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76"/>
  </p:notesMasterIdLst>
  <p:handoutMasterIdLst>
    <p:handoutMasterId r:id="rId77"/>
  </p:handoutMasterIdLst>
  <p:sldIdLst>
    <p:sldId id="260" r:id="rId2"/>
    <p:sldId id="531" r:id="rId3"/>
    <p:sldId id="363" r:id="rId4"/>
    <p:sldId id="530" r:id="rId5"/>
    <p:sldId id="476" r:id="rId6"/>
    <p:sldId id="479" r:id="rId7"/>
    <p:sldId id="478" r:id="rId8"/>
    <p:sldId id="526" r:id="rId9"/>
    <p:sldId id="386" r:id="rId10"/>
    <p:sldId id="502" r:id="rId11"/>
    <p:sldId id="501" r:id="rId12"/>
    <p:sldId id="500" r:id="rId13"/>
    <p:sldId id="522" r:id="rId14"/>
    <p:sldId id="405" r:id="rId15"/>
    <p:sldId id="503" r:id="rId16"/>
    <p:sldId id="504" r:id="rId17"/>
    <p:sldId id="483" r:id="rId18"/>
    <p:sldId id="487" r:id="rId19"/>
    <p:sldId id="486" r:id="rId20"/>
    <p:sldId id="505" r:id="rId21"/>
    <p:sldId id="506" r:id="rId22"/>
    <p:sldId id="510" r:id="rId23"/>
    <p:sldId id="511" r:id="rId24"/>
    <p:sldId id="512" r:id="rId25"/>
    <p:sldId id="513" r:id="rId26"/>
    <p:sldId id="517" r:id="rId27"/>
    <p:sldId id="514" r:id="rId28"/>
    <p:sldId id="515" r:id="rId29"/>
    <p:sldId id="516" r:id="rId30"/>
    <p:sldId id="518" r:id="rId31"/>
    <p:sldId id="519" r:id="rId32"/>
    <p:sldId id="404" r:id="rId33"/>
    <p:sldId id="533" r:id="rId34"/>
    <p:sldId id="529" r:id="rId35"/>
    <p:sldId id="406" r:id="rId36"/>
    <p:sldId id="488" r:id="rId37"/>
    <p:sldId id="415" r:id="rId38"/>
    <p:sldId id="414" r:id="rId39"/>
    <p:sldId id="489" r:id="rId40"/>
    <p:sldId id="490" r:id="rId41"/>
    <p:sldId id="509" r:id="rId42"/>
    <p:sldId id="421" r:id="rId43"/>
    <p:sldId id="508" r:id="rId44"/>
    <p:sldId id="491" r:id="rId45"/>
    <p:sldId id="507" r:id="rId46"/>
    <p:sldId id="420" r:id="rId47"/>
    <p:sldId id="418" r:id="rId48"/>
    <p:sldId id="492" r:id="rId49"/>
    <p:sldId id="450" r:id="rId50"/>
    <p:sldId id="475" r:id="rId51"/>
    <p:sldId id="493" r:id="rId52"/>
    <p:sldId id="451" r:id="rId53"/>
    <p:sldId id="452" r:id="rId54"/>
    <p:sldId id="454" r:id="rId55"/>
    <p:sldId id="494" r:id="rId56"/>
    <p:sldId id="527" r:id="rId57"/>
    <p:sldId id="528" r:id="rId58"/>
    <p:sldId id="457" r:id="rId59"/>
    <p:sldId id="458" r:id="rId60"/>
    <p:sldId id="495" r:id="rId61"/>
    <p:sldId id="459" r:id="rId62"/>
    <p:sldId id="460" r:id="rId63"/>
    <p:sldId id="496" r:id="rId64"/>
    <p:sldId id="461" r:id="rId65"/>
    <p:sldId id="462" r:id="rId66"/>
    <p:sldId id="463" r:id="rId67"/>
    <p:sldId id="497" r:id="rId68"/>
    <p:sldId id="464" r:id="rId69"/>
    <p:sldId id="498" r:id="rId70"/>
    <p:sldId id="465" r:id="rId71"/>
    <p:sldId id="499" r:id="rId72"/>
    <p:sldId id="534" r:id="rId73"/>
    <p:sldId id="402" r:id="rId74"/>
    <p:sldId id="401" r:id="rId75"/>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588" autoAdjust="0"/>
    <p:restoredTop sz="89606" autoAdjust="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14/01/2013</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E73C543B-FE3A-4012-9CFD-00E2B941482E}" type="slidenum">
              <a:rPr lang="en-US"/>
              <a:pPr/>
              <a:t>49</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lnSpc>
                <a:spcPct val="80000"/>
              </a:lnSpc>
            </a:pPr>
            <a:endParaRPr lang="en-US" sz="800"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E73C543B-FE3A-4012-9CFD-00E2B941482E}" type="slidenum">
              <a:rPr lang="en-US"/>
              <a:pPr/>
              <a:t>50</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lnSpc>
                <a:spcPct val="80000"/>
              </a:lnSpc>
            </a:pPr>
            <a:endParaRPr lang="en-US" sz="800"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E73C543B-FE3A-4012-9CFD-00E2B941482E}" type="slidenum">
              <a:rPr lang="en-US"/>
              <a:pPr/>
              <a:t>51</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lnSpc>
                <a:spcPct val="80000"/>
              </a:lnSpc>
            </a:pPr>
            <a:endParaRPr lang="en-US" sz="800"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2D1C906A-434E-45D0-9038-505AFA45A2D7}" type="slidenum">
              <a:rPr lang="en-US"/>
              <a:pPr/>
              <a:t>52</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95998996-1203-45A2-9DB9-18DEC64D01B0}" type="slidenum">
              <a:rPr lang="en-US"/>
              <a:pPr/>
              <a:t>53</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n-US" sz="100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FF899C24-512A-459C-B8F3-7D6D14C3AC0A}" type="slidenum">
              <a:rPr lang="en-US"/>
              <a:pPr/>
              <a:t>54</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FF899C24-512A-459C-B8F3-7D6D14C3AC0A}" type="slidenum">
              <a:rPr lang="en-US"/>
              <a:pPr/>
              <a:t>55</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2D1C906A-434E-45D0-9038-505AFA45A2D7}" type="slidenum">
              <a:rPr lang="en-US"/>
              <a:pPr/>
              <a:t>57</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3387C036-0CB1-42BC-BB5A-8A99F45AD350}" type="slidenum">
              <a:rPr lang="en-US"/>
              <a:pPr/>
              <a:t>58</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US" sz="1000"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FD51B46B-7D11-4948-9DB7-A607E65A82C2}" type="slidenum">
              <a:rPr lang="en-US"/>
              <a:pPr/>
              <a:t>59</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FD51B46B-7D11-4948-9DB7-A607E65A82C2}" type="slidenum">
              <a:rPr lang="en-US"/>
              <a:pPr/>
              <a:t>60</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EECA1A22-0574-46A6-827F-D3B900DD1D5F}" type="slidenum">
              <a:rPr lang="en-US"/>
              <a:pPr/>
              <a:t>61</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071BE5E3-0BA0-4FF6-8AAE-AE5C9B803A66}" type="slidenum">
              <a:rPr lang="en-US"/>
              <a:pPr/>
              <a:t>62</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071BE5E3-0BA0-4FF6-8AAE-AE5C9B803A66}" type="slidenum">
              <a:rPr lang="en-US"/>
              <a:pPr/>
              <a:t>63</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148B8B33-27AC-4411-9A91-440543C8AB48}" type="slidenum">
              <a:rPr lang="en-US"/>
              <a:pPr/>
              <a:t>64</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0F9FA3C6-3DF9-4FBE-87A5-DDFFAD99F695}" type="slidenum">
              <a:rPr lang="en-US"/>
              <a:pPr/>
              <a:t>65</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16D2AA74-1422-4636-B56F-EC2F45C3D52B}" type="slidenum">
              <a:rPr lang="en-US"/>
              <a:pPr/>
              <a:t>66</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16D2AA74-1422-4636-B56F-EC2F45C3D52B}" type="slidenum">
              <a:rPr lang="en-US"/>
              <a:pPr/>
              <a:t>67</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0652A74F-8C13-4DED-BD00-DB8D77D39F3E}" type="slidenum">
              <a:rPr lang="en-US"/>
              <a:pPr/>
              <a:t>68</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0652A74F-8C13-4DED-BD00-DB8D77D39F3E}" type="slidenum">
              <a:rPr lang="en-US"/>
              <a:pPr/>
              <a:t>69</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ED88055B-CC9E-4E61-BD3E-CE053D562520}" type="slidenum">
              <a:rPr lang="en-US"/>
              <a:pPr/>
              <a:t>70</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ED88055B-CC9E-4E61-BD3E-CE053D562520}" type="slidenum">
              <a:rPr lang="en-US"/>
              <a:pPr/>
              <a:t>71</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2701H</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2701H</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a:t>
            </a:r>
            <a:r>
              <a:rPr lang="en-CA" sz="3600" b="1" dirty="0" smtClean="0"/>
              <a:t>2701H </a:t>
            </a:r>
            <a:r>
              <a:rPr lang="en-CA" sz="3600" b="1" dirty="0" smtClean="0"/>
              <a:t>- Fundamentals of International Business</a:t>
            </a:r>
            <a:br>
              <a:rPr lang="en-CA" sz="3600" b="1" dirty="0" smtClean="0"/>
            </a:br>
            <a:r>
              <a:rPr lang="en-CA" sz="3600" b="1" dirty="0" smtClean="0"/>
              <a:t/>
            </a:r>
            <a:br>
              <a:rPr lang="en-CA" sz="3600" b="1" dirty="0" smtClean="0"/>
            </a:br>
            <a:r>
              <a:rPr lang="en-CA" sz="3600" b="1" dirty="0" smtClean="0"/>
              <a:t>Lecture 2 – Globalization</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2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what is meant by the term  globalization and its differing definitions. </a:t>
            </a:r>
            <a:endParaRPr lang="en-CA" dirty="0" smtClean="0"/>
          </a:p>
          <a:p>
            <a:pPr>
              <a:buNone/>
            </a:pPr>
            <a:endParaRPr lang="en-CA" dirty="0" smtClean="0"/>
          </a:p>
          <a:p>
            <a:pPr lvl="0"/>
            <a:r>
              <a:rPr lang="en-US" dirty="0" smtClean="0"/>
              <a:t>Be familiar with the main drivers of globalization.</a:t>
            </a:r>
            <a:endParaRPr lang="en-CA" dirty="0" smtClean="0"/>
          </a:p>
          <a:p>
            <a:pPr>
              <a:buNone/>
            </a:pPr>
            <a:r>
              <a:rPr lang="en-US" dirty="0" smtClean="0"/>
              <a:t> </a:t>
            </a:r>
            <a:endParaRPr lang="en-CA" dirty="0" smtClean="0"/>
          </a:p>
          <a:p>
            <a:pPr lvl="0"/>
            <a:r>
              <a:rPr lang="en-US" dirty="0" smtClean="0"/>
              <a:t>Understand the major arguments in the debate over the impact of globalization.</a:t>
            </a:r>
          </a:p>
          <a:p>
            <a:pPr lvl="0"/>
            <a:endParaRPr lang="en-US" dirty="0" smtClean="0"/>
          </a:p>
          <a:p>
            <a:pPr lvl="0">
              <a:buNone/>
            </a:pPr>
            <a:endParaRPr lang="en-US" sz="1000" dirty="0" smtClean="0">
              <a:effectLst/>
            </a:endParaRPr>
          </a:p>
          <a:p>
            <a:pPr lvl="0">
              <a:buNone/>
            </a:pPr>
            <a:endParaRPr lang="en-US" sz="1000" dirty="0" smtClean="0">
              <a:effectLst/>
            </a:endParaRPr>
          </a:p>
          <a:p>
            <a:pPr>
              <a:buNone/>
            </a:pPr>
            <a:r>
              <a:rPr lang="en-US" dirty="0" smtClean="0"/>
              <a:t> </a:t>
            </a:r>
            <a:endParaRPr lang="en-CA" dirty="0"/>
          </a:p>
        </p:txBody>
      </p:sp>
      <p:sp>
        <p:nvSpPr>
          <p:cNvPr id="5" name="Footer Placeholder 4"/>
          <p:cNvSpPr>
            <a:spLocks noGrp="1"/>
          </p:cNvSpPr>
          <p:nvPr>
            <p:ph type="ftr" sz="quarter" idx="11"/>
          </p:nvPr>
        </p:nvSpPr>
        <p:spPr/>
        <p:txBody>
          <a:bodyPr/>
          <a:lstStyle/>
          <a:p>
            <a:pPr>
              <a:defRPr/>
            </a:pPr>
            <a:r>
              <a:rPr lang="en-US" smtClean="0"/>
              <a:t>BUSI 2701H</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Something to Remember</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endParaRPr lang="en-US" dirty="0" smtClean="0">
              <a:effectLst/>
            </a:endParaRPr>
          </a:p>
          <a:p>
            <a:pPr eaLnBrk="1" hangingPunct="1">
              <a:buNone/>
            </a:pPr>
            <a:endParaRPr lang="en-US" dirty="0" smtClean="0">
              <a:effectLst/>
            </a:endParaRPr>
          </a:p>
          <a:p>
            <a:pPr algn="ctr" eaLnBrk="1" hangingPunct="1">
              <a:buNone/>
            </a:pPr>
            <a:r>
              <a:rPr lang="en-US" dirty="0" smtClean="0">
                <a:effectLst/>
              </a:rPr>
              <a:t>Complex issues </a:t>
            </a:r>
          </a:p>
          <a:p>
            <a:pPr algn="ctr" eaLnBrk="1" hangingPunct="1">
              <a:buNone/>
            </a:pPr>
            <a:endParaRPr lang="en-US" dirty="0" smtClean="0">
              <a:effectLst/>
            </a:endParaRPr>
          </a:p>
          <a:p>
            <a:pPr algn="ctr" eaLnBrk="1" hangingPunct="1">
              <a:buNone/>
            </a:pPr>
            <a:r>
              <a:rPr lang="en-US" dirty="0" smtClean="0">
                <a:effectLst/>
              </a:rPr>
              <a:t>and</a:t>
            </a:r>
          </a:p>
          <a:p>
            <a:pPr algn="ctr" eaLnBrk="1" hangingPunct="1">
              <a:buNone/>
            </a:pPr>
            <a:endParaRPr lang="en-US" dirty="0" smtClean="0">
              <a:effectLst/>
            </a:endParaRPr>
          </a:p>
          <a:p>
            <a:pPr algn="ctr" eaLnBrk="1" hangingPunct="1">
              <a:buNone/>
            </a:pPr>
            <a:r>
              <a:rPr lang="en-US" dirty="0" smtClean="0">
                <a:effectLst/>
              </a:rPr>
              <a:t>Varying perspectives</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endParaRPr lang="en-US" dirty="0" smtClean="0">
              <a:effectLst/>
            </a:endParaRPr>
          </a:p>
          <a:p>
            <a:pPr eaLnBrk="1" hangingPunct="1">
              <a:buNone/>
            </a:pPr>
            <a:endParaRPr lang="en-US" dirty="0" smtClean="0">
              <a:effectLst/>
            </a:endParaRPr>
          </a:p>
          <a:p>
            <a:pPr eaLnBrk="1" hangingPunct="1">
              <a:buNone/>
            </a:pPr>
            <a:r>
              <a:rPr lang="en-US" dirty="0" smtClean="0">
                <a:effectLst/>
              </a:rPr>
              <a:t>How has globalization affected you so far in your lives today?</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r>
              <a:rPr lang="en-US" dirty="0" smtClean="0">
                <a:effectLst/>
              </a:rPr>
              <a:t>Who of you or your families are driving a:</a:t>
            </a:r>
          </a:p>
          <a:p>
            <a:pPr lvl="1" eaLnBrk="1" hangingPunct="1"/>
            <a:endParaRPr lang="en-US" dirty="0" smtClean="0">
              <a:effectLst/>
            </a:endParaRPr>
          </a:p>
          <a:p>
            <a:pPr lvl="1" eaLnBrk="1" hangingPunct="1"/>
            <a:r>
              <a:rPr lang="en-US" dirty="0" smtClean="0">
                <a:effectLst/>
              </a:rPr>
              <a:t>US car</a:t>
            </a:r>
          </a:p>
          <a:p>
            <a:pPr lvl="1" eaLnBrk="1" hangingPunct="1"/>
            <a:endParaRPr lang="en-US" dirty="0" smtClean="0">
              <a:effectLst/>
            </a:endParaRPr>
          </a:p>
          <a:p>
            <a:pPr lvl="1" eaLnBrk="1" hangingPunct="1"/>
            <a:r>
              <a:rPr lang="en-US" dirty="0" smtClean="0">
                <a:effectLst/>
              </a:rPr>
              <a:t>German Car </a:t>
            </a:r>
          </a:p>
          <a:p>
            <a:pPr lvl="1" eaLnBrk="1" hangingPunct="1"/>
            <a:endParaRPr lang="en-US" dirty="0" smtClean="0">
              <a:effectLst/>
            </a:endParaRPr>
          </a:p>
          <a:p>
            <a:pPr lvl="1" eaLnBrk="1" hangingPunct="1"/>
            <a:r>
              <a:rPr lang="en-US" dirty="0" smtClean="0">
                <a:effectLst/>
              </a:rPr>
              <a:t>Swedish Car (Saab?)</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r>
              <a:rPr lang="en-US" dirty="0" smtClean="0"/>
              <a:t>Is a Mercedes Benz assembled in Alabama an American car? </a:t>
            </a:r>
          </a:p>
          <a:p>
            <a:pPr eaLnBrk="1" hangingPunct="1"/>
            <a:endParaRPr lang="en-US" dirty="0" smtClean="0">
              <a:effectLst/>
            </a:endParaRPr>
          </a:p>
          <a:p>
            <a:pPr eaLnBrk="1" hangingPunct="1"/>
            <a:r>
              <a:rPr lang="en-US" dirty="0" smtClean="0"/>
              <a:t>Is a Chevrolet assembled in South Korea a Korean car? </a:t>
            </a:r>
          </a:p>
          <a:p>
            <a:pPr eaLnBrk="1" hangingPunct="1"/>
            <a:endParaRPr lang="en-US" dirty="0" smtClean="0">
              <a:effectLst/>
            </a:endParaRPr>
          </a:p>
          <a:p>
            <a:pPr eaLnBrk="1" hangingPunct="1"/>
            <a:r>
              <a:rPr lang="en-US" dirty="0" smtClean="0"/>
              <a:t>Jaguar and Rover, which had been are part of Ford are now owned by India’s Tata Motors.  Are they now Indian cars?</a:t>
            </a: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endParaRPr lang="en-US" dirty="0" smtClean="0">
              <a:effectLst/>
            </a:endParaRPr>
          </a:p>
          <a:p>
            <a:pPr eaLnBrk="1" hangingPunct="1">
              <a:buNone/>
            </a:pPr>
            <a:r>
              <a:rPr lang="en-US" dirty="0" smtClean="0">
                <a:effectLst/>
              </a:rPr>
              <a:t>What makes a Canadian company a Canadian company?</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20483" name="Rectangle 3"/>
          <p:cNvSpPr>
            <a:spLocks noGrp="1" noChangeArrowheads="1"/>
          </p:cNvSpPr>
          <p:nvPr>
            <p:ph type="body" idx="1"/>
          </p:nvPr>
        </p:nvSpPr>
        <p:spPr>
          <a:xfrm>
            <a:off x="250825" y="1600200"/>
            <a:ext cx="8713788" cy="4530725"/>
          </a:xfrm>
        </p:spPr>
        <p:txBody>
          <a:bodyPr/>
          <a:lstStyle/>
          <a:p>
            <a:pPr eaLnBrk="1" hangingPunct="1"/>
            <a:endParaRPr lang="en-US" dirty="0" smtClean="0">
              <a:effectLst/>
            </a:endParaRPr>
          </a:p>
          <a:p>
            <a:pPr algn="ctr" eaLnBrk="1" hangingPunct="1">
              <a:buFont typeface="Wingdings" pitchFamily="2" charset="2"/>
              <a:buNone/>
            </a:pPr>
            <a:endParaRPr lang="en-US" dirty="0" smtClean="0">
              <a:effectLst/>
            </a:endParaRPr>
          </a:p>
          <a:p>
            <a:pPr algn="ctr" eaLnBrk="1" hangingPunct="1">
              <a:buFont typeface="Wingdings" pitchFamily="2" charset="2"/>
              <a:buNone/>
            </a:pPr>
            <a:r>
              <a:rPr lang="en-US" sz="5400" dirty="0" smtClean="0">
                <a:effectLst/>
              </a:rPr>
              <a:t>What is Globalization?</a:t>
            </a:r>
          </a:p>
          <a:p>
            <a:pPr eaLnBrk="1" hangingPunct="1"/>
            <a:endParaRPr lang="en-US" dirty="0" smtClean="0">
              <a:effectLst/>
            </a:endParaRPr>
          </a:p>
        </p:txBody>
      </p:sp>
      <p:sp>
        <p:nvSpPr>
          <p:cNvPr id="5" name="Footer Placeholder 4"/>
          <p:cNvSpPr>
            <a:spLocks noGrp="1"/>
          </p:cNvSpPr>
          <p:nvPr>
            <p:ph type="ftr" sz="quarter" idx="11"/>
          </p:nvPr>
        </p:nvSpPr>
        <p:spPr/>
        <p:txBody>
          <a:bodyPr/>
          <a:lstStyle/>
          <a:p>
            <a:pPr>
              <a:defRPr/>
            </a:pPr>
            <a:r>
              <a:rPr lang="en-US" smtClean="0"/>
              <a:t>BUSI 2701H</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lvl="0"/>
            <a:r>
              <a:rPr lang="en-CA" dirty="0" smtClean="0"/>
              <a:t>“The increasing degrees of international integration, interaction and interdependency between countries and other economic agents in the world economy” (Read, 2004).</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lvl="0"/>
            <a:r>
              <a:rPr lang="en-CA" dirty="0" smtClean="0"/>
              <a:t>“</a:t>
            </a:r>
            <a:r>
              <a:rPr lang="en-CA" u="sng" dirty="0" smtClean="0"/>
              <a:t>The deepening integration of world economies as a result of trade and cross-border direct investment</a:t>
            </a:r>
            <a:r>
              <a:rPr lang="en-CA" dirty="0" smtClean="0"/>
              <a:t>.  The enablers of globalization are politics, economics and technology, and its primary mechanisms are international trade, foreign direct investment (FDI), communications and travel, which have fostered more widespread global awareness.” (</a:t>
            </a:r>
            <a:r>
              <a:rPr lang="en-CA" dirty="0" err="1" smtClean="0"/>
              <a:t>Lévy</a:t>
            </a:r>
            <a:r>
              <a:rPr lang="en-CA" dirty="0" smtClean="0"/>
              <a:t>, 2006).</a:t>
            </a:r>
          </a:p>
          <a:p>
            <a:pPr eaLnBrk="1" hangingPunct="1"/>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eaLnBrk="1" hangingPunct="1"/>
            <a:r>
              <a:rPr lang="en-US" dirty="0" smtClean="0">
                <a:effectLst/>
              </a:rPr>
              <a:t>The increased mobility of goods, services, </a:t>
            </a:r>
            <a:r>
              <a:rPr lang="en-US" dirty="0" err="1" smtClean="0">
                <a:effectLst/>
              </a:rPr>
              <a:t>labour</a:t>
            </a:r>
            <a:r>
              <a:rPr lang="en-US" dirty="0" smtClean="0">
                <a:effectLst/>
              </a:rPr>
              <a:t>, technology and capital throughout the world (Canadian Government Definition)</a:t>
            </a:r>
          </a:p>
          <a:p>
            <a:pPr eaLnBrk="1" hangingPunct="1"/>
            <a:endParaRPr lang="en-CA" dirty="0" smtClean="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Services Example:  </a:t>
            </a:r>
            <a:r>
              <a:rPr lang="en-US" sz="4400" b="1" dirty="0" smtClean="0"/>
              <a:t>Medical Tourism</a:t>
            </a:r>
            <a:endParaRPr lang="en-US" sz="4400" b="1" dirty="0" smtClean="0"/>
          </a:p>
        </p:txBody>
      </p:sp>
      <p:sp>
        <p:nvSpPr>
          <p:cNvPr id="40963" name="Rectangle 3"/>
          <p:cNvSpPr>
            <a:spLocks noGrp="1" noChangeArrowheads="1"/>
          </p:cNvSpPr>
          <p:nvPr>
            <p:ph type="body" idx="1"/>
          </p:nvPr>
        </p:nvSpPr>
        <p:spPr>
          <a:xfrm>
            <a:off x="395536" y="1844824"/>
            <a:ext cx="8302625" cy="4535488"/>
          </a:xfrm>
        </p:spPr>
        <p:txBody>
          <a:bodyPr/>
          <a:lstStyle/>
          <a:p>
            <a:pPr>
              <a:buNone/>
            </a:pPr>
            <a:r>
              <a:rPr lang="en-US" sz="2000" dirty="0" smtClean="0"/>
              <a:t>1. A decade ago the idea that medical procedures might move offshore was unthinkable.  Today it is a reality.  What trends have facilitated this process?  </a:t>
            </a:r>
            <a:endParaRPr lang="en-CA" sz="2000" dirty="0" smtClean="0"/>
          </a:p>
          <a:p>
            <a:pPr>
              <a:buNone/>
            </a:pPr>
            <a:r>
              <a:rPr lang="en-US" sz="2000" dirty="0" smtClean="0"/>
              <a:t> </a:t>
            </a:r>
            <a:endParaRPr lang="en-CA" sz="2000" dirty="0" smtClean="0"/>
          </a:p>
          <a:p>
            <a:pPr>
              <a:buNone/>
            </a:pPr>
            <a:r>
              <a:rPr lang="en-US" sz="2000" dirty="0" smtClean="0"/>
              <a:t>2. Is the globalization of health care good or bad for patients? Who might benefit from the globalization of health care?  Who might lose?</a:t>
            </a:r>
            <a:endParaRPr lang="en-CA" sz="2000" dirty="0" smtClean="0"/>
          </a:p>
          <a:p>
            <a:pPr>
              <a:buNone/>
            </a:pPr>
            <a:r>
              <a:rPr lang="en-US" sz="2000" dirty="0" smtClean="0"/>
              <a:t> </a:t>
            </a:r>
            <a:endParaRPr lang="en-CA" sz="2000" dirty="0" smtClean="0"/>
          </a:p>
          <a:p>
            <a:pPr>
              <a:buNone/>
            </a:pPr>
            <a:endParaRPr lang="en-CA" sz="2000" dirty="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 </a:t>
            </a:r>
            <a:r>
              <a:rPr lang="en-US" sz="4000" b="1" dirty="0" smtClean="0"/>
              <a:t>Course (Hill &amp; </a:t>
            </a:r>
            <a:r>
              <a:rPr lang="en-US" sz="4000" b="1" dirty="0" err="1" smtClean="0"/>
              <a:t>McKaig</a:t>
            </a:r>
            <a:r>
              <a:rPr lang="en-US" sz="4000" b="1" dirty="0" smtClean="0"/>
              <a:t>) Textbook Definition of Globalization</a:t>
            </a:r>
            <a:endParaRPr lang="en-US" sz="4400" b="1" dirty="0" smtClean="0"/>
          </a:p>
        </p:txBody>
      </p:sp>
      <p:sp>
        <p:nvSpPr>
          <p:cNvPr id="39939" name="Rectangle 3"/>
          <p:cNvSpPr>
            <a:spLocks noGrp="1" noChangeArrowheads="1"/>
          </p:cNvSpPr>
          <p:nvPr>
            <p:ph type="body" idx="1"/>
          </p:nvPr>
        </p:nvSpPr>
        <p:spPr>
          <a:xfrm>
            <a:off x="395536" y="1628800"/>
            <a:ext cx="8302625" cy="4535488"/>
          </a:xfrm>
        </p:spPr>
        <p:txBody>
          <a:bodyPr/>
          <a:lstStyle/>
          <a:p>
            <a:pPr eaLnBrk="1" hangingPunct="1"/>
            <a:r>
              <a:rPr lang="en-US" dirty="0" smtClean="0">
                <a:effectLst>
                  <a:outerShdw blurRad="38100" dist="38100" dir="2700000" algn="tl">
                    <a:srgbClr val="000000">
                      <a:alpha val="43137"/>
                    </a:srgbClr>
                  </a:outerShdw>
                </a:effectLst>
              </a:rPr>
              <a:t>The world is moving away from self-contained national economies toward an interdependent, integrated global economic system</a:t>
            </a:r>
          </a:p>
          <a:p>
            <a:pPr eaLnBrk="1" hangingPunct="1"/>
            <a:endParaRPr lang="en-US" b="1" dirty="0" smtClean="0">
              <a:solidFill>
                <a:srgbClr val="959535"/>
              </a:solidFill>
              <a:effectLst>
                <a:outerShdw blurRad="38100" dist="38100" dir="2700000" algn="tl">
                  <a:srgbClr val="000000">
                    <a:alpha val="43137"/>
                  </a:srgbClr>
                </a:outerShdw>
              </a:effectLst>
            </a:endParaRPr>
          </a:p>
          <a:p>
            <a:pPr eaLnBrk="1" hangingPunct="1"/>
            <a:r>
              <a:rPr lang="en-US" b="1" dirty="0" smtClean="0">
                <a:effectLst/>
              </a:rPr>
              <a:t>Globalization</a:t>
            </a:r>
            <a:r>
              <a:rPr lang="en-US" dirty="0" smtClean="0">
                <a:effectLst/>
              </a:rPr>
              <a:t> refers </a:t>
            </a:r>
            <a:r>
              <a:rPr lang="en-US" dirty="0" smtClean="0">
                <a:effectLst>
                  <a:outerShdw blurRad="38100" dist="38100" dir="2700000" algn="tl">
                    <a:srgbClr val="000000">
                      <a:alpha val="43137"/>
                    </a:srgbClr>
                  </a:outerShdw>
                </a:effectLst>
              </a:rPr>
              <a:t>to the shift toward a more integrated and interdependent world economy</a:t>
            </a:r>
          </a:p>
          <a:p>
            <a:pPr eaLnBrk="1" hangingPunct="1"/>
            <a:endParaRPr lang="en-US" dirty="0" smtClean="0">
              <a:effectLst>
                <a:outerShdw blurRad="38100" dist="38100" dir="2700000" algn="tl">
                  <a:srgbClr val="000000">
                    <a:alpha val="43137"/>
                  </a:srgbClr>
                </a:outerShdw>
              </a:effectLst>
            </a:endParaRPr>
          </a:p>
          <a:p>
            <a:pPr eaLnBrk="1" hangingPunct="1"/>
            <a:endParaRPr lang="en-US" dirty="0" smtClean="0">
              <a:effectLst>
                <a:outerShdw blurRad="38100" dist="38100" dir="2700000" algn="tl">
                  <a:srgbClr val="000000">
                    <a:alpha val="43137"/>
                  </a:srgbClr>
                </a:outerShdw>
              </a:effectLst>
            </a:endParaRPr>
          </a:p>
          <a:p>
            <a:pPr eaLnBrk="1" hangingPunct="1">
              <a:buNone/>
            </a:pPr>
            <a:endParaRPr lang="en-US" sz="1000" dirty="0" smtClean="0">
              <a:effectLst>
                <a:outerShdw blurRad="38100" dist="38100" dir="2700000" algn="tl">
                  <a:srgbClr val="000000">
                    <a:alpha val="43137"/>
                  </a:srgbClr>
                </a:outerShdw>
              </a:effectLst>
            </a:endParaRPr>
          </a:p>
          <a:p>
            <a:pPr lvl="0">
              <a:buNone/>
            </a:pPr>
            <a:endParaRPr lang="en-CA" sz="1000" dirty="0" smtClean="0">
              <a:effectLst/>
            </a:endParaRPr>
          </a:p>
        </p:txBody>
      </p:sp>
      <p:sp>
        <p:nvSpPr>
          <p:cNvPr id="6" name="Footer Placeholder 5"/>
          <p:cNvSpPr>
            <a:spLocks noGrp="1"/>
          </p:cNvSpPr>
          <p:nvPr>
            <p:ph type="ftr" sz="quarter" idx="11"/>
          </p:nvPr>
        </p:nvSpPr>
        <p:spPr/>
        <p:txBody>
          <a:bodyPr/>
          <a:lstStyle/>
          <a:p>
            <a:pPr>
              <a:defRPr/>
            </a:pPr>
            <a:r>
              <a:rPr lang="en-US" smtClean="0"/>
              <a:t>BUSI 2701H</a:t>
            </a:r>
            <a:endParaRPr lang="en-US"/>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lvl="0"/>
            <a:r>
              <a:rPr lang="en-CA" dirty="0" smtClean="0"/>
              <a:t>“Tendencies to a worldwide reach, impact, or connectedness of social phenomena or to a world-encompassing awareness among social actors” (</a:t>
            </a:r>
            <a:r>
              <a:rPr lang="en-CA" dirty="0" err="1" smtClean="0"/>
              <a:t>Therborn</a:t>
            </a:r>
            <a:r>
              <a:rPr lang="en-CA" dirty="0" smtClean="0"/>
              <a:t>, 2000).</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err="1" smtClean="0"/>
              <a:t>Busi</a:t>
            </a:r>
            <a:r>
              <a:rPr lang="en-US" sz="4400" b="1" dirty="0" smtClean="0"/>
              <a:t> 2701E Definition of Globalization</a:t>
            </a:r>
          </a:p>
        </p:txBody>
      </p:sp>
      <p:sp>
        <p:nvSpPr>
          <p:cNvPr id="39939" name="Rectangle 3"/>
          <p:cNvSpPr>
            <a:spLocks noGrp="1" noChangeArrowheads="1"/>
          </p:cNvSpPr>
          <p:nvPr>
            <p:ph type="body" idx="1"/>
          </p:nvPr>
        </p:nvSpPr>
        <p:spPr>
          <a:xfrm>
            <a:off x="395536" y="1700808"/>
            <a:ext cx="8302625" cy="4535488"/>
          </a:xfrm>
        </p:spPr>
        <p:txBody>
          <a:bodyPr/>
          <a:lstStyle/>
          <a:p>
            <a:pPr eaLnBrk="1" hangingPunct="1">
              <a:buNone/>
            </a:pPr>
            <a:r>
              <a:rPr lang="en-CA" dirty="0" smtClean="0">
                <a:effectLst>
                  <a:outerShdw blurRad="38100" dist="38100" dir="2700000" algn="tl">
                    <a:srgbClr val="000000">
                      <a:alpha val="43137"/>
                    </a:srgbClr>
                  </a:outerShdw>
                </a:effectLst>
              </a:rPr>
              <a:t>The increasing ease with which products, services, capital, people, technology, systems and ideas move around the planet and cross national borders.</a:t>
            </a:r>
          </a:p>
          <a:p>
            <a:pPr algn="ctr" eaLnBrk="1" hangingPunct="1">
              <a:buNone/>
            </a:pPr>
            <a:endParaRPr lang="en-CA" dirty="0" smtClean="0">
              <a:effectLst>
                <a:outerShdw blurRad="38100" dist="38100" dir="2700000" algn="tl">
                  <a:srgbClr val="000000">
                    <a:alpha val="43137"/>
                  </a:srgbClr>
                </a:outerShdw>
              </a:effectLst>
            </a:endParaRPr>
          </a:p>
          <a:p>
            <a:pPr algn="ctr" eaLnBrk="1" hangingPunct="1">
              <a:buNone/>
            </a:pPr>
            <a:r>
              <a:rPr lang="en-CA" u="sng" dirty="0" smtClean="0">
                <a:effectLst>
                  <a:outerShdw blurRad="38100" dist="38100" dir="2700000" algn="tl">
                    <a:srgbClr val="000000">
                      <a:alpha val="43137"/>
                    </a:srgbClr>
                  </a:outerShdw>
                </a:effectLst>
              </a:rPr>
              <a:t>and</a:t>
            </a:r>
          </a:p>
          <a:p>
            <a:pPr eaLnBrk="1" hangingPunct="1">
              <a:buNone/>
            </a:pPr>
            <a:endParaRPr lang="en-US" dirty="0" smtClean="0">
              <a:effectLst>
                <a:outerShdw blurRad="38100" dist="38100" dir="2700000" algn="tl">
                  <a:srgbClr val="000000">
                    <a:alpha val="43137"/>
                  </a:srgbClr>
                </a:outerShdw>
              </a:effectLst>
            </a:endParaRPr>
          </a:p>
          <a:p>
            <a:pPr eaLnBrk="1" hangingPunct="1">
              <a:buNone/>
            </a:pPr>
            <a:r>
              <a:rPr lang="en-US" dirty="0" smtClean="0">
                <a:effectLst>
                  <a:outerShdw blurRad="38100" dist="38100" dir="2700000" algn="tl">
                    <a:srgbClr val="000000">
                      <a:alpha val="43137"/>
                    </a:srgbClr>
                  </a:outerShdw>
                </a:effectLst>
              </a:rPr>
              <a:t>The shift toward a more integrated and interdependent world economy (Hill &amp; </a:t>
            </a:r>
            <a:r>
              <a:rPr lang="en-US" dirty="0" err="1" smtClean="0">
                <a:effectLst>
                  <a:outerShdw blurRad="38100" dist="38100" dir="2700000" algn="tl">
                    <a:srgbClr val="000000">
                      <a:alpha val="43137"/>
                    </a:srgbClr>
                  </a:outerShdw>
                </a:effectLst>
              </a:rPr>
              <a:t>McKaig</a:t>
            </a:r>
            <a:r>
              <a:rPr lang="en-US" dirty="0" smtClean="0">
                <a:effectLst>
                  <a:outerShdw blurRad="38100" dist="38100" dir="2700000" algn="tl">
                    <a:srgbClr val="000000">
                      <a:alpha val="43137"/>
                    </a:srgbClr>
                  </a:outerShdw>
                </a:effectLst>
              </a:rPr>
              <a:t>, 2011)</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Timeline</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r>
              <a:rPr lang="en-US" dirty="0" smtClean="0">
                <a:effectLst/>
              </a:rPr>
              <a:t>Globalization is not new!</a:t>
            </a:r>
          </a:p>
          <a:p>
            <a:pPr eaLnBrk="1" hangingPunct="1">
              <a:buFont typeface="Wingdings" pitchFamily="2" charset="2"/>
              <a:buNone/>
            </a:pPr>
            <a:endParaRPr lang="en-US" dirty="0" smtClean="0">
              <a:effectLst/>
            </a:endParaRPr>
          </a:p>
          <a:p>
            <a:pPr eaLnBrk="1" hangingPunct="1">
              <a:buFont typeface="Wingdings" pitchFamily="2" charset="2"/>
              <a:buNone/>
            </a:pPr>
            <a:r>
              <a:rPr lang="en-US" dirty="0" smtClean="0">
                <a:effectLst/>
              </a:rPr>
              <a:t>Globalization has been ongoing since:</a:t>
            </a:r>
          </a:p>
          <a:p>
            <a:pPr lvl="1" eaLnBrk="1" hangingPunct="1"/>
            <a:endParaRPr lang="en-US" dirty="0" smtClean="0">
              <a:effectLst/>
            </a:endParaRPr>
          </a:p>
          <a:p>
            <a:pPr lvl="1" eaLnBrk="1" hangingPunct="1"/>
            <a:r>
              <a:rPr lang="en-US" dirty="0" smtClean="0">
                <a:effectLst/>
              </a:rPr>
              <a:t>Homo Sapiens first left Africa over 100,000 years ago</a:t>
            </a:r>
          </a:p>
          <a:p>
            <a:pPr lvl="1" eaLnBrk="1" hangingPunct="1"/>
            <a:endParaRPr lang="en-US" dirty="0" smtClean="0">
              <a:effectLst/>
            </a:endParaRPr>
          </a:p>
          <a:p>
            <a:pPr lvl="1" eaLnBrk="1" hangingPunct="1"/>
            <a:r>
              <a:rPr lang="en-US" dirty="0" smtClean="0">
                <a:effectLst/>
              </a:rPr>
              <a:t>Globalization reached North America when humans crossed the Bering land bridge from Asia to North America around 16,000 years ago</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buNone/>
            </a:pPr>
            <a:r>
              <a:rPr lang="en-CA" dirty="0" smtClean="0"/>
              <a:t>Globalization has progressed throughout history, beginning when humankind first sought new hunting grounds, better climates or to discover what was over the next hill.</a:t>
            </a:r>
          </a:p>
          <a:p>
            <a:pPr eaLnBrk="1" hangingPunct="1">
              <a:buNone/>
            </a:pPr>
            <a:endParaRPr lang="en-CA" dirty="0" smtClean="0"/>
          </a:p>
          <a:p>
            <a:pPr eaLnBrk="1" hangingPunct="1">
              <a:buNone/>
            </a:pPr>
            <a:r>
              <a:rPr lang="en-CA" dirty="0" smtClean="0"/>
              <a:t>The efforts became more organized and extensive as various past civilizations tried to forcibly control large parts of the known world.  Notable among these were the Roman, Ottoman and British empires.</a:t>
            </a:r>
          </a:p>
          <a:p>
            <a:pPr eaLnBrk="1" hangingPunct="1">
              <a:buFont typeface="Wingdings" pitchFamily="2" charset="2"/>
              <a:buNone/>
            </a:pP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Waves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r>
              <a:rPr lang="en-CA" sz="2400" dirty="0" smtClean="0"/>
              <a:t>The globalization concept has been modelled as a series of expanding and contracting waves which have been motivated by various rationales including religion, conquest and economics (</a:t>
            </a:r>
            <a:r>
              <a:rPr lang="en-CA" sz="2400" dirty="0" err="1" smtClean="0"/>
              <a:t>Therborn</a:t>
            </a:r>
            <a:r>
              <a:rPr lang="en-CA" sz="2400" dirty="0" smtClean="0"/>
              <a:t>, 2000)</a:t>
            </a:r>
          </a:p>
          <a:p>
            <a:pPr eaLnBrk="1" hangingPunct="1"/>
            <a:r>
              <a:rPr lang="en-CA" sz="2400" dirty="0" err="1" smtClean="0"/>
              <a:t>Therborn</a:t>
            </a:r>
            <a:r>
              <a:rPr lang="en-CA" sz="2400" dirty="0" smtClean="0"/>
              <a:t> postulates the possibility of at least six waves</a:t>
            </a:r>
          </a:p>
          <a:p>
            <a:pPr lvl="1" eaLnBrk="1" hangingPunct="1"/>
            <a:r>
              <a:rPr lang="en-CA" sz="2000" dirty="0" smtClean="0"/>
              <a:t>starting with the spread of world religions</a:t>
            </a:r>
          </a:p>
          <a:p>
            <a:pPr lvl="1" eaLnBrk="1" hangingPunct="1"/>
            <a:r>
              <a:rPr lang="en-CA" sz="2000" dirty="0" smtClean="0"/>
              <a:t>European conquest</a:t>
            </a:r>
          </a:p>
          <a:p>
            <a:pPr lvl="1" eaLnBrk="1" hangingPunct="1"/>
            <a:r>
              <a:rPr lang="en-CA" sz="2000" dirty="0" smtClean="0"/>
              <a:t>European imperialism</a:t>
            </a:r>
          </a:p>
          <a:p>
            <a:pPr lvl="1" eaLnBrk="1" hangingPunct="1"/>
            <a:r>
              <a:rPr lang="en-CA" sz="2000" dirty="0" smtClean="0"/>
              <a:t>The two world wars</a:t>
            </a:r>
          </a:p>
          <a:p>
            <a:pPr lvl="1" eaLnBrk="1" hangingPunct="1"/>
            <a:r>
              <a:rPr lang="en-CA" sz="2000" dirty="0" smtClean="0"/>
              <a:t>the present wave which is focused on financial and cultural aspects</a:t>
            </a:r>
          </a:p>
          <a:p>
            <a:pPr eaLnBrk="1" hangingPunct="1">
              <a:buFont typeface="Wingdings" pitchFamily="2" charset="2"/>
              <a:buNone/>
            </a:pP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Waves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r>
              <a:rPr lang="en-CA" sz="2400" dirty="0" err="1" smtClean="0"/>
              <a:t>Lévy</a:t>
            </a:r>
            <a:r>
              <a:rPr lang="en-CA" sz="2400" dirty="0" smtClean="0"/>
              <a:t> (2006) proposes three waves in modern globalization</a:t>
            </a:r>
          </a:p>
          <a:p>
            <a:pPr eaLnBrk="1" hangingPunct="1"/>
            <a:r>
              <a:rPr lang="en-CA" sz="2400" dirty="0" smtClean="0"/>
              <a:t>the first occurring between 1870 and the start of the First World War</a:t>
            </a:r>
          </a:p>
          <a:p>
            <a:pPr eaLnBrk="1" hangingPunct="1"/>
            <a:r>
              <a:rPr lang="en-CA" sz="2400" dirty="0" smtClean="0"/>
              <a:t>A second wave, from 1945 to the mid-1980s, saw the integration of economies in the developed world</a:t>
            </a:r>
          </a:p>
          <a:p>
            <a:pPr eaLnBrk="1" hangingPunct="1"/>
            <a:r>
              <a:rPr lang="en-CA" sz="2400" dirty="0" smtClean="0"/>
              <a:t>From the 1980s through the present, a third wave manifested itself in the liberalization of politics and trade, and the formation of the European Union (EU).  </a:t>
            </a:r>
            <a:endParaRPr lang="en-CA" sz="3200" dirty="0" smtClean="0"/>
          </a:p>
          <a:p>
            <a:pPr eaLnBrk="1" hangingPunct="1">
              <a:buFont typeface="Wingdings" pitchFamily="2" charset="2"/>
              <a:buNone/>
            </a:pP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Waves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r>
              <a:rPr lang="en-CA" dirty="0" err="1" smtClean="0"/>
              <a:t>Lévy</a:t>
            </a:r>
            <a:r>
              <a:rPr lang="en-CA" dirty="0" smtClean="0"/>
              <a:t> sees five factors as central to the most recent waves:</a:t>
            </a:r>
          </a:p>
          <a:p>
            <a:pPr lvl="1" eaLnBrk="1" hangingPunct="1"/>
            <a:r>
              <a:rPr lang="en-CA" sz="2200" dirty="0" smtClean="0"/>
              <a:t>a reduction in trade barriers</a:t>
            </a:r>
          </a:p>
          <a:p>
            <a:pPr lvl="1" eaLnBrk="1" hangingPunct="1"/>
            <a:r>
              <a:rPr lang="en-CA" sz="2200" dirty="0" smtClean="0"/>
              <a:t>an increase in foreign direct investment (FDI) as shown by a tripling of FDI between 1995 and 2005</a:t>
            </a:r>
          </a:p>
          <a:p>
            <a:pPr lvl="1" eaLnBrk="1" hangingPunct="1"/>
            <a:r>
              <a:rPr lang="en-CA" sz="2200" dirty="0" smtClean="0"/>
              <a:t>the increase in global production capacity due to China and the smaller Asian newly industrialized countries (NICs)</a:t>
            </a:r>
          </a:p>
          <a:p>
            <a:pPr lvl="1" eaLnBrk="1" hangingPunct="1"/>
            <a:r>
              <a:rPr lang="en-CA" sz="2200" dirty="0" smtClean="0"/>
              <a:t>the increased role of services in global commerce</a:t>
            </a:r>
          </a:p>
          <a:p>
            <a:pPr lvl="1" eaLnBrk="1" hangingPunct="1"/>
            <a:r>
              <a:rPr lang="en-CA" sz="2200" dirty="0" smtClean="0"/>
              <a:t>the significant innovations in transportation and communications </a:t>
            </a:r>
          </a:p>
          <a:p>
            <a:pPr eaLnBrk="1" hangingPunct="1">
              <a:buFont typeface="Wingdings" pitchFamily="2" charset="2"/>
              <a:buNone/>
            </a:pPr>
            <a:endParaRPr lang="en-US" sz="3600" dirty="0" smtClean="0">
              <a:effectLst/>
            </a:endParaRP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While globalization has progressed, the trend toward regionalism has simultaneously been moving forward.</a:t>
            </a:r>
          </a:p>
          <a:p>
            <a:pPr eaLnBrk="1" hangingPunct="1"/>
            <a:endParaRPr lang="en-CA" sz="2400" dirty="0" smtClean="0"/>
          </a:p>
          <a:p>
            <a:pPr eaLnBrk="1" hangingPunct="1"/>
            <a:r>
              <a:rPr lang="en-CA" sz="2400" dirty="0" smtClean="0"/>
              <a:t>Over the last half century, various groups of countries have formed alliances and trade-based organizations for a variety of political and economic reasons.</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Some of the more prominent regional groups are the North Atlantic Treaty Organization (NATO), the North American Free Trade Agreement (NAFTA) and the European Union (EU).</a:t>
            </a:r>
          </a:p>
          <a:p>
            <a:pPr eaLnBrk="1" hangingPunct="1"/>
            <a:endParaRPr lang="en-CA" sz="2400" dirty="0" smtClean="0"/>
          </a:p>
          <a:p>
            <a:pPr eaLnBrk="1" hangingPunct="1"/>
            <a:r>
              <a:rPr lang="en-CA" sz="2400" dirty="0" smtClean="0"/>
              <a:t>For the business person, structured trade areas such as NAFTA and the EU are of significant interest.</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There is an </a:t>
            </a:r>
            <a:r>
              <a:rPr lang="en-CA" sz="2400" u="sng" dirty="0" smtClean="0"/>
              <a:t>ongoing tension between globalization and regionalism</a:t>
            </a:r>
            <a:r>
              <a:rPr lang="en-CA" sz="2400" dirty="0" smtClean="0"/>
              <a:t>.</a:t>
            </a:r>
          </a:p>
          <a:p>
            <a:pPr eaLnBrk="1" hangingPunct="1"/>
            <a:endParaRPr lang="en-CA" sz="2400" dirty="0" smtClean="0"/>
          </a:p>
          <a:p>
            <a:pPr eaLnBrk="1" hangingPunct="1"/>
            <a:r>
              <a:rPr lang="en-CA" sz="2400" dirty="0" smtClean="0"/>
              <a:t>As of 2005, there were approximately 300 regional trade agreements (RTA) either signed or in negotiation, governing some 40% of world trade.  Further, almost every country on the planet is now a signatory to at least one RTA (</a:t>
            </a:r>
            <a:r>
              <a:rPr lang="en-CA" sz="2400" dirty="0" err="1" smtClean="0"/>
              <a:t>Lévy</a:t>
            </a:r>
            <a:r>
              <a:rPr lang="en-CA" sz="2400" dirty="0" smtClean="0"/>
              <a:t>, 2006).</a:t>
            </a:r>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endParaRPr lang="en-CA" sz="2400" dirty="0" smtClean="0"/>
          </a:p>
          <a:p>
            <a:r>
              <a:rPr lang="en-CA" sz="2400" dirty="0" smtClean="0"/>
              <a:t>The dramatic rise in RTAs and formal regional entities over the past few decades may also be based on what has been </a:t>
            </a:r>
            <a:r>
              <a:rPr lang="en-CA" sz="2400" u="sng" dirty="0" smtClean="0"/>
              <a:t>referred to as the ‘new protectionism</a:t>
            </a:r>
            <a:r>
              <a:rPr lang="en-CA" sz="2400" dirty="0" smtClean="0"/>
              <a:t>’ (</a:t>
            </a:r>
            <a:r>
              <a:rPr lang="en-CA" sz="2400" dirty="0" err="1" smtClean="0"/>
              <a:t>Hettne</a:t>
            </a:r>
            <a:r>
              <a:rPr lang="en-CA" sz="2400" dirty="0" smtClean="0"/>
              <a:t> &amp; </a:t>
            </a:r>
            <a:r>
              <a:rPr lang="en-CA" sz="2400" dirty="0" err="1" smtClean="0"/>
              <a:t>Söderbaum</a:t>
            </a:r>
            <a:r>
              <a:rPr lang="en-CA" sz="2400" dirty="0" smtClean="0"/>
              <a:t>, 2000).</a:t>
            </a:r>
          </a:p>
          <a:p>
            <a:endParaRPr lang="en-CA" sz="2400" dirty="0" smtClean="0"/>
          </a:p>
          <a:p>
            <a:r>
              <a:rPr lang="en-CA" sz="2400" dirty="0" smtClean="0"/>
              <a:t>“Part of the motivation behind RTAs is the fear of exclusion from the ... globalization processes and uncertainties about the future of trade preferences granted to some developing countries by developed countries” (</a:t>
            </a:r>
            <a:r>
              <a:rPr lang="en-CA" sz="2400" dirty="0" err="1" smtClean="0"/>
              <a:t>Lévy</a:t>
            </a:r>
            <a:r>
              <a:rPr lang="en-CA" sz="2400" dirty="0" smtClean="0"/>
              <a:t>, 2006).</a:t>
            </a:r>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endParaRPr lang="en-CA" sz="2400" dirty="0" smtClean="0"/>
          </a:p>
          <a:p>
            <a:endParaRPr lang="en-CA" sz="2400" dirty="0" smtClean="0"/>
          </a:p>
          <a:p>
            <a:r>
              <a:rPr lang="en-CA" sz="2400" dirty="0" smtClean="0"/>
              <a:t>“today’s regionalism, especially but not only in the South, has often developed in </a:t>
            </a:r>
            <a:r>
              <a:rPr lang="en-CA" sz="2400" u="sng" dirty="0" smtClean="0"/>
              <a:t>response to the dominance of WTO and globalization</a:t>
            </a:r>
            <a:r>
              <a:rPr lang="en-CA" sz="2400" dirty="0" smtClean="0"/>
              <a:t>” (</a:t>
            </a:r>
            <a:r>
              <a:rPr lang="en-CA" sz="2400" dirty="0" err="1" smtClean="0"/>
              <a:t>Hettne</a:t>
            </a:r>
            <a:r>
              <a:rPr lang="en-CA" sz="2400" dirty="0" smtClean="0"/>
              <a:t> and </a:t>
            </a:r>
            <a:r>
              <a:rPr lang="en-CA" sz="2400" dirty="0" err="1" smtClean="0"/>
              <a:t>Söderbaum</a:t>
            </a:r>
            <a:r>
              <a:rPr lang="en-CA" sz="2400" dirty="0" smtClean="0"/>
              <a:t>, 2000).</a:t>
            </a:r>
          </a:p>
          <a:p>
            <a:endParaRPr lang="en-CA" sz="2400" dirty="0" smtClean="0"/>
          </a:p>
          <a:p>
            <a:r>
              <a:rPr lang="en-CA" sz="2400" dirty="0" smtClean="0"/>
              <a:t>Sometimes regionalism is also viewed as a </a:t>
            </a:r>
            <a:r>
              <a:rPr lang="en-CA" sz="2400" u="sng" dirty="0" smtClean="0"/>
              <a:t>response to ‘global Americanism</a:t>
            </a:r>
            <a:r>
              <a:rPr lang="en-CA" sz="2400" dirty="0" smtClean="0"/>
              <a:t>’</a:t>
            </a:r>
          </a:p>
          <a:p>
            <a:pPr eaLnBrk="1" hangingPunct="1"/>
            <a:endParaRPr lang="en-CA" sz="2400" dirty="0" smtClean="0"/>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Canada re Globalization and Regionalism</a:t>
            </a:r>
          </a:p>
        </p:txBody>
      </p:sp>
      <p:sp>
        <p:nvSpPr>
          <p:cNvPr id="39939" name="Rectangle 3"/>
          <p:cNvSpPr>
            <a:spLocks noGrp="1" noChangeArrowheads="1"/>
          </p:cNvSpPr>
          <p:nvPr>
            <p:ph type="body" idx="1"/>
          </p:nvPr>
        </p:nvSpPr>
        <p:spPr>
          <a:xfrm>
            <a:off x="395536" y="1700808"/>
            <a:ext cx="8302625" cy="4535488"/>
          </a:xfrm>
        </p:spPr>
        <p:txBody>
          <a:bodyPr/>
          <a:lstStyle/>
          <a:p>
            <a:r>
              <a:rPr lang="en-CA" sz="2400" dirty="0" smtClean="0"/>
              <a:t>Canada straddle’s both sides of the issue.</a:t>
            </a:r>
          </a:p>
          <a:p>
            <a:endParaRPr lang="en-CA" sz="2400" dirty="0" smtClean="0"/>
          </a:p>
          <a:p>
            <a:r>
              <a:rPr lang="en-CA" sz="2400" dirty="0" smtClean="0"/>
              <a:t>While Canada is a supporter of free trade, the 2003 WTO review of Canadian trade policies criticized Canada’s willingness to enter into bilateral trade agreements (Head &amp; </a:t>
            </a:r>
            <a:r>
              <a:rPr lang="en-CA" sz="2400" dirty="0" err="1" smtClean="0"/>
              <a:t>Ries</a:t>
            </a:r>
            <a:r>
              <a:rPr lang="en-CA" sz="2400" dirty="0" smtClean="0"/>
              <a:t>, 2004).</a:t>
            </a:r>
          </a:p>
          <a:p>
            <a:endParaRPr lang="en-CA" sz="2400" dirty="0" smtClean="0"/>
          </a:p>
          <a:p>
            <a:r>
              <a:rPr lang="en-CA" sz="2400" dirty="0" smtClean="0"/>
              <a:t>As an example of Canada’s increasing trade integration within its region, one need only look to the depth of Canada’s, and Mexico’s, relationship with the US through NAFTA.  </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Canada re Globalization and Regionalism</a:t>
            </a:r>
          </a:p>
        </p:txBody>
      </p:sp>
      <p:sp>
        <p:nvSpPr>
          <p:cNvPr id="39939" name="Rectangle 3"/>
          <p:cNvSpPr>
            <a:spLocks noGrp="1" noChangeArrowheads="1"/>
          </p:cNvSpPr>
          <p:nvPr>
            <p:ph type="body" idx="1"/>
          </p:nvPr>
        </p:nvSpPr>
        <p:spPr>
          <a:xfrm>
            <a:off x="395536" y="1484784"/>
            <a:ext cx="8302625" cy="4535488"/>
          </a:xfrm>
        </p:spPr>
        <p:txBody>
          <a:bodyPr/>
          <a:lstStyle/>
          <a:p>
            <a:endParaRPr lang="en-CA" sz="2400" dirty="0" smtClean="0"/>
          </a:p>
          <a:p>
            <a:r>
              <a:rPr lang="en-CA" sz="2400" dirty="0" smtClean="0"/>
              <a:t>“Mexico, like Canada, now sends about 80% of its exports to the United States – up from 35% in the 1990s” (</a:t>
            </a:r>
            <a:r>
              <a:rPr lang="en-CA" sz="2400" dirty="0" err="1" smtClean="0"/>
              <a:t>Lévy</a:t>
            </a:r>
            <a:r>
              <a:rPr lang="en-CA" sz="2400" dirty="0" smtClean="0"/>
              <a:t>, 2006 p. 9).</a:t>
            </a:r>
          </a:p>
          <a:p>
            <a:endParaRPr lang="en-CA" sz="2400" dirty="0" smtClean="0"/>
          </a:p>
          <a:p>
            <a:r>
              <a:rPr lang="en-CA" sz="2400" dirty="0" smtClean="0"/>
              <a:t>Between 1990 and 2003, Canadian exports increased from C$149 billion to C$381 billion.</a:t>
            </a:r>
          </a:p>
          <a:p>
            <a:pPr lvl="1"/>
            <a:endParaRPr lang="en-CA" sz="2000" dirty="0" smtClean="0"/>
          </a:p>
          <a:p>
            <a:pPr lvl="1"/>
            <a:r>
              <a:rPr lang="en-CA" dirty="0" smtClean="0"/>
              <a:t>Of the C$232 billion increase, C$215 billion (93%) was due to increased exports to the US (Head &amp; </a:t>
            </a:r>
            <a:r>
              <a:rPr lang="en-CA" dirty="0" err="1" smtClean="0"/>
              <a:t>Ries</a:t>
            </a:r>
            <a:r>
              <a:rPr lang="en-CA" dirty="0" smtClean="0"/>
              <a:t>, 2004).</a:t>
            </a:r>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Canada re Globalization and Regionalism</a:t>
            </a:r>
          </a:p>
        </p:txBody>
      </p:sp>
      <p:sp>
        <p:nvSpPr>
          <p:cNvPr id="39939" name="Rectangle 3"/>
          <p:cNvSpPr>
            <a:spLocks noGrp="1" noChangeArrowheads="1"/>
          </p:cNvSpPr>
          <p:nvPr>
            <p:ph type="body" idx="1"/>
          </p:nvPr>
        </p:nvSpPr>
        <p:spPr>
          <a:xfrm>
            <a:off x="395536" y="1484784"/>
            <a:ext cx="8302625" cy="4535488"/>
          </a:xfrm>
        </p:spPr>
        <p:txBody>
          <a:bodyPr/>
          <a:lstStyle/>
          <a:p>
            <a:endParaRPr lang="en-CA" sz="2400" dirty="0" smtClean="0"/>
          </a:p>
          <a:p>
            <a:r>
              <a:rPr lang="en-CA" sz="2400" dirty="0" smtClean="0"/>
              <a:t>Between 1990 and 2003, imports increased from C$136 billion to C$335 billion.</a:t>
            </a:r>
          </a:p>
          <a:p>
            <a:endParaRPr lang="en-CA" sz="2400" dirty="0" smtClean="0"/>
          </a:p>
          <a:p>
            <a:r>
              <a:rPr lang="en-CA" sz="2400" dirty="0" smtClean="0"/>
              <a:t>Of the C$199 billion increase, C$116 billion (58%) was due to increased imports from the US (Head &amp; </a:t>
            </a:r>
            <a:r>
              <a:rPr lang="en-CA" sz="2400" dirty="0" err="1" smtClean="0"/>
              <a:t>Ries</a:t>
            </a:r>
            <a:r>
              <a:rPr lang="en-CA" sz="2400" dirty="0" smtClean="0"/>
              <a:t>, 2004).</a:t>
            </a:r>
          </a:p>
          <a:p>
            <a:endParaRPr lang="en-CA" sz="2400" dirty="0" smtClean="0"/>
          </a:p>
          <a:p>
            <a:r>
              <a:rPr lang="en-CA" sz="2400" dirty="0" smtClean="0"/>
              <a:t>While Canada participates in trade with many countries around the world, the country is clearly focused on a deepening relationship within its region.   </a:t>
            </a:r>
          </a:p>
          <a:p>
            <a:pPr eaLnBrk="1" hangingPunct="1"/>
            <a:endParaRPr lang="en-CA" sz="2400" dirty="0" smtClean="0"/>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buNone/>
            </a:pPr>
            <a:r>
              <a:rPr lang="en-CA" sz="2400" dirty="0" smtClean="0"/>
              <a:t>While the nations of the world struggle with globalization, regionalism and national sovereignty issues, </a:t>
            </a:r>
            <a:r>
              <a:rPr lang="en-CA" sz="2400" u="sng" dirty="0" smtClean="0"/>
              <a:t>there are important pan-planet problems that cannot be solved by individual nations or regions</a:t>
            </a:r>
            <a:r>
              <a:rPr lang="en-CA" sz="2400" dirty="0" smtClean="0"/>
              <a:t>.</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Global warming, environmental degradation, terrorism and international drug trafficking are problems of global proportion which can only be solved at a global level.</a:t>
            </a:r>
          </a:p>
          <a:p>
            <a:pPr eaLnBrk="1" hangingPunct="1"/>
            <a:endParaRPr lang="en-CA" sz="2400" dirty="0" smtClean="0"/>
          </a:p>
          <a:p>
            <a:pPr eaLnBrk="1" hangingPunct="1"/>
            <a:r>
              <a:rPr lang="en-CA" sz="2400" dirty="0" smtClean="0"/>
              <a:t>Unfortunately, the authority, resources and access to solve these problems reside at the national level where </a:t>
            </a:r>
            <a:r>
              <a:rPr lang="en-CA" sz="2400" u="sng" dirty="0" smtClean="0"/>
              <a:t>there is often a lack of understanding of the full impact of the issues or concern to address them</a:t>
            </a:r>
            <a:r>
              <a:rPr lang="en-CA" sz="2400" dirty="0" smtClean="0"/>
              <a:t> (</a:t>
            </a:r>
            <a:r>
              <a:rPr lang="en-CA" sz="2400" dirty="0" err="1" smtClean="0"/>
              <a:t>Thakur</a:t>
            </a:r>
            <a:r>
              <a:rPr lang="en-CA" sz="2400" dirty="0" smtClean="0"/>
              <a:t> &amp; Van </a:t>
            </a:r>
            <a:r>
              <a:rPr lang="en-CA" sz="2400" dirty="0" err="1" smtClean="0"/>
              <a:t>Langenhove</a:t>
            </a:r>
            <a:r>
              <a:rPr lang="en-CA" sz="2400" dirty="0" smtClean="0"/>
              <a:t>, 2006). </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a:t>
            </a:r>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algn="ctr" eaLnBrk="1" hangingPunct="1">
              <a:buFont typeface="Wingdings" pitchFamily="2" charset="2"/>
              <a:buNone/>
            </a:pPr>
            <a:r>
              <a:rPr lang="en-US" dirty="0" smtClean="0">
                <a:effectLst/>
              </a:rPr>
              <a:t>From a business perspective globalization proceeds because:</a:t>
            </a:r>
          </a:p>
          <a:p>
            <a:pPr algn="ctr" eaLnBrk="1" hangingPunct="1">
              <a:buFont typeface="Wingdings" pitchFamily="2" charset="2"/>
              <a:buNone/>
            </a:pPr>
            <a:endParaRPr lang="en-US" dirty="0" smtClean="0">
              <a:effectLst/>
            </a:endParaRPr>
          </a:p>
          <a:p>
            <a:pPr algn="ctr" eaLnBrk="1" hangingPunct="1">
              <a:buFont typeface="Wingdings" pitchFamily="2" charset="2"/>
              <a:buNone/>
            </a:pPr>
            <a:r>
              <a:rPr lang="en-US" dirty="0" smtClean="0">
                <a:effectLst/>
              </a:rPr>
              <a:t>Companies try to buy, sell and produce in foreign markets.</a:t>
            </a:r>
          </a:p>
          <a:p>
            <a:pPr eaLnBrk="1" hangingPunct="1">
              <a:buFont typeface="Wingdings" pitchFamily="2" charset="2"/>
              <a:buNone/>
            </a:pPr>
            <a:endParaRPr lang="en-US" dirty="0" smtClean="0">
              <a:effectLst/>
            </a:endParaRPr>
          </a:p>
          <a:p>
            <a:pPr algn="ctr" eaLnBrk="1" hangingPunct="1">
              <a:buFont typeface="Wingdings" pitchFamily="2" charset="2"/>
              <a:buNone/>
            </a:pPr>
            <a:r>
              <a:rPr lang="en-US" sz="5400" dirty="0" smtClean="0">
                <a:effectLst/>
              </a:rPr>
              <a:t>Why??</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Tim Horton’s</a:t>
            </a:r>
          </a:p>
        </p:txBody>
      </p:sp>
      <p:sp>
        <p:nvSpPr>
          <p:cNvPr id="40963" name="Rectangle 3"/>
          <p:cNvSpPr>
            <a:spLocks noGrp="1" noChangeArrowheads="1"/>
          </p:cNvSpPr>
          <p:nvPr>
            <p:ph type="body" idx="1"/>
          </p:nvPr>
        </p:nvSpPr>
        <p:spPr>
          <a:xfrm>
            <a:off x="395288" y="1412875"/>
            <a:ext cx="8302625" cy="4535488"/>
          </a:xfrm>
        </p:spPr>
        <p:txBody>
          <a:bodyPr/>
          <a:lstStyle/>
          <a:p>
            <a:pPr>
              <a:buNone/>
            </a:pPr>
            <a:endParaRPr lang="en-US" sz="2000" dirty="0" smtClean="0"/>
          </a:p>
          <a:p>
            <a:pPr>
              <a:buNone/>
            </a:pPr>
            <a:r>
              <a:rPr lang="en-US" dirty="0" smtClean="0"/>
              <a:t>1: Is there anything wrong with a company like Tim </a:t>
            </a:r>
            <a:r>
              <a:rPr lang="en-US" dirty="0" err="1" smtClean="0"/>
              <a:t>Hortons</a:t>
            </a:r>
            <a:r>
              <a:rPr lang="en-US" dirty="0" smtClean="0"/>
              <a:t> sticking to a marketplace that it knows well?</a:t>
            </a:r>
            <a:endParaRPr lang="en-CA" sz="2000" dirty="0" smtClean="0"/>
          </a:p>
          <a:p>
            <a:pPr>
              <a:buNone/>
            </a:pPr>
            <a:r>
              <a:rPr lang="en-US" dirty="0" smtClean="0"/>
              <a:t> </a:t>
            </a:r>
            <a:endParaRPr lang="en-CA" dirty="0" smtClean="0"/>
          </a:p>
          <a:p>
            <a:pPr>
              <a:buNone/>
            </a:pPr>
            <a:endParaRPr lang="en-US" dirty="0" smtClean="0"/>
          </a:p>
          <a:p>
            <a:pPr>
              <a:buNone/>
            </a:pPr>
            <a:r>
              <a:rPr lang="en-US" dirty="0" smtClean="0"/>
              <a:t>2: Can a company grow too quickly? What are the problems associated with fast growth?</a:t>
            </a:r>
            <a:endParaRPr lang="en-CA" dirty="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 </a:t>
            </a:r>
            <a:br>
              <a:rPr lang="en-US" b="1" dirty="0" smtClean="0">
                <a:latin typeface="Cambria" pitchFamily="18" charset="0"/>
              </a:rPr>
            </a:br>
            <a:r>
              <a:rPr lang="en-US" b="1" dirty="0" smtClean="0">
                <a:latin typeface="Cambria" pitchFamily="18" charset="0"/>
              </a:rPr>
              <a:t>Two Key Business Aspects </a:t>
            </a:r>
            <a:endParaRPr lang="en-CA" dirty="0"/>
          </a:p>
        </p:txBody>
      </p:sp>
      <p:sp>
        <p:nvSpPr>
          <p:cNvPr id="3" name="Content Placeholder 2"/>
          <p:cNvSpPr>
            <a:spLocks noGrp="1"/>
          </p:cNvSpPr>
          <p:nvPr>
            <p:ph idx="1"/>
          </p:nvPr>
        </p:nvSpPr>
        <p:spPr>
          <a:xfrm>
            <a:off x="395536" y="1556792"/>
            <a:ext cx="8229600" cy="4530725"/>
          </a:xfrm>
        </p:spPr>
        <p:txBody>
          <a:bodyPr/>
          <a:lstStyle/>
          <a:p>
            <a:pPr eaLnBrk="1" hangingPunct="1"/>
            <a:endParaRPr lang="en-US" sz="2400" dirty="0" smtClean="0"/>
          </a:p>
          <a:p>
            <a:pPr>
              <a:buNone/>
            </a:pPr>
            <a:endParaRPr lang="en-CA" sz="1000" dirty="0" smtClean="0">
              <a:effectLst/>
            </a:endParaRPr>
          </a:p>
          <a:p>
            <a:pPr>
              <a:buNone/>
            </a:pPr>
            <a:endParaRPr lang="en-CA" sz="1000" dirty="0" smtClean="0">
              <a:effectLst/>
            </a:endParaRPr>
          </a:p>
          <a:p>
            <a:pPr algn="ctr">
              <a:buNone/>
            </a:pPr>
            <a:r>
              <a:rPr lang="en-US" sz="4000" b="1" dirty="0" smtClean="0">
                <a:latin typeface="Cambria" pitchFamily="18" charset="0"/>
              </a:rPr>
              <a:t>Globalization of Markets</a:t>
            </a:r>
          </a:p>
          <a:p>
            <a:pPr algn="ctr">
              <a:buNone/>
            </a:pPr>
            <a:r>
              <a:rPr lang="en-US" sz="4000" b="1" dirty="0" smtClean="0">
                <a:effectLst/>
                <a:latin typeface="Cambria" pitchFamily="18" charset="0"/>
              </a:rPr>
              <a:t>And </a:t>
            </a:r>
          </a:p>
          <a:p>
            <a:pPr algn="ctr">
              <a:buNone/>
            </a:pPr>
            <a:r>
              <a:rPr lang="en-US" sz="4000" b="1" dirty="0" smtClean="0">
                <a:effectLst/>
                <a:latin typeface="Cambria" pitchFamily="18" charset="0"/>
              </a:rPr>
              <a:t>Globalization of Production</a:t>
            </a:r>
            <a:endParaRPr lang="en-CA" sz="4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of Markets</a:t>
            </a:r>
            <a:endParaRPr lang="en-CA" dirty="0"/>
          </a:p>
        </p:txBody>
      </p:sp>
      <p:sp>
        <p:nvSpPr>
          <p:cNvPr id="3" name="Content Placeholder 2"/>
          <p:cNvSpPr>
            <a:spLocks noGrp="1"/>
          </p:cNvSpPr>
          <p:nvPr>
            <p:ph idx="1"/>
          </p:nvPr>
        </p:nvSpPr>
        <p:spPr/>
        <p:txBody>
          <a:bodyPr/>
          <a:lstStyle/>
          <a:p>
            <a:pPr eaLnBrk="1" hangingPunct="1"/>
            <a:r>
              <a:rPr lang="en-US" dirty="0" smtClean="0"/>
              <a:t>Historically distinct and separate national markets are merging </a:t>
            </a:r>
          </a:p>
          <a:p>
            <a:pPr eaLnBrk="1" hangingPunct="1"/>
            <a:endParaRPr lang="en-US" dirty="0" smtClean="0"/>
          </a:p>
          <a:p>
            <a:pPr eaLnBrk="1" hangingPunct="1"/>
            <a:r>
              <a:rPr lang="en-US" dirty="0" smtClean="0"/>
              <a:t>It no longer fully makes sense to talk about the “German market” or the “American market”</a:t>
            </a:r>
          </a:p>
          <a:p>
            <a:pPr>
              <a:buNone/>
            </a:pPr>
            <a:endParaRPr lang="en-CA" sz="1000" dirty="0" smtClean="0">
              <a:effectLst/>
            </a:endParaRPr>
          </a:p>
          <a:p>
            <a:pPr>
              <a:buNone/>
            </a:pPr>
            <a:endParaRPr lang="en-CA" sz="1000" dirty="0" smtClean="0">
              <a:effectLst/>
            </a:endParaRPr>
          </a:p>
          <a:p>
            <a:pPr>
              <a:buNone/>
            </a:pPr>
            <a:endParaRPr lang="en-CA"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of Markets</a:t>
            </a:r>
            <a:endParaRPr lang="en-CA" dirty="0"/>
          </a:p>
        </p:txBody>
      </p:sp>
      <p:sp>
        <p:nvSpPr>
          <p:cNvPr id="3" name="Content Placeholder 2"/>
          <p:cNvSpPr>
            <a:spLocks noGrp="1"/>
          </p:cNvSpPr>
          <p:nvPr>
            <p:ph idx="1"/>
          </p:nvPr>
        </p:nvSpPr>
        <p:spPr/>
        <p:txBody>
          <a:bodyPr/>
          <a:lstStyle/>
          <a:p>
            <a:pPr eaLnBrk="1" hangingPunct="1"/>
            <a:r>
              <a:rPr lang="en-US" dirty="0" smtClean="0"/>
              <a:t>Instead, there is “global market” emerging</a:t>
            </a:r>
          </a:p>
          <a:p>
            <a:pPr lvl="1" eaLnBrk="1" hangingPunct="1"/>
            <a:endParaRPr lang="en-US" dirty="0" smtClean="0"/>
          </a:p>
          <a:p>
            <a:pPr lvl="1" eaLnBrk="1" hangingPunct="1"/>
            <a:r>
              <a:rPr lang="en-US" dirty="0" smtClean="0"/>
              <a:t>falling trade barriers make it easier to sell globally</a:t>
            </a:r>
          </a:p>
          <a:p>
            <a:pPr lvl="1" eaLnBrk="1" hangingPunct="1"/>
            <a:endParaRPr lang="en-US" dirty="0" smtClean="0"/>
          </a:p>
          <a:p>
            <a:pPr lvl="1" eaLnBrk="1" hangingPunct="1"/>
            <a:r>
              <a:rPr lang="en-US" dirty="0" smtClean="0"/>
              <a:t>consumers’ tastes and preferences are converging on some global norm</a:t>
            </a:r>
          </a:p>
          <a:p>
            <a:pPr lvl="1" eaLnBrk="1" hangingPunct="1"/>
            <a:endParaRPr lang="en-US" dirty="0" smtClean="0"/>
          </a:p>
          <a:p>
            <a:pPr lvl="1" eaLnBrk="1" hangingPunct="1"/>
            <a:r>
              <a:rPr lang="en-US" dirty="0" smtClean="0"/>
              <a:t>firms promote the trend by offering the same basic products worldwide (e.g. Coca-cola)</a:t>
            </a:r>
          </a:p>
          <a:p>
            <a:pPr>
              <a:buNone/>
            </a:pPr>
            <a:endParaRPr lang="en-CA" sz="1000" dirty="0" smtClean="0">
              <a:effectLst/>
            </a:endParaRPr>
          </a:p>
          <a:p>
            <a:pPr>
              <a:buNone/>
            </a:pPr>
            <a:endParaRPr lang="en-CA" sz="1000" dirty="0" smtClean="0">
              <a:effectLst/>
            </a:endParaRPr>
          </a:p>
          <a:p>
            <a:pPr>
              <a:buNone/>
            </a:pPr>
            <a:endParaRPr lang="en-CA"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of Production</a:t>
            </a:r>
            <a:endParaRPr lang="en-CA" dirty="0"/>
          </a:p>
        </p:txBody>
      </p:sp>
      <p:sp>
        <p:nvSpPr>
          <p:cNvPr id="3" name="Content Placeholder 2"/>
          <p:cNvSpPr>
            <a:spLocks noGrp="1"/>
          </p:cNvSpPr>
          <p:nvPr>
            <p:ph idx="1"/>
          </p:nvPr>
        </p:nvSpPr>
        <p:spPr/>
        <p:txBody>
          <a:bodyPr/>
          <a:lstStyle/>
          <a:p>
            <a:pPr eaLnBrk="1" hangingPunct="1">
              <a:lnSpc>
                <a:spcPct val="90000"/>
              </a:lnSpc>
            </a:pPr>
            <a:r>
              <a:rPr lang="en-US" dirty="0" smtClean="0"/>
              <a:t>Firms source goods and services from locations around the globe to capitalize on national differences in the cost and quality </a:t>
            </a:r>
            <a:r>
              <a:rPr lang="en-US" dirty="0" smtClean="0">
                <a:effectLst>
                  <a:outerShdw blurRad="38100" dist="38100" dir="2700000" algn="tl">
                    <a:srgbClr val="000000">
                      <a:alpha val="43137"/>
                    </a:srgbClr>
                  </a:outerShdw>
                </a:effectLst>
              </a:rPr>
              <a:t>of</a:t>
            </a:r>
            <a:r>
              <a:rPr lang="en-US" dirty="0" smtClean="0">
                <a:effectLst/>
              </a:rPr>
              <a:t> </a:t>
            </a:r>
            <a:r>
              <a:rPr lang="en-US" b="1" dirty="0" smtClean="0">
                <a:effectLst/>
              </a:rPr>
              <a:t>Factors of Production</a:t>
            </a:r>
            <a:r>
              <a:rPr lang="en-US" dirty="0" smtClean="0">
                <a:effectLst/>
              </a:rPr>
              <a:t> </a:t>
            </a:r>
            <a:r>
              <a:rPr lang="en-US" dirty="0" smtClean="0">
                <a:effectLst>
                  <a:outerShdw blurRad="38100" dist="38100" dir="2700000" algn="tl">
                    <a:srgbClr val="000000">
                      <a:alpha val="43137"/>
                    </a:srgbClr>
                  </a:outerShdw>
                </a:effectLst>
              </a:rPr>
              <a:t>like land, labor, </a:t>
            </a:r>
            <a:r>
              <a:rPr lang="en-US" dirty="0" smtClean="0"/>
              <a:t>and capital</a:t>
            </a:r>
          </a:p>
          <a:p>
            <a:pPr eaLnBrk="1" hangingPunct="1">
              <a:lnSpc>
                <a:spcPct val="90000"/>
              </a:lnSpc>
            </a:pPr>
            <a:endParaRPr lang="en-US" dirty="0" smtClean="0"/>
          </a:p>
          <a:p>
            <a:pPr eaLnBrk="1" hangingPunct="1">
              <a:lnSpc>
                <a:spcPct val="90000"/>
              </a:lnSpc>
            </a:pPr>
            <a:r>
              <a:rPr lang="en-US" dirty="0" smtClean="0"/>
              <a:t>Companies can </a:t>
            </a:r>
          </a:p>
          <a:p>
            <a:pPr lvl="1" eaLnBrk="1" hangingPunct="1">
              <a:lnSpc>
                <a:spcPct val="90000"/>
              </a:lnSpc>
            </a:pPr>
            <a:r>
              <a:rPr lang="en-US" dirty="0" smtClean="0"/>
              <a:t>lower their overall cost structure </a:t>
            </a:r>
          </a:p>
          <a:p>
            <a:pPr lvl="1" eaLnBrk="1" hangingPunct="1">
              <a:lnSpc>
                <a:spcPct val="90000"/>
              </a:lnSpc>
            </a:pPr>
            <a:r>
              <a:rPr lang="en-US" dirty="0" smtClean="0"/>
              <a:t>improve the quality or functionality of their product offering, especially for foreign markets</a:t>
            </a:r>
          </a:p>
          <a:p>
            <a:endParaRPr lang="en-CA" sz="1000" dirty="0" smtClean="0"/>
          </a:p>
          <a:p>
            <a:endParaRPr lang="en-CA" sz="1000" dirty="0" smtClean="0"/>
          </a:p>
          <a:p>
            <a:endParaRPr lang="en-CA" sz="1000" dirty="0" smtClean="0"/>
          </a:p>
          <a:p>
            <a:pPr lvl="0">
              <a:buNone/>
            </a:pPr>
            <a:endParaRPr lang="en-CA"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467544" y="1484784"/>
            <a:ext cx="8229600" cy="4530725"/>
          </a:xfrm>
        </p:spPr>
        <p:txBody>
          <a:bodyPr/>
          <a:lstStyle/>
          <a:p>
            <a:pPr eaLnBrk="1" hangingPunct="1">
              <a:lnSpc>
                <a:spcPct val="90000"/>
              </a:lnSpc>
            </a:pPr>
            <a:r>
              <a:rPr lang="en-US" sz="3200" dirty="0" smtClean="0"/>
              <a:t>Global Institutions</a:t>
            </a:r>
          </a:p>
          <a:p>
            <a:pPr lvl="1" eaLnBrk="1" hangingPunct="1">
              <a:lnSpc>
                <a:spcPct val="90000"/>
              </a:lnSpc>
            </a:pPr>
            <a:endParaRPr lang="en-US" sz="2800" dirty="0" smtClean="0"/>
          </a:p>
          <a:p>
            <a:pPr lvl="1" eaLnBrk="1" hangingPunct="1">
              <a:lnSpc>
                <a:spcPct val="90000"/>
              </a:lnSpc>
            </a:pPr>
            <a:r>
              <a:rPr lang="en-US" sz="2800" dirty="0" smtClean="0"/>
              <a:t>help manage, regulate, and police the global marketplace</a:t>
            </a:r>
          </a:p>
          <a:p>
            <a:pPr lvl="1" eaLnBrk="1" hangingPunct="1">
              <a:lnSpc>
                <a:spcPct val="90000"/>
              </a:lnSpc>
            </a:pPr>
            <a:endParaRPr lang="en-US" sz="2800" dirty="0" smtClean="0"/>
          </a:p>
          <a:p>
            <a:pPr lvl="1" eaLnBrk="1" hangingPunct="1">
              <a:lnSpc>
                <a:spcPct val="90000"/>
              </a:lnSpc>
            </a:pPr>
            <a:r>
              <a:rPr lang="en-US" sz="2800" dirty="0" smtClean="0"/>
              <a:t>promote the establishment of multinational treaties to govern the global business system</a:t>
            </a:r>
          </a:p>
          <a:p>
            <a:pPr lvl="0" eaLnBrk="1" hangingPunct="1">
              <a:lnSpc>
                <a:spcPct val="90000"/>
              </a:lnSpc>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467544" y="1484784"/>
            <a:ext cx="8229600" cy="4530725"/>
          </a:xfrm>
        </p:spPr>
        <p:txBody>
          <a:bodyPr/>
          <a:lstStyle/>
          <a:p>
            <a:pPr eaLnBrk="1" hangingPunct="1">
              <a:lnSpc>
                <a:spcPct val="90000"/>
              </a:lnSpc>
            </a:pPr>
            <a:r>
              <a:rPr lang="en-US" sz="2400" dirty="0" smtClean="0"/>
              <a:t>Examples of Global Institutions include:</a:t>
            </a:r>
          </a:p>
          <a:p>
            <a:pPr lvl="1" eaLnBrk="1" hangingPunct="1">
              <a:lnSpc>
                <a:spcPct val="90000"/>
              </a:lnSpc>
            </a:pPr>
            <a:r>
              <a:rPr lang="en-US" dirty="0" smtClean="0">
                <a:effectLst/>
              </a:rPr>
              <a:t>the United Nations (UN)</a:t>
            </a:r>
          </a:p>
          <a:p>
            <a:pPr lvl="1" eaLnBrk="1" hangingPunct="1">
              <a:lnSpc>
                <a:spcPct val="90000"/>
              </a:lnSpc>
            </a:pPr>
            <a:endParaRPr lang="en-US" dirty="0" smtClean="0">
              <a:effectLst/>
            </a:endParaRPr>
          </a:p>
          <a:p>
            <a:pPr lvl="1" eaLnBrk="1" hangingPunct="1">
              <a:lnSpc>
                <a:spcPct val="90000"/>
              </a:lnSpc>
            </a:pPr>
            <a:r>
              <a:rPr lang="en-US" dirty="0" smtClean="0">
                <a:effectLst/>
              </a:rPr>
              <a:t>the General Agreement on Tariffs and Trade (GATT)</a:t>
            </a:r>
          </a:p>
          <a:p>
            <a:pPr lvl="1" eaLnBrk="1" hangingPunct="1">
              <a:lnSpc>
                <a:spcPct val="90000"/>
              </a:lnSpc>
            </a:pPr>
            <a:endParaRPr lang="en-US" dirty="0" smtClean="0">
              <a:effectLst/>
            </a:endParaRPr>
          </a:p>
          <a:p>
            <a:pPr lvl="1" eaLnBrk="1" hangingPunct="1">
              <a:lnSpc>
                <a:spcPct val="90000"/>
              </a:lnSpc>
            </a:pPr>
            <a:r>
              <a:rPr lang="en-US" dirty="0" smtClean="0">
                <a:effectLst/>
              </a:rPr>
              <a:t>the World Trade Organization (WTO)</a:t>
            </a:r>
          </a:p>
          <a:p>
            <a:pPr lvl="1" eaLnBrk="1" hangingPunct="1">
              <a:lnSpc>
                <a:spcPct val="90000"/>
              </a:lnSpc>
            </a:pPr>
            <a:endParaRPr lang="en-US" dirty="0" smtClean="0">
              <a:effectLst/>
            </a:endParaRPr>
          </a:p>
          <a:p>
            <a:pPr lvl="1" eaLnBrk="1" hangingPunct="1">
              <a:lnSpc>
                <a:spcPct val="90000"/>
              </a:lnSpc>
            </a:pPr>
            <a:r>
              <a:rPr lang="en-US" dirty="0" smtClean="0">
                <a:effectLst/>
              </a:rPr>
              <a:t>the International Monetary Fund (IMF)</a:t>
            </a:r>
          </a:p>
          <a:p>
            <a:pPr lvl="1" eaLnBrk="1" hangingPunct="1">
              <a:lnSpc>
                <a:spcPct val="90000"/>
              </a:lnSpc>
            </a:pPr>
            <a:endParaRPr lang="en-US" dirty="0" smtClean="0">
              <a:effectLst/>
            </a:endParaRPr>
          </a:p>
          <a:p>
            <a:pPr lvl="1" eaLnBrk="1" hangingPunct="1">
              <a:lnSpc>
                <a:spcPct val="90000"/>
              </a:lnSpc>
            </a:pPr>
            <a:r>
              <a:rPr lang="en-US" dirty="0" smtClean="0">
                <a:effectLst/>
              </a:rPr>
              <a:t>the World Bank</a:t>
            </a:r>
          </a:p>
          <a:p>
            <a:pPr lvl="1" eaLnBrk="1" hangingPunct="1">
              <a:lnSpc>
                <a:spcPct val="90000"/>
              </a:lnSpc>
            </a:pPr>
            <a:endParaRPr lang="en-US" dirty="0" smtClean="0">
              <a:effectLst/>
            </a:endParaRPr>
          </a:p>
          <a:p>
            <a:pPr lvl="0" eaLnBrk="1" hangingPunct="1">
              <a:lnSpc>
                <a:spcPct val="90000"/>
              </a:lnSpc>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p:txBody>
          <a:bodyPr/>
          <a:lstStyle/>
          <a:p>
            <a:pPr eaLnBrk="1" hangingPunct="1">
              <a:lnSpc>
                <a:spcPct val="80000"/>
              </a:lnSpc>
            </a:pPr>
            <a:r>
              <a:rPr lang="en-US" dirty="0" smtClean="0">
                <a:effectLst/>
              </a:rPr>
              <a:t>The </a:t>
            </a:r>
            <a:r>
              <a:rPr lang="en-US" b="1" dirty="0" smtClean="0">
                <a:effectLst/>
              </a:rPr>
              <a:t>United Nations</a:t>
            </a:r>
            <a:r>
              <a:rPr lang="en-US" dirty="0" smtClean="0">
                <a:effectLst/>
              </a:rPr>
              <a:t> (1945)</a:t>
            </a:r>
          </a:p>
          <a:p>
            <a:pPr lvl="1" eaLnBrk="1" hangingPunct="1">
              <a:lnSpc>
                <a:spcPct val="80000"/>
              </a:lnSpc>
            </a:pPr>
            <a:endParaRPr lang="en-US" dirty="0" smtClean="0">
              <a:effectLst/>
            </a:endParaRPr>
          </a:p>
          <a:p>
            <a:pPr lvl="1" eaLnBrk="1" hangingPunct="1">
              <a:lnSpc>
                <a:spcPct val="80000"/>
              </a:lnSpc>
            </a:pPr>
            <a:r>
              <a:rPr lang="en-US" dirty="0" smtClean="0">
                <a:effectLst/>
              </a:rPr>
              <a:t>tries to maintains international peace and security</a:t>
            </a:r>
          </a:p>
          <a:p>
            <a:pPr lvl="1" eaLnBrk="1" hangingPunct="1">
              <a:lnSpc>
                <a:spcPct val="80000"/>
              </a:lnSpc>
            </a:pPr>
            <a:endParaRPr lang="en-US" dirty="0" smtClean="0">
              <a:effectLst/>
            </a:endParaRPr>
          </a:p>
          <a:p>
            <a:pPr lvl="1" eaLnBrk="1" hangingPunct="1">
              <a:lnSpc>
                <a:spcPct val="80000"/>
              </a:lnSpc>
            </a:pPr>
            <a:r>
              <a:rPr lang="en-US" dirty="0" smtClean="0">
                <a:effectLst/>
              </a:rPr>
              <a:t>develops friendly relations among nations</a:t>
            </a:r>
          </a:p>
          <a:p>
            <a:pPr lvl="1" eaLnBrk="1" hangingPunct="1">
              <a:lnSpc>
                <a:spcPct val="80000"/>
              </a:lnSpc>
            </a:pPr>
            <a:endParaRPr lang="en-US" dirty="0" smtClean="0">
              <a:effectLst/>
            </a:endParaRPr>
          </a:p>
          <a:p>
            <a:pPr lvl="1" eaLnBrk="1" hangingPunct="1">
              <a:lnSpc>
                <a:spcPct val="80000"/>
              </a:lnSpc>
            </a:pPr>
            <a:r>
              <a:rPr lang="en-US" dirty="0" smtClean="0">
                <a:effectLst/>
              </a:rPr>
              <a:t>cooperates in solving international problems and in promoting respect for human rights</a:t>
            </a:r>
          </a:p>
          <a:p>
            <a:pPr lvl="1" eaLnBrk="1" hangingPunct="1">
              <a:lnSpc>
                <a:spcPct val="80000"/>
              </a:lnSpc>
            </a:pPr>
            <a:endParaRPr lang="en-US" dirty="0" smtClean="0">
              <a:effectLst/>
            </a:endParaRPr>
          </a:p>
          <a:p>
            <a:pPr lvl="1" eaLnBrk="1" hangingPunct="1">
              <a:lnSpc>
                <a:spcPct val="80000"/>
              </a:lnSpc>
            </a:pPr>
            <a:r>
              <a:rPr lang="en-US" dirty="0" smtClean="0">
                <a:effectLst/>
              </a:rPr>
              <a:t>is a center for harmonizing the actions of nations</a:t>
            </a:r>
            <a:endParaRPr lang="en-CA" sz="3200"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p:txBody>
          <a:bodyPr/>
          <a:lstStyle/>
          <a:p>
            <a:pPr eaLnBrk="1" hangingPunct="1">
              <a:lnSpc>
                <a:spcPct val="80000"/>
              </a:lnSpc>
            </a:pPr>
            <a:r>
              <a:rPr lang="en-US" dirty="0" smtClean="0">
                <a:effectLst/>
              </a:rPr>
              <a:t>The </a:t>
            </a:r>
            <a:r>
              <a:rPr lang="en-US" b="1" dirty="0" smtClean="0">
                <a:effectLst/>
              </a:rPr>
              <a:t>United Nations</a:t>
            </a:r>
            <a:r>
              <a:rPr lang="en-US" dirty="0" smtClean="0">
                <a:effectLst/>
              </a:rPr>
              <a:t> (1945)</a:t>
            </a:r>
            <a:endParaRPr lang="en-US" sz="6600" dirty="0" smtClean="0">
              <a:effectLst/>
            </a:endParaRPr>
          </a:p>
          <a:p>
            <a:pPr lvl="1" eaLnBrk="1" hangingPunct="1">
              <a:lnSpc>
                <a:spcPct val="80000"/>
              </a:lnSpc>
            </a:pPr>
            <a:r>
              <a:rPr lang="en-CA" sz="2800" dirty="0" smtClean="0"/>
              <a:t>its effectiveness has been hampered by organizational issues and the competing agendas of member states.</a:t>
            </a:r>
          </a:p>
          <a:p>
            <a:pPr lvl="1" eaLnBrk="1" hangingPunct="1">
              <a:lnSpc>
                <a:spcPct val="80000"/>
              </a:lnSpc>
            </a:pPr>
            <a:endParaRPr lang="en-CA" sz="2800" dirty="0" smtClean="0"/>
          </a:p>
          <a:p>
            <a:pPr lvl="1" eaLnBrk="1" hangingPunct="1">
              <a:lnSpc>
                <a:spcPct val="80000"/>
              </a:lnSpc>
            </a:pPr>
            <a:r>
              <a:rPr lang="en-CA" sz="2800" dirty="0" smtClean="0"/>
              <a:t>“interest in the theory and practice of global governance reflect growing despair over the mismatch between the over-development of a global economy and what we might call the under-development of a global policy” (</a:t>
            </a:r>
            <a:r>
              <a:rPr lang="en-CA" sz="2800" dirty="0" err="1" smtClean="0"/>
              <a:t>Higgott</a:t>
            </a:r>
            <a:r>
              <a:rPr lang="en-CA" sz="2800" dirty="0" smtClean="0"/>
              <a:t>, 2005).    </a:t>
            </a:r>
          </a:p>
          <a:p>
            <a:pPr lvl="1" eaLnBrk="1" hangingPunct="1">
              <a:lnSpc>
                <a:spcPct val="80000"/>
              </a:lnSpc>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41</a:t>
            </a:fld>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p:txBody>
          <a:bodyPr/>
          <a:lstStyle/>
          <a:p>
            <a:pPr eaLnBrk="1" hangingPunct="1">
              <a:lnSpc>
                <a:spcPct val="80000"/>
              </a:lnSpc>
            </a:pPr>
            <a:r>
              <a:rPr lang="en-US" dirty="0" smtClean="0">
                <a:effectLst/>
              </a:rPr>
              <a:t>The </a:t>
            </a:r>
            <a:r>
              <a:rPr lang="en-US" b="1" dirty="0" smtClean="0">
                <a:effectLst/>
              </a:rPr>
              <a:t>World Trade Organization (WTO) </a:t>
            </a:r>
            <a:r>
              <a:rPr lang="en-US" dirty="0" smtClean="0">
                <a:effectLst/>
              </a:rPr>
              <a:t> (like its predecessor </a:t>
            </a:r>
            <a:r>
              <a:rPr lang="en-US" b="1" dirty="0" smtClean="0">
                <a:effectLst/>
              </a:rPr>
              <a:t>GATT</a:t>
            </a:r>
            <a:r>
              <a:rPr lang="en-US" dirty="0" smtClean="0">
                <a:effectLst/>
              </a:rPr>
              <a:t>) </a:t>
            </a:r>
          </a:p>
          <a:p>
            <a:pPr lvl="1" eaLnBrk="1" hangingPunct="1">
              <a:lnSpc>
                <a:spcPct val="80000"/>
              </a:lnSpc>
            </a:pPr>
            <a:endParaRPr lang="en-US" dirty="0" smtClean="0">
              <a:effectLst/>
            </a:endParaRPr>
          </a:p>
          <a:p>
            <a:pPr lvl="1" eaLnBrk="1" hangingPunct="1">
              <a:lnSpc>
                <a:spcPct val="80000"/>
              </a:lnSpc>
            </a:pPr>
            <a:r>
              <a:rPr lang="en-US" dirty="0" smtClean="0">
                <a:effectLst/>
              </a:rPr>
              <a:t>polices the world trading system (that individual nations have already agreed to)</a:t>
            </a:r>
          </a:p>
          <a:p>
            <a:pPr lvl="1" eaLnBrk="1" hangingPunct="1">
              <a:lnSpc>
                <a:spcPct val="80000"/>
              </a:lnSpc>
            </a:pPr>
            <a:endParaRPr lang="en-US" dirty="0" smtClean="0">
              <a:effectLst/>
            </a:endParaRPr>
          </a:p>
          <a:p>
            <a:pPr lvl="1" eaLnBrk="1" hangingPunct="1">
              <a:lnSpc>
                <a:spcPct val="80000"/>
              </a:lnSpc>
            </a:pPr>
            <a:r>
              <a:rPr lang="en-US" dirty="0" smtClean="0">
                <a:effectLst/>
              </a:rPr>
              <a:t>makes sure that nation-states adhere to the rules laid down in trade treaties </a:t>
            </a:r>
          </a:p>
          <a:p>
            <a:pPr lvl="1" eaLnBrk="1" hangingPunct="1">
              <a:lnSpc>
                <a:spcPct val="80000"/>
              </a:lnSpc>
            </a:pPr>
            <a:endParaRPr lang="en-US" dirty="0" smtClean="0">
              <a:effectLst/>
            </a:endParaRPr>
          </a:p>
          <a:p>
            <a:pPr lvl="1" eaLnBrk="1" hangingPunct="1">
              <a:lnSpc>
                <a:spcPct val="80000"/>
              </a:lnSpc>
            </a:pPr>
            <a:r>
              <a:rPr lang="en-US" dirty="0" smtClean="0">
                <a:effectLst/>
              </a:rPr>
              <a:t>promotes lower barriers to trade and investment</a:t>
            </a:r>
          </a:p>
          <a:p>
            <a:pPr lvl="1" eaLnBrk="1" hangingPunct="1">
              <a:lnSpc>
                <a:spcPct val="80000"/>
              </a:lnSpc>
            </a:pPr>
            <a:endParaRPr lang="en-US" sz="1800"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p:txBody>
          <a:bodyPr/>
          <a:lstStyle/>
          <a:p>
            <a:pPr eaLnBrk="1" hangingPunct="1">
              <a:lnSpc>
                <a:spcPct val="80000"/>
              </a:lnSpc>
            </a:pPr>
            <a:r>
              <a:rPr lang="en-US" dirty="0" smtClean="0">
                <a:effectLst/>
              </a:rPr>
              <a:t>The </a:t>
            </a:r>
            <a:r>
              <a:rPr lang="en-US" b="1" dirty="0" smtClean="0">
                <a:effectLst/>
              </a:rPr>
              <a:t>World Trade Organization</a:t>
            </a:r>
            <a:endParaRPr lang="en-US" dirty="0" smtClean="0">
              <a:effectLst/>
            </a:endParaRPr>
          </a:p>
          <a:p>
            <a:pPr lvl="1" eaLnBrk="1" hangingPunct="1">
              <a:lnSpc>
                <a:spcPct val="80000"/>
              </a:lnSpc>
            </a:pPr>
            <a:r>
              <a:rPr lang="en-CA" sz="2600" dirty="0" smtClean="0"/>
              <a:t>It is a forum for governments to negotiate trade agreements. </a:t>
            </a:r>
          </a:p>
          <a:p>
            <a:pPr lvl="1" eaLnBrk="1" hangingPunct="1">
              <a:lnSpc>
                <a:spcPct val="80000"/>
              </a:lnSpc>
            </a:pPr>
            <a:endParaRPr lang="en-CA" sz="2600" dirty="0" smtClean="0"/>
          </a:p>
          <a:p>
            <a:pPr lvl="1" eaLnBrk="1" hangingPunct="1">
              <a:lnSpc>
                <a:spcPct val="80000"/>
              </a:lnSpc>
            </a:pPr>
            <a:r>
              <a:rPr lang="en-CA" sz="2600" dirty="0" smtClean="0"/>
              <a:t>It is a place for them to settle trade disputes. </a:t>
            </a:r>
          </a:p>
          <a:p>
            <a:pPr lvl="1" eaLnBrk="1" hangingPunct="1">
              <a:lnSpc>
                <a:spcPct val="80000"/>
              </a:lnSpc>
            </a:pPr>
            <a:endParaRPr lang="en-CA" sz="2600" dirty="0" smtClean="0"/>
          </a:p>
          <a:p>
            <a:pPr lvl="1" eaLnBrk="1" hangingPunct="1">
              <a:lnSpc>
                <a:spcPct val="80000"/>
              </a:lnSpc>
            </a:pPr>
            <a:r>
              <a:rPr lang="en-CA" sz="2600" dirty="0" smtClean="0"/>
              <a:t>It operates a system of trade rules. </a:t>
            </a:r>
          </a:p>
          <a:p>
            <a:pPr lvl="1" eaLnBrk="1" hangingPunct="1">
              <a:lnSpc>
                <a:spcPct val="80000"/>
              </a:lnSpc>
            </a:pPr>
            <a:endParaRPr lang="en-CA" sz="2600" dirty="0" smtClean="0"/>
          </a:p>
          <a:p>
            <a:pPr lvl="1" eaLnBrk="1" hangingPunct="1">
              <a:lnSpc>
                <a:spcPct val="80000"/>
              </a:lnSpc>
            </a:pPr>
            <a:r>
              <a:rPr lang="en-CA" sz="2600" dirty="0" smtClean="0"/>
              <a:t>Essentially, the WTO is a place where member governments try to sort out the trade problems they face with each other (WTO, 2011).</a:t>
            </a:r>
          </a:p>
          <a:p>
            <a:pPr lvl="1" eaLnBrk="1" hangingPunct="1">
              <a:lnSpc>
                <a:spcPct val="80000"/>
              </a:lnSpc>
            </a:pPr>
            <a:endParaRPr lang="en-US" sz="1800"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395536" y="1196752"/>
            <a:ext cx="8229600" cy="4530725"/>
          </a:xfrm>
        </p:spPr>
        <p:txBody>
          <a:bodyPr/>
          <a:lstStyle/>
          <a:p>
            <a:pPr eaLnBrk="1" hangingPunct="1">
              <a:lnSpc>
                <a:spcPct val="80000"/>
              </a:lnSpc>
              <a:buNone/>
            </a:pPr>
            <a:r>
              <a:rPr lang="en-US" sz="2600" dirty="0" smtClean="0">
                <a:effectLst>
                  <a:outerShdw blurRad="38100" dist="38100" dir="2700000" algn="tl">
                    <a:srgbClr val="000000">
                      <a:alpha val="43137"/>
                    </a:srgbClr>
                  </a:outerShdw>
                </a:effectLst>
              </a:rPr>
              <a:t>The </a:t>
            </a:r>
            <a:r>
              <a:rPr lang="en-US" sz="2600" b="1" dirty="0" smtClean="0">
                <a:effectLst>
                  <a:outerShdw blurRad="38100" dist="38100" dir="2700000" algn="tl">
                    <a:srgbClr val="000000">
                      <a:alpha val="43137"/>
                    </a:srgbClr>
                  </a:outerShdw>
                </a:effectLst>
              </a:rPr>
              <a:t>International Monetary Fund</a:t>
            </a:r>
            <a:r>
              <a:rPr lang="en-US" sz="2600" dirty="0" smtClean="0">
                <a:effectLst>
                  <a:outerShdw blurRad="38100" dist="38100" dir="2700000" algn="tl">
                    <a:srgbClr val="000000">
                      <a:alpha val="43137"/>
                    </a:srgbClr>
                  </a:outerShdw>
                </a:effectLst>
              </a:rPr>
              <a:t> (1944) tries to maintains order in the international monetary system.</a:t>
            </a:r>
          </a:p>
          <a:p>
            <a:pPr>
              <a:buNone/>
            </a:pPr>
            <a:endParaRPr lang="en-CA" dirty="0" smtClean="0"/>
          </a:p>
          <a:p>
            <a:pPr>
              <a:buNone/>
            </a:pPr>
            <a:r>
              <a:rPr lang="en-CA" sz="2600" dirty="0" smtClean="0"/>
              <a:t>The IMF is an organization of 187 countries working to: </a:t>
            </a:r>
          </a:p>
          <a:p>
            <a:r>
              <a:rPr lang="en-CA" sz="2400" dirty="0" smtClean="0"/>
              <a:t>foster global monetary cooperation</a:t>
            </a:r>
          </a:p>
          <a:p>
            <a:r>
              <a:rPr lang="en-CA" sz="2400" dirty="0" smtClean="0"/>
              <a:t>secure financial stability</a:t>
            </a:r>
          </a:p>
          <a:p>
            <a:r>
              <a:rPr lang="en-CA" sz="2400" dirty="0" smtClean="0"/>
              <a:t>facilitate international trade</a:t>
            </a:r>
          </a:p>
          <a:p>
            <a:r>
              <a:rPr lang="en-CA" sz="2400" dirty="0" smtClean="0"/>
              <a:t>promote high employment and sustainable economic growth</a:t>
            </a:r>
          </a:p>
          <a:p>
            <a:r>
              <a:rPr lang="en-CA" sz="2400" dirty="0" smtClean="0"/>
              <a:t>reduce poverty around the world (IMF, 2011)</a:t>
            </a:r>
            <a:endParaRPr lang="en-US"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395536" y="1412776"/>
            <a:ext cx="8229600" cy="4530725"/>
          </a:xfrm>
        </p:spPr>
        <p:txBody>
          <a:bodyPr/>
          <a:lstStyle/>
          <a:p>
            <a:pPr eaLnBrk="1" hangingPunct="1">
              <a:lnSpc>
                <a:spcPct val="80000"/>
              </a:lnSpc>
            </a:pPr>
            <a:r>
              <a:rPr lang="en-US" sz="2600" dirty="0" smtClean="0">
                <a:effectLst/>
              </a:rPr>
              <a:t>The </a:t>
            </a:r>
            <a:r>
              <a:rPr lang="en-US" sz="2600" b="1" dirty="0" smtClean="0">
                <a:effectLst/>
              </a:rPr>
              <a:t>World Bank</a:t>
            </a:r>
            <a:r>
              <a:rPr lang="en-US" sz="2600" dirty="0" smtClean="0">
                <a:effectLst/>
              </a:rPr>
              <a:t> (1944) promotes economic development.</a:t>
            </a:r>
          </a:p>
          <a:p>
            <a:pPr eaLnBrk="1" hangingPunct="1">
              <a:lnSpc>
                <a:spcPct val="80000"/>
              </a:lnSpc>
            </a:pPr>
            <a:endParaRPr lang="en-CA" sz="2600" dirty="0" smtClean="0"/>
          </a:p>
          <a:p>
            <a:pPr eaLnBrk="1" hangingPunct="1">
              <a:lnSpc>
                <a:spcPct val="80000"/>
              </a:lnSpc>
            </a:pPr>
            <a:r>
              <a:rPr lang="en-CA" sz="2600" dirty="0" smtClean="0"/>
              <a:t>The World Bank is a vital source of financial and technical assistance to developing countries around the world. </a:t>
            </a:r>
          </a:p>
          <a:p>
            <a:pPr eaLnBrk="1" hangingPunct="1">
              <a:lnSpc>
                <a:spcPct val="80000"/>
              </a:lnSpc>
            </a:pPr>
            <a:endParaRPr lang="en-CA" sz="2600" dirty="0" smtClean="0"/>
          </a:p>
          <a:p>
            <a:pPr eaLnBrk="1" hangingPunct="1">
              <a:lnSpc>
                <a:spcPct val="80000"/>
              </a:lnSpc>
            </a:pPr>
            <a:r>
              <a:rPr lang="en-CA" sz="2600" dirty="0" smtClean="0"/>
              <a:t>It’s mission is to fight poverty with passion and professionalism for lasting results and to help people help themselves and their environment by providing resources, sharing knowledge, building capacity and forging partnerships in the public and private sectors. (World Bank, 2011)</a:t>
            </a:r>
          </a:p>
          <a:p>
            <a:pPr eaLnBrk="1" hangingPunct="1">
              <a:lnSpc>
                <a:spcPct val="80000"/>
              </a:lnSpc>
            </a:pPr>
            <a:endParaRPr lang="en-US"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The Drivers of Globalization</a:t>
            </a:r>
            <a:endParaRPr lang="en-CA" b="1" dirty="0"/>
          </a:p>
        </p:txBody>
      </p:sp>
      <p:sp>
        <p:nvSpPr>
          <p:cNvPr id="3" name="Content Placeholder 2"/>
          <p:cNvSpPr>
            <a:spLocks noGrp="1"/>
          </p:cNvSpPr>
          <p:nvPr>
            <p:ph idx="1"/>
          </p:nvPr>
        </p:nvSpPr>
        <p:spPr>
          <a:xfrm>
            <a:off x="467544" y="1268760"/>
            <a:ext cx="8229600" cy="4530725"/>
          </a:xfrm>
        </p:spPr>
        <p:txBody>
          <a:bodyPr/>
          <a:lstStyle/>
          <a:p>
            <a:pPr eaLnBrk="1" hangingPunct="1"/>
            <a:r>
              <a:rPr lang="en-US" dirty="0" smtClean="0"/>
              <a:t>A decline in barriers to the free flow of goods, services, and capital has occurred since the end of World War II</a:t>
            </a:r>
          </a:p>
          <a:p>
            <a:pPr lvl="1" eaLnBrk="1" hangingPunct="1"/>
            <a:endParaRPr lang="en-US" dirty="0" smtClean="0"/>
          </a:p>
          <a:p>
            <a:pPr lvl="1" eaLnBrk="1" hangingPunct="1"/>
            <a:r>
              <a:rPr lang="en-US" sz="2600" dirty="0" smtClean="0"/>
              <a:t>since 1950, average tariffs have fallen significantly and are now at approx 4 percent</a:t>
            </a:r>
          </a:p>
          <a:p>
            <a:pPr lvl="1" eaLnBrk="1" hangingPunct="1"/>
            <a:endParaRPr lang="en-US" sz="2600" dirty="0" smtClean="0"/>
          </a:p>
          <a:p>
            <a:pPr lvl="1" eaLnBrk="1" hangingPunct="1"/>
            <a:r>
              <a:rPr lang="en-US" sz="2600" dirty="0" smtClean="0"/>
              <a:t>countries have opened their markets to foreign direct investment (FDI)</a:t>
            </a:r>
          </a:p>
          <a:p>
            <a:pPr eaLnBrk="1" hangingPunct="1"/>
            <a:endParaRPr lang="en-US" dirty="0" smtClean="0"/>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Declining Trade Tariffs </a:t>
            </a:r>
            <a:endParaRPr lang="en-CA" b="1" dirty="0"/>
          </a:p>
        </p:txBody>
      </p:sp>
      <p:sp>
        <p:nvSpPr>
          <p:cNvPr id="3" name="Content Placeholder 2"/>
          <p:cNvSpPr>
            <a:spLocks noGrp="1"/>
          </p:cNvSpPr>
          <p:nvPr>
            <p:ph idx="1"/>
          </p:nvPr>
        </p:nvSpPr>
        <p:spPr/>
        <p:txBody>
          <a:bodyPr/>
          <a:lstStyle/>
          <a:p>
            <a:pPr marL="342900" lvl="1" indent="-342900" algn="ctr">
              <a:buClr>
                <a:schemeClr val="hlink"/>
              </a:buClr>
              <a:buSzPct val="60000"/>
              <a:buNone/>
            </a:pPr>
            <a:r>
              <a:rPr lang="en-US" sz="1200" dirty="0" smtClean="0"/>
              <a:t>Average Tariff Rates on Manufactured Products as Percent of Value</a:t>
            </a:r>
          </a:p>
          <a:p>
            <a:endParaRPr lang="en-CA" dirty="0" smtClean="0"/>
          </a:p>
          <a:p>
            <a:endParaRPr lang="en-CA" dirty="0" smtClean="0"/>
          </a:p>
          <a:p>
            <a:endParaRPr lang="en-CA" dirty="0" smtClean="0"/>
          </a:p>
          <a:p>
            <a:endParaRPr lang="en-CA" dirty="0" smtClean="0"/>
          </a:p>
          <a:p>
            <a:endParaRPr lang="en-CA" dirty="0" smtClean="0"/>
          </a:p>
          <a:p>
            <a:endParaRPr lang="en-CA" dirty="0" smtClean="0"/>
          </a:p>
          <a:p>
            <a:endParaRPr lang="en-CA" dirty="0" smtClean="0"/>
          </a:p>
          <a:p>
            <a:pPr>
              <a:buNone/>
            </a:pPr>
            <a:endParaRPr lang="en-CA" dirty="0" smtClean="0"/>
          </a:p>
        </p:txBody>
      </p:sp>
      <p:sp>
        <p:nvSpPr>
          <p:cNvPr id="4" name="Footer Placeholder 3"/>
          <p:cNvSpPr>
            <a:spLocks noGrp="1"/>
          </p:cNvSpPr>
          <p:nvPr>
            <p:ph type="ftr" sz="quarter" idx="11"/>
          </p:nvPr>
        </p:nvSpPr>
        <p:spPr/>
        <p:txBody>
          <a:bodyPr/>
          <a:lstStyle/>
          <a:p>
            <a:pPr>
              <a:defRPr/>
            </a:pPr>
            <a:r>
              <a:rPr lang="en-US" smtClean="0"/>
              <a:t>BUSI 2701H</a:t>
            </a:r>
            <a:endParaRPr lang="en-US"/>
          </a:p>
        </p:txBody>
      </p:sp>
      <p:pic>
        <p:nvPicPr>
          <p:cNvPr id="6" name="Picture 6"/>
          <p:cNvPicPr>
            <a:picLocks noChangeAspect="1" noChangeArrowheads="1"/>
          </p:cNvPicPr>
          <p:nvPr/>
        </p:nvPicPr>
        <p:blipFill>
          <a:blip r:embed="rId2" cstate="print"/>
          <a:srcRect/>
          <a:stretch>
            <a:fillRect/>
          </a:stretch>
        </p:blipFill>
        <p:spPr bwMode="auto">
          <a:xfrm>
            <a:off x="944563" y="1924050"/>
            <a:ext cx="7253287" cy="30099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The Drivers of Globalization</a:t>
            </a:r>
            <a:endParaRPr lang="en-CA" b="1" dirty="0"/>
          </a:p>
        </p:txBody>
      </p:sp>
      <p:sp>
        <p:nvSpPr>
          <p:cNvPr id="3" name="Content Placeholder 2"/>
          <p:cNvSpPr>
            <a:spLocks noGrp="1"/>
          </p:cNvSpPr>
          <p:nvPr>
            <p:ph idx="1"/>
          </p:nvPr>
        </p:nvSpPr>
        <p:spPr>
          <a:xfrm>
            <a:off x="467544" y="1268760"/>
            <a:ext cx="8229600" cy="4530725"/>
          </a:xfrm>
        </p:spPr>
        <p:txBody>
          <a:bodyPr/>
          <a:lstStyle/>
          <a:p>
            <a:pPr eaLnBrk="1" hangingPunct="1"/>
            <a:r>
              <a:rPr lang="en-US" sz="3200" dirty="0" smtClean="0"/>
              <a:t>Technological change </a:t>
            </a:r>
          </a:p>
          <a:p>
            <a:pPr lvl="1" eaLnBrk="1" hangingPunct="1"/>
            <a:endParaRPr lang="en-US" sz="2800" dirty="0" smtClean="0"/>
          </a:p>
          <a:p>
            <a:pPr lvl="1" eaLnBrk="1" hangingPunct="1"/>
            <a:r>
              <a:rPr lang="en-US" sz="2800" dirty="0" smtClean="0"/>
              <a:t>Microprocessor capability increasing</a:t>
            </a:r>
          </a:p>
          <a:p>
            <a:pPr lvl="1" eaLnBrk="1" hangingPunct="1"/>
            <a:endParaRPr lang="en-US" sz="2800" dirty="0" smtClean="0"/>
          </a:p>
          <a:p>
            <a:pPr lvl="1" eaLnBrk="1" hangingPunct="1"/>
            <a:r>
              <a:rPr lang="en-US" sz="2800" dirty="0" smtClean="0"/>
              <a:t>Telecommunications including the Internet</a:t>
            </a:r>
          </a:p>
          <a:p>
            <a:pPr lvl="1" eaLnBrk="1" hangingPunct="1"/>
            <a:endParaRPr lang="en-US" sz="2800" dirty="0" smtClean="0"/>
          </a:p>
          <a:p>
            <a:pPr lvl="1" eaLnBrk="1" hangingPunct="1"/>
            <a:r>
              <a:rPr lang="en-US" sz="2800" dirty="0" smtClean="0"/>
              <a:t>Transportation technology </a:t>
            </a: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48</a:t>
            </a:fld>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2701H</a:t>
            </a:r>
            <a:endParaRPr lang="en-US"/>
          </a:p>
        </p:txBody>
      </p:sp>
      <p:sp>
        <p:nvSpPr>
          <p:cNvPr id="11268" name="Rectangle 2"/>
          <p:cNvSpPr>
            <a:spLocks noGrp="1" noChangeArrowheads="1"/>
          </p:cNvSpPr>
          <p:nvPr>
            <p:ph type="title"/>
          </p:nvPr>
        </p:nvSpPr>
        <p:spPr>
          <a:xfrm>
            <a:off x="683568" y="260648"/>
            <a:ext cx="8229600" cy="1143000"/>
          </a:xfrm>
        </p:spPr>
        <p:txBody>
          <a:bodyPr/>
          <a:lstStyle/>
          <a:p>
            <a:pPr eaLnBrk="1" hangingPunct="1"/>
            <a:r>
              <a:rPr lang="en-US" b="1" dirty="0" smtClean="0"/>
              <a:t>What Does Globalization </a:t>
            </a:r>
            <a:br>
              <a:rPr lang="en-US" b="1" dirty="0" smtClean="0"/>
            </a:br>
            <a:r>
              <a:rPr lang="en-US" b="1" dirty="0" smtClean="0"/>
              <a:t>Mean For Firms?</a:t>
            </a:r>
          </a:p>
        </p:txBody>
      </p:sp>
      <p:sp>
        <p:nvSpPr>
          <p:cNvPr id="11269" name="Rectangle 3"/>
          <p:cNvSpPr>
            <a:spLocks noGrp="1" noChangeArrowheads="1"/>
          </p:cNvSpPr>
          <p:nvPr>
            <p:ph type="body" idx="1"/>
          </p:nvPr>
        </p:nvSpPr>
        <p:spPr/>
        <p:txBody>
          <a:bodyPr/>
          <a:lstStyle/>
          <a:p>
            <a:pPr eaLnBrk="1" hangingPunct="1">
              <a:lnSpc>
                <a:spcPct val="90000"/>
              </a:lnSpc>
            </a:pPr>
            <a:r>
              <a:rPr lang="en-US" dirty="0" smtClean="0">
                <a:effectLst/>
              </a:rPr>
              <a:t>Lower barriers to trade and investment mean firms can:</a:t>
            </a:r>
          </a:p>
          <a:p>
            <a:pPr lvl="1" eaLnBrk="1" hangingPunct="1">
              <a:lnSpc>
                <a:spcPct val="90000"/>
              </a:lnSpc>
            </a:pPr>
            <a:endParaRPr lang="en-US" dirty="0" smtClean="0">
              <a:effectLst/>
            </a:endParaRPr>
          </a:p>
          <a:p>
            <a:pPr lvl="1" eaLnBrk="1" hangingPunct="1">
              <a:lnSpc>
                <a:spcPct val="90000"/>
              </a:lnSpc>
            </a:pPr>
            <a:r>
              <a:rPr lang="en-US" dirty="0" smtClean="0">
                <a:effectLst/>
              </a:rPr>
              <a:t>view the world, rather than a single country, as their market</a:t>
            </a:r>
          </a:p>
          <a:p>
            <a:pPr lvl="1" eaLnBrk="1" hangingPunct="1">
              <a:lnSpc>
                <a:spcPct val="90000"/>
              </a:lnSpc>
            </a:pPr>
            <a:endParaRPr lang="en-US" dirty="0" smtClean="0">
              <a:effectLst/>
            </a:endParaRPr>
          </a:p>
          <a:p>
            <a:pPr lvl="1" eaLnBrk="1" hangingPunct="1">
              <a:lnSpc>
                <a:spcPct val="90000"/>
              </a:lnSpc>
            </a:pPr>
            <a:r>
              <a:rPr lang="en-US" dirty="0" smtClean="0">
                <a:effectLst/>
              </a:rPr>
              <a:t>base production in the optimal location for that activity</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2701H</a:t>
            </a:r>
            <a:endParaRPr lang="en-US"/>
          </a:p>
        </p:txBody>
      </p:sp>
      <p:sp>
        <p:nvSpPr>
          <p:cNvPr id="11268" name="Rectangle 2"/>
          <p:cNvSpPr>
            <a:spLocks noGrp="1" noChangeArrowheads="1"/>
          </p:cNvSpPr>
          <p:nvPr>
            <p:ph type="title"/>
          </p:nvPr>
        </p:nvSpPr>
        <p:spPr>
          <a:xfrm>
            <a:off x="683568" y="260648"/>
            <a:ext cx="8229600" cy="1143000"/>
          </a:xfrm>
        </p:spPr>
        <p:txBody>
          <a:bodyPr/>
          <a:lstStyle/>
          <a:p>
            <a:pPr eaLnBrk="1" hangingPunct="1"/>
            <a:r>
              <a:rPr lang="en-US" b="1" dirty="0" smtClean="0"/>
              <a:t>What Does Globalization </a:t>
            </a:r>
            <a:br>
              <a:rPr lang="en-US" b="1" dirty="0" smtClean="0"/>
            </a:br>
            <a:r>
              <a:rPr lang="en-US" b="1" dirty="0" smtClean="0"/>
              <a:t>Mean For Firms?</a:t>
            </a:r>
          </a:p>
        </p:txBody>
      </p:sp>
      <p:sp>
        <p:nvSpPr>
          <p:cNvPr id="11269" name="Rectangle 3"/>
          <p:cNvSpPr>
            <a:spLocks noGrp="1" noChangeArrowheads="1"/>
          </p:cNvSpPr>
          <p:nvPr>
            <p:ph type="body" idx="1"/>
          </p:nvPr>
        </p:nvSpPr>
        <p:spPr/>
        <p:txBody>
          <a:bodyPr/>
          <a:lstStyle/>
          <a:p>
            <a:pPr eaLnBrk="1" hangingPunct="1">
              <a:lnSpc>
                <a:spcPct val="90000"/>
              </a:lnSpc>
            </a:pPr>
            <a:r>
              <a:rPr lang="en-US" dirty="0" smtClean="0"/>
              <a:t>Technological change means</a:t>
            </a:r>
          </a:p>
          <a:p>
            <a:pPr lvl="1" eaLnBrk="1" hangingPunct="1">
              <a:lnSpc>
                <a:spcPct val="90000"/>
              </a:lnSpc>
            </a:pPr>
            <a:endParaRPr lang="en-US" dirty="0" smtClean="0"/>
          </a:p>
          <a:p>
            <a:pPr lvl="1" eaLnBrk="1" hangingPunct="1">
              <a:lnSpc>
                <a:spcPct val="90000"/>
              </a:lnSpc>
            </a:pPr>
            <a:r>
              <a:rPr lang="en-US" dirty="0" smtClean="0"/>
              <a:t>lower transportation costs  - firms can disperse production to economical, geographically separate locations</a:t>
            </a:r>
          </a:p>
          <a:p>
            <a:pPr lvl="1" eaLnBrk="1" hangingPunct="1">
              <a:lnSpc>
                <a:spcPct val="90000"/>
              </a:lnSpc>
            </a:pPr>
            <a:endParaRPr lang="en-US" dirty="0" smtClean="0"/>
          </a:p>
          <a:p>
            <a:pPr lvl="1" eaLnBrk="1" hangingPunct="1">
              <a:lnSpc>
                <a:spcPct val="90000"/>
              </a:lnSpc>
            </a:pPr>
            <a:r>
              <a:rPr lang="en-US" dirty="0" smtClean="0"/>
              <a:t>lower information processing and communication costs - firms can create and manage globally dispersed production systems</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50</a:t>
            </a:fld>
            <a:endParaRPr 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2701H</a:t>
            </a:r>
            <a:endParaRPr lang="en-US"/>
          </a:p>
        </p:txBody>
      </p:sp>
      <p:sp>
        <p:nvSpPr>
          <p:cNvPr id="11268" name="Rectangle 2"/>
          <p:cNvSpPr>
            <a:spLocks noGrp="1" noChangeArrowheads="1"/>
          </p:cNvSpPr>
          <p:nvPr>
            <p:ph type="title"/>
          </p:nvPr>
        </p:nvSpPr>
        <p:spPr>
          <a:xfrm>
            <a:off x="683568" y="188640"/>
            <a:ext cx="8229600" cy="1143000"/>
          </a:xfrm>
        </p:spPr>
        <p:txBody>
          <a:bodyPr/>
          <a:lstStyle/>
          <a:p>
            <a:pPr eaLnBrk="1" hangingPunct="1"/>
            <a:r>
              <a:rPr lang="en-US" b="1" dirty="0" smtClean="0"/>
              <a:t>What Does Globalization </a:t>
            </a:r>
            <a:br>
              <a:rPr lang="en-US" b="1" dirty="0" smtClean="0"/>
            </a:br>
            <a:r>
              <a:rPr lang="en-US" b="1" dirty="0" smtClean="0"/>
              <a:t>Mean For Firms?</a:t>
            </a:r>
          </a:p>
        </p:txBody>
      </p:sp>
      <p:sp>
        <p:nvSpPr>
          <p:cNvPr id="11269" name="Rectangle 3"/>
          <p:cNvSpPr>
            <a:spLocks noGrp="1" noChangeArrowheads="1"/>
          </p:cNvSpPr>
          <p:nvPr>
            <p:ph type="body" idx="1"/>
          </p:nvPr>
        </p:nvSpPr>
        <p:spPr/>
        <p:txBody>
          <a:bodyPr/>
          <a:lstStyle/>
          <a:p>
            <a:pPr eaLnBrk="1" hangingPunct="1">
              <a:lnSpc>
                <a:spcPct val="90000"/>
              </a:lnSpc>
            </a:pPr>
            <a:r>
              <a:rPr lang="en-US" dirty="0" smtClean="0"/>
              <a:t>Technological change means</a:t>
            </a:r>
          </a:p>
          <a:p>
            <a:pPr lvl="1" eaLnBrk="1" hangingPunct="1">
              <a:lnSpc>
                <a:spcPct val="90000"/>
              </a:lnSpc>
            </a:pPr>
            <a:endParaRPr lang="en-US" dirty="0" smtClean="0"/>
          </a:p>
          <a:p>
            <a:pPr lvl="1" eaLnBrk="1" hangingPunct="1">
              <a:lnSpc>
                <a:spcPct val="90000"/>
              </a:lnSpc>
            </a:pPr>
            <a:r>
              <a:rPr lang="en-US" dirty="0" smtClean="0"/>
              <a:t>low cost global communications networks  - help create an electronic global marketplace</a:t>
            </a:r>
          </a:p>
          <a:p>
            <a:pPr lvl="1" eaLnBrk="1" hangingPunct="1">
              <a:lnSpc>
                <a:spcPct val="90000"/>
              </a:lnSpc>
            </a:pPr>
            <a:endParaRPr lang="en-US" dirty="0" smtClean="0"/>
          </a:p>
          <a:p>
            <a:pPr lvl="1" eaLnBrk="1" hangingPunct="1">
              <a:lnSpc>
                <a:spcPct val="90000"/>
              </a:lnSpc>
            </a:pPr>
            <a:r>
              <a:rPr lang="en-US" dirty="0" smtClean="0"/>
              <a:t>low-cost transportation  - help create global markets</a:t>
            </a:r>
          </a:p>
          <a:p>
            <a:pPr lvl="1" eaLnBrk="1" hangingPunct="1">
              <a:lnSpc>
                <a:spcPct val="90000"/>
              </a:lnSpc>
            </a:pPr>
            <a:endParaRPr lang="en-US" dirty="0" smtClean="0"/>
          </a:p>
          <a:p>
            <a:pPr lvl="1" eaLnBrk="1" hangingPunct="1">
              <a:lnSpc>
                <a:spcPct val="90000"/>
              </a:lnSpc>
            </a:pPr>
            <a:r>
              <a:rPr lang="en-US" dirty="0" smtClean="0"/>
              <a:t>global communication networks and global media  - create a worldwide culture, and a global market for consumer products</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51</a:t>
            </a:fld>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BUSI 2701H</a:t>
            </a:r>
            <a:endParaRPr lang="en-US"/>
          </a:p>
        </p:txBody>
      </p:sp>
      <p:sp>
        <p:nvSpPr>
          <p:cNvPr id="12292" name="Rectangle 2"/>
          <p:cNvSpPr>
            <a:spLocks noGrp="1" noChangeArrowheads="1"/>
          </p:cNvSpPr>
          <p:nvPr>
            <p:ph type="title"/>
          </p:nvPr>
        </p:nvSpPr>
        <p:spPr>
          <a:xfrm>
            <a:off x="539552" y="188640"/>
            <a:ext cx="8229600" cy="1143000"/>
          </a:xfrm>
        </p:spPr>
        <p:txBody>
          <a:bodyPr/>
          <a:lstStyle/>
          <a:p>
            <a:pPr eaLnBrk="1" hangingPunct="1"/>
            <a:r>
              <a:rPr lang="en-US" b="1" dirty="0" smtClean="0"/>
              <a:t>The Changing Demographics </a:t>
            </a:r>
            <a:br>
              <a:rPr lang="en-US" b="1" dirty="0" smtClean="0"/>
            </a:br>
            <a:r>
              <a:rPr lang="en-US" b="1" dirty="0" smtClean="0"/>
              <a:t>Of The Global Economy</a:t>
            </a:r>
          </a:p>
        </p:txBody>
      </p:sp>
      <p:sp>
        <p:nvSpPr>
          <p:cNvPr id="12293" name="Rectangle 3"/>
          <p:cNvSpPr>
            <a:spLocks noGrp="1" noChangeArrowheads="1"/>
          </p:cNvSpPr>
          <p:nvPr>
            <p:ph type="body" idx="1"/>
          </p:nvPr>
        </p:nvSpPr>
        <p:spPr/>
        <p:txBody>
          <a:bodyPr/>
          <a:lstStyle/>
          <a:p>
            <a:pPr marL="533400" indent="-533400" eaLnBrk="1" hangingPunct="1">
              <a:lnSpc>
                <a:spcPct val="90000"/>
              </a:lnSpc>
              <a:buNone/>
            </a:pPr>
            <a:r>
              <a:rPr lang="en-US" sz="2400" dirty="0" smtClean="0"/>
              <a:t>There has been a drastic change in the demographics of the world economy in the last 30 years</a:t>
            </a:r>
          </a:p>
          <a:p>
            <a:pPr marL="533400" indent="-533400" eaLnBrk="1" hangingPunct="1">
              <a:lnSpc>
                <a:spcPct val="90000"/>
              </a:lnSpc>
            </a:pPr>
            <a:endParaRPr lang="en-US" sz="2400" dirty="0" smtClean="0"/>
          </a:p>
          <a:p>
            <a:pPr marL="533400" indent="-533400" eaLnBrk="1" hangingPunct="1">
              <a:lnSpc>
                <a:spcPct val="90000"/>
              </a:lnSpc>
              <a:buNone/>
            </a:pPr>
            <a:r>
              <a:rPr lang="en-US" sz="2400" dirty="0" smtClean="0"/>
              <a:t>Four trends are important: </a:t>
            </a:r>
          </a:p>
          <a:p>
            <a:pPr marL="533400" indent="-533400" eaLnBrk="1" hangingPunct="1">
              <a:lnSpc>
                <a:spcPct val="90000"/>
              </a:lnSpc>
              <a:buSzPct val="100000"/>
              <a:buFont typeface="Wingdings" pitchFamily="2" charset="2"/>
              <a:buAutoNum type="arabicPeriod"/>
            </a:pPr>
            <a:r>
              <a:rPr lang="en-US" sz="2400" dirty="0" smtClean="0"/>
              <a:t>the Changing World Output and World Trade Picture</a:t>
            </a:r>
          </a:p>
          <a:p>
            <a:pPr marL="533400" indent="-533400" eaLnBrk="1" hangingPunct="1">
              <a:lnSpc>
                <a:spcPct val="90000"/>
              </a:lnSpc>
              <a:buSzPct val="100000"/>
              <a:buFont typeface="Wingdings" pitchFamily="2" charset="2"/>
              <a:buAutoNum type="arabicPeriod"/>
            </a:pPr>
            <a:r>
              <a:rPr lang="en-US" sz="2400" dirty="0" smtClean="0"/>
              <a:t>the Changing Foreign Direct Investment Picture</a:t>
            </a:r>
          </a:p>
          <a:p>
            <a:pPr marL="533400" indent="-533400" eaLnBrk="1" hangingPunct="1">
              <a:lnSpc>
                <a:spcPct val="90000"/>
              </a:lnSpc>
              <a:buSzPct val="100000"/>
              <a:buFont typeface="Wingdings" pitchFamily="2" charset="2"/>
              <a:buAutoNum type="arabicPeriod"/>
            </a:pPr>
            <a:r>
              <a:rPr lang="en-US" sz="2400" dirty="0" smtClean="0"/>
              <a:t>the Changing Nature of the Multinational Enterprise</a:t>
            </a:r>
          </a:p>
          <a:p>
            <a:pPr marL="533400" indent="-533400" eaLnBrk="1" hangingPunct="1">
              <a:lnSpc>
                <a:spcPct val="90000"/>
              </a:lnSpc>
              <a:buSzPct val="100000"/>
              <a:buFont typeface="Wingdings" pitchFamily="2" charset="2"/>
              <a:buAutoNum type="arabicPeriod"/>
            </a:pPr>
            <a:r>
              <a:rPr lang="en-US" sz="2400" dirty="0" smtClean="0"/>
              <a:t>the Changing World Order</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52</a:t>
            </a:fld>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3"/>
          <p:cNvSpPr>
            <a:spLocks noGrp="1"/>
          </p:cNvSpPr>
          <p:nvPr>
            <p:ph type="ftr" sz="quarter" idx="10"/>
          </p:nvPr>
        </p:nvSpPr>
        <p:spPr>
          <a:noFill/>
        </p:spPr>
        <p:txBody>
          <a:bodyPr/>
          <a:lstStyle/>
          <a:p>
            <a:r>
              <a:rPr lang="en-US" smtClean="0"/>
              <a:t>BUSI 2701H</a:t>
            </a:r>
            <a:endParaRPr lang="en-US"/>
          </a:p>
        </p:txBody>
      </p:sp>
      <p:sp>
        <p:nvSpPr>
          <p:cNvPr id="13316" name="Rectangle 2"/>
          <p:cNvSpPr>
            <a:spLocks noGrp="1" noChangeArrowheads="1"/>
          </p:cNvSpPr>
          <p:nvPr>
            <p:ph type="title"/>
          </p:nvPr>
        </p:nvSpPr>
        <p:spPr>
          <a:xfrm>
            <a:off x="395536" y="260648"/>
            <a:ext cx="8229600" cy="1143000"/>
          </a:xfrm>
        </p:spPr>
        <p:txBody>
          <a:bodyPr/>
          <a:lstStyle/>
          <a:p>
            <a:pPr eaLnBrk="1" hangingPunct="1"/>
            <a:r>
              <a:rPr lang="en-US" b="1" dirty="0" smtClean="0"/>
              <a:t>How Has World Output And </a:t>
            </a:r>
            <a:br>
              <a:rPr lang="en-US" b="1" dirty="0" smtClean="0"/>
            </a:br>
            <a:r>
              <a:rPr lang="en-US" b="1" dirty="0" smtClean="0"/>
              <a:t>World Trade Changed?</a:t>
            </a:r>
          </a:p>
        </p:txBody>
      </p:sp>
      <p:sp>
        <p:nvSpPr>
          <p:cNvPr id="13317" name="Rectangle 3"/>
          <p:cNvSpPr>
            <a:spLocks noGrp="1" noChangeArrowheads="1"/>
          </p:cNvSpPr>
          <p:nvPr>
            <p:ph type="body" idx="1"/>
          </p:nvPr>
        </p:nvSpPr>
        <p:spPr/>
        <p:txBody>
          <a:bodyPr/>
          <a:lstStyle/>
          <a:p>
            <a:pPr eaLnBrk="1" hangingPunct="1">
              <a:lnSpc>
                <a:spcPct val="90000"/>
              </a:lnSpc>
            </a:pPr>
            <a:r>
              <a:rPr lang="en-US" sz="2200" dirty="0" smtClean="0"/>
              <a:t>In 1960, the United States accounted for over 40% of world economic activity</a:t>
            </a:r>
          </a:p>
          <a:p>
            <a:pPr eaLnBrk="1" hangingPunct="1">
              <a:lnSpc>
                <a:spcPct val="90000"/>
              </a:lnSpc>
            </a:pPr>
            <a:endParaRPr lang="en-US" sz="2200" dirty="0" smtClean="0"/>
          </a:p>
          <a:p>
            <a:pPr eaLnBrk="1" hangingPunct="1">
              <a:lnSpc>
                <a:spcPct val="90000"/>
              </a:lnSpc>
            </a:pPr>
            <a:r>
              <a:rPr lang="en-US" sz="2200" dirty="0" smtClean="0"/>
              <a:t>By 2008, the United States accounted for just over 20% of world economic activity</a:t>
            </a:r>
          </a:p>
          <a:p>
            <a:pPr eaLnBrk="1" hangingPunct="1">
              <a:lnSpc>
                <a:spcPct val="90000"/>
              </a:lnSpc>
            </a:pPr>
            <a:endParaRPr lang="en-US" sz="2200" dirty="0" smtClean="0"/>
          </a:p>
          <a:p>
            <a:pPr eaLnBrk="1" hangingPunct="1">
              <a:lnSpc>
                <a:spcPct val="90000"/>
              </a:lnSpc>
            </a:pPr>
            <a:r>
              <a:rPr lang="en-US" sz="2200" dirty="0" smtClean="0"/>
              <a:t>A similar trend occurred in other developed countries</a:t>
            </a:r>
          </a:p>
          <a:p>
            <a:pPr eaLnBrk="1" hangingPunct="1">
              <a:lnSpc>
                <a:spcPct val="90000"/>
              </a:lnSpc>
            </a:pPr>
            <a:endParaRPr lang="en-US" sz="2200" dirty="0" smtClean="0"/>
          </a:p>
          <a:p>
            <a:pPr eaLnBrk="1" hangingPunct="1">
              <a:lnSpc>
                <a:spcPct val="90000"/>
              </a:lnSpc>
            </a:pPr>
            <a:r>
              <a:rPr lang="en-US" sz="2200" dirty="0" smtClean="0"/>
              <a:t>The share of world output accounted for by developing nations is rising and is expected to account for more than 60% of world economic activity by 2020</a:t>
            </a:r>
          </a:p>
          <a:p>
            <a:pPr eaLnBrk="1" hangingPunct="1">
              <a:lnSpc>
                <a:spcPct val="9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53</a:t>
            </a:fld>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2701H</a:t>
            </a:r>
            <a:endParaRPr lang="en-US"/>
          </a:p>
        </p:txBody>
      </p:sp>
      <p:sp>
        <p:nvSpPr>
          <p:cNvPr id="15364" name="Rectangle 2"/>
          <p:cNvSpPr>
            <a:spLocks noGrp="1" noChangeArrowheads="1"/>
          </p:cNvSpPr>
          <p:nvPr>
            <p:ph type="title"/>
          </p:nvPr>
        </p:nvSpPr>
        <p:spPr/>
        <p:txBody>
          <a:bodyPr/>
          <a:lstStyle/>
          <a:p>
            <a:pPr eaLnBrk="1" hangingPunct="1"/>
            <a:r>
              <a:rPr lang="en-US" sz="4000" b="1" smtClean="0"/>
              <a:t>How Has Foreign Direct </a:t>
            </a:r>
            <a:br>
              <a:rPr lang="en-US" sz="4000" b="1" smtClean="0"/>
            </a:br>
            <a:r>
              <a:rPr lang="en-US" sz="4000" b="1" smtClean="0"/>
              <a:t>Investment Changed Over Time?</a:t>
            </a:r>
          </a:p>
        </p:txBody>
      </p:sp>
      <p:sp>
        <p:nvSpPr>
          <p:cNvPr id="15365" name="Rectangle 3"/>
          <p:cNvSpPr>
            <a:spLocks noGrp="1" noChangeArrowheads="1"/>
          </p:cNvSpPr>
          <p:nvPr>
            <p:ph type="body" idx="1"/>
          </p:nvPr>
        </p:nvSpPr>
        <p:spPr/>
        <p:txBody>
          <a:bodyPr/>
          <a:lstStyle/>
          <a:p>
            <a:pPr eaLnBrk="1" hangingPunct="1">
              <a:lnSpc>
                <a:spcPct val="90000"/>
              </a:lnSpc>
            </a:pPr>
            <a:endParaRPr lang="en-US" sz="2400" dirty="0" smtClean="0"/>
          </a:p>
          <a:p>
            <a:pPr eaLnBrk="1" hangingPunct="1">
              <a:lnSpc>
                <a:spcPct val="90000"/>
              </a:lnSpc>
            </a:pPr>
            <a:r>
              <a:rPr lang="en-US" sz="2400" dirty="0" smtClean="0"/>
              <a:t>In the 1960s, U.S. firms accounted for about two-thirds of worldwide FDI flows</a:t>
            </a:r>
          </a:p>
          <a:p>
            <a:pPr eaLnBrk="1" hangingPunct="1">
              <a:lnSpc>
                <a:spcPct val="90000"/>
              </a:lnSpc>
            </a:pPr>
            <a:endParaRPr lang="en-US" sz="2400" dirty="0" smtClean="0"/>
          </a:p>
          <a:p>
            <a:pPr eaLnBrk="1" hangingPunct="1">
              <a:lnSpc>
                <a:spcPct val="90000"/>
              </a:lnSpc>
            </a:pPr>
            <a:r>
              <a:rPr lang="en-US" sz="2400" dirty="0" smtClean="0"/>
              <a:t>Today, the United States accounts for less than one-fifth of worldwide FDI flows</a:t>
            </a:r>
          </a:p>
          <a:p>
            <a:pPr eaLnBrk="1" hangingPunct="1">
              <a:lnSpc>
                <a:spcPct val="90000"/>
              </a:lnSpc>
            </a:pPr>
            <a:endParaRPr lang="en-US" sz="2400" dirty="0" smtClean="0"/>
          </a:p>
          <a:p>
            <a:pPr eaLnBrk="1" hangingPunct="1">
              <a:lnSpc>
                <a:spcPct val="90000"/>
              </a:lnSpc>
            </a:pPr>
            <a:r>
              <a:rPr lang="en-US" sz="2400" dirty="0" smtClean="0"/>
              <a:t>Other developed countries have followed a similar pattern</a:t>
            </a:r>
            <a:endParaRPr lang="en-US" sz="2000" dirty="0" smtClean="0"/>
          </a:p>
          <a:p>
            <a:pPr eaLnBrk="1" hangingPunct="1">
              <a:lnSpc>
                <a:spcPct val="90000"/>
              </a:lnSpc>
            </a:pPr>
            <a:endParaRPr lang="en-US" sz="2000" dirty="0" smtClean="0"/>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54</a:t>
            </a:fld>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2701H</a:t>
            </a:r>
            <a:endParaRPr lang="en-US"/>
          </a:p>
        </p:txBody>
      </p:sp>
      <p:sp>
        <p:nvSpPr>
          <p:cNvPr id="15364" name="Rectangle 2"/>
          <p:cNvSpPr>
            <a:spLocks noGrp="1" noChangeArrowheads="1"/>
          </p:cNvSpPr>
          <p:nvPr>
            <p:ph type="title"/>
          </p:nvPr>
        </p:nvSpPr>
        <p:spPr/>
        <p:txBody>
          <a:bodyPr/>
          <a:lstStyle/>
          <a:p>
            <a:pPr eaLnBrk="1" hangingPunct="1"/>
            <a:r>
              <a:rPr lang="en-US" sz="4000" b="1" smtClean="0"/>
              <a:t>How Has Foreign Direct </a:t>
            </a:r>
            <a:br>
              <a:rPr lang="en-US" sz="4000" b="1" smtClean="0"/>
            </a:br>
            <a:r>
              <a:rPr lang="en-US" sz="4000" b="1" smtClean="0"/>
              <a:t>Investment Changed Over Time?</a:t>
            </a:r>
          </a:p>
        </p:txBody>
      </p:sp>
      <p:sp>
        <p:nvSpPr>
          <p:cNvPr id="15365" name="Rectangle 3"/>
          <p:cNvSpPr>
            <a:spLocks noGrp="1" noChangeArrowheads="1"/>
          </p:cNvSpPr>
          <p:nvPr>
            <p:ph type="body" idx="1"/>
          </p:nvPr>
        </p:nvSpPr>
        <p:spPr/>
        <p:txBody>
          <a:bodyPr/>
          <a:lstStyle/>
          <a:p>
            <a:pPr eaLnBrk="1" hangingPunct="1">
              <a:lnSpc>
                <a:spcPct val="90000"/>
              </a:lnSpc>
            </a:pPr>
            <a:endParaRPr lang="en-US" sz="2000" dirty="0" smtClean="0"/>
          </a:p>
          <a:p>
            <a:pPr eaLnBrk="1" hangingPunct="1">
              <a:lnSpc>
                <a:spcPct val="90000"/>
              </a:lnSpc>
            </a:pPr>
            <a:endParaRPr lang="en-US" sz="2000" dirty="0" smtClean="0"/>
          </a:p>
          <a:p>
            <a:pPr eaLnBrk="1" hangingPunct="1">
              <a:lnSpc>
                <a:spcPct val="90000"/>
              </a:lnSpc>
            </a:pPr>
            <a:r>
              <a:rPr lang="en-US" dirty="0" smtClean="0"/>
              <a:t>In contrast, the share of FDI accounted for by developing countries has risen </a:t>
            </a:r>
          </a:p>
          <a:p>
            <a:pPr eaLnBrk="1" hangingPunct="1">
              <a:lnSpc>
                <a:spcPct val="90000"/>
              </a:lnSpc>
            </a:pPr>
            <a:endParaRPr lang="en-US" dirty="0" smtClean="0"/>
          </a:p>
          <a:p>
            <a:pPr eaLnBrk="1" hangingPunct="1">
              <a:lnSpc>
                <a:spcPct val="90000"/>
              </a:lnSpc>
            </a:pPr>
            <a:r>
              <a:rPr lang="en-US" dirty="0" smtClean="0"/>
              <a:t>Developing countries, especially China, have also become popular destinations for FDI</a:t>
            </a:r>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55</a:t>
            </a:fld>
            <a:endParaRPr lang="en-US"/>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67544" y="476672"/>
            <a:ext cx="8229600" cy="1139825"/>
          </a:xfrm>
        </p:spPr>
        <p:txBody>
          <a:bodyPr/>
          <a:lstStyle/>
          <a:p>
            <a:pPr eaLnBrk="1" hangingPunct="1">
              <a:defRPr/>
            </a:pPr>
            <a:r>
              <a:rPr lang="en-US" sz="4400" b="1" dirty="0" smtClean="0"/>
              <a:t>The Changing Demographics </a:t>
            </a:r>
            <a:br>
              <a:rPr lang="en-US" sz="4400" b="1" dirty="0" smtClean="0"/>
            </a:br>
            <a:r>
              <a:rPr lang="en-US" sz="4400" b="1" dirty="0" smtClean="0"/>
              <a:t>Of The Global Economy</a:t>
            </a:r>
          </a:p>
        </p:txBody>
      </p:sp>
      <p:sp>
        <p:nvSpPr>
          <p:cNvPr id="20483" name="Rectangle 3"/>
          <p:cNvSpPr>
            <a:spLocks noGrp="1" noChangeArrowheads="1"/>
          </p:cNvSpPr>
          <p:nvPr>
            <p:ph type="body" idx="1"/>
          </p:nvPr>
        </p:nvSpPr>
        <p:spPr>
          <a:xfrm>
            <a:off x="250825" y="1600200"/>
            <a:ext cx="8713788" cy="4530725"/>
          </a:xfrm>
        </p:spPr>
        <p:txBody>
          <a:bodyPr/>
          <a:lstStyle/>
          <a:p>
            <a:pPr eaLnBrk="1" hangingPunct="1"/>
            <a:endParaRPr lang="en-US" dirty="0" smtClean="0">
              <a:effectLst/>
            </a:endParaRPr>
          </a:p>
          <a:p>
            <a:pPr algn="ctr" eaLnBrk="1" hangingPunct="1">
              <a:buFont typeface="Wingdings" pitchFamily="2" charset="2"/>
              <a:buNone/>
            </a:pPr>
            <a:endParaRPr lang="en-US" dirty="0" smtClean="0">
              <a:effectLst/>
            </a:endParaRPr>
          </a:p>
          <a:p>
            <a:pPr algn="ctr" eaLnBrk="1" hangingPunct="1">
              <a:buFont typeface="Wingdings" pitchFamily="2" charset="2"/>
              <a:buNone/>
            </a:pPr>
            <a:r>
              <a:rPr lang="en-US" sz="5400" dirty="0" smtClean="0">
                <a:effectLst/>
              </a:rPr>
              <a:t>Video: Passing the Torch</a:t>
            </a:r>
          </a:p>
          <a:p>
            <a:pPr eaLnBrk="1" hangingPunct="1"/>
            <a:endParaRPr lang="en-US" dirty="0" smtClean="0">
              <a:effectLst/>
            </a:endParaRPr>
          </a:p>
        </p:txBody>
      </p:sp>
      <p:sp>
        <p:nvSpPr>
          <p:cNvPr id="5" name="Footer Placeholder 4"/>
          <p:cNvSpPr>
            <a:spLocks noGrp="1"/>
          </p:cNvSpPr>
          <p:nvPr>
            <p:ph type="ftr" sz="quarter" idx="11"/>
          </p:nvPr>
        </p:nvSpPr>
        <p:spPr/>
        <p:txBody>
          <a:bodyPr/>
          <a:lstStyle/>
          <a:p>
            <a:pPr>
              <a:defRPr/>
            </a:pPr>
            <a:r>
              <a:rPr lang="en-US" smtClean="0"/>
              <a:t>BUSI 2701H</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56</a:t>
            </a:fld>
            <a:endParaRPr lang="en-US"/>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BUSI 2701H</a:t>
            </a:r>
            <a:endParaRPr lang="en-US"/>
          </a:p>
        </p:txBody>
      </p:sp>
      <p:sp>
        <p:nvSpPr>
          <p:cNvPr id="12292" name="Rectangle 2"/>
          <p:cNvSpPr>
            <a:spLocks noGrp="1" noChangeArrowheads="1"/>
          </p:cNvSpPr>
          <p:nvPr>
            <p:ph type="title"/>
          </p:nvPr>
        </p:nvSpPr>
        <p:spPr>
          <a:xfrm>
            <a:off x="539552" y="188640"/>
            <a:ext cx="8229600" cy="1143000"/>
          </a:xfrm>
        </p:spPr>
        <p:txBody>
          <a:bodyPr/>
          <a:lstStyle/>
          <a:p>
            <a:pPr eaLnBrk="1" hangingPunct="1"/>
            <a:r>
              <a:rPr lang="en-US" b="1" dirty="0" smtClean="0"/>
              <a:t>The Changing Demographics </a:t>
            </a:r>
            <a:br>
              <a:rPr lang="en-US" b="1" dirty="0" smtClean="0"/>
            </a:br>
            <a:r>
              <a:rPr lang="en-US" b="1" dirty="0" smtClean="0"/>
              <a:t>Of The Global Economy</a:t>
            </a:r>
          </a:p>
        </p:txBody>
      </p:sp>
      <p:sp>
        <p:nvSpPr>
          <p:cNvPr id="12293" name="Rectangle 3"/>
          <p:cNvSpPr>
            <a:spLocks noGrp="1" noChangeArrowheads="1"/>
          </p:cNvSpPr>
          <p:nvPr>
            <p:ph type="body" idx="1"/>
          </p:nvPr>
        </p:nvSpPr>
        <p:spPr>
          <a:xfrm>
            <a:off x="467544" y="1412776"/>
            <a:ext cx="8229600" cy="4824536"/>
          </a:xfrm>
        </p:spPr>
        <p:txBody>
          <a:bodyPr/>
          <a:lstStyle/>
          <a:p>
            <a:pPr>
              <a:buNone/>
            </a:pPr>
            <a:r>
              <a:rPr lang="en-US" sz="2400" dirty="0" smtClean="0"/>
              <a:t>1. Describe the global economy of the 21</a:t>
            </a:r>
            <a:r>
              <a:rPr lang="en-US" sz="2400" baseline="30000" dirty="0" smtClean="0"/>
              <a:t>st</a:t>
            </a:r>
            <a:r>
              <a:rPr lang="en-US" sz="2400" dirty="0" smtClean="0"/>
              <a:t> century.  What will it look like?  Which countries will be dominant?  </a:t>
            </a:r>
            <a:endParaRPr lang="en-CA" sz="2400" dirty="0" smtClean="0"/>
          </a:p>
          <a:p>
            <a:pPr>
              <a:buNone/>
            </a:pPr>
            <a:r>
              <a:rPr lang="en-US" sz="2400" dirty="0" smtClean="0"/>
              <a:t> </a:t>
            </a:r>
            <a:endParaRPr lang="en-CA" sz="2400" dirty="0" smtClean="0"/>
          </a:p>
          <a:p>
            <a:pPr>
              <a:buNone/>
            </a:pPr>
            <a:r>
              <a:rPr lang="en-US" sz="2400" dirty="0" smtClean="0"/>
              <a:t>2. The United States is currently in the midst of a recession.  How has this economic crisis affected the position of the United States in the global economy?  </a:t>
            </a:r>
            <a:endParaRPr lang="en-CA" sz="2400" dirty="0" smtClean="0"/>
          </a:p>
          <a:p>
            <a:pPr>
              <a:buNone/>
            </a:pPr>
            <a:r>
              <a:rPr lang="en-US" sz="2400" dirty="0" smtClean="0"/>
              <a:t> </a:t>
            </a:r>
            <a:endParaRPr lang="en-CA" sz="2400" dirty="0" smtClean="0"/>
          </a:p>
          <a:p>
            <a:pPr>
              <a:buNone/>
            </a:pPr>
            <a:r>
              <a:rPr lang="en-US" sz="2400" dirty="0" smtClean="0"/>
              <a:t>3. Discuss the role of technology as a driver of globalization.  How is technology helping China become a world economic power? </a:t>
            </a:r>
            <a:endParaRPr lang="en-CA" sz="2400" dirty="0" smtClean="0"/>
          </a:p>
          <a:p>
            <a:pPr marL="533400" indent="-5334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57</a:t>
            </a:fld>
            <a:endParaRPr lang="en-US"/>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BUSI 2701H</a:t>
            </a:r>
            <a:endParaRPr lang="en-US"/>
          </a:p>
        </p:txBody>
      </p:sp>
      <p:sp>
        <p:nvSpPr>
          <p:cNvPr id="18436" name="Rectangle 2"/>
          <p:cNvSpPr>
            <a:spLocks noGrp="1" noChangeArrowheads="1"/>
          </p:cNvSpPr>
          <p:nvPr>
            <p:ph type="title"/>
          </p:nvPr>
        </p:nvSpPr>
        <p:spPr/>
        <p:txBody>
          <a:bodyPr/>
          <a:lstStyle/>
          <a:p>
            <a:pPr eaLnBrk="1" hangingPunct="1"/>
            <a:r>
              <a:rPr lang="en-US" sz="4000" b="1" smtClean="0"/>
              <a:t>What Is A </a:t>
            </a:r>
            <a:br>
              <a:rPr lang="en-US" sz="4000" b="1" smtClean="0"/>
            </a:br>
            <a:r>
              <a:rPr lang="en-US" sz="4000" b="1" smtClean="0"/>
              <a:t>Multinational Enterprise?</a:t>
            </a:r>
          </a:p>
        </p:txBody>
      </p:sp>
      <p:sp>
        <p:nvSpPr>
          <p:cNvPr id="18437" name="Rectangle 3"/>
          <p:cNvSpPr>
            <a:spLocks noGrp="1" noChangeArrowheads="1"/>
          </p:cNvSpPr>
          <p:nvPr>
            <p:ph type="body" idx="1"/>
          </p:nvPr>
        </p:nvSpPr>
        <p:spPr/>
        <p:txBody>
          <a:bodyPr/>
          <a:lstStyle/>
          <a:p>
            <a:pPr eaLnBrk="1" hangingPunct="1"/>
            <a:endParaRPr lang="en-US" dirty="0" smtClean="0">
              <a:effectLst/>
            </a:endParaRPr>
          </a:p>
          <a:p>
            <a:pPr eaLnBrk="1" hangingPunct="1"/>
            <a:r>
              <a:rPr lang="en-US" dirty="0" smtClean="0">
                <a:effectLst/>
              </a:rPr>
              <a:t>A </a:t>
            </a:r>
            <a:r>
              <a:rPr lang="en-US" b="1" dirty="0" smtClean="0">
                <a:effectLst/>
              </a:rPr>
              <a:t>multinational enterprise (MNE)</a:t>
            </a:r>
            <a:r>
              <a:rPr lang="en-US" dirty="0" smtClean="0">
                <a:effectLst/>
              </a:rPr>
              <a:t> is any business that has productive activities in two or more countries</a:t>
            </a:r>
          </a:p>
          <a:p>
            <a:pPr eaLnBrk="1" hangingPunct="1"/>
            <a:endParaRPr lang="en-US" dirty="0" smtClean="0"/>
          </a:p>
          <a:p>
            <a:pPr eaLnBrk="1" hangingPunct="1"/>
            <a:r>
              <a:rPr lang="en-US" dirty="0" smtClean="0">
                <a:effectLst/>
              </a:rPr>
              <a:t>Since the 1960s, there has been a rise in non-U.S. multinationals, and a growth of mini-multinationals</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58</a:t>
            </a:fld>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2701H</a:t>
            </a:r>
            <a:endParaRPr lang="en-US"/>
          </a:p>
        </p:txBody>
      </p:sp>
      <p:sp>
        <p:nvSpPr>
          <p:cNvPr id="19460" name="Rectangle 2"/>
          <p:cNvSpPr>
            <a:spLocks noGrp="1" noChangeArrowheads="1"/>
          </p:cNvSpPr>
          <p:nvPr>
            <p:ph type="title"/>
          </p:nvPr>
        </p:nvSpPr>
        <p:spPr/>
        <p:txBody>
          <a:bodyPr/>
          <a:lstStyle/>
          <a:p>
            <a:pPr eaLnBrk="1" hangingPunct="1"/>
            <a:r>
              <a:rPr lang="en-US" b="1" smtClean="0"/>
              <a:t>The Changing World Order</a:t>
            </a:r>
          </a:p>
        </p:txBody>
      </p:sp>
      <p:sp>
        <p:nvSpPr>
          <p:cNvPr id="19461" name="Rectangle 3"/>
          <p:cNvSpPr>
            <a:spLocks noGrp="1" noChangeArrowheads="1"/>
          </p:cNvSpPr>
          <p:nvPr>
            <p:ph type="body" idx="1"/>
          </p:nvPr>
        </p:nvSpPr>
        <p:spPr/>
        <p:txBody>
          <a:bodyPr/>
          <a:lstStyle/>
          <a:p>
            <a:pPr eaLnBrk="1" hangingPunct="1">
              <a:lnSpc>
                <a:spcPct val="80000"/>
              </a:lnSpc>
            </a:pPr>
            <a:r>
              <a:rPr lang="en-US" sz="2400" dirty="0" smtClean="0">
                <a:effectLst/>
              </a:rPr>
              <a:t>Many former Communist nations in Europe and Asia are now committed to democratic politics and free market economies</a:t>
            </a:r>
          </a:p>
          <a:p>
            <a:pPr lvl="1" eaLnBrk="1" hangingPunct="1">
              <a:lnSpc>
                <a:spcPct val="80000"/>
              </a:lnSpc>
            </a:pPr>
            <a:endParaRPr lang="en-US" dirty="0" smtClean="0">
              <a:effectLst/>
            </a:endParaRPr>
          </a:p>
          <a:p>
            <a:pPr lvl="1" eaLnBrk="1" hangingPunct="1">
              <a:lnSpc>
                <a:spcPct val="80000"/>
              </a:lnSpc>
            </a:pPr>
            <a:r>
              <a:rPr lang="en-US" dirty="0" smtClean="0">
                <a:effectLst/>
              </a:rPr>
              <a:t>so, there are new opportunities for international businesses</a:t>
            </a:r>
          </a:p>
          <a:p>
            <a:pPr lvl="1" eaLnBrk="1" hangingPunct="1">
              <a:lnSpc>
                <a:spcPct val="80000"/>
              </a:lnSpc>
            </a:pPr>
            <a:endParaRPr lang="en-US" dirty="0" smtClean="0">
              <a:effectLst/>
            </a:endParaRPr>
          </a:p>
          <a:p>
            <a:pPr lvl="1" eaLnBrk="1" hangingPunct="1">
              <a:lnSpc>
                <a:spcPct val="80000"/>
              </a:lnSpc>
            </a:pPr>
            <a:r>
              <a:rPr lang="en-US" dirty="0" smtClean="0">
                <a:effectLst/>
              </a:rPr>
              <a:t>but, there are signs of growing unrest and totalitarian tendencies in some countries like Russia </a:t>
            </a:r>
          </a:p>
          <a:p>
            <a:pPr eaLnBrk="1" hangingPunct="1">
              <a:lnSpc>
                <a:spcPct val="80000"/>
              </a:lnSpc>
            </a:pPr>
            <a:endParaRPr lang="en-US" sz="2000" dirty="0" smtClean="0">
              <a:effectLst/>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59</a:t>
            </a:fld>
            <a:endParaRPr lang="en-US"/>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2701H</a:t>
            </a:r>
            <a:endParaRPr lang="en-US"/>
          </a:p>
        </p:txBody>
      </p:sp>
      <p:sp>
        <p:nvSpPr>
          <p:cNvPr id="19460" name="Rectangle 2"/>
          <p:cNvSpPr>
            <a:spLocks noGrp="1" noChangeArrowheads="1"/>
          </p:cNvSpPr>
          <p:nvPr>
            <p:ph type="title"/>
          </p:nvPr>
        </p:nvSpPr>
        <p:spPr/>
        <p:txBody>
          <a:bodyPr/>
          <a:lstStyle/>
          <a:p>
            <a:pPr eaLnBrk="1" hangingPunct="1"/>
            <a:r>
              <a:rPr lang="en-US" b="1" smtClean="0"/>
              <a:t>The Changing World Order</a:t>
            </a:r>
          </a:p>
        </p:txBody>
      </p:sp>
      <p:sp>
        <p:nvSpPr>
          <p:cNvPr id="19461" name="Rectangle 3"/>
          <p:cNvSpPr>
            <a:spLocks noGrp="1" noChangeArrowheads="1"/>
          </p:cNvSpPr>
          <p:nvPr>
            <p:ph type="body" idx="1"/>
          </p:nvPr>
        </p:nvSpPr>
        <p:spPr/>
        <p:txBody>
          <a:bodyPr/>
          <a:lstStyle/>
          <a:p>
            <a:pPr eaLnBrk="1" hangingPunct="1">
              <a:lnSpc>
                <a:spcPct val="80000"/>
              </a:lnSpc>
            </a:pPr>
            <a:endParaRPr lang="en-US" sz="2000" dirty="0" smtClean="0">
              <a:effectLst/>
            </a:endParaRPr>
          </a:p>
          <a:p>
            <a:pPr eaLnBrk="1" hangingPunct="1">
              <a:lnSpc>
                <a:spcPct val="80000"/>
              </a:lnSpc>
            </a:pPr>
            <a:r>
              <a:rPr lang="en-US" sz="2400" dirty="0" smtClean="0">
                <a:effectLst/>
              </a:rPr>
              <a:t>China and Latin America are also moving toward greater free market reforms</a:t>
            </a:r>
          </a:p>
          <a:p>
            <a:pPr lvl="1" eaLnBrk="1" hangingPunct="1">
              <a:lnSpc>
                <a:spcPct val="80000"/>
              </a:lnSpc>
            </a:pPr>
            <a:endParaRPr lang="en-US" dirty="0" smtClean="0">
              <a:effectLst/>
            </a:endParaRPr>
          </a:p>
          <a:p>
            <a:pPr lvl="1" eaLnBrk="1" hangingPunct="1">
              <a:lnSpc>
                <a:spcPct val="80000"/>
              </a:lnSpc>
            </a:pPr>
            <a:r>
              <a:rPr lang="en-US" dirty="0" smtClean="0">
                <a:effectLst/>
              </a:rPr>
              <a:t>between 1983 and 2008, FDI in China increased from less than $2 billion to $90 billion </a:t>
            </a:r>
            <a:r>
              <a:rPr lang="en-US" dirty="0" smtClean="0">
                <a:effectLst/>
              </a:rPr>
              <a:t>annually (now over $100 billion)</a:t>
            </a:r>
            <a:endParaRPr lang="en-US" dirty="0" smtClean="0">
              <a:effectLst/>
            </a:endParaRPr>
          </a:p>
          <a:p>
            <a:pPr lvl="1" eaLnBrk="1" hangingPunct="1">
              <a:lnSpc>
                <a:spcPct val="80000"/>
              </a:lnSpc>
            </a:pPr>
            <a:endParaRPr lang="en-US" dirty="0" smtClean="0">
              <a:effectLst/>
            </a:endParaRPr>
          </a:p>
          <a:p>
            <a:pPr lvl="1" eaLnBrk="1" hangingPunct="1">
              <a:lnSpc>
                <a:spcPct val="80000"/>
              </a:lnSpc>
            </a:pPr>
            <a:r>
              <a:rPr lang="en-US" dirty="0" smtClean="0">
                <a:effectLst/>
              </a:rPr>
              <a:t>but, China also has many new strong companies that could threaten Western firms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60</a:t>
            </a:fld>
            <a:endParaRPr 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p:spPr>
        <p:txBody>
          <a:bodyPr/>
          <a:lstStyle/>
          <a:p>
            <a:r>
              <a:rPr lang="en-US" smtClean="0"/>
              <a:t>BUSI 2701H</a:t>
            </a:r>
            <a:endParaRPr lang="en-US"/>
          </a:p>
        </p:txBody>
      </p:sp>
      <p:sp>
        <p:nvSpPr>
          <p:cNvPr id="20484" name="Rectangle 2"/>
          <p:cNvSpPr>
            <a:spLocks noGrp="1" noChangeArrowheads="1"/>
          </p:cNvSpPr>
          <p:nvPr>
            <p:ph type="title"/>
          </p:nvPr>
        </p:nvSpPr>
        <p:spPr/>
        <p:txBody>
          <a:bodyPr/>
          <a:lstStyle/>
          <a:p>
            <a:pPr eaLnBrk="1" hangingPunct="1"/>
            <a:r>
              <a:rPr lang="en-US" b="1" smtClean="0"/>
              <a:t>How Will The Global Economy Of The 21</a:t>
            </a:r>
            <a:r>
              <a:rPr lang="en-US" b="1" baseline="30000" smtClean="0"/>
              <a:t>st</a:t>
            </a:r>
            <a:r>
              <a:rPr lang="en-US" b="1" smtClean="0"/>
              <a:t> Century Look?</a:t>
            </a:r>
          </a:p>
        </p:txBody>
      </p:sp>
      <p:sp>
        <p:nvSpPr>
          <p:cNvPr id="20485" name="Rectangle 3"/>
          <p:cNvSpPr>
            <a:spLocks noGrp="1" noChangeArrowheads="1"/>
          </p:cNvSpPr>
          <p:nvPr>
            <p:ph type="body" idx="1"/>
          </p:nvPr>
        </p:nvSpPr>
        <p:spPr/>
        <p:txBody>
          <a:bodyPr/>
          <a:lstStyle/>
          <a:p>
            <a:pPr eaLnBrk="1" hangingPunct="1"/>
            <a:r>
              <a:rPr lang="en-US" sz="2400" dirty="0" smtClean="0"/>
              <a:t>The world is moving toward a more global economic system…</a:t>
            </a:r>
          </a:p>
          <a:p>
            <a:pPr eaLnBrk="1" hangingPunct="1"/>
            <a:r>
              <a:rPr lang="en-US" sz="2400" dirty="0" smtClean="0"/>
              <a:t>But globalization is not inevitable</a:t>
            </a:r>
          </a:p>
          <a:p>
            <a:pPr lvl="1" eaLnBrk="1" hangingPunct="1"/>
            <a:r>
              <a:rPr lang="en-US" dirty="0" smtClean="0"/>
              <a:t>there are signs of a retreat from liberal economic ideology in Russia</a:t>
            </a:r>
          </a:p>
          <a:p>
            <a:pPr eaLnBrk="1" hangingPunct="1"/>
            <a:r>
              <a:rPr lang="en-US" sz="2400" dirty="0" smtClean="0"/>
              <a:t>Globalization brings risks </a:t>
            </a:r>
          </a:p>
          <a:p>
            <a:pPr lvl="1" eaLnBrk="1" hangingPunct="1"/>
            <a:r>
              <a:rPr lang="en-US" dirty="0" smtClean="0"/>
              <a:t>the financial crisis that swept through South East Asia in the late 1990s</a:t>
            </a:r>
          </a:p>
          <a:p>
            <a:pPr lvl="1" eaLnBrk="1" hangingPunct="1"/>
            <a:r>
              <a:rPr lang="en-US" dirty="0" smtClean="0"/>
              <a:t>the recent financial crisis that started in the U.S. in 2008, and moved around the world</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61</a:t>
            </a:fld>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smtClean="0"/>
              <a:t>BUSI 2701H</a:t>
            </a:r>
            <a:endParaRPr lang="en-US"/>
          </a:p>
        </p:txBody>
      </p:sp>
      <p:sp>
        <p:nvSpPr>
          <p:cNvPr id="21508" name="Rectangle 2"/>
          <p:cNvSpPr>
            <a:spLocks noGrp="1" noChangeArrowheads="1"/>
          </p:cNvSpPr>
          <p:nvPr>
            <p:ph type="title"/>
          </p:nvPr>
        </p:nvSpPr>
        <p:spPr/>
        <p:txBody>
          <a:bodyPr/>
          <a:lstStyle/>
          <a:p>
            <a:pPr eaLnBrk="1" hangingPunct="1"/>
            <a:r>
              <a:rPr lang="en-US" sz="4000" b="1" smtClean="0"/>
              <a:t>Is An Interdependent  Global Economy A Good Thing?</a:t>
            </a:r>
          </a:p>
        </p:txBody>
      </p:sp>
      <p:sp>
        <p:nvSpPr>
          <p:cNvPr id="21509"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r>
              <a:rPr lang="en-US" sz="2400" u="sng" dirty="0" smtClean="0"/>
              <a:t>Supporters</a:t>
            </a:r>
            <a:r>
              <a:rPr lang="en-US" sz="2400" dirty="0" smtClean="0"/>
              <a:t> believe that increased trade and cross-border investment mean </a:t>
            </a:r>
          </a:p>
          <a:p>
            <a:pPr lvl="1" eaLnBrk="1" hangingPunct="1">
              <a:lnSpc>
                <a:spcPct val="80000"/>
              </a:lnSpc>
            </a:pPr>
            <a:endParaRPr lang="en-US" dirty="0" smtClean="0"/>
          </a:p>
          <a:p>
            <a:pPr lvl="1" eaLnBrk="1" hangingPunct="1">
              <a:lnSpc>
                <a:spcPct val="80000"/>
              </a:lnSpc>
            </a:pPr>
            <a:r>
              <a:rPr lang="en-US" dirty="0" smtClean="0"/>
              <a:t>lower prices for goods and services</a:t>
            </a:r>
          </a:p>
          <a:p>
            <a:pPr lvl="1" eaLnBrk="1" hangingPunct="1">
              <a:lnSpc>
                <a:spcPct val="80000"/>
              </a:lnSpc>
            </a:pPr>
            <a:endParaRPr lang="en-US" dirty="0" smtClean="0"/>
          </a:p>
          <a:p>
            <a:pPr lvl="1" eaLnBrk="1" hangingPunct="1">
              <a:lnSpc>
                <a:spcPct val="80000"/>
              </a:lnSpc>
            </a:pPr>
            <a:r>
              <a:rPr lang="en-US" dirty="0" smtClean="0"/>
              <a:t>greater economic growth</a:t>
            </a:r>
          </a:p>
          <a:p>
            <a:pPr lvl="1" eaLnBrk="1" hangingPunct="1">
              <a:lnSpc>
                <a:spcPct val="80000"/>
              </a:lnSpc>
            </a:pPr>
            <a:endParaRPr lang="en-US" dirty="0" smtClean="0"/>
          </a:p>
          <a:p>
            <a:pPr lvl="1" eaLnBrk="1" hangingPunct="1">
              <a:lnSpc>
                <a:spcPct val="80000"/>
              </a:lnSpc>
            </a:pPr>
            <a:r>
              <a:rPr lang="en-US" dirty="0" smtClean="0"/>
              <a:t>higher consumer income, and more jobs</a:t>
            </a:r>
            <a:endParaRPr lang="en-US" sz="2200" dirty="0" smtClean="0"/>
          </a:p>
          <a:p>
            <a:pPr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62</a:t>
            </a:fld>
            <a:endParaRPr lang="en-US"/>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smtClean="0"/>
              <a:t>BUSI 2701H</a:t>
            </a:r>
            <a:endParaRPr lang="en-US"/>
          </a:p>
        </p:txBody>
      </p:sp>
      <p:sp>
        <p:nvSpPr>
          <p:cNvPr id="21508" name="Rectangle 2"/>
          <p:cNvSpPr>
            <a:spLocks noGrp="1" noChangeArrowheads="1"/>
          </p:cNvSpPr>
          <p:nvPr>
            <p:ph type="title"/>
          </p:nvPr>
        </p:nvSpPr>
        <p:spPr/>
        <p:txBody>
          <a:bodyPr/>
          <a:lstStyle/>
          <a:p>
            <a:pPr eaLnBrk="1" hangingPunct="1"/>
            <a:r>
              <a:rPr lang="en-US" sz="4000" b="1" smtClean="0"/>
              <a:t>Is An Interdependent  Global Economy A Good Thing?</a:t>
            </a:r>
          </a:p>
        </p:txBody>
      </p:sp>
      <p:sp>
        <p:nvSpPr>
          <p:cNvPr id="21509"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r>
              <a:rPr lang="en-US" sz="2400" u="sng" dirty="0" smtClean="0"/>
              <a:t>Critics</a:t>
            </a:r>
            <a:r>
              <a:rPr lang="en-US" sz="2400" dirty="0" smtClean="0"/>
              <a:t> worry that globalization will cause</a:t>
            </a:r>
          </a:p>
          <a:p>
            <a:pPr lvl="1" eaLnBrk="1" hangingPunct="1">
              <a:lnSpc>
                <a:spcPct val="80000"/>
              </a:lnSpc>
            </a:pPr>
            <a:endParaRPr lang="en-US" dirty="0" smtClean="0"/>
          </a:p>
          <a:p>
            <a:pPr lvl="1" eaLnBrk="1" hangingPunct="1">
              <a:lnSpc>
                <a:spcPct val="80000"/>
              </a:lnSpc>
            </a:pPr>
            <a:r>
              <a:rPr lang="en-US" dirty="0" smtClean="0"/>
              <a:t>job losses</a:t>
            </a:r>
          </a:p>
          <a:p>
            <a:pPr lvl="1" eaLnBrk="1" hangingPunct="1">
              <a:lnSpc>
                <a:spcPct val="80000"/>
              </a:lnSpc>
            </a:pPr>
            <a:endParaRPr lang="en-US" dirty="0" smtClean="0"/>
          </a:p>
          <a:p>
            <a:pPr lvl="1" eaLnBrk="1" hangingPunct="1">
              <a:lnSpc>
                <a:spcPct val="80000"/>
              </a:lnSpc>
            </a:pPr>
            <a:r>
              <a:rPr lang="en-US" dirty="0" smtClean="0"/>
              <a:t>environmental degradation</a:t>
            </a:r>
          </a:p>
          <a:p>
            <a:pPr lvl="1" eaLnBrk="1" hangingPunct="1">
              <a:lnSpc>
                <a:spcPct val="80000"/>
              </a:lnSpc>
            </a:pPr>
            <a:endParaRPr lang="en-US" dirty="0" smtClean="0"/>
          </a:p>
          <a:p>
            <a:pPr lvl="1" eaLnBrk="1" hangingPunct="1">
              <a:lnSpc>
                <a:spcPct val="80000"/>
              </a:lnSpc>
            </a:pPr>
            <a:r>
              <a:rPr lang="en-US" dirty="0" smtClean="0"/>
              <a:t>the cultural imperialism of global media and MNEs</a:t>
            </a:r>
          </a:p>
          <a:p>
            <a:pPr eaLnBrk="1" hangingPunct="1">
              <a:lnSpc>
                <a:spcPct val="80000"/>
              </a:lnSpc>
            </a:pPr>
            <a:endParaRPr lang="en-US" sz="2400" dirty="0" smtClean="0"/>
          </a:p>
          <a:p>
            <a:pPr eaLnBrk="1" hangingPunct="1">
              <a:lnSpc>
                <a:spcPct val="80000"/>
              </a:lnSpc>
            </a:pPr>
            <a:r>
              <a:rPr lang="en-US" sz="2400" dirty="0" smtClean="0"/>
              <a:t>Anti-globalization protesters now regularly show up at most major meetings of global institutions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63</a:t>
            </a:fld>
            <a:endParaRPr lang="en-US"/>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smtClean="0"/>
              <a:t>BUSI 2701H</a:t>
            </a:r>
            <a:endParaRPr lang="en-US"/>
          </a:p>
        </p:txBody>
      </p:sp>
      <p:sp>
        <p:nvSpPr>
          <p:cNvPr id="22532" name="Rectangle 2"/>
          <p:cNvSpPr>
            <a:spLocks noGrp="1" noChangeArrowheads="1"/>
          </p:cNvSpPr>
          <p:nvPr>
            <p:ph type="title"/>
          </p:nvPr>
        </p:nvSpPr>
        <p:spPr/>
        <p:txBody>
          <a:bodyPr/>
          <a:lstStyle/>
          <a:p>
            <a:pPr eaLnBrk="1" hangingPunct="1"/>
            <a:r>
              <a:rPr lang="en-US" sz="4000" b="1" smtClean="0"/>
              <a:t>How Does Globalization Affect Jobs And Income?</a:t>
            </a:r>
          </a:p>
        </p:txBody>
      </p:sp>
      <p:sp>
        <p:nvSpPr>
          <p:cNvPr id="22533" name="Rectangle 3"/>
          <p:cNvSpPr>
            <a:spLocks noGrp="1" noChangeArrowheads="1"/>
          </p:cNvSpPr>
          <p:nvPr>
            <p:ph type="body" idx="1"/>
          </p:nvPr>
        </p:nvSpPr>
        <p:spPr/>
        <p:txBody>
          <a:bodyPr/>
          <a:lstStyle/>
          <a:p>
            <a:pPr eaLnBrk="1" hangingPunct="1"/>
            <a:r>
              <a:rPr lang="en-US" sz="2400" dirty="0" smtClean="0"/>
              <a:t>Critics argue that falling barriers to trade are destroying manufacturing jobs in advanced countries</a:t>
            </a:r>
          </a:p>
          <a:p>
            <a:pPr eaLnBrk="1" hangingPunct="1"/>
            <a:endParaRPr lang="en-US" sz="2400" dirty="0" smtClean="0"/>
          </a:p>
          <a:p>
            <a:pPr eaLnBrk="1" hangingPunct="1"/>
            <a:r>
              <a:rPr lang="en-US" sz="2400" dirty="0" smtClean="0"/>
              <a:t>Supporters contend that the benefits of this trend outweigh the costs</a:t>
            </a:r>
          </a:p>
          <a:p>
            <a:pPr lvl="1" eaLnBrk="1" hangingPunct="1"/>
            <a:endParaRPr lang="en-US" dirty="0" smtClean="0"/>
          </a:p>
          <a:p>
            <a:pPr lvl="1" eaLnBrk="1" hangingPunct="1"/>
            <a:r>
              <a:rPr lang="en-US" dirty="0" smtClean="0"/>
              <a:t>countries will specialize in what they do most efficiently and trade for other goods - and all countries will benefit</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64</a:t>
            </a:fld>
            <a:endParaRPr lang="en-US"/>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p:spPr>
        <p:txBody>
          <a:bodyPr/>
          <a:lstStyle/>
          <a:p>
            <a:r>
              <a:rPr lang="en-US" smtClean="0"/>
              <a:t>BUSI 2701H</a:t>
            </a:r>
            <a:endParaRPr lang="en-US"/>
          </a:p>
        </p:txBody>
      </p:sp>
      <p:sp>
        <p:nvSpPr>
          <p:cNvPr id="23556" name="Rectangle 2"/>
          <p:cNvSpPr>
            <a:spLocks noGrp="1" noChangeArrowheads="1"/>
          </p:cNvSpPr>
          <p:nvPr>
            <p:ph type="title"/>
          </p:nvPr>
        </p:nvSpPr>
        <p:spPr/>
        <p:txBody>
          <a:bodyPr/>
          <a:lstStyle/>
          <a:p>
            <a:pPr eaLnBrk="1" hangingPunct="1"/>
            <a:r>
              <a:rPr lang="en-US" sz="3600" b="1" smtClean="0"/>
              <a:t>How Does Globalization Affect Labor Policies And The Environment?</a:t>
            </a:r>
          </a:p>
        </p:txBody>
      </p:sp>
      <p:sp>
        <p:nvSpPr>
          <p:cNvPr id="23557" name="Rectangle 3"/>
          <p:cNvSpPr>
            <a:spLocks noGrp="1" noChangeArrowheads="1"/>
          </p:cNvSpPr>
          <p:nvPr>
            <p:ph type="body" idx="1"/>
          </p:nvPr>
        </p:nvSpPr>
        <p:spPr/>
        <p:txBody>
          <a:bodyPr/>
          <a:lstStyle/>
          <a:p>
            <a:pPr eaLnBrk="1" hangingPunct="1"/>
            <a:r>
              <a:rPr lang="en-US" sz="2400" u="sng" dirty="0" smtClean="0">
                <a:effectLst/>
              </a:rPr>
              <a:t>Critics</a:t>
            </a:r>
            <a:r>
              <a:rPr lang="en-US" sz="2400" dirty="0" smtClean="0">
                <a:effectLst/>
              </a:rPr>
              <a:t> argue that firms avoid costly efforts to adhere to labor and environmental regulations by moving production to countries where such regulations do not exist, or are not enforced</a:t>
            </a:r>
          </a:p>
          <a:p>
            <a:pPr eaLnBrk="1" hangingPunct="1"/>
            <a:endParaRPr lang="en-US" sz="2400" dirty="0" smtClean="0">
              <a:effectLst/>
            </a:endParaRPr>
          </a:p>
          <a:p>
            <a:pPr eaLnBrk="1" hangingPunct="1"/>
            <a:r>
              <a:rPr lang="en-US" sz="2400" u="sng" dirty="0" smtClean="0">
                <a:effectLst/>
              </a:rPr>
              <a:t>Supporters</a:t>
            </a:r>
            <a:r>
              <a:rPr lang="en-US" sz="2400" dirty="0" smtClean="0">
                <a:effectLst/>
              </a:rPr>
              <a:t> claim that tougher environmental and labor standards are associated with economic progress</a:t>
            </a:r>
          </a:p>
          <a:p>
            <a:pPr lvl="1" eaLnBrk="1" hangingPunct="1"/>
            <a:r>
              <a:rPr lang="en-US" dirty="0" smtClean="0">
                <a:effectLst/>
              </a:rPr>
              <a:t>as countries get richer from free trade, they implement tougher environmental and labor regulations</a:t>
            </a:r>
          </a:p>
          <a:p>
            <a:pPr eaLnBrk="1" hangingPunct="1"/>
            <a:endParaRPr lang="en-US" sz="2400" dirty="0" smtClean="0">
              <a:effectLst/>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65</a:t>
            </a:fld>
            <a:endParaRPr lang="en-US"/>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BUSI 2701H</a:t>
            </a:r>
            <a:endParaRPr lang="en-US"/>
          </a:p>
        </p:txBody>
      </p:sp>
      <p:sp>
        <p:nvSpPr>
          <p:cNvPr id="24580" name="Rectangle 2"/>
          <p:cNvSpPr>
            <a:spLocks noGrp="1" noChangeArrowheads="1"/>
          </p:cNvSpPr>
          <p:nvPr>
            <p:ph type="title"/>
          </p:nvPr>
        </p:nvSpPr>
        <p:spPr/>
        <p:txBody>
          <a:bodyPr/>
          <a:lstStyle/>
          <a:p>
            <a:pPr eaLnBrk="1" hangingPunct="1"/>
            <a:r>
              <a:rPr lang="en-US" b="1" smtClean="0"/>
              <a:t>How Does Globalization Affect National Sovereignty?</a:t>
            </a:r>
          </a:p>
        </p:txBody>
      </p:sp>
      <p:sp>
        <p:nvSpPr>
          <p:cNvPr id="24581" name="Rectangle 3"/>
          <p:cNvSpPr>
            <a:spLocks noGrp="1" noChangeArrowheads="1"/>
          </p:cNvSpPr>
          <p:nvPr>
            <p:ph type="body" idx="1"/>
          </p:nvPr>
        </p:nvSpPr>
        <p:spPr/>
        <p:txBody>
          <a:bodyPr/>
          <a:lstStyle/>
          <a:p>
            <a:pPr eaLnBrk="1" hangingPunct="1">
              <a:lnSpc>
                <a:spcPct val="80000"/>
              </a:lnSpc>
            </a:pPr>
            <a:endParaRPr lang="en-US" dirty="0" smtClean="0">
              <a:effectLst/>
            </a:endParaRPr>
          </a:p>
          <a:p>
            <a:pPr eaLnBrk="1" hangingPunct="1">
              <a:lnSpc>
                <a:spcPct val="80000"/>
              </a:lnSpc>
              <a:buNone/>
            </a:pPr>
            <a:r>
              <a:rPr lang="en-US" dirty="0" smtClean="0">
                <a:effectLst/>
              </a:rPr>
              <a:t>Is today’s interdependent global economy shifting economic power away from national governments toward supranational organizations like the WTO, IMF and the EU?</a:t>
            </a:r>
          </a:p>
          <a:p>
            <a:pPr eaLnBrk="1" hangingPunct="1">
              <a:lnSpc>
                <a:spcPct val="80000"/>
              </a:lnSpc>
            </a:pPr>
            <a:endParaRPr lang="en-US" sz="2200" dirty="0" smtClean="0"/>
          </a:p>
          <a:p>
            <a:pPr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66</a:t>
            </a:fld>
            <a:endParaRPr lang="en-US"/>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BUSI 2701H</a:t>
            </a:r>
            <a:endParaRPr lang="en-US"/>
          </a:p>
        </p:txBody>
      </p:sp>
      <p:sp>
        <p:nvSpPr>
          <p:cNvPr id="24580" name="Rectangle 2"/>
          <p:cNvSpPr>
            <a:spLocks noGrp="1" noChangeArrowheads="1"/>
          </p:cNvSpPr>
          <p:nvPr>
            <p:ph type="title"/>
          </p:nvPr>
        </p:nvSpPr>
        <p:spPr/>
        <p:txBody>
          <a:bodyPr/>
          <a:lstStyle/>
          <a:p>
            <a:pPr eaLnBrk="1" hangingPunct="1"/>
            <a:r>
              <a:rPr lang="en-US" b="1" smtClean="0"/>
              <a:t>How Does Globalization Affect National Sovereignty?</a:t>
            </a:r>
          </a:p>
        </p:txBody>
      </p:sp>
      <p:sp>
        <p:nvSpPr>
          <p:cNvPr id="24581" name="Rectangle 3"/>
          <p:cNvSpPr>
            <a:spLocks noGrp="1" noChangeArrowheads="1"/>
          </p:cNvSpPr>
          <p:nvPr>
            <p:ph type="body" idx="1"/>
          </p:nvPr>
        </p:nvSpPr>
        <p:spPr/>
        <p:txBody>
          <a:bodyPr/>
          <a:lstStyle/>
          <a:p>
            <a:pPr eaLnBrk="1" hangingPunct="1">
              <a:lnSpc>
                <a:spcPct val="80000"/>
              </a:lnSpc>
            </a:pPr>
            <a:r>
              <a:rPr lang="en-US" sz="2400" u="sng" dirty="0" smtClean="0"/>
              <a:t>Critics</a:t>
            </a:r>
            <a:r>
              <a:rPr lang="en-US" sz="2400" dirty="0" smtClean="0"/>
              <a:t> argue that unelected bureaucrats have the power to impose policies on the democratically elected governments of nation-states </a:t>
            </a:r>
          </a:p>
          <a:p>
            <a:pPr eaLnBrk="1" hangingPunct="1">
              <a:lnSpc>
                <a:spcPct val="80000"/>
              </a:lnSpc>
            </a:pPr>
            <a:endParaRPr lang="en-US" sz="2400" dirty="0" smtClean="0"/>
          </a:p>
          <a:p>
            <a:pPr eaLnBrk="1" hangingPunct="1">
              <a:lnSpc>
                <a:spcPct val="80000"/>
              </a:lnSpc>
            </a:pPr>
            <a:r>
              <a:rPr lang="en-US" sz="2400" u="sng" dirty="0" smtClean="0"/>
              <a:t>Supporters</a:t>
            </a:r>
            <a:r>
              <a:rPr lang="en-US" sz="2400" dirty="0" smtClean="0"/>
              <a:t> claim that the power of these organizations is limited to what nation-states agree to grant</a:t>
            </a:r>
          </a:p>
          <a:p>
            <a:pPr lvl="1" eaLnBrk="1" hangingPunct="1">
              <a:lnSpc>
                <a:spcPct val="80000"/>
              </a:lnSpc>
            </a:pPr>
            <a:endParaRPr lang="en-US" dirty="0" smtClean="0"/>
          </a:p>
          <a:p>
            <a:pPr lvl="1" eaLnBrk="1" hangingPunct="1">
              <a:lnSpc>
                <a:spcPct val="80000"/>
              </a:lnSpc>
            </a:pPr>
            <a:r>
              <a:rPr lang="en-US" dirty="0" smtClean="0"/>
              <a:t>the power of the organizations lies in their ability to get countries to agree to follow certain actions</a:t>
            </a:r>
          </a:p>
          <a:p>
            <a:pPr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67</a:t>
            </a:fld>
            <a:endParaRPr lang="en-US"/>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p:spPr>
        <p:txBody>
          <a:bodyPr/>
          <a:lstStyle/>
          <a:p>
            <a:r>
              <a:rPr lang="en-US" smtClean="0"/>
              <a:t>BUSI 2701H</a:t>
            </a:r>
            <a:endParaRPr lang="en-US"/>
          </a:p>
        </p:txBody>
      </p:sp>
      <p:sp>
        <p:nvSpPr>
          <p:cNvPr id="25604" name="Rectangle 2"/>
          <p:cNvSpPr>
            <a:spLocks noGrp="1" noChangeArrowheads="1"/>
          </p:cNvSpPr>
          <p:nvPr>
            <p:ph type="title"/>
          </p:nvPr>
        </p:nvSpPr>
        <p:spPr/>
        <p:txBody>
          <a:bodyPr/>
          <a:lstStyle/>
          <a:p>
            <a:pPr eaLnBrk="1" hangingPunct="1"/>
            <a:r>
              <a:rPr lang="en-US" sz="4000" b="1" smtClean="0"/>
              <a:t>How Is Globalization </a:t>
            </a:r>
            <a:br>
              <a:rPr lang="en-US" sz="4000" b="1" smtClean="0"/>
            </a:br>
            <a:r>
              <a:rPr lang="en-US" sz="4000" b="1" smtClean="0"/>
              <a:t>Affecting The World’s Poor?</a:t>
            </a:r>
          </a:p>
        </p:txBody>
      </p:sp>
      <p:sp>
        <p:nvSpPr>
          <p:cNvPr id="25605"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endParaRPr lang="en-US" sz="2200" dirty="0" smtClean="0"/>
          </a:p>
          <a:p>
            <a:pPr eaLnBrk="1" hangingPunct="1">
              <a:lnSpc>
                <a:spcPct val="80000"/>
              </a:lnSpc>
              <a:buNone/>
            </a:pPr>
            <a:r>
              <a:rPr lang="en-US" sz="3200" dirty="0" smtClean="0"/>
              <a:t>Is the gap between rich nations and poor nations getting wider?</a:t>
            </a:r>
          </a:p>
          <a:p>
            <a:pPr eaLnBrk="1" hangingPunct="1">
              <a:lnSpc>
                <a:spcPct val="80000"/>
              </a:lnSpc>
            </a:pPr>
            <a:endParaRPr lang="en-US" sz="2200" dirty="0" smtClean="0"/>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68</a:t>
            </a:fld>
            <a:endParaRPr lang="en-US"/>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p:spPr>
        <p:txBody>
          <a:bodyPr/>
          <a:lstStyle/>
          <a:p>
            <a:r>
              <a:rPr lang="en-US" smtClean="0"/>
              <a:t>BUSI 2701H</a:t>
            </a:r>
            <a:endParaRPr lang="en-US"/>
          </a:p>
        </p:txBody>
      </p:sp>
      <p:sp>
        <p:nvSpPr>
          <p:cNvPr id="25604" name="Rectangle 2"/>
          <p:cNvSpPr>
            <a:spLocks noGrp="1" noChangeArrowheads="1"/>
          </p:cNvSpPr>
          <p:nvPr>
            <p:ph type="title"/>
          </p:nvPr>
        </p:nvSpPr>
        <p:spPr/>
        <p:txBody>
          <a:bodyPr/>
          <a:lstStyle/>
          <a:p>
            <a:pPr eaLnBrk="1" hangingPunct="1"/>
            <a:r>
              <a:rPr lang="en-US" sz="4000" b="1" smtClean="0"/>
              <a:t>How Is Globalization </a:t>
            </a:r>
            <a:br>
              <a:rPr lang="en-US" sz="4000" b="1" smtClean="0"/>
            </a:br>
            <a:r>
              <a:rPr lang="en-US" sz="4000" b="1" smtClean="0"/>
              <a:t>Affecting The World’s Poor?</a:t>
            </a:r>
          </a:p>
        </p:txBody>
      </p:sp>
      <p:sp>
        <p:nvSpPr>
          <p:cNvPr id="25605"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r>
              <a:rPr lang="en-US" sz="2200" u="sng" dirty="0" smtClean="0"/>
              <a:t>Critics</a:t>
            </a:r>
            <a:r>
              <a:rPr lang="en-US" sz="2200" dirty="0" smtClean="0"/>
              <a:t> believe that if globalization was beneficial there should not be a divergence between rich and poor nations</a:t>
            </a:r>
          </a:p>
          <a:p>
            <a:pPr eaLnBrk="1" hangingPunct="1">
              <a:lnSpc>
                <a:spcPct val="80000"/>
              </a:lnSpc>
            </a:pPr>
            <a:endParaRPr lang="en-US" sz="2200" dirty="0" smtClean="0"/>
          </a:p>
          <a:p>
            <a:pPr eaLnBrk="1" hangingPunct="1">
              <a:lnSpc>
                <a:spcPct val="80000"/>
              </a:lnSpc>
            </a:pPr>
            <a:r>
              <a:rPr lang="en-US" sz="2200" u="sng" dirty="0" smtClean="0"/>
              <a:t>Supporters</a:t>
            </a:r>
            <a:r>
              <a:rPr lang="en-US" sz="2200" dirty="0" smtClean="0"/>
              <a:t> claim that the best way for the poor nations to improve their situation is to</a:t>
            </a:r>
          </a:p>
          <a:p>
            <a:pPr lvl="1" eaLnBrk="1" hangingPunct="1">
              <a:lnSpc>
                <a:spcPct val="80000"/>
              </a:lnSpc>
            </a:pPr>
            <a:r>
              <a:rPr lang="en-US" sz="2200" dirty="0" smtClean="0"/>
              <a:t>reduce barriers to trade and investment</a:t>
            </a:r>
          </a:p>
          <a:p>
            <a:pPr lvl="1" eaLnBrk="1" hangingPunct="1">
              <a:lnSpc>
                <a:spcPct val="80000"/>
              </a:lnSpc>
            </a:pPr>
            <a:endParaRPr lang="en-US" sz="2200" dirty="0" smtClean="0"/>
          </a:p>
          <a:p>
            <a:pPr lvl="1" eaLnBrk="1" hangingPunct="1">
              <a:lnSpc>
                <a:spcPct val="80000"/>
              </a:lnSpc>
            </a:pPr>
            <a:r>
              <a:rPr lang="en-US" sz="2200" dirty="0" smtClean="0"/>
              <a:t>implement economic policies based on free market economies</a:t>
            </a:r>
          </a:p>
          <a:p>
            <a:pPr lvl="1" eaLnBrk="1" hangingPunct="1">
              <a:lnSpc>
                <a:spcPct val="80000"/>
              </a:lnSpc>
            </a:pPr>
            <a:endParaRPr lang="en-US" sz="2200" dirty="0" smtClean="0"/>
          </a:p>
          <a:p>
            <a:pPr lvl="1" eaLnBrk="1" hangingPunct="1">
              <a:lnSpc>
                <a:spcPct val="80000"/>
              </a:lnSpc>
            </a:pPr>
            <a:r>
              <a:rPr lang="en-US" sz="2200" dirty="0" smtClean="0"/>
              <a:t>receive debt forgiveness for debts incurred under totalitarian regimes</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69</a:t>
            </a:fld>
            <a:endParaRPr lang="en-US"/>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smtClean="0"/>
              <a:t>BUSI 2701H</a:t>
            </a:r>
            <a:endParaRPr lang="en-US"/>
          </a:p>
        </p:txBody>
      </p:sp>
      <p:sp>
        <p:nvSpPr>
          <p:cNvPr id="26628" name="Rectangle 2"/>
          <p:cNvSpPr>
            <a:spLocks noGrp="1" noChangeArrowheads="1"/>
          </p:cNvSpPr>
          <p:nvPr>
            <p:ph type="title"/>
          </p:nvPr>
        </p:nvSpPr>
        <p:spPr/>
        <p:txBody>
          <a:bodyPr/>
          <a:lstStyle/>
          <a:p>
            <a:pPr eaLnBrk="1" hangingPunct="1"/>
            <a:r>
              <a:rPr lang="en-US" sz="4000" b="1" dirty="0" smtClean="0"/>
              <a:t>How Does The Global Marketplace Affect Managers?</a:t>
            </a:r>
          </a:p>
        </p:txBody>
      </p:sp>
      <p:sp>
        <p:nvSpPr>
          <p:cNvPr id="26629" name="Rectangle 3"/>
          <p:cNvSpPr>
            <a:spLocks noGrp="1" noChangeArrowheads="1"/>
          </p:cNvSpPr>
          <p:nvPr>
            <p:ph type="body" idx="1"/>
          </p:nvPr>
        </p:nvSpPr>
        <p:spPr/>
        <p:txBody>
          <a:bodyPr/>
          <a:lstStyle/>
          <a:p>
            <a:pPr eaLnBrk="1" hangingPunct="1">
              <a:buNone/>
            </a:pPr>
            <a:r>
              <a:rPr lang="en-US" sz="2400" dirty="0" smtClean="0"/>
              <a:t>Managing an international business differs from managing a domestic business because </a:t>
            </a:r>
          </a:p>
          <a:p>
            <a:pPr lvl="1" eaLnBrk="1" hangingPunct="1"/>
            <a:endParaRPr lang="en-US" dirty="0" smtClean="0"/>
          </a:p>
          <a:p>
            <a:pPr lvl="1" eaLnBrk="1" hangingPunct="1"/>
            <a:r>
              <a:rPr lang="en-US" dirty="0" smtClean="0"/>
              <a:t>countries are different from one another</a:t>
            </a:r>
          </a:p>
          <a:p>
            <a:pPr lvl="1" eaLnBrk="1" hangingPunct="1"/>
            <a:endParaRPr lang="en-US" dirty="0" smtClean="0"/>
          </a:p>
          <a:p>
            <a:pPr lvl="1" eaLnBrk="1" hangingPunct="1"/>
            <a:r>
              <a:rPr lang="en-US" dirty="0" smtClean="0"/>
              <a:t>the range of problems confronted in an international business is wider and the problems more complex than those in a domestic business</a:t>
            </a:r>
          </a:p>
          <a:p>
            <a:pPr eaLnBrk="1" hangingPunct="1"/>
            <a:endParaRPr lang="en-US" sz="28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70</a:t>
            </a:fld>
            <a:endParaRPr lang="en-US"/>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smtClean="0"/>
              <a:t>BUSI 2701H</a:t>
            </a:r>
            <a:endParaRPr lang="en-US"/>
          </a:p>
        </p:txBody>
      </p:sp>
      <p:sp>
        <p:nvSpPr>
          <p:cNvPr id="26628" name="Rectangle 2"/>
          <p:cNvSpPr>
            <a:spLocks noGrp="1" noChangeArrowheads="1"/>
          </p:cNvSpPr>
          <p:nvPr>
            <p:ph type="title"/>
          </p:nvPr>
        </p:nvSpPr>
        <p:spPr/>
        <p:txBody>
          <a:bodyPr/>
          <a:lstStyle/>
          <a:p>
            <a:pPr eaLnBrk="1" hangingPunct="1"/>
            <a:r>
              <a:rPr lang="en-US" sz="4000" b="1" dirty="0" smtClean="0"/>
              <a:t>How Does The Global Marketplace Affect Managers?</a:t>
            </a:r>
          </a:p>
        </p:txBody>
      </p:sp>
      <p:sp>
        <p:nvSpPr>
          <p:cNvPr id="26629" name="Rectangle 3"/>
          <p:cNvSpPr>
            <a:spLocks noGrp="1" noChangeArrowheads="1"/>
          </p:cNvSpPr>
          <p:nvPr>
            <p:ph type="body" idx="1"/>
          </p:nvPr>
        </p:nvSpPr>
        <p:spPr/>
        <p:txBody>
          <a:bodyPr/>
          <a:lstStyle/>
          <a:p>
            <a:pPr eaLnBrk="1" hangingPunct="1">
              <a:buNone/>
            </a:pPr>
            <a:r>
              <a:rPr lang="en-US" sz="2400" dirty="0" smtClean="0"/>
              <a:t>Managing an international business differs from managing a domestic business because </a:t>
            </a:r>
          </a:p>
          <a:p>
            <a:pPr lvl="1" eaLnBrk="1" hangingPunct="1"/>
            <a:endParaRPr lang="en-US" dirty="0" smtClean="0"/>
          </a:p>
          <a:p>
            <a:pPr lvl="1" eaLnBrk="1" hangingPunct="1"/>
            <a:r>
              <a:rPr lang="en-US" dirty="0" smtClean="0"/>
              <a:t>firms have to find ways to work within the limits imposed by government intervention in the international trade and investment system</a:t>
            </a:r>
          </a:p>
          <a:p>
            <a:pPr lvl="1" eaLnBrk="1" hangingPunct="1"/>
            <a:endParaRPr lang="en-US" dirty="0" smtClean="0"/>
          </a:p>
          <a:p>
            <a:pPr lvl="1" eaLnBrk="1" hangingPunct="1"/>
            <a:r>
              <a:rPr lang="en-US" dirty="0" smtClean="0"/>
              <a:t>international transactions involve converting money into different currencies</a:t>
            </a:r>
          </a:p>
          <a:p>
            <a:pPr lvl="2" eaLnBrk="1" hangingPunct="1"/>
            <a:r>
              <a:rPr lang="en-US" dirty="0" smtClean="0"/>
              <a:t>This is a significant risk factor for international business firms</a:t>
            </a:r>
          </a:p>
          <a:p>
            <a:pPr eaLnBrk="1" hangingPunct="1"/>
            <a:endParaRPr lang="en-US" sz="28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71</a:t>
            </a:fld>
            <a:endParaRPr lang="en-US"/>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a:t>
            </a:r>
            <a:br>
              <a:rPr lang="en-US" sz="4400" b="1" dirty="0" smtClean="0"/>
            </a:br>
            <a:r>
              <a:rPr lang="en-US" sz="4400" b="1" dirty="0" smtClean="0"/>
              <a:t>Pros and Cons</a:t>
            </a:r>
          </a:p>
        </p:txBody>
      </p:sp>
      <p:sp>
        <p:nvSpPr>
          <p:cNvPr id="40963" name="Rectangle 3"/>
          <p:cNvSpPr>
            <a:spLocks noGrp="1" noChangeArrowheads="1"/>
          </p:cNvSpPr>
          <p:nvPr>
            <p:ph type="body" idx="1"/>
          </p:nvPr>
        </p:nvSpPr>
        <p:spPr>
          <a:xfrm>
            <a:off x="467544" y="1340768"/>
            <a:ext cx="8302625" cy="4535488"/>
          </a:xfrm>
        </p:spPr>
        <p:txBody>
          <a:bodyPr/>
          <a:lstStyle/>
          <a:p>
            <a:pPr>
              <a:buNone/>
            </a:pPr>
            <a:endParaRPr lang="en-CA" sz="2000" dirty="0" smtClean="0"/>
          </a:p>
          <a:p>
            <a:endParaRPr lang="en-CA" sz="2000" dirty="0" smtClean="0"/>
          </a:p>
          <a:p>
            <a:r>
              <a:rPr lang="en-CA" dirty="0" smtClean="0"/>
              <a:t>Provide a recent example of the positive effects of globalization</a:t>
            </a:r>
          </a:p>
          <a:p>
            <a:endParaRPr lang="en-CA" dirty="0" smtClean="0"/>
          </a:p>
          <a:p>
            <a:r>
              <a:rPr lang="en-CA" dirty="0" smtClean="0"/>
              <a:t>Provide a recent example of the negative effects of globalization</a:t>
            </a:r>
            <a:endParaRPr lang="en-CA" dirty="0"/>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72</a:t>
            </a:fld>
            <a:endParaRPr lang="en-US"/>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2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what is meant by the term globalization and its differing definitions. </a:t>
            </a:r>
            <a:endParaRPr lang="en-CA" dirty="0" smtClean="0"/>
          </a:p>
          <a:p>
            <a:pPr>
              <a:buNone/>
            </a:pPr>
            <a:endParaRPr lang="en-CA" dirty="0" smtClean="0"/>
          </a:p>
          <a:p>
            <a:pPr lvl="0"/>
            <a:r>
              <a:rPr lang="en-US" dirty="0" smtClean="0"/>
              <a:t>Be familiar with the main drivers of globalization.</a:t>
            </a:r>
            <a:endParaRPr lang="en-CA" dirty="0" smtClean="0"/>
          </a:p>
          <a:p>
            <a:pPr>
              <a:buNone/>
            </a:pPr>
            <a:r>
              <a:rPr lang="en-US" dirty="0" smtClean="0"/>
              <a:t> </a:t>
            </a:r>
            <a:endParaRPr lang="en-CA" dirty="0" smtClean="0"/>
          </a:p>
          <a:p>
            <a:pPr lvl="0"/>
            <a:r>
              <a:rPr lang="en-US" dirty="0" smtClean="0"/>
              <a:t>Understand the major arguments in the debate over the impact of globalization.</a:t>
            </a:r>
            <a:endParaRPr lang="en-CA" dirty="0" smtClean="0"/>
          </a:p>
          <a:p>
            <a:pPr>
              <a:buNone/>
            </a:pPr>
            <a:r>
              <a:rPr lang="en-US" dirty="0" smtClean="0"/>
              <a:t> </a:t>
            </a:r>
            <a:endParaRPr lang="en-CA" dirty="0"/>
          </a:p>
        </p:txBody>
      </p:sp>
      <p:sp>
        <p:nvSpPr>
          <p:cNvPr id="5" name="Footer Placeholder 4"/>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73</a:t>
            </a:fld>
            <a:endParaRPr lang="en-US"/>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2701H</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74</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2493</TotalTime>
  <Words>3358</Words>
  <Application>Microsoft Office PowerPoint</Application>
  <PresentationFormat>On-screen Show (4:3)</PresentationFormat>
  <Paragraphs>633</Paragraphs>
  <Slides>74</Slides>
  <Notes>22</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Globe</vt:lpstr>
      <vt:lpstr>     Sprott School of Business  BUSI 2701H - Fundamentals of International Business  Lecture 2 – Globalization  Instructor - Wade Rose, PhD  </vt:lpstr>
      <vt:lpstr>Slide 2</vt:lpstr>
      <vt:lpstr>Lecture 2 Overview</vt:lpstr>
      <vt:lpstr>Something to Remember</vt:lpstr>
      <vt:lpstr>International Business</vt:lpstr>
      <vt:lpstr>International Business</vt:lpstr>
      <vt:lpstr>International Business</vt:lpstr>
      <vt:lpstr>International Business</vt:lpstr>
      <vt:lpstr>Slide 9</vt:lpstr>
      <vt:lpstr>Definitions of Globalization</vt:lpstr>
      <vt:lpstr>Definitions of Globalization</vt:lpstr>
      <vt:lpstr>Definitions of Globalization</vt:lpstr>
      <vt:lpstr>Services Example:  Medical Tourism</vt:lpstr>
      <vt:lpstr> Course (Hill &amp; McKaig) Textbook Definition of Globalization</vt:lpstr>
      <vt:lpstr>Definitions of Globalization</vt:lpstr>
      <vt:lpstr>Busi 2701E Definition of Globalization</vt:lpstr>
      <vt:lpstr>Globalization Timeline</vt:lpstr>
      <vt:lpstr>Globalization</vt:lpstr>
      <vt:lpstr>Globalization Waves</vt:lpstr>
      <vt:lpstr>Globalization Waves</vt:lpstr>
      <vt:lpstr>Globalization Waves</vt:lpstr>
      <vt:lpstr>Globalization and Regionalism</vt:lpstr>
      <vt:lpstr>Globalization and Regionalism</vt:lpstr>
      <vt:lpstr>Globalization and Regionalism</vt:lpstr>
      <vt:lpstr>Globalization and Regionalism</vt:lpstr>
      <vt:lpstr>Globalization and Regionalism</vt:lpstr>
      <vt:lpstr>Canada re Globalization and Regionalism</vt:lpstr>
      <vt:lpstr>Canada re Globalization and Regionalism</vt:lpstr>
      <vt:lpstr>Canada re Globalization and Regionalism</vt:lpstr>
      <vt:lpstr>Globalization and Regionalism</vt:lpstr>
      <vt:lpstr>Globalization and Regionalism</vt:lpstr>
      <vt:lpstr>Globalization</vt:lpstr>
      <vt:lpstr>Case:  Tim Horton’s</vt:lpstr>
      <vt:lpstr>Globalization –  Two Key Business Aspects </vt:lpstr>
      <vt:lpstr>Globalization of Markets</vt:lpstr>
      <vt:lpstr>Globalization of Markets</vt:lpstr>
      <vt:lpstr>Globalization of Production</vt:lpstr>
      <vt:lpstr>Global Institutions</vt:lpstr>
      <vt:lpstr>Global Institutions</vt:lpstr>
      <vt:lpstr>Global Institutions</vt:lpstr>
      <vt:lpstr>Global Institutions</vt:lpstr>
      <vt:lpstr>Global Institutions</vt:lpstr>
      <vt:lpstr>Global Institutions</vt:lpstr>
      <vt:lpstr>Global Institutions</vt:lpstr>
      <vt:lpstr>Global Institutions</vt:lpstr>
      <vt:lpstr>The Drivers of Globalization</vt:lpstr>
      <vt:lpstr>Declining Trade Tariffs </vt:lpstr>
      <vt:lpstr>The Drivers of Globalization</vt:lpstr>
      <vt:lpstr>What Does Globalization  Mean For Firms?</vt:lpstr>
      <vt:lpstr>What Does Globalization  Mean For Firms?</vt:lpstr>
      <vt:lpstr>What Does Globalization  Mean For Firms?</vt:lpstr>
      <vt:lpstr>The Changing Demographics  Of The Global Economy</vt:lpstr>
      <vt:lpstr>How Has World Output And  World Trade Changed?</vt:lpstr>
      <vt:lpstr>How Has Foreign Direct  Investment Changed Over Time?</vt:lpstr>
      <vt:lpstr>How Has Foreign Direct  Investment Changed Over Time?</vt:lpstr>
      <vt:lpstr>The Changing Demographics  Of The Global Economy</vt:lpstr>
      <vt:lpstr>The Changing Demographics  Of The Global Economy</vt:lpstr>
      <vt:lpstr>What Is A  Multinational Enterprise?</vt:lpstr>
      <vt:lpstr>The Changing World Order</vt:lpstr>
      <vt:lpstr>The Changing World Order</vt:lpstr>
      <vt:lpstr>How Will The Global Economy Of The 21st Century Look?</vt:lpstr>
      <vt:lpstr>Is An Interdependent  Global Economy A Good Thing?</vt:lpstr>
      <vt:lpstr>Is An Interdependent  Global Economy A Good Thing?</vt:lpstr>
      <vt:lpstr>How Does Globalization Affect Jobs And Income?</vt:lpstr>
      <vt:lpstr>How Does Globalization Affect Labor Policies And The Environment?</vt:lpstr>
      <vt:lpstr>How Does Globalization Affect National Sovereignty?</vt:lpstr>
      <vt:lpstr>How Does Globalization Affect National Sovereignty?</vt:lpstr>
      <vt:lpstr>How Is Globalization  Affecting The World’s Poor?</vt:lpstr>
      <vt:lpstr>How Is Globalization  Affecting The World’s Poor?</vt:lpstr>
      <vt:lpstr>How Does The Global Marketplace Affect Managers?</vt:lpstr>
      <vt:lpstr>How Does The Global Marketplace Affect Managers?</vt:lpstr>
      <vt:lpstr>Globalization Pros and Cons</vt:lpstr>
      <vt:lpstr>Lecture 2 Overview</vt:lpstr>
      <vt:lpstr>Slide 74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305</cp:revision>
  <dcterms:created xsi:type="dcterms:W3CDTF">2007-10-29T20:49:47Z</dcterms:created>
  <dcterms:modified xsi:type="dcterms:W3CDTF">2013-01-14T19:51:35Z</dcterms:modified>
</cp:coreProperties>
</file>