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89"/>
  </p:notesMasterIdLst>
  <p:handoutMasterIdLst>
    <p:handoutMasterId r:id="rId90"/>
  </p:handoutMasterIdLst>
  <p:sldIdLst>
    <p:sldId id="256" r:id="rId2"/>
    <p:sldId id="1152" r:id="rId3"/>
    <p:sldId id="1102" r:id="rId4"/>
    <p:sldId id="1103" r:id="rId5"/>
    <p:sldId id="1104" r:id="rId6"/>
    <p:sldId id="1105" r:id="rId7"/>
    <p:sldId id="1170" r:id="rId8"/>
    <p:sldId id="1106" r:id="rId9"/>
    <p:sldId id="1107" r:id="rId10"/>
    <p:sldId id="1108" r:id="rId11"/>
    <p:sldId id="1110" r:id="rId12"/>
    <p:sldId id="1111" r:id="rId13"/>
    <p:sldId id="1113" r:id="rId14"/>
    <p:sldId id="1114" r:id="rId15"/>
    <p:sldId id="1115" r:id="rId16"/>
    <p:sldId id="1116" r:id="rId17"/>
    <p:sldId id="1056" r:id="rId18"/>
    <p:sldId id="1057" r:id="rId19"/>
    <p:sldId id="1058" r:id="rId20"/>
    <p:sldId id="1059" r:id="rId21"/>
    <p:sldId id="1060" r:id="rId22"/>
    <p:sldId id="1061" r:id="rId23"/>
    <p:sldId id="1062" r:id="rId24"/>
    <p:sldId id="1064" r:id="rId25"/>
    <p:sldId id="1065" r:id="rId26"/>
    <p:sldId id="1066" r:id="rId27"/>
    <p:sldId id="1067" r:id="rId28"/>
    <p:sldId id="1069" r:id="rId29"/>
    <p:sldId id="1068" r:id="rId30"/>
    <p:sldId id="1070" r:id="rId31"/>
    <p:sldId id="1071" r:id="rId32"/>
    <p:sldId id="1072" r:id="rId33"/>
    <p:sldId id="1073" r:id="rId34"/>
    <p:sldId id="1164" r:id="rId35"/>
    <p:sldId id="1074" r:id="rId36"/>
    <p:sldId id="1075" r:id="rId37"/>
    <p:sldId id="1076" r:id="rId38"/>
    <p:sldId id="1078" r:id="rId39"/>
    <p:sldId id="1084" r:id="rId40"/>
    <p:sldId id="1085" r:id="rId41"/>
    <p:sldId id="1086" r:id="rId42"/>
    <p:sldId id="1087" r:id="rId43"/>
    <p:sldId id="1088" r:id="rId44"/>
    <p:sldId id="1089" r:id="rId45"/>
    <p:sldId id="1165" r:id="rId46"/>
    <p:sldId id="1166" r:id="rId47"/>
    <p:sldId id="1167" r:id="rId48"/>
    <p:sldId id="1168" r:id="rId49"/>
    <p:sldId id="1169" r:id="rId50"/>
    <p:sldId id="1093" r:id="rId51"/>
    <p:sldId id="897" r:id="rId52"/>
    <p:sldId id="788" r:id="rId53"/>
    <p:sldId id="1172" r:id="rId54"/>
    <p:sldId id="918" r:id="rId55"/>
    <p:sldId id="1135" r:id="rId56"/>
    <p:sldId id="784" r:id="rId57"/>
    <p:sldId id="785" r:id="rId58"/>
    <p:sldId id="786" r:id="rId59"/>
    <p:sldId id="787" r:id="rId60"/>
    <p:sldId id="789" r:id="rId61"/>
    <p:sldId id="790" r:id="rId62"/>
    <p:sldId id="919" r:id="rId63"/>
    <p:sldId id="792" r:id="rId64"/>
    <p:sldId id="793" r:id="rId65"/>
    <p:sldId id="794" r:id="rId66"/>
    <p:sldId id="795" r:id="rId67"/>
    <p:sldId id="796" r:id="rId68"/>
    <p:sldId id="797" r:id="rId69"/>
    <p:sldId id="798" r:id="rId70"/>
    <p:sldId id="799" r:id="rId71"/>
    <p:sldId id="800" r:id="rId72"/>
    <p:sldId id="1138" r:id="rId73"/>
    <p:sldId id="1134" r:id="rId74"/>
    <p:sldId id="802" r:id="rId75"/>
    <p:sldId id="803" r:id="rId76"/>
    <p:sldId id="804" r:id="rId77"/>
    <p:sldId id="917" r:id="rId78"/>
    <p:sldId id="1055" r:id="rId79"/>
    <p:sldId id="805" r:id="rId80"/>
    <p:sldId id="806" r:id="rId81"/>
    <p:sldId id="807" r:id="rId82"/>
    <p:sldId id="809" r:id="rId83"/>
    <p:sldId id="810" r:id="rId84"/>
    <p:sldId id="909" r:id="rId85"/>
    <p:sldId id="811" r:id="rId86"/>
    <p:sldId id="812" r:id="rId87"/>
    <p:sldId id="813" r:id="rId88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FF99"/>
    <a:srgbClr val="BAF8F8"/>
    <a:srgbClr val="0000C4"/>
    <a:srgbClr val="CC6600"/>
    <a:srgbClr val="006600"/>
    <a:srgbClr val="FF3300"/>
    <a:srgbClr val="33CC33"/>
    <a:srgbClr val="3366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23657" autoAdjust="0"/>
    <p:restoredTop sz="94660"/>
  </p:normalViewPr>
  <p:slideViewPr>
    <p:cSldViewPr>
      <p:cViewPr varScale="1">
        <p:scale>
          <a:sx n="86" d="100"/>
          <a:sy n="86" d="100"/>
        </p:scale>
        <p:origin x="547" y="5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2" d="100"/>
        <a:sy n="102" d="100"/>
      </p:scale>
      <p:origin x="0" y="-274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notesMaster" Target="notesMasters/notesMaster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handoutMaster" Target="handoutMasters/handoutMaster1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viewProps" Target="view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703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703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703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898232C-61DF-47A8-8307-5B5EFD7121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94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49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6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6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FFDA1F1-3AF9-4453-ACF4-9516DD8C7F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8276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/>
            <a:fld id="{9B804D05-4022-434A-9853-CDCE5D48704B}" type="slidenum">
              <a:rPr lang="en-US" sz="1200"/>
              <a:pPr algn="r"/>
              <a:t>4</a:t>
            </a:fld>
            <a:endParaRPr lang="en-US" sz="1200"/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815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/>
            <a:fld id="{BE52A4D7-04C3-40A8-9D3D-3E302BD6CEA1}" type="slidenum">
              <a:rPr lang="en-US" sz="1200"/>
              <a:pPr algn="r"/>
              <a:t>6</a:t>
            </a:fld>
            <a:endParaRPr lang="en-US" sz="1200"/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034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188324-65EB-443C-B2EF-2A8AEFC37299}" type="slidenum">
              <a:rPr lang="en-US" smtClean="0">
                <a:solidFill>
                  <a:srgbClr val="000000"/>
                </a:solidFill>
                <a:latin typeface="Arial" charset="0"/>
                <a:cs typeface="Arial" charset="0"/>
              </a:rPr>
              <a:pPr/>
              <a:t>7</a:t>
            </a:fld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54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546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80994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/>
            <a:fld id="{9185E15D-75EB-4B5F-B9E8-C3DE02F73740}" type="slidenum">
              <a:rPr lang="en-US" sz="1200"/>
              <a:pPr algn="r"/>
              <a:t>8</a:t>
            </a:fld>
            <a:endParaRPr lang="en-US" sz="1200"/>
          </a:p>
        </p:txBody>
      </p:sp>
      <p:sp>
        <p:nvSpPr>
          <p:cNvPr id="128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9078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/>
            <a:fld id="{EE314B17-30C3-4C89-B2E6-ECD90979085E}" type="slidenum">
              <a:rPr lang="en-US" sz="1200"/>
              <a:pPr algn="r"/>
              <a:t>9</a:t>
            </a:fld>
            <a:endParaRPr lang="en-US" sz="1200"/>
          </a:p>
        </p:txBody>
      </p:sp>
      <p:sp>
        <p:nvSpPr>
          <p:cNvPr id="129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9038" y="703263"/>
            <a:ext cx="4632325" cy="3473450"/>
          </a:xfrm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9285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/>
            <a:fld id="{4444A169-E231-42AA-84F3-A1904740B2D8}" type="slidenum">
              <a:rPr lang="en-US" sz="1200"/>
              <a:pPr algn="r"/>
              <a:t>10</a:t>
            </a:fld>
            <a:endParaRPr lang="en-US" sz="1200"/>
          </a:p>
        </p:txBody>
      </p:sp>
      <p:sp>
        <p:nvSpPr>
          <p:cNvPr id="1300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4087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/>
            <a:fld id="{18EAEEEF-8CE1-4A64-8D17-D7E55E76F4DF}" type="slidenum">
              <a:rPr lang="en-US" sz="1200"/>
              <a:pPr algn="r"/>
              <a:t>12</a:t>
            </a:fld>
            <a:endParaRPr lang="en-US" sz="1200"/>
          </a:p>
        </p:txBody>
      </p:sp>
      <p:sp>
        <p:nvSpPr>
          <p:cNvPr id="132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9038" y="703263"/>
            <a:ext cx="4632325" cy="3473450"/>
          </a:xfrm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2488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/>
            <a:fld id="{69FF4064-CD23-48D1-999F-4C3BFFD7B15E}" type="slidenum">
              <a:rPr lang="en-US" sz="1200"/>
              <a:pPr algn="r"/>
              <a:t>13</a:t>
            </a:fld>
            <a:endParaRPr lang="en-US" sz="1200"/>
          </a:p>
        </p:txBody>
      </p:sp>
      <p:sp>
        <p:nvSpPr>
          <p:cNvPr id="133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818" tIns="46911" rIns="93818" bIns="46911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415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/>
            <a:fld id="{C9838A96-D989-48D5-B9EE-47AC954D7534}" type="slidenum">
              <a:rPr lang="en-US" sz="1200"/>
              <a:pPr algn="r"/>
              <a:t>14</a:t>
            </a:fld>
            <a:endParaRPr lang="en-US" sz="1200"/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818" tIns="46911" rIns="93818" bIns="46911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0346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/>
            <a:fld id="{221111B8-7F94-41F7-BC31-1D29B169C976}" type="slidenum">
              <a:rPr lang="en-US" sz="1200"/>
              <a:pPr algn="r"/>
              <a:t>15</a:t>
            </a:fld>
            <a:endParaRPr lang="en-US" sz="1200"/>
          </a:p>
        </p:txBody>
      </p:sp>
      <p:sp>
        <p:nvSpPr>
          <p:cNvPr id="135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818" tIns="46911" rIns="93818" bIns="46911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9843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/>
            <a:fld id="{367A170B-1603-4790-A6C8-31EB4CC1A7F0}" type="slidenum">
              <a:rPr lang="en-US" sz="1200"/>
              <a:pPr algn="r"/>
              <a:t>16</a:t>
            </a:fld>
            <a:endParaRPr lang="en-US" sz="1200"/>
          </a:p>
        </p:txBody>
      </p:sp>
      <p:sp>
        <p:nvSpPr>
          <p:cNvPr id="136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</p:spPr>
      </p:sp>
      <p:sp>
        <p:nvSpPr>
          <p:cNvPr id="136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818" tIns="46911" rIns="93818" bIns="46911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9820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37C58B-19F8-4DDE-B737-CF290E009033}" type="slidenum">
              <a:rPr lang="en-US" smtClean="0">
                <a:latin typeface="Arial" charset="0"/>
                <a:cs typeface="Arial" charset="0"/>
              </a:rPr>
              <a:pPr/>
              <a:t>17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37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4453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5B0B41-A135-4D5E-BA6C-6E224096BBAA}" type="slidenum">
              <a:rPr lang="en-US" smtClean="0">
                <a:latin typeface="Arial" charset="0"/>
                <a:cs typeface="Arial" charset="0"/>
              </a:rPr>
              <a:pPr/>
              <a:t>18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6424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EE3BA1-7781-49D5-AAB0-49A6C83DF75C}" type="slidenum">
              <a:rPr lang="en-US" smtClean="0">
                <a:latin typeface="Arial" charset="0"/>
                <a:cs typeface="Arial" charset="0"/>
              </a:rPr>
              <a:pPr/>
              <a:t>19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39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818" tIns="46911" rIns="93818" bIns="46911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1470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9D599DC-E955-4368-B60A-59B02DCDAA12}" type="slidenum">
              <a:rPr lang="en-US" smtClean="0">
                <a:latin typeface="Arial" charset="0"/>
                <a:cs typeface="Arial" charset="0"/>
              </a:rPr>
              <a:pPr/>
              <a:t>20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40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818" tIns="46911" rIns="93818" bIns="46911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0928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B8DEB8-49D7-4E09-859E-873CB448E63D}" type="slidenum">
              <a:rPr lang="en-US" smtClean="0">
                <a:latin typeface="Arial" charset="0"/>
                <a:cs typeface="Arial" charset="0"/>
              </a:rPr>
              <a:pPr/>
              <a:t>21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41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</p:spPr>
      </p:sp>
      <p:sp>
        <p:nvSpPr>
          <p:cNvPr id="141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818" tIns="46911" rIns="93818" bIns="46911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6792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9EAFC9-D106-42B8-B0B0-EB33B4F88E1C}" type="slidenum">
              <a:rPr lang="en-US" smtClean="0">
                <a:latin typeface="Arial" charset="0"/>
                <a:cs typeface="Arial" charset="0"/>
              </a:rPr>
              <a:pPr/>
              <a:t>22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42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</p:spPr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818" tIns="46911" rIns="93818" bIns="46911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06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B63816-5F58-4F1F-8303-99E49F1FF472}" type="slidenum">
              <a:rPr lang="en-US" smtClean="0">
                <a:latin typeface="Arial" charset="0"/>
                <a:cs typeface="Arial" charset="0"/>
              </a:rPr>
              <a:pPr/>
              <a:t>23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43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</p:spPr>
      </p:sp>
      <p:sp>
        <p:nvSpPr>
          <p:cNvPr id="143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818" tIns="46911" rIns="93818" bIns="46911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2192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FB15CF-C9D4-4849-A7D5-16E2EE5C34AA}" type="slidenum">
              <a:rPr lang="en-US" smtClean="0">
                <a:latin typeface="Arial" charset="0"/>
                <a:cs typeface="Arial" charset="0"/>
              </a:rPr>
              <a:pPr/>
              <a:t>24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44387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/>
            <a:fld id="{5B3D87CD-C415-4E2D-84D6-D451B1F7CDD8}" type="slidenum">
              <a:rPr lang="en-US" sz="1200"/>
              <a:pPr algn="r"/>
              <a:t>24</a:t>
            </a:fld>
            <a:endParaRPr lang="en-US" sz="1200"/>
          </a:p>
        </p:txBody>
      </p:sp>
      <p:sp>
        <p:nvSpPr>
          <p:cNvPr id="1443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4438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9711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2478A6-0828-4FBB-92F4-89712D037701}" type="slidenum">
              <a:rPr lang="en-US" smtClean="0">
                <a:latin typeface="Arial" charset="0"/>
                <a:cs typeface="Arial" charset="0"/>
              </a:rPr>
              <a:pPr/>
              <a:t>28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46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46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3129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43018A-6D41-4A02-9BCC-CDC0A69DA0BB}" type="slidenum">
              <a:rPr lang="en-US" smtClean="0">
                <a:latin typeface="Arial" charset="0"/>
                <a:cs typeface="Arial" charset="0"/>
              </a:rPr>
              <a:pPr/>
              <a:t>29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45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</p:spPr>
      </p:sp>
      <p:sp>
        <p:nvSpPr>
          <p:cNvPr id="145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818" tIns="46911" rIns="93818" bIns="46911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9173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0FB3D6-E251-434C-9D9F-CD14784707B4}" type="slidenum">
              <a:rPr lang="en-US" smtClean="0">
                <a:latin typeface="Arial" charset="0"/>
                <a:cs typeface="Arial" charset="0"/>
              </a:rPr>
              <a:pPr/>
              <a:t>30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47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</p:spPr>
      </p:sp>
      <p:sp>
        <p:nvSpPr>
          <p:cNvPr id="147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818" tIns="46911" rIns="93818" bIns="46911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8975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B687CB-D61B-4463-BC87-8907704EEC8B}" type="slidenum">
              <a:rPr lang="en-US" smtClean="0">
                <a:latin typeface="Arial" charset="0"/>
                <a:cs typeface="Arial" charset="0"/>
              </a:rPr>
              <a:pPr/>
              <a:t>31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48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48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0363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9D895E-A599-439B-8E4C-656386552557}" type="slidenum">
              <a:rPr lang="en-US" smtClean="0">
                <a:latin typeface="Arial" charset="0"/>
                <a:cs typeface="Arial" charset="0"/>
              </a:rPr>
              <a:pPr/>
              <a:t>32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49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49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4629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ED51AC-D4E4-4BE9-875A-93365CD0130C}" type="slidenum">
              <a:rPr lang="en-US" smtClean="0">
                <a:latin typeface="Arial" charset="0"/>
                <a:cs typeface="Arial" charset="0"/>
              </a:rPr>
              <a:pPr/>
              <a:t>33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50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</p:spPr>
      </p:sp>
      <p:sp>
        <p:nvSpPr>
          <p:cNvPr id="150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818" tIns="46911" rIns="93818" bIns="46911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5573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0FB3D6-E251-434C-9D9F-CD14784707B4}" type="slidenum">
              <a:rPr lang="en-US" smtClean="0">
                <a:solidFill>
                  <a:srgbClr val="000000"/>
                </a:solidFill>
                <a:latin typeface="Arial" charset="0"/>
                <a:cs typeface="Arial" charset="0"/>
              </a:rPr>
              <a:pPr/>
              <a:t>34</a:t>
            </a:fld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47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</p:spPr>
      </p:sp>
      <p:sp>
        <p:nvSpPr>
          <p:cNvPr id="147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818" tIns="46911" rIns="93818" bIns="46911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5174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E8ADC70-5D1E-471C-AEDF-7C03EBB5A5D1}" type="slidenum">
              <a:rPr lang="en-US" smtClean="0">
                <a:latin typeface="Arial" charset="0"/>
                <a:cs typeface="Arial" charset="0"/>
              </a:rPr>
              <a:pPr/>
              <a:t>35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51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9038" y="703263"/>
            <a:ext cx="4632325" cy="3473450"/>
          </a:xfrm>
          <a:ln/>
        </p:spPr>
      </p:sp>
      <p:sp>
        <p:nvSpPr>
          <p:cNvPr id="151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CA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1896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BBAFB5-3341-47EC-883F-3400DB581273}" type="slidenum">
              <a:rPr lang="en-US" smtClean="0">
                <a:latin typeface="Arial" charset="0"/>
                <a:cs typeface="Arial" charset="0"/>
              </a:rPr>
              <a:pPr/>
              <a:t>36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52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52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1364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CE069D-EC00-40FF-8C0D-2868CC55B093}" type="slidenum">
              <a:rPr lang="en-US" smtClean="0">
                <a:latin typeface="Arial" charset="0"/>
                <a:cs typeface="Arial" charset="0"/>
              </a:rPr>
              <a:pPr/>
              <a:t>37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53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16289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9B6B69-1207-44C1-BA6F-C4035BAD6F59}" type="slidenum">
              <a:rPr lang="en-US" smtClean="0">
                <a:latin typeface="Arial" charset="0"/>
                <a:cs typeface="Arial" charset="0"/>
              </a:rPr>
              <a:pPr/>
              <a:t>39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55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55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14815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67C07F5-5FEB-4F57-85D3-1730C5A1FBB3}" type="slidenum">
              <a:rPr lang="en-US" smtClean="0">
                <a:latin typeface="Arial" charset="0"/>
                <a:cs typeface="Arial" charset="0"/>
              </a:rPr>
              <a:pPr/>
              <a:t>40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56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56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80096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4AB8D3-561A-450A-B4D2-9E03DD4739C5}" type="slidenum">
              <a:rPr lang="en-US" smtClean="0">
                <a:latin typeface="Arial" charset="0"/>
                <a:cs typeface="Arial" charset="0"/>
              </a:rPr>
              <a:pPr/>
              <a:t>41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57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57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98150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FE11C6-8296-448A-BC93-8B3016DA3ECA}" type="slidenum">
              <a:rPr lang="en-US" smtClean="0">
                <a:latin typeface="Arial" charset="0"/>
                <a:cs typeface="Arial" charset="0"/>
              </a:rPr>
              <a:pPr/>
              <a:t>42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58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58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67454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36A0DD-D425-49D8-AA6B-55616D4BDC6A}" type="slidenum">
              <a:rPr lang="en-US" smtClean="0">
                <a:latin typeface="Arial" charset="0"/>
                <a:cs typeface="Arial" charset="0"/>
              </a:rPr>
              <a:pPr/>
              <a:t>43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59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59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23431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804249-7FF3-4AF3-90E5-F1E7338BEB13}" type="slidenum">
              <a:rPr lang="en-US" smtClean="0">
                <a:latin typeface="Arial" charset="0"/>
                <a:cs typeface="Arial" charset="0"/>
              </a:rPr>
              <a:pPr/>
              <a:t>44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60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60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88208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804249-7FF3-4AF3-90E5-F1E7338BEB13}" type="slidenum">
              <a:rPr lang="en-US" smtClean="0">
                <a:solidFill>
                  <a:srgbClr val="000000"/>
                </a:solidFill>
                <a:latin typeface="Arial" charset="0"/>
                <a:cs typeface="Arial" charset="0"/>
              </a:rPr>
              <a:pPr/>
              <a:t>45</a:t>
            </a:fld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60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60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8845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804249-7FF3-4AF3-90E5-F1E7338BEB13}" type="slidenum">
              <a:rPr lang="en-US" smtClean="0">
                <a:solidFill>
                  <a:srgbClr val="000000"/>
                </a:solidFill>
                <a:latin typeface="Arial" charset="0"/>
                <a:cs typeface="Arial" charset="0"/>
              </a:rPr>
              <a:pPr/>
              <a:t>46</a:t>
            </a:fld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60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60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60120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638622-0164-45C7-B01E-8D0BC6D3F252}" type="slidenum">
              <a:rPr lang="en-US" smtClean="0">
                <a:solidFill>
                  <a:srgbClr val="000000"/>
                </a:solidFill>
                <a:latin typeface="Arial" charset="0"/>
                <a:cs typeface="Arial" charset="0"/>
              </a:rPr>
              <a:pPr/>
              <a:t>47</a:t>
            </a:fld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61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61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67459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A0B0601-AF23-4987-AF50-58A9B5417FD0}" type="slidenum">
              <a:rPr lang="en-US" smtClean="0">
                <a:solidFill>
                  <a:srgbClr val="000000"/>
                </a:solidFill>
                <a:latin typeface="Arial" charset="0"/>
                <a:cs typeface="Arial" charset="0"/>
              </a:rPr>
              <a:pPr/>
              <a:t>48</a:t>
            </a:fld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62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62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34784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F18A0C-6206-4AF2-B442-FAB24FAE4BB1}" type="slidenum">
              <a:rPr lang="en-US" smtClean="0">
                <a:solidFill>
                  <a:srgbClr val="000000"/>
                </a:solidFill>
                <a:latin typeface="Arial" charset="0"/>
                <a:cs typeface="Arial" charset="0"/>
              </a:rPr>
              <a:pPr/>
              <a:t>49</a:t>
            </a:fld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63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63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17364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03DC7A-4C14-45F7-BCC6-C45FA3B9453A}" type="slidenum">
              <a:rPr lang="en-US" smtClean="0">
                <a:latin typeface="Arial" charset="0"/>
                <a:cs typeface="Arial" charset="0"/>
              </a:rPr>
              <a:pPr/>
              <a:t>50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64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</p:spPr>
      </p:sp>
      <p:sp>
        <p:nvSpPr>
          <p:cNvPr id="1648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818" tIns="46911" rIns="93818" bIns="46911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70958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AAC7636-3568-48B1-BDD7-17FD5140F53C}" type="slidenum">
              <a:rPr lang="en-US" smtClean="0">
                <a:latin typeface="Arial" charset="0"/>
                <a:cs typeface="Arial" charset="0"/>
              </a:rPr>
              <a:pPr/>
              <a:t>54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57699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2" tIns="46587" rIns="93172" bIns="46587" anchor="b"/>
          <a:lstStyle/>
          <a:p>
            <a:pPr algn="r"/>
            <a:fld id="{C97A229A-72D0-48A3-A8B9-A891711E9065}" type="slidenum">
              <a:rPr lang="en-US" sz="1200"/>
              <a:pPr algn="r"/>
              <a:t>54</a:t>
            </a:fld>
            <a:endParaRPr lang="en-US" sz="1200"/>
          </a:p>
        </p:txBody>
      </p:sp>
      <p:sp>
        <p:nvSpPr>
          <p:cNvPr id="1577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577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172" tIns="46587" rIns="93172" bIns="46587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97549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762414-F945-4EC8-9C47-0FD76722FBA6}" type="slidenum">
              <a:rPr lang="en-US" smtClean="0">
                <a:latin typeface="Arial" charset="0"/>
                <a:cs typeface="Arial" charset="0"/>
              </a:rPr>
              <a:pPr/>
              <a:t>59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66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669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1082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E112CD-CD79-4AF3-B599-EC506BD5A0E3}" type="slidenum">
              <a:rPr lang="en-US" smtClean="0">
                <a:latin typeface="Arial" charset="0"/>
                <a:cs typeface="Arial" charset="0"/>
              </a:rPr>
              <a:pPr/>
              <a:t>62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59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59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62350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AB9EC56-1F2A-46E8-A4A5-E433B90A8DD7}" type="slidenum">
              <a:rPr lang="en-US" smtClean="0">
                <a:latin typeface="Arial" charset="0"/>
                <a:cs typeface="Arial" charset="0"/>
              </a:rPr>
              <a:pPr/>
              <a:t>63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68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689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871690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76519E-9094-4CCA-B390-6F27BEB3095C}" type="slidenum">
              <a:rPr lang="en-US" smtClean="0">
                <a:latin typeface="Arial" charset="0"/>
                <a:cs typeface="Arial" charset="0"/>
              </a:rPr>
              <a:pPr/>
              <a:t>64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69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 w="12700" cap="flat">
            <a:solidFill>
              <a:schemeClr val="tx1"/>
            </a:solidFill>
          </a:ln>
        </p:spPr>
      </p:sp>
      <p:sp>
        <p:nvSpPr>
          <p:cNvPr id="169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818" tIns="46911" rIns="93818" bIns="46911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56382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2BCF45-625B-45F4-9C24-C561380EA9F0}" type="slidenum">
              <a:rPr lang="en-US" smtClean="0">
                <a:latin typeface="Arial" charset="0"/>
                <a:cs typeface="Arial" charset="0"/>
              </a:rPr>
              <a:pPr/>
              <a:t>65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71011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2" tIns="46587" rIns="93172" bIns="46587" anchor="b"/>
          <a:lstStyle/>
          <a:p>
            <a:pPr algn="r"/>
            <a:fld id="{729AB63D-830B-4337-983D-32DEBFC0AB02}" type="slidenum">
              <a:rPr lang="en-US" sz="1200"/>
              <a:pPr algn="r"/>
              <a:t>65</a:t>
            </a:fld>
            <a:endParaRPr lang="en-US" sz="1200"/>
          </a:p>
        </p:txBody>
      </p:sp>
      <p:sp>
        <p:nvSpPr>
          <p:cNvPr id="1710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7101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172" tIns="46587" rIns="93172" bIns="46587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800976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EC146A-1772-4855-B832-5B567229E42F}" type="slidenum">
              <a:rPr lang="en-US" smtClean="0">
                <a:latin typeface="Arial" charset="0"/>
                <a:cs typeface="Arial" charset="0"/>
              </a:rPr>
              <a:pPr/>
              <a:t>66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72035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2" tIns="46587" rIns="93172" bIns="46587" anchor="b"/>
          <a:lstStyle/>
          <a:p>
            <a:pPr algn="r"/>
            <a:fld id="{9CB1AF83-994A-40C9-B095-C7B682A4896C}" type="slidenum">
              <a:rPr lang="en-US" sz="1200"/>
              <a:pPr algn="r"/>
              <a:t>66</a:t>
            </a:fld>
            <a:endParaRPr lang="en-US" sz="1200"/>
          </a:p>
        </p:txBody>
      </p:sp>
      <p:sp>
        <p:nvSpPr>
          <p:cNvPr id="17203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7203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 lIns="93172" tIns="46587" rIns="93172" bIns="46587"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78331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52F412-3217-4A1B-83DC-BD484437FC3B}" type="slidenum">
              <a:rPr lang="en-US" smtClean="0">
                <a:latin typeface="Arial" charset="0"/>
                <a:cs typeface="Arial" charset="0"/>
              </a:rPr>
              <a:pPr/>
              <a:t>67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73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730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2787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D8A689-2DD1-4AB4-8267-101D411D0432}" type="slidenum">
              <a:rPr lang="en-US" smtClean="0">
                <a:latin typeface="Arial" charset="0"/>
                <a:cs typeface="Arial" charset="0"/>
              </a:rPr>
              <a:pPr/>
              <a:t>68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74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74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260298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AEA272-6022-4A6A-8F49-A0CC5B012A01}" type="slidenum">
              <a:rPr lang="en-US" smtClean="0">
                <a:latin typeface="Arial" charset="0"/>
                <a:cs typeface="Arial" charset="0"/>
              </a:rPr>
              <a:pPr/>
              <a:t>69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75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751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985449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203AD8-7AE8-460E-AA9B-DBEB1763B700}" type="slidenum">
              <a:rPr lang="en-US" smtClean="0">
                <a:latin typeface="Arial" charset="0"/>
                <a:cs typeface="Arial" charset="0"/>
              </a:rPr>
              <a:pPr/>
              <a:t>70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76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761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393728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B3FEBB-3EC9-4FE1-8B89-B47925E6DB4C}" type="slidenum">
              <a:rPr lang="en-US" smtClean="0">
                <a:latin typeface="Arial" charset="0"/>
                <a:cs typeface="Arial" charset="0"/>
              </a:rPr>
              <a:pPr/>
              <a:t>71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77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9038" y="703263"/>
            <a:ext cx="4632325" cy="3473450"/>
          </a:xfrm>
          <a:ln/>
        </p:spPr>
      </p:sp>
      <p:sp>
        <p:nvSpPr>
          <p:cNvPr id="1771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2969452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6AA17AA-5609-46A4-846A-4BE78BABA99D}" type="slidenum">
              <a:rPr lang="en-US" smtClean="0">
                <a:latin typeface="Arial" charset="0"/>
                <a:cs typeface="Arial" charset="0"/>
              </a:rPr>
              <a:pPr/>
              <a:t>72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91981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6AA17AA-5609-46A4-846A-4BE78BABA99D}" type="slidenum">
              <a:rPr lang="en-US" smtClean="0">
                <a:latin typeface="Arial" charset="0"/>
                <a:cs typeface="Arial" charset="0"/>
              </a:rPr>
              <a:pPr/>
              <a:t>73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788503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0E851A-C42E-4367-AA04-0A3374B42444}" type="slidenum">
              <a:rPr lang="en-US" smtClean="0">
                <a:latin typeface="Arial" charset="0"/>
                <a:cs typeface="Arial" charset="0"/>
              </a:rPr>
              <a:pPr/>
              <a:t>74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79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792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1108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8406B9-FB4D-4E88-A4D6-D00262B4144A}" type="slidenum">
              <a:rPr lang="en-US" smtClean="0">
                <a:latin typeface="Arial" charset="0"/>
                <a:cs typeface="Arial" charset="0"/>
              </a:rPr>
              <a:pPr/>
              <a:t>75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80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80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038347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6E95B4-43D0-4FB3-B237-6AC074D59397}" type="slidenum">
              <a:rPr lang="en-US" smtClean="0">
                <a:latin typeface="Arial" charset="0"/>
                <a:cs typeface="Arial" charset="0"/>
              </a:rPr>
              <a:pPr/>
              <a:t>76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81251" name="Rectangle 7"/>
          <p:cNvSpPr txBox="1">
            <a:spLocks noGrp="1" noChangeArrowheads="1"/>
          </p:cNvSpPr>
          <p:nvPr/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67" tIns="46585" rIns="93167" bIns="46585" anchor="b"/>
          <a:lstStyle/>
          <a:p>
            <a:pPr algn="r"/>
            <a:fld id="{D7B45CE0-32C2-443E-8AFF-F0575D15EBBB}" type="slidenum">
              <a:rPr lang="en-US" sz="1200"/>
              <a:pPr algn="r"/>
              <a:t>76</a:t>
            </a:fld>
            <a:endParaRPr lang="en-US" sz="1200"/>
          </a:p>
        </p:txBody>
      </p:sp>
      <p:sp>
        <p:nvSpPr>
          <p:cNvPr id="1812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125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3167" tIns="46585" rIns="93167" bIns="46585"/>
          <a:lstStyle/>
          <a:p>
            <a:pPr eaLnBrk="1" hangingPunct="1"/>
            <a:endParaRPr lang="en-CA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06426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4214A4-12EC-4B91-A8E9-467E56C4CECB}" type="slidenum">
              <a:rPr lang="en-US" smtClean="0">
                <a:latin typeface="Arial" charset="0"/>
                <a:cs typeface="Arial" charset="0"/>
              </a:rPr>
              <a:pPr/>
              <a:t>79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82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294616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AE4DC75-E43D-44A1-8A66-276598231F7B}" type="slidenum">
              <a:rPr lang="en-US" smtClean="0">
                <a:latin typeface="Arial" charset="0"/>
                <a:cs typeface="Arial" charset="0"/>
              </a:rPr>
              <a:pPr/>
              <a:t>80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83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833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111101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F1595C-2CBC-4D4B-AA8D-9AE5F7FD9B15}" type="slidenum">
              <a:rPr lang="en-US" smtClean="0">
                <a:latin typeface="Arial" charset="0"/>
                <a:cs typeface="Arial" charset="0"/>
              </a:rPr>
              <a:pPr/>
              <a:t>81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84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843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208074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1F82E8-A228-4347-89FD-A384F2EEF927}" type="slidenum">
              <a:rPr lang="en-US" smtClean="0">
                <a:latin typeface="Arial" charset="0"/>
                <a:cs typeface="Arial" charset="0"/>
              </a:rPr>
              <a:pPr/>
              <a:t>83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268806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387223-179B-4141-BA1B-4A1B16EB7743}" type="slidenum">
              <a:rPr lang="en-US" smtClean="0">
                <a:latin typeface="Arial" charset="0"/>
                <a:cs typeface="Arial" charset="0"/>
              </a:rPr>
              <a:pPr/>
              <a:t>86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86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30738" cy="3473450"/>
          </a:xfrm>
          <a:ln/>
        </p:spPr>
      </p:sp>
      <p:sp>
        <p:nvSpPr>
          <p:cNvPr id="1863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903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 sz="2400">
                <a:latin typeface="Times New Roman" pitchFamily="18" charset="0"/>
                <a:cs typeface="Arial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Arial" pitchFamily="34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Arial" pitchFamily="34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Arial" pitchFamily="34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Arial" pitchFamily="34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Arial" pitchFamily="34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Arial" pitchFamily="34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Arial" pitchFamily="34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Arial" pitchFamily="34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Arial" pitchFamily="34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Arial" pitchFamily="34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  <a:cs typeface="Arial" pitchFamily="34" charset="0"/>
                </a:endParaRPr>
              </a:p>
            </p:txBody>
          </p:sp>
        </p:grpSp>
      </p:grpSp>
      <p:sp>
        <p:nvSpPr>
          <p:cNvPr id="56833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6834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A3464-DE11-4810-A1D3-4DFA559376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07F787-0695-4F56-977A-9931A5A948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36260-3DCD-4B6F-8369-727388E479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A89885-7EE7-4E40-999B-7B4D9D890D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0EC41-71EB-46C2-B162-86CC2D9E83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F320FC-F359-4DBD-9C7F-35AEA57574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1F809-72E1-4434-9182-9E04D75A86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78AAE4-70AA-4E24-9D31-7CE87F2C2D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E2F790-AD8C-4667-B45B-2DEC98C2CF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60C56-FAAD-4718-A6D7-BDD1AB7FAA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FA192-0C3D-4D77-8E34-A98EFF3137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D376C-E735-42EE-935F-9B276CCF5F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2CDF1C-A930-41A9-B9DD-79A3B76C55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B7AB86-B9D7-47AB-9518-B5A2C82B07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29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6729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31B82DE-D79D-4C0E-81E0-50D224923F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56730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 sz="2400">
                <a:latin typeface="Times New Roman" pitchFamily="18" charset="0"/>
                <a:cs typeface="Arial" pitchFamily="34" charset="0"/>
              </a:endParaRPr>
            </a:p>
          </p:txBody>
        </p:sp>
        <p:sp>
          <p:nvSpPr>
            <p:cNvPr id="56730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Arial" pitchFamily="34" charset="0"/>
              </a:endParaRPr>
            </a:p>
          </p:txBody>
        </p:sp>
        <p:sp>
          <p:nvSpPr>
            <p:cNvPr id="56730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hlin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730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hlin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730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accent2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730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hlin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730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  <a:cs typeface="Arial" pitchFamily="34" charset="0"/>
              </a:endParaRPr>
            </a:p>
          </p:txBody>
        </p:sp>
        <p:sp>
          <p:nvSpPr>
            <p:cNvPr id="56730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accent2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730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accent2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077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078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6731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8" r:id="rId1"/>
    <p:sldLayoutId id="2147484345" r:id="rId2"/>
    <p:sldLayoutId id="2147484346" r:id="rId3"/>
    <p:sldLayoutId id="2147484347" r:id="rId4"/>
    <p:sldLayoutId id="2147484348" r:id="rId5"/>
    <p:sldLayoutId id="2147484349" r:id="rId6"/>
    <p:sldLayoutId id="2147484350" r:id="rId7"/>
    <p:sldLayoutId id="2147484351" r:id="rId8"/>
    <p:sldLayoutId id="2147484352" r:id="rId9"/>
    <p:sldLayoutId id="2147484353" r:id="rId10"/>
    <p:sldLayoutId id="2147484354" r:id="rId11"/>
    <p:sldLayoutId id="2147484355" r:id="rId12"/>
    <p:sldLayoutId id="2147484356" r:id="rId13"/>
    <p:sldLayoutId id="2147484357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2.bin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/>
              <a:t>Introductory Macroeconomics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39975" y="4508500"/>
            <a:ext cx="6019800" cy="2016843"/>
          </a:xfrm>
        </p:spPr>
        <p:txBody>
          <a:bodyPr/>
          <a:lstStyle/>
          <a:p>
            <a:pPr algn="ctr" eaLnBrk="1" hangingPunct="1"/>
            <a:r>
              <a:rPr lang="en-US" sz="2800" u="sng" dirty="0" smtClean="0"/>
              <a:t>Week </a:t>
            </a:r>
            <a:r>
              <a:rPr lang="en-US" sz="2800" u="sng" dirty="0"/>
              <a:t>8 </a:t>
            </a:r>
          </a:p>
          <a:p>
            <a:pPr algn="ctr" eaLnBrk="1" hangingPunct="1"/>
            <a:r>
              <a:rPr lang="en-CA" sz="2800" dirty="0"/>
              <a:t>Basic Macroeconomic Relationships</a:t>
            </a:r>
          </a:p>
          <a:p>
            <a:pPr algn="ctr" eaLnBrk="1" hangingPunct="1"/>
            <a:r>
              <a:rPr lang="en-CA" sz="2800" dirty="0"/>
              <a:t>The Aggregate Expenditures Model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9622" y="1484784"/>
            <a:ext cx="8207793" cy="34163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CA" sz="2400" u="sng" dirty="0" smtClean="0"/>
              <a:t>Due Dates: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400" u="sng" dirty="0" smtClean="0"/>
              <a:t>Graded Assignment 3</a:t>
            </a:r>
            <a:r>
              <a:rPr lang="en-CA" sz="2400" dirty="0" smtClean="0"/>
              <a:t>: </a:t>
            </a:r>
            <a:r>
              <a:rPr lang="en-CA" sz="2400" u="sng" dirty="0" smtClean="0">
                <a:solidFill>
                  <a:srgbClr val="FF0000"/>
                </a:solidFill>
              </a:rPr>
              <a:t>Nov 24 (Sun) at 11:30 p.m.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400" u="sng" dirty="0" smtClean="0"/>
              <a:t>Graded Assignment 4</a:t>
            </a:r>
            <a:r>
              <a:rPr lang="en-CA" sz="2400" dirty="0" smtClean="0"/>
              <a:t>: </a:t>
            </a:r>
            <a:r>
              <a:rPr lang="en-CA" sz="2400" u="sng" dirty="0" smtClean="0">
                <a:solidFill>
                  <a:srgbClr val="FF0000"/>
                </a:solidFill>
              </a:rPr>
              <a:t>Dec 1 (Sun) at 11:30 p.m.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CA" sz="2400" u="sng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400" u="sng" dirty="0" smtClean="0"/>
              <a:t>Late submission for Assignments 3 and 4</a:t>
            </a:r>
            <a:r>
              <a:rPr lang="en-CA" sz="2400" dirty="0" smtClean="0"/>
              <a:t>:</a:t>
            </a:r>
            <a:r>
              <a:rPr lang="en-CA" sz="2400" dirty="0" smtClean="0">
                <a:solidFill>
                  <a:srgbClr val="FF0000"/>
                </a:solidFill>
              </a:rPr>
              <a:t> </a:t>
            </a:r>
            <a:br>
              <a:rPr lang="en-CA" sz="2400" dirty="0" smtClean="0">
                <a:solidFill>
                  <a:srgbClr val="FF0000"/>
                </a:solidFill>
              </a:rPr>
            </a:br>
            <a:r>
              <a:rPr lang="en-CA" sz="2400" u="sng" dirty="0" smtClean="0">
                <a:solidFill>
                  <a:srgbClr val="FF0000"/>
                </a:solidFill>
              </a:rPr>
              <a:t>20%</a:t>
            </a:r>
            <a:r>
              <a:rPr lang="en-CA" sz="2400" dirty="0" smtClean="0">
                <a:solidFill>
                  <a:srgbClr val="FF0000"/>
                </a:solidFill>
              </a:rPr>
              <a:t> deduction</a:t>
            </a:r>
            <a:r>
              <a:rPr lang="en-CA" sz="2400" dirty="0" smtClean="0"/>
              <a:t> per day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CA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400" u="sng" dirty="0" smtClean="0"/>
              <a:t>Graded Assignments 5 and 6</a:t>
            </a:r>
            <a:r>
              <a:rPr lang="en-CA" sz="2400" dirty="0" smtClean="0"/>
              <a:t>: </a:t>
            </a:r>
            <a:r>
              <a:rPr lang="en-CA" sz="2400" u="sng" dirty="0" smtClean="0">
                <a:solidFill>
                  <a:srgbClr val="FF0000"/>
                </a:solidFill>
              </a:rPr>
              <a:t>Dec 6 (Fri) at 11:30 p.m.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4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NO LATE submission for the last two assignments</a:t>
            </a:r>
            <a:endParaRPr lang="en-CA" sz="2400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89622" y="476672"/>
            <a:ext cx="8202858" cy="1152128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Times New Roman" pitchFamily="18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Times New Roman" pitchFamily="18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Times New Roman" pitchFamily="18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Times New Roman" pitchFamily="18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Times New Roman" pitchFamily="18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Times New Roman" pitchFamily="18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Times New Roman" pitchFamily="18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Times New Roman" pitchFamily="18" charset="0"/>
                <a:cs typeface="Arial" charset="0"/>
              </a:defRPr>
            </a:lvl9pPr>
          </a:lstStyle>
          <a:p>
            <a:r>
              <a:rPr lang="en-CA" sz="3200" u="sng" dirty="0" smtClean="0"/>
              <a:t>Online </a:t>
            </a:r>
            <a:r>
              <a:rPr lang="en-CA" sz="3200" u="sng" dirty="0"/>
              <a:t>Graded Assignments on CONNECT</a:t>
            </a:r>
          </a:p>
        </p:txBody>
      </p:sp>
    </p:spTree>
    <p:extLst>
      <p:ext uri="{BB962C8B-B14F-4D97-AF65-F5344CB8AC3E}">
        <p14:creationId xmlns:p14="http://schemas.microsoft.com/office/powerpoint/2010/main" val="758085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908050"/>
            <a:ext cx="8229600" cy="4959350"/>
          </a:xfrm>
        </p:spPr>
        <p:txBody>
          <a:bodyPr/>
          <a:lstStyle/>
          <a:p>
            <a:pPr eaLnBrk="1" hangingPunct="1"/>
            <a:endParaRPr lang="en-US" dirty="0"/>
          </a:p>
          <a:p>
            <a:pPr eaLnBrk="1" hangingPunct="1"/>
            <a:endParaRPr lang="en-US" dirty="0"/>
          </a:p>
          <a:p>
            <a:pPr algn="ctr" eaLnBrk="1" hangingPunct="1">
              <a:buFont typeface="Wingdings" pitchFamily="2" charset="2"/>
              <a:buNone/>
            </a:pPr>
            <a:r>
              <a:rPr lang="en-US" sz="5400" u="sng" dirty="0"/>
              <a:t>Basic Macroeconomic Relationships</a:t>
            </a:r>
          </a:p>
        </p:txBody>
      </p:sp>
    </p:spTree>
    <p:extLst>
      <p:ext uri="{BB962C8B-B14F-4D97-AF65-F5344CB8AC3E}">
        <p14:creationId xmlns:p14="http://schemas.microsoft.com/office/powerpoint/2010/main" val="345898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620713"/>
            <a:ext cx="8229600" cy="673100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CA" sz="3400"/>
              <a:t>The Aggregate Expenditures Model</a:t>
            </a:r>
          </a:p>
        </p:txBody>
      </p:sp>
      <p:sp>
        <p:nvSpPr>
          <p:cNvPr id="10362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28775"/>
            <a:ext cx="8147050" cy="46799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sz="2400" b="1" u="sng" dirty="0"/>
              <a:t>Keynesian model</a:t>
            </a:r>
          </a:p>
          <a:p>
            <a:pPr eaLnBrk="1" hangingPunct="1">
              <a:lnSpc>
                <a:spcPct val="80000"/>
              </a:lnSpc>
            </a:pPr>
            <a:endParaRPr lang="en-CA" sz="2200" u="sng" dirty="0"/>
          </a:p>
          <a:p>
            <a:pPr lvl="1" eaLnBrk="1" hangingPunct="1">
              <a:lnSpc>
                <a:spcPct val="80000"/>
              </a:lnSpc>
            </a:pPr>
            <a:r>
              <a:rPr lang="en-CA" sz="2200" b="1" dirty="0"/>
              <a:t>the amount of goods &amp; services produced depends directly on </a:t>
            </a:r>
            <a:r>
              <a:rPr lang="en-CA" sz="2200" b="1" u="sng" dirty="0"/>
              <a:t>the level of </a:t>
            </a:r>
            <a:r>
              <a:rPr lang="en-CA" sz="2200" b="1" u="sng" dirty="0">
                <a:solidFill>
                  <a:srgbClr val="FF0000"/>
                </a:solidFill>
              </a:rPr>
              <a:t>total spending</a:t>
            </a:r>
          </a:p>
          <a:p>
            <a:pPr eaLnBrk="1" hangingPunct="1">
              <a:lnSpc>
                <a:spcPct val="80000"/>
              </a:lnSpc>
            </a:pPr>
            <a:endParaRPr lang="en-US" sz="2200" dirty="0"/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200" dirty="0"/>
              <a:t>Assume: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u="sng" dirty="0"/>
              <a:t>excess production capacity</a:t>
            </a:r>
            <a:r>
              <a:rPr lang="en-US" sz="2200" dirty="0"/>
              <a:t> &amp; </a:t>
            </a:r>
            <a:r>
              <a:rPr lang="en-US" sz="2200" u="sng" dirty="0"/>
              <a:t>unemployed </a:t>
            </a:r>
            <a:r>
              <a:rPr lang="en-US" sz="2200" u="sng" dirty="0" err="1"/>
              <a:t>labour</a:t>
            </a:r>
            <a:endParaRPr lang="en-US" sz="2200" u="sng" dirty="0"/>
          </a:p>
          <a:p>
            <a:pPr lvl="1" eaLnBrk="1" hangingPunct="1">
              <a:lnSpc>
                <a:spcPct val="80000"/>
              </a:lnSpc>
            </a:pPr>
            <a:endParaRPr lang="en-US" sz="2200" dirty="0"/>
          </a:p>
          <a:p>
            <a:pPr lvl="1" eaLnBrk="1" hangingPunct="1">
              <a:lnSpc>
                <a:spcPct val="80000"/>
              </a:lnSpc>
            </a:pPr>
            <a:r>
              <a:rPr lang="en-US" sz="2200" u="sng" dirty="0"/>
              <a:t>price level is constant</a:t>
            </a:r>
          </a:p>
          <a:p>
            <a:pPr lvl="1" eaLnBrk="1" hangingPunct="1">
              <a:lnSpc>
                <a:spcPct val="80000"/>
              </a:lnSpc>
            </a:pPr>
            <a:endParaRPr lang="en-US" sz="2200" dirty="0"/>
          </a:p>
          <a:p>
            <a:pPr lvl="1" eaLnBrk="1" hangingPunct="1">
              <a:lnSpc>
                <a:spcPct val="80000"/>
              </a:lnSpc>
            </a:pPr>
            <a:r>
              <a:rPr lang="en-US" sz="2200" u="sng" dirty="0"/>
              <a:t>downward rigidity</a:t>
            </a:r>
            <a:r>
              <a:rPr lang="en-US" sz="2200" dirty="0"/>
              <a:t> of prices/ money wages</a:t>
            </a:r>
          </a:p>
          <a:p>
            <a:pPr eaLnBrk="1" hangingPunct="1">
              <a:lnSpc>
                <a:spcPct val="80000"/>
              </a:lnSpc>
            </a:pPr>
            <a:endParaRPr lang="en-US" sz="2200" dirty="0"/>
          </a:p>
          <a:p>
            <a:pPr lvl="1" eaLnBrk="1" hangingPunct="1">
              <a:lnSpc>
                <a:spcPct val="80000"/>
              </a:lnSpc>
            </a:pPr>
            <a:r>
              <a:rPr lang="en-US" sz="2200" dirty="0"/>
              <a:t>There is a </a:t>
            </a:r>
            <a:r>
              <a:rPr lang="en-US" sz="2200" u="sng" dirty="0"/>
              <a:t>difference between planned and actual levels </a:t>
            </a:r>
            <a:r>
              <a:rPr lang="en-US" sz="2200" dirty="0"/>
              <a:t>of expenditures (uncertainty, changes in expectations)</a:t>
            </a:r>
          </a:p>
        </p:txBody>
      </p:sp>
    </p:spTree>
    <p:extLst>
      <p:ext uri="{BB962C8B-B14F-4D97-AF65-F5344CB8AC3E}">
        <p14:creationId xmlns:p14="http://schemas.microsoft.com/office/powerpoint/2010/main" val="34992563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629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833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89075" y="1556792"/>
            <a:ext cx="8208838" cy="51831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u="sng" dirty="0"/>
              <a:t>Main Factor</a:t>
            </a:r>
            <a:r>
              <a:rPr lang="en-US" sz="2400" dirty="0"/>
              <a:t> which affects total spending: </a:t>
            </a:r>
            <a:r>
              <a:rPr lang="en-US" sz="2400" b="1" u="sng" dirty="0">
                <a:solidFill>
                  <a:srgbClr val="FF0000"/>
                </a:solidFill>
              </a:rPr>
              <a:t>total income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400" u="sng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u="sng" dirty="0">
                <a:solidFill>
                  <a:schemeClr val="bg2">
                    <a:lumMod val="60000"/>
                    <a:lumOff val="40000"/>
                  </a:schemeClr>
                </a:solidFill>
              </a:rPr>
              <a:t>Autonomous Expenditure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/>
              <a:t>Components of expenditure which do </a:t>
            </a:r>
            <a:r>
              <a:rPr lang="en-US" sz="2400" u="sng" dirty="0"/>
              <a:t>NOT change</a:t>
            </a:r>
            <a:r>
              <a:rPr lang="en-US" sz="2400" dirty="0"/>
              <a:t> in response to </a:t>
            </a:r>
            <a:r>
              <a:rPr lang="en-US" sz="2400" u="sng" dirty="0"/>
              <a:t>changes in national income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/>
              <a:t>Example: expenditure on basic </a:t>
            </a:r>
            <a:r>
              <a:rPr lang="en-US" sz="2400" u="sng" dirty="0"/>
              <a:t>food consumption</a:t>
            </a:r>
          </a:p>
          <a:p>
            <a:pPr eaLnBrk="1" hangingPunct="1">
              <a:lnSpc>
                <a:spcPct val="80000"/>
              </a:lnSpc>
            </a:pPr>
            <a:endParaRPr lang="en-US" sz="2400" u="sng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u="sng" dirty="0">
                <a:solidFill>
                  <a:schemeClr val="bg2">
                    <a:lumMod val="60000"/>
                    <a:lumOff val="40000"/>
                  </a:schemeClr>
                </a:solidFill>
              </a:rPr>
              <a:t>Induced Expenditure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/>
              <a:t>Components of expenditure which </a:t>
            </a:r>
            <a:r>
              <a:rPr lang="en-US" sz="2400" u="sng" dirty="0"/>
              <a:t>change in response to changes in national income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/>
              <a:t>Example: expenditure on </a:t>
            </a:r>
            <a:r>
              <a:rPr lang="en-US" sz="2400" u="sng" dirty="0"/>
              <a:t>luxury goods</a:t>
            </a:r>
          </a:p>
          <a:p>
            <a:pPr eaLnBrk="1" hangingPunct="1">
              <a:lnSpc>
                <a:spcPct val="80000"/>
              </a:lnSpc>
            </a:pPr>
            <a:endParaRPr lang="en-US" sz="2400" u="sng" dirty="0">
              <a:solidFill>
                <a:srgbClr val="FF0000"/>
              </a:solidFill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en-US" sz="2400" u="sng" dirty="0">
                <a:solidFill>
                  <a:srgbClr val="FF0000"/>
                </a:solidFill>
              </a:rPr>
              <a:t>Total expenditure </a:t>
            </a:r>
            <a:r>
              <a:rPr lang="en-US" sz="2400" dirty="0">
                <a:solidFill>
                  <a:srgbClr val="FF0000"/>
                </a:solidFill>
              </a:rPr>
              <a:t>=  Autonomous E + Induced E</a:t>
            </a:r>
          </a:p>
          <a:p>
            <a:pPr eaLnBrk="1" hangingPunct="1">
              <a:lnSpc>
                <a:spcPct val="80000"/>
              </a:lnSpc>
            </a:pPr>
            <a:endParaRPr lang="en-US" sz="2400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333375"/>
            <a:ext cx="8229600" cy="1038225"/>
          </a:xfrm>
        </p:spPr>
        <p:txBody>
          <a:bodyPr/>
          <a:lstStyle/>
          <a:p>
            <a:pPr eaLnBrk="1" hangingPunct="1"/>
            <a:r>
              <a:rPr lang="en-US" sz="3600" b="1" u="sng" dirty="0"/>
              <a:t>Keynesian Model</a:t>
            </a:r>
          </a:p>
        </p:txBody>
      </p:sp>
    </p:spTree>
    <p:extLst>
      <p:ext uri="{BB962C8B-B14F-4D97-AF65-F5344CB8AC3E}">
        <p14:creationId xmlns:p14="http://schemas.microsoft.com/office/powerpoint/2010/main" val="3060598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3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3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3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833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676275"/>
            <a:ext cx="8229600" cy="617538"/>
          </a:xfrm>
          <a:noFill/>
        </p:spPr>
        <p:txBody>
          <a:bodyPr/>
          <a:lstStyle/>
          <a:p>
            <a:pPr eaLnBrk="1" hangingPunct="1"/>
            <a:r>
              <a:rPr lang="en-CA" sz="3400" u="sng"/>
              <a:t>The Aggregate Expenditures Model</a:t>
            </a:r>
          </a:p>
        </p:txBody>
      </p:sp>
      <p:sp>
        <p:nvSpPr>
          <p:cNvPr id="1039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00113" y="1557338"/>
            <a:ext cx="7315200" cy="468153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/>
              <a:t>Simplifications:</a:t>
            </a:r>
          </a:p>
          <a:p>
            <a:pPr lvl="1" eaLnBrk="1" hangingPunct="1">
              <a:lnSpc>
                <a:spcPct val="90000"/>
              </a:lnSpc>
            </a:pPr>
            <a:r>
              <a:rPr lang="en-CA" sz="2600" dirty="0"/>
              <a:t>A </a:t>
            </a:r>
            <a:r>
              <a:rPr lang="en-US" sz="2600" u="sng" dirty="0"/>
              <a:t>private</a:t>
            </a:r>
            <a:r>
              <a:rPr lang="en-US" sz="2600" dirty="0"/>
              <a:t> </a:t>
            </a:r>
            <a:r>
              <a:rPr lang="en-CA" sz="2600" u="sng" dirty="0"/>
              <a:t>closed </a:t>
            </a:r>
            <a:r>
              <a:rPr lang="en-CA" sz="2600" dirty="0"/>
              <a:t>economy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/>
              <a:t>No</a:t>
            </a:r>
            <a:r>
              <a:rPr lang="en-CA" dirty="0"/>
              <a:t> government</a:t>
            </a:r>
            <a:endParaRPr lang="en-US" dirty="0"/>
          </a:p>
          <a:p>
            <a:pPr lvl="2" eaLnBrk="1" hangingPunct="1">
              <a:lnSpc>
                <a:spcPct val="90000"/>
              </a:lnSpc>
            </a:pPr>
            <a:r>
              <a:rPr lang="en-US" dirty="0"/>
              <a:t>No taxes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/>
              <a:t>No exports or imports</a:t>
            </a:r>
          </a:p>
          <a:p>
            <a:pPr lvl="2" eaLnBrk="1" hangingPunct="1">
              <a:lnSpc>
                <a:spcPct val="90000"/>
              </a:lnSpc>
            </a:pPr>
            <a:endParaRPr lang="en-CA" dirty="0"/>
          </a:p>
          <a:p>
            <a:pPr lvl="1" eaLnBrk="1" hangingPunct="1">
              <a:lnSpc>
                <a:spcPct val="90000"/>
              </a:lnSpc>
            </a:pPr>
            <a:r>
              <a:rPr lang="en-CA" sz="2600" dirty="0"/>
              <a:t>All saving is personal</a:t>
            </a:r>
          </a:p>
          <a:p>
            <a:pPr lvl="1" eaLnBrk="1" hangingPunct="1">
              <a:lnSpc>
                <a:spcPct val="90000"/>
              </a:lnSpc>
            </a:pPr>
            <a:endParaRPr lang="en-US" sz="2600" dirty="0"/>
          </a:p>
          <a:p>
            <a:pPr lvl="1" eaLnBrk="1" hangingPunct="1">
              <a:lnSpc>
                <a:spcPct val="90000"/>
              </a:lnSpc>
            </a:pPr>
            <a:r>
              <a:rPr lang="en-US" sz="2600" dirty="0"/>
              <a:t>Depreciation is zero</a:t>
            </a:r>
          </a:p>
          <a:p>
            <a:pPr lvl="1" eaLnBrk="1" hangingPunct="1">
              <a:lnSpc>
                <a:spcPct val="90000"/>
              </a:lnSpc>
            </a:pPr>
            <a:endParaRPr lang="en-US" sz="2600" dirty="0"/>
          </a:p>
          <a:p>
            <a:pPr lvl="1" eaLnBrk="1" hangingPunct="1">
              <a:lnSpc>
                <a:spcPct val="90000"/>
              </a:lnSpc>
            </a:pPr>
            <a:r>
              <a:rPr lang="en-US" sz="2600" dirty="0"/>
              <a:t>GDP=Disposable income</a:t>
            </a:r>
            <a:endParaRPr lang="en-CA" sz="2600" dirty="0"/>
          </a:p>
        </p:txBody>
      </p:sp>
    </p:spTree>
    <p:extLst>
      <p:ext uri="{BB962C8B-B14F-4D97-AF65-F5344CB8AC3E}">
        <p14:creationId xmlns:p14="http://schemas.microsoft.com/office/powerpoint/2010/main" val="3550025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3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936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792163"/>
          </a:xfrm>
        </p:spPr>
        <p:txBody>
          <a:bodyPr/>
          <a:lstStyle/>
          <a:p>
            <a:pPr eaLnBrk="1" hangingPunct="1"/>
            <a:r>
              <a:rPr lang="en-US" sz="3200" b="1" u="sng" dirty="0"/>
              <a:t>Aggregate </a:t>
            </a:r>
            <a:r>
              <a:rPr lang="en-US" sz="3200" b="1" u="sng" dirty="0" smtClean="0"/>
              <a:t>Expenditure: Private Closed Economy</a:t>
            </a:r>
            <a:endParaRPr lang="en-CA" sz="3200" b="1" u="sng" dirty="0"/>
          </a:p>
        </p:txBody>
      </p:sp>
      <p:sp>
        <p:nvSpPr>
          <p:cNvPr id="1092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7748" y="1484784"/>
            <a:ext cx="8382000" cy="4895850"/>
          </a:xfrm>
        </p:spPr>
        <p:txBody>
          <a:bodyPr/>
          <a:lstStyle/>
          <a:p>
            <a:pPr marL="1066800" lvl="1" indent="-609600" eaLnBrk="1" hangingPunct="1">
              <a:lnSpc>
                <a:spcPct val="90000"/>
              </a:lnSpc>
            </a:pPr>
            <a:endParaRPr lang="en-CA" sz="2000" dirty="0"/>
          </a:p>
          <a:p>
            <a:pPr marL="685800" indent="-685800"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CA" sz="2400" b="1" dirty="0" smtClean="0">
                <a:solidFill>
                  <a:srgbClr val="FF3300"/>
                </a:solidFill>
              </a:rPr>
              <a:t>Aggregate </a:t>
            </a:r>
            <a:r>
              <a:rPr lang="en-CA" sz="2400" b="1" dirty="0">
                <a:solidFill>
                  <a:srgbClr val="FF3300"/>
                </a:solidFill>
              </a:rPr>
              <a:t>expenditure = Consumption + Investment </a:t>
            </a:r>
          </a:p>
          <a:p>
            <a:pPr marL="685800" indent="-685800" eaLnBrk="1" hangingPunct="1">
              <a:lnSpc>
                <a:spcPct val="90000"/>
              </a:lnSpc>
            </a:pPr>
            <a:endParaRPr lang="en-CA" sz="2400" dirty="0">
              <a:solidFill>
                <a:srgbClr val="FF3300"/>
              </a:solidFill>
            </a:endParaRPr>
          </a:p>
          <a:p>
            <a:pPr marL="1066800" lvl="1" indent="-609600"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FF3300"/>
                </a:solidFill>
              </a:rPr>
              <a:t>AE = C + </a:t>
            </a:r>
            <a:r>
              <a:rPr lang="en-US" sz="2400" b="1" dirty="0" smtClean="0">
                <a:solidFill>
                  <a:srgbClr val="FF3300"/>
                </a:solidFill>
              </a:rPr>
              <a:t>I</a:t>
            </a:r>
          </a:p>
          <a:p>
            <a:pPr marL="1066800" lvl="1" indent="-609600" algn="ctr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400" b="1" dirty="0">
              <a:solidFill>
                <a:srgbClr val="FF3300"/>
              </a:solidFill>
            </a:endParaRPr>
          </a:p>
          <a:p>
            <a:pPr marL="1066800" lvl="1" indent="-609600" eaLnBrk="1" hangingPunct="1">
              <a:lnSpc>
                <a:spcPct val="90000"/>
              </a:lnSpc>
            </a:pPr>
            <a:r>
              <a:rPr lang="en-CA" sz="2400" b="1" u="sng" dirty="0"/>
              <a:t>Consumption schedule</a:t>
            </a:r>
          </a:p>
          <a:p>
            <a:pPr marL="1066800" lvl="1" indent="-609600" eaLnBrk="1" hangingPunct="1">
              <a:lnSpc>
                <a:spcPct val="90000"/>
              </a:lnSpc>
              <a:buNone/>
            </a:pPr>
            <a:r>
              <a:rPr lang="en-CA" sz="2400" dirty="0"/>
              <a:t>	Relationship between Consumption &amp; </a:t>
            </a:r>
            <a:r>
              <a:rPr lang="en-CA" sz="2400" dirty="0" smtClean="0"/>
              <a:t>GDP (Income)</a:t>
            </a:r>
            <a:endParaRPr lang="en-CA" sz="2400" dirty="0"/>
          </a:p>
          <a:p>
            <a:pPr marL="1066800" lvl="1" indent="-609600" algn="r" eaLnBrk="1" hangingPunct="1">
              <a:lnSpc>
                <a:spcPct val="90000"/>
              </a:lnSpc>
              <a:buNone/>
            </a:pPr>
            <a:endParaRPr lang="en-CA" sz="2400" dirty="0"/>
          </a:p>
          <a:p>
            <a:pPr marL="1066800" lvl="1" indent="-609600" eaLnBrk="1" hangingPunct="1">
              <a:lnSpc>
                <a:spcPct val="90000"/>
              </a:lnSpc>
            </a:pPr>
            <a:r>
              <a:rPr lang="en-CA" sz="2400" b="1" u="sng" dirty="0"/>
              <a:t>Investment schedule</a:t>
            </a:r>
          </a:p>
          <a:p>
            <a:pPr marL="1066800" lvl="1" indent="-609600" eaLnBrk="1" hangingPunct="1">
              <a:lnSpc>
                <a:spcPct val="90000"/>
              </a:lnSpc>
              <a:buNone/>
            </a:pPr>
            <a:r>
              <a:rPr lang="en-CA" sz="2400" dirty="0"/>
              <a:t>	 R</a:t>
            </a:r>
            <a:r>
              <a:rPr lang="en-US" sz="2400" dirty="0" err="1"/>
              <a:t>elationship</a:t>
            </a:r>
            <a:r>
              <a:rPr lang="en-US" sz="2400" dirty="0"/>
              <a:t> between investment &amp; </a:t>
            </a:r>
            <a:r>
              <a:rPr lang="en-US" sz="2400" dirty="0" smtClean="0"/>
              <a:t>GDP (Income)</a:t>
            </a:r>
            <a:endParaRPr lang="en-CA" sz="2400" dirty="0"/>
          </a:p>
          <a:p>
            <a:pPr marL="1066800" lvl="1" indent="-609600" eaLnBrk="1" hangingPunct="1">
              <a:lnSpc>
                <a:spcPct val="90000"/>
              </a:lnSpc>
              <a:buFont typeface="Wingdings" pitchFamily="2" charset="2"/>
              <a:buNone/>
            </a:pPr>
            <a:endParaRPr lang="en-CA" sz="2400" b="1" dirty="0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65443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2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2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2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2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2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26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2611" grpId="0" build="p" bldLvl="3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27088" y="404813"/>
            <a:ext cx="7905750" cy="1143000"/>
          </a:xfrm>
        </p:spPr>
        <p:txBody>
          <a:bodyPr/>
          <a:lstStyle/>
          <a:p>
            <a:pPr eaLnBrk="1" hangingPunct="1"/>
            <a:r>
              <a:rPr lang="en-US" sz="3200" u="sng"/>
              <a:t>The Income-Consumption &amp; </a:t>
            </a:r>
            <a:br>
              <a:rPr lang="en-US" sz="3200" u="sng"/>
            </a:br>
            <a:r>
              <a:rPr lang="en-US" sz="3200" u="sng"/>
              <a:t>Income-Saving Relationships</a:t>
            </a:r>
            <a:endParaRPr lang="en-CA" sz="3200" u="sng"/>
          </a:p>
        </p:txBody>
      </p:sp>
      <p:sp>
        <p:nvSpPr>
          <p:cNvPr id="10414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773238"/>
            <a:ext cx="7772400" cy="4530725"/>
          </a:xfrm>
        </p:spPr>
        <p:txBody>
          <a:bodyPr/>
          <a:lstStyle/>
          <a:p>
            <a:pPr eaLnBrk="1" hangingPunct="1"/>
            <a:r>
              <a:rPr lang="en-US" sz="2800" b="1" u="sng" dirty="0"/>
              <a:t>The Consumption Schedule</a:t>
            </a:r>
          </a:p>
          <a:p>
            <a:pPr lvl="1" eaLnBrk="1" hangingPunct="1"/>
            <a:r>
              <a:rPr lang="en-US" dirty="0"/>
              <a:t>Reflects the direct consumption-disposable income relationship</a:t>
            </a:r>
          </a:p>
          <a:p>
            <a:pPr lvl="1" eaLnBrk="1" hangingPunct="1"/>
            <a:r>
              <a:rPr lang="en-US" dirty="0">
                <a:solidFill>
                  <a:srgbClr val="FF3300"/>
                </a:solidFill>
              </a:rPr>
              <a:t>higher income </a:t>
            </a:r>
            <a:r>
              <a:rPr lang="en-US" dirty="0">
                <a:solidFill>
                  <a:srgbClr val="FF3300"/>
                </a:solidFill>
                <a:sym typeface="Wingdings" pitchFamily="2" charset="2"/>
              </a:rPr>
              <a:t> </a:t>
            </a:r>
            <a:r>
              <a:rPr lang="en-US" dirty="0">
                <a:solidFill>
                  <a:srgbClr val="FF3300"/>
                </a:solidFill>
                <a:sym typeface="Monotype Sorts" pitchFamily="2" charset="2"/>
              </a:rPr>
              <a:t>higher consumption</a:t>
            </a:r>
          </a:p>
          <a:p>
            <a:pPr lvl="1" eaLnBrk="1" hangingPunct="1"/>
            <a:endParaRPr lang="en-US" dirty="0"/>
          </a:p>
          <a:p>
            <a:pPr eaLnBrk="1" hangingPunct="1"/>
            <a:r>
              <a:rPr lang="en-US" sz="2800" b="1" u="sng" dirty="0"/>
              <a:t>The Saving Schedule</a:t>
            </a:r>
          </a:p>
          <a:p>
            <a:pPr lvl="1" eaLnBrk="1" hangingPunct="1"/>
            <a:r>
              <a:rPr lang="en-US" b="1" dirty="0">
                <a:solidFill>
                  <a:srgbClr val="0000C4"/>
                </a:solidFill>
              </a:rPr>
              <a:t>Saving = Income </a:t>
            </a:r>
            <a:r>
              <a:rPr lang="en-US" b="1" dirty="0">
                <a:solidFill>
                  <a:srgbClr val="0000C4"/>
                </a:solidFill>
                <a:sym typeface="Symbol" pitchFamily="18" charset="2"/>
              </a:rPr>
              <a:t></a:t>
            </a:r>
            <a:r>
              <a:rPr lang="en-US" b="1" dirty="0">
                <a:solidFill>
                  <a:srgbClr val="0000C4"/>
                </a:solidFill>
              </a:rPr>
              <a:t> Consumption</a:t>
            </a:r>
          </a:p>
          <a:p>
            <a:pPr lvl="1" eaLnBrk="1" hangingPunct="1"/>
            <a:r>
              <a:rPr lang="en-US" dirty="0">
                <a:solidFill>
                  <a:srgbClr val="FF3300"/>
                </a:solidFill>
              </a:rPr>
              <a:t>higher income </a:t>
            </a:r>
            <a:r>
              <a:rPr lang="en-US" dirty="0">
                <a:solidFill>
                  <a:srgbClr val="FF3300"/>
                </a:solidFill>
                <a:sym typeface="Wingdings" pitchFamily="2" charset="2"/>
              </a:rPr>
              <a:t> </a:t>
            </a:r>
            <a:r>
              <a:rPr lang="en-US" dirty="0">
                <a:solidFill>
                  <a:srgbClr val="FF3300"/>
                </a:solidFill>
                <a:sym typeface="Monotype Sorts" pitchFamily="2" charset="2"/>
              </a:rPr>
              <a:t>higher saving</a:t>
            </a:r>
          </a:p>
          <a:p>
            <a:pPr lvl="1" algn="r" eaLnBrk="1" hangingPunct="1">
              <a:buFont typeface="Wingdings" pitchFamily="2" charset="2"/>
              <a:buNone/>
            </a:pPr>
            <a:r>
              <a:rPr lang="en-US" i="1" dirty="0">
                <a:solidFill>
                  <a:schemeClr val="folHlink"/>
                </a:solidFill>
              </a:rPr>
              <a:t>Illustrated…</a:t>
            </a:r>
            <a:endParaRPr lang="en-CA" i="1" dirty="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20041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1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1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1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1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1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1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1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1411" grpId="0" build="p" bldLvl="3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807788"/>
            <a:ext cx="6863246" cy="5290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691680" y="404664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/>
              <a:t>Consumption and Disposable Income, 1992-2014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835696" y="4149080"/>
            <a:ext cx="1512168" cy="20882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1835696" y="3501008"/>
            <a:ext cx="1152128" cy="648072"/>
          </a:xfrm>
          <a:prstGeom prst="roundRect">
            <a:avLst/>
          </a:prstGeom>
          <a:noFill/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1835696" y="5085184"/>
            <a:ext cx="936104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597213" y="4509120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C4"/>
                </a:solidFill>
              </a:rPr>
              <a:t>Higher Income, </a:t>
            </a:r>
          </a:p>
          <a:p>
            <a:r>
              <a:rPr lang="en-US" b="1" dirty="0">
                <a:solidFill>
                  <a:srgbClr val="0000C4"/>
                </a:solidFill>
              </a:rPr>
              <a:t>Higher Consumption, </a:t>
            </a:r>
          </a:p>
          <a:p>
            <a:r>
              <a:rPr lang="en-US" b="1" dirty="0">
                <a:solidFill>
                  <a:srgbClr val="0000C4"/>
                </a:solidFill>
              </a:rPr>
              <a:t>More Saving</a:t>
            </a: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1806096" y="4869160"/>
            <a:ext cx="936104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76485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116013" y="1628775"/>
            <a:ext cx="4414837" cy="1004888"/>
            <a:chOff x="1293" y="1243"/>
            <a:chExt cx="2858" cy="705"/>
          </a:xfrm>
        </p:grpSpPr>
        <p:sp>
          <p:nvSpPr>
            <p:cNvPr id="1045507" name="Text Box 3"/>
            <p:cNvSpPr txBox="1">
              <a:spLocks noChangeArrowheads="1"/>
            </p:cNvSpPr>
            <p:nvPr/>
          </p:nvSpPr>
          <p:spPr bwMode="auto">
            <a:xfrm>
              <a:off x="1293" y="1435"/>
              <a:ext cx="836" cy="36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800" b="1" i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APC</a:t>
              </a:r>
              <a:endParaRPr lang="en-CA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508" name="Text Box 4"/>
            <p:cNvSpPr txBox="1">
              <a:spLocks noChangeArrowheads="1"/>
            </p:cNvSpPr>
            <p:nvPr/>
          </p:nvSpPr>
          <p:spPr bwMode="auto">
            <a:xfrm>
              <a:off x="1718" y="1435"/>
              <a:ext cx="836" cy="36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3200" b="1" i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=</a:t>
              </a:r>
              <a:endParaRPr lang="en-CA" sz="3200" b="1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509" name="Text Box 5"/>
            <p:cNvSpPr txBox="1">
              <a:spLocks noChangeArrowheads="1"/>
            </p:cNvSpPr>
            <p:nvPr/>
          </p:nvSpPr>
          <p:spPr bwMode="auto">
            <a:xfrm>
              <a:off x="2163" y="1243"/>
              <a:ext cx="1988" cy="36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800" b="1" i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consumption</a:t>
              </a:r>
              <a:endParaRPr lang="en-CA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510" name="Text Box 6"/>
            <p:cNvSpPr txBox="1">
              <a:spLocks noChangeArrowheads="1"/>
            </p:cNvSpPr>
            <p:nvPr/>
          </p:nvSpPr>
          <p:spPr bwMode="auto">
            <a:xfrm>
              <a:off x="2162" y="1583"/>
              <a:ext cx="1988" cy="36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800" b="1" i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income</a:t>
              </a:r>
              <a:endParaRPr lang="en-CA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292" name="Line 7"/>
            <p:cNvSpPr>
              <a:spLocks noChangeShapeType="1"/>
            </p:cNvSpPr>
            <p:nvPr/>
          </p:nvSpPr>
          <p:spPr bwMode="auto">
            <a:xfrm>
              <a:off x="2281" y="1628"/>
              <a:ext cx="1785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1042988" y="2708275"/>
            <a:ext cx="4443412" cy="1035050"/>
            <a:chOff x="1293" y="1243"/>
            <a:chExt cx="2858" cy="689"/>
          </a:xfrm>
        </p:grpSpPr>
        <p:sp>
          <p:nvSpPr>
            <p:cNvPr id="1045513" name="Text Box 9"/>
            <p:cNvSpPr txBox="1">
              <a:spLocks noChangeArrowheads="1"/>
            </p:cNvSpPr>
            <p:nvPr/>
          </p:nvSpPr>
          <p:spPr bwMode="auto">
            <a:xfrm>
              <a:off x="1293" y="1435"/>
              <a:ext cx="836" cy="349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800" b="1" i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APS</a:t>
              </a:r>
              <a:endParaRPr lang="en-CA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514" name="Text Box 10"/>
            <p:cNvSpPr txBox="1">
              <a:spLocks noChangeArrowheads="1"/>
            </p:cNvSpPr>
            <p:nvPr/>
          </p:nvSpPr>
          <p:spPr bwMode="auto">
            <a:xfrm>
              <a:off x="1718" y="1435"/>
              <a:ext cx="836" cy="36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3200" b="1" i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=</a:t>
              </a:r>
              <a:endParaRPr lang="en-CA" sz="3200" b="1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515" name="Text Box 11"/>
            <p:cNvSpPr txBox="1">
              <a:spLocks noChangeArrowheads="1"/>
            </p:cNvSpPr>
            <p:nvPr/>
          </p:nvSpPr>
          <p:spPr bwMode="auto">
            <a:xfrm>
              <a:off x="2163" y="1243"/>
              <a:ext cx="1988" cy="349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800" b="1" i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saving</a:t>
              </a:r>
              <a:endParaRPr lang="en-CA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516" name="Text Box 12"/>
            <p:cNvSpPr txBox="1">
              <a:spLocks noChangeArrowheads="1"/>
            </p:cNvSpPr>
            <p:nvPr/>
          </p:nvSpPr>
          <p:spPr bwMode="auto">
            <a:xfrm>
              <a:off x="2162" y="1583"/>
              <a:ext cx="1988" cy="349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800" b="1" i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income</a:t>
              </a:r>
              <a:endParaRPr lang="en-CA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287" name="Line 13"/>
            <p:cNvSpPr>
              <a:spLocks noChangeShapeType="1"/>
            </p:cNvSpPr>
            <p:nvPr/>
          </p:nvSpPr>
          <p:spPr bwMode="auto">
            <a:xfrm>
              <a:off x="2281" y="1628"/>
              <a:ext cx="1785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827088" y="4221163"/>
            <a:ext cx="6289675" cy="1036637"/>
            <a:chOff x="961" y="2398"/>
            <a:chExt cx="3976" cy="686"/>
          </a:xfrm>
        </p:grpSpPr>
        <p:sp>
          <p:nvSpPr>
            <p:cNvPr id="1045519" name="Text Box 15"/>
            <p:cNvSpPr txBox="1">
              <a:spLocks noChangeArrowheads="1"/>
            </p:cNvSpPr>
            <p:nvPr/>
          </p:nvSpPr>
          <p:spPr bwMode="auto">
            <a:xfrm>
              <a:off x="961" y="2590"/>
              <a:ext cx="836" cy="34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800" b="1" i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MPC</a:t>
              </a:r>
              <a:endParaRPr lang="en-CA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520" name="Text Box 16"/>
            <p:cNvSpPr txBox="1">
              <a:spLocks noChangeArrowheads="1"/>
            </p:cNvSpPr>
            <p:nvPr/>
          </p:nvSpPr>
          <p:spPr bwMode="auto">
            <a:xfrm>
              <a:off x="1386" y="2590"/>
              <a:ext cx="836" cy="36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3200" b="1" i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=</a:t>
              </a:r>
              <a:endParaRPr lang="en-CA" sz="3200" b="1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521" name="Text Box 17"/>
            <p:cNvSpPr txBox="1">
              <a:spLocks noChangeArrowheads="1"/>
            </p:cNvSpPr>
            <p:nvPr/>
          </p:nvSpPr>
          <p:spPr bwMode="auto">
            <a:xfrm>
              <a:off x="1831" y="2398"/>
              <a:ext cx="3106" cy="34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800" b="1" i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change in consumption</a:t>
              </a:r>
              <a:endParaRPr lang="en-CA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522" name="Text Box 18"/>
            <p:cNvSpPr txBox="1">
              <a:spLocks noChangeArrowheads="1"/>
            </p:cNvSpPr>
            <p:nvPr/>
          </p:nvSpPr>
          <p:spPr bwMode="auto">
            <a:xfrm>
              <a:off x="2136" y="2738"/>
              <a:ext cx="2474" cy="34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800" b="1" i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change in income</a:t>
              </a:r>
              <a:endParaRPr lang="en-CA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282" name="Line 19"/>
            <p:cNvSpPr>
              <a:spLocks noChangeShapeType="1"/>
            </p:cNvSpPr>
            <p:nvPr/>
          </p:nvSpPr>
          <p:spPr bwMode="auto">
            <a:xfrm flipV="1">
              <a:off x="1949" y="2783"/>
              <a:ext cx="28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827088" y="5445125"/>
            <a:ext cx="6289675" cy="1004888"/>
            <a:chOff x="961" y="3082"/>
            <a:chExt cx="3976" cy="709"/>
          </a:xfrm>
        </p:grpSpPr>
        <p:sp>
          <p:nvSpPr>
            <p:cNvPr id="1045525" name="Text Box 21"/>
            <p:cNvSpPr txBox="1">
              <a:spLocks noChangeArrowheads="1"/>
            </p:cNvSpPr>
            <p:nvPr/>
          </p:nvSpPr>
          <p:spPr bwMode="auto">
            <a:xfrm>
              <a:off x="961" y="3274"/>
              <a:ext cx="836" cy="373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800" b="1" i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MPS</a:t>
              </a:r>
              <a:endParaRPr lang="en-CA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526" name="Text Box 22"/>
            <p:cNvSpPr txBox="1">
              <a:spLocks noChangeArrowheads="1"/>
            </p:cNvSpPr>
            <p:nvPr/>
          </p:nvSpPr>
          <p:spPr bwMode="auto">
            <a:xfrm>
              <a:off x="1386" y="3274"/>
              <a:ext cx="836" cy="36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3200" b="1" i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=</a:t>
              </a:r>
              <a:endParaRPr lang="en-CA" sz="3200" b="1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527" name="Text Box 23"/>
            <p:cNvSpPr txBox="1">
              <a:spLocks noChangeArrowheads="1"/>
            </p:cNvSpPr>
            <p:nvPr/>
          </p:nvSpPr>
          <p:spPr bwMode="auto">
            <a:xfrm>
              <a:off x="1831" y="3082"/>
              <a:ext cx="3106" cy="369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800" b="1" i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change in saving</a:t>
              </a:r>
              <a:endParaRPr lang="en-CA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528" name="Text Box 24"/>
            <p:cNvSpPr txBox="1">
              <a:spLocks noChangeArrowheads="1"/>
            </p:cNvSpPr>
            <p:nvPr/>
          </p:nvSpPr>
          <p:spPr bwMode="auto">
            <a:xfrm>
              <a:off x="2136" y="3422"/>
              <a:ext cx="2474" cy="369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800" b="1" i="1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  <a:cs typeface="Arial" pitchFamily="34" charset="0"/>
                </a:rPr>
                <a:t>change in income</a:t>
              </a:r>
              <a:endParaRPr lang="en-CA" sz="28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277" name="Line 25"/>
            <p:cNvSpPr>
              <a:spLocks noChangeShapeType="1"/>
            </p:cNvSpPr>
            <p:nvPr/>
          </p:nvSpPr>
          <p:spPr bwMode="auto">
            <a:xfrm flipV="1">
              <a:off x="1949" y="3467"/>
              <a:ext cx="28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045530" name="AutoShape 26"/>
          <p:cNvSpPr>
            <a:spLocks noChangeArrowheads="1"/>
          </p:cNvSpPr>
          <p:nvPr/>
        </p:nvSpPr>
        <p:spPr bwMode="blackWhite">
          <a:xfrm>
            <a:off x="5219700" y="1484313"/>
            <a:ext cx="4176713" cy="1296987"/>
          </a:xfrm>
          <a:prstGeom prst="irregularSeal1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71842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APC + APS = 1</a:t>
            </a:r>
            <a:endParaRPr lang="en-CA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45531" name="AutoShape 27"/>
          <p:cNvSpPr>
            <a:spLocks noChangeArrowheads="1"/>
          </p:cNvSpPr>
          <p:nvPr/>
        </p:nvSpPr>
        <p:spPr bwMode="blackWhite">
          <a:xfrm>
            <a:off x="5076825" y="2997200"/>
            <a:ext cx="4608513" cy="1296988"/>
          </a:xfrm>
          <a:prstGeom prst="irregularSeal1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71842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MPC + MPS = 1</a:t>
            </a:r>
            <a:endParaRPr lang="en-CA" sz="2400" b="1" i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272" name="Rectangle 28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404813"/>
            <a:ext cx="8218487" cy="1100137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US" sz="3200" b="1"/>
              <a:t>Average and Marginal Propensities to Consume and Save</a:t>
            </a:r>
          </a:p>
        </p:txBody>
      </p:sp>
    </p:spTree>
    <p:extLst>
      <p:ext uri="{BB962C8B-B14F-4D97-AF65-F5344CB8AC3E}">
        <p14:creationId xmlns:p14="http://schemas.microsoft.com/office/powerpoint/2010/main" val="7808140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5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5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5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5530" grpId="0" animBg="1" autoUpdateAnimBg="0"/>
      <p:bldP spid="1045531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549275"/>
            <a:ext cx="8229600" cy="514350"/>
          </a:xfrm>
          <a:noFill/>
        </p:spPr>
        <p:txBody>
          <a:bodyPr/>
          <a:lstStyle/>
          <a:p>
            <a:pPr eaLnBrk="1" hangingPunct="1"/>
            <a:r>
              <a:rPr lang="en-US" sz="3400" u="sng"/>
              <a:t>The Consumption Function</a:t>
            </a:r>
          </a:p>
        </p:txBody>
      </p:sp>
      <p:sp>
        <p:nvSpPr>
          <p:cNvPr id="10475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196752"/>
            <a:ext cx="7874000" cy="53276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200" dirty="0"/>
              <a:t>The relationship between total desired consumption expenditure and the factors which affect it</a:t>
            </a:r>
          </a:p>
          <a:p>
            <a:pPr eaLnBrk="1" hangingPunct="1">
              <a:lnSpc>
                <a:spcPct val="90000"/>
              </a:lnSpc>
            </a:pPr>
            <a:endParaRPr lang="en-US" sz="2200" dirty="0"/>
          </a:p>
          <a:p>
            <a:pPr eaLnBrk="1" hangingPunct="1">
              <a:lnSpc>
                <a:spcPct val="90000"/>
              </a:lnSpc>
            </a:pPr>
            <a:r>
              <a:rPr lang="en-US" sz="2200" u="sng" dirty="0"/>
              <a:t>Main factor: disposable income (</a:t>
            </a:r>
            <a:r>
              <a:rPr lang="en-US" sz="2200" u="sng" dirty="0" err="1"/>
              <a:t>Y</a:t>
            </a:r>
            <a:r>
              <a:rPr lang="en-US" sz="2200" u="sng" baseline="-25000" dirty="0" err="1"/>
              <a:t>d</a:t>
            </a:r>
            <a:r>
              <a:rPr lang="en-US" sz="2200" u="sng" dirty="0"/>
              <a:t>)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200" dirty="0"/>
              <a:t>C = f (</a:t>
            </a:r>
            <a:r>
              <a:rPr lang="en-US" sz="2200" dirty="0" err="1"/>
              <a:t>Y</a:t>
            </a:r>
            <a:r>
              <a:rPr lang="en-US" sz="2200" baseline="-25000" dirty="0" err="1"/>
              <a:t>d</a:t>
            </a:r>
            <a:r>
              <a:rPr lang="en-US" sz="2200" dirty="0"/>
              <a:t>)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200" dirty="0"/>
          </a:p>
          <a:p>
            <a:pPr eaLnBrk="1" hangingPunct="1">
              <a:lnSpc>
                <a:spcPct val="90000"/>
              </a:lnSpc>
            </a:pPr>
            <a:r>
              <a:rPr lang="en-US" sz="2200" dirty="0"/>
              <a:t>If assume no taxes, total income = disposable income</a:t>
            </a: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en-US" sz="2200" dirty="0"/>
              <a:t>Y = </a:t>
            </a:r>
            <a:r>
              <a:rPr lang="en-US" sz="2200" dirty="0" err="1"/>
              <a:t>Y</a:t>
            </a:r>
            <a:r>
              <a:rPr lang="en-US" sz="2200" baseline="-25000" dirty="0" err="1"/>
              <a:t>d</a:t>
            </a:r>
            <a:r>
              <a:rPr lang="en-US" sz="2200" dirty="0"/>
              <a:t>  </a:t>
            </a:r>
            <a:r>
              <a:rPr lang="en-US" sz="2200" dirty="0">
                <a:sym typeface="Symbol" panose="05050102010706020507" pitchFamily="18" charset="2"/>
              </a:rPr>
              <a:t></a:t>
            </a:r>
            <a:r>
              <a:rPr lang="en-US" sz="2200" dirty="0"/>
              <a:t>  C = f (Y)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200" dirty="0"/>
          </a:p>
          <a:p>
            <a:pPr eaLnBrk="1" hangingPunct="1">
              <a:lnSpc>
                <a:spcPct val="90000"/>
              </a:lnSpc>
            </a:pPr>
            <a:r>
              <a:rPr lang="en-US" sz="2200" u="sng" dirty="0"/>
              <a:t>Linear case:  C = </a:t>
            </a:r>
            <a:r>
              <a:rPr lang="en-US" sz="2200" u="sng" dirty="0">
                <a:solidFill>
                  <a:srgbClr val="FF0000"/>
                </a:solidFill>
              </a:rPr>
              <a:t>a</a:t>
            </a:r>
            <a:r>
              <a:rPr lang="en-US" sz="2200" u="sng" dirty="0"/>
              <a:t> + </a:t>
            </a:r>
            <a:r>
              <a:rPr lang="en-US" sz="2200" u="sng" dirty="0" err="1">
                <a:solidFill>
                  <a:srgbClr val="FF0000"/>
                </a:solidFill>
              </a:rPr>
              <a:t>b</a:t>
            </a:r>
            <a:r>
              <a:rPr lang="en-US" sz="2200" u="sng" dirty="0" err="1"/>
              <a:t>Y</a:t>
            </a:r>
            <a:endParaRPr lang="en-US" sz="2200" u="sng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200" dirty="0"/>
              <a:t>	where a and b are positive constants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200" u="sng" dirty="0">
                <a:solidFill>
                  <a:srgbClr val="FF0000"/>
                </a:solidFill>
              </a:rPr>
              <a:t>a</a:t>
            </a:r>
            <a:r>
              <a:rPr lang="en-US" sz="2200" u="sng" dirty="0"/>
              <a:t> (intercept) </a:t>
            </a:r>
            <a:r>
              <a:rPr lang="en-US" sz="2200" dirty="0"/>
              <a:t>is </a:t>
            </a:r>
            <a:r>
              <a:rPr lang="en-US" sz="2200" u="sng" dirty="0"/>
              <a:t>autonomous consumption </a:t>
            </a:r>
            <a:r>
              <a:rPr lang="en-US" sz="2200" dirty="0"/>
              <a:t>and </a:t>
            </a:r>
            <a:r>
              <a:rPr lang="en-US" sz="2200" dirty="0" err="1"/>
              <a:t>bY</a:t>
            </a:r>
            <a:r>
              <a:rPr lang="en-US" sz="2200" dirty="0"/>
              <a:t> is </a:t>
            </a:r>
            <a:r>
              <a:rPr lang="en-US" sz="2200" u="sng" dirty="0"/>
              <a:t>induced consumption</a:t>
            </a:r>
            <a:endParaRPr lang="en-US" sz="2200" dirty="0"/>
          </a:p>
          <a:p>
            <a:pPr lvl="1" eaLnBrk="1" hangingPunct="1">
              <a:lnSpc>
                <a:spcPct val="90000"/>
              </a:lnSpc>
            </a:pPr>
            <a:r>
              <a:rPr lang="en-US" sz="2200" u="sng" dirty="0">
                <a:solidFill>
                  <a:srgbClr val="FF0000"/>
                </a:solidFill>
              </a:rPr>
              <a:t>b </a:t>
            </a:r>
            <a:r>
              <a:rPr lang="en-US" sz="2200" u="sng" dirty="0"/>
              <a:t>is the slope </a:t>
            </a:r>
            <a:r>
              <a:rPr lang="en-US" sz="2200" dirty="0"/>
              <a:t>which is equal to the </a:t>
            </a:r>
            <a:r>
              <a:rPr lang="en-US" sz="2200" u="sng" dirty="0"/>
              <a:t>change in C when there is a change in Y (MPC)</a:t>
            </a:r>
          </a:p>
        </p:txBody>
      </p:sp>
    </p:spTree>
    <p:extLst>
      <p:ext uri="{BB962C8B-B14F-4D97-AF65-F5344CB8AC3E}">
        <p14:creationId xmlns:p14="http://schemas.microsoft.com/office/powerpoint/2010/main" val="920676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5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755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404" name="Group 156"/>
          <p:cNvGraphicFramePr>
            <a:graphicFrameLocks noGrp="1"/>
          </p:cNvGraphicFramePr>
          <p:nvPr/>
        </p:nvGraphicFramePr>
        <p:xfrm>
          <a:off x="228600" y="619125"/>
          <a:ext cx="8534400" cy="5630038"/>
        </p:xfrm>
        <a:graphic>
          <a:graphicData uri="http://schemas.openxmlformats.org/drawingml/2006/table">
            <a:tbl>
              <a:tblPr/>
              <a:tblGrid>
                <a:gridCol w="12398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366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398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3507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7476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0173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0648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(1)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GDP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(=DI)</a:t>
                      </a:r>
                      <a:endParaRPr kumimoji="0" lang="en-CA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(2)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C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(3)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(1)-(2)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(4)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APC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(2)/(1)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(5)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APS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(3)/(1)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(6)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MPC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  <a:sym typeface="Symbol" pitchFamily="18" charset="2"/>
                        </a:rPr>
                        <a:t>(2)/(1)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(7)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MPS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  <a:sym typeface="Symbol" pitchFamily="18" charset="2"/>
                        </a:rPr>
                        <a:t>(3)/(1)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  <a:sym typeface="Symbol" pitchFamily="18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370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375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7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390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390</a:t>
                      </a:r>
                      <a:endParaRPr kumimoji="0" lang="en-CA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410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405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430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420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450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435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470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450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490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465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510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480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530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Arial Unicode MS"/>
                        </a:rPr>
                        <a:t>495</a:t>
                      </a:r>
                      <a:endParaRPr kumimoji="0" lang="en-CA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Arial Unicode M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26716" name="Text Box 92"/>
          <p:cNvSpPr txBox="1">
            <a:spLocks noChangeArrowheads="1"/>
          </p:cNvSpPr>
          <p:nvPr/>
        </p:nvSpPr>
        <p:spPr bwMode="auto">
          <a:xfrm>
            <a:off x="2051050" y="1989138"/>
            <a:ext cx="1900238" cy="4349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370 - 375 = -5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26717" name="Text Box 93"/>
          <p:cNvSpPr txBox="1">
            <a:spLocks noChangeArrowheads="1"/>
          </p:cNvSpPr>
          <p:nvPr/>
        </p:nvSpPr>
        <p:spPr bwMode="auto">
          <a:xfrm>
            <a:off x="2700338" y="1989138"/>
            <a:ext cx="1236662" cy="4349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- 5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26718" name="Text Box 94"/>
          <p:cNvSpPr txBox="1">
            <a:spLocks noChangeArrowheads="1"/>
          </p:cNvSpPr>
          <p:nvPr/>
        </p:nvSpPr>
        <p:spPr bwMode="auto">
          <a:xfrm>
            <a:off x="2771775" y="2492375"/>
            <a:ext cx="1200150" cy="396875"/>
          </a:xfrm>
          <a:prstGeom prst="rect">
            <a:avLst/>
          </a:prstGeom>
          <a:noFill/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0</a:t>
            </a:r>
            <a:endParaRPr lang="en-CA" sz="2000" b="1" i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26719" name="Text Box 95"/>
          <p:cNvSpPr txBox="1">
            <a:spLocks noChangeArrowheads="1"/>
          </p:cNvSpPr>
          <p:nvPr/>
        </p:nvSpPr>
        <p:spPr bwMode="auto">
          <a:xfrm>
            <a:off x="2700338" y="2924175"/>
            <a:ext cx="1200150" cy="396875"/>
          </a:xfrm>
          <a:prstGeom prst="rect">
            <a:avLst/>
          </a:prstGeom>
          <a:noFill/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5</a:t>
            </a:r>
            <a:endParaRPr lang="en-CA" sz="2000" b="1" i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grpSp>
        <p:nvGrpSpPr>
          <p:cNvPr id="2" name="Group 96"/>
          <p:cNvGrpSpPr>
            <a:grpSpLocks/>
          </p:cNvGrpSpPr>
          <p:nvPr/>
        </p:nvGrpSpPr>
        <p:grpSpPr bwMode="auto">
          <a:xfrm>
            <a:off x="2700338" y="3357563"/>
            <a:ext cx="1201737" cy="2690812"/>
            <a:chOff x="1709" y="2222"/>
            <a:chExt cx="757" cy="1695"/>
          </a:xfrm>
        </p:grpSpPr>
        <p:sp>
          <p:nvSpPr>
            <p:cNvPr id="26721" name="Text Box 97"/>
            <p:cNvSpPr txBox="1">
              <a:spLocks noChangeArrowheads="1"/>
            </p:cNvSpPr>
            <p:nvPr/>
          </p:nvSpPr>
          <p:spPr bwMode="auto">
            <a:xfrm>
              <a:off x="1710" y="2222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10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22" name="Text Box 98"/>
            <p:cNvSpPr txBox="1">
              <a:spLocks noChangeArrowheads="1"/>
            </p:cNvSpPr>
            <p:nvPr/>
          </p:nvSpPr>
          <p:spPr bwMode="auto">
            <a:xfrm>
              <a:off x="1710" y="2505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15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23" name="Text Box 99"/>
            <p:cNvSpPr txBox="1">
              <a:spLocks noChangeArrowheads="1"/>
            </p:cNvSpPr>
            <p:nvPr/>
          </p:nvSpPr>
          <p:spPr bwMode="auto">
            <a:xfrm>
              <a:off x="1710" y="2810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20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24" name="Text Box 100"/>
            <p:cNvSpPr txBox="1">
              <a:spLocks noChangeArrowheads="1"/>
            </p:cNvSpPr>
            <p:nvPr/>
          </p:nvSpPr>
          <p:spPr bwMode="auto">
            <a:xfrm>
              <a:off x="1710" y="3081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25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25" name="Text Box 101"/>
            <p:cNvSpPr txBox="1">
              <a:spLocks noChangeArrowheads="1"/>
            </p:cNvSpPr>
            <p:nvPr/>
          </p:nvSpPr>
          <p:spPr bwMode="auto">
            <a:xfrm>
              <a:off x="1709" y="3374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30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26" name="Text Box 102"/>
            <p:cNvSpPr txBox="1">
              <a:spLocks noChangeArrowheads="1"/>
            </p:cNvSpPr>
            <p:nvPr/>
          </p:nvSpPr>
          <p:spPr bwMode="auto">
            <a:xfrm>
              <a:off x="1710" y="3667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35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</p:grpSp>
      <p:sp>
        <p:nvSpPr>
          <p:cNvPr id="26727" name="Text Box 103"/>
          <p:cNvSpPr txBox="1">
            <a:spLocks noChangeArrowheads="1"/>
          </p:cNvSpPr>
          <p:nvPr/>
        </p:nvSpPr>
        <p:spPr bwMode="auto">
          <a:xfrm>
            <a:off x="3132138" y="1989138"/>
            <a:ext cx="2079625" cy="4349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375/370 = 1.01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26728" name="Text Box 104"/>
          <p:cNvSpPr txBox="1">
            <a:spLocks noChangeArrowheads="1"/>
          </p:cNvSpPr>
          <p:nvPr/>
        </p:nvSpPr>
        <p:spPr bwMode="auto">
          <a:xfrm>
            <a:off x="3995738" y="1989138"/>
            <a:ext cx="1236662" cy="4349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1.01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26729" name="Text Box 105"/>
          <p:cNvSpPr txBox="1">
            <a:spLocks noChangeArrowheads="1"/>
          </p:cNvSpPr>
          <p:nvPr/>
        </p:nvSpPr>
        <p:spPr bwMode="auto">
          <a:xfrm>
            <a:off x="3924300" y="2492375"/>
            <a:ext cx="1200150" cy="396875"/>
          </a:xfrm>
          <a:prstGeom prst="rect">
            <a:avLst/>
          </a:prstGeom>
          <a:noFill/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1.00</a:t>
            </a:r>
            <a:endParaRPr lang="en-CA" sz="2000" b="1" i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26730" name="Text Box 106"/>
          <p:cNvSpPr txBox="1">
            <a:spLocks noChangeArrowheads="1"/>
          </p:cNvSpPr>
          <p:nvPr/>
        </p:nvSpPr>
        <p:spPr bwMode="auto">
          <a:xfrm>
            <a:off x="3924300" y="2924175"/>
            <a:ext cx="1200150" cy="396875"/>
          </a:xfrm>
          <a:prstGeom prst="rect">
            <a:avLst/>
          </a:prstGeom>
          <a:noFill/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.99</a:t>
            </a:r>
            <a:endParaRPr lang="en-CA" sz="2000" b="1" i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grpSp>
        <p:nvGrpSpPr>
          <p:cNvPr id="3" name="Group 107"/>
          <p:cNvGrpSpPr>
            <a:grpSpLocks/>
          </p:cNvGrpSpPr>
          <p:nvPr/>
        </p:nvGrpSpPr>
        <p:grpSpPr bwMode="auto">
          <a:xfrm>
            <a:off x="3924300" y="3355975"/>
            <a:ext cx="1243013" cy="2713038"/>
            <a:chOff x="1683" y="2208"/>
            <a:chExt cx="783" cy="1709"/>
          </a:xfrm>
        </p:grpSpPr>
        <p:sp>
          <p:nvSpPr>
            <p:cNvPr id="26732" name="Text Box 108"/>
            <p:cNvSpPr txBox="1">
              <a:spLocks noChangeArrowheads="1"/>
            </p:cNvSpPr>
            <p:nvPr/>
          </p:nvSpPr>
          <p:spPr bwMode="auto">
            <a:xfrm>
              <a:off x="1683" y="2208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.98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33" name="Text Box 109"/>
            <p:cNvSpPr txBox="1">
              <a:spLocks noChangeArrowheads="1"/>
            </p:cNvSpPr>
            <p:nvPr/>
          </p:nvSpPr>
          <p:spPr bwMode="auto">
            <a:xfrm>
              <a:off x="1710" y="2505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.97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34" name="Text Box 110"/>
            <p:cNvSpPr txBox="1">
              <a:spLocks noChangeArrowheads="1"/>
            </p:cNvSpPr>
            <p:nvPr/>
          </p:nvSpPr>
          <p:spPr bwMode="auto">
            <a:xfrm>
              <a:off x="1710" y="2810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.96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35" name="Text Box 111"/>
            <p:cNvSpPr txBox="1">
              <a:spLocks noChangeArrowheads="1"/>
            </p:cNvSpPr>
            <p:nvPr/>
          </p:nvSpPr>
          <p:spPr bwMode="auto">
            <a:xfrm>
              <a:off x="1710" y="3081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.95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36" name="Text Box 112"/>
            <p:cNvSpPr txBox="1">
              <a:spLocks noChangeArrowheads="1"/>
            </p:cNvSpPr>
            <p:nvPr/>
          </p:nvSpPr>
          <p:spPr bwMode="auto">
            <a:xfrm>
              <a:off x="1709" y="3374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.94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37" name="Text Box 113"/>
            <p:cNvSpPr txBox="1">
              <a:spLocks noChangeArrowheads="1"/>
            </p:cNvSpPr>
            <p:nvPr/>
          </p:nvSpPr>
          <p:spPr bwMode="auto">
            <a:xfrm>
              <a:off x="1710" y="3667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.93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</p:grpSp>
      <p:sp>
        <p:nvSpPr>
          <p:cNvPr id="26738" name="Text Box 114"/>
          <p:cNvSpPr txBox="1">
            <a:spLocks noChangeArrowheads="1"/>
          </p:cNvSpPr>
          <p:nvPr/>
        </p:nvSpPr>
        <p:spPr bwMode="auto">
          <a:xfrm>
            <a:off x="4572000" y="1989138"/>
            <a:ext cx="1900238" cy="4349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-5/370 = -.01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26739" name="Text Box 115"/>
          <p:cNvSpPr txBox="1">
            <a:spLocks noChangeArrowheads="1"/>
          </p:cNvSpPr>
          <p:nvPr/>
        </p:nvSpPr>
        <p:spPr bwMode="auto">
          <a:xfrm>
            <a:off x="5148263" y="1989138"/>
            <a:ext cx="1236662" cy="4349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-.01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26740" name="Text Box 116"/>
          <p:cNvSpPr txBox="1">
            <a:spLocks noChangeArrowheads="1"/>
          </p:cNvSpPr>
          <p:nvPr/>
        </p:nvSpPr>
        <p:spPr bwMode="auto">
          <a:xfrm>
            <a:off x="5148263" y="2492375"/>
            <a:ext cx="1200150" cy="396875"/>
          </a:xfrm>
          <a:prstGeom prst="rect">
            <a:avLst/>
          </a:prstGeom>
          <a:noFill/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.00</a:t>
            </a:r>
            <a:endParaRPr lang="en-CA" sz="2000" b="1" i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26741" name="Text Box 117"/>
          <p:cNvSpPr txBox="1">
            <a:spLocks noChangeArrowheads="1"/>
          </p:cNvSpPr>
          <p:nvPr/>
        </p:nvSpPr>
        <p:spPr bwMode="auto">
          <a:xfrm>
            <a:off x="5148263" y="2997200"/>
            <a:ext cx="1200150" cy="396875"/>
          </a:xfrm>
          <a:prstGeom prst="rect">
            <a:avLst/>
          </a:prstGeom>
          <a:noFill/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.01</a:t>
            </a:r>
            <a:endParaRPr lang="en-CA" sz="2000" b="1" i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grpSp>
        <p:nvGrpSpPr>
          <p:cNvPr id="4" name="Group 118"/>
          <p:cNvGrpSpPr>
            <a:grpSpLocks/>
          </p:cNvGrpSpPr>
          <p:nvPr/>
        </p:nvGrpSpPr>
        <p:grpSpPr bwMode="auto">
          <a:xfrm>
            <a:off x="5148263" y="3429000"/>
            <a:ext cx="1201737" cy="2663825"/>
            <a:chOff x="1709" y="2163"/>
            <a:chExt cx="757" cy="1656"/>
          </a:xfrm>
        </p:grpSpPr>
        <p:sp>
          <p:nvSpPr>
            <p:cNvPr id="26743" name="Text Box 119"/>
            <p:cNvSpPr txBox="1">
              <a:spLocks noChangeArrowheads="1"/>
            </p:cNvSpPr>
            <p:nvPr/>
          </p:nvSpPr>
          <p:spPr bwMode="auto">
            <a:xfrm>
              <a:off x="1709" y="2163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.02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44" name="Text Box 120"/>
            <p:cNvSpPr txBox="1">
              <a:spLocks noChangeArrowheads="1"/>
            </p:cNvSpPr>
            <p:nvPr/>
          </p:nvSpPr>
          <p:spPr bwMode="auto">
            <a:xfrm>
              <a:off x="1709" y="2442"/>
              <a:ext cx="756" cy="250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.03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45" name="Text Box 121"/>
            <p:cNvSpPr txBox="1">
              <a:spLocks noChangeArrowheads="1"/>
            </p:cNvSpPr>
            <p:nvPr/>
          </p:nvSpPr>
          <p:spPr bwMode="auto">
            <a:xfrm>
              <a:off x="1710" y="2722"/>
              <a:ext cx="756" cy="263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.04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46" name="Text Box 122"/>
            <p:cNvSpPr txBox="1">
              <a:spLocks noChangeArrowheads="1"/>
            </p:cNvSpPr>
            <p:nvPr/>
          </p:nvSpPr>
          <p:spPr bwMode="auto">
            <a:xfrm>
              <a:off x="1709" y="2924"/>
              <a:ext cx="756" cy="263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.05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47" name="Text Box 123"/>
            <p:cNvSpPr txBox="1">
              <a:spLocks noChangeArrowheads="1"/>
            </p:cNvSpPr>
            <p:nvPr/>
          </p:nvSpPr>
          <p:spPr bwMode="auto">
            <a:xfrm>
              <a:off x="1709" y="3234"/>
              <a:ext cx="756" cy="263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.06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48" name="Text Box 124"/>
            <p:cNvSpPr txBox="1">
              <a:spLocks noChangeArrowheads="1"/>
            </p:cNvSpPr>
            <p:nvPr/>
          </p:nvSpPr>
          <p:spPr bwMode="auto">
            <a:xfrm>
              <a:off x="1710" y="3560"/>
              <a:ext cx="756" cy="259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.07</a:t>
              </a:r>
              <a:endParaRPr lang="en-CA" sz="20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</p:grpSp>
      <p:sp>
        <p:nvSpPr>
          <p:cNvPr id="26749" name="Text Box 125"/>
          <p:cNvSpPr txBox="1">
            <a:spLocks noChangeArrowheads="1"/>
          </p:cNvSpPr>
          <p:nvPr/>
        </p:nvSpPr>
        <p:spPr bwMode="auto">
          <a:xfrm>
            <a:off x="5756275" y="2355850"/>
            <a:ext cx="1900238" cy="4349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15/20= .75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26750" name="Text Box 126"/>
          <p:cNvSpPr txBox="1">
            <a:spLocks noChangeArrowheads="1"/>
          </p:cNvSpPr>
          <p:nvPr/>
        </p:nvSpPr>
        <p:spPr bwMode="auto">
          <a:xfrm>
            <a:off x="6472238" y="2371725"/>
            <a:ext cx="1165225" cy="4349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.75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26751" name="Text Box 127"/>
          <p:cNvSpPr txBox="1">
            <a:spLocks noChangeArrowheads="1"/>
          </p:cNvSpPr>
          <p:nvPr/>
        </p:nvSpPr>
        <p:spPr bwMode="auto">
          <a:xfrm>
            <a:off x="6500813" y="2836863"/>
            <a:ext cx="1111250" cy="396875"/>
          </a:xfrm>
          <a:prstGeom prst="rect">
            <a:avLst/>
          </a:prstGeom>
          <a:solidFill>
            <a:schemeClr val="accent1"/>
          </a:solidFill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.75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26752" name="Text Box 128"/>
          <p:cNvSpPr txBox="1">
            <a:spLocks noChangeArrowheads="1"/>
          </p:cNvSpPr>
          <p:nvPr/>
        </p:nvSpPr>
        <p:spPr bwMode="auto">
          <a:xfrm>
            <a:off x="6500813" y="3302000"/>
            <a:ext cx="1111250" cy="396875"/>
          </a:xfrm>
          <a:prstGeom prst="rect">
            <a:avLst/>
          </a:prstGeom>
          <a:solidFill>
            <a:schemeClr val="accent1"/>
          </a:solidFill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.75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grpSp>
        <p:nvGrpSpPr>
          <p:cNvPr id="5" name="Group 129"/>
          <p:cNvGrpSpPr>
            <a:grpSpLocks/>
          </p:cNvGrpSpPr>
          <p:nvPr/>
        </p:nvGrpSpPr>
        <p:grpSpPr bwMode="auto">
          <a:xfrm>
            <a:off x="6499225" y="3749675"/>
            <a:ext cx="1112838" cy="2690813"/>
            <a:chOff x="1709" y="2222"/>
            <a:chExt cx="757" cy="1695"/>
          </a:xfrm>
        </p:grpSpPr>
        <p:sp>
          <p:nvSpPr>
            <p:cNvPr id="26754" name="Text Box 130"/>
            <p:cNvSpPr txBox="1">
              <a:spLocks noChangeArrowheads="1"/>
            </p:cNvSpPr>
            <p:nvPr/>
          </p:nvSpPr>
          <p:spPr bwMode="auto">
            <a:xfrm>
              <a:off x="1710" y="2222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.75</a:t>
              </a:r>
              <a:endParaRPr lang="en-CA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55" name="Text Box 131"/>
            <p:cNvSpPr txBox="1">
              <a:spLocks noChangeArrowheads="1"/>
            </p:cNvSpPr>
            <p:nvPr/>
          </p:nvSpPr>
          <p:spPr bwMode="auto">
            <a:xfrm>
              <a:off x="1710" y="2505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.75</a:t>
              </a:r>
              <a:endParaRPr lang="en-CA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56" name="Text Box 132"/>
            <p:cNvSpPr txBox="1">
              <a:spLocks noChangeArrowheads="1"/>
            </p:cNvSpPr>
            <p:nvPr/>
          </p:nvSpPr>
          <p:spPr bwMode="auto">
            <a:xfrm>
              <a:off x="1710" y="2810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.75</a:t>
              </a:r>
              <a:endParaRPr lang="en-CA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57" name="Text Box 133"/>
            <p:cNvSpPr txBox="1">
              <a:spLocks noChangeArrowheads="1"/>
            </p:cNvSpPr>
            <p:nvPr/>
          </p:nvSpPr>
          <p:spPr bwMode="auto">
            <a:xfrm>
              <a:off x="1710" y="3081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.75</a:t>
              </a:r>
              <a:endParaRPr lang="en-CA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58" name="Text Box 134"/>
            <p:cNvSpPr txBox="1">
              <a:spLocks noChangeArrowheads="1"/>
            </p:cNvSpPr>
            <p:nvPr/>
          </p:nvSpPr>
          <p:spPr bwMode="auto">
            <a:xfrm>
              <a:off x="1709" y="3374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.75</a:t>
              </a:r>
              <a:endParaRPr lang="en-CA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59" name="Text Box 135"/>
            <p:cNvSpPr txBox="1">
              <a:spLocks noChangeArrowheads="1"/>
            </p:cNvSpPr>
            <p:nvPr/>
          </p:nvSpPr>
          <p:spPr bwMode="auto">
            <a:xfrm>
              <a:off x="1710" y="3667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.75</a:t>
              </a:r>
              <a:endParaRPr lang="en-CA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</p:grpSp>
      <p:sp>
        <p:nvSpPr>
          <p:cNvPr id="26760" name="Text Box 136"/>
          <p:cNvSpPr txBox="1">
            <a:spLocks noChangeArrowheads="1"/>
          </p:cNvSpPr>
          <p:nvPr/>
        </p:nvSpPr>
        <p:spPr bwMode="auto">
          <a:xfrm>
            <a:off x="6996113" y="2355850"/>
            <a:ext cx="1900237" cy="4349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5/20 = .25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26761" name="Text Box 137"/>
          <p:cNvSpPr txBox="1">
            <a:spLocks noChangeArrowheads="1"/>
          </p:cNvSpPr>
          <p:nvPr/>
        </p:nvSpPr>
        <p:spPr bwMode="auto">
          <a:xfrm>
            <a:off x="7667625" y="2349500"/>
            <a:ext cx="1147763" cy="4349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.25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26762" name="Text Box 138"/>
          <p:cNvSpPr txBox="1">
            <a:spLocks noChangeArrowheads="1"/>
          </p:cNvSpPr>
          <p:nvPr/>
        </p:nvSpPr>
        <p:spPr bwMode="auto">
          <a:xfrm>
            <a:off x="7740650" y="2852738"/>
            <a:ext cx="1111250" cy="396875"/>
          </a:xfrm>
          <a:prstGeom prst="rect">
            <a:avLst/>
          </a:prstGeom>
          <a:solidFill>
            <a:schemeClr val="accent1"/>
          </a:solidFill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.25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sp>
        <p:nvSpPr>
          <p:cNvPr id="26763" name="Text Box 139"/>
          <p:cNvSpPr txBox="1">
            <a:spLocks noChangeArrowheads="1"/>
          </p:cNvSpPr>
          <p:nvPr/>
        </p:nvSpPr>
        <p:spPr bwMode="auto">
          <a:xfrm>
            <a:off x="7740650" y="3302000"/>
            <a:ext cx="1111250" cy="396875"/>
          </a:xfrm>
          <a:prstGeom prst="rect">
            <a:avLst/>
          </a:prstGeom>
          <a:solidFill>
            <a:schemeClr val="accent1"/>
          </a:solidFill>
          <a:ln w="381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.25</a:t>
            </a:r>
            <a:endParaRPr lang="en-CA" sz="2000" b="1" i="1" dirty="0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  <p:grpSp>
        <p:nvGrpSpPr>
          <p:cNvPr id="6" name="Group 140"/>
          <p:cNvGrpSpPr>
            <a:grpSpLocks/>
          </p:cNvGrpSpPr>
          <p:nvPr/>
        </p:nvGrpSpPr>
        <p:grpSpPr bwMode="auto">
          <a:xfrm>
            <a:off x="7740650" y="3789363"/>
            <a:ext cx="1112838" cy="2690812"/>
            <a:chOff x="1709" y="2222"/>
            <a:chExt cx="757" cy="1695"/>
          </a:xfrm>
        </p:grpSpPr>
        <p:sp>
          <p:nvSpPr>
            <p:cNvPr id="26765" name="Text Box 141"/>
            <p:cNvSpPr txBox="1">
              <a:spLocks noChangeArrowheads="1"/>
            </p:cNvSpPr>
            <p:nvPr/>
          </p:nvSpPr>
          <p:spPr bwMode="auto">
            <a:xfrm>
              <a:off x="1710" y="2222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.25</a:t>
              </a:r>
              <a:endParaRPr lang="en-CA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66" name="Text Box 142"/>
            <p:cNvSpPr txBox="1">
              <a:spLocks noChangeArrowheads="1"/>
            </p:cNvSpPr>
            <p:nvPr/>
          </p:nvSpPr>
          <p:spPr bwMode="auto">
            <a:xfrm>
              <a:off x="1710" y="2505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.25</a:t>
              </a:r>
              <a:endParaRPr lang="en-CA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67" name="Text Box 143"/>
            <p:cNvSpPr txBox="1">
              <a:spLocks noChangeArrowheads="1"/>
            </p:cNvSpPr>
            <p:nvPr/>
          </p:nvSpPr>
          <p:spPr bwMode="auto">
            <a:xfrm>
              <a:off x="1710" y="2810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.25</a:t>
              </a:r>
              <a:endParaRPr lang="en-CA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68" name="Text Box 144"/>
            <p:cNvSpPr txBox="1">
              <a:spLocks noChangeArrowheads="1"/>
            </p:cNvSpPr>
            <p:nvPr/>
          </p:nvSpPr>
          <p:spPr bwMode="auto">
            <a:xfrm>
              <a:off x="1710" y="3081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.25</a:t>
              </a:r>
              <a:endParaRPr lang="en-CA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69" name="Text Box 145"/>
            <p:cNvSpPr txBox="1">
              <a:spLocks noChangeArrowheads="1"/>
            </p:cNvSpPr>
            <p:nvPr/>
          </p:nvSpPr>
          <p:spPr bwMode="auto">
            <a:xfrm>
              <a:off x="1709" y="3374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.25</a:t>
              </a:r>
              <a:endParaRPr lang="en-CA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770" name="Text Box 146"/>
            <p:cNvSpPr txBox="1">
              <a:spLocks noChangeArrowheads="1"/>
            </p:cNvSpPr>
            <p:nvPr/>
          </p:nvSpPr>
          <p:spPr bwMode="auto">
            <a:xfrm>
              <a:off x="1710" y="3667"/>
              <a:ext cx="756" cy="250"/>
            </a:xfrm>
            <a:prstGeom prst="rect">
              <a:avLst/>
            </a:prstGeom>
            <a:solidFill>
              <a:schemeClr val="accent1"/>
            </a:solidFill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000" b="1" i="1" dirty="0">
                  <a:solidFill>
                    <a:srgbClr val="FEFFD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.25</a:t>
              </a:r>
              <a:endParaRPr lang="en-CA" sz="2000" b="1" i="1" dirty="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</p:grpSp>
      <p:sp>
        <p:nvSpPr>
          <p:cNvPr id="26772" name="Oval 148"/>
          <p:cNvSpPr>
            <a:spLocks noChangeArrowheads="1"/>
          </p:cNvSpPr>
          <p:nvPr/>
        </p:nvSpPr>
        <p:spPr bwMode="auto">
          <a:xfrm>
            <a:off x="0" y="2349500"/>
            <a:ext cx="2076450" cy="57467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rgbClr val="FF0000"/>
              </a:solidFill>
              <a:latin typeface="Book Antiqua" pitchFamily="18" charset="0"/>
            </a:endParaRPr>
          </a:p>
        </p:txBody>
      </p:sp>
      <p:sp>
        <p:nvSpPr>
          <p:cNvPr id="26773" name="WordArt 149"/>
          <p:cNvSpPr>
            <a:spLocks noChangeArrowheads="1" noChangeShapeType="1" noTextEdit="1"/>
          </p:cNvSpPr>
          <p:nvPr/>
        </p:nvSpPr>
        <p:spPr bwMode="auto">
          <a:xfrm>
            <a:off x="762000" y="2971800"/>
            <a:ext cx="2154238" cy="3857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CA" sz="2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break-even</a:t>
            </a:r>
          </a:p>
        </p:txBody>
      </p:sp>
    </p:spTree>
    <p:extLst>
      <p:ext uri="{BB962C8B-B14F-4D97-AF65-F5344CB8AC3E}">
        <p14:creationId xmlns:p14="http://schemas.microsoft.com/office/powerpoint/2010/main" val="30272850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267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16" grpId="0" animBg="1" autoUpdateAnimBg="0"/>
      <p:bldP spid="26717" grpId="0" animBg="1" autoUpdateAnimBg="0"/>
      <p:bldP spid="26718" grpId="0" autoUpdateAnimBg="0"/>
      <p:bldP spid="26719" grpId="0" autoUpdateAnimBg="0"/>
      <p:bldP spid="26727" grpId="0" animBg="1" autoUpdateAnimBg="0"/>
      <p:bldP spid="26728" grpId="0" animBg="1" autoUpdateAnimBg="0"/>
      <p:bldP spid="26729" grpId="0" autoUpdateAnimBg="0"/>
      <p:bldP spid="26730" grpId="0" autoUpdateAnimBg="0"/>
      <p:bldP spid="26738" grpId="0" animBg="1" autoUpdateAnimBg="0"/>
      <p:bldP spid="26739" grpId="0" animBg="1" autoUpdateAnimBg="0"/>
      <p:bldP spid="26740" grpId="0" autoUpdateAnimBg="0"/>
      <p:bldP spid="26741" grpId="0" autoUpdateAnimBg="0"/>
      <p:bldP spid="26749" grpId="0" animBg="1" autoUpdateAnimBg="0"/>
      <p:bldP spid="26750" grpId="0" animBg="1" autoUpdateAnimBg="0"/>
      <p:bldP spid="26751" grpId="0" animBg="1" autoUpdateAnimBg="0"/>
      <p:bldP spid="26752" grpId="0" animBg="1" autoUpdateAnimBg="0"/>
      <p:bldP spid="26760" grpId="0" animBg="1" autoUpdateAnimBg="0"/>
      <p:bldP spid="26761" grpId="0" animBg="1" autoUpdateAnimBg="0"/>
      <p:bldP spid="26762" grpId="0" animBg="1" autoUpdateAnimBg="0"/>
      <p:bldP spid="26763" grpId="0" animBg="1" autoUpdateAnimBg="0"/>
      <p:bldP spid="26772" grpId="0" animBg="1"/>
      <p:bldP spid="26773" grpId="0" animBg="1"/>
      <p:bldP spid="2677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rc 2"/>
          <p:cNvSpPr>
            <a:spLocks/>
          </p:cNvSpPr>
          <p:nvPr/>
        </p:nvSpPr>
        <p:spPr bwMode="auto">
          <a:xfrm>
            <a:off x="3038475" y="3617913"/>
            <a:ext cx="255588" cy="41751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 cap="rnd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1050627" name="Rectangle 3"/>
          <p:cNvSpPr>
            <a:spLocks noChangeArrowheads="1"/>
          </p:cNvSpPr>
          <p:nvPr/>
        </p:nvSpPr>
        <p:spPr bwMode="auto">
          <a:xfrm>
            <a:off x="395288" y="333375"/>
            <a:ext cx="4318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CA" sz="28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Graphically presented....</a:t>
            </a:r>
          </a:p>
        </p:txBody>
      </p:sp>
      <p:grpSp>
        <p:nvGrpSpPr>
          <p:cNvPr id="15364" name="Group 4"/>
          <p:cNvGrpSpPr>
            <a:grpSpLocks/>
          </p:cNvGrpSpPr>
          <p:nvPr/>
        </p:nvGrpSpPr>
        <p:grpSpPr bwMode="auto">
          <a:xfrm>
            <a:off x="2555875" y="981075"/>
            <a:ext cx="4060825" cy="3098800"/>
            <a:chOff x="1593" y="522"/>
            <a:chExt cx="2575" cy="2048"/>
          </a:xfrm>
        </p:grpSpPr>
        <p:sp>
          <p:nvSpPr>
            <p:cNvPr id="15377" name="Line 5"/>
            <p:cNvSpPr>
              <a:spLocks noChangeShapeType="1"/>
            </p:cNvSpPr>
            <p:nvPr/>
          </p:nvSpPr>
          <p:spPr bwMode="auto">
            <a:xfrm>
              <a:off x="1608" y="522"/>
              <a:ext cx="0" cy="204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5378" name="Line 6"/>
            <p:cNvSpPr>
              <a:spLocks noChangeShapeType="1"/>
            </p:cNvSpPr>
            <p:nvPr/>
          </p:nvSpPr>
          <p:spPr bwMode="auto">
            <a:xfrm>
              <a:off x="1593" y="255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15365" name="Group 7"/>
          <p:cNvGrpSpPr>
            <a:grpSpLocks/>
          </p:cNvGrpSpPr>
          <p:nvPr/>
        </p:nvGrpSpPr>
        <p:grpSpPr bwMode="auto">
          <a:xfrm>
            <a:off x="2528888" y="4452938"/>
            <a:ext cx="4087812" cy="1960562"/>
            <a:chOff x="1593" y="2805"/>
            <a:chExt cx="2575" cy="1235"/>
          </a:xfrm>
        </p:grpSpPr>
        <p:sp>
          <p:nvSpPr>
            <p:cNvPr id="15375" name="Line 8"/>
            <p:cNvSpPr>
              <a:spLocks noChangeShapeType="1"/>
            </p:cNvSpPr>
            <p:nvPr/>
          </p:nvSpPr>
          <p:spPr bwMode="auto">
            <a:xfrm>
              <a:off x="1608" y="2805"/>
              <a:ext cx="0" cy="123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5376" name="Line 9"/>
            <p:cNvSpPr>
              <a:spLocks noChangeShapeType="1"/>
            </p:cNvSpPr>
            <p:nvPr/>
          </p:nvSpPr>
          <p:spPr bwMode="auto">
            <a:xfrm>
              <a:off x="1593" y="363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5366" name="Rectangle 10"/>
          <p:cNvSpPr>
            <a:spLocks noChangeArrowheads="1"/>
          </p:cNvSpPr>
          <p:nvPr/>
        </p:nvSpPr>
        <p:spPr bwMode="auto">
          <a:xfrm rot="-5400000">
            <a:off x="937226" y="2272990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/>
              <a:t>Consumption</a:t>
            </a:r>
          </a:p>
        </p:txBody>
      </p:sp>
      <p:sp>
        <p:nvSpPr>
          <p:cNvPr id="15367" name="Rectangle 11"/>
          <p:cNvSpPr>
            <a:spLocks noChangeArrowheads="1"/>
          </p:cNvSpPr>
          <p:nvPr/>
        </p:nvSpPr>
        <p:spPr bwMode="auto">
          <a:xfrm rot="-5400000">
            <a:off x="1299177" y="4748797"/>
            <a:ext cx="933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/>
              <a:t>Saving</a:t>
            </a:r>
          </a:p>
        </p:txBody>
      </p:sp>
      <p:sp>
        <p:nvSpPr>
          <p:cNvPr id="15368" name="Line 12"/>
          <p:cNvSpPr>
            <a:spLocks noChangeShapeType="1"/>
          </p:cNvSpPr>
          <p:nvPr/>
        </p:nvSpPr>
        <p:spPr bwMode="auto">
          <a:xfrm flipV="1">
            <a:off x="2552700" y="889000"/>
            <a:ext cx="3162300" cy="31670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grpSp>
        <p:nvGrpSpPr>
          <p:cNvPr id="15369" name="Group 13"/>
          <p:cNvGrpSpPr>
            <a:grpSpLocks/>
          </p:cNvGrpSpPr>
          <p:nvPr/>
        </p:nvGrpSpPr>
        <p:grpSpPr bwMode="auto">
          <a:xfrm>
            <a:off x="2736850" y="3763963"/>
            <a:ext cx="469900" cy="342900"/>
            <a:chOff x="1724" y="2371"/>
            <a:chExt cx="296" cy="216"/>
          </a:xfrm>
        </p:grpSpPr>
        <p:sp>
          <p:nvSpPr>
            <p:cNvPr id="15373" name="Rectangle 14"/>
            <p:cNvSpPr>
              <a:spLocks noChangeArrowheads="1"/>
            </p:cNvSpPr>
            <p:nvPr/>
          </p:nvSpPr>
          <p:spPr bwMode="auto">
            <a:xfrm>
              <a:off x="1724" y="2414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200" b="1">
                  <a:solidFill>
                    <a:schemeClr val="accent1"/>
                  </a:solidFill>
                </a:rPr>
                <a:t>45</a:t>
              </a:r>
            </a:p>
          </p:txBody>
        </p:sp>
        <p:sp>
          <p:nvSpPr>
            <p:cNvPr id="15374" name="Rectangle 15"/>
            <p:cNvSpPr>
              <a:spLocks noChangeArrowheads="1"/>
            </p:cNvSpPr>
            <p:nvPr/>
          </p:nvSpPr>
          <p:spPr bwMode="auto">
            <a:xfrm>
              <a:off x="1855" y="2371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000" b="1">
                  <a:solidFill>
                    <a:schemeClr val="accent1"/>
                  </a:solidFill>
                </a:rPr>
                <a:t>o</a:t>
              </a:r>
            </a:p>
          </p:txBody>
        </p:sp>
      </p:grpSp>
      <p:sp>
        <p:nvSpPr>
          <p:cNvPr id="15371" name="Rectangle 17"/>
          <p:cNvSpPr>
            <a:spLocks noChangeArrowheads="1"/>
          </p:cNvSpPr>
          <p:nvPr/>
        </p:nvSpPr>
        <p:spPr bwMode="auto">
          <a:xfrm>
            <a:off x="5580063" y="549275"/>
            <a:ext cx="957826" cy="831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 dirty="0"/>
              <a:t>C = Y</a:t>
            </a:r>
          </a:p>
          <a:p>
            <a:pPr eaLnBrk="0" hangingPunct="0"/>
            <a:r>
              <a:rPr lang="en-CA" sz="2400" b="1" dirty="0"/>
              <a:t>S = 0</a:t>
            </a:r>
          </a:p>
        </p:txBody>
      </p:sp>
      <p:sp>
        <p:nvSpPr>
          <p:cNvPr id="2" name="Rectangle 23"/>
          <p:cNvSpPr>
            <a:spLocks noChangeArrowheads="1"/>
          </p:cNvSpPr>
          <p:nvPr/>
        </p:nvSpPr>
        <p:spPr bwMode="auto">
          <a:xfrm>
            <a:off x="4992688" y="4081463"/>
            <a:ext cx="2660985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/>
              <a:t>Disposable </a:t>
            </a:r>
            <a:r>
              <a:rPr lang="en-CA" b="1" dirty="0" smtClean="0"/>
              <a:t>Income (Y)</a:t>
            </a:r>
            <a:endParaRPr lang="en-CA" b="1" dirty="0"/>
          </a:p>
        </p:txBody>
      </p:sp>
      <p:sp>
        <p:nvSpPr>
          <p:cNvPr id="15372" name="Rectangle 24"/>
          <p:cNvSpPr>
            <a:spLocks noChangeArrowheads="1"/>
          </p:cNvSpPr>
          <p:nvPr/>
        </p:nvSpPr>
        <p:spPr bwMode="auto">
          <a:xfrm>
            <a:off x="5073650" y="5822950"/>
            <a:ext cx="2660985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/>
              <a:t>Disposable </a:t>
            </a:r>
            <a:r>
              <a:rPr lang="en-CA" b="1" dirty="0" smtClean="0"/>
              <a:t>Income (Y)</a:t>
            </a:r>
            <a:endParaRPr lang="en-CA" b="1" dirty="0"/>
          </a:p>
        </p:txBody>
      </p:sp>
      <p:sp>
        <p:nvSpPr>
          <p:cNvPr id="19" name="Rectangle 21"/>
          <p:cNvSpPr>
            <a:spLocks noChangeArrowheads="1"/>
          </p:cNvSpPr>
          <p:nvPr/>
        </p:nvSpPr>
        <p:spPr bwMode="auto">
          <a:xfrm>
            <a:off x="2305693" y="3923064"/>
            <a:ext cx="328616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CA" sz="2000" b="1" dirty="0"/>
              <a:t>0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2557306" y="2876748"/>
            <a:ext cx="1200382" cy="0"/>
          </a:xfrm>
          <a:prstGeom prst="line">
            <a:avLst/>
          </a:prstGeom>
          <a:ln w="25400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740450" y="2903737"/>
            <a:ext cx="0" cy="1203127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Up-Down Arrow 6"/>
          <p:cNvSpPr/>
          <p:nvPr/>
        </p:nvSpPr>
        <p:spPr>
          <a:xfrm>
            <a:off x="2306208" y="2925778"/>
            <a:ext cx="185191" cy="108266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Left-Right Arrow 7"/>
          <p:cNvSpPr/>
          <p:nvPr/>
        </p:nvSpPr>
        <p:spPr>
          <a:xfrm>
            <a:off x="2590540" y="4175127"/>
            <a:ext cx="1133913" cy="18335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3676675" y="2825523"/>
            <a:ext cx="127550" cy="1564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1"/>
          <p:cNvSpPr>
            <a:spLocks noChangeArrowheads="1"/>
          </p:cNvSpPr>
          <p:nvPr/>
        </p:nvSpPr>
        <p:spPr bwMode="auto">
          <a:xfrm>
            <a:off x="2195736" y="5556040"/>
            <a:ext cx="386183" cy="40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algn="ctr" eaLnBrk="0" hangingPunct="0"/>
            <a:r>
              <a:rPr lang="en-CA" sz="2000" b="1" dirty="0"/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31518418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8" grpId="0" animBg="1"/>
      <p:bldP spid="15371" grpId="0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rc 2"/>
          <p:cNvSpPr>
            <a:spLocks/>
          </p:cNvSpPr>
          <p:nvPr/>
        </p:nvSpPr>
        <p:spPr bwMode="auto">
          <a:xfrm>
            <a:off x="3038475" y="3617913"/>
            <a:ext cx="255588" cy="41751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 cap="rnd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1050627" name="Rectangle 3"/>
          <p:cNvSpPr>
            <a:spLocks noChangeArrowheads="1"/>
          </p:cNvSpPr>
          <p:nvPr/>
        </p:nvSpPr>
        <p:spPr bwMode="auto">
          <a:xfrm>
            <a:off x="395288" y="333375"/>
            <a:ext cx="4318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CA" sz="28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Graphically presented....</a:t>
            </a:r>
          </a:p>
        </p:txBody>
      </p:sp>
      <p:grpSp>
        <p:nvGrpSpPr>
          <p:cNvPr id="16388" name="Group 4"/>
          <p:cNvGrpSpPr>
            <a:grpSpLocks/>
          </p:cNvGrpSpPr>
          <p:nvPr/>
        </p:nvGrpSpPr>
        <p:grpSpPr bwMode="auto">
          <a:xfrm>
            <a:off x="2555875" y="981075"/>
            <a:ext cx="4060825" cy="3098800"/>
            <a:chOff x="1593" y="522"/>
            <a:chExt cx="2575" cy="2048"/>
          </a:xfrm>
        </p:grpSpPr>
        <p:sp>
          <p:nvSpPr>
            <p:cNvPr id="16408" name="Line 5"/>
            <p:cNvSpPr>
              <a:spLocks noChangeShapeType="1"/>
            </p:cNvSpPr>
            <p:nvPr/>
          </p:nvSpPr>
          <p:spPr bwMode="auto">
            <a:xfrm>
              <a:off x="1608" y="522"/>
              <a:ext cx="0" cy="204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6409" name="Line 6"/>
            <p:cNvSpPr>
              <a:spLocks noChangeShapeType="1"/>
            </p:cNvSpPr>
            <p:nvPr/>
          </p:nvSpPr>
          <p:spPr bwMode="auto">
            <a:xfrm>
              <a:off x="1593" y="255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16389" name="Group 7"/>
          <p:cNvGrpSpPr>
            <a:grpSpLocks/>
          </p:cNvGrpSpPr>
          <p:nvPr/>
        </p:nvGrpSpPr>
        <p:grpSpPr bwMode="auto">
          <a:xfrm>
            <a:off x="2528888" y="4452938"/>
            <a:ext cx="4087812" cy="1960562"/>
            <a:chOff x="1593" y="2805"/>
            <a:chExt cx="2575" cy="1235"/>
          </a:xfrm>
        </p:grpSpPr>
        <p:sp>
          <p:nvSpPr>
            <p:cNvPr id="16406" name="Line 8"/>
            <p:cNvSpPr>
              <a:spLocks noChangeShapeType="1"/>
            </p:cNvSpPr>
            <p:nvPr/>
          </p:nvSpPr>
          <p:spPr bwMode="auto">
            <a:xfrm>
              <a:off x="1608" y="2805"/>
              <a:ext cx="0" cy="123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6407" name="Line 9"/>
            <p:cNvSpPr>
              <a:spLocks noChangeShapeType="1"/>
            </p:cNvSpPr>
            <p:nvPr/>
          </p:nvSpPr>
          <p:spPr bwMode="auto">
            <a:xfrm>
              <a:off x="1593" y="363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6390" name="Rectangle 10"/>
          <p:cNvSpPr>
            <a:spLocks noChangeArrowheads="1"/>
          </p:cNvSpPr>
          <p:nvPr/>
        </p:nvSpPr>
        <p:spPr bwMode="auto">
          <a:xfrm rot="-5400000">
            <a:off x="1385094" y="2116932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Consumption</a:t>
            </a:r>
          </a:p>
        </p:txBody>
      </p:sp>
      <p:sp>
        <p:nvSpPr>
          <p:cNvPr id="16391" name="Rectangle 11"/>
          <p:cNvSpPr>
            <a:spLocks noChangeArrowheads="1"/>
          </p:cNvSpPr>
          <p:nvPr/>
        </p:nvSpPr>
        <p:spPr bwMode="auto">
          <a:xfrm rot="-5400000">
            <a:off x="1802607" y="4839493"/>
            <a:ext cx="933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Saving</a:t>
            </a:r>
          </a:p>
        </p:txBody>
      </p:sp>
      <p:sp>
        <p:nvSpPr>
          <p:cNvPr id="16392" name="Line 12"/>
          <p:cNvSpPr>
            <a:spLocks noChangeShapeType="1"/>
          </p:cNvSpPr>
          <p:nvPr/>
        </p:nvSpPr>
        <p:spPr bwMode="auto">
          <a:xfrm flipV="1">
            <a:off x="2552700" y="889000"/>
            <a:ext cx="3162300" cy="31670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grpSp>
        <p:nvGrpSpPr>
          <p:cNvPr id="16393" name="Group 13"/>
          <p:cNvGrpSpPr>
            <a:grpSpLocks/>
          </p:cNvGrpSpPr>
          <p:nvPr/>
        </p:nvGrpSpPr>
        <p:grpSpPr bwMode="auto">
          <a:xfrm>
            <a:off x="2736850" y="3763963"/>
            <a:ext cx="469900" cy="342900"/>
            <a:chOff x="1724" y="2371"/>
            <a:chExt cx="296" cy="216"/>
          </a:xfrm>
        </p:grpSpPr>
        <p:sp>
          <p:nvSpPr>
            <p:cNvPr id="16404" name="Rectangle 14"/>
            <p:cNvSpPr>
              <a:spLocks noChangeArrowheads="1"/>
            </p:cNvSpPr>
            <p:nvPr/>
          </p:nvSpPr>
          <p:spPr bwMode="auto">
            <a:xfrm>
              <a:off x="1724" y="2414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200" b="1">
                  <a:solidFill>
                    <a:schemeClr val="accent1"/>
                  </a:solidFill>
                </a:rPr>
                <a:t>45</a:t>
              </a:r>
            </a:p>
          </p:txBody>
        </p:sp>
        <p:sp>
          <p:nvSpPr>
            <p:cNvPr id="16405" name="Rectangle 15"/>
            <p:cNvSpPr>
              <a:spLocks noChangeArrowheads="1"/>
            </p:cNvSpPr>
            <p:nvPr/>
          </p:nvSpPr>
          <p:spPr bwMode="auto">
            <a:xfrm>
              <a:off x="1855" y="2371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000" b="1">
                  <a:solidFill>
                    <a:schemeClr val="accent1"/>
                  </a:solidFill>
                </a:rPr>
                <a:t>o</a:t>
              </a:r>
            </a:p>
          </p:txBody>
        </p:sp>
      </p:grpSp>
      <p:sp>
        <p:nvSpPr>
          <p:cNvPr id="16394" name="Line 16"/>
          <p:cNvSpPr>
            <a:spLocks noChangeShapeType="1"/>
          </p:cNvSpPr>
          <p:nvPr/>
        </p:nvSpPr>
        <p:spPr bwMode="auto">
          <a:xfrm flipV="1">
            <a:off x="2579530" y="1596718"/>
            <a:ext cx="3576637" cy="1949450"/>
          </a:xfrm>
          <a:prstGeom prst="line">
            <a:avLst/>
          </a:prstGeom>
          <a:noFill/>
          <a:ln w="76200">
            <a:solidFill>
              <a:srgbClr val="0000C4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6395" name="Rectangle 17"/>
          <p:cNvSpPr>
            <a:spLocks noChangeArrowheads="1"/>
          </p:cNvSpPr>
          <p:nvPr/>
        </p:nvSpPr>
        <p:spPr bwMode="auto">
          <a:xfrm>
            <a:off x="6249988" y="128905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/>
              <a:t>C</a:t>
            </a:r>
          </a:p>
        </p:txBody>
      </p:sp>
      <p:sp>
        <p:nvSpPr>
          <p:cNvPr id="16396" name="Line 18"/>
          <p:cNvSpPr>
            <a:spLocks noChangeShapeType="1"/>
          </p:cNvSpPr>
          <p:nvPr/>
        </p:nvSpPr>
        <p:spPr bwMode="auto">
          <a:xfrm>
            <a:off x="3643313" y="3013075"/>
            <a:ext cx="0" cy="2786063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6397" name="Rectangle 21"/>
          <p:cNvSpPr>
            <a:spLocks noChangeArrowheads="1"/>
          </p:cNvSpPr>
          <p:nvPr/>
        </p:nvSpPr>
        <p:spPr bwMode="auto">
          <a:xfrm>
            <a:off x="5940425" y="1700213"/>
            <a:ext cx="14922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CA" sz="1600" b="1"/>
              <a:t>Consumption</a:t>
            </a:r>
          </a:p>
          <a:p>
            <a:pPr algn="ctr" eaLnBrk="0" hangingPunct="0"/>
            <a:r>
              <a:rPr lang="en-CA" sz="1600" b="1"/>
              <a:t>schedule</a:t>
            </a:r>
          </a:p>
        </p:txBody>
      </p:sp>
      <p:sp>
        <p:nvSpPr>
          <p:cNvPr id="16398" name="Rectangle 23"/>
          <p:cNvSpPr>
            <a:spLocks noChangeArrowheads="1"/>
          </p:cNvSpPr>
          <p:nvPr/>
        </p:nvSpPr>
        <p:spPr bwMode="auto">
          <a:xfrm>
            <a:off x="4992688" y="4081463"/>
            <a:ext cx="2266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16399" name="Rectangle 24"/>
          <p:cNvSpPr>
            <a:spLocks noChangeArrowheads="1"/>
          </p:cNvSpPr>
          <p:nvPr/>
        </p:nvSpPr>
        <p:spPr bwMode="auto">
          <a:xfrm>
            <a:off x="5073650" y="5822950"/>
            <a:ext cx="226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16400" name="Rectangle 31"/>
          <p:cNvSpPr>
            <a:spLocks noChangeArrowheads="1"/>
          </p:cNvSpPr>
          <p:nvPr/>
        </p:nvSpPr>
        <p:spPr bwMode="auto">
          <a:xfrm>
            <a:off x="3395663" y="5808663"/>
            <a:ext cx="523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CA" sz="1600" b="1"/>
              <a:t>390</a:t>
            </a:r>
          </a:p>
        </p:txBody>
      </p:sp>
      <p:sp>
        <p:nvSpPr>
          <p:cNvPr id="38" name="Rectangle 21"/>
          <p:cNvSpPr>
            <a:spLocks noChangeArrowheads="1"/>
          </p:cNvSpPr>
          <p:nvPr/>
        </p:nvSpPr>
        <p:spPr bwMode="auto">
          <a:xfrm>
            <a:off x="4356100" y="2852738"/>
            <a:ext cx="16065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 eaLnBrk="0" hangingPunct="0"/>
            <a:r>
              <a:rPr lang="en-CA" sz="1600" b="1"/>
              <a:t>Break-even level</a:t>
            </a:r>
          </a:p>
        </p:txBody>
      </p:sp>
      <p:sp>
        <p:nvSpPr>
          <p:cNvPr id="39" name="Freeform 32"/>
          <p:cNvSpPr>
            <a:spLocks/>
          </p:cNvSpPr>
          <p:nvPr/>
        </p:nvSpPr>
        <p:spPr bwMode="auto">
          <a:xfrm>
            <a:off x="3635375" y="2997200"/>
            <a:ext cx="936625" cy="46038"/>
          </a:xfrm>
          <a:custGeom>
            <a:avLst/>
            <a:gdLst>
              <a:gd name="T0" fmla="*/ 2147483647 w 1152"/>
              <a:gd name="T1" fmla="*/ 2147483647 h 433"/>
              <a:gd name="T2" fmla="*/ 2147483647 w 1152"/>
              <a:gd name="T3" fmla="*/ 2147483647 h 433"/>
              <a:gd name="T4" fmla="*/ 0 w 1152"/>
              <a:gd name="T5" fmla="*/ 0 h 433"/>
              <a:gd name="T6" fmla="*/ 0 60000 65536"/>
              <a:gd name="T7" fmla="*/ 0 60000 65536"/>
              <a:gd name="T8" fmla="*/ 0 60000 65536"/>
              <a:gd name="T9" fmla="*/ 0 w 1152"/>
              <a:gd name="T10" fmla="*/ 0 h 433"/>
              <a:gd name="T11" fmla="*/ 1152 w 1152"/>
              <a:gd name="T12" fmla="*/ 433 h 43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52" h="433">
                <a:moveTo>
                  <a:pt x="1152" y="159"/>
                </a:moveTo>
                <a:cubicBezTo>
                  <a:pt x="801" y="296"/>
                  <a:pt x="451" y="433"/>
                  <a:pt x="259" y="407"/>
                </a:cubicBezTo>
                <a:cubicBezTo>
                  <a:pt x="67" y="381"/>
                  <a:pt x="32" y="85"/>
                  <a:pt x="0" y="0"/>
                </a:cubicBezTo>
              </a:path>
            </a:pathLst>
          </a:custGeom>
          <a:noFill/>
          <a:ln w="571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6403" name="Rectangle 17"/>
          <p:cNvSpPr>
            <a:spLocks noChangeArrowheads="1"/>
          </p:cNvSpPr>
          <p:nvPr/>
        </p:nvSpPr>
        <p:spPr bwMode="auto">
          <a:xfrm>
            <a:off x="5641125" y="354175"/>
            <a:ext cx="957826" cy="831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 dirty="0"/>
              <a:t>C = Y</a:t>
            </a:r>
          </a:p>
          <a:p>
            <a:pPr eaLnBrk="0" hangingPunct="0"/>
            <a:r>
              <a:rPr lang="en-CA" sz="2400" b="1" dirty="0"/>
              <a:t>S = 0</a:t>
            </a:r>
          </a:p>
        </p:txBody>
      </p:sp>
      <p:sp>
        <p:nvSpPr>
          <p:cNvPr id="26" name="Rectangle 21"/>
          <p:cNvSpPr>
            <a:spLocks noChangeArrowheads="1"/>
          </p:cNvSpPr>
          <p:nvPr/>
        </p:nvSpPr>
        <p:spPr bwMode="auto">
          <a:xfrm>
            <a:off x="2195513" y="5589588"/>
            <a:ext cx="3000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CA" sz="1600" b="1"/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10946356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rc 2"/>
          <p:cNvSpPr>
            <a:spLocks/>
          </p:cNvSpPr>
          <p:nvPr/>
        </p:nvSpPr>
        <p:spPr bwMode="auto">
          <a:xfrm>
            <a:off x="3038475" y="3617913"/>
            <a:ext cx="255588" cy="41751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 cap="rnd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1050627" name="Rectangle 3"/>
          <p:cNvSpPr>
            <a:spLocks noChangeArrowheads="1"/>
          </p:cNvSpPr>
          <p:nvPr/>
        </p:nvSpPr>
        <p:spPr bwMode="auto">
          <a:xfrm>
            <a:off x="395288" y="333375"/>
            <a:ext cx="4318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CA" sz="28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Graphically presented....</a:t>
            </a:r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2555875" y="981075"/>
            <a:ext cx="4060825" cy="3098800"/>
            <a:chOff x="1593" y="522"/>
            <a:chExt cx="2575" cy="2048"/>
          </a:xfrm>
        </p:grpSpPr>
        <p:sp>
          <p:nvSpPr>
            <p:cNvPr id="17445" name="Line 5"/>
            <p:cNvSpPr>
              <a:spLocks noChangeShapeType="1"/>
            </p:cNvSpPr>
            <p:nvPr/>
          </p:nvSpPr>
          <p:spPr bwMode="auto">
            <a:xfrm>
              <a:off x="1608" y="522"/>
              <a:ext cx="0" cy="204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7446" name="Line 6"/>
            <p:cNvSpPr>
              <a:spLocks noChangeShapeType="1"/>
            </p:cNvSpPr>
            <p:nvPr/>
          </p:nvSpPr>
          <p:spPr bwMode="auto">
            <a:xfrm>
              <a:off x="1593" y="255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17413" name="Group 7"/>
          <p:cNvGrpSpPr>
            <a:grpSpLocks/>
          </p:cNvGrpSpPr>
          <p:nvPr/>
        </p:nvGrpSpPr>
        <p:grpSpPr bwMode="auto">
          <a:xfrm>
            <a:off x="2528888" y="4452938"/>
            <a:ext cx="4087812" cy="1960562"/>
            <a:chOff x="1593" y="2805"/>
            <a:chExt cx="2575" cy="1235"/>
          </a:xfrm>
        </p:grpSpPr>
        <p:sp>
          <p:nvSpPr>
            <p:cNvPr id="17443" name="Line 8"/>
            <p:cNvSpPr>
              <a:spLocks noChangeShapeType="1"/>
            </p:cNvSpPr>
            <p:nvPr/>
          </p:nvSpPr>
          <p:spPr bwMode="auto">
            <a:xfrm>
              <a:off x="1608" y="2805"/>
              <a:ext cx="0" cy="123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7444" name="Line 9"/>
            <p:cNvSpPr>
              <a:spLocks noChangeShapeType="1"/>
            </p:cNvSpPr>
            <p:nvPr/>
          </p:nvSpPr>
          <p:spPr bwMode="auto">
            <a:xfrm>
              <a:off x="1593" y="363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7414" name="Rectangle 10"/>
          <p:cNvSpPr>
            <a:spLocks noChangeArrowheads="1"/>
          </p:cNvSpPr>
          <p:nvPr/>
        </p:nvSpPr>
        <p:spPr bwMode="auto">
          <a:xfrm rot="-5400000">
            <a:off x="1385094" y="2116932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Consumption</a:t>
            </a:r>
          </a:p>
        </p:txBody>
      </p:sp>
      <p:sp>
        <p:nvSpPr>
          <p:cNvPr id="17415" name="Rectangle 11"/>
          <p:cNvSpPr>
            <a:spLocks noChangeArrowheads="1"/>
          </p:cNvSpPr>
          <p:nvPr/>
        </p:nvSpPr>
        <p:spPr bwMode="auto">
          <a:xfrm rot="-5400000">
            <a:off x="1802607" y="4839493"/>
            <a:ext cx="933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Saving</a:t>
            </a:r>
          </a:p>
        </p:txBody>
      </p:sp>
      <p:sp>
        <p:nvSpPr>
          <p:cNvPr id="17416" name="Line 12"/>
          <p:cNvSpPr>
            <a:spLocks noChangeShapeType="1"/>
          </p:cNvSpPr>
          <p:nvPr/>
        </p:nvSpPr>
        <p:spPr bwMode="auto">
          <a:xfrm flipV="1">
            <a:off x="2552700" y="889000"/>
            <a:ext cx="3162300" cy="31670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grpSp>
        <p:nvGrpSpPr>
          <p:cNvPr id="17417" name="Group 13"/>
          <p:cNvGrpSpPr>
            <a:grpSpLocks/>
          </p:cNvGrpSpPr>
          <p:nvPr/>
        </p:nvGrpSpPr>
        <p:grpSpPr bwMode="auto">
          <a:xfrm>
            <a:off x="2736850" y="3763963"/>
            <a:ext cx="469900" cy="342900"/>
            <a:chOff x="1724" y="2371"/>
            <a:chExt cx="296" cy="216"/>
          </a:xfrm>
        </p:grpSpPr>
        <p:sp>
          <p:nvSpPr>
            <p:cNvPr id="17441" name="Rectangle 14"/>
            <p:cNvSpPr>
              <a:spLocks noChangeArrowheads="1"/>
            </p:cNvSpPr>
            <p:nvPr/>
          </p:nvSpPr>
          <p:spPr bwMode="auto">
            <a:xfrm>
              <a:off x="1724" y="2414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200" b="1">
                  <a:solidFill>
                    <a:schemeClr val="accent1"/>
                  </a:solidFill>
                </a:rPr>
                <a:t>45</a:t>
              </a:r>
            </a:p>
          </p:txBody>
        </p:sp>
        <p:sp>
          <p:nvSpPr>
            <p:cNvPr id="17442" name="Rectangle 15"/>
            <p:cNvSpPr>
              <a:spLocks noChangeArrowheads="1"/>
            </p:cNvSpPr>
            <p:nvPr/>
          </p:nvSpPr>
          <p:spPr bwMode="auto">
            <a:xfrm>
              <a:off x="1855" y="2371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000" b="1">
                  <a:solidFill>
                    <a:schemeClr val="accent1"/>
                  </a:solidFill>
                </a:rPr>
                <a:t>o</a:t>
              </a:r>
            </a:p>
          </p:txBody>
        </p:sp>
      </p:grpSp>
      <p:sp>
        <p:nvSpPr>
          <p:cNvPr id="17418" name="Line 16"/>
          <p:cNvSpPr>
            <a:spLocks noChangeShapeType="1"/>
          </p:cNvSpPr>
          <p:nvPr/>
        </p:nvSpPr>
        <p:spPr bwMode="auto">
          <a:xfrm flipV="1">
            <a:off x="2665413" y="1571625"/>
            <a:ext cx="3576637" cy="1949450"/>
          </a:xfrm>
          <a:prstGeom prst="line">
            <a:avLst/>
          </a:prstGeom>
          <a:noFill/>
          <a:ln w="76200">
            <a:solidFill>
              <a:srgbClr val="0000C4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7419" name="Rectangle 17"/>
          <p:cNvSpPr>
            <a:spLocks noChangeArrowheads="1"/>
          </p:cNvSpPr>
          <p:nvPr/>
        </p:nvSpPr>
        <p:spPr bwMode="auto">
          <a:xfrm>
            <a:off x="6249988" y="128905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/>
              <a:t>C</a:t>
            </a:r>
          </a:p>
        </p:txBody>
      </p:sp>
      <p:sp>
        <p:nvSpPr>
          <p:cNvPr id="17420" name="Line 18"/>
          <p:cNvSpPr>
            <a:spLocks noChangeShapeType="1"/>
          </p:cNvSpPr>
          <p:nvPr/>
        </p:nvSpPr>
        <p:spPr bwMode="auto">
          <a:xfrm>
            <a:off x="3643313" y="3013075"/>
            <a:ext cx="0" cy="2786063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7421" name="Line 19"/>
          <p:cNvSpPr>
            <a:spLocks noChangeShapeType="1"/>
          </p:cNvSpPr>
          <p:nvPr/>
        </p:nvSpPr>
        <p:spPr bwMode="auto">
          <a:xfrm flipV="1">
            <a:off x="2871788" y="4725988"/>
            <a:ext cx="3260725" cy="1379537"/>
          </a:xfrm>
          <a:prstGeom prst="line">
            <a:avLst/>
          </a:prstGeom>
          <a:noFill/>
          <a:ln w="76200">
            <a:solidFill>
              <a:srgbClr val="CC66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7422" name="Rectangle 20"/>
          <p:cNvSpPr>
            <a:spLocks noChangeArrowheads="1"/>
          </p:cNvSpPr>
          <p:nvPr/>
        </p:nvSpPr>
        <p:spPr bwMode="auto">
          <a:xfrm>
            <a:off x="6156325" y="4581525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/>
              <a:t>S</a:t>
            </a:r>
          </a:p>
        </p:txBody>
      </p:sp>
      <p:sp>
        <p:nvSpPr>
          <p:cNvPr id="17423" name="Rectangle 21"/>
          <p:cNvSpPr>
            <a:spLocks noChangeArrowheads="1"/>
          </p:cNvSpPr>
          <p:nvPr/>
        </p:nvSpPr>
        <p:spPr bwMode="auto">
          <a:xfrm>
            <a:off x="5988050" y="1735138"/>
            <a:ext cx="14922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CA" sz="1600" b="1"/>
              <a:t>Consumption</a:t>
            </a:r>
          </a:p>
          <a:p>
            <a:pPr algn="ctr" eaLnBrk="0" hangingPunct="0"/>
            <a:r>
              <a:rPr lang="en-CA" sz="1600" b="1"/>
              <a:t>schedule</a:t>
            </a:r>
          </a:p>
        </p:txBody>
      </p:sp>
      <p:sp>
        <p:nvSpPr>
          <p:cNvPr id="17424" name="Rectangle 22"/>
          <p:cNvSpPr>
            <a:spLocks noChangeArrowheads="1"/>
          </p:cNvSpPr>
          <p:nvPr/>
        </p:nvSpPr>
        <p:spPr bwMode="auto">
          <a:xfrm>
            <a:off x="4070350" y="4600575"/>
            <a:ext cx="10636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CA" sz="1600" b="1"/>
              <a:t>Saving</a:t>
            </a:r>
          </a:p>
          <a:p>
            <a:pPr algn="ctr" eaLnBrk="0" hangingPunct="0"/>
            <a:r>
              <a:rPr lang="en-CA" sz="1600" b="1"/>
              <a:t>schedule</a:t>
            </a:r>
          </a:p>
        </p:txBody>
      </p:sp>
      <p:sp>
        <p:nvSpPr>
          <p:cNvPr id="17425" name="Rectangle 23"/>
          <p:cNvSpPr>
            <a:spLocks noChangeArrowheads="1"/>
          </p:cNvSpPr>
          <p:nvPr/>
        </p:nvSpPr>
        <p:spPr bwMode="auto">
          <a:xfrm>
            <a:off x="4992688" y="4081463"/>
            <a:ext cx="2266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17426" name="Rectangle 24"/>
          <p:cNvSpPr>
            <a:spLocks noChangeArrowheads="1"/>
          </p:cNvSpPr>
          <p:nvPr/>
        </p:nvSpPr>
        <p:spPr bwMode="auto">
          <a:xfrm>
            <a:off x="5073650" y="5822950"/>
            <a:ext cx="226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1050649" name="Rectangle 25"/>
          <p:cNvSpPr>
            <a:spLocks noChangeArrowheads="1"/>
          </p:cNvSpPr>
          <p:nvPr/>
        </p:nvSpPr>
        <p:spPr bwMode="auto">
          <a:xfrm>
            <a:off x="5351463" y="1104900"/>
            <a:ext cx="106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SAVING</a:t>
            </a:r>
          </a:p>
        </p:txBody>
      </p:sp>
      <p:sp>
        <p:nvSpPr>
          <p:cNvPr id="1050650" name="Rectangle 26"/>
          <p:cNvSpPr>
            <a:spLocks noChangeArrowheads="1"/>
          </p:cNvSpPr>
          <p:nvPr/>
        </p:nvSpPr>
        <p:spPr bwMode="auto">
          <a:xfrm>
            <a:off x="5483225" y="5237163"/>
            <a:ext cx="106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SAVING</a:t>
            </a:r>
          </a:p>
        </p:txBody>
      </p:sp>
      <p:sp>
        <p:nvSpPr>
          <p:cNvPr id="1050651" name="Rectangle 27"/>
          <p:cNvSpPr>
            <a:spLocks noChangeArrowheads="1"/>
          </p:cNvSpPr>
          <p:nvPr/>
        </p:nvSpPr>
        <p:spPr bwMode="auto">
          <a:xfrm>
            <a:off x="1000125" y="3516313"/>
            <a:ext cx="1441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DISSAVING</a:t>
            </a:r>
          </a:p>
        </p:txBody>
      </p:sp>
      <p:sp>
        <p:nvSpPr>
          <p:cNvPr id="1050652" name="Rectangle 28"/>
          <p:cNvSpPr>
            <a:spLocks noChangeArrowheads="1"/>
          </p:cNvSpPr>
          <p:nvPr/>
        </p:nvSpPr>
        <p:spPr bwMode="auto">
          <a:xfrm>
            <a:off x="1112838" y="5810250"/>
            <a:ext cx="1441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DISSAVING</a:t>
            </a:r>
          </a:p>
        </p:txBody>
      </p:sp>
      <p:sp>
        <p:nvSpPr>
          <p:cNvPr id="1050653" name="Rectangle 29"/>
          <p:cNvSpPr>
            <a:spLocks noChangeArrowheads="1"/>
          </p:cNvSpPr>
          <p:nvPr/>
        </p:nvSpPr>
        <p:spPr bwMode="auto">
          <a:xfrm>
            <a:off x="5486400" y="2346325"/>
            <a:ext cx="2713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CA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MPC = Slope of C</a:t>
            </a:r>
          </a:p>
        </p:txBody>
      </p:sp>
      <p:sp>
        <p:nvSpPr>
          <p:cNvPr id="1050654" name="Rectangle 30"/>
          <p:cNvSpPr>
            <a:spLocks noChangeArrowheads="1"/>
          </p:cNvSpPr>
          <p:nvPr/>
        </p:nvSpPr>
        <p:spPr bwMode="auto">
          <a:xfrm>
            <a:off x="6124575" y="4325938"/>
            <a:ext cx="2678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CA" sz="2400" b="1" i="1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MPS = Slope of S</a:t>
            </a:r>
          </a:p>
        </p:txBody>
      </p:sp>
      <p:sp>
        <p:nvSpPr>
          <p:cNvPr id="17433" name="Rectangle 31"/>
          <p:cNvSpPr>
            <a:spLocks noChangeArrowheads="1"/>
          </p:cNvSpPr>
          <p:nvPr/>
        </p:nvSpPr>
        <p:spPr bwMode="auto">
          <a:xfrm>
            <a:off x="3395663" y="5808663"/>
            <a:ext cx="523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CA" sz="1600" b="1"/>
              <a:t>390</a:t>
            </a:r>
          </a:p>
        </p:txBody>
      </p:sp>
      <p:sp>
        <p:nvSpPr>
          <p:cNvPr id="1050656" name="Freeform 32"/>
          <p:cNvSpPr>
            <a:spLocks/>
          </p:cNvSpPr>
          <p:nvPr/>
        </p:nvSpPr>
        <p:spPr bwMode="auto">
          <a:xfrm>
            <a:off x="4787900" y="2527300"/>
            <a:ext cx="1828800" cy="687388"/>
          </a:xfrm>
          <a:custGeom>
            <a:avLst/>
            <a:gdLst>
              <a:gd name="T0" fmla="*/ 2147483647 w 1152"/>
              <a:gd name="T1" fmla="*/ 2147483647 h 433"/>
              <a:gd name="T2" fmla="*/ 2147483647 w 1152"/>
              <a:gd name="T3" fmla="*/ 2147483647 h 433"/>
              <a:gd name="T4" fmla="*/ 0 w 1152"/>
              <a:gd name="T5" fmla="*/ 0 h 433"/>
              <a:gd name="T6" fmla="*/ 0 60000 65536"/>
              <a:gd name="T7" fmla="*/ 0 60000 65536"/>
              <a:gd name="T8" fmla="*/ 0 60000 65536"/>
              <a:gd name="T9" fmla="*/ 0 w 1152"/>
              <a:gd name="T10" fmla="*/ 0 h 433"/>
              <a:gd name="T11" fmla="*/ 1152 w 1152"/>
              <a:gd name="T12" fmla="*/ 433 h 43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52" h="433">
                <a:moveTo>
                  <a:pt x="1152" y="159"/>
                </a:moveTo>
                <a:cubicBezTo>
                  <a:pt x="801" y="296"/>
                  <a:pt x="451" y="433"/>
                  <a:pt x="259" y="407"/>
                </a:cubicBezTo>
                <a:cubicBezTo>
                  <a:pt x="67" y="381"/>
                  <a:pt x="32" y="85"/>
                  <a:pt x="0" y="0"/>
                </a:cubicBezTo>
              </a:path>
            </a:pathLst>
          </a:custGeom>
          <a:noFill/>
          <a:ln w="57150" cap="flat" cmpd="sng">
            <a:solidFill>
              <a:srgbClr val="FF0000"/>
            </a:solidFill>
            <a:prstDash val="solid"/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050657" name="AutoShape 33"/>
          <p:cNvSpPr>
            <a:spLocks noChangeArrowheads="1"/>
          </p:cNvSpPr>
          <p:nvPr/>
        </p:nvSpPr>
        <p:spPr bwMode="auto">
          <a:xfrm>
            <a:off x="5038725" y="1487488"/>
            <a:ext cx="358775" cy="574675"/>
          </a:xfrm>
          <a:prstGeom prst="upDownArrow">
            <a:avLst>
              <a:gd name="adj1" fmla="val 50000"/>
              <a:gd name="adj2" fmla="val 32035"/>
            </a:avLst>
          </a:prstGeom>
          <a:solidFill>
            <a:srgbClr val="33CC33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50658" name="AutoShape 34"/>
          <p:cNvSpPr>
            <a:spLocks noChangeArrowheads="1"/>
          </p:cNvSpPr>
          <p:nvPr/>
        </p:nvSpPr>
        <p:spPr bwMode="auto">
          <a:xfrm>
            <a:off x="2617788" y="3457575"/>
            <a:ext cx="287337" cy="360363"/>
          </a:xfrm>
          <a:prstGeom prst="upDownArrow">
            <a:avLst>
              <a:gd name="adj1" fmla="val 50000"/>
              <a:gd name="adj2" fmla="val 25083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50659" name="AutoShape 35"/>
          <p:cNvSpPr>
            <a:spLocks noChangeArrowheads="1"/>
          </p:cNvSpPr>
          <p:nvPr/>
        </p:nvSpPr>
        <p:spPr bwMode="auto">
          <a:xfrm>
            <a:off x="5040313" y="5186363"/>
            <a:ext cx="358775" cy="574675"/>
          </a:xfrm>
          <a:prstGeom prst="upDownArrow">
            <a:avLst>
              <a:gd name="adj1" fmla="val 50000"/>
              <a:gd name="adj2" fmla="val 32035"/>
            </a:avLst>
          </a:prstGeom>
          <a:solidFill>
            <a:srgbClr val="33CC33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50660" name="Freeform 36"/>
          <p:cNvSpPr>
            <a:spLocks/>
          </p:cNvSpPr>
          <p:nvPr/>
        </p:nvSpPr>
        <p:spPr bwMode="auto">
          <a:xfrm>
            <a:off x="5411788" y="4568825"/>
            <a:ext cx="773112" cy="344488"/>
          </a:xfrm>
          <a:custGeom>
            <a:avLst/>
            <a:gdLst>
              <a:gd name="T0" fmla="*/ 2147483647 w 487"/>
              <a:gd name="T1" fmla="*/ 2147483647 h 217"/>
              <a:gd name="T2" fmla="*/ 2147483647 w 487"/>
              <a:gd name="T3" fmla="*/ 2147483647 h 217"/>
              <a:gd name="T4" fmla="*/ 2147483647 w 487"/>
              <a:gd name="T5" fmla="*/ 2147483647 h 217"/>
              <a:gd name="T6" fmla="*/ 0 60000 65536"/>
              <a:gd name="T7" fmla="*/ 0 60000 65536"/>
              <a:gd name="T8" fmla="*/ 0 60000 65536"/>
              <a:gd name="T9" fmla="*/ 0 w 487"/>
              <a:gd name="T10" fmla="*/ 0 h 217"/>
              <a:gd name="T11" fmla="*/ 487 w 487"/>
              <a:gd name="T12" fmla="*/ 217 h 21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87" h="217">
                <a:moveTo>
                  <a:pt x="487" y="2"/>
                </a:moveTo>
                <a:cubicBezTo>
                  <a:pt x="301" y="1"/>
                  <a:pt x="116" y="0"/>
                  <a:pt x="58" y="36"/>
                </a:cubicBezTo>
                <a:cubicBezTo>
                  <a:pt x="0" y="72"/>
                  <a:pt x="105" y="191"/>
                  <a:pt x="137" y="217"/>
                </a:cubicBezTo>
              </a:path>
            </a:pathLst>
          </a:custGeom>
          <a:noFill/>
          <a:ln w="57150" cap="flat" cmpd="sng">
            <a:solidFill>
              <a:srgbClr val="33CC33"/>
            </a:solidFill>
            <a:prstDash val="solid"/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050661" name="AutoShape 37"/>
          <p:cNvSpPr>
            <a:spLocks noChangeArrowheads="1"/>
          </p:cNvSpPr>
          <p:nvPr/>
        </p:nvSpPr>
        <p:spPr bwMode="auto">
          <a:xfrm>
            <a:off x="2671763" y="5807075"/>
            <a:ext cx="287337" cy="360363"/>
          </a:xfrm>
          <a:prstGeom prst="upDownArrow">
            <a:avLst>
              <a:gd name="adj1" fmla="val 50000"/>
              <a:gd name="adj2" fmla="val 25083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40" name="Rectangle 21"/>
          <p:cNvSpPr>
            <a:spLocks noChangeArrowheads="1"/>
          </p:cNvSpPr>
          <p:nvPr/>
        </p:nvSpPr>
        <p:spPr bwMode="auto">
          <a:xfrm>
            <a:off x="2195513" y="5589588"/>
            <a:ext cx="3000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CA" sz="1600" b="1"/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39297165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0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0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0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50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50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0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50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50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0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50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50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0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0649" grpId="0" autoUpdateAnimBg="0"/>
      <p:bldP spid="1050650" grpId="0" autoUpdateAnimBg="0"/>
      <p:bldP spid="1050651" grpId="0" autoUpdateAnimBg="0"/>
      <p:bldP spid="1050652" grpId="0" autoUpdateAnimBg="0"/>
      <p:bldP spid="1050653" grpId="0"/>
      <p:bldP spid="1050654" grpId="0"/>
      <p:bldP spid="1050656" grpId="0" animBg="1"/>
      <p:bldP spid="1050657" grpId="0" animBg="1"/>
      <p:bldP spid="1050658" grpId="0" animBg="1"/>
      <p:bldP spid="1050659" grpId="0" animBg="1"/>
      <p:bldP spid="1050660" grpId="0" animBg="1"/>
      <p:bldP spid="105066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674" name="Rectangle 2"/>
          <p:cNvSpPr>
            <a:spLocks noChangeArrowheads="1"/>
          </p:cNvSpPr>
          <p:nvPr/>
        </p:nvSpPr>
        <p:spPr bwMode="auto">
          <a:xfrm>
            <a:off x="539750" y="333375"/>
            <a:ext cx="3721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CA" sz="2400" b="1" i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Graphically presented....</a:t>
            </a:r>
          </a:p>
        </p:txBody>
      </p:sp>
      <p:grpSp>
        <p:nvGrpSpPr>
          <p:cNvPr id="18435" name="Group 3"/>
          <p:cNvGrpSpPr>
            <a:grpSpLocks/>
          </p:cNvGrpSpPr>
          <p:nvPr/>
        </p:nvGrpSpPr>
        <p:grpSpPr bwMode="auto">
          <a:xfrm>
            <a:off x="2555875" y="981075"/>
            <a:ext cx="4060825" cy="3098800"/>
            <a:chOff x="1593" y="522"/>
            <a:chExt cx="2575" cy="2048"/>
          </a:xfrm>
        </p:grpSpPr>
        <p:sp>
          <p:nvSpPr>
            <p:cNvPr id="18457" name="Line 4"/>
            <p:cNvSpPr>
              <a:spLocks noChangeShapeType="1"/>
            </p:cNvSpPr>
            <p:nvPr/>
          </p:nvSpPr>
          <p:spPr bwMode="auto">
            <a:xfrm>
              <a:off x="1608" y="522"/>
              <a:ext cx="0" cy="204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8458" name="Line 5"/>
            <p:cNvSpPr>
              <a:spLocks noChangeShapeType="1"/>
            </p:cNvSpPr>
            <p:nvPr/>
          </p:nvSpPr>
          <p:spPr bwMode="auto">
            <a:xfrm>
              <a:off x="1593" y="255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18436" name="Group 6"/>
          <p:cNvGrpSpPr>
            <a:grpSpLocks/>
          </p:cNvGrpSpPr>
          <p:nvPr/>
        </p:nvGrpSpPr>
        <p:grpSpPr bwMode="auto">
          <a:xfrm>
            <a:off x="2514600" y="4419600"/>
            <a:ext cx="4087813" cy="1960563"/>
            <a:chOff x="1593" y="2805"/>
            <a:chExt cx="2575" cy="1235"/>
          </a:xfrm>
        </p:grpSpPr>
        <p:sp>
          <p:nvSpPr>
            <p:cNvPr id="18455" name="Line 7"/>
            <p:cNvSpPr>
              <a:spLocks noChangeShapeType="1"/>
            </p:cNvSpPr>
            <p:nvPr/>
          </p:nvSpPr>
          <p:spPr bwMode="auto">
            <a:xfrm>
              <a:off x="1608" y="2805"/>
              <a:ext cx="0" cy="123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8456" name="Line 8"/>
            <p:cNvSpPr>
              <a:spLocks noChangeShapeType="1"/>
            </p:cNvSpPr>
            <p:nvPr/>
          </p:nvSpPr>
          <p:spPr bwMode="auto">
            <a:xfrm>
              <a:off x="1593" y="363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8437" name="Rectangle 9"/>
          <p:cNvSpPr>
            <a:spLocks noChangeArrowheads="1"/>
          </p:cNvSpPr>
          <p:nvPr/>
        </p:nvSpPr>
        <p:spPr bwMode="auto">
          <a:xfrm rot="-5400000">
            <a:off x="1385094" y="2116932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Consumption</a:t>
            </a:r>
          </a:p>
        </p:txBody>
      </p:sp>
      <p:sp>
        <p:nvSpPr>
          <p:cNvPr id="18438" name="Rectangle 10"/>
          <p:cNvSpPr>
            <a:spLocks noChangeArrowheads="1"/>
          </p:cNvSpPr>
          <p:nvPr/>
        </p:nvSpPr>
        <p:spPr bwMode="auto">
          <a:xfrm rot="-5400000">
            <a:off x="1802607" y="4839493"/>
            <a:ext cx="933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Saving</a:t>
            </a:r>
          </a:p>
        </p:txBody>
      </p:sp>
      <p:sp>
        <p:nvSpPr>
          <p:cNvPr id="18439" name="Line 11"/>
          <p:cNvSpPr>
            <a:spLocks noChangeShapeType="1"/>
          </p:cNvSpPr>
          <p:nvPr/>
        </p:nvSpPr>
        <p:spPr bwMode="auto">
          <a:xfrm flipV="1">
            <a:off x="2665413" y="1571625"/>
            <a:ext cx="3576637" cy="1949450"/>
          </a:xfrm>
          <a:prstGeom prst="line">
            <a:avLst/>
          </a:prstGeom>
          <a:noFill/>
          <a:ln w="76200">
            <a:solidFill>
              <a:srgbClr val="0000C4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8440" name="Rectangle 12"/>
          <p:cNvSpPr>
            <a:spLocks noChangeArrowheads="1"/>
          </p:cNvSpPr>
          <p:nvPr/>
        </p:nvSpPr>
        <p:spPr bwMode="auto">
          <a:xfrm>
            <a:off x="6249988" y="128905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/>
              <a:t>C</a:t>
            </a:r>
          </a:p>
        </p:txBody>
      </p:sp>
      <p:sp>
        <p:nvSpPr>
          <p:cNvPr id="18441" name="Line 13"/>
          <p:cNvSpPr>
            <a:spLocks noChangeShapeType="1"/>
          </p:cNvSpPr>
          <p:nvPr/>
        </p:nvSpPr>
        <p:spPr bwMode="auto">
          <a:xfrm flipV="1">
            <a:off x="2843213" y="4652963"/>
            <a:ext cx="3311525" cy="1368425"/>
          </a:xfrm>
          <a:prstGeom prst="line">
            <a:avLst/>
          </a:prstGeom>
          <a:noFill/>
          <a:ln w="76200">
            <a:solidFill>
              <a:srgbClr val="CC66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8442" name="Rectangle 14"/>
          <p:cNvSpPr>
            <a:spLocks noChangeArrowheads="1"/>
          </p:cNvSpPr>
          <p:nvPr/>
        </p:nvSpPr>
        <p:spPr bwMode="auto">
          <a:xfrm>
            <a:off x="6227763" y="4437063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/>
              <a:t>S</a:t>
            </a:r>
          </a:p>
        </p:txBody>
      </p:sp>
      <p:sp>
        <p:nvSpPr>
          <p:cNvPr id="18443" name="Rectangle 15"/>
          <p:cNvSpPr>
            <a:spLocks noChangeArrowheads="1"/>
          </p:cNvSpPr>
          <p:nvPr/>
        </p:nvSpPr>
        <p:spPr bwMode="auto">
          <a:xfrm>
            <a:off x="4992688" y="4081463"/>
            <a:ext cx="2266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18444" name="Rectangle 16"/>
          <p:cNvSpPr>
            <a:spLocks noChangeArrowheads="1"/>
          </p:cNvSpPr>
          <p:nvPr/>
        </p:nvSpPr>
        <p:spPr bwMode="auto">
          <a:xfrm>
            <a:off x="5073650" y="5822950"/>
            <a:ext cx="226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1052689" name="Rectangle 17"/>
          <p:cNvSpPr>
            <a:spLocks noChangeArrowheads="1"/>
          </p:cNvSpPr>
          <p:nvPr/>
        </p:nvSpPr>
        <p:spPr bwMode="auto">
          <a:xfrm>
            <a:off x="3048000" y="1143000"/>
            <a:ext cx="2911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CA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MPC = 15/20 = 0.75</a:t>
            </a:r>
          </a:p>
        </p:txBody>
      </p:sp>
      <p:sp>
        <p:nvSpPr>
          <p:cNvPr id="1052690" name="Rectangle 18"/>
          <p:cNvSpPr>
            <a:spLocks noChangeArrowheads="1"/>
          </p:cNvSpPr>
          <p:nvPr/>
        </p:nvSpPr>
        <p:spPr bwMode="auto">
          <a:xfrm>
            <a:off x="2743200" y="4419600"/>
            <a:ext cx="272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CA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MPS = 5/20 = 0.25</a:t>
            </a:r>
          </a:p>
        </p:txBody>
      </p:sp>
      <p:sp>
        <p:nvSpPr>
          <p:cNvPr id="1052692" name="Line 20"/>
          <p:cNvSpPr>
            <a:spLocks noChangeShapeType="1"/>
          </p:cNvSpPr>
          <p:nvPr/>
        </p:nvSpPr>
        <p:spPr bwMode="auto">
          <a:xfrm>
            <a:off x="5486400" y="1981200"/>
            <a:ext cx="0" cy="914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052693" name="Line 21"/>
          <p:cNvSpPr>
            <a:spLocks noChangeShapeType="1"/>
          </p:cNvSpPr>
          <p:nvPr/>
        </p:nvSpPr>
        <p:spPr bwMode="auto">
          <a:xfrm>
            <a:off x="3962400" y="2895600"/>
            <a:ext cx="152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052694" name="Text Box 22"/>
          <p:cNvSpPr txBox="1">
            <a:spLocks noChangeArrowheads="1"/>
          </p:cNvSpPr>
          <p:nvPr/>
        </p:nvSpPr>
        <p:spPr bwMode="auto">
          <a:xfrm>
            <a:off x="5486400" y="2362200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l-GR">
                <a:latin typeface="Tahoma" pitchFamily="34" charset="0"/>
                <a:cs typeface="Tahoma" pitchFamily="34" charset="0"/>
              </a:rPr>
              <a:t>Δ</a:t>
            </a:r>
            <a:r>
              <a:rPr lang="en-US">
                <a:latin typeface="Tahoma" pitchFamily="34" charset="0"/>
                <a:cs typeface="Tahoma" pitchFamily="34" charset="0"/>
              </a:rPr>
              <a:t>C ($15)</a:t>
            </a:r>
            <a:endParaRPr lang="el-GR">
              <a:latin typeface="Tahoma" pitchFamily="34" charset="0"/>
              <a:cs typeface="Tahoma" pitchFamily="34" charset="0"/>
            </a:endParaRPr>
          </a:p>
        </p:txBody>
      </p:sp>
      <p:sp>
        <p:nvSpPr>
          <p:cNvPr id="1052695" name="Text Box 23"/>
          <p:cNvSpPr txBox="1">
            <a:spLocks noChangeArrowheads="1"/>
          </p:cNvSpPr>
          <p:nvPr/>
        </p:nvSpPr>
        <p:spPr bwMode="auto">
          <a:xfrm>
            <a:off x="4191000" y="2895600"/>
            <a:ext cx="13890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l-GR">
                <a:latin typeface="Tahoma" pitchFamily="34" charset="0"/>
                <a:cs typeface="Tahoma" pitchFamily="34" charset="0"/>
              </a:rPr>
              <a:t>Δ</a:t>
            </a:r>
            <a:r>
              <a:rPr lang="en-US">
                <a:latin typeface="Tahoma" pitchFamily="34" charset="0"/>
                <a:cs typeface="Tahoma" pitchFamily="34" charset="0"/>
              </a:rPr>
              <a:t>DI ($20)</a:t>
            </a:r>
            <a:endParaRPr lang="el-GR">
              <a:latin typeface="Tahoma" pitchFamily="34" charset="0"/>
              <a:cs typeface="Tahoma" pitchFamily="34" charset="0"/>
            </a:endParaRPr>
          </a:p>
        </p:txBody>
      </p:sp>
      <p:sp>
        <p:nvSpPr>
          <p:cNvPr id="1052696" name="Line 24"/>
          <p:cNvSpPr>
            <a:spLocks noChangeShapeType="1"/>
          </p:cNvSpPr>
          <p:nvPr/>
        </p:nvSpPr>
        <p:spPr bwMode="auto">
          <a:xfrm>
            <a:off x="6084888" y="4797425"/>
            <a:ext cx="0" cy="5762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052697" name="Line 25"/>
          <p:cNvSpPr>
            <a:spLocks noChangeShapeType="1"/>
          </p:cNvSpPr>
          <p:nvPr/>
        </p:nvSpPr>
        <p:spPr bwMode="auto">
          <a:xfrm>
            <a:off x="4572000" y="5373688"/>
            <a:ext cx="1524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1052698" name="Text Box 26"/>
          <p:cNvSpPr txBox="1">
            <a:spLocks noChangeArrowheads="1"/>
          </p:cNvSpPr>
          <p:nvPr/>
        </p:nvSpPr>
        <p:spPr bwMode="auto">
          <a:xfrm>
            <a:off x="6156325" y="4868863"/>
            <a:ext cx="1143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l-GR">
                <a:latin typeface="Tahoma" pitchFamily="34" charset="0"/>
                <a:cs typeface="Tahoma" pitchFamily="34" charset="0"/>
              </a:rPr>
              <a:t>Δ</a:t>
            </a:r>
            <a:r>
              <a:rPr lang="en-US">
                <a:latin typeface="Tahoma" pitchFamily="34" charset="0"/>
                <a:cs typeface="Tahoma" pitchFamily="34" charset="0"/>
              </a:rPr>
              <a:t>S ($5)</a:t>
            </a:r>
            <a:endParaRPr lang="el-GR">
              <a:latin typeface="Tahoma" pitchFamily="34" charset="0"/>
              <a:cs typeface="Tahoma" pitchFamily="34" charset="0"/>
            </a:endParaRPr>
          </a:p>
        </p:txBody>
      </p:sp>
      <p:sp>
        <p:nvSpPr>
          <p:cNvPr id="1052699" name="Text Box 27"/>
          <p:cNvSpPr txBox="1">
            <a:spLocks noChangeArrowheads="1"/>
          </p:cNvSpPr>
          <p:nvPr/>
        </p:nvSpPr>
        <p:spPr bwMode="auto">
          <a:xfrm>
            <a:off x="4932363" y="5300663"/>
            <a:ext cx="13049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l-GR">
                <a:latin typeface="Tahoma" pitchFamily="34" charset="0"/>
                <a:cs typeface="Tahoma" pitchFamily="34" charset="0"/>
              </a:rPr>
              <a:t>Δ</a:t>
            </a:r>
            <a:r>
              <a:rPr lang="en-US">
                <a:latin typeface="Tahoma" pitchFamily="34" charset="0"/>
                <a:cs typeface="Tahoma" pitchFamily="34" charset="0"/>
              </a:rPr>
              <a:t>DI ($20)</a:t>
            </a:r>
            <a:endParaRPr lang="el-GR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576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2689" grpId="0"/>
      <p:bldP spid="1052690" grpId="0"/>
      <p:bldP spid="1052692" grpId="0" animBg="1"/>
      <p:bldP spid="1052693" grpId="0" animBg="1"/>
      <p:bldP spid="1052694" grpId="0"/>
      <p:bldP spid="1052695" grpId="0"/>
      <p:bldP spid="1052696" grpId="0" animBg="1"/>
      <p:bldP spid="1052697" grpId="0" animBg="1"/>
      <p:bldP spid="1052698" grpId="0"/>
      <p:bldP spid="105269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549275"/>
            <a:ext cx="8410575" cy="776288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US" sz="2700"/>
              <a:t>Non-Income Determinants of Consumption &amp; Saving</a:t>
            </a:r>
            <a:endParaRPr lang="en-CA" sz="2700"/>
          </a:p>
        </p:txBody>
      </p:sp>
      <p:sp>
        <p:nvSpPr>
          <p:cNvPr id="1054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494712" cy="47529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400" b="1" dirty="0"/>
              <a:t>Wealth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400" dirty="0"/>
              <a:t>Both </a:t>
            </a:r>
            <a:r>
              <a:rPr lang="en-US" sz="2400" u="sng" dirty="0"/>
              <a:t>real assets and financial assets </a:t>
            </a:r>
            <a:r>
              <a:rPr lang="en-US" sz="2400" dirty="0"/>
              <a:t>that household own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400" dirty="0"/>
              <a:t>When events increase the value of existing wealth, households increase their spending and decrease their saving</a:t>
            </a:r>
          </a:p>
          <a:p>
            <a:pPr lvl="2" eaLnBrk="1" hangingPunct="1">
              <a:lnSpc>
                <a:spcPct val="80000"/>
              </a:lnSpc>
              <a:defRPr/>
            </a:pPr>
            <a:r>
              <a:rPr lang="en-US" dirty="0"/>
              <a:t>For example, the </a:t>
            </a:r>
            <a:r>
              <a:rPr lang="en-US" u="sng" dirty="0"/>
              <a:t>stock market boom </a:t>
            </a:r>
            <a:r>
              <a:rPr lang="en-US" dirty="0"/>
              <a:t>in the late 1990s </a:t>
            </a:r>
            <a:r>
              <a:rPr lang="en-US" dirty="0">
                <a:sym typeface="Symbol" pitchFamily="18" charset="2"/>
              </a:rPr>
              <a:t> </a:t>
            </a:r>
            <a:r>
              <a:rPr lang="en-US" sz="2000" dirty="0">
                <a:solidFill>
                  <a:srgbClr val="FF0000"/>
                </a:solidFill>
                <a:sym typeface="Symbol" pitchFamily="18" charset="2"/>
              </a:rPr>
              <a:t>wealth     C   S </a:t>
            </a:r>
            <a:endParaRPr lang="en-US" dirty="0">
              <a:solidFill>
                <a:srgbClr val="FF0000"/>
              </a:solidFill>
            </a:endParaRPr>
          </a:p>
          <a:p>
            <a:pPr lvl="2" eaLnBrk="1" hangingPunct="1">
              <a:lnSpc>
                <a:spcPct val="80000"/>
              </a:lnSpc>
              <a:defRPr/>
            </a:pPr>
            <a:endParaRPr lang="en-US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b="1" dirty="0"/>
              <a:t>Expectations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400" dirty="0"/>
              <a:t>Expectations of </a:t>
            </a:r>
            <a:r>
              <a:rPr lang="en-US" sz="2400" u="sng" dirty="0"/>
              <a:t>rising prices tomorrow </a:t>
            </a:r>
            <a:r>
              <a:rPr lang="en-US" sz="2400" dirty="0"/>
              <a:t>trigger more consumer spending and less saving today (</a:t>
            </a:r>
            <a:r>
              <a:rPr lang="en-US" sz="2000" dirty="0">
                <a:solidFill>
                  <a:srgbClr val="FF0000"/>
                </a:solidFill>
                <a:sym typeface="Symbol" pitchFamily="18" charset="2"/>
              </a:rPr>
              <a:t>C   S </a:t>
            </a:r>
            <a:r>
              <a:rPr lang="en-US" sz="2400" dirty="0">
                <a:solidFill>
                  <a:schemeClr val="accent4"/>
                </a:solidFill>
                <a:sym typeface="Symbol" pitchFamily="18" charset="2"/>
              </a:rPr>
              <a:t>)</a:t>
            </a:r>
            <a:endParaRPr lang="en-US" sz="2400" dirty="0">
              <a:solidFill>
                <a:schemeClr val="accent4"/>
              </a:solidFill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400" dirty="0"/>
              <a:t>Expectations of </a:t>
            </a:r>
            <a:r>
              <a:rPr lang="en-US" sz="2400" u="sng" dirty="0"/>
              <a:t>lower income in the future </a:t>
            </a:r>
            <a:r>
              <a:rPr lang="en-US" sz="2400" dirty="0"/>
              <a:t>result in less consumption and more saving today (</a:t>
            </a:r>
            <a:r>
              <a:rPr lang="en-US" sz="2000" dirty="0">
                <a:solidFill>
                  <a:srgbClr val="FF0000"/>
                </a:solidFill>
                <a:sym typeface="Symbol" pitchFamily="18" charset="2"/>
              </a:rPr>
              <a:t>S  C </a:t>
            </a:r>
            <a:r>
              <a:rPr lang="en-US" sz="2400" dirty="0">
                <a:solidFill>
                  <a:schemeClr val="accent4"/>
                </a:solidFill>
                <a:sym typeface="Symbol" pitchFamily="18" charset="2"/>
              </a:rPr>
              <a:t>)</a:t>
            </a:r>
            <a:endParaRPr lang="en-US" sz="2400" dirty="0">
              <a:solidFill>
                <a:schemeClr val="accent4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5404981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23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7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9750" y="1484313"/>
            <a:ext cx="8135938" cy="50403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b="1"/>
              <a:t>Real Interest Rates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/>
              <a:t>When real interest rates fall, households tend to borrow more, consume more and save less  ( </a:t>
            </a:r>
            <a:r>
              <a:rPr lang="en-US" sz="2000">
                <a:solidFill>
                  <a:srgbClr val="FF0000"/>
                </a:solidFill>
              </a:rPr>
              <a:t>r </a:t>
            </a:r>
            <a:r>
              <a:rPr lang="en-US" sz="2000">
                <a:solidFill>
                  <a:srgbClr val="FF0000"/>
                </a:solidFill>
                <a:sym typeface="Symbol" pitchFamily="18" charset="2"/>
              </a:rPr>
              <a:t>    C  S </a:t>
            </a:r>
            <a:r>
              <a:rPr lang="en-US" sz="2000">
                <a:sym typeface="Symbol" pitchFamily="18" charset="2"/>
              </a:rPr>
              <a:t>)</a:t>
            </a:r>
            <a:endParaRPr lang="en-US" sz="2000"/>
          </a:p>
          <a:p>
            <a:pPr lvl="1" eaLnBrk="1" hangingPunct="1">
              <a:lnSpc>
                <a:spcPct val="90000"/>
              </a:lnSpc>
            </a:pPr>
            <a:endParaRPr lang="en-US" sz="2000"/>
          </a:p>
          <a:p>
            <a:pPr eaLnBrk="1" hangingPunct="1">
              <a:lnSpc>
                <a:spcPct val="90000"/>
              </a:lnSpc>
            </a:pPr>
            <a:r>
              <a:rPr lang="en-US" sz="2400" b="1"/>
              <a:t>Household Debt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/>
              <a:t>Increased borrowing enables consumers to increase consumption  (</a:t>
            </a:r>
            <a:r>
              <a:rPr lang="en-US" sz="2000">
                <a:solidFill>
                  <a:srgbClr val="FF0000"/>
                </a:solidFill>
              </a:rPr>
              <a:t>Debt </a:t>
            </a:r>
            <a:r>
              <a:rPr lang="en-US" sz="2000">
                <a:solidFill>
                  <a:srgbClr val="FF0000"/>
                </a:solidFill>
                <a:sym typeface="Symbol" pitchFamily="18" charset="2"/>
              </a:rPr>
              <a:t> </a:t>
            </a:r>
            <a:r>
              <a:rPr lang="en-US" sz="2000">
                <a:solidFill>
                  <a:srgbClr val="FF0000"/>
                </a:solidFill>
              </a:rPr>
              <a:t>  C </a:t>
            </a:r>
            <a:r>
              <a:rPr lang="en-US" sz="2000">
                <a:solidFill>
                  <a:srgbClr val="FF0000"/>
                </a:solidFill>
                <a:sym typeface="Symbol" pitchFamily="18" charset="2"/>
              </a:rPr>
              <a:t>  S </a:t>
            </a:r>
            <a:r>
              <a:rPr lang="en-US" sz="2000">
                <a:sym typeface="Symbol" pitchFamily="18" charset="2"/>
              </a:rPr>
              <a:t>)</a:t>
            </a:r>
            <a:endParaRPr lang="en-US" sz="2000"/>
          </a:p>
          <a:p>
            <a:pPr lvl="1" eaLnBrk="1" hangingPunct="1">
              <a:lnSpc>
                <a:spcPct val="90000"/>
              </a:lnSpc>
            </a:pPr>
            <a:r>
              <a:rPr lang="en-US" sz="2000"/>
              <a:t>When household debt is getting too high, households may decide to reduce consumption to pay off some of their loans (</a:t>
            </a:r>
            <a:r>
              <a:rPr lang="en-US" sz="2000">
                <a:solidFill>
                  <a:srgbClr val="FF0000"/>
                </a:solidFill>
              </a:rPr>
              <a:t>Repayment of debt </a:t>
            </a:r>
            <a:r>
              <a:rPr lang="en-US" sz="2000">
                <a:solidFill>
                  <a:srgbClr val="FF0000"/>
                </a:solidFill>
                <a:sym typeface="Symbol" pitchFamily="18" charset="2"/>
              </a:rPr>
              <a:t>  S   C </a:t>
            </a:r>
            <a:r>
              <a:rPr lang="en-US" sz="2000">
                <a:solidFill>
                  <a:srgbClr val="FF0000"/>
                </a:solidFill>
              </a:rPr>
              <a:t> </a:t>
            </a:r>
            <a:r>
              <a:rPr lang="en-US" sz="2000"/>
              <a:t>)</a:t>
            </a:r>
          </a:p>
          <a:p>
            <a:pPr lvl="1" eaLnBrk="1" hangingPunct="1">
              <a:lnSpc>
                <a:spcPct val="90000"/>
              </a:lnSpc>
            </a:pPr>
            <a:endParaRPr lang="en-US" sz="2000"/>
          </a:p>
          <a:p>
            <a:pPr eaLnBrk="1" hangingPunct="1">
              <a:lnSpc>
                <a:spcPct val="90000"/>
              </a:lnSpc>
            </a:pPr>
            <a:r>
              <a:rPr lang="en-US" sz="2400" b="1"/>
              <a:t>Taxation</a:t>
            </a:r>
          </a:p>
          <a:p>
            <a:pPr lvl="1" eaLnBrk="1" hangingPunct="1">
              <a:lnSpc>
                <a:spcPct val="90000"/>
              </a:lnSpc>
            </a:pPr>
            <a:r>
              <a:rPr lang="en-CA" sz="2000"/>
              <a:t>A tax increase (decrease) will reduce (increase) disposable income and reduce (increase) both consumption and saving (</a:t>
            </a:r>
            <a:r>
              <a:rPr lang="en-CA" sz="2000">
                <a:solidFill>
                  <a:srgbClr val="FF0000"/>
                </a:solidFill>
              </a:rPr>
              <a:t>Tax  </a:t>
            </a:r>
            <a:r>
              <a:rPr lang="en-CA" sz="2000">
                <a:solidFill>
                  <a:srgbClr val="FF0000"/>
                </a:solidFill>
                <a:sym typeface="Symbol" pitchFamily="18" charset="2"/>
              </a:rPr>
              <a:t>  </a:t>
            </a:r>
            <a:r>
              <a:rPr lang="en-CA" sz="2000">
                <a:solidFill>
                  <a:srgbClr val="FF0000"/>
                </a:solidFill>
              </a:rPr>
              <a:t>Disposable income </a:t>
            </a:r>
            <a:r>
              <a:rPr lang="en-CA" sz="2000">
                <a:solidFill>
                  <a:srgbClr val="FF0000"/>
                </a:solidFill>
                <a:sym typeface="Symbol" pitchFamily="18" charset="2"/>
              </a:rPr>
              <a:t>    C   S </a:t>
            </a:r>
            <a:r>
              <a:rPr lang="en-CA" sz="2000">
                <a:sym typeface="Symbol" pitchFamily="18" charset="2"/>
              </a:rPr>
              <a:t>)</a:t>
            </a:r>
            <a:endParaRPr lang="en-CA" sz="2000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468313" y="476250"/>
            <a:ext cx="8410575" cy="776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US" sz="2700"/>
              <a:t>Non-Income Determinants of Consumption &amp; Saving</a:t>
            </a:r>
            <a:endParaRPr lang="en-CA" sz="2700"/>
          </a:p>
        </p:txBody>
      </p:sp>
    </p:spTree>
    <p:extLst>
      <p:ext uri="{BB962C8B-B14F-4D97-AF65-F5344CB8AC3E}">
        <p14:creationId xmlns:p14="http://schemas.microsoft.com/office/powerpoint/2010/main" val="335765779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6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6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6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6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6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67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67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6770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2"/>
          <p:cNvGrpSpPr>
            <a:grpSpLocks/>
          </p:cNvGrpSpPr>
          <p:nvPr/>
        </p:nvGrpSpPr>
        <p:grpSpPr bwMode="auto">
          <a:xfrm>
            <a:off x="2528888" y="828675"/>
            <a:ext cx="4087812" cy="3251200"/>
            <a:chOff x="1593" y="522"/>
            <a:chExt cx="2575" cy="2048"/>
          </a:xfrm>
        </p:grpSpPr>
        <p:sp>
          <p:nvSpPr>
            <p:cNvPr id="21526" name="Line 3"/>
            <p:cNvSpPr>
              <a:spLocks noChangeShapeType="1"/>
            </p:cNvSpPr>
            <p:nvPr/>
          </p:nvSpPr>
          <p:spPr bwMode="auto">
            <a:xfrm>
              <a:off x="1608" y="522"/>
              <a:ext cx="0" cy="204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27" name="Line 4"/>
            <p:cNvSpPr>
              <a:spLocks noChangeShapeType="1"/>
            </p:cNvSpPr>
            <p:nvPr/>
          </p:nvSpPr>
          <p:spPr bwMode="auto">
            <a:xfrm>
              <a:off x="1593" y="255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1507" name="Group 5"/>
          <p:cNvGrpSpPr>
            <a:grpSpLocks/>
          </p:cNvGrpSpPr>
          <p:nvPr/>
        </p:nvGrpSpPr>
        <p:grpSpPr bwMode="auto">
          <a:xfrm>
            <a:off x="2528888" y="4452938"/>
            <a:ext cx="4087812" cy="1960562"/>
            <a:chOff x="1593" y="2805"/>
            <a:chExt cx="2575" cy="1235"/>
          </a:xfrm>
        </p:grpSpPr>
        <p:sp>
          <p:nvSpPr>
            <p:cNvPr id="21524" name="Line 6"/>
            <p:cNvSpPr>
              <a:spLocks noChangeShapeType="1"/>
            </p:cNvSpPr>
            <p:nvPr/>
          </p:nvSpPr>
          <p:spPr bwMode="auto">
            <a:xfrm>
              <a:off x="1608" y="2805"/>
              <a:ext cx="0" cy="123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25" name="Line 7"/>
            <p:cNvSpPr>
              <a:spLocks noChangeShapeType="1"/>
            </p:cNvSpPr>
            <p:nvPr/>
          </p:nvSpPr>
          <p:spPr bwMode="auto">
            <a:xfrm>
              <a:off x="1593" y="363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1508" name="Group 8"/>
          <p:cNvGrpSpPr>
            <a:grpSpLocks/>
          </p:cNvGrpSpPr>
          <p:nvPr/>
        </p:nvGrpSpPr>
        <p:grpSpPr bwMode="auto">
          <a:xfrm>
            <a:off x="2736850" y="3763963"/>
            <a:ext cx="469900" cy="342900"/>
            <a:chOff x="1724" y="2371"/>
            <a:chExt cx="296" cy="216"/>
          </a:xfrm>
        </p:grpSpPr>
        <p:sp>
          <p:nvSpPr>
            <p:cNvPr id="21522" name="Rectangle 9"/>
            <p:cNvSpPr>
              <a:spLocks noChangeArrowheads="1"/>
            </p:cNvSpPr>
            <p:nvPr/>
          </p:nvSpPr>
          <p:spPr bwMode="auto">
            <a:xfrm>
              <a:off x="1724" y="2414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200" b="1">
                  <a:solidFill>
                    <a:schemeClr val="accent1"/>
                  </a:solidFill>
                </a:rPr>
                <a:t>45</a:t>
              </a:r>
            </a:p>
          </p:txBody>
        </p:sp>
        <p:sp>
          <p:nvSpPr>
            <p:cNvPr id="21523" name="Rectangle 10"/>
            <p:cNvSpPr>
              <a:spLocks noChangeArrowheads="1"/>
            </p:cNvSpPr>
            <p:nvPr/>
          </p:nvSpPr>
          <p:spPr bwMode="auto">
            <a:xfrm>
              <a:off x="1855" y="2371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000" b="1">
                  <a:solidFill>
                    <a:schemeClr val="accent1"/>
                  </a:solidFill>
                </a:rPr>
                <a:t>o</a:t>
              </a:r>
            </a:p>
          </p:txBody>
        </p:sp>
      </p:grpSp>
      <p:sp>
        <p:nvSpPr>
          <p:cNvPr id="21509" name="Line 11"/>
          <p:cNvSpPr>
            <a:spLocks noChangeShapeType="1"/>
          </p:cNvSpPr>
          <p:nvPr/>
        </p:nvSpPr>
        <p:spPr bwMode="auto">
          <a:xfrm flipV="1">
            <a:off x="2665413" y="1571625"/>
            <a:ext cx="3576637" cy="194945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1510" name="Rectangle 12"/>
          <p:cNvSpPr>
            <a:spLocks noChangeArrowheads="1"/>
          </p:cNvSpPr>
          <p:nvPr/>
        </p:nvSpPr>
        <p:spPr bwMode="auto">
          <a:xfrm>
            <a:off x="6429375" y="1271588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/>
              <a:t>C</a:t>
            </a:r>
          </a:p>
        </p:txBody>
      </p:sp>
      <p:sp>
        <p:nvSpPr>
          <p:cNvPr id="21511" name="Line 13"/>
          <p:cNvSpPr>
            <a:spLocks noChangeShapeType="1"/>
          </p:cNvSpPr>
          <p:nvPr/>
        </p:nvSpPr>
        <p:spPr bwMode="auto">
          <a:xfrm>
            <a:off x="3643313" y="3013075"/>
            <a:ext cx="0" cy="2786063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1512" name="Rectangle 14"/>
          <p:cNvSpPr>
            <a:spLocks noChangeArrowheads="1"/>
          </p:cNvSpPr>
          <p:nvPr/>
        </p:nvSpPr>
        <p:spPr bwMode="auto">
          <a:xfrm>
            <a:off x="6594475" y="4830763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/>
              <a:t>S</a:t>
            </a:r>
          </a:p>
        </p:txBody>
      </p:sp>
      <p:sp>
        <p:nvSpPr>
          <p:cNvPr id="1058831" name="Rectangle 15"/>
          <p:cNvSpPr>
            <a:spLocks noChangeArrowheads="1"/>
          </p:cNvSpPr>
          <p:nvPr/>
        </p:nvSpPr>
        <p:spPr bwMode="auto">
          <a:xfrm>
            <a:off x="395288" y="260350"/>
            <a:ext cx="44831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Schedule </a:t>
            </a:r>
            <a:r>
              <a:rPr lang="en-CA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Shifts</a:t>
            </a:r>
          </a:p>
        </p:txBody>
      </p:sp>
      <p:sp>
        <p:nvSpPr>
          <p:cNvPr id="21514" name="Rectangle 16"/>
          <p:cNvSpPr>
            <a:spLocks noChangeArrowheads="1"/>
          </p:cNvSpPr>
          <p:nvPr/>
        </p:nvSpPr>
        <p:spPr bwMode="auto">
          <a:xfrm>
            <a:off x="3395663" y="5808663"/>
            <a:ext cx="523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CA" sz="1600" b="1"/>
              <a:t>390</a:t>
            </a:r>
          </a:p>
        </p:txBody>
      </p:sp>
      <p:sp>
        <p:nvSpPr>
          <p:cNvPr id="21515" name="Line 17"/>
          <p:cNvSpPr>
            <a:spLocks noChangeShapeType="1"/>
          </p:cNvSpPr>
          <p:nvPr/>
        </p:nvSpPr>
        <p:spPr bwMode="auto">
          <a:xfrm flipV="1">
            <a:off x="2552700" y="889000"/>
            <a:ext cx="3162300" cy="31670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1516" name="Rectangle 18"/>
          <p:cNvSpPr>
            <a:spLocks noChangeArrowheads="1"/>
          </p:cNvSpPr>
          <p:nvPr/>
        </p:nvSpPr>
        <p:spPr bwMode="auto">
          <a:xfrm rot="-5400000">
            <a:off x="1385094" y="2116932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Consumption</a:t>
            </a:r>
          </a:p>
        </p:txBody>
      </p:sp>
      <p:sp>
        <p:nvSpPr>
          <p:cNvPr id="21517" name="Rectangle 19"/>
          <p:cNvSpPr>
            <a:spLocks noChangeArrowheads="1"/>
          </p:cNvSpPr>
          <p:nvPr/>
        </p:nvSpPr>
        <p:spPr bwMode="auto">
          <a:xfrm rot="-5400000">
            <a:off x="1802607" y="4839493"/>
            <a:ext cx="933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Saving</a:t>
            </a:r>
          </a:p>
        </p:txBody>
      </p:sp>
      <p:sp>
        <p:nvSpPr>
          <p:cNvPr id="21518" name="Rectangle 20"/>
          <p:cNvSpPr>
            <a:spLocks noChangeArrowheads="1"/>
          </p:cNvSpPr>
          <p:nvPr/>
        </p:nvSpPr>
        <p:spPr bwMode="auto">
          <a:xfrm>
            <a:off x="4992688" y="4081463"/>
            <a:ext cx="2266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21519" name="Rectangle 21"/>
          <p:cNvSpPr>
            <a:spLocks noChangeArrowheads="1"/>
          </p:cNvSpPr>
          <p:nvPr/>
        </p:nvSpPr>
        <p:spPr bwMode="auto">
          <a:xfrm>
            <a:off x="5073650" y="5822950"/>
            <a:ext cx="226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21520" name="Line 22"/>
          <p:cNvSpPr>
            <a:spLocks noChangeShapeType="1"/>
          </p:cNvSpPr>
          <p:nvPr/>
        </p:nvSpPr>
        <p:spPr bwMode="auto">
          <a:xfrm flipV="1">
            <a:off x="2871788" y="4725988"/>
            <a:ext cx="3260725" cy="137953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1521" name="Arc 23"/>
          <p:cNvSpPr>
            <a:spLocks/>
          </p:cNvSpPr>
          <p:nvPr/>
        </p:nvSpPr>
        <p:spPr bwMode="auto">
          <a:xfrm>
            <a:off x="3038475" y="3617913"/>
            <a:ext cx="255588" cy="41751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 cap="rnd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80518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Line 2"/>
          <p:cNvSpPr>
            <a:spLocks noChangeShapeType="1"/>
          </p:cNvSpPr>
          <p:nvPr/>
        </p:nvSpPr>
        <p:spPr bwMode="auto">
          <a:xfrm>
            <a:off x="4391025" y="2339975"/>
            <a:ext cx="0" cy="1692275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grpSp>
        <p:nvGrpSpPr>
          <p:cNvPr id="22531" name="Group 3"/>
          <p:cNvGrpSpPr>
            <a:grpSpLocks/>
          </p:cNvGrpSpPr>
          <p:nvPr/>
        </p:nvGrpSpPr>
        <p:grpSpPr bwMode="auto">
          <a:xfrm>
            <a:off x="2528888" y="828675"/>
            <a:ext cx="4087812" cy="3251200"/>
            <a:chOff x="1593" y="522"/>
            <a:chExt cx="2575" cy="2048"/>
          </a:xfrm>
        </p:grpSpPr>
        <p:sp>
          <p:nvSpPr>
            <p:cNvPr id="22555" name="Line 4"/>
            <p:cNvSpPr>
              <a:spLocks noChangeShapeType="1"/>
            </p:cNvSpPr>
            <p:nvPr/>
          </p:nvSpPr>
          <p:spPr bwMode="auto">
            <a:xfrm>
              <a:off x="1608" y="522"/>
              <a:ext cx="0" cy="204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2556" name="Line 5"/>
            <p:cNvSpPr>
              <a:spLocks noChangeShapeType="1"/>
            </p:cNvSpPr>
            <p:nvPr/>
          </p:nvSpPr>
          <p:spPr bwMode="auto">
            <a:xfrm>
              <a:off x="1593" y="255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2532" name="Group 6"/>
          <p:cNvGrpSpPr>
            <a:grpSpLocks/>
          </p:cNvGrpSpPr>
          <p:nvPr/>
        </p:nvGrpSpPr>
        <p:grpSpPr bwMode="auto">
          <a:xfrm>
            <a:off x="2528888" y="4452938"/>
            <a:ext cx="4087812" cy="1960562"/>
            <a:chOff x="1593" y="2805"/>
            <a:chExt cx="2575" cy="1235"/>
          </a:xfrm>
        </p:grpSpPr>
        <p:sp>
          <p:nvSpPr>
            <p:cNvPr id="22553" name="Line 7"/>
            <p:cNvSpPr>
              <a:spLocks noChangeShapeType="1"/>
            </p:cNvSpPr>
            <p:nvPr/>
          </p:nvSpPr>
          <p:spPr bwMode="auto">
            <a:xfrm>
              <a:off x="1608" y="2805"/>
              <a:ext cx="0" cy="123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2554" name="Line 8"/>
            <p:cNvSpPr>
              <a:spLocks noChangeShapeType="1"/>
            </p:cNvSpPr>
            <p:nvPr/>
          </p:nvSpPr>
          <p:spPr bwMode="auto">
            <a:xfrm>
              <a:off x="1593" y="363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2533" name="Group 9"/>
          <p:cNvGrpSpPr>
            <a:grpSpLocks/>
          </p:cNvGrpSpPr>
          <p:nvPr/>
        </p:nvGrpSpPr>
        <p:grpSpPr bwMode="auto">
          <a:xfrm>
            <a:off x="2736850" y="3763963"/>
            <a:ext cx="469900" cy="342900"/>
            <a:chOff x="1724" y="2371"/>
            <a:chExt cx="296" cy="216"/>
          </a:xfrm>
        </p:grpSpPr>
        <p:sp>
          <p:nvSpPr>
            <p:cNvPr id="22551" name="Rectangle 10"/>
            <p:cNvSpPr>
              <a:spLocks noChangeArrowheads="1"/>
            </p:cNvSpPr>
            <p:nvPr/>
          </p:nvSpPr>
          <p:spPr bwMode="auto">
            <a:xfrm>
              <a:off x="1724" y="2414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200" b="1"/>
                <a:t>45</a:t>
              </a:r>
            </a:p>
          </p:txBody>
        </p:sp>
        <p:sp>
          <p:nvSpPr>
            <p:cNvPr id="22552" name="Rectangle 11"/>
            <p:cNvSpPr>
              <a:spLocks noChangeArrowheads="1"/>
            </p:cNvSpPr>
            <p:nvPr/>
          </p:nvSpPr>
          <p:spPr bwMode="auto">
            <a:xfrm>
              <a:off x="1855" y="2371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000" b="1"/>
                <a:t>o</a:t>
              </a:r>
            </a:p>
          </p:txBody>
        </p:sp>
      </p:grpSp>
      <p:sp>
        <p:nvSpPr>
          <p:cNvPr id="22534" name="Line 12"/>
          <p:cNvSpPr>
            <a:spLocks noChangeShapeType="1"/>
          </p:cNvSpPr>
          <p:nvPr/>
        </p:nvSpPr>
        <p:spPr bwMode="auto">
          <a:xfrm flipV="1">
            <a:off x="2665413" y="1571625"/>
            <a:ext cx="3576637" cy="194945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2535" name="Rectangle 13"/>
          <p:cNvSpPr>
            <a:spLocks noChangeArrowheads="1"/>
          </p:cNvSpPr>
          <p:nvPr/>
        </p:nvSpPr>
        <p:spPr bwMode="auto">
          <a:xfrm>
            <a:off x="6429375" y="1271588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/>
              <a:t>C</a:t>
            </a:r>
          </a:p>
        </p:txBody>
      </p:sp>
      <p:sp>
        <p:nvSpPr>
          <p:cNvPr id="22536" name="Line 14"/>
          <p:cNvSpPr>
            <a:spLocks noChangeShapeType="1"/>
          </p:cNvSpPr>
          <p:nvPr/>
        </p:nvSpPr>
        <p:spPr bwMode="auto">
          <a:xfrm>
            <a:off x="3643313" y="3013075"/>
            <a:ext cx="0" cy="2786063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2537" name="Rectangle 15"/>
          <p:cNvSpPr>
            <a:spLocks noChangeArrowheads="1"/>
          </p:cNvSpPr>
          <p:nvPr/>
        </p:nvSpPr>
        <p:spPr bwMode="auto">
          <a:xfrm>
            <a:off x="6462713" y="876300"/>
            <a:ext cx="517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>
                <a:solidFill>
                  <a:srgbClr val="FF3300"/>
                </a:solidFill>
              </a:rPr>
              <a:t>C</a:t>
            </a:r>
            <a:r>
              <a:rPr lang="en-US" sz="2400" b="1" baseline="-25000">
                <a:solidFill>
                  <a:srgbClr val="FF3300"/>
                </a:solidFill>
              </a:rPr>
              <a:t>1</a:t>
            </a:r>
            <a:endParaRPr lang="en-CA" sz="2400" b="1">
              <a:solidFill>
                <a:srgbClr val="FF3300"/>
              </a:solidFill>
            </a:endParaRPr>
          </a:p>
        </p:txBody>
      </p:sp>
      <p:sp>
        <p:nvSpPr>
          <p:cNvPr id="1060880" name="Rectangle 16"/>
          <p:cNvSpPr>
            <a:spLocks noChangeArrowheads="1"/>
          </p:cNvSpPr>
          <p:nvPr/>
        </p:nvSpPr>
        <p:spPr bwMode="auto">
          <a:xfrm>
            <a:off x="5856288" y="1946275"/>
            <a:ext cx="235108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 eaLnBrk="0" hangingPunct="0">
              <a:defRPr/>
            </a:pPr>
            <a:r>
              <a:rPr lang="en-CA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An</a:t>
            </a:r>
          </a:p>
          <a:p>
            <a:pPr algn="ctr" eaLnBrk="0" hangingPunct="0">
              <a:defRPr/>
            </a:pPr>
            <a:r>
              <a:rPr lang="en-CA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increase in</a:t>
            </a:r>
          </a:p>
          <a:p>
            <a:pPr algn="ctr" eaLnBrk="0" hangingPunct="0">
              <a:defRPr/>
            </a:pPr>
            <a:r>
              <a:rPr lang="en-CA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consumption...</a:t>
            </a:r>
          </a:p>
        </p:txBody>
      </p:sp>
      <p:sp>
        <p:nvSpPr>
          <p:cNvPr id="22539" name="Line 17"/>
          <p:cNvSpPr>
            <a:spLocks noChangeShapeType="1"/>
          </p:cNvSpPr>
          <p:nvPr/>
        </p:nvSpPr>
        <p:spPr bwMode="auto">
          <a:xfrm flipH="1" flipV="1">
            <a:off x="6362700" y="1431925"/>
            <a:ext cx="160338" cy="788988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22540" name="Line 18"/>
          <p:cNvSpPr>
            <a:spLocks noChangeShapeType="1"/>
          </p:cNvSpPr>
          <p:nvPr/>
        </p:nvSpPr>
        <p:spPr bwMode="auto">
          <a:xfrm flipV="1">
            <a:off x="2913063" y="1104900"/>
            <a:ext cx="3576637" cy="194945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2541" name="Rectangle 19"/>
          <p:cNvSpPr>
            <a:spLocks noChangeArrowheads="1"/>
          </p:cNvSpPr>
          <p:nvPr/>
        </p:nvSpPr>
        <p:spPr bwMode="auto">
          <a:xfrm>
            <a:off x="3395663" y="5808663"/>
            <a:ext cx="523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CA" sz="1600" b="1"/>
              <a:t>390</a:t>
            </a:r>
          </a:p>
        </p:txBody>
      </p:sp>
      <p:sp>
        <p:nvSpPr>
          <p:cNvPr id="22542" name="Line 20"/>
          <p:cNvSpPr>
            <a:spLocks noChangeShapeType="1"/>
          </p:cNvSpPr>
          <p:nvPr/>
        </p:nvSpPr>
        <p:spPr bwMode="auto">
          <a:xfrm flipV="1">
            <a:off x="2552700" y="889000"/>
            <a:ext cx="3162300" cy="31670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2543" name="Rectangle 21"/>
          <p:cNvSpPr>
            <a:spLocks noChangeArrowheads="1"/>
          </p:cNvSpPr>
          <p:nvPr/>
        </p:nvSpPr>
        <p:spPr bwMode="auto">
          <a:xfrm rot="-5400000">
            <a:off x="1385094" y="2116932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Consumption</a:t>
            </a:r>
          </a:p>
        </p:txBody>
      </p:sp>
      <p:sp>
        <p:nvSpPr>
          <p:cNvPr id="22544" name="Rectangle 22"/>
          <p:cNvSpPr>
            <a:spLocks noChangeArrowheads="1"/>
          </p:cNvSpPr>
          <p:nvPr/>
        </p:nvSpPr>
        <p:spPr bwMode="auto">
          <a:xfrm rot="-5400000">
            <a:off x="1802607" y="4839493"/>
            <a:ext cx="933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Saving</a:t>
            </a:r>
          </a:p>
        </p:txBody>
      </p:sp>
      <p:sp>
        <p:nvSpPr>
          <p:cNvPr id="22545" name="Rectangle 23"/>
          <p:cNvSpPr>
            <a:spLocks noChangeArrowheads="1"/>
          </p:cNvSpPr>
          <p:nvPr/>
        </p:nvSpPr>
        <p:spPr bwMode="auto">
          <a:xfrm>
            <a:off x="4992688" y="4081463"/>
            <a:ext cx="2266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22546" name="Rectangle 24"/>
          <p:cNvSpPr>
            <a:spLocks noChangeArrowheads="1"/>
          </p:cNvSpPr>
          <p:nvPr/>
        </p:nvSpPr>
        <p:spPr bwMode="auto">
          <a:xfrm>
            <a:off x="5073650" y="5822950"/>
            <a:ext cx="226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22547" name="Line 25"/>
          <p:cNvSpPr>
            <a:spLocks noChangeShapeType="1"/>
          </p:cNvSpPr>
          <p:nvPr/>
        </p:nvSpPr>
        <p:spPr bwMode="auto">
          <a:xfrm flipV="1">
            <a:off x="2871788" y="4725988"/>
            <a:ext cx="3260725" cy="137953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2548" name="Arc 26"/>
          <p:cNvSpPr>
            <a:spLocks/>
          </p:cNvSpPr>
          <p:nvPr/>
        </p:nvSpPr>
        <p:spPr bwMode="auto">
          <a:xfrm>
            <a:off x="3038475" y="3617913"/>
            <a:ext cx="255588" cy="41751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 cap="rnd">
            <a:solidFill>
              <a:schemeClr val="tx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1060891" name="Rectangle 27"/>
          <p:cNvSpPr>
            <a:spLocks noChangeArrowheads="1"/>
          </p:cNvSpPr>
          <p:nvPr/>
        </p:nvSpPr>
        <p:spPr bwMode="auto">
          <a:xfrm>
            <a:off x="468313" y="260350"/>
            <a:ext cx="44831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Schedule </a:t>
            </a:r>
            <a:r>
              <a:rPr lang="en-CA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Shifts</a:t>
            </a:r>
          </a:p>
        </p:txBody>
      </p:sp>
      <p:sp>
        <p:nvSpPr>
          <p:cNvPr id="22550" name="Rectangle 29"/>
          <p:cNvSpPr>
            <a:spLocks noChangeArrowheads="1"/>
          </p:cNvSpPr>
          <p:nvPr/>
        </p:nvSpPr>
        <p:spPr bwMode="auto">
          <a:xfrm>
            <a:off x="6164263" y="440055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/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13354365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2528888" y="828675"/>
            <a:ext cx="4087812" cy="3251200"/>
            <a:chOff x="1593" y="522"/>
            <a:chExt cx="2575" cy="2048"/>
          </a:xfrm>
        </p:grpSpPr>
        <p:sp>
          <p:nvSpPr>
            <p:cNvPr id="23582" name="Line 3"/>
            <p:cNvSpPr>
              <a:spLocks noChangeShapeType="1"/>
            </p:cNvSpPr>
            <p:nvPr/>
          </p:nvSpPr>
          <p:spPr bwMode="auto">
            <a:xfrm>
              <a:off x="1608" y="522"/>
              <a:ext cx="0" cy="204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3583" name="Line 4"/>
            <p:cNvSpPr>
              <a:spLocks noChangeShapeType="1"/>
            </p:cNvSpPr>
            <p:nvPr/>
          </p:nvSpPr>
          <p:spPr bwMode="auto">
            <a:xfrm>
              <a:off x="1593" y="255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3555" name="Group 5"/>
          <p:cNvGrpSpPr>
            <a:grpSpLocks/>
          </p:cNvGrpSpPr>
          <p:nvPr/>
        </p:nvGrpSpPr>
        <p:grpSpPr bwMode="auto">
          <a:xfrm>
            <a:off x="2528888" y="4452938"/>
            <a:ext cx="4087812" cy="1960562"/>
            <a:chOff x="1593" y="2805"/>
            <a:chExt cx="2575" cy="1235"/>
          </a:xfrm>
        </p:grpSpPr>
        <p:sp>
          <p:nvSpPr>
            <p:cNvPr id="23580" name="Line 6"/>
            <p:cNvSpPr>
              <a:spLocks noChangeShapeType="1"/>
            </p:cNvSpPr>
            <p:nvPr/>
          </p:nvSpPr>
          <p:spPr bwMode="auto">
            <a:xfrm>
              <a:off x="1608" y="2805"/>
              <a:ext cx="0" cy="123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3581" name="Line 7"/>
            <p:cNvSpPr>
              <a:spLocks noChangeShapeType="1"/>
            </p:cNvSpPr>
            <p:nvPr/>
          </p:nvSpPr>
          <p:spPr bwMode="auto">
            <a:xfrm>
              <a:off x="1593" y="363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3556" name="Group 8"/>
          <p:cNvGrpSpPr>
            <a:grpSpLocks/>
          </p:cNvGrpSpPr>
          <p:nvPr/>
        </p:nvGrpSpPr>
        <p:grpSpPr bwMode="auto">
          <a:xfrm>
            <a:off x="2736850" y="3763963"/>
            <a:ext cx="469900" cy="342900"/>
            <a:chOff x="1724" y="2371"/>
            <a:chExt cx="296" cy="216"/>
          </a:xfrm>
        </p:grpSpPr>
        <p:sp>
          <p:nvSpPr>
            <p:cNvPr id="23578" name="Rectangle 9"/>
            <p:cNvSpPr>
              <a:spLocks noChangeArrowheads="1"/>
            </p:cNvSpPr>
            <p:nvPr/>
          </p:nvSpPr>
          <p:spPr bwMode="auto">
            <a:xfrm>
              <a:off x="1724" y="2414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200" b="1">
                  <a:solidFill>
                    <a:schemeClr val="accent1"/>
                  </a:solidFill>
                </a:rPr>
                <a:t>45</a:t>
              </a:r>
            </a:p>
          </p:txBody>
        </p:sp>
        <p:sp>
          <p:nvSpPr>
            <p:cNvPr id="23579" name="Rectangle 10"/>
            <p:cNvSpPr>
              <a:spLocks noChangeArrowheads="1"/>
            </p:cNvSpPr>
            <p:nvPr/>
          </p:nvSpPr>
          <p:spPr bwMode="auto">
            <a:xfrm>
              <a:off x="1855" y="2371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000" b="1">
                  <a:solidFill>
                    <a:schemeClr val="accent1"/>
                  </a:solidFill>
                </a:rPr>
                <a:t>o</a:t>
              </a:r>
            </a:p>
          </p:txBody>
        </p:sp>
      </p:grpSp>
      <p:sp>
        <p:nvSpPr>
          <p:cNvPr id="23557" name="Line 11"/>
          <p:cNvSpPr>
            <a:spLocks noChangeShapeType="1"/>
          </p:cNvSpPr>
          <p:nvPr/>
        </p:nvSpPr>
        <p:spPr bwMode="auto">
          <a:xfrm flipV="1">
            <a:off x="2665413" y="1571625"/>
            <a:ext cx="3576637" cy="194945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3558" name="Rectangle 12"/>
          <p:cNvSpPr>
            <a:spLocks noChangeArrowheads="1"/>
          </p:cNvSpPr>
          <p:nvPr/>
        </p:nvSpPr>
        <p:spPr bwMode="auto">
          <a:xfrm>
            <a:off x="6429375" y="1271588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/>
              <a:t>C</a:t>
            </a:r>
          </a:p>
        </p:txBody>
      </p:sp>
      <p:sp>
        <p:nvSpPr>
          <p:cNvPr id="23559" name="Line 13"/>
          <p:cNvSpPr>
            <a:spLocks noChangeShapeType="1"/>
          </p:cNvSpPr>
          <p:nvPr/>
        </p:nvSpPr>
        <p:spPr bwMode="auto">
          <a:xfrm>
            <a:off x="3643313" y="3013075"/>
            <a:ext cx="0" cy="2786063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3560" name="Rectangle 14"/>
          <p:cNvSpPr>
            <a:spLocks noChangeArrowheads="1"/>
          </p:cNvSpPr>
          <p:nvPr/>
        </p:nvSpPr>
        <p:spPr bwMode="auto">
          <a:xfrm>
            <a:off x="6164263" y="440055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/>
              <a:t>S</a:t>
            </a:r>
          </a:p>
        </p:txBody>
      </p:sp>
      <p:sp>
        <p:nvSpPr>
          <p:cNvPr id="23561" name="Line 15"/>
          <p:cNvSpPr>
            <a:spLocks noChangeShapeType="1"/>
          </p:cNvSpPr>
          <p:nvPr/>
        </p:nvSpPr>
        <p:spPr bwMode="auto">
          <a:xfrm flipV="1">
            <a:off x="2913063" y="1104900"/>
            <a:ext cx="3576637" cy="194945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3562" name="Rectangle 16"/>
          <p:cNvSpPr>
            <a:spLocks noChangeArrowheads="1"/>
          </p:cNvSpPr>
          <p:nvPr/>
        </p:nvSpPr>
        <p:spPr bwMode="auto">
          <a:xfrm>
            <a:off x="6462713" y="876300"/>
            <a:ext cx="517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>
                <a:solidFill>
                  <a:srgbClr val="FF3300"/>
                </a:solidFill>
              </a:rPr>
              <a:t>C</a:t>
            </a:r>
            <a:r>
              <a:rPr lang="en-US" sz="2400" b="1" baseline="-25000">
                <a:solidFill>
                  <a:srgbClr val="FF3300"/>
                </a:solidFill>
              </a:rPr>
              <a:t>1</a:t>
            </a:r>
            <a:endParaRPr lang="en-CA" sz="2400" b="1">
              <a:solidFill>
                <a:srgbClr val="FF3300"/>
              </a:solidFill>
            </a:endParaRPr>
          </a:p>
        </p:txBody>
      </p:sp>
      <p:sp>
        <p:nvSpPr>
          <p:cNvPr id="1062929" name="Rectangle 17"/>
          <p:cNvSpPr>
            <a:spLocks noChangeArrowheads="1"/>
          </p:cNvSpPr>
          <p:nvPr/>
        </p:nvSpPr>
        <p:spPr bwMode="auto">
          <a:xfrm>
            <a:off x="5856288" y="1946275"/>
            <a:ext cx="235108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 eaLnBrk="0" hangingPunct="0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An</a:t>
            </a:r>
          </a:p>
          <a:p>
            <a:pPr algn="ctr" eaLnBrk="0" hangingPunct="0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increase in</a:t>
            </a:r>
          </a:p>
          <a:p>
            <a:pPr algn="ctr" eaLnBrk="0" hangingPunct="0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consumption...</a:t>
            </a:r>
          </a:p>
        </p:txBody>
      </p:sp>
      <p:sp>
        <p:nvSpPr>
          <p:cNvPr id="23564" name="Line 18"/>
          <p:cNvSpPr>
            <a:spLocks noChangeShapeType="1"/>
          </p:cNvSpPr>
          <p:nvPr/>
        </p:nvSpPr>
        <p:spPr bwMode="auto">
          <a:xfrm flipH="1" flipV="1">
            <a:off x="6362700" y="1431925"/>
            <a:ext cx="160338" cy="78898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23565" name="Line 19"/>
          <p:cNvSpPr>
            <a:spLocks noChangeShapeType="1"/>
          </p:cNvSpPr>
          <p:nvPr/>
        </p:nvSpPr>
        <p:spPr bwMode="auto">
          <a:xfrm flipV="1">
            <a:off x="3094038" y="5111750"/>
            <a:ext cx="2938462" cy="1198563"/>
          </a:xfrm>
          <a:prstGeom prst="line">
            <a:avLst/>
          </a:prstGeom>
          <a:noFill/>
          <a:ln w="76200">
            <a:solidFill>
              <a:srgbClr val="33CC33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3566" name="Rectangle 20"/>
          <p:cNvSpPr>
            <a:spLocks noChangeArrowheads="1"/>
          </p:cNvSpPr>
          <p:nvPr/>
        </p:nvSpPr>
        <p:spPr bwMode="auto">
          <a:xfrm>
            <a:off x="6083300" y="4875213"/>
            <a:ext cx="500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>
                <a:solidFill>
                  <a:srgbClr val="33CC33"/>
                </a:solidFill>
              </a:rPr>
              <a:t>S</a:t>
            </a:r>
            <a:r>
              <a:rPr lang="en-US" sz="2400" b="1" baseline="-25000">
                <a:solidFill>
                  <a:srgbClr val="33CC33"/>
                </a:solidFill>
              </a:rPr>
              <a:t>1</a:t>
            </a:r>
            <a:endParaRPr lang="en-CA" sz="2400" b="1" baseline="-25000">
              <a:solidFill>
                <a:srgbClr val="33CC33"/>
              </a:solidFill>
            </a:endParaRPr>
          </a:p>
        </p:txBody>
      </p:sp>
      <p:sp>
        <p:nvSpPr>
          <p:cNvPr id="1062933" name="Rectangle 21"/>
          <p:cNvSpPr>
            <a:spLocks noChangeArrowheads="1"/>
          </p:cNvSpPr>
          <p:nvPr/>
        </p:nvSpPr>
        <p:spPr bwMode="auto">
          <a:xfrm>
            <a:off x="7199313" y="3835400"/>
            <a:ext cx="15922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 eaLnBrk="0" hangingPunct="0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Causes a</a:t>
            </a:r>
          </a:p>
          <a:p>
            <a:pPr algn="ctr" eaLnBrk="0" hangingPunct="0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decrease</a:t>
            </a:r>
          </a:p>
          <a:p>
            <a:pPr algn="ctr" eaLnBrk="0" hangingPunct="0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in saving</a:t>
            </a:r>
          </a:p>
        </p:txBody>
      </p:sp>
      <p:sp>
        <p:nvSpPr>
          <p:cNvPr id="23568" name="Line 22"/>
          <p:cNvSpPr>
            <a:spLocks noChangeShapeType="1"/>
          </p:cNvSpPr>
          <p:nvPr/>
        </p:nvSpPr>
        <p:spPr bwMode="auto">
          <a:xfrm flipH="1" flipV="1">
            <a:off x="6361113" y="4975225"/>
            <a:ext cx="1323975" cy="34925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23569" name="Line 23"/>
          <p:cNvSpPr>
            <a:spLocks noChangeShapeType="1"/>
          </p:cNvSpPr>
          <p:nvPr/>
        </p:nvSpPr>
        <p:spPr bwMode="auto">
          <a:xfrm>
            <a:off x="4391025" y="2268538"/>
            <a:ext cx="0" cy="3540125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3570" name="Line 24"/>
          <p:cNvSpPr>
            <a:spLocks noChangeShapeType="1"/>
          </p:cNvSpPr>
          <p:nvPr/>
        </p:nvSpPr>
        <p:spPr bwMode="auto">
          <a:xfrm flipV="1">
            <a:off x="2552700" y="889000"/>
            <a:ext cx="3162300" cy="31670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3571" name="Rectangle 25"/>
          <p:cNvSpPr>
            <a:spLocks noChangeArrowheads="1"/>
          </p:cNvSpPr>
          <p:nvPr/>
        </p:nvSpPr>
        <p:spPr bwMode="auto">
          <a:xfrm rot="-5400000">
            <a:off x="1385094" y="2116932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Consumption</a:t>
            </a:r>
          </a:p>
        </p:txBody>
      </p:sp>
      <p:sp>
        <p:nvSpPr>
          <p:cNvPr id="23572" name="Rectangle 26"/>
          <p:cNvSpPr>
            <a:spLocks noChangeArrowheads="1"/>
          </p:cNvSpPr>
          <p:nvPr/>
        </p:nvSpPr>
        <p:spPr bwMode="auto">
          <a:xfrm rot="-5400000">
            <a:off x="1802607" y="4839493"/>
            <a:ext cx="933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Saving</a:t>
            </a:r>
          </a:p>
        </p:txBody>
      </p:sp>
      <p:sp>
        <p:nvSpPr>
          <p:cNvPr id="23573" name="Rectangle 27"/>
          <p:cNvSpPr>
            <a:spLocks noChangeArrowheads="1"/>
          </p:cNvSpPr>
          <p:nvPr/>
        </p:nvSpPr>
        <p:spPr bwMode="auto">
          <a:xfrm>
            <a:off x="4992688" y="4081463"/>
            <a:ext cx="2266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23574" name="Rectangle 28"/>
          <p:cNvSpPr>
            <a:spLocks noChangeArrowheads="1"/>
          </p:cNvSpPr>
          <p:nvPr/>
        </p:nvSpPr>
        <p:spPr bwMode="auto">
          <a:xfrm>
            <a:off x="5073650" y="5822950"/>
            <a:ext cx="226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23575" name="Line 29"/>
          <p:cNvSpPr>
            <a:spLocks noChangeShapeType="1"/>
          </p:cNvSpPr>
          <p:nvPr/>
        </p:nvSpPr>
        <p:spPr bwMode="auto">
          <a:xfrm flipV="1">
            <a:off x="2871788" y="4725988"/>
            <a:ext cx="3260725" cy="137953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3576" name="Arc 30"/>
          <p:cNvSpPr>
            <a:spLocks/>
          </p:cNvSpPr>
          <p:nvPr/>
        </p:nvSpPr>
        <p:spPr bwMode="auto">
          <a:xfrm>
            <a:off x="3038475" y="3617913"/>
            <a:ext cx="255588" cy="41751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 cap="rnd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1062943" name="Rectangle 31"/>
          <p:cNvSpPr>
            <a:spLocks noChangeArrowheads="1"/>
          </p:cNvSpPr>
          <p:nvPr/>
        </p:nvSpPr>
        <p:spPr bwMode="auto">
          <a:xfrm>
            <a:off x="468313" y="260350"/>
            <a:ext cx="44831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Schedule </a:t>
            </a:r>
            <a:r>
              <a:rPr lang="en-CA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Shifts</a:t>
            </a:r>
          </a:p>
        </p:txBody>
      </p:sp>
    </p:spTree>
    <p:extLst>
      <p:ext uri="{BB962C8B-B14F-4D97-AF65-F5344CB8AC3E}">
        <p14:creationId xmlns:p14="http://schemas.microsoft.com/office/powerpoint/2010/main" val="8213740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Line 2"/>
          <p:cNvSpPr>
            <a:spLocks noChangeShapeType="1"/>
          </p:cNvSpPr>
          <p:nvPr/>
        </p:nvSpPr>
        <p:spPr bwMode="auto">
          <a:xfrm>
            <a:off x="2914650" y="3689350"/>
            <a:ext cx="0" cy="342900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grpSp>
        <p:nvGrpSpPr>
          <p:cNvPr id="24579" name="Group 3"/>
          <p:cNvGrpSpPr>
            <a:grpSpLocks/>
          </p:cNvGrpSpPr>
          <p:nvPr/>
        </p:nvGrpSpPr>
        <p:grpSpPr bwMode="auto">
          <a:xfrm>
            <a:off x="2528888" y="828675"/>
            <a:ext cx="4087812" cy="3251200"/>
            <a:chOff x="1593" y="522"/>
            <a:chExt cx="2575" cy="2048"/>
          </a:xfrm>
        </p:grpSpPr>
        <p:sp>
          <p:nvSpPr>
            <p:cNvPr id="24602" name="Line 4"/>
            <p:cNvSpPr>
              <a:spLocks noChangeShapeType="1"/>
            </p:cNvSpPr>
            <p:nvPr/>
          </p:nvSpPr>
          <p:spPr bwMode="auto">
            <a:xfrm>
              <a:off x="1608" y="522"/>
              <a:ext cx="0" cy="204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603" name="Line 5"/>
            <p:cNvSpPr>
              <a:spLocks noChangeShapeType="1"/>
            </p:cNvSpPr>
            <p:nvPr/>
          </p:nvSpPr>
          <p:spPr bwMode="auto">
            <a:xfrm>
              <a:off x="1593" y="255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4580" name="Group 6"/>
          <p:cNvGrpSpPr>
            <a:grpSpLocks/>
          </p:cNvGrpSpPr>
          <p:nvPr/>
        </p:nvGrpSpPr>
        <p:grpSpPr bwMode="auto">
          <a:xfrm>
            <a:off x="2528888" y="4452938"/>
            <a:ext cx="4087812" cy="1960562"/>
            <a:chOff x="1593" y="2805"/>
            <a:chExt cx="2575" cy="1235"/>
          </a:xfrm>
        </p:grpSpPr>
        <p:sp>
          <p:nvSpPr>
            <p:cNvPr id="24600" name="Line 7"/>
            <p:cNvSpPr>
              <a:spLocks noChangeShapeType="1"/>
            </p:cNvSpPr>
            <p:nvPr/>
          </p:nvSpPr>
          <p:spPr bwMode="auto">
            <a:xfrm>
              <a:off x="1608" y="2805"/>
              <a:ext cx="0" cy="123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4601" name="Line 8"/>
            <p:cNvSpPr>
              <a:spLocks noChangeShapeType="1"/>
            </p:cNvSpPr>
            <p:nvPr/>
          </p:nvSpPr>
          <p:spPr bwMode="auto">
            <a:xfrm>
              <a:off x="1593" y="363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4581" name="Group 9"/>
          <p:cNvGrpSpPr>
            <a:grpSpLocks/>
          </p:cNvGrpSpPr>
          <p:nvPr/>
        </p:nvGrpSpPr>
        <p:grpSpPr bwMode="auto">
          <a:xfrm>
            <a:off x="2736850" y="3763963"/>
            <a:ext cx="469900" cy="342900"/>
            <a:chOff x="1724" y="2371"/>
            <a:chExt cx="296" cy="216"/>
          </a:xfrm>
        </p:grpSpPr>
        <p:sp>
          <p:nvSpPr>
            <p:cNvPr id="24598" name="Rectangle 10"/>
            <p:cNvSpPr>
              <a:spLocks noChangeArrowheads="1"/>
            </p:cNvSpPr>
            <p:nvPr/>
          </p:nvSpPr>
          <p:spPr bwMode="auto">
            <a:xfrm>
              <a:off x="1724" y="2414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200" b="1">
                  <a:solidFill>
                    <a:schemeClr val="accent1"/>
                  </a:solidFill>
                </a:rPr>
                <a:t>45</a:t>
              </a:r>
            </a:p>
          </p:txBody>
        </p:sp>
        <p:sp>
          <p:nvSpPr>
            <p:cNvPr id="24599" name="Rectangle 11"/>
            <p:cNvSpPr>
              <a:spLocks noChangeArrowheads="1"/>
            </p:cNvSpPr>
            <p:nvPr/>
          </p:nvSpPr>
          <p:spPr bwMode="auto">
            <a:xfrm>
              <a:off x="1855" y="2371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000" b="1">
                  <a:solidFill>
                    <a:schemeClr val="accent1"/>
                  </a:solidFill>
                </a:rPr>
                <a:t>o</a:t>
              </a:r>
            </a:p>
          </p:txBody>
        </p:sp>
      </p:grpSp>
      <p:sp>
        <p:nvSpPr>
          <p:cNvPr id="24582" name="Line 12"/>
          <p:cNvSpPr>
            <a:spLocks noChangeShapeType="1"/>
          </p:cNvSpPr>
          <p:nvPr/>
        </p:nvSpPr>
        <p:spPr bwMode="auto">
          <a:xfrm flipV="1">
            <a:off x="2665413" y="1571625"/>
            <a:ext cx="3576637" cy="194945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4583" name="Rectangle 13"/>
          <p:cNvSpPr>
            <a:spLocks noChangeArrowheads="1"/>
          </p:cNvSpPr>
          <p:nvPr/>
        </p:nvSpPr>
        <p:spPr bwMode="auto">
          <a:xfrm>
            <a:off x="6429375" y="1271588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/>
              <a:t>C</a:t>
            </a:r>
          </a:p>
        </p:txBody>
      </p:sp>
      <p:sp>
        <p:nvSpPr>
          <p:cNvPr id="24584" name="Line 14"/>
          <p:cNvSpPr>
            <a:spLocks noChangeShapeType="1"/>
          </p:cNvSpPr>
          <p:nvPr/>
        </p:nvSpPr>
        <p:spPr bwMode="auto">
          <a:xfrm>
            <a:off x="3643313" y="3013075"/>
            <a:ext cx="0" cy="2786063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4585" name="Rectangle 15"/>
          <p:cNvSpPr>
            <a:spLocks noChangeArrowheads="1"/>
          </p:cNvSpPr>
          <p:nvPr/>
        </p:nvSpPr>
        <p:spPr bwMode="auto">
          <a:xfrm>
            <a:off x="6224588" y="1543050"/>
            <a:ext cx="517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>
                <a:solidFill>
                  <a:srgbClr val="FF3300"/>
                </a:solidFill>
              </a:rPr>
              <a:t>C</a:t>
            </a:r>
            <a:r>
              <a:rPr lang="en-US" sz="2400" b="1" baseline="-25000">
                <a:solidFill>
                  <a:srgbClr val="FF3300"/>
                </a:solidFill>
              </a:rPr>
              <a:t>2</a:t>
            </a:r>
            <a:endParaRPr lang="en-CA" sz="2400" b="1">
              <a:solidFill>
                <a:srgbClr val="FF3300"/>
              </a:solidFill>
            </a:endParaRPr>
          </a:p>
        </p:txBody>
      </p:sp>
      <p:sp>
        <p:nvSpPr>
          <p:cNvPr id="1064976" name="Rectangle 16"/>
          <p:cNvSpPr>
            <a:spLocks noChangeArrowheads="1"/>
          </p:cNvSpPr>
          <p:nvPr/>
        </p:nvSpPr>
        <p:spPr bwMode="auto">
          <a:xfrm>
            <a:off x="5856288" y="1946275"/>
            <a:ext cx="235108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 eaLnBrk="0" hangingPunct="0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A</a:t>
            </a:r>
          </a:p>
          <a:p>
            <a:pPr algn="ctr" eaLnBrk="0" hangingPunct="0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decrease in</a:t>
            </a:r>
          </a:p>
          <a:p>
            <a:pPr algn="ctr" eaLnBrk="0" hangingPunct="0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consumption...</a:t>
            </a:r>
          </a:p>
        </p:txBody>
      </p:sp>
      <p:sp>
        <p:nvSpPr>
          <p:cNvPr id="24587" name="Line 17"/>
          <p:cNvSpPr>
            <a:spLocks noChangeShapeType="1"/>
          </p:cNvSpPr>
          <p:nvPr/>
        </p:nvSpPr>
        <p:spPr bwMode="auto">
          <a:xfrm flipH="1">
            <a:off x="5665788" y="2222500"/>
            <a:ext cx="857250" cy="222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24588" name="Line 18"/>
          <p:cNvSpPr>
            <a:spLocks noChangeShapeType="1"/>
          </p:cNvSpPr>
          <p:nvPr/>
        </p:nvSpPr>
        <p:spPr bwMode="auto">
          <a:xfrm flipV="1">
            <a:off x="2674938" y="1843088"/>
            <a:ext cx="3576637" cy="194945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4589" name="Line 19"/>
          <p:cNvSpPr>
            <a:spLocks noChangeShapeType="1"/>
          </p:cNvSpPr>
          <p:nvPr/>
        </p:nvSpPr>
        <p:spPr bwMode="auto">
          <a:xfrm flipV="1">
            <a:off x="2552700" y="889000"/>
            <a:ext cx="3162300" cy="31670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4590" name="Rectangle 20"/>
          <p:cNvSpPr>
            <a:spLocks noChangeArrowheads="1"/>
          </p:cNvSpPr>
          <p:nvPr/>
        </p:nvSpPr>
        <p:spPr bwMode="auto">
          <a:xfrm rot="-5400000">
            <a:off x="1385094" y="2116932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Consumption</a:t>
            </a:r>
          </a:p>
        </p:txBody>
      </p:sp>
      <p:sp>
        <p:nvSpPr>
          <p:cNvPr id="24591" name="Rectangle 21"/>
          <p:cNvSpPr>
            <a:spLocks noChangeArrowheads="1"/>
          </p:cNvSpPr>
          <p:nvPr/>
        </p:nvSpPr>
        <p:spPr bwMode="auto">
          <a:xfrm rot="-5400000">
            <a:off x="1802607" y="4839493"/>
            <a:ext cx="933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Saving</a:t>
            </a:r>
          </a:p>
        </p:txBody>
      </p:sp>
      <p:sp>
        <p:nvSpPr>
          <p:cNvPr id="24592" name="Rectangle 22"/>
          <p:cNvSpPr>
            <a:spLocks noChangeArrowheads="1"/>
          </p:cNvSpPr>
          <p:nvPr/>
        </p:nvSpPr>
        <p:spPr bwMode="auto">
          <a:xfrm>
            <a:off x="4992688" y="4081463"/>
            <a:ext cx="2266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24593" name="Rectangle 23"/>
          <p:cNvSpPr>
            <a:spLocks noChangeArrowheads="1"/>
          </p:cNvSpPr>
          <p:nvPr/>
        </p:nvSpPr>
        <p:spPr bwMode="auto">
          <a:xfrm>
            <a:off x="5073650" y="5822950"/>
            <a:ext cx="226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24594" name="Line 24"/>
          <p:cNvSpPr>
            <a:spLocks noChangeShapeType="1"/>
          </p:cNvSpPr>
          <p:nvPr/>
        </p:nvSpPr>
        <p:spPr bwMode="auto">
          <a:xfrm flipV="1">
            <a:off x="2871788" y="4725988"/>
            <a:ext cx="3260725" cy="137953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4595" name="Arc 25"/>
          <p:cNvSpPr>
            <a:spLocks/>
          </p:cNvSpPr>
          <p:nvPr/>
        </p:nvSpPr>
        <p:spPr bwMode="auto">
          <a:xfrm>
            <a:off x="3038475" y="3617913"/>
            <a:ext cx="255588" cy="41751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 cap="rnd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1064986" name="Rectangle 26"/>
          <p:cNvSpPr>
            <a:spLocks noChangeArrowheads="1"/>
          </p:cNvSpPr>
          <p:nvPr/>
        </p:nvSpPr>
        <p:spPr bwMode="auto">
          <a:xfrm>
            <a:off x="539750" y="333375"/>
            <a:ext cx="44831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Schedule </a:t>
            </a:r>
            <a:r>
              <a:rPr lang="en-CA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Shifts</a:t>
            </a:r>
          </a:p>
        </p:txBody>
      </p:sp>
      <p:sp>
        <p:nvSpPr>
          <p:cNvPr id="24597" name="Rectangle 28"/>
          <p:cNvSpPr>
            <a:spLocks noChangeArrowheads="1"/>
          </p:cNvSpPr>
          <p:nvPr/>
        </p:nvSpPr>
        <p:spPr bwMode="auto">
          <a:xfrm>
            <a:off x="5984875" y="4759325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/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1549430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Line 2"/>
          <p:cNvSpPr>
            <a:spLocks noChangeShapeType="1"/>
          </p:cNvSpPr>
          <p:nvPr/>
        </p:nvSpPr>
        <p:spPr bwMode="auto">
          <a:xfrm>
            <a:off x="2914650" y="3689350"/>
            <a:ext cx="0" cy="2109788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grpSp>
        <p:nvGrpSpPr>
          <p:cNvPr id="25603" name="Group 3"/>
          <p:cNvGrpSpPr>
            <a:grpSpLocks/>
          </p:cNvGrpSpPr>
          <p:nvPr/>
        </p:nvGrpSpPr>
        <p:grpSpPr bwMode="auto">
          <a:xfrm>
            <a:off x="2528888" y="828675"/>
            <a:ext cx="4087812" cy="3251200"/>
            <a:chOff x="1593" y="522"/>
            <a:chExt cx="2575" cy="2048"/>
          </a:xfrm>
        </p:grpSpPr>
        <p:sp>
          <p:nvSpPr>
            <p:cNvPr id="25630" name="Line 4"/>
            <p:cNvSpPr>
              <a:spLocks noChangeShapeType="1"/>
            </p:cNvSpPr>
            <p:nvPr/>
          </p:nvSpPr>
          <p:spPr bwMode="auto">
            <a:xfrm>
              <a:off x="1608" y="522"/>
              <a:ext cx="0" cy="204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31" name="Line 5"/>
            <p:cNvSpPr>
              <a:spLocks noChangeShapeType="1"/>
            </p:cNvSpPr>
            <p:nvPr/>
          </p:nvSpPr>
          <p:spPr bwMode="auto">
            <a:xfrm>
              <a:off x="1593" y="255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5604" name="Group 6"/>
          <p:cNvGrpSpPr>
            <a:grpSpLocks/>
          </p:cNvGrpSpPr>
          <p:nvPr/>
        </p:nvGrpSpPr>
        <p:grpSpPr bwMode="auto">
          <a:xfrm>
            <a:off x="2528888" y="4452938"/>
            <a:ext cx="4087812" cy="1960562"/>
            <a:chOff x="1593" y="2805"/>
            <a:chExt cx="2575" cy="1235"/>
          </a:xfrm>
        </p:grpSpPr>
        <p:sp>
          <p:nvSpPr>
            <p:cNvPr id="25628" name="Line 7"/>
            <p:cNvSpPr>
              <a:spLocks noChangeShapeType="1"/>
            </p:cNvSpPr>
            <p:nvPr/>
          </p:nvSpPr>
          <p:spPr bwMode="auto">
            <a:xfrm>
              <a:off x="1608" y="2805"/>
              <a:ext cx="0" cy="123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5629" name="Line 8"/>
            <p:cNvSpPr>
              <a:spLocks noChangeShapeType="1"/>
            </p:cNvSpPr>
            <p:nvPr/>
          </p:nvSpPr>
          <p:spPr bwMode="auto">
            <a:xfrm>
              <a:off x="1593" y="3637"/>
              <a:ext cx="257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5605" name="Group 9"/>
          <p:cNvGrpSpPr>
            <a:grpSpLocks/>
          </p:cNvGrpSpPr>
          <p:nvPr/>
        </p:nvGrpSpPr>
        <p:grpSpPr bwMode="auto">
          <a:xfrm>
            <a:off x="2736850" y="3763963"/>
            <a:ext cx="469900" cy="342900"/>
            <a:chOff x="1724" y="2371"/>
            <a:chExt cx="296" cy="216"/>
          </a:xfrm>
        </p:grpSpPr>
        <p:sp>
          <p:nvSpPr>
            <p:cNvPr id="25626" name="Rectangle 10"/>
            <p:cNvSpPr>
              <a:spLocks noChangeArrowheads="1"/>
            </p:cNvSpPr>
            <p:nvPr/>
          </p:nvSpPr>
          <p:spPr bwMode="auto">
            <a:xfrm>
              <a:off x="1724" y="2414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200" b="1">
                  <a:solidFill>
                    <a:schemeClr val="accent1"/>
                  </a:solidFill>
                </a:rPr>
                <a:t>45</a:t>
              </a:r>
            </a:p>
          </p:txBody>
        </p:sp>
        <p:sp>
          <p:nvSpPr>
            <p:cNvPr id="25627" name="Rectangle 11"/>
            <p:cNvSpPr>
              <a:spLocks noChangeArrowheads="1"/>
            </p:cNvSpPr>
            <p:nvPr/>
          </p:nvSpPr>
          <p:spPr bwMode="auto">
            <a:xfrm>
              <a:off x="1855" y="2371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000" b="1">
                  <a:solidFill>
                    <a:schemeClr val="accent1"/>
                  </a:solidFill>
                </a:rPr>
                <a:t>o</a:t>
              </a:r>
            </a:p>
          </p:txBody>
        </p:sp>
      </p:grpSp>
      <p:sp>
        <p:nvSpPr>
          <p:cNvPr id="25606" name="Line 12"/>
          <p:cNvSpPr>
            <a:spLocks noChangeShapeType="1"/>
          </p:cNvSpPr>
          <p:nvPr/>
        </p:nvSpPr>
        <p:spPr bwMode="auto">
          <a:xfrm flipV="1">
            <a:off x="2665413" y="1571625"/>
            <a:ext cx="3576637" cy="194945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5607" name="Rectangle 13"/>
          <p:cNvSpPr>
            <a:spLocks noChangeArrowheads="1"/>
          </p:cNvSpPr>
          <p:nvPr/>
        </p:nvSpPr>
        <p:spPr bwMode="auto">
          <a:xfrm>
            <a:off x="6429375" y="1271588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/>
              <a:t>C</a:t>
            </a:r>
          </a:p>
        </p:txBody>
      </p:sp>
      <p:sp>
        <p:nvSpPr>
          <p:cNvPr id="25608" name="Line 14"/>
          <p:cNvSpPr>
            <a:spLocks noChangeShapeType="1"/>
          </p:cNvSpPr>
          <p:nvPr/>
        </p:nvSpPr>
        <p:spPr bwMode="auto">
          <a:xfrm>
            <a:off x="3643313" y="3013075"/>
            <a:ext cx="0" cy="2786063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5609" name="Rectangle 15"/>
          <p:cNvSpPr>
            <a:spLocks noChangeArrowheads="1"/>
          </p:cNvSpPr>
          <p:nvPr/>
        </p:nvSpPr>
        <p:spPr bwMode="auto">
          <a:xfrm>
            <a:off x="5984875" y="4759325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/>
              <a:t>S</a:t>
            </a:r>
          </a:p>
        </p:txBody>
      </p:sp>
      <p:sp>
        <p:nvSpPr>
          <p:cNvPr id="25610" name="Line 16"/>
          <p:cNvSpPr>
            <a:spLocks noChangeShapeType="1"/>
          </p:cNvSpPr>
          <p:nvPr/>
        </p:nvSpPr>
        <p:spPr bwMode="auto">
          <a:xfrm flipV="1">
            <a:off x="2674938" y="1843088"/>
            <a:ext cx="3576637" cy="194945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5611" name="Rectangle 17"/>
          <p:cNvSpPr>
            <a:spLocks noChangeArrowheads="1"/>
          </p:cNvSpPr>
          <p:nvPr/>
        </p:nvSpPr>
        <p:spPr bwMode="auto">
          <a:xfrm>
            <a:off x="6224588" y="1543050"/>
            <a:ext cx="517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>
                <a:solidFill>
                  <a:srgbClr val="FF3300"/>
                </a:solidFill>
              </a:rPr>
              <a:t>C</a:t>
            </a:r>
            <a:r>
              <a:rPr lang="en-US" sz="2400" b="1" baseline="-25000">
                <a:solidFill>
                  <a:srgbClr val="FF3300"/>
                </a:solidFill>
              </a:rPr>
              <a:t>2</a:t>
            </a:r>
            <a:endParaRPr lang="en-CA" sz="2400" b="1">
              <a:solidFill>
                <a:srgbClr val="FF3300"/>
              </a:solidFill>
            </a:endParaRPr>
          </a:p>
        </p:txBody>
      </p:sp>
      <p:sp>
        <p:nvSpPr>
          <p:cNvPr id="1067026" name="Rectangle 18"/>
          <p:cNvSpPr>
            <a:spLocks noChangeArrowheads="1"/>
          </p:cNvSpPr>
          <p:nvPr/>
        </p:nvSpPr>
        <p:spPr bwMode="auto">
          <a:xfrm>
            <a:off x="5856288" y="1946275"/>
            <a:ext cx="235108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 eaLnBrk="0" hangingPunct="0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A</a:t>
            </a:r>
          </a:p>
          <a:p>
            <a:pPr algn="ctr" eaLnBrk="0" hangingPunct="0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decrease in</a:t>
            </a:r>
          </a:p>
          <a:p>
            <a:pPr algn="ctr" eaLnBrk="0" hangingPunct="0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consumption...</a:t>
            </a:r>
          </a:p>
        </p:txBody>
      </p:sp>
      <p:sp>
        <p:nvSpPr>
          <p:cNvPr id="25613" name="Line 19"/>
          <p:cNvSpPr>
            <a:spLocks noChangeShapeType="1"/>
          </p:cNvSpPr>
          <p:nvPr/>
        </p:nvSpPr>
        <p:spPr bwMode="auto">
          <a:xfrm flipH="1">
            <a:off x="5665788" y="2222500"/>
            <a:ext cx="857250" cy="2222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25614" name="Line 20"/>
          <p:cNvSpPr>
            <a:spLocks noChangeShapeType="1"/>
          </p:cNvSpPr>
          <p:nvPr/>
        </p:nvSpPr>
        <p:spPr bwMode="auto">
          <a:xfrm flipV="1">
            <a:off x="2790825" y="4384675"/>
            <a:ext cx="3171825" cy="1414463"/>
          </a:xfrm>
          <a:prstGeom prst="line">
            <a:avLst/>
          </a:prstGeom>
          <a:noFill/>
          <a:ln w="76200">
            <a:solidFill>
              <a:srgbClr val="33CC33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5615" name="Rectangle 21"/>
          <p:cNvSpPr>
            <a:spLocks noChangeArrowheads="1"/>
          </p:cNvSpPr>
          <p:nvPr/>
        </p:nvSpPr>
        <p:spPr bwMode="auto">
          <a:xfrm>
            <a:off x="5867400" y="4264025"/>
            <a:ext cx="500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>
                <a:solidFill>
                  <a:srgbClr val="33CC33"/>
                </a:solidFill>
              </a:rPr>
              <a:t>S</a:t>
            </a:r>
            <a:r>
              <a:rPr lang="en-US" sz="2400" b="1" baseline="-25000">
                <a:solidFill>
                  <a:srgbClr val="33CC33"/>
                </a:solidFill>
              </a:rPr>
              <a:t>2</a:t>
            </a:r>
            <a:endParaRPr lang="en-CA" sz="2400" b="1">
              <a:solidFill>
                <a:srgbClr val="33CC33"/>
              </a:solidFill>
            </a:endParaRPr>
          </a:p>
        </p:txBody>
      </p:sp>
      <p:sp>
        <p:nvSpPr>
          <p:cNvPr id="1067030" name="Rectangle 22"/>
          <p:cNvSpPr>
            <a:spLocks noChangeArrowheads="1"/>
          </p:cNvSpPr>
          <p:nvPr/>
        </p:nvSpPr>
        <p:spPr bwMode="auto">
          <a:xfrm>
            <a:off x="7199313" y="4114800"/>
            <a:ext cx="17097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 eaLnBrk="0" hangingPunct="0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Causes an</a:t>
            </a:r>
          </a:p>
          <a:p>
            <a:pPr algn="ctr" eaLnBrk="0" hangingPunct="0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increase</a:t>
            </a:r>
          </a:p>
          <a:p>
            <a:pPr algn="ctr" eaLnBrk="0" hangingPunct="0">
              <a:defRPr/>
            </a:pPr>
            <a:r>
              <a:rPr lang="en-CA" sz="24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in saving</a:t>
            </a:r>
          </a:p>
        </p:txBody>
      </p:sp>
      <p:sp>
        <p:nvSpPr>
          <p:cNvPr id="25617" name="Line 23"/>
          <p:cNvSpPr>
            <a:spLocks noChangeShapeType="1"/>
          </p:cNvSpPr>
          <p:nvPr/>
        </p:nvSpPr>
        <p:spPr bwMode="auto">
          <a:xfrm flipH="1" flipV="1">
            <a:off x="6246813" y="4649788"/>
            <a:ext cx="695325" cy="34925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25618" name="Line 24"/>
          <p:cNvSpPr>
            <a:spLocks noChangeShapeType="1"/>
          </p:cNvSpPr>
          <p:nvPr/>
        </p:nvSpPr>
        <p:spPr bwMode="auto">
          <a:xfrm flipV="1">
            <a:off x="2552700" y="889000"/>
            <a:ext cx="3162300" cy="316706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5619" name="Rectangle 25"/>
          <p:cNvSpPr>
            <a:spLocks noChangeArrowheads="1"/>
          </p:cNvSpPr>
          <p:nvPr/>
        </p:nvSpPr>
        <p:spPr bwMode="auto">
          <a:xfrm rot="-5400000">
            <a:off x="1385094" y="2116932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Consumption</a:t>
            </a:r>
          </a:p>
        </p:txBody>
      </p:sp>
      <p:sp>
        <p:nvSpPr>
          <p:cNvPr id="25620" name="Rectangle 26"/>
          <p:cNvSpPr>
            <a:spLocks noChangeArrowheads="1"/>
          </p:cNvSpPr>
          <p:nvPr/>
        </p:nvSpPr>
        <p:spPr bwMode="auto">
          <a:xfrm rot="-5400000">
            <a:off x="1802607" y="4839493"/>
            <a:ext cx="933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Saving</a:t>
            </a:r>
          </a:p>
        </p:txBody>
      </p:sp>
      <p:sp>
        <p:nvSpPr>
          <p:cNvPr id="25621" name="Rectangle 27"/>
          <p:cNvSpPr>
            <a:spLocks noChangeArrowheads="1"/>
          </p:cNvSpPr>
          <p:nvPr/>
        </p:nvSpPr>
        <p:spPr bwMode="auto">
          <a:xfrm>
            <a:off x="4992688" y="4081463"/>
            <a:ext cx="2266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25622" name="Rectangle 28"/>
          <p:cNvSpPr>
            <a:spLocks noChangeArrowheads="1"/>
          </p:cNvSpPr>
          <p:nvPr/>
        </p:nvSpPr>
        <p:spPr bwMode="auto">
          <a:xfrm>
            <a:off x="5073650" y="5822950"/>
            <a:ext cx="226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Disposable Income</a:t>
            </a:r>
          </a:p>
        </p:txBody>
      </p:sp>
      <p:sp>
        <p:nvSpPr>
          <p:cNvPr id="25623" name="Line 29"/>
          <p:cNvSpPr>
            <a:spLocks noChangeShapeType="1"/>
          </p:cNvSpPr>
          <p:nvPr/>
        </p:nvSpPr>
        <p:spPr bwMode="auto">
          <a:xfrm flipV="1">
            <a:off x="2871788" y="4725988"/>
            <a:ext cx="3260725" cy="137953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5624" name="Arc 30"/>
          <p:cNvSpPr>
            <a:spLocks/>
          </p:cNvSpPr>
          <p:nvPr/>
        </p:nvSpPr>
        <p:spPr bwMode="auto">
          <a:xfrm>
            <a:off x="3038475" y="3617913"/>
            <a:ext cx="255588" cy="41751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 cap="rnd">
            <a:solidFill>
              <a:schemeClr val="accent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1067039" name="Rectangle 31"/>
          <p:cNvSpPr>
            <a:spLocks noChangeArrowheads="1"/>
          </p:cNvSpPr>
          <p:nvPr/>
        </p:nvSpPr>
        <p:spPr bwMode="auto">
          <a:xfrm>
            <a:off x="539750" y="260350"/>
            <a:ext cx="44831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Schedule </a:t>
            </a:r>
            <a:r>
              <a:rPr lang="en-CA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Shifts</a:t>
            </a:r>
          </a:p>
        </p:txBody>
      </p:sp>
    </p:spTree>
    <p:extLst>
      <p:ext uri="{BB962C8B-B14F-4D97-AF65-F5344CB8AC3E}">
        <p14:creationId xmlns:p14="http://schemas.microsoft.com/office/powerpoint/2010/main" val="14384924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445500" cy="601663"/>
          </a:xfrm>
          <a:noFill/>
        </p:spPr>
        <p:txBody>
          <a:bodyPr/>
          <a:lstStyle/>
          <a:p>
            <a:pPr eaLnBrk="1" hangingPunct="1"/>
            <a:r>
              <a:rPr lang="en-US" sz="3200" u="sng"/>
              <a:t>The Interest-Rate-Investment Relationship</a:t>
            </a:r>
            <a:endParaRPr lang="en-CA" sz="3200" u="sng"/>
          </a:p>
        </p:txBody>
      </p:sp>
      <p:sp>
        <p:nvSpPr>
          <p:cNvPr id="1069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484313"/>
            <a:ext cx="8191500" cy="49688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400" dirty="0"/>
              <a:t>Investment consists of expenditures on new plants, capital equipment, machinery, inventory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4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/>
              <a:t>The </a:t>
            </a:r>
            <a:r>
              <a:rPr lang="en-US" sz="2400" b="1" u="sng" dirty="0"/>
              <a:t>marginal benefit</a:t>
            </a:r>
            <a:r>
              <a:rPr lang="en-US" sz="2400" b="1" dirty="0"/>
              <a:t> </a:t>
            </a:r>
            <a:r>
              <a:rPr lang="en-US" sz="2400" dirty="0"/>
              <a:t>is the </a:t>
            </a:r>
            <a:r>
              <a:rPr lang="en-US" sz="2400" b="1" u="sng" dirty="0">
                <a:solidFill>
                  <a:srgbClr val="FF0000"/>
                </a:solidFill>
              </a:rPr>
              <a:t>expected rate of return</a:t>
            </a:r>
            <a:r>
              <a:rPr lang="en-US" sz="2400" dirty="0"/>
              <a:t>, </a:t>
            </a:r>
            <a:r>
              <a:rPr lang="en-US" sz="2400" b="1" i="1" u="sng" dirty="0">
                <a:solidFill>
                  <a:srgbClr val="FF3300"/>
                </a:solidFill>
              </a:rPr>
              <a:t>r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400" b="1" i="1" u="sng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/>
              <a:t>The </a:t>
            </a:r>
            <a:r>
              <a:rPr lang="en-US" sz="2400" b="1" u="sng" dirty="0"/>
              <a:t>marginal cost </a:t>
            </a:r>
            <a:r>
              <a:rPr lang="en-US" sz="2400" dirty="0"/>
              <a:t>is the </a:t>
            </a:r>
            <a:r>
              <a:rPr lang="en-US" sz="2400" b="1" u="sng" dirty="0">
                <a:solidFill>
                  <a:srgbClr val="FF0000"/>
                </a:solidFill>
              </a:rPr>
              <a:t>real interest rate</a:t>
            </a:r>
            <a:r>
              <a:rPr lang="en-US" sz="2400" u="sng" dirty="0"/>
              <a:t>,</a:t>
            </a:r>
            <a:r>
              <a:rPr lang="en-US" sz="2400" b="1" u="sng" dirty="0"/>
              <a:t> </a:t>
            </a:r>
            <a:r>
              <a:rPr lang="en-US" sz="2400" b="1" i="1" u="sng" dirty="0" err="1">
                <a:solidFill>
                  <a:srgbClr val="FF3300"/>
                </a:solidFill>
              </a:rPr>
              <a:t>i</a:t>
            </a:r>
            <a:endParaRPr lang="en-US" sz="2400" b="1" i="1" u="sng" dirty="0">
              <a:solidFill>
                <a:srgbClr val="FF3300"/>
              </a:solidFill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400" b="1" i="1" dirty="0" err="1"/>
              <a:t>i</a:t>
            </a:r>
            <a:r>
              <a:rPr lang="en-US" sz="2400" dirty="0"/>
              <a:t> = nominal rate - rate of inflation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400" dirty="0"/>
              <a:t>crucial in making investment decisions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sz="24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/>
              <a:t>Businesses will invest in all projects for which the </a:t>
            </a:r>
            <a:r>
              <a:rPr lang="en-US" sz="2400" u="sng" dirty="0"/>
              <a:t>expected rate of return exceeds the interest rate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400" u="sng" dirty="0"/>
          </a:p>
          <a:p>
            <a:pPr marL="0" indent="0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400" b="1" dirty="0">
                <a:solidFill>
                  <a:srgbClr val="FF0000"/>
                </a:solidFill>
              </a:rPr>
              <a:t>r  ≥  </a:t>
            </a:r>
            <a:r>
              <a:rPr lang="en-US" sz="2400" b="1" dirty="0" err="1">
                <a:solidFill>
                  <a:srgbClr val="FF0000"/>
                </a:solidFill>
              </a:rPr>
              <a:t>i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31540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9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9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9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9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9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90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90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9059" grpId="0" build="p" bldLvl="4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11213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US" sz="2400"/>
              <a:t>Expected rate of returns, real interest rates and investment: an example</a:t>
            </a:r>
          </a:p>
        </p:txBody>
      </p:sp>
      <p:sp>
        <p:nvSpPr>
          <p:cNvPr id="10711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412875"/>
            <a:ext cx="8135937" cy="26638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1800" u="sng"/>
              <a:t>Investment: infrastructure project:</a:t>
            </a:r>
          </a:p>
          <a:p>
            <a:pPr eaLnBrk="1" hangingPunct="1">
              <a:lnSpc>
                <a:spcPct val="80000"/>
              </a:lnSpc>
            </a:pPr>
            <a:r>
              <a:rPr lang="en-US" sz="1800"/>
              <a:t>Cost = $10 million</a:t>
            </a:r>
          </a:p>
          <a:p>
            <a:pPr eaLnBrk="1" hangingPunct="1">
              <a:lnSpc>
                <a:spcPct val="80000"/>
              </a:lnSpc>
            </a:pPr>
            <a:r>
              <a:rPr lang="en-US" sz="1800"/>
              <a:t>Revenue expected = $11 million</a:t>
            </a:r>
          </a:p>
          <a:p>
            <a:pPr eaLnBrk="1" hangingPunct="1">
              <a:lnSpc>
                <a:spcPct val="80000"/>
              </a:lnSpc>
            </a:pPr>
            <a:r>
              <a:rPr lang="en-US" sz="1800"/>
              <a:t>Profits expected = $1 million</a:t>
            </a:r>
          </a:p>
          <a:p>
            <a:pPr eaLnBrk="1" hangingPunct="1">
              <a:lnSpc>
                <a:spcPct val="80000"/>
              </a:lnSpc>
            </a:pPr>
            <a:r>
              <a:rPr lang="en-US" sz="1800"/>
              <a:t>Expected rate of returns = $1 / $10 = 0.1 or 10%</a:t>
            </a:r>
          </a:p>
          <a:p>
            <a:pPr eaLnBrk="1" hangingPunct="1">
              <a:lnSpc>
                <a:spcPct val="80000"/>
              </a:lnSpc>
            </a:pPr>
            <a:endParaRPr lang="en-US" sz="180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1800" u="sng"/>
              <a:t>An economy has three investment projects to consider, each worth $10 million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u="sng"/>
              <a:t>Expected rate of returns </a:t>
            </a:r>
            <a:r>
              <a:rPr lang="en-US" sz="1800"/>
              <a:t>of project </a:t>
            </a:r>
            <a:r>
              <a:rPr lang="en-US" sz="1800" u="sng"/>
              <a:t>A, B and C </a:t>
            </a:r>
            <a:r>
              <a:rPr lang="en-US" sz="1800"/>
              <a:t>are </a:t>
            </a:r>
            <a:r>
              <a:rPr lang="en-US" sz="1800" u="sng"/>
              <a:t>10%, 8% and 6% </a:t>
            </a:r>
            <a:r>
              <a:rPr lang="en-US" sz="1800"/>
              <a:t>respectively:</a:t>
            </a:r>
          </a:p>
        </p:txBody>
      </p:sp>
      <p:graphicFrame>
        <p:nvGraphicFramePr>
          <p:cNvPr id="1071108" name="Group 4"/>
          <p:cNvGraphicFramePr>
            <a:graphicFrameLocks noGrp="1"/>
          </p:cNvGraphicFramePr>
          <p:nvPr>
            <p:ph sz="half" idx="2"/>
            <p:extLst/>
          </p:nvPr>
        </p:nvGraphicFramePr>
        <p:xfrm>
          <a:off x="1619250" y="4221163"/>
          <a:ext cx="6769174" cy="2063053"/>
        </p:xfrm>
        <a:graphic>
          <a:graphicData uri="http://schemas.openxmlformats.org/drawingml/2006/table">
            <a:tbl>
              <a:tblPr/>
              <a:tblGrid>
                <a:gridCol w="12875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085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7885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9431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Real interest rate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Number of projects undertaken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 Investment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Case 1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5 %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4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Case 2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7 %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Case 3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9 %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0501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1107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11213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US" sz="2400"/>
              <a:t>Expected rate of returns, real interest rates and investment: an example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412875"/>
            <a:ext cx="8208963" cy="23764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1800" u="sng"/>
              <a:t>Investment: infrastructure project:</a:t>
            </a:r>
          </a:p>
          <a:p>
            <a:pPr eaLnBrk="1" hangingPunct="1">
              <a:lnSpc>
                <a:spcPct val="80000"/>
              </a:lnSpc>
            </a:pPr>
            <a:r>
              <a:rPr lang="en-US" sz="1800"/>
              <a:t>Cost = $10 million</a:t>
            </a:r>
          </a:p>
          <a:p>
            <a:pPr eaLnBrk="1" hangingPunct="1">
              <a:lnSpc>
                <a:spcPct val="80000"/>
              </a:lnSpc>
            </a:pPr>
            <a:r>
              <a:rPr lang="en-US" sz="1800"/>
              <a:t>Revenue expected = $11 million</a:t>
            </a:r>
          </a:p>
          <a:p>
            <a:pPr eaLnBrk="1" hangingPunct="1">
              <a:lnSpc>
                <a:spcPct val="80000"/>
              </a:lnSpc>
            </a:pPr>
            <a:r>
              <a:rPr lang="en-US" sz="1800"/>
              <a:t>Profits expected = $1 million</a:t>
            </a:r>
          </a:p>
          <a:p>
            <a:pPr eaLnBrk="1" hangingPunct="1">
              <a:lnSpc>
                <a:spcPct val="80000"/>
              </a:lnSpc>
            </a:pPr>
            <a:r>
              <a:rPr lang="en-US" sz="1800"/>
              <a:t>Expected rate of returns = $1 / $10 = 0.1 or 10%</a:t>
            </a:r>
          </a:p>
          <a:p>
            <a:pPr eaLnBrk="1" hangingPunct="1">
              <a:lnSpc>
                <a:spcPct val="80000"/>
              </a:lnSpc>
            </a:pPr>
            <a:endParaRPr lang="en-US" sz="180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1800" u="sng"/>
              <a:t>An economy has three investment projects to consider, each worth $10 million</a:t>
            </a:r>
          </a:p>
          <a:p>
            <a:pPr eaLnBrk="1" hangingPunct="1">
              <a:lnSpc>
                <a:spcPct val="80000"/>
              </a:lnSpc>
            </a:pPr>
            <a:r>
              <a:rPr lang="en-US" sz="1800"/>
              <a:t>Expected rate of returns of project A, B and C are </a:t>
            </a:r>
            <a:r>
              <a:rPr lang="en-US" sz="1800" u="sng"/>
              <a:t>10%, 8% and 6% </a:t>
            </a:r>
            <a:r>
              <a:rPr lang="en-US" sz="1800"/>
              <a:t>respectively:</a:t>
            </a:r>
          </a:p>
        </p:txBody>
      </p:sp>
      <p:graphicFrame>
        <p:nvGraphicFramePr>
          <p:cNvPr id="1072132" name="Group 4"/>
          <p:cNvGraphicFramePr>
            <a:graphicFrameLocks noGrp="1"/>
          </p:cNvGraphicFramePr>
          <p:nvPr>
            <p:ph sz="half" idx="2"/>
            <p:extLst/>
          </p:nvPr>
        </p:nvGraphicFramePr>
        <p:xfrm>
          <a:off x="1403350" y="4149725"/>
          <a:ext cx="6841058" cy="2063053"/>
        </p:xfrm>
        <a:graphic>
          <a:graphicData uri="http://schemas.openxmlformats.org/drawingml/2006/table">
            <a:tbl>
              <a:tblPr/>
              <a:tblGrid>
                <a:gridCol w="13011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58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0305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1124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Real interest rate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Number of projects undertaken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 Investment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Case 1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5 %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C4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 (A+B+C)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C4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$ 30 million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4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Case 2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7 %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Case 3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9 %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648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11213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US" sz="2400"/>
              <a:t>Expected rate of returns, real interest rates and investment: an example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484313"/>
            <a:ext cx="8281988" cy="24495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1800" u="sng"/>
              <a:t>Investment: infrastructure project:</a:t>
            </a:r>
          </a:p>
          <a:p>
            <a:pPr eaLnBrk="1" hangingPunct="1">
              <a:lnSpc>
                <a:spcPct val="80000"/>
              </a:lnSpc>
            </a:pPr>
            <a:r>
              <a:rPr lang="en-US" sz="1800"/>
              <a:t>Cost = $10 million</a:t>
            </a:r>
          </a:p>
          <a:p>
            <a:pPr eaLnBrk="1" hangingPunct="1">
              <a:lnSpc>
                <a:spcPct val="80000"/>
              </a:lnSpc>
            </a:pPr>
            <a:r>
              <a:rPr lang="en-US" sz="1800"/>
              <a:t>Revenue expected = $11 million</a:t>
            </a:r>
          </a:p>
          <a:p>
            <a:pPr eaLnBrk="1" hangingPunct="1">
              <a:lnSpc>
                <a:spcPct val="80000"/>
              </a:lnSpc>
            </a:pPr>
            <a:r>
              <a:rPr lang="en-US" sz="1800"/>
              <a:t>Profits expected = $1 million</a:t>
            </a:r>
          </a:p>
          <a:p>
            <a:pPr eaLnBrk="1" hangingPunct="1">
              <a:lnSpc>
                <a:spcPct val="80000"/>
              </a:lnSpc>
            </a:pPr>
            <a:r>
              <a:rPr lang="en-US" sz="1800"/>
              <a:t>Expected rate of returns = $1 / $10 = 0.1 or 10%</a:t>
            </a:r>
          </a:p>
          <a:p>
            <a:pPr eaLnBrk="1" hangingPunct="1">
              <a:lnSpc>
                <a:spcPct val="80000"/>
              </a:lnSpc>
            </a:pPr>
            <a:endParaRPr lang="en-US" sz="180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1800" u="sng"/>
              <a:t>An economy has three investment projects to consider, each worth $10 million</a:t>
            </a:r>
          </a:p>
          <a:p>
            <a:pPr eaLnBrk="1" hangingPunct="1">
              <a:lnSpc>
                <a:spcPct val="80000"/>
              </a:lnSpc>
            </a:pPr>
            <a:r>
              <a:rPr lang="en-US" sz="1800"/>
              <a:t>Expected rate of returns of project A, B and C are </a:t>
            </a:r>
            <a:r>
              <a:rPr lang="en-US" sz="1800" u="sng"/>
              <a:t>10%, 8% and 6% </a:t>
            </a:r>
            <a:r>
              <a:rPr lang="en-US" sz="1800"/>
              <a:t>respectively:</a:t>
            </a:r>
          </a:p>
        </p:txBody>
      </p:sp>
      <p:graphicFrame>
        <p:nvGraphicFramePr>
          <p:cNvPr id="1073156" name="Group 4"/>
          <p:cNvGraphicFramePr>
            <a:graphicFrameLocks noGrp="1"/>
          </p:cNvGraphicFramePr>
          <p:nvPr>
            <p:ph sz="half" idx="2"/>
            <p:extLst/>
          </p:nvPr>
        </p:nvGraphicFramePr>
        <p:xfrm>
          <a:off x="1042988" y="4221163"/>
          <a:ext cx="6193308" cy="2337373"/>
        </p:xfrm>
        <a:graphic>
          <a:graphicData uri="http://schemas.openxmlformats.org/drawingml/2006/table">
            <a:tbl>
              <a:tblPr/>
              <a:tblGrid>
                <a:gridCol w="11525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8439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9540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6098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Real interest rate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Number of projects undertaken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 Investment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Case 1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5 %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 (A+B+C)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$ 30 million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4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Case 2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7 %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C4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 (A+B)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C4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$ 20 million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Case 3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9 %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C4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(A)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4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$10 million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1073183" name="Text Box 31"/>
          <p:cNvSpPr txBox="1">
            <a:spLocks noChangeArrowheads="1"/>
          </p:cNvSpPr>
          <p:nvPr/>
        </p:nvSpPr>
        <p:spPr bwMode="auto">
          <a:xfrm>
            <a:off x="7308850" y="4292600"/>
            <a:ext cx="15113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3300"/>
                </a:solidFill>
              </a:rPr>
              <a:t>Real interest rate and desired investment are inversely related.</a:t>
            </a:r>
          </a:p>
        </p:txBody>
      </p:sp>
    </p:spTree>
    <p:extLst>
      <p:ext uri="{BB962C8B-B14F-4D97-AF65-F5344CB8AC3E}">
        <p14:creationId xmlns:p14="http://schemas.microsoft.com/office/powerpoint/2010/main" val="1723804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73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73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318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549275"/>
            <a:ext cx="8135937" cy="576263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algn="ctr" eaLnBrk="1" hangingPunct="1"/>
            <a:r>
              <a:rPr lang="en-US" sz="3600"/>
              <a:t>Investment</a:t>
            </a:r>
            <a:endParaRPr lang="en-CA" sz="3600"/>
          </a:p>
        </p:txBody>
      </p:sp>
      <p:sp>
        <p:nvSpPr>
          <p:cNvPr id="1076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484313"/>
            <a:ext cx="7920038" cy="48244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800" b="1" u="sng" dirty="0"/>
              <a:t>Investment Demand curve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/>
              <a:t>Shows the quantity of investment demanded at each </a:t>
            </a:r>
            <a:r>
              <a:rPr lang="en-US" sz="2800" u="sng" dirty="0"/>
              <a:t>interest rate</a:t>
            </a:r>
            <a:r>
              <a:rPr lang="en-US" sz="2800" dirty="0"/>
              <a:t> (“price” of investment)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800" u="sng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800" u="sng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800" b="1" u="sng" dirty="0"/>
              <a:t>Investment Schedule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/>
              <a:t>the relationship between </a:t>
            </a:r>
            <a:r>
              <a:rPr lang="en-US" sz="2800" u="sng" dirty="0"/>
              <a:t>investment &amp; GDP</a:t>
            </a:r>
            <a:endParaRPr lang="en-US" sz="2800" dirty="0"/>
          </a:p>
          <a:p>
            <a:pPr eaLnBrk="1" hangingPunct="1">
              <a:lnSpc>
                <a:spcPct val="80000"/>
              </a:lnSpc>
            </a:pPr>
            <a:endParaRPr lang="en-US" sz="2800" dirty="0"/>
          </a:p>
          <a:p>
            <a:pPr eaLnBrk="1" hangingPunct="1">
              <a:lnSpc>
                <a:spcPct val="80000"/>
              </a:lnSpc>
            </a:pPr>
            <a:r>
              <a:rPr lang="en-US" sz="2800" dirty="0"/>
              <a:t>assume planned investment is </a:t>
            </a:r>
            <a:r>
              <a:rPr lang="en-US" sz="2800" u="sng" dirty="0"/>
              <a:t>independent</a:t>
            </a:r>
            <a:r>
              <a:rPr lang="en-US" sz="2800" dirty="0"/>
              <a:t> of the level of current disposable income or real output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65456975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6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6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6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6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6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6227" grpId="0" build="p" bldLvl="4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2"/>
          <p:cNvGrpSpPr>
            <a:grpSpLocks/>
          </p:cNvGrpSpPr>
          <p:nvPr/>
        </p:nvGrpSpPr>
        <p:grpSpPr bwMode="auto">
          <a:xfrm>
            <a:off x="2028825" y="828675"/>
            <a:ext cx="5519738" cy="4784725"/>
            <a:chOff x="1278" y="522"/>
            <a:chExt cx="3477" cy="3014"/>
          </a:xfrm>
        </p:grpSpPr>
        <p:sp>
          <p:nvSpPr>
            <p:cNvPr id="30748" name="Line 3"/>
            <p:cNvSpPr>
              <a:spLocks noChangeShapeType="1"/>
            </p:cNvSpPr>
            <p:nvPr/>
          </p:nvSpPr>
          <p:spPr bwMode="auto">
            <a:xfrm>
              <a:off x="1299" y="522"/>
              <a:ext cx="0" cy="301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749" name="Line 4"/>
            <p:cNvSpPr>
              <a:spLocks noChangeShapeType="1"/>
            </p:cNvSpPr>
            <p:nvPr/>
          </p:nvSpPr>
          <p:spPr bwMode="auto">
            <a:xfrm>
              <a:off x="1278" y="3516"/>
              <a:ext cx="34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0723" name="Rectangle 5"/>
          <p:cNvSpPr>
            <a:spLocks noChangeArrowheads="1"/>
          </p:cNvSpPr>
          <p:nvPr/>
        </p:nvSpPr>
        <p:spPr bwMode="auto">
          <a:xfrm>
            <a:off x="2667000" y="5921375"/>
            <a:ext cx="3498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Investment (billions of dollars)</a:t>
            </a:r>
          </a:p>
        </p:txBody>
      </p:sp>
      <p:sp>
        <p:nvSpPr>
          <p:cNvPr id="30724" name="Rectangle 6"/>
          <p:cNvSpPr>
            <a:spLocks noChangeArrowheads="1"/>
          </p:cNvSpPr>
          <p:nvPr/>
        </p:nvSpPr>
        <p:spPr bwMode="auto">
          <a:xfrm rot="-5400000">
            <a:off x="-667543" y="2456656"/>
            <a:ext cx="33893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CA" b="1"/>
              <a:t>Expected rate of net profit,  </a:t>
            </a:r>
            <a:r>
              <a:rPr lang="en-CA" sz="2400" b="1"/>
              <a:t>r</a:t>
            </a:r>
            <a:r>
              <a:rPr lang="en-CA" b="1"/>
              <a:t>,</a:t>
            </a:r>
          </a:p>
          <a:p>
            <a:pPr algn="ctr" eaLnBrk="0" hangingPunct="0"/>
            <a:r>
              <a:rPr lang="en-CA" b="1"/>
              <a:t>and interest rate, </a:t>
            </a:r>
            <a:r>
              <a:rPr lang="en-CA" sz="2400" b="1"/>
              <a:t>i </a:t>
            </a:r>
            <a:r>
              <a:rPr lang="en-CA" b="1"/>
              <a:t>(percent)</a:t>
            </a:r>
          </a:p>
        </p:txBody>
      </p:sp>
      <p:sp>
        <p:nvSpPr>
          <p:cNvPr id="30725" name="Rectangle 7"/>
          <p:cNvSpPr>
            <a:spLocks noChangeArrowheads="1"/>
          </p:cNvSpPr>
          <p:nvPr/>
        </p:nvSpPr>
        <p:spPr bwMode="auto">
          <a:xfrm>
            <a:off x="1574800" y="1039813"/>
            <a:ext cx="438150" cy="476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16</a:t>
            </a:r>
          </a:p>
          <a:p>
            <a:pPr eaLnBrk="0" hangingPunct="0"/>
            <a:endParaRPr lang="en-CA" b="1"/>
          </a:p>
          <a:p>
            <a:pPr eaLnBrk="0" hangingPunct="0"/>
            <a:r>
              <a:rPr lang="en-CA" b="1"/>
              <a:t>14</a:t>
            </a:r>
          </a:p>
          <a:p>
            <a:pPr eaLnBrk="0" hangingPunct="0"/>
            <a:endParaRPr lang="en-CA" b="1"/>
          </a:p>
          <a:p>
            <a:pPr eaLnBrk="0" hangingPunct="0"/>
            <a:r>
              <a:rPr lang="en-CA" b="1"/>
              <a:t>12</a:t>
            </a:r>
          </a:p>
          <a:p>
            <a:pPr eaLnBrk="0" hangingPunct="0"/>
            <a:endParaRPr lang="en-CA" b="1"/>
          </a:p>
          <a:p>
            <a:pPr eaLnBrk="0" hangingPunct="0"/>
            <a:r>
              <a:rPr lang="en-CA" b="1"/>
              <a:t>10</a:t>
            </a:r>
          </a:p>
          <a:p>
            <a:pPr eaLnBrk="0" hangingPunct="0"/>
            <a:endParaRPr lang="en-CA" b="1"/>
          </a:p>
          <a:p>
            <a:pPr eaLnBrk="0" hangingPunct="0"/>
            <a:r>
              <a:rPr lang="en-CA" b="1"/>
              <a:t> 8</a:t>
            </a:r>
          </a:p>
          <a:p>
            <a:pPr eaLnBrk="0" hangingPunct="0"/>
            <a:endParaRPr lang="en-CA" b="1"/>
          </a:p>
          <a:p>
            <a:pPr eaLnBrk="0" hangingPunct="0"/>
            <a:r>
              <a:rPr lang="en-CA" b="1"/>
              <a:t> 6</a:t>
            </a:r>
          </a:p>
          <a:p>
            <a:pPr eaLnBrk="0" hangingPunct="0"/>
            <a:endParaRPr lang="en-CA" b="1"/>
          </a:p>
          <a:p>
            <a:pPr eaLnBrk="0" hangingPunct="0"/>
            <a:r>
              <a:rPr lang="en-CA" b="1"/>
              <a:t> 4</a:t>
            </a:r>
          </a:p>
          <a:p>
            <a:pPr eaLnBrk="0" hangingPunct="0"/>
            <a:endParaRPr lang="en-CA" b="1"/>
          </a:p>
          <a:p>
            <a:pPr eaLnBrk="0" hangingPunct="0"/>
            <a:r>
              <a:rPr lang="en-CA" b="1"/>
              <a:t> 2</a:t>
            </a:r>
          </a:p>
          <a:p>
            <a:pPr eaLnBrk="0" hangingPunct="0"/>
            <a:endParaRPr lang="en-CA" b="1"/>
          </a:p>
          <a:p>
            <a:pPr eaLnBrk="0" hangingPunct="0"/>
            <a:r>
              <a:rPr lang="en-CA" b="1"/>
              <a:t> 0</a:t>
            </a:r>
          </a:p>
        </p:txBody>
      </p:sp>
      <p:sp>
        <p:nvSpPr>
          <p:cNvPr id="30726" name="Line 8"/>
          <p:cNvSpPr>
            <a:spLocks noChangeShapeType="1"/>
          </p:cNvSpPr>
          <p:nvPr/>
        </p:nvSpPr>
        <p:spPr bwMode="auto">
          <a:xfrm>
            <a:off x="2065338" y="1779588"/>
            <a:ext cx="5556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0727" name="Line 9"/>
          <p:cNvSpPr>
            <a:spLocks noChangeShapeType="1"/>
          </p:cNvSpPr>
          <p:nvPr/>
        </p:nvSpPr>
        <p:spPr bwMode="auto">
          <a:xfrm>
            <a:off x="2041525" y="2336800"/>
            <a:ext cx="111283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0728" name="Line 10"/>
          <p:cNvSpPr>
            <a:spLocks noChangeShapeType="1"/>
          </p:cNvSpPr>
          <p:nvPr/>
        </p:nvSpPr>
        <p:spPr bwMode="auto">
          <a:xfrm>
            <a:off x="2098675" y="2870200"/>
            <a:ext cx="154463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0729" name="Line 11"/>
          <p:cNvSpPr>
            <a:spLocks noChangeShapeType="1"/>
          </p:cNvSpPr>
          <p:nvPr/>
        </p:nvSpPr>
        <p:spPr bwMode="auto">
          <a:xfrm>
            <a:off x="2084388" y="3427413"/>
            <a:ext cx="21621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0730" name="Line 12"/>
          <p:cNvSpPr>
            <a:spLocks noChangeShapeType="1"/>
          </p:cNvSpPr>
          <p:nvPr/>
        </p:nvSpPr>
        <p:spPr bwMode="auto">
          <a:xfrm>
            <a:off x="2046288" y="3937000"/>
            <a:ext cx="2757487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0731" name="Line 13"/>
          <p:cNvSpPr>
            <a:spLocks noChangeShapeType="1"/>
          </p:cNvSpPr>
          <p:nvPr/>
        </p:nvSpPr>
        <p:spPr bwMode="auto">
          <a:xfrm>
            <a:off x="2055813" y="4494213"/>
            <a:ext cx="3328987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0732" name="Line 14"/>
          <p:cNvSpPr>
            <a:spLocks noChangeShapeType="1"/>
          </p:cNvSpPr>
          <p:nvPr/>
        </p:nvSpPr>
        <p:spPr bwMode="auto">
          <a:xfrm>
            <a:off x="2041525" y="5027613"/>
            <a:ext cx="385445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0733" name="Line 15"/>
          <p:cNvSpPr>
            <a:spLocks noChangeShapeType="1"/>
          </p:cNvSpPr>
          <p:nvPr/>
        </p:nvSpPr>
        <p:spPr bwMode="auto">
          <a:xfrm>
            <a:off x="2595563" y="1801813"/>
            <a:ext cx="0" cy="374015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0734" name="Line 16"/>
          <p:cNvSpPr>
            <a:spLocks noChangeShapeType="1"/>
          </p:cNvSpPr>
          <p:nvPr/>
        </p:nvSpPr>
        <p:spPr bwMode="auto">
          <a:xfrm>
            <a:off x="3128963" y="2287588"/>
            <a:ext cx="0" cy="330200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0735" name="Line 17"/>
          <p:cNvSpPr>
            <a:spLocks noChangeShapeType="1"/>
          </p:cNvSpPr>
          <p:nvPr/>
        </p:nvSpPr>
        <p:spPr bwMode="auto">
          <a:xfrm>
            <a:off x="3662363" y="2873375"/>
            <a:ext cx="0" cy="2725738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0736" name="Line 18"/>
          <p:cNvSpPr>
            <a:spLocks noChangeShapeType="1"/>
          </p:cNvSpPr>
          <p:nvPr/>
        </p:nvSpPr>
        <p:spPr bwMode="auto">
          <a:xfrm>
            <a:off x="4243388" y="3430588"/>
            <a:ext cx="0" cy="2154237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0737" name="Line 19"/>
          <p:cNvSpPr>
            <a:spLocks noChangeShapeType="1"/>
          </p:cNvSpPr>
          <p:nvPr/>
        </p:nvSpPr>
        <p:spPr bwMode="auto">
          <a:xfrm>
            <a:off x="4729163" y="3941763"/>
            <a:ext cx="0" cy="1652587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0738" name="Line 20"/>
          <p:cNvSpPr>
            <a:spLocks noChangeShapeType="1"/>
          </p:cNvSpPr>
          <p:nvPr/>
        </p:nvSpPr>
        <p:spPr bwMode="auto">
          <a:xfrm>
            <a:off x="5286375" y="4522788"/>
            <a:ext cx="0" cy="1057275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0739" name="Line 21"/>
          <p:cNvSpPr>
            <a:spLocks noChangeShapeType="1"/>
          </p:cNvSpPr>
          <p:nvPr/>
        </p:nvSpPr>
        <p:spPr bwMode="auto">
          <a:xfrm>
            <a:off x="5819775" y="5033963"/>
            <a:ext cx="0" cy="555625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0740" name="Line 22"/>
          <p:cNvSpPr>
            <a:spLocks noChangeShapeType="1"/>
          </p:cNvSpPr>
          <p:nvPr/>
        </p:nvSpPr>
        <p:spPr bwMode="auto">
          <a:xfrm>
            <a:off x="2065338" y="1223963"/>
            <a:ext cx="4341812" cy="4341812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074199" name="Rectangle 23"/>
          <p:cNvSpPr>
            <a:spLocks noChangeArrowheads="1"/>
          </p:cNvSpPr>
          <p:nvPr/>
        </p:nvSpPr>
        <p:spPr bwMode="auto">
          <a:xfrm>
            <a:off x="4279900" y="2327275"/>
            <a:ext cx="29352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 eaLnBrk="0" hangingPunct="0">
              <a:defRPr/>
            </a:pPr>
            <a:r>
              <a:rPr lang="en-CA" sz="3200" b="1" i="1">
                <a:solidFill>
                  <a:srgbClr val="0000C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Investment</a:t>
            </a:r>
          </a:p>
          <a:p>
            <a:pPr algn="ctr" eaLnBrk="0" hangingPunct="0">
              <a:defRPr/>
            </a:pPr>
            <a:r>
              <a:rPr lang="en-US" sz="3200" b="1" i="1">
                <a:solidFill>
                  <a:srgbClr val="0000C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d</a:t>
            </a:r>
            <a:r>
              <a:rPr lang="en-CA" sz="3200" b="1" i="1">
                <a:solidFill>
                  <a:srgbClr val="0000C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emand</a:t>
            </a:r>
            <a:r>
              <a:rPr lang="en-US" sz="3200" b="1" i="1">
                <a:solidFill>
                  <a:srgbClr val="0000C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curve</a:t>
            </a:r>
            <a:endParaRPr lang="en-CA" sz="3200" b="1" i="1">
              <a:solidFill>
                <a:srgbClr val="0000C4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0742" name="Rectangle 24"/>
          <p:cNvSpPr>
            <a:spLocks noChangeArrowheads="1"/>
          </p:cNvSpPr>
          <p:nvPr/>
        </p:nvSpPr>
        <p:spPr bwMode="auto">
          <a:xfrm>
            <a:off x="2365375" y="5684838"/>
            <a:ext cx="4187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5      10     15     20    25     30    35    40</a:t>
            </a:r>
          </a:p>
        </p:txBody>
      </p:sp>
      <p:sp>
        <p:nvSpPr>
          <p:cNvPr id="1074201" name="Rectangle 25"/>
          <p:cNvSpPr>
            <a:spLocks noChangeArrowheads="1"/>
          </p:cNvSpPr>
          <p:nvPr/>
        </p:nvSpPr>
        <p:spPr bwMode="auto">
          <a:xfrm>
            <a:off x="6380163" y="4900613"/>
            <a:ext cx="939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2800" b="1" i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ID</a:t>
            </a:r>
            <a:endParaRPr lang="en-CA" sz="2800" b="1" i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74203" name="Oval 27"/>
          <p:cNvSpPr>
            <a:spLocks noChangeArrowheads="1"/>
          </p:cNvSpPr>
          <p:nvPr/>
        </p:nvSpPr>
        <p:spPr bwMode="auto">
          <a:xfrm>
            <a:off x="3979863" y="5629275"/>
            <a:ext cx="555625" cy="449263"/>
          </a:xfrm>
          <a:prstGeom prst="ellipse">
            <a:avLst/>
          </a:prstGeom>
          <a:noFill/>
          <a:ln w="57150">
            <a:solidFill>
              <a:srgbClr val="BC37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74204" name="Line 28"/>
          <p:cNvSpPr>
            <a:spLocks noChangeShapeType="1"/>
          </p:cNvSpPr>
          <p:nvPr/>
        </p:nvSpPr>
        <p:spPr bwMode="auto">
          <a:xfrm>
            <a:off x="2079625" y="3406775"/>
            <a:ext cx="2151063" cy="0"/>
          </a:xfrm>
          <a:prstGeom prst="line">
            <a:avLst/>
          </a:prstGeom>
          <a:noFill/>
          <a:ln w="76200">
            <a:solidFill>
              <a:srgbClr val="BC3700"/>
            </a:solidFill>
            <a:round/>
            <a:headEnd type="none" w="sm" len="sm"/>
            <a:tailEnd type="triangle" w="med" len="sm"/>
          </a:ln>
        </p:spPr>
        <p:txBody>
          <a:bodyPr/>
          <a:lstStyle/>
          <a:p>
            <a:endParaRPr lang="en-CA"/>
          </a:p>
        </p:txBody>
      </p:sp>
      <p:sp>
        <p:nvSpPr>
          <p:cNvPr id="1074205" name="Line 29"/>
          <p:cNvSpPr>
            <a:spLocks noChangeShapeType="1"/>
          </p:cNvSpPr>
          <p:nvPr/>
        </p:nvSpPr>
        <p:spPr bwMode="auto">
          <a:xfrm>
            <a:off x="4230688" y="3370263"/>
            <a:ext cx="0" cy="2222500"/>
          </a:xfrm>
          <a:prstGeom prst="line">
            <a:avLst/>
          </a:prstGeom>
          <a:noFill/>
          <a:ln w="76200">
            <a:solidFill>
              <a:srgbClr val="BC3700"/>
            </a:solidFill>
            <a:round/>
            <a:headEnd type="none" w="sm" len="sm"/>
            <a:tailEnd type="triangle" w="med" len="sm"/>
          </a:ln>
        </p:spPr>
        <p:txBody>
          <a:bodyPr/>
          <a:lstStyle/>
          <a:p>
            <a:endParaRPr lang="en-CA"/>
          </a:p>
        </p:txBody>
      </p:sp>
      <p:sp>
        <p:nvSpPr>
          <p:cNvPr id="1074206" name="Oval 30"/>
          <p:cNvSpPr>
            <a:spLocks noChangeArrowheads="1"/>
          </p:cNvSpPr>
          <p:nvPr/>
        </p:nvSpPr>
        <p:spPr bwMode="auto">
          <a:xfrm>
            <a:off x="1470025" y="3155950"/>
            <a:ext cx="555625" cy="449263"/>
          </a:xfrm>
          <a:prstGeom prst="ellipse">
            <a:avLst/>
          </a:prstGeom>
          <a:noFill/>
          <a:ln w="57150">
            <a:solidFill>
              <a:srgbClr val="BC37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7421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4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4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74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4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74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4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4203" grpId="0" animBg="1"/>
      <p:bldP spid="1074204" grpId="0" animBg="1"/>
      <p:bldP spid="1074205" grpId="0" animBg="1"/>
      <p:bldP spid="107420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2"/>
          <p:cNvGrpSpPr>
            <a:grpSpLocks/>
          </p:cNvGrpSpPr>
          <p:nvPr/>
        </p:nvGrpSpPr>
        <p:grpSpPr bwMode="auto">
          <a:xfrm>
            <a:off x="2030413" y="1485900"/>
            <a:ext cx="5518150" cy="2971800"/>
            <a:chOff x="1278" y="522"/>
            <a:chExt cx="3477" cy="3014"/>
          </a:xfrm>
        </p:grpSpPr>
        <p:sp>
          <p:nvSpPr>
            <p:cNvPr id="32780" name="Line 3"/>
            <p:cNvSpPr>
              <a:spLocks noChangeShapeType="1"/>
            </p:cNvSpPr>
            <p:nvPr/>
          </p:nvSpPr>
          <p:spPr bwMode="auto">
            <a:xfrm>
              <a:off x="1299" y="522"/>
              <a:ext cx="0" cy="301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2781" name="Line 4"/>
            <p:cNvSpPr>
              <a:spLocks noChangeShapeType="1"/>
            </p:cNvSpPr>
            <p:nvPr/>
          </p:nvSpPr>
          <p:spPr bwMode="auto">
            <a:xfrm>
              <a:off x="1278" y="3516"/>
              <a:ext cx="34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2771" name="Rectangle 5"/>
          <p:cNvSpPr>
            <a:spLocks noChangeArrowheads="1"/>
          </p:cNvSpPr>
          <p:nvPr/>
        </p:nvSpPr>
        <p:spPr bwMode="auto">
          <a:xfrm>
            <a:off x="2946400" y="4629150"/>
            <a:ext cx="37576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US" b="1"/>
              <a:t>GDP (billions of dollars)</a:t>
            </a:r>
            <a:endParaRPr lang="en-CA" b="1"/>
          </a:p>
        </p:txBody>
      </p:sp>
      <p:sp>
        <p:nvSpPr>
          <p:cNvPr id="32772" name="Rectangle 6"/>
          <p:cNvSpPr>
            <a:spLocks noChangeArrowheads="1"/>
          </p:cNvSpPr>
          <p:nvPr/>
        </p:nvSpPr>
        <p:spPr bwMode="auto">
          <a:xfrm rot="-5400000">
            <a:off x="-557212" y="2813050"/>
            <a:ext cx="318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 eaLnBrk="0" hangingPunct="0"/>
            <a:r>
              <a:rPr lang="en-US" b="1"/>
              <a:t>Investment (billions of dollars</a:t>
            </a:r>
            <a:r>
              <a:rPr lang="en-CA" b="1"/>
              <a:t>)</a:t>
            </a:r>
          </a:p>
        </p:txBody>
      </p:sp>
      <p:sp>
        <p:nvSpPr>
          <p:cNvPr id="32773" name="Rectangle 7"/>
          <p:cNvSpPr>
            <a:spLocks noChangeArrowheads="1"/>
          </p:cNvSpPr>
          <p:nvPr/>
        </p:nvSpPr>
        <p:spPr bwMode="auto">
          <a:xfrm>
            <a:off x="1538288" y="311943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b="1"/>
              <a:t>20</a:t>
            </a:r>
            <a:endParaRPr lang="en-CA" b="1"/>
          </a:p>
        </p:txBody>
      </p:sp>
      <p:sp>
        <p:nvSpPr>
          <p:cNvPr id="32774" name="Line 8"/>
          <p:cNvSpPr>
            <a:spLocks noChangeShapeType="1"/>
          </p:cNvSpPr>
          <p:nvPr/>
        </p:nvSpPr>
        <p:spPr bwMode="auto">
          <a:xfrm>
            <a:off x="2100263" y="3357563"/>
            <a:ext cx="4667250" cy="158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078281" name="Rectangle 9"/>
          <p:cNvSpPr>
            <a:spLocks noChangeArrowheads="1"/>
          </p:cNvSpPr>
          <p:nvPr/>
        </p:nvSpPr>
        <p:spPr bwMode="auto">
          <a:xfrm>
            <a:off x="3556000" y="2514600"/>
            <a:ext cx="2506663" cy="61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ctr" eaLnBrk="0" hangingPunct="0">
              <a:defRPr/>
            </a:pPr>
            <a:r>
              <a:rPr lang="en-CA" sz="2400" b="1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Investment</a:t>
            </a:r>
          </a:p>
          <a:p>
            <a:pPr algn="ctr" eaLnBrk="0" hangingPunct="0">
              <a:defRPr/>
            </a:pPr>
            <a:r>
              <a:rPr lang="en-US" sz="2400" b="1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schedule</a:t>
            </a:r>
            <a:endParaRPr lang="en-CA" sz="2400" b="1" i="1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78282" name="Text Box 10"/>
          <p:cNvSpPr txBox="1">
            <a:spLocks noChangeArrowheads="1"/>
          </p:cNvSpPr>
          <p:nvPr/>
        </p:nvSpPr>
        <p:spPr bwMode="auto">
          <a:xfrm>
            <a:off x="1117600" y="549275"/>
            <a:ext cx="73152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CA" sz="2800" b="1" i="1">
                <a:solidFill>
                  <a:srgbClr val="0000C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The Investment Schedule</a:t>
            </a:r>
          </a:p>
        </p:txBody>
      </p:sp>
      <p:sp>
        <p:nvSpPr>
          <p:cNvPr id="1078283" name="Rectangle 11"/>
          <p:cNvSpPr>
            <a:spLocks noChangeArrowheads="1"/>
          </p:cNvSpPr>
          <p:nvPr/>
        </p:nvSpPr>
        <p:spPr bwMode="auto">
          <a:xfrm>
            <a:off x="6807200" y="3200400"/>
            <a:ext cx="827088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2400" b="1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I</a:t>
            </a:r>
            <a:r>
              <a:rPr lang="en-US" sz="2400" b="1" i="1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CA" sz="2400" b="1" i="1" baseline="-2500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2778" name="Oval 12"/>
          <p:cNvSpPr>
            <a:spLocks noChangeArrowheads="1"/>
          </p:cNvSpPr>
          <p:nvPr/>
        </p:nvSpPr>
        <p:spPr bwMode="auto">
          <a:xfrm>
            <a:off x="1471613" y="3063875"/>
            <a:ext cx="554037" cy="449263"/>
          </a:xfrm>
          <a:prstGeom prst="ellipse">
            <a:avLst/>
          </a:prstGeom>
          <a:noFill/>
          <a:ln w="57150">
            <a:solidFill>
              <a:srgbClr val="BC37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2779" name="Text Box 13"/>
          <p:cNvSpPr txBox="1">
            <a:spLocks noChangeArrowheads="1"/>
          </p:cNvSpPr>
          <p:nvPr/>
        </p:nvSpPr>
        <p:spPr bwMode="auto">
          <a:xfrm>
            <a:off x="1320800" y="5200650"/>
            <a:ext cx="7213600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The level of investment spending ($20 billion) is determined by the real interest rate (8%) together with the investment demand curve ID.</a:t>
            </a:r>
          </a:p>
          <a:p>
            <a:pPr>
              <a:spcBef>
                <a:spcPct val="50000"/>
              </a:spcBef>
            </a:pPr>
            <a:r>
              <a:rPr lang="en-US"/>
              <a:t>The investment schedule relates the amount of investment at various levels of GDP.</a:t>
            </a:r>
          </a:p>
        </p:txBody>
      </p:sp>
    </p:spTree>
    <p:extLst>
      <p:ext uri="{BB962C8B-B14F-4D97-AF65-F5344CB8AC3E}">
        <p14:creationId xmlns:p14="http://schemas.microsoft.com/office/powerpoint/2010/main" val="32864748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76250"/>
            <a:ext cx="8374062" cy="587375"/>
          </a:xfrm>
          <a:noFill/>
        </p:spPr>
        <p:txBody>
          <a:bodyPr/>
          <a:lstStyle/>
          <a:p>
            <a:pPr eaLnBrk="1" hangingPunct="1"/>
            <a:r>
              <a:rPr lang="en-US" sz="3600" u="sng"/>
              <a:t>Shifts in the ID Curve</a:t>
            </a:r>
            <a:endParaRPr lang="en-CA" sz="3600" u="sng"/>
          </a:p>
        </p:txBody>
      </p:sp>
      <p:sp>
        <p:nvSpPr>
          <p:cNvPr id="1080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412875"/>
            <a:ext cx="7924800" cy="50419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b="1" dirty="0"/>
              <a:t>Acquisition, Maintenance &amp; Operating Costs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/>
              <a:t>When </a:t>
            </a:r>
            <a:r>
              <a:rPr lang="en-US" sz="2400" u="sng" dirty="0"/>
              <a:t>costs fall</a:t>
            </a:r>
            <a:r>
              <a:rPr lang="en-US" sz="2400" dirty="0"/>
              <a:t>, the expected rate of return from prospective investment projects rises, shifting the ID to the right</a:t>
            </a:r>
          </a:p>
          <a:p>
            <a:pPr lvl="1" eaLnBrk="1" hangingPunct="1">
              <a:lnSpc>
                <a:spcPct val="80000"/>
              </a:lnSpc>
            </a:pPr>
            <a:endParaRPr lang="en-US" sz="2400" dirty="0"/>
          </a:p>
          <a:p>
            <a:pPr eaLnBrk="1" hangingPunct="1">
              <a:lnSpc>
                <a:spcPct val="80000"/>
              </a:lnSpc>
            </a:pPr>
            <a:r>
              <a:rPr lang="en-US" sz="2800" b="1" dirty="0"/>
              <a:t>Business Taxes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/>
              <a:t>An </a:t>
            </a:r>
            <a:r>
              <a:rPr lang="en-US" sz="2400" u="sng" dirty="0"/>
              <a:t>increase in business taxes </a:t>
            </a:r>
            <a:r>
              <a:rPr lang="en-US" sz="2400" dirty="0"/>
              <a:t>lowers the expected profitability of investments and shifts the ID to the left</a:t>
            </a:r>
          </a:p>
          <a:p>
            <a:pPr lvl="1" eaLnBrk="1" hangingPunct="1">
              <a:lnSpc>
                <a:spcPct val="80000"/>
              </a:lnSpc>
            </a:pPr>
            <a:endParaRPr lang="en-US" sz="2400" dirty="0"/>
          </a:p>
          <a:p>
            <a:pPr eaLnBrk="1" hangingPunct="1">
              <a:lnSpc>
                <a:spcPct val="80000"/>
              </a:lnSpc>
            </a:pPr>
            <a:r>
              <a:rPr lang="en-US" sz="2800" b="1" dirty="0"/>
              <a:t>Technological Change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/>
              <a:t>Development of </a:t>
            </a:r>
            <a:r>
              <a:rPr lang="en-US" sz="2400" u="sng" dirty="0"/>
              <a:t>new products </a:t>
            </a:r>
            <a:r>
              <a:rPr lang="en-US" sz="2400" dirty="0"/>
              <a:t>stimulates investment</a:t>
            </a:r>
          </a:p>
        </p:txBody>
      </p:sp>
    </p:spTree>
    <p:extLst>
      <p:ext uri="{BB962C8B-B14F-4D97-AF65-F5344CB8AC3E}">
        <p14:creationId xmlns:p14="http://schemas.microsoft.com/office/powerpoint/2010/main" val="16331854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0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0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0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0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0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0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0323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4813"/>
            <a:ext cx="8137525" cy="576262"/>
          </a:xfrm>
          <a:noFill/>
        </p:spPr>
        <p:txBody>
          <a:bodyPr/>
          <a:lstStyle/>
          <a:p>
            <a:pPr eaLnBrk="1" hangingPunct="1"/>
            <a:r>
              <a:rPr lang="en-US" sz="3600" u="sng"/>
              <a:t>Shifts in the ID Curve</a:t>
            </a:r>
            <a:endParaRPr lang="en-CA" sz="3600" u="sng"/>
          </a:p>
        </p:txBody>
      </p:sp>
      <p:sp>
        <p:nvSpPr>
          <p:cNvPr id="1082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268413"/>
            <a:ext cx="7923212" cy="52562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b="1" dirty="0"/>
              <a:t>Stock of Capital Goods on Hand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/>
              <a:t>When firms have excessive </a:t>
            </a:r>
            <a:r>
              <a:rPr lang="en-US" sz="2000" u="sng" dirty="0"/>
              <a:t>inventories of finished goods</a:t>
            </a:r>
            <a:r>
              <a:rPr lang="en-US" sz="2000" dirty="0"/>
              <a:t>, the expected return on new investment declines, shifting the ID to the left</a:t>
            </a:r>
          </a:p>
          <a:p>
            <a:pPr lvl="1" eaLnBrk="1" hangingPunct="1">
              <a:lnSpc>
                <a:spcPct val="80000"/>
              </a:lnSpc>
            </a:pPr>
            <a:endParaRPr lang="en-US" sz="2000" dirty="0"/>
          </a:p>
          <a:p>
            <a:pPr eaLnBrk="1" hangingPunct="1">
              <a:lnSpc>
                <a:spcPct val="80000"/>
              </a:lnSpc>
            </a:pPr>
            <a:r>
              <a:rPr lang="en-US" sz="2400" b="1" dirty="0"/>
              <a:t>Expectations / Planned Inventory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/>
              <a:t>Based on </a:t>
            </a:r>
            <a:r>
              <a:rPr lang="en-US" sz="2000" u="sng" dirty="0"/>
              <a:t>forecasts of future business conditions</a:t>
            </a:r>
            <a:r>
              <a:rPr lang="en-US" sz="2000" dirty="0"/>
              <a:t> which can be affected by many factors, e.g. political climate, population growth, change in consumer tastes</a:t>
            </a:r>
          </a:p>
          <a:p>
            <a:pPr lvl="1" eaLnBrk="1" hangingPunct="1">
              <a:lnSpc>
                <a:spcPct val="80000"/>
              </a:lnSpc>
            </a:pPr>
            <a:endParaRPr lang="en-US" sz="2000" dirty="0"/>
          </a:p>
          <a:p>
            <a:pPr lvl="1" eaLnBrk="1" hangingPunct="1">
              <a:lnSpc>
                <a:spcPct val="80000"/>
              </a:lnSpc>
            </a:pPr>
            <a:r>
              <a:rPr lang="en-US" sz="2000" dirty="0"/>
              <a:t>A </a:t>
            </a:r>
            <a:r>
              <a:rPr lang="en-US" sz="2000" u="sng" dirty="0"/>
              <a:t>pessimistic outlook</a:t>
            </a:r>
            <a:r>
              <a:rPr lang="en-US" sz="2000" dirty="0"/>
              <a:t> will shift ID to the left while an optimistic outlook will shift it to the right</a:t>
            </a:r>
          </a:p>
          <a:p>
            <a:pPr lvl="1" eaLnBrk="1" hangingPunct="1">
              <a:lnSpc>
                <a:spcPct val="80000"/>
              </a:lnSpc>
            </a:pPr>
            <a:endParaRPr lang="en-CA" sz="2000" dirty="0"/>
          </a:p>
          <a:p>
            <a:pPr lvl="1" eaLnBrk="1" hangingPunct="1">
              <a:lnSpc>
                <a:spcPct val="80000"/>
              </a:lnSpc>
            </a:pPr>
            <a:r>
              <a:rPr lang="en-CA" sz="2000" dirty="0"/>
              <a:t>A firms that </a:t>
            </a:r>
            <a:r>
              <a:rPr lang="en-CA" sz="2000" u="sng" dirty="0"/>
              <a:t>expects its sales to double </a:t>
            </a:r>
            <a:r>
              <a:rPr lang="en-CA" sz="2000" dirty="0"/>
              <a:t>next year will want to keep more inventory in stock, thereby increasing its investment demand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58756219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2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2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2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2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2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2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2371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2"/>
          <p:cNvGrpSpPr>
            <a:grpSpLocks/>
          </p:cNvGrpSpPr>
          <p:nvPr/>
        </p:nvGrpSpPr>
        <p:grpSpPr bwMode="auto">
          <a:xfrm>
            <a:off x="2028825" y="828675"/>
            <a:ext cx="5519738" cy="4784725"/>
            <a:chOff x="1278" y="522"/>
            <a:chExt cx="3477" cy="3014"/>
          </a:xfrm>
        </p:grpSpPr>
        <p:sp>
          <p:nvSpPr>
            <p:cNvPr id="35856" name="Line 3"/>
            <p:cNvSpPr>
              <a:spLocks noChangeShapeType="1"/>
            </p:cNvSpPr>
            <p:nvPr/>
          </p:nvSpPr>
          <p:spPr bwMode="auto">
            <a:xfrm>
              <a:off x="1299" y="522"/>
              <a:ext cx="0" cy="301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5857" name="Line 4"/>
            <p:cNvSpPr>
              <a:spLocks noChangeShapeType="1"/>
            </p:cNvSpPr>
            <p:nvPr/>
          </p:nvSpPr>
          <p:spPr bwMode="auto">
            <a:xfrm>
              <a:off x="1278" y="3516"/>
              <a:ext cx="34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5843" name="Rectangle 5"/>
          <p:cNvSpPr>
            <a:spLocks noChangeArrowheads="1"/>
          </p:cNvSpPr>
          <p:nvPr/>
        </p:nvSpPr>
        <p:spPr bwMode="auto">
          <a:xfrm>
            <a:off x="2667000" y="5791200"/>
            <a:ext cx="3498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/>
              <a:t>Investment (billions of dollars)</a:t>
            </a:r>
          </a:p>
        </p:txBody>
      </p:sp>
      <p:sp>
        <p:nvSpPr>
          <p:cNvPr id="35844" name="Rectangle 6"/>
          <p:cNvSpPr>
            <a:spLocks noChangeArrowheads="1"/>
          </p:cNvSpPr>
          <p:nvPr/>
        </p:nvSpPr>
        <p:spPr bwMode="auto">
          <a:xfrm rot="-5400000">
            <a:off x="-292894" y="2426494"/>
            <a:ext cx="33893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CA" b="1"/>
              <a:t>Expected rate of net profit,  </a:t>
            </a:r>
            <a:r>
              <a:rPr lang="en-CA" sz="2400" b="1"/>
              <a:t>r</a:t>
            </a:r>
            <a:r>
              <a:rPr lang="en-CA" b="1"/>
              <a:t>,</a:t>
            </a:r>
          </a:p>
          <a:p>
            <a:pPr algn="ctr" eaLnBrk="0" hangingPunct="0"/>
            <a:r>
              <a:rPr lang="en-CA" b="1"/>
              <a:t>and interest rate, </a:t>
            </a:r>
            <a:r>
              <a:rPr lang="en-CA" sz="2400" b="1"/>
              <a:t>i </a:t>
            </a:r>
            <a:r>
              <a:rPr lang="en-CA" b="1"/>
              <a:t>(percent)</a:t>
            </a:r>
          </a:p>
        </p:txBody>
      </p:sp>
      <p:sp>
        <p:nvSpPr>
          <p:cNvPr id="1084423" name="Rectangle 7"/>
          <p:cNvSpPr>
            <a:spLocks noChangeArrowheads="1"/>
          </p:cNvSpPr>
          <p:nvPr/>
        </p:nvSpPr>
        <p:spPr bwMode="auto">
          <a:xfrm>
            <a:off x="6400800" y="4876800"/>
            <a:ext cx="939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ID</a:t>
            </a:r>
            <a:r>
              <a:rPr lang="en-US" sz="2800" b="1" i="1" baseline="-2500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1</a:t>
            </a:r>
            <a:endParaRPr lang="en-CA" sz="2800" b="1" i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84424" name="Text Box 8"/>
          <p:cNvSpPr txBox="1">
            <a:spLocks noChangeArrowheads="1"/>
          </p:cNvSpPr>
          <p:nvPr/>
        </p:nvSpPr>
        <p:spPr bwMode="auto">
          <a:xfrm>
            <a:off x="2819400" y="609600"/>
            <a:ext cx="2747963" cy="4619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Shifts in ID Curve</a:t>
            </a:r>
            <a:endParaRPr lang="en-CA" sz="2400" b="1" i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5847" name="Line 9"/>
          <p:cNvSpPr>
            <a:spLocks noChangeShapeType="1"/>
          </p:cNvSpPr>
          <p:nvPr/>
        </p:nvSpPr>
        <p:spPr bwMode="auto">
          <a:xfrm>
            <a:off x="3810000" y="1524000"/>
            <a:ext cx="1828800" cy="3505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084426" name="Line 10"/>
          <p:cNvSpPr>
            <a:spLocks noChangeShapeType="1"/>
          </p:cNvSpPr>
          <p:nvPr/>
        </p:nvSpPr>
        <p:spPr bwMode="auto">
          <a:xfrm>
            <a:off x="4800600" y="1447800"/>
            <a:ext cx="1828800" cy="35052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084427" name="Line 11"/>
          <p:cNvSpPr>
            <a:spLocks noChangeShapeType="1"/>
          </p:cNvSpPr>
          <p:nvPr/>
        </p:nvSpPr>
        <p:spPr bwMode="auto">
          <a:xfrm>
            <a:off x="2590800" y="1524000"/>
            <a:ext cx="1828800" cy="350520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084428" name="Rectangle 12"/>
          <p:cNvSpPr>
            <a:spLocks noChangeArrowheads="1"/>
          </p:cNvSpPr>
          <p:nvPr/>
        </p:nvSpPr>
        <p:spPr bwMode="auto">
          <a:xfrm>
            <a:off x="5334000" y="4876800"/>
            <a:ext cx="939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2800" b="1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ID</a:t>
            </a:r>
            <a:r>
              <a:rPr lang="en-US" sz="2800" b="1" i="1" baseline="-2500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0</a:t>
            </a:r>
            <a:endParaRPr lang="en-CA" sz="2800" b="1" i="1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84429" name="Rectangle 13"/>
          <p:cNvSpPr>
            <a:spLocks noChangeArrowheads="1"/>
          </p:cNvSpPr>
          <p:nvPr/>
        </p:nvSpPr>
        <p:spPr bwMode="auto">
          <a:xfrm>
            <a:off x="4343400" y="4876800"/>
            <a:ext cx="939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2800" b="1" i="1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ID</a:t>
            </a:r>
            <a:r>
              <a:rPr lang="en-US" sz="2800" b="1" i="1" baseline="-2500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  <a:endParaRPr lang="en-CA" sz="2800" b="1" i="1">
              <a:solidFill>
                <a:srgbClr val="00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84430" name="AutoShape 14"/>
          <p:cNvSpPr>
            <a:spLocks noChangeArrowheads="1"/>
          </p:cNvSpPr>
          <p:nvPr/>
        </p:nvSpPr>
        <p:spPr bwMode="auto">
          <a:xfrm>
            <a:off x="4572000" y="2514600"/>
            <a:ext cx="762000" cy="304800"/>
          </a:xfrm>
          <a:prstGeom prst="rightArrow">
            <a:avLst>
              <a:gd name="adj1" fmla="val 50000"/>
              <a:gd name="adj2" fmla="val 62500"/>
            </a:avLst>
          </a:prstGeom>
          <a:gradFill rotWithShape="1">
            <a:gsLst>
              <a:gs pos="0">
                <a:schemeClr val="bg1"/>
              </a:gs>
              <a:gs pos="100000">
                <a:srgbClr val="FF99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84431" name="AutoShape 15"/>
          <p:cNvSpPr>
            <a:spLocks noChangeArrowheads="1"/>
          </p:cNvSpPr>
          <p:nvPr/>
        </p:nvSpPr>
        <p:spPr bwMode="auto">
          <a:xfrm>
            <a:off x="3810000" y="3581400"/>
            <a:ext cx="762000" cy="304800"/>
          </a:xfrm>
          <a:prstGeom prst="leftArrow">
            <a:avLst>
              <a:gd name="adj1" fmla="val 50000"/>
              <a:gd name="adj2" fmla="val 62500"/>
            </a:avLst>
          </a:prstGeom>
          <a:gradFill rotWithShape="1">
            <a:gsLst>
              <a:gs pos="0">
                <a:srgbClr val="FF9900"/>
              </a:gs>
              <a:gs pos="100000">
                <a:schemeClr val="bg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84432" name="Text Box 16"/>
          <p:cNvSpPr txBox="1">
            <a:spLocks noChangeArrowheads="1"/>
          </p:cNvSpPr>
          <p:nvPr/>
        </p:nvSpPr>
        <p:spPr bwMode="auto">
          <a:xfrm>
            <a:off x="5562600" y="1447800"/>
            <a:ext cx="2514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000">
                <a:latin typeface="Tahoma" pitchFamily="34" charset="0"/>
              </a:rPr>
              <a:t>Increase in investment demand</a:t>
            </a:r>
          </a:p>
        </p:txBody>
      </p:sp>
      <p:sp>
        <p:nvSpPr>
          <p:cNvPr id="1084433" name="Text Box 17"/>
          <p:cNvSpPr txBox="1">
            <a:spLocks noChangeArrowheads="1"/>
          </p:cNvSpPr>
          <p:nvPr/>
        </p:nvSpPr>
        <p:spPr bwMode="auto">
          <a:xfrm>
            <a:off x="2133600" y="4419600"/>
            <a:ext cx="2133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000">
                <a:latin typeface="Tahoma" pitchFamily="34" charset="0"/>
              </a:rPr>
              <a:t>Decrease in investment demand</a:t>
            </a:r>
          </a:p>
        </p:txBody>
      </p:sp>
    </p:spTree>
    <p:extLst>
      <p:ext uri="{BB962C8B-B14F-4D97-AF65-F5344CB8AC3E}">
        <p14:creationId xmlns:p14="http://schemas.microsoft.com/office/powerpoint/2010/main" val="29524499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4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4426" grpId="0" animBg="1"/>
      <p:bldP spid="1084427" grpId="0" animBg="1"/>
      <p:bldP spid="1084430" grpId="0" animBg="1"/>
      <p:bldP spid="1084431" grpId="0" animBg="1"/>
      <p:bldP spid="1084432" grpId="0"/>
      <p:bldP spid="108443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2"/>
          <p:cNvGrpSpPr>
            <a:grpSpLocks/>
          </p:cNvGrpSpPr>
          <p:nvPr/>
        </p:nvGrpSpPr>
        <p:grpSpPr bwMode="auto">
          <a:xfrm>
            <a:off x="2030413" y="1485900"/>
            <a:ext cx="5518150" cy="2971800"/>
            <a:chOff x="1278" y="522"/>
            <a:chExt cx="3477" cy="3014"/>
          </a:xfrm>
        </p:grpSpPr>
        <p:sp>
          <p:nvSpPr>
            <p:cNvPr id="32780" name="Line 3"/>
            <p:cNvSpPr>
              <a:spLocks noChangeShapeType="1"/>
            </p:cNvSpPr>
            <p:nvPr/>
          </p:nvSpPr>
          <p:spPr bwMode="auto">
            <a:xfrm>
              <a:off x="1299" y="522"/>
              <a:ext cx="0" cy="301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>
                <a:solidFill>
                  <a:srgbClr val="000000"/>
                </a:solidFill>
              </a:endParaRPr>
            </a:p>
          </p:txBody>
        </p:sp>
        <p:sp>
          <p:nvSpPr>
            <p:cNvPr id="32781" name="Line 4"/>
            <p:cNvSpPr>
              <a:spLocks noChangeShapeType="1"/>
            </p:cNvSpPr>
            <p:nvPr/>
          </p:nvSpPr>
          <p:spPr bwMode="auto">
            <a:xfrm>
              <a:off x="1278" y="3516"/>
              <a:ext cx="34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>
                <a:solidFill>
                  <a:srgbClr val="000000"/>
                </a:solidFill>
              </a:endParaRPr>
            </a:p>
          </p:txBody>
        </p:sp>
      </p:grpSp>
      <p:sp>
        <p:nvSpPr>
          <p:cNvPr id="32771" name="Rectangle 5"/>
          <p:cNvSpPr>
            <a:spLocks noChangeArrowheads="1"/>
          </p:cNvSpPr>
          <p:nvPr/>
        </p:nvSpPr>
        <p:spPr bwMode="auto">
          <a:xfrm>
            <a:off x="2946400" y="4629150"/>
            <a:ext cx="37576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US" b="1">
                <a:solidFill>
                  <a:srgbClr val="000000"/>
                </a:solidFill>
              </a:rPr>
              <a:t>GDP (billions of dollars)</a:t>
            </a:r>
            <a:endParaRPr lang="en-CA" b="1">
              <a:solidFill>
                <a:srgbClr val="000000"/>
              </a:solidFill>
            </a:endParaRPr>
          </a:p>
        </p:txBody>
      </p:sp>
      <p:sp>
        <p:nvSpPr>
          <p:cNvPr id="32772" name="Rectangle 6"/>
          <p:cNvSpPr>
            <a:spLocks noChangeArrowheads="1"/>
          </p:cNvSpPr>
          <p:nvPr/>
        </p:nvSpPr>
        <p:spPr bwMode="auto">
          <a:xfrm rot="-5400000">
            <a:off x="-557212" y="2813050"/>
            <a:ext cx="318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 eaLnBrk="0" hangingPunct="0"/>
            <a:r>
              <a:rPr lang="en-US" b="1">
                <a:solidFill>
                  <a:srgbClr val="000000"/>
                </a:solidFill>
              </a:rPr>
              <a:t>Investment (billions of dollars</a:t>
            </a:r>
            <a:r>
              <a:rPr lang="en-CA" b="1">
                <a:solidFill>
                  <a:srgbClr val="000000"/>
                </a:solidFill>
              </a:rPr>
              <a:t>)</a:t>
            </a:r>
          </a:p>
        </p:txBody>
      </p:sp>
      <p:sp>
        <p:nvSpPr>
          <p:cNvPr id="32773" name="Rectangle 7"/>
          <p:cNvSpPr>
            <a:spLocks noChangeArrowheads="1"/>
          </p:cNvSpPr>
          <p:nvPr/>
        </p:nvSpPr>
        <p:spPr bwMode="auto">
          <a:xfrm>
            <a:off x="1538288" y="3119438"/>
            <a:ext cx="43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b="1">
                <a:solidFill>
                  <a:srgbClr val="000000"/>
                </a:solidFill>
              </a:rPr>
              <a:t>20</a:t>
            </a:r>
            <a:endParaRPr lang="en-CA" b="1">
              <a:solidFill>
                <a:srgbClr val="000000"/>
              </a:solidFill>
            </a:endParaRPr>
          </a:p>
        </p:txBody>
      </p:sp>
      <p:sp>
        <p:nvSpPr>
          <p:cNvPr id="32774" name="Line 8"/>
          <p:cNvSpPr>
            <a:spLocks noChangeShapeType="1"/>
          </p:cNvSpPr>
          <p:nvPr/>
        </p:nvSpPr>
        <p:spPr bwMode="auto">
          <a:xfrm>
            <a:off x="2100263" y="3357563"/>
            <a:ext cx="4667250" cy="1587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078281" name="Rectangle 9"/>
          <p:cNvSpPr>
            <a:spLocks noChangeArrowheads="1"/>
          </p:cNvSpPr>
          <p:nvPr/>
        </p:nvSpPr>
        <p:spPr bwMode="auto">
          <a:xfrm>
            <a:off x="4433888" y="1358611"/>
            <a:ext cx="4331485" cy="1016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 algn="ctr" eaLnBrk="0" hangingPunct="0">
              <a:defRPr/>
            </a:pPr>
            <a:r>
              <a:rPr lang="en-CA" sz="2000" b="1" i="1" dirty="0" smtClean="0">
                <a:solidFill>
                  <a:srgbClr val="0000C4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Investment </a:t>
            </a:r>
            <a:r>
              <a:rPr lang="en-US" sz="2000" b="1" i="1" dirty="0" smtClean="0">
                <a:solidFill>
                  <a:srgbClr val="0000C4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Schedule will shift up and down, depending on the shifts in Investment demand (ID)</a:t>
            </a:r>
            <a:endParaRPr lang="en-CA" sz="2000" b="1" i="1" dirty="0">
              <a:solidFill>
                <a:srgbClr val="0000C4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78282" name="Text Box 10"/>
          <p:cNvSpPr txBox="1">
            <a:spLocks noChangeArrowheads="1"/>
          </p:cNvSpPr>
          <p:nvPr/>
        </p:nvSpPr>
        <p:spPr bwMode="auto">
          <a:xfrm>
            <a:off x="1117600" y="549275"/>
            <a:ext cx="73152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CA" sz="2800" b="1" i="1">
                <a:solidFill>
                  <a:srgbClr val="0000C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The Investment Schedule</a:t>
            </a:r>
          </a:p>
        </p:txBody>
      </p:sp>
      <p:sp>
        <p:nvSpPr>
          <p:cNvPr id="1078283" name="Rectangle 11"/>
          <p:cNvSpPr>
            <a:spLocks noChangeArrowheads="1"/>
          </p:cNvSpPr>
          <p:nvPr/>
        </p:nvSpPr>
        <p:spPr bwMode="auto">
          <a:xfrm>
            <a:off x="6807200" y="3200400"/>
            <a:ext cx="827088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2400" b="1" i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I</a:t>
            </a:r>
            <a:r>
              <a:rPr lang="en-US" sz="2400" b="1" i="1" baseline="-250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CA" sz="2400" b="1" i="1" baseline="-2500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2778" name="Oval 12"/>
          <p:cNvSpPr>
            <a:spLocks noChangeArrowheads="1"/>
          </p:cNvSpPr>
          <p:nvPr/>
        </p:nvSpPr>
        <p:spPr bwMode="auto">
          <a:xfrm>
            <a:off x="1471613" y="3063875"/>
            <a:ext cx="554037" cy="449263"/>
          </a:xfrm>
          <a:prstGeom prst="ellipse">
            <a:avLst/>
          </a:prstGeom>
          <a:noFill/>
          <a:ln w="57150">
            <a:solidFill>
              <a:srgbClr val="BC37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2779" name="Text Box 13"/>
          <p:cNvSpPr txBox="1">
            <a:spLocks noChangeArrowheads="1"/>
          </p:cNvSpPr>
          <p:nvPr/>
        </p:nvSpPr>
        <p:spPr bwMode="auto">
          <a:xfrm>
            <a:off x="1320800" y="5200650"/>
            <a:ext cx="7213600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</a:rPr>
              <a:t>The level of investment spending ($20 billion) is determined by the real interest rate (8%) together with the investment demand curve ID.</a:t>
            </a:r>
          </a:p>
          <a:p>
            <a:pPr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</a:rPr>
              <a:t>The investment schedule relates the amount of investment at various levels of GDP.</a:t>
            </a:r>
          </a:p>
        </p:txBody>
      </p:sp>
      <p:sp>
        <p:nvSpPr>
          <p:cNvPr id="14" name="Line 8"/>
          <p:cNvSpPr>
            <a:spLocks noChangeShapeType="1"/>
          </p:cNvSpPr>
          <p:nvPr/>
        </p:nvSpPr>
        <p:spPr bwMode="auto">
          <a:xfrm>
            <a:off x="2139950" y="2892762"/>
            <a:ext cx="4667250" cy="1587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5" name="Line 8"/>
          <p:cNvSpPr>
            <a:spLocks noChangeShapeType="1"/>
          </p:cNvSpPr>
          <p:nvPr/>
        </p:nvSpPr>
        <p:spPr bwMode="auto">
          <a:xfrm>
            <a:off x="2139950" y="3843338"/>
            <a:ext cx="4667250" cy="1587"/>
          </a:xfrm>
          <a:prstGeom prst="line">
            <a:avLst/>
          </a:prstGeom>
          <a:noFill/>
          <a:ln w="28575">
            <a:solidFill>
              <a:srgbClr val="006600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2" name="Up Arrow 1"/>
          <p:cNvSpPr/>
          <p:nvPr/>
        </p:nvSpPr>
        <p:spPr>
          <a:xfrm>
            <a:off x="6660232" y="2985295"/>
            <a:ext cx="107281" cy="249236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Down Arrow 2"/>
          <p:cNvSpPr/>
          <p:nvPr/>
        </p:nvSpPr>
        <p:spPr>
          <a:xfrm>
            <a:off x="6660232" y="3486150"/>
            <a:ext cx="114190" cy="230882"/>
          </a:xfrm>
          <a:prstGeom prst="downArrow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4365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8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8281" grpId="0"/>
      <p:bldP spid="14" grpId="0" animBg="1"/>
      <p:bldP spid="15" grpId="0" animBg="1"/>
      <p:bldP spid="2" grpId="0" animBg="1"/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5"/>
          <p:cNvSpPr txBox="1">
            <a:spLocks noChangeArrowheads="1"/>
          </p:cNvSpPr>
          <p:nvPr/>
        </p:nvSpPr>
        <p:spPr bwMode="auto">
          <a:xfrm>
            <a:off x="755650" y="549275"/>
            <a:ext cx="7239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u="sng"/>
              <a:t>The Volatility of Investment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71600" y="5733256"/>
            <a:ext cx="75608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u="sng" dirty="0">
                <a:solidFill>
                  <a:srgbClr val="FF0000"/>
                </a:solidFill>
              </a:rPr>
              <a:t>Investment spending </a:t>
            </a:r>
            <a:r>
              <a:rPr lang="en-US" sz="2000" dirty="0">
                <a:solidFill>
                  <a:srgbClr val="FF0000"/>
                </a:solidFill>
              </a:rPr>
              <a:t>is </a:t>
            </a:r>
            <a:r>
              <a:rPr lang="en-US" sz="2000" u="sng" dirty="0">
                <a:solidFill>
                  <a:srgbClr val="FF0000"/>
                </a:solidFill>
              </a:rPr>
              <a:t>more volatile </a:t>
            </a:r>
            <a:r>
              <a:rPr lang="en-US" sz="2000" dirty="0">
                <a:solidFill>
                  <a:srgbClr val="FF0000"/>
                </a:solidFill>
              </a:rPr>
              <a:t>than GDP (total production</a:t>
            </a:r>
            <a:r>
              <a:rPr lang="en-US" sz="2000" dirty="0" smtClean="0">
                <a:solidFill>
                  <a:srgbClr val="FF0000"/>
                </a:solidFill>
              </a:rPr>
              <a:t>)</a:t>
            </a:r>
          </a:p>
          <a:p>
            <a:r>
              <a:rPr lang="en-US" sz="2000" dirty="0">
                <a:solidFill>
                  <a:srgbClr val="FF0000"/>
                </a:solidFill>
              </a:rPr>
              <a:t>Fluctuation of output is most likely related to changes in investment spending.</a:t>
            </a:r>
          </a:p>
          <a:p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196752"/>
            <a:ext cx="7095058" cy="4418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278423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549275"/>
            <a:ext cx="8229600" cy="703263"/>
          </a:xfrm>
          <a:noFill/>
        </p:spPr>
        <p:txBody>
          <a:bodyPr/>
          <a:lstStyle/>
          <a:p>
            <a:pPr eaLnBrk="1" hangingPunct="1"/>
            <a:r>
              <a:rPr lang="en-US" sz="3800" u="sng"/>
              <a:t>Fluctuations of Investment</a:t>
            </a:r>
            <a:endParaRPr lang="en-CA" sz="3800" u="sng"/>
          </a:p>
        </p:txBody>
      </p:sp>
      <p:sp>
        <p:nvSpPr>
          <p:cNvPr id="1088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557338"/>
            <a:ext cx="8128000" cy="4814887"/>
          </a:xfrm>
        </p:spPr>
        <p:txBody>
          <a:bodyPr/>
          <a:lstStyle/>
          <a:p>
            <a:pPr eaLnBrk="1" hangingPunct="1"/>
            <a:r>
              <a:rPr lang="en-US" sz="2800" b="1"/>
              <a:t>Durability</a:t>
            </a:r>
          </a:p>
          <a:p>
            <a:pPr lvl="1" eaLnBrk="1" hangingPunct="1"/>
            <a:r>
              <a:rPr lang="en-US" sz="2400"/>
              <a:t>Purchase of capital goods are</a:t>
            </a:r>
            <a:r>
              <a:rPr lang="en-US" sz="2400" u="sng"/>
              <a:t> discretionary </a:t>
            </a:r>
            <a:r>
              <a:rPr lang="en-US" sz="2400"/>
              <a:t>and </a:t>
            </a:r>
            <a:r>
              <a:rPr lang="en-US" sz="2400" u="sng"/>
              <a:t>can be postponed</a:t>
            </a:r>
          </a:p>
          <a:p>
            <a:pPr lvl="1" eaLnBrk="1" hangingPunct="1"/>
            <a:endParaRPr lang="en-US" sz="2400"/>
          </a:p>
          <a:p>
            <a:pPr eaLnBrk="1" hangingPunct="1"/>
            <a:r>
              <a:rPr lang="en-US" sz="2800" b="1"/>
              <a:t>Irregularity of Innovation</a:t>
            </a:r>
          </a:p>
          <a:p>
            <a:pPr lvl="1" eaLnBrk="1" hangingPunct="1"/>
            <a:r>
              <a:rPr lang="en-US" sz="2400"/>
              <a:t>Give rise to </a:t>
            </a:r>
            <a:r>
              <a:rPr lang="en-US" sz="2400" u="sng"/>
              <a:t>“waves” of investment spending</a:t>
            </a:r>
            <a:r>
              <a:rPr lang="en-US" sz="2400"/>
              <a:t> which in time recedes</a:t>
            </a:r>
          </a:p>
          <a:p>
            <a:pPr lvl="1" eaLnBrk="1" hangingPunct="1"/>
            <a:endParaRPr lang="en-US" sz="2400"/>
          </a:p>
          <a:p>
            <a:pPr lvl="1" eaLnBrk="1" hangingPunct="1"/>
            <a:r>
              <a:rPr lang="en-US" sz="2400"/>
              <a:t>The emergence of personal computers and the Internet led to a surge of investment in those industries and related industries</a:t>
            </a:r>
          </a:p>
        </p:txBody>
      </p:sp>
    </p:spTree>
    <p:extLst>
      <p:ext uri="{BB962C8B-B14F-4D97-AF65-F5344CB8AC3E}">
        <p14:creationId xmlns:p14="http://schemas.microsoft.com/office/powerpoint/2010/main" val="9678488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8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8515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5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11188" y="1412875"/>
            <a:ext cx="8128000" cy="48958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b="1" dirty="0"/>
              <a:t>Variability of Profits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/>
              <a:t>Expanding profits give firms both greater </a:t>
            </a:r>
            <a:r>
              <a:rPr lang="en-US" sz="2000" u="sng" dirty="0"/>
              <a:t>incentives</a:t>
            </a:r>
            <a:r>
              <a:rPr lang="en-US" sz="2000" dirty="0"/>
              <a:t> and greater </a:t>
            </a:r>
            <a:r>
              <a:rPr lang="en-US" sz="2000" u="sng" dirty="0"/>
              <a:t>means</a:t>
            </a:r>
            <a:r>
              <a:rPr lang="en-US" sz="2000" dirty="0"/>
              <a:t> to invest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/>
              <a:t>Declining profits have the opposite effects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/>
              <a:t>Actual profits are themselves highly variable</a:t>
            </a:r>
          </a:p>
          <a:p>
            <a:pPr eaLnBrk="1" hangingPunct="1">
              <a:lnSpc>
                <a:spcPct val="90000"/>
              </a:lnSpc>
            </a:pPr>
            <a:endParaRPr lang="en-US" sz="2400" dirty="0"/>
          </a:p>
          <a:p>
            <a:pPr eaLnBrk="1" hangingPunct="1">
              <a:lnSpc>
                <a:spcPct val="90000"/>
              </a:lnSpc>
            </a:pPr>
            <a:r>
              <a:rPr lang="en-US" sz="2400" b="1" dirty="0"/>
              <a:t>Variability of Expectations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CA" sz="2000" dirty="0"/>
              <a:t>Expectations may change quickly when some event suggest possible change in </a:t>
            </a:r>
            <a:r>
              <a:rPr lang="en-CA" sz="2000" u="sng" dirty="0"/>
              <a:t>future business conditions</a:t>
            </a:r>
            <a:r>
              <a:rPr lang="en-CA" sz="2000" dirty="0"/>
              <a:t>, e.g. change in government </a:t>
            </a:r>
            <a:r>
              <a:rPr lang="en-CA" sz="2000" u="sng" dirty="0"/>
              <a:t>policies</a:t>
            </a:r>
            <a:r>
              <a:rPr lang="en-CA" sz="2000" dirty="0"/>
              <a:t>, change in </a:t>
            </a:r>
            <a:r>
              <a:rPr lang="en-CA" sz="2000" u="sng" dirty="0"/>
              <a:t>international trade agreements</a:t>
            </a:r>
          </a:p>
          <a:p>
            <a:pPr lvl="1" eaLnBrk="1" hangingPunct="1">
              <a:lnSpc>
                <a:spcPct val="90000"/>
              </a:lnSpc>
            </a:pPr>
            <a:endParaRPr lang="en-CA" sz="2000" dirty="0"/>
          </a:p>
          <a:p>
            <a:pPr lvl="1" eaLnBrk="1" hangingPunct="1">
              <a:lnSpc>
                <a:spcPct val="90000"/>
              </a:lnSpc>
            </a:pPr>
            <a:r>
              <a:rPr lang="en-CA" sz="2000" u="sng" dirty="0"/>
              <a:t>Stock market </a:t>
            </a:r>
            <a:r>
              <a:rPr lang="en-CA" sz="2000" dirty="0"/>
              <a:t>can influence business expectations because it shows the society’s </a:t>
            </a:r>
            <a:r>
              <a:rPr lang="en-CA" sz="2000" u="sng" dirty="0"/>
              <a:t>overall confidence</a:t>
            </a:r>
            <a:endParaRPr lang="en-US" sz="2000" u="sng" dirty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11213"/>
          </a:xfrm>
        </p:spPr>
        <p:txBody>
          <a:bodyPr/>
          <a:lstStyle/>
          <a:p>
            <a:pPr eaLnBrk="1" hangingPunct="1"/>
            <a:r>
              <a:rPr lang="en-US" sz="3800" u="sng"/>
              <a:t>Fluctuations of Investment</a:t>
            </a:r>
          </a:p>
        </p:txBody>
      </p:sp>
    </p:spTree>
    <p:extLst>
      <p:ext uri="{BB962C8B-B14F-4D97-AF65-F5344CB8AC3E}">
        <p14:creationId xmlns:p14="http://schemas.microsoft.com/office/powerpoint/2010/main" val="2155744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0562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404664"/>
            <a:ext cx="8229600" cy="936625"/>
          </a:xfrm>
          <a:noFill/>
        </p:spPr>
        <p:txBody>
          <a:bodyPr/>
          <a:lstStyle/>
          <a:p>
            <a:pPr eaLnBrk="1" hangingPunct="1"/>
            <a:r>
              <a:rPr lang="en-US" sz="3200" u="sng" dirty="0"/>
              <a:t>Equilibrium GDP (Private Closed economy)</a:t>
            </a:r>
          </a:p>
        </p:txBody>
      </p:sp>
      <p:sp>
        <p:nvSpPr>
          <p:cNvPr id="1094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340769"/>
            <a:ext cx="7874000" cy="532859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/>
              <a:t>When the real output </a:t>
            </a:r>
            <a:r>
              <a:rPr lang="en-US" sz="2400" dirty="0" smtClean="0"/>
              <a:t>(GDP) </a:t>
            </a:r>
            <a:r>
              <a:rPr lang="en-US" sz="2400" dirty="0"/>
              <a:t>equals desired aggregate expenditure (C + I)</a:t>
            </a:r>
          </a:p>
          <a:p>
            <a:pPr eaLnBrk="1" hangingPunct="1">
              <a:lnSpc>
                <a:spcPct val="80000"/>
              </a:lnSpc>
            </a:pPr>
            <a:endParaRPr lang="en-US" sz="2400" dirty="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dirty="0" smtClean="0">
                <a:solidFill>
                  <a:srgbClr val="FF3300"/>
                </a:solidFill>
              </a:rPr>
              <a:t>GDP* </a:t>
            </a:r>
            <a:r>
              <a:rPr lang="en-US" sz="2400" b="1" dirty="0">
                <a:solidFill>
                  <a:srgbClr val="FF3300"/>
                </a:solidFill>
              </a:rPr>
              <a:t>= AE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400" b="1" dirty="0">
              <a:solidFill>
                <a:srgbClr val="FF3300"/>
              </a:solidFill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dirty="0" smtClean="0">
                <a:solidFill>
                  <a:srgbClr val="FF3300"/>
                </a:solidFill>
              </a:rPr>
              <a:t>GDP* </a:t>
            </a:r>
            <a:r>
              <a:rPr lang="en-US" sz="2400" b="1" dirty="0">
                <a:solidFill>
                  <a:srgbClr val="FF3300"/>
                </a:solidFill>
              </a:rPr>
              <a:t>=  C + I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400" b="1" dirty="0">
              <a:solidFill>
                <a:srgbClr val="FF33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u="sng" dirty="0">
                <a:solidFill>
                  <a:srgbClr val="0000C4"/>
                </a:solidFill>
              </a:rPr>
              <a:t>Question: What will happen if </a:t>
            </a:r>
            <a:r>
              <a:rPr lang="en-US" sz="2400" u="sng" dirty="0" smtClean="0">
                <a:solidFill>
                  <a:srgbClr val="0000C4"/>
                </a:solidFill>
              </a:rPr>
              <a:t>GDP </a:t>
            </a:r>
            <a:r>
              <a:rPr lang="en-US" sz="2400" u="sng" dirty="0">
                <a:solidFill>
                  <a:srgbClr val="0000C4"/>
                </a:solidFill>
                <a:sym typeface="Symbol"/>
              </a:rPr>
              <a:t> AE?</a:t>
            </a:r>
          </a:p>
          <a:p>
            <a:pPr eaLnBrk="1" hangingPunct="1">
              <a:lnSpc>
                <a:spcPct val="80000"/>
              </a:lnSpc>
            </a:pPr>
            <a:endParaRPr lang="en-US" sz="2400" dirty="0">
              <a:sym typeface="Symbol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dirty="0">
                <a:sym typeface="Symbol"/>
              </a:rPr>
              <a:t>There will be </a:t>
            </a:r>
            <a:r>
              <a:rPr lang="en-US" sz="2400" u="sng" dirty="0">
                <a:solidFill>
                  <a:srgbClr val="FF0000"/>
                </a:solidFill>
                <a:sym typeface="Symbol"/>
              </a:rPr>
              <a:t>unplanned change in inventory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en-US" sz="2400" dirty="0">
                <a:sym typeface="Symbol"/>
              </a:rPr>
              <a:t>	 </a:t>
            </a:r>
            <a:r>
              <a:rPr lang="en-US" sz="2400" u="sng" dirty="0">
                <a:sym typeface="Symbol"/>
              </a:rPr>
              <a:t>signal</a:t>
            </a:r>
            <a:r>
              <a:rPr lang="en-US" sz="2400" dirty="0">
                <a:sym typeface="Symbol"/>
              </a:rPr>
              <a:t> for </a:t>
            </a:r>
            <a:r>
              <a:rPr lang="en-US" sz="2400" u="sng" dirty="0">
                <a:sym typeface="Symbol"/>
              </a:rPr>
              <a:t>change in production level </a:t>
            </a:r>
            <a:r>
              <a:rPr lang="en-US" sz="2400" u="sng" dirty="0" smtClean="0">
                <a:sym typeface="Symbol"/>
              </a:rPr>
              <a:t>(GDP)</a:t>
            </a:r>
            <a:endParaRPr lang="en-US" sz="2400" u="sng" dirty="0">
              <a:sym typeface="Symbol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en-US" sz="2400" u="sng" dirty="0">
              <a:sym typeface="Symbol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en-US" sz="2400" dirty="0">
                <a:solidFill>
                  <a:srgbClr val="0000C4"/>
                </a:solidFill>
                <a:sym typeface="Symbol"/>
              </a:rPr>
              <a:t>Inventory too high  Produce less</a:t>
            </a:r>
            <a:endParaRPr lang="en-US" sz="2400" dirty="0">
              <a:solidFill>
                <a:srgbClr val="0000C4"/>
              </a:solidFill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en-US" sz="2400" dirty="0">
                <a:solidFill>
                  <a:srgbClr val="0000C4"/>
                </a:solidFill>
                <a:sym typeface="Symbol"/>
              </a:rPr>
              <a:t>Inventory too low  Produce more</a:t>
            </a:r>
            <a:endParaRPr lang="en-US" sz="2400" dirty="0">
              <a:solidFill>
                <a:srgbClr val="0000C4"/>
              </a:solidFill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400" b="1" dirty="0">
              <a:solidFill>
                <a:srgbClr val="FF330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en-US" sz="2400" b="1" dirty="0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773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4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94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94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4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94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94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4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94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94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46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946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946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46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946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946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46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946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946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46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946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946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46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946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946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4659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0802" name="Group 2"/>
          <p:cNvGraphicFramePr>
            <a:graphicFrameLocks noGrp="1"/>
          </p:cNvGraphicFramePr>
          <p:nvPr>
            <p:extLst/>
          </p:nvPr>
        </p:nvGraphicFramePr>
        <p:xfrm>
          <a:off x="228600" y="99060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223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1913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842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3661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1132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71291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employment (millions)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GDP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1800" b="1" i="0" u="none" strike="noStrike" cap="none" normalizeH="0" baseline="-25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465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480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1100912" name="Text Box 112"/>
          <p:cNvSpPr txBox="1">
            <a:spLocks noChangeArrowheads="1"/>
          </p:cNvSpPr>
          <p:nvPr/>
        </p:nvSpPr>
        <p:spPr bwMode="auto">
          <a:xfrm>
            <a:off x="468313" y="0"/>
            <a:ext cx="8077200" cy="830263"/>
          </a:xfrm>
          <a:prstGeom prst="rect">
            <a:avLst/>
          </a:prstGeom>
          <a:noFill/>
          <a:ln w="76200" cmpd="tri">
            <a:solidFill>
              <a:srgbClr val="080808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Determination of the Equilibrium </a:t>
            </a:r>
          </a:p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levels of Employment, Output and Income</a:t>
            </a:r>
            <a:endParaRPr lang="en-CA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00913" name="Rectangle 113"/>
          <p:cNvSpPr>
            <a:spLocks noChangeArrowheads="1"/>
          </p:cNvSpPr>
          <p:nvPr/>
        </p:nvSpPr>
        <p:spPr bwMode="blackWhite">
          <a:xfrm>
            <a:off x="5038725" y="2300288"/>
            <a:ext cx="3425825" cy="1592262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71842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sz="32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I</a:t>
            </a:r>
            <a:r>
              <a:rPr lang="en-US" sz="3200" b="1" i="1" baseline="-25000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g</a:t>
            </a:r>
            <a:r>
              <a:rPr lang="en-US" sz="32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is $20 billion, no matter what GDP is</a:t>
            </a:r>
            <a:endParaRPr lang="en-CA" sz="32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1100914" name="Rectangle 114"/>
          <p:cNvSpPr>
            <a:spLocks noChangeArrowheads="1"/>
          </p:cNvSpPr>
          <p:nvPr/>
        </p:nvSpPr>
        <p:spPr bwMode="auto">
          <a:xfrm>
            <a:off x="2699792" y="990600"/>
            <a:ext cx="648072" cy="5181600"/>
          </a:xfrm>
          <a:prstGeom prst="rect">
            <a:avLst/>
          </a:prstGeom>
          <a:noFill/>
          <a:ln w="38100">
            <a:solidFill>
              <a:srgbClr val="00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00916" name="Rectangle 116"/>
          <p:cNvSpPr>
            <a:spLocks noChangeArrowheads="1"/>
          </p:cNvSpPr>
          <p:nvPr/>
        </p:nvSpPr>
        <p:spPr bwMode="auto">
          <a:xfrm>
            <a:off x="4038600" y="990600"/>
            <a:ext cx="609600" cy="5181600"/>
          </a:xfrm>
          <a:prstGeom prst="rect">
            <a:avLst/>
          </a:prstGeom>
          <a:noFill/>
          <a:ln w="38100">
            <a:solidFill>
              <a:srgbClr val="33CC3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5627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0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0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0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0913" grpId="0" animBg="1"/>
      <p:bldP spid="1100914" grpId="0" animBg="1"/>
      <p:bldP spid="110091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2850" name="Group 2"/>
          <p:cNvGraphicFramePr>
            <a:graphicFrameLocks noGrp="1"/>
          </p:cNvGraphicFramePr>
          <p:nvPr>
            <p:extLst/>
          </p:nvPr>
        </p:nvGraphicFramePr>
        <p:xfrm>
          <a:off x="228600" y="106680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223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1913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842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3661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1132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71291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employment (millions)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GDP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1800" b="1" i="0" u="none" strike="noStrike" cap="none" normalizeH="0" baseline="-25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AE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395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410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425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440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455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470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465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485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480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500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515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530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1102960" name="Rectangle 112"/>
          <p:cNvSpPr>
            <a:spLocks noChangeArrowheads="1"/>
          </p:cNvSpPr>
          <p:nvPr/>
        </p:nvSpPr>
        <p:spPr bwMode="blackWhite">
          <a:xfrm>
            <a:off x="5613400" y="2803525"/>
            <a:ext cx="2851150" cy="585788"/>
          </a:xfrm>
          <a:prstGeom prst="rect">
            <a:avLst/>
          </a:prstGeom>
          <a:solidFill>
            <a:srgbClr val="BAF8F8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71842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AE = C + </a:t>
            </a:r>
            <a:r>
              <a:rPr lang="en-US" sz="32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I</a:t>
            </a:r>
            <a:r>
              <a:rPr lang="en-US" sz="3200" b="1" i="1" baseline="-25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CA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1102961" name="Text Box 113"/>
          <p:cNvSpPr txBox="1">
            <a:spLocks noChangeArrowheads="1"/>
          </p:cNvSpPr>
          <p:nvPr/>
        </p:nvSpPr>
        <p:spPr bwMode="auto">
          <a:xfrm>
            <a:off x="539750" y="0"/>
            <a:ext cx="8077200" cy="830263"/>
          </a:xfrm>
          <a:prstGeom prst="rect">
            <a:avLst/>
          </a:prstGeom>
          <a:noFill/>
          <a:ln w="76200" cmpd="tri">
            <a:solidFill>
              <a:srgbClr val="080808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Determination of the Equilibrium </a:t>
            </a:r>
          </a:p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levels of Employment, Output and Income</a:t>
            </a:r>
            <a:endParaRPr lang="en-CA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7542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4898" name="Group 2"/>
          <p:cNvGraphicFramePr>
            <a:graphicFrameLocks noGrp="1"/>
          </p:cNvGraphicFramePr>
          <p:nvPr>
            <p:extLst/>
          </p:nvPr>
        </p:nvGraphicFramePr>
        <p:xfrm>
          <a:off x="228600" y="114300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223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1913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842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3661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1132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71291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employment (millions)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GDP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1800" b="1" i="0" u="none" strike="noStrike" cap="none" normalizeH="0" baseline="-25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AE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unplanned 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inventories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395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455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465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485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480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500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1105008" name="Rectangle 112"/>
          <p:cNvSpPr>
            <a:spLocks noChangeArrowheads="1"/>
          </p:cNvSpPr>
          <p:nvPr/>
        </p:nvSpPr>
        <p:spPr bwMode="blackWhite">
          <a:xfrm>
            <a:off x="5486400" y="1885950"/>
            <a:ext cx="3300413" cy="3541713"/>
          </a:xfrm>
          <a:prstGeom prst="rect">
            <a:avLst/>
          </a:prstGeom>
          <a:solidFill>
            <a:srgbClr val="CCFF99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71842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n-US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unplanned</a:t>
            </a:r>
          </a:p>
          <a:p>
            <a:pPr algn="ctr">
              <a:defRPr/>
            </a:pPr>
            <a:r>
              <a:rPr lang="en-US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inventory change is the difference between production &amp; AE</a:t>
            </a:r>
            <a:endParaRPr lang="en-CA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49265" name="Rectangle 113"/>
          <p:cNvSpPr>
            <a:spLocks noChangeArrowheads="1"/>
          </p:cNvSpPr>
          <p:nvPr/>
        </p:nvSpPr>
        <p:spPr bwMode="auto">
          <a:xfrm>
            <a:off x="1981200" y="1143000"/>
            <a:ext cx="754063" cy="5094288"/>
          </a:xfrm>
          <a:prstGeom prst="rect">
            <a:avLst/>
          </a:prstGeom>
          <a:noFill/>
          <a:ln w="57150">
            <a:solidFill>
              <a:srgbClr val="BC37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266" name="Rectangle 114"/>
          <p:cNvSpPr>
            <a:spLocks noChangeArrowheads="1"/>
          </p:cNvSpPr>
          <p:nvPr/>
        </p:nvSpPr>
        <p:spPr bwMode="auto">
          <a:xfrm>
            <a:off x="4648200" y="1143000"/>
            <a:ext cx="754063" cy="5165725"/>
          </a:xfrm>
          <a:prstGeom prst="rect">
            <a:avLst/>
          </a:prstGeom>
          <a:noFill/>
          <a:ln w="57150">
            <a:solidFill>
              <a:srgbClr val="BC37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05011" name="Text Box 115"/>
          <p:cNvSpPr txBox="1">
            <a:spLocks noChangeArrowheads="1"/>
          </p:cNvSpPr>
          <p:nvPr/>
        </p:nvSpPr>
        <p:spPr bwMode="auto">
          <a:xfrm>
            <a:off x="468313" y="0"/>
            <a:ext cx="8077200" cy="830263"/>
          </a:xfrm>
          <a:prstGeom prst="rect">
            <a:avLst/>
          </a:prstGeom>
          <a:noFill/>
          <a:ln w="76200" cmpd="tri">
            <a:solidFill>
              <a:srgbClr val="080808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Determination of the Equilibrium </a:t>
            </a:r>
          </a:p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levels of Employment, Output and Income</a:t>
            </a:r>
            <a:endParaRPr lang="en-CA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1814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6946" name="Group 2"/>
          <p:cNvGraphicFramePr>
            <a:graphicFrameLocks noGrp="1"/>
          </p:cNvGraphicFramePr>
          <p:nvPr>
            <p:extLst/>
          </p:nvPr>
        </p:nvGraphicFramePr>
        <p:xfrm>
          <a:off x="228600" y="114300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223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1913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842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3661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1132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71291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employment (millions)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GDP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18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AE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unplanned 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inventories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395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455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465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485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480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500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1107056" name="Text Box 112"/>
          <p:cNvSpPr txBox="1">
            <a:spLocks noChangeArrowheads="1"/>
          </p:cNvSpPr>
          <p:nvPr/>
        </p:nvSpPr>
        <p:spPr bwMode="auto">
          <a:xfrm>
            <a:off x="457200" y="0"/>
            <a:ext cx="8077200" cy="830263"/>
          </a:xfrm>
          <a:prstGeom prst="rect">
            <a:avLst/>
          </a:prstGeom>
          <a:noFill/>
          <a:ln w="76200" cmpd="tri">
            <a:solidFill>
              <a:srgbClr val="080808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Determination of the Equilibrium </a:t>
            </a:r>
          </a:p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levels of Employment, Output and Income</a:t>
            </a:r>
            <a:endParaRPr lang="en-CA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051050" y="1844675"/>
            <a:ext cx="576263" cy="36036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4716463" y="1844675"/>
            <a:ext cx="647700" cy="36036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011863" y="1844675"/>
            <a:ext cx="5762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/>
              <a:t>-25</a:t>
            </a:r>
          </a:p>
        </p:txBody>
      </p:sp>
    </p:spTree>
    <p:extLst>
      <p:ext uri="{BB962C8B-B14F-4D97-AF65-F5344CB8AC3E}">
        <p14:creationId xmlns:p14="http://schemas.microsoft.com/office/powerpoint/2010/main" val="30495059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8994" name="Group 2"/>
          <p:cNvGraphicFramePr>
            <a:graphicFrameLocks noGrp="1"/>
          </p:cNvGraphicFramePr>
          <p:nvPr>
            <p:extLst/>
          </p:nvPr>
        </p:nvGraphicFramePr>
        <p:xfrm>
          <a:off x="228600" y="114300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223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1913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842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3661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1132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71291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employment (millions)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GDP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1800" b="1" i="0" u="none" strike="noStrike" cap="none" normalizeH="0" baseline="-25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unplanned 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inventories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395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-25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455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465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485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480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500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pSp>
        <p:nvGrpSpPr>
          <p:cNvPr id="2" name="Group 112"/>
          <p:cNvGrpSpPr>
            <a:grpSpLocks/>
          </p:cNvGrpSpPr>
          <p:nvPr/>
        </p:nvGrpSpPr>
        <p:grpSpPr bwMode="auto">
          <a:xfrm>
            <a:off x="1371600" y="1828800"/>
            <a:ext cx="5289550" cy="4065588"/>
            <a:chOff x="880" y="802"/>
            <a:chExt cx="3332" cy="2561"/>
          </a:xfrm>
        </p:grpSpPr>
        <p:sp>
          <p:nvSpPr>
            <p:cNvPr id="1109105" name="Rectangle 113"/>
            <p:cNvSpPr>
              <a:spLocks noChangeArrowheads="1"/>
            </p:cNvSpPr>
            <p:nvPr/>
          </p:nvSpPr>
          <p:spPr bwMode="blackWhite">
            <a:xfrm>
              <a:off x="880" y="1746"/>
              <a:ext cx="2079" cy="1617"/>
            </a:xfrm>
            <a:prstGeom prst="rect">
              <a:avLst/>
            </a:prstGeom>
            <a:solidFill>
              <a:srgbClr val="CCFF99"/>
            </a:solidFill>
            <a:ln w="381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>
              <a:outerShdw dist="71842" dir="2700000" algn="ctr" rotWithShape="0">
                <a:schemeClr val="bg2"/>
              </a:outerShdw>
            </a:effectLst>
          </p:spPr>
          <p:txBody>
            <a:bodyPr anchor="ctr">
              <a:spAutoFit/>
            </a:bodyPr>
            <a:lstStyle/>
            <a:p>
              <a:pPr algn="ctr">
                <a:defRPr/>
              </a:pPr>
              <a:r>
                <a:rPr lang="en-US" sz="3200" b="1" i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cs typeface="Arial" pitchFamily="34" charset="0"/>
                </a:rPr>
                <a:t>when inventories run down, production will increase</a:t>
              </a:r>
              <a:endParaRPr lang="en-CA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  <a:sym typeface="Symbol" pitchFamily="18" charset="2"/>
              </a:endParaRPr>
            </a:p>
          </p:txBody>
        </p:sp>
        <p:sp>
          <p:nvSpPr>
            <p:cNvPr id="51315" name="Rectangle 114"/>
            <p:cNvSpPr>
              <a:spLocks noChangeArrowheads="1"/>
            </p:cNvSpPr>
            <p:nvPr/>
          </p:nvSpPr>
          <p:spPr bwMode="auto">
            <a:xfrm>
              <a:off x="3737" y="802"/>
              <a:ext cx="475" cy="294"/>
            </a:xfrm>
            <a:prstGeom prst="rect">
              <a:avLst/>
            </a:prstGeom>
            <a:noFill/>
            <a:ln w="57150">
              <a:solidFill>
                <a:srgbClr val="BC3700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09107" name="Text Box 115"/>
          <p:cNvSpPr txBox="1">
            <a:spLocks noChangeArrowheads="1"/>
          </p:cNvSpPr>
          <p:nvPr/>
        </p:nvSpPr>
        <p:spPr bwMode="auto">
          <a:xfrm>
            <a:off x="457200" y="0"/>
            <a:ext cx="8077200" cy="830263"/>
          </a:xfrm>
          <a:prstGeom prst="rect">
            <a:avLst/>
          </a:prstGeom>
          <a:noFill/>
          <a:ln w="76200" cmpd="tri">
            <a:solidFill>
              <a:srgbClr val="080808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Determination of the Equilibrium </a:t>
            </a:r>
          </a:p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levels of Employment, Output and Income</a:t>
            </a:r>
            <a:endParaRPr lang="en-CA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1201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11042" name="Group 2"/>
          <p:cNvGraphicFramePr>
            <a:graphicFrameLocks noGrp="1"/>
          </p:cNvGraphicFramePr>
          <p:nvPr>
            <p:extLst/>
          </p:nvPr>
        </p:nvGraphicFramePr>
        <p:xfrm>
          <a:off x="152400" y="121920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223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1913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842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3661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1132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71291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employment (millions)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GDP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1800" b="1" i="0" u="none" strike="noStrike" cap="none" normalizeH="0" baseline="-25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AE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unplanned 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inventories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tendency of output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395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455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465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485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480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500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1111152" name="Text Box 112"/>
          <p:cNvSpPr txBox="1">
            <a:spLocks noChangeArrowheads="1"/>
          </p:cNvSpPr>
          <p:nvPr/>
        </p:nvSpPr>
        <p:spPr bwMode="auto">
          <a:xfrm>
            <a:off x="457200" y="0"/>
            <a:ext cx="8077200" cy="830263"/>
          </a:xfrm>
          <a:prstGeom prst="rect">
            <a:avLst/>
          </a:prstGeom>
          <a:noFill/>
          <a:ln w="76200" cmpd="tri">
            <a:solidFill>
              <a:srgbClr val="080808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Determination of the Equilibrium </a:t>
            </a:r>
          </a:p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levels of Employment, Output and Income</a:t>
            </a:r>
            <a:endParaRPr lang="en-CA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5107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11042" name="Group 2"/>
          <p:cNvGraphicFramePr>
            <a:graphicFrameLocks noGrp="1"/>
          </p:cNvGraphicFramePr>
          <p:nvPr>
            <p:extLst/>
          </p:nvPr>
        </p:nvGraphicFramePr>
        <p:xfrm>
          <a:off x="152400" y="121920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97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223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1913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842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3661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71132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71291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employment (millions)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GDP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1800" b="1" i="0" u="none" strike="noStrike" cap="none" normalizeH="0" baseline="-25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AE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unplanned 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inventories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tendency of output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395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455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465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485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480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500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11152" name="Text Box 112"/>
          <p:cNvSpPr txBox="1">
            <a:spLocks noChangeArrowheads="1"/>
          </p:cNvSpPr>
          <p:nvPr/>
        </p:nvSpPr>
        <p:spPr bwMode="auto">
          <a:xfrm>
            <a:off x="457200" y="0"/>
            <a:ext cx="8077200" cy="830263"/>
          </a:xfrm>
          <a:prstGeom prst="rect">
            <a:avLst/>
          </a:prstGeom>
          <a:noFill/>
          <a:ln w="76200" cmpd="tri">
            <a:solidFill>
              <a:srgbClr val="080808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Determination of the Equilibrium </a:t>
            </a:r>
          </a:p>
          <a:p>
            <a:pPr algn="ctr">
              <a:defRPr/>
            </a:pP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levels of Employment, Output and Income</a:t>
            </a:r>
            <a:endParaRPr lang="en-CA" sz="2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Curved Left Arrow 1"/>
          <p:cNvSpPr/>
          <p:nvPr/>
        </p:nvSpPr>
        <p:spPr>
          <a:xfrm>
            <a:off x="2483768" y="2060848"/>
            <a:ext cx="216024" cy="504056"/>
          </a:xfrm>
          <a:prstGeom prst="curved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Curved Left Arrow 4"/>
          <p:cNvSpPr/>
          <p:nvPr/>
        </p:nvSpPr>
        <p:spPr>
          <a:xfrm>
            <a:off x="2483768" y="2636912"/>
            <a:ext cx="216024" cy="504056"/>
          </a:xfrm>
          <a:prstGeom prst="curved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Curved Left Arrow 5"/>
          <p:cNvSpPr/>
          <p:nvPr/>
        </p:nvSpPr>
        <p:spPr>
          <a:xfrm>
            <a:off x="2483768" y="3068960"/>
            <a:ext cx="216024" cy="504056"/>
          </a:xfrm>
          <a:prstGeom prst="curved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Curved Left Arrow 6"/>
          <p:cNvSpPr/>
          <p:nvPr/>
        </p:nvSpPr>
        <p:spPr>
          <a:xfrm>
            <a:off x="2483768" y="3501008"/>
            <a:ext cx="216024" cy="504056"/>
          </a:xfrm>
          <a:prstGeom prst="curved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Curved Left Arrow 7"/>
          <p:cNvSpPr/>
          <p:nvPr/>
        </p:nvSpPr>
        <p:spPr>
          <a:xfrm>
            <a:off x="2483768" y="3918509"/>
            <a:ext cx="216024" cy="504056"/>
          </a:xfrm>
          <a:prstGeom prst="curved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9000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11042" name="Group 2"/>
          <p:cNvGraphicFramePr>
            <a:graphicFrameLocks noGrp="1"/>
          </p:cNvGraphicFramePr>
          <p:nvPr>
            <p:extLst/>
          </p:nvPr>
        </p:nvGraphicFramePr>
        <p:xfrm>
          <a:off x="152400" y="121920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97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223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1913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842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3661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71132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71291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employment (millions)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GDP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1800" b="1" i="0" u="none" strike="noStrike" cap="none" normalizeH="0" baseline="-25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AE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unplanned 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inventories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tendency of output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395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455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465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485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480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500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+20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11152" name="Text Box 112"/>
          <p:cNvSpPr txBox="1">
            <a:spLocks noChangeArrowheads="1"/>
          </p:cNvSpPr>
          <p:nvPr/>
        </p:nvSpPr>
        <p:spPr bwMode="auto">
          <a:xfrm>
            <a:off x="457200" y="0"/>
            <a:ext cx="8077200" cy="830263"/>
          </a:xfrm>
          <a:prstGeom prst="rect">
            <a:avLst/>
          </a:prstGeom>
          <a:noFill/>
          <a:ln w="76200" cmpd="tri">
            <a:solidFill>
              <a:srgbClr val="080808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Determination of the Equilibrium </a:t>
            </a:r>
          </a:p>
          <a:p>
            <a:pPr algn="ctr">
              <a:defRPr/>
            </a:pP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levels of Employment, Output and Income</a:t>
            </a:r>
            <a:endParaRPr lang="en-CA" sz="2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114"/>
          <p:cNvSpPr>
            <a:spLocks noChangeArrowheads="1"/>
          </p:cNvSpPr>
          <p:nvPr/>
        </p:nvSpPr>
        <p:spPr bwMode="auto">
          <a:xfrm>
            <a:off x="5868144" y="5877272"/>
            <a:ext cx="754063" cy="466725"/>
          </a:xfrm>
          <a:prstGeom prst="rect">
            <a:avLst/>
          </a:prstGeom>
          <a:noFill/>
          <a:ln w="57150">
            <a:solidFill>
              <a:srgbClr val="BC37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2284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13090" name="Group 2"/>
          <p:cNvGraphicFramePr>
            <a:graphicFrameLocks noGrp="1"/>
          </p:cNvGraphicFramePr>
          <p:nvPr>
            <p:extLst/>
          </p:nvPr>
        </p:nvGraphicFramePr>
        <p:xfrm>
          <a:off x="304800" y="114300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97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223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1913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842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3661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71132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71291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employment (millions)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GDP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18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AE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unplanned 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inventories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tendency of output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395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-20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455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465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485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480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500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decrease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13200" name="Text Box 112"/>
          <p:cNvSpPr txBox="1">
            <a:spLocks noChangeArrowheads="1"/>
          </p:cNvSpPr>
          <p:nvPr/>
        </p:nvSpPr>
        <p:spPr bwMode="auto">
          <a:xfrm>
            <a:off x="457200" y="0"/>
            <a:ext cx="8077200" cy="830263"/>
          </a:xfrm>
          <a:prstGeom prst="rect">
            <a:avLst/>
          </a:prstGeom>
          <a:noFill/>
          <a:ln w="76200" cmpd="tri">
            <a:solidFill>
              <a:srgbClr val="080808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Determination of the Equilibrium </a:t>
            </a:r>
          </a:p>
          <a:p>
            <a:pPr algn="ctr">
              <a:defRPr/>
            </a:pP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levels of Employment, Output and Income</a:t>
            </a:r>
            <a:endParaRPr lang="en-CA" sz="2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114"/>
          <p:cNvSpPr>
            <a:spLocks noChangeArrowheads="1"/>
          </p:cNvSpPr>
          <p:nvPr/>
        </p:nvSpPr>
        <p:spPr bwMode="auto">
          <a:xfrm>
            <a:off x="6012160" y="5805264"/>
            <a:ext cx="754063" cy="466725"/>
          </a:xfrm>
          <a:prstGeom prst="rect">
            <a:avLst/>
          </a:prstGeom>
          <a:noFill/>
          <a:ln w="57150">
            <a:solidFill>
              <a:srgbClr val="BC37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Up Arrow 5"/>
          <p:cNvSpPr/>
          <p:nvPr/>
        </p:nvSpPr>
        <p:spPr>
          <a:xfrm>
            <a:off x="2555776" y="5661248"/>
            <a:ext cx="117727" cy="288032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Up Arrow 8"/>
          <p:cNvSpPr/>
          <p:nvPr/>
        </p:nvSpPr>
        <p:spPr>
          <a:xfrm>
            <a:off x="2585213" y="5229200"/>
            <a:ext cx="88290" cy="288032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Up Arrow 9"/>
          <p:cNvSpPr/>
          <p:nvPr/>
        </p:nvSpPr>
        <p:spPr>
          <a:xfrm>
            <a:off x="2570494" y="4797152"/>
            <a:ext cx="117727" cy="288032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Up Arrow 10"/>
          <p:cNvSpPr/>
          <p:nvPr/>
        </p:nvSpPr>
        <p:spPr>
          <a:xfrm>
            <a:off x="2555776" y="4375223"/>
            <a:ext cx="117727" cy="288032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1829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13090" name="Group 2"/>
          <p:cNvGraphicFramePr>
            <a:graphicFrameLocks noGrp="1"/>
          </p:cNvGraphicFramePr>
          <p:nvPr>
            <p:extLst/>
          </p:nvPr>
        </p:nvGraphicFramePr>
        <p:xfrm>
          <a:off x="304800" y="114300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97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223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1913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842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3661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71132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71291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employment (millions)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GDP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18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AE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unplanned 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inventories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tendency of output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395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455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465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485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480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500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13200" name="Text Box 112"/>
          <p:cNvSpPr txBox="1">
            <a:spLocks noChangeArrowheads="1"/>
          </p:cNvSpPr>
          <p:nvPr/>
        </p:nvSpPr>
        <p:spPr bwMode="auto">
          <a:xfrm>
            <a:off x="457200" y="0"/>
            <a:ext cx="8077200" cy="830263"/>
          </a:xfrm>
          <a:prstGeom prst="rect">
            <a:avLst/>
          </a:prstGeom>
          <a:noFill/>
          <a:ln w="76200" cmpd="tri">
            <a:solidFill>
              <a:srgbClr val="080808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Determination of the Equilibrium </a:t>
            </a:r>
          </a:p>
          <a:p>
            <a:pPr algn="ctr">
              <a:defRPr/>
            </a:pP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levels of Employment, Output and Income</a:t>
            </a:r>
            <a:endParaRPr lang="en-CA" sz="2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7238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15138" name="Group 2"/>
          <p:cNvGraphicFramePr>
            <a:graphicFrameLocks noGrp="1"/>
          </p:cNvGraphicFramePr>
          <p:nvPr>
            <p:extLst/>
          </p:nvPr>
        </p:nvGraphicFramePr>
        <p:xfrm>
          <a:off x="228600" y="114300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97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223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1913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842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3661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71132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71291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employment (millions)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GDP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1800" b="1" i="0" u="none" strike="noStrike" cap="none" normalizeH="0" baseline="-25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AE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unplanned 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inventories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tendency of output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395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455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15.0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470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equilibrium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465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485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480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500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5408" name="Rectangle 112"/>
          <p:cNvSpPr>
            <a:spLocks noChangeArrowheads="1"/>
          </p:cNvSpPr>
          <p:nvPr/>
        </p:nvSpPr>
        <p:spPr bwMode="auto">
          <a:xfrm>
            <a:off x="228600" y="4038600"/>
            <a:ext cx="8642350" cy="468313"/>
          </a:xfrm>
          <a:prstGeom prst="rect">
            <a:avLst/>
          </a:prstGeom>
          <a:noFill/>
          <a:ln w="57150">
            <a:solidFill>
              <a:srgbClr val="BC37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115249" name="Text Box 113"/>
          <p:cNvSpPr txBox="1">
            <a:spLocks noChangeArrowheads="1"/>
          </p:cNvSpPr>
          <p:nvPr/>
        </p:nvSpPr>
        <p:spPr bwMode="auto">
          <a:xfrm>
            <a:off x="457200" y="0"/>
            <a:ext cx="8077200" cy="830263"/>
          </a:xfrm>
          <a:prstGeom prst="rect">
            <a:avLst/>
          </a:prstGeom>
          <a:noFill/>
          <a:ln w="76200" cmpd="tri">
            <a:solidFill>
              <a:srgbClr val="080808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Determination of the Equilibrium </a:t>
            </a:r>
          </a:p>
          <a:p>
            <a:pPr algn="ctr">
              <a:defRPr/>
            </a:pP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levels of Employment, Output and Income</a:t>
            </a:r>
            <a:endParaRPr lang="en-CA" sz="2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1875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492500" y="1557338"/>
            <a:ext cx="2270125" cy="4351337"/>
            <a:chOff x="2179" y="1023"/>
            <a:chExt cx="1430" cy="2741"/>
          </a:xfrm>
        </p:grpSpPr>
        <p:sp>
          <p:nvSpPr>
            <p:cNvPr id="56359" name="Oval 3"/>
            <p:cNvSpPr>
              <a:spLocks noChangeArrowheads="1"/>
            </p:cNvSpPr>
            <p:nvPr/>
          </p:nvSpPr>
          <p:spPr bwMode="auto">
            <a:xfrm>
              <a:off x="3144" y="3568"/>
              <a:ext cx="320" cy="196"/>
            </a:xfrm>
            <a:prstGeom prst="ellipse">
              <a:avLst/>
            </a:prstGeom>
            <a:solidFill>
              <a:schemeClr val="folHlink"/>
            </a:solidFill>
            <a:ln w="50800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6360" name="Group 4"/>
            <p:cNvGrpSpPr>
              <a:grpSpLocks/>
            </p:cNvGrpSpPr>
            <p:nvPr/>
          </p:nvGrpSpPr>
          <p:grpSpPr bwMode="auto">
            <a:xfrm>
              <a:off x="2179" y="1023"/>
              <a:ext cx="1430" cy="682"/>
              <a:chOff x="2179" y="1023"/>
              <a:chExt cx="1430" cy="682"/>
            </a:xfrm>
          </p:grpSpPr>
          <p:sp>
            <p:nvSpPr>
              <p:cNvPr id="56361" name="Rectangle 5"/>
              <p:cNvSpPr>
                <a:spLocks noChangeArrowheads="1"/>
              </p:cNvSpPr>
              <p:nvPr/>
            </p:nvSpPr>
            <p:spPr bwMode="auto">
              <a:xfrm>
                <a:off x="2179" y="1023"/>
                <a:ext cx="1430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92075" tIns="46038" rIns="92075" bIns="46038">
                <a:spAutoFit/>
              </a:bodyPr>
              <a:lstStyle/>
              <a:p>
                <a:pPr eaLnBrk="0" hangingPunct="0"/>
                <a:r>
                  <a:rPr lang="en-US" sz="2000" b="1"/>
                  <a:t>Equilibrium point</a:t>
                </a:r>
                <a:endParaRPr lang="en-CA" sz="2000" b="1"/>
              </a:p>
            </p:txBody>
          </p:sp>
          <p:sp>
            <p:nvSpPr>
              <p:cNvPr id="56362" name="Freeform 6"/>
              <p:cNvSpPr>
                <a:spLocks/>
              </p:cNvSpPr>
              <p:nvPr/>
            </p:nvSpPr>
            <p:spPr bwMode="auto">
              <a:xfrm>
                <a:off x="2868" y="1254"/>
                <a:ext cx="340" cy="451"/>
              </a:xfrm>
              <a:custGeom>
                <a:avLst/>
                <a:gdLst>
                  <a:gd name="T0" fmla="*/ 0 w 317"/>
                  <a:gd name="T1" fmla="*/ 0 h 225"/>
                  <a:gd name="T2" fmla="*/ 3672 w 317"/>
                  <a:gd name="T3" fmla="*/ 2147483647 h 225"/>
                  <a:gd name="T4" fmla="*/ 0 60000 65536"/>
                  <a:gd name="T5" fmla="*/ 0 60000 65536"/>
                  <a:gd name="T6" fmla="*/ 0 w 317"/>
                  <a:gd name="T7" fmla="*/ 0 h 225"/>
                  <a:gd name="T8" fmla="*/ 317 w 317"/>
                  <a:gd name="T9" fmla="*/ 225 h 22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7" h="225">
                    <a:moveTo>
                      <a:pt x="0" y="0"/>
                    </a:moveTo>
                    <a:cubicBezTo>
                      <a:pt x="119" y="110"/>
                      <a:pt x="238" y="221"/>
                      <a:pt x="317" y="225"/>
                    </a:cubicBezTo>
                  </a:path>
                </a:pathLst>
              </a:custGeom>
              <a:noFill/>
              <a:ln w="5715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triangle" w="med" len="med"/>
              </a:ln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56323" name="Line 7"/>
          <p:cNvSpPr>
            <a:spLocks noChangeShapeType="1"/>
          </p:cNvSpPr>
          <p:nvPr/>
        </p:nvSpPr>
        <p:spPr bwMode="auto">
          <a:xfrm flipV="1">
            <a:off x="2457450" y="1058863"/>
            <a:ext cx="4435475" cy="44354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6324" name="Arc 8"/>
          <p:cNvSpPr>
            <a:spLocks/>
          </p:cNvSpPr>
          <p:nvPr/>
        </p:nvSpPr>
        <p:spPr bwMode="auto">
          <a:xfrm>
            <a:off x="3059113" y="4868863"/>
            <a:ext cx="293687" cy="563562"/>
          </a:xfrm>
          <a:custGeom>
            <a:avLst/>
            <a:gdLst>
              <a:gd name="T0" fmla="*/ 0 w 21717"/>
              <a:gd name="T1" fmla="*/ 0 h 21600"/>
              <a:gd name="T2" fmla="*/ 2147483647 w 21717"/>
              <a:gd name="T3" fmla="*/ 2147483647 h 21600"/>
              <a:gd name="T4" fmla="*/ 2147483647 w 21717"/>
              <a:gd name="T5" fmla="*/ 2147483647 h 21600"/>
              <a:gd name="T6" fmla="*/ 0 60000 65536"/>
              <a:gd name="T7" fmla="*/ 0 60000 65536"/>
              <a:gd name="T8" fmla="*/ 0 60000 65536"/>
              <a:gd name="T9" fmla="*/ 0 w 21717"/>
              <a:gd name="T10" fmla="*/ 0 h 21600"/>
              <a:gd name="T11" fmla="*/ 21717 w 2171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717" h="21600" fill="none" extrusionOk="0">
                <a:moveTo>
                  <a:pt x="0" y="0"/>
                </a:moveTo>
                <a:cubicBezTo>
                  <a:pt x="39" y="0"/>
                  <a:pt x="78" y="-1"/>
                  <a:pt x="117" y="0"/>
                </a:cubicBezTo>
                <a:cubicBezTo>
                  <a:pt x="12022" y="0"/>
                  <a:pt x="21683" y="9633"/>
                  <a:pt x="21716" y="21539"/>
                </a:cubicBezTo>
              </a:path>
              <a:path w="21717" h="21600" stroke="0" extrusionOk="0">
                <a:moveTo>
                  <a:pt x="0" y="0"/>
                </a:moveTo>
                <a:cubicBezTo>
                  <a:pt x="39" y="0"/>
                  <a:pt x="78" y="-1"/>
                  <a:pt x="117" y="0"/>
                </a:cubicBezTo>
                <a:cubicBezTo>
                  <a:pt x="12022" y="0"/>
                  <a:pt x="21683" y="9633"/>
                  <a:pt x="21716" y="21539"/>
                </a:cubicBezTo>
                <a:lnTo>
                  <a:pt x="117" y="21600"/>
                </a:lnTo>
                <a:close/>
              </a:path>
            </a:pathLst>
          </a:custGeom>
          <a:noFill/>
          <a:ln w="38100" cap="rnd">
            <a:solidFill>
              <a:schemeClr val="tx1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grpSp>
        <p:nvGrpSpPr>
          <p:cNvPr id="56325" name="Group 9"/>
          <p:cNvGrpSpPr>
            <a:grpSpLocks/>
          </p:cNvGrpSpPr>
          <p:nvPr/>
        </p:nvGrpSpPr>
        <p:grpSpPr bwMode="auto">
          <a:xfrm>
            <a:off x="2435225" y="1138238"/>
            <a:ext cx="4687888" cy="4379912"/>
            <a:chOff x="1534" y="717"/>
            <a:chExt cx="2953" cy="2759"/>
          </a:xfrm>
        </p:grpSpPr>
        <p:sp>
          <p:nvSpPr>
            <p:cNvPr id="56357" name="Line 10"/>
            <p:cNvSpPr>
              <a:spLocks noChangeShapeType="1"/>
            </p:cNvSpPr>
            <p:nvPr/>
          </p:nvSpPr>
          <p:spPr bwMode="auto">
            <a:xfrm>
              <a:off x="1552" y="717"/>
              <a:ext cx="0" cy="2759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6358" name="Line 11"/>
            <p:cNvSpPr>
              <a:spLocks noChangeShapeType="1"/>
            </p:cNvSpPr>
            <p:nvPr/>
          </p:nvSpPr>
          <p:spPr bwMode="auto">
            <a:xfrm>
              <a:off x="1534" y="3458"/>
              <a:ext cx="2953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56326" name="Group 12"/>
          <p:cNvGrpSpPr>
            <a:grpSpLocks/>
          </p:cNvGrpSpPr>
          <p:nvPr/>
        </p:nvGrpSpPr>
        <p:grpSpPr bwMode="auto">
          <a:xfrm>
            <a:off x="2687638" y="5108575"/>
            <a:ext cx="500062" cy="366713"/>
            <a:chOff x="1693" y="3218"/>
            <a:chExt cx="315" cy="231"/>
          </a:xfrm>
        </p:grpSpPr>
        <p:sp>
          <p:nvSpPr>
            <p:cNvPr id="56355" name="Rectangle 13"/>
            <p:cNvSpPr>
              <a:spLocks noChangeArrowheads="1"/>
            </p:cNvSpPr>
            <p:nvPr/>
          </p:nvSpPr>
          <p:spPr bwMode="auto">
            <a:xfrm>
              <a:off x="1693" y="3276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200" b="1"/>
                <a:t>45</a:t>
              </a:r>
            </a:p>
          </p:txBody>
        </p:sp>
        <p:sp>
          <p:nvSpPr>
            <p:cNvPr id="56356" name="Rectangle 14"/>
            <p:cNvSpPr>
              <a:spLocks noChangeArrowheads="1"/>
            </p:cNvSpPr>
            <p:nvPr/>
          </p:nvSpPr>
          <p:spPr bwMode="auto">
            <a:xfrm>
              <a:off x="1843" y="3218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000" b="1"/>
                <a:t>o</a:t>
              </a:r>
            </a:p>
          </p:txBody>
        </p:sp>
      </p:grpSp>
      <p:sp>
        <p:nvSpPr>
          <p:cNvPr id="56327" name="Line 15"/>
          <p:cNvSpPr>
            <a:spLocks noChangeShapeType="1"/>
          </p:cNvSpPr>
          <p:nvPr/>
        </p:nvSpPr>
        <p:spPr bwMode="auto">
          <a:xfrm flipV="1">
            <a:off x="2592388" y="2413000"/>
            <a:ext cx="4100512" cy="2625725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6328" name="Line 16"/>
          <p:cNvSpPr>
            <a:spLocks noChangeShapeType="1"/>
          </p:cNvSpPr>
          <p:nvPr/>
        </p:nvSpPr>
        <p:spPr bwMode="auto">
          <a:xfrm>
            <a:off x="3417888" y="4471988"/>
            <a:ext cx="0" cy="1065212"/>
          </a:xfrm>
          <a:prstGeom prst="line">
            <a:avLst/>
          </a:prstGeom>
          <a:noFill/>
          <a:ln w="254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56329" name="Rectangle 17"/>
          <p:cNvSpPr>
            <a:spLocks noChangeArrowheads="1"/>
          </p:cNvSpPr>
          <p:nvPr/>
        </p:nvSpPr>
        <p:spPr bwMode="auto">
          <a:xfrm>
            <a:off x="2627313" y="6092825"/>
            <a:ext cx="55721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CA" sz="1600" b="1"/>
              <a:t>Real domestic product, GDP (billions of dollars)</a:t>
            </a:r>
          </a:p>
        </p:txBody>
      </p:sp>
      <p:sp>
        <p:nvSpPr>
          <p:cNvPr id="1117202" name="Rectangle 18"/>
          <p:cNvSpPr>
            <a:spLocks noChangeArrowheads="1"/>
          </p:cNvSpPr>
          <p:nvPr/>
        </p:nvSpPr>
        <p:spPr bwMode="auto">
          <a:xfrm>
            <a:off x="2484438" y="5589588"/>
            <a:ext cx="48101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CA" sz="1400" b="1">
                <a:latin typeface="Arial" pitchFamily="34" charset="0"/>
                <a:cs typeface="Arial" pitchFamily="34" charset="0"/>
              </a:rPr>
              <a:t>       370   390   410   430   450</a:t>
            </a:r>
            <a:r>
              <a:rPr lang="en-CA" sz="1400" b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  470   </a:t>
            </a:r>
            <a:r>
              <a:rPr lang="en-CA" sz="1400" b="1">
                <a:latin typeface="Arial" pitchFamily="34" charset="0"/>
                <a:cs typeface="Arial" pitchFamily="34" charset="0"/>
              </a:rPr>
              <a:t>490   510   530   550</a:t>
            </a:r>
          </a:p>
        </p:txBody>
      </p:sp>
      <p:sp>
        <p:nvSpPr>
          <p:cNvPr id="56331" name="Rectangle 19"/>
          <p:cNvSpPr>
            <a:spLocks noChangeArrowheads="1"/>
          </p:cNvSpPr>
          <p:nvPr/>
        </p:nvSpPr>
        <p:spPr bwMode="auto">
          <a:xfrm>
            <a:off x="6642100" y="2162175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b="1">
                <a:solidFill>
                  <a:schemeClr val="tx2"/>
                </a:solidFill>
              </a:rPr>
              <a:t>C</a:t>
            </a:r>
          </a:p>
        </p:txBody>
      </p:sp>
      <p:sp>
        <p:nvSpPr>
          <p:cNvPr id="56332" name="Rectangle 20"/>
          <p:cNvSpPr>
            <a:spLocks noChangeArrowheads="1"/>
          </p:cNvSpPr>
          <p:nvPr/>
        </p:nvSpPr>
        <p:spPr bwMode="auto">
          <a:xfrm rot="-5400000">
            <a:off x="-700881" y="3156744"/>
            <a:ext cx="4559300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1600" b="1"/>
              <a:t>Aggregate Expenditure s</a:t>
            </a:r>
            <a:r>
              <a:rPr lang="en-CA" sz="1700" b="1" baseline="-25000"/>
              <a:t> </a:t>
            </a:r>
            <a:r>
              <a:rPr lang="en-CA" sz="1700" b="1"/>
              <a:t>(billions of dollars)</a:t>
            </a:r>
          </a:p>
        </p:txBody>
      </p:sp>
      <p:sp>
        <p:nvSpPr>
          <p:cNvPr id="1117205" name="AutoShape 21"/>
          <p:cNvSpPr>
            <a:spLocks noChangeArrowheads="1"/>
          </p:cNvSpPr>
          <p:nvPr/>
        </p:nvSpPr>
        <p:spPr bwMode="auto">
          <a:xfrm>
            <a:off x="5056188" y="3495675"/>
            <a:ext cx="358775" cy="1955800"/>
          </a:xfrm>
          <a:prstGeom prst="upDownArrow">
            <a:avLst>
              <a:gd name="adj1" fmla="val 50000"/>
              <a:gd name="adj2" fmla="val 10902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17206" name="AutoShape 22"/>
          <p:cNvSpPr>
            <a:spLocks noChangeArrowheads="1"/>
          </p:cNvSpPr>
          <p:nvPr/>
        </p:nvSpPr>
        <p:spPr bwMode="auto">
          <a:xfrm>
            <a:off x="5073650" y="2760663"/>
            <a:ext cx="358775" cy="557212"/>
          </a:xfrm>
          <a:prstGeom prst="upDownArrow">
            <a:avLst>
              <a:gd name="adj1" fmla="val 50000"/>
              <a:gd name="adj2" fmla="val 31062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17207" name="Rectangle 23"/>
          <p:cNvSpPr>
            <a:spLocks noChangeArrowheads="1"/>
          </p:cNvSpPr>
          <p:nvPr/>
        </p:nvSpPr>
        <p:spPr bwMode="auto">
          <a:xfrm>
            <a:off x="5378450" y="4259263"/>
            <a:ext cx="2036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2000" b="1"/>
              <a:t>C = $450 billion</a:t>
            </a:r>
            <a:endParaRPr lang="en-CA" sz="2000" b="1"/>
          </a:p>
        </p:txBody>
      </p: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5378450" y="2878138"/>
            <a:ext cx="2527300" cy="557212"/>
            <a:chOff x="3388" y="1813"/>
            <a:chExt cx="1592" cy="351"/>
          </a:xfrm>
        </p:grpSpPr>
        <p:sp>
          <p:nvSpPr>
            <p:cNvPr id="56353" name="Rectangle 25"/>
            <p:cNvSpPr>
              <a:spLocks noChangeArrowheads="1"/>
            </p:cNvSpPr>
            <p:nvPr/>
          </p:nvSpPr>
          <p:spPr bwMode="auto">
            <a:xfrm>
              <a:off x="3794" y="1813"/>
              <a:ext cx="118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sz="2000" b="1"/>
                <a:t>I</a:t>
              </a:r>
              <a:r>
                <a:rPr lang="en-US" sz="2000" b="1" baseline="-25000"/>
                <a:t>g</a:t>
              </a:r>
              <a:r>
                <a:rPr lang="en-US" sz="2000" b="1"/>
                <a:t> = $20 billion</a:t>
              </a:r>
              <a:endParaRPr lang="en-CA" sz="2000" b="1"/>
            </a:p>
          </p:txBody>
        </p:sp>
        <p:sp>
          <p:nvSpPr>
            <p:cNvPr id="56354" name="Freeform 26"/>
            <p:cNvSpPr>
              <a:spLocks/>
            </p:cNvSpPr>
            <p:nvPr/>
          </p:nvSpPr>
          <p:spPr bwMode="auto">
            <a:xfrm>
              <a:off x="3388" y="1909"/>
              <a:ext cx="972" cy="255"/>
            </a:xfrm>
            <a:custGeom>
              <a:avLst/>
              <a:gdLst>
                <a:gd name="T0" fmla="*/ 972 w 972"/>
                <a:gd name="T1" fmla="*/ 147 h 255"/>
                <a:gd name="T2" fmla="*/ 802 w 972"/>
                <a:gd name="T3" fmla="*/ 248 h 255"/>
                <a:gd name="T4" fmla="*/ 373 w 972"/>
                <a:gd name="T5" fmla="*/ 192 h 255"/>
                <a:gd name="T6" fmla="*/ 0 w 972"/>
                <a:gd name="T7" fmla="*/ 0 h 25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72"/>
                <a:gd name="T13" fmla="*/ 0 h 255"/>
                <a:gd name="T14" fmla="*/ 972 w 972"/>
                <a:gd name="T15" fmla="*/ 255 h 25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72" h="255">
                  <a:moveTo>
                    <a:pt x="972" y="147"/>
                  </a:moveTo>
                  <a:cubicBezTo>
                    <a:pt x="944" y="162"/>
                    <a:pt x="902" y="241"/>
                    <a:pt x="802" y="248"/>
                  </a:cubicBezTo>
                  <a:cubicBezTo>
                    <a:pt x="702" y="255"/>
                    <a:pt x="507" y="233"/>
                    <a:pt x="373" y="192"/>
                  </a:cubicBezTo>
                  <a:cubicBezTo>
                    <a:pt x="239" y="151"/>
                    <a:pt x="78" y="40"/>
                    <a:pt x="0" y="0"/>
                  </a:cubicBezTo>
                </a:path>
              </a:pathLst>
            </a:custGeom>
            <a:noFill/>
            <a:ln w="57150" cap="flat" cmpd="sng">
              <a:solidFill>
                <a:schemeClr val="tx1"/>
              </a:solidFill>
              <a:prstDash val="solid"/>
              <a:round/>
              <a:headEnd type="none" w="sm" len="sm"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2797175" y="1247775"/>
            <a:ext cx="5811839" cy="2905125"/>
            <a:chOff x="1762" y="786"/>
            <a:chExt cx="3661" cy="1830"/>
          </a:xfrm>
        </p:grpSpPr>
        <p:sp>
          <p:nvSpPr>
            <p:cNvPr id="56350" name="Line 28"/>
            <p:cNvSpPr>
              <a:spLocks noChangeShapeType="1"/>
            </p:cNvSpPr>
            <p:nvPr/>
          </p:nvSpPr>
          <p:spPr bwMode="auto">
            <a:xfrm flipV="1">
              <a:off x="1884" y="962"/>
              <a:ext cx="2583" cy="1654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6351" name="Rectangle 29"/>
            <p:cNvSpPr>
              <a:spLocks noChangeArrowheads="1"/>
            </p:cNvSpPr>
            <p:nvPr/>
          </p:nvSpPr>
          <p:spPr bwMode="auto">
            <a:xfrm>
              <a:off x="4430" y="786"/>
              <a:ext cx="993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2400" b="1" dirty="0">
                  <a:solidFill>
                    <a:srgbClr val="FF3300"/>
                  </a:solidFill>
                </a:rPr>
                <a:t>AE=C + </a:t>
              </a:r>
              <a:r>
                <a:rPr lang="en-CA" sz="2400" b="1" dirty="0" err="1">
                  <a:solidFill>
                    <a:srgbClr val="FF3300"/>
                  </a:solidFill>
                </a:rPr>
                <a:t>I</a:t>
              </a:r>
              <a:r>
                <a:rPr lang="en-CA" sz="2400" b="1" baseline="-25000" dirty="0" err="1">
                  <a:solidFill>
                    <a:srgbClr val="FF3300"/>
                  </a:solidFill>
                </a:rPr>
                <a:t>g</a:t>
              </a:r>
              <a:endParaRPr lang="en-CA" sz="2400" b="1" baseline="-25000" dirty="0">
                <a:solidFill>
                  <a:srgbClr val="FF3300"/>
                </a:solidFill>
              </a:endParaRPr>
            </a:p>
          </p:txBody>
        </p:sp>
        <p:sp>
          <p:nvSpPr>
            <p:cNvPr id="56352" name="Rectangle 30"/>
            <p:cNvSpPr>
              <a:spLocks noChangeArrowheads="1"/>
            </p:cNvSpPr>
            <p:nvPr/>
          </p:nvSpPr>
          <p:spPr bwMode="auto">
            <a:xfrm>
              <a:off x="1762" y="1576"/>
              <a:ext cx="111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sz="2000" b="1"/>
                <a:t>Aggregate</a:t>
              </a:r>
            </a:p>
            <a:p>
              <a:pPr eaLnBrk="0" hangingPunct="0"/>
              <a:r>
                <a:rPr lang="en-US" sz="2000" b="1"/>
                <a:t>expenditures</a:t>
              </a:r>
              <a:endParaRPr lang="en-CA" sz="2000" b="1"/>
            </a:p>
          </p:txBody>
        </p:sp>
      </p:grpSp>
      <p:grpSp>
        <p:nvGrpSpPr>
          <p:cNvPr id="56338" name="Group 31"/>
          <p:cNvGrpSpPr>
            <a:grpSpLocks/>
          </p:cNvGrpSpPr>
          <p:nvPr/>
        </p:nvGrpSpPr>
        <p:grpSpPr bwMode="auto">
          <a:xfrm>
            <a:off x="1995488" y="1247775"/>
            <a:ext cx="501650" cy="3775075"/>
            <a:chOff x="1257" y="786"/>
            <a:chExt cx="316" cy="2378"/>
          </a:xfrm>
        </p:grpSpPr>
        <p:sp>
          <p:nvSpPr>
            <p:cNvPr id="56341" name="Rectangle 32"/>
            <p:cNvSpPr>
              <a:spLocks noChangeArrowheads="1"/>
            </p:cNvSpPr>
            <p:nvPr/>
          </p:nvSpPr>
          <p:spPr bwMode="auto">
            <a:xfrm>
              <a:off x="1257" y="2983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 eaLnBrk="0" hangingPunct="0"/>
              <a:r>
                <a:rPr lang="en-CA" sz="1400" b="1"/>
                <a:t>       370</a:t>
              </a:r>
            </a:p>
          </p:txBody>
        </p:sp>
        <p:sp>
          <p:nvSpPr>
            <p:cNvPr id="56342" name="Rectangle 33"/>
            <p:cNvSpPr>
              <a:spLocks noChangeArrowheads="1"/>
            </p:cNvSpPr>
            <p:nvPr/>
          </p:nvSpPr>
          <p:spPr bwMode="auto">
            <a:xfrm>
              <a:off x="1257" y="2708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 eaLnBrk="0" hangingPunct="0"/>
              <a:r>
                <a:rPr lang="en-CA" sz="1400" b="1"/>
                <a:t>       3</a:t>
              </a:r>
              <a:r>
                <a:rPr lang="en-US" sz="1400" b="1"/>
                <a:t>9</a:t>
              </a:r>
              <a:r>
                <a:rPr lang="en-CA" sz="1400" b="1"/>
                <a:t>0</a:t>
              </a:r>
            </a:p>
          </p:txBody>
        </p:sp>
        <p:sp>
          <p:nvSpPr>
            <p:cNvPr id="56343" name="Rectangle 34"/>
            <p:cNvSpPr>
              <a:spLocks noChangeArrowheads="1"/>
            </p:cNvSpPr>
            <p:nvPr/>
          </p:nvSpPr>
          <p:spPr bwMode="auto">
            <a:xfrm>
              <a:off x="1257" y="2433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 eaLnBrk="0" hangingPunct="0"/>
              <a:r>
                <a:rPr lang="en-CA" sz="1400" b="1"/>
                <a:t>       </a:t>
              </a:r>
              <a:r>
                <a:rPr lang="en-US" sz="1400" b="1"/>
                <a:t>41</a:t>
              </a:r>
              <a:r>
                <a:rPr lang="en-CA" sz="1400" b="1"/>
                <a:t>0</a:t>
              </a:r>
            </a:p>
          </p:txBody>
        </p:sp>
        <p:sp>
          <p:nvSpPr>
            <p:cNvPr id="56344" name="Rectangle 35"/>
            <p:cNvSpPr>
              <a:spLocks noChangeArrowheads="1"/>
            </p:cNvSpPr>
            <p:nvPr/>
          </p:nvSpPr>
          <p:spPr bwMode="auto">
            <a:xfrm>
              <a:off x="1257" y="2159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 eaLnBrk="0" hangingPunct="0"/>
              <a:r>
                <a:rPr lang="en-CA" sz="1400" b="1"/>
                <a:t>       </a:t>
              </a:r>
              <a:r>
                <a:rPr lang="en-US" sz="1400" b="1"/>
                <a:t>43</a:t>
              </a:r>
              <a:r>
                <a:rPr lang="en-CA" sz="1400" b="1"/>
                <a:t>0</a:t>
              </a:r>
            </a:p>
          </p:txBody>
        </p:sp>
        <p:sp>
          <p:nvSpPr>
            <p:cNvPr id="56345" name="Rectangle 36"/>
            <p:cNvSpPr>
              <a:spLocks noChangeArrowheads="1"/>
            </p:cNvSpPr>
            <p:nvPr/>
          </p:nvSpPr>
          <p:spPr bwMode="auto">
            <a:xfrm>
              <a:off x="1257" y="1884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 eaLnBrk="0" hangingPunct="0"/>
              <a:r>
                <a:rPr lang="en-CA" sz="1400" b="1"/>
                <a:t>       </a:t>
              </a:r>
              <a:r>
                <a:rPr lang="en-US" sz="1400" b="1"/>
                <a:t>45</a:t>
              </a:r>
              <a:r>
                <a:rPr lang="en-CA" sz="1400" b="1"/>
                <a:t>0</a:t>
              </a:r>
            </a:p>
          </p:txBody>
        </p:sp>
        <p:sp>
          <p:nvSpPr>
            <p:cNvPr id="56346" name="Rectangle 37"/>
            <p:cNvSpPr>
              <a:spLocks noChangeArrowheads="1"/>
            </p:cNvSpPr>
            <p:nvPr/>
          </p:nvSpPr>
          <p:spPr bwMode="auto">
            <a:xfrm>
              <a:off x="1257" y="1609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 eaLnBrk="0" hangingPunct="0"/>
              <a:r>
                <a:rPr lang="en-CA" sz="1400" b="1"/>
                <a:t>       </a:t>
              </a:r>
              <a:r>
                <a:rPr lang="en-US" sz="1400" b="1"/>
                <a:t>47</a:t>
              </a:r>
              <a:r>
                <a:rPr lang="en-CA" sz="1400" b="1"/>
                <a:t>0</a:t>
              </a:r>
            </a:p>
          </p:txBody>
        </p:sp>
        <p:sp>
          <p:nvSpPr>
            <p:cNvPr id="56347" name="Rectangle 38"/>
            <p:cNvSpPr>
              <a:spLocks noChangeArrowheads="1"/>
            </p:cNvSpPr>
            <p:nvPr/>
          </p:nvSpPr>
          <p:spPr bwMode="auto">
            <a:xfrm>
              <a:off x="1257" y="1335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 eaLnBrk="0" hangingPunct="0"/>
              <a:r>
                <a:rPr lang="en-CA" sz="1400" b="1"/>
                <a:t>       </a:t>
              </a:r>
              <a:r>
                <a:rPr lang="en-US" sz="1400" b="1"/>
                <a:t>49</a:t>
              </a:r>
              <a:r>
                <a:rPr lang="en-CA" sz="1400" b="1"/>
                <a:t>0</a:t>
              </a:r>
            </a:p>
          </p:txBody>
        </p:sp>
        <p:sp>
          <p:nvSpPr>
            <p:cNvPr id="56348" name="Rectangle 39"/>
            <p:cNvSpPr>
              <a:spLocks noChangeArrowheads="1"/>
            </p:cNvSpPr>
            <p:nvPr/>
          </p:nvSpPr>
          <p:spPr bwMode="auto">
            <a:xfrm>
              <a:off x="1257" y="1060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 eaLnBrk="0" hangingPunct="0"/>
              <a:r>
                <a:rPr lang="en-CA" sz="1400" b="1"/>
                <a:t>       </a:t>
              </a:r>
              <a:r>
                <a:rPr lang="en-US" sz="1400" b="1"/>
                <a:t>51</a:t>
              </a:r>
              <a:r>
                <a:rPr lang="en-CA" sz="1400" b="1"/>
                <a:t>0</a:t>
              </a:r>
            </a:p>
          </p:txBody>
        </p:sp>
        <p:sp>
          <p:nvSpPr>
            <p:cNvPr id="56349" name="Rectangle 40"/>
            <p:cNvSpPr>
              <a:spLocks noChangeArrowheads="1"/>
            </p:cNvSpPr>
            <p:nvPr/>
          </p:nvSpPr>
          <p:spPr bwMode="auto">
            <a:xfrm>
              <a:off x="1257" y="786"/>
              <a:ext cx="31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/>
            <a:lstStyle/>
            <a:p>
              <a:pPr algn="r" eaLnBrk="0" hangingPunct="0"/>
              <a:r>
                <a:rPr lang="en-CA" sz="1400" b="1"/>
                <a:t>       </a:t>
              </a:r>
              <a:r>
                <a:rPr lang="en-US" sz="1400" b="1"/>
                <a:t>53</a:t>
              </a:r>
              <a:r>
                <a:rPr lang="en-CA" sz="1400" b="1"/>
                <a:t>0</a:t>
              </a:r>
            </a:p>
          </p:txBody>
        </p:sp>
      </p:grpSp>
      <p:sp>
        <p:nvSpPr>
          <p:cNvPr id="1117225" name="Text Box 41"/>
          <p:cNvSpPr txBox="1">
            <a:spLocks noChangeArrowheads="1"/>
          </p:cNvSpPr>
          <p:nvPr/>
        </p:nvSpPr>
        <p:spPr bwMode="auto">
          <a:xfrm>
            <a:off x="611188" y="333375"/>
            <a:ext cx="8077200" cy="461963"/>
          </a:xfrm>
          <a:prstGeom prst="rect">
            <a:avLst/>
          </a:prstGeom>
          <a:noFill/>
          <a:ln w="76200" cmpd="tri">
            <a:solidFill>
              <a:srgbClr val="080808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Equilibrium GDP</a:t>
            </a:r>
            <a:endParaRPr lang="en-CA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17226" name="Oval 42"/>
          <p:cNvSpPr>
            <a:spLocks noChangeArrowheads="1"/>
          </p:cNvSpPr>
          <p:nvPr/>
        </p:nvSpPr>
        <p:spPr bwMode="auto">
          <a:xfrm>
            <a:off x="5148263" y="2636838"/>
            <a:ext cx="215900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5964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17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17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7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7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7205" grpId="0" animBg="1"/>
      <p:bldP spid="1117206" grpId="0" animBg="1"/>
      <p:bldP spid="1117207" grpId="0" autoUpdateAnimBg="0"/>
      <p:bldP spid="111722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457200"/>
            <a:ext cx="7859712" cy="1100138"/>
          </a:xfrm>
        </p:spPr>
        <p:txBody>
          <a:bodyPr/>
          <a:lstStyle/>
          <a:p>
            <a:pPr eaLnBrk="1" hangingPunct="1"/>
            <a:r>
              <a:rPr lang="en-US" sz="3200" u="sng"/>
              <a:t>Macroeconomic Equilibrium in a Private Closed Economy </a:t>
            </a:r>
          </a:p>
        </p:txBody>
      </p:sp>
      <p:sp>
        <p:nvSpPr>
          <p:cNvPr id="1173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700808"/>
            <a:ext cx="8229600" cy="489743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/>
              <a:t>AE = C + I  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/>
              <a:t>C = a + </a:t>
            </a:r>
            <a:r>
              <a:rPr lang="en-US" sz="2400" dirty="0" err="1"/>
              <a:t>bY</a:t>
            </a:r>
            <a:endParaRPr lang="en-US" sz="2400" dirty="0"/>
          </a:p>
          <a:p>
            <a:pPr eaLnBrk="1" hangingPunct="1">
              <a:lnSpc>
                <a:spcPct val="80000"/>
              </a:lnSpc>
            </a:pPr>
            <a:r>
              <a:rPr lang="en-US" sz="2400" dirty="0"/>
              <a:t>AE = (a + </a:t>
            </a:r>
            <a:r>
              <a:rPr lang="en-US" sz="2400" dirty="0" err="1"/>
              <a:t>bY</a:t>
            </a:r>
            <a:r>
              <a:rPr lang="en-US" sz="2400" dirty="0"/>
              <a:t>) + I = (a + I) + </a:t>
            </a:r>
            <a:r>
              <a:rPr lang="en-US" sz="2400" dirty="0" err="1"/>
              <a:t>bY</a:t>
            </a:r>
            <a:endParaRPr lang="en-US" sz="2400" dirty="0"/>
          </a:p>
          <a:p>
            <a:pPr eaLnBrk="1" hangingPunct="1">
              <a:lnSpc>
                <a:spcPct val="80000"/>
              </a:lnSpc>
            </a:pPr>
            <a:endParaRPr lang="en-US" sz="2400" dirty="0"/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Equilibrium (Y* = AE): </a:t>
            </a:r>
            <a:r>
              <a:rPr lang="en-US" sz="2400" dirty="0"/>
              <a:t>	</a:t>
            </a:r>
            <a:r>
              <a:rPr lang="en-US" sz="2400" dirty="0" smtClean="0"/>
              <a:t>       Y* </a:t>
            </a:r>
            <a:r>
              <a:rPr lang="en-US" sz="2400" dirty="0"/>
              <a:t>= (a + I) + </a:t>
            </a:r>
            <a:r>
              <a:rPr lang="en-US" sz="2400" dirty="0" err="1"/>
              <a:t>bY</a:t>
            </a:r>
            <a:r>
              <a:rPr lang="en-US" sz="2400" dirty="0"/>
              <a:t>*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/>
              <a:t>			</a:t>
            </a:r>
            <a:r>
              <a:rPr lang="en-US" sz="2400" dirty="0" smtClean="0"/>
              <a:t>	</a:t>
            </a:r>
            <a:r>
              <a:rPr lang="en-US" sz="2400" dirty="0" smtClean="0">
                <a:sym typeface="Symbol" pitchFamily="18" charset="2"/>
              </a:rPr>
              <a:t> </a:t>
            </a:r>
            <a:r>
              <a:rPr lang="en-US" sz="2400" dirty="0" smtClean="0"/>
              <a:t>  (</a:t>
            </a:r>
            <a:r>
              <a:rPr lang="en-US" sz="2400" dirty="0"/>
              <a:t>1 – b) Y* = (a + I)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/>
              <a:t>			</a:t>
            </a:r>
            <a:r>
              <a:rPr lang="en-US" sz="2400" dirty="0" smtClean="0"/>
              <a:t>	</a:t>
            </a:r>
            <a:r>
              <a:rPr lang="en-US" sz="2400" dirty="0" smtClean="0">
                <a:sym typeface="Symbol" pitchFamily="18" charset="2"/>
              </a:rPr>
              <a:t></a:t>
            </a:r>
            <a:r>
              <a:rPr lang="en-US" sz="2400" dirty="0" smtClean="0"/>
              <a:t> </a:t>
            </a:r>
            <a:r>
              <a:rPr lang="en-US" sz="2400" dirty="0"/>
              <a:t>	</a:t>
            </a:r>
            <a:r>
              <a:rPr lang="en-US" sz="2400" dirty="0" smtClean="0"/>
              <a:t>       Y</a:t>
            </a:r>
            <a:r>
              <a:rPr lang="en-US" sz="2400" dirty="0"/>
              <a:t>* </a:t>
            </a:r>
            <a:r>
              <a:rPr lang="en-US" sz="2400" dirty="0" smtClean="0"/>
              <a:t> =    1      </a:t>
            </a:r>
            <a:r>
              <a:rPr lang="en-US" sz="2400" dirty="0" smtClean="0">
                <a:sym typeface="Symbol" panose="05050102010706020507" pitchFamily="18" charset="2"/>
              </a:rPr>
              <a:t></a:t>
            </a:r>
            <a:r>
              <a:rPr lang="en-US" sz="2400" dirty="0" smtClean="0"/>
              <a:t> (</a:t>
            </a:r>
            <a:r>
              <a:rPr lang="en-US" sz="2400" dirty="0"/>
              <a:t>a + I)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en-US" sz="2400" dirty="0"/>
              <a:t>				</a:t>
            </a:r>
            <a:r>
              <a:rPr lang="en-US" sz="2400" dirty="0" smtClean="0"/>
              <a:t>      	      	     (</a:t>
            </a:r>
            <a:r>
              <a:rPr lang="en-US" sz="2400" dirty="0"/>
              <a:t>1 – b</a:t>
            </a:r>
            <a:r>
              <a:rPr lang="en-US" sz="2400" dirty="0" smtClean="0"/>
              <a:t>)</a:t>
            </a:r>
            <a:endParaRPr lang="en-US" sz="24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400" u="sng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u="sng" dirty="0" smtClean="0"/>
              <a:t>Example</a:t>
            </a:r>
            <a:r>
              <a:rPr lang="en-US" sz="2400" dirty="0"/>
              <a:t>: 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</a:rPr>
              <a:t>Given: a = 97.5, I = 20, MPC = 0.75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u="sng" dirty="0" smtClean="0">
                <a:solidFill>
                  <a:srgbClr val="0000C4"/>
                </a:solidFill>
              </a:rPr>
              <a:t>Question</a:t>
            </a:r>
            <a:r>
              <a:rPr lang="en-US" sz="2400" u="sng" dirty="0">
                <a:solidFill>
                  <a:srgbClr val="0000C4"/>
                </a:solidFill>
              </a:rPr>
              <a:t>: What is equilibrium Y?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/>
              <a:t>Answer: Y* = (1/ (1 – 0.75)) [97.5 + 20]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/>
              <a:t>		</a:t>
            </a:r>
            <a:r>
              <a:rPr lang="en-US" sz="2400" dirty="0" smtClean="0"/>
              <a:t>        = </a:t>
            </a:r>
            <a:r>
              <a:rPr lang="en-US" sz="2400" dirty="0"/>
              <a:t>4 x 117.5 = </a:t>
            </a:r>
            <a:r>
              <a:rPr lang="en-US" sz="2400" dirty="0" smtClean="0">
                <a:solidFill>
                  <a:srgbClr val="FF0000"/>
                </a:solidFill>
              </a:rPr>
              <a:t>470</a:t>
            </a:r>
            <a:endParaRPr lang="en-US" sz="24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5940152" y="4221088"/>
            <a:ext cx="86409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3507" grpId="0" uiExpand="1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027113"/>
          </a:xfrm>
          <a:noFill/>
        </p:spPr>
        <p:txBody>
          <a:bodyPr/>
          <a:lstStyle/>
          <a:p>
            <a:pPr eaLnBrk="1" hangingPunct="1"/>
            <a:r>
              <a:rPr lang="en-US" sz="3200" u="sng"/>
              <a:t>Equilibrium in a private closed economy</a:t>
            </a:r>
          </a:p>
        </p:txBody>
      </p:sp>
      <p:sp>
        <p:nvSpPr>
          <p:cNvPr id="62467" name="Line 3"/>
          <p:cNvSpPr>
            <a:spLocks noChangeShapeType="1"/>
          </p:cNvSpPr>
          <p:nvPr/>
        </p:nvSpPr>
        <p:spPr bwMode="auto">
          <a:xfrm flipV="1">
            <a:off x="1422400" y="2571750"/>
            <a:ext cx="0" cy="2743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62468" name="Line 4"/>
          <p:cNvSpPr>
            <a:spLocks noChangeShapeType="1"/>
          </p:cNvSpPr>
          <p:nvPr/>
        </p:nvSpPr>
        <p:spPr bwMode="auto">
          <a:xfrm>
            <a:off x="1422400" y="5314950"/>
            <a:ext cx="7010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62469" name="Line 5"/>
          <p:cNvSpPr>
            <a:spLocks noChangeShapeType="1"/>
          </p:cNvSpPr>
          <p:nvPr/>
        </p:nvSpPr>
        <p:spPr bwMode="auto">
          <a:xfrm flipV="1">
            <a:off x="1476375" y="2276475"/>
            <a:ext cx="5183188" cy="30241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250825" y="1628775"/>
            <a:ext cx="20320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Aggregate Expenditures</a:t>
            </a:r>
          </a:p>
          <a:p>
            <a:pPr algn="ctr">
              <a:spcBef>
                <a:spcPct val="50000"/>
              </a:spcBef>
            </a:pPr>
            <a:r>
              <a:rPr lang="en-US"/>
              <a:t>(AE)</a:t>
            </a: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7213600" y="5429250"/>
            <a:ext cx="193040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Real GDP (Y)</a:t>
            </a:r>
          </a:p>
        </p:txBody>
      </p:sp>
      <p:sp>
        <p:nvSpPr>
          <p:cNvPr id="62472" name="Text Box 8"/>
          <p:cNvSpPr txBox="1">
            <a:spLocks noChangeArrowheads="1"/>
          </p:cNvSpPr>
          <p:nvPr/>
        </p:nvSpPr>
        <p:spPr bwMode="auto">
          <a:xfrm>
            <a:off x="6157913" y="2041525"/>
            <a:ext cx="172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/>
              <a:t>Y = AE</a:t>
            </a:r>
          </a:p>
        </p:txBody>
      </p:sp>
      <p:sp>
        <p:nvSpPr>
          <p:cNvPr id="62473" name="Arc 9"/>
          <p:cNvSpPr>
            <a:spLocks/>
          </p:cNvSpPr>
          <p:nvPr/>
        </p:nvSpPr>
        <p:spPr bwMode="auto">
          <a:xfrm>
            <a:off x="1835150" y="5084763"/>
            <a:ext cx="101600" cy="2286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62474" name="Line 10"/>
          <p:cNvSpPr>
            <a:spLocks noChangeShapeType="1"/>
          </p:cNvSpPr>
          <p:nvPr/>
        </p:nvSpPr>
        <p:spPr bwMode="auto">
          <a:xfrm flipV="1">
            <a:off x="1422400" y="3644900"/>
            <a:ext cx="5381625" cy="9842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2475" name="Line 11"/>
          <p:cNvSpPr>
            <a:spLocks noChangeShapeType="1"/>
          </p:cNvSpPr>
          <p:nvPr/>
        </p:nvSpPr>
        <p:spPr bwMode="auto">
          <a:xfrm flipV="1">
            <a:off x="1422400" y="3200400"/>
            <a:ext cx="5486400" cy="9715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2476" name="Text Box 12"/>
          <p:cNvSpPr txBox="1">
            <a:spLocks noChangeArrowheads="1"/>
          </p:cNvSpPr>
          <p:nvPr/>
        </p:nvSpPr>
        <p:spPr bwMode="auto">
          <a:xfrm>
            <a:off x="684213" y="5229225"/>
            <a:ext cx="812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0</a:t>
            </a:r>
          </a:p>
        </p:txBody>
      </p:sp>
      <p:sp>
        <p:nvSpPr>
          <p:cNvPr id="62477" name="Text Box 13"/>
          <p:cNvSpPr txBox="1">
            <a:spLocks noChangeArrowheads="1"/>
          </p:cNvSpPr>
          <p:nvPr/>
        </p:nvSpPr>
        <p:spPr bwMode="auto">
          <a:xfrm>
            <a:off x="6604000" y="3028950"/>
            <a:ext cx="1320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</a:rPr>
              <a:t>C + I</a:t>
            </a:r>
          </a:p>
        </p:txBody>
      </p:sp>
      <p:sp>
        <p:nvSpPr>
          <p:cNvPr id="62478" name="Text Box 14"/>
          <p:cNvSpPr txBox="1">
            <a:spLocks noChangeArrowheads="1"/>
          </p:cNvSpPr>
          <p:nvPr/>
        </p:nvSpPr>
        <p:spPr bwMode="auto">
          <a:xfrm>
            <a:off x="6705600" y="3429000"/>
            <a:ext cx="7112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C</a:t>
            </a:r>
          </a:p>
        </p:txBody>
      </p:sp>
      <p:sp>
        <p:nvSpPr>
          <p:cNvPr id="62479" name="Line 15"/>
          <p:cNvSpPr>
            <a:spLocks noChangeShapeType="1"/>
          </p:cNvSpPr>
          <p:nvPr/>
        </p:nvSpPr>
        <p:spPr bwMode="auto">
          <a:xfrm>
            <a:off x="4284663" y="3644900"/>
            <a:ext cx="0" cy="17573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2480" name="Line 16"/>
          <p:cNvSpPr>
            <a:spLocks noChangeShapeType="1"/>
          </p:cNvSpPr>
          <p:nvPr/>
        </p:nvSpPr>
        <p:spPr bwMode="auto">
          <a:xfrm>
            <a:off x="3203575" y="4292600"/>
            <a:ext cx="0" cy="10001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2481" name="Text Box 17"/>
          <p:cNvSpPr txBox="1">
            <a:spLocks noChangeArrowheads="1"/>
          </p:cNvSpPr>
          <p:nvPr/>
        </p:nvSpPr>
        <p:spPr bwMode="auto">
          <a:xfrm>
            <a:off x="3779838" y="5300663"/>
            <a:ext cx="1016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470</a:t>
            </a:r>
          </a:p>
        </p:txBody>
      </p:sp>
      <p:sp>
        <p:nvSpPr>
          <p:cNvPr id="62482" name="Text Box 18"/>
          <p:cNvSpPr txBox="1">
            <a:spLocks noChangeArrowheads="1"/>
          </p:cNvSpPr>
          <p:nvPr/>
        </p:nvSpPr>
        <p:spPr bwMode="auto">
          <a:xfrm>
            <a:off x="2700338" y="5300663"/>
            <a:ext cx="914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390</a:t>
            </a:r>
          </a:p>
        </p:txBody>
      </p:sp>
      <p:sp>
        <p:nvSpPr>
          <p:cNvPr id="62483" name="Text Box 19"/>
          <p:cNvSpPr txBox="1">
            <a:spLocks noChangeArrowheads="1"/>
          </p:cNvSpPr>
          <p:nvPr/>
        </p:nvSpPr>
        <p:spPr bwMode="auto">
          <a:xfrm>
            <a:off x="914400" y="4514850"/>
            <a:ext cx="609600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/>
              <a:t>a</a:t>
            </a:r>
          </a:p>
        </p:txBody>
      </p:sp>
      <p:sp>
        <p:nvSpPr>
          <p:cNvPr id="62484" name="Text Box 20"/>
          <p:cNvSpPr txBox="1">
            <a:spLocks noChangeArrowheads="1"/>
          </p:cNvSpPr>
          <p:nvPr/>
        </p:nvSpPr>
        <p:spPr bwMode="auto">
          <a:xfrm>
            <a:off x="508000" y="4000500"/>
            <a:ext cx="1016000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/>
              <a:t>a + I</a:t>
            </a:r>
          </a:p>
        </p:txBody>
      </p:sp>
      <p:sp>
        <p:nvSpPr>
          <p:cNvPr id="62485" name="Line 21"/>
          <p:cNvSpPr>
            <a:spLocks noChangeShapeType="1"/>
          </p:cNvSpPr>
          <p:nvPr/>
        </p:nvSpPr>
        <p:spPr bwMode="auto">
          <a:xfrm>
            <a:off x="4427538" y="3644900"/>
            <a:ext cx="0" cy="400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62486" name="Text Box 22"/>
          <p:cNvSpPr txBox="1">
            <a:spLocks noChangeArrowheads="1"/>
          </p:cNvSpPr>
          <p:nvPr/>
        </p:nvSpPr>
        <p:spPr bwMode="auto">
          <a:xfrm>
            <a:off x="4356100" y="3644900"/>
            <a:ext cx="914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/>
              <a:t>I = 20</a:t>
            </a:r>
          </a:p>
        </p:txBody>
      </p:sp>
      <p:sp>
        <p:nvSpPr>
          <p:cNvPr id="62487" name="Text Box 23"/>
          <p:cNvSpPr txBox="1">
            <a:spLocks noChangeArrowheads="1"/>
          </p:cNvSpPr>
          <p:nvPr/>
        </p:nvSpPr>
        <p:spPr bwMode="auto">
          <a:xfrm>
            <a:off x="1763713" y="4941888"/>
            <a:ext cx="812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45</a:t>
            </a:r>
            <a:r>
              <a:rPr lang="en-US" baseline="30000"/>
              <a:t>o</a:t>
            </a:r>
          </a:p>
        </p:txBody>
      </p:sp>
      <p:sp>
        <p:nvSpPr>
          <p:cNvPr id="62488" name="Text Box 24"/>
          <p:cNvSpPr txBox="1">
            <a:spLocks noChangeArrowheads="1"/>
          </p:cNvSpPr>
          <p:nvPr/>
        </p:nvSpPr>
        <p:spPr bwMode="auto">
          <a:xfrm>
            <a:off x="2987675" y="2852738"/>
            <a:ext cx="2235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equilibrium</a:t>
            </a:r>
          </a:p>
        </p:txBody>
      </p:sp>
      <p:sp>
        <p:nvSpPr>
          <p:cNvPr id="62489" name="Line 25"/>
          <p:cNvSpPr>
            <a:spLocks noChangeShapeType="1"/>
          </p:cNvSpPr>
          <p:nvPr/>
        </p:nvSpPr>
        <p:spPr bwMode="auto">
          <a:xfrm>
            <a:off x="3995738" y="3213100"/>
            <a:ext cx="190500" cy="3571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62490" name="Oval 26"/>
          <p:cNvSpPr>
            <a:spLocks noChangeArrowheads="1"/>
          </p:cNvSpPr>
          <p:nvPr/>
        </p:nvSpPr>
        <p:spPr bwMode="auto">
          <a:xfrm>
            <a:off x="4211638" y="3644900"/>
            <a:ext cx="101600" cy="571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491" name="Line 27"/>
          <p:cNvSpPr>
            <a:spLocks noChangeShapeType="1"/>
          </p:cNvSpPr>
          <p:nvPr/>
        </p:nvSpPr>
        <p:spPr bwMode="auto">
          <a:xfrm>
            <a:off x="4427538" y="4076700"/>
            <a:ext cx="0" cy="12239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62492" name="Text Box 28"/>
          <p:cNvSpPr txBox="1">
            <a:spLocks noChangeArrowheads="1"/>
          </p:cNvSpPr>
          <p:nvPr/>
        </p:nvSpPr>
        <p:spPr bwMode="auto">
          <a:xfrm>
            <a:off x="4140200" y="4508500"/>
            <a:ext cx="152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/>
              <a:t>C = 450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027113"/>
          </a:xfrm>
          <a:noFill/>
        </p:spPr>
        <p:txBody>
          <a:bodyPr/>
          <a:lstStyle/>
          <a:p>
            <a:pPr eaLnBrk="1" hangingPunct="1"/>
            <a:r>
              <a:rPr lang="en-US" sz="3200" u="sng"/>
              <a:t>Equilibrium in a private closed economy</a:t>
            </a:r>
          </a:p>
        </p:txBody>
      </p:sp>
      <p:sp>
        <p:nvSpPr>
          <p:cNvPr id="62467" name="Line 3"/>
          <p:cNvSpPr>
            <a:spLocks noChangeShapeType="1"/>
          </p:cNvSpPr>
          <p:nvPr/>
        </p:nvSpPr>
        <p:spPr bwMode="auto">
          <a:xfrm flipV="1">
            <a:off x="1422400" y="2571750"/>
            <a:ext cx="0" cy="2743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62468" name="Line 4"/>
          <p:cNvSpPr>
            <a:spLocks noChangeShapeType="1"/>
          </p:cNvSpPr>
          <p:nvPr/>
        </p:nvSpPr>
        <p:spPr bwMode="auto">
          <a:xfrm>
            <a:off x="1422400" y="5314950"/>
            <a:ext cx="7010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62469" name="Line 5"/>
          <p:cNvSpPr>
            <a:spLocks noChangeShapeType="1"/>
          </p:cNvSpPr>
          <p:nvPr/>
        </p:nvSpPr>
        <p:spPr bwMode="auto">
          <a:xfrm flipV="1">
            <a:off x="1476375" y="2276475"/>
            <a:ext cx="5183188" cy="302418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250825" y="1628775"/>
            <a:ext cx="20320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Aggregate Expenditures</a:t>
            </a:r>
          </a:p>
          <a:p>
            <a:pPr algn="ctr">
              <a:spcBef>
                <a:spcPct val="50000"/>
              </a:spcBef>
            </a:pPr>
            <a:r>
              <a:rPr lang="en-US"/>
              <a:t>(AE)</a:t>
            </a: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7213600" y="5429250"/>
            <a:ext cx="193040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Real GDP (Y)</a:t>
            </a:r>
          </a:p>
        </p:txBody>
      </p:sp>
      <p:sp>
        <p:nvSpPr>
          <p:cNvPr id="62473" name="Arc 9"/>
          <p:cNvSpPr>
            <a:spLocks/>
          </p:cNvSpPr>
          <p:nvPr/>
        </p:nvSpPr>
        <p:spPr bwMode="auto">
          <a:xfrm>
            <a:off x="1835150" y="5084763"/>
            <a:ext cx="101600" cy="2286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62474" name="Line 10"/>
          <p:cNvSpPr>
            <a:spLocks noChangeShapeType="1"/>
          </p:cNvSpPr>
          <p:nvPr/>
        </p:nvSpPr>
        <p:spPr bwMode="auto">
          <a:xfrm flipV="1">
            <a:off x="1422400" y="3644900"/>
            <a:ext cx="5381625" cy="9842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2475" name="Line 11"/>
          <p:cNvSpPr>
            <a:spLocks noChangeShapeType="1"/>
          </p:cNvSpPr>
          <p:nvPr/>
        </p:nvSpPr>
        <p:spPr bwMode="auto">
          <a:xfrm flipV="1">
            <a:off x="1422400" y="3200400"/>
            <a:ext cx="5486400" cy="9715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2476" name="Text Box 12"/>
          <p:cNvSpPr txBox="1">
            <a:spLocks noChangeArrowheads="1"/>
          </p:cNvSpPr>
          <p:nvPr/>
        </p:nvSpPr>
        <p:spPr bwMode="auto">
          <a:xfrm>
            <a:off x="684213" y="5229225"/>
            <a:ext cx="812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0</a:t>
            </a:r>
          </a:p>
        </p:txBody>
      </p:sp>
      <p:sp>
        <p:nvSpPr>
          <p:cNvPr id="62477" name="Text Box 13"/>
          <p:cNvSpPr txBox="1">
            <a:spLocks noChangeArrowheads="1"/>
          </p:cNvSpPr>
          <p:nvPr/>
        </p:nvSpPr>
        <p:spPr bwMode="auto">
          <a:xfrm>
            <a:off x="6858000" y="2983750"/>
            <a:ext cx="1320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</a:rPr>
              <a:t>AE = C </a:t>
            </a:r>
            <a:r>
              <a:rPr lang="en-US" dirty="0">
                <a:solidFill>
                  <a:srgbClr val="FF0000"/>
                </a:solidFill>
              </a:rPr>
              <a:t>+ I</a:t>
            </a:r>
          </a:p>
        </p:txBody>
      </p:sp>
      <p:sp>
        <p:nvSpPr>
          <p:cNvPr id="62478" name="Text Box 14"/>
          <p:cNvSpPr txBox="1">
            <a:spLocks noChangeArrowheads="1"/>
          </p:cNvSpPr>
          <p:nvPr/>
        </p:nvSpPr>
        <p:spPr bwMode="auto">
          <a:xfrm>
            <a:off x="6705600" y="3429000"/>
            <a:ext cx="7112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C</a:t>
            </a:r>
          </a:p>
        </p:txBody>
      </p:sp>
      <p:sp>
        <p:nvSpPr>
          <p:cNvPr id="62479" name="Line 15"/>
          <p:cNvSpPr>
            <a:spLocks noChangeShapeType="1"/>
          </p:cNvSpPr>
          <p:nvPr/>
        </p:nvSpPr>
        <p:spPr bwMode="auto">
          <a:xfrm>
            <a:off x="4284663" y="3644900"/>
            <a:ext cx="0" cy="17573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2481" name="Text Box 17"/>
          <p:cNvSpPr txBox="1">
            <a:spLocks noChangeArrowheads="1"/>
          </p:cNvSpPr>
          <p:nvPr/>
        </p:nvSpPr>
        <p:spPr bwMode="auto">
          <a:xfrm>
            <a:off x="3766707" y="5289221"/>
            <a:ext cx="1016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470</a:t>
            </a:r>
          </a:p>
        </p:txBody>
      </p:sp>
      <p:sp>
        <p:nvSpPr>
          <p:cNvPr id="62483" name="Text Box 19"/>
          <p:cNvSpPr txBox="1">
            <a:spLocks noChangeArrowheads="1"/>
          </p:cNvSpPr>
          <p:nvPr/>
        </p:nvSpPr>
        <p:spPr bwMode="auto">
          <a:xfrm>
            <a:off x="914400" y="4514850"/>
            <a:ext cx="609600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/>
              <a:t>a</a:t>
            </a:r>
          </a:p>
        </p:txBody>
      </p:sp>
      <p:sp>
        <p:nvSpPr>
          <p:cNvPr id="62484" name="Text Box 20"/>
          <p:cNvSpPr txBox="1">
            <a:spLocks noChangeArrowheads="1"/>
          </p:cNvSpPr>
          <p:nvPr/>
        </p:nvSpPr>
        <p:spPr bwMode="auto">
          <a:xfrm>
            <a:off x="508000" y="4000500"/>
            <a:ext cx="1016000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/>
              <a:t>a + I</a:t>
            </a:r>
          </a:p>
        </p:txBody>
      </p:sp>
      <p:sp>
        <p:nvSpPr>
          <p:cNvPr id="62487" name="Text Box 23"/>
          <p:cNvSpPr txBox="1">
            <a:spLocks noChangeArrowheads="1"/>
          </p:cNvSpPr>
          <p:nvPr/>
        </p:nvSpPr>
        <p:spPr bwMode="auto">
          <a:xfrm>
            <a:off x="1763713" y="4941888"/>
            <a:ext cx="812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45</a:t>
            </a:r>
            <a:r>
              <a:rPr lang="en-US" baseline="30000"/>
              <a:t>o</a:t>
            </a:r>
          </a:p>
        </p:txBody>
      </p:sp>
      <p:sp>
        <p:nvSpPr>
          <p:cNvPr id="62488" name="Text Box 24"/>
          <p:cNvSpPr txBox="1">
            <a:spLocks noChangeArrowheads="1"/>
          </p:cNvSpPr>
          <p:nvPr/>
        </p:nvSpPr>
        <p:spPr bwMode="auto">
          <a:xfrm>
            <a:off x="3250159" y="5960734"/>
            <a:ext cx="212615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</a:rPr>
              <a:t>Y = AE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2490" name="Oval 26"/>
          <p:cNvSpPr>
            <a:spLocks noChangeArrowheads="1"/>
          </p:cNvSpPr>
          <p:nvPr/>
        </p:nvSpPr>
        <p:spPr bwMode="auto">
          <a:xfrm>
            <a:off x="4211638" y="3644900"/>
            <a:ext cx="101600" cy="571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Line 15"/>
          <p:cNvSpPr>
            <a:spLocks noChangeShapeType="1"/>
          </p:cNvSpPr>
          <p:nvPr/>
        </p:nvSpPr>
        <p:spPr bwMode="auto">
          <a:xfrm>
            <a:off x="4276480" y="1792225"/>
            <a:ext cx="11402" cy="3578022"/>
          </a:xfrm>
          <a:prstGeom prst="line">
            <a:avLst/>
          </a:prstGeom>
          <a:noFill/>
          <a:ln w="31750">
            <a:solidFill>
              <a:srgbClr val="FF0000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3" name="Text Box 24"/>
          <p:cNvSpPr txBox="1">
            <a:spLocks noChangeArrowheads="1"/>
          </p:cNvSpPr>
          <p:nvPr/>
        </p:nvSpPr>
        <p:spPr bwMode="auto">
          <a:xfrm>
            <a:off x="4424503" y="2088696"/>
            <a:ext cx="212615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0000FF"/>
                </a:solidFill>
              </a:rPr>
              <a:t>Y &gt; AE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34" name="Text Box 24"/>
          <p:cNvSpPr txBox="1">
            <a:spLocks noChangeArrowheads="1"/>
          </p:cNvSpPr>
          <p:nvPr/>
        </p:nvSpPr>
        <p:spPr bwMode="auto">
          <a:xfrm>
            <a:off x="2153883" y="2111285"/>
            <a:ext cx="212615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 smtClean="0">
                <a:solidFill>
                  <a:srgbClr val="0000FF"/>
                </a:solidFill>
              </a:rPr>
              <a:t>Y &lt; AE</a:t>
            </a:r>
            <a:endParaRPr lang="en-US" sz="2000" b="1" dirty="0">
              <a:solidFill>
                <a:srgbClr val="0000FF"/>
              </a:solidFill>
            </a:endParaRPr>
          </a:p>
        </p:txBody>
      </p:sp>
      <p:sp>
        <p:nvSpPr>
          <p:cNvPr id="35" name="Line 25"/>
          <p:cNvSpPr>
            <a:spLocks noChangeShapeType="1"/>
          </p:cNvSpPr>
          <p:nvPr/>
        </p:nvSpPr>
        <p:spPr bwMode="auto">
          <a:xfrm flipH="1" flipV="1">
            <a:off x="4274707" y="5587315"/>
            <a:ext cx="0" cy="4175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6" name="Line 15"/>
          <p:cNvSpPr>
            <a:spLocks noChangeShapeType="1"/>
          </p:cNvSpPr>
          <p:nvPr/>
        </p:nvSpPr>
        <p:spPr bwMode="auto">
          <a:xfrm>
            <a:off x="6170122" y="2611065"/>
            <a:ext cx="12215" cy="2791198"/>
          </a:xfrm>
          <a:prstGeom prst="line">
            <a:avLst/>
          </a:prstGeom>
          <a:noFill/>
          <a:ln w="31750">
            <a:solidFill>
              <a:srgbClr val="0000FF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" name="Left Arrow 5"/>
          <p:cNvSpPr/>
          <p:nvPr/>
        </p:nvSpPr>
        <p:spPr>
          <a:xfrm>
            <a:off x="4397668" y="5090741"/>
            <a:ext cx="1722677" cy="2000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Line 15"/>
          <p:cNvSpPr>
            <a:spLocks noChangeShapeType="1"/>
          </p:cNvSpPr>
          <p:nvPr/>
        </p:nvSpPr>
        <p:spPr bwMode="auto">
          <a:xfrm flipH="1">
            <a:off x="2803463" y="3939288"/>
            <a:ext cx="22655" cy="1395599"/>
          </a:xfrm>
          <a:prstGeom prst="line">
            <a:avLst/>
          </a:prstGeom>
          <a:noFill/>
          <a:ln w="31750">
            <a:solidFill>
              <a:srgbClr val="0000FF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7" name="Right Arrow 6"/>
          <p:cNvSpPr/>
          <p:nvPr/>
        </p:nvSpPr>
        <p:spPr>
          <a:xfrm>
            <a:off x="2826118" y="5125244"/>
            <a:ext cx="1385520" cy="2274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46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6" grpId="0" animBg="1"/>
      <p:bldP spid="6" grpId="0" animBg="1"/>
      <p:bldP spid="41" grpId="0" animBg="1"/>
      <p:bldP spid="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404664"/>
            <a:ext cx="8153400" cy="504056"/>
          </a:xfrm>
          <a:noFill/>
        </p:spPr>
        <p:txBody>
          <a:bodyPr/>
          <a:lstStyle/>
          <a:p>
            <a:pPr eaLnBrk="1" hangingPunct="1"/>
            <a:r>
              <a:rPr lang="en-US" sz="3200" u="sng" dirty="0"/>
              <a:t>Equilibrium GDP: Summary</a:t>
            </a:r>
            <a:endParaRPr lang="en-CA" sz="3200" u="sng" dirty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01650" y="1091584"/>
            <a:ext cx="8229600" cy="5577776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200" dirty="0"/>
              <a:t>The equilibrium output is that output the production of which creates </a:t>
            </a:r>
            <a:r>
              <a:rPr lang="en-US" sz="2200" dirty="0">
                <a:solidFill>
                  <a:srgbClr val="FF3300"/>
                </a:solidFill>
              </a:rPr>
              <a:t>total spending just sufficient to purchase that output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/>
              <a:t>No overproduction or underproduction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/>
              <a:t>No draw down or piling up of inventories</a:t>
            </a:r>
          </a:p>
          <a:p>
            <a:pPr eaLnBrk="1" hangingPunct="1">
              <a:lnSpc>
                <a:spcPct val="80000"/>
              </a:lnSpc>
            </a:pPr>
            <a:endParaRPr lang="en-US" sz="2200" dirty="0">
              <a:solidFill>
                <a:srgbClr val="FF33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sz="2200" dirty="0">
                <a:solidFill>
                  <a:srgbClr val="FF3300"/>
                </a:solidFill>
              </a:rPr>
              <a:t>No Unplanned Changes in Inventories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/>
              <a:t>changes in inventories are a part of investment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/>
              <a:t>when unplanned changes in inventories are considered, investment &amp; savings are always equal, at any level of GDP</a:t>
            </a:r>
            <a:endParaRPr lang="en-CA" sz="2200" dirty="0"/>
          </a:p>
          <a:p>
            <a:pPr eaLnBrk="1" hangingPunct="1">
              <a:lnSpc>
                <a:spcPct val="80000"/>
              </a:lnSpc>
            </a:pPr>
            <a:endParaRPr lang="en-US" sz="2200" dirty="0"/>
          </a:p>
          <a:p>
            <a:pPr eaLnBrk="1" hangingPunct="1">
              <a:lnSpc>
                <a:spcPct val="80000"/>
              </a:lnSpc>
            </a:pPr>
            <a:r>
              <a:rPr lang="en-US" sz="2200" dirty="0">
                <a:solidFill>
                  <a:srgbClr val="FF3300"/>
                </a:solidFill>
              </a:rPr>
              <a:t>Savings Equals Planned Investment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/>
              <a:t>saving represents a </a:t>
            </a:r>
            <a:r>
              <a:rPr lang="en-US" sz="2200" b="1" i="1" dirty="0"/>
              <a:t>leakage</a:t>
            </a:r>
            <a:r>
              <a:rPr lang="en-US" sz="2200" dirty="0"/>
              <a:t> of spending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/>
              <a:t>investment can be thought of as an </a:t>
            </a:r>
            <a:r>
              <a:rPr lang="en-US" sz="2200" b="1" i="1" dirty="0"/>
              <a:t>injection</a:t>
            </a:r>
            <a:r>
              <a:rPr lang="en-US" sz="2200" dirty="0"/>
              <a:t> of spending</a:t>
            </a:r>
          </a:p>
          <a:p>
            <a:pPr marL="457200" lvl="1" indent="0" algn="ctr" eaLnBrk="1" hangingPunct="1">
              <a:lnSpc>
                <a:spcPct val="80000"/>
              </a:lnSpc>
              <a:buNone/>
            </a:pPr>
            <a:r>
              <a:rPr lang="en-US" sz="2200" dirty="0">
                <a:solidFill>
                  <a:srgbClr val="0000C4"/>
                </a:solidFill>
              </a:rPr>
              <a:t>Y* = AE</a:t>
            </a:r>
          </a:p>
          <a:p>
            <a:pPr marL="457200" lvl="1" indent="0" algn="ctr" eaLnBrk="1" hangingPunct="1">
              <a:lnSpc>
                <a:spcPct val="80000"/>
              </a:lnSpc>
              <a:buNone/>
            </a:pPr>
            <a:r>
              <a:rPr lang="en-US" sz="2200" dirty="0">
                <a:solidFill>
                  <a:srgbClr val="0000C4"/>
                </a:solidFill>
              </a:rPr>
              <a:t>C + S = C + I</a:t>
            </a:r>
          </a:p>
          <a:p>
            <a:pPr marL="457200" lvl="1" indent="0" algn="ctr" eaLnBrk="1" hangingPunct="1">
              <a:lnSpc>
                <a:spcPct val="80000"/>
              </a:lnSpc>
              <a:buNone/>
            </a:pPr>
            <a:r>
              <a:rPr lang="en-US" sz="2200" dirty="0">
                <a:solidFill>
                  <a:srgbClr val="0000C4"/>
                </a:solidFill>
              </a:rPr>
              <a:t>S = I</a:t>
            </a:r>
          </a:p>
          <a:p>
            <a:pPr lvl="1" eaLnBrk="1" hangingPunct="1">
              <a:lnSpc>
                <a:spcPct val="80000"/>
              </a:lnSpc>
            </a:pPr>
            <a:endParaRPr lang="en-CA" sz="2200" dirty="0"/>
          </a:p>
          <a:p>
            <a:pPr eaLnBrk="1" hangingPunct="1">
              <a:lnSpc>
                <a:spcPct val="80000"/>
              </a:lnSpc>
            </a:pPr>
            <a:endParaRPr lang="en-CA" sz="2200" dirty="0"/>
          </a:p>
        </p:txBody>
      </p:sp>
    </p:spTree>
    <p:extLst>
      <p:ext uri="{BB962C8B-B14F-4D97-AF65-F5344CB8AC3E}">
        <p14:creationId xmlns:p14="http://schemas.microsoft.com/office/powerpoint/2010/main" val="229677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147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1475" grpId="0" build="p" autoUpdateAnimBg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 bwMode="auto">
          <a:xfrm>
            <a:off x="534264" y="410627"/>
            <a:ext cx="8153400" cy="666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3200" u="sng" kern="0" dirty="0"/>
              <a:t>Circular Flows: Leakages and Injections</a:t>
            </a:r>
            <a:endParaRPr lang="en-CA" sz="3200" u="sng" kern="0" dirty="0"/>
          </a:p>
        </p:txBody>
      </p:sp>
      <p:sp>
        <p:nvSpPr>
          <p:cNvPr id="3" name="TextBox 2"/>
          <p:cNvSpPr txBox="1"/>
          <p:nvPr/>
        </p:nvSpPr>
        <p:spPr>
          <a:xfrm>
            <a:off x="1424610" y="2820016"/>
            <a:ext cx="1872208" cy="369332"/>
          </a:xfrm>
          <a:prstGeom prst="rect">
            <a:avLst/>
          </a:prstGeom>
          <a:noFill/>
          <a:ln w="254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HOUSEHOLDS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539674" y="2832764"/>
            <a:ext cx="1872208" cy="369332"/>
          </a:xfrm>
          <a:prstGeom prst="rect">
            <a:avLst/>
          </a:prstGeom>
          <a:noFill/>
          <a:ln w="254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FIRMS</a:t>
            </a:r>
          </a:p>
        </p:txBody>
      </p:sp>
      <p:sp>
        <p:nvSpPr>
          <p:cNvPr id="6" name="Curved Up Arrow 5"/>
          <p:cNvSpPr/>
          <p:nvPr/>
        </p:nvSpPr>
        <p:spPr>
          <a:xfrm flipH="1" flipV="1">
            <a:off x="2349243" y="1672489"/>
            <a:ext cx="4248472" cy="1111436"/>
          </a:xfrm>
          <a:prstGeom prst="curvedUp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4860" y="1334441"/>
            <a:ext cx="1872208" cy="646331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INCOME </a:t>
            </a:r>
          </a:p>
          <a:p>
            <a:pPr algn="ctr"/>
            <a:r>
              <a:rPr lang="en-US" dirty="0"/>
              <a:t>$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57155" y="4464290"/>
            <a:ext cx="1584176" cy="36933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SAVING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2401036" y="3209944"/>
            <a:ext cx="22942" cy="1233750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rved Up Arrow 13"/>
          <p:cNvSpPr/>
          <p:nvPr/>
        </p:nvSpPr>
        <p:spPr>
          <a:xfrm>
            <a:off x="2500547" y="3238187"/>
            <a:ext cx="3960440" cy="1040420"/>
          </a:xfrm>
          <a:prstGeom prst="curvedUp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90581" y="3675831"/>
            <a:ext cx="1872208" cy="92333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Consumption Expenditure</a:t>
            </a:r>
          </a:p>
          <a:p>
            <a:pPr algn="ctr"/>
            <a:r>
              <a:rPr lang="en-US" dirty="0"/>
              <a:t>$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01073" y="4464290"/>
            <a:ext cx="2193284" cy="36933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INVESTMENT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6475778" y="3238187"/>
            <a:ext cx="0" cy="1152128"/>
          </a:xfrm>
          <a:prstGeom prst="straightConnector1">
            <a:avLst/>
          </a:prstGeom>
          <a:ln w="254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605565" y="5019304"/>
            <a:ext cx="1584176" cy="646331"/>
          </a:xfrm>
          <a:prstGeom prst="rect">
            <a:avLst/>
          </a:prstGeom>
          <a:noFill/>
          <a:ln w="2540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FINANCIAL SYSTEM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2432722" y="4919714"/>
            <a:ext cx="1131166" cy="422756"/>
          </a:xfrm>
          <a:prstGeom prst="straightConnector1">
            <a:avLst/>
          </a:prstGeom>
          <a:ln w="254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5231418" y="4919714"/>
            <a:ext cx="1282943" cy="478545"/>
          </a:xfrm>
          <a:prstGeom prst="straightConnector1">
            <a:avLst/>
          </a:prstGeom>
          <a:ln w="254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899592" y="3632374"/>
            <a:ext cx="1872208" cy="646331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Leakages 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$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156176" y="3627027"/>
            <a:ext cx="1872208" cy="646331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Injection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$</a:t>
            </a:r>
          </a:p>
        </p:txBody>
      </p:sp>
    </p:spTree>
    <p:extLst>
      <p:ext uri="{BB962C8B-B14F-4D97-AF65-F5344CB8AC3E}">
        <p14:creationId xmlns:p14="http://schemas.microsoft.com/office/powerpoint/2010/main" val="1083757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/>
      <p:bldP spid="9" grpId="0" animBg="1"/>
      <p:bldP spid="14" grpId="0" animBg="1"/>
      <p:bldP spid="15" grpId="0"/>
      <p:bldP spid="17" grpId="0" animBg="1"/>
      <p:bldP spid="21" grpId="0" animBg="1"/>
      <p:bldP spid="27" grpId="0"/>
      <p:bldP spid="28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128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781050" y="1268413"/>
            <a:ext cx="7823200" cy="20891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200" u="sng" dirty="0"/>
              <a:t>At equilibrium, Y* = AE</a:t>
            </a:r>
          </a:p>
          <a:p>
            <a:pPr eaLnBrk="1" hangingPunct="1">
              <a:lnSpc>
                <a:spcPct val="80000"/>
              </a:lnSpc>
            </a:pPr>
            <a:r>
              <a:rPr lang="en-US" sz="2200" dirty="0"/>
              <a:t>Y* = AE = C + I</a:t>
            </a:r>
          </a:p>
          <a:p>
            <a:pPr eaLnBrk="1" hangingPunct="1">
              <a:lnSpc>
                <a:spcPct val="80000"/>
              </a:lnSpc>
            </a:pPr>
            <a:r>
              <a:rPr lang="en-US" sz="2200" dirty="0"/>
              <a:t>Y* = C + S</a:t>
            </a:r>
          </a:p>
          <a:p>
            <a:pPr eaLnBrk="1" hangingPunct="1">
              <a:lnSpc>
                <a:spcPct val="80000"/>
              </a:lnSpc>
            </a:pPr>
            <a:r>
              <a:rPr lang="en-US" sz="2200" dirty="0"/>
              <a:t>Therefore, when </a:t>
            </a:r>
            <a:r>
              <a:rPr lang="en-US" sz="2200" dirty="0">
                <a:solidFill>
                  <a:srgbClr val="FF0000"/>
                </a:solidFill>
              </a:rPr>
              <a:t>Y* = AE,  S = I</a:t>
            </a: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755650" y="476250"/>
            <a:ext cx="82296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2800" u="sng"/>
              <a:t>Equilibrium GDP (Private Closed economy)</a:t>
            </a:r>
          </a:p>
        </p:txBody>
      </p:sp>
      <p:graphicFrame>
        <p:nvGraphicFramePr>
          <p:cNvPr id="1121312" name="Group 32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690084353"/>
              </p:ext>
            </p:extLst>
          </p:nvPr>
        </p:nvGraphicFramePr>
        <p:xfrm>
          <a:off x="1187450" y="2852738"/>
          <a:ext cx="7273925" cy="2214501"/>
        </p:xfrm>
        <a:graphic>
          <a:graphicData uri="http://schemas.openxmlformats.org/drawingml/2006/table">
            <a:tbl>
              <a:tblPr/>
              <a:tblGrid>
                <a:gridCol w="12954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543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4468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Unplanned Change in inventory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Change in Y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Y* = AE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 = I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 &gt; AE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 &gt; I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 &lt; AE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 &lt; I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12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12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12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12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1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1282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781050" y="1412875"/>
            <a:ext cx="7823200" cy="19446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200" u="sng"/>
              <a:t>At equilibrium, Y* = AE</a:t>
            </a:r>
          </a:p>
          <a:p>
            <a:pPr eaLnBrk="1" hangingPunct="1">
              <a:lnSpc>
                <a:spcPct val="80000"/>
              </a:lnSpc>
            </a:pPr>
            <a:r>
              <a:rPr lang="en-US" sz="2200"/>
              <a:t>Y* = AE = C + I</a:t>
            </a:r>
          </a:p>
          <a:p>
            <a:pPr eaLnBrk="1" hangingPunct="1">
              <a:lnSpc>
                <a:spcPct val="80000"/>
              </a:lnSpc>
            </a:pPr>
            <a:r>
              <a:rPr lang="en-US" sz="2200"/>
              <a:t>Y* = C + S</a:t>
            </a:r>
          </a:p>
          <a:p>
            <a:pPr eaLnBrk="1" hangingPunct="1">
              <a:lnSpc>
                <a:spcPct val="80000"/>
              </a:lnSpc>
            </a:pPr>
            <a:r>
              <a:rPr lang="en-US" sz="2200"/>
              <a:t>Therefore, Y* </a:t>
            </a:r>
            <a:r>
              <a:rPr lang="en-US" sz="2200">
                <a:sym typeface="Symbol" pitchFamily="18" charset="2"/>
              </a:rPr>
              <a:t></a:t>
            </a:r>
            <a:r>
              <a:rPr lang="en-US" sz="2200"/>
              <a:t> C = S = I</a:t>
            </a:r>
          </a:p>
        </p:txBody>
      </p:sp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539750" y="404813"/>
            <a:ext cx="8229600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200" u="sng"/>
              <a:t>Equilibrium GDP (Private Closed economy)</a:t>
            </a:r>
          </a:p>
        </p:txBody>
      </p:sp>
      <p:graphicFrame>
        <p:nvGraphicFramePr>
          <p:cNvPr id="1253380" name="Group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993557944"/>
              </p:ext>
            </p:extLst>
          </p:nvPr>
        </p:nvGraphicFramePr>
        <p:xfrm>
          <a:off x="755650" y="2997200"/>
          <a:ext cx="7632774" cy="2778636"/>
        </p:xfrm>
        <a:graphic>
          <a:graphicData uri="http://schemas.openxmlformats.org/drawingml/2006/table">
            <a:tbl>
              <a:tblPr/>
              <a:tblGrid>
                <a:gridCol w="172811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8463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8391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Unplanned Change in inventory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Change in Y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 = AE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 = I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 &gt; AE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Over-production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 &gt; I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  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 &lt; AE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 &lt; I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781050" y="1412875"/>
            <a:ext cx="7823200" cy="19446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200" u="sng"/>
              <a:t>At equilibrium, Y* = AE</a:t>
            </a:r>
          </a:p>
          <a:p>
            <a:pPr eaLnBrk="1" hangingPunct="1">
              <a:lnSpc>
                <a:spcPct val="80000"/>
              </a:lnSpc>
            </a:pPr>
            <a:r>
              <a:rPr lang="en-US" sz="2200"/>
              <a:t>Y* = AE = C + I</a:t>
            </a:r>
          </a:p>
          <a:p>
            <a:pPr eaLnBrk="1" hangingPunct="1">
              <a:lnSpc>
                <a:spcPct val="80000"/>
              </a:lnSpc>
            </a:pPr>
            <a:r>
              <a:rPr lang="en-US" sz="2200"/>
              <a:t>Y* = C + S</a:t>
            </a:r>
          </a:p>
          <a:p>
            <a:pPr eaLnBrk="1" hangingPunct="1">
              <a:lnSpc>
                <a:spcPct val="80000"/>
              </a:lnSpc>
            </a:pPr>
            <a:r>
              <a:rPr lang="en-US" sz="2200"/>
              <a:t>Therefore, Y* </a:t>
            </a:r>
            <a:r>
              <a:rPr lang="en-US" sz="2200">
                <a:sym typeface="Symbol" pitchFamily="18" charset="2"/>
              </a:rPr>
              <a:t></a:t>
            </a:r>
            <a:r>
              <a:rPr lang="en-US" sz="2200"/>
              <a:t> C = S = I</a:t>
            </a:r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539750" y="404813"/>
            <a:ext cx="8229600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200" u="sng"/>
              <a:t>Equilibrium GDP (Private Closed economy)</a:t>
            </a:r>
          </a:p>
        </p:txBody>
      </p:sp>
      <p:graphicFrame>
        <p:nvGraphicFramePr>
          <p:cNvPr id="1122341" name="Group 3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68757812"/>
              </p:ext>
            </p:extLst>
          </p:nvPr>
        </p:nvGraphicFramePr>
        <p:xfrm>
          <a:off x="827088" y="2997200"/>
          <a:ext cx="7560766" cy="2780223"/>
        </p:xfrm>
        <a:graphic>
          <a:graphicData uri="http://schemas.openxmlformats.org/drawingml/2006/table">
            <a:tbl>
              <a:tblPr/>
              <a:tblGrid>
                <a:gridCol w="15841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3127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6519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Unplanned Change in inventory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Change in Y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 = AE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 = I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 &gt; AE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 &gt; I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66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 &lt; AE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66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Under-production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C66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 &lt; I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3330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853445"/>
              </p:ext>
            </p:extLst>
          </p:nvPr>
        </p:nvGraphicFramePr>
        <p:xfrm>
          <a:off x="228600" y="1143000"/>
          <a:ext cx="8662988" cy="5175252"/>
        </p:xfrm>
        <a:graphic>
          <a:graphicData uri="http://schemas.openxmlformats.org/drawingml/2006/table">
            <a:tbl>
              <a:tblPr/>
              <a:tblGrid>
                <a:gridCol w="17367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223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1913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842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3661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1132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71291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700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employment (millions)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GDP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1800" b="1" i="0" u="none" strike="noStrike" cap="none" normalizeH="0" baseline="-25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AE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unplanned 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inventories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tendency of output</a:t>
                      </a:r>
                      <a:endParaRPr kumimoji="0" lang="en-CA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395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783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75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64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455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470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equilibrium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465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485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480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500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38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22.5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+15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6037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25.0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4572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550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510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1828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530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+20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64008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decrease</a:t>
                      </a:r>
                      <a:endParaRPr kumimoji="0" lang="en-CA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61552" name="Rectangle 112"/>
          <p:cNvSpPr>
            <a:spLocks noChangeArrowheads="1"/>
          </p:cNvSpPr>
          <p:nvPr/>
        </p:nvSpPr>
        <p:spPr bwMode="auto">
          <a:xfrm>
            <a:off x="228600" y="4038600"/>
            <a:ext cx="8642350" cy="468313"/>
          </a:xfrm>
          <a:prstGeom prst="rect">
            <a:avLst/>
          </a:prstGeom>
          <a:noFill/>
          <a:ln w="57150">
            <a:solidFill>
              <a:srgbClr val="BC37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3441" name="Text Box 113"/>
          <p:cNvSpPr txBox="1">
            <a:spLocks noChangeArrowheads="1"/>
          </p:cNvSpPr>
          <p:nvPr/>
        </p:nvSpPr>
        <p:spPr bwMode="auto">
          <a:xfrm>
            <a:off x="457200" y="0"/>
            <a:ext cx="8077200" cy="830263"/>
          </a:xfrm>
          <a:prstGeom prst="rect">
            <a:avLst/>
          </a:prstGeom>
          <a:noFill/>
          <a:ln w="76200" cmpd="tri">
            <a:solidFill>
              <a:srgbClr val="080808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Determination of the Equilibrium </a:t>
            </a:r>
          </a:p>
          <a:p>
            <a:pPr algn="ctr"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levels of Employment, Output and Income</a:t>
            </a:r>
            <a:endParaRPr lang="en-CA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1554" name="Oval 114"/>
          <p:cNvSpPr>
            <a:spLocks noChangeArrowheads="1"/>
          </p:cNvSpPr>
          <p:nvPr/>
        </p:nvSpPr>
        <p:spPr bwMode="auto">
          <a:xfrm>
            <a:off x="3419475" y="4005263"/>
            <a:ext cx="1152525" cy="431800"/>
          </a:xfrm>
          <a:prstGeom prst="ellipse">
            <a:avLst/>
          </a:prstGeom>
          <a:noFill/>
          <a:ln w="38100">
            <a:solidFill>
              <a:srgbClr val="33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Text Box 38"/>
          <p:cNvSpPr txBox="1">
            <a:spLocks noChangeArrowheads="1"/>
          </p:cNvSpPr>
          <p:nvPr/>
        </p:nvSpPr>
        <p:spPr bwMode="auto">
          <a:xfrm>
            <a:off x="323850" y="6381750"/>
            <a:ext cx="8640763" cy="31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r>
              <a:rPr lang="en-US">
                <a:solidFill>
                  <a:srgbClr val="0000C4"/>
                </a:solidFill>
              </a:rPr>
              <a:t>  Actual investment = planned investment + unplanned changes in inventories = S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z="3200" u="sng"/>
              <a:t>Equilibrium in a private closed economy</a:t>
            </a:r>
          </a:p>
        </p:txBody>
      </p:sp>
      <p:sp>
        <p:nvSpPr>
          <p:cNvPr id="63491" name="Line 3"/>
          <p:cNvSpPr>
            <a:spLocks noChangeShapeType="1"/>
          </p:cNvSpPr>
          <p:nvPr/>
        </p:nvSpPr>
        <p:spPr bwMode="auto">
          <a:xfrm flipV="1">
            <a:off x="1422400" y="2571750"/>
            <a:ext cx="0" cy="2743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63492" name="Line 4"/>
          <p:cNvSpPr>
            <a:spLocks noChangeShapeType="1"/>
          </p:cNvSpPr>
          <p:nvPr/>
        </p:nvSpPr>
        <p:spPr bwMode="auto">
          <a:xfrm>
            <a:off x="1422400" y="3943350"/>
            <a:ext cx="7010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179388" y="1844675"/>
            <a:ext cx="203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Saving or Investment</a:t>
            </a: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7213600" y="3943350"/>
            <a:ext cx="193040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Real GDP (Y)</a:t>
            </a:r>
          </a:p>
        </p:txBody>
      </p:sp>
      <p:sp>
        <p:nvSpPr>
          <p:cNvPr id="63495" name="Line 7"/>
          <p:cNvSpPr>
            <a:spLocks noChangeShapeType="1"/>
          </p:cNvSpPr>
          <p:nvPr/>
        </p:nvSpPr>
        <p:spPr bwMode="auto">
          <a:xfrm flipV="1">
            <a:off x="1422400" y="3143250"/>
            <a:ext cx="5384800" cy="125730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711200" y="3771900"/>
            <a:ext cx="812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0</a:t>
            </a:r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6807200" y="2971800"/>
            <a:ext cx="609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S</a:t>
            </a:r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4673600" y="3943350"/>
            <a:ext cx="1016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/>
              <a:t>470</a:t>
            </a:r>
          </a:p>
        </p:txBody>
      </p:sp>
      <p:sp>
        <p:nvSpPr>
          <p:cNvPr id="63499" name="Text Box 11"/>
          <p:cNvSpPr txBox="1">
            <a:spLocks noChangeArrowheads="1"/>
          </p:cNvSpPr>
          <p:nvPr/>
        </p:nvSpPr>
        <p:spPr bwMode="auto">
          <a:xfrm>
            <a:off x="2916238" y="3933825"/>
            <a:ext cx="91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390</a:t>
            </a:r>
          </a:p>
        </p:txBody>
      </p:sp>
      <p:sp>
        <p:nvSpPr>
          <p:cNvPr id="63500" name="Text Box 12"/>
          <p:cNvSpPr txBox="1">
            <a:spLocks noChangeArrowheads="1"/>
          </p:cNvSpPr>
          <p:nvPr/>
        </p:nvSpPr>
        <p:spPr bwMode="auto">
          <a:xfrm>
            <a:off x="1727200" y="3600450"/>
            <a:ext cx="914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/>
              <a:t>I = 20</a:t>
            </a:r>
          </a:p>
        </p:txBody>
      </p:sp>
      <p:sp>
        <p:nvSpPr>
          <p:cNvPr id="63501" name="Text Box 13"/>
          <p:cNvSpPr txBox="1">
            <a:spLocks noChangeArrowheads="1"/>
          </p:cNvSpPr>
          <p:nvPr/>
        </p:nvSpPr>
        <p:spPr bwMode="auto">
          <a:xfrm>
            <a:off x="3556000" y="2857500"/>
            <a:ext cx="22352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/>
              <a:t>equilibrium</a:t>
            </a:r>
          </a:p>
        </p:txBody>
      </p:sp>
      <p:sp>
        <p:nvSpPr>
          <p:cNvPr id="63502" name="Line 14"/>
          <p:cNvSpPr>
            <a:spLocks noChangeShapeType="1"/>
          </p:cNvSpPr>
          <p:nvPr/>
        </p:nvSpPr>
        <p:spPr bwMode="auto">
          <a:xfrm>
            <a:off x="4572000" y="3143250"/>
            <a:ext cx="406400" cy="2857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63503" name="Line 15"/>
          <p:cNvSpPr>
            <a:spLocks noChangeShapeType="1"/>
          </p:cNvSpPr>
          <p:nvPr/>
        </p:nvSpPr>
        <p:spPr bwMode="auto">
          <a:xfrm>
            <a:off x="1422400" y="3543300"/>
            <a:ext cx="538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3504" name="Line 16"/>
          <p:cNvSpPr>
            <a:spLocks noChangeShapeType="1"/>
          </p:cNvSpPr>
          <p:nvPr/>
        </p:nvSpPr>
        <p:spPr bwMode="auto">
          <a:xfrm>
            <a:off x="5080000" y="3543300"/>
            <a:ext cx="0" cy="4000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3505" name="Oval 17"/>
          <p:cNvSpPr>
            <a:spLocks noChangeArrowheads="1"/>
          </p:cNvSpPr>
          <p:nvPr/>
        </p:nvSpPr>
        <p:spPr bwMode="auto">
          <a:xfrm>
            <a:off x="4978400" y="3486150"/>
            <a:ext cx="203200" cy="1143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506" name="Text Box 18"/>
          <p:cNvSpPr txBox="1">
            <a:spLocks noChangeArrowheads="1"/>
          </p:cNvSpPr>
          <p:nvPr/>
        </p:nvSpPr>
        <p:spPr bwMode="auto">
          <a:xfrm>
            <a:off x="6807200" y="3429000"/>
            <a:ext cx="508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I</a:t>
            </a:r>
          </a:p>
        </p:txBody>
      </p:sp>
      <p:sp>
        <p:nvSpPr>
          <p:cNvPr id="63507" name="Line 19"/>
          <p:cNvSpPr>
            <a:spLocks noChangeShapeType="1"/>
          </p:cNvSpPr>
          <p:nvPr/>
        </p:nvSpPr>
        <p:spPr bwMode="auto">
          <a:xfrm>
            <a:off x="1625600" y="3543300"/>
            <a:ext cx="0" cy="400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63508" name="Line 20"/>
          <p:cNvSpPr>
            <a:spLocks noChangeShapeType="1"/>
          </p:cNvSpPr>
          <p:nvPr/>
        </p:nvSpPr>
        <p:spPr bwMode="auto">
          <a:xfrm>
            <a:off x="3348038" y="3860800"/>
            <a:ext cx="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 animBg="1"/>
      <p:bldP spid="63497" grpId="0"/>
      <p:bldP spid="63498" grpId="0"/>
      <p:bldP spid="63501" grpId="0"/>
      <p:bldP spid="63502" grpId="0" animBg="1"/>
      <p:bldP spid="63503" grpId="0" animBg="1"/>
      <p:bldP spid="63504" grpId="0" animBg="1"/>
      <p:bldP spid="63505" grpId="0" animBg="1"/>
      <p:bldP spid="6350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82600" y="555625"/>
            <a:ext cx="8153400" cy="1122363"/>
          </a:xfrm>
          <a:noFill/>
        </p:spPr>
        <p:txBody>
          <a:bodyPr/>
          <a:lstStyle/>
          <a:p>
            <a:pPr eaLnBrk="1" hangingPunct="1"/>
            <a:r>
              <a:rPr lang="en-US" sz="3200" u="sng"/>
              <a:t>Equilibrium National Income </a:t>
            </a:r>
            <a:br>
              <a:rPr lang="en-US" sz="3200" u="sng"/>
            </a:br>
            <a:r>
              <a:rPr lang="en-US" sz="3200" u="sng"/>
              <a:t>(Closed economy with no government)</a:t>
            </a:r>
          </a:p>
        </p:txBody>
      </p:sp>
      <p:sp>
        <p:nvSpPr>
          <p:cNvPr id="1127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2133600"/>
            <a:ext cx="7874000" cy="42259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800" u="sng" dirty="0"/>
              <a:t>Changes in national income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u="sng" dirty="0"/>
              <a:t>Movements</a:t>
            </a:r>
            <a:r>
              <a:rPr lang="en-US" sz="2800" dirty="0"/>
              <a:t> along the AE curve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/>
              <a:t>Movements along the desired saving line</a:t>
            </a:r>
          </a:p>
          <a:p>
            <a:pPr eaLnBrk="1" hangingPunct="1">
              <a:lnSpc>
                <a:spcPct val="80000"/>
              </a:lnSpc>
            </a:pPr>
            <a:endParaRPr lang="en-US" sz="28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800" u="sng" dirty="0"/>
              <a:t>Changes in </a:t>
            </a:r>
            <a:r>
              <a:rPr lang="en-US" sz="2800" u="sng" dirty="0">
                <a:solidFill>
                  <a:srgbClr val="FF3300"/>
                </a:solidFill>
              </a:rPr>
              <a:t>equilibrium</a:t>
            </a:r>
            <a:r>
              <a:rPr lang="en-US" sz="2800" u="sng" dirty="0"/>
              <a:t> national income 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/>
              <a:t>Due to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u="sng" dirty="0">
                <a:solidFill>
                  <a:srgbClr val="FF0000"/>
                </a:solidFill>
              </a:rPr>
              <a:t>shifts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in the AE curve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/>
              <a:t>Due to shifts in the desired saving and investment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427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741363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US" sz="3200"/>
              <a:t>Changes in Equilibrium GDP &amp; the Multiplier</a:t>
            </a:r>
            <a:endParaRPr lang="en-CA" sz="3200"/>
          </a:p>
        </p:txBody>
      </p:sp>
      <p:sp>
        <p:nvSpPr>
          <p:cNvPr id="1128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4313"/>
            <a:ext cx="8229600" cy="48529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400" b="1" u="sng" dirty="0">
                <a:solidFill>
                  <a:srgbClr val="0000C4"/>
                </a:solidFill>
              </a:rPr>
              <a:t>Question: What factors can cause the shift?</a:t>
            </a:r>
          </a:p>
          <a:p>
            <a:pPr eaLnBrk="1" hangingPunct="1">
              <a:lnSpc>
                <a:spcPct val="90000"/>
              </a:lnSpc>
            </a:pPr>
            <a:r>
              <a:rPr lang="en-CA" sz="2400" dirty="0"/>
              <a:t>The “</a:t>
            </a:r>
            <a:r>
              <a:rPr lang="en-CA" sz="2400" u="sng" dirty="0"/>
              <a:t>Initial Change in Spending</a:t>
            </a:r>
            <a:r>
              <a:rPr lang="en-CA" sz="2400" dirty="0"/>
              <a:t>”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CA" sz="2400" dirty="0"/>
              <a:t>	- associated with </a:t>
            </a:r>
            <a:r>
              <a:rPr lang="en-CA" sz="2400" b="1" u="sng" dirty="0"/>
              <a:t>investment spending</a:t>
            </a:r>
            <a:r>
              <a:rPr lang="en-CA" sz="2400" u="sng" dirty="0"/>
              <a:t> </a:t>
            </a:r>
            <a:r>
              <a:rPr lang="en-CA" sz="2400" dirty="0"/>
              <a:t>because of investment’s volatility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CA" sz="2400" dirty="0"/>
              <a:t>	- associated with investment spending results from either a </a:t>
            </a:r>
            <a:r>
              <a:rPr lang="en-CA" sz="2400" u="sng" dirty="0"/>
              <a:t>change in the real interest rate </a:t>
            </a:r>
            <a:r>
              <a:rPr lang="en-CA" sz="2400" dirty="0"/>
              <a:t>or </a:t>
            </a:r>
            <a:r>
              <a:rPr lang="en-CA" sz="2400" u="sng" dirty="0"/>
              <a:t>a shift of the ID curve </a:t>
            </a:r>
            <a:r>
              <a:rPr lang="en-CA" sz="2400" dirty="0"/>
              <a:t>(factors other than real interest rate)</a:t>
            </a:r>
          </a:p>
          <a:p>
            <a:pPr eaLnBrk="1" hangingPunct="1">
              <a:lnSpc>
                <a:spcPct val="90000"/>
              </a:lnSpc>
            </a:pPr>
            <a:endParaRPr lang="en-US" sz="2400" u="sng" dirty="0"/>
          </a:p>
          <a:p>
            <a:pPr eaLnBrk="1" hangingPunct="1">
              <a:lnSpc>
                <a:spcPct val="90000"/>
              </a:lnSpc>
            </a:pPr>
            <a:r>
              <a:rPr lang="en-CA" sz="2400" dirty="0"/>
              <a:t>There is a </a:t>
            </a:r>
            <a:r>
              <a:rPr lang="en-CA" sz="2400" u="sng" dirty="0"/>
              <a:t>direct relationship</a:t>
            </a:r>
            <a:r>
              <a:rPr lang="en-CA" sz="2400" dirty="0"/>
              <a:t> between </a:t>
            </a:r>
            <a:r>
              <a:rPr lang="en-CA" sz="2400" u="sng" dirty="0"/>
              <a:t>changes in spending</a:t>
            </a:r>
            <a:r>
              <a:rPr lang="en-CA" sz="2400" dirty="0"/>
              <a:t> and </a:t>
            </a:r>
            <a:r>
              <a:rPr lang="en-CA" sz="2400" u="sng" dirty="0"/>
              <a:t>changes in real GDP</a:t>
            </a:r>
          </a:p>
          <a:p>
            <a:pPr eaLnBrk="1" hangingPunct="1">
              <a:lnSpc>
                <a:spcPct val="90000"/>
              </a:lnSpc>
            </a:pPr>
            <a:endParaRPr lang="en-CA" sz="2400" dirty="0"/>
          </a:p>
          <a:p>
            <a:pPr eaLnBrk="1" hangingPunct="1">
              <a:lnSpc>
                <a:spcPct val="90000"/>
              </a:lnSpc>
            </a:pPr>
            <a:r>
              <a:rPr lang="en-US" sz="2400" dirty="0"/>
              <a:t>Initial changes in spending will set off a </a:t>
            </a:r>
            <a:r>
              <a:rPr lang="en-US" sz="2400" u="sng" dirty="0"/>
              <a:t>spending chain</a:t>
            </a:r>
            <a:r>
              <a:rPr lang="en-US" sz="2400" dirty="0"/>
              <a:t>, producing </a:t>
            </a:r>
            <a:r>
              <a:rPr lang="en-US" sz="2400" u="sng" dirty="0">
                <a:solidFill>
                  <a:srgbClr val="FF0000"/>
                </a:solidFill>
              </a:rPr>
              <a:t>magnified</a:t>
            </a:r>
            <a:r>
              <a:rPr lang="en-US" sz="2400" u="sng" dirty="0"/>
              <a:t> changes in output and income</a:t>
            </a:r>
          </a:p>
          <a:p>
            <a:pPr eaLnBrk="1" hangingPunct="1">
              <a:lnSpc>
                <a:spcPct val="90000"/>
              </a:lnSpc>
            </a:pPr>
            <a:endParaRPr lang="en-US" sz="2400" u="sng" dirty="0"/>
          </a:p>
        </p:txBody>
      </p:sp>
    </p:spTree>
    <p:extLst>
      <p:ext uri="{BB962C8B-B14F-4D97-AF65-F5344CB8AC3E}">
        <p14:creationId xmlns:p14="http://schemas.microsoft.com/office/powerpoint/2010/main" val="70250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451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741363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US" sz="3200"/>
              <a:t>Changes in Equilibrium GDP &amp; the Multiplier</a:t>
            </a:r>
            <a:endParaRPr lang="en-CA" sz="3200"/>
          </a:p>
        </p:txBody>
      </p:sp>
      <p:sp>
        <p:nvSpPr>
          <p:cNvPr id="1130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4313"/>
            <a:ext cx="8229600" cy="4852987"/>
          </a:xfrm>
        </p:spPr>
        <p:txBody>
          <a:bodyPr/>
          <a:lstStyle/>
          <a:p>
            <a:pPr eaLnBrk="1" hangingPunct="1"/>
            <a:r>
              <a:rPr lang="en-US" sz="2800"/>
              <a:t>a $5 billion </a:t>
            </a:r>
            <a:r>
              <a:rPr lang="en-US" sz="2800" u="sng"/>
              <a:t>increase</a:t>
            </a:r>
            <a:r>
              <a:rPr lang="en-US" sz="2800"/>
              <a:t> of investment will shift the AE schedule </a:t>
            </a:r>
            <a:r>
              <a:rPr lang="en-US" sz="2800" u="sng"/>
              <a:t>upward</a:t>
            </a:r>
          </a:p>
          <a:p>
            <a:pPr lvl="1" eaLnBrk="1" hangingPunct="1"/>
            <a:r>
              <a:rPr lang="en-US" sz="2400"/>
              <a:t>equilibrium GDP will rise from $470 billion to $490 billion (an increase of </a:t>
            </a:r>
            <a:r>
              <a:rPr lang="en-US" sz="2400" b="1" i="1"/>
              <a:t>more than</a:t>
            </a:r>
            <a:r>
              <a:rPr lang="en-US" sz="2400"/>
              <a:t> $5 billion)</a:t>
            </a:r>
          </a:p>
          <a:p>
            <a:pPr lvl="1" algn="ctr" eaLnBrk="1" hangingPunct="1">
              <a:buFont typeface="Wingdings" pitchFamily="2" charset="2"/>
              <a:buNone/>
            </a:pPr>
            <a:r>
              <a:rPr lang="en-US" sz="2400" b="1">
                <a:solidFill>
                  <a:srgbClr val="FF3300"/>
                </a:solidFill>
              </a:rPr>
              <a:t>I </a:t>
            </a:r>
            <a:r>
              <a:rPr lang="en-US" sz="2400" b="1">
                <a:solidFill>
                  <a:srgbClr val="FF3300"/>
                </a:solidFill>
                <a:sym typeface="Symbol" pitchFamily="18" charset="2"/>
              </a:rPr>
              <a:t></a:t>
            </a:r>
            <a:r>
              <a:rPr lang="en-US" sz="2400" b="1">
                <a:solidFill>
                  <a:srgbClr val="FF3300"/>
                </a:solidFill>
              </a:rPr>
              <a:t>   &lt;  Y* </a:t>
            </a:r>
            <a:r>
              <a:rPr lang="en-US" sz="2400" b="1">
                <a:solidFill>
                  <a:srgbClr val="FF3300"/>
                </a:solidFill>
                <a:sym typeface="Symbol" pitchFamily="18" charset="2"/>
              </a:rPr>
              <a:t></a:t>
            </a:r>
            <a:endParaRPr lang="en-US" sz="2400" b="1">
              <a:solidFill>
                <a:srgbClr val="FF3300"/>
              </a:solidFill>
            </a:endParaRPr>
          </a:p>
          <a:p>
            <a:pPr lvl="1" eaLnBrk="1" hangingPunct="1"/>
            <a:endParaRPr lang="en-US" sz="2400">
              <a:solidFill>
                <a:srgbClr val="FF3300"/>
              </a:solidFill>
            </a:endParaRPr>
          </a:p>
          <a:p>
            <a:pPr eaLnBrk="1" hangingPunct="1"/>
            <a:r>
              <a:rPr lang="en-US" sz="2800"/>
              <a:t>a $5 billion </a:t>
            </a:r>
            <a:r>
              <a:rPr lang="en-US" sz="2800" u="sng"/>
              <a:t>decrease</a:t>
            </a:r>
            <a:r>
              <a:rPr lang="en-US" sz="2800"/>
              <a:t> of investment will shift the AE schedule </a:t>
            </a:r>
            <a:r>
              <a:rPr lang="en-US" sz="2800" u="sng"/>
              <a:t>downward</a:t>
            </a:r>
          </a:p>
          <a:p>
            <a:pPr lvl="1" eaLnBrk="1" hangingPunct="1"/>
            <a:r>
              <a:rPr lang="en-US" sz="2400"/>
              <a:t>equilibrium GDP will fall from $470 billion to $450 billion (an decrease of </a:t>
            </a:r>
            <a:r>
              <a:rPr lang="en-US" sz="2400" b="1" i="1"/>
              <a:t>more than</a:t>
            </a:r>
            <a:r>
              <a:rPr lang="en-US" sz="2400"/>
              <a:t> $5 billion)</a:t>
            </a:r>
          </a:p>
          <a:p>
            <a:pPr lvl="1" algn="ctr" eaLnBrk="1" hangingPunct="1">
              <a:buFont typeface="Wingdings" pitchFamily="2" charset="2"/>
              <a:buNone/>
            </a:pPr>
            <a:r>
              <a:rPr lang="en-US" sz="2400" b="1">
                <a:solidFill>
                  <a:srgbClr val="FF3300"/>
                </a:solidFill>
              </a:rPr>
              <a:t>I </a:t>
            </a:r>
            <a:r>
              <a:rPr lang="en-US" sz="2400" b="1">
                <a:solidFill>
                  <a:srgbClr val="FF3300"/>
                </a:solidFill>
                <a:sym typeface="Symbol" pitchFamily="18" charset="2"/>
              </a:rPr>
              <a:t>  &lt;  </a:t>
            </a:r>
            <a:r>
              <a:rPr lang="en-US" sz="2400" b="1">
                <a:solidFill>
                  <a:srgbClr val="FF3300"/>
                </a:solidFill>
              </a:rPr>
              <a:t>Y* </a:t>
            </a:r>
            <a:r>
              <a:rPr lang="en-US" sz="2400" b="1">
                <a:solidFill>
                  <a:srgbClr val="FF3300"/>
                </a:solidFill>
                <a:sym typeface="Symbol" pitchFamily="18" charset="2"/>
              </a:rPr>
              <a:t></a:t>
            </a:r>
            <a:endParaRPr lang="en-US" sz="2400" b="1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4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0499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Arc 2"/>
          <p:cNvSpPr>
            <a:spLocks/>
          </p:cNvSpPr>
          <p:nvPr/>
        </p:nvSpPr>
        <p:spPr bwMode="auto">
          <a:xfrm>
            <a:off x="2819400" y="4495800"/>
            <a:ext cx="242888" cy="39052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  <a:lnTo>
                  <a:pt x="0" y="21600"/>
                </a:lnTo>
                <a:close/>
              </a:path>
            </a:pathLst>
          </a:custGeom>
          <a:noFill/>
          <a:ln w="25400" cap="rnd">
            <a:solidFill>
              <a:srgbClr val="FC0128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grpSp>
        <p:nvGrpSpPr>
          <p:cNvPr id="68611" name="Group 3"/>
          <p:cNvGrpSpPr>
            <a:grpSpLocks/>
          </p:cNvGrpSpPr>
          <p:nvPr/>
        </p:nvGrpSpPr>
        <p:grpSpPr bwMode="auto">
          <a:xfrm>
            <a:off x="2438400" y="1828800"/>
            <a:ext cx="3905250" cy="3033713"/>
            <a:chOff x="1549" y="577"/>
            <a:chExt cx="2447" cy="1911"/>
          </a:xfrm>
        </p:grpSpPr>
        <p:sp>
          <p:nvSpPr>
            <p:cNvPr id="68640" name="Line 4"/>
            <p:cNvSpPr>
              <a:spLocks noChangeShapeType="1"/>
            </p:cNvSpPr>
            <p:nvPr/>
          </p:nvSpPr>
          <p:spPr bwMode="auto">
            <a:xfrm>
              <a:off x="1563" y="577"/>
              <a:ext cx="0" cy="191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68641" name="Line 5"/>
            <p:cNvSpPr>
              <a:spLocks noChangeShapeType="1"/>
            </p:cNvSpPr>
            <p:nvPr/>
          </p:nvSpPr>
          <p:spPr bwMode="auto">
            <a:xfrm>
              <a:off x="1549" y="2476"/>
              <a:ext cx="244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68612" name="Rectangle 6"/>
          <p:cNvSpPr>
            <a:spLocks noChangeArrowheads="1"/>
          </p:cNvSpPr>
          <p:nvPr/>
        </p:nvSpPr>
        <p:spPr bwMode="auto">
          <a:xfrm>
            <a:off x="1981200" y="4648200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>
                <a:solidFill>
                  <a:srgbClr val="000000"/>
                </a:solidFill>
              </a:rPr>
              <a:t>o</a:t>
            </a:r>
          </a:p>
        </p:txBody>
      </p:sp>
      <p:grpSp>
        <p:nvGrpSpPr>
          <p:cNvPr id="68613" name="Group 7"/>
          <p:cNvGrpSpPr>
            <a:grpSpLocks/>
          </p:cNvGrpSpPr>
          <p:nvPr/>
        </p:nvGrpSpPr>
        <p:grpSpPr bwMode="auto">
          <a:xfrm>
            <a:off x="3048000" y="4343400"/>
            <a:ext cx="458788" cy="338138"/>
            <a:chOff x="1671" y="2271"/>
            <a:chExt cx="289" cy="213"/>
          </a:xfrm>
        </p:grpSpPr>
        <p:sp>
          <p:nvSpPr>
            <p:cNvPr id="68638" name="Rectangle 8"/>
            <p:cNvSpPr>
              <a:spLocks noChangeArrowheads="1"/>
            </p:cNvSpPr>
            <p:nvPr/>
          </p:nvSpPr>
          <p:spPr bwMode="auto">
            <a:xfrm>
              <a:off x="1671" y="2311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200" b="1">
                  <a:solidFill>
                    <a:srgbClr val="FC0128"/>
                  </a:solidFill>
                </a:rPr>
                <a:t>45</a:t>
              </a:r>
            </a:p>
          </p:txBody>
        </p:sp>
        <p:sp>
          <p:nvSpPr>
            <p:cNvPr id="68639" name="Rectangle 9"/>
            <p:cNvSpPr>
              <a:spLocks noChangeArrowheads="1"/>
            </p:cNvSpPr>
            <p:nvPr/>
          </p:nvSpPr>
          <p:spPr bwMode="auto">
            <a:xfrm>
              <a:off x="1795" y="2271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000" b="1">
                  <a:solidFill>
                    <a:srgbClr val="FC0128"/>
                  </a:solidFill>
                </a:rPr>
                <a:t>o</a:t>
              </a:r>
            </a:p>
          </p:txBody>
        </p:sp>
      </p:grpSp>
      <p:sp>
        <p:nvSpPr>
          <p:cNvPr id="68614" name="Rectangle 10"/>
          <p:cNvSpPr>
            <a:spLocks noChangeArrowheads="1"/>
          </p:cNvSpPr>
          <p:nvPr/>
        </p:nvSpPr>
        <p:spPr bwMode="auto">
          <a:xfrm>
            <a:off x="2133600" y="5257800"/>
            <a:ext cx="5591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CA" sz="1400" b="1"/>
              <a:t>Real domestic product, GDP (billions of dollars)</a:t>
            </a:r>
          </a:p>
        </p:txBody>
      </p:sp>
      <p:sp>
        <p:nvSpPr>
          <p:cNvPr id="68615" name="Line 11"/>
          <p:cNvSpPr>
            <a:spLocks noChangeShapeType="1"/>
          </p:cNvSpPr>
          <p:nvPr/>
        </p:nvSpPr>
        <p:spPr bwMode="auto">
          <a:xfrm flipV="1">
            <a:off x="2514600" y="1600200"/>
            <a:ext cx="3181350" cy="31813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68616" name="Line 12"/>
          <p:cNvSpPr>
            <a:spLocks noChangeShapeType="1"/>
          </p:cNvSpPr>
          <p:nvPr/>
        </p:nvSpPr>
        <p:spPr bwMode="auto">
          <a:xfrm flipV="1">
            <a:off x="2438400" y="1981200"/>
            <a:ext cx="3398838" cy="1819275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68617" name="Rectangle 13"/>
          <p:cNvSpPr>
            <a:spLocks noChangeArrowheads="1"/>
          </p:cNvSpPr>
          <p:nvPr/>
        </p:nvSpPr>
        <p:spPr bwMode="auto">
          <a:xfrm>
            <a:off x="5791200" y="2057400"/>
            <a:ext cx="1181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000" b="1">
                <a:solidFill>
                  <a:schemeClr val="tx2"/>
                </a:solidFill>
              </a:rPr>
              <a:t>(C + I</a:t>
            </a:r>
            <a:r>
              <a:rPr lang="en-CA" sz="2000" b="1" baseline="-25000">
                <a:solidFill>
                  <a:schemeClr val="tx2"/>
                </a:solidFill>
              </a:rPr>
              <a:t>g </a:t>
            </a:r>
            <a:r>
              <a:rPr lang="en-CA" sz="2000" b="1">
                <a:solidFill>
                  <a:schemeClr val="tx2"/>
                </a:solidFill>
              </a:rPr>
              <a:t>)</a:t>
            </a:r>
            <a:r>
              <a:rPr lang="en-CA" sz="2000" b="1" baseline="-25000">
                <a:solidFill>
                  <a:schemeClr val="tx2"/>
                </a:solidFill>
              </a:rPr>
              <a:t> 0</a:t>
            </a:r>
          </a:p>
        </p:txBody>
      </p:sp>
      <p:sp>
        <p:nvSpPr>
          <p:cNvPr id="68618" name="Line 14"/>
          <p:cNvSpPr>
            <a:spLocks noChangeShapeType="1"/>
          </p:cNvSpPr>
          <p:nvPr/>
        </p:nvSpPr>
        <p:spPr bwMode="auto">
          <a:xfrm>
            <a:off x="4648200" y="2667000"/>
            <a:ext cx="0" cy="2220913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68619" name="Rectangle 15"/>
          <p:cNvSpPr>
            <a:spLocks noChangeArrowheads="1"/>
          </p:cNvSpPr>
          <p:nvPr/>
        </p:nvSpPr>
        <p:spPr bwMode="auto">
          <a:xfrm>
            <a:off x="2667000" y="4953000"/>
            <a:ext cx="38179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1600" b="1"/>
              <a:t>430 </a:t>
            </a:r>
            <a:r>
              <a:rPr lang="en-US" sz="1600" b="1"/>
              <a:t>   </a:t>
            </a:r>
            <a:r>
              <a:rPr lang="en-CA" sz="1600" b="1"/>
              <a:t>      450  </a:t>
            </a:r>
            <a:r>
              <a:rPr lang="en-US" sz="1600" b="1"/>
              <a:t> </a:t>
            </a:r>
            <a:r>
              <a:rPr lang="en-CA" sz="1600" b="1"/>
              <a:t>     470    </a:t>
            </a:r>
            <a:r>
              <a:rPr lang="en-US" sz="1600" b="1"/>
              <a:t> </a:t>
            </a:r>
            <a:r>
              <a:rPr lang="en-CA" sz="1600" b="1"/>
              <a:t>   490  </a:t>
            </a:r>
            <a:r>
              <a:rPr lang="en-US" sz="1600" b="1"/>
              <a:t> </a:t>
            </a:r>
            <a:r>
              <a:rPr lang="en-CA" sz="1600" b="1"/>
              <a:t>     510</a:t>
            </a:r>
          </a:p>
        </p:txBody>
      </p:sp>
      <p:grpSp>
        <p:nvGrpSpPr>
          <p:cNvPr id="68620" name="Group 16"/>
          <p:cNvGrpSpPr>
            <a:grpSpLocks/>
          </p:cNvGrpSpPr>
          <p:nvPr/>
        </p:nvGrpSpPr>
        <p:grpSpPr bwMode="auto">
          <a:xfrm>
            <a:off x="1905000" y="1676400"/>
            <a:ext cx="522288" cy="2789238"/>
            <a:chOff x="1267" y="436"/>
            <a:chExt cx="329" cy="1757"/>
          </a:xfrm>
        </p:grpSpPr>
        <p:sp>
          <p:nvSpPr>
            <p:cNvPr id="68634" name="Rectangle 17"/>
            <p:cNvSpPr>
              <a:spLocks noChangeArrowheads="1"/>
            </p:cNvSpPr>
            <p:nvPr/>
          </p:nvSpPr>
          <p:spPr bwMode="auto">
            <a:xfrm>
              <a:off x="1267" y="951"/>
              <a:ext cx="32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sz="1600" b="1"/>
                <a:t>470</a:t>
              </a:r>
            </a:p>
          </p:txBody>
        </p:sp>
        <p:sp>
          <p:nvSpPr>
            <p:cNvPr id="68635" name="Rectangle 18"/>
            <p:cNvSpPr>
              <a:spLocks noChangeArrowheads="1"/>
            </p:cNvSpPr>
            <p:nvPr/>
          </p:nvSpPr>
          <p:spPr bwMode="auto">
            <a:xfrm>
              <a:off x="1267" y="1466"/>
              <a:ext cx="32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sz="1600" b="1"/>
                <a:t>450</a:t>
              </a:r>
            </a:p>
          </p:txBody>
        </p:sp>
        <p:sp>
          <p:nvSpPr>
            <p:cNvPr id="68636" name="Rectangle 19"/>
            <p:cNvSpPr>
              <a:spLocks noChangeArrowheads="1"/>
            </p:cNvSpPr>
            <p:nvPr/>
          </p:nvSpPr>
          <p:spPr bwMode="auto">
            <a:xfrm>
              <a:off x="1267" y="436"/>
              <a:ext cx="32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sz="1600" b="1"/>
                <a:t>490</a:t>
              </a:r>
            </a:p>
          </p:txBody>
        </p:sp>
        <p:sp>
          <p:nvSpPr>
            <p:cNvPr id="68637" name="Rectangle 20"/>
            <p:cNvSpPr>
              <a:spLocks noChangeArrowheads="1"/>
            </p:cNvSpPr>
            <p:nvPr/>
          </p:nvSpPr>
          <p:spPr bwMode="auto">
            <a:xfrm>
              <a:off x="1267" y="1981"/>
              <a:ext cx="32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 sz="1600" b="1"/>
                <a:t>430</a:t>
              </a:r>
            </a:p>
          </p:txBody>
        </p:sp>
      </p:grpSp>
      <p:sp>
        <p:nvSpPr>
          <p:cNvPr id="68621" name="Rectangle 21"/>
          <p:cNvSpPr>
            <a:spLocks noChangeArrowheads="1"/>
          </p:cNvSpPr>
          <p:nvPr/>
        </p:nvSpPr>
        <p:spPr bwMode="auto">
          <a:xfrm rot="-5400000">
            <a:off x="402431" y="2950369"/>
            <a:ext cx="22113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endParaRPr lang="en-US" sz="1400" b="1"/>
          </a:p>
          <a:p>
            <a:pPr algn="ctr" eaLnBrk="0" hangingPunct="0"/>
            <a:r>
              <a:rPr lang="en-US" sz="1400" b="1"/>
              <a:t>Aggregate expenditures</a:t>
            </a:r>
          </a:p>
          <a:p>
            <a:pPr algn="ctr" eaLnBrk="0" hangingPunct="0"/>
            <a:r>
              <a:rPr lang="en-CA" sz="1400" b="1"/>
              <a:t> (billions of dollars)</a:t>
            </a:r>
          </a:p>
        </p:txBody>
      </p:sp>
      <p:sp>
        <p:nvSpPr>
          <p:cNvPr id="1132566" name="Line 22"/>
          <p:cNvSpPr>
            <a:spLocks noChangeShapeType="1"/>
          </p:cNvSpPr>
          <p:nvPr/>
        </p:nvSpPr>
        <p:spPr bwMode="auto">
          <a:xfrm flipV="1">
            <a:off x="2514600" y="2438400"/>
            <a:ext cx="3187700" cy="1704975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32567" name="Rectangle 23"/>
          <p:cNvSpPr>
            <a:spLocks noChangeArrowheads="1"/>
          </p:cNvSpPr>
          <p:nvPr/>
        </p:nvSpPr>
        <p:spPr bwMode="auto">
          <a:xfrm>
            <a:off x="5715000" y="2514600"/>
            <a:ext cx="1181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000" b="1">
                <a:solidFill>
                  <a:srgbClr val="FC0128"/>
                </a:solidFill>
              </a:rPr>
              <a:t>(C + I</a:t>
            </a:r>
            <a:r>
              <a:rPr lang="en-CA" sz="2000" b="1" baseline="-25000">
                <a:solidFill>
                  <a:srgbClr val="FC0128"/>
                </a:solidFill>
              </a:rPr>
              <a:t>g </a:t>
            </a:r>
            <a:r>
              <a:rPr lang="en-CA" sz="2000" b="1">
                <a:solidFill>
                  <a:srgbClr val="FC0128"/>
                </a:solidFill>
              </a:rPr>
              <a:t>)</a:t>
            </a:r>
            <a:r>
              <a:rPr lang="en-CA" sz="2000" b="1" baseline="-25000">
                <a:solidFill>
                  <a:srgbClr val="FC0128"/>
                </a:solidFill>
              </a:rPr>
              <a:t> 2</a:t>
            </a:r>
          </a:p>
        </p:txBody>
      </p:sp>
      <p:sp>
        <p:nvSpPr>
          <p:cNvPr id="1132568" name="AutoShape 24"/>
          <p:cNvSpPr>
            <a:spLocks noChangeArrowheads="1"/>
          </p:cNvSpPr>
          <p:nvPr/>
        </p:nvSpPr>
        <p:spPr bwMode="auto">
          <a:xfrm>
            <a:off x="3048000" y="3276600"/>
            <a:ext cx="788988" cy="34131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CC99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b="1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-5</a:t>
            </a:r>
            <a:endParaRPr lang="en-CA" b="1" i="1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8625" name="Line 25"/>
          <p:cNvSpPr>
            <a:spLocks noChangeShapeType="1"/>
          </p:cNvSpPr>
          <p:nvPr/>
        </p:nvSpPr>
        <p:spPr bwMode="auto">
          <a:xfrm>
            <a:off x="3886200" y="3352800"/>
            <a:ext cx="0" cy="1517650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1132570" name="AutoShape 26"/>
          <p:cNvSpPr>
            <a:spLocks noChangeArrowheads="1"/>
          </p:cNvSpPr>
          <p:nvPr/>
        </p:nvSpPr>
        <p:spPr bwMode="auto">
          <a:xfrm>
            <a:off x="3962400" y="3962400"/>
            <a:ext cx="663575" cy="663575"/>
          </a:xfrm>
          <a:prstGeom prst="leftArrow">
            <a:avLst>
              <a:gd name="adj1" fmla="val 50000"/>
              <a:gd name="adj2" fmla="val 25000"/>
            </a:avLst>
          </a:prstGeom>
          <a:solidFill>
            <a:srgbClr val="FFCC99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000" b="1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-20</a:t>
            </a:r>
            <a:endParaRPr lang="en-CA" sz="2000" b="1" i="1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8627" name="Rectangle 27"/>
          <p:cNvSpPr>
            <a:spLocks noChangeArrowheads="1"/>
          </p:cNvSpPr>
          <p:nvPr/>
        </p:nvSpPr>
        <p:spPr bwMode="auto">
          <a:xfrm>
            <a:off x="611188" y="333375"/>
            <a:ext cx="8137525" cy="865188"/>
          </a:xfrm>
          <a:prstGeom prst="rect">
            <a:avLst/>
          </a:prstGeom>
          <a:noFill/>
          <a:ln w="57150" cmpd="thinThick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en-US" sz="2400" dirty="0"/>
              <a:t>Changes in Equilibrium GDP and the Multiplier</a:t>
            </a:r>
          </a:p>
        </p:txBody>
      </p:sp>
      <p:sp>
        <p:nvSpPr>
          <p:cNvPr id="1132572" name="Line 28"/>
          <p:cNvSpPr>
            <a:spLocks noChangeShapeType="1"/>
          </p:cNvSpPr>
          <p:nvPr/>
        </p:nvSpPr>
        <p:spPr bwMode="auto">
          <a:xfrm flipV="1">
            <a:off x="2438400" y="1600200"/>
            <a:ext cx="3398838" cy="1819275"/>
          </a:xfrm>
          <a:prstGeom prst="line">
            <a:avLst/>
          </a:prstGeom>
          <a:noFill/>
          <a:ln w="50800">
            <a:solidFill>
              <a:srgbClr val="00CC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32573" name="Rectangle 29"/>
          <p:cNvSpPr>
            <a:spLocks noChangeArrowheads="1"/>
          </p:cNvSpPr>
          <p:nvPr/>
        </p:nvSpPr>
        <p:spPr bwMode="auto">
          <a:xfrm>
            <a:off x="5867400" y="1524000"/>
            <a:ext cx="11795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000" b="1">
                <a:solidFill>
                  <a:srgbClr val="00CC00"/>
                </a:solidFill>
              </a:rPr>
              <a:t>(C + I</a:t>
            </a:r>
            <a:r>
              <a:rPr lang="en-CA" sz="2000" b="1" baseline="-25000">
                <a:solidFill>
                  <a:srgbClr val="00CC00"/>
                </a:solidFill>
              </a:rPr>
              <a:t>g </a:t>
            </a:r>
            <a:r>
              <a:rPr lang="en-CA" sz="2000" b="1">
                <a:solidFill>
                  <a:srgbClr val="00CC00"/>
                </a:solidFill>
              </a:rPr>
              <a:t>)</a:t>
            </a:r>
            <a:r>
              <a:rPr lang="en-CA" sz="2000" b="1" baseline="-25000">
                <a:solidFill>
                  <a:srgbClr val="00CC00"/>
                </a:solidFill>
              </a:rPr>
              <a:t> 1</a:t>
            </a:r>
          </a:p>
        </p:txBody>
      </p:sp>
      <p:sp>
        <p:nvSpPr>
          <p:cNvPr id="68630" name="Line 30"/>
          <p:cNvSpPr>
            <a:spLocks noChangeShapeType="1"/>
          </p:cNvSpPr>
          <p:nvPr/>
        </p:nvSpPr>
        <p:spPr bwMode="auto">
          <a:xfrm>
            <a:off x="5410200" y="1828800"/>
            <a:ext cx="0" cy="3048000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1132575" name="AutoShape 31"/>
          <p:cNvSpPr>
            <a:spLocks noChangeArrowheads="1"/>
          </p:cNvSpPr>
          <p:nvPr/>
        </p:nvSpPr>
        <p:spPr bwMode="auto">
          <a:xfrm>
            <a:off x="4572000" y="2133600"/>
            <a:ext cx="762000" cy="304800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b="1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+5</a:t>
            </a:r>
          </a:p>
        </p:txBody>
      </p:sp>
      <p:sp>
        <p:nvSpPr>
          <p:cNvPr id="1132576" name="AutoShape 32"/>
          <p:cNvSpPr>
            <a:spLocks noChangeArrowheads="1"/>
          </p:cNvSpPr>
          <p:nvPr/>
        </p:nvSpPr>
        <p:spPr bwMode="auto">
          <a:xfrm>
            <a:off x="4648200" y="3200400"/>
            <a:ext cx="762000" cy="685800"/>
          </a:xfrm>
          <a:prstGeom prst="rightArrow">
            <a:avLst>
              <a:gd name="adj1" fmla="val 50000"/>
              <a:gd name="adj2" fmla="val 2777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>
                <a:latin typeface="Tahoma" pitchFamily="34" charset="0"/>
              </a:rPr>
              <a:t>+20</a:t>
            </a:r>
          </a:p>
        </p:txBody>
      </p:sp>
      <p:sp>
        <p:nvSpPr>
          <p:cNvPr id="1132577" name="Text Box 33"/>
          <p:cNvSpPr txBox="1">
            <a:spLocks noChangeArrowheads="1"/>
          </p:cNvSpPr>
          <p:nvPr/>
        </p:nvSpPr>
        <p:spPr bwMode="auto">
          <a:xfrm>
            <a:off x="468313" y="5732463"/>
            <a:ext cx="8458200" cy="830997"/>
          </a:xfrm>
          <a:prstGeom prst="rect">
            <a:avLst/>
          </a:prstGeom>
          <a:solidFill>
            <a:srgbClr val="CCFF99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dirty="0">
                <a:latin typeface="Tahoma" pitchFamily="34" charset="0"/>
              </a:rPr>
              <a:t>Through a multiplier effect, an initial change in investment spending can cause a </a:t>
            </a:r>
            <a:r>
              <a:rPr lang="en-US" sz="2400" u="sng" dirty="0">
                <a:latin typeface="Tahoma" pitchFamily="34" charset="0"/>
              </a:rPr>
              <a:t>magnified change </a:t>
            </a:r>
            <a:r>
              <a:rPr lang="en-US" sz="2400" dirty="0">
                <a:latin typeface="Tahoma" pitchFamily="34" charset="0"/>
              </a:rPr>
              <a:t>in domestic output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32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132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2566" grpId="0" animBg="1"/>
      <p:bldP spid="1132567" grpId="0"/>
      <p:bldP spid="1132568" grpId="0" animBg="1" autoUpdateAnimBg="0"/>
      <p:bldP spid="1132570" grpId="0" animBg="1" autoUpdateAnimBg="0"/>
      <p:bldP spid="1132572" grpId="0" animBg="1"/>
      <p:bldP spid="1132573" grpId="0"/>
      <p:bldP spid="1132575" grpId="0" animBg="1"/>
      <p:bldP spid="1132576" grpId="0" animBg="1"/>
      <p:bldP spid="1132577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333375"/>
            <a:ext cx="8229600" cy="811213"/>
          </a:xfrm>
        </p:spPr>
        <p:txBody>
          <a:bodyPr/>
          <a:lstStyle/>
          <a:p>
            <a:pPr eaLnBrk="1" hangingPunct="1"/>
            <a:r>
              <a:rPr lang="en-US" sz="3200" u="sng"/>
              <a:t>The Multiplier Effect</a:t>
            </a:r>
            <a:endParaRPr lang="en-CA" sz="3200" u="sng"/>
          </a:p>
        </p:txBody>
      </p:sp>
      <p:sp>
        <p:nvSpPr>
          <p:cNvPr id="10127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71550" y="1341438"/>
            <a:ext cx="7632700" cy="50403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400" dirty="0"/>
              <a:t>Multiplier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CA" sz="2400" dirty="0"/>
              <a:t>	- the ratio of a change in the equilibrium GDP to the change in investment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CA" sz="24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CA" sz="2400" dirty="0">
                <a:solidFill>
                  <a:srgbClr val="FF3300"/>
                </a:solidFill>
              </a:rPr>
              <a:t>Multiplier  =	 Changes in equilibrium GDP</a:t>
            </a:r>
            <a:br>
              <a:rPr lang="en-CA" sz="2400" dirty="0">
                <a:solidFill>
                  <a:srgbClr val="FF3300"/>
                </a:solidFill>
              </a:rPr>
            </a:br>
            <a:r>
              <a:rPr lang="en-CA" sz="2400" dirty="0">
                <a:solidFill>
                  <a:srgbClr val="FF3300"/>
                </a:solidFill>
              </a:rPr>
              <a:t>		   initial change in spending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CA" sz="2400" dirty="0">
              <a:solidFill>
                <a:srgbClr val="FF33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CA" sz="2400" dirty="0"/>
              <a:t>In the example, multiplier = 20 / 5 = 4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CA" sz="24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CA" sz="2400" i="1" dirty="0">
                <a:solidFill>
                  <a:srgbClr val="FF3300"/>
                </a:solidFill>
              </a:rPr>
              <a:t>Changes in equilibrium GDP </a:t>
            </a:r>
            <a:br>
              <a:rPr lang="en-CA" sz="2400" i="1" dirty="0">
                <a:solidFill>
                  <a:srgbClr val="FF3300"/>
                </a:solidFill>
              </a:rPr>
            </a:br>
            <a:r>
              <a:rPr lang="en-CA" sz="2400" i="1" dirty="0">
                <a:solidFill>
                  <a:srgbClr val="FF3300"/>
                </a:solidFill>
              </a:rPr>
              <a:t>= multiplier x initial change in spending</a:t>
            </a:r>
            <a:endParaRPr lang="en-CA" sz="24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CA" sz="2400" dirty="0">
              <a:solidFill>
                <a:srgbClr val="FF3300"/>
              </a:solidFill>
            </a:endParaRPr>
          </a:p>
        </p:txBody>
      </p:sp>
      <p:sp>
        <p:nvSpPr>
          <p:cNvPr id="79876" name="Line 4"/>
          <p:cNvSpPr>
            <a:spLocks noChangeShapeType="1"/>
          </p:cNvSpPr>
          <p:nvPr/>
        </p:nvSpPr>
        <p:spPr bwMode="auto">
          <a:xfrm>
            <a:off x="2916238" y="3213100"/>
            <a:ext cx="4105275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2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12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2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12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2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12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2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12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27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0127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2739" grpId="0" build="p"/>
      <p:bldP spid="79876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404813"/>
            <a:ext cx="8229600" cy="935955"/>
          </a:xfrm>
        </p:spPr>
        <p:txBody>
          <a:bodyPr/>
          <a:lstStyle/>
          <a:p>
            <a:pPr eaLnBrk="1" hangingPunct="1"/>
            <a:r>
              <a:rPr lang="en-US" sz="3600" u="sng" dirty="0"/>
              <a:t>The Multiplier Effect: rationale</a:t>
            </a:r>
            <a:endParaRPr lang="en-CA" sz="3600" u="sng" dirty="0"/>
          </a:p>
        </p:txBody>
      </p:sp>
      <p:sp>
        <p:nvSpPr>
          <p:cNvPr id="11366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24694" y="1412776"/>
            <a:ext cx="8002587" cy="4608512"/>
          </a:xfrm>
        </p:spPr>
        <p:txBody>
          <a:bodyPr/>
          <a:lstStyle/>
          <a:p>
            <a:pPr eaLnBrk="1" hangingPunct="1"/>
            <a:r>
              <a:rPr lang="en-US" sz="2400" u="sng" dirty="0">
                <a:solidFill>
                  <a:srgbClr val="FF0000"/>
                </a:solidFill>
              </a:rPr>
              <a:t>Spending generates income</a:t>
            </a:r>
          </a:p>
          <a:p>
            <a:pPr eaLnBrk="1" hangingPunct="1"/>
            <a:r>
              <a:rPr lang="en-US" sz="2400" dirty="0">
                <a:solidFill>
                  <a:srgbClr val="0000C4"/>
                </a:solidFill>
              </a:rPr>
              <a:t>One person’s spending is another person’s income</a:t>
            </a:r>
          </a:p>
          <a:p>
            <a:pPr eaLnBrk="1" hangingPunct="1"/>
            <a:endParaRPr lang="en-US" sz="2400" dirty="0">
              <a:solidFill>
                <a:schemeClr val="tx2"/>
              </a:solidFill>
            </a:endParaRPr>
          </a:p>
          <a:p>
            <a:pPr eaLnBrk="1" hangingPunct="1"/>
            <a:r>
              <a:rPr lang="en-US" sz="2400" dirty="0"/>
              <a:t>Change in income will cause both consumption &amp; saving to change (change in induced expenditure)</a:t>
            </a:r>
          </a:p>
          <a:p>
            <a:pPr eaLnBrk="1" hangingPunct="1"/>
            <a:endParaRPr lang="en-US" sz="2400" dirty="0"/>
          </a:p>
          <a:p>
            <a:pPr eaLnBrk="1" hangingPunct="1"/>
            <a:r>
              <a:rPr lang="en-US" sz="2400" dirty="0"/>
              <a:t>More spending generates the next round of income changes</a:t>
            </a:r>
          </a:p>
          <a:p>
            <a:pPr eaLnBrk="1" hangingPunct="1"/>
            <a:endParaRPr lang="en-US" sz="2400" dirty="0"/>
          </a:p>
          <a:p>
            <a:pPr eaLnBrk="1" hangingPunct="1"/>
            <a:r>
              <a:rPr lang="en-US" sz="2400" dirty="0"/>
              <a:t>As long people spend some or all of the extra income, there will be </a:t>
            </a:r>
            <a:r>
              <a:rPr lang="en-US" sz="2400" u="sng" dirty="0"/>
              <a:t>many rounds </a:t>
            </a:r>
            <a:r>
              <a:rPr lang="en-US" sz="2400" dirty="0"/>
              <a:t>of income generation</a:t>
            </a:r>
            <a:endParaRPr lang="en-CA" sz="24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36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36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36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36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36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43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8690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231906"/>
              </p:ext>
            </p:extLst>
          </p:nvPr>
        </p:nvGraphicFramePr>
        <p:xfrm>
          <a:off x="239713" y="617538"/>
          <a:ext cx="8645525" cy="5621339"/>
        </p:xfrm>
        <a:graphic>
          <a:graphicData uri="http://schemas.openxmlformats.org/drawingml/2006/table">
            <a:tbl>
              <a:tblPr/>
              <a:tblGrid>
                <a:gridCol w="27368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859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621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605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568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income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(2)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(MPC=.75)</a:t>
                      </a:r>
                      <a:endParaRPr kumimoji="0" lang="en-CA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(3)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(MPS=.25)</a:t>
                      </a:r>
                      <a:endParaRPr kumimoji="0" lang="en-CA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increases $5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$5.00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$3.75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$1.25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2nd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3rd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4th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5th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All other rounds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47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40738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5392705"/>
              </p:ext>
            </p:extLst>
          </p:nvPr>
        </p:nvGraphicFramePr>
        <p:xfrm>
          <a:off x="239713" y="617538"/>
          <a:ext cx="8645525" cy="5621339"/>
        </p:xfrm>
        <a:graphic>
          <a:graphicData uri="http://schemas.openxmlformats.org/drawingml/2006/table">
            <a:tbl>
              <a:tblPr/>
              <a:tblGrid>
                <a:gridCol w="27368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859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621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605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568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income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(2)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(MPC=.75)</a:t>
                      </a:r>
                      <a:endParaRPr kumimoji="0" lang="en-CA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(3)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(MPS=.25)</a:t>
                      </a:r>
                      <a:endParaRPr kumimoji="0" lang="en-CA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increases $5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$5.00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$3.75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$1.25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2nd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3.75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3rd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4th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5th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All other rounds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47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72753" name="AutoShape 50"/>
          <p:cNvSpPr>
            <a:spLocks noChangeArrowheads="1"/>
          </p:cNvSpPr>
          <p:nvPr/>
        </p:nvSpPr>
        <p:spPr bwMode="auto">
          <a:xfrm rot="-1519783">
            <a:off x="4300538" y="2509838"/>
            <a:ext cx="1360487" cy="504825"/>
          </a:xfrm>
          <a:prstGeom prst="leftRightArrow">
            <a:avLst>
              <a:gd name="adj1" fmla="val 50000"/>
              <a:gd name="adj2" fmla="val 53899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4278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409815"/>
              </p:ext>
            </p:extLst>
          </p:nvPr>
        </p:nvGraphicFramePr>
        <p:xfrm>
          <a:off x="239713" y="617538"/>
          <a:ext cx="8645525" cy="5621339"/>
        </p:xfrm>
        <a:graphic>
          <a:graphicData uri="http://schemas.openxmlformats.org/drawingml/2006/table">
            <a:tbl>
              <a:tblPr/>
              <a:tblGrid>
                <a:gridCol w="27368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859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621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605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568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income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(2)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(MPC=.75)</a:t>
                      </a:r>
                      <a:endParaRPr kumimoji="0" lang="en-CA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(3)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(MPS=.25)</a:t>
                      </a:r>
                      <a:endParaRPr kumimoji="0" lang="en-CA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increases $5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$5.00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$3.75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$1.25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2nd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3.75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2.81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0.94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3rd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4th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5th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All other rounds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47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44834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0848530"/>
              </p:ext>
            </p:extLst>
          </p:nvPr>
        </p:nvGraphicFramePr>
        <p:xfrm>
          <a:off x="239713" y="617538"/>
          <a:ext cx="8645525" cy="5621339"/>
        </p:xfrm>
        <a:graphic>
          <a:graphicData uri="http://schemas.openxmlformats.org/drawingml/2006/table">
            <a:tbl>
              <a:tblPr/>
              <a:tblGrid>
                <a:gridCol w="27368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859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621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605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568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income</a:t>
                      </a:r>
                      <a:endParaRPr kumimoji="0" lang="en-CA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(2)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(MPC=.75)</a:t>
                      </a:r>
                      <a:endParaRPr kumimoji="0" lang="en-CA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(3)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(MPS=.25)</a:t>
                      </a:r>
                      <a:endParaRPr kumimoji="0" lang="en-CA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increases $5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$5.00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$3.75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$1.25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2nd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3.75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2.81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0.94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3rd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2.81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2.11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0.70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4th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2.11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1.58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0.53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5th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1.58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1.19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0.39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All other rounds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4.75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3.56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1.19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47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BC37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$20.00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BC37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$15.00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BC37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$5.00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827088" y="836613"/>
          <a:ext cx="7419975" cy="504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2" name="Worksheet" r:id="rId4" imgW="6934335" imgH="5791200" progId="Excel.Sheet.8">
                  <p:embed/>
                </p:oleObj>
              </mc:Choice>
              <mc:Fallback>
                <p:oleObj name="Worksheet" r:id="rId4" imgW="6934335" imgH="5791200" progId="Excel.Sheet.8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836613"/>
                        <a:ext cx="7419975" cy="5045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7235825" y="5157788"/>
            <a:ext cx="792163" cy="703262"/>
          </a:xfrm>
          <a:prstGeom prst="rect">
            <a:avLst/>
          </a:prstGeom>
          <a:solidFill>
            <a:schemeClr val="folHlink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rgbClr val="000000"/>
                </a:solidFill>
              </a:rPr>
              <a:t>All</a:t>
            </a:r>
          </a:p>
          <a:p>
            <a:pPr>
              <a:spcBef>
                <a:spcPct val="50000"/>
              </a:spcBef>
            </a:pPr>
            <a:r>
              <a:rPr lang="en-US" sz="1600">
                <a:solidFill>
                  <a:srgbClr val="000000"/>
                </a:solidFill>
              </a:rPr>
              <a:t>other</a:t>
            </a:r>
            <a:endParaRPr lang="en-CA" sz="1600">
              <a:solidFill>
                <a:srgbClr val="000000"/>
              </a:solidFill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2124075" y="333375"/>
            <a:ext cx="476885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CA" sz="2400"/>
              <a:t>The Multiplier Process (MPC=.75)</a:t>
            </a:r>
          </a:p>
        </p:txBody>
      </p:sp>
      <p:sp>
        <p:nvSpPr>
          <p:cNvPr id="116741" name="Rectangle 5"/>
          <p:cNvSpPr>
            <a:spLocks noChangeArrowheads="1"/>
          </p:cNvSpPr>
          <p:nvPr/>
        </p:nvSpPr>
        <p:spPr bwMode="auto">
          <a:xfrm>
            <a:off x="1692275" y="5876925"/>
            <a:ext cx="1795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  <a:sym typeface="Symbol" pitchFamily="18" charset="2"/>
              </a:rPr>
              <a:t></a:t>
            </a:r>
            <a:r>
              <a:rPr lang="en-U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pitchFamily="34" charset="0"/>
              </a:rPr>
              <a:t>I = $5 billion</a:t>
            </a:r>
            <a:endParaRPr lang="en-CA" sz="20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pitchFamily="34" charset="0"/>
            </a:endParaRPr>
          </a:p>
        </p:txBody>
      </p:sp>
      <p:sp>
        <p:nvSpPr>
          <p:cNvPr id="1030" name="Freeform 6"/>
          <p:cNvSpPr>
            <a:spLocks/>
          </p:cNvSpPr>
          <p:nvPr/>
        </p:nvSpPr>
        <p:spPr bwMode="auto">
          <a:xfrm>
            <a:off x="1520825" y="4833938"/>
            <a:ext cx="885825" cy="1027112"/>
          </a:xfrm>
          <a:custGeom>
            <a:avLst/>
            <a:gdLst>
              <a:gd name="T0" fmla="*/ 2147483647 w 558"/>
              <a:gd name="T1" fmla="*/ 2147483647 h 647"/>
              <a:gd name="T2" fmla="*/ 2147483647 w 558"/>
              <a:gd name="T3" fmla="*/ 2147483647 h 647"/>
              <a:gd name="T4" fmla="*/ 2147483647 w 558"/>
              <a:gd name="T5" fmla="*/ 0 h 647"/>
              <a:gd name="T6" fmla="*/ 0 60000 65536"/>
              <a:gd name="T7" fmla="*/ 0 60000 65536"/>
              <a:gd name="T8" fmla="*/ 0 60000 65536"/>
              <a:gd name="T9" fmla="*/ 0 w 558"/>
              <a:gd name="T10" fmla="*/ 0 h 647"/>
              <a:gd name="T11" fmla="*/ 558 w 558"/>
              <a:gd name="T12" fmla="*/ 647 h 64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58" h="647">
                <a:moveTo>
                  <a:pt x="170" y="647"/>
                </a:moveTo>
                <a:cubicBezTo>
                  <a:pt x="85" y="542"/>
                  <a:pt x="0" y="437"/>
                  <a:pt x="65" y="329"/>
                </a:cubicBezTo>
                <a:cubicBezTo>
                  <a:pt x="130" y="221"/>
                  <a:pt x="344" y="110"/>
                  <a:pt x="558" y="0"/>
                </a:cubicBezTo>
              </a:path>
            </a:pathLst>
          </a:custGeom>
          <a:noFill/>
          <a:ln w="76200" cap="flat" cmpd="sng">
            <a:solidFill>
              <a:schemeClr val="tx1"/>
            </a:solidFill>
            <a:prstDash val="solid"/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7" name="Rounded Rectangle 6"/>
          <p:cNvSpPr/>
          <p:nvPr/>
        </p:nvSpPr>
        <p:spPr>
          <a:xfrm>
            <a:off x="3851275" y="981075"/>
            <a:ext cx="1584325" cy="3603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1" grpId="0" autoUpdateAnimBg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51027" name="Group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211874"/>
              </p:ext>
            </p:extLst>
          </p:nvPr>
        </p:nvGraphicFramePr>
        <p:xfrm>
          <a:off x="611188" y="617539"/>
          <a:ext cx="8273678" cy="4219239"/>
        </p:xfrm>
        <a:graphic>
          <a:graphicData uri="http://schemas.openxmlformats.org/drawingml/2006/table">
            <a:tbl>
              <a:tblPr/>
              <a:tblGrid>
                <a:gridCol w="23042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375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49168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1581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income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(2)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(MPC=b=0.75)</a:t>
                      </a: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(3)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(MPS=1–b= 0.25)</a:t>
                      </a: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58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22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increases by x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bx</a:t>
                      </a: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(1-b) x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54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2nd round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6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3rd round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26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4th round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258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5th round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26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All other rounds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013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rgbClr val="BC37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cxnSp>
        <p:nvCxnSpPr>
          <p:cNvPr id="6" name="Straight Arrow Connector 5"/>
          <p:cNvCxnSpPr/>
          <p:nvPr/>
        </p:nvCxnSpPr>
        <p:spPr>
          <a:xfrm flipH="1">
            <a:off x="4139952" y="2060847"/>
            <a:ext cx="1728192" cy="432048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337012" y="2260139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err="1"/>
              <a:t>bx</a:t>
            </a:r>
            <a:endParaRPr lang="en-US" sz="2200" dirty="0"/>
          </a:p>
        </p:txBody>
      </p:sp>
      <p:sp>
        <p:nvSpPr>
          <p:cNvPr id="5" name="TextBox 4"/>
          <p:cNvSpPr txBox="1"/>
          <p:nvPr/>
        </p:nvSpPr>
        <p:spPr>
          <a:xfrm>
            <a:off x="5436096" y="2276871"/>
            <a:ext cx="10081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b</a:t>
            </a:r>
            <a:r>
              <a:rPr lang="en-US" sz="2200" dirty="0" smtClean="0"/>
              <a:t> (</a:t>
            </a:r>
            <a:r>
              <a:rPr lang="en-US" sz="2200" dirty="0" err="1" smtClean="0"/>
              <a:t>bx</a:t>
            </a:r>
            <a:r>
              <a:rPr lang="en-US" sz="2200" dirty="0" smtClean="0"/>
              <a:t>)</a:t>
            </a:r>
            <a:endParaRPr lang="en-US" sz="2200" dirty="0"/>
          </a:p>
        </p:txBody>
      </p:sp>
      <p:sp>
        <p:nvSpPr>
          <p:cNvPr id="2" name="Rectangle 1"/>
          <p:cNvSpPr/>
          <p:nvPr/>
        </p:nvSpPr>
        <p:spPr>
          <a:xfrm>
            <a:off x="7381534" y="2338426"/>
            <a:ext cx="134844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>
              <a:spcBef>
                <a:spcPct val="20000"/>
              </a:spcBef>
              <a:buClr>
                <a:schemeClr val="bg2"/>
              </a:buClr>
              <a:buSzPct val="75000"/>
            </a:pPr>
            <a:r>
              <a:rPr lang="en-CA" sz="2200" dirty="0">
                <a:latin typeface="Arial" pitchFamily="34" charset="0"/>
                <a:cs typeface="Arial" pitchFamily="34" charset="0"/>
              </a:rPr>
              <a:t>(1-b) (</a:t>
            </a:r>
            <a:r>
              <a:rPr lang="en-CA" sz="2200" dirty="0" err="1">
                <a:latin typeface="Arial" pitchFamily="34" charset="0"/>
                <a:cs typeface="Arial" pitchFamily="34" charset="0"/>
              </a:rPr>
              <a:t>bx</a:t>
            </a:r>
            <a:r>
              <a:rPr lang="en-CA" sz="2200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3959932" y="2553869"/>
            <a:ext cx="1728192" cy="432048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311860" y="2707758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b</a:t>
            </a:r>
            <a:r>
              <a:rPr lang="en-US" sz="2200" baseline="30000" dirty="0" smtClean="0"/>
              <a:t>2</a:t>
            </a:r>
            <a:r>
              <a:rPr lang="en-US" sz="2200" dirty="0" smtClean="0"/>
              <a:t>x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77175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  <p:bldP spid="2" grpId="0"/>
      <p:bldP spid="9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51027" name="Group 51"/>
          <p:cNvGraphicFramePr>
            <a:graphicFrameLocks noGrp="1"/>
          </p:cNvGraphicFramePr>
          <p:nvPr>
            <p:extLst/>
          </p:nvPr>
        </p:nvGraphicFramePr>
        <p:xfrm>
          <a:off x="611188" y="617539"/>
          <a:ext cx="8273678" cy="4219239"/>
        </p:xfrm>
        <a:graphic>
          <a:graphicData uri="http://schemas.openxmlformats.org/drawingml/2006/table">
            <a:tbl>
              <a:tblPr/>
              <a:tblGrid>
                <a:gridCol w="23042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375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49168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1581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income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(2)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(MPC=b=0.75)</a:t>
                      </a: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(3)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(MPS=1–b= 0.25)</a:t>
                      </a:r>
                      <a:endParaRPr kumimoji="0" lang="en-CA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58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22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increases by x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(1-b) x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54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2nd round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 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r>
                        <a:rPr kumimoji="0" lang="en-CA" sz="22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 </a:t>
                      </a:r>
                      <a:r>
                        <a:rPr kumimoji="0" lang="en-CA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(1-b) b 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6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3rd round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r>
                        <a:rPr kumimoji="0" lang="en-CA" sz="22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CA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r>
                        <a:rPr kumimoji="0" lang="en-CA" sz="22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 </a:t>
                      </a: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(1-b) b</a:t>
                      </a:r>
                      <a:r>
                        <a:rPr kumimoji="0" lang="en-CA" sz="22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26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4th round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r>
                        <a:rPr kumimoji="0" lang="en-CA" sz="22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r>
                        <a:rPr kumimoji="0" lang="en-CA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r>
                        <a:rPr kumimoji="0" lang="en-CA" sz="22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(1-b) b</a:t>
                      </a:r>
                      <a:r>
                        <a:rPr kumimoji="0" lang="en-CA" sz="22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258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5th round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r>
                        <a:rPr kumimoji="0" lang="en-CA" sz="22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r>
                        <a:rPr kumimoji="0" lang="en-CA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r>
                        <a:rPr kumimoji="0" lang="en-CA" sz="22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(1-b) b</a:t>
                      </a:r>
                      <a:r>
                        <a:rPr kumimoji="0" lang="en-CA" sz="22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269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All other rounds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…..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…..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……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013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kumimoji="0" lang="en-CA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BC37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 / (1-b)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BC37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bx / (1-b)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BC37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(1-b)x / (1-b)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971600" y="5157192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∆Y* = x [ 1 + b + </a:t>
            </a:r>
            <a:r>
              <a:rPr lang="en-CA" sz="2000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CA" sz="2000" baseline="30000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 </a:t>
            </a:r>
            <a:r>
              <a:rPr lang="en-CA" sz="2000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en-CA" sz="2000" baseline="30000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CA" sz="2000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CA" sz="2000" baseline="30000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en-CA" sz="2000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+ …..+ </a:t>
            </a:r>
            <a:r>
              <a:rPr lang="en-CA" sz="2000" dirty="0" err="1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CA" sz="2000" baseline="30000" dirty="0" err="1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CA" sz="2000" baseline="30000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CA" sz="2000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]  = x </a:t>
            </a:r>
            <a:r>
              <a:rPr lang="en-US" sz="2000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[     1      ]   </a:t>
            </a:r>
          </a:p>
          <a:p>
            <a:r>
              <a:rPr lang="en-US" sz="2000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      	 			                1 – b     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724128" y="5517232"/>
            <a:ext cx="720080" cy="0"/>
          </a:xfrm>
          <a:prstGeom prst="line">
            <a:avLst/>
          </a:prstGeom>
          <a:ln w="22225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ounded Rectangle 2"/>
          <p:cNvSpPr/>
          <p:nvPr/>
        </p:nvSpPr>
        <p:spPr>
          <a:xfrm>
            <a:off x="2843808" y="404664"/>
            <a:ext cx="1440160" cy="468052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971600" y="5667345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Multiplier = </a:t>
            </a:r>
            <a:r>
              <a:rPr lang="en-US" sz="20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∆Y / x =  </a:t>
            </a:r>
            <a:r>
              <a:rPr lang="en-US" sz="2000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1      </a:t>
            </a:r>
          </a:p>
          <a:p>
            <a:r>
              <a:rPr lang="en-US" sz="2000" dirty="0">
                <a:solidFill>
                  <a:schemeClr val="bg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		        1  -  b</a:t>
            </a:r>
            <a:endParaRPr lang="en-US" sz="2000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3419872" y="6021288"/>
            <a:ext cx="720080" cy="0"/>
          </a:xfrm>
          <a:prstGeom prst="line">
            <a:avLst/>
          </a:prstGeom>
          <a:ln w="22225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18766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57200"/>
            <a:ext cx="8002587" cy="811213"/>
          </a:xfrm>
        </p:spPr>
        <p:txBody>
          <a:bodyPr/>
          <a:lstStyle/>
          <a:p>
            <a:pPr eaLnBrk="1" hangingPunct="1"/>
            <a:r>
              <a:rPr lang="en-CA" sz="3600" u="sng"/>
              <a:t>The Multiplier Effect</a:t>
            </a:r>
          </a:p>
        </p:txBody>
      </p:sp>
      <p:sp>
        <p:nvSpPr>
          <p:cNvPr id="1148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484313"/>
            <a:ext cx="8066087" cy="5040312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CA" sz="2800" u="sng"/>
              <a:t>How large is the actual multiplier effect?</a:t>
            </a:r>
          </a:p>
          <a:p>
            <a:pPr eaLnBrk="1" hangingPunct="1">
              <a:lnSpc>
                <a:spcPct val="80000"/>
              </a:lnSpc>
            </a:pPr>
            <a:endParaRPr lang="en-CA"/>
          </a:p>
          <a:p>
            <a:pPr eaLnBrk="1" hangingPunct="1">
              <a:lnSpc>
                <a:spcPct val="80000"/>
              </a:lnSpc>
            </a:pPr>
            <a:r>
              <a:rPr lang="en-CA" sz="2400"/>
              <a:t>actual multiplier:  1 </a:t>
            </a:r>
            <a:r>
              <a:rPr lang="en-CA" sz="2400">
                <a:sym typeface="Symbol" pitchFamily="18" charset="2"/>
              </a:rPr>
              <a:t> (fraction of change in income that is not spent on domestic output)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CA" sz="2400">
              <a:sym typeface="Symbol" pitchFamily="18" charset="2"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CA" sz="2400">
                <a:solidFill>
                  <a:srgbClr val="FF0000"/>
                </a:solidFill>
              </a:rPr>
              <a:t>Multiplier =    	1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CA" sz="2400">
                <a:solidFill>
                  <a:srgbClr val="FF0000"/>
                </a:solidFill>
              </a:rPr>
              <a:t>			 1 – b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en-CA" sz="2400"/>
          </a:p>
          <a:p>
            <a:pPr eaLnBrk="1" hangingPunct="1">
              <a:lnSpc>
                <a:spcPct val="80000"/>
              </a:lnSpc>
            </a:pPr>
            <a:r>
              <a:rPr lang="en-CA" sz="2400"/>
              <a:t>In reality, consumption of domestic output increases in each round by a lesser amount than implied by MPS alone</a:t>
            </a:r>
          </a:p>
          <a:p>
            <a:pPr lvl="1" eaLnBrk="1" hangingPunct="1">
              <a:lnSpc>
                <a:spcPct val="80000"/>
              </a:lnSpc>
            </a:pPr>
            <a:r>
              <a:rPr lang="en-CA" sz="2400"/>
              <a:t>imports &amp; taxes</a:t>
            </a:r>
          </a:p>
          <a:p>
            <a:pPr lvl="1" eaLnBrk="1" hangingPunct="1">
              <a:lnSpc>
                <a:spcPct val="80000"/>
              </a:lnSpc>
            </a:pPr>
            <a:endParaRPr lang="en-CA" sz="2400"/>
          </a:p>
        </p:txBody>
      </p:sp>
      <p:sp>
        <p:nvSpPr>
          <p:cNvPr id="76804" name="Line 4"/>
          <p:cNvSpPr>
            <a:spLocks noChangeShapeType="1"/>
          </p:cNvSpPr>
          <p:nvPr/>
        </p:nvSpPr>
        <p:spPr bwMode="auto">
          <a:xfrm>
            <a:off x="5364163" y="3716338"/>
            <a:ext cx="10080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9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9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8931" grpId="0" build="p" bldLvl="3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5302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666012"/>
              </p:ext>
            </p:extLst>
          </p:nvPr>
        </p:nvGraphicFramePr>
        <p:xfrm>
          <a:off x="611188" y="617538"/>
          <a:ext cx="8273677" cy="5753673"/>
        </p:xfrm>
        <a:graphic>
          <a:graphicData uri="http://schemas.openxmlformats.org/drawingml/2006/table">
            <a:tbl>
              <a:tblPr/>
              <a:tblGrid>
                <a:gridCol w="26191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1770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6917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676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568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income</a:t>
                      </a:r>
                      <a:endParaRPr kumimoji="0" lang="en-CA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(2)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Induced expenditure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(z = 0.75)</a:t>
                      </a:r>
                      <a:endParaRPr kumimoji="0" lang="en-CA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(3)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 Leakages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(1 – z = 0.25)</a:t>
                      </a:r>
                      <a:endParaRPr kumimoji="0" lang="en-CA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increases by x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(1-z) x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2nd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 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r>
                        <a:rPr kumimoji="0" lang="en-CA" sz="24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 </a:t>
                      </a: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(1-z) z 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3rd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r>
                        <a:rPr kumimoji="0" lang="en-CA" sz="24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r>
                        <a:rPr kumimoji="0" lang="en-CA" sz="24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 </a:t>
                      </a: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(1-z) z</a:t>
                      </a:r>
                      <a:r>
                        <a:rPr kumimoji="0" lang="en-CA" sz="24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4th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r>
                        <a:rPr kumimoji="0" lang="en-CA" sz="24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r>
                        <a:rPr kumimoji="0" lang="en-CA" sz="24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(1-z) z</a:t>
                      </a:r>
                      <a:r>
                        <a:rPr kumimoji="0" lang="en-CA" sz="24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5th round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r>
                        <a:rPr kumimoji="0" lang="en-CA" sz="24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r>
                        <a:rPr kumimoji="0" lang="en-CA" sz="24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(1-z) z</a:t>
                      </a:r>
                      <a:r>
                        <a:rPr kumimoji="0" lang="en-CA" sz="24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87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All other rounds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…..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…..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……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47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  <a:endParaRPr kumimoji="0" lang="en-CA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BC37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 / (1-z)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BC37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zx / (1-z)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BC37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(1-z)x / (1-z)</a:t>
                      </a:r>
                    </a:p>
                  </a:txBody>
                  <a:tcPr marR="228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55650" y="404813"/>
            <a:ext cx="7786688" cy="955675"/>
          </a:xfrm>
          <a:noFill/>
        </p:spPr>
        <p:txBody>
          <a:bodyPr/>
          <a:lstStyle/>
          <a:p>
            <a:pPr eaLnBrk="1" hangingPunct="1"/>
            <a:r>
              <a:rPr lang="en-CA" sz="3600" u="sng"/>
              <a:t>The Size of the Multiplier</a:t>
            </a:r>
          </a:p>
        </p:txBody>
      </p:sp>
      <p:sp>
        <p:nvSpPr>
          <p:cNvPr id="1033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25420" y="1360488"/>
            <a:ext cx="8229600" cy="4930775"/>
          </a:xfrm>
        </p:spPr>
        <p:txBody>
          <a:bodyPr/>
          <a:lstStyle/>
          <a:p>
            <a:pPr marL="609600" indent="-609600" eaLnBrk="1" hangingPunct="1"/>
            <a:r>
              <a:rPr lang="en-CA" sz="2400" b="1" dirty="0"/>
              <a:t>The Multiplier and the Slope of the </a:t>
            </a:r>
            <a:r>
              <a:rPr lang="en-CA" sz="2400" b="1" i="1" dirty="0"/>
              <a:t>AE</a:t>
            </a:r>
            <a:r>
              <a:rPr lang="en-CA" sz="2400" b="1" dirty="0"/>
              <a:t> Curve (z)</a:t>
            </a:r>
          </a:p>
          <a:p>
            <a:pPr marL="990600" lvl="1" indent="-533400" eaLnBrk="1" hangingPunct="1"/>
            <a:r>
              <a:rPr lang="en-CA" sz="2400" dirty="0"/>
              <a:t>The </a:t>
            </a:r>
            <a:r>
              <a:rPr lang="en-CA" sz="2400" u="sng" dirty="0"/>
              <a:t>slope of the </a:t>
            </a:r>
            <a:r>
              <a:rPr lang="en-CA" sz="2400" i="1" u="sng" dirty="0"/>
              <a:t>AE</a:t>
            </a:r>
            <a:r>
              <a:rPr lang="en-CA" sz="2400" u="sng" dirty="0"/>
              <a:t> curve </a:t>
            </a:r>
            <a:r>
              <a:rPr lang="en-CA" sz="2400" dirty="0"/>
              <a:t>(</a:t>
            </a:r>
            <a:r>
              <a:rPr lang="en-CA" sz="2400" dirty="0">
                <a:solidFill>
                  <a:srgbClr val="0000FF"/>
                </a:solidFill>
              </a:rPr>
              <a:t>marginal propensity to spend out of extra income</a:t>
            </a:r>
            <a:r>
              <a:rPr lang="en-CA" sz="2400" dirty="0"/>
              <a:t>) determines the magnitude of the multiplier:</a:t>
            </a:r>
          </a:p>
          <a:p>
            <a:pPr marL="990600" lvl="1" indent="-533400" algn="ctr" eaLnBrk="1" hangingPunct="1">
              <a:buFont typeface="Wingdings" pitchFamily="2" charset="2"/>
              <a:buNone/>
            </a:pPr>
            <a:r>
              <a:rPr lang="en-CA" sz="2400" dirty="0">
                <a:solidFill>
                  <a:srgbClr val="FF3300"/>
                </a:solidFill>
              </a:rPr>
              <a:t>Multiplier = 1 ÷ (1 – Slope of </a:t>
            </a:r>
            <a:r>
              <a:rPr lang="en-CA" sz="2400" i="1" dirty="0">
                <a:solidFill>
                  <a:srgbClr val="FF3300"/>
                </a:solidFill>
              </a:rPr>
              <a:t>AE</a:t>
            </a:r>
            <a:r>
              <a:rPr lang="en-CA" sz="2400" dirty="0">
                <a:solidFill>
                  <a:srgbClr val="FF3300"/>
                </a:solidFill>
              </a:rPr>
              <a:t> curve) =	1</a:t>
            </a:r>
          </a:p>
          <a:p>
            <a:pPr marL="990600" lvl="1" indent="-533400" algn="ctr" eaLnBrk="1" hangingPunct="1">
              <a:buFont typeface="Wingdings" pitchFamily="2" charset="2"/>
              <a:buNone/>
            </a:pPr>
            <a:r>
              <a:rPr lang="en-CA" sz="2400" dirty="0">
                <a:solidFill>
                  <a:srgbClr val="FF3300"/>
                </a:solidFill>
              </a:rPr>
              <a:t>							1 – z </a:t>
            </a:r>
          </a:p>
          <a:p>
            <a:pPr marL="609600" indent="-609600" eaLnBrk="1" hangingPunct="1"/>
            <a:endParaRPr lang="en-CA" sz="2400" dirty="0">
              <a:solidFill>
                <a:srgbClr val="FF3300"/>
              </a:solidFill>
            </a:endParaRPr>
          </a:p>
          <a:p>
            <a:pPr marL="609600" indent="-609600" eaLnBrk="1" hangingPunct="1"/>
            <a:r>
              <a:rPr lang="en-CA" sz="2400" b="1" dirty="0"/>
              <a:t>Why Is the Multiplier Greater than 1?</a:t>
            </a:r>
          </a:p>
          <a:p>
            <a:pPr marL="990600" lvl="1" indent="-533400" eaLnBrk="1" hangingPunct="1"/>
            <a:r>
              <a:rPr lang="en-CA" sz="2400" dirty="0"/>
              <a:t>The multiplier is greater than 1 because an increase in </a:t>
            </a:r>
            <a:r>
              <a:rPr lang="en-CA" sz="2400" u="sng" dirty="0"/>
              <a:t>autonomous expenditure </a:t>
            </a:r>
            <a:r>
              <a:rPr lang="en-CA" sz="2400" dirty="0"/>
              <a:t>induces further increases in other </a:t>
            </a:r>
            <a:r>
              <a:rPr lang="en-CA" sz="2400" u="sng" dirty="0"/>
              <a:t>induced expenditure</a:t>
            </a:r>
          </a:p>
          <a:p>
            <a:pPr marL="990600" lvl="1" indent="-533400" eaLnBrk="1" hangingPunct="1"/>
            <a:r>
              <a:rPr lang="en-CA" sz="2400" dirty="0"/>
              <a:t>Slope of AE &lt; 1  </a:t>
            </a:r>
            <a:r>
              <a:rPr lang="en-CA" sz="2400" dirty="0">
                <a:sym typeface="Symbol" pitchFamily="18" charset="2"/>
              </a:rPr>
              <a:t>  (</a:t>
            </a:r>
            <a:r>
              <a:rPr lang="en-CA" sz="2400" dirty="0"/>
              <a:t>1 – z ) &lt; 1  </a:t>
            </a:r>
            <a:r>
              <a:rPr lang="en-CA" sz="2400" dirty="0">
                <a:sym typeface="Symbol" pitchFamily="18" charset="2"/>
              </a:rPr>
              <a:t></a:t>
            </a:r>
            <a:r>
              <a:rPr lang="en-CA" sz="2400" dirty="0"/>
              <a:t>  1/(1 – z) &gt; 1</a:t>
            </a:r>
            <a:r>
              <a:rPr lang="en-CA" sz="2400" dirty="0">
                <a:sym typeface="Symbol" pitchFamily="18" charset="2"/>
              </a:rPr>
              <a:t> </a:t>
            </a:r>
          </a:p>
        </p:txBody>
      </p:sp>
      <p:sp>
        <p:nvSpPr>
          <p:cNvPr id="1155076" name="Line 4"/>
          <p:cNvSpPr>
            <a:spLocks noChangeShapeType="1"/>
          </p:cNvSpPr>
          <p:nvPr/>
        </p:nvSpPr>
        <p:spPr bwMode="auto">
          <a:xfrm>
            <a:off x="7668344" y="3429000"/>
            <a:ext cx="935037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3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33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5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55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33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33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033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33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033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3219" grpId="0" build="p"/>
      <p:bldP spid="1155076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668338"/>
          </a:xfrm>
        </p:spPr>
        <p:txBody>
          <a:bodyPr/>
          <a:lstStyle/>
          <a:p>
            <a:r>
              <a:rPr lang="en-US" sz="3600" u="sng" dirty="0"/>
              <a:t>Equilibrium in an Closed Economy</a:t>
            </a:r>
          </a:p>
        </p:txBody>
      </p:sp>
      <p:sp>
        <p:nvSpPr>
          <p:cNvPr id="214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2027" y="1418232"/>
            <a:ext cx="7905750" cy="525112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dirty="0"/>
              <a:t>AE = A + z Y</a:t>
            </a:r>
          </a:p>
          <a:p>
            <a:pPr>
              <a:lnSpc>
                <a:spcPct val="80000"/>
              </a:lnSpc>
            </a:pPr>
            <a:endParaRPr lang="en-US" sz="2400" dirty="0"/>
          </a:p>
          <a:p>
            <a:pPr>
              <a:lnSpc>
                <a:spcPct val="80000"/>
              </a:lnSpc>
            </a:pPr>
            <a:endParaRPr lang="en-US" sz="2400" u="sng" dirty="0"/>
          </a:p>
          <a:p>
            <a:pPr>
              <a:lnSpc>
                <a:spcPct val="80000"/>
              </a:lnSpc>
            </a:pPr>
            <a:r>
              <a:rPr lang="en-US" sz="2400" u="sng" dirty="0"/>
              <a:t>At Equilibrium</a:t>
            </a:r>
            <a:r>
              <a:rPr lang="en-US" sz="2400" dirty="0"/>
              <a:t>: 	Y* = AE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/>
              <a:t>				Y* = A + z Y*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/>
              <a:t>				Y* - z Y* = 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/>
              <a:t>				(1 – z) Y* = 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/>
              <a:t>				Y* = </a:t>
            </a:r>
            <a:r>
              <a:rPr lang="en-US" sz="2400" u="sng" dirty="0"/>
              <a:t>    1    </a:t>
            </a:r>
            <a:r>
              <a:rPr lang="en-US" sz="2400" dirty="0"/>
              <a:t>  </a:t>
            </a:r>
            <a:r>
              <a:rPr lang="en-US" sz="2400" dirty="0">
                <a:sym typeface="Symbol" panose="05050102010706020507" pitchFamily="18" charset="2"/>
              </a:rPr>
              <a:t></a:t>
            </a:r>
            <a:r>
              <a:rPr lang="en-US" sz="2400" dirty="0"/>
              <a:t> (A)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/>
              <a:t>				         1 - z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FF0000"/>
                </a:solidFill>
                <a:sym typeface="Symbol" pitchFamily="18" charset="2"/>
              </a:rPr>
              <a:t>	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FF0000"/>
                </a:solidFill>
                <a:sym typeface="Symbol" pitchFamily="18" charset="2"/>
              </a:rPr>
              <a:t>	Y* = [Multiplier]  </a:t>
            </a:r>
            <a:r>
              <a:rPr lang="en-US" sz="2000" b="1" dirty="0">
                <a:solidFill>
                  <a:srgbClr val="FF0000"/>
                </a:solidFill>
                <a:sym typeface="Symbol" pitchFamily="18" charset="2"/>
              </a:rPr>
              <a:t>x</a:t>
            </a:r>
            <a:r>
              <a:rPr lang="en-US" sz="2400" b="1" dirty="0">
                <a:solidFill>
                  <a:srgbClr val="FF0000"/>
                </a:solidFill>
                <a:sym typeface="Symbol" pitchFamily="18" charset="2"/>
              </a:rPr>
              <a:t>   [Autonomous Spending]</a:t>
            </a:r>
            <a:endParaRPr lang="en-US" sz="24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>
                <a:solidFill>
                  <a:srgbClr val="FF0000"/>
                </a:solidFill>
              </a:rPr>
              <a:t>	</a:t>
            </a:r>
            <a:r>
              <a:rPr lang="en-US" sz="2400" b="1" dirty="0">
                <a:solidFill>
                  <a:srgbClr val="FF0000"/>
                </a:solidFill>
                <a:sym typeface="Symbol" pitchFamily="18" charset="2"/>
              </a:rPr>
              <a:t>Y* = [Multiplier]  </a:t>
            </a:r>
            <a:r>
              <a:rPr lang="en-US" sz="2000" b="1" dirty="0">
                <a:solidFill>
                  <a:srgbClr val="FF0000"/>
                </a:solidFill>
                <a:sym typeface="Symbol" pitchFamily="18" charset="2"/>
              </a:rPr>
              <a:t>x</a:t>
            </a:r>
            <a:r>
              <a:rPr lang="en-US" sz="2400" b="1" dirty="0">
                <a:solidFill>
                  <a:srgbClr val="FF0000"/>
                </a:solidFill>
                <a:sym typeface="Symbol" pitchFamily="18" charset="2"/>
              </a:rPr>
              <a:t>   [Autonomous Spending]</a:t>
            </a:r>
          </a:p>
          <a:p>
            <a:pPr>
              <a:lnSpc>
                <a:spcPct val="80000"/>
              </a:lnSpc>
            </a:pPr>
            <a:endParaRPr lang="en-US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2267719" y="1484783"/>
            <a:ext cx="288057" cy="378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797914" y="1181359"/>
            <a:ext cx="14398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Slope of </a:t>
            </a:r>
            <a:r>
              <a:rPr lang="en-US" dirty="0" smtClean="0">
                <a:solidFill>
                  <a:srgbClr val="FF0000"/>
                </a:solidFill>
              </a:rPr>
              <a:t>AE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2478991" y="1381775"/>
            <a:ext cx="395709" cy="12615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691655" y="1428826"/>
            <a:ext cx="333926" cy="39552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68313" y="1890324"/>
            <a:ext cx="2879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Autonomous spending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1908021" y="1788073"/>
            <a:ext cx="215900" cy="21590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4093748" y="3933056"/>
            <a:ext cx="982308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562631" y="4899327"/>
            <a:ext cx="14398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Multiplier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5076056" y="4725144"/>
            <a:ext cx="216024" cy="21811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589481" y="4442348"/>
            <a:ext cx="2879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Autonomous spending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323227" y="3933056"/>
            <a:ext cx="532507" cy="4222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5786470" y="4329100"/>
            <a:ext cx="216024" cy="21811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2815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4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14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14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140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140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140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140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140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2140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2140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19" grpId="0" uiExpand="1" build="p"/>
      <p:bldP spid="4" grpId="0" uiExpand="1" animBg="1"/>
      <p:bldP spid="5" grpId="0" uiExpand="1"/>
      <p:bldP spid="8" grpId="0" uiExpand="1" animBg="1"/>
      <p:bldP spid="9" grpId="0" uiExpand="1"/>
      <p:bldP spid="11" grpId="0" animBg="1"/>
      <p:bldP spid="12" grpId="0"/>
      <p:bldP spid="16" grpId="0"/>
      <p:bldP spid="17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811560"/>
          </a:xfrm>
        </p:spPr>
        <p:txBody>
          <a:bodyPr/>
          <a:lstStyle/>
          <a:p>
            <a:r>
              <a:rPr lang="en-US" sz="4000" u="sng" dirty="0"/>
              <a:t>Numerical Example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484784"/>
            <a:ext cx="8208912" cy="5040560"/>
          </a:xfrm>
        </p:spPr>
        <p:txBody>
          <a:bodyPr/>
          <a:lstStyle/>
          <a:p>
            <a:r>
              <a:rPr lang="en-US" sz="2400" dirty="0"/>
              <a:t>Given the following data: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u="sng" dirty="0"/>
          </a:p>
          <a:p>
            <a:r>
              <a:rPr lang="en-US" sz="2400" u="sng" dirty="0"/>
              <a:t>Question: What is the equation for AE?</a:t>
            </a:r>
          </a:p>
          <a:p>
            <a:r>
              <a:rPr lang="en-US" sz="2400" dirty="0"/>
              <a:t>Answer: AE = 40 + (80/100)Y = 40 + 0.8Y</a:t>
            </a:r>
          </a:p>
          <a:p>
            <a:endParaRPr lang="en-US" sz="2400" dirty="0"/>
          </a:p>
          <a:p>
            <a:r>
              <a:rPr lang="en-US" sz="2400" u="sng" dirty="0"/>
              <a:t>Question: What is the equilibrium level of Y?</a:t>
            </a:r>
          </a:p>
          <a:p>
            <a:r>
              <a:rPr lang="en-US" sz="2400" dirty="0"/>
              <a:t>Answer: Y* = (1 / (1 </a:t>
            </a:r>
            <a:r>
              <a:rPr lang="en-US" sz="2400" dirty="0">
                <a:sym typeface="Symbol" panose="05050102010706020507" pitchFamily="18" charset="2"/>
              </a:rPr>
              <a:t></a:t>
            </a:r>
            <a:r>
              <a:rPr lang="en-US" sz="2400" dirty="0"/>
              <a:t> 0.8)) </a:t>
            </a:r>
            <a:r>
              <a:rPr lang="en-US" sz="2400" dirty="0">
                <a:sym typeface="Symbol" panose="05050102010706020507" pitchFamily="18" charset="2"/>
              </a:rPr>
              <a:t></a:t>
            </a:r>
            <a:r>
              <a:rPr lang="en-US" sz="2400" dirty="0"/>
              <a:t> (40) = 5 </a:t>
            </a:r>
            <a:r>
              <a:rPr lang="en-US" sz="2400" dirty="0">
                <a:sym typeface="Symbol" panose="05050102010706020507" pitchFamily="18" charset="2"/>
              </a:rPr>
              <a:t></a:t>
            </a:r>
            <a:r>
              <a:rPr lang="en-US" sz="2400" dirty="0"/>
              <a:t> 40 = 200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059832" y="2204864"/>
          <a:ext cx="3456385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AE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491880" y="3356992"/>
            <a:ext cx="864096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200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26854" y="3356992"/>
            <a:ext cx="864096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200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45435" y="3356992"/>
            <a:ext cx="86409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=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76256" y="3356992"/>
            <a:ext cx="1368152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Equilibrium</a:t>
            </a:r>
          </a:p>
        </p:txBody>
      </p:sp>
      <p:sp>
        <p:nvSpPr>
          <p:cNvPr id="10" name="Curved Right Arrow 9"/>
          <p:cNvSpPr/>
          <p:nvPr/>
        </p:nvSpPr>
        <p:spPr>
          <a:xfrm>
            <a:off x="2771800" y="2708920"/>
            <a:ext cx="288032" cy="43204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1" name="Curved Left Arrow 10"/>
          <p:cNvSpPr/>
          <p:nvPr/>
        </p:nvSpPr>
        <p:spPr>
          <a:xfrm>
            <a:off x="6444208" y="2708920"/>
            <a:ext cx="288032" cy="43204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3728" y="274027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+100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732240" y="267517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+80</a:t>
            </a:r>
          </a:p>
        </p:txBody>
      </p:sp>
      <p:sp>
        <p:nvSpPr>
          <p:cNvPr id="14" name="Oval 13"/>
          <p:cNvSpPr/>
          <p:nvPr/>
        </p:nvSpPr>
        <p:spPr>
          <a:xfrm>
            <a:off x="3275855" y="2564904"/>
            <a:ext cx="3024337" cy="2949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7B0EC41-A853-4E30-B1AC-FA20F037B37F}"/>
              </a:ext>
            </a:extLst>
          </p:cNvPr>
          <p:cNvSpPr txBox="1"/>
          <p:nvPr/>
        </p:nvSpPr>
        <p:spPr>
          <a:xfrm>
            <a:off x="7469764" y="2204864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u="sng" dirty="0"/>
              <a:t>Slope of AE </a:t>
            </a:r>
            <a:r>
              <a:rPr lang="en-CA" dirty="0"/>
              <a:t>= 80/100 </a:t>
            </a:r>
          </a:p>
          <a:p>
            <a:r>
              <a:rPr lang="en-CA" dirty="0"/>
              <a:t>= 0.8</a:t>
            </a:r>
          </a:p>
        </p:txBody>
      </p:sp>
    </p:spTree>
    <p:extLst>
      <p:ext uri="{BB962C8B-B14F-4D97-AF65-F5344CB8AC3E}">
        <p14:creationId xmlns:p14="http://schemas.microsoft.com/office/powerpoint/2010/main" val="25262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 animBg="1"/>
      <p:bldP spid="10" grpId="0" animBg="1"/>
      <p:bldP spid="11" grpId="0" animBg="1"/>
      <p:bldP spid="12" grpId="0"/>
      <p:bldP spid="13" grpId="0"/>
      <p:bldP spid="14" grpId="0" animBg="1"/>
      <p:bldP spid="15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457200"/>
            <a:ext cx="7808912" cy="884238"/>
          </a:xfrm>
          <a:noFill/>
        </p:spPr>
        <p:txBody>
          <a:bodyPr/>
          <a:lstStyle/>
          <a:p>
            <a:pPr eaLnBrk="1" hangingPunct="1"/>
            <a:r>
              <a:rPr lang="en-CA" sz="4000" u="sng"/>
              <a:t>The Multiplier</a:t>
            </a:r>
          </a:p>
        </p:txBody>
      </p:sp>
      <p:sp>
        <p:nvSpPr>
          <p:cNvPr id="1157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412875"/>
            <a:ext cx="8153400" cy="5143500"/>
          </a:xfrm>
        </p:spPr>
        <p:txBody>
          <a:bodyPr/>
          <a:lstStyle/>
          <a:p>
            <a:pPr eaLnBrk="1" hangingPunct="1"/>
            <a:r>
              <a:rPr lang="en-CA" sz="2400" dirty="0"/>
              <a:t>In the textbook example, the slope of the </a:t>
            </a:r>
            <a:r>
              <a:rPr lang="en-CA" sz="2400" i="1" dirty="0"/>
              <a:t>AE</a:t>
            </a:r>
            <a:r>
              <a:rPr lang="en-CA" sz="2400" dirty="0"/>
              <a:t> curve is 0.75, so the multiplier is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CA" sz="2400" b="1" i="1" dirty="0">
                <a:latin typeface="Symbol" pitchFamily="18" charset="2"/>
              </a:rPr>
              <a:t>D</a:t>
            </a:r>
            <a:r>
              <a:rPr lang="en-CA" sz="2400" b="1" i="1" dirty="0"/>
              <a:t>Y </a:t>
            </a:r>
            <a:r>
              <a:rPr lang="en-CA" sz="2400" b="1" dirty="0"/>
              <a:t>÷ </a:t>
            </a:r>
            <a:r>
              <a:rPr lang="en-CA" sz="2400" b="1" i="1" dirty="0">
                <a:latin typeface="Symbol" pitchFamily="18" charset="2"/>
              </a:rPr>
              <a:t>D</a:t>
            </a:r>
            <a:r>
              <a:rPr lang="en-CA" sz="2400" b="1" i="1" dirty="0"/>
              <a:t>A</a:t>
            </a:r>
            <a:r>
              <a:rPr lang="en-CA" sz="2400" b="1" dirty="0"/>
              <a:t> = 1 ÷ </a:t>
            </a:r>
            <a:r>
              <a:rPr lang="en-CA" sz="2400" b="1" dirty="0">
                <a:latin typeface="Symbol" pitchFamily="18" charset="2"/>
              </a:rPr>
              <a:t>(</a:t>
            </a:r>
            <a:r>
              <a:rPr lang="en-CA" sz="2400" b="1" dirty="0"/>
              <a:t>1</a:t>
            </a:r>
            <a:r>
              <a:rPr lang="en-CA" sz="2400" b="1" dirty="0">
                <a:latin typeface="Symbol" pitchFamily="18" charset="2"/>
              </a:rPr>
              <a:t> -</a:t>
            </a:r>
            <a:r>
              <a:rPr lang="en-CA" sz="2400" b="1" dirty="0"/>
              <a:t> 0.75) = 1 ÷ </a:t>
            </a:r>
            <a:r>
              <a:rPr lang="en-CA" sz="2400" b="1" dirty="0">
                <a:latin typeface="Symbol" pitchFamily="18" charset="2"/>
              </a:rPr>
              <a:t>(</a:t>
            </a:r>
            <a:r>
              <a:rPr lang="en-CA" sz="2400" b="1" dirty="0"/>
              <a:t>0.25) = 4</a:t>
            </a:r>
          </a:p>
          <a:p>
            <a:pPr algn="ctr" eaLnBrk="1" hangingPunct="1">
              <a:buFont typeface="Wingdings" pitchFamily="2" charset="2"/>
              <a:buNone/>
            </a:pPr>
            <a:endParaRPr lang="en-CA" sz="2400" b="1" dirty="0"/>
          </a:p>
          <a:p>
            <a:pPr eaLnBrk="1" hangingPunct="1"/>
            <a:r>
              <a:rPr lang="en-CA" sz="2400" dirty="0"/>
              <a:t>When there are </a:t>
            </a:r>
            <a:r>
              <a:rPr lang="en-CA" sz="2400" u="sng" dirty="0"/>
              <a:t>no income taxes and no imports</a:t>
            </a:r>
            <a:r>
              <a:rPr lang="en-CA" sz="2400" dirty="0"/>
              <a:t>, the slope of the AE curve equals the marginal propensity to consume, so the multiplier is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CA" sz="2400" b="1" dirty="0"/>
              <a:t>Multiplier = 1 ÷ </a:t>
            </a:r>
            <a:r>
              <a:rPr lang="en-CA" sz="2400" b="1" dirty="0">
                <a:latin typeface="Symbol" pitchFamily="18" charset="2"/>
              </a:rPr>
              <a:t>(</a:t>
            </a:r>
            <a:r>
              <a:rPr lang="en-CA" sz="2400" b="1" dirty="0"/>
              <a:t>1</a:t>
            </a:r>
            <a:r>
              <a:rPr lang="en-CA" sz="2400" b="1" dirty="0">
                <a:latin typeface="Symbol" pitchFamily="18" charset="2"/>
              </a:rPr>
              <a:t> -</a:t>
            </a:r>
            <a:r>
              <a:rPr lang="en-CA" sz="2400" b="1" dirty="0"/>
              <a:t> </a:t>
            </a:r>
            <a:r>
              <a:rPr lang="en-CA" sz="2400" b="1" i="1" dirty="0"/>
              <a:t>MPC</a:t>
            </a:r>
            <a:r>
              <a:rPr lang="en-CA" sz="2400" b="1" dirty="0"/>
              <a:t>)</a:t>
            </a:r>
          </a:p>
          <a:p>
            <a:pPr algn="ctr" eaLnBrk="1" hangingPunct="1">
              <a:buFont typeface="Wingdings" pitchFamily="2" charset="2"/>
              <a:buNone/>
            </a:pPr>
            <a:endParaRPr lang="en-CA" sz="2400" b="1" dirty="0"/>
          </a:p>
          <a:p>
            <a:pPr eaLnBrk="1" hangingPunct="1"/>
            <a:r>
              <a:rPr lang="en-CA" sz="2400" dirty="0"/>
              <a:t>But 1 – </a:t>
            </a:r>
            <a:r>
              <a:rPr lang="en-CA" sz="2400" i="1" dirty="0"/>
              <a:t>MPC</a:t>
            </a:r>
            <a:r>
              <a:rPr lang="en-CA" sz="2400" dirty="0"/>
              <a:t> = </a:t>
            </a:r>
            <a:r>
              <a:rPr lang="en-CA" sz="2400" i="1" dirty="0"/>
              <a:t>MPS</a:t>
            </a:r>
            <a:r>
              <a:rPr lang="en-CA" sz="2400" dirty="0"/>
              <a:t>, so the multiplier is also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CA" sz="2400" b="1" dirty="0"/>
              <a:t>Multiplier = 1 ÷ </a:t>
            </a:r>
            <a:r>
              <a:rPr lang="en-CA" sz="2400" b="1" i="1" dirty="0"/>
              <a:t>MPS</a:t>
            </a:r>
            <a:endParaRPr lang="en-CA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7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7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57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57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57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57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57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57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57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57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57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57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23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57200"/>
            <a:ext cx="8002587" cy="1027113"/>
          </a:xfrm>
        </p:spPr>
        <p:txBody>
          <a:bodyPr/>
          <a:lstStyle/>
          <a:p>
            <a:pPr eaLnBrk="1" hangingPunct="1"/>
            <a:r>
              <a:rPr lang="en-US" sz="4000" u="sng"/>
              <a:t>The Multiplier</a:t>
            </a:r>
            <a:endParaRPr lang="en-CA" sz="4000" u="sng"/>
          </a:p>
        </p:txBody>
      </p:sp>
      <p:sp>
        <p:nvSpPr>
          <p:cNvPr id="1159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00213"/>
            <a:ext cx="8229600" cy="4238625"/>
          </a:xfrm>
        </p:spPr>
        <p:txBody>
          <a:bodyPr/>
          <a:lstStyle/>
          <a:p>
            <a:pPr eaLnBrk="1" hangingPunct="1"/>
            <a:r>
              <a:rPr lang="en-US"/>
              <a:t>MPC &amp; the multiplier are </a:t>
            </a:r>
            <a:r>
              <a:rPr lang="en-US" u="sng"/>
              <a:t>directly</a:t>
            </a:r>
            <a:r>
              <a:rPr lang="en-US"/>
              <a:t> related</a:t>
            </a:r>
          </a:p>
          <a:p>
            <a:pPr eaLnBrk="1" hangingPunct="1"/>
            <a:r>
              <a:rPr lang="en-US"/>
              <a:t>MPS &amp; the multiplier are </a:t>
            </a:r>
            <a:r>
              <a:rPr lang="en-US" u="sng"/>
              <a:t>inversely</a:t>
            </a:r>
            <a:r>
              <a:rPr lang="en-US"/>
              <a:t> related</a:t>
            </a:r>
            <a:endParaRPr lang="en-CA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539750" y="3429000"/>
            <a:ext cx="8037513" cy="1328738"/>
            <a:chOff x="346" y="2099"/>
            <a:chExt cx="5063" cy="837"/>
          </a:xfrm>
        </p:grpSpPr>
        <p:sp>
          <p:nvSpPr>
            <p:cNvPr id="1159173" name="Rectangle 5"/>
            <p:cNvSpPr>
              <a:spLocks noChangeArrowheads="1"/>
            </p:cNvSpPr>
            <p:nvPr/>
          </p:nvSpPr>
          <p:spPr bwMode="auto">
            <a:xfrm>
              <a:off x="346" y="2332"/>
              <a:ext cx="147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eaLnBrk="0" hangingPunct="0">
                <a:defRPr/>
              </a:pPr>
              <a:r>
                <a:rPr lang="en-CA" sz="3600">
                  <a:solidFill>
                    <a:srgbClr val="FF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cs typeface="Arial" pitchFamily="34" charset="0"/>
                </a:rPr>
                <a:t>Multiplier </a:t>
              </a:r>
            </a:p>
          </p:txBody>
        </p:sp>
        <p:sp>
          <p:nvSpPr>
            <p:cNvPr id="1159174" name="Rectangle 6"/>
            <p:cNvSpPr>
              <a:spLocks noChangeArrowheads="1"/>
            </p:cNvSpPr>
            <p:nvPr/>
          </p:nvSpPr>
          <p:spPr bwMode="auto">
            <a:xfrm>
              <a:off x="1749" y="2247"/>
              <a:ext cx="396" cy="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eaLnBrk="0" hangingPunct="0">
                <a:defRPr/>
              </a:pPr>
              <a:r>
                <a:rPr lang="en-CA" sz="6000">
                  <a:solidFill>
                    <a:srgbClr val="FF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cs typeface="Arial" pitchFamily="34" charset="0"/>
                </a:rPr>
                <a:t>=</a:t>
              </a:r>
            </a:p>
          </p:txBody>
        </p:sp>
        <p:sp>
          <p:nvSpPr>
            <p:cNvPr id="80903" name="Line 7"/>
            <p:cNvSpPr>
              <a:spLocks noChangeShapeType="1"/>
            </p:cNvSpPr>
            <p:nvPr/>
          </p:nvSpPr>
          <p:spPr bwMode="auto">
            <a:xfrm>
              <a:off x="2328" y="2545"/>
              <a:ext cx="959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159176" name="Rectangle 8"/>
            <p:cNvSpPr>
              <a:spLocks noChangeArrowheads="1"/>
            </p:cNvSpPr>
            <p:nvPr/>
          </p:nvSpPr>
          <p:spPr bwMode="auto">
            <a:xfrm>
              <a:off x="3413" y="2366"/>
              <a:ext cx="548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ctr" eaLnBrk="0" hangingPunct="0">
                <a:defRPr/>
              </a:pPr>
              <a:r>
                <a:rPr lang="en-CA" sz="3600" i="1">
                  <a:solidFill>
                    <a:srgbClr val="FC0128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cs typeface="Arial" pitchFamily="34" charset="0"/>
                </a:rPr>
                <a:t>OR</a:t>
              </a:r>
            </a:p>
          </p:txBody>
        </p:sp>
        <p:sp>
          <p:nvSpPr>
            <p:cNvPr id="1159177" name="Rectangle 9"/>
            <p:cNvSpPr>
              <a:spLocks noChangeArrowheads="1"/>
            </p:cNvSpPr>
            <p:nvPr/>
          </p:nvSpPr>
          <p:spPr bwMode="auto">
            <a:xfrm>
              <a:off x="2669" y="2108"/>
              <a:ext cx="27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ctr" eaLnBrk="0" hangingPunct="0">
                <a:defRPr/>
              </a:pPr>
              <a:r>
                <a:rPr lang="en-CA" sz="3600">
                  <a:solidFill>
                    <a:srgbClr val="FF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sp>
          <p:nvSpPr>
            <p:cNvPr id="1159178" name="Rectangle 10"/>
            <p:cNvSpPr>
              <a:spLocks noChangeArrowheads="1"/>
            </p:cNvSpPr>
            <p:nvPr/>
          </p:nvSpPr>
          <p:spPr bwMode="auto">
            <a:xfrm>
              <a:off x="2438" y="2532"/>
              <a:ext cx="740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ctr" eaLnBrk="0" hangingPunct="0">
                <a:defRPr/>
              </a:pPr>
              <a:r>
                <a:rPr lang="en-CA" sz="3600">
                  <a:solidFill>
                    <a:srgbClr val="FF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cs typeface="Arial" pitchFamily="34" charset="0"/>
                </a:rPr>
                <a:t>MPS</a:t>
              </a:r>
            </a:p>
          </p:txBody>
        </p:sp>
        <p:sp>
          <p:nvSpPr>
            <p:cNvPr id="80907" name="Line 11"/>
            <p:cNvSpPr>
              <a:spLocks noChangeShapeType="1"/>
            </p:cNvSpPr>
            <p:nvPr/>
          </p:nvSpPr>
          <p:spPr bwMode="auto">
            <a:xfrm>
              <a:off x="4134" y="2536"/>
              <a:ext cx="1275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159180" name="Rectangle 12"/>
            <p:cNvSpPr>
              <a:spLocks noChangeArrowheads="1"/>
            </p:cNvSpPr>
            <p:nvPr/>
          </p:nvSpPr>
          <p:spPr bwMode="auto">
            <a:xfrm>
              <a:off x="4475" y="2099"/>
              <a:ext cx="27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ctr" eaLnBrk="0" hangingPunct="0">
                <a:defRPr/>
              </a:pPr>
              <a:r>
                <a:rPr lang="en-CA" sz="3600">
                  <a:solidFill>
                    <a:srgbClr val="FF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sp>
          <p:nvSpPr>
            <p:cNvPr id="1159181" name="Rectangle 13"/>
            <p:cNvSpPr>
              <a:spLocks noChangeArrowheads="1"/>
            </p:cNvSpPr>
            <p:nvPr/>
          </p:nvSpPr>
          <p:spPr bwMode="auto">
            <a:xfrm>
              <a:off x="4028" y="2523"/>
              <a:ext cx="11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ctr" eaLnBrk="0" hangingPunct="0">
                <a:defRPr/>
              </a:pPr>
              <a:r>
                <a:rPr lang="en-CA" sz="3600">
                  <a:solidFill>
                    <a:srgbClr val="FF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  <a:cs typeface="Arial" pitchFamily="34" charset="0"/>
                </a:rPr>
                <a:t>1 - MPC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917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1219" name="Text Box 3"/>
          <p:cNvSpPr txBox="1">
            <a:spLocks noChangeArrowheads="1"/>
          </p:cNvSpPr>
          <p:nvPr/>
        </p:nvSpPr>
        <p:spPr bwMode="auto">
          <a:xfrm>
            <a:off x="1258888" y="549275"/>
            <a:ext cx="5672137" cy="646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CA" sz="3600" i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The MPC &amp; the Multiplier</a:t>
            </a:r>
          </a:p>
        </p:txBody>
      </p:sp>
      <p:sp>
        <p:nvSpPr>
          <p:cNvPr id="116122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11188" y="5599113"/>
            <a:ext cx="8229600" cy="12588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sz="2400"/>
              <a:t>The larger the MPC (&amp; the smaller the MPS), the greater the size of the multiplier</a:t>
            </a:r>
          </a:p>
        </p:txBody>
      </p:sp>
      <p:graphicFrame>
        <p:nvGraphicFramePr>
          <p:cNvPr id="2050" name="Object 5"/>
          <p:cNvGraphicFramePr>
            <a:graphicFrameLocks noChangeAspect="1"/>
          </p:cNvGraphicFramePr>
          <p:nvPr/>
        </p:nvGraphicFramePr>
        <p:xfrm>
          <a:off x="900113" y="1628775"/>
          <a:ext cx="7481887" cy="381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6" name="Chart" r:id="rId4" imgW="3571275" imgH="1716779" progId="Excel.Sheet.8">
                  <p:embed/>
                </p:oleObj>
              </mc:Choice>
              <mc:Fallback>
                <p:oleObj name="Chart" r:id="rId4" imgW="3571275" imgH="1716779" progId="Excel.Sheet.8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1628775"/>
                        <a:ext cx="7481887" cy="3816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61222" name="Text Box 6"/>
          <p:cNvSpPr txBox="1">
            <a:spLocks noChangeArrowheads="1"/>
          </p:cNvSpPr>
          <p:nvPr/>
        </p:nvSpPr>
        <p:spPr bwMode="auto">
          <a:xfrm>
            <a:off x="1331913" y="2060575"/>
            <a:ext cx="447675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.9</a:t>
            </a:r>
          </a:p>
        </p:txBody>
      </p:sp>
      <p:sp>
        <p:nvSpPr>
          <p:cNvPr id="1161223" name="Text Box 7"/>
          <p:cNvSpPr txBox="1">
            <a:spLocks noChangeArrowheads="1"/>
          </p:cNvSpPr>
          <p:nvPr/>
        </p:nvSpPr>
        <p:spPr bwMode="auto">
          <a:xfrm>
            <a:off x="1331913" y="2708275"/>
            <a:ext cx="447675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.8</a:t>
            </a:r>
          </a:p>
        </p:txBody>
      </p:sp>
      <p:sp>
        <p:nvSpPr>
          <p:cNvPr id="1161224" name="Text Box 8"/>
          <p:cNvSpPr txBox="1">
            <a:spLocks noChangeArrowheads="1"/>
          </p:cNvSpPr>
          <p:nvPr/>
        </p:nvSpPr>
        <p:spPr bwMode="auto">
          <a:xfrm>
            <a:off x="1187450" y="3357563"/>
            <a:ext cx="560388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CA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.75</a:t>
            </a:r>
          </a:p>
        </p:txBody>
      </p:sp>
      <p:sp>
        <p:nvSpPr>
          <p:cNvPr id="1161225" name="Text Box 9"/>
          <p:cNvSpPr txBox="1">
            <a:spLocks noChangeArrowheads="1"/>
          </p:cNvSpPr>
          <p:nvPr/>
        </p:nvSpPr>
        <p:spPr bwMode="auto">
          <a:xfrm>
            <a:off x="1331913" y="4005263"/>
            <a:ext cx="671512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.67</a:t>
            </a:r>
          </a:p>
        </p:txBody>
      </p:sp>
      <p:sp>
        <p:nvSpPr>
          <p:cNvPr id="1161226" name="Text Box 10"/>
          <p:cNvSpPr txBox="1">
            <a:spLocks noChangeArrowheads="1"/>
          </p:cNvSpPr>
          <p:nvPr/>
        </p:nvSpPr>
        <p:spPr bwMode="auto">
          <a:xfrm>
            <a:off x="1476375" y="4652963"/>
            <a:ext cx="447675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.5</a:t>
            </a:r>
          </a:p>
        </p:txBody>
      </p:sp>
      <p:sp>
        <p:nvSpPr>
          <p:cNvPr id="1161227" name="Text Box 11"/>
          <p:cNvSpPr txBox="1">
            <a:spLocks noChangeArrowheads="1"/>
          </p:cNvSpPr>
          <p:nvPr/>
        </p:nvSpPr>
        <p:spPr bwMode="auto">
          <a:xfrm>
            <a:off x="4427538" y="2060575"/>
            <a:ext cx="447675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i="1" dirty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1161228" name="Text Box 12"/>
          <p:cNvSpPr txBox="1">
            <a:spLocks noChangeArrowheads="1"/>
          </p:cNvSpPr>
          <p:nvPr/>
        </p:nvSpPr>
        <p:spPr bwMode="auto">
          <a:xfrm>
            <a:off x="3419475" y="2708275"/>
            <a:ext cx="431800" cy="3698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i="1" dirty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161229" name="Text Box 13"/>
          <p:cNvSpPr txBox="1">
            <a:spLocks noChangeArrowheads="1"/>
          </p:cNvSpPr>
          <p:nvPr/>
        </p:nvSpPr>
        <p:spPr bwMode="auto">
          <a:xfrm>
            <a:off x="2987675" y="3357563"/>
            <a:ext cx="447675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i="1" dirty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161230" name="Text Box 14"/>
          <p:cNvSpPr txBox="1">
            <a:spLocks noChangeArrowheads="1"/>
          </p:cNvSpPr>
          <p:nvPr/>
        </p:nvSpPr>
        <p:spPr bwMode="auto">
          <a:xfrm>
            <a:off x="2627313" y="4005263"/>
            <a:ext cx="447675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i="1" dirty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161231" name="Text Box 15"/>
          <p:cNvSpPr txBox="1">
            <a:spLocks noChangeArrowheads="1"/>
          </p:cNvSpPr>
          <p:nvPr/>
        </p:nvSpPr>
        <p:spPr bwMode="auto">
          <a:xfrm>
            <a:off x="2484438" y="4581525"/>
            <a:ext cx="447675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CA" i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1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1220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7450" y="1341438"/>
            <a:ext cx="6985000" cy="4525962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endParaRPr lang="en-US" sz="4800"/>
          </a:p>
          <a:p>
            <a:pPr algn="ctr" eaLnBrk="1" hangingPunct="1">
              <a:buFont typeface="Wingdings" pitchFamily="2" charset="2"/>
              <a:buNone/>
            </a:pPr>
            <a:r>
              <a:rPr lang="en-US" sz="4800"/>
              <a:t>AN ECONOMY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US" sz="4800"/>
              <a:t>WITH TRADE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549275"/>
            <a:ext cx="8748712" cy="647700"/>
          </a:xfrm>
        </p:spPr>
        <p:txBody>
          <a:bodyPr/>
          <a:lstStyle/>
          <a:p>
            <a:pPr eaLnBrk="1" hangingPunct="1"/>
            <a:r>
              <a:rPr lang="en-US" sz="3600" u="sng"/>
              <a:t>International Trade &amp; Equilibrium Output</a:t>
            </a:r>
            <a:endParaRPr lang="en-CA" sz="3600" u="sng"/>
          </a:p>
        </p:txBody>
      </p:sp>
      <p:sp>
        <p:nvSpPr>
          <p:cNvPr id="1163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628775"/>
            <a:ext cx="8229600" cy="4464050"/>
          </a:xfrm>
        </p:spPr>
        <p:txBody>
          <a:bodyPr/>
          <a:lstStyle/>
          <a:p>
            <a:pPr eaLnBrk="1" hangingPunct="1"/>
            <a:r>
              <a:rPr lang="en-US" u="sng"/>
              <a:t>Net Exports </a:t>
            </a:r>
            <a:r>
              <a:rPr lang="en-US"/>
              <a:t>&amp; Aggregate Expenditures</a:t>
            </a:r>
          </a:p>
          <a:p>
            <a:pPr lvl="1" eaLnBrk="1" hangingPunct="1"/>
            <a:r>
              <a:rPr lang="en-US" sz="2400"/>
              <a:t>exports (X) create domestic production, income &amp; employment</a:t>
            </a:r>
          </a:p>
          <a:p>
            <a:pPr lvl="1" eaLnBrk="1" hangingPunct="1"/>
            <a:r>
              <a:rPr lang="en-US" sz="2400"/>
              <a:t>imports (M) represent goods &amp; services produced abroad</a:t>
            </a:r>
          </a:p>
          <a:p>
            <a:pPr lvl="1" eaLnBrk="1" hangingPunct="1"/>
            <a:endParaRPr lang="en-US" sz="2400"/>
          </a:p>
          <a:p>
            <a:pPr eaLnBrk="1" hangingPunct="1"/>
            <a:r>
              <a:rPr lang="en-CA"/>
              <a:t>in an </a:t>
            </a:r>
            <a:r>
              <a:rPr lang="en-CA" u="sng"/>
              <a:t>open economy</a:t>
            </a:r>
            <a:r>
              <a:rPr lang="en-CA"/>
              <a:t>, aggregate spending is C+I</a:t>
            </a:r>
            <a:r>
              <a:rPr lang="en-CA" baseline="-25000"/>
              <a:t>g</a:t>
            </a:r>
            <a:r>
              <a:rPr lang="en-CA"/>
              <a:t>+X</a:t>
            </a:r>
            <a:r>
              <a:rPr lang="en-CA" baseline="-25000"/>
              <a:t>n</a:t>
            </a:r>
            <a:r>
              <a:rPr lang="en-CA"/>
              <a:t>, where X</a:t>
            </a:r>
            <a:r>
              <a:rPr lang="en-CA" baseline="-25000"/>
              <a:t>n</a:t>
            </a:r>
            <a:r>
              <a:rPr lang="en-CA"/>
              <a:t>=(X-M)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3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3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3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3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3267" grpId="0" build="p" bldLvl="4" autoUpdateAnimBg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74268" y="5445224"/>
            <a:ext cx="7402016" cy="1224136"/>
          </a:xfrm>
        </p:spPr>
        <p:txBody>
          <a:bodyPr/>
          <a:lstStyle/>
          <a:p>
            <a:r>
              <a:rPr lang="en-CA" sz="2000" dirty="0"/>
              <a:t>In 2014, some countries had </a:t>
            </a:r>
            <a:r>
              <a:rPr lang="en-CA" sz="2000" u="sng" dirty="0"/>
              <a:t>trade surpluses</a:t>
            </a:r>
            <a:r>
              <a:rPr lang="en-CA" sz="2000" dirty="0"/>
              <a:t> (positive net exports) and some had </a:t>
            </a:r>
            <a:r>
              <a:rPr lang="en-CA" sz="2000" u="sng" dirty="0"/>
              <a:t>trade deficits</a:t>
            </a:r>
            <a:r>
              <a:rPr lang="en-CA" sz="2000" dirty="0"/>
              <a:t> (negative net exports).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580962"/>
            <a:ext cx="7588936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le 7"/>
          <p:cNvSpPr txBox="1">
            <a:spLocks noGrp="1"/>
          </p:cNvSpPr>
          <p:nvPr>
            <p:ph type="title"/>
          </p:nvPr>
        </p:nvSpPr>
        <p:spPr>
          <a:xfrm>
            <a:off x="889248" y="426050"/>
            <a:ext cx="7715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u="sng" dirty="0"/>
              <a:t>Net Exports of Goods, Selected Nations, 2014</a:t>
            </a:r>
          </a:p>
        </p:txBody>
      </p:sp>
      <p:sp>
        <p:nvSpPr>
          <p:cNvPr id="9" name="Rectangle 8"/>
          <p:cNvSpPr/>
          <p:nvPr/>
        </p:nvSpPr>
        <p:spPr>
          <a:xfrm>
            <a:off x="5004048" y="1276609"/>
            <a:ext cx="3718998" cy="307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CA" sz="1400" b="1" dirty="0">
                <a:latin typeface="+mn-lt"/>
                <a:cs typeface="+mn-cs"/>
              </a:rPr>
              <a:t>Source: </a:t>
            </a:r>
            <a:r>
              <a:rPr lang="en-CA" sz="1400" i="1" dirty="0">
                <a:latin typeface="+mn-lt"/>
              </a:rPr>
              <a:t>CIA World </a:t>
            </a:r>
            <a:r>
              <a:rPr lang="en-CA" sz="1400" i="1" dirty="0" err="1">
                <a:latin typeface="+mn-lt"/>
              </a:rPr>
              <a:t>Factbook</a:t>
            </a:r>
            <a:r>
              <a:rPr lang="en-CA" sz="1400" i="1" dirty="0">
                <a:latin typeface="+mn-lt"/>
              </a:rPr>
              <a:t>, www.cia.gov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4813"/>
            <a:ext cx="7993062" cy="806450"/>
          </a:xfrm>
          <a:noFill/>
        </p:spPr>
        <p:txBody>
          <a:bodyPr/>
          <a:lstStyle/>
          <a:p>
            <a:pPr eaLnBrk="1" hangingPunct="1"/>
            <a:r>
              <a:rPr lang="en-US" sz="3600" u="sng"/>
              <a:t>The Net Export Function </a:t>
            </a:r>
          </a:p>
        </p:txBody>
      </p:sp>
      <p:sp>
        <p:nvSpPr>
          <p:cNvPr id="1165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1484313"/>
            <a:ext cx="7670800" cy="51117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200" b="1" u="sng"/>
              <a:t>Net Export (trade surplus / deficit)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200"/>
              <a:t>=  Exports – Imports =  X – M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20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200" b="1" u="sng"/>
              <a:t>Exports: autonomous expenditure</a:t>
            </a:r>
          </a:p>
          <a:p>
            <a:pPr eaLnBrk="1" hangingPunct="1">
              <a:lnSpc>
                <a:spcPct val="80000"/>
              </a:lnSpc>
            </a:pPr>
            <a:r>
              <a:rPr lang="en-US" sz="2200"/>
              <a:t>Demand depends on </a:t>
            </a:r>
            <a:r>
              <a:rPr lang="en-US" sz="2200" u="sng"/>
              <a:t>foreign income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/>
              <a:t>if GDP in other countries is growing, demand for our exports will increase</a:t>
            </a:r>
          </a:p>
          <a:p>
            <a:pPr eaLnBrk="1" hangingPunct="1">
              <a:lnSpc>
                <a:spcPct val="80000"/>
              </a:lnSpc>
            </a:pPr>
            <a:endParaRPr lang="en-US" sz="220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200" b="1" u="sng"/>
              <a:t>Imports: induced expenditure</a:t>
            </a:r>
          </a:p>
          <a:p>
            <a:pPr eaLnBrk="1" hangingPunct="1">
              <a:lnSpc>
                <a:spcPct val="80000"/>
              </a:lnSpc>
            </a:pPr>
            <a:r>
              <a:rPr lang="en-US" sz="2200"/>
              <a:t>Demand depends on </a:t>
            </a:r>
            <a:r>
              <a:rPr lang="en-US" sz="2200" u="sng"/>
              <a:t>domestic income</a:t>
            </a:r>
            <a:r>
              <a:rPr lang="en-US" sz="2200"/>
              <a:t> (GDP)</a:t>
            </a:r>
          </a:p>
          <a:p>
            <a:pPr eaLnBrk="1" hangingPunct="1">
              <a:lnSpc>
                <a:spcPct val="80000"/>
              </a:lnSpc>
            </a:pPr>
            <a:endParaRPr lang="en-US" sz="220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200" u="sng"/>
              <a:t>Net Export Function</a:t>
            </a:r>
            <a:r>
              <a:rPr lang="en-US" sz="2200"/>
              <a:t>: </a:t>
            </a:r>
            <a:r>
              <a:rPr lang="en-CA" sz="2200" b="1"/>
              <a:t>X</a:t>
            </a:r>
            <a:r>
              <a:rPr lang="en-CA" sz="2200" b="1" baseline="-25000"/>
              <a:t>n</a:t>
            </a:r>
            <a:r>
              <a:rPr lang="en-US" sz="2200" b="1"/>
              <a:t> = f (Y)</a:t>
            </a:r>
          </a:p>
          <a:p>
            <a:pPr eaLnBrk="1" hangingPunct="1">
              <a:lnSpc>
                <a:spcPct val="80000"/>
              </a:lnSpc>
            </a:pPr>
            <a:r>
              <a:rPr lang="en-US" sz="2200"/>
              <a:t>Y </a:t>
            </a:r>
            <a:r>
              <a:rPr lang="en-US" sz="2200">
                <a:sym typeface="Symbol" pitchFamily="18" charset="2"/>
              </a:rPr>
              <a:t></a:t>
            </a:r>
            <a:r>
              <a:rPr lang="en-US" sz="2200"/>
              <a:t>, imports </a:t>
            </a:r>
            <a:r>
              <a:rPr lang="en-US" sz="2200">
                <a:sym typeface="Symbol" pitchFamily="18" charset="2"/>
              </a:rPr>
              <a:t></a:t>
            </a:r>
            <a:r>
              <a:rPr lang="en-US" sz="2200"/>
              <a:t>, </a:t>
            </a:r>
            <a:r>
              <a:rPr lang="en-CA" sz="2200"/>
              <a:t>X</a:t>
            </a:r>
            <a:r>
              <a:rPr lang="en-CA" sz="2200" baseline="-25000"/>
              <a:t>n</a:t>
            </a:r>
            <a:r>
              <a:rPr lang="en-US" sz="2200"/>
              <a:t> </a:t>
            </a:r>
            <a:r>
              <a:rPr lang="en-US" sz="2200">
                <a:sym typeface="Symbol" pitchFamily="18" charset="2"/>
              </a:rPr>
              <a:t></a:t>
            </a:r>
            <a:endParaRPr lang="en-US" sz="2200"/>
          </a:p>
          <a:p>
            <a:pPr eaLnBrk="1" hangingPunct="1">
              <a:lnSpc>
                <a:spcPct val="80000"/>
              </a:lnSpc>
            </a:pPr>
            <a:r>
              <a:rPr lang="en-US" sz="2200"/>
              <a:t>Y </a:t>
            </a:r>
            <a:r>
              <a:rPr lang="en-US" sz="2200">
                <a:sym typeface="Symbol" pitchFamily="18" charset="2"/>
              </a:rPr>
              <a:t></a:t>
            </a:r>
            <a:r>
              <a:rPr lang="en-US" sz="2200"/>
              <a:t>, imports </a:t>
            </a:r>
            <a:r>
              <a:rPr lang="en-US" sz="2200">
                <a:sym typeface="Symbol" pitchFamily="18" charset="2"/>
              </a:rPr>
              <a:t></a:t>
            </a:r>
            <a:r>
              <a:rPr lang="en-US" sz="2200"/>
              <a:t>, </a:t>
            </a:r>
            <a:r>
              <a:rPr lang="en-CA" sz="2200"/>
              <a:t>X</a:t>
            </a:r>
            <a:r>
              <a:rPr lang="en-CA" sz="2200" baseline="-25000"/>
              <a:t>n</a:t>
            </a:r>
            <a:r>
              <a:rPr lang="en-US" sz="2200"/>
              <a:t> </a:t>
            </a:r>
            <a:r>
              <a:rPr lang="en-US" sz="2200">
                <a:sym typeface="Symbol" pitchFamily="18" charset="2"/>
              </a:rPr>
              <a:t></a:t>
            </a:r>
            <a:endParaRPr lang="en-US" sz="2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5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5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65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65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65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65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65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65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65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65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65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65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65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65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65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165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3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1653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5315" grpId="0" build="p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476250"/>
            <a:ext cx="7870825" cy="1027113"/>
          </a:xfrm>
        </p:spPr>
        <p:txBody>
          <a:bodyPr/>
          <a:lstStyle/>
          <a:p>
            <a:pPr eaLnBrk="1" hangingPunct="1"/>
            <a:r>
              <a:rPr lang="en-US" sz="4000" u="sng"/>
              <a:t>Imports and the Multiplier</a:t>
            </a:r>
            <a:endParaRPr lang="en-CA" sz="4000" u="sng"/>
          </a:p>
        </p:txBody>
      </p:sp>
      <p:sp>
        <p:nvSpPr>
          <p:cNvPr id="1166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773238"/>
            <a:ext cx="7993063" cy="4464050"/>
          </a:xfrm>
        </p:spPr>
        <p:txBody>
          <a:bodyPr/>
          <a:lstStyle/>
          <a:p>
            <a:pPr eaLnBrk="1" hangingPunct="1"/>
            <a:r>
              <a:rPr lang="en-US" sz="2400"/>
              <a:t>Imports: another form of leakages</a:t>
            </a:r>
          </a:p>
          <a:p>
            <a:pPr eaLnBrk="1" hangingPunct="1">
              <a:buFont typeface="Wingdings" pitchFamily="2" charset="2"/>
              <a:buNone/>
            </a:pPr>
            <a:endParaRPr lang="en-US" sz="2400"/>
          </a:p>
          <a:p>
            <a:pPr eaLnBrk="1" hangingPunct="1"/>
            <a:r>
              <a:rPr lang="en-US" sz="2400" u="sng"/>
              <a:t>Leakages</a:t>
            </a:r>
            <a:r>
              <a:rPr lang="en-US" sz="2400"/>
              <a:t> in an open economy: </a:t>
            </a:r>
            <a:r>
              <a:rPr lang="en-US" sz="2400" u="sng"/>
              <a:t>Saving + Imports</a:t>
            </a:r>
          </a:p>
          <a:p>
            <a:pPr eaLnBrk="1" hangingPunct="1"/>
            <a:endParaRPr lang="en-US" sz="2400"/>
          </a:p>
          <a:p>
            <a:pPr eaLnBrk="1" hangingPunct="1"/>
            <a:r>
              <a:rPr lang="en-US" sz="2400" u="sng"/>
              <a:t>Marginal Propensity to Import</a:t>
            </a:r>
            <a:r>
              <a:rPr lang="en-US" sz="2400"/>
              <a:t> (MPM)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CA" sz="2400"/>
              <a:t>		MPM = </a:t>
            </a:r>
            <a:r>
              <a:rPr lang="el-GR" sz="2400">
                <a:ea typeface="Arial Unicode MS" pitchFamily="34" charset="-128"/>
                <a:cs typeface="Arial Unicode MS" pitchFamily="34" charset="-128"/>
              </a:rPr>
              <a:t>Δ</a:t>
            </a:r>
            <a:r>
              <a:rPr lang="en-CA" sz="2400"/>
              <a:t>M (import) / </a:t>
            </a:r>
            <a:r>
              <a:rPr lang="el-GR" sz="2400">
                <a:ea typeface="Arial Unicode MS" pitchFamily="34" charset="-128"/>
                <a:cs typeface="Arial Unicode MS" pitchFamily="34" charset="-128"/>
              </a:rPr>
              <a:t>Δ</a:t>
            </a:r>
            <a:r>
              <a:rPr lang="en-CA" sz="2400"/>
              <a:t>GDP</a:t>
            </a:r>
          </a:p>
          <a:p>
            <a:pPr eaLnBrk="1" hangingPunct="1">
              <a:buFont typeface="Wingdings" pitchFamily="2" charset="2"/>
              <a:buNone/>
            </a:pPr>
            <a:r>
              <a:rPr lang="en-CA" sz="2400"/>
              <a:t>	</a:t>
            </a:r>
          </a:p>
          <a:p>
            <a:pPr eaLnBrk="1" hangingPunct="1"/>
            <a:r>
              <a:rPr lang="en-CA" sz="2400" u="sng"/>
              <a:t>Open Economy Multiplier</a:t>
            </a:r>
            <a:r>
              <a:rPr lang="en-CA" sz="2400"/>
              <a:t>: </a:t>
            </a:r>
            <a:r>
              <a:rPr lang="en-CA" sz="2400">
                <a:solidFill>
                  <a:srgbClr val="FF0000"/>
                </a:solidFill>
              </a:rPr>
              <a:t>	1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CA" sz="2400">
                <a:solidFill>
                  <a:srgbClr val="FF0000"/>
                </a:solidFill>
              </a:rPr>
              <a:t>			MPS + MPM</a:t>
            </a:r>
          </a:p>
        </p:txBody>
      </p:sp>
      <p:sp>
        <p:nvSpPr>
          <p:cNvPr id="1166341" name="Line 5"/>
          <p:cNvSpPr>
            <a:spLocks noChangeShapeType="1"/>
          </p:cNvSpPr>
          <p:nvPr/>
        </p:nvSpPr>
        <p:spPr bwMode="auto">
          <a:xfrm>
            <a:off x="4787900" y="5300663"/>
            <a:ext cx="18002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66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6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6339" grpId="0" build="p"/>
      <p:bldP spid="1166341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914400" y="6251575"/>
            <a:ext cx="1981200" cy="457200"/>
          </a:xfrm>
          <a:noFill/>
        </p:spPr>
        <p:txBody>
          <a:bodyPr/>
          <a:lstStyle/>
          <a:p>
            <a:pPr algn="l"/>
            <a:r>
              <a:rPr lang="en-US">
                <a:latin typeface="Arial Black" pitchFamily="34" charset="0"/>
                <a:cs typeface="Arial" charset="0"/>
              </a:rPr>
              <a:t>Chapter 7.3</a:t>
            </a:r>
          </a:p>
        </p:txBody>
      </p:sp>
      <p:sp>
        <p:nvSpPr>
          <p:cNvPr id="87043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352800" y="6248400"/>
            <a:ext cx="2971800" cy="457200"/>
          </a:xfrm>
          <a:noFill/>
        </p:spPr>
        <p:txBody>
          <a:bodyPr/>
          <a:lstStyle/>
          <a:p>
            <a:pPr algn="ctr"/>
            <a:fld id="{889E5BD4-9377-4F96-81EC-C7E043721638}" type="slidenum">
              <a:rPr lang="en-US" smtClean="0">
                <a:latin typeface="Arial" charset="0"/>
                <a:cs typeface="Arial" charset="0"/>
              </a:rPr>
              <a:pPr algn="ctr"/>
              <a:t>87</a:t>
            </a:fld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8704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23875"/>
          </a:xfrm>
        </p:spPr>
        <p:txBody>
          <a:bodyPr/>
          <a:lstStyle/>
          <a:p>
            <a:pPr eaLnBrk="1" hangingPunct="1"/>
            <a:r>
              <a:rPr lang="en-US" sz="3200"/>
              <a:t>Net Export Schedule</a:t>
            </a:r>
          </a:p>
        </p:txBody>
      </p:sp>
      <p:graphicFrame>
        <p:nvGraphicFramePr>
          <p:cNvPr id="1168387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3497795"/>
              </p:ext>
            </p:extLst>
          </p:nvPr>
        </p:nvGraphicFramePr>
        <p:xfrm>
          <a:off x="611188" y="1268413"/>
          <a:ext cx="8064500" cy="5400677"/>
        </p:xfrm>
        <a:graphic>
          <a:graphicData uri="http://schemas.openxmlformats.org/drawingml/2006/table">
            <a:tbl>
              <a:tblPr/>
              <a:tblGrid>
                <a:gridCol w="17684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509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303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2246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8923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195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GDP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GDP = DI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Export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(X)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Import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(M)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Net Export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  <a:r>
                        <a:rPr kumimoji="0" lang="en-US" sz="2800" b="0" i="0" u="none" strike="noStrike" cap="none" normalizeH="0" baseline="-2500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X - 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MPM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Δ</a:t>
                      </a: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M/</a:t>
                      </a:r>
                      <a:r>
                        <a:rPr kumimoji="0" lang="el-GR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Δ</a:t>
                      </a: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GDP</a:t>
                      </a:r>
                      <a:endParaRPr kumimoji="0" lang="el-GR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1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390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01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430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01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470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1168443" name="Text Box 59"/>
          <p:cNvSpPr txBox="1">
            <a:spLocks noChangeArrowheads="1"/>
          </p:cNvSpPr>
          <p:nvPr/>
        </p:nvSpPr>
        <p:spPr bwMode="auto">
          <a:xfrm>
            <a:off x="4859338" y="2492375"/>
            <a:ext cx="1828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i="1">
                <a:solidFill>
                  <a:srgbClr val="FF3300"/>
                </a:solidFill>
                <a:latin typeface="Tahoma" pitchFamily="34" charset="0"/>
              </a:rPr>
              <a:t>40–15=25</a:t>
            </a:r>
          </a:p>
        </p:txBody>
      </p:sp>
      <p:sp>
        <p:nvSpPr>
          <p:cNvPr id="1168444" name="Text Box 60"/>
          <p:cNvSpPr txBox="1">
            <a:spLocks noChangeArrowheads="1"/>
          </p:cNvSpPr>
          <p:nvPr/>
        </p:nvSpPr>
        <p:spPr bwMode="auto">
          <a:xfrm>
            <a:off x="5580063" y="3141663"/>
            <a:ext cx="663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latin typeface="Arial Unicode MS" pitchFamily="34" charset="-128"/>
              </a:rPr>
              <a:t>20</a:t>
            </a:r>
          </a:p>
        </p:txBody>
      </p:sp>
      <p:sp>
        <p:nvSpPr>
          <p:cNvPr id="1168445" name="Text Box 61"/>
          <p:cNvSpPr txBox="1">
            <a:spLocks noChangeArrowheads="1"/>
          </p:cNvSpPr>
          <p:nvPr/>
        </p:nvSpPr>
        <p:spPr bwMode="auto">
          <a:xfrm>
            <a:off x="5508625" y="3716338"/>
            <a:ext cx="685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latin typeface="Arial Unicode MS" pitchFamily="34" charset="-128"/>
              </a:rPr>
              <a:t>15</a:t>
            </a:r>
          </a:p>
        </p:txBody>
      </p:sp>
      <p:sp>
        <p:nvSpPr>
          <p:cNvPr id="1168446" name="Text Box 62"/>
          <p:cNvSpPr txBox="1">
            <a:spLocks noChangeArrowheads="1"/>
          </p:cNvSpPr>
          <p:nvPr/>
        </p:nvSpPr>
        <p:spPr bwMode="auto">
          <a:xfrm>
            <a:off x="5508625" y="4292600"/>
            <a:ext cx="663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latin typeface="Arial Unicode MS" pitchFamily="34" charset="-128"/>
              </a:rPr>
              <a:t>10</a:t>
            </a:r>
          </a:p>
        </p:txBody>
      </p:sp>
      <p:sp>
        <p:nvSpPr>
          <p:cNvPr id="1168447" name="Text Box 63"/>
          <p:cNvSpPr txBox="1">
            <a:spLocks noChangeArrowheads="1"/>
          </p:cNvSpPr>
          <p:nvPr/>
        </p:nvSpPr>
        <p:spPr bwMode="auto">
          <a:xfrm>
            <a:off x="5508625" y="4868863"/>
            <a:ext cx="663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latin typeface="Arial Unicode MS" pitchFamily="34" charset="-128"/>
              </a:rPr>
              <a:t> 5</a:t>
            </a:r>
          </a:p>
        </p:txBody>
      </p:sp>
      <p:sp>
        <p:nvSpPr>
          <p:cNvPr id="1168448" name="Text Box 64"/>
          <p:cNvSpPr txBox="1">
            <a:spLocks noChangeArrowheads="1"/>
          </p:cNvSpPr>
          <p:nvPr/>
        </p:nvSpPr>
        <p:spPr bwMode="auto">
          <a:xfrm>
            <a:off x="5435600" y="5445125"/>
            <a:ext cx="663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latin typeface="Arial Unicode MS" pitchFamily="34" charset="-128"/>
              </a:rPr>
              <a:t>  0</a:t>
            </a:r>
          </a:p>
        </p:txBody>
      </p:sp>
      <p:sp>
        <p:nvSpPr>
          <p:cNvPr id="1168449" name="Text Box 65"/>
          <p:cNvSpPr txBox="1">
            <a:spLocks noChangeArrowheads="1"/>
          </p:cNvSpPr>
          <p:nvPr/>
        </p:nvSpPr>
        <p:spPr bwMode="auto">
          <a:xfrm>
            <a:off x="5508625" y="6021388"/>
            <a:ext cx="663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latin typeface="Arial Unicode MS" pitchFamily="34" charset="-128"/>
              </a:rPr>
              <a:t>-5</a:t>
            </a:r>
          </a:p>
        </p:txBody>
      </p:sp>
      <p:sp>
        <p:nvSpPr>
          <p:cNvPr id="1168450" name="AutoShape 66"/>
          <p:cNvSpPr>
            <a:spLocks noChangeArrowheads="1"/>
          </p:cNvSpPr>
          <p:nvPr/>
        </p:nvSpPr>
        <p:spPr bwMode="auto">
          <a:xfrm>
            <a:off x="4284663" y="2708275"/>
            <a:ext cx="304800" cy="685800"/>
          </a:xfrm>
          <a:prstGeom prst="curvedLeftArrow">
            <a:avLst>
              <a:gd name="adj1" fmla="val 45000"/>
              <a:gd name="adj2" fmla="val 900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68451" name="AutoShape 67"/>
          <p:cNvSpPr>
            <a:spLocks noChangeArrowheads="1"/>
          </p:cNvSpPr>
          <p:nvPr/>
        </p:nvSpPr>
        <p:spPr bwMode="auto">
          <a:xfrm>
            <a:off x="1476375" y="2781300"/>
            <a:ext cx="304800" cy="685800"/>
          </a:xfrm>
          <a:prstGeom prst="curvedLeftArrow">
            <a:avLst>
              <a:gd name="adj1" fmla="val 45000"/>
              <a:gd name="adj2" fmla="val 900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68452" name="Text Box 68"/>
          <p:cNvSpPr txBox="1">
            <a:spLocks noChangeArrowheads="1"/>
          </p:cNvSpPr>
          <p:nvPr/>
        </p:nvSpPr>
        <p:spPr bwMode="auto">
          <a:xfrm>
            <a:off x="7019925" y="2492375"/>
            <a:ext cx="1752600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i="1">
                <a:solidFill>
                  <a:srgbClr val="FF3300"/>
                </a:solidFill>
                <a:latin typeface="Arial Unicode MS" pitchFamily="34" charset="-128"/>
              </a:rPr>
              <a:t>20-15</a:t>
            </a:r>
          </a:p>
          <a:p>
            <a:pPr eaLnBrk="0" hangingPunct="0">
              <a:spcBef>
                <a:spcPct val="50000"/>
              </a:spcBef>
            </a:pPr>
            <a:endParaRPr lang="en-US" sz="2800" i="1">
              <a:solidFill>
                <a:srgbClr val="FF3300"/>
              </a:solidFill>
              <a:latin typeface="Arial Unicode MS" pitchFamily="34" charset="-128"/>
            </a:endParaRPr>
          </a:p>
        </p:txBody>
      </p:sp>
      <p:sp>
        <p:nvSpPr>
          <p:cNvPr id="1168453" name="Line 69"/>
          <p:cNvSpPr>
            <a:spLocks noChangeShapeType="1"/>
          </p:cNvSpPr>
          <p:nvPr/>
        </p:nvSpPr>
        <p:spPr bwMode="auto">
          <a:xfrm>
            <a:off x="6877050" y="2924175"/>
            <a:ext cx="16002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168454" name="Text Box 70"/>
          <p:cNvSpPr txBox="1">
            <a:spLocks noChangeArrowheads="1"/>
          </p:cNvSpPr>
          <p:nvPr/>
        </p:nvSpPr>
        <p:spPr bwMode="auto">
          <a:xfrm>
            <a:off x="6877050" y="2997200"/>
            <a:ext cx="1752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i="1">
                <a:solidFill>
                  <a:srgbClr val="FF3300"/>
                </a:solidFill>
                <a:latin typeface="Arial Unicode MS" pitchFamily="34" charset="-128"/>
              </a:rPr>
              <a:t>390-370</a:t>
            </a:r>
          </a:p>
        </p:txBody>
      </p:sp>
      <p:sp>
        <p:nvSpPr>
          <p:cNvPr id="1168455" name="Text Box 71"/>
          <p:cNvSpPr txBox="1">
            <a:spLocks noChangeArrowheads="1"/>
          </p:cNvSpPr>
          <p:nvPr/>
        </p:nvSpPr>
        <p:spPr bwMode="auto">
          <a:xfrm>
            <a:off x="7019925" y="3716338"/>
            <a:ext cx="1066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solidFill>
                  <a:schemeClr val="bg2"/>
                </a:solidFill>
                <a:latin typeface="Arial Unicode MS" pitchFamily="34" charset="-128"/>
              </a:rPr>
              <a:t>0.25</a:t>
            </a:r>
          </a:p>
        </p:txBody>
      </p:sp>
      <p:sp>
        <p:nvSpPr>
          <p:cNvPr id="1168456" name="Text Box 72"/>
          <p:cNvSpPr txBox="1">
            <a:spLocks noChangeArrowheads="1"/>
          </p:cNvSpPr>
          <p:nvPr/>
        </p:nvSpPr>
        <p:spPr bwMode="auto">
          <a:xfrm>
            <a:off x="7019925" y="4365625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solidFill>
                  <a:schemeClr val="bg2"/>
                </a:solidFill>
                <a:latin typeface="Arial Unicode MS" pitchFamily="34" charset="-128"/>
              </a:rPr>
              <a:t>0.25</a:t>
            </a:r>
          </a:p>
        </p:txBody>
      </p:sp>
      <p:sp>
        <p:nvSpPr>
          <p:cNvPr id="1168457" name="Text Box 73"/>
          <p:cNvSpPr txBox="1">
            <a:spLocks noChangeArrowheads="1"/>
          </p:cNvSpPr>
          <p:nvPr/>
        </p:nvSpPr>
        <p:spPr bwMode="auto">
          <a:xfrm>
            <a:off x="7019925" y="4868863"/>
            <a:ext cx="1066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solidFill>
                  <a:schemeClr val="bg2"/>
                </a:solidFill>
                <a:latin typeface="Arial Unicode MS" pitchFamily="34" charset="-128"/>
              </a:rPr>
              <a:t>0.25</a:t>
            </a:r>
          </a:p>
        </p:txBody>
      </p:sp>
      <p:sp>
        <p:nvSpPr>
          <p:cNvPr id="1168458" name="Text Box 74"/>
          <p:cNvSpPr txBox="1">
            <a:spLocks noChangeArrowheads="1"/>
          </p:cNvSpPr>
          <p:nvPr/>
        </p:nvSpPr>
        <p:spPr bwMode="auto">
          <a:xfrm>
            <a:off x="7019925" y="5445125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solidFill>
                  <a:schemeClr val="bg2"/>
                </a:solidFill>
                <a:latin typeface="Arial Unicode MS" pitchFamily="34" charset="-128"/>
              </a:rPr>
              <a:t>0.25</a:t>
            </a:r>
          </a:p>
        </p:txBody>
      </p:sp>
      <p:sp>
        <p:nvSpPr>
          <p:cNvPr id="1168459" name="Text Box 75"/>
          <p:cNvSpPr txBox="1">
            <a:spLocks noChangeArrowheads="1"/>
          </p:cNvSpPr>
          <p:nvPr/>
        </p:nvSpPr>
        <p:spPr bwMode="auto">
          <a:xfrm>
            <a:off x="7019925" y="6021388"/>
            <a:ext cx="1066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>
                <a:solidFill>
                  <a:schemeClr val="bg2"/>
                </a:solidFill>
                <a:latin typeface="Arial Unicode MS" pitchFamily="34" charset="-128"/>
              </a:rPr>
              <a:t>0.25</a:t>
            </a:r>
          </a:p>
        </p:txBody>
      </p:sp>
      <p:pic>
        <p:nvPicPr>
          <p:cNvPr id="1168460" name="Picture 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4437063"/>
            <a:ext cx="523875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68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68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8443" grpId="0"/>
      <p:bldP spid="1168444" grpId="0"/>
      <p:bldP spid="1168445" grpId="0"/>
      <p:bldP spid="1168446" grpId="0"/>
      <p:bldP spid="1168447" grpId="0"/>
      <p:bldP spid="1168448" grpId="0"/>
      <p:bldP spid="1168449" grpId="0"/>
      <p:bldP spid="1168450" grpId="0" animBg="1"/>
      <p:bldP spid="1168451" grpId="0" animBg="1"/>
      <p:bldP spid="1168452" grpId="0"/>
      <p:bldP spid="1168453" grpId="0" animBg="1"/>
      <p:bldP spid="1168454" grpId="0"/>
      <p:bldP spid="1168455" grpId="0"/>
      <p:bldP spid="1168456" grpId="0"/>
      <p:bldP spid="1168457" grpId="0"/>
      <p:bldP spid="1168458" grpId="0"/>
      <p:bldP spid="1168459" grpId="0"/>
    </p:bld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5322</TotalTime>
  <Words>5327</Words>
  <Application>Microsoft Office PowerPoint</Application>
  <PresentationFormat>On-screen Show (4:3)</PresentationFormat>
  <Paragraphs>2143</Paragraphs>
  <Slides>87</Slides>
  <Notes>63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87</vt:i4>
      </vt:variant>
    </vt:vector>
  </HeadingPairs>
  <TitlesOfParts>
    <vt:vector size="99" baseType="lpstr">
      <vt:lpstr>Arial Unicode MS</vt:lpstr>
      <vt:lpstr>Monotype Sorts</vt:lpstr>
      <vt:lpstr>Arial</vt:lpstr>
      <vt:lpstr>Arial Black</vt:lpstr>
      <vt:lpstr>Book Antiqua</vt:lpstr>
      <vt:lpstr>Symbol</vt:lpstr>
      <vt:lpstr>Tahoma</vt:lpstr>
      <vt:lpstr>Times New Roman</vt:lpstr>
      <vt:lpstr>Wingdings</vt:lpstr>
      <vt:lpstr>Pixel</vt:lpstr>
      <vt:lpstr>Worksheet</vt:lpstr>
      <vt:lpstr>Chart</vt:lpstr>
      <vt:lpstr>Introductory Macroeconomics</vt:lpstr>
      <vt:lpstr>PowerPoint Presentation</vt:lpstr>
      <vt:lpstr>PowerPoint Presentation</vt:lpstr>
      <vt:lpstr>The Aggregate Expenditures Model</vt:lpstr>
      <vt:lpstr>Keynesian Model</vt:lpstr>
      <vt:lpstr>The Aggregate Expenditures Model</vt:lpstr>
      <vt:lpstr>Aggregate Expenditure: Private Closed Economy</vt:lpstr>
      <vt:lpstr>The Income-Consumption &amp;  Income-Saving Relationships</vt:lpstr>
      <vt:lpstr>PowerPoint Presentation</vt:lpstr>
      <vt:lpstr>Average and Marginal Propensities to Consume and Save</vt:lpstr>
      <vt:lpstr>The Consumption Function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Non-Income Determinants of Consumption &amp; Saving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Interest-Rate-Investment Relationship</vt:lpstr>
      <vt:lpstr>Expected rate of returns, real interest rates and investment: an example</vt:lpstr>
      <vt:lpstr>Expected rate of returns, real interest rates and investment: an example</vt:lpstr>
      <vt:lpstr>Expected rate of returns, real interest rates and investment: an example</vt:lpstr>
      <vt:lpstr>Investment</vt:lpstr>
      <vt:lpstr>PowerPoint Presentation</vt:lpstr>
      <vt:lpstr>PowerPoint Presentation</vt:lpstr>
      <vt:lpstr>Shifts in the ID Curve</vt:lpstr>
      <vt:lpstr>Shifts in the ID Curve</vt:lpstr>
      <vt:lpstr>PowerPoint Presentation</vt:lpstr>
      <vt:lpstr>PowerPoint Presentation</vt:lpstr>
      <vt:lpstr>PowerPoint Presentation</vt:lpstr>
      <vt:lpstr>Fluctuations of Investment</vt:lpstr>
      <vt:lpstr>Fluctuations of Investment</vt:lpstr>
      <vt:lpstr>Equilibrium GDP (Private Closed economy)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Macroeconomic Equilibrium in a Private Closed Economy </vt:lpstr>
      <vt:lpstr>Equilibrium in a private closed economy</vt:lpstr>
      <vt:lpstr>Equilibrium in a private closed economy</vt:lpstr>
      <vt:lpstr>Equilibrium GDP: Summary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Equilibrium in a private closed economy</vt:lpstr>
      <vt:lpstr>Equilibrium National Income  (Closed economy with no government)</vt:lpstr>
      <vt:lpstr>Changes in Equilibrium GDP &amp; the Multiplier</vt:lpstr>
      <vt:lpstr>Changes in Equilibrium GDP &amp; the Multiplier</vt:lpstr>
      <vt:lpstr>PowerPoint Presentation</vt:lpstr>
      <vt:lpstr>The Multiplier Effect</vt:lpstr>
      <vt:lpstr>The Multiplier Effect: rationale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Multiplier Effect</vt:lpstr>
      <vt:lpstr>PowerPoint Presentation</vt:lpstr>
      <vt:lpstr>The Size of the Multiplier</vt:lpstr>
      <vt:lpstr>Equilibrium in an Closed Economy</vt:lpstr>
      <vt:lpstr>Numerical Example</vt:lpstr>
      <vt:lpstr>The Multiplier</vt:lpstr>
      <vt:lpstr>The Multiplier</vt:lpstr>
      <vt:lpstr>PowerPoint Presentation</vt:lpstr>
      <vt:lpstr>PowerPoint Presentation</vt:lpstr>
      <vt:lpstr>International Trade &amp; Equilibrium Output</vt:lpstr>
      <vt:lpstr>Net Exports of Goods, Selected Nations, 2014</vt:lpstr>
      <vt:lpstr>The Net Export Function </vt:lpstr>
      <vt:lpstr>Imports and the Multiplier</vt:lpstr>
      <vt:lpstr>Net Export Schedule</vt:lpstr>
    </vt:vector>
  </TitlesOfParts>
  <Company>Ryerson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Introductory Macroeconomics</dc:title>
  <dc:creator>Dr Teresa Fung</dc:creator>
  <cp:lastModifiedBy>Teresa Fung</cp:lastModifiedBy>
  <cp:revision>1154</cp:revision>
  <dcterms:created xsi:type="dcterms:W3CDTF">2007-04-30T20:08:51Z</dcterms:created>
  <dcterms:modified xsi:type="dcterms:W3CDTF">2019-11-05T17:05:04Z</dcterms:modified>
</cp:coreProperties>
</file>