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92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5D453-CC76-4B62-9E1A-87F30729D30A}" type="datetimeFigureOut">
              <a:rPr lang="en-CA" smtClean="0"/>
              <a:pPr/>
              <a:t>11/12/2015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EFE8D-E640-4F61-8D30-E2239232A108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2646" y="395536"/>
            <a:ext cx="1818202" cy="1641413"/>
            <a:chOff x="122552" y="110488"/>
            <a:chExt cx="1803305" cy="1381221"/>
          </a:xfrm>
        </p:grpSpPr>
        <p:sp>
          <p:nvSpPr>
            <p:cNvPr id="5" name="Rounded Rectangle 4"/>
            <p:cNvSpPr/>
            <p:nvPr/>
          </p:nvSpPr>
          <p:spPr>
            <a:xfrm>
              <a:off x="122552" y="167008"/>
              <a:ext cx="1803305" cy="1324701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190324" y="110488"/>
              <a:ext cx="1673971" cy="1195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900" kern="1200" dirty="0">
                  <a:solidFill>
                    <a:schemeClr val="tx1"/>
                  </a:solidFill>
                </a:rPr>
                <a:t>1. Establish overall strategy or objectives</a:t>
              </a:r>
            </a:p>
          </p:txBody>
        </p:sp>
      </p:grpSp>
      <p:sp>
        <p:nvSpPr>
          <p:cNvPr id="10" name="Right Arrow 4"/>
          <p:cNvSpPr/>
          <p:nvPr/>
        </p:nvSpPr>
        <p:spPr>
          <a:xfrm>
            <a:off x="2204864" y="850542"/>
            <a:ext cx="3020069" cy="105716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85" tIns="6985" rIns="6985" bIns="6985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/>
              <a:t>segmentation strategy must be consistent with and derived from the firm's mission and objectives, and SWOT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60649" y="2195736"/>
            <a:ext cx="1872207" cy="4608512"/>
            <a:chOff x="116747" y="2098086"/>
            <a:chExt cx="1734989" cy="1354012"/>
          </a:xfrm>
        </p:grpSpPr>
        <p:sp>
          <p:nvSpPr>
            <p:cNvPr id="12" name="Rounded Rectangle 11"/>
            <p:cNvSpPr/>
            <p:nvPr/>
          </p:nvSpPr>
          <p:spPr>
            <a:xfrm>
              <a:off x="116747" y="2098086"/>
              <a:ext cx="1734989" cy="135401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Rounded Rectangle 4"/>
            <p:cNvSpPr/>
            <p:nvPr/>
          </p:nvSpPr>
          <p:spPr>
            <a:xfrm>
              <a:off x="182844" y="2164183"/>
              <a:ext cx="1602795" cy="1221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900" kern="1200" dirty="0">
                  <a:solidFill>
                    <a:schemeClr val="tx1"/>
                  </a:solidFill>
                </a:rPr>
                <a:t>2. Segmentation Bases</a:t>
              </a:r>
            </a:p>
          </p:txBody>
        </p:sp>
      </p:grpSp>
      <p:sp>
        <p:nvSpPr>
          <p:cNvPr id="16" name="Right Arrow 4"/>
          <p:cNvSpPr/>
          <p:nvPr/>
        </p:nvSpPr>
        <p:spPr>
          <a:xfrm>
            <a:off x="2230739" y="2267744"/>
            <a:ext cx="3862557" cy="482453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85" tIns="6985" rIns="6985" bIns="6985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 smtClean="0"/>
              <a:t>demographic</a:t>
            </a:r>
            <a:r>
              <a:rPr lang="en-CA" sz="1050" kern="1200" dirty="0"/>
              <a:t>: group customers according to easily measured, objective characteristics such as age, gender, income, education, race, occupation, religion, marital status, family size and family life cycle, and home </a:t>
            </a:r>
            <a:r>
              <a:rPr lang="en-CA" sz="1050" kern="1200" dirty="0" smtClean="0"/>
              <a:t>ownership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</a:t>
            </a:r>
            <a:r>
              <a:rPr lang="en-US" altLang="zh-CN" sz="1050" dirty="0" smtClean="0"/>
              <a:t>geographic: group people by where they live</a:t>
            </a:r>
            <a:endParaRPr lang="en-CA" sz="1050" kern="1200" dirty="0"/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/>
              <a:t>psychographic: allow people to describe themselves by using those characteristics that help them choose how they occupy their time (behaviour) and what underlying psychological reasons determine those choices. </a:t>
            </a:r>
          </a:p>
          <a:p>
            <a:pPr marL="57150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/>
              <a:t>three components: self-values, self-concept, lifestyles</a:t>
            </a:r>
          </a:p>
          <a:p>
            <a:pPr marL="57150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/>
              <a:t>self-value: goals for life, overriding desires that drive how a person lives his or her life</a:t>
            </a:r>
          </a:p>
          <a:p>
            <a:pPr marL="57150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/>
              <a:t>self-concept: </a:t>
            </a:r>
            <a:r>
              <a:rPr lang="en-US" sz="1050" dirty="0" smtClean="0"/>
              <a:t>the image a person has of himself or herself</a:t>
            </a:r>
          </a:p>
          <a:p>
            <a:pPr marL="57150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/>
              <a:t> </a:t>
            </a:r>
            <a:r>
              <a:rPr lang="en-US" sz="1050" kern="1200" dirty="0" smtClean="0"/>
              <a:t>lifestyle: how we live our lives to achieve goals</a:t>
            </a:r>
          </a:p>
          <a:p>
            <a:pPr marL="57150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/>
              <a:t> </a:t>
            </a:r>
            <a:r>
              <a:rPr lang="en-US" sz="1050" dirty="0" smtClean="0"/>
              <a:t>mostly used psychographic system is the </a:t>
            </a:r>
            <a:r>
              <a:rPr lang="en-US" sz="1050" b="1" dirty="0" smtClean="0"/>
              <a:t>VALS</a:t>
            </a:r>
            <a:r>
              <a:rPr lang="en-US" sz="1050" dirty="0" smtClean="0"/>
              <a:t> by Strategic Business Insight (SBI), 8 segments 2 dimension (p. 175)</a:t>
            </a:r>
          </a:p>
          <a:p>
            <a:pPr marL="57150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/>
              <a:t> </a:t>
            </a:r>
            <a:r>
              <a:rPr lang="en-US" sz="1050" kern="1200" dirty="0" smtClean="0"/>
              <a:t>motivation: ideal, achievement, self-expression</a:t>
            </a:r>
            <a:endParaRPr lang="en-CA" sz="1050" kern="1200" dirty="0"/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dirty="0" smtClean="0"/>
              <a:t>b</a:t>
            </a:r>
            <a:r>
              <a:rPr lang="en-CA" sz="1050" kern="1200" dirty="0" smtClean="0"/>
              <a:t>ehavioual: group consumers based on the benefits they derive from products or services, their usage rate, their loyalty, and the occasion. </a:t>
            </a:r>
            <a:endParaRPr lang="en-CA" sz="1050" dirty="0"/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 occasion: when purchase or buy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/>
              <a:t> </a:t>
            </a:r>
            <a:r>
              <a:rPr lang="en-US" sz="1050" dirty="0" smtClean="0"/>
              <a:t>benefit: benefits derived from the products and services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/>
              <a:t> </a:t>
            </a:r>
            <a:r>
              <a:rPr lang="en-US" sz="1050" kern="1200" dirty="0" smtClean="0"/>
              <a:t>loyalty: strategy of investing in retention and loyalty initiatives to retain the firm’s most profitable customers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/>
              <a:t> </a:t>
            </a:r>
            <a:r>
              <a:rPr lang="en-US" sz="1050" dirty="0" smtClean="0"/>
              <a:t>usage rate</a:t>
            </a:r>
            <a:r>
              <a:rPr lang="zh-CN" altLang="en-US" sz="1050" dirty="0" smtClean="0"/>
              <a:t>：</a:t>
            </a:r>
            <a:r>
              <a:rPr lang="en-US" altLang="zh-CN" sz="1050" dirty="0" smtClean="0"/>
              <a:t>heavy, regular, light, occassional</a:t>
            </a:r>
            <a:endParaRPr lang="en-CA" sz="1050" kern="1200" dirty="0"/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/>
              <a:t>or a combination of these </a:t>
            </a:r>
            <a:r>
              <a:rPr lang="en-CA" sz="1050" kern="1200" dirty="0" smtClean="0"/>
              <a:t>approaches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/>
              <a:t> </a:t>
            </a:r>
            <a:r>
              <a:rPr lang="en-US" sz="1050" dirty="0" smtClean="0"/>
              <a:t>geodemographic: geographic, demographic, lifestyle characteristics. </a:t>
            </a:r>
            <a:r>
              <a:rPr lang="en-US" sz="1050" kern="1200" dirty="0" smtClean="0"/>
              <a:t>PSYTE: 60 lifestyles in Canadian neighbourhood. </a:t>
            </a:r>
            <a:r>
              <a:rPr lang="en-US" sz="1050" dirty="0" smtClean="0"/>
              <a:t>PRIZM CE: by Environmental Research, 66 lifestyles in Canada. </a:t>
            </a:r>
            <a:endParaRPr lang="en-CA" sz="1050" kern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14654" y="6967877"/>
            <a:ext cx="1818202" cy="1636571"/>
            <a:chOff x="122552" y="114562"/>
            <a:chExt cx="1803305" cy="1377147"/>
          </a:xfrm>
        </p:grpSpPr>
        <p:sp>
          <p:nvSpPr>
            <p:cNvPr id="18" name="Rounded Rectangle 17"/>
            <p:cNvSpPr/>
            <p:nvPr/>
          </p:nvSpPr>
          <p:spPr>
            <a:xfrm>
              <a:off x="122552" y="167008"/>
              <a:ext cx="1803305" cy="1324701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19" name="Rounded Rectangle 4"/>
            <p:cNvSpPr/>
            <p:nvPr/>
          </p:nvSpPr>
          <p:spPr>
            <a:xfrm>
              <a:off x="190324" y="114562"/>
              <a:ext cx="1673971" cy="11953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CA" sz="1900" kern="1200" dirty="0" smtClean="0">
                  <a:solidFill>
                    <a:schemeClr val="tx1"/>
                  </a:solidFill>
                </a:rPr>
                <a:t>3. Evaluate Segment Attractiveness</a:t>
              </a:r>
              <a:endParaRPr lang="en-CA" sz="19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20" name="Right Arrow 4"/>
          <p:cNvSpPr/>
          <p:nvPr/>
        </p:nvSpPr>
        <p:spPr>
          <a:xfrm>
            <a:off x="2276872" y="6827206"/>
            <a:ext cx="3672408" cy="105716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85" tIns="6985" rIns="6985" bIns="6985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CA" sz="1050" kern="1200" dirty="0" smtClean="0"/>
              <a:t>Whether the sement is worth pursuing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/>
              <a:t> </a:t>
            </a:r>
            <a:r>
              <a:rPr lang="en-US" sz="1050" dirty="0" smtClean="0"/>
              <a:t>Identifiable: </a:t>
            </a:r>
            <a:r>
              <a:rPr lang="en-US" altLang="zh-CN" sz="1050" dirty="0" smtClean="0"/>
              <a:t>firms must determine who is within their market to be able to design products or services to meet their needs. Can’t have too much overlap 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 </a:t>
            </a:r>
            <a:r>
              <a:rPr lang="en-US" sz="1050" dirty="0" smtClean="0"/>
              <a:t>Reachable: through persuasive communications and product distribution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 Responsive: people in the segment must react similarly and positively to the firm’s offering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Substantial and profitable: measure the segment’s size and growth potential, assess its potential profitability both current and future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 Customer lifetime value, the total value of purchase of the customer over a lifetime of patronage. </a:t>
            </a:r>
            <a:endParaRPr lang="en-CA" sz="1050" kern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42646" y="467544"/>
            <a:ext cx="1818202" cy="344938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4. Select target market</a:t>
            </a:r>
            <a:endParaRPr lang="en-CA" dirty="0"/>
          </a:p>
        </p:txBody>
      </p:sp>
      <p:sp>
        <p:nvSpPr>
          <p:cNvPr id="8" name="Rounded Rectangle 7"/>
          <p:cNvSpPr/>
          <p:nvPr/>
        </p:nvSpPr>
        <p:spPr>
          <a:xfrm>
            <a:off x="260648" y="4716016"/>
            <a:ext cx="1818202" cy="259228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5. Identify and develop positioning strategy</a:t>
            </a:r>
          </a:p>
          <a:p>
            <a:endParaRPr lang="en-CA" dirty="0"/>
          </a:p>
        </p:txBody>
      </p:sp>
      <p:sp>
        <p:nvSpPr>
          <p:cNvPr id="9" name="Right Arrow 4"/>
          <p:cNvSpPr/>
          <p:nvPr/>
        </p:nvSpPr>
        <p:spPr>
          <a:xfrm>
            <a:off x="2348880" y="395536"/>
            <a:ext cx="3672408" cy="403244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85" tIns="6985" rIns="6985" bIns="6985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b="1" dirty="0" smtClean="0"/>
              <a:t>Undifferentiated targeting strategy</a:t>
            </a:r>
            <a:r>
              <a:rPr lang="en-US" sz="1050" dirty="0" smtClean="0"/>
              <a:t>, or mass marketing: if the product or service is perceived to provide the same benefits to everyone, with no need to develop separate strategies for different groups. 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Commonly used by smaller firms that offer products and services that consumers perceive to be indistinguishable. 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 </a:t>
            </a:r>
            <a:r>
              <a:rPr lang="en-US" sz="1050" b="1" kern="1200" dirty="0" smtClean="0"/>
              <a:t>Differentiated targeting strategy</a:t>
            </a:r>
            <a:r>
              <a:rPr lang="en-US" sz="1050" kern="1200" dirty="0" smtClean="0"/>
              <a:t>: a strategy through which a firm targets several market segments with a different offering for each.  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Help obtain a bigger share of market and increase the market for their products overall. Diversify the business, lower the company’s risk. But can be expensive to develop a plan for each segment.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</a:t>
            </a:r>
            <a:r>
              <a:rPr lang="en-US" sz="1050" b="1" dirty="0" smtClean="0"/>
              <a:t>Concentrated (niche) targeting strategy</a:t>
            </a:r>
            <a:r>
              <a:rPr lang="en-US" sz="1050" dirty="0" smtClean="0"/>
              <a:t>: when an organization selects a single, primary target market and focuses all its energies on providing a product to fit that market’s needs, it is using a concentrated (niche) targeting strategy. 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Enterpreneurial startup ventures often benefit from using a concentrated strategy, which allows them to employ their limited resources more efficiently. 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b="1" kern="1200" dirty="0" smtClean="0"/>
              <a:t> Micromarketing</a:t>
            </a:r>
            <a:r>
              <a:rPr lang="en-US" sz="1050" kern="1200" dirty="0" smtClean="0"/>
              <a:t>: a firm tailors a product or service to suit an individual customer’s wants and needs, it is undertaking an extremem form of segmentation called micromarketing (one-to-one) marketing. 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kern="1200" dirty="0" smtClean="0"/>
              <a:t>Mass customization refers to when firms providing one-to-one marketing to the massess, e.g. Build a Bear. </a:t>
            </a:r>
            <a:endParaRPr lang="en-CA" sz="1050" kern="1200" dirty="0"/>
          </a:p>
        </p:txBody>
      </p:sp>
      <p:sp>
        <p:nvSpPr>
          <p:cNvPr id="10" name="Right Arrow 4"/>
          <p:cNvSpPr/>
          <p:nvPr/>
        </p:nvSpPr>
        <p:spPr>
          <a:xfrm>
            <a:off x="2348880" y="4644008"/>
            <a:ext cx="3672408" cy="403244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85" tIns="6985" rIns="6985" bIns="6985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b="1" dirty="0" smtClean="0"/>
              <a:t> Positioning: </a:t>
            </a:r>
            <a:r>
              <a:rPr lang="en-US" sz="1050" dirty="0" smtClean="0"/>
              <a:t>the mental picture or perception (thought, feelings, impressions) that people have about a company and its products or services relative to competitors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Elements of </a:t>
            </a:r>
            <a:r>
              <a:rPr lang="en-US" sz="1050" b="1" dirty="0" smtClean="0"/>
              <a:t>positioning statements: </a:t>
            </a:r>
            <a:r>
              <a:rPr lang="en-US" sz="1050" dirty="0" smtClean="0"/>
              <a:t>target market, offering name or brand, product/service category or concept, unique point of difference/benefits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Positioning methods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Value: the relationship of price to quality is among the most important considerations for consumers when they make a purchase decision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Product Attributes: focuses on those attributes that are most important to the target market, e.g. Product leadership, innovation, quality, performance, design, reliability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Benefits and symbolism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</a:t>
            </a:r>
            <a:r>
              <a:rPr lang="en-US" altLang="zh-CN" sz="1050" dirty="0" smtClean="0"/>
              <a:t>Positioning by using perceptual mapping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A perceptual map displays, in two or more dimensions, the position of products or brands in the consumer’s mind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The position of each brand is denoted by a small circle, and the numbered circles denote a consumer’s </a:t>
            </a:r>
            <a:r>
              <a:rPr lang="en-US" altLang="zh-CN" sz="1050" b="1" dirty="0" smtClean="0"/>
              <a:t>ideal point</a:t>
            </a:r>
            <a:r>
              <a:rPr lang="en-US" altLang="zh-CN" sz="1050" dirty="0" smtClean="0"/>
              <a:t> – where a particular market segment’s ideal product  would lie on the map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To derive a perceptual map, follow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Determine consumers’ perceptions and evaluations of the firms product or service in relation to competition</a:t>
            </a:r>
          </a:p>
          <a:p>
            <a:pPr marL="514350" lvl="2" indent="-5143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1050" b="1" dirty="0" smtClean="0"/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CA" sz="1050" kern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Arrow 4"/>
          <p:cNvSpPr/>
          <p:nvPr/>
        </p:nvSpPr>
        <p:spPr>
          <a:xfrm>
            <a:off x="2276872" y="467544"/>
            <a:ext cx="3672408" cy="403244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85" tIns="6985" rIns="6985" bIns="6985" numCol="1" spcCol="1270" anchor="t" anchorCtr="0">
            <a:noAutofit/>
          </a:bodyPr>
          <a:lstStyle/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To derive a perceptual map, follow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Determine consumers’ perceptions and evaluations of the firms product or service in relation to competitors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Identify the market’s ideal points and size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Identify competitors’ positions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Determine consumer preferences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Select the position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CN" sz="1050" dirty="0" smtClean="0"/>
              <a:t> monitor the positioning strategy</a:t>
            </a:r>
          </a:p>
          <a:p>
            <a:pPr marL="971550" lvl="3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CN" sz="1050" dirty="0" smtClean="0"/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Repositioning: companies should reposition their brands to keep up with changes in the marketplace or to put a fresh spin on their sales and stodgy brand. 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If repositioning is not done properly, it has the risk of alinate older, loyal, or current customers. </a:t>
            </a:r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050" dirty="0" smtClean="0"/>
              <a:t> Brand repositioning referss to a strategy in which marketers change a brand’s focus to target new markets or realign the brand’s core emphasis with changing market preferences</a:t>
            </a:r>
          </a:p>
          <a:p>
            <a:pPr marL="514350" lvl="2" indent="-571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1050" dirty="0" smtClean="0"/>
          </a:p>
          <a:p>
            <a:pPr marL="514350" lvl="2" indent="-514350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endParaRPr lang="en-US" sz="1050" b="1" dirty="0" smtClean="0"/>
          </a:p>
          <a:p>
            <a:pPr marL="57150" lvl="1" indent="-57150" algn="l" defTabSz="466725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CA" sz="1050" kern="1200" dirty="0"/>
          </a:p>
        </p:txBody>
      </p:sp>
      <p:sp>
        <p:nvSpPr>
          <p:cNvPr id="5" name="Rounded Rectangle 4"/>
          <p:cNvSpPr/>
          <p:nvPr/>
        </p:nvSpPr>
        <p:spPr>
          <a:xfrm>
            <a:off x="260648" y="467544"/>
            <a:ext cx="1818202" cy="259228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5. Identify and develop positioning strategy</a:t>
            </a:r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068041" y="2091183"/>
            <a:ext cx="8839200" cy="505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978</Words>
  <Application>Microsoft Office PowerPoint</Application>
  <PresentationFormat>On-screen Show (4:3)</PresentationFormat>
  <Paragraphs>60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yanke</dc:creator>
  <cp:lastModifiedBy>yanke</cp:lastModifiedBy>
  <cp:revision>50</cp:revision>
  <dcterms:created xsi:type="dcterms:W3CDTF">2015-10-30T14:47:40Z</dcterms:created>
  <dcterms:modified xsi:type="dcterms:W3CDTF">2015-12-11T16:28:25Z</dcterms:modified>
</cp:coreProperties>
</file>