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880" r:id="rId4"/>
    <p:sldMasterId id="2147483881" r:id="rId5"/>
  </p:sldMasterIdLst>
  <p:notesMasterIdLst>
    <p:notesMasterId r:id="rId41"/>
  </p:notesMasterIdLst>
  <p:sldIdLst>
    <p:sldId id="271" r:id="rId6"/>
    <p:sldId id="272" r:id="rId7"/>
    <p:sldId id="275" r:id="rId8"/>
    <p:sldId id="276" r:id="rId9"/>
    <p:sldId id="362" r:id="rId10"/>
    <p:sldId id="321" r:id="rId11"/>
    <p:sldId id="280" r:id="rId12"/>
    <p:sldId id="357" r:id="rId13"/>
    <p:sldId id="358" r:id="rId14"/>
    <p:sldId id="285" r:id="rId15"/>
    <p:sldId id="359" r:id="rId16"/>
    <p:sldId id="360" r:id="rId17"/>
    <p:sldId id="288" r:id="rId18"/>
    <p:sldId id="361" r:id="rId19"/>
    <p:sldId id="290" r:id="rId20"/>
    <p:sldId id="363" r:id="rId21"/>
    <p:sldId id="364" r:id="rId22"/>
    <p:sldId id="296" r:id="rId23"/>
    <p:sldId id="335" r:id="rId24"/>
    <p:sldId id="299" r:id="rId25"/>
    <p:sldId id="338" r:id="rId26"/>
    <p:sldId id="300" r:id="rId27"/>
    <p:sldId id="301" r:id="rId28"/>
    <p:sldId id="341" r:id="rId29"/>
    <p:sldId id="303" r:id="rId30"/>
    <p:sldId id="304" r:id="rId31"/>
    <p:sldId id="306" r:id="rId32"/>
    <p:sldId id="307" r:id="rId33"/>
    <p:sldId id="315" r:id="rId34"/>
    <p:sldId id="316" r:id="rId35"/>
    <p:sldId id="365" r:id="rId36"/>
    <p:sldId id="367" r:id="rId37"/>
    <p:sldId id="368" r:id="rId38"/>
    <p:sldId id="369" r:id="rId39"/>
    <p:sldId id="317" r:id="rId4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669900"/>
    <a:srgbClr val="FF9933"/>
    <a:srgbClr val="003366"/>
    <a:srgbClr val="003399"/>
    <a:srgbClr val="FF9900"/>
    <a:srgbClr val="FFCC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1474" autoAdjust="0"/>
  </p:normalViewPr>
  <p:slideViewPr>
    <p:cSldViewPr>
      <p:cViewPr varScale="1">
        <p:scale>
          <a:sx n="68" d="100"/>
          <a:sy n="68" d="100"/>
        </p:scale>
        <p:origin x="144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522"/>
    </p:cViewPr>
  </p:sorterViewPr>
  <p:notesViewPr>
    <p:cSldViewPr>
      <p:cViewPr varScale="1">
        <p:scale>
          <a:sx n="56" d="100"/>
          <a:sy n="56" d="100"/>
        </p:scale>
        <p:origin x="-2490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FC339011-D415-4940-90B9-2C84219401D7}" type="datetimeFigureOut">
              <a:rPr lang="en-US"/>
              <a:pPr>
                <a:defRPr/>
              </a:pPr>
              <a:t>9/19/2013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F6B8CA41-CFBB-470A-A7F2-FB9E5151BC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7000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32BA28F4-D7EA-4F14-BE6D-C718D226AC41}" type="slidenum">
              <a:rPr lang="en-US" altLang="en-US" sz="1200" smtClean="0"/>
              <a:pPr/>
              <a:t>1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31797876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F2B649F6-164A-4DB7-96B7-1B91E201352B}" type="slidenum">
              <a:rPr lang="en-US" altLang="en-US" sz="1200" smtClean="0"/>
              <a:pPr/>
              <a:t>2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3856915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C9F87E4-4EF0-464F-88EC-8B11F54F2DEC}" type="slidenum">
              <a:rPr lang="en-US" altLang="en-US" sz="1200" smtClean="0"/>
              <a:pPr/>
              <a:t>3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5078752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4E22397-D7C8-4F6F-8449-AD744831807A}" type="slidenum">
              <a:rPr lang="en-US" altLang="en-US" sz="1200" smtClean="0"/>
              <a:pPr/>
              <a:t>4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34464769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3CCC77A8-5F68-42E5-BA12-87B5D49A10CF}" type="slidenum">
              <a:rPr lang="en-US" altLang="en-US" sz="1200" smtClean="0"/>
              <a:pPr/>
              <a:t>6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12932989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79F1DF1-DFD9-4281-A0AA-0E822477EC70}" type="slidenum">
              <a:rPr lang="en-US" altLang="en-US" sz="1200" smtClean="0"/>
              <a:pPr/>
              <a:t>7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40303809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8302A12-2126-474B-8D94-8BE1715C23B2}" type="slidenum">
              <a:rPr lang="en-US" altLang="en-US" sz="1200" smtClean="0"/>
              <a:pPr/>
              <a:t>10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8727400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C8C40705-973C-457B-ABA1-690E5508EA4B}" type="slidenum">
              <a:rPr lang="en-US" altLang="en-US" sz="1200" smtClean="0"/>
              <a:pPr/>
              <a:t>13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15735402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A7298D6-438F-4F3F-A9C1-0883340FCC5E}" type="slidenum">
              <a:rPr lang="en-US" altLang="en-US" sz="1200" smtClean="0"/>
              <a:pPr/>
              <a:t>15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21950808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2228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/>
            <a:fld id="{630C2ADA-FDE2-4551-9A08-6F2BE07A2995}" type="slidenum">
              <a:rPr lang="en-US" altLang="en-US" sz="1200"/>
              <a:pPr algn="r"/>
              <a:t>17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23696786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F2086E3-0E7B-43FB-8B11-04E7CDCEDF8E}" type="slidenum">
              <a:rPr lang="en-US" altLang="en-US" sz="1200" smtClean="0"/>
              <a:pPr/>
              <a:t>18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24154101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0402610-E3ED-459E-8B73-DC5323D12085}" type="slidenum">
              <a:rPr lang="en-US" altLang="en-US" sz="1200" smtClean="0"/>
              <a:pPr/>
              <a:t>19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36467798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F431D08F-5AE6-4C9C-ACF5-BE5201129E3E}" type="slidenum">
              <a:rPr lang="en-US" altLang="en-US" sz="1200" smtClean="0"/>
              <a:pPr/>
              <a:t>20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3400571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07B624F-D728-4FF1-B049-85DFCC9CD5C3}" type="slidenum">
              <a:rPr lang="en-US" altLang="en-US" sz="1200" smtClean="0"/>
              <a:pPr/>
              <a:t>21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5731013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422220F8-4C16-4644-BE38-89443806B90B}" type="slidenum">
              <a:rPr lang="en-US" altLang="en-US" sz="1200" smtClean="0"/>
              <a:pPr/>
              <a:t>22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18851979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292AF5B-0EBE-4907-9CF4-27A9DD20BB82}" type="slidenum">
              <a:rPr lang="en-US" altLang="en-US" sz="1200" smtClean="0"/>
              <a:pPr/>
              <a:t>23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8417133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511D448-0A17-4316-9A0D-1BE8A01C4525}" type="slidenum">
              <a:rPr lang="en-US" altLang="en-US" sz="1200" smtClean="0"/>
              <a:pPr/>
              <a:t>24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27423983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26F0F68B-9076-4F50-BD12-5A9293799787}" type="slidenum">
              <a:rPr lang="en-US" altLang="en-US" sz="1200" smtClean="0"/>
              <a:pPr/>
              <a:t>25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5773016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D4F604E7-8DF3-4FAB-A9AF-4CC6AC2D6A3B}" type="slidenum">
              <a:rPr lang="en-US" altLang="en-US" sz="1200" smtClean="0"/>
              <a:pPr/>
              <a:t>26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15904238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88603DB-DAF2-4011-9DCE-BCA7E574A2E6}" type="slidenum">
              <a:rPr lang="en-US" altLang="en-US" sz="1200" smtClean="0"/>
              <a:pPr/>
              <a:t>27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6808717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CFC38FCF-A4BC-4738-8F99-D6DCD262FC9C}" type="slidenum">
              <a:rPr lang="en-US" altLang="en-US" sz="1200" smtClean="0"/>
              <a:pPr/>
              <a:t>28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27860909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5917A3B-69D0-4E30-B04E-38212FB81D07}" type="slidenum">
              <a:rPr lang="en-US" altLang="en-US" sz="1200" smtClean="0"/>
              <a:pPr/>
              <a:t>29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33451161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590FC66-59B0-4CC8-AE1A-DC7492CD4A6A}" type="slidenum">
              <a:rPr lang="en-US" altLang="en-US" sz="1200" smtClean="0"/>
              <a:pPr/>
              <a:t>30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7355682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04685B4-ED89-4E98-B89A-AD55846E3A48}" type="slidenum">
              <a:rPr lang="en-US" altLang="en-US" sz="1200" smtClean="0"/>
              <a:pPr/>
              <a:t>35</a:t>
            </a:fld>
            <a:endParaRPr lang="en-US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4028770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AE7508-DE1F-4A38-A74E-800BA8C2A7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7747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5C1461-B7D2-416E-9C4B-B5D8EC73B5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759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9A4172-06E6-4041-AD59-E45834702E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796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1DFBD-ED2D-4C1E-B94A-27145A5023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967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50FA1-D27C-4E9D-8BE7-12AC107296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168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620658-5650-461B-8516-FC1E66D3E3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51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37C285-7439-493B-8DA9-28FFBCB9C3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09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8CB726-0169-4650-81BD-CA9E774AC2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189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154AB-70F5-41C8-9ABD-1717818180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30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ED1C58-82B6-4EBC-B89F-70D4964A7D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80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E17EA8-848D-4E05-8C96-D1C5721EF0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500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FCA82-4F24-432B-9E14-7A85B74C60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0962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A37661-2333-49F7-A09D-0F274FE275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1288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BA547-277C-4D42-B7EB-283FE972C8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6154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D7C0F2-4778-424B-8455-226B8C40B0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693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ADA025-C702-4C54-9B08-8B79F9A00E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606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7DA9C-B937-4E24-8CEC-CB3129DFC2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9863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B30E1F-2BB2-4B28-9DA3-CAF5A1821B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0935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B0B173-86C0-4167-AE53-FB3F0EE27B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5846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3807C-BFD6-4C8E-B2F7-E33BBAC85D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6356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613F33-E82C-4EE6-9F90-863DE55B8B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2981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B546E5-E5D7-47E4-8D60-FF6DEE98BD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5650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8C6E3D-1E5C-4F88-97E3-8B0BDE6E69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1433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F801D7-EA62-4F01-9E08-F917ED476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27329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16D50-FCB6-4F8F-A286-9C4D4A7048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6448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3F7CA-C220-481F-8193-272431D109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9063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93679A-2185-4177-9AA1-D3AD9164E4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4327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8069B7-AA85-4760-B738-43C221E789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0426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B775F9-9FF7-4AF5-9A2D-B76B76E2C1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8935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E91516-1A31-4563-B0D1-C960E3577E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8094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F761AD-FD91-4F1E-A29C-1DDB7A8A40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85960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325602-F995-4A12-8F88-86D282E44C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2995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7E4131-D437-4410-8D18-77C9539215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4485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7DD890-73AA-41A5-8C49-BEFB056B8183}" type="datetimeFigureOut">
              <a:rPr lang="en-US"/>
              <a:pPr>
                <a:defRPr/>
              </a:pPr>
              <a:t>9/19/2013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EEA678-FB99-4550-AF30-5079236E7DE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795729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2E90EB-818C-4256-89B2-A3B2DCED78F9}" type="datetimeFigureOut">
              <a:rPr lang="en-US"/>
              <a:pPr>
                <a:defRPr/>
              </a:pPr>
              <a:t>9/19/2013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8E2F73-77B4-4B69-92AB-460CE32058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068896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E184C-63C7-4B3E-B7FA-2F460DC130EF}" type="datetimeFigureOut">
              <a:rPr lang="en-US"/>
              <a:pPr>
                <a:defRPr/>
              </a:pPr>
              <a:t>9/19/2013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2B38F-D9F9-4FBA-83AC-C4B331031A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9811102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28BF34-96C7-447E-B460-A3E23A5A706B}" type="datetimeFigureOut">
              <a:rPr lang="en-US"/>
              <a:pPr>
                <a:defRPr/>
              </a:pPr>
              <a:t>9/19/2013</a:t>
            </a:fld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98836-FC23-47B6-98F5-6F63F394845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9948793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C2FE4B-75A2-4D09-8CBB-FE591D8F7527}" type="datetimeFigureOut">
              <a:rPr lang="en-US"/>
              <a:pPr>
                <a:defRPr/>
              </a:pPr>
              <a:t>9/19/2013</a:t>
            </a:fld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D9AB3F-BA7F-4788-8E19-17B6C2CD9F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8278915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CD0737-380E-4990-A4DB-946F80D3FDEC}" type="datetimeFigureOut">
              <a:rPr lang="en-US"/>
              <a:pPr>
                <a:defRPr/>
              </a:pPr>
              <a:t>9/19/2013</a:t>
            </a:fld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372568-131E-4008-90BC-6E08C2318F6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276634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165776-E014-4132-AFE5-8BCEDBC5F128}" type="datetimeFigureOut">
              <a:rPr lang="en-US"/>
              <a:pPr>
                <a:defRPr/>
              </a:pPr>
              <a:t>9/19/2013</a:t>
            </a:fld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7A04A0-A9D3-4893-8CD5-B5B635CB9AC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837339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6A573C-19C8-4856-A8ED-3A78F205D1E0}" type="datetimeFigureOut">
              <a:rPr lang="en-US"/>
              <a:pPr>
                <a:defRPr/>
              </a:pPr>
              <a:t>9/19/2013</a:t>
            </a:fld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E91BD4-66D4-485B-A8D3-4B2A29C16B4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104937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625C58-30A3-477F-B5E0-F32C7802502F}" type="datetimeFigureOut">
              <a:rPr lang="en-US"/>
              <a:pPr>
                <a:defRPr/>
              </a:pPr>
              <a:t>9/19/2013</a:t>
            </a:fld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B306B0-421D-4B5F-A5CC-F88CA232D4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2120372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3031D-7DBB-49BA-93EF-9B4CEA2E368A}" type="datetimeFigureOut">
              <a:rPr lang="en-US"/>
              <a:pPr>
                <a:defRPr/>
              </a:pPr>
              <a:t>9/19/2013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6C54B7-E2E4-48AD-8912-7A5CD9A0074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499422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7E6E51-A4AA-471F-9890-3C084B43050A}" type="datetimeFigureOut">
              <a:rPr lang="en-US"/>
              <a:pPr>
                <a:defRPr/>
              </a:pPr>
              <a:t>9/19/2013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3CAFA0-308C-4173-81DA-37B335CC311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255833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0502CE-7957-443D-BAC1-40AF0957AA9E}" type="datetimeFigureOut">
              <a:rPr lang="en-US"/>
              <a:pPr>
                <a:defRPr/>
              </a:pPr>
              <a:t>9/19/2013</a:t>
            </a:fld>
            <a:endParaRPr lang="en-US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243B4-83D0-49D1-AFEF-78846740D32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738242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0823A-97D6-44EC-A9A5-905BD2899677}" type="datetimeFigureOut">
              <a:rPr lang="en-US"/>
              <a:pPr>
                <a:defRPr/>
              </a:pPr>
              <a:t>9/19/2013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3B44F5-B9D7-40B4-BC03-9D00BD36A4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4741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B83000-66D9-472E-A451-04D64639C792}" type="datetimeFigureOut">
              <a:rPr lang="en-US"/>
              <a:pPr>
                <a:defRPr/>
              </a:pPr>
              <a:t>9/19/2013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DDB095-EB06-4967-8735-438444E012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16165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8F7D2F-52D9-4D63-81C8-962B6D53F371}" type="datetimeFigureOut">
              <a:rPr lang="en-US"/>
              <a:pPr>
                <a:defRPr/>
              </a:pPr>
              <a:t>9/19/2013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914217-471A-4137-AB20-6A5F2ABABE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96793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2169C6-42B3-4A31-8A69-985EE4D52D87}" type="datetimeFigureOut">
              <a:rPr lang="en-US"/>
              <a:pPr>
                <a:defRPr/>
              </a:pPr>
              <a:t>9/19/2013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675D80-A06B-42C5-AFD8-A91DAB8BA8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37065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6E1990-3564-43A1-8A1B-A820BD8C1690}" type="datetimeFigureOut">
              <a:rPr lang="en-US"/>
              <a:pPr>
                <a:defRPr/>
              </a:pPr>
              <a:t>9/19/2013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4C0B2D-7573-4973-82BE-EF494D6AB9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26861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41836-EE01-4435-81D5-8CE6F255B264}" type="datetimeFigureOut">
              <a:rPr lang="en-US"/>
              <a:pPr>
                <a:defRPr/>
              </a:pPr>
              <a:t>9/19/2013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F2AC8-91B9-47D9-B3E2-2017477452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03868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5855FE-929C-4011-8AF3-C36416543725}" type="datetimeFigureOut">
              <a:rPr lang="en-US"/>
              <a:pPr>
                <a:defRPr/>
              </a:pPr>
              <a:t>9/19/2013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C32541-1A08-480D-9766-33F9F4D644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9707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A5281-8E60-4E33-A2AA-61010F14B615}" type="datetimeFigureOut">
              <a:rPr lang="en-US"/>
              <a:pPr>
                <a:defRPr/>
              </a:pPr>
              <a:t>9/19/2013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759A76-3A3D-45F7-9C0B-4DE459C422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72724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DCC59-9D61-40A7-8D3A-4B5AD7978C6B}" type="datetimeFigureOut">
              <a:rPr lang="en-US"/>
              <a:pPr>
                <a:defRPr/>
              </a:pPr>
              <a:t>9/19/2013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58D532-2145-44D2-ACF4-202FA6FEC8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71630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CF831E-75A2-48CD-8D52-772E67BF5BB1}" type="datetimeFigureOut">
              <a:rPr lang="en-US"/>
              <a:pPr>
                <a:defRPr/>
              </a:pPr>
              <a:t>9/19/2013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C1EEF0-8B79-4BED-B57C-2CD8A10BFC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49103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BB3071-A41B-4C7C-8BCF-D7B130D6DA87}" type="datetimeFigureOut">
              <a:rPr lang="en-US"/>
              <a:pPr>
                <a:defRPr/>
              </a:pPr>
              <a:t>9/19/2013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F80FF4-B315-492F-B4CD-4333FC6190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290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WarrenSurveyPPT5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97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EE8AB304-CD9D-4639-9747-785D45243A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WarrenSurveyPPT5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368088D5-D3EF-4B80-AB1B-CCB11450DA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E2519F49-F931-413B-89A2-03FAD6537D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4" r:id="rId1"/>
    <p:sldLayoutId id="2147483905" r:id="rId2"/>
    <p:sldLayoutId id="2147483906" r:id="rId3"/>
    <p:sldLayoutId id="2147483907" r:id="rId4"/>
    <p:sldLayoutId id="2147483908" r:id="rId5"/>
    <p:sldLayoutId id="2147483909" r:id="rId6"/>
    <p:sldLayoutId id="2147483910" r:id="rId7"/>
    <p:sldLayoutId id="2147483911" r:id="rId8"/>
    <p:sldLayoutId id="2147483912" r:id="rId9"/>
    <p:sldLayoutId id="2147483913" r:id="rId10"/>
    <p:sldLayoutId id="214748391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54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j-lt"/>
              </a:defRPr>
            </a:lvl1pPr>
          </a:lstStyle>
          <a:p>
            <a:pPr>
              <a:defRPr/>
            </a:pPr>
            <a:fld id="{0DD2AAEC-7777-443C-B4A4-6B14C6601994}" type="datetimeFigureOut">
              <a:rPr lang="en-US"/>
              <a:pPr>
                <a:defRPr/>
              </a:pPr>
              <a:t>9/19/2013</a:t>
            </a:fld>
            <a:endParaRPr lang="en-US" altLang="en-US"/>
          </a:p>
        </p:txBody>
      </p:sp>
      <p:sp>
        <p:nvSpPr>
          <p:cNvPr id="154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j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54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+mj-lt"/>
              </a:defRPr>
            </a:lvl1pPr>
          </a:lstStyle>
          <a:p>
            <a:pPr>
              <a:defRPr/>
            </a:pPr>
            <a:fld id="{1887A4FD-5336-4326-8E5F-8543814EBF4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103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104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  <p:sldLayoutId id="2147483922" r:id="rId8"/>
    <p:sldLayoutId id="2147483923" r:id="rId9"/>
    <p:sldLayoutId id="2147483924" r:id="rId10"/>
    <p:sldLayoutId id="2147483925" r:id="rId11"/>
    <p:sldLayoutId id="2147483926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505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cs typeface="+mn-cs"/>
              </a:defRPr>
            </a:lvl1pPr>
          </a:lstStyle>
          <a:p>
            <a:pPr>
              <a:defRPr/>
            </a:pPr>
            <a:fld id="{DCF0E2F1-6D77-47C2-890D-4E32BA0FF57E}" type="datetimeFigureOut">
              <a:rPr lang="en-US"/>
              <a:pPr>
                <a:defRPr/>
              </a:pPr>
              <a:t>9/19/2013</a:t>
            </a:fld>
            <a:endParaRPr lang="en-US"/>
          </a:p>
        </p:txBody>
      </p:sp>
      <p:sp>
        <p:nvSpPr>
          <p:cNvPr id="1505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05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cs typeface="+mn-cs"/>
              </a:defRPr>
            </a:lvl1pPr>
          </a:lstStyle>
          <a:p>
            <a:pPr>
              <a:defRPr/>
            </a:pPr>
            <a:fld id="{1484A068-17DE-4534-8F24-0FAD82886D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  <p:sldLayoutId id="2147483928" r:id="rId2"/>
    <p:sldLayoutId id="2147483929" r:id="rId3"/>
    <p:sldLayoutId id="2147483930" r:id="rId4"/>
    <p:sldLayoutId id="2147483931" r:id="rId5"/>
    <p:sldLayoutId id="2147483932" r:id="rId6"/>
    <p:sldLayoutId id="2147483933" r:id="rId7"/>
    <p:sldLayoutId id="2147483934" r:id="rId8"/>
    <p:sldLayoutId id="2147483935" r:id="rId9"/>
    <p:sldLayoutId id="2147483936" r:id="rId10"/>
    <p:sldLayoutId id="214748393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2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Oval 6"/>
          <p:cNvSpPr>
            <a:spLocks noChangeArrowheads="1"/>
          </p:cNvSpPr>
          <p:nvPr/>
        </p:nvSpPr>
        <p:spPr bwMode="auto">
          <a:xfrm>
            <a:off x="685800" y="2743200"/>
            <a:ext cx="7467600" cy="1905000"/>
          </a:xfrm>
          <a:prstGeom prst="ellipse">
            <a:avLst/>
          </a:prstGeom>
          <a:solidFill>
            <a:schemeClr val="accent1">
              <a:alpha val="61176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24678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381000" y="533400"/>
            <a:ext cx="7772400" cy="1066800"/>
          </a:xfrm>
        </p:spPr>
        <p:txBody>
          <a:bodyPr anchor="ctr"/>
          <a:lstStyle/>
          <a:p>
            <a:pPr eaLnBrk="1" hangingPunct="1">
              <a:defRPr/>
            </a:pPr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Chapter 3</a:t>
            </a:r>
          </a:p>
        </p:txBody>
      </p:sp>
      <p:sp>
        <p:nvSpPr>
          <p:cNvPr id="6148" name="Rectangle 3"/>
          <p:cNvSpPr txBox="1">
            <a:spLocks noChangeArrowheads="1"/>
          </p:cNvSpPr>
          <p:nvPr/>
        </p:nvSpPr>
        <p:spPr bwMode="auto">
          <a:xfrm>
            <a:off x="1219200" y="3352800"/>
            <a:ext cx="64008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altLang="en-US" sz="3200"/>
              <a:t>Accrual Accounting Concepts</a:t>
            </a:r>
          </a:p>
        </p:txBody>
      </p:sp>
      <p:pic>
        <p:nvPicPr>
          <p:cNvPr id="6149" name="Picture 7" descr="MC900212071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213" y="4648200"/>
            <a:ext cx="1557337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371600"/>
            <a:ext cx="8458200" cy="4495800"/>
          </a:xfrm>
        </p:spPr>
        <p:txBody>
          <a:bodyPr/>
          <a:lstStyle/>
          <a:p>
            <a:pPr marL="571500" indent="-571500" eaLnBrk="1" hangingPunct="1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altLang="en-US" sz="2300" smtClean="0"/>
              <a:t>Describe basic accrual accounting concepts, including the matching concept.</a:t>
            </a:r>
          </a:p>
          <a:p>
            <a:pPr marL="571500" indent="-571500" eaLnBrk="1" hangingPunct="1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altLang="en-US" sz="2300" smtClean="0"/>
              <a:t>Use accrual concepts of accounting to analyze, record, and summarize transactions.</a:t>
            </a:r>
          </a:p>
          <a:p>
            <a:pPr marL="571500" indent="-571500" eaLnBrk="1" hangingPunct="1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altLang="en-US" sz="2300" smtClean="0"/>
              <a:t>Describe and illustrate the end-of-period adjustment process.</a:t>
            </a:r>
          </a:p>
          <a:p>
            <a:pPr marL="571500" indent="-571500" eaLnBrk="1" hangingPunct="1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altLang="en-US" sz="2300" smtClean="0"/>
              <a:t>Prepare financial statements using accrual concepts of accounting, including </a:t>
            </a:r>
            <a:r>
              <a:rPr lang="en-US" altLang="en-US" sz="2300" i="1" smtClean="0"/>
              <a:t>a classified </a:t>
            </a:r>
            <a:r>
              <a:rPr lang="en-US" altLang="en-US" sz="2300" smtClean="0"/>
              <a:t>balance sheet.</a:t>
            </a:r>
          </a:p>
          <a:p>
            <a:pPr marL="571500" indent="-571500" eaLnBrk="1" hangingPunct="1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altLang="en-US" sz="2300" smtClean="0"/>
              <a:t>Describe how the accrual basis of accounting enhances the interpretation of financial statements.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ight Arrow 16"/>
          <p:cNvSpPr>
            <a:spLocks noChangeArrowheads="1"/>
          </p:cNvSpPr>
          <p:nvPr/>
        </p:nvSpPr>
        <p:spPr bwMode="auto">
          <a:xfrm>
            <a:off x="838200" y="1752600"/>
            <a:ext cx="6705600" cy="1917700"/>
          </a:xfrm>
          <a:prstGeom prst="rightArrow">
            <a:avLst>
              <a:gd name="adj1" fmla="val 50000"/>
              <a:gd name="adj2" fmla="val 35647"/>
            </a:avLst>
          </a:prstGeom>
          <a:gradFill rotWithShape="1">
            <a:gsLst>
              <a:gs pos="0">
                <a:schemeClr val="accent2"/>
              </a:gs>
              <a:gs pos="100000">
                <a:srgbClr val="99CCF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/>
            <a:endParaRPr lang="en-US" altLang="en-US" sz="140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10058400" cy="865187"/>
          </a:xfrm>
        </p:spPr>
        <p:txBody>
          <a:bodyPr anchor="ctr"/>
          <a:lstStyle/>
          <a:p>
            <a:pPr eaLnBrk="1" hangingPunct="1"/>
            <a:r>
              <a:rPr lang="en-US" altLang="en-US" smtClean="0"/>
              <a:t>Why is Accrual Accounting Needed?</a:t>
            </a:r>
          </a:p>
        </p:txBody>
      </p:sp>
      <p:sp>
        <p:nvSpPr>
          <p:cNvPr id="5" name="Oval 4"/>
          <p:cNvSpPr/>
          <p:nvPr/>
        </p:nvSpPr>
        <p:spPr>
          <a:xfrm>
            <a:off x="3505200" y="2514600"/>
            <a:ext cx="406400" cy="4064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Oval 6"/>
          <p:cNvSpPr/>
          <p:nvPr/>
        </p:nvSpPr>
        <p:spPr>
          <a:xfrm>
            <a:off x="5918200" y="2514600"/>
            <a:ext cx="406400" cy="40640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5181600" y="1295400"/>
            <a:ext cx="1600200" cy="8382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9136" tIns="199136" rIns="199136" bIns="199136" anchor="b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000" dirty="0">
                <a:solidFill>
                  <a:srgbClr val="000000"/>
                </a:solidFill>
                <a:ea typeface="ＭＳ Ｐゴシック" pitchFamily="1" charset="-128"/>
              </a:rPr>
              <a:t>Cash received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743200" y="1447800"/>
            <a:ext cx="1768475" cy="91440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9136" tIns="199136" rIns="199136" bIns="199136" anchor="b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000" dirty="0">
                <a:solidFill>
                  <a:srgbClr val="000000"/>
                </a:solidFill>
                <a:ea typeface="ＭＳ Ｐゴシック" pitchFamily="1" charset="-128"/>
              </a:rPr>
              <a:t>Revenue earned</a:t>
            </a:r>
          </a:p>
        </p:txBody>
      </p:sp>
      <p:sp>
        <p:nvSpPr>
          <p:cNvPr id="10" name="Oval 9"/>
          <p:cNvSpPr/>
          <p:nvPr/>
        </p:nvSpPr>
        <p:spPr>
          <a:xfrm>
            <a:off x="1295400" y="2514600"/>
            <a:ext cx="406400" cy="4064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609600" y="1371600"/>
            <a:ext cx="1524000" cy="8382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9136" tIns="199136" rIns="199136" bIns="199136" anchor="b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000" dirty="0">
                <a:solidFill>
                  <a:srgbClr val="000000"/>
                </a:solidFill>
                <a:ea typeface="ＭＳ Ｐゴシック" pitchFamily="1" charset="-128"/>
              </a:rPr>
              <a:t>Cash received</a:t>
            </a:r>
          </a:p>
        </p:txBody>
      </p:sp>
      <p:sp>
        <p:nvSpPr>
          <p:cNvPr id="8202" name="Right Arrow 16"/>
          <p:cNvSpPr>
            <a:spLocks noChangeArrowheads="1"/>
          </p:cNvSpPr>
          <p:nvPr/>
        </p:nvSpPr>
        <p:spPr bwMode="auto">
          <a:xfrm>
            <a:off x="2590800" y="4572000"/>
            <a:ext cx="6705600" cy="1917700"/>
          </a:xfrm>
          <a:prstGeom prst="rightArrow">
            <a:avLst>
              <a:gd name="adj1" fmla="val 50000"/>
              <a:gd name="adj2" fmla="val 35647"/>
            </a:avLst>
          </a:prstGeom>
          <a:gradFill rotWithShape="1">
            <a:gsLst>
              <a:gs pos="0">
                <a:schemeClr val="accent2"/>
              </a:gs>
              <a:gs pos="100000">
                <a:srgbClr val="99CCF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/>
            <a:endParaRPr lang="en-US" altLang="en-US" sz="1400"/>
          </a:p>
        </p:txBody>
      </p:sp>
      <p:sp>
        <p:nvSpPr>
          <p:cNvPr id="14" name="Oval 13"/>
          <p:cNvSpPr/>
          <p:nvPr/>
        </p:nvSpPr>
        <p:spPr>
          <a:xfrm>
            <a:off x="5334000" y="5334000"/>
            <a:ext cx="406400" cy="406400"/>
          </a:xfrm>
          <a:prstGeom prst="ellipse">
            <a:avLst/>
          </a:prstGeom>
          <a:solidFill>
            <a:srgbClr val="6699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Oval 14"/>
          <p:cNvSpPr/>
          <p:nvPr/>
        </p:nvSpPr>
        <p:spPr>
          <a:xfrm>
            <a:off x="8153400" y="5334000"/>
            <a:ext cx="406400" cy="40640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7375525" y="4267200"/>
            <a:ext cx="1768475" cy="6096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9136" tIns="199136" rIns="199136" bIns="199136" anchor="b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000" dirty="0">
                <a:solidFill>
                  <a:srgbClr val="000000"/>
                </a:solidFill>
                <a:ea typeface="ＭＳ Ｐゴシック" pitchFamily="1" charset="-128"/>
              </a:rPr>
              <a:t>Cash paid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572000" y="4114800"/>
            <a:ext cx="1768475" cy="86360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9136" tIns="199136" rIns="199136" bIns="199136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000" dirty="0">
                <a:solidFill>
                  <a:srgbClr val="000000"/>
                </a:solidFill>
                <a:ea typeface="ＭＳ Ｐゴシック" pitchFamily="1" charset="-128"/>
              </a:rPr>
              <a:t>Expense incurred</a:t>
            </a:r>
          </a:p>
        </p:txBody>
      </p:sp>
      <p:sp>
        <p:nvSpPr>
          <p:cNvPr id="22" name="Oval 21"/>
          <p:cNvSpPr/>
          <p:nvPr/>
        </p:nvSpPr>
        <p:spPr>
          <a:xfrm>
            <a:off x="2667000" y="5334000"/>
            <a:ext cx="406400" cy="4064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2178050" y="4191000"/>
            <a:ext cx="1692275" cy="6096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9136" tIns="199136" rIns="199136" bIns="199136" anchor="b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000" dirty="0">
                <a:solidFill>
                  <a:srgbClr val="000000"/>
                </a:solidFill>
                <a:ea typeface="ＭＳ Ｐゴシック" pitchFamily="1" charset="-128"/>
              </a:rPr>
              <a:t>Cash paid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941387"/>
          </a:xfrm>
        </p:spPr>
        <p:txBody>
          <a:bodyPr anchor="ctr"/>
          <a:lstStyle/>
          <a:p>
            <a:pPr eaLnBrk="1" hangingPunct="1"/>
            <a:r>
              <a:rPr lang="en-US" altLang="en-US" smtClean="0"/>
              <a:t>Matching Principle</a:t>
            </a:r>
          </a:p>
        </p:txBody>
      </p:sp>
      <p:grpSp>
        <p:nvGrpSpPr>
          <p:cNvPr id="9219" name="Group 12"/>
          <p:cNvGrpSpPr>
            <a:grpSpLocks/>
          </p:cNvGrpSpPr>
          <p:nvPr/>
        </p:nvGrpSpPr>
        <p:grpSpPr bwMode="auto">
          <a:xfrm>
            <a:off x="2486025" y="1249363"/>
            <a:ext cx="6124575" cy="3098800"/>
            <a:chOff x="1680" y="1219"/>
            <a:chExt cx="3648" cy="1952"/>
          </a:xfrm>
        </p:grpSpPr>
        <p:sp>
          <p:nvSpPr>
            <p:cNvPr id="9222" name="Right Arrow 9"/>
            <p:cNvSpPr>
              <a:spLocks noChangeArrowheads="1"/>
            </p:cNvSpPr>
            <p:nvPr/>
          </p:nvSpPr>
          <p:spPr bwMode="auto">
            <a:xfrm>
              <a:off x="1680" y="1715"/>
              <a:ext cx="1584" cy="960"/>
            </a:xfrm>
            <a:prstGeom prst="rightArrow">
              <a:avLst>
                <a:gd name="adj1" fmla="val 50000"/>
                <a:gd name="adj2" fmla="val 49997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rgbClr val="99CCFF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9pPr>
            </a:lstStyle>
            <a:p>
              <a:pPr algn="ctr"/>
              <a:r>
                <a:rPr lang="en-US" altLang="en-US" sz="1400" b="1"/>
                <a:t>Expenses incurred </a:t>
              </a:r>
            </a:p>
            <a:p>
              <a:pPr algn="ctr"/>
              <a:r>
                <a:rPr lang="en-US" altLang="en-US" sz="1400" b="1"/>
                <a:t>to generate revenue</a:t>
              </a:r>
            </a:p>
          </p:txBody>
        </p:sp>
        <p:pic>
          <p:nvPicPr>
            <p:cNvPr id="9223" name="Picture 10" descr="BXP27835h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0" y="1219"/>
              <a:ext cx="1968" cy="1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220" name="TextBox 6"/>
          <p:cNvSpPr txBox="1">
            <a:spLocks noChangeArrowheads="1"/>
          </p:cNvSpPr>
          <p:nvPr/>
        </p:nvSpPr>
        <p:spPr bwMode="auto">
          <a:xfrm>
            <a:off x="2133600" y="4953000"/>
            <a:ext cx="59436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r>
              <a:rPr lang="en-US" altLang="en-US"/>
              <a:t>When revenues are earned and recorded, all expenses incurred in generating  that revenue are also recorded.</a:t>
            </a:r>
          </a:p>
        </p:txBody>
      </p:sp>
      <p:pic>
        <p:nvPicPr>
          <p:cNvPr id="9221" name="Picture 10" descr="C:\Users\Patti\AppData\Local\Microsoft\Windows\Temporary Internet Files\Content.IE5\BNOC2E83\MP900405574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719263"/>
            <a:ext cx="1776413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Revenue Recognition Principle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en-US" smtClean="0"/>
              <a:t>You can recognize revenue when:</a:t>
            </a:r>
          </a:p>
          <a:p>
            <a:pPr lvl="1"/>
            <a:r>
              <a:rPr lang="en-US" altLang="en-US" smtClean="0"/>
              <a:t>The performance is achieved (deliver good or perform the service)</a:t>
            </a:r>
          </a:p>
          <a:p>
            <a:pPr lvl="1"/>
            <a:r>
              <a:rPr lang="en-US" altLang="en-US" smtClean="0"/>
              <a:t>The amount is reasonably measurable.</a:t>
            </a:r>
          </a:p>
          <a:p>
            <a:pPr lvl="1"/>
            <a:r>
              <a:rPr lang="en-US" altLang="en-US" smtClean="0"/>
              <a:t>The collection of cash is reasonably assured</a:t>
            </a:r>
          </a:p>
        </p:txBody>
      </p:sp>
      <p:pic>
        <p:nvPicPr>
          <p:cNvPr id="10244" name="Picture 5" descr="MM900234700[1]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800600"/>
            <a:ext cx="1238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mtClean="0"/>
              <a:t>Accrual Concepts – Julianne’s Lemonade Stand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743200" y="1600200"/>
            <a:ext cx="6400800" cy="2209800"/>
          </a:xfrm>
        </p:spPr>
        <p:txBody>
          <a:bodyPr/>
          <a:lstStyle/>
          <a:p>
            <a:pPr eaLnBrk="1" hangingPunct="1"/>
            <a:r>
              <a:rPr lang="en-US" altLang="en-US" smtClean="0"/>
              <a:t>Glasses of lemonade are sold to customers</a:t>
            </a:r>
          </a:p>
          <a:p>
            <a:pPr eaLnBrk="1" hangingPunct="1"/>
            <a:r>
              <a:rPr lang="en-US" altLang="en-US" smtClean="0"/>
              <a:t>Sometimes, payment is received in the future</a:t>
            </a:r>
          </a:p>
          <a:p>
            <a:pPr eaLnBrk="1" hangingPunct="1"/>
            <a:r>
              <a:rPr lang="en-US" altLang="en-US" smtClean="0"/>
              <a:t>Revenue is earned when the glass is provided to the customer</a:t>
            </a:r>
          </a:p>
        </p:txBody>
      </p:sp>
      <p:sp>
        <p:nvSpPr>
          <p:cNvPr id="11268" name="Rectangle 3"/>
          <p:cNvSpPr txBox="1">
            <a:spLocks noChangeArrowheads="1"/>
          </p:cNvSpPr>
          <p:nvPr/>
        </p:nvSpPr>
        <p:spPr bwMode="auto">
          <a:xfrm>
            <a:off x="457200" y="4648200"/>
            <a:ext cx="79248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20000"/>
              </a:spcBef>
              <a:buFont typeface="Arial" charset="0"/>
              <a:buChar char="•"/>
            </a:pPr>
            <a:r>
              <a:rPr lang="en-US" altLang="en-US">
                <a:solidFill>
                  <a:schemeClr val="accent2"/>
                </a:solidFill>
              </a:rPr>
              <a:t>Expenses are incurred for items such as supplies where payment may be made in the future</a:t>
            </a:r>
          </a:p>
          <a:p>
            <a:pPr eaLnBrk="1" hangingPunct="1">
              <a:spcBef>
                <a:spcPct val="20000"/>
              </a:spcBef>
              <a:buFont typeface="Arial" charset="0"/>
              <a:buChar char="•"/>
            </a:pPr>
            <a:r>
              <a:rPr lang="en-US" altLang="en-US">
                <a:solidFill>
                  <a:schemeClr val="accent2"/>
                </a:solidFill>
              </a:rPr>
              <a:t>Expenses are recorded as they help to generate to revenue, not as they are paid. </a:t>
            </a:r>
          </a:p>
        </p:txBody>
      </p:sp>
      <p:pic>
        <p:nvPicPr>
          <p:cNvPr id="11269" name="Picture 9" descr="MC900295765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47800"/>
            <a:ext cx="1744663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95400"/>
            <a:ext cx="8229600" cy="4835525"/>
          </a:xfrm>
        </p:spPr>
        <p:txBody>
          <a:bodyPr/>
          <a:lstStyle/>
          <a:p>
            <a:pPr marL="571500" indent="-571500" eaLnBrk="1" hangingPunct="1">
              <a:buFont typeface="Wingdings" pitchFamily="2" charset="2"/>
              <a:buAutoNum type="arabicPeriod"/>
            </a:pPr>
            <a:r>
              <a:rPr lang="en-US" altLang="en-US" smtClean="0"/>
              <a:t>Julianne signs a contract to sell 50 glasses of lemonade at a local soccer tournament.  She’s given $50 in advance.</a:t>
            </a:r>
          </a:p>
        </p:txBody>
      </p:sp>
      <p:sp>
        <p:nvSpPr>
          <p:cNvPr id="12291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941387"/>
          </a:xfrm>
        </p:spPr>
        <p:txBody>
          <a:bodyPr anchor="ctr"/>
          <a:lstStyle/>
          <a:p>
            <a:pPr eaLnBrk="1" hangingPunct="1"/>
            <a:r>
              <a:rPr lang="en-US" altLang="en-US" sz="4600" smtClean="0"/>
              <a:t>Revenue Received in Advance</a:t>
            </a:r>
          </a:p>
        </p:txBody>
      </p:sp>
      <p:sp>
        <p:nvSpPr>
          <p:cNvPr id="15365" name="Rectangle 4"/>
          <p:cNvSpPr>
            <a:spLocks noChangeArrowheads="1"/>
          </p:cNvSpPr>
          <p:nvPr/>
        </p:nvSpPr>
        <p:spPr bwMode="auto">
          <a:xfrm>
            <a:off x="3352800" y="6340475"/>
            <a:ext cx="3581400" cy="51752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b="1">
                <a:effectLst>
                  <a:outerShdw blurRad="38100" dist="38100" dir="2700000" algn="tl">
                    <a:srgbClr val="C0C0C0"/>
                  </a:outerShdw>
                </a:effectLst>
              </a:rPr>
              <a:t>Amount received reported as a liability until the revenue is actually earned.</a:t>
            </a:r>
          </a:p>
        </p:txBody>
      </p:sp>
      <p:sp>
        <p:nvSpPr>
          <p:cNvPr id="12293" name="Rectangle 9"/>
          <p:cNvSpPr>
            <a:spLocks noChangeArrowheads="1"/>
          </p:cNvSpPr>
          <p:nvPr/>
        </p:nvSpPr>
        <p:spPr bwMode="auto">
          <a:xfrm>
            <a:off x="4891088" y="41148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11286" name="Group 22"/>
          <p:cNvGraphicFramePr>
            <a:graphicFrameLocks noGrp="1"/>
          </p:cNvGraphicFramePr>
          <p:nvPr/>
        </p:nvGraphicFramePr>
        <p:xfrm>
          <a:off x="304800" y="2895600"/>
          <a:ext cx="8839200" cy="3264366"/>
        </p:xfrm>
        <a:graphic>
          <a:graphicData uri="http://schemas.openxmlformats.org/drawingml/2006/table">
            <a:tbl>
              <a:tblPr/>
              <a:tblGrid>
                <a:gridCol w="2946400"/>
                <a:gridCol w="3759200"/>
                <a:gridCol w="2133600"/>
              </a:tblGrid>
              <a:tr h="4876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19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 goes up</a:t>
                      </a:r>
                    </a:p>
                  </a:txBody>
                  <a:tcPr marT="45713" marB="45713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We’ve haven’t yet earned the revenue (provided the lemonade).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.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043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$50</a:t>
                      </a:r>
                    </a:p>
                  </a:txBody>
                  <a:tcPr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Unearned Revenue (also called Deferred Revenue)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+ $50</a:t>
                      </a:r>
                    </a:p>
                  </a:txBody>
                  <a:tcPr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</a:t>
                      </a: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Expenses paid in advance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81000" y="1143000"/>
            <a:ext cx="8077200" cy="838200"/>
          </a:xfrm>
        </p:spPr>
        <p:txBody>
          <a:bodyPr/>
          <a:lstStyle/>
          <a:p>
            <a:pPr marL="495300" indent="-495300" eaLnBrk="1" hangingPunct="1">
              <a:lnSpc>
                <a:spcPct val="90000"/>
              </a:lnSpc>
              <a:buFont typeface="Wingdings" pitchFamily="2" charset="2"/>
              <a:buAutoNum type="arabicPeriod" startAt="2"/>
            </a:pPr>
            <a:r>
              <a:rPr lang="en-US" altLang="en-US" sz="2600" smtClean="0"/>
              <a:t>Paid next month’s rent $20 </a:t>
            </a:r>
          </a:p>
        </p:txBody>
      </p:sp>
      <p:pic>
        <p:nvPicPr>
          <p:cNvPr id="13316" name="Picture 28" descr="j0355327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191000"/>
            <a:ext cx="1857375" cy="203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329" name="Group 41"/>
          <p:cNvGraphicFramePr>
            <a:graphicFrameLocks noGrp="1"/>
          </p:cNvGraphicFramePr>
          <p:nvPr>
            <p:ph sz="quarter" idx="4294967295"/>
          </p:nvPr>
        </p:nvGraphicFramePr>
        <p:xfrm>
          <a:off x="304800" y="2057400"/>
          <a:ext cx="8458200" cy="3230856"/>
        </p:xfrm>
        <a:graphic>
          <a:graphicData uri="http://schemas.openxmlformats.org/drawingml/2006/table">
            <a:tbl>
              <a:tblPr/>
              <a:tblGrid>
                <a:gridCol w="1660525"/>
                <a:gridCol w="1658938"/>
                <a:gridCol w="1709737"/>
                <a:gridCol w="3429000"/>
              </a:tblGrid>
              <a:tr h="48763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3546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Cash goes down by $20.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By paying next month’s rent, we’ve also created an asset.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074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66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rgbClr val="996600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996600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66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$20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66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Prepaid Expense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996600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66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+$20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1447800" y="5334000"/>
            <a:ext cx="2805113" cy="73818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Amount paid is reported as a prepaid expense until the rent helps to generate revenue.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Expense paid in advance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81000" y="1219200"/>
            <a:ext cx="8077200" cy="762000"/>
          </a:xfrm>
        </p:spPr>
        <p:txBody>
          <a:bodyPr/>
          <a:lstStyle/>
          <a:p>
            <a:pPr marL="495300" indent="-495300" eaLnBrk="1" hangingPunct="1">
              <a:lnSpc>
                <a:spcPct val="90000"/>
              </a:lnSpc>
              <a:buFont typeface="Wingdings" pitchFamily="2" charset="2"/>
              <a:buAutoNum type="arabicPeriod" startAt="3"/>
            </a:pPr>
            <a:r>
              <a:rPr lang="en-US" altLang="en-US" sz="2600" smtClean="0"/>
              <a:t>Buy $10 worth of supplies “on account”.</a:t>
            </a:r>
          </a:p>
        </p:txBody>
      </p:sp>
      <p:pic>
        <p:nvPicPr>
          <p:cNvPr id="14340" name="Picture 23" descr="j0355327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191000"/>
            <a:ext cx="1857375" cy="203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342" name="Group 30"/>
          <p:cNvGraphicFramePr>
            <a:graphicFrameLocks noGrp="1"/>
          </p:cNvGraphicFramePr>
          <p:nvPr>
            <p:ph sz="quarter" idx="4294967295"/>
          </p:nvPr>
        </p:nvGraphicFramePr>
        <p:xfrm>
          <a:off x="304800" y="2057400"/>
          <a:ext cx="8153400" cy="2444750"/>
        </p:xfrm>
        <a:graphic>
          <a:graphicData uri="http://schemas.openxmlformats.org/drawingml/2006/table">
            <a:tbl>
              <a:tblPr/>
              <a:tblGrid>
                <a:gridCol w="2717800"/>
                <a:gridCol w="3225800"/>
                <a:gridCol w="2209800"/>
              </a:tblGrid>
              <a:tr h="4877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70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-Supplies have increased by $10.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Supplies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+$10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Char char="-"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Liabilities have increased – we haven’t paid our supplier yet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Char char="-"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+$10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304800" y="5029200"/>
            <a:ext cx="2209800" cy="94297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Amount purchased is reported as an asset until the supplies are used in operations.</a:t>
            </a:r>
          </a:p>
        </p:txBody>
      </p:sp>
      <p:sp>
        <p:nvSpPr>
          <p:cNvPr id="23" name="Rectangle 4"/>
          <p:cNvSpPr>
            <a:spLocks noChangeArrowheads="1"/>
          </p:cNvSpPr>
          <p:nvPr/>
        </p:nvSpPr>
        <p:spPr bwMode="auto">
          <a:xfrm>
            <a:off x="3505200" y="5181600"/>
            <a:ext cx="2209800" cy="51752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Amount purchased is reported as a liability.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295400"/>
            <a:ext cx="8229600" cy="4530725"/>
          </a:xfrm>
          <a:noFill/>
        </p:spPr>
        <p:txBody>
          <a:bodyPr/>
          <a:lstStyle/>
          <a:p>
            <a:pPr marL="571500" indent="-571500" eaLnBrk="1" hangingPunct="1">
              <a:buFont typeface="Wingdings" pitchFamily="2" charset="2"/>
              <a:buAutoNum type="arabicPeriod" startAt="4"/>
            </a:pPr>
            <a:r>
              <a:rPr lang="en-US" altLang="en-US" smtClean="0"/>
              <a:t>Purchase equipment – total cost =$70.  Pay $10 cash down payment and agree to pay 6 additional monthly installments of $10.</a:t>
            </a:r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06388"/>
            <a:ext cx="8229600" cy="836612"/>
          </a:xfrm>
          <a:noFill/>
        </p:spPr>
        <p:txBody>
          <a:bodyPr anchor="ctr"/>
          <a:lstStyle/>
          <a:p>
            <a:pPr eaLnBrk="1" hangingPunct="1"/>
            <a:r>
              <a:rPr lang="en-US" altLang="en-US" sz="4600" smtClean="0"/>
              <a:t>Purchase of Equipment</a:t>
            </a:r>
          </a:p>
        </p:txBody>
      </p:sp>
      <p:sp>
        <p:nvSpPr>
          <p:cNvPr id="15364" name="Rectangle 12"/>
          <p:cNvSpPr>
            <a:spLocks noChangeArrowheads="1"/>
          </p:cNvSpPr>
          <p:nvPr/>
        </p:nvSpPr>
        <p:spPr bwMode="auto">
          <a:xfrm>
            <a:off x="2286000" y="43942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15365" name="Rectangle 13"/>
          <p:cNvSpPr>
            <a:spLocks noChangeArrowheads="1"/>
          </p:cNvSpPr>
          <p:nvPr/>
        </p:nvSpPr>
        <p:spPr bwMode="auto">
          <a:xfrm>
            <a:off x="3746500" y="44196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15366" name="Rectangle 14"/>
          <p:cNvSpPr>
            <a:spLocks noChangeArrowheads="1"/>
          </p:cNvSpPr>
          <p:nvPr/>
        </p:nvSpPr>
        <p:spPr bwMode="auto">
          <a:xfrm>
            <a:off x="4648200" y="44196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14373" name="Group 37"/>
          <p:cNvGraphicFramePr>
            <a:graphicFrameLocks noGrp="1"/>
          </p:cNvGraphicFramePr>
          <p:nvPr/>
        </p:nvGraphicFramePr>
        <p:xfrm>
          <a:off x="381000" y="3124200"/>
          <a:ext cx="8153400" cy="3148552"/>
        </p:xfrm>
        <a:graphic>
          <a:graphicData uri="http://schemas.openxmlformats.org/drawingml/2006/table">
            <a:tbl>
              <a:tblPr/>
              <a:tblGrid>
                <a:gridCol w="3733800"/>
                <a:gridCol w="2895600"/>
                <a:gridCol w="1524000"/>
              </a:tblGrid>
              <a:tr h="487592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             = 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E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04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Cash has decreased by $10.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Equipment has increased by $70.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           Equipment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-$10               +$70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Char char="-"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Liabilities have increased – we haven’t paid our supplier yet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None/>
                        <a:tabLst/>
                      </a:pPr>
                      <a:endParaRPr kumimoji="0" lang="en-US" sz="2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Accts.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+$60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941387"/>
          </a:xfrm>
        </p:spPr>
        <p:txBody>
          <a:bodyPr/>
          <a:lstStyle/>
          <a:p>
            <a:pPr eaLnBrk="1" hangingPunct="1"/>
            <a:r>
              <a:rPr lang="en-US" altLang="en-US" smtClean="0"/>
              <a:t>Sold Lemonade “on account”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81000" y="1371600"/>
            <a:ext cx="8077200" cy="1219200"/>
          </a:xfrm>
        </p:spPr>
        <p:txBody>
          <a:bodyPr/>
          <a:lstStyle/>
          <a:p>
            <a:pPr marL="495300" indent="-495300" eaLnBrk="1" hangingPunct="1">
              <a:buFont typeface="Wingdings" pitchFamily="2" charset="2"/>
              <a:buAutoNum type="arabicPeriod" startAt="5"/>
            </a:pPr>
            <a:r>
              <a:rPr lang="en-US" altLang="en-US" sz="2600" smtClean="0"/>
              <a:t>Sell 150 glasses of lemonade at an office summer barbecue.  The company will pay us later.</a:t>
            </a:r>
          </a:p>
        </p:txBody>
      </p:sp>
      <p:pic>
        <p:nvPicPr>
          <p:cNvPr id="16388" name="Picture 23" descr="j0355327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5562600"/>
            <a:ext cx="1025525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5400" name="Group 40"/>
          <p:cNvGraphicFramePr>
            <a:graphicFrameLocks noGrp="1"/>
          </p:cNvGraphicFramePr>
          <p:nvPr>
            <p:ph sz="quarter" idx="4294967295"/>
          </p:nvPr>
        </p:nvGraphicFramePr>
        <p:xfrm>
          <a:off x="381000" y="2819400"/>
          <a:ext cx="8458200" cy="1395504"/>
        </p:xfrm>
        <a:graphic>
          <a:graphicData uri="http://schemas.openxmlformats.org/drawingml/2006/table">
            <a:tbl>
              <a:tblPr/>
              <a:tblGrid>
                <a:gridCol w="2819400"/>
                <a:gridCol w="2819400"/>
                <a:gridCol w="2819400"/>
              </a:tblGrid>
              <a:tr h="4875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0" marB="4571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0" marB="4571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0" marB="4571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78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0" marB="4571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0" marB="4571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0" marB="4571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5401" name="Group 41"/>
          <p:cNvGraphicFramePr>
            <a:graphicFrameLocks noGrp="1"/>
          </p:cNvGraphicFramePr>
          <p:nvPr/>
        </p:nvGraphicFramePr>
        <p:xfrm>
          <a:off x="304800" y="2438400"/>
          <a:ext cx="8839200" cy="2524125"/>
        </p:xfrm>
        <a:graphic>
          <a:graphicData uri="http://schemas.openxmlformats.org/drawingml/2006/table">
            <a:tbl>
              <a:tblPr/>
              <a:tblGrid>
                <a:gridCol w="3276600"/>
                <a:gridCol w="1993900"/>
                <a:gridCol w="3568700"/>
              </a:tblGrid>
              <a:tr h="48775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9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Accounts receivable has  gone up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up because revenue is recognized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941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Accounts Receivable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+$150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Sales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+$150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3824288" y="5029200"/>
            <a:ext cx="4191000" cy="1570038"/>
          </a:xfrm>
          <a:prstGeom prst="rect">
            <a:avLst/>
          </a:prstGeom>
          <a:solidFill>
            <a:schemeClr val="accent1">
              <a:alpha val="6509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>
              <a:buFontTx/>
              <a:buChar char="-"/>
            </a:pPr>
            <a:r>
              <a:rPr lang="en-CA" altLang="en-US"/>
              <a:t>Have supplied goods</a:t>
            </a:r>
          </a:p>
          <a:p>
            <a:pPr>
              <a:buFontTx/>
              <a:buChar char="-"/>
            </a:pPr>
            <a:r>
              <a:rPr lang="en-CA" altLang="en-US"/>
              <a:t>Know the amount</a:t>
            </a:r>
          </a:p>
          <a:p>
            <a:pPr>
              <a:buFontTx/>
              <a:buChar char="-"/>
            </a:pPr>
            <a:r>
              <a:rPr lang="en-CA" altLang="en-US"/>
              <a:t>Reasonably assured of collection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Sell lemonade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81000" y="1143000"/>
            <a:ext cx="8077200" cy="1447800"/>
          </a:xfrm>
        </p:spPr>
        <p:txBody>
          <a:bodyPr/>
          <a:lstStyle/>
          <a:p>
            <a:pPr marL="495300" indent="-495300" eaLnBrk="1" hangingPunct="1">
              <a:buFont typeface="Wingdings" pitchFamily="2" charset="2"/>
              <a:buAutoNum type="arabicPeriod" startAt="6"/>
            </a:pPr>
            <a:r>
              <a:rPr lang="en-US" altLang="en-US" sz="2600" smtClean="0"/>
              <a:t>Served 100 glasses of lemonade at our road side lemonade stand. Receive $100.</a:t>
            </a:r>
          </a:p>
        </p:txBody>
      </p:sp>
      <p:pic>
        <p:nvPicPr>
          <p:cNvPr id="17412" name="Picture 28" descr="j0355327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950" y="5257800"/>
            <a:ext cx="885825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425" name="Group 41"/>
          <p:cNvGraphicFramePr>
            <a:graphicFrameLocks noGrp="1"/>
          </p:cNvGraphicFramePr>
          <p:nvPr/>
        </p:nvGraphicFramePr>
        <p:xfrm>
          <a:off x="304800" y="2438400"/>
          <a:ext cx="8839200" cy="2524125"/>
        </p:xfrm>
        <a:graphic>
          <a:graphicData uri="http://schemas.openxmlformats.org/drawingml/2006/table">
            <a:tbl>
              <a:tblPr/>
              <a:tblGrid>
                <a:gridCol w="3276600"/>
                <a:gridCol w="1993900"/>
                <a:gridCol w="3568700"/>
              </a:tblGrid>
              <a:tr h="48775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9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 has  been received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up because revenue is recognized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941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+$100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Sales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+$100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pPr marL="571500" indent="-571500" eaLnBrk="1" hangingPunct="1">
              <a:buFont typeface="Wingdings" pitchFamily="2" charset="2"/>
              <a:buAutoNum type="arabicPeriod" startAt="7"/>
            </a:pPr>
            <a:r>
              <a:rPr lang="en-US" altLang="en-US" smtClean="0"/>
              <a:t>Julianne received $150 from the office summer barbecue.</a:t>
            </a:r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06388"/>
            <a:ext cx="8229600" cy="684212"/>
          </a:xfrm>
          <a:noFill/>
        </p:spPr>
        <p:txBody>
          <a:bodyPr anchor="ctr"/>
          <a:lstStyle/>
          <a:p>
            <a:pPr eaLnBrk="1" hangingPunct="1"/>
            <a:r>
              <a:rPr lang="en-US" altLang="en-US" sz="4600" smtClean="0"/>
              <a:t>Collection of Accounts Receivable</a:t>
            </a:r>
          </a:p>
        </p:txBody>
      </p:sp>
      <p:sp>
        <p:nvSpPr>
          <p:cNvPr id="18436" name="Rectangle 7"/>
          <p:cNvSpPr>
            <a:spLocks noChangeArrowheads="1"/>
          </p:cNvSpPr>
          <p:nvPr/>
        </p:nvSpPr>
        <p:spPr bwMode="auto">
          <a:xfrm>
            <a:off x="1905000" y="43434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18437" name="Rectangle 9"/>
          <p:cNvSpPr>
            <a:spLocks noChangeArrowheads="1"/>
          </p:cNvSpPr>
          <p:nvPr/>
        </p:nvSpPr>
        <p:spPr bwMode="auto">
          <a:xfrm>
            <a:off x="2425700" y="43434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18438" name="Rectangle 10"/>
          <p:cNvSpPr>
            <a:spLocks noChangeArrowheads="1"/>
          </p:cNvSpPr>
          <p:nvPr/>
        </p:nvSpPr>
        <p:spPr bwMode="auto">
          <a:xfrm>
            <a:off x="2428875" y="58674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19491" name="Group 35"/>
          <p:cNvGraphicFramePr>
            <a:graphicFrameLocks noGrp="1"/>
          </p:cNvGraphicFramePr>
          <p:nvPr/>
        </p:nvGraphicFramePr>
        <p:xfrm>
          <a:off x="304800" y="2743200"/>
          <a:ext cx="8153400" cy="3249613"/>
        </p:xfrm>
        <a:graphic>
          <a:graphicData uri="http://schemas.openxmlformats.org/drawingml/2006/table">
            <a:tbl>
              <a:tblPr/>
              <a:tblGrid>
                <a:gridCol w="3962400"/>
                <a:gridCol w="1981200"/>
                <a:gridCol w="2209800"/>
              </a:tblGrid>
              <a:tr h="4877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18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-Cash has increased by $150.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-Accounts Receivable has decreased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         Accounts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            Receivable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+$150              -$150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Char char="-"/>
                        <a:tabLst/>
                      </a:pPr>
                      <a:endParaRPr kumimoji="0" lang="en-US" sz="2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Pay Accounts Payable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81000" y="1143000"/>
            <a:ext cx="8077200" cy="1447800"/>
          </a:xfrm>
        </p:spPr>
        <p:txBody>
          <a:bodyPr/>
          <a:lstStyle/>
          <a:p>
            <a:pPr marL="495300" indent="-495300" eaLnBrk="1" hangingPunct="1">
              <a:buFont typeface="Wingdings" pitchFamily="2" charset="2"/>
              <a:buAutoNum type="arabicPeriod" startAt="8"/>
            </a:pPr>
            <a:r>
              <a:rPr lang="en-US" altLang="en-US" sz="2600" smtClean="0"/>
              <a:t>We pay for the supplies that we bought on account earlier.</a:t>
            </a:r>
          </a:p>
        </p:txBody>
      </p:sp>
      <p:pic>
        <p:nvPicPr>
          <p:cNvPr id="19460" name="Picture 28" descr="j0355327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191000"/>
            <a:ext cx="1857375" cy="203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554" name="Group 50"/>
          <p:cNvGraphicFramePr>
            <a:graphicFrameLocks noGrp="1"/>
          </p:cNvGraphicFramePr>
          <p:nvPr/>
        </p:nvGraphicFramePr>
        <p:xfrm>
          <a:off x="304800" y="2057400"/>
          <a:ext cx="8153400" cy="2444750"/>
        </p:xfrm>
        <a:graphic>
          <a:graphicData uri="http://schemas.openxmlformats.org/drawingml/2006/table">
            <a:tbl>
              <a:tblPr/>
              <a:tblGrid>
                <a:gridCol w="2717800"/>
                <a:gridCol w="3225800"/>
                <a:gridCol w="2209800"/>
              </a:tblGrid>
              <a:tr h="4877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70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-Cash has decreased by $10.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-$10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Char char="-"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Liabilities have decreased – we have paid our supplier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Char char="-"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-$10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pPr marL="571500" indent="-571500" eaLnBrk="1" hangingPunct="1">
              <a:buFont typeface="Wingdings" pitchFamily="2" charset="2"/>
              <a:buAutoNum type="arabicPeriod" startAt="9"/>
            </a:pPr>
            <a:r>
              <a:rPr lang="en-US" altLang="en-US" smtClean="0"/>
              <a:t>Incurred expenses for the month of October and paid cash for a total of $40.</a:t>
            </a: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06388"/>
            <a:ext cx="8229600" cy="836612"/>
          </a:xfrm>
          <a:noFill/>
        </p:spPr>
        <p:txBody>
          <a:bodyPr anchor="ctr"/>
          <a:lstStyle/>
          <a:p>
            <a:pPr eaLnBrk="1" hangingPunct="1"/>
            <a:r>
              <a:rPr lang="en-US" altLang="en-US" sz="4600" smtClean="0"/>
              <a:t>Expenses Paid in Cash</a:t>
            </a:r>
          </a:p>
        </p:txBody>
      </p:sp>
      <p:sp>
        <p:nvSpPr>
          <p:cNvPr id="20484" name="Rectangle 7"/>
          <p:cNvSpPr>
            <a:spLocks noChangeArrowheads="1"/>
          </p:cNvSpPr>
          <p:nvPr/>
        </p:nvSpPr>
        <p:spPr bwMode="auto">
          <a:xfrm>
            <a:off x="2057400" y="38227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20485" name="Rectangle 9"/>
          <p:cNvSpPr>
            <a:spLocks noChangeArrowheads="1"/>
          </p:cNvSpPr>
          <p:nvPr/>
        </p:nvSpPr>
        <p:spPr bwMode="auto">
          <a:xfrm>
            <a:off x="6781800" y="38100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20486" name="Rectangle 10"/>
          <p:cNvSpPr>
            <a:spLocks noChangeArrowheads="1"/>
          </p:cNvSpPr>
          <p:nvPr/>
        </p:nvSpPr>
        <p:spPr bwMode="auto">
          <a:xfrm>
            <a:off x="3657600" y="60960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22570" name="Group 42"/>
          <p:cNvGraphicFramePr>
            <a:graphicFrameLocks noGrp="1"/>
          </p:cNvGraphicFramePr>
          <p:nvPr/>
        </p:nvGraphicFramePr>
        <p:xfrm>
          <a:off x="304800" y="2743200"/>
          <a:ext cx="8839200" cy="3389370"/>
        </p:xfrm>
        <a:graphic>
          <a:graphicData uri="http://schemas.openxmlformats.org/drawingml/2006/table">
            <a:tbl>
              <a:tblPr/>
              <a:tblGrid>
                <a:gridCol w="2946400"/>
                <a:gridCol w="1930400"/>
                <a:gridCol w="3962400"/>
              </a:tblGrid>
              <a:tr h="48767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19" marB="45719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19" marB="45719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19" marB="45719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78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 goes down</a:t>
                      </a:r>
                    </a:p>
                  </a:txBody>
                  <a:tcPr marT="45719" marB="45719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down because an expense is recognized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8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- $40</a:t>
                      </a:r>
                    </a:p>
                  </a:txBody>
                  <a:tcPr marT="45719" marB="45719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   Wages Exp.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-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$4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Rent Exp. - $15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Adv.Exp. -$11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Utilities Exp. -$10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Dividend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143000"/>
            <a:ext cx="8077200" cy="1447800"/>
          </a:xfrm>
        </p:spPr>
        <p:txBody>
          <a:bodyPr/>
          <a:lstStyle/>
          <a:p>
            <a:pPr marL="495300" indent="-495300">
              <a:buFont typeface="Wingdings" pitchFamily="2" charset="2"/>
              <a:buAutoNum type="arabicPeriod" startAt="10"/>
            </a:pPr>
            <a:r>
              <a:rPr lang="en-US" altLang="en-US" sz="2600" smtClean="0"/>
              <a:t>Mom gets another dividends - $4 this month! 	</a:t>
            </a:r>
          </a:p>
        </p:txBody>
      </p:sp>
      <p:pic>
        <p:nvPicPr>
          <p:cNvPr id="21508" name="Picture 4" descr="j0355327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2550" y="5275263"/>
            <a:ext cx="1441450" cy="158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3149" name="Group 29"/>
          <p:cNvGraphicFramePr>
            <a:graphicFrameLocks noGrp="1"/>
          </p:cNvGraphicFramePr>
          <p:nvPr>
            <p:ph sz="quarter" idx="2"/>
          </p:nvPr>
        </p:nvGraphicFramePr>
        <p:xfrm>
          <a:off x="304800" y="2743200"/>
          <a:ext cx="8839200" cy="2524125"/>
        </p:xfrm>
        <a:graphic>
          <a:graphicData uri="http://schemas.openxmlformats.org/drawingml/2006/table">
            <a:tbl>
              <a:tblPr/>
              <a:tblGrid>
                <a:gridCol w="2946400"/>
                <a:gridCol w="2324100"/>
                <a:gridCol w="3568700"/>
              </a:tblGrid>
              <a:tr h="48775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9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 goes down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down because dividends are paid.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941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- $4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Dividends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- $4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41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altLang="en-US" sz="4000">
                <a:solidFill>
                  <a:srgbClr val="006600"/>
                </a:solidFill>
                <a:latin typeface="Times New Roman" pitchFamily="18" charset="0"/>
              </a:rPr>
              <a:t>Summary</a:t>
            </a:r>
          </a:p>
        </p:txBody>
      </p:sp>
      <p:graphicFrame>
        <p:nvGraphicFramePr>
          <p:cNvPr id="134531" name="Group 387"/>
          <p:cNvGraphicFramePr>
            <a:graphicFrameLocks noGrp="1"/>
          </p:cNvGraphicFramePr>
          <p:nvPr/>
        </p:nvGraphicFramePr>
        <p:xfrm>
          <a:off x="0" y="838200"/>
          <a:ext cx="9144000" cy="5437520"/>
        </p:xfrm>
        <a:graphic>
          <a:graphicData uri="http://schemas.openxmlformats.org/drawingml/2006/table">
            <a:tbl>
              <a:tblPr/>
              <a:tblGrid>
                <a:gridCol w="762000"/>
                <a:gridCol w="914400"/>
                <a:gridCol w="857250"/>
                <a:gridCol w="742950"/>
                <a:gridCol w="990600"/>
                <a:gridCol w="838200"/>
                <a:gridCol w="762000"/>
                <a:gridCol w="762000"/>
                <a:gridCol w="914400"/>
                <a:gridCol w="762000"/>
                <a:gridCol w="838200"/>
              </a:tblGrid>
              <a:tr h="5181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Assets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Liabilities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Shareholders’ Equity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56078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Trans.#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A/R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Supp.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Pre-paid Rent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Equip.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A/P.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Bank Loan 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Unearn’d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rev.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 Stock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Bal.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$152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$125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$150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$125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$200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+$50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+$50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-$20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+$20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-$10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+$70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+$60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+$150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+$150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+$100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+$100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+$150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-$150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-$10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-$10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-$40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-$40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-$4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-$4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5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Bal.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$368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$135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$220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$185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$200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$50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$208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 txBox="1">
            <a:spLocks noChangeArrowheads="1"/>
          </p:cNvSpPr>
          <p:nvPr/>
        </p:nvSpPr>
        <p:spPr bwMode="auto">
          <a:xfrm>
            <a:off x="381000" y="228600"/>
            <a:ext cx="822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altLang="en-US" sz="3600">
                <a:solidFill>
                  <a:schemeClr val="tx2"/>
                </a:solidFill>
                <a:latin typeface="Garamond" pitchFamily="18" charset="0"/>
              </a:rPr>
              <a:t>Deferrals and Accruals</a:t>
            </a:r>
          </a:p>
        </p:txBody>
      </p:sp>
      <p:sp>
        <p:nvSpPr>
          <p:cNvPr id="23555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48355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b="1" u="sng" smtClean="0"/>
              <a:t>Deferrals </a:t>
            </a:r>
            <a:r>
              <a:rPr lang="en-US" altLang="en-US" smtClean="0"/>
              <a:t>– created by recording a transaction in a way that delays (defers) the recognition of an expense or revenue</a:t>
            </a:r>
          </a:p>
          <a:p>
            <a:pPr lvl="1">
              <a:lnSpc>
                <a:spcPct val="90000"/>
              </a:lnSpc>
            </a:pPr>
            <a:r>
              <a:rPr lang="en-US" altLang="en-US" smtClean="0"/>
              <a:t>Example: Pay rent in advance, receive money in advance of providing a service</a:t>
            </a:r>
          </a:p>
          <a:p>
            <a:pPr lvl="1">
              <a:lnSpc>
                <a:spcPct val="90000"/>
              </a:lnSpc>
            </a:pPr>
            <a:endParaRPr lang="en-US" altLang="en-US" smtClean="0"/>
          </a:p>
          <a:p>
            <a:pPr>
              <a:lnSpc>
                <a:spcPct val="90000"/>
              </a:lnSpc>
            </a:pPr>
            <a:r>
              <a:rPr lang="en-US" altLang="en-US" b="1" u="sng" smtClean="0"/>
              <a:t>Accruals </a:t>
            </a:r>
            <a:r>
              <a:rPr lang="en-US" altLang="en-US" smtClean="0"/>
              <a:t>– created when a revenue has been earned or an expense incurred but has not been recorded</a:t>
            </a:r>
          </a:p>
          <a:p>
            <a:pPr lvl="1">
              <a:lnSpc>
                <a:spcPct val="90000"/>
              </a:lnSpc>
            </a:pPr>
            <a:r>
              <a:rPr lang="en-US" altLang="en-US" smtClean="0"/>
              <a:t>Example: unrecorded wages, revenue not invoiced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z="4600" smtClean="0"/>
              <a:t>Deferred Expenses – Prepaid Rent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457200" y="1981200"/>
            <a:ext cx="8229600" cy="4144963"/>
          </a:xfrm>
          <a:prstGeom prst="rect">
            <a:avLst/>
          </a:prstGeom>
          <a:noFill/>
          <a:ln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endParaRPr lang="en-US" kern="0" dirty="0">
              <a:solidFill>
                <a:schemeClr val="accent2"/>
              </a:solidFill>
              <a:latin typeface="+mn-lt"/>
              <a:ea typeface="+mn-ea"/>
            </a:endParaRPr>
          </a:p>
        </p:txBody>
      </p:sp>
      <p:sp>
        <p:nvSpPr>
          <p:cNvPr id="24580" name="Rectangle 3"/>
          <p:cNvSpPr txBox="1">
            <a:spLocks noChangeArrowheads="1"/>
          </p:cNvSpPr>
          <p:nvPr/>
        </p:nvSpPr>
        <p:spPr bwMode="auto">
          <a:xfrm>
            <a:off x="228600" y="1752600"/>
            <a:ext cx="82296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en-US"/>
              <a:t>Adjustment #1 - As prepaid rent expires, the asset Prepaid Rent decreases.</a:t>
            </a:r>
          </a:p>
        </p:txBody>
      </p:sp>
      <p:sp>
        <p:nvSpPr>
          <p:cNvPr id="24581" name="Rectangle 10"/>
          <p:cNvSpPr>
            <a:spLocks noChangeArrowheads="1"/>
          </p:cNvSpPr>
          <p:nvPr/>
        </p:nvSpPr>
        <p:spPr bwMode="auto">
          <a:xfrm>
            <a:off x="2895600" y="40386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24582" name="Rectangle 11"/>
          <p:cNvSpPr>
            <a:spLocks noChangeArrowheads="1"/>
          </p:cNvSpPr>
          <p:nvPr/>
        </p:nvSpPr>
        <p:spPr bwMode="auto">
          <a:xfrm>
            <a:off x="6997700" y="40386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27689" name="Group 41"/>
          <p:cNvGraphicFramePr>
            <a:graphicFrameLocks noGrp="1"/>
          </p:cNvGraphicFramePr>
          <p:nvPr/>
        </p:nvGraphicFramePr>
        <p:xfrm>
          <a:off x="304800" y="3124200"/>
          <a:ext cx="8458200" cy="2590847"/>
        </p:xfrm>
        <a:graphic>
          <a:graphicData uri="http://schemas.openxmlformats.org/drawingml/2006/table">
            <a:tbl>
              <a:tblPr/>
              <a:tblGrid>
                <a:gridCol w="3319463"/>
                <a:gridCol w="1709737"/>
                <a:gridCol w="1714500"/>
                <a:gridCol w="1714500"/>
              </a:tblGrid>
              <a:tr h="4876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14" marB="4571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14" marB="4571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marT="45714" marB="4571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8841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Prepaid rent has been “used up”. </a:t>
                      </a:r>
                    </a:p>
                  </a:txBody>
                  <a:tcPr marT="45714" marB="45714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Cptl.Stock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R/E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9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66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Prepaid Expense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996600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66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-$20</a:t>
                      </a:r>
                    </a:p>
                  </a:txBody>
                  <a:tcPr marT="45714" marB="45714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Rent Expense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-$20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z="4600" smtClean="0"/>
              <a:t>Deferred Expenses – Supplies</a:t>
            </a:r>
          </a:p>
        </p:txBody>
      </p:sp>
      <p:sp>
        <p:nvSpPr>
          <p:cNvPr id="25603" name="Rectangle 3"/>
          <p:cNvSpPr txBox="1">
            <a:spLocks noChangeArrowheads="1"/>
          </p:cNvSpPr>
          <p:nvPr/>
        </p:nvSpPr>
        <p:spPr bwMode="auto">
          <a:xfrm>
            <a:off x="304800" y="1524000"/>
            <a:ext cx="8153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en-US"/>
              <a:t>Adjustment #2 - During November, $80 of supplies was used in operations leaving a balance of $55.</a:t>
            </a:r>
          </a:p>
        </p:txBody>
      </p:sp>
      <p:sp>
        <p:nvSpPr>
          <p:cNvPr id="25604" name="Rectangle 7"/>
          <p:cNvSpPr>
            <a:spLocks noChangeArrowheads="1"/>
          </p:cNvSpPr>
          <p:nvPr/>
        </p:nvSpPr>
        <p:spPr bwMode="auto">
          <a:xfrm>
            <a:off x="3657600" y="4081463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25605" name="Rectangle 9"/>
          <p:cNvSpPr>
            <a:spLocks noChangeArrowheads="1"/>
          </p:cNvSpPr>
          <p:nvPr/>
        </p:nvSpPr>
        <p:spPr bwMode="auto">
          <a:xfrm>
            <a:off x="6934200" y="4056063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25606" name="Rectangle 10"/>
          <p:cNvSpPr>
            <a:spLocks noChangeArrowheads="1"/>
          </p:cNvSpPr>
          <p:nvPr/>
        </p:nvSpPr>
        <p:spPr bwMode="auto">
          <a:xfrm>
            <a:off x="5000625" y="5653088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28709" name="Group 37"/>
          <p:cNvGraphicFramePr>
            <a:graphicFrameLocks noGrp="1"/>
          </p:cNvGraphicFramePr>
          <p:nvPr/>
        </p:nvGraphicFramePr>
        <p:xfrm>
          <a:off x="304800" y="2438400"/>
          <a:ext cx="8839200" cy="2524125"/>
        </p:xfrm>
        <a:graphic>
          <a:graphicData uri="http://schemas.openxmlformats.org/drawingml/2006/table">
            <a:tbl>
              <a:tblPr/>
              <a:tblGrid>
                <a:gridCol w="3276600"/>
                <a:gridCol w="1993900"/>
                <a:gridCol w="3568700"/>
              </a:tblGrid>
              <a:tr h="48775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9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Supplies have decreased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down because an expense has been incurred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941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Supplies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-$80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Supplies exp.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-$80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mtClean="0"/>
              <a:t>Fixed Assets and Depreciation</a:t>
            </a:r>
          </a:p>
        </p:txBody>
      </p:sp>
      <p:grpSp>
        <p:nvGrpSpPr>
          <p:cNvPr id="26627" name="Group 14"/>
          <p:cNvGrpSpPr>
            <a:grpSpLocks/>
          </p:cNvGrpSpPr>
          <p:nvPr/>
        </p:nvGrpSpPr>
        <p:grpSpPr bwMode="auto">
          <a:xfrm>
            <a:off x="457200" y="3886200"/>
            <a:ext cx="8458200" cy="2133600"/>
            <a:chOff x="288" y="2448"/>
            <a:chExt cx="5328" cy="1344"/>
          </a:xfrm>
        </p:grpSpPr>
        <p:sp>
          <p:nvSpPr>
            <p:cNvPr id="33796" name="Right Arrow 10"/>
            <p:cNvSpPr>
              <a:spLocks noChangeArrowheads="1"/>
            </p:cNvSpPr>
            <p:nvPr/>
          </p:nvSpPr>
          <p:spPr bwMode="auto">
            <a:xfrm>
              <a:off x="1712" y="2448"/>
              <a:ext cx="2544" cy="1344"/>
            </a:xfrm>
            <a:prstGeom prst="rightArrow">
              <a:avLst>
                <a:gd name="adj1" fmla="val 50000"/>
                <a:gd name="adj2" fmla="val 25238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rgbClr val="99CCFF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rgbClr val="CC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Black" pitchFamily="34" charset="0"/>
                </a:rPr>
                <a:t>Equipment used to </a:t>
              </a:r>
            </a:p>
            <a:p>
              <a:pPr algn="ctr">
                <a:defRPr/>
              </a:pPr>
              <a:r>
                <a:rPr lang="en-US" sz="2000">
                  <a:solidFill>
                    <a:srgbClr val="CC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Black" pitchFamily="34" charset="0"/>
                </a:rPr>
                <a:t>generate </a:t>
              </a:r>
              <a:br>
                <a:rPr lang="en-US" sz="2000">
                  <a:solidFill>
                    <a:srgbClr val="CC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Black" pitchFamily="34" charset="0"/>
                </a:rPr>
              </a:br>
              <a:r>
                <a:rPr lang="en-US" sz="2000">
                  <a:solidFill>
                    <a:srgbClr val="CC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Black" pitchFamily="34" charset="0"/>
                </a:rPr>
                <a:t>revenue over time</a:t>
              </a:r>
            </a:p>
          </p:txBody>
        </p:sp>
        <p:grpSp>
          <p:nvGrpSpPr>
            <p:cNvPr id="26630" name="Group 12"/>
            <p:cNvGrpSpPr>
              <a:grpSpLocks/>
            </p:cNvGrpSpPr>
            <p:nvPr/>
          </p:nvGrpSpPr>
          <p:grpSpPr bwMode="auto">
            <a:xfrm>
              <a:off x="288" y="2858"/>
              <a:ext cx="5328" cy="523"/>
              <a:chOff x="288" y="2426"/>
              <a:chExt cx="5328" cy="523"/>
            </a:xfrm>
          </p:grpSpPr>
          <p:sp>
            <p:nvSpPr>
              <p:cNvPr id="33797" name="TextBox 11"/>
              <p:cNvSpPr txBox="1">
                <a:spLocks noChangeArrowheads="1"/>
              </p:cNvSpPr>
              <p:nvPr/>
            </p:nvSpPr>
            <p:spPr bwMode="auto">
              <a:xfrm>
                <a:off x="288" y="2426"/>
                <a:ext cx="1392" cy="523"/>
              </a:xfrm>
              <a:prstGeom prst="rect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rgbClr val="99CCFF"/>
                  </a:gs>
                </a:gsLst>
                <a:lin ang="5400000" scaled="1"/>
              </a:gra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r>
                  <a:rPr lang="en-US" b="1">
                    <a:solidFill>
                      <a:srgbClr val="FFCC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Equipment </a:t>
                </a:r>
              </a:p>
              <a:p>
                <a:pPr algn="ctr">
                  <a:defRPr/>
                </a:pPr>
                <a:r>
                  <a:rPr lang="en-US" b="1">
                    <a:solidFill>
                      <a:srgbClr val="FFCC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purchased</a:t>
                </a:r>
              </a:p>
            </p:txBody>
          </p:sp>
          <p:sp>
            <p:nvSpPr>
              <p:cNvPr id="33798" name="TextBox 13"/>
              <p:cNvSpPr txBox="1">
                <a:spLocks noChangeArrowheads="1"/>
              </p:cNvSpPr>
              <p:nvPr/>
            </p:nvSpPr>
            <p:spPr bwMode="auto">
              <a:xfrm>
                <a:off x="4272" y="2542"/>
                <a:ext cx="1344" cy="291"/>
              </a:xfrm>
              <a:prstGeom prst="rect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rgbClr val="99CCFF"/>
                  </a:gs>
                </a:gsLst>
                <a:lin ang="5400000" scaled="1"/>
              </a:gra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r>
                  <a:rPr lang="en-US" b="1">
                    <a:solidFill>
                      <a:srgbClr val="FFCC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Depreciation</a:t>
                </a:r>
              </a:p>
            </p:txBody>
          </p:sp>
        </p:grpSp>
      </p:grpSp>
      <p:pic>
        <p:nvPicPr>
          <p:cNvPr id="26628" name="Picture 13" descr="MC900297517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1219200"/>
            <a:ext cx="1849438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z="4600" smtClean="0"/>
              <a:t>Deferred Expenses – Depreciation</a:t>
            </a:r>
          </a:p>
        </p:txBody>
      </p:sp>
      <p:sp>
        <p:nvSpPr>
          <p:cNvPr id="27651" name="Rectangle 3"/>
          <p:cNvSpPr txBox="1">
            <a:spLocks noChangeArrowheads="1"/>
          </p:cNvSpPr>
          <p:nvPr/>
        </p:nvSpPr>
        <p:spPr bwMode="auto">
          <a:xfrm>
            <a:off x="304800" y="1600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en-US"/>
              <a:t>Adjustment #3 - The depreciation on the Equipment is calculated to be $10 per month.</a:t>
            </a:r>
          </a:p>
        </p:txBody>
      </p:sp>
      <p:sp>
        <p:nvSpPr>
          <p:cNvPr id="27652" name="Rectangle 7"/>
          <p:cNvSpPr>
            <a:spLocks noChangeArrowheads="1"/>
          </p:cNvSpPr>
          <p:nvPr/>
        </p:nvSpPr>
        <p:spPr bwMode="auto">
          <a:xfrm>
            <a:off x="4257675" y="40894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27653" name="Rectangle 9"/>
          <p:cNvSpPr>
            <a:spLocks noChangeArrowheads="1"/>
          </p:cNvSpPr>
          <p:nvPr/>
        </p:nvSpPr>
        <p:spPr bwMode="auto">
          <a:xfrm>
            <a:off x="7200900" y="40386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27654" name="Rectangle 10"/>
          <p:cNvSpPr>
            <a:spLocks noChangeArrowheads="1"/>
          </p:cNvSpPr>
          <p:nvPr/>
        </p:nvSpPr>
        <p:spPr bwMode="auto">
          <a:xfrm>
            <a:off x="5257800" y="5610225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30756" name="Group 36"/>
          <p:cNvGraphicFramePr>
            <a:graphicFrameLocks noGrp="1"/>
          </p:cNvGraphicFramePr>
          <p:nvPr/>
        </p:nvGraphicFramePr>
        <p:xfrm>
          <a:off x="304800" y="2438400"/>
          <a:ext cx="8839200" cy="2889480"/>
        </p:xfrm>
        <a:graphic>
          <a:graphicData uri="http://schemas.openxmlformats.org/drawingml/2006/table">
            <a:tbl>
              <a:tblPr/>
              <a:tblGrid>
                <a:gridCol w="3276600"/>
                <a:gridCol w="1993900"/>
                <a:gridCol w="3568700"/>
              </a:tblGrid>
              <a:tr h="48763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16" marB="45716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70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Equipment has been “used up”</a:t>
                      </a:r>
                    </a:p>
                  </a:txBody>
                  <a:tcPr marT="45716" marB="45716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down because an expense has been incurred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490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Accumulated Depreciation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-$10</a:t>
                      </a:r>
                    </a:p>
                  </a:txBody>
                  <a:tcPr marT="45716" marB="45716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Deprec. exp.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-$10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z="4600" smtClean="0"/>
              <a:t>Deferred Revenue – Unearned Rent</a:t>
            </a:r>
          </a:p>
        </p:txBody>
      </p:sp>
      <p:sp>
        <p:nvSpPr>
          <p:cNvPr id="28675" name="Rectangle 3"/>
          <p:cNvSpPr txBox="1">
            <a:spLocks noChangeArrowheads="1"/>
          </p:cNvSpPr>
          <p:nvPr/>
        </p:nvSpPr>
        <p:spPr bwMode="auto">
          <a:xfrm>
            <a:off x="304800" y="1524000"/>
            <a:ext cx="82296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en-US"/>
              <a:t>Adjustment #4 - Julianne had received $50 for lemonade she was to provide at a soccer tournament.  We recorded it as Unearned Revenue.  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en-US"/>
              <a:t>The tournament was held during the month and she provided 50 glasses of lemonade.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en-US" altLang="en-US"/>
          </a:p>
        </p:txBody>
      </p:sp>
      <p:sp>
        <p:nvSpPr>
          <p:cNvPr id="28676" name="Rectangle 7"/>
          <p:cNvSpPr>
            <a:spLocks noChangeArrowheads="1"/>
          </p:cNvSpPr>
          <p:nvPr/>
        </p:nvSpPr>
        <p:spPr bwMode="auto">
          <a:xfrm>
            <a:off x="2641600" y="40640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28677" name="Rectangle 9"/>
          <p:cNvSpPr>
            <a:spLocks noChangeArrowheads="1"/>
          </p:cNvSpPr>
          <p:nvPr/>
        </p:nvSpPr>
        <p:spPr bwMode="auto">
          <a:xfrm>
            <a:off x="4724400" y="40767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28678" name="Rectangle 10"/>
          <p:cNvSpPr>
            <a:spLocks noChangeArrowheads="1"/>
          </p:cNvSpPr>
          <p:nvPr/>
        </p:nvSpPr>
        <p:spPr bwMode="auto">
          <a:xfrm>
            <a:off x="3962400" y="58674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31784" name="Group 40"/>
          <p:cNvGraphicFramePr>
            <a:graphicFrameLocks noGrp="1"/>
          </p:cNvGraphicFramePr>
          <p:nvPr/>
        </p:nvGraphicFramePr>
        <p:xfrm>
          <a:off x="304800" y="3581400"/>
          <a:ext cx="8839200" cy="2584680"/>
        </p:xfrm>
        <a:graphic>
          <a:graphicData uri="http://schemas.openxmlformats.org/drawingml/2006/table">
            <a:tbl>
              <a:tblPr/>
              <a:tblGrid>
                <a:gridCol w="2209800"/>
                <a:gridCol w="3060700"/>
                <a:gridCol w="3568700"/>
              </a:tblGrid>
              <a:tr h="48763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16" marB="45716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69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Unearned revenue has been earned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up because revenue has been recognized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012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Unearned Revenue -$50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+$50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mtClean="0"/>
              <a:t>Accrued Expenses – Wages Owed</a:t>
            </a:r>
          </a:p>
        </p:txBody>
      </p:sp>
      <p:grpSp>
        <p:nvGrpSpPr>
          <p:cNvPr id="29699" name="Group 17"/>
          <p:cNvGrpSpPr>
            <a:grpSpLocks/>
          </p:cNvGrpSpPr>
          <p:nvPr/>
        </p:nvGrpSpPr>
        <p:grpSpPr bwMode="auto">
          <a:xfrm>
            <a:off x="609600" y="2209800"/>
            <a:ext cx="7747000" cy="3722688"/>
            <a:chOff x="384" y="1392"/>
            <a:chExt cx="4880" cy="2345"/>
          </a:xfrm>
        </p:grpSpPr>
        <p:pic>
          <p:nvPicPr>
            <p:cNvPr id="29701" name="Picture 15" descr="IS172-0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1392"/>
              <a:ext cx="1184" cy="1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9702" name="Straight Arrow Connector 4"/>
            <p:cNvCxnSpPr>
              <a:cxnSpLocks noChangeShapeType="1"/>
            </p:cNvCxnSpPr>
            <p:nvPr/>
          </p:nvCxnSpPr>
          <p:spPr bwMode="auto">
            <a:xfrm>
              <a:off x="1728" y="2736"/>
              <a:ext cx="2496" cy="1"/>
            </a:xfrm>
            <a:prstGeom prst="straightConnector1">
              <a:avLst/>
            </a:prstGeom>
            <a:noFill/>
            <a:ln w="31750" algn="ctr">
              <a:solidFill>
                <a:srgbClr val="C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703" name="Straight Arrow Connector 4"/>
            <p:cNvCxnSpPr>
              <a:cxnSpLocks noChangeShapeType="1"/>
            </p:cNvCxnSpPr>
            <p:nvPr/>
          </p:nvCxnSpPr>
          <p:spPr bwMode="auto">
            <a:xfrm rot="5400000" flipH="1" flipV="1">
              <a:off x="2569" y="3143"/>
              <a:ext cx="720" cy="1"/>
            </a:xfrm>
            <a:prstGeom prst="straightConnector1">
              <a:avLst/>
            </a:prstGeom>
            <a:noFill/>
            <a:ln w="31750" algn="ctr">
              <a:solidFill>
                <a:srgbClr val="C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6871" name="TextBox 13"/>
            <p:cNvSpPr txBox="1">
              <a:spLocks noChangeArrowheads="1"/>
            </p:cNvSpPr>
            <p:nvPr/>
          </p:nvSpPr>
          <p:spPr bwMode="auto">
            <a:xfrm>
              <a:off x="384" y="2608"/>
              <a:ext cx="1440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r>
                <a:rPr lang="en-US" b="1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Wages earned</a:t>
              </a:r>
            </a:p>
          </p:txBody>
        </p:sp>
        <p:sp>
          <p:nvSpPr>
            <p:cNvPr id="36872" name="TextBox 14"/>
            <p:cNvSpPr txBox="1">
              <a:spLocks noChangeArrowheads="1"/>
            </p:cNvSpPr>
            <p:nvPr/>
          </p:nvSpPr>
          <p:spPr bwMode="auto">
            <a:xfrm>
              <a:off x="2256" y="3504"/>
              <a:ext cx="1440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r>
                <a:rPr lang="en-US" b="1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End of month</a:t>
              </a:r>
            </a:p>
          </p:txBody>
        </p:sp>
        <p:sp>
          <p:nvSpPr>
            <p:cNvPr id="36873" name="TextBox 15"/>
            <p:cNvSpPr txBox="1">
              <a:spLocks noChangeArrowheads="1"/>
            </p:cNvSpPr>
            <p:nvPr/>
          </p:nvSpPr>
          <p:spPr bwMode="auto">
            <a:xfrm rot="16200000">
              <a:off x="3621" y="2619"/>
              <a:ext cx="1440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r>
                <a:rPr lang="en-US" b="1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Pay Day</a:t>
              </a:r>
            </a:p>
          </p:txBody>
        </p:sp>
        <p:pic>
          <p:nvPicPr>
            <p:cNvPr id="29707" name="Picture 13" descr="AA04441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" y="1488"/>
              <a:ext cx="1542" cy="10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708" name="Oval 16"/>
            <p:cNvSpPr>
              <a:spLocks noChangeArrowheads="1"/>
            </p:cNvSpPr>
            <p:nvPr/>
          </p:nvSpPr>
          <p:spPr bwMode="auto">
            <a:xfrm>
              <a:off x="2880" y="2688"/>
              <a:ext cx="96" cy="96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9pPr>
            </a:lstStyle>
            <a:p>
              <a:endParaRPr lang="en-US" altLang="en-US"/>
            </a:p>
          </p:txBody>
        </p:sp>
      </p:grpSp>
      <p:sp>
        <p:nvSpPr>
          <p:cNvPr id="29700" name="TextBox 1"/>
          <p:cNvSpPr txBox="1">
            <a:spLocks noChangeArrowheads="1"/>
          </p:cNvSpPr>
          <p:nvPr/>
        </p:nvSpPr>
        <p:spPr bwMode="auto">
          <a:xfrm>
            <a:off x="6770688" y="5029200"/>
            <a:ext cx="20685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r>
              <a:rPr lang="en-CA" altLang="en-US"/>
              <a:t>Pay Day is some time next month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z="4600" smtClean="0"/>
              <a:t>Accrued Expenses – Wages Owed</a:t>
            </a:r>
          </a:p>
        </p:txBody>
      </p:sp>
      <p:sp>
        <p:nvSpPr>
          <p:cNvPr id="30723" name="Rectangle 3"/>
          <p:cNvSpPr txBox="1">
            <a:spLocks noChangeArrowheads="1"/>
          </p:cNvSpPr>
          <p:nvPr/>
        </p:nvSpPr>
        <p:spPr bwMode="auto">
          <a:xfrm>
            <a:off x="228600" y="1600200"/>
            <a:ext cx="7848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en-US"/>
              <a:t>Adjustment #5 - The amount owed for wages not paid is $10. </a:t>
            </a:r>
          </a:p>
          <a:p>
            <a:pPr eaLnBrk="1" hangingPunct="1">
              <a:spcBef>
                <a:spcPct val="20000"/>
              </a:spcBef>
            </a:pPr>
            <a:endParaRPr lang="en-US" altLang="en-US"/>
          </a:p>
        </p:txBody>
      </p:sp>
      <p:sp>
        <p:nvSpPr>
          <p:cNvPr id="30724" name="Rectangle 7"/>
          <p:cNvSpPr>
            <a:spLocks noChangeArrowheads="1"/>
          </p:cNvSpPr>
          <p:nvPr/>
        </p:nvSpPr>
        <p:spPr bwMode="auto">
          <a:xfrm>
            <a:off x="5334000" y="38862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30725" name="Rectangle 9"/>
          <p:cNvSpPr>
            <a:spLocks noChangeArrowheads="1"/>
          </p:cNvSpPr>
          <p:nvPr/>
        </p:nvSpPr>
        <p:spPr bwMode="auto">
          <a:xfrm>
            <a:off x="6692900" y="38227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30726" name="Rectangle 10"/>
          <p:cNvSpPr>
            <a:spLocks noChangeArrowheads="1"/>
          </p:cNvSpPr>
          <p:nvPr/>
        </p:nvSpPr>
        <p:spPr bwMode="auto">
          <a:xfrm>
            <a:off x="4772025" y="5419725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33832" name="Group 40"/>
          <p:cNvGraphicFramePr>
            <a:graphicFrameLocks noGrp="1"/>
          </p:cNvGraphicFramePr>
          <p:nvPr/>
        </p:nvGraphicFramePr>
        <p:xfrm>
          <a:off x="304800" y="2438400"/>
          <a:ext cx="8839200" cy="2584680"/>
        </p:xfrm>
        <a:graphic>
          <a:graphicData uri="http://schemas.openxmlformats.org/drawingml/2006/table">
            <a:tbl>
              <a:tblPr/>
              <a:tblGrid>
                <a:gridCol w="2057400"/>
                <a:gridCol w="3213100"/>
                <a:gridCol w="3568700"/>
              </a:tblGrid>
              <a:tr h="48763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16" marB="45716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69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Wages are owed to Julianne’s sister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down because an expense has been incurred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012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Wages Payable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+$10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Wages exp.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-$10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z="4600" smtClean="0"/>
              <a:t>Accrued Revenues – Lemonade Sold</a:t>
            </a:r>
          </a:p>
        </p:txBody>
      </p:sp>
      <p:sp>
        <p:nvSpPr>
          <p:cNvPr id="31747" name="Rectangle 3"/>
          <p:cNvSpPr txBox="1">
            <a:spLocks noChangeArrowheads="1"/>
          </p:cNvSpPr>
          <p:nvPr/>
        </p:nvSpPr>
        <p:spPr bwMode="auto">
          <a:xfrm>
            <a:off x="381000" y="1905000"/>
            <a:ext cx="8305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en-US"/>
              <a:t>Adjustment #6 - Julianne provided lemonade of $50 to a company who will pay her later.  She has not yet invoiced them.</a:t>
            </a:r>
          </a:p>
        </p:txBody>
      </p:sp>
      <p:sp>
        <p:nvSpPr>
          <p:cNvPr id="31748" name="Rectangle 7"/>
          <p:cNvSpPr>
            <a:spLocks noChangeArrowheads="1"/>
          </p:cNvSpPr>
          <p:nvPr/>
        </p:nvSpPr>
        <p:spPr bwMode="auto">
          <a:xfrm>
            <a:off x="2387600" y="43053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31749" name="Rectangle 9"/>
          <p:cNvSpPr>
            <a:spLocks noChangeArrowheads="1"/>
          </p:cNvSpPr>
          <p:nvPr/>
        </p:nvSpPr>
        <p:spPr bwMode="auto">
          <a:xfrm>
            <a:off x="7239000" y="42672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31750" name="Rectangle 10"/>
          <p:cNvSpPr>
            <a:spLocks noChangeArrowheads="1"/>
          </p:cNvSpPr>
          <p:nvPr/>
        </p:nvSpPr>
        <p:spPr bwMode="auto">
          <a:xfrm>
            <a:off x="3505200" y="57912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31751" name="Rectangle 11"/>
          <p:cNvSpPr>
            <a:spLocks noChangeArrowheads="1"/>
          </p:cNvSpPr>
          <p:nvPr/>
        </p:nvSpPr>
        <p:spPr bwMode="auto">
          <a:xfrm>
            <a:off x="7505700" y="50419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34863" name="Group 47"/>
          <p:cNvGraphicFramePr>
            <a:graphicFrameLocks noGrp="1"/>
          </p:cNvGraphicFramePr>
          <p:nvPr/>
        </p:nvGraphicFramePr>
        <p:xfrm>
          <a:off x="304800" y="3276600"/>
          <a:ext cx="8839200" cy="3011488"/>
        </p:xfrm>
        <a:graphic>
          <a:graphicData uri="http://schemas.openxmlformats.org/drawingml/2006/table">
            <a:tbl>
              <a:tblPr/>
              <a:tblGrid>
                <a:gridCol w="3276600"/>
                <a:gridCol w="1993900"/>
                <a:gridCol w="3568700"/>
              </a:tblGrid>
              <a:tr h="48769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82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Customer owes money</a:t>
                      </a:r>
                    </a:p>
                  </a:txBody>
                  <a:tcPr marT="45721" marB="45721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up because a good has been provided.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69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Accounts Receivable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+$50</a:t>
                      </a: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Sales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+$50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z="4600" smtClean="0"/>
              <a:t>Summary of Transactions for Julianne’s lemonade stand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altLang="en-US" sz="3600">
                <a:solidFill>
                  <a:schemeClr val="tx2"/>
                </a:solidFill>
                <a:latin typeface="Garamond" pitchFamily="18" charset="0"/>
              </a:rPr>
              <a:t>Income Statement after Adjustments</a:t>
            </a:r>
          </a:p>
        </p:txBody>
      </p:sp>
      <p:sp>
        <p:nvSpPr>
          <p:cNvPr id="33795" name="Rectangle 2"/>
          <p:cNvSpPr txBox="1">
            <a:spLocks noChangeArrowheads="1"/>
          </p:cNvSpPr>
          <p:nvPr/>
        </p:nvSpPr>
        <p:spPr bwMode="auto">
          <a:xfrm>
            <a:off x="533400" y="16764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altLang="en-US" sz="3600">
                <a:solidFill>
                  <a:schemeClr val="tx2"/>
                </a:solidFill>
                <a:latin typeface="Garamond" pitchFamily="18" charset="0"/>
              </a:rPr>
              <a:t>Retained Earnings Statement after Adjustments</a:t>
            </a:r>
          </a:p>
        </p:txBody>
      </p:sp>
      <p:sp>
        <p:nvSpPr>
          <p:cNvPr id="33796" name="Rectangle 2"/>
          <p:cNvSpPr txBox="1">
            <a:spLocks noChangeArrowheads="1"/>
          </p:cNvSpPr>
          <p:nvPr/>
        </p:nvSpPr>
        <p:spPr bwMode="auto">
          <a:xfrm>
            <a:off x="914400" y="3048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altLang="en-US" sz="3600">
                <a:solidFill>
                  <a:schemeClr val="tx2"/>
                </a:solidFill>
                <a:latin typeface="Garamond" pitchFamily="18" charset="0"/>
              </a:rPr>
              <a:t>Classified Balance Sheet after Adjustments</a:t>
            </a:r>
          </a:p>
        </p:txBody>
      </p:sp>
      <p:sp>
        <p:nvSpPr>
          <p:cNvPr id="33797" name="Line 7"/>
          <p:cNvSpPr>
            <a:spLocks noChangeShapeType="1"/>
          </p:cNvSpPr>
          <p:nvPr/>
        </p:nvSpPr>
        <p:spPr bwMode="auto">
          <a:xfrm>
            <a:off x="3352800" y="1143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3798" name="Line 8"/>
          <p:cNvSpPr>
            <a:spLocks noChangeShapeType="1"/>
          </p:cNvSpPr>
          <p:nvPr/>
        </p:nvSpPr>
        <p:spPr bwMode="auto">
          <a:xfrm>
            <a:off x="3733800" y="2438400"/>
            <a:ext cx="0" cy="99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z="4600" smtClean="0"/>
              <a:t>Cash vs. Accrual Basis of Accounting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457200" y="1524000"/>
          <a:ext cx="8305800" cy="3932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5400"/>
                <a:gridCol w="2565400"/>
                <a:gridCol w="3175000"/>
              </a:tblGrid>
              <a:tr h="487719"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Cash</a:t>
                      </a:r>
                      <a:r>
                        <a:rPr lang="en-CA" sz="2600" baseline="0" dirty="0" smtClean="0"/>
                        <a:t> Basis</a:t>
                      </a:r>
                      <a:endParaRPr lang="en-CA" sz="26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Accrual Basis</a:t>
                      </a:r>
                      <a:endParaRPr lang="en-CA" sz="2600" dirty="0"/>
                    </a:p>
                  </a:txBody>
                  <a:tcPr marT="45724" marB="45724"/>
                </a:tc>
              </a:tr>
              <a:tr h="883991"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Revenue is recorded</a:t>
                      </a:r>
                      <a:endParaRPr lang="en-CA" sz="26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When cash is received</a:t>
                      </a:r>
                      <a:endParaRPr lang="en-CA" sz="26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When revenue is earned</a:t>
                      </a:r>
                      <a:endParaRPr lang="en-CA" sz="2600" dirty="0"/>
                    </a:p>
                  </a:txBody>
                  <a:tcPr marT="45724" marB="45724"/>
                </a:tc>
              </a:tr>
              <a:tr h="1280264"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Expense is recorded</a:t>
                      </a:r>
                      <a:endParaRPr lang="en-CA" sz="26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When cash is paid</a:t>
                      </a:r>
                      <a:endParaRPr lang="en-CA" sz="26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When expense is incurred in generating revenue</a:t>
                      </a:r>
                      <a:endParaRPr lang="en-CA" sz="2600" dirty="0"/>
                    </a:p>
                  </a:txBody>
                  <a:tcPr marT="45724" marB="45724"/>
                </a:tc>
              </a:tr>
              <a:tr h="1280264"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Adjusting entries</a:t>
                      </a:r>
                      <a:endParaRPr lang="en-CA" sz="26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Not</a:t>
                      </a:r>
                      <a:r>
                        <a:rPr lang="en-CA" sz="2600" baseline="0" dirty="0" smtClean="0"/>
                        <a:t> required</a:t>
                      </a:r>
                      <a:endParaRPr lang="en-CA" sz="26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Required</a:t>
                      </a:r>
                      <a:r>
                        <a:rPr lang="en-CA" sz="2600" baseline="0" dirty="0" smtClean="0"/>
                        <a:t> in order to prepare financial statements</a:t>
                      </a:r>
                      <a:endParaRPr lang="en-CA" sz="2600" dirty="0"/>
                    </a:p>
                  </a:txBody>
                  <a:tcPr marT="45724" marB="45724"/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457200"/>
            <a:ext cx="7772400" cy="1143000"/>
          </a:xfrm>
        </p:spPr>
        <p:txBody>
          <a:bodyPr anchor="ctr"/>
          <a:lstStyle/>
          <a:p>
            <a:pPr eaLnBrk="1" hangingPunct="1"/>
            <a:r>
              <a:rPr lang="en-US" altLang="en-US" smtClean="0"/>
              <a:t>Importance of Accrual Based Accounting</a:t>
            </a:r>
          </a:p>
        </p:txBody>
      </p:sp>
      <p:sp>
        <p:nvSpPr>
          <p:cNvPr id="35843" name="Content Placeholder 3"/>
          <p:cNvSpPr>
            <a:spLocks noGrp="1"/>
          </p:cNvSpPr>
          <p:nvPr>
            <p:ph idx="4294967295"/>
          </p:nvPr>
        </p:nvSpPr>
        <p:spPr>
          <a:xfrm>
            <a:off x="457200" y="2973388"/>
            <a:ext cx="8153400" cy="1250950"/>
          </a:xfrm>
        </p:spPr>
        <p:txBody>
          <a:bodyPr/>
          <a:lstStyle/>
          <a:p>
            <a:pPr eaLnBrk="1" hangingPunct="1"/>
            <a:r>
              <a:rPr lang="en-US" altLang="en-US" smtClean="0"/>
              <a:t>Accrual based accounting provides a more accurate measure of company performance.</a:t>
            </a:r>
          </a:p>
        </p:txBody>
      </p:sp>
      <p:pic>
        <p:nvPicPr>
          <p:cNvPr id="35844" name="Picture 6" descr="C:\Users\Patti\AppData\Local\Microsoft\Windows\Temporary Internet Files\Content.IE5\4KS3QDI8\MC90007882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4724400"/>
            <a:ext cx="2268538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Zoom i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0" t="14250" r="2061" b="17346"/>
          <a:stretch>
            <a:fillRect/>
          </a:stretch>
        </p:blipFill>
        <p:spPr bwMode="auto">
          <a:xfrm>
            <a:off x="217488" y="533400"/>
            <a:ext cx="8737600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Zoom i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9" t="34889" r="4286" b="40344"/>
          <a:stretch>
            <a:fillRect/>
          </a:stretch>
        </p:blipFill>
        <p:spPr bwMode="auto">
          <a:xfrm>
            <a:off x="333375" y="4724400"/>
            <a:ext cx="8505825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Picture 1" descr="Zoom i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5" t="16904" r="2063" b="19115"/>
          <a:stretch>
            <a:fillRect/>
          </a:stretch>
        </p:blipFill>
        <p:spPr bwMode="auto">
          <a:xfrm>
            <a:off x="290513" y="228600"/>
            <a:ext cx="8664575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Zoom i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6" t="12482" r="2380" b="14398"/>
          <a:stretch>
            <a:fillRect/>
          </a:stretch>
        </p:blipFill>
        <p:spPr bwMode="auto">
          <a:xfrm>
            <a:off x="261938" y="762000"/>
            <a:ext cx="8664575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Zoom i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" t="31351" r="1746" b="34325"/>
          <a:stretch>
            <a:fillRect/>
          </a:stretch>
        </p:blipFill>
        <p:spPr bwMode="auto">
          <a:xfrm>
            <a:off x="160338" y="990600"/>
            <a:ext cx="8823325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MC90015544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00"/>
          <a:stretch>
            <a:fillRect/>
          </a:stretch>
        </p:blipFill>
        <p:spPr bwMode="auto">
          <a:xfrm>
            <a:off x="2209800" y="1473200"/>
            <a:ext cx="373380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389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09600" y="4572000"/>
            <a:ext cx="7772400" cy="1470025"/>
          </a:xfrm>
        </p:spPr>
        <p:txBody>
          <a:bodyPr anchor="ctr"/>
          <a:lstStyle/>
          <a:p>
            <a:pPr algn="ctr" eaLnBrk="1" hangingPunct="1">
              <a:defRPr/>
            </a:pPr>
            <a:r>
              <a:rPr lang="en-US" sz="5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End of Chapter 3!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3028</TotalTime>
  <Words>1469</Words>
  <Application>Microsoft Office PowerPoint</Application>
  <PresentationFormat>On-screen Show (4:3)</PresentationFormat>
  <Paragraphs>370</Paragraphs>
  <Slides>35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35</vt:i4>
      </vt:variant>
    </vt:vector>
  </HeadingPairs>
  <TitlesOfParts>
    <vt:vector size="48" baseType="lpstr">
      <vt:lpstr>ＭＳ Ｐゴシック</vt:lpstr>
      <vt:lpstr>Arial</vt:lpstr>
      <vt:lpstr>Arial Black</vt:lpstr>
      <vt:lpstr>Calibri</vt:lpstr>
      <vt:lpstr>Engravers MT</vt:lpstr>
      <vt:lpstr>Garamond</vt:lpstr>
      <vt:lpstr>Times New Roman</vt:lpstr>
      <vt:lpstr>Wingdings</vt:lpstr>
      <vt:lpstr>2_Custom Design</vt:lpstr>
      <vt:lpstr>Custom Design</vt:lpstr>
      <vt:lpstr>1_Custom Design</vt:lpstr>
      <vt:lpstr>Edge</vt:lpstr>
      <vt:lpstr>Default Design</vt:lpstr>
      <vt:lpstr>Chapter 3</vt:lpstr>
      <vt:lpstr>Learning Objectives</vt:lpstr>
      <vt:lpstr>Why is Accrual Accounting Needed?</vt:lpstr>
      <vt:lpstr>Matching Principle</vt:lpstr>
      <vt:lpstr>Revenue Recognition Principle</vt:lpstr>
      <vt:lpstr>Accrual Concepts – Julianne’s Lemonade Stand</vt:lpstr>
      <vt:lpstr>Revenue Received in Advance</vt:lpstr>
      <vt:lpstr>Expenses paid in advance</vt:lpstr>
      <vt:lpstr>Expense paid in advance</vt:lpstr>
      <vt:lpstr>Purchase of Equipment</vt:lpstr>
      <vt:lpstr>Sold Lemonade “on account”</vt:lpstr>
      <vt:lpstr>Sell lemonade</vt:lpstr>
      <vt:lpstr>Collection of Accounts Receivable</vt:lpstr>
      <vt:lpstr>Pay Accounts Payable</vt:lpstr>
      <vt:lpstr>Expenses Paid in Cash</vt:lpstr>
      <vt:lpstr>Dividend</vt:lpstr>
      <vt:lpstr>PowerPoint Presentation</vt:lpstr>
      <vt:lpstr>PowerPoint Presentation</vt:lpstr>
      <vt:lpstr>Deferred Expenses – Prepaid Rent</vt:lpstr>
      <vt:lpstr>Deferred Expenses – Supplies</vt:lpstr>
      <vt:lpstr>Fixed Assets and Depreciation</vt:lpstr>
      <vt:lpstr>Deferred Expenses – Depreciation</vt:lpstr>
      <vt:lpstr>Deferred Revenue – Unearned Rent</vt:lpstr>
      <vt:lpstr>Accrued Expenses – Wages Owed</vt:lpstr>
      <vt:lpstr>Accrued Expenses – Wages Owed</vt:lpstr>
      <vt:lpstr>Accrued Revenues – Lemonade Sold</vt:lpstr>
      <vt:lpstr>Summary of Transactions for Julianne’s lemonade stand</vt:lpstr>
      <vt:lpstr>PowerPoint Presentation</vt:lpstr>
      <vt:lpstr>Cash vs. Accrual Basis of Accounting</vt:lpstr>
      <vt:lpstr>Importance of Accrual Based Accounting</vt:lpstr>
      <vt:lpstr>PowerPoint Presentation</vt:lpstr>
      <vt:lpstr>PowerPoint Presentation</vt:lpstr>
      <vt:lpstr>PowerPoint Presentation</vt:lpstr>
      <vt:lpstr>PowerPoint Presentation</vt:lpstr>
      <vt:lpstr>End of Chapter 3!</vt:lpstr>
    </vt:vector>
  </TitlesOfParts>
  <Company>Cengage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</dc:title>
  <dc:creator>TL User</dc:creator>
  <cp:lastModifiedBy>Stephanie</cp:lastModifiedBy>
  <cp:revision>191</cp:revision>
  <dcterms:created xsi:type="dcterms:W3CDTF">2009-07-15T18:36:45Z</dcterms:created>
  <dcterms:modified xsi:type="dcterms:W3CDTF">2013-09-19T18:33:42Z</dcterms:modified>
</cp:coreProperties>
</file>