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311" r:id="rId3"/>
    <p:sldId id="286" r:id="rId4"/>
    <p:sldId id="288" r:id="rId5"/>
    <p:sldId id="302" r:id="rId6"/>
    <p:sldId id="304" r:id="rId7"/>
    <p:sldId id="308" r:id="rId8"/>
    <p:sldId id="309" r:id="rId9"/>
    <p:sldId id="301" r:id="rId10"/>
    <p:sldId id="295" r:id="rId11"/>
    <p:sldId id="300" r:id="rId12"/>
    <p:sldId id="307" r:id="rId13"/>
    <p:sldId id="31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7" autoAdjust="0"/>
  </p:normalViewPr>
  <p:slideViewPr>
    <p:cSldViewPr>
      <p:cViewPr varScale="1">
        <p:scale>
          <a:sx n="102" d="100"/>
          <a:sy n="102" d="100"/>
        </p:scale>
        <p:origin x="-183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handoutMaster" Target="handoutMasters/handout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AA96A4-85BD-4971-9778-2117E54538F7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78160-BBAF-4B08-A6A6-5B90C7700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6275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8C56-592D-485B-9A41-58861DAD0D82}" type="datetimeFigureOut">
              <a:rPr lang="en-US" smtClean="0"/>
              <a:pPr/>
              <a:t>12/01/2014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64982C-11F7-4B45-B525-E2CE7A3CBFD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8609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12/01/2014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9D21D778-B565-4D7E-94D7-64010A445B68}" type="datetimeFigureOut">
              <a:rPr lang="en-US" smtClean="0"/>
              <a:pPr algn="r" eaLnBrk="1" latinLnBrk="0" hangingPunct="1"/>
              <a:t>12/01/2014</a:t>
            </a:fld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sz="1600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a8I028xkBUI&amp;feature=relat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4TOd8hqQ3SE&amp;feature=related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Alds</a:t>
            </a:r>
            <a:r>
              <a:rPr lang="en-US" sz="2800" dirty="0" smtClean="0"/>
              <a:t> 1001</a:t>
            </a:r>
          </a:p>
          <a:p>
            <a:r>
              <a:rPr lang="en-US" sz="2800" dirty="0" smtClean="0"/>
              <a:t>Lecture 2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CA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Language</a:t>
            </a:r>
            <a:r>
              <a:rPr lang="en-US" sz="4400" dirty="0" smtClean="0"/>
              <a:t> Variation</a:t>
            </a:r>
            <a:endParaRPr lang="en-CA" sz="4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Reminders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Weekly blog </a:t>
            </a:r>
            <a:r>
              <a:rPr lang="en-US" dirty="0" smtClean="0"/>
              <a:t>is activated</a:t>
            </a:r>
          </a:p>
          <a:p>
            <a:pPr lvl="1"/>
            <a:r>
              <a:rPr lang="en-US" dirty="0" smtClean="0"/>
              <a:t>See the description on </a:t>
            </a:r>
            <a:r>
              <a:rPr lang="en-US" dirty="0" err="1" smtClean="0"/>
              <a:t>CuLearn</a:t>
            </a:r>
            <a:endParaRPr lang="en-US" dirty="0" smtClean="0"/>
          </a:p>
          <a:p>
            <a:pPr lvl="1"/>
            <a:r>
              <a:rPr lang="en-US" dirty="0" smtClean="0"/>
              <a:t>Half of you will post reflections until Wed midnight</a:t>
            </a:r>
          </a:p>
          <a:p>
            <a:pPr lvl="1"/>
            <a:r>
              <a:rPr lang="en-US" dirty="0" smtClean="0"/>
              <a:t>The other half post replies until Friday midnight 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First guest lecturer </a:t>
            </a:r>
            <a:r>
              <a:rPr lang="en-US" dirty="0" smtClean="0"/>
              <a:t>will speak here on Jan 20, </a:t>
            </a:r>
            <a:r>
              <a:rPr lang="en-US" smtClean="0"/>
              <a:t>next Monday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Quiz 1 </a:t>
            </a:r>
            <a:r>
              <a:rPr lang="en-US" dirty="0" smtClean="0"/>
              <a:t>will be on January 22</a:t>
            </a:r>
          </a:p>
          <a:p>
            <a:endParaRPr lang="en-US" dirty="0"/>
          </a:p>
          <a:p>
            <a:r>
              <a:rPr lang="en-US" dirty="0" smtClean="0"/>
              <a:t>Read chapter 3 for next session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212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Prescriptivism vs. Descriptivism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Prescriptivism</a:t>
            </a:r>
          </a:p>
          <a:p>
            <a:pPr lvl="1"/>
            <a:r>
              <a:rPr lang="en-US" sz="2400" b="1" dirty="0" smtClean="0"/>
              <a:t>Language pundits, English teachers, Grammarians, etc.</a:t>
            </a:r>
          </a:p>
          <a:p>
            <a:pPr lvl="1"/>
            <a:endParaRPr lang="en-US" sz="2800" b="1" dirty="0" smtClean="0"/>
          </a:p>
          <a:p>
            <a:r>
              <a:rPr lang="en-US" sz="2800" b="1" dirty="0" smtClean="0"/>
              <a:t>Descriptivism</a:t>
            </a:r>
          </a:p>
          <a:p>
            <a:pPr lvl="1"/>
            <a:r>
              <a:rPr lang="en-US" sz="2400" b="1" dirty="0" smtClean="0"/>
              <a:t>Linguists; </a:t>
            </a:r>
          </a:p>
          <a:p>
            <a:pPr lvl="1"/>
            <a:r>
              <a:rPr lang="en-US" sz="2400" b="1" dirty="0" smtClean="0"/>
              <a:t>Lexicographers? </a:t>
            </a:r>
          </a:p>
          <a:p>
            <a:pPr lvl="2"/>
            <a:r>
              <a:rPr lang="en-US" dirty="0" smtClean="0">
                <a:hlinkClick r:id="rId2"/>
              </a:rPr>
              <a:t>http://www.youtube.com/watch?v=a8I028xkBUI&amp;feature=related</a:t>
            </a:r>
            <a:endParaRPr lang="en-US" dirty="0" smtClean="0"/>
          </a:p>
          <a:p>
            <a:pPr lvl="2"/>
            <a:endParaRPr lang="en-US" b="1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Autofit/>
          </a:bodyPr>
          <a:lstStyle/>
          <a:p>
            <a:r>
              <a:rPr lang="en-US" sz="4400" dirty="0" smtClean="0">
                <a:solidFill>
                  <a:srgbClr val="C00000"/>
                </a:solidFill>
              </a:rPr>
              <a:t>Standard Language </a:t>
            </a:r>
            <a:endParaRPr lang="en-CA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What is a standard language?</a:t>
            </a:r>
          </a:p>
          <a:p>
            <a:endParaRPr lang="en-US" sz="2800" dirty="0" smtClean="0"/>
          </a:p>
          <a:p>
            <a:r>
              <a:rPr lang="en-US" sz="2800" dirty="0" smtClean="0"/>
              <a:t>How does a language variety become standard?</a:t>
            </a:r>
          </a:p>
          <a:p>
            <a:endParaRPr lang="en-US" sz="2800" dirty="0" smtClean="0"/>
          </a:p>
          <a:p>
            <a:r>
              <a:rPr lang="en-US" sz="2800" dirty="0" smtClean="0"/>
              <a:t> What is standard language ideology?</a:t>
            </a:r>
          </a:p>
          <a:p>
            <a:endParaRPr lang="en-US" sz="2800" dirty="0" smtClean="0"/>
          </a:p>
          <a:p>
            <a:pPr>
              <a:lnSpc>
                <a:spcPct val="90000"/>
              </a:lnSpc>
            </a:pPr>
            <a:r>
              <a:rPr lang="en-CA" sz="2800" dirty="0" smtClean="0"/>
              <a:t>What are some implications for and consequences of the hegemony of standard language?</a:t>
            </a:r>
          </a:p>
          <a:p>
            <a:pPr>
              <a:lnSpc>
                <a:spcPct val="90000"/>
              </a:lnSpc>
            </a:pPr>
            <a:endParaRPr lang="en-CA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CA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 smtClean="0"/>
              <a:t>Kinds of variation 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100" dirty="0" smtClean="0"/>
              <a:t>Accent</a:t>
            </a:r>
          </a:p>
          <a:p>
            <a:endParaRPr lang="en-US" sz="3100" dirty="0" smtClean="0"/>
          </a:p>
          <a:p>
            <a:r>
              <a:rPr lang="en-US" sz="3100" dirty="0" smtClean="0"/>
              <a:t>Dialectical variation</a:t>
            </a:r>
          </a:p>
          <a:p>
            <a:pPr lvl="1"/>
            <a:r>
              <a:rPr lang="en-US" sz="2600" dirty="0" smtClean="0"/>
              <a:t>Idiolect</a:t>
            </a:r>
          </a:p>
          <a:p>
            <a:pPr lvl="2"/>
            <a:r>
              <a:rPr lang="en-US" sz="2600" dirty="0" smtClean="0">
                <a:hlinkClick r:id="rId2"/>
              </a:rPr>
              <a:t>http://www.youtube.com/watch?v=4TOd8hqQ3SE&amp;feature=related</a:t>
            </a:r>
            <a:r>
              <a:rPr lang="en-US" sz="2600" dirty="0" smtClean="0"/>
              <a:t> </a:t>
            </a:r>
          </a:p>
          <a:p>
            <a:pPr lvl="1"/>
            <a:r>
              <a:rPr lang="en-US" sz="2600" dirty="0" err="1" smtClean="0"/>
              <a:t>Sociolect</a:t>
            </a:r>
            <a:endParaRPr lang="en-US" sz="2600" dirty="0" smtClean="0"/>
          </a:p>
          <a:p>
            <a:pPr lvl="1"/>
            <a:r>
              <a:rPr lang="en-US" sz="2600" dirty="0" smtClean="0"/>
              <a:t>What is a dialect? (see your textbook, p. 32)</a:t>
            </a:r>
          </a:p>
          <a:p>
            <a:pPr lvl="2"/>
            <a:r>
              <a:rPr lang="en-US" sz="2400" dirty="0" smtClean="0"/>
              <a:t>Linguistic elements distinguishing dialects of a “language”</a:t>
            </a:r>
          </a:p>
          <a:p>
            <a:pPr lvl="2"/>
            <a:r>
              <a:rPr lang="en-US" sz="2400" dirty="0" smtClean="0"/>
              <a:t>Extra-linguistic aspects (Max </a:t>
            </a:r>
            <a:r>
              <a:rPr lang="en-US" sz="2400" dirty="0" err="1" smtClean="0"/>
              <a:t>Weinreich</a:t>
            </a:r>
            <a:r>
              <a:rPr lang="en-US" sz="2400" dirty="0" smtClean="0"/>
              <a:t>)</a:t>
            </a:r>
          </a:p>
          <a:p>
            <a:pPr lvl="1"/>
            <a:r>
              <a:rPr lang="en-US" sz="2600" dirty="0" smtClean="0"/>
              <a:t>Variety </a:t>
            </a:r>
          </a:p>
          <a:p>
            <a:endParaRPr lang="en-US" sz="4400" dirty="0" smtClean="0"/>
          </a:p>
          <a:p>
            <a:endParaRPr lang="en-US" sz="4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Register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Definition: what is register? (see p. 35)</a:t>
            </a:r>
          </a:p>
          <a:p>
            <a:pPr lvl="1"/>
            <a:endParaRPr lang="en-US" sz="2400" dirty="0" smtClean="0"/>
          </a:p>
          <a:p>
            <a:pPr lvl="1"/>
            <a:endParaRPr lang="en-US" sz="2400" dirty="0" smtClean="0"/>
          </a:p>
          <a:p>
            <a:r>
              <a:rPr lang="en-US" sz="2900" dirty="0" smtClean="0"/>
              <a:t> </a:t>
            </a:r>
            <a:r>
              <a:rPr lang="en-US" sz="2800" dirty="0" err="1" smtClean="0"/>
              <a:t>Diglossia</a:t>
            </a:r>
            <a:r>
              <a:rPr lang="en-US" sz="2800" dirty="0" smtClean="0"/>
              <a:t> </a:t>
            </a:r>
          </a:p>
          <a:p>
            <a:pPr lvl="1"/>
            <a:endParaRPr lang="en-US" sz="2800" dirty="0" smtClean="0"/>
          </a:p>
          <a:p>
            <a:r>
              <a:rPr lang="en-US" sz="2800" dirty="0" smtClean="0">
                <a:solidFill>
                  <a:srgbClr val="FF0000"/>
                </a:solidFill>
              </a:rPr>
              <a:t>Question: </a:t>
            </a:r>
          </a:p>
          <a:p>
            <a:pPr lvl="1"/>
            <a:r>
              <a:rPr lang="en-US" sz="2400" dirty="0" smtClean="0"/>
              <a:t>At how many levels formal and informal registers are usually different?  Provide an example for each level (sound, voc., gr., discourse).</a:t>
            </a:r>
          </a:p>
          <a:p>
            <a:pPr lvl="2"/>
            <a:r>
              <a:rPr lang="en-US" sz="1800" dirty="0" smtClean="0"/>
              <a:t>For the answer see Table 2.3 on page. 35 –Next Slide</a:t>
            </a:r>
            <a:endParaRPr lang="en-US" sz="2800" dirty="0" smtClean="0"/>
          </a:p>
          <a:p>
            <a:endParaRPr lang="en-US" sz="29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20858" t="19548" r="18401"/>
          <a:stretch>
            <a:fillRect/>
          </a:stretch>
        </p:blipFill>
        <p:spPr bwMode="auto">
          <a:xfrm>
            <a:off x="323528" y="0"/>
            <a:ext cx="8496944" cy="7000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6000" dirty="0" smtClean="0"/>
              <a:t>Pidgins and Creoles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World English(</a:t>
            </a:r>
            <a:r>
              <a:rPr lang="en-US" dirty="0" err="1" smtClean="0"/>
              <a:t>es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“The Empire Strikes back”</a:t>
            </a:r>
          </a:p>
          <a:p>
            <a:r>
              <a:rPr lang="en-US" dirty="0" smtClean="0"/>
              <a:t>http://digital.films.com.proxy.library.carleton.ca/PortalViewVideo.aspx?xtid=36931&amp;psid=0&amp;sid=0&amp;State=&amp;title=The Empire Strikes </a:t>
            </a:r>
            <a:r>
              <a:rPr lang="en-US" dirty="0" err="1" smtClean="0"/>
              <a:t>Back&amp;IsSearch</a:t>
            </a:r>
            <a:r>
              <a:rPr lang="en-US" dirty="0" smtClean="0"/>
              <a:t>=</a:t>
            </a:r>
            <a:r>
              <a:rPr lang="en-US" dirty="0" err="1" smtClean="0"/>
              <a:t>Y&amp;parentSeriesID</a:t>
            </a:r>
            <a:r>
              <a:rPr lang="en-US" dirty="0" smtClean="0"/>
              <a:t>=# </a:t>
            </a:r>
          </a:p>
          <a:p>
            <a:pPr lvl="1"/>
            <a:r>
              <a:rPr lang="en-US" dirty="0" smtClean="0"/>
              <a:t>Segment 13 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What’s a pidgin?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sz="3600" dirty="0" smtClean="0"/>
              <a:t>Definition of a pidgin</a:t>
            </a:r>
          </a:p>
          <a:p>
            <a:endParaRPr lang="en-CA" sz="3600" dirty="0" smtClean="0"/>
          </a:p>
          <a:p>
            <a:r>
              <a:rPr lang="en-CA" sz="3600" dirty="0" smtClean="0"/>
              <a:t>Some features of a pidgin</a:t>
            </a:r>
          </a:p>
          <a:p>
            <a:endParaRPr lang="en-CA" sz="3600" dirty="0" smtClean="0"/>
          </a:p>
          <a:p>
            <a:r>
              <a:rPr lang="en-CA" sz="3600" dirty="0" smtClean="0"/>
              <a:t>What is a Creole?</a:t>
            </a:r>
          </a:p>
          <a:p>
            <a:endParaRPr lang="en-CA" sz="3600" dirty="0" smtClean="0"/>
          </a:p>
          <a:p>
            <a:r>
              <a:rPr lang="en-CA" sz="3600" dirty="0" smtClean="0"/>
              <a:t>Features of a Creole?</a:t>
            </a:r>
          </a:p>
          <a:p>
            <a:pPr lvl="1"/>
            <a:r>
              <a:rPr lang="en-US" sz="3100" dirty="0" err="1" smtClean="0"/>
              <a:t>Superstrate</a:t>
            </a:r>
            <a:r>
              <a:rPr lang="en-US" sz="3100" dirty="0" smtClean="0"/>
              <a:t> </a:t>
            </a:r>
          </a:p>
          <a:p>
            <a:pPr lvl="1"/>
            <a:endParaRPr lang="en-US" sz="3100" dirty="0" smtClean="0"/>
          </a:p>
          <a:p>
            <a:pPr lvl="1"/>
            <a:r>
              <a:rPr lang="en-US" sz="3100" dirty="0" smtClean="0"/>
              <a:t>Substrate</a:t>
            </a:r>
          </a:p>
          <a:p>
            <a:pPr lvl="1"/>
            <a:endParaRPr lang="en-US" sz="3100" dirty="0" smtClean="0"/>
          </a:p>
          <a:p>
            <a:pPr lvl="1"/>
            <a:endParaRPr lang="en-US" sz="3100" dirty="0" smtClean="0"/>
          </a:p>
          <a:p>
            <a:endParaRPr lang="en-CA" sz="3600" dirty="0" smtClean="0"/>
          </a:p>
          <a:p>
            <a:endParaRPr lang="en-CA" sz="3600" dirty="0" smtClean="0"/>
          </a:p>
          <a:p>
            <a:endParaRPr lang="en-CA" sz="3600" dirty="0" smtClean="0"/>
          </a:p>
          <a:p>
            <a:endParaRPr lang="en-CA" sz="36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1040160"/>
          </a:xfrm>
        </p:spPr>
        <p:txBody>
          <a:bodyPr>
            <a:normAutofit fontScale="90000"/>
          </a:bodyPr>
          <a:lstStyle/>
          <a:p>
            <a:r>
              <a:rPr lang="en-CA" sz="3800" dirty="0"/>
              <a:t>Where are the pidgins and creoles of the world?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CA" dirty="0"/>
          </a:p>
          <a:p>
            <a:r>
              <a:rPr lang="en-CA" dirty="0"/>
              <a:t>127 pidgins and creoles including</a:t>
            </a:r>
          </a:p>
          <a:p>
            <a:pPr lvl="1"/>
            <a:r>
              <a:rPr lang="en-CA" dirty="0"/>
              <a:t>Hawaiian </a:t>
            </a:r>
            <a:r>
              <a:rPr lang="en-CA" dirty="0" err="1"/>
              <a:t>creole</a:t>
            </a:r>
            <a:r>
              <a:rPr lang="en-CA" dirty="0"/>
              <a:t>, Gullah, Jamaican Creole, </a:t>
            </a:r>
            <a:r>
              <a:rPr lang="en-CA" dirty="0" err="1"/>
              <a:t>Krio</a:t>
            </a:r>
            <a:r>
              <a:rPr lang="en-CA" dirty="0"/>
              <a:t>, </a:t>
            </a:r>
            <a:r>
              <a:rPr lang="en-CA" dirty="0" err="1"/>
              <a:t>Tok</a:t>
            </a:r>
            <a:r>
              <a:rPr lang="en-CA" dirty="0"/>
              <a:t> </a:t>
            </a:r>
            <a:r>
              <a:rPr lang="en-CA" dirty="0" err="1"/>
              <a:t>Pisin</a:t>
            </a:r>
            <a:r>
              <a:rPr lang="en-CA" dirty="0"/>
              <a:t>, Papiamentu, </a:t>
            </a:r>
            <a:r>
              <a:rPr lang="en-CA" dirty="0" err="1"/>
              <a:t>Saramaccan</a:t>
            </a:r>
            <a:r>
              <a:rPr lang="en-CA" dirty="0"/>
              <a:t>, </a:t>
            </a:r>
            <a:r>
              <a:rPr lang="en-CA" dirty="0" err="1"/>
              <a:t>Russenorsk</a:t>
            </a:r>
            <a:r>
              <a:rPr lang="en-CA" dirty="0"/>
              <a:t>, Chinook Jargon, Bazaar Malay,  Nigerian Pidgin English </a:t>
            </a:r>
            <a:r>
              <a:rPr lang="en-CA" dirty="0" smtClean="0"/>
              <a:t>….</a:t>
            </a:r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pPr lvl="1"/>
            <a:r>
              <a:rPr lang="en-CA" dirty="0" smtClean="0"/>
              <a:t>Film: The Empire Strikes Back</a:t>
            </a:r>
          </a:p>
          <a:p>
            <a:pPr lvl="2"/>
            <a:r>
              <a:rPr lang="en-US" dirty="0" smtClean="0"/>
              <a:t>http://digital.films.com.proxy.library.carleton.ca/PortalViewVideo.aspx?xtid=36931&amp;psid=0&amp;sid=0&amp;State=&amp;title=The Empire Strikes </a:t>
            </a:r>
            <a:r>
              <a:rPr lang="en-US" dirty="0" err="1" smtClean="0"/>
              <a:t>Back&amp;IsSearch</a:t>
            </a:r>
            <a:r>
              <a:rPr lang="en-US" dirty="0" smtClean="0"/>
              <a:t>=</a:t>
            </a:r>
            <a:r>
              <a:rPr lang="en-US" dirty="0" err="1" smtClean="0"/>
              <a:t>Y&amp;parentSeriesID</a:t>
            </a:r>
            <a:r>
              <a:rPr lang="en-US" dirty="0" smtClean="0"/>
              <a:t>=# </a:t>
            </a:r>
          </a:p>
          <a:p>
            <a:pPr lvl="2"/>
            <a:r>
              <a:rPr lang="en-US" dirty="0" smtClean="0"/>
              <a:t>Pidgins and </a:t>
            </a:r>
            <a:r>
              <a:rPr lang="en-US" dirty="0" err="1" smtClean="0"/>
              <a:t>Creols</a:t>
            </a:r>
            <a:r>
              <a:rPr lang="en-US" dirty="0" smtClean="0"/>
              <a:t>: segments 1, 2, 3, and 5, …</a:t>
            </a:r>
          </a:p>
          <a:p>
            <a:pPr lvl="2">
              <a:buNone/>
            </a:pPr>
            <a:endParaRPr lang="en-US" dirty="0" smtClean="0"/>
          </a:p>
          <a:p>
            <a:pPr lvl="1"/>
            <a:endParaRPr lang="en-CA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terms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Language insecurity </a:t>
            </a:r>
          </a:p>
          <a:p>
            <a:pPr lvl="1"/>
            <a:r>
              <a:rPr lang="en-US" dirty="0" smtClean="0"/>
              <a:t>Does it exist in Canada? E.g., “accent reduction” businesses?</a:t>
            </a:r>
          </a:p>
          <a:p>
            <a:r>
              <a:rPr lang="en-US" dirty="0" smtClean="0"/>
              <a:t>Language loss</a:t>
            </a:r>
          </a:p>
          <a:p>
            <a:pPr lvl="1"/>
            <a:r>
              <a:rPr lang="en-US" dirty="0" smtClean="0"/>
              <a:t>will talk more about this later</a:t>
            </a:r>
          </a:p>
          <a:p>
            <a:endParaRPr lang="en-US" dirty="0" smtClean="0"/>
          </a:p>
          <a:p>
            <a:r>
              <a:rPr lang="en-US" dirty="0" smtClean="0"/>
              <a:t>Accommodation</a:t>
            </a:r>
          </a:p>
          <a:p>
            <a:pPr lvl="1"/>
            <a:r>
              <a:rPr lang="en-US" dirty="0" smtClean="0"/>
              <a:t>The ability to modify one’s way of using language with interlocutors </a:t>
            </a:r>
          </a:p>
          <a:p>
            <a:pPr lvl="2"/>
            <a:r>
              <a:rPr lang="en-US" dirty="0" smtClean="0"/>
              <a:t>Convergence </a:t>
            </a:r>
          </a:p>
          <a:p>
            <a:pPr lvl="2"/>
            <a:r>
              <a:rPr lang="en-US" dirty="0" smtClean="0"/>
              <a:t>Divergence 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Read Chapter 3 for </a:t>
            </a:r>
            <a:r>
              <a:rPr lang="en-US" smtClean="0"/>
              <a:t>next session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Reminder: Next week, the second session, you’ll write </a:t>
            </a:r>
            <a:r>
              <a:rPr lang="en-US" dirty="0" smtClean="0">
                <a:solidFill>
                  <a:srgbClr val="FF0000"/>
                </a:solidFill>
              </a:rPr>
              <a:t>Quiz 1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2946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838</TotalTime>
  <Words>488</Words>
  <Application>Microsoft Macintosh PowerPoint</Application>
  <PresentationFormat>On-screen Show (4:3)</PresentationFormat>
  <Paragraphs>97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Civic</vt:lpstr>
      <vt:lpstr>Language Variation</vt:lpstr>
      <vt:lpstr>Reminders</vt:lpstr>
      <vt:lpstr>Prescriptivism vs. Descriptivism</vt:lpstr>
      <vt:lpstr>Standard Language </vt:lpstr>
      <vt:lpstr>Kinds of variation </vt:lpstr>
      <vt:lpstr>Register</vt:lpstr>
      <vt:lpstr>PowerPoint Presentation</vt:lpstr>
      <vt:lpstr>PowerPoint Presentation</vt:lpstr>
      <vt:lpstr>World English(es)</vt:lpstr>
      <vt:lpstr>What’s a pidgin?</vt:lpstr>
      <vt:lpstr>Where are the pidgins and creoles of the world?</vt:lpstr>
      <vt:lpstr>More terms</vt:lpstr>
      <vt:lpstr>Next session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 and Authority</dc:title>
  <dc:creator>jaffer s</dc:creator>
  <cp:lastModifiedBy>Jaffer Sheyholislami</cp:lastModifiedBy>
  <cp:revision>64</cp:revision>
  <dcterms:created xsi:type="dcterms:W3CDTF">2009-10-18T17:11:06Z</dcterms:created>
  <dcterms:modified xsi:type="dcterms:W3CDTF">2014-01-13T02:13:56Z</dcterms:modified>
</cp:coreProperties>
</file>