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3" r:id="rId1"/>
  </p:sldMasterIdLst>
  <p:notesMasterIdLst>
    <p:notesMasterId r:id="rId18"/>
  </p:notesMasterIdLst>
  <p:handoutMasterIdLst>
    <p:handoutMasterId r:id="rId19"/>
  </p:handoutMasterIdLst>
  <p:sldIdLst>
    <p:sldId id="270" r:id="rId2"/>
    <p:sldId id="256" r:id="rId3"/>
    <p:sldId id="267" r:id="rId4"/>
    <p:sldId id="257" r:id="rId5"/>
    <p:sldId id="259" r:id="rId6"/>
    <p:sldId id="262" r:id="rId7"/>
    <p:sldId id="269" r:id="rId8"/>
    <p:sldId id="271" r:id="rId9"/>
    <p:sldId id="268" r:id="rId10"/>
    <p:sldId id="266" r:id="rId11"/>
    <p:sldId id="263" r:id="rId12"/>
    <p:sldId id="258" r:id="rId13"/>
    <p:sldId id="260" r:id="rId14"/>
    <p:sldId id="261" r:id="rId15"/>
    <p:sldId id="264" r:id="rId16"/>
    <p:sldId id="265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4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21450BE-A862-44E7-BFB3-22F26B8857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A45C39B-71CC-4328-9414-7D168D5650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C3F9E-88E7-48E1-AB4B-5B6868108B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E40CB-7715-496D-BC51-BDD53DA06B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759C7-2165-4773-A924-AB4029209D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6E135-1FDE-449E-B5C7-9884A9AD87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EA2B8-FEE9-4D1A-895F-9DD50B071B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D858E-4FDA-4EAA-AD69-6BDDF3C8C0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C9F55-B338-4349-8D13-FE9987AD32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293A3-2355-4A0C-A9A7-3EEABCC50F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8507B-62E1-424F-A50F-9BE7CA165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2976D-2999-49B2-9602-16A864F290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E39D5-2BAF-4894-B2E1-E06A7DDF5F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BBA48-DE24-4E4F-8C2E-99265D0F87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1A48486-F547-44F4-B9C4-A8F35119EE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694" r:id="rId9"/>
    <p:sldLayoutId id="2147483695" r:id="rId10"/>
    <p:sldLayoutId id="2147483696" r:id="rId11"/>
    <p:sldLayoutId id="2147483697" r:id="rId12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Introduction to International Business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BUSI 1701 C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1 Introduction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1C3F9E-88E7-48E1-AB4B-5B6868108BC6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Introduction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My background</a:t>
            </a:r>
          </a:p>
          <a:p>
            <a:r>
              <a:rPr lang="en-US" dirty="0" smtClean="0"/>
              <a:t>The purpose of the course</a:t>
            </a:r>
          </a:p>
          <a:p>
            <a:r>
              <a:rPr lang="en-US" dirty="0" smtClean="0"/>
              <a:t>How is international business different?</a:t>
            </a:r>
          </a:p>
          <a:p>
            <a:r>
              <a:rPr lang="en-US" dirty="0" smtClean="0"/>
              <a:t>Conduct of the course</a:t>
            </a:r>
          </a:p>
          <a:p>
            <a:r>
              <a:rPr lang="en-US" dirty="0" smtClean="0"/>
              <a:t>Content of the course</a:t>
            </a:r>
          </a:p>
          <a:p>
            <a:r>
              <a:rPr lang="en-US" dirty="0" smtClean="0"/>
              <a:t>Being successful in the BIB</a:t>
            </a:r>
          </a:p>
          <a:p>
            <a:endParaRPr lang="en-US" dirty="0" smtClean="0"/>
          </a:p>
        </p:txBody>
      </p:sp>
      <p:sp>
        <p:nvSpPr>
          <p:cNvPr id="15362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  <p:sp>
        <p:nvSpPr>
          <p:cNvPr id="1536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B36C69-749C-4121-85D3-4410A7169927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Instructor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BIB Alum (Class of 2000)</a:t>
            </a:r>
          </a:p>
          <a:p>
            <a:pPr lvl="1"/>
            <a:r>
              <a:rPr lang="en-US" dirty="0" smtClean="0"/>
              <a:t>Spanish</a:t>
            </a:r>
          </a:p>
          <a:p>
            <a:pPr lvl="1"/>
            <a:r>
              <a:rPr lang="en-US" dirty="0" smtClean="0"/>
              <a:t>Universidad Adolfo Ibanez, </a:t>
            </a:r>
            <a:r>
              <a:rPr lang="en-US" dirty="0" err="1" smtClean="0"/>
              <a:t>Vina</a:t>
            </a:r>
            <a:r>
              <a:rPr lang="en-US" dirty="0" smtClean="0"/>
              <a:t> del Mar, Chile </a:t>
            </a:r>
          </a:p>
          <a:p>
            <a:pPr lvl="1"/>
            <a:r>
              <a:rPr lang="en-US" dirty="0" smtClean="0"/>
              <a:t>Internship in Mexico</a:t>
            </a:r>
          </a:p>
          <a:p>
            <a:r>
              <a:rPr lang="en-US" dirty="0" smtClean="0"/>
              <a:t>MBA (Oxford) </a:t>
            </a:r>
          </a:p>
          <a:p>
            <a:pPr lvl="1"/>
            <a:r>
              <a:rPr lang="en-US" dirty="0" smtClean="0"/>
              <a:t>MBAs Without Borders</a:t>
            </a:r>
          </a:p>
          <a:p>
            <a:r>
              <a:rPr lang="en-US" dirty="0" smtClean="0"/>
              <a:t>PhD Candidate </a:t>
            </a:r>
          </a:p>
          <a:p>
            <a:pPr lvl="1"/>
            <a:r>
              <a:rPr lang="en-US" dirty="0" smtClean="0"/>
              <a:t>Kiva Fellow </a:t>
            </a:r>
          </a:p>
          <a:p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Name: Rob Mittelman</a:t>
            </a:r>
          </a:p>
          <a:p>
            <a:r>
              <a:rPr lang="en-US" dirty="0" smtClean="0"/>
              <a:t>Email: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sz="2000" dirty="0" smtClean="0"/>
              <a:t>robert_mittelman@carleton.ca </a:t>
            </a:r>
          </a:p>
          <a:p>
            <a:r>
              <a:rPr lang="en-US" dirty="0" smtClean="0"/>
              <a:t>Office Hours: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/>
              <a:t>603 </a:t>
            </a:r>
            <a:r>
              <a:rPr lang="en-US" dirty="0" err="1" smtClean="0"/>
              <a:t>Dunton</a:t>
            </a:r>
            <a:r>
              <a:rPr lang="en-US" dirty="0" smtClean="0"/>
              <a:t> Tower</a:t>
            </a:r>
          </a:p>
          <a:p>
            <a:pPr>
              <a:buNone/>
            </a:pPr>
            <a:r>
              <a:rPr lang="en-US" dirty="0" smtClean="0"/>
              <a:t>	Thursday: 3pm-4pm</a:t>
            </a:r>
          </a:p>
          <a:p>
            <a:pPr>
              <a:buNone/>
            </a:pPr>
            <a:r>
              <a:rPr lang="en-US" dirty="0" smtClean="0"/>
              <a:t>	or by appointment 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1 Introduction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759C7-2165-4773-A924-AB4029209DC1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Four Components of the BIB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Basic business functions</a:t>
            </a:r>
          </a:p>
          <a:p>
            <a:r>
              <a:rPr lang="en-US" smtClean="0"/>
              <a:t>Specialized courses in international business</a:t>
            </a:r>
          </a:p>
          <a:p>
            <a:r>
              <a:rPr lang="en-US" smtClean="0"/>
              <a:t>Year abroad</a:t>
            </a:r>
          </a:p>
          <a:p>
            <a:r>
              <a:rPr lang="en-US" smtClean="0"/>
              <a:t>Language training</a:t>
            </a:r>
          </a:p>
        </p:txBody>
      </p:sp>
      <p:sp>
        <p:nvSpPr>
          <p:cNvPr id="1638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807391-9D97-46F8-BD6D-FC7BF01A33A1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Outcomes from This Course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Understanding the operation of international business</a:t>
            </a:r>
          </a:p>
          <a:p>
            <a:pPr lvl="1"/>
            <a:r>
              <a:rPr lang="en-US" smtClean="0"/>
              <a:t>The international framework</a:t>
            </a:r>
          </a:p>
          <a:p>
            <a:pPr lvl="1"/>
            <a:r>
              <a:rPr lang="en-US" smtClean="0"/>
              <a:t>The economic-political interface</a:t>
            </a:r>
          </a:p>
          <a:p>
            <a:pPr lvl="1"/>
            <a:r>
              <a:rPr lang="en-US" smtClean="0"/>
              <a:t>Corporate functions</a:t>
            </a:r>
          </a:p>
          <a:p>
            <a:r>
              <a:rPr lang="en-US" smtClean="0"/>
              <a:t>Analytical tools</a:t>
            </a:r>
          </a:p>
          <a:p>
            <a:r>
              <a:rPr lang="en-US" smtClean="0"/>
              <a:t>A receptive, open attitude</a:t>
            </a:r>
          </a:p>
        </p:txBody>
      </p:sp>
      <p:sp>
        <p:nvSpPr>
          <p:cNvPr id="1843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2FD52E-43DE-48F7-BB9D-82D1C9F80E5F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Conduct of the Course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Textbook – International Business by Hill 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Two lectures a week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One tutorial a week 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Marks on seven activities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5 short papers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Group presentation on a firm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Final exam</a:t>
            </a:r>
          </a:p>
        </p:txBody>
      </p:sp>
      <p:sp>
        <p:nvSpPr>
          <p:cNvPr id="2150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BACE4D-3029-4736-BEE4-53C05B38919A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Papers and Presentations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First 4 papers</a:t>
            </a:r>
          </a:p>
          <a:p>
            <a:pPr lvl="1"/>
            <a:r>
              <a:rPr lang="en-US" dirty="0" smtClean="0"/>
              <a:t>Late policy </a:t>
            </a:r>
          </a:p>
          <a:p>
            <a:pPr lvl="1"/>
            <a:r>
              <a:rPr lang="en-US" dirty="0" smtClean="0"/>
              <a:t>“Rewrite” </a:t>
            </a:r>
          </a:p>
          <a:p>
            <a:r>
              <a:rPr lang="en-US" dirty="0" smtClean="0"/>
              <a:t>Final Paper</a:t>
            </a:r>
          </a:p>
          <a:p>
            <a:r>
              <a:rPr lang="en-US" dirty="0" smtClean="0"/>
              <a:t>Group Presentation </a:t>
            </a:r>
          </a:p>
          <a:p>
            <a:r>
              <a:rPr lang="en-US" dirty="0" smtClean="0"/>
              <a:t>Final Exam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1 Introduction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759C7-2165-4773-A924-AB4029209DC1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First Assignment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Due: September 20</a:t>
            </a:r>
            <a:r>
              <a:rPr lang="en-US" baseline="30000" dirty="0" smtClean="0"/>
              <a:t>th</a:t>
            </a:r>
            <a:r>
              <a:rPr lang="en-US" dirty="0" smtClean="0"/>
              <a:t> </a:t>
            </a:r>
          </a:p>
          <a:p>
            <a:r>
              <a:rPr lang="en-US" dirty="0" smtClean="0"/>
              <a:t>Length: 500 words </a:t>
            </a:r>
          </a:p>
          <a:p>
            <a:r>
              <a:rPr lang="en-US" dirty="0" smtClean="0"/>
              <a:t>Question:  What have been the important effects of globalization on Canada? Would you say the overall effects have been positive or negative? Support your answer</a:t>
            </a:r>
            <a:r>
              <a:rPr lang="en-US" dirty="0" smtClean="0"/>
              <a:t>. </a:t>
            </a:r>
          </a:p>
          <a:p>
            <a:r>
              <a:rPr lang="en-US" dirty="0" smtClean="0"/>
              <a:t>NOTE: No binders/duo-tangs/folders, just a simple staple in the corner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1 Introduction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759C7-2165-4773-A924-AB4029209DC1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Teaching Assistant (TA)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Heather Wallace</a:t>
            </a:r>
          </a:p>
          <a:p>
            <a:pPr lvl="1"/>
            <a:r>
              <a:rPr lang="en-US" dirty="0" smtClean="0"/>
              <a:t>hwallace@connect.carleton.ca</a:t>
            </a:r>
          </a:p>
          <a:p>
            <a:pPr lvl="1"/>
            <a:r>
              <a:rPr lang="en-US" dirty="0" smtClean="0"/>
              <a:t> Office Hours : To Be Announced </a:t>
            </a:r>
          </a:p>
          <a:p>
            <a:pPr lvl="1"/>
            <a:r>
              <a:rPr lang="en-US" dirty="0" smtClean="0"/>
              <a:t>MBA student, background in journalism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1 Introduction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759C7-2165-4773-A924-AB4029209DC1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WebCT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 you know what it is and how to access it? </a:t>
            </a:r>
          </a:p>
          <a:p>
            <a:r>
              <a:rPr lang="en-US" dirty="0" smtClean="0"/>
              <a:t>Class slides</a:t>
            </a:r>
          </a:p>
          <a:p>
            <a:r>
              <a:rPr lang="en-US" dirty="0" smtClean="0"/>
              <a:t>Other Resources</a:t>
            </a:r>
          </a:p>
          <a:p>
            <a:r>
              <a:rPr lang="en-US" dirty="0" smtClean="0"/>
              <a:t>Grades </a:t>
            </a:r>
          </a:p>
          <a:p>
            <a:r>
              <a:rPr lang="en-US" dirty="0" smtClean="0"/>
              <a:t>Email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1 Introduction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759C7-2165-4773-A924-AB4029209DC1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Content of the Course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The context of international business</a:t>
            </a:r>
          </a:p>
          <a:p>
            <a:r>
              <a:rPr lang="en-US" smtClean="0"/>
              <a:t>The international trading system</a:t>
            </a:r>
          </a:p>
          <a:p>
            <a:r>
              <a:rPr lang="en-US" smtClean="0"/>
              <a:t>Types of international investment</a:t>
            </a:r>
          </a:p>
          <a:p>
            <a:r>
              <a:rPr lang="en-US" smtClean="0"/>
              <a:t>Strategy and structure</a:t>
            </a:r>
          </a:p>
          <a:p>
            <a:r>
              <a:rPr lang="en-US" smtClean="0"/>
              <a:t>Logistics</a:t>
            </a:r>
          </a:p>
        </p:txBody>
      </p:sp>
      <p:sp>
        <p:nvSpPr>
          <p:cNvPr id="2253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AF5C8B-AF3B-4BC9-A2B0-FA0EEECDE5F1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Thinking Internationally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Be aware of developments in international business</a:t>
            </a:r>
          </a:p>
          <a:p>
            <a:r>
              <a:rPr lang="en-US" smtClean="0"/>
              <a:t>Think of management problems in international terms</a:t>
            </a:r>
          </a:p>
          <a:p>
            <a:r>
              <a:rPr lang="en-US" smtClean="0"/>
              <a:t>Understand cultural implications</a:t>
            </a:r>
          </a:p>
          <a:p>
            <a:r>
              <a:rPr lang="en-US" smtClean="0"/>
              <a:t>See the world in others’ terms</a:t>
            </a:r>
          </a:p>
        </p:txBody>
      </p:sp>
      <p:sp>
        <p:nvSpPr>
          <p:cNvPr id="174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4479B2-C692-4263-B2A8-518A5C812C42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mtClean="0"/>
              <a:t>How Is International Business Different?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It is more complicated</a:t>
            </a:r>
          </a:p>
          <a:p>
            <a:pPr lvl="1"/>
            <a:r>
              <a:rPr lang="en-US" smtClean="0"/>
              <a:t>In functions</a:t>
            </a:r>
          </a:p>
          <a:p>
            <a:pPr lvl="1"/>
            <a:r>
              <a:rPr lang="en-US" smtClean="0"/>
              <a:t>In context</a:t>
            </a:r>
          </a:p>
          <a:p>
            <a:r>
              <a:rPr lang="en-US" smtClean="0"/>
              <a:t>It involves multiple cultures</a:t>
            </a:r>
          </a:p>
          <a:p>
            <a:pPr lvl="1"/>
            <a:r>
              <a:rPr lang="en-US" smtClean="0"/>
              <a:t>As customers and suppliers</a:t>
            </a:r>
          </a:p>
          <a:p>
            <a:pPr lvl="1"/>
            <a:r>
              <a:rPr lang="en-US" smtClean="0"/>
              <a:t>As employees and partners</a:t>
            </a:r>
          </a:p>
          <a:p>
            <a:r>
              <a:rPr lang="en-US" smtClean="0"/>
              <a:t>It is highly dynamic</a:t>
            </a:r>
          </a:p>
          <a:p>
            <a:pPr lvl="1"/>
            <a:endParaRPr lang="en-US" smtClean="0"/>
          </a:p>
        </p:txBody>
      </p:sp>
      <p:sp>
        <p:nvSpPr>
          <p:cNvPr id="1945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9C368E-4CC1-4BCF-9FEE-0A2226457053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mtClean="0"/>
              <a:t>The Effects of Culture on Organizational Functions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Logistics and distribution systems</a:t>
            </a:r>
          </a:p>
          <a:p>
            <a:r>
              <a:rPr lang="en-US" smtClean="0"/>
              <a:t>Finance</a:t>
            </a:r>
          </a:p>
          <a:p>
            <a:r>
              <a:rPr lang="en-US" smtClean="0"/>
              <a:t>Tax and accounting</a:t>
            </a:r>
          </a:p>
          <a:p>
            <a:r>
              <a:rPr lang="en-US" smtClean="0"/>
              <a:t>Tastes and advertising</a:t>
            </a:r>
          </a:p>
          <a:p>
            <a:r>
              <a:rPr lang="en-US" smtClean="0"/>
              <a:t>Managing people</a:t>
            </a:r>
          </a:p>
          <a:p>
            <a:r>
              <a:rPr lang="en-US" smtClean="0"/>
              <a:t>Legal systems</a:t>
            </a:r>
          </a:p>
          <a:p>
            <a:endParaRPr lang="en-US" smtClean="0"/>
          </a:p>
        </p:txBody>
      </p:sp>
      <p:sp>
        <p:nvSpPr>
          <p:cNvPr id="2048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D8EB23-3684-435E-8ABD-16B04EC1780A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Being Successful in the BIB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Think of yourself as a university student</a:t>
            </a:r>
          </a:p>
          <a:p>
            <a:r>
              <a:rPr lang="en-US" smtClean="0"/>
              <a:t>Keep up</a:t>
            </a:r>
          </a:p>
          <a:p>
            <a:r>
              <a:rPr lang="en-US" smtClean="0"/>
              <a:t>Talk to your friends</a:t>
            </a:r>
          </a:p>
          <a:p>
            <a:r>
              <a:rPr lang="en-US" smtClean="0"/>
              <a:t>Talk to your instructors</a:t>
            </a:r>
          </a:p>
          <a:p>
            <a:r>
              <a:rPr lang="en-US" smtClean="0"/>
              <a:t>Immerse yourself in international business</a:t>
            </a:r>
          </a:p>
          <a:p>
            <a:r>
              <a:rPr lang="en-US" smtClean="0"/>
              <a:t>Start thinking about your resume</a:t>
            </a:r>
          </a:p>
        </p:txBody>
      </p:sp>
      <p:sp>
        <p:nvSpPr>
          <p:cNvPr id="2355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612737-8688-41C2-91B5-75722DF908D6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8,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1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E0580C-8090-41CA-91EC-9C32D8EE6A12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187450" y="1989138"/>
            <a:ext cx="6900863" cy="14462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dirty="0">
                <a:latin typeface="+mn-lt"/>
              </a:rPr>
              <a:t>Questions about the course? </a:t>
            </a:r>
          </a:p>
          <a:p>
            <a:pPr>
              <a:defRPr/>
            </a:pPr>
            <a:r>
              <a:rPr lang="en-US" sz="4400" dirty="0">
                <a:latin typeface="+mn-lt"/>
              </a:rPr>
              <a:t>The B.I.B. experience?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454</TotalTime>
  <Words>526</Words>
  <Application>Microsoft Office PowerPoint</Application>
  <PresentationFormat>On-screen Show (4:3)</PresentationFormat>
  <Paragraphs>151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Introduction to International Business </vt:lpstr>
      <vt:lpstr>Introduction</vt:lpstr>
      <vt:lpstr>Your Instructor</vt:lpstr>
      <vt:lpstr>The Four Components of the BIB</vt:lpstr>
      <vt:lpstr>Outcomes from This Course</vt:lpstr>
      <vt:lpstr>Conduct of the Course</vt:lpstr>
      <vt:lpstr>Papers and Presentations </vt:lpstr>
      <vt:lpstr>First Assignment</vt:lpstr>
      <vt:lpstr>Your Teaching Assistant (TA)</vt:lpstr>
      <vt:lpstr>WebCT</vt:lpstr>
      <vt:lpstr>Content of the Course</vt:lpstr>
      <vt:lpstr>Thinking Internationally</vt:lpstr>
      <vt:lpstr>How Is International Business Different?</vt:lpstr>
      <vt:lpstr>The Effects of Culture on Organizational Functions</vt:lpstr>
      <vt:lpstr>Being Successful in the BIB</vt:lpstr>
      <vt:lpstr>Slide 16</vt:lpstr>
    </vt:vector>
  </TitlesOfParts>
  <Company>David Cray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David Cray</dc:creator>
  <cp:lastModifiedBy>Rob</cp:lastModifiedBy>
  <cp:revision>44</cp:revision>
  <cp:lastPrinted>2007-09-06T13:09:53Z</cp:lastPrinted>
  <dcterms:created xsi:type="dcterms:W3CDTF">2009-09-02T19:42:27Z</dcterms:created>
  <dcterms:modified xsi:type="dcterms:W3CDTF">2011-09-07T17:17:49Z</dcterms:modified>
</cp:coreProperties>
</file>