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42652" autoAdjust="0"/>
  </p:normalViewPr>
  <p:slideViewPr>
    <p:cSldViewPr>
      <p:cViewPr varScale="1">
        <p:scale>
          <a:sx n="29" d="100"/>
          <a:sy n="29" d="100"/>
        </p:scale>
        <p:origin x="-254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674851-6ECA-4F9F-8451-04960E5BF3E8}" type="datetimeFigureOut">
              <a:rPr lang="en-CA" smtClean="0"/>
              <a:t>08/01/2013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0ECE7B-B848-4017-A0A9-DAE7A915784B}"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TA Office</a:t>
            </a:r>
            <a:r>
              <a:rPr lang="en-CA" baseline="0" dirty="0" smtClean="0"/>
              <a:t> hours: Thursdays 2-4 Loeb C577</a:t>
            </a:r>
          </a:p>
          <a:p>
            <a:r>
              <a:rPr lang="en-CA" baseline="0" dirty="0" smtClean="0"/>
              <a:t>Go volunteer ***ask where***</a:t>
            </a:r>
          </a:p>
          <a:p>
            <a:r>
              <a:rPr lang="en-CA" baseline="0" dirty="0" smtClean="0"/>
              <a:t>Norman Wells Northern </a:t>
            </a:r>
            <a:r>
              <a:rPr lang="en-CA" baseline="0" dirty="0" err="1" smtClean="0"/>
              <a:t>teritories</a:t>
            </a:r>
            <a:r>
              <a:rPr lang="en-CA" baseline="0" dirty="0" smtClean="0"/>
              <a:t> – 85,000 ****GO THERE****</a:t>
            </a:r>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Third</a:t>
            </a:r>
            <a:r>
              <a:rPr lang="en-CA" baseline="0" dirty="0" smtClean="0"/>
              <a:t> biggest faculty, only three faculty members</a:t>
            </a:r>
          </a:p>
          <a:p>
            <a:r>
              <a:rPr lang="en-CA" baseline="0" dirty="0" smtClean="0"/>
              <a:t>What is Criminology?</a:t>
            </a:r>
          </a:p>
          <a:p>
            <a:r>
              <a:rPr lang="en-CA" baseline="0" dirty="0" smtClean="0"/>
              <a:t>About studying law making and breaking of laws and the reaction to the breaking of laws</a:t>
            </a:r>
          </a:p>
          <a:p>
            <a:r>
              <a:rPr lang="en-CA" baseline="0" dirty="0" smtClean="0"/>
              <a:t>Proposed definition: About studying crime, criminals and criminalization – how people do very nasty things</a:t>
            </a:r>
          </a:p>
          <a:p>
            <a:endParaRPr lang="en-CA" baseline="0" dirty="0" smtClean="0"/>
          </a:p>
          <a:p>
            <a:r>
              <a:rPr lang="en-CA" baseline="0" dirty="0" smtClean="0"/>
              <a:t>Positivist Criminology</a:t>
            </a:r>
          </a:p>
          <a:p>
            <a:endParaRPr lang="en-CA" baseline="0" dirty="0" smtClean="0"/>
          </a:p>
          <a:p>
            <a:r>
              <a:rPr lang="en-CA" baseline="0" dirty="0" smtClean="0"/>
              <a:t>Criminalization: studying the application of law</a:t>
            </a:r>
          </a:p>
        </p:txBody>
      </p:sp>
      <p:sp>
        <p:nvSpPr>
          <p:cNvPr id="4" name="Slide Number Placeholder 3"/>
          <p:cNvSpPr>
            <a:spLocks noGrp="1"/>
          </p:cNvSpPr>
          <p:nvPr>
            <p:ph type="sldNum" sz="quarter" idx="10"/>
          </p:nvPr>
        </p:nvSpPr>
        <p:spPr/>
        <p:txBody>
          <a:bodyPr/>
          <a:lstStyle/>
          <a:p>
            <a:fld id="{D40ECE7B-B848-4017-A0A9-DAE7A915784B}" type="slidenum">
              <a:rPr lang="en-CA" smtClean="0"/>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Where are they committed,</a:t>
            </a:r>
            <a:r>
              <a:rPr lang="en-CA" baseline="0" dirty="0" smtClean="0"/>
              <a:t> the offense, pattern that can be identified, is it declining/increasing, who gets </a:t>
            </a:r>
            <a:r>
              <a:rPr lang="en-CA" baseline="0" dirty="0" err="1" smtClean="0"/>
              <a:t>vicimized</a:t>
            </a:r>
            <a:r>
              <a:rPr lang="en-CA" baseline="0" dirty="0" smtClean="0"/>
              <a:t>, what characteristics that can help us predict crimes</a:t>
            </a:r>
          </a:p>
          <a:p>
            <a:endParaRPr lang="en-CA" baseline="0" dirty="0" smtClean="0"/>
          </a:p>
          <a:p>
            <a:r>
              <a:rPr lang="en-CA" baseline="0" dirty="0" smtClean="0"/>
              <a:t>This makes is an unproblematic, there must be a crime or no crime, no in between. </a:t>
            </a:r>
          </a:p>
          <a:p>
            <a:r>
              <a:rPr lang="en-CA" baseline="0" dirty="0" smtClean="0"/>
              <a:t>Many criminologist will try to say that it is obvious to </a:t>
            </a:r>
            <a:r>
              <a:rPr lang="en-CA" baseline="0" dirty="0" err="1" smtClean="0"/>
              <a:t>oberserve</a:t>
            </a:r>
            <a:r>
              <a:rPr lang="en-CA" baseline="0" dirty="0" smtClean="0"/>
              <a:t> what crime it, that is </a:t>
            </a:r>
            <a:r>
              <a:rPr lang="en-CA" baseline="0" dirty="0" err="1" smtClean="0"/>
              <a:t>is</a:t>
            </a:r>
            <a:r>
              <a:rPr lang="en-CA" baseline="0" dirty="0" smtClean="0"/>
              <a:t> problematic.</a:t>
            </a:r>
          </a:p>
          <a:p>
            <a:endParaRPr lang="en-CA" baseline="0" dirty="0" smtClean="0"/>
          </a:p>
        </p:txBody>
      </p:sp>
      <p:sp>
        <p:nvSpPr>
          <p:cNvPr id="4" name="Slide Number Placeholder 3"/>
          <p:cNvSpPr>
            <a:spLocks noGrp="1"/>
          </p:cNvSpPr>
          <p:nvPr>
            <p:ph type="sldNum" sz="quarter" idx="10"/>
          </p:nvPr>
        </p:nvSpPr>
        <p:spPr/>
        <p:txBody>
          <a:bodyPr/>
          <a:lstStyle/>
          <a:p>
            <a:fld id="{D40ECE7B-B848-4017-A0A9-DAE7A915784B}" type="slidenum">
              <a:rPr lang="en-CA" smtClean="0"/>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Asked for the development of</a:t>
            </a:r>
            <a:r>
              <a:rPr lang="en-CA" baseline="0" dirty="0" smtClean="0"/>
              <a:t> studying human behaviour</a:t>
            </a:r>
          </a:p>
          <a:p>
            <a:endParaRPr lang="en-CA" baseline="0" dirty="0" smtClean="0"/>
          </a:p>
          <a:p>
            <a:r>
              <a:rPr lang="en-CA" baseline="0" dirty="0" smtClean="0"/>
              <a:t>They were the first to find the relation between crime and age</a:t>
            </a:r>
          </a:p>
          <a:p>
            <a:r>
              <a:rPr lang="en-CA" baseline="0" dirty="0" smtClean="0"/>
              <a:t>Tried to discover an association with the climate/weather and crime, if in a pop. There is more people who like booze – what is the relation between crime and alcoholism at the level of generalization. </a:t>
            </a:r>
          </a:p>
          <a:p>
            <a:r>
              <a:rPr lang="en-CA" baseline="0" dirty="0" smtClean="0"/>
              <a:t>They took a broader scaled and made broad patterns of the social world in ties with crime</a:t>
            </a:r>
          </a:p>
        </p:txBody>
      </p:sp>
      <p:sp>
        <p:nvSpPr>
          <p:cNvPr id="4" name="Slide Number Placeholder 3"/>
          <p:cNvSpPr>
            <a:spLocks noGrp="1"/>
          </p:cNvSpPr>
          <p:nvPr>
            <p:ph type="sldNum" sz="quarter" idx="10"/>
          </p:nvPr>
        </p:nvSpPr>
        <p:spPr/>
        <p:txBody>
          <a:bodyPr/>
          <a:lstStyle/>
          <a:p>
            <a:fld id="{D40ECE7B-B848-4017-A0A9-DAE7A915784B}" type="slidenum">
              <a:rPr lang="en-CA" smtClean="0"/>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There are new software's</a:t>
            </a:r>
            <a:r>
              <a:rPr lang="en-CA" baseline="0" dirty="0" smtClean="0"/>
              <a:t> to develop policing strategies – predictive policing</a:t>
            </a:r>
          </a:p>
          <a:p>
            <a:r>
              <a:rPr lang="en-CA" baseline="0" dirty="0" smtClean="0"/>
              <a:t>Based on the map IBM produced software to help them to identify where are the most likely places for crime</a:t>
            </a:r>
          </a:p>
          <a:p>
            <a:endParaRPr lang="en-CA" baseline="0" dirty="0" smtClean="0"/>
          </a:p>
          <a:p>
            <a:r>
              <a:rPr lang="en-CA" baseline="0" dirty="0" smtClean="0"/>
              <a:t>Crimereports.com – site to see where places are more prone to crime. </a:t>
            </a:r>
          </a:p>
          <a:p>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b="1" dirty="0" smtClean="0"/>
              <a:t>Official</a:t>
            </a:r>
            <a:r>
              <a:rPr lang="en-CA" b="1" baseline="0" dirty="0" smtClean="0"/>
              <a:t> Crime Data: </a:t>
            </a:r>
            <a:r>
              <a:rPr lang="en-CA" baseline="0" dirty="0" smtClean="0"/>
              <a:t>this is the data that is used each year for the knowledge of crime of growth or decay, although this is somewhat limited, some cops do not always report everything and could be a crime. </a:t>
            </a:r>
          </a:p>
          <a:p>
            <a:r>
              <a:rPr lang="en-CA" b="1" baseline="0" dirty="0" smtClean="0"/>
              <a:t>Self report surveys: </a:t>
            </a:r>
            <a:r>
              <a:rPr lang="en-CA" baseline="0" dirty="0" smtClean="0"/>
              <a:t>used with students, </a:t>
            </a:r>
            <a:r>
              <a:rPr lang="en-CA" baseline="0" dirty="0" err="1" smtClean="0"/>
              <a:t>i.e</a:t>
            </a:r>
            <a:r>
              <a:rPr lang="en-CA" baseline="0" dirty="0" smtClean="0"/>
              <a:t> have you beaten up recently, used heroin, steal something in the past x months. As a way to produce a picture of the reality crime that could escape police reports.</a:t>
            </a:r>
          </a:p>
          <a:p>
            <a:r>
              <a:rPr lang="en-CA" b="1" baseline="0" dirty="0" smtClean="0"/>
              <a:t>Victimization Surveys: </a:t>
            </a:r>
            <a:r>
              <a:rPr lang="en-CA" b="0" baseline="0" dirty="0" smtClean="0"/>
              <a:t>At home enjoying KD, phone rings have you been raped/</a:t>
            </a:r>
            <a:r>
              <a:rPr lang="en-CA" b="0" baseline="0" dirty="0" err="1" smtClean="0"/>
              <a:t>victumized</a:t>
            </a:r>
            <a:r>
              <a:rPr lang="en-CA" b="0" baseline="0" dirty="0" smtClean="0"/>
              <a:t> in the past x months, this is another way to graph the figure of crime. </a:t>
            </a:r>
            <a:r>
              <a:rPr lang="en-CA" b="0" baseline="0" dirty="0" err="1" smtClean="0"/>
              <a:t>Crims</a:t>
            </a:r>
            <a:r>
              <a:rPr lang="en-CA" b="0" baseline="0" dirty="0" smtClean="0"/>
              <a:t> think this is the best way to get the unknown info.  Have been helpful for the feminist critique in female brutalisation – sexual assault, etc.  9/10 do not appear in police reported surveys.</a:t>
            </a:r>
          </a:p>
          <a:p>
            <a:endParaRPr lang="en-CA" b="0" baseline="0" dirty="0" smtClean="0"/>
          </a:p>
          <a:p>
            <a:r>
              <a:rPr lang="en-CA" b="0" baseline="0" dirty="0" smtClean="0"/>
              <a:t>Many critiques thought crime could be studied by nature, </a:t>
            </a:r>
            <a:r>
              <a:rPr lang="en-CA" b="0" baseline="0" dirty="0" err="1" smtClean="0"/>
              <a:t>Crims</a:t>
            </a:r>
            <a:r>
              <a:rPr lang="en-CA" b="0" baseline="0" dirty="0" smtClean="0"/>
              <a:t> say the reality of crime is complex; that its social constructed by human practices. The production of crime will depends on the suspect and the officer – a lot of factors.</a:t>
            </a:r>
          </a:p>
          <a:p>
            <a:endParaRPr lang="en-CA" baseline="0" dirty="0" smtClean="0"/>
          </a:p>
          <a:p>
            <a:r>
              <a:rPr lang="en-CA" baseline="0" dirty="0" smtClean="0"/>
              <a:t>These surveys show that out of all people whom commit a crime only a minority get arrested/caught. </a:t>
            </a:r>
          </a:p>
          <a:p>
            <a:r>
              <a:rPr lang="en-CA" baseline="0" dirty="0" smtClean="0"/>
              <a:t>Not committing crime is somewhat abnormal</a:t>
            </a:r>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b="0" dirty="0" smtClean="0"/>
              <a:t>Its to do </a:t>
            </a:r>
            <a:r>
              <a:rPr lang="en-CA" b="0" dirty="0" err="1" smtClean="0"/>
              <a:t>crimonology</a:t>
            </a:r>
            <a:r>
              <a:rPr lang="en-CA" b="0" dirty="0" smtClean="0"/>
              <a:t> </a:t>
            </a:r>
            <a:r>
              <a:rPr lang="en-CA" b="0" dirty="0" err="1" smtClean="0"/>
              <a:t>prepertration</a:t>
            </a:r>
            <a:r>
              <a:rPr lang="en-CA" b="0" dirty="0" smtClean="0"/>
              <a:t>, you must pic</a:t>
            </a:r>
            <a:r>
              <a:rPr lang="en-CA" b="0" baseline="0" dirty="0" smtClean="0"/>
              <a:t>k between the two approaches, the two can be </a:t>
            </a:r>
            <a:r>
              <a:rPr lang="en-CA" b="0" baseline="0" dirty="0" err="1" smtClean="0"/>
              <a:t>distinguise</a:t>
            </a:r>
            <a:r>
              <a:rPr lang="en-CA" b="0" baseline="0" dirty="0" smtClean="0"/>
              <a:t> between criminals and non criminals.</a:t>
            </a:r>
          </a:p>
          <a:p>
            <a:endParaRPr lang="en-CA" b="1" dirty="0" smtClean="0"/>
          </a:p>
          <a:p>
            <a:r>
              <a:rPr lang="en-CA" b="1" dirty="0" smtClean="0"/>
              <a:t>Classical:</a:t>
            </a:r>
            <a:r>
              <a:rPr lang="en-CA" b="0" baseline="0" dirty="0" smtClean="0"/>
              <a:t>  Crime is a rational choice, no different from any other choice</a:t>
            </a:r>
            <a:endParaRPr lang="en-CA" b="1" dirty="0" smtClean="0"/>
          </a:p>
          <a:p>
            <a:endParaRPr lang="en-CA" dirty="0" smtClean="0"/>
          </a:p>
          <a:p>
            <a:r>
              <a:rPr lang="en-CA" b="1" dirty="0" smtClean="0"/>
              <a:t>Etiological:  </a:t>
            </a:r>
            <a:r>
              <a:rPr lang="en-CA" b="0" dirty="0" smtClean="0"/>
              <a:t>Calls it some kind of abnormality, either they’re </a:t>
            </a:r>
            <a:r>
              <a:rPr lang="en-CA" b="0" dirty="0" err="1" smtClean="0"/>
              <a:t>diffected</a:t>
            </a:r>
            <a:r>
              <a:rPr lang="en-CA" b="0" dirty="0" smtClean="0"/>
              <a:t> in the body</a:t>
            </a:r>
            <a:r>
              <a:rPr lang="en-CA" b="0" baseline="0" dirty="0" smtClean="0"/>
              <a:t> </a:t>
            </a:r>
            <a:r>
              <a:rPr lang="en-CA" b="0" baseline="0" dirty="0" err="1" smtClean="0"/>
              <a:t>ie</a:t>
            </a:r>
            <a:r>
              <a:rPr lang="en-CA" b="0" baseline="0" dirty="0" smtClean="0"/>
              <a:t> psychological, or a problem with society</a:t>
            </a:r>
            <a:endParaRPr lang="en-CA" b="0" dirty="0"/>
          </a:p>
        </p:txBody>
      </p:sp>
      <p:sp>
        <p:nvSpPr>
          <p:cNvPr id="4" name="Slide Number Placeholder 3"/>
          <p:cNvSpPr>
            <a:spLocks noGrp="1"/>
          </p:cNvSpPr>
          <p:nvPr>
            <p:ph type="sldNum" sz="quarter" idx="10"/>
          </p:nvPr>
        </p:nvSpPr>
        <p:spPr/>
        <p:txBody>
          <a:bodyPr/>
          <a:lstStyle/>
          <a:p>
            <a:fld id="{D40ECE7B-B848-4017-A0A9-DAE7A915784B}" type="slidenum">
              <a:rPr lang="en-CA" smtClean="0"/>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His</a:t>
            </a:r>
            <a:r>
              <a:rPr lang="en-CA" baseline="0" dirty="0" smtClean="0"/>
              <a:t> book helped the penal we have now?</a:t>
            </a:r>
          </a:p>
          <a:p>
            <a:endParaRPr lang="en-CA" baseline="0" dirty="0" smtClean="0"/>
          </a:p>
          <a:p>
            <a:r>
              <a:rPr lang="en-CA" baseline="0" dirty="0" smtClean="0"/>
              <a:t>Crime, just like any other form of behaviour, it is guided by the purist of pleasure and avoidance of pain. Crime is just one way to do so, </a:t>
            </a:r>
            <a:r>
              <a:rPr lang="en-CA" baseline="0" dirty="0" err="1" smtClean="0"/>
              <a:t>avioiding</a:t>
            </a:r>
            <a:r>
              <a:rPr lang="en-CA" baseline="0" dirty="0" smtClean="0"/>
              <a:t> the pain of work by stealing. </a:t>
            </a:r>
          </a:p>
          <a:p>
            <a:r>
              <a:rPr lang="en-CA" baseline="0" dirty="0" smtClean="0"/>
              <a:t>From a classical perspective there is no difference between profession to profession, crime is just a rational choice. It is a result of a </a:t>
            </a:r>
            <a:r>
              <a:rPr lang="en-CA" baseline="0" dirty="0" err="1" smtClean="0"/>
              <a:t>calculization</a:t>
            </a:r>
            <a:r>
              <a:rPr lang="en-CA" baseline="0" dirty="0" smtClean="0"/>
              <a:t>.</a:t>
            </a:r>
          </a:p>
          <a:p>
            <a:endParaRPr lang="en-CA" baseline="0" dirty="0" smtClean="0"/>
          </a:p>
          <a:p>
            <a:r>
              <a:rPr lang="en-CA" baseline="0" dirty="0" smtClean="0"/>
              <a:t>They will excuse the mentally ill/criminally insane</a:t>
            </a:r>
          </a:p>
          <a:p>
            <a:endParaRPr lang="en-CA" baseline="0" dirty="0" smtClean="0"/>
          </a:p>
          <a:p>
            <a:r>
              <a:rPr lang="en-CA" baseline="0" dirty="0" smtClean="0"/>
              <a:t>Geared to reform punishment, he wanted to change the way in which we punish so that it limits the ___ of crime. In a nutshell Utilitarianism.  Maximize the utility of punishment, very brutal and gruesome ways of killing for </a:t>
            </a:r>
            <a:r>
              <a:rPr lang="en-CA" baseline="0" dirty="0" err="1" smtClean="0"/>
              <a:t>punnishment</a:t>
            </a:r>
            <a:r>
              <a:rPr lang="en-CA" baseline="0" dirty="0" smtClean="0"/>
              <a:t>. (more next week) </a:t>
            </a:r>
          </a:p>
          <a:p>
            <a:endParaRPr lang="en-CA" baseline="0" dirty="0" smtClean="0"/>
          </a:p>
          <a:p>
            <a:r>
              <a:rPr lang="en-CA" baseline="0" dirty="0" smtClean="0"/>
              <a:t>It is not something weird at all</a:t>
            </a:r>
          </a:p>
        </p:txBody>
      </p:sp>
      <p:sp>
        <p:nvSpPr>
          <p:cNvPr id="4" name="Slide Number Placeholder 3"/>
          <p:cNvSpPr>
            <a:spLocks noGrp="1"/>
          </p:cNvSpPr>
          <p:nvPr>
            <p:ph type="sldNum" sz="quarter" idx="10"/>
          </p:nvPr>
        </p:nvSpPr>
        <p:spPr/>
        <p:txBody>
          <a:bodyPr/>
          <a:lstStyle/>
          <a:p>
            <a:fld id="{D40ECE7B-B848-4017-A0A9-DAE7A915784B}" type="slidenum">
              <a:rPr lang="en-CA" smtClean="0"/>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Will try</a:t>
            </a:r>
            <a:r>
              <a:rPr lang="en-CA" baseline="0" dirty="0" smtClean="0"/>
              <a:t> to identify the crime with something problematic – </a:t>
            </a:r>
            <a:r>
              <a:rPr lang="en-CA" baseline="0" dirty="0" err="1" smtClean="0"/>
              <a:t>ie</a:t>
            </a:r>
            <a:r>
              <a:rPr lang="en-CA" baseline="0" dirty="0" smtClean="0"/>
              <a:t>. Poverty </a:t>
            </a:r>
          </a:p>
          <a:p>
            <a:r>
              <a:rPr lang="en-CA" baseline="0" dirty="0" smtClean="0"/>
              <a:t>Try to find the causes of disease internal or external. </a:t>
            </a:r>
          </a:p>
          <a:p>
            <a:endParaRPr lang="en-CA" baseline="0" dirty="0" smtClean="0"/>
          </a:p>
          <a:p>
            <a:r>
              <a:rPr lang="en-CA" baseline="0" dirty="0" smtClean="0"/>
              <a:t>Lombroso This guy is sometimes represented as the father of Crim. He was convinced some people were born as criminals, and we could identify by measuring all parts of the body, such as head, ears etc were measured and compared to make them a some sort of species. That it is some how an organism that is adapted to pre-civilization – the fight to survival, but unable to control his/her compassion. Gave the idea that we should kill criminals so that they cannot reproduce. </a:t>
            </a:r>
          </a:p>
          <a:p>
            <a:r>
              <a:rPr lang="en-CA" baseline="0" dirty="0" smtClean="0"/>
              <a:t>They are hooked on the more primal use of existence. </a:t>
            </a:r>
          </a:p>
          <a:p>
            <a:r>
              <a:rPr lang="en-CA" baseline="0" dirty="0" smtClean="0"/>
              <a:t>They take crime as a symptom, a problematic body or society. </a:t>
            </a:r>
          </a:p>
          <a:p>
            <a:endParaRPr lang="en-CA" baseline="0" dirty="0" smtClean="0"/>
          </a:p>
          <a:p>
            <a:r>
              <a:rPr lang="en-CA" baseline="0" dirty="0" smtClean="0"/>
              <a:t>Positivist: a form of </a:t>
            </a:r>
            <a:r>
              <a:rPr lang="en-CA" baseline="0" dirty="0" err="1" smtClean="0"/>
              <a:t>crim</a:t>
            </a:r>
            <a:r>
              <a:rPr lang="en-CA" baseline="0" dirty="0" smtClean="0"/>
              <a:t> to object criminals and non criminals </a:t>
            </a:r>
          </a:p>
          <a:p>
            <a:endParaRPr lang="en-CA" baseline="0" dirty="0" smtClean="0"/>
          </a:p>
          <a:p>
            <a:r>
              <a:rPr lang="en-CA" baseline="0" dirty="0" smtClean="0"/>
              <a:t>This is where rehabilitation comes in, there needs to be something problematic about the person to fix them to be in a civilized society through therapies etc. </a:t>
            </a:r>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CA" dirty="0" smtClean="0"/>
              <a:t>How exactly</a:t>
            </a:r>
            <a:r>
              <a:rPr lang="en-CA" baseline="0" dirty="0" smtClean="0"/>
              <a:t> crime happens in society, what is necessary for cultural agents to say “oh this is a crime” </a:t>
            </a:r>
          </a:p>
          <a:p>
            <a:r>
              <a:rPr lang="en-CA" baseline="0" dirty="0" smtClean="0"/>
              <a:t>Instead of trying to explain why, they try to explain the norms, and how they are created, and usage. </a:t>
            </a:r>
            <a:r>
              <a:rPr lang="en-CA" baseline="0" dirty="0" err="1" smtClean="0"/>
              <a:t>Ie</a:t>
            </a:r>
            <a:r>
              <a:rPr lang="en-CA" baseline="0" dirty="0" smtClean="0"/>
              <a:t> the usage of criminal law</a:t>
            </a:r>
          </a:p>
          <a:p>
            <a:r>
              <a:rPr lang="en-CA" baseline="0" dirty="0" smtClean="0"/>
              <a:t>It is difficult to identify a “mother” or “father”  although ____ seemed to be influential</a:t>
            </a:r>
          </a:p>
          <a:p>
            <a:endParaRPr lang="en-CA" baseline="0" dirty="0" smtClean="0"/>
          </a:p>
          <a:p>
            <a:r>
              <a:rPr lang="en-CA" baseline="0" dirty="0" err="1" smtClean="0"/>
              <a:t>Celin</a:t>
            </a:r>
            <a:r>
              <a:rPr lang="en-CA" baseline="0" dirty="0" smtClean="0"/>
              <a:t>? </a:t>
            </a:r>
            <a:r>
              <a:rPr lang="en-CA" baseline="0" dirty="0" err="1" smtClean="0"/>
              <a:t>Felin</a:t>
            </a:r>
            <a:r>
              <a:rPr lang="en-CA" baseline="0" dirty="0" smtClean="0"/>
              <a:t>?___ suggested that we should see crime as abnormal BUT only in the eyes of law. What we should be studying how the law constructed the behaviour as being criminal. How is crime produced by a legal point of observation. How the law constructs its objects and how its applied.</a:t>
            </a:r>
          </a:p>
          <a:p>
            <a:endParaRPr lang="en-CA" baseline="0" dirty="0" smtClean="0"/>
          </a:p>
          <a:p>
            <a:endParaRPr lang="en-CA" baseline="0" dirty="0" smtClean="0"/>
          </a:p>
          <a:p>
            <a:r>
              <a:rPr lang="en-CA" baseline="0" dirty="0" smtClean="0"/>
              <a:t>Law making – primary </a:t>
            </a:r>
          </a:p>
          <a:p>
            <a:r>
              <a:rPr lang="en-CA" baseline="0" dirty="0" smtClean="0"/>
              <a:t>Norms of Behaviour: what is it we cannot do</a:t>
            </a:r>
          </a:p>
          <a:p>
            <a:r>
              <a:rPr lang="en-CA" baseline="0" dirty="0" smtClean="0"/>
              <a:t>Norms of Sanction : how we are going to be </a:t>
            </a:r>
            <a:r>
              <a:rPr lang="en-CA" baseline="0" dirty="0" err="1" smtClean="0"/>
              <a:t>punnished</a:t>
            </a:r>
            <a:r>
              <a:rPr lang="en-CA" baseline="0" dirty="0" smtClean="0"/>
              <a:t> if we do what we cannot do</a:t>
            </a:r>
          </a:p>
          <a:p>
            <a:r>
              <a:rPr lang="en-CA" baseline="0" dirty="0" smtClean="0"/>
              <a:t>How do new crimes appear?</a:t>
            </a:r>
          </a:p>
          <a:p>
            <a:endParaRPr lang="en-CA" baseline="0" dirty="0" smtClean="0"/>
          </a:p>
          <a:p>
            <a:r>
              <a:rPr lang="en-CA" baseline="0" dirty="0" smtClean="0"/>
              <a:t>Police: how are they doing their job</a:t>
            </a:r>
          </a:p>
          <a:p>
            <a:r>
              <a:rPr lang="en-CA" baseline="0" dirty="0" smtClean="0"/>
              <a:t>Judiciary: who is thrown outside of the process, or thrown in,</a:t>
            </a:r>
          </a:p>
          <a:p>
            <a:r>
              <a:rPr lang="en-CA" baseline="0" dirty="0" smtClean="0"/>
              <a:t>Penal: how do we </a:t>
            </a:r>
            <a:r>
              <a:rPr lang="en-CA" baseline="0" dirty="0" err="1" smtClean="0"/>
              <a:t>punnish</a:t>
            </a:r>
            <a:r>
              <a:rPr lang="en-CA" baseline="0" dirty="0" smtClean="0"/>
              <a:t>, how do we explain the death penalty, why associate prison to justice, how do </a:t>
            </a:r>
            <a:r>
              <a:rPr lang="en-CA" baseline="0" dirty="0" err="1" smtClean="0"/>
              <a:t>crims</a:t>
            </a:r>
            <a:r>
              <a:rPr lang="en-CA" baseline="0" dirty="0" smtClean="0"/>
              <a:t> decide to grant parole.</a:t>
            </a:r>
          </a:p>
          <a:p>
            <a:endParaRPr lang="en-CA" baseline="0" dirty="0" smtClean="0"/>
          </a:p>
          <a:p>
            <a:endParaRPr lang="en-CA" baseline="0" dirty="0" smtClean="0"/>
          </a:p>
          <a:p>
            <a:r>
              <a:rPr lang="en-CA" baseline="0" dirty="0" smtClean="0"/>
              <a:t>This is more the critical forms of Criminology</a:t>
            </a:r>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Mainstream</a:t>
            </a:r>
            <a:r>
              <a:rPr lang="en-CA" baseline="0" dirty="0" smtClean="0"/>
              <a:t> left, Critical right side</a:t>
            </a:r>
          </a:p>
          <a:p>
            <a:endParaRPr lang="en-CA" baseline="0" dirty="0" smtClean="0"/>
          </a:p>
          <a:p>
            <a:r>
              <a:rPr lang="en-CA" baseline="0" dirty="0" smtClean="0"/>
              <a:t>Two different Utopias</a:t>
            </a:r>
          </a:p>
          <a:p>
            <a:r>
              <a:rPr lang="en-CA" baseline="0" dirty="0" smtClean="0"/>
              <a:t>Where everyone is more or less the same, but there is security </a:t>
            </a:r>
            <a:r>
              <a:rPr lang="en-CA" baseline="0" smtClean="0"/>
              <a:t>(left)</a:t>
            </a:r>
            <a:endParaRPr lang="en-CA" baseline="0" dirty="0" smtClean="0"/>
          </a:p>
          <a:p>
            <a:r>
              <a:rPr lang="en-CA" baseline="0" dirty="0" smtClean="0"/>
              <a:t>The other hand, humanistic or anarchistic utopian (right)</a:t>
            </a:r>
            <a:endParaRPr lang="en-CA" dirty="0"/>
          </a:p>
        </p:txBody>
      </p:sp>
      <p:sp>
        <p:nvSpPr>
          <p:cNvPr id="4" name="Slide Number Placeholder 3"/>
          <p:cNvSpPr>
            <a:spLocks noGrp="1"/>
          </p:cNvSpPr>
          <p:nvPr>
            <p:ph type="sldNum" sz="quarter" idx="10"/>
          </p:nvPr>
        </p:nvSpPr>
        <p:spPr/>
        <p:txBody>
          <a:bodyPr/>
          <a:lstStyle/>
          <a:p>
            <a:fld id="{D40ECE7B-B848-4017-A0A9-DAE7A915784B}" type="slidenum">
              <a:rPr lang="en-CA" smtClean="0"/>
              <a:t>11</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9E31386-AEC3-48DE-8AE8-60C33F5B7A91}" type="datetimeFigureOut">
              <a:rPr lang="en-US" smtClean="0"/>
              <a:pPr/>
              <a:t>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E31386-AEC3-48DE-8AE8-60C33F5B7A91}" type="datetimeFigureOut">
              <a:rPr lang="en-US" smtClean="0"/>
              <a:pPr/>
              <a:t>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E31386-AEC3-48DE-8AE8-60C33F5B7A91}" type="datetimeFigureOut">
              <a:rPr lang="en-US" smtClean="0"/>
              <a:pPr/>
              <a:t>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9E31386-AEC3-48DE-8AE8-60C33F5B7A91}" type="datetimeFigureOut">
              <a:rPr lang="en-US" smtClean="0"/>
              <a:pPr/>
              <a:t>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9E31386-AEC3-48DE-8AE8-60C33F5B7A91}" type="datetimeFigureOut">
              <a:rPr lang="en-US" smtClean="0"/>
              <a:pPr/>
              <a:t>1/8/2013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9E31386-AEC3-48DE-8AE8-60C33F5B7A91}" type="datetimeFigureOut">
              <a:rPr lang="en-US" smtClean="0"/>
              <a:pPr/>
              <a:t>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31386-AEC3-48DE-8AE8-60C33F5B7A91}" type="datetimeFigureOut">
              <a:rPr lang="en-US" smtClean="0"/>
              <a:pPr/>
              <a:t>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31386-AEC3-48DE-8AE8-60C33F5B7A91}" type="datetimeFigureOut">
              <a:rPr lang="en-US" smtClean="0"/>
              <a:pPr/>
              <a:t>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E31386-AEC3-48DE-8AE8-60C33F5B7A91}" type="datetimeFigureOut">
              <a:rPr lang="en-US" smtClean="0"/>
              <a:pPr/>
              <a:t>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E31386-AEC3-48DE-8AE8-60C33F5B7A91}" type="datetimeFigureOut">
              <a:rPr lang="en-US" smtClean="0"/>
              <a:pPr/>
              <a:t>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E31386-AEC3-48DE-8AE8-60C33F5B7A91}" type="datetimeFigureOut">
              <a:rPr lang="en-US" smtClean="0"/>
              <a:pPr/>
              <a:t>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0F42-552F-4E98-BA6F-6208C4BD098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E31386-AEC3-48DE-8AE8-60C33F5B7A91}" type="datetimeFigureOut">
              <a:rPr lang="en-US" smtClean="0"/>
              <a:pPr/>
              <a:t>1/8/2013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DF0F42-552F-4E98-BA6F-6208C4BD098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www.cbsnews.com/8301-18563_162-57412725/lapd-computer-program-prevents-crime-by-predicting-i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4" name="Picture 3" descr="X26.jpg"/>
          <p:cNvPicPr>
            <a:picLocks noChangeAspect="1"/>
          </p:cNvPicPr>
          <p:nvPr/>
        </p:nvPicPr>
        <p:blipFill>
          <a:blip r:embed="rId3" cstate="print"/>
          <a:stretch>
            <a:fillRect/>
          </a:stretch>
        </p:blipFill>
        <p:spPr>
          <a:xfrm>
            <a:off x="0" y="0"/>
            <a:ext cx="2670164" cy="1628800"/>
          </a:xfrm>
          <a:prstGeom prst="rect">
            <a:avLst/>
          </a:prstGeom>
        </p:spPr>
      </p:pic>
      <p:pic>
        <p:nvPicPr>
          <p:cNvPr id="7" name="Picture 6" descr="G20-Toronto-2010-po-car-fire.png"/>
          <p:cNvPicPr>
            <a:picLocks noChangeAspect="1"/>
          </p:cNvPicPr>
          <p:nvPr/>
        </p:nvPicPr>
        <p:blipFill>
          <a:blip r:embed="rId4" cstate="print"/>
          <a:stretch>
            <a:fillRect/>
          </a:stretch>
        </p:blipFill>
        <p:spPr>
          <a:xfrm>
            <a:off x="-1" y="4221088"/>
            <a:ext cx="4265349" cy="2636912"/>
          </a:xfrm>
          <a:prstGeom prst="rect">
            <a:avLst/>
          </a:prstGeom>
        </p:spPr>
      </p:pic>
      <p:pic>
        <p:nvPicPr>
          <p:cNvPr id="5" name="Picture 4" descr="20110810-084101-g.jpg"/>
          <p:cNvPicPr>
            <a:picLocks noChangeAspect="1"/>
          </p:cNvPicPr>
          <p:nvPr/>
        </p:nvPicPr>
        <p:blipFill>
          <a:blip r:embed="rId5" cstate="print"/>
          <a:stretch>
            <a:fillRect/>
          </a:stretch>
        </p:blipFill>
        <p:spPr>
          <a:xfrm>
            <a:off x="3779912" y="3844268"/>
            <a:ext cx="5364087" cy="3013732"/>
          </a:xfrm>
          <a:prstGeom prst="rect">
            <a:avLst/>
          </a:prstGeom>
        </p:spPr>
      </p:pic>
      <p:pic>
        <p:nvPicPr>
          <p:cNvPr id="9" name="Picture 8" descr="prison8.jpg"/>
          <p:cNvPicPr>
            <a:picLocks noChangeAspect="1"/>
          </p:cNvPicPr>
          <p:nvPr/>
        </p:nvPicPr>
        <p:blipFill>
          <a:blip r:embed="rId6" cstate="print"/>
          <a:stretch>
            <a:fillRect/>
          </a:stretch>
        </p:blipFill>
        <p:spPr>
          <a:xfrm>
            <a:off x="6012160" y="0"/>
            <a:ext cx="3131839" cy="2348880"/>
          </a:xfrm>
          <a:prstGeom prst="rect">
            <a:avLst/>
          </a:prstGeom>
        </p:spPr>
      </p:pic>
      <p:sp>
        <p:nvSpPr>
          <p:cNvPr id="11" name="TextBox 10"/>
          <p:cNvSpPr txBox="1"/>
          <p:nvPr/>
        </p:nvSpPr>
        <p:spPr>
          <a:xfrm>
            <a:off x="3779912" y="2204864"/>
            <a:ext cx="5364088" cy="1754326"/>
          </a:xfrm>
          <a:prstGeom prst="rect">
            <a:avLst/>
          </a:prstGeom>
          <a:noFill/>
        </p:spPr>
        <p:txBody>
          <a:bodyPr wrap="square" rtlCol="0">
            <a:spAutoFit/>
          </a:bodyPr>
          <a:lstStyle/>
          <a:p>
            <a:pPr algn="ctr"/>
            <a:endParaRPr lang="en-US" dirty="0" smtClean="0"/>
          </a:p>
          <a:p>
            <a:pPr algn="ctr"/>
            <a:r>
              <a:rPr lang="en-US" sz="2400" dirty="0" smtClean="0">
                <a:solidFill>
                  <a:schemeClr val="bg1"/>
                </a:solidFill>
                <a:latin typeface="DINPro-Black" pitchFamily="50" charset="0"/>
              </a:rPr>
              <a:t>INTRODUCTION TO CRIMINOLOGY </a:t>
            </a:r>
          </a:p>
          <a:p>
            <a:pPr algn="ctr"/>
            <a:r>
              <a:rPr lang="en-US" sz="2400" dirty="0" smtClean="0">
                <a:solidFill>
                  <a:schemeClr val="bg1"/>
                </a:solidFill>
                <a:latin typeface="DINPro-Black" pitchFamily="50" charset="0"/>
              </a:rPr>
              <a:t>&amp; CRIMINAL JUSTICE</a:t>
            </a:r>
          </a:p>
          <a:p>
            <a:pPr algn="ctr"/>
            <a:r>
              <a:rPr lang="en-US" sz="2400" dirty="0" smtClean="0">
                <a:solidFill>
                  <a:schemeClr val="bg1"/>
                </a:solidFill>
                <a:latin typeface="DINPro-Black" pitchFamily="50" charset="0"/>
              </a:rPr>
              <a:t>WINTER 2013</a:t>
            </a:r>
          </a:p>
          <a:p>
            <a:pPr algn="ctr"/>
            <a:endParaRPr lang="en-US" dirty="0"/>
          </a:p>
        </p:txBody>
      </p:sp>
      <p:pic>
        <p:nvPicPr>
          <p:cNvPr id="6" name="Picture 5" descr="c8a521d64384906ef7d56332e58f.jpg"/>
          <p:cNvPicPr>
            <a:picLocks noChangeAspect="1"/>
          </p:cNvPicPr>
          <p:nvPr/>
        </p:nvPicPr>
        <p:blipFill>
          <a:blip r:embed="rId7" cstate="print"/>
          <a:stretch>
            <a:fillRect/>
          </a:stretch>
        </p:blipFill>
        <p:spPr>
          <a:xfrm>
            <a:off x="-1" y="1628800"/>
            <a:ext cx="3779913" cy="2592288"/>
          </a:xfrm>
          <a:prstGeom prst="rect">
            <a:avLst/>
          </a:prstGeom>
        </p:spPr>
      </p:pic>
      <p:pic>
        <p:nvPicPr>
          <p:cNvPr id="8" name="Picture 7" descr="titlephoto_cp_9384897.jpg"/>
          <p:cNvPicPr>
            <a:picLocks noChangeAspect="1"/>
          </p:cNvPicPr>
          <p:nvPr/>
        </p:nvPicPr>
        <p:blipFill>
          <a:blip r:embed="rId8" cstate="print"/>
          <a:stretch>
            <a:fillRect/>
          </a:stretch>
        </p:blipFill>
        <p:spPr>
          <a:xfrm>
            <a:off x="2627784" y="0"/>
            <a:ext cx="3384376" cy="234888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2" name="Picture 1" descr="james-e.-holmes.jpg"/>
          <p:cNvPicPr>
            <a:picLocks noChangeAspect="1"/>
          </p:cNvPicPr>
          <p:nvPr/>
        </p:nvPicPr>
        <p:blipFill>
          <a:blip r:embed="rId3" cstate="print"/>
          <a:stretch>
            <a:fillRect/>
          </a:stretch>
        </p:blipFill>
        <p:spPr>
          <a:xfrm>
            <a:off x="6084168" y="1"/>
            <a:ext cx="3059832" cy="4135000"/>
          </a:xfrm>
          <a:prstGeom prst="rect">
            <a:avLst/>
          </a:prstGeom>
        </p:spPr>
      </p:pic>
      <p:pic>
        <p:nvPicPr>
          <p:cNvPr id="4" name="Picture 3" descr="student-protests.jpg w=620.jpg"/>
          <p:cNvPicPr>
            <a:picLocks noChangeAspect="1"/>
          </p:cNvPicPr>
          <p:nvPr/>
        </p:nvPicPr>
        <p:blipFill>
          <a:blip r:embed="rId4" cstate="print"/>
          <a:stretch>
            <a:fillRect/>
          </a:stretch>
        </p:blipFill>
        <p:spPr>
          <a:xfrm>
            <a:off x="0" y="3573016"/>
            <a:ext cx="4379979" cy="3284984"/>
          </a:xfrm>
          <a:prstGeom prst="rect">
            <a:avLst/>
          </a:prstGeom>
        </p:spPr>
      </p:pic>
      <p:pic>
        <p:nvPicPr>
          <p:cNvPr id="3" name="Picture 2" descr="maps-crime-cameras.jpg"/>
          <p:cNvPicPr>
            <a:picLocks noChangeAspect="1"/>
          </p:cNvPicPr>
          <p:nvPr/>
        </p:nvPicPr>
        <p:blipFill>
          <a:blip r:embed="rId5" cstate="print"/>
          <a:stretch>
            <a:fillRect/>
          </a:stretch>
        </p:blipFill>
        <p:spPr>
          <a:xfrm>
            <a:off x="4318085" y="3573016"/>
            <a:ext cx="4825915" cy="3284984"/>
          </a:xfrm>
          <a:prstGeom prst="rect">
            <a:avLst/>
          </a:prstGeom>
        </p:spPr>
      </p:pic>
      <p:sp>
        <p:nvSpPr>
          <p:cNvPr id="5" name="TextBox 4"/>
          <p:cNvSpPr txBox="1"/>
          <p:nvPr/>
        </p:nvSpPr>
        <p:spPr>
          <a:xfrm>
            <a:off x="0" y="116632"/>
            <a:ext cx="6084168" cy="3046988"/>
          </a:xfrm>
          <a:prstGeom prst="rect">
            <a:avLst/>
          </a:prstGeom>
          <a:noFill/>
        </p:spPr>
        <p:txBody>
          <a:bodyPr wrap="square" rtlCol="0">
            <a:spAutoFit/>
          </a:bodyPr>
          <a:lstStyle/>
          <a:p>
            <a:pPr algn="ctr"/>
            <a:endParaRPr lang="en-US" sz="2400" dirty="0" smtClean="0">
              <a:latin typeface="Showcard Gothic" pitchFamily="82" charset="0"/>
            </a:endParaRPr>
          </a:p>
          <a:p>
            <a:pPr algn="ctr"/>
            <a:r>
              <a:rPr lang="en-US" sz="2400" dirty="0" smtClean="0">
                <a:latin typeface="Showcard Gothic" pitchFamily="82" charset="0"/>
              </a:rPr>
              <a:t>WEEK ONE</a:t>
            </a:r>
          </a:p>
          <a:p>
            <a:pPr algn="ctr"/>
            <a:endParaRPr lang="en-US" sz="2400" dirty="0">
              <a:latin typeface="Showcard Gothic" pitchFamily="82" charset="0"/>
            </a:endParaRPr>
          </a:p>
          <a:p>
            <a:pPr algn="ctr"/>
            <a:r>
              <a:rPr lang="en-US" sz="2400" dirty="0" smtClean="0">
                <a:latin typeface="Showcard Gothic" pitchFamily="82" charset="0"/>
              </a:rPr>
              <a:t>INTRODUCTION:</a:t>
            </a:r>
          </a:p>
          <a:p>
            <a:pPr algn="ctr"/>
            <a:r>
              <a:rPr lang="en-US" sz="2400" dirty="0" smtClean="0">
                <a:latin typeface="Showcard Gothic" pitchFamily="82" charset="0"/>
              </a:rPr>
              <a:t/>
            </a:r>
            <a:br>
              <a:rPr lang="en-US" sz="2400" dirty="0" smtClean="0">
                <a:latin typeface="Showcard Gothic" pitchFamily="82" charset="0"/>
              </a:rPr>
            </a:br>
            <a:r>
              <a:rPr lang="en-US" sz="2400" dirty="0" smtClean="0">
                <a:latin typeface="Showcard Gothic" pitchFamily="82" charset="0"/>
              </a:rPr>
              <a:t>CRIME,</a:t>
            </a:r>
            <a:br>
              <a:rPr lang="en-US" sz="2400" dirty="0" smtClean="0">
                <a:latin typeface="Showcard Gothic" pitchFamily="82" charset="0"/>
              </a:rPr>
            </a:br>
            <a:r>
              <a:rPr lang="en-US" sz="2400" dirty="0" smtClean="0">
                <a:latin typeface="Showcard Gothic" pitchFamily="82" charset="0"/>
              </a:rPr>
              <a:t>CRIMINALS,</a:t>
            </a:r>
            <a:br>
              <a:rPr lang="en-US" sz="2400" dirty="0" smtClean="0">
                <a:latin typeface="Showcard Gothic" pitchFamily="82" charset="0"/>
              </a:rPr>
            </a:br>
            <a:r>
              <a:rPr lang="en-US" sz="2400" dirty="0" smtClean="0">
                <a:latin typeface="Showcard Gothic" pitchFamily="82" charset="0"/>
              </a:rPr>
              <a:t>CRIMINALIZATION</a:t>
            </a:r>
            <a:endParaRPr lang="en-US" sz="2400" dirty="0">
              <a:latin typeface="Showcard Gothic" pitchFamily="8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0" y="1"/>
            <a:ext cx="9144000" cy="6617196"/>
          </a:xfrm>
          <a:prstGeom prst="rect">
            <a:avLst/>
          </a:prstGeom>
          <a:noFill/>
        </p:spPr>
        <p:txBody>
          <a:bodyPr wrap="square" rtlCol="0">
            <a:spAutoFit/>
          </a:bodyPr>
          <a:lstStyle/>
          <a:p>
            <a:endParaRPr lang="en-US" sz="3200" dirty="0" smtClean="0">
              <a:latin typeface="AR JULIAN" pitchFamily="2" charset="0"/>
            </a:endParaRPr>
          </a:p>
          <a:p>
            <a:pPr algn="ctr"/>
            <a:r>
              <a:rPr lang="en-US" sz="8000" dirty="0" smtClean="0">
                <a:latin typeface="AR JULIAN" pitchFamily="2" charset="0"/>
              </a:rPr>
              <a:t>CRIME</a:t>
            </a:r>
            <a:endParaRPr lang="en-US" sz="3200" dirty="0" smtClean="0">
              <a:latin typeface="AR JULIAN" pitchFamily="2" charset="0"/>
            </a:endParaRPr>
          </a:p>
          <a:p>
            <a:pPr algn="ctr"/>
            <a:r>
              <a:rPr lang="en-US" sz="3200" dirty="0" smtClean="0">
                <a:latin typeface="AR JULIAN" pitchFamily="2" charset="0"/>
              </a:rPr>
              <a:t>How many?</a:t>
            </a:r>
          </a:p>
          <a:p>
            <a:pPr algn="ctr"/>
            <a:r>
              <a:rPr lang="en-US" sz="3200" dirty="0" smtClean="0">
                <a:latin typeface="AR JULIAN" pitchFamily="2" charset="0"/>
              </a:rPr>
              <a:t>Where?</a:t>
            </a:r>
          </a:p>
          <a:p>
            <a:pPr algn="ctr"/>
            <a:r>
              <a:rPr lang="en-US" sz="3200" dirty="0" smtClean="0">
                <a:latin typeface="AR JULIAN" pitchFamily="2" charset="0"/>
              </a:rPr>
              <a:t>Characteristics of the offenders?</a:t>
            </a:r>
            <a:endParaRPr lang="en-US" sz="3200" dirty="0">
              <a:latin typeface="AR JULIAN" pitchFamily="2" charset="0"/>
            </a:endParaRPr>
          </a:p>
          <a:p>
            <a:pPr algn="ctr"/>
            <a:r>
              <a:rPr lang="en-US" sz="3200" dirty="0" smtClean="0">
                <a:latin typeface="AR JULIAN" pitchFamily="2" charset="0"/>
              </a:rPr>
              <a:t>Characteristics of the victims?</a:t>
            </a:r>
          </a:p>
          <a:p>
            <a:pPr algn="ctr"/>
            <a:r>
              <a:rPr lang="en-US" sz="3200" dirty="0" smtClean="0">
                <a:latin typeface="AR JULIAN" pitchFamily="2" charset="0"/>
              </a:rPr>
              <a:t>Evolution through time and space?</a:t>
            </a:r>
          </a:p>
          <a:p>
            <a:pPr algn="ctr"/>
            <a:endParaRPr lang="en-US" sz="3200" dirty="0">
              <a:latin typeface="AR JULIAN" pitchFamily="2" charset="0"/>
            </a:endParaRPr>
          </a:p>
          <a:p>
            <a:pPr algn="ctr"/>
            <a:endParaRPr lang="en-US" sz="3200" dirty="0" smtClean="0">
              <a:latin typeface="AR JULIAN" pitchFamily="2" charset="0"/>
            </a:endParaRPr>
          </a:p>
          <a:p>
            <a:pPr algn="ctr"/>
            <a:r>
              <a:rPr lang="en-US" sz="3200" dirty="0" smtClean="0">
                <a:latin typeface="AR JULIAN" pitchFamily="2" charset="0"/>
              </a:rPr>
              <a:t>Epidemiological Approach</a:t>
            </a:r>
          </a:p>
          <a:p>
            <a:pPr algn="ctr"/>
            <a:r>
              <a:rPr lang="en-US" sz="2800" dirty="0" smtClean="0">
                <a:latin typeface="AR JULIAN" pitchFamily="2" charset="0"/>
              </a:rPr>
              <a:t>Epidemiology = Study of incidence and distribution</a:t>
            </a:r>
          </a:p>
          <a:p>
            <a:pPr algn="ctr"/>
            <a:r>
              <a:rPr lang="en-US" sz="2800" dirty="0">
                <a:latin typeface="AR JULIAN" pitchFamily="2" charset="0"/>
              </a:rPr>
              <a:t>o</a:t>
            </a:r>
            <a:r>
              <a:rPr lang="en-US" sz="2800" dirty="0" smtClean="0">
                <a:latin typeface="AR JULIAN" pitchFamily="2" charset="0"/>
              </a:rPr>
              <a:t>f diseases</a:t>
            </a:r>
            <a:endParaRPr lang="en-US" sz="3200" dirty="0" smtClean="0">
              <a:latin typeface="AR JULIAN" pitchFamily="2"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pic>
        <p:nvPicPr>
          <p:cNvPr id="2" name="Picture 1" descr="guerry-map-crimes-against people.jpg"/>
          <p:cNvPicPr>
            <a:picLocks noChangeAspect="1"/>
          </p:cNvPicPr>
          <p:nvPr/>
        </p:nvPicPr>
        <p:blipFill>
          <a:blip r:embed="rId4" cstate="print"/>
          <a:stretch>
            <a:fillRect/>
          </a:stretch>
        </p:blipFill>
        <p:spPr>
          <a:xfrm>
            <a:off x="0" y="0"/>
            <a:ext cx="5130666" cy="6858000"/>
          </a:xfrm>
          <a:prstGeom prst="rect">
            <a:avLst/>
          </a:prstGeom>
        </p:spPr>
      </p:pic>
      <p:sp>
        <p:nvSpPr>
          <p:cNvPr id="3" name="TextBox 2"/>
          <p:cNvSpPr txBox="1"/>
          <p:nvPr/>
        </p:nvSpPr>
        <p:spPr>
          <a:xfrm>
            <a:off x="5148064" y="260648"/>
            <a:ext cx="3995936" cy="6370975"/>
          </a:xfrm>
          <a:prstGeom prst="rect">
            <a:avLst/>
          </a:prstGeom>
          <a:noFill/>
        </p:spPr>
        <p:txBody>
          <a:bodyPr wrap="square" rtlCol="0">
            <a:spAutoFit/>
          </a:bodyPr>
          <a:lstStyle/>
          <a:p>
            <a:endParaRPr lang="en-US" sz="2400" dirty="0">
              <a:latin typeface="Mongolian Baiti" pitchFamily="66" charset="0"/>
              <a:cs typeface="Mongolian Baiti" pitchFamily="66" charset="0"/>
            </a:endParaRPr>
          </a:p>
          <a:p>
            <a:pPr algn="ctr"/>
            <a:r>
              <a:rPr lang="en-US" sz="2400" dirty="0" smtClean="0">
                <a:latin typeface="Mongolian Baiti" pitchFamily="66" charset="0"/>
                <a:cs typeface="Mongolian Baiti" pitchFamily="66" charset="0"/>
              </a:rPr>
              <a:t>Adolphe Quetelet </a:t>
            </a:r>
          </a:p>
          <a:p>
            <a:pPr algn="ctr"/>
            <a:r>
              <a:rPr lang="en-US" sz="2400" dirty="0" smtClean="0">
                <a:latin typeface="Mongolian Baiti" pitchFamily="66" charset="0"/>
                <a:cs typeface="Mongolian Baiti" pitchFamily="66" charset="0"/>
              </a:rPr>
              <a:t>(1796-1874)</a:t>
            </a:r>
          </a:p>
          <a:p>
            <a:pPr algn="ctr"/>
            <a:endParaRPr lang="en-US" sz="2400" dirty="0">
              <a:latin typeface="Mongolian Baiti" pitchFamily="66" charset="0"/>
              <a:cs typeface="Mongolian Baiti" pitchFamily="66" charset="0"/>
            </a:endParaRPr>
          </a:p>
          <a:p>
            <a:pPr algn="ctr"/>
            <a:r>
              <a:rPr lang="en-US" sz="2400" dirty="0" smtClean="0">
                <a:latin typeface="Mongolian Baiti" pitchFamily="66" charset="0"/>
                <a:cs typeface="Mongolian Baiti" pitchFamily="66" charset="0"/>
              </a:rPr>
              <a:t>Andr</a:t>
            </a:r>
            <a:r>
              <a:rPr lang="fr-CA" sz="2400" dirty="0" smtClean="0">
                <a:latin typeface="Mongolian Baiti" pitchFamily="66" charset="0"/>
                <a:cs typeface="Mongolian Baiti" pitchFamily="66" charset="0"/>
              </a:rPr>
              <a:t>é-Michel Guerry</a:t>
            </a:r>
          </a:p>
          <a:p>
            <a:pPr algn="ctr"/>
            <a:r>
              <a:rPr lang="fr-CA" sz="2400" dirty="0" smtClean="0">
                <a:latin typeface="Mongolian Baiti" pitchFamily="66" charset="0"/>
                <a:cs typeface="Mongolian Baiti" pitchFamily="66" charset="0"/>
              </a:rPr>
              <a:t>(1802-1866)</a:t>
            </a:r>
          </a:p>
          <a:p>
            <a:pPr algn="ctr"/>
            <a:endParaRPr lang="fr-CA" sz="2400" dirty="0">
              <a:latin typeface="Mongolian Baiti" pitchFamily="66" charset="0"/>
              <a:cs typeface="Mongolian Baiti" pitchFamily="66" charset="0"/>
            </a:endParaRPr>
          </a:p>
          <a:p>
            <a:pPr algn="ctr"/>
            <a:r>
              <a:rPr lang="en-US" sz="2400" dirty="0" smtClean="0">
                <a:latin typeface="Mongolian Baiti" pitchFamily="66" charset="0"/>
                <a:cs typeface="Mongolian Baiti" pitchFamily="66" charset="0"/>
              </a:rPr>
              <a:t>“Social Physics”</a:t>
            </a:r>
          </a:p>
          <a:p>
            <a:pPr algn="ctr"/>
            <a:endParaRPr lang="en-US" sz="2400" dirty="0" smtClean="0">
              <a:latin typeface="Mongolian Baiti" pitchFamily="66" charset="0"/>
              <a:cs typeface="Mongolian Baiti" pitchFamily="66" charset="0"/>
            </a:endParaRPr>
          </a:p>
          <a:p>
            <a:pPr algn="ctr"/>
            <a:r>
              <a:rPr lang="en-US" sz="2400" dirty="0" smtClean="0">
                <a:latin typeface="Mongolian Baiti" pitchFamily="66" charset="0"/>
                <a:cs typeface="Mongolian Baiti" pitchFamily="66" charset="0"/>
              </a:rPr>
              <a:t>“Moral Statistics”</a:t>
            </a:r>
          </a:p>
          <a:p>
            <a:pPr algn="ctr"/>
            <a:endParaRPr lang="en-US" sz="2400" dirty="0">
              <a:latin typeface="Mongolian Baiti" pitchFamily="66" charset="0"/>
              <a:cs typeface="Mongolian Baiti" pitchFamily="66" charset="0"/>
            </a:endParaRPr>
          </a:p>
          <a:p>
            <a:pPr algn="ctr"/>
            <a:r>
              <a:rPr lang="en-US" sz="2400" dirty="0" smtClean="0">
                <a:latin typeface="Mongolian Baiti" pitchFamily="66" charset="0"/>
                <a:cs typeface="Mongolian Baiti" pitchFamily="66" charset="0"/>
              </a:rPr>
              <a:t>Introduction of statistical methods in the sciences of the social</a:t>
            </a:r>
          </a:p>
          <a:p>
            <a:pPr algn="ctr"/>
            <a:endParaRPr lang="en-US" sz="2400" dirty="0">
              <a:latin typeface="Mongolian Baiti" pitchFamily="66" charset="0"/>
              <a:cs typeface="Mongolian Baiti" pitchFamily="66" charset="0"/>
            </a:endParaRPr>
          </a:p>
          <a:p>
            <a:pPr algn="ctr"/>
            <a:endParaRPr lang="en-US" sz="2400" dirty="0" smtClean="0">
              <a:latin typeface="Mongolian Baiti" pitchFamily="66" charset="0"/>
              <a:cs typeface="Mongolian Baiti" pitchFamily="66" charset="0"/>
            </a:endParaRPr>
          </a:p>
          <a:p>
            <a:endParaRPr lang="en-US" sz="2400" dirty="0">
              <a:latin typeface="Mongolian Baiti" pitchFamily="66" charset="0"/>
              <a:cs typeface="Mongolian Baiti"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2" name="Picture 1" descr="433237421_8dc292a021_o.jpg"/>
          <p:cNvPicPr>
            <a:picLocks noChangeAspect="1"/>
          </p:cNvPicPr>
          <p:nvPr/>
        </p:nvPicPr>
        <p:blipFill>
          <a:blip r:embed="rId3" cstate="print"/>
          <a:stretch>
            <a:fillRect/>
          </a:stretch>
        </p:blipFill>
        <p:spPr>
          <a:xfrm>
            <a:off x="0" y="3211"/>
            <a:ext cx="5004048" cy="3749522"/>
          </a:xfrm>
          <a:prstGeom prst="rect">
            <a:avLst/>
          </a:prstGeom>
        </p:spPr>
      </p:pic>
      <p:sp>
        <p:nvSpPr>
          <p:cNvPr id="4" name="TextBox 3"/>
          <p:cNvSpPr txBox="1"/>
          <p:nvPr/>
        </p:nvSpPr>
        <p:spPr>
          <a:xfrm>
            <a:off x="5004048" y="116632"/>
            <a:ext cx="4139952" cy="2062103"/>
          </a:xfrm>
          <a:prstGeom prst="rect">
            <a:avLst/>
          </a:prstGeom>
          <a:noFill/>
        </p:spPr>
        <p:txBody>
          <a:bodyPr wrap="square" rtlCol="0">
            <a:spAutoFit/>
          </a:bodyPr>
          <a:lstStyle/>
          <a:p>
            <a:pPr algn="ctr"/>
            <a:endParaRPr lang="en-US" sz="3200" dirty="0" smtClean="0">
              <a:solidFill>
                <a:schemeClr val="bg1"/>
              </a:solidFill>
            </a:endParaRPr>
          </a:p>
          <a:p>
            <a:pPr algn="ctr"/>
            <a:endParaRPr lang="en-US" sz="3200" dirty="0">
              <a:solidFill>
                <a:schemeClr val="bg1"/>
              </a:solidFill>
            </a:endParaRPr>
          </a:p>
          <a:p>
            <a:pPr algn="ctr"/>
            <a:endParaRPr lang="en-US" sz="3200" dirty="0" smtClean="0">
              <a:solidFill>
                <a:schemeClr val="bg1"/>
              </a:solidFill>
            </a:endParaRPr>
          </a:p>
          <a:p>
            <a:pPr algn="ctr"/>
            <a:r>
              <a:rPr lang="en-US" sz="3200" dirty="0" smtClean="0">
                <a:solidFill>
                  <a:schemeClr val="bg1"/>
                </a:solidFill>
              </a:rPr>
              <a:t>‘PREDICTIVE POLICING’</a:t>
            </a:r>
            <a:endParaRPr lang="en-US" sz="3200" dirty="0">
              <a:solidFill>
                <a:schemeClr val="bg1"/>
              </a:solidFill>
            </a:endParaRPr>
          </a:p>
        </p:txBody>
      </p:sp>
      <p:sp>
        <p:nvSpPr>
          <p:cNvPr id="5" name="TextBox 4"/>
          <p:cNvSpPr txBox="1"/>
          <p:nvPr/>
        </p:nvSpPr>
        <p:spPr>
          <a:xfrm>
            <a:off x="0" y="4725144"/>
            <a:ext cx="9144000" cy="2308324"/>
          </a:xfrm>
          <a:prstGeom prst="rect">
            <a:avLst/>
          </a:prstGeom>
          <a:noFill/>
        </p:spPr>
        <p:txBody>
          <a:bodyPr wrap="square" rtlCol="0">
            <a:spAutoFit/>
          </a:bodyPr>
          <a:lstStyle/>
          <a:p>
            <a:pPr algn="ctr"/>
            <a:endParaRPr lang="en-US" sz="2400" dirty="0" smtClean="0">
              <a:solidFill>
                <a:schemeClr val="bg1"/>
              </a:solidFill>
            </a:endParaRPr>
          </a:p>
          <a:p>
            <a:pPr algn="ctr"/>
            <a:r>
              <a:rPr lang="en-US" sz="2400" dirty="0" smtClean="0">
                <a:solidFill>
                  <a:schemeClr val="bg1"/>
                </a:solidFill>
              </a:rPr>
              <a:t>Software used to direct patrol activities</a:t>
            </a:r>
          </a:p>
          <a:p>
            <a:pPr algn="ctr"/>
            <a:endParaRPr lang="en-US" sz="2400" dirty="0">
              <a:solidFill>
                <a:schemeClr val="bg1"/>
              </a:solidFill>
            </a:endParaRPr>
          </a:p>
          <a:p>
            <a:pPr algn="ctr"/>
            <a:r>
              <a:rPr lang="en-US" sz="2400" dirty="0" smtClean="0">
                <a:solidFill>
                  <a:schemeClr val="bg1"/>
                </a:solidFill>
              </a:rPr>
              <a:t>e.g. </a:t>
            </a:r>
            <a:r>
              <a:rPr lang="en-CA" sz="2400" dirty="0">
                <a:solidFill>
                  <a:schemeClr val="bg1"/>
                </a:solidFill>
                <a:hlinkClick r:id="rId4"/>
              </a:rPr>
              <a:t>http://</a:t>
            </a:r>
            <a:r>
              <a:rPr lang="en-CA" sz="2400" dirty="0" smtClean="0">
                <a:solidFill>
                  <a:schemeClr val="bg1"/>
                </a:solidFill>
                <a:hlinkClick r:id="rId4"/>
              </a:rPr>
              <a:t>www.cbsnews.com/8301-18563_162-57412725/lapd-computer-program-prevents-crime-by-predicting-it</a:t>
            </a:r>
            <a:endParaRPr lang="en-CA" sz="2400" dirty="0" smtClean="0">
              <a:solidFill>
                <a:schemeClr val="bg1"/>
              </a:solidFill>
            </a:endParaRPr>
          </a:p>
          <a:p>
            <a:pPr algn="ctr"/>
            <a:endParaRPr lang="en-US" sz="2400" dirty="0" smtClean="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0" y="476672"/>
            <a:ext cx="9144000" cy="5663089"/>
          </a:xfrm>
          <a:prstGeom prst="rect">
            <a:avLst/>
          </a:prstGeom>
          <a:noFill/>
        </p:spPr>
        <p:txBody>
          <a:bodyPr wrap="square" rtlCol="0">
            <a:spAutoFit/>
          </a:bodyPr>
          <a:lstStyle/>
          <a:p>
            <a:pPr algn="ctr"/>
            <a:endParaRPr lang="en-US" sz="2800" dirty="0" smtClean="0">
              <a:latin typeface="AR ESSENCE" pitchFamily="2" charset="0"/>
            </a:endParaRPr>
          </a:p>
          <a:p>
            <a:pPr algn="ctr"/>
            <a:r>
              <a:rPr lang="en-US" sz="5400" dirty="0" smtClean="0">
                <a:latin typeface="AR ESSENCE" pitchFamily="2" charset="0"/>
              </a:rPr>
              <a:t>3 Methodological Strategies</a:t>
            </a:r>
          </a:p>
          <a:p>
            <a:pPr algn="ctr"/>
            <a:endParaRPr lang="en-US" sz="4000" dirty="0" smtClean="0">
              <a:latin typeface="AR ESSENCE" pitchFamily="2" charset="0"/>
            </a:endParaRPr>
          </a:p>
          <a:p>
            <a:pPr algn="ctr"/>
            <a:r>
              <a:rPr lang="en-US" sz="4000" dirty="0" smtClean="0">
                <a:latin typeface="AR ESSENCE" pitchFamily="2" charset="0"/>
              </a:rPr>
              <a:t>Official crime data (police-reported)</a:t>
            </a:r>
          </a:p>
          <a:p>
            <a:pPr algn="ctr"/>
            <a:endParaRPr lang="en-US" sz="4000" dirty="0" smtClean="0">
              <a:latin typeface="AR ESSENCE" pitchFamily="2" charset="0"/>
            </a:endParaRPr>
          </a:p>
          <a:p>
            <a:pPr algn="ctr"/>
            <a:r>
              <a:rPr lang="en-US" sz="4000" dirty="0" smtClean="0">
                <a:latin typeface="AR ESSENCE" pitchFamily="2" charset="0"/>
              </a:rPr>
              <a:t>Self-report surveys</a:t>
            </a:r>
          </a:p>
          <a:p>
            <a:pPr algn="ctr"/>
            <a:endParaRPr lang="en-US" sz="4000" dirty="0" smtClean="0">
              <a:latin typeface="AR ESSENCE" pitchFamily="2" charset="0"/>
            </a:endParaRPr>
          </a:p>
          <a:p>
            <a:pPr algn="ctr"/>
            <a:r>
              <a:rPr lang="en-US" sz="4000" dirty="0" smtClean="0">
                <a:latin typeface="AR ESSENCE" pitchFamily="2" charset="0"/>
              </a:rPr>
              <a:t>Victimization surveys</a:t>
            </a:r>
          </a:p>
          <a:p>
            <a:pPr algn="ctr"/>
            <a:endParaRPr lang="en-US" sz="4000" dirty="0">
              <a:latin typeface="AR ESSENCE" pitchFamily="2"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0000"/>
            <a:lum/>
          </a:blip>
          <a:srcRect/>
          <a:stretch>
            <a:fillRect t="-42000" b="-42000"/>
          </a:stretch>
        </a:blipFill>
        <a:effectLst/>
      </p:bgPr>
    </p:bg>
    <p:spTree>
      <p:nvGrpSpPr>
        <p:cNvPr id="1" name=""/>
        <p:cNvGrpSpPr/>
        <p:nvPr/>
      </p:nvGrpSpPr>
      <p:grpSpPr>
        <a:xfrm>
          <a:off x="0" y="0"/>
          <a:ext cx="0" cy="0"/>
          <a:chOff x="0" y="0"/>
          <a:chExt cx="0" cy="0"/>
        </a:xfrm>
      </p:grpSpPr>
      <p:sp>
        <p:nvSpPr>
          <p:cNvPr id="3" name="TextBox 2"/>
          <p:cNvSpPr txBox="1"/>
          <p:nvPr/>
        </p:nvSpPr>
        <p:spPr>
          <a:xfrm>
            <a:off x="0" y="476672"/>
            <a:ext cx="9144000" cy="6186309"/>
          </a:xfrm>
          <a:prstGeom prst="rect">
            <a:avLst/>
          </a:prstGeom>
          <a:noFill/>
        </p:spPr>
        <p:txBody>
          <a:bodyPr wrap="square" rtlCol="0">
            <a:spAutoFit/>
          </a:bodyPr>
          <a:lstStyle/>
          <a:p>
            <a:pPr algn="ctr"/>
            <a:r>
              <a:rPr lang="en-US" sz="9600" b="1" dirty="0" smtClean="0">
                <a:latin typeface="Copperplate Gothic Bold" pitchFamily="34" charset="0"/>
              </a:rPr>
              <a:t>Criminals</a:t>
            </a:r>
            <a:endParaRPr lang="en-US" sz="3600" b="1" dirty="0" smtClean="0">
              <a:latin typeface="Copperplate Gothic Bold" pitchFamily="34" charset="0"/>
            </a:endParaRPr>
          </a:p>
          <a:p>
            <a:pPr algn="ctr"/>
            <a:endParaRPr lang="en-US" sz="3600" b="1" dirty="0" smtClean="0">
              <a:latin typeface="Copperplate Gothic Bold" pitchFamily="34" charset="0"/>
            </a:endParaRPr>
          </a:p>
          <a:p>
            <a:pPr algn="ctr"/>
            <a:r>
              <a:rPr lang="en-US" sz="3600" b="1" dirty="0" smtClean="0">
                <a:latin typeface="Copperplate Gothic Bold" pitchFamily="34" charset="0"/>
              </a:rPr>
              <a:t>Criminology of perpetration</a:t>
            </a:r>
          </a:p>
          <a:p>
            <a:pPr algn="ctr"/>
            <a:endParaRPr lang="en-US" sz="3600" b="1" dirty="0">
              <a:latin typeface="Copperplate Gothic Bold" pitchFamily="34" charset="0"/>
            </a:endParaRPr>
          </a:p>
          <a:p>
            <a:pPr algn="ctr"/>
            <a:endParaRPr lang="en-US" sz="3600" b="1" dirty="0" smtClean="0">
              <a:latin typeface="Copperplate Gothic Bold" pitchFamily="34" charset="0"/>
            </a:endParaRPr>
          </a:p>
          <a:p>
            <a:pPr algn="ctr"/>
            <a:endParaRPr lang="en-US" sz="3600" b="1" dirty="0" smtClean="0">
              <a:latin typeface="Copperplate Gothic Bold" pitchFamily="34" charset="0"/>
            </a:endParaRPr>
          </a:p>
          <a:p>
            <a:pPr algn="just"/>
            <a:r>
              <a:rPr lang="en-US" sz="3600" b="1" dirty="0" smtClean="0">
                <a:latin typeface="Copperplate Gothic Bold" pitchFamily="34" charset="0"/>
              </a:rPr>
              <a:t>CLASSICAL</a:t>
            </a:r>
          </a:p>
          <a:p>
            <a:pPr algn="r"/>
            <a:r>
              <a:rPr lang="en-US" sz="3600" b="1" dirty="0" smtClean="0">
                <a:latin typeface="Copperplate Gothic Bold" pitchFamily="34" charset="0"/>
              </a:rPr>
              <a:t>ETIOLOGICAL</a:t>
            </a:r>
            <a:endParaRPr lang="en-US" sz="2400" b="1" dirty="0" smtClean="0">
              <a:latin typeface="Copperplate Gothic Bold" pitchFamily="34" charset="0"/>
            </a:endParaRPr>
          </a:p>
          <a:p>
            <a:pPr algn="ctr"/>
            <a:endParaRPr lang="en-US" sz="2400" b="1" dirty="0" smtClean="0">
              <a:latin typeface="Copperplate Gothic Bold" pitchFamily="34" charset="0"/>
            </a:endParaRPr>
          </a:p>
          <a:p>
            <a:pPr algn="ctr"/>
            <a:endParaRPr lang="en-US" sz="2400" b="1" dirty="0" smtClean="0">
              <a:latin typeface="Copperplate Gothic Bold" pitchFamily="34" charset="0"/>
            </a:endParaRPr>
          </a:p>
        </p:txBody>
      </p:sp>
      <p:sp>
        <p:nvSpPr>
          <p:cNvPr id="4" name="Down Arrow 3"/>
          <p:cNvSpPr/>
          <p:nvPr/>
        </p:nvSpPr>
        <p:spPr>
          <a:xfrm rot="19167812">
            <a:off x="6631991" y="3541083"/>
            <a:ext cx="484632" cy="978408"/>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rot="2354811">
            <a:off x="2666600" y="3543962"/>
            <a:ext cx="484632" cy="978408"/>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pic>
        <p:nvPicPr>
          <p:cNvPr id="2" name="Picture 1" descr="BeccariaSm.jpg"/>
          <p:cNvPicPr>
            <a:picLocks noChangeAspect="1"/>
          </p:cNvPicPr>
          <p:nvPr/>
        </p:nvPicPr>
        <p:blipFill>
          <a:blip r:embed="rId4" cstate="print"/>
          <a:stretch>
            <a:fillRect/>
          </a:stretch>
        </p:blipFill>
        <p:spPr>
          <a:xfrm>
            <a:off x="-1" y="0"/>
            <a:ext cx="5433198" cy="4725144"/>
          </a:xfrm>
          <a:prstGeom prst="rect">
            <a:avLst/>
          </a:prstGeom>
        </p:spPr>
      </p:pic>
      <p:sp>
        <p:nvSpPr>
          <p:cNvPr id="3" name="TextBox 2"/>
          <p:cNvSpPr txBox="1"/>
          <p:nvPr/>
        </p:nvSpPr>
        <p:spPr>
          <a:xfrm>
            <a:off x="5004048" y="1628800"/>
            <a:ext cx="4139952" cy="4031873"/>
          </a:xfrm>
          <a:prstGeom prst="rect">
            <a:avLst/>
          </a:prstGeom>
          <a:noFill/>
        </p:spPr>
        <p:txBody>
          <a:bodyPr wrap="square" rtlCol="0">
            <a:spAutoFit/>
          </a:bodyPr>
          <a:lstStyle/>
          <a:p>
            <a:pPr algn="ctr"/>
            <a:endParaRPr lang="en-US" sz="3200" dirty="0" smtClean="0">
              <a:latin typeface="Constantia" pitchFamily="18" charset="0"/>
            </a:endParaRPr>
          </a:p>
          <a:p>
            <a:pPr algn="ctr"/>
            <a:r>
              <a:rPr lang="en-US" sz="3200" dirty="0" smtClean="0">
                <a:latin typeface="Constantia" pitchFamily="18" charset="0"/>
              </a:rPr>
              <a:t>Cesare Beccaria</a:t>
            </a:r>
          </a:p>
          <a:p>
            <a:pPr algn="ctr"/>
            <a:r>
              <a:rPr lang="en-US" sz="3200" dirty="0" smtClean="0">
                <a:latin typeface="Constantia" pitchFamily="18" charset="0"/>
              </a:rPr>
              <a:t>(1738-1794)</a:t>
            </a:r>
          </a:p>
          <a:p>
            <a:pPr algn="ctr"/>
            <a:endParaRPr lang="en-US" sz="3200" dirty="0">
              <a:latin typeface="Constantia" pitchFamily="18" charset="0"/>
            </a:endParaRPr>
          </a:p>
          <a:p>
            <a:pPr algn="ctr"/>
            <a:r>
              <a:rPr lang="en-US" sz="3200" i="1" dirty="0" smtClean="0">
                <a:latin typeface="Constantia" pitchFamily="18" charset="0"/>
              </a:rPr>
              <a:t>On Crime and Punishments, 1764</a:t>
            </a:r>
          </a:p>
          <a:p>
            <a:pPr algn="ctr"/>
            <a:endParaRPr lang="en-US" sz="3200" i="1" dirty="0">
              <a:latin typeface="Constantia" pitchFamily="18" charset="0"/>
            </a:endParaRPr>
          </a:p>
          <a:p>
            <a:pPr algn="ctr"/>
            <a:r>
              <a:rPr lang="en-US" sz="3200" dirty="0" smtClean="0">
                <a:latin typeface="Constantia" pitchFamily="18" charset="0"/>
              </a:rPr>
              <a:t> </a:t>
            </a:r>
            <a:endParaRPr lang="en-US" sz="3200" dirty="0">
              <a:latin typeface="Constantia" pitchFamily="18" charset="0"/>
            </a:endParaRPr>
          </a:p>
        </p:txBody>
      </p:sp>
      <p:sp>
        <p:nvSpPr>
          <p:cNvPr id="5" name="TextBox 4"/>
          <p:cNvSpPr txBox="1"/>
          <p:nvPr/>
        </p:nvSpPr>
        <p:spPr>
          <a:xfrm>
            <a:off x="0" y="5085184"/>
            <a:ext cx="9144000" cy="2062103"/>
          </a:xfrm>
          <a:prstGeom prst="rect">
            <a:avLst/>
          </a:prstGeom>
          <a:noFill/>
        </p:spPr>
        <p:txBody>
          <a:bodyPr wrap="square" rtlCol="0">
            <a:spAutoFit/>
          </a:bodyPr>
          <a:lstStyle/>
          <a:p>
            <a:pPr algn="ctr"/>
            <a:r>
              <a:rPr lang="en-US" sz="3200" dirty="0" smtClean="0">
                <a:latin typeface="Constantia" pitchFamily="18" charset="0"/>
              </a:rPr>
              <a:t>Utilitarianism</a:t>
            </a:r>
          </a:p>
          <a:p>
            <a:pPr algn="ctr"/>
            <a:endParaRPr lang="en-US" sz="3200" dirty="0" smtClean="0">
              <a:latin typeface="Constantia" pitchFamily="18" charset="0"/>
            </a:endParaRPr>
          </a:p>
          <a:p>
            <a:pPr algn="ctr"/>
            <a:r>
              <a:rPr lang="en-US" sz="3200" dirty="0" smtClean="0">
                <a:latin typeface="Constantia" pitchFamily="18" charset="0"/>
              </a:rPr>
              <a:t>Normality and banality of the criminal choice </a:t>
            </a:r>
          </a:p>
          <a:p>
            <a:endParaRPr lang="en-US" sz="3200" dirty="0">
              <a:latin typeface="Constantia" pitchFamily="18" charset="0"/>
            </a:endParaRPr>
          </a:p>
        </p:txBody>
      </p:sp>
      <p:sp>
        <p:nvSpPr>
          <p:cNvPr id="6" name="TextBox 5"/>
          <p:cNvSpPr txBox="1"/>
          <p:nvPr/>
        </p:nvSpPr>
        <p:spPr>
          <a:xfrm>
            <a:off x="5004048" y="404664"/>
            <a:ext cx="4139952" cy="1323439"/>
          </a:xfrm>
          <a:prstGeom prst="rect">
            <a:avLst/>
          </a:prstGeom>
          <a:noFill/>
        </p:spPr>
        <p:txBody>
          <a:bodyPr wrap="square" rtlCol="0">
            <a:spAutoFit/>
          </a:bodyPr>
          <a:lstStyle/>
          <a:p>
            <a:pPr algn="ctr"/>
            <a:r>
              <a:rPr lang="en-US" sz="4000" dirty="0" smtClean="0">
                <a:latin typeface="Constantia" pitchFamily="18" charset="0"/>
              </a:rPr>
              <a:t>Classical Criminology</a:t>
            </a:r>
            <a:endParaRPr lang="en-US" sz="4000" dirty="0">
              <a:latin typeface="Constantia"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pic>
        <p:nvPicPr>
          <p:cNvPr id="3" name="Picture 2" descr="armadio.jpg"/>
          <p:cNvPicPr>
            <a:picLocks noChangeAspect="1"/>
          </p:cNvPicPr>
          <p:nvPr/>
        </p:nvPicPr>
        <p:blipFill>
          <a:blip r:embed="rId4" cstate="print"/>
          <a:stretch>
            <a:fillRect/>
          </a:stretch>
        </p:blipFill>
        <p:spPr>
          <a:xfrm>
            <a:off x="0" y="0"/>
            <a:ext cx="5187432" cy="3789040"/>
          </a:xfrm>
          <a:prstGeom prst="rect">
            <a:avLst/>
          </a:prstGeom>
        </p:spPr>
      </p:pic>
      <p:sp>
        <p:nvSpPr>
          <p:cNvPr id="5" name="TextBox 4"/>
          <p:cNvSpPr txBox="1"/>
          <p:nvPr/>
        </p:nvSpPr>
        <p:spPr>
          <a:xfrm>
            <a:off x="5148064" y="0"/>
            <a:ext cx="3995936" cy="3724096"/>
          </a:xfrm>
          <a:prstGeom prst="rect">
            <a:avLst/>
          </a:prstGeom>
          <a:noFill/>
        </p:spPr>
        <p:txBody>
          <a:bodyPr wrap="square" rtlCol="0">
            <a:spAutoFit/>
          </a:bodyPr>
          <a:lstStyle/>
          <a:p>
            <a:pPr algn="ctr"/>
            <a:r>
              <a:rPr lang="en-US" sz="4400" dirty="0" smtClean="0">
                <a:latin typeface="Segoe UI Semibold" pitchFamily="34" charset="0"/>
                <a:ea typeface="GungsuhChe" pitchFamily="49" charset="-127"/>
              </a:rPr>
              <a:t>Etiological</a:t>
            </a:r>
          </a:p>
          <a:p>
            <a:pPr algn="ctr"/>
            <a:r>
              <a:rPr lang="en-US" sz="4400" dirty="0" smtClean="0">
                <a:latin typeface="Segoe UI Semibold" pitchFamily="34" charset="0"/>
                <a:ea typeface="GungsuhChe" pitchFamily="49" charset="-127"/>
              </a:rPr>
              <a:t>Criminology</a:t>
            </a:r>
          </a:p>
          <a:p>
            <a:pPr algn="ctr"/>
            <a:endParaRPr lang="en-US" sz="1400" dirty="0" smtClean="0">
              <a:latin typeface="Segoe UI Semibold" pitchFamily="34" charset="0"/>
              <a:ea typeface="GungsuhChe" pitchFamily="49" charset="-127"/>
            </a:endParaRPr>
          </a:p>
          <a:p>
            <a:pPr algn="ctr"/>
            <a:r>
              <a:rPr lang="en-US" sz="3200" dirty="0" smtClean="0">
                <a:latin typeface="Segoe UI Semibold" pitchFamily="34" charset="0"/>
                <a:ea typeface="GungsuhChe" pitchFamily="49" charset="-127"/>
              </a:rPr>
              <a:t>Cesare Lombroso</a:t>
            </a:r>
          </a:p>
          <a:p>
            <a:pPr algn="ctr"/>
            <a:r>
              <a:rPr lang="en-US" sz="3200" dirty="0" smtClean="0">
                <a:latin typeface="Segoe UI Semibold" pitchFamily="34" charset="0"/>
                <a:ea typeface="GungsuhChe" pitchFamily="49" charset="-127"/>
              </a:rPr>
              <a:t>(1836-1909)</a:t>
            </a:r>
          </a:p>
          <a:p>
            <a:pPr algn="ctr"/>
            <a:endParaRPr lang="en-US" sz="1400" dirty="0" smtClean="0">
              <a:latin typeface="Segoe UI Semibold" pitchFamily="34" charset="0"/>
              <a:ea typeface="GungsuhChe" pitchFamily="49" charset="-127"/>
            </a:endParaRPr>
          </a:p>
          <a:p>
            <a:pPr algn="ctr"/>
            <a:r>
              <a:rPr lang="en-US" sz="2800" i="1" dirty="0" smtClean="0">
                <a:latin typeface="Segoe UI Semibold" pitchFamily="34" charset="0"/>
                <a:ea typeface="GungsuhChe" pitchFamily="49" charset="-127"/>
              </a:rPr>
              <a:t>L’uomo delinquente,1876</a:t>
            </a:r>
            <a:endParaRPr lang="en-US" sz="2800" i="1" dirty="0">
              <a:latin typeface="Segoe UI Semibold" pitchFamily="34" charset="0"/>
              <a:ea typeface="GungsuhChe" pitchFamily="49" charset="-127"/>
            </a:endParaRPr>
          </a:p>
        </p:txBody>
      </p:sp>
      <p:sp>
        <p:nvSpPr>
          <p:cNvPr id="7" name="TextBox 6"/>
          <p:cNvSpPr txBox="1"/>
          <p:nvPr/>
        </p:nvSpPr>
        <p:spPr>
          <a:xfrm>
            <a:off x="179512" y="4005065"/>
            <a:ext cx="8964488" cy="2954655"/>
          </a:xfrm>
          <a:prstGeom prst="rect">
            <a:avLst/>
          </a:prstGeom>
          <a:noFill/>
        </p:spPr>
        <p:txBody>
          <a:bodyPr wrap="square" rtlCol="0">
            <a:spAutoFit/>
          </a:bodyPr>
          <a:lstStyle/>
          <a:p>
            <a:pPr algn="ctr"/>
            <a:r>
              <a:rPr lang="en-US" sz="2400" dirty="0" smtClean="0">
                <a:latin typeface="Segoe UI Semibold" pitchFamily="34" charset="0"/>
                <a:ea typeface="GungsuhChe" pitchFamily="49" charset="-127"/>
              </a:rPr>
              <a:t>Etiology (or aetiology) = cause(s) of a disease/condition</a:t>
            </a:r>
          </a:p>
          <a:p>
            <a:pPr algn="ctr"/>
            <a:endParaRPr lang="en-US" sz="2400" dirty="0" smtClean="0">
              <a:latin typeface="Segoe UI Semibold" pitchFamily="34" charset="0"/>
              <a:ea typeface="GungsuhChe" pitchFamily="49" charset="-127"/>
            </a:endParaRPr>
          </a:p>
          <a:p>
            <a:pPr algn="ctr"/>
            <a:r>
              <a:rPr lang="en-US" sz="2400" dirty="0" smtClean="0">
                <a:latin typeface="Segoe UI Semibold" pitchFamily="34" charset="0"/>
                <a:ea typeface="GungsuhChe" pitchFamily="49" charset="-127"/>
              </a:rPr>
              <a:t>Born criminal</a:t>
            </a:r>
          </a:p>
          <a:p>
            <a:pPr algn="ctr"/>
            <a:endParaRPr lang="en-US" sz="2400" dirty="0" smtClean="0">
              <a:latin typeface="Segoe UI Semibold" pitchFamily="34" charset="0"/>
              <a:ea typeface="GungsuhChe" pitchFamily="49" charset="-127"/>
            </a:endParaRPr>
          </a:p>
          <a:p>
            <a:pPr algn="ctr"/>
            <a:r>
              <a:rPr lang="en-US" sz="2400" dirty="0" smtClean="0">
                <a:latin typeface="Segoe UI Semibold" pitchFamily="34" charset="0"/>
                <a:ea typeface="GungsuhChe" pitchFamily="49" charset="-127"/>
              </a:rPr>
              <a:t>Atavistic = reversion to something ancestral</a:t>
            </a:r>
          </a:p>
          <a:p>
            <a:pPr algn="ctr"/>
            <a:endParaRPr lang="en-US" sz="2400" dirty="0" smtClean="0">
              <a:latin typeface="Segoe UI Semibold" pitchFamily="34" charset="0"/>
              <a:ea typeface="GungsuhChe" pitchFamily="49" charset="-127"/>
            </a:endParaRPr>
          </a:p>
          <a:p>
            <a:pPr algn="ctr"/>
            <a:r>
              <a:rPr lang="en-US" sz="2400" dirty="0" smtClean="0">
                <a:latin typeface="Segoe UI Semibold" pitchFamily="34" charset="0"/>
                <a:ea typeface="GungsuhChe" pitchFamily="49" charset="-127"/>
              </a:rPr>
              <a:t>Crime as symptomatic</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0" y="0"/>
            <a:ext cx="9144000" cy="6401753"/>
          </a:xfrm>
          <a:prstGeom prst="rect">
            <a:avLst/>
          </a:prstGeom>
          <a:noFill/>
        </p:spPr>
        <p:txBody>
          <a:bodyPr wrap="square" rtlCol="0">
            <a:spAutoFit/>
          </a:bodyPr>
          <a:lstStyle/>
          <a:p>
            <a:pPr algn="ctr"/>
            <a:endParaRPr lang="en-US" sz="2800" dirty="0" smtClean="0">
              <a:latin typeface="Meiryo" pitchFamily="34" charset="-128"/>
              <a:ea typeface="Meiryo" pitchFamily="34" charset="-128"/>
              <a:cs typeface="Meiryo" pitchFamily="34" charset="-128"/>
            </a:endParaRPr>
          </a:p>
          <a:p>
            <a:pPr algn="ctr"/>
            <a:r>
              <a:rPr lang="en-US" sz="6600" dirty="0" smtClean="0">
                <a:latin typeface="Franklin Gothic Demi" pitchFamily="34" charset="0"/>
                <a:ea typeface="Meiryo" pitchFamily="34" charset="-128"/>
                <a:cs typeface="Meiryo" pitchFamily="34" charset="-128"/>
              </a:rPr>
              <a:t>CRIMINALIZATION</a:t>
            </a:r>
          </a:p>
          <a:p>
            <a:pPr algn="ctr"/>
            <a:endParaRPr lang="en-US" sz="3600" dirty="0" smtClean="0">
              <a:latin typeface="Franklin Gothic Demi" pitchFamily="34" charset="0"/>
              <a:ea typeface="Meiryo" pitchFamily="34" charset="-128"/>
              <a:cs typeface="Meiryo" pitchFamily="34" charset="-128"/>
            </a:endParaRPr>
          </a:p>
          <a:p>
            <a:pPr algn="ctr"/>
            <a:r>
              <a:rPr lang="en-US" sz="3600" dirty="0" smtClean="0">
                <a:latin typeface="Franklin Gothic Demi" pitchFamily="34" charset="0"/>
                <a:ea typeface="Meiryo" pitchFamily="34" charset="-128"/>
                <a:cs typeface="Meiryo" pitchFamily="34" charset="-128"/>
              </a:rPr>
              <a:t>LAW MAKING</a:t>
            </a:r>
          </a:p>
          <a:p>
            <a:pPr algn="ctr"/>
            <a:r>
              <a:rPr lang="en-US" sz="3200" dirty="0" smtClean="0">
                <a:latin typeface="Franklin Gothic Demi" pitchFamily="34" charset="0"/>
                <a:ea typeface="Meiryo" pitchFamily="34" charset="-128"/>
                <a:cs typeface="Meiryo" pitchFamily="34" charset="-128"/>
              </a:rPr>
              <a:t>Norms of behavior</a:t>
            </a:r>
          </a:p>
          <a:p>
            <a:pPr algn="ctr"/>
            <a:r>
              <a:rPr lang="en-US" sz="3200" dirty="0" smtClean="0">
                <a:latin typeface="Franklin Gothic Demi" pitchFamily="34" charset="0"/>
                <a:ea typeface="Meiryo" pitchFamily="34" charset="-128"/>
                <a:cs typeface="Meiryo" pitchFamily="34" charset="-128"/>
              </a:rPr>
              <a:t>Norms of sanction</a:t>
            </a:r>
          </a:p>
          <a:p>
            <a:pPr algn="ctr"/>
            <a:endParaRPr lang="en-US" sz="3600" dirty="0" smtClean="0">
              <a:latin typeface="Franklin Gothic Demi" pitchFamily="34" charset="0"/>
              <a:ea typeface="Meiryo" pitchFamily="34" charset="-128"/>
              <a:cs typeface="Meiryo" pitchFamily="34" charset="-128"/>
            </a:endParaRPr>
          </a:p>
          <a:p>
            <a:pPr algn="ctr"/>
            <a:r>
              <a:rPr lang="en-US" sz="3600" dirty="0" smtClean="0">
                <a:latin typeface="Franklin Gothic Demi" pitchFamily="34" charset="0"/>
                <a:ea typeface="Meiryo" pitchFamily="34" charset="-128"/>
                <a:cs typeface="Meiryo" pitchFamily="34" charset="-128"/>
              </a:rPr>
              <a:t>REPRESSION &amp; PUNISHMENT</a:t>
            </a:r>
          </a:p>
          <a:p>
            <a:pPr algn="ctr"/>
            <a:r>
              <a:rPr lang="en-US" sz="3200" dirty="0" smtClean="0">
                <a:latin typeface="Franklin Gothic Demi" pitchFamily="34" charset="0"/>
                <a:ea typeface="Meiryo" pitchFamily="34" charset="-128"/>
                <a:cs typeface="Meiryo" pitchFamily="34" charset="-128"/>
              </a:rPr>
              <a:t>Police</a:t>
            </a:r>
          </a:p>
          <a:p>
            <a:pPr algn="ctr"/>
            <a:r>
              <a:rPr lang="en-US" sz="3200" dirty="0" smtClean="0">
                <a:latin typeface="Franklin Gothic Demi" pitchFamily="34" charset="0"/>
                <a:ea typeface="Meiryo" pitchFamily="34" charset="-128"/>
                <a:cs typeface="Meiryo" pitchFamily="34" charset="-128"/>
              </a:rPr>
              <a:t>Judiciary</a:t>
            </a:r>
          </a:p>
          <a:p>
            <a:pPr algn="ctr"/>
            <a:r>
              <a:rPr lang="en-US" sz="3200" dirty="0" smtClean="0">
                <a:latin typeface="Franklin Gothic Demi" pitchFamily="34" charset="0"/>
                <a:ea typeface="Meiryo" pitchFamily="34" charset="-128"/>
                <a:cs typeface="Meiryo" pitchFamily="34" charset="-128"/>
              </a:rPr>
              <a:t>Penal</a:t>
            </a:r>
            <a:endParaRPr lang="en-US" sz="3200" dirty="0">
              <a:latin typeface="Franklin Gothic Demi" pitchFamily="34" charset="0"/>
              <a:ea typeface="Meiryo" pitchFamily="34" charset="-128"/>
              <a:cs typeface="Meiryo" pitchFamily="34" charset="-12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0" y="476672"/>
            <a:ext cx="9144000" cy="1323439"/>
          </a:xfrm>
          <a:prstGeom prst="rect">
            <a:avLst/>
          </a:prstGeom>
          <a:noFill/>
        </p:spPr>
        <p:txBody>
          <a:bodyPr wrap="square" rtlCol="0">
            <a:spAutoFit/>
          </a:bodyPr>
          <a:lstStyle/>
          <a:p>
            <a:pPr algn="ctr"/>
            <a:r>
              <a:rPr lang="en-US" sz="4000" dirty="0" smtClean="0">
                <a:latin typeface="AR JULIAN" pitchFamily="2" charset="0"/>
              </a:rPr>
              <a:t>Mainstream vs. Critical</a:t>
            </a:r>
          </a:p>
          <a:p>
            <a:pPr algn="ctr"/>
            <a:r>
              <a:rPr lang="en-US" sz="4000" dirty="0" smtClean="0">
                <a:latin typeface="AR JULIAN" pitchFamily="2" charset="0"/>
              </a:rPr>
              <a:t>Criminologies</a:t>
            </a:r>
          </a:p>
        </p:txBody>
      </p:sp>
      <p:sp>
        <p:nvSpPr>
          <p:cNvPr id="7" name="TextBox 6"/>
          <p:cNvSpPr txBox="1"/>
          <p:nvPr/>
        </p:nvSpPr>
        <p:spPr>
          <a:xfrm>
            <a:off x="0" y="1916832"/>
            <a:ext cx="4788024" cy="4524315"/>
          </a:xfrm>
          <a:prstGeom prst="rect">
            <a:avLst/>
          </a:prstGeom>
          <a:noFill/>
        </p:spPr>
        <p:txBody>
          <a:bodyPr wrap="square" rtlCol="0">
            <a:spAutoFit/>
          </a:bodyPr>
          <a:lstStyle/>
          <a:p>
            <a:pPr algn="ctr"/>
            <a:r>
              <a:rPr lang="en-US" sz="2400" dirty="0" smtClean="0">
                <a:latin typeface="AR JULIAN" pitchFamily="2" charset="0"/>
              </a:rPr>
              <a:t>Perpetration</a:t>
            </a:r>
          </a:p>
          <a:p>
            <a:pPr algn="ctr"/>
            <a:r>
              <a:rPr lang="en-US" sz="2400" dirty="0" smtClean="0">
                <a:latin typeface="AR JULIAN" pitchFamily="2" charset="0"/>
              </a:rPr>
              <a:t>Consensus</a:t>
            </a:r>
          </a:p>
          <a:p>
            <a:pPr algn="ctr"/>
            <a:r>
              <a:rPr lang="en-US" sz="2400" dirty="0" smtClean="0">
                <a:latin typeface="AR JULIAN" pitchFamily="2" charset="0"/>
              </a:rPr>
              <a:t>Universal</a:t>
            </a:r>
          </a:p>
          <a:p>
            <a:pPr algn="ctr"/>
            <a:r>
              <a:rPr lang="en-US" sz="2400" dirty="0" smtClean="0">
                <a:latin typeface="AR JULIAN" pitchFamily="2" charset="0"/>
              </a:rPr>
              <a:t>Crime is a wrong</a:t>
            </a:r>
          </a:p>
          <a:p>
            <a:pPr algn="ctr"/>
            <a:r>
              <a:rPr lang="en-US" sz="2400" dirty="0" smtClean="0">
                <a:latin typeface="AR JULIAN" pitchFamily="2" charset="0"/>
              </a:rPr>
              <a:t>Explain &amp; predict</a:t>
            </a:r>
          </a:p>
          <a:p>
            <a:pPr algn="ctr"/>
            <a:r>
              <a:rPr lang="en-US" sz="2400" dirty="0" smtClean="0">
                <a:latin typeface="AR JULIAN" pitchFamily="2" charset="0"/>
              </a:rPr>
              <a:t>Natural sciences’ model</a:t>
            </a:r>
          </a:p>
          <a:p>
            <a:pPr algn="ctr"/>
            <a:r>
              <a:rPr lang="en-US" sz="2400" dirty="0" smtClean="0">
                <a:latin typeface="AR JULIAN" pitchFamily="2" charset="0"/>
              </a:rPr>
              <a:t>Management &amp; control</a:t>
            </a:r>
          </a:p>
          <a:p>
            <a:pPr algn="ctr"/>
            <a:r>
              <a:rPr lang="en-US" sz="2400" dirty="0" smtClean="0">
                <a:latin typeface="AR JULIAN" pitchFamily="2" charset="0"/>
              </a:rPr>
              <a:t>Authoritarian paternalism</a:t>
            </a:r>
          </a:p>
          <a:p>
            <a:pPr algn="ctr"/>
            <a:endParaRPr lang="en-US" sz="2400" dirty="0" smtClean="0">
              <a:latin typeface="AR JULIAN" pitchFamily="2" charset="0"/>
            </a:endParaRPr>
          </a:p>
          <a:p>
            <a:pPr algn="ctr"/>
            <a:r>
              <a:rPr lang="en-US" sz="2400" dirty="0" smtClean="0">
                <a:latin typeface="AR JULIAN" pitchFamily="2" charset="0"/>
              </a:rPr>
              <a:t>Utopia : </a:t>
            </a:r>
          </a:p>
          <a:p>
            <a:pPr algn="ctr"/>
            <a:r>
              <a:rPr lang="en-US" sz="2400" dirty="0" smtClean="0">
                <a:latin typeface="AR JULIAN" pitchFamily="2" charset="0"/>
              </a:rPr>
              <a:t>Homogeneity, conformity </a:t>
            </a:r>
          </a:p>
          <a:p>
            <a:pPr algn="ctr"/>
            <a:r>
              <a:rPr lang="en-US" sz="2400" dirty="0" smtClean="0">
                <a:latin typeface="AR JULIAN" pitchFamily="2" charset="0"/>
              </a:rPr>
              <a:t>&amp; predictability</a:t>
            </a:r>
          </a:p>
        </p:txBody>
      </p:sp>
      <p:sp>
        <p:nvSpPr>
          <p:cNvPr id="9" name="TextBox 8"/>
          <p:cNvSpPr txBox="1"/>
          <p:nvPr/>
        </p:nvSpPr>
        <p:spPr>
          <a:xfrm>
            <a:off x="4788024" y="1916832"/>
            <a:ext cx="4355976" cy="4524315"/>
          </a:xfrm>
          <a:prstGeom prst="rect">
            <a:avLst/>
          </a:prstGeom>
          <a:noFill/>
        </p:spPr>
        <p:txBody>
          <a:bodyPr wrap="square" rtlCol="0">
            <a:spAutoFit/>
          </a:bodyPr>
          <a:lstStyle/>
          <a:p>
            <a:pPr algn="ctr"/>
            <a:r>
              <a:rPr lang="en-US" sz="2400" dirty="0" smtClean="0">
                <a:latin typeface="AR JULIAN" pitchFamily="2" charset="0"/>
              </a:rPr>
              <a:t>Social reaction</a:t>
            </a:r>
          </a:p>
          <a:p>
            <a:pPr algn="ctr"/>
            <a:r>
              <a:rPr lang="en-US" sz="2400" dirty="0" smtClean="0">
                <a:latin typeface="AR JULIAN" pitchFamily="2" charset="0"/>
              </a:rPr>
              <a:t>Conflict</a:t>
            </a:r>
          </a:p>
          <a:p>
            <a:pPr algn="ctr"/>
            <a:r>
              <a:rPr lang="en-US" sz="2400" dirty="0" smtClean="0">
                <a:latin typeface="AR JULIAN" pitchFamily="2" charset="0"/>
              </a:rPr>
              <a:t>Relative</a:t>
            </a:r>
          </a:p>
          <a:p>
            <a:pPr algn="ctr"/>
            <a:r>
              <a:rPr lang="en-US" sz="2400" dirty="0" smtClean="0">
                <a:latin typeface="AR JULIAN" pitchFamily="2" charset="0"/>
              </a:rPr>
              <a:t>Crime is a qualification</a:t>
            </a:r>
          </a:p>
          <a:p>
            <a:pPr algn="ctr"/>
            <a:r>
              <a:rPr lang="en-US" sz="2400" dirty="0" smtClean="0">
                <a:latin typeface="AR JULIAN" pitchFamily="2" charset="0"/>
              </a:rPr>
              <a:t>Understand &amp; interpret</a:t>
            </a:r>
          </a:p>
          <a:p>
            <a:pPr algn="ctr"/>
            <a:r>
              <a:rPr lang="en-US" sz="2400" dirty="0" smtClean="0">
                <a:latin typeface="AR JULIAN" pitchFamily="2" charset="0"/>
              </a:rPr>
              <a:t>Cultural sciences’ model</a:t>
            </a:r>
          </a:p>
          <a:p>
            <a:pPr algn="ctr"/>
            <a:r>
              <a:rPr lang="en-US" sz="2400" dirty="0" smtClean="0">
                <a:latin typeface="AR JULIAN" pitchFamily="2" charset="0"/>
              </a:rPr>
              <a:t>Activism &amp; emancipation</a:t>
            </a:r>
          </a:p>
          <a:p>
            <a:pPr algn="ctr"/>
            <a:r>
              <a:rPr lang="en-US" sz="2400" dirty="0" smtClean="0">
                <a:latin typeface="AR JULIAN" pitchFamily="2" charset="0"/>
              </a:rPr>
              <a:t>Egalitarian humanism</a:t>
            </a:r>
          </a:p>
          <a:p>
            <a:pPr algn="ctr"/>
            <a:endParaRPr lang="en-US" sz="2400" dirty="0" smtClean="0">
              <a:latin typeface="AR JULIAN" pitchFamily="2" charset="0"/>
            </a:endParaRPr>
          </a:p>
          <a:p>
            <a:pPr algn="ctr"/>
            <a:r>
              <a:rPr lang="en-US" sz="2400" dirty="0" smtClean="0">
                <a:latin typeface="AR JULIAN" pitchFamily="2" charset="0"/>
              </a:rPr>
              <a:t>Utopia :</a:t>
            </a:r>
          </a:p>
          <a:p>
            <a:pPr algn="ctr"/>
            <a:r>
              <a:rPr lang="en-US" sz="2400" dirty="0" smtClean="0">
                <a:latin typeface="AR JULIAN" pitchFamily="2" charset="0"/>
              </a:rPr>
              <a:t>Plurality, equality </a:t>
            </a:r>
          </a:p>
          <a:p>
            <a:pPr algn="ctr"/>
            <a:r>
              <a:rPr lang="en-US" sz="2400" dirty="0" smtClean="0">
                <a:latin typeface="AR JULIAN" pitchFamily="2" charset="0"/>
              </a:rPr>
              <a:t>&amp; freedom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667</TotalTime>
  <Words>1379</Words>
  <Application>Microsoft Office PowerPoint</Application>
  <PresentationFormat>On-screen Show (4:3)</PresentationFormat>
  <Paragraphs>211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Aurora</dc:creator>
  <cp:lastModifiedBy>User</cp:lastModifiedBy>
  <cp:revision>62</cp:revision>
  <dcterms:created xsi:type="dcterms:W3CDTF">2012-09-04T17:59:57Z</dcterms:created>
  <dcterms:modified xsi:type="dcterms:W3CDTF">2013-01-08T20:46:12Z</dcterms:modified>
</cp:coreProperties>
</file>