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256" r:id="rId2"/>
    <p:sldId id="341" r:id="rId3"/>
    <p:sldId id="356" r:id="rId4"/>
    <p:sldId id="427" r:id="rId5"/>
    <p:sldId id="428" r:id="rId6"/>
    <p:sldId id="429" r:id="rId7"/>
    <p:sldId id="409" r:id="rId8"/>
    <p:sldId id="411" r:id="rId9"/>
    <p:sldId id="416" r:id="rId10"/>
    <p:sldId id="413" r:id="rId11"/>
    <p:sldId id="470" r:id="rId12"/>
    <p:sldId id="414" r:id="rId13"/>
    <p:sldId id="412" r:id="rId14"/>
    <p:sldId id="465" r:id="rId15"/>
    <p:sldId id="466" r:id="rId16"/>
    <p:sldId id="473" r:id="rId17"/>
    <p:sldId id="474" r:id="rId18"/>
    <p:sldId id="481" r:id="rId19"/>
    <p:sldId id="482" r:id="rId20"/>
    <p:sldId id="483" r:id="rId21"/>
    <p:sldId id="442" r:id="rId22"/>
    <p:sldId id="443" r:id="rId23"/>
    <p:sldId id="449" r:id="rId24"/>
    <p:sldId id="453" r:id="rId25"/>
    <p:sldId id="454" r:id="rId26"/>
    <p:sldId id="455" r:id="rId27"/>
    <p:sldId id="456" r:id="rId28"/>
    <p:sldId id="457" r:id="rId29"/>
    <p:sldId id="458" r:id="rId30"/>
    <p:sldId id="459" r:id="rId31"/>
    <p:sldId id="460" r:id="rId32"/>
    <p:sldId id="467" r:id="rId33"/>
    <p:sldId id="468" r:id="rId34"/>
    <p:sldId id="430" r:id="rId35"/>
    <p:sldId id="431" r:id="rId36"/>
    <p:sldId id="479" r:id="rId37"/>
    <p:sldId id="480" r:id="rId38"/>
    <p:sldId id="471" r:id="rId39"/>
    <p:sldId id="432" r:id="rId40"/>
    <p:sldId id="472" r:id="rId41"/>
    <p:sldId id="476" r:id="rId42"/>
    <p:sldId id="475" r:id="rId43"/>
    <p:sldId id="433" r:id="rId44"/>
    <p:sldId id="434" r:id="rId45"/>
    <p:sldId id="435" r:id="rId46"/>
    <p:sldId id="436" r:id="rId47"/>
    <p:sldId id="437" r:id="rId48"/>
    <p:sldId id="438" r:id="rId49"/>
    <p:sldId id="439" r:id="rId50"/>
    <p:sldId id="440" r:id="rId51"/>
    <p:sldId id="441" r:id="rId52"/>
    <p:sldId id="477"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89409" autoAdjust="0"/>
  </p:normalViewPr>
  <p:slideViewPr>
    <p:cSldViewPr>
      <p:cViewPr varScale="1">
        <p:scale>
          <a:sx n="65" d="100"/>
          <a:sy n="65" d="100"/>
        </p:scale>
        <p:origin x="-276" y="-114"/>
      </p:cViewPr>
      <p:guideLst>
        <p:guide orient="horz" pos="2160"/>
        <p:guide pos="2832"/>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32260E-E1DD-48AE-B599-4812ED9110BA}" type="doc">
      <dgm:prSet loTypeId="urn:microsoft.com/office/officeart/2005/8/layout/hProcess7#1" loCatId="list" qsTypeId="urn:microsoft.com/office/officeart/2005/8/quickstyle/simple1" qsCatId="simple" csTypeId="urn:microsoft.com/office/officeart/2005/8/colors/colorful1#1" csCatId="colorful" phldr="1"/>
      <dgm:spPr/>
      <dgm:t>
        <a:bodyPr/>
        <a:lstStyle/>
        <a:p>
          <a:endParaRPr lang="en-CA"/>
        </a:p>
      </dgm:t>
    </dgm:pt>
    <dgm:pt modelId="{7F4F914F-A509-4A23-8AD5-738A5C96F4D8}">
      <dgm:prSet phldrT="[Text]" custT="1"/>
      <dgm:spPr/>
      <dgm:t>
        <a:bodyPr/>
        <a:lstStyle/>
        <a:p>
          <a:r>
            <a:rPr lang="en-CA" sz="2200" b="1" dirty="0" smtClean="0"/>
            <a:t>Experimental</a:t>
          </a:r>
        </a:p>
      </dgm:t>
    </dgm:pt>
    <dgm:pt modelId="{341B5FF4-5B6B-40FB-A110-A4C1CFB83817}" type="parTrans" cxnId="{987B0ECA-726D-4403-BE18-9C4F90DBCC53}">
      <dgm:prSet/>
      <dgm:spPr/>
      <dgm:t>
        <a:bodyPr/>
        <a:lstStyle/>
        <a:p>
          <a:endParaRPr lang="en-CA"/>
        </a:p>
      </dgm:t>
    </dgm:pt>
    <dgm:pt modelId="{A102628A-4B4E-4E31-8403-738EBAF48E3C}" type="sibTrans" cxnId="{987B0ECA-726D-4403-BE18-9C4F90DBCC53}">
      <dgm:prSet/>
      <dgm:spPr/>
      <dgm:t>
        <a:bodyPr/>
        <a:lstStyle/>
        <a:p>
          <a:endParaRPr lang="en-CA"/>
        </a:p>
      </dgm:t>
    </dgm:pt>
    <dgm:pt modelId="{2CAD2515-7618-4EDC-9AE5-6070A134D188}">
      <dgm:prSet phldrT="[Text]" custT="1"/>
      <dgm:spPr/>
      <dgm:t>
        <a:bodyPr/>
        <a:lstStyle/>
        <a:p>
          <a:endParaRPr lang="en-CA" sz="2200" dirty="0" smtClean="0"/>
        </a:p>
        <a:p>
          <a:r>
            <a:rPr lang="en-CA" sz="2200" dirty="0" smtClean="0"/>
            <a:t>Highest degree of control;</a:t>
          </a:r>
        </a:p>
        <a:p>
          <a:r>
            <a:rPr lang="en-CA" sz="2200" dirty="0" smtClean="0"/>
            <a:t>Confounds limited;</a:t>
          </a:r>
        </a:p>
        <a:p>
          <a:r>
            <a:rPr lang="en-CA" sz="2200" dirty="0" smtClean="0"/>
            <a:t>Meaningful conclusions can be drawn.</a:t>
          </a:r>
        </a:p>
        <a:p>
          <a:endParaRPr lang="en-CA" sz="2200" dirty="0" smtClean="0"/>
        </a:p>
      </dgm:t>
    </dgm:pt>
    <dgm:pt modelId="{B3440913-D136-4E61-87C5-E96210095DD1}" type="parTrans" cxnId="{82EC21D1-6420-4314-AA78-82CA44905238}">
      <dgm:prSet/>
      <dgm:spPr/>
      <dgm:t>
        <a:bodyPr/>
        <a:lstStyle/>
        <a:p>
          <a:endParaRPr lang="en-CA"/>
        </a:p>
      </dgm:t>
    </dgm:pt>
    <dgm:pt modelId="{34E3D104-5250-4766-A013-F7121239DD5C}" type="sibTrans" cxnId="{82EC21D1-6420-4314-AA78-82CA44905238}">
      <dgm:prSet/>
      <dgm:spPr/>
      <dgm:t>
        <a:bodyPr/>
        <a:lstStyle/>
        <a:p>
          <a:endParaRPr lang="en-CA"/>
        </a:p>
      </dgm:t>
    </dgm:pt>
    <dgm:pt modelId="{47CFBA29-CAA3-4537-8F63-5E5D7E291965}">
      <dgm:prSet phldrT="[Text]" custT="1"/>
      <dgm:spPr/>
      <dgm:t>
        <a:bodyPr/>
        <a:lstStyle/>
        <a:p>
          <a:r>
            <a:rPr lang="en-CA" sz="2200" b="1" dirty="0" smtClean="0"/>
            <a:t>Quasi-experimental</a:t>
          </a:r>
        </a:p>
      </dgm:t>
    </dgm:pt>
    <dgm:pt modelId="{2C514515-A01B-4ED6-8B62-30D29977C364}" type="parTrans" cxnId="{D837BC61-F9B1-4715-A2F8-E6D6A9FC7E5E}">
      <dgm:prSet/>
      <dgm:spPr/>
      <dgm:t>
        <a:bodyPr/>
        <a:lstStyle/>
        <a:p>
          <a:endParaRPr lang="en-CA"/>
        </a:p>
      </dgm:t>
    </dgm:pt>
    <dgm:pt modelId="{DE05543A-7214-4493-8F70-F52AD46C67D5}" type="sibTrans" cxnId="{D837BC61-F9B1-4715-A2F8-E6D6A9FC7E5E}">
      <dgm:prSet/>
      <dgm:spPr/>
      <dgm:t>
        <a:bodyPr/>
        <a:lstStyle/>
        <a:p>
          <a:endParaRPr lang="en-CA"/>
        </a:p>
      </dgm:t>
    </dgm:pt>
    <dgm:pt modelId="{257BB027-44C1-4AB2-AFB9-4984BDCCFA14}">
      <dgm:prSet phldrT="[Text]" custT="1"/>
      <dgm:spPr/>
      <dgm:t>
        <a:bodyPr/>
        <a:lstStyle/>
        <a:p>
          <a:endParaRPr lang="en-CA" sz="2200" dirty="0" smtClean="0"/>
        </a:p>
        <a:p>
          <a:r>
            <a:rPr lang="en-CA" sz="2200" dirty="0" smtClean="0"/>
            <a:t>Moderate control over variables;</a:t>
          </a:r>
        </a:p>
        <a:p>
          <a:r>
            <a:rPr lang="en-CA" sz="2200" dirty="0" smtClean="0"/>
            <a:t>Confounds present;</a:t>
          </a:r>
        </a:p>
        <a:p>
          <a:r>
            <a:rPr lang="en-CA" sz="2200" dirty="0" smtClean="0"/>
            <a:t>Can cautious interpret results.</a:t>
          </a:r>
        </a:p>
        <a:p>
          <a:endParaRPr lang="en-CA" sz="2200" dirty="0" smtClean="0"/>
        </a:p>
        <a:p>
          <a:endParaRPr lang="en-CA" sz="2200" dirty="0"/>
        </a:p>
      </dgm:t>
    </dgm:pt>
    <dgm:pt modelId="{3EF7B022-7635-47A4-82B5-379C1BF7A5C5}" type="parTrans" cxnId="{C57C34A0-D23F-4625-97C4-B6A06F7DA658}">
      <dgm:prSet/>
      <dgm:spPr/>
      <dgm:t>
        <a:bodyPr/>
        <a:lstStyle/>
        <a:p>
          <a:endParaRPr lang="en-CA"/>
        </a:p>
      </dgm:t>
    </dgm:pt>
    <dgm:pt modelId="{FD3464FC-B560-438E-BC3C-E9C589C7E19C}" type="sibTrans" cxnId="{C57C34A0-D23F-4625-97C4-B6A06F7DA658}">
      <dgm:prSet/>
      <dgm:spPr/>
      <dgm:t>
        <a:bodyPr/>
        <a:lstStyle/>
        <a:p>
          <a:endParaRPr lang="en-CA"/>
        </a:p>
      </dgm:t>
    </dgm:pt>
    <dgm:pt modelId="{33ECCE23-5A55-4DF6-91AB-E8A7C22BFC80}">
      <dgm:prSet phldrT="[Text]" custT="1"/>
      <dgm:spPr/>
      <dgm:t>
        <a:bodyPr/>
        <a:lstStyle/>
        <a:p>
          <a:r>
            <a:rPr lang="en-CA" sz="2200" b="1" dirty="0" smtClean="0"/>
            <a:t>Non-experimental</a:t>
          </a:r>
          <a:endParaRPr lang="en-CA" sz="2200" b="1" dirty="0"/>
        </a:p>
      </dgm:t>
    </dgm:pt>
    <dgm:pt modelId="{C2875DAE-FB98-4FE1-A20F-BE3725DF9886}" type="parTrans" cxnId="{FE50CCA6-6FC0-4977-A061-E28E9EEFACCC}">
      <dgm:prSet/>
      <dgm:spPr/>
      <dgm:t>
        <a:bodyPr/>
        <a:lstStyle/>
        <a:p>
          <a:endParaRPr lang="en-CA"/>
        </a:p>
      </dgm:t>
    </dgm:pt>
    <dgm:pt modelId="{A07B5412-4022-4A13-9939-4911298BF013}" type="sibTrans" cxnId="{FE50CCA6-6FC0-4977-A061-E28E9EEFACCC}">
      <dgm:prSet/>
      <dgm:spPr/>
      <dgm:t>
        <a:bodyPr/>
        <a:lstStyle/>
        <a:p>
          <a:endParaRPr lang="en-CA"/>
        </a:p>
      </dgm:t>
    </dgm:pt>
    <dgm:pt modelId="{0820271A-F864-4861-8E8D-307068C69ABE}">
      <dgm:prSet phldrT="[Text]" custT="1"/>
      <dgm:spPr/>
      <dgm:t>
        <a:bodyPr/>
        <a:lstStyle/>
        <a:p>
          <a:endParaRPr lang="en-CA" sz="2200" dirty="0" smtClean="0"/>
        </a:p>
        <a:p>
          <a:r>
            <a:rPr lang="en-CA" sz="2200" dirty="0" smtClean="0"/>
            <a:t>No control; </a:t>
          </a:r>
        </a:p>
        <a:p>
          <a:r>
            <a:rPr lang="en-CA" sz="2200" dirty="0" smtClean="0"/>
            <a:t>Many potential confounds;</a:t>
          </a:r>
        </a:p>
        <a:p>
          <a:r>
            <a:rPr lang="en-CA" sz="2200" dirty="0" smtClean="0"/>
            <a:t>Difficult to generalize results.</a:t>
          </a:r>
          <a:endParaRPr lang="en-CA" sz="2200" dirty="0"/>
        </a:p>
      </dgm:t>
    </dgm:pt>
    <dgm:pt modelId="{350BE915-8FF0-4B22-B0C7-82E8A463E21F}" type="parTrans" cxnId="{5B9B2AE8-0AD8-4D52-805F-F5B4E44C23E5}">
      <dgm:prSet/>
      <dgm:spPr/>
      <dgm:t>
        <a:bodyPr/>
        <a:lstStyle/>
        <a:p>
          <a:endParaRPr lang="en-CA"/>
        </a:p>
      </dgm:t>
    </dgm:pt>
    <dgm:pt modelId="{10C957F9-E60F-473D-A187-2C29850A4772}" type="sibTrans" cxnId="{5B9B2AE8-0AD8-4D52-805F-F5B4E44C23E5}">
      <dgm:prSet/>
      <dgm:spPr/>
      <dgm:t>
        <a:bodyPr/>
        <a:lstStyle/>
        <a:p>
          <a:endParaRPr lang="en-CA"/>
        </a:p>
      </dgm:t>
    </dgm:pt>
    <dgm:pt modelId="{452BB5C6-2EF9-4BBE-B469-09C0EACB87B5}" type="pres">
      <dgm:prSet presAssocID="{F932260E-E1DD-48AE-B599-4812ED9110BA}" presName="Name0" presStyleCnt="0">
        <dgm:presLayoutVars>
          <dgm:dir/>
          <dgm:animLvl val="lvl"/>
          <dgm:resizeHandles val="exact"/>
        </dgm:presLayoutVars>
      </dgm:prSet>
      <dgm:spPr/>
      <dgm:t>
        <a:bodyPr/>
        <a:lstStyle/>
        <a:p>
          <a:endParaRPr lang="en-US"/>
        </a:p>
      </dgm:t>
    </dgm:pt>
    <dgm:pt modelId="{FAEA2091-F776-4811-ABFA-88F99D539694}" type="pres">
      <dgm:prSet presAssocID="{7F4F914F-A509-4A23-8AD5-738A5C96F4D8}" presName="compositeNode" presStyleCnt="0">
        <dgm:presLayoutVars>
          <dgm:bulletEnabled val="1"/>
        </dgm:presLayoutVars>
      </dgm:prSet>
      <dgm:spPr/>
    </dgm:pt>
    <dgm:pt modelId="{41D8BAD9-5242-4ABC-B5CB-FE467C7DD4C5}" type="pres">
      <dgm:prSet presAssocID="{7F4F914F-A509-4A23-8AD5-738A5C96F4D8}" presName="bgRect" presStyleLbl="node1" presStyleIdx="0" presStyleCnt="3"/>
      <dgm:spPr/>
      <dgm:t>
        <a:bodyPr/>
        <a:lstStyle/>
        <a:p>
          <a:endParaRPr lang="en-CA"/>
        </a:p>
      </dgm:t>
    </dgm:pt>
    <dgm:pt modelId="{9F2872C7-8274-48F2-B0A0-D0AFD9CA3AD7}" type="pres">
      <dgm:prSet presAssocID="{7F4F914F-A509-4A23-8AD5-738A5C96F4D8}" presName="parentNode" presStyleLbl="node1" presStyleIdx="0" presStyleCnt="3">
        <dgm:presLayoutVars>
          <dgm:chMax val="0"/>
          <dgm:bulletEnabled val="1"/>
        </dgm:presLayoutVars>
      </dgm:prSet>
      <dgm:spPr/>
      <dgm:t>
        <a:bodyPr/>
        <a:lstStyle/>
        <a:p>
          <a:endParaRPr lang="en-CA"/>
        </a:p>
      </dgm:t>
    </dgm:pt>
    <dgm:pt modelId="{E504925A-9B4C-417C-A96F-C57B63A077C3}" type="pres">
      <dgm:prSet presAssocID="{7F4F914F-A509-4A23-8AD5-738A5C96F4D8}" presName="childNode" presStyleLbl="node1" presStyleIdx="0" presStyleCnt="3">
        <dgm:presLayoutVars>
          <dgm:bulletEnabled val="1"/>
        </dgm:presLayoutVars>
      </dgm:prSet>
      <dgm:spPr/>
      <dgm:t>
        <a:bodyPr/>
        <a:lstStyle/>
        <a:p>
          <a:endParaRPr lang="en-CA"/>
        </a:p>
      </dgm:t>
    </dgm:pt>
    <dgm:pt modelId="{01E02954-335E-4274-83AE-DEE3D9F8F510}" type="pres">
      <dgm:prSet presAssocID="{A102628A-4B4E-4E31-8403-738EBAF48E3C}" presName="hSp" presStyleCnt="0"/>
      <dgm:spPr/>
    </dgm:pt>
    <dgm:pt modelId="{23BCF758-3851-48BE-96E6-ABFB28A15532}" type="pres">
      <dgm:prSet presAssocID="{A102628A-4B4E-4E31-8403-738EBAF48E3C}" presName="vProcSp" presStyleCnt="0"/>
      <dgm:spPr/>
    </dgm:pt>
    <dgm:pt modelId="{C04887DA-94E9-4F4F-9814-A333C2CE7A0B}" type="pres">
      <dgm:prSet presAssocID="{A102628A-4B4E-4E31-8403-738EBAF48E3C}" presName="vSp1" presStyleCnt="0"/>
      <dgm:spPr/>
    </dgm:pt>
    <dgm:pt modelId="{48C9EAFD-A869-4C79-9911-13F5CB5C06CE}" type="pres">
      <dgm:prSet presAssocID="{A102628A-4B4E-4E31-8403-738EBAF48E3C}" presName="simulatedConn" presStyleLbl="solidFgAcc1" presStyleIdx="0" presStyleCnt="2"/>
      <dgm:spPr/>
    </dgm:pt>
    <dgm:pt modelId="{1748F7E9-6AF2-4619-ACD0-0D09FE75766B}" type="pres">
      <dgm:prSet presAssocID="{A102628A-4B4E-4E31-8403-738EBAF48E3C}" presName="vSp2" presStyleCnt="0"/>
      <dgm:spPr/>
    </dgm:pt>
    <dgm:pt modelId="{4C31E717-F7D4-4EFD-8D71-CA043061A9A5}" type="pres">
      <dgm:prSet presAssocID="{A102628A-4B4E-4E31-8403-738EBAF48E3C}" presName="sibTrans" presStyleCnt="0"/>
      <dgm:spPr/>
    </dgm:pt>
    <dgm:pt modelId="{B7C0227E-DBB2-45EF-849F-60010B34F251}" type="pres">
      <dgm:prSet presAssocID="{47CFBA29-CAA3-4537-8F63-5E5D7E291965}" presName="compositeNode" presStyleCnt="0">
        <dgm:presLayoutVars>
          <dgm:bulletEnabled val="1"/>
        </dgm:presLayoutVars>
      </dgm:prSet>
      <dgm:spPr/>
    </dgm:pt>
    <dgm:pt modelId="{1C1A8061-526C-4590-A455-533AF3836B35}" type="pres">
      <dgm:prSet presAssocID="{47CFBA29-CAA3-4537-8F63-5E5D7E291965}" presName="bgRect" presStyleLbl="node1" presStyleIdx="1" presStyleCnt="3"/>
      <dgm:spPr/>
      <dgm:t>
        <a:bodyPr/>
        <a:lstStyle/>
        <a:p>
          <a:endParaRPr lang="en-CA"/>
        </a:p>
      </dgm:t>
    </dgm:pt>
    <dgm:pt modelId="{0F201E96-DEFE-4732-817A-5D32A8C74A6D}" type="pres">
      <dgm:prSet presAssocID="{47CFBA29-CAA3-4537-8F63-5E5D7E291965}" presName="parentNode" presStyleLbl="node1" presStyleIdx="1" presStyleCnt="3">
        <dgm:presLayoutVars>
          <dgm:chMax val="0"/>
          <dgm:bulletEnabled val="1"/>
        </dgm:presLayoutVars>
      </dgm:prSet>
      <dgm:spPr/>
      <dgm:t>
        <a:bodyPr/>
        <a:lstStyle/>
        <a:p>
          <a:endParaRPr lang="en-CA"/>
        </a:p>
      </dgm:t>
    </dgm:pt>
    <dgm:pt modelId="{8C2D5786-E43B-4AFA-94E8-5705D60FF284}" type="pres">
      <dgm:prSet presAssocID="{47CFBA29-CAA3-4537-8F63-5E5D7E291965}" presName="childNode" presStyleLbl="node1" presStyleIdx="1" presStyleCnt="3">
        <dgm:presLayoutVars>
          <dgm:bulletEnabled val="1"/>
        </dgm:presLayoutVars>
      </dgm:prSet>
      <dgm:spPr/>
      <dgm:t>
        <a:bodyPr/>
        <a:lstStyle/>
        <a:p>
          <a:endParaRPr lang="en-CA"/>
        </a:p>
      </dgm:t>
    </dgm:pt>
    <dgm:pt modelId="{6C4836E8-0843-4070-8672-E9F31398BBB6}" type="pres">
      <dgm:prSet presAssocID="{DE05543A-7214-4493-8F70-F52AD46C67D5}" presName="hSp" presStyleCnt="0"/>
      <dgm:spPr/>
    </dgm:pt>
    <dgm:pt modelId="{9238C89F-4F2F-490B-96C0-38C79D8F9690}" type="pres">
      <dgm:prSet presAssocID="{DE05543A-7214-4493-8F70-F52AD46C67D5}" presName="vProcSp" presStyleCnt="0"/>
      <dgm:spPr/>
    </dgm:pt>
    <dgm:pt modelId="{085C5A04-F11D-467A-B9D3-B628D5843EEE}" type="pres">
      <dgm:prSet presAssocID="{DE05543A-7214-4493-8F70-F52AD46C67D5}" presName="vSp1" presStyleCnt="0"/>
      <dgm:spPr/>
    </dgm:pt>
    <dgm:pt modelId="{167335E1-9967-4973-8059-19129E856B29}" type="pres">
      <dgm:prSet presAssocID="{DE05543A-7214-4493-8F70-F52AD46C67D5}" presName="simulatedConn" presStyleLbl="solidFgAcc1" presStyleIdx="1" presStyleCnt="2"/>
      <dgm:spPr/>
    </dgm:pt>
    <dgm:pt modelId="{5A160AB3-38AD-4E88-8119-28ADF3EDE3E2}" type="pres">
      <dgm:prSet presAssocID="{DE05543A-7214-4493-8F70-F52AD46C67D5}" presName="vSp2" presStyleCnt="0"/>
      <dgm:spPr/>
    </dgm:pt>
    <dgm:pt modelId="{7B71061A-A8FA-4BEF-BCD4-517B9762551D}" type="pres">
      <dgm:prSet presAssocID="{DE05543A-7214-4493-8F70-F52AD46C67D5}" presName="sibTrans" presStyleCnt="0"/>
      <dgm:spPr/>
    </dgm:pt>
    <dgm:pt modelId="{A08524A3-2E65-4933-A2E2-8E8AE51517EE}" type="pres">
      <dgm:prSet presAssocID="{33ECCE23-5A55-4DF6-91AB-E8A7C22BFC80}" presName="compositeNode" presStyleCnt="0">
        <dgm:presLayoutVars>
          <dgm:bulletEnabled val="1"/>
        </dgm:presLayoutVars>
      </dgm:prSet>
      <dgm:spPr/>
    </dgm:pt>
    <dgm:pt modelId="{417FDB56-6AF0-44DA-B4FD-E16D43108127}" type="pres">
      <dgm:prSet presAssocID="{33ECCE23-5A55-4DF6-91AB-E8A7C22BFC80}" presName="bgRect" presStyleLbl="node1" presStyleIdx="2" presStyleCnt="3"/>
      <dgm:spPr/>
      <dgm:t>
        <a:bodyPr/>
        <a:lstStyle/>
        <a:p>
          <a:endParaRPr lang="en-CA"/>
        </a:p>
      </dgm:t>
    </dgm:pt>
    <dgm:pt modelId="{F6160D9F-C56E-4B93-8A1D-7D8F0DE9150E}" type="pres">
      <dgm:prSet presAssocID="{33ECCE23-5A55-4DF6-91AB-E8A7C22BFC80}" presName="parentNode" presStyleLbl="node1" presStyleIdx="2" presStyleCnt="3">
        <dgm:presLayoutVars>
          <dgm:chMax val="0"/>
          <dgm:bulletEnabled val="1"/>
        </dgm:presLayoutVars>
      </dgm:prSet>
      <dgm:spPr/>
      <dgm:t>
        <a:bodyPr/>
        <a:lstStyle/>
        <a:p>
          <a:endParaRPr lang="en-CA"/>
        </a:p>
      </dgm:t>
    </dgm:pt>
    <dgm:pt modelId="{9452EB4D-5D29-4327-9601-F92FE7DB673B}" type="pres">
      <dgm:prSet presAssocID="{33ECCE23-5A55-4DF6-91AB-E8A7C22BFC80}" presName="childNode" presStyleLbl="node1" presStyleIdx="2" presStyleCnt="3">
        <dgm:presLayoutVars>
          <dgm:bulletEnabled val="1"/>
        </dgm:presLayoutVars>
      </dgm:prSet>
      <dgm:spPr/>
      <dgm:t>
        <a:bodyPr/>
        <a:lstStyle/>
        <a:p>
          <a:endParaRPr lang="en-CA"/>
        </a:p>
      </dgm:t>
    </dgm:pt>
  </dgm:ptLst>
  <dgm:cxnLst>
    <dgm:cxn modelId="{D837BC61-F9B1-4715-A2F8-E6D6A9FC7E5E}" srcId="{F932260E-E1DD-48AE-B599-4812ED9110BA}" destId="{47CFBA29-CAA3-4537-8F63-5E5D7E291965}" srcOrd="1" destOrd="0" parTransId="{2C514515-A01B-4ED6-8B62-30D29977C364}" sibTransId="{DE05543A-7214-4493-8F70-F52AD46C67D5}"/>
    <dgm:cxn modelId="{D581D835-F724-4C3A-8131-A71EC004E004}" type="presOf" srcId="{7F4F914F-A509-4A23-8AD5-738A5C96F4D8}" destId="{41D8BAD9-5242-4ABC-B5CB-FE467C7DD4C5}" srcOrd="0" destOrd="0" presId="urn:microsoft.com/office/officeart/2005/8/layout/hProcess7#1"/>
    <dgm:cxn modelId="{82EC21D1-6420-4314-AA78-82CA44905238}" srcId="{7F4F914F-A509-4A23-8AD5-738A5C96F4D8}" destId="{2CAD2515-7618-4EDC-9AE5-6070A134D188}" srcOrd="0" destOrd="0" parTransId="{B3440913-D136-4E61-87C5-E96210095DD1}" sibTransId="{34E3D104-5250-4766-A013-F7121239DD5C}"/>
    <dgm:cxn modelId="{7B248528-9E28-4B10-AF1D-E587C4898F1D}" type="presOf" srcId="{0820271A-F864-4861-8E8D-307068C69ABE}" destId="{9452EB4D-5D29-4327-9601-F92FE7DB673B}" srcOrd="0" destOrd="0" presId="urn:microsoft.com/office/officeart/2005/8/layout/hProcess7#1"/>
    <dgm:cxn modelId="{909B3A85-D2A4-4408-BA9E-38A25DC64373}" type="presOf" srcId="{F932260E-E1DD-48AE-B599-4812ED9110BA}" destId="{452BB5C6-2EF9-4BBE-B469-09C0EACB87B5}" srcOrd="0" destOrd="0" presId="urn:microsoft.com/office/officeart/2005/8/layout/hProcess7#1"/>
    <dgm:cxn modelId="{4139B31F-C9CC-4757-8607-2549EE5795D7}" type="presOf" srcId="{33ECCE23-5A55-4DF6-91AB-E8A7C22BFC80}" destId="{F6160D9F-C56E-4B93-8A1D-7D8F0DE9150E}" srcOrd="1" destOrd="0" presId="urn:microsoft.com/office/officeart/2005/8/layout/hProcess7#1"/>
    <dgm:cxn modelId="{0E9BC43D-1AC3-400A-BCF0-AD0DEE4C6C66}" type="presOf" srcId="{33ECCE23-5A55-4DF6-91AB-E8A7C22BFC80}" destId="{417FDB56-6AF0-44DA-B4FD-E16D43108127}" srcOrd="0" destOrd="0" presId="urn:microsoft.com/office/officeart/2005/8/layout/hProcess7#1"/>
    <dgm:cxn modelId="{5B9B2AE8-0AD8-4D52-805F-F5B4E44C23E5}" srcId="{33ECCE23-5A55-4DF6-91AB-E8A7C22BFC80}" destId="{0820271A-F864-4861-8E8D-307068C69ABE}" srcOrd="0" destOrd="0" parTransId="{350BE915-8FF0-4B22-B0C7-82E8A463E21F}" sibTransId="{10C957F9-E60F-473D-A187-2C29850A4772}"/>
    <dgm:cxn modelId="{431F4347-0F38-4697-B1FE-F6305CF1FE10}" type="presOf" srcId="{47CFBA29-CAA3-4537-8F63-5E5D7E291965}" destId="{0F201E96-DEFE-4732-817A-5D32A8C74A6D}" srcOrd="1" destOrd="0" presId="urn:microsoft.com/office/officeart/2005/8/layout/hProcess7#1"/>
    <dgm:cxn modelId="{3A6BD4EF-12CA-4D65-B43A-354E01EAC22F}" type="presOf" srcId="{47CFBA29-CAA3-4537-8F63-5E5D7E291965}" destId="{1C1A8061-526C-4590-A455-533AF3836B35}" srcOrd="0" destOrd="0" presId="urn:microsoft.com/office/officeart/2005/8/layout/hProcess7#1"/>
    <dgm:cxn modelId="{987B0ECA-726D-4403-BE18-9C4F90DBCC53}" srcId="{F932260E-E1DD-48AE-B599-4812ED9110BA}" destId="{7F4F914F-A509-4A23-8AD5-738A5C96F4D8}" srcOrd="0" destOrd="0" parTransId="{341B5FF4-5B6B-40FB-A110-A4C1CFB83817}" sibTransId="{A102628A-4B4E-4E31-8403-738EBAF48E3C}"/>
    <dgm:cxn modelId="{5D3A68A6-2F21-42DA-8326-E4A150D8CE64}" type="presOf" srcId="{2CAD2515-7618-4EDC-9AE5-6070A134D188}" destId="{E504925A-9B4C-417C-A96F-C57B63A077C3}" srcOrd="0" destOrd="0" presId="urn:microsoft.com/office/officeart/2005/8/layout/hProcess7#1"/>
    <dgm:cxn modelId="{FE50CCA6-6FC0-4977-A061-E28E9EEFACCC}" srcId="{F932260E-E1DD-48AE-B599-4812ED9110BA}" destId="{33ECCE23-5A55-4DF6-91AB-E8A7C22BFC80}" srcOrd="2" destOrd="0" parTransId="{C2875DAE-FB98-4FE1-A20F-BE3725DF9886}" sibTransId="{A07B5412-4022-4A13-9939-4911298BF013}"/>
    <dgm:cxn modelId="{98C3FD50-DB5B-4880-9F56-5040A69030A3}" type="presOf" srcId="{7F4F914F-A509-4A23-8AD5-738A5C96F4D8}" destId="{9F2872C7-8274-48F2-B0A0-D0AFD9CA3AD7}" srcOrd="1" destOrd="0" presId="urn:microsoft.com/office/officeart/2005/8/layout/hProcess7#1"/>
    <dgm:cxn modelId="{1DE11F85-24D5-4A3F-860E-49219D20D269}" type="presOf" srcId="{257BB027-44C1-4AB2-AFB9-4984BDCCFA14}" destId="{8C2D5786-E43B-4AFA-94E8-5705D60FF284}" srcOrd="0" destOrd="0" presId="urn:microsoft.com/office/officeart/2005/8/layout/hProcess7#1"/>
    <dgm:cxn modelId="{C57C34A0-D23F-4625-97C4-B6A06F7DA658}" srcId="{47CFBA29-CAA3-4537-8F63-5E5D7E291965}" destId="{257BB027-44C1-4AB2-AFB9-4984BDCCFA14}" srcOrd="0" destOrd="0" parTransId="{3EF7B022-7635-47A4-82B5-379C1BF7A5C5}" sibTransId="{FD3464FC-B560-438E-BC3C-E9C589C7E19C}"/>
    <dgm:cxn modelId="{C1F9AE10-303F-4499-BC6E-0B6BB152BED4}" type="presParOf" srcId="{452BB5C6-2EF9-4BBE-B469-09C0EACB87B5}" destId="{FAEA2091-F776-4811-ABFA-88F99D539694}" srcOrd="0" destOrd="0" presId="urn:microsoft.com/office/officeart/2005/8/layout/hProcess7#1"/>
    <dgm:cxn modelId="{19E9A499-4850-48EB-902E-A5FC3519D67C}" type="presParOf" srcId="{FAEA2091-F776-4811-ABFA-88F99D539694}" destId="{41D8BAD9-5242-4ABC-B5CB-FE467C7DD4C5}" srcOrd="0" destOrd="0" presId="urn:microsoft.com/office/officeart/2005/8/layout/hProcess7#1"/>
    <dgm:cxn modelId="{B4D2159C-4F2B-4526-AF9F-2D464BC51ED0}" type="presParOf" srcId="{FAEA2091-F776-4811-ABFA-88F99D539694}" destId="{9F2872C7-8274-48F2-B0A0-D0AFD9CA3AD7}" srcOrd="1" destOrd="0" presId="urn:microsoft.com/office/officeart/2005/8/layout/hProcess7#1"/>
    <dgm:cxn modelId="{D243269E-2DFD-467C-B2A4-E45F0B17A171}" type="presParOf" srcId="{FAEA2091-F776-4811-ABFA-88F99D539694}" destId="{E504925A-9B4C-417C-A96F-C57B63A077C3}" srcOrd="2" destOrd="0" presId="urn:microsoft.com/office/officeart/2005/8/layout/hProcess7#1"/>
    <dgm:cxn modelId="{0F411408-E809-465D-9D5C-7935B2009634}" type="presParOf" srcId="{452BB5C6-2EF9-4BBE-B469-09C0EACB87B5}" destId="{01E02954-335E-4274-83AE-DEE3D9F8F510}" srcOrd="1" destOrd="0" presId="urn:microsoft.com/office/officeart/2005/8/layout/hProcess7#1"/>
    <dgm:cxn modelId="{8C262A2F-EEEC-4E19-8E99-C8BB21727139}" type="presParOf" srcId="{452BB5C6-2EF9-4BBE-B469-09C0EACB87B5}" destId="{23BCF758-3851-48BE-96E6-ABFB28A15532}" srcOrd="2" destOrd="0" presId="urn:microsoft.com/office/officeart/2005/8/layout/hProcess7#1"/>
    <dgm:cxn modelId="{75AB2672-CB3F-44C4-92C8-DEF84ED98F8B}" type="presParOf" srcId="{23BCF758-3851-48BE-96E6-ABFB28A15532}" destId="{C04887DA-94E9-4F4F-9814-A333C2CE7A0B}" srcOrd="0" destOrd="0" presId="urn:microsoft.com/office/officeart/2005/8/layout/hProcess7#1"/>
    <dgm:cxn modelId="{B39E0427-BB6C-4AC1-A669-08626A026C95}" type="presParOf" srcId="{23BCF758-3851-48BE-96E6-ABFB28A15532}" destId="{48C9EAFD-A869-4C79-9911-13F5CB5C06CE}" srcOrd="1" destOrd="0" presId="urn:microsoft.com/office/officeart/2005/8/layout/hProcess7#1"/>
    <dgm:cxn modelId="{85336B15-66C9-4F16-8FB1-FCDFE21A2088}" type="presParOf" srcId="{23BCF758-3851-48BE-96E6-ABFB28A15532}" destId="{1748F7E9-6AF2-4619-ACD0-0D09FE75766B}" srcOrd="2" destOrd="0" presId="urn:microsoft.com/office/officeart/2005/8/layout/hProcess7#1"/>
    <dgm:cxn modelId="{28635D4C-F704-4DF1-9284-BDBA9771BB73}" type="presParOf" srcId="{452BB5C6-2EF9-4BBE-B469-09C0EACB87B5}" destId="{4C31E717-F7D4-4EFD-8D71-CA043061A9A5}" srcOrd="3" destOrd="0" presId="urn:microsoft.com/office/officeart/2005/8/layout/hProcess7#1"/>
    <dgm:cxn modelId="{A9E17DEF-45AC-4DBC-9002-BACF241747E6}" type="presParOf" srcId="{452BB5C6-2EF9-4BBE-B469-09C0EACB87B5}" destId="{B7C0227E-DBB2-45EF-849F-60010B34F251}" srcOrd="4" destOrd="0" presId="urn:microsoft.com/office/officeart/2005/8/layout/hProcess7#1"/>
    <dgm:cxn modelId="{F3CA6A3D-DAD2-4E18-B63A-677F0F40EDE9}" type="presParOf" srcId="{B7C0227E-DBB2-45EF-849F-60010B34F251}" destId="{1C1A8061-526C-4590-A455-533AF3836B35}" srcOrd="0" destOrd="0" presId="urn:microsoft.com/office/officeart/2005/8/layout/hProcess7#1"/>
    <dgm:cxn modelId="{BEF80D95-FC5F-4412-B888-770B29514465}" type="presParOf" srcId="{B7C0227E-DBB2-45EF-849F-60010B34F251}" destId="{0F201E96-DEFE-4732-817A-5D32A8C74A6D}" srcOrd="1" destOrd="0" presId="urn:microsoft.com/office/officeart/2005/8/layout/hProcess7#1"/>
    <dgm:cxn modelId="{2E8B4F54-732F-485F-B22B-2E418721CC9E}" type="presParOf" srcId="{B7C0227E-DBB2-45EF-849F-60010B34F251}" destId="{8C2D5786-E43B-4AFA-94E8-5705D60FF284}" srcOrd="2" destOrd="0" presId="urn:microsoft.com/office/officeart/2005/8/layout/hProcess7#1"/>
    <dgm:cxn modelId="{2AB3F636-6186-4555-9C9A-357BC1C6C383}" type="presParOf" srcId="{452BB5C6-2EF9-4BBE-B469-09C0EACB87B5}" destId="{6C4836E8-0843-4070-8672-E9F31398BBB6}" srcOrd="5" destOrd="0" presId="urn:microsoft.com/office/officeart/2005/8/layout/hProcess7#1"/>
    <dgm:cxn modelId="{AB81F411-6713-4C73-B882-2C5B84B9A303}" type="presParOf" srcId="{452BB5C6-2EF9-4BBE-B469-09C0EACB87B5}" destId="{9238C89F-4F2F-490B-96C0-38C79D8F9690}" srcOrd="6" destOrd="0" presId="urn:microsoft.com/office/officeart/2005/8/layout/hProcess7#1"/>
    <dgm:cxn modelId="{18BAD6F7-74CD-4114-A6FB-81A95A759962}" type="presParOf" srcId="{9238C89F-4F2F-490B-96C0-38C79D8F9690}" destId="{085C5A04-F11D-467A-B9D3-B628D5843EEE}" srcOrd="0" destOrd="0" presId="urn:microsoft.com/office/officeart/2005/8/layout/hProcess7#1"/>
    <dgm:cxn modelId="{0CDCADAA-DE34-4C63-ACEE-08D41B0330E9}" type="presParOf" srcId="{9238C89F-4F2F-490B-96C0-38C79D8F9690}" destId="{167335E1-9967-4973-8059-19129E856B29}" srcOrd="1" destOrd="0" presId="urn:microsoft.com/office/officeart/2005/8/layout/hProcess7#1"/>
    <dgm:cxn modelId="{4B8C6BA5-1819-412B-8429-E8952B986EB9}" type="presParOf" srcId="{9238C89F-4F2F-490B-96C0-38C79D8F9690}" destId="{5A160AB3-38AD-4E88-8119-28ADF3EDE3E2}" srcOrd="2" destOrd="0" presId="urn:microsoft.com/office/officeart/2005/8/layout/hProcess7#1"/>
    <dgm:cxn modelId="{920A4BDD-BF22-4C30-B372-BF594201F492}" type="presParOf" srcId="{452BB5C6-2EF9-4BBE-B469-09C0EACB87B5}" destId="{7B71061A-A8FA-4BEF-BCD4-517B9762551D}" srcOrd="7" destOrd="0" presId="urn:microsoft.com/office/officeart/2005/8/layout/hProcess7#1"/>
    <dgm:cxn modelId="{C0A2D7F0-7442-4DE6-9C88-7DB5237933F5}" type="presParOf" srcId="{452BB5C6-2EF9-4BBE-B469-09C0EACB87B5}" destId="{A08524A3-2E65-4933-A2E2-8E8AE51517EE}" srcOrd="8" destOrd="0" presId="urn:microsoft.com/office/officeart/2005/8/layout/hProcess7#1"/>
    <dgm:cxn modelId="{AF938A6E-CD07-4333-BA10-843C868E60D7}" type="presParOf" srcId="{A08524A3-2E65-4933-A2E2-8E8AE51517EE}" destId="{417FDB56-6AF0-44DA-B4FD-E16D43108127}" srcOrd="0" destOrd="0" presId="urn:microsoft.com/office/officeart/2005/8/layout/hProcess7#1"/>
    <dgm:cxn modelId="{9A621434-9C8E-4C2C-B4C5-DFC60FF07322}" type="presParOf" srcId="{A08524A3-2E65-4933-A2E2-8E8AE51517EE}" destId="{F6160D9F-C56E-4B93-8A1D-7D8F0DE9150E}" srcOrd="1" destOrd="0" presId="urn:microsoft.com/office/officeart/2005/8/layout/hProcess7#1"/>
    <dgm:cxn modelId="{16A883F9-84FD-40BC-AAB0-4B5A8B5BA739}" type="presParOf" srcId="{A08524A3-2E65-4933-A2E2-8E8AE51517EE}" destId="{9452EB4D-5D29-4327-9601-F92FE7DB673B}" srcOrd="2" destOrd="0" presId="urn:microsoft.com/office/officeart/2005/8/layout/hProcess7#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932260E-E1DD-48AE-B599-4812ED9110BA}" type="doc">
      <dgm:prSet loTypeId="urn:microsoft.com/office/officeart/2005/8/layout/hProcess7#2" loCatId="list" qsTypeId="urn:microsoft.com/office/officeart/2005/8/quickstyle/simple1" qsCatId="simple" csTypeId="urn:microsoft.com/office/officeart/2005/8/colors/colorful1#2" csCatId="colorful" phldr="1"/>
      <dgm:spPr/>
      <dgm:t>
        <a:bodyPr/>
        <a:lstStyle/>
        <a:p>
          <a:endParaRPr lang="en-CA"/>
        </a:p>
      </dgm:t>
    </dgm:pt>
    <dgm:pt modelId="{7F4F914F-A509-4A23-8AD5-738A5C96F4D8}">
      <dgm:prSet phldrT="[Text]" custT="1"/>
      <dgm:spPr/>
      <dgm:t>
        <a:bodyPr/>
        <a:lstStyle/>
        <a:p>
          <a:r>
            <a:rPr lang="en-CA" sz="2200" b="1" dirty="0" smtClean="0">
              <a:solidFill>
                <a:schemeClr val="bg1">
                  <a:lumMod val="50000"/>
                </a:schemeClr>
              </a:solidFill>
            </a:rPr>
            <a:t>Experimental</a:t>
          </a:r>
        </a:p>
      </dgm:t>
    </dgm:pt>
    <dgm:pt modelId="{341B5FF4-5B6B-40FB-A110-A4C1CFB83817}" type="parTrans" cxnId="{987B0ECA-726D-4403-BE18-9C4F90DBCC53}">
      <dgm:prSet/>
      <dgm:spPr/>
      <dgm:t>
        <a:bodyPr/>
        <a:lstStyle/>
        <a:p>
          <a:endParaRPr lang="en-CA"/>
        </a:p>
      </dgm:t>
    </dgm:pt>
    <dgm:pt modelId="{A102628A-4B4E-4E31-8403-738EBAF48E3C}" type="sibTrans" cxnId="{987B0ECA-726D-4403-BE18-9C4F90DBCC53}">
      <dgm:prSet/>
      <dgm:spPr/>
      <dgm:t>
        <a:bodyPr/>
        <a:lstStyle/>
        <a:p>
          <a:endParaRPr lang="en-CA"/>
        </a:p>
      </dgm:t>
    </dgm:pt>
    <dgm:pt modelId="{2CAD2515-7618-4EDC-9AE5-6070A134D188}">
      <dgm:prSet phldrT="[Text]" custT="1"/>
      <dgm:spPr/>
      <dgm:t>
        <a:bodyPr/>
        <a:lstStyle/>
        <a:p>
          <a:endParaRPr lang="en-CA" sz="2200" dirty="0" smtClean="0"/>
        </a:p>
        <a:p>
          <a:r>
            <a:rPr lang="en-CA" sz="2200" dirty="0" smtClean="0">
              <a:solidFill>
                <a:schemeClr val="bg1">
                  <a:lumMod val="50000"/>
                </a:schemeClr>
              </a:solidFill>
            </a:rPr>
            <a:t>Highest degree of control;</a:t>
          </a:r>
        </a:p>
        <a:p>
          <a:r>
            <a:rPr lang="en-CA" sz="2200" dirty="0" smtClean="0">
              <a:solidFill>
                <a:schemeClr val="bg1">
                  <a:lumMod val="50000"/>
                </a:schemeClr>
              </a:solidFill>
            </a:rPr>
            <a:t>Confounds limited;</a:t>
          </a:r>
        </a:p>
        <a:p>
          <a:r>
            <a:rPr lang="en-CA" sz="2200" dirty="0" smtClean="0">
              <a:solidFill>
                <a:schemeClr val="bg1">
                  <a:lumMod val="50000"/>
                </a:schemeClr>
              </a:solidFill>
            </a:rPr>
            <a:t>Meaningful conclusions can be drawn.</a:t>
          </a:r>
        </a:p>
        <a:p>
          <a:endParaRPr lang="en-CA" sz="2200" dirty="0" smtClean="0"/>
        </a:p>
      </dgm:t>
    </dgm:pt>
    <dgm:pt modelId="{B3440913-D136-4E61-87C5-E96210095DD1}" type="parTrans" cxnId="{82EC21D1-6420-4314-AA78-82CA44905238}">
      <dgm:prSet/>
      <dgm:spPr/>
      <dgm:t>
        <a:bodyPr/>
        <a:lstStyle/>
        <a:p>
          <a:endParaRPr lang="en-CA"/>
        </a:p>
      </dgm:t>
    </dgm:pt>
    <dgm:pt modelId="{34E3D104-5250-4766-A013-F7121239DD5C}" type="sibTrans" cxnId="{82EC21D1-6420-4314-AA78-82CA44905238}">
      <dgm:prSet/>
      <dgm:spPr/>
      <dgm:t>
        <a:bodyPr/>
        <a:lstStyle/>
        <a:p>
          <a:endParaRPr lang="en-CA"/>
        </a:p>
      </dgm:t>
    </dgm:pt>
    <dgm:pt modelId="{47CFBA29-CAA3-4537-8F63-5E5D7E291965}">
      <dgm:prSet phldrT="[Text]" custT="1"/>
      <dgm:spPr/>
      <dgm:t>
        <a:bodyPr/>
        <a:lstStyle/>
        <a:p>
          <a:r>
            <a:rPr lang="en-CA" sz="2200" b="1" dirty="0" smtClean="0">
              <a:solidFill>
                <a:schemeClr val="bg1">
                  <a:lumMod val="65000"/>
                </a:schemeClr>
              </a:solidFill>
            </a:rPr>
            <a:t>Quasi-experimental</a:t>
          </a:r>
        </a:p>
      </dgm:t>
    </dgm:pt>
    <dgm:pt modelId="{2C514515-A01B-4ED6-8B62-30D29977C364}" type="parTrans" cxnId="{D837BC61-F9B1-4715-A2F8-E6D6A9FC7E5E}">
      <dgm:prSet/>
      <dgm:spPr/>
      <dgm:t>
        <a:bodyPr/>
        <a:lstStyle/>
        <a:p>
          <a:endParaRPr lang="en-CA"/>
        </a:p>
      </dgm:t>
    </dgm:pt>
    <dgm:pt modelId="{DE05543A-7214-4493-8F70-F52AD46C67D5}" type="sibTrans" cxnId="{D837BC61-F9B1-4715-A2F8-E6D6A9FC7E5E}">
      <dgm:prSet/>
      <dgm:spPr/>
      <dgm:t>
        <a:bodyPr/>
        <a:lstStyle/>
        <a:p>
          <a:endParaRPr lang="en-CA"/>
        </a:p>
      </dgm:t>
    </dgm:pt>
    <dgm:pt modelId="{257BB027-44C1-4AB2-AFB9-4984BDCCFA14}">
      <dgm:prSet phldrT="[Text]" custT="1"/>
      <dgm:spPr/>
      <dgm:t>
        <a:bodyPr/>
        <a:lstStyle/>
        <a:p>
          <a:endParaRPr lang="en-CA" sz="2200" dirty="0" smtClean="0"/>
        </a:p>
        <a:p>
          <a:r>
            <a:rPr lang="en-CA" sz="2200" dirty="0" smtClean="0">
              <a:solidFill>
                <a:schemeClr val="bg1">
                  <a:lumMod val="65000"/>
                </a:schemeClr>
              </a:solidFill>
            </a:rPr>
            <a:t>Moderate control over variables;</a:t>
          </a:r>
        </a:p>
        <a:p>
          <a:r>
            <a:rPr lang="en-CA" sz="2200" dirty="0" smtClean="0">
              <a:solidFill>
                <a:schemeClr val="bg1">
                  <a:lumMod val="65000"/>
                </a:schemeClr>
              </a:solidFill>
            </a:rPr>
            <a:t>Confounds present;</a:t>
          </a:r>
        </a:p>
        <a:p>
          <a:r>
            <a:rPr lang="en-CA" sz="2200" dirty="0" smtClean="0">
              <a:solidFill>
                <a:schemeClr val="bg1">
                  <a:lumMod val="65000"/>
                </a:schemeClr>
              </a:solidFill>
            </a:rPr>
            <a:t>Can cautious interpret results.</a:t>
          </a:r>
        </a:p>
        <a:p>
          <a:endParaRPr lang="en-CA" sz="2200" dirty="0" smtClean="0"/>
        </a:p>
        <a:p>
          <a:endParaRPr lang="en-CA" sz="2200" dirty="0"/>
        </a:p>
      </dgm:t>
    </dgm:pt>
    <dgm:pt modelId="{3EF7B022-7635-47A4-82B5-379C1BF7A5C5}" type="parTrans" cxnId="{C57C34A0-D23F-4625-97C4-B6A06F7DA658}">
      <dgm:prSet/>
      <dgm:spPr/>
      <dgm:t>
        <a:bodyPr/>
        <a:lstStyle/>
        <a:p>
          <a:endParaRPr lang="en-CA"/>
        </a:p>
      </dgm:t>
    </dgm:pt>
    <dgm:pt modelId="{FD3464FC-B560-438E-BC3C-E9C589C7E19C}" type="sibTrans" cxnId="{C57C34A0-D23F-4625-97C4-B6A06F7DA658}">
      <dgm:prSet/>
      <dgm:spPr/>
      <dgm:t>
        <a:bodyPr/>
        <a:lstStyle/>
        <a:p>
          <a:endParaRPr lang="en-CA"/>
        </a:p>
      </dgm:t>
    </dgm:pt>
    <dgm:pt modelId="{33ECCE23-5A55-4DF6-91AB-E8A7C22BFC80}">
      <dgm:prSet phldrT="[Text]" custT="1"/>
      <dgm:spPr/>
      <dgm:t>
        <a:bodyPr/>
        <a:lstStyle/>
        <a:p>
          <a:r>
            <a:rPr lang="en-CA" sz="2200" b="1" dirty="0" smtClean="0">
              <a:solidFill>
                <a:srgbClr val="FFFF00"/>
              </a:solidFill>
            </a:rPr>
            <a:t>Non-experimental</a:t>
          </a:r>
          <a:endParaRPr lang="en-CA" sz="2200" b="1" dirty="0">
            <a:solidFill>
              <a:srgbClr val="FFFF00"/>
            </a:solidFill>
          </a:endParaRPr>
        </a:p>
      </dgm:t>
    </dgm:pt>
    <dgm:pt modelId="{C2875DAE-FB98-4FE1-A20F-BE3725DF9886}" type="parTrans" cxnId="{FE50CCA6-6FC0-4977-A061-E28E9EEFACCC}">
      <dgm:prSet/>
      <dgm:spPr/>
      <dgm:t>
        <a:bodyPr/>
        <a:lstStyle/>
        <a:p>
          <a:endParaRPr lang="en-CA"/>
        </a:p>
      </dgm:t>
    </dgm:pt>
    <dgm:pt modelId="{A07B5412-4022-4A13-9939-4911298BF013}" type="sibTrans" cxnId="{FE50CCA6-6FC0-4977-A061-E28E9EEFACCC}">
      <dgm:prSet/>
      <dgm:spPr/>
      <dgm:t>
        <a:bodyPr/>
        <a:lstStyle/>
        <a:p>
          <a:endParaRPr lang="en-CA"/>
        </a:p>
      </dgm:t>
    </dgm:pt>
    <dgm:pt modelId="{0820271A-F864-4861-8E8D-307068C69ABE}">
      <dgm:prSet phldrT="[Text]" custT="1"/>
      <dgm:spPr/>
      <dgm:t>
        <a:bodyPr/>
        <a:lstStyle/>
        <a:p>
          <a:endParaRPr lang="en-CA" sz="2200" dirty="0" smtClean="0">
            <a:solidFill>
              <a:srgbClr val="FFFF00"/>
            </a:solidFill>
          </a:endParaRPr>
        </a:p>
        <a:p>
          <a:r>
            <a:rPr lang="en-CA" sz="2200" dirty="0" smtClean="0">
              <a:solidFill>
                <a:srgbClr val="FFFF00"/>
              </a:solidFill>
            </a:rPr>
            <a:t>No control; </a:t>
          </a:r>
        </a:p>
        <a:p>
          <a:r>
            <a:rPr lang="en-CA" sz="2200" dirty="0" smtClean="0">
              <a:solidFill>
                <a:srgbClr val="FFFF00"/>
              </a:solidFill>
            </a:rPr>
            <a:t>Many potential confounds;</a:t>
          </a:r>
        </a:p>
        <a:p>
          <a:r>
            <a:rPr lang="en-CA" sz="2200" dirty="0" smtClean="0">
              <a:solidFill>
                <a:srgbClr val="FFFF00"/>
              </a:solidFill>
            </a:rPr>
            <a:t>Difficult to generalize results.</a:t>
          </a:r>
          <a:endParaRPr lang="en-CA" sz="2200" dirty="0">
            <a:solidFill>
              <a:srgbClr val="FFFF00"/>
            </a:solidFill>
          </a:endParaRPr>
        </a:p>
      </dgm:t>
    </dgm:pt>
    <dgm:pt modelId="{350BE915-8FF0-4B22-B0C7-82E8A463E21F}" type="parTrans" cxnId="{5B9B2AE8-0AD8-4D52-805F-F5B4E44C23E5}">
      <dgm:prSet/>
      <dgm:spPr/>
      <dgm:t>
        <a:bodyPr/>
        <a:lstStyle/>
        <a:p>
          <a:endParaRPr lang="en-CA"/>
        </a:p>
      </dgm:t>
    </dgm:pt>
    <dgm:pt modelId="{10C957F9-E60F-473D-A187-2C29850A4772}" type="sibTrans" cxnId="{5B9B2AE8-0AD8-4D52-805F-F5B4E44C23E5}">
      <dgm:prSet/>
      <dgm:spPr/>
      <dgm:t>
        <a:bodyPr/>
        <a:lstStyle/>
        <a:p>
          <a:endParaRPr lang="en-CA"/>
        </a:p>
      </dgm:t>
    </dgm:pt>
    <dgm:pt modelId="{452BB5C6-2EF9-4BBE-B469-09C0EACB87B5}" type="pres">
      <dgm:prSet presAssocID="{F932260E-E1DD-48AE-B599-4812ED9110BA}" presName="Name0" presStyleCnt="0">
        <dgm:presLayoutVars>
          <dgm:dir/>
          <dgm:animLvl val="lvl"/>
          <dgm:resizeHandles val="exact"/>
        </dgm:presLayoutVars>
      </dgm:prSet>
      <dgm:spPr/>
      <dgm:t>
        <a:bodyPr/>
        <a:lstStyle/>
        <a:p>
          <a:endParaRPr lang="en-US"/>
        </a:p>
      </dgm:t>
    </dgm:pt>
    <dgm:pt modelId="{FAEA2091-F776-4811-ABFA-88F99D539694}" type="pres">
      <dgm:prSet presAssocID="{7F4F914F-A509-4A23-8AD5-738A5C96F4D8}" presName="compositeNode" presStyleCnt="0">
        <dgm:presLayoutVars>
          <dgm:bulletEnabled val="1"/>
        </dgm:presLayoutVars>
      </dgm:prSet>
      <dgm:spPr/>
    </dgm:pt>
    <dgm:pt modelId="{41D8BAD9-5242-4ABC-B5CB-FE467C7DD4C5}" type="pres">
      <dgm:prSet presAssocID="{7F4F914F-A509-4A23-8AD5-738A5C96F4D8}" presName="bgRect" presStyleLbl="node1" presStyleIdx="0" presStyleCnt="3"/>
      <dgm:spPr/>
      <dgm:t>
        <a:bodyPr/>
        <a:lstStyle/>
        <a:p>
          <a:endParaRPr lang="en-CA"/>
        </a:p>
      </dgm:t>
    </dgm:pt>
    <dgm:pt modelId="{9F2872C7-8274-48F2-B0A0-D0AFD9CA3AD7}" type="pres">
      <dgm:prSet presAssocID="{7F4F914F-A509-4A23-8AD5-738A5C96F4D8}" presName="parentNode" presStyleLbl="node1" presStyleIdx="0" presStyleCnt="3">
        <dgm:presLayoutVars>
          <dgm:chMax val="0"/>
          <dgm:bulletEnabled val="1"/>
        </dgm:presLayoutVars>
      </dgm:prSet>
      <dgm:spPr/>
      <dgm:t>
        <a:bodyPr/>
        <a:lstStyle/>
        <a:p>
          <a:endParaRPr lang="en-CA"/>
        </a:p>
      </dgm:t>
    </dgm:pt>
    <dgm:pt modelId="{E504925A-9B4C-417C-A96F-C57B63A077C3}" type="pres">
      <dgm:prSet presAssocID="{7F4F914F-A509-4A23-8AD5-738A5C96F4D8}" presName="childNode" presStyleLbl="node1" presStyleIdx="0" presStyleCnt="3">
        <dgm:presLayoutVars>
          <dgm:bulletEnabled val="1"/>
        </dgm:presLayoutVars>
      </dgm:prSet>
      <dgm:spPr/>
      <dgm:t>
        <a:bodyPr/>
        <a:lstStyle/>
        <a:p>
          <a:endParaRPr lang="en-CA"/>
        </a:p>
      </dgm:t>
    </dgm:pt>
    <dgm:pt modelId="{01E02954-335E-4274-83AE-DEE3D9F8F510}" type="pres">
      <dgm:prSet presAssocID="{A102628A-4B4E-4E31-8403-738EBAF48E3C}" presName="hSp" presStyleCnt="0"/>
      <dgm:spPr/>
    </dgm:pt>
    <dgm:pt modelId="{23BCF758-3851-48BE-96E6-ABFB28A15532}" type="pres">
      <dgm:prSet presAssocID="{A102628A-4B4E-4E31-8403-738EBAF48E3C}" presName="vProcSp" presStyleCnt="0"/>
      <dgm:spPr/>
    </dgm:pt>
    <dgm:pt modelId="{C04887DA-94E9-4F4F-9814-A333C2CE7A0B}" type="pres">
      <dgm:prSet presAssocID="{A102628A-4B4E-4E31-8403-738EBAF48E3C}" presName="vSp1" presStyleCnt="0"/>
      <dgm:spPr/>
    </dgm:pt>
    <dgm:pt modelId="{48C9EAFD-A869-4C79-9911-13F5CB5C06CE}" type="pres">
      <dgm:prSet presAssocID="{A102628A-4B4E-4E31-8403-738EBAF48E3C}" presName="simulatedConn" presStyleLbl="solidFgAcc1" presStyleIdx="0" presStyleCnt="2"/>
      <dgm:spPr/>
    </dgm:pt>
    <dgm:pt modelId="{1748F7E9-6AF2-4619-ACD0-0D09FE75766B}" type="pres">
      <dgm:prSet presAssocID="{A102628A-4B4E-4E31-8403-738EBAF48E3C}" presName="vSp2" presStyleCnt="0"/>
      <dgm:spPr/>
    </dgm:pt>
    <dgm:pt modelId="{4C31E717-F7D4-4EFD-8D71-CA043061A9A5}" type="pres">
      <dgm:prSet presAssocID="{A102628A-4B4E-4E31-8403-738EBAF48E3C}" presName="sibTrans" presStyleCnt="0"/>
      <dgm:spPr/>
    </dgm:pt>
    <dgm:pt modelId="{B7C0227E-DBB2-45EF-849F-60010B34F251}" type="pres">
      <dgm:prSet presAssocID="{47CFBA29-CAA3-4537-8F63-5E5D7E291965}" presName="compositeNode" presStyleCnt="0">
        <dgm:presLayoutVars>
          <dgm:bulletEnabled val="1"/>
        </dgm:presLayoutVars>
      </dgm:prSet>
      <dgm:spPr/>
    </dgm:pt>
    <dgm:pt modelId="{1C1A8061-526C-4590-A455-533AF3836B35}" type="pres">
      <dgm:prSet presAssocID="{47CFBA29-CAA3-4537-8F63-5E5D7E291965}" presName="bgRect" presStyleLbl="node1" presStyleIdx="1" presStyleCnt="3"/>
      <dgm:spPr/>
      <dgm:t>
        <a:bodyPr/>
        <a:lstStyle/>
        <a:p>
          <a:endParaRPr lang="en-CA"/>
        </a:p>
      </dgm:t>
    </dgm:pt>
    <dgm:pt modelId="{0F201E96-DEFE-4732-817A-5D32A8C74A6D}" type="pres">
      <dgm:prSet presAssocID="{47CFBA29-CAA3-4537-8F63-5E5D7E291965}" presName="parentNode" presStyleLbl="node1" presStyleIdx="1" presStyleCnt="3">
        <dgm:presLayoutVars>
          <dgm:chMax val="0"/>
          <dgm:bulletEnabled val="1"/>
        </dgm:presLayoutVars>
      </dgm:prSet>
      <dgm:spPr/>
      <dgm:t>
        <a:bodyPr/>
        <a:lstStyle/>
        <a:p>
          <a:endParaRPr lang="en-CA"/>
        </a:p>
      </dgm:t>
    </dgm:pt>
    <dgm:pt modelId="{8C2D5786-E43B-4AFA-94E8-5705D60FF284}" type="pres">
      <dgm:prSet presAssocID="{47CFBA29-CAA3-4537-8F63-5E5D7E291965}" presName="childNode" presStyleLbl="node1" presStyleIdx="1" presStyleCnt="3">
        <dgm:presLayoutVars>
          <dgm:bulletEnabled val="1"/>
        </dgm:presLayoutVars>
      </dgm:prSet>
      <dgm:spPr/>
      <dgm:t>
        <a:bodyPr/>
        <a:lstStyle/>
        <a:p>
          <a:endParaRPr lang="en-CA"/>
        </a:p>
      </dgm:t>
    </dgm:pt>
    <dgm:pt modelId="{6C4836E8-0843-4070-8672-E9F31398BBB6}" type="pres">
      <dgm:prSet presAssocID="{DE05543A-7214-4493-8F70-F52AD46C67D5}" presName="hSp" presStyleCnt="0"/>
      <dgm:spPr/>
    </dgm:pt>
    <dgm:pt modelId="{9238C89F-4F2F-490B-96C0-38C79D8F9690}" type="pres">
      <dgm:prSet presAssocID="{DE05543A-7214-4493-8F70-F52AD46C67D5}" presName="vProcSp" presStyleCnt="0"/>
      <dgm:spPr/>
    </dgm:pt>
    <dgm:pt modelId="{085C5A04-F11D-467A-B9D3-B628D5843EEE}" type="pres">
      <dgm:prSet presAssocID="{DE05543A-7214-4493-8F70-F52AD46C67D5}" presName="vSp1" presStyleCnt="0"/>
      <dgm:spPr/>
    </dgm:pt>
    <dgm:pt modelId="{167335E1-9967-4973-8059-19129E856B29}" type="pres">
      <dgm:prSet presAssocID="{DE05543A-7214-4493-8F70-F52AD46C67D5}" presName="simulatedConn" presStyleLbl="solidFgAcc1" presStyleIdx="1" presStyleCnt="2"/>
      <dgm:spPr/>
    </dgm:pt>
    <dgm:pt modelId="{5A160AB3-38AD-4E88-8119-28ADF3EDE3E2}" type="pres">
      <dgm:prSet presAssocID="{DE05543A-7214-4493-8F70-F52AD46C67D5}" presName="vSp2" presStyleCnt="0"/>
      <dgm:spPr/>
    </dgm:pt>
    <dgm:pt modelId="{7B71061A-A8FA-4BEF-BCD4-517B9762551D}" type="pres">
      <dgm:prSet presAssocID="{DE05543A-7214-4493-8F70-F52AD46C67D5}" presName="sibTrans" presStyleCnt="0"/>
      <dgm:spPr/>
    </dgm:pt>
    <dgm:pt modelId="{A08524A3-2E65-4933-A2E2-8E8AE51517EE}" type="pres">
      <dgm:prSet presAssocID="{33ECCE23-5A55-4DF6-91AB-E8A7C22BFC80}" presName="compositeNode" presStyleCnt="0">
        <dgm:presLayoutVars>
          <dgm:bulletEnabled val="1"/>
        </dgm:presLayoutVars>
      </dgm:prSet>
      <dgm:spPr/>
    </dgm:pt>
    <dgm:pt modelId="{417FDB56-6AF0-44DA-B4FD-E16D43108127}" type="pres">
      <dgm:prSet presAssocID="{33ECCE23-5A55-4DF6-91AB-E8A7C22BFC80}" presName="bgRect" presStyleLbl="node1" presStyleIdx="2" presStyleCnt="3"/>
      <dgm:spPr/>
      <dgm:t>
        <a:bodyPr/>
        <a:lstStyle/>
        <a:p>
          <a:endParaRPr lang="en-CA"/>
        </a:p>
      </dgm:t>
    </dgm:pt>
    <dgm:pt modelId="{F6160D9F-C56E-4B93-8A1D-7D8F0DE9150E}" type="pres">
      <dgm:prSet presAssocID="{33ECCE23-5A55-4DF6-91AB-E8A7C22BFC80}" presName="parentNode" presStyleLbl="node1" presStyleIdx="2" presStyleCnt="3">
        <dgm:presLayoutVars>
          <dgm:chMax val="0"/>
          <dgm:bulletEnabled val="1"/>
        </dgm:presLayoutVars>
      </dgm:prSet>
      <dgm:spPr/>
      <dgm:t>
        <a:bodyPr/>
        <a:lstStyle/>
        <a:p>
          <a:endParaRPr lang="en-CA"/>
        </a:p>
      </dgm:t>
    </dgm:pt>
    <dgm:pt modelId="{9452EB4D-5D29-4327-9601-F92FE7DB673B}" type="pres">
      <dgm:prSet presAssocID="{33ECCE23-5A55-4DF6-91AB-E8A7C22BFC80}" presName="childNode" presStyleLbl="node1" presStyleIdx="2" presStyleCnt="3">
        <dgm:presLayoutVars>
          <dgm:bulletEnabled val="1"/>
        </dgm:presLayoutVars>
      </dgm:prSet>
      <dgm:spPr/>
      <dgm:t>
        <a:bodyPr/>
        <a:lstStyle/>
        <a:p>
          <a:endParaRPr lang="en-CA"/>
        </a:p>
      </dgm:t>
    </dgm:pt>
  </dgm:ptLst>
  <dgm:cxnLst>
    <dgm:cxn modelId="{2B73A887-E296-4847-B850-8FDF422EC0E4}" type="presOf" srcId="{0820271A-F864-4861-8E8D-307068C69ABE}" destId="{9452EB4D-5D29-4327-9601-F92FE7DB673B}" srcOrd="0" destOrd="0" presId="urn:microsoft.com/office/officeart/2005/8/layout/hProcess7#2"/>
    <dgm:cxn modelId="{82EC21D1-6420-4314-AA78-82CA44905238}" srcId="{7F4F914F-A509-4A23-8AD5-738A5C96F4D8}" destId="{2CAD2515-7618-4EDC-9AE5-6070A134D188}" srcOrd="0" destOrd="0" parTransId="{B3440913-D136-4E61-87C5-E96210095DD1}" sibTransId="{34E3D104-5250-4766-A013-F7121239DD5C}"/>
    <dgm:cxn modelId="{319A79C2-A6BA-4230-BF7D-D42D41E607F1}" type="presOf" srcId="{47CFBA29-CAA3-4537-8F63-5E5D7E291965}" destId="{1C1A8061-526C-4590-A455-533AF3836B35}" srcOrd="0" destOrd="0" presId="urn:microsoft.com/office/officeart/2005/8/layout/hProcess7#2"/>
    <dgm:cxn modelId="{A5063244-C33E-46C9-A3DA-7D8440C23737}" type="presOf" srcId="{7F4F914F-A509-4A23-8AD5-738A5C96F4D8}" destId="{9F2872C7-8274-48F2-B0A0-D0AFD9CA3AD7}" srcOrd="1" destOrd="0" presId="urn:microsoft.com/office/officeart/2005/8/layout/hProcess7#2"/>
    <dgm:cxn modelId="{1A3379A5-8EE2-49ED-9831-61107814F90C}" type="presOf" srcId="{257BB027-44C1-4AB2-AFB9-4984BDCCFA14}" destId="{8C2D5786-E43B-4AFA-94E8-5705D60FF284}" srcOrd="0" destOrd="0" presId="urn:microsoft.com/office/officeart/2005/8/layout/hProcess7#2"/>
    <dgm:cxn modelId="{C57C34A0-D23F-4625-97C4-B6A06F7DA658}" srcId="{47CFBA29-CAA3-4537-8F63-5E5D7E291965}" destId="{257BB027-44C1-4AB2-AFB9-4984BDCCFA14}" srcOrd="0" destOrd="0" parTransId="{3EF7B022-7635-47A4-82B5-379C1BF7A5C5}" sibTransId="{FD3464FC-B560-438E-BC3C-E9C589C7E19C}"/>
    <dgm:cxn modelId="{987B0ECA-726D-4403-BE18-9C4F90DBCC53}" srcId="{F932260E-E1DD-48AE-B599-4812ED9110BA}" destId="{7F4F914F-A509-4A23-8AD5-738A5C96F4D8}" srcOrd="0" destOrd="0" parTransId="{341B5FF4-5B6B-40FB-A110-A4C1CFB83817}" sibTransId="{A102628A-4B4E-4E31-8403-738EBAF48E3C}"/>
    <dgm:cxn modelId="{4C8B0116-56FB-42C7-9E6E-D26287BB8931}" type="presOf" srcId="{47CFBA29-CAA3-4537-8F63-5E5D7E291965}" destId="{0F201E96-DEFE-4732-817A-5D32A8C74A6D}" srcOrd="1" destOrd="0" presId="urn:microsoft.com/office/officeart/2005/8/layout/hProcess7#2"/>
    <dgm:cxn modelId="{CB17E497-1DCD-4D65-BF47-CA966005E98D}" type="presOf" srcId="{33ECCE23-5A55-4DF6-91AB-E8A7C22BFC80}" destId="{F6160D9F-C56E-4B93-8A1D-7D8F0DE9150E}" srcOrd="1" destOrd="0" presId="urn:microsoft.com/office/officeart/2005/8/layout/hProcess7#2"/>
    <dgm:cxn modelId="{D837BC61-F9B1-4715-A2F8-E6D6A9FC7E5E}" srcId="{F932260E-E1DD-48AE-B599-4812ED9110BA}" destId="{47CFBA29-CAA3-4537-8F63-5E5D7E291965}" srcOrd="1" destOrd="0" parTransId="{2C514515-A01B-4ED6-8B62-30D29977C364}" sibTransId="{DE05543A-7214-4493-8F70-F52AD46C67D5}"/>
    <dgm:cxn modelId="{135E423A-1BC9-4AC5-8611-78396E2A5964}" type="presOf" srcId="{2CAD2515-7618-4EDC-9AE5-6070A134D188}" destId="{E504925A-9B4C-417C-A96F-C57B63A077C3}" srcOrd="0" destOrd="0" presId="urn:microsoft.com/office/officeart/2005/8/layout/hProcess7#2"/>
    <dgm:cxn modelId="{FE50CCA6-6FC0-4977-A061-E28E9EEFACCC}" srcId="{F932260E-E1DD-48AE-B599-4812ED9110BA}" destId="{33ECCE23-5A55-4DF6-91AB-E8A7C22BFC80}" srcOrd="2" destOrd="0" parTransId="{C2875DAE-FB98-4FE1-A20F-BE3725DF9886}" sibTransId="{A07B5412-4022-4A13-9939-4911298BF013}"/>
    <dgm:cxn modelId="{9460306B-8510-447E-8763-0C41AB32C781}" type="presOf" srcId="{33ECCE23-5A55-4DF6-91AB-E8A7C22BFC80}" destId="{417FDB56-6AF0-44DA-B4FD-E16D43108127}" srcOrd="0" destOrd="0" presId="urn:microsoft.com/office/officeart/2005/8/layout/hProcess7#2"/>
    <dgm:cxn modelId="{27F2D7C0-E4F5-4237-B19E-DA5ADB18C5DC}" type="presOf" srcId="{7F4F914F-A509-4A23-8AD5-738A5C96F4D8}" destId="{41D8BAD9-5242-4ABC-B5CB-FE467C7DD4C5}" srcOrd="0" destOrd="0" presId="urn:microsoft.com/office/officeart/2005/8/layout/hProcess7#2"/>
    <dgm:cxn modelId="{5B9B2AE8-0AD8-4D52-805F-F5B4E44C23E5}" srcId="{33ECCE23-5A55-4DF6-91AB-E8A7C22BFC80}" destId="{0820271A-F864-4861-8E8D-307068C69ABE}" srcOrd="0" destOrd="0" parTransId="{350BE915-8FF0-4B22-B0C7-82E8A463E21F}" sibTransId="{10C957F9-E60F-473D-A187-2C29850A4772}"/>
    <dgm:cxn modelId="{7AB0C845-1F0A-4C91-BEC2-7130B61DD604}" type="presOf" srcId="{F932260E-E1DD-48AE-B599-4812ED9110BA}" destId="{452BB5C6-2EF9-4BBE-B469-09C0EACB87B5}" srcOrd="0" destOrd="0" presId="urn:microsoft.com/office/officeart/2005/8/layout/hProcess7#2"/>
    <dgm:cxn modelId="{325EFDFE-51A4-4897-B8B0-4170D40AB51F}" type="presParOf" srcId="{452BB5C6-2EF9-4BBE-B469-09C0EACB87B5}" destId="{FAEA2091-F776-4811-ABFA-88F99D539694}" srcOrd="0" destOrd="0" presId="urn:microsoft.com/office/officeart/2005/8/layout/hProcess7#2"/>
    <dgm:cxn modelId="{BCA4CD96-159E-47E8-8B7E-D5A10FEC518D}" type="presParOf" srcId="{FAEA2091-F776-4811-ABFA-88F99D539694}" destId="{41D8BAD9-5242-4ABC-B5CB-FE467C7DD4C5}" srcOrd="0" destOrd="0" presId="urn:microsoft.com/office/officeart/2005/8/layout/hProcess7#2"/>
    <dgm:cxn modelId="{8264CDD9-DF38-46EE-8C06-A0481EDB494E}" type="presParOf" srcId="{FAEA2091-F776-4811-ABFA-88F99D539694}" destId="{9F2872C7-8274-48F2-B0A0-D0AFD9CA3AD7}" srcOrd="1" destOrd="0" presId="urn:microsoft.com/office/officeart/2005/8/layout/hProcess7#2"/>
    <dgm:cxn modelId="{AE8C3DAE-03B5-4D43-9EC1-ED1D3AFE6954}" type="presParOf" srcId="{FAEA2091-F776-4811-ABFA-88F99D539694}" destId="{E504925A-9B4C-417C-A96F-C57B63A077C3}" srcOrd="2" destOrd="0" presId="urn:microsoft.com/office/officeart/2005/8/layout/hProcess7#2"/>
    <dgm:cxn modelId="{30EF41B1-C999-4C60-8DBD-75762B4ADA48}" type="presParOf" srcId="{452BB5C6-2EF9-4BBE-B469-09C0EACB87B5}" destId="{01E02954-335E-4274-83AE-DEE3D9F8F510}" srcOrd="1" destOrd="0" presId="urn:microsoft.com/office/officeart/2005/8/layout/hProcess7#2"/>
    <dgm:cxn modelId="{D326CC8F-76BD-461E-AF7F-BAB1A2126AB8}" type="presParOf" srcId="{452BB5C6-2EF9-4BBE-B469-09C0EACB87B5}" destId="{23BCF758-3851-48BE-96E6-ABFB28A15532}" srcOrd="2" destOrd="0" presId="urn:microsoft.com/office/officeart/2005/8/layout/hProcess7#2"/>
    <dgm:cxn modelId="{E8EE4E30-F80E-481E-A9B2-27FBC0BDD756}" type="presParOf" srcId="{23BCF758-3851-48BE-96E6-ABFB28A15532}" destId="{C04887DA-94E9-4F4F-9814-A333C2CE7A0B}" srcOrd="0" destOrd="0" presId="urn:microsoft.com/office/officeart/2005/8/layout/hProcess7#2"/>
    <dgm:cxn modelId="{05111904-77CE-47B0-86AD-0A39C9354678}" type="presParOf" srcId="{23BCF758-3851-48BE-96E6-ABFB28A15532}" destId="{48C9EAFD-A869-4C79-9911-13F5CB5C06CE}" srcOrd="1" destOrd="0" presId="urn:microsoft.com/office/officeart/2005/8/layout/hProcess7#2"/>
    <dgm:cxn modelId="{632E4413-48DF-4FB0-B5DB-C2140D033815}" type="presParOf" srcId="{23BCF758-3851-48BE-96E6-ABFB28A15532}" destId="{1748F7E9-6AF2-4619-ACD0-0D09FE75766B}" srcOrd="2" destOrd="0" presId="urn:microsoft.com/office/officeart/2005/8/layout/hProcess7#2"/>
    <dgm:cxn modelId="{B60E6079-7CB7-48EF-BC7A-8B4095959AF4}" type="presParOf" srcId="{452BB5C6-2EF9-4BBE-B469-09C0EACB87B5}" destId="{4C31E717-F7D4-4EFD-8D71-CA043061A9A5}" srcOrd="3" destOrd="0" presId="urn:microsoft.com/office/officeart/2005/8/layout/hProcess7#2"/>
    <dgm:cxn modelId="{D415C944-AB0E-43B2-B75E-58E0F1696EFF}" type="presParOf" srcId="{452BB5C6-2EF9-4BBE-B469-09C0EACB87B5}" destId="{B7C0227E-DBB2-45EF-849F-60010B34F251}" srcOrd="4" destOrd="0" presId="urn:microsoft.com/office/officeart/2005/8/layout/hProcess7#2"/>
    <dgm:cxn modelId="{60CFAAD1-6D5F-4528-9B9A-148CB51ADEF5}" type="presParOf" srcId="{B7C0227E-DBB2-45EF-849F-60010B34F251}" destId="{1C1A8061-526C-4590-A455-533AF3836B35}" srcOrd="0" destOrd="0" presId="urn:microsoft.com/office/officeart/2005/8/layout/hProcess7#2"/>
    <dgm:cxn modelId="{37B18ABC-5F1A-444A-A3F3-C7FD6ABB49D6}" type="presParOf" srcId="{B7C0227E-DBB2-45EF-849F-60010B34F251}" destId="{0F201E96-DEFE-4732-817A-5D32A8C74A6D}" srcOrd="1" destOrd="0" presId="urn:microsoft.com/office/officeart/2005/8/layout/hProcess7#2"/>
    <dgm:cxn modelId="{3CA1002A-6936-40FC-8BE3-E9715B597728}" type="presParOf" srcId="{B7C0227E-DBB2-45EF-849F-60010B34F251}" destId="{8C2D5786-E43B-4AFA-94E8-5705D60FF284}" srcOrd="2" destOrd="0" presId="urn:microsoft.com/office/officeart/2005/8/layout/hProcess7#2"/>
    <dgm:cxn modelId="{FD431F1E-52B8-42DC-9B64-15FF4249603D}" type="presParOf" srcId="{452BB5C6-2EF9-4BBE-B469-09C0EACB87B5}" destId="{6C4836E8-0843-4070-8672-E9F31398BBB6}" srcOrd="5" destOrd="0" presId="urn:microsoft.com/office/officeart/2005/8/layout/hProcess7#2"/>
    <dgm:cxn modelId="{A3D48C6E-1E2A-4270-8363-AEB27C0E00C8}" type="presParOf" srcId="{452BB5C6-2EF9-4BBE-B469-09C0EACB87B5}" destId="{9238C89F-4F2F-490B-96C0-38C79D8F9690}" srcOrd="6" destOrd="0" presId="urn:microsoft.com/office/officeart/2005/8/layout/hProcess7#2"/>
    <dgm:cxn modelId="{A75E94FF-0B12-4EDB-95CA-5C43F76AD625}" type="presParOf" srcId="{9238C89F-4F2F-490B-96C0-38C79D8F9690}" destId="{085C5A04-F11D-467A-B9D3-B628D5843EEE}" srcOrd="0" destOrd="0" presId="urn:microsoft.com/office/officeart/2005/8/layout/hProcess7#2"/>
    <dgm:cxn modelId="{E992C824-44AE-4B8E-A71B-842BEE32E67F}" type="presParOf" srcId="{9238C89F-4F2F-490B-96C0-38C79D8F9690}" destId="{167335E1-9967-4973-8059-19129E856B29}" srcOrd="1" destOrd="0" presId="urn:microsoft.com/office/officeart/2005/8/layout/hProcess7#2"/>
    <dgm:cxn modelId="{A712C580-DF8C-4756-B706-9E57517BAACC}" type="presParOf" srcId="{9238C89F-4F2F-490B-96C0-38C79D8F9690}" destId="{5A160AB3-38AD-4E88-8119-28ADF3EDE3E2}" srcOrd="2" destOrd="0" presId="urn:microsoft.com/office/officeart/2005/8/layout/hProcess7#2"/>
    <dgm:cxn modelId="{DE446269-A917-44E3-ACD7-3F85C8371402}" type="presParOf" srcId="{452BB5C6-2EF9-4BBE-B469-09C0EACB87B5}" destId="{7B71061A-A8FA-4BEF-BCD4-517B9762551D}" srcOrd="7" destOrd="0" presId="urn:microsoft.com/office/officeart/2005/8/layout/hProcess7#2"/>
    <dgm:cxn modelId="{A81F19A3-6332-4F93-A9BC-A711256B6FD2}" type="presParOf" srcId="{452BB5C6-2EF9-4BBE-B469-09C0EACB87B5}" destId="{A08524A3-2E65-4933-A2E2-8E8AE51517EE}" srcOrd="8" destOrd="0" presId="urn:microsoft.com/office/officeart/2005/8/layout/hProcess7#2"/>
    <dgm:cxn modelId="{34874CFD-21C8-40BE-9463-F22AA5CF3AE3}" type="presParOf" srcId="{A08524A3-2E65-4933-A2E2-8E8AE51517EE}" destId="{417FDB56-6AF0-44DA-B4FD-E16D43108127}" srcOrd="0" destOrd="0" presId="urn:microsoft.com/office/officeart/2005/8/layout/hProcess7#2"/>
    <dgm:cxn modelId="{8928FE88-6028-471C-AA4B-0DCE90648712}" type="presParOf" srcId="{A08524A3-2E65-4933-A2E2-8E8AE51517EE}" destId="{F6160D9F-C56E-4B93-8A1D-7D8F0DE9150E}" srcOrd="1" destOrd="0" presId="urn:microsoft.com/office/officeart/2005/8/layout/hProcess7#2"/>
    <dgm:cxn modelId="{C7218EF6-F7B9-48DD-BF1B-1BCF814E6689}" type="presParOf" srcId="{A08524A3-2E65-4933-A2E2-8E8AE51517EE}" destId="{9452EB4D-5D29-4327-9601-F92FE7DB673B}" srcOrd="2" destOrd="0" presId="urn:microsoft.com/office/officeart/2005/8/layout/hProcess7#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D8BAD9-5242-4ABC-B5CB-FE467C7DD4C5}">
      <dsp:nvSpPr>
        <dsp:cNvPr id="0" name=""/>
        <dsp:cNvSpPr/>
      </dsp:nvSpPr>
      <dsp:spPr>
        <a:xfrm>
          <a:off x="651" y="184301"/>
          <a:ext cx="2804331" cy="3365197"/>
        </a:xfrm>
        <a:prstGeom prst="roundRect">
          <a:avLst>
            <a:gd name="adj" fmla="val 5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t>Experimental</a:t>
          </a:r>
        </a:p>
      </dsp:txBody>
      <dsp:txXfrm rot="16200000">
        <a:off x="-1098646" y="1283599"/>
        <a:ext cx="2759461" cy="560866"/>
      </dsp:txXfrm>
    </dsp:sp>
    <dsp:sp modelId="{E504925A-9B4C-417C-A96F-C57B63A077C3}">
      <dsp:nvSpPr>
        <dsp:cNvPr id="0" name=""/>
        <dsp:cNvSpPr/>
      </dsp:nvSpPr>
      <dsp:spPr>
        <a:xfrm>
          <a:off x="561517"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p>
        <a:p>
          <a:pPr lvl="0" algn="l" defTabSz="977900">
            <a:lnSpc>
              <a:spcPct val="90000"/>
            </a:lnSpc>
            <a:spcBef>
              <a:spcPct val="0"/>
            </a:spcBef>
            <a:spcAft>
              <a:spcPct val="35000"/>
            </a:spcAft>
          </a:pPr>
          <a:r>
            <a:rPr lang="en-CA" sz="2200" kern="1200" dirty="0" smtClean="0"/>
            <a:t>Highest degree of control;</a:t>
          </a:r>
        </a:p>
        <a:p>
          <a:pPr lvl="0" algn="l" defTabSz="977900">
            <a:lnSpc>
              <a:spcPct val="90000"/>
            </a:lnSpc>
            <a:spcBef>
              <a:spcPct val="0"/>
            </a:spcBef>
            <a:spcAft>
              <a:spcPct val="35000"/>
            </a:spcAft>
          </a:pPr>
          <a:r>
            <a:rPr lang="en-CA" sz="2200" kern="1200" dirty="0" smtClean="0"/>
            <a:t>Confounds limited;</a:t>
          </a:r>
        </a:p>
        <a:p>
          <a:pPr lvl="0" algn="l" defTabSz="977900">
            <a:lnSpc>
              <a:spcPct val="90000"/>
            </a:lnSpc>
            <a:spcBef>
              <a:spcPct val="0"/>
            </a:spcBef>
            <a:spcAft>
              <a:spcPct val="35000"/>
            </a:spcAft>
          </a:pPr>
          <a:r>
            <a:rPr lang="en-CA" sz="2200" kern="1200" dirty="0" smtClean="0"/>
            <a:t>Meaningful conclusions can be drawn.</a:t>
          </a:r>
        </a:p>
        <a:p>
          <a:pPr lvl="0" algn="l" defTabSz="977900">
            <a:lnSpc>
              <a:spcPct val="90000"/>
            </a:lnSpc>
            <a:spcBef>
              <a:spcPct val="0"/>
            </a:spcBef>
            <a:spcAft>
              <a:spcPct val="35000"/>
            </a:spcAft>
          </a:pPr>
          <a:endParaRPr lang="en-CA" sz="2200" kern="1200" dirty="0" smtClean="0"/>
        </a:p>
      </dsp:txBody>
      <dsp:txXfrm>
        <a:off x="561517" y="184301"/>
        <a:ext cx="2089226" cy="3365197"/>
      </dsp:txXfrm>
    </dsp:sp>
    <dsp:sp modelId="{1C1A8061-526C-4590-A455-533AF3836B35}">
      <dsp:nvSpPr>
        <dsp:cNvPr id="0" name=""/>
        <dsp:cNvSpPr/>
      </dsp:nvSpPr>
      <dsp:spPr>
        <a:xfrm>
          <a:off x="2903134" y="184301"/>
          <a:ext cx="2804331" cy="3365197"/>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t>Quasi-experimental</a:t>
          </a:r>
        </a:p>
      </dsp:txBody>
      <dsp:txXfrm rot="16200000">
        <a:off x="1803836" y="1283599"/>
        <a:ext cx="2759461" cy="560866"/>
      </dsp:txXfrm>
    </dsp:sp>
    <dsp:sp modelId="{48C9EAFD-A869-4C79-9911-13F5CB5C06CE}">
      <dsp:nvSpPr>
        <dsp:cNvPr id="0" name=""/>
        <dsp:cNvSpPr/>
      </dsp:nvSpPr>
      <dsp:spPr>
        <a:xfrm rot="5400000">
          <a:off x="2669877" y="2858888"/>
          <a:ext cx="494556" cy="420649"/>
        </a:xfrm>
        <a:prstGeom prst="flowChartExtra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2D5786-E43B-4AFA-94E8-5705D60FF284}">
      <dsp:nvSpPr>
        <dsp:cNvPr id="0" name=""/>
        <dsp:cNvSpPr/>
      </dsp:nvSpPr>
      <dsp:spPr>
        <a:xfrm>
          <a:off x="3464000"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p>
        <a:p>
          <a:pPr lvl="0" algn="l" defTabSz="977900">
            <a:lnSpc>
              <a:spcPct val="90000"/>
            </a:lnSpc>
            <a:spcBef>
              <a:spcPct val="0"/>
            </a:spcBef>
            <a:spcAft>
              <a:spcPct val="35000"/>
            </a:spcAft>
          </a:pPr>
          <a:r>
            <a:rPr lang="en-CA" sz="2200" kern="1200" dirty="0" smtClean="0"/>
            <a:t>Moderate control over variables;</a:t>
          </a:r>
        </a:p>
        <a:p>
          <a:pPr lvl="0" algn="l" defTabSz="977900">
            <a:lnSpc>
              <a:spcPct val="90000"/>
            </a:lnSpc>
            <a:spcBef>
              <a:spcPct val="0"/>
            </a:spcBef>
            <a:spcAft>
              <a:spcPct val="35000"/>
            </a:spcAft>
          </a:pPr>
          <a:r>
            <a:rPr lang="en-CA" sz="2200" kern="1200" dirty="0" smtClean="0"/>
            <a:t>Confounds present;</a:t>
          </a:r>
        </a:p>
        <a:p>
          <a:pPr lvl="0" algn="l" defTabSz="977900">
            <a:lnSpc>
              <a:spcPct val="90000"/>
            </a:lnSpc>
            <a:spcBef>
              <a:spcPct val="0"/>
            </a:spcBef>
            <a:spcAft>
              <a:spcPct val="35000"/>
            </a:spcAft>
          </a:pPr>
          <a:r>
            <a:rPr lang="en-CA" sz="2200" kern="1200" dirty="0" smtClean="0"/>
            <a:t>Can cautious interpret results.</a:t>
          </a:r>
        </a:p>
        <a:p>
          <a:pPr lvl="0" algn="l" defTabSz="977900">
            <a:lnSpc>
              <a:spcPct val="90000"/>
            </a:lnSpc>
            <a:spcBef>
              <a:spcPct val="0"/>
            </a:spcBef>
            <a:spcAft>
              <a:spcPct val="35000"/>
            </a:spcAft>
          </a:pPr>
          <a:endParaRPr lang="en-CA" sz="2200" kern="1200" dirty="0" smtClean="0"/>
        </a:p>
        <a:p>
          <a:pPr lvl="0" algn="l" defTabSz="977900">
            <a:lnSpc>
              <a:spcPct val="90000"/>
            </a:lnSpc>
            <a:spcBef>
              <a:spcPct val="0"/>
            </a:spcBef>
            <a:spcAft>
              <a:spcPct val="35000"/>
            </a:spcAft>
          </a:pPr>
          <a:endParaRPr lang="en-CA" sz="2200" kern="1200" dirty="0"/>
        </a:p>
      </dsp:txBody>
      <dsp:txXfrm>
        <a:off x="3464000" y="184301"/>
        <a:ext cx="2089226" cy="3365197"/>
      </dsp:txXfrm>
    </dsp:sp>
    <dsp:sp modelId="{417FDB56-6AF0-44DA-B4FD-E16D43108127}">
      <dsp:nvSpPr>
        <dsp:cNvPr id="0" name=""/>
        <dsp:cNvSpPr/>
      </dsp:nvSpPr>
      <dsp:spPr>
        <a:xfrm>
          <a:off x="5805617" y="184301"/>
          <a:ext cx="2804331" cy="3365197"/>
        </a:xfrm>
        <a:prstGeom prst="roundRect">
          <a:avLst>
            <a:gd name="adj" fmla="val 5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t>Non-experimental</a:t>
          </a:r>
          <a:endParaRPr lang="en-CA" sz="2200" b="1" kern="1200" dirty="0"/>
        </a:p>
      </dsp:txBody>
      <dsp:txXfrm rot="16200000">
        <a:off x="4706319" y="1283599"/>
        <a:ext cx="2759461" cy="560866"/>
      </dsp:txXfrm>
    </dsp:sp>
    <dsp:sp modelId="{167335E1-9967-4973-8059-19129E856B29}">
      <dsp:nvSpPr>
        <dsp:cNvPr id="0" name=""/>
        <dsp:cNvSpPr/>
      </dsp:nvSpPr>
      <dsp:spPr>
        <a:xfrm rot="5400000">
          <a:off x="5572360" y="2858888"/>
          <a:ext cx="494556" cy="420649"/>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452EB4D-5D29-4327-9601-F92FE7DB673B}">
      <dsp:nvSpPr>
        <dsp:cNvPr id="0" name=""/>
        <dsp:cNvSpPr/>
      </dsp:nvSpPr>
      <dsp:spPr>
        <a:xfrm>
          <a:off x="6366483"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p>
        <a:p>
          <a:pPr lvl="0" algn="l" defTabSz="977900">
            <a:lnSpc>
              <a:spcPct val="90000"/>
            </a:lnSpc>
            <a:spcBef>
              <a:spcPct val="0"/>
            </a:spcBef>
            <a:spcAft>
              <a:spcPct val="35000"/>
            </a:spcAft>
          </a:pPr>
          <a:r>
            <a:rPr lang="en-CA" sz="2200" kern="1200" dirty="0" smtClean="0"/>
            <a:t>No control; </a:t>
          </a:r>
        </a:p>
        <a:p>
          <a:pPr lvl="0" algn="l" defTabSz="977900">
            <a:lnSpc>
              <a:spcPct val="90000"/>
            </a:lnSpc>
            <a:spcBef>
              <a:spcPct val="0"/>
            </a:spcBef>
            <a:spcAft>
              <a:spcPct val="35000"/>
            </a:spcAft>
          </a:pPr>
          <a:r>
            <a:rPr lang="en-CA" sz="2200" kern="1200" dirty="0" smtClean="0"/>
            <a:t>Many potential confounds;</a:t>
          </a:r>
        </a:p>
        <a:p>
          <a:pPr lvl="0" algn="l" defTabSz="977900">
            <a:lnSpc>
              <a:spcPct val="90000"/>
            </a:lnSpc>
            <a:spcBef>
              <a:spcPct val="0"/>
            </a:spcBef>
            <a:spcAft>
              <a:spcPct val="35000"/>
            </a:spcAft>
          </a:pPr>
          <a:r>
            <a:rPr lang="en-CA" sz="2200" kern="1200" dirty="0" smtClean="0"/>
            <a:t>Difficult to generalize results.</a:t>
          </a:r>
          <a:endParaRPr lang="en-CA" sz="2200" kern="1200" dirty="0"/>
        </a:p>
      </dsp:txBody>
      <dsp:txXfrm>
        <a:off x="6366483" y="184301"/>
        <a:ext cx="2089226" cy="33651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D8BAD9-5242-4ABC-B5CB-FE467C7DD4C5}">
      <dsp:nvSpPr>
        <dsp:cNvPr id="0" name=""/>
        <dsp:cNvSpPr/>
      </dsp:nvSpPr>
      <dsp:spPr>
        <a:xfrm>
          <a:off x="651" y="184301"/>
          <a:ext cx="2804331" cy="3365197"/>
        </a:xfrm>
        <a:prstGeom prst="roundRect">
          <a:avLst>
            <a:gd name="adj" fmla="val 5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solidFill>
                <a:schemeClr val="bg1">
                  <a:lumMod val="50000"/>
                </a:schemeClr>
              </a:solidFill>
            </a:rPr>
            <a:t>Experimental</a:t>
          </a:r>
        </a:p>
      </dsp:txBody>
      <dsp:txXfrm rot="16200000">
        <a:off x="-1098646" y="1283599"/>
        <a:ext cx="2759461" cy="560866"/>
      </dsp:txXfrm>
    </dsp:sp>
    <dsp:sp modelId="{E504925A-9B4C-417C-A96F-C57B63A077C3}">
      <dsp:nvSpPr>
        <dsp:cNvPr id="0" name=""/>
        <dsp:cNvSpPr/>
      </dsp:nvSpPr>
      <dsp:spPr>
        <a:xfrm>
          <a:off x="561517"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p>
        <a:p>
          <a:pPr lvl="0" algn="l" defTabSz="977900">
            <a:lnSpc>
              <a:spcPct val="90000"/>
            </a:lnSpc>
            <a:spcBef>
              <a:spcPct val="0"/>
            </a:spcBef>
            <a:spcAft>
              <a:spcPct val="35000"/>
            </a:spcAft>
          </a:pPr>
          <a:r>
            <a:rPr lang="en-CA" sz="2200" kern="1200" dirty="0" smtClean="0">
              <a:solidFill>
                <a:schemeClr val="bg1">
                  <a:lumMod val="50000"/>
                </a:schemeClr>
              </a:solidFill>
            </a:rPr>
            <a:t>Highest degree of control;</a:t>
          </a:r>
        </a:p>
        <a:p>
          <a:pPr lvl="0" algn="l" defTabSz="977900">
            <a:lnSpc>
              <a:spcPct val="90000"/>
            </a:lnSpc>
            <a:spcBef>
              <a:spcPct val="0"/>
            </a:spcBef>
            <a:spcAft>
              <a:spcPct val="35000"/>
            </a:spcAft>
          </a:pPr>
          <a:r>
            <a:rPr lang="en-CA" sz="2200" kern="1200" dirty="0" smtClean="0">
              <a:solidFill>
                <a:schemeClr val="bg1">
                  <a:lumMod val="50000"/>
                </a:schemeClr>
              </a:solidFill>
            </a:rPr>
            <a:t>Confounds limited;</a:t>
          </a:r>
        </a:p>
        <a:p>
          <a:pPr lvl="0" algn="l" defTabSz="977900">
            <a:lnSpc>
              <a:spcPct val="90000"/>
            </a:lnSpc>
            <a:spcBef>
              <a:spcPct val="0"/>
            </a:spcBef>
            <a:spcAft>
              <a:spcPct val="35000"/>
            </a:spcAft>
          </a:pPr>
          <a:r>
            <a:rPr lang="en-CA" sz="2200" kern="1200" dirty="0" smtClean="0">
              <a:solidFill>
                <a:schemeClr val="bg1">
                  <a:lumMod val="50000"/>
                </a:schemeClr>
              </a:solidFill>
            </a:rPr>
            <a:t>Meaningful conclusions can be drawn.</a:t>
          </a:r>
        </a:p>
        <a:p>
          <a:pPr lvl="0" algn="l" defTabSz="977900">
            <a:lnSpc>
              <a:spcPct val="90000"/>
            </a:lnSpc>
            <a:spcBef>
              <a:spcPct val="0"/>
            </a:spcBef>
            <a:spcAft>
              <a:spcPct val="35000"/>
            </a:spcAft>
          </a:pPr>
          <a:endParaRPr lang="en-CA" sz="2200" kern="1200" dirty="0" smtClean="0"/>
        </a:p>
      </dsp:txBody>
      <dsp:txXfrm>
        <a:off x="561517" y="184301"/>
        <a:ext cx="2089226" cy="3365197"/>
      </dsp:txXfrm>
    </dsp:sp>
    <dsp:sp modelId="{1C1A8061-526C-4590-A455-533AF3836B35}">
      <dsp:nvSpPr>
        <dsp:cNvPr id="0" name=""/>
        <dsp:cNvSpPr/>
      </dsp:nvSpPr>
      <dsp:spPr>
        <a:xfrm>
          <a:off x="2903134" y="184301"/>
          <a:ext cx="2804331" cy="3365197"/>
        </a:xfrm>
        <a:prstGeom prst="roundRect">
          <a:avLst>
            <a:gd name="adj" fmla="val 5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solidFill>
                <a:schemeClr val="bg1">
                  <a:lumMod val="65000"/>
                </a:schemeClr>
              </a:solidFill>
            </a:rPr>
            <a:t>Quasi-experimental</a:t>
          </a:r>
        </a:p>
      </dsp:txBody>
      <dsp:txXfrm rot="16200000">
        <a:off x="1803836" y="1283599"/>
        <a:ext cx="2759461" cy="560866"/>
      </dsp:txXfrm>
    </dsp:sp>
    <dsp:sp modelId="{48C9EAFD-A869-4C79-9911-13F5CB5C06CE}">
      <dsp:nvSpPr>
        <dsp:cNvPr id="0" name=""/>
        <dsp:cNvSpPr/>
      </dsp:nvSpPr>
      <dsp:spPr>
        <a:xfrm rot="5400000">
          <a:off x="2669877" y="2858888"/>
          <a:ext cx="494556" cy="420649"/>
        </a:xfrm>
        <a:prstGeom prst="flowChartExtra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2D5786-E43B-4AFA-94E8-5705D60FF284}">
      <dsp:nvSpPr>
        <dsp:cNvPr id="0" name=""/>
        <dsp:cNvSpPr/>
      </dsp:nvSpPr>
      <dsp:spPr>
        <a:xfrm>
          <a:off x="3464000"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p>
        <a:p>
          <a:pPr lvl="0" algn="l" defTabSz="977900">
            <a:lnSpc>
              <a:spcPct val="90000"/>
            </a:lnSpc>
            <a:spcBef>
              <a:spcPct val="0"/>
            </a:spcBef>
            <a:spcAft>
              <a:spcPct val="35000"/>
            </a:spcAft>
          </a:pPr>
          <a:r>
            <a:rPr lang="en-CA" sz="2200" kern="1200" dirty="0" smtClean="0">
              <a:solidFill>
                <a:schemeClr val="bg1">
                  <a:lumMod val="65000"/>
                </a:schemeClr>
              </a:solidFill>
            </a:rPr>
            <a:t>Moderate control over variables;</a:t>
          </a:r>
        </a:p>
        <a:p>
          <a:pPr lvl="0" algn="l" defTabSz="977900">
            <a:lnSpc>
              <a:spcPct val="90000"/>
            </a:lnSpc>
            <a:spcBef>
              <a:spcPct val="0"/>
            </a:spcBef>
            <a:spcAft>
              <a:spcPct val="35000"/>
            </a:spcAft>
          </a:pPr>
          <a:r>
            <a:rPr lang="en-CA" sz="2200" kern="1200" dirty="0" smtClean="0">
              <a:solidFill>
                <a:schemeClr val="bg1">
                  <a:lumMod val="65000"/>
                </a:schemeClr>
              </a:solidFill>
            </a:rPr>
            <a:t>Confounds present;</a:t>
          </a:r>
        </a:p>
        <a:p>
          <a:pPr lvl="0" algn="l" defTabSz="977900">
            <a:lnSpc>
              <a:spcPct val="90000"/>
            </a:lnSpc>
            <a:spcBef>
              <a:spcPct val="0"/>
            </a:spcBef>
            <a:spcAft>
              <a:spcPct val="35000"/>
            </a:spcAft>
          </a:pPr>
          <a:r>
            <a:rPr lang="en-CA" sz="2200" kern="1200" dirty="0" smtClean="0">
              <a:solidFill>
                <a:schemeClr val="bg1">
                  <a:lumMod val="65000"/>
                </a:schemeClr>
              </a:solidFill>
            </a:rPr>
            <a:t>Can cautious interpret results.</a:t>
          </a:r>
        </a:p>
        <a:p>
          <a:pPr lvl="0" algn="l" defTabSz="977900">
            <a:lnSpc>
              <a:spcPct val="90000"/>
            </a:lnSpc>
            <a:spcBef>
              <a:spcPct val="0"/>
            </a:spcBef>
            <a:spcAft>
              <a:spcPct val="35000"/>
            </a:spcAft>
          </a:pPr>
          <a:endParaRPr lang="en-CA" sz="2200" kern="1200" dirty="0" smtClean="0"/>
        </a:p>
        <a:p>
          <a:pPr lvl="0" algn="l" defTabSz="977900">
            <a:lnSpc>
              <a:spcPct val="90000"/>
            </a:lnSpc>
            <a:spcBef>
              <a:spcPct val="0"/>
            </a:spcBef>
            <a:spcAft>
              <a:spcPct val="35000"/>
            </a:spcAft>
          </a:pPr>
          <a:endParaRPr lang="en-CA" sz="2200" kern="1200" dirty="0"/>
        </a:p>
      </dsp:txBody>
      <dsp:txXfrm>
        <a:off x="3464000" y="184301"/>
        <a:ext cx="2089226" cy="3365197"/>
      </dsp:txXfrm>
    </dsp:sp>
    <dsp:sp modelId="{417FDB56-6AF0-44DA-B4FD-E16D43108127}">
      <dsp:nvSpPr>
        <dsp:cNvPr id="0" name=""/>
        <dsp:cNvSpPr/>
      </dsp:nvSpPr>
      <dsp:spPr>
        <a:xfrm>
          <a:off x="5805617" y="184301"/>
          <a:ext cx="2804331" cy="3365197"/>
        </a:xfrm>
        <a:prstGeom prst="roundRect">
          <a:avLst>
            <a:gd name="adj" fmla="val 5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75438" rIns="97790" bIns="0" numCol="1" spcCol="1270" anchor="t" anchorCtr="0">
          <a:noAutofit/>
        </a:bodyPr>
        <a:lstStyle/>
        <a:p>
          <a:pPr lvl="0" algn="r" defTabSz="977900">
            <a:lnSpc>
              <a:spcPct val="90000"/>
            </a:lnSpc>
            <a:spcBef>
              <a:spcPct val="0"/>
            </a:spcBef>
            <a:spcAft>
              <a:spcPct val="35000"/>
            </a:spcAft>
          </a:pPr>
          <a:r>
            <a:rPr lang="en-CA" sz="2200" b="1" kern="1200" dirty="0" smtClean="0">
              <a:solidFill>
                <a:srgbClr val="FFFF00"/>
              </a:solidFill>
            </a:rPr>
            <a:t>Non-experimental</a:t>
          </a:r>
          <a:endParaRPr lang="en-CA" sz="2200" b="1" kern="1200" dirty="0">
            <a:solidFill>
              <a:srgbClr val="FFFF00"/>
            </a:solidFill>
          </a:endParaRPr>
        </a:p>
      </dsp:txBody>
      <dsp:txXfrm rot="16200000">
        <a:off x="4706319" y="1283599"/>
        <a:ext cx="2759461" cy="560866"/>
      </dsp:txXfrm>
    </dsp:sp>
    <dsp:sp modelId="{167335E1-9967-4973-8059-19129E856B29}">
      <dsp:nvSpPr>
        <dsp:cNvPr id="0" name=""/>
        <dsp:cNvSpPr/>
      </dsp:nvSpPr>
      <dsp:spPr>
        <a:xfrm rot="5400000">
          <a:off x="5572360" y="2858888"/>
          <a:ext cx="494556" cy="420649"/>
        </a:xfrm>
        <a:prstGeom prst="flowChartExtra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452EB4D-5D29-4327-9601-F92FE7DB673B}">
      <dsp:nvSpPr>
        <dsp:cNvPr id="0" name=""/>
        <dsp:cNvSpPr/>
      </dsp:nvSpPr>
      <dsp:spPr>
        <a:xfrm>
          <a:off x="6366483" y="184301"/>
          <a:ext cx="2089226" cy="3365197"/>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5438" rIns="0" bIns="0" numCol="1" spcCol="1270" anchor="t" anchorCtr="0">
          <a:noAutofit/>
        </a:bodyPr>
        <a:lstStyle/>
        <a:p>
          <a:pPr lvl="0" algn="l" defTabSz="977900">
            <a:lnSpc>
              <a:spcPct val="90000"/>
            </a:lnSpc>
            <a:spcBef>
              <a:spcPct val="0"/>
            </a:spcBef>
            <a:spcAft>
              <a:spcPct val="35000"/>
            </a:spcAft>
          </a:pPr>
          <a:endParaRPr lang="en-CA" sz="2200" kern="1200" dirty="0" smtClean="0">
            <a:solidFill>
              <a:srgbClr val="FFFF00"/>
            </a:solidFill>
          </a:endParaRPr>
        </a:p>
        <a:p>
          <a:pPr lvl="0" algn="l" defTabSz="977900">
            <a:lnSpc>
              <a:spcPct val="90000"/>
            </a:lnSpc>
            <a:spcBef>
              <a:spcPct val="0"/>
            </a:spcBef>
            <a:spcAft>
              <a:spcPct val="35000"/>
            </a:spcAft>
          </a:pPr>
          <a:r>
            <a:rPr lang="en-CA" sz="2200" kern="1200" dirty="0" smtClean="0">
              <a:solidFill>
                <a:srgbClr val="FFFF00"/>
              </a:solidFill>
            </a:rPr>
            <a:t>No control; </a:t>
          </a:r>
        </a:p>
        <a:p>
          <a:pPr lvl="0" algn="l" defTabSz="977900">
            <a:lnSpc>
              <a:spcPct val="90000"/>
            </a:lnSpc>
            <a:spcBef>
              <a:spcPct val="0"/>
            </a:spcBef>
            <a:spcAft>
              <a:spcPct val="35000"/>
            </a:spcAft>
          </a:pPr>
          <a:r>
            <a:rPr lang="en-CA" sz="2200" kern="1200" dirty="0" smtClean="0">
              <a:solidFill>
                <a:srgbClr val="FFFF00"/>
              </a:solidFill>
            </a:rPr>
            <a:t>Many potential confounds;</a:t>
          </a:r>
        </a:p>
        <a:p>
          <a:pPr lvl="0" algn="l" defTabSz="977900">
            <a:lnSpc>
              <a:spcPct val="90000"/>
            </a:lnSpc>
            <a:spcBef>
              <a:spcPct val="0"/>
            </a:spcBef>
            <a:spcAft>
              <a:spcPct val="35000"/>
            </a:spcAft>
          </a:pPr>
          <a:r>
            <a:rPr lang="en-CA" sz="2200" kern="1200" dirty="0" smtClean="0">
              <a:solidFill>
                <a:srgbClr val="FFFF00"/>
              </a:solidFill>
            </a:rPr>
            <a:t>Difficult to generalize results.</a:t>
          </a:r>
          <a:endParaRPr lang="en-CA" sz="2200" kern="1200" dirty="0">
            <a:solidFill>
              <a:srgbClr val="FFFF00"/>
            </a:solidFill>
          </a:endParaRPr>
        </a:p>
      </dsp:txBody>
      <dsp:txXfrm>
        <a:off x="6366483" y="184301"/>
        <a:ext cx="2089226" cy="3365197"/>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1">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presOf axis="self"/>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presOf axis="self"/>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2">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presOf axis="self"/>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presOf axis="self"/>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78DCCD-14C0-46FB-9106-8EC8616DBA33}" type="datetimeFigureOut">
              <a:rPr lang="en-CA" smtClean="0"/>
              <a:pPr/>
              <a:t>29/05/2013</a:t>
            </a:fld>
            <a:endParaRPr lang="en-C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202FEC-9A50-40C7-9D49-447D15254A7B}" type="slidenum">
              <a:rPr lang="en-CA" smtClean="0"/>
              <a:pPr/>
              <a:t>‹#›</a:t>
            </a:fld>
            <a:endParaRPr lang="en-CA" dirty="0"/>
          </a:p>
        </p:txBody>
      </p:sp>
    </p:spTree>
    <p:extLst>
      <p:ext uri="{BB962C8B-B14F-4D97-AF65-F5344CB8AC3E}">
        <p14:creationId xmlns:p14="http://schemas.microsoft.com/office/powerpoint/2010/main" val="16610775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18</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19</a:t>
            </a:fld>
            <a:endParaRPr lang="en-CA"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22</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6C73510-0D4C-4A3A-BFC9-1D132E7F41A4}" type="datetime1">
              <a:rPr lang="en-US" smtClean="0"/>
              <a:pPr/>
              <a:t>5/29/2013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3E013E-054C-41AE-B9B0-358EC1B35A14}" type="datetime1">
              <a:rPr lang="en-US" smtClean="0"/>
              <a:pPr/>
              <a:t>5/29/2013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6A7435-E8AB-47E1-9B80-CBCC4A9BE42D}" type="datetime1">
              <a:rPr lang="en-US" smtClean="0"/>
              <a:pPr/>
              <a:t>5/29/2013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AD38CA9-D1F6-4DF0-B87C-B7919765AE17}" type="datetime1">
              <a:rPr lang="en-US" smtClean="0"/>
              <a:pPr/>
              <a:t>5/29/2013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9F23727-112E-47DE-AD48-3074435C62FE}" type="datetime1">
              <a:rPr lang="en-US" smtClean="0"/>
              <a:pPr/>
              <a:t>5/29/2013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DA750B3-25C4-4C8F-A389-01B585298985}" type="datetime1">
              <a:rPr lang="en-US" smtClean="0"/>
              <a:pPr/>
              <a:t>5/29/2013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0F9A64-F63A-4EEA-AA71-721793A93097}" type="datetime1">
              <a:rPr lang="en-US" smtClean="0"/>
              <a:pPr/>
              <a:t>5/29/2013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E68578-DA1F-4ABA-9C5C-6EFF86D32A30}" type="datetime1">
              <a:rPr lang="en-US" smtClean="0"/>
              <a:pPr/>
              <a:t>5/29/2013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8861FA-E13B-4FEE-BABB-C6679EC4573C}" type="datetime1">
              <a:rPr lang="en-US" smtClean="0"/>
              <a:pPr/>
              <a:t>5/29/2013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F37DC5E-3156-47F2-8385-BADA7DF9EF95}" type="datetime1">
              <a:rPr lang="en-US" smtClean="0"/>
              <a:pPr/>
              <a:t>5/29/2013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C722E47-3FE6-4611-870D-5A8E8309BBF8}" type="datetime1">
              <a:rPr lang="en-US" smtClean="0"/>
              <a:pPr/>
              <a:t>5/29/2013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DAB17A-BB59-4DA8-B41A-841045C05A33}" type="datetime1">
              <a:rPr lang="en-US" smtClean="0"/>
              <a:pPr/>
              <a:t>5/29/2013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books.google.com/ngram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www.youtube.com/watch?v=6JONMYxaZ_s"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www.youtube.com/watch?v=FWSxSQsspiQ"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png"/></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971600" y="2346449"/>
            <a:ext cx="7776864" cy="1946647"/>
          </a:xfrm>
        </p:spPr>
        <p:txBody>
          <a:bodyPr>
            <a:noAutofit/>
          </a:bodyPr>
          <a:lstStyle/>
          <a:p>
            <a:pPr algn="r"/>
            <a:r>
              <a:rPr lang="en-US" sz="4600" b="1" dirty="0" smtClean="0"/>
              <a:t>Descriptive Research:</a:t>
            </a:r>
            <a:br>
              <a:rPr lang="en-US" sz="4600" b="1" dirty="0" smtClean="0"/>
            </a:br>
            <a:r>
              <a:rPr lang="en-US" sz="4000" b="1" dirty="0" smtClean="0"/>
              <a:t>From Reading Books to </a:t>
            </a:r>
            <a:br>
              <a:rPr lang="en-US" sz="4000" b="1" dirty="0" smtClean="0"/>
            </a:br>
            <a:r>
              <a:rPr lang="en-US" sz="4000" b="1" dirty="0" smtClean="0"/>
              <a:t>Hiding in Hospitals</a:t>
            </a:r>
            <a:endParaRPr lang="en-US" sz="4000" dirty="0"/>
          </a:p>
        </p:txBody>
      </p:sp>
      <p:sp>
        <p:nvSpPr>
          <p:cNvPr id="5" name="Subtitle 2"/>
          <p:cNvSpPr>
            <a:spLocks noGrp="1"/>
          </p:cNvSpPr>
          <p:nvPr>
            <p:ph type="subTitle" idx="1"/>
          </p:nvPr>
        </p:nvSpPr>
        <p:spPr>
          <a:xfrm>
            <a:off x="1371600" y="5013176"/>
            <a:ext cx="6400800" cy="1224136"/>
          </a:xfrm>
        </p:spPr>
        <p:txBody>
          <a:bodyPr/>
          <a:lstStyle/>
          <a:p>
            <a:r>
              <a:rPr lang="en-US" dirty="0" smtClean="0"/>
              <a:t>Jordan Schoenherr</a:t>
            </a:r>
          </a:p>
          <a:p>
            <a:r>
              <a:rPr lang="en-US" dirty="0" smtClean="0"/>
              <a:t>Carleton University</a:t>
            </a:r>
            <a:endParaRPr lang="en-US" dirty="0"/>
          </a:p>
        </p:txBody>
      </p:sp>
      <p:sp>
        <p:nvSpPr>
          <p:cNvPr id="6" name="Rectangle 2"/>
          <p:cNvSpPr>
            <a:spLocks noChangeArrowheads="1"/>
          </p:cNvSpPr>
          <p:nvPr/>
        </p:nvSpPr>
        <p:spPr bwMode="auto">
          <a:xfrm>
            <a:off x="3378200" y="177800"/>
            <a:ext cx="5499100" cy="1004888"/>
          </a:xfrm>
          <a:prstGeom prst="rect">
            <a:avLst/>
          </a:prstGeom>
          <a:solidFill>
            <a:srgbClr val="800000"/>
          </a:solidFill>
          <a:ln w="9525">
            <a:noFill/>
            <a:miter lim="800000"/>
            <a:headEnd/>
            <a:tailEnd/>
          </a:ln>
          <a:effectLst/>
        </p:spPr>
        <p:txBody>
          <a:bodyPr anchor="ctr"/>
          <a:lstStyle/>
          <a:p>
            <a:pPr algn="ctr" eaLnBrk="1" hangingPunct="1"/>
            <a:r>
              <a:rPr lang="en-US" sz="2800" b="1" dirty="0" smtClean="0">
                <a:solidFill>
                  <a:schemeClr val="bg1"/>
                </a:solidFill>
                <a:latin typeface="Lucida Sans" pitchFamily="34" charset="0"/>
              </a:rPr>
              <a:t>Research Methods</a:t>
            </a:r>
            <a:endParaRPr lang="en-US" sz="2800" b="1" dirty="0">
              <a:solidFill>
                <a:schemeClr val="bg1"/>
              </a:solidFill>
              <a:latin typeface="Lucida Sans" pitchFamily="34" charset="0"/>
            </a:endParaRPr>
          </a:p>
        </p:txBody>
      </p:sp>
      <p:pic>
        <p:nvPicPr>
          <p:cNvPr id="7" name="Picture 7"/>
          <p:cNvPicPr>
            <a:picLocks noChangeAspect="1" noChangeArrowheads="1"/>
          </p:cNvPicPr>
          <p:nvPr/>
        </p:nvPicPr>
        <p:blipFill>
          <a:blip r:embed="rId2" cstate="print"/>
          <a:srcRect/>
          <a:stretch>
            <a:fillRect/>
          </a:stretch>
        </p:blipFill>
        <p:spPr bwMode="auto">
          <a:xfrm>
            <a:off x="317500" y="190500"/>
            <a:ext cx="2908300" cy="973138"/>
          </a:xfrm>
          <a:prstGeom prst="rect">
            <a:avLst/>
          </a:prstGeom>
          <a:noFill/>
          <a:ln w="9525">
            <a:solidFill>
              <a:schemeClr val="tx1"/>
            </a:solidFill>
            <a:miter lim="800000"/>
            <a:headEnd/>
            <a:tailEnd/>
          </a:ln>
          <a:effectLst/>
        </p:spPr>
      </p:pic>
      <p:sp>
        <p:nvSpPr>
          <p:cNvPr id="8" name="Text Box 12"/>
          <p:cNvSpPr txBox="1">
            <a:spLocks noChangeArrowheads="1"/>
          </p:cNvSpPr>
          <p:nvPr/>
        </p:nvSpPr>
        <p:spPr bwMode="auto">
          <a:xfrm>
            <a:off x="304800" y="1330325"/>
            <a:ext cx="8585200" cy="608013"/>
          </a:xfrm>
          <a:prstGeom prst="rect">
            <a:avLst/>
          </a:prstGeom>
          <a:noFill/>
          <a:ln w="9525">
            <a:solidFill>
              <a:srgbClr val="800000"/>
            </a:solidFill>
            <a:miter lim="800000"/>
            <a:headEnd/>
            <a:tailEnd/>
          </a:ln>
          <a:effectLst/>
        </p:spPr>
        <p:txBody>
          <a:bodyPr wrap="none" anchor="ctr" anchorCtr="1"/>
          <a:lstStyle/>
          <a:p>
            <a:pPr>
              <a:spcBef>
                <a:spcPct val="50000"/>
              </a:spcBef>
            </a:pPr>
            <a:r>
              <a:rPr lang="en-US" sz="2800" b="1" dirty="0" smtClean="0">
                <a:solidFill>
                  <a:srgbClr val="800000"/>
                </a:solidFill>
                <a:latin typeface="Lucida Sans" pitchFamily="34" charset="0"/>
              </a:rPr>
              <a:t>PSYC/NEURO2001 Mon and Weds 14:30-17:30</a:t>
            </a:r>
            <a:endParaRPr lang="en-US" sz="2800" b="1" dirty="0">
              <a:solidFill>
                <a:srgbClr val="800000"/>
              </a:solidFill>
              <a:latin typeface="Lucida Sans" pitchFamily="34" charset="0"/>
            </a:endParaRPr>
          </a:p>
        </p:txBody>
      </p:sp>
      <p:sp>
        <p:nvSpPr>
          <p:cNvPr id="9" name="Slide Number Placeholder 8"/>
          <p:cNvSpPr>
            <a:spLocks noGrp="1"/>
          </p:cNvSpPr>
          <p:nvPr>
            <p:ph type="sldNum" sz="quarter" idx="12"/>
          </p:nvPr>
        </p:nvSpPr>
        <p:spPr/>
        <p:txBody>
          <a:bodyPr/>
          <a:lstStyle/>
          <a:p>
            <a:fld id="{95587115-9895-4084-9D4B-E04959BE5F83}" type="slidenum">
              <a:rPr lang="en-US" smtClean="0"/>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457200" y="1600200"/>
            <a:ext cx="8458200" cy="4876800"/>
          </a:xfrm>
        </p:spPr>
        <p:txBody>
          <a:bodyPr/>
          <a:lstStyle/>
          <a:p>
            <a:endParaRPr lang="en-CA" sz="3000" dirty="0" smtClean="0"/>
          </a:p>
          <a:p>
            <a:endParaRPr lang="en-CA" sz="3000" dirty="0" smtClean="0"/>
          </a:p>
          <a:p>
            <a:r>
              <a:rPr lang="en-CA" sz="3000" dirty="0" smtClean="0"/>
              <a:t>Types of descriptive research</a:t>
            </a:r>
          </a:p>
          <a:p>
            <a:endParaRPr lang="en-CA" sz="1200" dirty="0" smtClean="0"/>
          </a:p>
          <a:p>
            <a:r>
              <a:rPr lang="en-CA" sz="3000" dirty="0" smtClean="0"/>
              <a:t>Observational research designs </a:t>
            </a:r>
          </a:p>
          <a:p>
            <a:endParaRPr lang="en-CA" sz="1200" dirty="0" smtClean="0"/>
          </a:p>
          <a:p>
            <a:r>
              <a:rPr lang="en-CA" sz="3000" dirty="0" smtClean="0"/>
              <a:t>Survey research designs</a:t>
            </a:r>
          </a:p>
          <a:p>
            <a:pPr lvl="1"/>
            <a:r>
              <a:rPr lang="en-CA" sz="2600" dirty="0" smtClean="0"/>
              <a:t>Multidimensional Scaling</a:t>
            </a:r>
          </a:p>
          <a:p>
            <a:endParaRPr lang="en-CA" sz="1200" dirty="0" smtClean="0"/>
          </a:p>
          <a:p>
            <a:endParaRPr lang="en-CA" sz="3000" dirty="0" smtClean="0"/>
          </a:p>
          <a:p>
            <a:endParaRPr lang="en-CA" sz="1200" dirty="0" smtClean="0"/>
          </a:p>
          <a:p>
            <a:endParaRPr lang="en-CA" sz="2600"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Overview of Lecture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 picture is worth a thousand words.”</a:t>
            </a:r>
          </a:p>
          <a:p>
            <a:endParaRPr lang="en-CA" sz="2400" dirty="0" smtClean="0"/>
          </a:p>
          <a:p>
            <a:r>
              <a:rPr lang="en-CA" sz="2400" dirty="0" smtClean="0"/>
              <a:t>- </a:t>
            </a:r>
            <a:r>
              <a:rPr lang="en-US" sz="2400" dirty="0" smtClean="0"/>
              <a:t>Napoleon Bonaparte</a:t>
            </a:r>
            <a:endParaRPr lang="en-CA" sz="2400" dirty="0" smtClean="0"/>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Descriptive Research</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a:t>
            </a:fld>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1676400"/>
          </a:xfrm>
        </p:spPr>
        <p:txBody>
          <a:bodyPr>
            <a:normAutofit fontScale="85000" lnSpcReduction="10000"/>
          </a:bodyPr>
          <a:lstStyle/>
          <a:p>
            <a:r>
              <a:rPr lang="en-CA" sz="2800" dirty="0" smtClean="0"/>
              <a:t>Last lecture, we referred to a continuum of validity that all research techniques can be sorted into</a:t>
            </a:r>
          </a:p>
          <a:p>
            <a:r>
              <a:rPr lang="en-CA" sz="2800" dirty="0" smtClean="0"/>
              <a:t>In the following lectures, keep in mind the connection between each research method and that classification technique</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The Continuum of Internal Validity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8" name="Diagram 7"/>
          <p:cNvGraphicFramePr/>
          <p:nvPr/>
        </p:nvGraphicFramePr>
        <p:xfrm>
          <a:off x="304800" y="2895600"/>
          <a:ext cx="8610600" cy="373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8458200" cy="1676400"/>
          </a:xfrm>
        </p:spPr>
        <p:txBody>
          <a:bodyPr>
            <a:normAutofit/>
          </a:bodyPr>
          <a:lstStyle/>
          <a:p>
            <a:r>
              <a:rPr lang="en-CA" sz="2800" dirty="0" smtClean="0"/>
              <a:t>Descriptive research, surveys and case studies are typically considered non-experimental designs</a:t>
            </a:r>
          </a:p>
        </p:txBody>
      </p:sp>
      <p:sp>
        <p:nvSpPr>
          <p:cNvPr id="4" name="Slide Number Placeholder 3"/>
          <p:cNvSpPr>
            <a:spLocks noGrp="1"/>
          </p:cNvSpPr>
          <p:nvPr>
            <p:ph type="sldNum" sz="quarter" idx="12"/>
          </p:nvPr>
        </p:nvSpPr>
        <p:spPr/>
        <p:txBody>
          <a:bodyPr/>
          <a:lstStyle/>
          <a:p>
            <a:fld id="{B6F15528-21DE-4FAA-801E-634DDDAF4B2B}" type="slidenum">
              <a:rPr lang="en-US" smtClean="0"/>
              <a:pPr/>
              <a:t>5</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The Continuum of Internal Validity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8" name="Diagram 7"/>
          <p:cNvGraphicFramePr/>
          <p:nvPr/>
        </p:nvGraphicFramePr>
        <p:xfrm>
          <a:off x="304800" y="2895600"/>
          <a:ext cx="8610600" cy="373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534400" cy="2895600"/>
          </a:xfrm>
        </p:spPr>
        <p:txBody>
          <a:bodyPr/>
          <a:lstStyle/>
          <a:p>
            <a:endParaRPr lang="en-US" sz="1200" dirty="0" smtClean="0"/>
          </a:p>
          <a:p>
            <a:r>
              <a:rPr lang="en-US" sz="2800" dirty="0" smtClean="0"/>
              <a:t>Descriptive research only seeks to describe the characteristics and behaviour of a given sample population or individual</a:t>
            </a:r>
          </a:p>
          <a:p>
            <a:endParaRPr lang="en-US" sz="1200" dirty="0" smtClean="0"/>
          </a:p>
          <a:p>
            <a:r>
              <a:rPr lang="en-US" sz="2800" dirty="0" smtClean="0"/>
              <a:t>Unlike experimental and quasi-experimental research, descriptive studies do not necessarily test hypotheses</a:t>
            </a:r>
          </a:p>
          <a:p>
            <a:endParaRPr lang="en-US" sz="1200" dirty="0" smtClean="0"/>
          </a:p>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Descriptive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6" name="Table 5"/>
          <p:cNvGraphicFramePr>
            <a:graphicFrameLocks noGrp="1"/>
          </p:cNvGraphicFramePr>
          <p:nvPr/>
        </p:nvGraphicFramePr>
        <p:xfrm>
          <a:off x="609600" y="4191000"/>
          <a:ext cx="7848600" cy="2133600"/>
        </p:xfrm>
        <a:graphic>
          <a:graphicData uri="http://schemas.openxmlformats.org/drawingml/2006/table">
            <a:tbl>
              <a:tblPr firstRow="1" bandRow="1">
                <a:tableStyleId>{5C22544A-7EE6-4342-B048-85BDC9FD1C3A}</a:tableStyleId>
              </a:tblPr>
              <a:tblGrid>
                <a:gridCol w="3924300"/>
                <a:gridCol w="3924300"/>
              </a:tblGrid>
              <a:tr h="711200">
                <a:tc gridSpan="2">
                  <a:txBody>
                    <a:bodyPr/>
                    <a:lstStyle/>
                    <a:p>
                      <a:pPr algn="ctr"/>
                      <a:r>
                        <a:rPr lang="en-US" sz="3800" dirty="0" smtClean="0"/>
                        <a:t>Types of</a:t>
                      </a:r>
                      <a:r>
                        <a:rPr lang="en-US" sz="3800" baseline="0" dirty="0" smtClean="0"/>
                        <a:t> Descriptive Studies</a:t>
                      </a:r>
                      <a:endParaRPr lang="en-US" sz="3800" dirty="0"/>
                    </a:p>
                  </a:txBody>
                  <a:tcPr/>
                </a:tc>
                <a:tc hMerge="1">
                  <a:txBody>
                    <a:bodyPr/>
                    <a:lstStyle/>
                    <a:p>
                      <a:endParaRPr lang="en-US" dirty="0"/>
                    </a:p>
                  </a:txBody>
                  <a:tcPr/>
                </a:tc>
              </a:tr>
              <a:tr h="7112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800" dirty="0" smtClean="0"/>
                        <a:t>Archival</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800" dirty="0" smtClean="0"/>
                        <a:t>Observational</a:t>
                      </a:r>
                    </a:p>
                  </a:txBody>
                  <a:tcPr/>
                </a:tc>
              </a:tr>
              <a:tr h="711200">
                <a:tc>
                  <a:txBody>
                    <a:bodyPr/>
                    <a:lstStyle/>
                    <a:p>
                      <a:pPr algn="ctr"/>
                      <a:r>
                        <a:rPr lang="en-US" sz="3800" dirty="0" smtClean="0"/>
                        <a:t>Survey Research</a:t>
                      </a:r>
                      <a:endParaRPr lang="en-US" sz="3800" dirty="0"/>
                    </a:p>
                  </a:txBody>
                  <a:tcPr/>
                </a:tc>
                <a:tc>
                  <a:txBody>
                    <a:bodyPr/>
                    <a:lstStyle/>
                    <a:p>
                      <a:pPr algn="ctr"/>
                      <a:r>
                        <a:rPr lang="en-US" sz="3800" dirty="0" smtClean="0"/>
                        <a:t>Case Studies</a:t>
                      </a:r>
                      <a:endParaRPr lang="en-US" sz="3800" dirty="0"/>
                    </a:p>
                  </a:txBody>
                  <a:tcPr/>
                </a:tc>
              </a:tr>
            </a:tbl>
          </a:graphicData>
        </a:graphic>
      </p:graphicFrame>
      <p:sp>
        <p:nvSpPr>
          <p:cNvPr id="7" name="Rounded Rectangle 6"/>
          <p:cNvSpPr/>
          <p:nvPr/>
        </p:nvSpPr>
        <p:spPr>
          <a:xfrm>
            <a:off x="4572000" y="4876800"/>
            <a:ext cx="3886200" cy="7620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ounded Rectangle 8"/>
          <p:cNvSpPr/>
          <p:nvPr/>
        </p:nvSpPr>
        <p:spPr>
          <a:xfrm>
            <a:off x="685800" y="5638800"/>
            <a:ext cx="3886200" cy="7620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ounded Rectangle 9"/>
          <p:cNvSpPr/>
          <p:nvPr/>
        </p:nvSpPr>
        <p:spPr>
          <a:xfrm>
            <a:off x="685800" y="4876800"/>
            <a:ext cx="3886200" cy="7620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It is my ambition to say in ten sentences what others say in a whole book</a:t>
            </a:r>
            <a:r>
              <a:rPr lang="en-CA" sz="2400" dirty="0" smtClean="0"/>
              <a:t>.”</a:t>
            </a:r>
          </a:p>
          <a:p>
            <a:endParaRPr lang="en-CA" sz="2400" dirty="0" smtClean="0"/>
          </a:p>
          <a:p>
            <a:r>
              <a:rPr lang="en-CA" sz="2400" dirty="0" smtClean="0"/>
              <a:t>- </a:t>
            </a:r>
            <a:r>
              <a:rPr lang="en-US" sz="2400" dirty="0" smtClean="0"/>
              <a:t>Friedrich Nietzsche</a:t>
            </a:r>
            <a:endParaRPr lang="en-CA" sz="2400" dirty="0" smtClean="0"/>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Archival Research: From Books to People</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7</a:t>
            </a:fld>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457200" y="1295400"/>
            <a:ext cx="8382000" cy="5105400"/>
          </a:xfrm>
        </p:spPr>
        <p:txBody>
          <a:bodyPr>
            <a:normAutofit/>
          </a:bodyPr>
          <a:lstStyle/>
          <a:p>
            <a:pPr eaLnBrk="1" hangingPunct="1"/>
            <a:r>
              <a:rPr lang="en-US" sz="2800" dirty="0" smtClean="0"/>
              <a:t>In archival research, researchers analyze data pulled from existing records (Shaughnessy, Zechmeister, Zechmeister, 2006):</a:t>
            </a:r>
          </a:p>
          <a:p>
            <a:pPr eaLnBrk="1" hangingPunct="1"/>
            <a:endParaRPr lang="en-US" sz="800" dirty="0" smtClean="0"/>
          </a:p>
          <a:p>
            <a:pPr eaLnBrk="1" hangingPunct="1"/>
            <a:endParaRPr lang="en-US" sz="1400" dirty="0" smtClean="0"/>
          </a:p>
          <a:p>
            <a:pPr eaLnBrk="1" hangingPunct="1"/>
            <a:endParaRPr lang="en-US" sz="1400" dirty="0" smtClean="0"/>
          </a:p>
          <a:p>
            <a:pPr eaLnBrk="1" hangingPunct="1"/>
            <a:endParaRPr lang="en-US" sz="1400" dirty="0" smtClean="0"/>
          </a:p>
          <a:p>
            <a:pPr eaLnBrk="1" hangingPunct="1"/>
            <a:endParaRPr lang="en-US" sz="1400" dirty="0" smtClean="0"/>
          </a:p>
          <a:p>
            <a:pPr eaLnBrk="1" hangingPunct="1"/>
            <a:endParaRPr lang="en-US" sz="1400" dirty="0" smtClean="0"/>
          </a:p>
          <a:p>
            <a:pPr eaLnBrk="1" hangingPunct="1"/>
            <a:endParaRPr lang="en-US" sz="1400" dirty="0" smtClean="0"/>
          </a:p>
          <a:p>
            <a:pPr eaLnBrk="1" hangingPunct="1"/>
            <a:endParaRPr lang="en-US" sz="2800" dirty="0" smtClean="0"/>
          </a:p>
          <a:p>
            <a:pPr eaLnBrk="1" hangingPunct="1"/>
            <a:r>
              <a:rPr lang="en-US" sz="2800" dirty="0" smtClean="0"/>
              <a:t>In combination with other methods, archival research can be used to test hypotheses with an emphasis on external validity.</a:t>
            </a:r>
          </a:p>
          <a:p>
            <a:pPr eaLnBrk="1" hangingPunct="1"/>
            <a:endParaRPr lang="fr-CA" sz="2800" dirty="0" smtClean="0"/>
          </a:p>
        </p:txBody>
      </p:sp>
      <p:sp>
        <p:nvSpPr>
          <p:cNvPr id="6" name="TextBox 5"/>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8</a:t>
            </a:fld>
            <a:endParaRPr lang="en-CA" sz="1200" dirty="0">
              <a:solidFill>
                <a:schemeClr val="bg1"/>
              </a:solidFill>
            </a:endParaRPr>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Archival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9" name="Table 8"/>
          <p:cNvGraphicFramePr>
            <a:graphicFrameLocks noGrp="1"/>
          </p:cNvGraphicFramePr>
          <p:nvPr/>
        </p:nvGraphicFramePr>
        <p:xfrm>
          <a:off x="685800" y="2971800"/>
          <a:ext cx="7772400" cy="1463040"/>
        </p:xfrm>
        <a:graphic>
          <a:graphicData uri="http://schemas.openxmlformats.org/drawingml/2006/table">
            <a:tbl>
              <a:tblPr firstRow="1" bandRow="1">
                <a:tableStyleId>{5C22544A-7EE6-4342-B048-85BDC9FD1C3A}</a:tableStyleId>
              </a:tblPr>
              <a:tblGrid>
                <a:gridCol w="3886200"/>
                <a:gridCol w="3886200"/>
              </a:tblGrid>
              <a:tr h="370840">
                <a:tc>
                  <a:txBody>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lang="en-US" sz="2600" dirty="0" smtClean="0"/>
                        <a:t>census data</a:t>
                      </a:r>
                    </a:p>
                  </a:txBody>
                  <a:tcPr/>
                </a:tc>
                <a:tc>
                  <a:txBody>
                    <a:bodyPr/>
                    <a:lstStyle/>
                    <a:p>
                      <a:pPr algn="ctr"/>
                      <a:r>
                        <a:rPr lang="en-US" sz="2600" dirty="0" smtClean="0"/>
                        <a:t>newspaper reports</a:t>
                      </a:r>
                      <a:endParaRPr lang="en-US" sz="2600" dirty="0"/>
                    </a:p>
                  </a:txBody>
                  <a:tcPr/>
                </a:tc>
              </a:tr>
              <a:tr h="370840">
                <a:tc>
                  <a:txBody>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lang="en-US" sz="2600" dirty="0" smtClean="0"/>
                        <a:t>court records</a:t>
                      </a:r>
                    </a:p>
                  </a:txBody>
                  <a:tcPr/>
                </a:tc>
                <a:tc>
                  <a:txBody>
                    <a:bodyPr/>
                    <a:lstStyle/>
                    <a:p>
                      <a:pPr algn="ctr"/>
                      <a:r>
                        <a:rPr lang="en-US" sz="2600" dirty="0" smtClean="0"/>
                        <a:t>magazine articles</a:t>
                      </a:r>
                      <a:endParaRPr lang="en-US" sz="2600" dirty="0"/>
                    </a:p>
                  </a:txBody>
                  <a:tcPr/>
                </a:tc>
              </a:tr>
              <a:tr h="370840">
                <a:tc>
                  <a:txBody>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lang="en-US" sz="2600" dirty="0" smtClean="0"/>
                        <a:t>personal letters</a:t>
                      </a:r>
                    </a:p>
                  </a:txBody>
                  <a:tcPr/>
                </a:tc>
                <a:tc>
                  <a:txBody>
                    <a:bodyPr/>
                    <a:lstStyle/>
                    <a:p>
                      <a:pPr algn="ctr"/>
                      <a:r>
                        <a:rPr lang="en-US" sz="2600" dirty="0" smtClean="0"/>
                        <a:t>government documents</a:t>
                      </a:r>
                      <a:endParaRPr lang="en-US" sz="2600" dirty="0"/>
                    </a:p>
                  </a:txBody>
                  <a:tcPr/>
                </a:tc>
              </a:tr>
            </a:tbl>
          </a:graphicData>
        </a:graphic>
      </p:graphicFrame>
      <p:sp>
        <p:nvSpPr>
          <p:cNvPr id="7" name="Slide Number Placeholder 6"/>
          <p:cNvSpPr>
            <a:spLocks noGrp="1"/>
          </p:cNvSpPr>
          <p:nvPr>
            <p:ph type="sldNum" sz="quarter" idx="12"/>
          </p:nvPr>
        </p:nvSpPr>
        <p:spPr/>
        <p:txBody>
          <a:bodyPr/>
          <a:lstStyle/>
          <a:p>
            <a:fld id="{B6F15528-21DE-4FAA-801E-634DDDAF4B2B}" type="slidenum">
              <a:rPr lang="en-US" smtClean="0"/>
              <a:pPr/>
              <a:t>8</a:t>
            </a:fld>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p:txBody>
          <a:bodyPr>
            <a:normAutofit/>
          </a:bodyPr>
          <a:lstStyle/>
          <a:p>
            <a:r>
              <a:rPr lang="en-US" dirty="0" smtClean="0"/>
              <a:t>A distinction exists between archival research and library research</a:t>
            </a:r>
          </a:p>
          <a:p>
            <a:pPr lvl="1"/>
            <a:r>
              <a:rPr lang="en-US" dirty="0" smtClean="0"/>
              <a:t>Archival research examines raw data such as the census, historical records, etc. </a:t>
            </a:r>
          </a:p>
          <a:p>
            <a:pPr lvl="1"/>
            <a:r>
              <a:rPr lang="en-US" dirty="0" smtClean="0"/>
              <a:t>Library research examines ‘processed’ data such as summaries, reviews, etc.</a:t>
            </a:r>
          </a:p>
          <a:p>
            <a:pPr lvl="2"/>
            <a:r>
              <a:rPr lang="en-US" dirty="0" smtClean="0"/>
              <a:t>Literature reviews and metaanalyses do not constitute archival research</a:t>
            </a:r>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Archival versus Library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9</a:t>
            </a:fld>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3"/>
          <p:cNvSpPr>
            <a:spLocks noGrp="1" noChangeArrowheads="1"/>
          </p:cNvSpPr>
          <p:nvPr>
            <p:ph type="body" idx="1"/>
          </p:nvPr>
        </p:nvSpPr>
        <p:spPr>
          <a:xfrm>
            <a:off x="304800" y="3962400"/>
            <a:ext cx="8534400" cy="2743200"/>
          </a:xfrm>
        </p:spPr>
        <p:txBody>
          <a:bodyPr>
            <a:normAutofit fontScale="77500" lnSpcReduction="20000"/>
          </a:bodyPr>
          <a:lstStyle/>
          <a:p>
            <a:endParaRPr lang="en-US" sz="1200" dirty="0" smtClean="0"/>
          </a:p>
          <a:p>
            <a:r>
              <a:rPr lang="en-US" dirty="0" smtClean="0"/>
              <a:t>Archival data have already been collected</a:t>
            </a:r>
          </a:p>
          <a:p>
            <a:pPr lvl="1"/>
            <a:r>
              <a:rPr lang="en-US" dirty="0" smtClean="0"/>
              <a:t>Time devoted to analysis</a:t>
            </a:r>
          </a:p>
          <a:p>
            <a:pPr lvl="1"/>
            <a:r>
              <a:rPr lang="en-US" dirty="0" smtClean="0"/>
              <a:t>Little to no ethical considerations</a:t>
            </a:r>
          </a:p>
          <a:p>
            <a:pPr lvl="1"/>
            <a:endParaRPr lang="en-US" sz="1200" dirty="0" smtClean="0"/>
          </a:p>
          <a:p>
            <a:r>
              <a:rPr lang="en-US" dirty="0" smtClean="0"/>
              <a:t>Archival data can contain a very large data set, examining a number of variables over a length period of time, e.g., </a:t>
            </a:r>
          </a:p>
          <a:p>
            <a:pPr lvl="1"/>
            <a:r>
              <a:rPr lang="en-US" dirty="0" smtClean="0"/>
              <a:t>Census has numerous demographic factors across an individual’s life span </a:t>
            </a:r>
          </a:p>
          <a:p>
            <a:pPr lvl="1"/>
            <a:endParaRPr lang="fr-CA" sz="2600" dirty="0" smtClean="0"/>
          </a:p>
        </p:txBody>
      </p:sp>
      <p:sp>
        <p:nvSpPr>
          <p:cNvPr id="5" name="TextBox 4"/>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10</a:t>
            </a:fld>
            <a:endParaRPr lang="en-CA" sz="1200" dirty="0">
              <a:solidFill>
                <a:schemeClr val="bg1"/>
              </a:solidFill>
            </a:endParaRPr>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dirty="0" smtClean="0">
                <a:solidFill>
                  <a:schemeClr val="bg1"/>
                </a:solidFill>
                <a:latin typeface="Lucida Sans" pitchFamily="34" charset="0"/>
                <a:ea typeface="+mj-ea"/>
                <a:cs typeface="+mj-cs"/>
              </a:rPr>
              <a:t>Advantages of Archival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35842" name="Picture 2" descr="http://agnosticmaybe.files.wordpress.com/2011/03/sparta-lolbrarian.png?w=496&amp;h=394"/>
          <p:cNvPicPr>
            <a:picLocks noChangeAspect="1" noChangeArrowheads="1"/>
          </p:cNvPicPr>
          <p:nvPr/>
        </p:nvPicPr>
        <p:blipFill>
          <a:blip r:embed="rId2" cstate="print"/>
          <a:srcRect/>
          <a:stretch>
            <a:fillRect/>
          </a:stretch>
        </p:blipFill>
        <p:spPr bwMode="auto">
          <a:xfrm>
            <a:off x="4800600" y="1295400"/>
            <a:ext cx="3502493" cy="2782223"/>
          </a:xfrm>
          <a:prstGeom prst="rect">
            <a:avLst/>
          </a:prstGeom>
          <a:noFill/>
        </p:spPr>
      </p:pic>
      <p:pic>
        <p:nvPicPr>
          <p:cNvPr id="35844" name="Picture 4" descr="http://nmlibrary.files.wordpress.com/2012/03/books-hbo.png"/>
          <p:cNvPicPr>
            <a:picLocks noChangeAspect="1" noChangeArrowheads="1"/>
          </p:cNvPicPr>
          <p:nvPr/>
        </p:nvPicPr>
        <p:blipFill>
          <a:blip r:embed="rId3" cstate="print"/>
          <a:srcRect/>
          <a:stretch>
            <a:fillRect/>
          </a:stretch>
        </p:blipFill>
        <p:spPr bwMode="auto">
          <a:xfrm>
            <a:off x="838200" y="1219200"/>
            <a:ext cx="3733800" cy="2860092"/>
          </a:xfrm>
          <a:prstGeom prst="rect">
            <a:avLst/>
          </a:prstGeom>
          <a:noFill/>
        </p:spPr>
      </p:pic>
      <p:sp>
        <p:nvSpPr>
          <p:cNvPr id="8" name="Slide Number Placeholder 7"/>
          <p:cNvSpPr>
            <a:spLocks noGrp="1"/>
          </p:cNvSpPr>
          <p:nvPr>
            <p:ph type="sldNum" sz="quarter" idx="12"/>
          </p:nvPr>
        </p:nvSpPr>
        <p:spPr/>
        <p:txBody>
          <a:bodyPr/>
          <a:lstStyle/>
          <a:p>
            <a:fld id="{B6F15528-21DE-4FAA-801E-634DDDAF4B2B}" type="slidenum">
              <a:rPr lang="en-US" smtClean="0"/>
              <a:pPr/>
              <a:t>10</a:t>
            </a:fld>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343400"/>
            <a:ext cx="8229600" cy="2362200"/>
          </a:xfrm>
        </p:spPr>
        <p:txBody>
          <a:bodyPr>
            <a:normAutofit fontScale="92500" lnSpcReduction="10000"/>
          </a:bodyPr>
          <a:lstStyle/>
          <a:p>
            <a:r>
              <a:rPr lang="en-US" sz="2600" dirty="0" smtClean="0"/>
              <a:t>One approach that we’ve already encountered is a word count to determine how interest in a topic changes over time</a:t>
            </a:r>
          </a:p>
          <a:p>
            <a:endParaRPr lang="en-US" sz="600" dirty="0" smtClean="0"/>
          </a:p>
          <a:p>
            <a:r>
              <a:rPr lang="en-US" sz="2600" dirty="0" smtClean="0"/>
              <a:t>Thus, we can see that interest in </a:t>
            </a:r>
            <a:r>
              <a:rPr lang="en-US" sz="2600" i="1" dirty="0" smtClean="0"/>
              <a:t>research</a:t>
            </a:r>
            <a:r>
              <a:rPr lang="en-US" sz="2600" dirty="0" smtClean="0"/>
              <a:t> and </a:t>
            </a:r>
            <a:r>
              <a:rPr lang="en-US" sz="2600" i="1" dirty="0" smtClean="0"/>
              <a:t>psychology</a:t>
            </a:r>
            <a:r>
              <a:rPr lang="en-US" sz="2600" dirty="0" smtClean="0"/>
              <a:t> have increased since the 1900s but at different rates whereas interest in </a:t>
            </a:r>
            <a:r>
              <a:rPr lang="en-US" sz="2600" i="1" dirty="0" smtClean="0"/>
              <a:t>science</a:t>
            </a:r>
            <a:r>
              <a:rPr lang="en-US" sz="2600" dirty="0" smtClean="0"/>
              <a:t> has remained stable</a:t>
            </a:r>
          </a:p>
          <a:p>
            <a:pPr lvl="1"/>
            <a:r>
              <a:rPr lang="en-US" sz="2400" dirty="0" smtClean="0">
                <a:hlinkClick r:id="rId2"/>
              </a:rPr>
              <a:t>http://books.google.com/ngrams</a:t>
            </a:r>
            <a:endParaRPr lang="en-US" sz="22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11</a:t>
            </a:fld>
            <a:endParaRPr lang="en-US" dirty="0"/>
          </a:p>
        </p:txBody>
      </p:sp>
      <p:pic>
        <p:nvPicPr>
          <p:cNvPr id="2050" name="Picture 2"/>
          <p:cNvPicPr>
            <a:picLocks noChangeAspect="1" noChangeArrowheads="1"/>
          </p:cNvPicPr>
          <p:nvPr/>
        </p:nvPicPr>
        <p:blipFill>
          <a:blip r:embed="rId3" cstate="print"/>
          <a:srcRect/>
          <a:stretch>
            <a:fillRect/>
          </a:stretch>
        </p:blipFill>
        <p:spPr bwMode="auto">
          <a:xfrm>
            <a:off x="572219" y="1198443"/>
            <a:ext cx="8114581" cy="3144957"/>
          </a:xfrm>
          <a:prstGeom prst="rect">
            <a:avLst/>
          </a:prstGeom>
          <a:noFill/>
          <a:ln w="9525">
            <a:noFill/>
            <a:miter lim="800000"/>
            <a:headEnd/>
            <a:tailEnd/>
          </a:ln>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dirty="0" smtClean="0">
                <a:solidFill>
                  <a:schemeClr val="bg1"/>
                </a:solidFill>
                <a:latin typeface="Lucida Sans" pitchFamily="34" charset="0"/>
                <a:ea typeface="+mj-ea"/>
                <a:cs typeface="+mj-cs"/>
              </a:rPr>
              <a:t>Basics of Archival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3"/>
          <p:cNvSpPr>
            <a:spLocks noGrp="1" noChangeArrowheads="1"/>
          </p:cNvSpPr>
          <p:nvPr>
            <p:ph type="body" idx="1"/>
          </p:nvPr>
        </p:nvSpPr>
        <p:spPr>
          <a:xfrm>
            <a:off x="457200" y="3810000"/>
            <a:ext cx="8229600" cy="2819400"/>
          </a:xfrm>
        </p:spPr>
        <p:txBody>
          <a:bodyPr>
            <a:normAutofit fontScale="92500"/>
          </a:bodyPr>
          <a:lstStyle/>
          <a:p>
            <a:pPr eaLnBrk="1" hangingPunct="1"/>
            <a:r>
              <a:rPr lang="en-US" sz="3000" dirty="0" smtClean="0"/>
              <a:t>Archival data may be limited due to selective deposit or selective survival.</a:t>
            </a:r>
          </a:p>
          <a:p>
            <a:pPr eaLnBrk="1" hangingPunct="1"/>
            <a:endParaRPr lang="en-US" sz="1000" dirty="0" smtClean="0"/>
          </a:p>
          <a:p>
            <a:pPr eaLnBrk="1" hangingPunct="1"/>
            <a:r>
              <a:rPr lang="en-US" sz="3000" dirty="0" smtClean="0"/>
              <a:t>Archival data are subject to errors in record-keeping</a:t>
            </a:r>
          </a:p>
          <a:p>
            <a:pPr eaLnBrk="1" hangingPunct="1"/>
            <a:endParaRPr lang="en-US" sz="1000" dirty="0" smtClean="0"/>
          </a:p>
          <a:p>
            <a:pPr eaLnBrk="1" hangingPunct="1"/>
            <a:r>
              <a:rPr lang="en-US" sz="3000" dirty="0" smtClean="0"/>
              <a:t>Relations between variables may be shown, but not causes. </a:t>
            </a:r>
            <a:endParaRPr lang="fr-CA" sz="3000" dirty="0" smtClean="0"/>
          </a:p>
        </p:txBody>
      </p:sp>
      <p:sp>
        <p:nvSpPr>
          <p:cNvPr id="5" name="TextBox 4"/>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12</a:t>
            </a:fld>
            <a:endParaRPr lang="en-CA" sz="1200" dirty="0">
              <a:solidFill>
                <a:schemeClr val="bg1"/>
              </a:solidFill>
            </a:endParaRPr>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dirty="0" smtClean="0">
                <a:solidFill>
                  <a:schemeClr val="bg1"/>
                </a:solidFill>
                <a:latin typeface="Lucida Sans" pitchFamily="34" charset="0"/>
                <a:ea typeface="+mj-ea"/>
                <a:cs typeface="+mj-cs"/>
              </a:rPr>
              <a:t>Disadvantages of Archival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34818" name="Picture 2" descr="http://blog.lib.umn.edu/paldr001/myblog/sleep-deprivation.jpg"/>
          <p:cNvPicPr>
            <a:picLocks noChangeAspect="1" noChangeArrowheads="1"/>
          </p:cNvPicPr>
          <p:nvPr/>
        </p:nvPicPr>
        <p:blipFill>
          <a:blip r:embed="rId2" cstate="print"/>
          <a:srcRect/>
          <a:stretch>
            <a:fillRect/>
          </a:stretch>
        </p:blipFill>
        <p:spPr bwMode="auto">
          <a:xfrm>
            <a:off x="2438400" y="1219200"/>
            <a:ext cx="4000500" cy="2476501"/>
          </a:xfrm>
          <a:prstGeom prst="rect">
            <a:avLst/>
          </a:prstGeom>
          <a:noFill/>
        </p:spPr>
      </p:pic>
      <p:sp>
        <p:nvSpPr>
          <p:cNvPr id="6" name="Slide Number Placeholder 5"/>
          <p:cNvSpPr>
            <a:spLocks noGrp="1"/>
          </p:cNvSpPr>
          <p:nvPr>
            <p:ph type="sldNum" sz="quarter" idx="12"/>
          </p:nvPr>
        </p:nvSpPr>
        <p:spPr/>
        <p:txBody>
          <a:bodyPr/>
          <a:lstStyle/>
          <a:p>
            <a:fld id="{B6F15528-21DE-4FAA-801E-634DDDAF4B2B}" type="slidenum">
              <a:rPr lang="en-US" smtClean="0"/>
              <a:pPr/>
              <a:t>12</a:t>
            </a:fld>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5105400" cy="4953000"/>
          </a:xfrm>
        </p:spPr>
        <p:txBody>
          <a:bodyPr>
            <a:normAutofit/>
          </a:bodyPr>
          <a:lstStyle/>
          <a:p>
            <a:r>
              <a:rPr lang="en-US" sz="2800" dirty="0" smtClean="0"/>
              <a:t>Dean Keith Simonton used various measures in his archival research of academic productivity and the impact of an individual in their profession</a:t>
            </a:r>
          </a:p>
          <a:p>
            <a:endParaRPr lang="en-US" sz="1200" dirty="0" smtClean="0"/>
          </a:p>
          <a:p>
            <a:r>
              <a:rPr lang="en-US" sz="2800" dirty="0" smtClean="0"/>
              <a:t>He would examine the number of </a:t>
            </a:r>
            <a:r>
              <a:rPr lang="en-US" sz="2800" i="1" dirty="0" smtClean="0"/>
              <a:t>times a book or article was cited</a:t>
            </a:r>
            <a:r>
              <a:rPr lang="en-US" sz="2800" dirty="0" smtClean="0"/>
              <a:t> or </a:t>
            </a:r>
            <a:r>
              <a:rPr lang="en-US" sz="2800" i="1" dirty="0" smtClean="0"/>
              <a:t>the number of times an individual was mentioned</a:t>
            </a:r>
            <a:r>
              <a:rPr lang="en-US" sz="2800" dirty="0" smtClean="0"/>
              <a:t> in books</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13</a:t>
            </a:fld>
            <a:endParaRPr lang="en-US" dirty="0"/>
          </a:p>
        </p:txBody>
      </p:sp>
      <p:sp>
        <p:nvSpPr>
          <p:cNvPr id="6"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Archival Research: Historimetrics</a:t>
            </a:r>
          </a:p>
        </p:txBody>
      </p:sp>
      <p:pic>
        <p:nvPicPr>
          <p:cNvPr id="15362" name="Picture 2" descr="http://psychology.ucdavis.edu/Simonton/DeanLib.jpg"/>
          <p:cNvPicPr>
            <a:picLocks noChangeAspect="1" noChangeArrowheads="1"/>
          </p:cNvPicPr>
          <p:nvPr/>
        </p:nvPicPr>
        <p:blipFill>
          <a:blip r:embed="rId2" cstate="print"/>
          <a:srcRect/>
          <a:stretch>
            <a:fillRect/>
          </a:stretch>
        </p:blipFill>
        <p:spPr bwMode="auto">
          <a:xfrm>
            <a:off x="5791200" y="2286000"/>
            <a:ext cx="2852375" cy="28194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00" y="1600200"/>
            <a:ext cx="4648200" cy="4972072"/>
          </a:xfrm>
        </p:spPr>
        <p:txBody>
          <a:bodyPr>
            <a:normAutofit fontScale="92500"/>
          </a:bodyPr>
          <a:lstStyle/>
          <a:p>
            <a:r>
              <a:rPr lang="en-US" sz="2600" dirty="0" smtClean="0"/>
              <a:t>In general, creative productions are produced at a consistent rate by experts/professionals</a:t>
            </a:r>
          </a:p>
          <a:p>
            <a:endParaRPr lang="en-US" sz="1200" dirty="0" smtClean="0"/>
          </a:p>
          <a:p>
            <a:r>
              <a:rPr lang="en-US" sz="2600" dirty="0" smtClean="0"/>
              <a:t>Simonton (1983) notes that in the context of science, production reached an upper limit and declined after the late 20s</a:t>
            </a:r>
          </a:p>
          <a:p>
            <a:endParaRPr lang="en-US" sz="1200" dirty="0" smtClean="0"/>
          </a:p>
          <a:p>
            <a:r>
              <a:rPr lang="en-US" sz="2600" dirty="0" smtClean="0"/>
              <a:t>This data allows us to see a clear pattern, but what it does not provide us with causal factors.</a:t>
            </a:r>
            <a:endParaRPr lang="en-US" sz="2600" dirty="0"/>
          </a:p>
        </p:txBody>
      </p:sp>
      <p:sp>
        <p:nvSpPr>
          <p:cNvPr id="5"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Simonton (1983): Academic Productivity</a:t>
            </a:r>
          </a:p>
        </p:txBody>
      </p:sp>
      <p:pic>
        <p:nvPicPr>
          <p:cNvPr id="52225" name="Picture 1"/>
          <p:cNvPicPr>
            <a:picLocks noChangeAspect="1" noChangeArrowheads="1"/>
          </p:cNvPicPr>
          <p:nvPr/>
        </p:nvPicPr>
        <p:blipFill>
          <a:blip r:embed="rId2" cstate="print"/>
          <a:srcRect/>
          <a:stretch>
            <a:fillRect/>
          </a:stretch>
        </p:blipFill>
        <p:spPr bwMode="auto">
          <a:xfrm>
            <a:off x="228600" y="2133600"/>
            <a:ext cx="4038600" cy="3286227"/>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fld id="{B6F15528-21DE-4FAA-801E-634DDDAF4B2B}" type="slidenum">
              <a:rPr lang="en-US" smtClean="0"/>
              <a:pPr/>
              <a:t>14</a:t>
            </a:fld>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2590800" y="1371600"/>
            <a:ext cx="3451274" cy="3505200"/>
          </a:xfrm>
          <a:prstGeom prst="rect">
            <a:avLst/>
          </a:prstGeom>
          <a:noFill/>
          <a:ln w="9525">
            <a:noFill/>
            <a:miter lim="800000"/>
            <a:headEnd/>
            <a:tailEnd/>
          </a:ln>
        </p:spPr>
      </p:pic>
      <p:sp>
        <p:nvSpPr>
          <p:cNvPr id="3" name="Content Placeholder 2"/>
          <p:cNvSpPr>
            <a:spLocks noGrp="1"/>
          </p:cNvSpPr>
          <p:nvPr>
            <p:ph idx="1"/>
          </p:nvPr>
        </p:nvSpPr>
        <p:spPr>
          <a:xfrm>
            <a:off x="457200" y="4653136"/>
            <a:ext cx="8229600" cy="2204863"/>
          </a:xfrm>
        </p:spPr>
        <p:txBody>
          <a:bodyPr>
            <a:normAutofit/>
          </a:bodyPr>
          <a:lstStyle/>
          <a:p>
            <a:r>
              <a:rPr lang="en-CA" sz="2600" dirty="0" smtClean="0"/>
              <a:t>Using these techniques, Simonton (1981) also noted that the impact of formal education can also reduce importance of an individual within a discipline</a:t>
            </a:r>
          </a:p>
          <a:p>
            <a:r>
              <a:rPr lang="en-CA" sz="2600" dirty="0" smtClean="0"/>
              <a:t>With too much formal education, scientists had a lesser impact on their field</a:t>
            </a:r>
            <a:endParaRPr lang="en-CA" sz="2600" dirty="0"/>
          </a:p>
        </p:txBody>
      </p:sp>
      <p:sp>
        <p:nvSpPr>
          <p:cNvPr id="6"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Simonton (1981):  Contributions</a:t>
            </a:r>
          </a:p>
        </p:txBody>
      </p:sp>
      <p:sp>
        <p:nvSpPr>
          <p:cNvPr id="9" name="Rounded Rectangle 8"/>
          <p:cNvSpPr/>
          <p:nvPr/>
        </p:nvSpPr>
        <p:spPr>
          <a:xfrm>
            <a:off x="5187132" y="2605236"/>
            <a:ext cx="680268" cy="1357164"/>
          </a:xfrm>
          <a:prstGeom prst="roundRect">
            <a:avLst/>
          </a:prstGeom>
          <a:solidFill>
            <a:srgbClr val="FF0000">
              <a:alpha val="3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ounded Rectangle 9"/>
          <p:cNvSpPr/>
          <p:nvPr/>
        </p:nvSpPr>
        <p:spPr>
          <a:xfrm>
            <a:off x="3205932" y="2590800"/>
            <a:ext cx="680268" cy="1357164"/>
          </a:xfrm>
          <a:prstGeom prst="roundRect">
            <a:avLst/>
          </a:prstGeom>
          <a:solidFill>
            <a:schemeClr val="accent1">
              <a:alpha val="3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Line Callout 2 11"/>
          <p:cNvSpPr/>
          <p:nvPr/>
        </p:nvSpPr>
        <p:spPr>
          <a:xfrm>
            <a:off x="6858000" y="1981200"/>
            <a:ext cx="1584176" cy="1656184"/>
          </a:xfrm>
          <a:prstGeom prst="borderCallout2">
            <a:avLst>
              <a:gd name="adj1" fmla="val 18750"/>
              <a:gd name="adj2" fmla="val -8333"/>
              <a:gd name="adj3" fmla="val 18750"/>
              <a:gd name="adj4" fmla="val -16667"/>
              <a:gd name="adj5" fmla="val 41252"/>
              <a:gd name="adj6" fmla="val -6599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Leaders = politicians, admirals, reformers, religious innovators</a:t>
            </a:r>
            <a:endParaRPr lang="en-CA" dirty="0"/>
          </a:p>
        </p:txBody>
      </p:sp>
      <p:sp>
        <p:nvSpPr>
          <p:cNvPr id="15" name="Line Callout 2 14"/>
          <p:cNvSpPr/>
          <p:nvPr/>
        </p:nvSpPr>
        <p:spPr>
          <a:xfrm>
            <a:off x="228600" y="1905000"/>
            <a:ext cx="1584176" cy="1656184"/>
          </a:xfrm>
          <a:prstGeom prst="borderCallout2">
            <a:avLst>
              <a:gd name="adj1" fmla="val 17657"/>
              <a:gd name="adj2" fmla="val 109395"/>
              <a:gd name="adj3" fmla="val 17657"/>
              <a:gd name="adj4" fmla="val 129635"/>
              <a:gd name="adj5" fmla="val 73080"/>
              <a:gd name="adj6" fmla="val 19836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Creators = scientists, philosophers, artists, composers</a:t>
            </a:r>
            <a:endParaRPr lang="en-CA" dirty="0"/>
          </a:p>
        </p:txBody>
      </p:sp>
      <p:sp>
        <p:nvSpPr>
          <p:cNvPr id="11" name="Slide Number Placeholder 10"/>
          <p:cNvSpPr>
            <a:spLocks noGrp="1"/>
          </p:cNvSpPr>
          <p:nvPr>
            <p:ph type="sldNum" sz="quarter" idx="12"/>
          </p:nvPr>
        </p:nvSpPr>
        <p:spPr/>
        <p:txBody>
          <a:bodyPr/>
          <a:lstStyle/>
          <a:p>
            <a:fld id="{B6F15528-21DE-4FAA-801E-634DDDAF4B2B}" type="slidenum">
              <a:rPr lang="en-US" smtClean="0"/>
              <a:pPr/>
              <a:t>15</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4754563"/>
          </a:xfrm>
        </p:spPr>
        <p:txBody>
          <a:bodyPr>
            <a:normAutofit lnSpcReduction="10000"/>
          </a:bodyPr>
          <a:lstStyle/>
          <a:p>
            <a:r>
              <a:rPr lang="en-US" dirty="0" smtClean="0"/>
              <a:t>A special case of archival and survey research studies the prevalence and incidence of diseases and psychological disorders</a:t>
            </a:r>
          </a:p>
          <a:p>
            <a:pPr lvl="1"/>
            <a:r>
              <a:rPr lang="en-US" b="1" dirty="0" smtClean="0"/>
              <a:t>Prevalence</a:t>
            </a:r>
            <a:r>
              <a:rPr lang="en-US" dirty="0" smtClean="0"/>
              <a:t> – number of individuals at a given time</a:t>
            </a:r>
          </a:p>
          <a:p>
            <a:pPr lvl="1"/>
            <a:r>
              <a:rPr lang="en-US" b="1" dirty="0" smtClean="0"/>
              <a:t>Incidence</a:t>
            </a:r>
            <a:r>
              <a:rPr lang="en-US" dirty="0" smtClean="0"/>
              <a:t> – rate of emergence of new cases</a:t>
            </a:r>
          </a:p>
          <a:p>
            <a:pPr lvl="1"/>
            <a:endParaRPr lang="en-US" sz="1200" dirty="0" smtClean="0"/>
          </a:p>
          <a:p>
            <a:r>
              <a:rPr lang="en-US" dirty="0" smtClean="0"/>
              <a:t>In psychology, the method is used to study depression, alcoholism, child abuse and personality disorders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Pit Stop: Epidemiological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4495800" cy="5181600"/>
          </a:xfrm>
        </p:spPr>
        <p:txBody>
          <a:bodyPr>
            <a:normAutofit fontScale="92500" lnSpcReduction="20000"/>
          </a:bodyPr>
          <a:lstStyle/>
          <a:p>
            <a:r>
              <a:rPr lang="en-US" sz="2600" dirty="0" smtClean="0"/>
              <a:t>Kruger and Neese (2004) examined the male:female mortality rate across 20 countries</a:t>
            </a:r>
          </a:p>
          <a:p>
            <a:endParaRPr lang="en-US" sz="1200" dirty="0" smtClean="0"/>
          </a:p>
          <a:p>
            <a:r>
              <a:rPr lang="en-US" sz="2600" dirty="0" smtClean="0"/>
              <a:t>By examining internal and external causes, they associated the initial peak with external causes (i.e., risky behaviour) and the second peak with internal causes (i.e., disease)</a:t>
            </a:r>
          </a:p>
          <a:p>
            <a:endParaRPr lang="en-US" sz="1200" dirty="0" smtClean="0"/>
          </a:p>
          <a:p>
            <a:r>
              <a:rPr lang="en-US" sz="2600" dirty="0" smtClean="0"/>
              <a:t>They conclude that “being male is now the single largest demographic risk factor for early mortality in developed countries,” (p.80)</a:t>
            </a:r>
            <a:endParaRPr lang="en-US" sz="26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17</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Epidemiological Research and Evolutionary Psychology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026" name="Picture 2"/>
          <p:cNvPicPr>
            <a:picLocks noChangeAspect="1" noChangeArrowheads="1"/>
          </p:cNvPicPr>
          <p:nvPr/>
        </p:nvPicPr>
        <p:blipFill>
          <a:blip r:embed="rId2" cstate="print"/>
          <a:srcRect/>
          <a:stretch>
            <a:fillRect/>
          </a:stretch>
        </p:blipFill>
        <p:spPr bwMode="auto">
          <a:xfrm>
            <a:off x="5029200" y="2972386"/>
            <a:ext cx="4114800" cy="3276014"/>
          </a:xfrm>
          <a:prstGeom prst="rect">
            <a:avLst/>
          </a:prstGeom>
          <a:noFill/>
          <a:ln w="9525">
            <a:noFill/>
            <a:miter lim="800000"/>
            <a:headEnd/>
            <a:tailEnd/>
          </a:ln>
        </p:spPr>
      </p:pic>
      <p:sp>
        <p:nvSpPr>
          <p:cNvPr id="9" name="Line Callout 2 (Border and Accent Bar) 8"/>
          <p:cNvSpPr/>
          <p:nvPr/>
        </p:nvSpPr>
        <p:spPr>
          <a:xfrm>
            <a:off x="4876800" y="1371600"/>
            <a:ext cx="1752600" cy="1371600"/>
          </a:xfrm>
          <a:prstGeom prst="accentBorderCallout2">
            <a:avLst>
              <a:gd name="adj1" fmla="val 19745"/>
              <a:gd name="adj2" fmla="val 105953"/>
              <a:gd name="adj3" fmla="val 18750"/>
              <a:gd name="adj4" fmla="val 118941"/>
              <a:gd name="adj5" fmla="val 168221"/>
              <a:gd name="adj6" fmla="val 8894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FFFF00"/>
                </a:solidFill>
              </a:rPr>
              <a:t>External:</a:t>
            </a:r>
            <a:r>
              <a:rPr lang="en-US" dirty="0" smtClean="0"/>
              <a:t> e.g., car accidents, drug use</a:t>
            </a:r>
            <a:endParaRPr lang="en-US" dirty="0"/>
          </a:p>
        </p:txBody>
      </p:sp>
      <p:sp>
        <p:nvSpPr>
          <p:cNvPr id="10" name="Line Callout 2 (Border and Accent Bar) 9"/>
          <p:cNvSpPr/>
          <p:nvPr/>
        </p:nvSpPr>
        <p:spPr>
          <a:xfrm>
            <a:off x="7010400" y="1371600"/>
            <a:ext cx="1600200" cy="1371600"/>
          </a:xfrm>
          <a:prstGeom prst="accentBorderCallout2">
            <a:avLst>
              <a:gd name="adj1" fmla="val 19745"/>
              <a:gd name="adj2" fmla="val 105953"/>
              <a:gd name="adj3" fmla="val 18750"/>
              <a:gd name="adj4" fmla="val 118941"/>
              <a:gd name="adj5" fmla="val 225932"/>
              <a:gd name="adj6" fmla="val 4629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FFFF00"/>
                </a:solidFill>
              </a:rPr>
              <a:t>Internal: </a:t>
            </a:r>
            <a:r>
              <a:rPr lang="en-US" dirty="0" smtClean="0"/>
              <a:t>e.g.,</a:t>
            </a:r>
          </a:p>
          <a:p>
            <a:pPr algn="ctr"/>
            <a:r>
              <a:rPr lang="en-US" dirty="0" smtClean="0"/>
              <a:t>Heart disease, cancer, smoking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 calcmode="lin" valueType="num">
                                      <p:cBhvr additive="base">
                                        <p:cTn id="7" dur="500" fill="hold"/>
                                        <p:tgtEl>
                                          <p:spTgt spid="9">
                                            <p:bg/>
                                          </p:spTgt>
                                        </p:tgtEl>
                                        <p:attrNameLst>
                                          <p:attrName>ppt_x</p:attrName>
                                        </p:attrNameLst>
                                      </p:cBhvr>
                                      <p:tavLst>
                                        <p:tav tm="0">
                                          <p:val>
                                            <p:strVal val="#ppt_x"/>
                                          </p:val>
                                        </p:tav>
                                        <p:tav tm="100000">
                                          <p:val>
                                            <p:strVal val="#ppt_x"/>
                                          </p:val>
                                        </p:tav>
                                      </p:tavLst>
                                    </p:anim>
                                    <p:anim calcmode="lin" valueType="num">
                                      <p:cBhvr additive="base">
                                        <p:cTn id="8" dur="500" fill="hold"/>
                                        <p:tgtEl>
                                          <p:spTgt spid="9">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 calcmode="lin" valueType="num">
                                      <p:cBhvr additive="base">
                                        <p:cTn id="11"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bg/>
                                          </p:spTgt>
                                        </p:tgtEl>
                                        <p:attrNameLst>
                                          <p:attrName>style.visibility</p:attrName>
                                        </p:attrNameLst>
                                      </p:cBhvr>
                                      <p:to>
                                        <p:strVal val="visible"/>
                                      </p:to>
                                    </p:set>
                                    <p:anim calcmode="lin" valueType="num">
                                      <p:cBhvr additive="base">
                                        <p:cTn id="17" dur="500" fill="hold"/>
                                        <p:tgtEl>
                                          <p:spTgt spid="10">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10">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xEl>
                                              <p:pRg st="0" end="0"/>
                                            </p:txEl>
                                          </p:spTgt>
                                        </p:tgtEl>
                                        <p:attrNameLst>
                                          <p:attrName>style.visibility</p:attrName>
                                        </p:attrNameLst>
                                      </p:cBhvr>
                                      <p:to>
                                        <p:strVal val="visible"/>
                                      </p:to>
                                    </p:set>
                                    <p:anim calcmode="lin" valueType="num">
                                      <p:cBhvr additive="base">
                                        <p:cTn id="21"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0">
                                            <p:txEl>
                                              <p:pRg st="0" end="0"/>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0">
                                            <p:txEl>
                                              <p:pRg st="1" end="1"/>
                                            </p:txEl>
                                          </p:spTgt>
                                        </p:tgtEl>
                                        <p:attrNameLst>
                                          <p:attrName>style.visibility</p:attrName>
                                        </p:attrNameLst>
                                      </p:cBhvr>
                                      <p:to>
                                        <p:strVal val="visible"/>
                                      </p:to>
                                    </p:set>
                                    <p:anim calcmode="lin" valueType="num">
                                      <p:cBhvr additive="base">
                                        <p:cTn id="25"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animBg="1"/>
      <p:bldP spid="10" grpId="0" build="allAtOnce"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18</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GB" sz="3000" b="1" dirty="0" smtClean="0">
                <a:solidFill>
                  <a:schemeClr val="bg1"/>
                </a:solidFill>
                <a:latin typeface="Lucida Sans" pitchFamily="34" charset="0"/>
              </a:rPr>
              <a:t>The Strange Case of </a:t>
            </a:r>
          </a:p>
          <a:p>
            <a:pPr lvl="0" algn="ctr">
              <a:spcBef>
                <a:spcPct val="0"/>
              </a:spcBef>
              <a:defRPr/>
            </a:pPr>
            <a:r>
              <a:rPr lang="en-GB" sz="3000" b="1" dirty="0" smtClean="0">
                <a:solidFill>
                  <a:schemeClr val="bg1"/>
                </a:solidFill>
                <a:latin typeface="Lucida Sans" pitchFamily="34" charset="0"/>
              </a:rPr>
              <a:t>Double-Function Words</a:t>
            </a:r>
            <a:endParaRPr lang="en-US" sz="3000" b="1" dirty="0" smtClean="0">
              <a:solidFill>
                <a:schemeClr val="bg1"/>
              </a:solidFill>
              <a:latin typeface="Lucida Sans" pitchFamily="34" charset="0"/>
            </a:endParaRPr>
          </a:p>
        </p:txBody>
      </p:sp>
      <p:sp>
        <p:nvSpPr>
          <p:cNvPr id="13" name="Content Placeholder 12"/>
          <p:cNvSpPr>
            <a:spLocks noGrp="1"/>
          </p:cNvSpPr>
          <p:nvPr>
            <p:ph idx="1"/>
          </p:nvPr>
        </p:nvSpPr>
        <p:spPr>
          <a:xfrm>
            <a:off x="457200" y="1295400"/>
            <a:ext cx="8229600" cy="5105400"/>
          </a:xfrm>
        </p:spPr>
        <p:txBody>
          <a:bodyPr/>
          <a:lstStyle/>
          <a:p>
            <a:endParaRPr lang="en-CA" sz="1200" dirty="0" smtClean="0"/>
          </a:p>
          <a:p>
            <a:r>
              <a:rPr lang="en-CA" sz="3000" dirty="0" smtClean="0"/>
              <a:t>Asch wanted to study the use of metaphor across cultures and across an individual’s lifespan.</a:t>
            </a:r>
          </a:p>
          <a:p>
            <a:endParaRPr lang="en-CA" sz="1200" dirty="0" smtClean="0"/>
          </a:p>
          <a:p>
            <a:r>
              <a:rPr lang="en-CA" sz="3000" dirty="0" smtClean="0"/>
              <a:t>Asch (1955; 1958) initially examined language to identify the presence of </a:t>
            </a:r>
            <a:r>
              <a:rPr lang="en-CA" sz="3000" i="1" dirty="0" smtClean="0"/>
              <a:t>double-function words.</a:t>
            </a:r>
          </a:p>
          <a:p>
            <a:pPr lvl="1"/>
            <a:r>
              <a:rPr lang="en-CA" sz="2600" dirty="0" smtClean="0"/>
              <a:t>Words that have more than one meaning. Specifically, one meaning referring to a </a:t>
            </a:r>
            <a:r>
              <a:rPr lang="en-CA" sz="2600" i="1" dirty="0" smtClean="0"/>
              <a:t>physical property</a:t>
            </a:r>
            <a:r>
              <a:rPr lang="en-CA" sz="2600" dirty="0" smtClean="0"/>
              <a:t> and another referring to a </a:t>
            </a:r>
            <a:r>
              <a:rPr lang="en-CA" sz="2600" i="1" dirty="0" smtClean="0"/>
              <a:t>psychological property</a:t>
            </a:r>
            <a:endParaRPr lang="en-CA" sz="2600" dirty="0" smtClean="0"/>
          </a:p>
          <a:p>
            <a:pPr lvl="2"/>
            <a:r>
              <a:rPr lang="en-CA" i="1" dirty="0" smtClean="0"/>
              <a:t>e.g., </a:t>
            </a:r>
            <a:r>
              <a:rPr lang="en-CA" dirty="0" smtClean="0"/>
              <a:t>Warm-Cold; Tough-Soft; Bitter-Sweet</a:t>
            </a:r>
          </a:p>
          <a:p>
            <a:pPr lvl="1"/>
            <a:endParaRPr lang="en-CA" sz="26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19</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Methods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13" name="Content Placeholder 12"/>
          <p:cNvSpPr>
            <a:spLocks noGrp="1"/>
          </p:cNvSpPr>
          <p:nvPr>
            <p:ph idx="1"/>
          </p:nvPr>
        </p:nvSpPr>
        <p:spPr>
          <a:xfrm>
            <a:off x="457200" y="1295400"/>
            <a:ext cx="8229600" cy="5105400"/>
          </a:xfrm>
        </p:spPr>
        <p:txBody>
          <a:bodyPr>
            <a:normAutofit lnSpcReduction="10000"/>
          </a:bodyPr>
          <a:lstStyle/>
          <a:p>
            <a:r>
              <a:rPr lang="en-CA" sz="2800" dirty="0" smtClean="0"/>
              <a:t>Asch and Nerlove (1960) then provided these words to children at various stages of development.</a:t>
            </a:r>
          </a:p>
          <a:p>
            <a:endParaRPr lang="en-CA" sz="1200" dirty="0" smtClean="0"/>
          </a:p>
          <a:p>
            <a:r>
              <a:rPr lang="en-CA" sz="2800" dirty="0" smtClean="0"/>
              <a:t>They assumed that people acquire the physical property meaning of a word first and only later develop an understanding of psychological meaning, and later an understanding of metaphor.</a:t>
            </a:r>
          </a:p>
          <a:p>
            <a:endParaRPr lang="en-CA" sz="1200" dirty="0" smtClean="0"/>
          </a:p>
          <a:p>
            <a:r>
              <a:rPr lang="en-CA" sz="2800" dirty="0" smtClean="0"/>
              <a:t>Children were given a word and then asked to define it. They were prompted to provide psychological meaning:</a:t>
            </a:r>
          </a:p>
          <a:p>
            <a:pPr lvl="1"/>
            <a:r>
              <a:rPr lang="en-CA" sz="2400" dirty="0" smtClean="0"/>
              <a:t>“Are people </a:t>
            </a:r>
            <a:r>
              <a:rPr lang="en-CA" sz="2400" i="1" dirty="0" smtClean="0"/>
              <a:t>sweet</a:t>
            </a:r>
            <a:r>
              <a:rPr lang="en-CA" sz="2400" dirty="0" smtClean="0"/>
              <a:t>?</a:t>
            </a:r>
            <a:r>
              <a:rPr lang="en-CA" sz="2400" dirty="0"/>
              <a:t> </a:t>
            </a:r>
            <a:r>
              <a:rPr lang="en-CA" sz="2400" dirty="0" smtClean="0"/>
              <a:t>Do you know any </a:t>
            </a:r>
            <a:r>
              <a:rPr lang="en-CA" sz="2400" i="1" dirty="0" smtClean="0"/>
              <a:t>sweet</a:t>
            </a:r>
            <a:r>
              <a:rPr lang="en-CA" sz="2400" dirty="0" smtClean="0"/>
              <a:t> people? How do you know they are </a:t>
            </a:r>
            <a:r>
              <a:rPr lang="en-CA" sz="2400" i="1" dirty="0" smtClean="0"/>
              <a:t>sweet</a:t>
            </a:r>
            <a:r>
              <a:rPr lang="en-CA" sz="2400" dirty="0" smtClean="0"/>
              <a:t>?”</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20</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Results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10" name="Table 9"/>
          <p:cNvGraphicFramePr>
            <a:graphicFrameLocks noGrp="1"/>
          </p:cNvGraphicFramePr>
          <p:nvPr/>
        </p:nvGraphicFramePr>
        <p:xfrm>
          <a:off x="4267200" y="2209800"/>
          <a:ext cx="4495800" cy="2934305"/>
        </p:xfrm>
        <a:graphic>
          <a:graphicData uri="http://schemas.openxmlformats.org/drawingml/2006/table">
            <a:tbl>
              <a:tblPr firstRow="1" bandRow="1">
                <a:tableStyleId>{5C22544A-7EE6-4342-B048-85BDC9FD1C3A}</a:tableStyleId>
              </a:tblPr>
              <a:tblGrid>
                <a:gridCol w="1556504"/>
                <a:gridCol w="1530165"/>
                <a:gridCol w="1409131"/>
              </a:tblGrid>
              <a:tr h="458845">
                <a:tc>
                  <a:txBody>
                    <a:bodyPr/>
                    <a:lstStyle/>
                    <a:p>
                      <a:pPr algn="ctr"/>
                      <a:r>
                        <a:rPr lang="en-US" dirty="0" smtClean="0"/>
                        <a:t>Age</a:t>
                      </a:r>
                      <a:endParaRPr lang="en-US" dirty="0"/>
                    </a:p>
                  </a:txBody>
                  <a:tcPr anchor="ctr"/>
                </a:tc>
                <a:tc>
                  <a:txBody>
                    <a:bodyPr/>
                    <a:lstStyle/>
                    <a:p>
                      <a:pPr algn="ctr"/>
                      <a:r>
                        <a:rPr lang="en-US" dirty="0" smtClean="0"/>
                        <a:t>Psychological</a:t>
                      </a:r>
                    </a:p>
                    <a:p>
                      <a:pPr algn="ctr"/>
                      <a:r>
                        <a:rPr lang="en-US" dirty="0" smtClean="0"/>
                        <a:t>Meaning</a:t>
                      </a:r>
                      <a:endParaRPr lang="en-US" dirty="0"/>
                    </a:p>
                  </a:txBody>
                  <a:tcPr anchor="ctr"/>
                </a:tc>
                <a:tc>
                  <a:txBody>
                    <a:bodyPr/>
                    <a:lstStyle/>
                    <a:p>
                      <a:pPr algn="ctr"/>
                      <a:r>
                        <a:rPr lang="en-US" dirty="0" smtClean="0"/>
                        <a:t>Dual-Meaning</a:t>
                      </a:r>
                      <a:endParaRPr lang="en-US" dirty="0"/>
                    </a:p>
                  </a:txBody>
                  <a:tcPr anchor="ctr"/>
                </a:tc>
              </a:tr>
              <a:tr h="458845">
                <a:tc>
                  <a:txBody>
                    <a:bodyPr/>
                    <a:lstStyle/>
                    <a:p>
                      <a:pPr algn="ctr"/>
                      <a:r>
                        <a:rPr lang="en-US" sz="2400" b="1" dirty="0" smtClean="0"/>
                        <a:t>3-4</a:t>
                      </a:r>
                      <a:endParaRPr lang="en-US" sz="2400" b="1" dirty="0"/>
                    </a:p>
                  </a:txBody>
                  <a:tcPr anchor="ctr"/>
                </a:tc>
                <a:tc>
                  <a:txBody>
                    <a:bodyPr/>
                    <a:lstStyle/>
                    <a:p>
                      <a:pPr algn="ctr"/>
                      <a:r>
                        <a:rPr lang="en-US" sz="2400" dirty="0" smtClean="0"/>
                        <a:t>7</a:t>
                      </a:r>
                      <a:endParaRPr lang="en-US" sz="2400" dirty="0"/>
                    </a:p>
                  </a:txBody>
                  <a:tcPr anchor="ctr"/>
                </a:tc>
                <a:tc>
                  <a:txBody>
                    <a:bodyPr/>
                    <a:lstStyle/>
                    <a:p>
                      <a:pPr algn="ctr"/>
                      <a:r>
                        <a:rPr lang="en-US" sz="2400" dirty="0" smtClean="0"/>
                        <a:t>0</a:t>
                      </a:r>
                      <a:endParaRPr lang="en-US" sz="2400" dirty="0"/>
                    </a:p>
                  </a:txBody>
                  <a:tcPr anchor="ctr"/>
                </a:tc>
              </a:tr>
              <a:tr h="458845">
                <a:tc>
                  <a:txBody>
                    <a:bodyPr/>
                    <a:lstStyle/>
                    <a:p>
                      <a:pPr algn="ctr"/>
                      <a:r>
                        <a:rPr lang="en-US" sz="2400" b="1" dirty="0" smtClean="0"/>
                        <a:t>5-6</a:t>
                      </a:r>
                      <a:endParaRPr lang="en-US" sz="2400" b="1" dirty="0"/>
                    </a:p>
                  </a:txBody>
                  <a:tcPr anchor="ctr"/>
                </a:tc>
                <a:tc>
                  <a:txBody>
                    <a:bodyPr/>
                    <a:lstStyle/>
                    <a:p>
                      <a:pPr algn="ctr"/>
                      <a:r>
                        <a:rPr lang="en-US" sz="2400" dirty="0" smtClean="0"/>
                        <a:t>10</a:t>
                      </a:r>
                      <a:endParaRPr lang="en-US" sz="2400" dirty="0"/>
                    </a:p>
                  </a:txBody>
                  <a:tcPr anchor="ctr"/>
                </a:tc>
                <a:tc>
                  <a:txBody>
                    <a:bodyPr/>
                    <a:lstStyle/>
                    <a:p>
                      <a:pPr algn="ctr"/>
                      <a:r>
                        <a:rPr lang="en-US" sz="2400" dirty="0" smtClean="0"/>
                        <a:t>4</a:t>
                      </a:r>
                      <a:endParaRPr lang="en-US" sz="2400" dirty="0"/>
                    </a:p>
                  </a:txBody>
                  <a:tcPr anchor="ctr"/>
                </a:tc>
              </a:tr>
              <a:tr h="458845">
                <a:tc>
                  <a:txBody>
                    <a:bodyPr/>
                    <a:lstStyle/>
                    <a:p>
                      <a:pPr algn="ctr"/>
                      <a:r>
                        <a:rPr lang="en-US" sz="2400" b="1" dirty="0" smtClean="0"/>
                        <a:t>7-8</a:t>
                      </a:r>
                      <a:endParaRPr lang="en-US" sz="2400" b="1" dirty="0"/>
                    </a:p>
                  </a:txBody>
                  <a:tcPr anchor="ctr"/>
                </a:tc>
                <a:tc>
                  <a:txBody>
                    <a:bodyPr/>
                    <a:lstStyle/>
                    <a:p>
                      <a:pPr algn="ctr"/>
                      <a:r>
                        <a:rPr lang="en-US" sz="2400" dirty="0" smtClean="0"/>
                        <a:t>47</a:t>
                      </a:r>
                      <a:endParaRPr lang="en-US" sz="2400" dirty="0"/>
                    </a:p>
                  </a:txBody>
                  <a:tcPr anchor="ctr"/>
                </a:tc>
                <a:tc>
                  <a:txBody>
                    <a:bodyPr/>
                    <a:lstStyle/>
                    <a:p>
                      <a:pPr algn="ctr"/>
                      <a:r>
                        <a:rPr lang="en-US" sz="2400" dirty="0" smtClean="0"/>
                        <a:t>17</a:t>
                      </a:r>
                      <a:endParaRPr lang="en-US" sz="2400" dirty="0"/>
                    </a:p>
                  </a:txBody>
                  <a:tcPr anchor="ctr"/>
                </a:tc>
              </a:tr>
              <a:tr h="458845">
                <a:tc>
                  <a:txBody>
                    <a:bodyPr/>
                    <a:lstStyle/>
                    <a:p>
                      <a:pPr algn="ctr"/>
                      <a:r>
                        <a:rPr lang="en-US" sz="2400" b="1" dirty="0" smtClean="0"/>
                        <a:t>9</a:t>
                      </a:r>
                      <a:endParaRPr lang="en-US" sz="2400" b="1" dirty="0"/>
                    </a:p>
                  </a:txBody>
                  <a:tcPr anchor="ctr"/>
                </a:tc>
                <a:tc>
                  <a:txBody>
                    <a:bodyPr/>
                    <a:lstStyle/>
                    <a:p>
                      <a:pPr algn="ctr"/>
                      <a:r>
                        <a:rPr lang="en-US" sz="2400" dirty="0" smtClean="0"/>
                        <a:t>72</a:t>
                      </a:r>
                      <a:endParaRPr lang="en-US" sz="2400" dirty="0"/>
                    </a:p>
                  </a:txBody>
                  <a:tcPr anchor="ctr"/>
                </a:tc>
                <a:tc>
                  <a:txBody>
                    <a:bodyPr/>
                    <a:lstStyle/>
                    <a:p>
                      <a:pPr algn="ctr"/>
                      <a:r>
                        <a:rPr lang="en-US" sz="2400" dirty="0" smtClean="0"/>
                        <a:t>32</a:t>
                      </a:r>
                      <a:endParaRPr lang="en-US" sz="2400" dirty="0"/>
                    </a:p>
                  </a:txBody>
                  <a:tcPr anchor="ctr"/>
                </a:tc>
              </a:tr>
              <a:tr h="458845">
                <a:tc>
                  <a:txBody>
                    <a:bodyPr/>
                    <a:lstStyle/>
                    <a:p>
                      <a:pPr algn="ctr"/>
                      <a:r>
                        <a:rPr lang="en-US" sz="2400" b="1" dirty="0" smtClean="0"/>
                        <a:t>11</a:t>
                      </a:r>
                      <a:endParaRPr lang="en-US" sz="2400" b="1" dirty="0"/>
                    </a:p>
                  </a:txBody>
                  <a:tcPr anchor="ctr"/>
                </a:tc>
                <a:tc>
                  <a:txBody>
                    <a:bodyPr/>
                    <a:lstStyle/>
                    <a:p>
                      <a:pPr algn="ctr"/>
                      <a:r>
                        <a:rPr lang="en-US" sz="2400" dirty="0" smtClean="0"/>
                        <a:t>77</a:t>
                      </a:r>
                      <a:endParaRPr lang="en-US" sz="2400" dirty="0"/>
                    </a:p>
                  </a:txBody>
                  <a:tcPr anchor="ctr"/>
                </a:tc>
                <a:tc>
                  <a:txBody>
                    <a:bodyPr/>
                    <a:lstStyle/>
                    <a:p>
                      <a:pPr algn="ctr"/>
                      <a:r>
                        <a:rPr lang="en-US" sz="2400" dirty="0" smtClean="0"/>
                        <a:t>62</a:t>
                      </a:r>
                      <a:endParaRPr lang="en-US" sz="2400" dirty="0"/>
                    </a:p>
                  </a:txBody>
                  <a:tcPr anchor="ctr"/>
                </a:tc>
              </a:tr>
            </a:tbl>
          </a:graphicData>
        </a:graphic>
      </p:graphicFrame>
      <p:sp>
        <p:nvSpPr>
          <p:cNvPr id="6" name="Content Placeholder 12"/>
          <p:cNvSpPr>
            <a:spLocks noGrp="1"/>
          </p:cNvSpPr>
          <p:nvPr>
            <p:ph idx="1"/>
          </p:nvPr>
        </p:nvSpPr>
        <p:spPr>
          <a:xfrm>
            <a:off x="457200" y="1295400"/>
            <a:ext cx="3810000" cy="5105400"/>
          </a:xfrm>
        </p:spPr>
        <p:txBody>
          <a:bodyPr>
            <a:normAutofit/>
          </a:bodyPr>
          <a:lstStyle/>
          <a:p>
            <a:r>
              <a:rPr lang="en-CA" sz="2400" dirty="0" smtClean="0"/>
              <a:t>Asch and Nerlove (1960) examined the number of times words were correctly used.</a:t>
            </a:r>
          </a:p>
          <a:p>
            <a:endParaRPr lang="en-CA" sz="1200" dirty="0" smtClean="0"/>
          </a:p>
          <a:p>
            <a:r>
              <a:rPr lang="en-CA" sz="2400" dirty="0" smtClean="0"/>
              <a:t>They found that comprehension of psychological meaning and metaphorical meaning proceeded at different rates, suggests a continuous development of knowledge.</a:t>
            </a:r>
            <a:endParaRPr lang="en-CA" sz="24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You must understand that seeing is believing, but also know that believing is seeing</a:t>
            </a:r>
            <a:r>
              <a:rPr lang="en-CA" sz="2400" dirty="0" smtClean="0"/>
              <a:t>.”</a:t>
            </a:r>
          </a:p>
          <a:p>
            <a:endParaRPr lang="en-CA" sz="2400" dirty="0" smtClean="0"/>
          </a:p>
          <a:p>
            <a:r>
              <a:rPr lang="en-CA" sz="2400" dirty="0" smtClean="0"/>
              <a:t>- </a:t>
            </a:r>
            <a:r>
              <a:rPr lang="en-US" sz="2400" dirty="0" smtClean="0"/>
              <a:t>Denis Waitley</a:t>
            </a:r>
            <a:endParaRPr lang="en-CA" sz="2400" dirty="0" smtClean="0"/>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Observational Studies</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21</a:t>
            </a:fld>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22</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Observational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13" name="Content Placeholder 12"/>
          <p:cNvSpPr>
            <a:spLocks noGrp="1"/>
          </p:cNvSpPr>
          <p:nvPr>
            <p:ph idx="1"/>
          </p:nvPr>
        </p:nvSpPr>
        <p:spPr>
          <a:xfrm>
            <a:off x="457200" y="1295400"/>
            <a:ext cx="8229600" cy="5105400"/>
          </a:xfrm>
        </p:spPr>
        <p:txBody>
          <a:bodyPr>
            <a:normAutofit lnSpcReduction="10000"/>
          </a:bodyPr>
          <a:lstStyle/>
          <a:p>
            <a:endParaRPr lang="en-CA" sz="1200" dirty="0" smtClean="0"/>
          </a:p>
          <a:p>
            <a:r>
              <a:rPr lang="en-CA" sz="2800" dirty="0" smtClean="0"/>
              <a:t>In observational research, the experimenter does not manipulate a variable. They provide systematic observations of behaviour in a given context and seek to maintain ecological validity.</a:t>
            </a:r>
          </a:p>
          <a:p>
            <a:endParaRPr lang="en-CA" sz="1200" dirty="0" smtClean="0"/>
          </a:p>
          <a:p>
            <a:r>
              <a:rPr lang="en-CA" sz="2800" dirty="0" smtClean="0"/>
              <a:t>Researcher ensures that their observations do not affect the behaviour of those they are observing.</a:t>
            </a:r>
          </a:p>
          <a:p>
            <a:endParaRPr lang="en-CA" sz="1200" dirty="0" smtClean="0"/>
          </a:p>
          <a:p>
            <a:r>
              <a:rPr lang="en-CA" sz="2800" dirty="0" smtClean="0"/>
              <a:t>Provides a source of hypotheses for experiments.</a:t>
            </a:r>
          </a:p>
          <a:p>
            <a:endParaRPr lang="en-CA" sz="1200" dirty="0" smtClean="0"/>
          </a:p>
          <a:p>
            <a:r>
              <a:rPr lang="en-CA" sz="2800" dirty="0" smtClean="0"/>
              <a:t>In the last lecture, what highly cited researcher employed these techniques?</a:t>
            </a:r>
            <a:endParaRPr lang="en-CA" sz="28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339" name="Group 3"/>
          <p:cNvGraphicFramePr>
            <a:graphicFrameLocks noGrp="1"/>
          </p:cNvGraphicFramePr>
          <p:nvPr/>
        </p:nvGraphicFramePr>
        <p:xfrm>
          <a:off x="252413" y="1354138"/>
          <a:ext cx="8667750" cy="3376931"/>
        </p:xfrm>
        <a:graphic>
          <a:graphicData uri="http://schemas.openxmlformats.org/drawingml/2006/table">
            <a:tbl>
              <a:tblPr/>
              <a:tblGrid>
                <a:gridCol w="4333875"/>
                <a:gridCol w="4333875"/>
              </a:tblGrid>
              <a:tr h="811213">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800" b="1" i="0" u="none" strike="noStrike" cap="none" normalizeH="0" baseline="0" dirty="0" smtClean="0">
                          <a:ln>
                            <a:noFill/>
                          </a:ln>
                          <a:solidFill>
                            <a:schemeClr val="tx1"/>
                          </a:solidFill>
                          <a:effectLst/>
                          <a:latin typeface="Arial" charset="0"/>
                        </a:rPr>
                        <a:t>Quantifying observations</a:t>
                      </a:r>
                      <a:endParaRPr kumimoji="0" lang="fr-CA" sz="2800" b="1" i="0" u="none" strike="noStrike" cap="none" normalizeH="0" baseline="0" dirty="0" smtClean="0">
                        <a:ln>
                          <a:noFill/>
                        </a:ln>
                        <a:solidFill>
                          <a:schemeClr val="tx1"/>
                        </a:solidFill>
                        <a:effectLst/>
                        <a:latin typeface="Arial" charset="0"/>
                      </a:endParaRPr>
                    </a:p>
                  </a:txBody>
                  <a:tcPr anchor="ctr"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800" b="1" i="0" u="none" strike="noStrike" cap="none" normalizeH="0" baseline="0" dirty="0" smtClean="0">
                          <a:ln>
                            <a:noFill/>
                          </a:ln>
                          <a:solidFill>
                            <a:schemeClr val="tx1"/>
                          </a:solidFill>
                          <a:effectLst/>
                          <a:latin typeface="Arial" charset="0"/>
                        </a:rPr>
                        <a:t>Sampling      observation</a:t>
                      </a:r>
                      <a:endParaRPr kumimoji="0" lang="fr-CA" sz="2800" b="1" i="0" u="none" strike="noStrike" cap="none" normalizeH="0" baseline="0" dirty="0" smtClean="0">
                        <a:ln>
                          <a:noFill/>
                        </a:ln>
                        <a:solidFill>
                          <a:schemeClr val="tx1"/>
                        </a:solidFill>
                        <a:effectLst/>
                        <a:latin typeface="Arial" charset="0"/>
                      </a:endParaRPr>
                    </a:p>
                  </a:txBody>
                  <a:tcPr anchor="ct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09625">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800" b="0" i="0" u="none" strike="noStrike" cap="none" normalizeH="0" baseline="0" dirty="0" smtClean="0">
                          <a:ln>
                            <a:noFill/>
                          </a:ln>
                          <a:solidFill>
                            <a:schemeClr val="tx1"/>
                          </a:solidFill>
                          <a:effectLst/>
                          <a:latin typeface="Arial" charset="0"/>
                        </a:rPr>
                        <a:t>Frequency</a:t>
                      </a:r>
                      <a:endParaRPr kumimoji="0" lang="fr-CA" sz="2800" b="0" i="0" u="none" strike="noStrike" cap="none" normalizeH="0" baseline="0" dirty="0" smtClean="0">
                        <a:ln>
                          <a:noFill/>
                        </a:ln>
                        <a:solidFill>
                          <a:schemeClr val="tx1"/>
                        </a:solidFill>
                        <a:effectLst/>
                        <a:latin typeface="Arial" charset="0"/>
                      </a:endParaRPr>
                    </a:p>
                  </a:txBody>
                  <a:tcPr anchor="ctr"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800" b="0" i="0" u="none" strike="noStrike" cap="none" normalizeH="0" baseline="0" dirty="0" smtClean="0">
                          <a:ln>
                            <a:noFill/>
                          </a:ln>
                          <a:solidFill>
                            <a:schemeClr val="tx1"/>
                          </a:solidFill>
                          <a:effectLst/>
                          <a:latin typeface="Arial" charset="0"/>
                        </a:rPr>
                        <a:t>Time</a:t>
                      </a:r>
                      <a:endParaRPr kumimoji="0" lang="fr-CA" sz="2800" b="0" i="0" u="none" strike="noStrike" cap="none" normalizeH="0" baseline="0" dirty="0" smtClean="0">
                        <a:ln>
                          <a:noFill/>
                        </a:ln>
                        <a:solidFill>
                          <a:schemeClr val="tx1"/>
                        </a:solidFill>
                        <a:effectLst/>
                        <a:latin typeface="Arial" charset="0"/>
                      </a:endParaRPr>
                    </a:p>
                  </a:txBody>
                  <a:tcPr anchor="ctr"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811213">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800" b="0" i="0" u="none" strike="noStrike" cap="none" normalizeH="0" baseline="0" dirty="0" smtClean="0">
                          <a:ln>
                            <a:noFill/>
                          </a:ln>
                          <a:solidFill>
                            <a:schemeClr val="tx1"/>
                          </a:solidFill>
                          <a:effectLst/>
                          <a:latin typeface="Arial" charset="0"/>
                        </a:rPr>
                        <a:t>Duration</a:t>
                      </a:r>
                      <a:endParaRPr kumimoji="0" lang="fr-CA" sz="2800" b="0" i="0" u="none" strike="noStrike" cap="none" normalizeH="0" baseline="0" dirty="0" smtClean="0">
                        <a:ln>
                          <a:noFill/>
                        </a:ln>
                        <a:solidFill>
                          <a:schemeClr val="tx1"/>
                        </a:solidFill>
                        <a:effectLst/>
                        <a:latin typeface="Arial" charset="0"/>
                      </a:endParaRPr>
                    </a:p>
                  </a:txBody>
                  <a:tcPr anchor="ct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800" b="0" i="0" u="none" strike="noStrike" cap="none" normalizeH="0" baseline="0" dirty="0" smtClean="0">
                          <a:ln>
                            <a:noFill/>
                          </a:ln>
                          <a:solidFill>
                            <a:schemeClr val="tx1"/>
                          </a:solidFill>
                          <a:effectLst/>
                          <a:latin typeface="Arial" charset="0"/>
                        </a:rPr>
                        <a:t>Event</a:t>
                      </a:r>
                      <a:endParaRPr kumimoji="0" lang="fr-CA" sz="2800" b="0" i="0" u="none" strike="noStrike" cap="none" normalizeH="0" baseline="0" dirty="0" smtClean="0">
                        <a:ln>
                          <a:noFill/>
                        </a:ln>
                        <a:solidFill>
                          <a:schemeClr val="tx1"/>
                        </a:solidFill>
                        <a:effectLst/>
                        <a:latin typeface="Arial" charset="0"/>
                      </a:endParaRPr>
                    </a:p>
                  </a:txBody>
                  <a:tcPr anchor="ctr" horzOverflow="overflow">
                    <a:lnL>
                      <a:noFill/>
                    </a:lnL>
                    <a:lnR cap="flat">
                      <a:noFill/>
                    </a:lnR>
                    <a:lnT>
                      <a:noFill/>
                    </a:lnT>
                    <a:lnB>
                      <a:noFill/>
                    </a:lnB>
                    <a:lnTlToBr>
                      <a:noFill/>
                    </a:lnTlToBr>
                    <a:lnBlToTr>
                      <a:noFill/>
                    </a:lnBlToTr>
                    <a:noFill/>
                  </a:tcPr>
                </a:tc>
              </a:tr>
              <a:tr h="811213">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800" b="0" i="0" u="none" strike="noStrike" cap="none" normalizeH="0" baseline="0" dirty="0" smtClean="0">
                          <a:ln>
                            <a:noFill/>
                          </a:ln>
                          <a:solidFill>
                            <a:schemeClr val="tx1"/>
                          </a:solidFill>
                          <a:effectLst/>
                          <a:latin typeface="Arial" charset="0"/>
                        </a:rPr>
                        <a:t>Interval</a:t>
                      </a:r>
                      <a:endParaRPr kumimoji="0" lang="fr-CA" sz="2800" b="0" i="0" u="none" strike="noStrike" cap="none" normalizeH="0" baseline="0" dirty="0" smtClean="0">
                        <a:ln>
                          <a:noFill/>
                        </a:ln>
                        <a:solidFill>
                          <a:schemeClr val="tx1"/>
                        </a:solidFill>
                        <a:effectLst/>
                        <a:latin typeface="Arial" charset="0"/>
                      </a:endParaRPr>
                    </a:p>
                  </a:txBody>
                  <a:tcPr anchor="ctr" horzOverflow="overflow">
                    <a:lnL cap="flat">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en-US" sz="2800" b="0" i="0" u="none" strike="noStrike" cap="none" normalizeH="0" baseline="0" dirty="0" smtClean="0">
                          <a:ln>
                            <a:noFill/>
                          </a:ln>
                          <a:solidFill>
                            <a:schemeClr val="tx1"/>
                          </a:solidFill>
                          <a:effectLst/>
                          <a:latin typeface="Arial" charset="0"/>
                        </a:rPr>
                        <a:t>Individual</a:t>
                      </a:r>
                      <a:endParaRPr kumimoji="0" lang="fr-CA" sz="2800" b="0" i="0" u="none" strike="noStrike" cap="none" normalizeH="0" baseline="0" dirty="0" smtClean="0">
                        <a:ln>
                          <a:noFill/>
                        </a:ln>
                        <a:solidFill>
                          <a:schemeClr val="tx1"/>
                        </a:solidFill>
                        <a:effectLst/>
                        <a:latin typeface="Arial" charset="0"/>
                      </a:endParaRPr>
                    </a:p>
                  </a:txBody>
                  <a:tcPr anchor="ctr"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3808" name="Rectangle 23"/>
          <p:cNvSpPr>
            <a:spLocks noGrp="1" noChangeArrowheads="1"/>
          </p:cNvSpPr>
          <p:nvPr>
            <p:ph type="body" idx="1"/>
          </p:nvPr>
        </p:nvSpPr>
        <p:spPr>
          <a:xfrm>
            <a:off x="228600" y="4876801"/>
            <a:ext cx="8686800" cy="1676400"/>
          </a:xfrm>
          <a:noFill/>
        </p:spPr>
        <p:txBody>
          <a:bodyPr/>
          <a:lstStyle/>
          <a:p>
            <a:pPr eaLnBrk="1" hangingPunct="1"/>
            <a:r>
              <a:rPr lang="en-CA" sz="3000" dirty="0" smtClean="0"/>
              <a:t>Given that behaviour must be observed, inter-rater reliability is essential for drawing general conclusions </a:t>
            </a:r>
          </a:p>
        </p:txBody>
      </p:sp>
      <p:sp>
        <p:nvSpPr>
          <p:cNvPr id="6" name="TextBox 5"/>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23</a:t>
            </a:fld>
            <a:endParaRPr lang="en-CA" sz="1200" dirty="0">
              <a:solidFill>
                <a:schemeClr val="bg1"/>
              </a:solidFill>
            </a:endParaRPr>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Methodological Considerations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pPr/>
              <a:t>23</a:t>
            </a:fld>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3"/>
          <p:cNvSpPr>
            <a:spLocks noGrp="1" noChangeArrowheads="1"/>
          </p:cNvSpPr>
          <p:nvPr>
            <p:ph type="body" idx="1"/>
          </p:nvPr>
        </p:nvSpPr>
        <p:spPr>
          <a:xfrm>
            <a:off x="457200" y="1295400"/>
            <a:ext cx="8229600" cy="4830763"/>
          </a:xfrm>
        </p:spPr>
        <p:txBody>
          <a:bodyPr>
            <a:normAutofit fontScale="92500" lnSpcReduction="10000"/>
          </a:bodyPr>
          <a:lstStyle/>
          <a:p>
            <a:pPr eaLnBrk="1" hangingPunct="1"/>
            <a:r>
              <a:rPr lang="en-US" dirty="0" smtClean="0"/>
              <a:t>One such descriptive method involves participant observations</a:t>
            </a:r>
          </a:p>
          <a:p>
            <a:pPr eaLnBrk="1" hangingPunct="1"/>
            <a:endParaRPr lang="en-US" sz="1300" dirty="0" smtClean="0"/>
          </a:p>
          <a:p>
            <a:pPr eaLnBrk="1" hangingPunct="1"/>
            <a:r>
              <a:rPr lang="en-US" dirty="0" smtClean="0"/>
              <a:t>Observation of behaviour in disguise that allows access to situations not usually open to scientific observation.</a:t>
            </a:r>
          </a:p>
          <a:p>
            <a:pPr eaLnBrk="1" hangingPunct="1"/>
            <a:endParaRPr lang="en-US" sz="800" dirty="0" smtClean="0"/>
          </a:p>
          <a:p>
            <a:pPr eaLnBrk="1" hangingPunct="1"/>
            <a:r>
              <a:rPr lang="en-US" dirty="0" smtClean="0"/>
              <a:t>“Psychiatry was a fake science used as a system of political control to shore up a violent and collapsing society. […] Madness was simply a convenient label used to lock away those who wanted to break free.”</a:t>
            </a:r>
            <a:endParaRPr lang="fr-CA" dirty="0" smtClean="0"/>
          </a:p>
        </p:txBody>
      </p:sp>
      <p:sp>
        <p:nvSpPr>
          <p:cNvPr id="5" name="TextBox 4"/>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24</a:t>
            </a:fld>
            <a:endParaRPr lang="en-CA" sz="1200" dirty="0">
              <a:solidFill>
                <a:schemeClr val="bg1"/>
              </a:solidFill>
            </a:endParaRPr>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Participant</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Observation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24</a:t>
            </a:fld>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3"/>
          <p:cNvSpPr>
            <a:spLocks noGrp="1" noChangeArrowheads="1"/>
          </p:cNvSpPr>
          <p:nvPr>
            <p:ph type="body" idx="1"/>
          </p:nvPr>
        </p:nvSpPr>
        <p:spPr/>
        <p:txBody>
          <a:bodyPr/>
          <a:lstStyle/>
          <a:p>
            <a:pPr eaLnBrk="1" hangingPunct="1"/>
            <a:r>
              <a:rPr lang="en-US" dirty="0" smtClean="0"/>
              <a:t>Rosenhan (1973). </a:t>
            </a:r>
            <a:r>
              <a:rPr lang="en-US" i="1" dirty="0" smtClean="0"/>
              <a:t>On Being Sane in Insane Places</a:t>
            </a:r>
          </a:p>
          <a:p>
            <a:pPr eaLnBrk="1" hangingPunct="1"/>
            <a:endParaRPr lang="en-US" sz="800" dirty="0" smtClean="0"/>
          </a:p>
          <a:p>
            <a:pPr eaLnBrk="1" hangingPunct="1"/>
            <a:r>
              <a:rPr lang="en-US" dirty="0" smtClean="0"/>
              <a:t>Can the sane can be distinguished from the insane?</a:t>
            </a:r>
          </a:p>
          <a:p>
            <a:pPr eaLnBrk="1" hangingPunct="1"/>
            <a:endParaRPr lang="en-US" sz="800" dirty="0" smtClean="0"/>
          </a:p>
          <a:p>
            <a:pPr eaLnBrk="1" hangingPunct="1"/>
            <a:r>
              <a:rPr lang="en-US" dirty="0" smtClean="0"/>
              <a:t>“Do the salient characteristics that lead to diagnoses reside in the patients themselves or in the environments and contexts in which observers find them?” (p. 251)</a:t>
            </a:r>
          </a:p>
        </p:txBody>
      </p:sp>
      <p:sp>
        <p:nvSpPr>
          <p:cNvPr id="5" name="TextBox 4"/>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25</a:t>
            </a:fld>
            <a:endParaRPr lang="en-CA" sz="1200" dirty="0">
              <a:solidFill>
                <a:schemeClr val="bg1"/>
              </a:solidFill>
            </a:endParaRPr>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Participant</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Observation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25</a:t>
            </a:fld>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Rectangle 3"/>
          <p:cNvSpPr>
            <a:spLocks noGrp="1" noChangeArrowheads="1"/>
          </p:cNvSpPr>
          <p:nvPr>
            <p:ph type="body" idx="1"/>
          </p:nvPr>
        </p:nvSpPr>
        <p:spPr/>
        <p:txBody>
          <a:bodyPr/>
          <a:lstStyle/>
          <a:p>
            <a:pPr eaLnBrk="1" hangingPunct="1"/>
            <a:r>
              <a:rPr lang="en-US" dirty="0" smtClean="0"/>
              <a:t>8 pseudopatients gained admission to 12 different hospitals (one graduate student, three psychologists, a pediatrician, a psychiatrist, a painter, and a housewife).</a:t>
            </a:r>
          </a:p>
          <a:p>
            <a:pPr eaLnBrk="1" hangingPunct="1"/>
            <a:endParaRPr lang="en-US" sz="800" dirty="0" smtClean="0"/>
          </a:p>
          <a:p>
            <a:pPr eaLnBrk="1" hangingPunct="1"/>
            <a:r>
              <a:rPr lang="en-US" dirty="0" smtClean="0"/>
              <a:t>They complained that they had been hearing voices: "empty," "hollow,“ and "thud”.</a:t>
            </a:r>
          </a:p>
          <a:p>
            <a:pPr eaLnBrk="1" hangingPunct="1"/>
            <a:endParaRPr lang="en-US" sz="800" dirty="0" smtClean="0"/>
          </a:p>
          <a:p>
            <a:pPr eaLnBrk="1" hangingPunct="1"/>
            <a:r>
              <a:rPr lang="en-US" dirty="0" smtClean="0"/>
              <a:t>The pseudopatients ceased simulating any symptoms of abnormality upon admission.</a:t>
            </a:r>
          </a:p>
        </p:txBody>
      </p:sp>
      <p:sp>
        <p:nvSpPr>
          <p:cNvPr id="5" name="TextBox 4"/>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26</a:t>
            </a:fld>
            <a:endParaRPr lang="en-CA" sz="1200" dirty="0">
              <a:solidFill>
                <a:schemeClr val="bg1"/>
              </a:solidFill>
            </a:endParaRPr>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Rosenhan</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(1973): Method</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26</a:t>
            </a:fld>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Rectangle 3"/>
          <p:cNvSpPr>
            <a:spLocks noGrp="1" noChangeArrowheads="1"/>
          </p:cNvSpPr>
          <p:nvPr>
            <p:ph type="body" idx="1"/>
          </p:nvPr>
        </p:nvSpPr>
        <p:spPr/>
        <p:txBody>
          <a:bodyPr>
            <a:normAutofit lnSpcReduction="10000"/>
          </a:bodyPr>
          <a:lstStyle/>
          <a:p>
            <a:pPr eaLnBrk="1" hangingPunct="1"/>
            <a:r>
              <a:rPr lang="en-US" dirty="0" smtClean="0"/>
              <a:t>Diagnoses were schizophrenia (11 cases) and manic-depressive psychosis (1 case). </a:t>
            </a:r>
          </a:p>
          <a:p>
            <a:pPr eaLnBrk="1" hangingPunct="1"/>
            <a:endParaRPr lang="en-US" sz="800" dirty="0" smtClean="0"/>
          </a:p>
          <a:p>
            <a:pPr eaLnBrk="1" hangingPunct="1"/>
            <a:r>
              <a:rPr lang="en-US" dirty="0" smtClean="0"/>
              <a:t>Length of hospitalization ranged from 7 to 52 days, with an average of 19 days.</a:t>
            </a:r>
          </a:p>
          <a:p>
            <a:pPr eaLnBrk="1" hangingPunct="1"/>
            <a:endParaRPr lang="en-US" sz="900" dirty="0" smtClean="0"/>
          </a:p>
          <a:p>
            <a:pPr eaLnBrk="1" hangingPunct="1"/>
            <a:r>
              <a:rPr lang="en-US" dirty="0" smtClean="0"/>
              <a:t>Descriptions of patient </a:t>
            </a:r>
            <a:r>
              <a:rPr lang="en-US" dirty="0" err="1" smtClean="0"/>
              <a:t>behaviours</a:t>
            </a:r>
            <a:r>
              <a:rPr lang="en-US" dirty="0" smtClean="0"/>
              <a:t> consistent with diagnosis (note taking, being bored vs. being nervous, familial history).</a:t>
            </a:r>
          </a:p>
          <a:p>
            <a:pPr eaLnBrk="1" hangingPunct="1"/>
            <a:endParaRPr lang="en-US" sz="800" dirty="0" smtClean="0"/>
          </a:p>
          <a:p>
            <a:pPr eaLnBrk="1" hangingPunct="1"/>
            <a:endParaRPr lang="en-US" sz="800" dirty="0" smtClean="0"/>
          </a:p>
          <a:p>
            <a:pPr eaLnBrk="1" hangingPunct="1"/>
            <a:r>
              <a:rPr lang="en-US" dirty="0" smtClean="0"/>
              <a:t>All patients were released “in remission”.</a:t>
            </a:r>
          </a:p>
        </p:txBody>
      </p:sp>
      <p:sp>
        <p:nvSpPr>
          <p:cNvPr id="5" name="TextBox 4"/>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27</a:t>
            </a:fld>
            <a:endParaRPr lang="en-CA" sz="1200" dirty="0">
              <a:solidFill>
                <a:schemeClr val="bg1"/>
              </a:solidFill>
            </a:endParaRPr>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General Results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27</a:t>
            </a:fld>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3"/>
          <p:cNvSpPr>
            <a:spLocks noGrp="1" noChangeArrowheads="1"/>
          </p:cNvSpPr>
          <p:nvPr>
            <p:ph type="body" idx="1"/>
          </p:nvPr>
        </p:nvSpPr>
        <p:spPr/>
        <p:txBody>
          <a:bodyPr/>
          <a:lstStyle/>
          <a:p>
            <a:pPr eaLnBrk="1" hangingPunct="1"/>
            <a:r>
              <a:rPr lang="en-US" sz="3000" dirty="0" smtClean="0"/>
              <a:t>Time spent with patients was minimal:</a:t>
            </a:r>
          </a:p>
          <a:p>
            <a:pPr eaLnBrk="1" hangingPunct="1"/>
            <a:endParaRPr lang="en-US" sz="3000" dirty="0" smtClean="0"/>
          </a:p>
          <a:p>
            <a:pPr lvl="1" eaLnBrk="1" hangingPunct="1"/>
            <a:r>
              <a:rPr lang="en-US" sz="2600" dirty="0" smtClean="0"/>
              <a:t>Attendants – 11.3% of the time</a:t>
            </a:r>
          </a:p>
          <a:p>
            <a:pPr lvl="1" eaLnBrk="1" hangingPunct="1"/>
            <a:r>
              <a:rPr lang="en-US" sz="2600" dirty="0" smtClean="0"/>
              <a:t>Nurses – 11.5 times per shift</a:t>
            </a:r>
          </a:p>
          <a:p>
            <a:pPr lvl="1" eaLnBrk="1" hangingPunct="1"/>
            <a:r>
              <a:rPr lang="en-US" sz="2600" dirty="0" smtClean="0"/>
              <a:t>Physicians / Psychiatrists – 6.7 times per day</a:t>
            </a:r>
          </a:p>
          <a:p>
            <a:pPr lvl="1" eaLnBrk="1" hangingPunct="1"/>
            <a:endParaRPr lang="en-US" sz="2600" dirty="0" smtClean="0"/>
          </a:p>
          <a:p>
            <a:pPr eaLnBrk="1" hangingPunct="1"/>
            <a:r>
              <a:rPr lang="en-US" sz="3000" dirty="0" smtClean="0"/>
              <a:t>Depersonalization (No privacy, staff carries on as if the patients did not exist).</a:t>
            </a:r>
            <a:endParaRPr lang="fr-CA" sz="3000" dirty="0" smtClean="0"/>
          </a:p>
        </p:txBody>
      </p:sp>
      <p:sp>
        <p:nvSpPr>
          <p:cNvPr id="5" name="TextBox 4"/>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28</a:t>
            </a:fld>
            <a:endParaRPr lang="en-CA" sz="1200" dirty="0">
              <a:solidFill>
                <a:schemeClr val="bg1"/>
              </a:solidFill>
            </a:endParaRPr>
          </a:p>
        </p:txBody>
      </p:sp>
      <p:sp>
        <p:nvSpPr>
          <p:cNvPr id="9"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General Results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28</a:t>
            </a:fld>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3"/>
          <p:cNvSpPr>
            <a:spLocks noGrp="1" noChangeArrowheads="1"/>
          </p:cNvSpPr>
          <p:nvPr>
            <p:ph type="body" idx="1"/>
          </p:nvPr>
        </p:nvSpPr>
        <p:spPr>
          <a:xfrm>
            <a:off x="457200" y="1447800"/>
            <a:ext cx="8229600" cy="1524000"/>
          </a:xfrm>
        </p:spPr>
        <p:txBody>
          <a:bodyPr>
            <a:normAutofit fontScale="92500" lnSpcReduction="20000"/>
          </a:bodyPr>
          <a:lstStyle/>
          <a:p>
            <a:pPr eaLnBrk="1" hangingPunct="1">
              <a:lnSpc>
                <a:spcPct val="90000"/>
              </a:lnSpc>
            </a:pPr>
            <a:r>
              <a:rPr lang="en-US" sz="3000" dirty="0" smtClean="0"/>
              <a:t>Patient:  “Pardon me, Dr. X. Could you tell me when I am eligible for grounds privileges?”</a:t>
            </a:r>
          </a:p>
          <a:p>
            <a:pPr eaLnBrk="1" hangingPunct="1">
              <a:lnSpc>
                <a:spcPct val="90000"/>
              </a:lnSpc>
            </a:pPr>
            <a:r>
              <a:rPr lang="en-US" sz="3000" dirty="0" smtClean="0"/>
              <a:t>Physician: “Good morning, Dave. How are you today? (Moves off without waiting for a response.)” (p. 253)</a:t>
            </a:r>
            <a:endParaRPr lang="fr-CA" sz="3000" dirty="0" smtClean="0"/>
          </a:p>
        </p:txBody>
      </p:sp>
      <p:pic>
        <p:nvPicPr>
          <p:cNvPr id="48133" name="Picture 4"/>
          <p:cNvPicPr>
            <a:picLocks noChangeAspect="1" noChangeArrowheads="1"/>
          </p:cNvPicPr>
          <p:nvPr/>
        </p:nvPicPr>
        <p:blipFill>
          <a:blip r:embed="rId2" cstate="print"/>
          <a:srcRect/>
          <a:stretch>
            <a:fillRect/>
          </a:stretch>
        </p:blipFill>
        <p:spPr bwMode="auto">
          <a:xfrm>
            <a:off x="914400" y="3200400"/>
            <a:ext cx="6908800" cy="2808287"/>
          </a:xfrm>
          <a:prstGeom prst="rect">
            <a:avLst/>
          </a:prstGeom>
          <a:noFill/>
          <a:ln w="9525">
            <a:solidFill>
              <a:schemeClr val="tx1"/>
            </a:solidFill>
            <a:miter lim="800000"/>
            <a:headEnd/>
            <a:tailEnd/>
          </a:ln>
        </p:spPr>
      </p:pic>
      <p:sp>
        <p:nvSpPr>
          <p:cNvPr id="6" name="TextBox 5"/>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29</a:t>
            </a:fld>
            <a:endParaRPr lang="en-CA" sz="1200" dirty="0">
              <a:solidFill>
                <a:schemeClr val="bg1"/>
              </a:solidFill>
            </a:endParaRPr>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Dismissal of Patient</a:t>
            </a:r>
            <a:r>
              <a:rPr lang="en-US" sz="3000" b="1" dirty="0" smtClean="0">
                <a:solidFill>
                  <a:schemeClr val="bg1"/>
                </a:solidFill>
                <a:latin typeface="Lucida Sans" pitchFamily="34" charset="0"/>
                <a:ea typeface="+mj-ea"/>
                <a:cs typeface="+mj-cs"/>
              </a:rPr>
              <a:t> Initiated Contact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pPr/>
              <a:t>29</a:t>
            </a:fld>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3"/>
          <p:cNvSpPr>
            <a:spLocks noGrp="1" noChangeArrowheads="1"/>
          </p:cNvSpPr>
          <p:nvPr>
            <p:ph type="body" idx="1"/>
          </p:nvPr>
        </p:nvSpPr>
        <p:spPr/>
        <p:txBody>
          <a:bodyPr>
            <a:normAutofit lnSpcReduction="10000"/>
          </a:bodyPr>
          <a:lstStyle/>
          <a:p>
            <a:pPr eaLnBrk="1" hangingPunct="1"/>
            <a:r>
              <a:rPr lang="en-US" dirty="0" smtClean="0"/>
              <a:t>Psychiatric diagnoses are not valid and they are harmful</a:t>
            </a:r>
          </a:p>
          <a:p>
            <a:pPr eaLnBrk="1" hangingPunct="1"/>
            <a:endParaRPr lang="en-US" sz="800" dirty="0" smtClean="0"/>
          </a:p>
          <a:p>
            <a:pPr eaLnBrk="1" hangingPunct="1"/>
            <a:r>
              <a:rPr lang="en-US" dirty="0" smtClean="0"/>
              <a:t>One of the most controversial papers ever written on abnormal psychology</a:t>
            </a:r>
          </a:p>
          <a:p>
            <a:pPr eaLnBrk="1" hangingPunct="1"/>
            <a:endParaRPr lang="en-US" sz="800" dirty="0" smtClean="0"/>
          </a:p>
          <a:p>
            <a:pPr eaLnBrk="1" hangingPunct="1"/>
            <a:r>
              <a:rPr lang="en-US" dirty="0" smtClean="0"/>
              <a:t>Spitzer (1975) had several objections</a:t>
            </a:r>
          </a:p>
          <a:p>
            <a:pPr eaLnBrk="1" hangingPunct="1"/>
            <a:endParaRPr lang="en-US" sz="800" dirty="0" smtClean="0"/>
          </a:p>
          <a:p>
            <a:pPr lvl="1" eaLnBrk="1" hangingPunct="1"/>
            <a:r>
              <a:rPr lang="en-US" dirty="0" smtClean="0"/>
              <a:t>Pseudopatients are behaving normally</a:t>
            </a:r>
          </a:p>
          <a:p>
            <a:pPr lvl="1" eaLnBrk="1" hangingPunct="1"/>
            <a:r>
              <a:rPr lang="en-US" dirty="0" smtClean="0"/>
              <a:t>Diagnosis of pseudopatients is irrelevant</a:t>
            </a:r>
          </a:p>
          <a:p>
            <a:pPr lvl="1" eaLnBrk="1" hangingPunct="1"/>
            <a:r>
              <a:rPr lang="en-US" dirty="0" smtClean="0"/>
              <a:t>The diagnosis “in remission” is rare  </a:t>
            </a:r>
            <a:endParaRPr lang="fr-CA" dirty="0" smtClean="0"/>
          </a:p>
        </p:txBody>
      </p:sp>
      <p:sp>
        <p:nvSpPr>
          <p:cNvPr id="5" name="TextBox 4"/>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30</a:t>
            </a:fld>
            <a:endParaRPr lang="en-CA" sz="1200" dirty="0">
              <a:solidFill>
                <a:schemeClr val="bg1"/>
              </a:solidFill>
            </a:endParaRPr>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Rosenhan (1973): Conclusion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pPr/>
              <a:t>30</a:t>
            </a:fld>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3"/>
          <p:cNvSpPr>
            <a:spLocks noGrp="1" noChangeArrowheads="1"/>
          </p:cNvSpPr>
          <p:nvPr>
            <p:ph type="body" idx="1"/>
          </p:nvPr>
        </p:nvSpPr>
        <p:spPr>
          <a:xfrm>
            <a:off x="457200" y="1600201"/>
            <a:ext cx="8229600" cy="3581400"/>
          </a:xfrm>
        </p:spPr>
        <p:txBody>
          <a:bodyPr>
            <a:normAutofit lnSpcReduction="10000"/>
          </a:bodyPr>
          <a:lstStyle/>
          <a:p>
            <a:pPr eaLnBrk="1" hangingPunct="1"/>
            <a:r>
              <a:rPr lang="en-GB" dirty="0" smtClean="0"/>
              <a:t>Observation of behaviour in settings arranged specifically to facilitate the occurrence of specific behaviours</a:t>
            </a:r>
          </a:p>
          <a:p>
            <a:pPr lvl="1"/>
            <a:r>
              <a:rPr lang="en-GB" dirty="0" smtClean="0"/>
              <a:t>Staged to observe situations that would be difficult to capture under natural conditions</a:t>
            </a:r>
          </a:p>
          <a:p>
            <a:pPr lvl="1" eaLnBrk="1" hangingPunct="1">
              <a:buFont typeface="Wingdings" pitchFamily="2" charset="2"/>
              <a:buNone/>
            </a:pPr>
            <a:endParaRPr lang="en-GB" sz="1200" dirty="0" smtClean="0"/>
          </a:p>
          <a:p>
            <a:r>
              <a:rPr lang="en-GB" dirty="0" smtClean="0"/>
              <a:t>Consider the ‘Movie Perception Test</a:t>
            </a:r>
            <a:r>
              <a:rPr lang="en-GB" dirty="0" smtClean="0"/>
              <a:t>’ (e.g., Levin &amp; Simon, 1997)</a:t>
            </a:r>
            <a:endParaRPr lang="en-GB" dirty="0" smtClean="0"/>
          </a:p>
        </p:txBody>
      </p:sp>
      <p:sp>
        <p:nvSpPr>
          <p:cNvPr id="6" name="TextBox 5"/>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31</a:t>
            </a:fld>
            <a:endParaRPr lang="en-CA" sz="1200" dirty="0">
              <a:solidFill>
                <a:schemeClr val="bg1"/>
              </a:solidFill>
            </a:endParaRPr>
          </a:p>
        </p:txBody>
      </p:sp>
      <p:sp>
        <p:nvSpPr>
          <p:cNvPr id="10"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Structure or</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Contrived Observations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Action Button: Forward or Next 4">
            <a:hlinkClick r:id="rId2" highlightClick="1"/>
          </p:cNvPr>
          <p:cNvSpPr/>
          <p:nvPr/>
        </p:nvSpPr>
        <p:spPr>
          <a:xfrm>
            <a:off x="7772400" y="5562600"/>
            <a:ext cx="1066800" cy="10668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31</a:t>
            </a:fld>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Rectangle 3"/>
          <p:cNvSpPr>
            <a:spLocks noGrp="1" noChangeArrowheads="1"/>
          </p:cNvSpPr>
          <p:nvPr>
            <p:ph type="body" idx="1"/>
          </p:nvPr>
        </p:nvSpPr>
        <p:spPr/>
        <p:txBody>
          <a:bodyPr/>
          <a:lstStyle/>
          <a:p>
            <a:pPr eaLnBrk="1" hangingPunct="1"/>
            <a:r>
              <a:rPr lang="en-CA" dirty="0" smtClean="0"/>
              <a:t>A phenomenon where a person viewing a visual scene apparently fails to detect large changes in the scene.</a:t>
            </a:r>
          </a:p>
          <a:p>
            <a:pPr eaLnBrk="1" hangingPunct="1"/>
            <a:endParaRPr lang="en-CA" sz="800" dirty="0" smtClean="0"/>
          </a:p>
          <a:p>
            <a:pPr eaLnBrk="1" hangingPunct="1"/>
            <a:r>
              <a:rPr lang="en-CA" dirty="0" smtClean="0"/>
              <a:t>Simons et al. (2000</a:t>
            </a:r>
            <a:r>
              <a:rPr lang="en-CA" dirty="0" smtClean="0"/>
              <a:t>) showed that 35.7% of people failed to detect a change.</a:t>
            </a:r>
          </a:p>
          <a:p>
            <a:pPr eaLnBrk="1" hangingPunct="1"/>
            <a:endParaRPr lang="en-CA" sz="800" dirty="0" smtClean="0"/>
          </a:p>
          <a:p>
            <a:pPr eaLnBrk="1" hangingPunct="1"/>
            <a:r>
              <a:rPr lang="en-CA" dirty="0" smtClean="0"/>
              <a:t>Does this phenomenon have external validity? </a:t>
            </a:r>
          </a:p>
        </p:txBody>
      </p:sp>
      <p:sp>
        <p:nvSpPr>
          <p:cNvPr id="7" name="TextBox 6"/>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32</a:t>
            </a:fld>
            <a:endParaRPr lang="en-CA" sz="1200" dirty="0">
              <a:solidFill>
                <a:schemeClr val="bg1"/>
              </a:solidFill>
            </a:endParaRPr>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Change Blindness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32</a:t>
            </a:fld>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3"/>
          <p:cNvSpPr>
            <a:spLocks noGrp="1" noChangeArrowheads="1"/>
          </p:cNvSpPr>
          <p:nvPr>
            <p:ph type="body" idx="1"/>
          </p:nvPr>
        </p:nvSpPr>
        <p:spPr/>
        <p:txBody>
          <a:bodyPr/>
          <a:lstStyle/>
          <a:p>
            <a:pPr eaLnBrk="1" hangingPunct="1"/>
            <a:r>
              <a:rPr lang="en-CA" sz="3000" dirty="0" smtClean="0"/>
              <a:t>Simons and Levin (1998). Failure to detect changes to people during a real-world interaction</a:t>
            </a:r>
          </a:p>
          <a:p>
            <a:pPr eaLnBrk="1" hangingPunct="1"/>
            <a:endParaRPr lang="en-CA" sz="1200" dirty="0" smtClean="0"/>
          </a:p>
          <a:p>
            <a:pPr eaLnBrk="1" hangingPunct="1"/>
            <a:r>
              <a:rPr lang="en-CA" sz="3000" dirty="0" smtClean="0"/>
              <a:t>The “passing door” act was staged for 15 pedestrians (aged 20 to 65).</a:t>
            </a:r>
          </a:p>
          <a:p>
            <a:pPr eaLnBrk="1" hangingPunct="1"/>
            <a:endParaRPr lang="en-CA" sz="1200" dirty="0" smtClean="0"/>
          </a:p>
          <a:p>
            <a:pPr eaLnBrk="1" hangingPunct="1"/>
            <a:r>
              <a:rPr lang="en-CA" sz="3000" dirty="0" smtClean="0"/>
              <a:t>Despite clear differences in clothing, appearance, and voice, only 7 of the 15 pedestrians reported noticing the change of experimenters.</a:t>
            </a:r>
          </a:p>
        </p:txBody>
      </p:sp>
      <p:sp>
        <p:nvSpPr>
          <p:cNvPr id="5" name="TextBox 4"/>
          <p:cNvSpPr txBox="1"/>
          <p:nvPr/>
        </p:nvSpPr>
        <p:spPr>
          <a:xfrm>
            <a:off x="8579223" y="6548716"/>
            <a:ext cx="510988" cy="276999"/>
          </a:xfrm>
          <a:prstGeom prst="rect">
            <a:avLst/>
          </a:prstGeom>
          <a:noFill/>
        </p:spPr>
        <p:txBody>
          <a:bodyPr wrap="square" rtlCol="0">
            <a:spAutoFit/>
          </a:bodyPr>
          <a:lstStyle/>
          <a:p>
            <a:fld id="{7F7F4B4A-CC0F-4594-9105-B058F58A4B78}" type="slidenum">
              <a:rPr lang="en-CA" sz="1200" smtClean="0">
                <a:solidFill>
                  <a:schemeClr val="bg1"/>
                </a:solidFill>
              </a:rPr>
              <a:pPr/>
              <a:t>33</a:t>
            </a:fld>
            <a:endParaRPr lang="en-CA" sz="1200" dirty="0">
              <a:solidFill>
                <a:schemeClr val="bg1"/>
              </a:solidFill>
            </a:endParaRPr>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Change Blindness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8" name="Action Button: Forward or Next 7">
            <a:hlinkClick r:id="rId2" highlightClick="1"/>
          </p:cNvPr>
          <p:cNvSpPr/>
          <p:nvPr/>
        </p:nvSpPr>
        <p:spPr>
          <a:xfrm>
            <a:off x="7772400" y="5562600"/>
            <a:ext cx="1066800" cy="10668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33</a:t>
            </a:fld>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For the wise man looks into space and he knows there is no limited dimensions</a:t>
            </a:r>
            <a:r>
              <a:rPr lang="en-CA" sz="2400" dirty="0" smtClean="0"/>
              <a:t>.”</a:t>
            </a:r>
          </a:p>
          <a:p>
            <a:endParaRPr lang="en-CA" sz="2400" dirty="0" smtClean="0"/>
          </a:p>
          <a:p>
            <a:r>
              <a:rPr lang="en-CA" sz="2400" dirty="0" smtClean="0"/>
              <a:t>-  Lao Tzu</a:t>
            </a:r>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Survey Research</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34</a:t>
            </a:fld>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304800" y="1219200"/>
            <a:ext cx="8458200" cy="5410200"/>
          </a:xfrm>
        </p:spPr>
        <p:txBody>
          <a:bodyPr>
            <a:normAutofit lnSpcReduction="10000"/>
          </a:bodyPr>
          <a:lstStyle/>
          <a:p>
            <a:r>
              <a:rPr lang="en-CA" sz="2800" dirty="0" smtClean="0"/>
              <a:t>As we noted last week, simply because a study does not manipulate factors does not mean that its findings are not meaningful.</a:t>
            </a:r>
          </a:p>
          <a:p>
            <a:endParaRPr lang="en-CA" sz="1200" dirty="0" smtClean="0"/>
          </a:p>
          <a:p>
            <a:r>
              <a:rPr lang="en-CA" sz="2800" dirty="0" smtClean="0"/>
              <a:t>Surveys are a useful means to obtain information about people’s beliefs, preferences and their association with other characteristics (e.g., demographic).</a:t>
            </a:r>
          </a:p>
          <a:p>
            <a:endParaRPr lang="en-CA" sz="1200" dirty="0" smtClean="0"/>
          </a:p>
          <a:p>
            <a:r>
              <a:rPr lang="en-CA" sz="2800" dirty="0" smtClean="0"/>
              <a:t>The experimenter selects a set of questions  and responses are collected in terms of:</a:t>
            </a:r>
          </a:p>
          <a:p>
            <a:pPr lvl="1"/>
            <a:r>
              <a:rPr lang="en-CA" sz="2400" dirty="0" smtClean="0"/>
              <a:t>Open-ended responses</a:t>
            </a:r>
          </a:p>
          <a:p>
            <a:pPr lvl="1"/>
            <a:r>
              <a:rPr lang="en-CA" sz="2400" dirty="0" smtClean="0"/>
              <a:t>Restricted questions and rating scales (i.e., set number of response alternatives)</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Survey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35</a:t>
            </a:fld>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304800" y="3429000"/>
            <a:ext cx="8458200" cy="3200400"/>
          </a:xfrm>
        </p:spPr>
        <p:txBody>
          <a:bodyPr>
            <a:normAutofit/>
          </a:bodyPr>
          <a:lstStyle/>
          <a:p>
            <a:r>
              <a:rPr lang="en-CA" sz="2800" dirty="0" smtClean="0"/>
              <a:t>Surveys can be administered:</a:t>
            </a:r>
          </a:p>
          <a:p>
            <a:pPr lvl="1"/>
            <a:r>
              <a:rPr lang="en-CA" sz="2400" b="1" dirty="0" smtClean="0"/>
              <a:t>Mail</a:t>
            </a:r>
            <a:r>
              <a:rPr lang="en-CA" sz="2400" dirty="0" smtClean="0"/>
              <a:t> – convenient and anonymous, easy to administer</a:t>
            </a:r>
          </a:p>
          <a:p>
            <a:pPr lvl="1"/>
            <a:r>
              <a:rPr lang="en-CA" sz="2400" b="1" dirty="0" smtClean="0"/>
              <a:t>Telephone</a:t>
            </a:r>
            <a:r>
              <a:rPr lang="en-CA" sz="2400" dirty="0" smtClean="0"/>
              <a:t> – can be administered anywhere</a:t>
            </a:r>
            <a:endParaRPr lang="en-CA" sz="2400" b="1" dirty="0" smtClean="0"/>
          </a:p>
          <a:p>
            <a:pPr lvl="1"/>
            <a:r>
              <a:rPr lang="en-CA" sz="2400" b="1" dirty="0" smtClean="0"/>
              <a:t>Internet</a:t>
            </a:r>
            <a:r>
              <a:rPr lang="en-CA" sz="2400" dirty="0" smtClean="0"/>
              <a:t> – large number of participants and can be set-up to respond to participants’ responses</a:t>
            </a:r>
          </a:p>
          <a:p>
            <a:pPr lvl="1"/>
            <a:r>
              <a:rPr lang="en-CA" sz="2400" b="1" dirty="0" smtClean="0"/>
              <a:t>In-Person </a:t>
            </a:r>
            <a:r>
              <a:rPr lang="en-CA" sz="2400" dirty="0" smtClean="0"/>
              <a:t>and </a:t>
            </a:r>
            <a:r>
              <a:rPr lang="en-CA" sz="2400" b="1" dirty="0" smtClean="0"/>
              <a:t>Interviews</a:t>
            </a:r>
            <a:r>
              <a:rPr lang="en-CA" sz="2400" dirty="0" smtClean="0"/>
              <a:t> – Increased flexibility, assurance of 100% participation rate</a:t>
            </a:r>
          </a:p>
          <a:p>
            <a:endParaRPr lang="en-CA" sz="2400" dirty="0" smtClean="0"/>
          </a:p>
          <a:p>
            <a:endParaRPr lang="en-CA" sz="2400" dirty="0" smtClean="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Survey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36</a:t>
            </a:fld>
            <a:endParaRPr lang="en-US" dirty="0"/>
          </a:p>
        </p:txBody>
      </p:sp>
      <p:pic>
        <p:nvPicPr>
          <p:cNvPr id="1027" name="Picture 3"/>
          <p:cNvPicPr>
            <a:picLocks noChangeAspect="1" noChangeArrowheads="1"/>
          </p:cNvPicPr>
          <p:nvPr/>
        </p:nvPicPr>
        <p:blipFill>
          <a:blip r:embed="rId2" cstate="print"/>
          <a:srcRect/>
          <a:stretch>
            <a:fillRect/>
          </a:stretch>
        </p:blipFill>
        <p:spPr bwMode="auto">
          <a:xfrm>
            <a:off x="2667000" y="1143000"/>
            <a:ext cx="3482837" cy="2209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Content Placeholder 2"/>
          <p:cNvSpPr>
            <a:spLocks noGrp="1"/>
          </p:cNvSpPr>
          <p:nvPr>
            <p:ph idx="1"/>
          </p:nvPr>
        </p:nvSpPr>
        <p:spPr>
          <a:xfrm>
            <a:off x="457200" y="1600200"/>
            <a:ext cx="8229600" cy="4997450"/>
          </a:xfrm>
        </p:spPr>
        <p:txBody>
          <a:bodyPr>
            <a:normAutofit lnSpcReduction="10000"/>
          </a:bodyPr>
          <a:lstStyle/>
          <a:p>
            <a:pPr eaLnBrk="1" hangingPunct="1"/>
            <a:r>
              <a:rPr lang="en-CA" sz="2800" dirty="0" smtClean="0"/>
              <a:t>The general approach of survey methodology can provide a useful description of people, ensuring anonymity, comfort, and relative ease in administration</a:t>
            </a:r>
          </a:p>
          <a:p>
            <a:pPr eaLnBrk="1" hangingPunct="1"/>
            <a:endParaRPr lang="en-CA" sz="1200" dirty="0" smtClean="0"/>
          </a:p>
          <a:p>
            <a:pPr eaLnBrk="1" hangingPunct="1"/>
            <a:r>
              <a:rPr lang="en-CA" sz="2800" dirty="0" smtClean="0"/>
              <a:t>Responses rates can be low, surveys can be time consuming and expensive and they are at risk for the introduction of numerous types of bias (e.g., </a:t>
            </a:r>
            <a:r>
              <a:rPr lang="en-CA" sz="2800" dirty="0" err="1" smtClean="0"/>
              <a:t>nonresponse</a:t>
            </a:r>
            <a:r>
              <a:rPr lang="en-CA" sz="2800" dirty="0" smtClean="0"/>
              <a:t> bias, interviewer bias)</a:t>
            </a:r>
          </a:p>
          <a:p>
            <a:pPr eaLnBrk="1" hangingPunct="1"/>
            <a:endParaRPr lang="en-CA" sz="1200" dirty="0" smtClean="0"/>
          </a:p>
          <a:p>
            <a:pPr eaLnBrk="1" hangingPunct="1"/>
            <a:r>
              <a:rPr lang="en-CA" sz="2800" dirty="0" smtClean="0"/>
              <a:t>Surveys are best seen as an exploratory method that allows us to reduce the possible factors that we wish to examine in further studies</a:t>
            </a:r>
          </a:p>
        </p:txBody>
      </p:sp>
      <p:sp>
        <p:nvSpPr>
          <p:cNvPr id="96258" name="Rectangle 1029"/>
          <p:cNvSpPr>
            <a:spLocks noGrp="1" noChangeArrowheads="1"/>
          </p:cNvSpPr>
          <p:nvPr>
            <p:ph type="title"/>
          </p:nvPr>
        </p:nvSpPr>
        <p:spPr>
          <a:solidFill>
            <a:srgbClr val="920000"/>
          </a:solidFill>
        </p:spPr>
        <p:txBody>
          <a:bodyPr/>
          <a:lstStyle/>
          <a:p>
            <a:r>
              <a:rPr lang="en-US" sz="3000" b="1" dirty="0" smtClean="0">
                <a:solidFill>
                  <a:schemeClr val="bg1"/>
                </a:solidFill>
                <a:latin typeface="Lucida Sans" pitchFamily="34" charset="0"/>
              </a:rPr>
              <a:t>Advantages and Disadvantages </a:t>
            </a:r>
            <a:br>
              <a:rPr lang="en-US" sz="3000" b="1" dirty="0" smtClean="0">
                <a:solidFill>
                  <a:schemeClr val="bg1"/>
                </a:solidFill>
                <a:latin typeface="Lucida Sans" pitchFamily="34" charset="0"/>
              </a:rPr>
            </a:br>
            <a:r>
              <a:rPr lang="en-US" sz="3000" b="1" dirty="0" smtClean="0">
                <a:solidFill>
                  <a:schemeClr val="bg1"/>
                </a:solidFill>
                <a:latin typeface="Lucida Sans" pitchFamily="34" charset="0"/>
              </a:rPr>
              <a:t>of Survey Research</a:t>
            </a:r>
          </a:p>
        </p:txBody>
      </p:sp>
      <p:sp>
        <p:nvSpPr>
          <p:cNvPr id="5" name="Slide Number Placeholder 4"/>
          <p:cNvSpPr>
            <a:spLocks noGrp="1"/>
          </p:cNvSpPr>
          <p:nvPr>
            <p:ph type="sldNum" sz="quarter" idx="12"/>
          </p:nvPr>
        </p:nvSpPr>
        <p:spPr/>
        <p:txBody>
          <a:bodyPr/>
          <a:lstStyle/>
          <a:p>
            <a:pPr>
              <a:defRPr/>
            </a:pPr>
            <a:fld id="{9FE537F0-39A7-4064-95DD-A1A1BF71F71E}" type="slidenum">
              <a:rPr lang="en-US"/>
              <a:pPr>
                <a:defRPr/>
              </a:pPr>
              <a:t>37</a:t>
            </a:fld>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457200" y="1600200"/>
            <a:ext cx="8458200" cy="4876800"/>
          </a:xfrm>
        </p:spPr>
        <p:txBody>
          <a:bodyPr>
            <a:normAutofit/>
          </a:bodyPr>
          <a:lstStyle/>
          <a:p>
            <a:r>
              <a:rPr lang="en-CA" dirty="0" smtClean="0"/>
              <a:t>One exploratory technique often used to assess people’s wants and desires without many prior assumption is </a:t>
            </a:r>
            <a:r>
              <a:rPr lang="en-CA" i="1" dirty="0" smtClean="0"/>
              <a:t>preference scaling.</a:t>
            </a:r>
          </a:p>
          <a:p>
            <a:pPr lvl="1"/>
            <a:r>
              <a:rPr lang="en-CA" b="1" dirty="0" smtClean="0"/>
              <a:t>Unidimensional  </a:t>
            </a:r>
            <a:r>
              <a:rPr lang="en-CA" dirty="0" smtClean="0"/>
              <a:t>- preference is assessed along one psychological dimension</a:t>
            </a:r>
          </a:p>
          <a:p>
            <a:pPr lvl="1"/>
            <a:r>
              <a:rPr lang="en-CA" b="1" dirty="0" smtClean="0"/>
              <a:t>Multidimensional</a:t>
            </a:r>
            <a:r>
              <a:rPr lang="en-CA" dirty="0" smtClean="0"/>
              <a:t> – preference is assessed along numerous psychological dimensions</a:t>
            </a:r>
          </a:p>
          <a:p>
            <a:pPr lvl="1"/>
            <a:endParaRPr lang="en-CA" dirty="0" smtClean="0"/>
          </a:p>
          <a:p>
            <a:pPr lvl="1"/>
            <a:endParaRPr lang="en-CA"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Survey Research</a:t>
            </a:r>
            <a:endParaRPr lang="en-US" sz="3000" b="1" dirty="0">
              <a:solidFill>
                <a:schemeClr val="bg1"/>
              </a:solidFill>
              <a:latin typeface="Lucida Sans" pitchFamily="34" charset="0"/>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38</a:t>
            </a:fld>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371600"/>
            <a:ext cx="8382000" cy="4953000"/>
          </a:xfrm>
        </p:spPr>
        <p:txBody>
          <a:bodyPr/>
          <a:lstStyle/>
          <a:p>
            <a:r>
              <a:rPr lang="en-US" dirty="0" smtClean="0"/>
              <a:t>In many situations, experimenters have prior assumptions about the nature of the stimulus set, e.g.</a:t>
            </a:r>
          </a:p>
          <a:p>
            <a:pPr lvl="1"/>
            <a:r>
              <a:rPr lang="en-US" dirty="0" smtClean="0"/>
              <a:t>Dogs and cats will both be classified as ‘mammals’, ‘pets’, etc.</a:t>
            </a:r>
          </a:p>
          <a:p>
            <a:pPr lvl="1"/>
            <a:endParaRPr lang="en-US" sz="1200" dirty="0" smtClean="0"/>
          </a:p>
          <a:p>
            <a:r>
              <a:rPr lang="en-US" dirty="0" smtClean="0"/>
              <a:t>Such bias can adversely affect interpretation of results</a:t>
            </a:r>
          </a:p>
          <a:p>
            <a:pPr lvl="1"/>
            <a:r>
              <a:rPr lang="en-US" dirty="0" smtClean="0"/>
              <a:t>MDS is seen as an </a:t>
            </a:r>
            <a:r>
              <a:rPr lang="en-US" b="1" i="1" dirty="0" smtClean="0"/>
              <a:t>exploratory </a:t>
            </a:r>
            <a:r>
              <a:rPr lang="en-US" dirty="0" smtClean="0"/>
              <a:t>technique</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39</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Advantages of Multidimensional Scaling</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40</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Multidimensional Scaling</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3074" name="Picture 2"/>
          <p:cNvPicPr>
            <a:picLocks noChangeAspect="1" noChangeArrowheads="1"/>
          </p:cNvPicPr>
          <p:nvPr/>
        </p:nvPicPr>
        <p:blipFill>
          <a:blip r:embed="rId2" cstate="print"/>
          <a:srcRect/>
          <a:stretch>
            <a:fillRect/>
          </a:stretch>
        </p:blipFill>
        <p:spPr bwMode="auto">
          <a:xfrm>
            <a:off x="457200" y="1295400"/>
            <a:ext cx="1933575" cy="1714500"/>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6705600" y="1295400"/>
            <a:ext cx="1895475" cy="1724025"/>
          </a:xfrm>
          <a:prstGeom prst="rect">
            <a:avLst/>
          </a:prstGeom>
          <a:noFill/>
          <a:ln w="9525">
            <a:noFill/>
            <a:miter lim="800000"/>
            <a:headEnd/>
            <a:tailEnd/>
          </a:ln>
        </p:spPr>
      </p:pic>
      <p:sp>
        <p:nvSpPr>
          <p:cNvPr id="8" name="Left-Right Arrow 7"/>
          <p:cNvSpPr/>
          <p:nvPr/>
        </p:nvSpPr>
        <p:spPr>
          <a:xfrm>
            <a:off x="2590800" y="1371600"/>
            <a:ext cx="3886200" cy="15240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Similar: Puffy, pet</a:t>
            </a:r>
          </a:p>
          <a:p>
            <a:pPr algn="ctr"/>
            <a:r>
              <a:rPr lang="en-US" dirty="0" smtClean="0"/>
              <a:t>Dissimilar: Species, colour, etc.</a:t>
            </a:r>
            <a:endParaRPr lang="en-US" dirty="0"/>
          </a:p>
        </p:txBody>
      </p:sp>
      <p:sp>
        <p:nvSpPr>
          <p:cNvPr id="10" name="Left-Right Arrow 9"/>
          <p:cNvSpPr/>
          <p:nvPr/>
        </p:nvSpPr>
        <p:spPr>
          <a:xfrm>
            <a:off x="2590800" y="4953000"/>
            <a:ext cx="3886200" cy="15240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Similar: Short hair, colour</a:t>
            </a:r>
          </a:p>
          <a:p>
            <a:pPr algn="ctr"/>
            <a:r>
              <a:rPr lang="en-US" dirty="0" smtClean="0"/>
              <a:t>Dissimilar: Species, colour, etc.</a:t>
            </a:r>
            <a:endParaRPr lang="en-US" dirty="0"/>
          </a:p>
        </p:txBody>
      </p:sp>
      <p:pic>
        <p:nvPicPr>
          <p:cNvPr id="3077" name="Picture 5"/>
          <p:cNvPicPr>
            <a:picLocks noChangeAspect="1" noChangeArrowheads="1"/>
          </p:cNvPicPr>
          <p:nvPr/>
        </p:nvPicPr>
        <p:blipFill>
          <a:blip r:embed="rId4" cstate="print"/>
          <a:srcRect/>
          <a:stretch>
            <a:fillRect/>
          </a:stretch>
        </p:blipFill>
        <p:spPr bwMode="auto">
          <a:xfrm>
            <a:off x="457200" y="2971800"/>
            <a:ext cx="1920240" cy="2057400"/>
          </a:xfrm>
          <a:prstGeom prst="rect">
            <a:avLst/>
          </a:prstGeom>
          <a:noFill/>
          <a:ln w="9525">
            <a:noFill/>
            <a:miter lim="800000"/>
            <a:headEnd/>
            <a:tailEnd/>
          </a:ln>
        </p:spPr>
      </p:pic>
      <p:pic>
        <p:nvPicPr>
          <p:cNvPr id="3079" name="Picture 7"/>
          <p:cNvPicPr>
            <a:picLocks noChangeAspect="1" noChangeArrowheads="1"/>
          </p:cNvPicPr>
          <p:nvPr/>
        </p:nvPicPr>
        <p:blipFill>
          <a:blip r:embed="rId5" cstate="print"/>
          <a:srcRect/>
          <a:stretch>
            <a:fillRect/>
          </a:stretch>
        </p:blipFill>
        <p:spPr bwMode="auto">
          <a:xfrm>
            <a:off x="457200" y="4724399"/>
            <a:ext cx="1905000" cy="1844891"/>
          </a:xfrm>
          <a:prstGeom prst="rect">
            <a:avLst/>
          </a:prstGeom>
          <a:noFill/>
          <a:ln w="9525">
            <a:noFill/>
            <a:miter lim="800000"/>
            <a:headEnd/>
            <a:tailEnd/>
          </a:ln>
        </p:spPr>
      </p:pic>
      <p:pic>
        <p:nvPicPr>
          <p:cNvPr id="3081" name="Picture 9" descr="http://blogs.wyomingnews.com/blogs/everyonegives/files/2012/04/black-dog.jpg"/>
          <p:cNvPicPr>
            <a:picLocks noChangeAspect="1" noChangeArrowheads="1"/>
          </p:cNvPicPr>
          <p:nvPr/>
        </p:nvPicPr>
        <p:blipFill>
          <a:blip r:embed="rId6" cstate="print"/>
          <a:srcRect/>
          <a:stretch>
            <a:fillRect/>
          </a:stretch>
        </p:blipFill>
        <p:spPr bwMode="auto">
          <a:xfrm>
            <a:off x="6705600" y="4800600"/>
            <a:ext cx="1943100" cy="1943100"/>
          </a:xfrm>
          <a:prstGeom prst="rect">
            <a:avLst/>
          </a:prstGeom>
          <a:noFill/>
        </p:spPr>
      </p:pic>
      <p:pic>
        <p:nvPicPr>
          <p:cNvPr id="3082" name="Picture 10"/>
          <p:cNvPicPr>
            <a:picLocks noChangeAspect="1" noChangeArrowheads="1"/>
          </p:cNvPicPr>
          <p:nvPr/>
        </p:nvPicPr>
        <p:blipFill>
          <a:blip r:embed="rId7" cstate="print"/>
          <a:srcRect/>
          <a:stretch>
            <a:fillRect/>
          </a:stretch>
        </p:blipFill>
        <p:spPr bwMode="auto">
          <a:xfrm>
            <a:off x="6705599" y="2971800"/>
            <a:ext cx="1921565" cy="1905000"/>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4495800" cy="5334000"/>
          </a:xfrm>
        </p:spPr>
        <p:txBody>
          <a:bodyPr>
            <a:normAutofit fontScale="92500" lnSpcReduction="10000"/>
          </a:bodyPr>
          <a:lstStyle/>
          <a:p>
            <a:r>
              <a:rPr lang="en-US" sz="2600" dirty="0" smtClean="0"/>
              <a:t>A classic example of multidimensional scaling is to provide participants with pairs of </a:t>
            </a:r>
            <a:r>
              <a:rPr lang="en-US" sz="2600" i="1" dirty="0" smtClean="0"/>
              <a:t>city names.</a:t>
            </a:r>
            <a:endParaRPr lang="en-US" sz="2600" dirty="0" smtClean="0"/>
          </a:p>
          <a:p>
            <a:endParaRPr lang="en-US" sz="1200" i="1" dirty="0" smtClean="0"/>
          </a:p>
          <a:p>
            <a:r>
              <a:rPr lang="en-US" sz="2600" dirty="0" smtClean="0"/>
              <a:t>A participant rates each pair in term of distance, e.g., </a:t>
            </a:r>
          </a:p>
          <a:p>
            <a:pPr lvl="1"/>
            <a:r>
              <a:rPr lang="en-US" sz="2400" dirty="0" smtClean="0"/>
              <a:t>Boston-Toronto</a:t>
            </a:r>
          </a:p>
          <a:p>
            <a:pPr lvl="1"/>
            <a:r>
              <a:rPr lang="en-US" sz="2400" dirty="0" smtClean="0"/>
              <a:t>Pittsburgh-Mexico City</a:t>
            </a:r>
          </a:p>
          <a:p>
            <a:pPr lvl="1"/>
            <a:r>
              <a:rPr lang="en-US" sz="2400" dirty="0" smtClean="0"/>
              <a:t>Mexico City-Toronto</a:t>
            </a:r>
          </a:p>
          <a:p>
            <a:pPr lvl="1"/>
            <a:endParaRPr lang="en-US" sz="1200" dirty="0" smtClean="0"/>
          </a:p>
          <a:p>
            <a:r>
              <a:rPr lang="en-US" sz="2600" dirty="0" smtClean="0"/>
              <a:t>We can use these responses to recreate a map to see how people perceive the external world.</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41</a:t>
            </a:fld>
            <a:endParaRPr lang="en-US" dirty="0"/>
          </a:p>
        </p:txBody>
      </p:sp>
      <p:pic>
        <p:nvPicPr>
          <p:cNvPr id="5" name="Picture 3"/>
          <p:cNvPicPr>
            <a:picLocks noChangeAspect="1" noChangeArrowheads="1"/>
          </p:cNvPicPr>
          <p:nvPr/>
        </p:nvPicPr>
        <p:blipFill>
          <a:blip r:embed="rId2" cstate="print"/>
          <a:srcRect/>
          <a:stretch>
            <a:fillRect/>
          </a:stretch>
        </p:blipFill>
        <p:spPr bwMode="auto">
          <a:xfrm>
            <a:off x="5029200" y="1905000"/>
            <a:ext cx="3905250" cy="3905250"/>
          </a:xfrm>
          <a:prstGeom prst="rect">
            <a:avLst/>
          </a:prstGeom>
          <a:noFill/>
          <a:ln w="9525">
            <a:noFill/>
            <a:miter lim="800000"/>
            <a:headEnd/>
            <a:tailEnd/>
          </a:ln>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Friedman and Montello (2006)</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4800600" y="2362200"/>
            <a:ext cx="4322688" cy="2667000"/>
          </a:xfrm>
          <a:prstGeom prst="rect">
            <a:avLst/>
          </a:prstGeom>
          <a:noFill/>
          <a:ln w="9525">
            <a:noFill/>
            <a:miter lim="800000"/>
            <a:headEnd/>
            <a:tailEnd/>
          </a:ln>
        </p:spPr>
      </p:pic>
      <p:sp>
        <p:nvSpPr>
          <p:cNvPr id="11" name="Content Placeholder 10"/>
          <p:cNvSpPr>
            <a:spLocks noGrp="1"/>
          </p:cNvSpPr>
          <p:nvPr>
            <p:ph idx="1"/>
          </p:nvPr>
        </p:nvSpPr>
        <p:spPr>
          <a:xfrm>
            <a:off x="304800" y="1295400"/>
            <a:ext cx="4419600" cy="5181600"/>
          </a:xfrm>
        </p:spPr>
        <p:txBody>
          <a:bodyPr>
            <a:normAutofit fontScale="92500" lnSpcReduction="20000"/>
          </a:bodyPr>
          <a:lstStyle/>
          <a:p>
            <a:endParaRPr lang="en-US" sz="1400" dirty="0" smtClean="0"/>
          </a:p>
          <a:p>
            <a:r>
              <a:rPr lang="en-US" sz="2800" dirty="0" smtClean="0"/>
              <a:t>To illustrate these distortions,  Friedman and Montello (2006) plotted these on a map</a:t>
            </a:r>
          </a:p>
          <a:p>
            <a:endParaRPr lang="en-US" sz="1200" dirty="0" smtClean="0"/>
          </a:p>
          <a:p>
            <a:r>
              <a:rPr lang="en-US" sz="2800" dirty="0" smtClean="0"/>
              <a:t>Californian participants compressed more Canadian cities (Edmonton, Winnipeg, Montreal , &amp; Toronto) relative to their own</a:t>
            </a:r>
          </a:p>
          <a:p>
            <a:endParaRPr lang="en-US" sz="1300" dirty="0" smtClean="0"/>
          </a:p>
          <a:p>
            <a:r>
              <a:rPr lang="en-US" sz="2800" dirty="0" smtClean="0"/>
              <a:t>We can use a similar technique to examine what people think about concepts and beliefs</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42</a:t>
            </a:fld>
            <a:endParaRPr lang="en-US" dirty="0"/>
          </a:p>
        </p:txBody>
      </p:sp>
      <p:sp>
        <p:nvSpPr>
          <p:cNvPr id="9"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Friedman and Montello (2006)</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304800" y="1295400"/>
            <a:ext cx="5257800" cy="5181600"/>
          </a:xfrm>
        </p:spPr>
        <p:txBody>
          <a:bodyPr>
            <a:normAutofit fontScale="92500" lnSpcReduction="20000"/>
          </a:bodyPr>
          <a:lstStyle/>
          <a:p>
            <a:r>
              <a:rPr lang="en-CA" dirty="0" smtClean="0"/>
              <a:t>Robinson and Bennett (1995) wanted to develop a typology of deviant behaviours.</a:t>
            </a:r>
          </a:p>
          <a:p>
            <a:endParaRPr lang="en-CA" sz="1200" dirty="0" smtClean="0"/>
          </a:p>
          <a:p>
            <a:r>
              <a:rPr lang="en-CA" dirty="0" smtClean="0"/>
              <a:t>Harper (1990) notes that between 33-75% of employees engage in some form of misconduct</a:t>
            </a:r>
            <a:r>
              <a:rPr lang="en-CA" dirty="0"/>
              <a:t> </a:t>
            </a:r>
            <a:r>
              <a:rPr lang="en-CA" dirty="0" smtClean="0"/>
              <a:t>including vandalism, fraud, theft, and absenteeism.</a:t>
            </a:r>
          </a:p>
          <a:p>
            <a:endParaRPr lang="en-CA" sz="1200" dirty="0" smtClean="0"/>
          </a:p>
          <a:p>
            <a:r>
              <a:rPr lang="en-CA" dirty="0" smtClean="0"/>
              <a:t>What underlying reasons could there be for this behaviour?</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Multidimensional Scaling: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Robinson and Bennett (1995)</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43</a:t>
            </a:fld>
            <a:endParaRPr lang="en-US" dirty="0"/>
          </a:p>
        </p:txBody>
      </p:sp>
      <p:pic>
        <p:nvPicPr>
          <p:cNvPr id="66562" name="Picture 2" descr="http://i0.kym-cdn.com/photos/images/newsfeed/000/287/322/3a9.jpg"/>
          <p:cNvPicPr>
            <a:picLocks noChangeAspect="1" noChangeArrowheads="1"/>
          </p:cNvPicPr>
          <p:nvPr/>
        </p:nvPicPr>
        <p:blipFill>
          <a:blip r:embed="rId2" cstate="print"/>
          <a:srcRect/>
          <a:stretch>
            <a:fillRect/>
          </a:stretch>
        </p:blipFill>
        <p:spPr bwMode="auto">
          <a:xfrm>
            <a:off x="5334000" y="2133600"/>
            <a:ext cx="3699199" cy="3295651"/>
          </a:xfrm>
          <a:prstGeom prst="rect">
            <a:avLst/>
          </a:prstGeo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5257800"/>
          </a:xfrm>
        </p:spPr>
        <p:txBody>
          <a:bodyPr>
            <a:normAutofit lnSpcReduction="10000"/>
          </a:bodyPr>
          <a:lstStyle/>
          <a:p>
            <a:r>
              <a:rPr lang="en-US" sz="2800" dirty="0" smtClean="0"/>
              <a:t>As Robinson and Bennett (1995) note, </a:t>
            </a:r>
          </a:p>
          <a:p>
            <a:pPr lvl="1"/>
            <a:r>
              <a:rPr lang="en-US" sz="2600" dirty="0" smtClean="0"/>
              <a:t>“</a:t>
            </a:r>
            <a:r>
              <a:rPr lang="en-US" sz="2600" b="1" dirty="0" smtClean="0"/>
              <a:t>Employee deviance</a:t>
            </a:r>
            <a:r>
              <a:rPr lang="en-US" sz="2600" dirty="0" smtClean="0"/>
              <a:t>… [a] voluntary behavior that violates significant organizational norms and in so doing threatens the well-being of an organization, its members, or both. Employee deviance is voluntary in that employees either lack the motivation to conform to normative expectations of the social context or become motivated to violate these expectations,” (p. 556) </a:t>
            </a:r>
          </a:p>
          <a:p>
            <a:pPr lvl="1"/>
            <a:endParaRPr lang="en-US" sz="1200" dirty="0" smtClean="0"/>
          </a:p>
          <a:p>
            <a:r>
              <a:rPr lang="en-US" sz="2800" dirty="0" smtClean="0"/>
              <a:t>They go on to say that it can be distinguished from ethics in that the behaviour need not be considered in terms of right or wrong.</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44</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Defining Deviant Behaviour</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371600"/>
            <a:ext cx="5486400" cy="5105400"/>
          </a:xfrm>
        </p:spPr>
        <p:txBody>
          <a:bodyPr>
            <a:normAutofit fontScale="92500" lnSpcReduction="20000"/>
          </a:bodyPr>
          <a:lstStyle/>
          <a:p>
            <a:r>
              <a:rPr lang="en-US" sz="2800" dirty="0" smtClean="0"/>
              <a:t>The fact that an act can be both deviant or unethical, but need not be both implies that the two can vary independently of one another, e.g.,</a:t>
            </a:r>
          </a:p>
          <a:p>
            <a:pPr lvl="1"/>
            <a:r>
              <a:rPr lang="en-US" sz="2600" i="1" dirty="0" smtClean="0"/>
              <a:t>Dumping toxic waste</a:t>
            </a:r>
            <a:r>
              <a:rPr lang="en-US" sz="2600" dirty="0" smtClean="0"/>
              <a:t>: Highly unethical, conforms to organizational policy</a:t>
            </a:r>
          </a:p>
          <a:p>
            <a:pPr lvl="1"/>
            <a:r>
              <a:rPr lang="en-US" sz="2600" i="1" dirty="0" smtClean="0"/>
              <a:t>Reporting dumping of toxic waste</a:t>
            </a:r>
            <a:r>
              <a:rPr lang="en-US" sz="2600" dirty="0" smtClean="0"/>
              <a:t>: Highly ethical, contrary to corporate policy</a:t>
            </a:r>
          </a:p>
          <a:p>
            <a:pPr lvl="1"/>
            <a:endParaRPr lang="en-US" sz="1200" dirty="0" smtClean="0"/>
          </a:p>
          <a:p>
            <a:r>
              <a:rPr lang="en-US" sz="2800" dirty="0" smtClean="0"/>
              <a:t>Suggests that these might be two dimensions to define behaviour of individuals within an organization</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45</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Differentiating Factors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2466" name="Picture 2" descr="http://www.toonpool.com/user/997/files/holding_bag_toxic_waste_246995.jpg"/>
          <p:cNvPicPr>
            <a:picLocks noChangeAspect="1" noChangeArrowheads="1"/>
          </p:cNvPicPr>
          <p:nvPr/>
        </p:nvPicPr>
        <p:blipFill>
          <a:blip r:embed="rId2" cstate="print"/>
          <a:srcRect/>
          <a:stretch>
            <a:fillRect/>
          </a:stretch>
        </p:blipFill>
        <p:spPr bwMode="auto">
          <a:xfrm>
            <a:off x="5791200" y="2514600"/>
            <a:ext cx="3162300" cy="2257883"/>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5105400"/>
          </a:xfrm>
        </p:spPr>
        <p:txBody>
          <a:bodyPr>
            <a:normAutofit/>
          </a:bodyPr>
          <a:lstStyle/>
          <a:p>
            <a:r>
              <a:rPr lang="en-GB" sz="2600" dirty="0" smtClean="0"/>
              <a:t>The purpose of identifying dimensions is ultimately to </a:t>
            </a:r>
            <a:r>
              <a:rPr lang="en-GB" sz="2600" i="1" dirty="0" smtClean="0"/>
              <a:t>reduce</a:t>
            </a:r>
            <a:r>
              <a:rPr lang="en-GB" sz="2600" dirty="0" smtClean="0"/>
              <a:t> the set of all possible contributing factors to a manageable number (i.e., although everything impacts behaviour, what is most important?).</a:t>
            </a:r>
          </a:p>
          <a:p>
            <a:endParaRPr lang="en-GB" sz="1400" dirty="0" smtClean="0"/>
          </a:p>
          <a:p>
            <a:r>
              <a:rPr lang="en-GB" sz="2600" dirty="0" smtClean="0"/>
              <a:t>Their typology  provides “a useful starting point for developing a systematic, theory-based study of employee deviance,” (p. 557, Robinson &amp; Bennett, 1995).</a:t>
            </a:r>
          </a:p>
          <a:p>
            <a:endParaRPr lang="en-GB" sz="1200" dirty="0" smtClean="0"/>
          </a:p>
          <a:p>
            <a:r>
              <a:rPr lang="en-GB" sz="2600" dirty="0" smtClean="0"/>
              <a:t>This rationale underpins all uni-/multidimensional  scaling studies.</a:t>
            </a:r>
          </a:p>
          <a:p>
            <a:pPr lvl="1"/>
            <a:r>
              <a:rPr lang="en-GB" sz="2200" dirty="0" smtClean="0"/>
              <a:t>We need to progress through several exploratory steps before we can begin</a:t>
            </a:r>
            <a:endParaRPr lang="en-GB" sz="22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46</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Why Dimensions?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371600"/>
            <a:ext cx="8458200" cy="5257800"/>
          </a:xfrm>
        </p:spPr>
        <p:txBody>
          <a:bodyPr>
            <a:normAutofit lnSpcReduction="10000"/>
          </a:bodyPr>
          <a:lstStyle/>
          <a:p>
            <a:r>
              <a:rPr lang="en-US" sz="2800" b="1" dirty="0" smtClean="0"/>
              <a:t>Phase 1</a:t>
            </a:r>
            <a:r>
              <a:rPr lang="en-US" sz="2800" dirty="0" smtClean="0"/>
              <a:t>: Participants recruited from a university office, industrial company, neighbourhood, MBA students, all were employed.</a:t>
            </a:r>
          </a:p>
          <a:p>
            <a:pPr lvl="1"/>
            <a:r>
              <a:rPr lang="en-US" dirty="0" smtClean="0"/>
              <a:t>Asked to note forms of misconduct</a:t>
            </a:r>
          </a:p>
          <a:p>
            <a:pPr lvl="1"/>
            <a:r>
              <a:rPr lang="en-US" dirty="0" smtClean="0"/>
              <a:t>Behaviours were then reduced to 45, e.g.</a:t>
            </a:r>
          </a:p>
          <a:p>
            <a:pPr lvl="2"/>
            <a:r>
              <a:rPr lang="en-US" sz="2000" dirty="0" smtClean="0"/>
              <a:t>Employee stealing customer's possessions.</a:t>
            </a:r>
          </a:p>
          <a:p>
            <a:pPr lvl="2"/>
            <a:r>
              <a:rPr lang="en-US" sz="2000" dirty="0" smtClean="0"/>
              <a:t>Boss verbally abusing employee. </a:t>
            </a:r>
          </a:p>
          <a:p>
            <a:pPr lvl="2"/>
            <a:r>
              <a:rPr lang="en-US" sz="2000" dirty="0" smtClean="0"/>
              <a:t>Employee sabotaging equipment. </a:t>
            </a:r>
          </a:p>
          <a:p>
            <a:pPr lvl="2"/>
            <a:r>
              <a:rPr lang="en-US" sz="2000" dirty="0" smtClean="0"/>
              <a:t>Employee coming to work late or leaving early.</a:t>
            </a:r>
          </a:p>
          <a:p>
            <a:pPr lvl="2"/>
            <a:r>
              <a:rPr lang="en-US" sz="2000" dirty="0" smtClean="0"/>
              <a:t>Employee gossiping about manager. </a:t>
            </a:r>
          </a:p>
          <a:p>
            <a:pPr lvl="2"/>
            <a:r>
              <a:rPr lang="en-US" sz="2000" dirty="0" smtClean="0"/>
              <a:t>Employee starting negative rumors about company. </a:t>
            </a:r>
          </a:p>
          <a:p>
            <a:pPr lvl="2"/>
            <a:r>
              <a:rPr lang="en-US" sz="2000" dirty="0" smtClean="0"/>
              <a:t>Boss sexually harassing employee. </a:t>
            </a:r>
          </a:p>
          <a:p>
            <a:pPr lvl="2"/>
            <a:r>
              <a:rPr lang="en-US" sz="2000" dirty="0" smtClean="0"/>
              <a:t>Employee physically abusing customer.</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47</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Materials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381000" y="1371600"/>
            <a:ext cx="8534400" cy="5105400"/>
          </a:xfrm>
        </p:spPr>
        <p:txBody>
          <a:bodyPr>
            <a:normAutofit lnSpcReduction="10000"/>
          </a:bodyPr>
          <a:lstStyle/>
          <a:p>
            <a:endParaRPr lang="en-US" sz="1200" b="1" dirty="0" smtClean="0"/>
          </a:p>
          <a:p>
            <a:r>
              <a:rPr lang="en-US" sz="2800" b="1" dirty="0" smtClean="0"/>
              <a:t>Phase 2</a:t>
            </a:r>
            <a:r>
              <a:rPr lang="en-US" sz="2800" dirty="0" smtClean="0"/>
              <a:t>: These forms of misconduct were then provided to another group of participants who had to rate how similar one behaviour was to another and provide criteria they used to rate items, e.g., </a:t>
            </a:r>
          </a:p>
          <a:p>
            <a:endParaRPr lang="en-US" sz="1200" dirty="0" smtClean="0"/>
          </a:p>
          <a:p>
            <a:endParaRPr lang="en-US" sz="1200" dirty="0" smtClean="0"/>
          </a:p>
          <a:p>
            <a:endParaRPr lang="en-US" sz="1200" dirty="0" smtClean="0"/>
          </a:p>
          <a:p>
            <a:pPr marL="342900" lvl="2" indent="-342900" algn="ctr">
              <a:buNone/>
            </a:pPr>
            <a:r>
              <a:rPr lang="en-US" b="1" dirty="0" smtClean="0"/>
              <a:t>Boss verbally abusing employee. </a:t>
            </a:r>
            <a:endParaRPr lang="en-CA" b="1" dirty="0" smtClean="0"/>
          </a:p>
          <a:p>
            <a:pPr marL="342900" lvl="2" indent="-342900" algn="ctr">
              <a:buNone/>
            </a:pPr>
            <a:r>
              <a:rPr lang="en-CA" dirty="0" smtClean="0"/>
              <a:t>and</a:t>
            </a:r>
          </a:p>
          <a:p>
            <a:pPr marL="342900" lvl="2" indent="-342900" algn="ctr">
              <a:buNone/>
            </a:pPr>
            <a:r>
              <a:rPr lang="en-US" b="1" dirty="0" smtClean="0"/>
              <a:t>Employee sabotaging equipment. </a:t>
            </a:r>
          </a:p>
          <a:p>
            <a:pPr marL="342900" lvl="2" indent="-342900" algn="ctr">
              <a:buNone/>
            </a:pPr>
            <a:endParaRPr lang="en-US" dirty="0" smtClean="0"/>
          </a:p>
          <a:p>
            <a:pPr marL="342900" lvl="2" indent="-342900" algn="ctr">
              <a:buNone/>
            </a:pPr>
            <a:r>
              <a:rPr lang="en-US" b="1" dirty="0" smtClean="0"/>
              <a:t>1                                                                       9</a:t>
            </a:r>
          </a:p>
          <a:p>
            <a:pPr marL="342900" lvl="2" indent="-342900" algn="ctr">
              <a:buNone/>
            </a:pPr>
            <a:r>
              <a:rPr lang="en-US" b="1" dirty="0" smtClean="0"/>
              <a:t>Very Similar                                                Very Dissimilar</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Materials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48</a:t>
            </a:fld>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381000" y="1371600"/>
            <a:ext cx="5791200" cy="5105400"/>
          </a:xfrm>
        </p:spPr>
        <p:txBody>
          <a:bodyPr>
            <a:normAutofit/>
          </a:bodyPr>
          <a:lstStyle/>
          <a:p>
            <a:r>
              <a:rPr lang="en-US" sz="2800" dirty="0" smtClean="0"/>
              <a:t>Once we have obtained similarity ratings we can obtain the average similarity between any two forms of misconduct.</a:t>
            </a:r>
          </a:p>
          <a:p>
            <a:endParaRPr lang="en-US" sz="1200" dirty="0" smtClean="0"/>
          </a:p>
          <a:p>
            <a:r>
              <a:rPr lang="en-US" sz="2800" dirty="0" smtClean="0"/>
              <a:t>These average ratings give us a ‘distance’ in similarity multidimensional space, assuming that this is how close forms of misconduct are in our mind.</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Similarity Results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49</a:t>
            </a:fld>
            <a:endParaRPr lang="en-US" dirty="0"/>
          </a:p>
        </p:txBody>
      </p:sp>
      <p:pic>
        <p:nvPicPr>
          <p:cNvPr id="68610" name="Picture 2" descr="http://images.clickpets.co.uk/dog-owner.jpg"/>
          <p:cNvPicPr>
            <a:picLocks noChangeAspect="1" noChangeArrowheads="1"/>
          </p:cNvPicPr>
          <p:nvPr/>
        </p:nvPicPr>
        <p:blipFill>
          <a:blip r:embed="rId2" cstate="print"/>
          <a:srcRect/>
          <a:stretch>
            <a:fillRect/>
          </a:stretch>
        </p:blipFill>
        <p:spPr bwMode="auto">
          <a:xfrm>
            <a:off x="6400800" y="1295400"/>
            <a:ext cx="2430556" cy="2295525"/>
          </a:xfrm>
          <a:prstGeom prst="rect">
            <a:avLst/>
          </a:prstGeom>
          <a:noFill/>
        </p:spPr>
      </p:pic>
      <p:pic>
        <p:nvPicPr>
          <p:cNvPr id="68612" name="Picture 4" descr="http://i.telegraph.co.uk/multimedia/archive/00649/news-graphics-2007-_649103a.jpg"/>
          <p:cNvPicPr>
            <a:picLocks noChangeAspect="1" noChangeArrowheads="1"/>
          </p:cNvPicPr>
          <p:nvPr/>
        </p:nvPicPr>
        <p:blipFill>
          <a:blip r:embed="rId3" cstate="print"/>
          <a:srcRect/>
          <a:stretch>
            <a:fillRect/>
          </a:stretch>
        </p:blipFill>
        <p:spPr bwMode="auto">
          <a:xfrm>
            <a:off x="6553200" y="3733800"/>
            <a:ext cx="2227288" cy="2717292"/>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50</a:t>
            </a:fld>
            <a:endParaRPr lang="en-US" dirty="0"/>
          </a:p>
        </p:txBody>
      </p:sp>
      <p:pic>
        <p:nvPicPr>
          <p:cNvPr id="61442" name="Picture 2"/>
          <p:cNvPicPr>
            <a:picLocks noChangeAspect="1" noChangeArrowheads="1"/>
          </p:cNvPicPr>
          <p:nvPr/>
        </p:nvPicPr>
        <p:blipFill>
          <a:blip r:embed="rId2" cstate="print"/>
          <a:srcRect/>
          <a:stretch>
            <a:fillRect/>
          </a:stretch>
        </p:blipFill>
        <p:spPr bwMode="auto">
          <a:xfrm>
            <a:off x="-1" y="76200"/>
            <a:ext cx="9085925" cy="6629400"/>
          </a:xfrm>
          <a:prstGeom prst="rect">
            <a:avLst/>
          </a:prstGeom>
          <a:noFill/>
          <a:ln w="9525">
            <a:noFill/>
            <a:miter lim="800000"/>
            <a:headEnd/>
            <a:tailEnd/>
          </a:ln>
        </p:spPr>
      </p:pic>
      <p:cxnSp>
        <p:nvCxnSpPr>
          <p:cNvPr id="7" name="Straight Connector 6"/>
          <p:cNvCxnSpPr/>
          <p:nvPr/>
        </p:nvCxnSpPr>
        <p:spPr>
          <a:xfrm flipH="1">
            <a:off x="5029200" y="2667000"/>
            <a:ext cx="76200" cy="297180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3886200" y="2362200"/>
            <a:ext cx="1143000" cy="228600"/>
          </a:xfrm>
          <a:prstGeom prst="line">
            <a:avLst/>
          </a:prstGeom>
          <a:ln w="50800"/>
        </p:spPr>
        <p:style>
          <a:lnRef idx="1">
            <a:schemeClr val="accent1"/>
          </a:lnRef>
          <a:fillRef idx="0">
            <a:schemeClr val="accent1"/>
          </a:fillRef>
          <a:effectRef idx="0">
            <a:schemeClr val="accent1"/>
          </a:effectRef>
          <a:fontRef idx="minor">
            <a:schemeClr val="tx1"/>
          </a:fontRef>
        </p:style>
      </p:cxnSp>
      <p:sp>
        <p:nvSpPr>
          <p:cNvPr id="10" name="Line Callout 2 (Border and Accent Bar) 9"/>
          <p:cNvSpPr/>
          <p:nvPr/>
        </p:nvSpPr>
        <p:spPr>
          <a:xfrm>
            <a:off x="5791200" y="304800"/>
            <a:ext cx="3048000" cy="2057400"/>
          </a:xfrm>
          <a:prstGeom prst="accentBorderCallout2">
            <a:avLst>
              <a:gd name="adj1" fmla="val 18750"/>
              <a:gd name="adj2" fmla="val -8333"/>
              <a:gd name="adj3" fmla="val 18750"/>
              <a:gd name="adj4" fmla="val -16667"/>
              <a:gd name="adj5" fmla="val 94590"/>
              <a:gd name="adj6" fmla="val -4308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‘Working slow’</a:t>
            </a:r>
          </a:p>
          <a:p>
            <a:pPr algn="ctr"/>
            <a:r>
              <a:rPr lang="en-US" dirty="0" smtClean="0"/>
              <a:t>and ‘Covering up mistake ‘are reasonably close to one another. Suggests that they are similar.</a:t>
            </a:r>
            <a:endParaRPr lang="en-US" dirty="0"/>
          </a:p>
        </p:txBody>
      </p:sp>
      <p:sp>
        <p:nvSpPr>
          <p:cNvPr id="11" name="Line Callout 2 (Border and Accent Bar) 10"/>
          <p:cNvSpPr/>
          <p:nvPr/>
        </p:nvSpPr>
        <p:spPr>
          <a:xfrm>
            <a:off x="1143000" y="3505200"/>
            <a:ext cx="3048000" cy="2057400"/>
          </a:xfrm>
          <a:prstGeom prst="accentBorderCallout2">
            <a:avLst>
              <a:gd name="adj1" fmla="val 15433"/>
              <a:gd name="adj2" fmla="val 104055"/>
              <a:gd name="adj3" fmla="val 15433"/>
              <a:gd name="adj4" fmla="val 110945"/>
              <a:gd name="adj5" fmla="val 36216"/>
              <a:gd name="adj6" fmla="val 1261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‘Verbal abuse’</a:t>
            </a:r>
          </a:p>
          <a:p>
            <a:pPr algn="ctr"/>
            <a:r>
              <a:rPr lang="en-US" dirty="0" smtClean="0"/>
              <a:t>and ‘Covering up mistake’ are reasonably far from one another. Suggests that they are dissimilar.</a:t>
            </a:r>
            <a:endParaRPr lang="en-US" dirty="0"/>
          </a:p>
        </p:txBody>
      </p:sp>
      <p:sp>
        <p:nvSpPr>
          <p:cNvPr id="12" name="Line Callout 2 (Border and Accent Bar) 11"/>
          <p:cNvSpPr/>
          <p:nvPr/>
        </p:nvSpPr>
        <p:spPr>
          <a:xfrm>
            <a:off x="6324600" y="3352800"/>
            <a:ext cx="2438400" cy="2286000"/>
          </a:xfrm>
          <a:prstGeom prst="accentBorderCallout2">
            <a:avLst>
              <a:gd name="adj1" fmla="val 18750"/>
              <a:gd name="adj2" fmla="val -8333"/>
              <a:gd name="adj3" fmla="val 18750"/>
              <a:gd name="adj4" fmla="val -16667"/>
              <a:gd name="adj5" fmla="val 128619"/>
              <a:gd name="adj6" fmla="val -3995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Notice that we have left our dimensions unlabelled.</a:t>
            </a:r>
          </a:p>
          <a:p>
            <a:pPr algn="ctr"/>
            <a:r>
              <a:rPr lang="en-US" dirty="0" smtClean="0"/>
              <a:t>Unlike an experimental study, we need to interpret what these dimensions might be.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10">
                                            <p:bg/>
                                          </p:spTgt>
                                        </p:tgtEl>
                                        <p:attrNameLst>
                                          <p:attrName>style.visibility</p:attrName>
                                        </p:attrNameLst>
                                      </p:cBhvr>
                                      <p:to>
                                        <p:strVal val="visible"/>
                                      </p:to>
                                    </p:set>
                                    <p:animEffect transition="in" filter="wipe(down)">
                                      <p:cBhvr>
                                        <p:cTn id="13" dur="500"/>
                                        <p:tgtEl>
                                          <p:spTgt spid="10">
                                            <p:bg/>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xEl>
                                              <p:pRg st="0" end="0"/>
                                            </p:txEl>
                                          </p:spTgt>
                                        </p:tgtEl>
                                        <p:attrNameLst>
                                          <p:attrName>style.visibility</p:attrName>
                                        </p:attrNameLst>
                                      </p:cBhvr>
                                      <p:to>
                                        <p:strVal val="visible"/>
                                      </p:to>
                                    </p:set>
                                    <p:animEffect transition="in" filter="wipe(down)">
                                      <p:cBhvr>
                                        <p:cTn id="16" dur="500"/>
                                        <p:tgtEl>
                                          <p:spTgt spid="10">
                                            <p:txEl>
                                              <p:pRg st="0" end="0"/>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animEffect transition="in" filter="wipe(down)">
                                      <p:cBhvr>
                                        <p:cTn id="19" dur="500"/>
                                        <p:tgtEl>
                                          <p:spTgt spid="10">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11">
                                            <p:bg/>
                                          </p:spTgt>
                                        </p:tgtEl>
                                        <p:attrNameLst>
                                          <p:attrName>style.visibility</p:attrName>
                                        </p:attrNameLst>
                                      </p:cBhvr>
                                      <p:to>
                                        <p:strVal val="visible"/>
                                      </p:to>
                                    </p:set>
                                    <p:animEffect transition="in" filter="wipe(down)">
                                      <p:cBhvr>
                                        <p:cTn id="30" dur="500"/>
                                        <p:tgtEl>
                                          <p:spTgt spid="11">
                                            <p:bg/>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1">
                                            <p:txEl>
                                              <p:pRg st="0" end="0"/>
                                            </p:txEl>
                                          </p:spTgt>
                                        </p:tgtEl>
                                        <p:attrNameLst>
                                          <p:attrName>style.visibility</p:attrName>
                                        </p:attrNameLst>
                                      </p:cBhvr>
                                      <p:to>
                                        <p:strVal val="visible"/>
                                      </p:to>
                                    </p:set>
                                    <p:animEffect transition="in" filter="wipe(down)">
                                      <p:cBhvr>
                                        <p:cTn id="33" dur="500"/>
                                        <p:tgtEl>
                                          <p:spTgt spid="11">
                                            <p:txEl>
                                              <p:pRg st="0" end="0"/>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1">
                                            <p:txEl>
                                              <p:pRg st="1" end="1"/>
                                            </p:txEl>
                                          </p:spTgt>
                                        </p:tgtEl>
                                        <p:attrNameLst>
                                          <p:attrName>style.visibility</p:attrName>
                                        </p:attrNameLst>
                                      </p:cBhvr>
                                      <p:to>
                                        <p:strVal val="visible"/>
                                      </p:to>
                                    </p:set>
                                    <p:animEffect transition="in" filter="wipe(down)">
                                      <p:cBhvr>
                                        <p:cTn id="36" dur="500"/>
                                        <p:tgtEl>
                                          <p:spTgt spid="11">
                                            <p:txEl>
                                              <p:pRg st="1" end="1"/>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2">
                                            <p:bg/>
                                          </p:spTgt>
                                        </p:tgtEl>
                                        <p:attrNameLst>
                                          <p:attrName>style.visibility</p:attrName>
                                        </p:attrNameLst>
                                      </p:cBhvr>
                                      <p:to>
                                        <p:strVal val="visible"/>
                                      </p:to>
                                    </p:set>
                                    <p:animEffect transition="in" filter="wipe(down)">
                                      <p:cBhvr>
                                        <p:cTn id="41" dur="500"/>
                                        <p:tgtEl>
                                          <p:spTgt spid="12">
                                            <p:bg/>
                                          </p:spTgt>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2">
                                            <p:txEl>
                                              <p:pRg st="0" end="0"/>
                                            </p:txEl>
                                          </p:spTgt>
                                        </p:tgtEl>
                                        <p:attrNameLst>
                                          <p:attrName>style.visibility</p:attrName>
                                        </p:attrNameLst>
                                      </p:cBhvr>
                                      <p:to>
                                        <p:strVal val="visible"/>
                                      </p:to>
                                    </p:set>
                                    <p:animEffect transition="in" filter="wipe(down)">
                                      <p:cBhvr>
                                        <p:cTn id="44" dur="500"/>
                                        <p:tgtEl>
                                          <p:spTgt spid="12">
                                            <p:txEl>
                                              <p:pRg st="0" end="0"/>
                                            </p:tx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2">
                                            <p:txEl>
                                              <p:pRg st="1" end="1"/>
                                            </p:txEl>
                                          </p:spTgt>
                                        </p:tgtEl>
                                        <p:attrNameLst>
                                          <p:attrName>style.visibility</p:attrName>
                                        </p:attrNameLst>
                                      </p:cBhvr>
                                      <p:to>
                                        <p:strVal val="visible"/>
                                      </p:to>
                                    </p:set>
                                    <p:animEffect transition="in" filter="wipe(down)">
                                      <p:cBhvr>
                                        <p:cTn id="47" dur="500"/>
                                        <p:tgtEl>
                                          <p:spTgt spid="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animBg="1"/>
      <p:bldP spid="11" grpId="0" build="allAtOnce" animBg="1"/>
      <p:bldP spid="12" grpId="0" build="allAtOnce"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1" name="Rectangle 3"/>
          <p:cNvSpPr>
            <a:spLocks noGrp="1" noChangeArrowheads="1"/>
          </p:cNvSpPr>
          <p:nvPr>
            <p:ph type="body" idx="1"/>
          </p:nvPr>
        </p:nvSpPr>
        <p:spPr>
          <a:xfrm>
            <a:off x="304800" y="1219200"/>
            <a:ext cx="8610600" cy="5257800"/>
          </a:xfrm>
        </p:spPr>
        <p:txBody>
          <a:bodyPr>
            <a:normAutofit/>
          </a:bodyPr>
          <a:lstStyle/>
          <a:p>
            <a:endParaRPr lang="en-CA" sz="1200" dirty="0" smtClean="0"/>
          </a:p>
          <a:p>
            <a:r>
              <a:rPr lang="en-CA" sz="2800" dirty="0" smtClean="0"/>
              <a:t>The criteria information provided by the participants was then used to identify the dimensions along which misconduct was scaled.</a:t>
            </a:r>
          </a:p>
          <a:p>
            <a:endParaRPr lang="en-CA" sz="1200" dirty="0" smtClean="0"/>
          </a:p>
          <a:p>
            <a:r>
              <a:rPr lang="en-CA" sz="2800" dirty="0" smtClean="0"/>
              <a:t>The six most frequent criteria were then used as bipolar scales and given to new raters.</a:t>
            </a:r>
          </a:p>
          <a:p>
            <a:pPr lvl="1"/>
            <a:r>
              <a:rPr lang="en-US" sz="2200" dirty="0" smtClean="0"/>
              <a:t>Minor or Serious Deviance (Severity)</a:t>
            </a:r>
          </a:p>
          <a:p>
            <a:pPr lvl="1"/>
            <a:r>
              <a:rPr lang="en-US" sz="2200" dirty="0" smtClean="0"/>
              <a:t>Interpersonal versus Organizational Deviance (Ethical)</a:t>
            </a:r>
          </a:p>
          <a:p>
            <a:pPr lvl="1"/>
            <a:endParaRPr lang="en-US" sz="1200" dirty="0" smtClean="0"/>
          </a:p>
          <a:p>
            <a:r>
              <a:rPr lang="en-US" sz="2800" dirty="0" smtClean="0"/>
              <a:t>Thus, we were able to reduce a set of all possible behaviours to 45, and then to 2 dimensions.</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Phase 3 </a:t>
            </a: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Results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51</a:t>
            </a:fld>
            <a:endParaRPr 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Content Placeholder 2"/>
          <p:cNvSpPr>
            <a:spLocks noGrp="1"/>
          </p:cNvSpPr>
          <p:nvPr>
            <p:ph idx="1"/>
          </p:nvPr>
        </p:nvSpPr>
        <p:spPr>
          <a:xfrm>
            <a:off x="457200" y="1600200"/>
            <a:ext cx="8229600" cy="4997450"/>
          </a:xfrm>
        </p:spPr>
        <p:txBody>
          <a:bodyPr>
            <a:normAutofit/>
          </a:bodyPr>
          <a:lstStyle/>
          <a:p>
            <a:pPr eaLnBrk="1" hangingPunct="1"/>
            <a:r>
              <a:rPr lang="en-CA" sz="2800" dirty="0" smtClean="0"/>
              <a:t>Descriptive research is conducted using a variety of techniques.</a:t>
            </a:r>
          </a:p>
          <a:p>
            <a:pPr eaLnBrk="1" hangingPunct="1"/>
            <a:endParaRPr lang="en-CA" sz="1200" dirty="0" smtClean="0"/>
          </a:p>
          <a:p>
            <a:pPr eaLnBrk="1" hangingPunct="1"/>
            <a:r>
              <a:rPr lang="en-CA" sz="2800" smtClean="0"/>
              <a:t>Observational </a:t>
            </a:r>
            <a:r>
              <a:rPr lang="en-CA" sz="2800" dirty="0" smtClean="0"/>
              <a:t>studies are used for ecological validity when context matters.</a:t>
            </a:r>
          </a:p>
          <a:p>
            <a:pPr eaLnBrk="1" hangingPunct="1"/>
            <a:endParaRPr lang="en-CA" sz="1200" dirty="0" smtClean="0"/>
          </a:p>
          <a:p>
            <a:pPr eaLnBrk="1" hangingPunct="1"/>
            <a:r>
              <a:rPr lang="en-CA" sz="2800" dirty="0" smtClean="0"/>
              <a:t>Many early developmental research studies employed descriptive research methods.</a:t>
            </a:r>
          </a:p>
          <a:p>
            <a:pPr eaLnBrk="1" hangingPunct="1"/>
            <a:endParaRPr lang="en-CA" sz="1200" dirty="0" smtClean="0"/>
          </a:p>
          <a:p>
            <a:pPr eaLnBrk="1" hangingPunct="1"/>
            <a:r>
              <a:rPr lang="en-CA" sz="2800" dirty="0" smtClean="0"/>
              <a:t>Survey results can be used to understand people’s beliefs and values; multidimensional scaling also allows us to see how people represent the world.</a:t>
            </a:r>
          </a:p>
        </p:txBody>
      </p:sp>
      <p:sp>
        <p:nvSpPr>
          <p:cNvPr id="96258" name="Rectangle 1029"/>
          <p:cNvSpPr>
            <a:spLocks noGrp="1" noChangeArrowheads="1"/>
          </p:cNvSpPr>
          <p:nvPr>
            <p:ph type="title"/>
          </p:nvPr>
        </p:nvSpPr>
        <p:spPr>
          <a:solidFill>
            <a:srgbClr val="920000"/>
          </a:solidFill>
        </p:spPr>
        <p:txBody>
          <a:bodyPr/>
          <a:lstStyle/>
          <a:p>
            <a:pPr eaLnBrk="1" hangingPunct="1"/>
            <a:r>
              <a:rPr lang="en-US" sz="3000" b="1" dirty="0" smtClean="0">
                <a:solidFill>
                  <a:schemeClr val="bg1"/>
                </a:solidFill>
                <a:latin typeface="Lucida Sans" pitchFamily="34" charset="0"/>
              </a:rPr>
              <a:t>W4L2a Review</a:t>
            </a:r>
          </a:p>
        </p:txBody>
      </p:sp>
      <p:sp>
        <p:nvSpPr>
          <p:cNvPr id="5" name="Slide Number Placeholder 4"/>
          <p:cNvSpPr>
            <a:spLocks noGrp="1"/>
          </p:cNvSpPr>
          <p:nvPr>
            <p:ph type="sldNum" sz="quarter" idx="12"/>
          </p:nvPr>
        </p:nvSpPr>
        <p:spPr/>
        <p:txBody>
          <a:bodyPr/>
          <a:lstStyle/>
          <a:p>
            <a:pPr>
              <a:defRPr/>
            </a:pPr>
            <a:fld id="{9FE537F0-39A7-4064-95DD-A1A1BF71F71E}" type="slidenum">
              <a:rPr lang="en-US"/>
              <a:pPr>
                <a:defRPr/>
              </a:pPr>
              <a:t>52</a:t>
            </a:fld>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2347</TotalTime>
  <Words>2960</Words>
  <Application>Microsoft Office PowerPoint</Application>
  <PresentationFormat>On-screen Show (4:3)</PresentationFormat>
  <Paragraphs>466</Paragraphs>
  <Slides>52</Slides>
  <Notes>3</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Office Theme</vt:lpstr>
      <vt:lpstr>Descriptive Research: From Reading Books to  Hiding in Hospitals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Archival Research: Historimetrics</vt:lpstr>
      <vt:lpstr>Simonton (1983): Academic Productivity</vt:lpstr>
      <vt:lpstr>Simonton (1981):  Contributions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Advantages and Disadvantages  of Survey Research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W4L2a Review</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Science of Measurement:  </dc:title>
  <dc:creator>Jordan</dc:creator>
  <cp:lastModifiedBy>Carleton University</cp:lastModifiedBy>
  <cp:revision>700</cp:revision>
  <dcterms:created xsi:type="dcterms:W3CDTF">2006-08-16T00:00:00Z</dcterms:created>
  <dcterms:modified xsi:type="dcterms:W3CDTF">2013-05-29T18:21:39Z</dcterms:modified>
</cp:coreProperties>
</file>