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4" r:id="rId1"/>
  </p:sldMasterIdLst>
  <p:notesMasterIdLst>
    <p:notesMasterId r:id="rId44"/>
  </p:notesMasterIdLst>
  <p:handoutMasterIdLst>
    <p:handoutMasterId r:id="rId4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256B"/>
    <a:srgbClr val="CF2972"/>
    <a:srgbClr val="E6E4CD"/>
    <a:srgbClr val="145A0E"/>
    <a:srgbClr val="000000"/>
    <a:srgbClr val="09213B"/>
    <a:srgbClr val="171793"/>
    <a:srgbClr val="251688"/>
    <a:srgbClr val="E33528"/>
    <a:srgbClr val="DFD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4" autoAdjust="0"/>
    <p:restoredTop sz="86436" autoAdjust="0"/>
  </p:normalViewPr>
  <p:slideViewPr>
    <p:cSldViewPr>
      <p:cViewPr>
        <p:scale>
          <a:sx n="89" d="100"/>
          <a:sy n="89" d="100"/>
        </p:scale>
        <p:origin x="1884" y="42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2663" y="5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1D3E18-A614-4D90-BD09-FEB59453F4B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64BCB0-251E-4A35-A948-9A2E6D6A7B4A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</a:rPr>
            <a:t>Individual With Income Source</a:t>
          </a:r>
        </a:p>
      </dgm:t>
    </dgm:pt>
    <dgm:pt modelId="{742758C7-F36E-4F2A-A36C-1ACB6FA37293}" type="parTrans" cxnId="{1548F271-1AA6-4E86-9848-011008211391}">
      <dgm:prSet/>
      <dgm:spPr/>
      <dgm:t>
        <a:bodyPr/>
        <a:lstStyle/>
        <a:p>
          <a:endParaRPr lang="en-US"/>
        </a:p>
      </dgm:t>
    </dgm:pt>
    <dgm:pt modelId="{AE41B739-5CE5-4A53-A6E3-7E42E88E8340}" type="sibTrans" cxnId="{1548F271-1AA6-4E86-9848-011008211391}">
      <dgm:prSet/>
      <dgm:spPr/>
      <dgm:t>
        <a:bodyPr/>
        <a:lstStyle/>
        <a:p>
          <a:endParaRPr lang="en-US"/>
        </a:p>
      </dgm:t>
    </dgm:pt>
    <dgm:pt modelId="{7D37CDD5-A194-4BA1-8AC0-307DC2DEC3C0}">
      <dgm:prSet phldrT="[Text]"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“I get the same after tax amount by either route!”</a:t>
          </a:r>
        </a:p>
      </dgm:t>
    </dgm:pt>
    <dgm:pt modelId="{BDBC4C54-79E7-4DBE-88E3-34C2BFB1ACE8}" type="parTrans" cxnId="{A8AB2172-66F1-45EF-A3EC-801CD5901764}">
      <dgm:prSet/>
      <dgm:spPr/>
      <dgm:t>
        <a:bodyPr/>
        <a:lstStyle/>
        <a:p>
          <a:endParaRPr lang="en-US"/>
        </a:p>
      </dgm:t>
    </dgm:pt>
    <dgm:pt modelId="{A873A1AE-2CFB-4425-AEAF-EA740386B2A6}" type="sibTrans" cxnId="{A8AB2172-66F1-45EF-A3EC-801CD5901764}">
      <dgm:prSet/>
      <dgm:spPr/>
      <dgm:t>
        <a:bodyPr/>
        <a:lstStyle/>
        <a:p>
          <a:endParaRPr lang="en-US"/>
        </a:p>
      </dgm:t>
    </dgm:pt>
    <dgm:pt modelId="{7BCA8EFB-D66D-4C55-8696-419604C0CE5F}">
      <dgm:prSet phldrT="[Text]"/>
      <dgm:spPr/>
      <dgm:t>
        <a:bodyPr/>
        <a:lstStyle/>
        <a:p>
          <a:r>
            <a:rPr lang="en-US" dirty="0">
              <a:solidFill>
                <a:srgbClr val="FFFFFF"/>
              </a:solidFill>
            </a:rPr>
            <a:t>Corporation</a:t>
          </a:r>
        </a:p>
      </dgm:t>
    </dgm:pt>
    <dgm:pt modelId="{D9819A2D-C724-4BB6-A780-6D6281E22644}" type="parTrans" cxnId="{E2FA7822-3609-4E8C-9D6B-20412C32E219}">
      <dgm:prSet/>
      <dgm:spPr/>
      <dgm:t>
        <a:bodyPr/>
        <a:lstStyle/>
        <a:p>
          <a:endParaRPr lang="en-US"/>
        </a:p>
      </dgm:t>
    </dgm:pt>
    <dgm:pt modelId="{7147E126-37CF-48BE-9284-AD2199A694BC}" type="sibTrans" cxnId="{E2FA7822-3609-4E8C-9D6B-20412C32E219}">
      <dgm:prSet/>
      <dgm:spPr/>
      <dgm:t>
        <a:bodyPr/>
        <a:lstStyle/>
        <a:p>
          <a:endParaRPr lang="en-US"/>
        </a:p>
      </dgm:t>
    </dgm:pt>
    <dgm:pt modelId="{D5953301-D5EB-4EAA-A0CE-0931D6FF40E0}" type="pres">
      <dgm:prSet presAssocID="{041D3E18-A614-4D90-BD09-FEB59453F4BE}" presName="diagram" presStyleCnt="0">
        <dgm:presLayoutVars>
          <dgm:dir/>
          <dgm:resizeHandles val="exact"/>
        </dgm:presLayoutVars>
      </dgm:prSet>
      <dgm:spPr/>
    </dgm:pt>
    <dgm:pt modelId="{33271921-6772-4EAF-AF4B-9CF6419521D2}" type="pres">
      <dgm:prSet presAssocID="{4664BCB0-251E-4A35-A948-9A2E6D6A7B4A}" presName="node" presStyleLbl="node1" presStyleIdx="0" presStyleCnt="3" custLinFactNeighborX="-52296" custLinFactNeighborY="724">
        <dgm:presLayoutVars>
          <dgm:bulletEnabled val="1"/>
        </dgm:presLayoutVars>
      </dgm:prSet>
      <dgm:spPr/>
    </dgm:pt>
    <dgm:pt modelId="{7AA22F6D-8362-4FE9-87C0-F01E1D4C7A1E}" type="pres">
      <dgm:prSet presAssocID="{AE41B739-5CE5-4A53-A6E3-7E42E88E8340}" presName="sibTrans" presStyleCnt="0"/>
      <dgm:spPr/>
    </dgm:pt>
    <dgm:pt modelId="{D75E7DAF-5F10-4914-A0B5-42DBC263C168}" type="pres">
      <dgm:prSet presAssocID="{7D37CDD5-A194-4BA1-8AC0-307DC2DEC3C0}" presName="node" presStyleLbl="node1" presStyleIdx="1" presStyleCnt="3" custLinFactNeighborX="-2223" custLinFactNeighborY="-3903">
        <dgm:presLayoutVars>
          <dgm:bulletEnabled val="1"/>
        </dgm:presLayoutVars>
      </dgm:prSet>
      <dgm:spPr>
        <a:prstGeom prst="ellipse">
          <a:avLst/>
        </a:prstGeom>
      </dgm:spPr>
    </dgm:pt>
    <dgm:pt modelId="{BDA9E445-59C2-495B-BCB9-F4489EC67FA1}" type="pres">
      <dgm:prSet presAssocID="{A873A1AE-2CFB-4425-AEAF-EA740386B2A6}" presName="sibTrans" presStyleCnt="0"/>
      <dgm:spPr/>
    </dgm:pt>
    <dgm:pt modelId="{E6B0F70D-22C0-4324-A86A-9FAC34E7937B}" type="pres">
      <dgm:prSet presAssocID="{7BCA8EFB-D66D-4C55-8696-419604C0CE5F}" presName="node" presStyleLbl="node1" presStyleIdx="2" presStyleCnt="3" custLinFactNeighborX="-4192" custLinFactNeighborY="-2834">
        <dgm:presLayoutVars>
          <dgm:bulletEnabled val="1"/>
        </dgm:presLayoutVars>
      </dgm:prSet>
      <dgm:spPr/>
    </dgm:pt>
  </dgm:ptLst>
  <dgm:cxnLst>
    <dgm:cxn modelId="{C6CB360A-B3F2-6746-8C26-407BBF7AF31F}" type="presOf" srcId="{4664BCB0-251E-4A35-A948-9A2E6D6A7B4A}" destId="{33271921-6772-4EAF-AF4B-9CF6419521D2}" srcOrd="0" destOrd="0" presId="urn:microsoft.com/office/officeart/2005/8/layout/default"/>
    <dgm:cxn modelId="{4D7B390C-87C9-464F-A10F-D826A72C8C27}" type="presOf" srcId="{041D3E18-A614-4D90-BD09-FEB59453F4BE}" destId="{D5953301-D5EB-4EAA-A0CE-0931D6FF40E0}" srcOrd="0" destOrd="0" presId="urn:microsoft.com/office/officeart/2005/8/layout/default"/>
    <dgm:cxn modelId="{E2FA7822-3609-4E8C-9D6B-20412C32E219}" srcId="{041D3E18-A614-4D90-BD09-FEB59453F4BE}" destId="{7BCA8EFB-D66D-4C55-8696-419604C0CE5F}" srcOrd="2" destOrd="0" parTransId="{D9819A2D-C724-4BB6-A780-6D6281E22644}" sibTransId="{7147E126-37CF-48BE-9284-AD2199A694BC}"/>
    <dgm:cxn modelId="{1548F271-1AA6-4E86-9848-011008211391}" srcId="{041D3E18-A614-4D90-BD09-FEB59453F4BE}" destId="{4664BCB0-251E-4A35-A948-9A2E6D6A7B4A}" srcOrd="0" destOrd="0" parTransId="{742758C7-F36E-4F2A-A36C-1ACB6FA37293}" sibTransId="{AE41B739-5CE5-4A53-A6E3-7E42E88E8340}"/>
    <dgm:cxn modelId="{A8AB2172-66F1-45EF-A3EC-801CD5901764}" srcId="{041D3E18-A614-4D90-BD09-FEB59453F4BE}" destId="{7D37CDD5-A194-4BA1-8AC0-307DC2DEC3C0}" srcOrd="1" destOrd="0" parTransId="{BDBC4C54-79E7-4DBE-88E3-34C2BFB1ACE8}" sibTransId="{A873A1AE-2CFB-4425-AEAF-EA740386B2A6}"/>
    <dgm:cxn modelId="{A6091158-BB67-474F-B54E-7E41A6C1E64F}" type="presOf" srcId="{7D37CDD5-A194-4BA1-8AC0-307DC2DEC3C0}" destId="{D75E7DAF-5F10-4914-A0B5-42DBC263C168}" srcOrd="0" destOrd="0" presId="urn:microsoft.com/office/officeart/2005/8/layout/default"/>
    <dgm:cxn modelId="{18D39EC3-BEB9-6348-A23D-5F4EC3BCE812}" type="presOf" srcId="{7BCA8EFB-D66D-4C55-8696-419604C0CE5F}" destId="{E6B0F70D-22C0-4324-A86A-9FAC34E7937B}" srcOrd="0" destOrd="0" presId="urn:microsoft.com/office/officeart/2005/8/layout/default"/>
    <dgm:cxn modelId="{1CFEFC04-96C1-B54B-A035-FDA2A45890BE}" type="presParOf" srcId="{D5953301-D5EB-4EAA-A0CE-0931D6FF40E0}" destId="{33271921-6772-4EAF-AF4B-9CF6419521D2}" srcOrd="0" destOrd="0" presId="urn:microsoft.com/office/officeart/2005/8/layout/default"/>
    <dgm:cxn modelId="{12135497-B7B9-3346-9304-7F5F965754F1}" type="presParOf" srcId="{D5953301-D5EB-4EAA-A0CE-0931D6FF40E0}" destId="{7AA22F6D-8362-4FE9-87C0-F01E1D4C7A1E}" srcOrd="1" destOrd="0" presId="urn:microsoft.com/office/officeart/2005/8/layout/default"/>
    <dgm:cxn modelId="{BD1623F3-3E45-4247-AC8A-E71015F5C1AA}" type="presParOf" srcId="{D5953301-D5EB-4EAA-A0CE-0931D6FF40E0}" destId="{D75E7DAF-5F10-4914-A0B5-42DBC263C168}" srcOrd="2" destOrd="0" presId="urn:microsoft.com/office/officeart/2005/8/layout/default"/>
    <dgm:cxn modelId="{329945AB-743A-B241-8FE0-898C3E630902}" type="presParOf" srcId="{D5953301-D5EB-4EAA-A0CE-0931D6FF40E0}" destId="{BDA9E445-59C2-495B-BCB9-F4489EC67FA1}" srcOrd="3" destOrd="0" presId="urn:microsoft.com/office/officeart/2005/8/layout/default"/>
    <dgm:cxn modelId="{3A9298C6-072D-424A-84FA-9064CBB2938A}" type="presParOf" srcId="{D5953301-D5EB-4EAA-A0CE-0931D6FF40E0}" destId="{E6B0F70D-22C0-4324-A86A-9FAC34E7937B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271921-6772-4EAF-AF4B-9CF6419521D2}">
      <dsp:nvSpPr>
        <dsp:cNvPr id="0" name=""/>
        <dsp:cNvSpPr/>
      </dsp:nvSpPr>
      <dsp:spPr>
        <a:xfrm>
          <a:off x="0" y="16644"/>
          <a:ext cx="3343924" cy="2006354"/>
        </a:xfrm>
        <a:prstGeom prst="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chemeClr val="bg1"/>
              </a:solidFill>
            </a:rPr>
            <a:t>Individual With Income Source</a:t>
          </a:r>
        </a:p>
      </dsp:txBody>
      <dsp:txXfrm>
        <a:off x="0" y="16644"/>
        <a:ext cx="3343924" cy="2006354"/>
      </dsp:txXfrm>
    </dsp:sp>
    <dsp:sp modelId="{D75E7DAF-5F10-4914-A0B5-42DBC263C168}">
      <dsp:nvSpPr>
        <dsp:cNvPr id="0" name=""/>
        <dsp:cNvSpPr/>
      </dsp:nvSpPr>
      <dsp:spPr>
        <a:xfrm>
          <a:off x="3843329" y="0"/>
          <a:ext cx="3343924" cy="20063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chemeClr val="bg1"/>
              </a:solidFill>
            </a:rPr>
            <a:t>“I get the same after tax amount by either route!”</a:t>
          </a:r>
        </a:p>
      </dsp:txBody>
      <dsp:txXfrm>
        <a:off x="4333035" y="293824"/>
        <a:ext cx="2364512" cy="1418706"/>
      </dsp:txXfrm>
    </dsp:sp>
    <dsp:sp modelId="{E6B0F70D-22C0-4324-A86A-9FAC34E7937B}">
      <dsp:nvSpPr>
        <dsp:cNvPr id="0" name=""/>
        <dsp:cNvSpPr/>
      </dsp:nvSpPr>
      <dsp:spPr>
        <a:xfrm>
          <a:off x="1938329" y="2286005"/>
          <a:ext cx="3343924" cy="20063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rgbClr val="FFFFFF"/>
              </a:solidFill>
            </a:rPr>
            <a:t>Corporation</a:t>
          </a:r>
        </a:p>
      </dsp:txBody>
      <dsp:txXfrm>
        <a:off x="1938329" y="2286005"/>
        <a:ext cx="3343924" cy="2006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1A7841-45FE-3A46-9F82-2C44A572F25F}" type="datetimeFigureOut">
              <a:rPr lang="en-US" smtClean="0"/>
              <a:t>8/17/2017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EB61CE-A7F2-3142-88CC-B5167D4F5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43430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39B29D9-3085-42EA-A61B-FA39BBF7BF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498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A717794-CB90-4729-8732-9E1B2B76DC0D}" type="slidenum">
              <a:rPr lang="en-GB" sz="1200">
                <a:latin typeface="Times New Roman" panose="02020603050405020304" pitchFamily="18" charset="0"/>
              </a:rPr>
              <a:pPr/>
              <a:t>1</a:t>
            </a:fld>
            <a:endParaRPr lang="en-GB" sz="1200">
              <a:latin typeface="Times New Roman" panose="02020603050405020304" pitchFamily="18" charset="0"/>
            </a:endParaRPr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GB">
              <a:latin typeface="Times New Roman" charset="0"/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2779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9B29D9-3085-42EA-A61B-FA39BBF7BFD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886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627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686800" y="6492875"/>
            <a:ext cx="436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40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5145087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1973624" y="660560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686800" y="6492875"/>
            <a:ext cx="436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C204F4-3BCF-44EF-81FA-0966A2DE6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38907" y="0"/>
            <a:ext cx="2205093" cy="2906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631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33600"/>
            <a:ext cx="38100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38100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10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686800" y="6492875"/>
            <a:ext cx="436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226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6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686800" y="6492875"/>
            <a:ext cx="436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913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686800" y="6492875"/>
            <a:ext cx="436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810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14300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686800" y="6492875"/>
            <a:ext cx="436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767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479" name="Picture 7" descr="Pearson_Bound_Whi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123" y="6496050"/>
            <a:ext cx="1189892" cy="22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1480" name="Line 8"/>
          <p:cNvSpPr>
            <a:spLocks noChangeShapeType="1"/>
          </p:cNvSpPr>
          <p:nvPr/>
        </p:nvSpPr>
        <p:spPr bwMode="gray">
          <a:xfrm>
            <a:off x="0" y="6397625"/>
            <a:ext cx="9139604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61485" name="Picture 13" descr="Pearson_Strap_Bound_Whi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56351"/>
            <a:ext cx="1761392" cy="49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1486" name="Picture 14" descr="Pearson_Bound_Whi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673" y="6356351"/>
            <a:ext cx="1528396" cy="49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Always_Learning_Text_Purple_RGB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362200"/>
            <a:ext cx="7161212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589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2"/>
          <p:cNvSpPr>
            <a:spLocks noChangeArrowheads="1"/>
          </p:cNvSpPr>
          <p:nvPr userDrawn="1"/>
        </p:nvSpPr>
        <p:spPr bwMode="gray">
          <a:xfrm>
            <a:off x="0" y="6400800"/>
            <a:ext cx="9144000" cy="457200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extLst/>
        </p:spPr>
        <p:txBody>
          <a:bodyPr wrap="none"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26" name="Text Box 9"/>
          <p:cNvSpPr txBox="1">
            <a:spLocks noChangeArrowheads="1"/>
          </p:cNvSpPr>
          <p:nvPr/>
        </p:nvSpPr>
        <p:spPr bwMode="auto">
          <a:xfrm>
            <a:off x="0" y="0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CA"/>
          </a:p>
        </p:txBody>
      </p:sp>
      <p:sp>
        <p:nvSpPr>
          <p:cNvPr id="1027" name="Text Box 10"/>
          <p:cNvSpPr txBox="1">
            <a:spLocks noChangeArrowheads="1"/>
          </p:cNvSpPr>
          <p:nvPr/>
        </p:nvSpPr>
        <p:spPr bwMode="auto">
          <a:xfrm>
            <a:off x="0" y="0"/>
            <a:ext cx="1219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CA"/>
          </a:p>
        </p:txBody>
      </p:sp>
      <p:sp>
        <p:nvSpPr>
          <p:cNvPr id="1028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62100"/>
            <a:ext cx="8153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9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609600"/>
            <a:ext cx="7086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28600" tIns="228600" rIns="228600" bIns="2286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0" y="0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CA"/>
          </a:p>
        </p:txBody>
      </p:sp>
      <p:sp>
        <p:nvSpPr>
          <p:cNvPr id="13" name="Text Box 10"/>
          <p:cNvSpPr txBox="1">
            <a:spLocks noChangeArrowheads="1"/>
          </p:cNvSpPr>
          <p:nvPr userDrawn="1"/>
        </p:nvSpPr>
        <p:spPr bwMode="auto">
          <a:xfrm>
            <a:off x="0" y="0"/>
            <a:ext cx="1219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en-CA"/>
          </a:p>
        </p:txBody>
      </p:sp>
      <p:pic>
        <p:nvPicPr>
          <p:cNvPr id="17" name="Picture 14" descr="Pearson_Bound_White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-30927"/>
            <a:ext cx="1655762" cy="49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686800" y="6492875"/>
            <a:ext cx="436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95000"/>
                  </a:schemeClr>
                </a:solidFill>
                <a:latin typeface="Verdana"/>
                <a:cs typeface="Verdana"/>
              </a:defRPr>
            </a:lvl1pPr>
          </a:lstStyle>
          <a:p>
            <a:fld id="{DE9C2DEE-74F8-7E4D-8AAA-83A7B37A181C}" type="slidenum">
              <a:rPr lang="en-US" smtClean="0"/>
              <a:pPr/>
              <a:t>‹#›</a:t>
            </a:fld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109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27" r:id="rId4"/>
    <p:sldLayoutId id="2147483718" r:id="rId5"/>
    <p:sldLayoutId id="2147483720" r:id="rId6"/>
    <p:sldLayoutId id="2147483724" r:id="rId7"/>
  </p:sldLayoutIdLst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MS PGothic" panose="020B0600070205080204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ts val="600"/>
        </a:spcAft>
        <a:buChar char="•"/>
        <a:defRPr sz="20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1" fontAlgn="base" hangingPunct="1">
        <a:spcBef>
          <a:spcPct val="20000"/>
        </a:spcBef>
        <a:spcAft>
          <a:spcPts val="600"/>
        </a:spcAft>
        <a:buChar char="–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1" fontAlgn="base" hangingPunct="1">
        <a:spcBef>
          <a:spcPct val="20000"/>
        </a:spcBef>
        <a:spcAft>
          <a:spcPts val="600"/>
        </a:spcAft>
        <a:buChar char="•"/>
        <a:defRPr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1" fontAlgn="base" hangingPunct="1">
        <a:spcBef>
          <a:spcPct val="20000"/>
        </a:spcBef>
        <a:spcAft>
          <a:spcPts val="600"/>
        </a:spcAft>
        <a:buChar char="–"/>
        <a:defRPr sz="16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1" fontAlgn="base" hangingPunct="1">
        <a:spcBef>
          <a:spcPct val="20000"/>
        </a:spcBef>
        <a:spcAft>
          <a:spcPts val="600"/>
        </a:spcAft>
        <a:buChar char="»"/>
        <a:defRPr sz="12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Income from property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Chapter 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</a:t>
            </a:fld>
            <a:r>
              <a:rPr lang="en-US"/>
              <a:t> </a:t>
            </a:r>
            <a:endParaRPr lang="en-US" dirty="0"/>
          </a:p>
        </p:txBody>
      </p:sp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Income From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The General Concept</a:t>
            </a:r>
          </a:p>
          <a:p>
            <a:pPr lvl="1"/>
            <a:r>
              <a:rPr lang="en-US" dirty="0"/>
              <a:t>Little Or No Effort Required</a:t>
            </a:r>
          </a:p>
          <a:p>
            <a:pPr lvl="1"/>
            <a:r>
              <a:rPr lang="en-US" dirty="0"/>
              <a:t>Some Different Rules</a:t>
            </a:r>
          </a:p>
          <a:p>
            <a:pPr lvl="1"/>
            <a:r>
              <a:rPr lang="en-US" dirty="0"/>
              <a:t>Includes Interest, Rent, Dividends, And Royalties</a:t>
            </a:r>
          </a:p>
          <a:p>
            <a:pPr lvl="1"/>
            <a:r>
              <a:rPr lang="en-US" dirty="0"/>
              <a:t>Does Not Include Capital Gains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Interest As A Deduction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Concepts</a:t>
            </a:r>
          </a:p>
          <a:p>
            <a:pPr lvl="1"/>
            <a:r>
              <a:rPr lang="en-US" dirty="0"/>
              <a:t>All Deductible</a:t>
            </a:r>
          </a:p>
          <a:p>
            <a:pPr lvl="1"/>
            <a:r>
              <a:rPr lang="en-US" dirty="0"/>
              <a:t>None Deductible</a:t>
            </a:r>
          </a:p>
          <a:p>
            <a:pPr lvl="1"/>
            <a:r>
              <a:rPr lang="en-US" dirty="0"/>
              <a:t>Canadian Approach – Does the borrowed money produce income?</a:t>
            </a:r>
          </a:p>
          <a:p>
            <a:r>
              <a:rPr lang="en-US" b="1" dirty="0"/>
              <a:t>Rules</a:t>
            </a:r>
            <a:r>
              <a:rPr lang="en-US" dirty="0"/>
              <a:t> – Most are found in Folio S3-F6-C1, </a:t>
            </a:r>
            <a:r>
              <a:rPr lang="en-US" i="1" dirty="0"/>
              <a:t>Interest Deductibility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Interest?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Must Accrue On A Continuous Basis</a:t>
            </a:r>
          </a:p>
          <a:p>
            <a:r>
              <a:rPr lang="en-US" dirty="0"/>
              <a:t>Must Be Calculated On A Principal Sum</a:t>
            </a:r>
          </a:p>
          <a:p>
            <a:r>
              <a:rPr lang="en-US" dirty="0"/>
              <a:t>Must Be Compensation For The Use Of That Principal Sum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ransition spd="med">
    <p:randomBa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Interest As A Deduction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Non-Deductible Amounts</a:t>
            </a:r>
          </a:p>
          <a:p>
            <a:pPr lvl="1"/>
            <a:r>
              <a:rPr lang="en-US" dirty="0"/>
              <a:t>RRSP or TFSA Loans</a:t>
            </a:r>
          </a:p>
          <a:p>
            <a:pPr lvl="1"/>
            <a:r>
              <a:rPr lang="en-US" dirty="0"/>
              <a:t>Personal Property Loans</a:t>
            </a:r>
          </a:p>
          <a:p>
            <a:pPr lvl="1"/>
            <a:r>
              <a:rPr lang="en-US" dirty="0"/>
              <a:t>Late Income Tax Payments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 Or Indirect 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The Direct Use Must Be Considered</a:t>
            </a:r>
          </a:p>
          <a:p>
            <a:pPr lvl="1"/>
            <a:r>
              <a:rPr lang="en-US" dirty="0"/>
              <a:t>The Queen vs. Singleton</a:t>
            </a:r>
          </a:p>
          <a:p>
            <a:pPr lvl="2"/>
            <a:r>
              <a:rPr lang="en-US" dirty="0"/>
              <a:t>Direct Use To Invest Capital In Partnership</a:t>
            </a:r>
          </a:p>
          <a:p>
            <a:pPr lvl="2"/>
            <a:r>
              <a:rPr lang="en-US" dirty="0"/>
              <a:t>Indirect Use to Finance Home</a:t>
            </a:r>
          </a:p>
          <a:p>
            <a:pPr lvl="2"/>
            <a:r>
              <a:rPr lang="en-US" dirty="0"/>
              <a:t>Economic Reality Cannot Override Direct Use</a:t>
            </a:r>
          </a:p>
          <a:p>
            <a:pPr lvl="1"/>
            <a:r>
              <a:rPr lang="en-US" dirty="0"/>
              <a:t>The Queen vs. </a:t>
            </a:r>
            <a:r>
              <a:rPr lang="en-US" dirty="0" err="1"/>
              <a:t>Ludco</a:t>
            </a:r>
            <a:endParaRPr lang="en-US" dirty="0"/>
          </a:p>
          <a:p>
            <a:pPr lvl="2"/>
            <a:r>
              <a:rPr lang="en-US" dirty="0"/>
              <a:t>Borrowed to make investment</a:t>
            </a:r>
          </a:p>
          <a:p>
            <a:pPr lvl="2"/>
            <a:r>
              <a:rPr lang="en-US" dirty="0"/>
              <a:t>While the real goal was a capital gain, the investment paid dividends (e.g., produced income)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Examples Of Direct 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Restructured Borrowings</a:t>
            </a:r>
          </a:p>
          <a:p>
            <a:r>
              <a:rPr lang="en-CA" dirty="0"/>
              <a:t>Cash Damming</a:t>
            </a:r>
          </a:p>
          <a:p>
            <a:r>
              <a:rPr lang="en-CA" dirty="0"/>
              <a:t>Replacement With Single Income Producing Property</a:t>
            </a:r>
          </a:p>
          <a:p>
            <a:r>
              <a:rPr lang="en-CA" dirty="0"/>
              <a:t>Replacement With Multiple Income Producing Properties</a:t>
            </a:r>
          </a:p>
          <a:p>
            <a:r>
              <a:rPr lang="en-CA" dirty="0"/>
              <a:t>Flexibility Of Allocation</a:t>
            </a:r>
          </a:p>
          <a:p>
            <a:r>
              <a:rPr lang="en-CA" dirty="0"/>
              <a:t>Replacement Property Less Than Borrowed Money</a:t>
            </a:r>
          </a:p>
          <a:p>
            <a:r>
              <a:rPr lang="en-CA" dirty="0"/>
              <a:t>Disappearing Source Rules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881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Exceptions Of Direct Use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Filling The Hole</a:t>
            </a:r>
          </a:p>
          <a:p>
            <a:r>
              <a:rPr lang="en-CA" dirty="0"/>
              <a:t>Interest Free Loans</a:t>
            </a:r>
          </a:p>
          <a:p>
            <a:pPr lvl="1"/>
            <a:r>
              <a:rPr lang="en-CA" dirty="0"/>
              <a:t>To Corporations</a:t>
            </a:r>
          </a:p>
          <a:p>
            <a:pPr lvl="1"/>
            <a:r>
              <a:rPr lang="en-CA" dirty="0"/>
              <a:t>To Employees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458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Treatment Of Common Share Investments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Don’t have a fixed income commitment</a:t>
            </a:r>
          </a:p>
          <a:p>
            <a:r>
              <a:rPr lang="en-CA" dirty="0"/>
              <a:t>S3-F6-C1 generally allows interest deductibility on funds borrowed to buy common shares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902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Discount and Premium on Debt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Economics</a:t>
            </a:r>
          </a:p>
          <a:p>
            <a:pPr lvl="1"/>
            <a:r>
              <a:rPr lang="en-US" dirty="0"/>
              <a:t>Discount is an addition to interest cost (pay back more than what you received)</a:t>
            </a:r>
          </a:p>
          <a:p>
            <a:pPr lvl="1"/>
            <a:r>
              <a:rPr lang="en-US" dirty="0"/>
              <a:t>Premium is a reduction in interest cost (pay back less than what you received)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Discount – Issuer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Deductible interest based on coupon (stated) rate</a:t>
            </a:r>
          </a:p>
          <a:p>
            <a:r>
              <a:rPr lang="en-US" dirty="0"/>
              <a:t>Excess of amounts paid to retire bonds over proceeds received from sale is a fully deductible Business Loss at maturity, if:</a:t>
            </a:r>
          </a:p>
          <a:p>
            <a:pPr lvl="1"/>
            <a:r>
              <a:rPr lang="en-US" dirty="0"/>
              <a:t>Bonds Issued For Not Less Than 97% Of Maturity Value</a:t>
            </a:r>
          </a:p>
          <a:p>
            <a:pPr lvl="1"/>
            <a:r>
              <a:rPr lang="en-US" dirty="0"/>
              <a:t>Effective Yield Not More Than 4/3 Of Stated Rate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Premium - Issuer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Deliberate creation of a premium</a:t>
            </a:r>
          </a:p>
          <a:p>
            <a:pPr lvl="1"/>
            <a:r>
              <a:rPr lang="en-US" dirty="0"/>
              <a:t>Interest paid will be reduced to a “reasonable” amount over the life of the debt</a:t>
            </a:r>
          </a:p>
          <a:p>
            <a:r>
              <a:rPr lang="en-US" b="1" dirty="0"/>
              <a:t>Money lenders</a:t>
            </a:r>
          </a:p>
          <a:p>
            <a:pPr lvl="1"/>
            <a:r>
              <a:rPr lang="en-US" dirty="0"/>
              <a:t>Premium taken into income immediately</a:t>
            </a:r>
          </a:p>
          <a:p>
            <a:r>
              <a:rPr lang="en-US" b="1" dirty="0"/>
              <a:t>Other taxpayers</a:t>
            </a:r>
          </a:p>
          <a:p>
            <a:pPr lvl="1"/>
            <a:r>
              <a:rPr lang="en-US" dirty="0"/>
              <a:t>Premium is a non-taxable receipt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Example</a:t>
            </a:r>
            <a:r>
              <a:rPr lang="en-US" dirty="0"/>
              <a:t>:  Bonds with a maturity value of $1,000,000 are issued at a price of $980,000.  Interest at 10 percent of maturity value is paid annually and bonds mature in 20 years.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dirty="0"/>
              <a:t>   Interest Expense (Issuer)		$101,000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dirty="0"/>
              <a:t>	Bonds Payable – Discount			$    1,000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dirty="0"/>
              <a:t>	Cash					 </a:t>
            </a:r>
            <a:r>
              <a:rPr lang="en-US" b="1" dirty="0">
                <a:solidFill>
                  <a:srgbClr val="FF0000"/>
                </a:solidFill>
              </a:rPr>
              <a:t> 	  100,000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dirty="0"/>
              <a:t>   Cash					</a:t>
            </a:r>
            <a:r>
              <a:rPr lang="en-US" b="1" dirty="0">
                <a:solidFill>
                  <a:srgbClr val="FF0000"/>
                </a:solidFill>
              </a:rPr>
              <a:t>$100,000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dirty="0"/>
              <a:t>   Bond Investment		      	      1,000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dirty="0"/>
              <a:t>	Revenue (Investor)				$101,000</a:t>
            </a:r>
          </a:p>
          <a:p>
            <a:pPr marL="0" indent="0">
              <a:spcAft>
                <a:spcPts val="0"/>
              </a:spcAft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		Tax Expense And Revenue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Discount And Premium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Investor</a:t>
            </a:r>
            <a:r>
              <a:rPr lang="en-US" dirty="0"/>
              <a:t>:  The extra $20,000 received is a capital gain, one-half of which is taxable</a:t>
            </a:r>
          </a:p>
          <a:p>
            <a:r>
              <a:rPr lang="en-US" b="1" dirty="0"/>
              <a:t>Issuer</a:t>
            </a:r>
            <a:r>
              <a:rPr lang="en-US" dirty="0"/>
              <a:t>:  The extra $20,000 paid is a deduction.</a:t>
            </a:r>
          </a:p>
          <a:p>
            <a:pPr marL="457200" lvl="1" indent="0">
              <a:buNone/>
            </a:pPr>
            <a:r>
              <a:rPr lang="en-US" dirty="0"/>
              <a:t>	ITA 20(1)(f) - Fully deductible if:</a:t>
            </a:r>
          </a:p>
          <a:p>
            <a:pPr lvl="2"/>
            <a:r>
              <a:rPr lang="en-US" dirty="0"/>
              <a:t>Issue price not less than 97% of face value, and</a:t>
            </a:r>
          </a:p>
          <a:p>
            <a:pPr lvl="2"/>
            <a:r>
              <a:rPr lang="en-US" dirty="0"/>
              <a:t>Effective yield does not exceed 4/3 of stated yield.</a:t>
            </a:r>
            <a:br>
              <a:rPr lang="en-US" dirty="0"/>
            </a:br>
            <a:endParaRPr lang="en-US" dirty="0"/>
          </a:p>
          <a:p>
            <a:pPr marL="457200" lvl="1" indent="0">
              <a:buNone/>
            </a:pPr>
            <a:r>
              <a:rPr lang="en-US" dirty="0"/>
              <a:t>	Otherwise:  An allowable capital loss (1/2 deductible)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 Maturity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Interest As An Inclusion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Corporations</a:t>
            </a:r>
          </a:p>
          <a:p>
            <a:pPr lvl="1"/>
            <a:r>
              <a:rPr lang="en-US" dirty="0"/>
              <a:t>ITA 12(3) Requires Full Accrual</a:t>
            </a:r>
          </a:p>
          <a:p>
            <a:pPr lvl="1"/>
            <a:r>
              <a:rPr lang="en-US" dirty="0"/>
              <a:t>Generally The Same As GAAP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Interest As An Inclusion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Individuals</a:t>
            </a:r>
          </a:p>
          <a:p>
            <a:pPr lvl="1"/>
            <a:r>
              <a:rPr lang="en-US" dirty="0"/>
              <a:t>ITA 12(1)(c) Allows Use Of Cash Basis, Receivable Basis, Or Full Accrual</a:t>
            </a:r>
          </a:p>
          <a:p>
            <a:r>
              <a:rPr lang="en-US" b="1" dirty="0"/>
              <a:t>Accrual Rules - ITA 12(4)</a:t>
            </a:r>
          </a:p>
          <a:p>
            <a:pPr lvl="1"/>
            <a:r>
              <a:rPr lang="en-US" dirty="0"/>
              <a:t>Interest must be accrued on each anniversary date of debt</a:t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Accrual Rules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Example</a:t>
            </a:r>
            <a:r>
              <a:rPr lang="en-US" dirty="0"/>
              <a:t>:  Five year, $100,000 bond is issued on January 1, 2017.  Pays annual interest of 10 percent only at maturity.</a:t>
            </a:r>
          </a:p>
          <a:p>
            <a:pPr lvl="1"/>
            <a:r>
              <a:rPr lang="en-US" dirty="0"/>
              <a:t>No cash flow until maturity</a:t>
            </a:r>
          </a:p>
          <a:p>
            <a:pPr lvl="1"/>
            <a:r>
              <a:rPr lang="en-US" dirty="0"/>
              <a:t>Would have to record interest on each January 1, regardless of when bond purchased.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Accrued Interest At Purchase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 October 1, 2017 buy $100,000 bond with annual interest payable at 10 percent on December 31, 2017.  Price = $107,500</a:t>
            </a:r>
          </a:p>
          <a:p>
            <a:pPr lvl="1"/>
            <a:r>
              <a:rPr lang="en-US" dirty="0"/>
              <a:t>$7,500 will be included in the income of the transferor</a:t>
            </a:r>
          </a:p>
          <a:p>
            <a:pPr lvl="1"/>
            <a:r>
              <a:rPr lang="en-US" dirty="0"/>
              <a:t>$7,500 can be deducted by the transferee - ITA 20(14)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Payments Based On </a:t>
            </a:r>
            <a:br>
              <a:rPr lang="en-US" dirty="0"/>
            </a:br>
            <a:r>
              <a:rPr lang="en-US" dirty="0"/>
              <a:t>Production Or 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Rents </a:t>
            </a:r>
          </a:p>
          <a:p>
            <a:r>
              <a:rPr lang="en-US" b="1" dirty="0"/>
              <a:t>Royalties</a:t>
            </a:r>
          </a:p>
          <a:p>
            <a:pPr lvl="1"/>
            <a:r>
              <a:rPr lang="en-US" dirty="0"/>
              <a:t>Can Be Earned Income For RRSP Purposes Only If  Writer, Composer, Inventor, etc.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Rental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General Rules</a:t>
            </a:r>
          </a:p>
          <a:p>
            <a:pPr lvl="1"/>
            <a:r>
              <a:rPr lang="en-US" b="1" dirty="0"/>
              <a:t>Rents Included On An Accrual Basis</a:t>
            </a:r>
          </a:p>
          <a:p>
            <a:pPr lvl="1"/>
            <a:r>
              <a:rPr lang="en-US" b="1" dirty="0"/>
              <a:t>Deductions</a:t>
            </a:r>
          </a:p>
          <a:p>
            <a:pPr lvl="2"/>
            <a:r>
              <a:rPr lang="en-US" dirty="0"/>
              <a:t>Interest</a:t>
            </a:r>
          </a:p>
          <a:p>
            <a:pPr lvl="2"/>
            <a:r>
              <a:rPr lang="en-US" dirty="0"/>
              <a:t>Property Taxes</a:t>
            </a:r>
          </a:p>
          <a:p>
            <a:pPr lvl="2"/>
            <a:r>
              <a:rPr lang="en-US" dirty="0"/>
              <a:t>Maintenance</a:t>
            </a:r>
          </a:p>
          <a:p>
            <a:pPr lvl="2"/>
            <a:r>
              <a:rPr lang="en-US" dirty="0"/>
              <a:t>Management Fees</a:t>
            </a:r>
          </a:p>
          <a:p>
            <a:pPr lvl="2"/>
            <a:r>
              <a:rPr lang="en-US" dirty="0"/>
              <a:t>CCA (Restricted)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Special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Separate Class For Each Rental Property With A Cost Greater Than $50,000</a:t>
            </a:r>
          </a:p>
          <a:p>
            <a:endParaRPr lang="en-US" dirty="0"/>
          </a:p>
          <a:p>
            <a:r>
              <a:rPr lang="en-US" dirty="0"/>
              <a:t>CCA Cannot Be Used To Increase Or Create A Rental Loss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800" dirty="0"/>
              <a:t>An individual acquires a rental property at a cost of $120,000 (ignore land cost).  It is rented for $1,200 per month and has a $90,000, 9 percent mortgage.  Condo fees are $150 per month and property taxes are $3,000 per year.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800" dirty="0"/>
              <a:t>	Rents						$14,400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800" dirty="0"/>
              <a:t>	Taxes				($3,000)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800" dirty="0"/>
              <a:t>	Interest				(  8,100)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800" dirty="0"/>
              <a:t>	Condo Fees			</a:t>
            </a:r>
            <a:r>
              <a:rPr lang="en-US" sz="1800" u="sng" dirty="0"/>
              <a:t>(  1,800)		(  12,900)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800" dirty="0"/>
              <a:t>	Rental Income Before CCA			$   1,500 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800" dirty="0"/>
              <a:t>	Maximum CCA*			 		</a:t>
            </a:r>
            <a:r>
              <a:rPr lang="en-US" sz="1800" u="sng" dirty="0"/>
              <a:t>(    1,500)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800" dirty="0"/>
              <a:t>	Net Rental Income		   		</a:t>
            </a:r>
            <a:r>
              <a:rPr lang="en-US" sz="1800" u="sng" dirty="0"/>
              <a:t>         </a:t>
            </a:r>
            <a:r>
              <a:rPr lang="en-US" sz="1800" b="1" u="sng" dirty="0"/>
              <a:t>Nil</a:t>
            </a:r>
          </a:p>
          <a:p>
            <a:pPr marL="0" indent="0">
              <a:buNone/>
            </a:pPr>
            <a:r>
              <a:rPr lang="en-US" dirty="0"/>
              <a:t> *</a:t>
            </a:r>
            <a:r>
              <a:rPr lang="en-US" sz="1600" dirty="0"/>
              <a:t>Maximum CCA  = $2,400 [(4%)($120,000)(1/2).  Actual limited to income before CCA.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Rental Income Example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Cash Dividends - Integration</a:t>
            </a:r>
          </a:p>
        </p:txBody>
      </p:sp>
      <p:graphicFrame>
        <p:nvGraphicFramePr>
          <p:cNvPr id="6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2283611"/>
              </p:ext>
            </p:extLst>
          </p:nvPr>
        </p:nvGraphicFramePr>
        <p:xfrm>
          <a:off x="838200" y="1676400"/>
          <a:ext cx="750093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Down Arrow 6"/>
          <p:cNvSpPr/>
          <p:nvPr/>
        </p:nvSpPr>
        <p:spPr>
          <a:xfrm rot="19280488">
            <a:off x="2440920" y="3469348"/>
            <a:ext cx="678778" cy="871323"/>
          </a:xfrm>
          <a:prstGeom prst="down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 rot="10800000">
            <a:off x="5291138" y="3429000"/>
            <a:ext cx="678778" cy="871323"/>
          </a:xfrm>
          <a:prstGeom prst="down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 rot="16200000">
            <a:off x="4244411" y="1732527"/>
            <a:ext cx="678778" cy="871323"/>
          </a:xfrm>
          <a:prstGeom prst="down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Gross Up and Credit Procedures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Non-Eligible Dividends</a:t>
            </a:r>
          </a:p>
          <a:p>
            <a:pPr lvl="1"/>
            <a:r>
              <a:rPr lang="en-US" dirty="0"/>
              <a:t>Gross up = 17% of dividends received</a:t>
            </a:r>
          </a:p>
          <a:p>
            <a:pPr lvl="1"/>
            <a:r>
              <a:rPr lang="en-US" dirty="0"/>
              <a:t>Federal credit equals 21/29 of gross up</a:t>
            </a:r>
          </a:p>
          <a:p>
            <a:pPr lvl="2"/>
            <a:r>
              <a:rPr lang="en-US" dirty="0"/>
              <a:t>Same as 10.52% of taxable dividends</a:t>
            </a:r>
          </a:p>
          <a:p>
            <a:pPr lvl="2"/>
            <a:r>
              <a:rPr lang="en-US" dirty="0"/>
              <a:t>Same as 12.31% of dividends received</a:t>
            </a:r>
          </a:p>
          <a:p>
            <a:pPr lvl="1"/>
            <a:r>
              <a:rPr lang="en-US" dirty="0"/>
              <a:t>Provincial credits for 2017 = 5.7% to 48.5% of gross up</a:t>
            </a:r>
          </a:p>
          <a:p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Gross Up and Credit Procedures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Eligible Dividends</a:t>
            </a:r>
          </a:p>
          <a:p>
            <a:pPr lvl="1"/>
            <a:r>
              <a:rPr lang="en-US" dirty="0"/>
              <a:t>Gross up = 38% of dividends received</a:t>
            </a:r>
          </a:p>
          <a:p>
            <a:pPr lvl="1"/>
            <a:r>
              <a:rPr lang="en-US" dirty="0"/>
              <a:t>Federal credit = 6/11 of gross up</a:t>
            </a:r>
          </a:p>
          <a:p>
            <a:pPr lvl="2"/>
            <a:r>
              <a:rPr lang="en-US" dirty="0"/>
              <a:t>Same as 15.02% of taxable dividends</a:t>
            </a:r>
          </a:p>
          <a:p>
            <a:pPr lvl="2"/>
            <a:r>
              <a:rPr lang="en-US" dirty="0"/>
              <a:t>Same as 20.73%  of dividends received</a:t>
            </a:r>
          </a:p>
          <a:p>
            <a:pPr lvl="1"/>
            <a:r>
              <a:rPr lang="en-US" dirty="0"/>
              <a:t>Provincial credits for 2017 = 19.6% to 43.6% of gross up</a:t>
            </a:r>
          </a:p>
          <a:p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Gross Up Tax Credit Procedures</a:t>
            </a:r>
            <a:br>
              <a:rPr lang="en-US" dirty="0"/>
            </a:br>
            <a:r>
              <a:rPr lang="en-US" dirty="0"/>
              <a:t>Non-Eligible Dividends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752600"/>
            <a:ext cx="7239000" cy="4114800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Corporation Earnings			$10,000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Taxes At 14.53 Percent			</a:t>
            </a:r>
            <a:r>
              <a:rPr lang="en-US" sz="1600" u="sng" dirty="0"/>
              <a:t>(   1,453)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Available For Dividends			</a:t>
            </a:r>
            <a:r>
              <a:rPr lang="en-US" sz="1600" u="sng" dirty="0"/>
              <a:t>$   8,547</a:t>
            </a:r>
          </a:p>
          <a:p>
            <a:pPr marL="0" indent="0">
              <a:spcAft>
                <a:spcPts val="0"/>
              </a:spcAft>
              <a:buNone/>
            </a:pPr>
            <a:endParaRPr lang="en-US" sz="1600" dirty="0"/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Dividends Paid				$  8,547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Gross Up (17%)				</a:t>
            </a:r>
            <a:r>
              <a:rPr lang="en-US" sz="1600" u="sng" dirty="0"/>
              <a:t>    1,453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Taxable Dividends				</a:t>
            </a:r>
            <a:r>
              <a:rPr lang="en-US" sz="1600" u="sng" dirty="0"/>
              <a:t>$10,000 </a:t>
            </a:r>
          </a:p>
          <a:p>
            <a:pPr marL="0" indent="0">
              <a:spcAft>
                <a:spcPts val="0"/>
              </a:spcAft>
              <a:buNone/>
            </a:pPr>
            <a:endParaRPr lang="en-US" sz="1600" dirty="0"/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Tax At 45 Percent (29% + 16%)		$ 4,500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Dividend Tax Credit [(21/29 + 8/29)($1,453)]	</a:t>
            </a:r>
            <a:r>
              <a:rPr lang="en-US" sz="1600" u="sng" dirty="0"/>
              <a:t>(  1,453)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Total Taxes Payable			</a:t>
            </a:r>
            <a:r>
              <a:rPr lang="en-US" sz="1600" u="sng" dirty="0"/>
              <a:t>$  3,047 </a:t>
            </a:r>
          </a:p>
          <a:p>
            <a:pPr marL="0" indent="0">
              <a:spcAft>
                <a:spcPts val="0"/>
              </a:spcAft>
              <a:buNone/>
            </a:pPr>
            <a:endParaRPr lang="en-US" sz="1600" dirty="0"/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Cash Retained ($8,5477 - $3047)		</a:t>
            </a:r>
            <a:r>
              <a:rPr lang="en-US" sz="1600" b="1" u="sng" dirty="0">
                <a:solidFill>
                  <a:srgbClr val="FF0000"/>
                </a:solidFill>
              </a:rPr>
              <a:t>$  5,500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Direct Receipt ($10,000)(1 - .45)		</a:t>
            </a:r>
            <a:r>
              <a:rPr lang="en-US" sz="1600" b="1" u="sng" dirty="0">
                <a:solidFill>
                  <a:srgbClr val="FF0000"/>
                </a:solidFill>
              </a:rPr>
              <a:t>$  5,500</a:t>
            </a:r>
          </a:p>
          <a:p>
            <a:pPr marL="0" indent="0">
              <a:spcAft>
                <a:spcPts val="0"/>
              </a:spcAft>
              <a:buNone/>
            </a:pPr>
            <a:endParaRPr lang="en-US" sz="1600" dirty="0"/>
          </a:p>
          <a:p>
            <a:pPr marL="0" indent="0">
              <a:spcAft>
                <a:spcPts val="0"/>
              </a:spcAft>
              <a:buNone/>
            </a:pPr>
            <a:endParaRPr lang="en-US" sz="1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Eligible Dividends Defined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See Chapter 13 For Detailed Rules</a:t>
            </a:r>
          </a:p>
          <a:p>
            <a:r>
              <a:rPr lang="en-US" b="1" dirty="0"/>
              <a:t>Amounts paid to Canadian residents by:</a:t>
            </a:r>
          </a:p>
          <a:p>
            <a:pPr lvl="1"/>
            <a:r>
              <a:rPr lang="en-US" dirty="0"/>
              <a:t>Public corporations resident in Canada that are subject to general rates</a:t>
            </a:r>
          </a:p>
          <a:p>
            <a:pPr lvl="1"/>
            <a:r>
              <a:rPr lang="en-US" dirty="0"/>
              <a:t>CCPCs out of active business income taxed at general rates</a:t>
            </a:r>
          </a:p>
          <a:p>
            <a:pPr lvl="1"/>
            <a:r>
              <a:rPr lang="en-US" dirty="0"/>
              <a:t>CCPCs out of eligible dividends received </a:t>
            </a:r>
          </a:p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Gross Up And Tax Credit Procedures</a:t>
            </a:r>
            <a:br>
              <a:rPr lang="en-US" dirty="0"/>
            </a:br>
            <a:r>
              <a:rPr lang="en-US" dirty="0"/>
              <a:t>Eligible Dividends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828800"/>
            <a:ext cx="7239000" cy="4114800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Corporation Earnings			$10,000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Taxes At 27.54 Percent			</a:t>
            </a:r>
            <a:r>
              <a:rPr lang="en-US" sz="1600" u="sng" dirty="0"/>
              <a:t>(   2,754)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Available For Dividends			</a:t>
            </a:r>
            <a:r>
              <a:rPr lang="en-US" sz="1600" u="sng" dirty="0"/>
              <a:t>$  7,246   </a:t>
            </a:r>
          </a:p>
          <a:p>
            <a:pPr marL="0" indent="0">
              <a:spcAft>
                <a:spcPts val="0"/>
              </a:spcAft>
              <a:buNone/>
            </a:pPr>
            <a:endParaRPr lang="en-US" sz="1600" dirty="0"/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Dividends Paid				$ 7,246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Gross Up (38%)				</a:t>
            </a:r>
            <a:r>
              <a:rPr lang="en-US" sz="1600" u="sng" dirty="0"/>
              <a:t>   2,754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Taxable Dividends				</a:t>
            </a:r>
            <a:r>
              <a:rPr lang="en-US" sz="1600" u="sng" dirty="0"/>
              <a:t>$10,000 </a:t>
            </a:r>
          </a:p>
          <a:p>
            <a:pPr marL="0" indent="0">
              <a:spcAft>
                <a:spcPts val="0"/>
              </a:spcAft>
              <a:buNone/>
            </a:pPr>
            <a:endParaRPr lang="en-US" sz="1600" dirty="0"/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Tax At 45 Percent (29% + 16%)		$ 4,500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Dividend Tax Credit [(6/11 + 5/11)($2,754)]	</a:t>
            </a:r>
            <a:r>
              <a:rPr lang="en-US" sz="1600" u="sng" dirty="0"/>
              <a:t>(  2,754)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Total Taxes Payable			</a:t>
            </a:r>
            <a:r>
              <a:rPr lang="en-US" sz="1600" u="sng" dirty="0"/>
              <a:t>$ 1,746</a:t>
            </a:r>
          </a:p>
          <a:p>
            <a:pPr marL="0" indent="0">
              <a:spcAft>
                <a:spcPts val="0"/>
              </a:spcAft>
              <a:buNone/>
            </a:pPr>
            <a:endParaRPr lang="en-US" sz="1600" u="sng" dirty="0"/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Cash Retained ($7,246 - $1,746)		</a:t>
            </a:r>
            <a:r>
              <a:rPr lang="en-US" sz="1600" b="1" u="sng" dirty="0">
                <a:solidFill>
                  <a:srgbClr val="FF0000"/>
                </a:solidFill>
              </a:rPr>
              <a:t>$ 5,500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sz="1600" dirty="0"/>
              <a:t>  Direct Receipt ($10,000)(1 - .45)		</a:t>
            </a:r>
            <a:r>
              <a:rPr lang="en-US" sz="1600" b="1" u="sng" dirty="0">
                <a:solidFill>
                  <a:srgbClr val="FF0000"/>
                </a:solidFill>
              </a:rPr>
              <a:t>$ 5,500</a:t>
            </a:r>
          </a:p>
          <a:p>
            <a:pPr marL="0" indent="0">
              <a:spcAft>
                <a:spcPts val="0"/>
              </a:spcAft>
              <a:buNone/>
            </a:pPr>
            <a:endParaRPr lang="en-US" sz="1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Investment Returns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For an individual in the maximum bracket in Ontario, the tax 2017 rate would be:</a:t>
            </a:r>
          </a:p>
          <a:p>
            <a:pPr lvl="1"/>
            <a:r>
              <a:rPr lang="en-US" dirty="0"/>
              <a:t>Interest = 54.5%</a:t>
            </a:r>
          </a:p>
          <a:p>
            <a:pPr lvl="1"/>
            <a:r>
              <a:rPr lang="en-US" dirty="0"/>
              <a:t>Capital Gains = 26.8</a:t>
            </a:r>
          </a:p>
          <a:p>
            <a:pPr lvl="1"/>
            <a:r>
              <a:rPr lang="en-US" dirty="0"/>
              <a:t>Non-eligible dividends = 45.3%</a:t>
            </a:r>
          </a:p>
          <a:p>
            <a:pPr lvl="1"/>
            <a:r>
              <a:rPr lang="en-US" dirty="0"/>
              <a:t>Eligible dividends = 39.3%</a:t>
            </a:r>
          </a:p>
          <a:p>
            <a:r>
              <a:rPr lang="en-US" b="1" dirty="0"/>
              <a:t>See text for other provinces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Taxation Of Trusts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How do they work? </a:t>
            </a:r>
          </a:p>
          <a:p>
            <a:pPr lvl="1"/>
            <a:r>
              <a:rPr lang="en-US" dirty="0"/>
              <a:t>If trust income is distributed:</a:t>
            </a:r>
          </a:p>
          <a:p>
            <a:pPr lvl="2"/>
            <a:r>
              <a:rPr lang="en-US" dirty="0"/>
              <a:t>Taxed in hands of recipient</a:t>
            </a:r>
          </a:p>
          <a:p>
            <a:pPr lvl="2"/>
            <a:r>
              <a:rPr lang="en-US" dirty="0"/>
              <a:t>No tax at trust level</a:t>
            </a:r>
          </a:p>
          <a:p>
            <a:pPr lvl="1"/>
            <a:r>
              <a:rPr lang="en-US" dirty="0"/>
              <a:t>In general, distributions are treated as property income.</a:t>
            </a:r>
          </a:p>
          <a:p>
            <a:pPr lvl="2"/>
            <a:r>
              <a:rPr lang="en-US" dirty="0"/>
              <a:t>Special rules for dividends – Retain their character</a:t>
            </a:r>
          </a:p>
          <a:p>
            <a:pPr lvl="2"/>
            <a:r>
              <a:rPr lang="en-US" dirty="0"/>
              <a:t>Special rules for capital gains – Retain their character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Publicly Traded Income Trusts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Adjusted Cost Base</a:t>
            </a:r>
          </a:p>
          <a:p>
            <a:pPr lvl="1"/>
            <a:r>
              <a:rPr lang="en-US" dirty="0"/>
              <a:t>Starts with cost</a:t>
            </a:r>
          </a:p>
          <a:p>
            <a:pPr lvl="1"/>
            <a:r>
              <a:rPr lang="en-US" dirty="0"/>
              <a:t>Amounts reinvested are added</a:t>
            </a:r>
          </a:p>
          <a:p>
            <a:pPr lvl="1"/>
            <a:r>
              <a:rPr lang="en-US" dirty="0"/>
              <a:t>Return of capital is deducted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Publicly Traded Income </a:t>
            </a:r>
            <a:r>
              <a:rPr lang="en-US" dirty="0"/>
              <a:t>Trusts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Very popular at one time</a:t>
            </a:r>
          </a:p>
          <a:p>
            <a:r>
              <a:rPr lang="en-US" dirty="0"/>
              <a:t>Tax Procedures Changed Because:</a:t>
            </a:r>
          </a:p>
          <a:p>
            <a:pPr lvl="1"/>
            <a:r>
              <a:rPr lang="en-US" dirty="0"/>
              <a:t>Non-resident investors paid no taxes</a:t>
            </a:r>
          </a:p>
          <a:p>
            <a:pPr lvl="1"/>
            <a:r>
              <a:rPr lang="en-US" dirty="0"/>
              <a:t>Units held in RRSPs, and RRIFs paid no taxes</a:t>
            </a:r>
          </a:p>
          <a:p>
            <a:r>
              <a:rPr lang="en-US" dirty="0"/>
              <a:t>Now Only Real Estate Investment Trusts (REITS)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997951"/>
      </p:ext>
    </p:extLst>
  </p:cSld>
  <p:clrMapOvr>
    <a:masterClrMapping/>
  </p:clrMapOvr>
  <p:transition spd="med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Mutual Fund Dividends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Most Mutual Funds Organized As Trusts</a:t>
            </a:r>
          </a:p>
          <a:p>
            <a:r>
              <a:rPr lang="en-US" b="1" dirty="0"/>
              <a:t>Mutual fund distributions retain character</a:t>
            </a:r>
          </a:p>
          <a:p>
            <a:pPr lvl="1"/>
            <a:r>
              <a:rPr lang="en-US" dirty="0"/>
              <a:t>Capital gains</a:t>
            </a:r>
          </a:p>
          <a:p>
            <a:pPr lvl="1"/>
            <a:r>
              <a:rPr lang="en-US" dirty="0"/>
              <a:t>Interest</a:t>
            </a:r>
          </a:p>
          <a:p>
            <a:pPr lvl="1"/>
            <a:r>
              <a:rPr lang="en-US" dirty="0"/>
              <a:t>Dividends – eligible and non-eligible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33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Mutual Fund Dividends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Mutual Funds Distribute Earnings</a:t>
            </a:r>
          </a:p>
          <a:p>
            <a:pPr lvl="1"/>
            <a:r>
              <a:rPr lang="en-US" dirty="0"/>
              <a:t>Subject to tax, even if reinvested</a:t>
            </a:r>
          </a:p>
          <a:p>
            <a:pPr lvl="1"/>
            <a:r>
              <a:rPr lang="en-US" dirty="0"/>
              <a:t>Reinvestment amount added to ACB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34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Stock Dividends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Treated exactly like cash dividends for tax purposes</a:t>
            </a:r>
          </a:p>
          <a:p>
            <a:r>
              <a:rPr lang="en-US" dirty="0"/>
              <a:t>Treatment discourages use by public companies</a:t>
            </a:r>
          </a:p>
          <a:p>
            <a:r>
              <a:rPr lang="en-US" dirty="0"/>
              <a:t>Amount of dividend added to adjusted cost base of shares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Capital Dividends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Paid from non-taxable portion of capital gains.</a:t>
            </a:r>
          </a:p>
          <a:p>
            <a:pPr lvl="1"/>
            <a:r>
              <a:rPr lang="en-US" dirty="0"/>
              <a:t>Received Tax Free</a:t>
            </a:r>
          </a:p>
          <a:p>
            <a:pPr lvl="1"/>
            <a:r>
              <a:rPr lang="en-US" dirty="0"/>
              <a:t>Does Not Reduce ACB</a:t>
            </a:r>
          </a:p>
          <a:p>
            <a:endParaRPr lang="en-US" dirty="0"/>
          </a:p>
          <a:p>
            <a:r>
              <a:rPr lang="en-US" b="1" dirty="0"/>
              <a:t>Will be covered in Chapter 14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Source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Non-Business Income</a:t>
            </a:r>
          </a:p>
          <a:p>
            <a:pPr lvl="1"/>
            <a:r>
              <a:rPr lang="en-US" dirty="0"/>
              <a:t>Include 100 percent in net income</a:t>
            </a:r>
          </a:p>
          <a:p>
            <a:pPr lvl="1"/>
            <a:r>
              <a:rPr lang="en-US" dirty="0"/>
              <a:t>Will receive a credit against tax payable for amounts withheld</a:t>
            </a:r>
          </a:p>
          <a:p>
            <a:pPr lvl="1"/>
            <a:r>
              <a:rPr lang="en-US" dirty="0"/>
              <a:t>Credit maximum is 15 percent for individuals</a:t>
            </a:r>
          </a:p>
          <a:p>
            <a:pPr lvl="1"/>
            <a:r>
              <a:rPr lang="en-US" dirty="0"/>
              <a:t>Excess a deduction</a:t>
            </a:r>
          </a:p>
          <a:p>
            <a:pPr lvl="1"/>
            <a:r>
              <a:rPr lang="en-US" dirty="0"/>
              <a:t>No carry over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37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Source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Business Income</a:t>
            </a:r>
          </a:p>
          <a:p>
            <a:pPr lvl="1"/>
            <a:r>
              <a:rPr lang="en-US" dirty="0"/>
              <a:t>Include 100 Percent In Net Income</a:t>
            </a:r>
          </a:p>
          <a:p>
            <a:pPr lvl="1"/>
            <a:r>
              <a:rPr lang="en-US" dirty="0"/>
              <a:t>Will Receive Credit Against Canadian Tax Payable For Foreign Taxes Withheld (No Limit)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38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Source Income (Example)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Earn $1,000, receive $850</a:t>
            </a:r>
          </a:p>
          <a:p>
            <a:r>
              <a:rPr lang="en-US" dirty="0"/>
              <a:t>$1,000 in income</a:t>
            </a:r>
          </a:p>
          <a:p>
            <a:r>
              <a:rPr lang="en-US" dirty="0"/>
              <a:t>Taxes @ 40% equal $400</a:t>
            </a:r>
          </a:p>
          <a:p>
            <a:r>
              <a:rPr lang="en-US" dirty="0"/>
              <a:t>Credit of $150 leaves $250</a:t>
            </a:r>
          </a:p>
          <a:p>
            <a:r>
              <a:rPr lang="en-US" dirty="0"/>
              <a:t>Total $150 + $250 = $400 (same as if received in Canada)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39</a:t>
            </a:fld>
            <a:endParaRPr lang="en-US" dirty="0"/>
          </a:p>
        </p:txBody>
      </p:sp>
    </p:spTree>
  </p:cSld>
  <p:clrMapOvr>
    <a:masterClrMapping/>
  </p:clrMapOvr>
  <p:transition spd="med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Shareholder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Examples</a:t>
            </a:r>
          </a:p>
          <a:p>
            <a:pPr lvl="1"/>
            <a:r>
              <a:rPr lang="en-CA" dirty="0"/>
              <a:t>Low or interest free loans</a:t>
            </a:r>
          </a:p>
          <a:p>
            <a:pPr lvl="1"/>
            <a:r>
              <a:rPr lang="en-CA" dirty="0"/>
              <a:t>Provision of automobiles</a:t>
            </a:r>
          </a:p>
          <a:p>
            <a:pPr lvl="1"/>
            <a:r>
              <a:rPr lang="en-CA" dirty="0"/>
              <a:t>Non-business travel</a:t>
            </a:r>
          </a:p>
          <a:p>
            <a:pPr lvl="1"/>
            <a:r>
              <a:rPr lang="en-CA" dirty="0"/>
              <a:t>Improvements to personal residences</a:t>
            </a:r>
          </a:p>
          <a:p>
            <a:r>
              <a:rPr lang="en-CA" dirty="0"/>
              <a:t>In general, must be included in income</a:t>
            </a:r>
          </a:p>
          <a:p>
            <a:r>
              <a:rPr lang="en-CA" dirty="0"/>
              <a:t>More detailed coverage in Chapter 15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952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The end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CA"/>
              <a:t>Copyright © 2018 Pearson Education Ltd. 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E9C2DEE-74F8-7E4D-8AAA-83A7B37A181C}" type="slidenum">
              <a:rPr lang="en-US" smtClean="0"/>
              <a:pPr/>
              <a:t>41</a:t>
            </a:fld>
            <a:r>
              <a:rPr lang="en-US"/>
              <a:t> </a:t>
            </a:r>
            <a:endParaRPr lang="en-US" dirty="0"/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2704457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Default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2" id="{0156448C-0312-484F-931A-82329FE8675F}" vid="{91735713-8CC2-49EF-82C2-87AE438EB4D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1201</TotalTime>
  <Words>1616</Words>
  <Application>Microsoft Office PowerPoint</Application>
  <PresentationFormat>On-screen Show (4:3)</PresentationFormat>
  <Paragraphs>335</Paragraphs>
  <Slides>42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ＭＳ Ｐゴシック</vt:lpstr>
      <vt:lpstr>ＭＳ Ｐゴシック</vt:lpstr>
      <vt:lpstr>Arial</vt:lpstr>
      <vt:lpstr>Times New Roman</vt:lpstr>
      <vt:lpstr>Verdana</vt:lpstr>
      <vt:lpstr>Theme2</vt:lpstr>
      <vt:lpstr>Income from property</vt:lpstr>
      <vt:lpstr>Income From Property</vt:lpstr>
      <vt:lpstr>Interest As A Deduction</vt:lpstr>
      <vt:lpstr>What Is Interest?</vt:lpstr>
      <vt:lpstr>Interest As A Deduction</vt:lpstr>
      <vt:lpstr>Direct Or Indirect Use</vt:lpstr>
      <vt:lpstr>Examples Of Direct Use</vt:lpstr>
      <vt:lpstr>Exceptions Of Direct Use Approach</vt:lpstr>
      <vt:lpstr>Treatment Of Common Share Investments</vt:lpstr>
      <vt:lpstr>Discount and Premium on Debt</vt:lpstr>
      <vt:lpstr>Discount – Issuer</vt:lpstr>
      <vt:lpstr>Premium - Issuer</vt:lpstr>
      <vt:lpstr>Discount And Premium</vt:lpstr>
      <vt:lpstr>At Maturity</vt:lpstr>
      <vt:lpstr>Interest As An Inclusion</vt:lpstr>
      <vt:lpstr>Interest As An Inclusion</vt:lpstr>
      <vt:lpstr>Accrual Rules Example</vt:lpstr>
      <vt:lpstr>Accrued Interest At Purchase</vt:lpstr>
      <vt:lpstr>Payments Based On  Production Or Use</vt:lpstr>
      <vt:lpstr>Rental Income</vt:lpstr>
      <vt:lpstr>Special Rules</vt:lpstr>
      <vt:lpstr>Rental Income Example</vt:lpstr>
      <vt:lpstr>Cash Dividends - Integration</vt:lpstr>
      <vt:lpstr>Gross Up and Credit Procedures </vt:lpstr>
      <vt:lpstr>Gross Up and Credit Procedures </vt:lpstr>
      <vt:lpstr>Gross Up Tax Credit Procedures Non-Eligible Dividends</vt:lpstr>
      <vt:lpstr>Eligible Dividends Defined</vt:lpstr>
      <vt:lpstr>Gross Up And Tax Credit Procedures Eligible Dividends</vt:lpstr>
      <vt:lpstr>Investment Returns</vt:lpstr>
      <vt:lpstr>General Taxation Of Trusts</vt:lpstr>
      <vt:lpstr>Publicly Traded Income Trusts</vt:lpstr>
      <vt:lpstr>Publicly Traded Income Trusts</vt:lpstr>
      <vt:lpstr>Mutual Fund Dividends</vt:lpstr>
      <vt:lpstr>Mutual Fund Dividends</vt:lpstr>
      <vt:lpstr>Stock Dividends</vt:lpstr>
      <vt:lpstr>Capital Dividends</vt:lpstr>
      <vt:lpstr>Foreign Source Income</vt:lpstr>
      <vt:lpstr>Foreign Source Income</vt:lpstr>
      <vt:lpstr>Foreign Source Income (Example)</vt:lpstr>
      <vt:lpstr>Shareholder Benefits</vt:lpstr>
      <vt:lpstr>The end</vt:lpstr>
      <vt:lpstr>PowerPoint Presentation</vt:lpstr>
    </vt:vector>
  </TitlesOfParts>
  <Company>Pearson Canada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Pearson Canada</dc:creator>
  <cp:lastModifiedBy>Suzanne Simpson Millar</cp:lastModifiedBy>
  <cp:revision>184</cp:revision>
  <dcterms:created xsi:type="dcterms:W3CDTF">2008-04-03T18:21:39Z</dcterms:created>
  <dcterms:modified xsi:type="dcterms:W3CDTF">2017-08-17T16:51:45Z</dcterms:modified>
</cp:coreProperties>
</file>