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50"/>
  </p:notesMasterIdLst>
  <p:handoutMasterIdLst>
    <p:handoutMasterId r:id="rId51"/>
  </p:handoutMasterIdLst>
  <p:sldIdLst>
    <p:sldId id="260" r:id="rId2"/>
    <p:sldId id="559" r:id="rId3"/>
    <p:sldId id="556" r:id="rId4"/>
    <p:sldId id="363" r:id="rId5"/>
    <p:sldId id="561" r:id="rId6"/>
    <p:sldId id="514" r:id="rId7"/>
    <p:sldId id="515" r:id="rId8"/>
    <p:sldId id="538" r:id="rId9"/>
    <p:sldId id="549" r:id="rId10"/>
    <p:sldId id="516" r:id="rId11"/>
    <p:sldId id="550" r:id="rId12"/>
    <p:sldId id="512" r:id="rId13"/>
    <p:sldId id="539" r:id="rId14"/>
    <p:sldId id="551" r:id="rId15"/>
    <p:sldId id="517" r:id="rId16"/>
    <p:sldId id="552" r:id="rId17"/>
    <p:sldId id="540" r:id="rId18"/>
    <p:sldId id="553" r:id="rId19"/>
    <p:sldId id="518" r:id="rId20"/>
    <p:sldId id="554" r:id="rId21"/>
    <p:sldId id="541" r:id="rId22"/>
    <p:sldId id="555" r:id="rId23"/>
    <p:sldId id="563" r:id="rId24"/>
    <p:sldId id="562" r:id="rId25"/>
    <p:sldId id="564" r:id="rId26"/>
    <p:sldId id="519" r:id="rId27"/>
    <p:sldId id="520" r:id="rId28"/>
    <p:sldId id="548" r:id="rId29"/>
    <p:sldId id="542" r:id="rId30"/>
    <p:sldId id="521" r:id="rId31"/>
    <p:sldId id="547" r:id="rId32"/>
    <p:sldId id="546" r:id="rId33"/>
    <p:sldId id="522" r:id="rId34"/>
    <p:sldId id="523" r:id="rId35"/>
    <p:sldId id="524" r:id="rId36"/>
    <p:sldId id="560" r:id="rId37"/>
    <p:sldId id="525" r:id="rId38"/>
    <p:sldId id="543" r:id="rId39"/>
    <p:sldId id="526" r:id="rId40"/>
    <p:sldId id="527" r:id="rId41"/>
    <p:sldId id="544" r:id="rId42"/>
    <p:sldId id="557" r:id="rId43"/>
    <p:sldId id="528" r:id="rId44"/>
    <p:sldId id="529" r:id="rId45"/>
    <p:sldId id="530" r:id="rId46"/>
    <p:sldId id="545" r:id="rId47"/>
    <p:sldId id="537" r:id="rId48"/>
    <p:sldId id="401" r:id="rId49"/>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01/02/2012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5</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lnSpc>
                <a:spcPct val="80000"/>
              </a:lnSpc>
            </a:pPr>
            <a:r>
              <a:rPr lang="en-US" sz="1000" smtClean="0"/>
              <a:t>You may be wondering how has the current world trade system emerged.</a:t>
            </a:r>
          </a:p>
          <a:p>
            <a:pPr eaLnBrk="1" hangingPunct="1">
              <a:lnSpc>
                <a:spcPct val="80000"/>
              </a:lnSpc>
            </a:pPr>
            <a:r>
              <a:rPr lang="en-US" sz="1000" smtClean="0"/>
              <a:t>Well, Great Britain embraced free trade in the mid 1800s, and for 80 years or so, pushed for free trade around the world, but most countries resisted, preferring instead to maintain some protectionist policies. </a:t>
            </a:r>
          </a:p>
          <a:p>
            <a:pPr eaLnBrk="1" hangingPunct="1">
              <a:lnSpc>
                <a:spcPct val="80000"/>
              </a:lnSpc>
            </a:pPr>
            <a:r>
              <a:rPr lang="en-US" sz="1000" smtClean="0"/>
              <a:t>When the Great Depression hit, countries responded to the economic chaos by erecting significant trade barriers to keep imported products out, and create jobs at home.  </a:t>
            </a:r>
          </a:p>
          <a:p>
            <a:pPr eaLnBrk="1" hangingPunct="1">
              <a:lnSpc>
                <a:spcPct val="80000"/>
              </a:lnSpc>
            </a:pPr>
            <a:r>
              <a:rPr lang="en-US" sz="1000" smtClean="0"/>
              <a:t>In the U.S., the </a:t>
            </a:r>
            <a:r>
              <a:rPr lang="en-US" sz="1000" b="1" smtClean="0"/>
              <a:t>Smoot-Hawley Act</a:t>
            </a:r>
            <a:r>
              <a:rPr lang="en-US" sz="1000" smtClean="0"/>
              <a:t> established significant barriers to imports.</a:t>
            </a:r>
          </a:p>
          <a:p>
            <a:pPr eaLnBrk="1" hangingPunct="1">
              <a:lnSpc>
                <a:spcPct val="80000"/>
              </a:lnSpc>
            </a:pPr>
            <a:r>
              <a:rPr lang="en-US" sz="1000" smtClean="0"/>
              <a:t>At the conclusion of  World War II, the U.S. and other developed nations realized that free trade could be beneficial, and set about liberalizing trade by establishing the </a:t>
            </a:r>
            <a:r>
              <a:rPr lang="en-US" sz="1000" b="1" smtClean="0"/>
              <a:t>General Agreement in Trade and Tariffs, </a:t>
            </a:r>
            <a:r>
              <a:rPr lang="en-US" sz="1000" smtClean="0"/>
              <a:t>or </a:t>
            </a:r>
            <a:r>
              <a:rPr lang="en-US" sz="1000" b="1" smtClean="0"/>
              <a:t>GATT</a:t>
            </a:r>
            <a:r>
              <a:rPr lang="en-US" sz="1000" smtClean="0"/>
              <a:t> as it was commonly known.  GATT was a multilateral agreement designed to gradually eliminate barriers to trade.  </a:t>
            </a:r>
          </a:p>
          <a:p>
            <a:pPr eaLnBrk="1" hangingPunct="1">
              <a:lnSpc>
                <a:spcPct val="80000"/>
              </a:lnSpc>
            </a:pPr>
            <a:r>
              <a:rPr lang="en-US" sz="1000" smtClean="0"/>
              <a:t>During the 1980s and early 1990s, the world trading system became strained, and many countries increased trade barriers.  </a:t>
            </a:r>
          </a:p>
          <a:p>
            <a:pPr eaLnBrk="1" hangingPunct="1">
              <a:lnSpc>
                <a:spcPct val="80000"/>
              </a:lnSpc>
            </a:pPr>
            <a:r>
              <a:rPr lang="en-US" sz="1000" smtClean="0"/>
              <a:t>There were three main reasons for this.  </a:t>
            </a:r>
          </a:p>
          <a:p>
            <a:pPr eaLnBrk="1" hangingPunct="1">
              <a:lnSpc>
                <a:spcPct val="80000"/>
              </a:lnSpc>
            </a:pPr>
            <a:r>
              <a:rPr lang="en-US" sz="1000" smtClean="0"/>
              <a:t>First, Japan became a major factor in the global trading system.  The country’s economic strength, and huge trade surplus prompted many countries to implement trade barriers.  </a:t>
            </a:r>
          </a:p>
          <a:p>
            <a:pPr eaLnBrk="1" hangingPunct="1">
              <a:lnSpc>
                <a:spcPct val="80000"/>
              </a:lnSpc>
            </a:pPr>
            <a:r>
              <a:rPr lang="en-US" sz="1000" smtClean="0"/>
              <a:t>Many countries were convinced that Japan was following a neo-mercantilist policy to limit imports and encourage exports!</a:t>
            </a:r>
          </a:p>
          <a:p>
            <a:pPr eaLnBrk="1" hangingPunct="1">
              <a:lnSpc>
                <a:spcPct val="80000"/>
              </a:lnSpc>
            </a:pPr>
            <a:r>
              <a:rPr lang="en-US" sz="1000" smtClean="0"/>
              <a:t>Second, the world’s largest economy, the U.S. was struggling with persistent trade deficits which resulted in significant problems in some industries like textiles and automobiles.  </a:t>
            </a:r>
          </a:p>
          <a:p>
            <a:pPr eaLnBrk="1" hangingPunct="1">
              <a:lnSpc>
                <a:spcPct val="80000"/>
              </a:lnSpc>
            </a:pPr>
            <a:r>
              <a:rPr lang="en-US" sz="1000" smtClean="0"/>
              <a:t>Foreign producers, especially Japan, were increasing their market share, and the resulting unemployment in the U.S. caused significant pressure on the government to “do something,” and so trade barriers were erected.  </a:t>
            </a:r>
          </a:p>
          <a:p>
            <a:pPr eaLnBrk="1" hangingPunct="1">
              <a:lnSpc>
                <a:spcPct val="80000"/>
              </a:lnSpc>
            </a:pPr>
            <a:r>
              <a:rPr lang="en-US" sz="1000" smtClean="0"/>
              <a:t>Finally, many countries found ways to get around GATT regulations.  </a:t>
            </a:r>
          </a:p>
          <a:p>
            <a:pPr eaLnBrk="1" hangingPunct="1">
              <a:lnSpc>
                <a:spcPct val="80000"/>
              </a:lnSpc>
            </a:pPr>
            <a:r>
              <a:rPr lang="en-US" sz="1000" smtClean="0"/>
              <a:t>So, while tariffs were a clear violation of GATT, other, more subtle forms of intervention were not.  </a:t>
            </a:r>
          </a:p>
          <a:p>
            <a:pPr eaLnBrk="1" hangingPunct="1">
              <a:lnSpc>
                <a:spcPct val="80000"/>
              </a:lnSpc>
            </a:pPr>
            <a:r>
              <a:rPr lang="en-US" sz="1000" smtClean="0"/>
              <a:t>The U.S. for example, forced Japan to voluntarily limit its exports of cars to the U.S., or suffer the consequences of more damaging tariffs.</a:t>
            </a:r>
          </a:p>
          <a:p>
            <a:pPr eaLnBrk="1" hangingPunct="1">
              <a:lnSpc>
                <a:spcPct val="80000"/>
              </a:lnSpc>
            </a:pPr>
            <a:endParaRPr lang="en-US" sz="10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808F14C8-348D-4C76-9E1F-48C6B571D9A5}" type="slidenum">
              <a:rPr lang="en-US"/>
              <a:pPr/>
              <a:t>6</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r>
              <a:rPr lang="en-US" sz="1400" smtClean="0"/>
              <a:t>You’ve probably heard of free trade before, but do you know what it means?  </a:t>
            </a:r>
            <a:endParaRPr lang="en-US" sz="1400" b="1" smtClean="0"/>
          </a:p>
          <a:p>
            <a:pPr eaLnBrk="1" hangingPunct="1"/>
            <a:r>
              <a:rPr lang="en-US" sz="1400" b="1" smtClean="0"/>
              <a:t>Free trade</a:t>
            </a:r>
            <a:r>
              <a:rPr lang="en-US" sz="1400" smtClean="0"/>
              <a:t> refers to a situation where a government doesn’t attempt to restrict what its citizens can buy from another country or what they can sell to another country.  </a:t>
            </a:r>
          </a:p>
          <a:p>
            <a:pPr eaLnBrk="1" hangingPunct="1"/>
            <a:r>
              <a:rPr lang="en-US" sz="1400" smtClean="0"/>
              <a:t>Many nations today claim to support free trade.  </a:t>
            </a:r>
          </a:p>
          <a:p>
            <a:pPr eaLnBrk="1" hangingPunct="1"/>
            <a:r>
              <a:rPr lang="en-US" sz="1400" smtClean="0"/>
              <a:t>The U.S. is one, for example, but in reality, most countries are only nominally committed to free trade.  </a:t>
            </a:r>
          </a:p>
          <a:p>
            <a:pPr eaLnBrk="1" hangingPunct="1"/>
            <a:r>
              <a:rPr lang="en-US" sz="1400" smtClean="0"/>
              <a:t>They tend to intervene in international trade to protect the interests of politically important groups. </a:t>
            </a:r>
          </a:p>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D926D58-491D-408B-A330-B34E2E0B0052}" type="slidenum">
              <a:rPr lang="en-US"/>
              <a:pPr/>
              <a:t>7</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lnSpc>
                <a:spcPct val="80000"/>
              </a:lnSpc>
            </a:pPr>
            <a:r>
              <a:rPr lang="en-US" sz="900" smtClean="0"/>
              <a:t>Countries can intervene in markets in several ways. </a:t>
            </a:r>
          </a:p>
          <a:p>
            <a:pPr eaLnBrk="1" hangingPunct="1">
              <a:lnSpc>
                <a:spcPct val="80000"/>
              </a:lnSpc>
            </a:pPr>
            <a:r>
              <a:rPr lang="en-US" sz="900" smtClean="0"/>
              <a:t>Governments can implement tariffs or subsidies, set imports quotas or voluntary export restraints, establish local content requirements or antidumping policies,  or use administrative policies to make it more difficult for companies to engage in trade. </a:t>
            </a:r>
          </a:p>
          <a:p>
            <a:pPr eaLnBrk="1" hangingPunct="1">
              <a:lnSpc>
                <a:spcPct val="80000"/>
              </a:lnSpc>
            </a:pPr>
            <a:r>
              <a:rPr lang="en-US" sz="900" smtClean="0"/>
              <a:t>Let’s talk about each one. </a:t>
            </a:r>
          </a:p>
          <a:p>
            <a:pPr eaLnBrk="1" hangingPunct="1">
              <a:lnSpc>
                <a:spcPct val="80000"/>
              </a:lnSpc>
            </a:pPr>
            <a:r>
              <a:rPr lang="en-US" sz="900" smtClean="0"/>
              <a:t>The oldest and simplest way for governments to intervene in the market is to impose </a:t>
            </a:r>
            <a:r>
              <a:rPr lang="en-US" sz="900" b="1" smtClean="0"/>
              <a:t>tariffs</a:t>
            </a:r>
            <a:r>
              <a:rPr lang="en-US" sz="900" smtClean="0"/>
              <a:t>—and tariffs are the easiest type of trade barrier for the WTO to limit.  </a:t>
            </a:r>
          </a:p>
          <a:p>
            <a:pPr eaLnBrk="1" hangingPunct="1">
              <a:lnSpc>
                <a:spcPct val="80000"/>
              </a:lnSpc>
            </a:pPr>
            <a:r>
              <a:rPr lang="en-US" sz="900" smtClean="0"/>
              <a:t>In fact, we’ve seen the number of tariffs fall in recent years, while other types of trade barriers have become more common.</a:t>
            </a:r>
          </a:p>
          <a:p>
            <a:pPr eaLnBrk="1" hangingPunct="1">
              <a:lnSpc>
                <a:spcPct val="80000"/>
              </a:lnSpc>
            </a:pPr>
            <a:r>
              <a:rPr lang="en-US" sz="900" smtClean="0"/>
              <a:t>A tariff is just a tax levied on imports that effectively raises the cost of imported products relative to domestic products.  There are two kinds of tariffs.  </a:t>
            </a:r>
            <a:r>
              <a:rPr lang="en-US" sz="900" b="1" smtClean="0"/>
              <a:t>Specific tariffs</a:t>
            </a:r>
            <a:r>
              <a:rPr lang="en-US" sz="900" smtClean="0"/>
              <a:t> are levied as a fixed charge for each unit of a good that’s imported, and </a:t>
            </a:r>
            <a:r>
              <a:rPr lang="en-US" sz="900" b="1" smtClean="0"/>
              <a:t>ad valorem tariffs</a:t>
            </a:r>
            <a:r>
              <a:rPr lang="en-US" sz="900" smtClean="0"/>
              <a:t> are levied as a proportion of the value of the imported good.  </a:t>
            </a:r>
          </a:p>
          <a:p>
            <a:pPr eaLnBrk="1" hangingPunct="1">
              <a:lnSpc>
                <a:spcPct val="80000"/>
              </a:lnSpc>
            </a:pPr>
            <a:r>
              <a:rPr lang="en-US" sz="900" smtClean="0"/>
              <a:t>Why do governments implement tariffs? </a:t>
            </a:r>
          </a:p>
          <a:p>
            <a:pPr eaLnBrk="1" hangingPunct="1">
              <a:lnSpc>
                <a:spcPct val="80000"/>
              </a:lnSpc>
            </a:pPr>
            <a:r>
              <a:rPr lang="en-US" sz="900" smtClean="0"/>
              <a:t>Well, tariffs are beneficial to governments because they increase revenues.  </a:t>
            </a:r>
          </a:p>
          <a:p>
            <a:pPr eaLnBrk="1" hangingPunct="1">
              <a:lnSpc>
                <a:spcPct val="80000"/>
              </a:lnSpc>
            </a:pPr>
            <a:r>
              <a:rPr lang="en-US" sz="900" smtClean="0"/>
              <a:t>They’re also beneficial to domestic producers because tariffs provide protection against foreign competitors by increasing the cost of imported foreign goods.  Of course, this means higher prices for consumers, though. </a:t>
            </a:r>
          </a:p>
          <a:p>
            <a:pPr eaLnBrk="1" hangingPunct="1">
              <a:lnSpc>
                <a:spcPct val="80000"/>
              </a:lnSpc>
            </a:pPr>
            <a:r>
              <a:rPr lang="en-US" sz="900" smtClean="0"/>
              <a:t>In 2002 for example, the U.S. steel industry successfully lobbied Congress for protection from foreign imports.  </a:t>
            </a:r>
          </a:p>
          <a:p>
            <a:pPr eaLnBrk="1" hangingPunct="1">
              <a:lnSpc>
                <a:spcPct val="80000"/>
              </a:lnSpc>
            </a:pPr>
            <a:r>
              <a:rPr lang="en-US" sz="900" smtClean="0"/>
              <a:t>The U.S. put ad valorem tariffs of between 8 and 30 percent on all steel imports.  </a:t>
            </a:r>
          </a:p>
          <a:p>
            <a:pPr eaLnBrk="1" hangingPunct="1">
              <a:lnSpc>
                <a:spcPct val="80000"/>
              </a:lnSpc>
            </a:pPr>
            <a:r>
              <a:rPr lang="en-US" sz="900" smtClean="0"/>
              <a:t>As a result, the price of steel products in the U.S. rose 30 to 50 percent, hurting not only consumers, but also manufacturers of appliances, cars, and other steel products. </a:t>
            </a:r>
          </a:p>
          <a:p>
            <a:pPr eaLnBrk="1" hangingPunct="1">
              <a:lnSpc>
                <a:spcPct val="80000"/>
              </a:lnSpc>
            </a:pPr>
            <a:r>
              <a:rPr lang="en-US" sz="900" smtClean="0"/>
              <a:t>These producers claimed that the tariffs made it difficult to compete in the global market.  </a:t>
            </a:r>
          </a:p>
          <a:p>
            <a:pPr eaLnBrk="1" hangingPunct="1">
              <a:lnSpc>
                <a:spcPct val="80000"/>
              </a:lnSpc>
            </a:pPr>
            <a:r>
              <a:rPr lang="en-US" sz="900" smtClean="0"/>
              <a:t>Questions were raised as to whether the benefits the tariffs brought to the steel producers were worth the costs to steel consumers.  </a:t>
            </a:r>
          </a:p>
          <a:p>
            <a:pPr eaLnBrk="1" hangingPunct="1">
              <a:lnSpc>
                <a:spcPct val="80000"/>
              </a:lnSpc>
            </a:pPr>
            <a:r>
              <a:rPr lang="en-US" sz="900" smtClean="0"/>
              <a:t>The tariffs were revoked in 2003 when the WTO ruled that they violated free trade agreements.  </a:t>
            </a:r>
          </a:p>
          <a:p>
            <a:pPr eaLnBrk="1" hangingPunct="1">
              <a:lnSpc>
                <a:spcPct val="80000"/>
              </a:lnSpc>
            </a:pPr>
            <a:r>
              <a:rPr lang="en-US" sz="900" smtClean="0"/>
              <a:t>In any case, there is general agreement that tariffs are unambiguously pro-producer, and anti-consumer.  Tariffs also reduce the overall efficiency of the world economy because they encourage domestic producers to manufacture goods that could be produced more efficiently elsewhere. </a:t>
            </a:r>
          </a:p>
          <a:p>
            <a:pPr eaLnBrk="1" hangingPunct="1">
              <a:lnSpc>
                <a:spcPct val="80000"/>
              </a:lnSpc>
            </a:pPr>
            <a:endParaRPr lang="en-US" sz="9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D926D58-491D-408B-A330-B34E2E0B0052}" type="slidenum">
              <a:rPr lang="en-US"/>
              <a:pPr/>
              <a:t>8</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lnSpc>
                <a:spcPct val="80000"/>
              </a:lnSpc>
            </a:pPr>
            <a:r>
              <a:rPr lang="en-US" sz="900" smtClean="0"/>
              <a:t>Countries can intervene in markets in several ways. </a:t>
            </a:r>
          </a:p>
          <a:p>
            <a:pPr eaLnBrk="1" hangingPunct="1">
              <a:lnSpc>
                <a:spcPct val="80000"/>
              </a:lnSpc>
            </a:pPr>
            <a:r>
              <a:rPr lang="en-US" sz="900" smtClean="0"/>
              <a:t>Governments can implement tariffs or subsidies, set imports quotas or voluntary export restraints, establish local content requirements or antidumping policies,  or use administrative policies to make it more difficult for companies to engage in trade. </a:t>
            </a:r>
          </a:p>
          <a:p>
            <a:pPr eaLnBrk="1" hangingPunct="1">
              <a:lnSpc>
                <a:spcPct val="80000"/>
              </a:lnSpc>
            </a:pPr>
            <a:r>
              <a:rPr lang="en-US" sz="900" smtClean="0"/>
              <a:t>Let’s talk about each one. </a:t>
            </a:r>
          </a:p>
          <a:p>
            <a:pPr eaLnBrk="1" hangingPunct="1">
              <a:lnSpc>
                <a:spcPct val="80000"/>
              </a:lnSpc>
            </a:pPr>
            <a:r>
              <a:rPr lang="en-US" sz="900" smtClean="0"/>
              <a:t>The oldest and simplest way for governments to intervene in the market is to impose </a:t>
            </a:r>
            <a:r>
              <a:rPr lang="en-US" sz="900" b="1" smtClean="0"/>
              <a:t>tariffs</a:t>
            </a:r>
            <a:r>
              <a:rPr lang="en-US" sz="900" smtClean="0"/>
              <a:t>—and tariffs are the easiest type of trade barrier for the WTO to limit.  </a:t>
            </a:r>
          </a:p>
          <a:p>
            <a:pPr eaLnBrk="1" hangingPunct="1">
              <a:lnSpc>
                <a:spcPct val="80000"/>
              </a:lnSpc>
            </a:pPr>
            <a:r>
              <a:rPr lang="en-US" sz="900" smtClean="0"/>
              <a:t>In fact, we’ve seen the number of tariffs fall in recent years, while other types of trade barriers have become more common.</a:t>
            </a:r>
          </a:p>
          <a:p>
            <a:pPr eaLnBrk="1" hangingPunct="1">
              <a:lnSpc>
                <a:spcPct val="80000"/>
              </a:lnSpc>
            </a:pPr>
            <a:r>
              <a:rPr lang="en-US" sz="900" smtClean="0"/>
              <a:t>A tariff is just a tax levied on imports that effectively raises the cost of imported products relative to domestic products.  There are two kinds of tariffs.  </a:t>
            </a:r>
            <a:r>
              <a:rPr lang="en-US" sz="900" b="1" smtClean="0"/>
              <a:t>Specific tariffs</a:t>
            </a:r>
            <a:r>
              <a:rPr lang="en-US" sz="900" smtClean="0"/>
              <a:t> are levied as a fixed charge for each unit of a good that’s imported, and </a:t>
            </a:r>
            <a:r>
              <a:rPr lang="en-US" sz="900" b="1" smtClean="0"/>
              <a:t>ad valorem tariffs</a:t>
            </a:r>
            <a:r>
              <a:rPr lang="en-US" sz="900" smtClean="0"/>
              <a:t> are levied as a proportion of the value of the imported good.  </a:t>
            </a:r>
          </a:p>
          <a:p>
            <a:pPr eaLnBrk="1" hangingPunct="1">
              <a:lnSpc>
                <a:spcPct val="80000"/>
              </a:lnSpc>
            </a:pPr>
            <a:r>
              <a:rPr lang="en-US" sz="900" smtClean="0"/>
              <a:t>Why do governments implement tariffs? </a:t>
            </a:r>
          </a:p>
          <a:p>
            <a:pPr eaLnBrk="1" hangingPunct="1">
              <a:lnSpc>
                <a:spcPct val="80000"/>
              </a:lnSpc>
            </a:pPr>
            <a:r>
              <a:rPr lang="en-US" sz="900" smtClean="0"/>
              <a:t>Well, tariffs are beneficial to governments because they increase revenues.  </a:t>
            </a:r>
          </a:p>
          <a:p>
            <a:pPr eaLnBrk="1" hangingPunct="1">
              <a:lnSpc>
                <a:spcPct val="80000"/>
              </a:lnSpc>
            </a:pPr>
            <a:r>
              <a:rPr lang="en-US" sz="900" smtClean="0"/>
              <a:t>They’re also beneficial to domestic producers because tariffs provide protection against foreign competitors by increasing the cost of imported foreign goods.  Of course, this means higher prices for consumers, though. </a:t>
            </a:r>
          </a:p>
          <a:p>
            <a:pPr eaLnBrk="1" hangingPunct="1">
              <a:lnSpc>
                <a:spcPct val="80000"/>
              </a:lnSpc>
            </a:pPr>
            <a:r>
              <a:rPr lang="en-US" sz="900" smtClean="0"/>
              <a:t>In 2002 for example, the U.S. steel industry successfully lobbied Congress for protection from foreign imports.  </a:t>
            </a:r>
          </a:p>
          <a:p>
            <a:pPr eaLnBrk="1" hangingPunct="1">
              <a:lnSpc>
                <a:spcPct val="80000"/>
              </a:lnSpc>
            </a:pPr>
            <a:r>
              <a:rPr lang="en-US" sz="900" smtClean="0"/>
              <a:t>The U.S. put ad valorem tariffs of between 8 and 30 percent on all steel imports.  </a:t>
            </a:r>
          </a:p>
          <a:p>
            <a:pPr eaLnBrk="1" hangingPunct="1">
              <a:lnSpc>
                <a:spcPct val="80000"/>
              </a:lnSpc>
            </a:pPr>
            <a:r>
              <a:rPr lang="en-US" sz="900" smtClean="0"/>
              <a:t>As a result, the price of steel products in the U.S. rose 30 to 50 percent, hurting not only consumers, but also manufacturers of appliances, cars, and other steel products. </a:t>
            </a:r>
          </a:p>
          <a:p>
            <a:pPr eaLnBrk="1" hangingPunct="1">
              <a:lnSpc>
                <a:spcPct val="80000"/>
              </a:lnSpc>
            </a:pPr>
            <a:r>
              <a:rPr lang="en-US" sz="900" smtClean="0"/>
              <a:t>These producers claimed that the tariffs made it difficult to compete in the global market.  </a:t>
            </a:r>
          </a:p>
          <a:p>
            <a:pPr eaLnBrk="1" hangingPunct="1">
              <a:lnSpc>
                <a:spcPct val="80000"/>
              </a:lnSpc>
            </a:pPr>
            <a:r>
              <a:rPr lang="en-US" sz="900" smtClean="0"/>
              <a:t>Questions were raised as to whether the benefits the tariffs brought to the steel producers were worth the costs to steel consumers.  </a:t>
            </a:r>
          </a:p>
          <a:p>
            <a:pPr eaLnBrk="1" hangingPunct="1">
              <a:lnSpc>
                <a:spcPct val="80000"/>
              </a:lnSpc>
            </a:pPr>
            <a:r>
              <a:rPr lang="en-US" sz="900" smtClean="0"/>
              <a:t>The tariffs were revoked in 2003 when the WTO ruled that they violated free trade agreements.  </a:t>
            </a:r>
          </a:p>
          <a:p>
            <a:pPr eaLnBrk="1" hangingPunct="1">
              <a:lnSpc>
                <a:spcPct val="80000"/>
              </a:lnSpc>
            </a:pPr>
            <a:r>
              <a:rPr lang="en-US" sz="900" smtClean="0"/>
              <a:t>In any case, there is general agreement that tariffs are unambiguously pro-producer, and anti-consumer.  Tariffs also reduce the overall efficiency of the world economy because they encourage domestic producers to manufacture goods that could be produced more efficiently elsewhere. </a:t>
            </a:r>
          </a:p>
          <a:p>
            <a:pPr eaLnBrk="1" hangingPunct="1">
              <a:lnSpc>
                <a:spcPct val="80000"/>
              </a:lnSpc>
            </a:pPr>
            <a:endParaRPr lang="en-US" sz="9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D926D58-491D-408B-A330-B34E2E0B0052}" type="slidenum">
              <a:rPr lang="en-US"/>
              <a:pPr/>
              <a:t>9</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lnSpc>
                <a:spcPct val="80000"/>
              </a:lnSpc>
            </a:pPr>
            <a:r>
              <a:rPr lang="en-US" sz="900" smtClean="0"/>
              <a:t>Countries can intervene in markets in several ways. </a:t>
            </a:r>
          </a:p>
          <a:p>
            <a:pPr eaLnBrk="1" hangingPunct="1">
              <a:lnSpc>
                <a:spcPct val="80000"/>
              </a:lnSpc>
            </a:pPr>
            <a:r>
              <a:rPr lang="en-US" sz="900" smtClean="0"/>
              <a:t>Governments can implement tariffs or subsidies, set imports quotas or voluntary export restraints, establish local content requirements or antidumping policies,  or use administrative policies to make it more difficult for companies to engage in trade. </a:t>
            </a:r>
          </a:p>
          <a:p>
            <a:pPr eaLnBrk="1" hangingPunct="1">
              <a:lnSpc>
                <a:spcPct val="80000"/>
              </a:lnSpc>
            </a:pPr>
            <a:r>
              <a:rPr lang="en-US" sz="900" smtClean="0"/>
              <a:t>Let’s talk about each one. </a:t>
            </a:r>
          </a:p>
          <a:p>
            <a:pPr eaLnBrk="1" hangingPunct="1">
              <a:lnSpc>
                <a:spcPct val="80000"/>
              </a:lnSpc>
            </a:pPr>
            <a:r>
              <a:rPr lang="en-US" sz="900" smtClean="0"/>
              <a:t>The oldest and simplest way for governments to intervene in the market is to impose </a:t>
            </a:r>
            <a:r>
              <a:rPr lang="en-US" sz="900" b="1" smtClean="0"/>
              <a:t>tariffs</a:t>
            </a:r>
            <a:r>
              <a:rPr lang="en-US" sz="900" smtClean="0"/>
              <a:t>—and tariffs are the easiest type of trade barrier for the WTO to limit.  </a:t>
            </a:r>
          </a:p>
          <a:p>
            <a:pPr eaLnBrk="1" hangingPunct="1">
              <a:lnSpc>
                <a:spcPct val="80000"/>
              </a:lnSpc>
            </a:pPr>
            <a:r>
              <a:rPr lang="en-US" sz="900" smtClean="0"/>
              <a:t>In fact, we’ve seen the number of tariffs fall in recent years, while other types of trade barriers have become more common.</a:t>
            </a:r>
          </a:p>
          <a:p>
            <a:pPr eaLnBrk="1" hangingPunct="1">
              <a:lnSpc>
                <a:spcPct val="80000"/>
              </a:lnSpc>
            </a:pPr>
            <a:r>
              <a:rPr lang="en-US" sz="900" smtClean="0"/>
              <a:t>A tariff is just a tax levied on imports that effectively raises the cost of imported products relative to domestic products.  There are two kinds of tariffs.  </a:t>
            </a:r>
            <a:r>
              <a:rPr lang="en-US" sz="900" b="1" smtClean="0"/>
              <a:t>Specific tariffs</a:t>
            </a:r>
            <a:r>
              <a:rPr lang="en-US" sz="900" smtClean="0"/>
              <a:t> are levied as a fixed charge for each unit of a good that’s imported, and </a:t>
            </a:r>
            <a:r>
              <a:rPr lang="en-US" sz="900" b="1" smtClean="0"/>
              <a:t>ad valorem tariffs</a:t>
            </a:r>
            <a:r>
              <a:rPr lang="en-US" sz="900" smtClean="0"/>
              <a:t> are levied as a proportion of the value of the imported good.  </a:t>
            </a:r>
          </a:p>
          <a:p>
            <a:pPr eaLnBrk="1" hangingPunct="1">
              <a:lnSpc>
                <a:spcPct val="80000"/>
              </a:lnSpc>
            </a:pPr>
            <a:r>
              <a:rPr lang="en-US" sz="900" smtClean="0"/>
              <a:t>Why do governments implement tariffs? </a:t>
            </a:r>
          </a:p>
          <a:p>
            <a:pPr eaLnBrk="1" hangingPunct="1">
              <a:lnSpc>
                <a:spcPct val="80000"/>
              </a:lnSpc>
            </a:pPr>
            <a:r>
              <a:rPr lang="en-US" sz="900" smtClean="0"/>
              <a:t>Well, tariffs are beneficial to governments because they increase revenues.  </a:t>
            </a:r>
          </a:p>
          <a:p>
            <a:pPr eaLnBrk="1" hangingPunct="1">
              <a:lnSpc>
                <a:spcPct val="80000"/>
              </a:lnSpc>
            </a:pPr>
            <a:r>
              <a:rPr lang="en-US" sz="900" smtClean="0"/>
              <a:t>They’re also beneficial to domestic producers because tariffs provide protection against foreign competitors by increasing the cost of imported foreign goods.  Of course, this means higher prices for consumers, though. </a:t>
            </a:r>
          </a:p>
          <a:p>
            <a:pPr eaLnBrk="1" hangingPunct="1">
              <a:lnSpc>
                <a:spcPct val="80000"/>
              </a:lnSpc>
            </a:pPr>
            <a:r>
              <a:rPr lang="en-US" sz="900" smtClean="0"/>
              <a:t>In 2002 for example, the U.S. steel industry successfully lobbied Congress for protection from foreign imports.  </a:t>
            </a:r>
          </a:p>
          <a:p>
            <a:pPr eaLnBrk="1" hangingPunct="1">
              <a:lnSpc>
                <a:spcPct val="80000"/>
              </a:lnSpc>
            </a:pPr>
            <a:r>
              <a:rPr lang="en-US" sz="900" smtClean="0"/>
              <a:t>The U.S. put ad valorem tariffs of between 8 and 30 percent on all steel imports.  </a:t>
            </a:r>
          </a:p>
          <a:p>
            <a:pPr eaLnBrk="1" hangingPunct="1">
              <a:lnSpc>
                <a:spcPct val="80000"/>
              </a:lnSpc>
            </a:pPr>
            <a:r>
              <a:rPr lang="en-US" sz="900" smtClean="0"/>
              <a:t>As a result, the price of steel products in the U.S. rose 30 to 50 percent, hurting not only consumers, but also manufacturers of appliances, cars, and other steel products. </a:t>
            </a:r>
          </a:p>
          <a:p>
            <a:pPr eaLnBrk="1" hangingPunct="1">
              <a:lnSpc>
                <a:spcPct val="80000"/>
              </a:lnSpc>
            </a:pPr>
            <a:r>
              <a:rPr lang="en-US" sz="900" smtClean="0"/>
              <a:t>These producers claimed that the tariffs made it difficult to compete in the global market.  </a:t>
            </a:r>
          </a:p>
          <a:p>
            <a:pPr eaLnBrk="1" hangingPunct="1">
              <a:lnSpc>
                <a:spcPct val="80000"/>
              </a:lnSpc>
            </a:pPr>
            <a:r>
              <a:rPr lang="en-US" sz="900" smtClean="0"/>
              <a:t>Questions were raised as to whether the benefits the tariffs brought to the steel producers were worth the costs to steel consumers.  </a:t>
            </a:r>
          </a:p>
          <a:p>
            <a:pPr eaLnBrk="1" hangingPunct="1">
              <a:lnSpc>
                <a:spcPct val="80000"/>
              </a:lnSpc>
            </a:pPr>
            <a:r>
              <a:rPr lang="en-US" sz="900" smtClean="0"/>
              <a:t>The tariffs were revoked in 2003 when the WTO ruled that they violated free trade agreements.  </a:t>
            </a:r>
          </a:p>
          <a:p>
            <a:pPr eaLnBrk="1" hangingPunct="1">
              <a:lnSpc>
                <a:spcPct val="80000"/>
              </a:lnSpc>
            </a:pPr>
            <a:r>
              <a:rPr lang="en-US" sz="900" smtClean="0"/>
              <a:t>In any case, there is general agreement that tariffs are unambiguously pro-producer, and anti-consumer.  Tariffs also reduce the overall efficiency of the world economy because they encourage domestic producers to manufacture goods that could be produced more efficiently elsewhere. </a:t>
            </a:r>
          </a:p>
          <a:p>
            <a:pPr eaLnBrk="1" hangingPunct="1">
              <a:lnSpc>
                <a:spcPct val="80000"/>
              </a:lnSpc>
            </a:pPr>
            <a:endParaRPr lang="en-US" sz="9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10</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sz="1000" b="1" smtClean="0"/>
              <a:t>Subsidies</a:t>
            </a:r>
            <a:r>
              <a:rPr lang="en-US" sz="1000" smtClean="0"/>
              <a:t> are simply government payments to domestic producers.  Governments can give subsidies in various ways including cash grants, low interest loans, and tax breaks.  </a:t>
            </a:r>
          </a:p>
          <a:p>
            <a:pPr eaLnBrk="1" hangingPunct="1"/>
            <a:r>
              <a:rPr lang="en-US" sz="1000" smtClean="0"/>
              <a:t>Subsidies can help domestic producers in two ways.  They can help them compete against low cost foreign imports, and they can help them gain export markets.  </a:t>
            </a:r>
          </a:p>
          <a:p>
            <a:pPr eaLnBrk="1" hangingPunct="1"/>
            <a:r>
              <a:rPr lang="en-US" sz="1000" smtClean="0"/>
              <a:t>One of the biggest recipients of subsidies in most countries is agriculture.  In the U.S for example, a 2002 bill designated that farmers were to receive $180 billion over 10 years.  </a:t>
            </a:r>
          </a:p>
          <a:p>
            <a:pPr eaLnBrk="1" hangingPunct="1"/>
            <a:r>
              <a:rPr lang="en-US" sz="1000" smtClean="0"/>
              <a:t>Do subsidies help producers be more competitive?  </a:t>
            </a:r>
          </a:p>
          <a:p>
            <a:pPr eaLnBrk="1" hangingPunct="1"/>
            <a:r>
              <a:rPr lang="en-US" sz="1000" smtClean="0"/>
              <a:t>Not really!  Instead, they tend to protect inefficient producers and promote excess production.  </a:t>
            </a:r>
          </a:p>
          <a:p>
            <a:pPr eaLnBrk="1" hangingPunct="1"/>
            <a:r>
              <a:rPr lang="en-US" sz="1000" smtClean="0"/>
              <a:t>In fact, one study showed that if developed countries eliminated their agricultural subsidies, we would see an increase in global trade in agricultural products, and a savings of $160 billion!  Keep in mind that consumers typically absorb the costs of subsidies. </a:t>
            </a:r>
          </a:p>
          <a:p>
            <a:pPr eaLnBrk="1" hangingPunct="1"/>
            <a:r>
              <a:rPr lang="en-US" sz="1000" smtClean="0"/>
              <a:t>You can learn more about the effects of subsidies in agriculture in the Country Focus on wheat subsidies in Japan.</a:t>
            </a:r>
          </a:p>
          <a:p>
            <a:pPr eaLnBrk="1" hangingPunct="1"/>
            <a:r>
              <a:rPr lang="en-US" sz="1000" smtClean="0"/>
              <a:t>Another way to intervene in markets is the </a:t>
            </a:r>
            <a:r>
              <a:rPr lang="en-US" sz="1000" b="1" smtClean="0"/>
              <a:t>import quota</a:t>
            </a:r>
            <a:r>
              <a:rPr lang="en-US" sz="1000" smtClean="0"/>
              <a:t> which is a direct restriction on the quantity of some good that may be imported into a country.  In the U.S. for example, there is a quota on cheese imports. </a:t>
            </a:r>
          </a:p>
          <a:p>
            <a:pPr eaLnBrk="1" hangingPunct="1"/>
            <a:r>
              <a:rPr lang="en-US" sz="1000" smtClean="0"/>
              <a:t>A </a:t>
            </a:r>
            <a:r>
              <a:rPr lang="en-US" sz="1000" b="1" smtClean="0"/>
              <a:t>tariff rate quota</a:t>
            </a:r>
            <a:r>
              <a:rPr lang="en-US" sz="1000" smtClean="0"/>
              <a:t>, which is common in agriculture, is a hybrid of a quota and a tariff where a lower tariff is applied to imports within the quota than to those over the quota.  </a:t>
            </a:r>
            <a:endParaRPr lang="en-US" sz="1000" b="1" smtClean="0"/>
          </a:p>
          <a:p>
            <a:pPr eaLnBrk="1" hangingPunct="1"/>
            <a:r>
              <a:rPr lang="en-US" sz="1000" smtClean="0"/>
              <a:t>A </a:t>
            </a:r>
            <a:r>
              <a:rPr lang="en-US" sz="1000" b="1" smtClean="0"/>
              <a:t>quota rent</a:t>
            </a:r>
            <a:r>
              <a:rPr lang="en-US" sz="1000" smtClean="0"/>
              <a:t> is the extra profit that producers make when supply is artificially limited by an import quota.  </a:t>
            </a:r>
          </a:p>
          <a:p>
            <a:pPr eaLnBrk="1" hangingPunct="1"/>
            <a:r>
              <a:rPr lang="en-US" sz="1000" smtClean="0"/>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11</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sz="1000" b="1" smtClean="0"/>
              <a:t>Subsidies</a:t>
            </a:r>
            <a:r>
              <a:rPr lang="en-US" sz="1000" smtClean="0"/>
              <a:t> are simply government payments to domestic producers.  Governments can give subsidies in various ways including cash grants, low interest loans, and tax breaks.  </a:t>
            </a:r>
          </a:p>
          <a:p>
            <a:pPr eaLnBrk="1" hangingPunct="1"/>
            <a:r>
              <a:rPr lang="en-US" sz="1000" smtClean="0"/>
              <a:t>Subsidies can help domestic producers in two ways.  They can help them compete against low cost foreign imports, and they can help them gain export markets.  </a:t>
            </a:r>
          </a:p>
          <a:p>
            <a:pPr eaLnBrk="1" hangingPunct="1"/>
            <a:r>
              <a:rPr lang="en-US" sz="1000" smtClean="0"/>
              <a:t>One of the biggest recipients of subsidies in most countries is agriculture.  In the U.S for example, a 2002 bill designated that farmers were to receive $180 billion over 10 years.  </a:t>
            </a:r>
          </a:p>
          <a:p>
            <a:pPr eaLnBrk="1" hangingPunct="1"/>
            <a:r>
              <a:rPr lang="en-US" sz="1000" smtClean="0"/>
              <a:t>Do subsidies help producers be more competitive?  </a:t>
            </a:r>
          </a:p>
          <a:p>
            <a:pPr eaLnBrk="1" hangingPunct="1"/>
            <a:r>
              <a:rPr lang="en-US" sz="1000" smtClean="0"/>
              <a:t>Not really!  Instead, they tend to protect inefficient producers and promote excess production.  </a:t>
            </a:r>
          </a:p>
          <a:p>
            <a:pPr eaLnBrk="1" hangingPunct="1"/>
            <a:r>
              <a:rPr lang="en-US" sz="1000" smtClean="0"/>
              <a:t>In fact, one study showed that if developed countries eliminated their agricultural subsidies, we would see an increase in global trade in agricultural products, and a savings of $160 billion!  Keep in mind that consumers typically absorb the costs of subsidies. </a:t>
            </a:r>
          </a:p>
          <a:p>
            <a:pPr eaLnBrk="1" hangingPunct="1"/>
            <a:r>
              <a:rPr lang="en-US" sz="1000" smtClean="0"/>
              <a:t>You can learn more about the effects of subsidies in agriculture in the Country Focus on wheat subsidies in Japan.</a:t>
            </a:r>
          </a:p>
          <a:p>
            <a:pPr eaLnBrk="1" hangingPunct="1"/>
            <a:r>
              <a:rPr lang="en-US" sz="1000" smtClean="0"/>
              <a:t>Another way to intervene in markets is the </a:t>
            </a:r>
            <a:r>
              <a:rPr lang="en-US" sz="1000" b="1" smtClean="0"/>
              <a:t>import quota</a:t>
            </a:r>
            <a:r>
              <a:rPr lang="en-US" sz="1000" smtClean="0"/>
              <a:t> which is a direct restriction on the quantity of some good that may be imported into a country.  In the U.S. for example, there is a quota on cheese imports. </a:t>
            </a:r>
          </a:p>
          <a:p>
            <a:pPr eaLnBrk="1" hangingPunct="1"/>
            <a:r>
              <a:rPr lang="en-US" sz="1000" smtClean="0"/>
              <a:t>A </a:t>
            </a:r>
            <a:r>
              <a:rPr lang="en-US" sz="1000" b="1" smtClean="0"/>
              <a:t>tariff rate quota</a:t>
            </a:r>
            <a:r>
              <a:rPr lang="en-US" sz="1000" smtClean="0"/>
              <a:t>, which is common in agriculture, is a hybrid of a quota and a tariff where a lower tariff is applied to imports within the quota than to those over the quota.  </a:t>
            </a:r>
            <a:endParaRPr lang="en-US" sz="1000" b="1" smtClean="0"/>
          </a:p>
          <a:p>
            <a:pPr eaLnBrk="1" hangingPunct="1"/>
            <a:r>
              <a:rPr lang="en-US" sz="1000" smtClean="0"/>
              <a:t>A </a:t>
            </a:r>
            <a:r>
              <a:rPr lang="en-US" sz="1000" b="1" smtClean="0"/>
              <a:t>quota rent</a:t>
            </a:r>
            <a:r>
              <a:rPr lang="en-US" sz="1000" smtClean="0"/>
              <a:t> is the extra profit that producers make when supply is artificially limited by an import quota.  </a:t>
            </a:r>
          </a:p>
          <a:p>
            <a:pPr eaLnBrk="1" hangingPunct="1"/>
            <a:r>
              <a:rPr lang="en-US" sz="1000" smtClean="0"/>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13</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sz="1000" b="1" smtClean="0"/>
              <a:t>Subsidies</a:t>
            </a:r>
            <a:r>
              <a:rPr lang="en-US" sz="1000" smtClean="0"/>
              <a:t> are simply government payments to domestic producers.  Governments can give subsidies in various ways including cash grants, low interest loans, and tax breaks.  </a:t>
            </a:r>
          </a:p>
          <a:p>
            <a:pPr eaLnBrk="1" hangingPunct="1"/>
            <a:r>
              <a:rPr lang="en-US" sz="1000" smtClean="0"/>
              <a:t>Subsidies can help domestic producers in two ways.  They can help them compete against low cost foreign imports, and they can help them gain export markets.  </a:t>
            </a:r>
          </a:p>
          <a:p>
            <a:pPr eaLnBrk="1" hangingPunct="1"/>
            <a:r>
              <a:rPr lang="en-US" sz="1000" smtClean="0"/>
              <a:t>One of the biggest recipients of subsidies in most countries is agriculture.  In the U.S for example, a 2002 bill designated that farmers were to receive $180 billion over 10 years.  </a:t>
            </a:r>
          </a:p>
          <a:p>
            <a:pPr eaLnBrk="1" hangingPunct="1"/>
            <a:r>
              <a:rPr lang="en-US" sz="1000" smtClean="0"/>
              <a:t>Do subsidies help producers be more competitive?  </a:t>
            </a:r>
          </a:p>
          <a:p>
            <a:pPr eaLnBrk="1" hangingPunct="1"/>
            <a:r>
              <a:rPr lang="en-US" sz="1000" smtClean="0"/>
              <a:t>Not really!  Instead, they tend to protect inefficient producers and promote excess production.  </a:t>
            </a:r>
          </a:p>
          <a:p>
            <a:pPr eaLnBrk="1" hangingPunct="1"/>
            <a:r>
              <a:rPr lang="en-US" sz="1000" smtClean="0"/>
              <a:t>In fact, one study showed that if developed countries eliminated their agricultural subsidies, we would see an increase in global trade in agricultural products, and a savings of $160 billion!  Keep in mind that consumers typically absorb the costs of subsidies. </a:t>
            </a:r>
          </a:p>
          <a:p>
            <a:pPr eaLnBrk="1" hangingPunct="1"/>
            <a:r>
              <a:rPr lang="en-US" sz="1000" smtClean="0"/>
              <a:t>You can learn more about the effects of subsidies in agriculture in the Country Focus on wheat subsidies in Japan.</a:t>
            </a:r>
          </a:p>
          <a:p>
            <a:pPr eaLnBrk="1" hangingPunct="1"/>
            <a:r>
              <a:rPr lang="en-US" sz="1000" smtClean="0"/>
              <a:t>Another way to intervene in markets is the </a:t>
            </a:r>
            <a:r>
              <a:rPr lang="en-US" sz="1000" b="1" smtClean="0"/>
              <a:t>import quota</a:t>
            </a:r>
            <a:r>
              <a:rPr lang="en-US" sz="1000" smtClean="0"/>
              <a:t> which is a direct restriction on the quantity of some good that may be imported into a country.  In the U.S. for example, there is a quota on cheese imports. </a:t>
            </a:r>
          </a:p>
          <a:p>
            <a:pPr eaLnBrk="1" hangingPunct="1"/>
            <a:r>
              <a:rPr lang="en-US" sz="1000" smtClean="0"/>
              <a:t>A </a:t>
            </a:r>
            <a:r>
              <a:rPr lang="en-US" sz="1000" b="1" smtClean="0"/>
              <a:t>tariff rate quota</a:t>
            </a:r>
            <a:r>
              <a:rPr lang="en-US" sz="1000" smtClean="0"/>
              <a:t>, which is common in agriculture, is a hybrid of a quota and a tariff where a lower tariff is applied to imports within the quota than to those over the quota.  </a:t>
            </a:r>
            <a:endParaRPr lang="en-US" sz="1000" b="1" smtClean="0"/>
          </a:p>
          <a:p>
            <a:pPr eaLnBrk="1" hangingPunct="1"/>
            <a:r>
              <a:rPr lang="en-US" sz="1000" smtClean="0"/>
              <a:t>A </a:t>
            </a:r>
            <a:r>
              <a:rPr lang="en-US" sz="1000" b="1" smtClean="0"/>
              <a:t>quota rent</a:t>
            </a:r>
            <a:r>
              <a:rPr lang="en-US" sz="1000" smtClean="0"/>
              <a:t> is the extra profit that producers make when supply is artificially limited by an import quota.  </a:t>
            </a:r>
          </a:p>
          <a:p>
            <a:pPr eaLnBrk="1" hangingPunct="1"/>
            <a:r>
              <a:rPr lang="en-US" sz="1000" smtClean="0"/>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14</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sz="1000" b="1" smtClean="0"/>
              <a:t>Subsidies</a:t>
            </a:r>
            <a:r>
              <a:rPr lang="en-US" sz="1000" smtClean="0"/>
              <a:t> are simply government payments to domestic producers.  Governments can give subsidies in various ways including cash grants, low interest loans, and tax breaks.  </a:t>
            </a:r>
          </a:p>
          <a:p>
            <a:pPr eaLnBrk="1" hangingPunct="1"/>
            <a:r>
              <a:rPr lang="en-US" sz="1000" smtClean="0"/>
              <a:t>Subsidies can help domestic producers in two ways.  They can help them compete against low cost foreign imports, and they can help them gain export markets.  </a:t>
            </a:r>
          </a:p>
          <a:p>
            <a:pPr eaLnBrk="1" hangingPunct="1"/>
            <a:r>
              <a:rPr lang="en-US" sz="1000" smtClean="0"/>
              <a:t>One of the biggest recipients of subsidies in most countries is agriculture.  In the U.S for example, a 2002 bill designated that farmers were to receive $180 billion over 10 years.  </a:t>
            </a:r>
          </a:p>
          <a:p>
            <a:pPr eaLnBrk="1" hangingPunct="1"/>
            <a:r>
              <a:rPr lang="en-US" sz="1000" smtClean="0"/>
              <a:t>Do subsidies help producers be more competitive?  </a:t>
            </a:r>
          </a:p>
          <a:p>
            <a:pPr eaLnBrk="1" hangingPunct="1"/>
            <a:r>
              <a:rPr lang="en-US" sz="1000" smtClean="0"/>
              <a:t>Not really!  Instead, they tend to protect inefficient producers and promote excess production.  </a:t>
            </a:r>
          </a:p>
          <a:p>
            <a:pPr eaLnBrk="1" hangingPunct="1"/>
            <a:r>
              <a:rPr lang="en-US" sz="1000" smtClean="0"/>
              <a:t>In fact, one study showed that if developed countries eliminated their agricultural subsidies, we would see an increase in global trade in agricultural products, and a savings of $160 billion!  Keep in mind that consumers typically absorb the costs of subsidies. </a:t>
            </a:r>
          </a:p>
          <a:p>
            <a:pPr eaLnBrk="1" hangingPunct="1"/>
            <a:r>
              <a:rPr lang="en-US" sz="1000" smtClean="0"/>
              <a:t>You can learn more about the effects of subsidies in agriculture in the Country Focus on wheat subsidies in Japan.</a:t>
            </a:r>
          </a:p>
          <a:p>
            <a:pPr eaLnBrk="1" hangingPunct="1"/>
            <a:r>
              <a:rPr lang="en-US" sz="1000" smtClean="0"/>
              <a:t>Another way to intervene in markets is the </a:t>
            </a:r>
            <a:r>
              <a:rPr lang="en-US" sz="1000" b="1" smtClean="0"/>
              <a:t>import quota</a:t>
            </a:r>
            <a:r>
              <a:rPr lang="en-US" sz="1000" smtClean="0"/>
              <a:t> which is a direct restriction on the quantity of some good that may be imported into a country.  In the U.S. for example, there is a quota on cheese imports. </a:t>
            </a:r>
          </a:p>
          <a:p>
            <a:pPr eaLnBrk="1" hangingPunct="1"/>
            <a:r>
              <a:rPr lang="en-US" sz="1000" smtClean="0"/>
              <a:t>A </a:t>
            </a:r>
            <a:r>
              <a:rPr lang="en-US" sz="1000" b="1" smtClean="0"/>
              <a:t>tariff rate quota</a:t>
            </a:r>
            <a:r>
              <a:rPr lang="en-US" sz="1000" smtClean="0"/>
              <a:t>, which is common in agriculture, is a hybrid of a quota and a tariff where a lower tariff is applied to imports within the quota than to those over the quota.  </a:t>
            </a:r>
            <a:endParaRPr lang="en-US" sz="1000" b="1" smtClean="0"/>
          </a:p>
          <a:p>
            <a:pPr eaLnBrk="1" hangingPunct="1"/>
            <a:r>
              <a:rPr lang="en-US" sz="1000" smtClean="0"/>
              <a:t>A </a:t>
            </a:r>
            <a:r>
              <a:rPr lang="en-US" sz="1000" b="1" smtClean="0"/>
              <a:t>quota rent</a:t>
            </a:r>
            <a:r>
              <a:rPr lang="en-US" sz="1000" smtClean="0"/>
              <a:t> is the extra profit that producers make when supply is artificially limited by an import quota.  </a:t>
            </a:r>
          </a:p>
          <a:p>
            <a:pPr eaLnBrk="1" hangingPunct="1"/>
            <a:r>
              <a:rPr lang="en-US" sz="1000" smtClean="0"/>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15</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b="1" smtClean="0"/>
              <a:t>Voluntary export restraints</a:t>
            </a:r>
            <a:r>
              <a:rPr lang="en-US" smtClean="0"/>
              <a:t> are quotas on trade imposed by the exporting country, usually at the request of the importing country’s government.  </a:t>
            </a:r>
          </a:p>
          <a:p>
            <a:pPr eaLnBrk="1" hangingPunct="1"/>
            <a:r>
              <a:rPr lang="en-US" smtClean="0"/>
              <a:t>In 1981, Japan established voluntary export restraints for the auto industry.  </a:t>
            </a:r>
          </a:p>
          <a:p>
            <a:pPr eaLnBrk="1" hangingPunct="1"/>
            <a:r>
              <a:rPr lang="en-US" smtClean="0"/>
              <a:t>Why would a country would agree to limit its exports?  The answer is because the country believes that if it doesn’t, more damaging restrictions might be implemented!  </a:t>
            </a:r>
          </a:p>
          <a:p>
            <a:pPr eaLnBrk="1" hangingPunct="1"/>
            <a:r>
              <a:rPr lang="en-US" smtClean="0"/>
              <a:t>Japan believed that by setting its own limits it could avoid potentially higher limits that could be set by the U.S.</a:t>
            </a:r>
          </a:p>
          <a:p>
            <a:pPr eaLnBrk="1" hangingPunct="1"/>
            <a:r>
              <a:rPr lang="en-US" smtClean="0"/>
              <a:t>As a result of the 1981 voluntary export restraints for example, Japanese producers earned an extra $1 billion from the higher prices charged to consumers because of the trade barriers.</a:t>
            </a:r>
          </a:p>
          <a:p>
            <a:pPr eaLnBrk="1" hangingPunct="1"/>
            <a:r>
              <a:rPr lang="en-US" smtClean="0"/>
              <a:t>Remember that import quotas and voluntary export restraints benefit domestic producers by limiting import competition, but they raise prices of imported goods! </a:t>
            </a:r>
          </a:p>
          <a:p>
            <a:pPr eaLnBrk="1" hangingPunct="1"/>
            <a:r>
              <a:rPr lang="en-US" b="1" smtClean="0"/>
              <a:t>Local content requirements</a:t>
            </a:r>
            <a:r>
              <a:rPr lang="en-US" smtClean="0"/>
              <a:t> are another form of trade barrier where the government demands that some specific fraction of a good be produced domestically.  </a:t>
            </a:r>
          </a:p>
          <a:p>
            <a:pPr eaLnBrk="1" hangingPunct="1"/>
            <a:r>
              <a:rPr lang="en-US" smtClean="0"/>
              <a:t>Like other types of trade restrictions, local content requirements benefit producers, but not consumers.  For example, the Buy America Act requires government agencies to buy American products unless imports are </a:t>
            </a:r>
            <a:r>
              <a:rPr lang="en-US" i="1" smtClean="0"/>
              <a:t>significantly</a:t>
            </a:r>
            <a:r>
              <a:rPr lang="en-US" smtClean="0"/>
              <a:t> cheaper!   Remember that tax payers are footing the bill!</a:t>
            </a:r>
          </a:p>
          <a:p>
            <a:pPr eaLnBrk="1" hangingPunct="1"/>
            <a:endParaRPr lang="en-US" smtClean="0"/>
          </a:p>
          <a:p>
            <a:pPr eaLnBrk="1" hangingPunct="1"/>
            <a:endParaRPr lang="en-US" sz="10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16</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b="1" smtClean="0"/>
              <a:t>Voluntary export restraints</a:t>
            </a:r>
            <a:r>
              <a:rPr lang="en-US" smtClean="0"/>
              <a:t> are quotas on trade imposed by the exporting country, usually at the request of the importing country’s government.  </a:t>
            </a:r>
          </a:p>
          <a:p>
            <a:pPr eaLnBrk="1" hangingPunct="1"/>
            <a:r>
              <a:rPr lang="en-US" smtClean="0"/>
              <a:t>In 1981, Japan established voluntary export restraints for the auto industry.  </a:t>
            </a:r>
          </a:p>
          <a:p>
            <a:pPr eaLnBrk="1" hangingPunct="1"/>
            <a:r>
              <a:rPr lang="en-US" smtClean="0"/>
              <a:t>Why would a country would agree to limit its exports?  The answer is because the country believes that if it doesn’t, more damaging restrictions might be implemented!  </a:t>
            </a:r>
          </a:p>
          <a:p>
            <a:pPr eaLnBrk="1" hangingPunct="1"/>
            <a:r>
              <a:rPr lang="en-US" smtClean="0"/>
              <a:t>Japan believed that by setting its own limits it could avoid potentially higher limits that could be set by the U.S.</a:t>
            </a:r>
          </a:p>
          <a:p>
            <a:pPr eaLnBrk="1" hangingPunct="1"/>
            <a:r>
              <a:rPr lang="en-US" smtClean="0"/>
              <a:t>As a result of the 1981 voluntary export restraints for example, Japanese producers earned an extra $1 billion from the higher prices charged to consumers because of the trade barriers.</a:t>
            </a:r>
          </a:p>
          <a:p>
            <a:pPr eaLnBrk="1" hangingPunct="1"/>
            <a:r>
              <a:rPr lang="en-US" smtClean="0"/>
              <a:t>Remember that import quotas and voluntary export restraints benefit domestic producers by limiting import competition, but they raise prices of imported goods! </a:t>
            </a:r>
          </a:p>
          <a:p>
            <a:pPr eaLnBrk="1" hangingPunct="1"/>
            <a:r>
              <a:rPr lang="en-US" b="1" smtClean="0"/>
              <a:t>Local content requirements</a:t>
            </a:r>
            <a:r>
              <a:rPr lang="en-US" smtClean="0"/>
              <a:t> are another form of trade barrier where the government demands that some specific fraction of a good be produced domestically.  </a:t>
            </a:r>
          </a:p>
          <a:p>
            <a:pPr eaLnBrk="1" hangingPunct="1"/>
            <a:r>
              <a:rPr lang="en-US" smtClean="0"/>
              <a:t>Like other types of trade restrictions, local content requirements benefit producers, but not consumers.  For example, the Buy America Act requires government agencies to buy American products unless imports are </a:t>
            </a:r>
            <a:r>
              <a:rPr lang="en-US" i="1" smtClean="0"/>
              <a:t>significantly</a:t>
            </a:r>
            <a:r>
              <a:rPr lang="en-US" smtClean="0"/>
              <a:t> cheaper!   Remember that tax payers are footing the bill!</a:t>
            </a:r>
          </a:p>
          <a:p>
            <a:pPr eaLnBrk="1" hangingPunct="1"/>
            <a:endParaRPr lang="en-US" smtClean="0"/>
          </a:p>
          <a:p>
            <a:pPr eaLnBrk="1" hangingPunct="1"/>
            <a:endParaRPr lang="en-US" sz="10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17</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b="1" smtClean="0"/>
              <a:t>Voluntary export restraints</a:t>
            </a:r>
            <a:r>
              <a:rPr lang="en-US" smtClean="0"/>
              <a:t> are quotas on trade imposed by the exporting country, usually at the request of the importing country’s government.  </a:t>
            </a:r>
          </a:p>
          <a:p>
            <a:pPr eaLnBrk="1" hangingPunct="1"/>
            <a:r>
              <a:rPr lang="en-US" smtClean="0"/>
              <a:t>In 1981, Japan established voluntary export restraints for the auto industry.  </a:t>
            </a:r>
          </a:p>
          <a:p>
            <a:pPr eaLnBrk="1" hangingPunct="1"/>
            <a:r>
              <a:rPr lang="en-US" smtClean="0"/>
              <a:t>Why would a country would agree to limit its exports?  The answer is because the country believes that if it doesn’t, more damaging restrictions might be implemented!  </a:t>
            </a:r>
          </a:p>
          <a:p>
            <a:pPr eaLnBrk="1" hangingPunct="1"/>
            <a:r>
              <a:rPr lang="en-US" smtClean="0"/>
              <a:t>Japan believed that by setting its own limits it could avoid potentially higher limits that could be set by the U.S.</a:t>
            </a:r>
          </a:p>
          <a:p>
            <a:pPr eaLnBrk="1" hangingPunct="1"/>
            <a:r>
              <a:rPr lang="en-US" smtClean="0"/>
              <a:t>As a result of the 1981 voluntary export restraints for example, Japanese producers earned an extra $1 billion from the higher prices charged to consumers because of the trade barriers.</a:t>
            </a:r>
          </a:p>
          <a:p>
            <a:pPr eaLnBrk="1" hangingPunct="1"/>
            <a:r>
              <a:rPr lang="en-US" smtClean="0"/>
              <a:t>Remember that import quotas and voluntary export restraints benefit domestic producers by limiting import competition, but they raise prices of imported goods! </a:t>
            </a:r>
          </a:p>
          <a:p>
            <a:pPr eaLnBrk="1" hangingPunct="1"/>
            <a:r>
              <a:rPr lang="en-US" b="1" smtClean="0"/>
              <a:t>Local content requirements</a:t>
            </a:r>
            <a:r>
              <a:rPr lang="en-US" smtClean="0"/>
              <a:t> are another form of trade barrier where the government demands that some specific fraction of a good be produced domestically.  </a:t>
            </a:r>
          </a:p>
          <a:p>
            <a:pPr eaLnBrk="1" hangingPunct="1"/>
            <a:r>
              <a:rPr lang="en-US" smtClean="0"/>
              <a:t>Like other types of trade restrictions, local content requirements benefit producers, but not consumers.  For example, the Buy America Act requires government agencies to buy American products unless imports are </a:t>
            </a:r>
            <a:r>
              <a:rPr lang="en-US" i="1" smtClean="0"/>
              <a:t>significantly</a:t>
            </a:r>
            <a:r>
              <a:rPr lang="en-US" smtClean="0"/>
              <a:t> cheaper!   Remember that tax payers are footing the bill!</a:t>
            </a:r>
          </a:p>
          <a:p>
            <a:pPr eaLnBrk="1" hangingPunct="1"/>
            <a:endParaRPr lang="en-US" smtClean="0"/>
          </a:p>
          <a:p>
            <a:pPr eaLnBrk="1" hangingPunct="1"/>
            <a:endParaRPr lang="en-US" sz="10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18</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b="1" smtClean="0"/>
              <a:t>Voluntary export restraints</a:t>
            </a:r>
            <a:r>
              <a:rPr lang="en-US" smtClean="0"/>
              <a:t> are quotas on trade imposed by the exporting country, usually at the request of the importing country’s government.  </a:t>
            </a:r>
          </a:p>
          <a:p>
            <a:pPr eaLnBrk="1" hangingPunct="1"/>
            <a:r>
              <a:rPr lang="en-US" smtClean="0"/>
              <a:t>In 1981, Japan established voluntary export restraints for the auto industry.  </a:t>
            </a:r>
          </a:p>
          <a:p>
            <a:pPr eaLnBrk="1" hangingPunct="1"/>
            <a:r>
              <a:rPr lang="en-US" smtClean="0"/>
              <a:t>Why would a country would agree to limit its exports?  The answer is because the country believes that if it doesn’t, more damaging restrictions might be implemented!  </a:t>
            </a:r>
          </a:p>
          <a:p>
            <a:pPr eaLnBrk="1" hangingPunct="1"/>
            <a:r>
              <a:rPr lang="en-US" smtClean="0"/>
              <a:t>Japan believed that by setting its own limits it could avoid potentially higher limits that could be set by the U.S.</a:t>
            </a:r>
          </a:p>
          <a:p>
            <a:pPr eaLnBrk="1" hangingPunct="1"/>
            <a:r>
              <a:rPr lang="en-US" smtClean="0"/>
              <a:t>As a result of the 1981 voluntary export restraints for example, Japanese producers earned an extra $1 billion from the higher prices charged to consumers because of the trade barriers.</a:t>
            </a:r>
          </a:p>
          <a:p>
            <a:pPr eaLnBrk="1" hangingPunct="1"/>
            <a:r>
              <a:rPr lang="en-US" smtClean="0"/>
              <a:t>Remember that import quotas and voluntary export restraints benefit domestic producers by limiting import competition, but they raise prices of imported goods! </a:t>
            </a:r>
          </a:p>
          <a:p>
            <a:pPr eaLnBrk="1" hangingPunct="1"/>
            <a:r>
              <a:rPr lang="en-US" b="1" smtClean="0"/>
              <a:t>Local content requirements</a:t>
            </a:r>
            <a:r>
              <a:rPr lang="en-US" smtClean="0"/>
              <a:t> are another form of trade barrier where the government demands that some specific fraction of a good be produced domestically.  </a:t>
            </a:r>
          </a:p>
          <a:p>
            <a:pPr eaLnBrk="1" hangingPunct="1"/>
            <a:r>
              <a:rPr lang="en-US" smtClean="0"/>
              <a:t>Like other types of trade restrictions, local content requirements benefit producers, but not consumers.  For example, the Buy America Act requires government agencies to buy American products unless imports are </a:t>
            </a:r>
            <a:r>
              <a:rPr lang="en-US" i="1" smtClean="0"/>
              <a:t>significantly</a:t>
            </a:r>
            <a:r>
              <a:rPr lang="en-US" smtClean="0"/>
              <a:t> cheaper!   Remember that tax payers are footing the bill!</a:t>
            </a:r>
          </a:p>
          <a:p>
            <a:pPr eaLnBrk="1" hangingPunct="1"/>
            <a:endParaRPr lang="en-US" smtClean="0"/>
          </a:p>
          <a:p>
            <a:pPr eaLnBrk="1" hangingPunct="1"/>
            <a:endParaRPr lang="en-US" sz="10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19</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lnSpc>
                <a:spcPct val="80000"/>
              </a:lnSpc>
            </a:pPr>
            <a:r>
              <a:rPr lang="en-US" b="1" smtClean="0"/>
              <a:t>Administrative trade policies</a:t>
            </a:r>
            <a:r>
              <a:rPr lang="en-US" smtClean="0"/>
              <a:t> are bureaucratic rules that are designed to make it difficult for imports to enter a country.  </a:t>
            </a:r>
          </a:p>
          <a:p>
            <a:pPr eaLnBrk="1" hangingPunct="1">
              <a:lnSpc>
                <a:spcPct val="80000"/>
              </a:lnSpc>
            </a:pPr>
            <a:r>
              <a:rPr lang="en-US" smtClean="0"/>
              <a:t>The Japanese are known for this type of trade barrier which can be very frustrating for companies trying to break into the market.  FedEx for example, had difficulty expanding into Japan because the Japanese government required that every express package be opened to check for pornographic materials.  Since the process can take several days, express packages are always delayed!</a:t>
            </a:r>
          </a:p>
          <a:p>
            <a:pPr eaLnBrk="1" hangingPunct="1">
              <a:lnSpc>
                <a:spcPct val="80000"/>
              </a:lnSpc>
            </a:pPr>
            <a:r>
              <a:rPr lang="en-US" smtClean="0"/>
              <a:t>Similarly, you might recall from the Opening Case some of the administrative policies that have recently been implemented by countries like China and Indonesia to limit imports.</a:t>
            </a:r>
          </a:p>
          <a:p>
            <a:pPr eaLnBrk="1" hangingPunct="1">
              <a:lnSpc>
                <a:spcPct val="80000"/>
              </a:lnSpc>
            </a:pPr>
            <a:r>
              <a:rPr lang="en-US" smtClean="0"/>
              <a:t>As with other trade barriers, these policies hurt consumers by denying access to foreign products that may be superior to what’s available at home.</a:t>
            </a:r>
          </a:p>
          <a:p>
            <a:pPr eaLnBrk="1" hangingPunct="1">
              <a:lnSpc>
                <a:spcPct val="80000"/>
              </a:lnSpc>
            </a:pPr>
            <a:r>
              <a:rPr lang="en-US" smtClean="0"/>
              <a:t>Finally, let’s talk about antidumping policies.  </a:t>
            </a:r>
            <a:r>
              <a:rPr lang="en-US" b="1" smtClean="0"/>
              <a:t>Dumping</a:t>
            </a:r>
            <a:r>
              <a:rPr lang="en-US" smtClean="0"/>
              <a:t> is defined as selling goods in a foreign market below their cost of production, or as selling goods in a foreign market at below their fair market value.</a:t>
            </a:r>
          </a:p>
          <a:p>
            <a:pPr eaLnBrk="1" hangingPunct="1">
              <a:lnSpc>
                <a:spcPct val="80000"/>
              </a:lnSpc>
            </a:pPr>
            <a:r>
              <a:rPr lang="en-US" smtClean="0"/>
              <a:t>Dumping is viewed as a method by which firms unload excess production in foreign markets, and some dumping is considered to be predatory behavior where producers use profits from their home markets to subsidize prices in foreign markets with a goal of driving indigenous competitors out of the market, and then later raising prices and earning substantial profits.</a:t>
            </a:r>
          </a:p>
          <a:p>
            <a:pPr eaLnBrk="1" hangingPunct="1">
              <a:lnSpc>
                <a:spcPct val="80000"/>
              </a:lnSpc>
            </a:pPr>
            <a:r>
              <a:rPr lang="en-US" smtClean="0"/>
              <a:t>To stop this type of behavior, countries implement </a:t>
            </a:r>
            <a:r>
              <a:rPr lang="en-US" b="1" smtClean="0"/>
              <a:t>antidumping policies</a:t>
            </a:r>
            <a:r>
              <a:rPr lang="en-US" smtClean="0"/>
              <a:t> or </a:t>
            </a:r>
            <a:r>
              <a:rPr lang="en-US" b="1" smtClean="0"/>
              <a:t>countervailing duties</a:t>
            </a:r>
            <a:r>
              <a:rPr lang="en-US" smtClean="0"/>
              <a:t> which are designed to punish foreign firms that are dumping and protect domestic producers from this type of unfair competition.  </a:t>
            </a:r>
          </a:p>
          <a:p>
            <a:pPr eaLnBrk="1" hangingPunct="1">
              <a:lnSpc>
                <a:spcPct val="80000"/>
              </a:lnSpc>
            </a:pPr>
            <a:r>
              <a:rPr lang="en-US" smtClean="0"/>
              <a:t>You can learn more about how these policies work in the Management Focus on U.S. Magnesium in your text. </a:t>
            </a:r>
          </a:p>
          <a:p>
            <a:pPr eaLnBrk="1" hangingPunct="1">
              <a:lnSpc>
                <a:spcPct val="80000"/>
              </a:lnSpc>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20</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lnSpc>
                <a:spcPct val="80000"/>
              </a:lnSpc>
            </a:pPr>
            <a:r>
              <a:rPr lang="en-US" b="1" smtClean="0"/>
              <a:t>Administrative trade policies</a:t>
            </a:r>
            <a:r>
              <a:rPr lang="en-US" smtClean="0"/>
              <a:t> are bureaucratic rules that are designed to make it difficult for imports to enter a country.  </a:t>
            </a:r>
          </a:p>
          <a:p>
            <a:pPr eaLnBrk="1" hangingPunct="1">
              <a:lnSpc>
                <a:spcPct val="80000"/>
              </a:lnSpc>
            </a:pPr>
            <a:r>
              <a:rPr lang="en-US" smtClean="0"/>
              <a:t>The Japanese are known for this type of trade barrier which can be very frustrating for companies trying to break into the market.  FedEx for example, had difficulty expanding into Japan because the Japanese government required that every express package be opened to check for pornographic materials.  Since the process can take several days, express packages are always delayed!</a:t>
            </a:r>
          </a:p>
          <a:p>
            <a:pPr eaLnBrk="1" hangingPunct="1">
              <a:lnSpc>
                <a:spcPct val="80000"/>
              </a:lnSpc>
            </a:pPr>
            <a:r>
              <a:rPr lang="en-US" smtClean="0"/>
              <a:t>Similarly, you might recall from the Opening Case some of the administrative policies that have recently been implemented by countries like China and Indonesia to limit imports.</a:t>
            </a:r>
          </a:p>
          <a:p>
            <a:pPr eaLnBrk="1" hangingPunct="1">
              <a:lnSpc>
                <a:spcPct val="80000"/>
              </a:lnSpc>
            </a:pPr>
            <a:r>
              <a:rPr lang="en-US" smtClean="0"/>
              <a:t>As with other trade barriers, these policies hurt consumers by denying access to foreign products that may be superior to what’s available at home.</a:t>
            </a:r>
          </a:p>
          <a:p>
            <a:pPr eaLnBrk="1" hangingPunct="1">
              <a:lnSpc>
                <a:spcPct val="80000"/>
              </a:lnSpc>
            </a:pPr>
            <a:r>
              <a:rPr lang="en-US" smtClean="0"/>
              <a:t>Finally, let’s talk about antidumping policies.  </a:t>
            </a:r>
            <a:r>
              <a:rPr lang="en-US" b="1" smtClean="0"/>
              <a:t>Dumping</a:t>
            </a:r>
            <a:r>
              <a:rPr lang="en-US" smtClean="0"/>
              <a:t> is defined as selling goods in a foreign market below their cost of production, or as selling goods in a foreign market at below their fair market value.</a:t>
            </a:r>
          </a:p>
          <a:p>
            <a:pPr eaLnBrk="1" hangingPunct="1">
              <a:lnSpc>
                <a:spcPct val="80000"/>
              </a:lnSpc>
            </a:pPr>
            <a:r>
              <a:rPr lang="en-US" smtClean="0"/>
              <a:t>Dumping is viewed as a method by which firms unload excess production in foreign markets, and some dumping is considered to be predatory behavior where producers use profits from their home markets to subsidize prices in foreign markets with a goal of driving indigenous competitors out of the market, and then later raising prices and earning substantial profits.</a:t>
            </a:r>
          </a:p>
          <a:p>
            <a:pPr eaLnBrk="1" hangingPunct="1">
              <a:lnSpc>
                <a:spcPct val="80000"/>
              </a:lnSpc>
            </a:pPr>
            <a:r>
              <a:rPr lang="en-US" smtClean="0"/>
              <a:t>To stop this type of behavior, countries implement </a:t>
            </a:r>
            <a:r>
              <a:rPr lang="en-US" b="1" smtClean="0"/>
              <a:t>antidumping policies</a:t>
            </a:r>
            <a:r>
              <a:rPr lang="en-US" smtClean="0"/>
              <a:t> or </a:t>
            </a:r>
            <a:r>
              <a:rPr lang="en-US" b="1" smtClean="0"/>
              <a:t>countervailing duties</a:t>
            </a:r>
            <a:r>
              <a:rPr lang="en-US" smtClean="0"/>
              <a:t> which are designed to punish foreign firms that are dumping and protect domestic producers from this type of unfair competition.  </a:t>
            </a:r>
          </a:p>
          <a:p>
            <a:pPr eaLnBrk="1" hangingPunct="1">
              <a:lnSpc>
                <a:spcPct val="80000"/>
              </a:lnSpc>
            </a:pPr>
            <a:r>
              <a:rPr lang="en-US" smtClean="0"/>
              <a:t>You can learn more about how these policies work in the Management Focus on U.S. Magnesium in your text. </a:t>
            </a:r>
          </a:p>
          <a:p>
            <a:pPr eaLnBrk="1" hangingPunct="1">
              <a:lnSpc>
                <a:spcPct val="80000"/>
              </a:lnSpc>
            </a:pPr>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21</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lnSpc>
                <a:spcPct val="80000"/>
              </a:lnSpc>
            </a:pPr>
            <a:r>
              <a:rPr lang="en-US" b="1" smtClean="0"/>
              <a:t>Administrative trade policies</a:t>
            </a:r>
            <a:r>
              <a:rPr lang="en-US" smtClean="0"/>
              <a:t> are bureaucratic rules that are designed to make it difficult for imports to enter a country.  </a:t>
            </a:r>
          </a:p>
          <a:p>
            <a:pPr eaLnBrk="1" hangingPunct="1">
              <a:lnSpc>
                <a:spcPct val="80000"/>
              </a:lnSpc>
            </a:pPr>
            <a:r>
              <a:rPr lang="en-US" smtClean="0"/>
              <a:t>The Japanese are known for this type of trade barrier which can be very frustrating for companies trying to break into the market.  FedEx for example, had difficulty expanding into Japan because the Japanese government required that every express package be opened to check for pornographic materials.  Since the process can take several days, express packages are always delayed!</a:t>
            </a:r>
          </a:p>
          <a:p>
            <a:pPr eaLnBrk="1" hangingPunct="1">
              <a:lnSpc>
                <a:spcPct val="80000"/>
              </a:lnSpc>
            </a:pPr>
            <a:r>
              <a:rPr lang="en-US" smtClean="0"/>
              <a:t>Similarly, you might recall from the Opening Case some of the administrative policies that have recently been implemented by countries like China and Indonesia to limit imports.</a:t>
            </a:r>
          </a:p>
          <a:p>
            <a:pPr eaLnBrk="1" hangingPunct="1">
              <a:lnSpc>
                <a:spcPct val="80000"/>
              </a:lnSpc>
            </a:pPr>
            <a:r>
              <a:rPr lang="en-US" smtClean="0"/>
              <a:t>As with other trade barriers, these policies hurt consumers by denying access to foreign products that may be superior to what’s available at home.</a:t>
            </a:r>
          </a:p>
          <a:p>
            <a:pPr eaLnBrk="1" hangingPunct="1">
              <a:lnSpc>
                <a:spcPct val="80000"/>
              </a:lnSpc>
            </a:pPr>
            <a:r>
              <a:rPr lang="en-US" smtClean="0"/>
              <a:t>Finally, let’s talk about antidumping policies.  </a:t>
            </a:r>
            <a:r>
              <a:rPr lang="en-US" b="1" smtClean="0"/>
              <a:t>Dumping</a:t>
            </a:r>
            <a:r>
              <a:rPr lang="en-US" smtClean="0"/>
              <a:t> is defined as selling goods in a foreign market below their cost of production, or as selling goods in a foreign market at below their fair market value.</a:t>
            </a:r>
          </a:p>
          <a:p>
            <a:pPr eaLnBrk="1" hangingPunct="1">
              <a:lnSpc>
                <a:spcPct val="80000"/>
              </a:lnSpc>
            </a:pPr>
            <a:r>
              <a:rPr lang="en-US" smtClean="0"/>
              <a:t>Dumping is viewed as a method by which firms unload excess production in foreign markets, and some dumping is considered to be predatory behavior where producers use profits from their home markets to subsidize prices in foreign markets with a goal of driving indigenous competitors out of the market, and then later raising prices and earning substantial profits.</a:t>
            </a:r>
          </a:p>
          <a:p>
            <a:pPr eaLnBrk="1" hangingPunct="1">
              <a:lnSpc>
                <a:spcPct val="80000"/>
              </a:lnSpc>
            </a:pPr>
            <a:r>
              <a:rPr lang="en-US" smtClean="0"/>
              <a:t>To stop this type of behavior, countries implement </a:t>
            </a:r>
            <a:r>
              <a:rPr lang="en-US" b="1" smtClean="0"/>
              <a:t>antidumping policies</a:t>
            </a:r>
            <a:r>
              <a:rPr lang="en-US" smtClean="0"/>
              <a:t> or </a:t>
            </a:r>
            <a:r>
              <a:rPr lang="en-US" b="1" smtClean="0"/>
              <a:t>countervailing duties</a:t>
            </a:r>
            <a:r>
              <a:rPr lang="en-US" smtClean="0"/>
              <a:t> which are designed to punish foreign firms that are dumping and protect domestic producers from this type of unfair competition.  </a:t>
            </a:r>
          </a:p>
          <a:p>
            <a:pPr eaLnBrk="1" hangingPunct="1">
              <a:lnSpc>
                <a:spcPct val="80000"/>
              </a:lnSpc>
            </a:pPr>
            <a:r>
              <a:rPr lang="en-US" smtClean="0"/>
              <a:t>You can learn more about how these policies work in the Management Focus on U.S. Magnesium in your text. </a:t>
            </a:r>
          </a:p>
          <a:p>
            <a:pPr eaLnBrk="1" hangingPunct="1">
              <a:lnSpc>
                <a:spcPct val="80000"/>
              </a:lnSpc>
            </a:pPr>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22</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lnSpc>
                <a:spcPct val="80000"/>
              </a:lnSpc>
            </a:pPr>
            <a:r>
              <a:rPr lang="en-US" b="1" smtClean="0"/>
              <a:t>Administrative trade policies</a:t>
            </a:r>
            <a:r>
              <a:rPr lang="en-US" smtClean="0"/>
              <a:t> are bureaucratic rules that are designed to make it difficult for imports to enter a country.  </a:t>
            </a:r>
          </a:p>
          <a:p>
            <a:pPr eaLnBrk="1" hangingPunct="1">
              <a:lnSpc>
                <a:spcPct val="80000"/>
              </a:lnSpc>
            </a:pPr>
            <a:r>
              <a:rPr lang="en-US" smtClean="0"/>
              <a:t>The Japanese are known for this type of trade barrier which can be very frustrating for companies trying to break into the market.  FedEx for example, had difficulty expanding into Japan because the Japanese government required that every express package be opened to check for pornographic materials.  Since the process can take several days, express packages are always delayed!</a:t>
            </a:r>
          </a:p>
          <a:p>
            <a:pPr eaLnBrk="1" hangingPunct="1">
              <a:lnSpc>
                <a:spcPct val="80000"/>
              </a:lnSpc>
            </a:pPr>
            <a:r>
              <a:rPr lang="en-US" smtClean="0"/>
              <a:t>Similarly, you might recall from the Opening Case some of the administrative policies that have recently been implemented by countries like China and Indonesia to limit imports.</a:t>
            </a:r>
          </a:p>
          <a:p>
            <a:pPr eaLnBrk="1" hangingPunct="1">
              <a:lnSpc>
                <a:spcPct val="80000"/>
              </a:lnSpc>
            </a:pPr>
            <a:r>
              <a:rPr lang="en-US" smtClean="0"/>
              <a:t>As with other trade barriers, these policies hurt consumers by denying access to foreign products that may be superior to what’s available at home.</a:t>
            </a:r>
          </a:p>
          <a:p>
            <a:pPr eaLnBrk="1" hangingPunct="1">
              <a:lnSpc>
                <a:spcPct val="80000"/>
              </a:lnSpc>
            </a:pPr>
            <a:r>
              <a:rPr lang="en-US" smtClean="0"/>
              <a:t>Finally, let’s talk about antidumping policies.  </a:t>
            </a:r>
            <a:r>
              <a:rPr lang="en-US" b="1" smtClean="0"/>
              <a:t>Dumping</a:t>
            </a:r>
            <a:r>
              <a:rPr lang="en-US" smtClean="0"/>
              <a:t> is defined as selling goods in a foreign market below their cost of production, or as selling goods in a foreign market at below their fair market value.</a:t>
            </a:r>
          </a:p>
          <a:p>
            <a:pPr eaLnBrk="1" hangingPunct="1">
              <a:lnSpc>
                <a:spcPct val="80000"/>
              </a:lnSpc>
            </a:pPr>
            <a:r>
              <a:rPr lang="en-US" smtClean="0"/>
              <a:t>Dumping is viewed as a method by which firms unload excess production in foreign markets, and some dumping is considered to be predatory behavior where producers use profits from their home markets to subsidize prices in foreign markets with a goal of driving indigenous competitors out of the market, and then later raising prices and earning substantial profits.</a:t>
            </a:r>
          </a:p>
          <a:p>
            <a:pPr eaLnBrk="1" hangingPunct="1">
              <a:lnSpc>
                <a:spcPct val="80000"/>
              </a:lnSpc>
            </a:pPr>
            <a:r>
              <a:rPr lang="en-US" smtClean="0"/>
              <a:t>To stop this type of behavior, countries implement </a:t>
            </a:r>
            <a:r>
              <a:rPr lang="en-US" b="1" smtClean="0"/>
              <a:t>antidumping policies</a:t>
            </a:r>
            <a:r>
              <a:rPr lang="en-US" smtClean="0"/>
              <a:t> or </a:t>
            </a:r>
            <a:r>
              <a:rPr lang="en-US" b="1" smtClean="0"/>
              <a:t>countervailing duties</a:t>
            </a:r>
            <a:r>
              <a:rPr lang="en-US" smtClean="0"/>
              <a:t> which are designed to punish foreign firms that are dumping and protect domestic producers from this type of unfair competition.  </a:t>
            </a:r>
          </a:p>
          <a:p>
            <a:pPr eaLnBrk="1" hangingPunct="1">
              <a:lnSpc>
                <a:spcPct val="80000"/>
              </a:lnSpc>
            </a:pPr>
            <a:r>
              <a:rPr lang="en-US" smtClean="0"/>
              <a:t>You can learn more about how these policies work in the Management Focus on U.S. Magnesium in your text. </a:t>
            </a:r>
          </a:p>
          <a:p>
            <a:pPr eaLnBrk="1" hangingPunct="1">
              <a:lnSpc>
                <a:spcPct val="80000"/>
              </a:lnSpc>
            </a:pPr>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23</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sz="1400" smtClean="0"/>
              <a:t>Why then, if we know from trade theory that free trade is beneficial, do governments intervene in the market?</a:t>
            </a:r>
          </a:p>
          <a:p>
            <a:pPr eaLnBrk="1" hangingPunct="1"/>
            <a:r>
              <a:rPr lang="en-US" sz="1400" smtClean="0"/>
              <a:t>Governments intervene for political reasons and for economic reasons.</a:t>
            </a:r>
          </a:p>
          <a:p>
            <a:pPr eaLnBrk="1" hangingPunct="1"/>
            <a:r>
              <a:rPr lang="en-US" sz="1400" b="1" smtClean="0"/>
              <a:t>Political arguments</a:t>
            </a:r>
            <a:r>
              <a:rPr lang="en-US" sz="1400" smtClean="0"/>
              <a:t> are concerned with protecting the interests of certain groups within a nation, normally producers, usually at the expense of other groups like consumers, while </a:t>
            </a:r>
            <a:r>
              <a:rPr lang="en-US" sz="1400" b="1" smtClean="0"/>
              <a:t>economic arguments</a:t>
            </a:r>
            <a:r>
              <a:rPr lang="en-US" sz="1400" smtClean="0"/>
              <a:t> are typically concerned with boosting the overall wealth of a nation.  </a:t>
            </a:r>
          </a:p>
          <a:p>
            <a:pPr eaLnBrk="1" hangingPunct="1"/>
            <a:r>
              <a:rPr lang="en-US" sz="1400" smtClean="0"/>
              <a:t>Let’s look at each of these more closely beginning with political arguments. </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24</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sz="1400" smtClean="0"/>
              <a:t>Why then, if we know from trade theory that free trade is beneficial, do governments intervene in the market?</a:t>
            </a:r>
          </a:p>
          <a:p>
            <a:pPr eaLnBrk="1" hangingPunct="1"/>
            <a:r>
              <a:rPr lang="en-US" sz="1400" smtClean="0"/>
              <a:t>Governments intervene for political reasons and for economic reasons.</a:t>
            </a:r>
          </a:p>
          <a:p>
            <a:pPr eaLnBrk="1" hangingPunct="1"/>
            <a:r>
              <a:rPr lang="en-US" sz="1400" b="1" smtClean="0"/>
              <a:t>Political arguments</a:t>
            </a:r>
            <a:r>
              <a:rPr lang="en-US" sz="1400" smtClean="0"/>
              <a:t> are concerned with protecting the interests of certain groups within a nation, normally producers, usually at the expense of other groups like consumers, while </a:t>
            </a:r>
            <a:r>
              <a:rPr lang="en-US" sz="1400" b="1" smtClean="0"/>
              <a:t>economic arguments</a:t>
            </a:r>
            <a:r>
              <a:rPr lang="en-US" sz="1400" smtClean="0"/>
              <a:t> are typically concerned with boosting the overall wealth of a nation.  </a:t>
            </a:r>
          </a:p>
          <a:p>
            <a:pPr eaLnBrk="1" hangingPunct="1"/>
            <a:r>
              <a:rPr lang="en-US" sz="1400" smtClean="0"/>
              <a:t>Let’s look at each of these more closely beginning with political arguments. </a:t>
            </a:r>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25</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sz="1400" smtClean="0"/>
              <a:t>Why then, if we know from trade theory that free trade is beneficial, do governments intervene in the market?</a:t>
            </a:r>
          </a:p>
          <a:p>
            <a:pPr eaLnBrk="1" hangingPunct="1"/>
            <a:r>
              <a:rPr lang="en-US" sz="1400" smtClean="0"/>
              <a:t>Governments intervene for political reasons and for economic reasons.</a:t>
            </a:r>
          </a:p>
          <a:p>
            <a:pPr eaLnBrk="1" hangingPunct="1"/>
            <a:r>
              <a:rPr lang="en-US" sz="1400" b="1" smtClean="0"/>
              <a:t>Political arguments</a:t>
            </a:r>
            <a:r>
              <a:rPr lang="en-US" sz="1400" smtClean="0"/>
              <a:t> are concerned with protecting the interests of certain groups within a nation, normally producers, usually at the expense of other groups like consumers, while </a:t>
            </a:r>
            <a:r>
              <a:rPr lang="en-US" sz="1400" b="1" smtClean="0"/>
              <a:t>economic arguments</a:t>
            </a:r>
            <a:r>
              <a:rPr lang="en-US" sz="1400" smtClean="0"/>
              <a:t> are typically concerned with boosting the overall wealth of a nation.  </a:t>
            </a:r>
          </a:p>
          <a:p>
            <a:pPr eaLnBrk="1" hangingPunct="1"/>
            <a:r>
              <a:rPr lang="en-US" sz="1400" smtClean="0"/>
              <a:t>Let’s look at each of these more closely beginning with political arguments. </a:t>
            </a:r>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26</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sz="1400" smtClean="0"/>
              <a:t>Why then, if we know from trade theory that free trade is beneficial, do governments intervene in the market?</a:t>
            </a:r>
          </a:p>
          <a:p>
            <a:pPr eaLnBrk="1" hangingPunct="1"/>
            <a:r>
              <a:rPr lang="en-US" sz="1400" smtClean="0"/>
              <a:t>Governments intervene for political reasons and for economic reasons.</a:t>
            </a:r>
          </a:p>
          <a:p>
            <a:pPr eaLnBrk="1" hangingPunct="1"/>
            <a:r>
              <a:rPr lang="en-US" sz="1400" b="1" smtClean="0"/>
              <a:t>Political arguments</a:t>
            </a:r>
            <a:r>
              <a:rPr lang="en-US" sz="1400" smtClean="0"/>
              <a:t> are concerned with protecting the interests of certain groups within a nation, normally producers, usually at the expense of other groups like consumers, while </a:t>
            </a:r>
            <a:r>
              <a:rPr lang="en-US" sz="1400" b="1" smtClean="0"/>
              <a:t>economic arguments</a:t>
            </a:r>
            <a:r>
              <a:rPr lang="en-US" sz="1400" smtClean="0"/>
              <a:t> are typically concerned with boosting the overall wealth of a nation.  </a:t>
            </a:r>
          </a:p>
          <a:p>
            <a:pPr eaLnBrk="1" hangingPunct="1"/>
            <a:r>
              <a:rPr lang="en-US" sz="1400" smtClean="0"/>
              <a:t>Let’s look at each of these more closely beginning with political arguments. </a:t>
            </a:r>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5A73CE6-9CF0-40B8-9F96-6FE015F19F5F}" type="slidenum">
              <a:rPr lang="en-US"/>
              <a:pPr/>
              <a:t>27</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lnSpc>
                <a:spcPct val="90000"/>
              </a:lnSpc>
            </a:pPr>
            <a:r>
              <a:rPr lang="en-US" sz="1000" smtClean="0"/>
              <a:t>The main political arguments for government intervention are protecting jobs, protecting industries deemed important for national security, retaliating to unfair foreign competition, protecting consumers from dangerous products, furthering foreign policy goals, and protecting the human rights of individuals in exporting countries.</a:t>
            </a:r>
          </a:p>
          <a:p>
            <a:pPr eaLnBrk="1" hangingPunct="1">
              <a:lnSpc>
                <a:spcPct val="90000"/>
              </a:lnSpc>
            </a:pPr>
            <a:r>
              <a:rPr lang="en-US" sz="1000" smtClean="0"/>
              <a:t>Let’s look at each one.</a:t>
            </a:r>
          </a:p>
          <a:p>
            <a:pPr eaLnBrk="1" hangingPunct="1">
              <a:lnSpc>
                <a:spcPct val="90000"/>
              </a:lnSpc>
            </a:pPr>
            <a:r>
              <a:rPr lang="en-US" sz="1000" smtClean="0"/>
              <a:t>The most common political reason for trade restrictions is protecting jobs and industries.  </a:t>
            </a:r>
          </a:p>
          <a:p>
            <a:pPr eaLnBrk="1" hangingPunct="1">
              <a:lnSpc>
                <a:spcPct val="90000"/>
              </a:lnSpc>
            </a:pPr>
            <a:r>
              <a:rPr lang="en-US" sz="1000" smtClean="0"/>
              <a:t>Usually, this is a result of political pressures by unions or industries that are threatened by more efficient foreign producers, and that have more political clout than the consumers who will eventually pay for the intervention.</a:t>
            </a:r>
          </a:p>
          <a:p>
            <a:pPr eaLnBrk="1" hangingPunct="1">
              <a:lnSpc>
                <a:spcPct val="90000"/>
              </a:lnSpc>
            </a:pPr>
            <a:r>
              <a:rPr lang="en-US" sz="1000" smtClean="0"/>
              <a:t>Recall for example, the tariffs that were placed on steel imports in 2002.  </a:t>
            </a:r>
          </a:p>
          <a:p>
            <a:pPr eaLnBrk="1" hangingPunct="1">
              <a:lnSpc>
                <a:spcPct val="90000"/>
              </a:lnSpc>
            </a:pPr>
            <a:r>
              <a:rPr lang="en-US" sz="1000" smtClean="0"/>
              <a:t>Not only did these tariffs protect U.S. steel workers against more efficient foreign producers, they also helped to curry favor with politically important states President Bush needed to win for his bid for reelection in 2004! </a:t>
            </a:r>
          </a:p>
          <a:p>
            <a:pPr eaLnBrk="1" hangingPunct="1">
              <a:lnSpc>
                <a:spcPct val="90000"/>
              </a:lnSpc>
            </a:pPr>
            <a:r>
              <a:rPr lang="en-US" sz="1000" smtClean="0"/>
              <a:t>Protecting national security is another common argument for government intervention in the market.  Governments claim that it’s sometimes necessary to protect certain industries in case of war.  </a:t>
            </a:r>
          </a:p>
          <a:p>
            <a:pPr eaLnBrk="1" hangingPunct="1">
              <a:lnSpc>
                <a:spcPct val="90000"/>
              </a:lnSpc>
            </a:pPr>
            <a:r>
              <a:rPr lang="en-US" sz="1000" smtClean="0"/>
              <a:t>So, aerospace, or defense-related industries may receive some protection based on this need.  In 1986 for example, the U.S. government subsidized Sematech, a major producer of semiconductors, using this argument.</a:t>
            </a:r>
          </a:p>
          <a:p>
            <a:pPr eaLnBrk="1" hangingPunct="1">
              <a:lnSpc>
                <a:spcPct val="90000"/>
              </a:lnSpc>
            </a:pPr>
            <a:r>
              <a:rPr lang="en-US" sz="1000" smtClean="0"/>
              <a:t>Sometimes governments intervene in markets to retaliate against moves made by other governments.  </a:t>
            </a:r>
          </a:p>
          <a:p>
            <a:pPr eaLnBrk="1" hangingPunct="1">
              <a:lnSpc>
                <a:spcPct val="90000"/>
              </a:lnSpc>
            </a:pPr>
            <a:r>
              <a:rPr lang="en-US" sz="1000" smtClean="0"/>
              <a:t>China has been under fire in recent years for failing to take proper steps against product piracy, and many nations have threatened to implement trade barriers against Chinese products if the practice isn’t stopped.  China initially responded to the threats with threats of increasing its own barriers to trade, although it has since backed off. </a:t>
            </a:r>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9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5A73CE6-9CF0-40B8-9F96-6FE015F19F5F}" type="slidenum">
              <a:rPr lang="en-US"/>
              <a:pPr/>
              <a:t>28</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lnSpc>
                <a:spcPct val="90000"/>
              </a:lnSpc>
            </a:pPr>
            <a:r>
              <a:rPr lang="en-US" sz="1000" smtClean="0"/>
              <a:t>The main political arguments for government intervention are protecting jobs, protecting industries deemed important for national security, retaliating to unfair foreign competition, protecting consumers from dangerous products, furthering foreign policy goals, and protecting the human rights of individuals in exporting countries.</a:t>
            </a:r>
          </a:p>
          <a:p>
            <a:pPr eaLnBrk="1" hangingPunct="1">
              <a:lnSpc>
                <a:spcPct val="90000"/>
              </a:lnSpc>
            </a:pPr>
            <a:r>
              <a:rPr lang="en-US" sz="1000" smtClean="0"/>
              <a:t>Let’s look at each one.</a:t>
            </a:r>
          </a:p>
          <a:p>
            <a:pPr eaLnBrk="1" hangingPunct="1">
              <a:lnSpc>
                <a:spcPct val="90000"/>
              </a:lnSpc>
            </a:pPr>
            <a:r>
              <a:rPr lang="en-US" sz="1000" smtClean="0"/>
              <a:t>The most common political reason for trade restrictions is protecting jobs and industries.  </a:t>
            </a:r>
          </a:p>
          <a:p>
            <a:pPr eaLnBrk="1" hangingPunct="1">
              <a:lnSpc>
                <a:spcPct val="90000"/>
              </a:lnSpc>
            </a:pPr>
            <a:r>
              <a:rPr lang="en-US" sz="1000" smtClean="0"/>
              <a:t>Usually, this is a result of political pressures by unions or industries that are threatened by more efficient foreign producers, and that have more political clout than the consumers who will eventually pay for the intervention.</a:t>
            </a:r>
          </a:p>
          <a:p>
            <a:pPr eaLnBrk="1" hangingPunct="1">
              <a:lnSpc>
                <a:spcPct val="90000"/>
              </a:lnSpc>
            </a:pPr>
            <a:r>
              <a:rPr lang="en-US" sz="1000" smtClean="0"/>
              <a:t>Recall for example, the tariffs that were placed on steel imports in 2002.  </a:t>
            </a:r>
          </a:p>
          <a:p>
            <a:pPr eaLnBrk="1" hangingPunct="1">
              <a:lnSpc>
                <a:spcPct val="90000"/>
              </a:lnSpc>
            </a:pPr>
            <a:r>
              <a:rPr lang="en-US" sz="1000" smtClean="0"/>
              <a:t>Not only did these tariffs protect U.S. steel workers against more efficient foreign producers, they also helped to curry favor with politically important states President Bush needed to win for his bid for reelection in 2004! </a:t>
            </a:r>
          </a:p>
          <a:p>
            <a:pPr eaLnBrk="1" hangingPunct="1">
              <a:lnSpc>
                <a:spcPct val="90000"/>
              </a:lnSpc>
            </a:pPr>
            <a:r>
              <a:rPr lang="en-US" sz="1000" smtClean="0"/>
              <a:t>Protecting national security is another common argument for government intervention in the market.  Governments claim that it’s sometimes necessary to protect certain industries in case of war.  </a:t>
            </a:r>
          </a:p>
          <a:p>
            <a:pPr eaLnBrk="1" hangingPunct="1">
              <a:lnSpc>
                <a:spcPct val="90000"/>
              </a:lnSpc>
            </a:pPr>
            <a:r>
              <a:rPr lang="en-US" sz="1000" smtClean="0"/>
              <a:t>So, aerospace, or defense-related industries may receive some protection based on this need.  In 1986 for example, the U.S. government subsidized Sematech, a major producer of semiconductors, using this argument.</a:t>
            </a:r>
          </a:p>
          <a:p>
            <a:pPr eaLnBrk="1" hangingPunct="1">
              <a:lnSpc>
                <a:spcPct val="90000"/>
              </a:lnSpc>
            </a:pPr>
            <a:r>
              <a:rPr lang="en-US" sz="1000" smtClean="0"/>
              <a:t>Sometimes governments intervene in markets to retaliate against moves made by other governments.  </a:t>
            </a:r>
          </a:p>
          <a:p>
            <a:pPr eaLnBrk="1" hangingPunct="1">
              <a:lnSpc>
                <a:spcPct val="90000"/>
              </a:lnSpc>
            </a:pPr>
            <a:r>
              <a:rPr lang="en-US" sz="1000" smtClean="0"/>
              <a:t>China has been under fire in recent years for failing to take proper steps against product piracy, and many nations have threatened to implement trade barriers against Chinese products if the practice isn’t stopped.  China initially responded to the threats with threats of increasing its own barriers to trade, although it has since backed off. </a:t>
            </a:r>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9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5A73CE6-9CF0-40B8-9F96-6FE015F19F5F}" type="slidenum">
              <a:rPr lang="en-US"/>
              <a:pPr/>
              <a:t>29</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lnSpc>
                <a:spcPct val="90000"/>
              </a:lnSpc>
            </a:pPr>
            <a:r>
              <a:rPr lang="en-US" sz="1000" smtClean="0"/>
              <a:t>The main political arguments for government intervention are protecting jobs, protecting industries deemed important for national security, retaliating to unfair foreign competition, protecting consumers from dangerous products, furthering foreign policy goals, and protecting the human rights of individuals in exporting countries.</a:t>
            </a:r>
          </a:p>
          <a:p>
            <a:pPr eaLnBrk="1" hangingPunct="1">
              <a:lnSpc>
                <a:spcPct val="90000"/>
              </a:lnSpc>
            </a:pPr>
            <a:r>
              <a:rPr lang="en-US" sz="1000" smtClean="0"/>
              <a:t>Let’s look at each one.</a:t>
            </a:r>
          </a:p>
          <a:p>
            <a:pPr eaLnBrk="1" hangingPunct="1">
              <a:lnSpc>
                <a:spcPct val="90000"/>
              </a:lnSpc>
            </a:pPr>
            <a:r>
              <a:rPr lang="en-US" sz="1000" smtClean="0"/>
              <a:t>The most common political reason for trade restrictions is protecting jobs and industries.  </a:t>
            </a:r>
          </a:p>
          <a:p>
            <a:pPr eaLnBrk="1" hangingPunct="1">
              <a:lnSpc>
                <a:spcPct val="90000"/>
              </a:lnSpc>
            </a:pPr>
            <a:r>
              <a:rPr lang="en-US" sz="1000" smtClean="0"/>
              <a:t>Usually, this is a result of political pressures by unions or industries that are threatened by more efficient foreign producers, and that have more political clout than the consumers who will eventually pay for the intervention.</a:t>
            </a:r>
          </a:p>
          <a:p>
            <a:pPr eaLnBrk="1" hangingPunct="1">
              <a:lnSpc>
                <a:spcPct val="90000"/>
              </a:lnSpc>
            </a:pPr>
            <a:r>
              <a:rPr lang="en-US" sz="1000" smtClean="0"/>
              <a:t>Recall for example, the tariffs that were placed on steel imports in 2002.  </a:t>
            </a:r>
          </a:p>
          <a:p>
            <a:pPr eaLnBrk="1" hangingPunct="1">
              <a:lnSpc>
                <a:spcPct val="90000"/>
              </a:lnSpc>
            </a:pPr>
            <a:r>
              <a:rPr lang="en-US" sz="1000" smtClean="0"/>
              <a:t>Not only did these tariffs protect U.S. steel workers against more efficient foreign producers, they also helped to curry favor with politically important states President Bush needed to win for his bid for reelection in 2004! </a:t>
            </a:r>
          </a:p>
          <a:p>
            <a:pPr eaLnBrk="1" hangingPunct="1">
              <a:lnSpc>
                <a:spcPct val="90000"/>
              </a:lnSpc>
            </a:pPr>
            <a:r>
              <a:rPr lang="en-US" sz="1000" smtClean="0"/>
              <a:t>Protecting national security is another common argument for government intervention in the market.  Governments claim that it’s sometimes necessary to protect certain industries in case of war.  </a:t>
            </a:r>
          </a:p>
          <a:p>
            <a:pPr eaLnBrk="1" hangingPunct="1">
              <a:lnSpc>
                <a:spcPct val="90000"/>
              </a:lnSpc>
            </a:pPr>
            <a:r>
              <a:rPr lang="en-US" sz="1000" smtClean="0"/>
              <a:t>So, aerospace, or defense-related industries may receive some protection based on this need.  In 1986 for example, the U.S. government subsidized Sematech, a major producer of semiconductors, using this argument.</a:t>
            </a:r>
          </a:p>
          <a:p>
            <a:pPr eaLnBrk="1" hangingPunct="1">
              <a:lnSpc>
                <a:spcPct val="90000"/>
              </a:lnSpc>
            </a:pPr>
            <a:r>
              <a:rPr lang="en-US" sz="1000" smtClean="0"/>
              <a:t>Sometimes governments intervene in markets to retaliate against moves made by other governments.  </a:t>
            </a:r>
          </a:p>
          <a:p>
            <a:pPr eaLnBrk="1" hangingPunct="1">
              <a:lnSpc>
                <a:spcPct val="90000"/>
              </a:lnSpc>
            </a:pPr>
            <a:r>
              <a:rPr lang="en-US" sz="1000" smtClean="0"/>
              <a:t>China has been under fire in recent years for failing to take proper steps against product piracy, and many nations have threatened to implement trade barriers against Chinese products if the practice isn’t stopped.  China initially responded to the threats with threats of increasing its own barriers to trade, although it has since backed off. </a:t>
            </a:r>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1000" smtClean="0"/>
          </a:p>
          <a:p>
            <a:pPr eaLnBrk="1" hangingPunct="1">
              <a:lnSpc>
                <a:spcPct val="90000"/>
              </a:lnSpc>
            </a:pPr>
            <a:endParaRPr lang="en-US" sz="9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7502D75-E785-4F10-B0F8-1E76992329AD}" type="slidenum">
              <a:rPr lang="en-US"/>
              <a:pPr/>
              <a:t>30</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lnSpc>
                <a:spcPct val="90000"/>
              </a:lnSpc>
            </a:pPr>
            <a:r>
              <a:rPr lang="en-US" sz="1000" smtClean="0"/>
              <a:t>Governments also claim that trade barriers are sometimes necessary to protect consumers.  </a:t>
            </a:r>
          </a:p>
          <a:p>
            <a:pPr eaLnBrk="1" hangingPunct="1">
              <a:lnSpc>
                <a:spcPct val="90000"/>
              </a:lnSpc>
            </a:pPr>
            <a:r>
              <a:rPr lang="en-US" sz="1000" smtClean="0"/>
              <a:t>In the U.S. for example, a ban on imports of certain assault weapons was put in place in 1998.  </a:t>
            </a:r>
          </a:p>
          <a:p>
            <a:pPr eaLnBrk="1" hangingPunct="1">
              <a:lnSpc>
                <a:spcPct val="90000"/>
              </a:lnSpc>
            </a:pPr>
            <a:r>
              <a:rPr lang="en-US" sz="1000" smtClean="0"/>
              <a:t>The European Union has limited imports of hormone treated beef for many years, and as the Country Focus in your text points out, this is a source of a huge conflict between the European Union, and the U.S.   </a:t>
            </a:r>
          </a:p>
          <a:p>
            <a:pPr eaLnBrk="1" hangingPunct="1">
              <a:lnSpc>
                <a:spcPct val="90000"/>
              </a:lnSpc>
            </a:pPr>
            <a:r>
              <a:rPr lang="en-US" sz="1000" smtClean="0"/>
              <a:t>Governments also argue that intervention in the market is necessary to support their foreign policy objectives.  </a:t>
            </a:r>
          </a:p>
          <a:p>
            <a:pPr eaLnBrk="1" hangingPunct="1">
              <a:lnSpc>
                <a:spcPct val="90000"/>
              </a:lnSpc>
            </a:pPr>
            <a:r>
              <a:rPr lang="en-US" sz="1000" smtClean="0"/>
              <a:t>A country might, for example, extend favorable trade terms to a country that it’s trying to build a relationship with, or implement policies designed to punish countries.</a:t>
            </a:r>
          </a:p>
          <a:p>
            <a:pPr eaLnBrk="1" hangingPunct="1">
              <a:lnSpc>
                <a:spcPct val="90000"/>
              </a:lnSpc>
            </a:pPr>
            <a:r>
              <a:rPr lang="en-US" sz="1000" smtClean="0"/>
              <a:t>You’re probably already familiar with some of the trade embargoes the U.S. maintains against countries like Cuba and North Korea.  </a:t>
            </a:r>
          </a:p>
          <a:p>
            <a:pPr eaLnBrk="1" hangingPunct="1">
              <a:lnSpc>
                <a:spcPct val="90000"/>
              </a:lnSpc>
            </a:pPr>
            <a:r>
              <a:rPr lang="en-US" sz="1000" smtClean="0"/>
              <a:t>Keep in mind however, that just because one country has implemented these embargoes, it doesn’t mean that other countries have.  In the case of Cuba for example, other countries like Germany and Canada have stepped in where the U.S. left.  </a:t>
            </a:r>
          </a:p>
          <a:p>
            <a:pPr eaLnBrk="1" hangingPunct="1">
              <a:lnSpc>
                <a:spcPct val="90000"/>
              </a:lnSpc>
            </a:pPr>
            <a:r>
              <a:rPr lang="en-US" sz="1000" smtClean="0"/>
              <a:t>The U.S. passed the </a:t>
            </a:r>
            <a:r>
              <a:rPr lang="en-US" sz="1000" b="1" smtClean="0"/>
              <a:t>Helms-Burton Act</a:t>
            </a:r>
            <a:r>
              <a:rPr lang="en-US" sz="1000" smtClean="0"/>
              <a:t> in 1996 to try to prevent foreign companies from using assets that were confiscated from American companies during the 1959 revolution, and a similar act, the </a:t>
            </a:r>
            <a:r>
              <a:rPr lang="en-US" sz="1000" b="1" smtClean="0"/>
              <a:t>D’Amato Act</a:t>
            </a:r>
            <a:r>
              <a:rPr lang="en-US" sz="1000" smtClean="0"/>
              <a:t>, to try to prevent the same thing from happening in Libya and Iran.</a:t>
            </a:r>
          </a:p>
          <a:p>
            <a:pPr eaLnBrk="1" hangingPunct="1">
              <a:lnSpc>
                <a:spcPct val="90000"/>
              </a:lnSpc>
            </a:pPr>
            <a:r>
              <a:rPr lang="en-US" sz="1000" smtClean="0"/>
              <a:t>So far, these Acts have had little effect because the U.S. really doesn’t have much say in what companies from other countries are doing outside the U.S.</a:t>
            </a:r>
          </a:p>
          <a:p>
            <a:pPr eaLnBrk="1" hangingPunct="1">
              <a:lnSpc>
                <a:spcPct val="90000"/>
              </a:lnSpc>
            </a:pPr>
            <a:r>
              <a:rPr lang="en-US" sz="1000" smtClean="0"/>
              <a:t>Protecting human rights is another argument used by governments that intervene in the market.  The basic idea is that the best way to change human rights practices in a country is to encourage it to trade.  This will raise income levels, which generally means that human rights practices improve.  </a:t>
            </a:r>
          </a:p>
          <a:p>
            <a:pPr eaLnBrk="1" hangingPunct="1">
              <a:lnSpc>
                <a:spcPct val="90000"/>
              </a:lnSpc>
            </a:pPr>
            <a:r>
              <a:rPr lang="en-US" sz="1000" smtClean="0"/>
              <a:t>For many years, the U.S. debated annually whether to extend most favored nation status to China which would give China preferential trade terms with the U.S.  China gained automatic most favored nation status in 2001 when it joined that World Trade Organization. </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7502D75-E785-4F10-B0F8-1E76992329AD}" type="slidenum">
              <a:rPr lang="en-US"/>
              <a:pPr/>
              <a:t>31</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lnSpc>
                <a:spcPct val="90000"/>
              </a:lnSpc>
            </a:pPr>
            <a:r>
              <a:rPr lang="en-US" sz="1000" smtClean="0"/>
              <a:t>Governments also claim that trade barriers are sometimes necessary to protect consumers.  </a:t>
            </a:r>
          </a:p>
          <a:p>
            <a:pPr eaLnBrk="1" hangingPunct="1">
              <a:lnSpc>
                <a:spcPct val="90000"/>
              </a:lnSpc>
            </a:pPr>
            <a:r>
              <a:rPr lang="en-US" sz="1000" smtClean="0"/>
              <a:t>In the U.S. for example, a ban on imports of certain assault weapons was put in place in 1998.  </a:t>
            </a:r>
          </a:p>
          <a:p>
            <a:pPr eaLnBrk="1" hangingPunct="1">
              <a:lnSpc>
                <a:spcPct val="90000"/>
              </a:lnSpc>
            </a:pPr>
            <a:r>
              <a:rPr lang="en-US" sz="1000" smtClean="0"/>
              <a:t>The European Union has limited imports of hormone treated beef for many years, and as the Country Focus in your text points out, this is a source of a huge conflict between the European Union, and the U.S.   </a:t>
            </a:r>
          </a:p>
          <a:p>
            <a:pPr eaLnBrk="1" hangingPunct="1">
              <a:lnSpc>
                <a:spcPct val="90000"/>
              </a:lnSpc>
            </a:pPr>
            <a:r>
              <a:rPr lang="en-US" sz="1000" smtClean="0"/>
              <a:t>Governments also argue that intervention in the market is necessary to support their foreign policy objectives.  </a:t>
            </a:r>
          </a:p>
          <a:p>
            <a:pPr eaLnBrk="1" hangingPunct="1">
              <a:lnSpc>
                <a:spcPct val="90000"/>
              </a:lnSpc>
            </a:pPr>
            <a:r>
              <a:rPr lang="en-US" sz="1000" smtClean="0"/>
              <a:t>A country might, for example, extend favorable trade terms to a country that it’s trying to build a relationship with, or implement policies designed to punish countries.</a:t>
            </a:r>
          </a:p>
          <a:p>
            <a:pPr eaLnBrk="1" hangingPunct="1">
              <a:lnSpc>
                <a:spcPct val="90000"/>
              </a:lnSpc>
            </a:pPr>
            <a:r>
              <a:rPr lang="en-US" sz="1000" smtClean="0"/>
              <a:t>You’re probably already familiar with some of the trade embargoes the U.S. maintains against countries like Cuba and North Korea.  </a:t>
            </a:r>
          </a:p>
          <a:p>
            <a:pPr eaLnBrk="1" hangingPunct="1">
              <a:lnSpc>
                <a:spcPct val="90000"/>
              </a:lnSpc>
            </a:pPr>
            <a:r>
              <a:rPr lang="en-US" sz="1000" smtClean="0"/>
              <a:t>Keep in mind however, that just because one country has implemented these embargoes, it doesn’t mean that other countries have.  In the case of Cuba for example, other countries like Germany and Canada have stepped in where the U.S. left.  </a:t>
            </a:r>
          </a:p>
          <a:p>
            <a:pPr eaLnBrk="1" hangingPunct="1">
              <a:lnSpc>
                <a:spcPct val="90000"/>
              </a:lnSpc>
            </a:pPr>
            <a:r>
              <a:rPr lang="en-US" sz="1000" smtClean="0"/>
              <a:t>The U.S. passed the </a:t>
            </a:r>
            <a:r>
              <a:rPr lang="en-US" sz="1000" b="1" smtClean="0"/>
              <a:t>Helms-Burton Act</a:t>
            </a:r>
            <a:r>
              <a:rPr lang="en-US" sz="1000" smtClean="0"/>
              <a:t> in 1996 to try to prevent foreign companies from using assets that were confiscated from American companies during the 1959 revolution, and a similar act, the </a:t>
            </a:r>
            <a:r>
              <a:rPr lang="en-US" sz="1000" b="1" smtClean="0"/>
              <a:t>D’Amato Act</a:t>
            </a:r>
            <a:r>
              <a:rPr lang="en-US" sz="1000" smtClean="0"/>
              <a:t>, to try to prevent the same thing from happening in Libya and Iran.</a:t>
            </a:r>
          </a:p>
          <a:p>
            <a:pPr eaLnBrk="1" hangingPunct="1">
              <a:lnSpc>
                <a:spcPct val="90000"/>
              </a:lnSpc>
            </a:pPr>
            <a:r>
              <a:rPr lang="en-US" sz="1000" smtClean="0"/>
              <a:t>So far, these Acts have had little effect because the U.S. really doesn’t have much say in what companies from other countries are doing outside the U.S.</a:t>
            </a:r>
          </a:p>
          <a:p>
            <a:pPr eaLnBrk="1" hangingPunct="1">
              <a:lnSpc>
                <a:spcPct val="90000"/>
              </a:lnSpc>
            </a:pPr>
            <a:r>
              <a:rPr lang="en-US" sz="1000" smtClean="0"/>
              <a:t>Protecting human rights is another argument used by governments that intervene in the market.  The basic idea is that the best way to change human rights practices in a country is to encourage it to trade.  This will raise income levels, which generally means that human rights practices improve.  </a:t>
            </a:r>
          </a:p>
          <a:p>
            <a:pPr eaLnBrk="1" hangingPunct="1">
              <a:lnSpc>
                <a:spcPct val="90000"/>
              </a:lnSpc>
            </a:pPr>
            <a:r>
              <a:rPr lang="en-US" sz="1000" smtClean="0"/>
              <a:t>For many years, the U.S. debated annually whether to extend most favored nation status to China which would give China preferential trade terms with the U.S.  China gained automatic most favored nation status in 2001 when it joined that World Trade Organization. </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7502D75-E785-4F10-B0F8-1E76992329AD}" type="slidenum">
              <a:rPr lang="en-US"/>
              <a:pPr/>
              <a:t>32</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lnSpc>
                <a:spcPct val="90000"/>
              </a:lnSpc>
            </a:pPr>
            <a:r>
              <a:rPr lang="en-US" sz="1000" smtClean="0"/>
              <a:t>Governments also claim that trade barriers are sometimes necessary to protect consumers.  </a:t>
            </a:r>
          </a:p>
          <a:p>
            <a:pPr eaLnBrk="1" hangingPunct="1">
              <a:lnSpc>
                <a:spcPct val="90000"/>
              </a:lnSpc>
            </a:pPr>
            <a:r>
              <a:rPr lang="en-US" sz="1000" smtClean="0"/>
              <a:t>In the U.S. for example, a ban on imports of certain assault weapons was put in place in 1998.  </a:t>
            </a:r>
          </a:p>
          <a:p>
            <a:pPr eaLnBrk="1" hangingPunct="1">
              <a:lnSpc>
                <a:spcPct val="90000"/>
              </a:lnSpc>
            </a:pPr>
            <a:r>
              <a:rPr lang="en-US" sz="1000" smtClean="0"/>
              <a:t>The European Union has limited imports of hormone treated beef for many years, and as the Country Focus in your text points out, this is a source of a huge conflict between the European Union, and the U.S.   </a:t>
            </a:r>
          </a:p>
          <a:p>
            <a:pPr eaLnBrk="1" hangingPunct="1">
              <a:lnSpc>
                <a:spcPct val="90000"/>
              </a:lnSpc>
            </a:pPr>
            <a:r>
              <a:rPr lang="en-US" sz="1000" smtClean="0"/>
              <a:t>Governments also argue that intervention in the market is necessary to support their foreign policy objectives.  </a:t>
            </a:r>
          </a:p>
          <a:p>
            <a:pPr eaLnBrk="1" hangingPunct="1">
              <a:lnSpc>
                <a:spcPct val="90000"/>
              </a:lnSpc>
            </a:pPr>
            <a:r>
              <a:rPr lang="en-US" sz="1000" smtClean="0"/>
              <a:t>A country might, for example, extend favorable trade terms to a country that it’s trying to build a relationship with, or implement policies designed to punish countries.</a:t>
            </a:r>
          </a:p>
          <a:p>
            <a:pPr eaLnBrk="1" hangingPunct="1">
              <a:lnSpc>
                <a:spcPct val="90000"/>
              </a:lnSpc>
            </a:pPr>
            <a:r>
              <a:rPr lang="en-US" sz="1000" smtClean="0"/>
              <a:t>You’re probably already familiar with some of the trade embargoes the U.S. maintains against countries like Cuba and North Korea.  </a:t>
            </a:r>
          </a:p>
          <a:p>
            <a:pPr eaLnBrk="1" hangingPunct="1">
              <a:lnSpc>
                <a:spcPct val="90000"/>
              </a:lnSpc>
            </a:pPr>
            <a:r>
              <a:rPr lang="en-US" sz="1000" smtClean="0"/>
              <a:t>Keep in mind however, that just because one country has implemented these embargoes, it doesn’t mean that other countries have.  In the case of Cuba for example, other countries like Germany and Canada have stepped in where the U.S. left.  </a:t>
            </a:r>
          </a:p>
          <a:p>
            <a:pPr eaLnBrk="1" hangingPunct="1">
              <a:lnSpc>
                <a:spcPct val="90000"/>
              </a:lnSpc>
            </a:pPr>
            <a:r>
              <a:rPr lang="en-US" sz="1000" smtClean="0"/>
              <a:t>The U.S. passed the </a:t>
            </a:r>
            <a:r>
              <a:rPr lang="en-US" sz="1000" b="1" smtClean="0"/>
              <a:t>Helms-Burton Act</a:t>
            </a:r>
            <a:r>
              <a:rPr lang="en-US" sz="1000" smtClean="0"/>
              <a:t> in 1996 to try to prevent foreign companies from using assets that were confiscated from American companies during the 1959 revolution, and a similar act, the </a:t>
            </a:r>
            <a:r>
              <a:rPr lang="en-US" sz="1000" b="1" smtClean="0"/>
              <a:t>D’Amato Act</a:t>
            </a:r>
            <a:r>
              <a:rPr lang="en-US" sz="1000" smtClean="0"/>
              <a:t>, to try to prevent the same thing from happening in Libya and Iran.</a:t>
            </a:r>
          </a:p>
          <a:p>
            <a:pPr eaLnBrk="1" hangingPunct="1">
              <a:lnSpc>
                <a:spcPct val="90000"/>
              </a:lnSpc>
            </a:pPr>
            <a:r>
              <a:rPr lang="en-US" sz="1000" smtClean="0"/>
              <a:t>So far, these Acts have had little effect because the U.S. really doesn’t have much say in what companies from other countries are doing outside the U.S.</a:t>
            </a:r>
          </a:p>
          <a:p>
            <a:pPr eaLnBrk="1" hangingPunct="1">
              <a:lnSpc>
                <a:spcPct val="90000"/>
              </a:lnSpc>
            </a:pPr>
            <a:r>
              <a:rPr lang="en-US" sz="1000" smtClean="0"/>
              <a:t>Protecting human rights is another argument used by governments that intervene in the market.  The basic idea is that the best way to change human rights practices in a country is to encourage it to trade.  This will raise income levels, which generally means that human rights practices improve.  </a:t>
            </a:r>
          </a:p>
          <a:p>
            <a:pPr eaLnBrk="1" hangingPunct="1">
              <a:lnSpc>
                <a:spcPct val="90000"/>
              </a:lnSpc>
            </a:pPr>
            <a:r>
              <a:rPr lang="en-US" sz="1000" smtClean="0"/>
              <a:t>For many years, the U.S. debated annually whether to extend most favored nation status to China which would give China preferential trade terms with the U.S.  China gained automatic most favored nation status in 2001 when it joined that World Trade Organization. </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FAA3B1EC-3BEC-40CE-89EF-145B761FADA1}" type="slidenum">
              <a:rPr lang="en-US"/>
              <a:pPr/>
              <a:t>33</a:t>
            </a:fld>
            <a:endParaRPr 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en-US" sz="1400" smtClean="0"/>
              <a:t>Now, let’s look at the two main economic reasons for government intervention: the infant industry argument, and strategic trade policy.</a:t>
            </a:r>
          </a:p>
          <a:p>
            <a:pPr eaLnBrk="1" hangingPunct="1"/>
            <a:r>
              <a:rPr lang="en-US" sz="1400" smtClean="0"/>
              <a:t>The </a:t>
            </a:r>
            <a:r>
              <a:rPr lang="en-US" sz="1400" b="1" smtClean="0"/>
              <a:t>infant industry argument</a:t>
            </a:r>
            <a:r>
              <a:rPr lang="en-US" sz="1400" smtClean="0"/>
              <a:t> which suggests that an industry should be protected until it can develop and be a viable and competitive industry internationally.  </a:t>
            </a:r>
          </a:p>
          <a:p>
            <a:pPr eaLnBrk="1" hangingPunct="1"/>
            <a:r>
              <a:rPr lang="en-US" sz="1400" smtClean="0"/>
              <a:t>One of the problems with this argument though is determining when an industry has grown up enough to stop the government support.  </a:t>
            </a:r>
          </a:p>
          <a:p>
            <a:pPr eaLnBrk="1" hangingPunct="1"/>
            <a:r>
              <a:rPr lang="en-US" sz="1400" smtClean="0"/>
              <a:t>In fact, many people believe that protecting these industries is really no different than sponsoring the development of inefficient industries. </a:t>
            </a:r>
          </a:p>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ACF94736-FA4E-4CFF-8FC3-FD8B73E068FB}" type="slidenum">
              <a:rPr lang="en-US"/>
              <a:pPr/>
              <a:t>34</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sz="1400" b="1" smtClean="0"/>
              <a:t>Strategic trade policy</a:t>
            </a:r>
            <a:r>
              <a:rPr lang="en-US" sz="1400" smtClean="0"/>
              <a:t> suggests that in cases where there may be important first mover advantages, governments can help firms achieve these advantages.  </a:t>
            </a:r>
          </a:p>
          <a:p>
            <a:pPr eaLnBrk="1" hangingPunct="1"/>
            <a:r>
              <a:rPr lang="en-US" sz="1400" smtClean="0"/>
              <a:t>So, U.S. support of Boeing in the 1950s and 60s probably helped the company become one of the firms to survive in the industry.</a:t>
            </a:r>
          </a:p>
          <a:p>
            <a:pPr eaLnBrk="1" hangingPunct="1"/>
            <a:r>
              <a:rPr lang="en-US" sz="1400" smtClean="0"/>
              <a:t>Governments can also intervene in the markets to help domestic firms overcome barriers to entry in industries where foreign firms have an advantage. </a:t>
            </a:r>
          </a:p>
          <a:p>
            <a:pPr eaLnBrk="1" hangingPunct="1"/>
            <a:r>
              <a:rPr lang="en-US" sz="1400" smtClean="0"/>
              <a:t>This is how Boeing’s chief competitor managed to gain its position in the commercial jet industry. </a:t>
            </a:r>
          </a:p>
          <a:p>
            <a:pPr eaLnBrk="1" hangingPunct="1"/>
            <a:r>
              <a:rPr lang="en-US" sz="1400" smtClean="0"/>
              <a:t> In 1966, the company had less than 5 percent of the global market, but by 2007, thanks to government subsidies, Airbus had increased its market share to 45 percent!</a:t>
            </a:r>
          </a:p>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A73C9F17-1306-40ED-9311-C4E4149ED64B}" type="slidenum">
              <a:rPr lang="en-US"/>
              <a:pPr/>
              <a:t>35</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lnSpc>
                <a:spcPct val="80000"/>
              </a:lnSpc>
            </a:pPr>
            <a:r>
              <a:rPr lang="en-US" smtClean="0"/>
              <a:t>When are restrictions on trade inappropriate?  </a:t>
            </a:r>
          </a:p>
          <a:p>
            <a:pPr eaLnBrk="1" hangingPunct="1">
              <a:lnSpc>
                <a:spcPct val="80000"/>
              </a:lnSpc>
            </a:pPr>
            <a:r>
              <a:rPr lang="en-US" smtClean="0"/>
              <a:t>When they involve retaliation and trade wars, or efforts to further domestic policies.  </a:t>
            </a:r>
          </a:p>
          <a:p>
            <a:pPr eaLnBrk="1" hangingPunct="1">
              <a:lnSpc>
                <a:spcPct val="80000"/>
              </a:lnSpc>
            </a:pPr>
            <a:r>
              <a:rPr lang="en-US" smtClean="0"/>
              <a:t>Let’s look at each situation.</a:t>
            </a:r>
          </a:p>
          <a:p>
            <a:pPr eaLnBrk="1" hangingPunct="1">
              <a:lnSpc>
                <a:spcPct val="80000"/>
              </a:lnSpc>
            </a:pPr>
            <a:r>
              <a:rPr lang="en-US" smtClean="0"/>
              <a:t>First, let’s go back to the question of whether free trade is beneficial for countries.  </a:t>
            </a:r>
          </a:p>
          <a:p>
            <a:pPr eaLnBrk="1" hangingPunct="1">
              <a:lnSpc>
                <a:spcPct val="80000"/>
              </a:lnSpc>
            </a:pPr>
            <a:r>
              <a:rPr lang="en-US" smtClean="0"/>
              <a:t>While many people have argued unequivocally for free trade, recall that new trade theorists argue that there may be justification for intervention.  </a:t>
            </a:r>
          </a:p>
          <a:p>
            <a:pPr eaLnBrk="1" hangingPunct="1">
              <a:lnSpc>
                <a:spcPct val="80000"/>
              </a:lnSpc>
            </a:pPr>
            <a:r>
              <a:rPr lang="en-US" smtClean="0"/>
              <a:t>Paul Krugman, who helped develop new trade theory, argues that strategic trade policies that are designed to establish domestic firms in dominant positions in the global market will probably result in retaliation.  </a:t>
            </a:r>
          </a:p>
          <a:p>
            <a:pPr eaLnBrk="1" hangingPunct="1">
              <a:lnSpc>
                <a:spcPct val="80000"/>
              </a:lnSpc>
            </a:pPr>
            <a:r>
              <a:rPr lang="en-US" smtClean="0"/>
              <a:t>So, in other words, when the European Union provided $15 billion in subsidies to Airbus, the U.S. naturally had to take steps to protect Boeing.  </a:t>
            </a:r>
          </a:p>
          <a:p>
            <a:pPr eaLnBrk="1" hangingPunct="1">
              <a:lnSpc>
                <a:spcPct val="80000"/>
              </a:lnSpc>
            </a:pPr>
            <a:r>
              <a:rPr lang="en-US" smtClean="0"/>
              <a:t>In the end, the subsidies probably canceled each other out, and consumers and taxpayers footed the bill! </a:t>
            </a:r>
          </a:p>
          <a:p>
            <a:pPr eaLnBrk="1" hangingPunct="1">
              <a:lnSpc>
                <a:spcPct val="80000"/>
              </a:lnSpc>
            </a:pPr>
            <a:r>
              <a:rPr lang="en-US" smtClean="0"/>
              <a:t>Krugman also argues that since special interest groups in a country tend to influence governments that want their support on critical issues, government policies on trade don’t always support national interests.  </a:t>
            </a:r>
          </a:p>
          <a:p>
            <a:pPr eaLnBrk="1" hangingPunct="1">
              <a:lnSpc>
                <a:spcPct val="80000"/>
              </a:lnSpc>
            </a:pPr>
            <a:r>
              <a:rPr lang="en-US" smtClean="0"/>
              <a:t>So, the policies adopted by the European Union to protect consumers from imported agricultural products, probably did nothing more than protect inefficient farmers and politicians who relied on the farm vote, and cause consumers to pay more for food. </a:t>
            </a:r>
          </a:p>
          <a:p>
            <a:pPr eaLnBrk="1" hangingPunct="1">
              <a:lnSpc>
                <a:spcPct val="80000"/>
              </a:lnSpc>
            </a:pPr>
            <a:endParaRPr lang="en-US" smtClean="0"/>
          </a:p>
          <a:p>
            <a:pPr eaLnBrk="1" hangingPunct="1">
              <a:lnSpc>
                <a:spcPct val="80000"/>
              </a:lnSpc>
            </a:pPr>
            <a:endParaRPr lang="en-US" sz="10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36</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lnSpc>
                <a:spcPct val="80000"/>
              </a:lnSpc>
            </a:pPr>
            <a:r>
              <a:rPr lang="en-US" sz="1000" smtClean="0"/>
              <a:t>You may be wondering how has the current world trade system emerged.</a:t>
            </a:r>
          </a:p>
          <a:p>
            <a:pPr eaLnBrk="1" hangingPunct="1">
              <a:lnSpc>
                <a:spcPct val="80000"/>
              </a:lnSpc>
            </a:pPr>
            <a:r>
              <a:rPr lang="en-US" sz="1000" smtClean="0"/>
              <a:t>Well, Great Britain embraced free trade in the mid 1800s, and for 80 years or so, pushed for free trade around the world, but most countries resisted, preferring instead to maintain some protectionist policies. </a:t>
            </a:r>
          </a:p>
          <a:p>
            <a:pPr eaLnBrk="1" hangingPunct="1">
              <a:lnSpc>
                <a:spcPct val="80000"/>
              </a:lnSpc>
            </a:pPr>
            <a:r>
              <a:rPr lang="en-US" sz="1000" smtClean="0"/>
              <a:t>When the Great Depression hit, countries responded to the economic chaos by erecting significant trade barriers to keep imported products out, and create jobs at home.  </a:t>
            </a:r>
          </a:p>
          <a:p>
            <a:pPr eaLnBrk="1" hangingPunct="1">
              <a:lnSpc>
                <a:spcPct val="80000"/>
              </a:lnSpc>
            </a:pPr>
            <a:r>
              <a:rPr lang="en-US" sz="1000" smtClean="0"/>
              <a:t>In the U.S., the </a:t>
            </a:r>
            <a:r>
              <a:rPr lang="en-US" sz="1000" b="1" smtClean="0"/>
              <a:t>Smoot-Hawley Act</a:t>
            </a:r>
            <a:r>
              <a:rPr lang="en-US" sz="1000" smtClean="0"/>
              <a:t> established significant barriers to imports.</a:t>
            </a:r>
          </a:p>
          <a:p>
            <a:pPr eaLnBrk="1" hangingPunct="1">
              <a:lnSpc>
                <a:spcPct val="80000"/>
              </a:lnSpc>
            </a:pPr>
            <a:r>
              <a:rPr lang="en-US" sz="1000" smtClean="0"/>
              <a:t>At the conclusion of  World War II, the U.S. and other developed nations realized that free trade could be beneficial, and set about liberalizing trade by establishing the </a:t>
            </a:r>
            <a:r>
              <a:rPr lang="en-US" sz="1000" b="1" smtClean="0"/>
              <a:t>General Agreement in Trade and Tariffs, </a:t>
            </a:r>
            <a:r>
              <a:rPr lang="en-US" sz="1000" smtClean="0"/>
              <a:t>or </a:t>
            </a:r>
            <a:r>
              <a:rPr lang="en-US" sz="1000" b="1" smtClean="0"/>
              <a:t>GATT</a:t>
            </a:r>
            <a:r>
              <a:rPr lang="en-US" sz="1000" smtClean="0"/>
              <a:t> as it was commonly known.  GATT was a multilateral agreement designed to gradually eliminate barriers to trade.  </a:t>
            </a:r>
          </a:p>
          <a:p>
            <a:pPr eaLnBrk="1" hangingPunct="1">
              <a:lnSpc>
                <a:spcPct val="80000"/>
              </a:lnSpc>
            </a:pPr>
            <a:r>
              <a:rPr lang="en-US" sz="1000" smtClean="0"/>
              <a:t>During the 1980s and early 1990s, the world trading system became strained, and many countries increased trade barriers.  </a:t>
            </a:r>
          </a:p>
          <a:p>
            <a:pPr eaLnBrk="1" hangingPunct="1">
              <a:lnSpc>
                <a:spcPct val="80000"/>
              </a:lnSpc>
            </a:pPr>
            <a:r>
              <a:rPr lang="en-US" sz="1000" smtClean="0"/>
              <a:t>There were three main reasons for this.  </a:t>
            </a:r>
          </a:p>
          <a:p>
            <a:pPr eaLnBrk="1" hangingPunct="1">
              <a:lnSpc>
                <a:spcPct val="80000"/>
              </a:lnSpc>
            </a:pPr>
            <a:r>
              <a:rPr lang="en-US" sz="1000" smtClean="0"/>
              <a:t>First, Japan became a major factor in the global trading system.  The country’s economic strength, and huge trade surplus prompted many countries to implement trade barriers.  </a:t>
            </a:r>
          </a:p>
          <a:p>
            <a:pPr eaLnBrk="1" hangingPunct="1">
              <a:lnSpc>
                <a:spcPct val="80000"/>
              </a:lnSpc>
            </a:pPr>
            <a:r>
              <a:rPr lang="en-US" sz="1000" smtClean="0"/>
              <a:t>Many countries were convinced that Japan was following a neo-mercantilist policy to limit imports and encourage exports!</a:t>
            </a:r>
          </a:p>
          <a:p>
            <a:pPr eaLnBrk="1" hangingPunct="1">
              <a:lnSpc>
                <a:spcPct val="80000"/>
              </a:lnSpc>
            </a:pPr>
            <a:r>
              <a:rPr lang="en-US" sz="1000" smtClean="0"/>
              <a:t>Second, the world’s largest economy, the U.S. was struggling with persistent trade deficits which resulted in significant problems in some industries like textiles and automobiles.  </a:t>
            </a:r>
          </a:p>
          <a:p>
            <a:pPr eaLnBrk="1" hangingPunct="1">
              <a:lnSpc>
                <a:spcPct val="80000"/>
              </a:lnSpc>
            </a:pPr>
            <a:r>
              <a:rPr lang="en-US" sz="1000" smtClean="0"/>
              <a:t>Foreign producers, especially Japan, were increasing their market share, and the resulting unemployment in the U.S. caused significant pressure on the government to “do something,” and so trade barriers were erected.  </a:t>
            </a:r>
          </a:p>
          <a:p>
            <a:pPr eaLnBrk="1" hangingPunct="1">
              <a:lnSpc>
                <a:spcPct val="80000"/>
              </a:lnSpc>
            </a:pPr>
            <a:r>
              <a:rPr lang="en-US" sz="1000" smtClean="0"/>
              <a:t>Finally, many countries found ways to get around GATT regulations.  </a:t>
            </a:r>
          </a:p>
          <a:p>
            <a:pPr eaLnBrk="1" hangingPunct="1">
              <a:lnSpc>
                <a:spcPct val="80000"/>
              </a:lnSpc>
            </a:pPr>
            <a:r>
              <a:rPr lang="en-US" sz="1000" smtClean="0"/>
              <a:t>So, while tariffs were a clear violation of GATT, other, more subtle forms of intervention were not.  </a:t>
            </a:r>
          </a:p>
          <a:p>
            <a:pPr eaLnBrk="1" hangingPunct="1">
              <a:lnSpc>
                <a:spcPct val="80000"/>
              </a:lnSpc>
            </a:pPr>
            <a:r>
              <a:rPr lang="en-US" sz="1000" smtClean="0"/>
              <a:t>The U.S. for example, forced Japan to voluntarily limit its exports of cars to the U.S., or suffer the consequences of more damaging tariffs.</a:t>
            </a:r>
          </a:p>
          <a:p>
            <a:pPr eaLnBrk="1" hangingPunct="1">
              <a:lnSpc>
                <a:spcPct val="80000"/>
              </a:lnSpc>
            </a:pPr>
            <a:endParaRPr lang="en-US" sz="10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37</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lnSpc>
                <a:spcPct val="80000"/>
              </a:lnSpc>
            </a:pPr>
            <a:r>
              <a:rPr lang="en-US" sz="1000" smtClean="0"/>
              <a:t>You may be wondering how has the current world trade system emerged.</a:t>
            </a:r>
          </a:p>
          <a:p>
            <a:pPr eaLnBrk="1" hangingPunct="1">
              <a:lnSpc>
                <a:spcPct val="80000"/>
              </a:lnSpc>
            </a:pPr>
            <a:r>
              <a:rPr lang="en-US" sz="1000" smtClean="0"/>
              <a:t>Well, Great Britain embraced free trade in the mid 1800s, and for 80 years or so, pushed for free trade around the world, but most countries resisted, preferring instead to maintain some protectionist policies. </a:t>
            </a:r>
          </a:p>
          <a:p>
            <a:pPr eaLnBrk="1" hangingPunct="1">
              <a:lnSpc>
                <a:spcPct val="80000"/>
              </a:lnSpc>
            </a:pPr>
            <a:r>
              <a:rPr lang="en-US" sz="1000" smtClean="0"/>
              <a:t>When the Great Depression hit, countries responded to the economic chaos by erecting significant trade barriers to keep imported products out, and create jobs at home.  </a:t>
            </a:r>
          </a:p>
          <a:p>
            <a:pPr eaLnBrk="1" hangingPunct="1">
              <a:lnSpc>
                <a:spcPct val="80000"/>
              </a:lnSpc>
            </a:pPr>
            <a:r>
              <a:rPr lang="en-US" sz="1000" smtClean="0"/>
              <a:t>In the U.S., the </a:t>
            </a:r>
            <a:r>
              <a:rPr lang="en-US" sz="1000" b="1" smtClean="0"/>
              <a:t>Smoot-Hawley Act</a:t>
            </a:r>
            <a:r>
              <a:rPr lang="en-US" sz="1000" smtClean="0"/>
              <a:t> established significant barriers to imports.</a:t>
            </a:r>
          </a:p>
          <a:p>
            <a:pPr eaLnBrk="1" hangingPunct="1">
              <a:lnSpc>
                <a:spcPct val="80000"/>
              </a:lnSpc>
            </a:pPr>
            <a:r>
              <a:rPr lang="en-US" sz="1000" smtClean="0"/>
              <a:t>At the conclusion of  World War II, the U.S. and other developed nations realized that free trade could be beneficial, and set about liberalizing trade by establishing the </a:t>
            </a:r>
            <a:r>
              <a:rPr lang="en-US" sz="1000" b="1" smtClean="0"/>
              <a:t>General Agreement in Trade and Tariffs, </a:t>
            </a:r>
            <a:r>
              <a:rPr lang="en-US" sz="1000" smtClean="0"/>
              <a:t>or </a:t>
            </a:r>
            <a:r>
              <a:rPr lang="en-US" sz="1000" b="1" smtClean="0"/>
              <a:t>GATT</a:t>
            </a:r>
            <a:r>
              <a:rPr lang="en-US" sz="1000" smtClean="0"/>
              <a:t> as it was commonly known.  GATT was a multilateral agreement designed to gradually eliminate barriers to trade.  </a:t>
            </a:r>
          </a:p>
          <a:p>
            <a:pPr eaLnBrk="1" hangingPunct="1">
              <a:lnSpc>
                <a:spcPct val="80000"/>
              </a:lnSpc>
            </a:pPr>
            <a:r>
              <a:rPr lang="en-US" sz="1000" smtClean="0"/>
              <a:t>During the 1980s and early 1990s, the world trading system became strained, and many countries increased trade barriers.  </a:t>
            </a:r>
          </a:p>
          <a:p>
            <a:pPr eaLnBrk="1" hangingPunct="1">
              <a:lnSpc>
                <a:spcPct val="80000"/>
              </a:lnSpc>
            </a:pPr>
            <a:r>
              <a:rPr lang="en-US" sz="1000" smtClean="0"/>
              <a:t>There were three main reasons for this.  </a:t>
            </a:r>
          </a:p>
          <a:p>
            <a:pPr eaLnBrk="1" hangingPunct="1">
              <a:lnSpc>
                <a:spcPct val="80000"/>
              </a:lnSpc>
            </a:pPr>
            <a:r>
              <a:rPr lang="en-US" sz="1000" smtClean="0"/>
              <a:t>First, Japan became a major factor in the global trading system.  The country’s economic strength, and huge trade surplus prompted many countries to implement trade barriers.  </a:t>
            </a:r>
          </a:p>
          <a:p>
            <a:pPr eaLnBrk="1" hangingPunct="1">
              <a:lnSpc>
                <a:spcPct val="80000"/>
              </a:lnSpc>
            </a:pPr>
            <a:r>
              <a:rPr lang="en-US" sz="1000" smtClean="0"/>
              <a:t>Many countries were convinced that Japan was following a neo-mercantilist policy to limit imports and encourage exports!</a:t>
            </a:r>
          </a:p>
          <a:p>
            <a:pPr eaLnBrk="1" hangingPunct="1">
              <a:lnSpc>
                <a:spcPct val="80000"/>
              </a:lnSpc>
            </a:pPr>
            <a:r>
              <a:rPr lang="en-US" sz="1000" smtClean="0"/>
              <a:t>Second, the world’s largest economy, the U.S. was struggling with persistent trade deficits which resulted in significant problems in some industries like textiles and automobiles.  </a:t>
            </a:r>
          </a:p>
          <a:p>
            <a:pPr eaLnBrk="1" hangingPunct="1">
              <a:lnSpc>
                <a:spcPct val="80000"/>
              </a:lnSpc>
            </a:pPr>
            <a:r>
              <a:rPr lang="en-US" sz="1000" smtClean="0"/>
              <a:t>Foreign producers, especially Japan, were increasing their market share, and the resulting unemployment in the U.S. caused significant pressure on the government to “do something,” and so trade barriers were erected.  </a:t>
            </a:r>
          </a:p>
          <a:p>
            <a:pPr eaLnBrk="1" hangingPunct="1">
              <a:lnSpc>
                <a:spcPct val="80000"/>
              </a:lnSpc>
            </a:pPr>
            <a:r>
              <a:rPr lang="en-US" sz="1000" smtClean="0"/>
              <a:t>Finally, many countries found ways to get around GATT regulations.  </a:t>
            </a:r>
          </a:p>
          <a:p>
            <a:pPr eaLnBrk="1" hangingPunct="1">
              <a:lnSpc>
                <a:spcPct val="80000"/>
              </a:lnSpc>
            </a:pPr>
            <a:r>
              <a:rPr lang="en-US" sz="1000" smtClean="0"/>
              <a:t>So, while tariffs were a clear violation of GATT, other, more subtle forms of intervention were not.  </a:t>
            </a:r>
          </a:p>
          <a:p>
            <a:pPr eaLnBrk="1" hangingPunct="1">
              <a:lnSpc>
                <a:spcPct val="80000"/>
              </a:lnSpc>
            </a:pPr>
            <a:r>
              <a:rPr lang="en-US" sz="1000" smtClean="0"/>
              <a:t>The U.S. for example, forced Japan to voluntarily limit its exports of cars to the U.S., or suffer the consequences of more damaging tariffs.</a:t>
            </a:r>
          </a:p>
          <a:p>
            <a:pPr eaLnBrk="1" hangingPunct="1">
              <a:lnSpc>
                <a:spcPct val="80000"/>
              </a:lnSpc>
            </a:pPr>
            <a:endParaRPr lang="en-US" sz="10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38</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lnSpc>
                <a:spcPct val="80000"/>
              </a:lnSpc>
            </a:pPr>
            <a:r>
              <a:rPr lang="en-US" sz="1000" smtClean="0"/>
              <a:t>You may be wondering how has the current world trade system emerged.</a:t>
            </a:r>
          </a:p>
          <a:p>
            <a:pPr eaLnBrk="1" hangingPunct="1">
              <a:lnSpc>
                <a:spcPct val="80000"/>
              </a:lnSpc>
            </a:pPr>
            <a:r>
              <a:rPr lang="en-US" sz="1000" smtClean="0"/>
              <a:t>Well, Great Britain embraced free trade in the mid 1800s, and for 80 years or so, pushed for free trade around the world, but most countries resisted, preferring instead to maintain some protectionist policies. </a:t>
            </a:r>
          </a:p>
          <a:p>
            <a:pPr eaLnBrk="1" hangingPunct="1">
              <a:lnSpc>
                <a:spcPct val="80000"/>
              </a:lnSpc>
            </a:pPr>
            <a:r>
              <a:rPr lang="en-US" sz="1000" smtClean="0"/>
              <a:t>When the Great Depression hit, countries responded to the economic chaos by erecting significant trade barriers to keep imported products out, and create jobs at home.  </a:t>
            </a:r>
          </a:p>
          <a:p>
            <a:pPr eaLnBrk="1" hangingPunct="1">
              <a:lnSpc>
                <a:spcPct val="80000"/>
              </a:lnSpc>
            </a:pPr>
            <a:r>
              <a:rPr lang="en-US" sz="1000" smtClean="0"/>
              <a:t>In the U.S., the </a:t>
            </a:r>
            <a:r>
              <a:rPr lang="en-US" sz="1000" b="1" smtClean="0"/>
              <a:t>Smoot-Hawley Act</a:t>
            </a:r>
            <a:r>
              <a:rPr lang="en-US" sz="1000" smtClean="0"/>
              <a:t> established significant barriers to imports.</a:t>
            </a:r>
          </a:p>
          <a:p>
            <a:pPr eaLnBrk="1" hangingPunct="1">
              <a:lnSpc>
                <a:spcPct val="80000"/>
              </a:lnSpc>
            </a:pPr>
            <a:r>
              <a:rPr lang="en-US" sz="1000" smtClean="0"/>
              <a:t>At the conclusion of  World War II, the U.S. and other developed nations realized that free trade could be beneficial, and set about liberalizing trade by establishing the </a:t>
            </a:r>
            <a:r>
              <a:rPr lang="en-US" sz="1000" b="1" smtClean="0"/>
              <a:t>General Agreement in Trade and Tariffs, </a:t>
            </a:r>
            <a:r>
              <a:rPr lang="en-US" sz="1000" smtClean="0"/>
              <a:t>or </a:t>
            </a:r>
            <a:r>
              <a:rPr lang="en-US" sz="1000" b="1" smtClean="0"/>
              <a:t>GATT</a:t>
            </a:r>
            <a:r>
              <a:rPr lang="en-US" sz="1000" smtClean="0"/>
              <a:t> as it was commonly known.  GATT was a multilateral agreement designed to gradually eliminate barriers to trade.  </a:t>
            </a:r>
          </a:p>
          <a:p>
            <a:pPr eaLnBrk="1" hangingPunct="1">
              <a:lnSpc>
                <a:spcPct val="80000"/>
              </a:lnSpc>
            </a:pPr>
            <a:r>
              <a:rPr lang="en-US" sz="1000" smtClean="0"/>
              <a:t>During the 1980s and early 1990s, the world trading system became strained, and many countries increased trade barriers.  </a:t>
            </a:r>
          </a:p>
          <a:p>
            <a:pPr eaLnBrk="1" hangingPunct="1">
              <a:lnSpc>
                <a:spcPct val="80000"/>
              </a:lnSpc>
            </a:pPr>
            <a:r>
              <a:rPr lang="en-US" sz="1000" smtClean="0"/>
              <a:t>There were three main reasons for this.  </a:t>
            </a:r>
          </a:p>
          <a:p>
            <a:pPr eaLnBrk="1" hangingPunct="1">
              <a:lnSpc>
                <a:spcPct val="80000"/>
              </a:lnSpc>
            </a:pPr>
            <a:r>
              <a:rPr lang="en-US" sz="1000" smtClean="0"/>
              <a:t>First, Japan became a major factor in the global trading system.  The country’s economic strength, and huge trade surplus prompted many countries to implement trade barriers.  </a:t>
            </a:r>
          </a:p>
          <a:p>
            <a:pPr eaLnBrk="1" hangingPunct="1">
              <a:lnSpc>
                <a:spcPct val="80000"/>
              </a:lnSpc>
            </a:pPr>
            <a:r>
              <a:rPr lang="en-US" sz="1000" smtClean="0"/>
              <a:t>Many countries were convinced that Japan was following a neo-mercantilist policy to limit imports and encourage exports!</a:t>
            </a:r>
          </a:p>
          <a:p>
            <a:pPr eaLnBrk="1" hangingPunct="1">
              <a:lnSpc>
                <a:spcPct val="80000"/>
              </a:lnSpc>
            </a:pPr>
            <a:r>
              <a:rPr lang="en-US" sz="1000" smtClean="0"/>
              <a:t>Second, the world’s largest economy, the U.S. was struggling with persistent trade deficits which resulted in significant problems in some industries like textiles and automobiles.  </a:t>
            </a:r>
          </a:p>
          <a:p>
            <a:pPr eaLnBrk="1" hangingPunct="1">
              <a:lnSpc>
                <a:spcPct val="80000"/>
              </a:lnSpc>
            </a:pPr>
            <a:r>
              <a:rPr lang="en-US" sz="1000" smtClean="0"/>
              <a:t>Foreign producers, especially Japan, were increasing their market share, and the resulting unemployment in the U.S. caused significant pressure on the government to “do something,” and so trade barriers were erected.  </a:t>
            </a:r>
          </a:p>
          <a:p>
            <a:pPr eaLnBrk="1" hangingPunct="1">
              <a:lnSpc>
                <a:spcPct val="80000"/>
              </a:lnSpc>
            </a:pPr>
            <a:r>
              <a:rPr lang="en-US" sz="1000" smtClean="0"/>
              <a:t>Finally, many countries found ways to get around GATT regulations.  </a:t>
            </a:r>
          </a:p>
          <a:p>
            <a:pPr eaLnBrk="1" hangingPunct="1">
              <a:lnSpc>
                <a:spcPct val="80000"/>
              </a:lnSpc>
            </a:pPr>
            <a:r>
              <a:rPr lang="en-US" sz="1000" smtClean="0"/>
              <a:t>So, while tariffs were a clear violation of GATT, other, more subtle forms of intervention were not.  </a:t>
            </a:r>
          </a:p>
          <a:p>
            <a:pPr eaLnBrk="1" hangingPunct="1">
              <a:lnSpc>
                <a:spcPct val="80000"/>
              </a:lnSpc>
            </a:pPr>
            <a:r>
              <a:rPr lang="en-US" sz="1000" smtClean="0"/>
              <a:t>The U.S. for example, forced Japan to voluntarily limit its exports of cars to the U.S., or suffer the consequences of more damaging tariffs.</a:t>
            </a:r>
          </a:p>
          <a:p>
            <a:pPr eaLnBrk="1" hangingPunct="1">
              <a:lnSpc>
                <a:spcPct val="80000"/>
              </a:lnSpc>
            </a:pPr>
            <a:endParaRPr lang="en-US" sz="10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3CF6DCB1-DB9F-4DB9-84C6-BC3263070B29}" type="slidenum">
              <a:rPr lang="en-US"/>
              <a:pPr/>
              <a:t>39</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z="1400" smtClean="0"/>
              <a:t>With protectionism on the rise, a new round of GATT negotiations to reduce trade barriers began in 1986.  </a:t>
            </a:r>
          </a:p>
          <a:p>
            <a:pPr eaLnBrk="1" hangingPunct="1"/>
            <a:r>
              <a:rPr lang="en-US" sz="1400" smtClean="0"/>
              <a:t>This round, called the Uruguay Round, was significant for several reasons.</a:t>
            </a:r>
          </a:p>
          <a:p>
            <a:pPr eaLnBrk="1" hangingPunct="1"/>
            <a:r>
              <a:rPr lang="en-US" sz="1400" smtClean="0"/>
              <a:t>It went beyond what had been accomplished to that point to include discussion of how to address trade issues related to services and intellectual property, and to trade in agriculture. </a:t>
            </a:r>
          </a:p>
          <a:p>
            <a:pPr eaLnBrk="1" hangingPunct="1"/>
            <a:r>
              <a:rPr lang="en-US" sz="1400" smtClean="0"/>
              <a:t>It also created the </a:t>
            </a:r>
            <a:r>
              <a:rPr lang="en-US" sz="1400" b="1" smtClean="0"/>
              <a:t>WTO</a:t>
            </a:r>
            <a:r>
              <a:rPr lang="en-US" sz="1400" smtClean="0"/>
              <a:t> to act as an umbrella organization that encompassed GATT, along with two new organizations, the General Agreement on Trade in Services or GATS, and the Agreement on Trade Related Aspects of Intellectual Property Rights or TRIPS.</a:t>
            </a:r>
          </a:p>
          <a:p>
            <a:pPr eaLnBrk="1" hangingPunct="1"/>
            <a:r>
              <a:rPr lang="en-US" sz="1400" smtClean="0"/>
              <a:t>The WTO was given enforcement power that was lacking in GATT, and so was expected to be a more powerful organization.  </a:t>
            </a:r>
          </a:p>
          <a:p>
            <a:pPr lvl="1" eaLnBrk="1" hangingPunct="1"/>
            <a:endParaRPr lang="en-US" sz="1400" smtClean="0"/>
          </a:p>
          <a:p>
            <a:pPr eaLnBrk="1" hangingPunct="1"/>
            <a:endParaRPr lang="en-US" sz="1400" smtClean="0"/>
          </a:p>
          <a:p>
            <a:pPr eaLnBrk="1" hangingPunct="1"/>
            <a:endParaRPr lang="en-US" sz="1400" smtClean="0"/>
          </a:p>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E2806095-1865-41C7-ADC0-3B7FAE5AAE3A}" type="slidenum">
              <a:rPr lang="en-US"/>
              <a:pPr/>
              <a:t>40</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z="1400" smtClean="0"/>
              <a:t>How is the WTO doing? </a:t>
            </a:r>
          </a:p>
          <a:p>
            <a:pPr eaLnBrk="1" hangingPunct="1"/>
            <a:r>
              <a:rPr lang="en-US" sz="1400" smtClean="0"/>
              <a:t>So far, the WTO appears to be successful at its goals. In 2009, it had 153 members. </a:t>
            </a:r>
          </a:p>
          <a:p>
            <a:pPr eaLnBrk="1" hangingPunct="1"/>
            <a:r>
              <a:rPr lang="en-US" sz="1400" smtClean="0"/>
              <a:t>The additional enforcement powers that were given to the WTO seem to be working.  </a:t>
            </a:r>
          </a:p>
          <a:p>
            <a:pPr eaLnBrk="1" hangingPunct="1"/>
            <a:r>
              <a:rPr lang="en-US" sz="1400" smtClean="0"/>
              <a:t>Most countries that have been involved in disputes have accepted WTO recommendations, demonstrating confidence in the organization’s dispute resolution process. </a:t>
            </a:r>
          </a:p>
          <a:p>
            <a:pPr eaLnBrk="1" hangingPunct="1"/>
            <a:endParaRPr lang="en-US" sz="1400" smtClean="0"/>
          </a:p>
          <a:p>
            <a:pPr eaLnBrk="1" hangingPunct="1"/>
            <a:endParaRPr lang="en-US" sz="1400" smtClean="0"/>
          </a:p>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E2806095-1865-41C7-ADC0-3B7FAE5AAE3A}" type="slidenum">
              <a:rPr lang="en-US"/>
              <a:pPr/>
              <a:t>41</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z="1400" smtClean="0"/>
              <a:t>How is the WTO doing? </a:t>
            </a:r>
          </a:p>
          <a:p>
            <a:pPr eaLnBrk="1" hangingPunct="1"/>
            <a:r>
              <a:rPr lang="en-US" sz="1400" smtClean="0"/>
              <a:t>So far, the WTO appears to be successful at its goals. In 2009, it had 153 members. </a:t>
            </a:r>
          </a:p>
          <a:p>
            <a:pPr eaLnBrk="1" hangingPunct="1"/>
            <a:r>
              <a:rPr lang="en-US" sz="1400" smtClean="0"/>
              <a:t>The additional enforcement powers that were given to the WTO seem to be working.  </a:t>
            </a:r>
          </a:p>
          <a:p>
            <a:pPr eaLnBrk="1" hangingPunct="1"/>
            <a:r>
              <a:rPr lang="en-US" sz="1400" smtClean="0"/>
              <a:t>Most countries that have been involved in disputes have accepted WTO recommendations, demonstrating confidence in the organization’s dispute resolution process. </a:t>
            </a:r>
          </a:p>
          <a:p>
            <a:pPr eaLnBrk="1" hangingPunct="1"/>
            <a:endParaRPr lang="en-US" sz="1400" smtClean="0"/>
          </a:p>
          <a:p>
            <a:pPr eaLnBrk="1" hangingPunct="1"/>
            <a:endParaRPr lang="en-US" sz="1400" smtClean="0"/>
          </a:p>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2DC986B5-9121-41B9-9835-A604382E33C1}" type="slidenum">
              <a:rPr lang="en-US"/>
              <a:pPr/>
              <a:t>43</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mtClean="0"/>
              <a:t>Where is the WTO going? </a:t>
            </a:r>
          </a:p>
          <a:p>
            <a:pPr eaLnBrk="1" hangingPunct="1"/>
            <a:r>
              <a:rPr lang="en-US" smtClean="0"/>
              <a:t>Well, a defining moment for the WTO occurred at a 1999 meeting focusing on reducing trade barriers in agriculture.  The talks fell apart when the U.S. and the EU failed to reach an agreement over subsidies to exporters of farm products, and the U.S. was accused of unfair tactics by developing countries.  </a:t>
            </a:r>
          </a:p>
          <a:p>
            <a:pPr eaLnBrk="1" hangingPunct="1"/>
            <a:r>
              <a:rPr lang="en-US" smtClean="0"/>
              <a:t>Perhaps more important though, were the events taking place outside the meeting which had become a magnet for various groups protesting free trade.  </a:t>
            </a:r>
          </a:p>
          <a:p>
            <a:pPr eaLnBrk="1" hangingPunct="1"/>
            <a:r>
              <a:rPr lang="en-US" smtClean="0"/>
              <a:t>Marches were held in the streets, property was damaged and looted when the demonstrations became violent, and the issues surrounding free trade became the focus of the global media.</a:t>
            </a:r>
          </a:p>
          <a:p>
            <a:pPr eaLnBrk="1" hangingPunct="1"/>
            <a:r>
              <a:rPr lang="en-US" smtClean="0"/>
              <a:t>Further efforts to liberalize trade will now be part of mainstream life.  </a:t>
            </a:r>
          </a:p>
          <a:p>
            <a:pPr eaLnBrk="1" hangingPunct="1"/>
            <a:r>
              <a:rPr lang="en-US" smtClean="0"/>
              <a:t>In countries like the U.S. where public opinion is influential, the success of free trade efforts will depend on how well the public can be convinced of the merits of making the required changes. </a:t>
            </a:r>
          </a:p>
          <a:p>
            <a:pPr eaLnBrk="1" hangingPunct="1"/>
            <a:r>
              <a:rPr lang="en-US" smtClean="0"/>
              <a:t>So today, the WTO is focusing on a number of key issues including the rise of anti-dumping policies, the high level of protectionism in agriculture, the lack of strong protection for intellectual property rights in many nations, and the high tariffs on nonagricultural goods and services in that persist in many nations. </a:t>
            </a:r>
          </a:p>
          <a:p>
            <a:pPr eaLnBrk="1" hangingPunct="1"/>
            <a:endParaRPr lang="en-US" smtClean="0"/>
          </a:p>
          <a:p>
            <a:pPr lvl="1" eaLnBrk="1" hangingPunct="1"/>
            <a:endParaRPr lang="en-US" smtClean="0"/>
          </a:p>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8270F31-D49B-4EDB-91F4-56F3F6DA0415}" type="slidenum">
              <a:rPr lang="en-US"/>
              <a:pPr/>
              <a:t>44</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z="1400" smtClean="0"/>
              <a:t>In 2001, the WTO began a new round of talks in Doha, Qatar.  </a:t>
            </a:r>
          </a:p>
          <a:p>
            <a:pPr eaLnBrk="1" hangingPunct="1"/>
            <a:r>
              <a:rPr lang="en-US" sz="1400" smtClean="0"/>
              <a:t>Issues on the table at this round of meetings include cutting tariffs and industrial goods and services, phasing out subsidies to agricultural producers, reducing barriers to cross-border investment, and limiting the use of anti-dumping laws.</a:t>
            </a:r>
          </a:p>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82160DD5-79F9-4DCA-887C-573493EB8FD9}" type="slidenum">
              <a:rPr lang="en-US"/>
              <a:pPr/>
              <a:t>45</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z="1400" smtClean="0"/>
              <a:t>What are the implications of all of this for managers? </a:t>
            </a:r>
          </a:p>
          <a:p>
            <a:pPr eaLnBrk="1" hangingPunct="1"/>
            <a:r>
              <a:rPr lang="en-US" sz="1400" smtClean="0"/>
              <a:t>Well, you already know that trade barriers raise the cost of exporting to another country, and that voluntary export restraints also limit a company’s ability to sell its product.  </a:t>
            </a:r>
          </a:p>
          <a:p>
            <a:pPr eaLnBrk="1" hangingPunct="1"/>
            <a:r>
              <a:rPr lang="en-US" sz="1400" smtClean="0"/>
              <a:t>Firms may also find that they have to revise their production plans if they are affected by local content requirements.  </a:t>
            </a:r>
          </a:p>
          <a:p>
            <a:pPr eaLnBrk="1" hangingPunct="1"/>
            <a:r>
              <a:rPr lang="en-US" sz="1400" smtClean="0"/>
              <a:t>Keep in mind too, that the focus on anti-dumping limits the ability of a company to use aggressive pricing to gain market share. </a:t>
            </a:r>
          </a:p>
          <a:p>
            <a:pPr eaLnBrk="1" hangingPunct="1"/>
            <a:r>
              <a:rPr lang="en-US" sz="1400" smtClean="0"/>
              <a:t>It’s important for international businesses to think carefully about their strategies toward free trade.  </a:t>
            </a:r>
          </a:p>
          <a:p>
            <a:pPr eaLnBrk="1" hangingPunct="1"/>
            <a:r>
              <a:rPr lang="en-US" sz="1400" smtClean="0"/>
              <a:t>If they lobby for protection, how will this affect the future?  </a:t>
            </a:r>
          </a:p>
          <a:p>
            <a:pPr eaLnBrk="1" hangingPunct="1"/>
            <a:r>
              <a:rPr lang="en-US" sz="1400" smtClean="0"/>
              <a:t>Are there likely to be retaliatory moves that could ultimately make a firm less competitive rather than more competitive?  </a:t>
            </a:r>
          </a:p>
          <a:p>
            <a:pPr eaLnBrk="1" hangingPunct="1"/>
            <a:r>
              <a:rPr lang="en-US" sz="1400" smtClean="0"/>
              <a:t>Do firms actually have an incentive to lobby for free trade? </a:t>
            </a:r>
          </a:p>
          <a:p>
            <a:pPr eaLnBrk="1" hangingPunct="1"/>
            <a:endParaRPr lang="en-US" sz="1400" smtClean="0"/>
          </a:p>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82160DD5-79F9-4DCA-887C-573493EB8FD9}" type="slidenum">
              <a:rPr lang="en-US"/>
              <a:pPr/>
              <a:t>46</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z="1400" smtClean="0"/>
              <a:t>What are the implications of all of this for managers? </a:t>
            </a:r>
          </a:p>
          <a:p>
            <a:pPr eaLnBrk="1" hangingPunct="1"/>
            <a:r>
              <a:rPr lang="en-US" sz="1400" smtClean="0"/>
              <a:t>Well, you already know that trade barriers raise the cost of exporting to another country, and that voluntary export restraints also limit a company’s ability to sell its product.  </a:t>
            </a:r>
          </a:p>
          <a:p>
            <a:pPr eaLnBrk="1" hangingPunct="1"/>
            <a:r>
              <a:rPr lang="en-US" sz="1400" smtClean="0"/>
              <a:t>Firms may also find that they have to revise their production plans if they are affected by local content requirements.  </a:t>
            </a:r>
          </a:p>
          <a:p>
            <a:pPr eaLnBrk="1" hangingPunct="1"/>
            <a:r>
              <a:rPr lang="en-US" sz="1400" smtClean="0"/>
              <a:t>Keep in mind too, that the focus on anti-dumping limits the ability of a company to use aggressive pricing to gain market share. </a:t>
            </a:r>
          </a:p>
          <a:p>
            <a:pPr eaLnBrk="1" hangingPunct="1"/>
            <a:r>
              <a:rPr lang="en-US" sz="1400" smtClean="0"/>
              <a:t>It’s important for international businesses to think carefully about their strategies toward free trade.  </a:t>
            </a:r>
          </a:p>
          <a:p>
            <a:pPr eaLnBrk="1" hangingPunct="1"/>
            <a:r>
              <a:rPr lang="en-US" sz="1400" smtClean="0"/>
              <a:t>If they lobby for protection, how will this affect the future?  </a:t>
            </a:r>
          </a:p>
          <a:p>
            <a:pPr eaLnBrk="1" hangingPunct="1"/>
            <a:r>
              <a:rPr lang="en-US" sz="1400" smtClean="0"/>
              <a:t>Are there likely to be retaliatory moves that could ultimately make a firm less competitive rather than more competitive?  </a:t>
            </a:r>
          </a:p>
          <a:p>
            <a:pPr eaLnBrk="1" hangingPunct="1"/>
            <a:r>
              <a:rPr lang="en-US" sz="1400" smtClean="0"/>
              <a:t>Do firms actually have an incentive to lobby for free trade? </a:t>
            </a:r>
          </a:p>
          <a:p>
            <a:pPr eaLnBrk="1" hangingPunct="1"/>
            <a:endParaRPr lang="en-US" sz="1400" smtClean="0"/>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rechargenews.com/business_area/politics/article268966.ece"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nytimes.com/2010/11/12/business/global/12yen.html?ref=customstariff"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nytimes.com/2011/10/05/world/asia/china-criticizes-senates-currency-manipulation-bill.html?ref=customstariff"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5 – The International Trading System</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Guest Speaker </a:t>
            </a:r>
            <a:r>
              <a:rPr lang="en-US" sz="4400" b="1" dirty="0" smtClean="0"/>
              <a:t>– </a:t>
            </a:r>
            <a:r>
              <a:rPr lang="en-US" sz="4400" b="1" dirty="0" smtClean="0"/>
              <a:t>10 Feb 12</a:t>
            </a:r>
            <a:endParaRPr lang="en-US" sz="4400" b="1" dirty="0" smtClean="0"/>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Mr. Steven </a:t>
            </a:r>
            <a:r>
              <a:rPr lang="en-US" dirty="0" err="1" smtClean="0"/>
              <a:t>Edgett</a:t>
            </a:r>
            <a:r>
              <a:rPr lang="en-US" dirty="0" smtClean="0"/>
              <a:t>, VP at Honeywell Satellite Tracking, </a:t>
            </a:r>
            <a:r>
              <a:rPr lang="en-US" dirty="0" smtClean="0"/>
              <a:t>will be </a:t>
            </a:r>
            <a:r>
              <a:rPr lang="en-US" dirty="0" smtClean="0"/>
              <a:t>speaking on his experiences in doing business around the world</a:t>
            </a:r>
            <a:endParaRPr lang="en-US" dirty="0" smtClean="0"/>
          </a:p>
          <a:p>
            <a:pPr lvl="0"/>
            <a:endParaRPr lang="en-US" dirty="0" smtClean="0"/>
          </a:p>
          <a:p>
            <a:pPr lvl="0"/>
            <a:r>
              <a:rPr lang="en-US" dirty="0" smtClean="0"/>
              <a:t>He will be discussing a couple of actual cases and also some general lessons learned</a:t>
            </a:r>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Midterm Exam – </a:t>
            </a:r>
            <a:r>
              <a:rPr lang="en-US" sz="4400" b="1" dirty="0" smtClean="0"/>
              <a:t>17 Feb 12</a:t>
            </a:r>
            <a:endParaRPr lang="en-US" sz="4400" b="1" dirty="0" smtClean="0"/>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1.5 hours in length </a:t>
            </a:r>
            <a:r>
              <a:rPr lang="en-US" dirty="0" smtClean="0"/>
              <a:t>(2:35 </a:t>
            </a:r>
            <a:r>
              <a:rPr lang="en-US" dirty="0" smtClean="0"/>
              <a:t>pm – </a:t>
            </a:r>
            <a:r>
              <a:rPr lang="en-US" dirty="0" smtClean="0"/>
              <a:t>4:05 </a:t>
            </a:r>
            <a:r>
              <a:rPr lang="en-US" dirty="0" smtClean="0"/>
              <a:t>pm)</a:t>
            </a:r>
          </a:p>
          <a:p>
            <a:pPr lvl="0"/>
            <a:endParaRPr lang="en-US" dirty="0" smtClean="0"/>
          </a:p>
          <a:p>
            <a:pPr lvl="0"/>
            <a:r>
              <a:rPr lang="en-US" dirty="0" smtClean="0"/>
              <a:t>Five </a:t>
            </a:r>
            <a:r>
              <a:rPr lang="en-US" dirty="0" smtClean="0"/>
              <a:t>short answer </a:t>
            </a:r>
            <a:r>
              <a:rPr lang="en-US" dirty="0" smtClean="0"/>
              <a:t>questions.  Some questions have several parts.</a:t>
            </a:r>
          </a:p>
          <a:p>
            <a:pPr lvl="0"/>
            <a:endParaRPr lang="en-US" dirty="0" smtClean="0"/>
          </a:p>
          <a:p>
            <a:pPr lvl="0"/>
            <a:r>
              <a:rPr lang="en-US" dirty="0" smtClean="0"/>
              <a:t>Lecture 7 will start at approximately 4:20</a:t>
            </a:r>
            <a:endParaRPr lang="en-US" dirty="0" smtClean="0"/>
          </a:p>
          <a:p>
            <a:pPr lvl="0"/>
            <a:endParaRPr lang="en-US" dirty="0" smtClean="0"/>
          </a:p>
          <a:p>
            <a:pPr lvl="0" algn="ctr">
              <a:buNone/>
            </a:pPr>
            <a:r>
              <a:rPr lang="en-US" sz="6600" dirty="0" smtClean="0"/>
              <a:t>Questions??</a:t>
            </a:r>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5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the methods used by governments to intervene in markets</a:t>
            </a:r>
          </a:p>
          <a:p>
            <a:pPr lvl="0"/>
            <a:endParaRPr lang="en-US" dirty="0" smtClean="0"/>
          </a:p>
          <a:p>
            <a:pPr lvl="0"/>
            <a:r>
              <a:rPr lang="en-US" dirty="0" smtClean="0"/>
              <a:t>Understand the pros and cons of strategic trade policy</a:t>
            </a:r>
          </a:p>
          <a:p>
            <a:pPr lvl="0"/>
            <a:endParaRPr lang="en-US" dirty="0" smtClean="0"/>
          </a:p>
          <a:p>
            <a:pPr lvl="0"/>
            <a:r>
              <a:rPr lang="en-US" dirty="0" smtClean="0"/>
              <a:t>Understand the evolution of the international trading system</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dirty="0"/>
          </a:p>
        </p:txBody>
      </p:sp>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Players in the Global Trading System</a:t>
            </a:r>
          </a:p>
        </p:txBody>
      </p:sp>
      <p:sp>
        <p:nvSpPr>
          <p:cNvPr id="15365" name="Rectangle 3"/>
          <p:cNvSpPr>
            <a:spLocks noGrp="1" noChangeArrowheads="1"/>
          </p:cNvSpPr>
          <p:nvPr>
            <p:ph type="body" idx="1"/>
          </p:nvPr>
        </p:nvSpPr>
        <p:spPr/>
        <p:txBody>
          <a:bodyPr/>
          <a:lstStyle/>
          <a:p>
            <a:pPr eaLnBrk="1" hangingPunct="1">
              <a:lnSpc>
                <a:spcPct val="90000"/>
              </a:lnSpc>
            </a:pPr>
            <a:endParaRPr lang="en-US" dirty="0" smtClean="0"/>
          </a:p>
          <a:p>
            <a:pPr eaLnBrk="1" hangingPunct="1">
              <a:lnSpc>
                <a:spcPct val="90000"/>
              </a:lnSpc>
            </a:pPr>
            <a:r>
              <a:rPr lang="en-US" sz="3200" dirty="0" smtClean="0">
                <a:solidFill>
                  <a:srgbClr val="FF3300"/>
                </a:solidFill>
              </a:rPr>
              <a:t>National governments</a:t>
            </a:r>
          </a:p>
          <a:p>
            <a:pPr eaLnBrk="1" hangingPunct="1">
              <a:lnSpc>
                <a:spcPct val="90000"/>
              </a:lnSpc>
            </a:pPr>
            <a:endParaRPr lang="en-US" sz="3200" dirty="0" smtClean="0"/>
          </a:p>
          <a:p>
            <a:pPr eaLnBrk="1" hangingPunct="1">
              <a:lnSpc>
                <a:spcPct val="90000"/>
              </a:lnSpc>
            </a:pPr>
            <a:r>
              <a:rPr lang="en-US" sz="3200" dirty="0" smtClean="0"/>
              <a:t>Global Institutions</a:t>
            </a:r>
          </a:p>
          <a:p>
            <a:pPr lvl="1" eaLnBrk="1" hangingPunct="1">
              <a:lnSpc>
                <a:spcPct val="90000"/>
              </a:lnSpc>
            </a:pPr>
            <a:endParaRPr lang="en-US" sz="2800" dirty="0" smtClean="0"/>
          </a:p>
          <a:p>
            <a:pPr lvl="1" eaLnBrk="1" hangingPunct="1">
              <a:lnSpc>
                <a:spcPct val="90000"/>
              </a:lnSpc>
            </a:pPr>
            <a:r>
              <a:rPr lang="en-US" sz="2800" dirty="0" smtClean="0"/>
              <a:t>e.g</a:t>
            </a:r>
            <a:r>
              <a:rPr lang="en-US" sz="2800" dirty="0" smtClean="0"/>
              <a:t>. </a:t>
            </a:r>
            <a:r>
              <a:rPr lang="en-US" sz="2800" dirty="0" err="1" smtClean="0"/>
              <a:t>Gatt</a:t>
            </a:r>
            <a:r>
              <a:rPr lang="en-US" sz="2800" dirty="0" smtClean="0"/>
              <a:t> and WTO</a:t>
            </a:r>
            <a:endParaRPr lang="en-US"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BUSI 2701D</a:t>
            </a:r>
            <a:endParaRPr lang="en-US"/>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The Political Reality </a:t>
            </a:r>
            <a:br>
              <a:rPr lang="en-US" b="1" smtClean="0">
                <a:latin typeface="Cambria" pitchFamily="18" charset="0"/>
              </a:rPr>
            </a:br>
            <a:r>
              <a:rPr lang="en-US" b="1" smtClean="0">
                <a:latin typeface="Cambria" pitchFamily="18" charset="0"/>
              </a:rPr>
              <a:t>Of International Trade?</a:t>
            </a:r>
          </a:p>
        </p:txBody>
      </p:sp>
      <p:sp>
        <p:nvSpPr>
          <p:cNvPr id="4101" name="Rectangle 3"/>
          <p:cNvSpPr>
            <a:spLocks noGrp="1" noChangeArrowheads="1"/>
          </p:cNvSpPr>
          <p:nvPr>
            <p:ph type="body" idx="1"/>
          </p:nvPr>
        </p:nvSpPr>
        <p:spPr>
          <a:xfrm>
            <a:off x="467544" y="1484784"/>
            <a:ext cx="8229600" cy="4530725"/>
          </a:xfrm>
        </p:spPr>
        <p:txBody>
          <a:bodyPr/>
          <a:lstStyle/>
          <a:p>
            <a:pPr eaLnBrk="1" hangingPunct="1"/>
            <a:r>
              <a:rPr lang="en-US" b="1" dirty="0" smtClean="0"/>
              <a:t>Free trade</a:t>
            </a:r>
            <a:r>
              <a:rPr lang="en-US" dirty="0" smtClean="0"/>
              <a:t> occurs when governments do </a:t>
            </a:r>
            <a:r>
              <a:rPr lang="en-US" u="sng" dirty="0" smtClean="0"/>
              <a:t>not attempt to restrict what citizens</a:t>
            </a:r>
            <a:r>
              <a:rPr lang="en-US" dirty="0" smtClean="0"/>
              <a:t> can </a:t>
            </a:r>
            <a:r>
              <a:rPr lang="en-US" u="sng" dirty="0" smtClean="0"/>
              <a:t>buy</a:t>
            </a:r>
            <a:r>
              <a:rPr lang="en-US" dirty="0" smtClean="0"/>
              <a:t> from another country or what they can </a:t>
            </a:r>
            <a:r>
              <a:rPr lang="en-US" u="sng" dirty="0" smtClean="0"/>
              <a:t>sell</a:t>
            </a:r>
            <a:r>
              <a:rPr lang="en-US" dirty="0" smtClean="0"/>
              <a:t> to another country  </a:t>
            </a:r>
          </a:p>
          <a:p>
            <a:pPr eaLnBrk="1" hangingPunct="1"/>
            <a:r>
              <a:rPr lang="en-US" dirty="0" smtClean="0"/>
              <a:t>While many </a:t>
            </a:r>
            <a:r>
              <a:rPr lang="en-US" u="sng" dirty="0" smtClean="0"/>
              <a:t>nations are nominally committed to free trade</a:t>
            </a:r>
            <a:r>
              <a:rPr lang="en-US" dirty="0" smtClean="0"/>
              <a:t>, </a:t>
            </a:r>
            <a:r>
              <a:rPr lang="en-US" u="sng" dirty="0" smtClean="0"/>
              <a:t>they tend to intervene</a:t>
            </a:r>
            <a:r>
              <a:rPr lang="en-US" dirty="0" smtClean="0"/>
              <a:t> in international trade to:</a:t>
            </a:r>
          </a:p>
          <a:p>
            <a:pPr lvl="1" eaLnBrk="1" hangingPunct="1"/>
            <a:r>
              <a:rPr lang="en-US" dirty="0" smtClean="0"/>
              <a:t>protect the interests of politically important groups or </a:t>
            </a:r>
          </a:p>
          <a:p>
            <a:pPr lvl="1" eaLnBrk="1" hangingPunct="1"/>
            <a:r>
              <a:rPr lang="en-US" dirty="0" smtClean="0"/>
              <a:t>to try to boost the wealth and prosperity of the nation</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5125" name="Rectangle 3"/>
          <p:cNvSpPr>
            <a:spLocks noGrp="1" noChangeArrowheads="1"/>
          </p:cNvSpPr>
          <p:nvPr>
            <p:ph type="body" idx="1"/>
          </p:nvPr>
        </p:nvSpPr>
        <p:spPr/>
        <p:txBody>
          <a:bodyPr/>
          <a:lstStyle/>
          <a:p>
            <a:pPr marL="533400" indent="-533400" eaLnBrk="1" hangingPunct="1">
              <a:lnSpc>
                <a:spcPct val="80000"/>
              </a:lnSpc>
              <a:buNone/>
            </a:pPr>
            <a:r>
              <a:rPr lang="en-US" sz="3200" dirty="0" smtClean="0"/>
              <a:t>Governments use various methods to intervene in markets including the following:</a:t>
            </a:r>
          </a:p>
          <a:p>
            <a:pPr marL="533400" indent="-533400" eaLnBrk="1" hangingPunct="1">
              <a:lnSpc>
                <a:spcPct val="80000"/>
              </a:lnSpc>
              <a:buNone/>
            </a:pPr>
            <a:endParaRPr lang="en-US" sz="3200" dirty="0" smtClean="0"/>
          </a:p>
          <a:p>
            <a:pPr marL="533400" indent="-533400" eaLnBrk="1" hangingPunct="1">
              <a:lnSpc>
                <a:spcPct val="80000"/>
              </a:lnSpc>
              <a:buFont typeface="+mj-lt"/>
              <a:buAutoNum type="arabicPeriod"/>
            </a:pPr>
            <a:r>
              <a:rPr lang="en-US" sz="2200" dirty="0" smtClean="0"/>
              <a:t>Tariffs</a:t>
            </a:r>
          </a:p>
          <a:p>
            <a:pPr marL="533400" indent="-533400" eaLnBrk="1" hangingPunct="1">
              <a:lnSpc>
                <a:spcPct val="80000"/>
              </a:lnSpc>
              <a:buFont typeface="+mj-lt"/>
              <a:buAutoNum type="arabicPeriod"/>
            </a:pPr>
            <a:r>
              <a:rPr lang="en-US" sz="2200" dirty="0" smtClean="0"/>
              <a:t>Subsidies</a:t>
            </a:r>
          </a:p>
          <a:p>
            <a:pPr marL="533400" indent="-533400" eaLnBrk="1" hangingPunct="1">
              <a:lnSpc>
                <a:spcPct val="80000"/>
              </a:lnSpc>
              <a:buFont typeface="+mj-lt"/>
              <a:buAutoNum type="arabicPeriod"/>
            </a:pPr>
            <a:r>
              <a:rPr lang="en-US" sz="2200" dirty="0" smtClean="0"/>
              <a:t>Import Quotas</a:t>
            </a:r>
          </a:p>
          <a:p>
            <a:pPr marL="533400" indent="-533400" eaLnBrk="1" hangingPunct="1">
              <a:lnSpc>
                <a:spcPct val="80000"/>
              </a:lnSpc>
              <a:buFont typeface="+mj-lt"/>
              <a:buAutoNum type="arabicPeriod"/>
            </a:pPr>
            <a:r>
              <a:rPr lang="en-US" sz="2200" dirty="0" smtClean="0"/>
              <a:t>Voluntary Export Restraints (VERs)</a:t>
            </a:r>
          </a:p>
          <a:p>
            <a:pPr marL="533400" indent="-533400" eaLnBrk="1" hangingPunct="1">
              <a:lnSpc>
                <a:spcPct val="80000"/>
              </a:lnSpc>
              <a:buFont typeface="+mj-lt"/>
              <a:buAutoNum type="arabicPeriod"/>
            </a:pPr>
            <a:r>
              <a:rPr lang="en-US" sz="2200" dirty="0" smtClean="0"/>
              <a:t>Local Content Requirements</a:t>
            </a:r>
          </a:p>
          <a:p>
            <a:pPr marL="533400" indent="-533400" eaLnBrk="1" hangingPunct="1">
              <a:lnSpc>
                <a:spcPct val="80000"/>
              </a:lnSpc>
              <a:buFont typeface="+mj-lt"/>
              <a:buAutoNum type="arabicPeriod"/>
            </a:pPr>
            <a:r>
              <a:rPr lang="en-US" sz="2200" dirty="0" smtClean="0"/>
              <a:t>Administrative Policies</a:t>
            </a:r>
          </a:p>
          <a:p>
            <a:pPr marL="533400" indent="-533400" eaLnBrk="1" hangingPunct="1">
              <a:lnSpc>
                <a:spcPct val="80000"/>
              </a:lnSpc>
              <a:buFont typeface="+mj-lt"/>
              <a:buAutoNum type="arabicPeriod"/>
            </a:pPr>
            <a:r>
              <a:rPr lang="en-US" sz="2200" dirty="0" smtClean="0"/>
              <a:t>Anti-dumping Policies</a:t>
            </a:r>
          </a:p>
          <a:p>
            <a:pPr marL="533400" indent="-533400" eaLnBrk="1" hangingPunct="1">
              <a:lnSpc>
                <a:spcPct val="80000"/>
              </a:lnSpc>
            </a:pPr>
            <a:endParaRPr lang="en-US" sz="2000" dirty="0" smtClean="0"/>
          </a:p>
          <a:p>
            <a:pPr marL="533400" indent="-5334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5125" name="Rectangle 3"/>
          <p:cNvSpPr>
            <a:spLocks noGrp="1" noChangeArrowheads="1"/>
          </p:cNvSpPr>
          <p:nvPr>
            <p:ph type="body" idx="1"/>
          </p:nvPr>
        </p:nvSpPr>
        <p:spPr/>
        <p:txBody>
          <a:bodyPr/>
          <a:lstStyle/>
          <a:p>
            <a:pPr marL="533400" indent="-533400" eaLnBrk="1" hangingPunct="1">
              <a:lnSpc>
                <a:spcPct val="80000"/>
              </a:lnSpc>
              <a:buNone/>
            </a:pPr>
            <a:r>
              <a:rPr lang="en-US" sz="2400" b="1" dirty="0" smtClean="0"/>
              <a:t>1.  Tariffs</a:t>
            </a:r>
            <a:r>
              <a:rPr lang="en-US" sz="2400" dirty="0" smtClean="0"/>
              <a:t> - </a:t>
            </a:r>
            <a:r>
              <a:rPr lang="en-US" sz="2400" u="sng" dirty="0" smtClean="0"/>
              <a:t>taxes levied on imports</a:t>
            </a:r>
            <a:r>
              <a:rPr lang="en-US" sz="2400" dirty="0" smtClean="0"/>
              <a:t> that effectively </a:t>
            </a:r>
            <a:r>
              <a:rPr lang="en-US" sz="2400" u="sng" dirty="0" smtClean="0"/>
              <a:t>raise the cost of imported products</a:t>
            </a:r>
            <a:r>
              <a:rPr lang="en-US" sz="2400" dirty="0" smtClean="0"/>
              <a:t> relative to domestic products</a:t>
            </a:r>
            <a:r>
              <a:rPr lang="en-US" sz="1800" dirty="0" smtClean="0"/>
              <a:t>  </a:t>
            </a:r>
          </a:p>
          <a:p>
            <a:pPr marL="914400" lvl="1" indent="-457200" eaLnBrk="1" hangingPunct="1">
              <a:lnSpc>
                <a:spcPct val="80000"/>
              </a:lnSpc>
            </a:pPr>
            <a:endParaRPr lang="en-US" sz="2000" b="1" dirty="0" smtClean="0"/>
          </a:p>
          <a:p>
            <a:pPr marL="914400" lvl="1" indent="-457200" eaLnBrk="1" hangingPunct="1">
              <a:lnSpc>
                <a:spcPct val="80000"/>
              </a:lnSpc>
            </a:pPr>
            <a:r>
              <a:rPr lang="en-US" sz="2000" b="1" dirty="0" smtClean="0"/>
              <a:t>Specific tariffs</a:t>
            </a:r>
            <a:r>
              <a:rPr lang="en-US" sz="2000" dirty="0" smtClean="0"/>
              <a:t> - levied as a </a:t>
            </a:r>
            <a:r>
              <a:rPr lang="en-US" sz="2000" u="sng" dirty="0" smtClean="0"/>
              <a:t>fixed charge for each unit</a:t>
            </a:r>
            <a:r>
              <a:rPr lang="en-US" sz="2000" dirty="0" smtClean="0"/>
              <a:t> of a good imported </a:t>
            </a:r>
          </a:p>
          <a:p>
            <a:pPr marL="914400" lvl="1" indent="-457200" eaLnBrk="1" hangingPunct="1">
              <a:lnSpc>
                <a:spcPct val="80000"/>
              </a:lnSpc>
            </a:pPr>
            <a:endParaRPr lang="en-US" sz="2000" b="1" dirty="0" smtClean="0"/>
          </a:p>
          <a:p>
            <a:pPr marL="914400" lvl="1" indent="-457200" eaLnBrk="1" hangingPunct="1">
              <a:lnSpc>
                <a:spcPct val="80000"/>
              </a:lnSpc>
            </a:pPr>
            <a:r>
              <a:rPr lang="en-US" sz="2000" b="1" dirty="0" smtClean="0"/>
              <a:t>Ad valorem tariffs</a:t>
            </a:r>
            <a:r>
              <a:rPr lang="en-US" sz="2000" dirty="0" smtClean="0"/>
              <a:t> - levied as a </a:t>
            </a:r>
            <a:r>
              <a:rPr lang="en-US" sz="2000" u="sng" dirty="0" smtClean="0"/>
              <a:t>percentage of the value of the imported good</a:t>
            </a:r>
            <a:r>
              <a:rPr lang="en-US" sz="1800" dirty="0" smtClean="0"/>
              <a:t>  </a:t>
            </a:r>
          </a:p>
          <a:p>
            <a:pPr marL="914400" lvl="1" indent="-457200" eaLnBrk="1" hangingPunct="1">
              <a:lnSpc>
                <a:spcPct val="80000"/>
              </a:lnSpc>
            </a:pPr>
            <a:endParaRPr lang="en-US" sz="2000" dirty="0" smtClean="0"/>
          </a:p>
          <a:p>
            <a:pPr marL="914400" lvl="1" indent="-457200" eaLnBrk="1" hangingPunct="1">
              <a:lnSpc>
                <a:spcPct val="80000"/>
              </a:lnSpc>
            </a:pPr>
            <a:r>
              <a:rPr lang="en-US" dirty="0" smtClean="0"/>
              <a:t>Tariffs </a:t>
            </a:r>
          </a:p>
          <a:p>
            <a:pPr marL="1295400" lvl="2" indent="-381000" eaLnBrk="1" hangingPunct="1">
              <a:lnSpc>
                <a:spcPct val="80000"/>
              </a:lnSpc>
            </a:pPr>
            <a:r>
              <a:rPr lang="en-US" dirty="0" smtClean="0"/>
              <a:t>increase government revenues</a:t>
            </a:r>
          </a:p>
          <a:p>
            <a:pPr marL="1295400" lvl="2" indent="-381000" eaLnBrk="1" hangingPunct="1">
              <a:lnSpc>
                <a:spcPct val="80000"/>
              </a:lnSpc>
            </a:pPr>
            <a:r>
              <a:rPr lang="en-US" dirty="0" smtClean="0"/>
              <a:t>force consumers to pay more for certain imports</a:t>
            </a:r>
          </a:p>
          <a:p>
            <a:pPr marL="1295400" lvl="2" indent="-381000" eaLnBrk="1" hangingPunct="1">
              <a:lnSpc>
                <a:spcPct val="80000"/>
              </a:lnSpc>
            </a:pPr>
            <a:r>
              <a:rPr lang="en-US" dirty="0" smtClean="0"/>
              <a:t>are </a:t>
            </a:r>
            <a:r>
              <a:rPr lang="en-US" u="sng" dirty="0" smtClean="0"/>
              <a:t>pro-producer and anti-consumer</a:t>
            </a:r>
          </a:p>
          <a:p>
            <a:pPr marL="1295400" lvl="2" indent="-381000" eaLnBrk="1" hangingPunct="1">
              <a:lnSpc>
                <a:spcPct val="80000"/>
              </a:lnSpc>
            </a:pPr>
            <a:r>
              <a:rPr lang="en-US" dirty="0" smtClean="0"/>
              <a:t>reduce the overall efficiency of the world economy</a:t>
            </a:r>
            <a:r>
              <a:rPr lang="en-US" sz="1800" dirty="0" smtClean="0"/>
              <a:t> </a:t>
            </a:r>
          </a:p>
          <a:p>
            <a:pPr marL="533400" indent="-533400" eaLnBrk="1" hangingPunct="1">
              <a:lnSpc>
                <a:spcPct val="80000"/>
              </a:lnSpc>
              <a:buFont typeface="Wingdings" pitchFamily="2" charset="2"/>
              <a:buNone/>
            </a:pPr>
            <a:endParaRPr lang="en-US" sz="1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5125" name="Rectangle 3"/>
          <p:cNvSpPr>
            <a:spLocks noGrp="1" noChangeArrowheads="1"/>
          </p:cNvSpPr>
          <p:nvPr>
            <p:ph type="body" idx="1"/>
          </p:nvPr>
        </p:nvSpPr>
        <p:spPr>
          <a:xfrm>
            <a:off x="539552" y="1556792"/>
            <a:ext cx="8229600" cy="4530725"/>
          </a:xfrm>
        </p:spPr>
        <p:txBody>
          <a:bodyPr/>
          <a:lstStyle/>
          <a:p>
            <a:pPr marL="533400" indent="-533400" eaLnBrk="1" hangingPunct="1">
              <a:lnSpc>
                <a:spcPct val="80000"/>
              </a:lnSpc>
              <a:buNone/>
            </a:pPr>
            <a:r>
              <a:rPr lang="en-US" sz="2400" b="1" dirty="0" smtClean="0"/>
              <a:t>1.  Tariffs example</a:t>
            </a:r>
            <a:endParaRPr lang="en-US" sz="1800" dirty="0" smtClean="0"/>
          </a:p>
          <a:p>
            <a:pPr marL="533400" indent="-533400" eaLnBrk="1" hangingPunct="1">
              <a:lnSpc>
                <a:spcPct val="80000"/>
              </a:lnSpc>
              <a:buFont typeface="Wingdings" pitchFamily="2" charset="2"/>
              <a:buNone/>
            </a:pPr>
            <a:endParaRPr lang="en-US" sz="1800" dirty="0" smtClean="0"/>
          </a:p>
          <a:p>
            <a:pPr>
              <a:buNone/>
            </a:pPr>
            <a:r>
              <a:rPr lang="en-CA" sz="2000" dirty="0" smtClean="0"/>
              <a:t>Oct 7, 2011, Commodity News Service Canada</a:t>
            </a:r>
            <a:endParaRPr lang="en-CA" sz="2000" b="1" dirty="0" smtClean="0"/>
          </a:p>
          <a:p>
            <a:pPr>
              <a:buNone/>
            </a:pPr>
            <a:r>
              <a:rPr lang="en-CA" sz="2400" b="1" u="sng" dirty="0" smtClean="0"/>
              <a:t>Suspension of Moroccan durum tariff may boost sales</a:t>
            </a:r>
          </a:p>
          <a:p>
            <a:pPr>
              <a:buNone/>
            </a:pPr>
            <a:r>
              <a:rPr lang="en-CA" sz="2400" u="sng" dirty="0" smtClean="0"/>
              <a:t> </a:t>
            </a:r>
            <a:r>
              <a:rPr lang="en-CA" sz="2000" i="1" u="sng" dirty="0" smtClean="0"/>
              <a:t>Phil Franz-</a:t>
            </a:r>
            <a:r>
              <a:rPr lang="en-CA" sz="2000" i="1" u="sng" dirty="0" err="1" smtClean="0"/>
              <a:t>Warkentin</a:t>
            </a:r>
            <a:endParaRPr lang="en-CA" sz="2000" i="1" u="sng" dirty="0" smtClean="0"/>
          </a:p>
          <a:p>
            <a:pPr>
              <a:buNone/>
            </a:pPr>
            <a:r>
              <a:rPr lang="en-CA" sz="2000" dirty="0" smtClean="0"/>
              <a:t>“Morocco is temporarily suspending import duties on </a:t>
            </a:r>
            <a:r>
              <a:rPr lang="en-CA" sz="2000" dirty="0" smtClean="0"/>
              <a:t>durum [wheat], </a:t>
            </a:r>
            <a:r>
              <a:rPr lang="en-CA" sz="2000" dirty="0" smtClean="0"/>
              <a:t>which could open the door for more export opportunities for Canada, a major supplier.</a:t>
            </a:r>
          </a:p>
          <a:p>
            <a:pPr>
              <a:buNone/>
            </a:pPr>
            <a:r>
              <a:rPr lang="en-CA" sz="2000" dirty="0" smtClean="0"/>
              <a:t>The import tariff on durum was 80 per cent, while the soft wheat tariff was 135 per cent.”</a:t>
            </a:r>
          </a:p>
          <a:p>
            <a:pPr marL="533400" indent="-533400" eaLnBrk="1" hangingPunct="1">
              <a:lnSpc>
                <a:spcPct val="80000"/>
              </a:lnSpc>
              <a:buNone/>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6149"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2.  Subsidies - </a:t>
            </a:r>
            <a:r>
              <a:rPr lang="en-US" sz="2400" dirty="0" smtClean="0"/>
              <a:t>government payments to domestic producers</a:t>
            </a:r>
          </a:p>
          <a:p>
            <a:pPr marL="990600" lvl="1" indent="-533400" eaLnBrk="1" hangingPunct="1">
              <a:lnSpc>
                <a:spcPct val="80000"/>
              </a:lnSpc>
            </a:pPr>
            <a:endParaRPr lang="en-US" dirty="0" smtClean="0"/>
          </a:p>
          <a:p>
            <a:pPr marL="990600" lvl="1" indent="-533400" eaLnBrk="1" hangingPunct="1">
              <a:lnSpc>
                <a:spcPct val="80000"/>
              </a:lnSpc>
            </a:pPr>
            <a:r>
              <a:rPr lang="en-US" u="sng" dirty="0" smtClean="0"/>
              <a:t>Subsidies help domestic producers</a:t>
            </a:r>
          </a:p>
          <a:p>
            <a:pPr marL="1371600" lvl="2" indent="-457200" eaLnBrk="1" hangingPunct="1">
              <a:lnSpc>
                <a:spcPct val="80000"/>
              </a:lnSpc>
            </a:pPr>
            <a:r>
              <a:rPr lang="en-US" sz="2400" dirty="0" smtClean="0"/>
              <a:t>compete against low-cost foreign imports</a:t>
            </a:r>
          </a:p>
          <a:p>
            <a:pPr marL="1371600" lvl="2" indent="-457200" eaLnBrk="1" hangingPunct="1">
              <a:lnSpc>
                <a:spcPct val="80000"/>
              </a:lnSpc>
            </a:pPr>
            <a:r>
              <a:rPr lang="en-US" sz="2400" dirty="0" smtClean="0"/>
              <a:t>gain export markets</a:t>
            </a:r>
          </a:p>
          <a:p>
            <a:pPr marL="990600" lvl="1" indent="-533400" eaLnBrk="1" hangingPunct="1">
              <a:lnSpc>
                <a:spcPct val="80000"/>
              </a:lnSpc>
            </a:pPr>
            <a:endParaRPr lang="en-US" dirty="0" smtClean="0"/>
          </a:p>
          <a:p>
            <a:pPr marL="990600" lvl="1" indent="-533400" eaLnBrk="1" hangingPunct="1">
              <a:lnSpc>
                <a:spcPct val="80000"/>
              </a:lnSpc>
            </a:pPr>
            <a:r>
              <a:rPr lang="en-US" u="sng" dirty="0" smtClean="0"/>
              <a:t>Consumers typically absorb the costs</a:t>
            </a:r>
            <a:r>
              <a:rPr lang="en-US" dirty="0" smtClean="0"/>
              <a:t> of subsidies through taxes</a:t>
            </a:r>
          </a:p>
          <a:p>
            <a:pPr marL="990600" lvl="1" indent="-533400" eaLnBrk="1" hangingPunct="1">
              <a:lnSpc>
                <a:spcPct val="80000"/>
              </a:lnSpc>
            </a:pPr>
            <a:endParaRPr lang="en-US" sz="2000" dirty="0" smtClean="0"/>
          </a:p>
          <a:p>
            <a:pPr marL="990600" lvl="1" indent="-533400" eaLnBrk="1" hangingPunct="1">
              <a:lnSpc>
                <a:spcPct val="80000"/>
              </a:lnSpc>
            </a:pPr>
            <a:r>
              <a:rPr lang="en-US" u="sng" dirty="0" smtClean="0"/>
              <a:t>Pro-producer and anti-consumer</a:t>
            </a:r>
          </a:p>
          <a:p>
            <a:pPr marL="990600" lvl="1" indent="-533400" eaLnBrk="1" hangingPunct="1">
              <a:lnSpc>
                <a:spcPct val="80000"/>
              </a:lnSpc>
            </a:pPr>
            <a:endParaRPr lang="en-US" sz="2000" dirty="0" smtClean="0"/>
          </a:p>
          <a:p>
            <a:pPr marL="609600" indent="-609600" eaLnBrk="1" hangingPunct="1">
              <a:lnSpc>
                <a:spcPct val="80000"/>
              </a:lnSpc>
            </a:pPr>
            <a:endParaRPr lang="en-US" sz="24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a:xfrm>
            <a:off x="467544" y="0"/>
            <a:ext cx="8229600" cy="1139825"/>
          </a:xfrm>
        </p:spPr>
        <p:txBody>
          <a:bodyPr/>
          <a:lstStyle/>
          <a:p>
            <a:pPr eaLnBrk="1" hangingPunct="1"/>
            <a:r>
              <a:rPr lang="en-US" sz="3000" b="1" dirty="0" smtClean="0">
                <a:latin typeface="Cambria" pitchFamily="18" charset="0"/>
              </a:rPr>
              <a:t>How Do Governments Intervene In Markets?</a:t>
            </a:r>
          </a:p>
        </p:txBody>
      </p:sp>
      <p:sp>
        <p:nvSpPr>
          <p:cNvPr id="6149" name="Rectangle 3"/>
          <p:cNvSpPr>
            <a:spLocks noGrp="1" noChangeArrowheads="1"/>
          </p:cNvSpPr>
          <p:nvPr>
            <p:ph type="body" idx="1"/>
          </p:nvPr>
        </p:nvSpPr>
        <p:spPr>
          <a:xfrm>
            <a:off x="467544" y="908720"/>
            <a:ext cx="8229600" cy="4530725"/>
          </a:xfrm>
        </p:spPr>
        <p:txBody>
          <a:bodyPr/>
          <a:lstStyle/>
          <a:p>
            <a:pPr marL="609600" indent="-609600" eaLnBrk="1" hangingPunct="1">
              <a:lnSpc>
                <a:spcPct val="80000"/>
              </a:lnSpc>
              <a:buNone/>
            </a:pPr>
            <a:r>
              <a:rPr lang="en-US" sz="2400" b="1" dirty="0" smtClean="0"/>
              <a:t>2.  Subsidies example</a:t>
            </a:r>
            <a:endParaRPr lang="en-US" sz="2400" dirty="0" smtClean="0"/>
          </a:p>
          <a:p>
            <a:pPr marL="990600" lvl="1" indent="-533400" eaLnBrk="1" hangingPunct="1">
              <a:lnSpc>
                <a:spcPct val="80000"/>
              </a:lnSpc>
              <a:buNone/>
            </a:pPr>
            <a:endParaRPr lang="en-CA" sz="2000" dirty="0" smtClean="0"/>
          </a:p>
          <a:p>
            <a:pPr marL="590550" indent="-533400" eaLnBrk="1" hangingPunct="1">
              <a:lnSpc>
                <a:spcPct val="80000"/>
              </a:lnSpc>
              <a:buNone/>
            </a:pPr>
            <a:r>
              <a:rPr lang="en-CA" sz="2400" dirty="0" smtClean="0"/>
              <a:t>CBC News Online | August 23, 2006</a:t>
            </a:r>
            <a:endParaRPr lang="en-US" sz="2400" dirty="0" smtClean="0"/>
          </a:p>
          <a:p>
            <a:pPr marL="590550" indent="-533400" eaLnBrk="1" hangingPunct="1">
              <a:lnSpc>
                <a:spcPct val="80000"/>
              </a:lnSpc>
              <a:buNone/>
            </a:pPr>
            <a:r>
              <a:rPr lang="en-CA" sz="2000" b="1" u="sng" dirty="0" smtClean="0"/>
              <a:t>Softwood lumber dispute</a:t>
            </a:r>
            <a:r>
              <a:rPr lang="en-CA" sz="2000" dirty="0" smtClean="0"/>
              <a:t/>
            </a:r>
            <a:br>
              <a:rPr lang="en-CA" sz="2000" dirty="0" smtClean="0"/>
            </a:br>
            <a:r>
              <a:rPr lang="en-CA" sz="2000" dirty="0" smtClean="0"/>
              <a:t/>
            </a:r>
            <a:br>
              <a:rPr lang="en-CA" sz="2000" dirty="0" smtClean="0"/>
            </a:br>
            <a:r>
              <a:rPr lang="en-CA" sz="2000" dirty="0" smtClean="0"/>
              <a:t>“The dispute centred on </a:t>
            </a:r>
            <a:r>
              <a:rPr lang="en-CA" sz="2000" u="sng" dirty="0" smtClean="0"/>
              <a:t>stumpage fees</a:t>
            </a:r>
            <a:r>
              <a:rPr lang="en-CA" sz="2000" dirty="0" smtClean="0"/>
              <a:t> – set amounts charged to companies that harvest timber on public land. Many in the </a:t>
            </a:r>
            <a:r>
              <a:rPr lang="en-CA" sz="2000" u="sng" dirty="0" smtClean="0"/>
              <a:t>U.S. see Canadian stumpage fees as being too low, making them de facto subsidies</a:t>
            </a:r>
            <a:r>
              <a:rPr lang="en-CA" sz="2000" dirty="0" smtClean="0"/>
              <a:t>. </a:t>
            </a:r>
          </a:p>
          <a:p>
            <a:pPr marL="590550" indent="-533400" eaLnBrk="1" hangingPunct="1">
              <a:lnSpc>
                <a:spcPct val="80000"/>
              </a:lnSpc>
              <a:buNone/>
            </a:pPr>
            <a:endParaRPr lang="en-CA" sz="2000" dirty="0" smtClean="0"/>
          </a:p>
          <a:p>
            <a:pPr marL="590550" indent="-533400" eaLnBrk="1" hangingPunct="1">
              <a:lnSpc>
                <a:spcPct val="80000"/>
              </a:lnSpc>
              <a:buNone/>
            </a:pPr>
            <a:r>
              <a:rPr lang="en-CA" sz="2000" dirty="0" smtClean="0"/>
              <a:t>Disputes on softwood lumber have simmered for </a:t>
            </a:r>
            <a:r>
              <a:rPr lang="en-CA" sz="2000" u="sng" dirty="0" smtClean="0"/>
              <a:t>more than 20 years</a:t>
            </a:r>
            <a:r>
              <a:rPr lang="en-CA" sz="2000" dirty="0" smtClean="0"/>
              <a:t>, but the most recent conflict boiled over in May </a:t>
            </a:r>
            <a:r>
              <a:rPr lang="en-CA" sz="2000" u="sng" dirty="0" smtClean="0"/>
              <a:t>2002, when the United States imposed duties of 27 per cent on Canadian softwood lumber</a:t>
            </a:r>
            <a:endParaRPr lang="en-US" sz="2000" u="sng" dirty="0" smtClean="0"/>
          </a:p>
          <a:p>
            <a:pPr marL="609600" indent="-609600" eaLnBrk="1" hangingPunct="1">
              <a:lnSpc>
                <a:spcPct val="80000"/>
              </a:lnSpc>
            </a:pPr>
            <a:endParaRPr lang="en-US" sz="2000" b="1" dirty="0" smtClean="0"/>
          </a:p>
          <a:p>
            <a:pPr marL="609600" indent="-609600" eaLnBrk="1" hangingPunct="1">
              <a:lnSpc>
                <a:spcPct val="80000"/>
              </a:lnSpc>
              <a:buNone/>
            </a:pPr>
            <a:r>
              <a:rPr lang="en-CA" sz="2000" dirty="0" smtClean="0"/>
              <a:t>April 2006 - an agreement that would require the U.S. to return about 80 per cent of the </a:t>
            </a:r>
            <a:r>
              <a:rPr lang="en-CA" sz="2000" u="sng" dirty="0" smtClean="0"/>
              <a:t>more than $5 billion in duties it had collected on lumber imports</a:t>
            </a:r>
            <a:r>
              <a:rPr lang="en-CA" sz="2000" dirty="0" smtClean="0"/>
              <a:t>”</a:t>
            </a:r>
            <a:endParaRPr lang="en-US" sz="20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Wheat in Japan</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r>
              <a:rPr lang="en-US" sz="2400" dirty="0" smtClean="0">
                <a:effectLst/>
              </a:rPr>
              <a:t>Tens of thousands farmers in Japan grow wheat which is subsidized by the government at approx $26 per bushel costing the taxpayer $700 million (including $450 million from tariff rate quota caused prices). </a:t>
            </a:r>
            <a:endParaRPr lang="en-US" sz="2400" dirty="0" smtClean="0">
              <a:effectLst/>
            </a:endParaRPr>
          </a:p>
          <a:p>
            <a:pPr eaLnBrk="1" hangingPunct="1"/>
            <a:r>
              <a:rPr lang="en-US" sz="2400" dirty="0" smtClean="0">
                <a:effectLst/>
              </a:rPr>
              <a:t>Why </a:t>
            </a:r>
            <a:r>
              <a:rPr lang="en-US" sz="2400" dirty="0" smtClean="0">
                <a:effectLst/>
              </a:rPr>
              <a:t>would the Japanese government do this?</a:t>
            </a:r>
          </a:p>
          <a:p>
            <a:pPr eaLnBrk="1" hangingPunct="1"/>
            <a:endParaRPr lang="en-US" sz="2400" dirty="0" smtClean="0">
              <a:effectLst/>
            </a:endParaRPr>
          </a:p>
          <a:p>
            <a:pPr eaLnBrk="1" hangingPunct="1"/>
            <a:r>
              <a:rPr lang="en-US" sz="2400" dirty="0" smtClean="0">
                <a:effectLst/>
              </a:rPr>
              <a:t>Who wins with this policy?</a:t>
            </a:r>
          </a:p>
          <a:p>
            <a:pPr eaLnBrk="1" hangingPunct="1"/>
            <a:endParaRPr lang="en-US" sz="2400" dirty="0" smtClean="0">
              <a:effectLst/>
            </a:endParaRPr>
          </a:p>
          <a:p>
            <a:pPr eaLnBrk="1" hangingPunct="1"/>
            <a:r>
              <a:rPr lang="en-US" sz="2400" dirty="0" smtClean="0">
                <a:effectLst/>
              </a:rPr>
              <a:t>Who loses with this policy?</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6149" name="Rectangle 3"/>
          <p:cNvSpPr>
            <a:spLocks noGrp="1" noChangeArrowheads="1"/>
          </p:cNvSpPr>
          <p:nvPr>
            <p:ph type="body" idx="1"/>
          </p:nvPr>
        </p:nvSpPr>
        <p:spPr>
          <a:xfrm>
            <a:off x="467544" y="1844824"/>
            <a:ext cx="8229600" cy="4530725"/>
          </a:xfrm>
        </p:spPr>
        <p:txBody>
          <a:bodyPr/>
          <a:lstStyle/>
          <a:p>
            <a:pPr marL="609600" indent="-609600" eaLnBrk="1" hangingPunct="1">
              <a:lnSpc>
                <a:spcPct val="80000"/>
              </a:lnSpc>
              <a:buNone/>
            </a:pPr>
            <a:r>
              <a:rPr lang="en-US" sz="2400" b="1" dirty="0" smtClean="0"/>
              <a:t>3.  Import Quotas</a:t>
            </a:r>
            <a:r>
              <a:rPr lang="en-US" sz="2400" dirty="0" smtClean="0"/>
              <a:t> - </a:t>
            </a:r>
            <a:r>
              <a:rPr lang="en-US" sz="2400" u="sng" dirty="0" smtClean="0"/>
              <a:t>restrict the quantity</a:t>
            </a:r>
            <a:r>
              <a:rPr lang="en-US" sz="2400" dirty="0" smtClean="0"/>
              <a:t> of some goods that may be imported into a country  </a:t>
            </a:r>
          </a:p>
          <a:p>
            <a:pPr marL="990600" lvl="1" indent="-533400" eaLnBrk="1" hangingPunct="1">
              <a:lnSpc>
                <a:spcPct val="80000"/>
              </a:lnSpc>
            </a:pPr>
            <a:endParaRPr lang="en-US" sz="2400" b="1" dirty="0" smtClean="0"/>
          </a:p>
          <a:p>
            <a:pPr marL="990600" lvl="1" indent="-533400" eaLnBrk="1" hangingPunct="1">
              <a:lnSpc>
                <a:spcPct val="80000"/>
              </a:lnSpc>
            </a:pPr>
            <a:r>
              <a:rPr lang="en-US" sz="2400" b="1" dirty="0" smtClean="0"/>
              <a:t>Tariff rate quotas</a:t>
            </a:r>
            <a:r>
              <a:rPr lang="en-US" sz="2400" dirty="0" smtClean="0"/>
              <a:t> - a hybrid of a quota and a tariff where a </a:t>
            </a:r>
            <a:r>
              <a:rPr lang="en-US" sz="2400" u="sng" dirty="0" smtClean="0"/>
              <a:t>lower tariff is applied to imports within the quota</a:t>
            </a:r>
            <a:r>
              <a:rPr lang="en-US" sz="2400" dirty="0" smtClean="0"/>
              <a:t> than to those over the quota  </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A </a:t>
            </a:r>
            <a:r>
              <a:rPr lang="en-US" sz="2400" b="1" dirty="0" smtClean="0"/>
              <a:t>quota rent</a:t>
            </a:r>
            <a:r>
              <a:rPr lang="en-US" sz="2400" dirty="0" smtClean="0"/>
              <a:t>  - the </a:t>
            </a:r>
            <a:r>
              <a:rPr lang="en-US" sz="2400" u="sng" dirty="0" smtClean="0"/>
              <a:t>extra profit</a:t>
            </a:r>
            <a:r>
              <a:rPr lang="en-US" sz="2400" dirty="0" smtClean="0"/>
              <a:t> that producers make when supply is artificially limited by an import quota </a:t>
            </a:r>
            <a:r>
              <a:rPr lang="en-US" sz="2400" u="sng" dirty="0" smtClean="0"/>
              <a:t>i.e. price is raised by the limiting of supply</a:t>
            </a:r>
            <a:r>
              <a:rPr lang="en-US" sz="2400" dirty="0" smtClean="0"/>
              <a:t>   </a:t>
            </a:r>
          </a:p>
          <a:p>
            <a:pPr marL="609600" indent="-609600" eaLnBrk="1" hangingPunct="1">
              <a:lnSpc>
                <a:spcPct val="80000"/>
              </a:lnSpc>
            </a:pPr>
            <a:endParaRPr lang="en-US" sz="24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a:xfrm>
            <a:off x="467544" y="0"/>
            <a:ext cx="8229600" cy="1139825"/>
          </a:xfrm>
        </p:spPr>
        <p:txBody>
          <a:bodyPr/>
          <a:lstStyle/>
          <a:p>
            <a:pPr eaLnBrk="1" hangingPunct="1"/>
            <a:r>
              <a:rPr lang="en-US" b="1" dirty="0" smtClean="0">
                <a:latin typeface="Cambria" pitchFamily="18" charset="0"/>
              </a:rPr>
              <a:t>How Do Governments </a:t>
            </a:r>
            <a:br>
              <a:rPr lang="en-US" b="1" dirty="0" smtClean="0">
                <a:latin typeface="Cambria" pitchFamily="18" charset="0"/>
              </a:rPr>
            </a:br>
            <a:r>
              <a:rPr lang="en-US" b="1" dirty="0" smtClean="0">
                <a:latin typeface="Cambria" pitchFamily="18" charset="0"/>
              </a:rPr>
              <a:t>Intervene In Markets?</a:t>
            </a:r>
          </a:p>
        </p:txBody>
      </p:sp>
      <p:sp>
        <p:nvSpPr>
          <p:cNvPr id="6149" name="Rectangle 3"/>
          <p:cNvSpPr>
            <a:spLocks noGrp="1" noChangeArrowheads="1"/>
          </p:cNvSpPr>
          <p:nvPr>
            <p:ph type="body" idx="1"/>
          </p:nvPr>
        </p:nvSpPr>
        <p:spPr>
          <a:xfrm>
            <a:off x="467544" y="1412776"/>
            <a:ext cx="8229600" cy="4530725"/>
          </a:xfrm>
        </p:spPr>
        <p:txBody>
          <a:bodyPr/>
          <a:lstStyle/>
          <a:p>
            <a:pPr marL="609600" indent="-609600" eaLnBrk="1" hangingPunct="1">
              <a:lnSpc>
                <a:spcPct val="80000"/>
              </a:lnSpc>
              <a:buNone/>
            </a:pPr>
            <a:r>
              <a:rPr lang="en-US" sz="2400" b="1" dirty="0" smtClean="0"/>
              <a:t>3.  Import Quotas example</a:t>
            </a:r>
          </a:p>
          <a:p>
            <a:pPr marL="609600" indent="-609600" eaLnBrk="1" hangingPunct="1">
              <a:lnSpc>
                <a:spcPct val="80000"/>
              </a:lnSpc>
              <a:buNone/>
            </a:pPr>
            <a:endParaRPr lang="en-US" sz="2000" b="1" dirty="0" smtClean="0"/>
          </a:p>
          <a:p>
            <a:pPr marL="609600" indent="-609600" eaLnBrk="1" hangingPunct="1">
              <a:lnSpc>
                <a:spcPct val="80000"/>
              </a:lnSpc>
              <a:buNone/>
            </a:pPr>
            <a:r>
              <a:rPr lang="en-US" sz="1800" b="1" dirty="0" smtClean="0"/>
              <a:t>8 October 2011, </a:t>
            </a:r>
            <a:r>
              <a:rPr lang="en-CA" sz="1800" b="1" dirty="0" smtClean="0"/>
              <a:t>News One : Mobile News for </a:t>
            </a:r>
            <a:r>
              <a:rPr lang="en-CA" sz="1800" b="1" dirty="0" err="1" smtClean="0"/>
              <a:t>iPhone</a:t>
            </a:r>
            <a:r>
              <a:rPr lang="en-CA" sz="1800" b="1" dirty="0" smtClean="0"/>
              <a:t>, Android and </a:t>
            </a:r>
            <a:r>
              <a:rPr lang="en-CA" sz="1800" b="1" dirty="0" err="1" smtClean="0"/>
              <a:t>smartphones</a:t>
            </a:r>
            <a:endParaRPr lang="en-CA" sz="1800" b="1" dirty="0" smtClean="0"/>
          </a:p>
          <a:p>
            <a:pPr marL="609600" indent="-609600" eaLnBrk="1" hangingPunct="1">
              <a:lnSpc>
                <a:spcPct val="80000"/>
              </a:lnSpc>
              <a:buNone/>
            </a:pPr>
            <a:r>
              <a:rPr lang="en-CA" sz="1800" b="1" dirty="0" smtClean="0"/>
              <a:t>USDA Increases Sugar Import Quota</a:t>
            </a:r>
          </a:p>
          <a:p>
            <a:pPr>
              <a:buNone/>
            </a:pPr>
            <a:r>
              <a:rPr lang="en-CA" sz="1800" dirty="0" smtClean="0"/>
              <a:t>“Washington, June 23 (IANS) In a bid to </a:t>
            </a:r>
            <a:r>
              <a:rPr lang="en-CA" sz="1800" u="sng" dirty="0" smtClean="0"/>
              <a:t>ease a supply shortage of sugar</a:t>
            </a:r>
            <a:r>
              <a:rPr lang="en-CA" sz="1800" dirty="0" smtClean="0"/>
              <a:t> amid surging retail prices, the US has </a:t>
            </a:r>
            <a:r>
              <a:rPr lang="en-CA" sz="1800" u="sng" dirty="0" smtClean="0"/>
              <a:t>boosted its import quota for raw sugar by 120,000 tonnes</a:t>
            </a:r>
            <a:r>
              <a:rPr lang="en-CA" sz="1800" dirty="0" smtClean="0"/>
              <a:t> </a:t>
            </a:r>
          </a:p>
          <a:p>
            <a:pPr>
              <a:buNone/>
            </a:pPr>
            <a:endParaRPr lang="en-CA" sz="1800" dirty="0" smtClean="0"/>
          </a:p>
          <a:p>
            <a:pPr>
              <a:buNone/>
            </a:pPr>
            <a:r>
              <a:rPr lang="en-CA" sz="1800" dirty="0" smtClean="0"/>
              <a:t>With </a:t>
            </a:r>
            <a:r>
              <a:rPr lang="en-CA" sz="1800" dirty="0" smtClean="0"/>
              <a:t>the addition of 120,000 tonnes to the tariff-rate quota (TRQ) for the 2011 fiscal year ending Sep 30, </a:t>
            </a:r>
            <a:r>
              <a:rPr lang="en-CA" sz="1800" u="sng" dirty="0" smtClean="0"/>
              <a:t>the quota now totals 1.676 million tonnes</a:t>
            </a:r>
            <a:r>
              <a:rPr lang="en-CA" sz="1800" dirty="0" smtClean="0"/>
              <a:t>, the US Department of Agriculture said Wednesday.</a:t>
            </a:r>
          </a:p>
          <a:p>
            <a:pPr>
              <a:buNone/>
            </a:pPr>
            <a:endParaRPr lang="en-CA" sz="1800" dirty="0" smtClean="0"/>
          </a:p>
          <a:p>
            <a:pPr>
              <a:buNone/>
            </a:pPr>
            <a:r>
              <a:rPr lang="en-CA" sz="1800" dirty="0" smtClean="0"/>
              <a:t>Sugar </a:t>
            </a:r>
            <a:r>
              <a:rPr lang="en-CA" sz="1800" dirty="0" smtClean="0"/>
              <a:t>is the only major agricultural commodity produced in the US that is subject to import quotas. </a:t>
            </a:r>
            <a:r>
              <a:rPr lang="en-CA" sz="1800" u="sng" dirty="0" smtClean="0"/>
              <a:t>The limits were established to benefit domestic growers</a:t>
            </a:r>
            <a:r>
              <a:rPr lang="en-CA" sz="1800" dirty="0" smtClean="0"/>
              <a:t>.”</a:t>
            </a:r>
          </a:p>
          <a:p>
            <a:pPr marL="609600" indent="-609600" eaLnBrk="1" hangingPunct="1">
              <a:lnSpc>
                <a:spcPct val="80000"/>
              </a:lnSpc>
              <a:buNone/>
            </a:pPr>
            <a:endParaRPr lang="en-US" sz="20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p:txBody>
          <a:bodyPr/>
          <a:lstStyle/>
          <a:p>
            <a:pPr marL="609600" indent="-609600" eaLnBrk="1" hangingPunct="1">
              <a:lnSpc>
                <a:spcPct val="80000"/>
              </a:lnSpc>
              <a:buNone/>
            </a:pPr>
            <a:r>
              <a:rPr lang="en-US" sz="2800" b="1" dirty="0" smtClean="0"/>
              <a:t>4.  Voluntary Export Restraints (VER)</a:t>
            </a:r>
            <a:r>
              <a:rPr lang="en-US" sz="2800" dirty="0" smtClean="0"/>
              <a:t> - quotas on trade </a:t>
            </a:r>
            <a:r>
              <a:rPr lang="en-US" sz="2800" u="sng" dirty="0" smtClean="0"/>
              <a:t>imposed by the exporting country</a:t>
            </a:r>
            <a:r>
              <a:rPr lang="en-US" sz="2800" dirty="0" smtClean="0"/>
              <a:t>, typically at the request of (i.e. </a:t>
            </a:r>
            <a:r>
              <a:rPr lang="en-US" sz="2800" u="sng" dirty="0" smtClean="0"/>
              <a:t>pressure from) the importing country’s</a:t>
            </a:r>
            <a:r>
              <a:rPr lang="en-US" sz="2800" dirty="0" smtClean="0"/>
              <a:t> government</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Import quotas and voluntary export restraints</a:t>
            </a:r>
          </a:p>
          <a:p>
            <a:pPr marL="1371600" lvl="2" indent="-457200" eaLnBrk="1" hangingPunct="1">
              <a:lnSpc>
                <a:spcPct val="80000"/>
              </a:lnSpc>
            </a:pPr>
            <a:endParaRPr lang="en-US" dirty="0" smtClean="0"/>
          </a:p>
          <a:p>
            <a:pPr marL="1371600" lvl="2" indent="-457200" eaLnBrk="1" hangingPunct="1">
              <a:lnSpc>
                <a:spcPct val="80000"/>
              </a:lnSpc>
            </a:pPr>
            <a:r>
              <a:rPr lang="en-US" sz="2400" u="sng" dirty="0" smtClean="0"/>
              <a:t>benefit domestic producers</a:t>
            </a:r>
            <a:r>
              <a:rPr lang="en-US" sz="2400" dirty="0" smtClean="0"/>
              <a:t> </a:t>
            </a:r>
          </a:p>
          <a:p>
            <a:pPr marL="1371600" lvl="2" indent="-457200" eaLnBrk="1" hangingPunct="1">
              <a:lnSpc>
                <a:spcPct val="80000"/>
              </a:lnSpc>
            </a:pPr>
            <a:endParaRPr lang="en-US" sz="2400" dirty="0" smtClean="0"/>
          </a:p>
          <a:p>
            <a:pPr marL="1371600" lvl="2" indent="-457200" eaLnBrk="1" hangingPunct="1">
              <a:lnSpc>
                <a:spcPct val="80000"/>
              </a:lnSpc>
            </a:pPr>
            <a:r>
              <a:rPr lang="en-US" sz="2400" u="sng" dirty="0" smtClean="0"/>
              <a:t>raise the prices of imported goods</a:t>
            </a:r>
          </a:p>
          <a:p>
            <a:pPr marL="609600" indent="-609600" eaLnBrk="1" hangingPunct="1">
              <a:lnSpc>
                <a:spcPct val="80000"/>
              </a:lnSpc>
              <a:buFont typeface="Wingdings" pitchFamily="2" charset="2"/>
              <a:buAutoNum type="arabicPeriod" startAt="4"/>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p:txBody>
          <a:bodyPr/>
          <a:lstStyle/>
          <a:p>
            <a:pPr marL="609600" indent="-609600" eaLnBrk="1" hangingPunct="1">
              <a:lnSpc>
                <a:spcPct val="80000"/>
              </a:lnSpc>
              <a:buNone/>
            </a:pPr>
            <a:r>
              <a:rPr lang="en-US" sz="2800" b="1" dirty="0" smtClean="0"/>
              <a:t>4.  Voluntary Export Restraints (VER)</a:t>
            </a:r>
            <a:r>
              <a:rPr lang="en-US" sz="2800" dirty="0" smtClean="0"/>
              <a:t> </a:t>
            </a:r>
            <a:r>
              <a:rPr lang="en-US" sz="2800" b="1" dirty="0" smtClean="0"/>
              <a:t>example</a:t>
            </a:r>
          </a:p>
          <a:p>
            <a:pPr marL="990600" lvl="1" indent="-533400" eaLnBrk="1" hangingPunct="1">
              <a:lnSpc>
                <a:spcPct val="80000"/>
              </a:lnSpc>
            </a:pPr>
            <a:endParaRPr lang="en-US" sz="2400" dirty="0" smtClean="0"/>
          </a:p>
          <a:p>
            <a:pPr marL="990600" lvl="1" indent="-533400" eaLnBrk="1" hangingPunct="1">
              <a:lnSpc>
                <a:spcPct val="80000"/>
              </a:lnSpc>
              <a:buNone/>
            </a:pPr>
            <a:r>
              <a:rPr lang="en-US" dirty="0" smtClean="0"/>
              <a:t>e.g. Japanese VER re the number of cars it exports to the US</a:t>
            </a:r>
          </a:p>
          <a:p>
            <a:pPr marL="990600" lvl="1" indent="-533400" eaLnBrk="1" hangingPunct="1">
              <a:lnSpc>
                <a:spcPct val="80000"/>
              </a:lnSpc>
            </a:pPr>
            <a:r>
              <a:rPr lang="en-US" dirty="0" smtClean="0"/>
              <a:t>Japan feared US punitive trade measures so it accepted VER</a:t>
            </a:r>
          </a:p>
          <a:p>
            <a:pPr marL="990600" lvl="1" indent="-533400" eaLnBrk="1" hangingPunct="1">
              <a:lnSpc>
                <a:spcPct val="80000"/>
              </a:lnSpc>
            </a:pPr>
            <a:r>
              <a:rPr lang="en-US" dirty="0" smtClean="0"/>
              <a:t>Japan then focused on North America by building auto plants here</a:t>
            </a:r>
          </a:p>
          <a:p>
            <a:pPr marL="1390650" lvl="2" indent="-533400" eaLnBrk="1" hangingPunct="1">
              <a:lnSpc>
                <a:spcPct val="80000"/>
              </a:lnSpc>
            </a:pPr>
            <a:r>
              <a:rPr lang="en-US" sz="2400" dirty="0" smtClean="0"/>
              <a:t>This also protected the Japanese auto industry against their issue with the rising Japanese currency </a:t>
            </a:r>
          </a:p>
          <a:p>
            <a:pPr marL="990600" lvl="1" indent="-533400" eaLnBrk="1" hangingPunct="1">
              <a:lnSpc>
                <a:spcPct val="80000"/>
              </a:lnSpc>
              <a:buNone/>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a:xfrm>
            <a:off x="467544" y="1844824"/>
            <a:ext cx="8229600" cy="4530725"/>
          </a:xfrm>
        </p:spPr>
        <p:txBody>
          <a:bodyPr/>
          <a:lstStyle/>
          <a:p>
            <a:pPr marL="609600" indent="-609600" eaLnBrk="1" hangingPunct="1">
              <a:lnSpc>
                <a:spcPct val="80000"/>
              </a:lnSpc>
              <a:buNone/>
            </a:pPr>
            <a:r>
              <a:rPr lang="en-US" sz="2800" b="1" dirty="0" smtClean="0"/>
              <a:t>5.  Local Content Requirements</a:t>
            </a:r>
            <a:r>
              <a:rPr lang="en-US" sz="2800" dirty="0" smtClean="0"/>
              <a:t> -  demand that some </a:t>
            </a:r>
            <a:r>
              <a:rPr lang="en-US" sz="2800" u="sng" dirty="0" smtClean="0"/>
              <a:t>specific fraction of a good be produced </a:t>
            </a:r>
            <a:r>
              <a:rPr lang="en-US" sz="2800" u="sng" dirty="0" smtClean="0"/>
              <a:t>domestically</a:t>
            </a:r>
            <a:r>
              <a:rPr lang="en-US" sz="2800" dirty="0" smtClean="0"/>
              <a:t>.  Can be fraction of parts or value.</a:t>
            </a:r>
            <a:r>
              <a:rPr lang="en-US" sz="2400" dirty="0" smtClean="0"/>
              <a:t> </a:t>
            </a:r>
            <a:endParaRPr lang="en-US" sz="2400" dirty="0" smtClean="0"/>
          </a:p>
          <a:p>
            <a:pPr marL="990600" lvl="1" indent="-533400" eaLnBrk="1" hangingPunct="1">
              <a:lnSpc>
                <a:spcPct val="80000"/>
              </a:lnSpc>
            </a:pPr>
            <a:endParaRPr lang="en-US" sz="2400" dirty="0" smtClean="0"/>
          </a:p>
          <a:p>
            <a:pPr marL="990600" lvl="1" indent="-533400" eaLnBrk="1" hangingPunct="1">
              <a:lnSpc>
                <a:spcPct val="80000"/>
              </a:lnSpc>
            </a:pPr>
            <a:r>
              <a:rPr lang="en-US" sz="2400" u="sng" dirty="0" smtClean="0"/>
              <a:t>benefit domestic producers</a:t>
            </a:r>
          </a:p>
          <a:p>
            <a:pPr marL="990600" lvl="1" indent="-533400" eaLnBrk="1" hangingPunct="1">
              <a:lnSpc>
                <a:spcPct val="80000"/>
              </a:lnSpc>
            </a:pPr>
            <a:endParaRPr lang="en-US" sz="2400" dirty="0" smtClean="0"/>
          </a:p>
          <a:p>
            <a:pPr marL="990600" lvl="1" indent="-533400" eaLnBrk="1" hangingPunct="1">
              <a:lnSpc>
                <a:spcPct val="80000"/>
              </a:lnSpc>
            </a:pPr>
            <a:r>
              <a:rPr lang="en-US" sz="2400" u="sng" dirty="0" smtClean="0"/>
              <a:t>consumers face higher prices</a:t>
            </a:r>
          </a:p>
          <a:p>
            <a:pPr marL="609600" indent="-609600" eaLnBrk="1" hangingPunct="1">
              <a:lnSpc>
                <a:spcPct val="80000"/>
              </a:lnSpc>
              <a:buFont typeface="Wingdings" pitchFamily="2" charset="2"/>
              <a:buAutoNum type="arabicPeriod" startAt="4"/>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a:xfrm>
            <a:off x="467544" y="1484784"/>
            <a:ext cx="8229600" cy="4530725"/>
          </a:xfrm>
        </p:spPr>
        <p:txBody>
          <a:bodyPr/>
          <a:lstStyle/>
          <a:p>
            <a:pPr marL="609600" indent="-609600" eaLnBrk="1" hangingPunct="1">
              <a:lnSpc>
                <a:spcPct val="80000"/>
              </a:lnSpc>
              <a:buNone/>
            </a:pPr>
            <a:r>
              <a:rPr lang="en-US" sz="2800" b="1" dirty="0" smtClean="0"/>
              <a:t>5.  Local Content Requirements example</a:t>
            </a:r>
            <a:endParaRPr lang="en-US" sz="2400" b="1" dirty="0" smtClean="0"/>
          </a:p>
          <a:p>
            <a:pPr>
              <a:buNone/>
            </a:pPr>
            <a:endParaRPr lang="en-CA" sz="2000" dirty="0" smtClean="0"/>
          </a:p>
          <a:p>
            <a:pPr>
              <a:buNone/>
            </a:pPr>
            <a:r>
              <a:rPr lang="en-CA" sz="2000" dirty="0" smtClean="0"/>
              <a:t>8 October 2011, Recharge on-line</a:t>
            </a:r>
          </a:p>
          <a:p>
            <a:pPr>
              <a:buNone/>
            </a:pPr>
            <a:r>
              <a:rPr lang="en-CA" sz="2000" b="1" dirty="0" smtClean="0"/>
              <a:t>EU challenges Ontario FIT's local content requirement at WTO</a:t>
            </a:r>
          </a:p>
          <a:p>
            <a:pPr>
              <a:buNone/>
            </a:pPr>
            <a:r>
              <a:rPr lang="en-CA" sz="2000" dirty="0" smtClean="0"/>
              <a:t>“Ontario’s </a:t>
            </a:r>
            <a:r>
              <a:rPr lang="en-CA" sz="2000" u="sng" dirty="0" smtClean="0"/>
              <a:t>Feed-in tariff (FIT)</a:t>
            </a:r>
            <a:r>
              <a:rPr lang="en-CA" sz="2000" dirty="0" smtClean="0"/>
              <a:t> – the richest renewable energy incentive on the North American continent – is being </a:t>
            </a:r>
            <a:r>
              <a:rPr lang="en-CA" sz="2000" u="sng" dirty="0" smtClean="0"/>
              <a:t>challenged by the EU at the World Trade Organization (WTO). </a:t>
            </a:r>
          </a:p>
          <a:p>
            <a:pPr marL="609600" indent="-609600" eaLnBrk="1" hangingPunct="1">
              <a:lnSpc>
                <a:spcPct val="80000"/>
              </a:lnSpc>
              <a:buNone/>
            </a:pPr>
            <a:r>
              <a:rPr lang="en-CA" sz="2000" dirty="0" smtClean="0"/>
              <a:t>It is the third assault on the Canadian province’s policy on trade grounds in a year. The </a:t>
            </a:r>
            <a:r>
              <a:rPr lang="en-CA" sz="2000" u="sng" dirty="0" smtClean="0"/>
              <a:t>EU, like </a:t>
            </a:r>
            <a:r>
              <a:rPr lang="en-CA" sz="2000" u="sng" dirty="0" smtClean="0">
                <a:hlinkClick r:id="rId3"/>
              </a:rPr>
              <a:t>Japan</a:t>
            </a:r>
            <a:r>
              <a:rPr lang="en-CA" sz="2000" dirty="0" smtClean="0"/>
              <a:t> before it, alleges that </a:t>
            </a:r>
            <a:r>
              <a:rPr lang="en-CA" sz="2000" u="sng" dirty="0" smtClean="0"/>
              <a:t>Ontario’s requirement that projects use local content to qualify for premium electricity prices</a:t>
            </a:r>
            <a:r>
              <a:rPr lang="en-CA" sz="2000" dirty="0" smtClean="0"/>
              <a:t> under the FIT </a:t>
            </a:r>
            <a:r>
              <a:rPr lang="en-CA" sz="2000" u="sng" dirty="0" smtClean="0"/>
              <a:t>violates global trade rules</a:t>
            </a:r>
            <a:r>
              <a:rPr lang="en-CA" sz="2000" dirty="0" smtClean="0"/>
              <a:t>.” </a:t>
            </a:r>
          </a:p>
          <a:p>
            <a:pPr marL="609600" indent="-609600" eaLnBrk="1" hangingPunct="1">
              <a:lnSpc>
                <a:spcPct val="80000"/>
              </a:lnSpc>
              <a:buNone/>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6.  Administrative </a:t>
            </a:r>
            <a:r>
              <a:rPr lang="en-US" sz="2400" b="1" dirty="0" smtClean="0"/>
              <a:t>Polices</a:t>
            </a:r>
            <a:r>
              <a:rPr lang="en-US" sz="2400" dirty="0" smtClean="0"/>
              <a:t> - </a:t>
            </a:r>
            <a:r>
              <a:rPr lang="en-US" sz="2400" u="sng" dirty="0" smtClean="0"/>
              <a:t>bureaucratic rules</a:t>
            </a:r>
            <a:r>
              <a:rPr lang="en-US" sz="2400" dirty="0" smtClean="0"/>
              <a:t> designed to make it </a:t>
            </a:r>
            <a:r>
              <a:rPr lang="en-US" sz="2400" u="sng" dirty="0" smtClean="0"/>
              <a:t>difficult for imports</a:t>
            </a:r>
            <a:r>
              <a:rPr lang="en-US" sz="2400" dirty="0" smtClean="0"/>
              <a:t> to enter a </a:t>
            </a:r>
            <a:r>
              <a:rPr lang="en-US" sz="2400" dirty="0" smtClean="0"/>
              <a:t>country</a:t>
            </a:r>
          </a:p>
          <a:p>
            <a:pPr marL="609600" indent="-609600" eaLnBrk="1" hangingPunct="1">
              <a:lnSpc>
                <a:spcPct val="80000"/>
              </a:lnSpc>
              <a:buNone/>
            </a:pPr>
            <a:endParaRPr lang="en-US" sz="2400" dirty="0" smtClean="0"/>
          </a:p>
          <a:p>
            <a:pPr marL="990600" lvl="1" indent="-533400" eaLnBrk="1" hangingPunct="1">
              <a:lnSpc>
                <a:spcPct val="80000"/>
              </a:lnSpc>
            </a:pPr>
            <a:r>
              <a:rPr lang="en-US" sz="2000" dirty="0" smtClean="0"/>
              <a:t>e.g</a:t>
            </a:r>
            <a:r>
              <a:rPr lang="en-US" sz="2000" dirty="0" smtClean="0"/>
              <a:t>.  goods can only be brought in at some small port with limited customs personnel</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e.g. every crate has to be opened for some questionable reason</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Often used to get around WTO treaties</a:t>
            </a:r>
            <a:endParaRPr lang="en-US" sz="2000" dirty="0" smtClean="0"/>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polices </a:t>
            </a:r>
            <a:r>
              <a:rPr lang="en-US" sz="2000" u="sng" dirty="0" smtClean="0"/>
              <a:t>hurt consumers</a:t>
            </a:r>
            <a:r>
              <a:rPr lang="en-US" sz="2000" dirty="0" smtClean="0"/>
              <a:t> but </a:t>
            </a:r>
            <a:r>
              <a:rPr lang="en-US" sz="2000" u="sng" dirty="0" smtClean="0"/>
              <a:t>help domestic producers</a:t>
            </a:r>
            <a:r>
              <a:rPr lang="en-US" sz="2000" dirty="0" smtClean="0"/>
              <a:t> by limiting choice</a:t>
            </a:r>
          </a:p>
          <a:p>
            <a:pPr marL="990600" lvl="1" indent="-533400" eaLnBrk="1" hangingPunct="1">
              <a:lnSpc>
                <a:spcPct val="80000"/>
              </a:lnSpc>
            </a:pPr>
            <a:endParaRPr lang="en-US" sz="2000" dirty="0" smtClean="0"/>
          </a:p>
          <a:p>
            <a:pPr marL="609600" indent="-6096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6.  Administrative Polices example</a:t>
            </a:r>
          </a:p>
          <a:p>
            <a:pPr marL="609600" indent="-609600" eaLnBrk="1" hangingPunct="1">
              <a:lnSpc>
                <a:spcPct val="80000"/>
              </a:lnSpc>
              <a:buNone/>
            </a:pPr>
            <a:endParaRPr lang="en-US" sz="2000" b="1" dirty="0" smtClean="0"/>
          </a:p>
          <a:p>
            <a:pPr marL="609600" indent="-609600" eaLnBrk="1" hangingPunct="1">
              <a:lnSpc>
                <a:spcPct val="80000"/>
              </a:lnSpc>
              <a:buNone/>
            </a:pPr>
            <a:endParaRPr lang="en-US" sz="2000" b="1" dirty="0" smtClean="0"/>
          </a:p>
          <a:p>
            <a:pPr marL="609600" indent="-609600" eaLnBrk="1" hangingPunct="1">
              <a:lnSpc>
                <a:spcPct val="80000"/>
              </a:lnSpc>
              <a:buNone/>
            </a:pPr>
            <a:r>
              <a:rPr lang="en-US" sz="2000" b="1" dirty="0" smtClean="0"/>
              <a:t>Hill text example</a:t>
            </a:r>
          </a:p>
          <a:p>
            <a:pPr marL="609600" indent="-609600" eaLnBrk="1" hangingPunct="1">
              <a:lnSpc>
                <a:spcPct val="80000"/>
              </a:lnSpc>
              <a:buNone/>
            </a:pPr>
            <a:endParaRPr lang="en-US" sz="2000" b="1" dirty="0" smtClean="0"/>
          </a:p>
          <a:p>
            <a:pPr marL="609600" indent="-609600" eaLnBrk="1" hangingPunct="1">
              <a:lnSpc>
                <a:spcPct val="80000"/>
              </a:lnSpc>
              <a:buNone/>
            </a:pPr>
            <a:r>
              <a:rPr lang="en-US" sz="2000" b="1" dirty="0" smtClean="0"/>
              <a:t>Japanese customs officials checking Netherlands’ tulip bulb imports by cutting them down the middle i.e. effectively destroying the bulbs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7.  Antidumping Policies</a:t>
            </a:r>
            <a:r>
              <a:rPr lang="en-US" sz="2400" dirty="0" smtClean="0"/>
              <a:t> (also called </a:t>
            </a:r>
            <a:r>
              <a:rPr lang="en-US" sz="2400" b="1" dirty="0" smtClean="0"/>
              <a:t>countervailing duties</a:t>
            </a:r>
            <a:r>
              <a:rPr lang="en-US" sz="2400" dirty="0" smtClean="0"/>
              <a:t>) - designed to </a:t>
            </a:r>
            <a:r>
              <a:rPr lang="en-US" sz="2400" u="sng" dirty="0" smtClean="0"/>
              <a:t>punish foreign firms that engage in dumping</a:t>
            </a:r>
            <a:r>
              <a:rPr lang="en-US" sz="2400" dirty="0" smtClean="0"/>
              <a:t> and </a:t>
            </a:r>
            <a:r>
              <a:rPr lang="en-US" sz="2400" u="sng" dirty="0" smtClean="0"/>
              <a:t>protect domestic producers from “unfair” foreign competition</a:t>
            </a:r>
          </a:p>
          <a:p>
            <a:pPr marL="990600" lvl="1" indent="-533400" eaLnBrk="1" hangingPunct="1">
              <a:lnSpc>
                <a:spcPct val="80000"/>
              </a:lnSpc>
            </a:pPr>
            <a:endParaRPr lang="en-US" sz="2000" b="1" dirty="0" smtClean="0"/>
          </a:p>
          <a:p>
            <a:pPr marL="990600" lvl="1" indent="-533400" eaLnBrk="1" hangingPunct="1">
              <a:lnSpc>
                <a:spcPct val="80000"/>
              </a:lnSpc>
            </a:pPr>
            <a:r>
              <a:rPr lang="en-US" sz="2000" b="1" dirty="0" smtClean="0"/>
              <a:t>dumping </a:t>
            </a:r>
            <a:r>
              <a:rPr lang="en-US" sz="2000" dirty="0" smtClean="0"/>
              <a:t>- </a:t>
            </a:r>
            <a:r>
              <a:rPr lang="en-US" sz="2000" u="sng" dirty="0" smtClean="0"/>
              <a:t>selling goods in a foreign market below their costs of production</a:t>
            </a:r>
            <a:r>
              <a:rPr lang="en-US" sz="2000" dirty="0" smtClean="0"/>
              <a:t>, or selling goods in a foreign market </a:t>
            </a:r>
            <a:r>
              <a:rPr lang="en-US" sz="2000" u="sng" dirty="0" smtClean="0"/>
              <a:t>below their “fair” market value</a:t>
            </a:r>
            <a:r>
              <a:rPr lang="en-US" sz="2000" dirty="0" smtClean="0"/>
              <a:t>  </a:t>
            </a:r>
          </a:p>
          <a:p>
            <a:pPr marL="1371600" lvl="2" indent="-457200" eaLnBrk="1" hangingPunct="1">
              <a:lnSpc>
                <a:spcPct val="80000"/>
              </a:lnSpc>
            </a:pPr>
            <a:r>
              <a:rPr lang="en-US" sz="2000" dirty="0" smtClean="0"/>
              <a:t>enables firms to </a:t>
            </a:r>
            <a:r>
              <a:rPr lang="en-US" sz="2000" u="sng" dirty="0" smtClean="0"/>
              <a:t>unload excess production</a:t>
            </a:r>
            <a:r>
              <a:rPr lang="en-US" sz="2000" dirty="0" smtClean="0"/>
              <a:t> in foreign markets  </a:t>
            </a:r>
          </a:p>
          <a:p>
            <a:pPr marL="1371600" lvl="2" indent="-457200" eaLnBrk="1" hangingPunct="1">
              <a:lnSpc>
                <a:spcPct val="80000"/>
              </a:lnSpc>
            </a:pPr>
            <a:r>
              <a:rPr lang="en-US" sz="2000" dirty="0" smtClean="0"/>
              <a:t>may be </a:t>
            </a:r>
            <a:r>
              <a:rPr lang="en-US" sz="2000" u="sng" dirty="0" smtClean="0"/>
              <a:t>predatory behavior</a:t>
            </a:r>
            <a:r>
              <a:rPr lang="en-US" sz="2000" dirty="0" smtClean="0"/>
              <a:t> - producers use profits from their home markets to subsidize prices in a foreign market to </a:t>
            </a:r>
            <a:r>
              <a:rPr lang="en-US" sz="2000" u="sng" dirty="0" smtClean="0"/>
              <a:t>drive competitors out of that market, and later raise prices</a:t>
            </a:r>
          </a:p>
          <a:p>
            <a:pPr marL="990600" lvl="1" indent="-533400" eaLnBrk="1" hangingPunct="1">
              <a:lnSpc>
                <a:spcPct val="80000"/>
              </a:lnSpc>
              <a:buNone/>
            </a:pPr>
            <a:endParaRPr lang="en-US" sz="2000" dirty="0" smtClean="0"/>
          </a:p>
          <a:p>
            <a:pPr marL="609600" indent="-6096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7.  Antidumping Policies</a:t>
            </a:r>
            <a:r>
              <a:rPr lang="en-US" sz="2400" dirty="0" smtClean="0"/>
              <a:t> (also called </a:t>
            </a:r>
            <a:r>
              <a:rPr lang="en-US" sz="2400" b="1" dirty="0" smtClean="0"/>
              <a:t>countervailing duties) example</a:t>
            </a:r>
            <a:endParaRPr lang="en-US" sz="2000" b="1" dirty="0" smtClean="0"/>
          </a:p>
          <a:p>
            <a:pPr>
              <a:buNone/>
            </a:pPr>
            <a:r>
              <a:rPr lang="en-CA" sz="2000" dirty="0" smtClean="0"/>
              <a:t>12 May 2011, </a:t>
            </a:r>
            <a:r>
              <a:rPr lang="en-CA" sz="2000" dirty="0" err="1" smtClean="0"/>
              <a:t>Alibaba</a:t>
            </a:r>
            <a:endParaRPr lang="en-US" sz="2000" dirty="0" smtClean="0"/>
          </a:p>
          <a:p>
            <a:pPr latinLnBrk="0">
              <a:buNone/>
            </a:pPr>
            <a:r>
              <a:rPr lang="en-CA" sz="2000" b="1" dirty="0" smtClean="0"/>
              <a:t>China continues anti-dumping measures against imported chloroprene rubber</a:t>
            </a:r>
          </a:p>
          <a:p>
            <a:pPr marL="609600" indent="-609600" eaLnBrk="1" hangingPunct="1">
              <a:lnSpc>
                <a:spcPct val="80000"/>
              </a:lnSpc>
              <a:buNone/>
            </a:pPr>
            <a:r>
              <a:rPr lang="en-CA" sz="1800" dirty="0" smtClean="0"/>
              <a:t>“In May 2005 the </a:t>
            </a:r>
            <a:r>
              <a:rPr lang="en-CA" sz="1800" u="sng" dirty="0" smtClean="0"/>
              <a:t>Chinese Ministry of Commerce (MOC) imposed anti-dumping duties ranging from 2 percent to 151 percent </a:t>
            </a:r>
            <a:r>
              <a:rPr lang="en-CA" sz="1800" dirty="0" smtClean="0"/>
              <a:t>on imported chloroprene rubber from </a:t>
            </a:r>
            <a:r>
              <a:rPr lang="en-CA" sz="1800" u="sng" dirty="0" smtClean="0"/>
              <a:t>Japan, the U.S. and the EU </a:t>
            </a:r>
            <a:r>
              <a:rPr lang="en-CA" sz="1800" dirty="0" smtClean="0"/>
              <a:t>with a term of 5 years.</a:t>
            </a:r>
          </a:p>
          <a:p>
            <a:pPr marL="609600" indent="-609600" eaLnBrk="1" hangingPunct="1">
              <a:lnSpc>
                <a:spcPct val="80000"/>
              </a:lnSpc>
              <a:buNone/>
            </a:pPr>
            <a:r>
              <a:rPr lang="en-CA" sz="1800" dirty="0" smtClean="0"/>
              <a:t>During the investigation that began on May 9, 2010, the MOC found that dumping by Japan, the U.S. and the EU would be very likely to continue if the anti-dumping measures came to an end, which would </a:t>
            </a:r>
            <a:r>
              <a:rPr lang="en-CA" sz="1800" u="sng" dirty="0" smtClean="0"/>
              <a:t>damage China's chloroprene rubber industry, according to the statement</a:t>
            </a:r>
            <a:r>
              <a:rPr lang="en-CA" sz="1800" dirty="0" smtClean="0"/>
              <a:t>.</a:t>
            </a:r>
          </a:p>
          <a:p>
            <a:pPr marL="609600" indent="-609600" eaLnBrk="1" hangingPunct="1">
              <a:lnSpc>
                <a:spcPct val="80000"/>
              </a:lnSpc>
              <a:buNone/>
            </a:pPr>
            <a:r>
              <a:rPr lang="en-CA" sz="1800" dirty="0" smtClean="0"/>
              <a:t>Chloroprene rubber, commonly known as </a:t>
            </a:r>
            <a:r>
              <a:rPr lang="en-CA" sz="1800" u="sng" dirty="0" smtClean="0"/>
              <a:t>Neoprene</a:t>
            </a:r>
            <a:r>
              <a:rPr lang="en-CA" sz="1800" dirty="0" smtClean="0"/>
              <a:t>, is mostly used in </a:t>
            </a:r>
            <a:r>
              <a:rPr lang="en-CA" sz="1800" u="sng" dirty="0" smtClean="0"/>
              <a:t>manufacturing electrical cables and other types of cables</a:t>
            </a:r>
            <a:r>
              <a:rPr lang="en-CA" sz="1800" dirty="0" smtClean="0"/>
              <a:t>, as well as water-proof products.”</a:t>
            </a:r>
            <a:r>
              <a:rPr lang="en-CA" sz="2000" dirty="0" smtClean="0"/>
              <a:t/>
            </a:r>
            <a:br>
              <a:rPr lang="en-CA" sz="2000" dirty="0" smtClean="0"/>
            </a:br>
            <a:r>
              <a:rPr lang="en-CA" sz="2000" dirty="0" smtClean="0"/>
              <a:t/>
            </a:r>
            <a:br>
              <a:rPr lang="en-CA" sz="2000" dirty="0" smtClean="0"/>
            </a:b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Government Intervention In Markets:</a:t>
            </a:r>
            <a:br>
              <a:rPr lang="en-US" b="1" dirty="0" smtClean="0">
                <a:latin typeface="Cambria" pitchFamily="18" charset="0"/>
              </a:rPr>
            </a:br>
            <a:r>
              <a:rPr lang="en-US" b="1" dirty="0" smtClean="0">
                <a:latin typeface="Cambria" pitchFamily="18" charset="0"/>
              </a:rPr>
              <a:t>Unintended Consequences</a:t>
            </a:r>
            <a:endParaRPr lang="en-US" b="1" dirty="0" smtClean="0">
              <a:latin typeface="Cambria" pitchFamily="18" charset="0"/>
            </a:endParaRPr>
          </a:p>
        </p:txBody>
      </p:sp>
      <p:sp>
        <p:nvSpPr>
          <p:cNvPr id="9221" name="Rectangle 3"/>
          <p:cNvSpPr>
            <a:spLocks noGrp="1" noChangeArrowheads="1"/>
          </p:cNvSpPr>
          <p:nvPr>
            <p:ph type="body" idx="1"/>
          </p:nvPr>
        </p:nvSpPr>
        <p:spPr/>
        <p:txBody>
          <a:bodyPr/>
          <a:lstStyle/>
          <a:p>
            <a:pPr marL="533400" indent="-533400" algn="ctr" eaLnBrk="1" hangingPunct="1">
              <a:buNone/>
            </a:pPr>
            <a:endParaRPr lang="en-US" sz="2800" dirty="0" smtClean="0"/>
          </a:p>
          <a:p>
            <a:pPr marL="533400" indent="-533400" algn="ctr" eaLnBrk="1" hangingPunct="1">
              <a:buNone/>
            </a:pPr>
            <a:endParaRPr lang="en-US" dirty="0" smtClean="0"/>
          </a:p>
          <a:p>
            <a:pPr marL="533400" indent="-533400" eaLnBrk="1" hangingPunct="1"/>
            <a:r>
              <a:rPr lang="en-US" sz="4000" dirty="0" smtClean="0"/>
              <a:t>Video – World Food Prices</a:t>
            </a:r>
          </a:p>
          <a:p>
            <a:pPr marL="533400" indent="-533400" eaLnBrk="1" hangingPunct="1"/>
            <a:endParaRPr lang="en-US" sz="4000" dirty="0" smtClean="0"/>
          </a:p>
          <a:p>
            <a:pPr marL="533400" indent="-533400" eaLnBrk="1" hangingPunct="1"/>
            <a:r>
              <a:rPr lang="en-US" sz="4000" dirty="0" smtClean="0"/>
              <a:t>Corn/Bio-fuel subsidies</a:t>
            </a:r>
            <a:endParaRPr lang="en-US" sz="4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Government Intervention In Markets:</a:t>
            </a:r>
            <a:br>
              <a:rPr lang="en-US" b="1" dirty="0" smtClean="0">
                <a:latin typeface="Cambria" pitchFamily="18" charset="0"/>
              </a:rPr>
            </a:br>
            <a:r>
              <a:rPr lang="en-US" b="1" dirty="0" smtClean="0">
                <a:latin typeface="Cambria" pitchFamily="18" charset="0"/>
              </a:rPr>
              <a:t>Unintended Consequences</a:t>
            </a:r>
            <a:endParaRPr lang="en-US" b="1" dirty="0" smtClean="0">
              <a:latin typeface="Cambria" pitchFamily="18" charset="0"/>
            </a:endParaRPr>
          </a:p>
        </p:txBody>
      </p:sp>
      <p:sp>
        <p:nvSpPr>
          <p:cNvPr id="9221" name="Rectangle 3"/>
          <p:cNvSpPr>
            <a:spLocks noGrp="1" noChangeArrowheads="1"/>
          </p:cNvSpPr>
          <p:nvPr>
            <p:ph type="body" idx="1"/>
          </p:nvPr>
        </p:nvSpPr>
        <p:spPr/>
        <p:txBody>
          <a:bodyPr/>
          <a:lstStyle/>
          <a:p>
            <a:pPr>
              <a:buNone/>
            </a:pPr>
            <a:r>
              <a:rPr lang="en-US" sz="2000" dirty="0" smtClean="0"/>
              <a:t>1.  Increased demand for bio-fuels has been identified as one factor behind the rise </a:t>
            </a:r>
            <a:r>
              <a:rPr lang="en-US" sz="2000" dirty="0" smtClean="0"/>
              <a:t>in food </a:t>
            </a:r>
            <a:r>
              <a:rPr lang="en-US" sz="2000" dirty="0" smtClean="0"/>
              <a:t>prices.  What role do governments like the United States play in creating new demand for bio-fuels?  </a:t>
            </a:r>
            <a:endParaRPr lang="en-CA" sz="2000" dirty="0" smtClean="0"/>
          </a:p>
          <a:p>
            <a:pPr>
              <a:buNone/>
            </a:pPr>
            <a:r>
              <a:rPr lang="en-US" sz="2000" dirty="0" smtClean="0"/>
              <a:t> </a:t>
            </a:r>
            <a:endParaRPr lang="en-CA" sz="2000" dirty="0" smtClean="0"/>
          </a:p>
          <a:p>
            <a:pPr>
              <a:buNone/>
            </a:pPr>
            <a:r>
              <a:rPr lang="en-US" sz="2000" dirty="0" smtClean="0"/>
              <a:t>2. How might a policy of free trade in the United States and European Union cause food prices to drop?  </a:t>
            </a:r>
            <a:endParaRPr lang="en-US" sz="2000" dirty="0" smtClean="0"/>
          </a:p>
          <a:p>
            <a:pPr>
              <a:buNone/>
            </a:pPr>
            <a:endParaRPr lang="en-US" sz="2000" dirty="0" smtClean="0"/>
          </a:p>
          <a:p>
            <a:pPr>
              <a:buNone/>
            </a:pPr>
            <a:r>
              <a:rPr lang="en-US" sz="2000" dirty="0" smtClean="0"/>
              <a:t>3. Should </a:t>
            </a:r>
            <a:r>
              <a:rPr lang="en-US" sz="2000" dirty="0" smtClean="0"/>
              <a:t>the United States eliminate the subsidies it pays to corn farmers?  </a:t>
            </a:r>
            <a:endParaRPr lang="en-US" sz="2000" dirty="0" smtClean="0"/>
          </a:p>
          <a:p>
            <a:pPr>
              <a:buNone/>
            </a:pPr>
            <a:endParaRPr lang="en-US" sz="2000" dirty="0" smtClean="0"/>
          </a:p>
          <a:p>
            <a:pPr>
              <a:buNone/>
            </a:pPr>
            <a:r>
              <a:rPr lang="en-US" sz="2000" dirty="0" smtClean="0"/>
              <a:t>4. How </a:t>
            </a:r>
            <a:r>
              <a:rPr lang="en-US" sz="2000" dirty="0" smtClean="0"/>
              <a:t>might a free trade policy facilitate the efforts of the United Nations’ World Food </a:t>
            </a:r>
            <a:r>
              <a:rPr lang="en-US" sz="2000" dirty="0" smtClean="0"/>
              <a:t>Program?</a:t>
            </a:r>
            <a:endParaRPr lang="en-CA" sz="2000" dirty="0" smtClean="0"/>
          </a:p>
          <a:p>
            <a:pPr>
              <a:buNone/>
            </a:pPr>
            <a:endParaRPr lang="en-CA"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Government Intervention In Markets:</a:t>
            </a:r>
            <a:br>
              <a:rPr lang="en-US" b="1" dirty="0" smtClean="0">
                <a:latin typeface="Cambria" pitchFamily="18" charset="0"/>
              </a:rPr>
            </a:br>
            <a:r>
              <a:rPr lang="en-US" b="1" dirty="0" smtClean="0">
                <a:latin typeface="Cambria" pitchFamily="18" charset="0"/>
              </a:rPr>
              <a:t>Unintended Consequences</a:t>
            </a:r>
            <a:endParaRPr lang="en-US" b="1" dirty="0" smtClean="0">
              <a:latin typeface="Cambria" pitchFamily="18" charset="0"/>
            </a:endParaRPr>
          </a:p>
        </p:txBody>
      </p:sp>
      <p:sp>
        <p:nvSpPr>
          <p:cNvPr id="9221" name="Rectangle 3"/>
          <p:cNvSpPr>
            <a:spLocks noGrp="1" noChangeArrowheads="1"/>
          </p:cNvSpPr>
          <p:nvPr>
            <p:ph type="body" idx="1"/>
          </p:nvPr>
        </p:nvSpPr>
        <p:spPr/>
        <p:txBody>
          <a:bodyPr/>
          <a:lstStyle/>
          <a:p>
            <a:pPr marL="457200" indent="-457200">
              <a:buNone/>
            </a:pPr>
            <a:r>
              <a:rPr lang="en-US" sz="2000" dirty="0" smtClean="0"/>
              <a:t>5.  Consider </a:t>
            </a:r>
            <a:r>
              <a:rPr lang="en-US" sz="2000" dirty="0" smtClean="0"/>
              <a:t>the social implications of trade policy that is pro-producer.  Is such a policy ethical when considered from the perspective of non-producers?   </a:t>
            </a:r>
            <a:endParaRPr lang="en-US" sz="2000" dirty="0" smtClean="0"/>
          </a:p>
          <a:p>
            <a:pPr marL="457200" indent="-457200">
              <a:buNone/>
            </a:pPr>
            <a:endParaRPr lang="en-US" sz="2000" dirty="0" smtClean="0"/>
          </a:p>
          <a:p>
            <a:pPr marL="457200" indent="-457200">
              <a:buNone/>
            </a:pPr>
            <a:r>
              <a:rPr lang="en-US" sz="2000" dirty="0" smtClean="0"/>
              <a:t>6.  What </a:t>
            </a:r>
            <a:r>
              <a:rPr lang="en-US" sz="2000" dirty="0" smtClean="0"/>
              <a:t>are the drawbacks of following a policy designed to protect the interests of certain groups within a country?</a:t>
            </a:r>
            <a:endParaRPr lang="en-CA" sz="2000" dirty="0" smtClean="0"/>
          </a:p>
          <a:p>
            <a:pPr marL="457200" indent="-457200">
              <a:buNone/>
            </a:pPr>
            <a:r>
              <a:rPr lang="en-US" sz="2000" dirty="0" smtClean="0"/>
              <a:t> </a:t>
            </a:r>
            <a:endParaRPr lang="en-CA" sz="2000" dirty="0" smtClean="0"/>
          </a:p>
          <a:p>
            <a:pPr marL="457200" indent="-457200">
              <a:buNone/>
            </a:pPr>
            <a:r>
              <a:rPr lang="en-US" sz="2000" dirty="0" smtClean="0"/>
              <a:t>7.  </a:t>
            </a:r>
            <a:r>
              <a:rPr lang="en-US" sz="2000" dirty="0" smtClean="0"/>
              <a:t>Protectionism in agriculture has been a central issue for the World Trade Organization in recent years.  Given the current implications of the rising costs of food for the world’s poor, should the World Trade Organization do more</a:t>
            </a:r>
            <a:r>
              <a:rPr lang="en-US" sz="2000" dirty="0" smtClean="0"/>
              <a:t>?</a:t>
            </a:r>
            <a:endParaRPr lang="en-CA"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u="sng" dirty="0" smtClean="0">
                <a:latin typeface="Cambria" pitchFamily="18" charset="0"/>
              </a:rPr>
              <a:t>Why</a:t>
            </a:r>
            <a:r>
              <a:rPr lang="en-US" b="1" dirty="0" smtClean="0">
                <a:latin typeface="Cambria" pitchFamily="18" charset="0"/>
              </a:rPr>
              <a:t> Do Governments </a:t>
            </a:r>
            <a:br>
              <a:rPr lang="en-US" b="1" dirty="0" smtClean="0">
                <a:latin typeface="Cambria" pitchFamily="18" charset="0"/>
              </a:rPr>
            </a:br>
            <a:r>
              <a:rPr lang="en-US" b="1" dirty="0" smtClean="0">
                <a:latin typeface="Cambria" pitchFamily="18" charset="0"/>
              </a:rPr>
              <a:t>Intervene In Markets?</a:t>
            </a:r>
          </a:p>
        </p:txBody>
      </p:sp>
      <p:sp>
        <p:nvSpPr>
          <p:cNvPr id="9221" name="Rectangle 3"/>
          <p:cNvSpPr>
            <a:spLocks noGrp="1" noChangeArrowheads="1"/>
          </p:cNvSpPr>
          <p:nvPr>
            <p:ph type="body" idx="1"/>
          </p:nvPr>
        </p:nvSpPr>
        <p:spPr/>
        <p:txBody>
          <a:bodyPr/>
          <a:lstStyle/>
          <a:p>
            <a:pPr marL="533400" indent="-533400" eaLnBrk="1" hangingPunct="1">
              <a:buNone/>
            </a:pPr>
            <a:r>
              <a:rPr lang="en-US" sz="2800" dirty="0" smtClean="0"/>
              <a:t>There are two main arguments for government intervention in the market </a:t>
            </a:r>
          </a:p>
          <a:p>
            <a:pPr marL="533400" indent="-533400" eaLnBrk="1" hangingPunct="1">
              <a:buFont typeface="Wingdings" pitchFamily="2" charset="2"/>
              <a:buAutoNum type="arabicPeriod"/>
            </a:pPr>
            <a:r>
              <a:rPr lang="en-US" sz="2400" b="1" dirty="0" smtClean="0"/>
              <a:t>Political arguments</a:t>
            </a:r>
            <a:r>
              <a:rPr lang="en-US" sz="2400" dirty="0" smtClean="0"/>
              <a:t> - concerned with </a:t>
            </a:r>
            <a:r>
              <a:rPr lang="en-US" sz="2400" u="sng" dirty="0" smtClean="0"/>
              <a:t>protecting the interests of certain groups</a:t>
            </a:r>
            <a:r>
              <a:rPr lang="en-US" sz="2400" dirty="0" smtClean="0"/>
              <a:t> within a nation (</a:t>
            </a:r>
            <a:r>
              <a:rPr lang="en-US" sz="2400" u="sng" dirty="0" smtClean="0"/>
              <a:t>normally producers</a:t>
            </a:r>
            <a:r>
              <a:rPr lang="en-US" sz="2400" dirty="0" smtClean="0"/>
              <a:t>), often at the </a:t>
            </a:r>
            <a:r>
              <a:rPr lang="en-US" sz="2400" u="sng" dirty="0" smtClean="0"/>
              <a:t>expense of other groups</a:t>
            </a:r>
            <a:r>
              <a:rPr lang="en-US" sz="2400" dirty="0" smtClean="0"/>
              <a:t> (</a:t>
            </a:r>
            <a:r>
              <a:rPr lang="en-US" sz="2400" u="sng" dirty="0" smtClean="0"/>
              <a:t>normally consumers</a:t>
            </a:r>
            <a:r>
              <a:rPr lang="en-US" sz="2400" dirty="0" smtClean="0"/>
              <a:t>)  </a:t>
            </a:r>
          </a:p>
          <a:p>
            <a:pPr marL="533400" indent="-533400" eaLnBrk="1" hangingPunct="1">
              <a:buFont typeface="Wingdings" pitchFamily="2" charset="2"/>
              <a:buAutoNum type="arabicPeriod"/>
            </a:pPr>
            <a:endParaRPr lang="en-US" sz="2400" b="1" dirty="0" smtClean="0"/>
          </a:p>
          <a:p>
            <a:pPr marL="533400" indent="-533400" eaLnBrk="1" hangingPunct="1">
              <a:buFont typeface="Wingdings" pitchFamily="2" charset="2"/>
              <a:buAutoNum type="arabicPeriod"/>
            </a:pPr>
            <a:r>
              <a:rPr lang="en-US" sz="2400" b="1" dirty="0" smtClean="0"/>
              <a:t>Economic </a:t>
            </a:r>
            <a:r>
              <a:rPr lang="en-US" sz="2400" b="1" dirty="0" smtClean="0"/>
              <a:t>arguments</a:t>
            </a:r>
            <a:r>
              <a:rPr lang="en-US" sz="2400" dirty="0" smtClean="0"/>
              <a:t> - concerned with </a:t>
            </a:r>
            <a:r>
              <a:rPr lang="en-US" sz="2400" u="sng" dirty="0" smtClean="0"/>
              <a:t>boosting the overall wealth of a nation</a:t>
            </a:r>
            <a:r>
              <a:rPr lang="en-US" sz="2400" dirty="0" smtClean="0"/>
              <a:t> – benefits both producers and consumers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0245" name="Rectangle 3"/>
          <p:cNvSpPr>
            <a:spLocks noGrp="1" noChangeArrowheads="1"/>
          </p:cNvSpPr>
          <p:nvPr>
            <p:ph type="body" idx="1"/>
          </p:nvPr>
        </p:nvSpPr>
        <p:spPr/>
        <p:txBody>
          <a:bodyPr/>
          <a:lstStyle/>
          <a:p>
            <a:pPr marL="609600" indent="-609600" eaLnBrk="1" hangingPunct="1">
              <a:lnSpc>
                <a:spcPct val="80000"/>
              </a:lnSpc>
              <a:buFont typeface="Wingdings" pitchFamily="2" charset="2"/>
              <a:buAutoNum type="arabicPeriod"/>
            </a:pPr>
            <a:r>
              <a:rPr lang="en-US" sz="2400" b="1" dirty="0" smtClean="0"/>
              <a:t>Protecting jobs</a:t>
            </a:r>
            <a:r>
              <a:rPr lang="en-US" sz="2400" dirty="0" smtClean="0"/>
              <a:t> - the most common political reason for trade restrictions  </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results from political </a:t>
            </a:r>
            <a:r>
              <a:rPr lang="en-US" sz="2000" u="sng" dirty="0" smtClean="0"/>
              <a:t>pressures by unions or industries that are "threatened</a:t>
            </a:r>
            <a:r>
              <a:rPr lang="en-US" sz="2000" dirty="0" smtClean="0"/>
              <a:t>" by more efficient foreign producers, and have </a:t>
            </a:r>
            <a:r>
              <a:rPr lang="en-US" sz="2000" u="sng" dirty="0" smtClean="0"/>
              <a:t>more political clout than consumers</a:t>
            </a:r>
            <a:r>
              <a:rPr lang="en-US" sz="2000" dirty="0" smtClean="0"/>
              <a:t>  </a:t>
            </a:r>
          </a:p>
          <a:p>
            <a:pPr marL="990600" lvl="1" indent="-533400" eaLnBrk="1" hangingPunct="1">
              <a:lnSpc>
                <a:spcPct val="80000"/>
              </a:lnSpc>
            </a:pPr>
            <a:endParaRPr lang="en-US" sz="2000" dirty="0" smtClean="0"/>
          </a:p>
          <a:p>
            <a:pPr>
              <a:buNone/>
            </a:pPr>
            <a:r>
              <a:rPr lang="en-CA" sz="1800" b="1" cap="all" dirty="0" smtClean="0">
                <a:hlinkClick r:id="rId3"/>
              </a:rPr>
              <a:t>Japan’s Farmers Oppose Pacific Free-</a:t>
            </a:r>
            <a:r>
              <a:rPr lang="en-CA" sz="1800" b="1" cap="all" dirty="0" err="1" smtClean="0">
                <a:hlinkClick r:id="rId3"/>
              </a:rPr>
              <a:t>rade</a:t>
            </a:r>
            <a:r>
              <a:rPr lang="en-CA" sz="1800" b="1" cap="all" dirty="0" smtClean="0">
                <a:hlinkClick r:id="rId3"/>
              </a:rPr>
              <a:t> Talks</a:t>
            </a:r>
            <a:endParaRPr lang="en-CA" sz="1800" b="1" cap="all" dirty="0" smtClean="0"/>
          </a:p>
          <a:p>
            <a:pPr>
              <a:buNone/>
            </a:pPr>
            <a:r>
              <a:rPr lang="en-CA" sz="1800" dirty="0" smtClean="0"/>
              <a:t>November 12, 2010, New York Times</a:t>
            </a:r>
            <a:endParaRPr lang="en-US" sz="1400" dirty="0" smtClean="0"/>
          </a:p>
          <a:p>
            <a:pPr>
              <a:buNone/>
            </a:pPr>
            <a:r>
              <a:rPr lang="en-CA" sz="1400" dirty="0" smtClean="0"/>
              <a:t>By HIROKO TABUCHI; MAKIKO INOUE CONTRIBUTED REPORTING FROM TOKYO.</a:t>
            </a:r>
          </a:p>
          <a:p>
            <a:pPr>
              <a:buNone/>
            </a:pPr>
            <a:r>
              <a:rPr lang="en-CA" sz="1800" dirty="0" smtClean="0"/>
              <a:t>The idea of a vast free-trade zone of Pacific countries pits Japan’s farmers, who benefit from tariffs, against the country’s exporters.</a:t>
            </a:r>
          </a:p>
          <a:p>
            <a:pPr marL="609600" indent="-609600" eaLnBrk="1" hangingPunct="1">
              <a:lnSpc>
                <a:spcPct val="80000"/>
              </a:lnSpc>
              <a:buFont typeface="Wingdings" pitchFamily="2" charset="2"/>
              <a:buAutoNum type="arabicPeriod"/>
            </a:pPr>
            <a:endParaRPr lang="en-US" sz="24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0245" name="Rectangle 3"/>
          <p:cNvSpPr>
            <a:spLocks noGrp="1" noChangeArrowheads="1"/>
          </p:cNvSpPr>
          <p:nvPr>
            <p:ph type="body" idx="1"/>
          </p:nvPr>
        </p:nvSpPr>
        <p:spPr/>
        <p:txBody>
          <a:bodyPr/>
          <a:lstStyle/>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AutoNum type="arabicPeriod" startAt="2"/>
            </a:pPr>
            <a:r>
              <a:rPr lang="en-US" sz="2400" b="1" dirty="0" smtClean="0"/>
              <a:t>Protecting industries deemed important for national security</a:t>
            </a:r>
            <a:r>
              <a:rPr lang="en-US" sz="2400" dirty="0" smtClean="0"/>
              <a:t> - industries like aerospace or electronics are often protected because they are deemed important for national security</a:t>
            </a:r>
          </a:p>
          <a:p>
            <a:pPr marL="609600" indent="-609600" eaLnBrk="1" hangingPunct="1">
              <a:lnSpc>
                <a:spcPct val="80000"/>
              </a:lnSpc>
              <a:buAutoNum type="arabicPeriod" startAt="2"/>
            </a:pPr>
            <a:endParaRPr lang="en-US" sz="2400" dirty="0" smtClean="0"/>
          </a:p>
          <a:p>
            <a:pPr marL="1009650" lvl="1" indent="-609600" eaLnBrk="1" hangingPunct="1">
              <a:lnSpc>
                <a:spcPct val="80000"/>
              </a:lnSpc>
            </a:pPr>
            <a:r>
              <a:rPr lang="en-US" dirty="0" smtClean="0"/>
              <a:t>Canada has provisions that allow it to deem some government contracts not open to foreign companies’ bids</a:t>
            </a:r>
          </a:p>
          <a:p>
            <a:pPr marL="1409700" lvl="2" indent="-609600" eaLnBrk="1" hangingPunct="1">
              <a:lnSpc>
                <a:spcPct val="80000"/>
              </a:lnSpc>
            </a:pPr>
            <a:endParaRPr lang="en-US" sz="1800" dirty="0" smtClean="0"/>
          </a:p>
          <a:p>
            <a:pPr marL="1409700" lvl="2" indent="-609600" eaLnBrk="1" hangingPunct="1">
              <a:lnSpc>
                <a:spcPct val="80000"/>
              </a:lnSpc>
            </a:pPr>
            <a:r>
              <a:rPr lang="en-US" dirty="0" smtClean="0"/>
              <a:t>Canadian </a:t>
            </a:r>
            <a:r>
              <a:rPr lang="en-US" dirty="0" err="1" smtClean="0"/>
              <a:t>defence</a:t>
            </a:r>
            <a:r>
              <a:rPr lang="en-US" dirty="0" smtClean="0"/>
              <a:t> firms often lobby the government to apply these provisions for various </a:t>
            </a:r>
            <a:r>
              <a:rPr lang="en-US" dirty="0" smtClean="0"/>
              <a:t>contracts, although they are generally not successful</a:t>
            </a: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0245" name="Rectangle 3"/>
          <p:cNvSpPr>
            <a:spLocks noGrp="1" noChangeArrowheads="1"/>
          </p:cNvSpPr>
          <p:nvPr>
            <p:ph type="body" idx="1"/>
          </p:nvPr>
        </p:nvSpPr>
        <p:spPr/>
        <p:txBody>
          <a:bodyPr/>
          <a:lstStyle/>
          <a:p>
            <a:pPr marL="609600" indent="-609600" eaLnBrk="1" hangingPunct="1">
              <a:lnSpc>
                <a:spcPct val="80000"/>
              </a:lnSpc>
              <a:buNone/>
            </a:pPr>
            <a:r>
              <a:rPr lang="en-US" b="1" dirty="0" smtClean="0"/>
              <a:t>3.  Retaliating to unfair foreign competition</a:t>
            </a:r>
            <a:r>
              <a:rPr lang="en-US" dirty="0" smtClean="0"/>
              <a:t> - when </a:t>
            </a:r>
            <a:r>
              <a:rPr lang="en-US" u="sng" dirty="0" smtClean="0"/>
              <a:t>governments take, or threaten to take, specific actions</a:t>
            </a:r>
            <a:r>
              <a:rPr lang="en-US" dirty="0" smtClean="0"/>
              <a:t>, other countries may remove trade barriers</a:t>
            </a:r>
          </a:p>
          <a:p>
            <a:pPr marL="990600" lvl="1" indent="-533400" eaLnBrk="1" hangingPunct="1">
              <a:lnSpc>
                <a:spcPct val="80000"/>
              </a:lnSpc>
            </a:pPr>
            <a:r>
              <a:rPr lang="en-US" dirty="0" smtClean="0"/>
              <a:t>if threatened governments do not back down, tensions can escalate and </a:t>
            </a:r>
            <a:r>
              <a:rPr lang="en-US" u="sng" dirty="0" smtClean="0"/>
              <a:t>new trade barriers may be enacted</a:t>
            </a:r>
          </a:p>
          <a:p>
            <a:pPr marL="990600" lvl="1" indent="-533400" eaLnBrk="1" hangingPunct="1">
              <a:lnSpc>
                <a:spcPct val="80000"/>
              </a:lnSpc>
            </a:pPr>
            <a:r>
              <a:rPr lang="en-US" dirty="0" smtClean="0"/>
              <a:t>Can escalate into </a:t>
            </a:r>
            <a:r>
              <a:rPr lang="en-US" u="sng" dirty="0" smtClean="0"/>
              <a:t>trade wars</a:t>
            </a:r>
          </a:p>
          <a:p>
            <a:pPr marL="990600" lvl="1" indent="-533400" eaLnBrk="1" hangingPunct="1">
              <a:lnSpc>
                <a:spcPct val="80000"/>
              </a:lnSpc>
            </a:pPr>
            <a:endParaRPr lang="en-US" sz="2000" dirty="0" smtClean="0"/>
          </a:p>
          <a:p>
            <a:pPr marL="590550" indent="-533400" eaLnBrk="1" hangingPunct="1">
              <a:lnSpc>
                <a:spcPct val="80000"/>
              </a:lnSpc>
              <a:buNone/>
            </a:pPr>
            <a:r>
              <a:rPr lang="en-US" b="1" dirty="0" smtClean="0"/>
              <a:t>4.  Protecting consumers from “dangerous” products</a:t>
            </a:r>
            <a:r>
              <a:rPr lang="en-US" dirty="0" smtClean="0"/>
              <a:t> – limit “unsafe” products</a:t>
            </a:r>
          </a:p>
          <a:p>
            <a:pPr marL="590550" indent="-533400" eaLnBrk="1" hangingPunct="1">
              <a:lnSpc>
                <a:spcPct val="8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1269" name="Rectangle 3"/>
          <p:cNvSpPr>
            <a:spLocks noGrp="1" noChangeArrowheads="1"/>
          </p:cNvSpPr>
          <p:nvPr>
            <p:ph type="body" idx="1"/>
          </p:nvPr>
        </p:nvSpPr>
        <p:spPr/>
        <p:txBody>
          <a:bodyPr/>
          <a:lstStyle/>
          <a:p>
            <a:pPr marL="609600" indent="-609600" eaLnBrk="1" hangingPunct="1">
              <a:lnSpc>
                <a:spcPct val="90000"/>
              </a:lnSpc>
              <a:buNone/>
            </a:pPr>
            <a:r>
              <a:rPr lang="en-US" sz="2400" b="1" dirty="0" smtClean="0"/>
              <a:t>5.  Furthering the goals of foreign policy</a:t>
            </a:r>
            <a:r>
              <a:rPr lang="en-US" sz="2400" dirty="0" smtClean="0"/>
              <a:t> - </a:t>
            </a:r>
            <a:r>
              <a:rPr lang="en-US" sz="2400" u="sng" dirty="0" smtClean="0"/>
              <a:t>preferential trade terms</a:t>
            </a:r>
            <a:r>
              <a:rPr lang="en-US" sz="2400" dirty="0" smtClean="0"/>
              <a:t> can be granted to countries that a government wants to </a:t>
            </a:r>
            <a:r>
              <a:rPr lang="en-US" sz="2400" u="sng" dirty="0" smtClean="0"/>
              <a:t>build strong relations</a:t>
            </a:r>
            <a:r>
              <a:rPr lang="en-US" sz="2400" dirty="0" smtClean="0"/>
              <a:t> with  </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trade policy can also be </a:t>
            </a:r>
            <a:r>
              <a:rPr lang="en-US" u="sng" dirty="0" smtClean="0"/>
              <a:t>used to punish rogue states</a:t>
            </a:r>
          </a:p>
          <a:p>
            <a:pPr marL="990600" lvl="1" indent="-533400" eaLnBrk="1" hangingPunct="1">
              <a:lnSpc>
                <a:spcPct val="90000"/>
              </a:lnSpc>
            </a:pPr>
            <a:endParaRPr lang="en-US" dirty="0" smtClean="0"/>
          </a:p>
          <a:p>
            <a:pPr marL="1390650" lvl="2" indent="-533400" eaLnBrk="1" hangingPunct="1">
              <a:lnSpc>
                <a:spcPct val="90000"/>
              </a:lnSpc>
            </a:pPr>
            <a:r>
              <a:rPr lang="en-US" dirty="0" smtClean="0"/>
              <a:t>the </a:t>
            </a:r>
            <a:r>
              <a:rPr lang="en-US" b="1" dirty="0" smtClean="0"/>
              <a:t>Helms-Burton Act</a:t>
            </a:r>
            <a:r>
              <a:rPr lang="en-US" dirty="0" smtClean="0"/>
              <a:t> (re Cuba)and the </a:t>
            </a:r>
            <a:r>
              <a:rPr lang="en-US" b="1" dirty="0" smtClean="0"/>
              <a:t>D’Amato Act </a:t>
            </a:r>
            <a:r>
              <a:rPr lang="en-US" dirty="0" smtClean="0"/>
              <a:t>(re Iran and Libya sanctions) of 1996.</a:t>
            </a:r>
          </a:p>
          <a:p>
            <a:pPr marL="609600" indent="-609600" eaLnBrk="1" hangingPunct="1">
              <a:lnSpc>
                <a:spcPct val="90000"/>
              </a:lnSpc>
              <a:buFont typeface="Wingdings" pitchFamily="2" charset="2"/>
              <a:buAutoNum type="arabicPeriod" startAt="6"/>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1269" name="Rectangle 3"/>
          <p:cNvSpPr>
            <a:spLocks noGrp="1" noChangeArrowheads="1"/>
          </p:cNvSpPr>
          <p:nvPr>
            <p:ph type="body" idx="1"/>
          </p:nvPr>
        </p:nvSpPr>
        <p:spPr/>
        <p:txBody>
          <a:bodyPr/>
          <a:lstStyle/>
          <a:p>
            <a:pPr marL="609600" indent="-609600" eaLnBrk="1" hangingPunct="1">
              <a:lnSpc>
                <a:spcPct val="90000"/>
              </a:lnSpc>
              <a:buAutoNum type="arabicPeriod" startAt="5"/>
            </a:pPr>
            <a:r>
              <a:rPr lang="en-US" sz="2400" b="1" dirty="0" smtClean="0"/>
              <a:t>Furthering the goals of foreign policy</a:t>
            </a:r>
            <a:r>
              <a:rPr lang="en-US" sz="2400" dirty="0" smtClean="0"/>
              <a:t> example:</a:t>
            </a:r>
          </a:p>
          <a:p>
            <a:pPr marL="609600" indent="-609600" eaLnBrk="1" hangingPunct="1">
              <a:lnSpc>
                <a:spcPct val="90000"/>
              </a:lnSpc>
              <a:buAutoNum type="arabicPeriod" startAt="5"/>
            </a:pPr>
            <a:endParaRPr lang="en-US" sz="2400" dirty="0" smtClean="0"/>
          </a:p>
          <a:p>
            <a:pPr marL="609600" indent="-609600" eaLnBrk="1" hangingPunct="1">
              <a:lnSpc>
                <a:spcPct val="90000"/>
              </a:lnSpc>
              <a:buNone/>
            </a:pPr>
            <a:r>
              <a:rPr lang="en-CA" sz="2400" dirty="0" smtClean="0"/>
              <a:t>October 4, 2011, New York Times</a:t>
            </a:r>
            <a:endParaRPr lang="en-US" sz="2400" dirty="0" smtClean="0"/>
          </a:p>
          <a:p>
            <a:pPr>
              <a:buNone/>
            </a:pPr>
            <a:r>
              <a:rPr lang="en-CA" sz="2400" b="1" u="sng" cap="all" dirty="0" smtClean="0">
                <a:hlinkClick r:id="rId3"/>
              </a:rPr>
              <a:t>China Criticizes U.S. Senate’s Currency Manipulation Bill</a:t>
            </a:r>
            <a:endParaRPr lang="en-CA" sz="2400" b="1" u="sng" cap="all" dirty="0" smtClean="0"/>
          </a:p>
          <a:p>
            <a:pPr>
              <a:buNone/>
            </a:pPr>
            <a:r>
              <a:rPr lang="en-CA" sz="2000" dirty="0" smtClean="0"/>
              <a:t>By RICK GLADSTONE</a:t>
            </a:r>
          </a:p>
          <a:p>
            <a:pPr>
              <a:buNone/>
            </a:pPr>
            <a:r>
              <a:rPr lang="en-CA" sz="2400" dirty="0" smtClean="0"/>
              <a:t>“A Chinese official said that a Senate bill, which threatens higher tariffs on some imports if China is found to be manipulating its currency, violated the rules of the World Trade Organization.”</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1269" name="Rectangle 3"/>
          <p:cNvSpPr>
            <a:spLocks noGrp="1" noChangeArrowheads="1"/>
          </p:cNvSpPr>
          <p:nvPr>
            <p:ph type="body" idx="1"/>
          </p:nvPr>
        </p:nvSpPr>
        <p:spPr/>
        <p:txBody>
          <a:bodyPr/>
          <a:lstStyle/>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6.  Protecting or Promoting the human rights of individuals in exporting countries </a:t>
            </a:r>
            <a:r>
              <a:rPr lang="en-US" sz="2400" dirty="0" smtClean="0"/>
              <a:t>– through trade policy actions</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the decision by US to grant China MFN (Most Favored Nation) status in 1999 was based on this philosophy</a:t>
            </a:r>
          </a:p>
          <a:p>
            <a:pPr marL="609600" indent="-609600" eaLnBrk="1" hangingPunct="1">
              <a:lnSpc>
                <a:spcPct val="90000"/>
              </a:lnSpc>
              <a:buFont typeface="Wingdings" pitchFamily="2" charset="2"/>
              <a:buAutoNum type="arabicPeriod" startAt="6"/>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2701D</a:t>
            </a:r>
            <a:endParaRPr lang="en-US"/>
          </a:p>
        </p:txBody>
      </p:sp>
      <p:sp>
        <p:nvSpPr>
          <p:cNvPr id="12292" name="Rectangle 2"/>
          <p:cNvSpPr>
            <a:spLocks noGrp="1" noChangeArrowheads="1"/>
          </p:cNvSpPr>
          <p:nvPr>
            <p:ph type="title"/>
          </p:nvPr>
        </p:nvSpPr>
        <p:spPr/>
        <p:txBody>
          <a:bodyPr/>
          <a:lstStyle/>
          <a:p>
            <a:pPr eaLnBrk="1" hangingPunct="1"/>
            <a:r>
              <a:rPr lang="en-US" sz="3600" b="1" dirty="0" smtClean="0">
                <a:latin typeface="Cambria" pitchFamily="18" charset="0"/>
              </a:rPr>
              <a:t>What Are The </a:t>
            </a:r>
            <a:r>
              <a:rPr lang="en-US" sz="3600" b="1" u="sng" dirty="0" smtClean="0">
                <a:latin typeface="Cambria" pitchFamily="18" charset="0"/>
              </a:rPr>
              <a:t>Economic  Arguments</a:t>
            </a:r>
            <a:r>
              <a:rPr lang="en-US" sz="3600" b="1" dirty="0" smtClean="0">
                <a:latin typeface="Cambria" pitchFamily="18" charset="0"/>
              </a:rPr>
              <a:t> For Government Intervention?</a:t>
            </a:r>
          </a:p>
        </p:txBody>
      </p:sp>
      <p:sp>
        <p:nvSpPr>
          <p:cNvPr id="12293" name="Rectangle 3"/>
          <p:cNvSpPr>
            <a:spLocks noGrp="1" noChangeArrowheads="1"/>
          </p:cNvSpPr>
          <p:nvPr>
            <p:ph type="body" idx="1"/>
          </p:nvPr>
        </p:nvSpPr>
        <p:spPr/>
        <p:txBody>
          <a:bodyPr/>
          <a:lstStyle/>
          <a:p>
            <a:pPr marL="609600" indent="-609600" eaLnBrk="1" hangingPunct="1">
              <a:buFont typeface="Wingdings" pitchFamily="2" charset="2"/>
              <a:buAutoNum type="arabicPeriod"/>
            </a:pPr>
            <a:r>
              <a:rPr lang="en-US" sz="2400" b="1" dirty="0" smtClean="0"/>
              <a:t>The infant industry argument</a:t>
            </a:r>
            <a:r>
              <a:rPr lang="en-US" sz="2400" dirty="0" smtClean="0"/>
              <a:t> - an industry should be </a:t>
            </a:r>
            <a:r>
              <a:rPr lang="en-US" sz="2400" u="sng" dirty="0" smtClean="0"/>
              <a:t>protected until it can develop</a:t>
            </a:r>
            <a:r>
              <a:rPr lang="en-US" sz="2400" dirty="0" smtClean="0"/>
              <a:t> and be viable and competitive internationally </a:t>
            </a:r>
          </a:p>
          <a:p>
            <a:pPr marL="990600" lvl="1" indent="-533400" eaLnBrk="1" hangingPunct="1"/>
            <a:endParaRPr lang="en-US" sz="2000" dirty="0" smtClean="0"/>
          </a:p>
          <a:p>
            <a:pPr marL="990600" lvl="1" indent="-533400" eaLnBrk="1" hangingPunct="1"/>
            <a:r>
              <a:rPr lang="en-US" sz="2000" u="sng" dirty="0" smtClean="0"/>
              <a:t>Accepted as a justification</a:t>
            </a:r>
            <a:r>
              <a:rPr lang="en-US" sz="2000" dirty="0" smtClean="0"/>
              <a:t> for temporary trade restrictions </a:t>
            </a:r>
            <a:r>
              <a:rPr lang="en-US" sz="2000" u="sng" dirty="0" smtClean="0"/>
              <a:t>under the WTO</a:t>
            </a:r>
          </a:p>
          <a:p>
            <a:pPr marL="609600" indent="-609600" eaLnBrk="1" hangingPunct="1"/>
            <a:endParaRPr lang="en-US" sz="2400" b="1" dirty="0" smtClean="0"/>
          </a:p>
          <a:p>
            <a:pPr marL="609600" indent="-609600" eaLnBrk="1" hangingPunct="1"/>
            <a:r>
              <a:rPr lang="en-US" sz="2400" b="1" dirty="0" smtClean="0"/>
              <a:t>Question:</a:t>
            </a:r>
            <a:r>
              <a:rPr lang="en-US" sz="2400" dirty="0" smtClean="0"/>
              <a:t> When is an industry “grown up” ?</a:t>
            </a:r>
          </a:p>
          <a:p>
            <a:pPr marL="1009650" lvl="1" indent="-609600" eaLnBrk="1" hangingPunct="1"/>
            <a:r>
              <a:rPr lang="en-US" sz="2000" u="sng" dirty="0" smtClean="0"/>
              <a:t>Critics argue</a:t>
            </a:r>
            <a:r>
              <a:rPr lang="en-US" sz="2000" dirty="0" smtClean="0"/>
              <a:t> that if a country has the potential to develop a viable competitive position its firms should be capable of </a:t>
            </a:r>
            <a:r>
              <a:rPr lang="en-US" sz="2000" u="sng" dirty="0" smtClean="0"/>
              <a:t>raising necessary funds without additional support from the government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BUSI 2701D</a:t>
            </a:r>
            <a:endParaRPr lang="en-US"/>
          </a:p>
        </p:txBody>
      </p:sp>
      <p:sp>
        <p:nvSpPr>
          <p:cNvPr id="13316" name="Rectangle 2"/>
          <p:cNvSpPr>
            <a:spLocks noGrp="1" noChangeArrowheads="1"/>
          </p:cNvSpPr>
          <p:nvPr>
            <p:ph type="title"/>
          </p:nvPr>
        </p:nvSpPr>
        <p:spPr/>
        <p:txBody>
          <a:bodyPr/>
          <a:lstStyle/>
          <a:p>
            <a:pPr eaLnBrk="1" hangingPunct="1"/>
            <a:r>
              <a:rPr lang="en-US" sz="3600" b="1" dirty="0" smtClean="0">
                <a:latin typeface="Cambria" pitchFamily="18" charset="0"/>
              </a:rPr>
              <a:t>What Are The </a:t>
            </a:r>
            <a:r>
              <a:rPr lang="en-US" sz="3600" b="1" u="sng" dirty="0" smtClean="0">
                <a:latin typeface="Cambria" pitchFamily="18" charset="0"/>
              </a:rPr>
              <a:t>Economic  Arguments</a:t>
            </a:r>
            <a:r>
              <a:rPr lang="en-US" sz="3600" b="1" dirty="0" smtClean="0">
                <a:latin typeface="Cambria" pitchFamily="18" charset="0"/>
              </a:rPr>
              <a:t> For Government Intervention?</a:t>
            </a:r>
          </a:p>
        </p:txBody>
      </p:sp>
      <p:sp>
        <p:nvSpPr>
          <p:cNvPr id="13317" name="Rectangle 3"/>
          <p:cNvSpPr>
            <a:spLocks noGrp="1" noChangeArrowheads="1"/>
          </p:cNvSpPr>
          <p:nvPr>
            <p:ph type="body" idx="1"/>
          </p:nvPr>
        </p:nvSpPr>
        <p:spPr/>
        <p:txBody>
          <a:bodyPr/>
          <a:lstStyle/>
          <a:p>
            <a:pPr marL="609600" indent="-609600" eaLnBrk="1" hangingPunct="1">
              <a:buFont typeface="Wingdings" pitchFamily="2" charset="2"/>
              <a:buAutoNum type="arabicPeriod" startAt="2"/>
            </a:pPr>
            <a:r>
              <a:rPr lang="en-US" b="1" dirty="0" smtClean="0"/>
              <a:t>Strategic trade policy</a:t>
            </a:r>
            <a:r>
              <a:rPr lang="en-US" dirty="0" smtClean="0"/>
              <a:t> - in cases where there may be important </a:t>
            </a:r>
            <a:r>
              <a:rPr lang="en-US" u="sng" dirty="0" smtClean="0"/>
              <a:t>first mover advantages</a:t>
            </a:r>
            <a:r>
              <a:rPr lang="en-US" dirty="0" smtClean="0"/>
              <a:t>, governments can help firms from their countries attain these advantages  </a:t>
            </a:r>
          </a:p>
          <a:p>
            <a:pPr marL="990600" lvl="1" indent="-533400" eaLnBrk="1" hangingPunct="1"/>
            <a:endParaRPr lang="en-US" dirty="0" smtClean="0"/>
          </a:p>
          <a:p>
            <a:pPr marL="990600" lvl="1" indent="-533400" eaLnBrk="1" hangingPunct="1"/>
            <a:r>
              <a:rPr lang="en-US" dirty="0" smtClean="0"/>
              <a:t>governments can </a:t>
            </a:r>
            <a:r>
              <a:rPr lang="en-US" u="sng" dirty="0" smtClean="0"/>
              <a:t>help firms overcome barriers to entry into industries</a:t>
            </a:r>
            <a:r>
              <a:rPr lang="en-US" dirty="0" smtClean="0"/>
              <a:t> where foreign firms have an initial advantage</a:t>
            </a:r>
          </a:p>
          <a:p>
            <a:pPr marL="990600" lvl="1" indent="-533400" eaLnBrk="1" hangingPunct="1"/>
            <a:r>
              <a:rPr lang="en-US" dirty="0" smtClean="0"/>
              <a:t>But, </a:t>
            </a:r>
            <a:r>
              <a:rPr lang="en-US" u="sng" dirty="0" smtClean="0"/>
              <a:t>will these firms become efficient while being protected</a:t>
            </a:r>
            <a:r>
              <a:rPr lang="en-US" dirty="0" smtClean="0"/>
              <a:t>?</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BUSI 2701D</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When Should Governments </a:t>
            </a:r>
            <a:br>
              <a:rPr lang="en-US" b="1" smtClean="0">
                <a:latin typeface="Cambria" pitchFamily="18" charset="0"/>
              </a:rPr>
            </a:br>
            <a:r>
              <a:rPr lang="en-US" b="1" smtClean="0">
                <a:latin typeface="Cambria" pitchFamily="18" charset="0"/>
              </a:rPr>
              <a:t>Avoid Using Trade Barriers?</a:t>
            </a:r>
          </a:p>
        </p:txBody>
      </p:sp>
      <p:sp>
        <p:nvSpPr>
          <p:cNvPr id="14341" name="Rectangle 3"/>
          <p:cNvSpPr>
            <a:spLocks noGrp="1" noChangeArrowheads="1"/>
          </p:cNvSpPr>
          <p:nvPr>
            <p:ph type="body" idx="1"/>
          </p:nvPr>
        </p:nvSpPr>
        <p:spPr/>
        <p:txBody>
          <a:bodyPr/>
          <a:lstStyle/>
          <a:p>
            <a:pPr eaLnBrk="1" hangingPunct="1">
              <a:lnSpc>
                <a:spcPct val="90000"/>
              </a:lnSpc>
            </a:pPr>
            <a:r>
              <a:rPr lang="en-US" sz="2400" u="sng" dirty="0" smtClean="0"/>
              <a:t>Paul </a:t>
            </a:r>
            <a:r>
              <a:rPr lang="en-US" sz="2400" u="sng" dirty="0" err="1" smtClean="0"/>
              <a:t>Krugman</a:t>
            </a:r>
            <a:r>
              <a:rPr lang="en-US" sz="2400" u="sng" dirty="0" smtClean="0"/>
              <a:t> argues that strategic trade policies</a:t>
            </a:r>
            <a:r>
              <a:rPr lang="en-US" sz="2400" dirty="0" smtClean="0"/>
              <a:t> aimed at establishing domestic firms in a dominant position in a global industry are </a:t>
            </a:r>
            <a:r>
              <a:rPr lang="en-US" sz="2400" u="sng" dirty="0" smtClean="0"/>
              <a:t>beggar-thy-neighbor policies</a:t>
            </a:r>
            <a:r>
              <a:rPr lang="en-US" sz="2400" dirty="0" smtClean="0"/>
              <a:t> that boost national income at the expense of other countries</a:t>
            </a:r>
          </a:p>
          <a:p>
            <a:pPr lvl="1" eaLnBrk="1" hangingPunct="1">
              <a:lnSpc>
                <a:spcPct val="90000"/>
              </a:lnSpc>
            </a:pPr>
            <a:endParaRPr lang="en-US" sz="2000" dirty="0" smtClean="0"/>
          </a:p>
          <a:p>
            <a:pPr lvl="1" eaLnBrk="1" hangingPunct="1">
              <a:lnSpc>
                <a:spcPct val="90000"/>
              </a:lnSpc>
            </a:pPr>
            <a:r>
              <a:rPr lang="en-US" sz="2000" dirty="0" smtClean="0"/>
              <a:t>countries that attempt to use such policies will probably provoke retaliation</a:t>
            </a:r>
          </a:p>
          <a:p>
            <a:pPr eaLnBrk="1" hangingPunct="1">
              <a:lnSpc>
                <a:spcPct val="90000"/>
              </a:lnSpc>
            </a:pPr>
            <a:endParaRPr lang="en-US" sz="2400" dirty="0" smtClean="0"/>
          </a:p>
          <a:p>
            <a:pPr eaLnBrk="1" hangingPunct="1">
              <a:lnSpc>
                <a:spcPct val="90000"/>
              </a:lnSpc>
            </a:pPr>
            <a:r>
              <a:rPr lang="en-US" sz="2400" dirty="0" err="1" smtClean="0"/>
              <a:t>Krugman</a:t>
            </a:r>
            <a:r>
              <a:rPr lang="en-US" sz="2400" dirty="0" smtClean="0"/>
              <a:t> argues that since </a:t>
            </a:r>
            <a:r>
              <a:rPr lang="en-US" sz="2400" u="sng" dirty="0" smtClean="0"/>
              <a:t>special interest groups</a:t>
            </a:r>
            <a:r>
              <a:rPr lang="en-US" sz="2400" dirty="0" smtClean="0"/>
              <a:t> can influence governments, </a:t>
            </a:r>
            <a:r>
              <a:rPr lang="en-US" sz="2400" u="sng" dirty="0" smtClean="0"/>
              <a:t>strategic trade policy</a:t>
            </a:r>
            <a:r>
              <a:rPr lang="en-US" sz="2400" dirty="0" smtClean="0"/>
              <a:t> is almost certain to be </a:t>
            </a:r>
            <a:r>
              <a:rPr lang="en-US" sz="2400" u="sng" dirty="0" smtClean="0"/>
              <a:t>captured by such groups</a:t>
            </a:r>
            <a:r>
              <a:rPr lang="en-US" sz="2400" dirty="0" smtClean="0"/>
              <a:t> who will </a:t>
            </a:r>
            <a:r>
              <a:rPr lang="en-US" sz="2400" u="sng" dirty="0" smtClean="0"/>
              <a:t>distort it to their own ends</a:t>
            </a:r>
          </a:p>
          <a:p>
            <a:pPr eaLnBrk="1" hangingPunct="1">
              <a:lnSpc>
                <a:spcPct val="90000"/>
              </a:lnSpc>
            </a:pPr>
            <a:endParaRPr lang="en-US" sz="2800" dirty="0" smtClean="0"/>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Players in the Global Trading System</a:t>
            </a:r>
          </a:p>
        </p:txBody>
      </p:sp>
      <p:sp>
        <p:nvSpPr>
          <p:cNvPr id="15365" name="Rectangle 3"/>
          <p:cNvSpPr>
            <a:spLocks noGrp="1" noChangeArrowheads="1"/>
          </p:cNvSpPr>
          <p:nvPr>
            <p:ph type="body" idx="1"/>
          </p:nvPr>
        </p:nvSpPr>
        <p:spPr/>
        <p:txBody>
          <a:bodyPr/>
          <a:lstStyle/>
          <a:p>
            <a:pPr eaLnBrk="1" hangingPunct="1">
              <a:lnSpc>
                <a:spcPct val="90000"/>
              </a:lnSpc>
            </a:pPr>
            <a:endParaRPr lang="en-US" dirty="0" smtClean="0"/>
          </a:p>
          <a:p>
            <a:pPr eaLnBrk="1" hangingPunct="1">
              <a:lnSpc>
                <a:spcPct val="90000"/>
              </a:lnSpc>
            </a:pPr>
            <a:r>
              <a:rPr lang="en-US" sz="3200" dirty="0" smtClean="0"/>
              <a:t>National governments</a:t>
            </a:r>
          </a:p>
          <a:p>
            <a:pPr eaLnBrk="1" hangingPunct="1">
              <a:lnSpc>
                <a:spcPct val="90000"/>
              </a:lnSpc>
            </a:pPr>
            <a:endParaRPr lang="en-US" sz="3200" dirty="0" smtClean="0"/>
          </a:p>
          <a:p>
            <a:pPr eaLnBrk="1" hangingPunct="1">
              <a:lnSpc>
                <a:spcPct val="90000"/>
              </a:lnSpc>
            </a:pPr>
            <a:r>
              <a:rPr lang="en-US" sz="3200" dirty="0" smtClean="0">
                <a:solidFill>
                  <a:srgbClr val="FF0000"/>
                </a:solidFill>
              </a:rPr>
              <a:t>Global Institutions</a:t>
            </a:r>
          </a:p>
          <a:p>
            <a:pPr lvl="1" eaLnBrk="1" hangingPunct="1">
              <a:lnSpc>
                <a:spcPct val="90000"/>
              </a:lnSpc>
            </a:pPr>
            <a:endParaRPr lang="en-US" sz="2800" dirty="0" smtClean="0"/>
          </a:p>
          <a:p>
            <a:pPr lvl="1" eaLnBrk="1" hangingPunct="1">
              <a:lnSpc>
                <a:spcPct val="90000"/>
              </a:lnSpc>
            </a:pPr>
            <a:r>
              <a:rPr lang="en-US" sz="2800" dirty="0" smtClean="0"/>
              <a:t>E.g. </a:t>
            </a:r>
            <a:r>
              <a:rPr lang="en-US" sz="2800" dirty="0" err="1" smtClean="0"/>
              <a:t>Gatt</a:t>
            </a:r>
            <a:r>
              <a:rPr lang="en-US" sz="2800" dirty="0" smtClean="0"/>
              <a:t> and WTO</a:t>
            </a:r>
            <a:endParaRPr lang="en-US" sz="20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5365" name="Rectangle 3"/>
          <p:cNvSpPr>
            <a:spLocks noGrp="1" noChangeArrowheads="1"/>
          </p:cNvSpPr>
          <p:nvPr>
            <p:ph type="body" idx="1"/>
          </p:nvPr>
        </p:nvSpPr>
        <p:spPr/>
        <p:txBody>
          <a:bodyPr/>
          <a:lstStyle/>
          <a:p>
            <a:pPr eaLnBrk="1" hangingPunct="1">
              <a:lnSpc>
                <a:spcPct val="90000"/>
              </a:lnSpc>
            </a:pPr>
            <a:r>
              <a:rPr lang="en-US" sz="2400" dirty="0" smtClean="0"/>
              <a:t>Until </a:t>
            </a:r>
            <a:r>
              <a:rPr lang="en-US" sz="2400" dirty="0" smtClean="0"/>
              <a:t>and during the </a:t>
            </a:r>
            <a:r>
              <a:rPr lang="en-US" sz="2400" dirty="0" smtClean="0"/>
              <a:t>Great Depression of the 1930s, most countries had some degree of protectionism</a:t>
            </a:r>
          </a:p>
          <a:p>
            <a:pPr lvl="1" eaLnBrk="1" hangingPunct="1">
              <a:lnSpc>
                <a:spcPct val="90000"/>
              </a:lnSpc>
            </a:pPr>
            <a:endParaRPr lang="en-US" sz="2000" dirty="0" smtClean="0"/>
          </a:p>
          <a:p>
            <a:pPr eaLnBrk="1" hangingPunct="1">
              <a:lnSpc>
                <a:spcPct val="90000"/>
              </a:lnSpc>
            </a:pPr>
            <a:r>
              <a:rPr lang="en-US" sz="2400" dirty="0" smtClean="0"/>
              <a:t>After WWII, the U.S. and other nations realized the value of freer trade</a:t>
            </a:r>
          </a:p>
          <a:p>
            <a:pPr lvl="1" eaLnBrk="1" hangingPunct="1">
              <a:lnSpc>
                <a:spcPct val="90000"/>
              </a:lnSpc>
            </a:pPr>
            <a:endParaRPr lang="en-US" sz="2000" dirty="0" smtClean="0"/>
          </a:p>
          <a:p>
            <a:pPr lvl="1" eaLnBrk="1" hangingPunct="1">
              <a:lnSpc>
                <a:spcPct val="90000"/>
              </a:lnSpc>
            </a:pPr>
            <a:r>
              <a:rPr lang="en-US" sz="2000" dirty="0" smtClean="0"/>
              <a:t>established the </a:t>
            </a:r>
            <a:r>
              <a:rPr lang="en-US" sz="2000" u="sng" dirty="0" smtClean="0"/>
              <a:t>General Agreement on Tariffs and Trade (GATT)</a:t>
            </a:r>
            <a:r>
              <a:rPr lang="en-US" sz="2000" dirty="0" smtClean="0"/>
              <a:t> - a multilateral agreement to liberalize trade</a:t>
            </a:r>
          </a:p>
          <a:p>
            <a:pPr lvl="1" eaLnBrk="1" hangingPunct="1">
              <a:lnSpc>
                <a:spcPct val="90000"/>
              </a:lnSpc>
            </a:pPr>
            <a:endParaRPr lang="en-US" sz="2000" dirty="0" smtClean="0"/>
          </a:p>
          <a:p>
            <a:pPr lvl="1" eaLnBrk="1" hangingPunct="1">
              <a:lnSpc>
                <a:spcPct val="90000"/>
              </a:lnSpc>
            </a:pPr>
            <a:r>
              <a:rPr lang="en-US" sz="2000" dirty="0" smtClean="0"/>
              <a:t>Over time, tariffs lowered and trade became more free</a:t>
            </a:r>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5365" name="Rectangle 3"/>
          <p:cNvSpPr>
            <a:spLocks noGrp="1" noChangeArrowheads="1"/>
          </p:cNvSpPr>
          <p:nvPr>
            <p:ph type="body" idx="1"/>
          </p:nvPr>
        </p:nvSpPr>
        <p:spPr/>
        <p:txBody>
          <a:bodyPr/>
          <a:lstStyle/>
          <a:p>
            <a:pPr eaLnBrk="1" hangingPunct="1">
              <a:lnSpc>
                <a:spcPct val="90000"/>
              </a:lnSpc>
            </a:pPr>
            <a:r>
              <a:rPr lang="en-US" sz="2400" dirty="0" smtClean="0"/>
              <a:t>In the 1980s and early 1990s protectionist trends emerged</a:t>
            </a:r>
          </a:p>
          <a:p>
            <a:pPr lvl="1" eaLnBrk="1" hangingPunct="1">
              <a:lnSpc>
                <a:spcPct val="90000"/>
              </a:lnSpc>
            </a:pPr>
            <a:endParaRPr lang="en-US" sz="2000" dirty="0" smtClean="0"/>
          </a:p>
          <a:p>
            <a:pPr lvl="1" eaLnBrk="1" hangingPunct="1">
              <a:lnSpc>
                <a:spcPct val="90000"/>
              </a:lnSpc>
            </a:pPr>
            <a:r>
              <a:rPr lang="en-US" sz="2000" dirty="0" smtClean="0"/>
              <a:t>Japan’s perceived protectionist (neo-mercantilist) policies created intense political pressures in other countries</a:t>
            </a:r>
          </a:p>
          <a:p>
            <a:pPr lvl="1" eaLnBrk="1" hangingPunct="1">
              <a:lnSpc>
                <a:spcPct val="90000"/>
              </a:lnSpc>
            </a:pPr>
            <a:endParaRPr lang="en-US" sz="2000" dirty="0" smtClean="0"/>
          </a:p>
          <a:p>
            <a:pPr lvl="1" eaLnBrk="1" hangingPunct="1">
              <a:lnSpc>
                <a:spcPct val="90000"/>
              </a:lnSpc>
            </a:pPr>
            <a:r>
              <a:rPr lang="en-US" sz="2000" dirty="0" smtClean="0"/>
              <a:t>persistent trade deficits by the U.S</a:t>
            </a:r>
          </a:p>
          <a:p>
            <a:pPr lvl="1" eaLnBrk="1" hangingPunct="1">
              <a:lnSpc>
                <a:spcPct val="90000"/>
              </a:lnSpc>
            </a:pPr>
            <a:endParaRPr lang="en-US" sz="2000" dirty="0" smtClean="0"/>
          </a:p>
          <a:p>
            <a:pPr lvl="1" eaLnBrk="1" hangingPunct="1">
              <a:lnSpc>
                <a:spcPct val="90000"/>
              </a:lnSpc>
            </a:pPr>
            <a:r>
              <a:rPr lang="en-US" sz="2000" dirty="0" smtClean="0"/>
              <a:t>use of non-tariff barriers increased (e.g. administrative policies, anti-dumping, etc)</a:t>
            </a:r>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p:spPr>
        <p:txBody>
          <a:bodyPr/>
          <a:lstStyle/>
          <a:p>
            <a:r>
              <a:rPr lang="en-US" smtClean="0"/>
              <a:t>BUSI 2701D</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6389" name="Rectangle 3"/>
          <p:cNvSpPr>
            <a:spLocks noGrp="1" noChangeArrowheads="1"/>
          </p:cNvSpPr>
          <p:nvPr>
            <p:ph type="body" idx="1"/>
          </p:nvPr>
        </p:nvSpPr>
        <p:spPr/>
        <p:txBody>
          <a:bodyPr/>
          <a:lstStyle/>
          <a:p>
            <a:pPr marL="609600" indent="-609600" eaLnBrk="1" hangingPunct="1">
              <a:buNone/>
            </a:pPr>
            <a:r>
              <a:rPr lang="en-US" dirty="0" smtClean="0"/>
              <a:t>The Uruguay Round of GATT negotiations began in 1986 focusing on</a:t>
            </a:r>
          </a:p>
          <a:p>
            <a:pPr marL="990600" lvl="1" indent="-533400" eaLnBrk="1" hangingPunct="1">
              <a:buFont typeface="Wingdings" pitchFamily="2" charset="2"/>
              <a:buAutoNum type="arabicPeriod"/>
            </a:pPr>
            <a:r>
              <a:rPr lang="en-US" dirty="0" smtClean="0"/>
              <a:t>Services, intellectual property and agriculture</a:t>
            </a:r>
          </a:p>
          <a:p>
            <a:pPr marL="1371600" lvl="2" indent="-457200" eaLnBrk="1" hangingPunct="1"/>
            <a:r>
              <a:rPr lang="en-US" u="sng" dirty="0" smtClean="0"/>
              <a:t>going beyond manufactured goods</a:t>
            </a:r>
            <a:r>
              <a:rPr lang="en-US" dirty="0" smtClean="0"/>
              <a:t> to address trade issues related to services and intellectual property, and agriculture </a:t>
            </a:r>
          </a:p>
          <a:p>
            <a:pPr marL="990600" lvl="1" indent="-533400" eaLnBrk="1" hangingPunct="1">
              <a:buFont typeface="Wingdings" pitchFamily="2" charset="2"/>
              <a:buAutoNum type="arabicPeriod"/>
            </a:pPr>
            <a:endParaRPr lang="en-US" dirty="0" smtClean="0"/>
          </a:p>
          <a:p>
            <a:pPr marL="990600" lvl="1" indent="-533400" eaLnBrk="1" hangingPunct="1">
              <a:buFont typeface="Wingdings" pitchFamily="2" charset="2"/>
              <a:buAutoNum type="arabicPeriod"/>
            </a:pPr>
            <a:r>
              <a:rPr lang="en-US" dirty="0" smtClean="0"/>
              <a:t>The World Trade Organization</a:t>
            </a:r>
          </a:p>
          <a:p>
            <a:pPr marL="1371600" lvl="2" indent="-457200" eaLnBrk="1" hangingPunct="1"/>
            <a:r>
              <a:rPr lang="en-US" dirty="0" smtClean="0"/>
              <a:t>it was hoped that </a:t>
            </a:r>
            <a:r>
              <a:rPr lang="en-US" u="sng" dirty="0" smtClean="0"/>
              <a:t>enforcement mechanisms</a:t>
            </a:r>
            <a:r>
              <a:rPr lang="en-US" dirty="0" smtClean="0"/>
              <a:t> would make the WTO a more effective policeman of the global trade rules than GATT</a:t>
            </a:r>
          </a:p>
          <a:p>
            <a:pPr marL="609600" indent="-609600" eaLnBrk="1" hangingPunct="1"/>
            <a:endParaRPr lang="en-US" dirty="0" smtClean="0"/>
          </a:p>
          <a:p>
            <a:pPr marL="609600" indent="-609600"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BUSI 2701D</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7413" name="Rectangle 3"/>
          <p:cNvSpPr>
            <a:spLocks noGrp="1" noChangeArrowheads="1"/>
          </p:cNvSpPr>
          <p:nvPr>
            <p:ph type="body" idx="1"/>
          </p:nvPr>
        </p:nvSpPr>
        <p:spPr/>
        <p:txBody>
          <a:bodyPr/>
          <a:lstStyle/>
          <a:p>
            <a:pPr eaLnBrk="1" hangingPunct="1">
              <a:lnSpc>
                <a:spcPct val="80000"/>
              </a:lnSpc>
            </a:pPr>
            <a:r>
              <a:rPr lang="en-US" sz="2400" dirty="0" smtClean="0"/>
              <a:t>The WTO encompassed </a:t>
            </a:r>
            <a:r>
              <a:rPr lang="en-US" sz="2400" u="sng" dirty="0" smtClean="0"/>
              <a:t>GATT along with two sisters organizations</a:t>
            </a:r>
          </a:p>
          <a:p>
            <a:pPr lvl="1" eaLnBrk="1" hangingPunct="1">
              <a:lnSpc>
                <a:spcPct val="80000"/>
              </a:lnSpc>
            </a:pPr>
            <a:endParaRPr lang="en-US" sz="2000" dirty="0" smtClean="0"/>
          </a:p>
          <a:p>
            <a:pPr lvl="1" eaLnBrk="1" hangingPunct="1">
              <a:lnSpc>
                <a:spcPct val="80000"/>
              </a:lnSpc>
            </a:pPr>
            <a:r>
              <a:rPr lang="en-US" sz="2000" dirty="0" smtClean="0"/>
              <a:t>the General Agreement on Trade in Services (GATS) </a:t>
            </a:r>
          </a:p>
          <a:p>
            <a:pPr lvl="1" eaLnBrk="1" hangingPunct="1">
              <a:lnSpc>
                <a:spcPct val="80000"/>
              </a:lnSpc>
            </a:pPr>
            <a:endParaRPr lang="en-US" sz="2000" dirty="0" smtClean="0"/>
          </a:p>
          <a:p>
            <a:pPr lvl="1" eaLnBrk="1" hangingPunct="1">
              <a:lnSpc>
                <a:spcPct val="80000"/>
              </a:lnSpc>
            </a:pPr>
            <a:r>
              <a:rPr lang="en-US" sz="2000" dirty="0" smtClean="0"/>
              <a:t>the Agreement on Trade Related Aspects of Intellectual Property Rights (TRIPS)</a:t>
            </a:r>
          </a:p>
          <a:p>
            <a:pPr eaLnBrk="1" hangingPunct="1">
              <a:lnSpc>
                <a:spcPct val="80000"/>
              </a:lnSpc>
            </a:pPr>
            <a:endParaRPr lang="en-US" sz="2400" dirty="0" smtClean="0"/>
          </a:p>
          <a:p>
            <a:pPr eaLnBrk="1" hangingPunct="1">
              <a:lnSpc>
                <a:spcPct val="80000"/>
              </a:lnSpc>
            </a:pPr>
            <a:r>
              <a:rPr lang="en-US" sz="2400" dirty="0" smtClean="0"/>
              <a:t>The WTO has emerged as an </a:t>
            </a:r>
            <a:r>
              <a:rPr lang="en-US" sz="2400" u="sng" dirty="0" smtClean="0"/>
              <a:t>effective advocate and facilitator of future trade deals</a:t>
            </a:r>
            <a:r>
              <a:rPr lang="en-US" sz="2400" dirty="0" smtClean="0"/>
              <a:t>, particularly in such </a:t>
            </a:r>
            <a:r>
              <a:rPr lang="en-US" sz="2400" u="sng" dirty="0" smtClean="0"/>
              <a:t>areas as services</a:t>
            </a:r>
            <a:r>
              <a:rPr lang="en-US" sz="2400" dirty="0" smtClean="0"/>
              <a: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BUSI 2701D</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7413" name="Rectangle 3"/>
          <p:cNvSpPr>
            <a:spLocks noGrp="1" noChangeArrowheads="1"/>
          </p:cNvSpPr>
          <p:nvPr>
            <p:ph type="body" idx="1"/>
          </p:nvPr>
        </p:nvSpPr>
        <p:spPr/>
        <p:txBody>
          <a:bodyPr/>
          <a:lstStyle/>
          <a:p>
            <a:pPr eaLnBrk="1" hangingPunct="1">
              <a:lnSpc>
                <a:spcPct val="80000"/>
              </a:lnSpc>
            </a:pPr>
            <a:endParaRPr lang="en-US" sz="2400" dirty="0" smtClean="0"/>
          </a:p>
          <a:p>
            <a:pPr eaLnBrk="1" hangingPunct="1">
              <a:lnSpc>
                <a:spcPct val="80000"/>
              </a:lnSpc>
            </a:pPr>
            <a:r>
              <a:rPr lang="en-US" sz="2400" dirty="0" smtClean="0"/>
              <a:t>So far, the </a:t>
            </a:r>
            <a:r>
              <a:rPr lang="en-US" sz="2400" u="sng" dirty="0" smtClean="0"/>
              <a:t>WTO’s policing and enforcement mechanisms are having a positive effect</a:t>
            </a:r>
          </a:p>
          <a:p>
            <a:pPr lvl="1" eaLnBrk="1" hangingPunct="1">
              <a:lnSpc>
                <a:spcPct val="80000"/>
              </a:lnSpc>
            </a:pPr>
            <a:endParaRPr lang="en-US" sz="2000" dirty="0" smtClean="0"/>
          </a:p>
          <a:p>
            <a:pPr eaLnBrk="1" hangingPunct="1">
              <a:lnSpc>
                <a:spcPct val="80000"/>
              </a:lnSpc>
            </a:pPr>
            <a:r>
              <a:rPr lang="en-US" dirty="0" smtClean="0"/>
              <a:t>WTO arbitrates trade disputes.</a:t>
            </a:r>
          </a:p>
          <a:p>
            <a:pPr lvl="2" eaLnBrk="1" hangingPunct="1">
              <a:lnSpc>
                <a:spcPct val="80000"/>
              </a:lnSpc>
            </a:pPr>
            <a:endParaRPr lang="en-US" sz="1600" dirty="0" smtClean="0"/>
          </a:p>
          <a:p>
            <a:pPr lvl="1" eaLnBrk="1" hangingPunct="1">
              <a:lnSpc>
                <a:spcPct val="80000"/>
              </a:lnSpc>
            </a:pPr>
            <a:r>
              <a:rPr lang="en-US" sz="2200" u="sng" dirty="0" smtClean="0"/>
              <a:t>Most countries have adopted WTO recommendations</a:t>
            </a:r>
            <a:r>
              <a:rPr lang="en-US" sz="2200" dirty="0" smtClean="0"/>
              <a:t> relative to their trade disputes </a:t>
            </a:r>
          </a:p>
          <a:p>
            <a:pPr lvl="1" eaLnBrk="1" hangingPunct="1">
              <a:lnSpc>
                <a:spcPct val="80000"/>
              </a:lnSpc>
            </a:pPr>
            <a:endParaRPr lang="en-US" sz="2200" dirty="0" smtClean="0"/>
          </a:p>
          <a:p>
            <a:pPr lvl="1" eaLnBrk="1" hangingPunct="1">
              <a:lnSpc>
                <a:spcPct val="80000"/>
              </a:lnSpc>
            </a:pPr>
            <a:r>
              <a:rPr lang="en-US" sz="2200" u="sng" dirty="0" smtClean="0"/>
              <a:t>When a country does not adopt the WTO recommendations</a:t>
            </a:r>
            <a:r>
              <a:rPr lang="en-US" sz="2200" dirty="0" smtClean="0"/>
              <a:t>, the </a:t>
            </a:r>
            <a:r>
              <a:rPr lang="en-US" sz="2200" u="sng" dirty="0" smtClean="0"/>
              <a:t>complainant country is allowed to take punitive trade measures</a:t>
            </a:r>
            <a:r>
              <a:rPr lang="en-US" sz="2200" dirty="0" smtClean="0"/>
              <a:t> such as applying tariffs on the offending country</a:t>
            </a:r>
          </a:p>
          <a:p>
            <a:pPr eaLnBrk="1" hangingPunct="1">
              <a:lnSpc>
                <a:spcPct val="80000"/>
              </a:lnSpc>
            </a:pPr>
            <a:endParaRPr lang="en-US" sz="2400" dirty="0" smtClean="0"/>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CA" sz="4400" b="1" dirty="0" smtClean="0"/>
              <a:t>Hormone-Treated Beef</a:t>
            </a:r>
            <a:endParaRPr lang="en-US" sz="4400" b="1" dirty="0" smtClean="0"/>
          </a:p>
        </p:txBody>
      </p:sp>
      <p:sp>
        <p:nvSpPr>
          <p:cNvPr id="40963" name="Rectangle 3"/>
          <p:cNvSpPr>
            <a:spLocks noGrp="1" noChangeArrowheads="1"/>
          </p:cNvSpPr>
          <p:nvPr>
            <p:ph type="body" idx="1"/>
          </p:nvPr>
        </p:nvSpPr>
        <p:spPr>
          <a:xfrm>
            <a:off x="395536" y="1268760"/>
            <a:ext cx="8302625" cy="4535488"/>
          </a:xfrm>
        </p:spPr>
        <p:txBody>
          <a:bodyPr/>
          <a:lstStyle/>
          <a:p>
            <a:pPr marL="514350" indent="-514350" eaLnBrk="1" hangingPunct="1">
              <a:buFont typeface="+mj-lt"/>
              <a:buAutoNum type="arabicPeriod"/>
            </a:pPr>
            <a:r>
              <a:rPr lang="en-US" dirty="0" smtClean="0">
                <a:effectLst/>
              </a:rPr>
              <a:t>In 1989, the EU banned hormone-treated beef.  Why?</a:t>
            </a:r>
          </a:p>
          <a:p>
            <a:pPr marL="457200" indent="-457200" eaLnBrk="1" hangingPunct="1">
              <a:buFont typeface="+mj-lt"/>
              <a:buAutoNum type="arabicPeriod"/>
            </a:pPr>
            <a:r>
              <a:rPr lang="en-US" sz="2400" dirty="0" smtClean="0">
                <a:effectLst/>
              </a:rPr>
              <a:t>A number of countries filed complaints with the WTO.  What gives these countries the right to tell the EU whether it should use this kind of food?</a:t>
            </a:r>
          </a:p>
          <a:p>
            <a:pPr marL="457200" indent="-457200" eaLnBrk="1" hangingPunct="1">
              <a:buFont typeface="+mj-lt"/>
              <a:buAutoNum type="arabicPeriod"/>
            </a:pPr>
            <a:r>
              <a:rPr lang="en-US" sz="2400" dirty="0" smtClean="0">
                <a:effectLst/>
              </a:rPr>
              <a:t>Why did the EU not accept the WTO ruling?  Why did it still not allow the beef even after the WTO allowed the US to place punitive tariffs valued at </a:t>
            </a:r>
            <a:r>
              <a:rPr lang="en-US" sz="2400" dirty="0" smtClean="0">
                <a:effectLst>
                  <a:outerShdw blurRad="38100" dist="38100" dir="2700000" algn="tl">
                    <a:srgbClr val="000000">
                      <a:alpha val="43137"/>
                    </a:srgbClr>
                  </a:outerShdw>
                </a:effectLst>
              </a:rPr>
              <a:t>$120 million on EU exports to the US?  (e.g. </a:t>
            </a:r>
            <a:r>
              <a:rPr lang="en-CA" sz="2400" dirty="0" smtClean="0">
                <a:effectLst>
                  <a:outerShdw blurRad="38100" dist="38100" dir="2700000" algn="tl">
                    <a:srgbClr val="000000">
                      <a:alpha val="43137"/>
                    </a:srgbClr>
                  </a:outerShdw>
                </a:effectLst>
              </a:rPr>
              <a:t>the Bush administration tripled the import duty rate on </a:t>
            </a:r>
            <a:r>
              <a:rPr lang="en-CA" sz="2400" dirty="0" err="1" smtClean="0">
                <a:effectLst>
                  <a:outerShdw blurRad="38100" dist="38100" dir="2700000" algn="tl">
                    <a:srgbClr val="000000">
                      <a:alpha val="43137"/>
                    </a:srgbClr>
                  </a:outerShdw>
                </a:effectLst>
              </a:rPr>
              <a:t>roquefort</a:t>
            </a:r>
            <a:r>
              <a:rPr lang="en-CA" sz="2400" dirty="0" smtClean="0">
                <a:effectLst>
                  <a:outerShdw blurRad="38100" dist="38100" dir="2700000" algn="tl">
                    <a:srgbClr val="000000">
                      <a:alpha val="43137"/>
                    </a:srgbClr>
                  </a:outerShdw>
                </a:effectLst>
              </a:rPr>
              <a:t> cheese to 300%)</a:t>
            </a:r>
            <a:endParaRPr lang="en-US" sz="2400" dirty="0" smtClean="0">
              <a:effectLst>
                <a:outerShdw blurRad="38100" dist="38100" dir="2700000" algn="tl">
                  <a:srgbClr val="000000">
                    <a:alpha val="43137"/>
                  </a:srgbClr>
                </a:outerShdw>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2701D</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What Is The Future Of The World Trade Organization?</a:t>
            </a:r>
          </a:p>
        </p:txBody>
      </p:sp>
      <p:sp>
        <p:nvSpPr>
          <p:cNvPr id="18437" name="Rectangle 3"/>
          <p:cNvSpPr>
            <a:spLocks noGrp="1" noChangeArrowheads="1"/>
          </p:cNvSpPr>
          <p:nvPr>
            <p:ph type="body" idx="1"/>
          </p:nvPr>
        </p:nvSpPr>
        <p:spPr/>
        <p:txBody>
          <a:bodyPr/>
          <a:lstStyle/>
          <a:p>
            <a:pPr eaLnBrk="1" hangingPunct="1">
              <a:lnSpc>
                <a:spcPct val="90000"/>
              </a:lnSpc>
            </a:pPr>
            <a:r>
              <a:rPr lang="en-US" dirty="0" smtClean="0"/>
              <a:t>The WTO has become a magnet for various groups protesting free trade</a:t>
            </a:r>
          </a:p>
          <a:p>
            <a:pPr eaLnBrk="1" hangingPunct="1">
              <a:lnSpc>
                <a:spcPct val="90000"/>
              </a:lnSpc>
            </a:pPr>
            <a:endParaRPr lang="en-US" dirty="0" smtClean="0"/>
          </a:p>
          <a:p>
            <a:pPr eaLnBrk="1" hangingPunct="1">
              <a:lnSpc>
                <a:spcPct val="90000"/>
              </a:lnSpc>
            </a:pPr>
            <a:r>
              <a:rPr lang="en-US" dirty="0" smtClean="0"/>
              <a:t>The current agenda of the WTO focuses on </a:t>
            </a:r>
          </a:p>
          <a:p>
            <a:pPr lvl="1" eaLnBrk="1" hangingPunct="1">
              <a:lnSpc>
                <a:spcPct val="90000"/>
              </a:lnSpc>
            </a:pPr>
            <a:r>
              <a:rPr lang="en-US" dirty="0" smtClean="0"/>
              <a:t>the rise of </a:t>
            </a:r>
            <a:r>
              <a:rPr lang="en-US" u="sng" dirty="0" smtClean="0"/>
              <a:t>anti-dumping policies</a:t>
            </a:r>
          </a:p>
          <a:p>
            <a:pPr lvl="1" eaLnBrk="1" hangingPunct="1">
              <a:lnSpc>
                <a:spcPct val="90000"/>
              </a:lnSpc>
            </a:pPr>
            <a:r>
              <a:rPr lang="en-US" dirty="0" smtClean="0"/>
              <a:t>the high level of </a:t>
            </a:r>
            <a:r>
              <a:rPr lang="en-US" u="sng" dirty="0" smtClean="0"/>
              <a:t>protectionism in agriculture</a:t>
            </a:r>
          </a:p>
          <a:p>
            <a:pPr lvl="1" eaLnBrk="1" hangingPunct="1">
              <a:lnSpc>
                <a:spcPct val="90000"/>
              </a:lnSpc>
            </a:pPr>
            <a:r>
              <a:rPr lang="en-US" dirty="0" smtClean="0"/>
              <a:t>the lack of strong </a:t>
            </a:r>
            <a:r>
              <a:rPr lang="en-US" u="sng" dirty="0" smtClean="0"/>
              <a:t>protection for intellectual property rights</a:t>
            </a:r>
            <a:r>
              <a:rPr lang="en-US" dirty="0" smtClean="0"/>
              <a:t> in many nations</a:t>
            </a:r>
          </a:p>
          <a:p>
            <a:pPr lvl="1" eaLnBrk="1" hangingPunct="1">
              <a:lnSpc>
                <a:spcPct val="90000"/>
              </a:lnSpc>
            </a:pPr>
            <a:r>
              <a:rPr lang="en-US" u="sng" dirty="0" smtClean="0"/>
              <a:t>continued high tariffs</a:t>
            </a:r>
            <a:r>
              <a:rPr lang="en-US" dirty="0" smtClean="0"/>
              <a:t> on nonagricultural goods and services </a:t>
            </a:r>
            <a:r>
              <a:rPr lang="en-US" u="sng" dirty="0" smtClean="0"/>
              <a:t>in many nations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What Is The Future Of The World Trade Organization?</a:t>
            </a:r>
          </a:p>
        </p:txBody>
      </p:sp>
      <p:sp>
        <p:nvSpPr>
          <p:cNvPr id="19461" name="Rectangle 3"/>
          <p:cNvSpPr>
            <a:spLocks noGrp="1" noChangeArrowheads="1"/>
          </p:cNvSpPr>
          <p:nvPr>
            <p:ph type="body" idx="1"/>
          </p:nvPr>
        </p:nvSpPr>
        <p:spPr/>
        <p:txBody>
          <a:bodyPr/>
          <a:lstStyle/>
          <a:p>
            <a:pPr eaLnBrk="1" hangingPunct="1"/>
            <a:r>
              <a:rPr lang="en-US" dirty="0" smtClean="0"/>
              <a:t>The WTO launched a new round of talks at Doha, Qatar in 2001</a:t>
            </a:r>
          </a:p>
          <a:p>
            <a:pPr eaLnBrk="1" hangingPunct="1"/>
            <a:endParaRPr lang="en-US" dirty="0" smtClean="0"/>
          </a:p>
          <a:p>
            <a:pPr eaLnBrk="1" hangingPunct="1"/>
            <a:r>
              <a:rPr lang="en-US" dirty="0" smtClean="0"/>
              <a:t>Issues include:</a:t>
            </a:r>
            <a:endParaRPr lang="en-US" dirty="0" smtClean="0"/>
          </a:p>
          <a:p>
            <a:pPr lvl="1" eaLnBrk="1" hangingPunct="1"/>
            <a:r>
              <a:rPr lang="en-US" dirty="0" smtClean="0"/>
              <a:t>cutting tariffs on industrial goods and services</a:t>
            </a:r>
          </a:p>
          <a:p>
            <a:pPr lvl="1" eaLnBrk="1" hangingPunct="1"/>
            <a:r>
              <a:rPr lang="en-US" dirty="0" smtClean="0"/>
              <a:t>phasing out subsidies to agricultural producers</a:t>
            </a:r>
          </a:p>
          <a:p>
            <a:pPr lvl="1" eaLnBrk="1" hangingPunct="1"/>
            <a:r>
              <a:rPr lang="en-US" dirty="0" smtClean="0"/>
              <a:t>reducing barriers to cross-border investment</a:t>
            </a:r>
          </a:p>
          <a:p>
            <a:pPr lvl="1" eaLnBrk="1" hangingPunct="1"/>
            <a:r>
              <a:rPr lang="en-US" dirty="0" smtClean="0"/>
              <a:t>limiting the use of anti-dumping laws</a:t>
            </a:r>
          </a:p>
          <a:p>
            <a:pPr eaLnBrk="1" hangingPunct="1">
              <a:buFont typeface="Wingdings" pitchFamily="2" charset="2"/>
              <a:buNone/>
            </a:pPr>
            <a:r>
              <a:rPr lang="en-US" dirty="0" smtClean="0"/>
              <a: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2701D</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What Do Trade Barriers </a:t>
            </a:r>
            <a:br>
              <a:rPr lang="en-US" b="1" smtClean="0">
                <a:latin typeface="Cambria" pitchFamily="18" charset="0"/>
              </a:rPr>
            </a:br>
            <a:r>
              <a:rPr lang="en-US" b="1" smtClean="0">
                <a:latin typeface="Cambria" pitchFamily="18" charset="0"/>
              </a:rPr>
              <a:t>Mean For Managers?</a:t>
            </a:r>
          </a:p>
        </p:txBody>
      </p:sp>
      <p:sp>
        <p:nvSpPr>
          <p:cNvPr id="20485" name="Rectangle 3"/>
          <p:cNvSpPr>
            <a:spLocks noGrp="1" noChangeArrowheads="1"/>
          </p:cNvSpPr>
          <p:nvPr>
            <p:ph type="body" idx="1"/>
          </p:nvPr>
        </p:nvSpPr>
        <p:spPr>
          <a:xfrm>
            <a:off x="467544" y="1772816"/>
            <a:ext cx="8229600" cy="4530725"/>
          </a:xfrm>
        </p:spPr>
        <p:txBody>
          <a:bodyPr/>
          <a:lstStyle/>
          <a:p>
            <a:pPr marL="533400" indent="-533400" eaLnBrk="1" hangingPunct="1">
              <a:lnSpc>
                <a:spcPct val="80000"/>
              </a:lnSpc>
              <a:buNone/>
            </a:pPr>
            <a:r>
              <a:rPr lang="en-US" sz="2400" dirty="0" smtClean="0"/>
              <a:t>Managers need to </a:t>
            </a:r>
            <a:r>
              <a:rPr lang="en-US" sz="2400" u="sng" dirty="0" smtClean="0"/>
              <a:t>consider how trade barriers affect the strategy of the firm</a:t>
            </a:r>
            <a:r>
              <a:rPr lang="en-US" sz="2400" dirty="0" smtClean="0"/>
              <a:t> and the </a:t>
            </a:r>
            <a:r>
              <a:rPr lang="en-US" sz="2400" u="sng" dirty="0" smtClean="0"/>
              <a:t>implications of government policy on the firm</a:t>
            </a:r>
          </a:p>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buNone/>
            </a:pPr>
            <a:r>
              <a:rPr lang="en-US" dirty="0" smtClean="0"/>
              <a:t>Examples of Managerial Issues:</a:t>
            </a:r>
          </a:p>
          <a:p>
            <a:pPr marL="533400" indent="-533400" eaLnBrk="1" hangingPunct="1">
              <a:lnSpc>
                <a:spcPct val="80000"/>
              </a:lnSpc>
              <a:buNone/>
            </a:pPr>
            <a:endParaRPr lang="en-US" sz="2400" dirty="0" smtClean="0"/>
          </a:p>
          <a:p>
            <a:pPr marL="533400" indent="-533400" eaLnBrk="1" hangingPunct="1">
              <a:lnSpc>
                <a:spcPct val="80000"/>
              </a:lnSpc>
              <a:buNone/>
            </a:pPr>
            <a:r>
              <a:rPr lang="en-US" sz="2400" dirty="0" smtClean="0"/>
              <a:t>1.  Trade barriers raise the cost of exporting products to a country</a:t>
            </a:r>
          </a:p>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buNone/>
            </a:pPr>
            <a:r>
              <a:rPr lang="en-US" sz="2400" dirty="0" smtClean="0"/>
              <a:t>2.  Voluntary export restraints (VERs) may limit a firm’s ability to serve a country from locations outside that country</a:t>
            </a:r>
          </a:p>
          <a:p>
            <a:pPr marL="533400" indent="-533400" eaLnBrk="1" hangingPunct="1">
              <a:lnSpc>
                <a:spcPct val="80000"/>
              </a:lnSpc>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2701D</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What Do Trade Barriers </a:t>
            </a:r>
            <a:br>
              <a:rPr lang="en-US" b="1" smtClean="0">
                <a:latin typeface="Cambria" pitchFamily="18" charset="0"/>
              </a:rPr>
            </a:br>
            <a:r>
              <a:rPr lang="en-US" b="1" smtClean="0">
                <a:latin typeface="Cambria" pitchFamily="18" charset="0"/>
              </a:rPr>
              <a:t>Mean For Managers?</a:t>
            </a:r>
          </a:p>
        </p:txBody>
      </p:sp>
      <p:sp>
        <p:nvSpPr>
          <p:cNvPr id="20485" name="Rectangle 3"/>
          <p:cNvSpPr>
            <a:spLocks noGrp="1" noChangeArrowheads="1"/>
          </p:cNvSpPr>
          <p:nvPr>
            <p:ph type="body" idx="1"/>
          </p:nvPr>
        </p:nvSpPr>
        <p:spPr/>
        <p:txBody>
          <a:bodyPr/>
          <a:lstStyle/>
          <a:p>
            <a:pPr marL="533400" indent="-533400" eaLnBrk="1" hangingPunct="1">
              <a:lnSpc>
                <a:spcPct val="80000"/>
              </a:lnSpc>
              <a:buNone/>
            </a:pPr>
            <a:endParaRPr lang="en-US" sz="2400" dirty="0" smtClean="0"/>
          </a:p>
          <a:p>
            <a:pPr marL="533400" indent="-533400" eaLnBrk="1" hangingPunct="1">
              <a:lnSpc>
                <a:spcPct val="80000"/>
              </a:lnSpc>
              <a:buNone/>
            </a:pPr>
            <a:r>
              <a:rPr lang="en-US" sz="2400" dirty="0" smtClean="0"/>
              <a:t>3.  To </a:t>
            </a:r>
            <a:r>
              <a:rPr lang="en-US" sz="2400" dirty="0" smtClean="0"/>
              <a:t>conform to </a:t>
            </a:r>
            <a:r>
              <a:rPr lang="en-US" sz="2400" u="sng" dirty="0" smtClean="0"/>
              <a:t>local content requirements</a:t>
            </a:r>
            <a:r>
              <a:rPr lang="en-US" sz="2400" dirty="0" smtClean="0"/>
              <a:t>, a firm may have to </a:t>
            </a:r>
            <a:r>
              <a:rPr lang="en-US" sz="2400" u="sng" dirty="0" smtClean="0"/>
              <a:t>locate more production activities in a given market</a:t>
            </a:r>
            <a:r>
              <a:rPr lang="en-US" sz="2400" dirty="0" smtClean="0"/>
              <a:t> than it would </a:t>
            </a:r>
            <a:r>
              <a:rPr lang="en-US" sz="2400" dirty="0" smtClean="0"/>
              <a:t>otherwise</a:t>
            </a:r>
          </a:p>
          <a:p>
            <a:pPr marL="533400" indent="-533400" eaLnBrk="1" hangingPunct="1">
              <a:lnSpc>
                <a:spcPct val="80000"/>
              </a:lnSpc>
              <a:buAutoNum type="arabicPeriod" startAt="3"/>
            </a:pPr>
            <a:endParaRPr lang="en-US" sz="2400" dirty="0" smtClean="0"/>
          </a:p>
          <a:p>
            <a:pPr marL="533400" indent="-533400" eaLnBrk="1" hangingPunct="1">
              <a:lnSpc>
                <a:spcPct val="80000"/>
              </a:lnSpc>
            </a:pPr>
            <a:r>
              <a:rPr lang="en-US" sz="2400" dirty="0" smtClean="0"/>
              <a:t>All three of these items may cause production to be placed in countries where it may be inefficient</a:t>
            </a:r>
            <a:endParaRPr lang="en-US" sz="2400" dirty="0" smtClean="0"/>
          </a:p>
          <a:p>
            <a:pPr marL="533400" indent="-533400" eaLnBrk="1" hangingPunct="1">
              <a:lnSpc>
                <a:spcPct val="80000"/>
              </a:lnSpc>
            </a:pPr>
            <a:endParaRPr lang="en-US" sz="2400" dirty="0" smtClean="0"/>
          </a:p>
          <a:p>
            <a:pPr marL="533400" indent="-533400" eaLnBrk="1" hangingPunct="1">
              <a:lnSpc>
                <a:spcPct val="80000"/>
              </a:lnSpc>
              <a:buNone/>
            </a:pPr>
            <a:endParaRPr lang="en-US" sz="2400" dirty="0" smtClean="0"/>
          </a:p>
          <a:p>
            <a:pPr marL="533400" indent="-533400" eaLnBrk="1" hangingPunct="1">
              <a:lnSpc>
                <a:spcPct val="80000"/>
              </a:lnSpc>
              <a:buNone/>
            </a:pPr>
            <a:r>
              <a:rPr lang="en-US" sz="2400" dirty="0" smtClean="0"/>
              <a:t>Therefore, </a:t>
            </a:r>
            <a:r>
              <a:rPr lang="en-US" sz="2400" u="sng" dirty="0" smtClean="0"/>
              <a:t>managers have an incentive to lobby for free trade</a:t>
            </a:r>
            <a:r>
              <a:rPr lang="en-US" sz="2400" dirty="0" smtClean="0"/>
              <a:t>, and keep protectionist pressures from causing them to have to change strategies</a:t>
            </a:r>
          </a:p>
          <a:p>
            <a:pPr marL="533400" indent="-533400" eaLnBrk="1" hangingPunct="1">
              <a:lnSpc>
                <a:spcPct val="80000"/>
              </a:lnSpc>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5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the methods used by governments to intervene in markets</a:t>
            </a:r>
          </a:p>
          <a:p>
            <a:pPr lvl="0"/>
            <a:endParaRPr lang="en-US" dirty="0" smtClean="0"/>
          </a:p>
          <a:p>
            <a:pPr lvl="0"/>
            <a:r>
              <a:rPr lang="en-US" dirty="0" smtClean="0"/>
              <a:t>Understand the pros and cons of strategic trade policy</a:t>
            </a:r>
          </a:p>
          <a:p>
            <a:pPr lvl="0"/>
            <a:endParaRPr lang="en-US" dirty="0" smtClean="0"/>
          </a:p>
          <a:p>
            <a:pPr lvl="0"/>
            <a:r>
              <a:rPr lang="en-US" dirty="0" smtClean="0"/>
              <a:t>Understand the evolution of the international trading system</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2642</TotalTime>
  <Words>12551</Words>
  <Application>Microsoft Office PowerPoint</Application>
  <PresentationFormat>On-screen Show (4:3)</PresentationFormat>
  <Paragraphs>850</Paragraphs>
  <Slides>48</Slides>
  <Notes>40</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Globe</vt:lpstr>
      <vt:lpstr>     Sprott School of Business  BUSI 2701D - Fundamentals of International Business  Lecture 5 – The International Trading System  Instructor - Wade Rose, PhD  </vt:lpstr>
      <vt:lpstr>Guest Speaker – 10 Feb 12</vt:lpstr>
      <vt:lpstr>Midterm Exam – 17 Feb 12</vt:lpstr>
      <vt:lpstr>Lecture 5 Overview</vt:lpstr>
      <vt:lpstr>Players in the Global Trading System</vt:lpstr>
      <vt:lpstr>What Is The Political Reality  Of International Trade?</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Case: Wheat in Japan</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Government Intervention In Markets: Unintended Consequences</vt:lpstr>
      <vt:lpstr>Government Intervention In Markets: Unintended Consequences</vt:lpstr>
      <vt:lpstr>Government Intervention In Markets: Unintended Consequences</vt:lpstr>
      <vt:lpstr>Why Do Governments  Intervene In Markets?</vt:lpstr>
      <vt:lpstr>What Are The Political Arguments For Government Intervention?</vt:lpstr>
      <vt:lpstr>What Are The Political Arguments For Government Intervention?</vt:lpstr>
      <vt:lpstr>What Are The Political Arguments For Government Intervention?</vt:lpstr>
      <vt:lpstr>What Are The Political Arguments For Government Intervention?</vt:lpstr>
      <vt:lpstr>What Are The Political Arguments For Government Intervention?</vt:lpstr>
      <vt:lpstr>What Are The Political Arguments For Government Intervention?</vt:lpstr>
      <vt:lpstr>What Are The Economic  Arguments For Government Intervention?</vt:lpstr>
      <vt:lpstr>What Are The Economic  Arguments For Government Intervention?</vt:lpstr>
      <vt:lpstr>When Should Governments  Avoid Using Trade Barriers?</vt:lpstr>
      <vt:lpstr>Players in the Global Trading System</vt:lpstr>
      <vt:lpstr>How Has The Current World Trading System Emerged?</vt:lpstr>
      <vt:lpstr>How Has The Current World Trading System Emerged?</vt:lpstr>
      <vt:lpstr>How Has The Current World Trading System Emerged?</vt:lpstr>
      <vt:lpstr>How Has The Current World Trading System Emerged?</vt:lpstr>
      <vt:lpstr>How Has The Current World Trading System Emerged?</vt:lpstr>
      <vt:lpstr>Case:  Hormone-Treated Beef</vt:lpstr>
      <vt:lpstr>What Is The Future Of The World Trade Organization?</vt:lpstr>
      <vt:lpstr>What Is The Future Of The World Trade Organization?</vt:lpstr>
      <vt:lpstr>What Do Trade Barriers  Mean For Managers?</vt:lpstr>
      <vt:lpstr>What Do Trade Barriers  Mean For Managers?</vt:lpstr>
      <vt:lpstr>Lecture 5 Overview</vt:lpstr>
      <vt:lpstr>Slide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340</cp:revision>
  <dcterms:created xsi:type="dcterms:W3CDTF">2007-10-29T20:49:47Z</dcterms:created>
  <dcterms:modified xsi:type="dcterms:W3CDTF">2012-02-02T00:13:40Z</dcterms:modified>
</cp:coreProperties>
</file>