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1" r:id="rId1"/>
  </p:sldMasterIdLst>
  <p:notesMasterIdLst>
    <p:notesMasterId r:id="rId19"/>
  </p:notesMasterIdLst>
  <p:handoutMasterIdLst>
    <p:handoutMasterId r:id="rId20"/>
  </p:handoutMasterIdLst>
  <p:sldIdLst>
    <p:sldId id="268" r:id="rId2"/>
    <p:sldId id="282" r:id="rId3"/>
    <p:sldId id="256" r:id="rId4"/>
    <p:sldId id="270" r:id="rId5"/>
    <p:sldId id="271" r:id="rId6"/>
    <p:sldId id="272" r:id="rId7"/>
    <p:sldId id="273" r:id="rId8"/>
    <p:sldId id="275" r:id="rId9"/>
    <p:sldId id="276" r:id="rId10"/>
    <p:sldId id="258" r:id="rId11"/>
    <p:sldId id="259" r:id="rId12"/>
    <p:sldId id="277" r:id="rId13"/>
    <p:sldId id="260" r:id="rId14"/>
    <p:sldId id="278" r:id="rId15"/>
    <p:sldId id="279" r:id="rId16"/>
    <p:sldId id="280" r:id="rId17"/>
    <p:sldId id="281" r:id="rId18"/>
  </p:sldIdLst>
  <p:sldSz cx="9144000" cy="6858000" type="screen4x3"/>
  <p:notesSz cx="6858000" cy="91805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70" autoAdjust="0"/>
    <p:restoredTop sz="82206" autoAdjust="0"/>
  </p:normalViewPr>
  <p:slideViewPr>
    <p:cSldViewPr>
      <p:cViewPr varScale="1">
        <p:scale>
          <a:sx n="75" d="100"/>
          <a:sy n="75" d="100"/>
        </p:scale>
        <p:origin x="-17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72"/>
      </p:cViewPr>
      <p:guideLst>
        <p:guide orient="horz" pos="2892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21487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721487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2800AE4-EE02-4402-BF21-6608BD57D5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82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35063" y="688975"/>
            <a:ext cx="4587875" cy="3441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60744"/>
            <a:ext cx="5029200" cy="4131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21487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721487"/>
            <a:ext cx="2971800" cy="45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3E11DA1-A07D-4B11-A90B-818F18D0F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166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E11DA1-A07D-4B11-A90B-818F18D0F8BF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41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E11DA1-A07D-4B11-A90B-818F18D0F8B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74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6B901A-50EB-4940-9486-8E0316767FDE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F47B4B-C8F6-4565-BC24-59F04A76D160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9B8610-FE77-431B-86A5-8BF69C5CA3D8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1531D2-CED2-4C7D-A8A2-4893D5D51B84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FA9D91-6719-45F5-BC93-85478A40BC27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6BE9C7-2614-4E80-89DB-5A15434AB506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E11DA1-A07D-4B11-A90B-818F18D0F8B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453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E11DA1-A07D-4B11-A90B-818F18D0F8B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816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FFE5F7-C5C8-4971-AF1F-B2EBD615D15C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E11DA1-A07D-4B11-A90B-818F18D0F8BF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468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C61039-A97C-450E-8527-FA78524879ED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31651-D93A-4FB1-B157-EB6D17747B1D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CC5C79-6C21-4C7B-B0D4-20F955C42B25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2AFD4B-5763-4D16-B276-6CF4BC83EAF4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C81B0-FA88-41C8-8BC2-764A6279AF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BECF-E558-42E0-8BA2-84E7216951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D3F9E-8E30-45BD-B757-D5291C44E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98741-2A0B-4A9D-9747-834CBCACD2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A2F91-28E5-4018-AADD-544C495062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58651-639E-451B-AEBD-40F9898F01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B111C-F4FE-4756-9DA2-D5A6F13FE6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0CC2B-9424-484A-9422-103A234E0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CC9F3-1F9F-4A15-BC3E-3829EBBEE8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A8247-08F9-4793-B130-9DB521D7F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0AEDD-9DCB-4F01-8F53-989C07E9F0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6C831F1-31E5-4FA1-AF4F-C1927C6335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Foreign Direct Investment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Tuesday, October 18,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Exam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Thursday, December 15</a:t>
            </a:r>
            <a:r>
              <a:rPr lang="en-US" sz="4400" baseline="30000" dirty="0" smtClean="0"/>
              <a:t>th</a:t>
            </a: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7:00pm to 10:00pm (3hrs)</a:t>
            </a:r>
          </a:p>
          <a:p>
            <a:pPr marL="0" indent="0" algn="ctr">
              <a:buNone/>
            </a:pPr>
            <a:r>
              <a:rPr lang="en-US" sz="4400" dirty="0" smtClean="0"/>
              <a:t>Room: TBD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97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Foreign Direct Investment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is FDI?</a:t>
            </a:r>
          </a:p>
          <a:p>
            <a:pPr eaLnBrk="1" hangingPunct="1"/>
            <a:r>
              <a:rPr lang="en-US" smtClean="0"/>
              <a:t>Types of FDI</a:t>
            </a:r>
          </a:p>
          <a:p>
            <a:pPr eaLnBrk="1" hangingPunct="1"/>
            <a:r>
              <a:rPr lang="en-US" smtClean="0"/>
              <a:t>The Flow of FDI</a:t>
            </a:r>
          </a:p>
          <a:p>
            <a:pPr eaLnBrk="1" hangingPunct="1"/>
            <a:r>
              <a:rPr lang="en-US" smtClean="0"/>
              <a:t>The Patterns of FDI</a:t>
            </a:r>
          </a:p>
          <a:p>
            <a:pPr eaLnBrk="1" hangingPunct="1"/>
            <a:r>
              <a:rPr lang="en-US" smtClean="0"/>
              <a:t>The Theories Approaches to FDI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Is FDI?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1" smtClean="0">
                <a:solidFill>
                  <a:srgbClr val="959535"/>
                </a:solidFill>
              </a:rPr>
              <a:t>Foreign direct investment</a:t>
            </a:r>
            <a:r>
              <a:rPr lang="en-US" sz="2400" smtClean="0"/>
              <a:t> (</a:t>
            </a:r>
            <a:r>
              <a:rPr lang="en-US" sz="2400" b="1" smtClean="0">
                <a:solidFill>
                  <a:srgbClr val="959535"/>
                </a:solidFill>
              </a:rPr>
              <a:t>FDI</a:t>
            </a:r>
            <a:r>
              <a:rPr lang="en-US" sz="2400" smtClean="0"/>
              <a:t>) occurs when a firm invests directly in new facilities to produce and/or market in a foreign country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the firm becomes a </a:t>
            </a:r>
            <a:r>
              <a:rPr lang="en-US" sz="2000" b="1" smtClean="0">
                <a:solidFill>
                  <a:srgbClr val="959535"/>
                </a:solidFill>
              </a:rPr>
              <a:t>multinational enterprise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FDI can be in the form of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b="1" smtClean="0">
                <a:solidFill>
                  <a:srgbClr val="959535"/>
                </a:solidFill>
              </a:rPr>
              <a:t>greenfield investments</a:t>
            </a:r>
            <a:r>
              <a:rPr lang="en-US" sz="2000" smtClean="0"/>
              <a:t> - the establishment of a wholly new operation in a foreign country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acquisitions or mergers with existing firms in the foreign country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The </a:t>
            </a:r>
            <a:r>
              <a:rPr lang="en-US" sz="2400" b="1" smtClean="0">
                <a:solidFill>
                  <a:srgbClr val="959535"/>
                </a:solidFill>
              </a:rPr>
              <a:t>flow of FDI</a:t>
            </a:r>
            <a:r>
              <a:rPr lang="en-US" sz="2400" smtClean="0"/>
              <a:t> refers to the amount of FDI undertaken over a given time period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b="1" smtClean="0">
                <a:solidFill>
                  <a:srgbClr val="959535"/>
                </a:solidFill>
              </a:rPr>
              <a:t>Outflows of FDI</a:t>
            </a:r>
            <a:r>
              <a:rPr lang="en-US" sz="2000" smtClean="0"/>
              <a:t> are the flows of FDI out of a country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b="1" smtClean="0">
                <a:solidFill>
                  <a:srgbClr val="959535"/>
                </a:solidFill>
              </a:rPr>
              <a:t>Inflows of FDI</a:t>
            </a:r>
            <a:r>
              <a:rPr lang="en-US" sz="2000" smtClean="0"/>
              <a:t> are the flows of FDI into a country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The </a:t>
            </a:r>
            <a:r>
              <a:rPr lang="en-US" sz="2400" b="1" smtClean="0">
                <a:solidFill>
                  <a:srgbClr val="959535"/>
                </a:solidFill>
              </a:rPr>
              <a:t>stock of FDI</a:t>
            </a:r>
            <a:r>
              <a:rPr lang="en-US" sz="2400" smtClean="0"/>
              <a:t> refers to the total accumulated value of foreign-owned assets at a given time  </a:t>
            </a:r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Are The Patterns Of FDI?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/>
              <a:t>Both the flow and stock of FDI have increased over the last 30 years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Most FDI is targeted towards developed nations - United States and EU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600" smtClean="0"/>
              <a:t>South, East, and South East Asia  - China – and Latin America are emerging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FDI has grown more rapidly than world trade and world output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firms still fear the threat of protectionism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democratic political institutions and free market economies have encouraged FDI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globalization is forcing firms to maintain a presence around the world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b="1" smtClean="0">
                <a:solidFill>
                  <a:srgbClr val="959535"/>
                </a:solidFill>
              </a:rPr>
              <a:t>Gross fixed capital formation</a:t>
            </a:r>
            <a:r>
              <a:rPr lang="en-US" sz="2000" smtClean="0"/>
              <a:t> - the total amount of capital invested in factories, stores, office buildings, and the like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the greater the capital investment in an economy, the more favorable its future prospects are likely to be 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So, FDI is an important source of capital investment and a determinant of the future growth rate of an economy</a:t>
            </a:r>
          </a:p>
          <a:p>
            <a:pPr eaLnBrk="1" hangingPunct="1">
              <a:lnSpc>
                <a:spcPct val="80000"/>
              </a:lnSpc>
            </a:pPr>
            <a:endParaRPr lang="en-US" sz="2000" smtClean="0"/>
          </a:p>
          <a:p>
            <a:pPr eaLnBrk="1" hangingPunct="1">
              <a:lnSpc>
                <a:spcPct val="80000"/>
              </a:lnSpc>
            </a:pPr>
            <a:endParaRPr lang="en-US" sz="20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Are The Patterns Of FDI?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400" smtClean="0"/>
              <a:t>FDI Outflows 1982-2008 ($ billions)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mtClean="0"/>
              <a:t> </a:t>
            </a:r>
          </a:p>
          <a:p>
            <a:pPr eaLnBrk="1" hangingPunct="1"/>
            <a:endParaRPr lang="en-US" smtClean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pic>
        <p:nvPicPr>
          <p:cNvPr id="614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981200"/>
            <a:ext cx="8305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Are The Patterns Of FDI?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400" smtClean="0"/>
              <a:t>FDI Inflows by Region 1995-2008 ($ billion)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1400" smtClean="0"/>
              <a:t> 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057400"/>
            <a:ext cx="8001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Is The Source Of FDI?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Since World War II, the U.S. has been the largest source country for FDI</a:t>
            </a:r>
          </a:p>
          <a:p>
            <a:pPr lvl="1" eaLnBrk="1" hangingPunct="1"/>
            <a:r>
              <a:rPr lang="en-US" smtClean="0"/>
              <a:t>the United Kingdom, the Netherlands, France, Germany, and Japan are other important source countries</a:t>
            </a:r>
          </a:p>
          <a:p>
            <a:pPr lvl="1" eaLnBrk="1" hangingPunct="1"/>
            <a:r>
              <a:rPr lang="en-US" smtClean="0"/>
              <a:t>together, these countries account for 56% of all FDI outflows from 1998-2006, and 61% of the total global stock of FDI in 2007  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Is The Source Of FDI?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400" smtClean="0"/>
              <a:t>Cumulative FDI Outflows 1998-2007 ($ billions)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1400" smtClean="0"/>
          </a:p>
          <a:p>
            <a:pPr algn="ctr" eaLnBrk="1" hangingPunct="1">
              <a:buFont typeface="Wingdings" pitchFamily="2" charset="2"/>
              <a:buNone/>
            </a:pPr>
            <a:endParaRPr lang="en-US" sz="140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US" sz="1400" smtClean="0"/>
              <a:t> 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905000"/>
            <a:ext cx="8305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Greenfield Investments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Building a new facility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Advantages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Built to the company’s specifications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Able to train staff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Up to date technology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Disadvantages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Takes time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May involve foreign approvals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Revenue stream delayed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Requires considerable managerial resources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Mergers and Acquisitions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Purchasing or merging with an ongoing operation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Advantages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Already up and running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Ongoing revenue stream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Utilize existing personnel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Learning opportunities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Disadvantages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Inherit personnel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Resentment from locals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Costly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dirty="0">
                <a:latin typeface="+mn-lt"/>
              </a:rPr>
              <a:t>Why Do Firms Choose Acquisition Versus Greenfield Investments?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Most cross-border investment is in the form of mergers and acquisitions rather than greenfield investments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Firms prefer to acquire existing assets because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mergers and acquisitions are quicker to execute than greenfield investments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it is easier and perhaps less risky for a firm to acquire desired assets than build them from the ground up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firms believe that they can increase the efficiency of an acquired unit by transferring capital, technology, or management skills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Horizontal and Vertical FDI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Horizontal</a:t>
            </a:r>
          </a:p>
          <a:p>
            <a:pPr lvl="1" eaLnBrk="1" hangingPunct="1"/>
            <a:r>
              <a:rPr lang="en-US" smtClean="0"/>
              <a:t>Similar operations in different countries</a:t>
            </a:r>
          </a:p>
          <a:p>
            <a:pPr lvl="1" eaLnBrk="1" hangingPunct="1"/>
            <a:r>
              <a:rPr lang="en-US" smtClean="0"/>
              <a:t>Captures an existing advantage</a:t>
            </a:r>
          </a:p>
          <a:p>
            <a:pPr eaLnBrk="1" hangingPunct="1"/>
            <a:r>
              <a:rPr lang="en-US" smtClean="0"/>
              <a:t>Vertical</a:t>
            </a:r>
          </a:p>
          <a:p>
            <a:pPr lvl="1" eaLnBrk="1" hangingPunct="1"/>
            <a:r>
              <a:rPr lang="en-US" smtClean="0"/>
              <a:t>Buying operations upstream or downstream from current process</a:t>
            </a:r>
          </a:p>
          <a:p>
            <a:pPr lvl="1" eaLnBrk="1" hangingPunct="1"/>
            <a:r>
              <a:rPr lang="en-US" smtClean="0"/>
              <a:t>May be driven by strategy or cost concerns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>
                <a:latin typeface="+mn-lt"/>
              </a:rPr>
              <a:t>Why Does FDI In Services Occur?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FDI is shifting away from extractive industries and manufacturing, and towards services </a:t>
            </a:r>
          </a:p>
          <a:p>
            <a:pPr eaLnBrk="1" hangingPunct="1"/>
            <a:r>
              <a:rPr lang="en-US" sz="2800" smtClean="0"/>
              <a:t>The shift to services is being driven by</a:t>
            </a:r>
          </a:p>
          <a:p>
            <a:pPr lvl="1" eaLnBrk="1" hangingPunct="1"/>
            <a:r>
              <a:rPr lang="en-US" sz="2400" smtClean="0"/>
              <a:t>the general move in many developed countries toward services</a:t>
            </a:r>
          </a:p>
          <a:p>
            <a:pPr lvl="1" eaLnBrk="1" hangingPunct="1"/>
            <a:r>
              <a:rPr lang="en-US" sz="2400" smtClean="0"/>
              <a:t>the fact that many services need to be produced where they are consumed</a:t>
            </a:r>
          </a:p>
          <a:p>
            <a:pPr lvl="1" eaLnBrk="1" hangingPunct="1"/>
            <a:r>
              <a:rPr lang="en-US" sz="2400" smtClean="0"/>
              <a:t>a liberalization of policies governing FDI in services</a:t>
            </a:r>
          </a:p>
          <a:p>
            <a:pPr lvl="1" eaLnBrk="1" hangingPunct="1"/>
            <a:r>
              <a:rPr lang="en-US" sz="2400" smtClean="0"/>
              <a:t>the rise of Internet-based global telecommunications networks</a:t>
            </a:r>
          </a:p>
          <a:p>
            <a:pPr eaLnBrk="1" hangingPunct="1"/>
            <a:endParaRPr lang="en-US" sz="28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Why Choose FDI?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smtClean="0">
                <a:solidFill>
                  <a:srgbClr val="959535"/>
                </a:solidFill>
              </a:rPr>
              <a:t>Exporting</a:t>
            </a:r>
            <a:r>
              <a:rPr lang="en-US" sz="2000" smtClean="0"/>
              <a:t> - producing goods at home and then shipping them to the receiving country for sale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smtClean="0"/>
              <a:t>exports can be limited by transportation costs and trade barriers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smtClean="0"/>
              <a:t>FDI may be a response to actual or threatened trade barriers such as import tariffs or quotas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smtClean="0">
                <a:solidFill>
                  <a:srgbClr val="959535"/>
                </a:solidFill>
              </a:rPr>
              <a:t>Licensing</a:t>
            </a:r>
            <a:r>
              <a:rPr lang="en-US" sz="2000" smtClean="0"/>
              <a:t> - granting a foreign entity the right to produce and sell the firm’s product in return for a royalty fee on every unit that the foreign entity sells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000" b="1" smtClean="0">
                <a:solidFill>
                  <a:srgbClr val="959535"/>
                </a:solidFill>
              </a:rPr>
              <a:t>Internalization theory</a:t>
            </a:r>
            <a:r>
              <a:rPr lang="en-US" sz="2000" smtClean="0"/>
              <a:t> (aka </a:t>
            </a:r>
            <a:r>
              <a:rPr lang="en-US" sz="2000" b="1" smtClean="0">
                <a:solidFill>
                  <a:srgbClr val="959535"/>
                </a:solidFill>
              </a:rPr>
              <a:t>market imperfections theory</a:t>
            </a:r>
            <a:r>
              <a:rPr lang="en-US" sz="2000" smtClean="0"/>
              <a:t>) suggests that licensing has three major drawbacks compared to FDI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smtClean="0"/>
              <a:t>firm could give away valuable technological know-how to a potential foreign competitor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smtClean="0"/>
              <a:t>does not give a firm the control over manufacturing, marketing, and strategy in the foreign country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smtClean="0"/>
              <a:t>the firm’s competitive advantage may be based on its management, marketing, and manufacturing capabilities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1BECF-E558-42E0-8BA2-84E7216951EE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Is The Pattern Of FDI?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/>
              <a:t>Why do firms in the same industry undertake FDI at about the same time and the same locations?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Knickerbocker - FDI flows are a reflection of strategic rivalry between firms in the global marketplace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smtClean="0">
                <a:solidFill>
                  <a:srgbClr val="959535"/>
                </a:solidFill>
              </a:rPr>
              <a:t>multipoint competition</a:t>
            </a:r>
            <a:r>
              <a:rPr lang="en-US" sz="1800" smtClean="0"/>
              <a:t> -when two or more enterprises encounter each other in different regional markets, national markets, or industries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Vernon - firms undertake FDI at particular stages in the </a:t>
            </a:r>
            <a:r>
              <a:rPr lang="en-US" sz="2000" b="1" smtClean="0">
                <a:solidFill>
                  <a:srgbClr val="959535"/>
                </a:solidFill>
              </a:rPr>
              <a:t>life cycle of a product</a:t>
            </a:r>
            <a:endParaRPr lang="en-US" sz="2000" smtClean="0"/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But, why is it profitable for firms to undertake FDI rather than continuing to export from home base, or licensing a foreign firm?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According to Dunning’s </a:t>
            </a:r>
            <a:r>
              <a:rPr lang="en-US" sz="2000" b="1" smtClean="0">
                <a:solidFill>
                  <a:srgbClr val="959535"/>
                </a:solidFill>
              </a:rPr>
              <a:t>eclectic paradigm</a:t>
            </a:r>
            <a:r>
              <a:rPr lang="en-US" sz="2000" smtClean="0"/>
              <a:t>- it is important to consider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smtClean="0">
                <a:solidFill>
                  <a:srgbClr val="959535"/>
                </a:solidFill>
              </a:rPr>
              <a:t>location-specific advantages</a:t>
            </a:r>
            <a:r>
              <a:rPr lang="en-US" sz="1800" smtClean="0"/>
              <a:t> - that arise from using resource endowments or assets that are tied to a particular location and that a firm finds valuable to combine with its own unique assets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smtClean="0">
                <a:solidFill>
                  <a:srgbClr val="959535"/>
                </a:solidFill>
              </a:rPr>
              <a:t>externalities</a:t>
            </a:r>
            <a:r>
              <a:rPr lang="en-US" sz="1800" smtClean="0"/>
              <a:t> - knowledge spillovers that occur when companies in the same industry locate in the same area </a:t>
            </a:r>
          </a:p>
          <a:p>
            <a:pPr eaLnBrk="1" hangingPunct="1">
              <a:lnSpc>
                <a:spcPct val="80000"/>
              </a:lnSpc>
            </a:pPr>
            <a:endParaRPr lang="en-US" sz="2000" smtClean="0"/>
          </a:p>
          <a:p>
            <a:pPr eaLnBrk="1" hangingPunct="1">
              <a:lnSpc>
                <a:spcPct val="80000"/>
              </a:lnSpc>
            </a:pPr>
            <a:endParaRPr lang="en-US" sz="20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r>
              <a:rPr lang="en-US" smtClean="0"/>
              <a:t>7-</a:t>
            </a:r>
            <a:fld id="{E4B20984-0208-4E25-BF29-AE6EB8DE0D4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What Are The Theoretical Approaches To FDI?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/>
              <a:t>The </a:t>
            </a:r>
            <a:r>
              <a:rPr lang="en-US" sz="2000" b="1" smtClean="0">
                <a:solidFill>
                  <a:srgbClr val="959535"/>
                </a:solidFill>
              </a:rPr>
              <a:t>radical view</a:t>
            </a:r>
            <a:r>
              <a:rPr lang="en-US" sz="2000" smtClean="0"/>
              <a:t> - the MNE is an instrument of imperialist domination and a tool for exploiting host countries to the exclusive benefit of their capitalist-imperialist home countries 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The </a:t>
            </a:r>
            <a:r>
              <a:rPr lang="en-US" sz="2000" b="1" smtClean="0">
                <a:solidFill>
                  <a:srgbClr val="959535"/>
                </a:solidFill>
              </a:rPr>
              <a:t>free market view</a:t>
            </a:r>
            <a:r>
              <a:rPr lang="en-US" sz="2000" smtClean="0"/>
              <a:t>- international production should be distributed among countries according to the theory of comparative advantage 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embraced by advanced and developing nations including the United States, Britain, Chile, and Hong Kong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b="1" smtClean="0">
                <a:solidFill>
                  <a:srgbClr val="959535"/>
                </a:solidFill>
              </a:rPr>
              <a:t>Pragmatic nationalism</a:t>
            </a:r>
            <a:r>
              <a:rPr lang="en-US" sz="2000" smtClean="0"/>
              <a:t> - FDI has both benefits (inflows of capital, technology, skills and jobs) and costs (repatriation of profits to the home country and a negative balance of payments effect)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FDI should be allowed only if the benefits outweigh the costs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Recently, there has been a strong shift toward the free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smtClean="0"/>
              <a:t>market stance creating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a surge in FDI worldwide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an increase in the volume of FDI in countries with newly liberalized regimes  </a:t>
            </a:r>
          </a:p>
          <a:p>
            <a:pPr lvl="1" eaLnBrk="1" hangingPunct="1">
              <a:lnSpc>
                <a:spcPct val="80000"/>
              </a:lnSpc>
            </a:pPr>
            <a:endParaRPr lang="en-US" sz="1800" smtClean="0"/>
          </a:p>
          <a:p>
            <a:pPr eaLnBrk="1" hangingPunct="1">
              <a:lnSpc>
                <a:spcPct val="80000"/>
              </a:lnSpc>
            </a:pPr>
            <a:endParaRPr lang="en-US" sz="20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Foreign Direct Investment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r>
              <a:rPr lang="en-US" smtClean="0"/>
              <a:t>7-</a:t>
            </a:r>
            <a:fld id="{512D55F9-E56B-4B7A-87A8-C867D9F9A6E9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18.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1271</Words>
  <Application>Microsoft Office PowerPoint</Application>
  <PresentationFormat>On-screen Show (4:3)</PresentationFormat>
  <Paragraphs>186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Foreign Direct Investment</vt:lpstr>
      <vt:lpstr>Final Exam Information</vt:lpstr>
      <vt:lpstr>Foreign Direct Investment</vt:lpstr>
      <vt:lpstr>What Is FDI?</vt:lpstr>
      <vt:lpstr>What Are The Patterns Of FDI?</vt:lpstr>
      <vt:lpstr>What Are The Patterns Of FDI?</vt:lpstr>
      <vt:lpstr>What Are The Patterns Of FDI?</vt:lpstr>
      <vt:lpstr>What Is The Source Of FDI?</vt:lpstr>
      <vt:lpstr>What Is The Source Of FDI?</vt:lpstr>
      <vt:lpstr>Greenfield Investments</vt:lpstr>
      <vt:lpstr>Mergers and Acquisitions</vt:lpstr>
      <vt:lpstr>Why Do Firms Choose Acquisition Versus Greenfield Investments?</vt:lpstr>
      <vt:lpstr>Horizontal and Vertical FDI</vt:lpstr>
      <vt:lpstr>Why Does FDI In Services Occur?</vt:lpstr>
      <vt:lpstr>Why Choose FDI?</vt:lpstr>
      <vt:lpstr>What Is The Pattern Of FDI?</vt:lpstr>
      <vt:lpstr>What Are The Theoretical Approaches To FDI?</vt:lpstr>
    </vt:vector>
  </TitlesOfParts>
  <Company>David/Cray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Direct Investment</dc:title>
  <dc:creator>David/Cray</dc:creator>
  <cp:lastModifiedBy>Thittelman</cp:lastModifiedBy>
  <cp:revision>29</cp:revision>
  <cp:lastPrinted>2011-10-17T18:59:11Z</cp:lastPrinted>
  <dcterms:created xsi:type="dcterms:W3CDTF">2007-10-04T04:21:59Z</dcterms:created>
  <dcterms:modified xsi:type="dcterms:W3CDTF">2011-10-19T11:44:00Z</dcterms:modified>
</cp:coreProperties>
</file>