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61" r:id="rId1"/>
  </p:sldMasterIdLst>
  <p:notesMasterIdLst>
    <p:notesMasterId r:id="rId31"/>
  </p:notesMasterIdLst>
  <p:handoutMasterIdLst>
    <p:handoutMasterId r:id="rId32"/>
  </p:handoutMasterIdLst>
  <p:sldIdLst>
    <p:sldId id="275" r:id="rId2"/>
    <p:sldId id="277" r:id="rId3"/>
    <p:sldId id="278" r:id="rId4"/>
    <p:sldId id="279" r:id="rId5"/>
    <p:sldId id="280" r:id="rId6"/>
    <p:sldId id="256" r:id="rId7"/>
    <p:sldId id="283" r:id="rId8"/>
    <p:sldId id="281" r:id="rId9"/>
    <p:sldId id="257" r:id="rId10"/>
    <p:sldId id="258" r:id="rId11"/>
    <p:sldId id="259" r:id="rId12"/>
    <p:sldId id="261" r:id="rId13"/>
    <p:sldId id="262" r:id="rId14"/>
    <p:sldId id="263" r:id="rId15"/>
    <p:sldId id="265" r:id="rId16"/>
    <p:sldId id="266" r:id="rId17"/>
    <p:sldId id="267" r:id="rId18"/>
    <p:sldId id="268" r:id="rId19"/>
    <p:sldId id="269" r:id="rId20"/>
    <p:sldId id="270" r:id="rId21"/>
    <p:sldId id="287" r:id="rId22"/>
    <p:sldId id="285" r:id="rId23"/>
    <p:sldId id="286" r:id="rId24"/>
    <p:sldId id="284" r:id="rId25"/>
    <p:sldId id="271" r:id="rId26"/>
    <p:sldId id="272" r:id="rId27"/>
    <p:sldId id="273" r:id="rId28"/>
    <p:sldId id="274" r:id="rId29"/>
    <p:sldId id="276" r:id="rId30"/>
  </p:sldIdLst>
  <p:sldSz cx="9144000" cy="6858000" type="screen4x3"/>
  <p:notesSz cx="6858000" cy="9180513"/>
  <p:defaultTextStyle>
    <a:defPPr>
      <a:defRPr lang="en-US"/>
    </a:defPPr>
    <a:lvl1pPr algn="l" rtl="0" eaLnBrk="0" fontAlgn="base" hangingPunct="0">
      <a:spcBef>
        <a:spcPct val="0"/>
      </a:spcBef>
      <a:spcAft>
        <a:spcPct val="0"/>
      </a:spcAft>
      <a:defRPr sz="2400" kern="1200">
        <a:solidFill>
          <a:schemeClr val="tx1"/>
        </a:solidFill>
        <a:latin typeface="Lucida Grande" pitchFamily="124" charset="0"/>
        <a:ea typeface="ヒラギノ角ゴ Pro W3" pitchFamily="124" charset="-128"/>
        <a:cs typeface="+mn-cs"/>
      </a:defRPr>
    </a:lvl1pPr>
    <a:lvl2pPr marL="457200" algn="l" rtl="0" eaLnBrk="0" fontAlgn="base" hangingPunct="0">
      <a:spcBef>
        <a:spcPct val="0"/>
      </a:spcBef>
      <a:spcAft>
        <a:spcPct val="0"/>
      </a:spcAft>
      <a:defRPr sz="2400" kern="1200">
        <a:solidFill>
          <a:schemeClr val="tx1"/>
        </a:solidFill>
        <a:latin typeface="Lucida Grande" pitchFamily="124" charset="0"/>
        <a:ea typeface="ヒラギノ角ゴ Pro W3" pitchFamily="124" charset="-128"/>
        <a:cs typeface="+mn-cs"/>
      </a:defRPr>
    </a:lvl2pPr>
    <a:lvl3pPr marL="914400" algn="l" rtl="0" eaLnBrk="0" fontAlgn="base" hangingPunct="0">
      <a:spcBef>
        <a:spcPct val="0"/>
      </a:spcBef>
      <a:spcAft>
        <a:spcPct val="0"/>
      </a:spcAft>
      <a:defRPr sz="2400" kern="1200">
        <a:solidFill>
          <a:schemeClr val="tx1"/>
        </a:solidFill>
        <a:latin typeface="Lucida Grande" pitchFamily="124" charset="0"/>
        <a:ea typeface="ヒラギノ角ゴ Pro W3" pitchFamily="124" charset="-128"/>
        <a:cs typeface="+mn-cs"/>
      </a:defRPr>
    </a:lvl3pPr>
    <a:lvl4pPr marL="1371600" algn="l" rtl="0" eaLnBrk="0" fontAlgn="base" hangingPunct="0">
      <a:spcBef>
        <a:spcPct val="0"/>
      </a:spcBef>
      <a:spcAft>
        <a:spcPct val="0"/>
      </a:spcAft>
      <a:defRPr sz="2400" kern="1200">
        <a:solidFill>
          <a:schemeClr val="tx1"/>
        </a:solidFill>
        <a:latin typeface="Lucida Grande" pitchFamily="124" charset="0"/>
        <a:ea typeface="ヒラギノ角ゴ Pro W3" pitchFamily="124" charset="-128"/>
        <a:cs typeface="+mn-cs"/>
      </a:defRPr>
    </a:lvl4pPr>
    <a:lvl5pPr marL="1828800" algn="l" rtl="0" eaLnBrk="0" fontAlgn="base" hangingPunct="0">
      <a:spcBef>
        <a:spcPct val="0"/>
      </a:spcBef>
      <a:spcAft>
        <a:spcPct val="0"/>
      </a:spcAft>
      <a:defRPr sz="2400" kern="1200">
        <a:solidFill>
          <a:schemeClr val="tx1"/>
        </a:solidFill>
        <a:latin typeface="Lucida Grande" pitchFamily="124" charset="0"/>
        <a:ea typeface="ヒラギノ角ゴ Pro W3" pitchFamily="124" charset="-128"/>
        <a:cs typeface="+mn-cs"/>
      </a:defRPr>
    </a:lvl5pPr>
    <a:lvl6pPr marL="2286000" algn="l" defTabSz="914400" rtl="0" eaLnBrk="1" latinLnBrk="0" hangingPunct="1">
      <a:defRPr sz="2400" kern="1200">
        <a:solidFill>
          <a:schemeClr val="tx1"/>
        </a:solidFill>
        <a:latin typeface="Lucida Grande" pitchFamily="124" charset="0"/>
        <a:ea typeface="ヒラギノ角ゴ Pro W3" pitchFamily="124" charset="-128"/>
        <a:cs typeface="+mn-cs"/>
      </a:defRPr>
    </a:lvl6pPr>
    <a:lvl7pPr marL="2743200" algn="l" defTabSz="914400" rtl="0" eaLnBrk="1" latinLnBrk="0" hangingPunct="1">
      <a:defRPr sz="2400" kern="1200">
        <a:solidFill>
          <a:schemeClr val="tx1"/>
        </a:solidFill>
        <a:latin typeface="Lucida Grande" pitchFamily="124" charset="0"/>
        <a:ea typeface="ヒラギノ角ゴ Pro W3" pitchFamily="124" charset="-128"/>
        <a:cs typeface="+mn-cs"/>
      </a:defRPr>
    </a:lvl7pPr>
    <a:lvl8pPr marL="3200400" algn="l" defTabSz="914400" rtl="0" eaLnBrk="1" latinLnBrk="0" hangingPunct="1">
      <a:defRPr sz="2400" kern="1200">
        <a:solidFill>
          <a:schemeClr val="tx1"/>
        </a:solidFill>
        <a:latin typeface="Lucida Grande" pitchFamily="124" charset="0"/>
        <a:ea typeface="ヒラギノ角ゴ Pro W3" pitchFamily="124" charset="-128"/>
        <a:cs typeface="+mn-cs"/>
      </a:defRPr>
    </a:lvl8pPr>
    <a:lvl9pPr marL="3657600" algn="l" defTabSz="914400" rtl="0" eaLnBrk="1" latinLnBrk="0" hangingPunct="1">
      <a:defRPr sz="2400" kern="1200">
        <a:solidFill>
          <a:schemeClr val="tx1"/>
        </a:solidFill>
        <a:latin typeface="Lucida Grande" pitchFamily="124" charset="0"/>
        <a:ea typeface="ヒラギノ角ゴ Pro W3" pitchFamily="12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662" autoAdjust="0"/>
    <p:restoredTop sz="50651" autoAdjust="0"/>
  </p:normalViewPr>
  <p:slideViewPr>
    <p:cSldViewPr>
      <p:cViewPr varScale="1">
        <p:scale>
          <a:sx n="45" d="100"/>
          <a:sy n="45" d="100"/>
        </p:scale>
        <p:origin x="-303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71800" cy="45902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19459" name="Rectangle 3"/>
          <p:cNvSpPr>
            <a:spLocks noGrp="1" noChangeArrowheads="1"/>
          </p:cNvSpPr>
          <p:nvPr>
            <p:ph type="dt" sz="quarter" idx="1"/>
          </p:nvPr>
        </p:nvSpPr>
        <p:spPr bwMode="auto">
          <a:xfrm>
            <a:off x="3886200" y="0"/>
            <a:ext cx="2971800" cy="45902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19460" name="Rectangle 4"/>
          <p:cNvSpPr>
            <a:spLocks noGrp="1" noChangeArrowheads="1"/>
          </p:cNvSpPr>
          <p:nvPr>
            <p:ph type="ftr" sz="quarter" idx="2"/>
          </p:nvPr>
        </p:nvSpPr>
        <p:spPr bwMode="auto">
          <a:xfrm>
            <a:off x="0" y="8721487"/>
            <a:ext cx="2971800" cy="459026"/>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19461" name="Rectangle 5"/>
          <p:cNvSpPr>
            <a:spLocks noGrp="1" noChangeArrowheads="1"/>
          </p:cNvSpPr>
          <p:nvPr>
            <p:ph type="sldNum" sz="quarter" idx="3"/>
          </p:nvPr>
        </p:nvSpPr>
        <p:spPr bwMode="auto">
          <a:xfrm>
            <a:off x="3886200" y="8721487"/>
            <a:ext cx="2971800" cy="459026"/>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smtClean="0"/>
            </a:lvl1pPr>
          </a:lstStyle>
          <a:p>
            <a:pPr>
              <a:defRPr/>
            </a:pPr>
            <a:fld id="{994B3337-0061-444F-9C2A-DCBB8441F402}" type="slidenum">
              <a:rPr lang="en-US"/>
              <a:pPr>
                <a:defRPr/>
              </a:pPr>
              <a:t>‹#›</a:t>
            </a:fld>
            <a:endParaRPr lang="en-US"/>
          </a:p>
        </p:txBody>
      </p:sp>
    </p:spTree>
    <p:extLst>
      <p:ext uri="{BB962C8B-B14F-4D97-AF65-F5344CB8AC3E}">
        <p14:creationId xmlns:p14="http://schemas.microsoft.com/office/powerpoint/2010/main" val="1616662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902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10243" name="Rectangle 3"/>
          <p:cNvSpPr>
            <a:spLocks noGrp="1" noChangeArrowheads="1"/>
          </p:cNvSpPr>
          <p:nvPr>
            <p:ph type="dt" idx="1"/>
          </p:nvPr>
        </p:nvSpPr>
        <p:spPr bwMode="auto">
          <a:xfrm>
            <a:off x="3886200" y="0"/>
            <a:ext cx="2971800" cy="45902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15364" name="Rectangle 4"/>
          <p:cNvSpPr>
            <a:spLocks noGrp="1" noRot="1" noChangeAspect="1" noChangeArrowheads="1" noTextEdit="1"/>
          </p:cNvSpPr>
          <p:nvPr>
            <p:ph type="sldImg" idx="2"/>
          </p:nvPr>
        </p:nvSpPr>
        <p:spPr bwMode="auto">
          <a:xfrm>
            <a:off x="1135063" y="688975"/>
            <a:ext cx="4587875" cy="34417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p:cNvSpPr>
            <a:spLocks noGrp="1" noChangeArrowheads="1"/>
          </p:cNvSpPr>
          <p:nvPr>
            <p:ph type="body" sz="quarter" idx="3"/>
          </p:nvPr>
        </p:nvSpPr>
        <p:spPr bwMode="auto">
          <a:xfrm>
            <a:off x="914400" y="4360744"/>
            <a:ext cx="5029200" cy="413123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721487"/>
            <a:ext cx="2971800" cy="459026"/>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10247" name="Rectangle 7"/>
          <p:cNvSpPr>
            <a:spLocks noGrp="1" noChangeArrowheads="1"/>
          </p:cNvSpPr>
          <p:nvPr>
            <p:ph type="sldNum" sz="quarter" idx="5"/>
          </p:nvPr>
        </p:nvSpPr>
        <p:spPr bwMode="auto">
          <a:xfrm>
            <a:off x="3886200" y="8721487"/>
            <a:ext cx="2971800" cy="459026"/>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smtClean="0"/>
            </a:lvl1pPr>
          </a:lstStyle>
          <a:p>
            <a:pPr>
              <a:defRPr/>
            </a:pPr>
            <a:fld id="{CA0F2454-1EFE-4FD6-9A68-C31699A77B80}" type="slidenum">
              <a:rPr lang="en-US"/>
              <a:pPr>
                <a:defRPr/>
              </a:pPr>
              <a:t>‹#›</a:t>
            </a:fld>
            <a:endParaRPr lang="en-US"/>
          </a:p>
        </p:txBody>
      </p:sp>
    </p:spTree>
    <p:extLst>
      <p:ext uri="{BB962C8B-B14F-4D97-AF65-F5344CB8AC3E}">
        <p14:creationId xmlns:p14="http://schemas.microsoft.com/office/powerpoint/2010/main" val="14104289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Lucida Grande" pitchFamily="124" charset="0"/>
        <a:ea typeface="ヒラギノ角ゴ Pro W3" pitchFamily="124" charset="-128"/>
        <a:cs typeface="+mn-cs"/>
      </a:defRPr>
    </a:lvl1pPr>
    <a:lvl2pPr marL="457200" algn="l" rtl="0" eaLnBrk="0" fontAlgn="base" hangingPunct="0">
      <a:spcBef>
        <a:spcPct val="30000"/>
      </a:spcBef>
      <a:spcAft>
        <a:spcPct val="0"/>
      </a:spcAft>
      <a:defRPr sz="1200" kern="1200">
        <a:solidFill>
          <a:schemeClr val="tx1"/>
        </a:solidFill>
        <a:latin typeface="Lucida Grande" pitchFamily="124" charset="0"/>
        <a:ea typeface="ヒラギノ角ゴ Pro W3" pitchFamily="124" charset="-128"/>
        <a:cs typeface="+mn-cs"/>
      </a:defRPr>
    </a:lvl2pPr>
    <a:lvl3pPr marL="914400" algn="l" rtl="0" eaLnBrk="0" fontAlgn="base" hangingPunct="0">
      <a:spcBef>
        <a:spcPct val="30000"/>
      </a:spcBef>
      <a:spcAft>
        <a:spcPct val="0"/>
      </a:spcAft>
      <a:defRPr sz="1200" kern="1200">
        <a:solidFill>
          <a:schemeClr val="tx1"/>
        </a:solidFill>
        <a:latin typeface="Lucida Grande" pitchFamily="124" charset="0"/>
        <a:ea typeface="ヒラギノ角ゴ Pro W3" pitchFamily="124" charset="-128"/>
        <a:cs typeface="+mn-cs"/>
      </a:defRPr>
    </a:lvl3pPr>
    <a:lvl4pPr marL="1371600" algn="l" rtl="0" eaLnBrk="0" fontAlgn="base" hangingPunct="0">
      <a:spcBef>
        <a:spcPct val="30000"/>
      </a:spcBef>
      <a:spcAft>
        <a:spcPct val="0"/>
      </a:spcAft>
      <a:defRPr sz="1200" kern="1200">
        <a:solidFill>
          <a:schemeClr val="tx1"/>
        </a:solidFill>
        <a:latin typeface="Lucida Grande" pitchFamily="124" charset="0"/>
        <a:ea typeface="ヒラギノ角ゴ Pro W3" pitchFamily="124" charset="-128"/>
        <a:cs typeface="+mn-cs"/>
      </a:defRPr>
    </a:lvl4pPr>
    <a:lvl5pPr marL="1828800" algn="l" rtl="0" eaLnBrk="0" fontAlgn="base" hangingPunct="0">
      <a:spcBef>
        <a:spcPct val="30000"/>
      </a:spcBef>
      <a:spcAft>
        <a:spcPct val="0"/>
      </a:spcAft>
      <a:defRPr sz="1200" kern="1200">
        <a:solidFill>
          <a:schemeClr val="tx1"/>
        </a:solidFill>
        <a:latin typeface="Lucida Grande" pitchFamily="124" charset="0"/>
        <a:ea typeface="ヒラギノ角ゴ Pro W3" pitchFamily="12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1</a:t>
            </a:fld>
            <a:endParaRPr lang="en-US"/>
          </a:p>
        </p:txBody>
      </p:sp>
    </p:spTree>
    <p:extLst>
      <p:ext uri="{BB962C8B-B14F-4D97-AF65-F5344CB8AC3E}">
        <p14:creationId xmlns:p14="http://schemas.microsoft.com/office/powerpoint/2010/main" val="12717150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Lucida Grande" pitchFamily="124" charset="0"/>
                <a:ea typeface="ヒラギノ角ゴ Pro W3" pitchFamily="124" charset="-128"/>
                <a:cs typeface="+mn-cs"/>
              </a:rPr>
              <a:t>The Role of Exporting.  </a:t>
            </a:r>
            <a:r>
              <a:rPr lang="en-US" sz="1200" b="1" kern="1200" dirty="0" smtClean="0">
                <a:solidFill>
                  <a:schemeClr val="tx1"/>
                </a:solidFill>
                <a:effectLst/>
                <a:latin typeface="Lucida Grande" pitchFamily="124" charset="0"/>
                <a:ea typeface="ヒラギノ角ゴ Pro W3" pitchFamily="124" charset="-128"/>
                <a:cs typeface="+mn-cs"/>
              </a:rPr>
              <a:t>(slide 1)</a:t>
            </a:r>
            <a:endParaRPr lang="en-US"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Although we have talked about other means of conducting business in foreign markets, exporting remains a very important method for both large and small companies.</a:t>
            </a:r>
          </a:p>
          <a:p>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6</a:t>
            </a:fld>
            <a:endParaRPr lang="en-US"/>
          </a:p>
        </p:txBody>
      </p:sp>
    </p:spTree>
    <p:extLst>
      <p:ext uri="{BB962C8B-B14F-4D97-AF65-F5344CB8AC3E}">
        <p14:creationId xmlns:p14="http://schemas.microsoft.com/office/powerpoint/2010/main" val="4206108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7</a:t>
            </a:fld>
            <a:endParaRPr lang="en-US"/>
          </a:p>
        </p:txBody>
      </p:sp>
    </p:spTree>
    <p:extLst>
      <p:ext uri="{BB962C8B-B14F-4D97-AF65-F5344CB8AC3E}">
        <p14:creationId xmlns:p14="http://schemas.microsoft.com/office/powerpoint/2010/main" val="4050492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Lucida Grande" pitchFamily="124" charset="0"/>
                <a:ea typeface="ヒラギノ角ゴ Pro W3" pitchFamily="124" charset="-128"/>
                <a:cs typeface="+mn-cs"/>
              </a:rPr>
              <a:t>The world will soon be a very different place for Canadian exports as traditional markets such as the United States and Europe take a back seat to emerging markets, which are forecast to account for half of all Canadian goods leaving the country by 2025.</a:t>
            </a:r>
          </a:p>
          <a:p>
            <a:endParaRPr lang="en-US" sz="1200" b="0" i="0" kern="1200" dirty="0" smtClean="0">
              <a:solidFill>
                <a:schemeClr val="tx1"/>
              </a:solidFill>
              <a:effectLst/>
              <a:latin typeface="Lucida Grande" pitchFamily="124" charset="0"/>
              <a:ea typeface="ヒラギノ角ゴ Pro W3" pitchFamily="124" charset="-128"/>
              <a:cs typeface="+mn-cs"/>
            </a:endParaRPr>
          </a:p>
          <a:p>
            <a:r>
              <a:rPr lang="en-US" sz="1200" b="0" i="0" kern="1200" dirty="0" smtClean="0">
                <a:solidFill>
                  <a:schemeClr val="tx1"/>
                </a:solidFill>
                <a:effectLst/>
                <a:latin typeface="Lucida Grande" pitchFamily="124" charset="0"/>
                <a:ea typeface="ヒラギノ角ゴ Pro W3" pitchFamily="124" charset="-128"/>
                <a:cs typeface="+mn-cs"/>
              </a:rPr>
              <a:t>That was the prediction Tuesday from Export Development Canada, which said emerging markets will account for 20% of Canadian exports in five years, before growing to half of all exports a decade later. </a:t>
            </a:r>
          </a:p>
          <a:p>
            <a:endParaRPr lang="en-US" sz="1200" b="0" i="0" kern="1200" dirty="0" smtClean="0">
              <a:solidFill>
                <a:schemeClr val="tx1"/>
              </a:solidFill>
              <a:effectLst/>
              <a:latin typeface="Lucida Grande" pitchFamily="124" charset="0"/>
              <a:ea typeface="ヒラギノ角ゴ Pro W3" pitchFamily="124" charset="-128"/>
              <a:cs typeface="+mn-cs"/>
            </a:endParaRPr>
          </a:p>
          <a:p>
            <a:r>
              <a:rPr lang="en-US" sz="1200" b="0" i="0" kern="1200" dirty="0" smtClean="0">
                <a:solidFill>
                  <a:schemeClr val="tx1"/>
                </a:solidFill>
                <a:effectLst/>
                <a:latin typeface="Lucida Grande" pitchFamily="124" charset="0"/>
                <a:ea typeface="ヒラギノ角ゴ Pro W3" pitchFamily="124" charset="-128"/>
                <a:cs typeface="+mn-cs"/>
              </a:rPr>
              <a:t>Emerging markets are certainly the most important growth story for Canada, but in the short term the country’s exports will continue to rely on the so-called traditional markets.</a:t>
            </a:r>
          </a:p>
          <a:p>
            <a:endParaRPr lang="en-US" sz="1200" b="0" i="0" kern="1200" dirty="0" smtClean="0">
              <a:solidFill>
                <a:schemeClr val="tx1"/>
              </a:solidFill>
              <a:effectLst/>
              <a:latin typeface="Lucida Grande" pitchFamily="124" charset="0"/>
              <a:ea typeface="ヒラギノ角ゴ Pro W3" pitchFamily="124" charset="-128"/>
              <a:cs typeface="+mn-cs"/>
            </a:endParaRPr>
          </a:p>
          <a:p>
            <a:r>
              <a:rPr lang="en-US" sz="1200" b="0" i="0" kern="1200" dirty="0" smtClean="0">
                <a:solidFill>
                  <a:schemeClr val="tx1"/>
                </a:solidFill>
                <a:effectLst/>
                <a:latin typeface="Lucida Grande" pitchFamily="124" charset="0"/>
                <a:ea typeface="ヒラギノ角ゴ Pro W3" pitchFamily="124" charset="-128"/>
                <a:cs typeface="+mn-cs"/>
              </a:rPr>
              <a:t>Canadian exports are currently 9% below their pre-recession levels in 2008. (The financial crisis that sent Canada’s economy </a:t>
            </a:r>
            <a:r>
              <a:rPr lang="en-US" sz="1200" b="0" i="0" kern="1200" dirty="0" err="1" smtClean="0">
                <a:solidFill>
                  <a:schemeClr val="tx1"/>
                </a:solidFill>
                <a:effectLst/>
                <a:latin typeface="Lucida Grande" pitchFamily="124" charset="0"/>
                <a:ea typeface="ヒラギノ角ゴ Pro W3" pitchFamily="124" charset="-128"/>
                <a:cs typeface="+mn-cs"/>
              </a:rPr>
              <a:t>spiralling</a:t>
            </a:r>
            <a:r>
              <a:rPr lang="en-US" sz="1200" b="0" i="0" kern="1200" dirty="0" smtClean="0">
                <a:solidFill>
                  <a:schemeClr val="tx1"/>
                </a:solidFill>
                <a:effectLst/>
                <a:latin typeface="Lucida Grande" pitchFamily="124" charset="0"/>
                <a:ea typeface="ヒラギノ角ゴ Pro W3" pitchFamily="124" charset="-128"/>
                <a:cs typeface="+mn-cs"/>
              </a:rPr>
              <a:t> into recession wiped out almost a quarter of Canada’s total international exports.)</a:t>
            </a:r>
          </a:p>
          <a:p>
            <a:endParaRPr lang="en-US" sz="1200" b="0" i="0" kern="1200" dirty="0" smtClean="0">
              <a:solidFill>
                <a:schemeClr val="tx1"/>
              </a:solidFill>
              <a:effectLst/>
              <a:latin typeface="Lucida Grande" pitchFamily="124" charset="0"/>
              <a:cs typeface="+mn-cs"/>
            </a:endParaRP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8</a:t>
            </a:fld>
            <a:endParaRPr lang="en-US"/>
          </a:p>
        </p:txBody>
      </p:sp>
    </p:spTree>
    <p:extLst>
      <p:ext uri="{BB962C8B-B14F-4D97-AF65-F5344CB8AC3E}">
        <p14:creationId xmlns:p14="http://schemas.microsoft.com/office/powerpoint/2010/main" val="14603159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kern="1200" dirty="0" smtClean="0">
                <a:solidFill>
                  <a:schemeClr val="tx1"/>
                </a:solidFill>
                <a:effectLst/>
                <a:latin typeface="Lucida Grande" pitchFamily="124" charset="0"/>
                <a:ea typeface="ヒラギノ角ゴ Pro W3" pitchFamily="124" charset="-128"/>
                <a:cs typeface="+mn-cs"/>
              </a:rPr>
              <a:t>Large firms export for a number of reasons.  </a:t>
            </a:r>
            <a:r>
              <a:rPr lang="en-US" sz="1200" b="1" kern="1200" dirty="0" smtClean="0">
                <a:solidFill>
                  <a:schemeClr val="tx1"/>
                </a:solidFill>
                <a:effectLst/>
                <a:latin typeface="Lucida Grande" pitchFamily="124" charset="0"/>
                <a:ea typeface="ヒラギノ角ゴ Pro W3" pitchFamily="124" charset="-128"/>
                <a:cs typeface="+mn-cs"/>
              </a:rPr>
              <a:t>(slide 2)</a:t>
            </a:r>
            <a:endParaRPr lang="en-US"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To gain economies of scale.</a:t>
            </a:r>
          </a:p>
          <a:p>
            <a:pPr lvl="2"/>
            <a:r>
              <a:rPr lang="en-US" sz="1200" kern="1200" dirty="0" smtClean="0">
                <a:solidFill>
                  <a:schemeClr val="tx1"/>
                </a:solidFill>
                <a:effectLst/>
                <a:latin typeface="Lucida Grande" pitchFamily="124" charset="0"/>
                <a:ea typeface="ヒラギノ角ゴ Pro W3" pitchFamily="124" charset="-128"/>
                <a:cs typeface="+mn-cs"/>
              </a:rPr>
              <a:t>To go to countries where markets are not large.</a:t>
            </a:r>
          </a:p>
          <a:p>
            <a:pPr lvl="2"/>
            <a:r>
              <a:rPr lang="en-US" sz="1200" kern="1200" dirty="0" smtClean="0">
                <a:solidFill>
                  <a:schemeClr val="tx1"/>
                </a:solidFill>
                <a:effectLst/>
                <a:latin typeface="Lucida Grande" pitchFamily="124" charset="0"/>
                <a:ea typeface="ヒラギノ角ゴ Pro W3" pitchFamily="124" charset="-128"/>
                <a:cs typeface="+mn-cs"/>
              </a:rPr>
              <a:t>To exploit products that are not expected to generate large sales or profits.</a:t>
            </a:r>
          </a:p>
          <a:p>
            <a:pPr lvl="2"/>
            <a:r>
              <a:rPr lang="en-US" sz="1200" kern="1200" dirty="0" smtClean="0">
                <a:solidFill>
                  <a:schemeClr val="tx1"/>
                </a:solidFill>
                <a:effectLst/>
                <a:latin typeface="Lucida Grande" pitchFamily="124" charset="0"/>
                <a:ea typeface="ヒラギノ角ゴ Pro W3" pitchFamily="124" charset="-128"/>
                <a:cs typeface="+mn-cs"/>
              </a:rPr>
              <a:t>To test out markets.</a:t>
            </a:r>
          </a:p>
          <a:p>
            <a:pPr lvl="2"/>
            <a:r>
              <a:rPr lang="en-US" sz="1200" kern="1200" dirty="0" smtClean="0">
                <a:solidFill>
                  <a:schemeClr val="tx1"/>
                </a:solidFill>
                <a:effectLst/>
                <a:latin typeface="Lucida Grande" pitchFamily="124" charset="0"/>
                <a:ea typeface="ヒラギノ角ゴ Pro W3" pitchFamily="124" charset="-128"/>
                <a:cs typeface="+mn-cs"/>
              </a:rPr>
              <a:t>To protect technology and other commercial secrets.</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9</a:t>
            </a:fld>
            <a:endParaRPr lang="en-US"/>
          </a:p>
        </p:txBody>
      </p:sp>
    </p:spTree>
    <p:extLst>
      <p:ext uri="{BB962C8B-B14F-4D97-AF65-F5344CB8AC3E}">
        <p14:creationId xmlns:p14="http://schemas.microsoft.com/office/powerpoint/2010/main" val="23623683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kern="1200" dirty="0" smtClean="0">
                <a:solidFill>
                  <a:schemeClr val="tx1"/>
                </a:solidFill>
                <a:effectLst/>
                <a:latin typeface="Lucida Grande" pitchFamily="124" charset="0"/>
                <a:ea typeface="ヒラギノ角ゴ Pro W3" pitchFamily="124" charset="-128"/>
                <a:cs typeface="+mn-cs"/>
              </a:rPr>
              <a:t>Small firms.  </a:t>
            </a:r>
            <a:r>
              <a:rPr lang="en-US" sz="1200" b="1" kern="1200" dirty="0" smtClean="0">
                <a:solidFill>
                  <a:schemeClr val="tx1"/>
                </a:solidFill>
                <a:effectLst/>
                <a:latin typeface="Lucida Grande" pitchFamily="124" charset="0"/>
                <a:ea typeface="ヒラギノ角ゴ Pro W3" pitchFamily="124" charset="-128"/>
                <a:cs typeface="+mn-cs"/>
              </a:rPr>
              <a:t>(slide 3)</a:t>
            </a:r>
            <a:endParaRPr lang="en-US"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It allows them to tap foreign markets without a great deal of expense and risk.</a:t>
            </a:r>
          </a:p>
          <a:p>
            <a:pPr lvl="2"/>
            <a:r>
              <a:rPr lang="en-US" sz="1200" kern="1200" dirty="0" smtClean="0">
                <a:solidFill>
                  <a:schemeClr val="tx1"/>
                </a:solidFill>
                <a:effectLst/>
                <a:latin typeface="Lucida Grande" pitchFamily="124" charset="0"/>
                <a:ea typeface="ヒラギノ角ゴ Pro W3" pitchFamily="124" charset="-128"/>
                <a:cs typeface="+mn-cs"/>
              </a:rPr>
              <a:t>It allows them to exploit foreign markets for products that they would not normally have sold outside their home country.</a:t>
            </a:r>
          </a:p>
          <a:p>
            <a:pPr lvl="2"/>
            <a:r>
              <a:rPr lang="en-US" sz="1200" kern="1200" dirty="0" smtClean="0">
                <a:solidFill>
                  <a:schemeClr val="tx1"/>
                </a:solidFill>
                <a:effectLst/>
                <a:latin typeface="Lucida Grande" pitchFamily="124" charset="0"/>
                <a:ea typeface="ヒラギノ角ゴ Pro W3" pitchFamily="124" charset="-128"/>
                <a:cs typeface="+mn-cs"/>
              </a:rPr>
              <a:t>Provides some basic knowledge.</a:t>
            </a:r>
          </a:p>
          <a:p>
            <a:pPr lvl="3"/>
            <a:r>
              <a:rPr lang="en-US" sz="1200" kern="1200" dirty="0" smtClean="0">
                <a:solidFill>
                  <a:schemeClr val="tx1"/>
                </a:solidFill>
                <a:effectLst/>
                <a:latin typeface="Lucida Grande" pitchFamily="124" charset="0"/>
                <a:ea typeface="ヒラギノ角ゴ Pro W3" pitchFamily="124" charset="-128"/>
                <a:cs typeface="+mn-cs"/>
              </a:rPr>
              <a:t>Interaction with buyers.</a:t>
            </a:r>
          </a:p>
          <a:p>
            <a:pPr lvl="3"/>
            <a:r>
              <a:rPr lang="en-US" sz="1200" kern="1200" dirty="0" smtClean="0">
                <a:solidFill>
                  <a:schemeClr val="tx1"/>
                </a:solidFill>
                <a:effectLst/>
                <a:latin typeface="Lucida Grande" pitchFamily="124" charset="0"/>
                <a:ea typeface="ヒラギノ角ゴ Pro W3" pitchFamily="124" charset="-128"/>
                <a:cs typeface="+mn-cs"/>
              </a:rPr>
              <a:t>Interaction with customs and other agencies.</a:t>
            </a:r>
          </a:p>
          <a:p>
            <a:pPr lvl="3"/>
            <a:r>
              <a:rPr lang="en-US" sz="1200" kern="1200" dirty="0" smtClean="0">
                <a:solidFill>
                  <a:schemeClr val="tx1"/>
                </a:solidFill>
                <a:effectLst/>
                <a:latin typeface="Lucida Grande" pitchFamily="124" charset="0"/>
                <a:ea typeface="ヒラギノ角ゴ Pro W3" pitchFamily="124" charset="-128"/>
                <a:cs typeface="+mn-cs"/>
              </a:rPr>
              <a:t>Interaction with agents.</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10</a:t>
            </a:fld>
            <a:endParaRPr lang="en-US"/>
          </a:p>
        </p:txBody>
      </p:sp>
    </p:spTree>
    <p:extLst>
      <p:ext uri="{BB962C8B-B14F-4D97-AF65-F5344CB8AC3E}">
        <p14:creationId xmlns:p14="http://schemas.microsoft.com/office/powerpoint/2010/main" val="42824500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Lucida Grande" pitchFamily="124" charset="0"/>
                <a:ea typeface="ヒラギノ角ゴ Pro W3" pitchFamily="124" charset="-128"/>
                <a:cs typeface="+mn-cs"/>
              </a:rPr>
              <a:t>Factors Leading to Growth of Exports.  </a:t>
            </a:r>
            <a:r>
              <a:rPr lang="en-US" sz="1200" b="1" kern="1200" dirty="0" smtClean="0">
                <a:solidFill>
                  <a:schemeClr val="tx1"/>
                </a:solidFill>
                <a:effectLst/>
                <a:latin typeface="Lucida Grande" pitchFamily="124" charset="0"/>
                <a:ea typeface="ヒラギノ角ゴ Pro W3" pitchFamily="124" charset="-128"/>
                <a:cs typeface="+mn-cs"/>
              </a:rPr>
              <a:t>(slide 4)</a:t>
            </a:r>
            <a:endParaRPr lang="en-US"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Exports are growing around the world.</a:t>
            </a:r>
          </a:p>
          <a:p>
            <a:pPr lvl="1"/>
            <a:r>
              <a:rPr lang="en-US" sz="1200" kern="1200" dirty="0" smtClean="0">
                <a:solidFill>
                  <a:schemeClr val="tx1"/>
                </a:solidFill>
                <a:effectLst/>
                <a:latin typeface="Lucida Grande" pitchFamily="124" charset="0"/>
                <a:ea typeface="ヒラギノ角ゴ Pro W3" pitchFamily="124" charset="-128"/>
                <a:cs typeface="+mn-cs"/>
              </a:rPr>
              <a:t>This is somewhat surprising given the increase in direct foreign investment.</a:t>
            </a:r>
          </a:p>
          <a:p>
            <a:pPr lvl="1"/>
            <a:r>
              <a:rPr lang="en-US" sz="1200" kern="1200" dirty="0" smtClean="0">
                <a:solidFill>
                  <a:schemeClr val="tx1"/>
                </a:solidFill>
                <a:effectLst/>
                <a:latin typeface="Lucida Grande" pitchFamily="124" charset="0"/>
                <a:ea typeface="ヒラギノ角ゴ Pro W3" pitchFamily="124" charset="-128"/>
                <a:cs typeface="+mn-cs"/>
              </a:rPr>
              <a:t>Exports are growing for a number of reasons.</a:t>
            </a:r>
          </a:p>
          <a:p>
            <a:pPr lvl="2"/>
            <a:r>
              <a:rPr lang="en-US" sz="1200" kern="1200" dirty="0" smtClean="0">
                <a:solidFill>
                  <a:schemeClr val="tx1"/>
                </a:solidFill>
                <a:effectLst/>
                <a:latin typeface="Lucida Grande" pitchFamily="124" charset="0"/>
                <a:ea typeface="ヒラギノ角ゴ Pro W3" pitchFamily="124" charset="-128"/>
                <a:cs typeface="+mn-cs"/>
              </a:rPr>
              <a:t>Decline in trade barriers.</a:t>
            </a:r>
          </a:p>
          <a:p>
            <a:pPr lvl="3"/>
            <a:r>
              <a:rPr lang="en-US" sz="1200" kern="1200" dirty="0" smtClean="0">
                <a:solidFill>
                  <a:schemeClr val="tx1"/>
                </a:solidFill>
                <a:effectLst/>
                <a:latin typeface="Lucida Grande" pitchFamily="124" charset="0"/>
                <a:ea typeface="ヒラギノ角ゴ Pro W3" pitchFamily="124" charset="-128"/>
                <a:cs typeface="+mn-cs"/>
              </a:rPr>
              <a:t>In fact, recent developments in this area may have helped increase exports more than DFI.</a:t>
            </a:r>
          </a:p>
          <a:p>
            <a:pPr lvl="3"/>
            <a:r>
              <a:rPr lang="en-US" sz="1200" kern="1200" dirty="0" smtClean="0">
                <a:solidFill>
                  <a:schemeClr val="tx1"/>
                </a:solidFill>
                <a:effectLst/>
                <a:latin typeface="Lucida Grande" pitchFamily="124" charset="0"/>
                <a:ea typeface="ヒラギノ角ゴ Pro W3" pitchFamily="124" charset="-128"/>
                <a:cs typeface="+mn-cs"/>
              </a:rPr>
              <a:t>Most countries welcomed DFI because it brought investment and jobs.</a:t>
            </a:r>
          </a:p>
          <a:p>
            <a:pPr lvl="3"/>
            <a:r>
              <a:rPr lang="en-US" sz="1200" kern="1200" dirty="0" smtClean="0">
                <a:solidFill>
                  <a:schemeClr val="tx1"/>
                </a:solidFill>
                <a:effectLst/>
                <a:latin typeface="Lucida Grande" pitchFamily="124" charset="0"/>
                <a:ea typeface="ヒラギノ角ゴ Pro W3" pitchFamily="124" charset="-128"/>
                <a:cs typeface="+mn-cs"/>
              </a:rPr>
              <a:t>They were not so happy about imports because:</a:t>
            </a:r>
          </a:p>
          <a:p>
            <a:pPr lvl="4"/>
            <a:r>
              <a:rPr lang="en-US" sz="1200" kern="1200" dirty="0" smtClean="0">
                <a:solidFill>
                  <a:schemeClr val="tx1"/>
                </a:solidFill>
                <a:effectLst/>
                <a:latin typeface="Lucida Grande" pitchFamily="124" charset="0"/>
                <a:ea typeface="ヒラギノ角ゴ Pro W3" pitchFamily="124" charset="-128"/>
                <a:cs typeface="+mn-cs"/>
              </a:rPr>
              <a:t>Balance of trade problems.</a:t>
            </a:r>
          </a:p>
          <a:p>
            <a:pPr lvl="4"/>
            <a:r>
              <a:rPr lang="en-US" sz="1200" kern="1200" dirty="0" smtClean="0">
                <a:solidFill>
                  <a:schemeClr val="tx1"/>
                </a:solidFill>
                <a:effectLst/>
                <a:latin typeface="Lucida Grande" pitchFamily="124" charset="0"/>
                <a:ea typeface="ヒラギノ角ゴ Pro W3" pitchFamily="124" charset="-128"/>
                <a:cs typeface="+mn-cs"/>
              </a:rPr>
              <a:t>Competition for domestic producers.</a:t>
            </a:r>
          </a:p>
          <a:p>
            <a:pPr lvl="3"/>
            <a:r>
              <a:rPr lang="en-US" sz="1200" kern="1200" dirty="0" smtClean="0">
                <a:solidFill>
                  <a:schemeClr val="tx1"/>
                </a:solidFill>
                <a:effectLst/>
                <a:latin typeface="Lucida Grande" pitchFamily="124" charset="0"/>
                <a:ea typeface="ヒラギノ角ゴ Pro W3" pitchFamily="124" charset="-128"/>
                <a:cs typeface="+mn-cs"/>
              </a:rPr>
              <a:t>The increasing importance of WTO rules meant that exporting was easier and cheaper.</a:t>
            </a:r>
          </a:p>
          <a:p>
            <a:pPr lvl="2"/>
            <a:r>
              <a:rPr lang="en-US" sz="1200" kern="1200" dirty="0" smtClean="0">
                <a:solidFill>
                  <a:schemeClr val="tx1"/>
                </a:solidFill>
                <a:effectLst/>
                <a:latin typeface="Lucida Grande" pitchFamily="124" charset="0"/>
                <a:ea typeface="ヒラギノ角ゴ Pro W3" pitchFamily="124" charset="-128"/>
                <a:cs typeface="+mn-cs"/>
              </a:rPr>
              <a:t>Outsourcing.</a:t>
            </a:r>
          </a:p>
          <a:p>
            <a:pPr lvl="3"/>
            <a:r>
              <a:rPr lang="en-US" sz="1200" kern="1200" dirty="0" smtClean="0">
                <a:solidFill>
                  <a:schemeClr val="tx1"/>
                </a:solidFill>
                <a:effectLst/>
                <a:latin typeface="Lucida Grande" pitchFamily="124" charset="0"/>
                <a:ea typeface="ヒラギノ角ゴ Pro W3" pitchFamily="124" charset="-128"/>
                <a:cs typeface="+mn-cs"/>
              </a:rPr>
              <a:t>If we have work done abroad and then bring it back to the home country this is seen as importing.</a:t>
            </a:r>
          </a:p>
          <a:p>
            <a:pPr lvl="3"/>
            <a:r>
              <a:rPr lang="en-US" sz="1200" kern="1200" dirty="0" smtClean="0">
                <a:solidFill>
                  <a:schemeClr val="tx1"/>
                </a:solidFill>
                <a:effectLst/>
                <a:latin typeface="Lucida Grande" pitchFamily="124" charset="0"/>
                <a:ea typeface="ヒラギノ角ゴ Pro W3" pitchFamily="124" charset="-128"/>
                <a:cs typeface="+mn-cs"/>
              </a:rPr>
              <a:t>Companies in low wage countries who engage in this type of exporting may then go on to exporting on their own.</a:t>
            </a:r>
          </a:p>
          <a:p>
            <a:pPr lvl="2"/>
            <a:r>
              <a:rPr lang="en-US" sz="1200" kern="1200" dirty="0" smtClean="0">
                <a:solidFill>
                  <a:schemeClr val="tx1"/>
                </a:solidFill>
                <a:effectLst/>
                <a:latin typeface="Lucida Grande" pitchFamily="124" charset="0"/>
                <a:ea typeface="ヒラギノ角ゴ Pro W3" pitchFamily="124" charset="-128"/>
                <a:cs typeface="+mn-cs"/>
              </a:rPr>
              <a:t>Easier access to communication.</a:t>
            </a:r>
          </a:p>
          <a:p>
            <a:pPr lvl="3"/>
            <a:r>
              <a:rPr lang="en-US" sz="1200" kern="1200" dirty="0" smtClean="0">
                <a:solidFill>
                  <a:schemeClr val="tx1"/>
                </a:solidFill>
                <a:effectLst/>
                <a:latin typeface="Lucida Grande" pitchFamily="124" charset="0"/>
                <a:ea typeface="ヒラギノ角ゴ Pro W3" pitchFamily="124" charset="-128"/>
                <a:cs typeface="+mn-cs"/>
              </a:rPr>
              <a:t>The Internet has probably done more for small companies that wish to export than any other development.</a:t>
            </a:r>
          </a:p>
          <a:p>
            <a:pPr lvl="3"/>
            <a:r>
              <a:rPr lang="en-US" sz="1200" kern="1200" dirty="0" smtClean="0">
                <a:solidFill>
                  <a:schemeClr val="tx1"/>
                </a:solidFill>
                <a:effectLst/>
                <a:latin typeface="Lucida Grande" pitchFamily="124" charset="0"/>
                <a:ea typeface="ヒラギノ角ゴ Pro W3" pitchFamily="124" charset="-128"/>
                <a:cs typeface="+mn-cs"/>
              </a:rPr>
              <a:t>They can easily display their wares to a customer almost any place in the world.</a:t>
            </a:r>
          </a:p>
          <a:p>
            <a:pPr lvl="3"/>
            <a:r>
              <a:rPr lang="en-US" sz="1200" kern="1200" dirty="0" smtClean="0">
                <a:solidFill>
                  <a:schemeClr val="tx1"/>
                </a:solidFill>
                <a:effectLst/>
                <a:latin typeface="Lucida Grande" pitchFamily="124" charset="0"/>
                <a:ea typeface="ヒラギノ角ゴ Pro W3" pitchFamily="124" charset="-128"/>
                <a:cs typeface="+mn-cs"/>
              </a:rPr>
              <a:t>Email allows them to communicate with minimal cost and little delay.</a:t>
            </a:r>
          </a:p>
          <a:p>
            <a:pPr lvl="3"/>
            <a:r>
              <a:rPr lang="en-US" sz="1200" kern="1200" dirty="0" smtClean="0">
                <a:solidFill>
                  <a:schemeClr val="tx1"/>
                </a:solidFill>
                <a:effectLst/>
                <a:latin typeface="Lucida Grande" pitchFamily="124" charset="0"/>
                <a:ea typeface="ヒラギノ角ゴ Pro W3" pitchFamily="124" charset="-128"/>
                <a:cs typeface="+mn-cs"/>
              </a:rPr>
              <a:t>This still leaves the problem of getting companies to notice you in the first place but it makes reaction much quicker and cheaper.</a:t>
            </a:r>
          </a:p>
          <a:p>
            <a:pPr lvl="2"/>
            <a:r>
              <a:rPr lang="en-US" sz="1200" kern="1200" dirty="0" smtClean="0">
                <a:solidFill>
                  <a:schemeClr val="tx1"/>
                </a:solidFill>
                <a:effectLst/>
                <a:latin typeface="Lucida Grande" pitchFamily="124" charset="0"/>
                <a:ea typeface="ヒラギノ角ゴ Pro W3" pitchFamily="124" charset="-128"/>
                <a:cs typeface="+mn-cs"/>
              </a:rPr>
              <a:t>Globalization.</a:t>
            </a:r>
          </a:p>
          <a:p>
            <a:pPr lvl="3"/>
            <a:r>
              <a:rPr lang="en-US" sz="1200" kern="1200" dirty="0" smtClean="0">
                <a:solidFill>
                  <a:schemeClr val="tx1"/>
                </a:solidFill>
                <a:effectLst/>
                <a:latin typeface="Lucida Grande" pitchFamily="124" charset="0"/>
                <a:ea typeface="ヒラギノ角ゴ Pro W3" pitchFamily="124" charset="-128"/>
                <a:cs typeface="+mn-cs"/>
              </a:rPr>
              <a:t>Greater awareness of foreign suppliers.</a:t>
            </a:r>
          </a:p>
          <a:p>
            <a:pPr lvl="3"/>
            <a:r>
              <a:rPr lang="en-US" sz="1200" kern="1200" dirty="0" smtClean="0">
                <a:solidFill>
                  <a:schemeClr val="tx1"/>
                </a:solidFill>
                <a:effectLst/>
                <a:latin typeface="Lucida Grande" pitchFamily="124" charset="0"/>
                <a:ea typeface="ヒラギノ角ゴ Pro W3" pitchFamily="124" charset="-128"/>
                <a:cs typeface="+mn-cs"/>
              </a:rPr>
              <a:t>More developed transportation networks.</a:t>
            </a:r>
          </a:p>
          <a:p>
            <a:pPr lvl="3"/>
            <a:r>
              <a:rPr lang="en-US" sz="1200" kern="1200" dirty="0" smtClean="0">
                <a:solidFill>
                  <a:schemeClr val="tx1"/>
                </a:solidFill>
                <a:effectLst/>
                <a:latin typeface="Lucida Grande" pitchFamily="124" charset="0"/>
                <a:ea typeface="ヒラギノ角ゴ Pro W3" pitchFamily="124" charset="-128"/>
                <a:cs typeface="+mn-cs"/>
              </a:rPr>
              <a:t>Increasing number of countries with market-based economies.</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11</a:t>
            </a:fld>
            <a:endParaRPr lang="en-US"/>
          </a:p>
        </p:txBody>
      </p:sp>
    </p:spTree>
    <p:extLst>
      <p:ext uri="{BB962C8B-B14F-4D97-AF65-F5344CB8AC3E}">
        <p14:creationId xmlns:p14="http://schemas.microsoft.com/office/powerpoint/2010/main" val="12936854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Lucida Grande" pitchFamily="124" charset="0"/>
                <a:ea typeface="ヒラギノ角ゴ Pro W3" pitchFamily="124" charset="-128"/>
                <a:cs typeface="+mn-cs"/>
              </a:rPr>
              <a:t>The Burdens of Exporting.  </a:t>
            </a:r>
            <a:r>
              <a:rPr lang="en-US" sz="1200" b="1" kern="1200" dirty="0" smtClean="0">
                <a:solidFill>
                  <a:schemeClr val="tx1"/>
                </a:solidFill>
                <a:effectLst/>
                <a:latin typeface="Lucida Grande" pitchFamily="124" charset="0"/>
                <a:ea typeface="ヒラギノ角ゴ Pro W3" pitchFamily="124" charset="-128"/>
                <a:cs typeface="+mn-cs"/>
              </a:rPr>
              <a:t>(slide 6)</a:t>
            </a:r>
            <a:endParaRPr lang="en-US"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While exporting is certainly desirable for many firms there are a number of issues which arise that are not really there for other types of international business.  These pose problems for exporters.  I’ll first discuss the problems of exporting and then indicate how transactions are structured to deal with them.</a:t>
            </a:r>
          </a:p>
          <a:p>
            <a:pPr lvl="1"/>
            <a:r>
              <a:rPr lang="en-US" sz="1200" kern="1200" dirty="0" smtClean="0">
                <a:solidFill>
                  <a:schemeClr val="tx1"/>
                </a:solidFill>
                <a:effectLst/>
                <a:latin typeface="Lucida Grande" pitchFamily="124" charset="0"/>
                <a:ea typeface="ヒラギノ角ゴ Pro W3" pitchFamily="124" charset="-128"/>
                <a:cs typeface="+mn-cs"/>
              </a:rPr>
              <a:t>Often not an ongoing relationship.</a:t>
            </a:r>
          </a:p>
          <a:p>
            <a:pPr lvl="2"/>
            <a:r>
              <a:rPr lang="en-US" sz="1200" kern="1200" dirty="0" smtClean="0">
                <a:solidFill>
                  <a:schemeClr val="tx1"/>
                </a:solidFill>
                <a:effectLst/>
                <a:latin typeface="Lucida Grande" pitchFamily="124" charset="0"/>
                <a:ea typeface="ヒラギノ角ゴ Pro W3" pitchFamily="124" charset="-128"/>
                <a:cs typeface="+mn-cs"/>
              </a:rPr>
              <a:t>Means that you do not have a trust relationship.</a:t>
            </a:r>
          </a:p>
          <a:p>
            <a:pPr lvl="2"/>
            <a:r>
              <a:rPr lang="en-US" sz="1200" kern="1200" dirty="0" smtClean="0">
                <a:solidFill>
                  <a:schemeClr val="tx1"/>
                </a:solidFill>
                <a:effectLst/>
                <a:latin typeface="Lucida Grande" pitchFamily="124" charset="0"/>
                <a:ea typeface="ヒラギノ角ゴ Pro W3" pitchFamily="124" charset="-128"/>
                <a:cs typeface="+mn-cs"/>
              </a:rPr>
              <a:t>Have to rely more on legal system.</a:t>
            </a:r>
          </a:p>
          <a:p>
            <a:pPr lvl="1"/>
            <a:r>
              <a:rPr lang="en-US" sz="1200" kern="1200" dirty="0" smtClean="0">
                <a:solidFill>
                  <a:schemeClr val="tx1"/>
                </a:solidFill>
                <a:effectLst/>
                <a:latin typeface="Lucida Grande" pitchFamily="124" charset="0"/>
                <a:ea typeface="ヒラギノ角ゴ Pro W3" pitchFamily="124" charset="-128"/>
                <a:cs typeface="+mn-cs"/>
              </a:rPr>
              <a:t>Dealing with two legal systems (at least).</a:t>
            </a:r>
          </a:p>
          <a:p>
            <a:pPr lvl="2"/>
            <a:r>
              <a:rPr lang="en-US" sz="1200" kern="1200" dirty="0" smtClean="0">
                <a:solidFill>
                  <a:schemeClr val="tx1"/>
                </a:solidFill>
                <a:effectLst/>
                <a:latin typeface="Lucida Grande" pitchFamily="124" charset="0"/>
                <a:ea typeface="ヒラギノ角ゴ Pro W3" pitchFamily="124" charset="-128"/>
                <a:cs typeface="+mn-cs"/>
              </a:rPr>
              <a:t>If something goes wrong it may be difficult to collect.</a:t>
            </a:r>
          </a:p>
          <a:p>
            <a:pPr lvl="2"/>
            <a:r>
              <a:rPr lang="en-US" sz="1200" kern="1200" dirty="0" smtClean="0">
                <a:solidFill>
                  <a:schemeClr val="tx1"/>
                </a:solidFill>
                <a:effectLst/>
                <a:latin typeface="Lucida Grande" pitchFamily="124" charset="0"/>
                <a:ea typeface="ヒラギノ角ゴ Pro W3" pitchFamily="124" charset="-128"/>
                <a:cs typeface="+mn-cs"/>
              </a:rPr>
              <a:t>The local legal system may not be sympathetic.</a:t>
            </a:r>
          </a:p>
          <a:p>
            <a:pPr lvl="2"/>
            <a:r>
              <a:rPr lang="en-US" sz="1200" kern="1200" dirty="0" smtClean="0">
                <a:solidFill>
                  <a:schemeClr val="tx1"/>
                </a:solidFill>
                <a:effectLst/>
                <a:latin typeface="Lucida Grande" pitchFamily="124" charset="0"/>
                <a:ea typeface="ヒラギノ角ゴ Pro W3" pitchFamily="124" charset="-128"/>
                <a:cs typeface="+mn-cs"/>
              </a:rPr>
              <a:t>It may be costly.  Since many export transactions are small the cost may be more than what one would gain.</a:t>
            </a:r>
          </a:p>
          <a:p>
            <a:pPr lvl="1"/>
            <a:r>
              <a:rPr lang="en-US" sz="1200" kern="1200" dirty="0" smtClean="0">
                <a:solidFill>
                  <a:schemeClr val="tx1"/>
                </a:solidFill>
                <a:effectLst/>
                <a:latin typeface="Lucida Grande" pitchFamily="124" charset="0"/>
                <a:ea typeface="ヒラギノ角ゴ Pro W3" pitchFamily="124" charset="-128"/>
                <a:cs typeface="+mn-cs"/>
              </a:rPr>
              <a:t>Payment times tend to be longer than for domestic transactions.</a:t>
            </a:r>
          </a:p>
          <a:p>
            <a:pPr lvl="2"/>
            <a:r>
              <a:rPr lang="en-US" sz="1200" kern="1200" dirty="0" smtClean="0">
                <a:solidFill>
                  <a:schemeClr val="tx1"/>
                </a:solidFill>
                <a:effectLst/>
                <a:latin typeface="Lucida Grande" pitchFamily="124" charset="0"/>
                <a:ea typeface="ヒラギノ角ゴ Pro W3" pitchFamily="124" charset="-128"/>
                <a:cs typeface="+mn-cs"/>
              </a:rPr>
              <a:t>This means the company has to carry its costs for longer.</a:t>
            </a:r>
          </a:p>
          <a:p>
            <a:pPr lvl="2"/>
            <a:r>
              <a:rPr lang="en-US" sz="1200" kern="1200" dirty="0" smtClean="0">
                <a:solidFill>
                  <a:schemeClr val="tx1"/>
                </a:solidFill>
                <a:effectLst/>
                <a:latin typeface="Lucida Grande" pitchFamily="124" charset="0"/>
                <a:ea typeface="ヒラギノ角ゴ Pro W3" pitchFamily="124" charset="-128"/>
                <a:cs typeface="+mn-cs"/>
              </a:rPr>
              <a:t>It takes longer to collect so any delays make for a very long time without your money.</a:t>
            </a:r>
          </a:p>
          <a:p>
            <a:pPr lvl="1"/>
            <a:r>
              <a:rPr lang="en-US" sz="1200" kern="1200" dirty="0" smtClean="0">
                <a:solidFill>
                  <a:schemeClr val="tx1"/>
                </a:solidFill>
                <a:effectLst/>
                <a:latin typeface="Lucida Grande" pitchFamily="124" charset="0"/>
                <a:ea typeface="ヒラギノ角ゴ Pro W3" pitchFamily="124" charset="-128"/>
                <a:cs typeface="+mn-cs"/>
              </a:rPr>
              <a:t>A great deal of paperwork.</a:t>
            </a:r>
          </a:p>
          <a:p>
            <a:pPr lvl="2"/>
            <a:r>
              <a:rPr lang="en-US" sz="1200" kern="1200" dirty="0" smtClean="0">
                <a:solidFill>
                  <a:schemeClr val="tx1"/>
                </a:solidFill>
                <a:effectLst/>
                <a:latin typeface="Lucida Grande" pitchFamily="124" charset="0"/>
                <a:ea typeface="ヒラギノ角ゴ Pro W3" pitchFamily="124" charset="-128"/>
                <a:cs typeface="+mn-cs"/>
              </a:rPr>
              <a:t>Often in a foreign language.</a:t>
            </a:r>
          </a:p>
          <a:p>
            <a:pPr lvl="2"/>
            <a:r>
              <a:rPr lang="en-US" sz="1200" kern="1200" dirty="0" smtClean="0">
                <a:solidFill>
                  <a:schemeClr val="tx1"/>
                </a:solidFill>
                <a:effectLst/>
                <a:latin typeface="Lucida Grande" pitchFamily="124" charset="0"/>
                <a:ea typeface="ヒラギノ角ゴ Pro W3" pitchFamily="124" charset="-128"/>
                <a:cs typeface="+mn-cs"/>
              </a:rPr>
              <a:t>Often with unknown regulations.</a:t>
            </a:r>
          </a:p>
          <a:p>
            <a:pPr lvl="2"/>
            <a:r>
              <a:rPr lang="en-US" sz="1200" kern="1200" dirty="0" smtClean="0">
                <a:solidFill>
                  <a:schemeClr val="tx1"/>
                </a:solidFill>
                <a:effectLst/>
                <a:latin typeface="Lucida Grande" pitchFamily="124" charset="0"/>
                <a:ea typeface="ヒラギノ角ゴ Pro W3" pitchFamily="124" charset="-128"/>
                <a:cs typeface="+mn-cs"/>
              </a:rPr>
              <a:t>A fairly straightforward sale may have as many as thirty different documents associated with it.</a:t>
            </a:r>
          </a:p>
          <a:p>
            <a:pPr lvl="2"/>
            <a:r>
              <a:rPr lang="en-US" sz="1200" kern="1200" dirty="0" smtClean="0">
                <a:solidFill>
                  <a:schemeClr val="tx1"/>
                </a:solidFill>
                <a:effectLst/>
                <a:latin typeface="Lucida Grande" pitchFamily="124" charset="0"/>
                <a:ea typeface="ヒラギノ角ゴ Pro W3" pitchFamily="124" charset="-128"/>
                <a:cs typeface="+mn-cs"/>
              </a:rPr>
              <a:t>With security considerations these are becoming more complex.</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12</a:t>
            </a:fld>
            <a:endParaRPr lang="en-US"/>
          </a:p>
        </p:txBody>
      </p:sp>
    </p:spTree>
    <p:extLst>
      <p:ext uri="{BB962C8B-B14F-4D97-AF65-F5344CB8AC3E}">
        <p14:creationId xmlns:p14="http://schemas.microsoft.com/office/powerpoint/2010/main" val="1378024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Lucida Grande" pitchFamily="124" charset="0"/>
                <a:ea typeface="ヒラギノ角ゴ Pro W3" pitchFamily="124" charset="-128"/>
                <a:cs typeface="+mn-cs"/>
              </a:rPr>
              <a:t>Information.  </a:t>
            </a:r>
            <a:r>
              <a:rPr lang="en-US" sz="1200" b="1" kern="1200" dirty="0" smtClean="0">
                <a:solidFill>
                  <a:schemeClr val="tx1"/>
                </a:solidFill>
                <a:effectLst/>
                <a:latin typeface="Lucida Grande" pitchFamily="124" charset="0"/>
                <a:ea typeface="ヒラギノ角ゴ Pro W3" pitchFamily="124" charset="-128"/>
                <a:cs typeface="+mn-cs"/>
              </a:rPr>
              <a:t>(slide 7)</a:t>
            </a:r>
            <a:endParaRPr lang="en-US"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One of the factors that inhibits companies from exporting is the difficulty of obtaining accurate information.</a:t>
            </a:r>
          </a:p>
          <a:p>
            <a:pPr lvl="1"/>
            <a:r>
              <a:rPr lang="en-US" sz="1200" kern="1200" dirty="0" smtClean="0">
                <a:solidFill>
                  <a:schemeClr val="tx1"/>
                </a:solidFill>
                <a:effectLst/>
                <a:latin typeface="Lucida Grande" pitchFamily="124" charset="0"/>
                <a:ea typeface="ヒラギノ角ゴ Pro W3" pitchFamily="124" charset="-128"/>
                <a:cs typeface="+mn-cs"/>
              </a:rPr>
              <a:t>One would think in this information age that would be relatively easy but this is not generally the case, especially for small firms.</a:t>
            </a:r>
          </a:p>
          <a:p>
            <a:pPr lvl="1"/>
            <a:r>
              <a:rPr lang="en-US" sz="1200" kern="1200" dirty="0" smtClean="0">
                <a:solidFill>
                  <a:schemeClr val="tx1"/>
                </a:solidFill>
                <a:effectLst/>
                <a:latin typeface="Lucida Grande" pitchFamily="124" charset="0"/>
                <a:ea typeface="ヒラギノ角ゴ Pro W3" pitchFamily="124" charset="-128"/>
                <a:cs typeface="+mn-cs"/>
              </a:rPr>
              <a:t>Types of information necessary.</a:t>
            </a:r>
          </a:p>
          <a:p>
            <a:pPr lvl="2"/>
            <a:r>
              <a:rPr lang="en-US" sz="1200" kern="1200" dirty="0" smtClean="0">
                <a:solidFill>
                  <a:schemeClr val="tx1"/>
                </a:solidFill>
                <a:effectLst/>
                <a:latin typeface="Lucida Grande" pitchFamily="124" charset="0"/>
                <a:ea typeface="ヒラギノ角ゴ Pro W3" pitchFamily="124" charset="-128"/>
                <a:cs typeface="+mn-cs"/>
              </a:rPr>
              <a:t>Who are potential customers?</a:t>
            </a:r>
          </a:p>
          <a:p>
            <a:pPr lvl="2"/>
            <a:r>
              <a:rPr lang="en-US" sz="1200" kern="1200" dirty="0" smtClean="0">
                <a:solidFill>
                  <a:schemeClr val="tx1"/>
                </a:solidFill>
                <a:effectLst/>
                <a:latin typeface="Lucida Grande" pitchFamily="124" charset="0"/>
                <a:ea typeface="ヒラギノ角ゴ Pro W3" pitchFamily="124" charset="-128"/>
                <a:cs typeface="+mn-cs"/>
              </a:rPr>
              <a:t>Where are they located?</a:t>
            </a:r>
          </a:p>
          <a:p>
            <a:pPr lvl="2"/>
            <a:r>
              <a:rPr lang="en-US" sz="1200" kern="1200" dirty="0" smtClean="0">
                <a:solidFill>
                  <a:schemeClr val="tx1"/>
                </a:solidFill>
                <a:effectLst/>
                <a:latin typeface="Lucida Grande" pitchFamily="124" charset="0"/>
                <a:ea typeface="ヒラギノ角ゴ Pro W3" pitchFamily="124" charset="-128"/>
                <a:cs typeface="+mn-cs"/>
              </a:rPr>
              <a:t>What is their financial situation?</a:t>
            </a:r>
          </a:p>
          <a:p>
            <a:pPr lvl="2"/>
            <a:r>
              <a:rPr lang="en-US" sz="1200" kern="1200" dirty="0" smtClean="0">
                <a:solidFill>
                  <a:schemeClr val="tx1"/>
                </a:solidFill>
                <a:effectLst/>
                <a:latin typeface="Lucida Grande" pitchFamily="124" charset="0"/>
                <a:ea typeface="ヒラギノ角ゴ Pro W3" pitchFamily="124" charset="-128"/>
                <a:cs typeface="+mn-cs"/>
              </a:rPr>
              <a:t>Who are the important competitors in that country?</a:t>
            </a:r>
          </a:p>
          <a:p>
            <a:pPr lvl="2"/>
            <a:r>
              <a:rPr lang="en-US" sz="1200" kern="1200" dirty="0" smtClean="0">
                <a:solidFill>
                  <a:schemeClr val="tx1"/>
                </a:solidFill>
                <a:effectLst/>
                <a:latin typeface="Lucida Grande" pitchFamily="124" charset="0"/>
                <a:ea typeface="ヒラギノ角ゴ Pro W3" pitchFamily="124" charset="-128"/>
                <a:cs typeface="+mn-cs"/>
              </a:rPr>
              <a:t>How are goods distributed?</a:t>
            </a:r>
          </a:p>
          <a:p>
            <a:pPr lvl="2"/>
            <a:r>
              <a:rPr lang="en-US" sz="1200" kern="1200" dirty="0" smtClean="0">
                <a:solidFill>
                  <a:schemeClr val="tx1"/>
                </a:solidFill>
                <a:effectLst/>
                <a:latin typeface="Lucida Grande" pitchFamily="124" charset="0"/>
                <a:ea typeface="ヒラギノ角ゴ Pro W3" pitchFamily="124" charset="-128"/>
                <a:cs typeface="+mn-cs"/>
              </a:rPr>
              <a:t>How does the payment system operate?</a:t>
            </a:r>
          </a:p>
          <a:p>
            <a:pPr lvl="2"/>
            <a:r>
              <a:rPr lang="en-US" sz="1200" kern="1200" dirty="0" smtClean="0">
                <a:solidFill>
                  <a:schemeClr val="tx1"/>
                </a:solidFill>
                <a:effectLst/>
                <a:latin typeface="Lucida Grande" pitchFamily="124" charset="0"/>
                <a:ea typeface="ヒラギノ角ゴ Pro W3" pitchFamily="124" charset="-128"/>
                <a:cs typeface="+mn-cs"/>
              </a:rPr>
              <a:t>What is the best way to approach customers?</a:t>
            </a:r>
          </a:p>
          <a:p>
            <a:pPr lvl="2"/>
            <a:r>
              <a:rPr lang="en-US" sz="1200" kern="1200" dirty="0" smtClean="0">
                <a:solidFill>
                  <a:schemeClr val="tx1"/>
                </a:solidFill>
                <a:effectLst/>
                <a:latin typeface="Lucida Grande" pitchFamily="124" charset="0"/>
                <a:ea typeface="ヒラギノ角ゴ Pro W3" pitchFamily="124" charset="-128"/>
                <a:cs typeface="+mn-cs"/>
              </a:rPr>
              <a:t>Are reliable agents available?</a:t>
            </a:r>
          </a:p>
          <a:p>
            <a:pPr lvl="1"/>
            <a:r>
              <a:rPr lang="en-US" sz="1200" kern="1200" dirty="0" smtClean="0">
                <a:solidFill>
                  <a:schemeClr val="tx1"/>
                </a:solidFill>
                <a:effectLst/>
                <a:latin typeface="Lucida Grande" pitchFamily="124" charset="0"/>
                <a:ea typeface="ヒラギノ角ゴ Pro W3" pitchFamily="124" charset="-128"/>
                <a:cs typeface="+mn-cs"/>
              </a:rPr>
              <a:t>Most industrialized countries and some of the states and provinces within them have services that provide this type of information on a general basis.</a:t>
            </a:r>
          </a:p>
          <a:p>
            <a:pPr lvl="2"/>
            <a:r>
              <a:rPr lang="en-US" sz="1200" kern="1200" dirty="0" smtClean="0">
                <a:solidFill>
                  <a:schemeClr val="tx1"/>
                </a:solidFill>
                <a:effectLst/>
                <a:latin typeface="Lucida Grande" pitchFamily="124" charset="0"/>
                <a:ea typeface="ヒラギノ角ゴ Pro W3" pitchFamily="124" charset="-128"/>
                <a:cs typeface="+mn-cs"/>
              </a:rPr>
              <a:t>About countries.</a:t>
            </a:r>
          </a:p>
          <a:p>
            <a:pPr lvl="2"/>
            <a:r>
              <a:rPr lang="en-US" sz="1200" kern="1200" dirty="0" smtClean="0">
                <a:solidFill>
                  <a:schemeClr val="tx1"/>
                </a:solidFill>
                <a:effectLst/>
                <a:latin typeface="Lucida Grande" pitchFamily="124" charset="0"/>
                <a:ea typeface="ヒラギノ角ゴ Pro W3" pitchFamily="124" charset="-128"/>
                <a:cs typeface="+mn-cs"/>
              </a:rPr>
              <a:t>About industries.</a:t>
            </a:r>
          </a:p>
          <a:p>
            <a:pPr lvl="1"/>
            <a:r>
              <a:rPr lang="en-US" sz="1200" kern="1200" dirty="0" smtClean="0">
                <a:solidFill>
                  <a:schemeClr val="tx1"/>
                </a:solidFill>
                <a:effectLst/>
                <a:latin typeface="Lucida Grande" pitchFamily="124" charset="0"/>
                <a:ea typeface="ヒラギノ角ゴ Pro W3" pitchFamily="124" charset="-128"/>
                <a:cs typeface="+mn-cs"/>
              </a:rPr>
              <a:t>Sometimes they will also do searches into specific countries or industries.</a:t>
            </a:r>
          </a:p>
          <a:p>
            <a:pPr lvl="1"/>
            <a:r>
              <a:rPr lang="en-US" sz="1200" kern="1200" dirty="0" smtClean="0">
                <a:solidFill>
                  <a:schemeClr val="tx1"/>
                </a:solidFill>
                <a:effectLst/>
                <a:latin typeface="Lucida Grande" pitchFamily="124" charset="0"/>
                <a:ea typeface="ヒラギノ角ゴ Pro W3" pitchFamily="124" charset="-128"/>
                <a:cs typeface="+mn-cs"/>
              </a:rPr>
              <a:t>Some also provide lists of potential customers.</a:t>
            </a:r>
          </a:p>
          <a:p>
            <a:pPr lvl="2"/>
            <a:r>
              <a:rPr lang="en-US" sz="1200" kern="1200" dirty="0" smtClean="0">
                <a:solidFill>
                  <a:schemeClr val="tx1"/>
                </a:solidFill>
                <a:effectLst/>
                <a:latin typeface="Lucida Grande" pitchFamily="124" charset="0"/>
                <a:ea typeface="ヒラギノ角ゴ Pro W3" pitchFamily="124" charset="-128"/>
                <a:cs typeface="+mn-cs"/>
              </a:rPr>
              <a:t>Companies.</a:t>
            </a:r>
          </a:p>
          <a:p>
            <a:pPr lvl="2"/>
            <a:r>
              <a:rPr lang="en-US" sz="1200" kern="1200" dirty="0" smtClean="0">
                <a:solidFill>
                  <a:schemeClr val="tx1"/>
                </a:solidFill>
                <a:effectLst/>
                <a:latin typeface="Lucida Grande" pitchFamily="124" charset="0"/>
                <a:ea typeface="ヒラギノ角ゴ Pro W3" pitchFamily="124" charset="-128"/>
                <a:cs typeface="+mn-cs"/>
              </a:rPr>
              <a:t>Industries.</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13</a:t>
            </a:fld>
            <a:endParaRPr lang="en-US"/>
          </a:p>
        </p:txBody>
      </p:sp>
    </p:spTree>
    <p:extLst>
      <p:ext uri="{BB962C8B-B14F-4D97-AF65-F5344CB8AC3E}">
        <p14:creationId xmlns:p14="http://schemas.microsoft.com/office/powerpoint/2010/main" val="3756597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Lucida Grande" pitchFamily="124" charset="0"/>
                <a:ea typeface="ヒラギノ角ゴ Pro W3" pitchFamily="124" charset="-128"/>
                <a:cs typeface="+mn-cs"/>
              </a:rPr>
              <a:t>The Process of Exporting.</a:t>
            </a:r>
          </a:p>
          <a:p>
            <a:pPr lvl="1"/>
            <a:r>
              <a:rPr lang="en-US" sz="1200" kern="1200" dirty="0" smtClean="0">
                <a:solidFill>
                  <a:schemeClr val="tx1"/>
                </a:solidFill>
                <a:effectLst/>
                <a:latin typeface="Lucida Grande" pitchFamily="124" charset="0"/>
                <a:ea typeface="ヒラギノ角ゴ Pro W3" pitchFamily="124" charset="-128"/>
                <a:cs typeface="+mn-cs"/>
              </a:rPr>
              <a:t>There are three basic phases in exporting.  </a:t>
            </a:r>
            <a:r>
              <a:rPr lang="en-US" sz="1200" b="1" kern="1200" dirty="0" smtClean="0">
                <a:solidFill>
                  <a:schemeClr val="tx1"/>
                </a:solidFill>
                <a:effectLst/>
                <a:latin typeface="Lucida Grande" pitchFamily="124" charset="0"/>
                <a:ea typeface="ヒラギノ角ゴ Pro W3" pitchFamily="124" charset="-128"/>
                <a:cs typeface="+mn-cs"/>
              </a:rPr>
              <a:t>(slide 8)</a:t>
            </a:r>
            <a:endParaRPr lang="en-US"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Finding customers.</a:t>
            </a:r>
          </a:p>
          <a:p>
            <a:pPr lvl="3"/>
            <a:r>
              <a:rPr lang="en-US" sz="1200" kern="1200" dirty="0" smtClean="0">
                <a:solidFill>
                  <a:schemeClr val="tx1"/>
                </a:solidFill>
                <a:effectLst/>
                <a:latin typeface="Lucida Grande" pitchFamily="124" charset="0"/>
                <a:ea typeface="ヒラギノ角ゴ Pro W3" pitchFamily="124" charset="-128"/>
                <a:cs typeface="+mn-cs"/>
              </a:rPr>
              <a:t>For passive exporters this is obviously not a problem because they wait for the customers to come to them.</a:t>
            </a:r>
          </a:p>
          <a:p>
            <a:pPr lvl="3"/>
            <a:r>
              <a:rPr lang="en-US" sz="1200" kern="1200" dirty="0" smtClean="0">
                <a:solidFill>
                  <a:schemeClr val="tx1"/>
                </a:solidFill>
                <a:effectLst/>
                <a:latin typeface="Lucida Grande" pitchFamily="124" charset="0"/>
                <a:ea typeface="ヒラギノ角ゴ Pro W3" pitchFamily="124" charset="-128"/>
                <a:cs typeface="+mn-cs"/>
              </a:rPr>
              <a:t>For active exporters this is a continuing issue.</a:t>
            </a:r>
          </a:p>
          <a:p>
            <a:pPr lvl="3"/>
            <a:r>
              <a:rPr lang="en-US" sz="1200" kern="1200" dirty="0" smtClean="0">
                <a:solidFill>
                  <a:schemeClr val="tx1"/>
                </a:solidFill>
                <a:effectLst/>
                <a:latin typeface="Lucida Grande" pitchFamily="124" charset="0"/>
                <a:ea typeface="ヒラギノ角ゴ Pro W3" pitchFamily="124" charset="-128"/>
                <a:cs typeface="+mn-cs"/>
              </a:rPr>
              <a:t>There are several methods that are employed.</a:t>
            </a:r>
          </a:p>
          <a:p>
            <a:pPr lvl="4"/>
            <a:r>
              <a:rPr lang="en-US" sz="1200" kern="1200" dirty="0" smtClean="0">
                <a:solidFill>
                  <a:schemeClr val="tx1"/>
                </a:solidFill>
                <a:effectLst/>
                <a:latin typeface="Lucida Grande" pitchFamily="124" charset="0"/>
                <a:ea typeface="ヒラギノ角ゴ Pro W3" pitchFamily="124" charset="-128"/>
                <a:cs typeface="+mn-cs"/>
              </a:rPr>
              <a:t>Government agencies.</a:t>
            </a:r>
          </a:p>
          <a:p>
            <a:pPr lvl="5"/>
            <a:r>
              <a:rPr lang="en-US" sz="1200" kern="1200" dirty="0" smtClean="0">
                <a:solidFill>
                  <a:schemeClr val="tx1"/>
                </a:solidFill>
                <a:effectLst/>
                <a:latin typeface="+mn-lt"/>
                <a:ea typeface="+mn-ea"/>
                <a:cs typeface="+mn-cs"/>
              </a:rPr>
              <a:t>Almost all governments have an agency which is supposed to support companies in their efforts to export.</a:t>
            </a:r>
          </a:p>
          <a:p>
            <a:pPr lvl="5"/>
            <a:r>
              <a:rPr lang="en-US" sz="1200" kern="1200" dirty="0" smtClean="0">
                <a:solidFill>
                  <a:schemeClr val="tx1"/>
                </a:solidFill>
                <a:effectLst/>
                <a:latin typeface="+mn-lt"/>
                <a:ea typeface="+mn-ea"/>
                <a:cs typeface="+mn-cs"/>
              </a:rPr>
              <a:t>In Canada this is the Export Development Corporation.</a:t>
            </a:r>
          </a:p>
          <a:p>
            <a:pPr lvl="4"/>
            <a:r>
              <a:rPr lang="en-US" sz="1200" kern="1200" dirty="0" smtClean="0">
                <a:solidFill>
                  <a:schemeClr val="tx1"/>
                </a:solidFill>
                <a:effectLst/>
                <a:latin typeface="Lucida Grande" pitchFamily="124" charset="0"/>
                <a:ea typeface="ヒラギノ角ゴ Pro W3" pitchFamily="124" charset="-128"/>
                <a:cs typeface="+mn-cs"/>
              </a:rPr>
              <a:t>Trade fairs.</a:t>
            </a:r>
          </a:p>
          <a:p>
            <a:pPr lvl="5"/>
            <a:r>
              <a:rPr lang="en-US" sz="1200" kern="1200" dirty="0" smtClean="0">
                <a:solidFill>
                  <a:schemeClr val="tx1"/>
                </a:solidFill>
                <a:effectLst/>
                <a:latin typeface="+mn-lt"/>
                <a:ea typeface="+mn-ea"/>
                <a:cs typeface="+mn-cs"/>
              </a:rPr>
              <a:t>These tend to be expensive.</a:t>
            </a:r>
          </a:p>
          <a:p>
            <a:pPr lvl="5"/>
            <a:r>
              <a:rPr lang="en-US" sz="1200" kern="1200" dirty="0" smtClean="0">
                <a:solidFill>
                  <a:schemeClr val="tx1"/>
                </a:solidFill>
                <a:effectLst/>
                <a:latin typeface="+mn-lt"/>
                <a:ea typeface="+mn-ea"/>
                <a:cs typeface="+mn-cs"/>
              </a:rPr>
              <a:t>May take a long time to show results.</a:t>
            </a:r>
          </a:p>
          <a:p>
            <a:pPr lvl="4"/>
            <a:r>
              <a:rPr lang="en-US" sz="1200" kern="1200" dirty="0" smtClean="0">
                <a:solidFill>
                  <a:schemeClr val="tx1"/>
                </a:solidFill>
                <a:effectLst/>
                <a:latin typeface="Lucida Grande" pitchFamily="124" charset="0"/>
                <a:ea typeface="ヒラギノ角ゴ Pro W3" pitchFamily="124" charset="-128"/>
                <a:cs typeface="+mn-cs"/>
              </a:rPr>
              <a:t>Advertising in local media.</a:t>
            </a:r>
          </a:p>
          <a:p>
            <a:pPr lvl="5"/>
            <a:r>
              <a:rPr lang="en-US" sz="1200" kern="1200" dirty="0" smtClean="0">
                <a:solidFill>
                  <a:schemeClr val="tx1"/>
                </a:solidFill>
                <a:effectLst/>
                <a:latin typeface="+mn-lt"/>
                <a:ea typeface="+mn-ea"/>
                <a:cs typeface="+mn-cs"/>
              </a:rPr>
              <a:t>Need to find out which ones are appropriate.</a:t>
            </a:r>
          </a:p>
          <a:p>
            <a:pPr lvl="5"/>
            <a:r>
              <a:rPr lang="en-US" sz="1200" kern="1200" dirty="0" smtClean="0">
                <a:solidFill>
                  <a:schemeClr val="tx1"/>
                </a:solidFill>
                <a:effectLst/>
                <a:latin typeface="+mn-lt"/>
                <a:ea typeface="+mn-ea"/>
                <a:cs typeface="+mn-cs"/>
              </a:rPr>
              <a:t>Obviously this depends on the product.</a:t>
            </a:r>
          </a:p>
          <a:p>
            <a:pPr lvl="5"/>
            <a:r>
              <a:rPr lang="en-US" sz="1200" kern="1200" dirty="0" smtClean="0">
                <a:solidFill>
                  <a:schemeClr val="tx1"/>
                </a:solidFill>
                <a:effectLst/>
                <a:latin typeface="+mn-lt"/>
                <a:ea typeface="+mn-ea"/>
                <a:cs typeface="+mn-cs"/>
              </a:rPr>
              <a:t>It may also depend on regulations within the country.</a:t>
            </a:r>
          </a:p>
          <a:p>
            <a:pPr lvl="4"/>
            <a:r>
              <a:rPr lang="en-US" sz="1200" kern="1200" dirty="0" smtClean="0">
                <a:solidFill>
                  <a:schemeClr val="tx1"/>
                </a:solidFill>
                <a:effectLst/>
                <a:latin typeface="Lucida Grande" pitchFamily="124" charset="0"/>
                <a:ea typeface="ヒラギノ角ゴ Pro W3" pitchFamily="124" charset="-128"/>
                <a:cs typeface="+mn-cs"/>
              </a:rPr>
              <a:t>For large companies divisions may make recommendations to other sections of the organization.</a:t>
            </a:r>
          </a:p>
          <a:p>
            <a:pPr lvl="4"/>
            <a:r>
              <a:rPr lang="en-US" sz="1200" kern="1200" dirty="0" smtClean="0">
                <a:solidFill>
                  <a:schemeClr val="tx1"/>
                </a:solidFill>
                <a:effectLst/>
                <a:latin typeface="Lucida Grande" pitchFamily="124" charset="0"/>
                <a:ea typeface="ヒラギノ角ゴ Pro W3" pitchFamily="124" charset="-128"/>
                <a:cs typeface="+mn-cs"/>
              </a:rPr>
              <a:t>One may also employ local agents of various types.</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14</a:t>
            </a:fld>
            <a:endParaRPr lang="en-US"/>
          </a:p>
        </p:txBody>
      </p:sp>
    </p:spTree>
    <p:extLst>
      <p:ext uri="{BB962C8B-B14F-4D97-AF65-F5344CB8AC3E}">
        <p14:creationId xmlns:p14="http://schemas.microsoft.com/office/powerpoint/2010/main" val="32793195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kern="1200" dirty="0" smtClean="0">
                <a:solidFill>
                  <a:schemeClr val="tx1"/>
                </a:solidFill>
                <a:effectLst/>
                <a:latin typeface="Lucida Grande" pitchFamily="124" charset="0"/>
                <a:ea typeface="ヒラギノ角ゴ Pro W3" pitchFamily="124" charset="-128"/>
                <a:cs typeface="+mn-cs"/>
              </a:rPr>
              <a:t>In his discussion of exporting Hill talks about export management companies (EMCs).</a:t>
            </a:r>
          </a:p>
          <a:p>
            <a:pPr lvl="1"/>
            <a:r>
              <a:rPr lang="en-US" sz="1200" kern="1200" dirty="0" smtClean="0">
                <a:solidFill>
                  <a:schemeClr val="tx1"/>
                </a:solidFill>
                <a:effectLst/>
                <a:latin typeface="Lucida Grande" pitchFamily="124" charset="0"/>
                <a:ea typeface="ヒラギノ角ゴ Pro W3" pitchFamily="124" charset="-128"/>
                <a:cs typeface="+mn-cs"/>
              </a:rPr>
              <a:t>In fact there are several different types of companies and services which may be involved in assisting companies with exports.  It is useful to know the differences among them.</a:t>
            </a:r>
          </a:p>
          <a:p>
            <a:pPr lvl="1"/>
            <a:r>
              <a:rPr lang="en-US" sz="1200" kern="1200" dirty="0" smtClean="0">
                <a:solidFill>
                  <a:schemeClr val="tx1"/>
                </a:solidFill>
                <a:effectLst/>
                <a:latin typeface="Lucida Grande" pitchFamily="124" charset="0"/>
                <a:ea typeface="ヒラギノ角ゴ Pro W3" pitchFamily="124" charset="-128"/>
                <a:cs typeface="+mn-cs"/>
              </a:rPr>
              <a:t>First we need to distinguish between two kinds of exporting.  </a:t>
            </a:r>
            <a:r>
              <a:rPr lang="en-US" sz="1200" b="1" kern="1200" dirty="0" smtClean="0">
                <a:solidFill>
                  <a:schemeClr val="tx1"/>
                </a:solidFill>
                <a:effectLst/>
                <a:latin typeface="Lucida Grande" pitchFamily="124" charset="0"/>
                <a:ea typeface="ヒラギノ角ゴ Pro W3" pitchFamily="124" charset="-128"/>
                <a:cs typeface="+mn-cs"/>
              </a:rPr>
              <a:t>(slide 2)</a:t>
            </a:r>
            <a:endParaRPr lang="en-US"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Direct exporting means selling directly into a country.  This does not necessarily mean selling to the end user.</a:t>
            </a:r>
          </a:p>
          <a:p>
            <a:pPr lvl="2"/>
            <a:r>
              <a:rPr lang="en-US" sz="1200" kern="1200" dirty="0" smtClean="0">
                <a:solidFill>
                  <a:schemeClr val="tx1"/>
                </a:solidFill>
                <a:effectLst/>
                <a:latin typeface="Lucida Grande" pitchFamily="124" charset="0"/>
                <a:ea typeface="ヒラギノ角ゴ Pro W3" pitchFamily="124" charset="-128"/>
                <a:cs typeface="+mn-cs"/>
              </a:rPr>
              <a:t>Indirect exporting means working through a company which finds customers and delivers the goods.</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15</a:t>
            </a:fld>
            <a:endParaRPr lang="en-US"/>
          </a:p>
        </p:txBody>
      </p:sp>
    </p:spTree>
    <p:extLst>
      <p:ext uri="{BB962C8B-B14F-4D97-AF65-F5344CB8AC3E}">
        <p14:creationId xmlns:p14="http://schemas.microsoft.com/office/powerpoint/2010/main" val="7491105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kern="1200" dirty="0" smtClean="0">
                <a:solidFill>
                  <a:schemeClr val="tx1"/>
                </a:solidFill>
                <a:effectLst/>
                <a:latin typeface="Lucida Grande" pitchFamily="124" charset="0"/>
                <a:ea typeface="ヒラギノ角ゴ Pro W3" pitchFamily="124" charset="-128"/>
                <a:cs typeface="+mn-cs"/>
              </a:rPr>
              <a:t>Direct exporting often utilizes two different types of intermediaries.</a:t>
            </a:r>
          </a:p>
          <a:p>
            <a:pPr lvl="2"/>
            <a:r>
              <a:rPr lang="en-US" sz="1200" kern="1200" dirty="0" smtClean="0">
                <a:solidFill>
                  <a:schemeClr val="tx1"/>
                </a:solidFill>
                <a:effectLst/>
                <a:latin typeface="Lucida Grande" pitchFamily="124" charset="0"/>
                <a:ea typeface="ヒラギノ角ゴ Pro W3" pitchFamily="124" charset="-128"/>
                <a:cs typeface="+mn-cs"/>
              </a:rPr>
              <a:t>Sales representatives.  </a:t>
            </a:r>
            <a:r>
              <a:rPr lang="en-US" sz="1200" b="1" kern="1200" dirty="0" smtClean="0">
                <a:solidFill>
                  <a:schemeClr val="tx1"/>
                </a:solidFill>
                <a:effectLst/>
                <a:latin typeface="Lucida Grande" pitchFamily="124" charset="0"/>
                <a:ea typeface="ヒラギノ角ゴ Pro W3" pitchFamily="124" charset="-128"/>
                <a:cs typeface="+mn-cs"/>
              </a:rPr>
              <a:t>(slide 3)</a:t>
            </a:r>
            <a:endParaRPr lang="en-US"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May be our own employees.</a:t>
            </a:r>
          </a:p>
          <a:p>
            <a:pPr lvl="3"/>
            <a:r>
              <a:rPr lang="en-US" sz="1200" kern="1200" dirty="0" smtClean="0">
                <a:solidFill>
                  <a:schemeClr val="tx1"/>
                </a:solidFill>
                <a:effectLst/>
                <a:latin typeface="Lucida Grande" pitchFamily="124" charset="0"/>
                <a:ea typeface="ヒラギノ角ゴ Pro W3" pitchFamily="124" charset="-128"/>
                <a:cs typeface="+mn-cs"/>
              </a:rPr>
              <a:t>Normally, especially for a small company, will be someone hired to represent us in the target market,</a:t>
            </a:r>
          </a:p>
          <a:p>
            <a:pPr lvl="3"/>
            <a:r>
              <a:rPr lang="en-US" sz="1200" kern="1200" dirty="0" smtClean="0">
                <a:solidFill>
                  <a:schemeClr val="tx1"/>
                </a:solidFill>
                <a:effectLst/>
                <a:latin typeface="Lucida Grande" pitchFamily="124" charset="0"/>
                <a:ea typeface="ヒラギノ角ゴ Pro W3" pitchFamily="124" charset="-128"/>
                <a:cs typeface="+mn-cs"/>
              </a:rPr>
              <a:t>Best if they represent only our company.</a:t>
            </a:r>
          </a:p>
          <a:p>
            <a:pPr lvl="3"/>
            <a:r>
              <a:rPr lang="en-US" sz="1200" kern="1200" dirty="0" smtClean="0">
                <a:solidFill>
                  <a:schemeClr val="tx1"/>
                </a:solidFill>
                <a:effectLst/>
                <a:latin typeface="Lucida Grande" pitchFamily="124" charset="0"/>
                <a:ea typeface="ヒラギノ角ゴ Pro W3" pitchFamily="124" charset="-128"/>
                <a:cs typeface="+mn-cs"/>
              </a:rPr>
              <a:t>May represent other companies but not for products that compete with our lines.</a:t>
            </a:r>
          </a:p>
          <a:p>
            <a:pPr lvl="2"/>
            <a:r>
              <a:rPr lang="en-US" sz="1200" kern="1200" dirty="0" smtClean="0">
                <a:solidFill>
                  <a:schemeClr val="tx1"/>
                </a:solidFill>
                <a:effectLst/>
                <a:latin typeface="Lucida Grande" pitchFamily="124" charset="0"/>
                <a:ea typeface="ヒラギノ角ゴ Pro W3" pitchFamily="124" charset="-128"/>
                <a:cs typeface="+mn-cs"/>
              </a:rPr>
              <a:t>Distributors.</a:t>
            </a:r>
          </a:p>
          <a:p>
            <a:pPr lvl="3"/>
            <a:r>
              <a:rPr lang="en-US" sz="1200" kern="1200" dirty="0" smtClean="0">
                <a:solidFill>
                  <a:schemeClr val="tx1"/>
                </a:solidFill>
                <a:effectLst/>
                <a:latin typeface="Lucida Grande" pitchFamily="124" charset="0"/>
                <a:ea typeface="ヒラギノ角ゴ Pro W3" pitchFamily="124" charset="-128"/>
                <a:cs typeface="+mn-cs"/>
              </a:rPr>
              <a:t>Goods are sold to them and they sell them to customers in the country.</a:t>
            </a:r>
          </a:p>
          <a:p>
            <a:pPr lvl="3"/>
            <a:r>
              <a:rPr lang="en-US" sz="1200" kern="1200" dirty="0" smtClean="0">
                <a:solidFill>
                  <a:schemeClr val="tx1"/>
                </a:solidFill>
                <a:effectLst/>
                <a:latin typeface="Lucida Grande" pitchFamily="124" charset="0"/>
                <a:ea typeface="ヒラギノ角ゴ Pro W3" pitchFamily="124" charset="-128"/>
                <a:cs typeface="+mn-cs"/>
              </a:rPr>
              <a:t>This is direct exporting because they buy the goods in the country.</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16</a:t>
            </a:fld>
            <a:endParaRPr lang="en-US"/>
          </a:p>
        </p:txBody>
      </p:sp>
    </p:spTree>
    <p:extLst>
      <p:ext uri="{BB962C8B-B14F-4D97-AF65-F5344CB8AC3E}">
        <p14:creationId xmlns:p14="http://schemas.microsoft.com/office/powerpoint/2010/main" val="11570745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kern="1200" dirty="0" smtClean="0">
                <a:solidFill>
                  <a:schemeClr val="tx1"/>
                </a:solidFill>
                <a:effectLst/>
                <a:latin typeface="Lucida Grande" pitchFamily="124" charset="0"/>
                <a:ea typeface="ヒラギノ角ゴ Pro W3" pitchFamily="124" charset="-128"/>
                <a:cs typeface="+mn-cs"/>
              </a:rPr>
              <a:t>Indirect exporting.</a:t>
            </a:r>
          </a:p>
          <a:p>
            <a:pPr lvl="2"/>
            <a:r>
              <a:rPr lang="en-US" sz="1200" kern="1200" dirty="0" smtClean="0">
                <a:solidFill>
                  <a:schemeClr val="tx1"/>
                </a:solidFill>
                <a:effectLst/>
                <a:latin typeface="Lucida Grande" pitchFamily="124" charset="0"/>
                <a:ea typeface="ヒラギノ角ゴ Pro W3" pitchFamily="124" charset="-128"/>
                <a:cs typeface="+mn-cs"/>
              </a:rPr>
              <a:t>Agents.  </a:t>
            </a:r>
            <a:r>
              <a:rPr lang="en-US" sz="1200" b="1" kern="1200" dirty="0" smtClean="0">
                <a:solidFill>
                  <a:schemeClr val="tx1"/>
                </a:solidFill>
                <a:effectLst/>
                <a:latin typeface="Lucida Grande" pitchFamily="124" charset="0"/>
                <a:ea typeface="ヒラギノ角ゴ Pro W3" pitchFamily="124" charset="-128"/>
                <a:cs typeface="+mn-cs"/>
              </a:rPr>
              <a:t>(slide 4)</a:t>
            </a:r>
            <a:endParaRPr lang="en-US"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Individuals or organizations who represent the company in a target market.</a:t>
            </a:r>
          </a:p>
          <a:p>
            <a:pPr lvl="3"/>
            <a:r>
              <a:rPr lang="en-US" sz="1200" kern="1200" dirty="0" smtClean="0">
                <a:solidFill>
                  <a:schemeClr val="tx1"/>
                </a:solidFill>
                <a:effectLst/>
                <a:latin typeface="Lucida Grande" pitchFamily="124" charset="0"/>
                <a:ea typeface="ヒラギノ角ゴ Pro W3" pitchFamily="124" charset="-128"/>
                <a:cs typeface="+mn-cs"/>
              </a:rPr>
              <a:t>Usually are paid on a percentage basis.</a:t>
            </a:r>
          </a:p>
          <a:p>
            <a:pPr lvl="3"/>
            <a:r>
              <a:rPr lang="en-US" sz="1200" kern="1200" dirty="0" smtClean="0">
                <a:solidFill>
                  <a:schemeClr val="tx1"/>
                </a:solidFill>
                <a:effectLst/>
                <a:latin typeface="Lucida Grande" pitchFamily="124" charset="0"/>
                <a:ea typeface="ヒラギノ角ゴ Pro W3" pitchFamily="124" charset="-128"/>
                <a:cs typeface="+mn-cs"/>
              </a:rPr>
              <a:t>Agents often represent more than one company in an industry (e.g. medical products).</a:t>
            </a:r>
          </a:p>
          <a:p>
            <a:pPr lvl="3"/>
            <a:r>
              <a:rPr lang="en-US" sz="1200" kern="1200" dirty="0" smtClean="0">
                <a:solidFill>
                  <a:schemeClr val="tx1"/>
                </a:solidFill>
                <a:effectLst/>
                <a:latin typeface="Lucida Grande" pitchFamily="124" charset="0"/>
                <a:ea typeface="ヒラギノ角ゴ Pro W3" pitchFamily="124" charset="-128"/>
                <a:cs typeface="+mn-cs"/>
              </a:rPr>
              <a:t>This may lead them to ignore a company’s products if they are seen to be difficult to sell or do not generate sufficient revenue.</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17</a:t>
            </a:fld>
            <a:endParaRPr lang="en-US"/>
          </a:p>
        </p:txBody>
      </p:sp>
    </p:spTree>
    <p:extLst>
      <p:ext uri="{BB962C8B-B14F-4D97-AF65-F5344CB8AC3E}">
        <p14:creationId xmlns:p14="http://schemas.microsoft.com/office/powerpoint/2010/main" val="27144208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2"/>
            <a:r>
              <a:rPr lang="en-US" sz="1200" kern="1200" dirty="0" smtClean="0">
                <a:solidFill>
                  <a:schemeClr val="tx1"/>
                </a:solidFill>
                <a:effectLst/>
                <a:latin typeface="Lucida Grande" pitchFamily="124" charset="0"/>
                <a:ea typeface="ヒラギノ角ゴ Pro W3" pitchFamily="124" charset="-128"/>
                <a:cs typeface="+mn-cs"/>
              </a:rPr>
              <a:t>Export management company.  </a:t>
            </a:r>
            <a:r>
              <a:rPr lang="en-US" sz="1200" b="1" kern="1200" dirty="0" smtClean="0">
                <a:solidFill>
                  <a:schemeClr val="tx1"/>
                </a:solidFill>
                <a:effectLst/>
                <a:latin typeface="Lucida Grande" pitchFamily="124" charset="0"/>
                <a:ea typeface="ヒラギノ角ゴ Pro W3" pitchFamily="124" charset="-128"/>
                <a:cs typeface="+mn-cs"/>
              </a:rPr>
              <a:t>(slide 5)</a:t>
            </a:r>
            <a:endParaRPr lang="en-US"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Provides a variety of services for a company which wants to export.</a:t>
            </a:r>
          </a:p>
          <a:p>
            <a:pPr lvl="4"/>
            <a:r>
              <a:rPr lang="en-US" sz="1200" kern="1200" dirty="0" smtClean="0">
                <a:solidFill>
                  <a:schemeClr val="tx1"/>
                </a:solidFill>
                <a:effectLst/>
                <a:latin typeface="Lucida Grande" pitchFamily="124" charset="0"/>
                <a:ea typeface="ヒラギノ角ゴ Pro W3" pitchFamily="124" charset="-128"/>
                <a:cs typeface="+mn-cs"/>
              </a:rPr>
              <a:t>Gathers information, often through existing contacts.</a:t>
            </a:r>
          </a:p>
          <a:p>
            <a:pPr lvl="4"/>
            <a:r>
              <a:rPr lang="en-US" sz="1200" kern="1200" dirty="0" smtClean="0">
                <a:solidFill>
                  <a:schemeClr val="tx1"/>
                </a:solidFill>
                <a:effectLst/>
                <a:latin typeface="Lucida Grande" pitchFamily="124" charset="0"/>
                <a:ea typeface="ヒラギノ角ゴ Pro W3" pitchFamily="124" charset="-128"/>
                <a:cs typeface="+mn-cs"/>
              </a:rPr>
              <a:t>Checks for credit worthiness.</a:t>
            </a:r>
          </a:p>
          <a:p>
            <a:pPr lvl="4"/>
            <a:r>
              <a:rPr lang="en-US" sz="1200" kern="1200" dirty="0" smtClean="0">
                <a:solidFill>
                  <a:schemeClr val="tx1"/>
                </a:solidFill>
                <a:effectLst/>
                <a:latin typeface="Lucida Grande" pitchFamily="124" charset="0"/>
                <a:ea typeface="ヒラギノ角ゴ Pro W3" pitchFamily="124" charset="-128"/>
                <a:cs typeface="+mn-cs"/>
              </a:rPr>
              <a:t>Helps with promotion.</a:t>
            </a:r>
          </a:p>
          <a:p>
            <a:pPr lvl="4"/>
            <a:r>
              <a:rPr lang="en-US" sz="1200" kern="1200" dirty="0" smtClean="0">
                <a:solidFill>
                  <a:schemeClr val="tx1"/>
                </a:solidFill>
                <a:effectLst/>
                <a:latin typeface="Lucida Grande" pitchFamily="124" charset="0"/>
                <a:ea typeface="ヒラギノ角ゴ Pro W3" pitchFamily="124" charset="-128"/>
                <a:cs typeface="+mn-cs"/>
              </a:rPr>
              <a:t>Makes shipping arrangements.</a:t>
            </a:r>
          </a:p>
          <a:p>
            <a:pPr lvl="4"/>
            <a:r>
              <a:rPr lang="en-US" sz="1200" kern="1200" dirty="0" smtClean="0">
                <a:solidFill>
                  <a:schemeClr val="tx1"/>
                </a:solidFill>
                <a:effectLst/>
                <a:latin typeface="Lucida Grande" pitchFamily="124" charset="0"/>
                <a:ea typeface="ヒラギノ角ゴ Pro W3" pitchFamily="124" charset="-128"/>
                <a:cs typeface="+mn-cs"/>
              </a:rPr>
              <a:t>Manages customs clearance.</a:t>
            </a:r>
          </a:p>
          <a:p>
            <a:pPr lvl="3"/>
            <a:r>
              <a:rPr lang="en-US" sz="1200" kern="1200" dirty="0" smtClean="0">
                <a:solidFill>
                  <a:schemeClr val="tx1"/>
                </a:solidFill>
                <a:effectLst/>
                <a:latin typeface="Lucida Grande" pitchFamily="124" charset="0"/>
                <a:ea typeface="ヒラギノ角ゴ Pro W3" pitchFamily="124" charset="-128"/>
                <a:cs typeface="+mn-cs"/>
              </a:rPr>
              <a:t>Relieves the exporting company of many of the technical matters in arranging exports.</a:t>
            </a:r>
          </a:p>
          <a:p>
            <a:pPr lvl="3"/>
            <a:r>
              <a:rPr lang="en-US" sz="1200" kern="1200" dirty="0" smtClean="0">
                <a:solidFill>
                  <a:schemeClr val="tx1"/>
                </a:solidFill>
                <a:effectLst/>
                <a:latin typeface="Lucida Grande" pitchFamily="124" charset="0"/>
                <a:ea typeface="ヒラギノ角ゴ Pro W3" pitchFamily="124" charset="-128"/>
                <a:cs typeface="+mn-cs"/>
              </a:rPr>
              <a:t>Integrates all these which generally means smoother operations and lower costs than if they were all done by separate companies.</a:t>
            </a:r>
          </a:p>
          <a:p>
            <a:pPr lvl="3"/>
            <a:r>
              <a:rPr lang="en-US" sz="1200" kern="1200" dirty="0" smtClean="0">
                <a:solidFill>
                  <a:schemeClr val="tx1"/>
                </a:solidFill>
                <a:effectLst/>
                <a:latin typeface="Lucida Grande" pitchFamily="124" charset="0"/>
                <a:ea typeface="ヒラギノ角ゴ Pro W3" pitchFamily="124" charset="-128"/>
                <a:cs typeface="+mn-cs"/>
              </a:rPr>
              <a:t>Obviously costs are higher than for agents.</a:t>
            </a:r>
          </a:p>
          <a:p>
            <a:pPr lvl="3"/>
            <a:r>
              <a:rPr lang="en-US" sz="1200" kern="1200" dirty="0" smtClean="0">
                <a:solidFill>
                  <a:schemeClr val="tx1"/>
                </a:solidFill>
                <a:effectLst/>
                <a:latin typeface="Lucida Grande" pitchFamily="124" charset="0"/>
                <a:ea typeface="ヒラギノ角ゴ Pro W3" pitchFamily="124" charset="-128"/>
                <a:cs typeface="+mn-cs"/>
              </a:rPr>
              <a:t>For both agents and EMCs the problem is to find a reliable and committed individual or organization.</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18</a:t>
            </a:fld>
            <a:endParaRPr lang="en-US"/>
          </a:p>
        </p:txBody>
      </p:sp>
    </p:spTree>
    <p:extLst>
      <p:ext uri="{BB962C8B-B14F-4D97-AF65-F5344CB8AC3E}">
        <p14:creationId xmlns:p14="http://schemas.microsoft.com/office/powerpoint/2010/main" val="8280176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2"/>
            <a:r>
              <a:rPr lang="en-US" sz="1200" kern="1200" dirty="0" smtClean="0">
                <a:solidFill>
                  <a:schemeClr val="tx1"/>
                </a:solidFill>
                <a:effectLst/>
                <a:latin typeface="Lucida Grande" pitchFamily="124" charset="0"/>
                <a:ea typeface="ヒラギノ角ゴ Pro W3" pitchFamily="124" charset="-128"/>
                <a:cs typeface="+mn-cs"/>
              </a:rPr>
              <a:t>Export trading company.  </a:t>
            </a:r>
            <a:r>
              <a:rPr lang="en-US" sz="1200" b="1" kern="1200" dirty="0" smtClean="0">
                <a:solidFill>
                  <a:schemeClr val="tx1"/>
                </a:solidFill>
                <a:effectLst/>
                <a:latin typeface="Lucida Grande" pitchFamily="124" charset="0"/>
                <a:ea typeface="ヒラギノ角ゴ Pro W3" pitchFamily="124" charset="-128"/>
                <a:cs typeface="+mn-cs"/>
              </a:rPr>
              <a:t>(slide 6)</a:t>
            </a:r>
            <a:endParaRPr lang="en-US" sz="1200" kern="1200" dirty="0" smtClean="0">
              <a:solidFill>
                <a:schemeClr val="tx1"/>
              </a:solidFill>
              <a:effectLst/>
              <a:latin typeface="Lucida Grande" pitchFamily="124" charset="0"/>
              <a:ea typeface="ヒラギノ角ゴ Pro W3" pitchFamily="124" charset="-128"/>
              <a:cs typeface="+mn-cs"/>
            </a:endParaRPr>
          </a:p>
          <a:p>
            <a:pPr lvl="3"/>
            <a:r>
              <a:rPr lang="en-US" sz="1200" kern="1200" dirty="0" smtClean="0">
                <a:solidFill>
                  <a:schemeClr val="tx1"/>
                </a:solidFill>
                <a:effectLst/>
                <a:latin typeface="Lucida Grande" pitchFamily="124" charset="0"/>
                <a:ea typeface="ヒラギノ角ゴ Pro W3" pitchFamily="124" charset="-128"/>
                <a:cs typeface="+mn-cs"/>
              </a:rPr>
              <a:t>Includes some of the functions of an EMC but adds several more.</a:t>
            </a:r>
          </a:p>
          <a:p>
            <a:pPr lvl="4"/>
            <a:r>
              <a:rPr lang="en-US" sz="1200" kern="1200" dirty="0" smtClean="0">
                <a:solidFill>
                  <a:schemeClr val="tx1"/>
                </a:solidFill>
                <a:effectLst/>
                <a:latin typeface="Lucida Grande" pitchFamily="124" charset="0"/>
                <a:ea typeface="ヒラギノ角ゴ Pro W3" pitchFamily="124" charset="-128"/>
                <a:cs typeface="+mn-cs"/>
              </a:rPr>
              <a:t>Finance.</a:t>
            </a:r>
          </a:p>
          <a:p>
            <a:pPr lvl="4"/>
            <a:r>
              <a:rPr lang="en-US" sz="1200" kern="1200" dirty="0" smtClean="0">
                <a:solidFill>
                  <a:schemeClr val="tx1"/>
                </a:solidFill>
                <a:effectLst/>
                <a:latin typeface="Lucida Grande" pitchFamily="124" charset="0"/>
                <a:ea typeface="ヒラギノ角ゴ Pro W3" pitchFamily="124" charset="-128"/>
                <a:cs typeface="+mn-cs"/>
              </a:rPr>
              <a:t>Finding customers.</a:t>
            </a:r>
          </a:p>
          <a:p>
            <a:pPr lvl="4"/>
            <a:r>
              <a:rPr lang="en-US" sz="1200" kern="1200" dirty="0" smtClean="0">
                <a:solidFill>
                  <a:schemeClr val="tx1"/>
                </a:solidFill>
                <a:effectLst/>
                <a:latin typeface="Lucida Grande" pitchFamily="124" charset="0"/>
                <a:ea typeface="ヒラギノ角ゴ Pro W3" pitchFamily="124" charset="-128"/>
                <a:cs typeface="+mn-cs"/>
              </a:rPr>
              <a:t>Setting up distribution channels.</a:t>
            </a:r>
          </a:p>
          <a:p>
            <a:pPr lvl="4"/>
            <a:r>
              <a:rPr lang="en-US" sz="1200" kern="1200" dirty="0" smtClean="0">
                <a:solidFill>
                  <a:schemeClr val="tx1"/>
                </a:solidFill>
                <a:effectLst/>
                <a:latin typeface="Lucida Grande" pitchFamily="124" charset="0"/>
                <a:ea typeface="ヒラギノ角ゴ Pro W3" pitchFamily="124" charset="-128"/>
                <a:cs typeface="+mn-cs"/>
              </a:rPr>
              <a:t>May even process some products.</a:t>
            </a:r>
          </a:p>
          <a:p>
            <a:pPr lvl="3"/>
            <a:r>
              <a:rPr lang="en-US" sz="1200" kern="1200" dirty="0" smtClean="0">
                <a:solidFill>
                  <a:schemeClr val="tx1"/>
                </a:solidFill>
                <a:effectLst/>
                <a:latin typeface="Lucida Grande" pitchFamily="124" charset="0"/>
                <a:ea typeface="ヒラギノ角ゴ Pro W3" pitchFamily="124" charset="-128"/>
                <a:cs typeface="+mn-cs"/>
              </a:rPr>
              <a:t>This type of organization is most common in Asia.</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19</a:t>
            </a:fld>
            <a:endParaRPr lang="en-US"/>
          </a:p>
        </p:txBody>
      </p:sp>
    </p:spTree>
    <p:extLst>
      <p:ext uri="{BB962C8B-B14F-4D97-AF65-F5344CB8AC3E}">
        <p14:creationId xmlns:p14="http://schemas.microsoft.com/office/powerpoint/2010/main" val="27386128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kern="1200" dirty="0" smtClean="0">
                <a:solidFill>
                  <a:schemeClr val="tx1"/>
                </a:solidFill>
                <a:effectLst/>
                <a:latin typeface="Lucida Grande" pitchFamily="124" charset="0"/>
                <a:ea typeface="ヒラギノ角ゴ Pro W3" pitchFamily="124" charset="-128"/>
                <a:cs typeface="+mn-cs"/>
              </a:rPr>
              <a:t>The choice among these different possible approaches to exporting will depend on a number of factors.  </a:t>
            </a:r>
            <a:r>
              <a:rPr lang="en-US" sz="1200" b="1" kern="1200" dirty="0" smtClean="0">
                <a:solidFill>
                  <a:schemeClr val="tx1"/>
                </a:solidFill>
                <a:effectLst/>
                <a:latin typeface="Lucida Grande" pitchFamily="124" charset="0"/>
                <a:ea typeface="ヒラギノ角ゴ Pro W3" pitchFamily="124" charset="-128"/>
                <a:cs typeface="+mn-cs"/>
              </a:rPr>
              <a:t>(slide 7)</a:t>
            </a:r>
            <a:endParaRPr lang="en-US"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Type of product.</a:t>
            </a:r>
          </a:p>
          <a:p>
            <a:pPr lvl="2"/>
            <a:r>
              <a:rPr lang="en-US" sz="1200" kern="1200" dirty="0" smtClean="0">
                <a:solidFill>
                  <a:schemeClr val="tx1"/>
                </a:solidFill>
                <a:effectLst/>
                <a:latin typeface="Lucida Grande" pitchFamily="124" charset="0"/>
                <a:ea typeface="ヒラギノ角ゴ Pro W3" pitchFamily="124" charset="-128"/>
                <a:cs typeface="+mn-cs"/>
              </a:rPr>
              <a:t>Need for service.</a:t>
            </a:r>
          </a:p>
          <a:p>
            <a:pPr lvl="2"/>
            <a:r>
              <a:rPr lang="en-US" sz="1200" kern="1200" dirty="0" smtClean="0">
                <a:solidFill>
                  <a:schemeClr val="tx1"/>
                </a:solidFill>
                <a:effectLst/>
                <a:latin typeface="Lucida Grande" pitchFamily="124" charset="0"/>
                <a:ea typeface="ヒラギノ角ゴ Pro W3" pitchFamily="124" charset="-128"/>
                <a:cs typeface="+mn-cs"/>
              </a:rPr>
              <a:t>Product image.</a:t>
            </a:r>
          </a:p>
          <a:p>
            <a:pPr lvl="2"/>
            <a:r>
              <a:rPr lang="en-US" sz="1200" kern="1200" dirty="0" smtClean="0">
                <a:solidFill>
                  <a:schemeClr val="tx1"/>
                </a:solidFill>
                <a:effectLst/>
                <a:latin typeface="Lucida Grande" pitchFamily="124" charset="0"/>
                <a:ea typeface="ヒラギノ角ゴ Pro W3" pitchFamily="124" charset="-128"/>
                <a:cs typeface="+mn-cs"/>
              </a:rPr>
              <a:t>Normal industry practice.</a:t>
            </a:r>
          </a:p>
          <a:p>
            <a:pPr lvl="2"/>
            <a:r>
              <a:rPr lang="en-US" sz="1200" kern="1200" dirty="0" smtClean="0">
                <a:solidFill>
                  <a:schemeClr val="tx1"/>
                </a:solidFill>
                <a:effectLst/>
                <a:latin typeface="Lucida Grande" pitchFamily="124" charset="0"/>
                <a:ea typeface="ヒラギノ角ゴ Pro W3" pitchFamily="124" charset="-128"/>
                <a:cs typeface="+mn-cs"/>
              </a:rPr>
              <a:t>The company’s familiarity with the target market.</a:t>
            </a:r>
          </a:p>
          <a:p>
            <a:pPr lvl="2"/>
            <a:r>
              <a:rPr lang="en-US" sz="1200" kern="1200" dirty="0" smtClean="0">
                <a:solidFill>
                  <a:schemeClr val="tx1"/>
                </a:solidFill>
                <a:effectLst/>
                <a:latin typeface="Lucida Grande" pitchFamily="124" charset="0"/>
                <a:ea typeface="ヒラギノ角ゴ Pro W3" pitchFamily="124" charset="-128"/>
                <a:cs typeface="+mn-cs"/>
              </a:rPr>
              <a:t>Characteristics of the target market.</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20</a:t>
            </a:fld>
            <a:endParaRPr lang="en-US"/>
          </a:p>
        </p:txBody>
      </p:sp>
    </p:spTree>
    <p:extLst>
      <p:ext uri="{BB962C8B-B14F-4D97-AF65-F5344CB8AC3E}">
        <p14:creationId xmlns:p14="http://schemas.microsoft.com/office/powerpoint/2010/main" val="42813219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Lucida Grande" pitchFamily="124" charset="0"/>
                <a:ea typeface="ヒラギノ角ゴ Pro W3" pitchFamily="124" charset="-128"/>
                <a:cs typeface="+mn-cs"/>
              </a:rPr>
              <a:t>The Mechanisms of Shipping and Payment.</a:t>
            </a:r>
          </a:p>
          <a:p>
            <a:pPr lvl="1"/>
            <a:r>
              <a:rPr lang="en-US" sz="1200" kern="1200" dirty="0" smtClean="0">
                <a:solidFill>
                  <a:schemeClr val="tx1"/>
                </a:solidFill>
                <a:effectLst/>
                <a:latin typeface="Lucida Grande" pitchFamily="124" charset="0"/>
                <a:ea typeface="ヒラギノ角ゴ Pro W3" pitchFamily="124" charset="-128"/>
                <a:cs typeface="+mn-cs"/>
              </a:rPr>
              <a:t>As Hill’s chapter indicates, the process of sending and collecting for an export transaction is a complicated one even though the essence of the sale is simple.</a:t>
            </a:r>
          </a:p>
          <a:p>
            <a:pPr lvl="1"/>
            <a:r>
              <a:rPr lang="en-US" sz="1200" kern="1200" dirty="0" smtClean="0">
                <a:solidFill>
                  <a:schemeClr val="tx1"/>
                </a:solidFill>
                <a:effectLst/>
                <a:latin typeface="Lucida Grande" pitchFamily="124" charset="0"/>
                <a:ea typeface="ヒラギノ角ゴ Pro W3" pitchFamily="124" charset="-128"/>
                <a:cs typeface="+mn-cs"/>
              </a:rPr>
              <a:t>I want to walk you through this transaction.</a:t>
            </a:r>
          </a:p>
          <a:p>
            <a:pPr lvl="2"/>
            <a:r>
              <a:rPr lang="en-US" sz="1200" kern="1200" dirty="0" smtClean="0">
                <a:solidFill>
                  <a:schemeClr val="tx1"/>
                </a:solidFill>
                <a:effectLst/>
                <a:latin typeface="Lucida Grande" pitchFamily="124" charset="0"/>
                <a:ea typeface="ヒラギノ角ゴ Pro W3" pitchFamily="124" charset="-128"/>
                <a:cs typeface="+mn-cs"/>
              </a:rPr>
              <a:t>Not because you need to know all the steps.</a:t>
            </a:r>
          </a:p>
          <a:p>
            <a:pPr lvl="2"/>
            <a:r>
              <a:rPr lang="en-US" sz="1200" kern="1200" dirty="0" smtClean="0">
                <a:solidFill>
                  <a:schemeClr val="tx1"/>
                </a:solidFill>
                <a:effectLst/>
                <a:latin typeface="Lucida Grande" pitchFamily="124" charset="0"/>
                <a:ea typeface="ヒラギノ角ゴ Pro W3" pitchFamily="124" charset="-128"/>
                <a:cs typeface="+mn-cs"/>
              </a:rPr>
              <a:t>But because you need to know why it is structured this way.</a:t>
            </a:r>
          </a:p>
          <a:p>
            <a:pPr lvl="2"/>
            <a:r>
              <a:rPr lang="en-US" sz="1200" kern="1200" dirty="0" smtClean="0">
                <a:solidFill>
                  <a:schemeClr val="tx1"/>
                </a:solidFill>
                <a:effectLst/>
                <a:latin typeface="Lucida Grande" pitchFamily="124" charset="0"/>
                <a:ea typeface="ヒラギノ角ゴ Pro W3" pitchFamily="124" charset="-128"/>
                <a:cs typeface="+mn-cs"/>
              </a:rPr>
              <a:t>And what part some of the various players have.</a:t>
            </a:r>
          </a:p>
          <a:p>
            <a:pPr lvl="1"/>
            <a:r>
              <a:rPr lang="en-US" sz="1200" kern="1200" dirty="0" smtClean="0">
                <a:solidFill>
                  <a:schemeClr val="tx1"/>
                </a:solidFill>
                <a:effectLst/>
                <a:latin typeface="Lucida Grande" pitchFamily="124" charset="0"/>
                <a:ea typeface="ヒラギノ角ゴ Pro W3" pitchFamily="124" charset="-128"/>
                <a:cs typeface="+mn-cs"/>
              </a:rPr>
              <a:t>Step 1  The importer places an order with the exporter.  </a:t>
            </a:r>
            <a:r>
              <a:rPr lang="en-US" sz="1200" b="1" kern="1200" dirty="0" smtClean="0">
                <a:solidFill>
                  <a:schemeClr val="tx1"/>
                </a:solidFill>
                <a:effectLst/>
                <a:latin typeface="Lucida Grande" pitchFamily="124" charset="0"/>
                <a:ea typeface="ヒラギノ角ゴ Pro W3" pitchFamily="124" charset="-128"/>
                <a:cs typeface="+mn-cs"/>
              </a:rPr>
              <a:t>(slide 8)</a:t>
            </a:r>
            <a:endParaRPr lang="en-US"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Step 2  The exporter agrees on a price and delivery date.</a:t>
            </a:r>
          </a:p>
          <a:p>
            <a:pPr lvl="1"/>
            <a:r>
              <a:rPr lang="en-US" sz="1200" kern="1200" dirty="0" smtClean="0">
                <a:solidFill>
                  <a:schemeClr val="tx1"/>
                </a:solidFill>
                <a:effectLst/>
                <a:latin typeface="Lucida Grande" pitchFamily="124" charset="0"/>
                <a:ea typeface="ヒラギノ角ゴ Pro W3" pitchFamily="124" charset="-128"/>
                <a:cs typeface="+mn-cs"/>
              </a:rPr>
              <a:t>Step 3  In order to pay for the goods, the importer arranges a letter of credit.</a:t>
            </a:r>
          </a:p>
          <a:p>
            <a:pPr lvl="2"/>
            <a:r>
              <a:rPr lang="en-US" sz="1200" kern="1200" dirty="0" smtClean="0">
                <a:solidFill>
                  <a:schemeClr val="tx1"/>
                </a:solidFill>
                <a:effectLst/>
                <a:latin typeface="Lucida Grande" pitchFamily="124" charset="0"/>
                <a:ea typeface="ヒラギノ角ゴ Pro W3" pitchFamily="124" charset="-128"/>
                <a:cs typeface="+mn-cs"/>
              </a:rPr>
              <a:t>A letter of credit is simply a promise by the bank, not the company that they will pay once the goods are delivered.</a:t>
            </a:r>
          </a:p>
          <a:p>
            <a:pPr lvl="2"/>
            <a:r>
              <a:rPr lang="en-US" sz="1200" kern="1200" dirty="0" smtClean="0">
                <a:solidFill>
                  <a:schemeClr val="tx1"/>
                </a:solidFill>
                <a:effectLst/>
                <a:latin typeface="Lucida Grande" pitchFamily="124" charset="0"/>
                <a:ea typeface="ヒラギノ角ゴ Pro W3" pitchFamily="124" charset="-128"/>
                <a:cs typeface="+mn-cs"/>
              </a:rPr>
              <a:t>The bank may require some guarantee by the importer.</a:t>
            </a:r>
          </a:p>
          <a:p>
            <a:pPr lvl="2"/>
            <a:r>
              <a:rPr lang="en-US" sz="1200" kern="1200" dirty="0" smtClean="0">
                <a:solidFill>
                  <a:schemeClr val="tx1"/>
                </a:solidFill>
                <a:effectLst/>
                <a:latin typeface="Lucida Grande" pitchFamily="124" charset="0"/>
                <a:ea typeface="ヒラギノ角ゴ Pro W3" pitchFamily="124" charset="-128"/>
                <a:cs typeface="+mn-cs"/>
              </a:rPr>
              <a:t>In any case they will charge a fee.</a:t>
            </a:r>
          </a:p>
          <a:p>
            <a:pPr lvl="2"/>
            <a:r>
              <a:rPr lang="en-US" sz="1200" kern="1200" dirty="0" smtClean="0">
                <a:solidFill>
                  <a:schemeClr val="tx1"/>
                </a:solidFill>
                <a:effectLst/>
                <a:latin typeface="Lucida Grande" pitchFamily="124" charset="0"/>
                <a:ea typeface="ヒラギノ角ゴ Pro W3" pitchFamily="124" charset="-128"/>
                <a:cs typeface="+mn-cs"/>
              </a:rPr>
              <a:t>This is normally with their local bank.</a:t>
            </a:r>
          </a:p>
          <a:p>
            <a:pPr lvl="3"/>
            <a:r>
              <a:rPr lang="en-US" sz="1200" kern="1200" dirty="0" smtClean="0">
                <a:solidFill>
                  <a:schemeClr val="tx1"/>
                </a:solidFill>
                <a:effectLst/>
                <a:latin typeface="Lucida Grande" pitchFamily="124" charset="0"/>
                <a:ea typeface="ヒラギノ角ゴ Pro W3" pitchFamily="124" charset="-128"/>
                <a:cs typeface="+mn-cs"/>
              </a:rPr>
              <a:t>It could be with a bank that the exporter also uses but since they are in different countries this seldom happens although it would make the transaction somewhat simpler.</a:t>
            </a:r>
          </a:p>
          <a:p>
            <a:pPr lvl="3"/>
            <a:r>
              <a:rPr lang="en-US" sz="1200" kern="1200" dirty="0" smtClean="0">
                <a:solidFill>
                  <a:schemeClr val="tx1"/>
                </a:solidFill>
                <a:effectLst/>
                <a:latin typeface="Lucida Grande" pitchFamily="124" charset="0"/>
                <a:ea typeface="ヒラギノ角ゴ Pro W3" pitchFamily="124" charset="-128"/>
                <a:cs typeface="+mn-cs"/>
              </a:rPr>
              <a:t>Larger firms may use common banks because they often use several banks located in different countries.</a:t>
            </a:r>
          </a:p>
          <a:p>
            <a:pPr lvl="1"/>
            <a:r>
              <a:rPr lang="en-US" sz="1200" kern="1200" dirty="0" smtClean="0">
                <a:solidFill>
                  <a:schemeClr val="tx1"/>
                </a:solidFill>
                <a:effectLst/>
                <a:latin typeface="Lucida Grande" pitchFamily="124" charset="0"/>
                <a:ea typeface="ヒラギノ角ゴ Pro W3" pitchFamily="124" charset="-128"/>
                <a:cs typeface="+mn-cs"/>
              </a:rPr>
              <a:t>Step 4  The importer’s bank sends the letter of credit to the exporter’s bank.</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25</a:t>
            </a:fld>
            <a:endParaRPr lang="en-US"/>
          </a:p>
        </p:txBody>
      </p:sp>
    </p:spTree>
    <p:extLst>
      <p:ext uri="{BB962C8B-B14F-4D97-AF65-F5344CB8AC3E}">
        <p14:creationId xmlns:p14="http://schemas.microsoft.com/office/powerpoint/2010/main" val="25421161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kern="1200" dirty="0" smtClean="0">
                <a:solidFill>
                  <a:schemeClr val="tx1"/>
                </a:solidFill>
                <a:effectLst/>
                <a:latin typeface="Lucida Grande" pitchFamily="124" charset="0"/>
                <a:ea typeface="ヒラギノ角ゴ Pro W3" pitchFamily="124" charset="-128"/>
                <a:cs typeface="+mn-cs"/>
              </a:rPr>
              <a:t>Step 5  The exporter’s bank then advises the exporter that the letter has arrived.  </a:t>
            </a:r>
            <a:r>
              <a:rPr lang="en-US" sz="1200" b="1" kern="1200" dirty="0" smtClean="0">
                <a:solidFill>
                  <a:schemeClr val="tx1"/>
                </a:solidFill>
                <a:effectLst/>
                <a:latin typeface="Lucida Grande" pitchFamily="124" charset="0"/>
                <a:ea typeface="ヒラギノ角ゴ Pro W3" pitchFamily="124" charset="-128"/>
                <a:cs typeface="+mn-cs"/>
              </a:rPr>
              <a:t>(slide 9)</a:t>
            </a:r>
            <a:endParaRPr lang="en-US"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This means that once the goods are shipped the exporter can be paid.</a:t>
            </a:r>
          </a:p>
          <a:p>
            <a:pPr lvl="2"/>
            <a:r>
              <a:rPr lang="en-US" sz="1200" kern="1200" dirty="0" smtClean="0">
                <a:solidFill>
                  <a:schemeClr val="tx1"/>
                </a:solidFill>
                <a:effectLst/>
                <a:latin typeface="Lucida Grande" pitchFamily="124" charset="0"/>
                <a:ea typeface="ヒラギノ角ゴ Pro W3" pitchFamily="124" charset="-128"/>
                <a:cs typeface="+mn-cs"/>
              </a:rPr>
              <a:t>This is guaranteed by the two banks involved.</a:t>
            </a:r>
          </a:p>
          <a:p>
            <a:pPr lvl="2"/>
            <a:r>
              <a:rPr lang="en-US" sz="1200" kern="1200" dirty="0" smtClean="0">
                <a:solidFill>
                  <a:schemeClr val="tx1"/>
                </a:solidFill>
                <a:effectLst/>
                <a:latin typeface="Lucida Grande" pitchFamily="124" charset="0"/>
                <a:ea typeface="ヒラギノ角ゴ Pro W3" pitchFamily="124" charset="-128"/>
                <a:cs typeface="+mn-cs"/>
              </a:rPr>
              <a:t>Both the banks take a fee, usually a percentage of the total transaction, for their services.</a:t>
            </a:r>
          </a:p>
          <a:p>
            <a:pPr lvl="1"/>
            <a:r>
              <a:rPr lang="en-US" sz="1200" kern="1200" dirty="0" smtClean="0">
                <a:solidFill>
                  <a:schemeClr val="tx1"/>
                </a:solidFill>
                <a:effectLst/>
                <a:latin typeface="Lucida Grande" pitchFamily="124" charset="0"/>
                <a:ea typeface="ヒラギノ角ゴ Pro W3" pitchFamily="124" charset="-128"/>
                <a:cs typeface="+mn-cs"/>
              </a:rPr>
              <a:t> Step 6  Having received this guarantee of payment, the exporter ships the goods.</a:t>
            </a:r>
          </a:p>
          <a:p>
            <a:pPr lvl="2"/>
            <a:r>
              <a:rPr lang="en-US" sz="1200" kern="1200" dirty="0" smtClean="0">
                <a:solidFill>
                  <a:schemeClr val="tx1"/>
                </a:solidFill>
                <a:effectLst/>
                <a:latin typeface="Lucida Grande" pitchFamily="124" charset="0"/>
                <a:ea typeface="ヒラギノ角ゴ Pro W3" pitchFamily="124" charset="-128"/>
                <a:cs typeface="+mn-cs"/>
              </a:rPr>
              <a:t>This is in the form of a draft.</a:t>
            </a:r>
          </a:p>
          <a:p>
            <a:pPr lvl="2"/>
            <a:r>
              <a:rPr lang="en-US" sz="1200" kern="1200" dirty="0" smtClean="0">
                <a:solidFill>
                  <a:schemeClr val="tx1"/>
                </a:solidFill>
                <a:effectLst/>
                <a:latin typeface="Lucida Grande" pitchFamily="124" charset="0"/>
                <a:ea typeface="ヒラギノ角ゴ Pro W3" pitchFamily="124" charset="-128"/>
                <a:cs typeface="+mn-cs"/>
              </a:rPr>
              <a:t>It is usually also accompanied by a bill of lading from the shipper to prove that the goods have been consigned to the transportation company.</a:t>
            </a:r>
          </a:p>
          <a:p>
            <a:pPr lvl="2"/>
            <a:r>
              <a:rPr lang="en-US" sz="1200" kern="1200" dirty="0" smtClean="0">
                <a:solidFill>
                  <a:schemeClr val="tx1"/>
                </a:solidFill>
                <a:effectLst/>
                <a:latin typeface="Lucida Grande" pitchFamily="124" charset="0"/>
                <a:ea typeface="ヒラギノ角ゴ Pro W3" pitchFamily="124" charset="-128"/>
                <a:cs typeface="+mn-cs"/>
              </a:rPr>
              <a:t>This does not mean that the company can get paid right away.  Usually there is a 90-day wait perhaps even more.</a:t>
            </a:r>
          </a:p>
          <a:p>
            <a:pPr lvl="1"/>
            <a:r>
              <a:rPr lang="en-US" sz="1200" kern="1200" dirty="0" smtClean="0">
                <a:solidFill>
                  <a:schemeClr val="tx1"/>
                </a:solidFill>
                <a:effectLst/>
                <a:latin typeface="Lucida Grande" pitchFamily="124" charset="0"/>
                <a:ea typeface="ヒラギノ角ゴ Pro W3" pitchFamily="124" charset="-128"/>
                <a:cs typeface="+mn-cs"/>
              </a:rPr>
              <a:t>Step 7  Exporter presents the draft to its bank.</a:t>
            </a:r>
          </a:p>
          <a:p>
            <a:pPr lvl="2"/>
            <a:r>
              <a:rPr lang="en-US" sz="1200" kern="1200" dirty="0" smtClean="0">
                <a:solidFill>
                  <a:schemeClr val="tx1"/>
                </a:solidFill>
                <a:effectLst/>
                <a:latin typeface="Lucida Grande" pitchFamily="124" charset="0"/>
                <a:ea typeface="ヒラギノ角ゴ Pro W3" pitchFamily="124" charset="-128"/>
                <a:cs typeface="+mn-cs"/>
              </a:rPr>
              <a:t>The bill of lading goes along as proof of shipment.</a:t>
            </a:r>
          </a:p>
          <a:p>
            <a:pPr lvl="2"/>
            <a:r>
              <a:rPr lang="en-US" sz="1200" kern="1200" dirty="0" smtClean="0">
                <a:solidFill>
                  <a:schemeClr val="tx1"/>
                </a:solidFill>
                <a:effectLst/>
                <a:latin typeface="Lucida Grande" pitchFamily="124" charset="0"/>
                <a:ea typeface="ヒラギノ角ゴ Pro W3" pitchFamily="124" charset="-128"/>
                <a:cs typeface="+mn-cs"/>
              </a:rPr>
              <a:t>The formal title of the goods now belongs to the exporter’s bank.</a:t>
            </a:r>
          </a:p>
          <a:p>
            <a:pPr lvl="1"/>
            <a:r>
              <a:rPr lang="en-US" sz="1200" kern="1200" dirty="0" smtClean="0">
                <a:solidFill>
                  <a:schemeClr val="tx1"/>
                </a:solidFill>
                <a:effectLst/>
                <a:latin typeface="Lucida Grande" pitchFamily="124" charset="0"/>
                <a:ea typeface="ヒラギノ角ゴ Pro W3" pitchFamily="124" charset="-128"/>
                <a:cs typeface="+mn-cs"/>
              </a:rPr>
              <a:t>Step 8  The exporter’s bank ships the paperwork to the importer’s bank.</a:t>
            </a:r>
          </a:p>
          <a:p>
            <a:pPr lvl="1"/>
            <a:r>
              <a:rPr lang="en-US" sz="1200" kern="1200" dirty="0" smtClean="0">
                <a:solidFill>
                  <a:schemeClr val="tx1"/>
                </a:solidFill>
                <a:effectLst/>
                <a:latin typeface="Lucida Grande" pitchFamily="124" charset="0"/>
                <a:ea typeface="ヒラギノ角ゴ Pro W3" pitchFamily="124" charset="-128"/>
                <a:cs typeface="+mn-cs"/>
              </a:rPr>
              <a:t>Step 9  The importer’s bank endorses the draft and returns it to the exporter’s bank essentially taking control of the goods and promising to pay for them.</a:t>
            </a:r>
          </a:p>
          <a:p>
            <a:pPr lvl="2"/>
            <a:r>
              <a:rPr lang="en-US" sz="1200" kern="1200" dirty="0" smtClean="0">
                <a:solidFill>
                  <a:schemeClr val="tx1"/>
                </a:solidFill>
                <a:effectLst/>
                <a:latin typeface="Lucida Grande" pitchFamily="124" charset="0"/>
                <a:ea typeface="ヒラギノ角ゴ Pro W3" pitchFamily="124" charset="-128"/>
                <a:cs typeface="+mn-cs"/>
              </a:rPr>
              <a:t>The exporter’s bank does not get paid right away.  It is a ninety-day note.</a:t>
            </a:r>
          </a:p>
          <a:p>
            <a:pPr lvl="2"/>
            <a:r>
              <a:rPr lang="en-US" sz="1200" kern="1200" dirty="0" smtClean="0">
                <a:solidFill>
                  <a:schemeClr val="tx1"/>
                </a:solidFill>
                <a:effectLst/>
                <a:latin typeface="Lucida Grande" pitchFamily="124" charset="0"/>
                <a:ea typeface="ヒラギノ角ゴ Pro W3" pitchFamily="124" charset="-128"/>
                <a:cs typeface="+mn-cs"/>
              </a:rPr>
              <a:t>The exporter will get paid no matter what happens to the goods.  Once the importer’s bank accepts the paperwork, they have agreed to pay.</a:t>
            </a:r>
          </a:p>
          <a:p>
            <a:pPr lvl="2"/>
            <a:r>
              <a:rPr lang="en-US" sz="1200" kern="1200" dirty="0" smtClean="0">
                <a:solidFill>
                  <a:schemeClr val="tx1"/>
                </a:solidFill>
                <a:effectLst/>
                <a:latin typeface="Lucida Grande" pitchFamily="124" charset="0"/>
                <a:ea typeface="ヒラギノ角ゴ Pro W3" pitchFamily="124" charset="-128"/>
                <a:cs typeface="+mn-cs"/>
              </a:rPr>
              <a:t>Of course, if the goods prove defective or not what was ordered then the bank may take steps but assuming everything is as it should be the goods now belong to the importer, or more accurately, the importer’s bank.</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26</a:t>
            </a:fld>
            <a:endParaRPr lang="en-US"/>
          </a:p>
        </p:txBody>
      </p:sp>
    </p:spTree>
    <p:extLst>
      <p:ext uri="{BB962C8B-B14F-4D97-AF65-F5344CB8AC3E}">
        <p14:creationId xmlns:p14="http://schemas.microsoft.com/office/powerpoint/2010/main" val="23397507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kern="1200" dirty="0" smtClean="0">
                <a:solidFill>
                  <a:schemeClr val="tx1"/>
                </a:solidFill>
                <a:effectLst/>
                <a:latin typeface="Lucida Grande" pitchFamily="124" charset="0"/>
                <a:ea typeface="ヒラギノ角ゴ Pro W3" pitchFamily="124" charset="-128"/>
                <a:cs typeface="+mn-cs"/>
              </a:rPr>
              <a:t>Step 10  The exporter’s bank sends them the endorsed draft.  </a:t>
            </a:r>
            <a:r>
              <a:rPr lang="en-US" sz="1200" b="1" kern="1200" dirty="0" smtClean="0">
                <a:solidFill>
                  <a:schemeClr val="tx1"/>
                </a:solidFill>
                <a:effectLst/>
                <a:latin typeface="Lucida Grande" pitchFamily="124" charset="0"/>
                <a:ea typeface="ヒラギノ角ゴ Pro W3" pitchFamily="124" charset="-128"/>
                <a:cs typeface="+mn-cs"/>
              </a:rPr>
              <a:t>(slide 10)</a:t>
            </a:r>
            <a:endParaRPr lang="en-US" sz="1200" kern="1200" dirty="0" smtClean="0">
              <a:solidFill>
                <a:schemeClr val="tx1"/>
              </a:solidFill>
              <a:effectLst/>
              <a:latin typeface="Lucida Grande" pitchFamily="124" charset="0"/>
              <a:ea typeface="ヒラギノ角ゴ Pro W3" pitchFamily="124" charset="-128"/>
              <a:cs typeface="+mn-cs"/>
            </a:endParaRPr>
          </a:p>
          <a:p>
            <a:pPr lvl="1"/>
            <a:r>
              <a:rPr lang="en-US" sz="1200" kern="1200" dirty="0" smtClean="0">
                <a:solidFill>
                  <a:schemeClr val="tx1"/>
                </a:solidFill>
                <a:effectLst/>
                <a:latin typeface="Lucida Grande" pitchFamily="124" charset="0"/>
                <a:ea typeface="ヒラギノ角ゴ Pro W3" pitchFamily="124" charset="-128"/>
                <a:cs typeface="+mn-cs"/>
              </a:rPr>
              <a:t>Step 11  The exporter sells the draft to the bank at a discount as it is not yet due.</a:t>
            </a:r>
          </a:p>
          <a:p>
            <a:pPr lvl="2"/>
            <a:r>
              <a:rPr lang="en-US" sz="1200" kern="1200" dirty="0" smtClean="0">
                <a:solidFill>
                  <a:schemeClr val="tx1"/>
                </a:solidFill>
                <a:effectLst/>
                <a:latin typeface="Lucida Grande" pitchFamily="124" charset="0"/>
                <a:ea typeface="ヒラギノ角ゴ Pro W3" pitchFamily="124" charset="-128"/>
                <a:cs typeface="+mn-cs"/>
              </a:rPr>
              <a:t>The company could, of course, hold on to the draft, wait for the ninety days and collect the full amount.</a:t>
            </a:r>
          </a:p>
          <a:p>
            <a:pPr lvl="2"/>
            <a:r>
              <a:rPr lang="en-US" sz="1200" kern="1200" dirty="0" smtClean="0">
                <a:solidFill>
                  <a:schemeClr val="tx1"/>
                </a:solidFill>
                <a:effectLst/>
                <a:latin typeface="Lucida Grande" pitchFamily="124" charset="0"/>
                <a:ea typeface="ヒラギノ角ゴ Pro W3" pitchFamily="124" charset="-128"/>
                <a:cs typeface="+mn-cs"/>
              </a:rPr>
              <a:t>Many companies do not do this because:</a:t>
            </a:r>
          </a:p>
          <a:p>
            <a:pPr lvl="3"/>
            <a:r>
              <a:rPr lang="en-US" sz="1200" kern="1200" dirty="0" smtClean="0">
                <a:solidFill>
                  <a:schemeClr val="tx1"/>
                </a:solidFill>
                <a:effectLst/>
                <a:latin typeface="Lucida Grande" pitchFamily="124" charset="0"/>
                <a:ea typeface="ヒラギノ角ゴ Pro W3" pitchFamily="124" charset="-128"/>
                <a:cs typeface="+mn-cs"/>
              </a:rPr>
              <a:t>They need the money.</a:t>
            </a:r>
          </a:p>
          <a:p>
            <a:pPr lvl="3"/>
            <a:r>
              <a:rPr lang="en-US" sz="1200" kern="1200" dirty="0" smtClean="0">
                <a:solidFill>
                  <a:schemeClr val="tx1"/>
                </a:solidFill>
                <a:effectLst/>
                <a:latin typeface="Lucida Grande" pitchFamily="124" charset="0"/>
                <a:ea typeface="ヒラギノ角ゴ Pro W3" pitchFamily="124" charset="-128"/>
                <a:cs typeface="+mn-cs"/>
              </a:rPr>
              <a:t>It means that they no longer have responsibility.</a:t>
            </a:r>
          </a:p>
          <a:p>
            <a:pPr lvl="3"/>
            <a:r>
              <a:rPr lang="en-US" sz="1200" kern="1200" dirty="0" smtClean="0">
                <a:solidFill>
                  <a:schemeClr val="tx1"/>
                </a:solidFill>
                <a:effectLst/>
                <a:latin typeface="Lucida Grande" pitchFamily="124" charset="0"/>
                <a:ea typeface="ヒラギノ角ゴ Pro W3" pitchFamily="124" charset="-128"/>
                <a:cs typeface="+mn-cs"/>
              </a:rPr>
              <a:t>They would rather have the bank deal with these bookkeeping functions than hire someone themselves.</a:t>
            </a:r>
          </a:p>
          <a:p>
            <a:pPr lvl="3"/>
            <a:r>
              <a:rPr lang="en-US" sz="1200" kern="1200" dirty="0" smtClean="0">
                <a:solidFill>
                  <a:schemeClr val="tx1"/>
                </a:solidFill>
                <a:effectLst/>
                <a:latin typeface="Lucida Grande" pitchFamily="124" charset="0"/>
                <a:ea typeface="ヒラギノ角ゴ Pro W3" pitchFamily="124" charset="-128"/>
                <a:cs typeface="+mn-cs"/>
              </a:rPr>
              <a:t>This is especially true of smaller firms.</a:t>
            </a:r>
          </a:p>
          <a:p>
            <a:pPr lvl="1"/>
            <a:r>
              <a:rPr lang="en-US" sz="1200" kern="1200" dirty="0" smtClean="0">
                <a:solidFill>
                  <a:schemeClr val="tx1"/>
                </a:solidFill>
                <a:effectLst/>
                <a:latin typeface="Lucida Grande" pitchFamily="124" charset="0"/>
                <a:ea typeface="ヒラギノ角ゴ Pro W3" pitchFamily="124" charset="-128"/>
                <a:cs typeface="+mn-cs"/>
              </a:rPr>
              <a:t>Step 12  The importer’s bank tells the importer that the papers have arrived.</a:t>
            </a:r>
          </a:p>
          <a:p>
            <a:pPr lvl="1"/>
            <a:r>
              <a:rPr lang="en-US" sz="1200" kern="1200" dirty="0" smtClean="0">
                <a:solidFill>
                  <a:schemeClr val="tx1"/>
                </a:solidFill>
                <a:effectLst/>
                <a:latin typeface="Lucida Grande" pitchFamily="124" charset="0"/>
                <a:ea typeface="ヒラギノ角ゴ Pro W3" pitchFamily="124" charset="-128"/>
                <a:cs typeface="+mn-cs"/>
              </a:rPr>
              <a:t>Step 13  The importer pays the bank.</a:t>
            </a:r>
          </a:p>
          <a:p>
            <a:pPr lvl="1"/>
            <a:r>
              <a:rPr lang="en-US" sz="1200" kern="1200" dirty="0" smtClean="0">
                <a:solidFill>
                  <a:schemeClr val="tx1"/>
                </a:solidFill>
                <a:effectLst/>
                <a:latin typeface="Lucida Grande" pitchFamily="124" charset="0"/>
                <a:ea typeface="ヒラギノ角ゴ Pro W3" pitchFamily="124" charset="-128"/>
                <a:cs typeface="+mn-cs"/>
              </a:rPr>
              <a:t>Step 14  The importer’s bank pays the exporter’s bank and the bill is retired.</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27</a:t>
            </a:fld>
            <a:endParaRPr lang="en-US"/>
          </a:p>
        </p:txBody>
      </p:sp>
    </p:spTree>
    <p:extLst>
      <p:ext uri="{BB962C8B-B14F-4D97-AF65-F5344CB8AC3E}">
        <p14:creationId xmlns:p14="http://schemas.microsoft.com/office/powerpoint/2010/main" val="17839812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sz="1200" kern="1200" dirty="0" smtClean="0">
                <a:solidFill>
                  <a:schemeClr val="tx1"/>
                </a:solidFill>
                <a:effectLst/>
                <a:latin typeface="Lucida Grande" pitchFamily="124" charset="0"/>
                <a:ea typeface="ヒラギノ角ゴ Pro W3" pitchFamily="124" charset="-128"/>
                <a:cs typeface="+mn-cs"/>
              </a:rPr>
              <a:t>There are some observations that need to be made about this transaction.  </a:t>
            </a:r>
            <a:r>
              <a:rPr lang="en-US" sz="1200" b="1" kern="1200" dirty="0" smtClean="0">
                <a:solidFill>
                  <a:schemeClr val="tx1"/>
                </a:solidFill>
                <a:effectLst/>
                <a:latin typeface="Lucida Grande" pitchFamily="124" charset="0"/>
                <a:ea typeface="ヒラギノ角ゴ Pro W3" pitchFamily="124" charset="-128"/>
                <a:cs typeface="+mn-cs"/>
              </a:rPr>
              <a:t>(slide 11)</a:t>
            </a:r>
            <a:endParaRPr lang="en-US" sz="1200" kern="1200" dirty="0" smtClean="0">
              <a:solidFill>
                <a:schemeClr val="tx1"/>
              </a:solidFill>
              <a:effectLst/>
              <a:latin typeface="Lucida Grande" pitchFamily="124" charset="0"/>
              <a:ea typeface="ヒラギノ角ゴ Pro W3" pitchFamily="124" charset="-128"/>
              <a:cs typeface="+mn-cs"/>
            </a:endParaRPr>
          </a:p>
          <a:p>
            <a:pPr lvl="2"/>
            <a:r>
              <a:rPr lang="en-US" sz="1200" kern="1200" dirty="0" smtClean="0">
                <a:solidFill>
                  <a:schemeClr val="tx1"/>
                </a:solidFill>
                <a:effectLst/>
                <a:latin typeface="Lucida Grande" pitchFamily="124" charset="0"/>
                <a:ea typeface="ヒラギノ角ゴ Pro W3" pitchFamily="124" charset="-128"/>
                <a:cs typeface="+mn-cs"/>
              </a:rPr>
              <a:t>This is the simple version.</a:t>
            </a:r>
          </a:p>
          <a:p>
            <a:pPr lvl="2"/>
            <a:r>
              <a:rPr lang="en-US" sz="1200" kern="1200" dirty="0" smtClean="0">
                <a:solidFill>
                  <a:schemeClr val="tx1"/>
                </a:solidFill>
                <a:effectLst/>
                <a:latin typeface="Lucida Grande" pitchFamily="124" charset="0"/>
                <a:ea typeface="ヒラギノ角ゴ Pro W3" pitchFamily="124" charset="-128"/>
                <a:cs typeface="+mn-cs"/>
              </a:rPr>
              <a:t>I have left out:</a:t>
            </a:r>
          </a:p>
          <a:p>
            <a:pPr lvl="3"/>
            <a:r>
              <a:rPr lang="en-US" sz="1200" kern="1200" dirty="0" smtClean="0">
                <a:solidFill>
                  <a:schemeClr val="tx1"/>
                </a:solidFill>
                <a:effectLst/>
                <a:latin typeface="Lucida Grande" pitchFamily="124" charset="0"/>
                <a:ea typeface="ヒラギノ角ゴ Pro W3" pitchFamily="124" charset="-128"/>
                <a:cs typeface="+mn-cs"/>
              </a:rPr>
              <a:t>Warehouses.</a:t>
            </a:r>
          </a:p>
          <a:p>
            <a:pPr lvl="3"/>
            <a:r>
              <a:rPr lang="en-US" sz="1200" kern="1200" dirty="0" smtClean="0">
                <a:solidFill>
                  <a:schemeClr val="tx1"/>
                </a:solidFill>
                <a:effectLst/>
                <a:latin typeface="Lucida Grande" pitchFamily="124" charset="0"/>
                <a:ea typeface="ヒラギノ角ゴ Pro W3" pitchFamily="124" charset="-128"/>
                <a:cs typeface="+mn-cs"/>
              </a:rPr>
              <a:t>Bonding companies.</a:t>
            </a:r>
          </a:p>
          <a:p>
            <a:pPr lvl="3"/>
            <a:r>
              <a:rPr lang="en-US" sz="1200" kern="1200" dirty="0" smtClean="0">
                <a:solidFill>
                  <a:schemeClr val="tx1"/>
                </a:solidFill>
                <a:effectLst/>
                <a:latin typeface="Lucida Grande" pitchFamily="124" charset="0"/>
                <a:ea typeface="ヒラギノ角ゴ Pro W3" pitchFamily="124" charset="-128"/>
                <a:cs typeface="+mn-cs"/>
              </a:rPr>
              <a:t>Storage companies.</a:t>
            </a:r>
          </a:p>
          <a:p>
            <a:pPr lvl="3"/>
            <a:r>
              <a:rPr lang="en-US" sz="1200" kern="1200" dirty="0" smtClean="0">
                <a:solidFill>
                  <a:schemeClr val="tx1"/>
                </a:solidFill>
                <a:effectLst/>
                <a:latin typeface="Lucida Grande" pitchFamily="124" charset="0"/>
                <a:ea typeface="ヒラギノ角ゴ Pro W3" pitchFamily="124" charset="-128"/>
                <a:cs typeface="+mn-cs"/>
              </a:rPr>
              <a:t>Customs.</a:t>
            </a:r>
          </a:p>
          <a:p>
            <a:pPr lvl="2"/>
            <a:r>
              <a:rPr lang="en-US" sz="1200" kern="1200" dirty="0" smtClean="0">
                <a:solidFill>
                  <a:schemeClr val="tx1"/>
                </a:solidFill>
                <a:effectLst/>
                <a:latin typeface="Lucida Grande" pitchFamily="124" charset="0"/>
                <a:ea typeface="ヒラギノ角ゴ Pro W3" pitchFamily="124" charset="-128"/>
                <a:cs typeface="+mn-cs"/>
              </a:rPr>
              <a:t>You should be able to see that this transaction, which is simply buying and selling goods, is really not complex.</a:t>
            </a:r>
          </a:p>
          <a:p>
            <a:pPr lvl="2"/>
            <a:r>
              <a:rPr lang="en-US" sz="1200" kern="1200" dirty="0" smtClean="0">
                <a:solidFill>
                  <a:schemeClr val="tx1"/>
                </a:solidFill>
                <a:effectLst/>
                <a:latin typeface="Lucida Grande" pitchFamily="124" charset="0"/>
                <a:ea typeface="ヒラギノ角ゴ Pro W3" pitchFamily="124" charset="-128"/>
                <a:cs typeface="+mn-cs"/>
              </a:rPr>
              <a:t>What contributes to the apparent complexity is the fact that the two sides have to be assured that the other will fulfill its part of the bargain.</a:t>
            </a:r>
          </a:p>
          <a:p>
            <a:pPr lvl="2"/>
            <a:r>
              <a:rPr lang="en-US" sz="1200" kern="1200" dirty="0" smtClean="0">
                <a:solidFill>
                  <a:schemeClr val="tx1"/>
                </a:solidFill>
                <a:effectLst/>
                <a:latin typeface="Lucida Grande" pitchFamily="124" charset="0"/>
                <a:ea typeface="ヒラギノ角ゴ Pro W3" pitchFamily="124" charset="-128"/>
                <a:cs typeface="+mn-cs"/>
              </a:rPr>
              <a:t>It is this complexity and the associated detail which discourages small businesses when they decide to export.</a:t>
            </a:r>
          </a:p>
          <a:p>
            <a:pPr lvl="3"/>
            <a:r>
              <a:rPr lang="en-US" sz="1200" kern="1200" dirty="0" smtClean="0">
                <a:solidFill>
                  <a:schemeClr val="tx1"/>
                </a:solidFill>
                <a:effectLst/>
                <a:latin typeface="Lucida Grande" pitchFamily="124" charset="0"/>
                <a:ea typeface="ヒラギノ角ゴ Pro W3" pitchFamily="124" charset="-128"/>
                <a:cs typeface="+mn-cs"/>
              </a:rPr>
              <a:t>They generally do not have the expertise to handle all this paperwork.</a:t>
            </a:r>
          </a:p>
          <a:p>
            <a:pPr lvl="3"/>
            <a:r>
              <a:rPr lang="en-US" sz="1200" kern="1200" dirty="0" smtClean="0">
                <a:solidFill>
                  <a:schemeClr val="tx1"/>
                </a:solidFill>
                <a:effectLst/>
                <a:latin typeface="Lucida Grande" pitchFamily="124" charset="0"/>
                <a:ea typeface="ヒラギノ角ゴ Pro W3" pitchFamily="124" charset="-128"/>
                <a:cs typeface="+mn-cs"/>
              </a:rPr>
              <a:t>They often, especially when they are beginning export, cannot afford to hire someone to do this.</a:t>
            </a:r>
          </a:p>
          <a:p>
            <a:pPr lvl="2"/>
            <a:r>
              <a:rPr lang="en-US" sz="1200" kern="1200" dirty="0" smtClean="0">
                <a:solidFill>
                  <a:schemeClr val="tx1"/>
                </a:solidFill>
                <a:effectLst/>
                <a:latin typeface="Lucida Grande" pitchFamily="124" charset="0"/>
                <a:ea typeface="ヒラギノ角ゴ Pro W3" pitchFamily="124" charset="-128"/>
                <a:cs typeface="+mn-cs"/>
              </a:rPr>
              <a:t>This is the reason that so many companies exist to facilitate export transactions.</a:t>
            </a:r>
          </a:p>
          <a:p>
            <a:endParaRPr lang="en-US" dirty="0"/>
          </a:p>
        </p:txBody>
      </p:sp>
      <p:sp>
        <p:nvSpPr>
          <p:cNvPr id="4" name="Slide Number Placeholder 3"/>
          <p:cNvSpPr>
            <a:spLocks noGrp="1"/>
          </p:cNvSpPr>
          <p:nvPr>
            <p:ph type="sldNum" sz="quarter" idx="10"/>
          </p:nvPr>
        </p:nvSpPr>
        <p:spPr/>
        <p:txBody>
          <a:bodyPr/>
          <a:lstStyle/>
          <a:p>
            <a:pPr>
              <a:defRPr/>
            </a:pPr>
            <a:fld id="{CA0F2454-1EFE-4FD6-9A68-C31699A77B80}" type="slidenum">
              <a:rPr lang="en-US" smtClean="0"/>
              <a:pPr>
                <a:defRPr/>
              </a:pPr>
              <a:t>28</a:t>
            </a:fld>
            <a:endParaRPr lang="en-US"/>
          </a:p>
        </p:txBody>
      </p:sp>
    </p:spTree>
    <p:extLst>
      <p:ext uri="{BB962C8B-B14F-4D97-AF65-F5344CB8AC3E}">
        <p14:creationId xmlns:p14="http://schemas.microsoft.com/office/powerpoint/2010/main" val="3673310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r>
              <a:rPr lang="en-US" smtClean="0"/>
              <a:t>November 23, 2009</a:t>
            </a:r>
            <a:endParaRPr lang="en-US"/>
          </a:p>
        </p:txBody>
      </p:sp>
      <p:sp>
        <p:nvSpPr>
          <p:cNvPr id="5" name="Footer Placeholder 4"/>
          <p:cNvSpPr>
            <a:spLocks noGrp="1"/>
          </p:cNvSpPr>
          <p:nvPr>
            <p:ph type="ftr" sz="quarter" idx="11"/>
          </p:nvPr>
        </p:nvSpPr>
        <p:spPr/>
        <p:txBody>
          <a:bodyPr/>
          <a:lstStyle>
            <a:lvl1pPr>
              <a:defRPr/>
            </a:lvl1pPr>
          </a:lstStyle>
          <a:p>
            <a:pPr>
              <a:defRPr/>
            </a:pPr>
            <a:r>
              <a:rPr lang="en-US"/>
              <a:t>Lecture 21  Exporting</a:t>
            </a:r>
          </a:p>
        </p:txBody>
      </p:sp>
      <p:sp>
        <p:nvSpPr>
          <p:cNvPr id="6" name="Slide Number Placeholder 5"/>
          <p:cNvSpPr>
            <a:spLocks noGrp="1"/>
          </p:cNvSpPr>
          <p:nvPr>
            <p:ph type="sldNum" sz="quarter" idx="12"/>
          </p:nvPr>
        </p:nvSpPr>
        <p:spPr/>
        <p:txBody>
          <a:bodyPr/>
          <a:lstStyle>
            <a:lvl1pPr>
              <a:defRPr/>
            </a:lvl1pPr>
          </a:lstStyle>
          <a:p>
            <a:pPr>
              <a:defRPr/>
            </a:pPr>
            <a:fld id="{FF2C858B-269D-4441-88EE-9C909075A7B7}" type="slidenum">
              <a:rPr lang="en-US"/>
              <a:pPr>
                <a:defRPr/>
              </a:pPr>
              <a:t>‹#›</a:t>
            </a:fld>
            <a:endParaRPr lang="en-US"/>
          </a:p>
        </p:txBody>
      </p:sp>
    </p:spTree>
    <p:extLst>
      <p:ext uri="{BB962C8B-B14F-4D97-AF65-F5344CB8AC3E}">
        <p14:creationId xmlns:p14="http://schemas.microsoft.com/office/powerpoint/2010/main" val="4253513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r>
              <a:rPr lang="en-US" smtClean="0"/>
              <a:t>November 23, 2009</a:t>
            </a:r>
            <a:endParaRPr lang="en-US"/>
          </a:p>
        </p:txBody>
      </p:sp>
      <p:sp>
        <p:nvSpPr>
          <p:cNvPr id="5" name="Footer Placeholder 4"/>
          <p:cNvSpPr>
            <a:spLocks noGrp="1"/>
          </p:cNvSpPr>
          <p:nvPr>
            <p:ph type="ftr" sz="quarter" idx="11"/>
          </p:nvPr>
        </p:nvSpPr>
        <p:spPr/>
        <p:txBody>
          <a:bodyPr/>
          <a:lstStyle>
            <a:lvl1pPr>
              <a:defRPr/>
            </a:lvl1pPr>
          </a:lstStyle>
          <a:p>
            <a:pPr>
              <a:defRPr/>
            </a:pPr>
            <a:r>
              <a:rPr lang="en-US"/>
              <a:t>Lecture 21  Exporting</a:t>
            </a:r>
          </a:p>
        </p:txBody>
      </p:sp>
      <p:sp>
        <p:nvSpPr>
          <p:cNvPr id="6" name="Slide Number Placeholder 5"/>
          <p:cNvSpPr>
            <a:spLocks noGrp="1"/>
          </p:cNvSpPr>
          <p:nvPr>
            <p:ph type="sldNum" sz="quarter" idx="12"/>
          </p:nvPr>
        </p:nvSpPr>
        <p:spPr/>
        <p:txBody>
          <a:bodyPr/>
          <a:lstStyle>
            <a:lvl1pPr>
              <a:defRPr/>
            </a:lvl1pPr>
          </a:lstStyle>
          <a:p>
            <a:pPr>
              <a:defRPr/>
            </a:pPr>
            <a:fld id="{B3EA0CC0-1E88-4984-81DA-A62033362073}" type="slidenum">
              <a:rPr lang="en-US"/>
              <a:pPr>
                <a:defRPr/>
              </a:pPr>
              <a:t>‹#›</a:t>
            </a:fld>
            <a:endParaRPr lang="en-US"/>
          </a:p>
        </p:txBody>
      </p:sp>
    </p:spTree>
    <p:extLst>
      <p:ext uri="{BB962C8B-B14F-4D97-AF65-F5344CB8AC3E}">
        <p14:creationId xmlns:p14="http://schemas.microsoft.com/office/powerpoint/2010/main" val="1302469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r>
              <a:rPr lang="en-US" smtClean="0"/>
              <a:t>November 23, 2009</a:t>
            </a:r>
            <a:endParaRPr lang="en-US"/>
          </a:p>
        </p:txBody>
      </p:sp>
      <p:sp>
        <p:nvSpPr>
          <p:cNvPr id="5" name="Footer Placeholder 4"/>
          <p:cNvSpPr>
            <a:spLocks noGrp="1"/>
          </p:cNvSpPr>
          <p:nvPr>
            <p:ph type="ftr" sz="quarter" idx="11"/>
          </p:nvPr>
        </p:nvSpPr>
        <p:spPr/>
        <p:txBody>
          <a:bodyPr/>
          <a:lstStyle>
            <a:lvl1pPr>
              <a:defRPr/>
            </a:lvl1pPr>
          </a:lstStyle>
          <a:p>
            <a:pPr>
              <a:defRPr/>
            </a:pPr>
            <a:r>
              <a:rPr lang="en-US"/>
              <a:t>Lecture 21  Exporting</a:t>
            </a:r>
          </a:p>
        </p:txBody>
      </p:sp>
      <p:sp>
        <p:nvSpPr>
          <p:cNvPr id="6" name="Slide Number Placeholder 5"/>
          <p:cNvSpPr>
            <a:spLocks noGrp="1"/>
          </p:cNvSpPr>
          <p:nvPr>
            <p:ph type="sldNum" sz="quarter" idx="12"/>
          </p:nvPr>
        </p:nvSpPr>
        <p:spPr/>
        <p:txBody>
          <a:bodyPr/>
          <a:lstStyle>
            <a:lvl1pPr>
              <a:defRPr/>
            </a:lvl1pPr>
          </a:lstStyle>
          <a:p>
            <a:pPr>
              <a:defRPr/>
            </a:pPr>
            <a:fld id="{412CD204-24CF-4B64-8824-EC6659182B21}" type="slidenum">
              <a:rPr lang="en-US"/>
              <a:pPr>
                <a:defRPr/>
              </a:pPr>
              <a:t>‹#›</a:t>
            </a:fld>
            <a:endParaRPr lang="en-US"/>
          </a:p>
        </p:txBody>
      </p:sp>
    </p:spTree>
    <p:extLst>
      <p:ext uri="{BB962C8B-B14F-4D97-AF65-F5344CB8AC3E}">
        <p14:creationId xmlns:p14="http://schemas.microsoft.com/office/powerpoint/2010/main" val="2827609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r>
              <a:rPr lang="en-US" smtClean="0"/>
              <a:t>November 23, 2009</a:t>
            </a:r>
            <a:endParaRPr lang="en-US"/>
          </a:p>
        </p:txBody>
      </p:sp>
      <p:sp>
        <p:nvSpPr>
          <p:cNvPr id="6" name="Footer Placeholder 4"/>
          <p:cNvSpPr>
            <a:spLocks noGrp="1"/>
          </p:cNvSpPr>
          <p:nvPr>
            <p:ph type="ftr" sz="quarter" idx="11"/>
          </p:nvPr>
        </p:nvSpPr>
        <p:spPr/>
        <p:txBody>
          <a:bodyPr/>
          <a:lstStyle>
            <a:lvl1pPr>
              <a:defRPr/>
            </a:lvl1pPr>
          </a:lstStyle>
          <a:p>
            <a:pPr>
              <a:defRPr/>
            </a:pPr>
            <a:r>
              <a:rPr lang="en-US"/>
              <a:t>Lecture 21  Exporting</a:t>
            </a:r>
          </a:p>
        </p:txBody>
      </p:sp>
      <p:sp>
        <p:nvSpPr>
          <p:cNvPr id="7" name="Slide Number Placeholder 5"/>
          <p:cNvSpPr>
            <a:spLocks noGrp="1"/>
          </p:cNvSpPr>
          <p:nvPr>
            <p:ph type="sldNum" sz="quarter" idx="12"/>
          </p:nvPr>
        </p:nvSpPr>
        <p:spPr/>
        <p:txBody>
          <a:bodyPr/>
          <a:lstStyle>
            <a:lvl1pPr>
              <a:defRPr/>
            </a:lvl1pPr>
          </a:lstStyle>
          <a:p>
            <a:pPr>
              <a:defRPr/>
            </a:pPr>
            <a:fld id="{A70E4440-5DBB-4144-828D-371FA4E702D5}" type="slidenum">
              <a:rPr lang="en-US"/>
              <a:pPr>
                <a:defRPr/>
              </a:pPr>
              <a:t>‹#›</a:t>
            </a:fld>
            <a:endParaRPr lang="en-US"/>
          </a:p>
        </p:txBody>
      </p:sp>
    </p:spTree>
    <p:extLst>
      <p:ext uri="{BB962C8B-B14F-4D97-AF65-F5344CB8AC3E}">
        <p14:creationId xmlns:p14="http://schemas.microsoft.com/office/powerpoint/2010/main" val="2321066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r>
              <a:rPr lang="en-US" smtClean="0"/>
              <a:t>November 23, 2009</a:t>
            </a:r>
            <a:endParaRPr lang="en-US"/>
          </a:p>
        </p:txBody>
      </p:sp>
      <p:sp>
        <p:nvSpPr>
          <p:cNvPr id="8" name="Footer Placeholder 4"/>
          <p:cNvSpPr>
            <a:spLocks noGrp="1"/>
          </p:cNvSpPr>
          <p:nvPr>
            <p:ph type="ftr" sz="quarter" idx="11"/>
          </p:nvPr>
        </p:nvSpPr>
        <p:spPr/>
        <p:txBody>
          <a:bodyPr/>
          <a:lstStyle>
            <a:lvl1pPr>
              <a:defRPr/>
            </a:lvl1pPr>
          </a:lstStyle>
          <a:p>
            <a:pPr>
              <a:defRPr/>
            </a:pPr>
            <a:r>
              <a:rPr lang="en-US"/>
              <a:t>Lecture 21  Exporting</a:t>
            </a:r>
          </a:p>
        </p:txBody>
      </p:sp>
      <p:sp>
        <p:nvSpPr>
          <p:cNvPr id="9" name="Slide Number Placeholder 5"/>
          <p:cNvSpPr>
            <a:spLocks noGrp="1"/>
          </p:cNvSpPr>
          <p:nvPr>
            <p:ph type="sldNum" sz="quarter" idx="12"/>
          </p:nvPr>
        </p:nvSpPr>
        <p:spPr/>
        <p:txBody>
          <a:bodyPr/>
          <a:lstStyle>
            <a:lvl1pPr>
              <a:defRPr/>
            </a:lvl1pPr>
          </a:lstStyle>
          <a:p>
            <a:pPr>
              <a:defRPr/>
            </a:pPr>
            <a:fld id="{BECD9834-820D-4A1F-A8D7-2B784173AEE8}" type="slidenum">
              <a:rPr lang="en-US"/>
              <a:pPr>
                <a:defRPr/>
              </a:pPr>
              <a:t>‹#›</a:t>
            </a:fld>
            <a:endParaRPr lang="en-US"/>
          </a:p>
        </p:txBody>
      </p:sp>
    </p:spTree>
    <p:extLst>
      <p:ext uri="{BB962C8B-B14F-4D97-AF65-F5344CB8AC3E}">
        <p14:creationId xmlns:p14="http://schemas.microsoft.com/office/powerpoint/2010/main" val="1567935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r>
              <a:rPr lang="en-US" smtClean="0"/>
              <a:t>November 23, 2009</a:t>
            </a:r>
            <a:endParaRPr lang="en-US"/>
          </a:p>
        </p:txBody>
      </p:sp>
      <p:sp>
        <p:nvSpPr>
          <p:cNvPr id="4" name="Footer Placeholder 4"/>
          <p:cNvSpPr>
            <a:spLocks noGrp="1"/>
          </p:cNvSpPr>
          <p:nvPr>
            <p:ph type="ftr" sz="quarter" idx="11"/>
          </p:nvPr>
        </p:nvSpPr>
        <p:spPr/>
        <p:txBody>
          <a:bodyPr/>
          <a:lstStyle>
            <a:lvl1pPr>
              <a:defRPr/>
            </a:lvl1pPr>
          </a:lstStyle>
          <a:p>
            <a:pPr>
              <a:defRPr/>
            </a:pPr>
            <a:r>
              <a:rPr lang="en-US"/>
              <a:t>Lecture 21  Exporting</a:t>
            </a:r>
          </a:p>
        </p:txBody>
      </p:sp>
      <p:sp>
        <p:nvSpPr>
          <p:cNvPr id="5" name="Slide Number Placeholder 5"/>
          <p:cNvSpPr>
            <a:spLocks noGrp="1"/>
          </p:cNvSpPr>
          <p:nvPr>
            <p:ph type="sldNum" sz="quarter" idx="12"/>
          </p:nvPr>
        </p:nvSpPr>
        <p:spPr/>
        <p:txBody>
          <a:bodyPr/>
          <a:lstStyle>
            <a:lvl1pPr>
              <a:defRPr/>
            </a:lvl1pPr>
          </a:lstStyle>
          <a:p>
            <a:pPr>
              <a:defRPr/>
            </a:pPr>
            <a:fld id="{D49CA14D-9540-4977-84D8-F87E87CA3CE8}" type="slidenum">
              <a:rPr lang="en-US"/>
              <a:pPr>
                <a:defRPr/>
              </a:pPr>
              <a:t>‹#›</a:t>
            </a:fld>
            <a:endParaRPr lang="en-US"/>
          </a:p>
        </p:txBody>
      </p:sp>
    </p:spTree>
    <p:extLst>
      <p:ext uri="{BB962C8B-B14F-4D97-AF65-F5344CB8AC3E}">
        <p14:creationId xmlns:p14="http://schemas.microsoft.com/office/powerpoint/2010/main" val="2749037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r>
              <a:rPr lang="en-US" smtClean="0"/>
              <a:t>November 23, 2009</a:t>
            </a:r>
            <a:endParaRPr lang="en-US"/>
          </a:p>
        </p:txBody>
      </p:sp>
      <p:sp>
        <p:nvSpPr>
          <p:cNvPr id="3" name="Footer Placeholder 4"/>
          <p:cNvSpPr>
            <a:spLocks noGrp="1"/>
          </p:cNvSpPr>
          <p:nvPr>
            <p:ph type="ftr" sz="quarter" idx="11"/>
          </p:nvPr>
        </p:nvSpPr>
        <p:spPr/>
        <p:txBody>
          <a:bodyPr/>
          <a:lstStyle>
            <a:lvl1pPr>
              <a:defRPr/>
            </a:lvl1pPr>
          </a:lstStyle>
          <a:p>
            <a:pPr>
              <a:defRPr/>
            </a:pPr>
            <a:r>
              <a:rPr lang="en-US"/>
              <a:t>Lecture 21  Exporting</a:t>
            </a:r>
          </a:p>
        </p:txBody>
      </p:sp>
      <p:sp>
        <p:nvSpPr>
          <p:cNvPr id="4" name="Slide Number Placeholder 5"/>
          <p:cNvSpPr>
            <a:spLocks noGrp="1"/>
          </p:cNvSpPr>
          <p:nvPr>
            <p:ph type="sldNum" sz="quarter" idx="12"/>
          </p:nvPr>
        </p:nvSpPr>
        <p:spPr/>
        <p:txBody>
          <a:bodyPr/>
          <a:lstStyle>
            <a:lvl1pPr>
              <a:defRPr/>
            </a:lvl1pPr>
          </a:lstStyle>
          <a:p>
            <a:pPr>
              <a:defRPr/>
            </a:pPr>
            <a:fld id="{70470162-78E8-4740-8E9E-442578D84220}" type="slidenum">
              <a:rPr lang="en-US"/>
              <a:pPr>
                <a:defRPr/>
              </a:pPr>
              <a:t>‹#›</a:t>
            </a:fld>
            <a:endParaRPr lang="en-US"/>
          </a:p>
        </p:txBody>
      </p:sp>
    </p:spTree>
    <p:extLst>
      <p:ext uri="{BB962C8B-B14F-4D97-AF65-F5344CB8AC3E}">
        <p14:creationId xmlns:p14="http://schemas.microsoft.com/office/powerpoint/2010/main" val="4346097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smtClean="0"/>
              <a:t>November 23, 2009</a:t>
            </a:r>
            <a:endParaRPr lang="en-US"/>
          </a:p>
        </p:txBody>
      </p:sp>
      <p:sp>
        <p:nvSpPr>
          <p:cNvPr id="6" name="Footer Placeholder 4"/>
          <p:cNvSpPr>
            <a:spLocks noGrp="1"/>
          </p:cNvSpPr>
          <p:nvPr>
            <p:ph type="ftr" sz="quarter" idx="11"/>
          </p:nvPr>
        </p:nvSpPr>
        <p:spPr/>
        <p:txBody>
          <a:bodyPr/>
          <a:lstStyle>
            <a:lvl1pPr>
              <a:defRPr/>
            </a:lvl1pPr>
          </a:lstStyle>
          <a:p>
            <a:pPr>
              <a:defRPr/>
            </a:pPr>
            <a:r>
              <a:rPr lang="en-US"/>
              <a:t>Lecture 21  Exporting</a:t>
            </a:r>
          </a:p>
        </p:txBody>
      </p:sp>
      <p:sp>
        <p:nvSpPr>
          <p:cNvPr id="7" name="Slide Number Placeholder 5"/>
          <p:cNvSpPr>
            <a:spLocks noGrp="1"/>
          </p:cNvSpPr>
          <p:nvPr>
            <p:ph type="sldNum" sz="quarter" idx="12"/>
          </p:nvPr>
        </p:nvSpPr>
        <p:spPr/>
        <p:txBody>
          <a:bodyPr/>
          <a:lstStyle>
            <a:lvl1pPr>
              <a:defRPr/>
            </a:lvl1pPr>
          </a:lstStyle>
          <a:p>
            <a:pPr>
              <a:defRPr/>
            </a:pPr>
            <a:fld id="{5F5E1C1B-D4D6-4562-BF6A-877F30E4FF3D}" type="slidenum">
              <a:rPr lang="en-US"/>
              <a:pPr>
                <a:defRPr/>
              </a:pPr>
              <a:t>‹#›</a:t>
            </a:fld>
            <a:endParaRPr lang="en-US"/>
          </a:p>
        </p:txBody>
      </p:sp>
    </p:spTree>
    <p:extLst>
      <p:ext uri="{BB962C8B-B14F-4D97-AF65-F5344CB8AC3E}">
        <p14:creationId xmlns:p14="http://schemas.microsoft.com/office/powerpoint/2010/main" val="1104649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smtClean="0"/>
              <a:t>November 23, 2009</a:t>
            </a:r>
            <a:endParaRPr lang="en-US"/>
          </a:p>
        </p:txBody>
      </p:sp>
      <p:sp>
        <p:nvSpPr>
          <p:cNvPr id="6" name="Footer Placeholder 4"/>
          <p:cNvSpPr>
            <a:spLocks noGrp="1"/>
          </p:cNvSpPr>
          <p:nvPr>
            <p:ph type="ftr" sz="quarter" idx="11"/>
          </p:nvPr>
        </p:nvSpPr>
        <p:spPr/>
        <p:txBody>
          <a:bodyPr/>
          <a:lstStyle>
            <a:lvl1pPr>
              <a:defRPr/>
            </a:lvl1pPr>
          </a:lstStyle>
          <a:p>
            <a:pPr>
              <a:defRPr/>
            </a:pPr>
            <a:r>
              <a:rPr lang="en-US"/>
              <a:t>Lecture 21  Exporting</a:t>
            </a:r>
          </a:p>
        </p:txBody>
      </p:sp>
      <p:sp>
        <p:nvSpPr>
          <p:cNvPr id="7" name="Slide Number Placeholder 5"/>
          <p:cNvSpPr>
            <a:spLocks noGrp="1"/>
          </p:cNvSpPr>
          <p:nvPr>
            <p:ph type="sldNum" sz="quarter" idx="12"/>
          </p:nvPr>
        </p:nvSpPr>
        <p:spPr/>
        <p:txBody>
          <a:bodyPr/>
          <a:lstStyle>
            <a:lvl1pPr>
              <a:defRPr/>
            </a:lvl1pPr>
          </a:lstStyle>
          <a:p>
            <a:pPr>
              <a:defRPr/>
            </a:pPr>
            <a:fld id="{BF036411-81DB-4F1F-9834-4E5BEF398730}" type="slidenum">
              <a:rPr lang="en-US"/>
              <a:pPr>
                <a:defRPr/>
              </a:pPr>
              <a:t>‹#›</a:t>
            </a:fld>
            <a:endParaRPr lang="en-US"/>
          </a:p>
        </p:txBody>
      </p:sp>
    </p:spTree>
    <p:extLst>
      <p:ext uri="{BB962C8B-B14F-4D97-AF65-F5344CB8AC3E}">
        <p14:creationId xmlns:p14="http://schemas.microsoft.com/office/powerpoint/2010/main" val="2697118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r>
              <a:rPr lang="en-US" smtClean="0"/>
              <a:t>November 23, 2009</a:t>
            </a:r>
            <a:endParaRPr lang="en-US"/>
          </a:p>
        </p:txBody>
      </p:sp>
      <p:sp>
        <p:nvSpPr>
          <p:cNvPr id="5" name="Footer Placeholder 4"/>
          <p:cNvSpPr>
            <a:spLocks noGrp="1"/>
          </p:cNvSpPr>
          <p:nvPr>
            <p:ph type="ftr" sz="quarter" idx="11"/>
          </p:nvPr>
        </p:nvSpPr>
        <p:spPr/>
        <p:txBody>
          <a:bodyPr/>
          <a:lstStyle>
            <a:lvl1pPr>
              <a:defRPr/>
            </a:lvl1pPr>
          </a:lstStyle>
          <a:p>
            <a:pPr>
              <a:defRPr/>
            </a:pPr>
            <a:r>
              <a:rPr lang="en-US"/>
              <a:t>Lecture 21  Exporting</a:t>
            </a:r>
          </a:p>
        </p:txBody>
      </p:sp>
      <p:sp>
        <p:nvSpPr>
          <p:cNvPr id="6" name="Slide Number Placeholder 5"/>
          <p:cNvSpPr>
            <a:spLocks noGrp="1"/>
          </p:cNvSpPr>
          <p:nvPr>
            <p:ph type="sldNum" sz="quarter" idx="12"/>
          </p:nvPr>
        </p:nvSpPr>
        <p:spPr/>
        <p:txBody>
          <a:bodyPr/>
          <a:lstStyle>
            <a:lvl1pPr>
              <a:defRPr/>
            </a:lvl1pPr>
          </a:lstStyle>
          <a:p>
            <a:pPr>
              <a:defRPr/>
            </a:pPr>
            <a:fld id="{2B686E7E-F4E7-4004-935E-7D2B0E0C3675}" type="slidenum">
              <a:rPr lang="en-US"/>
              <a:pPr>
                <a:defRPr/>
              </a:pPr>
              <a:t>‹#›</a:t>
            </a:fld>
            <a:endParaRPr lang="en-US"/>
          </a:p>
        </p:txBody>
      </p:sp>
    </p:spTree>
    <p:extLst>
      <p:ext uri="{BB962C8B-B14F-4D97-AF65-F5344CB8AC3E}">
        <p14:creationId xmlns:p14="http://schemas.microsoft.com/office/powerpoint/2010/main" val="3429240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r>
              <a:rPr lang="en-US" smtClean="0"/>
              <a:t>November 23, 2009</a:t>
            </a:r>
            <a:endParaRPr lang="en-US"/>
          </a:p>
        </p:txBody>
      </p:sp>
      <p:sp>
        <p:nvSpPr>
          <p:cNvPr id="5" name="Footer Placeholder 4"/>
          <p:cNvSpPr>
            <a:spLocks noGrp="1"/>
          </p:cNvSpPr>
          <p:nvPr>
            <p:ph type="ftr" sz="quarter" idx="11"/>
          </p:nvPr>
        </p:nvSpPr>
        <p:spPr/>
        <p:txBody>
          <a:bodyPr/>
          <a:lstStyle>
            <a:lvl1pPr>
              <a:defRPr/>
            </a:lvl1pPr>
          </a:lstStyle>
          <a:p>
            <a:pPr>
              <a:defRPr/>
            </a:pPr>
            <a:r>
              <a:rPr lang="en-US"/>
              <a:t>Lecture 21  Exporting</a:t>
            </a:r>
          </a:p>
        </p:txBody>
      </p:sp>
      <p:sp>
        <p:nvSpPr>
          <p:cNvPr id="6" name="Slide Number Placeholder 5"/>
          <p:cNvSpPr>
            <a:spLocks noGrp="1"/>
          </p:cNvSpPr>
          <p:nvPr>
            <p:ph type="sldNum" sz="quarter" idx="12"/>
          </p:nvPr>
        </p:nvSpPr>
        <p:spPr/>
        <p:txBody>
          <a:bodyPr/>
          <a:lstStyle>
            <a:lvl1pPr>
              <a:defRPr/>
            </a:lvl1pPr>
          </a:lstStyle>
          <a:p>
            <a:pPr>
              <a:defRPr/>
            </a:pPr>
            <a:fld id="{AA12542D-A5B8-40D5-BEFE-E27F2B4817D6}" type="slidenum">
              <a:rPr lang="en-US"/>
              <a:pPr>
                <a:defRPr/>
              </a:pPr>
              <a:t>‹#›</a:t>
            </a:fld>
            <a:endParaRPr lang="en-US"/>
          </a:p>
        </p:txBody>
      </p:sp>
    </p:spTree>
    <p:extLst>
      <p:ext uri="{BB962C8B-B14F-4D97-AF65-F5344CB8AC3E}">
        <p14:creationId xmlns:p14="http://schemas.microsoft.com/office/powerpoint/2010/main" val="4070175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r>
              <a:rPr lang="en-US" smtClean="0"/>
              <a:t>November 23, 2009</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smtClean="0">
                <a:solidFill>
                  <a:schemeClr val="tx1">
                    <a:tint val="75000"/>
                  </a:schemeClr>
                </a:solidFill>
              </a:defRPr>
            </a:lvl1pPr>
          </a:lstStyle>
          <a:p>
            <a:pPr>
              <a:defRPr/>
            </a:pPr>
            <a:r>
              <a:rPr lang="en-US"/>
              <a:t>Lecture 21  Exporting</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965EB471-E74E-4E6B-8E29-535FB30C4CE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youtu.be/7AJLO1FdN9w"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Exporting </a:t>
            </a:r>
            <a:endParaRPr lang="en-CA" dirty="0"/>
          </a:p>
        </p:txBody>
      </p:sp>
      <p:sp>
        <p:nvSpPr>
          <p:cNvPr id="3" name="Subtitle 2"/>
          <p:cNvSpPr>
            <a:spLocks noGrp="1"/>
          </p:cNvSpPr>
          <p:nvPr>
            <p:ph type="subTitle" idx="1"/>
          </p:nvPr>
        </p:nvSpPr>
        <p:spPr/>
        <p:txBody>
          <a:bodyPr/>
          <a:lstStyle/>
          <a:p>
            <a:r>
              <a:rPr lang="en-US" dirty="0"/>
              <a:t>November </a:t>
            </a:r>
            <a:r>
              <a:rPr lang="en-US" dirty="0" smtClean="0"/>
              <a:t>22 and 24, </a:t>
            </a:r>
            <a:r>
              <a:rPr lang="en-US" dirty="0"/>
              <a:t>2011</a:t>
            </a:r>
          </a:p>
          <a:p>
            <a:endParaRPr lang="en-CA" dirty="0"/>
          </a:p>
        </p:txBody>
      </p:sp>
    </p:spTree>
    <p:extLst>
      <p:ext uri="{BB962C8B-B14F-4D97-AF65-F5344CB8AC3E}">
        <p14:creationId xmlns:p14="http://schemas.microsoft.com/office/powerpoint/2010/main" val="851154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 Review Session </a:t>
            </a:r>
            <a:endParaRPr lang="en-US" dirty="0"/>
          </a:p>
        </p:txBody>
      </p:sp>
      <p:sp>
        <p:nvSpPr>
          <p:cNvPr id="3" name="Content Placeholder 2"/>
          <p:cNvSpPr>
            <a:spLocks noGrp="1"/>
          </p:cNvSpPr>
          <p:nvPr>
            <p:ph idx="1"/>
          </p:nvPr>
        </p:nvSpPr>
        <p:spPr/>
        <p:txBody>
          <a:bodyPr/>
          <a:lstStyle/>
          <a:p>
            <a:pPr marL="0" indent="0" algn="ctr">
              <a:buNone/>
            </a:pPr>
            <a:endParaRPr lang="en-US" dirty="0" smtClean="0"/>
          </a:p>
          <a:p>
            <a:pPr marL="0" indent="0" algn="ctr">
              <a:buNone/>
            </a:pPr>
            <a:endParaRPr lang="en-US" dirty="0"/>
          </a:p>
          <a:p>
            <a:pPr marL="0" indent="0" algn="ctr">
              <a:buNone/>
            </a:pPr>
            <a:r>
              <a:rPr lang="en-US" dirty="0" smtClean="0"/>
              <a:t>Wednesday, December 7</a:t>
            </a:r>
            <a:r>
              <a:rPr lang="en-US" baseline="30000" dirty="0" smtClean="0"/>
              <a:t>th</a:t>
            </a:r>
            <a:endParaRPr lang="en-US" dirty="0" smtClean="0"/>
          </a:p>
          <a:p>
            <a:pPr marL="0" indent="0" algn="ctr">
              <a:buNone/>
            </a:pPr>
            <a:r>
              <a:rPr lang="en-US" dirty="0" smtClean="0"/>
              <a:t>5:30pm-7:30pm</a:t>
            </a:r>
          </a:p>
          <a:p>
            <a:pPr marL="0" indent="0" algn="ctr">
              <a:buNone/>
            </a:pPr>
            <a:r>
              <a:rPr lang="en-US" dirty="0" smtClean="0"/>
              <a:t>701 </a:t>
            </a:r>
            <a:r>
              <a:rPr lang="en-US" dirty="0" err="1" smtClean="0"/>
              <a:t>Dunton</a:t>
            </a:r>
            <a:r>
              <a:rPr lang="en-US" dirty="0" smtClean="0"/>
              <a:t> Tower </a:t>
            </a:r>
          </a:p>
          <a:p>
            <a:endParaRPr lang="en-US" dirty="0"/>
          </a:p>
        </p:txBody>
      </p:sp>
      <p:sp>
        <p:nvSpPr>
          <p:cNvPr id="4" name="Slide Number Placeholder 3"/>
          <p:cNvSpPr>
            <a:spLocks noGrp="1"/>
          </p:cNvSpPr>
          <p:nvPr>
            <p:ph type="sldNum" sz="quarter" idx="12"/>
          </p:nvPr>
        </p:nvSpPr>
        <p:spPr/>
        <p:txBody>
          <a:bodyPr/>
          <a:lstStyle/>
          <a:p>
            <a:pPr>
              <a:defRPr/>
            </a:pPr>
            <a:fld id="{B3EA0CC0-1E88-4984-81DA-A62033362073}" type="slidenum">
              <a:rPr lang="en-US" smtClean="0"/>
              <a:pPr>
                <a:defRPr/>
              </a:pPr>
              <a:t>2</a:t>
            </a:fld>
            <a:endParaRPr lang="en-US"/>
          </a:p>
        </p:txBody>
      </p:sp>
    </p:spTree>
    <p:extLst>
      <p:ext uri="{BB962C8B-B14F-4D97-AF65-F5344CB8AC3E}">
        <p14:creationId xmlns:p14="http://schemas.microsoft.com/office/powerpoint/2010/main" val="22937425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Friday, November 25</a:t>
            </a:r>
            <a:endParaRPr lang="en-US" dirty="0"/>
          </a:p>
        </p:txBody>
      </p:sp>
      <p:sp>
        <p:nvSpPr>
          <p:cNvPr id="3" name="Content Placeholder 2"/>
          <p:cNvSpPr>
            <a:spLocks noGrp="1"/>
          </p:cNvSpPr>
          <p:nvPr>
            <p:ph idx="1"/>
          </p:nvPr>
        </p:nvSpPr>
        <p:spPr/>
        <p:txBody>
          <a:bodyPr/>
          <a:lstStyle/>
          <a:p>
            <a:pPr marL="0" indent="0">
              <a:buNone/>
            </a:pPr>
            <a:r>
              <a:rPr lang="en-US" dirty="0" smtClean="0"/>
              <a:t>Room: Loeb C246 (Tutorial)</a:t>
            </a:r>
          </a:p>
          <a:p>
            <a:pPr marL="0" indent="0">
              <a:buNone/>
            </a:pPr>
            <a:r>
              <a:rPr lang="en-US" dirty="0" smtClean="0"/>
              <a:t>Time: 1:35pm - 2:35pm</a:t>
            </a:r>
          </a:p>
          <a:p>
            <a:pPr marL="0" indent="0">
              <a:buNone/>
            </a:pPr>
            <a:r>
              <a:rPr lang="en-US" dirty="0" smtClean="0"/>
              <a:t>Order: </a:t>
            </a:r>
          </a:p>
          <a:p>
            <a:pPr marL="914400" lvl="1" indent="-514350">
              <a:buFont typeface="+mj-lt"/>
              <a:buAutoNum type="arabicPeriod"/>
            </a:pPr>
            <a:r>
              <a:rPr lang="en-US" sz="2400" dirty="0" smtClean="0"/>
              <a:t>Air Canada (3 – McLean, Mahmoud, </a:t>
            </a:r>
            <a:r>
              <a:rPr lang="en-US" sz="2400" dirty="0" err="1" smtClean="0"/>
              <a:t>Barill</a:t>
            </a:r>
            <a:r>
              <a:rPr lang="en-US" sz="2400" dirty="0" smtClean="0"/>
              <a:t>, Cowley)</a:t>
            </a:r>
          </a:p>
          <a:p>
            <a:pPr marL="914400" lvl="1" indent="-514350">
              <a:buFont typeface="+mj-lt"/>
              <a:buAutoNum type="arabicPeriod"/>
            </a:pPr>
            <a:r>
              <a:rPr lang="en-US" sz="2400" dirty="0" smtClean="0"/>
              <a:t>Apple (9 – Taguchi, </a:t>
            </a:r>
            <a:r>
              <a:rPr lang="en-US" sz="2400" dirty="0" err="1" smtClean="0"/>
              <a:t>Vaillancourt</a:t>
            </a:r>
            <a:r>
              <a:rPr lang="en-US" sz="2400" dirty="0" smtClean="0"/>
              <a:t>, Stafford, Perez-</a:t>
            </a:r>
            <a:r>
              <a:rPr lang="en-US" sz="2400" dirty="0" err="1" smtClean="0"/>
              <a:t>Yanez</a:t>
            </a:r>
            <a:r>
              <a:rPr lang="en-US" sz="2400" dirty="0" smtClean="0"/>
              <a:t>)</a:t>
            </a:r>
          </a:p>
          <a:p>
            <a:pPr marL="914400" lvl="1" indent="-514350">
              <a:buFont typeface="+mj-lt"/>
              <a:buAutoNum type="arabicPeriod"/>
            </a:pPr>
            <a:r>
              <a:rPr lang="en-US" sz="2400" dirty="0" smtClean="0"/>
              <a:t>Samsung  (8 – McRae, Abraham, </a:t>
            </a:r>
            <a:r>
              <a:rPr lang="en-US" sz="2400" dirty="0" err="1" smtClean="0"/>
              <a:t>Marcantonio</a:t>
            </a:r>
            <a:r>
              <a:rPr lang="en-US" sz="2400" dirty="0" smtClean="0"/>
              <a:t>, Martin) </a:t>
            </a:r>
            <a:endParaRPr lang="en-US" sz="2400" dirty="0"/>
          </a:p>
        </p:txBody>
      </p:sp>
      <p:sp>
        <p:nvSpPr>
          <p:cNvPr id="7" name="Slide Number Placeholder 6"/>
          <p:cNvSpPr>
            <a:spLocks noGrp="1"/>
          </p:cNvSpPr>
          <p:nvPr>
            <p:ph type="sldNum" sz="quarter" idx="12"/>
          </p:nvPr>
        </p:nvSpPr>
        <p:spPr/>
        <p:txBody>
          <a:bodyPr/>
          <a:lstStyle/>
          <a:p>
            <a:pPr>
              <a:defRPr/>
            </a:pPr>
            <a:fld id="{B3EA0CC0-1E88-4984-81DA-A62033362073}" type="slidenum">
              <a:rPr lang="en-US" smtClean="0"/>
              <a:pPr>
                <a:defRPr/>
              </a:pPr>
              <a:t>3</a:t>
            </a:fld>
            <a:endParaRPr lang="en-US"/>
          </a:p>
        </p:txBody>
      </p:sp>
    </p:spTree>
    <p:extLst>
      <p:ext uri="{BB962C8B-B14F-4D97-AF65-F5344CB8AC3E}">
        <p14:creationId xmlns:p14="http://schemas.microsoft.com/office/powerpoint/2010/main" val="3412769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Saturday, November 26</a:t>
            </a:r>
            <a:endParaRPr lang="en-US" dirty="0"/>
          </a:p>
        </p:txBody>
      </p:sp>
      <p:sp>
        <p:nvSpPr>
          <p:cNvPr id="3" name="Content Placeholder 2"/>
          <p:cNvSpPr>
            <a:spLocks noGrp="1"/>
          </p:cNvSpPr>
          <p:nvPr>
            <p:ph idx="1"/>
          </p:nvPr>
        </p:nvSpPr>
        <p:spPr/>
        <p:txBody>
          <a:bodyPr/>
          <a:lstStyle/>
          <a:p>
            <a:pPr marL="0" indent="0">
              <a:buNone/>
            </a:pPr>
            <a:r>
              <a:rPr lang="en-US" dirty="0" smtClean="0"/>
              <a:t>Room: 701 </a:t>
            </a:r>
            <a:r>
              <a:rPr lang="en-US" dirty="0" err="1" smtClean="0"/>
              <a:t>Dunton</a:t>
            </a:r>
            <a:r>
              <a:rPr lang="en-US" dirty="0" smtClean="0"/>
              <a:t> Tower</a:t>
            </a:r>
          </a:p>
          <a:p>
            <a:pPr marL="0" indent="0">
              <a:buNone/>
            </a:pPr>
            <a:r>
              <a:rPr lang="en-US" dirty="0" smtClean="0"/>
              <a:t>Time: 10:00am – 12:00pm</a:t>
            </a:r>
          </a:p>
          <a:p>
            <a:pPr marL="0" indent="0">
              <a:buNone/>
            </a:pPr>
            <a:r>
              <a:rPr lang="en-US" dirty="0" smtClean="0"/>
              <a:t>Order: </a:t>
            </a:r>
          </a:p>
          <a:p>
            <a:pPr marL="914400" lvl="1" indent="-514350">
              <a:buFont typeface="+mj-lt"/>
              <a:buAutoNum type="arabicPeriod"/>
            </a:pPr>
            <a:r>
              <a:rPr lang="en-US" sz="2400" dirty="0" smtClean="0"/>
              <a:t>RIM (4 – Brown, </a:t>
            </a:r>
            <a:r>
              <a:rPr lang="en-US" sz="2400" dirty="0" err="1" smtClean="0"/>
              <a:t>Bor</a:t>
            </a:r>
            <a:r>
              <a:rPr lang="en-US" sz="2400" dirty="0" smtClean="0"/>
              <a:t>, Chapman, Cheung, </a:t>
            </a:r>
            <a:r>
              <a:rPr lang="en-US" sz="2400" dirty="0" err="1" smtClean="0"/>
              <a:t>Dundas</a:t>
            </a:r>
            <a:r>
              <a:rPr lang="en-US" sz="2400" dirty="0" smtClean="0"/>
              <a:t>)</a:t>
            </a:r>
          </a:p>
          <a:p>
            <a:pPr marL="914400" lvl="1" indent="-514350">
              <a:buFont typeface="+mj-lt"/>
              <a:buAutoNum type="arabicPeriod"/>
            </a:pPr>
            <a:r>
              <a:rPr lang="en-US" sz="2400" dirty="0" smtClean="0"/>
              <a:t>Coca-Cola (5 – Randall, Marlin, </a:t>
            </a:r>
            <a:r>
              <a:rPr lang="en-US" sz="2400" dirty="0" err="1" smtClean="0"/>
              <a:t>Georgieva</a:t>
            </a:r>
            <a:r>
              <a:rPr lang="en-US" sz="2400" dirty="0" smtClean="0"/>
              <a:t>, </a:t>
            </a:r>
            <a:r>
              <a:rPr lang="en-US" sz="2400" dirty="0" err="1" smtClean="0"/>
              <a:t>Chomyj</a:t>
            </a:r>
            <a:r>
              <a:rPr lang="en-US" sz="2400" dirty="0" smtClean="0"/>
              <a:t>)</a:t>
            </a:r>
          </a:p>
          <a:p>
            <a:pPr marL="914400" lvl="1" indent="-514350">
              <a:buFont typeface="+mj-lt"/>
              <a:buAutoNum type="arabicPeriod"/>
            </a:pPr>
            <a:r>
              <a:rPr lang="en-US" sz="2400" dirty="0" smtClean="0"/>
              <a:t>Nike (7 – Garvey, Clarke, </a:t>
            </a:r>
            <a:r>
              <a:rPr lang="en-US" sz="2400" dirty="0" err="1" smtClean="0"/>
              <a:t>Paradis</a:t>
            </a:r>
            <a:r>
              <a:rPr lang="en-US" sz="2400" dirty="0" smtClean="0"/>
              <a:t>, Fagan)</a:t>
            </a:r>
          </a:p>
          <a:p>
            <a:pPr marL="914400" lvl="1" indent="-514350">
              <a:buFont typeface="+mj-lt"/>
              <a:buAutoNum type="arabicPeriod"/>
            </a:pPr>
            <a:r>
              <a:rPr lang="en-US" sz="2400" dirty="0" smtClean="0"/>
              <a:t>Sony (6 – Perry, </a:t>
            </a:r>
            <a:r>
              <a:rPr lang="en-US" sz="2400" dirty="0" err="1" smtClean="0"/>
              <a:t>Hape</a:t>
            </a:r>
            <a:r>
              <a:rPr lang="en-US" sz="2400" dirty="0" smtClean="0"/>
              <a:t>, Rodriguez-Fournier, </a:t>
            </a:r>
            <a:r>
              <a:rPr lang="en-US" sz="2400" dirty="0" err="1" smtClean="0"/>
              <a:t>Gosal</a:t>
            </a:r>
            <a:r>
              <a:rPr lang="en-US" sz="2400" dirty="0" smtClean="0"/>
              <a:t>)</a:t>
            </a:r>
          </a:p>
        </p:txBody>
      </p:sp>
      <p:sp>
        <p:nvSpPr>
          <p:cNvPr id="4" name="Slide Number Placeholder 3"/>
          <p:cNvSpPr>
            <a:spLocks noGrp="1"/>
          </p:cNvSpPr>
          <p:nvPr>
            <p:ph type="sldNum" sz="quarter" idx="12"/>
          </p:nvPr>
        </p:nvSpPr>
        <p:spPr/>
        <p:txBody>
          <a:bodyPr/>
          <a:lstStyle/>
          <a:p>
            <a:pPr>
              <a:defRPr/>
            </a:pPr>
            <a:fld id="{B3EA0CC0-1E88-4984-81DA-A62033362073}" type="slidenum">
              <a:rPr lang="en-US" smtClean="0"/>
              <a:pPr>
                <a:defRPr/>
              </a:pPr>
              <a:t>4</a:t>
            </a:fld>
            <a:endParaRPr lang="en-US"/>
          </a:p>
        </p:txBody>
      </p:sp>
    </p:spTree>
    <p:extLst>
      <p:ext uri="{BB962C8B-B14F-4D97-AF65-F5344CB8AC3E}">
        <p14:creationId xmlns:p14="http://schemas.microsoft.com/office/powerpoint/2010/main" val="17140304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Friday, December 2</a:t>
            </a:r>
            <a:endParaRPr lang="en-US" dirty="0"/>
          </a:p>
        </p:txBody>
      </p:sp>
      <p:sp>
        <p:nvSpPr>
          <p:cNvPr id="3" name="Content Placeholder 2"/>
          <p:cNvSpPr>
            <a:spLocks noGrp="1"/>
          </p:cNvSpPr>
          <p:nvPr>
            <p:ph idx="1"/>
          </p:nvPr>
        </p:nvSpPr>
        <p:spPr/>
        <p:txBody>
          <a:bodyPr/>
          <a:lstStyle/>
          <a:p>
            <a:pPr marL="0" indent="0">
              <a:buNone/>
            </a:pPr>
            <a:r>
              <a:rPr lang="en-US" dirty="0" smtClean="0"/>
              <a:t>Room: 710 </a:t>
            </a:r>
            <a:r>
              <a:rPr lang="en-US" dirty="0" err="1" smtClean="0"/>
              <a:t>Dunton</a:t>
            </a:r>
            <a:r>
              <a:rPr lang="en-US" dirty="0" smtClean="0"/>
              <a:t> Tower</a:t>
            </a:r>
          </a:p>
          <a:p>
            <a:pPr marL="0" indent="0">
              <a:buNone/>
            </a:pPr>
            <a:r>
              <a:rPr lang="en-US" dirty="0" smtClean="0"/>
              <a:t>Time: 1:35pm - 2:35pm</a:t>
            </a:r>
          </a:p>
          <a:p>
            <a:pPr marL="0" indent="0">
              <a:buNone/>
            </a:pPr>
            <a:r>
              <a:rPr lang="en-US" dirty="0" smtClean="0"/>
              <a:t>Order: </a:t>
            </a:r>
            <a:endParaRPr lang="en-US" sz="2400" dirty="0" smtClean="0"/>
          </a:p>
          <a:p>
            <a:pPr marL="914400" lvl="1" indent="-514350">
              <a:buFont typeface="+mj-lt"/>
              <a:buAutoNum type="arabicPeriod"/>
            </a:pPr>
            <a:r>
              <a:rPr lang="en-US" sz="2400" dirty="0" smtClean="0"/>
              <a:t>Adidas (2 – Shaw, </a:t>
            </a:r>
            <a:r>
              <a:rPr lang="en-US" sz="2400" dirty="0" err="1" smtClean="0"/>
              <a:t>Kindl</a:t>
            </a:r>
            <a:r>
              <a:rPr lang="en-US" sz="2400" dirty="0" smtClean="0"/>
              <a:t>, Paterson, McGuire)</a:t>
            </a:r>
          </a:p>
          <a:p>
            <a:pPr marL="914400" lvl="1" indent="-514350">
              <a:buFont typeface="+mj-lt"/>
              <a:buAutoNum type="arabicPeriod"/>
            </a:pPr>
            <a:r>
              <a:rPr lang="en-US" sz="2400" dirty="0" smtClean="0"/>
              <a:t>McDonald’s (1 – Lang, </a:t>
            </a:r>
            <a:r>
              <a:rPr lang="en-US" sz="2400" dirty="0" err="1" smtClean="0"/>
              <a:t>Gammie</a:t>
            </a:r>
            <a:r>
              <a:rPr lang="en-US" sz="2400" dirty="0" smtClean="0"/>
              <a:t>, Olson, Smith)</a:t>
            </a:r>
          </a:p>
          <a:p>
            <a:pPr marL="914400" lvl="1" indent="-514350">
              <a:buFont typeface="+mj-lt"/>
              <a:buAutoNum type="arabicPeriod"/>
            </a:pPr>
            <a:r>
              <a:rPr lang="en-US" sz="2400" dirty="0" smtClean="0"/>
              <a:t>Volkswagen (10 – </a:t>
            </a:r>
            <a:r>
              <a:rPr lang="en-US" sz="2400" dirty="0" err="1" smtClean="0"/>
              <a:t>Kropp</a:t>
            </a:r>
            <a:r>
              <a:rPr lang="en-US" sz="2400" dirty="0" smtClean="0"/>
              <a:t>, Winsor, </a:t>
            </a:r>
            <a:r>
              <a:rPr lang="en-US" sz="2400" dirty="0" err="1" smtClean="0"/>
              <a:t>Courtice</a:t>
            </a:r>
            <a:r>
              <a:rPr lang="en-US" sz="2400" dirty="0" smtClean="0"/>
              <a:t>, Commons) </a:t>
            </a:r>
          </a:p>
        </p:txBody>
      </p:sp>
      <p:sp>
        <p:nvSpPr>
          <p:cNvPr id="4" name="Slide Number Placeholder 3"/>
          <p:cNvSpPr>
            <a:spLocks noGrp="1"/>
          </p:cNvSpPr>
          <p:nvPr>
            <p:ph type="sldNum" sz="quarter" idx="12"/>
          </p:nvPr>
        </p:nvSpPr>
        <p:spPr/>
        <p:txBody>
          <a:bodyPr/>
          <a:lstStyle/>
          <a:p>
            <a:pPr>
              <a:defRPr/>
            </a:pPr>
            <a:fld id="{B3EA0CC0-1E88-4984-81DA-A62033362073}" type="slidenum">
              <a:rPr lang="en-US" smtClean="0"/>
              <a:pPr>
                <a:defRPr/>
              </a:pPr>
              <a:t>5</a:t>
            </a:fld>
            <a:endParaRPr lang="en-US"/>
          </a:p>
        </p:txBody>
      </p:sp>
    </p:spTree>
    <p:extLst>
      <p:ext uri="{BB962C8B-B14F-4D97-AF65-F5344CB8AC3E}">
        <p14:creationId xmlns:p14="http://schemas.microsoft.com/office/powerpoint/2010/main" val="883482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lstStyle/>
          <a:p>
            <a:r>
              <a:rPr lang="en-US" smtClean="0"/>
              <a:t>Exporting</a:t>
            </a:r>
          </a:p>
        </p:txBody>
      </p:sp>
      <p:sp>
        <p:nvSpPr>
          <p:cNvPr id="2051" name="Rectangle 3"/>
          <p:cNvSpPr>
            <a:spLocks noGrp="1" noChangeArrowheads="1"/>
          </p:cNvSpPr>
          <p:nvPr>
            <p:ph idx="1"/>
          </p:nvPr>
        </p:nvSpPr>
        <p:spPr/>
        <p:txBody>
          <a:bodyPr/>
          <a:lstStyle/>
          <a:p>
            <a:r>
              <a:rPr lang="en-US" smtClean="0"/>
              <a:t>The role of exporting</a:t>
            </a:r>
          </a:p>
          <a:p>
            <a:r>
              <a:rPr lang="en-US" smtClean="0"/>
              <a:t>Factors leading to the growth of exports</a:t>
            </a:r>
          </a:p>
          <a:p>
            <a:r>
              <a:rPr lang="en-US" smtClean="0"/>
              <a:t>The burdens of exporting</a:t>
            </a:r>
          </a:p>
          <a:p>
            <a:r>
              <a:rPr lang="en-US" smtClean="0"/>
              <a:t>Obtaining reliable information</a:t>
            </a:r>
          </a:p>
          <a:p>
            <a:r>
              <a:rPr lang="en-US" smtClean="0"/>
              <a:t>Agents</a:t>
            </a:r>
          </a:p>
          <a:p>
            <a:pPr lvl="1"/>
            <a:r>
              <a:rPr lang="en-US" smtClean="0"/>
              <a:t>Direct exporting</a:t>
            </a:r>
          </a:p>
          <a:p>
            <a:pPr lvl="1"/>
            <a:r>
              <a:rPr lang="en-US" smtClean="0"/>
              <a:t>Indirect exporting</a:t>
            </a:r>
          </a:p>
        </p:txBody>
      </p:sp>
      <p:sp>
        <p:nvSpPr>
          <p:cNvPr id="2" name="Slide Number Placeholder 1"/>
          <p:cNvSpPr>
            <a:spLocks noGrp="1"/>
          </p:cNvSpPr>
          <p:nvPr>
            <p:ph type="sldNum" sz="quarter" idx="12"/>
          </p:nvPr>
        </p:nvSpPr>
        <p:spPr/>
        <p:txBody>
          <a:bodyPr/>
          <a:lstStyle/>
          <a:p>
            <a:pPr>
              <a:defRPr/>
            </a:pPr>
            <a:fld id="{B3EA0CC0-1E88-4984-81DA-A62033362073}"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Canadian Export Markets</a:t>
            </a:r>
            <a:endParaRPr lang="en-US" dirty="0"/>
          </a:p>
        </p:txBody>
      </p:sp>
      <p:pic>
        <p:nvPicPr>
          <p:cNvPr id="5" name="Content Placeholder 4"/>
          <p:cNvPicPr>
            <a:picLocks noGrp="1" noChangeAspect="1"/>
          </p:cNvPicPr>
          <p:nvPr>
            <p:ph idx="1"/>
          </p:nvPr>
        </p:nvPicPr>
        <p:blipFill rotWithShape="1">
          <a:blip r:embed="rId3">
            <a:extLst>
              <a:ext uri="{28A0092B-C50C-407E-A947-70E740481C1C}">
                <a14:useLocalDpi xmlns:a14="http://schemas.microsoft.com/office/drawing/2010/main" val="0"/>
              </a:ext>
            </a:extLst>
          </a:blip>
          <a:srcRect t="20454"/>
          <a:stretch/>
        </p:blipFill>
        <p:spPr>
          <a:xfrm>
            <a:off x="1676400" y="2070340"/>
            <a:ext cx="5565838" cy="4103425"/>
          </a:xfrm>
        </p:spPr>
      </p:pic>
      <p:sp>
        <p:nvSpPr>
          <p:cNvPr id="4" name="Slide Number Placeholder 3"/>
          <p:cNvSpPr>
            <a:spLocks noGrp="1"/>
          </p:cNvSpPr>
          <p:nvPr>
            <p:ph type="sldNum" sz="quarter" idx="12"/>
          </p:nvPr>
        </p:nvSpPr>
        <p:spPr/>
        <p:txBody>
          <a:bodyPr/>
          <a:lstStyle/>
          <a:p>
            <a:pPr>
              <a:defRPr/>
            </a:pPr>
            <a:fld id="{B3EA0CC0-1E88-4984-81DA-A62033362073}" type="slidenum">
              <a:rPr lang="en-US" smtClean="0"/>
              <a:pPr>
                <a:defRPr/>
              </a:pPr>
              <a:t>7</a:t>
            </a:fld>
            <a:endParaRPr lang="en-US"/>
          </a:p>
        </p:txBody>
      </p:sp>
      <p:sp>
        <p:nvSpPr>
          <p:cNvPr id="6" name="TextBox 5"/>
          <p:cNvSpPr txBox="1"/>
          <p:nvPr/>
        </p:nvSpPr>
        <p:spPr>
          <a:xfrm>
            <a:off x="0" y="1447800"/>
            <a:ext cx="9144000" cy="461665"/>
          </a:xfrm>
          <a:prstGeom prst="rect">
            <a:avLst/>
          </a:prstGeom>
          <a:noFill/>
        </p:spPr>
        <p:txBody>
          <a:bodyPr wrap="square" rtlCol="0">
            <a:spAutoFit/>
          </a:bodyPr>
          <a:lstStyle/>
          <a:p>
            <a:pPr algn="ctr"/>
            <a:r>
              <a:rPr lang="en-US" dirty="0"/>
              <a:t>Total Exports 2010: $387 billion of US Dollars</a:t>
            </a:r>
          </a:p>
        </p:txBody>
      </p:sp>
    </p:spTree>
    <p:extLst>
      <p:ext uri="{BB962C8B-B14F-4D97-AF65-F5344CB8AC3E}">
        <p14:creationId xmlns:p14="http://schemas.microsoft.com/office/powerpoint/2010/main" val="2851081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Canadian Export Markets</a:t>
            </a:r>
            <a:endParaRPr lang="en-US" dirty="0"/>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58389" y="1600200"/>
            <a:ext cx="7427221" cy="4525963"/>
          </a:xfrm>
        </p:spPr>
      </p:pic>
      <p:sp>
        <p:nvSpPr>
          <p:cNvPr id="8" name="Slide Number Placeholder 7"/>
          <p:cNvSpPr>
            <a:spLocks noGrp="1"/>
          </p:cNvSpPr>
          <p:nvPr>
            <p:ph type="sldNum" sz="quarter" idx="12"/>
          </p:nvPr>
        </p:nvSpPr>
        <p:spPr/>
        <p:txBody>
          <a:bodyPr/>
          <a:lstStyle/>
          <a:p>
            <a:pPr>
              <a:defRPr/>
            </a:pPr>
            <a:fld id="{B3EA0CC0-1E88-4984-81DA-A62033362073}" type="slidenum">
              <a:rPr lang="en-US" smtClean="0"/>
              <a:pPr>
                <a:defRPr/>
              </a:pPr>
              <a:t>8</a:t>
            </a:fld>
            <a:endParaRPr lang="en-US"/>
          </a:p>
        </p:txBody>
      </p:sp>
    </p:spTree>
    <p:extLst>
      <p:ext uri="{BB962C8B-B14F-4D97-AF65-F5344CB8AC3E}">
        <p14:creationId xmlns:p14="http://schemas.microsoft.com/office/powerpoint/2010/main" val="8357658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US" smtClean="0"/>
              <a:t>Reasons for Exporting</a:t>
            </a:r>
          </a:p>
        </p:txBody>
      </p:sp>
      <p:sp>
        <p:nvSpPr>
          <p:cNvPr id="4099" name="Rectangle 3"/>
          <p:cNvSpPr>
            <a:spLocks noGrp="1" noChangeArrowheads="1"/>
          </p:cNvSpPr>
          <p:nvPr>
            <p:ph idx="1"/>
          </p:nvPr>
        </p:nvSpPr>
        <p:spPr/>
        <p:txBody>
          <a:bodyPr/>
          <a:lstStyle/>
          <a:p>
            <a:r>
              <a:rPr lang="en-US" smtClean="0"/>
              <a:t>Large firms</a:t>
            </a:r>
          </a:p>
          <a:p>
            <a:pPr lvl="1"/>
            <a:r>
              <a:rPr lang="en-US" smtClean="0"/>
              <a:t>Gain economies of scale</a:t>
            </a:r>
          </a:p>
          <a:p>
            <a:pPr lvl="1"/>
            <a:r>
              <a:rPr lang="en-US" smtClean="0"/>
              <a:t>Enter smaller markets</a:t>
            </a:r>
          </a:p>
          <a:p>
            <a:pPr lvl="1"/>
            <a:r>
              <a:rPr lang="en-US" smtClean="0"/>
              <a:t>Enter uncertain markets</a:t>
            </a:r>
          </a:p>
          <a:p>
            <a:pPr lvl="1"/>
            <a:r>
              <a:rPr lang="en-US" smtClean="0"/>
              <a:t>To exploit limited product lines</a:t>
            </a:r>
          </a:p>
          <a:p>
            <a:pPr lvl="1"/>
            <a:r>
              <a:rPr lang="en-US" smtClean="0"/>
              <a:t>To protect technology</a:t>
            </a:r>
          </a:p>
        </p:txBody>
      </p:sp>
      <p:sp>
        <p:nvSpPr>
          <p:cNvPr id="2" name="Slide Number Placeholder 1"/>
          <p:cNvSpPr>
            <a:spLocks noGrp="1"/>
          </p:cNvSpPr>
          <p:nvPr>
            <p:ph type="sldNum" sz="quarter" idx="12"/>
          </p:nvPr>
        </p:nvSpPr>
        <p:spPr/>
        <p:txBody>
          <a:bodyPr/>
          <a:lstStyle/>
          <a:p>
            <a:pPr>
              <a:defRPr/>
            </a:pPr>
            <a:fld id="{B3EA0CC0-1E88-4984-81DA-A62033362073}" type="slidenum">
              <a:rPr lang="en-US" smtClean="0"/>
              <a:pPr>
                <a:defRPr/>
              </a:pPr>
              <a:t>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09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US" smtClean="0"/>
              <a:t>Reasons for Exporting</a:t>
            </a:r>
          </a:p>
        </p:txBody>
      </p:sp>
      <p:sp>
        <p:nvSpPr>
          <p:cNvPr id="5123" name="Rectangle 3"/>
          <p:cNvSpPr>
            <a:spLocks noGrp="1" noChangeArrowheads="1"/>
          </p:cNvSpPr>
          <p:nvPr>
            <p:ph idx="1"/>
          </p:nvPr>
        </p:nvSpPr>
        <p:spPr/>
        <p:txBody>
          <a:bodyPr/>
          <a:lstStyle/>
          <a:p>
            <a:r>
              <a:rPr lang="en-US" sz="2800" smtClean="0"/>
              <a:t>Small firms</a:t>
            </a:r>
          </a:p>
          <a:p>
            <a:pPr lvl="1"/>
            <a:r>
              <a:rPr lang="en-US" sz="2400" smtClean="0"/>
              <a:t>Tap foreign markets without too much risk or expense</a:t>
            </a:r>
          </a:p>
          <a:p>
            <a:pPr lvl="1"/>
            <a:r>
              <a:rPr lang="en-US" sz="2400" smtClean="0"/>
              <a:t>To exploit foreign markets for products with limited appeal</a:t>
            </a:r>
          </a:p>
          <a:p>
            <a:pPr lvl="1"/>
            <a:r>
              <a:rPr lang="en-US" sz="2400" smtClean="0"/>
              <a:t>To avoid saturated markets</a:t>
            </a:r>
          </a:p>
          <a:p>
            <a:r>
              <a:rPr lang="en-US" sz="2800" smtClean="0"/>
              <a:t>All firms</a:t>
            </a:r>
          </a:p>
          <a:p>
            <a:pPr lvl="1"/>
            <a:r>
              <a:rPr lang="en-US" sz="2400" smtClean="0"/>
              <a:t>Allows some initial learning</a:t>
            </a:r>
          </a:p>
          <a:p>
            <a:pPr lvl="1"/>
            <a:r>
              <a:rPr lang="en-US" sz="2400" smtClean="0"/>
              <a:t>Allows an initial corporate presence</a:t>
            </a:r>
          </a:p>
        </p:txBody>
      </p:sp>
      <p:sp>
        <p:nvSpPr>
          <p:cNvPr id="2" name="Slide Number Placeholder 1"/>
          <p:cNvSpPr>
            <a:spLocks noGrp="1"/>
          </p:cNvSpPr>
          <p:nvPr>
            <p:ph type="sldNum" sz="quarter" idx="12"/>
          </p:nvPr>
        </p:nvSpPr>
        <p:spPr/>
        <p:txBody>
          <a:bodyPr/>
          <a:lstStyle/>
          <a:p>
            <a:pPr>
              <a:defRPr/>
            </a:pPr>
            <a:fld id="{B3EA0CC0-1E88-4984-81DA-A62033362073}" type="slidenum">
              <a:rPr lang="en-US" smtClean="0"/>
              <a:pPr>
                <a:defRPr/>
              </a:pPr>
              <a:t>10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2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12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12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12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12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rtlCol="0">
            <a:normAutofit fontScale="90000"/>
          </a:bodyPr>
          <a:lstStyle/>
          <a:p>
            <a:pPr fontAlgn="auto">
              <a:spcAft>
                <a:spcPts val="0"/>
              </a:spcAft>
              <a:defRPr/>
            </a:pPr>
            <a:r>
              <a:rPr lang="en-US" smtClean="0"/>
              <a:t>Factors Leading to the Growth of Exports</a:t>
            </a:r>
          </a:p>
        </p:txBody>
      </p:sp>
      <p:sp>
        <p:nvSpPr>
          <p:cNvPr id="6147" name="Rectangle 3"/>
          <p:cNvSpPr>
            <a:spLocks noGrp="1" noChangeArrowheads="1"/>
          </p:cNvSpPr>
          <p:nvPr>
            <p:ph idx="1"/>
          </p:nvPr>
        </p:nvSpPr>
        <p:spPr/>
        <p:txBody>
          <a:bodyPr/>
          <a:lstStyle/>
          <a:p>
            <a:r>
              <a:rPr lang="en-US" smtClean="0"/>
              <a:t>Decline in trade barriers</a:t>
            </a:r>
          </a:p>
          <a:p>
            <a:r>
              <a:rPr lang="en-US" smtClean="0"/>
              <a:t>Outsourcing</a:t>
            </a:r>
          </a:p>
          <a:p>
            <a:r>
              <a:rPr lang="en-US" smtClean="0"/>
              <a:t>Easier access to communication</a:t>
            </a:r>
          </a:p>
          <a:p>
            <a:r>
              <a:rPr lang="en-US" smtClean="0"/>
              <a:t>Globalization</a:t>
            </a:r>
          </a:p>
          <a:p>
            <a:pPr lvl="1"/>
            <a:r>
              <a:rPr lang="en-US" smtClean="0"/>
              <a:t>Market saturation</a:t>
            </a:r>
          </a:p>
          <a:p>
            <a:pPr lvl="1"/>
            <a:r>
              <a:rPr lang="en-US" smtClean="0"/>
              <a:t>Increased competition</a:t>
            </a:r>
          </a:p>
        </p:txBody>
      </p:sp>
      <p:sp>
        <p:nvSpPr>
          <p:cNvPr id="3" name="Slide Number Placeholder 2"/>
          <p:cNvSpPr>
            <a:spLocks noGrp="1"/>
          </p:cNvSpPr>
          <p:nvPr>
            <p:ph type="sldNum" sz="quarter" idx="12"/>
          </p:nvPr>
        </p:nvSpPr>
        <p:spPr/>
        <p:txBody>
          <a:bodyPr/>
          <a:lstStyle/>
          <a:p>
            <a:pPr>
              <a:defRPr/>
            </a:pPr>
            <a:fld id="{B3EA0CC0-1E88-4984-81DA-A62033362073}" type="slidenum">
              <a:rPr lang="en-US" smtClean="0"/>
              <a:pPr>
                <a:defRPr/>
              </a:pPr>
              <a:t>11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147">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14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smtClean="0"/>
              <a:t>The Burdens of Exporting</a:t>
            </a:r>
          </a:p>
        </p:txBody>
      </p:sp>
      <p:sp>
        <p:nvSpPr>
          <p:cNvPr id="8195" name="Rectangle 3"/>
          <p:cNvSpPr>
            <a:spLocks noGrp="1" noChangeArrowheads="1"/>
          </p:cNvSpPr>
          <p:nvPr>
            <p:ph idx="1"/>
          </p:nvPr>
        </p:nvSpPr>
        <p:spPr/>
        <p:txBody>
          <a:bodyPr/>
          <a:lstStyle/>
          <a:p>
            <a:r>
              <a:rPr lang="en-US" smtClean="0"/>
              <a:t>May not be an ongoing relationship</a:t>
            </a:r>
          </a:p>
          <a:p>
            <a:r>
              <a:rPr lang="en-US" smtClean="0"/>
              <a:t>Dealing with two legal systems</a:t>
            </a:r>
          </a:p>
          <a:p>
            <a:r>
              <a:rPr lang="en-US" smtClean="0"/>
              <a:t>Payment generally takes longer</a:t>
            </a:r>
          </a:p>
          <a:p>
            <a:r>
              <a:rPr lang="en-US" smtClean="0"/>
              <a:t>A great deal of paperwork</a:t>
            </a:r>
          </a:p>
        </p:txBody>
      </p:sp>
      <p:sp>
        <p:nvSpPr>
          <p:cNvPr id="2" name="Slide Number Placeholder 1"/>
          <p:cNvSpPr>
            <a:spLocks noGrp="1"/>
          </p:cNvSpPr>
          <p:nvPr>
            <p:ph type="sldNum" sz="quarter" idx="12"/>
          </p:nvPr>
        </p:nvSpPr>
        <p:spPr/>
        <p:txBody>
          <a:bodyPr/>
          <a:lstStyle/>
          <a:p>
            <a:pPr>
              <a:defRPr/>
            </a:pPr>
            <a:fld id="{B3EA0CC0-1E88-4984-81DA-A62033362073}" type="slidenum">
              <a:rPr lang="en-US" smtClean="0"/>
              <a:pPr>
                <a:defRPr/>
              </a:pPr>
              <a:t>12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19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smtClean="0"/>
              <a:t>Information</a:t>
            </a:r>
          </a:p>
        </p:txBody>
      </p:sp>
      <p:sp>
        <p:nvSpPr>
          <p:cNvPr id="15363" name="Rectangle 3"/>
          <p:cNvSpPr>
            <a:spLocks noGrp="1" noChangeArrowheads="1"/>
          </p:cNvSpPr>
          <p:nvPr>
            <p:ph idx="1"/>
          </p:nvPr>
        </p:nvSpPr>
        <p:spPr/>
        <p:txBody>
          <a:bodyPr/>
          <a:lstStyle/>
          <a:p>
            <a:r>
              <a:rPr lang="en-US" smtClean="0"/>
              <a:t>May be difficult to find accurate information especially for small companies</a:t>
            </a:r>
          </a:p>
          <a:p>
            <a:r>
              <a:rPr lang="en-US" smtClean="0"/>
              <a:t>Most countries and many states/provinces provide an information service for exporters</a:t>
            </a:r>
          </a:p>
          <a:p>
            <a:pPr lvl="1"/>
            <a:r>
              <a:rPr lang="en-US" smtClean="0"/>
              <a:t>About countries</a:t>
            </a:r>
          </a:p>
          <a:p>
            <a:pPr lvl="1"/>
            <a:r>
              <a:rPr lang="en-US" smtClean="0"/>
              <a:t>About industries</a:t>
            </a:r>
          </a:p>
          <a:p>
            <a:r>
              <a:rPr lang="en-US" smtClean="0"/>
              <a:t>May also have lists of potential customers</a:t>
            </a:r>
          </a:p>
        </p:txBody>
      </p:sp>
      <p:sp>
        <p:nvSpPr>
          <p:cNvPr id="6" name="Slide Number Placeholder 5"/>
          <p:cNvSpPr>
            <a:spLocks noGrp="1"/>
          </p:cNvSpPr>
          <p:nvPr>
            <p:ph type="sldNum" sz="quarter" idx="12"/>
          </p:nvPr>
        </p:nvSpPr>
        <p:spPr/>
        <p:txBody>
          <a:bodyPr/>
          <a:lstStyle/>
          <a:p>
            <a:pPr>
              <a:defRPr/>
            </a:pPr>
            <a:fld id="{4D88B306-F026-4D74-8870-E8E2BAB3AE68}" type="slidenum">
              <a:rPr lang="en-US"/>
              <a:pPr>
                <a:defRPr/>
              </a:pPr>
              <a:t>13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36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dirty="0" smtClean="0"/>
              <a:t>Finding Customers</a:t>
            </a:r>
          </a:p>
        </p:txBody>
      </p:sp>
      <p:sp>
        <p:nvSpPr>
          <p:cNvPr id="16387" name="Rectangle 3"/>
          <p:cNvSpPr>
            <a:spLocks noGrp="1" noChangeArrowheads="1"/>
          </p:cNvSpPr>
          <p:nvPr>
            <p:ph idx="1"/>
          </p:nvPr>
        </p:nvSpPr>
        <p:spPr/>
        <p:txBody>
          <a:bodyPr/>
          <a:lstStyle/>
          <a:p>
            <a:r>
              <a:rPr lang="en-US" smtClean="0"/>
              <a:t>Government agencies</a:t>
            </a:r>
          </a:p>
          <a:p>
            <a:r>
              <a:rPr lang="en-US" smtClean="0"/>
              <a:t>Trade fairs</a:t>
            </a:r>
          </a:p>
          <a:p>
            <a:r>
              <a:rPr lang="en-US" smtClean="0"/>
              <a:t>Advertising in local media</a:t>
            </a:r>
          </a:p>
          <a:p>
            <a:r>
              <a:rPr lang="en-US" smtClean="0"/>
              <a:t>Recommendations from other parts of the organization</a:t>
            </a:r>
          </a:p>
          <a:p>
            <a:r>
              <a:rPr lang="en-US" smtClean="0"/>
              <a:t>Agents</a:t>
            </a:r>
          </a:p>
        </p:txBody>
      </p:sp>
      <p:sp>
        <p:nvSpPr>
          <p:cNvPr id="6" name="Slide Number Placeholder 5"/>
          <p:cNvSpPr>
            <a:spLocks noGrp="1"/>
          </p:cNvSpPr>
          <p:nvPr>
            <p:ph type="sldNum" sz="quarter" idx="12"/>
          </p:nvPr>
        </p:nvSpPr>
        <p:spPr/>
        <p:txBody>
          <a:bodyPr/>
          <a:lstStyle/>
          <a:p>
            <a:pPr>
              <a:defRPr/>
            </a:pPr>
            <a:fld id="{C8A4167C-E28A-4427-9434-5D64A23406A4}" type="slidenum">
              <a:rPr lang="en-US"/>
              <a:pPr>
                <a:defRPr/>
              </a:pPr>
              <a:t>14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38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smtClean="0"/>
              <a:t>Two Types of Exporting</a:t>
            </a:r>
          </a:p>
        </p:txBody>
      </p:sp>
      <p:sp>
        <p:nvSpPr>
          <p:cNvPr id="4099" name="Rectangle 3"/>
          <p:cNvSpPr>
            <a:spLocks noGrp="1" noChangeArrowheads="1"/>
          </p:cNvSpPr>
          <p:nvPr>
            <p:ph idx="1"/>
          </p:nvPr>
        </p:nvSpPr>
        <p:spPr/>
        <p:txBody>
          <a:bodyPr/>
          <a:lstStyle/>
          <a:p>
            <a:r>
              <a:rPr lang="en-US" smtClean="0"/>
              <a:t>Direct</a:t>
            </a:r>
          </a:p>
          <a:p>
            <a:pPr lvl="1"/>
            <a:r>
              <a:rPr lang="en-US" smtClean="0"/>
              <a:t>Sell into countries without using intermediaries</a:t>
            </a:r>
          </a:p>
          <a:p>
            <a:pPr lvl="1"/>
            <a:r>
              <a:rPr lang="en-US" smtClean="0"/>
              <a:t>Not necessarily to the end user</a:t>
            </a:r>
          </a:p>
          <a:p>
            <a:r>
              <a:rPr lang="en-US" smtClean="0"/>
              <a:t>Indirect</a:t>
            </a:r>
          </a:p>
          <a:p>
            <a:pPr lvl="1"/>
            <a:r>
              <a:rPr lang="en-US" smtClean="0"/>
              <a:t>Working through and individual or company</a:t>
            </a:r>
          </a:p>
          <a:p>
            <a:pPr lvl="1"/>
            <a:r>
              <a:rPr lang="en-US" smtClean="0"/>
              <a:t>Several possible mechanisms</a:t>
            </a:r>
          </a:p>
        </p:txBody>
      </p:sp>
      <p:sp>
        <p:nvSpPr>
          <p:cNvPr id="6" name="Slide Number Placeholder 5"/>
          <p:cNvSpPr>
            <a:spLocks noGrp="1"/>
          </p:cNvSpPr>
          <p:nvPr>
            <p:ph type="sldNum" sz="quarter" idx="12"/>
          </p:nvPr>
        </p:nvSpPr>
        <p:spPr/>
        <p:txBody>
          <a:bodyPr/>
          <a:lstStyle/>
          <a:p>
            <a:pPr>
              <a:defRPr/>
            </a:pPr>
            <a:fld id="{C299C187-01D3-48B4-8DEA-AACB12A1DD19}" type="slidenum">
              <a:rPr lang="en-US"/>
              <a:pPr>
                <a:defRPr/>
              </a:pPr>
              <a:t>15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9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9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smtClean="0"/>
              <a:t>Direct Exporting</a:t>
            </a:r>
          </a:p>
        </p:txBody>
      </p:sp>
      <p:sp>
        <p:nvSpPr>
          <p:cNvPr id="5123" name="Rectangle 3"/>
          <p:cNvSpPr>
            <a:spLocks noGrp="1" noChangeArrowheads="1"/>
          </p:cNvSpPr>
          <p:nvPr>
            <p:ph idx="1"/>
          </p:nvPr>
        </p:nvSpPr>
        <p:spPr/>
        <p:txBody>
          <a:bodyPr/>
          <a:lstStyle/>
          <a:p>
            <a:r>
              <a:rPr lang="en-US" smtClean="0"/>
              <a:t>Sales representatives</a:t>
            </a:r>
          </a:p>
          <a:p>
            <a:pPr lvl="1"/>
            <a:r>
              <a:rPr lang="en-US" smtClean="0"/>
              <a:t>May be our own employees</a:t>
            </a:r>
          </a:p>
          <a:p>
            <a:pPr lvl="1"/>
            <a:r>
              <a:rPr lang="en-US" smtClean="0"/>
              <a:t>Individuals or companies hired on a commission basis</a:t>
            </a:r>
          </a:p>
          <a:p>
            <a:r>
              <a:rPr lang="en-US" smtClean="0"/>
              <a:t>Distributors or wholesalers</a:t>
            </a:r>
          </a:p>
          <a:p>
            <a:pPr lvl="1"/>
            <a:r>
              <a:rPr lang="en-US" smtClean="0"/>
              <a:t>Often industry focused</a:t>
            </a:r>
          </a:p>
          <a:p>
            <a:pPr lvl="1"/>
            <a:r>
              <a:rPr lang="en-US" smtClean="0"/>
              <a:t>May represent more than one company</a:t>
            </a:r>
          </a:p>
        </p:txBody>
      </p:sp>
      <p:sp>
        <p:nvSpPr>
          <p:cNvPr id="6" name="Slide Number Placeholder 5"/>
          <p:cNvSpPr>
            <a:spLocks noGrp="1"/>
          </p:cNvSpPr>
          <p:nvPr>
            <p:ph type="sldNum" sz="quarter" idx="12"/>
          </p:nvPr>
        </p:nvSpPr>
        <p:spPr/>
        <p:txBody>
          <a:bodyPr/>
          <a:lstStyle/>
          <a:p>
            <a:pPr>
              <a:defRPr/>
            </a:pPr>
            <a:fld id="{B4AEC015-9D0B-433E-9439-742917677021}" type="slidenum">
              <a:rPr lang="en-US"/>
              <a:pPr>
                <a:defRPr/>
              </a:pPr>
              <a:t>16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2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12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mtClean="0"/>
              <a:t>Agents</a:t>
            </a:r>
          </a:p>
        </p:txBody>
      </p:sp>
      <p:sp>
        <p:nvSpPr>
          <p:cNvPr id="6147" name="Rectangle 3"/>
          <p:cNvSpPr>
            <a:spLocks noGrp="1" noChangeArrowheads="1"/>
          </p:cNvSpPr>
          <p:nvPr>
            <p:ph idx="1"/>
          </p:nvPr>
        </p:nvSpPr>
        <p:spPr/>
        <p:txBody>
          <a:bodyPr/>
          <a:lstStyle/>
          <a:p>
            <a:r>
              <a:rPr lang="en-US" smtClean="0"/>
              <a:t>Represent us in the target market</a:t>
            </a:r>
          </a:p>
          <a:p>
            <a:r>
              <a:rPr lang="en-US" smtClean="0"/>
              <a:t>May use multiple agents for different goods</a:t>
            </a:r>
          </a:p>
          <a:p>
            <a:r>
              <a:rPr lang="en-US" smtClean="0"/>
              <a:t>Usually agents have exclusive rights in territories</a:t>
            </a:r>
          </a:p>
          <a:p>
            <a:r>
              <a:rPr lang="en-US" smtClean="0"/>
              <a:t>Often not desirable for goods which require service or follow-up</a:t>
            </a:r>
          </a:p>
        </p:txBody>
      </p:sp>
      <p:sp>
        <p:nvSpPr>
          <p:cNvPr id="6" name="Slide Number Placeholder 5"/>
          <p:cNvSpPr>
            <a:spLocks noGrp="1"/>
          </p:cNvSpPr>
          <p:nvPr>
            <p:ph type="sldNum" sz="quarter" idx="12"/>
          </p:nvPr>
        </p:nvSpPr>
        <p:spPr/>
        <p:txBody>
          <a:bodyPr/>
          <a:lstStyle/>
          <a:p>
            <a:pPr>
              <a:defRPr/>
            </a:pPr>
            <a:fld id="{F3641563-80C9-42BF-A6CF-CB3493C56FDE}" type="slidenum">
              <a:rPr lang="en-US"/>
              <a:pPr>
                <a:defRPr/>
              </a:pPr>
              <a:t>17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smtClean="0"/>
              <a:t>Export Management Company</a:t>
            </a:r>
          </a:p>
        </p:txBody>
      </p:sp>
      <p:sp>
        <p:nvSpPr>
          <p:cNvPr id="7171" name="Rectangle 3"/>
          <p:cNvSpPr>
            <a:spLocks noGrp="1" noChangeArrowheads="1"/>
          </p:cNvSpPr>
          <p:nvPr>
            <p:ph idx="1"/>
          </p:nvPr>
        </p:nvSpPr>
        <p:spPr/>
        <p:txBody>
          <a:bodyPr/>
          <a:lstStyle/>
          <a:p>
            <a:pPr>
              <a:lnSpc>
                <a:spcPct val="90000"/>
              </a:lnSpc>
            </a:pPr>
            <a:r>
              <a:rPr lang="en-US" smtClean="0"/>
              <a:t>Provides a variety of services</a:t>
            </a:r>
          </a:p>
          <a:p>
            <a:pPr lvl="1">
              <a:lnSpc>
                <a:spcPct val="90000"/>
              </a:lnSpc>
            </a:pPr>
            <a:r>
              <a:rPr lang="en-US" smtClean="0"/>
              <a:t>Gathers information</a:t>
            </a:r>
          </a:p>
          <a:p>
            <a:pPr lvl="1">
              <a:lnSpc>
                <a:spcPct val="90000"/>
              </a:lnSpc>
            </a:pPr>
            <a:r>
              <a:rPr lang="en-US" smtClean="0"/>
              <a:t>Checks companies’ credit</a:t>
            </a:r>
          </a:p>
          <a:p>
            <a:pPr lvl="1">
              <a:lnSpc>
                <a:spcPct val="90000"/>
              </a:lnSpc>
            </a:pPr>
            <a:r>
              <a:rPr lang="en-US" smtClean="0"/>
              <a:t>Helps with promotion</a:t>
            </a:r>
          </a:p>
          <a:p>
            <a:pPr lvl="1">
              <a:lnSpc>
                <a:spcPct val="90000"/>
              </a:lnSpc>
            </a:pPr>
            <a:r>
              <a:rPr lang="en-US" smtClean="0"/>
              <a:t>Makes shipping arrangements</a:t>
            </a:r>
          </a:p>
          <a:p>
            <a:pPr lvl="1">
              <a:lnSpc>
                <a:spcPct val="90000"/>
              </a:lnSpc>
            </a:pPr>
            <a:r>
              <a:rPr lang="en-US" smtClean="0"/>
              <a:t>Manages customs clearance</a:t>
            </a:r>
          </a:p>
          <a:p>
            <a:pPr>
              <a:lnSpc>
                <a:spcPct val="90000"/>
              </a:lnSpc>
            </a:pPr>
            <a:r>
              <a:rPr lang="en-US" smtClean="0"/>
              <a:t>Integrates all these services which saves time and money</a:t>
            </a:r>
          </a:p>
        </p:txBody>
      </p:sp>
      <p:sp>
        <p:nvSpPr>
          <p:cNvPr id="6" name="Slide Number Placeholder 5"/>
          <p:cNvSpPr>
            <a:spLocks noGrp="1"/>
          </p:cNvSpPr>
          <p:nvPr>
            <p:ph type="sldNum" sz="quarter" idx="12"/>
          </p:nvPr>
        </p:nvSpPr>
        <p:spPr/>
        <p:txBody>
          <a:bodyPr/>
          <a:lstStyle/>
          <a:p>
            <a:pPr>
              <a:defRPr/>
            </a:pPr>
            <a:fld id="{693BD569-F5DA-47A2-AF91-D080F3E7AD31}" type="slidenum">
              <a:rPr lang="en-US"/>
              <a:pPr>
                <a:defRPr/>
              </a:pPr>
              <a:t>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17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17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17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17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171">
                                            <p:txEl>
                                              <p:pRg st="5" end="5"/>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17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mtClean="0"/>
              <a:t>Export Trading Company</a:t>
            </a:r>
          </a:p>
        </p:txBody>
      </p:sp>
      <p:sp>
        <p:nvSpPr>
          <p:cNvPr id="8195" name="Rectangle 3"/>
          <p:cNvSpPr>
            <a:spLocks noGrp="1" noChangeArrowheads="1"/>
          </p:cNvSpPr>
          <p:nvPr>
            <p:ph idx="1"/>
          </p:nvPr>
        </p:nvSpPr>
        <p:spPr/>
        <p:txBody>
          <a:bodyPr/>
          <a:lstStyle/>
          <a:p>
            <a:r>
              <a:rPr lang="en-US" smtClean="0"/>
              <a:t>Adds functions to those provided by an EMC</a:t>
            </a:r>
          </a:p>
          <a:p>
            <a:r>
              <a:rPr lang="en-US" smtClean="0"/>
              <a:t>Locating customers</a:t>
            </a:r>
          </a:p>
          <a:p>
            <a:r>
              <a:rPr lang="en-US" smtClean="0"/>
              <a:t>Financing sales</a:t>
            </a:r>
          </a:p>
          <a:p>
            <a:r>
              <a:rPr lang="en-US" smtClean="0"/>
              <a:t>Setting up distribution channels</a:t>
            </a:r>
          </a:p>
          <a:p>
            <a:r>
              <a:rPr lang="en-US" smtClean="0"/>
              <a:t>May even process some products</a:t>
            </a:r>
          </a:p>
        </p:txBody>
      </p:sp>
      <p:sp>
        <p:nvSpPr>
          <p:cNvPr id="6" name="Slide Number Placeholder 5"/>
          <p:cNvSpPr>
            <a:spLocks noGrp="1"/>
          </p:cNvSpPr>
          <p:nvPr>
            <p:ph type="sldNum" sz="quarter" idx="12"/>
          </p:nvPr>
        </p:nvSpPr>
        <p:spPr/>
        <p:txBody>
          <a:bodyPr/>
          <a:lstStyle/>
          <a:p>
            <a:pPr>
              <a:defRPr/>
            </a:pPr>
            <a:fld id="{084A23DE-0FF1-41F0-82D7-F15A4D27FEF6}" type="slidenum">
              <a:rPr lang="en-US"/>
              <a:pPr>
                <a:defRPr/>
              </a:pPr>
              <a:t>19</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19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19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rtlCol="0">
            <a:normAutofit fontScale="90000"/>
          </a:bodyPr>
          <a:lstStyle/>
          <a:p>
            <a:pPr fontAlgn="auto">
              <a:spcAft>
                <a:spcPts val="0"/>
              </a:spcAft>
              <a:defRPr/>
            </a:pPr>
            <a:r>
              <a:rPr lang="en-US" smtClean="0"/>
              <a:t>Factors Affecting Type of Export Mechanism</a:t>
            </a:r>
          </a:p>
        </p:txBody>
      </p:sp>
      <p:sp>
        <p:nvSpPr>
          <p:cNvPr id="15363" name="Rectangle 3"/>
          <p:cNvSpPr>
            <a:spLocks noGrp="1" noChangeArrowheads="1"/>
          </p:cNvSpPr>
          <p:nvPr>
            <p:ph idx="1"/>
          </p:nvPr>
        </p:nvSpPr>
        <p:spPr/>
        <p:txBody>
          <a:bodyPr/>
          <a:lstStyle/>
          <a:p>
            <a:pPr>
              <a:lnSpc>
                <a:spcPct val="90000"/>
              </a:lnSpc>
            </a:pPr>
            <a:r>
              <a:rPr lang="en-US" smtClean="0"/>
              <a:t>Type of product</a:t>
            </a:r>
          </a:p>
          <a:p>
            <a:pPr>
              <a:lnSpc>
                <a:spcPct val="90000"/>
              </a:lnSpc>
            </a:pPr>
            <a:r>
              <a:rPr lang="en-US" smtClean="0"/>
              <a:t>Need for service</a:t>
            </a:r>
          </a:p>
          <a:p>
            <a:pPr>
              <a:lnSpc>
                <a:spcPct val="90000"/>
              </a:lnSpc>
            </a:pPr>
            <a:r>
              <a:rPr lang="en-US" smtClean="0"/>
              <a:t>Product image</a:t>
            </a:r>
          </a:p>
          <a:p>
            <a:pPr>
              <a:lnSpc>
                <a:spcPct val="90000"/>
              </a:lnSpc>
            </a:pPr>
            <a:r>
              <a:rPr lang="en-US" smtClean="0"/>
              <a:t>Normal industry practice</a:t>
            </a:r>
          </a:p>
          <a:p>
            <a:pPr>
              <a:lnSpc>
                <a:spcPct val="90000"/>
              </a:lnSpc>
            </a:pPr>
            <a:r>
              <a:rPr lang="en-US" smtClean="0"/>
              <a:t>Company’s familiarity with the target market</a:t>
            </a:r>
          </a:p>
          <a:p>
            <a:pPr>
              <a:lnSpc>
                <a:spcPct val="90000"/>
              </a:lnSpc>
            </a:pPr>
            <a:r>
              <a:rPr lang="en-US" smtClean="0"/>
              <a:t>Characteristics of the target market</a:t>
            </a:r>
          </a:p>
        </p:txBody>
      </p:sp>
      <p:sp>
        <p:nvSpPr>
          <p:cNvPr id="6" name="Slide Number Placeholder 5"/>
          <p:cNvSpPr>
            <a:spLocks noGrp="1"/>
          </p:cNvSpPr>
          <p:nvPr>
            <p:ph type="sldNum" sz="quarter" idx="12"/>
          </p:nvPr>
        </p:nvSpPr>
        <p:spPr/>
        <p:txBody>
          <a:bodyPr/>
          <a:lstStyle/>
          <a:p>
            <a:pPr>
              <a:defRPr/>
            </a:pPr>
            <a:fld id="{6B3D4A86-3A58-494B-83EC-36284953443B}" type="slidenum">
              <a:rPr lang="en-US"/>
              <a:pPr>
                <a:defRPr/>
              </a:pPr>
              <a:t>20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36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The Export Process</a:t>
            </a:r>
            <a:endParaRPr lang="en-CA" dirty="0"/>
          </a:p>
        </p:txBody>
      </p:sp>
      <p:sp>
        <p:nvSpPr>
          <p:cNvPr id="3" name="Subtitle 2"/>
          <p:cNvSpPr>
            <a:spLocks noGrp="1"/>
          </p:cNvSpPr>
          <p:nvPr>
            <p:ph type="subTitle" idx="1"/>
          </p:nvPr>
        </p:nvSpPr>
        <p:spPr/>
        <p:txBody>
          <a:bodyPr/>
          <a:lstStyle/>
          <a:p>
            <a:endParaRPr lang="en-CA"/>
          </a:p>
        </p:txBody>
      </p:sp>
    </p:spTree>
    <p:extLst>
      <p:ext uri="{BB962C8B-B14F-4D97-AF65-F5344CB8AC3E}">
        <p14:creationId xmlns:p14="http://schemas.microsoft.com/office/powerpoint/2010/main" val="14577676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Export Process – Exporter Preference</a:t>
            </a:r>
            <a:endParaRPr lang="en-CA"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3401" y="1981200"/>
            <a:ext cx="8052633" cy="3600000"/>
          </a:xfrm>
        </p:spPr>
      </p:pic>
      <p:sp>
        <p:nvSpPr>
          <p:cNvPr id="4" name="Slide Number Placeholder 3"/>
          <p:cNvSpPr>
            <a:spLocks noGrp="1"/>
          </p:cNvSpPr>
          <p:nvPr>
            <p:ph type="sldNum" sz="quarter" idx="12"/>
          </p:nvPr>
        </p:nvSpPr>
        <p:spPr/>
        <p:txBody>
          <a:bodyPr/>
          <a:lstStyle/>
          <a:p>
            <a:pPr>
              <a:defRPr/>
            </a:pPr>
            <a:fld id="{B3EA0CC0-1E88-4984-81DA-A62033362073}" type="slidenum">
              <a:rPr lang="en-US" smtClean="0"/>
              <a:pPr>
                <a:defRPr/>
              </a:pPr>
              <a:t>22</a:t>
            </a:fld>
            <a:endParaRPr lang="en-US"/>
          </a:p>
        </p:txBody>
      </p:sp>
    </p:spTree>
    <p:extLst>
      <p:ext uri="{BB962C8B-B14F-4D97-AF65-F5344CB8AC3E}">
        <p14:creationId xmlns:p14="http://schemas.microsoft.com/office/powerpoint/2010/main" val="39651546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Export Process – Importer Preference</a:t>
            </a:r>
            <a:endParaRPr lang="en-CA"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3400" y="1981200"/>
            <a:ext cx="8082119" cy="3600000"/>
          </a:xfrm>
        </p:spPr>
      </p:pic>
      <p:sp>
        <p:nvSpPr>
          <p:cNvPr id="4" name="Slide Number Placeholder 3"/>
          <p:cNvSpPr>
            <a:spLocks noGrp="1"/>
          </p:cNvSpPr>
          <p:nvPr>
            <p:ph type="sldNum" sz="quarter" idx="12"/>
          </p:nvPr>
        </p:nvSpPr>
        <p:spPr/>
        <p:txBody>
          <a:bodyPr/>
          <a:lstStyle/>
          <a:p>
            <a:pPr>
              <a:defRPr/>
            </a:pPr>
            <a:fld id="{B3EA0CC0-1E88-4984-81DA-A62033362073}" type="slidenum">
              <a:rPr lang="en-US" smtClean="0"/>
              <a:pPr>
                <a:defRPr/>
              </a:pPr>
              <a:t>23</a:t>
            </a:fld>
            <a:endParaRPr lang="en-US"/>
          </a:p>
        </p:txBody>
      </p:sp>
    </p:spTree>
    <p:extLst>
      <p:ext uri="{BB962C8B-B14F-4D97-AF65-F5344CB8AC3E}">
        <p14:creationId xmlns:p14="http://schemas.microsoft.com/office/powerpoint/2010/main" val="37417708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Export Process</a:t>
            </a:r>
            <a:endParaRPr lang="en-CA"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905000"/>
            <a:ext cx="8271259" cy="4209600"/>
          </a:xfrm>
        </p:spPr>
      </p:pic>
      <p:sp>
        <p:nvSpPr>
          <p:cNvPr id="4" name="Slide Number Placeholder 3"/>
          <p:cNvSpPr>
            <a:spLocks noGrp="1"/>
          </p:cNvSpPr>
          <p:nvPr>
            <p:ph type="sldNum" sz="quarter" idx="12"/>
          </p:nvPr>
        </p:nvSpPr>
        <p:spPr/>
        <p:txBody>
          <a:bodyPr/>
          <a:lstStyle/>
          <a:p>
            <a:pPr>
              <a:defRPr/>
            </a:pPr>
            <a:fld id="{B3EA0CC0-1E88-4984-81DA-A62033362073}" type="slidenum">
              <a:rPr lang="en-US" smtClean="0"/>
              <a:pPr>
                <a:defRPr/>
              </a:pPr>
              <a:t>24</a:t>
            </a:fld>
            <a:endParaRPr lang="en-US"/>
          </a:p>
        </p:txBody>
      </p:sp>
    </p:spTree>
    <p:extLst>
      <p:ext uri="{BB962C8B-B14F-4D97-AF65-F5344CB8AC3E}">
        <p14:creationId xmlns:p14="http://schemas.microsoft.com/office/powerpoint/2010/main" val="36518385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fontScale="90000"/>
          </a:bodyPr>
          <a:lstStyle/>
          <a:p>
            <a:r>
              <a:rPr lang="en-US" dirty="0"/>
              <a:t>The Shipping and Payment Process I</a:t>
            </a:r>
          </a:p>
        </p:txBody>
      </p:sp>
      <p:sp>
        <p:nvSpPr>
          <p:cNvPr id="9219" name="Rectangle 3"/>
          <p:cNvSpPr>
            <a:spLocks noGrp="1" noChangeArrowheads="1"/>
          </p:cNvSpPr>
          <p:nvPr>
            <p:ph type="body" idx="1"/>
          </p:nvPr>
        </p:nvSpPr>
        <p:spPr/>
        <p:txBody>
          <a:bodyPr/>
          <a:lstStyle/>
          <a:p>
            <a:r>
              <a:rPr lang="en-US" dirty="0"/>
              <a:t>Step 1  The importer places the order</a:t>
            </a:r>
          </a:p>
          <a:p>
            <a:r>
              <a:rPr lang="en-US" dirty="0"/>
              <a:t>Step 2  The exporter agrees to price and shipping date</a:t>
            </a:r>
          </a:p>
          <a:p>
            <a:r>
              <a:rPr lang="en-US" dirty="0"/>
              <a:t>Step 3  The importer arranges a letter of credit</a:t>
            </a:r>
          </a:p>
          <a:p>
            <a:r>
              <a:rPr lang="en-US" dirty="0"/>
              <a:t>Step 4  Letter of credit to exporter’s bank</a:t>
            </a:r>
          </a:p>
        </p:txBody>
      </p:sp>
      <p:sp>
        <p:nvSpPr>
          <p:cNvPr id="2" name="Slide Number Placeholder 1"/>
          <p:cNvSpPr>
            <a:spLocks noGrp="1"/>
          </p:cNvSpPr>
          <p:nvPr>
            <p:ph type="sldNum" sz="quarter" idx="12"/>
          </p:nvPr>
        </p:nvSpPr>
        <p:spPr/>
        <p:txBody>
          <a:bodyPr/>
          <a:lstStyle/>
          <a:p>
            <a:pPr>
              <a:defRPr/>
            </a:pPr>
            <a:fld id="{B3EA0CC0-1E88-4984-81DA-A62033362073}" type="slidenum">
              <a:rPr lang="en-US" smtClean="0"/>
              <a:pPr>
                <a:defRPr/>
              </a:pPr>
              <a:t>25</a:t>
            </a:fld>
            <a:endParaRPr lang="en-US"/>
          </a:p>
        </p:txBody>
      </p:sp>
    </p:spTree>
    <p:extLst>
      <p:ext uri="{BB962C8B-B14F-4D97-AF65-F5344CB8AC3E}">
        <p14:creationId xmlns:p14="http://schemas.microsoft.com/office/powerpoint/2010/main" val="403365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fontScale="90000"/>
          </a:bodyPr>
          <a:lstStyle/>
          <a:p>
            <a:r>
              <a:rPr lang="en-US" dirty="0"/>
              <a:t>The Shipping and Payment Process II</a:t>
            </a:r>
          </a:p>
        </p:txBody>
      </p:sp>
      <p:sp>
        <p:nvSpPr>
          <p:cNvPr id="13315" name="Rectangle 3"/>
          <p:cNvSpPr>
            <a:spLocks noGrp="1" noChangeArrowheads="1"/>
          </p:cNvSpPr>
          <p:nvPr>
            <p:ph type="body" idx="1"/>
          </p:nvPr>
        </p:nvSpPr>
        <p:spPr/>
        <p:txBody>
          <a:bodyPr/>
          <a:lstStyle/>
          <a:p>
            <a:r>
              <a:rPr lang="en-US" dirty="0"/>
              <a:t>Step 5  Bank informs the exporter the letter of credit has arrived</a:t>
            </a:r>
          </a:p>
          <a:p>
            <a:r>
              <a:rPr lang="en-US" dirty="0"/>
              <a:t>Step 6  Exporter ships the goods</a:t>
            </a:r>
          </a:p>
          <a:p>
            <a:r>
              <a:rPr lang="en-US" dirty="0"/>
              <a:t>Step 7  Exporter presents draft to bank</a:t>
            </a:r>
          </a:p>
          <a:p>
            <a:r>
              <a:rPr lang="en-US" dirty="0"/>
              <a:t>Step 8  Paperwork sent to importer’s bank</a:t>
            </a:r>
          </a:p>
          <a:p>
            <a:r>
              <a:rPr lang="en-US" dirty="0"/>
              <a:t>Step 9  Importer’s bank endorses draft and returns it to exporter’s bank</a:t>
            </a:r>
          </a:p>
        </p:txBody>
      </p:sp>
      <p:sp>
        <p:nvSpPr>
          <p:cNvPr id="2" name="Slide Number Placeholder 1"/>
          <p:cNvSpPr>
            <a:spLocks noGrp="1"/>
          </p:cNvSpPr>
          <p:nvPr>
            <p:ph type="sldNum" sz="quarter" idx="12"/>
          </p:nvPr>
        </p:nvSpPr>
        <p:spPr/>
        <p:txBody>
          <a:bodyPr/>
          <a:lstStyle/>
          <a:p>
            <a:pPr>
              <a:defRPr/>
            </a:pPr>
            <a:fld id="{B3EA0CC0-1E88-4984-81DA-A62033362073}" type="slidenum">
              <a:rPr lang="en-US" smtClean="0"/>
              <a:pPr>
                <a:defRPr/>
              </a:pPr>
              <a:t>26</a:t>
            </a:fld>
            <a:endParaRPr lang="en-US"/>
          </a:p>
        </p:txBody>
      </p:sp>
    </p:spTree>
    <p:extLst>
      <p:ext uri="{BB962C8B-B14F-4D97-AF65-F5344CB8AC3E}">
        <p14:creationId xmlns:p14="http://schemas.microsoft.com/office/powerpoint/2010/main" val="79622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31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3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p:txBody>
          <a:bodyPr>
            <a:normAutofit fontScale="90000"/>
          </a:bodyPr>
          <a:lstStyle/>
          <a:p>
            <a:r>
              <a:rPr lang="en-US" dirty="0"/>
              <a:t>The Shipping and Payment Process III</a:t>
            </a:r>
          </a:p>
        </p:txBody>
      </p:sp>
      <p:sp>
        <p:nvSpPr>
          <p:cNvPr id="1027" name="Rectangle 3"/>
          <p:cNvSpPr>
            <a:spLocks noGrp="1" noChangeArrowheads="1"/>
          </p:cNvSpPr>
          <p:nvPr>
            <p:ph type="body" idx="1"/>
          </p:nvPr>
        </p:nvSpPr>
        <p:spPr/>
        <p:txBody>
          <a:bodyPr/>
          <a:lstStyle/>
          <a:p>
            <a:r>
              <a:rPr lang="en-US" sz="2800" dirty="0"/>
              <a:t>Step 10  Endorsed draft goes to exporter</a:t>
            </a:r>
          </a:p>
          <a:p>
            <a:r>
              <a:rPr lang="en-US" sz="2800" dirty="0"/>
              <a:t>Step 11  Exporter sells draft to bank at a discount (optional)</a:t>
            </a:r>
          </a:p>
          <a:p>
            <a:r>
              <a:rPr lang="en-US" sz="2800" dirty="0"/>
              <a:t>Step 12  Importer’s bank notifies importer paperwork has arrived</a:t>
            </a:r>
          </a:p>
          <a:p>
            <a:r>
              <a:rPr lang="en-US" sz="2800" dirty="0"/>
              <a:t>Step 13  Importer pays bank</a:t>
            </a:r>
          </a:p>
          <a:p>
            <a:r>
              <a:rPr lang="en-US" sz="2800" dirty="0"/>
              <a:t>Step 14  Importer’s bank pays exporter’s bank</a:t>
            </a:r>
          </a:p>
        </p:txBody>
      </p:sp>
      <p:sp>
        <p:nvSpPr>
          <p:cNvPr id="2" name="Slide Number Placeholder 1"/>
          <p:cNvSpPr>
            <a:spLocks noGrp="1"/>
          </p:cNvSpPr>
          <p:nvPr>
            <p:ph type="sldNum" sz="quarter" idx="12"/>
          </p:nvPr>
        </p:nvSpPr>
        <p:spPr/>
        <p:txBody>
          <a:bodyPr/>
          <a:lstStyle/>
          <a:p>
            <a:pPr>
              <a:defRPr/>
            </a:pPr>
            <a:fld id="{B3EA0CC0-1E88-4984-81DA-A62033362073}" type="slidenum">
              <a:rPr lang="en-US" smtClean="0"/>
              <a:pPr>
                <a:defRPr/>
              </a:pPr>
              <a:t>27</a:t>
            </a:fld>
            <a:endParaRPr lang="en-US"/>
          </a:p>
        </p:txBody>
      </p:sp>
    </p:spTree>
    <p:extLst>
      <p:ext uri="{BB962C8B-B14F-4D97-AF65-F5344CB8AC3E}">
        <p14:creationId xmlns:p14="http://schemas.microsoft.com/office/powerpoint/2010/main" val="2737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a:t>Other Considerations</a:t>
            </a:r>
          </a:p>
        </p:txBody>
      </p:sp>
      <p:sp>
        <p:nvSpPr>
          <p:cNvPr id="14339" name="Rectangle 3"/>
          <p:cNvSpPr>
            <a:spLocks noGrp="1" noChangeArrowheads="1"/>
          </p:cNvSpPr>
          <p:nvPr>
            <p:ph type="body" idx="1"/>
          </p:nvPr>
        </p:nvSpPr>
        <p:spPr/>
        <p:txBody>
          <a:bodyPr/>
          <a:lstStyle/>
          <a:p>
            <a:r>
              <a:rPr lang="en-US"/>
              <a:t>This leaves out:</a:t>
            </a:r>
          </a:p>
          <a:p>
            <a:pPr lvl="1"/>
            <a:r>
              <a:rPr lang="en-US"/>
              <a:t>Warehouses</a:t>
            </a:r>
          </a:p>
          <a:p>
            <a:pPr lvl="1"/>
            <a:r>
              <a:rPr lang="en-US"/>
              <a:t>Bonding companies</a:t>
            </a:r>
          </a:p>
          <a:p>
            <a:pPr lvl="1"/>
            <a:r>
              <a:rPr lang="en-US"/>
              <a:t>Handling firms</a:t>
            </a:r>
          </a:p>
          <a:p>
            <a:pPr lvl="1"/>
            <a:r>
              <a:rPr lang="en-US"/>
              <a:t>Customs</a:t>
            </a:r>
          </a:p>
          <a:p>
            <a:r>
              <a:rPr lang="en-US"/>
              <a:t>Complexity arises because both sides must be satisfied that the bargain will be upheld</a:t>
            </a:r>
          </a:p>
        </p:txBody>
      </p:sp>
      <p:sp>
        <p:nvSpPr>
          <p:cNvPr id="2" name="Slide Number Placeholder 1"/>
          <p:cNvSpPr>
            <a:spLocks noGrp="1"/>
          </p:cNvSpPr>
          <p:nvPr>
            <p:ph type="sldNum" sz="quarter" idx="12"/>
          </p:nvPr>
        </p:nvSpPr>
        <p:spPr/>
        <p:txBody>
          <a:bodyPr/>
          <a:lstStyle/>
          <a:p>
            <a:pPr>
              <a:defRPr/>
            </a:pPr>
            <a:fld id="{B3EA0CC0-1E88-4984-81DA-A62033362073}" type="slidenum">
              <a:rPr lang="en-US" smtClean="0"/>
              <a:pPr>
                <a:defRPr/>
              </a:pPr>
              <a:t>28</a:t>
            </a:fld>
            <a:endParaRPr lang="en-US"/>
          </a:p>
        </p:txBody>
      </p:sp>
    </p:spTree>
    <p:extLst>
      <p:ext uri="{BB962C8B-B14F-4D97-AF65-F5344CB8AC3E}">
        <p14:creationId xmlns:p14="http://schemas.microsoft.com/office/powerpoint/2010/main" val="38973243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Exporting: What You Need to Know</a:t>
            </a:r>
            <a:endParaRPr lang="en-CA" dirty="0"/>
          </a:p>
        </p:txBody>
      </p:sp>
      <p:sp>
        <p:nvSpPr>
          <p:cNvPr id="3" name="Content Placeholder 2"/>
          <p:cNvSpPr>
            <a:spLocks noGrp="1"/>
          </p:cNvSpPr>
          <p:nvPr>
            <p:ph idx="1"/>
          </p:nvPr>
        </p:nvSpPr>
        <p:spPr/>
        <p:txBody>
          <a:bodyPr/>
          <a:lstStyle/>
          <a:p>
            <a:r>
              <a:rPr lang="en-CA" dirty="0" smtClean="0"/>
              <a:t>Way Funky Swimwear</a:t>
            </a:r>
          </a:p>
          <a:p>
            <a:r>
              <a:rPr lang="en-CA" dirty="0" smtClean="0"/>
              <a:t>Australian </a:t>
            </a:r>
            <a:r>
              <a:rPr lang="en-CA" dirty="0"/>
              <a:t>swimwear label based in </a:t>
            </a:r>
            <a:r>
              <a:rPr lang="en-CA" dirty="0" smtClean="0"/>
              <a:t>Melbourne</a:t>
            </a:r>
          </a:p>
          <a:p>
            <a:r>
              <a:rPr lang="en-CA" dirty="0" smtClean="0">
                <a:hlinkClick r:id="rId2"/>
              </a:rPr>
              <a:t>http://youtu.be/7AJLO1FdN9w</a:t>
            </a:r>
            <a:r>
              <a:rPr lang="en-CA" dirty="0" smtClean="0"/>
              <a:t> </a:t>
            </a:r>
          </a:p>
          <a:p>
            <a:endParaRPr lang="en-CA" dirty="0"/>
          </a:p>
        </p:txBody>
      </p:sp>
      <p:sp>
        <p:nvSpPr>
          <p:cNvPr id="4" name="Slide Number Placeholder 3"/>
          <p:cNvSpPr>
            <a:spLocks noGrp="1"/>
          </p:cNvSpPr>
          <p:nvPr>
            <p:ph type="sldNum" sz="quarter" idx="12"/>
          </p:nvPr>
        </p:nvSpPr>
        <p:spPr/>
        <p:txBody>
          <a:bodyPr/>
          <a:lstStyle/>
          <a:p>
            <a:pPr>
              <a:defRPr/>
            </a:pPr>
            <a:fld id="{B3EA0CC0-1E88-4984-81DA-A62033362073}" type="slidenum">
              <a:rPr lang="en-US" smtClean="0"/>
              <a:pPr>
                <a:defRPr/>
              </a:pPr>
              <a:t>29</a:t>
            </a:fld>
            <a:endParaRPr lang="en-US"/>
          </a:p>
        </p:txBody>
      </p:sp>
    </p:spTree>
    <p:extLst>
      <p:ext uri="{BB962C8B-B14F-4D97-AF65-F5344CB8AC3E}">
        <p14:creationId xmlns:p14="http://schemas.microsoft.com/office/powerpoint/2010/main" val="22659811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2302</TotalTime>
  <Words>3124</Words>
  <Application>Microsoft Office PowerPoint</Application>
  <PresentationFormat>On-screen Show (4:3)</PresentationFormat>
  <Paragraphs>399</Paragraphs>
  <Slides>29</Slides>
  <Notes>20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Exporting </vt:lpstr>
      <vt:lpstr>Exam Review Session </vt:lpstr>
      <vt:lpstr>Friday, November 25</vt:lpstr>
      <vt:lpstr>Saturday, November 26</vt:lpstr>
      <vt:lpstr>Friday, December 2</vt:lpstr>
      <vt:lpstr>Exporting</vt:lpstr>
      <vt:lpstr>Canadian Export Markets</vt:lpstr>
      <vt:lpstr>Canadian Export Markets</vt:lpstr>
      <vt:lpstr>Reasons for Exporting</vt:lpstr>
      <vt:lpstr>Reasons for Exporting</vt:lpstr>
      <vt:lpstr>Factors Leading to the Growth of Exports</vt:lpstr>
      <vt:lpstr>The Burdens of Exporting</vt:lpstr>
      <vt:lpstr>Information</vt:lpstr>
      <vt:lpstr>Finding Customers</vt:lpstr>
      <vt:lpstr>Two Types of Exporting</vt:lpstr>
      <vt:lpstr>Direct Exporting</vt:lpstr>
      <vt:lpstr>Agents</vt:lpstr>
      <vt:lpstr>Export Management Company</vt:lpstr>
      <vt:lpstr>Export Trading Company</vt:lpstr>
      <vt:lpstr>Factors Affecting Type of Export Mechanism</vt:lpstr>
      <vt:lpstr>The Export Process</vt:lpstr>
      <vt:lpstr>The Export Process – Exporter Preference</vt:lpstr>
      <vt:lpstr>The Export Process – Importer Preference</vt:lpstr>
      <vt:lpstr>The Export Process</vt:lpstr>
      <vt:lpstr>The Shipping and Payment Process I</vt:lpstr>
      <vt:lpstr>The Shipping and Payment Process II</vt:lpstr>
      <vt:lpstr>The Shipping and Payment Process III</vt:lpstr>
      <vt:lpstr>Other Considerations</vt:lpstr>
      <vt:lpstr>Exporting: What You Need to Know</vt:lpstr>
    </vt:vector>
  </TitlesOfParts>
  <Company>David/Cray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Mechanics of Exporting</dc:title>
  <dc:creator>David/Cray</dc:creator>
  <cp:lastModifiedBy>Thittelman</cp:lastModifiedBy>
  <cp:revision>38</cp:revision>
  <cp:lastPrinted>2011-11-22T16:19:51Z</cp:lastPrinted>
  <dcterms:created xsi:type="dcterms:W3CDTF">2007-11-13T19:05:31Z</dcterms:created>
  <dcterms:modified xsi:type="dcterms:W3CDTF">2011-11-24T14:50:52Z</dcterms:modified>
</cp:coreProperties>
</file>