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7" r:id="rId1"/>
  </p:sldMasterIdLst>
  <p:notesMasterIdLst>
    <p:notesMasterId r:id="rId30"/>
  </p:notesMasterIdLst>
  <p:sldIdLst>
    <p:sldId id="295" r:id="rId2"/>
    <p:sldId id="267" r:id="rId3"/>
    <p:sldId id="296" r:id="rId4"/>
    <p:sldId id="297" r:id="rId5"/>
    <p:sldId id="332" r:id="rId6"/>
    <p:sldId id="335" r:id="rId7"/>
    <p:sldId id="322" r:id="rId8"/>
    <p:sldId id="300" r:id="rId9"/>
    <p:sldId id="301" r:id="rId10"/>
    <p:sldId id="338" r:id="rId11"/>
    <p:sldId id="304" r:id="rId12"/>
    <p:sldId id="306" r:id="rId13"/>
    <p:sldId id="305" r:id="rId14"/>
    <p:sldId id="336" r:id="rId15"/>
    <p:sldId id="310" r:id="rId16"/>
    <p:sldId id="339" r:id="rId17"/>
    <p:sldId id="337" r:id="rId18"/>
    <p:sldId id="312" r:id="rId19"/>
    <p:sldId id="313" r:id="rId20"/>
    <p:sldId id="328" r:id="rId21"/>
    <p:sldId id="340" r:id="rId22"/>
    <p:sldId id="316" r:id="rId23"/>
    <p:sldId id="333" r:id="rId24"/>
    <p:sldId id="317" r:id="rId25"/>
    <p:sldId id="330" r:id="rId26"/>
    <p:sldId id="331" r:id="rId27"/>
    <p:sldId id="318" r:id="rId28"/>
    <p:sldId id="319"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C0C0"/>
    <a:srgbClr val="FF9933"/>
    <a:srgbClr val="B2B2B2"/>
    <a:srgbClr val="FF0000"/>
    <a:srgbClr val="FFCC00"/>
    <a:srgbClr val="DDDDDD"/>
    <a:srgbClr val="CCCCFF"/>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84" d="100"/>
          <a:sy n="84" d="100"/>
        </p:scale>
        <p:origin x="-1392" y="-67"/>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534"/>
    </p:cViewPr>
  </p:sorterViewPr>
  <p:notesViewPr>
    <p:cSldViewPr>
      <p:cViewPr varScale="1">
        <p:scale>
          <a:sx n="37" d="100"/>
          <a:sy n="37" d="100"/>
        </p:scale>
        <p:origin x="-924"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3C51C2-DB01-4330-8A75-C2FAF5B6CB2A}" type="doc">
      <dgm:prSet loTypeId="urn:microsoft.com/office/officeart/2005/8/layout/hierarchy5" loCatId="hierarchy" qsTypeId="urn:microsoft.com/office/officeart/2005/8/quickstyle/simple1" qsCatId="simple" csTypeId="urn:microsoft.com/office/officeart/2005/8/colors/accent1_2" csCatId="accent1" phldr="1"/>
      <dgm:spPr/>
      <dgm:t>
        <a:bodyPr/>
        <a:lstStyle/>
        <a:p>
          <a:endParaRPr lang="en-CA"/>
        </a:p>
      </dgm:t>
    </dgm:pt>
    <dgm:pt modelId="{C319F101-9775-4008-A7DA-9BBA86A48551}">
      <dgm:prSet phldrT="[Text]"/>
      <dgm:spPr/>
      <dgm:t>
        <a:bodyPr/>
        <a:lstStyle/>
        <a:p>
          <a:r>
            <a:rPr lang="en-CA" b="1" dirty="0" smtClean="0"/>
            <a:t>Increased Probability of Behaviour</a:t>
          </a:r>
          <a:endParaRPr lang="en-CA" b="1" dirty="0"/>
        </a:p>
      </dgm:t>
    </dgm:pt>
    <dgm:pt modelId="{76569D49-5144-4DB9-8EC8-7BFCCEF59878}" type="parTrans" cxnId="{A83C6F3D-CDAB-4F28-8E3B-5DDDDE9AA5B5}">
      <dgm:prSet/>
      <dgm:spPr/>
      <dgm:t>
        <a:bodyPr/>
        <a:lstStyle/>
        <a:p>
          <a:endParaRPr lang="en-CA"/>
        </a:p>
      </dgm:t>
    </dgm:pt>
    <dgm:pt modelId="{499D3000-A246-4855-968A-BEF5A47D2BAE}" type="sibTrans" cxnId="{A83C6F3D-CDAB-4F28-8E3B-5DDDDE9AA5B5}">
      <dgm:prSet/>
      <dgm:spPr/>
      <dgm:t>
        <a:bodyPr/>
        <a:lstStyle/>
        <a:p>
          <a:endParaRPr lang="en-CA"/>
        </a:p>
      </dgm:t>
    </dgm:pt>
    <dgm:pt modelId="{670B7FC2-077B-4C6D-82B5-D5A09FF59114}">
      <dgm:prSet phldrT="[Text]"/>
      <dgm:spPr/>
      <dgm:t>
        <a:bodyPr/>
        <a:lstStyle/>
        <a:p>
          <a:r>
            <a:rPr lang="en-CA" dirty="0" smtClean="0"/>
            <a:t>Positive Stimulus Added</a:t>
          </a:r>
          <a:endParaRPr lang="en-CA" dirty="0"/>
        </a:p>
      </dgm:t>
    </dgm:pt>
    <dgm:pt modelId="{C23B355D-B982-4697-B7D9-103A8D8ABDE0}" type="parTrans" cxnId="{17FF2A03-4DF2-4B5C-A397-BA15094F4013}">
      <dgm:prSet/>
      <dgm:spPr>
        <a:ln w="44450">
          <a:solidFill>
            <a:schemeClr val="bg1"/>
          </a:solidFill>
        </a:ln>
      </dgm:spPr>
      <dgm:t>
        <a:bodyPr/>
        <a:lstStyle/>
        <a:p>
          <a:endParaRPr lang="en-CA"/>
        </a:p>
      </dgm:t>
    </dgm:pt>
    <dgm:pt modelId="{2AE18A6E-45EA-449F-A3F8-631CC773A5BD}" type="sibTrans" cxnId="{17FF2A03-4DF2-4B5C-A397-BA15094F4013}">
      <dgm:prSet/>
      <dgm:spPr/>
      <dgm:t>
        <a:bodyPr/>
        <a:lstStyle/>
        <a:p>
          <a:endParaRPr lang="en-CA"/>
        </a:p>
      </dgm:t>
    </dgm:pt>
    <dgm:pt modelId="{ED098403-95BF-4526-8187-24265DC288F3}">
      <dgm:prSet phldrT="[Text]"/>
      <dgm:spPr>
        <a:ln w="76200">
          <a:solidFill>
            <a:schemeClr val="tx1"/>
          </a:solidFill>
        </a:ln>
      </dgm:spPr>
      <dgm:t>
        <a:bodyPr/>
        <a:lstStyle/>
        <a:p>
          <a:r>
            <a:rPr lang="en-CA" b="1" dirty="0" smtClean="0"/>
            <a:t>Positive Reinforcement</a:t>
          </a:r>
          <a:endParaRPr lang="en-CA" b="1" dirty="0"/>
        </a:p>
      </dgm:t>
    </dgm:pt>
    <dgm:pt modelId="{6B471D4C-1492-48BC-A42D-224D997377CC}" type="parTrans" cxnId="{FE945161-D238-48B8-B5CE-1470E5943961}">
      <dgm:prSet/>
      <dgm:spPr>
        <a:ln w="44450">
          <a:solidFill>
            <a:schemeClr val="bg1"/>
          </a:solidFill>
        </a:ln>
      </dgm:spPr>
      <dgm:t>
        <a:bodyPr/>
        <a:lstStyle/>
        <a:p>
          <a:endParaRPr lang="en-CA"/>
        </a:p>
      </dgm:t>
    </dgm:pt>
    <dgm:pt modelId="{8AB4B845-8EFA-4772-B942-BC27B33CC891}" type="sibTrans" cxnId="{FE945161-D238-48B8-B5CE-1470E5943961}">
      <dgm:prSet/>
      <dgm:spPr/>
      <dgm:t>
        <a:bodyPr/>
        <a:lstStyle/>
        <a:p>
          <a:endParaRPr lang="en-CA"/>
        </a:p>
      </dgm:t>
    </dgm:pt>
    <dgm:pt modelId="{E302AE86-44FD-4E5D-AB09-EC1BA879FB25}">
      <dgm:prSet phldrT="[Text]"/>
      <dgm:spPr/>
      <dgm:t>
        <a:bodyPr/>
        <a:lstStyle/>
        <a:p>
          <a:r>
            <a:rPr lang="en-CA" dirty="0" smtClean="0"/>
            <a:t>Negative Stimulus Removed</a:t>
          </a:r>
          <a:endParaRPr lang="en-CA" dirty="0"/>
        </a:p>
      </dgm:t>
    </dgm:pt>
    <dgm:pt modelId="{BF89EB11-182F-4D9E-9142-6452DD243A41}" type="parTrans" cxnId="{F12ADF73-14B1-4BBF-84CF-78AE04EE2317}">
      <dgm:prSet/>
      <dgm:spPr>
        <a:ln w="44450">
          <a:solidFill>
            <a:schemeClr val="bg1"/>
          </a:solidFill>
        </a:ln>
      </dgm:spPr>
      <dgm:t>
        <a:bodyPr/>
        <a:lstStyle/>
        <a:p>
          <a:endParaRPr lang="en-CA"/>
        </a:p>
      </dgm:t>
    </dgm:pt>
    <dgm:pt modelId="{1FEC631C-EBAF-4BDB-830C-85B4115C5DEC}" type="sibTrans" cxnId="{F12ADF73-14B1-4BBF-84CF-78AE04EE2317}">
      <dgm:prSet/>
      <dgm:spPr/>
      <dgm:t>
        <a:bodyPr/>
        <a:lstStyle/>
        <a:p>
          <a:endParaRPr lang="en-CA"/>
        </a:p>
      </dgm:t>
    </dgm:pt>
    <dgm:pt modelId="{948A990F-D72F-4BAD-A887-83C7B8DC741A}">
      <dgm:prSet phldrT="[Text]"/>
      <dgm:spPr>
        <a:ln w="76200">
          <a:solidFill>
            <a:schemeClr val="tx1"/>
          </a:solidFill>
        </a:ln>
      </dgm:spPr>
      <dgm:t>
        <a:bodyPr/>
        <a:lstStyle/>
        <a:p>
          <a:r>
            <a:rPr lang="en-CA" b="1" dirty="0" smtClean="0"/>
            <a:t>Negative Reinforcement</a:t>
          </a:r>
          <a:endParaRPr lang="en-CA" b="1" dirty="0"/>
        </a:p>
      </dgm:t>
    </dgm:pt>
    <dgm:pt modelId="{E78A5F80-6A69-4B55-896B-43F389BBD1D5}" type="parTrans" cxnId="{D6D6D8F0-DED2-4D4E-B0F1-CFF7F3768BB6}">
      <dgm:prSet/>
      <dgm:spPr>
        <a:ln w="44450">
          <a:solidFill>
            <a:schemeClr val="bg1"/>
          </a:solidFill>
        </a:ln>
      </dgm:spPr>
      <dgm:t>
        <a:bodyPr/>
        <a:lstStyle/>
        <a:p>
          <a:endParaRPr lang="en-CA"/>
        </a:p>
      </dgm:t>
    </dgm:pt>
    <dgm:pt modelId="{082B15F5-9949-4868-800A-209BFCF660FA}" type="sibTrans" cxnId="{D6D6D8F0-DED2-4D4E-B0F1-CFF7F3768BB6}">
      <dgm:prSet/>
      <dgm:spPr/>
      <dgm:t>
        <a:bodyPr/>
        <a:lstStyle/>
        <a:p>
          <a:endParaRPr lang="en-CA"/>
        </a:p>
      </dgm:t>
    </dgm:pt>
    <dgm:pt modelId="{E85DC7AD-E4C7-4A3B-BB81-5376F4E8B0C0}" type="pres">
      <dgm:prSet presAssocID="{B13C51C2-DB01-4330-8A75-C2FAF5B6CB2A}" presName="mainComposite" presStyleCnt="0">
        <dgm:presLayoutVars>
          <dgm:chPref val="1"/>
          <dgm:dir/>
          <dgm:animOne val="branch"/>
          <dgm:animLvl val="lvl"/>
          <dgm:resizeHandles val="exact"/>
        </dgm:presLayoutVars>
      </dgm:prSet>
      <dgm:spPr/>
      <dgm:t>
        <a:bodyPr/>
        <a:lstStyle/>
        <a:p>
          <a:endParaRPr lang="en-CA"/>
        </a:p>
      </dgm:t>
    </dgm:pt>
    <dgm:pt modelId="{6E36CEB8-5B8C-4D67-B994-DBF573B6ADCB}" type="pres">
      <dgm:prSet presAssocID="{B13C51C2-DB01-4330-8A75-C2FAF5B6CB2A}" presName="hierFlow" presStyleCnt="0"/>
      <dgm:spPr/>
    </dgm:pt>
    <dgm:pt modelId="{B29A0FDD-9509-4084-B615-249759DFA95E}" type="pres">
      <dgm:prSet presAssocID="{B13C51C2-DB01-4330-8A75-C2FAF5B6CB2A}" presName="hierChild1" presStyleCnt="0">
        <dgm:presLayoutVars>
          <dgm:chPref val="1"/>
          <dgm:animOne val="branch"/>
          <dgm:animLvl val="lvl"/>
        </dgm:presLayoutVars>
      </dgm:prSet>
      <dgm:spPr/>
    </dgm:pt>
    <dgm:pt modelId="{D7BBFF1D-2251-4DCA-B376-E3B4E6FB6B94}" type="pres">
      <dgm:prSet presAssocID="{C319F101-9775-4008-A7DA-9BBA86A48551}" presName="Name17" presStyleCnt="0"/>
      <dgm:spPr/>
    </dgm:pt>
    <dgm:pt modelId="{65AFC807-A968-48A7-A008-5DF7E0C64A56}" type="pres">
      <dgm:prSet presAssocID="{C319F101-9775-4008-A7DA-9BBA86A48551}" presName="level1Shape" presStyleLbl="node0" presStyleIdx="0" presStyleCnt="1" custLinFactNeighborX="3185" custLinFactNeighborY="-1694">
        <dgm:presLayoutVars>
          <dgm:chPref val="3"/>
        </dgm:presLayoutVars>
      </dgm:prSet>
      <dgm:spPr/>
      <dgm:t>
        <a:bodyPr/>
        <a:lstStyle/>
        <a:p>
          <a:endParaRPr lang="en-CA"/>
        </a:p>
      </dgm:t>
    </dgm:pt>
    <dgm:pt modelId="{BC4F68F0-C35C-49D0-B7E3-B3AAA3C7C026}" type="pres">
      <dgm:prSet presAssocID="{C319F101-9775-4008-A7DA-9BBA86A48551}" presName="hierChild2" presStyleCnt="0"/>
      <dgm:spPr/>
    </dgm:pt>
    <dgm:pt modelId="{11CB4AB1-B8D1-41F0-A59B-E8C93721CF4C}" type="pres">
      <dgm:prSet presAssocID="{C23B355D-B982-4697-B7D9-103A8D8ABDE0}" presName="Name25" presStyleLbl="parChTrans1D2" presStyleIdx="0" presStyleCnt="2"/>
      <dgm:spPr/>
      <dgm:t>
        <a:bodyPr/>
        <a:lstStyle/>
        <a:p>
          <a:endParaRPr lang="en-CA"/>
        </a:p>
      </dgm:t>
    </dgm:pt>
    <dgm:pt modelId="{68B3B5D5-B255-47C0-AB7D-2155139DF134}" type="pres">
      <dgm:prSet presAssocID="{C23B355D-B982-4697-B7D9-103A8D8ABDE0}" presName="connTx" presStyleLbl="parChTrans1D2" presStyleIdx="0" presStyleCnt="2"/>
      <dgm:spPr/>
      <dgm:t>
        <a:bodyPr/>
        <a:lstStyle/>
        <a:p>
          <a:endParaRPr lang="en-CA"/>
        </a:p>
      </dgm:t>
    </dgm:pt>
    <dgm:pt modelId="{4ACA58D3-BB8C-4BA8-A28B-6F5F4FFF13F7}" type="pres">
      <dgm:prSet presAssocID="{670B7FC2-077B-4C6D-82B5-D5A09FF59114}" presName="Name30" presStyleCnt="0"/>
      <dgm:spPr/>
    </dgm:pt>
    <dgm:pt modelId="{D0FB39FB-2B11-4837-AE89-CD8084933433}" type="pres">
      <dgm:prSet presAssocID="{670B7FC2-077B-4C6D-82B5-D5A09FF59114}" presName="level2Shape" presStyleLbl="node2" presStyleIdx="0" presStyleCnt="2"/>
      <dgm:spPr/>
      <dgm:t>
        <a:bodyPr/>
        <a:lstStyle/>
        <a:p>
          <a:endParaRPr lang="en-CA"/>
        </a:p>
      </dgm:t>
    </dgm:pt>
    <dgm:pt modelId="{3A131E2D-6C09-4F97-BC51-E070AC6FD2C6}" type="pres">
      <dgm:prSet presAssocID="{670B7FC2-077B-4C6D-82B5-D5A09FF59114}" presName="hierChild3" presStyleCnt="0"/>
      <dgm:spPr/>
    </dgm:pt>
    <dgm:pt modelId="{0A1951A7-3C5A-44D3-B375-391063F9829E}" type="pres">
      <dgm:prSet presAssocID="{6B471D4C-1492-48BC-A42D-224D997377CC}" presName="Name25" presStyleLbl="parChTrans1D3" presStyleIdx="0" presStyleCnt="2"/>
      <dgm:spPr/>
      <dgm:t>
        <a:bodyPr/>
        <a:lstStyle/>
        <a:p>
          <a:endParaRPr lang="en-CA"/>
        </a:p>
      </dgm:t>
    </dgm:pt>
    <dgm:pt modelId="{2F0670AA-06C0-4B9E-BB8B-0B34E79F57FD}" type="pres">
      <dgm:prSet presAssocID="{6B471D4C-1492-48BC-A42D-224D997377CC}" presName="connTx" presStyleLbl="parChTrans1D3" presStyleIdx="0" presStyleCnt="2"/>
      <dgm:spPr/>
      <dgm:t>
        <a:bodyPr/>
        <a:lstStyle/>
        <a:p>
          <a:endParaRPr lang="en-CA"/>
        </a:p>
      </dgm:t>
    </dgm:pt>
    <dgm:pt modelId="{CC52B5B6-72A0-4EF6-B0F4-BC207838CC70}" type="pres">
      <dgm:prSet presAssocID="{ED098403-95BF-4526-8187-24265DC288F3}" presName="Name30" presStyleCnt="0"/>
      <dgm:spPr/>
    </dgm:pt>
    <dgm:pt modelId="{176C6333-575F-49EF-BE8D-FD721E83E77E}" type="pres">
      <dgm:prSet presAssocID="{ED098403-95BF-4526-8187-24265DC288F3}" presName="level2Shape" presStyleLbl="node3" presStyleIdx="0" presStyleCnt="2"/>
      <dgm:spPr/>
      <dgm:t>
        <a:bodyPr/>
        <a:lstStyle/>
        <a:p>
          <a:endParaRPr lang="en-CA"/>
        </a:p>
      </dgm:t>
    </dgm:pt>
    <dgm:pt modelId="{628F5FB0-55DE-4CE8-9CA1-556DBB10C88A}" type="pres">
      <dgm:prSet presAssocID="{ED098403-95BF-4526-8187-24265DC288F3}" presName="hierChild3" presStyleCnt="0"/>
      <dgm:spPr/>
    </dgm:pt>
    <dgm:pt modelId="{421739A1-E296-41C1-A0D8-2940B71D9C94}" type="pres">
      <dgm:prSet presAssocID="{BF89EB11-182F-4D9E-9142-6452DD243A41}" presName="Name25" presStyleLbl="parChTrans1D2" presStyleIdx="1" presStyleCnt="2"/>
      <dgm:spPr/>
      <dgm:t>
        <a:bodyPr/>
        <a:lstStyle/>
        <a:p>
          <a:endParaRPr lang="en-CA"/>
        </a:p>
      </dgm:t>
    </dgm:pt>
    <dgm:pt modelId="{22F12AAC-13CD-417B-989E-F3355B7E0F37}" type="pres">
      <dgm:prSet presAssocID="{BF89EB11-182F-4D9E-9142-6452DD243A41}" presName="connTx" presStyleLbl="parChTrans1D2" presStyleIdx="1" presStyleCnt="2"/>
      <dgm:spPr/>
      <dgm:t>
        <a:bodyPr/>
        <a:lstStyle/>
        <a:p>
          <a:endParaRPr lang="en-CA"/>
        </a:p>
      </dgm:t>
    </dgm:pt>
    <dgm:pt modelId="{33003DCB-5F71-4A47-A9CD-87D430052510}" type="pres">
      <dgm:prSet presAssocID="{E302AE86-44FD-4E5D-AB09-EC1BA879FB25}" presName="Name30" presStyleCnt="0"/>
      <dgm:spPr/>
    </dgm:pt>
    <dgm:pt modelId="{5F47AEE3-7EC5-4166-8393-7F1074E802C7}" type="pres">
      <dgm:prSet presAssocID="{E302AE86-44FD-4E5D-AB09-EC1BA879FB25}" presName="level2Shape" presStyleLbl="node2" presStyleIdx="1" presStyleCnt="2"/>
      <dgm:spPr/>
      <dgm:t>
        <a:bodyPr/>
        <a:lstStyle/>
        <a:p>
          <a:endParaRPr lang="en-CA"/>
        </a:p>
      </dgm:t>
    </dgm:pt>
    <dgm:pt modelId="{0CD095C2-D0AE-4013-B028-BA07163F766A}" type="pres">
      <dgm:prSet presAssocID="{E302AE86-44FD-4E5D-AB09-EC1BA879FB25}" presName="hierChild3" presStyleCnt="0"/>
      <dgm:spPr/>
    </dgm:pt>
    <dgm:pt modelId="{4BAF323D-644D-42CA-AE9E-FD605E29EE5B}" type="pres">
      <dgm:prSet presAssocID="{E78A5F80-6A69-4B55-896B-43F389BBD1D5}" presName="Name25" presStyleLbl="parChTrans1D3" presStyleIdx="1" presStyleCnt="2"/>
      <dgm:spPr/>
      <dgm:t>
        <a:bodyPr/>
        <a:lstStyle/>
        <a:p>
          <a:endParaRPr lang="en-CA"/>
        </a:p>
      </dgm:t>
    </dgm:pt>
    <dgm:pt modelId="{2E71E6A6-9152-4DCF-A375-8C9E5F8CE76D}" type="pres">
      <dgm:prSet presAssocID="{E78A5F80-6A69-4B55-896B-43F389BBD1D5}" presName="connTx" presStyleLbl="parChTrans1D3" presStyleIdx="1" presStyleCnt="2"/>
      <dgm:spPr/>
      <dgm:t>
        <a:bodyPr/>
        <a:lstStyle/>
        <a:p>
          <a:endParaRPr lang="en-CA"/>
        </a:p>
      </dgm:t>
    </dgm:pt>
    <dgm:pt modelId="{3AC4708E-91E8-4FB6-8727-F8FFD2522EBD}" type="pres">
      <dgm:prSet presAssocID="{948A990F-D72F-4BAD-A887-83C7B8DC741A}" presName="Name30" presStyleCnt="0"/>
      <dgm:spPr/>
    </dgm:pt>
    <dgm:pt modelId="{3D50A247-6E3A-4714-A9DD-E800AFA5F3CB}" type="pres">
      <dgm:prSet presAssocID="{948A990F-D72F-4BAD-A887-83C7B8DC741A}" presName="level2Shape" presStyleLbl="node3" presStyleIdx="1" presStyleCnt="2"/>
      <dgm:spPr/>
      <dgm:t>
        <a:bodyPr/>
        <a:lstStyle/>
        <a:p>
          <a:endParaRPr lang="en-CA"/>
        </a:p>
      </dgm:t>
    </dgm:pt>
    <dgm:pt modelId="{BFC30706-A42B-4E5E-92E2-EEF460B87F2D}" type="pres">
      <dgm:prSet presAssocID="{948A990F-D72F-4BAD-A887-83C7B8DC741A}" presName="hierChild3" presStyleCnt="0"/>
      <dgm:spPr/>
    </dgm:pt>
    <dgm:pt modelId="{287B00A7-956B-4117-8BE6-3E2AA9DB1B9A}" type="pres">
      <dgm:prSet presAssocID="{B13C51C2-DB01-4330-8A75-C2FAF5B6CB2A}" presName="bgShapesFlow" presStyleCnt="0"/>
      <dgm:spPr/>
    </dgm:pt>
  </dgm:ptLst>
  <dgm:cxnLst>
    <dgm:cxn modelId="{FE945161-D238-48B8-B5CE-1470E5943961}" srcId="{670B7FC2-077B-4C6D-82B5-D5A09FF59114}" destId="{ED098403-95BF-4526-8187-24265DC288F3}" srcOrd="0" destOrd="0" parTransId="{6B471D4C-1492-48BC-A42D-224D997377CC}" sibTransId="{8AB4B845-8EFA-4772-B942-BC27B33CC891}"/>
    <dgm:cxn modelId="{833F9354-165D-4DB4-92B2-2640BE7B3BEF}" type="presOf" srcId="{BF89EB11-182F-4D9E-9142-6452DD243A41}" destId="{22F12AAC-13CD-417B-989E-F3355B7E0F37}" srcOrd="1" destOrd="0" presId="urn:microsoft.com/office/officeart/2005/8/layout/hierarchy5"/>
    <dgm:cxn modelId="{39F8E45F-C873-4398-9D04-80B464FB9B93}" type="presOf" srcId="{C23B355D-B982-4697-B7D9-103A8D8ABDE0}" destId="{11CB4AB1-B8D1-41F0-A59B-E8C93721CF4C}" srcOrd="0" destOrd="0" presId="urn:microsoft.com/office/officeart/2005/8/layout/hierarchy5"/>
    <dgm:cxn modelId="{78202E5D-AA6F-4A56-BBB8-DA580E5C7DC9}" type="presOf" srcId="{B13C51C2-DB01-4330-8A75-C2FAF5B6CB2A}" destId="{E85DC7AD-E4C7-4A3B-BB81-5376F4E8B0C0}" srcOrd="0" destOrd="0" presId="urn:microsoft.com/office/officeart/2005/8/layout/hierarchy5"/>
    <dgm:cxn modelId="{411AB030-5745-46D2-9F2D-543E48FCB11A}" type="presOf" srcId="{948A990F-D72F-4BAD-A887-83C7B8DC741A}" destId="{3D50A247-6E3A-4714-A9DD-E800AFA5F3CB}" srcOrd="0" destOrd="0" presId="urn:microsoft.com/office/officeart/2005/8/layout/hierarchy5"/>
    <dgm:cxn modelId="{2076F8F4-F566-4C9C-9E5D-02CEAFE18F5A}" type="presOf" srcId="{E302AE86-44FD-4E5D-AB09-EC1BA879FB25}" destId="{5F47AEE3-7EC5-4166-8393-7F1074E802C7}" srcOrd="0" destOrd="0" presId="urn:microsoft.com/office/officeart/2005/8/layout/hierarchy5"/>
    <dgm:cxn modelId="{F12ADF73-14B1-4BBF-84CF-78AE04EE2317}" srcId="{C319F101-9775-4008-A7DA-9BBA86A48551}" destId="{E302AE86-44FD-4E5D-AB09-EC1BA879FB25}" srcOrd="1" destOrd="0" parTransId="{BF89EB11-182F-4D9E-9142-6452DD243A41}" sibTransId="{1FEC631C-EBAF-4BDB-830C-85B4115C5DEC}"/>
    <dgm:cxn modelId="{17FF2A03-4DF2-4B5C-A397-BA15094F4013}" srcId="{C319F101-9775-4008-A7DA-9BBA86A48551}" destId="{670B7FC2-077B-4C6D-82B5-D5A09FF59114}" srcOrd="0" destOrd="0" parTransId="{C23B355D-B982-4697-B7D9-103A8D8ABDE0}" sibTransId="{2AE18A6E-45EA-449F-A3F8-631CC773A5BD}"/>
    <dgm:cxn modelId="{333C2AFB-8B70-4B6B-B026-3E1B08B7E8C0}" type="presOf" srcId="{E78A5F80-6A69-4B55-896B-43F389BBD1D5}" destId="{2E71E6A6-9152-4DCF-A375-8C9E5F8CE76D}" srcOrd="1" destOrd="0" presId="urn:microsoft.com/office/officeart/2005/8/layout/hierarchy5"/>
    <dgm:cxn modelId="{75544B65-C2BE-4993-AB0B-89A787415554}" type="presOf" srcId="{ED098403-95BF-4526-8187-24265DC288F3}" destId="{176C6333-575F-49EF-BE8D-FD721E83E77E}" srcOrd="0" destOrd="0" presId="urn:microsoft.com/office/officeart/2005/8/layout/hierarchy5"/>
    <dgm:cxn modelId="{5ADE5D83-AD47-4151-9871-B24EE7DE922E}" type="presOf" srcId="{C319F101-9775-4008-A7DA-9BBA86A48551}" destId="{65AFC807-A968-48A7-A008-5DF7E0C64A56}" srcOrd="0" destOrd="0" presId="urn:microsoft.com/office/officeart/2005/8/layout/hierarchy5"/>
    <dgm:cxn modelId="{494FBC63-79F8-4981-A384-CB28865B15A2}" type="presOf" srcId="{BF89EB11-182F-4D9E-9142-6452DD243A41}" destId="{421739A1-E296-41C1-A0D8-2940B71D9C94}" srcOrd="0" destOrd="0" presId="urn:microsoft.com/office/officeart/2005/8/layout/hierarchy5"/>
    <dgm:cxn modelId="{EFB6A9CD-1C88-4763-9476-3DFDFF2597FA}" type="presOf" srcId="{670B7FC2-077B-4C6D-82B5-D5A09FF59114}" destId="{D0FB39FB-2B11-4837-AE89-CD8084933433}" srcOrd="0" destOrd="0" presId="urn:microsoft.com/office/officeart/2005/8/layout/hierarchy5"/>
    <dgm:cxn modelId="{E0E59645-E2CE-48AA-950D-2A0B6A6029DB}" type="presOf" srcId="{6B471D4C-1492-48BC-A42D-224D997377CC}" destId="{0A1951A7-3C5A-44D3-B375-391063F9829E}" srcOrd="0" destOrd="0" presId="urn:microsoft.com/office/officeart/2005/8/layout/hierarchy5"/>
    <dgm:cxn modelId="{9CE4D251-3D8C-4A58-B08C-2E626D70CC5E}" type="presOf" srcId="{C23B355D-B982-4697-B7D9-103A8D8ABDE0}" destId="{68B3B5D5-B255-47C0-AB7D-2155139DF134}" srcOrd="1" destOrd="0" presId="urn:microsoft.com/office/officeart/2005/8/layout/hierarchy5"/>
    <dgm:cxn modelId="{B7083324-8CAD-4112-BE47-92FBDA4D8B41}" type="presOf" srcId="{E78A5F80-6A69-4B55-896B-43F389BBD1D5}" destId="{4BAF323D-644D-42CA-AE9E-FD605E29EE5B}" srcOrd="0" destOrd="0" presId="urn:microsoft.com/office/officeart/2005/8/layout/hierarchy5"/>
    <dgm:cxn modelId="{A4F5E0C4-8A44-47CA-8459-AF16FD7B927B}" type="presOf" srcId="{6B471D4C-1492-48BC-A42D-224D997377CC}" destId="{2F0670AA-06C0-4B9E-BB8B-0B34E79F57FD}" srcOrd="1" destOrd="0" presId="urn:microsoft.com/office/officeart/2005/8/layout/hierarchy5"/>
    <dgm:cxn modelId="{A83C6F3D-CDAB-4F28-8E3B-5DDDDE9AA5B5}" srcId="{B13C51C2-DB01-4330-8A75-C2FAF5B6CB2A}" destId="{C319F101-9775-4008-A7DA-9BBA86A48551}" srcOrd="0" destOrd="0" parTransId="{76569D49-5144-4DB9-8EC8-7BFCCEF59878}" sibTransId="{499D3000-A246-4855-968A-BEF5A47D2BAE}"/>
    <dgm:cxn modelId="{D6D6D8F0-DED2-4D4E-B0F1-CFF7F3768BB6}" srcId="{E302AE86-44FD-4E5D-AB09-EC1BA879FB25}" destId="{948A990F-D72F-4BAD-A887-83C7B8DC741A}" srcOrd="0" destOrd="0" parTransId="{E78A5F80-6A69-4B55-896B-43F389BBD1D5}" sibTransId="{082B15F5-9949-4868-800A-209BFCF660FA}"/>
    <dgm:cxn modelId="{2EB8B34A-3B35-42FA-8A38-ACE1D92B4603}" type="presParOf" srcId="{E85DC7AD-E4C7-4A3B-BB81-5376F4E8B0C0}" destId="{6E36CEB8-5B8C-4D67-B994-DBF573B6ADCB}" srcOrd="0" destOrd="0" presId="urn:microsoft.com/office/officeart/2005/8/layout/hierarchy5"/>
    <dgm:cxn modelId="{18D5DFDB-A092-432D-97CE-F0C985F56B64}" type="presParOf" srcId="{6E36CEB8-5B8C-4D67-B994-DBF573B6ADCB}" destId="{B29A0FDD-9509-4084-B615-249759DFA95E}" srcOrd="0" destOrd="0" presId="urn:microsoft.com/office/officeart/2005/8/layout/hierarchy5"/>
    <dgm:cxn modelId="{AB07C5E0-D6BC-4D35-9874-C4FC0FBE1DCE}" type="presParOf" srcId="{B29A0FDD-9509-4084-B615-249759DFA95E}" destId="{D7BBFF1D-2251-4DCA-B376-E3B4E6FB6B94}" srcOrd="0" destOrd="0" presId="urn:microsoft.com/office/officeart/2005/8/layout/hierarchy5"/>
    <dgm:cxn modelId="{D66874EA-D608-4C1A-A9A7-B0093169918F}" type="presParOf" srcId="{D7BBFF1D-2251-4DCA-B376-E3B4E6FB6B94}" destId="{65AFC807-A968-48A7-A008-5DF7E0C64A56}" srcOrd="0" destOrd="0" presId="urn:microsoft.com/office/officeart/2005/8/layout/hierarchy5"/>
    <dgm:cxn modelId="{86CBF82B-9BC6-4D16-99BE-A28815F59477}" type="presParOf" srcId="{D7BBFF1D-2251-4DCA-B376-E3B4E6FB6B94}" destId="{BC4F68F0-C35C-49D0-B7E3-B3AAA3C7C026}" srcOrd="1" destOrd="0" presId="urn:microsoft.com/office/officeart/2005/8/layout/hierarchy5"/>
    <dgm:cxn modelId="{4C50090C-27FB-4B7E-A929-0FF4B312FC19}" type="presParOf" srcId="{BC4F68F0-C35C-49D0-B7E3-B3AAA3C7C026}" destId="{11CB4AB1-B8D1-41F0-A59B-E8C93721CF4C}" srcOrd="0" destOrd="0" presId="urn:microsoft.com/office/officeart/2005/8/layout/hierarchy5"/>
    <dgm:cxn modelId="{C14CA5D7-3070-4A20-89B2-C9C8A6CA5B0A}" type="presParOf" srcId="{11CB4AB1-B8D1-41F0-A59B-E8C93721CF4C}" destId="{68B3B5D5-B255-47C0-AB7D-2155139DF134}" srcOrd="0" destOrd="0" presId="urn:microsoft.com/office/officeart/2005/8/layout/hierarchy5"/>
    <dgm:cxn modelId="{9BB40AE2-22A5-4D9C-B18B-82188FC33520}" type="presParOf" srcId="{BC4F68F0-C35C-49D0-B7E3-B3AAA3C7C026}" destId="{4ACA58D3-BB8C-4BA8-A28B-6F5F4FFF13F7}" srcOrd="1" destOrd="0" presId="urn:microsoft.com/office/officeart/2005/8/layout/hierarchy5"/>
    <dgm:cxn modelId="{9A331B29-7EB9-40F1-8E7F-DC3BDFF54B66}" type="presParOf" srcId="{4ACA58D3-BB8C-4BA8-A28B-6F5F4FFF13F7}" destId="{D0FB39FB-2B11-4837-AE89-CD8084933433}" srcOrd="0" destOrd="0" presId="urn:microsoft.com/office/officeart/2005/8/layout/hierarchy5"/>
    <dgm:cxn modelId="{B16745B9-AA07-4251-8012-9661844BF8BD}" type="presParOf" srcId="{4ACA58D3-BB8C-4BA8-A28B-6F5F4FFF13F7}" destId="{3A131E2D-6C09-4F97-BC51-E070AC6FD2C6}" srcOrd="1" destOrd="0" presId="urn:microsoft.com/office/officeart/2005/8/layout/hierarchy5"/>
    <dgm:cxn modelId="{6920D564-2684-4959-B006-36A7F556CA6D}" type="presParOf" srcId="{3A131E2D-6C09-4F97-BC51-E070AC6FD2C6}" destId="{0A1951A7-3C5A-44D3-B375-391063F9829E}" srcOrd="0" destOrd="0" presId="urn:microsoft.com/office/officeart/2005/8/layout/hierarchy5"/>
    <dgm:cxn modelId="{8665BDEE-AD14-4A5C-AA9F-EDEAA3C83DD5}" type="presParOf" srcId="{0A1951A7-3C5A-44D3-B375-391063F9829E}" destId="{2F0670AA-06C0-4B9E-BB8B-0B34E79F57FD}" srcOrd="0" destOrd="0" presId="urn:microsoft.com/office/officeart/2005/8/layout/hierarchy5"/>
    <dgm:cxn modelId="{84CD59B9-1FAB-4982-B89F-CB4B0B85FE4D}" type="presParOf" srcId="{3A131E2D-6C09-4F97-BC51-E070AC6FD2C6}" destId="{CC52B5B6-72A0-4EF6-B0F4-BC207838CC70}" srcOrd="1" destOrd="0" presId="urn:microsoft.com/office/officeart/2005/8/layout/hierarchy5"/>
    <dgm:cxn modelId="{74EFEFE1-70CF-43E5-97BF-9EA18884B3DF}" type="presParOf" srcId="{CC52B5B6-72A0-4EF6-B0F4-BC207838CC70}" destId="{176C6333-575F-49EF-BE8D-FD721E83E77E}" srcOrd="0" destOrd="0" presId="urn:microsoft.com/office/officeart/2005/8/layout/hierarchy5"/>
    <dgm:cxn modelId="{F700236F-D479-47C6-A740-B3415AFD34BF}" type="presParOf" srcId="{CC52B5B6-72A0-4EF6-B0F4-BC207838CC70}" destId="{628F5FB0-55DE-4CE8-9CA1-556DBB10C88A}" srcOrd="1" destOrd="0" presId="urn:microsoft.com/office/officeart/2005/8/layout/hierarchy5"/>
    <dgm:cxn modelId="{2D769E6F-343D-4F68-BD69-B17274120BF6}" type="presParOf" srcId="{BC4F68F0-C35C-49D0-B7E3-B3AAA3C7C026}" destId="{421739A1-E296-41C1-A0D8-2940B71D9C94}" srcOrd="2" destOrd="0" presId="urn:microsoft.com/office/officeart/2005/8/layout/hierarchy5"/>
    <dgm:cxn modelId="{0E6248B3-8323-4B2B-B489-A61D43B225A4}" type="presParOf" srcId="{421739A1-E296-41C1-A0D8-2940B71D9C94}" destId="{22F12AAC-13CD-417B-989E-F3355B7E0F37}" srcOrd="0" destOrd="0" presId="urn:microsoft.com/office/officeart/2005/8/layout/hierarchy5"/>
    <dgm:cxn modelId="{33BB2B6A-6561-4C93-9F85-C6F661A98808}" type="presParOf" srcId="{BC4F68F0-C35C-49D0-B7E3-B3AAA3C7C026}" destId="{33003DCB-5F71-4A47-A9CD-87D430052510}" srcOrd="3" destOrd="0" presId="urn:microsoft.com/office/officeart/2005/8/layout/hierarchy5"/>
    <dgm:cxn modelId="{C0733206-96D7-451D-AF80-E52507F62541}" type="presParOf" srcId="{33003DCB-5F71-4A47-A9CD-87D430052510}" destId="{5F47AEE3-7EC5-4166-8393-7F1074E802C7}" srcOrd="0" destOrd="0" presId="urn:microsoft.com/office/officeart/2005/8/layout/hierarchy5"/>
    <dgm:cxn modelId="{2DF27632-C615-414E-839C-5D55EE5AA9D1}" type="presParOf" srcId="{33003DCB-5F71-4A47-A9CD-87D430052510}" destId="{0CD095C2-D0AE-4013-B028-BA07163F766A}" srcOrd="1" destOrd="0" presId="urn:microsoft.com/office/officeart/2005/8/layout/hierarchy5"/>
    <dgm:cxn modelId="{58B44302-398D-4929-9918-BD183A32DA15}" type="presParOf" srcId="{0CD095C2-D0AE-4013-B028-BA07163F766A}" destId="{4BAF323D-644D-42CA-AE9E-FD605E29EE5B}" srcOrd="0" destOrd="0" presId="urn:microsoft.com/office/officeart/2005/8/layout/hierarchy5"/>
    <dgm:cxn modelId="{92E1EA4B-5060-4DC8-B207-8378738CDE78}" type="presParOf" srcId="{4BAF323D-644D-42CA-AE9E-FD605E29EE5B}" destId="{2E71E6A6-9152-4DCF-A375-8C9E5F8CE76D}" srcOrd="0" destOrd="0" presId="urn:microsoft.com/office/officeart/2005/8/layout/hierarchy5"/>
    <dgm:cxn modelId="{234F6DB1-86FC-476D-BF85-6D773CEA6882}" type="presParOf" srcId="{0CD095C2-D0AE-4013-B028-BA07163F766A}" destId="{3AC4708E-91E8-4FB6-8727-F8FFD2522EBD}" srcOrd="1" destOrd="0" presId="urn:microsoft.com/office/officeart/2005/8/layout/hierarchy5"/>
    <dgm:cxn modelId="{0A1C7B09-56BB-414A-BD30-F330DEA5B8B4}" type="presParOf" srcId="{3AC4708E-91E8-4FB6-8727-F8FFD2522EBD}" destId="{3D50A247-6E3A-4714-A9DD-E800AFA5F3CB}" srcOrd="0" destOrd="0" presId="urn:microsoft.com/office/officeart/2005/8/layout/hierarchy5"/>
    <dgm:cxn modelId="{7F993725-B8D6-498C-BFD6-E40B6C8697AD}" type="presParOf" srcId="{3AC4708E-91E8-4FB6-8727-F8FFD2522EBD}" destId="{BFC30706-A42B-4E5E-92E2-EEF460B87F2D}" srcOrd="1" destOrd="0" presId="urn:microsoft.com/office/officeart/2005/8/layout/hierarchy5"/>
    <dgm:cxn modelId="{4D3378EF-3E98-4CDD-9EBC-EAE625A6EE05}" type="presParOf" srcId="{E85DC7AD-E4C7-4A3B-BB81-5376F4E8B0C0}" destId="{287B00A7-956B-4117-8BE6-3E2AA9DB1B9A}" srcOrd="1" destOrd="0" presId="urn:microsoft.com/office/officeart/2005/8/layout/hierarchy5"/>
  </dgm:cxnLst>
  <dgm:bg>
    <a:solidFill>
      <a:schemeClr val="accent1">
        <a:lumMod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3C51C2-DB01-4330-8A75-C2FAF5B6CB2A}" type="doc">
      <dgm:prSet loTypeId="urn:microsoft.com/office/officeart/2005/8/layout/hierarchy5" loCatId="hierarchy" qsTypeId="urn:microsoft.com/office/officeart/2005/8/quickstyle/simple1" qsCatId="simple" csTypeId="urn:microsoft.com/office/officeart/2005/8/colors/accent1_2" csCatId="accent1" phldr="1"/>
      <dgm:spPr/>
      <dgm:t>
        <a:bodyPr/>
        <a:lstStyle/>
        <a:p>
          <a:endParaRPr lang="en-CA"/>
        </a:p>
      </dgm:t>
    </dgm:pt>
    <dgm:pt modelId="{C319F101-9775-4008-A7DA-9BBA86A48551}">
      <dgm:prSet phldrT="[Text]"/>
      <dgm:spPr/>
      <dgm:t>
        <a:bodyPr/>
        <a:lstStyle/>
        <a:p>
          <a:r>
            <a:rPr lang="en-CA" b="1" dirty="0" smtClean="0"/>
            <a:t>Decreased Probability of Behaviour</a:t>
          </a:r>
          <a:endParaRPr lang="en-CA" b="1" dirty="0"/>
        </a:p>
      </dgm:t>
    </dgm:pt>
    <dgm:pt modelId="{76569D49-5144-4DB9-8EC8-7BFCCEF59878}" type="parTrans" cxnId="{A83C6F3D-CDAB-4F28-8E3B-5DDDDE9AA5B5}">
      <dgm:prSet/>
      <dgm:spPr/>
      <dgm:t>
        <a:bodyPr/>
        <a:lstStyle/>
        <a:p>
          <a:endParaRPr lang="en-CA"/>
        </a:p>
      </dgm:t>
    </dgm:pt>
    <dgm:pt modelId="{499D3000-A246-4855-968A-BEF5A47D2BAE}" type="sibTrans" cxnId="{A83C6F3D-CDAB-4F28-8E3B-5DDDDE9AA5B5}">
      <dgm:prSet/>
      <dgm:spPr/>
      <dgm:t>
        <a:bodyPr/>
        <a:lstStyle/>
        <a:p>
          <a:endParaRPr lang="en-CA"/>
        </a:p>
      </dgm:t>
    </dgm:pt>
    <dgm:pt modelId="{670B7FC2-077B-4C6D-82B5-D5A09FF59114}">
      <dgm:prSet phldrT="[Text]"/>
      <dgm:spPr/>
      <dgm:t>
        <a:bodyPr/>
        <a:lstStyle/>
        <a:p>
          <a:r>
            <a:rPr lang="en-CA" dirty="0" smtClean="0"/>
            <a:t>Negative Stimulus Added</a:t>
          </a:r>
          <a:endParaRPr lang="en-CA" dirty="0"/>
        </a:p>
      </dgm:t>
    </dgm:pt>
    <dgm:pt modelId="{C23B355D-B982-4697-B7D9-103A8D8ABDE0}" type="parTrans" cxnId="{17FF2A03-4DF2-4B5C-A397-BA15094F4013}">
      <dgm:prSet/>
      <dgm:spPr>
        <a:ln w="44450">
          <a:solidFill>
            <a:schemeClr val="bg1"/>
          </a:solidFill>
        </a:ln>
      </dgm:spPr>
      <dgm:t>
        <a:bodyPr/>
        <a:lstStyle/>
        <a:p>
          <a:endParaRPr lang="en-CA"/>
        </a:p>
      </dgm:t>
    </dgm:pt>
    <dgm:pt modelId="{2AE18A6E-45EA-449F-A3F8-631CC773A5BD}" type="sibTrans" cxnId="{17FF2A03-4DF2-4B5C-A397-BA15094F4013}">
      <dgm:prSet/>
      <dgm:spPr/>
      <dgm:t>
        <a:bodyPr/>
        <a:lstStyle/>
        <a:p>
          <a:endParaRPr lang="en-CA"/>
        </a:p>
      </dgm:t>
    </dgm:pt>
    <dgm:pt modelId="{ED098403-95BF-4526-8187-24265DC288F3}">
      <dgm:prSet phldrT="[Text]"/>
      <dgm:spPr>
        <a:ln w="76200">
          <a:solidFill>
            <a:schemeClr val="tx1"/>
          </a:solidFill>
        </a:ln>
      </dgm:spPr>
      <dgm:t>
        <a:bodyPr/>
        <a:lstStyle/>
        <a:p>
          <a:r>
            <a:rPr lang="en-CA" b="1" dirty="0" smtClean="0"/>
            <a:t>Punishment</a:t>
          </a:r>
          <a:endParaRPr lang="en-CA" b="1" dirty="0"/>
        </a:p>
      </dgm:t>
    </dgm:pt>
    <dgm:pt modelId="{6B471D4C-1492-48BC-A42D-224D997377CC}" type="parTrans" cxnId="{FE945161-D238-48B8-B5CE-1470E5943961}">
      <dgm:prSet/>
      <dgm:spPr>
        <a:ln w="44450">
          <a:solidFill>
            <a:schemeClr val="bg1"/>
          </a:solidFill>
        </a:ln>
      </dgm:spPr>
      <dgm:t>
        <a:bodyPr/>
        <a:lstStyle/>
        <a:p>
          <a:endParaRPr lang="en-CA"/>
        </a:p>
      </dgm:t>
    </dgm:pt>
    <dgm:pt modelId="{8AB4B845-8EFA-4772-B942-BC27B33CC891}" type="sibTrans" cxnId="{FE945161-D238-48B8-B5CE-1470E5943961}">
      <dgm:prSet/>
      <dgm:spPr/>
      <dgm:t>
        <a:bodyPr/>
        <a:lstStyle/>
        <a:p>
          <a:endParaRPr lang="en-CA"/>
        </a:p>
      </dgm:t>
    </dgm:pt>
    <dgm:pt modelId="{E302AE86-44FD-4E5D-AB09-EC1BA879FB25}">
      <dgm:prSet phldrT="[Text]"/>
      <dgm:spPr/>
      <dgm:t>
        <a:bodyPr/>
        <a:lstStyle/>
        <a:p>
          <a:r>
            <a:rPr lang="en-CA" dirty="0" smtClean="0"/>
            <a:t>None – Reinforcer Terminated</a:t>
          </a:r>
          <a:endParaRPr lang="en-CA" dirty="0"/>
        </a:p>
      </dgm:t>
    </dgm:pt>
    <dgm:pt modelId="{BF89EB11-182F-4D9E-9142-6452DD243A41}" type="parTrans" cxnId="{F12ADF73-14B1-4BBF-84CF-78AE04EE2317}">
      <dgm:prSet/>
      <dgm:spPr>
        <a:ln w="44450">
          <a:solidFill>
            <a:schemeClr val="bg1"/>
          </a:solidFill>
        </a:ln>
      </dgm:spPr>
      <dgm:t>
        <a:bodyPr/>
        <a:lstStyle/>
        <a:p>
          <a:endParaRPr lang="en-CA"/>
        </a:p>
      </dgm:t>
    </dgm:pt>
    <dgm:pt modelId="{1FEC631C-EBAF-4BDB-830C-85B4115C5DEC}" type="sibTrans" cxnId="{F12ADF73-14B1-4BBF-84CF-78AE04EE2317}">
      <dgm:prSet/>
      <dgm:spPr/>
      <dgm:t>
        <a:bodyPr/>
        <a:lstStyle/>
        <a:p>
          <a:endParaRPr lang="en-CA"/>
        </a:p>
      </dgm:t>
    </dgm:pt>
    <dgm:pt modelId="{948A990F-D72F-4BAD-A887-83C7B8DC741A}">
      <dgm:prSet phldrT="[Text]"/>
      <dgm:spPr>
        <a:ln w="76200">
          <a:solidFill>
            <a:schemeClr val="tx1"/>
          </a:solidFill>
        </a:ln>
      </dgm:spPr>
      <dgm:t>
        <a:bodyPr/>
        <a:lstStyle/>
        <a:p>
          <a:r>
            <a:rPr lang="en-CA" b="1" dirty="0" smtClean="0"/>
            <a:t>Extinction</a:t>
          </a:r>
          <a:endParaRPr lang="en-CA" b="1" dirty="0"/>
        </a:p>
      </dgm:t>
    </dgm:pt>
    <dgm:pt modelId="{E78A5F80-6A69-4B55-896B-43F389BBD1D5}" type="parTrans" cxnId="{D6D6D8F0-DED2-4D4E-B0F1-CFF7F3768BB6}">
      <dgm:prSet/>
      <dgm:spPr>
        <a:ln w="44450">
          <a:solidFill>
            <a:schemeClr val="bg1"/>
          </a:solidFill>
        </a:ln>
      </dgm:spPr>
      <dgm:t>
        <a:bodyPr/>
        <a:lstStyle/>
        <a:p>
          <a:endParaRPr lang="en-CA"/>
        </a:p>
      </dgm:t>
    </dgm:pt>
    <dgm:pt modelId="{082B15F5-9949-4868-800A-209BFCF660FA}" type="sibTrans" cxnId="{D6D6D8F0-DED2-4D4E-B0F1-CFF7F3768BB6}">
      <dgm:prSet/>
      <dgm:spPr/>
      <dgm:t>
        <a:bodyPr/>
        <a:lstStyle/>
        <a:p>
          <a:endParaRPr lang="en-CA"/>
        </a:p>
      </dgm:t>
    </dgm:pt>
    <dgm:pt modelId="{E85DC7AD-E4C7-4A3B-BB81-5376F4E8B0C0}" type="pres">
      <dgm:prSet presAssocID="{B13C51C2-DB01-4330-8A75-C2FAF5B6CB2A}" presName="mainComposite" presStyleCnt="0">
        <dgm:presLayoutVars>
          <dgm:chPref val="1"/>
          <dgm:dir/>
          <dgm:animOne val="branch"/>
          <dgm:animLvl val="lvl"/>
          <dgm:resizeHandles val="exact"/>
        </dgm:presLayoutVars>
      </dgm:prSet>
      <dgm:spPr/>
      <dgm:t>
        <a:bodyPr/>
        <a:lstStyle/>
        <a:p>
          <a:endParaRPr lang="en-CA"/>
        </a:p>
      </dgm:t>
    </dgm:pt>
    <dgm:pt modelId="{6E36CEB8-5B8C-4D67-B994-DBF573B6ADCB}" type="pres">
      <dgm:prSet presAssocID="{B13C51C2-DB01-4330-8A75-C2FAF5B6CB2A}" presName="hierFlow" presStyleCnt="0"/>
      <dgm:spPr/>
    </dgm:pt>
    <dgm:pt modelId="{B29A0FDD-9509-4084-B615-249759DFA95E}" type="pres">
      <dgm:prSet presAssocID="{B13C51C2-DB01-4330-8A75-C2FAF5B6CB2A}" presName="hierChild1" presStyleCnt="0">
        <dgm:presLayoutVars>
          <dgm:chPref val="1"/>
          <dgm:animOne val="branch"/>
          <dgm:animLvl val="lvl"/>
        </dgm:presLayoutVars>
      </dgm:prSet>
      <dgm:spPr/>
    </dgm:pt>
    <dgm:pt modelId="{D7BBFF1D-2251-4DCA-B376-E3B4E6FB6B94}" type="pres">
      <dgm:prSet presAssocID="{C319F101-9775-4008-A7DA-9BBA86A48551}" presName="Name17" presStyleCnt="0"/>
      <dgm:spPr/>
    </dgm:pt>
    <dgm:pt modelId="{65AFC807-A968-48A7-A008-5DF7E0C64A56}" type="pres">
      <dgm:prSet presAssocID="{C319F101-9775-4008-A7DA-9BBA86A48551}" presName="level1Shape" presStyleLbl="node0" presStyleIdx="0" presStyleCnt="1" custLinFactNeighborX="5114">
        <dgm:presLayoutVars>
          <dgm:chPref val="3"/>
        </dgm:presLayoutVars>
      </dgm:prSet>
      <dgm:spPr/>
      <dgm:t>
        <a:bodyPr/>
        <a:lstStyle/>
        <a:p>
          <a:endParaRPr lang="en-CA"/>
        </a:p>
      </dgm:t>
    </dgm:pt>
    <dgm:pt modelId="{BC4F68F0-C35C-49D0-B7E3-B3AAA3C7C026}" type="pres">
      <dgm:prSet presAssocID="{C319F101-9775-4008-A7DA-9BBA86A48551}" presName="hierChild2" presStyleCnt="0"/>
      <dgm:spPr/>
    </dgm:pt>
    <dgm:pt modelId="{11CB4AB1-B8D1-41F0-A59B-E8C93721CF4C}" type="pres">
      <dgm:prSet presAssocID="{C23B355D-B982-4697-B7D9-103A8D8ABDE0}" presName="Name25" presStyleLbl="parChTrans1D2" presStyleIdx="0" presStyleCnt="2"/>
      <dgm:spPr/>
      <dgm:t>
        <a:bodyPr/>
        <a:lstStyle/>
        <a:p>
          <a:endParaRPr lang="en-CA"/>
        </a:p>
      </dgm:t>
    </dgm:pt>
    <dgm:pt modelId="{68B3B5D5-B255-47C0-AB7D-2155139DF134}" type="pres">
      <dgm:prSet presAssocID="{C23B355D-B982-4697-B7D9-103A8D8ABDE0}" presName="connTx" presStyleLbl="parChTrans1D2" presStyleIdx="0" presStyleCnt="2"/>
      <dgm:spPr/>
      <dgm:t>
        <a:bodyPr/>
        <a:lstStyle/>
        <a:p>
          <a:endParaRPr lang="en-CA"/>
        </a:p>
      </dgm:t>
    </dgm:pt>
    <dgm:pt modelId="{4ACA58D3-BB8C-4BA8-A28B-6F5F4FFF13F7}" type="pres">
      <dgm:prSet presAssocID="{670B7FC2-077B-4C6D-82B5-D5A09FF59114}" presName="Name30" presStyleCnt="0"/>
      <dgm:spPr/>
    </dgm:pt>
    <dgm:pt modelId="{D0FB39FB-2B11-4837-AE89-CD8084933433}" type="pres">
      <dgm:prSet presAssocID="{670B7FC2-077B-4C6D-82B5-D5A09FF59114}" presName="level2Shape" presStyleLbl="node2" presStyleIdx="0" presStyleCnt="2"/>
      <dgm:spPr/>
      <dgm:t>
        <a:bodyPr/>
        <a:lstStyle/>
        <a:p>
          <a:endParaRPr lang="en-CA"/>
        </a:p>
      </dgm:t>
    </dgm:pt>
    <dgm:pt modelId="{3A131E2D-6C09-4F97-BC51-E070AC6FD2C6}" type="pres">
      <dgm:prSet presAssocID="{670B7FC2-077B-4C6D-82B5-D5A09FF59114}" presName="hierChild3" presStyleCnt="0"/>
      <dgm:spPr/>
    </dgm:pt>
    <dgm:pt modelId="{0A1951A7-3C5A-44D3-B375-391063F9829E}" type="pres">
      <dgm:prSet presAssocID="{6B471D4C-1492-48BC-A42D-224D997377CC}" presName="Name25" presStyleLbl="parChTrans1D3" presStyleIdx="0" presStyleCnt="2"/>
      <dgm:spPr/>
      <dgm:t>
        <a:bodyPr/>
        <a:lstStyle/>
        <a:p>
          <a:endParaRPr lang="en-CA"/>
        </a:p>
      </dgm:t>
    </dgm:pt>
    <dgm:pt modelId="{2F0670AA-06C0-4B9E-BB8B-0B34E79F57FD}" type="pres">
      <dgm:prSet presAssocID="{6B471D4C-1492-48BC-A42D-224D997377CC}" presName="connTx" presStyleLbl="parChTrans1D3" presStyleIdx="0" presStyleCnt="2"/>
      <dgm:spPr/>
      <dgm:t>
        <a:bodyPr/>
        <a:lstStyle/>
        <a:p>
          <a:endParaRPr lang="en-CA"/>
        </a:p>
      </dgm:t>
    </dgm:pt>
    <dgm:pt modelId="{CC52B5B6-72A0-4EF6-B0F4-BC207838CC70}" type="pres">
      <dgm:prSet presAssocID="{ED098403-95BF-4526-8187-24265DC288F3}" presName="Name30" presStyleCnt="0"/>
      <dgm:spPr/>
    </dgm:pt>
    <dgm:pt modelId="{176C6333-575F-49EF-BE8D-FD721E83E77E}" type="pres">
      <dgm:prSet presAssocID="{ED098403-95BF-4526-8187-24265DC288F3}" presName="level2Shape" presStyleLbl="node3" presStyleIdx="0" presStyleCnt="2"/>
      <dgm:spPr/>
      <dgm:t>
        <a:bodyPr/>
        <a:lstStyle/>
        <a:p>
          <a:endParaRPr lang="en-CA"/>
        </a:p>
      </dgm:t>
    </dgm:pt>
    <dgm:pt modelId="{628F5FB0-55DE-4CE8-9CA1-556DBB10C88A}" type="pres">
      <dgm:prSet presAssocID="{ED098403-95BF-4526-8187-24265DC288F3}" presName="hierChild3" presStyleCnt="0"/>
      <dgm:spPr/>
    </dgm:pt>
    <dgm:pt modelId="{421739A1-E296-41C1-A0D8-2940B71D9C94}" type="pres">
      <dgm:prSet presAssocID="{BF89EB11-182F-4D9E-9142-6452DD243A41}" presName="Name25" presStyleLbl="parChTrans1D2" presStyleIdx="1" presStyleCnt="2"/>
      <dgm:spPr/>
      <dgm:t>
        <a:bodyPr/>
        <a:lstStyle/>
        <a:p>
          <a:endParaRPr lang="en-CA"/>
        </a:p>
      </dgm:t>
    </dgm:pt>
    <dgm:pt modelId="{22F12AAC-13CD-417B-989E-F3355B7E0F37}" type="pres">
      <dgm:prSet presAssocID="{BF89EB11-182F-4D9E-9142-6452DD243A41}" presName="connTx" presStyleLbl="parChTrans1D2" presStyleIdx="1" presStyleCnt="2"/>
      <dgm:spPr/>
      <dgm:t>
        <a:bodyPr/>
        <a:lstStyle/>
        <a:p>
          <a:endParaRPr lang="en-CA"/>
        </a:p>
      </dgm:t>
    </dgm:pt>
    <dgm:pt modelId="{33003DCB-5F71-4A47-A9CD-87D430052510}" type="pres">
      <dgm:prSet presAssocID="{E302AE86-44FD-4E5D-AB09-EC1BA879FB25}" presName="Name30" presStyleCnt="0"/>
      <dgm:spPr/>
    </dgm:pt>
    <dgm:pt modelId="{5F47AEE3-7EC5-4166-8393-7F1074E802C7}" type="pres">
      <dgm:prSet presAssocID="{E302AE86-44FD-4E5D-AB09-EC1BA879FB25}" presName="level2Shape" presStyleLbl="node2" presStyleIdx="1" presStyleCnt="2"/>
      <dgm:spPr/>
      <dgm:t>
        <a:bodyPr/>
        <a:lstStyle/>
        <a:p>
          <a:endParaRPr lang="en-CA"/>
        </a:p>
      </dgm:t>
    </dgm:pt>
    <dgm:pt modelId="{0CD095C2-D0AE-4013-B028-BA07163F766A}" type="pres">
      <dgm:prSet presAssocID="{E302AE86-44FD-4E5D-AB09-EC1BA879FB25}" presName="hierChild3" presStyleCnt="0"/>
      <dgm:spPr/>
    </dgm:pt>
    <dgm:pt modelId="{4BAF323D-644D-42CA-AE9E-FD605E29EE5B}" type="pres">
      <dgm:prSet presAssocID="{E78A5F80-6A69-4B55-896B-43F389BBD1D5}" presName="Name25" presStyleLbl="parChTrans1D3" presStyleIdx="1" presStyleCnt="2"/>
      <dgm:spPr/>
      <dgm:t>
        <a:bodyPr/>
        <a:lstStyle/>
        <a:p>
          <a:endParaRPr lang="en-CA"/>
        </a:p>
      </dgm:t>
    </dgm:pt>
    <dgm:pt modelId="{2E71E6A6-9152-4DCF-A375-8C9E5F8CE76D}" type="pres">
      <dgm:prSet presAssocID="{E78A5F80-6A69-4B55-896B-43F389BBD1D5}" presName="connTx" presStyleLbl="parChTrans1D3" presStyleIdx="1" presStyleCnt="2"/>
      <dgm:spPr/>
      <dgm:t>
        <a:bodyPr/>
        <a:lstStyle/>
        <a:p>
          <a:endParaRPr lang="en-CA"/>
        </a:p>
      </dgm:t>
    </dgm:pt>
    <dgm:pt modelId="{3AC4708E-91E8-4FB6-8727-F8FFD2522EBD}" type="pres">
      <dgm:prSet presAssocID="{948A990F-D72F-4BAD-A887-83C7B8DC741A}" presName="Name30" presStyleCnt="0"/>
      <dgm:spPr/>
    </dgm:pt>
    <dgm:pt modelId="{3D50A247-6E3A-4714-A9DD-E800AFA5F3CB}" type="pres">
      <dgm:prSet presAssocID="{948A990F-D72F-4BAD-A887-83C7B8DC741A}" presName="level2Shape" presStyleLbl="node3" presStyleIdx="1" presStyleCnt="2"/>
      <dgm:spPr/>
      <dgm:t>
        <a:bodyPr/>
        <a:lstStyle/>
        <a:p>
          <a:endParaRPr lang="en-CA"/>
        </a:p>
      </dgm:t>
    </dgm:pt>
    <dgm:pt modelId="{BFC30706-A42B-4E5E-92E2-EEF460B87F2D}" type="pres">
      <dgm:prSet presAssocID="{948A990F-D72F-4BAD-A887-83C7B8DC741A}" presName="hierChild3" presStyleCnt="0"/>
      <dgm:spPr/>
    </dgm:pt>
    <dgm:pt modelId="{287B00A7-956B-4117-8BE6-3E2AA9DB1B9A}" type="pres">
      <dgm:prSet presAssocID="{B13C51C2-DB01-4330-8A75-C2FAF5B6CB2A}" presName="bgShapesFlow" presStyleCnt="0"/>
      <dgm:spPr/>
    </dgm:pt>
  </dgm:ptLst>
  <dgm:cxnLst>
    <dgm:cxn modelId="{17FF2A03-4DF2-4B5C-A397-BA15094F4013}" srcId="{C319F101-9775-4008-A7DA-9BBA86A48551}" destId="{670B7FC2-077B-4C6D-82B5-D5A09FF59114}" srcOrd="0" destOrd="0" parTransId="{C23B355D-B982-4697-B7D9-103A8D8ABDE0}" sibTransId="{2AE18A6E-45EA-449F-A3F8-631CC773A5BD}"/>
    <dgm:cxn modelId="{D6D6D8F0-DED2-4D4E-B0F1-CFF7F3768BB6}" srcId="{E302AE86-44FD-4E5D-AB09-EC1BA879FB25}" destId="{948A990F-D72F-4BAD-A887-83C7B8DC741A}" srcOrd="0" destOrd="0" parTransId="{E78A5F80-6A69-4B55-896B-43F389BBD1D5}" sibTransId="{082B15F5-9949-4868-800A-209BFCF660FA}"/>
    <dgm:cxn modelId="{31EAF918-D49A-4A87-92AE-85AFE93F35DD}" type="presOf" srcId="{ED098403-95BF-4526-8187-24265DC288F3}" destId="{176C6333-575F-49EF-BE8D-FD721E83E77E}" srcOrd="0" destOrd="0" presId="urn:microsoft.com/office/officeart/2005/8/layout/hierarchy5"/>
    <dgm:cxn modelId="{AF9D3E46-67A6-436D-95DC-F4C7ABE9A445}" type="presOf" srcId="{E302AE86-44FD-4E5D-AB09-EC1BA879FB25}" destId="{5F47AEE3-7EC5-4166-8393-7F1074E802C7}" srcOrd="0" destOrd="0" presId="urn:microsoft.com/office/officeart/2005/8/layout/hierarchy5"/>
    <dgm:cxn modelId="{4B578411-971A-49EC-8CB1-3685718B5821}" type="presOf" srcId="{C23B355D-B982-4697-B7D9-103A8D8ABDE0}" destId="{68B3B5D5-B255-47C0-AB7D-2155139DF134}" srcOrd="1" destOrd="0" presId="urn:microsoft.com/office/officeart/2005/8/layout/hierarchy5"/>
    <dgm:cxn modelId="{FE945161-D238-48B8-B5CE-1470E5943961}" srcId="{670B7FC2-077B-4C6D-82B5-D5A09FF59114}" destId="{ED098403-95BF-4526-8187-24265DC288F3}" srcOrd="0" destOrd="0" parTransId="{6B471D4C-1492-48BC-A42D-224D997377CC}" sibTransId="{8AB4B845-8EFA-4772-B942-BC27B33CC891}"/>
    <dgm:cxn modelId="{719CDF57-11B8-4871-9112-72661D1B7301}" type="presOf" srcId="{C319F101-9775-4008-A7DA-9BBA86A48551}" destId="{65AFC807-A968-48A7-A008-5DF7E0C64A56}" srcOrd="0" destOrd="0" presId="urn:microsoft.com/office/officeart/2005/8/layout/hierarchy5"/>
    <dgm:cxn modelId="{F34A00FC-0CDD-4204-BA8E-697C81128A17}" type="presOf" srcId="{948A990F-D72F-4BAD-A887-83C7B8DC741A}" destId="{3D50A247-6E3A-4714-A9DD-E800AFA5F3CB}" srcOrd="0" destOrd="0" presId="urn:microsoft.com/office/officeart/2005/8/layout/hierarchy5"/>
    <dgm:cxn modelId="{D74D211B-AE92-4BD6-B604-B46AD60A814C}" type="presOf" srcId="{670B7FC2-077B-4C6D-82B5-D5A09FF59114}" destId="{D0FB39FB-2B11-4837-AE89-CD8084933433}" srcOrd="0" destOrd="0" presId="urn:microsoft.com/office/officeart/2005/8/layout/hierarchy5"/>
    <dgm:cxn modelId="{C325D021-0F37-43BE-AA6A-650F33381A7D}" type="presOf" srcId="{6B471D4C-1492-48BC-A42D-224D997377CC}" destId="{0A1951A7-3C5A-44D3-B375-391063F9829E}" srcOrd="0" destOrd="0" presId="urn:microsoft.com/office/officeart/2005/8/layout/hierarchy5"/>
    <dgm:cxn modelId="{F12ADF73-14B1-4BBF-84CF-78AE04EE2317}" srcId="{C319F101-9775-4008-A7DA-9BBA86A48551}" destId="{E302AE86-44FD-4E5D-AB09-EC1BA879FB25}" srcOrd="1" destOrd="0" parTransId="{BF89EB11-182F-4D9E-9142-6452DD243A41}" sibTransId="{1FEC631C-EBAF-4BDB-830C-85B4115C5DEC}"/>
    <dgm:cxn modelId="{B37C058E-4B92-4659-8712-B5EA41306C04}" type="presOf" srcId="{BF89EB11-182F-4D9E-9142-6452DD243A41}" destId="{421739A1-E296-41C1-A0D8-2940B71D9C94}" srcOrd="0" destOrd="0" presId="urn:microsoft.com/office/officeart/2005/8/layout/hierarchy5"/>
    <dgm:cxn modelId="{F2040DCC-F586-4820-B8B4-E46BEB9CD855}" type="presOf" srcId="{BF89EB11-182F-4D9E-9142-6452DD243A41}" destId="{22F12AAC-13CD-417B-989E-F3355B7E0F37}" srcOrd="1" destOrd="0" presId="urn:microsoft.com/office/officeart/2005/8/layout/hierarchy5"/>
    <dgm:cxn modelId="{65E7F0D5-342D-483C-99FB-C30CFB18428C}" type="presOf" srcId="{E78A5F80-6A69-4B55-896B-43F389BBD1D5}" destId="{2E71E6A6-9152-4DCF-A375-8C9E5F8CE76D}" srcOrd="1" destOrd="0" presId="urn:microsoft.com/office/officeart/2005/8/layout/hierarchy5"/>
    <dgm:cxn modelId="{02C56029-B9FB-437F-B054-B0250DD27D17}" type="presOf" srcId="{B13C51C2-DB01-4330-8A75-C2FAF5B6CB2A}" destId="{E85DC7AD-E4C7-4A3B-BB81-5376F4E8B0C0}" srcOrd="0" destOrd="0" presId="urn:microsoft.com/office/officeart/2005/8/layout/hierarchy5"/>
    <dgm:cxn modelId="{8491878C-8BA5-4B4F-B66D-342DA0511A2B}" type="presOf" srcId="{C23B355D-B982-4697-B7D9-103A8D8ABDE0}" destId="{11CB4AB1-B8D1-41F0-A59B-E8C93721CF4C}" srcOrd="0" destOrd="0" presId="urn:microsoft.com/office/officeart/2005/8/layout/hierarchy5"/>
    <dgm:cxn modelId="{4E718D81-435C-46C1-823B-0485D3294246}" type="presOf" srcId="{E78A5F80-6A69-4B55-896B-43F389BBD1D5}" destId="{4BAF323D-644D-42CA-AE9E-FD605E29EE5B}" srcOrd="0" destOrd="0" presId="urn:microsoft.com/office/officeart/2005/8/layout/hierarchy5"/>
    <dgm:cxn modelId="{F6B59352-94D4-4B57-8D89-E324E48A4244}" type="presOf" srcId="{6B471D4C-1492-48BC-A42D-224D997377CC}" destId="{2F0670AA-06C0-4B9E-BB8B-0B34E79F57FD}" srcOrd="1" destOrd="0" presId="urn:microsoft.com/office/officeart/2005/8/layout/hierarchy5"/>
    <dgm:cxn modelId="{A83C6F3D-CDAB-4F28-8E3B-5DDDDE9AA5B5}" srcId="{B13C51C2-DB01-4330-8A75-C2FAF5B6CB2A}" destId="{C319F101-9775-4008-A7DA-9BBA86A48551}" srcOrd="0" destOrd="0" parTransId="{76569D49-5144-4DB9-8EC8-7BFCCEF59878}" sibTransId="{499D3000-A246-4855-968A-BEF5A47D2BAE}"/>
    <dgm:cxn modelId="{58172DAE-FB97-47E2-A774-FA77322D4FF4}" type="presParOf" srcId="{E85DC7AD-E4C7-4A3B-BB81-5376F4E8B0C0}" destId="{6E36CEB8-5B8C-4D67-B994-DBF573B6ADCB}" srcOrd="0" destOrd="0" presId="urn:microsoft.com/office/officeart/2005/8/layout/hierarchy5"/>
    <dgm:cxn modelId="{E8614DF5-F3E7-4CF1-A7DF-BDB62FC85091}" type="presParOf" srcId="{6E36CEB8-5B8C-4D67-B994-DBF573B6ADCB}" destId="{B29A0FDD-9509-4084-B615-249759DFA95E}" srcOrd="0" destOrd="0" presId="urn:microsoft.com/office/officeart/2005/8/layout/hierarchy5"/>
    <dgm:cxn modelId="{E3B96BDA-DD0F-4475-8F9F-857AA8D28768}" type="presParOf" srcId="{B29A0FDD-9509-4084-B615-249759DFA95E}" destId="{D7BBFF1D-2251-4DCA-B376-E3B4E6FB6B94}" srcOrd="0" destOrd="0" presId="urn:microsoft.com/office/officeart/2005/8/layout/hierarchy5"/>
    <dgm:cxn modelId="{D261B407-2F57-498A-AACC-148B67EE2A1E}" type="presParOf" srcId="{D7BBFF1D-2251-4DCA-B376-E3B4E6FB6B94}" destId="{65AFC807-A968-48A7-A008-5DF7E0C64A56}" srcOrd="0" destOrd="0" presId="urn:microsoft.com/office/officeart/2005/8/layout/hierarchy5"/>
    <dgm:cxn modelId="{0E3C0CB0-E01F-4D53-A6AE-61F7F07FE4CD}" type="presParOf" srcId="{D7BBFF1D-2251-4DCA-B376-E3B4E6FB6B94}" destId="{BC4F68F0-C35C-49D0-B7E3-B3AAA3C7C026}" srcOrd="1" destOrd="0" presId="urn:microsoft.com/office/officeart/2005/8/layout/hierarchy5"/>
    <dgm:cxn modelId="{89BC84FF-7F5C-424E-AAF5-15E9F02F020E}" type="presParOf" srcId="{BC4F68F0-C35C-49D0-B7E3-B3AAA3C7C026}" destId="{11CB4AB1-B8D1-41F0-A59B-E8C93721CF4C}" srcOrd="0" destOrd="0" presId="urn:microsoft.com/office/officeart/2005/8/layout/hierarchy5"/>
    <dgm:cxn modelId="{6939F82C-3B8D-4278-8DB7-D18DB6655B12}" type="presParOf" srcId="{11CB4AB1-B8D1-41F0-A59B-E8C93721CF4C}" destId="{68B3B5D5-B255-47C0-AB7D-2155139DF134}" srcOrd="0" destOrd="0" presId="urn:microsoft.com/office/officeart/2005/8/layout/hierarchy5"/>
    <dgm:cxn modelId="{E444DDEA-63AB-4BE4-8B86-55CFD606DC93}" type="presParOf" srcId="{BC4F68F0-C35C-49D0-B7E3-B3AAA3C7C026}" destId="{4ACA58D3-BB8C-4BA8-A28B-6F5F4FFF13F7}" srcOrd="1" destOrd="0" presId="urn:microsoft.com/office/officeart/2005/8/layout/hierarchy5"/>
    <dgm:cxn modelId="{8357A35E-C34E-4A38-B3C4-2E954C18DC05}" type="presParOf" srcId="{4ACA58D3-BB8C-4BA8-A28B-6F5F4FFF13F7}" destId="{D0FB39FB-2B11-4837-AE89-CD8084933433}" srcOrd="0" destOrd="0" presId="urn:microsoft.com/office/officeart/2005/8/layout/hierarchy5"/>
    <dgm:cxn modelId="{6E7C8F12-97E0-4503-A5D1-C8A4427C0177}" type="presParOf" srcId="{4ACA58D3-BB8C-4BA8-A28B-6F5F4FFF13F7}" destId="{3A131E2D-6C09-4F97-BC51-E070AC6FD2C6}" srcOrd="1" destOrd="0" presId="urn:microsoft.com/office/officeart/2005/8/layout/hierarchy5"/>
    <dgm:cxn modelId="{7CA2458D-D149-4594-B03C-EA1EDCA60272}" type="presParOf" srcId="{3A131E2D-6C09-4F97-BC51-E070AC6FD2C6}" destId="{0A1951A7-3C5A-44D3-B375-391063F9829E}" srcOrd="0" destOrd="0" presId="urn:microsoft.com/office/officeart/2005/8/layout/hierarchy5"/>
    <dgm:cxn modelId="{8AEFE0C3-2BF8-4378-B815-088AE1AE5385}" type="presParOf" srcId="{0A1951A7-3C5A-44D3-B375-391063F9829E}" destId="{2F0670AA-06C0-4B9E-BB8B-0B34E79F57FD}" srcOrd="0" destOrd="0" presId="urn:microsoft.com/office/officeart/2005/8/layout/hierarchy5"/>
    <dgm:cxn modelId="{D8A2BB69-96B8-4179-90B9-33A2C69DFB01}" type="presParOf" srcId="{3A131E2D-6C09-4F97-BC51-E070AC6FD2C6}" destId="{CC52B5B6-72A0-4EF6-B0F4-BC207838CC70}" srcOrd="1" destOrd="0" presId="urn:microsoft.com/office/officeart/2005/8/layout/hierarchy5"/>
    <dgm:cxn modelId="{7357E3EC-7614-4D54-B4BC-35473535DD7B}" type="presParOf" srcId="{CC52B5B6-72A0-4EF6-B0F4-BC207838CC70}" destId="{176C6333-575F-49EF-BE8D-FD721E83E77E}" srcOrd="0" destOrd="0" presId="urn:microsoft.com/office/officeart/2005/8/layout/hierarchy5"/>
    <dgm:cxn modelId="{15D71BA7-253F-4FF9-8E78-B55463703CBE}" type="presParOf" srcId="{CC52B5B6-72A0-4EF6-B0F4-BC207838CC70}" destId="{628F5FB0-55DE-4CE8-9CA1-556DBB10C88A}" srcOrd="1" destOrd="0" presId="urn:microsoft.com/office/officeart/2005/8/layout/hierarchy5"/>
    <dgm:cxn modelId="{D5A20302-14D3-4CAB-964B-8C09A0B232A6}" type="presParOf" srcId="{BC4F68F0-C35C-49D0-B7E3-B3AAA3C7C026}" destId="{421739A1-E296-41C1-A0D8-2940B71D9C94}" srcOrd="2" destOrd="0" presId="urn:microsoft.com/office/officeart/2005/8/layout/hierarchy5"/>
    <dgm:cxn modelId="{BD1291B0-146B-4F7A-A57F-27BC5FEEF6DC}" type="presParOf" srcId="{421739A1-E296-41C1-A0D8-2940B71D9C94}" destId="{22F12AAC-13CD-417B-989E-F3355B7E0F37}" srcOrd="0" destOrd="0" presId="urn:microsoft.com/office/officeart/2005/8/layout/hierarchy5"/>
    <dgm:cxn modelId="{B763009C-C6C2-4297-A127-83CC3508D389}" type="presParOf" srcId="{BC4F68F0-C35C-49D0-B7E3-B3AAA3C7C026}" destId="{33003DCB-5F71-4A47-A9CD-87D430052510}" srcOrd="3" destOrd="0" presId="urn:microsoft.com/office/officeart/2005/8/layout/hierarchy5"/>
    <dgm:cxn modelId="{AB75BBE9-60B5-48F5-8230-2540DAD8A69B}" type="presParOf" srcId="{33003DCB-5F71-4A47-A9CD-87D430052510}" destId="{5F47AEE3-7EC5-4166-8393-7F1074E802C7}" srcOrd="0" destOrd="0" presId="urn:microsoft.com/office/officeart/2005/8/layout/hierarchy5"/>
    <dgm:cxn modelId="{C77AE824-1229-4EA1-B1E4-6C5229987C98}" type="presParOf" srcId="{33003DCB-5F71-4A47-A9CD-87D430052510}" destId="{0CD095C2-D0AE-4013-B028-BA07163F766A}" srcOrd="1" destOrd="0" presId="urn:microsoft.com/office/officeart/2005/8/layout/hierarchy5"/>
    <dgm:cxn modelId="{A1603B1D-7436-4C5E-A843-67748A6B8116}" type="presParOf" srcId="{0CD095C2-D0AE-4013-B028-BA07163F766A}" destId="{4BAF323D-644D-42CA-AE9E-FD605E29EE5B}" srcOrd="0" destOrd="0" presId="urn:microsoft.com/office/officeart/2005/8/layout/hierarchy5"/>
    <dgm:cxn modelId="{1DE8866D-BD20-474D-BF7C-EF843B2AEA61}" type="presParOf" srcId="{4BAF323D-644D-42CA-AE9E-FD605E29EE5B}" destId="{2E71E6A6-9152-4DCF-A375-8C9E5F8CE76D}" srcOrd="0" destOrd="0" presId="urn:microsoft.com/office/officeart/2005/8/layout/hierarchy5"/>
    <dgm:cxn modelId="{5E6CE7F6-ACE4-4A61-9401-87F5D0E5AB27}" type="presParOf" srcId="{0CD095C2-D0AE-4013-B028-BA07163F766A}" destId="{3AC4708E-91E8-4FB6-8727-F8FFD2522EBD}" srcOrd="1" destOrd="0" presId="urn:microsoft.com/office/officeart/2005/8/layout/hierarchy5"/>
    <dgm:cxn modelId="{008C7B60-E1E7-4403-B5FA-11AC8E841946}" type="presParOf" srcId="{3AC4708E-91E8-4FB6-8727-F8FFD2522EBD}" destId="{3D50A247-6E3A-4714-A9DD-E800AFA5F3CB}" srcOrd="0" destOrd="0" presId="urn:microsoft.com/office/officeart/2005/8/layout/hierarchy5"/>
    <dgm:cxn modelId="{7136EF61-6F4D-4C12-AAE0-CB403A98850D}" type="presParOf" srcId="{3AC4708E-91E8-4FB6-8727-F8FFD2522EBD}" destId="{BFC30706-A42B-4E5E-92E2-EEF460B87F2D}" srcOrd="1" destOrd="0" presId="urn:microsoft.com/office/officeart/2005/8/layout/hierarchy5"/>
    <dgm:cxn modelId="{735D2817-398F-451C-9697-4334B7F335A0}" type="presParOf" srcId="{E85DC7AD-E4C7-4A3B-BB81-5376F4E8B0C0}" destId="{287B00A7-956B-4117-8BE6-3E2AA9DB1B9A}" srcOrd="1" destOrd="0" presId="urn:microsoft.com/office/officeart/2005/8/layout/hierarchy5"/>
  </dgm:cxnLst>
  <dgm:bg>
    <a:solidFill>
      <a:schemeClr val="accent2"/>
    </a:solidFill>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FC807-A968-48A7-A008-5DF7E0C64A56}">
      <dsp:nvSpPr>
        <dsp:cNvPr id="0" name=""/>
        <dsp:cNvSpPr/>
      </dsp:nvSpPr>
      <dsp:spPr>
        <a:xfrm>
          <a:off x="71999" y="720075"/>
          <a:ext cx="2119984" cy="10599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b="1" kern="1200" dirty="0" smtClean="0"/>
            <a:t>Increased Probability of Behaviour</a:t>
          </a:r>
          <a:endParaRPr lang="en-CA" sz="2300" b="1" kern="1200" dirty="0"/>
        </a:p>
      </dsp:txBody>
      <dsp:txXfrm>
        <a:off x="103045" y="751121"/>
        <a:ext cx="2057892" cy="997900"/>
      </dsp:txXfrm>
    </dsp:sp>
    <dsp:sp modelId="{11CB4AB1-B8D1-41F0-A59B-E8C93721CF4C}">
      <dsp:nvSpPr>
        <dsp:cNvPr id="0" name=""/>
        <dsp:cNvSpPr/>
      </dsp:nvSpPr>
      <dsp:spPr>
        <a:xfrm rot="19370437">
          <a:off x="2092562" y="916684"/>
          <a:ext cx="979313" cy="75234"/>
        </a:xfrm>
        <a:custGeom>
          <a:avLst/>
          <a:gdLst/>
          <a:ahLst/>
          <a:cxnLst/>
          <a:rect l="0" t="0" r="0" b="0"/>
          <a:pathLst>
            <a:path>
              <a:moveTo>
                <a:pt x="0" y="37617"/>
              </a:moveTo>
              <a:lnTo>
                <a:pt x="979313" y="37617"/>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557736" y="929819"/>
        <a:ext cx="48965" cy="48965"/>
      </dsp:txXfrm>
    </dsp:sp>
    <dsp:sp modelId="{D0FB39FB-2B11-4837-AE89-CD8084933433}">
      <dsp:nvSpPr>
        <dsp:cNvPr id="0" name=""/>
        <dsp:cNvSpPr/>
      </dsp:nvSpPr>
      <dsp:spPr>
        <a:xfrm>
          <a:off x="2972455" y="128536"/>
          <a:ext cx="2119984" cy="10599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kern="1200" dirty="0" smtClean="0"/>
            <a:t>Positive Stimulus Added</a:t>
          </a:r>
          <a:endParaRPr lang="en-CA" sz="2300" kern="1200" dirty="0"/>
        </a:p>
      </dsp:txBody>
      <dsp:txXfrm>
        <a:off x="3003501" y="159582"/>
        <a:ext cx="2057892" cy="997900"/>
      </dsp:txXfrm>
    </dsp:sp>
    <dsp:sp modelId="{0A1951A7-3C5A-44D3-B375-391063F9829E}">
      <dsp:nvSpPr>
        <dsp:cNvPr id="0" name=""/>
        <dsp:cNvSpPr/>
      </dsp:nvSpPr>
      <dsp:spPr>
        <a:xfrm>
          <a:off x="5092440" y="620915"/>
          <a:ext cx="847993" cy="75234"/>
        </a:xfrm>
        <a:custGeom>
          <a:avLst/>
          <a:gdLst/>
          <a:ahLst/>
          <a:cxnLst/>
          <a:rect l="0" t="0" r="0" b="0"/>
          <a:pathLst>
            <a:path>
              <a:moveTo>
                <a:pt x="0" y="37617"/>
              </a:moveTo>
              <a:lnTo>
                <a:pt x="847993" y="37617"/>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95237" y="637332"/>
        <a:ext cx="42399" cy="42399"/>
      </dsp:txXfrm>
    </dsp:sp>
    <dsp:sp modelId="{176C6333-575F-49EF-BE8D-FD721E83E77E}">
      <dsp:nvSpPr>
        <dsp:cNvPr id="0" name=""/>
        <dsp:cNvSpPr/>
      </dsp:nvSpPr>
      <dsp:spPr>
        <a:xfrm>
          <a:off x="5940433" y="128536"/>
          <a:ext cx="2119984" cy="1059992"/>
        </a:xfrm>
        <a:prstGeom prst="roundRect">
          <a:avLst>
            <a:gd name="adj" fmla="val 10000"/>
          </a:avLst>
        </a:prstGeom>
        <a:solidFill>
          <a:schemeClr val="accent1">
            <a:hueOff val="0"/>
            <a:satOff val="0"/>
            <a:lumOff val="0"/>
            <a:alphaOff val="0"/>
          </a:schemeClr>
        </a:solidFill>
        <a:ln w="762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b="1" kern="1200" dirty="0" smtClean="0"/>
            <a:t>Positive Reinforcement</a:t>
          </a:r>
          <a:endParaRPr lang="en-CA" sz="2300" b="1" kern="1200" dirty="0"/>
        </a:p>
      </dsp:txBody>
      <dsp:txXfrm>
        <a:off x="5971479" y="159582"/>
        <a:ext cx="2057892" cy="997900"/>
      </dsp:txXfrm>
    </dsp:sp>
    <dsp:sp modelId="{421739A1-E296-41C1-A0D8-2940B71D9C94}">
      <dsp:nvSpPr>
        <dsp:cNvPr id="0" name=""/>
        <dsp:cNvSpPr/>
      </dsp:nvSpPr>
      <dsp:spPr>
        <a:xfrm rot="2327829">
          <a:off x="2081512" y="1526180"/>
          <a:ext cx="1001415" cy="75234"/>
        </a:xfrm>
        <a:custGeom>
          <a:avLst/>
          <a:gdLst/>
          <a:ahLst/>
          <a:cxnLst/>
          <a:rect l="0" t="0" r="0" b="0"/>
          <a:pathLst>
            <a:path>
              <a:moveTo>
                <a:pt x="0" y="37617"/>
              </a:moveTo>
              <a:lnTo>
                <a:pt x="1001415" y="37617"/>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557184" y="1538762"/>
        <a:ext cx="50070" cy="50070"/>
      </dsp:txXfrm>
    </dsp:sp>
    <dsp:sp modelId="{5F47AEE3-7EC5-4166-8393-7F1074E802C7}">
      <dsp:nvSpPr>
        <dsp:cNvPr id="0" name=""/>
        <dsp:cNvSpPr/>
      </dsp:nvSpPr>
      <dsp:spPr>
        <a:xfrm>
          <a:off x="2972455" y="1347527"/>
          <a:ext cx="2119984" cy="10599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kern="1200" dirty="0" smtClean="0"/>
            <a:t>Negative Stimulus Removed</a:t>
          </a:r>
          <a:endParaRPr lang="en-CA" sz="2300" kern="1200" dirty="0"/>
        </a:p>
      </dsp:txBody>
      <dsp:txXfrm>
        <a:off x="3003501" y="1378573"/>
        <a:ext cx="2057892" cy="997900"/>
      </dsp:txXfrm>
    </dsp:sp>
    <dsp:sp modelId="{4BAF323D-644D-42CA-AE9E-FD605E29EE5B}">
      <dsp:nvSpPr>
        <dsp:cNvPr id="0" name=""/>
        <dsp:cNvSpPr/>
      </dsp:nvSpPr>
      <dsp:spPr>
        <a:xfrm>
          <a:off x="5092440" y="1839906"/>
          <a:ext cx="847993" cy="75234"/>
        </a:xfrm>
        <a:custGeom>
          <a:avLst/>
          <a:gdLst/>
          <a:ahLst/>
          <a:cxnLst/>
          <a:rect l="0" t="0" r="0" b="0"/>
          <a:pathLst>
            <a:path>
              <a:moveTo>
                <a:pt x="0" y="37617"/>
              </a:moveTo>
              <a:lnTo>
                <a:pt x="847993" y="37617"/>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95237" y="1856323"/>
        <a:ext cx="42399" cy="42399"/>
      </dsp:txXfrm>
    </dsp:sp>
    <dsp:sp modelId="{3D50A247-6E3A-4714-A9DD-E800AFA5F3CB}">
      <dsp:nvSpPr>
        <dsp:cNvPr id="0" name=""/>
        <dsp:cNvSpPr/>
      </dsp:nvSpPr>
      <dsp:spPr>
        <a:xfrm>
          <a:off x="5940433" y="1347527"/>
          <a:ext cx="2119984" cy="1059992"/>
        </a:xfrm>
        <a:prstGeom prst="roundRect">
          <a:avLst>
            <a:gd name="adj" fmla="val 10000"/>
          </a:avLst>
        </a:prstGeom>
        <a:solidFill>
          <a:schemeClr val="accent1">
            <a:hueOff val="0"/>
            <a:satOff val="0"/>
            <a:lumOff val="0"/>
            <a:alphaOff val="0"/>
          </a:schemeClr>
        </a:solidFill>
        <a:ln w="762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b="1" kern="1200" dirty="0" smtClean="0"/>
            <a:t>Negative Reinforcement</a:t>
          </a:r>
          <a:endParaRPr lang="en-CA" sz="2300" b="1" kern="1200" dirty="0"/>
        </a:p>
      </dsp:txBody>
      <dsp:txXfrm>
        <a:off x="5971479" y="1378573"/>
        <a:ext cx="2057892" cy="9979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FC807-A968-48A7-A008-5DF7E0C64A56}">
      <dsp:nvSpPr>
        <dsp:cNvPr id="0" name=""/>
        <dsp:cNvSpPr/>
      </dsp:nvSpPr>
      <dsp:spPr>
        <a:xfrm>
          <a:off x="111533" y="693956"/>
          <a:ext cx="2120719" cy="10603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b="1" kern="1200" dirty="0" smtClean="0"/>
            <a:t>Decreased Probability of Behaviour</a:t>
          </a:r>
          <a:endParaRPr lang="en-CA" sz="2300" b="1" kern="1200" dirty="0"/>
        </a:p>
      </dsp:txBody>
      <dsp:txXfrm>
        <a:off x="142590" y="725013"/>
        <a:ext cx="2058605" cy="998245"/>
      </dsp:txXfrm>
    </dsp:sp>
    <dsp:sp modelId="{11CB4AB1-B8D1-41F0-A59B-E8C93721CF4C}">
      <dsp:nvSpPr>
        <dsp:cNvPr id="0" name=""/>
        <dsp:cNvSpPr/>
      </dsp:nvSpPr>
      <dsp:spPr>
        <a:xfrm rot="19230458">
          <a:off x="2122822" y="880303"/>
          <a:ext cx="958695" cy="77958"/>
        </a:xfrm>
        <a:custGeom>
          <a:avLst/>
          <a:gdLst/>
          <a:ahLst/>
          <a:cxnLst/>
          <a:rect l="0" t="0" r="0" b="0"/>
          <a:pathLst>
            <a:path>
              <a:moveTo>
                <a:pt x="0" y="38979"/>
              </a:moveTo>
              <a:lnTo>
                <a:pt x="958695" y="38979"/>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578203" y="895315"/>
        <a:ext cx="47934" cy="47934"/>
      </dsp:txXfrm>
    </dsp:sp>
    <dsp:sp modelId="{D0FB39FB-2B11-4837-AE89-CD8084933433}">
      <dsp:nvSpPr>
        <dsp:cNvPr id="0" name=""/>
        <dsp:cNvSpPr/>
      </dsp:nvSpPr>
      <dsp:spPr>
        <a:xfrm>
          <a:off x="2972088" y="84249"/>
          <a:ext cx="2120719" cy="10603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kern="1200" dirty="0" smtClean="0"/>
            <a:t>Negative Stimulus Added</a:t>
          </a:r>
          <a:endParaRPr lang="en-CA" sz="2300" kern="1200" dirty="0"/>
        </a:p>
      </dsp:txBody>
      <dsp:txXfrm>
        <a:off x="3003145" y="115306"/>
        <a:ext cx="2058605" cy="998245"/>
      </dsp:txXfrm>
    </dsp:sp>
    <dsp:sp modelId="{0A1951A7-3C5A-44D3-B375-391063F9829E}">
      <dsp:nvSpPr>
        <dsp:cNvPr id="0" name=""/>
        <dsp:cNvSpPr/>
      </dsp:nvSpPr>
      <dsp:spPr>
        <a:xfrm>
          <a:off x="5092807" y="575449"/>
          <a:ext cx="848287" cy="77958"/>
        </a:xfrm>
        <a:custGeom>
          <a:avLst/>
          <a:gdLst/>
          <a:ahLst/>
          <a:cxnLst/>
          <a:rect l="0" t="0" r="0" b="0"/>
          <a:pathLst>
            <a:path>
              <a:moveTo>
                <a:pt x="0" y="38979"/>
              </a:moveTo>
              <a:lnTo>
                <a:pt x="848287" y="38979"/>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95744" y="593221"/>
        <a:ext cx="42414" cy="42414"/>
      </dsp:txXfrm>
    </dsp:sp>
    <dsp:sp modelId="{176C6333-575F-49EF-BE8D-FD721E83E77E}">
      <dsp:nvSpPr>
        <dsp:cNvPr id="0" name=""/>
        <dsp:cNvSpPr/>
      </dsp:nvSpPr>
      <dsp:spPr>
        <a:xfrm>
          <a:off x="5941095" y="84249"/>
          <a:ext cx="2120719" cy="1060359"/>
        </a:xfrm>
        <a:prstGeom prst="roundRect">
          <a:avLst>
            <a:gd name="adj" fmla="val 10000"/>
          </a:avLst>
        </a:prstGeom>
        <a:solidFill>
          <a:schemeClr val="accent1">
            <a:hueOff val="0"/>
            <a:satOff val="0"/>
            <a:lumOff val="0"/>
            <a:alphaOff val="0"/>
          </a:schemeClr>
        </a:solidFill>
        <a:ln w="762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b="1" kern="1200" dirty="0" smtClean="0"/>
            <a:t>Punishment</a:t>
          </a:r>
          <a:endParaRPr lang="en-CA" sz="2300" b="1" kern="1200" dirty="0"/>
        </a:p>
      </dsp:txBody>
      <dsp:txXfrm>
        <a:off x="5972152" y="115306"/>
        <a:ext cx="2058605" cy="998245"/>
      </dsp:txXfrm>
    </dsp:sp>
    <dsp:sp modelId="{421739A1-E296-41C1-A0D8-2940B71D9C94}">
      <dsp:nvSpPr>
        <dsp:cNvPr id="0" name=""/>
        <dsp:cNvSpPr/>
      </dsp:nvSpPr>
      <dsp:spPr>
        <a:xfrm rot="2369542">
          <a:off x="2122822" y="1490010"/>
          <a:ext cx="958695" cy="77958"/>
        </a:xfrm>
        <a:custGeom>
          <a:avLst/>
          <a:gdLst/>
          <a:ahLst/>
          <a:cxnLst/>
          <a:rect l="0" t="0" r="0" b="0"/>
          <a:pathLst>
            <a:path>
              <a:moveTo>
                <a:pt x="0" y="38979"/>
              </a:moveTo>
              <a:lnTo>
                <a:pt x="958695" y="38979"/>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578203" y="1505022"/>
        <a:ext cx="47934" cy="47934"/>
      </dsp:txXfrm>
    </dsp:sp>
    <dsp:sp modelId="{5F47AEE3-7EC5-4166-8393-7F1074E802C7}">
      <dsp:nvSpPr>
        <dsp:cNvPr id="0" name=""/>
        <dsp:cNvSpPr/>
      </dsp:nvSpPr>
      <dsp:spPr>
        <a:xfrm>
          <a:off x="2972088" y="1303662"/>
          <a:ext cx="2120719" cy="10603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kern="1200" dirty="0" smtClean="0"/>
            <a:t>None – Reinforcer Terminated</a:t>
          </a:r>
          <a:endParaRPr lang="en-CA" sz="2300" kern="1200" dirty="0"/>
        </a:p>
      </dsp:txBody>
      <dsp:txXfrm>
        <a:off x="3003145" y="1334719"/>
        <a:ext cx="2058605" cy="998245"/>
      </dsp:txXfrm>
    </dsp:sp>
    <dsp:sp modelId="{4BAF323D-644D-42CA-AE9E-FD605E29EE5B}">
      <dsp:nvSpPr>
        <dsp:cNvPr id="0" name=""/>
        <dsp:cNvSpPr/>
      </dsp:nvSpPr>
      <dsp:spPr>
        <a:xfrm>
          <a:off x="5092807" y="1794863"/>
          <a:ext cx="848287" cy="77958"/>
        </a:xfrm>
        <a:custGeom>
          <a:avLst/>
          <a:gdLst/>
          <a:ahLst/>
          <a:cxnLst/>
          <a:rect l="0" t="0" r="0" b="0"/>
          <a:pathLst>
            <a:path>
              <a:moveTo>
                <a:pt x="0" y="38979"/>
              </a:moveTo>
              <a:lnTo>
                <a:pt x="848287" y="38979"/>
              </a:lnTo>
            </a:path>
          </a:pathLst>
        </a:custGeom>
        <a:noFill/>
        <a:ln w="4445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95744" y="1812635"/>
        <a:ext cx="42414" cy="42414"/>
      </dsp:txXfrm>
    </dsp:sp>
    <dsp:sp modelId="{3D50A247-6E3A-4714-A9DD-E800AFA5F3CB}">
      <dsp:nvSpPr>
        <dsp:cNvPr id="0" name=""/>
        <dsp:cNvSpPr/>
      </dsp:nvSpPr>
      <dsp:spPr>
        <a:xfrm>
          <a:off x="5941095" y="1303662"/>
          <a:ext cx="2120719" cy="1060359"/>
        </a:xfrm>
        <a:prstGeom prst="roundRect">
          <a:avLst>
            <a:gd name="adj" fmla="val 10000"/>
          </a:avLst>
        </a:prstGeom>
        <a:solidFill>
          <a:schemeClr val="accent1">
            <a:hueOff val="0"/>
            <a:satOff val="0"/>
            <a:lumOff val="0"/>
            <a:alphaOff val="0"/>
          </a:schemeClr>
        </a:solidFill>
        <a:ln w="762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CA" sz="2300" b="1" kern="1200" dirty="0" smtClean="0"/>
            <a:t>Extinction</a:t>
          </a:r>
          <a:endParaRPr lang="en-CA" sz="2300" b="1" kern="1200" dirty="0"/>
        </a:p>
      </dsp:txBody>
      <dsp:txXfrm>
        <a:off x="5972152" y="1334719"/>
        <a:ext cx="2058605" cy="99824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81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7412" name="Rectangle 4"/>
          <p:cNvSpPr>
            <a:spLocks noGrp="1" noRot="1" noChangeAspect="1" noChangeArrowheads="1" noTextEdit="1"/>
          </p:cNvSpPr>
          <p:nvPr>
            <p:ph type="sldImg" idx="2"/>
          </p:nvPr>
        </p:nvSpPr>
        <p:spPr bwMode="auto">
          <a:xfrm>
            <a:off x="1143000" y="685800"/>
            <a:ext cx="3429000" cy="2286000"/>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685800" y="3200400"/>
            <a:ext cx="54864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1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81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17B27EF-3901-4871-BFEA-93C46108E15E}" type="slidenum">
              <a:rPr lang="en-US"/>
              <a:pPr/>
              <a:t>‹#›</a:t>
            </a:fld>
            <a:endParaRPr lang="en-US"/>
          </a:p>
        </p:txBody>
      </p:sp>
    </p:spTree>
    <p:extLst>
      <p:ext uri="{BB962C8B-B14F-4D97-AF65-F5344CB8AC3E}">
        <p14:creationId xmlns:p14="http://schemas.microsoft.com/office/powerpoint/2010/main" val="21750024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buChar char="•"/>
      <a:defRPr sz="14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buChar char="•"/>
      <a:defRPr sz="14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buChar char="•"/>
      <a:defRPr sz="14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buChar char="•"/>
      <a:defRPr sz="14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buChar char="•"/>
      <a:defRPr sz="14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F4E92F30-C5E3-4706-97D0-98242C8CBC58}" type="slidenum">
              <a:rPr lang="en-US"/>
              <a:pPr/>
              <a:t>2</a:t>
            </a:fld>
            <a:endParaRPr lang="en-US"/>
          </a:p>
        </p:txBody>
      </p:sp>
      <p:sp>
        <p:nvSpPr>
          <p:cNvPr id="39939" name="Rectangle 2"/>
          <p:cNvSpPr>
            <a:spLocks noGrp="1" noRot="1" noChangeAspect="1" noChangeArrowheads="1" noTextEdit="1"/>
          </p:cNvSpPr>
          <p:nvPr>
            <p:ph type="sldImg"/>
          </p:nvPr>
        </p:nvSpPr>
        <p:spPr>
          <a:xfrm>
            <a:off x="1333500" y="685800"/>
            <a:ext cx="3048000" cy="2286000"/>
          </a:xfrm>
          <a:ln/>
        </p:spPr>
      </p:sp>
      <p:sp>
        <p:nvSpPr>
          <p:cNvPr id="39940" name="Rectangle 3"/>
          <p:cNvSpPr>
            <a:spLocks noGrp="1" noChangeArrowheads="1"/>
          </p:cNvSpPr>
          <p:nvPr>
            <p:ph type="body" idx="1"/>
          </p:nvPr>
        </p:nvSpPr>
        <p:spPr>
          <a:noFill/>
          <a:ln/>
        </p:spPr>
        <p:txBody>
          <a:bodyPr/>
          <a:lstStyle/>
          <a:p>
            <a:pPr eaLnBrk="1" hangingPunct="1"/>
            <a:r>
              <a:rPr lang="en-US" smtClean="0">
                <a:latin typeface="Arial" pitchFamily="34" charset="0"/>
                <a:ea typeface="ＭＳ Ｐゴシック" pitchFamily="34" charset="-128"/>
              </a:rPr>
              <a:t>Process theories: motivation theories that specify the details of how motivation occurs</a:t>
            </a:r>
          </a:p>
          <a:p>
            <a:pPr eaLnBrk="1" hangingPunct="1"/>
            <a:endParaRPr lang="en-US" smtClean="0">
              <a:latin typeface="Arial" pitchFamily="34" charset="0"/>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91382BF3-08BA-4EF0-AA61-17B5004BBDEB}" type="slidenum">
              <a:rPr lang="en-US" smtClean="0"/>
              <a:pPr/>
              <a:t>3</a:t>
            </a:fld>
            <a:endParaRPr lang="en-US" smtClean="0"/>
          </a:p>
        </p:txBody>
      </p:sp>
      <p:sp>
        <p:nvSpPr>
          <p:cNvPr id="30723" name="Rectangle 2"/>
          <p:cNvSpPr>
            <a:spLocks noGrp="1" noRot="1" noChangeAspect="1" noChangeArrowheads="1" noTextEdit="1"/>
          </p:cNvSpPr>
          <p:nvPr>
            <p:ph type="sldImg"/>
          </p:nvPr>
        </p:nvSpPr>
        <p:spPr>
          <a:xfrm>
            <a:off x="1333500" y="685800"/>
            <a:ext cx="3048000" cy="2286000"/>
          </a:xfrm>
          <a:ln/>
        </p:spPr>
      </p:sp>
      <p:sp>
        <p:nvSpPr>
          <p:cNvPr id="307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88D4642B-2E8D-436A-ABB1-80E3DEACF5C1}" type="slidenum">
              <a:rPr lang="en-US" smtClean="0"/>
              <a:pPr/>
              <a:t>4</a:t>
            </a:fld>
            <a:endParaRPr lang="en-US" smtClean="0"/>
          </a:p>
        </p:txBody>
      </p:sp>
      <p:sp>
        <p:nvSpPr>
          <p:cNvPr id="31747" name="Rectangle 2"/>
          <p:cNvSpPr>
            <a:spLocks noGrp="1" noRot="1" noChangeAspect="1" noChangeArrowheads="1" noTextEdit="1"/>
          </p:cNvSpPr>
          <p:nvPr>
            <p:ph type="sldImg"/>
          </p:nvPr>
        </p:nvSpPr>
        <p:spPr>
          <a:xfrm>
            <a:off x="1333500" y="685800"/>
            <a:ext cx="3048000" cy="2286000"/>
          </a:xfrm>
          <a:ln/>
        </p:spPr>
      </p:sp>
      <p:sp>
        <p:nvSpPr>
          <p:cNvPr id="31748" name="Rectangle 3"/>
          <p:cNvSpPr>
            <a:spLocks noGrp="1" noChangeArrowheads="1"/>
          </p:cNvSpPr>
          <p:nvPr>
            <p:ph type="body" idx="1"/>
          </p:nvPr>
        </p:nvSpPr>
        <p:spPr>
          <a:noFill/>
          <a:ln/>
        </p:spPr>
        <p:txBody>
          <a:bodyPr/>
          <a:lstStyle/>
          <a:p>
            <a:pPr eaLnBrk="1" hangingPunct="1"/>
            <a:r>
              <a:rPr lang="en-US" smtClean="0"/>
              <a:t>Example of glucose intolerance == </a:t>
            </a:r>
          </a:p>
          <a:p>
            <a:pPr eaLnBrk="1" hangingPunct="1"/>
            <a:r>
              <a:rPr lang="en-US" smtClean="0"/>
              <a:t>Focus on eating/drinking behaivors that increase glucose</a:t>
            </a:r>
          </a:p>
          <a:p>
            <a:pPr eaLnBrk="1" hangingPunct="1"/>
            <a:r>
              <a:rPr lang="en-US" smtClean="0"/>
              <a:t>Read labels of products containing glucose, learn about what products release glucose faster/slower, learn about what ways to reduce glucose intolerance- e.g., exercise</a:t>
            </a:r>
          </a:p>
          <a:p>
            <a:pPr eaLnBrk="1" hangingPunct="1"/>
            <a:r>
              <a:rPr lang="en-US" smtClean="0"/>
              <a:t>Spend more time exercising-</a:t>
            </a:r>
          </a:p>
          <a:p>
            <a:pPr eaLnBrk="1" hangingPunct="1"/>
            <a:r>
              <a:rPr lang="en-US" smtClean="0"/>
              <a:t>Exercise harder– ignore distractions to lowering glucose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p:spPr>
        <p:txBody>
          <a:bodyPr/>
          <a:lstStyle/>
          <a:p>
            <a:endParaRPr lang="en-US" altLang="en-US" smtClean="0">
              <a:ea typeface="ＭＳ Ｐゴシック" pitchFamily="34" charset="-128"/>
            </a:endParaRPr>
          </a:p>
        </p:txBody>
      </p:sp>
      <p:sp>
        <p:nvSpPr>
          <p:cNvPr id="35844" name="Slide Number Placeholder 3"/>
          <p:cNvSpPr>
            <a:spLocks noGrp="1"/>
          </p:cNvSpPr>
          <p:nvPr>
            <p:ph type="sldNum" sz="quarter" idx="5"/>
          </p:nvPr>
        </p:nvSpPr>
        <p:spPr>
          <a:noFill/>
        </p:spPr>
        <p:txBody>
          <a:bodyPr/>
          <a:lstStyle/>
          <a:p>
            <a:fld id="{74E555B8-B1CA-45C5-8533-D48018E2F754}" type="slidenum">
              <a:rPr lang="en-US" altLang="en-US" smtClean="0">
                <a:latin typeface="Arial" charset="0"/>
              </a:rPr>
              <a:pPr/>
              <a:t>6</a:t>
            </a:fld>
            <a:endParaRPr lang="en-US" altLang="en-U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08DCF94A-145B-4EFF-ACAD-AF4056469631}" type="slidenum">
              <a:rPr lang="en-US"/>
              <a:pPr/>
              <a:t>7</a:t>
            </a:fld>
            <a:endParaRPr lang="en-US"/>
          </a:p>
        </p:txBody>
      </p:sp>
      <p:sp>
        <p:nvSpPr>
          <p:cNvPr id="32771" name="Rectangle 2"/>
          <p:cNvSpPr>
            <a:spLocks noGrp="1" noRot="1" noChangeAspect="1" noChangeArrowheads="1" noTextEdit="1"/>
          </p:cNvSpPr>
          <p:nvPr>
            <p:ph type="sldImg"/>
          </p:nvPr>
        </p:nvSpPr>
        <p:spPr>
          <a:xfrm>
            <a:off x="1333500" y="685800"/>
            <a:ext cx="3048000" cy="2286000"/>
          </a:xfrm>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4E76D82A-A654-43CC-8B9C-596E66D9612E}" type="slidenum">
              <a:rPr lang="en-US" smtClean="0"/>
              <a:pPr/>
              <a:t>8</a:t>
            </a:fld>
            <a:endParaRPr lang="en-US" smtClean="0"/>
          </a:p>
        </p:txBody>
      </p:sp>
      <p:sp>
        <p:nvSpPr>
          <p:cNvPr id="34819" name="Rectangle 2"/>
          <p:cNvSpPr>
            <a:spLocks noGrp="1" noRot="1" noChangeAspect="1" noChangeArrowheads="1" noTextEdit="1"/>
          </p:cNvSpPr>
          <p:nvPr>
            <p:ph type="sldImg"/>
          </p:nvPr>
        </p:nvSpPr>
        <p:spPr>
          <a:xfrm>
            <a:off x="1333500" y="685800"/>
            <a:ext cx="3048000" cy="2286000"/>
          </a:xfrm>
          <a:ln/>
        </p:spPr>
      </p:sp>
      <p:sp>
        <p:nvSpPr>
          <p:cNvPr id="34820" name="Rectangle 3"/>
          <p:cNvSpPr>
            <a:spLocks noGrp="1" noChangeArrowheads="1"/>
          </p:cNvSpPr>
          <p:nvPr>
            <p:ph type="body" idx="1"/>
          </p:nvPr>
        </p:nvSpPr>
        <p:spPr>
          <a:noFill/>
          <a:ln/>
        </p:spPr>
        <p:txBody>
          <a:bodyPr/>
          <a:lstStyle/>
          <a:p>
            <a:pPr eaLnBrk="1" hangingPunct="1"/>
            <a:r>
              <a:rPr lang="en-US" dirty="0" smtClean="0"/>
              <a:t>Research</a:t>
            </a:r>
            <a:r>
              <a:rPr lang="en-US" baseline="0" dirty="0" smtClean="0"/>
              <a:t> shows that Specific and Difficult goals improve performance as opposed to more ambiguous “do your best” goals</a:t>
            </a:r>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1E5160BF-6384-4CDE-BAD0-D31DE5F026C9}" type="slidenum">
              <a:rPr lang="en-US" smtClean="0"/>
              <a:pPr/>
              <a:t>9</a:t>
            </a:fld>
            <a:endParaRPr lang="en-US" smtClean="0"/>
          </a:p>
        </p:txBody>
      </p:sp>
      <p:sp>
        <p:nvSpPr>
          <p:cNvPr id="35843" name="Rectangle 2"/>
          <p:cNvSpPr>
            <a:spLocks noGrp="1" noRot="1" noChangeAspect="1" noChangeArrowheads="1" noTextEdit="1"/>
          </p:cNvSpPr>
          <p:nvPr>
            <p:ph type="sldImg"/>
          </p:nvPr>
        </p:nvSpPr>
        <p:spPr>
          <a:xfrm>
            <a:off x="1333500" y="685800"/>
            <a:ext cx="3048000" cy="2286000"/>
          </a:xfrm>
          <a:ln/>
        </p:spPr>
      </p:sp>
      <p:sp>
        <p:nvSpPr>
          <p:cNvPr id="358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BFB3BF94-E705-4855-B859-4810E9138433}" type="slidenum">
              <a:rPr lang="en-US" smtClean="0"/>
              <a:pPr/>
              <a:t>10</a:t>
            </a:fld>
            <a:endParaRPr lang="en-US" smtClean="0"/>
          </a:p>
        </p:txBody>
      </p:sp>
      <p:sp>
        <p:nvSpPr>
          <p:cNvPr id="43011" name="Rectangle 2"/>
          <p:cNvSpPr>
            <a:spLocks noGrp="1" noRot="1" noChangeAspect="1" noChangeArrowheads="1" noTextEdit="1"/>
          </p:cNvSpPr>
          <p:nvPr>
            <p:ph type="sldImg"/>
          </p:nvPr>
        </p:nvSpPr>
        <p:spPr>
          <a:xfrm>
            <a:off x="1333500" y="685800"/>
            <a:ext cx="3048000" cy="2286000"/>
          </a:xfrm>
          <a:ln/>
        </p:spPr>
      </p:sp>
      <p:sp>
        <p:nvSpPr>
          <p:cNvPr id="43012" name="Rectangle 3"/>
          <p:cNvSpPr>
            <a:spLocks noGrp="1" noChangeArrowheads="1"/>
          </p:cNvSpPr>
          <p:nvPr>
            <p:ph type="body" idx="1"/>
          </p:nvPr>
        </p:nvSpPr>
        <p:spPr>
          <a:noFill/>
          <a:ln/>
        </p:spPr>
        <p:txBody>
          <a:bodyPr/>
          <a:lstStyle/>
          <a:p>
            <a:pPr eaLnBrk="1" hangingPunct="1"/>
            <a:r>
              <a:rPr lang="en-US" smtClean="0"/>
              <a:t>Learning goal is one that is specific about the number of strategies to be discovered to learn how to perform a task</a:t>
            </a:r>
          </a:p>
          <a:p>
            <a:pPr eaLnBrk="1" hangingPunct="1"/>
            <a:r>
              <a:rPr lang="en-US" smtClean="0"/>
              <a:t>Subgoals give markers of progress– recast the big goal into smaller attainable ones, helps get feedback to evaluate whether strategies to attain larger goal are successful.</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54F42D57-D838-4B77-9193-3A290204107C}" type="slidenum">
              <a:rPr lang="en-US" smtClean="0"/>
              <a:pPr/>
              <a:t>11</a:t>
            </a:fld>
            <a:endParaRPr lang="en-US" smtClean="0"/>
          </a:p>
        </p:txBody>
      </p:sp>
      <p:sp>
        <p:nvSpPr>
          <p:cNvPr id="39939" name="Rectangle 2"/>
          <p:cNvSpPr>
            <a:spLocks noGrp="1" noRot="1" noChangeAspect="1" noChangeArrowheads="1" noTextEdit="1"/>
          </p:cNvSpPr>
          <p:nvPr>
            <p:ph type="sldImg"/>
          </p:nvPr>
        </p:nvSpPr>
        <p:spPr>
          <a:xfrm>
            <a:off x="1333500" y="685800"/>
            <a:ext cx="3048000" cy="2286000"/>
          </a:xfrm>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D9EB7C57-ED9B-480F-80B3-8C7CA3B7ED5A}" type="slidenum">
              <a:rPr lang="en-US" smtClean="0"/>
              <a:pPr/>
              <a:t>12</a:t>
            </a:fld>
            <a:endParaRPr lang="en-US" smtClean="0"/>
          </a:p>
        </p:txBody>
      </p:sp>
      <p:sp>
        <p:nvSpPr>
          <p:cNvPr id="41987" name="Rectangle 2"/>
          <p:cNvSpPr>
            <a:spLocks noGrp="1" noRot="1" noChangeAspect="1" noChangeArrowheads="1" noTextEdit="1"/>
          </p:cNvSpPr>
          <p:nvPr>
            <p:ph type="sldImg"/>
          </p:nvPr>
        </p:nvSpPr>
        <p:spPr>
          <a:xfrm>
            <a:off x="1333500" y="685800"/>
            <a:ext cx="3048000" cy="2286000"/>
          </a:xfrm>
          <a:ln/>
        </p:spPr>
      </p:sp>
      <p:sp>
        <p:nvSpPr>
          <p:cNvPr id="419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5D4DE926-9854-4686-8400-8002E678CE93}" type="slidenum">
              <a:rPr lang="en-US" smtClean="0"/>
              <a:pPr/>
              <a:t>13</a:t>
            </a:fld>
            <a:endParaRPr lang="en-US" smtClean="0"/>
          </a:p>
        </p:txBody>
      </p:sp>
      <p:sp>
        <p:nvSpPr>
          <p:cNvPr id="40963" name="Rectangle 2"/>
          <p:cNvSpPr>
            <a:spLocks noGrp="1" noRot="1" noChangeAspect="1" noChangeArrowheads="1" noTextEdit="1"/>
          </p:cNvSpPr>
          <p:nvPr>
            <p:ph type="sldImg"/>
          </p:nvPr>
        </p:nvSpPr>
        <p:spPr>
          <a:xfrm>
            <a:off x="1333500" y="685800"/>
            <a:ext cx="3048000" cy="2286000"/>
          </a:xfrm>
          <a:ln/>
        </p:spPr>
      </p:sp>
      <p:sp>
        <p:nvSpPr>
          <p:cNvPr id="409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DC3CC40A-66D1-4F17-9D4E-C423AB6B3C93}" type="slidenum">
              <a:rPr lang="en-US" smtClean="0"/>
              <a:pPr/>
              <a:t>15</a:t>
            </a:fld>
            <a:endParaRPr lang="en-US" smtClean="0"/>
          </a:p>
        </p:txBody>
      </p:sp>
      <p:sp>
        <p:nvSpPr>
          <p:cNvPr id="46083" name="Rectangle 2"/>
          <p:cNvSpPr>
            <a:spLocks noGrp="1" noRot="1" noChangeAspect="1" noChangeArrowheads="1" noTextEdit="1"/>
          </p:cNvSpPr>
          <p:nvPr>
            <p:ph type="sldImg"/>
          </p:nvPr>
        </p:nvSpPr>
        <p:spPr>
          <a:xfrm>
            <a:off x="1333500" y="685800"/>
            <a:ext cx="3048000" cy="2286000"/>
          </a:xfrm>
          <a:ln/>
        </p:spPr>
      </p:sp>
      <p:sp>
        <p:nvSpPr>
          <p:cNvPr id="46084" name="Rectangle 3"/>
          <p:cNvSpPr>
            <a:spLocks noGrp="1" noChangeArrowheads="1"/>
          </p:cNvSpPr>
          <p:nvPr>
            <p:ph type="body" idx="1"/>
          </p:nvPr>
        </p:nvSpPr>
        <p:spPr>
          <a:noFill/>
          <a:ln/>
        </p:spPr>
        <p:txBody>
          <a:bodyPr/>
          <a:lstStyle/>
          <a:p>
            <a:pPr eaLnBrk="1" hangingPunct="1"/>
            <a:r>
              <a:rPr lang="en-US" smtClean="0"/>
              <a:t>Learning goal is one that is specific about the number of strategies to be discovered to learn how to perform a task</a:t>
            </a:r>
          </a:p>
          <a:p>
            <a:pPr eaLnBrk="1" hangingPunct="1"/>
            <a:r>
              <a:rPr lang="en-US" smtClean="0"/>
              <a:t>Subgoals give markers of progress– recast the big goal into smaller attainable ones, helps get feedback to evaluate whether strategies to attain larger goal are successful.</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08DCF94A-145B-4EFF-ACAD-AF4056469631}" type="slidenum">
              <a:rPr lang="en-US"/>
              <a:pPr/>
              <a:t>17</a:t>
            </a:fld>
            <a:endParaRPr lang="en-US"/>
          </a:p>
        </p:txBody>
      </p:sp>
      <p:sp>
        <p:nvSpPr>
          <p:cNvPr id="32771" name="Rectangle 2"/>
          <p:cNvSpPr>
            <a:spLocks noGrp="1" noRot="1" noChangeAspect="1" noChangeArrowheads="1" noTextEdit="1"/>
          </p:cNvSpPr>
          <p:nvPr>
            <p:ph type="sldImg"/>
          </p:nvPr>
        </p:nvSpPr>
        <p:spPr>
          <a:xfrm>
            <a:off x="1333500" y="685800"/>
            <a:ext cx="3048000" cy="2286000"/>
          </a:xfrm>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64ADB292-6C4C-44E1-BBD8-27CDAC2B4579}" type="slidenum">
              <a:rPr lang="en-US" smtClean="0"/>
              <a:pPr/>
              <a:t>18</a:t>
            </a:fld>
            <a:endParaRPr lang="en-US" smtClean="0"/>
          </a:p>
        </p:txBody>
      </p:sp>
      <p:sp>
        <p:nvSpPr>
          <p:cNvPr id="48131" name="Rectangle 2"/>
          <p:cNvSpPr>
            <a:spLocks noGrp="1" noRot="1" noChangeAspect="1" noChangeArrowheads="1" noTextEdit="1"/>
          </p:cNvSpPr>
          <p:nvPr>
            <p:ph type="sldImg"/>
          </p:nvPr>
        </p:nvSpPr>
        <p:spPr>
          <a:xfrm>
            <a:off x="1333500" y="685800"/>
            <a:ext cx="3048000" cy="2286000"/>
          </a:xfrm>
          <a:ln/>
        </p:spPr>
      </p:sp>
      <p:sp>
        <p:nvSpPr>
          <p:cNvPr id="481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8F80CC7A-3D69-4B8D-ACEA-6E04E58D2166}" type="slidenum">
              <a:rPr lang="en-US" smtClean="0"/>
              <a:pPr/>
              <a:t>19</a:t>
            </a:fld>
            <a:endParaRPr lang="en-US" smtClean="0"/>
          </a:p>
        </p:txBody>
      </p:sp>
      <p:sp>
        <p:nvSpPr>
          <p:cNvPr id="49155" name="Rectangle 2"/>
          <p:cNvSpPr>
            <a:spLocks noGrp="1" noRot="1" noChangeAspect="1" noChangeArrowheads="1" noTextEdit="1"/>
          </p:cNvSpPr>
          <p:nvPr>
            <p:ph type="sldImg"/>
          </p:nvPr>
        </p:nvSpPr>
        <p:spPr>
          <a:xfrm>
            <a:off x="1333500" y="685800"/>
            <a:ext cx="3048000" cy="2286000"/>
          </a:xfrm>
          <a:ln/>
        </p:spPr>
      </p:sp>
      <p:sp>
        <p:nvSpPr>
          <p:cNvPr id="491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1ECF86B4-8F47-471E-A4C0-831B54D44F98}" type="slidenum">
              <a:rPr lang="en-US" smtClean="0"/>
              <a:pPr/>
              <a:t>22</a:t>
            </a:fld>
            <a:endParaRPr lang="en-US" smtClean="0"/>
          </a:p>
        </p:txBody>
      </p:sp>
      <p:sp>
        <p:nvSpPr>
          <p:cNvPr id="52227" name="Rectangle 2"/>
          <p:cNvSpPr>
            <a:spLocks noGrp="1" noRot="1" noChangeAspect="1" noChangeArrowheads="1" noTextEdit="1"/>
          </p:cNvSpPr>
          <p:nvPr>
            <p:ph type="sldImg"/>
          </p:nvPr>
        </p:nvSpPr>
        <p:spPr>
          <a:xfrm>
            <a:off x="1333500" y="685800"/>
            <a:ext cx="3048000" cy="2286000"/>
          </a:xfrm>
          <a:ln/>
        </p:spPr>
      </p:sp>
      <p:sp>
        <p:nvSpPr>
          <p:cNvPr id="522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005275C2-A47A-4EA5-9556-A202B7318F8D}" type="slidenum">
              <a:rPr lang="en-US" smtClean="0"/>
              <a:pPr/>
              <a:t>24</a:t>
            </a:fld>
            <a:endParaRPr lang="en-US" smtClean="0"/>
          </a:p>
        </p:txBody>
      </p:sp>
      <p:sp>
        <p:nvSpPr>
          <p:cNvPr id="53251" name="Rectangle 2"/>
          <p:cNvSpPr>
            <a:spLocks noGrp="1" noRot="1" noChangeAspect="1" noChangeArrowheads="1" noTextEdit="1"/>
          </p:cNvSpPr>
          <p:nvPr>
            <p:ph type="sldImg"/>
          </p:nvPr>
        </p:nvSpPr>
        <p:spPr>
          <a:xfrm>
            <a:off x="1333500" y="685800"/>
            <a:ext cx="3048000" cy="2286000"/>
          </a:xfrm>
          <a:ln/>
        </p:spPr>
      </p:sp>
      <p:sp>
        <p:nvSpPr>
          <p:cNvPr id="532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703A3A3A-CBDD-4D1F-8C97-FBD9AE520790}" type="slidenum">
              <a:rPr lang="en-US"/>
              <a:pPr/>
              <a:t>25</a:t>
            </a:fld>
            <a:endParaRPr lang="en-US"/>
          </a:p>
        </p:txBody>
      </p:sp>
      <p:sp>
        <p:nvSpPr>
          <p:cNvPr id="52227" name="Rectangle 2"/>
          <p:cNvSpPr>
            <a:spLocks noGrp="1" noRot="1" noChangeAspect="1" noChangeArrowheads="1" noTextEdit="1"/>
          </p:cNvSpPr>
          <p:nvPr>
            <p:ph type="sldImg"/>
          </p:nvPr>
        </p:nvSpPr>
        <p:spPr>
          <a:xfrm>
            <a:off x="1333500" y="685800"/>
            <a:ext cx="3048000" cy="2286000"/>
          </a:xfrm>
          <a:ln/>
        </p:spPr>
      </p:sp>
      <p:sp>
        <p:nvSpPr>
          <p:cNvPr id="52228" name="Rectangle 3"/>
          <p:cNvSpPr>
            <a:spLocks noGrp="1" noChangeArrowheads="1"/>
          </p:cNvSpPr>
          <p:nvPr>
            <p:ph type="body" idx="1"/>
          </p:nvPr>
        </p:nvSpPr>
        <p:spPr>
          <a:noFill/>
          <a:ln/>
        </p:spPr>
        <p:txBody>
          <a:bodyPr/>
          <a:lstStyle/>
          <a:p>
            <a:pPr eaLnBrk="1" hangingPunct="1">
              <a:lnSpc>
                <a:spcPct val="90000"/>
              </a:lnSpc>
            </a:pPr>
            <a:r>
              <a:rPr lang="en-US" smtClean="0">
                <a:latin typeface="Arial" pitchFamily="34" charset="0"/>
                <a:ea typeface="ＭＳ Ｐゴシック" pitchFamily="34" charset="-128"/>
              </a:rPr>
              <a:t>Elaborate, systematic, ongoing program designed to facilitate goal establishment, goal accomplishment and employee development</a:t>
            </a:r>
          </a:p>
          <a:p>
            <a:pPr eaLnBrk="1" hangingPunct="1">
              <a:lnSpc>
                <a:spcPct val="90000"/>
              </a:lnSpc>
            </a:pPr>
            <a:r>
              <a:rPr lang="en-US" smtClean="0">
                <a:latin typeface="Arial" pitchFamily="34" charset="0"/>
                <a:ea typeface="ＭＳ Ｐゴシック" pitchFamily="34" charset="-128"/>
              </a:rPr>
              <a:t>Developed by Peter Drucker</a:t>
            </a:r>
          </a:p>
          <a:p>
            <a:pPr eaLnBrk="1" hangingPunct="1">
              <a:lnSpc>
                <a:spcPct val="90000"/>
              </a:lnSpc>
            </a:pPr>
            <a:r>
              <a:rPr lang="en-US" smtClean="0">
                <a:latin typeface="Arial" pitchFamily="34" charset="0"/>
                <a:ea typeface="ＭＳ Ｐゴシック" pitchFamily="34" charset="-128"/>
              </a:rPr>
              <a:t>Objectives follow rules of goal setting, specific challenging etc.</a:t>
            </a:r>
          </a:p>
          <a:p>
            <a:pPr lvl="1" eaLnBrk="1" hangingPunct="1">
              <a:lnSpc>
                <a:spcPct val="90000"/>
              </a:lnSpc>
            </a:pPr>
            <a:r>
              <a:rPr lang="en-US" sz="1500" smtClean="0">
                <a:latin typeface="Arial" pitchFamily="34" charset="0"/>
                <a:ea typeface="ＭＳ Ｐゴシック" pitchFamily="34" charset="-128"/>
              </a:rPr>
              <a:t>include job performance &amp; career development</a:t>
            </a:r>
          </a:p>
          <a:p>
            <a:pPr lvl="1" eaLnBrk="1" hangingPunct="1">
              <a:lnSpc>
                <a:spcPct val="90000"/>
              </a:lnSpc>
            </a:pPr>
            <a:r>
              <a:rPr lang="en-US" smtClean="0">
                <a:latin typeface="Arial" pitchFamily="34" charset="0"/>
                <a:ea typeface="ＭＳ Ｐゴシック" pitchFamily="34" charset="-128"/>
              </a:rPr>
              <a:t>Prioritized</a:t>
            </a:r>
          </a:p>
          <a:p>
            <a:pPr eaLnBrk="1" hangingPunct="1">
              <a:lnSpc>
                <a:spcPct val="90000"/>
              </a:lnSpc>
            </a:pPr>
            <a:r>
              <a:rPr lang="en-US" smtClean="0">
                <a:latin typeface="Arial" pitchFamily="34" charset="0"/>
                <a:ea typeface="ＭＳ Ｐゴシック" pitchFamily="34" charset="-128"/>
              </a:rPr>
              <a:t>Feedback sessions to monitor objectives, reprioritize, modify etc.</a:t>
            </a:r>
          </a:p>
          <a:p>
            <a:pPr eaLnBrk="1" hangingPunct="1">
              <a:lnSpc>
                <a:spcPct val="90000"/>
              </a:lnSpc>
            </a:pPr>
            <a:endParaRPr lang="en-US" smtClean="0">
              <a:latin typeface="Arial" pitchFamily="34" charset="0"/>
              <a:ea typeface="ＭＳ Ｐゴシック" pitchFamily="34" charset="-128"/>
            </a:endParaRPr>
          </a:p>
          <a:p>
            <a:pPr eaLnBrk="1" hangingPunct="1">
              <a:lnSpc>
                <a:spcPct val="90000"/>
              </a:lnSpc>
            </a:pPr>
            <a:r>
              <a:rPr lang="en-US" smtClean="0">
                <a:latin typeface="Arial" pitchFamily="34" charset="0"/>
                <a:ea typeface="ＭＳ Ｐゴシック" pitchFamily="34" charset="-128"/>
              </a:rPr>
              <a:t>Top mgmt develops objectives for whole organization and these are moved down through the organization through MBO process.  So org goals are translated into behavioural objectives for specific members</a:t>
            </a:r>
          </a:p>
          <a:p>
            <a:pPr eaLnBrk="1" hangingPunct="1">
              <a:lnSpc>
                <a:spcPct val="90000"/>
              </a:lnSpc>
            </a:pPr>
            <a:r>
              <a:rPr lang="en-US" smtClean="0">
                <a:latin typeface="Arial" pitchFamily="34" charset="0"/>
                <a:ea typeface="ＭＳ Ｐゴシック" pitchFamily="34" charset="-128"/>
              </a:rPr>
              <a:t>Research shows productivity gains for implementing MBO programs but many programs fail because top management fails to commit therefore goals set by lower levels of management are confused and are not based on clear goals for the company.  Thus, goals can’t be achieved, feedback is unavailable from top management and nothing is accomplished</a:t>
            </a:r>
          </a:p>
          <a:p>
            <a:pPr eaLnBrk="1" hangingPunct="1">
              <a:lnSpc>
                <a:spcPct val="90000"/>
              </a:lnSpc>
            </a:pPr>
            <a:r>
              <a:rPr lang="en-US" smtClean="0">
                <a:latin typeface="Arial" pitchFamily="34" charset="0"/>
                <a:ea typeface="ＭＳ Ｐゴシック" pitchFamily="34" charset="-128"/>
              </a:rPr>
              <a:t>Difficult to implement because some types of goals are inherently more difficult to specify and set, measure, and give feedback on.</a:t>
            </a:r>
          </a:p>
          <a:p>
            <a:pPr eaLnBrk="1" hangingPunct="1">
              <a:lnSpc>
                <a:spcPct val="90000"/>
              </a:lnSpc>
            </a:pPr>
            <a:r>
              <a:rPr lang="en-US" smtClean="0">
                <a:latin typeface="Arial" pitchFamily="34" charset="0"/>
                <a:ea typeface="ＭＳ Ｐゴシック" pitchFamily="34" charset="-128"/>
              </a:rPr>
              <a:t>Excessive meetings can also be a problem for achieving objectives because employees may feel constantly being reminded of failure to achieve objectives.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41FBB2F-012B-4143-A009-DF392080F758}" type="slidenum">
              <a:rPr lang="en-US" smtClean="0"/>
              <a:pPr/>
              <a:t>28</a:t>
            </a:fld>
            <a:endParaRPr lang="en-US" smtClean="0"/>
          </a:p>
        </p:txBody>
      </p:sp>
      <p:sp>
        <p:nvSpPr>
          <p:cNvPr id="54275" name="Rectangle 2"/>
          <p:cNvSpPr>
            <a:spLocks noGrp="1" noRot="1" noChangeAspect="1" noChangeArrowheads="1" noTextEdit="1"/>
          </p:cNvSpPr>
          <p:nvPr>
            <p:ph type="sldImg"/>
          </p:nvPr>
        </p:nvSpPr>
        <p:spPr>
          <a:xfrm>
            <a:off x="1531938" y="685800"/>
            <a:ext cx="2300287" cy="1725613"/>
          </a:xfrm>
          <a:ln/>
        </p:spPr>
      </p:sp>
      <p:sp>
        <p:nvSpPr>
          <p:cNvPr id="54276" name="Rectangle 3"/>
          <p:cNvSpPr>
            <a:spLocks noGrp="1" noChangeArrowheads="1"/>
          </p:cNvSpPr>
          <p:nvPr>
            <p:ph type="body" idx="1"/>
          </p:nvPr>
        </p:nvSpPr>
        <p:spPr>
          <a:noFill/>
          <a:ln/>
        </p:spPr>
        <p:txBody>
          <a:bodyPr/>
          <a:lstStyle/>
          <a:p>
            <a:pPr eaLnBrk="1" hangingPunct="1"/>
            <a:r>
              <a:rPr lang="en-CA" smtClean="0"/>
              <a:t>On which of the key learning behaviours relevant to goal-setting skills were you best? Weakest? How would you improve these skills?</a:t>
            </a:r>
          </a:p>
          <a:p>
            <a:pPr eaLnBrk="1" hangingPunct="1"/>
            <a:endParaRPr lang="en-CA" smtClean="0"/>
          </a:p>
          <a:p>
            <a:pPr eaLnBrk="1" hangingPunct="1"/>
            <a:r>
              <a:rPr lang="en-US" smtClean="0"/>
              <a:t>debriefed by talking about the difference between the overall performance standard / objective, versus goals to help employees achieve the standard.  also, we talked about the difference between goal setting and micro managing. Finally, how tough it is to do it well and then also incorporate a particpative model to the meeting and goal setting process.  Overall, it allowed students to see that although you have a performance objective to set, the process of motivating people to achieve that target is done through goal setting, i.e., the meeting they are conducting is part of the process of getting an employee to do what the organization needs...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4153E5-E401-4BAA-A189-8BA8609EC14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26F334-568D-4D9D-ABC1-251C8A992EA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C83325-3ABE-4797-AD6B-64B045C023E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3DD6B1-69DE-4FFB-941B-E7666096E49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583AA6-4201-4037-939C-4E7FFA51CDE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A88DB2-3592-40AD-990A-AE22EED1172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8E02E0-1CD2-4650-B19E-87FDE23EAD7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AE680-CA63-4AC0-8E4E-95211FBD9D5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5FDC5D-48B7-4C02-8948-1F714613765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3BC2E6-1835-4C40-8E4C-3AB9E9ACC4C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0561A5-E7A1-47EC-BD9E-347DE14BACE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2DC779-428C-4505-9C27-DB0F7BDF4A6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59" name="Group 27"/>
          <p:cNvGraphicFramePr>
            <a:graphicFrameLocks noGrp="1"/>
          </p:cNvGraphicFramePr>
          <p:nvPr>
            <p:extLst>
              <p:ext uri="{D42A27DB-BD31-4B8C-83A1-F6EECF244321}">
                <p14:modId xmlns:p14="http://schemas.microsoft.com/office/powerpoint/2010/main" val="3192879582"/>
              </p:ext>
            </p:extLst>
          </p:nvPr>
        </p:nvGraphicFramePr>
        <p:xfrm>
          <a:off x="457200" y="4343400"/>
          <a:ext cx="8382000" cy="2031607"/>
        </p:xfrm>
        <a:graphic>
          <a:graphicData uri="http://schemas.openxmlformats.org/drawingml/2006/table">
            <a:tbl>
              <a:tblPr/>
              <a:tblGrid>
                <a:gridCol w="2438400"/>
                <a:gridCol w="3429000"/>
                <a:gridCol w="2514600"/>
              </a:tblGrid>
              <a:tr h="762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latin typeface="Times New Roman" pitchFamily="18" charset="0"/>
                          <a:cs typeface="Times New Roman" pitchFamily="18" charset="0"/>
                        </a:rPr>
                        <a:t>Reading/Lecture</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latin typeface="Times New Roman" pitchFamily="18" charset="0"/>
                          <a:cs typeface="Times New Roman" pitchFamily="18" charset="0"/>
                        </a:rPr>
                        <a:t>Role Play</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a:noFill/>
                    </a:lnL>
                    <a:lnR cap="flat">
                      <a:noFill/>
                    </a:lnR>
                    <a:lnT cap="fla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rPr>
                        <a:t>Self-Assessment</a:t>
                      </a:r>
                    </a:p>
                  </a:txBody>
                  <a:tcPr horzOverflow="overflow">
                    <a:lnL>
                      <a:noFill/>
                    </a:lnL>
                    <a:lnR cap="flat">
                      <a:noFill/>
                    </a:lnR>
                    <a:lnT cap="flat">
                      <a:noFill/>
                    </a:lnT>
                    <a:lnB>
                      <a:noFill/>
                    </a:lnB>
                    <a:lnTlToBr>
                      <a:noFill/>
                    </a:lnTlToBr>
                    <a:lnBlToTr>
                      <a:noFill/>
                    </a:lnBlToTr>
                    <a:noFill/>
                  </a:tcPr>
                </a:tc>
              </a:tr>
              <a:tr h="1269607">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Latham Article</a:t>
                      </a: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defRPr/>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Chapter 2,5,6</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Goal Setting as supervisor </a:t>
                      </a:r>
                    </a:p>
                    <a:p>
                      <a:pPr marL="457200" marR="0" lvl="1" indent="0" algn="l" defTabSz="914400" rtl="0" eaLnBrk="0" fontAlgn="base" latinLnBrk="0" hangingPunct="0">
                        <a:lnSpc>
                          <a:spcPct val="100000"/>
                        </a:lnSpc>
                        <a:spcBef>
                          <a:spcPct val="0"/>
                        </a:spcBef>
                        <a:spcAft>
                          <a:spcPct val="0"/>
                        </a:spcAft>
                        <a:buClrTx/>
                        <a:buSzTx/>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 State Bank of Vermont</a:t>
                      </a:r>
                    </a:p>
                    <a:p>
                      <a:pPr marL="457200" marR="0" lvl="1" indent="0" algn="l" defTabSz="914400" rtl="0" eaLnBrk="0" fontAlgn="base" latinLnBrk="0" hangingPunct="0">
                        <a:lnSpc>
                          <a:spcPct val="100000"/>
                        </a:lnSpc>
                        <a:spcBef>
                          <a:spcPct val="0"/>
                        </a:spcBef>
                        <a:spcAft>
                          <a:spcPct val="0"/>
                        </a:spcAft>
                        <a:buClrTx/>
                        <a:buSzTx/>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 Probationary officer</a:t>
                      </a:r>
                    </a:p>
                  </a:txBody>
                  <a:tcPr horzOverflow="overflow">
                    <a:lnL>
                      <a:noFill/>
                    </a:lnL>
                    <a:lnR cap="flat">
                      <a:noFill/>
                    </a:lnR>
                    <a:lnT>
                      <a:noFill/>
                    </a:lnT>
                    <a:lnB cap="flat">
                      <a:noFill/>
                    </a:lnB>
                    <a:lnTlToBr>
                      <a:noFill/>
                    </a:lnTlToBr>
                    <a:lnBlToTr>
                      <a:noFill/>
                    </a:lnBlToTr>
                    <a:noFill/>
                  </a:tcPr>
                </a:tc>
                <a:tc>
                  <a:txBody>
                    <a:bodyPr/>
                    <a:lstStyle/>
                    <a:p>
                      <a:pPr marL="457200" marR="0" lvl="1" indent="0" algn="l" defTabSz="914400" rtl="0" eaLnBrk="0" fontAlgn="base" latinLnBrk="0" hangingPunct="0">
                        <a:lnSpc>
                          <a:spcPct val="100000"/>
                        </a:lnSpc>
                        <a:spcBef>
                          <a:spcPct val="0"/>
                        </a:spcBef>
                        <a:spcAft>
                          <a:spcPct val="0"/>
                        </a:spcAft>
                        <a:buClrTx/>
                        <a:buSzTx/>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Career Goal Setting</a:t>
                      </a:r>
                    </a:p>
                  </a:txBody>
                  <a:tcPr horzOverflow="overflow">
                    <a:lnL>
                      <a:noFill/>
                    </a:lnL>
                    <a:lnR cap="flat">
                      <a:noFill/>
                    </a:lnR>
                    <a:lnT>
                      <a:noFill/>
                    </a:lnT>
                    <a:lnB cap="flat">
                      <a:noFill/>
                    </a:lnB>
                    <a:lnTlToBr>
                      <a:noFill/>
                    </a:lnTlToBr>
                    <a:lnBlToTr>
                      <a:noFill/>
                    </a:lnBlToTr>
                    <a:noFill/>
                  </a:tcPr>
                </a:tc>
              </a:tr>
            </a:tbl>
          </a:graphicData>
        </a:graphic>
      </p:graphicFrame>
      <p:sp>
        <p:nvSpPr>
          <p:cNvPr id="2057" name="Rectangle 20"/>
          <p:cNvSpPr>
            <a:spLocks noChangeArrowheads="1"/>
          </p:cNvSpPr>
          <p:nvPr/>
        </p:nvSpPr>
        <p:spPr bwMode="auto">
          <a:xfrm>
            <a:off x="1476375" y="3533775"/>
            <a:ext cx="184150" cy="366713"/>
          </a:xfrm>
          <a:prstGeom prst="rect">
            <a:avLst/>
          </a:prstGeom>
          <a:noFill/>
          <a:ln w="9525">
            <a:noFill/>
            <a:miter lim="800000"/>
            <a:headEnd/>
            <a:tailEnd/>
          </a:ln>
        </p:spPr>
        <p:txBody>
          <a:bodyPr wrap="none" anchor="ctr">
            <a:spAutoFit/>
          </a:bodyPr>
          <a:lstStyle/>
          <a:p>
            <a:endParaRPr lang="en-US" sz="1800">
              <a:latin typeface="+mj-lt"/>
            </a:endParaRPr>
          </a:p>
        </p:txBody>
      </p:sp>
      <p:pic>
        <p:nvPicPr>
          <p:cNvPr id="2058" name="Picture 21" descr="MCBD05069_0000[1]"/>
          <p:cNvPicPr>
            <a:picLocks noChangeAspect="1" noChangeArrowheads="1"/>
          </p:cNvPicPr>
          <p:nvPr/>
        </p:nvPicPr>
        <p:blipFill>
          <a:blip r:embed="rId2" cstate="print"/>
          <a:srcRect/>
          <a:stretch>
            <a:fillRect/>
          </a:stretch>
        </p:blipFill>
        <p:spPr bwMode="auto">
          <a:xfrm>
            <a:off x="6324600" y="1371600"/>
            <a:ext cx="2270125" cy="2592388"/>
          </a:xfrm>
          <a:prstGeom prst="rect">
            <a:avLst/>
          </a:prstGeom>
          <a:noFill/>
          <a:ln w="9525">
            <a:noFill/>
            <a:miter lim="800000"/>
            <a:headEnd/>
            <a:tailEnd/>
          </a:ln>
        </p:spPr>
      </p:pic>
      <p:pic>
        <p:nvPicPr>
          <p:cNvPr id="2059" name="Picture 24" descr="MCj04159300000[1]"/>
          <p:cNvPicPr>
            <a:picLocks noChangeAspect="1" noChangeArrowheads="1"/>
          </p:cNvPicPr>
          <p:nvPr/>
        </p:nvPicPr>
        <p:blipFill>
          <a:blip r:embed="rId3" cstate="print"/>
          <a:srcRect/>
          <a:stretch>
            <a:fillRect/>
          </a:stretch>
        </p:blipFill>
        <p:spPr bwMode="auto">
          <a:xfrm>
            <a:off x="3581400" y="1371600"/>
            <a:ext cx="2133600" cy="2514600"/>
          </a:xfrm>
          <a:prstGeom prst="rect">
            <a:avLst/>
          </a:prstGeom>
          <a:noFill/>
          <a:ln w="9525">
            <a:noFill/>
            <a:miter lim="800000"/>
            <a:headEnd/>
            <a:tailEnd/>
          </a:ln>
        </p:spPr>
      </p:pic>
      <p:pic>
        <p:nvPicPr>
          <p:cNvPr id="2060" name="Picture 25" descr="MCj04122440000[1]"/>
          <p:cNvPicPr>
            <a:picLocks noChangeAspect="1" noChangeArrowheads="1"/>
          </p:cNvPicPr>
          <p:nvPr/>
        </p:nvPicPr>
        <p:blipFill>
          <a:blip r:embed="rId4" cstate="print"/>
          <a:srcRect/>
          <a:stretch>
            <a:fillRect/>
          </a:stretch>
        </p:blipFill>
        <p:spPr bwMode="auto">
          <a:xfrm>
            <a:off x="533400" y="1371600"/>
            <a:ext cx="2339975" cy="2438400"/>
          </a:xfrm>
          <a:prstGeom prst="rect">
            <a:avLst/>
          </a:prstGeom>
          <a:noFill/>
          <a:ln w="9525">
            <a:noFill/>
            <a:miter lim="800000"/>
            <a:headEnd/>
            <a:tailEnd/>
          </a:ln>
        </p:spPr>
      </p:pic>
      <p:sp>
        <p:nvSpPr>
          <p:cNvPr id="8" name="Rectangle 4"/>
          <p:cNvSpPr>
            <a:spLocks noGrp="1" noChangeArrowheads="1"/>
          </p:cNvSpPr>
          <p:nvPr>
            <p:ph type="title"/>
          </p:nvPr>
        </p:nvSpPr>
        <p:spPr/>
        <p:txBody>
          <a:bodyPr/>
          <a:lstStyle/>
          <a:p>
            <a:pPr eaLnBrk="1" hangingPunct="1"/>
            <a:r>
              <a:rPr lang="en-US" dirty="0" smtClean="0">
                <a:ea typeface="ＭＳ Ｐゴシック" pitchFamily="34" charset="-128"/>
              </a:rPr>
              <a:t>Motivation &amp; Learning</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dirty="0" smtClean="0">
                <a:ea typeface="ＭＳ Ｐゴシック" pitchFamily="34" charset="-128"/>
              </a:rPr>
              <a:t>Theories of Motivation</a:t>
            </a:r>
          </a:p>
        </p:txBody>
      </p:sp>
      <p:sp>
        <p:nvSpPr>
          <p:cNvPr id="38915" name="Rectangle 3"/>
          <p:cNvSpPr>
            <a:spLocks noGrp="1" noChangeArrowheads="1"/>
          </p:cNvSpPr>
          <p:nvPr>
            <p:ph idx="1"/>
          </p:nvPr>
        </p:nvSpPr>
        <p:spPr/>
        <p:txBody>
          <a:bodyPr>
            <a:normAutofit lnSpcReduction="10000"/>
          </a:bodyPr>
          <a:lstStyle/>
          <a:p>
            <a:pPr marL="571500" indent="-571500" eaLnBrk="1" hangingPunct="1">
              <a:buFont typeface="Wingdings" pitchFamily="2" charset="2"/>
              <a:buAutoNum type="arabicPeriod"/>
            </a:pPr>
            <a:r>
              <a:rPr lang="en-US" dirty="0" smtClean="0">
                <a:latin typeface="+mj-lt"/>
                <a:ea typeface="ＭＳ Ｐゴシック" pitchFamily="34" charset="-128"/>
              </a:rPr>
              <a:t>What is motivating? (aka Process Theories)</a:t>
            </a:r>
          </a:p>
          <a:p>
            <a:pPr marL="971550" lvl="1" indent="-571500"/>
            <a:r>
              <a:rPr lang="en-US" dirty="0" smtClean="0">
                <a:latin typeface="+mj-lt"/>
                <a:ea typeface="ＭＳ Ｐゴシック" pitchFamily="34" charset="-128"/>
              </a:rPr>
              <a:t>Expectancy Theory</a:t>
            </a:r>
          </a:p>
          <a:p>
            <a:pPr marL="971550" lvl="1" indent="-571500"/>
            <a:r>
              <a:rPr lang="en-US" dirty="0" smtClean="0">
                <a:latin typeface="+mj-lt"/>
                <a:ea typeface="ＭＳ Ｐゴシック" pitchFamily="34" charset="-128"/>
              </a:rPr>
              <a:t>Equity Theory</a:t>
            </a:r>
          </a:p>
          <a:p>
            <a:pPr marL="971550" lvl="1" indent="-571500"/>
            <a:r>
              <a:rPr lang="en-US" b="1" dirty="0" smtClean="0">
                <a:latin typeface="+mj-lt"/>
                <a:ea typeface="ＭＳ Ｐゴシック" pitchFamily="34" charset="-128"/>
              </a:rPr>
              <a:t>Goal Setting Theory </a:t>
            </a:r>
            <a:r>
              <a:rPr lang="en-US" b="1" dirty="0" smtClean="0">
                <a:latin typeface="+mj-lt"/>
                <a:ea typeface="ＭＳ Ｐゴシック" pitchFamily="34" charset="-128"/>
                <a:sym typeface="Wingdings" pitchFamily="2" charset="2"/>
              </a:rPr>
              <a:t> Most Valid</a:t>
            </a:r>
          </a:p>
          <a:p>
            <a:pPr marL="0" indent="0">
              <a:buNone/>
            </a:pPr>
            <a:r>
              <a:rPr lang="en-US" dirty="0" smtClean="0">
                <a:latin typeface="+mj-lt"/>
                <a:ea typeface="ＭＳ Ｐゴシック" pitchFamily="34" charset="-128"/>
                <a:sym typeface="Wingdings" pitchFamily="2" charset="2"/>
              </a:rPr>
              <a:t>2. What motivates you (aka Need theories)</a:t>
            </a:r>
          </a:p>
          <a:p>
            <a:pPr marL="971550" lvl="1" indent="-571500"/>
            <a:r>
              <a:rPr lang="en-US" dirty="0" smtClean="0">
                <a:ea typeface="ＭＳ Ｐゴシック" pitchFamily="34" charset="-128"/>
              </a:rPr>
              <a:t>Maslow’s </a:t>
            </a:r>
            <a:r>
              <a:rPr lang="en-US" dirty="0">
                <a:ea typeface="ＭＳ Ｐゴシック" pitchFamily="34" charset="-128"/>
              </a:rPr>
              <a:t>Hierarchy of Needs</a:t>
            </a:r>
          </a:p>
          <a:p>
            <a:pPr marL="971550" lvl="1" indent="-571500"/>
            <a:r>
              <a:rPr lang="en-US" dirty="0" err="1" smtClean="0">
                <a:ea typeface="ＭＳ Ｐゴシック" pitchFamily="34" charset="-128"/>
              </a:rPr>
              <a:t>Aldefer’s</a:t>
            </a:r>
            <a:r>
              <a:rPr lang="en-US" dirty="0" smtClean="0">
                <a:ea typeface="ＭＳ Ｐゴシック" pitchFamily="34" charset="-128"/>
              </a:rPr>
              <a:t> </a:t>
            </a:r>
            <a:r>
              <a:rPr lang="en-US" dirty="0">
                <a:ea typeface="ＭＳ Ｐゴシック" pitchFamily="34" charset="-128"/>
              </a:rPr>
              <a:t>ERG Theory</a:t>
            </a:r>
          </a:p>
          <a:p>
            <a:pPr marL="971550" lvl="1" indent="-571500"/>
            <a:r>
              <a:rPr lang="en-US" b="1" dirty="0" smtClean="0">
                <a:ea typeface="ＭＳ Ｐゴシック" pitchFamily="34" charset="-128"/>
              </a:rPr>
              <a:t>McClelland’s </a:t>
            </a:r>
            <a:r>
              <a:rPr lang="en-US" b="1" dirty="0">
                <a:ea typeface="ＭＳ Ｐゴシック" pitchFamily="34" charset="-128"/>
              </a:rPr>
              <a:t>Theory of Needs </a:t>
            </a:r>
            <a:r>
              <a:rPr lang="en-US" b="1" dirty="0">
                <a:ea typeface="ＭＳ Ｐゴシック" pitchFamily="34" charset="-128"/>
                <a:sym typeface="Wingdings" pitchFamily="2" charset="2"/>
              </a:rPr>
              <a:t></a:t>
            </a:r>
            <a:r>
              <a:rPr lang="en-US" b="1" dirty="0">
                <a:ea typeface="ＭＳ Ｐゴシック" pitchFamily="34" charset="-128"/>
              </a:rPr>
              <a:t>Most </a:t>
            </a:r>
            <a:r>
              <a:rPr lang="en-US" b="1" dirty="0" smtClean="0">
                <a:ea typeface="ＭＳ Ｐゴシック" pitchFamily="34" charset="-128"/>
              </a:rPr>
              <a:t>Valid, covered in a different session</a:t>
            </a:r>
            <a:endParaRPr lang="en-US" b="1" dirty="0">
              <a:ea typeface="ＭＳ Ｐゴシック" pitchFamily="34" charset="-128"/>
            </a:endParaRPr>
          </a:p>
          <a:p>
            <a:pPr marL="0" indent="0">
              <a:buNone/>
            </a:pPr>
            <a:endParaRPr lang="en-US" dirty="0" smtClean="0">
              <a:latin typeface="+mj-lt"/>
              <a:ea typeface="ＭＳ Ｐゴシック" pitchFamily="34" charset="-128"/>
              <a:sym typeface="Wingdings" pitchFamily="2" charset="2"/>
            </a:endParaRPr>
          </a:p>
          <a:p>
            <a:pPr marL="0" indent="0">
              <a:buNone/>
            </a:pPr>
            <a:endParaRPr lang="en-US" dirty="0" smtClean="0">
              <a:latin typeface="+mj-lt"/>
              <a:ea typeface="ＭＳ Ｐゴシック" pitchFamily="34" charset="-12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381000" y="228600"/>
            <a:ext cx="8229600" cy="1139825"/>
          </a:xfrm>
        </p:spPr>
        <p:txBody>
          <a:bodyPr/>
          <a:lstStyle/>
          <a:p>
            <a:pPr eaLnBrk="1" hangingPunct="1"/>
            <a:r>
              <a:rPr lang="en-US" dirty="0" smtClean="0">
                <a:ea typeface="ＭＳ Ｐゴシック" pitchFamily="34" charset="-128"/>
              </a:rPr>
              <a:t>Goal Setting Theory</a:t>
            </a:r>
            <a:endParaRPr lang="en-US" dirty="0" smtClean="0">
              <a:ea typeface="ＭＳ Ｐゴシック" pitchFamily="34" charset="-128"/>
            </a:endParaRPr>
          </a:p>
        </p:txBody>
      </p:sp>
      <p:sp>
        <p:nvSpPr>
          <p:cNvPr id="3074" name="Rectangle 2"/>
          <p:cNvSpPr>
            <a:spLocks noGrp="1" noChangeArrowheads="1"/>
          </p:cNvSpPr>
          <p:nvPr>
            <p:ph idx="1"/>
          </p:nvPr>
        </p:nvSpPr>
        <p:spPr>
          <a:xfrm>
            <a:off x="457200" y="1752600"/>
            <a:ext cx="8229600" cy="4800600"/>
          </a:xfrm>
        </p:spPr>
        <p:txBody>
          <a:bodyPr/>
          <a:lstStyle/>
          <a:p>
            <a:pPr eaLnBrk="1" hangingPunct="1"/>
            <a:r>
              <a:rPr lang="en-US" dirty="0" smtClean="0">
                <a:latin typeface="+mj-lt"/>
              </a:rPr>
              <a:t>Why do goals improve performance?</a:t>
            </a:r>
          </a:p>
          <a:p>
            <a:pPr lvl="1" eaLnBrk="1" hangingPunct="1"/>
            <a:r>
              <a:rPr lang="en-US" dirty="0" smtClean="0">
                <a:latin typeface="+mj-lt"/>
              </a:rPr>
              <a:t>Personal examples</a:t>
            </a:r>
          </a:p>
          <a:p>
            <a:pPr eaLnBrk="1" hangingPunct="1"/>
            <a:endParaRPr lang="en-US" dirty="0" smtClean="0">
              <a:latin typeface="+mj-lt"/>
            </a:endParaRPr>
          </a:p>
          <a:p>
            <a:pPr eaLnBrk="1" hangingPunct="1"/>
            <a:r>
              <a:rPr lang="en-US" dirty="0" smtClean="0">
                <a:latin typeface="+mj-lt"/>
              </a:rPr>
              <a:t>What makes goals more effective in improving performance?</a:t>
            </a:r>
          </a:p>
          <a:p>
            <a:pPr lvl="1" eaLnBrk="1" hangingPunct="1"/>
            <a:r>
              <a:rPr lang="en-US" dirty="0" smtClean="0">
                <a:latin typeface="+mj-lt"/>
              </a:rPr>
              <a:t>Personal examples, research studies</a:t>
            </a:r>
          </a:p>
        </p:txBody>
      </p:sp>
      <p:sp>
        <p:nvSpPr>
          <p:cNvPr id="3075"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4099" name="Text Box 4"/>
          <p:cNvSpPr txBox="1">
            <a:spLocks noChangeArrowheads="1"/>
          </p:cNvSpPr>
          <p:nvPr/>
        </p:nvSpPr>
        <p:spPr bwMode="auto">
          <a:xfrm>
            <a:off x="609600" y="304800"/>
            <a:ext cx="8635697" cy="769441"/>
          </a:xfrm>
          <a:prstGeom prst="rect">
            <a:avLst/>
          </a:prstGeom>
          <a:noFill/>
          <a:ln w="9525">
            <a:noFill/>
            <a:miter lim="800000"/>
            <a:headEnd/>
            <a:tailEnd/>
          </a:ln>
        </p:spPr>
        <p:txBody>
          <a:bodyPr wrap="none">
            <a:spAutoFit/>
          </a:bodyPr>
          <a:lstStyle/>
          <a:p>
            <a:r>
              <a:rPr lang="en-US" sz="4400" dirty="0">
                <a:latin typeface="+mj-lt"/>
              </a:rPr>
              <a:t>Why do goals improve </a:t>
            </a:r>
            <a:r>
              <a:rPr lang="en-US" sz="4400" dirty="0" smtClean="0">
                <a:latin typeface="+mj-lt"/>
              </a:rPr>
              <a:t>performance?</a:t>
            </a:r>
            <a:endParaRPr lang="en-US" sz="4400" dirty="0">
              <a:latin typeface="+mj-lt"/>
            </a:endParaRPr>
          </a:p>
        </p:txBody>
      </p:sp>
      <p:sp>
        <p:nvSpPr>
          <p:cNvPr id="4100" name="Text Box 7"/>
          <p:cNvSpPr txBox="1">
            <a:spLocks noChangeArrowheads="1"/>
          </p:cNvSpPr>
          <p:nvPr/>
        </p:nvSpPr>
        <p:spPr bwMode="auto">
          <a:xfrm>
            <a:off x="228600" y="3505200"/>
            <a:ext cx="1052513" cy="519113"/>
          </a:xfrm>
          <a:prstGeom prst="rect">
            <a:avLst/>
          </a:prstGeom>
          <a:noFill/>
          <a:ln w="9525">
            <a:noFill/>
            <a:miter lim="800000"/>
            <a:headEnd/>
            <a:tailEnd/>
          </a:ln>
        </p:spPr>
        <p:txBody>
          <a:bodyPr wrap="none">
            <a:spAutoFit/>
          </a:bodyPr>
          <a:lstStyle/>
          <a:p>
            <a:r>
              <a:rPr lang="en-US" sz="2800" b="1" dirty="0">
                <a:latin typeface="+mj-lt"/>
              </a:rPr>
              <a:t>Goals</a:t>
            </a:r>
          </a:p>
        </p:txBody>
      </p:sp>
      <p:sp>
        <p:nvSpPr>
          <p:cNvPr id="4101" name="Text Box 8"/>
          <p:cNvSpPr txBox="1">
            <a:spLocks noChangeArrowheads="1"/>
          </p:cNvSpPr>
          <p:nvPr/>
        </p:nvSpPr>
        <p:spPr bwMode="auto">
          <a:xfrm>
            <a:off x="2209800" y="2057400"/>
            <a:ext cx="5258491" cy="400110"/>
          </a:xfrm>
          <a:prstGeom prst="rect">
            <a:avLst/>
          </a:prstGeom>
          <a:noFill/>
          <a:ln w="9525">
            <a:noFill/>
            <a:miter lim="800000"/>
            <a:headEnd/>
            <a:tailEnd/>
          </a:ln>
        </p:spPr>
        <p:txBody>
          <a:bodyPr wrap="none">
            <a:spAutoFit/>
          </a:bodyPr>
          <a:lstStyle/>
          <a:p>
            <a:r>
              <a:rPr lang="en-US" sz="2000" dirty="0">
                <a:latin typeface="+mj-lt"/>
              </a:rPr>
              <a:t>Focus attention on behaviors that will attain goal</a:t>
            </a:r>
          </a:p>
        </p:txBody>
      </p:sp>
      <p:sp>
        <p:nvSpPr>
          <p:cNvPr id="4102" name="Text Box 9"/>
          <p:cNvSpPr txBox="1">
            <a:spLocks noChangeArrowheads="1"/>
          </p:cNvSpPr>
          <p:nvPr/>
        </p:nvSpPr>
        <p:spPr bwMode="auto">
          <a:xfrm>
            <a:off x="2209800" y="2895600"/>
            <a:ext cx="4048096" cy="400110"/>
          </a:xfrm>
          <a:prstGeom prst="rect">
            <a:avLst/>
          </a:prstGeom>
          <a:noFill/>
          <a:ln w="9525">
            <a:noFill/>
            <a:miter lim="800000"/>
            <a:headEnd/>
            <a:tailEnd/>
          </a:ln>
        </p:spPr>
        <p:txBody>
          <a:bodyPr wrap="none">
            <a:spAutoFit/>
          </a:bodyPr>
          <a:lstStyle/>
          <a:p>
            <a:r>
              <a:rPr lang="en-US" sz="2000" dirty="0">
                <a:latin typeface="+mj-lt"/>
              </a:rPr>
              <a:t>Increase how hard one works on task</a:t>
            </a:r>
          </a:p>
        </p:txBody>
      </p:sp>
      <p:sp>
        <p:nvSpPr>
          <p:cNvPr id="4103" name="Text Box 10"/>
          <p:cNvSpPr txBox="1">
            <a:spLocks noChangeArrowheads="1"/>
          </p:cNvSpPr>
          <p:nvPr/>
        </p:nvSpPr>
        <p:spPr bwMode="auto">
          <a:xfrm>
            <a:off x="2209800" y="3962400"/>
            <a:ext cx="3142399" cy="400110"/>
          </a:xfrm>
          <a:prstGeom prst="rect">
            <a:avLst/>
          </a:prstGeom>
          <a:noFill/>
          <a:ln w="9525">
            <a:noFill/>
            <a:miter lim="800000"/>
            <a:headEnd/>
            <a:tailEnd/>
          </a:ln>
        </p:spPr>
        <p:txBody>
          <a:bodyPr wrap="none">
            <a:spAutoFit/>
          </a:bodyPr>
          <a:lstStyle/>
          <a:p>
            <a:r>
              <a:rPr lang="en-US" sz="2000" dirty="0">
                <a:latin typeface="+mj-lt"/>
              </a:rPr>
              <a:t>Lengthen time spent on task</a:t>
            </a:r>
          </a:p>
        </p:txBody>
      </p:sp>
      <p:sp>
        <p:nvSpPr>
          <p:cNvPr id="4104" name="Text Box 11"/>
          <p:cNvSpPr txBox="1">
            <a:spLocks noChangeArrowheads="1"/>
          </p:cNvSpPr>
          <p:nvPr/>
        </p:nvSpPr>
        <p:spPr bwMode="auto">
          <a:xfrm>
            <a:off x="2209800" y="4876800"/>
            <a:ext cx="3253648" cy="707886"/>
          </a:xfrm>
          <a:prstGeom prst="rect">
            <a:avLst/>
          </a:prstGeom>
          <a:noFill/>
          <a:ln w="9525">
            <a:noFill/>
            <a:miter lim="800000"/>
            <a:headEnd/>
            <a:tailEnd/>
          </a:ln>
        </p:spPr>
        <p:txBody>
          <a:bodyPr wrap="none">
            <a:spAutoFit/>
          </a:bodyPr>
          <a:lstStyle/>
          <a:p>
            <a:r>
              <a:rPr lang="en-US" sz="2000" dirty="0">
                <a:latin typeface="+mj-lt"/>
              </a:rPr>
              <a:t>Promote use/discovery of </a:t>
            </a:r>
          </a:p>
          <a:p>
            <a:r>
              <a:rPr lang="en-US" sz="2000" dirty="0">
                <a:latin typeface="+mj-lt"/>
              </a:rPr>
              <a:t>knowledge needed to do task</a:t>
            </a:r>
          </a:p>
        </p:txBody>
      </p:sp>
      <p:sp>
        <p:nvSpPr>
          <p:cNvPr id="4105" name="Text Box 12"/>
          <p:cNvSpPr txBox="1">
            <a:spLocks noChangeArrowheads="1"/>
          </p:cNvSpPr>
          <p:nvPr/>
        </p:nvSpPr>
        <p:spPr bwMode="auto">
          <a:xfrm>
            <a:off x="6705600" y="3657600"/>
            <a:ext cx="2438400" cy="1384995"/>
          </a:xfrm>
          <a:prstGeom prst="rect">
            <a:avLst/>
          </a:prstGeom>
          <a:noFill/>
          <a:ln w="9525">
            <a:noFill/>
            <a:miter lim="800000"/>
            <a:headEnd/>
            <a:tailEnd/>
          </a:ln>
        </p:spPr>
        <p:txBody>
          <a:bodyPr wrap="square">
            <a:spAutoFit/>
          </a:bodyPr>
          <a:lstStyle/>
          <a:p>
            <a:pPr algn="ctr"/>
            <a:r>
              <a:rPr lang="en-US" sz="2800" b="1" dirty="0">
                <a:latin typeface="+mj-lt"/>
              </a:rPr>
              <a:t>Improved</a:t>
            </a:r>
          </a:p>
          <a:p>
            <a:pPr algn="ctr"/>
            <a:r>
              <a:rPr lang="en-US" sz="2800" b="1" dirty="0">
                <a:latin typeface="+mj-lt"/>
              </a:rPr>
              <a:t>Task</a:t>
            </a:r>
          </a:p>
          <a:p>
            <a:pPr algn="ctr"/>
            <a:r>
              <a:rPr lang="en-US" sz="2800" b="1" dirty="0">
                <a:latin typeface="+mj-lt"/>
              </a:rPr>
              <a:t>Performance</a:t>
            </a:r>
          </a:p>
        </p:txBody>
      </p:sp>
      <p:sp>
        <p:nvSpPr>
          <p:cNvPr id="4106" name="Line 13"/>
          <p:cNvSpPr>
            <a:spLocks noChangeShapeType="1"/>
          </p:cNvSpPr>
          <p:nvPr/>
        </p:nvSpPr>
        <p:spPr bwMode="auto">
          <a:xfrm flipV="1">
            <a:off x="1066800" y="2362200"/>
            <a:ext cx="1143000" cy="838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07" name="Line 14"/>
          <p:cNvSpPr>
            <a:spLocks noChangeShapeType="1"/>
          </p:cNvSpPr>
          <p:nvPr/>
        </p:nvSpPr>
        <p:spPr bwMode="auto">
          <a:xfrm flipV="1">
            <a:off x="1295400" y="3124200"/>
            <a:ext cx="838200" cy="3810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08" name="Line 15"/>
          <p:cNvSpPr>
            <a:spLocks noChangeShapeType="1"/>
          </p:cNvSpPr>
          <p:nvPr/>
        </p:nvSpPr>
        <p:spPr bwMode="auto">
          <a:xfrm>
            <a:off x="1295400" y="3962400"/>
            <a:ext cx="762000" cy="1524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09" name="Line 16"/>
          <p:cNvSpPr>
            <a:spLocks noChangeShapeType="1"/>
          </p:cNvSpPr>
          <p:nvPr/>
        </p:nvSpPr>
        <p:spPr bwMode="auto">
          <a:xfrm>
            <a:off x="1066800" y="4191000"/>
            <a:ext cx="1143000" cy="9144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10" name="Line 17"/>
          <p:cNvSpPr>
            <a:spLocks noChangeShapeType="1"/>
          </p:cNvSpPr>
          <p:nvPr/>
        </p:nvSpPr>
        <p:spPr bwMode="auto">
          <a:xfrm>
            <a:off x="7162800" y="2590800"/>
            <a:ext cx="228600" cy="5334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11" name="Line 18"/>
          <p:cNvSpPr>
            <a:spLocks noChangeShapeType="1"/>
          </p:cNvSpPr>
          <p:nvPr/>
        </p:nvSpPr>
        <p:spPr bwMode="auto">
          <a:xfrm>
            <a:off x="6324600" y="3200400"/>
            <a:ext cx="381000" cy="3048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12" name="Line 19"/>
          <p:cNvSpPr>
            <a:spLocks noChangeShapeType="1"/>
          </p:cNvSpPr>
          <p:nvPr/>
        </p:nvSpPr>
        <p:spPr bwMode="auto">
          <a:xfrm>
            <a:off x="5410200" y="4191000"/>
            <a:ext cx="990600" cy="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13" name="Line 20"/>
          <p:cNvSpPr>
            <a:spLocks noChangeShapeType="1"/>
          </p:cNvSpPr>
          <p:nvPr/>
        </p:nvSpPr>
        <p:spPr bwMode="auto">
          <a:xfrm flipV="1">
            <a:off x="5486400" y="5029200"/>
            <a:ext cx="990600" cy="3048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4114" name="Text Box 19"/>
          <p:cNvSpPr txBox="1">
            <a:spLocks noChangeArrowheads="1"/>
          </p:cNvSpPr>
          <p:nvPr/>
        </p:nvSpPr>
        <p:spPr bwMode="auto">
          <a:xfrm>
            <a:off x="3581400" y="6396038"/>
            <a:ext cx="4062074" cy="369332"/>
          </a:xfrm>
          <a:prstGeom prst="rect">
            <a:avLst/>
          </a:prstGeom>
          <a:noFill/>
          <a:ln w="9525">
            <a:noFill/>
            <a:miter lim="800000"/>
            <a:headEnd/>
            <a:tailEnd/>
          </a:ln>
        </p:spPr>
        <p:txBody>
          <a:bodyPr wrap="none">
            <a:spAutoFit/>
          </a:bodyPr>
          <a:lstStyle/>
          <a:p>
            <a:r>
              <a:rPr lang="en-US" dirty="0">
                <a:latin typeface="+mj-lt"/>
              </a:rPr>
              <a:t>e.g., graduate school, glucose intolerance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Self-Assessment</a:t>
            </a:r>
            <a:endParaRPr lang="en-CA" dirty="0"/>
          </a:p>
        </p:txBody>
      </p:sp>
      <p:sp>
        <p:nvSpPr>
          <p:cNvPr id="3" name="Content Placeholder 2"/>
          <p:cNvSpPr>
            <a:spLocks noGrp="1"/>
          </p:cNvSpPr>
          <p:nvPr>
            <p:ph idx="1"/>
          </p:nvPr>
        </p:nvSpPr>
        <p:spPr>
          <a:xfrm>
            <a:off x="457200" y="1371600"/>
            <a:ext cx="8229600" cy="4525963"/>
          </a:xfrm>
        </p:spPr>
        <p:txBody>
          <a:bodyPr>
            <a:noAutofit/>
          </a:bodyPr>
          <a:lstStyle/>
          <a:p>
            <a:pPr>
              <a:buNone/>
            </a:pPr>
            <a:r>
              <a:rPr lang="en-CA" sz="2800" b="1" dirty="0" smtClean="0"/>
              <a:t>Write down your 10 year career goal that you were asked to reflect on in previous sessions…..</a:t>
            </a:r>
          </a:p>
          <a:p>
            <a:pPr>
              <a:buNone/>
            </a:pPr>
            <a:endParaRPr lang="en-CA" altLang="en-US" sz="2800" b="1" dirty="0">
              <a:ea typeface="ＭＳ Ｐゴシック" pitchFamily="34" charset="-128"/>
            </a:endParaRPr>
          </a:p>
          <a:p>
            <a:pPr>
              <a:buNone/>
            </a:pPr>
            <a:r>
              <a:rPr lang="en-US" altLang="en-US" sz="2800" b="1" dirty="0" smtClean="0">
                <a:ea typeface="ＭＳ Ｐゴシック" pitchFamily="34" charset="-128"/>
              </a:rPr>
              <a:t>Think </a:t>
            </a:r>
            <a:r>
              <a:rPr lang="en-US" altLang="en-US" sz="2800" b="1" dirty="0">
                <a:ea typeface="ＭＳ Ｐゴシック" pitchFamily="34" charset="-128"/>
              </a:rPr>
              <a:t>based on </a:t>
            </a:r>
          </a:p>
          <a:p>
            <a:pPr lvl="1"/>
            <a:r>
              <a:rPr lang="en-US" altLang="en-US" b="1" dirty="0" smtClean="0">
                <a:ea typeface="ＭＳ Ｐゴシック" pitchFamily="34" charset="-128"/>
              </a:rPr>
              <a:t>Education? Industry</a:t>
            </a:r>
            <a:r>
              <a:rPr lang="en-US" altLang="en-US" b="1" dirty="0">
                <a:ea typeface="ＭＳ Ｐゴシック" pitchFamily="34" charset="-128"/>
              </a:rPr>
              <a:t>? </a:t>
            </a:r>
          </a:p>
          <a:p>
            <a:pPr lvl="1"/>
            <a:r>
              <a:rPr lang="en-US" altLang="en-US" b="1" dirty="0">
                <a:ea typeface="ＭＳ Ｐゴシック" pitchFamily="34" charset="-128"/>
              </a:rPr>
              <a:t>Rank in the </a:t>
            </a:r>
            <a:r>
              <a:rPr lang="en-US" altLang="en-US" b="1" dirty="0" smtClean="0">
                <a:ea typeface="ＭＳ Ｐゴシック" pitchFamily="34" charset="-128"/>
              </a:rPr>
              <a:t>company? </a:t>
            </a:r>
          </a:p>
          <a:p>
            <a:pPr lvl="1"/>
            <a:r>
              <a:rPr lang="en-US" altLang="en-US" b="1" dirty="0" smtClean="0">
                <a:ea typeface="ＭＳ Ｐゴシック" pitchFamily="34" charset="-128"/>
              </a:rPr>
              <a:t>Kind of work you would like to do </a:t>
            </a:r>
            <a:endParaRPr lang="en-CA" sz="2800" b="1" dirty="0" smtClean="0"/>
          </a:p>
          <a:p>
            <a:endParaRPr lang="en-CA" sz="2800" b="1" dirty="0"/>
          </a:p>
        </p:txBody>
      </p:sp>
    </p:spTree>
    <p:extLst>
      <p:ext uri="{BB962C8B-B14F-4D97-AF65-F5344CB8AC3E}">
        <p14:creationId xmlns:p14="http://schemas.microsoft.com/office/powerpoint/2010/main" val="2841995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68313" y="0"/>
            <a:ext cx="8229600" cy="944563"/>
          </a:xfrm>
        </p:spPr>
        <p:txBody>
          <a:bodyPr/>
          <a:lstStyle/>
          <a:p>
            <a:r>
              <a:rPr lang="en-US" altLang="en-US" sz="4000" smtClean="0">
                <a:ea typeface="ＭＳ Ｐゴシック" pitchFamily="34" charset="-128"/>
              </a:rPr>
              <a:t>Sample good career goals</a:t>
            </a:r>
          </a:p>
        </p:txBody>
      </p:sp>
      <p:sp>
        <p:nvSpPr>
          <p:cNvPr id="18435" name="Content Placeholder 2"/>
          <p:cNvSpPr>
            <a:spLocks noGrp="1"/>
          </p:cNvSpPr>
          <p:nvPr>
            <p:ph idx="1"/>
          </p:nvPr>
        </p:nvSpPr>
        <p:spPr>
          <a:xfrm>
            <a:off x="0" y="980728"/>
            <a:ext cx="9036050" cy="6121400"/>
          </a:xfrm>
        </p:spPr>
        <p:txBody>
          <a:bodyPr>
            <a:normAutofit/>
          </a:bodyPr>
          <a:lstStyle/>
          <a:p>
            <a:pPr marL="400050" lvl="1" indent="0">
              <a:buFontTx/>
              <a:buNone/>
            </a:pPr>
            <a:r>
              <a:rPr lang="en-US" altLang="en-US" sz="2000" dirty="0" smtClean="0">
                <a:ea typeface="ＭＳ Ｐゴシック" pitchFamily="34" charset="-128"/>
              </a:rPr>
              <a:t>To work as a Chartered Accountant in a firm with great people. ..find a career that I feel excited about doing every day. My ideal position within a company is somewhere that I am challenged to learn new things every day and in which I get to interact with many different people.</a:t>
            </a:r>
          </a:p>
          <a:p>
            <a:pPr marL="400050" lvl="1" indent="0">
              <a:buFontTx/>
              <a:buNone/>
            </a:pPr>
            <a:endParaRPr lang="en-US" altLang="en-US" sz="2000" dirty="0" smtClean="0">
              <a:ea typeface="ＭＳ Ｐゴシック" pitchFamily="34" charset="-128"/>
            </a:endParaRPr>
          </a:p>
          <a:p>
            <a:pPr marL="400050" lvl="1" indent="0" algn="just">
              <a:buFontTx/>
              <a:buNone/>
            </a:pPr>
            <a:r>
              <a:rPr lang="en-US" altLang="en-US" sz="2000" dirty="0" smtClean="0">
                <a:ea typeface="ＭＳ Ｐゴシック" pitchFamily="34" charset="-128"/>
              </a:rPr>
              <a:t>To work as a manager in the next 5 years and then transition into advisory. I would like to move into advisory in a firm and eventually hold a board position(s). My ideal position within a company is as a business consultant with a focus on sustainability and corporate social responsibility.</a:t>
            </a:r>
          </a:p>
          <a:p>
            <a:pPr marL="400050" lvl="1" indent="0">
              <a:buFontTx/>
              <a:buNone/>
            </a:pPr>
            <a:endParaRPr lang="en-US" altLang="en-US" sz="2000" dirty="0" smtClean="0">
              <a:ea typeface="ＭＳ Ｐゴシック" pitchFamily="34" charset="-128"/>
            </a:endParaRPr>
          </a:p>
          <a:p>
            <a:pPr marL="400050" lvl="1" indent="0">
              <a:buFontTx/>
              <a:buNone/>
            </a:pPr>
            <a:r>
              <a:rPr lang="en-US" altLang="en-US" sz="2000" dirty="0" smtClean="0">
                <a:ea typeface="ＭＳ Ｐゴシック" pitchFamily="34" charset="-128"/>
              </a:rPr>
              <a:t>To work as a certified CPA accountant at an environmentally conscience organization . My ideal position within a company is CFO. I am striving towards my goal of working for the following company/companies: entrepreneurial start up/ new technology ( </a:t>
            </a:r>
            <a:r>
              <a:rPr lang="en-US" altLang="en-US" sz="2000" dirty="0" err="1" smtClean="0">
                <a:ea typeface="ＭＳ Ｐゴシック" pitchFamily="34" charset="-128"/>
              </a:rPr>
              <a:t>ie</a:t>
            </a:r>
            <a:r>
              <a:rPr lang="en-US" altLang="en-US" sz="2000" dirty="0" smtClean="0">
                <a:ea typeface="ＭＳ Ｐゴシック" pitchFamily="34" charset="-128"/>
              </a:rPr>
              <a:t> TESLA ) , renewable energy company. Accounting firm, government</a:t>
            </a:r>
          </a:p>
          <a:p>
            <a:pPr marL="0" indent="0">
              <a:buFontTx/>
              <a:buNone/>
            </a:pPr>
            <a:r>
              <a:rPr lang="en-US" altLang="en-US" sz="2000" dirty="0" smtClean="0">
                <a:ea typeface="ＭＳ Ｐゴシック" pitchFamily="34" charset="-128"/>
              </a:rPr>
              <a:t> </a:t>
            </a:r>
          </a:p>
        </p:txBody>
      </p:sp>
    </p:spTree>
    <p:extLst>
      <p:ext uri="{BB962C8B-B14F-4D97-AF65-F5344CB8AC3E}">
        <p14:creationId xmlns:p14="http://schemas.microsoft.com/office/powerpoint/2010/main" val="341388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5123" name="Text Box 4"/>
          <p:cNvSpPr txBox="1">
            <a:spLocks noChangeArrowheads="1"/>
          </p:cNvSpPr>
          <p:nvPr/>
        </p:nvSpPr>
        <p:spPr bwMode="auto">
          <a:xfrm>
            <a:off x="152400" y="228600"/>
            <a:ext cx="8763000" cy="1077913"/>
          </a:xfrm>
          <a:prstGeom prst="rect">
            <a:avLst/>
          </a:prstGeom>
          <a:noFill/>
          <a:ln w="9525">
            <a:noFill/>
            <a:miter lim="800000"/>
            <a:headEnd/>
            <a:tailEnd/>
          </a:ln>
        </p:spPr>
        <p:txBody>
          <a:bodyPr>
            <a:spAutoFit/>
          </a:bodyPr>
          <a:lstStyle/>
          <a:p>
            <a:pPr algn="ctr"/>
            <a:r>
              <a:rPr lang="en-US" sz="3200" dirty="0">
                <a:latin typeface="+mj-lt"/>
              </a:rPr>
              <a:t>What makes goals more effective in improving</a:t>
            </a:r>
          </a:p>
          <a:p>
            <a:pPr algn="ctr"/>
            <a:r>
              <a:rPr lang="en-US" sz="3200" dirty="0">
                <a:latin typeface="+mj-lt"/>
              </a:rPr>
              <a:t>Performance?</a:t>
            </a:r>
          </a:p>
        </p:txBody>
      </p:sp>
      <p:sp>
        <p:nvSpPr>
          <p:cNvPr id="5124" name="Text Box 6"/>
          <p:cNvSpPr txBox="1">
            <a:spLocks noChangeArrowheads="1"/>
          </p:cNvSpPr>
          <p:nvPr/>
        </p:nvSpPr>
        <p:spPr bwMode="auto">
          <a:xfrm>
            <a:off x="1251398" y="2743200"/>
            <a:ext cx="4147417" cy="523220"/>
          </a:xfrm>
          <a:prstGeom prst="rect">
            <a:avLst/>
          </a:prstGeom>
          <a:noFill/>
          <a:ln w="9525">
            <a:noFill/>
            <a:miter lim="800000"/>
            <a:headEnd/>
            <a:tailEnd/>
          </a:ln>
        </p:spPr>
        <p:txBody>
          <a:bodyPr wrap="none">
            <a:spAutoFit/>
          </a:bodyPr>
          <a:lstStyle/>
          <a:p>
            <a:r>
              <a:rPr lang="en-US" sz="2800" dirty="0" smtClean="0">
                <a:latin typeface="+mj-lt"/>
              </a:rPr>
              <a:t>2. Knowledge </a:t>
            </a:r>
            <a:r>
              <a:rPr lang="en-US" sz="2800" dirty="0">
                <a:latin typeface="+mj-lt"/>
              </a:rPr>
              <a:t>to attain goal</a:t>
            </a:r>
          </a:p>
        </p:txBody>
      </p:sp>
      <p:sp>
        <p:nvSpPr>
          <p:cNvPr id="5125" name="Text Box 7"/>
          <p:cNvSpPr txBox="1">
            <a:spLocks noChangeArrowheads="1"/>
          </p:cNvSpPr>
          <p:nvPr/>
        </p:nvSpPr>
        <p:spPr bwMode="auto">
          <a:xfrm>
            <a:off x="1987456" y="4459307"/>
            <a:ext cx="3544881" cy="523220"/>
          </a:xfrm>
          <a:prstGeom prst="rect">
            <a:avLst/>
          </a:prstGeom>
          <a:noFill/>
          <a:ln w="9525">
            <a:noFill/>
            <a:miter lim="800000"/>
            <a:headEnd/>
            <a:tailEnd/>
          </a:ln>
        </p:spPr>
        <p:txBody>
          <a:bodyPr wrap="none">
            <a:spAutoFit/>
          </a:bodyPr>
          <a:lstStyle/>
          <a:p>
            <a:r>
              <a:rPr lang="en-US" sz="2800" dirty="0" smtClean="0">
                <a:latin typeface="+mj-lt"/>
              </a:rPr>
              <a:t>4. Commitment </a:t>
            </a:r>
            <a:r>
              <a:rPr lang="en-US" sz="2800" dirty="0">
                <a:latin typeface="+mj-lt"/>
              </a:rPr>
              <a:t>to goal</a:t>
            </a:r>
          </a:p>
        </p:txBody>
      </p:sp>
      <p:sp>
        <p:nvSpPr>
          <p:cNvPr id="5126" name="Text Box 8"/>
          <p:cNvSpPr txBox="1">
            <a:spLocks noChangeArrowheads="1"/>
          </p:cNvSpPr>
          <p:nvPr/>
        </p:nvSpPr>
        <p:spPr bwMode="auto">
          <a:xfrm>
            <a:off x="-428531" y="3522935"/>
            <a:ext cx="6019800" cy="523220"/>
          </a:xfrm>
          <a:prstGeom prst="rect">
            <a:avLst/>
          </a:prstGeom>
          <a:noFill/>
          <a:ln w="9525">
            <a:noFill/>
            <a:miter lim="800000"/>
            <a:headEnd/>
            <a:tailEnd/>
          </a:ln>
        </p:spPr>
        <p:txBody>
          <a:bodyPr wrap="square">
            <a:spAutoFit/>
          </a:bodyPr>
          <a:lstStyle/>
          <a:p>
            <a:pPr lvl="1"/>
            <a:r>
              <a:rPr lang="en-US" sz="2800" dirty="0" smtClean="0">
                <a:latin typeface="+mj-lt"/>
              </a:rPr>
              <a:t>3. Feedback </a:t>
            </a:r>
            <a:r>
              <a:rPr lang="en-US" sz="2800" dirty="0">
                <a:latin typeface="+mj-lt"/>
              </a:rPr>
              <a:t>on progress toward goal</a:t>
            </a:r>
          </a:p>
        </p:txBody>
      </p:sp>
      <p:sp>
        <p:nvSpPr>
          <p:cNvPr id="5127" name="Text Box 9"/>
          <p:cNvSpPr txBox="1">
            <a:spLocks noChangeArrowheads="1"/>
          </p:cNvSpPr>
          <p:nvPr/>
        </p:nvSpPr>
        <p:spPr bwMode="auto">
          <a:xfrm>
            <a:off x="2133600" y="5410200"/>
            <a:ext cx="3741602" cy="523220"/>
          </a:xfrm>
          <a:prstGeom prst="rect">
            <a:avLst/>
          </a:prstGeom>
          <a:noFill/>
          <a:ln w="9525">
            <a:noFill/>
            <a:miter lim="800000"/>
            <a:headEnd/>
            <a:tailEnd/>
          </a:ln>
        </p:spPr>
        <p:txBody>
          <a:bodyPr wrap="none">
            <a:spAutoFit/>
          </a:bodyPr>
          <a:lstStyle/>
          <a:p>
            <a:r>
              <a:rPr lang="en-US" sz="2800" dirty="0" smtClean="0">
                <a:latin typeface="+mj-lt"/>
              </a:rPr>
              <a:t>5. Situational </a:t>
            </a:r>
            <a:r>
              <a:rPr lang="en-US" sz="2800" dirty="0">
                <a:latin typeface="+mj-lt"/>
              </a:rPr>
              <a:t>Conditions</a:t>
            </a:r>
          </a:p>
        </p:txBody>
      </p:sp>
      <p:sp>
        <p:nvSpPr>
          <p:cNvPr id="5128" name="Text Box 10"/>
          <p:cNvSpPr txBox="1">
            <a:spLocks noChangeArrowheads="1"/>
          </p:cNvSpPr>
          <p:nvPr/>
        </p:nvSpPr>
        <p:spPr bwMode="auto">
          <a:xfrm>
            <a:off x="6840538" y="5334000"/>
            <a:ext cx="2195088" cy="1015663"/>
          </a:xfrm>
          <a:prstGeom prst="rect">
            <a:avLst/>
          </a:prstGeom>
          <a:noFill/>
          <a:ln w="9525">
            <a:noFill/>
            <a:miter lim="800000"/>
            <a:headEnd/>
            <a:tailEnd/>
          </a:ln>
        </p:spPr>
        <p:txBody>
          <a:bodyPr wrap="none">
            <a:spAutoFit/>
          </a:bodyPr>
          <a:lstStyle/>
          <a:p>
            <a:pPr algn="ctr"/>
            <a:r>
              <a:rPr lang="en-US" sz="3000" dirty="0">
                <a:latin typeface="+mj-lt"/>
              </a:rPr>
              <a:t>Improved</a:t>
            </a:r>
          </a:p>
          <a:p>
            <a:r>
              <a:rPr lang="en-US" sz="3000" dirty="0">
                <a:latin typeface="+mj-lt"/>
              </a:rPr>
              <a:t>Performance</a:t>
            </a:r>
          </a:p>
        </p:txBody>
      </p:sp>
      <p:sp>
        <p:nvSpPr>
          <p:cNvPr id="5129" name="Line 11"/>
          <p:cNvSpPr>
            <a:spLocks noChangeShapeType="1"/>
          </p:cNvSpPr>
          <p:nvPr/>
        </p:nvSpPr>
        <p:spPr bwMode="auto">
          <a:xfrm flipV="1">
            <a:off x="5562600" y="3962400"/>
            <a:ext cx="2133600" cy="7620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0" name="Line 13"/>
          <p:cNvSpPr>
            <a:spLocks noChangeShapeType="1"/>
          </p:cNvSpPr>
          <p:nvPr/>
        </p:nvSpPr>
        <p:spPr bwMode="auto">
          <a:xfrm>
            <a:off x="5334000" y="3048000"/>
            <a:ext cx="2286000" cy="5334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1" name="Line 14"/>
          <p:cNvSpPr>
            <a:spLocks noChangeShapeType="1"/>
          </p:cNvSpPr>
          <p:nvPr/>
        </p:nvSpPr>
        <p:spPr bwMode="auto">
          <a:xfrm>
            <a:off x="5257800" y="2286000"/>
            <a:ext cx="2438400" cy="838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2" name="Text Box 15"/>
          <p:cNvSpPr txBox="1">
            <a:spLocks noChangeArrowheads="1"/>
          </p:cNvSpPr>
          <p:nvPr/>
        </p:nvSpPr>
        <p:spPr bwMode="auto">
          <a:xfrm>
            <a:off x="685800" y="2057400"/>
            <a:ext cx="4857099" cy="523220"/>
          </a:xfrm>
          <a:prstGeom prst="rect">
            <a:avLst/>
          </a:prstGeom>
          <a:noFill/>
          <a:ln w="9525">
            <a:noFill/>
            <a:miter lim="800000"/>
            <a:headEnd/>
            <a:tailEnd/>
          </a:ln>
        </p:spPr>
        <p:txBody>
          <a:bodyPr wrap="none">
            <a:spAutoFit/>
          </a:bodyPr>
          <a:lstStyle/>
          <a:p>
            <a:r>
              <a:rPr lang="en-US" sz="2800" dirty="0" smtClean="0">
                <a:latin typeface="+mj-lt"/>
              </a:rPr>
              <a:t>1. Specificity </a:t>
            </a:r>
            <a:r>
              <a:rPr lang="en-US" sz="2800" dirty="0">
                <a:latin typeface="+mj-lt"/>
              </a:rPr>
              <a:t>&amp; Difficulty of Goal</a:t>
            </a:r>
          </a:p>
        </p:txBody>
      </p:sp>
      <p:sp>
        <p:nvSpPr>
          <p:cNvPr id="5133" name="Line 16"/>
          <p:cNvSpPr>
            <a:spLocks noChangeShapeType="1"/>
          </p:cNvSpPr>
          <p:nvPr/>
        </p:nvSpPr>
        <p:spPr bwMode="auto">
          <a:xfrm flipV="1">
            <a:off x="5638800" y="4191000"/>
            <a:ext cx="2057400" cy="13716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4" name="Line 17"/>
          <p:cNvSpPr>
            <a:spLocks noChangeShapeType="1"/>
          </p:cNvSpPr>
          <p:nvPr/>
        </p:nvSpPr>
        <p:spPr bwMode="auto">
          <a:xfrm>
            <a:off x="7924800" y="2438400"/>
            <a:ext cx="0" cy="2743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5" name="Text Box 18"/>
          <p:cNvSpPr txBox="1">
            <a:spLocks noChangeArrowheads="1"/>
          </p:cNvSpPr>
          <p:nvPr/>
        </p:nvSpPr>
        <p:spPr bwMode="auto">
          <a:xfrm>
            <a:off x="7467600" y="1676400"/>
            <a:ext cx="994183" cy="523220"/>
          </a:xfrm>
          <a:prstGeom prst="rect">
            <a:avLst/>
          </a:prstGeom>
          <a:noFill/>
          <a:ln w="9525">
            <a:noFill/>
            <a:miter lim="800000"/>
            <a:headEnd/>
            <a:tailEnd/>
          </a:ln>
        </p:spPr>
        <p:txBody>
          <a:bodyPr wrap="none">
            <a:spAutoFit/>
          </a:bodyPr>
          <a:lstStyle/>
          <a:p>
            <a:r>
              <a:rPr lang="en-US" sz="2800" dirty="0">
                <a:latin typeface="+mj-lt"/>
              </a:rPr>
              <a:t>Goals</a:t>
            </a:r>
          </a:p>
        </p:txBody>
      </p:sp>
      <p:sp>
        <p:nvSpPr>
          <p:cNvPr id="5136" name="Line 12"/>
          <p:cNvSpPr>
            <a:spLocks noChangeShapeType="1"/>
          </p:cNvSpPr>
          <p:nvPr/>
        </p:nvSpPr>
        <p:spPr bwMode="auto">
          <a:xfrm>
            <a:off x="5410200" y="3810000"/>
            <a:ext cx="2133600" cy="0"/>
          </a:xfrm>
          <a:prstGeom prst="line">
            <a:avLst/>
          </a:prstGeom>
          <a:noFill/>
          <a:ln w="9525">
            <a:solidFill>
              <a:schemeClr val="tx1"/>
            </a:solidFill>
            <a:round/>
            <a:headEnd/>
            <a:tailEnd type="triangle" w="med" len="med"/>
          </a:ln>
        </p:spPr>
        <p:txBody>
          <a:bodyPr/>
          <a:lstStyle/>
          <a:p>
            <a:endParaRPr lang="en-CA">
              <a:latin typeface="+mj-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graphicFrame>
        <p:nvGraphicFramePr>
          <p:cNvPr id="11332" name="Group 68"/>
          <p:cNvGraphicFramePr>
            <a:graphicFrameLocks noGrp="1"/>
          </p:cNvGraphicFramePr>
          <p:nvPr/>
        </p:nvGraphicFramePr>
        <p:xfrm>
          <a:off x="228600" y="2895600"/>
          <a:ext cx="8610600" cy="2159635"/>
        </p:xfrm>
        <a:graphic>
          <a:graphicData uri="http://schemas.openxmlformats.org/drawingml/2006/table">
            <a:tbl>
              <a:tblPr/>
              <a:tblGrid>
                <a:gridCol w="1974850"/>
                <a:gridCol w="3397250"/>
                <a:gridCol w="3238500"/>
              </a:tblGrid>
              <a:tr h="762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Type of Goal Setting</a:t>
                      </a:r>
                      <a:endParaRPr kumimoji="0" lang="en-US" sz="2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r>
              <a:tr h="744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rPr>
                        <a:t>Goal Specificity</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Specific &amp; Difficult Goal</a:t>
                      </a:r>
                      <a:endParaRPr kumimoji="0" lang="en-US"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“Do your best” Goal</a:t>
                      </a:r>
                      <a:endParaRPr kumimoji="0" lang="en-US"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46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Performance </a:t>
                      </a:r>
                      <a:endParaRPr kumimoji="0" lang="en-US" sz="2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High</a:t>
                      </a:r>
                      <a:endParaRPr kumimoji="0" lang="en-US"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Low</a:t>
                      </a:r>
                      <a:endParaRPr kumimoji="0" lang="en-US"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7188" name="Rectangle 61"/>
          <p:cNvSpPr>
            <a:spLocks noChangeArrowheads="1"/>
          </p:cNvSpPr>
          <p:nvPr/>
        </p:nvSpPr>
        <p:spPr bwMode="auto">
          <a:xfrm>
            <a:off x="0" y="4584184"/>
            <a:ext cx="184731" cy="369332"/>
          </a:xfrm>
          <a:prstGeom prst="rect">
            <a:avLst/>
          </a:prstGeom>
          <a:noFill/>
          <a:ln w="9525">
            <a:noFill/>
            <a:miter lim="800000"/>
            <a:headEnd/>
            <a:tailEnd/>
          </a:ln>
        </p:spPr>
        <p:txBody>
          <a:bodyPr wrap="none" anchor="ctr">
            <a:spAutoFit/>
          </a:bodyPr>
          <a:lstStyle/>
          <a:p>
            <a:endParaRPr lang="en-US">
              <a:latin typeface="+mj-lt"/>
            </a:endParaRPr>
          </a:p>
        </p:txBody>
      </p:sp>
      <p:sp>
        <p:nvSpPr>
          <p:cNvPr id="7189" name="Rectangle 70"/>
          <p:cNvSpPr>
            <a:spLocks noGrp="1" noChangeArrowheads="1"/>
          </p:cNvSpPr>
          <p:nvPr>
            <p:ph idx="1"/>
          </p:nvPr>
        </p:nvSpPr>
        <p:spPr>
          <a:xfrm>
            <a:off x="152400" y="1676400"/>
            <a:ext cx="8686800" cy="1600200"/>
          </a:xfrm>
          <a:noFill/>
        </p:spPr>
        <p:txBody>
          <a:bodyPr>
            <a:normAutofit/>
          </a:bodyPr>
          <a:lstStyle/>
          <a:p>
            <a:pPr eaLnBrk="1" hangingPunct="1"/>
            <a:r>
              <a:rPr lang="en-US" sz="2800" dirty="0" smtClean="0">
                <a:latin typeface="+mj-lt"/>
              </a:rPr>
              <a:t>Unskilled, uneducated loggers paid at piece rate were randomly assigned to one of two groups</a:t>
            </a:r>
          </a:p>
        </p:txBody>
      </p:sp>
      <p:sp>
        <p:nvSpPr>
          <p:cNvPr id="7190" name="Text Box 71"/>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7191" name="Text Box 73"/>
          <p:cNvSpPr txBox="1">
            <a:spLocks noChangeArrowheads="1"/>
          </p:cNvSpPr>
          <p:nvPr/>
        </p:nvSpPr>
        <p:spPr bwMode="auto">
          <a:xfrm>
            <a:off x="457200" y="609600"/>
            <a:ext cx="8229600" cy="646331"/>
          </a:xfrm>
          <a:prstGeom prst="rect">
            <a:avLst/>
          </a:prstGeom>
          <a:noFill/>
          <a:ln w="9525">
            <a:noFill/>
            <a:miter lim="800000"/>
            <a:headEnd/>
            <a:tailEnd/>
          </a:ln>
        </p:spPr>
        <p:txBody>
          <a:bodyPr wrap="square">
            <a:spAutoFit/>
          </a:bodyPr>
          <a:lstStyle/>
          <a:p>
            <a:r>
              <a:rPr lang="en-US" sz="3600" dirty="0" smtClean="0">
                <a:latin typeface="+mj-lt"/>
              </a:rPr>
              <a:t>1. Specificity &amp; Difficulty of Goal - Research</a:t>
            </a:r>
            <a:endParaRPr lang="en-US" sz="3600" dirty="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idx="1"/>
          </p:nvPr>
        </p:nvSpPr>
        <p:spPr>
          <a:xfrm>
            <a:off x="228600" y="1524000"/>
            <a:ext cx="8763000" cy="1219200"/>
          </a:xfrm>
        </p:spPr>
        <p:txBody>
          <a:bodyPr>
            <a:normAutofit/>
          </a:bodyPr>
          <a:lstStyle/>
          <a:p>
            <a:pPr eaLnBrk="1" hangingPunct="1">
              <a:lnSpc>
                <a:spcPct val="90000"/>
              </a:lnSpc>
            </a:pPr>
            <a:r>
              <a:rPr lang="en-US" sz="3400" dirty="0" smtClean="0">
                <a:latin typeface="+mj-lt"/>
              </a:rPr>
              <a:t>Why do specific &amp; difficult goals result in better performance than ‘do your best’ goals?</a:t>
            </a:r>
          </a:p>
        </p:txBody>
      </p:sp>
      <p:sp>
        <p:nvSpPr>
          <p:cNvPr id="8195" name="Text Box 6"/>
          <p:cNvSpPr txBox="1">
            <a:spLocks noChangeArrowheads="1"/>
          </p:cNvSpPr>
          <p:nvPr/>
        </p:nvSpPr>
        <p:spPr bwMode="auto">
          <a:xfrm>
            <a:off x="381000" y="3200400"/>
            <a:ext cx="1541576" cy="707886"/>
          </a:xfrm>
          <a:prstGeom prst="rect">
            <a:avLst/>
          </a:prstGeom>
          <a:noFill/>
          <a:ln w="9525">
            <a:noFill/>
            <a:miter lim="800000"/>
            <a:headEnd/>
            <a:tailEnd/>
          </a:ln>
        </p:spPr>
        <p:txBody>
          <a:bodyPr wrap="none">
            <a:spAutoFit/>
          </a:bodyPr>
          <a:lstStyle/>
          <a:p>
            <a:r>
              <a:rPr lang="en-US" sz="2000" b="1" dirty="0">
                <a:latin typeface="+mj-lt"/>
              </a:rPr>
              <a:t>Do your best</a:t>
            </a:r>
          </a:p>
          <a:p>
            <a:r>
              <a:rPr lang="en-US" sz="2000" b="1" dirty="0">
                <a:latin typeface="+mj-lt"/>
              </a:rPr>
              <a:t>goals</a:t>
            </a:r>
          </a:p>
        </p:txBody>
      </p:sp>
      <p:sp>
        <p:nvSpPr>
          <p:cNvPr id="8196" name="Text Box 7"/>
          <p:cNvSpPr txBox="1">
            <a:spLocks noChangeArrowheads="1"/>
          </p:cNvSpPr>
          <p:nvPr/>
        </p:nvSpPr>
        <p:spPr bwMode="auto">
          <a:xfrm>
            <a:off x="2743201" y="2971800"/>
            <a:ext cx="2590800" cy="1323439"/>
          </a:xfrm>
          <a:prstGeom prst="rect">
            <a:avLst/>
          </a:prstGeom>
          <a:noFill/>
          <a:ln w="9525">
            <a:noFill/>
            <a:miter lim="800000"/>
            <a:headEnd/>
            <a:tailEnd/>
          </a:ln>
        </p:spPr>
        <p:txBody>
          <a:bodyPr wrap="square">
            <a:spAutoFit/>
          </a:bodyPr>
          <a:lstStyle/>
          <a:p>
            <a:pPr>
              <a:buFontTx/>
              <a:buChar char="•"/>
            </a:pPr>
            <a:r>
              <a:rPr lang="en-US" sz="2000" dirty="0" smtClean="0">
                <a:latin typeface="+mj-lt"/>
              </a:rPr>
              <a:t> No </a:t>
            </a:r>
            <a:r>
              <a:rPr lang="en-US" sz="2000" dirty="0">
                <a:latin typeface="+mj-lt"/>
              </a:rPr>
              <a:t>external standard for </a:t>
            </a:r>
            <a:r>
              <a:rPr lang="en-US" sz="2000" dirty="0" smtClean="0">
                <a:latin typeface="+mj-lt"/>
              </a:rPr>
              <a:t>Performance</a:t>
            </a:r>
            <a:endParaRPr lang="en-US" sz="2000" dirty="0">
              <a:latin typeface="+mj-lt"/>
            </a:endParaRPr>
          </a:p>
          <a:p>
            <a:pPr>
              <a:buFontTx/>
              <a:buChar char="•"/>
            </a:pPr>
            <a:r>
              <a:rPr lang="en-US" sz="2000" dirty="0" smtClean="0">
                <a:latin typeface="+mj-lt"/>
              </a:rPr>
              <a:t> Performance </a:t>
            </a:r>
            <a:r>
              <a:rPr lang="en-US" sz="2000" dirty="0">
                <a:latin typeface="+mj-lt"/>
              </a:rPr>
              <a:t>defined </a:t>
            </a:r>
          </a:p>
          <a:p>
            <a:r>
              <a:rPr lang="en-US" sz="2000" dirty="0">
                <a:latin typeface="+mj-lt"/>
              </a:rPr>
              <a:t>individually</a:t>
            </a:r>
          </a:p>
        </p:txBody>
      </p:sp>
      <p:sp>
        <p:nvSpPr>
          <p:cNvPr id="8197" name="Text Box 8"/>
          <p:cNvSpPr txBox="1">
            <a:spLocks noChangeArrowheads="1"/>
          </p:cNvSpPr>
          <p:nvPr/>
        </p:nvSpPr>
        <p:spPr bwMode="auto">
          <a:xfrm>
            <a:off x="304800" y="5105400"/>
            <a:ext cx="2019300" cy="707886"/>
          </a:xfrm>
          <a:prstGeom prst="rect">
            <a:avLst/>
          </a:prstGeom>
          <a:noFill/>
          <a:ln w="9525">
            <a:noFill/>
            <a:miter lim="800000"/>
            <a:headEnd/>
            <a:tailEnd/>
          </a:ln>
        </p:spPr>
        <p:txBody>
          <a:bodyPr>
            <a:spAutoFit/>
          </a:bodyPr>
          <a:lstStyle/>
          <a:p>
            <a:r>
              <a:rPr lang="en-US" sz="2000" b="1" dirty="0">
                <a:latin typeface="+mj-lt"/>
              </a:rPr>
              <a:t>Specific &amp; </a:t>
            </a:r>
          </a:p>
          <a:p>
            <a:r>
              <a:rPr lang="en-US" sz="2000" b="1" dirty="0">
                <a:latin typeface="+mj-lt"/>
              </a:rPr>
              <a:t>Difficult Goals</a:t>
            </a:r>
          </a:p>
        </p:txBody>
      </p:sp>
      <p:sp>
        <p:nvSpPr>
          <p:cNvPr id="8198" name="Text Box 9"/>
          <p:cNvSpPr txBox="1">
            <a:spLocks noChangeArrowheads="1"/>
          </p:cNvSpPr>
          <p:nvPr/>
        </p:nvSpPr>
        <p:spPr bwMode="auto">
          <a:xfrm>
            <a:off x="2667000" y="5181600"/>
            <a:ext cx="3106428" cy="400110"/>
          </a:xfrm>
          <a:prstGeom prst="rect">
            <a:avLst/>
          </a:prstGeom>
          <a:noFill/>
          <a:ln w="9525">
            <a:noFill/>
            <a:miter lim="800000"/>
            <a:headEnd/>
            <a:tailEnd/>
          </a:ln>
        </p:spPr>
        <p:txBody>
          <a:bodyPr wrap="none">
            <a:spAutoFit/>
          </a:bodyPr>
          <a:lstStyle/>
          <a:p>
            <a:r>
              <a:rPr lang="en-US" sz="2000" dirty="0">
                <a:latin typeface="+mj-lt"/>
              </a:rPr>
              <a:t>Clear performance standard</a:t>
            </a:r>
          </a:p>
        </p:txBody>
      </p:sp>
      <p:sp>
        <p:nvSpPr>
          <p:cNvPr id="8199" name="Text Box 10"/>
          <p:cNvSpPr txBox="1">
            <a:spLocks noChangeArrowheads="1"/>
          </p:cNvSpPr>
          <p:nvPr/>
        </p:nvSpPr>
        <p:spPr bwMode="auto">
          <a:xfrm>
            <a:off x="6934200" y="3124200"/>
            <a:ext cx="2438400" cy="400110"/>
          </a:xfrm>
          <a:prstGeom prst="rect">
            <a:avLst/>
          </a:prstGeom>
          <a:noFill/>
          <a:ln w="9525">
            <a:noFill/>
            <a:miter lim="800000"/>
            <a:headEnd/>
            <a:tailEnd/>
          </a:ln>
        </p:spPr>
        <p:txBody>
          <a:bodyPr wrap="square">
            <a:spAutoFit/>
          </a:bodyPr>
          <a:lstStyle/>
          <a:p>
            <a:r>
              <a:rPr lang="en-US" sz="2000" b="1" dirty="0">
                <a:latin typeface="+mj-lt"/>
              </a:rPr>
              <a:t>Low </a:t>
            </a:r>
            <a:r>
              <a:rPr lang="en-US" sz="2000" b="1" dirty="0" smtClean="0">
                <a:latin typeface="+mj-lt"/>
              </a:rPr>
              <a:t>Performance</a:t>
            </a:r>
            <a:endParaRPr lang="en-US" sz="2000" b="1" dirty="0">
              <a:latin typeface="+mj-lt"/>
            </a:endParaRPr>
          </a:p>
        </p:txBody>
      </p:sp>
      <p:sp>
        <p:nvSpPr>
          <p:cNvPr id="8200" name="Text Box 11"/>
          <p:cNvSpPr txBox="1">
            <a:spLocks noChangeArrowheads="1"/>
          </p:cNvSpPr>
          <p:nvPr/>
        </p:nvSpPr>
        <p:spPr bwMode="auto">
          <a:xfrm>
            <a:off x="6872288" y="5181600"/>
            <a:ext cx="2097049" cy="400110"/>
          </a:xfrm>
          <a:prstGeom prst="rect">
            <a:avLst/>
          </a:prstGeom>
          <a:noFill/>
          <a:ln w="9525">
            <a:noFill/>
            <a:miter lim="800000"/>
            <a:headEnd/>
            <a:tailEnd/>
          </a:ln>
        </p:spPr>
        <p:txBody>
          <a:bodyPr wrap="none">
            <a:spAutoFit/>
          </a:bodyPr>
          <a:lstStyle/>
          <a:p>
            <a:r>
              <a:rPr lang="en-US" sz="2000" b="1" dirty="0" smtClean="0">
                <a:latin typeface="+mj-lt"/>
              </a:rPr>
              <a:t>High </a:t>
            </a:r>
            <a:r>
              <a:rPr lang="en-US" sz="2000" b="1" dirty="0">
                <a:latin typeface="+mj-lt"/>
              </a:rPr>
              <a:t>Performance</a:t>
            </a:r>
          </a:p>
        </p:txBody>
      </p:sp>
      <p:sp>
        <p:nvSpPr>
          <p:cNvPr id="8201" name="Line 12"/>
          <p:cNvSpPr>
            <a:spLocks noChangeShapeType="1"/>
          </p:cNvSpPr>
          <p:nvPr/>
        </p:nvSpPr>
        <p:spPr bwMode="auto">
          <a:xfrm>
            <a:off x="1828800" y="5334000"/>
            <a:ext cx="762000" cy="0"/>
          </a:xfrm>
          <a:prstGeom prst="line">
            <a:avLst/>
          </a:prstGeom>
          <a:noFill/>
          <a:ln w="9525">
            <a:solidFill>
              <a:schemeClr val="tx1"/>
            </a:solidFill>
            <a:round/>
            <a:headEnd/>
            <a:tailEnd type="triangle" w="med" len="med"/>
          </a:ln>
        </p:spPr>
        <p:txBody>
          <a:bodyPr/>
          <a:lstStyle/>
          <a:p>
            <a:endParaRPr lang="en-CA" sz="2000">
              <a:latin typeface="+mj-lt"/>
            </a:endParaRPr>
          </a:p>
        </p:txBody>
      </p:sp>
      <p:sp>
        <p:nvSpPr>
          <p:cNvPr id="8202" name="Line 13"/>
          <p:cNvSpPr>
            <a:spLocks noChangeShapeType="1"/>
          </p:cNvSpPr>
          <p:nvPr/>
        </p:nvSpPr>
        <p:spPr bwMode="auto">
          <a:xfrm>
            <a:off x="5638800" y="5334000"/>
            <a:ext cx="762000" cy="0"/>
          </a:xfrm>
          <a:prstGeom prst="line">
            <a:avLst/>
          </a:prstGeom>
          <a:noFill/>
          <a:ln w="9525">
            <a:solidFill>
              <a:schemeClr val="tx1"/>
            </a:solidFill>
            <a:round/>
            <a:headEnd/>
            <a:tailEnd type="triangle" w="med" len="med"/>
          </a:ln>
        </p:spPr>
        <p:txBody>
          <a:bodyPr/>
          <a:lstStyle/>
          <a:p>
            <a:endParaRPr lang="en-CA" sz="2000">
              <a:latin typeface="+mj-lt"/>
            </a:endParaRPr>
          </a:p>
        </p:txBody>
      </p:sp>
      <p:sp>
        <p:nvSpPr>
          <p:cNvPr id="8203" name="Line 15"/>
          <p:cNvSpPr>
            <a:spLocks noChangeShapeType="1"/>
          </p:cNvSpPr>
          <p:nvPr/>
        </p:nvSpPr>
        <p:spPr bwMode="auto">
          <a:xfrm>
            <a:off x="1905000" y="3429000"/>
            <a:ext cx="685800" cy="0"/>
          </a:xfrm>
          <a:prstGeom prst="line">
            <a:avLst/>
          </a:prstGeom>
          <a:noFill/>
          <a:ln w="9525">
            <a:solidFill>
              <a:schemeClr val="tx1"/>
            </a:solidFill>
            <a:round/>
            <a:headEnd/>
            <a:tailEnd type="triangle" w="med" len="med"/>
          </a:ln>
        </p:spPr>
        <p:txBody>
          <a:bodyPr/>
          <a:lstStyle/>
          <a:p>
            <a:endParaRPr lang="en-CA" sz="2000">
              <a:latin typeface="+mj-lt"/>
            </a:endParaRPr>
          </a:p>
        </p:txBody>
      </p:sp>
      <p:sp>
        <p:nvSpPr>
          <p:cNvPr id="8204" name="Line 16"/>
          <p:cNvSpPr>
            <a:spLocks noChangeShapeType="1"/>
          </p:cNvSpPr>
          <p:nvPr/>
        </p:nvSpPr>
        <p:spPr bwMode="auto">
          <a:xfrm>
            <a:off x="5638800" y="3429000"/>
            <a:ext cx="685800" cy="0"/>
          </a:xfrm>
          <a:prstGeom prst="line">
            <a:avLst/>
          </a:prstGeom>
          <a:noFill/>
          <a:ln w="9525">
            <a:solidFill>
              <a:schemeClr val="tx1"/>
            </a:solidFill>
            <a:round/>
            <a:headEnd/>
            <a:tailEnd type="triangle" w="med" len="med"/>
          </a:ln>
        </p:spPr>
        <p:txBody>
          <a:bodyPr/>
          <a:lstStyle/>
          <a:p>
            <a:endParaRPr lang="en-CA" sz="2000">
              <a:latin typeface="+mj-lt"/>
            </a:endParaRPr>
          </a:p>
        </p:txBody>
      </p:sp>
      <p:sp>
        <p:nvSpPr>
          <p:cNvPr id="13" name="Text Box 13"/>
          <p:cNvSpPr txBox="1">
            <a:spLocks noChangeArrowheads="1"/>
          </p:cNvSpPr>
          <p:nvPr/>
        </p:nvSpPr>
        <p:spPr bwMode="auto">
          <a:xfrm>
            <a:off x="609600" y="457200"/>
            <a:ext cx="8229600" cy="769441"/>
          </a:xfrm>
          <a:prstGeom prst="rect">
            <a:avLst/>
          </a:prstGeom>
          <a:noFill/>
          <a:ln w="9525">
            <a:noFill/>
            <a:miter lim="800000"/>
            <a:headEnd/>
            <a:tailEnd/>
          </a:ln>
        </p:spPr>
        <p:txBody>
          <a:bodyPr wrap="square">
            <a:spAutoFit/>
          </a:bodyPr>
          <a:lstStyle/>
          <a:p>
            <a:r>
              <a:rPr lang="en-US" sz="4400" dirty="0" smtClean="0">
                <a:latin typeface="+mj-lt"/>
              </a:rPr>
              <a:t>1. Specificity </a:t>
            </a:r>
            <a:r>
              <a:rPr lang="en-US" sz="4400" dirty="0">
                <a:latin typeface="+mj-lt"/>
              </a:rPr>
              <a:t>&amp; </a:t>
            </a:r>
            <a:r>
              <a:rPr lang="en-US" sz="4400" dirty="0" smtClean="0">
                <a:latin typeface="+mj-lt"/>
              </a:rPr>
              <a:t>Difficulty </a:t>
            </a:r>
            <a:r>
              <a:rPr lang="en-US" sz="4400" dirty="0">
                <a:latin typeface="+mj-lt"/>
              </a:rPr>
              <a:t>of Goal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15366" name="Text Box 7"/>
          <p:cNvSpPr txBox="1">
            <a:spLocks noChangeArrowheads="1"/>
          </p:cNvSpPr>
          <p:nvPr/>
        </p:nvSpPr>
        <p:spPr bwMode="auto">
          <a:xfrm>
            <a:off x="316650" y="4038600"/>
            <a:ext cx="1373453" cy="523220"/>
          </a:xfrm>
          <a:prstGeom prst="rect">
            <a:avLst/>
          </a:prstGeom>
          <a:noFill/>
          <a:ln w="9525">
            <a:noFill/>
            <a:miter lim="800000"/>
            <a:headEnd/>
            <a:tailEnd/>
          </a:ln>
        </p:spPr>
        <p:txBody>
          <a:bodyPr wrap="none">
            <a:spAutoFit/>
          </a:bodyPr>
          <a:lstStyle/>
          <a:p>
            <a:r>
              <a:rPr lang="en-US" sz="2800" dirty="0">
                <a:latin typeface="+mj-lt"/>
              </a:rPr>
              <a:t>Training</a:t>
            </a:r>
          </a:p>
        </p:txBody>
      </p:sp>
      <p:sp>
        <p:nvSpPr>
          <p:cNvPr id="15367" name="Text Box 10"/>
          <p:cNvSpPr txBox="1">
            <a:spLocks noChangeArrowheads="1"/>
          </p:cNvSpPr>
          <p:nvPr/>
        </p:nvSpPr>
        <p:spPr bwMode="auto">
          <a:xfrm>
            <a:off x="3276600" y="2743200"/>
            <a:ext cx="3070225" cy="914400"/>
          </a:xfrm>
          <a:prstGeom prst="rect">
            <a:avLst/>
          </a:prstGeom>
          <a:noFill/>
          <a:ln w="9525">
            <a:noFill/>
            <a:miter lim="800000"/>
            <a:headEnd/>
            <a:tailEnd/>
          </a:ln>
        </p:spPr>
        <p:txBody>
          <a:bodyPr wrap="none">
            <a:spAutoFit/>
          </a:bodyPr>
          <a:lstStyle/>
          <a:p>
            <a:r>
              <a:rPr lang="en-US" sz="2700" dirty="0">
                <a:latin typeface="+mj-lt"/>
              </a:rPr>
              <a:t>Increase knowledge</a:t>
            </a:r>
          </a:p>
          <a:p>
            <a:r>
              <a:rPr lang="en-US" sz="2700" dirty="0">
                <a:latin typeface="+mj-lt"/>
              </a:rPr>
              <a:t>on how to do task</a:t>
            </a:r>
          </a:p>
        </p:txBody>
      </p:sp>
      <p:sp>
        <p:nvSpPr>
          <p:cNvPr id="15369" name="Line 14"/>
          <p:cNvSpPr>
            <a:spLocks noChangeShapeType="1"/>
          </p:cNvSpPr>
          <p:nvPr/>
        </p:nvSpPr>
        <p:spPr bwMode="auto">
          <a:xfrm>
            <a:off x="6705600" y="3200400"/>
            <a:ext cx="914400" cy="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5370" name="Line 17"/>
          <p:cNvSpPr>
            <a:spLocks noChangeShapeType="1"/>
          </p:cNvSpPr>
          <p:nvPr/>
        </p:nvSpPr>
        <p:spPr bwMode="auto">
          <a:xfrm flipV="1">
            <a:off x="1752600" y="3200400"/>
            <a:ext cx="1371600" cy="838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5372" name="Text Box 8"/>
          <p:cNvSpPr txBox="1">
            <a:spLocks noChangeArrowheads="1"/>
          </p:cNvSpPr>
          <p:nvPr/>
        </p:nvSpPr>
        <p:spPr bwMode="auto">
          <a:xfrm>
            <a:off x="6324600" y="5334000"/>
            <a:ext cx="2590800" cy="1015663"/>
          </a:xfrm>
          <a:prstGeom prst="rect">
            <a:avLst/>
          </a:prstGeom>
          <a:noFill/>
          <a:ln w="9525">
            <a:noFill/>
            <a:miter lim="800000"/>
            <a:headEnd/>
            <a:tailEnd/>
          </a:ln>
        </p:spPr>
        <p:txBody>
          <a:bodyPr wrap="square">
            <a:spAutoFit/>
          </a:bodyPr>
          <a:lstStyle/>
          <a:p>
            <a:pPr algn="ctr"/>
            <a:r>
              <a:rPr lang="en-US" sz="3000" dirty="0">
                <a:latin typeface="+mj-lt"/>
              </a:rPr>
              <a:t>Improved</a:t>
            </a:r>
          </a:p>
          <a:p>
            <a:pPr algn="ctr"/>
            <a:r>
              <a:rPr lang="en-US" sz="3000" dirty="0">
                <a:latin typeface="+mj-lt"/>
              </a:rPr>
              <a:t>Performance</a:t>
            </a:r>
          </a:p>
        </p:txBody>
      </p:sp>
      <p:sp>
        <p:nvSpPr>
          <p:cNvPr id="15373" name="Line 15"/>
          <p:cNvSpPr>
            <a:spLocks noChangeShapeType="1"/>
          </p:cNvSpPr>
          <p:nvPr/>
        </p:nvSpPr>
        <p:spPr bwMode="auto">
          <a:xfrm>
            <a:off x="7924800" y="2438400"/>
            <a:ext cx="0" cy="2743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5374" name="Text Box 16"/>
          <p:cNvSpPr txBox="1">
            <a:spLocks noChangeArrowheads="1"/>
          </p:cNvSpPr>
          <p:nvPr/>
        </p:nvSpPr>
        <p:spPr bwMode="auto">
          <a:xfrm>
            <a:off x="7315200" y="1676400"/>
            <a:ext cx="994183" cy="523220"/>
          </a:xfrm>
          <a:prstGeom prst="rect">
            <a:avLst/>
          </a:prstGeom>
          <a:noFill/>
          <a:ln w="9525">
            <a:noFill/>
            <a:miter lim="800000"/>
            <a:headEnd/>
            <a:tailEnd/>
          </a:ln>
        </p:spPr>
        <p:txBody>
          <a:bodyPr wrap="none">
            <a:spAutoFit/>
          </a:bodyPr>
          <a:lstStyle/>
          <a:p>
            <a:r>
              <a:rPr lang="en-US" sz="2800">
                <a:latin typeface="+mj-lt"/>
              </a:rPr>
              <a:t>Goals</a:t>
            </a:r>
          </a:p>
        </p:txBody>
      </p:sp>
      <p:sp>
        <p:nvSpPr>
          <p:cNvPr id="11" name="Text Box 5"/>
          <p:cNvSpPr txBox="1">
            <a:spLocks noChangeArrowheads="1"/>
          </p:cNvSpPr>
          <p:nvPr/>
        </p:nvSpPr>
        <p:spPr bwMode="auto">
          <a:xfrm>
            <a:off x="189614" y="1524000"/>
            <a:ext cx="2934586" cy="523220"/>
          </a:xfrm>
          <a:prstGeom prst="rect">
            <a:avLst/>
          </a:prstGeom>
          <a:noFill/>
          <a:ln w="9525">
            <a:noFill/>
            <a:miter lim="800000"/>
            <a:headEnd/>
            <a:tailEnd/>
          </a:ln>
        </p:spPr>
        <p:txBody>
          <a:bodyPr wrap="none">
            <a:spAutoFit/>
          </a:bodyPr>
          <a:lstStyle/>
          <a:p>
            <a:pPr>
              <a:buFont typeface="Wingdings" pitchFamily="2" charset="2"/>
              <a:buNone/>
            </a:pPr>
            <a:r>
              <a:rPr lang="en-US" sz="2800" dirty="0">
                <a:latin typeface="+mj-lt"/>
              </a:rPr>
              <a:t>Set Learning Goals</a:t>
            </a:r>
          </a:p>
        </p:txBody>
      </p:sp>
      <p:sp>
        <p:nvSpPr>
          <p:cNvPr id="13" name="Line 17"/>
          <p:cNvSpPr>
            <a:spLocks noChangeShapeType="1"/>
          </p:cNvSpPr>
          <p:nvPr/>
        </p:nvSpPr>
        <p:spPr bwMode="auto">
          <a:xfrm>
            <a:off x="2057400" y="2047220"/>
            <a:ext cx="1066800" cy="107698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4" name="Text Box 3"/>
          <p:cNvSpPr txBox="1">
            <a:spLocks noChangeArrowheads="1"/>
          </p:cNvSpPr>
          <p:nvPr/>
        </p:nvSpPr>
        <p:spPr bwMode="auto">
          <a:xfrm>
            <a:off x="0" y="533400"/>
            <a:ext cx="9144000" cy="553998"/>
          </a:xfrm>
          <a:prstGeom prst="rect">
            <a:avLst/>
          </a:prstGeom>
          <a:noFill/>
          <a:ln w="9525">
            <a:noFill/>
            <a:miter lim="800000"/>
            <a:headEnd/>
            <a:tailEnd/>
          </a:ln>
        </p:spPr>
        <p:txBody>
          <a:bodyPr wrap="square">
            <a:spAutoFit/>
          </a:bodyPr>
          <a:lstStyle/>
          <a:p>
            <a:pPr algn="ctr"/>
            <a:r>
              <a:rPr lang="en-US" sz="3000" dirty="0" smtClean="0">
                <a:latin typeface="+mj-lt"/>
              </a:rPr>
              <a:t>2. Knowledge </a:t>
            </a:r>
            <a:r>
              <a:rPr lang="en-US" sz="3000" dirty="0">
                <a:latin typeface="+mj-lt"/>
              </a:rPr>
              <a:t>to attain goals can be increased via..</a:t>
            </a:r>
          </a:p>
        </p:txBody>
      </p:sp>
    </p:spTree>
    <p:extLst>
      <p:ext uri="{BB962C8B-B14F-4D97-AF65-F5344CB8AC3E}">
        <p14:creationId xmlns:p14="http://schemas.microsoft.com/office/powerpoint/2010/main" val="12848693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idx="1"/>
          </p:nvPr>
        </p:nvSpPr>
        <p:spPr>
          <a:xfrm>
            <a:off x="228600" y="1295400"/>
            <a:ext cx="8686800" cy="5105400"/>
          </a:xfrm>
        </p:spPr>
        <p:txBody>
          <a:bodyPr/>
          <a:lstStyle/>
          <a:p>
            <a:pPr lvl="1" eaLnBrk="1" hangingPunct="1">
              <a:buNone/>
            </a:pPr>
            <a:r>
              <a:rPr lang="en-US" dirty="0" smtClean="0">
                <a:latin typeface="+mj-lt"/>
              </a:rPr>
              <a:t>Learning goals</a:t>
            </a:r>
          </a:p>
          <a:p>
            <a:pPr lvl="1" eaLnBrk="1" hangingPunct="1"/>
            <a:r>
              <a:rPr lang="en-US" dirty="0" smtClean="0">
                <a:latin typeface="+mj-lt"/>
              </a:rPr>
              <a:t>Examples: learn to network; master specific subject matter</a:t>
            </a:r>
          </a:p>
          <a:p>
            <a:pPr lvl="1" eaLnBrk="1" hangingPunct="1">
              <a:buFontTx/>
              <a:buNone/>
            </a:pPr>
            <a:endParaRPr lang="en-US" dirty="0" smtClean="0">
              <a:latin typeface="+mj-lt"/>
            </a:endParaRPr>
          </a:p>
          <a:p>
            <a:pPr lvl="1" eaLnBrk="1" hangingPunct="1">
              <a:buNone/>
            </a:pPr>
            <a:r>
              <a:rPr lang="en-US" dirty="0" smtClean="0">
                <a:latin typeface="+mj-lt"/>
              </a:rPr>
              <a:t>Performance goals</a:t>
            </a:r>
          </a:p>
          <a:p>
            <a:pPr lvl="1" eaLnBrk="1" hangingPunct="1"/>
            <a:r>
              <a:rPr lang="en-US" dirty="0" smtClean="0">
                <a:latin typeface="+mj-lt"/>
              </a:rPr>
              <a:t>Example: attain specific GPA at end of semester</a:t>
            </a:r>
          </a:p>
        </p:txBody>
      </p:sp>
      <p:sp>
        <p:nvSpPr>
          <p:cNvPr id="12291"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12292" name="Text Box 5"/>
          <p:cNvSpPr txBox="1">
            <a:spLocks noChangeArrowheads="1"/>
          </p:cNvSpPr>
          <p:nvPr/>
        </p:nvSpPr>
        <p:spPr bwMode="auto">
          <a:xfrm>
            <a:off x="3379545" y="381000"/>
            <a:ext cx="2643672" cy="584775"/>
          </a:xfrm>
          <a:prstGeom prst="rect">
            <a:avLst/>
          </a:prstGeom>
          <a:noFill/>
          <a:ln w="9525">
            <a:noFill/>
            <a:miter lim="800000"/>
            <a:headEnd/>
            <a:tailEnd/>
          </a:ln>
        </p:spPr>
        <p:txBody>
          <a:bodyPr wrap="none">
            <a:spAutoFit/>
          </a:bodyPr>
          <a:lstStyle/>
          <a:p>
            <a:pPr algn="ctr"/>
            <a:r>
              <a:rPr lang="en-US" sz="3200" dirty="0" smtClean="0">
                <a:latin typeface="+mj-lt"/>
              </a:rPr>
              <a:t>Learning Goals</a:t>
            </a:r>
            <a:endParaRPr lang="en-US" sz="3200" dirty="0">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idx="1"/>
          </p:nvPr>
        </p:nvSpPr>
        <p:spPr>
          <a:xfrm>
            <a:off x="457200" y="1447800"/>
            <a:ext cx="8686800" cy="4572000"/>
          </a:xfrm>
        </p:spPr>
        <p:txBody>
          <a:bodyPr/>
          <a:lstStyle/>
          <a:p>
            <a:pPr eaLnBrk="1" hangingPunct="1"/>
            <a:r>
              <a:rPr lang="en-US" dirty="0" smtClean="0">
                <a:latin typeface="+mj-lt"/>
              </a:rPr>
              <a:t>Learning goal</a:t>
            </a:r>
          </a:p>
          <a:p>
            <a:pPr lvl="1" eaLnBrk="1" hangingPunct="1"/>
            <a:r>
              <a:rPr lang="en-US" dirty="0" smtClean="0">
                <a:latin typeface="+mj-lt"/>
              </a:rPr>
              <a:t>facilitate planning</a:t>
            </a:r>
          </a:p>
          <a:p>
            <a:pPr lvl="1" eaLnBrk="1" hangingPunct="1"/>
            <a:r>
              <a:rPr lang="en-US" dirty="0" smtClean="0">
                <a:latin typeface="+mj-lt"/>
              </a:rPr>
              <a:t>focus on understanding the task</a:t>
            </a:r>
          </a:p>
          <a:p>
            <a:pPr lvl="1" eaLnBrk="1" hangingPunct="1"/>
            <a:r>
              <a:rPr lang="en-US" dirty="0" smtClean="0">
                <a:latin typeface="+mj-lt"/>
              </a:rPr>
              <a:t>Monitor &amp; evaluate progress toward goal attainment</a:t>
            </a:r>
          </a:p>
          <a:p>
            <a:pPr lvl="1" eaLnBrk="1" hangingPunct="1"/>
            <a:r>
              <a:rPr lang="en-US" dirty="0" smtClean="0">
                <a:latin typeface="+mj-lt"/>
              </a:rPr>
              <a:t>Such behaviors are especially needed in unstructured environments</a:t>
            </a:r>
          </a:p>
        </p:txBody>
      </p:sp>
      <p:sp>
        <p:nvSpPr>
          <p:cNvPr id="14339"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14340" name="Text Box 4"/>
          <p:cNvSpPr txBox="1">
            <a:spLocks noChangeArrowheads="1"/>
          </p:cNvSpPr>
          <p:nvPr/>
        </p:nvSpPr>
        <p:spPr bwMode="auto">
          <a:xfrm>
            <a:off x="4648200" y="6400800"/>
            <a:ext cx="3139770" cy="369332"/>
          </a:xfrm>
          <a:prstGeom prst="rect">
            <a:avLst/>
          </a:prstGeom>
          <a:noFill/>
          <a:ln w="9525">
            <a:noFill/>
            <a:miter lim="800000"/>
            <a:headEnd/>
            <a:tailEnd/>
          </a:ln>
        </p:spPr>
        <p:txBody>
          <a:bodyPr wrap="none">
            <a:spAutoFit/>
          </a:bodyPr>
          <a:lstStyle/>
          <a:p>
            <a:r>
              <a:rPr lang="en-US">
                <a:latin typeface="+mj-lt"/>
              </a:rPr>
              <a:t>(cited in Latham &amp; Locke, 2006)</a:t>
            </a:r>
          </a:p>
        </p:txBody>
      </p:sp>
      <p:sp>
        <p:nvSpPr>
          <p:cNvPr id="14341" name="Text Box 5"/>
          <p:cNvSpPr txBox="1">
            <a:spLocks noChangeArrowheads="1"/>
          </p:cNvSpPr>
          <p:nvPr/>
        </p:nvSpPr>
        <p:spPr bwMode="auto">
          <a:xfrm>
            <a:off x="790196" y="381000"/>
            <a:ext cx="7599067" cy="584775"/>
          </a:xfrm>
          <a:prstGeom prst="rect">
            <a:avLst/>
          </a:prstGeom>
          <a:noFill/>
          <a:ln w="9525">
            <a:noFill/>
            <a:miter lim="800000"/>
            <a:headEnd/>
            <a:tailEnd/>
          </a:ln>
        </p:spPr>
        <p:txBody>
          <a:bodyPr wrap="none">
            <a:spAutoFit/>
          </a:bodyPr>
          <a:lstStyle/>
          <a:p>
            <a:pPr algn="ctr"/>
            <a:r>
              <a:rPr lang="en-US" sz="3200" dirty="0">
                <a:latin typeface="+mj-lt"/>
              </a:rPr>
              <a:t>Why do  learning goals </a:t>
            </a:r>
            <a:r>
              <a:rPr lang="en-US" sz="3200" dirty="0" smtClean="0">
                <a:latin typeface="+mj-lt"/>
                <a:sym typeface="Wingdings" pitchFamily="2" charset="2"/>
              </a:rPr>
              <a:t>lead to </a:t>
            </a:r>
            <a:r>
              <a:rPr lang="en-US" sz="3200" dirty="0">
                <a:latin typeface="+mj-lt"/>
                <a:sym typeface="Wingdings" pitchFamily="2" charset="2"/>
              </a:rPr>
              <a:t>P</a:t>
            </a:r>
            <a:r>
              <a:rPr lang="en-US" sz="3200" dirty="0">
                <a:latin typeface="+mj-lt"/>
              </a:rPr>
              <a:t>erformance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idx="1"/>
          </p:nvPr>
        </p:nvSpPr>
        <p:spPr>
          <a:xfrm>
            <a:off x="228600" y="4114800"/>
            <a:ext cx="8686800" cy="2286000"/>
          </a:xfrm>
        </p:spPr>
        <p:txBody>
          <a:bodyPr>
            <a:normAutofit lnSpcReduction="10000"/>
          </a:bodyPr>
          <a:lstStyle/>
          <a:p>
            <a:pPr lvl="1" eaLnBrk="1" hangingPunct="1">
              <a:buNone/>
            </a:pPr>
            <a:r>
              <a:rPr lang="en-US" dirty="0" smtClean="0">
                <a:latin typeface="+mj-lt"/>
              </a:rPr>
              <a:t>Recall…</a:t>
            </a:r>
          </a:p>
          <a:p>
            <a:pPr lvl="1" eaLnBrk="1" hangingPunct="1"/>
            <a:r>
              <a:rPr lang="en-US" dirty="0" smtClean="0">
                <a:latin typeface="+mj-lt"/>
              </a:rPr>
              <a:t>Learning goals: learn to network; master specific subject matter</a:t>
            </a:r>
          </a:p>
          <a:p>
            <a:pPr lvl="1" eaLnBrk="1" hangingPunct="1"/>
            <a:r>
              <a:rPr lang="en-US" dirty="0" smtClean="0">
                <a:latin typeface="+mj-lt"/>
              </a:rPr>
              <a:t>Performance goals: attain specific GPA at end of semester</a:t>
            </a:r>
          </a:p>
        </p:txBody>
      </p:sp>
      <p:sp>
        <p:nvSpPr>
          <p:cNvPr id="13315"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13316" name="Text Box 4"/>
          <p:cNvSpPr txBox="1">
            <a:spLocks noChangeArrowheads="1"/>
          </p:cNvSpPr>
          <p:nvPr/>
        </p:nvSpPr>
        <p:spPr bwMode="auto">
          <a:xfrm>
            <a:off x="4648200" y="6400800"/>
            <a:ext cx="3139770" cy="369332"/>
          </a:xfrm>
          <a:prstGeom prst="rect">
            <a:avLst/>
          </a:prstGeom>
          <a:noFill/>
          <a:ln w="9525">
            <a:noFill/>
            <a:miter lim="800000"/>
            <a:headEnd/>
            <a:tailEnd/>
          </a:ln>
        </p:spPr>
        <p:txBody>
          <a:bodyPr wrap="none">
            <a:spAutoFit/>
          </a:bodyPr>
          <a:lstStyle/>
          <a:p>
            <a:r>
              <a:rPr lang="en-US">
                <a:latin typeface="+mj-lt"/>
              </a:rPr>
              <a:t>(cited in Latham &amp; Locke, 2006)</a:t>
            </a:r>
          </a:p>
        </p:txBody>
      </p:sp>
      <p:sp>
        <p:nvSpPr>
          <p:cNvPr id="13317" name="Text Box 5"/>
          <p:cNvSpPr txBox="1">
            <a:spLocks noChangeArrowheads="1"/>
          </p:cNvSpPr>
          <p:nvPr/>
        </p:nvSpPr>
        <p:spPr bwMode="auto">
          <a:xfrm>
            <a:off x="457200" y="533400"/>
            <a:ext cx="8259249" cy="553998"/>
          </a:xfrm>
          <a:prstGeom prst="rect">
            <a:avLst/>
          </a:prstGeom>
          <a:noFill/>
          <a:ln w="9525">
            <a:noFill/>
            <a:miter lim="800000"/>
            <a:headEnd/>
            <a:tailEnd/>
          </a:ln>
        </p:spPr>
        <p:txBody>
          <a:bodyPr wrap="none">
            <a:spAutoFit/>
          </a:bodyPr>
          <a:lstStyle/>
          <a:p>
            <a:pPr algn="ctr"/>
            <a:r>
              <a:rPr lang="en-US" sz="3000" dirty="0">
                <a:latin typeface="+mj-lt"/>
              </a:rPr>
              <a:t>Evidence on Learning Goals </a:t>
            </a:r>
            <a:r>
              <a:rPr lang="en-US" sz="3000" dirty="0" smtClean="0">
                <a:latin typeface="+mj-lt"/>
                <a:sym typeface="Wingdings" pitchFamily="2" charset="2"/>
              </a:rPr>
              <a:t>Leading to </a:t>
            </a:r>
            <a:r>
              <a:rPr lang="en-US" sz="3000" dirty="0">
                <a:latin typeface="+mj-lt"/>
              </a:rPr>
              <a:t>Performance</a:t>
            </a:r>
          </a:p>
        </p:txBody>
      </p:sp>
      <p:graphicFrame>
        <p:nvGraphicFramePr>
          <p:cNvPr id="8" name="Group 68"/>
          <p:cNvGraphicFramePr>
            <a:graphicFrameLocks noGrp="1"/>
          </p:cNvGraphicFramePr>
          <p:nvPr>
            <p:extLst>
              <p:ext uri="{D42A27DB-BD31-4B8C-83A1-F6EECF244321}">
                <p14:modId xmlns:p14="http://schemas.microsoft.com/office/powerpoint/2010/main" val="2610256164"/>
              </p:ext>
            </p:extLst>
          </p:nvPr>
        </p:nvGraphicFramePr>
        <p:xfrm>
          <a:off x="304800" y="1371600"/>
          <a:ext cx="8610600" cy="2329498"/>
        </p:xfrm>
        <a:graphic>
          <a:graphicData uri="http://schemas.openxmlformats.org/drawingml/2006/table">
            <a:tbl>
              <a:tblPr/>
              <a:tblGrid>
                <a:gridCol w="1974850"/>
                <a:gridCol w="3397250"/>
                <a:gridCol w="3238500"/>
              </a:tblGrid>
              <a:tr h="762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cs typeface="Times New Roman" pitchFamily="18" charset="0"/>
                        </a:rPr>
                        <a:t>Type of Goals</a:t>
                      </a:r>
                      <a:endParaRPr kumimoji="0" lang="en-US" sz="24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r>
              <a:tr h="744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cs typeface="Times New Roman" pitchFamily="18" charset="0"/>
                        </a:rPr>
                        <a:t>Learning Goals</a:t>
                      </a:r>
                      <a:endParaRPr kumimoji="0" lang="en-US" sz="24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cs typeface="Times New Roman" pitchFamily="18" charset="0"/>
                        </a:rPr>
                        <a:t>Performance Goals</a:t>
                      </a:r>
                      <a:endParaRPr kumimoji="0" lang="en-US" sz="24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46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rPr>
                        <a:t>GPA of MBA students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cs typeface="Times New Roman" pitchFamily="18" charset="0"/>
                        </a:rPr>
                        <a:t>High</a:t>
                      </a:r>
                      <a:endParaRPr kumimoji="0" lang="en-US" sz="24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j-lt"/>
                          <a:cs typeface="Times New Roman" pitchFamily="18" charset="0"/>
                        </a:rPr>
                        <a:t>Low</a:t>
                      </a:r>
                      <a:endParaRPr kumimoji="0" lang="en-US" sz="24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Reflect on your Career Goal</a:t>
            </a:r>
            <a:endParaRPr lang="en-CA" dirty="0"/>
          </a:p>
        </p:txBody>
      </p:sp>
      <p:sp>
        <p:nvSpPr>
          <p:cNvPr id="3" name="Content Placeholder 2"/>
          <p:cNvSpPr>
            <a:spLocks noGrp="1"/>
          </p:cNvSpPr>
          <p:nvPr>
            <p:ph idx="1"/>
          </p:nvPr>
        </p:nvSpPr>
        <p:spPr>
          <a:xfrm>
            <a:off x="457200" y="1371600"/>
            <a:ext cx="8229600" cy="4525963"/>
          </a:xfrm>
        </p:spPr>
        <p:txBody>
          <a:bodyPr>
            <a:noAutofit/>
          </a:bodyPr>
          <a:lstStyle/>
          <a:p>
            <a:r>
              <a:rPr lang="en-CA" sz="2800" b="1" dirty="0" smtClean="0"/>
              <a:t>Based on the research reviewed so far, consider…</a:t>
            </a:r>
          </a:p>
          <a:p>
            <a:pPr lvl="1"/>
            <a:r>
              <a:rPr lang="en-CA" sz="2400" b="1" dirty="0" smtClean="0"/>
              <a:t>Is your career goal specific and difficult?</a:t>
            </a:r>
          </a:p>
          <a:p>
            <a:pPr lvl="1"/>
            <a:r>
              <a:rPr lang="en-CA" sz="2400" b="1" dirty="0" smtClean="0"/>
              <a:t>Do you “know” what you need to Know to attain your career goal? </a:t>
            </a:r>
          </a:p>
          <a:p>
            <a:pPr lvl="2"/>
            <a:r>
              <a:rPr lang="en-CA" sz="2000" b="1" dirty="0" smtClean="0"/>
              <a:t>What are your learning goals</a:t>
            </a:r>
          </a:p>
          <a:p>
            <a:pPr lvl="2"/>
            <a:r>
              <a:rPr lang="en-CA" sz="2000" b="1" dirty="0" smtClean="0"/>
              <a:t>What training to you need?</a:t>
            </a:r>
          </a:p>
          <a:p>
            <a:pPr lvl="3"/>
            <a:r>
              <a:rPr lang="en-CA" sz="1600" b="1" dirty="0" smtClean="0"/>
              <a:t>Besides specific subject matter</a:t>
            </a:r>
            <a:endParaRPr lang="en-CA" sz="1600" b="1" dirty="0"/>
          </a:p>
        </p:txBody>
      </p:sp>
    </p:spTree>
    <p:extLst>
      <p:ext uri="{BB962C8B-B14F-4D97-AF65-F5344CB8AC3E}">
        <p14:creationId xmlns:p14="http://schemas.microsoft.com/office/powerpoint/2010/main" val="1238399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18436" name="Text Box 5"/>
          <p:cNvSpPr txBox="1">
            <a:spLocks noChangeArrowheads="1"/>
          </p:cNvSpPr>
          <p:nvPr/>
        </p:nvSpPr>
        <p:spPr bwMode="auto">
          <a:xfrm>
            <a:off x="2971800" y="2286000"/>
            <a:ext cx="3276600" cy="1754188"/>
          </a:xfrm>
          <a:prstGeom prst="rect">
            <a:avLst/>
          </a:prstGeom>
          <a:noFill/>
          <a:ln w="9525">
            <a:noFill/>
            <a:miter lim="800000"/>
            <a:headEnd/>
            <a:tailEnd/>
          </a:ln>
        </p:spPr>
        <p:txBody>
          <a:bodyPr>
            <a:spAutoFit/>
          </a:bodyPr>
          <a:lstStyle/>
          <a:p>
            <a:r>
              <a:rPr lang="en-US" sz="2700" dirty="0">
                <a:latin typeface="+mj-lt"/>
              </a:rPr>
              <a:t>Provides </a:t>
            </a:r>
            <a:r>
              <a:rPr lang="en-US" sz="2700" u="sng" dirty="0">
                <a:latin typeface="+mj-lt"/>
              </a:rPr>
              <a:t>immediate </a:t>
            </a:r>
          </a:p>
          <a:p>
            <a:r>
              <a:rPr lang="en-US" sz="2700" u="sng" dirty="0">
                <a:latin typeface="+mj-lt"/>
              </a:rPr>
              <a:t>feedback</a:t>
            </a:r>
            <a:r>
              <a:rPr lang="en-US" sz="2700" dirty="0">
                <a:latin typeface="+mj-lt"/>
              </a:rPr>
              <a:t> on whether  </a:t>
            </a:r>
          </a:p>
          <a:p>
            <a:r>
              <a:rPr lang="en-US" sz="2700" dirty="0">
                <a:latin typeface="+mj-lt"/>
              </a:rPr>
              <a:t>Behavior is consistent with goals</a:t>
            </a:r>
          </a:p>
        </p:txBody>
      </p:sp>
      <p:sp>
        <p:nvSpPr>
          <p:cNvPr id="18437" name="Text Box 6"/>
          <p:cNvSpPr txBox="1">
            <a:spLocks noChangeArrowheads="1"/>
          </p:cNvSpPr>
          <p:nvPr/>
        </p:nvSpPr>
        <p:spPr bwMode="auto">
          <a:xfrm>
            <a:off x="304800" y="3124200"/>
            <a:ext cx="1651414" cy="523220"/>
          </a:xfrm>
          <a:prstGeom prst="rect">
            <a:avLst/>
          </a:prstGeom>
          <a:noFill/>
          <a:ln w="9525">
            <a:noFill/>
            <a:miter lim="800000"/>
            <a:headEnd/>
            <a:tailEnd/>
          </a:ln>
        </p:spPr>
        <p:txBody>
          <a:bodyPr wrap="none">
            <a:spAutoFit/>
          </a:bodyPr>
          <a:lstStyle/>
          <a:p>
            <a:r>
              <a:rPr lang="en-US" sz="2800" dirty="0">
                <a:latin typeface="+mj-lt"/>
              </a:rPr>
              <a:t>Sub Goals</a:t>
            </a:r>
          </a:p>
        </p:txBody>
      </p:sp>
      <p:sp>
        <p:nvSpPr>
          <p:cNvPr id="18438" name="Line 13"/>
          <p:cNvSpPr>
            <a:spLocks noChangeShapeType="1"/>
          </p:cNvSpPr>
          <p:nvPr/>
        </p:nvSpPr>
        <p:spPr bwMode="auto">
          <a:xfrm>
            <a:off x="6400800" y="3352800"/>
            <a:ext cx="1447800" cy="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8439" name="Line 18"/>
          <p:cNvSpPr>
            <a:spLocks noChangeShapeType="1"/>
          </p:cNvSpPr>
          <p:nvPr/>
        </p:nvSpPr>
        <p:spPr bwMode="auto">
          <a:xfrm flipV="1">
            <a:off x="1981200" y="3352800"/>
            <a:ext cx="838200" cy="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8440" name="Text Box 8"/>
          <p:cNvSpPr txBox="1">
            <a:spLocks noChangeArrowheads="1"/>
          </p:cNvSpPr>
          <p:nvPr/>
        </p:nvSpPr>
        <p:spPr bwMode="auto">
          <a:xfrm>
            <a:off x="6840538" y="5334000"/>
            <a:ext cx="2195088" cy="1015663"/>
          </a:xfrm>
          <a:prstGeom prst="rect">
            <a:avLst/>
          </a:prstGeom>
          <a:noFill/>
          <a:ln w="9525">
            <a:noFill/>
            <a:miter lim="800000"/>
            <a:headEnd/>
            <a:tailEnd/>
          </a:ln>
        </p:spPr>
        <p:txBody>
          <a:bodyPr wrap="none">
            <a:spAutoFit/>
          </a:bodyPr>
          <a:lstStyle/>
          <a:p>
            <a:pPr algn="ctr"/>
            <a:r>
              <a:rPr lang="en-US" sz="3000" dirty="0">
                <a:latin typeface="+mj-lt"/>
              </a:rPr>
              <a:t>Improved</a:t>
            </a:r>
          </a:p>
          <a:p>
            <a:pPr algn="ctr"/>
            <a:r>
              <a:rPr lang="en-US" sz="3000" dirty="0">
                <a:latin typeface="+mj-lt"/>
              </a:rPr>
              <a:t>Performance</a:t>
            </a:r>
          </a:p>
        </p:txBody>
      </p:sp>
      <p:sp>
        <p:nvSpPr>
          <p:cNvPr id="18441" name="Line 15"/>
          <p:cNvSpPr>
            <a:spLocks noChangeShapeType="1"/>
          </p:cNvSpPr>
          <p:nvPr/>
        </p:nvSpPr>
        <p:spPr bwMode="auto">
          <a:xfrm>
            <a:off x="7924800" y="2438400"/>
            <a:ext cx="0" cy="2743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8442" name="Text Box 16"/>
          <p:cNvSpPr txBox="1">
            <a:spLocks noChangeArrowheads="1"/>
          </p:cNvSpPr>
          <p:nvPr/>
        </p:nvSpPr>
        <p:spPr bwMode="auto">
          <a:xfrm>
            <a:off x="7315200" y="1676400"/>
            <a:ext cx="994183" cy="523220"/>
          </a:xfrm>
          <a:prstGeom prst="rect">
            <a:avLst/>
          </a:prstGeom>
          <a:noFill/>
          <a:ln w="9525">
            <a:noFill/>
            <a:miter lim="800000"/>
            <a:headEnd/>
            <a:tailEnd/>
          </a:ln>
        </p:spPr>
        <p:txBody>
          <a:bodyPr wrap="none">
            <a:spAutoFit/>
          </a:bodyPr>
          <a:lstStyle/>
          <a:p>
            <a:r>
              <a:rPr lang="en-US" sz="2800">
                <a:latin typeface="+mj-lt"/>
              </a:rPr>
              <a:t>Goals</a:t>
            </a:r>
          </a:p>
        </p:txBody>
      </p:sp>
      <p:sp>
        <p:nvSpPr>
          <p:cNvPr id="11" name="Text Box 8"/>
          <p:cNvSpPr txBox="1">
            <a:spLocks noChangeArrowheads="1"/>
          </p:cNvSpPr>
          <p:nvPr/>
        </p:nvSpPr>
        <p:spPr bwMode="auto">
          <a:xfrm>
            <a:off x="0" y="533400"/>
            <a:ext cx="9144000" cy="769441"/>
          </a:xfrm>
          <a:prstGeom prst="rect">
            <a:avLst/>
          </a:prstGeom>
          <a:noFill/>
          <a:ln w="9525">
            <a:noFill/>
            <a:miter lim="800000"/>
            <a:headEnd/>
            <a:tailEnd/>
          </a:ln>
        </p:spPr>
        <p:txBody>
          <a:bodyPr wrap="square">
            <a:spAutoFit/>
          </a:bodyPr>
          <a:lstStyle/>
          <a:p>
            <a:pPr lvl="1" algn="ctr"/>
            <a:r>
              <a:rPr lang="en-US" sz="4400" dirty="0" smtClean="0">
                <a:latin typeface="+mj-lt"/>
              </a:rPr>
              <a:t>3. </a:t>
            </a:r>
            <a:r>
              <a:rPr lang="en-US" sz="4200" dirty="0" smtClean="0">
                <a:latin typeface="+mj-lt"/>
              </a:rPr>
              <a:t>Feedback</a:t>
            </a:r>
            <a:r>
              <a:rPr lang="en-US" sz="4400" dirty="0" smtClean="0">
                <a:latin typeface="+mj-lt"/>
              </a:rPr>
              <a:t> </a:t>
            </a:r>
            <a:r>
              <a:rPr lang="en-US" sz="4400" dirty="0">
                <a:latin typeface="+mj-lt"/>
              </a:rPr>
              <a:t>on progress toward goal</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Reflect on your Career Goal</a:t>
            </a:r>
            <a:endParaRPr lang="en-CA" dirty="0"/>
          </a:p>
        </p:txBody>
      </p:sp>
      <p:sp>
        <p:nvSpPr>
          <p:cNvPr id="3" name="Content Placeholder 2"/>
          <p:cNvSpPr>
            <a:spLocks noGrp="1"/>
          </p:cNvSpPr>
          <p:nvPr>
            <p:ph idx="1"/>
          </p:nvPr>
        </p:nvSpPr>
        <p:spPr>
          <a:xfrm>
            <a:off x="457200" y="1371600"/>
            <a:ext cx="8229600" cy="4525963"/>
          </a:xfrm>
        </p:spPr>
        <p:txBody>
          <a:bodyPr>
            <a:noAutofit/>
          </a:bodyPr>
          <a:lstStyle/>
          <a:p>
            <a:r>
              <a:rPr lang="en-CA" sz="2800" b="1" dirty="0" smtClean="0"/>
              <a:t>Based on the research reviewed so far, consider…</a:t>
            </a:r>
          </a:p>
          <a:p>
            <a:pPr lvl="1"/>
            <a:r>
              <a:rPr lang="en-CA" sz="2400" b="1" dirty="0" smtClean="0"/>
              <a:t>What are your sub-goals that will give you feedback on whether you are progressing toward your career goals</a:t>
            </a:r>
            <a:endParaRPr lang="en-CA" sz="1600" b="1" dirty="0"/>
          </a:p>
        </p:txBody>
      </p:sp>
    </p:spTree>
    <p:extLst>
      <p:ext uri="{BB962C8B-B14F-4D97-AF65-F5344CB8AC3E}">
        <p14:creationId xmlns:p14="http://schemas.microsoft.com/office/powerpoint/2010/main" val="1611801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5123" name="Text Box 4"/>
          <p:cNvSpPr txBox="1">
            <a:spLocks noChangeArrowheads="1"/>
          </p:cNvSpPr>
          <p:nvPr/>
        </p:nvSpPr>
        <p:spPr bwMode="auto">
          <a:xfrm>
            <a:off x="0" y="228600"/>
            <a:ext cx="9220200" cy="1569660"/>
          </a:xfrm>
          <a:prstGeom prst="rect">
            <a:avLst/>
          </a:prstGeom>
          <a:noFill/>
          <a:ln w="9525">
            <a:noFill/>
            <a:miter lim="800000"/>
            <a:headEnd/>
            <a:tailEnd/>
          </a:ln>
        </p:spPr>
        <p:txBody>
          <a:bodyPr wrap="square">
            <a:spAutoFit/>
          </a:bodyPr>
          <a:lstStyle/>
          <a:p>
            <a:pPr algn="ctr"/>
            <a:r>
              <a:rPr lang="en-US" sz="3200" dirty="0" smtClean="0">
                <a:latin typeface="+mj-lt"/>
              </a:rPr>
              <a:t>Review: </a:t>
            </a:r>
          </a:p>
          <a:p>
            <a:pPr algn="ctr"/>
            <a:r>
              <a:rPr lang="en-US" sz="3200" dirty="0" smtClean="0">
                <a:latin typeface="+mj-lt"/>
              </a:rPr>
              <a:t>What </a:t>
            </a:r>
            <a:r>
              <a:rPr lang="en-US" sz="3200" dirty="0">
                <a:latin typeface="+mj-lt"/>
              </a:rPr>
              <a:t>makes goals more effective in improving</a:t>
            </a:r>
          </a:p>
          <a:p>
            <a:pPr algn="ctr"/>
            <a:r>
              <a:rPr lang="en-US" sz="3200" dirty="0">
                <a:latin typeface="+mj-lt"/>
              </a:rPr>
              <a:t>Performance?</a:t>
            </a:r>
          </a:p>
        </p:txBody>
      </p:sp>
      <p:sp>
        <p:nvSpPr>
          <p:cNvPr id="5124" name="Text Box 6"/>
          <p:cNvSpPr txBox="1">
            <a:spLocks noChangeArrowheads="1"/>
          </p:cNvSpPr>
          <p:nvPr/>
        </p:nvSpPr>
        <p:spPr bwMode="auto">
          <a:xfrm>
            <a:off x="1251398" y="2743200"/>
            <a:ext cx="4147417" cy="523220"/>
          </a:xfrm>
          <a:prstGeom prst="rect">
            <a:avLst/>
          </a:prstGeom>
          <a:noFill/>
          <a:ln w="9525">
            <a:noFill/>
            <a:miter lim="800000"/>
            <a:headEnd/>
            <a:tailEnd/>
          </a:ln>
        </p:spPr>
        <p:txBody>
          <a:bodyPr wrap="none">
            <a:spAutoFit/>
          </a:bodyPr>
          <a:lstStyle/>
          <a:p>
            <a:r>
              <a:rPr lang="en-US" sz="2800" dirty="0" smtClean="0">
                <a:latin typeface="+mj-lt"/>
              </a:rPr>
              <a:t>2. Knowledge </a:t>
            </a:r>
            <a:r>
              <a:rPr lang="en-US" sz="2800" dirty="0">
                <a:latin typeface="+mj-lt"/>
              </a:rPr>
              <a:t>to attain goal</a:t>
            </a:r>
          </a:p>
        </p:txBody>
      </p:sp>
      <p:sp>
        <p:nvSpPr>
          <p:cNvPr id="5125" name="Text Box 7"/>
          <p:cNvSpPr txBox="1">
            <a:spLocks noChangeArrowheads="1"/>
          </p:cNvSpPr>
          <p:nvPr/>
        </p:nvSpPr>
        <p:spPr bwMode="auto">
          <a:xfrm>
            <a:off x="1987456" y="4459307"/>
            <a:ext cx="3609514" cy="523220"/>
          </a:xfrm>
          <a:prstGeom prst="rect">
            <a:avLst/>
          </a:prstGeom>
          <a:noFill/>
          <a:ln w="9525">
            <a:noFill/>
            <a:miter lim="800000"/>
            <a:headEnd/>
            <a:tailEnd/>
          </a:ln>
        </p:spPr>
        <p:txBody>
          <a:bodyPr wrap="none">
            <a:spAutoFit/>
          </a:bodyPr>
          <a:lstStyle/>
          <a:p>
            <a:r>
              <a:rPr lang="en-US" sz="2800" dirty="0" smtClean="0">
                <a:latin typeface="+mj-lt"/>
              </a:rPr>
              <a:t>4. </a:t>
            </a:r>
            <a:r>
              <a:rPr lang="en-US" sz="2800" b="1" u="sng" dirty="0" smtClean="0">
                <a:latin typeface="+mj-lt"/>
              </a:rPr>
              <a:t>Commitment </a:t>
            </a:r>
            <a:r>
              <a:rPr lang="en-US" sz="2800" b="1" u="sng" dirty="0">
                <a:latin typeface="+mj-lt"/>
              </a:rPr>
              <a:t>to goal</a:t>
            </a:r>
          </a:p>
        </p:txBody>
      </p:sp>
      <p:sp>
        <p:nvSpPr>
          <p:cNvPr id="5126" name="Text Box 8"/>
          <p:cNvSpPr txBox="1">
            <a:spLocks noChangeArrowheads="1"/>
          </p:cNvSpPr>
          <p:nvPr/>
        </p:nvSpPr>
        <p:spPr bwMode="auto">
          <a:xfrm>
            <a:off x="-428531" y="3522935"/>
            <a:ext cx="6019800" cy="523220"/>
          </a:xfrm>
          <a:prstGeom prst="rect">
            <a:avLst/>
          </a:prstGeom>
          <a:noFill/>
          <a:ln w="9525">
            <a:noFill/>
            <a:miter lim="800000"/>
            <a:headEnd/>
            <a:tailEnd/>
          </a:ln>
        </p:spPr>
        <p:txBody>
          <a:bodyPr wrap="square">
            <a:spAutoFit/>
          </a:bodyPr>
          <a:lstStyle/>
          <a:p>
            <a:pPr lvl="1"/>
            <a:r>
              <a:rPr lang="en-US" sz="2800" dirty="0" smtClean="0">
                <a:latin typeface="+mj-lt"/>
              </a:rPr>
              <a:t>3. Feedback </a:t>
            </a:r>
            <a:r>
              <a:rPr lang="en-US" sz="2800" dirty="0">
                <a:latin typeface="+mj-lt"/>
              </a:rPr>
              <a:t>on progress toward goal</a:t>
            </a:r>
          </a:p>
        </p:txBody>
      </p:sp>
      <p:sp>
        <p:nvSpPr>
          <p:cNvPr id="5127" name="Text Box 9"/>
          <p:cNvSpPr txBox="1">
            <a:spLocks noChangeArrowheads="1"/>
          </p:cNvSpPr>
          <p:nvPr/>
        </p:nvSpPr>
        <p:spPr bwMode="auto">
          <a:xfrm>
            <a:off x="2133600" y="5410200"/>
            <a:ext cx="3837782" cy="523220"/>
          </a:xfrm>
          <a:prstGeom prst="rect">
            <a:avLst/>
          </a:prstGeom>
          <a:noFill/>
          <a:ln w="9525">
            <a:noFill/>
            <a:miter lim="800000"/>
            <a:headEnd/>
            <a:tailEnd/>
          </a:ln>
        </p:spPr>
        <p:txBody>
          <a:bodyPr wrap="none">
            <a:spAutoFit/>
          </a:bodyPr>
          <a:lstStyle/>
          <a:p>
            <a:r>
              <a:rPr lang="en-US" sz="2800" b="1" u="sng" dirty="0" smtClean="0">
                <a:latin typeface="+mj-lt"/>
              </a:rPr>
              <a:t>5. Situational </a:t>
            </a:r>
            <a:r>
              <a:rPr lang="en-US" sz="2800" b="1" u="sng" dirty="0">
                <a:latin typeface="+mj-lt"/>
              </a:rPr>
              <a:t>Conditions</a:t>
            </a:r>
          </a:p>
        </p:txBody>
      </p:sp>
      <p:sp>
        <p:nvSpPr>
          <p:cNvPr id="5128" name="Text Box 10"/>
          <p:cNvSpPr txBox="1">
            <a:spLocks noChangeArrowheads="1"/>
          </p:cNvSpPr>
          <p:nvPr/>
        </p:nvSpPr>
        <p:spPr bwMode="auto">
          <a:xfrm>
            <a:off x="6840538" y="5334000"/>
            <a:ext cx="2195088" cy="1015663"/>
          </a:xfrm>
          <a:prstGeom prst="rect">
            <a:avLst/>
          </a:prstGeom>
          <a:noFill/>
          <a:ln w="9525">
            <a:noFill/>
            <a:miter lim="800000"/>
            <a:headEnd/>
            <a:tailEnd/>
          </a:ln>
        </p:spPr>
        <p:txBody>
          <a:bodyPr wrap="none">
            <a:spAutoFit/>
          </a:bodyPr>
          <a:lstStyle/>
          <a:p>
            <a:pPr algn="ctr"/>
            <a:r>
              <a:rPr lang="en-US" sz="3000" dirty="0">
                <a:latin typeface="+mj-lt"/>
              </a:rPr>
              <a:t>Improved</a:t>
            </a:r>
          </a:p>
          <a:p>
            <a:r>
              <a:rPr lang="en-US" sz="3000" dirty="0">
                <a:latin typeface="+mj-lt"/>
              </a:rPr>
              <a:t>Performance</a:t>
            </a:r>
          </a:p>
        </p:txBody>
      </p:sp>
      <p:sp>
        <p:nvSpPr>
          <p:cNvPr id="5129" name="Line 11"/>
          <p:cNvSpPr>
            <a:spLocks noChangeShapeType="1"/>
          </p:cNvSpPr>
          <p:nvPr/>
        </p:nvSpPr>
        <p:spPr bwMode="auto">
          <a:xfrm flipV="1">
            <a:off x="5562600" y="3962400"/>
            <a:ext cx="2133600" cy="7620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0" name="Line 13"/>
          <p:cNvSpPr>
            <a:spLocks noChangeShapeType="1"/>
          </p:cNvSpPr>
          <p:nvPr/>
        </p:nvSpPr>
        <p:spPr bwMode="auto">
          <a:xfrm>
            <a:off x="5334000" y="3048000"/>
            <a:ext cx="2286000" cy="5334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1" name="Line 14"/>
          <p:cNvSpPr>
            <a:spLocks noChangeShapeType="1"/>
          </p:cNvSpPr>
          <p:nvPr/>
        </p:nvSpPr>
        <p:spPr bwMode="auto">
          <a:xfrm>
            <a:off x="5257800" y="2286000"/>
            <a:ext cx="2438400" cy="838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2" name="Text Box 15"/>
          <p:cNvSpPr txBox="1">
            <a:spLocks noChangeArrowheads="1"/>
          </p:cNvSpPr>
          <p:nvPr/>
        </p:nvSpPr>
        <p:spPr bwMode="auto">
          <a:xfrm>
            <a:off x="685800" y="2057400"/>
            <a:ext cx="4857099" cy="523220"/>
          </a:xfrm>
          <a:prstGeom prst="rect">
            <a:avLst/>
          </a:prstGeom>
          <a:noFill/>
          <a:ln w="9525">
            <a:noFill/>
            <a:miter lim="800000"/>
            <a:headEnd/>
            <a:tailEnd/>
          </a:ln>
        </p:spPr>
        <p:txBody>
          <a:bodyPr wrap="none">
            <a:spAutoFit/>
          </a:bodyPr>
          <a:lstStyle/>
          <a:p>
            <a:r>
              <a:rPr lang="en-US" sz="2800" dirty="0" smtClean="0">
                <a:latin typeface="+mj-lt"/>
              </a:rPr>
              <a:t>1. Specificity </a:t>
            </a:r>
            <a:r>
              <a:rPr lang="en-US" sz="2800" dirty="0">
                <a:latin typeface="+mj-lt"/>
              </a:rPr>
              <a:t>&amp; Difficulty of Goal</a:t>
            </a:r>
          </a:p>
        </p:txBody>
      </p:sp>
      <p:sp>
        <p:nvSpPr>
          <p:cNvPr id="5133" name="Line 16"/>
          <p:cNvSpPr>
            <a:spLocks noChangeShapeType="1"/>
          </p:cNvSpPr>
          <p:nvPr/>
        </p:nvSpPr>
        <p:spPr bwMode="auto">
          <a:xfrm flipV="1">
            <a:off x="5638800" y="4191000"/>
            <a:ext cx="2057400" cy="13716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4" name="Line 17"/>
          <p:cNvSpPr>
            <a:spLocks noChangeShapeType="1"/>
          </p:cNvSpPr>
          <p:nvPr/>
        </p:nvSpPr>
        <p:spPr bwMode="auto">
          <a:xfrm>
            <a:off x="7924800" y="2438400"/>
            <a:ext cx="0" cy="27432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5135" name="Text Box 18"/>
          <p:cNvSpPr txBox="1">
            <a:spLocks noChangeArrowheads="1"/>
          </p:cNvSpPr>
          <p:nvPr/>
        </p:nvSpPr>
        <p:spPr bwMode="auto">
          <a:xfrm>
            <a:off x="7467600" y="1676400"/>
            <a:ext cx="994183" cy="523220"/>
          </a:xfrm>
          <a:prstGeom prst="rect">
            <a:avLst/>
          </a:prstGeom>
          <a:noFill/>
          <a:ln w="9525">
            <a:noFill/>
            <a:miter lim="800000"/>
            <a:headEnd/>
            <a:tailEnd/>
          </a:ln>
        </p:spPr>
        <p:txBody>
          <a:bodyPr wrap="none">
            <a:spAutoFit/>
          </a:bodyPr>
          <a:lstStyle/>
          <a:p>
            <a:r>
              <a:rPr lang="en-US" sz="2800" dirty="0">
                <a:latin typeface="+mj-lt"/>
              </a:rPr>
              <a:t>Goals</a:t>
            </a:r>
          </a:p>
        </p:txBody>
      </p:sp>
      <p:sp>
        <p:nvSpPr>
          <p:cNvPr id="5136" name="Line 12"/>
          <p:cNvSpPr>
            <a:spLocks noChangeShapeType="1"/>
          </p:cNvSpPr>
          <p:nvPr/>
        </p:nvSpPr>
        <p:spPr bwMode="auto">
          <a:xfrm>
            <a:off x="5410200" y="3810000"/>
            <a:ext cx="2133600" cy="0"/>
          </a:xfrm>
          <a:prstGeom prst="line">
            <a:avLst/>
          </a:prstGeom>
          <a:noFill/>
          <a:ln w="9525">
            <a:solidFill>
              <a:schemeClr val="tx1"/>
            </a:solidFill>
            <a:round/>
            <a:headEnd/>
            <a:tailEnd type="triangle" w="med" len="med"/>
          </a:ln>
        </p:spPr>
        <p:txBody>
          <a:bodyPr/>
          <a:lstStyle/>
          <a:p>
            <a:endParaRPr lang="en-CA">
              <a:latin typeface="+mj-lt"/>
            </a:endParaRPr>
          </a:p>
        </p:txBody>
      </p:sp>
    </p:spTree>
    <p:extLst>
      <p:ext uri="{BB962C8B-B14F-4D97-AF65-F5344CB8AC3E}">
        <p14:creationId xmlns:p14="http://schemas.microsoft.com/office/powerpoint/2010/main" val="34337496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20483" name="Text Box 3"/>
          <p:cNvSpPr txBox="1">
            <a:spLocks noChangeArrowheads="1"/>
          </p:cNvSpPr>
          <p:nvPr/>
        </p:nvSpPr>
        <p:spPr bwMode="auto">
          <a:xfrm>
            <a:off x="1879500" y="304800"/>
            <a:ext cx="5384999" cy="615553"/>
          </a:xfrm>
          <a:prstGeom prst="rect">
            <a:avLst/>
          </a:prstGeom>
          <a:noFill/>
          <a:ln w="9525">
            <a:noFill/>
            <a:miter lim="800000"/>
            <a:headEnd/>
            <a:tailEnd/>
          </a:ln>
        </p:spPr>
        <p:txBody>
          <a:bodyPr wrap="none">
            <a:spAutoFit/>
          </a:bodyPr>
          <a:lstStyle/>
          <a:p>
            <a:pPr algn="ctr"/>
            <a:r>
              <a:rPr lang="en-US" sz="3400" b="1" dirty="0" smtClean="0">
                <a:latin typeface="+mj-lt"/>
              </a:rPr>
              <a:t>4. Commitment </a:t>
            </a:r>
            <a:r>
              <a:rPr lang="en-US" sz="3400" b="1" dirty="0">
                <a:latin typeface="+mj-lt"/>
              </a:rPr>
              <a:t>toward goals</a:t>
            </a:r>
          </a:p>
        </p:txBody>
      </p:sp>
      <p:sp>
        <p:nvSpPr>
          <p:cNvPr id="20484" name="Text Box 4"/>
          <p:cNvSpPr txBox="1">
            <a:spLocks noChangeArrowheads="1"/>
          </p:cNvSpPr>
          <p:nvPr/>
        </p:nvSpPr>
        <p:spPr bwMode="auto">
          <a:xfrm>
            <a:off x="1295400" y="1247001"/>
            <a:ext cx="3495444" cy="553998"/>
          </a:xfrm>
          <a:prstGeom prst="rect">
            <a:avLst/>
          </a:prstGeom>
          <a:noFill/>
          <a:ln w="9525">
            <a:noFill/>
            <a:miter lim="800000"/>
            <a:headEnd/>
            <a:tailEnd/>
          </a:ln>
        </p:spPr>
        <p:txBody>
          <a:bodyPr wrap="none">
            <a:spAutoFit/>
          </a:bodyPr>
          <a:lstStyle/>
          <a:p>
            <a:r>
              <a:rPr lang="en-US" sz="3000" dirty="0" smtClean="0">
                <a:latin typeface="+mj-lt"/>
              </a:rPr>
              <a:t>1. Making </a:t>
            </a:r>
            <a:r>
              <a:rPr lang="en-US" sz="3000" dirty="0">
                <a:latin typeface="+mj-lt"/>
              </a:rPr>
              <a:t>goal public</a:t>
            </a:r>
          </a:p>
        </p:txBody>
      </p:sp>
      <p:sp>
        <p:nvSpPr>
          <p:cNvPr id="20485" name="Text Box 5"/>
          <p:cNvSpPr txBox="1">
            <a:spLocks noChangeArrowheads="1"/>
          </p:cNvSpPr>
          <p:nvPr/>
        </p:nvSpPr>
        <p:spPr bwMode="auto">
          <a:xfrm>
            <a:off x="41495" y="2561272"/>
            <a:ext cx="4301905" cy="1477328"/>
          </a:xfrm>
          <a:prstGeom prst="rect">
            <a:avLst/>
          </a:prstGeom>
          <a:noFill/>
          <a:ln w="9525">
            <a:noFill/>
            <a:miter lim="800000"/>
            <a:headEnd/>
            <a:tailEnd/>
          </a:ln>
        </p:spPr>
        <p:txBody>
          <a:bodyPr wrap="square">
            <a:spAutoFit/>
          </a:bodyPr>
          <a:lstStyle/>
          <a:p>
            <a:pPr algn="ctr"/>
            <a:r>
              <a:rPr lang="en-US" sz="3000" dirty="0" smtClean="0">
                <a:latin typeface="+mj-lt"/>
              </a:rPr>
              <a:t>2. Assigning/setting  </a:t>
            </a:r>
            <a:r>
              <a:rPr lang="en-US" sz="3000" dirty="0">
                <a:latin typeface="+mj-lt"/>
              </a:rPr>
              <a:t>goals that implicitly convey </a:t>
            </a:r>
          </a:p>
          <a:p>
            <a:pPr algn="ctr"/>
            <a:r>
              <a:rPr lang="en-US" sz="3000" dirty="0">
                <a:latin typeface="+mj-lt"/>
              </a:rPr>
              <a:t>Confidence in performer</a:t>
            </a:r>
          </a:p>
        </p:txBody>
      </p:sp>
      <p:sp>
        <p:nvSpPr>
          <p:cNvPr id="20486" name="Text Box 7"/>
          <p:cNvSpPr txBox="1">
            <a:spLocks noChangeArrowheads="1"/>
          </p:cNvSpPr>
          <p:nvPr/>
        </p:nvSpPr>
        <p:spPr bwMode="auto">
          <a:xfrm>
            <a:off x="1806575" y="4800600"/>
            <a:ext cx="3276600" cy="1938992"/>
          </a:xfrm>
          <a:prstGeom prst="rect">
            <a:avLst/>
          </a:prstGeom>
          <a:noFill/>
          <a:ln w="9525">
            <a:noFill/>
            <a:miter lim="800000"/>
            <a:headEnd/>
            <a:tailEnd/>
          </a:ln>
        </p:spPr>
        <p:txBody>
          <a:bodyPr wrap="square">
            <a:spAutoFit/>
          </a:bodyPr>
          <a:lstStyle/>
          <a:p>
            <a:pPr algn="ctr"/>
            <a:r>
              <a:rPr lang="en-US" sz="3000" dirty="0" smtClean="0">
                <a:latin typeface="+mj-lt"/>
              </a:rPr>
              <a:t>3. </a:t>
            </a:r>
            <a:r>
              <a:rPr lang="en-US" sz="3000" u="sng" dirty="0" smtClean="0">
                <a:latin typeface="+mj-lt"/>
              </a:rPr>
              <a:t>Making </a:t>
            </a:r>
            <a:r>
              <a:rPr lang="en-US" sz="3000" u="sng" dirty="0">
                <a:latin typeface="+mj-lt"/>
              </a:rPr>
              <a:t>goals important</a:t>
            </a:r>
          </a:p>
          <a:p>
            <a:pPr algn="ctr"/>
            <a:r>
              <a:rPr lang="en-US" sz="3000" u="sng" dirty="0">
                <a:latin typeface="+mj-lt"/>
              </a:rPr>
              <a:t>By rewarding their </a:t>
            </a:r>
          </a:p>
          <a:p>
            <a:pPr algn="ctr"/>
            <a:r>
              <a:rPr lang="en-US" sz="3000" u="sng" dirty="0">
                <a:latin typeface="+mj-lt"/>
              </a:rPr>
              <a:t>achievement</a:t>
            </a:r>
          </a:p>
        </p:txBody>
      </p:sp>
      <p:sp>
        <p:nvSpPr>
          <p:cNvPr id="20487" name="Text Box 8"/>
          <p:cNvSpPr txBox="1">
            <a:spLocks noChangeArrowheads="1"/>
          </p:cNvSpPr>
          <p:nvPr/>
        </p:nvSpPr>
        <p:spPr bwMode="auto">
          <a:xfrm>
            <a:off x="6553200" y="2895600"/>
            <a:ext cx="2343150" cy="1006475"/>
          </a:xfrm>
          <a:prstGeom prst="rect">
            <a:avLst/>
          </a:prstGeom>
          <a:noFill/>
          <a:ln w="9525">
            <a:noFill/>
            <a:miter lim="800000"/>
            <a:headEnd/>
            <a:tailEnd/>
          </a:ln>
        </p:spPr>
        <p:txBody>
          <a:bodyPr>
            <a:spAutoFit/>
          </a:bodyPr>
          <a:lstStyle/>
          <a:p>
            <a:r>
              <a:rPr lang="en-US" sz="3000" dirty="0">
                <a:latin typeface="+mj-lt"/>
              </a:rPr>
              <a:t>Increased</a:t>
            </a:r>
          </a:p>
          <a:p>
            <a:r>
              <a:rPr lang="en-US" sz="3000" dirty="0">
                <a:latin typeface="+mj-lt"/>
              </a:rPr>
              <a:t>Commitment</a:t>
            </a:r>
          </a:p>
        </p:txBody>
      </p:sp>
      <p:sp>
        <p:nvSpPr>
          <p:cNvPr id="20488" name="Line 9"/>
          <p:cNvSpPr>
            <a:spLocks noChangeShapeType="1"/>
          </p:cNvSpPr>
          <p:nvPr/>
        </p:nvSpPr>
        <p:spPr bwMode="auto">
          <a:xfrm flipV="1">
            <a:off x="4572000" y="4038600"/>
            <a:ext cx="1905000" cy="9906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20489" name="Line 10"/>
          <p:cNvSpPr>
            <a:spLocks noChangeShapeType="1"/>
          </p:cNvSpPr>
          <p:nvPr/>
        </p:nvSpPr>
        <p:spPr bwMode="auto">
          <a:xfrm>
            <a:off x="4343400" y="3505200"/>
            <a:ext cx="2133600" cy="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20490" name="Line 11"/>
          <p:cNvSpPr>
            <a:spLocks noChangeShapeType="1"/>
          </p:cNvSpPr>
          <p:nvPr/>
        </p:nvSpPr>
        <p:spPr bwMode="auto">
          <a:xfrm>
            <a:off x="4343400" y="1676400"/>
            <a:ext cx="2133600" cy="1295400"/>
          </a:xfrm>
          <a:prstGeom prst="line">
            <a:avLst/>
          </a:prstGeom>
          <a:noFill/>
          <a:ln w="9525">
            <a:solidFill>
              <a:schemeClr val="tx1"/>
            </a:solidFill>
            <a:round/>
            <a:headEnd/>
            <a:tailEnd type="triangle" w="med" len="med"/>
          </a:ln>
        </p:spPr>
        <p:txBody>
          <a:bodyPr/>
          <a:lstStyle/>
          <a:p>
            <a:endParaRPr lang="en-CA">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21507" name="Text Box 3"/>
          <p:cNvSpPr txBox="1">
            <a:spLocks noChangeArrowheads="1"/>
          </p:cNvSpPr>
          <p:nvPr/>
        </p:nvSpPr>
        <p:spPr bwMode="auto">
          <a:xfrm>
            <a:off x="228600" y="304800"/>
            <a:ext cx="8534400" cy="584200"/>
          </a:xfrm>
          <a:prstGeom prst="rect">
            <a:avLst/>
          </a:prstGeom>
          <a:noFill/>
          <a:ln w="9525">
            <a:noFill/>
            <a:miter lim="800000"/>
            <a:headEnd/>
            <a:tailEnd/>
          </a:ln>
        </p:spPr>
        <p:txBody>
          <a:bodyPr wrap="square">
            <a:spAutoFit/>
          </a:bodyPr>
          <a:lstStyle/>
          <a:p>
            <a:pPr algn="ctr"/>
            <a:r>
              <a:rPr lang="en-US" sz="3200" dirty="0">
                <a:latin typeface="+mj-lt"/>
              </a:rPr>
              <a:t>Evidence on H</a:t>
            </a:r>
            <a:r>
              <a:rPr lang="en-US" sz="3200" dirty="0" smtClean="0">
                <a:latin typeface="+mj-lt"/>
              </a:rPr>
              <a:t>ow </a:t>
            </a:r>
            <a:r>
              <a:rPr lang="en-US" sz="3200" dirty="0">
                <a:latin typeface="+mj-lt"/>
              </a:rPr>
              <a:t>R</a:t>
            </a:r>
            <a:r>
              <a:rPr lang="en-US" sz="3200" dirty="0" smtClean="0">
                <a:latin typeface="+mj-lt"/>
              </a:rPr>
              <a:t>ewards </a:t>
            </a:r>
            <a:r>
              <a:rPr lang="en-US" sz="3200" dirty="0" smtClean="0">
                <a:latin typeface="+mj-lt"/>
                <a:sym typeface="Wingdings" pitchFamily="2" charset="2"/>
              </a:rPr>
              <a:t>Lead to C</a:t>
            </a:r>
            <a:r>
              <a:rPr lang="en-US" sz="3200" dirty="0" smtClean="0">
                <a:latin typeface="+mj-lt"/>
              </a:rPr>
              <a:t>ommitment</a:t>
            </a:r>
            <a:endParaRPr lang="en-US" sz="3200" dirty="0">
              <a:latin typeface="+mj-lt"/>
            </a:endParaRPr>
          </a:p>
        </p:txBody>
      </p:sp>
      <p:graphicFrame>
        <p:nvGraphicFramePr>
          <p:cNvPr id="79876" name="Group 4"/>
          <p:cNvGraphicFramePr>
            <a:graphicFrameLocks noGrp="1"/>
          </p:cNvGraphicFramePr>
          <p:nvPr>
            <p:ph sz="half" idx="1"/>
            <p:extLst>
              <p:ext uri="{D42A27DB-BD31-4B8C-83A1-F6EECF244321}">
                <p14:modId xmlns:p14="http://schemas.microsoft.com/office/powerpoint/2010/main" val="1453186356"/>
              </p:ext>
            </p:extLst>
          </p:nvPr>
        </p:nvGraphicFramePr>
        <p:xfrm>
          <a:off x="914400" y="1828800"/>
          <a:ext cx="7620000" cy="1828801"/>
        </p:xfrm>
        <a:graphic>
          <a:graphicData uri="http://schemas.openxmlformats.org/drawingml/2006/table">
            <a:tbl>
              <a:tblPr/>
              <a:tblGrid>
                <a:gridCol w="1981200"/>
                <a:gridCol w="2209800"/>
                <a:gridCol w="3429000"/>
              </a:tblGrid>
              <a:tr h="684213">
                <a:tc gridSpan="3">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mj-lt"/>
                          <a:cs typeface="Sakkal Majalla" panose="02000000000000000000" pitchFamily="2" charset="-78"/>
                        </a:rPr>
                        <a:t>Type of Reward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11445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mj-lt"/>
                          <a:cs typeface="Times New Roman" pitchFamily="18" charset="0"/>
                        </a:rPr>
                        <a:t>Money</a:t>
                      </a:r>
                      <a:endParaRPr kumimoji="0" lang="en-US" sz="28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mj-lt"/>
                          <a:cs typeface="Sakkal Majalla" panose="02000000000000000000" pitchFamily="2" charset="-78"/>
                        </a:rPr>
                        <a:t>Praise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mj-lt"/>
                          <a:cs typeface="Sakkal Majalla" panose="02000000000000000000" pitchFamily="2" charset="-78"/>
                        </a:rPr>
                        <a:t>Public Recognition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1520" name="Rectangle 16"/>
          <p:cNvSpPr>
            <a:spLocks noChangeArrowheads="1"/>
          </p:cNvSpPr>
          <p:nvPr/>
        </p:nvSpPr>
        <p:spPr bwMode="auto">
          <a:xfrm>
            <a:off x="4876800" y="2558213"/>
            <a:ext cx="415925" cy="579438"/>
          </a:xfrm>
          <a:prstGeom prst="rect">
            <a:avLst/>
          </a:prstGeom>
          <a:noFill/>
          <a:ln w="9525">
            <a:noFill/>
            <a:miter lim="800000"/>
            <a:headEnd/>
            <a:tailEnd/>
          </a:ln>
        </p:spPr>
        <p:txBody>
          <a:bodyPr anchor="ctr">
            <a:spAutoFit/>
          </a:bodyPr>
          <a:lstStyle/>
          <a:p>
            <a:r>
              <a:rPr lang="en-US" sz="3200" dirty="0">
                <a:latin typeface="+mj-lt"/>
              </a:rPr>
              <a:t>&gt;</a:t>
            </a:r>
          </a:p>
        </p:txBody>
      </p:sp>
      <p:sp>
        <p:nvSpPr>
          <p:cNvPr id="21521" name="Rectangle 17"/>
          <p:cNvSpPr>
            <a:spLocks noChangeArrowheads="1"/>
          </p:cNvSpPr>
          <p:nvPr/>
        </p:nvSpPr>
        <p:spPr bwMode="auto">
          <a:xfrm>
            <a:off x="2743200" y="2586322"/>
            <a:ext cx="364202" cy="523220"/>
          </a:xfrm>
          <a:prstGeom prst="rect">
            <a:avLst/>
          </a:prstGeom>
          <a:noFill/>
          <a:ln w="9525">
            <a:noFill/>
            <a:miter lim="800000"/>
            <a:headEnd/>
            <a:tailEnd/>
          </a:ln>
        </p:spPr>
        <p:txBody>
          <a:bodyPr wrap="none" anchor="ctr">
            <a:spAutoFit/>
          </a:bodyPr>
          <a:lstStyle/>
          <a:p>
            <a:r>
              <a:rPr lang="en-US" sz="2800" dirty="0">
                <a:latin typeface="+mj-lt"/>
              </a:rPr>
              <a:t>=</a:t>
            </a:r>
          </a:p>
        </p:txBody>
      </p:sp>
      <p:sp>
        <p:nvSpPr>
          <p:cNvPr id="21522" name="Text Box 18"/>
          <p:cNvSpPr txBox="1">
            <a:spLocks noChangeArrowheads="1"/>
          </p:cNvSpPr>
          <p:nvPr/>
        </p:nvSpPr>
        <p:spPr bwMode="auto">
          <a:xfrm>
            <a:off x="3352800" y="37338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21523" name="Text Box 19"/>
          <p:cNvSpPr txBox="1">
            <a:spLocks noChangeArrowheads="1"/>
          </p:cNvSpPr>
          <p:nvPr/>
        </p:nvSpPr>
        <p:spPr bwMode="auto">
          <a:xfrm>
            <a:off x="3733800" y="5105400"/>
            <a:ext cx="1863459" cy="954107"/>
          </a:xfrm>
          <a:prstGeom prst="rect">
            <a:avLst/>
          </a:prstGeom>
          <a:noFill/>
          <a:ln w="9525">
            <a:noFill/>
            <a:miter lim="800000"/>
            <a:headEnd/>
            <a:tailEnd/>
          </a:ln>
        </p:spPr>
        <p:txBody>
          <a:bodyPr wrap="none">
            <a:spAutoFit/>
          </a:bodyPr>
          <a:lstStyle/>
          <a:p>
            <a:pPr algn="ctr"/>
            <a:r>
              <a:rPr lang="en-US" sz="2800" dirty="0">
                <a:latin typeface="+mj-lt"/>
              </a:rPr>
              <a:t>Goal </a:t>
            </a:r>
          </a:p>
          <a:p>
            <a:pPr algn="ctr"/>
            <a:r>
              <a:rPr lang="en-US" sz="2800" dirty="0">
                <a:latin typeface="+mj-lt"/>
              </a:rPr>
              <a:t>importance</a:t>
            </a:r>
          </a:p>
        </p:txBody>
      </p:sp>
      <p:sp>
        <p:nvSpPr>
          <p:cNvPr id="21524" name="Text Box 20"/>
          <p:cNvSpPr txBox="1">
            <a:spLocks noChangeArrowheads="1"/>
          </p:cNvSpPr>
          <p:nvPr/>
        </p:nvSpPr>
        <p:spPr bwMode="auto">
          <a:xfrm>
            <a:off x="891682" y="5376862"/>
            <a:ext cx="1805019" cy="523875"/>
          </a:xfrm>
          <a:prstGeom prst="rect">
            <a:avLst/>
          </a:prstGeom>
          <a:noFill/>
          <a:ln w="9525">
            <a:noFill/>
            <a:miter lim="800000"/>
            <a:headEnd/>
            <a:tailEnd/>
          </a:ln>
        </p:spPr>
        <p:txBody>
          <a:bodyPr wrap="square">
            <a:spAutoFit/>
          </a:bodyPr>
          <a:lstStyle/>
          <a:p>
            <a:r>
              <a:rPr lang="en-US" sz="2800" dirty="0" smtClean="0">
                <a:latin typeface="+mj-lt"/>
              </a:rPr>
              <a:t>Rewards</a:t>
            </a:r>
            <a:endParaRPr lang="en-US" sz="2800" dirty="0">
              <a:latin typeface="+mj-lt"/>
            </a:endParaRPr>
          </a:p>
        </p:txBody>
      </p:sp>
      <p:sp>
        <p:nvSpPr>
          <p:cNvPr id="21525" name="Text Box 21"/>
          <p:cNvSpPr txBox="1">
            <a:spLocks noChangeArrowheads="1"/>
          </p:cNvSpPr>
          <p:nvPr/>
        </p:nvSpPr>
        <p:spPr bwMode="auto">
          <a:xfrm>
            <a:off x="6629400" y="5105400"/>
            <a:ext cx="2111347" cy="954107"/>
          </a:xfrm>
          <a:prstGeom prst="rect">
            <a:avLst/>
          </a:prstGeom>
          <a:noFill/>
          <a:ln w="9525">
            <a:noFill/>
            <a:miter lim="800000"/>
            <a:headEnd/>
            <a:tailEnd/>
          </a:ln>
        </p:spPr>
        <p:txBody>
          <a:bodyPr wrap="none">
            <a:spAutoFit/>
          </a:bodyPr>
          <a:lstStyle/>
          <a:p>
            <a:pPr algn="ctr"/>
            <a:r>
              <a:rPr lang="en-US" sz="2800" dirty="0">
                <a:latin typeface="+mj-lt"/>
              </a:rPr>
              <a:t>Goal </a:t>
            </a:r>
          </a:p>
          <a:p>
            <a:pPr algn="ctr"/>
            <a:r>
              <a:rPr lang="en-US" sz="2800" dirty="0">
                <a:latin typeface="+mj-lt"/>
              </a:rPr>
              <a:t>Commitment</a:t>
            </a:r>
          </a:p>
        </p:txBody>
      </p:sp>
      <p:sp>
        <p:nvSpPr>
          <p:cNvPr id="21527" name="Line 23"/>
          <p:cNvSpPr>
            <a:spLocks noChangeShapeType="1"/>
          </p:cNvSpPr>
          <p:nvPr/>
        </p:nvSpPr>
        <p:spPr bwMode="auto">
          <a:xfrm>
            <a:off x="5638800" y="5638800"/>
            <a:ext cx="838200" cy="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21528" name="Text Box 24"/>
          <p:cNvSpPr txBox="1">
            <a:spLocks noChangeArrowheads="1"/>
          </p:cNvSpPr>
          <p:nvPr/>
        </p:nvSpPr>
        <p:spPr bwMode="auto">
          <a:xfrm>
            <a:off x="1524000" y="4191000"/>
            <a:ext cx="6382453" cy="584775"/>
          </a:xfrm>
          <a:prstGeom prst="rect">
            <a:avLst/>
          </a:prstGeom>
          <a:noFill/>
          <a:ln w="9525">
            <a:noFill/>
            <a:miter lim="800000"/>
            <a:headEnd/>
            <a:tailEnd/>
          </a:ln>
        </p:spPr>
        <p:txBody>
          <a:bodyPr wrap="none">
            <a:spAutoFit/>
          </a:bodyPr>
          <a:lstStyle/>
          <a:p>
            <a:r>
              <a:rPr lang="en-US" sz="3200" dirty="0">
                <a:latin typeface="+mj-lt"/>
              </a:rPr>
              <a:t>Why do rewards affect commitment?</a:t>
            </a:r>
          </a:p>
        </p:txBody>
      </p:sp>
      <p:sp>
        <p:nvSpPr>
          <p:cNvPr id="14" name="Line 23"/>
          <p:cNvSpPr>
            <a:spLocks noChangeShapeType="1"/>
          </p:cNvSpPr>
          <p:nvPr/>
        </p:nvSpPr>
        <p:spPr bwMode="auto">
          <a:xfrm>
            <a:off x="2743200" y="5638800"/>
            <a:ext cx="838200" cy="0"/>
          </a:xfrm>
          <a:prstGeom prst="line">
            <a:avLst/>
          </a:prstGeom>
          <a:noFill/>
          <a:ln w="9525">
            <a:solidFill>
              <a:schemeClr val="tx1"/>
            </a:solidFill>
            <a:round/>
            <a:headEnd/>
            <a:tailEnd type="triangle" w="med" len="med"/>
          </a:ln>
        </p:spPr>
        <p:txBody>
          <a:bodyPr/>
          <a:lstStyle/>
          <a:p>
            <a:endParaRPr lang="en-CA">
              <a:latin typeface="+mj-l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611560" y="1412776"/>
          <a:ext cx="8064896" cy="2536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p:cNvGraphicFramePr/>
          <p:nvPr/>
        </p:nvGraphicFramePr>
        <p:xfrm>
          <a:off x="611560" y="3861048"/>
          <a:ext cx="8064896" cy="244827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Text Box 2"/>
          <p:cNvSpPr txBox="1">
            <a:spLocks noChangeArrowheads="1"/>
          </p:cNvSpPr>
          <p:nvPr/>
        </p:nvSpPr>
        <p:spPr bwMode="auto">
          <a:xfrm>
            <a:off x="1691680" y="404664"/>
            <a:ext cx="6688038" cy="590931"/>
          </a:xfrm>
          <a:prstGeom prst="rect">
            <a:avLst/>
          </a:prstGeom>
          <a:noFill/>
          <a:ln w="12700">
            <a:noFill/>
            <a:miter lim="800000"/>
            <a:headEnd/>
            <a:tailEnd/>
          </a:ln>
        </p:spPr>
        <p:txBody>
          <a:bodyPr wrap="square">
            <a:spAutoFit/>
          </a:bodyPr>
          <a:lstStyle/>
          <a:p>
            <a:pPr eaLnBrk="0" hangingPunct="0">
              <a:lnSpc>
                <a:spcPct val="90000"/>
              </a:lnSpc>
            </a:pPr>
            <a:r>
              <a:rPr lang="en-US" sz="3600" b="1" dirty="0" smtClean="0"/>
              <a:t>Review of Learning</a:t>
            </a:r>
            <a:endParaRPr lang="en-US" sz="36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Reflect on your Career Goal</a:t>
            </a:r>
            <a:endParaRPr lang="en-CA" dirty="0"/>
          </a:p>
        </p:txBody>
      </p:sp>
      <p:sp>
        <p:nvSpPr>
          <p:cNvPr id="3" name="Content Placeholder 2"/>
          <p:cNvSpPr>
            <a:spLocks noGrp="1"/>
          </p:cNvSpPr>
          <p:nvPr>
            <p:ph idx="1"/>
          </p:nvPr>
        </p:nvSpPr>
        <p:spPr>
          <a:xfrm>
            <a:off x="457200" y="1371600"/>
            <a:ext cx="8229600" cy="4525963"/>
          </a:xfrm>
        </p:spPr>
        <p:txBody>
          <a:bodyPr>
            <a:noAutofit/>
          </a:bodyPr>
          <a:lstStyle/>
          <a:p>
            <a:r>
              <a:rPr lang="en-US" sz="2800" b="1" dirty="0" smtClean="0"/>
              <a:t>How </a:t>
            </a:r>
            <a:r>
              <a:rPr lang="en-US" sz="2800" b="1" dirty="0"/>
              <a:t>will you ensure commitment to your career goals</a:t>
            </a:r>
            <a:r>
              <a:rPr lang="en-US" sz="2800" b="1" dirty="0" smtClean="0"/>
              <a:t>?</a:t>
            </a:r>
          </a:p>
          <a:p>
            <a:endParaRPr lang="en-US" sz="2800" b="1" dirty="0"/>
          </a:p>
          <a:p>
            <a:pPr lvl="1"/>
            <a:r>
              <a:rPr lang="en-US" sz="2400" dirty="0"/>
              <a:t>What </a:t>
            </a:r>
            <a:r>
              <a:rPr lang="en-US" sz="2400" dirty="0" smtClean="0"/>
              <a:t>rewards?</a:t>
            </a:r>
          </a:p>
          <a:p>
            <a:pPr lvl="1"/>
            <a:r>
              <a:rPr lang="en-US" sz="2400" dirty="0" smtClean="0"/>
              <a:t>Can </a:t>
            </a:r>
            <a:r>
              <a:rPr lang="en-US" sz="2400" dirty="0"/>
              <a:t>you make it </a:t>
            </a:r>
            <a:r>
              <a:rPr lang="en-US" sz="2400" dirty="0" smtClean="0"/>
              <a:t>public?</a:t>
            </a:r>
          </a:p>
          <a:p>
            <a:pPr lvl="1"/>
            <a:r>
              <a:rPr lang="en-US" sz="2400" dirty="0" smtClean="0"/>
              <a:t>Does </a:t>
            </a:r>
            <a:r>
              <a:rPr lang="en-US" sz="2400" dirty="0"/>
              <a:t>it convey confidence in your own ability to achieve it? </a:t>
            </a:r>
            <a:br>
              <a:rPr lang="en-US" sz="2400" dirty="0"/>
            </a:br>
            <a:endParaRPr lang="en-CA" sz="2400" b="1" dirty="0" smtClean="0"/>
          </a:p>
        </p:txBody>
      </p:sp>
    </p:spTree>
    <p:extLst>
      <p:ext uri="{BB962C8B-B14F-4D97-AF65-F5344CB8AC3E}">
        <p14:creationId xmlns:p14="http://schemas.microsoft.com/office/powerpoint/2010/main" val="18364666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idx="1"/>
          </p:nvPr>
        </p:nvSpPr>
        <p:spPr>
          <a:xfrm>
            <a:off x="228600" y="3886200"/>
            <a:ext cx="8686800" cy="2743200"/>
          </a:xfrm>
        </p:spPr>
        <p:txBody>
          <a:bodyPr/>
          <a:lstStyle/>
          <a:p>
            <a:pPr eaLnBrk="1" hangingPunct="1"/>
            <a:r>
              <a:rPr lang="en-US" dirty="0" smtClean="0">
                <a:latin typeface="+mj-lt"/>
              </a:rPr>
              <a:t>Example: High Role Overload </a:t>
            </a:r>
            <a:r>
              <a:rPr lang="en-US" dirty="0" smtClean="0">
                <a:latin typeface="+mj-lt"/>
                <a:sym typeface="Wingdings" pitchFamily="2" charset="2"/>
              </a:rPr>
              <a:t> </a:t>
            </a:r>
            <a:r>
              <a:rPr lang="en-US" dirty="0" smtClean="0">
                <a:latin typeface="+mj-lt"/>
              </a:rPr>
              <a:t>having excess work without resources to accomplish task</a:t>
            </a:r>
          </a:p>
          <a:p>
            <a:pPr eaLnBrk="1" hangingPunct="1"/>
            <a:r>
              <a:rPr lang="en-US" dirty="0" smtClean="0">
                <a:latin typeface="+mj-lt"/>
              </a:rPr>
              <a:t>Goals positively affect performance only when overload was low</a:t>
            </a:r>
          </a:p>
        </p:txBody>
      </p:sp>
      <p:sp>
        <p:nvSpPr>
          <p:cNvPr id="24579" name="Text Box 3"/>
          <p:cNvSpPr txBox="1">
            <a:spLocks noChangeArrowheads="1"/>
          </p:cNvSpPr>
          <p:nvPr/>
        </p:nvSpPr>
        <p:spPr bwMode="auto">
          <a:xfrm>
            <a:off x="3352800" y="12954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24580" name="Text Box 5"/>
          <p:cNvSpPr txBox="1">
            <a:spLocks noChangeArrowheads="1"/>
          </p:cNvSpPr>
          <p:nvPr/>
        </p:nvSpPr>
        <p:spPr bwMode="auto">
          <a:xfrm>
            <a:off x="4648200" y="6400800"/>
            <a:ext cx="3182281" cy="369332"/>
          </a:xfrm>
          <a:prstGeom prst="rect">
            <a:avLst/>
          </a:prstGeom>
          <a:noFill/>
          <a:ln w="9525">
            <a:noFill/>
            <a:miter lim="800000"/>
            <a:headEnd/>
            <a:tailEnd/>
          </a:ln>
        </p:spPr>
        <p:txBody>
          <a:bodyPr wrap="none">
            <a:spAutoFit/>
          </a:bodyPr>
          <a:lstStyle/>
          <a:p>
            <a:r>
              <a:rPr lang="en-US">
                <a:latin typeface="+mj-lt"/>
              </a:rPr>
              <a:t>(cited in Latham &amp; Locke, 2006)</a:t>
            </a:r>
          </a:p>
        </p:txBody>
      </p:sp>
      <p:sp>
        <p:nvSpPr>
          <p:cNvPr id="24582" name="Text Box 16"/>
          <p:cNvSpPr txBox="1">
            <a:spLocks noChangeArrowheads="1"/>
          </p:cNvSpPr>
          <p:nvPr/>
        </p:nvSpPr>
        <p:spPr bwMode="auto">
          <a:xfrm>
            <a:off x="5791200" y="1143000"/>
            <a:ext cx="1155700" cy="579438"/>
          </a:xfrm>
          <a:prstGeom prst="rect">
            <a:avLst/>
          </a:prstGeom>
          <a:noFill/>
          <a:ln w="9525">
            <a:noFill/>
            <a:miter lim="800000"/>
            <a:headEnd/>
            <a:tailEnd/>
          </a:ln>
        </p:spPr>
        <p:txBody>
          <a:bodyPr wrap="none">
            <a:spAutoFit/>
          </a:bodyPr>
          <a:lstStyle/>
          <a:p>
            <a:r>
              <a:rPr lang="en-US" sz="3200">
                <a:latin typeface="+mj-lt"/>
              </a:rPr>
              <a:t>Goals</a:t>
            </a:r>
          </a:p>
        </p:txBody>
      </p:sp>
      <p:sp>
        <p:nvSpPr>
          <p:cNvPr id="24583" name="Text Box 8"/>
          <p:cNvSpPr txBox="1">
            <a:spLocks noChangeArrowheads="1"/>
          </p:cNvSpPr>
          <p:nvPr/>
        </p:nvSpPr>
        <p:spPr bwMode="auto">
          <a:xfrm>
            <a:off x="4876800" y="2819400"/>
            <a:ext cx="4267200" cy="549275"/>
          </a:xfrm>
          <a:prstGeom prst="rect">
            <a:avLst/>
          </a:prstGeom>
          <a:noFill/>
          <a:ln w="9525">
            <a:noFill/>
            <a:miter lim="800000"/>
            <a:headEnd/>
            <a:tailEnd/>
          </a:ln>
        </p:spPr>
        <p:txBody>
          <a:bodyPr>
            <a:spAutoFit/>
          </a:bodyPr>
          <a:lstStyle/>
          <a:p>
            <a:r>
              <a:rPr lang="en-US" sz="3000" dirty="0">
                <a:latin typeface="+mj-lt"/>
              </a:rPr>
              <a:t>Improved Performance</a:t>
            </a:r>
          </a:p>
        </p:txBody>
      </p:sp>
      <p:sp>
        <p:nvSpPr>
          <p:cNvPr id="24584" name="Text Box 7"/>
          <p:cNvSpPr txBox="1">
            <a:spLocks noChangeArrowheads="1"/>
          </p:cNvSpPr>
          <p:nvPr/>
        </p:nvSpPr>
        <p:spPr bwMode="auto">
          <a:xfrm>
            <a:off x="533400" y="1828800"/>
            <a:ext cx="3730625" cy="549275"/>
          </a:xfrm>
          <a:prstGeom prst="rect">
            <a:avLst/>
          </a:prstGeom>
          <a:noFill/>
          <a:ln w="9525">
            <a:noFill/>
            <a:miter lim="800000"/>
            <a:headEnd/>
            <a:tailEnd/>
          </a:ln>
        </p:spPr>
        <p:txBody>
          <a:bodyPr wrap="none">
            <a:spAutoFit/>
          </a:bodyPr>
          <a:lstStyle/>
          <a:p>
            <a:r>
              <a:rPr lang="en-US" sz="3000" dirty="0">
                <a:latin typeface="+mj-lt"/>
              </a:rPr>
              <a:t>Situational Conditions</a:t>
            </a:r>
          </a:p>
        </p:txBody>
      </p:sp>
      <p:sp>
        <p:nvSpPr>
          <p:cNvPr id="24585" name="Line 15"/>
          <p:cNvSpPr>
            <a:spLocks noChangeShapeType="1"/>
          </p:cNvSpPr>
          <p:nvPr/>
        </p:nvSpPr>
        <p:spPr bwMode="auto">
          <a:xfrm flipH="1">
            <a:off x="6324601" y="1676400"/>
            <a:ext cx="15874" cy="106680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24586" name="Line 10"/>
          <p:cNvSpPr>
            <a:spLocks noChangeShapeType="1"/>
          </p:cNvSpPr>
          <p:nvPr/>
        </p:nvSpPr>
        <p:spPr bwMode="auto">
          <a:xfrm>
            <a:off x="4343400" y="2133601"/>
            <a:ext cx="1600200" cy="0"/>
          </a:xfrm>
          <a:prstGeom prst="line">
            <a:avLst/>
          </a:prstGeom>
          <a:noFill/>
          <a:ln w="9525">
            <a:solidFill>
              <a:schemeClr val="tx1"/>
            </a:solidFill>
            <a:round/>
            <a:headEnd/>
            <a:tailEnd type="triangle" w="med" len="med"/>
          </a:ln>
        </p:spPr>
        <p:txBody>
          <a:bodyPr/>
          <a:lstStyle/>
          <a:p>
            <a:endParaRPr lang="en-CA">
              <a:latin typeface="+mj-lt"/>
            </a:endParaRPr>
          </a:p>
        </p:txBody>
      </p:sp>
      <p:sp>
        <p:nvSpPr>
          <p:cNvPr id="11" name="Text Box 4"/>
          <p:cNvSpPr txBox="1">
            <a:spLocks noChangeArrowheads="1"/>
          </p:cNvSpPr>
          <p:nvPr/>
        </p:nvSpPr>
        <p:spPr bwMode="auto">
          <a:xfrm>
            <a:off x="76200" y="152400"/>
            <a:ext cx="9220200" cy="584775"/>
          </a:xfrm>
          <a:prstGeom prst="rect">
            <a:avLst/>
          </a:prstGeom>
          <a:noFill/>
          <a:ln w="9525">
            <a:noFill/>
            <a:miter lim="800000"/>
            <a:headEnd/>
            <a:tailEnd/>
          </a:ln>
        </p:spPr>
        <p:txBody>
          <a:bodyPr wrap="square">
            <a:spAutoFit/>
          </a:bodyPr>
          <a:lstStyle/>
          <a:p>
            <a:r>
              <a:rPr lang="en-US" sz="3200" b="1" dirty="0" smtClean="0">
                <a:latin typeface="+mj-lt"/>
              </a:rPr>
              <a:t>5. </a:t>
            </a:r>
            <a:r>
              <a:rPr lang="en-US" sz="3200" b="1" dirty="0" smtClean="0">
                <a:latin typeface="+mj-lt"/>
              </a:rPr>
              <a:t>Role of </a:t>
            </a:r>
            <a:r>
              <a:rPr lang="en-US" sz="3200" b="1" dirty="0" smtClean="0">
                <a:latin typeface="+mj-lt"/>
              </a:rPr>
              <a:t>situational </a:t>
            </a:r>
            <a:r>
              <a:rPr lang="en-US" sz="3200" b="1" dirty="0" smtClean="0">
                <a:latin typeface="+mj-lt"/>
              </a:rPr>
              <a:t>conditions </a:t>
            </a:r>
            <a:r>
              <a:rPr lang="en-US" sz="3200" b="1" dirty="0" smtClean="0">
                <a:latin typeface="+mj-lt"/>
              </a:rPr>
              <a:t>on goal </a:t>
            </a:r>
            <a:r>
              <a:rPr lang="en-US" sz="3200" b="1" dirty="0" smtClean="0">
                <a:latin typeface="+mj-lt"/>
              </a:rPr>
              <a:t>attainment?</a:t>
            </a:r>
            <a:endParaRPr lang="en-US" sz="3200" b="1" dirty="0">
              <a:latin typeface="+mj-l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839200" cy="1143000"/>
          </a:xfrm>
        </p:spPr>
        <p:txBody>
          <a:bodyPr>
            <a:normAutofit fontScale="90000"/>
          </a:bodyPr>
          <a:lstStyle/>
          <a:p>
            <a:r>
              <a:rPr lang="en-CA" sz="3200" dirty="0" smtClean="0"/>
              <a:t>Application of Goal Setting Theory to  Your Career Goals: </a:t>
            </a:r>
            <a:br>
              <a:rPr lang="en-CA" sz="3200" dirty="0" smtClean="0"/>
            </a:br>
            <a:r>
              <a:rPr lang="en-CA" sz="3200" dirty="0" smtClean="0"/>
              <a:t>Sample Exam Question</a:t>
            </a:r>
            <a:endParaRPr lang="en-CA" sz="3200" dirty="0"/>
          </a:p>
        </p:txBody>
      </p:sp>
      <p:sp>
        <p:nvSpPr>
          <p:cNvPr id="3" name="Content Placeholder 2"/>
          <p:cNvSpPr>
            <a:spLocks noGrp="1"/>
          </p:cNvSpPr>
          <p:nvPr>
            <p:ph idx="1"/>
          </p:nvPr>
        </p:nvSpPr>
        <p:spPr>
          <a:xfrm>
            <a:off x="381000" y="1905000"/>
            <a:ext cx="8305800" cy="4572000"/>
          </a:xfrm>
        </p:spPr>
        <p:txBody>
          <a:bodyPr>
            <a:noAutofit/>
          </a:bodyPr>
          <a:lstStyle/>
          <a:p>
            <a:r>
              <a:rPr lang="en-CA" sz="2500" dirty="0" smtClean="0">
                <a:latin typeface="+mj-lt"/>
              </a:rPr>
              <a:t>Are your career goals specific and difficult?</a:t>
            </a:r>
          </a:p>
          <a:p>
            <a:r>
              <a:rPr lang="en-CA" sz="2500" dirty="0" smtClean="0">
                <a:latin typeface="+mj-lt"/>
              </a:rPr>
              <a:t>What are the mechanisms by which you will </a:t>
            </a:r>
            <a:r>
              <a:rPr lang="en-US" sz="2500" dirty="0" smtClean="0">
                <a:latin typeface="+mj-lt"/>
              </a:rPr>
              <a:t>increase knowledge to accomplish goals (i.e., training or research)?</a:t>
            </a:r>
            <a:endParaRPr lang="en-CA" sz="2500" dirty="0" smtClean="0">
              <a:latin typeface="+mj-lt"/>
            </a:endParaRPr>
          </a:p>
          <a:p>
            <a:r>
              <a:rPr lang="en-CA" sz="2500" dirty="0" smtClean="0">
                <a:latin typeface="+mj-lt"/>
              </a:rPr>
              <a:t>What learning </a:t>
            </a:r>
            <a:r>
              <a:rPr lang="en-US" sz="2500" dirty="0" smtClean="0">
                <a:latin typeface="+mj-lt"/>
              </a:rPr>
              <a:t>goals will you have?  </a:t>
            </a:r>
            <a:endParaRPr lang="en-CA" sz="2500" dirty="0" smtClean="0">
              <a:latin typeface="+mj-lt"/>
            </a:endParaRPr>
          </a:p>
          <a:p>
            <a:r>
              <a:rPr lang="en-US" sz="2500" dirty="0" smtClean="0">
                <a:latin typeface="+mj-lt"/>
              </a:rPr>
              <a:t>What are potential sub-goals that </a:t>
            </a:r>
            <a:r>
              <a:rPr lang="en-CA" sz="2500" dirty="0" smtClean="0">
                <a:latin typeface="+mj-lt"/>
              </a:rPr>
              <a:t>will </a:t>
            </a:r>
            <a:r>
              <a:rPr lang="en-US" sz="2500" dirty="0" smtClean="0">
                <a:latin typeface="+mj-lt"/>
              </a:rPr>
              <a:t>enable you to get feedback on how you are progressing toward your goals</a:t>
            </a:r>
            <a:endParaRPr lang="en-CA" sz="2500" dirty="0" smtClean="0">
              <a:latin typeface="+mj-lt"/>
            </a:endParaRPr>
          </a:p>
          <a:p>
            <a:r>
              <a:rPr lang="en-CA" sz="2500" dirty="0" smtClean="0">
                <a:latin typeface="+mj-lt"/>
              </a:rPr>
              <a:t>How would you ensure commitment after completing each </a:t>
            </a:r>
            <a:r>
              <a:rPr lang="en-CA" sz="2500" dirty="0" smtClean="0">
                <a:latin typeface="+mj-lt"/>
              </a:rPr>
              <a:t>sub-goal?</a:t>
            </a:r>
            <a:endParaRPr lang="en-CA" sz="2500" dirty="0" smtClean="0">
              <a:latin typeface="+mj-lt"/>
            </a:endParaRPr>
          </a:p>
          <a:p>
            <a:r>
              <a:rPr lang="en-CA" sz="2500" b="1" dirty="0" smtClean="0">
                <a:latin typeface="+mj-lt"/>
              </a:rPr>
              <a:t>What are the situational obstacles adversities that may stand in </a:t>
            </a:r>
            <a:r>
              <a:rPr lang="en-CA" sz="2500" b="1" dirty="0" smtClean="0">
                <a:latin typeface="+mj-lt"/>
              </a:rPr>
              <a:t>the way </a:t>
            </a:r>
            <a:r>
              <a:rPr lang="en-CA" sz="2500" b="1" dirty="0" smtClean="0">
                <a:latin typeface="+mj-lt"/>
              </a:rPr>
              <a:t>from achieving your goals and how will you overcome </a:t>
            </a:r>
            <a:r>
              <a:rPr lang="en-CA" sz="2500" b="1" dirty="0" smtClean="0">
                <a:latin typeface="+mj-lt"/>
              </a:rPr>
              <a:t>them?</a:t>
            </a:r>
            <a:endParaRPr lang="en-CA" sz="2500" b="1" dirty="0" smtClean="0">
              <a:latin typeface="+mj-lt"/>
            </a:endParaRPr>
          </a:p>
          <a:p>
            <a:endParaRPr lang="en-CA" sz="2500" dirty="0">
              <a:latin typeface="+mj-lt"/>
            </a:endParaRPr>
          </a:p>
        </p:txBody>
      </p:sp>
    </p:spTree>
    <p:extLst>
      <p:ext uri="{BB962C8B-B14F-4D97-AF65-F5344CB8AC3E}">
        <p14:creationId xmlns:p14="http://schemas.microsoft.com/office/powerpoint/2010/main" val="1021478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idx="1"/>
          </p:nvPr>
        </p:nvSpPr>
        <p:spPr>
          <a:xfrm>
            <a:off x="228600" y="1295400"/>
            <a:ext cx="8686800" cy="5562600"/>
          </a:xfrm>
        </p:spPr>
        <p:txBody>
          <a:bodyPr>
            <a:normAutofit/>
          </a:bodyPr>
          <a:lstStyle/>
          <a:p>
            <a:pPr eaLnBrk="1" hangingPunct="1">
              <a:lnSpc>
                <a:spcPct val="90000"/>
              </a:lnSpc>
            </a:pPr>
            <a:r>
              <a:rPr lang="en-US" sz="2800" dirty="0" smtClean="0">
                <a:latin typeface="+mj-lt"/>
              </a:rPr>
              <a:t>Why goals improve performance</a:t>
            </a:r>
          </a:p>
          <a:p>
            <a:pPr lvl="1" eaLnBrk="1" hangingPunct="1">
              <a:lnSpc>
                <a:spcPct val="90000"/>
              </a:lnSpc>
            </a:pPr>
            <a:r>
              <a:rPr lang="en-US" sz="2400" dirty="0" smtClean="0">
                <a:latin typeface="+mj-lt"/>
              </a:rPr>
              <a:t>Focus attention</a:t>
            </a:r>
          </a:p>
          <a:p>
            <a:pPr lvl="1" eaLnBrk="1" hangingPunct="1">
              <a:lnSpc>
                <a:spcPct val="90000"/>
              </a:lnSpc>
            </a:pPr>
            <a:r>
              <a:rPr lang="en-US" sz="2400" dirty="0" smtClean="0">
                <a:latin typeface="+mj-lt"/>
              </a:rPr>
              <a:t>Promote use of knowledge</a:t>
            </a:r>
          </a:p>
          <a:p>
            <a:pPr lvl="1" eaLnBrk="1" hangingPunct="1">
              <a:lnSpc>
                <a:spcPct val="90000"/>
              </a:lnSpc>
            </a:pPr>
            <a:r>
              <a:rPr lang="en-US" sz="2400" dirty="0" smtClean="0">
                <a:latin typeface="+mj-lt"/>
              </a:rPr>
              <a:t>Increase amount of time on task</a:t>
            </a:r>
          </a:p>
          <a:p>
            <a:pPr lvl="1" eaLnBrk="1" hangingPunct="1">
              <a:lnSpc>
                <a:spcPct val="90000"/>
              </a:lnSpc>
            </a:pPr>
            <a:r>
              <a:rPr lang="en-US" sz="2400" dirty="0" smtClean="0">
                <a:latin typeface="+mj-lt"/>
              </a:rPr>
              <a:t>Increase amount of effort on task</a:t>
            </a:r>
          </a:p>
          <a:p>
            <a:pPr lvl="1" eaLnBrk="1" hangingPunct="1">
              <a:lnSpc>
                <a:spcPct val="90000"/>
              </a:lnSpc>
              <a:buNone/>
            </a:pPr>
            <a:endParaRPr lang="en-US" sz="2000" dirty="0" smtClean="0">
              <a:latin typeface="+mj-lt"/>
            </a:endParaRPr>
          </a:p>
          <a:p>
            <a:pPr eaLnBrk="1" hangingPunct="1">
              <a:lnSpc>
                <a:spcPct val="90000"/>
              </a:lnSpc>
            </a:pPr>
            <a:r>
              <a:rPr lang="en-US" sz="2800" dirty="0" smtClean="0">
                <a:latin typeface="+mj-lt"/>
              </a:rPr>
              <a:t>What makes goals more effective in improving performance</a:t>
            </a:r>
          </a:p>
          <a:p>
            <a:pPr lvl="1" eaLnBrk="1" hangingPunct="1">
              <a:lnSpc>
                <a:spcPct val="90000"/>
              </a:lnSpc>
            </a:pPr>
            <a:r>
              <a:rPr lang="en-US" sz="2400" dirty="0" smtClean="0">
                <a:latin typeface="+mj-lt"/>
              </a:rPr>
              <a:t>1. S</a:t>
            </a:r>
            <a:r>
              <a:rPr lang="en-US" sz="2400" dirty="0" smtClean="0"/>
              <a:t>pecificity </a:t>
            </a:r>
            <a:r>
              <a:rPr lang="en-US" sz="2400" dirty="0"/>
              <a:t>&amp; difficulty of goals</a:t>
            </a:r>
          </a:p>
          <a:p>
            <a:pPr lvl="1" eaLnBrk="1" hangingPunct="1">
              <a:lnSpc>
                <a:spcPct val="90000"/>
              </a:lnSpc>
            </a:pPr>
            <a:r>
              <a:rPr lang="en-US" sz="2400" dirty="0" smtClean="0">
                <a:latin typeface="+mj-lt"/>
              </a:rPr>
              <a:t>2. Knowledge of how to attain goals</a:t>
            </a:r>
          </a:p>
          <a:p>
            <a:pPr lvl="1" eaLnBrk="1" hangingPunct="1">
              <a:lnSpc>
                <a:spcPct val="90000"/>
              </a:lnSpc>
            </a:pPr>
            <a:r>
              <a:rPr lang="en-US" sz="2400" dirty="0" smtClean="0">
                <a:latin typeface="+mj-lt"/>
              </a:rPr>
              <a:t>3. Feedback on progress toward goals</a:t>
            </a:r>
          </a:p>
          <a:p>
            <a:pPr lvl="1">
              <a:lnSpc>
                <a:spcPct val="90000"/>
              </a:lnSpc>
            </a:pPr>
            <a:r>
              <a:rPr lang="en-US" sz="2400" dirty="0" smtClean="0"/>
              <a:t>4. Commitment </a:t>
            </a:r>
            <a:r>
              <a:rPr lang="en-US" sz="2400" dirty="0"/>
              <a:t>to goals</a:t>
            </a:r>
          </a:p>
          <a:p>
            <a:pPr lvl="1" eaLnBrk="1" hangingPunct="1">
              <a:lnSpc>
                <a:spcPct val="90000"/>
              </a:lnSpc>
            </a:pPr>
            <a:r>
              <a:rPr lang="en-US" sz="2400" dirty="0" smtClean="0">
                <a:latin typeface="+mj-lt"/>
              </a:rPr>
              <a:t>5. Situational constraints</a:t>
            </a:r>
          </a:p>
        </p:txBody>
      </p:sp>
      <p:sp>
        <p:nvSpPr>
          <p:cNvPr id="25603" name="Text Box 3"/>
          <p:cNvSpPr txBox="1">
            <a:spLocks noChangeArrowheads="1"/>
          </p:cNvSpPr>
          <p:nvPr/>
        </p:nvSpPr>
        <p:spPr bwMode="auto">
          <a:xfrm>
            <a:off x="3352800" y="457200"/>
            <a:ext cx="184150" cy="369332"/>
          </a:xfrm>
          <a:prstGeom prst="rect">
            <a:avLst/>
          </a:prstGeom>
          <a:noFill/>
          <a:ln w="9525">
            <a:noFill/>
            <a:miter lim="800000"/>
            <a:headEnd/>
            <a:tailEnd/>
          </a:ln>
        </p:spPr>
        <p:txBody>
          <a:bodyPr>
            <a:spAutoFit/>
          </a:bodyPr>
          <a:lstStyle/>
          <a:p>
            <a:pPr>
              <a:spcBef>
                <a:spcPct val="50000"/>
              </a:spcBef>
            </a:pPr>
            <a:endParaRPr lang="en-US">
              <a:latin typeface="+mj-lt"/>
            </a:endParaRPr>
          </a:p>
        </p:txBody>
      </p:sp>
      <p:sp>
        <p:nvSpPr>
          <p:cNvPr id="25604" name="Text Box 4"/>
          <p:cNvSpPr txBox="1">
            <a:spLocks noChangeArrowheads="1"/>
          </p:cNvSpPr>
          <p:nvPr/>
        </p:nvSpPr>
        <p:spPr bwMode="auto">
          <a:xfrm>
            <a:off x="1752600" y="381000"/>
            <a:ext cx="5711243" cy="769441"/>
          </a:xfrm>
          <a:prstGeom prst="rect">
            <a:avLst/>
          </a:prstGeom>
          <a:noFill/>
          <a:ln w="9525">
            <a:noFill/>
            <a:miter lim="800000"/>
            <a:headEnd/>
            <a:tailEnd/>
          </a:ln>
        </p:spPr>
        <p:txBody>
          <a:bodyPr wrap="none">
            <a:spAutoFit/>
          </a:bodyPr>
          <a:lstStyle/>
          <a:p>
            <a:r>
              <a:rPr lang="en-US" sz="4400" dirty="0">
                <a:latin typeface="+mj-lt"/>
              </a:rPr>
              <a:t>What you learned today</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76200" y="274638"/>
            <a:ext cx="8839200" cy="1143000"/>
          </a:xfrm>
        </p:spPr>
        <p:txBody>
          <a:bodyPr>
            <a:noAutofit/>
          </a:bodyPr>
          <a:lstStyle/>
          <a:p>
            <a:pPr eaLnBrk="1" hangingPunct="1"/>
            <a:r>
              <a:rPr lang="en-US" sz="3400" dirty="0" smtClean="0">
                <a:ea typeface="ＭＳ Ｐゴシック" pitchFamily="34" charset="-128"/>
              </a:rPr>
              <a:t>Application of Goal Setting to your Leader Role : </a:t>
            </a:r>
            <a:br>
              <a:rPr lang="en-US" sz="3400" dirty="0" smtClean="0">
                <a:ea typeface="ＭＳ Ｐゴシック" pitchFamily="34" charset="-128"/>
              </a:rPr>
            </a:br>
            <a:r>
              <a:rPr lang="en-US" sz="3400" dirty="0" smtClean="0">
                <a:ea typeface="ＭＳ Ｐゴシック" pitchFamily="34" charset="-128"/>
              </a:rPr>
              <a:t>aka Management by Objectives</a:t>
            </a:r>
          </a:p>
        </p:txBody>
      </p:sp>
      <p:sp>
        <p:nvSpPr>
          <p:cNvPr id="51203" name="Rectangle 3"/>
          <p:cNvSpPr>
            <a:spLocks noGrp="1" noChangeArrowheads="1"/>
          </p:cNvSpPr>
          <p:nvPr>
            <p:ph idx="1"/>
          </p:nvPr>
        </p:nvSpPr>
        <p:spPr>
          <a:xfrm>
            <a:off x="609600" y="1676400"/>
            <a:ext cx="8534400" cy="4191000"/>
          </a:xfrm>
        </p:spPr>
        <p:txBody>
          <a:bodyPr>
            <a:normAutofit/>
          </a:bodyPr>
          <a:lstStyle/>
          <a:p>
            <a:pPr eaLnBrk="1" hangingPunct="1"/>
            <a:r>
              <a:rPr lang="en-US" sz="2800" dirty="0" smtClean="0">
                <a:latin typeface="+mj-lt"/>
                <a:ea typeface="ＭＳ Ｐゴシック" pitchFamily="34" charset="-128"/>
              </a:rPr>
              <a:t>Manager &amp; employee meet to develop objectives and timeframe to achieve</a:t>
            </a:r>
          </a:p>
          <a:p>
            <a:pPr eaLnBrk="1" hangingPunct="1">
              <a:buNone/>
            </a:pPr>
            <a:r>
              <a:rPr lang="en-US" sz="2400" dirty="0" smtClean="0">
                <a:latin typeface="+mj-lt"/>
                <a:ea typeface="ＭＳ Ｐゴシック" pitchFamily="34" charset="-128"/>
              </a:rPr>
              <a:t>     - Goal setting role play</a:t>
            </a:r>
          </a:p>
          <a:p>
            <a:pPr eaLnBrk="1" hangingPunct="1"/>
            <a:r>
              <a:rPr lang="en-US" sz="2800" dirty="0" smtClean="0">
                <a:latin typeface="+mj-lt"/>
                <a:ea typeface="ＭＳ Ｐゴシック" pitchFamily="34" charset="-128"/>
              </a:rPr>
              <a:t>Feedback sessions for monitoring purposes</a:t>
            </a:r>
          </a:p>
          <a:p>
            <a:pPr eaLnBrk="1" hangingPunct="1">
              <a:buNone/>
            </a:pPr>
            <a:r>
              <a:rPr lang="en-US" sz="2800" dirty="0" smtClean="0">
                <a:latin typeface="+mj-lt"/>
                <a:ea typeface="ＭＳ Ｐゴシック" pitchFamily="34" charset="-128"/>
              </a:rPr>
              <a:t>	- </a:t>
            </a:r>
            <a:r>
              <a:rPr lang="en-US" sz="2400" dirty="0" smtClean="0">
                <a:latin typeface="+mj-lt"/>
                <a:ea typeface="ＭＳ Ｐゴシック" pitchFamily="34" charset="-128"/>
              </a:rPr>
              <a:t>Performance feedback role play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85800"/>
            <a:ext cx="8229600" cy="1143000"/>
          </a:xfrm>
        </p:spPr>
        <p:txBody>
          <a:bodyPr>
            <a:normAutofit/>
          </a:bodyPr>
          <a:lstStyle/>
          <a:p>
            <a:r>
              <a:rPr lang="en-CA" sz="6000" dirty="0" smtClean="0"/>
              <a:t>ROLE PLAY TIME!</a:t>
            </a:r>
            <a:endParaRPr lang="en-CA" sz="6000" dirty="0"/>
          </a:p>
        </p:txBody>
      </p:sp>
      <p:pic>
        <p:nvPicPr>
          <p:cNvPr id="2051" name="Picture 3" descr="E:\Dropbox\Photo 2014-04-28, 20 51 26.jpg"/>
          <p:cNvPicPr>
            <a:picLocks noChangeAspect="1" noChangeArrowheads="1"/>
          </p:cNvPicPr>
          <p:nvPr/>
        </p:nvPicPr>
        <p:blipFill>
          <a:blip r:embed="rId2"/>
          <a:srcRect/>
          <a:stretch>
            <a:fillRect/>
          </a:stretch>
        </p:blipFill>
        <p:spPr bwMode="auto">
          <a:xfrm>
            <a:off x="1981200" y="1676400"/>
            <a:ext cx="5486400" cy="4893276"/>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685800" y="228600"/>
            <a:ext cx="7772400" cy="1143000"/>
          </a:xfrm>
        </p:spPr>
        <p:txBody>
          <a:bodyPr>
            <a:normAutofit fontScale="90000"/>
          </a:bodyPr>
          <a:lstStyle/>
          <a:p>
            <a:pPr eaLnBrk="1" hangingPunct="1"/>
            <a:r>
              <a:rPr lang="en-US" dirty="0" smtClean="0"/>
              <a:t>Debriefing Questions</a:t>
            </a:r>
            <a:br>
              <a:rPr lang="en-US" dirty="0" smtClean="0"/>
            </a:br>
            <a:r>
              <a:rPr lang="en-US" sz="3100" dirty="0" smtClean="0"/>
              <a:t>also Sample Exam Questions</a:t>
            </a:r>
          </a:p>
        </p:txBody>
      </p:sp>
      <p:sp>
        <p:nvSpPr>
          <p:cNvPr id="26627" name="Content Placeholder 2"/>
          <p:cNvSpPr>
            <a:spLocks noGrp="1"/>
          </p:cNvSpPr>
          <p:nvPr>
            <p:ph idx="1"/>
          </p:nvPr>
        </p:nvSpPr>
        <p:spPr>
          <a:xfrm>
            <a:off x="685800" y="1676400"/>
            <a:ext cx="7772400" cy="4953000"/>
          </a:xfrm>
        </p:spPr>
        <p:txBody>
          <a:bodyPr>
            <a:normAutofit/>
          </a:bodyPr>
          <a:lstStyle/>
          <a:p>
            <a:pPr eaLnBrk="1" hangingPunct="1">
              <a:buNone/>
            </a:pPr>
            <a:r>
              <a:rPr lang="en-US" sz="2800" dirty="0" smtClean="0">
                <a:latin typeface="+mj-lt"/>
              </a:rPr>
              <a:t>In your role play, how did you …</a:t>
            </a:r>
          </a:p>
          <a:p>
            <a:pPr eaLnBrk="1" hangingPunct="1"/>
            <a:r>
              <a:rPr lang="en-US" sz="2800" dirty="0" smtClean="0">
                <a:latin typeface="+mj-lt"/>
              </a:rPr>
              <a:t>make your goals specific and difficult?</a:t>
            </a:r>
          </a:p>
          <a:p>
            <a:pPr eaLnBrk="1" hangingPunct="1"/>
            <a:r>
              <a:rPr lang="en-US" sz="2800" dirty="0" smtClean="0">
                <a:latin typeface="+mj-lt"/>
              </a:rPr>
              <a:t>increase knowledge to accomplish goals?</a:t>
            </a:r>
          </a:p>
          <a:p>
            <a:pPr eaLnBrk="1" hangingPunct="1">
              <a:buNone/>
            </a:pPr>
            <a:r>
              <a:rPr lang="en-US" sz="2400" dirty="0" smtClean="0">
                <a:latin typeface="+mj-lt"/>
              </a:rPr>
              <a:t>       - Set learning &amp; training goals, set sub-goals, enable feedback toward progress</a:t>
            </a:r>
          </a:p>
          <a:p>
            <a:pPr eaLnBrk="1" hangingPunct="1"/>
            <a:r>
              <a:rPr lang="en-US" sz="2800" dirty="0" smtClean="0">
                <a:latin typeface="+mj-lt"/>
              </a:rPr>
              <a:t>Increase commitment to goals</a:t>
            </a:r>
          </a:p>
          <a:p>
            <a:pPr eaLnBrk="1" hangingPunct="1"/>
            <a:r>
              <a:rPr lang="en-US" sz="2800" dirty="0" smtClean="0">
                <a:latin typeface="+mj-lt"/>
              </a:rPr>
              <a:t>overcome situational obstacles</a:t>
            </a:r>
          </a:p>
          <a:p>
            <a:pPr eaLnBrk="1" hangingPunct="1"/>
            <a:endParaRPr lang="en-US" sz="2800" dirty="0" smtClean="0">
              <a:latin typeface="+mj-l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r>
              <a:rPr lang="en-CA" dirty="0" smtClean="0"/>
              <a:t>Debriefing Questions</a:t>
            </a:r>
            <a:br>
              <a:rPr lang="en-CA" dirty="0" smtClean="0"/>
            </a:br>
            <a:r>
              <a:rPr lang="en-US" sz="2700" dirty="0"/>
              <a:t>also Sample Exam Questions</a:t>
            </a:r>
            <a:endParaRPr lang="en-US" sz="2700" dirty="0" smtClean="0"/>
          </a:p>
        </p:txBody>
      </p:sp>
      <p:sp>
        <p:nvSpPr>
          <p:cNvPr id="27651" name="Rectangle 3"/>
          <p:cNvSpPr>
            <a:spLocks noGrp="1" noChangeArrowheads="1"/>
          </p:cNvSpPr>
          <p:nvPr>
            <p:ph idx="1"/>
          </p:nvPr>
        </p:nvSpPr>
        <p:spPr>
          <a:xfrm>
            <a:off x="76200" y="1371600"/>
            <a:ext cx="8915400" cy="5334000"/>
          </a:xfrm>
        </p:spPr>
        <p:txBody>
          <a:bodyPr>
            <a:noAutofit/>
          </a:bodyPr>
          <a:lstStyle/>
          <a:p>
            <a:pPr>
              <a:spcBef>
                <a:spcPts val="0"/>
              </a:spcBef>
              <a:defRPr/>
            </a:pPr>
            <a:r>
              <a:rPr lang="en-CA" sz="2800" dirty="0" smtClean="0"/>
              <a:t>How do you place the organizational goal and your own goal as a supervisor in the context of your subordinate’s goals </a:t>
            </a:r>
          </a:p>
          <a:p>
            <a:pPr>
              <a:spcBef>
                <a:spcPts val="0"/>
              </a:spcBef>
              <a:defRPr/>
            </a:pPr>
            <a:r>
              <a:rPr lang="en-CA" sz="2800" dirty="0" smtClean="0"/>
              <a:t>Goal </a:t>
            </a:r>
            <a:r>
              <a:rPr lang="en-CA" sz="2800" dirty="0"/>
              <a:t>setting vs. Micro managing</a:t>
            </a:r>
            <a:endParaRPr lang="en-US" sz="2800" dirty="0"/>
          </a:p>
          <a:p>
            <a:pPr>
              <a:spcBef>
                <a:spcPts val="0"/>
              </a:spcBef>
            </a:pPr>
            <a:r>
              <a:rPr lang="en-CA" sz="2800" dirty="0" smtClean="0">
                <a:latin typeface="+mj-lt"/>
              </a:rPr>
              <a:t>Does goal setting emphasize short-term results at the expense of long-term effectiveness?</a:t>
            </a:r>
          </a:p>
          <a:p>
            <a:pPr>
              <a:spcBef>
                <a:spcPts val="0"/>
              </a:spcBef>
            </a:pPr>
            <a:r>
              <a:rPr lang="en-CA" sz="2800" dirty="0" smtClean="0">
                <a:latin typeface="+mj-lt"/>
              </a:rPr>
              <a:t>How does goal setting deal with employees who have multiple goals, some of which are conflicting?</a:t>
            </a:r>
          </a:p>
          <a:p>
            <a:pPr>
              <a:spcBef>
                <a:spcPts val="0"/>
              </a:spcBef>
            </a:pPr>
            <a:r>
              <a:rPr lang="en-CA" sz="2800" dirty="0" smtClean="0">
                <a:latin typeface="+mj-lt"/>
              </a:rPr>
              <a:t>What barriers in an organization can you identify that might limit the effectiveness of a goal-setting program? How can these barriers be overcome?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1388</TotalTime>
  <Words>1717</Words>
  <Application>Microsoft Office PowerPoint</Application>
  <PresentationFormat>On-screen Show (4:3)</PresentationFormat>
  <Paragraphs>271</Paragraphs>
  <Slides>28</Slides>
  <Notes>19</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Motivation &amp; Learning</vt:lpstr>
      <vt:lpstr>Theories of Motivation</vt:lpstr>
      <vt:lpstr>Goal Setting Theory</vt:lpstr>
      <vt:lpstr>PowerPoint Presentation</vt:lpstr>
      <vt:lpstr>Self-Assessment</vt:lpstr>
      <vt:lpstr>Sample good career goals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Reflect on your Career Goal</vt:lpstr>
      <vt:lpstr>PowerPoint Presentation</vt:lpstr>
      <vt:lpstr>Reflect on your Career Goal</vt:lpstr>
      <vt:lpstr>PowerPoint Presentation</vt:lpstr>
      <vt:lpstr>PowerPoint Presentation</vt:lpstr>
      <vt:lpstr>PowerPoint Presentation</vt:lpstr>
      <vt:lpstr>PowerPoint Presentation</vt:lpstr>
      <vt:lpstr>Reflect on your Career Goal</vt:lpstr>
      <vt:lpstr>PowerPoint Presentation</vt:lpstr>
      <vt:lpstr>Application of Goal Setting Theory to  Your Career Goals:  Sample Exam Question</vt:lpstr>
      <vt:lpstr>PowerPoint Presentation</vt:lpstr>
      <vt:lpstr>Application of Goal Setting to your Leader Role :  aka Management by Objectives</vt:lpstr>
      <vt:lpstr>ROLE PLAY TIME!</vt:lpstr>
      <vt:lpstr>Debriefing Questions also Sample Exam Questions</vt:lpstr>
      <vt:lpstr>Debriefing Questions also Sample Exam Questions</vt:lpstr>
    </vt:vector>
  </TitlesOfParts>
  <Company>Houser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Motivation</dc:title>
  <dc:creator>J Heathcote</dc:creator>
  <cp:lastModifiedBy>Phani Radhakrishnan</cp:lastModifiedBy>
  <cp:revision>82</cp:revision>
  <dcterms:created xsi:type="dcterms:W3CDTF">2004-06-01T14:30:45Z</dcterms:created>
  <dcterms:modified xsi:type="dcterms:W3CDTF">2014-05-12T12:08:16Z</dcterms:modified>
</cp:coreProperties>
</file>