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6" r:id="rId2"/>
    <p:sldId id="317" r:id="rId3"/>
    <p:sldId id="288" r:id="rId4"/>
    <p:sldId id="262" r:id="rId5"/>
    <p:sldId id="290" r:id="rId6"/>
    <p:sldId id="289" r:id="rId7"/>
    <p:sldId id="292" r:id="rId8"/>
    <p:sldId id="291" r:id="rId9"/>
    <p:sldId id="296" r:id="rId10"/>
    <p:sldId id="293" r:id="rId11"/>
    <p:sldId id="294" r:id="rId12"/>
    <p:sldId id="297" r:id="rId13"/>
    <p:sldId id="299" r:id="rId14"/>
    <p:sldId id="298" r:id="rId15"/>
    <p:sldId id="305" r:id="rId16"/>
    <p:sldId id="318" r:id="rId17"/>
    <p:sldId id="300" r:id="rId18"/>
    <p:sldId id="307" r:id="rId19"/>
    <p:sldId id="308" r:id="rId20"/>
    <p:sldId id="309" r:id="rId21"/>
    <p:sldId id="310" r:id="rId22"/>
    <p:sldId id="312" r:id="rId23"/>
    <p:sldId id="313" r:id="rId24"/>
    <p:sldId id="314" r:id="rId25"/>
    <p:sldId id="311" r:id="rId26"/>
    <p:sldId id="315" r:id="rId27"/>
    <p:sldId id="281" r:id="rId28"/>
    <p:sldId id="316" r:id="rId29"/>
    <p:sldId id="306" r:id="rId30"/>
    <p:sldId id="319" r:id="rId31"/>
    <p:sldId id="321" r:id="rId32"/>
    <p:sldId id="320" r:id="rId33"/>
    <p:sldId id="323" r:id="rId34"/>
    <p:sldId id="326" r:id="rId35"/>
    <p:sldId id="324" r:id="rId36"/>
    <p:sldId id="325" r:id="rId37"/>
    <p:sldId id="327" r:id="rId38"/>
    <p:sldId id="257" r:id="rId39"/>
    <p:sldId id="329" r:id="rId40"/>
    <p:sldId id="331" r:id="rId41"/>
    <p:sldId id="332" r:id="rId42"/>
    <p:sldId id="333" r:id="rId43"/>
    <p:sldId id="334" r:id="rId44"/>
    <p:sldId id="335" r:id="rId45"/>
    <p:sldId id="328" r:id="rId46"/>
    <p:sldId id="258" r:id="rId47"/>
    <p:sldId id="260" r:id="rId4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2796" autoAdjust="0"/>
  </p:normalViewPr>
  <p:slideViewPr>
    <p:cSldViewPr>
      <p:cViewPr varScale="1">
        <p:scale>
          <a:sx n="65" d="100"/>
          <a:sy n="65" d="100"/>
        </p:scale>
        <p:origin x="-224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D7461-9740-4031-A772-B1CFD53D736C}" type="datetimeFigureOut">
              <a:rPr lang="en-CA" smtClean="0"/>
              <a:t>2018-01-23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5258B-568B-4EBA-9A9B-664C3BCD457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8505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168F05-D2AE-45A0-BA90-5221AED69066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1605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28713" y="711200"/>
            <a:ext cx="4603750" cy="34528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056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3805" y="4369405"/>
            <a:ext cx="5030391" cy="4064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32" tIns="45716" rIns="91432" bIns="45716"/>
          <a:lstStyle/>
          <a:p>
            <a:r>
              <a:rPr lang="en-US" altLang="en-US"/>
              <a:t>Up to now, all the examples show attributes as being primitive data types.</a:t>
            </a:r>
          </a:p>
          <a:p>
            <a:r>
              <a:rPr lang="en-US" altLang="en-US"/>
              <a:t>It gets more interesting if we use object references.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C73DD4-167E-405C-A923-FDBBA64820C4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1665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70412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65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3805" y="4343704"/>
            <a:ext cx="5030391" cy="411389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32" tIns="45716" rIns="91432" bIns="45716"/>
          <a:lstStyle/>
          <a:p>
            <a:r>
              <a:rPr lang="en-US" altLang="en-US"/>
              <a:t>Third variation : Can show association as </a:t>
            </a:r>
            <a:r>
              <a:rPr lang="en-US" altLang="en-US" b="1"/>
              <a:t>both</a:t>
            </a:r>
            <a:r>
              <a:rPr lang="en-US" altLang="en-US"/>
              <a:t> an attribute and as an association.</a:t>
            </a:r>
          </a:p>
          <a:p>
            <a:r>
              <a:rPr lang="en-US" altLang="en-US"/>
              <a:t>UML Distilled, page 38</a:t>
            </a:r>
          </a:p>
          <a:p>
            <a:endParaRPr lang="en-US" altLang="en-US"/>
          </a:p>
          <a:p>
            <a:r>
              <a:rPr lang="en-US" altLang="en-US"/>
              <a:t>Most of the same information is available in both notations</a:t>
            </a:r>
          </a:p>
          <a:p>
            <a:r>
              <a:rPr lang="en-US" altLang="en-US"/>
              <a:t> - Although associations can show multiplicities at both ends of a line</a:t>
            </a:r>
          </a:p>
          <a:p>
            <a:endParaRPr lang="en-US" altLang="en-US"/>
          </a:p>
          <a:p>
            <a:r>
              <a:rPr lang="en-US" altLang="en-US"/>
              <a:t>Suggestion:</a:t>
            </a:r>
          </a:p>
          <a:p>
            <a:r>
              <a:rPr lang="en-US" altLang="en-US"/>
              <a:t>1) Use attributes for small things (eg. value types)</a:t>
            </a:r>
          </a:p>
          <a:p>
            <a:r>
              <a:rPr lang="en-US" altLang="en-US"/>
              <a:t>Use associations for significant classes (major problem domain objects)</a:t>
            </a:r>
          </a:p>
          <a:p>
            <a:r>
              <a:rPr lang="en-US" altLang="en-US"/>
              <a:t>	</a:t>
            </a:r>
            <a:r>
              <a:rPr lang="en-US" altLang="en-US" b="1"/>
              <a:t>For example : You never show String as an association, always as an attribute</a:t>
            </a:r>
          </a:p>
          <a:p>
            <a:r>
              <a:rPr lang="en-US" altLang="en-US"/>
              <a:t>2) Depends on what diagram you are creating, and what the diagram is for.</a:t>
            </a:r>
          </a:p>
          <a:p>
            <a:r>
              <a:rPr lang="en-US" altLang="en-US"/>
              <a:t>	Use associations to emphasis parts important to this diagram</a:t>
            </a:r>
          </a:p>
          <a:p>
            <a:endParaRPr lang="en-US" altLang="en-US"/>
          </a:p>
          <a:p>
            <a:r>
              <a:rPr lang="en-US" altLang="en-US"/>
              <a:t>In the case of composition,an association is a good way of highlighting the sole ownership.</a:t>
            </a:r>
          </a:p>
          <a:p>
            <a:r>
              <a:rPr lang="en-US" altLang="en-US"/>
              <a:t>(Fowler’s suggestion is that aggregation is meaningless and hides something else underneath)</a:t>
            </a:r>
          </a:p>
          <a:p>
            <a:endParaRPr lang="en-US" altLang="en-US"/>
          </a:p>
          <a:p>
            <a:r>
              <a:rPr lang="en-US" altLang="en-US"/>
              <a:t>“The choice is much more about emphasis than about any underlying meaning”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9A3C9B-B22E-4290-B337-6A2C20E108FB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1662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28713" y="711200"/>
            <a:ext cx="4603750" cy="34528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629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3805" y="4369405"/>
            <a:ext cx="5030391" cy="4064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1432" tIns="45716" rIns="91432" bIns="45716"/>
          <a:lstStyle/>
          <a:p>
            <a:r>
              <a:rPr lang="en-US" altLang="en-US"/>
              <a:t>When the function is called,  the value of  “c” is assigned to “c1” (as per the call by value rules).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en-US" altLang="en-US"/>
              <a:t> “c” and “c1” now refer to the same object, which is modified by the method.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en-US" altLang="en-US"/>
              <a:t>c and c1 are “aliased”</a:t>
            </a:r>
          </a:p>
          <a:p>
            <a:r>
              <a:rPr lang="en-US" altLang="en-US"/>
              <a:t>c disappears after constructor exits (it is local to the constructor).</a:t>
            </a:r>
          </a:p>
          <a:p>
            <a:endParaRPr lang="en-US" altLang="en-US"/>
          </a:p>
          <a:p>
            <a:r>
              <a:rPr lang="en-US" altLang="en-US"/>
              <a:t>The reference is passed by value, but because the reference is a pointer to an object, the net effect is that the object is passed by reference.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5038-CE5C-44F5-B142-B03115D7F1E3}" type="datetimeFigureOut">
              <a:rPr lang="en-CA" smtClean="0"/>
              <a:t>2018-01-23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B77-E5C8-4E59-9756-714330DF49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38360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5038-CE5C-44F5-B142-B03115D7F1E3}" type="datetimeFigureOut">
              <a:rPr lang="en-CA" smtClean="0"/>
              <a:t>2018-01-23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B77-E5C8-4E59-9756-714330DF49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29745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5038-CE5C-44F5-B142-B03115D7F1E3}" type="datetimeFigureOut">
              <a:rPr lang="en-CA" smtClean="0"/>
              <a:t>2018-01-23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B77-E5C8-4E59-9756-714330DF49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5119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5038-CE5C-44F5-B142-B03115D7F1E3}" type="datetimeFigureOut">
              <a:rPr lang="en-CA" smtClean="0"/>
              <a:t>2018-01-23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B77-E5C8-4E59-9756-714330DF49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11687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5038-CE5C-44F5-B142-B03115D7F1E3}" type="datetimeFigureOut">
              <a:rPr lang="en-CA" smtClean="0"/>
              <a:t>2018-01-23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B77-E5C8-4E59-9756-714330DF49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90521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5038-CE5C-44F5-B142-B03115D7F1E3}" type="datetimeFigureOut">
              <a:rPr lang="en-CA" smtClean="0"/>
              <a:t>2018-01-23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B77-E5C8-4E59-9756-714330DF49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5574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5038-CE5C-44F5-B142-B03115D7F1E3}" type="datetimeFigureOut">
              <a:rPr lang="en-CA" smtClean="0"/>
              <a:t>2018-01-23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B77-E5C8-4E59-9756-714330DF49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122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5038-CE5C-44F5-B142-B03115D7F1E3}" type="datetimeFigureOut">
              <a:rPr lang="en-CA" smtClean="0"/>
              <a:t>2018-01-23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B77-E5C8-4E59-9756-714330DF49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21954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5038-CE5C-44F5-B142-B03115D7F1E3}" type="datetimeFigureOut">
              <a:rPr lang="en-CA" smtClean="0"/>
              <a:t>2018-01-23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B77-E5C8-4E59-9756-714330DF49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68293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5038-CE5C-44F5-B142-B03115D7F1E3}" type="datetimeFigureOut">
              <a:rPr lang="en-CA" smtClean="0"/>
              <a:t>2018-01-23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B77-E5C8-4E59-9756-714330DF49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1033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65038-CE5C-44F5-B142-B03115D7F1E3}" type="datetimeFigureOut">
              <a:rPr lang="en-CA" smtClean="0"/>
              <a:t>2018-01-23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85B77-E5C8-4E59-9756-714330DF49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64010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65038-CE5C-44F5-B142-B03115D7F1E3}" type="datetimeFigureOut">
              <a:rPr lang="en-CA" smtClean="0"/>
              <a:t>2018-01-23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85B77-E5C8-4E59-9756-714330DF499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8639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SYSC2004 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Lecture 5 &amp; 6</a:t>
            </a:r>
          </a:p>
          <a:p>
            <a:r>
              <a:rPr lang="en-CA" dirty="0" smtClean="0"/>
              <a:t>Continued Lessons on Java References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3846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A bug in my test code!</a:t>
            </a:r>
            <a:br>
              <a:rPr lang="en-CA" dirty="0" smtClean="0"/>
            </a:br>
            <a:r>
              <a:rPr lang="en-CA" dirty="0" smtClean="0"/>
              <a:t>Fix is posted, but can you follow why (and why it did not fail)?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CA" dirty="0"/>
              <a:t>@Test</a:t>
            </a:r>
          </a:p>
          <a:p>
            <a:pPr marL="0" indent="0">
              <a:buNone/>
            </a:pPr>
            <a:r>
              <a:rPr lang="en-CA" dirty="0"/>
              <a:t>    public void </a:t>
            </a:r>
            <a:r>
              <a:rPr lang="en-CA" dirty="0" err="1"/>
              <a:t>testAddOccupied</a:t>
            </a:r>
            <a:r>
              <a:rPr lang="en-CA" dirty="0"/>
              <a:t>() {</a:t>
            </a:r>
          </a:p>
          <a:p>
            <a:pPr marL="0" indent="0">
              <a:buNone/>
            </a:pPr>
            <a:r>
              <a:rPr lang="en-CA" dirty="0"/>
              <a:t>        Piece p = new Piece('p');</a:t>
            </a:r>
          </a:p>
          <a:p>
            <a:pPr marL="0" indent="0">
              <a:buNone/>
            </a:pPr>
            <a:r>
              <a:rPr lang="en-CA" dirty="0"/>
              <a:t>        Square s = new Square ( new Coordinate(0,0), p );</a:t>
            </a:r>
          </a:p>
          <a:p>
            <a:pPr marL="0" indent="0">
              <a:buNone/>
            </a:pPr>
            <a:r>
              <a:rPr lang="en-CA" dirty="0"/>
              <a:t>        Piece </a:t>
            </a:r>
            <a:r>
              <a:rPr lang="en-CA" dirty="0" err="1"/>
              <a:t>secondPiece</a:t>
            </a:r>
            <a:r>
              <a:rPr lang="en-CA" dirty="0"/>
              <a:t> = new Piece('P');</a:t>
            </a:r>
          </a:p>
          <a:p>
            <a:pPr marL="0" indent="0">
              <a:buNone/>
            </a:pPr>
            <a:r>
              <a:rPr lang="en-CA" dirty="0"/>
              <a:t>        Piece </a:t>
            </a:r>
            <a:r>
              <a:rPr lang="en-CA" dirty="0" err="1"/>
              <a:t>previousPiece</a:t>
            </a:r>
            <a:r>
              <a:rPr lang="en-CA" dirty="0"/>
              <a:t> = </a:t>
            </a:r>
            <a:r>
              <a:rPr lang="en-CA" dirty="0" err="1" smtClean="0"/>
              <a:t>s.addPiece</a:t>
            </a:r>
            <a:r>
              <a:rPr lang="en-CA" dirty="0" smtClean="0"/>
              <a:t>(p);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        </a:t>
            </a:r>
            <a:r>
              <a:rPr lang="en-CA" dirty="0" err="1"/>
              <a:t>Assert.assertEquals</a:t>
            </a:r>
            <a:r>
              <a:rPr lang="en-CA" dirty="0"/>
              <a:t>(p, </a:t>
            </a:r>
            <a:r>
              <a:rPr lang="en-CA" dirty="0" err="1"/>
              <a:t>previousPiece</a:t>
            </a:r>
            <a:r>
              <a:rPr lang="en-CA" dirty="0"/>
              <a:t>);</a:t>
            </a:r>
          </a:p>
          <a:p>
            <a:pPr marL="0" indent="0">
              <a:buNone/>
            </a:pPr>
            <a:r>
              <a:rPr lang="en-CA" dirty="0"/>
              <a:t>        </a:t>
            </a:r>
            <a:r>
              <a:rPr lang="en-CA" dirty="0" err="1"/>
              <a:t>Assert.assertEquals</a:t>
            </a:r>
            <a:r>
              <a:rPr lang="en-CA" dirty="0"/>
              <a:t>(</a:t>
            </a:r>
            <a:r>
              <a:rPr lang="en-CA" dirty="0" err="1"/>
              <a:t>s.getPiece</a:t>
            </a:r>
            <a:r>
              <a:rPr lang="en-CA" dirty="0"/>
              <a:t>(), p</a:t>
            </a:r>
            <a:r>
              <a:rPr lang="en-CA" dirty="0" smtClean="0"/>
              <a:t>);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        </a:t>
            </a:r>
            <a:r>
              <a:rPr lang="en-CA" dirty="0" err="1"/>
              <a:t>Assert.assertTrue</a:t>
            </a:r>
            <a:r>
              <a:rPr lang="en-CA" dirty="0"/>
              <a:t>( </a:t>
            </a:r>
            <a:r>
              <a:rPr lang="en-CA" dirty="0" err="1"/>
              <a:t>s.isOccupied</a:t>
            </a:r>
            <a:r>
              <a:rPr lang="en-CA" dirty="0"/>
              <a:t>() );</a:t>
            </a:r>
          </a:p>
          <a:p>
            <a:pPr marL="0" indent="0">
              <a:buNone/>
            </a:pPr>
            <a:r>
              <a:rPr lang="en-CA" dirty="0"/>
              <a:t>    }</a:t>
            </a:r>
          </a:p>
        </p:txBody>
      </p:sp>
    </p:spTree>
    <p:extLst>
      <p:ext uri="{BB962C8B-B14F-4D97-AF65-F5344CB8AC3E}">
        <p14:creationId xmlns:p14="http://schemas.microsoft.com/office/powerpoint/2010/main" val="172715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Continued Lessons on Java References</a:t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CA" sz="5400" dirty="0" smtClean="0"/>
              <a:t>Every </a:t>
            </a:r>
            <a:r>
              <a:rPr lang="en-CA" sz="5400" dirty="0" smtClean="0">
                <a:solidFill>
                  <a:srgbClr val="FF0000"/>
                </a:solidFill>
              </a:rPr>
              <a:t>variable of a class </a:t>
            </a:r>
            <a:r>
              <a:rPr lang="en-CA" sz="5400" dirty="0" smtClean="0"/>
              <a:t>is a reference to a dynamically allocated object</a:t>
            </a:r>
          </a:p>
          <a:p>
            <a:pPr marL="0" indent="0" algn="ctr">
              <a:buNone/>
            </a:pPr>
            <a:endParaRPr lang="en-CA" sz="5400" dirty="0"/>
          </a:p>
          <a:p>
            <a:pPr marL="0" indent="0" algn="ctr">
              <a:buNone/>
            </a:pPr>
            <a:r>
              <a:rPr lang="en-CA" sz="5400" i="1" dirty="0" smtClean="0">
                <a:solidFill>
                  <a:srgbClr val="FF0000"/>
                </a:solidFill>
              </a:rPr>
              <a:t>ARRAYS</a:t>
            </a:r>
            <a:endParaRPr lang="en-CA" sz="5400" i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600" y="6096000"/>
            <a:ext cx="63156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/>
              <a:t>We will refer to them as “</a:t>
            </a:r>
            <a:r>
              <a:rPr lang="en-CA" sz="2800" dirty="0" smtClean="0">
                <a:solidFill>
                  <a:schemeClr val="accent1"/>
                </a:solidFill>
              </a:rPr>
              <a:t>reference types</a:t>
            </a:r>
            <a:r>
              <a:rPr lang="en-CA" sz="2800" dirty="0" smtClean="0"/>
              <a:t>”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2628796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Look back at Provided Code in Lab 1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       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     </a:t>
            </a:r>
            <a:r>
              <a:rPr lang="en-US" dirty="0" err="1">
                <a:solidFill>
                  <a:srgbClr val="FF0000"/>
                </a:solidFill>
              </a:rPr>
              <a:t>int</a:t>
            </a:r>
            <a:r>
              <a:rPr lang="en-US" dirty="0">
                <a:solidFill>
                  <a:srgbClr val="FF0000"/>
                </a:solidFill>
              </a:rPr>
              <a:t> numbers[] </a:t>
            </a:r>
            <a:r>
              <a:rPr lang="en-US" dirty="0"/>
              <a:t>= {1,3,5,7,9,12};</a:t>
            </a:r>
          </a:p>
          <a:p>
            <a:pPr marL="0" indent="0">
              <a:buNone/>
            </a:pPr>
            <a:r>
              <a:rPr lang="en-US" dirty="0"/>
              <a:t>        </a:t>
            </a:r>
          </a:p>
          <a:p>
            <a:pPr marL="0" indent="0">
              <a:buNone/>
            </a:pPr>
            <a:r>
              <a:rPr lang="en-US" dirty="0"/>
              <a:t>        for (</a:t>
            </a: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= 0; </a:t>
            </a:r>
            <a:r>
              <a:rPr lang="en-US" dirty="0" err="1"/>
              <a:t>i</a:t>
            </a:r>
            <a:r>
              <a:rPr lang="en-US" dirty="0"/>
              <a:t> &lt; </a:t>
            </a:r>
            <a:r>
              <a:rPr lang="en-US" dirty="0" err="1"/>
              <a:t>numbers.length</a:t>
            </a:r>
            <a:r>
              <a:rPr lang="en-US" dirty="0"/>
              <a:t>; </a:t>
            </a:r>
            <a:r>
              <a:rPr lang="en-US" dirty="0" err="1"/>
              <a:t>i</a:t>
            </a:r>
            <a:r>
              <a:rPr lang="en-US" dirty="0"/>
              <a:t>++){</a:t>
            </a:r>
          </a:p>
          <a:p>
            <a:pPr marL="0" indent="0">
              <a:buNone/>
            </a:pPr>
            <a:r>
              <a:rPr lang="en-US" dirty="0"/>
              <a:t>            </a:t>
            </a:r>
            <a:r>
              <a:rPr lang="en-US" dirty="0" err="1"/>
              <a:t>System.out.print</a:t>
            </a:r>
            <a:r>
              <a:rPr lang="en-US" dirty="0"/>
              <a:t> (numbers[</a:t>
            </a:r>
            <a:r>
              <a:rPr lang="en-US" dirty="0" err="1"/>
              <a:t>i</a:t>
            </a:r>
            <a:r>
              <a:rPr lang="en-US" dirty="0"/>
              <a:t>]);</a:t>
            </a:r>
          </a:p>
          <a:p>
            <a:pPr marL="0" indent="0">
              <a:buNone/>
            </a:pPr>
            <a:r>
              <a:rPr lang="en-US" dirty="0"/>
              <a:t>        }</a:t>
            </a:r>
          </a:p>
          <a:p>
            <a:pPr marL="0" indent="0">
              <a:buNone/>
            </a:pPr>
            <a:r>
              <a:rPr lang="en-US" dirty="0"/>
              <a:t>        </a:t>
            </a:r>
            <a:r>
              <a:rPr lang="en-US" dirty="0" err="1"/>
              <a:t>System.out.println</a:t>
            </a:r>
            <a:r>
              <a:rPr lang="en-US" dirty="0"/>
              <a:t>();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4419600" y="1447800"/>
            <a:ext cx="4579843" cy="5232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CA" sz="2800" dirty="0" smtClean="0"/>
              <a:t>Remember: </a:t>
            </a:r>
            <a:r>
              <a:rPr lang="en-CA" sz="2800" dirty="0" err="1" smtClean="0"/>
              <a:t>ints</a:t>
            </a:r>
            <a:r>
              <a:rPr lang="en-CA" sz="2800" dirty="0" smtClean="0"/>
              <a:t> are primitives</a:t>
            </a:r>
            <a:endParaRPr lang="en-CA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6129010"/>
            <a:ext cx="6865084" cy="5232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CA" sz="2800" dirty="0" smtClean="0"/>
              <a:t>SYSC2006: What does an array name refer to?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676504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Array variables are references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CA" sz="3400" dirty="0" smtClean="0"/>
              <a:t>…. And references ALWAYS need to be dynamically allocated</a:t>
            </a:r>
          </a:p>
          <a:p>
            <a:endParaRPr lang="en-CA" dirty="0"/>
          </a:p>
          <a:p>
            <a:pPr marL="0" indent="0">
              <a:buNone/>
            </a:pPr>
            <a:r>
              <a:rPr lang="en-CA" b="1" u="sng" dirty="0" smtClean="0"/>
              <a:t>Example</a:t>
            </a:r>
            <a:r>
              <a:rPr lang="en-CA" dirty="0" smtClean="0"/>
              <a:t>: Randomly initialize an array of 20 </a:t>
            </a:r>
            <a:r>
              <a:rPr lang="en-CA" dirty="0" err="1" smtClean="0"/>
              <a:t>ints</a:t>
            </a:r>
            <a:endParaRPr lang="en-CA" dirty="0" smtClean="0"/>
          </a:p>
          <a:p>
            <a:pPr marL="0" indent="0">
              <a:buNone/>
            </a:pP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int</a:t>
            </a:r>
            <a:r>
              <a:rPr lang="en-US" dirty="0" smtClean="0"/>
              <a:t> </a:t>
            </a:r>
            <a:r>
              <a:rPr lang="en-US" dirty="0"/>
              <a:t>numbers</a:t>
            </a:r>
            <a:r>
              <a:rPr lang="en-US" dirty="0">
                <a:solidFill>
                  <a:srgbClr val="FF0000"/>
                </a:solidFill>
              </a:rPr>
              <a:t>[]</a:t>
            </a:r>
            <a:r>
              <a:rPr lang="en-US" dirty="0"/>
              <a:t> </a:t>
            </a:r>
            <a:r>
              <a:rPr lang="en-US" dirty="0" smtClean="0"/>
              <a:t>;</a:t>
            </a:r>
          </a:p>
          <a:p>
            <a:pPr marL="0" indent="0">
              <a:buNone/>
            </a:pPr>
            <a:r>
              <a:rPr lang="en-US" dirty="0" smtClean="0"/>
              <a:t>numbers = </a:t>
            </a:r>
            <a:r>
              <a:rPr lang="en-US" dirty="0" smtClean="0">
                <a:solidFill>
                  <a:srgbClr val="FF0000"/>
                </a:solidFill>
              </a:rPr>
              <a:t>new</a:t>
            </a:r>
            <a:r>
              <a:rPr lang="en-US" dirty="0" smtClean="0"/>
              <a:t> </a:t>
            </a:r>
            <a:r>
              <a:rPr lang="en-US" dirty="0" err="1" smtClean="0"/>
              <a:t>int</a:t>
            </a:r>
            <a:r>
              <a:rPr lang="en-US" dirty="0" smtClean="0"/>
              <a:t>[20];</a:t>
            </a:r>
          </a:p>
          <a:p>
            <a:pPr marL="0" indent="0">
              <a:buNone/>
            </a:pPr>
            <a:r>
              <a:rPr lang="en-US" dirty="0" smtClean="0"/>
              <a:t>Random </a:t>
            </a:r>
            <a:r>
              <a:rPr lang="en-US" dirty="0" err="1" smtClean="0"/>
              <a:t>random</a:t>
            </a:r>
            <a:r>
              <a:rPr lang="en-US" dirty="0" smtClean="0"/>
              <a:t>;</a:t>
            </a:r>
          </a:p>
          <a:p>
            <a:pPr marL="0" indent="0">
              <a:buNone/>
            </a:pPr>
            <a:r>
              <a:rPr lang="en-US" dirty="0" smtClean="0"/>
              <a:t>random = new Random();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     </a:t>
            </a:r>
          </a:p>
          <a:p>
            <a:pPr marL="0" indent="0">
              <a:buNone/>
            </a:pPr>
            <a:r>
              <a:rPr lang="en-US" dirty="0" smtClean="0"/>
              <a:t>for </a:t>
            </a:r>
            <a:r>
              <a:rPr lang="en-US" dirty="0"/>
              <a:t>(</a:t>
            </a: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= 0; </a:t>
            </a:r>
            <a:r>
              <a:rPr lang="en-US" dirty="0" err="1"/>
              <a:t>i</a:t>
            </a:r>
            <a:r>
              <a:rPr lang="en-US" dirty="0"/>
              <a:t> &lt; </a:t>
            </a:r>
            <a:r>
              <a:rPr lang="en-US" dirty="0" err="1"/>
              <a:t>numbers.length</a:t>
            </a:r>
            <a:r>
              <a:rPr lang="en-US" dirty="0"/>
              <a:t>; </a:t>
            </a:r>
            <a:r>
              <a:rPr lang="en-US" dirty="0" err="1"/>
              <a:t>i</a:t>
            </a:r>
            <a:r>
              <a:rPr lang="en-US" dirty="0"/>
              <a:t>++){</a:t>
            </a:r>
          </a:p>
          <a:p>
            <a:pPr marL="0" indent="0">
              <a:buNone/>
            </a:pPr>
            <a:r>
              <a:rPr lang="en-US" dirty="0"/>
              <a:t>            </a:t>
            </a:r>
            <a:r>
              <a:rPr lang="en-US" dirty="0" smtClean="0"/>
              <a:t>numbers[</a:t>
            </a:r>
            <a:r>
              <a:rPr lang="en-US" dirty="0" err="1" smtClean="0"/>
              <a:t>i</a:t>
            </a:r>
            <a:r>
              <a:rPr lang="en-US" dirty="0" smtClean="0"/>
              <a:t>] = </a:t>
            </a:r>
            <a:r>
              <a:rPr lang="en-US" dirty="0" err="1" smtClean="0"/>
              <a:t>random.nextInt</a:t>
            </a:r>
            <a:r>
              <a:rPr lang="en-US" dirty="0" smtClean="0"/>
              <a:t>();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}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419599" y="3429000"/>
            <a:ext cx="4579843" cy="5232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CA" sz="2800" dirty="0" smtClean="0"/>
              <a:t>Remember: </a:t>
            </a:r>
            <a:r>
              <a:rPr lang="en-CA" sz="2800" dirty="0" err="1" smtClean="0"/>
              <a:t>ints</a:t>
            </a:r>
            <a:r>
              <a:rPr lang="en-CA" sz="2800" dirty="0" smtClean="0"/>
              <a:t> are primitives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7312815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Look back at Provided Code in Lab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sz="2800" dirty="0" smtClean="0"/>
              <a:t>Rectangle </a:t>
            </a:r>
            <a:r>
              <a:rPr lang="en-CA" sz="2800" dirty="0"/>
              <a:t>rectangles</a:t>
            </a:r>
            <a:r>
              <a:rPr lang="en-CA" sz="2800" dirty="0" smtClean="0"/>
              <a:t>[];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2800" dirty="0" smtClean="0"/>
              <a:t>rectangles  </a:t>
            </a:r>
            <a:r>
              <a:rPr lang="en-CA" sz="2800" dirty="0"/>
              <a:t>= </a:t>
            </a:r>
            <a:r>
              <a:rPr lang="en-CA" sz="2800" dirty="0">
                <a:solidFill>
                  <a:srgbClr val="FF0000"/>
                </a:solidFill>
              </a:rPr>
              <a:t>new</a:t>
            </a:r>
            <a:r>
              <a:rPr lang="en-CA" sz="2800" dirty="0"/>
              <a:t> Rectangle[NUM_RECTANGLES</a:t>
            </a:r>
            <a:r>
              <a:rPr lang="en-CA" sz="2800" dirty="0" smtClean="0"/>
              <a:t>];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2800" dirty="0" smtClean="0"/>
              <a:t>Random </a:t>
            </a:r>
            <a:r>
              <a:rPr lang="en-CA" sz="2800" dirty="0" err="1"/>
              <a:t>randomGenerator</a:t>
            </a:r>
            <a:r>
              <a:rPr lang="en-CA" sz="2800" dirty="0"/>
              <a:t> = new Random(); </a:t>
            </a:r>
            <a:endParaRPr lang="en-CA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en-CA" sz="2800" dirty="0" err="1" smtClean="0"/>
              <a:t>int</a:t>
            </a:r>
            <a:r>
              <a:rPr lang="en-CA" sz="2800" dirty="0" smtClean="0"/>
              <a:t> </a:t>
            </a:r>
            <a:r>
              <a:rPr lang="en-CA" sz="2800" dirty="0"/>
              <a:t>width, length; </a:t>
            </a:r>
            <a:endParaRPr lang="en-CA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en-CA" sz="2800" dirty="0" smtClean="0"/>
              <a:t>for </a:t>
            </a:r>
            <a:r>
              <a:rPr lang="en-CA" sz="2800" dirty="0"/>
              <a:t>(</a:t>
            </a:r>
            <a:r>
              <a:rPr lang="en-CA" sz="2800" dirty="0" err="1"/>
              <a:t>int</a:t>
            </a:r>
            <a:r>
              <a:rPr lang="en-CA" sz="2800" dirty="0"/>
              <a:t> </a:t>
            </a:r>
            <a:r>
              <a:rPr lang="en-CA" sz="2800" dirty="0" err="1"/>
              <a:t>i</a:t>
            </a:r>
            <a:r>
              <a:rPr lang="en-CA" sz="2800" dirty="0"/>
              <a:t>=0; </a:t>
            </a:r>
            <a:r>
              <a:rPr lang="en-CA" sz="2800" dirty="0" err="1"/>
              <a:t>i</a:t>
            </a:r>
            <a:r>
              <a:rPr lang="en-CA" sz="2800" dirty="0"/>
              <a:t>&lt; </a:t>
            </a:r>
            <a:r>
              <a:rPr lang="en-CA" sz="2800" dirty="0" err="1"/>
              <a:t>rectangles.length</a:t>
            </a:r>
            <a:r>
              <a:rPr lang="en-CA" sz="2800" dirty="0"/>
              <a:t>; </a:t>
            </a:r>
            <a:r>
              <a:rPr lang="en-CA" sz="2800" dirty="0" err="1"/>
              <a:t>i</a:t>
            </a:r>
            <a:r>
              <a:rPr lang="en-CA" sz="2800" dirty="0"/>
              <a:t>++) </a:t>
            </a:r>
            <a:r>
              <a:rPr lang="en-CA" sz="2800" dirty="0" smtClean="0"/>
              <a:t>{ 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2800" dirty="0"/>
              <a:t>	</a:t>
            </a:r>
            <a:r>
              <a:rPr lang="en-CA" sz="2800" dirty="0" smtClean="0"/>
              <a:t>width </a:t>
            </a:r>
            <a:r>
              <a:rPr lang="en-CA" sz="2800" dirty="0"/>
              <a:t>= </a:t>
            </a:r>
            <a:r>
              <a:rPr lang="en-CA" sz="2800" dirty="0" err="1"/>
              <a:t>randomGenerator.nextInt</a:t>
            </a:r>
            <a:r>
              <a:rPr lang="en-CA" sz="2800" dirty="0"/>
              <a:t>(49) + 1; </a:t>
            </a:r>
            <a:endParaRPr lang="en-CA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en-CA" sz="2800" dirty="0"/>
              <a:t>	</a:t>
            </a:r>
            <a:r>
              <a:rPr lang="en-CA" sz="2800" dirty="0" smtClean="0"/>
              <a:t>length </a:t>
            </a:r>
            <a:r>
              <a:rPr lang="en-CA" sz="2800" dirty="0"/>
              <a:t>= </a:t>
            </a:r>
            <a:r>
              <a:rPr lang="en-CA" sz="2800" dirty="0" err="1"/>
              <a:t>randomGenerator.nextInt</a:t>
            </a:r>
            <a:r>
              <a:rPr lang="en-CA" sz="2800" dirty="0"/>
              <a:t>(49) + 1; </a:t>
            </a:r>
            <a:endParaRPr lang="en-CA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en-CA" sz="2800" dirty="0"/>
              <a:t>	</a:t>
            </a:r>
            <a:r>
              <a:rPr lang="en-CA" sz="2800" dirty="0" smtClean="0"/>
              <a:t>rectangles[</a:t>
            </a:r>
            <a:r>
              <a:rPr lang="en-CA" sz="2800" dirty="0" err="1" smtClean="0"/>
              <a:t>i</a:t>
            </a:r>
            <a:r>
              <a:rPr lang="en-CA" sz="2800" dirty="0"/>
              <a:t>] = </a:t>
            </a:r>
            <a:r>
              <a:rPr lang="en-CA" sz="2800" dirty="0">
                <a:solidFill>
                  <a:srgbClr val="FF0000"/>
                </a:solidFill>
              </a:rPr>
              <a:t>new</a:t>
            </a:r>
            <a:r>
              <a:rPr lang="en-CA" sz="2800" dirty="0"/>
              <a:t> Rectangle(length, width); </a:t>
            </a:r>
            <a:endParaRPr lang="en-CA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en-CA" sz="2800" dirty="0" smtClean="0"/>
              <a:t>}</a:t>
            </a:r>
            <a:endParaRPr lang="en-CA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5562598" y="1103293"/>
            <a:ext cx="3124202" cy="95410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sz="2800" dirty="0" smtClean="0"/>
              <a:t>Now: Rectangle is a reference type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4800" y="6162020"/>
            <a:ext cx="8567410" cy="5232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CA" sz="2800" dirty="0" smtClean="0"/>
              <a:t>Exercise: Draw the OBJECT DIAGRAM at Line 2 and Line 9 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2098543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To be formally complete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dirty="0" smtClean="0">
                <a:solidFill>
                  <a:schemeClr val="accent1"/>
                </a:solidFill>
                <a:latin typeface="Times New Roman" charset="0"/>
              </a:rPr>
              <a:t>A </a:t>
            </a:r>
            <a:r>
              <a:rPr lang="en-US" altLang="en-US" dirty="0">
                <a:solidFill>
                  <a:schemeClr val="accent1"/>
                </a:solidFill>
                <a:latin typeface="Times New Roman" charset="0"/>
              </a:rPr>
              <a:t>reference is a </a:t>
            </a:r>
            <a:r>
              <a:rPr lang="en-US" altLang="en-US" i="1" dirty="0">
                <a:solidFill>
                  <a:schemeClr val="accent1"/>
                </a:solidFill>
                <a:latin typeface="Times New Roman" charset="0"/>
              </a:rPr>
              <a:t>class</a:t>
            </a:r>
            <a:r>
              <a:rPr lang="en-US" altLang="en-US" dirty="0">
                <a:solidFill>
                  <a:schemeClr val="accent1"/>
                </a:solidFill>
                <a:latin typeface="Times New Roman" charset="0"/>
              </a:rPr>
              <a:t> type, </a:t>
            </a:r>
            <a:r>
              <a:rPr lang="en-US" altLang="en-US" dirty="0">
                <a:latin typeface="Times New Roman" charset="0"/>
              </a:rPr>
              <a:t>an </a:t>
            </a:r>
            <a:r>
              <a:rPr lang="en-US" altLang="en-US" i="1" dirty="0">
                <a:latin typeface="Times New Roman" charset="0"/>
              </a:rPr>
              <a:t>interface</a:t>
            </a:r>
            <a:r>
              <a:rPr lang="en-US" altLang="en-US" dirty="0">
                <a:latin typeface="Times New Roman" charset="0"/>
              </a:rPr>
              <a:t> type </a:t>
            </a:r>
            <a:r>
              <a:rPr lang="en-US" altLang="en-US" dirty="0">
                <a:solidFill>
                  <a:schemeClr val="accent1"/>
                </a:solidFill>
                <a:latin typeface="Times New Roman" charset="0"/>
              </a:rPr>
              <a:t>or an </a:t>
            </a:r>
            <a:r>
              <a:rPr lang="en-US" altLang="en-US" i="1" dirty="0">
                <a:solidFill>
                  <a:schemeClr val="accent1"/>
                </a:solidFill>
                <a:latin typeface="Times New Roman" charset="0"/>
              </a:rPr>
              <a:t>array</a:t>
            </a:r>
            <a:r>
              <a:rPr lang="en-US" altLang="en-US" dirty="0">
                <a:solidFill>
                  <a:schemeClr val="accent1"/>
                </a:solidFill>
                <a:latin typeface="Times New Roman" charset="0"/>
              </a:rPr>
              <a:t> type.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US" altLang="en-US" dirty="0">
              <a:latin typeface="Times New Roman" charset="0"/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65835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Continued Lessons on Java References</a:t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CA" sz="5400" dirty="0" smtClean="0"/>
              <a:t>Every </a:t>
            </a:r>
            <a:r>
              <a:rPr lang="en-CA" sz="5400" dirty="0" smtClean="0">
                <a:solidFill>
                  <a:srgbClr val="FF0000"/>
                </a:solidFill>
              </a:rPr>
              <a:t>variable of a class </a:t>
            </a:r>
            <a:r>
              <a:rPr lang="en-CA" sz="5400" dirty="0" smtClean="0"/>
              <a:t>is a reference to a dynamically allocated object</a:t>
            </a:r>
          </a:p>
          <a:p>
            <a:pPr marL="0" indent="0" algn="ctr">
              <a:buNone/>
            </a:pPr>
            <a:endParaRPr lang="en-CA" sz="5400" dirty="0"/>
          </a:p>
          <a:p>
            <a:pPr marL="0" indent="0" algn="ctr">
              <a:buNone/>
            </a:pPr>
            <a:r>
              <a:rPr lang="en-CA" sz="5400" i="1" dirty="0" smtClean="0">
                <a:solidFill>
                  <a:srgbClr val="FF0000"/>
                </a:solidFill>
              </a:rPr>
              <a:t>REFERENCE ATTRIBUTES (nested  composition relationship)</a:t>
            </a:r>
            <a:endParaRPr lang="en-CA" sz="5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57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Compare 2 classes – </a:t>
            </a:r>
            <a:br>
              <a:rPr lang="en-CA" dirty="0" smtClean="0"/>
            </a:br>
            <a:r>
              <a:rPr lang="en-CA" dirty="0" smtClean="0"/>
              <a:t>Draw an </a:t>
            </a:r>
            <a:r>
              <a:rPr lang="en-CA" dirty="0" smtClean="0">
                <a:solidFill>
                  <a:schemeClr val="accent1"/>
                </a:solidFill>
              </a:rPr>
              <a:t>Object Diagram </a:t>
            </a:r>
            <a:r>
              <a:rPr lang="en-CA" dirty="0" smtClean="0"/>
              <a:t>of Each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381000" y="1524000"/>
            <a:ext cx="4336101" cy="53245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en-US" sz="2000" dirty="0">
                <a:latin typeface="Times New Roman" charset="0"/>
              </a:rPr>
              <a:t>Complex</a:t>
            </a: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>
                <a:latin typeface="Times New Roman" charset="0"/>
              </a:rPr>
              <a:t>real:</a:t>
            </a:r>
            <a:r>
              <a:rPr lang="en-US" altLang="en-US" sz="2000" dirty="0" err="1">
                <a:solidFill>
                  <a:srgbClr val="FF0000"/>
                </a:solidFill>
                <a:latin typeface="Times New Roman" charset="0"/>
              </a:rPr>
              <a:t>double</a:t>
            </a:r>
            <a:endParaRPr lang="en-US" altLang="en-US" sz="2000" dirty="0">
              <a:solidFill>
                <a:srgbClr val="FF0000"/>
              </a:solidFill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>
                <a:latin typeface="Times New Roman" charset="0"/>
              </a:rPr>
              <a:t>imag:</a:t>
            </a:r>
            <a:r>
              <a:rPr lang="en-US" altLang="en-US" sz="2000" dirty="0" err="1">
                <a:solidFill>
                  <a:srgbClr val="FF0000"/>
                </a:solidFill>
                <a:latin typeface="Times New Roman" charset="0"/>
              </a:rPr>
              <a:t>doubl</a:t>
            </a:r>
            <a:r>
              <a:rPr lang="en-US" altLang="en-US" sz="2000" dirty="0" err="1">
                <a:latin typeface="Times New Roman" charset="0"/>
              </a:rPr>
              <a:t>e</a:t>
            </a:r>
            <a:endParaRPr lang="en-US" altLang="en-US" sz="2000" dirty="0">
              <a:latin typeface="Times New Roman" charset="0"/>
            </a:endParaRP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+Complex()</a:t>
            </a:r>
          </a:p>
          <a:p>
            <a:r>
              <a:rPr lang="en-US" altLang="en-US" sz="2000" dirty="0">
                <a:latin typeface="Times New Roman" charset="0"/>
              </a:rPr>
              <a:t>+Complex(</a:t>
            </a:r>
            <a:r>
              <a:rPr lang="en-US" altLang="en-US" sz="2000" dirty="0" err="1">
                <a:latin typeface="Times New Roman" charset="0"/>
              </a:rPr>
              <a:t>real:double</a:t>
            </a:r>
            <a:r>
              <a:rPr lang="en-US" altLang="en-US" sz="2000" dirty="0">
                <a:latin typeface="Times New Roman" charset="0"/>
              </a:rPr>
              <a:t>)</a:t>
            </a:r>
          </a:p>
          <a:p>
            <a:r>
              <a:rPr lang="en-US" altLang="en-US" sz="2000" dirty="0">
                <a:latin typeface="Times New Roman" charset="0"/>
              </a:rPr>
              <a:t>+Complex(</a:t>
            </a:r>
            <a:r>
              <a:rPr lang="en-US" altLang="en-US" sz="2000" dirty="0" err="1">
                <a:latin typeface="Times New Roman" charset="0"/>
              </a:rPr>
              <a:t>real:double</a:t>
            </a:r>
            <a:r>
              <a:rPr lang="en-US" altLang="en-US" sz="2000" dirty="0">
                <a:latin typeface="Times New Roman" charset="0"/>
              </a:rPr>
              <a:t>, </a:t>
            </a:r>
            <a:r>
              <a:rPr lang="en-US" altLang="en-US" sz="2000" dirty="0" err="1">
                <a:latin typeface="Times New Roman" charset="0"/>
              </a:rPr>
              <a:t>imag:double</a:t>
            </a:r>
            <a:r>
              <a:rPr lang="en-US" altLang="en-US" sz="2000" dirty="0">
                <a:latin typeface="Times New Roman" charset="0"/>
              </a:rPr>
              <a:t>) 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+</a:t>
            </a:r>
            <a:r>
              <a:rPr lang="en-US" altLang="en-US" sz="2000" dirty="0" err="1">
                <a:latin typeface="Times New Roman" charset="0"/>
              </a:rPr>
              <a:t>getImag</a:t>
            </a:r>
            <a:r>
              <a:rPr lang="en-US" altLang="en-US" sz="2000" dirty="0">
                <a:latin typeface="Times New Roman" charset="0"/>
              </a:rPr>
              <a:t>():double</a:t>
            </a:r>
          </a:p>
          <a:p>
            <a:r>
              <a:rPr lang="en-US" altLang="en-US" sz="2000" dirty="0">
                <a:latin typeface="Times New Roman" charset="0"/>
              </a:rPr>
              <a:t>+</a:t>
            </a:r>
            <a:r>
              <a:rPr lang="en-US" altLang="en-US" sz="2000" dirty="0" err="1">
                <a:latin typeface="Times New Roman" charset="0"/>
              </a:rPr>
              <a:t>getReal</a:t>
            </a:r>
            <a:r>
              <a:rPr lang="en-US" altLang="en-US" sz="2000" dirty="0">
                <a:latin typeface="Times New Roman" charset="0"/>
              </a:rPr>
              <a:t>():double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+</a:t>
            </a:r>
            <a:r>
              <a:rPr lang="en-US" altLang="en-US" sz="2000" dirty="0" err="1">
                <a:latin typeface="Times New Roman" charset="0"/>
              </a:rPr>
              <a:t>setImag</a:t>
            </a:r>
            <a:r>
              <a:rPr lang="en-US" altLang="en-US" sz="2000" dirty="0">
                <a:latin typeface="Times New Roman" charset="0"/>
              </a:rPr>
              <a:t>(</a:t>
            </a:r>
            <a:r>
              <a:rPr lang="en-US" altLang="en-US" sz="2000" dirty="0" err="1">
                <a:latin typeface="Times New Roman" charset="0"/>
              </a:rPr>
              <a:t>ip:double</a:t>
            </a:r>
            <a:r>
              <a:rPr lang="en-US" altLang="en-US" sz="2000" dirty="0">
                <a:latin typeface="Times New Roman" charset="0"/>
              </a:rPr>
              <a:t>)</a:t>
            </a:r>
          </a:p>
          <a:p>
            <a:r>
              <a:rPr lang="en-US" altLang="en-US" sz="2000" dirty="0">
                <a:latin typeface="Times New Roman" charset="0"/>
              </a:rPr>
              <a:t>+</a:t>
            </a:r>
            <a:r>
              <a:rPr lang="en-US" altLang="en-US" sz="2000" dirty="0" err="1">
                <a:latin typeface="Times New Roman" charset="0"/>
              </a:rPr>
              <a:t>setReal</a:t>
            </a:r>
            <a:r>
              <a:rPr lang="en-US" altLang="en-US" sz="2000" dirty="0">
                <a:latin typeface="Times New Roman" charset="0"/>
              </a:rPr>
              <a:t>(</a:t>
            </a:r>
            <a:r>
              <a:rPr lang="en-US" altLang="en-US" sz="2000" dirty="0" err="1">
                <a:latin typeface="Times New Roman" charset="0"/>
              </a:rPr>
              <a:t>rp:double</a:t>
            </a:r>
            <a:r>
              <a:rPr lang="en-US" altLang="en-US" sz="2000" dirty="0">
                <a:latin typeface="Times New Roman" charset="0"/>
              </a:rPr>
              <a:t>)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+plus(Complex):</a:t>
            </a:r>
            <a:r>
              <a:rPr lang="en-US" altLang="en-US" sz="2000" dirty="0" smtClean="0">
                <a:latin typeface="Times New Roman" charset="0"/>
              </a:rPr>
              <a:t>Complex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toString</a:t>
            </a:r>
            <a:r>
              <a:rPr lang="en-US" altLang="en-US" sz="2000" dirty="0" smtClean="0">
                <a:latin typeface="Times New Roman" charset="0"/>
              </a:rPr>
              <a:t>():String</a:t>
            </a:r>
            <a:endParaRPr lang="en-CA" sz="2000" dirty="0"/>
          </a:p>
        </p:txBody>
      </p:sp>
      <p:sp>
        <p:nvSpPr>
          <p:cNvPr id="5" name="Rectangle 4"/>
          <p:cNvSpPr/>
          <p:nvPr/>
        </p:nvSpPr>
        <p:spPr>
          <a:xfrm>
            <a:off x="5105400" y="1537855"/>
            <a:ext cx="3352800" cy="501675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en-US" sz="2000" dirty="0">
                <a:latin typeface="Times New Roman" charset="0"/>
              </a:rPr>
              <a:t>Student</a:t>
            </a: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>
                <a:latin typeface="Times New Roman" charset="0"/>
              </a:rPr>
              <a:t>number:</a:t>
            </a:r>
            <a:r>
              <a:rPr lang="en-US" altLang="en-US" sz="2000" dirty="0" err="1">
                <a:solidFill>
                  <a:srgbClr val="FF0000"/>
                </a:solidFill>
                <a:latin typeface="Times New Roman" charset="0"/>
              </a:rPr>
              <a:t>int</a:t>
            </a:r>
            <a:endParaRPr lang="en-US" altLang="en-US" sz="2000" dirty="0">
              <a:solidFill>
                <a:srgbClr val="FF0000"/>
              </a:solidFill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>
                <a:latin typeface="Times New Roman" charset="0"/>
              </a:rPr>
              <a:t>cgpa:</a:t>
            </a:r>
            <a:r>
              <a:rPr lang="en-US" altLang="en-US" sz="2000" dirty="0" err="1">
                <a:solidFill>
                  <a:srgbClr val="FF0000"/>
                </a:solidFill>
                <a:latin typeface="Times New Roman" charset="0"/>
              </a:rPr>
              <a:t>double</a:t>
            </a:r>
            <a:endParaRPr lang="en-US" altLang="en-US" sz="2000" dirty="0">
              <a:solidFill>
                <a:srgbClr val="FF0000"/>
              </a:solidFill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>
                <a:latin typeface="Times New Roman" charset="0"/>
              </a:rPr>
              <a:t>name:</a:t>
            </a:r>
            <a:r>
              <a:rPr lang="en-US" altLang="en-US" sz="2000" dirty="0" err="1">
                <a:solidFill>
                  <a:srgbClr val="FF0000"/>
                </a:solidFill>
                <a:latin typeface="Times New Roman" charset="0"/>
              </a:rPr>
              <a:t>String</a:t>
            </a:r>
            <a:endParaRPr lang="en-US" altLang="en-US" sz="2000" dirty="0">
              <a:solidFill>
                <a:srgbClr val="FF0000"/>
              </a:solidFill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 smtClean="0">
                <a:latin typeface="Times New Roman" charset="0"/>
              </a:rPr>
              <a:t>address:</a:t>
            </a:r>
            <a:r>
              <a:rPr lang="en-US" altLang="en-US" sz="2000" dirty="0" err="1" smtClean="0">
                <a:solidFill>
                  <a:srgbClr val="FF0000"/>
                </a:solidFill>
                <a:latin typeface="Times New Roman" charset="0"/>
              </a:rPr>
              <a:t>Address</a:t>
            </a:r>
            <a:endParaRPr lang="en-US" altLang="en-US" sz="2000" dirty="0" smtClean="0">
              <a:solidFill>
                <a:srgbClr val="FF0000"/>
              </a:solidFill>
              <a:latin typeface="Times New Roman" charset="0"/>
            </a:endParaRP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+Student(</a:t>
            </a:r>
            <a:r>
              <a:rPr lang="en-US" altLang="en-US" sz="2000" dirty="0" err="1" smtClean="0">
                <a:latin typeface="Times New Roman" charset="0"/>
              </a:rPr>
              <a:t>int</a:t>
            </a:r>
            <a:r>
              <a:rPr lang="en-US" altLang="en-US" sz="2000" dirty="0" smtClean="0">
                <a:latin typeface="Times New Roman" charset="0"/>
              </a:rPr>
              <a:t>, String, Address)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getNumber</a:t>
            </a:r>
            <a:r>
              <a:rPr lang="en-US" altLang="en-US" sz="2000" dirty="0" smtClean="0">
                <a:latin typeface="Times New Roman" charset="0"/>
              </a:rPr>
              <a:t>():</a:t>
            </a:r>
            <a:r>
              <a:rPr lang="en-US" altLang="en-US" sz="2000" dirty="0" err="1" smtClean="0">
                <a:latin typeface="Times New Roman" charset="0"/>
              </a:rPr>
              <a:t>int</a:t>
            </a:r>
            <a:endParaRPr lang="en-US" altLang="en-US" sz="2000" dirty="0" smtClean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getName</a:t>
            </a:r>
            <a:r>
              <a:rPr lang="en-US" altLang="en-US" sz="2000" dirty="0" smtClean="0">
                <a:latin typeface="Times New Roman" charset="0"/>
              </a:rPr>
              <a:t>():String</a:t>
            </a: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getAddress</a:t>
            </a:r>
            <a:r>
              <a:rPr lang="en-US" altLang="en-US" sz="2000" dirty="0" smtClean="0">
                <a:latin typeface="Times New Roman" charset="0"/>
              </a:rPr>
              <a:t>():Address</a:t>
            </a: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getCgpa</a:t>
            </a:r>
            <a:r>
              <a:rPr lang="en-US" altLang="en-US" sz="2000" dirty="0" smtClean="0">
                <a:latin typeface="Times New Roman" charset="0"/>
              </a:rPr>
              <a:t>():double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setCgpa</a:t>
            </a:r>
            <a:r>
              <a:rPr lang="en-US" altLang="en-US" sz="2000" dirty="0" smtClean="0">
                <a:latin typeface="Times New Roman" charset="0"/>
              </a:rPr>
              <a:t>(double)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toString</a:t>
            </a:r>
            <a:r>
              <a:rPr lang="en-US" altLang="en-US" sz="2000" dirty="0" smtClean="0">
                <a:latin typeface="Times New Roman" charset="0"/>
              </a:rPr>
              <a:t>():String</a:t>
            </a:r>
            <a:endParaRPr lang="en-US" altLang="en-US" sz="2000" dirty="0">
              <a:latin typeface="Times New Roman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381000" y="2590800"/>
            <a:ext cx="43361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80999" y="1905000"/>
            <a:ext cx="43361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105400" y="1905000"/>
            <a:ext cx="3352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105400" y="3200400"/>
            <a:ext cx="3352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1641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7A8A669-E74C-496A-8EC1-FDA43EE4D21D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16046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09997"/>
            <a:ext cx="7772400" cy="769441"/>
          </a:xfrm>
        </p:spPr>
        <p:txBody>
          <a:bodyPr>
            <a:spAutoFit/>
          </a:bodyPr>
          <a:lstStyle/>
          <a:p>
            <a:r>
              <a:rPr lang="en-US" altLang="en-US"/>
              <a:t>References as Attributes</a:t>
            </a:r>
          </a:p>
        </p:txBody>
      </p:sp>
      <p:sp>
        <p:nvSpPr>
          <p:cNvPr id="1604611" name="Text Box 3"/>
          <p:cNvSpPr txBox="1">
            <a:spLocks noChangeArrowheads="1"/>
          </p:cNvSpPr>
          <p:nvPr/>
        </p:nvSpPr>
        <p:spPr bwMode="auto">
          <a:xfrm>
            <a:off x="508001" y="1200150"/>
            <a:ext cx="8250767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endParaRPr lang="en-US" altLang="en-US" sz="2400" dirty="0" smtClean="0">
              <a:latin typeface="Times New Roman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US" altLang="en-US" sz="2400" dirty="0">
              <a:latin typeface="Times New Roman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US" altLang="en-US" sz="2400" dirty="0">
              <a:latin typeface="Times New Roman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400" dirty="0">
                <a:latin typeface="Times New Roman" charset="0"/>
              </a:rPr>
              <a:t>Student s = new Student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400" dirty="0">
                <a:latin typeface="Times New Roman" charset="0"/>
              </a:rPr>
              <a:t>    (100123456, “Schramm”, </a:t>
            </a:r>
            <a:r>
              <a:rPr lang="en-US" altLang="en-US" sz="2400" dirty="0">
                <a:solidFill>
                  <a:srgbClr val="FF0000"/>
                </a:solidFill>
                <a:latin typeface="Times New Roman" charset="0"/>
              </a:rPr>
              <a:t>new Address( …) </a:t>
            </a:r>
            <a:r>
              <a:rPr lang="en-US" altLang="en-US" sz="2400" dirty="0">
                <a:latin typeface="Times New Roman" charset="0"/>
              </a:rPr>
              <a:t>);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US" altLang="en-US" sz="2400" dirty="0">
              <a:latin typeface="Times New Roman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US" altLang="en-US" sz="2400" dirty="0">
              <a:latin typeface="Times New Roman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US" altLang="en-US" sz="2400" dirty="0">
              <a:latin typeface="Times New Roman" charset="0"/>
            </a:endParaRPr>
          </a:p>
        </p:txBody>
      </p:sp>
      <p:sp>
        <p:nvSpPr>
          <p:cNvPr id="1604612" name="Rectangle 4"/>
          <p:cNvSpPr>
            <a:spLocks noChangeArrowheads="1"/>
          </p:cNvSpPr>
          <p:nvPr/>
        </p:nvSpPr>
        <p:spPr bwMode="auto">
          <a:xfrm>
            <a:off x="1955800" y="3333750"/>
            <a:ext cx="609600" cy="400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604613" name="Text Box 5"/>
          <p:cNvSpPr txBox="1">
            <a:spLocks noChangeArrowheads="1"/>
          </p:cNvSpPr>
          <p:nvPr/>
        </p:nvSpPr>
        <p:spPr bwMode="auto">
          <a:xfrm>
            <a:off x="1676308" y="3235766"/>
            <a:ext cx="3048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400" dirty="0">
                <a:solidFill>
                  <a:schemeClr val="accent2"/>
                </a:solidFill>
                <a:latin typeface="Times New Roman" charset="0"/>
              </a:rPr>
              <a:t>s</a:t>
            </a:r>
          </a:p>
        </p:txBody>
      </p:sp>
      <p:sp>
        <p:nvSpPr>
          <p:cNvPr id="1604614" name="Text Box 6"/>
          <p:cNvSpPr txBox="1">
            <a:spLocks noChangeArrowheads="1"/>
          </p:cNvSpPr>
          <p:nvPr/>
        </p:nvSpPr>
        <p:spPr bwMode="auto">
          <a:xfrm>
            <a:off x="914400" y="4133850"/>
            <a:ext cx="2682145" cy="193899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400" u="sng" dirty="0" smtClean="0">
                <a:solidFill>
                  <a:srgbClr val="FF0000"/>
                </a:solidFill>
                <a:latin typeface="Times New Roman" charset="0"/>
              </a:rPr>
              <a:t>s</a:t>
            </a:r>
            <a:r>
              <a:rPr lang="en-US" altLang="en-US" sz="2400" u="sng" dirty="0" smtClean="0">
                <a:latin typeface="Times New Roman" charset="0"/>
              </a:rPr>
              <a:t>:Student</a:t>
            </a:r>
            <a:r>
              <a:rPr lang="en-US" altLang="en-US" sz="2400" dirty="0" smtClean="0">
                <a:latin typeface="Times New Roman" charset="0"/>
              </a:rPr>
              <a:t>  </a:t>
            </a:r>
            <a:endParaRPr lang="en-US" altLang="en-US" sz="2400" dirty="0">
              <a:latin typeface="Times New Roman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400" dirty="0">
                <a:latin typeface="Times New Roman" charset="0"/>
              </a:rPr>
              <a:t>number=100123456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400" dirty="0" err="1">
                <a:latin typeface="Times New Roman" charset="0"/>
              </a:rPr>
              <a:t>cgpa</a:t>
            </a:r>
            <a:r>
              <a:rPr lang="en-US" altLang="en-US" sz="2400" dirty="0">
                <a:latin typeface="Times New Roman" charset="0"/>
              </a:rPr>
              <a:t> = 0.0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400" dirty="0">
                <a:latin typeface="Times New Roman" charset="0"/>
              </a:rPr>
              <a:t>name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400" dirty="0">
                <a:latin typeface="Times New Roman" charset="0"/>
              </a:rPr>
              <a:t>address</a:t>
            </a:r>
          </a:p>
        </p:txBody>
      </p:sp>
      <p:sp>
        <p:nvSpPr>
          <p:cNvPr id="1604617" name="Line 9"/>
          <p:cNvSpPr>
            <a:spLocks noChangeShapeType="1"/>
          </p:cNvSpPr>
          <p:nvPr/>
        </p:nvSpPr>
        <p:spPr bwMode="auto">
          <a:xfrm>
            <a:off x="935567" y="4572000"/>
            <a:ext cx="266097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04627" name="Text Box 19"/>
          <p:cNvSpPr txBox="1">
            <a:spLocks noChangeArrowheads="1"/>
          </p:cNvSpPr>
          <p:nvPr/>
        </p:nvSpPr>
        <p:spPr bwMode="auto">
          <a:xfrm>
            <a:off x="6100233" y="914400"/>
            <a:ext cx="2305439" cy="193899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r>
              <a:rPr lang="en-US" altLang="en-US" sz="2400" dirty="0">
                <a:latin typeface="Times New Roman" charset="0"/>
              </a:rPr>
              <a:t>Student</a:t>
            </a:r>
          </a:p>
          <a:p>
            <a:r>
              <a:rPr lang="en-US" altLang="en-US" sz="2400" dirty="0">
                <a:latin typeface="Times New Roman" charset="0"/>
              </a:rPr>
              <a:t>-</a:t>
            </a:r>
            <a:r>
              <a:rPr lang="en-US" altLang="en-US" sz="2400" dirty="0" err="1">
                <a:latin typeface="Times New Roman" charset="0"/>
              </a:rPr>
              <a:t>number:int</a:t>
            </a:r>
            <a:endParaRPr lang="en-US" altLang="en-US" sz="2400" dirty="0">
              <a:latin typeface="Times New Roman" charset="0"/>
            </a:endParaRPr>
          </a:p>
          <a:p>
            <a:r>
              <a:rPr lang="en-US" altLang="en-US" sz="2400" dirty="0">
                <a:latin typeface="Times New Roman" charset="0"/>
              </a:rPr>
              <a:t>-</a:t>
            </a:r>
            <a:r>
              <a:rPr lang="en-US" altLang="en-US" sz="2400" dirty="0" err="1">
                <a:latin typeface="Times New Roman" charset="0"/>
              </a:rPr>
              <a:t>cgpa:double</a:t>
            </a:r>
            <a:endParaRPr lang="en-US" altLang="en-US" sz="2400" dirty="0">
              <a:latin typeface="Times New Roman" charset="0"/>
            </a:endParaRPr>
          </a:p>
          <a:p>
            <a:r>
              <a:rPr lang="en-US" altLang="en-US" sz="2400" dirty="0">
                <a:latin typeface="Times New Roman" charset="0"/>
              </a:rPr>
              <a:t>-</a:t>
            </a:r>
            <a:r>
              <a:rPr lang="en-US" altLang="en-US" sz="2400" dirty="0" err="1">
                <a:latin typeface="Times New Roman" charset="0"/>
              </a:rPr>
              <a:t>name:String</a:t>
            </a:r>
            <a:endParaRPr lang="en-US" altLang="en-US" sz="2400" dirty="0">
              <a:latin typeface="Times New Roman" charset="0"/>
            </a:endParaRPr>
          </a:p>
          <a:p>
            <a:r>
              <a:rPr lang="en-US" altLang="en-US" sz="2400" dirty="0">
                <a:latin typeface="Times New Roman" charset="0"/>
              </a:rPr>
              <a:t>-</a:t>
            </a:r>
            <a:r>
              <a:rPr lang="en-US" altLang="en-US" sz="2400" dirty="0" err="1">
                <a:latin typeface="Times New Roman" charset="0"/>
              </a:rPr>
              <a:t>address:Address</a:t>
            </a:r>
            <a:endParaRPr lang="en-US" altLang="en-US" sz="2400" dirty="0">
              <a:latin typeface="Times New Roman" charset="0"/>
            </a:endParaRPr>
          </a:p>
        </p:txBody>
      </p:sp>
      <p:sp>
        <p:nvSpPr>
          <p:cNvPr id="1604628" name="Text Box 20"/>
          <p:cNvSpPr txBox="1">
            <a:spLocks noChangeArrowheads="1"/>
          </p:cNvSpPr>
          <p:nvPr/>
        </p:nvSpPr>
        <p:spPr bwMode="auto">
          <a:xfrm>
            <a:off x="5287434" y="3429000"/>
            <a:ext cx="1635384" cy="83099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u="sng">
                <a:latin typeface="Times New Roman" charset="0"/>
              </a:rPr>
              <a:t>:String</a:t>
            </a:r>
          </a:p>
          <a:p>
            <a:r>
              <a:rPr lang="en-US" altLang="en-US" sz="2400">
                <a:latin typeface="Times New Roman" charset="0"/>
              </a:rPr>
              <a:t>“Schramm”</a:t>
            </a:r>
          </a:p>
        </p:txBody>
      </p:sp>
      <p:sp>
        <p:nvSpPr>
          <p:cNvPr id="1604629" name="Text Box 21"/>
          <p:cNvSpPr txBox="1">
            <a:spLocks noChangeArrowheads="1"/>
          </p:cNvSpPr>
          <p:nvPr/>
        </p:nvSpPr>
        <p:spPr bwMode="auto">
          <a:xfrm>
            <a:off x="5236634" y="4618435"/>
            <a:ext cx="2664768" cy="15696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u="sng">
                <a:latin typeface="Times New Roman" charset="0"/>
              </a:rPr>
              <a:t>:Address</a:t>
            </a:r>
          </a:p>
          <a:p>
            <a:r>
              <a:rPr lang="en-US" altLang="en-US" sz="2400">
                <a:latin typeface="Times New Roman" charset="0"/>
              </a:rPr>
              <a:t>street: “100 1</a:t>
            </a:r>
            <a:r>
              <a:rPr lang="en-US" altLang="en-US" sz="2400" baseline="30000">
                <a:latin typeface="Times New Roman" charset="0"/>
              </a:rPr>
              <a:t>st</a:t>
            </a:r>
            <a:r>
              <a:rPr lang="en-US" altLang="en-US" sz="2400">
                <a:latin typeface="Times New Roman" charset="0"/>
              </a:rPr>
              <a:t> Ave”</a:t>
            </a:r>
          </a:p>
          <a:p>
            <a:r>
              <a:rPr lang="en-US" altLang="en-US" sz="2400">
                <a:latin typeface="Times New Roman" charset="0"/>
              </a:rPr>
              <a:t>city = “Ottawa”</a:t>
            </a:r>
          </a:p>
          <a:p>
            <a:r>
              <a:rPr lang="en-US" altLang="en-US" sz="2400">
                <a:latin typeface="Times New Roman" charset="0"/>
              </a:rPr>
              <a:t>…</a:t>
            </a:r>
          </a:p>
        </p:txBody>
      </p:sp>
      <p:sp>
        <p:nvSpPr>
          <p:cNvPr id="1604630" name="Line 22"/>
          <p:cNvSpPr>
            <a:spLocks noChangeShapeType="1"/>
          </p:cNvSpPr>
          <p:nvPr/>
        </p:nvSpPr>
        <p:spPr bwMode="auto">
          <a:xfrm>
            <a:off x="2235200" y="4200525"/>
            <a:ext cx="0" cy="185738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04631" name="Line 23"/>
          <p:cNvSpPr>
            <a:spLocks noChangeShapeType="1"/>
          </p:cNvSpPr>
          <p:nvPr/>
        </p:nvSpPr>
        <p:spPr bwMode="auto">
          <a:xfrm flipV="1">
            <a:off x="1955800" y="3886200"/>
            <a:ext cx="3352800" cy="1600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04632" name="Line 24"/>
          <p:cNvSpPr>
            <a:spLocks noChangeShapeType="1"/>
          </p:cNvSpPr>
          <p:nvPr/>
        </p:nvSpPr>
        <p:spPr bwMode="auto">
          <a:xfrm flipV="1">
            <a:off x="1981200" y="5414962"/>
            <a:ext cx="3276600" cy="4524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04633" name="Line 25"/>
          <p:cNvSpPr>
            <a:spLocks noChangeShapeType="1"/>
          </p:cNvSpPr>
          <p:nvPr/>
        </p:nvSpPr>
        <p:spPr bwMode="auto">
          <a:xfrm>
            <a:off x="2336800" y="3533775"/>
            <a:ext cx="0" cy="5810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04634" name="Line 26"/>
          <p:cNvSpPr>
            <a:spLocks noChangeShapeType="1"/>
          </p:cNvSpPr>
          <p:nvPr/>
        </p:nvSpPr>
        <p:spPr bwMode="auto">
          <a:xfrm>
            <a:off x="5308600" y="3886200"/>
            <a:ext cx="161421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04635" name="Line 27"/>
          <p:cNvSpPr>
            <a:spLocks noChangeShapeType="1"/>
          </p:cNvSpPr>
          <p:nvPr/>
        </p:nvSpPr>
        <p:spPr bwMode="auto">
          <a:xfrm>
            <a:off x="5232400" y="5029200"/>
            <a:ext cx="266900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04636" name="Line 28"/>
          <p:cNvSpPr>
            <a:spLocks noChangeShapeType="1"/>
          </p:cNvSpPr>
          <p:nvPr/>
        </p:nvSpPr>
        <p:spPr bwMode="auto">
          <a:xfrm>
            <a:off x="6121400" y="1371600"/>
            <a:ext cx="228427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" name="TextBox 1"/>
          <p:cNvSpPr txBox="1"/>
          <p:nvPr/>
        </p:nvSpPr>
        <p:spPr>
          <a:xfrm>
            <a:off x="7543800" y="609600"/>
            <a:ext cx="1489575" cy="369332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CA" dirty="0" smtClean="0"/>
              <a:t>Class Diagram</a:t>
            </a:r>
            <a:endParaRPr lang="en-CA" dirty="0"/>
          </a:p>
        </p:txBody>
      </p:sp>
      <p:sp>
        <p:nvSpPr>
          <p:cNvPr id="21" name="TextBox 20"/>
          <p:cNvSpPr txBox="1"/>
          <p:nvPr/>
        </p:nvSpPr>
        <p:spPr>
          <a:xfrm>
            <a:off x="166504" y="6183868"/>
            <a:ext cx="8180958" cy="369332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CA" dirty="0" smtClean="0"/>
              <a:t>Object Diagram </a:t>
            </a:r>
            <a:r>
              <a:rPr lang="en-CA" dirty="0"/>
              <a:t>(</a:t>
            </a:r>
            <a:r>
              <a:rPr lang="en-CA" dirty="0" smtClean="0"/>
              <a:t>: and underline as well as optional lowercase name of the reference)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905485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AA61284-34DE-4ADE-A61A-6961004225A5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1664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COMPOSITION Relationship</a:t>
            </a:r>
            <a:endParaRPr lang="en-US" altLang="en-US" dirty="0"/>
          </a:p>
        </p:txBody>
      </p:sp>
      <p:sp>
        <p:nvSpPr>
          <p:cNvPr id="1664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US" sz="2800" dirty="0" smtClean="0"/>
              <a:t>Two Notations for Composition</a:t>
            </a:r>
            <a:endParaRPr lang="en-US" altLang="en-US" sz="2800" dirty="0"/>
          </a:p>
          <a:p>
            <a:pPr>
              <a:lnSpc>
                <a:spcPct val="90000"/>
              </a:lnSpc>
              <a:buFontTx/>
              <a:buNone/>
            </a:pPr>
            <a:endParaRPr lang="en-US" altLang="en-US" sz="2800" dirty="0"/>
          </a:p>
          <a:p>
            <a:pPr>
              <a:lnSpc>
                <a:spcPct val="90000"/>
              </a:lnSpc>
              <a:buFontTx/>
              <a:buNone/>
            </a:pPr>
            <a:endParaRPr lang="en-US" altLang="en-US" sz="2800" dirty="0"/>
          </a:p>
          <a:p>
            <a:pPr>
              <a:lnSpc>
                <a:spcPct val="90000"/>
              </a:lnSpc>
              <a:buFontTx/>
              <a:buNone/>
            </a:pPr>
            <a:endParaRPr lang="en-US" altLang="en-US" sz="2800" dirty="0"/>
          </a:p>
          <a:p>
            <a:pPr>
              <a:lnSpc>
                <a:spcPct val="90000"/>
              </a:lnSpc>
              <a:buFontTx/>
              <a:buNone/>
            </a:pPr>
            <a:endParaRPr lang="en-US" altLang="en-US" sz="2800" dirty="0"/>
          </a:p>
          <a:p>
            <a:pPr>
              <a:lnSpc>
                <a:spcPct val="90000"/>
              </a:lnSpc>
              <a:buFontTx/>
              <a:buNone/>
            </a:pPr>
            <a:endParaRPr lang="en-US" altLang="en-US" sz="2800" dirty="0"/>
          </a:p>
          <a:p>
            <a:pPr>
              <a:lnSpc>
                <a:spcPct val="90000"/>
              </a:lnSpc>
              <a:buFontTx/>
              <a:buNone/>
            </a:pPr>
            <a:endParaRPr lang="en-US" altLang="en-US" sz="2800" dirty="0"/>
          </a:p>
          <a:p>
            <a:pPr>
              <a:lnSpc>
                <a:spcPct val="90000"/>
              </a:lnSpc>
              <a:buFontTx/>
              <a:buNone/>
            </a:pPr>
            <a:endParaRPr lang="en-US" altLang="en-US" sz="2800" dirty="0"/>
          </a:p>
        </p:txBody>
      </p:sp>
      <p:sp>
        <p:nvSpPr>
          <p:cNvPr id="1664004" name="Text Box 4"/>
          <p:cNvSpPr txBox="1">
            <a:spLocks noChangeArrowheads="1"/>
          </p:cNvSpPr>
          <p:nvPr/>
        </p:nvSpPr>
        <p:spPr bwMode="auto">
          <a:xfrm>
            <a:off x="2438400" y="4202907"/>
            <a:ext cx="1124026" cy="4616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400">
                <a:latin typeface="Times New Roman" charset="0"/>
              </a:rPr>
              <a:t>Student</a:t>
            </a:r>
          </a:p>
        </p:txBody>
      </p:sp>
      <p:sp>
        <p:nvSpPr>
          <p:cNvPr id="1664005" name="Text Box 5"/>
          <p:cNvSpPr txBox="1">
            <a:spLocks noChangeArrowheads="1"/>
          </p:cNvSpPr>
          <p:nvPr/>
        </p:nvSpPr>
        <p:spPr bwMode="auto">
          <a:xfrm>
            <a:off x="5160434" y="4202907"/>
            <a:ext cx="936475" cy="4616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400">
                <a:latin typeface="Times New Roman" charset="0"/>
              </a:rPr>
              <a:t>String</a:t>
            </a:r>
          </a:p>
        </p:txBody>
      </p:sp>
      <p:sp>
        <p:nvSpPr>
          <p:cNvPr id="1664006" name="Text Box 6"/>
          <p:cNvSpPr txBox="1">
            <a:spLocks noChangeArrowheads="1"/>
          </p:cNvSpPr>
          <p:nvPr/>
        </p:nvSpPr>
        <p:spPr bwMode="auto">
          <a:xfrm>
            <a:off x="5160434" y="5103019"/>
            <a:ext cx="1194558" cy="4616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400">
                <a:latin typeface="Times New Roman" charset="0"/>
              </a:rPr>
              <a:t>Address</a:t>
            </a:r>
          </a:p>
        </p:txBody>
      </p:sp>
      <p:sp>
        <p:nvSpPr>
          <p:cNvPr id="1664007" name="AutoShape 7"/>
          <p:cNvSpPr>
            <a:spLocks noChangeArrowheads="1"/>
          </p:cNvSpPr>
          <p:nvPr/>
        </p:nvSpPr>
        <p:spPr bwMode="auto">
          <a:xfrm>
            <a:off x="3581401" y="4307681"/>
            <a:ext cx="215900" cy="114300"/>
          </a:xfrm>
          <a:prstGeom prst="diamond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664008" name="AutoShape 8"/>
          <p:cNvSpPr>
            <a:spLocks noChangeArrowheads="1"/>
          </p:cNvSpPr>
          <p:nvPr/>
        </p:nvSpPr>
        <p:spPr bwMode="auto">
          <a:xfrm>
            <a:off x="2781301" y="4686300"/>
            <a:ext cx="215900" cy="114300"/>
          </a:xfrm>
          <a:prstGeom prst="diamond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1664009" name="Line 9"/>
          <p:cNvSpPr>
            <a:spLocks noChangeShapeType="1"/>
          </p:cNvSpPr>
          <p:nvPr/>
        </p:nvSpPr>
        <p:spPr bwMode="auto">
          <a:xfrm>
            <a:off x="2908300" y="4686300"/>
            <a:ext cx="0" cy="6000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64010" name="Line 10"/>
          <p:cNvSpPr>
            <a:spLocks noChangeShapeType="1"/>
          </p:cNvSpPr>
          <p:nvPr/>
        </p:nvSpPr>
        <p:spPr bwMode="auto">
          <a:xfrm>
            <a:off x="3771901" y="4364831"/>
            <a:ext cx="1384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64011" name="Line 11"/>
          <p:cNvSpPr>
            <a:spLocks noChangeShapeType="1"/>
          </p:cNvSpPr>
          <p:nvPr/>
        </p:nvSpPr>
        <p:spPr bwMode="auto">
          <a:xfrm>
            <a:off x="2895600" y="5272088"/>
            <a:ext cx="226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64014" name="Text Box 14"/>
          <p:cNvSpPr txBox="1">
            <a:spLocks noChangeArrowheads="1"/>
          </p:cNvSpPr>
          <p:nvPr/>
        </p:nvSpPr>
        <p:spPr bwMode="auto">
          <a:xfrm>
            <a:off x="3103033" y="1981200"/>
            <a:ext cx="2305439" cy="193899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dirty="0">
                <a:latin typeface="Times New Roman" charset="0"/>
              </a:rPr>
              <a:t>Student</a:t>
            </a:r>
          </a:p>
          <a:p>
            <a:r>
              <a:rPr lang="en-US" altLang="en-US" sz="2400" dirty="0">
                <a:latin typeface="Times New Roman" charset="0"/>
              </a:rPr>
              <a:t>-</a:t>
            </a:r>
            <a:r>
              <a:rPr lang="en-US" altLang="en-US" sz="2400" dirty="0" err="1">
                <a:latin typeface="Times New Roman" charset="0"/>
              </a:rPr>
              <a:t>number:int</a:t>
            </a:r>
            <a:endParaRPr lang="en-US" altLang="en-US" sz="2400" dirty="0">
              <a:latin typeface="Times New Roman" charset="0"/>
            </a:endParaRPr>
          </a:p>
          <a:p>
            <a:r>
              <a:rPr lang="en-US" altLang="en-US" sz="2400" dirty="0">
                <a:latin typeface="Times New Roman" charset="0"/>
              </a:rPr>
              <a:t>-</a:t>
            </a:r>
            <a:r>
              <a:rPr lang="en-US" altLang="en-US" sz="2400" dirty="0" err="1">
                <a:latin typeface="Times New Roman" charset="0"/>
              </a:rPr>
              <a:t>cgpa:double</a:t>
            </a:r>
            <a:endParaRPr lang="en-US" altLang="en-US" sz="2400" dirty="0">
              <a:latin typeface="Times New Roman" charset="0"/>
            </a:endParaRPr>
          </a:p>
          <a:p>
            <a:r>
              <a:rPr lang="en-US" altLang="en-US" sz="2400" dirty="0">
                <a:latin typeface="Times New Roman" charset="0"/>
              </a:rPr>
              <a:t>-</a:t>
            </a:r>
            <a:r>
              <a:rPr lang="en-US" altLang="en-US" sz="2400" dirty="0" err="1">
                <a:latin typeface="Times New Roman" charset="0"/>
              </a:rPr>
              <a:t>name:String</a:t>
            </a:r>
            <a:endParaRPr lang="en-US" altLang="en-US" sz="2400" dirty="0">
              <a:latin typeface="Times New Roman" charset="0"/>
            </a:endParaRPr>
          </a:p>
          <a:p>
            <a:r>
              <a:rPr lang="en-US" altLang="en-US" sz="2400" dirty="0">
                <a:latin typeface="Times New Roman" charset="0"/>
              </a:rPr>
              <a:t>-</a:t>
            </a:r>
            <a:r>
              <a:rPr lang="en-US" altLang="en-US" sz="2400" dirty="0" err="1">
                <a:latin typeface="Times New Roman" charset="0"/>
              </a:rPr>
              <a:t>address:Address</a:t>
            </a:r>
            <a:endParaRPr lang="en-US" altLang="en-US" sz="2400" dirty="0">
              <a:latin typeface="Times New Roman" charset="0"/>
            </a:endParaRPr>
          </a:p>
        </p:txBody>
      </p:sp>
      <p:sp>
        <p:nvSpPr>
          <p:cNvPr id="1664015" name="Line 15"/>
          <p:cNvSpPr>
            <a:spLocks noChangeShapeType="1"/>
          </p:cNvSpPr>
          <p:nvPr/>
        </p:nvSpPr>
        <p:spPr bwMode="auto">
          <a:xfrm>
            <a:off x="3124200" y="2362200"/>
            <a:ext cx="228427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" name="TextBox 1"/>
          <p:cNvSpPr txBox="1"/>
          <p:nvPr/>
        </p:nvSpPr>
        <p:spPr>
          <a:xfrm>
            <a:off x="457200" y="2438400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/>
              <a:t>(1)</a:t>
            </a:r>
            <a:endParaRPr lang="en-CA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380999" y="4163080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/>
              <a:t>(2)</a:t>
            </a:r>
            <a:endParaRPr lang="en-CA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6019800" y="1537855"/>
            <a:ext cx="27890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US" sz="2000" dirty="0"/>
              <a:t>EITHER is fine. 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/>
            </a:pPr>
            <a:r>
              <a:rPr lang="en-US" altLang="en-US" sz="2000" dirty="0"/>
              <a:t>Choose the one to emphasize which is important to you. 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/>
            </a:pPr>
            <a:r>
              <a:rPr lang="en-US" altLang="en-US" sz="2000" dirty="0"/>
              <a:t>Don’t use both.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/>
            </a:pPr>
            <a:r>
              <a:rPr lang="en-US" altLang="en-US" sz="2000" dirty="0"/>
              <a:t>String and other common utility classes are not usually shown externally</a:t>
            </a:r>
            <a:r>
              <a:rPr lang="en-US" altLang="en-US" sz="2000" dirty="0" smtClean="0"/>
              <a:t>.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83447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Continued Lessons on Java References</a:t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CA" sz="5400" dirty="0" smtClean="0"/>
              <a:t>Every </a:t>
            </a:r>
            <a:r>
              <a:rPr lang="en-CA" sz="5400" dirty="0" smtClean="0">
                <a:solidFill>
                  <a:srgbClr val="FF0000"/>
                </a:solidFill>
              </a:rPr>
              <a:t>variable of a class </a:t>
            </a:r>
            <a:r>
              <a:rPr lang="en-CA" sz="5400" dirty="0" smtClean="0"/>
              <a:t>is a reference to a dynamically allocated object</a:t>
            </a:r>
          </a:p>
          <a:p>
            <a:pPr marL="0" indent="0" algn="ctr">
              <a:buNone/>
            </a:pPr>
            <a:endParaRPr lang="en-CA" sz="5400" dirty="0"/>
          </a:p>
          <a:p>
            <a:pPr marL="0" indent="0" algn="ctr">
              <a:buNone/>
            </a:pPr>
            <a:r>
              <a:rPr lang="en-CA" sz="5400" i="1" dirty="0" smtClean="0">
                <a:solidFill>
                  <a:srgbClr val="FF0000"/>
                </a:solidFill>
              </a:rPr>
              <a:t>PARAMETER PASSING</a:t>
            </a:r>
            <a:endParaRPr lang="en-CA" sz="5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14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CA" sz="4800" u="sng" dirty="0" smtClean="0"/>
              <a:t>ALL</a:t>
            </a:r>
            <a:r>
              <a:rPr lang="en-CA" sz="4800" dirty="0" smtClean="0"/>
              <a:t> parameters are passed by value</a:t>
            </a:r>
          </a:p>
          <a:p>
            <a:pPr marL="0" indent="0" algn="ctr">
              <a:buNone/>
            </a:pPr>
            <a:endParaRPr lang="en-CA" sz="4800" dirty="0"/>
          </a:p>
          <a:p>
            <a:pPr marL="0" indent="0" algn="ctr">
              <a:buNone/>
            </a:pPr>
            <a:endParaRPr lang="en-CA" sz="4800" dirty="0" smtClean="0"/>
          </a:p>
          <a:p>
            <a:pPr marL="0" indent="0" algn="ctr">
              <a:buNone/>
            </a:pPr>
            <a:r>
              <a:rPr lang="en-CA" sz="4800" dirty="0" smtClean="0"/>
              <a:t>….. </a:t>
            </a:r>
          </a:p>
          <a:p>
            <a:endParaRPr lang="en-CA" dirty="0"/>
          </a:p>
          <a:p>
            <a:endParaRPr lang="en-CA" dirty="0" smtClean="0"/>
          </a:p>
          <a:p>
            <a:endParaRPr lang="en-CA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8994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Compare our 2 classes again</a:t>
            </a:r>
            <a:br>
              <a:rPr lang="en-CA" dirty="0" smtClean="0"/>
            </a:b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381000" y="1524000"/>
            <a:ext cx="4336101" cy="53245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en-US" sz="2000" dirty="0">
                <a:latin typeface="Times New Roman" charset="0"/>
              </a:rPr>
              <a:t>Complex</a:t>
            </a: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>
                <a:latin typeface="Times New Roman" charset="0"/>
              </a:rPr>
              <a:t>real:double</a:t>
            </a:r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>
                <a:latin typeface="Times New Roman" charset="0"/>
              </a:rPr>
              <a:t>imag:double</a:t>
            </a:r>
            <a:endParaRPr lang="en-US" altLang="en-US" sz="2000" dirty="0">
              <a:latin typeface="Times New Roman" charset="0"/>
            </a:endParaRP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+Complex()</a:t>
            </a:r>
          </a:p>
          <a:p>
            <a:r>
              <a:rPr lang="en-US" altLang="en-US" sz="2000" dirty="0">
                <a:latin typeface="Times New Roman" charset="0"/>
              </a:rPr>
              <a:t>+Complex(</a:t>
            </a:r>
            <a:r>
              <a:rPr lang="en-US" altLang="en-US" sz="2000" dirty="0" err="1">
                <a:latin typeface="Times New Roman" charset="0"/>
              </a:rPr>
              <a:t>real:double</a:t>
            </a:r>
            <a:r>
              <a:rPr lang="en-US" altLang="en-US" sz="2000" dirty="0">
                <a:latin typeface="Times New Roman" charset="0"/>
              </a:rPr>
              <a:t>)</a:t>
            </a:r>
          </a:p>
          <a:p>
            <a:r>
              <a:rPr lang="en-US" altLang="en-US" sz="2000" dirty="0">
                <a:latin typeface="Times New Roman" charset="0"/>
              </a:rPr>
              <a:t>+Complex(</a:t>
            </a:r>
            <a:r>
              <a:rPr lang="en-US" altLang="en-US" sz="2000" dirty="0" err="1">
                <a:latin typeface="Times New Roman" charset="0"/>
              </a:rPr>
              <a:t>real:double</a:t>
            </a:r>
            <a:r>
              <a:rPr lang="en-US" altLang="en-US" sz="2000" dirty="0">
                <a:latin typeface="Times New Roman" charset="0"/>
              </a:rPr>
              <a:t>, </a:t>
            </a:r>
            <a:r>
              <a:rPr lang="en-US" altLang="en-US" sz="2000" dirty="0" err="1">
                <a:latin typeface="Times New Roman" charset="0"/>
              </a:rPr>
              <a:t>imag:double</a:t>
            </a:r>
            <a:r>
              <a:rPr lang="en-US" altLang="en-US" sz="2000" dirty="0">
                <a:latin typeface="Times New Roman" charset="0"/>
              </a:rPr>
              <a:t>) 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+</a:t>
            </a:r>
            <a:r>
              <a:rPr lang="en-US" altLang="en-US" sz="2000" dirty="0" err="1">
                <a:latin typeface="Times New Roman" charset="0"/>
              </a:rPr>
              <a:t>getImag</a:t>
            </a:r>
            <a:r>
              <a:rPr lang="en-US" altLang="en-US" sz="2000" dirty="0">
                <a:latin typeface="Times New Roman" charset="0"/>
              </a:rPr>
              <a:t>():</a:t>
            </a:r>
            <a:r>
              <a:rPr lang="en-US" altLang="en-US" sz="2000" dirty="0">
                <a:solidFill>
                  <a:srgbClr val="FF0000"/>
                </a:solidFill>
                <a:latin typeface="Times New Roman" charset="0"/>
              </a:rPr>
              <a:t>double</a:t>
            </a:r>
          </a:p>
          <a:p>
            <a:r>
              <a:rPr lang="en-US" altLang="en-US" sz="2000" dirty="0">
                <a:latin typeface="Times New Roman" charset="0"/>
              </a:rPr>
              <a:t>+</a:t>
            </a:r>
            <a:r>
              <a:rPr lang="en-US" altLang="en-US" sz="2000" dirty="0" err="1">
                <a:latin typeface="Times New Roman" charset="0"/>
              </a:rPr>
              <a:t>getReal</a:t>
            </a:r>
            <a:r>
              <a:rPr lang="en-US" altLang="en-US" sz="2000" dirty="0">
                <a:latin typeface="Times New Roman" charset="0"/>
              </a:rPr>
              <a:t>():double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+</a:t>
            </a:r>
            <a:r>
              <a:rPr lang="en-US" altLang="en-US" sz="2000" dirty="0" err="1">
                <a:latin typeface="Times New Roman" charset="0"/>
              </a:rPr>
              <a:t>setImag</a:t>
            </a:r>
            <a:r>
              <a:rPr lang="en-US" altLang="en-US" sz="2000" dirty="0">
                <a:latin typeface="Times New Roman" charset="0"/>
              </a:rPr>
              <a:t>(</a:t>
            </a:r>
            <a:r>
              <a:rPr lang="en-US" altLang="en-US" sz="2000" dirty="0" err="1">
                <a:latin typeface="Times New Roman" charset="0"/>
              </a:rPr>
              <a:t>ip</a:t>
            </a:r>
            <a:r>
              <a:rPr lang="en-US" altLang="en-US" sz="2000" dirty="0" err="1">
                <a:solidFill>
                  <a:srgbClr val="FF0000"/>
                </a:solidFill>
                <a:latin typeface="Times New Roman" charset="0"/>
              </a:rPr>
              <a:t>:double</a:t>
            </a:r>
            <a:r>
              <a:rPr lang="en-US" altLang="en-US" sz="2000" dirty="0">
                <a:latin typeface="Times New Roman" charset="0"/>
              </a:rPr>
              <a:t>)</a:t>
            </a:r>
          </a:p>
          <a:p>
            <a:r>
              <a:rPr lang="en-US" altLang="en-US" sz="2000" dirty="0">
                <a:latin typeface="Times New Roman" charset="0"/>
              </a:rPr>
              <a:t>+</a:t>
            </a:r>
            <a:r>
              <a:rPr lang="en-US" altLang="en-US" sz="2000" dirty="0" err="1">
                <a:latin typeface="Times New Roman" charset="0"/>
              </a:rPr>
              <a:t>setReal</a:t>
            </a:r>
            <a:r>
              <a:rPr lang="en-US" altLang="en-US" sz="2000" dirty="0">
                <a:latin typeface="Times New Roman" charset="0"/>
              </a:rPr>
              <a:t>(</a:t>
            </a:r>
            <a:r>
              <a:rPr lang="en-US" altLang="en-US" sz="2000" dirty="0" err="1">
                <a:latin typeface="Times New Roman" charset="0"/>
              </a:rPr>
              <a:t>rp:double</a:t>
            </a:r>
            <a:r>
              <a:rPr lang="en-US" altLang="en-US" sz="2000" dirty="0">
                <a:latin typeface="Times New Roman" charset="0"/>
              </a:rPr>
              <a:t>)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+plus(Complex):</a:t>
            </a:r>
            <a:r>
              <a:rPr lang="en-US" altLang="en-US" sz="2000" dirty="0" smtClean="0">
                <a:latin typeface="Times New Roman" charset="0"/>
              </a:rPr>
              <a:t>Complex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toString</a:t>
            </a:r>
            <a:r>
              <a:rPr lang="en-US" altLang="en-US" sz="2000" dirty="0" smtClean="0">
                <a:latin typeface="Times New Roman" charset="0"/>
              </a:rPr>
              <a:t>():String</a:t>
            </a:r>
            <a:endParaRPr lang="en-CA" sz="2000" dirty="0"/>
          </a:p>
        </p:txBody>
      </p:sp>
      <p:sp>
        <p:nvSpPr>
          <p:cNvPr id="5" name="Rectangle 4"/>
          <p:cNvSpPr/>
          <p:nvPr/>
        </p:nvSpPr>
        <p:spPr>
          <a:xfrm>
            <a:off x="5105400" y="1537855"/>
            <a:ext cx="3352800" cy="501675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en-US" sz="2000" dirty="0">
                <a:latin typeface="Times New Roman" charset="0"/>
              </a:rPr>
              <a:t>Student</a:t>
            </a: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>
                <a:latin typeface="Times New Roman" charset="0"/>
              </a:rPr>
              <a:t>number:int</a:t>
            </a:r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>
                <a:latin typeface="Times New Roman" charset="0"/>
              </a:rPr>
              <a:t>cgpa:double</a:t>
            </a:r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>
                <a:latin typeface="Times New Roman" charset="0"/>
              </a:rPr>
              <a:t>name:String</a:t>
            </a:r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 smtClean="0">
                <a:latin typeface="Times New Roman" charset="0"/>
              </a:rPr>
              <a:t>address:Address</a:t>
            </a:r>
            <a:endParaRPr lang="en-US" altLang="en-US" sz="2000" dirty="0" smtClean="0">
              <a:latin typeface="Times New Roman" charset="0"/>
            </a:endParaRP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+Student(</a:t>
            </a:r>
            <a:r>
              <a:rPr lang="en-US" altLang="en-US" sz="2000" dirty="0" err="1" smtClean="0">
                <a:latin typeface="Times New Roman" charset="0"/>
              </a:rPr>
              <a:t>int</a:t>
            </a:r>
            <a:r>
              <a:rPr lang="en-US" altLang="en-US" sz="2000" dirty="0" smtClean="0">
                <a:latin typeface="Times New Roman" charset="0"/>
              </a:rPr>
              <a:t>, String, </a:t>
            </a:r>
            <a:r>
              <a:rPr lang="en-US" altLang="en-US" sz="2000" dirty="0" smtClean="0">
                <a:solidFill>
                  <a:srgbClr val="FF0000"/>
                </a:solidFill>
                <a:latin typeface="Times New Roman" charset="0"/>
              </a:rPr>
              <a:t>Address</a:t>
            </a:r>
            <a:r>
              <a:rPr lang="en-US" altLang="en-US" sz="2000" dirty="0" smtClean="0">
                <a:latin typeface="Times New Roman" charset="0"/>
              </a:rPr>
              <a:t>)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getNumber</a:t>
            </a:r>
            <a:r>
              <a:rPr lang="en-US" altLang="en-US" sz="2000" dirty="0" smtClean="0">
                <a:latin typeface="Times New Roman" charset="0"/>
              </a:rPr>
              <a:t>():</a:t>
            </a:r>
            <a:r>
              <a:rPr lang="en-US" altLang="en-US" sz="2000" dirty="0" err="1" smtClean="0">
                <a:latin typeface="Times New Roman" charset="0"/>
              </a:rPr>
              <a:t>int</a:t>
            </a:r>
            <a:endParaRPr lang="en-US" altLang="en-US" sz="2000" dirty="0" smtClean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getName</a:t>
            </a:r>
            <a:r>
              <a:rPr lang="en-US" altLang="en-US" sz="2000" dirty="0" smtClean="0">
                <a:latin typeface="Times New Roman" charset="0"/>
              </a:rPr>
              <a:t>():String</a:t>
            </a: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getAddress</a:t>
            </a:r>
            <a:r>
              <a:rPr lang="en-US" altLang="en-US" sz="2000" dirty="0" smtClean="0">
                <a:latin typeface="Times New Roman" charset="0"/>
              </a:rPr>
              <a:t>():</a:t>
            </a:r>
            <a:r>
              <a:rPr lang="en-US" altLang="en-US" sz="2000" dirty="0" smtClean="0">
                <a:solidFill>
                  <a:srgbClr val="FF0000"/>
                </a:solidFill>
                <a:latin typeface="Times New Roman" charset="0"/>
              </a:rPr>
              <a:t>Address</a:t>
            </a: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getCgpa</a:t>
            </a:r>
            <a:r>
              <a:rPr lang="en-US" altLang="en-US" sz="2000" dirty="0" smtClean="0">
                <a:latin typeface="Times New Roman" charset="0"/>
              </a:rPr>
              <a:t>():double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setCgpa</a:t>
            </a:r>
            <a:r>
              <a:rPr lang="en-US" altLang="en-US" sz="2000" dirty="0" smtClean="0">
                <a:latin typeface="Times New Roman" charset="0"/>
              </a:rPr>
              <a:t>(double)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toString</a:t>
            </a:r>
            <a:r>
              <a:rPr lang="en-US" altLang="en-US" sz="2000" dirty="0" smtClean="0">
                <a:latin typeface="Times New Roman" charset="0"/>
              </a:rPr>
              <a:t>():String</a:t>
            </a:r>
            <a:endParaRPr lang="en-US" altLang="en-US" sz="2000" dirty="0">
              <a:latin typeface="Times New Roman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381000" y="2590800"/>
            <a:ext cx="43361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80999" y="1905000"/>
            <a:ext cx="43361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105400" y="1905000"/>
            <a:ext cx="3352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105400" y="3200400"/>
            <a:ext cx="3352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315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Dig deeper with Student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600200"/>
            <a:ext cx="8229600" cy="452596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CA" dirty="0" smtClean="0"/>
              <a:t>public class Student</a:t>
            </a:r>
          </a:p>
          <a:p>
            <a:pPr marL="0" indent="0">
              <a:buNone/>
            </a:pPr>
            <a:r>
              <a:rPr lang="en-CA" dirty="0" smtClean="0"/>
              <a:t>{</a:t>
            </a:r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 Address </a:t>
            </a:r>
            <a:r>
              <a:rPr lang="en-CA" dirty="0" err="1" smtClean="0"/>
              <a:t>address</a:t>
            </a:r>
            <a:r>
              <a:rPr lang="en-CA" dirty="0" smtClean="0"/>
              <a:t>;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public Student(</a:t>
            </a:r>
            <a:r>
              <a:rPr lang="en-CA" dirty="0" err="1" smtClean="0"/>
              <a:t>int</a:t>
            </a:r>
            <a:r>
              <a:rPr lang="en-CA" dirty="0" smtClean="0"/>
              <a:t> number, String name, Address address) {</a:t>
            </a:r>
          </a:p>
          <a:p>
            <a:pPr marL="0" indent="0">
              <a:buNone/>
            </a:pPr>
            <a:r>
              <a:rPr lang="en-CA" dirty="0" smtClean="0"/>
              <a:t>   	</a:t>
            </a:r>
            <a:r>
              <a:rPr lang="en-CA" dirty="0" err="1" smtClean="0"/>
              <a:t>this.number</a:t>
            </a:r>
            <a:r>
              <a:rPr lang="en-CA" dirty="0" smtClean="0"/>
              <a:t> = number;</a:t>
            </a:r>
          </a:p>
          <a:p>
            <a:pPr marL="0" indent="0">
              <a:buNone/>
            </a:pPr>
            <a:r>
              <a:rPr lang="en-CA" dirty="0" smtClean="0"/>
              <a:t>   	this.name = name;</a:t>
            </a:r>
          </a:p>
          <a:p>
            <a:pPr marL="0" indent="0">
              <a:buNone/>
            </a:pPr>
            <a:r>
              <a:rPr lang="en-CA" dirty="0" smtClean="0"/>
              <a:t>	</a:t>
            </a:r>
            <a:r>
              <a:rPr lang="en-CA" dirty="0" err="1" smtClean="0"/>
              <a:t>this.address</a:t>
            </a:r>
            <a:r>
              <a:rPr lang="en-CA" dirty="0" smtClean="0"/>
              <a:t> = address;</a:t>
            </a:r>
          </a:p>
          <a:p>
            <a:pPr marL="0" indent="0">
              <a:buNone/>
            </a:pPr>
            <a:r>
              <a:rPr lang="en-CA" dirty="0" smtClean="0"/>
              <a:t>   }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   public Address </a:t>
            </a:r>
            <a:r>
              <a:rPr lang="en-CA" dirty="0" err="1" smtClean="0"/>
              <a:t>getAddress</a:t>
            </a:r>
            <a:r>
              <a:rPr lang="en-CA" dirty="0" smtClean="0"/>
              <a:t>() { </a:t>
            </a:r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	return </a:t>
            </a:r>
            <a:r>
              <a:rPr lang="en-CA" dirty="0" err="1" smtClean="0"/>
              <a:t>this.address</a:t>
            </a:r>
            <a:r>
              <a:rPr lang="en-CA" dirty="0" smtClean="0"/>
              <a:t>;</a:t>
            </a:r>
          </a:p>
          <a:p>
            <a:pPr marL="0" indent="0">
              <a:buNone/>
            </a:pPr>
            <a:r>
              <a:rPr lang="en-CA" dirty="0" smtClean="0"/>
              <a:t>   }</a:t>
            </a:r>
          </a:p>
          <a:p>
            <a:pPr marL="0" indent="0">
              <a:buNone/>
            </a:pPr>
            <a:r>
              <a:rPr lang="en-CA" dirty="0"/>
              <a:t>}</a:t>
            </a:r>
            <a:endParaRPr lang="en-CA" dirty="0" smtClean="0"/>
          </a:p>
          <a:p>
            <a:endParaRPr lang="en-CA" dirty="0" smtClean="0"/>
          </a:p>
        </p:txBody>
      </p:sp>
      <p:sp>
        <p:nvSpPr>
          <p:cNvPr id="6" name="Rectangle 5"/>
          <p:cNvSpPr/>
          <p:nvPr/>
        </p:nvSpPr>
        <p:spPr>
          <a:xfrm>
            <a:off x="5638800" y="1295400"/>
            <a:ext cx="3352800" cy="50167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en-US" sz="2000" dirty="0">
                <a:latin typeface="Times New Roman" charset="0"/>
              </a:rPr>
              <a:t>Student</a:t>
            </a: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>
                <a:latin typeface="Times New Roman" charset="0"/>
              </a:rPr>
              <a:t>number:int</a:t>
            </a:r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>
                <a:latin typeface="Times New Roman" charset="0"/>
              </a:rPr>
              <a:t>cgpa:double</a:t>
            </a:r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>
                <a:latin typeface="Times New Roman" charset="0"/>
              </a:rPr>
              <a:t>name:String</a:t>
            </a:r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 smtClean="0">
                <a:latin typeface="Times New Roman" charset="0"/>
              </a:rPr>
              <a:t>address:Address</a:t>
            </a:r>
            <a:endParaRPr lang="en-US" altLang="en-US" sz="2000" dirty="0" smtClean="0">
              <a:latin typeface="Times New Roman" charset="0"/>
            </a:endParaRP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+Student(</a:t>
            </a:r>
            <a:r>
              <a:rPr lang="en-US" altLang="en-US" sz="2000" dirty="0" err="1" smtClean="0">
                <a:latin typeface="Times New Roman" charset="0"/>
              </a:rPr>
              <a:t>int</a:t>
            </a:r>
            <a:r>
              <a:rPr lang="en-US" altLang="en-US" sz="2000" dirty="0" smtClean="0">
                <a:latin typeface="Times New Roman" charset="0"/>
              </a:rPr>
              <a:t>, String, </a:t>
            </a:r>
            <a:r>
              <a:rPr lang="en-US" altLang="en-US" sz="2000" dirty="0" smtClean="0">
                <a:solidFill>
                  <a:srgbClr val="FF0000"/>
                </a:solidFill>
                <a:latin typeface="Times New Roman" charset="0"/>
              </a:rPr>
              <a:t>Address</a:t>
            </a:r>
            <a:r>
              <a:rPr lang="en-US" altLang="en-US" sz="2000" dirty="0" smtClean="0">
                <a:latin typeface="Times New Roman" charset="0"/>
              </a:rPr>
              <a:t>)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getNumber</a:t>
            </a:r>
            <a:r>
              <a:rPr lang="en-US" altLang="en-US" sz="2000" dirty="0" smtClean="0">
                <a:latin typeface="Times New Roman" charset="0"/>
              </a:rPr>
              <a:t>():</a:t>
            </a:r>
            <a:r>
              <a:rPr lang="en-US" altLang="en-US" sz="2000" dirty="0" err="1" smtClean="0">
                <a:latin typeface="Times New Roman" charset="0"/>
              </a:rPr>
              <a:t>int</a:t>
            </a:r>
            <a:endParaRPr lang="en-US" altLang="en-US" sz="2000" dirty="0" smtClean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getName</a:t>
            </a:r>
            <a:r>
              <a:rPr lang="en-US" altLang="en-US" sz="2000" dirty="0" smtClean="0">
                <a:latin typeface="Times New Roman" charset="0"/>
              </a:rPr>
              <a:t>():String</a:t>
            </a: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getAddress</a:t>
            </a:r>
            <a:r>
              <a:rPr lang="en-US" altLang="en-US" sz="2000" dirty="0" smtClean="0">
                <a:latin typeface="Times New Roman" charset="0"/>
              </a:rPr>
              <a:t>():</a:t>
            </a:r>
            <a:r>
              <a:rPr lang="en-US" altLang="en-US" sz="2000" dirty="0" smtClean="0">
                <a:solidFill>
                  <a:srgbClr val="FF0000"/>
                </a:solidFill>
                <a:latin typeface="Times New Roman" charset="0"/>
              </a:rPr>
              <a:t>Address</a:t>
            </a: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getCgpa</a:t>
            </a:r>
            <a:r>
              <a:rPr lang="en-US" altLang="en-US" sz="2000" dirty="0" smtClean="0">
                <a:latin typeface="Times New Roman" charset="0"/>
              </a:rPr>
              <a:t>():double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setCgpa</a:t>
            </a:r>
            <a:r>
              <a:rPr lang="en-US" altLang="en-US" sz="2000" dirty="0" smtClean="0">
                <a:latin typeface="Times New Roman" charset="0"/>
              </a:rPr>
              <a:t>(double)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toString</a:t>
            </a:r>
            <a:r>
              <a:rPr lang="en-US" altLang="en-US" sz="2000" dirty="0" smtClean="0">
                <a:latin typeface="Times New Roman" charset="0"/>
              </a:rPr>
              <a:t>():String</a:t>
            </a:r>
            <a:endParaRPr lang="en-US" altLang="en-US" sz="2000" dirty="0">
              <a:latin typeface="Times New Roman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5638800" y="1676400"/>
            <a:ext cx="3352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638800" y="3124200"/>
            <a:ext cx="3352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302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Dig deeper with Student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600200"/>
            <a:ext cx="8229600" cy="452596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CA" dirty="0" smtClean="0"/>
              <a:t>public class Student</a:t>
            </a:r>
          </a:p>
          <a:p>
            <a:pPr marL="0" indent="0">
              <a:buNone/>
            </a:pPr>
            <a:r>
              <a:rPr lang="en-CA" dirty="0" smtClean="0"/>
              <a:t>{</a:t>
            </a:r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 Address </a:t>
            </a:r>
            <a:r>
              <a:rPr lang="en-CA" dirty="0" err="1" smtClean="0"/>
              <a:t>address</a:t>
            </a:r>
            <a:r>
              <a:rPr lang="en-CA" dirty="0" smtClean="0"/>
              <a:t>;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public Student</a:t>
            </a:r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 (</a:t>
            </a:r>
            <a:r>
              <a:rPr lang="en-CA" dirty="0" err="1" smtClean="0"/>
              <a:t>int</a:t>
            </a:r>
            <a:r>
              <a:rPr lang="en-CA" dirty="0" smtClean="0"/>
              <a:t> number, String name, Address address) {</a:t>
            </a:r>
          </a:p>
          <a:p>
            <a:pPr marL="0" indent="0">
              <a:buNone/>
            </a:pPr>
            <a:r>
              <a:rPr lang="en-CA" dirty="0" smtClean="0"/>
              <a:t>   	</a:t>
            </a:r>
            <a:r>
              <a:rPr lang="en-CA" dirty="0" err="1" smtClean="0"/>
              <a:t>this.number</a:t>
            </a:r>
            <a:r>
              <a:rPr lang="en-CA" dirty="0" smtClean="0"/>
              <a:t> = number;</a:t>
            </a:r>
          </a:p>
          <a:p>
            <a:pPr marL="0" indent="0">
              <a:buNone/>
            </a:pPr>
            <a:r>
              <a:rPr lang="en-CA" dirty="0" smtClean="0"/>
              <a:t>   	this.name = name;</a:t>
            </a:r>
          </a:p>
          <a:p>
            <a:pPr marL="0" indent="0">
              <a:buNone/>
            </a:pPr>
            <a:r>
              <a:rPr lang="en-CA" dirty="0" smtClean="0"/>
              <a:t>	</a:t>
            </a:r>
            <a:r>
              <a:rPr lang="en-CA" dirty="0" err="1" smtClean="0"/>
              <a:t>this.address</a:t>
            </a:r>
            <a:r>
              <a:rPr lang="en-CA" dirty="0" smtClean="0"/>
              <a:t> = address;</a:t>
            </a:r>
          </a:p>
          <a:p>
            <a:pPr marL="0" indent="0">
              <a:buNone/>
            </a:pPr>
            <a:r>
              <a:rPr lang="en-CA" dirty="0" smtClean="0"/>
              <a:t>   }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   public Address </a:t>
            </a:r>
            <a:r>
              <a:rPr lang="en-CA" dirty="0" err="1" smtClean="0"/>
              <a:t>getAddress</a:t>
            </a:r>
            <a:r>
              <a:rPr lang="en-CA" dirty="0" smtClean="0"/>
              <a:t>() { </a:t>
            </a:r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	return </a:t>
            </a:r>
            <a:r>
              <a:rPr lang="en-CA" dirty="0" err="1" smtClean="0"/>
              <a:t>this.address</a:t>
            </a:r>
            <a:r>
              <a:rPr lang="en-CA" dirty="0" smtClean="0"/>
              <a:t>;</a:t>
            </a:r>
          </a:p>
          <a:p>
            <a:pPr marL="0" indent="0">
              <a:buNone/>
            </a:pPr>
            <a:r>
              <a:rPr lang="en-CA" dirty="0" smtClean="0"/>
              <a:t>   }</a:t>
            </a:r>
          </a:p>
          <a:p>
            <a:pPr marL="0" indent="0">
              <a:buNone/>
            </a:pPr>
            <a:r>
              <a:rPr lang="en-CA" dirty="0"/>
              <a:t>}</a:t>
            </a:r>
            <a:endParaRPr lang="en-CA" dirty="0" smtClean="0"/>
          </a:p>
          <a:p>
            <a:endParaRPr lang="en-CA" dirty="0" smtClean="0"/>
          </a:p>
        </p:txBody>
      </p:sp>
      <p:sp>
        <p:nvSpPr>
          <p:cNvPr id="6" name="Rectangle 5"/>
          <p:cNvSpPr/>
          <p:nvPr/>
        </p:nvSpPr>
        <p:spPr>
          <a:xfrm>
            <a:off x="4343400" y="1447800"/>
            <a:ext cx="4800600" cy="40934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en-US" sz="2000" u="sng" dirty="0" smtClean="0">
                <a:latin typeface="Times New Roman" charset="0"/>
              </a:rPr>
              <a:t>Some client code</a:t>
            </a:r>
          </a:p>
          <a:p>
            <a:pPr marL="457200" indent="-457200">
              <a:buFont typeface="+mj-lt"/>
              <a:buAutoNum type="arabicPeriod"/>
            </a:pPr>
            <a:endParaRPr lang="en-US" altLang="en-US" sz="2000" dirty="0" smtClean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1. Address a1= new Address ( “Wawa” );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2. Student s = </a:t>
            </a:r>
          </a:p>
          <a:p>
            <a:r>
              <a:rPr lang="en-US" altLang="en-US" sz="2000" dirty="0">
                <a:latin typeface="Times New Roman" charset="0"/>
              </a:rPr>
              <a:t> </a:t>
            </a:r>
            <a:r>
              <a:rPr lang="en-US" altLang="en-US" sz="2000" dirty="0" smtClean="0">
                <a:latin typeface="Times New Roman" charset="0"/>
              </a:rPr>
              <a:t>       new Student (1234, “Schramm”, a1);</a:t>
            </a:r>
          </a:p>
          <a:p>
            <a:endParaRPr lang="en-US" altLang="en-US" sz="2000" dirty="0" smtClean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3. a1.setCity</a:t>
            </a:r>
            <a:r>
              <a:rPr lang="en-US" altLang="en-US" sz="2000" dirty="0">
                <a:latin typeface="Times New Roman" charset="0"/>
              </a:rPr>
              <a:t>( “Winnipeg”);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4</a:t>
            </a:r>
            <a:r>
              <a:rPr lang="en-US" altLang="en-US" sz="2000" dirty="0" smtClean="0">
                <a:latin typeface="Times New Roman" charset="0"/>
              </a:rPr>
              <a:t>. Address a2 = </a:t>
            </a:r>
            <a:r>
              <a:rPr lang="en-US" altLang="en-US" sz="2000" dirty="0" err="1" smtClean="0">
                <a:latin typeface="Times New Roman" charset="0"/>
              </a:rPr>
              <a:t>s.getAddress</a:t>
            </a:r>
            <a:r>
              <a:rPr lang="en-US" altLang="en-US" sz="2000" dirty="0" smtClean="0">
                <a:latin typeface="Times New Roman" charset="0"/>
              </a:rPr>
              <a:t>();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5</a:t>
            </a:r>
            <a:r>
              <a:rPr lang="en-US" altLang="en-US" sz="2000" dirty="0" smtClean="0">
                <a:latin typeface="Times New Roman" charset="0"/>
              </a:rPr>
              <a:t>. a2.setCity (“Ottawa” );</a:t>
            </a:r>
          </a:p>
          <a:p>
            <a:pPr marL="457200" indent="-457200">
              <a:buFont typeface="+mj-lt"/>
              <a:buAutoNum type="arabicPeriod"/>
            </a:pPr>
            <a:endParaRPr lang="en-US" altLang="en-US" sz="2000" dirty="0" smtClean="0">
              <a:latin typeface="Times New Roman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2000" y="6172200"/>
            <a:ext cx="5739969" cy="52322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CA" sz="2800" dirty="0" smtClean="0"/>
              <a:t>Draw object diagrams after 2, 3, and 5</a:t>
            </a:r>
            <a:endParaRPr lang="en-CA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090326" y="3897868"/>
            <a:ext cx="4053674" cy="369332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CA" dirty="0" smtClean="0"/>
              <a:t>Assuming Address has a </a:t>
            </a:r>
            <a:r>
              <a:rPr lang="en-CA" dirty="0" err="1" smtClean="0"/>
              <a:t>setCity</a:t>
            </a:r>
            <a:r>
              <a:rPr lang="en-CA" dirty="0" smtClean="0"/>
              <a:t>() method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335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54DC73-8F6C-46C4-A93D-4D05458B0897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16619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09997"/>
            <a:ext cx="7772400" cy="769441"/>
          </a:xfrm>
        </p:spPr>
        <p:txBody>
          <a:bodyPr>
            <a:spAutoFit/>
          </a:bodyPr>
          <a:lstStyle/>
          <a:p>
            <a:r>
              <a:rPr lang="en-US" altLang="en-US"/>
              <a:t>References as Parameters</a:t>
            </a:r>
          </a:p>
        </p:txBody>
      </p:sp>
      <p:sp>
        <p:nvSpPr>
          <p:cNvPr id="1661955" name="Text Box 3"/>
          <p:cNvSpPr txBox="1">
            <a:spLocks noChangeArrowheads="1"/>
          </p:cNvSpPr>
          <p:nvPr/>
        </p:nvSpPr>
        <p:spPr bwMode="auto">
          <a:xfrm>
            <a:off x="508001" y="1200150"/>
            <a:ext cx="8250767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arguments are passed by value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00000"/>
              </a:lnSpc>
              <a:spcBef>
                <a:spcPct val="0"/>
              </a:spcBef>
              <a:buFontTx/>
              <a:buChar char="•"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If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argument is a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reference, then the net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 is equivalent to having passed the object itself  “by reference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FontTx/>
              <a:buChar char="•"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Applies to return values for methods, as well.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FontTx/>
              <a:buChar char="•"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 as Parameters </a:t>
            </a:r>
            <a:r>
              <a:rPr lang="en-US" altLang="en-US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References as Return Types create the potential for </a:t>
            </a:r>
            <a:r>
              <a:rPr lang="en-US" altLang="en-US" sz="24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side-effects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Side-Effects – Changes in the state of the underlying referenced object that was passed as a parameter or return type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Why? Because the references are aliased (shared) between the method and the caller of the method.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Side-Effects must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must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</a:t>
            </a:r>
            <a:r>
              <a:rPr lang="en-US" altLang="en-US" sz="24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well-documented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near the code that invokes the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method)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20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if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side-effect is undesired?</a:t>
            </a:r>
          </a:p>
          <a:p>
            <a:pPr lvl="1">
              <a:lnSpc>
                <a:spcPct val="90000"/>
              </a:lnSpc>
            </a:pP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 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should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a new object and return a reference to it (instead of changing the state of the objects passed as method 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arguments</a:t>
            </a:r>
          </a:p>
          <a:p>
            <a:pPr lvl="1">
              <a:lnSpc>
                <a:spcPct val="9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90000"/>
              </a:lnSpc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9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need to know how to COPY objects!!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61643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Continued Lessons on Java References</a:t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CA" sz="5400" dirty="0" smtClean="0"/>
              <a:t>Every </a:t>
            </a:r>
            <a:r>
              <a:rPr lang="en-CA" sz="5400" dirty="0" smtClean="0">
                <a:solidFill>
                  <a:srgbClr val="FF0000"/>
                </a:solidFill>
              </a:rPr>
              <a:t>variable of a class </a:t>
            </a:r>
            <a:r>
              <a:rPr lang="en-CA" sz="5400" dirty="0" smtClean="0"/>
              <a:t>is a reference to a dynamically allocated object</a:t>
            </a:r>
          </a:p>
          <a:p>
            <a:pPr marL="0" indent="0" algn="ctr">
              <a:buNone/>
            </a:pPr>
            <a:endParaRPr lang="en-CA" sz="5400" dirty="0"/>
          </a:p>
          <a:p>
            <a:pPr marL="0" indent="0" algn="ctr">
              <a:buNone/>
            </a:pPr>
            <a:r>
              <a:rPr lang="en-CA" sz="6000" i="1" dirty="0" smtClean="0">
                <a:solidFill>
                  <a:srgbClr val="FF0000"/>
                </a:solidFill>
              </a:rPr>
              <a:t>COPYING OBJECTS</a:t>
            </a:r>
            <a:endParaRPr lang="en-CA" sz="60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63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Copying Objects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We will cover this topic from 2 perspectives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Syntax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Good Object Design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222909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Copying (Primitive) Variables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Objective:  Set x to be a copy of y</a:t>
            </a:r>
          </a:p>
          <a:p>
            <a:pPr marL="400050" lvl="1" indent="0">
              <a:buNone/>
            </a:pPr>
            <a:r>
              <a:rPr lang="en-CA" dirty="0" err="1" smtClean="0"/>
              <a:t>int</a:t>
            </a:r>
            <a:r>
              <a:rPr lang="en-CA" dirty="0" smtClean="0"/>
              <a:t> x = 10;</a:t>
            </a:r>
          </a:p>
          <a:p>
            <a:pPr marL="400050" lvl="1" indent="0">
              <a:buNone/>
            </a:pPr>
            <a:r>
              <a:rPr lang="en-CA" dirty="0" err="1" smtClean="0"/>
              <a:t>int</a:t>
            </a:r>
            <a:r>
              <a:rPr lang="en-CA" dirty="0" smtClean="0"/>
              <a:t> y;</a:t>
            </a:r>
          </a:p>
          <a:p>
            <a:pPr marL="400050" lvl="1" indent="0">
              <a:buNone/>
            </a:pPr>
            <a:r>
              <a:rPr lang="en-CA" dirty="0" smtClean="0"/>
              <a:t>y  = x;</a:t>
            </a:r>
          </a:p>
        </p:txBody>
      </p:sp>
    </p:spTree>
    <p:extLst>
      <p:ext uri="{BB962C8B-B14F-4D97-AF65-F5344CB8AC3E}">
        <p14:creationId xmlns:p14="http://schemas.microsoft.com/office/powerpoint/2010/main" val="304067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Copying (Reference) Variables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Objective: Set object x to be a copy of object y</a:t>
            </a:r>
          </a:p>
          <a:p>
            <a:r>
              <a:rPr lang="en-CA" u="sng" dirty="0" smtClean="0"/>
              <a:t>Version 1</a:t>
            </a:r>
          </a:p>
          <a:p>
            <a:pPr marL="400050" lvl="1" indent="0">
              <a:buNone/>
            </a:pPr>
            <a:r>
              <a:rPr lang="en-CA" dirty="0" smtClean="0"/>
              <a:t>Complex x = new Complex(5,6);</a:t>
            </a:r>
          </a:p>
          <a:p>
            <a:pPr marL="400050" lvl="1" indent="0">
              <a:buNone/>
            </a:pPr>
            <a:r>
              <a:rPr lang="en-CA" dirty="0" smtClean="0"/>
              <a:t>Complex y;</a:t>
            </a:r>
          </a:p>
          <a:p>
            <a:pPr marL="400050" lvl="1" indent="0">
              <a:buNone/>
            </a:pPr>
            <a:r>
              <a:rPr lang="en-CA" dirty="0"/>
              <a:t>y</a:t>
            </a:r>
            <a:r>
              <a:rPr lang="en-CA" dirty="0" smtClean="0"/>
              <a:t> = x; </a:t>
            </a:r>
            <a:r>
              <a:rPr lang="en-US" altLang="en-US" dirty="0" smtClean="0">
                <a:solidFill>
                  <a:srgbClr val="FF0000"/>
                </a:solidFill>
                <a:latin typeface="Courier New" pitchFamily="-12" charset="0"/>
                <a:sym typeface="Wingdings" pitchFamily="-12" charset="2"/>
              </a:rPr>
              <a:t>  </a:t>
            </a:r>
            <a:r>
              <a:rPr lang="en-US" altLang="en-US" sz="2200" dirty="0" smtClean="0">
                <a:solidFill>
                  <a:srgbClr val="FF0000"/>
                </a:solidFill>
                <a:latin typeface="Courier New" pitchFamily="-12" charset="0"/>
                <a:sym typeface="Wingdings" pitchFamily="-12" charset="2"/>
              </a:rPr>
              <a:t>(Aliasing)</a:t>
            </a:r>
          </a:p>
          <a:p>
            <a:r>
              <a:rPr lang="en-CA" u="sng" dirty="0"/>
              <a:t>Version </a:t>
            </a:r>
            <a:r>
              <a:rPr lang="en-CA" u="sng" dirty="0" smtClean="0"/>
              <a:t>2</a:t>
            </a:r>
            <a:endParaRPr lang="en-CA" u="sng" dirty="0"/>
          </a:p>
          <a:p>
            <a:pPr marL="400050" lvl="1" indent="0">
              <a:buNone/>
            </a:pPr>
            <a:r>
              <a:rPr lang="en-CA" dirty="0"/>
              <a:t>Complex x = new Complex(5,6);</a:t>
            </a:r>
          </a:p>
          <a:p>
            <a:pPr marL="400050" lvl="1" indent="0">
              <a:buNone/>
            </a:pPr>
            <a:r>
              <a:rPr lang="en-CA" dirty="0"/>
              <a:t>Complex </a:t>
            </a:r>
            <a:r>
              <a:rPr lang="en-CA" dirty="0" smtClean="0"/>
              <a:t>y = new Complex();</a:t>
            </a:r>
            <a:endParaRPr lang="en-CA" dirty="0"/>
          </a:p>
          <a:p>
            <a:pPr marL="400050" lvl="1" indent="0">
              <a:buNone/>
            </a:pPr>
            <a:r>
              <a:rPr lang="en-CA" dirty="0"/>
              <a:t>y = x; </a:t>
            </a:r>
            <a:r>
              <a:rPr lang="en-US" altLang="en-US" dirty="0" smtClean="0">
                <a:solidFill>
                  <a:srgbClr val="FF0000"/>
                </a:solidFill>
                <a:latin typeface="Courier New" pitchFamily="-12" charset="0"/>
                <a:sym typeface="Wingdings" pitchFamily="-12" charset="2"/>
              </a:rPr>
              <a:t> (</a:t>
            </a:r>
            <a:r>
              <a:rPr lang="en-US" altLang="en-US" sz="2200" dirty="0" smtClean="0">
                <a:solidFill>
                  <a:srgbClr val="FF0000"/>
                </a:solidFill>
                <a:latin typeface="Courier New" pitchFamily="-12" charset="0"/>
                <a:sym typeface="Wingdings" pitchFamily="-12" charset="2"/>
              </a:rPr>
              <a:t>Aliasing &amp; Wasteful Memory Usage)</a:t>
            </a:r>
            <a:endParaRPr lang="en-CA" sz="2200" dirty="0"/>
          </a:p>
          <a:p>
            <a:pPr marL="400050" lvl="1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782317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Copying Variables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u="sng" dirty="0" smtClean="0"/>
              <a:t>Version 3</a:t>
            </a:r>
          </a:p>
          <a:p>
            <a:pPr marL="400050" lvl="1" indent="0">
              <a:buNone/>
            </a:pPr>
            <a:r>
              <a:rPr lang="en-CA" dirty="0" smtClean="0"/>
              <a:t>Complex x = new Complex(5,6);</a:t>
            </a:r>
          </a:p>
          <a:p>
            <a:pPr marL="400050" lvl="1" indent="0">
              <a:buNone/>
            </a:pPr>
            <a:r>
              <a:rPr lang="en-CA" smtClean="0"/>
              <a:t>Complex </a:t>
            </a:r>
            <a:r>
              <a:rPr lang="en-CA" smtClean="0"/>
              <a:t>y = new Complex();</a:t>
            </a:r>
            <a:endParaRPr lang="en-CA" dirty="0" smtClean="0"/>
          </a:p>
          <a:p>
            <a:pPr marL="400050" lvl="1" indent="0">
              <a:buNone/>
            </a:pPr>
            <a:r>
              <a:rPr lang="en-CA" dirty="0" err="1" smtClean="0"/>
              <a:t>y.setReal</a:t>
            </a:r>
            <a:r>
              <a:rPr lang="en-CA" dirty="0" smtClean="0"/>
              <a:t>( </a:t>
            </a:r>
            <a:r>
              <a:rPr lang="en-CA" dirty="0" err="1" smtClean="0"/>
              <a:t>x.getReal</a:t>
            </a:r>
            <a:r>
              <a:rPr lang="en-CA" dirty="0" smtClean="0"/>
              <a:t> () );</a:t>
            </a:r>
          </a:p>
          <a:p>
            <a:pPr marL="400050" lvl="1" indent="0">
              <a:buNone/>
            </a:pPr>
            <a:r>
              <a:rPr lang="en-CA" dirty="0" err="1" smtClean="0"/>
              <a:t>y.setImag</a:t>
            </a:r>
            <a:r>
              <a:rPr lang="en-CA" dirty="0" smtClean="0"/>
              <a:t>( </a:t>
            </a:r>
            <a:r>
              <a:rPr lang="en-CA" dirty="0" err="1"/>
              <a:t>x</a:t>
            </a:r>
            <a:r>
              <a:rPr lang="en-CA" dirty="0" err="1" smtClean="0"/>
              <a:t>.getImag</a:t>
            </a:r>
            <a:r>
              <a:rPr lang="en-CA" dirty="0" smtClean="0"/>
              <a:t>() );</a:t>
            </a:r>
          </a:p>
          <a:p>
            <a:pPr marL="400050" lvl="1" indent="0">
              <a:buNone/>
            </a:pPr>
            <a:endParaRPr lang="en-CA" altLang="en-US" dirty="0">
              <a:solidFill>
                <a:srgbClr val="FF0000"/>
              </a:solidFill>
              <a:latin typeface="Courier New" pitchFamily="-12" charset="0"/>
              <a:sym typeface="Wingdings" pitchFamily="-12" charset="2"/>
            </a:endParaRPr>
          </a:p>
          <a:p>
            <a:pPr marL="400050" lvl="1" indent="0">
              <a:buNone/>
            </a:pPr>
            <a:endParaRPr lang="en-CA" altLang="en-US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itchFamily="-12" charset="2"/>
            </a:endParaRPr>
          </a:p>
          <a:p>
            <a:pPr marL="400050" lvl="1" indent="0">
              <a:buNone/>
            </a:pPr>
            <a:r>
              <a:rPr lang="en-CA" alt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-12" charset="2"/>
              </a:rPr>
              <a:t>Syntatically</a:t>
            </a:r>
            <a:r>
              <a:rPr lang="en-CA" alt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-12" charset="2"/>
              </a:rPr>
              <a:t>, this will give correct results, although it is now time to learn more OO design theory.</a:t>
            </a:r>
            <a:endParaRPr lang="en-US" altLang="en-US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itchFamily="-12" charset="2"/>
            </a:endParaRPr>
          </a:p>
          <a:p>
            <a:pPr marL="400050" lvl="1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991132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Copying Variables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dirty="0" smtClean="0"/>
              <a:t>Whose </a:t>
            </a:r>
            <a:r>
              <a:rPr lang="en-CA" dirty="0" smtClean="0">
                <a:solidFill>
                  <a:schemeClr val="accent1"/>
                </a:solidFill>
              </a:rPr>
              <a:t>responsibility</a:t>
            </a:r>
            <a:r>
              <a:rPr lang="en-CA" dirty="0" smtClean="0"/>
              <a:t> is it to know how to copy an object? </a:t>
            </a:r>
            <a:endParaRPr lang="en-CA" dirty="0"/>
          </a:p>
          <a:p>
            <a:pPr marL="514350" indent="-514350">
              <a:buFont typeface="+mj-lt"/>
              <a:buAutoNum type="alphaLcParenR"/>
            </a:pPr>
            <a:r>
              <a:rPr lang="en-CA" dirty="0" smtClean="0"/>
              <a:t>The class</a:t>
            </a:r>
          </a:p>
          <a:p>
            <a:pPr marL="514350" indent="-514350">
              <a:buFont typeface="+mj-lt"/>
              <a:buAutoNum type="alphaLcParenR"/>
            </a:pPr>
            <a:r>
              <a:rPr lang="en-CA" dirty="0" smtClean="0"/>
              <a:t>The client of the class</a:t>
            </a:r>
          </a:p>
          <a:p>
            <a:pPr marL="514350" indent="-514350">
              <a:buFont typeface="+mj-lt"/>
              <a:buAutoNum type="alphaLcParenR"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Explain WHY? </a:t>
            </a:r>
          </a:p>
          <a:p>
            <a:r>
              <a:rPr lang="en-CA" dirty="0" smtClean="0"/>
              <a:t>In terms of Reusable, extensible, maintainable</a:t>
            </a:r>
          </a:p>
          <a:p>
            <a:pPr marL="0" indent="0">
              <a:buNone/>
            </a:pPr>
            <a:r>
              <a:rPr lang="en-CA" dirty="0" smtClean="0"/>
              <a:t>Go back to Version 3: Who is doing the copy?</a:t>
            </a:r>
          </a:p>
          <a:p>
            <a:pPr marL="400050" lvl="1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1095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Copy Constructors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381000" y="1524000"/>
            <a:ext cx="4336101" cy="53245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en-US" sz="2000" dirty="0">
                <a:latin typeface="Times New Roman" charset="0"/>
              </a:rPr>
              <a:t>Complex</a:t>
            </a: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>
                <a:latin typeface="Times New Roman" charset="0"/>
              </a:rPr>
              <a:t>real:double</a:t>
            </a:r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-</a:t>
            </a:r>
            <a:r>
              <a:rPr lang="en-US" altLang="en-US" sz="2000" dirty="0" err="1">
                <a:latin typeface="Times New Roman" charset="0"/>
              </a:rPr>
              <a:t>imag:double</a:t>
            </a:r>
            <a:endParaRPr lang="en-US" altLang="en-US" sz="2000" dirty="0">
              <a:latin typeface="Times New Roman" charset="0"/>
            </a:endParaRP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+Complex</a:t>
            </a:r>
            <a:r>
              <a:rPr lang="en-US" altLang="en-US" sz="2000" dirty="0" smtClean="0">
                <a:latin typeface="Times New Roman" charset="0"/>
              </a:rPr>
              <a:t>()</a:t>
            </a:r>
          </a:p>
          <a:p>
            <a:r>
              <a:rPr lang="en-US" altLang="en-US" sz="2000" dirty="0" smtClean="0">
                <a:solidFill>
                  <a:srgbClr val="FF0000"/>
                </a:solidFill>
                <a:latin typeface="Times New Roman" charset="0"/>
              </a:rPr>
              <a:t>+Complex(Complex)</a:t>
            </a:r>
            <a:endParaRPr lang="en-US" altLang="en-US" sz="2000" dirty="0">
              <a:solidFill>
                <a:srgbClr val="FF0000"/>
              </a:solidFill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+Complex(</a:t>
            </a:r>
            <a:r>
              <a:rPr lang="en-US" altLang="en-US" sz="2000" dirty="0" err="1">
                <a:latin typeface="Times New Roman" charset="0"/>
              </a:rPr>
              <a:t>real:double</a:t>
            </a:r>
            <a:r>
              <a:rPr lang="en-US" altLang="en-US" sz="2000" dirty="0">
                <a:latin typeface="Times New Roman" charset="0"/>
              </a:rPr>
              <a:t>)</a:t>
            </a:r>
          </a:p>
          <a:p>
            <a:r>
              <a:rPr lang="en-US" altLang="en-US" sz="2000" dirty="0">
                <a:latin typeface="Times New Roman" charset="0"/>
              </a:rPr>
              <a:t>+Complex(</a:t>
            </a:r>
            <a:r>
              <a:rPr lang="en-US" altLang="en-US" sz="2000" dirty="0" err="1">
                <a:latin typeface="Times New Roman" charset="0"/>
              </a:rPr>
              <a:t>real:double</a:t>
            </a:r>
            <a:r>
              <a:rPr lang="en-US" altLang="en-US" sz="2000" dirty="0">
                <a:latin typeface="Times New Roman" charset="0"/>
              </a:rPr>
              <a:t>, </a:t>
            </a:r>
            <a:r>
              <a:rPr lang="en-US" altLang="en-US" sz="2000" dirty="0" err="1">
                <a:latin typeface="Times New Roman" charset="0"/>
              </a:rPr>
              <a:t>imag:double</a:t>
            </a:r>
            <a:r>
              <a:rPr lang="en-US" altLang="en-US" sz="2000" dirty="0">
                <a:latin typeface="Times New Roman" charset="0"/>
              </a:rPr>
              <a:t>) 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+</a:t>
            </a:r>
            <a:r>
              <a:rPr lang="en-US" altLang="en-US" sz="2000" dirty="0" err="1">
                <a:latin typeface="Times New Roman" charset="0"/>
              </a:rPr>
              <a:t>getImag</a:t>
            </a:r>
            <a:r>
              <a:rPr lang="en-US" altLang="en-US" sz="2000" dirty="0">
                <a:latin typeface="Times New Roman" charset="0"/>
              </a:rPr>
              <a:t>():double</a:t>
            </a:r>
          </a:p>
          <a:p>
            <a:r>
              <a:rPr lang="en-US" altLang="en-US" sz="2000" dirty="0">
                <a:latin typeface="Times New Roman" charset="0"/>
              </a:rPr>
              <a:t>+</a:t>
            </a:r>
            <a:r>
              <a:rPr lang="en-US" altLang="en-US" sz="2000" dirty="0" err="1">
                <a:latin typeface="Times New Roman" charset="0"/>
              </a:rPr>
              <a:t>getReal</a:t>
            </a:r>
            <a:r>
              <a:rPr lang="en-US" altLang="en-US" sz="2000" dirty="0">
                <a:latin typeface="Times New Roman" charset="0"/>
              </a:rPr>
              <a:t>():double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+</a:t>
            </a:r>
            <a:r>
              <a:rPr lang="en-US" altLang="en-US" sz="2000" dirty="0" err="1">
                <a:latin typeface="Times New Roman" charset="0"/>
              </a:rPr>
              <a:t>setImag</a:t>
            </a:r>
            <a:r>
              <a:rPr lang="en-US" altLang="en-US" sz="2000" dirty="0">
                <a:latin typeface="Times New Roman" charset="0"/>
              </a:rPr>
              <a:t>(</a:t>
            </a:r>
            <a:r>
              <a:rPr lang="en-US" altLang="en-US" sz="2000" dirty="0" err="1">
                <a:latin typeface="Times New Roman" charset="0"/>
              </a:rPr>
              <a:t>ip:double</a:t>
            </a:r>
            <a:r>
              <a:rPr lang="en-US" altLang="en-US" sz="2000" dirty="0">
                <a:latin typeface="Times New Roman" charset="0"/>
              </a:rPr>
              <a:t>)</a:t>
            </a:r>
          </a:p>
          <a:p>
            <a:r>
              <a:rPr lang="en-US" altLang="en-US" sz="2000" dirty="0">
                <a:latin typeface="Times New Roman" charset="0"/>
              </a:rPr>
              <a:t>+</a:t>
            </a:r>
            <a:r>
              <a:rPr lang="en-US" altLang="en-US" sz="2000" dirty="0" err="1">
                <a:latin typeface="Times New Roman" charset="0"/>
              </a:rPr>
              <a:t>setReal</a:t>
            </a:r>
            <a:r>
              <a:rPr lang="en-US" altLang="en-US" sz="2000" dirty="0">
                <a:latin typeface="Times New Roman" charset="0"/>
              </a:rPr>
              <a:t>(</a:t>
            </a:r>
            <a:r>
              <a:rPr lang="en-US" altLang="en-US" sz="2000" dirty="0" err="1">
                <a:latin typeface="Times New Roman" charset="0"/>
              </a:rPr>
              <a:t>rp:double</a:t>
            </a:r>
            <a:r>
              <a:rPr lang="en-US" altLang="en-US" sz="2000" dirty="0">
                <a:latin typeface="Times New Roman" charset="0"/>
              </a:rPr>
              <a:t>)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+plus(Complex):</a:t>
            </a:r>
            <a:r>
              <a:rPr lang="en-US" altLang="en-US" sz="2000" dirty="0" smtClean="0">
                <a:latin typeface="Times New Roman" charset="0"/>
              </a:rPr>
              <a:t>Complex</a:t>
            </a:r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 smtClean="0">
                <a:latin typeface="Times New Roman" charset="0"/>
              </a:rPr>
              <a:t>+</a:t>
            </a:r>
            <a:r>
              <a:rPr lang="en-US" altLang="en-US" sz="2000" dirty="0" err="1" smtClean="0">
                <a:latin typeface="Times New Roman" charset="0"/>
              </a:rPr>
              <a:t>toString</a:t>
            </a:r>
            <a:r>
              <a:rPr lang="en-US" altLang="en-US" sz="2000" dirty="0" smtClean="0">
                <a:latin typeface="Times New Roman" charset="0"/>
              </a:rPr>
              <a:t>():String</a:t>
            </a:r>
            <a:endParaRPr lang="en-CA" sz="20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381000" y="2590800"/>
            <a:ext cx="43361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80999" y="1905000"/>
            <a:ext cx="43361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5029200" y="1519765"/>
            <a:ext cx="3563220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dirty="0" smtClean="0"/>
              <a:t>public class Complex {</a:t>
            </a:r>
          </a:p>
          <a:p>
            <a:r>
              <a:rPr lang="en-CA" sz="2200" dirty="0" smtClean="0"/>
              <a:t>  …</a:t>
            </a:r>
            <a:endParaRPr lang="en-CA" sz="2200" dirty="0"/>
          </a:p>
          <a:p>
            <a:r>
              <a:rPr lang="en-CA" sz="2200" dirty="0" smtClean="0"/>
              <a:t>  public Complex(Complex c) {</a:t>
            </a:r>
          </a:p>
          <a:p>
            <a:r>
              <a:rPr lang="en-CA" sz="2200" dirty="0"/>
              <a:t> </a:t>
            </a:r>
            <a:r>
              <a:rPr lang="en-CA" sz="2200" dirty="0" smtClean="0"/>
              <a:t>    </a:t>
            </a:r>
            <a:r>
              <a:rPr lang="en-CA" sz="2200" dirty="0" err="1" smtClean="0"/>
              <a:t>this.real</a:t>
            </a:r>
            <a:r>
              <a:rPr lang="en-CA" sz="2200" dirty="0" smtClean="0"/>
              <a:t> = </a:t>
            </a:r>
            <a:r>
              <a:rPr lang="en-CA" sz="2200" dirty="0" err="1" smtClean="0"/>
              <a:t>c.getReal</a:t>
            </a:r>
            <a:r>
              <a:rPr lang="en-CA" sz="2200" dirty="0" smtClean="0"/>
              <a:t>();</a:t>
            </a:r>
          </a:p>
          <a:p>
            <a:r>
              <a:rPr lang="en-CA" sz="2200" dirty="0"/>
              <a:t> </a:t>
            </a:r>
            <a:r>
              <a:rPr lang="en-CA" sz="2200" dirty="0" smtClean="0"/>
              <a:t>    </a:t>
            </a:r>
            <a:r>
              <a:rPr lang="en-CA" sz="2200" dirty="0" err="1" smtClean="0"/>
              <a:t>this.imag</a:t>
            </a:r>
            <a:r>
              <a:rPr lang="en-CA" sz="2200" dirty="0" smtClean="0"/>
              <a:t> = </a:t>
            </a:r>
            <a:r>
              <a:rPr lang="en-CA" sz="2200" dirty="0" err="1" smtClean="0"/>
              <a:t>c.getImag</a:t>
            </a:r>
            <a:r>
              <a:rPr lang="en-CA" sz="2200" dirty="0" smtClean="0"/>
              <a:t>();</a:t>
            </a:r>
          </a:p>
          <a:p>
            <a:r>
              <a:rPr lang="en-CA" sz="2200" dirty="0" smtClean="0"/>
              <a:t>  }</a:t>
            </a:r>
          </a:p>
          <a:p>
            <a:r>
              <a:rPr lang="en-CA" sz="2200" dirty="0"/>
              <a:t> </a:t>
            </a:r>
            <a:r>
              <a:rPr lang="en-CA" sz="2200" dirty="0" smtClean="0"/>
              <a:t> ….</a:t>
            </a:r>
          </a:p>
          <a:p>
            <a:r>
              <a:rPr lang="en-CA" sz="2200" dirty="0" smtClean="0"/>
              <a:t>}</a:t>
            </a:r>
          </a:p>
          <a:p>
            <a:endParaRPr lang="en-CA" sz="2200" dirty="0"/>
          </a:p>
        </p:txBody>
      </p:sp>
      <p:sp>
        <p:nvSpPr>
          <p:cNvPr id="6" name="TextBox 5"/>
          <p:cNvSpPr txBox="1"/>
          <p:nvPr/>
        </p:nvSpPr>
        <p:spPr>
          <a:xfrm>
            <a:off x="5181600" y="4495800"/>
            <a:ext cx="3254352" cy="1754326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CA" dirty="0" smtClean="0"/>
              <a:t>Draw the object diagram for:</a:t>
            </a:r>
          </a:p>
          <a:p>
            <a:endParaRPr lang="en-CA" dirty="0"/>
          </a:p>
          <a:p>
            <a:r>
              <a:rPr lang="en-CA" dirty="0" smtClean="0"/>
              <a:t>Complex c1 = new Complex(4,6);</a:t>
            </a:r>
          </a:p>
          <a:p>
            <a:r>
              <a:rPr lang="en-CA" dirty="0" smtClean="0"/>
              <a:t>Complex c2;</a:t>
            </a:r>
          </a:p>
          <a:p>
            <a:r>
              <a:rPr lang="en-CA" dirty="0" smtClean="0"/>
              <a:t>c2 = new Complex( c1 );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0412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Detour : Lesson on Visibility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381001" y="1524000"/>
            <a:ext cx="3581400" cy="50783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en-US" dirty="0">
                <a:latin typeface="Times New Roman" charset="0"/>
              </a:rPr>
              <a:t>Complex</a:t>
            </a:r>
          </a:p>
          <a:p>
            <a:r>
              <a:rPr lang="en-US" altLang="en-US" dirty="0">
                <a:latin typeface="Times New Roman" charset="0"/>
              </a:rPr>
              <a:t>-</a:t>
            </a:r>
            <a:r>
              <a:rPr lang="en-US" altLang="en-US" dirty="0" err="1">
                <a:latin typeface="Times New Roman" charset="0"/>
              </a:rPr>
              <a:t>real:double</a:t>
            </a:r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-</a:t>
            </a:r>
            <a:r>
              <a:rPr lang="en-US" altLang="en-US" dirty="0" err="1">
                <a:latin typeface="Times New Roman" charset="0"/>
              </a:rPr>
              <a:t>imag:double</a:t>
            </a:r>
            <a:endParaRPr lang="en-US" altLang="en-US" dirty="0">
              <a:latin typeface="Times New Roman" charset="0"/>
            </a:endParaRP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+Complex</a:t>
            </a:r>
            <a:r>
              <a:rPr lang="en-US" altLang="en-US" dirty="0" smtClean="0">
                <a:latin typeface="Times New Roman" charset="0"/>
              </a:rPr>
              <a:t>()</a:t>
            </a:r>
          </a:p>
          <a:p>
            <a:r>
              <a:rPr lang="en-US" altLang="en-US" dirty="0" smtClean="0">
                <a:solidFill>
                  <a:srgbClr val="FF0000"/>
                </a:solidFill>
                <a:latin typeface="Times New Roman" charset="0"/>
              </a:rPr>
              <a:t>+Complex(Complex)</a:t>
            </a:r>
            <a:endParaRPr lang="en-US" altLang="en-US" dirty="0">
              <a:solidFill>
                <a:srgbClr val="FF0000"/>
              </a:solidFill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+Complex(</a:t>
            </a:r>
            <a:r>
              <a:rPr lang="en-US" altLang="en-US" dirty="0" err="1">
                <a:latin typeface="Times New Roman" charset="0"/>
              </a:rPr>
              <a:t>real:double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r>
              <a:rPr lang="en-US" altLang="en-US" dirty="0">
                <a:latin typeface="Times New Roman" charset="0"/>
              </a:rPr>
              <a:t>+Complex(</a:t>
            </a:r>
            <a:r>
              <a:rPr lang="en-US" altLang="en-US" dirty="0" err="1">
                <a:latin typeface="Times New Roman" charset="0"/>
              </a:rPr>
              <a:t>real:double</a:t>
            </a:r>
            <a:r>
              <a:rPr lang="en-US" altLang="en-US" dirty="0">
                <a:latin typeface="Times New Roman" charset="0"/>
              </a:rPr>
              <a:t>, </a:t>
            </a:r>
            <a:r>
              <a:rPr lang="en-US" altLang="en-US" dirty="0" err="1">
                <a:latin typeface="Times New Roman" charset="0"/>
              </a:rPr>
              <a:t>imag:double</a:t>
            </a:r>
            <a:r>
              <a:rPr lang="en-US" altLang="en-US" dirty="0">
                <a:latin typeface="Times New Roman" charset="0"/>
              </a:rPr>
              <a:t>) 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getImag</a:t>
            </a:r>
            <a:r>
              <a:rPr lang="en-US" altLang="en-US" dirty="0">
                <a:latin typeface="Times New Roman" charset="0"/>
              </a:rPr>
              <a:t>():double</a:t>
            </a: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getReal</a:t>
            </a:r>
            <a:r>
              <a:rPr lang="en-US" altLang="en-US" dirty="0">
                <a:latin typeface="Times New Roman" charset="0"/>
              </a:rPr>
              <a:t>():double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setImag</a:t>
            </a:r>
            <a:r>
              <a:rPr lang="en-US" altLang="en-US" dirty="0">
                <a:latin typeface="Times New Roman" charset="0"/>
              </a:rPr>
              <a:t>(</a:t>
            </a:r>
            <a:r>
              <a:rPr lang="en-US" altLang="en-US" dirty="0" err="1">
                <a:latin typeface="Times New Roman" charset="0"/>
              </a:rPr>
              <a:t>ip:double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setReal</a:t>
            </a:r>
            <a:r>
              <a:rPr lang="en-US" altLang="en-US" dirty="0">
                <a:latin typeface="Times New Roman" charset="0"/>
              </a:rPr>
              <a:t>(</a:t>
            </a:r>
            <a:r>
              <a:rPr lang="en-US" altLang="en-US" dirty="0" err="1">
                <a:latin typeface="Times New Roman" charset="0"/>
              </a:rPr>
              <a:t>rp:double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+plus(Complex):</a:t>
            </a:r>
            <a:r>
              <a:rPr lang="en-US" altLang="en-US" dirty="0" smtClean="0">
                <a:latin typeface="Times New Roman" charset="0"/>
              </a:rPr>
              <a:t>Complex</a:t>
            </a:r>
            <a:endParaRPr lang="en-US" altLang="en-US" dirty="0">
              <a:latin typeface="Times New Roman" charset="0"/>
            </a:endParaRPr>
          </a:p>
          <a:p>
            <a:r>
              <a:rPr lang="en-US" altLang="en-US" dirty="0" smtClean="0">
                <a:latin typeface="Times New Roman" charset="0"/>
              </a:rPr>
              <a:t>+</a:t>
            </a:r>
            <a:r>
              <a:rPr lang="en-US" altLang="en-US" dirty="0" err="1" smtClean="0">
                <a:latin typeface="Times New Roman" charset="0"/>
              </a:rPr>
              <a:t>toString</a:t>
            </a:r>
            <a:r>
              <a:rPr lang="en-US" altLang="en-US" dirty="0" smtClean="0">
                <a:latin typeface="Times New Roman" charset="0"/>
              </a:rPr>
              <a:t>():String</a:t>
            </a:r>
            <a:endParaRPr lang="en-CA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381000" y="2590800"/>
            <a:ext cx="35814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80999" y="1905000"/>
            <a:ext cx="358140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3138054" y="2971800"/>
            <a:ext cx="5777345" cy="378565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Question 2: Could I re-write the copy constructor as below?</a:t>
            </a:r>
          </a:p>
          <a:p>
            <a:r>
              <a:rPr lang="en-CA" sz="2000" u="sng" dirty="0" smtClean="0"/>
              <a:t>Previous</a:t>
            </a:r>
          </a:p>
          <a:p>
            <a:r>
              <a:rPr lang="en-CA" sz="2000" dirty="0" smtClean="0"/>
              <a:t>public Complex(Complex c) {</a:t>
            </a:r>
          </a:p>
          <a:p>
            <a:r>
              <a:rPr lang="en-CA" sz="2000" dirty="0"/>
              <a:t> </a:t>
            </a:r>
            <a:r>
              <a:rPr lang="en-CA" sz="2000" dirty="0" smtClean="0"/>
              <a:t>    </a:t>
            </a:r>
            <a:r>
              <a:rPr lang="en-CA" sz="2000" dirty="0" err="1" smtClean="0"/>
              <a:t>this.real</a:t>
            </a:r>
            <a:r>
              <a:rPr lang="en-CA" sz="2000" dirty="0" smtClean="0"/>
              <a:t> = </a:t>
            </a:r>
            <a:r>
              <a:rPr lang="en-CA" sz="2000" dirty="0" err="1" smtClean="0"/>
              <a:t>c.getReal</a:t>
            </a:r>
            <a:r>
              <a:rPr lang="en-CA" sz="2000" dirty="0" smtClean="0"/>
              <a:t>();</a:t>
            </a:r>
          </a:p>
          <a:p>
            <a:r>
              <a:rPr lang="en-CA" sz="2000" dirty="0"/>
              <a:t> </a:t>
            </a:r>
            <a:r>
              <a:rPr lang="en-CA" sz="2000" dirty="0" smtClean="0"/>
              <a:t>    </a:t>
            </a:r>
            <a:r>
              <a:rPr lang="en-CA" sz="2000" dirty="0" err="1" smtClean="0"/>
              <a:t>this.imag</a:t>
            </a:r>
            <a:r>
              <a:rPr lang="en-CA" sz="2000" dirty="0" smtClean="0"/>
              <a:t> = </a:t>
            </a:r>
            <a:r>
              <a:rPr lang="en-CA" sz="2000" dirty="0" err="1" smtClean="0"/>
              <a:t>c.getImag</a:t>
            </a:r>
            <a:r>
              <a:rPr lang="en-CA" sz="2000" dirty="0" smtClean="0"/>
              <a:t>();</a:t>
            </a:r>
          </a:p>
          <a:p>
            <a:r>
              <a:rPr lang="en-CA" sz="2000" dirty="0" smtClean="0"/>
              <a:t>  }</a:t>
            </a:r>
          </a:p>
          <a:p>
            <a:r>
              <a:rPr lang="en-CA" sz="2000" u="sng" dirty="0" smtClean="0"/>
              <a:t>New Version</a:t>
            </a:r>
          </a:p>
          <a:p>
            <a:r>
              <a:rPr lang="en-CA" sz="2000" dirty="0"/>
              <a:t>public Complex(Complex c) {</a:t>
            </a:r>
          </a:p>
          <a:p>
            <a:r>
              <a:rPr lang="en-CA" sz="2000" dirty="0"/>
              <a:t>     </a:t>
            </a:r>
            <a:r>
              <a:rPr lang="en-CA" sz="2000" dirty="0" err="1"/>
              <a:t>this.real</a:t>
            </a:r>
            <a:r>
              <a:rPr lang="en-CA" sz="2000" dirty="0"/>
              <a:t> = </a:t>
            </a:r>
            <a:r>
              <a:rPr lang="en-CA" sz="2000" dirty="0" err="1" smtClean="0"/>
              <a:t>c.real</a:t>
            </a:r>
            <a:r>
              <a:rPr lang="en-CA" sz="2000" dirty="0" smtClean="0"/>
              <a:t>; </a:t>
            </a:r>
            <a:r>
              <a:rPr lang="en-US" altLang="en-US" sz="2000" dirty="0" smtClean="0">
                <a:solidFill>
                  <a:srgbClr val="FF0000"/>
                </a:solidFill>
                <a:latin typeface="Courier New" pitchFamily="-12" charset="0"/>
                <a:sym typeface="Wingdings" pitchFamily="-12" charset="2"/>
              </a:rPr>
              <a:t> ??</a:t>
            </a:r>
            <a:endParaRPr lang="en-CA" sz="2000" dirty="0"/>
          </a:p>
          <a:p>
            <a:r>
              <a:rPr lang="en-CA" sz="2000" dirty="0"/>
              <a:t>     </a:t>
            </a:r>
            <a:r>
              <a:rPr lang="en-CA" sz="2000" dirty="0" err="1"/>
              <a:t>this.imag</a:t>
            </a:r>
            <a:r>
              <a:rPr lang="en-CA" sz="2000" dirty="0"/>
              <a:t> = </a:t>
            </a:r>
            <a:r>
              <a:rPr lang="en-CA" sz="2000" dirty="0" err="1" smtClean="0"/>
              <a:t>c.imag</a:t>
            </a:r>
            <a:r>
              <a:rPr lang="en-CA" sz="2000" dirty="0" smtClean="0"/>
              <a:t>;</a:t>
            </a:r>
            <a:endParaRPr lang="en-CA" sz="2000" dirty="0"/>
          </a:p>
          <a:p>
            <a:r>
              <a:rPr lang="en-CA" sz="2000" dirty="0"/>
              <a:t>  </a:t>
            </a:r>
            <a:r>
              <a:rPr lang="en-CA" sz="2000" dirty="0" smtClean="0"/>
              <a:t>}</a:t>
            </a:r>
            <a:endParaRPr lang="en-CA" sz="2200" dirty="0"/>
          </a:p>
        </p:txBody>
      </p:sp>
      <p:sp>
        <p:nvSpPr>
          <p:cNvPr id="6" name="TextBox 5"/>
          <p:cNvSpPr txBox="1"/>
          <p:nvPr/>
        </p:nvSpPr>
        <p:spPr>
          <a:xfrm>
            <a:off x="3124200" y="1219200"/>
            <a:ext cx="5225085" cy="1600438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CA" sz="2000" dirty="0" smtClean="0"/>
              <a:t>Question 1: What is wrong with this client code?</a:t>
            </a:r>
          </a:p>
          <a:p>
            <a:endParaRPr lang="en-CA" sz="2000" dirty="0"/>
          </a:p>
          <a:p>
            <a:r>
              <a:rPr lang="en-CA" sz="2000" dirty="0" smtClean="0"/>
              <a:t>Complex c = new Complex(4.78, 9);</a:t>
            </a:r>
          </a:p>
          <a:p>
            <a:r>
              <a:rPr lang="en-CA" sz="2000" dirty="0" err="1" smtClean="0"/>
              <a:t>c.real</a:t>
            </a:r>
            <a:r>
              <a:rPr lang="en-CA" sz="2000" dirty="0" smtClean="0"/>
              <a:t> = 10.2; </a:t>
            </a:r>
            <a:r>
              <a:rPr lang="en-US" altLang="en-US" sz="2000" dirty="0">
                <a:solidFill>
                  <a:srgbClr val="FF0000"/>
                </a:solidFill>
                <a:latin typeface="Courier New" pitchFamily="-12" charset="0"/>
                <a:sym typeface="Wingdings" pitchFamily="-12" charset="2"/>
              </a:rPr>
              <a:t></a:t>
            </a:r>
            <a:endParaRPr lang="en-CA" sz="2000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6812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Copyright © 2003, Systems and Computer Engineering, Carleton University. SYSC2004-04-JavaAdvanced.ppt</a:t>
            </a:r>
          </a:p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5BA9F9-568A-4DA1-A1A4-072E4CD38305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1684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/>
              <a:t>A Note About Instance Variable Visibility</a:t>
            </a:r>
          </a:p>
        </p:txBody>
      </p:sp>
      <p:sp>
        <p:nvSpPr>
          <p:cNvPr id="1684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90000"/>
              </a:lnSpc>
            </a:pPr>
            <a:r>
              <a:rPr lang="en-US" altLang="en-US" sz="2800" dirty="0" smtClean="0"/>
              <a:t>Students </a:t>
            </a:r>
            <a:r>
              <a:rPr lang="en-US" altLang="en-US" sz="2800" dirty="0"/>
              <a:t>sometimes think that a method can access the private variables of the object that received the message, but cannot access the private variables of other instances </a:t>
            </a:r>
            <a:r>
              <a:rPr lang="en-US" altLang="en-US" sz="2800" i="1" dirty="0"/>
              <a:t>of the same class</a:t>
            </a:r>
          </a:p>
          <a:p>
            <a:pPr marL="0" indent="0">
              <a:lnSpc>
                <a:spcPct val="90000"/>
              </a:lnSpc>
            </a:pPr>
            <a:r>
              <a:rPr lang="en-US" altLang="en-US" sz="2800" dirty="0"/>
              <a:t>This is not true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A method defined in one class </a:t>
            </a:r>
            <a:r>
              <a:rPr lang="en-US" altLang="en-US" u="sng" dirty="0"/>
              <a:t>can</a:t>
            </a:r>
            <a:r>
              <a:rPr lang="en-US" altLang="en-US" dirty="0"/>
              <a:t> access the private variables of any instance </a:t>
            </a:r>
            <a:r>
              <a:rPr lang="en-US" altLang="en-US" i="1" dirty="0"/>
              <a:t>of the </a:t>
            </a:r>
            <a:r>
              <a:rPr lang="en-US" altLang="en-US" i="1" u="sng" dirty="0"/>
              <a:t>same</a:t>
            </a:r>
            <a:r>
              <a:rPr lang="en-US" altLang="en-US" i="1" dirty="0"/>
              <a:t> class</a:t>
            </a:r>
            <a:r>
              <a:rPr lang="en-US" altLang="en-US" dirty="0"/>
              <a:t> 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A method defined in one class </a:t>
            </a:r>
            <a:r>
              <a:rPr lang="en-US" altLang="en-US" u="sng" dirty="0"/>
              <a:t>cannot</a:t>
            </a:r>
            <a:r>
              <a:rPr lang="en-US" altLang="en-US" dirty="0"/>
              <a:t> access the private variables of objects that are instances </a:t>
            </a:r>
            <a:r>
              <a:rPr lang="en-US" altLang="en-US" i="1" dirty="0"/>
              <a:t>of </a:t>
            </a:r>
            <a:r>
              <a:rPr lang="en-US" altLang="en-US" i="1" u="sng" dirty="0"/>
              <a:t>other</a:t>
            </a:r>
            <a:r>
              <a:rPr lang="en-US" altLang="en-US" i="1" dirty="0"/>
              <a:t> classes</a:t>
            </a:r>
          </a:p>
          <a:p>
            <a:pPr marL="0" indent="0">
              <a:lnSpc>
                <a:spcPct val="90000"/>
              </a:lnSpc>
            </a:pP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31715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Back to the motivating reason for covering Copy Constructors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Reason: We were talking about References as Parameters and Return Types and the potential of side-effects</a:t>
            </a:r>
          </a:p>
          <a:p>
            <a:r>
              <a:rPr lang="en-CA" dirty="0" smtClean="0"/>
              <a:t>Question: What if we want to prevent / disallow side-effects?</a:t>
            </a:r>
          </a:p>
          <a:p>
            <a:pPr lvl="1"/>
            <a:r>
              <a:rPr lang="en-CA" dirty="0" smtClean="0"/>
              <a:t>Called a </a:t>
            </a:r>
            <a:r>
              <a:rPr lang="en-CA" dirty="0" smtClean="0">
                <a:solidFill>
                  <a:schemeClr val="accent1"/>
                </a:solidFill>
              </a:rPr>
              <a:t>Safe-Copy</a:t>
            </a:r>
            <a:r>
              <a:rPr lang="en-CA" dirty="0" smtClean="0"/>
              <a:t> of the Parameters/ Return Type</a:t>
            </a:r>
          </a:p>
          <a:p>
            <a:pPr lvl="1"/>
            <a:r>
              <a:rPr lang="en-CA" dirty="0" smtClean="0"/>
              <a:t>(P.S. I will indicate when it is required on an exam)</a:t>
            </a: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13491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229600" cy="1143000"/>
          </a:xfrm>
        </p:spPr>
        <p:txBody>
          <a:bodyPr/>
          <a:lstStyle/>
          <a:p>
            <a:r>
              <a:rPr lang="en-CA" dirty="0" smtClean="0"/>
              <a:t>A “Safe” Student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600200"/>
            <a:ext cx="8229600" cy="452596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CA" dirty="0" smtClean="0"/>
              <a:t>public class Student</a:t>
            </a:r>
          </a:p>
          <a:p>
            <a:pPr marL="0" indent="0">
              <a:buNone/>
            </a:pPr>
            <a:r>
              <a:rPr lang="en-CA" dirty="0" smtClean="0"/>
              <a:t>{</a:t>
            </a:r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 Address </a:t>
            </a:r>
            <a:r>
              <a:rPr lang="en-CA" dirty="0" err="1" smtClean="0"/>
              <a:t>address</a:t>
            </a:r>
            <a:r>
              <a:rPr lang="en-CA" dirty="0" smtClean="0"/>
              <a:t>;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public Student</a:t>
            </a:r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 (</a:t>
            </a:r>
            <a:r>
              <a:rPr lang="en-CA" dirty="0" err="1" smtClean="0"/>
              <a:t>int</a:t>
            </a:r>
            <a:r>
              <a:rPr lang="en-CA" dirty="0" smtClean="0"/>
              <a:t> number, String name, Address address) {</a:t>
            </a:r>
          </a:p>
          <a:p>
            <a:pPr marL="0" indent="0">
              <a:buNone/>
            </a:pPr>
            <a:r>
              <a:rPr lang="en-CA" dirty="0" smtClean="0"/>
              <a:t>   	</a:t>
            </a:r>
            <a:r>
              <a:rPr lang="en-CA" dirty="0" err="1" smtClean="0"/>
              <a:t>this.number</a:t>
            </a:r>
            <a:r>
              <a:rPr lang="en-CA" dirty="0" smtClean="0"/>
              <a:t> = number;</a:t>
            </a:r>
          </a:p>
          <a:p>
            <a:pPr marL="0" indent="0">
              <a:buNone/>
            </a:pPr>
            <a:r>
              <a:rPr lang="en-CA" dirty="0" smtClean="0"/>
              <a:t>   	this.name = name;</a:t>
            </a:r>
          </a:p>
          <a:p>
            <a:pPr marL="0" indent="0">
              <a:buNone/>
            </a:pPr>
            <a:r>
              <a:rPr lang="en-CA" dirty="0" smtClean="0"/>
              <a:t>	</a:t>
            </a:r>
            <a:r>
              <a:rPr lang="en-CA" dirty="0" err="1" smtClean="0">
                <a:solidFill>
                  <a:srgbClr val="FF0000"/>
                </a:solidFill>
              </a:rPr>
              <a:t>this.address</a:t>
            </a:r>
            <a:r>
              <a:rPr lang="en-CA" dirty="0" smtClean="0">
                <a:solidFill>
                  <a:srgbClr val="FF0000"/>
                </a:solidFill>
              </a:rPr>
              <a:t> = new Address(address</a:t>
            </a:r>
            <a:r>
              <a:rPr lang="en-CA" dirty="0" smtClean="0"/>
              <a:t>);</a:t>
            </a:r>
          </a:p>
          <a:p>
            <a:pPr marL="0" indent="0">
              <a:buNone/>
            </a:pPr>
            <a:r>
              <a:rPr lang="en-CA" dirty="0" smtClean="0"/>
              <a:t>   }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   public Address </a:t>
            </a:r>
            <a:r>
              <a:rPr lang="en-CA" dirty="0" err="1" smtClean="0"/>
              <a:t>getAddress</a:t>
            </a:r>
            <a:r>
              <a:rPr lang="en-CA" dirty="0" smtClean="0"/>
              <a:t>() { </a:t>
            </a:r>
          </a:p>
          <a:p>
            <a:pPr marL="0" indent="0">
              <a:buNone/>
            </a:pPr>
            <a:r>
              <a:rPr lang="en-CA" dirty="0"/>
              <a:t> </a:t>
            </a:r>
            <a:r>
              <a:rPr lang="en-CA" dirty="0" smtClean="0"/>
              <a:t> 	return </a:t>
            </a:r>
            <a:r>
              <a:rPr lang="en-CA" dirty="0" smtClean="0">
                <a:solidFill>
                  <a:srgbClr val="FF0000"/>
                </a:solidFill>
              </a:rPr>
              <a:t>new Address (</a:t>
            </a:r>
            <a:r>
              <a:rPr lang="en-CA" dirty="0" err="1" smtClean="0">
                <a:solidFill>
                  <a:srgbClr val="FF0000"/>
                </a:solidFill>
              </a:rPr>
              <a:t>this.address</a:t>
            </a:r>
            <a:r>
              <a:rPr lang="en-CA" dirty="0" smtClean="0">
                <a:solidFill>
                  <a:srgbClr val="FF0000"/>
                </a:solidFill>
              </a:rPr>
              <a:t>);</a:t>
            </a:r>
          </a:p>
          <a:p>
            <a:pPr marL="0" indent="0">
              <a:buNone/>
            </a:pPr>
            <a:r>
              <a:rPr lang="en-CA" dirty="0" smtClean="0"/>
              <a:t>   }</a:t>
            </a:r>
          </a:p>
          <a:p>
            <a:pPr marL="0" indent="0">
              <a:buNone/>
            </a:pPr>
            <a:r>
              <a:rPr lang="en-CA" dirty="0"/>
              <a:t>}</a:t>
            </a:r>
            <a:endParaRPr lang="en-CA" dirty="0" smtClean="0"/>
          </a:p>
          <a:p>
            <a:endParaRPr lang="en-CA" dirty="0" smtClean="0"/>
          </a:p>
        </p:txBody>
      </p:sp>
      <p:sp>
        <p:nvSpPr>
          <p:cNvPr id="6" name="Rectangle 5"/>
          <p:cNvSpPr/>
          <p:nvPr/>
        </p:nvSpPr>
        <p:spPr>
          <a:xfrm>
            <a:off x="4648200" y="1454727"/>
            <a:ext cx="4495800" cy="37856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en-US" sz="2000" u="sng" dirty="0">
                <a:latin typeface="Times New Roman" charset="0"/>
              </a:rPr>
              <a:t>Some client code</a:t>
            </a:r>
          </a:p>
          <a:p>
            <a:pPr marL="457200" indent="-457200">
              <a:buFont typeface="+mj-lt"/>
              <a:buAutoNum type="arabicPeriod"/>
            </a:pPr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1. Address a1= new Address ( “Wawa” );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2. Student s = </a:t>
            </a:r>
          </a:p>
          <a:p>
            <a:r>
              <a:rPr lang="en-US" altLang="en-US" sz="2000" dirty="0">
                <a:latin typeface="Times New Roman" charset="0"/>
              </a:rPr>
              <a:t>        new Student (1234, “Schramm”, a1);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3. a1.setCity( “Winnipeg”);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4. Address a2 = </a:t>
            </a:r>
            <a:r>
              <a:rPr lang="en-US" altLang="en-US" sz="2000" dirty="0" err="1">
                <a:latin typeface="Times New Roman" charset="0"/>
              </a:rPr>
              <a:t>s.getAddress</a:t>
            </a:r>
            <a:r>
              <a:rPr lang="en-US" altLang="en-US" sz="2000" dirty="0">
                <a:latin typeface="Times New Roman" charset="0"/>
              </a:rPr>
              <a:t>();</a:t>
            </a:r>
          </a:p>
          <a:p>
            <a:endParaRPr lang="en-US" altLang="en-US" sz="2000" dirty="0">
              <a:latin typeface="Times New Roman" charset="0"/>
            </a:endParaRPr>
          </a:p>
          <a:p>
            <a:r>
              <a:rPr lang="en-US" altLang="en-US" sz="2000" dirty="0">
                <a:latin typeface="Times New Roman" charset="0"/>
              </a:rPr>
              <a:t>5. a2.setCity (“Ottawa” );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2000" y="6172200"/>
            <a:ext cx="6435801" cy="52322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(Re-)</a:t>
            </a:r>
            <a:r>
              <a:rPr lang="en-CA" sz="2800" dirty="0" smtClean="0"/>
              <a:t>Draw object diagrams after 2, 3, and 5</a:t>
            </a:r>
            <a:endParaRPr lang="en-CA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2895600" y="5486400"/>
            <a:ext cx="4432111" cy="369332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CA" dirty="0" smtClean="0"/>
              <a:t>Assumes that Address has a </a:t>
            </a:r>
            <a:r>
              <a:rPr lang="en-CA" dirty="0" smtClean="0">
                <a:solidFill>
                  <a:schemeClr val="accent1"/>
                </a:solidFill>
              </a:rPr>
              <a:t>copy-constructor</a:t>
            </a:r>
            <a:endParaRPr lang="en-CA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0" y="4038600"/>
            <a:ext cx="1092992" cy="369332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accent1"/>
                </a:solidFill>
              </a:rPr>
              <a:t>Safe-copy</a:t>
            </a:r>
            <a:endParaRPr lang="en-CA" dirty="0">
              <a:solidFill>
                <a:schemeClr val="accent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39504" y="5117068"/>
            <a:ext cx="1092992" cy="369332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accent1"/>
                </a:solidFill>
              </a:rPr>
              <a:t>Safe-copy</a:t>
            </a:r>
            <a:endParaRPr lang="en-CA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04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Re-Cap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CA" sz="4800" u="sng" dirty="0" smtClean="0"/>
              <a:t>ALL</a:t>
            </a:r>
            <a:r>
              <a:rPr lang="en-CA" sz="4800" dirty="0" smtClean="0"/>
              <a:t> parameters are passed by value</a:t>
            </a:r>
          </a:p>
          <a:p>
            <a:pPr marL="0" indent="0" algn="ctr">
              <a:buNone/>
            </a:pPr>
            <a:endParaRPr lang="en-CA" sz="4800" dirty="0" smtClean="0"/>
          </a:p>
          <a:p>
            <a:pPr marL="0" indent="0" algn="ctr">
              <a:buNone/>
            </a:pPr>
            <a:r>
              <a:rPr lang="en-CA" sz="4800" dirty="0" smtClean="0"/>
              <a:t>Yet when a parameter is a reference, the reference itself is passed by value, meaning that its object is passed by reference.</a:t>
            </a:r>
          </a:p>
          <a:p>
            <a:pPr marL="0" indent="0" algn="ctr">
              <a:buNone/>
            </a:pPr>
            <a:endParaRPr lang="en-CA" sz="4800" dirty="0"/>
          </a:p>
          <a:p>
            <a:pPr marL="0" indent="0" algn="ctr">
              <a:buNone/>
            </a:pPr>
            <a:endParaRPr lang="en-CA" sz="4800" dirty="0" smtClean="0"/>
          </a:p>
          <a:p>
            <a:pPr marL="0" indent="0" algn="ctr">
              <a:buNone/>
            </a:pPr>
            <a:r>
              <a:rPr lang="en-CA" sz="4800" dirty="0" smtClean="0"/>
              <a:t>….. </a:t>
            </a:r>
          </a:p>
          <a:p>
            <a:endParaRPr lang="en-CA" dirty="0"/>
          </a:p>
          <a:p>
            <a:endParaRPr lang="en-CA" dirty="0" smtClean="0"/>
          </a:p>
          <a:p>
            <a:endParaRPr lang="en-CA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763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Another example about return types to learn more about OO design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Suppose we want to add two complex numbers</a:t>
            </a:r>
          </a:p>
          <a:p>
            <a:pPr>
              <a:buFontTx/>
              <a:buNone/>
            </a:pPr>
            <a:r>
              <a:rPr lang="en-US" altLang="en-US" sz="2400" dirty="0" smtClean="0">
                <a:latin typeface="Courier New" pitchFamily="-12" charset="0"/>
              </a:rPr>
              <a:t>Complex c1 = new Complex (3,56);</a:t>
            </a:r>
          </a:p>
          <a:p>
            <a:pPr>
              <a:buFontTx/>
              <a:buNone/>
            </a:pPr>
            <a:r>
              <a:rPr lang="en-US" altLang="en-US" sz="2400" dirty="0" smtClean="0">
                <a:latin typeface="Courier New" pitchFamily="-12" charset="0"/>
              </a:rPr>
              <a:t>Complex c2 = new Complex (-7, 33);</a:t>
            </a:r>
          </a:p>
          <a:p>
            <a:pPr>
              <a:buFontTx/>
              <a:buNone/>
            </a:pPr>
            <a:r>
              <a:rPr lang="en-US" altLang="en-US" sz="2400" dirty="0" smtClean="0">
                <a:latin typeface="Courier New" pitchFamily="-12" charset="0"/>
              </a:rPr>
              <a:t>Complex c3 = new Complex();</a:t>
            </a:r>
            <a:endParaRPr lang="en-US" altLang="en-US" sz="2400" dirty="0">
              <a:latin typeface="Courier New" pitchFamily="-12" charset="0"/>
            </a:endParaRPr>
          </a:p>
          <a:p>
            <a:pPr>
              <a:buFontTx/>
              <a:buNone/>
            </a:pPr>
            <a:r>
              <a:rPr lang="en-US" altLang="en-US" sz="2400" dirty="0">
                <a:latin typeface="Courier New" pitchFamily="-12" charset="0"/>
              </a:rPr>
              <a:t>// c3 = c1 + c2</a:t>
            </a:r>
          </a:p>
          <a:p>
            <a:pPr>
              <a:buFontTx/>
              <a:buNone/>
            </a:pPr>
            <a:r>
              <a:rPr lang="en-US" altLang="en-US" sz="2400" dirty="0">
                <a:latin typeface="Courier New" pitchFamily="-12" charset="0"/>
              </a:rPr>
              <a:t>double r1 = c1.getReal();</a:t>
            </a:r>
          </a:p>
          <a:p>
            <a:pPr>
              <a:buFontTx/>
              <a:buNone/>
            </a:pPr>
            <a:r>
              <a:rPr lang="en-US" altLang="en-US" sz="2400" dirty="0">
                <a:latin typeface="Courier New" pitchFamily="-12" charset="0"/>
              </a:rPr>
              <a:t>double i1 = c1.getImag();</a:t>
            </a:r>
          </a:p>
          <a:p>
            <a:pPr>
              <a:buFontTx/>
              <a:buNone/>
            </a:pPr>
            <a:r>
              <a:rPr lang="en-US" altLang="en-US" sz="2400" dirty="0">
                <a:latin typeface="Courier New" pitchFamily="-12" charset="0"/>
              </a:rPr>
              <a:t>double r2 = c2.getReal();</a:t>
            </a:r>
          </a:p>
          <a:p>
            <a:pPr>
              <a:buFontTx/>
              <a:buNone/>
            </a:pPr>
            <a:r>
              <a:rPr lang="en-US" altLang="en-US" sz="2400" dirty="0">
                <a:latin typeface="Courier New" pitchFamily="-12" charset="0"/>
              </a:rPr>
              <a:t>double i2 = c2.getImag();</a:t>
            </a:r>
          </a:p>
          <a:p>
            <a:pPr>
              <a:buFontTx/>
              <a:buNone/>
            </a:pPr>
            <a:r>
              <a:rPr lang="en-US" altLang="en-US" sz="2400" dirty="0">
                <a:latin typeface="Courier New" pitchFamily="-12" charset="0"/>
              </a:rPr>
              <a:t>c3.setReal(r1 + r2);</a:t>
            </a:r>
          </a:p>
          <a:p>
            <a:pPr>
              <a:buFontTx/>
              <a:buNone/>
            </a:pPr>
            <a:r>
              <a:rPr lang="en-US" altLang="en-US" sz="2400" dirty="0">
                <a:latin typeface="Courier New" pitchFamily="-12" charset="0"/>
              </a:rPr>
              <a:t>c3.setImag(i1 + i2</a:t>
            </a:r>
            <a:r>
              <a:rPr lang="en-US" altLang="en-US" sz="2400" dirty="0" smtClean="0">
                <a:latin typeface="Courier New" pitchFamily="-12" charset="0"/>
              </a:rPr>
              <a:t>);</a:t>
            </a:r>
            <a:endParaRPr lang="en-US" altLang="en-US" sz="2400" dirty="0">
              <a:latin typeface="Courier New" pitchFamily="-1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81600" y="3449782"/>
            <a:ext cx="3810000" cy="2585323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CA" dirty="0"/>
              <a:t>Whose </a:t>
            </a:r>
            <a:r>
              <a:rPr lang="en-CA" dirty="0">
                <a:solidFill>
                  <a:schemeClr val="accent1"/>
                </a:solidFill>
              </a:rPr>
              <a:t>responsibility</a:t>
            </a:r>
            <a:r>
              <a:rPr lang="en-CA" dirty="0"/>
              <a:t> is it to know how to </a:t>
            </a:r>
            <a:r>
              <a:rPr lang="en-CA" dirty="0" smtClean="0"/>
              <a:t>add a complex number? </a:t>
            </a:r>
            <a:endParaRPr lang="en-CA" dirty="0"/>
          </a:p>
          <a:p>
            <a:pPr marL="514350" indent="-514350">
              <a:buFont typeface="+mj-lt"/>
              <a:buAutoNum type="alphaLcParenR"/>
            </a:pPr>
            <a:r>
              <a:rPr lang="en-CA" dirty="0"/>
              <a:t>The </a:t>
            </a:r>
            <a:r>
              <a:rPr lang="en-CA" dirty="0" smtClean="0"/>
              <a:t>Complex class</a:t>
            </a:r>
            <a:endParaRPr lang="en-CA" dirty="0"/>
          </a:p>
          <a:p>
            <a:pPr marL="514350" indent="-514350">
              <a:buFont typeface="+mj-lt"/>
              <a:buAutoNum type="alphaLcParenR"/>
            </a:pPr>
            <a:r>
              <a:rPr lang="en-CA" dirty="0"/>
              <a:t>The client of the </a:t>
            </a:r>
            <a:r>
              <a:rPr lang="en-CA" dirty="0" smtClean="0"/>
              <a:t>Complex class</a:t>
            </a:r>
            <a:endParaRPr lang="en-CA" dirty="0"/>
          </a:p>
          <a:p>
            <a:pPr marL="514350" indent="-514350">
              <a:buFont typeface="+mj-lt"/>
              <a:buAutoNum type="alphaLcParenR"/>
            </a:pPr>
            <a:endParaRPr lang="en-CA" dirty="0"/>
          </a:p>
          <a:p>
            <a:r>
              <a:rPr lang="en-CA" dirty="0"/>
              <a:t>Explain WHY? </a:t>
            </a:r>
          </a:p>
          <a:p>
            <a:r>
              <a:rPr lang="en-CA" dirty="0"/>
              <a:t>In terms of Reusable, extensible, maintainable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2701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That’s why we have plus()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381001" y="1524000"/>
            <a:ext cx="2666999" cy="50783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en-US" dirty="0">
                <a:latin typeface="Times New Roman" charset="0"/>
              </a:rPr>
              <a:t>Complex</a:t>
            </a:r>
          </a:p>
          <a:p>
            <a:r>
              <a:rPr lang="en-US" altLang="en-US" dirty="0">
                <a:latin typeface="Times New Roman" charset="0"/>
              </a:rPr>
              <a:t>-</a:t>
            </a:r>
            <a:r>
              <a:rPr lang="en-US" altLang="en-US" dirty="0" err="1">
                <a:latin typeface="Times New Roman" charset="0"/>
              </a:rPr>
              <a:t>real:double</a:t>
            </a:r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-</a:t>
            </a:r>
            <a:r>
              <a:rPr lang="en-US" altLang="en-US" dirty="0" err="1">
                <a:latin typeface="Times New Roman" charset="0"/>
              </a:rPr>
              <a:t>imag:double</a:t>
            </a:r>
            <a:endParaRPr lang="en-US" altLang="en-US" dirty="0">
              <a:latin typeface="Times New Roman" charset="0"/>
            </a:endParaRP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+Complex()</a:t>
            </a:r>
          </a:p>
          <a:p>
            <a:r>
              <a:rPr lang="en-US" altLang="en-US" dirty="0">
                <a:latin typeface="Times New Roman" charset="0"/>
              </a:rPr>
              <a:t>+Complex(</a:t>
            </a:r>
            <a:r>
              <a:rPr lang="en-US" altLang="en-US" dirty="0" err="1">
                <a:latin typeface="Times New Roman" charset="0"/>
              </a:rPr>
              <a:t>real:double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r>
              <a:rPr lang="en-US" altLang="en-US" dirty="0">
                <a:latin typeface="Times New Roman" charset="0"/>
              </a:rPr>
              <a:t>+Complex(</a:t>
            </a:r>
            <a:r>
              <a:rPr lang="en-US" altLang="en-US" dirty="0" err="1">
                <a:latin typeface="Times New Roman" charset="0"/>
              </a:rPr>
              <a:t>real:double</a:t>
            </a:r>
            <a:r>
              <a:rPr lang="en-US" altLang="en-US" dirty="0">
                <a:latin typeface="Times New Roman" charset="0"/>
              </a:rPr>
              <a:t>, </a:t>
            </a:r>
            <a:r>
              <a:rPr lang="en-US" altLang="en-US" dirty="0" smtClean="0">
                <a:latin typeface="Times New Roman" charset="0"/>
              </a:rPr>
              <a:t>    </a:t>
            </a:r>
            <a:r>
              <a:rPr lang="en-US" altLang="en-US" dirty="0" err="1" smtClean="0">
                <a:latin typeface="Times New Roman" charset="0"/>
              </a:rPr>
              <a:t>imag:double</a:t>
            </a:r>
            <a:r>
              <a:rPr lang="en-US" altLang="en-US" dirty="0">
                <a:latin typeface="Times New Roman" charset="0"/>
              </a:rPr>
              <a:t>) 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getImag</a:t>
            </a:r>
            <a:r>
              <a:rPr lang="en-US" altLang="en-US" dirty="0">
                <a:latin typeface="Times New Roman" charset="0"/>
              </a:rPr>
              <a:t>():double</a:t>
            </a: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getReal</a:t>
            </a:r>
            <a:r>
              <a:rPr lang="en-US" altLang="en-US" dirty="0">
                <a:latin typeface="Times New Roman" charset="0"/>
              </a:rPr>
              <a:t>():double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setImag</a:t>
            </a:r>
            <a:r>
              <a:rPr lang="en-US" altLang="en-US" dirty="0">
                <a:latin typeface="Times New Roman" charset="0"/>
              </a:rPr>
              <a:t>(</a:t>
            </a:r>
            <a:r>
              <a:rPr lang="en-US" altLang="en-US" dirty="0" err="1">
                <a:latin typeface="Times New Roman" charset="0"/>
              </a:rPr>
              <a:t>ip:double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setReal</a:t>
            </a:r>
            <a:r>
              <a:rPr lang="en-US" altLang="en-US" dirty="0">
                <a:latin typeface="Times New Roman" charset="0"/>
              </a:rPr>
              <a:t>(</a:t>
            </a:r>
            <a:r>
              <a:rPr lang="en-US" altLang="en-US" dirty="0" err="1">
                <a:latin typeface="Times New Roman" charset="0"/>
              </a:rPr>
              <a:t>rp:double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solidFill>
                  <a:srgbClr val="FF0000"/>
                </a:solidFill>
                <a:latin typeface="Times New Roman" charset="0"/>
              </a:rPr>
              <a:t>+plus(Complex):</a:t>
            </a:r>
            <a:r>
              <a:rPr lang="en-US" altLang="en-US" dirty="0" smtClean="0">
                <a:solidFill>
                  <a:srgbClr val="FF0000"/>
                </a:solidFill>
                <a:latin typeface="Times New Roman" charset="0"/>
              </a:rPr>
              <a:t>Complex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 smtClean="0">
                <a:latin typeface="Times New Roman" charset="0"/>
              </a:rPr>
              <a:t>+</a:t>
            </a:r>
            <a:r>
              <a:rPr lang="en-US" altLang="en-US" dirty="0" err="1" smtClean="0">
                <a:latin typeface="Times New Roman" charset="0"/>
              </a:rPr>
              <a:t>toString</a:t>
            </a:r>
            <a:r>
              <a:rPr lang="en-US" altLang="en-US" dirty="0" smtClean="0">
                <a:latin typeface="Times New Roman" charset="0"/>
              </a:rPr>
              <a:t>():String</a:t>
            </a:r>
            <a:endParaRPr lang="en-CA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81000" y="2590800"/>
            <a:ext cx="2667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80999" y="1828800"/>
            <a:ext cx="26670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00400" y="1524000"/>
            <a:ext cx="54102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Different possible call signatures for plus()?</a:t>
            </a:r>
          </a:p>
          <a:p>
            <a:r>
              <a:rPr lang="en-CA" sz="2000" dirty="0"/>
              <a:t> </a:t>
            </a:r>
            <a:r>
              <a:rPr lang="en-CA" sz="2000" dirty="0" smtClean="0"/>
              <a:t>(Why did we choose the one shown?)</a:t>
            </a:r>
          </a:p>
          <a:p>
            <a:endParaRPr lang="en-CA" sz="2000" dirty="0"/>
          </a:p>
          <a:p>
            <a:r>
              <a:rPr lang="en-CA" sz="2000" u="sng" dirty="0" smtClean="0">
                <a:solidFill>
                  <a:srgbClr val="FF0000"/>
                </a:solidFill>
              </a:rPr>
              <a:t>Version 1:</a:t>
            </a:r>
          </a:p>
          <a:p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public void plus</a:t>
            </a:r>
          </a:p>
          <a:p>
            <a:r>
              <a:rPr lang="en-C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(Complex c1, Complex c2) { </a:t>
            </a:r>
          </a:p>
          <a:p>
            <a:r>
              <a:rPr lang="en-C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this.real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= c1.real + c2.real;</a:t>
            </a:r>
          </a:p>
          <a:p>
            <a:r>
              <a:rPr lang="en-C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this.imag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= c1.imag + c2.imag;</a:t>
            </a:r>
          </a:p>
          <a:p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} </a:t>
            </a:r>
            <a:r>
              <a:rPr lang="en-CA" sz="2000" dirty="0" smtClean="0"/>
              <a:t> </a:t>
            </a:r>
          </a:p>
          <a:p>
            <a:endParaRPr lang="en-CA" sz="2000" dirty="0"/>
          </a:p>
          <a:p>
            <a:endParaRPr lang="en-CA" sz="2000" dirty="0" smtClean="0"/>
          </a:p>
          <a:p>
            <a:r>
              <a:rPr lang="en-CA" sz="2000" u="sng" dirty="0" smtClean="0"/>
              <a:t>Sample client code</a:t>
            </a:r>
          </a:p>
          <a:p>
            <a:pPr>
              <a:buFontTx/>
              <a:buNone/>
            </a:pPr>
            <a:r>
              <a:rPr lang="en-US" altLang="en-US" sz="2000" dirty="0">
                <a:latin typeface="Courier New" pitchFamily="-12" charset="0"/>
              </a:rPr>
              <a:t>Complex </a:t>
            </a:r>
            <a:r>
              <a:rPr lang="en-US" altLang="en-US" sz="2000" dirty="0" err="1" smtClean="0">
                <a:latin typeface="Courier New" pitchFamily="-12" charset="0"/>
              </a:rPr>
              <a:t>aC</a:t>
            </a:r>
            <a:r>
              <a:rPr lang="en-US" altLang="en-US" sz="2000" dirty="0" smtClean="0">
                <a:latin typeface="Courier New" pitchFamily="-12" charset="0"/>
              </a:rPr>
              <a:t> </a:t>
            </a:r>
            <a:r>
              <a:rPr lang="en-US" altLang="en-US" sz="2000" dirty="0">
                <a:latin typeface="Courier New" pitchFamily="-12" charset="0"/>
              </a:rPr>
              <a:t>= new Complex (3,56);</a:t>
            </a:r>
          </a:p>
          <a:p>
            <a:pPr>
              <a:buFontTx/>
              <a:buNone/>
            </a:pPr>
            <a:r>
              <a:rPr lang="en-US" altLang="en-US" sz="2000" dirty="0">
                <a:latin typeface="Courier New" pitchFamily="-12" charset="0"/>
              </a:rPr>
              <a:t>Complex </a:t>
            </a:r>
            <a:r>
              <a:rPr lang="en-US" altLang="en-US" sz="2000" dirty="0" err="1" smtClean="0">
                <a:latin typeface="Courier New" pitchFamily="-12" charset="0"/>
              </a:rPr>
              <a:t>bC</a:t>
            </a:r>
            <a:r>
              <a:rPr lang="en-US" altLang="en-US" sz="2000" dirty="0" smtClean="0">
                <a:latin typeface="Courier New" pitchFamily="-12" charset="0"/>
              </a:rPr>
              <a:t> </a:t>
            </a:r>
            <a:r>
              <a:rPr lang="en-US" altLang="en-US" sz="2000" dirty="0">
                <a:latin typeface="Courier New" pitchFamily="-12" charset="0"/>
              </a:rPr>
              <a:t>= new Complex (-7, 33);</a:t>
            </a:r>
          </a:p>
          <a:p>
            <a:pPr>
              <a:buFontTx/>
              <a:buNone/>
            </a:pPr>
            <a:r>
              <a:rPr lang="en-US" altLang="en-US" sz="2000" dirty="0">
                <a:latin typeface="Courier New" pitchFamily="-12" charset="0"/>
              </a:rPr>
              <a:t>Complex </a:t>
            </a:r>
            <a:r>
              <a:rPr lang="en-US" altLang="en-US" sz="2000" dirty="0" smtClean="0">
                <a:latin typeface="Courier New" pitchFamily="-12" charset="0"/>
              </a:rPr>
              <a:t>c3;</a:t>
            </a:r>
          </a:p>
          <a:p>
            <a:pPr>
              <a:buFontTx/>
              <a:buNone/>
            </a:pPr>
            <a:r>
              <a:rPr lang="en-US" altLang="en-US" sz="2000" dirty="0" err="1" smtClean="0">
                <a:latin typeface="Courier New" pitchFamily="-12" charset="0"/>
              </a:rPr>
              <a:t>sum.plus</a:t>
            </a:r>
            <a:r>
              <a:rPr lang="en-US" altLang="en-US" sz="2000" dirty="0" smtClean="0">
                <a:latin typeface="Courier New" pitchFamily="-12" charset="0"/>
              </a:rPr>
              <a:t> (</a:t>
            </a:r>
            <a:r>
              <a:rPr lang="en-US" altLang="en-US" sz="2000" dirty="0" err="1" smtClean="0">
                <a:latin typeface="Courier New" pitchFamily="-12" charset="0"/>
              </a:rPr>
              <a:t>aC</a:t>
            </a:r>
            <a:r>
              <a:rPr lang="en-US" altLang="en-US" sz="2000" dirty="0" smtClean="0">
                <a:latin typeface="Courier New" pitchFamily="-12" charset="0"/>
              </a:rPr>
              <a:t>, </a:t>
            </a:r>
            <a:r>
              <a:rPr lang="en-US" altLang="en-US" sz="2000" dirty="0" err="1" smtClean="0">
                <a:latin typeface="Courier New" pitchFamily="-12" charset="0"/>
              </a:rPr>
              <a:t>bC</a:t>
            </a:r>
            <a:r>
              <a:rPr lang="en-US" altLang="en-US" sz="2000" dirty="0" smtClean="0">
                <a:latin typeface="Courier New" pitchFamily="-12" charset="0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00400" y="5791200"/>
            <a:ext cx="404469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Complex sum = new Complex();</a:t>
            </a:r>
            <a:endParaRPr lang="en-CA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5168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That’s why we have plus()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381001" y="1524000"/>
            <a:ext cx="2666999" cy="50783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en-US" dirty="0">
                <a:latin typeface="Times New Roman" charset="0"/>
              </a:rPr>
              <a:t>Complex</a:t>
            </a:r>
          </a:p>
          <a:p>
            <a:r>
              <a:rPr lang="en-US" altLang="en-US" dirty="0">
                <a:latin typeface="Times New Roman" charset="0"/>
              </a:rPr>
              <a:t>-</a:t>
            </a:r>
            <a:r>
              <a:rPr lang="en-US" altLang="en-US" dirty="0" err="1">
                <a:latin typeface="Times New Roman" charset="0"/>
              </a:rPr>
              <a:t>real:double</a:t>
            </a:r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-</a:t>
            </a:r>
            <a:r>
              <a:rPr lang="en-US" altLang="en-US" dirty="0" err="1">
                <a:latin typeface="Times New Roman" charset="0"/>
              </a:rPr>
              <a:t>imag:double</a:t>
            </a:r>
            <a:endParaRPr lang="en-US" altLang="en-US" dirty="0">
              <a:latin typeface="Times New Roman" charset="0"/>
            </a:endParaRP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+Complex()</a:t>
            </a:r>
          </a:p>
          <a:p>
            <a:r>
              <a:rPr lang="en-US" altLang="en-US" dirty="0">
                <a:latin typeface="Times New Roman" charset="0"/>
              </a:rPr>
              <a:t>+Complex(</a:t>
            </a:r>
            <a:r>
              <a:rPr lang="en-US" altLang="en-US" dirty="0" err="1">
                <a:latin typeface="Times New Roman" charset="0"/>
              </a:rPr>
              <a:t>real:double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r>
              <a:rPr lang="en-US" altLang="en-US" dirty="0">
                <a:latin typeface="Times New Roman" charset="0"/>
              </a:rPr>
              <a:t>+Complex(</a:t>
            </a:r>
            <a:r>
              <a:rPr lang="en-US" altLang="en-US" dirty="0" err="1">
                <a:latin typeface="Times New Roman" charset="0"/>
              </a:rPr>
              <a:t>real:double</a:t>
            </a:r>
            <a:r>
              <a:rPr lang="en-US" altLang="en-US" dirty="0">
                <a:latin typeface="Times New Roman" charset="0"/>
              </a:rPr>
              <a:t>, </a:t>
            </a:r>
            <a:r>
              <a:rPr lang="en-US" altLang="en-US" dirty="0" smtClean="0">
                <a:latin typeface="Times New Roman" charset="0"/>
              </a:rPr>
              <a:t>    </a:t>
            </a:r>
            <a:r>
              <a:rPr lang="en-US" altLang="en-US" dirty="0" err="1" smtClean="0">
                <a:latin typeface="Times New Roman" charset="0"/>
              </a:rPr>
              <a:t>imag:double</a:t>
            </a:r>
            <a:r>
              <a:rPr lang="en-US" altLang="en-US" dirty="0">
                <a:latin typeface="Times New Roman" charset="0"/>
              </a:rPr>
              <a:t>) 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getImag</a:t>
            </a:r>
            <a:r>
              <a:rPr lang="en-US" altLang="en-US" dirty="0">
                <a:latin typeface="Times New Roman" charset="0"/>
              </a:rPr>
              <a:t>():double</a:t>
            </a: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getReal</a:t>
            </a:r>
            <a:r>
              <a:rPr lang="en-US" altLang="en-US" dirty="0">
                <a:latin typeface="Times New Roman" charset="0"/>
              </a:rPr>
              <a:t>():double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setImag</a:t>
            </a:r>
            <a:r>
              <a:rPr lang="en-US" altLang="en-US" dirty="0">
                <a:latin typeface="Times New Roman" charset="0"/>
              </a:rPr>
              <a:t>(</a:t>
            </a:r>
            <a:r>
              <a:rPr lang="en-US" altLang="en-US" dirty="0" err="1">
                <a:latin typeface="Times New Roman" charset="0"/>
              </a:rPr>
              <a:t>ip:double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setReal</a:t>
            </a:r>
            <a:r>
              <a:rPr lang="en-US" altLang="en-US" dirty="0">
                <a:latin typeface="Times New Roman" charset="0"/>
              </a:rPr>
              <a:t>(</a:t>
            </a:r>
            <a:r>
              <a:rPr lang="en-US" altLang="en-US" dirty="0" err="1">
                <a:latin typeface="Times New Roman" charset="0"/>
              </a:rPr>
              <a:t>rp:double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solidFill>
                  <a:srgbClr val="FF0000"/>
                </a:solidFill>
                <a:latin typeface="Times New Roman" charset="0"/>
              </a:rPr>
              <a:t>+plus(Complex):</a:t>
            </a:r>
            <a:r>
              <a:rPr lang="en-US" altLang="en-US" dirty="0" smtClean="0">
                <a:solidFill>
                  <a:srgbClr val="FF0000"/>
                </a:solidFill>
                <a:latin typeface="Times New Roman" charset="0"/>
              </a:rPr>
              <a:t>Complex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 smtClean="0">
                <a:latin typeface="Times New Roman" charset="0"/>
              </a:rPr>
              <a:t>+</a:t>
            </a:r>
            <a:r>
              <a:rPr lang="en-US" altLang="en-US" dirty="0" err="1" smtClean="0">
                <a:latin typeface="Times New Roman" charset="0"/>
              </a:rPr>
              <a:t>toString</a:t>
            </a:r>
            <a:r>
              <a:rPr lang="en-US" altLang="en-US" dirty="0" smtClean="0">
                <a:latin typeface="Times New Roman" charset="0"/>
              </a:rPr>
              <a:t>():String</a:t>
            </a:r>
            <a:endParaRPr lang="en-CA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81000" y="2590800"/>
            <a:ext cx="2667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80999" y="1828800"/>
            <a:ext cx="26670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352800" y="1995055"/>
            <a:ext cx="57912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Different possible call signatures for plus()?</a:t>
            </a:r>
          </a:p>
          <a:p>
            <a:r>
              <a:rPr lang="en-CA" sz="2000" dirty="0"/>
              <a:t> </a:t>
            </a:r>
            <a:r>
              <a:rPr lang="en-CA" sz="2000" dirty="0" smtClean="0"/>
              <a:t>(Why did we choose the one shown?)</a:t>
            </a:r>
          </a:p>
          <a:p>
            <a:endParaRPr lang="en-CA" sz="2000" dirty="0"/>
          </a:p>
          <a:p>
            <a:r>
              <a:rPr lang="en-CA" sz="2000" u="sng" dirty="0" smtClean="0">
                <a:solidFill>
                  <a:srgbClr val="FF0000"/>
                </a:solidFill>
              </a:rPr>
              <a:t>Version 2</a:t>
            </a:r>
          </a:p>
          <a:p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public void plus</a:t>
            </a:r>
          </a:p>
          <a:p>
            <a:r>
              <a:rPr lang="en-C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(Complex c, </a:t>
            </a:r>
            <a:r>
              <a:rPr lang="en-CA" sz="2000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Complex sum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 { </a:t>
            </a:r>
          </a:p>
          <a:p>
            <a:r>
              <a:rPr lang="en-C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sum.real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this.real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+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c.real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</a:p>
          <a:p>
            <a:r>
              <a:rPr lang="en-C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sum.imag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this.imag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+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c.imag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</a:p>
          <a:p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} </a:t>
            </a:r>
            <a:r>
              <a:rPr lang="en-CA" sz="2000" dirty="0" smtClean="0"/>
              <a:t> </a:t>
            </a:r>
          </a:p>
          <a:p>
            <a:endParaRPr lang="en-CA" sz="2000" dirty="0"/>
          </a:p>
          <a:p>
            <a:r>
              <a:rPr lang="en-CA" sz="2000" u="sng" dirty="0" smtClean="0"/>
              <a:t>Sample client code</a:t>
            </a:r>
          </a:p>
          <a:p>
            <a:pPr>
              <a:buFontTx/>
              <a:buNone/>
            </a:pPr>
            <a:r>
              <a:rPr lang="en-US" altLang="en-US" sz="2000" dirty="0">
                <a:latin typeface="Courier New" pitchFamily="-12" charset="0"/>
              </a:rPr>
              <a:t>Complex c1 = new Complex (3,56);</a:t>
            </a:r>
          </a:p>
          <a:p>
            <a:pPr>
              <a:buFontTx/>
              <a:buNone/>
            </a:pPr>
            <a:r>
              <a:rPr lang="en-US" altLang="en-US" sz="2000" dirty="0">
                <a:latin typeface="Courier New" pitchFamily="-12" charset="0"/>
              </a:rPr>
              <a:t>Complex c2 = new Complex (-7, 33);</a:t>
            </a:r>
          </a:p>
          <a:p>
            <a:pPr>
              <a:buFontTx/>
              <a:buNone/>
            </a:pPr>
            <a:r>
              <a:rPr lang="en-US" altLang="en-US" sz="2000" dirty="0" smtClean="0">
                <a:latin typeface="Courier New" pitchFamily="-12" charset="0"/>
              </a:rPr>
              <a:t>Complex c3 = new Complex();</a:t>
            </a:r>
          </a:p>
          <a:p>
            <a:pPr>
              <a:buFontTx/>
              <a:buNone/>
            </a:pPr>
            <a:r>
              <a:rPr lang="en-US" altLang="en-US" sz="2000" dirty="0" smtClean="0">
                <a:latin typeface="Courier New" pitchFamily="-12" charset="0"/>
              </a:rPr>
              <a:t>c1.plus (c2, </a:t>
            </a:r>
            <a:r>
              <a:rPr lang="en-US" altLang="en-US" sz="2000" dirty="0" smtClean="0">
                <a:solidFill>
                  <a:srgbClr val="FF0000"/>
                </a:solidFill>
                <a:latin typeface="Courier New" pitchFamily="-12" charset="0"/>
              </a:rPr>
              <a:t>c3</a:t>
            </a:r>
            <a:r>
              <a:rPr lang="en-US" altLang="en-US" sz="2000" dirty="0" smtClean="0">
                <a:latin typeface="Courier New" pitchFamily="-12" charset="0"/>
              </a:rPr>
              <a:t>);</a:t>
            </a:r>
          </a:p>
        </p:txBody>
      </p:sp>
    </p:spTree>
    <p:extLst>
      <p:ext uri="{BB962C8B-B14F-4D97-AF65-F5344CB8AC3E}">
        <p14:creationId xmlns:p14="http://schemas.microsoft.com/office/powerpoint/2010/main" val="14392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That’s why we have plus()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381001" y="1524000"/>
            <a:ext cx="2666999" cy="50783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en-US" dirty="0">
                <a:latin typeface="Times New Roman" charset="0"/>
              </a:rPr>
              <a:t>Complex</a:t>
            </a:r>
          </a:p>
          <a:p>
            <a:r>
              <a:rPr lang="en-US" altLang="en-US" dirty="0">
                <a:latin typeface="Times New Roman" charset="0"/>
              </a:rPr>
              <a:t>-</a:t>
            </a:r>
            <a:r>
              <a:rPr lang="en-US" altLang="en-US" dirty="0" err="1">
                <a:latin typeface="Times New Roman" charset="0"/>
              </a:rPr>
              <a:t>real:double</a:t>
            </a:r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-</a:t>
            </a:r>
            <a:r>
              <a:rPr lang="en-US" altLang="en-US" dirty="0" err="1">
                <a:latin typeface="Times New Roman" charset="0"/>
              </a:rPr>
              <a:t>imag:double</a:t>
            </a:r>
            <a:endParaRPr lang="en-US" altLang="en-US" dirty="0">
              <a:latin typeface="Times New Roman" charset="0"/>
            </a:endParaRP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+Complex()</a:t>
            </a:r>
          </a:p>
          <a:p>
            <a:r>
              <a:rPr lang="en-US" altLang="en-US" dirty="0">
                <a:latin typeface="Times New Roman" charset="0"/>
              </a:rPr>
              <a:t>+Complex(</a:t>
            </a:r>
            <a:r>
              <a:rPr lang="en-US" altLang="en-US" dirty="0" err="1">
                <a:latin typeface="Times New Roman" charset="0"/>
              </a:rPr>
              <a:t>real:double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r>
              <a:rPr lang="en-US" altLang="en-US" dirty="0">
                <a:latin typeface="Times New Roman" charset="0"/>
              </a:rPr>
              <a:t>+Complex(</a:t>
            </a:r>
            <a:r>
              <a:rPr lang="en-US" altLang="en-US" dirty="0" err="1">
                <a:latin typeface="Times New Roman" charset="0"/>
              </a:rPr>
              <a:t>real:double</a:t>
            </a:r>
            <a:r>
              <a:rPr lang="en-US" altLang="en-US" dirty="0">
                <a:latin typeface="Times New Roman" charset="0"/>
              </a:rPr>
              <a:t>, </a:t>
            </a:r>
            <a:r>
              <a:rPr lang="en-US" altLang="en-US" dirty="0" smtClean="0">
                <a:latin typeface="Times New Roman" charset="0"/>
              </a:rPr>
              <a:t>    </a:t>
            </a:r>
            <a:r>
              <a:rPr lang="en-US" altLang="en-US" dirty="0" err="1" smtClean="0">
                <a:latin typeface="Times New Roman" charset="0"/>
              </a:rPr>
              <a:t>imag:double</a:t>
            </a:r>
            <a:r>
              <a:rPr lang="en-US" altLang="en-US" dirty="0">
                <a:latin typeface="Times New Roman" charset="0"/>
              </a:rPr>
              <a:t>) 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getImag</a:t>
            </a:r>
            <a:r>
              <a:rPr lang="en-US" altLang="en-US" dirty="0">
                <a:latin typeface="Times New Roman" charset="0"/>
              </a:rPr>
              <a:t>():double</a:t>
            </a: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getReal</a:t>
            </a:r>
            <a:r>
              <a:rPr lang="en-US" altLang="en-US" dirty="0">
                <a:latin typeface="Times New Roman" charset="0"/>
              </a:rPr>
              <a:t>():double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setImag</a:t>
            </a:r>
            <a:r>
              <a:rPr lang="en-US" altLang="en-US" dirty="0">
                <a:latin typeface="Times New Roman" charset="0"/>
              </a:rPr>
              <a:t>(</a:t>
            </a:r>
            <a:r>
              <a:rPr lang="en-US" altLang="en-US" dirty="0" err="1">
                <a:latin typeface="Times New Roman" charset="0"/>
              </a:rPr>
              <a:t>ip:double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setReal</a:t>
            </a:r>
            <a:r>
              <a:rPr lang="en-US" altLang="en-US" dirty="0">
                <a:latin typeface="Times New Roman" charset="0"/>
              </a:rPr>
              <a:t>(</a:t>
            </a:r>
            <a:r>
              <a:rPr lang="en-US" altLang="en-US" dirty="0" err="1">
                <a:latin typeface="Times New Roman" charset="0"/>
              </a:rPr>
              <a:t>rp:double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solidFill>
                  <a:srgbClr val="FF0000"/>
                </a:solidFill>
                <a:latin typeface="Times New Roman" charset="0"/>
              </a:rPr>
              <a:t>+plus(Complex):</a:t>
            </a:r>
            <a:r>
              <a:rPr lang="en-US" altLang="en-US" dirty="0" smtClean="0">
                <a:solidFill>
                  <a:srgbClr val="FF0000"/>
                </a:solidFill>
                <a:latin typeface="Times New Roman" charset="0"/>
              </a:rPr>
              <a:t>Complex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 smtClean="0">
                <a:latin typeface="Times New Roman" charset="0"/>
              </a:rPr>
              <a:t>+</a:t>
            </a:r>
            <a:r>
              <a:rPr lang="en-US" altLang="en-US" dirty="0" err="1" smtClean="0">
                <a:latin typeface="Times New Roman" charset="0"/>
              </a:rPr>
              <a:t>toString</a:t>
            </a:r>
            <a:r>
              <a:rPr lang="en-US" altLang="en-US" dirty="0" smtClean="0">
                <a:latin typeface="Times New Roman" charset="0"/>
              </a:rPr>
              <a:t>():String</a:t>
            </a:r>
            <a:endParaRPr lang="en-CA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81000" y="2590800"/>
            <a:ext cx="2667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80999" y="1828800"/>
            <a:ext cx="26670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352800" y="1995055"/>
            <a:ext cx="57912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Different possible call signatures for plus()?</a:t>
            </a:r>
          </a:p>
          <a:p>
            <a:r>
              <a:rPr lang="en-CA" sz="2000" dirty="0"/>
              <a:t> </a:t>
            </a:r>
            <a:r>
              <a:rPr lang="en-CA" sz="2000" dirty="0" smtClean="0"/>
              <a:t>(Why did we choose the one shown?)</a:t>
            </a:r>
          </a:p>
          <a:p>
            <a:endParaRPr lang="en-CA" sz="2000" dirty="0"/>
          </a:p>
          <a:p>
            <a:r>
              <a:rPr lang="en-CA" sz="2000" u="sng" dirty="0" smtClean="0">
                <a:solidFill>
                  <a:srgbClr val="FF0000"/>
                </a:solidFill>
              </a:rPr>
              <a:t>Version 3</a:t>
            </a:r>
          </a:p>
          <a:p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public void plus</a:t>
            </a:r>
          </a:p>
          <a:p>
            <a:r>
              <a:rPr lang="en-C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(Complex c, </a:t>
            </a:r>
            <a:r>
              <a:rPr lang="en-CA" sz="2000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Complex sum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 { </a:t>
            </a:r>
          </a:p>
          <a:p>
            <a:r>
              <a:rPr lang="en-C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sum = new Complex</a:t>
            </a:r>
          </a:p>
          <a:p>
            <a:r>
              <a:rPr lang="en-C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  (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this.real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+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c.real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</a:t>
            </a:r>
          </a:p>
          <a:p>
            <a:r>
              <a:rPr lang="en-C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this.imag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+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c.imag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</a:p>
          <a:p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} </a:t>
            </a:r>
            <a:r>
              <a:rPr lang="en-CA" sz="2000" dirty="0" smtClean="0"/>
              <a:t> </a:t>
            </a:r>
          </a:p>
          <a:p>
            <a:endParaRPr lang="en-CA" sz="2000" dirty="0"/>
          </a:p>
          <a:p>
            <a:r>
              <a:rPr lang="en-CA" sz="2000" u="sng" dirty="0" smtClean="0"/>
              <a:t>Sample client code</a:t>
            </a:r>
          </a:p>
          <a:p>
            <a:pPr>
              <a:buFontTx/>
              <a:buNone/>
            </a:pPr>
            <a:r>
              <a:rPr lang="en-US" altLang="en-US" sz="2000" dirty="0">
                <a:latin typeface="Courier New" pitchFamily="-12" charset="0"/>
              </a:rPr>
              <a:t>Complex c1 = new Complex (3,56);</a:t>
            </a:r>
          </a:p>
          <a:p>
            <a:pPr>
              <a:buFontTx/>
              <a:buNone/>
            </a:pPr>
            <a:r>
              <a:rPr lang="en-US" altLang="en-US" sz="2000" dirty="0">
                <a:latin typeface="Courier New" pitchFamily="-12" charset="0"/>
              </a:rPr>
              <a:t>Complex c2 = new Complex (-7, 33);</a:t>
            </a:r>
          </a:p>
          <a:p>
            <a:pPr>
              <a:buFontTx/>
              <a:buNone/>
            </a:pPr>
            <a:r>
              <a:rPr lang="en-US" altLang="en-US" sz="2000" dirty="0" smtClean="0">
                <a:latin typeface="Courier New" pitchFamily="-12" charset="0"/>
              </a:rPr>
              <a:t>Complex c3 = new Complex();</a:t>
            </a:r>
          </a:p>
          <a:p>
            <a:pPr>
              <a:buFontTx/>
              <a:buNone/>
            </a:pPr>
            <a:r>
              <a:rPr lang="en-US" altLang="en-US" sz="2000" dirty="0" smtClean="0">
                <a:latin typeface="Courier New" pitchFamily="-12" charset="0"/>
              </a:rPr>
              <a:t>c1.plus (c2, </a:t>
            </a:r>
            <a:r>
              <a:rPr lang="en-US" altLang="en-US" sz="2000" dirty="0" smtClean="0">
                <a:solidFill>
                  <a:srgbClr val="FF0000"/>
                </a:solidFill>
                <a:latin typeface="Courier New" pitchFamily="-12" charset="0"/>
              </a:rPr>
              <a:t>c3</a:t>
            </a:r>
            <a:r>
              <a:rPr lang="en-US" altLang="en-US" sz="2000" dirty="0" smtClean="0">
                <a:latin typeface="Courier New" pitchFamily="-12" charset="0"/>
              </a:rPr>
              <a:t>);</a:t>
            </a:r>
          </a:p>
        </p:txBody>
      </p:sp>
    </p:spTree>
    <p:extLst>
      <p:ext uri="{BB962C8B-B14F-4D97-AF65-F5344CB8AC3E}">
        <p14:creationId xmlns:p14="http://schemas.microsoft.com/office/powerpoint/2010/main" val="357859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That’s why we have plus()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381001" y="1524000"/>
            <a:ext cx="2666999" cy="50783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en-US" dirty="0">
                <a:latin typeface="Times New Roman" charset="0"/>
              </a:rPr>
              <a:t>Complex</a:t>
            </a:r>
          </a:p>
          <a:p>
            <a:r>
              <a:rPr lang="en-US" altLang="en-US" dirty="0">
                <a:latin typeface="Times New Roman" charset="0"/>
              </a:rPr>
              <a:t>-</a:t>
            </a:r>
            <a:r>
              <a:rPr lang="en-US" altLang="en-US" dirty="0" err="1">
                <a:latin typeface="Times New Roman" charset="0"/>
              </a:rPr>
              <a:t>real:double</a:t>
            </a:r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-</a:t>
            </a:r>
            <a:r>
              <a:rPr lang="en-US" altLang="en-US" dirty="0" err="1">
                <a:latin typeface="Times New Roman" charset="0"/>
              </a:rPr>
              <a:t>imag:double</a:t>
            </a:r>
            <a:endParaRPr lang="en-US" altLang="en-US" dirty="0">
              <a:latin typeface="Times New Roman" charset="0"/>
            </a:endParaRP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+Complex()</a:t>
            </a:r>
          </a:p>
          <a:p>
            <a:r>
              <a:rPr lang="en-US" altLang="en-US" dirty="0">
                <a:latin typeface="Times New Roman" charset="0"/>
              </a:rPr>
              <a:t>+Complex(</a:t>
            </a:r>
            <a:r>
              <a:rPr lang="en-US" altLang="en-US" dirty="0" err="1">
                <a:latin typeface="Times New Roman" charset="0"/>
              </a:rPr>
              <a:t>real:double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r>
              <a:rPr lang="en-US" altLang="en-US" dirty="0">
                <a:latin typeface="Times New Roman" charset="0"/>
              </a:rPr>
              <a:t>+Complex(</a:t>
            </a:r>
            <a:r>
              <a:rPr lang="en-US" altLang="en-US" dirty="0" err="1">
                <a:latin typeface="Times New Roman" charset="0"/>
              </a:rPr>
              <a:t>real:double</a:t>
            </a:r>
            <a:r>
              <a:rPr lang="en-US" altLang="en-US" dirty="0">
                <a:latin typeface="Times New Roman" charset="0"/>
              </a:rPr>
              <a:t>, </a:t>
            </a:r>
            <a:r>
              <a:rPr lang="en-US" altLang="en-US" dirty="0" smtClean="0">
                <a:latin typeface="Times New Roman" charset="0"/>
              </a:rPr>
              <a:t>    </a:t>
            </a:r>
            <a:r>
              <a:rPr lang="en-US" altLang="en-US" dirty="0" err="1" smtClean="0">
                <a:latin typeface="Times New Roman" charset="0"/>
              </a:rPr>
              <a:t>imag:double</a:t>
            </a:r>
            <a:r>
              <a:rPr lang="en-US" altLang="en-US" dirty="0">
                <a:latin typeface="Times New Roman" charset="0"/>
              </a:rPr>
              <a:t>) 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getImag</a:t>
            </a:r>
            <a:r>
              <a:rPr lang="en-US" altLang="en-US" dirty="0">
                <a:latin typeface="Times New Roman" charset="0"/>
              </a:rPr>
              <a:t>():double</a:t>
            </a: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getReal</a:t>
            </a:r>
            <a:r>
              <a:rPr lang="en-US" altLang="en-US" dirty="0">
                <a:latin typeface="Times New Roman" charset="0"/>
              </a:rPr>
              <a:t>():double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setImag</a:t>
            </a:r>
            <a:r>
              <a:rPr lang="en-US" altLang="en-US" dirty="0">
                <a:latin typeface="Times New Roman" charset="0"/>
              </a:rPr>
              <a:t>(</a:t>
            </a:r>
            <a:r>
              <a:rPr lang="en-US" altLang="en-US" dirty="0" err="1">
                <a:latin typeface="Times New Roman" charset="0"/>
              </a:rPr>
              <a:t>ip:double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setReal</a:t>
            </a:r>
            <a:r>
              <a:rPr lang="en-US" altLang="en-US" dirty="0">
                <a:latin typeface="Times New Roman" charset="0"/>
              </a:rPr>
              <a:t>(</a:t>
            </a:r>
            <a:r>
              <a:rPr lang="en-US" altLang="en-US" dirty="0" err="1">
                <a:latin typeface="Times New Roman" charset="0"/>
              </a:rPr>
              <a:t>rp:double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solidFill>
                  <a:srgbClr val="FF0000"/>
                </a:solidFill>
                <a:latin typeface="Times New Roman" charset="0"/>
              </a:rPr>
              <a:t>+plus(Complex):</a:t>
            </a:r>
            <a:r>
              <a:rPr lang="en-US" altLang="en-US" dirty="0" smtClean="0">
                <a:solidFill>
                  <a:srgbClr val="FF0000"/>
                </a:solidFill>
                <a:latin typeface="Times New Roman" charset="0"/>
              </a:rPr>
              <a:t>Complex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 smtClean="0">
                <a:latin typeface="Times New Roman" charset="0"/>
              </a:rPr>
              <a:t>+</a:t>
            </a:r>
            <a:r>
              <a:rPr lang="en-US" altLang="en-US" dirty="0" err="1" smtClean="0">
                <a:latin typeface="Times New Roman" charset="0"/>
              </a:rPr>
              <a:t>toString</a:t>
            </a:r>
            <a:r>
              <a:rPr lang="en-US" altLang="en-US" dirty="0" smtClean="0">
                <a:latin typeface="Times New Roman" charset="0"/>
              </a:rPr>
              <a:t>():String</a:t>
            </a:r>
            <a:endParaRPr lang="en-CA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81000" y="2590800"/>
            <a:ext cx="2667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80999" y="1828800"/>
            <a:ext cx="26670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352800" y="1995055"/>
            <a:ext cx="5410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Different possible call signatures for plus()?</a:t>
            </a:r>
          </a:p>
          <a:p>
            <a:r>
              <a:rPr lang="en-CA" sz="2000" dirty="0"/>
              <a:t> </a:t>
            </a:r>
            <a:r>
              <a:rPr lang="en-CA" sz="2000" dirty="0" smtClean="0"/>
              <a:t>(Why did we choose the one shown?)</a:t>
            </a:r>
          </a:p>
          <a:p>
            <a:endParaRPr lang="en-CA" sz="2000" dirty="0"/>
          </a:p>
          <a:p>
            <a:r>
              <a:rPr lang="en-CA" sz="2000" u="sng" dirty="0" smtClean="0">
                <a:solidFill>
                  <a:srgbClr val="FF0000"/>
                </a:solidFill>
              </a:rPr>
              <a:t>Version 4</a:t>
            </a:r>
          </a:p>
          <a:p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public void plus(Complex c) { </a:t>
            </a:r>
          </a:p>
          <a:p>
            <a:r>
              <a:rPr lang="en-C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this.real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+=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c.real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</a:p>
          <a:p>
            <a:r>
              <a:rPr lang="en-C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this.imag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+=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c.imag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</a:p>
          <a:p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} </a:t>
            </a:r>
            <a:r>
              <a:rPr lang="en-CA" sz="2000" dirty="0" smtClean="0"/>
              <a:t> </a:t>
            </a:r>
          </a:p>
          <a:p>
            <a:endParaRPr lang="en-CA" sz="2000" dirty="0"/>
          </a:p>
          <a:p>
            <a:endParaRPr lang="en-CA" sz="2000" dirty="0" smtClean="0"/>
          </a:p>
          <a:p>
            <a:r>
              <a:rPr lang="en-CA" sz="2000" u="sng" dirty="0" smtClean="0"/>
              <a:t>Sample client code</a:t>
            </a:r>
          </a:p>
          <a:p>
            <a:pPr>
              <a:buFontTx/>
              <a:buNone/>
            </a:pPr>
            <a:r>
              <a:rPr lang="en-US" altLang="en-US" sz="2000" dirty="0">
                <a:latin typeface="Courier New" pitchFamily="-12" charset="0"/>
              </a:rPr>
              <a:t>Complex c1 = new Complex (3,56);</a:t>
            </a:r>
          </a:p>
          <a:p>
            <a:pPr>
              <a:buFontTx/>
              <a:buNone/>
            </a:pPr>
            <a:r>
              <a:rPr lang="en-US" altLang="en-US" sz="2000" dirty="0">
                <a:latin typeface="Courier New" pitchFamily="-12" charset="0"/>
              </a:rPr>
              <a:t>Complex c2 = new Complex (-7, 33);</a:t>
            </a:r>
          </a:p>
          <a:p>
            <a:pPr>
              <a:buFontTx/>
              <a:buNone/>
            </a:pPr>
            <a:r>
              <a:rPr lang="en-US" altLang="en-US" sz="2000" dirty="0" smtClean="0">
                <a:latin typeface="Courier New" pitchFamily="-12" charset="0"/>
              </a:rPr>
              <a:t>c2.plus (c1);</a:t>
            </a:r>
          </a:p>
        </p:txBody>
      </p:sp>
    </p:spTree>
    <p:extLst>
      <p:ext uri="{BB962C8B-B14F-4D97-AF65-F5344CB8AC3E}">
        <p14:creationId xmlns:p14="http://schemas.microsoft.com/office/powerpoint/2010/main" val="307927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That’s why we have plus()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381001" y="1524000"/>
            <a:ext cx="2666999" cy="50783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en-US" dirty="0">
                <a:latin typeface="Times New Roman" charset="0"/>
              </a:rPr>
              <a:t>Complex</a:t>
            </a:r>
          </a:p>
          <a:p>
            <a:r>
              <a:rPr lang="en-US" altLang="en-US" dirty="0">
                <a:latin typeface="Times New Roman" charset="0"/>
              </a:rPr>
              <a:t>-</a:t>
            </a:r>
            <a:r>
              <a:rPr lang="en-US" altLang="en-US" dirty="0" err="1">
                <a:latin typeface="Times New Roman" charset="0"/>
              </a:rPr>
              <a:t>real:double</a:t>
            </a:r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-</a:t>
            </a:r>
            <a:r>
              <a:rPr lang="en-US" altLang="en-US" dirty="0" err="1">
                <a:latin typeface="Times New Roman" charset="0"/>
              </a:rPr>
              <a:t>imag:double</a:t>
            </a:r>
            <a:endParaRPr lang="en-US" altLang="en-US" dirty="0">
              <a:latin typeface="Times New Roman" charset="0"/>
            </a:endParaRP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+Complex()</a:t>
            </a:r>
          </a:p>
          <a:p>
            <a:r>
              <a:rPr lang="en-US" altLang="en-US" dirty="0">
                <a:latin typeface="Times New Roman" charset="0"/>
              </a:rPr>
              <a:t>+Complex(</a:t>
            </a:r>
            <a:r>
              <a:rPr lang="en-US" altLang="en-US" dirty="0" err="1">
                <a:latin typeface="Times New Roman" charset="0"/>
              </a:rPr>
              <a:t>real:double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r>
              <a:rPr lang="en-US" altLang="en-US" dirty="0">
                <a:latin typeface="Times New Roman" charset="0"/>
              </a:rPr>
              <a:t>+Complex(</a:t>
            </a:r>
            <a:r>
              <a:rPr lang="en-US" altLang="en-US" dirty="0" err="1">
                <a:latin typeface="Times New Roman" charset="0"/>
              </a:rPr>
              <a:t>real:double</a:t>
            </a:r>
            <a:r>
              <a:rPr lang="en-US" altLang="en-US" dirty="0">
                <a:latin typeface="Times New Roman" charset="0"/>
              </a:rPr>
              <a:t>, </a:t>
            </a:r>
            <a:r>
              <a:rPr lang="en-US" altLang="en-US" dirty="0" smtClean="0">
                <a:latin typeface="Times New Roman" charset="0"/>
              </a:rPr>
              <a:t>    </a:t>
            </a:r>
            <a:r>
              <a:rPr lang="en-US" altLang="en-US" dirty="0" err="1" smtClean="0">
                <a:latin typeface="Times New Roman" charset="0"/>
              </a:rPr>
              <a:t>imag:double</a:t>
            </a:r>
            <a:r>
              <a:rPr lang="en-US" altLang="en-US" dirty="0">
                <a:latin typeface="Times New Roman" charset="0"/>
              </a:rPr>
              <a:t>) 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getImag</a:t>
            </a:r>
            <a:r>
              <a:rPr lang="en-US" altLang="en-US" dirty="0">
                <a:latin typeface="Times New Roman" charset="0"/>
              </a:rPr>
              <a:t>():double</a:t>
            </a: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getReal</a:t>
            </a:r>
            <a:r>
              <a:rPr lang="en-US" altLang="en-US" dirty="0">
                <a:latin typeface="Times New Roman" charset="0"/>
              </a:rPr>
              <a:t>():double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setImag</a:t>
            </a:r>
            <a:r>
              <a:rPr lang="en-US" altLang="en-US" dirty="0">
                <a:latin typeface="Times New Roman" charset="0"/>
              </a:rPr>
              <a:t>(</a:t>
            </a:r>
            <a:r>
              <a:rPr lang="en-US" altLang="en-US" dirty="0" err="1">
                <a:latin typeface="Times New Roman" charset="0"/>
              </a:rPr>
              <a:t>ip:double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r>
              <a:rPr lang="en-US" altLang="en-US" dirty="0">
                <a:latin typeface="Times New Roman" charset="0"/>
              </a:rPr>
              <a:t>+</a:t>
            </a:r>
            <a:r>
              <a:rPr lang="en-US" altLang="en-US" dirty="0" err="1">
                <a:latin typeface="Times New Roman" charset="0"/>
              </a:rPr>
              <a:t>setReal</a:t>
            </a:r>
            <a:r>
              <a:rPr lang="en-US" altLang="en-US" dirty="0">
                <a:latin typeface="Times New Roman" charset="0"/>
              </a:rPr>
              <a:t>(</a:t>
            </a:r>
            <a:r>
              <a:rPr lang="en-US" altLang="en-US" dirty="0" err="1">
                <a:latin typeface="Times New Roman" charset="0"/>
              </a:rPr>
              <a:t>rp:double</a:t>
            </a:r>
            <a:r>
              <a:rPr lang="en-US" altLang="en-US" dirty="0">
                <a:latin typeface="Times New Roman" charset="0"/>
              </a:rPr>
              <a:t>)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>
                <a:solidFill>
                  <a:srgbClr val="FF0000"/>
                </a:solidFill>
                <a:latin typeface="Times New Roman" charset="0"/>
              </a:rPr>
              <a:t>+plus(Complex):</a:t>
            </a:r>
            <a:r>
              <a:rPr lang="en-US" altLang="en-US" dirty="0" smtClean="0">
                <a:solidFill>
                  <a:srgbClr val="FF0000"/>
                </a:solidFill>
                <a:latin typeface="Times New Roman" charset="0"/>
              </a:rPr>
              <a:t>Complex</a:t>
            </a:r>
          </a:p>
          <a:p>
            <a:endParaRPr lang="en-US" altLang="en-US" dirty="0">
              <a:latin typeface="Times New Roman" charset="0"/>
            </a:endParaRPr>
          </a:p>
          <a:p>
            <a:r>
              <a:rPr lang="en-US" altLang="en-US" dirty="0" smtClean="0">
                <a:latin typeface="Times New Roman" charset="0"/>
              </a:rPr>
              <a:t>+</a:t>
            </a:r>
            <a:r>
              <a:rPr lang="en-US" altLang="en-US" dirty="0" err="1" smtClean="0">
                <a:latin typeface="Times New Roman" charset="0"/>
              </a:rPr>
              <a:t>toString</a:t>
            </a:r>
            <a:r>
              <a:rPr lang="en-US" altLang="en-US" dirty="0" smtClean="0">
                <a:latin typeface="Times New Roman" charset="0"/>
              </a:rPr>
              <a:t>():String</a:t>
            </a:r>
            <a:endParaRPr lang="en-CA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81000" y="2590800"/>
            <a:ext cx="2667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80999" y="1828800"/>
            <a:ext cx="26670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352800" y="1371600"/>
            <a:ext cx="5410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Different possible call signatures for plus()?</a:t>
            </a:r>
          </a:p>
          <a:p>
            <a:r>
              <a:rPr lang="en-CA" sz="2000" dirty="0"/>
              <a:t> </a:t>
            </a:r>
            <a:r>
              <a:rPr lang="en-CA" sz="2000" dirty="0" smtClean="0"/>
              <a:t>(Why did we choose the one shown?)</a:t>
            </a:r>
          </a:p>
          <a:p>
            <a:endParaRPr lang="en-CA" sz="2000" dirty="0"/>
          </a:p>
          <a:p>
            <a:r>
              <a:rPr lang="en-CA" sz="2000" u="sng" dirty="0" smtClean="0">
                <a:solidFill>
                  <a:srgbClr val="FF0000"/>
                </a:solidFill>
              </a:rPr>
              <a:t>Version 5</a:t>
            </a:r>
          </a:p>
          <a:p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public Complex plus(Complex c) { </a:t>
            </a:r>
          </a:p>
          <a:p>
            <a:r>
              <a:rPr lang="en-C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CA" sz="2000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return new Complex</a:t>
            </a:r>
          </a:p>
          <a:p>
            <a:r>
              <a:rPr lang="en-C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(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this.real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+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c.real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</a:t>
            </a:r>
          </a:p>
          <a:p>
            <a:r>
              <a:rPr lang="en-C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 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this.image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+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c.imag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);</a:t>
            </a:r>
          </a:p>
          <a:p>
            <a:endParaRPr lang="en-CA" sz="2000" u="sng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CA" sz="2000" u="sng" dirty="0" smtClean="0"/>
              <a:t>Sample client code</a:t>
            </a:r>
          </a:p>
          <a:p>
            <a:pPr>
              <a:buFontTx/>
              <a:buNone/>
            </a:pPr>
            <a:r>
              <a:rPr lang="en-US" altLang="en-US" sz="2000" dirty="0">
                <a:latin typeface="Courier New" pitchFamily="-12" charset="0"/>
              </a:rPr>
              <a:t>Complex c1 = new Complex (3,56);</a:t>
            </a:r>
          </a:p>
          <a:p>
            <a:pPr>
              <a:buFontTx/>
              <a:buNone/>
            </a:pPr>
            <a:r>
              <a:rPr lang="en-US" altLang="en-US" sz="2000" dirty="0">
                <a:latin typeface="Courier New" pitchFamily="-12" charset="0"/>
              </a:rPr>
              <a:t>Complex c2 = new Complex (-7, 33);</a:t>
            </a:r>
          </a:p>
          <a:p>
            <a:pPr>
              <a:buFontTx/>
              <a:buNone/>
            </a:pPr>
            <a:r>
              <a:rPr lang="en-US" altLang="en-US" sz="2000" dirty="0" smtClean="0">
                <a:latin typeface="Courier New" pitchFamily="-12" charset="0"/>
              </a:rPr>
              <a:t>Complex c3 = c2.plus (c1);</a:t>
            </a:r>
          </a:p>
          <a:p>
            <a:pPr>
              <a:buFontTx/>
              <a:buNone/>
            </a:pPr>
            <a:r>
              <a:rPr lang="en-US" altLang="en-US" sz="2000" dirty="0">
                <a:latin typeface="Courier New" pitchFamily="-12" charset="0"/>
              </a:rPr>
              <a:t> </a:t>
            </a:r>
            <a:r>
              <a:rPr lang="en-US" altLang="en-US" sz="2000" dirty="0" smtClean="0">
                <a:latin typeface="Courier New" pitchFamily="-12" charset="0"/>
              </a:rPr>
              <a:t>// OR = c1.plus(c2);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50342" y="5772805"/>
            <a:ext cx="5410200" cy="92333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altLang="en-US" dirty="0"/>
              <a:t>In general, it is better for a method to create a new object and return a reference to it (instead of changing the state of the objects passed as method arguments</a:t>
            </a:r>
            <a:r>
              <a:rPr lang="en-US" altLang="en-US" dirty="0" smtClean="0"/>
              <a:t>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2188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Continued Lessons on Java References</a:t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CA" sz="5400" dirty="0" smtClean="0"/>
              <a:t>Every </a:t>
            </a:r>
            <a:r>
              <a:rPr lang="en-CA" sz="5400" dirty="0" smtClean="0">
                <a:solidFill>
                  <a:srgbClr val="FF0000"/>
                </a:solidFill>
              </a:rPr>
              <a:t>variable of a class </a:t>
            </a:r>
            <a:r>
              <a:rPr lang="en-CA" sz="5400" dirty="0" smtClean="0"/>
              <a:t>is a reference to a dynamically allocated object</a:t>
            </a:r>
          </a:p>
          <a:p>
            <a:pPr marL="0" indent="0" algn="ctr">
              <a:buNone/>
            </a:pPr>
            <a:endParaRPr lang="en-CA" sz="5400" dirty="0"/>
          </a:p>
          <a:p>
            <a:pPr marL="0" indent="0" algn="ctr">
              <a:buNone/>
            </a:pPr>
            <a:r>
              <a:rPr lang="en-CA" sz="5400" i="1" dirty="0" smtClean="0">
                <a:solidFill>
                  <a:srgbClr val="FF0000"/>
                </a:solidFill>
              </a:rPr>
              <a:t>COMPARING OBJECTS</a:t>
            </a:r>
            <a:endParaRPr lang="en-CA" sz="5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73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References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Comparisons</a:t>
            </a:r>
          </a:p>
          <a:p>
            <a:pPr lvl="1"/>
            <a:r>
              <a:rPr lang="en-CA" dirty="0" smtClean="0"/>
              <a:t>== versus equals()</a:t>
            </a:r>
          </a:p>
          <a:p>
            <a:r>
              <a:rPr lang="en-CA" dirty="0" smtClean="0"/>
              <a:t>Passed by value …. Passed by reference!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9310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Comparing (Primitive) Variables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lvl="1" indent="0">
              <a:buNone/>
            </a:pPr>
            <a:r>
              <a:rPr lang="en-CA" dirty="0" smtClean="0"/>
              <a:t>// Assume x and y are both </a:t>
            </a:r>
            <a:r>
              <a:rPr lang="en-CA" dirty="0" err="1" smtClean="0"/>
              <a:t>ints</a:t>
            </a:r>
            <a:endParaRPr lang="en-CA" dirty="0" smtClean="0"/>
          </a:p>
          <a:p>
            <a:pPr marL="400050" lvl="1" indent="0">
              <a:buNone/>
            </a:pPr>
            <a:endParaRPr lang="en-CA" dirty="0"/>
          </a:p>
          <a:p>
            <a:pPr marL="400050" lvl="1" indent="0">
              <a:buNone/>
            </a:pPr>
            <a:r>
              <a:rPr lang="en-CA" sz="4000" dirty="0" smtClean="0"/>
              <a:t>if (x </a:t>
            </a:r>
            <a:r>
              <a:rPr lang="en-CA" sz="4000" dirty="0" smtClean="0">
                <a:solidFill>
                  <a:srgbClr val="FF0000"/>
                </a:solidFill>
              </a:rPr>
              <a:t>==</a:t>
            </a:r>
            <a:r>
              <a:rPr lang="en-CA" sz="4000" dirty="0" smtClean="0"/>
              <a:t> y) { …. }</a:t>
            </a:r>
          </a:p>
        </p:txBody>
      </p:sp>
    </p:spTree>
    <p:extLst>
      <p:ext uri="{BB962C8B-B14F-4D97-AF65-F5344CB8AC3E}">
        <p14:creationId xmlns:p14="http://schemas.microsoft.com/office/powerpoint/2010/main" val="335333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Comparing (Reference) Variables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lvl="1" indent="0">
              <a:buNone/>
            </a:pPr>
            <a:r>
              <a:rPr lang="en-CA" dirty="0" smtClean="0"/>
              <a:t>Complex x = new Complex (4, 5);</a:t>
            </a:r>
          </a:p>
          <a:p>
            <a:pPr marL="400050" lvl="1" indent="0">
              <a:buNone/>
            </a:pPr>
            <a:r>
              <a:rPr lang="en-CA" dirty="0" smtClean="0"/>
              <a:t>Complex y = new Complex (3, 90);</a:t>
            </a:r>
          </a:p>
          <a:p>
            <a:pPr marL="400050" lvl="1" indent="0">
              <a:buNone/>
            </a:pPr>
            <a:r>
              <a:rPr lang="en-CA" dirty="0" smtClean="0"/>
              <a:t>Complex z = new Complex (4, 5);</a:t>
            </a:r>
          </a:p>
          <a:p>
            <a:pPr marL="400050" lvl="1" indent="0">
              <a:buNone/>
            </a:pPr>
            <a:endParaRPr lang="en-CA" dirty="0"/>
          </a:p>
          <a:p>
            <a:pPr marL="400050" lvl="1" indent="0">
              <a:buNone/>
            </a:pPr>
            <a:r>
              <a:rPr lang="en-CA" sz="4000" dirty="0" smtClean="0"/>
              <a:t>if (x </a:t>
            </a:r>
            <a:r>
              <a:rPr lang="en-CA" sz="4000" dirty="0" smtClean="0">
                <a:solidFill>
                  <a:srgbClr val="FF0000"/>
                </a:solidFill>
              </a:rPr>
              <a:t>==</a:t>
            </a:r>
            <a:r>
              <a:rPr lang="en-CA" sz="4000" dirty="0" smtClean="0"/>
              <a:t> y) { …. }</a:t>
            </a:r>
          </a:p>
          <a:p>
            <a:pPr marL="400050" lvl="1" indent="0">
              <a:buNone/>
            </a:pPr>
            <a:r>
              <a:rPr lang="en-CA" sz="4000" dirty="0"/>
              <a:t>if (x </a:t>
            </a:r>
            <a:r>
              <a:rPr lang="en-CA" sz="4000" dirty="0">
                <a:solidFill>
                  <a:srgbClr val="FF0000"/>
                </a:solidFill>
              </a:rPr>
              <a:t>==</a:t>
            </a:r>
            <a:r>
              <a:rPr lang="en-CA" sz="4000" dirty="0"/>
              <a:t> </a:t>
            </a:r>
            <a:r>
              <a:rPr lang="en-CA" sz="4000" dirty="0" smtClean="0"/>
              <a:t>z) </a:t>
            </a:r>
            <a:r>
              <a:rPr lang="en-CA" sz="4000" dirty="0"/>
              <a:t>{ …. }</a:t>
            </a:r>
          </a:p>
          <a:p>
            <a:pPr marL="400050" lvl="1" indent="0">
              <a:buNone/>
            </a:pPr>
            <a:endParaRPr lang="en-CA" sz="40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375727" y="4114800"/>
            <a:ext cx="45396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dirty="0" smtClean="0">
                <a:solidFill>
                  <a:schemeClr val="tx2"/>
                </a:solidFill>
              </a:rPr>
              <a:t>Shallow </a:t>
            </a:r>
            <a:r>
              <a:rPr lang="en-CA" sz="4000" dirty="0" smtClean="0"/>
              <a:t>Comparison-</a:t>
            </a:r>
          </a:p>
          <a:p>
            <a:r>
              <a:rPr lang="en-CA" sz="4000" dirty="0" smtClean="0"/>
              <a:t>Are the </a:t>
            </a:r>
            <a:r>
              <a:rPr lang="en-CA" sz="4000" u="sng" dirty="0" smtClean="0"/>
              <a:t>references</a:t>
            </a:r>
            <a:r>
              <a:rPr lang="en-CA" sz="4000" dirty="0" smtClean="0"/>
              <a:t> equal?</a:t>
            </a:r>
            <a:endParaRPr lang="en-CA" sz="4000" dirty="0"/>
          </a:p>
        </p:txBody>
      </p:sp>
    </p:spTree>
    <p:extLst>
      <p:ext uri="{BB962C8B-B14F-4D97-AF65-F5344CB8AC3E}">
        <p14:creationId xmlns:p14="http://schemas.microsoft.com/office/powerpoint/2010/main" val="38368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Comparing (Reference) Variables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00050" lvl="1" indent="0">
              <a:buNone/>
            </a:pPr>
            <a:r>
              <a:rPr lang="en-CA" dirty="0" smtClean="0"/>
              <a:t>Complex x = new Complex (4, 5);</a:t>
            </a:r>
          </a:p>
          <a:p>
            <a:pPr marL="400050" lvl="1" indent="0">
              <a:buNone/>
            </a:pPr>
            <a:r>
              <a:rPr lang="en-CA" dirty="0" smtClean="0"/>
              <a:t>Complex y = new Complex (3, 90);</a:t>
            </a:r>
          </a:p>
          <a:p>
            <a:pPr marL="400050" lvl="1" indent="0">
              <a:buNone/>
            </a:pPr>
            <a:r>
              <a:rPr lang="en-CA" dirty="0" smtClean="0"/>
              <a:t>Complex z = new Complex (4, 5);</a:t>
            </a:r>
          </a:p>
          <a:p>
            <a:pPr marL="400050" lvl="1" indent="0">
              <a:buNone/>
            </a:pPr>
            <a:endParaRPr lang="en-CA" dirty="0"/>
          </a:p>
          <a:p>
            <a:pPr marL="400050" lvl="1" indent="0">
              <a:buNone/>
            </a:pPr>
            <a:r>
              <a:rPr lang="en-CA" sz="4000" dirty="0" smtClean="0"/>
              <a:t>if (</a:t>
            </a:r>
            <a:r>
              <a:rPr lang="en-CA" sz="4000" dirty="0" err="1" smtClean="0"/>
              <a:t>x.getReal</a:t>
            </a:r>
            <a:r>
              <a:rPr lang="en-CA" sz="4000" dirty="0" smtClean="0"/>
              <a:t>() </a:t>
            </a:r>
            <a:r>
              <a:rPr lang="en-CA" sz="4000" dirty="0" smtClean="0">
                <a:solidFill>
                  <a:srgbClr val="FF0000"/>
                </a:solidFill>
              </a:rPr>
              <a:t>==</a:t>
            </a:r>
            <a:r>
              <a:rPr lang="en-CA" sz="4000" dirty="0" smtClean="0"/>
              <a:t> </a:t>
            </a:r>
            <a:r>
              <a:rPr lang="en-CA" sz="4000" dirty="0" err="1" smtClean="0"/>
              <a:t>y.getReal</a:t>
            </a:r>
            <a:r>
              <a:rPr lang="en-CA" sz="4000" dirty="0" smtClean="0"/>
              <a:t>()  &amp;&amp;</a:t>
            </a:r>
          </a:p>
          <a:p>
            <a:pPr marL="400050" lvl="1" indent="0">
              <a:buNone/>
            </a:pPr>
            <a:r>
              <a:rPr lang="en-CA" sz="4000" dirty="0"/>
              <a:t> </a:t>
            </a:r>
            <a:r>
              <a:rPr lang="en-CA" sz="4000" dirty="0" smtClean="0"/>
              <a:t>    </a:t>
            </a:r>
            <a:r>
              <a:rPr lang="en-CA" sz="4000" dirty="0" err="1" smtClean="0"/>
              <a:t>x.getImag</a:t>
            </a:r>
            <a:r>
              <a:rPr lang="en-CA" sz="4000" dirty="0" smtClean="0"/>
              <a:t>() == </a:t>
            </a:r>
            <a:r>
              <a:rPr lang="en-CA" sz="4000" dirty="0" err="1" smtClean="0"/>
              <a:t>y.getImag</a:t>
            </a:r>
            <a:r>
              <a:rPr lang="en-CA" sz="4000" dirty="0" smtClean="0"/>
              <a:t>() )</a:t>
            </a:r>
          </a:p>
          <a:p>
            <a:pPr marL="400050" lvl="1" indent="0">
              <a:buNone/>
            </a:pPr>
            <a:r>
              <a:rPr lang="en-CA" sz="4000" dirty="0" smtClean="0"/>
              <a:t> { …. }</a:t>
            </a:r>
          </a:p>
          <a:p>
            <a:pPr marL="400050" lvl="1" indent="0">
              <a:buNone/>
            </a:pPr>
            <a:endParaRPr lang="en-CA" sz="40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28600" y="5801032"/>
            <a:ext cx="8686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dirty="0" smtClean="0">
                <a:solidFill>
                  <a:schemeClr val="tx2"/>
                </a:solidFill>
              </a:rPr>
              <a:t>Deep </a:t>
            </a:r>
            <a:r>
              <a:rPr lang="en-CA" sz="4000" dirty="0" smtClean="0"/>
              <a:t>Comparison-Are the </a:t>
            </a:r>
            <a:r>
              <a:rPr lang="en-CA" sz="4000" u="sng" dirty="0" smtClean="0"/>
              <a:t>objects</a:t>
            </a:r>
            <a:r>
              <a:rPr lang="en-CA" sz="4000" dirty="0" smtClean="0"/>
              <a:t> equal?</a:t>
            </a:r>
            <a:endParaRPr lang="en-CA" sz="4000" dirty="0"/>
          </a:p>
        </p:txBody>
      </p:sp>
    </p:spTree>
    <p:extLst>
      <p:ext uri="{BB962C8B-B14F-4D97-AF65-F5344CB8AC3E}">
        <p14:creationId xmlns:p14="http://schemas.microsoft.com/office/powerpoint/2010/main" val="199175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Comparing Variables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dirty="0" smtClean="0"/>
              <a:t>Whose </a:t>
            </a:r>
            <a:r>
              <a:rPr lang="en-CA" dirty="0" smtClean="0">
                <a:solidFill>
                  <a:schemeClr val="accent1"/>
                </a:solidFill>
              </a:rPr>
              <a:t>responsibility</a:t>
            </a:r>
            <a:r>
              <a:rPr lang="en-CA" dirty="0" smtClean="0"/>
              <a:t> is it to know how to compare an object for equality? </a:t>
            </a:r>
            <a:endParaRPr lang="en-CA" dirty="0"/>
          </a:p>
          <a:p>
            <a:pPr marL="514350" indent="-514350">
              <a:buFont typeface="+mj-lt"/>
              <a:buAutoNum type="alphaLcParenR"/>
            </a:pPr>
            <a:r>
              <a:rPr lang="en-CA" dirty="0" smtClean="0"/>
              <a:t>The class</a:t>
            </a:r>
          </a:p>
          <a:p>
            <a:pPr marL="514350" indent="-514350">
              <a:buFont typeface="+mj-lt"/>
              <a:buAutoNum type="alphaLcParenR"/>
            </a:pPr>
            <a:r>
              <a:rPr lang="en-CA" dirty="0" smtClean="0"/>
              <a:t>The client of the class</a:t>
            </a:r>
          </a:p>
          <a:p>
            <a:pPr marL="514350" indent="-514350">
              <a:buFont typeface="+mj-lt"/>
              <a:buAutoNum type="alphaLcParenR"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Explain WHY? </a:t>
            </a:r>
          </a:p>
          <a:p>
            <a:r>
              <a:rPr lang="en-CA" dirty="0" smtClean="0"/>
              <a:t>In terms of Reusable, extensible, maintainable</a:t>
            </a:r>
          </a:p>
          <a:p>
            <a:pPr marL="400050" lvl="1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6424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Every class must have equals()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smtClean="0"/>
              <a:t>But I can only start to introduce it.  You must accept some boilerplate code for now (in blue)</a:t>
            </a:r>
          </a:p>
          <a:p>
            <a:endParaRPr lang="en-CA" dirty="0"/>
          </a:p>
          <a:p>
            <a:pPr marL="0" indent="0">
              <a:buNone/>
            </a:pPr>
            <a:r>
              <a:rPr lang="en-CA" dirty="0" smtClean="0">
                <a:solidFill>
                  <a:schemeClr val="accent1"/>
                </a:solidFill>
              </a:rPr>
              <a:t>public </a:t>
            </a:r>
            <a:r>
              <a:rPr lang="en-CA" dirty="0" err="1">
                <a:solidFill>
                  <a:schemeClr val="accent1"/>
                </a:solidFill>
              </a:rPr>
              <a:t>boolean</a:t>
            </a:r>
            <a:r>
              <a:rPr lang="en-CA" dirty="0">
                <a:solidFill>
                  <a:schemeClr val="accent1"/>
                </a:solidFill>
              </a:rPr>
              <a:t> equals(Object other) {</a:t>
            </a:r>
          </a:p>
          <a:p>
            <a:pPr marL="0" indent="0">
              <a:buNone/>
            </a:pPr>
            <a:r>
              <a:rPr lang="en-CA" dirty="0">
                <a:solidFill>
                  <a:schemeClr val="accent1"/>
                </a:solidFill>
              </a:rPr>
              <a:t>        if (other == this) return true;</a:t>
            </a:r>
          </a:p>
          <a:p>
            <a:pPr marL="0" indent="0">
              <a:buNone/>
            </a:pPr>
            <a:r>
              <a:rPr lang="en-CA" dirty="0">
                <a:solidFill>
                  <a:schemeClr val="accent1"/>
                </a:solidFill>
              </a:rPr>
              <a:t>        if (other == null) return false;</a:t>
            </a:r>
          </a:p>
          <a:p>
            <a:pPr marL="0" indent="0">
              <a:buNone/>
            </a:pPr>
            <a:r>
              <a:rPr lang="en-CA" dirty="0">
                <a:solidFill>
                  <a:schemeClr val="accent1"/>
                </a:solidFill>
              </a:rPr>
              <a:t>        if (</a:t>
            </a:r>
            <a:r>
              <a:rPr lang="en-CA" dirty="0" err="1">
                <a:solidFill>
                  <a:schemeClr val="accent1"/>
                </a:solidFill>
              </a:rPr>
              <a:t>getClass</a:t>
            </a:r>
            <a:r>
              <a:rPr lang="en-CA" dirty="0">
                <a:solidFill>
                  <a:schemeClr val="accent1"/>
                </a:solidFill>
              </a:rPr>
              <a:t>() != </a:t>
            </a:r>
            <a:r>
              <a:rPr lang="en-CA" dirty="0" err="1">
                <a:solidFill>
                  <a:schemeClr val="accent1"/>
                </a:solidFill>
              </a:rPr>
              <a:t>other.getClass</a:t>
            </a:r>
            <a:r>
              <a:rPr lang="en-CA" dirty="0">
                <a:solidFill>
                  <a:schemeClr val="accent1"/>
                </a:solidFill>
              </a:rPr>
              <a:t>()) return false;</a:t>
            </a:r>
          </a:p>
          <a:p>
            <a:pPr marL="0" indent="0">
              <a:buNone/>
            </a:pPr>
            <a:r>
              <a:rPr lang="en-CA" dirty="0">
                <a:solidFill>
                  <a:srgbClr val="FF0000"/>
                </a:solidFill>
              </a:rPr>
              <a:t>        </a:t>
            </a:r>
            <a:r>
              <a:rPr lang="en-CA" dirty="0" smtClean="0">
                <a:solidFill>
                  <a:srgbClr val="FF0000"/>
                </a:solidFill>
              </a:rPr>
              <a:t>Complex c </a:t>
            </a:r>
            <a:r>
              <a:rPr lang="en-CA" dirty="0">
                <a:solidFill>
                  <a:srgbClr val="FF0000"/>
                </a:solidFill>
              </a:rPr>
              <a:t>= </a:t>
            </a:r>
            <a:r>
              <a:rPr lang="en-CA" dirty="0" smtClean="0">
                <a:solidFill>
                  <a:srgbClr val="FF0000"/>
                </a:solidFill>
              </a:rPr>
              <a:t>(Complex)other</a:t>
            </a:r>
            <a:r>
              <a:rPr lang="en-CA" dirty="0">
                <a:solidFill>
                  <a:srgbClr val="FF0000"/>
                </a:solidFill>
              </a:rPr>
              <a:t>;</a:t>
            </a:r>
          </a:p>
          <a:p>
            <a:pPr marL="0" indent="0">
              <a:buNone/>
            </a:pPr>
            <a:r>
              <a:rPr lang="en-CA" dirty="0">
                <a:solidFill>
                  <a:srgbClr val="FF0000"/>
                </a:solidFill>
              </a:rPr>
              <a:t>        return </a:t>
            </a:r>
            <a:r>
              <a:rPr lang="en-CA" dirty="0" smtClean="0">
                <a:solidFill>
                  <a:srgbClr val="FF0000"/>
                </a:solidFill>
              </a:rPr>
              <a:t>(</a:t>
            </a:r>
            <a:r>
              <a:rPr lang="en-CA" dirty="0" err="1" smtClean="0">
                <a:solidFill>
                  <a:srgbClr val="FF0000"/>
                </a:solidFill>
              </a:rPr>
              <a:t>this.real</a:t>
            </a:r>
            <a:r>
              <a:rPr lang="en-CA" dirty="0" smtClean="0">
                <a:solidFill>
                  <a:srgbClr val="FF0000"/>
                </a:solidFill>
              </a:rPr>
              <a:t> == </a:t>
            </a:r>
            <a:r>
              <a:rPr lang="en-CA" dirty="0" err="1" smtClean="0">
                <a:solidFill>
                  <a:srgbClr val="FF0000"/>
                </a:solidFill>
              </a:rPr>
              <a:t>c.real</a:t>
            </a:r>
            <a:r>
              <a:rPr lang="en-CA" dirty="0" smtClean="0">
                <a:solidFill>
                  <a:srgbClr val="FF0000"/>
                </a:solidFill>
              </a:rPr>
              <a:t> &amp;&amp;  </a:t>
            </a:r>
            <a:endParaRPr lang="en-CA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CA" dirty="0">
                <a:solidFill>
                  <a:srgbClr val="FF0000"/>
                </a:solidFill>
              </a:rPr>
              <a:t>                </a:t>
            </a:r>
            <a:r>
              <a:rPr lang="en-CA" dirty="0" smtClean="0">
                <a:solidFill>
                  <a:srgbClr val="FF0000"/>
                </a:solidFill>
              </a:rPr>
              <a:t>(</a:t>
            </a:r>
            <a:r>
              <a:rPr lang="en-CA" dirty="0" err="1" smtClean="0">
                <a:solidFill>
                  <a:srgbClr val="FF0000"/>
                </a:solidFill>
              </a:rPr>
              <a:t>this.image</a:t>
            </a:r>
            <a:r>
              <a:rPr lang="en-CA" dirty="0" smtClean="0">
                <a:solidFill>
                  <a:srgbClr val="FF0000"/>
                </a:solidFill>
              </a:rPr>
              <a:t> == </a:t>
            </a:r>
            <a:r>
              <a:rPr lang="en-CA" dirty="0" err="1" smtClean="0">
                <a:solidFill>
                  <a:srgbClr val="FF0000"/>
                </a:solidFill>
              </a:rPr>
              <a:t>c.imag</a:t>
            </a:r>
            <a:r>
              <a:rPr lang="en-CA" dirty="0" smtClean="0">
                <a:solidFill>
                  <a:srgbClr val="FF0000"/>
                </a:solidFill>
              </a:rPr>
              <a:t> ));</a:t>
            </a:r>
            <a:endParaRPr lang="en-CA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CA" dirty="0">
                <a:solidFill>
                  <a:schemeClr val="accent1"/>
                </a:solidFill>
              </a:rPr>
              <a:t>    } </a:t>
            </a:r>
          </a:p>
        </p:txBody>
      </p:sp>
      <p:sp>
        <p:nvSpPr>
          <p:cNvPr id="4" name="TextBox 3"/>
          <p:cNvSpPr txBox="1"/>
          <p:nvPr/>
        </p:nvSpPr>
        <p:spPr>
          <a:xfrm flipH="1">
            <a:off x="5715000" y="4495800"/>
            <a:ext cx="2895600" cy="224676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CA" sz="2800" dirty="0" smtClean="0"/>
              <a:t>One by one, compare each attribute </a:t>
            </a:r>
            <a:r>
              <a:rPr lang="en-CA" sz="2800" dirty="0" smtClean="0">
                <a:solidFill>
                  <a:srgbClr val="FF0000"/>
                </a:solidFill>
              </a:rPr>
              <a:t>using == for primitive attributes </a:t>
            </a:r>
            <a:r>
              <a:rPr lang="en-CA" sz="2800" dirty="0" smtClean="0"/>
              <a:t>……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2052756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Every class must have equals()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sz="4000" dirty="0" smtClean="0"/>
              <a:t>And if your class itself has reference attributes?? </a:t>
            </a:r>
          </a:p>
          <a:p>
            <a:pPr lvl="1"/>
            <a:r>
              <a:rPr lang="en-CA" sz="4000" dirty="0" smtClean="0"/>
              <a:t>(Like Student)</a:t>
            </a:r>
          </a:p>
          <a:p>
            <a:endParaRPr lang="en-CA" dirty="0"/>
          </a:p>
          <a:p>
            <a:pPr marL="0" indent="0">
              <a:buNone/>
            </a:pPr>
            <a:r>
              <a:rPr lang="en-CA" dirty="0" smtClean="0">
                <a:solidFill>
                  <a:schemeClr val="accent1"/>
                </a:solidFill>
              </a:rPr>
              <a:t>public </a:t>
            </a:r>
            <a:r>
              <a:rPr lang="en-CA" dirty="0" err="1">
                <a:solidFill>
                  <a:schemeClr val="accent1"/>
                </a:solidFill>
              </a:rPr>
              <a:t>boolean</a:t>
            </a:r>
            <a:r>
              <a:rPr lang="en-CA" dirty="0">
                <a:solidFill>
                  <a:schemeClr val="accent1"/>
                </a:solidFill>
              </a:rPr>
              <a:t> equals(Object other) {</a:t>
            </a:r>
          </a:p>
          <a:p>
            <a:pPr marL="0" indent="0">
              <a:buNone/>
            </a:pPr>
            <a:r>
              <a:rPr lang="en-CA" dirty="0">
                <a:solidFill>
                  <a:schemeClr val="accent1"/>
                </a:solidFill>
              </a:rPr>
              <a:t>        if (other == this) return true;</a:t>
            </a:r>
          </a:p>
          <a:p>
            <a:pPr marL="0" indent="0">
              <a:buNone/>
            </a:pPr>
            <a:r>
              <a:rPr lang="en-CA" dirty="0">
                <a:solidFill>
                  <a:schemeClr val="accent1"/>
                </a:solidFill>
              </a:rPr>
              <a:t>        if (other == null) return false;</a:t>
            </a:r>
          </a:p>
          <a:p>
            <a:pPr marL="0" indent="0">
              <a:buNone/>
            </a:pPr>
            <a:r>
              <a:rPr lang="en-CA" dirty="0">
                <a:solidFill>
                  <a:schemeClr val="accent1"/>
                </a:solidFill>
              </a:rPr>
              <a:t>        if (</a:t>
            </a:r>
            <a:r>
              <a:rPr lang="en-CA" dirty="0" err="1">
                <a:solidFill>
                  <a:schemeClr val="accent1"/>
                </a:solidFill>
              </a:rPr>
              <a:t>getClass</a:t>
            </a:r>
            <a:r>
              <a:rPr lang="en-CA" dirty="0">
                <a:solidFill>
                  <a:schemeClr val="accent1"/>
                </a:solidFill>
              </a:rPr>
              <a:t>() != </a:t>
            </a:r>
            <a:r>
              <a:rPr lang="en-CA" dirty="0" err="1">
                <a:solidFill>
                  <a:schemeClr val="accent1"/>
                </a:solidFill>
              </a:rPr>
              <a:t>other.getClass</a:t>
            </a:r>
            <a:r>
              <a:rPr lang="en-CA" dirty="0">
                <a:solidFill>
                  <a:schemeClr val="accent1"/>
                </a:solidFill>
              </a:rPr>
              <a:t>()) return false;</a:t>
            </a:r>
          </a:p>
          <a:p>
            <a:pPr marL="0" indent="0">
              <a:buNone/>
            </a:pPr>
            <a:r>
              <a:rPr lang="en-CA" dirty="0">
                <a:solidFill>
                  <a:srgbClr val="FF0000"/>
                </a:solidFill>
              </a:rPr>
              <a:t>        </a:t>
            </a:r>
            <a:r>
              <a:rPr lang="en-CA" dirty="0" smtClean="0">
                <a:solidFill>
                  <a:srgbClr val="FF0000"/>
                </a:solidFill>
              </a:rPr>
              <a:t>Student s </a:t>
            </a:r>
            <a:r>
              <a:rPr lang="en-CA" dirty="0">
                <a:solidFill>
                  <a:srgbClr val="FF0000"/>
                </a:solidFill>
              </a:rPr>
              <a:t>= </a:t>
            </a:r>
            <a:r>
              <a:rPr lang="en-CA" dirty="0" smtClean="0">
                <a:solidFill>
                  <a:srgbClr val="FF0000"/>
                </a:solidFill>
              </a:rPr>
              <a:t>(Student)other</a:t>
            </a:r>
            <a:r>
              <a:rPr lang="en-CA" dirty="0">
                <a:solidFill>
                  <a:srgbClr val="FF0000"/>
                </a:solidFill>
              </a:rPr>
              <a:t>;</a:t>
            </a:r>
          </a:p>
          <a:p>
            <a:pPr marL="0" indent="0">
              <a:buNone/>
            </a:pPr>
            <a:r>
              <a:rPr lang="en-CA" dirty="0">
                <a:solidFill>
                  <a:srgbClr val="FF0000"/>
                </a:solidFill>
              </a:rPr>
              <a:t>        return </a:t>
            </a:r>
            <a:r>
              <a:rPr lang="en-CA" dirty="0" smtClean="0">
                <a:solidFill>
                  <a:srgbClr val="FF0000"/>
                </a:solidFill>
              </a:rPr>
              <a:t>(</a:t>
            </a:r>
            <a:r>
              <a:rPr lang="en-CA" dirty="0" err="1" smtClean="0">
                <a:solidFill>
                  <a:srgbClr val="FF0000"/>
                </a:solidFill>
              </a:rPr>
              <a:t>this.number</a:t>
            </a:r>
            <a:r>
              <a:rPr lang="en-CA" dirty="0" smtClean="0">
                <a:solidFill>
                  <a:srgbClr val="FF0000"/>
                </a:solidFill>
              </a:rPr>
              <a:t> == </a:t>
            </a:r>
            <a:r>
              <a:rPr lang="en-CA" dirty="0" err="1" smtClean="0">
                <a:solidFill>
                  <a:srgbClr val="FF0000"/>
                </a:solidFill>
              </a:rPr>
              <a:t>c.number</a:t>
            </a:r>
            <a:r>
              <a:rPr lang="en-CA" dirty="0" smtClean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en-CA" dirty="0">
                <a:solidFill>
                  <a:srgbClr val="FF0000"/>
                </a:solidFill>
              </a:rPr>
              <a:t> </a:t>
            </a:r>
            <a:r>
              <a:rPr lang="en-CA" dirty="0" smtClean="0">
                <a:solidFill>
                  <a:srgbClr val="FF0000"/>
                </a:solidFill>
              </a:rPr>
              <a:t>           &amp;&amp; </a:t>
            </a:r>
            <a:r>
              <a:rPr lang="en-CA" dirty="0" err="1" smtClean="0">
                <a:solidFill>
                  <a:srgbClr val="FF0000"/>
                </a:solidFill>
              </a:rPr>
              <a:t>this.name.equals</a:t>
            </a:r>
            <a:r>
              <a:rPr lang="en-CA" dirty="0" smtClean="0">
                <a:solidFill>
                  <a:srgbClr val="FF0000"/>
                </a:solidFill>
              </a:rPr>
              <a:t>(c.name)</a:t>
            </a:r>
          </a:p>
          <a:p>
            <a:pPr marL="0" indent="0">
              <a:buNone/>
            </a:pPr>
            <a:r>
              <a:rPr lang="en-CA" dirty="0">
                <a:solidFill>
                  <a:srgbClr val="FF0000"/>
                </a:solidFill>
              </a:rPr>
              <a:t> </a:t>
            </a:r>
            <a:r>
              <a:rPr lang="en-CA" dirty="0" smtClean="0">
                <a:solidFill>
                  <a:srgbClr val="FF0000"/>
                </a:solidFill>
              </a:rPr>
              <a:t>           &amp;&amp; </a:t>
            </a:r>
            <a:r>
              <a:rPr lang="en-CA" dirty="0" err="1" smtClean="0">
                <a:solidFill>
                  <a:srgbClr val="FF0000"/>
                </a:solidFill>
              </a:rPr>
              <a:t>this.address.equals</a:t>
            </a:r>
            <a:r>
              <a:rPr lang="en-CA" dirty="0" smtClean="0">
                <a:solidFill>
                  <a:srgbClr val="FF0000"/>
                </a:solidFill>
              </a:rPr>
              <a:t>(</a:t>
            </a:r>
            <a:r>
              <a:rPr lang="en-CA" dirty="0" err="1" smtClean="0">
                <a:solidFill>
                  <a:srgbClr val="FF0000"/>
                </a:solidFill>
              </a:rPr>
              <a:t>c.address</a:t>
            </a:r>
            <a:r>
              <a:rPr lang="en-CA" dirty="0" smtClean="0">
                <a:solidFill>
                  <a:srgbClr val="FF0000"/>
                </a:solidFill>
              </a:rPr>
              <a:t>) ));</a:t>
            </a:r>
          </a:p>
          <a:p>
            <a:pPr marL="0" indent="0">
              <a:buNone/>
            </a:pPr>
            <a:r>
              <a:rPr lang="en-CA" dirty="0" smtClean="0">
                <a:solidFill>
                  <a:schemeClr val="accent1"/>
                </a:solidFill>
              </a:rPr>
              <a:t>} </a:t>
            </a:r>
            <a:endParaRPr lang="en-CA" dirty="0">
              <a:solidFill>
                <a:schemeClr val="accent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5715000" y="4495800"/>
            <a:ext cx="3200400" cy="224676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CA" sz="2800" dirty="0" smtClean="0"/>
              <a:t>One by one, compare each attribute …. </a:t>
            </a:r>
            <a:r>
              <a:rPr lang="en-CA" sz="2800" dirty="0" smtClean="0">
                <a:solidFill>
                  <a:srgbClr val="FF0000"/>
                </a:solidFill>
              </a:rPr>
              <a:t>using equals()  for reference attributes</a:t>
            </a:r>
            <a:endParaRPr lang="en-CA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144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 Conclusion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Have you noticed a growing list of services that “good” classes provide?</a:t>
            </a:r>
          </a:p>
          <a:p>
            <a:r>
              <a:rPr lang="en-CA" dirty="0" err="1" smtClean="0"/>
              <a:t>toString</a:t>
            </a:r>
            <a:r>
              <a:rPr lang="en-CA" dirty="0" smtClean="0"/>
              <a:t>()</a:t>
            </a:r>
          </a:p>
          <a:p>
            <a:r>
              <a:rPr lang="en-CA" dirty="0" smtClean="0"/>
              <a:t>Copy Constructor</a:t>
            </a:r>
          </a:p>
          <a:p>
            <a:r>
              <a:rPr lang="en-CA" dirty="0" smtClean="0"/>
              <a:t>equals()</a:t>
            </a:r>
          </a:p>
          <a:p>
            <a:endParaRPr lang="en-CA" dirty="0"/>
          </a:p>
          <a:p>
            <a:r>
              <a:rPr lang="en-CA" dirty="0" smtClean="0"/>
              <a:t>….. More comings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18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Wrapper Classes for Primitives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Character</a:t>
            </a:r>
          </a:p>
          <a:p>
            <a:r>
              <a:rPr lang="en-CA" dirty="0" smtClean="0"/>
              <a:t>Integer</a:t>
            </a:r>
          </a:p>
          <a:p>
            <a:r>
              <a:rPr lang="en-CA" dirty="0" smtClean="0"/>
              <a:t>Double</a:t>
            </a:r>
          </a:p>
          <a:p>
            <a:r>
              <a:rPr lang="en-CA" dirty="0" smtClean="0"/>
              <a:t>Float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6627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Method Calling Confusion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TBD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099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3060</Words>
  <Application>Microsoft Office PowerPoint</Application>
  <PresentationFormat>On-screen Show (4:3)</PresentationFormat>
  <Paragraphs>713</Paragraphs>
  <Slides>47</Slides>
  <Notes>3</Notes>
  <HiddenSlides>2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Office Theme</vt:lpstr>
      <vt:lpstr>SYSC2004 </vt:lpstr>
      <vt:lpstr>A bug in my test code! Fix is posted, but can you follow why (and why it did not fail)?</vt:lpstr>
      <vt:lpstr>Continued Lessons on Java References </vt:lpstr>
      <vt:lpstr>Look back at Provided Code in Lab 1</vt:lpstr>
      <vt:lpstr>Array variables are references</vt:lpstr>
      <vt:lpstr>Look back at Provided Code in Lab 1</vt:lpstr>
      <vt:lpstr>To be formally complete</vt:lpstr>
      <vt:lpstr>Continued Lessons on Java References </vt:lpstr>
      <vt:lpstr>Compare 2 classes –  Draw an Object Diagram of Each</vt:lpstr>
      <vt:lpstr>References as Attributes</vt:lpstr>
      <vt:lpstr>COMPOSITION Relationship</vt:lpstr>
      <vt:lpstr>Continued Lessons on Java References </vt:lpstr>
      <vt:lpstr>PowerPoint Presentation</vt:lpstr>
      <vt:lpstr>Compare our 2 classes again </vt:lpstr>
      <vt:lpstr>Dig deeper with Student</vt:lpstr>
      <vt:lpstr>Dig deeper with Student</vt:lpstr>
      <vt:lpstr>References as Parameters</vt:lpstr>
      <vt:lpstr>PowerPoint Presentation</vt:lpstr>
      <vt:lpstr>Continued Lessons on Java References </vt:lpstr>
      <vt:lpstr>Copying Objects</vt:lpstr>
      <vt:lpstr>Copying (Primitive) Variables</vt:lpstr>
      <vt:lpstr>Copying (Reference) Variables</vt:lpstr>
      <vt:lpstr>Copying Variables</vt:lpstr>
      <vt:lpstr>Copying Variables</vt:lpstr>
      <vt:lpstr>Copy Constructors</vt:lpstr>
      <vt:lpstr>Detour : Lesson on Visibility</vt:lpstr>
      <vt:lpstr>A Note About Instance Variable Visibility</vt:lpstr>
      <vt:lpstr>Back to the motivating reason for covering Copy Constructors</vt:lpstr>
      <vt:lpstr>A “Safe” Student</vt:lpstr>
      <vt:lpstr>Re-Cap</vt:lpstr>
      <vt:lpstr>Another example about return types to learn more about OO design</vt:lpstr>
      <vt:lpstr>That’s why we have plus()</vt:lpstr>
      <vt:lpstr>That’s why we have plus()</vt:lpstr>
      <vt:lpstr>That’s why we have plus()</vt:lpstr>
      <vt:lpstr>That’s why we have plus()</vt:lpstr>
      <vt:lpstr>That’s why we have plus()</vt:lpstr>
      <vt:lpstr>Continued Lessons on Java References </vt:lpstr>
      <vt:lpstr>References</vt:lpstr>
      <vt:lpstr>Comparing (Primitive) Variables</vt:lpstr>
      <vt:lpstr>Comparing (Reference) Variables</vt:lpstr>
      <vt:lpstr>Comparing (Reference) Variables</vt:lpstr>
      <vt:lpstr>Comparing Variables</vt:lpstr>
      <vt:lpstr>Every class must have equals()</vt:lpstr>
      <vt:lpstr>Every class must have equals()</vt:lpstr>
      <vt:lpstr>In Conclusion</vt:lpstr>
      <vt:lpstr>Wrapper Classes for Primitives</vt:lpstr>
      <vt:lpstr>Method Calling Confusion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SYSC2004 </dc:title>
  <dc:creator>Schramm</dc:creator>
  <cp:lastModifiedBy>Schramm</cp:lastModifiedBy>
  <cp:revision>71</cp:revision>
  <dcterms:created xsi:type="dcterms:W3CDTF">2018-01-16T20:15:14Z</dcterms:created>
  <dcterms:modified xsi:type="dcterms:W3CDTF">2018-01-23T20:05:56Z</dcterms:modified>
</cp:coreProperties>
</file>