
<file path=[Content_Types].xml><?xml version="1.0" encoding="utf-8"?>
<Types xmlns="http://schemas.openxmlformats.org/package/2006/content-types">
  <Default Extension="png" ContentType="image/png"/>
  <Default Extension="bin" ContentType="application/vnd.openxmlformats-officedocument.oleObject"/>
  <Default Extension="emf" ContentType="image/x-emf"/>
  <Default Extension="wmf" ContentType="image/x-wmf"/>
  <Default Extension="jpeg" ContentType="image/jpeg"/>
  <Default Extension="rels" ContentType="application/vnd.openxmlformats-package.relationships+xml"/>
  <Default Extension="xml" ContentType="application/xml"/>
  <Default Extension="vml" ContentType="application/vnd.openxmlformats-officedocument.vmlDrawing"/>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ppt/notesSlides/notesSlide27.xml" ContentType="application/vnd.openxmlformats-officedocument.presentationml.notesSlide+xml"/>
  <Override PartName="/ppt/notesSlides/notesSlide28.xml" ContentType="application/vnd.openxmlformats-officedocument.presentationml.notesSlide+xml"/>
  <Override PartName="/ppt/notesSlides/notesSlide29.xml" ContentType="application/vnd.openxmlformats-officedocument.presentationml.notesSlide+xml"/>
  <Override PartName="/ppt/notesSlides/notesSlide30.xml" ContentType="application/vnd.openxmlformats-officedocument.presentationml.notesSlide+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firstSlideNum="0" saveSubsetFonts="1">
  <p:sldMasterIdLst>
    <p:sldMasterId id="2147483740" r:id="rId1"/>
  </p:sldMasterIdLst>
  <p:notesMasterIdLst>
    <p:notesMasterId r:id="rId32"/>
  </p:notesMasterIdLst>
  <p:sldIdLst>
    <p:sldId id="448" r:id="rId2"/>
    <p:sldId id="377" r:id="rId3"/>
    <p:sldId id="408" r:id="rId4"/>
    <p:sldId id="443" r:id="rId5"/>
    <p:sldId id="444" r:id="rId6"/>
    <p:sldId id="445" r:id="rId7"/>
    <p:sldId id="416" r:id="rId8"/>
    <p:sldId id="417" r:id="rId9"/>
    <p:sldId id="418" r:id="rId10"/>
    <p:sldId id="446" r:id="rId11"/>
    <p:sldId id="419" r:id="rId12"/>
    <p:sldId id="420" r:id="rId13"/>
    <p:sldId id="424" r:id="rId14"/>
    <p:sldId id="425" r:id="rId15"/>
    <p:sldId id="426" r:id="rId16"/>
    <p:sldId id="427" r:id="rId17"/>
    <p:sldId id="428" r:id="rId18"/>
    <p:sldId id="429" r:id="rId19"/>
    <p:sldId id="431" r:id="rId20"/>
    <p:sldId id="432" r:id="rId21"/>
    <p:sldId id="433" r:id="rId22"/>
    <p:sldId id="434" r:id="rId23"/>
    <p:sldId id="435" r:id="rId24"/>
    <p:sldId id="436" r:id="rId25"/>
    <p:sldId id="437" r:id="rId26"/>
    <p:sldId id="438" r:id="rId27"/>
    <p:sldId id="439" r:id="rId28"/>
    <p:sldId id="378" r:id="rId29"/>
    <p:sldId id="406" r:id="rId30"/>
    <p:sldId id="407" r:id="rId31"/>
  </p:sldIdLst>
  <p:sldSz cx="9144000" cy="6858000" type="screen4x3"/>
  <p:notesSz cx="6858000" cy="9144000"/>
  <p:defaultTextStyle>
    <a:defPPr>
      <a:defRPr lang="en-US"/>
    </a:defPPr>
    <a:lvl1pPr algn="l" rtl="0" fontAlgn="base">
      <a:spcBef>
        <a:spcPct val="0"/>
      </a:spcBef>
      <a:spcAft>
        <a:spcPct val="0"/>
      </a:spcAft>
      <a:defRPr kern="1200">
        <a:solidFill>
          <a:schemeClr val="tx1"/>
        </a:solidFill>
        <a:latin typeface="Arial"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p:defaultTextStyle>
  <p:extLst>
    <p:ext uri="{EFAFB233-063F-42B5-8137-9DF3F51BA10A}">
      <p15:sldGuideLst xmlns:p15="http://schemas.microsoft.com/office/powerpoint/2012/main">
        <p15:guide id="1" orient="horz" pos="3172">
          <p15:clr>
            <a:srgbClr val="A4A3A4"/>
          </p15:clr>
        </p15:guide>
        <p15:guide id="2" pos="4969">
          <p15:clr>
            <a:srgbClr val="A4A3A4"/>
          </p15:clr>
        </p15:guide>
      </p15:sldGuideLst>
    </p:ext>
    <p:ext uri="{2D200454-40CA-4A62-9FC3-DE9A4176ACB9}">
      <p15:notesGuideLst xmlns:p15="http://schemas.microsoft.com/office/powerpoint/2012/main">
        <p15:guide id="1" orient="horz" pos="2880">
          <p15:clr>
            <a:srgbClr val="A4A3A4"/>
          </p15:clr>
        </p15:guide>
        <p15:guide id="2" pos="2160">
          <p15:clr>
            <a:srgbClr val="A4A3A4"/>
          </p15:clr>
        </p15:guide>
      </p15:notes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8274E4"/>
    <a:srgbClr val="0E5229"/>
    <a:srgbClr val="043333"/>
    <a:srgbClr val="198A46"/>
    <a:srgbClr val="22B35B"/>
    <a:srgbClr val="00006E"/>
    <a:srgbClr val="FFEAD5"/>
    <a:srgbClr val="E41F07"/>
    <a:srgbClr val="CCCCCC"/>
    <a:srgbClr val="13545B"/>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6471" autoAdjust="0"/>
    <p:restoredTop sz="71670" autoAdjust="0"/>
  </p:normalViewPr>
  <p:slideViewPr>
    <p:cSldViewPr snapToGrid="0">
      <p:cViewPr varScale="1">
        <p:scale>
          <a:sx n="79" d="100"/>
          <a:sy n="79" d="100"/>
        </p:scale>
        <p:origin x="1896" y="84"/>
      </p:cViewPr>
      <p:guideLst>
        <p:guide orient="horz" pos="3172"/>
        <p:guide pos="4969"/>
      </p:guideLst>
    </p:cSldViewPr>
  </p:slideViewPr>
  <p:outlineViewPr>
    <p:cViewPr>
      <p:scale>
        <a:sx n="33" d="100"/>
        <a:sy n="33" d="100"/>
      </p:scale>
      <p:origin x="42" y="2610"/>
    </p:cViewPr>
  </p:outlineViewPr>
  <p:notesTextViewPr>
    <p:cViewPr>
      <p:scale>
        <a:sx n="100" d="100"/>
        <a:sy n="100" d="100"/>
      </p:scale>
      <p:origin x="0" y="0"/>
    </p:cViewPr>
  </p:notesTextViewPr>
  <p:sorterViewPr>
    <p:cViewPr>
      <p:scale>
        <a:sx n="100" d="100"/>
        <a:sy n="100" d="100"/>
      </p:scale>
      <p:origin x="0" y="0"/>
    </p:cViewPr>
  </p:sorterViewPr>
  <p:notesViewPr>
    <p:cSldViewPr snapToGrid="0">
      <p:cViewPr>
        <p:scale>
          <a:sx n="100" d="100"/>
          <a:sy n="100" d="100"/>
        </p:scale>
        <p:origin x="-2344" y="160"/>
      </p:cViewPr>
      <p:guideLst>
        <p:guide orient="horz" pos="2880"/>
        <p:guide pos="2160"/>
      </p:guideLst>
    </p:cSldViewPr>
  </p:notesViewPr>
  <p:gridSpacing cx="45720" cy="4572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viewProps" Target="viewProp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presProps" Target="presProp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notesMaster" Target="notesMasters/notesMaster1.xml"/><Relationship Id="rId37" Type="http://schemas.microsoft.com/office/2015/10/relationships/revisionInfo" Target="revisionInfo.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tableStyles" Target="tableStyles.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theme" Target="theme/theme1.xml"/></Relationships>
</file>

<file path=ppt/drawings/_rels/vmlDrawing1.vml.rels><?xml version="1.0" encoding="UTF-8" standalone="yes"?>
<Relationships xmlns="http://schemas.openxmlformats.org/package/2006/relationships"><Relationship Id="rId2" Type="http://schemas.openxmlformats.org/officeDocument/2006/relationships/image" Target="../media/image6.wmf"/><Relationship Id="rId1" Type="http://schemas.openxmlformats.org/officeDocument/2006/relationships/image" Target="../media/image5.wmf"/></Relationships>
</file>

<file path=ppt/drawings/_rels/vmlDrawing2.vml.rels><?xml version="1.0" encoding="UTF-8" standalone="yes"?>
<Relationships xmlns="http://schemas.openxmlformats.org/package/2006/relationships"><Relationship Id="rId2" Type="http://schemas.openxmlformats.org/officeDocument/2006/relationships/image" Target="../media/image8.wmf"/><Relationship Id="rId1" Type="http://schemas.openxmlformats.org/officeDocument/2006/relationships/image" Target="../media/image7.wmf"/></Relationships>
</file>

<file path=ppt/drawings/_rels/vmlDrawing3.vml.rels><?xml version="1.0" encoding="UTF-8" standalone="yes"?>
<Relationships xmlns="http://schemas.openxmlformats.org/package/2006/relationships"><Relationship Id="rId1" Type="http://schemas.openxmlformats.org/officeDocument/2006/relationships/image" Target="../media/image7.wmf"/></Relationships>
</file>

<file path=ppt/drawings/_rels/vmlDrawing4.vml.rels><?xml version="1.0" encoding="UTF-8" standalone="yes"?>
<Relationships xmlns="http://schemas.openxmlformats.org/package/2006/relationships"><Relationship Id="rId1" Type="http://schemas.openxmlformats.org/officeDocument/2006/relationships/image" Target="../media/image9.wmf"/></Relationships>
</file>

<file path=ppt/drawings/_rels/vmlDrawing5.vml.rels><?xml version="1.0" encoding="UTF-8" standalone="yes"?>
<Relationships xmlns="http://schemas.openxmlformats.org/package/2006/relationships"><Relationship Id="rId1" Type="http://schemas.openxmlformats.org/officeDocument/2006/relationships/image" Target="../media/image9.wmf"/></Relationships>
</file>

<file path=ppt/drawings/_rels/vmlDrawing6.vml.rels><?xml version="1.0" encoding="UTF-8" standalone="yes"?>
<Relationships xmlns="http://schemas.openxmlformats.org/package/2006/relationships"><Relationship Id="rId2" Type="http://schemas.openxmlformats.org/officeDocument/2006/relationships/image" Target="../media/image9.wmf"/><Relationship Id="rId1" Type="http://schemas.openxmlformats.org/officeDocument/2006/relationships/image" Target="../media/image7.wmf"/></Relationships>
</file>

<file path=ppt/drawings/_rels/vmlDrawing7.vml.rels><?xml version="1.0" encoding="UTF-8" standalone="yes"?>
<Relationships xmlns="http://schemas.openxmlformats.org/package/2006/relationships"><Relationship Id="rId2" Type="http://schemas.openxmlformats.org/officeDocument/2006/relationships/image" Target="../media/image7.wmf"/><Relationship Id="rId1" Type="http://schemas.openxmlformats.org/officeDocument/2006/relationships/image" Target="../media/image9.wmf"/></Relationships>
</file>

<file path=ppt/drawings/_rels/vmlDrawing8.vml.rels><?xml version="1.0" encoding="UTF-8" standalone="yes"?>
<Relationships xmlns="http://schemas.openxmlformats.org/package/2006/relationships"><Relationship Id="rId3" Type="http://schemas.openxmlformats.org/officeDocument/2006/relationships/image" Target="../media/image11.wmf"/><Relationship Id="rId2" Type="http://schemas.openxmlformats.org/officeDocument/2006/relationships/image" Target="../media/image7.wmf"/><Relationship Id="rId1" Type="http://schemas.openxmlformats.org/officeDocument/2006/relationships/image" Target="../media/image10.wmf"/></Relationships>
</file>

<file path=ppt/drawings/_rels/vmlDrawing9.vml.rels><?xml version="1.0" encoding="UTF-8" standalone="yes"?>
<Relationships xmlns="http://schemas.openxmlformats.org/package/2006/relationships"><Relationship Id="rId1" Type="http://schemas.openxmlformats.org/officeDocument/2006/relationships/image" Target="../media/image12.emf"/></Relationships>
</file>

<file path=ppt/drawings/_rels/vmlDrawing10.vml.rels><?xml version="1.0" encoding="UTF-8" standalone="yes"?>
<Relationships xmlns="http://schemas.openxmlformats.org/package/2006/relationships"><Relationship Id="rId1" Type="http://schemas.openxmlformats.org/officeDocument/2006/relationships/image" Target="../media/image13.emf"/></Relationships>
</file>

<file path=ppt/drawings/_rels/vmlDrawing11.vml.rels><?xml version="1.0" encoding="UTF-8" standalone="yes"?>
<Relationships xmlns="http://schemas.openxmlformats.org/package/2006/relationships"><Relationship Id="rId1" Type="http://schemas.openxmlformats.org/officeDocument/2006/relationships/image" Target="../media/image14.emf"/></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9458" name="Rectangle 2"/>
          <p:cNvSpPr>
            <a:spLocks noGrp="1" noChangeArrowheads="1"/>
          </p:cNvSpPr>
          <p:nvPr>
            <p:ph type="hdr" sz="quarter"/>
          </p:nvPr>
        </p:nvSpPr>
        <p:spPr bwMode="auto">
          <a:xfrm>
            <a:off x="0" y="0"/>
            <a:ext cx="2971800" cy="45720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defRPr sz="1200">
                <a:cs typeface="+mn-cs"/>
              </a:defRPr>
            </a:lvl1pPr>
          </a:lstStyle>
          <a:p>
            <a:pPr>
              <a:defRPr/>
            </a:pPr>
            <a:endParaRPr lang="en-US" dirty="0"/>
          </a:p>
        </p:txBody>
      </p:sp>
      <p:sp>
        <p:nvSpPr>
          <p:cNvPr id="19459" name="Rectangle 3"/>
          <p:cNvSpPr>
            <a:spLocks noGrp="1" noChangeArrowheads="1"/>
          </p:cNvSpPr>
          <p:nvPr>
            <p:ph type="dt" idx="1"/>
          </p:nvPr>
        </p:nvSpPr>
        <p:spPr bwMode="auto">
          <a:xfrm>
            <a:off x="3884613" y="0"/>
            <a:ext cx="2971800" cy="45720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r">
              <a:defRPr sz="1200">
                <a:cs typeface="+mn-cs"/>
              </a:defRPr>
            </a:lvl1pPr>
          </a:lstStyle>
          <a:p>
            <a:pPr>
              <a:defRPr/>
            </a:pPr>
            <a:endParaRPr lang="en-US" dirty="0"/>
          </a:p>
        </p:txBody>
      </p:sp>
      <p:sp>
        <p:nvSpPr>
          <p:cNvPr id="34820" name="Rectangle 4"/>
          <p:cNvSpPr>
            <a:spLocks noGrp="1" noRot="1" noChangeAspect="1" noChangeArrowheads="1" noTextEdit="1"/>
          </p:cNvSpPr>
          <p:nvPr>
            <p:ph type="sldImg" idx="2"/>
          </p:nvPr>
        </p:nvSpPr>
        <p:spPr bwMode="auto">
          <a:xfrm>
            <a:off x="1143000" y="685800"/>
            <a:ext cx="4572000" cy="3429000"/>
          </a:xfrm>
          <a:prstGeom prst="rect">
            <a:avLst/>
          </a:prstGeom>
          <a:noFill/>
          <a:ln w="9525">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19461" name="Rectangle 5"/>
          <p:cNvSpPr>
            <a:spLocks noGrp="1" noChangeArrowheads="1"/>
          </p:cNvSpPr>
          <p:nvPr>
            <p:ph type="body" sz="quarter" idx="3"/>
          </p:nvPr>
        </p:nvSpPr>
        <p:spPr bwMode="auto">
          <a:xfrm>
            <a:off x="685800" y="4343400"/>
            <a:ext cx="5486400" cy="411480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p>
            <a:pPr lvl="0"/>
            <a:r>
              <a:rPr lang="en-US" noProof="0" dirty="0"/>
              <a:t>Click to edit Master text styles</a:t>
            </a:r>
          </a:p>
          <a:p>
            <a:pPr lvl="1"/>
            <a:r>
              <a:rPr lang="en-US" noProof="0" dirty="0"/>
              <a:t>Second level</a:t>
            </a:r>
          </a:p>
          <a:p>
            <a:pPr lvl="2"/>
            <a:r>
              <a:rPr lang="en-US" noProof="0" dirty="0"/>
              <a:t>Third level</a:t>
            </a:r>
          </a:p>
          <a:p>
            <a:pPr lvl="3"/>
            <a:r>
              <a:rPr lang="en-US" noProof="0" dirty="0"/>
              <a:t>Fourth level</a:t>
            </a:r>
          </a:p>
          <a:p>
            <a:pPr lvl="4"/>
            <a:r>
              <a:rPr lang="en-US" noProof="0" dirty="0"/>
              <a:t>Fifth level</a:t>
            </a:r>
          </a:p>
        </p:txBody>
      </p:sp>
      <p:sp>
        <p:nvSpPr>
          <p:cNvPr id="19462" name="Rectangle 6"/>
          <p:cNvSpPr>
            <a:spLocks noGrp="1" noChangeArrowheads="1"/>
          </p:cNvSpPr>
          <p:nvPr>
            <p:ph type="ftr" sz="quarter" idx="4"/>
          </p:nvPr>
        </p:nvSpPr>
        <p:spPr bwMode="auto">
          <a:xfrm>
            <a:off x="0" y="8685213"/>
            <a:ext cx="2971800" cy="457200"/>
          </a:xfrm>
          <a:prstGeom prst="rect">
            <a:avLst/>
          </a:prstGeom>
          <a:noFill/>
          <a:ln w="9525">
            <a:noFill/>
            <a:miter lim="800000"/>
            <a:headEnd/>
            <a:tailEnd/>
          </a:ln>
          <a:effectLst/>
        </p:spPr>
        <p:txBody>
          <a:bodyPr vert="horz" wrap="square" lIns="91440" tIns="45720" rIns="91440" bIns="45720" numCol="1" anchor="b" anchorCtr="0" compatLnSpc="1">
            <a:prstTxWarp prst="textNoShape">
              <a:avLst/>
            </a:prstTxWarp>
          </a:bodyPr>
          <a:lstStyle>
            <a:lvl1pPr>
              <a:defRPr sz="1200">
                <a:cs typeface="+mn-cs"/>
              </a:defRPr>
            </a:lvl1pPr>
          </a:lstStyle>
          <a:p>
            <a:pPr>
              <a:defRPr/>
            </a:pPr>
            <a:endParaRPr lang="en-US" dirty="0"/>
          </a:p>
        </p:txBody>
      </p:sp>
      <p:sp>
        <p:nvSpPr>
          <p:cNvPr id="19463" name="Rectangle 7"/>
          <p:cNvSpPr>
            <a:spLocks noGrp="1" noChangeArrowheads="1"/>
          </p:cNvSpPr>
          <p:nvPr>
            <p:ph type="sldNum" sz="quarter" idx="5"/>
          </p:nvPr>
        </p:nvSpPr>
        <p:spPr bwMode="auto">
          <a:xfrm>
            <a:off x="3884613" y="8685213"/>
            <a:ext cx="2971800" cy="457200"/>
          </a:xfrm>
          <a:prstGeom prst="rect">
            <a:avLst/>
          </a:prstGeom>
          <a:noFill/>
          <a:ln w="9525">
            <a:noFill/>
            <a:miter lim="800000"/>
            <a:headEnd/>
            <a:tailEnd/>
          </a:ln>
          <a:effectLst/>
        </p:spPr>
        <p:txBody>
          <a:bodyPr vert="horz" wrap="square" lIns="91440" tIns="45720" rIns="91440" bIns="45720" numCol="1" anchor="b" anchorCtr="0" compatLnSpc="1">
            <a:prstTxWarp prst="textNoShape">
              <a:avLst/>
            </a:prstTxWarp>
          </a:bodyPr>
          <a:lstStyle>
            <a:lvl1pPr algn="r">
              <a:defRPr sz="1200">
                <a:cs typeface="+mn-cs"/>
              </a:defRPr>
            </a:lvl1pPr>
          </a:lstStyle>
          <a:p>
            <a:pPr>
              <a:defRPr/>
            </a:pPr>
            <a:fld id="{CF67D070-B369-4BEA-91A4-C0F09C415F4C}" type="slidenum">
              <a:rPr lang="en-US"/>
              <a:pPr>
                <a:defRPr/>
              </a:pPr>
              <a:t>‹#›</a:t>
            </a:fld>
            <a:endParaRPr lang="en-US" dirty="0"/>
          </a:p>
        </p:txBody>
      </p:sp>
    </p:spTree>
    <p:extLst>
      <p:ext uri="{BB962C8B-B14F-4D97-AF65-F5344CB8AC3E}">
        <p14:creationId xmlns:p14="http://schemas.microsoft.com/office/powerpoint/2010/main" val="3164917625"/>
      </p:ext>
    </p:extLst>
  </p:cSld>
  <p:clrMap bg1="lt1" tx1="dk1" bg2="lt2" tx2="dk2" accent1="accent1" accent2="accent2" accent3="accent3" accent4="accent4" accent5="accent5" accent6="accent6" hlink="hlink" folHlink="folHlink"/>
  <p:notesStyle>
    <a:lvl1pPr algn="l" rtl="0" eaLnBrk="0" fontAlgn="base" hangingPunct="0">
      <a:spcBef>
        <a:spcPts val="0"/>
      </a:spcBef>
      <a:spcAft>
        <a:spcPct val="0"/>
      </a:spcAft>
      <a:defRPr sz="1200" kern="1200">
        <a:solidFill>
          <a:schemeClr val="tx1"/>
        </a:solidFill>
        <a:latin typeface="Arial" charset="0"/>
        <a:ea typeface="+mn-ea"/>
        <a:cs typeface="+mn-cs"/>
      </a:defRPr>
    </a:lvl1pPr>
    <a:lvl2pPr marL="457200" algn="l" rtl="0" eaLnBrk="0" fontAlgn="base" hangingPunct="0">
      <a:spcBef>
        <a:spcPts val="0"/>
      </a:spcBef>
      <a:spcAft>
        <a:spcPct val="0"/>
      </a:spcAft>
      <a:defRPr sz="1200" kern="1200">
        <a:solidFill>
          <a:schemeClr val="tx1"/>
        </a:solidFill>
        <a:latin typeface="Arial" charset="0"/>
        <a:ea typeface="+mn-ea"/>
        <a:cs typeface="+mn-cs"/>
      </a:defRPr>
    </a:lvl2pPr>
    <a:lvl3pPr marL="914400" algn="l" rtl="0" eaLnBrk="0" fontAlgn="base" hangingPunct="0">
      <a:spcBef>
        <a:spcPts val="0"/>
      </a:spcBef>
      <a:spcAft>
        <a:spcPct val="0"/>
      </a:spcAft>
      <a:defRPr sz="1200" kern="1200">
        <a:solidFill>
          <a:schemeClr val="tx1"/>
        </a:solidFill>
        <a:latin typeface="Arial" charset="0"/>
        <a:ea typeface="+mn-ea"/>
        <a:cs typeface="+mn-cs"/>
      </a:defRPr>
    </a:lvl3pPr>
    <a:lvl4pPr marL="1371600" algn="l" rtl="0" eaLnBrk="0" fontAlgn="base" hangingPunct="0">
      <a:spcBef>
        <a:spcPts val="0"/>
      </a:spcBef>
      <a:spcAft>
        <a:spcPct val="0"/>
      </a:spcAft>
      <a:defRPr sz="1200" kern="1200">
        <a:solidFill>
          <a:schemeClr val="tx1"/>
        </a:solidFill>
        <a:latin typeface="Arial" charset="0"/>
        <a:ea typeface="+mn-ea"/>
        <a:cs typeface="+mn-cs"/>
      </a:defRPr>
    </a:lvl4pPr>
    <a:lvl5pPr marL="1828800" algn="l" rtl="0" eaLnBrk="0" fontAlgn="base" hangingPunct="0">
      <a:spcBef>
        <a:spcPts val="0"/>
      </a:spcBef>
      <a:spcAft>
        <a:spcPct val="0"/>
      </a:spcAft>
      <a:defRPr sz="1200" kern="1200">
        <a:solidFill>
          <a:schemeClr val="tx1"/>
        </a:solidFill>
        <a:latin typeface="Arial" charset="0"/>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sz="1200" dirty="0"/>
              <a:t>The material in this chapter is the basis of much of the remaining material in this book. So, the time your students spend mastering this material will pay dividends throughout the semester.</a:t>
            </a:r>
          </a:p>
          <a:p>
            <a:endParaRPr lang="en-US" dirty="0"/>
          </a:p>
          <a:p>
            <a:r>
              <a:rPr lang="en-US" sz="1200" dirty="0"/>
              <a:t>This PowerPoint contains many in-class exercises to break up the lecture and help students learn the concepts. </a:t>
            </a:r>
            <a:r>
              <a:rPr lang="en-US" dirty="0"/>
              <a:t>Depending on your students’ backgrounds, some of these exercises may be too easy. You can “hide” or delete the corresponding slides to get through the chapter more quickly. </a:t>
            </a:r>
            <a:endParaRPr lang="en-US" sz="1200" dirty="0"/>
          </a:p>
          <a:p>
            <a:pPr eaLnBrk="1" hangingPunct="1"/>
            <a:endParaRPr lang="en-US" dirty="0"/>
          </a:p>
        </p:txBody>
      </p:sp>
      <p:sp>
        <p:nvSpPr>
          <p:cNvPr id="4" name="Slide Number Placeholder 3"/>
          <p:cNvSpPr>
            <a:spLocks noGrp="1"/>
          </p:cNvSpPr>
          <p:nvPr>
            <p:ph type="sldNum" sz="quarter" idx="10"/>
          </p:nvPr>
        </p:nvSpPr>
        <p:spPr/>
        <p:txBody>
          <a:bodyPr/>
          <a:lstStyle/>
          <a:p>
            <a:pPr>
              <a:defRPr/>
            </a:pPr>
            <a:fld id="{CF67D070-B369-4BEA-91A4-C0F09C415F4C}" type="slidenum">
              <a:rPr lang="en-US" smtClean="0"/>
              <a:pPr>
                <a:defRPr/>
              </a:pPr>
              <a:t>0</a:t>
            </a:fld>
            <a:endParaRPr lang="en-US" dirty="0"/>
          </a:p>
        </p:txBody>
      </p:sp>
    </p:spTree>
    <p:extLst>
      <p:ext uri="{BB962C8B-B14F-4D97-AF65-F5344CB8AC3E}">
        <p14:creationId xmlns:p14="http://schemas.microsoft.com/office/powerpoint/2010/main" val="379114357"/>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pPr>
              <a:defRPr/>
            </a:pPr>
            <a:fld id="{CF67D070-B369-4BEA-91A4-C0F09C415F4C}" type="slidenum">
              <a:rPr lang="en-US" smtClean="0"/>
              <a:pPr>
                <a:defRPr/>
              </a:pPr>
              <a:t>1</a:t>
            </a:fld>
            <a:endParaRPr lang="en-US" dirty="0"/>
          </a:p>
        </p:txBody>
      </p:sp>
    </p:spTree>
    <p:extLst>
      <p:ext uri="{BB962C8B-B14F-4D97-AF65-F5344CB8AC3E}">
        <p14:creationId xmlns:p14="http://schemas.microsoft.com/office/powerpoint/2010/main" val="4252355673"/>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p:txBody>
          <a:bodyPr/>
          <a:lstStyle/>
          <a:p>
            <a:pPr>
              <a:defRPr/>
            </a:pPr>
            <a:fld id="{70F49999-98C3-4C7E-AF5B-7ADD35EA5EB5}" type="slidenum">
              <a:rPr lang="en-US"/>
              <a:pPr>
                <a:defRPr/>
              </a:pPr>
              <a:t>2</a:t>
            </a:fld>
            <a:endParaRPr lang="en-US" dirty="0"/>
          </a:p>
        </p:txBody>
      </p:sp>
      <p:sp>
        <p:nvSpPr>
          <p:cNvPr id="61443" name="Rectangle 2"/>
          <p:cNvSpPr>
            <a:spLocks noGrp="1" noRot="1" noChangeAspect="1" noChangeArrowheads="1" noTextEdit="1"/>
          </p:cNvSpPr>
          <p:nvPr>
            <p:ph type="sldImg"/>
          </p:nvPr>
        </p:nvSpPr>
        <p:spPr>
          <a:xfrm>
            <a:off x="1558925" y="650875"/>
            <a:ext cx="3748088" cy="2811463"/>
          </a:xfrm>
          <a:ln/>
        </p:spPr>
      </p:sp>
      <p:sp>
        <p:nvSpPr>
          <p:cNvPr id="61444" name="Rectangle 3"/>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dirty="0"/>
          </a:p>
        </p:txBody>
      </p:sp>
    </p:spTree>
    <p:extLst>
      <p:ext uri="{BB962C8B-B14F-4D97-AF65-F5344CB8AC3E}">
        <p14:creationId xmlns:p14="http://schemas.microsoft.com/office/powerpoint/2010/main" val="2858292792"/>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indent="0" algn="l" defTabSz="914400" rtl="0" eaLnBrk="0" fontAlgn="base" latinLnBrk="0" hangingPunct="0">
              <a:lnSpc>
                <a:spcPct val="100000"/>
              </a:lnSpc>
              <a:spcBef>
                <a:spcPts val="0"/>
              </a:spcBef>
              <a:spcAft>
                <a:spcPct val="0"/>
              </a:spcAft>
              <a:buClrTx/>
              <a:buSzTx/>
              <a:buFontTx/>
              <a:buNone/>
              <a:tabLst/>
              <a:defRPr/>
            </a:pPr>
            <a:r>
              <a:rPr lang="en-US" dirty="0"/>
              <a:t>The shaded vertical bars denote recessions.  </a:t>
            </a:r>
          </a:p>
          <a:p>
            <a:endParaRPr lang="en-GB" dirty="0"/>
          </a:p>
          <a:p>
            <a:r>
              <a:rPr lang="en-GB" dirty="0"/>
              <a:t>Recession dates for Canada are from the CD Howe: Turning Points: Business Cycles in Canada since 1926</a:t>
            </a:r>
            <a:r>
              <a:rPr lang="en-GB" baseline="0" dirty="0"/>
              <a:t>, https://www.cdhowe.org/pdf/Commentary_366.pdf</a:t>
            </a:r>
          </a:p>
          <a:p>
            <a:endParaRPr lang="en-GB" baseline="0" dirty="0"/>
          </a:p>
          <a:p>
            <a:pPr>
              <a:lnSpc>
                <a:spcPct val="105000"/>
              </a:lnSpc>
              <a:spcBef>
                <a:spcPct val="0"/>
              </a:spcBef>
            </a:pPr>
            <a:r>
              <a:rPr lang="en-US" dirty="0"/>
              <a:t>This graph also shows the growth rate of consumption.  It’s easy to see that consumption is usually less volatile than income.  Consumers prefer smooth consumption, so they use saving as a buffer against income shocks.  </a:t>
            </a:r>
          </a:p>
          <a:p>
            <a:pPr>
              <a:lnSpc>
                <a:spcPct val="105000"/>
              </a:lnSpc>
              <a:spcBef>
                <a:spcPct val="0"/>
              </a:spcBef>
            </a:pPr>
            <a:endParaRPr lang="en-US" dirty="0"/>
          </a:p>
          <a:p>
            <a:r>
              <a:rPr lang="en-GB" baseline="0" dirty="0"/>
              <a:t>Source: </a:t>
            </a:r>
            <a:r>
              <a:rPr lang="en-GB" sz="1200" b="0" i="0" kern="1200" dirty="0">
                <a:solidFill>
                  <a:schemeClr val="tx1"/>
                </a:solidFill>
                <a:effectLst/>
                <a:latin typeface="Arial" charset="0"/>
                <a:ea typeface="+mn-ea"/>
                <a:cs typeface="+mn-cs"/>
              </a:rPr>
              <a:t>Statistics Canada. </a:t>
            </a:r>
            <a:r>
              <a:rPr lang="en-GB" sz="1200" b="0" i="1" kern="1200" dirty="0">
                <a:solidFill>
                  <a:schemeClr val="tx1"/>
                </a:solidFill>
                <a:effectLst/>
                <a:latin typeface="Arial" charset="0"/>
                <a:ea typeface="+mn-ea"/>
                <a:cs typeface="+mn-cs"/>
              </a:rPr>
              <a:t>Table  380-0064 -  Gross domestic product, expenditure-based, quarterly (dollars unless otherwise noted), </a:t>
            </a:r>
            <a:r>
              <a:rPr lang="en-GB" sz="1200" b="0" i="0" kern="1200" dirty="0">
                <a:solidFill>
                  <a:schemeClr val="tx1"/>
                </a:solidFill>
                <a:effectLst/>
                <a:latin typeface="Arial" charset="0"/>
                <a:ea typeface="+mn-ea"/>
                <a:cs typeface="+mn-cs"/>
              </a:rPr>
              <a:t> CANSIM (database)</a:t>
            </a:r>
            <a:r>
              <a:rPr lang="en-GB" baseline="0" dirty="0"/>
              <a:t> </a:t>
            </a:r>
            <a:endParaRPr lang="en-GB" dirty="0"/>
          </a:p>
        </p:txBody>
      </p:sp>
      <p:sp>
        <p:nvSpPr>
          <p:cNvPr id="4" name="Slide Number Placeholder 3"/>
          <p:cNvSpPr>
            <a:spLocks noGrp="1"/>
          </p:cNvSpPr>
          <p:nvPr>
            <p:ph type="sldNum" sz="quarter" idx="10"/>
          </p:nvPr>
        </p:nvSpPr>
        <p:spPr/>
        <p:txBody>
          <a:bodyPr/>
          <a:lstStyle/>
          <a:p>
            <a:pPr>
              <a:defRPr/>
            </a:pPr>
            <a:fld id="{CF67D070-B369-4BEA-91A4-C0F09C415F4C}" type="slidenum">
              <a:rPr lang="en-US" smtClean="0"/>
              <a:pPr>
                <a:defRPr/>
              </a:pPr>
              <a:t>3</a:t>
            </a:fld>
            <a:endParaRPr lang="en-US" dirty="0"/>
          </a:p>
        </p:txBody>
      </p:sp>
    </p:spTree>
    <p:extLst>
      <p:ext uri="{BB962C8B-B14F-4D97-AF65-F5344CB8AC3E}">
        <p14:creationId xmlns:p14="http://schemas.microsoft.com/office/powerpoint/2010/main" val="1799576129"/>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indent="0" algn="l" defTabSz="914400" rtl="0" eaLnBrk="0" fontAlgn="base" latinLnBrk="0" hangingPunct="0">
              <a:lnSpc>
                <a:spcPct val="100000"/>
              </a:lnSpc>
              <a:spcBef>
                <a:spcPts val="0"/>
              </a:spcBef>
              <a:spcAft>
                <a:spcPct val="0"/>
              </a:spcAft>
              <a:buClrTx/>
              <a:buSzTx/>
              <a:buFontTx/>
              <a:buNone/>
              <a:tabLst/>
              <a:defRPr/>
            </a:pPr>
            <a:r>
              <a:rPr lang="en-US" dirty="0"/>
              <a:t>The shaded vertical bars denote recessions.  </a:t>
            </a:r>
          </a:p>
          <a:p>
            <a:endParaRPr lang="en-GB" dirty="0"/>
          </a:p>
          <a:p>
            <a:r>
              <a:rPr lang="en-GB" dirty="0"/>
              <a:t>Recession dates for Canada are from the CD Howe: Turning Points: Business Cycles in Canada since 1926</a:t>
            </a:r>
            <a:r>
              <a:rPr lang="en-GB" baseline="0" dirty="0"/>
              <a:t>, https://www.cdhowe.org/pdf/Commentary_366.pdf</a:t>
            </a:r>
            <a:endParaRPr lang="en-US" baseline="0" dirty="0"/>
          </a:p>
          <a:p>
            <a:endParaRPr lang="en-US" baseline="0" dirty="0"/>
          </a:p>
          <a:p>
            <a:r>
              <a:rPr lang="en-US" baseline="0" dirty="0"/>
              <a:t>This graph shows consumption growth and GDP growth, the same data from the previous slide, but now the vertical axis has a much bigger scale to accommodate the addition of investment growth. </a:t>
            </a:r>
          </a:p>
          <a:p>
            <a:endParaRPr lang="en-US" baseline="0" dirty="0"/>
          </a:p>
          <a:p>
            <a:r>
              <a:rPr lang="en-US" baseline="0" dirty="0"/>
              <a:t>The point:  Investment is far more volatile than GDP or consumption. </a:t>
            </a:r>
          </a:p>
          <a:p>
            <a:endParaRPr lang="en-US" baseline="0" dirty="0"/>
          </a:p>
          <a:p>
            <a:pPr marL="0" marR="0" indent="0" algn="l" defTabSz="914400" rtl="0" eaLnBrk="0" fontAlgn="base" latinLnBrk="0" hangingPunct="0">
              <a:lnSpc>
                <a:spcPct val="100000"/>
              </a:lnSpc>
              <a:spcBef>
                <a:spcPts val="0"/>
              </a:spcBef>
              <a:spcAft>
                <a:spcPct val="0"/>
              </a:spcAft>
              <a:buClrTx/>
              <a:buSzTx/>
              <a:buFontTx/>
              <a:buNone/>
              <a:tabLst/>
              <a:defRPr/>
            </a:pPr>
            <a:r>
              <a:rPr lang="en-GB" baseline="0" dirty="0"/>
              <a:t>Source: </a:t>
            </a:r>
            <a:r>
              <a:rPr lang="en-GB" sz="1200" b="0" i="0" kern="1200" dirty="0">
                <a:solidFill>
                  <a:schemeClr val="tx1"/>
                </a:solidFill>
                <a:effectLst/>
                <a:latin typeface="Arial" charset="0"/>
                <a:ea typeface="+mn-ea"/>
                <a:cs typeface="+mn-cs"/>
              </a:rPr>
              <a:t>Statistics Canada. </a:t>
            </a:r>
            <a:r>
              <a:rPr lang="en-GB" sz="1200" b="0" i="1" kern="1200" dirty="0">
                <a:solidFill>
                  <a:schemeClr val="tx1"/>
                </a:solidFill>
                <a:effectLst/>
                <a:latin typeface="Arial" charset="0"/>
                <a:ea typeface="+mn-ea"/>
                <a:cs typeface="+mn-cs"/>
              </a:rPr>
              <a:t>Table  380-0064 -  Gross domestic product, expenditure-based, quarterly (dollars unless otherwise noted), </a:t>
            </a:r>
            <a:r>
              <a:rPr lang="en-GB" sz="1200" b="0" i="0" kern="1200" dirty="0">
                <a:solidFill>
                  <a:schemeClr val="tx1"/>
                </a:solidFill>
                <a:effectLst/>
                <a:latin typeface="Arial" charset="0"/>
                <a:ea typeface="+mn-ea"/>
                <a:cs typeface="+mn-cs"/>
              </a:rPr>
              <a:t> CANSIM (database)</a:t>
            </a:r>
            <a:r>
              <a:rPr lang="en-GB" baseline="0" dirty="0"/>
              <a:t> </a:t>
            </a:r>
            <a:endParaRPr lang="en-GB" dirty="0"/>
          </a:p>
          <a:p>
            <a:endParaRPr lang="en-US" baseline="0" dirty="0"/>
          </a:p>
          <a:p>
            <a:endParaRPr lang="en-GB" dirty="0"/>
          </a:p>
        </p:txBody>
      </p:sp>
      <p:sp>
        <p:nvSpPr>
          <p:cNvPr id="4" name="Slide Number Placeholder 3"/>
          <p:cNvSpPr>
            <a:spLocks noGrp="1"/>
          </p:cNvSpPr>
          <p:nvPr>
            <p:ph type="sldNum" sz="quarter" idx="10"/>
          </p:nvPr>
        </p:nvSpPr>
        <p:spPr/>
        <p:txBody>
          <a:bodyPr/>
          <a:lstStyle/>
          <a:p>
            <a:pPr>
              <a:defRPr/>
            </a:pPr>
            <a:fld id="{CF67D070-B369-4BEA-91A4-C0F09C415F4C}" type="slidenum">
              <a:rPr lang="en-US" smtClean="0"/>
              <a:pPr>
                <a:defRPr/>
              </a:pPr>
              <a:t>4</a:t>
            </a:fld>
            <a:endParaRPr lang="en-US" dirty="0"/>
          </a:p>
        </p:txBody>
      </p:sp>
    </p:spTree>
    <p:extLst>
      <p:ext uri="{BB962C8B-B14F-4D97-AF65-F5344CB8AC3E}">
        <p14:creationId xmlns:p14="http://schemas.microsoft.com/office/powerpoint/2010/main" val="1613004152"/>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The unemployment rate rises during recessions and falls during expansions.  </a:t>
            </a:r>
          </a:p>
          <a:p>
            <a:endParaRPr lang="en-US" dirty="0"/>
          </a:p>
          <a:p>
            <a:r>
              <a:rPr lang="en-GB" dirty="0"/>
              <a:t>Recession dates for Canada are from the CD Howe: Turning Points: Business Cycles in Canada since 1926</a:t>
            </a:r>
            <a:r>
              <a:rPr lang="en-GB" baseline="0" dirty="0"/>
              <a:t>, https://www.cdhowe.org/pdf/Commentary_366.pdf</a:t>
            </a:r>
            <a:endParaRPr lang="en-US" baseline="0" dirty="0"/>
          </a:p>
          <a:p>
            <a:endParaRPr lang="en-US" baseline="0" dirty="0"/>
          </a:p>
          <a:p>
            <a:pPr marL="0" marR="0" indent="0" algn="l" defTabSz="914400" rtl="0" eaLnBrk="0" fontAlgn="base" latinLnBrk="0" hangingPunct="0">
              <a:lnSpc>
                <a:spcPct val="100000"/>
              </a:lnSpc>
              <a:spcBef>
                <a:spcPts val="0"/>
              </a:spcBef>
              <a:spcAft>
                <a:spcPct val="0"/>
              </a:spcAft>
              <a:buClrTx/>
              <a:buSzTx/>
              <a:buFontTx/>
              <a:buNone/>
              <a:tabLst/>
              <a:defRPr/>
            </a:pPr>
            <a:r>
              <a:rPr lang="en-GB" baseline="0" dirty="0"/>
              <a:t>Source: </a:t>
            </a:r>
            <a:r>
              <a:rPr lang="en-GB" sz="1200" b="0" i="0" kern="1200" dirty="0">
                <a:solidFill>
                  <a:schemeClr val="tx1"/>
                </a:solidFill>
                <a:effectLst/>
                <a:latin typeface="Arial" charset="0"/>
                <a:ea typeface="+mn-ea"/>
                <a:cs typeface="+mn-cs"/>
              </a:rPr>
              <a:t>Statistics Canada. </a:t>
            </a:r>
            <a:r>
              <a:rPr lang="en-GB" sz="1200" b="0" i="1" kern="1200" dirty="0">
                <a:solidFill>
                  <a:schemeClr val="tx1"/>
                </a:solidFill>
                <a:effectLst/>
                <a:latin typeface="Arial" charset="0"/>
                <a:ea typeface="+mn-ea"/>
                <a:cs typeface="+mn-cs"/>
              </a:rPr>
              <a:t>Table  380-0064 -  Gross domestic product, expenditure-based, quarterly (dollars unless otherwise noted), </a:t>
            </a:r>
            <a:r>
              <a:rPr lang="en-GB" sz="1200" b="0" i="0" kern="1200" dirty="0">
                <a:solidFill>
                  <a:schemeClr val="tx1"/>
                </a:solidFill>
                <a:effectLst/>
                <a:latin typeface="Arial" charset="0"/>
                <a:ea typeface="+mn-ea"/>
                <a:cs typeface="+mn-cs"/>
              </a:rPr>
              <a:t> CANSIM (database)</a:t>
            </a:r>
            <a:r>
              <a:rPr lang="en-GB" baseline="0" dirty="0"/>
              <a:t> </a:t>
            </a:r>
            <a:endParaRPr lang="en-GB" dirty="0"/>
          </a:p>
          <a:p>
            <a:endParaRPr lang="en-GB" dirty="0"/>
          </a:p>
        </p:txBody>
      </p:sp>
      <p:sp>
        <p:nvSpPr>
          <p:cNvPr id="4" name="Slide Number Placeholder 3"/>
          <p:cNvSpPr>
            <a:spLocks noGrp="1"/>
          </p:cNvSpPr>
          <p:nvPr>
            <p:ph type="sldNum" sz="quarter" idx="10"/>
          </p:nvPr>
        </p:nvSpPr>
        <p:spPr/>
        <p:txBody>
          <a:bodyPr/>
          <a:lstStyle/>
          <a:p>
            <a:pPr>
              <a:defRPr/>
            </a:pPr>
            <a:fld id="{CF67D070-B369-4BEA-91A4-C0F09C415F4C}" type="slidenum">
              <a:rPr lang="en-US" smtClean="0"/>
              <a:pPr>
                <a:defRPr/>
              </a:pPr>
              <a:t>5</a:t>
            </a:fld>
            <a:endParaRPr lang="en-US" dirty="0"/>
          </a:p>
        </p:txBody>
      </p:sp>
    </p:spTree>
    <p:extLst>
      <p:ext uri="{BB962C8B-B14F-4D97-AF65-F5344CB8AC3E}">
        <p14:creationId xmlns:p14="http://schemas.microsoft.com/office/powerpoint/2010/main" val="1540089399"/>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p:txBody>
          <a:bodyPr/>
          <a:lstStyle/>
          <a:p>
            <a:fld id="{3656F7C7-6EA2-459C-8EF1-AEC67DBAEF68}" type="slidenum">
              <a:rPr lang="en-US" smtClean="0"/>
              <a:pPr/>
              <a:t>6</a:t>
            </a:fld>
            <a:endParaRPr lang="en-US" dirty="0"/>
          </a:p>
        </p:txBody>
      </p:sp>
      <p:sp>
        <p:nvSpPr>
          <p:cNvPr id="69636" name="Rectangle 3"/>
          <p:cNvSpPr>
            <a:spLocks noGrp="1" noChangeArrowheads="1"/>
          </p:cNvSpPr>
          <p:nvPr>
            <p:ph type="body" idx="1"/>
          </p:nvPr>
        </p:nvSpPr>
        <p:spPr/>
        <p:txBody>
          <a:bodyPr/>
          <a:lstStyle/>
          <a:p>
            <a:endParaRPr lang="en-US" dirty="0"/>
          </a:p>
        </p:txBody>
      </p:sp>
      <p:sp>
        <p:nvSpPr>
          <p:cNvPr id="4" name="Slide Image Placeholder 3"/>
          <p:cNvSpPr>
            <a:spLocks noGrp="1" noRot="1" noChangeAspect="1"/>
          </p:cNvSpPr>
          <p:nvPr>
            <p:ph type="sldImg"/>
          </p:nvPr>
        </p:nvSpPr>
        <p:spPr/>
      </p:sp>
    </p:spTree>
    <p:extLst>
      <p:ext uri="{BB962C8B-B14F-4D97-AF65-F5344CB8AC3E}">
        <p14:creationId xmlns:p14="http://schemas.microsoft.com/office/powerpoint/2010/main" val="3339511395"/>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p:txBody>
          <a:bodyPr/>
          <a:lstStyle/>
          <a:p>
            <a:fld id="{B21EDE28-3DA3-4F95-B405-4FFDBE6B7B11}" type="slidenum">
              <a:rPr lang="en-US" smtClean="0"/>
              <a:pPr/>
              <a:t>7</a:t>
            </a:fld>
            <a:endParaRPr lang="en-US" dirty="0"/>
          </a:p>
        </p:txBody>
      </p:sp>
      <p:sp>
        <p:nvSpPr>
          <p:cNvPr id="70660" name="Rectangle 3"/>
          <p:cNvSpPr>
            <a:spLocks noGrp="1" noChangeArrowheads="1"/>
          </p:cNvSpPr>
          <p:nvPr>
            <p:ph type="body" idx="1"/>
          </p:nvPr>
        </p:nvSpPr>
        <p:spPr/>
        <p:txBody>
          <a:bodyPr/>
          <a:lstStyle/>
          <a:p>
            <a:r>
              <a:rPr lang="en-US" dirty="0"/>
              <a:t>This slide recaps an important lesson from classical theory, which stands in sharp contrast to what we are about to cover now.  </a:t>
            </a:r>
          </a:p>
        </p:txBody>
      </p:sp>
      <p:sp>
        <p:nvSpPr>
          <p:cNvPr id="4" name="Slide Image Placeholder 3"/>
          <p:cNvSpPr>
            <a:spLocks noGrp="1" noRot="1" noChangeAspect="1"/>
          </p:cNvSpPr>
          <p:nvPr>
            <p:ph type="sldImg"/>
          </p:nvPr>
        </p:nvSpPr>
        <p:spPr/>
      </p:sp>
    </p:spTree>
    <p:extLst>
      <p:ext uri="{BB962C8B-B14F-4D97-AF65-F5344CB8AC3E}">
        <p14:creationId xmlns:p14="http://schemas.microsoft.com/office/powerpoint/2010/main" val="2980355867"/>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p:txBody>
          <a:bodyPr/>
          <a:lstStyle/>
          <a:p>
            <a:fld id="{38EF5BCB-FC66-4A60-895C-9D460091C7BB}" type="slidenum">
              <a:rPr lang="en-US" smtClean="0"/>
              <a:pPr/>
              <a:t>8</a:t>
            </a:fld>
            <a:endParaRPr lang="en-US" dirty="0"/>
          </a:p>
        </p:txBody>
      </p:sp>
      <p:sp>
        <p:nvSpPr>
          <p:cNvPr id="71684" name="Rectangle 3"/>
          <p:cNvSpPr>
            <a:spLocks noGrp="1" noChangeArrowheads="1"/>
          </p:cNvSpPr>
          <p:nvPr>
            <p:ph type="body" idx="1"/>
          </p:nvPr>
        </p:nvSpPr>
        <p:spPr/>
        <p:txBody>
          <a:bodyPr/>
          <a:lstStyle/>
          <a:p>
            <a:endParaRPr lang="en-US" dirty="0"/>
          </a:p>
        </p:txBody>
      </p:sp>
      <p:sp>
        <p:nvSpPr>
          <p:cNvPr id="4" name="Slide Image Placeholder 3"/>
          <p:cNvSpPr>
            <a:spLocks noGrp="1" noRot="1" noChangeAspect="1"/>
          </p:cNvSpPr>
          <p:nvPr>
            <p:ph type="sldImg"/>
          </p:nvPr>
        </p:nvSpPr>
        <p:spPr/>
      </p:sp>
    </p:spTree>
    <p:extLst>
      <p:ext uri="{BB962C8B-B14F-4D97-AF65-F5344CB8AC3E}">
        <p14:creationId xmlns:p14="http://schemas.microsoft.com/office/powerpoint/2010/main" val="4101364212"/>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p:txBody>
          <a:bodyPr/>
          <a:lstStyle/>
          <a:p>
            <a:fld id="{38EF5BCB-FC66-4A60-895C-9D460091C7BB}" type="slidenum">
              <a:rPr lang="en-US" smtClean="0"/>
              <a:pPr/>
              <a:t>9</a:t>
            </a:fld>
            <a:endParaRPr lang="en-US" dirty="0"/>
          </a:p>
        </p:txBody>
      </p:sp>
      <p:sp>
        <p:nvSpPr>
          <p:cNvPr id="71684" name="Rectangle 3"/>
          <p:cNvSpPr>
            <a:spLocks noGrp="1" noChangeArrowheads="1"/>
          </p:cNvSpPr>
          <p:nvPr>
            <p:ph type="body" idx="1"/>
          </p:nvPr>
        </p:nvSpPr>
        <p:spPr/>
        <p:txBody>
          <a:bodyPr/>
          <a:lstStyle/>
          <a:p>
            <a:r>
              <a:rPr lang="en-US" dirty="0"/>
              <a:t>Chapters 10–12 focus on the closed economy case.  </a:t>
            </a:r>
          </a:p>
          <a:p>
            <a:endParaRPr lang="en-US" dirty="0"/>
          </a:p>
          <a:p>
            <a:r>
              <a:rPr lang="en-US" dirty="0"/>
              <a:t>In an open economy, the list of things that affect aggregate demand is a bit longer.  (See Chapter 13.)</a:t>
            </a:r>
          </a:p>
          <a:p>
            <a:endParaRPr lang="en-US" dirty="0"/>
          </a:p>
        </p:txBody>
      </p:sp>
      <p:sp>
        <p:nvSpPr>
          <p:cNvPr id="4" name="Slide Image Placeholder 3"/>
          <p:cNvSpPr>
            <a:spLocks noGrp="1" noRot="1" noChangeAspect="1"/>
          </p:cNvSpPr>
          <p:nvPr>
            <p:ph type="sldImg"/>
          </p:nvPr>
        </p:nvSpPr>
        <p:spPr/>
      </p:sp>
    </p:spTree>
    <p:extLst>
      <p:ext uri="{BB962C8B-B14F-4D97-AF65-F5344CB8AC3E}">
        <p14:creationId xmlns:p14="http://schemas.microsoft.com/office/powerpoint/2010/main" val="267133703"/>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p:txBody>
          <a:bodyPr/>
          <a:lstStyle/>
          <a:p>
            <a:pPr>
              <a:defRPr/>
            </a:pPr>
            <a:fld id="{2EB530FA-AF19-4CA1-A772-F28FED88AD18}" type="slidenum">
              <a:rPr lang="en-US"/>
              <a:pPr>
                <a:defRPr/>
              </a:pPr>
              <a:t>10</a:t>
            </a:fld>
            <a:endParaRPr lang="en-US" dirty="0"/>
          </a:p>
        </p:txBody>
      </p:sp>
      <p:sp>
        <p:nvSpPr>
          <p:cNvPr id="72707" name="Rectangle 2"/>
          <p:cNvSpPr>
            <a:spLocks noGrp="1" noRot="1" noChangeAspect="1" noChangeArrowheads="1" noTextEdit="1"/>
          </p:cNvSpPr>
          <p:nvPr>
            <p:ph type="sldImg"/>
          </p:nvPr>
        </p:nvSpPr>
        <p:spPr>
          <a:ln/>
        </p:spPr>
      </p:sp>
      <p:sp>
        <p:nvSpPr>
          <p:cNvPr id="72708" name="Rectangle 3"/>
          <p:cNvSpPr>
            <a:spLocks noGrp="1" noChangeArrowheads="1"/>
          </p:cNvSpPr>
          <p:nvPr>
            <p:ph type="body" idx="1"/>
          </p:nvPr>
        </p:nvSpPr>
        <p:spPr>
          <a:xfrm>
            <a:off x="914400" y="4343400"/>
            <a:ext cx="5029200" cy="4114800"/>
          </a:xfrm>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dirty="0"/>
          </a:p>
        </p:txBody>
      </p:sp>
    </p:spTree>
    <p:extLst>
      <p:ext uri="{BB962C8B-B14F-4D97-AF65-F5344CB8AC3E}">
        <p14:creationId xmlns:p14="http://schemas.microsoft.com/office/powerpoint/2010/main" val="1631992441"/>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p:txBody>
          <a:bodyPr/>
          <a:lstStyle/>
          <a:p>
            <a:pPr>
              <a:defRPr/>
            </a:pPr>
            <a:fld id="{869E6B85-4B2D-4D81-9948-D8755665FB06}" type="slidenum">
              <a:rPr lang="en-US"/>
              <a:pPr>
                <a:defRPr/>
              </a:pPr>
              <a:t>11</a:t>
            </a:fld>
            <a:endParaRPr lang="en-US" dirty="0"/>
          </a:p>
        </p:txBody>
      </p:sp>
      <p:sp>
        <p:nvSpPr>
          <p:cNvPr id="73731" name="Rectangle 2"/>
          <p:cNvSpPr>
            <a:spLocks noGrp="1" noRot="1" noChangeAspect="1" noChangeArrowheads="1" noTextEdit="1"/>
          </p:cNvSpPr>
          <p:nvPr>
            <p:ph type="sldImg"/>
          </p:nvPr>
        </p:nvSpPr>
        <p:spPr>
          <a:xfrm>
            <a:off x="1558925" y="650875"/>
            <a:ext cx="3748088" cy="2811463"/>
          </a:xfrm>
          <a:ln/>
        </p:spPr>
      </p:sp>
      <p:sp>
        <p:nvSpPr>
          <p:cNvPr id="73732" name="Rectangle 3"/>
          <p:cNvSpPr>
            <a:spLocks noGrp="1" noChangeArrowheads="1"/>
          </p:cNvSpPr>
          <p:nvPr>
            <p:ph type="body" idx="1"/>
          </p:nvPr>
        </p:nvSpPr>
        <p:spPr>
          <a:xfrm>
            <a:off x="914400" y="4343400"/>
            <a:ext cx="5029200" cy="4114800"/>
          </a:xfrm>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dirty="0"/>
          </a:p>
        </p:txBody>
      </p:sp>
    </p:spTree>
    <p:extLst>
      <p:ext uri="{BB962C8B-B14F-4D97-AF65-F5344CB8AC3E}">
        <p14:creationId xmlns:p14="http://schemas.microsoft.com/office/powerpoint/2010/main" val="3043263879"/>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p:txBody>
          <a:bodyPr/>
          <a:lstStyle/>
          <a:p>
            <a:fld id="{05EE516D-46AE-4E22-8E69-0693DF1BEEE8}" type="slidenum">
              <a:rPr lang="en-US" smtClean="0"/>
              <a:pPr/>
              <a:t>12</a:t>
            </a:fld>
            <a:endParaRPr lang="en-US" dirty="0"/>
          </a:p>
        </p:txBody>
      </p:sp>
      <p:sp>
        <p:nvSpPr>
          <p:cNvPr id="77828" name="Rectangle 3"/>
          <p:cNvSpPr>
            <a:spLocks noGrp="1" noChangeArrowheads="1"/>
          </p:cNvSpPr>
          <p:nvPr>
            <p:ph type="body" idx="1"/>
          </p:nvPr>
        </p:nvSpPr>
        <p:spPr/>
        <p:txBody>
          <a:bodyPr/>
          <a:lstStyle/>
          <a:p>
            <a:r>
              <a:rPr lang="en-US" dirty="0"/>
              <a:t>Some textbooks also use the term “potential GDP” to mean the full-employment level of output.  </a:t>
            </a:r>
          </a:p>
        </p:txBody>
      </p:sp>
      <p:sp>
        <p:nvSpPr>
          <p:cNvPr id="4" name="Slide Image Placeholder 3"/>
          <p:cNvSpPr>
            <a:spLocks noGrp="1" noRot="1" noChangeAspect="1"/>
          </p:cNvSpPr>
          <p:nvPr>
            <p:ph type="sldImg"/>
          </p:nvPr>
        </p:nvSpPr>
        <p:spPr>
          <a:xfrm>
            <a:off x="1558925" y="650875"/>
            <a:ext cx="3748088" cy="2811463"/>
          </a:xfrm>
        </p:spPr>
      </p:sp>
    </p:spTree>
    <p:extLst>
      <p:ext uri="{BB962C8B-B14F-4D97-AF65-F5344CB8AC3E}">
        <p14:creationId xmlns:p14="http://schemas.microsoft.com/office/powerpoint/2010/main" val="4080011274"/>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p:txBody>
          <a:bodyPr/>
          <a:lstStyle/>
          <a:p>
            <a:fld id="{9A4F71BF-2C93-4685-B503-767A6573B5D7}" type="slidenum">
              <a:rPr lang="en-US" smtClean="0"/>
              <a:pPr/>
              <a:t>13</a:t>
            </a:fld>
            <a:endParaRPr lang="en-US" dirty="0"/>
          </a:p>
        </p:txBody>
      </p:sp>
      <p:sp>
        <p:nvSpPr>
          <p:cNvPr id="78852" name="Rectangle 3"/>
          <p:cNvSpPr>
            <a:spLocks noGrp="1" noChangeArrowheads="1"/>
          </p:cNvSpPr>
          <p:nvPr>
            <p:ph type="body" idx="1"/>
          </p:nvPr>
        </p:nvSpPr>
        <p:spPr/>
        <p:txBody>
          <a:bodyPr/>
          <a:lstStyle/>
          <a:p>
            <a:r>
              <a:rPr lang="en-US" dirty="0"/>
              <a:t>Why the LRAS curve here is vertical, where in microeconomics we have learned that the supply curves were mostly upward-sloping? </a:t>
            </a:r>
          </a:p>
          <a:p>
            <a:endParaRPr lang="en-US" dirty="0"/>
          </a:p>
          <a:p>
            <a:r>
              <a:rPr lang="en-US" dirty="0"/>
              <a:t>“P” on the vertical axis is the economy’s overall price level – the average price of EVERYTHING.   A 10% increase in the price level means that, on average, EVERYTHING costs 10% more.  Thus, a firm can get 10% more revenue for each unit it sells.  But the firm also pays an average of 10% more in wages, prices of intermediate goods, advertising, and so on.  Thus, the firm has no incentive to increase output.  </a:t>
            </a:r>
          </a:p>
          <a:p>
            <a:endParaRPr lang="en-US" dirty="0"/>
          </a:p>
          <a:p>
            <a:endParaRPr lang="en-US" dirty="0"/>
          </a:p>
        </p:txBody>
      </p:sp>
      <p:sp>
        <p:nvSpPr>
          <p:cNvPr id="4" name="Slide Image Placeholder 3"/>
          <p:cNvSpPr>
            <a:spLocks noGrp="1" noRot="1" noChangeAspect="1"/>
          </p:cNvSpPr>
          <p:nvPr>
            <p:ph type="sldImg"/>
          </p:nvPr>
        </p:nvSpPr>
        <p:spPr/>
      </p:sp>
    </p:spTree>
    <p:extLst>
      <p:ext uri="{BB962C8B-B14F-4D97-AF65-F5344CB8AC3E}">
        <p14:creationId xmlns:p14="http://schemas.microsoft.com/office/powerpoint/2010/main" val="4080734460"/>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p:txBody>
          <a:bodyPr/>
          <a:lstStyle/>
          <a:p>
            <a:fld id="{CCDC0185-A773-456F-81B8-FEE3223763F6}" type="slidenum">
              <a:rPr lang="en-US" smtClean="0"/>
              <a:pPr/>
              <a:t>14</a:t>
            </a:fld>
            <a:endParaRPr lang="en-US" dirty="0"/>
          </a:p>
        </p:txBody>
      </p:sp>
      <p:sp>
        <p:nvSpPr>
          <p:cNvPr id="79876" name="Rectangle 3"/>
          <p:cNvSpPr>
            <a:spLocks noGrp="1" noChangeArrowheads="1"/>
          </p:cNvSpPr>
          <p:nvPr>
            <p:ph type="body" idx="1"/>
          </p:nvPr>
        </p:nvSpPr>
        <p:spPr/>
        <p:txBody>
          <a:bodyPr/>
          <a:lstStyle/>
          <a:p>
            <a:r>
              <a:rPr lang="en-US" dirty="0"/>
              <a:t>[The textbook does a fall in AD (Figure 10-8 on p.297); this slide does an increase.]</a:t>
            </a:r>
          </a:p>
          <a:p>
            <a:r>
              <a:rPr lang="en-US" dirty="0"/>
              <a:t>  </a:t>
            </a:r>
          </a:p>
          <a:p>
            <a:r>
              <a:rPr lang="en-US" dirty="0"/>
              <a:t>Notice that the results in this graph are exactly as we learned in Chapter 5:  a change in the money supply affects the price level, but not the quantity of output.  Here, we are seeing these results on a graph with different variables on the axes (P and Y). </a:t>
            </a:r>
          </a:p>
          <a:p>
            <a:endParaRPr lang="en-US" dirty="0"/>
          </a:p>
        </p:txBody>
      </p:sp>
      <p:sp>
        <p:nvSpPr>
          <p:cNvPr id="4" name="Slide Image Placeholder 3"/>
          <p:cNvSpPr>
            <a:spLocks noGrp="1" noRot="1" noChangeAspect="1"/>
          </p:cNvSpPr>
          <p:nvPr>
            <p:ph type="sldImg"/>
          </p:nvPr>
        </p:nvSpPr>
        <p:spPr/>
      </p:sp>
    </p:spTree>
    <p:extLst>
      <p:ext uri="{BB962C8B-B14F-4D97-AF65-F5344CB8AC3E}">
        <p14:creationId xmlns:p14="http://schemas.microsoft.com/office/powerpoint/2010/main" val="3543551559"/>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p:txBody>
          <a:bodyPr/>
          <a:lstStyle/>
          <a:p>
            <a:fld id="{17ED9CB6-E914-48A3-836F-09A9244BBE0F}" type="slidenum">
              <a:rPr lang="en-US" smtClean="0"/>
              <a:pPr/>
              <a:t>15</a:t>
            </a:fld>
            <a:endParaRPr lang="en-US" dirty="0"/>
          </a:p>
        </p:txBody>
      </p:sp>
      <p:sp>
        <p:nvSpPr>
          <p:cNvPr id="80900" name="Rectangle 3"/>
          <p:cNvSpPr>
            <a:spLocks noGrp="1" noChangeArrowheads="1"/>
          </p:cNvSpPr>
          <p:nvPr>
            <p:ph type="body" idx="1"/>
          </p:nvPr>
        </p:nvSpPr>
        <p:spPr/>
        <p:txBody>
          <a:bodyPr/>
          <a:lstStyle/>
          <a:p>
            <a:r>
              <a:rPr lang="en-US" dirty="0"/>
              <a:t>The assumption that all prices are fixed in the short run is extreme.  Chapter 14 derives the SRAS curve under more realistic assumptions. </a:t>
            </a:r>
          </a:p>
          <a:p>
            <a:endParaRPr lang="en-US" dirty="0"/>
          </a:p>
          <a:p>
            <a:r>
              <a:rPr lang="en-US" dirty="0"/>
              <a:t>Yet, the extreme assumption here is worth making.  </a:t>
            </a:r>
          </a:p>
          <a:p>
            <a:endParaRPr lang="en-US" dirty="0"/>
          </a:p>
          <a:p>
            <a:r>
              <a:rPr lang="en-US" dirty="0"/>
              <a:t>The short-run response of output &amp; employment to policies and shocks is the same (qualitatively) whether the SRAS curve is upward-sloping or horizontal.  But the horizontal SRAS curve makes the analysis much simpler:  a shift in AD leaves P unchanged in the short run.  This greatly simplifies analysis in the IS-LM-AD model (Chapters 11 and 12).  </a:t>
            </a:r>
          </a:p>
          <a:p>
            <a:endParaRPr lang="en-US" dirty="0"/>
          </a:p>
          <a:p>
            <a:r>
              <a:rPr lang="en-US" dirty="0"/>
              <a:t>(With an upward-sloping SRAS curve, a shock to the IS and AD curves would change prices in the short run in addition to changing output.  The change in prices would change the real money supply, which would shift the LM curve.)</a:t>
            </a:r>
          </a:p>
          <a:p>
            <a:endParaRPr lang="en-US" dirty="0"/>
          </a:p>
        </p:txBody>
      </p:sp>
      <p:sp>
        <p:nvSpPr>
          <p:cNvPr id="4" name="Slide Image Placeholder 3"/>
          <p:cNvSpPr>
            <a:spLocks noGrp="1" noRot="1" noChangeAspect="1"/>
          </p:cNvSpPr>
          <p:nvPr>
            <p:ph type="sldImg"/>
          </p:nvPr>
        </p:nvSpPr>
        <p:spPr/>
      </p:sp>
    </p:spTree>
    <p:extLst>
      <p:ext uri="{BB962C8B-B14F-4D97-AF65-F5344CB8AC3E}">
        <p14:creationId xmlns:p14="http://schemas.microsoft.com/office/powerpoint/2010/main" val="701554593"/>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p:txBody>
          <a:bodyPr/>
          <a:lstStyle/>
          <a:p>
            <a:pPr>
              <a:defRPr/>
            </a:pPr>
            <a:fld id="{065F6272-8828-4C2C-9860-F2E2BF2482C5}" type="slidenum">
              <a:rPr lang="en-US"/>
              <a:pPr>
                <a:defRPr/>
              </a:pPr>
              <a:t>16</a:t>
            </a:fld>
            <a:endParaRPr lang="en-US" dirty="0"/>
          </a:p>
        </p:txBody>
      </p:sp>
      <p:sp>
        <p:nvSpPr>
          <p:cNvPr id="81923" name="Rectangle 2"/>
          <p:cNvSpPr>
            <a:spLocks noGrp="1" noRot="1" noChangeAspect="1" noChangeArrowheads="1" noTextEdit="1"/>
          </p:cNvSpPr>
          <p:nvPr>
            <p:ph type="sldImg"/>
          </p:nvPr>
        </p:nvSpPr>
        <p:spPr>
          <a:xfrm>
            <a:off x="1558925" y="650875"/>
            <a:ext cx="3748088" cy="2811463"/>
          </a:xfrm>
          <a:ln/>
        </p:spPr>
      </p:sp>
      <p:sp>
        <p:nvSpPr>
          <p:cNvPr id="81924" name="Rectangle 3"/>
          <p:cNvSpPr>
            <a:spLocks noGrp="1" noChangeArrowheads="1"/>
          </p:cNvSpPr>
          <p:nvPr>
            <p:ph type="body" idx="1"/>
          </p:nvPr>
        </p:nvSpPr>
        <p:spPr>
          <a:xfrm>
            <a:off x="914400" y="4343400"/>
            <a:ext cx="5029200" cy="4114800"/>
          </a:xfrm>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dirty="0"/>
          </a:p>
        </p:txBody>
      </p:sp>
    </p:spTree>
    <p:extLst>
      <p:ext uri="{BB962C8B-B14F-4D97-AF65-F5344CB8AC3E}">
        <p14:creationId xmlns:p14="http://schemas.microsoft.com/office/powerpoint/2010/main" val="1616937089"/>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p:txBody>
          <a:bodyPr/>
          <a:lstStyle/>
          <a:p>
            <a:fld id="{200920C5-A8D9-4C72-AAF5-54ED21E7E5FF}" type="slidenum">
              <a:rPr lang="en-US" smtClean="0"/>
              <a:pPr/>
              <a:t>17</a:t>
            </a:fld>
            <a:endParaRPr lang="en-US" dirty="0"/>
          </a:p>
        </p:txBody>
      </p:sp>
      <p:sp>
        <p:nvSpPr>
          <p:cNvPr id="82948" name="Rectangle 3"/>
          <p:cNvSpPr>
            <a:spLocks noGrp="1" noChangeArrowheads="1"/>
          </p:cNvSpPr>
          <p:nvPr>
            <p:ph type="body" idx="1"/>
          </p:nvPr>
        </p:nvSpPr>
        <p:spPr/>
        <p:txBody>
          <a:bodyPr/>
          <a:lstStyle/>
          <a:p>
            <a:r>
              <a:rPr lang="en-US" dirty="0"/>
              <a:t>[The textbook (Figure 10-10 on p.298) does a decrease in AD, this slide does an increase.]</a:t>
            </a:r>
          </a:p>
          <a:p>
            <a:endParaRPr lang="en-US" dirty="0"/>
          </a:p>
          <a:p>
            <a:r>
              <a:rPr lang="en-US" dirty="0"/>
              <a:t>.  </a:t>
            </a:r>
          </a:p>
        </p:txBody>
      </p:sp>
      <p:sp>
        <p:nvSpPr>
          <p:cNvPr id="4" name="Slide Image Placeholder 3"/>
          <p:cNvSpPr>
            <a:spLocks noGrp="1" noRot="1" noChangeAspect="1"/>
          </p:cNvSpPr>
          <p:nvPr>
            <p:ph type="sldImg"/>
          </p:nvPr>
        </p:nvSpPr>
        <p:spPr/>
      </p:sp>
    </p:spTree>
    <p:extLst>
      <p:ext uri="{BB962C8B-B14F-4D97-AF65-F5344CB8AC3E}">
        <p14:creationId xmlns:p14="http://schemas.microsoft.com/office/powerpoint/2010/main" val="1285709393"/>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p:txBody>
          <a:bodyPr/>
          <a:lstStyle/>
          <a:p>
            <a:fld id="{284ED268-97BC-4D61-B93E-208309296435}" type="slidenum">
              <a:rPr lang="en-US" smtClean="0"/>
              <a:pPr/>
              <a:t>18</a:t>
            </a:fld>
            <a:endParaRPr lang="en-US" dirty="0"/>
          </a:p>
        </p:txBody>
      </p:sp>
      <p:sp>
        <p:nvSpPr>
          <p:cNvPr id="101380" name="Rectangle 3"/>
          <p:cNvSpPr>
            <a:spLocks noGrp="1" noChangeArrowheads="1"/>
          </p:cNvSpPr>
          <p:nvPr>
            <p:ph type="body" idx="1"/>
          </p:nvPr>
        </p:nvSpPr>
        <p:spPr>
          <a:xfrm>
            <a:off x="685800" y="3962400"/>
            <a:ext cx="5486400" cy="4495800"/>
          </a:xfrm>
        </p:spPr>
        <p:txBody>
          <a:bodyPr/>
          <a:lstStyle/>
          <a:p>
            <a:pPr>
              <a:spcBef>
                <a:spcPts val="0"/>
              </a:spcBef>
            </a:pPr>
            <a:r>
              <a:rPr lang="en-US" dirty="0"/>
              <a:t>[The textbook does a decrease in aggregate demand, Figure 10-12 on p.300.  This slide presents an increase in aggregate demand.]</a:t>
            </a:r>
          </a:p>
          <a:p>
            <a:pPr>
              <a:spcBef>
                <a:spcPts val="0"/>
              </a:spcBef>
            </a:pPr>
            <a:endParaRPr lang="en-US" dirty="0"/>
          </a:p>
          <a:p>
            <a:pPr>
              <a:spcBef>
                <a:spcPts val="0"/>
              </a:spcBef>
            </a:pPr>
            <a:r>
              <a:rPr lang="en-US" dirty="0"/>
              <a:t>This slide puts together the pieces that have been developed over the previous slides:  the short-run and long-run effects, as well as the adjustment of prices over time that causes the economy to move from the short-run equilibrium at point B to the long-run equilibrium at C. </a:t>
            </a:r>
          </a:p>
          <a:p>
            <a:pPr>
              <a:spcBef>
                <a:spcPts val="0"/>
              </a:spcBef>
            </a:pPr>
            <a:endParaRPr lang="en-US" dirty="0"/>
          </a:p>
          <a:p>
            <a:pPr>
              <a:spcBef>
                <a:spcPts val="0"/>
              </a:spcBef>
            </a:pPr>
            <a:r>
              <a:rPr lang="en-US" dirty="0"/>
              <a:t>The economy starts at point A; output and unemployment are at their natural rates.  The Fed increases the money supply, shifting AD to the right.   In the short run, prices are sticky, so output rises.  The new short-run equilibrium is at point B in the graph.  </a:t>
            </a:r>
          </a:p>
          <a:p>
            <a:pPr>
              <a:spcBef>
                <a:spcPts val="0"/>
              </a:spcBef>
            </a:pPr>
            <a:endParaRPr lang="en-US" dirty="0"/>
          </a:p>
          <a:p>
            <a:pPr>
              <a:spcBef>
                <a:spcPts val="0"/>
              </a:spcBef>
            </a:pPr>
            <a:r>
              <a:rPr lang="en-US" dirty="0"/>
              <a:t>In order for firms to increase output, they hire more workers, so unemployment falls below the natural rate of unemployment, putting upward pressure on wages.  The high level of demand for goods &amp; services at point B puts upward pressure on prices.  </a:t>
            </a:r>
          </a:p>
          <a:p>
            <a:pPr>
              <a:spcBef>
                <a:spcPts val="0"/>
              </a:spcBef>
            </a:pPr>
            <a:endParaRPr lang="en-US" dirty="0"/>
          </a:p>
          <a:p>
            <a:pPr>
              <a:spcBef>
                <a:spcPts val="0"/>
              </a:spcBef>
            </a:pPr>
            <a:r>
              <a:rPr lang="en-US" dirty="0"/>
              <a:t>Over time, as prices become unstuck, they begin to rise in response to these pressures.  The price level rises and the economy moves up its (new) AD curve, from point B toward point C.  </a:t>
            </a:r>
          </a:p>
          <a:p>
            <a:pPr>
              <a:spcBef>
                <a:spcPts val="0"/>
              </a:spcBef>
            </a:pPr>
            <a:endParaRPr lang="en-US" dirty="0"/>
          </a:p>
          <a:p>
            <a:pPr>
              <a:spcBef>
                <a:spcPts val="0"/>
              </a:spcBef>
            </a:pPr>
            <a:r>
              <a:rPr lang="en-US" dirty="0"/>
              <a:t>This process stops when the economy gets to point C:  output again equals the natural rate of output, and unemployment again equals the natural rate of unemployment, so there is no further pressure on prices to change.  </a:t>
            </a:r>
          </a:p>
        </p:txBody>
      </p:sp>
      <p:sp>
        <p:nvSpPr>
          <p:cNvPr id="4" name="Slide Image Placeholder 3"/>
          <p:cNvSpPr>
            <a:spLocks noGrp="1" noRot="1" noChangeAspect="1"/>
          </p:cNvSpPr>
          <p:nvPr>
            <p:ph type="sldImg"/>
          </p:nvPr>
        </p:nvSpPr>
        <p:spPr>
          <a:xfrm>
            <a:off x="1558925" y="650875"/>
            <a:ext cx="3748088" cy="2811463"/>
          </a:xfrm>
        </p:spPr>
      </p:sp>
    </p:spTree>
    <p:extLst>
      <p:ext uri="{BB962C8B-B14F-4D97-AF65-F5344CB8AC3E}">
        <p14:creationId xmlns:p14="http://schemas.microsoft.com/office/powerpoint/2010/main" val="584248108"/>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p:txBody>
          <a:bodyPr/>
          <a:lstStyle/>
          <a:p>
            <a:fld id="{64D71B57-AB1E-42CA-874E-A8103ED9557C}" type="slidenum">
              <a:rPr lang="en-US" smtClean="0"/>
              <a:pPr/>
              <a:t>19</a:t>
            </a:fld>
            <a:endParaRPr lang="en-US" dirty="0"/>
          </a:p>
        </p:txBody>
      </p:sp>
      <p:sp>
        <p:nvSpPr>
          <p:cNvPr id="86020" name="Rectangle 3"/>
          <p:cNvSpPr>
            <a:spLocks noGrp="1" noChangeArrowheads="1"/>
          </p:cNvSpPr>
          <p:nvPr>
            <p:ph type="body" idx="1"/>
          </p:nvPr>
        </p:nvSpPr>
        <p:spPr/>
        <p:txBody>
          <a:bodyPr/>
          <a:lstStyle/>
          <a:p>
            <a:endParaRPr lang="en-US" dirty="0"/>
          </a:p>
        </p:txBody>
      </p:sp>
      <p:sp>
        <p:nvSpPr>
          <p:cNvPr id="4" name="Slide Image Placeholder 3"/>
          <p:cNvSpPr>
            <a:spLocks noGrp="1" noRot="1" noChangeAspect="1"/>
          </p:cNvSpPr>
          <p:nvPr>
            <p:ph type="sldImg"/>
          </p:nvPr>
        </p:nvSpPr>
        <p:spPr>
          <a:xfrm>
            <a:off x="1558925" y="650875"/>
            <a:ext cx="3748088" cy="2811463"/>
          </a:xfrm>
        </p:spPr>
      </p:sp>
    </p:spTree>
    <p:extLst>
      <p:ext uri="{BB962C8B-B14F-4D97-AF65-F5344CB8AC3E}">
        <p14:creationId xmlns:p14="http://schemas.microsoft.com/office/powerpoint/2010/main" val="3909268775"/>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p:txBody>
          <a:bodyPr/>
          <a:lstStyle/>
          <a:p>
            <a:pPr>
              <a:defRPr/>
            </a:pPr>
            <a:fld id="{511D2A62-329A-470B-9A58-C08F24DEB221}" type="slidenum">
              <a:rPr lang="en-US"/>
              <a:pPr>
                <a:defRPr/>
              </a:pPr>
              <a:t>20</a:t>
            </a:fld>
            <a:endParaRPr lang="en-US" dirty="0"/>
          </a:p>
        </p:txBody>
      </p:sp>
      <p:sp>
        <p:nvSpPr>
          <p:cNvPr id="87043" name="Rectangle 2"/>
          <p:cNvSpPr>
            <a:spLocks noGrp="1" noRot="1" noChangeAspect="1" noChangeArrowheads="1" noTextEdit="1"/>
          </p:cNvSpPr>
          <p:nvPr>
            <p:ph type="sldImg"/>
          </p:nvPr>
        </p:nvSpPr>
        <p:spPr>
          <a:xfrm>
            <a:off x="1558925" y="650875"/>
            <a:ext cx="3748088" cy="2811463"/>
          </a:xfrm>
          <a:ln/>
        </p:spPr>
      </p:sp>
      <p:sp>
        <p:nvSpPr>
          <p:cNvPr id="87044" name="Rectangle 3"/>
          <p:cNvSpPr>
            <a:spLocks noGrp="1" noChangeArrowheads="1"/>
          </p:cNvSpPr>
          <p:nvPr>
            <p:ph type="body" idx="1"/>
          </p:nvPr>
        </p:nvSpPr>
        <p:spPr>
          <a:xfrm>
            <a:off x="914400" y="4343400"/>
            <a:ext cx="5029200" cy="4114800"/>
          </a:xfrm>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r>
              <a:rPr lang="en-US" dirty="0"/>
              <a:t>Note the economy’s self-correction mechanism:  </a:t>
            </a:r>
          </a:p>
          <a:p>
            <a:r>
              <a:rPr lang="en-US" dirty="0"/>
              <a:t>When in a recession, the economy</a:t>
            </a:r>
            <a:r>
              <a:rPr lang="en-US" dirty="0">
                <a:latin typeface="Arial"/>
                <a:cs typeface="Arial"/>
              </a:rPr>
              <a:t>—</a:t>
            </a:r>
            <a:r>
              <a:rPr lang="en-US" dirty="0"/>
              <a:t>left to its own devices</a:t>
            </a:r>
            <a:r>
              <a:rPr lang="en-US" dirty="0">
                <a:latin typeface="Arial"/>
                <a:cs typeface="Arial"/>
              </a:rPr>
              <a:t>—</a:t>
            </a:r>
            <a:r>
              <a:rPr lang="en-US" dirty="0"/>
              <a:t>fixes itself:  the gradual adjustment of prices helps the economy recover from the shock and return to full employment.  </a:t>
            </a:r>
          </a:p>
          <a:p>
            <a:r>
              <a:rPr lang="en-US" dirty="0"/>
              <a:t>Of course, before the economy has finished self-correcting, a period of low output and high unemployment is endured.  </a:t>
            </a:r>
          </a:p>
          <a:p>
            <a:endParaRPr lang="en-US" dirty="0"/>
          </a:p>
          <a:p>
            <a:endParaRPr lang="en-US" dirty="0"/>
          </a:p>
        </p:txBody>
      </p:sp>
    </p:spTree>
    <p:extLst>
      <p:ext uri="{BB962C8B-B14F-4D97-AF65-F5344CB8AC3E}">
        <p14:creationId xmlns:p14="http://schemas.microsoft.com/office/powerpoint/2010/main" val="3045061733"/>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p:txBody>
          <a:bodyPr/>
          <a:lstStyle/>
          <a:p>
            <a:pPr>
              <a:defRPr/>
            </a:pPr>
            <a:fld id="{E63AAEEC-F6DD-4F24-80AC-B3D3C073EDCC}" type="slidenum">
              <a:rPr lang="en-US"/>
              <a:pPr>
                <a:defRPr/>
              </a:pPr>
              <a:t>21</a:t>
            </a:fld>
            <a:endParaRPr lang="en-US" dirty="0"/>
          </a:p>
        </p:txBody>
      </p:sp>
      <p:sp>
        <p:nvSpPr>
          <p:cNvPr id="88067" name="Rectangle 2"/>
          <p:cNvSpPr>
            <a:spLocks noGrp="1" noRot="1" noChangeAspect="1" noChangeArrowheads="1" noTextEdit="1"/>
          </p:cNvSpPr>
          <p:nvPr>
            <p:ph type="sldImg"/>
          </p:nvPr>
        </p:nvSpPr>
        <p:spPr>
          <a:xfrm>
            <a:off x="1558925" y="650875"/>
            <a:ext cx="3748088" cy="2811463"/>
          </a:xfrm>
          <a:ln/>
        </p:spPr>
      </p:sp>
      <p:sp>
        <p:nvSpPr>
          <p:cNvPr id="88068" name="Rectangle 3"/>
          <p:cNvSpPr>
            <a:spLocks noGrp="1" noChangeArrowheads="1"/>
          </p:cNvSpPr>
          <p:nvPr>
            <p:ph type="body" idx="1"/>
          </p:nvPr>
        </p:nvSpPr>
        <p:spPr>
          <a:xfrm>
            <a:off x="914400" y="4343400"/>
            <a:ext cx="5029200" cy="4114800"/>
          </a:xfrm>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dirty="0"/>
          </a:p>
        </p:txBody>
      </p:sp>
    </p:spTree>
    <p:extLst>
      <p:ext uri="{BB962C8B-B14F-4D97-AF65-F5344CB8AC3E}">
        <p14:creationId xmlns:p14="http://schemas.microsoft.com/office/powerpoint/2010/main" val="3772248593"/>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p:txBody>
          <a:bodyPr/>
          <a:lstStyle/>
          <a:p>
            <a:pPr>
              <a:defRPr/>
            </a:pPr>
            <a:fld id="{C7DCCB75-D322-4E8F-8A1C-EB553664969C}" type="slidenum">
              <a:rPr lang="en-US"/>
              <a:pPr>
                <a:defRPr/>
              </a:pPr>
              <a:t>22</a:t>
            </a:fld>
            <a:endParaRPr lang="en-US" dirty="0"/>
          </a:p>
        </p:txBody>
      </p:sp>
      <p:sp>
        <p:nvSpPr>
          <p:cNvPr id="89091" name="Rectangle 2"/>
          <p:cNvSpPr>
            <a:spLocks noGrp="1" noRot="1" noChangeAspect="1" noChangeArrowheads="1" noTextEdit="1"/>
          </p:cNvSpPr>
          <p:nvPr>
            <p:ph type="sldImg"/>
          </p:nvPr>
        </p:nvSpPr>
        <p:spPr>
          <a:ln/>
        </p:spPr>
      </p:sp>
      <p:sp>
        <p:nvSpPr>
          <p:cNvPr id="89092" name="Rectangle 3"/>
          <p:cNvSpPr>
            <a:spLocks noGrp="1" noChangeArrowheads="1"/>
          </p:cNvSpPr>
          <p:nvPr>
            <p:ph type="body" idx="1"/>
          </p:nvPr>
        </p:nvSpPr>
        <p:spPr>
          <a:xfrm>
            <a:off x="914400" y="4343400"/>
            <a:ext cx="5029200" cy="4114800"/>
          </a:xfrm>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r>
              <a:rPr lang="en-US" dirty="0"/>
              <a:t>Oil is required to heat the factories in which goods are produced, and to fuel the trucks that transport the goods from the factories to the warehouses to Walmart stores.  A sharp increase in the price of oil, therefore, has a substantial effect on production costs.  </a:t>
            </a:r>
          </a:p>
        </p:txBody>
      </p:sp>
    </p:spTree>
    <p:extLst>
      <p:ext uri="{BB962C8B-B14F-4D97-AF65-F5344CB8AC3E}">
        <p14:creationId xmlns:p14="http://schemas.microsoft.com/office/powerpoint/2010/main" val="69176031"/>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p:txBody>
          <a:bodyPr/>
          <a:lstStyle/>
          <a:p>
            <a:pPr>
              <a:defRPr/>
            </a:pPr>
            <a:fld id="{1D696306-6DA5-47B6-9CF1-871D2CD8CE9E}" type="slidenum">
              <a:rPr lang="en-US"/>
              <a:pPr>
                <a:defRPr/>
              </a:pPr>
              <a:t>23</a:t>
            </a:fld>
            <a:endParaRPr lang="en-US" dirty="0"/>
          </a:p>
        </p:txBody>
      </p:sp>
      <p:sp>
        <p:nvSpPr>
          <p:cNvPr id="90115" name="Rectangle 2"/>
          <p:cNvSpPr>
            <a:spLocks noGrp="1" noRot="1" noChangeAspect="1" noChangeArrowheads="1" noTextEdit="1"/>
          </p:cNvSpPr>
          <p:nvPr>
            <p:ph type="sldImg"/>
          </p:nvPr>
        </p:nvSpPr>
        <p:spPr>
          <a:xfrm>
            <a:off x="1558925" y="650875"/>
            <a:ext cx="3748088" cy="2811463"/>
          </a:xfrm>
          <a:ln/>
        </p:spPr>
      </p:sp>
      <p:sp>
        <p:nvSpPr>
          <p:cNvPr id="90116" name="Rectangle 3"/>
          <p:cNvSpPr>
            <a:spLocks noGrp="1" noChangeArrowheads="1"/>
          </p:cNvSpPr>
          <p:nvPr>
            <p:ph type="body" idx="1"/>
          </p:nvPr>
        </p:nvSpPr>
        <p:spPr>
          <a:xfrm>
            <a:off x="914400" y="4343400"/>
            <a:ext cx="5029200" cy="4114800"/>
          </a:xfrm>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r>
              <a:rPr lang="en-US" dirty="0"/>
              <a:t>And, as output falls from </a:t>
            </a:r>
            <a:r>
              <a:rPr lang="en-US" dirty="0" err="1"/>
              <a:t>Ybar</a:t>
            </a:r>
            <a:r>
              <a:rPr lang="en-US" dirty="0"/>
              <a:t> to Y2 in the graph, we would expect to see unemployment increase above the natural rate of unemployment. </a:t>
            </a:r>
          </a:p>
          <a:p>
            <a:r>
              <a:rPr lang="en-US" dirty="0"/>
              <a:t>Note the phrase “in absence of further price shocks.”  As we will see shortly, just as the economy was recovering from the first big oil shock, a second one came along.  </a:t>
            </a:r>
          </a:p>
          <a:p>
            <a:endParaRPr lang="en-US" dirty="0"/>
          </a:p>
        </p:txBody>
      </p:sp>
    </p:spTree>
    <p:extLst>
      <p:ext uri="{BB962C8B-B14F-4D97-AF65-F5344CB8AC3E}">
        <p14:creationId xmlns:p14="http://schemas.microsoft.com/office/powerpoint/2010/main" val="1154370350"/>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p:txBody>
          <a:bodyPr/>
          <a:lstStyle/>
          <a:p>
            <a:pPr>
              <a:defRPr/>
            </a:pPr>
            <a:fld id="{30F3EA72-0C10-45DE-A070-13D0A6B61431}" type="slidenum">
              <a:rPr lang="en-US"/>
              <a:pPr>
                <a:defRPr/>
              </a:pPr>
              <a:t>24</a:t>
            </a:fld>
            <a:endParaRPr lang="en-US" dirty="0"/>
          </a:p>
        </p:txBody>
      </p:sp>
      <p:sp>
        <p:nvSpPr>
          <p:cNvPr id="91139" name="Rectangle 2"/>
          <p:cNvSpPr>
            <a:spLocks noGrp="1" noRot="1" noChangeAspect="1" noChangeArrowheads="1" noTextEdit="1"/>
          </p:cNvSpPr>
          <p:nvPr>
            <p:ph type="sldImg"/>
          </p:nvPr>
        </p:nvSpPr>
        <p:spPr>
          <a:xfrm>
            <a:off x="1558925" y="650875"/>
            <a:ext cx="3748088" cy="2811463"/>
          </a:xfrm>
          <a:ln/>
        </p:spPr>
      </p:sp>
      <p:sp>
        <p:nvSpPr>
          <p:cNvPr id="91140" name="Rectangle 3"/>
          <p:cNvSpPr>
            <a:spLocks noGrp="1" noChangeArrowheads="1"/>
          </p:cNvSpPr>
          <p:nvPr>
            <p:ph type="body" idx="1"/>
          </p:nvPr>
        </p:nvSpPr>
        <p:spPr>
          <a:xfrm>
            <a:off x="914400" y="4343400"/>
            <a:ext cx="5029200" cy="4114800"/>
          </a:xfrm>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r>
              <a:rPr lang="en-US" dirty="0"/>
              <a:t>This slide first summarizes the model’s predictions from the preceding slide, and then presents data (from the text, p.305) that supports the model’s predictions.  </a:t>
            </a:r>
          </a:p>
          <a:p>
            <a:endParaRPr lang="en-US" dirty="0"/>
          </a:p>
        </p:txBody>
      </p:sp>
    </p:spTree>
    <p:extLst>
      <p:ext uri="{BB962C8B-B14F-4D97-AF65-F5344CB8AC3E}">
        <p14:creationId xmlns:p14="http://schemas.microsoft.com/office/powerpoint/2010/main" val="2220666435"/>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p:txBody>
          <a:bodyPr/>
          <a:lstStyle/>
          <a:p>
            <a:pPr>
              <a:defRPr/>
            </a:pPr>
            <a:fld id="{90B84C1A-BBB8-46CC-90B7-9569208E52E3}" type="slidenum">
              <a:rPr lang="en-US"/>
              <a:pPr>
                <a:defRPr/>
              </a:pPr>
              <a:t>25</a:t>
            </a:fld>
            <a:endParaRPr lang="en-US" dirty="0"/>
          </a:p>
        </p:txBody>
      </p:sp>
      <p:sp>
        <p:nvSpPr>
          <p:cNvPr id="92163" name="Rectangle 2"/>
          <p:cNvSpPr>
            <a:spLocks noGrp="1" noRot="1" noChangeAspect="1" noChangeArrowheads="1" noTextEdit="1"/>
          </p:cNvSpPr>
          <p:nvPr>
            <p:ph type="sldImg"/>
          </p:nvPr>
        </p:nvSpPr>
        <p:spPr>
          <a:xfrm>
            <a:off x="1558925" y="650875"/>
            <a:ext cx="3748088" cy="2811463"/>
          </a:xfrm>
          <a:ln/>
        </p:spPr>
      </p:sp>
      <p:sp>
        <p:nvSpPr>
          <p:cNvPr id="92164" name="Rectangle 3"/>
          <p:cNvSpPr>
            <a:spLocks noGrp="1" noChangeArrowheads="1"/>
          </p:cNvSpPr>
          <p:nvPr>
            <p:ph type="body" idx="1"/>
          </p:nvPr>
        </p:nvSpPr>
        <p:spPr>
          <a:xfrm>
            <a:off x="914400" y="4343400"/>
            <a:ext cx="5029200" cy="4114800"/>
          </a:xfrm>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r>
              <a:rPr lang="en-US" dirty="0"/>
              <a:t>Data source:  See p.306 of the textbook.</a:t>
            </a:r>
          </a:p>
          <a:p>
            <a:r>
              <a:rPr lang="en-US" dirty="0"/>
              <a:t>This second shock was associated with the revolution in Iran. </a:t>
            </a:r>
          </a:p>
        </p:txBody>
      </p:sp>
    </p:spTree>
    <p:extLst>
      <p:ext uri="{BB962C8B-B14F-4D97-AF65-F5344CB8AC3E}">
        <p14:creationId xmlns:p14="http://schemas.microsoft.com/office/powerpoint/2010/main" val="3956568917"/>
      </p:ext>
    </p:extLst>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p:txBody>
          <a:bodyPr/>
          <a:lstStyle/>
          <a:p>
            <a:pPr>
              <a:defRPr/>
            </a:pPr>
            <a:fld id="{767EDE32-5813-4D25-8E99-87DFE92CB229}" type="slidenum">
              <a:rPr lang="en-US"/>
              <a:pPr>
                <a:defRPr/>
              </a:pPr>
              <a:t>26</a:t>
            </a:fld>
            <a:endParaRPr lang="en-US" dirty="0"/>
          </a:p>
        </p:txBody>
      </p:sp>
      <p:sp>
        <p:nvSpPr>
          <p:cNvPr id="93187" name="Rectangle 2"/>
          <p:cNvSpPr>
            <a:spLocks noGrp="1" noRot="1" noChangeAspect="1" noChangeArrowheads="1" noTextEdit="1"/>
          </p:cNvSpPr>
          <p:nvPr>
            <p:ph type="sldImg"/>
          </p:nvPr>
        </p:nvSpPr>
        <p:spPr>
          <a:xfrm>
            <a:off x="1558925" y="650875"/>
            <a:ext cx="3748088" cy="2811463"/>
          </a:xfrm>
          <a:ln/>
        </p:spPr>
      </p:sp>
      <p:sp>
        <p:nvSpPr>
          <p:cNvPr id="93188" name="Rectangle 3"/>
          <p:cNvSpPr>
            <a:spLocks noGrp="1" noChangeArrowheads="1"/>
          </p:cNvSpPr>
          <p:nvPr>
            <p:ph type="body" idx="1"/>
          </p:nvPr>
        </p:nvSpPr>
        <p:spPr>
          <a:xfrm>
            <a:off x="914400" y="4343400"/>
            <a:ext cx="5029200" cy="4114800"/>
          </a:xfrm>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r>
              <a:rPr lang="en-US" dirty="0"/>
              <a:t>A few slides back, we analyzed the effects of an adverse supply shock.  It might be worth noting that the predicted effects of a favorable supply shock are just the opposite:  in the short run, the price level (or inflation rate) falls, output rises, and unemployment falls.  </a:t>
            </a:r>
          </a:p>
          <a:p>
            <a:endParaRPr lang="en-US" dirty="0"/>
          </a:p>
          <a:p>
            <a:r>
              <a:rPr lang="en-US" dirty="0"/>
              <a:t>Looking at the graph:  at first glance, it may seem that the fall in oil prices doesn’t occur until 1986.  But remind students to look at the left-hand scale, on which 0 is in the middle, not at the bottom.  Oil prices fell about 10% in 1982, and generally fell during most years between 1982 and 1986.  </a:t>
            </a:r>
          </a:p>
          <a:p>
            <a:endParaRPr lang="en-US" dirty="0"/>
          </a:p>
        </p:txBody>
      </p:sp>
    </p:spTree>
    <p:extLst>
      <p:ext uri="{BB962C8B-B14F-4D97-AF65-F5344CB8AC3E}">
        <p14:creationId xmlns:p14="http://schemas.microsoft.com/office/powerpoint/2010/main" val="1610122839"/>
      </p:ext>
    </p:extLst>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pPr>
              <a:defRPr/>
            </a:pPr>
            <a:fld id="{CF67D070-B369-4BEA-91A4-C0F09C415F4C}" type="slidenum">
              <a:rPr lang="en-US" smtClean="0"/>
              <a:pPr>
                <a:defRPr/>
              </a:pPr>
              <a:t>27</a:t>
            </a:fld>
            <a:endParaRPr lang="en-US" dirty="0"/>
          </a:p>
        </p:txBody>
      </p:sp>
    </p:spTree>
    <p:extLst>
      <p:ext uri="{BB962C8B-B14F-4D97-AF65-F5344CB8AC3E}">
        <p14:creationId xmlns:p14="http://schemas.microsoft.com/office/powerpoint/2010/main" val="1262025427"/>
      </p:ext>
    </p:extLst>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pPr>
              <a:defRPr/>
            </a:pPr>
            <a:fld id="{CF67D070-B369-4BEA-91A4-C0F09C415F4C}" type="slidenum">
              <a:rPr lang="en-US" smtClean="0"/>
              <a:pPr>
                <a:defRPr/>
              </a:pPr>
              <a:t>28</a:t>
            </a:fld>
            <a:endParaRPr lang="en-US" dirty="0"/>
          </a:p>
        </p:txBody>
      </p:sp>
    </p:spTree>
    <p:extLst>
      <p:ext uri="{BB962C8B-B14F-4D97-AF65-F5344CB8AC3E}">
        <p14:creationId xmlns:p14="http://schemas.microsoft.com/office/powerpoint/2010/main" val="1262025427"/>
      </p:ext>
    </p:extLst>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pPr>
              <a:defRPr/>
            </a:pPr>
            <a:fld id="{CF67D070-B369-4BEA-91A4-C0F09C415F4C}" type="slidenum">
              <a:rPr lang="en-US" smtClean="0"/>
              <a:pPr>
                <a:defRPr/>
              </a:pPr>
              <a:t>29</a:t>
            </a:fld>
            <a:endParaRPr lang="en-US" dirty="0"/>
          </a:p>
        </p:txBody>
      </p:sp>
    </p:spTree>
    <p:extLst>
      <p:ext uri="{BB962C8B-B14F-4D97-AF65-F5344CB8AC3E}">
        <p14:creationId xmlns:p14="http://schemas.microsoft.com/office/powerpoint/2010/main" val="1262025427"/>
      </p:ext>
    </p:extLst>
  </p:cSld>
  <p:clrMapOvr>
    <a:masterClrMapping/>
  </p:clrMapOvr>
</p:notes>
</file>

<file path=ppt/slideLayouts/_rels/slideLayout1.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showMasterPhAnim="0" type="title" preserve="1">
  <p:cSld name="Title Slide">
    <p:bg>
      <p:bgPr>
        <a:solidFill>
          <a:srgbClr val="043333"/>
        </a:solidFill>
        <a:effectLst/>
      </p:bgPr>
    </p:bg>
    <p:spTree>
      <p:nvGrpSpPr>
        <p:cNvPr id="1" name=""/>
        <p:cNvGrpSpPr/>
        <p:nvPr/>
      </p:nvGrpSpPr>
      <p:grpSpPr>
        <a:xfrm>
          <a:off x="0" y="0"/>
          <a:ext cx="0" cy="0"/>
          <a:chOff x="0" y="0"/>
          <a:chExt cx="0" cy="0"/>
        </a:xfrm>
      </p:grpSpPr>
      <p:sp>
        <p:nvSpPr>
          <p:cNvPr id="11" name="Text Box 12"/>
          <p:cNvSpPr txBox="1">
            <a:spLocks noChangeArrowheads="1"/>
          </p:cNvSpPr>
          <p:nvPr userDrawn="1"/>
        </p:nvSpPr>
        <p:spPr bwMode="auto">
          <a:xfrm>
            <a:off x="4965700" y="6498597"/>
            <a:ext cx="4178300" cy="338137"/>
          </a:xfrm>
          <a:prstGeom prst="rect">
            <a:avLst/>
          </a:prstGeom>
          <a:noFill/>
          <a:ln w="9525">
            <a:noFill/>
            <a:miter lim="800000"/>
            <a:headEnd/>
            <a:tailEnd/>
          </a:ln>
          <a:effectLst/>
        </p:spPr>
        <p:txBody>
          <a:bodyPr wrap="square">
            <a:spAutoFit/>
          </a:bodyPr>
          <a:lstStyle/>
          <a:p>
            <a:pPr algn="ctr">
              <a:spcBef>
                <a:spcPct val="50000"/>
              </a:spcBef>
              <a:defRPr/>
            </a:pPr>
            <a:r>
              <a:rPr lang="en-US" sz="1600" i="1" dirty="0">
                <a:solidFill>
                  <a:srgbClr val="FFEAD5"/>
                </a:solidFill>
                <a:latin typeface="Times New Roman" pitchFamily="18" charset="0"/>
                <a:cs typeface="Arial"/>
              </a:rPr>
              <a:t>© 2014 Worth Publishers, all rights reserved</a:t>
            </a:r>
          </a:p>
        </p:txBody>
      </p:sp>
      <p:sp>
        <p:nvSpPr>
          <p:cNvPr id="15" name="TextBox 14"/>
          <p:cNvSpPr txBox="1"/>
          <p:nvPr userDrawn="1"/>
        </p:nvSpPr>
        <p:spPr>
          <a:xfrm>
            <a:off x="584200" y="3577166"/>
            <a:ext cx="8280400" cy="1403461"/>
          </a:xfrm>
          <a:prstGeom prst="rect">
            <a:avLst/>
          </a:prstGeom>
          <a:noFill/>
          <a:effectLst>
            <a:outerShdw blurRad="50800" dist="38100" dir="2700000" algn="tl" rotWithShape="0">
              <a:srgbClr val="000000">
                <a:alpha val="43000"/>
              </a:srgbClr>
            </a:outerShdw>
          </a:effectLst>
        </p:spPr>
        <p:txBody>
          <a:bodyPr wrap="square" rtlCol="0">
            <a:spAutoFit/>
          </a:bodyPr>
          <a:lstStyle/>
          <a:p>
            <a:pPr>
              <a:lnSpc>
                <a:spcPct val="120000"/>
              </a:lnSpc>
            </a:pPr>
            <a:r>
              <a:rPr lang="en-US" sz="3600" b="1" dirty="0">
                <a:solidFill>
                  <a:srgbClr val="FFEAD5"/>
                </a:solidFill>
                <a:effectLst>
                  <a:outerShdw blurRad="12700" dist="38100" dir="2700000" algn="tl" rotWithShape="0">
                    <a:schemeClr val="tx1">
                      <a:alpha val="67000"/>
                    </a:schemeClr>
                  </a:outerShdw>
                </a:effectLst>
                <a:latin typeface="+mj-lt"/>
              </a:rPr>
              <a:t>Introduction to Economic Fluctuations</a:t>
            </a:r>
          </a:p>
        </p:txBody>
      </p:sp>
      <p:sp>
        <p:nvSpPr>
          <p:cNvPr id="17" name="TextBox 16"/>
          <p:cNvSpPr txBox="1"/>
          <p:nvPr userDrawn="1"/>
        </p:nvSpPr>
        <p:spPr>
          <a:xfrm>
            <a:off x="7581900" y="138348"/>
            <a:ext cx="1292625" cy="1384995"/>
          </a:xfrm>
          <a:prstGeom prst="rect">
            <a:avLst/>
          </a:prstGeom>
          <a:noFill/>
        </p:spPr>
        <p:txBody>
          <a:bodyPr wrap="square" rtlCol="0">
            <a:spAutoFit/>
          </a:bodyPr>
          <a:lstStyle/>
          <a:p>
            <a:pPr algn="ctr"/>
            <a:r>
              <a:rPr lang="en-US" sz="8400" b="1" dirty="0">
                <a:solidFill>
                  <a:schemeClr val="bg1"/>
                </a:solidFill>
                <a:effectLst>
                  <a:outerShdw blurRad="38100" dist="38100" dir="2700000" algn="tl">
                    <a:srgbClr val="000000">
                      <a:alpha val="43137"/>
                    </a:srgbClr>
                  </a:outerShdw>
                </a:effectLst>
                <a:latin typeface="Arial Narrow" pitchFamily="34" charset="0"/>
              </a:rPr>
              <a:t>9</a:t>
            </a:r>
          </a:p>
        </p:txBody>
      </p:sp>
      <p:sp>
        <p:nvSpPr>
          <p:cNvPr id="20" name="TextBox 19"/>
          <p:cNvSpPr txBox="1"/>
          <p:nvPr userDrawn="1"/>
        </p:nvSpPr>
        <p:spPr>
          <a:xfrm>
            <a:off x="5854700" y="570149"/>
            <a:ext cx="1841500" cy="584776"/>
          </a:xfrm>
          <a:prstGeom prst="rect">
            <a:avLst/>
          </a:prstGeom>
          <a:noFill/>
        </p:spPr>
        <p:txBody>
          <a:bodyPr wrap="square" rtlCol="0">
            <a:spAutoFit/>
          </a:bodyPr>
          <a:lstStyle/>
          <a:p>
            <a:pPr algn="r"/>
            <a:r>
              <a:rPr lang="en-US" sz="3200" b="1" dirty="0">
                <a:solidFill>
                  <a:schemeClr val="bg1"/>
                </a:solidFill>
                <a:effectLst>
                  <a:outerShdw blurRad="38100" dist="38100" dir="2700000" algn="tl">
                    <a:srgbClr val="000000">
                      <a:alpha val="43137"/>
                    </a:srgbClr>
                  </a:outerShdw>
                </a:effectLst>
                <a:latin typeface="Arial Narrow" pitchFamily="34" charset="0"/>
              </a:rPr>
              <a:t>CHAPTER</a:t>
            </a:r>
          </a:p>
        </p:txBody>
      </p:sp>
      <p:pic>
        <p:nvPicPr>
          <p:cNvPr id="16386" name="Picture 2"/>
          <p:cNvPicPr>
            <a:picLocks noChangeAspect="1" noChangeArrowheads="1"/>
          </p:cNvPicPr>
          <p:nvPr userDrawn="1"/>
        </p:nvPicPr>
        <p:blipFill>
          <a:blip r:embed="rId2">
            <a:extLst>
              <a:ext uri="{28A0092B-C50C-407E-A947-70E740481C1C}">
                <a14:useLocalDpi xmlns:a14="http://schemas.microsoft.com/office/drawing/2010/main" val="0"/>
              </a:ext>
            </a:extLst>
          </a:blip>
          <a:srcRect/>
          <a:stretch>
            <a:fillRect/>
          </a:stretch>
        </p:blipFill>
        <p:spPr bwMode="auto">
          <a:xfrm>
            <a:off x="0" y="1838325"/>
            <a:ext cx="9144000" cy="1514929"/>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2709436367"/>
      </p:ext>
    </p:extLst>
  </p:cSld>
  <p:clrMapOvr>
    <a:masterClrMapping/>
  </p:clrMapOvr>
  <p:transition>
    <p:wipe dir="r"/>
  </p:transition>
  <p:hf sldNum="0" hdr="0" dt="0"/>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sz="3400">
                <a:solidFill>
                  <a:srgbClr val="00006E"/>
                </a:solidFill>
                <a:latin typeface="+mj-lt"/>
              </a:defRPr>
            </a:lvl1pPr>
          </a:lstStyle>
          <a:p>
            <a:r>
              <a:rPr lang="en-US" dirty="0"/>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Tree>
    <p:extLst>
      <p:ext uri="{BB962C8B-B14F-4D97-AF65-F5344CB8AC3E}">
        <p14:creationId xmlns:p14="http://schemas.microsoft.com/office/powerpoint/2010/main" val="65260987"/>
      </p:ext>
    </p:extLst>
  </p:cSld>
  <p:clrMapOvr>
    <a:masterClrMapping/>
  </p:clrMapOvr>
  <p:transition>
    <p:wipe dir="r"/>
  </p:transition>
</p:sldLayout>
</file>

<file path=ppt/slideLayouts/slideLayout3.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476250" y="1241425"/>
            <a:ext cx="4029075" cy="4884738"/>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4657725" y="1241425"/>
            <a:ext cx="4029075" cy="4884738"/>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Tree>
    <p:extLst>
      <p:ext uri="{BB962C8B-B14F-4D97-AF65-F5344CB8AC3E}">
        <p14:creationId xmlns:p14="http://schemas.microsoft.com/office/powerpoint/2010/main" val="1700391982"/>
      </p:ext>
    </p:extLst>
  </p:cSld>
  <p:clrMapOvr>
    <a:masterClrMapping/>
  </p:clrMapOvr>
  <p:transition>
    <p:wipe dir="r"/>
  </p:transition>
</p:sldLayout>
</file>

<file path=ppt/slideLayouts/slideLayout4.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1143000"/>
          </a:xfrm>
        </p:spPr>
        <p:txBody>
          <a:bodyPr/>
          <a:lstStyle>
            <a:lvl1pPr>
              <a:defRPr/>
            </a:lvl1pPr>
          </a:lstStyle>
          <a:p>
            <a:r>
              <a:rPr lang="en-US"/>
              <a:t>Click to edit Master title style</a:t>
            </a:r>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Tree>
    <p:extLst>
      <p:ext uri="{BB962C8B-B14F-4D97-AF65-F5344CB8AC3E}">
        <p14:creationId xmlns:p14="http://schemas.microsoft.com/office/powerpoint/2010/main" val="1075507646"/>
      </p:ext>
    </p:extLst>
  </p:cSld>
  <p:clrMapOvr>
    <a:masterClrMapping/>
  </p:clrMapOvr>
  <p:transition>
    <p:wipe dir="r"/>
  </p:transition>
</p:sldLayout>
</file>

<file path=ppt/slideLayouts/slideLayout5.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Tree>
    <p:extLst>
      <p:ext uri="{BB962C8B-B14F-4D97-AF65-F5344CB8AC3E}">
        <p14:creationId xmlns:p14="http://schemas.microsoft.com/office/powerpoint/2010/main" val="1673570663"/>
      </p:ext>
    </p:extLst>
  </p:cSld>
  <p:clrMapOvr>
    <a:masterClrMapping/>
  </p:clrMapOvr>
  <p:transition>
    <p:wipe dir="r"/>
  </p:transition>
</p:sldLayout>
</file>

<file path=ppt/slideLayouts/slideLayout6.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Tree>
    <p:extLst>
      <p:ext uri="{BB962C8B-B14F-4D97-AF65-F5344CB8AC3E}">
        <p14:creationId xmlns:p14="http://schemas.microsoft.com/office/powerpoint/2010/main" val="1020233721"/>
      </p:ext>
    </p:extLst>
  </p:cSld>
  <p:clrMapOvr>
    <a:masterClrMapping/>
  </p:clrMapOvr>
  <p:transition>
    <p:wipe dir="r"/>
  </p:transition>
</p:sldLayout>
</file>

<file path=ppt/slideLayouts/slideLayout7.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a:t>Click to edit Master title style</a:t>
            </a:r>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Tree>
    <p:extLst>
      <p:ext uri="{BB962C8B-B14F-4D97-AF65-F5344CB8AC3E}">
        <p14:creationId xmlns:p14="http://schemas.microsoft.com/office/powerpoint/2010/main" val="1398890610"/>
      </p:ext>
    </p:extLst>
  </p:cSld>
  <p:clrMapOvr>
    <a:masterClrMapping/>
  </p:clrMapOvr>
  <p:transition>
    <p:wipe dir="r"/>
  </p:transition>
</p:sldLayout>
</file>

<file path=ppt/slideLayouts/slideLayout8.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a:t>Click to edit Master title style</a:t>
            </a:r>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en-US" noProof="0" dirty="0"/>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Tree>
    <p:extLst>
      <p:ext uri="{BB962C8B-B14F-4D97-AF65-F5344CB8AC3E}">
        <p14:creationId xmlns:p14="http://schemas.microsoft.com/office/powerpoint/2010/main" val="2663862596"/>
      </p:ext>
    </p:extLst>
  </p:cSld>
  <p:clrMapOvr>
    <a:masterClrMapping/>
  </p:clrMapOvr>
  <p:transition>
    <p:wipe dir="r"/>
  </p:transition>
</p:sldLayout>
</file>

<file path=ppt/slideLayouts/slideLayout9.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Tree>
    <p:extLst>
      <p:ext uri="{BB962C8B-B14F-4D97-AF65-F5344CB8AC3E}">
        <p14:creationId xmlns:p14="http://schemas.microsoft.com/office/powerpoint/2010/main" val="3407439191"/>
      </p:ext>
    </p:extLst>
  </p:cSld>
  <p:clrMapOvr>
    <a:masterClrMapping/>
  </p:clrMapOvr>
  <p:transition>
    <p:wipe dir="r"/>
  </p:transition>
</p:sldLayout>
</file>

<file path=ppt/slideLayouts/slideLayout10.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51625" y="236538"/>
            <a:ext cx="2060575" cy="5889625"/>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466725" y="236538"/>
            <a:ext cx="6032500" cy="5889625"/>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Tree>
    <p:extLst>
      <p:ext uri="{BB962C8B-B14F-4D97-AF65-F5344CB8AC3E}">
        <p14:creationId xmlns:p14="http://schemas.microsoft.com/office/powerpoint/2010/main" val="4238474600"/>
      </p:ext>
    </p:extLst>
  </p:cSld>
  <p:clrMapOvr>
    <a:masterClrMapping/>
  </p:clrMapOvr>
  <p:transition>
    <p:wipe dir="r"/>
  </p:transition>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theme" Target="../theme/theme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1033" name="Rectangle 9"/>
          <p:cNvSpPr>
            <a:spLocks noChangeArrowheads="1"/>
          </p:cNvSpPr>
          <p:nvPr/>
        </p:nvSpPr>
        <p:spPr bwMode="auto">
          <a:xfrm>
            <a:off x="8450263" y="6407150"/>
            <a:ext cx="501650" cy="295275"/>
          </a:xfrm>
          <a:prstGeom prst="rect">
            <a:avLst/>
          </a:prstGeom>
          <a:noFill/>
          <a:ln w="9525">
            <a:noFill/>
            <a:miter lim="800000"/>
            <a:headEnd/>
            <a:tailEnd/>
          </a:ln>
          <a:effectLst/>
        </p:spPr>
        <p:txBody>
          <a:bodyPr lIns="0" tIns="0" rIns="0" bIns="0"/>
          <a:lstStyle/>
          <a:p>
            <a:pPr algn="r">
              <a:defRPr/>
            </a:pPr>
            <a:fld id="{F2A5E683-01D6-445B-882C-7AE69BAD7C28}" type="slidenum">
              <a:rPr lang="en-US" sz="1600">
                <a:solidFill>
                  <a:srgbClr val="198A46"/>
                </a:solidFill>
                <a:cs typeface="+mn-cs"/>
              </a:rPr>
              <a:pPr algn="r">
                <a:defRPr/>
              </a:pPr>
              <a:t>‹#›</a:t>
            </a:fld>
            <a:endParaRPr lang="en-US" sz="1600" dirty="0">
              <a:solidFill>
                <a:srgbClr val="198A46"/>
              </a:solidFill>
              <a:cs typeface="+mn-cs"/>
            </a:endParaRPr>
          </a:p>
        </p:txBody>
      </p:sp>
      <p:sp>
        <p:nvSpPr>
          <p:cNvPr id="1027" name="Rectangle 2"/>
          <p:cNvSpPr>
            <a:spLocks noGrp="1" noChangeArrowheads="1"/>
          </p:cNvSpPr>
          <p:nvPr>
            <p:ph type="title"/>
          </p:nvPr>
        </p:nvSpPr>
        <p:spPr bwMode="auto">
          <a:xfrm>
            <a:off x="466725" y="236538"/>
            <a:ext cx="8245475" cy="939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0" tIns="0" rIns="0" bIns="0" numCol="1" anchor="ctr" anchorCtr="0" compatLnSpc="1">
            <a:prstTxWarp prst="textNoShape">
              <a:avLst/>
            </a:prstTxWarp>
          </a:bodyPr>
          <a:lstStyle/>
          <a:p>
            <a:pPr lvl="0"/>
            <a:r>
              <a:rPr lang="en-US" dirty="0"/>
              <a:t>Click to edit Master title style</a:t>
            </a:r>
          </a:p>
        </p:txBody>
      </p:sp>
      <p:sp>
        <p:nvSpPr>
          <p:cNvPr id="2" name="Rectangle 3"/>
          <p:cNvSpPr>
            <a:spLocks noGrp="1" noChangeArrowheads="1"/>
          </p:cNvSpPr>
          <p:nvPr>
            <p:ph type="body" idx="1"/>
          </p:nvPr>
        </p:nvSpPr>
        <p:spPr bwMode="auto">
          <a:xfrm>
            <a:off x="476250" y="1241425"/>
            <a:ext cx="8210550" cy="48847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lvl="0"/>
            <a:r>
              <a:rPr lang="en-US" dirty="0"/>
              <a:t>Click to edit Master text styles</a:t>
            </a:r>
          </a:p>
          <a:p>
            <a:pPr lvl="1"/>
            <a:r>
              <a:rPr lang="en-US" dirty="0"/>
              <a:t>Second level</a:t>
            </a:r>
          </a:p>
          <a:p>
            <a:pPr lvl="2"/>
            <a:r>
              <a:rPr lang="en-US" dirty="0"/>
              <a:t>Third level</a:t>
            </a:r>
          </a:p>
        </p:txBody>
      </p:sp>
      <p:sp>
        <p:nvSpPr>
          <p:cNvPr id="49162" name="Rectangle 10"/>
          <p:cNvSpPr>
            <a:spLocks noChangeArrowheads="1"/>
          </p:cNvSpPr>
          <p:nvPr userDrawn="1"/>
        </p:nvSpPr>
        <p:spPr bwMode="auto">
          <a:xfrm>
            <a:off x="122238" y="6305550"/>
            <a:ext cx="7480300" cy="412750"/>
          </a:xfrm>
          <a:prstGeom prst="rect">
            <a:avLst/>
          </a:prstGeom>
          <a:noFill/>
          <a:ln w="9525">
            <a:noFill/>
            <a:miter lim="800000"/>
            <a:headEnd/>
            <a:tailEnd/>
          </a:ln>
          <a:effectLst/>
        </p:spPr>
        <p:txBody>
          <a:bodyPr>
            <a:spAutoFit/>
          </a:bodyPr>
          <a:lstStyle/>
          <a:p>
            <a:pPr>
              <a:defRPr/>
            </a:pPr>
            <a:r>
              <a:rPr lang="en-US" sz="1700" b="1" dirty="0">
                <a:solidFill>
                  <a:srgbClr val="198A46"/>
                </a:solidFill>
                <a:cs typeface="+mn-cs"/>
              </a:rPr>
              <a:t>CHAPTER 10</a:t>
            </a:r>
            <a:r>
              <a:rPr lang="en-US" sz="1700" dirty="0">
                <a:solidFill>
                  <a:srgbClr val="198A46"/>
                </a:solidFill>
                <a:cs typeface="+mn-cs"/>
              </a:rPr>
              <a:t>    </a:t>
            </a:r>
            <a:r>
              <a:rPr lang="en-US" sz="2100" dirty="0">
                <a:solidFill>
                  <a:srgbClr val="198A46"/>
                </a:solidFill>
                <a:cs typeface="+mn-cs"/>
              </a:rPr>
              <a:t>Introduction to Economic Fluctuations</a:t>
            </a:r>
          </a:p>
        </p:txBody>
      </p:sp>
    </p:spTree>
  </p:cSld>
  <p:clrMap bg1="lt1" tx1="dk1" bg2="lt2" tx2="dk2" accent1="accent1" accent2="accent2" accent3="accent3" accent4="accent4" accent5="accent5" accent6="accent6" hlink="hlink" folHlink="folHlink"/>
  <p:sldLayoutIdLst>
    <p:sldLayoutId id="2147483810" r:id="rId1"/>
    <p:sldLayoutId id="2147483790" r:id="rId2"/>
    <p:sldLayoutId id="2147483792" r:id="rId3"/>
    <p:sldLayoutId id="2147483793" r:id="rId4"/>
    <p:sldLayoutId id="2147483794" r:id="rId5"/>
    <p:sldLayoutId id="2147483795" r:id="rId6"/>
    <p:sldLayoutId id="2147483796" r:id="rId7"/>
    <p:sldLayoutId id="2147483797" r:id="rId8"/>
    <p:sldLayoutId id="2147483798" r:id="rId9"/>
    <p:sldLayoutId id="2147483799" r:id="rId10"/>
  </p:sldLayoutIdLst>
  <p:transition>
    <p:wipe dir="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22" presetClass="entr" presetSubtype="8" fill="hold" grpId="0" nodeType="clickEffect">
                                  <p:stCondLst>
                                    <p:cond delay="0"/>
                                  </p:stCondLst>
                                  <p:childTnLst>
                                    <p:set>
                                      <p:cBhvr>
                                        <p:cTn id="6" dur="1" fill="hold">
                                          <p:stCondLst>
                                            <p:cond delay="0"/>
                                          </p:stCondLst>
                                        </p:cTn>
                                        <p:tgtEl>
                                          <p:spTgt spid="2">
                                            <p:txEl>
                                              <p:pRg st="0" end="0"/>
                                            </p:txEl>
                                          </p:spTgt>
                                        </p:tgtEl>
                                        <p:attrNameLst>
                                          <p:attrName>style.visibility</p:attrName>
                                        </p:attrNameLst>
                                      </p:cBhvr>
                                      <p:to>
                                        <p:strVal val="visible"/>
                                      </p:to>
                                    </p:set>
                                    <p:animEffect transition="in" filter="wipe(left)">
                                      <p:cBhvr>
                                        <p:cTn id="7" dur="500"/>
                                        <p:tgtEl>
                                          <p:spTgt spid="2">
                                            <p:txEl>
                                              <p:pRg st="0" end="0"/>
                                            </p:txEl>
                                          </p:spTgt>
                                        </p:tgtEl>
                                      </p:cBhvr>
                                    </p:animEffect>
                                  </p:childTnLst>
                                </p:cTn>
                              </p:par>
                            </p:childTnLst>
                          </p:cTn>
                        </p:par>
                      </p:childTnLst>
                    </p:cTn>
                  </p:par>
                  <p:par>
                    <p:cTn id="8" fill="hold" nodeType="clickPar">
                      <p:stCondLst>
                        <p:cond delay="indefinite"/>
                      </p:stCondLst>
                      <p:childTnLst>
                        <p:par>
                          <p:cTn id="9" fill="hold" nodeType="withGroup">
                            <p:stCondLst>
                              <p:cond delay="0"/>
                            </p:stCondLst>
                            <p:childTnLst>
                              <p:par>
                                <p:cTn id="10" presetID="22" presetClass="entr" presetSubtype="8" fill="hold" grpId="0" nodeType="clickEffect">
                                  <p:stCondLst>
                                    <p:cond delay="0"/>
                                  </p:stCondLst>
                                  <p:childTnLst>
                                    <p:set>
                                      <p:cBhvr>
                                        <p:cTn id="11" dur="1" fill="hold">
                                          <p:stCondLst>
                                            <p:cond delay="0"/>
                                          </p:stCondLst>
                                        </p:cTn>
                                        <p:tgtEl>
                                          <p:spTgt spid="2">
                                            <p:txEl>
                                              <p:pRg st="1" end="1"/>
                                            </p:txEl>
                                          </p:spTgt>
                                        </p:tgtEl>
                                        <p:attrNameLst>
                                          <p:attrName>style.visibility</p:attrName>
                                        </p:attrNameLst>
                                      </p:cBhvr>
                                      <p:to>
                                        <p:strVal val="visible"/>
                                      </p:to>
                                    </p:set>
                                    <p:animEffect transition="in" filter="wipe(left)">
                                      <p:cBhvr>
                                        <p:cTn id="12" dur="500"/>
                                        <p:tgtEl>
                                          <p:spTgt spid="2">
                                            <p:txEl>
                                              <p:pRg st="1" end="1"/>
                                            </p:txEl>
                                          </p:spTgt>
                                        </p:tgtEl>
                                      </p:cBhvr>
                                    </p:animEffect>
                                  </p:childTnLst>
                                </p:cTn>
                              </p:par>
                            </p:childTnLst>
                          </p:cTn>
                        </p:par>
                      </p:childTnLst>
                    </p:cTn>
                  </p:par>
                  <p:par>
                    <p:cTn id="13" fill="hold" nodeType="clickPar">
                      <p:stCondLst>
                        <p:cond delay="indefinite"/>
                      </p:stCondLst>
                      <p:childTnLst>
                        <p:par>
                          <p:cTn id="14" fill="hold" nodeType="withGroup">
                            <p:stCondLst>
                              <p:cond delay="0"/>
                            </p:stCondLst>
                            <p:childTnLst>
                              <p:par>
                                <p:cTn id="15" presetID="22" presetClass="entr" presetSubtype="8" fill="hold" grpId="0" nodeType="clickEffect">
                                  <p:stCondLst>
                                    <p:cond delay="0"/>
                                  </p:stCondLst>
                                  <p:childTnLst>
                                    <p:set>
                                      <p:cBhvr>
                                        <p:cTn id="16" dur="1" fill="hold">
                                          <p:stCondLst>
                                            <p:cond delay="0"/>
                                          </p:stCondLst>
                                        </p:cTn>
                                        <p:tgtEl>
                                          <p:spTgt spid="2">
                                            <p:txEl>
                                              <p:pRg st="2" end="2"/>
                                            </p:txEl>
                                          </p:spTgt>
                                        </p:tgtEl>
                                        <p:attrNameLst>
                                          <p:attrName>style.visibility</p:attrName>
                                        </p:attrNameLst>
                                      </p:cBhvr>
                                      <p:to>
                                        <p:strVal val="visible"/>
                                      </p:to>
                                    </p:set>
                                    <p:animEffect transition="in" filter="wipe(left)">
                                      <p:cBhvr>
                                        <p:cTn id="17" dur="500"/>
                                        <p:tgtEl>
                                          <p:spTgt spid="2">
                                            <p:txEl>
                                              <p:pRg st="2" end="2"/>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build="p" bldLvl="5">
        <p:tmplLst>
          <p:tmpl lvl="1">
            <p:tnLst>
              <p:par>
                <p:cTn presetID="22" presetClass="entr" presetSubtype="8" fill="hold" nodeType="clickEffect">
                  <p:stCondLst>
                    <p:cond delay="0"/>
                  </p:stCondLst>
                  <p:childTnLst>
                    <p:set>
                      <p:cBhvr>
                        <p:cTn dur="1" fill="hold">
                          <p:stCondLst>
                            <p:cond delay="0"/>
                          </p:stCondLst>
                        </p:cTn>
                        <p:tgtEl>
                          <p:spTgt spid="2"/>
                        </p:tgtEl>
                        <p:attrNameLst>
                          <p:attrName>style.visibility</p:attrName>
                        </p:attrNameLst>
                      </p:cBhvr>
                      <p:to>
                        <p:strVal val="visible"/>
                      </p:to>
                    </p:set>
                    <p:animEffect transition="in" filter="wipe(left)">
                      <p:cBhvr>
                        <p:cTn dur="500"/>
                        <p:tgtEl>
                          <p:spTgt spid="2"/>
                        </p:tgtEl>
                      </p:cBhvr>
                    </p:animEffect>
                  </p:childTnLst>
                </p:cTn>
              </p:par>
            </p:tnLst>
          </p:tmpl>
          <p:tmpl lvl="2">
            <p:tnLst>
              <p:par>
                <p:cTn presetID="22" presetClass="entr" presetSubtype="8" fill="hold" nodeType="clickEffect">
                  <p:stCondLst>
                    <p:cond delay="0"/>
                  </p:stCondLst>
                  <p:childTnLst>
                    <p:set>
                      <p:cBhvr>
                        <p:cTn dur="1" fill="hold">
                          <p:stCondLst>
                            <p:cond delay="0"/>
                          </p:stCondLst>
                        </p:cTn>
                        <p:tgtEl>
                          <p:spTgt spid="2"/>
                        </p:tgtEl>
                        <p:attrNameLst>
                          <p:attrName>style.visibility</p:attrName>
                        </p:attrNameLst>
                      </p:cBhvr>
                      <p:to>
                        <p:strVal val="visible"/>
                      </p:to>
                    </p:set>
                    <p:animEffect transition="in" filter="wipe(left)">
                      <p:cBhvr>
                        <p:cTn dur="500"/>
                        <p:tgtEl>
                          <p:spTgt spid="2"/>
                        </p:tgtEl>
                      </p:cBhvr>
                    </p:animEffect>
                  </p:childTnLst>
                </p:cTn>
              </p:par>
            </p:tnLst>
          </p:tmpl>
          <p:tmpl lvl="3">
            <p:tnLst>
              <p:par>
                <p:cTn presetID="22" presetClass="entr" presetSubtype="8" fill="hold" nodeType="clickEffect">
                  <p:stCondLst>
                    <p:cond delay="0"/>
                  </p:stCondLst>
                  <p:childTnLst>
                    <p:set>
                      <p:cBhvr>
                        <p:cTn dur="1" fill="hold">
                          <p:stCondLst>
                            <p:cond delay="0"/>
                          </p:stCondLst>
                        </p:cTn>
                        <p:tgtEl>
                          <p:spTgt spid="2"/>
                        </p:tgtEl>
                        <p:attrNameLst>
                          <p:attrName>style.visibility</p:attrName>
                        </p:attrNameLst>
                      </p:cBhvr>
                      <p:to>
                        <p:strVal val="visible"/>
                      </p:to>
                    </p:set>
                    <p:animEffect transition="in" filter="wipe(left)">
                      <p:cBhvr>
                        <p:cTn dur="500"/>
                        <p:tgtEl>
                          <p:spTgt spid="2"/>
                        </p:tgtEl>
                      </p:cBhvr>
                    </p:animEffect>
                  </p:childTnLst>
                </p:cTn>
              </p:par>
            </p:tnLst>
          </p:tmpl>
          <p:tmpl lvl="4">
            <p:tnLst>
              <p:par>
                <p:cTn presetID="22" presetClass="entr" presetSubtype="8" fill="hold" nodeType="clickEffect">
                  <p:stCondLst>
                    <p:cond delay="0"/>
                  </p:stCondLst>
                  <p:childTnLst>
                    <p:set>
                      <p:cBhvr>
                        <p:cTn dur="1" fill="hold">
                          <p:stCondLst>
                            <p:cond delay="0"/>
                          </p:stCondLst>
                        </p:cTn>
                        <p:tgtEl>
                          <p:spTgt spid="2"/>
                        </p:tgtEl>
                        <p:attrNameLst>
                          <p:attrName>style.visibility</p:attrName>
                        </p:attrNameLst>
                      </p:cBhvr>
                      <p:to>
                        <p:strVal val="visible"/>
                      </p:to>
                    </p:set>
                    <p:animEffect transition="in" filter="wipe(left)">
                      <p:cBhvr>
                        <p:cTn dur="500"/>
                        <p:tgtEl>
                          <p:spTgt spid="2"/>
                        </p:tgtEl>
                      </p:cBhvr>
                    </p:animEffect>
                  </p:childTnLst>
                </p:cTn>
              </p:par>
            </p:tnLst>
          </p:tmpl>
          <p:tmpl lvl="5">
            <p:tnLst>
              <p:par>
                <p:cTn presetID="22" presetClass="entr" presetSubtype="8" fill="hold" nodeType="clickEffect">
                  <p:stCondLst>
                    <p:cond delay="0"/>
                  </p:stCondLst>
                  <p:childTnLst>
                    <p:set>
                      <p:cBhvr>
                        <p:cTn dur="1" fill="hold">
                          <p:stCondLst>
                            <p:cond delay="0"/>
                          </p:stCondLst>
                        </p:cTn>
                        <p:tgtEl>
                          <p:spTgt spid="2"/>
                        </p:tgtEl>
                        <p:attrNameLst>
                          <p:attrName>style.visibility</p:attrName>
                        </p:attrNameLst>
                      </p:cBhvr>
                      <p:to>
                        <p:strVal val="visible"/>
                      </p:to>
                    </p:set>
                    <p:animEffect transition="in" filter="wipe(left)">
                      <p:cBhvr>
                        <p:cTn dur="500"/>
                        <p:tgtEl>
                          <p:spTgt spid="2"/>
                        </p:tgtEl>
                      </p:cBhvr>
                    </p:animEffect>
                  </p:childTnLst>
                </p:cTn>
              </p:par>
            </p:tnLst>
          </p:tmpl>
        </p:tmplLst>
      </p:bldP>
    </p:bldLst>
  </p:timing>
  <p:hf sldNum="0" hdr="0" dt="0"/>
  <p:txStyles>
    <p:titleStyle>
      <a:lvl1pPr algn="l" rtl="0" eaLnBrk="0" fontAlgn="base" hangingPunct="0">
        <a:lnSpc>
          <a:spcPct val="105000"/>
        </a:lnSpc>
        <a:spcBef>
          <a:spcPct val="0"/>
        </a:spcBef>
        <a:spcAft>
          <a:spcPct val="0"/>
        </a:spcAft>
        <a:defRPr sz="3400" b="1">
          <a:solidFill>
            <a:srgbClr val="00006E"/>
          </a:solidFill>
          <a:latin typeface="+mj-lt"/>
          <a:ea typeface="+mj-ea"/>
          <a:cs typeface="+mj-cs"/>
        </a:defRPr>
      </a:lvl1pPr>
      <a:lvl2pPr algn="l" rtl="0" eaLnBrk="0" fontAlgn="base" hangingPunct="0">
        <a:lnSpc>
          <a:spcPct val="105000"/>
        </a:lnSpc>
        <a:spcBef>
          <a:spcPct val="0"/>
        </a:spcBef>
        <a:spcAft>
          <a:spcPct val="0"/>
        </a:spcAft>
        <a:defRPr sz="3400" b="1">
          <a:solidFill>
            <a:srgbClr val="660033"/>
          </a:solidFill>
          <a:latin typeface="Tahoma" pitchFamily="34" charset="0"/>
          <a:cs typeface="Arial" charset="0"/>
        </a:defRPr>
      </a:lvl2pPr>
      <a:lvl3pPr algn="l" rtl="0" eaLnBrk="0" fontAlgn="base" hangingPunct="0">
        <a:lnSpc>
          <a:spcPct val="105000"/>
        </a:lnSpc>
        <a:spcBef>
          <a:spcPct val="0"/>
        </a:spcBef>
        <a:spcAft>
          <a:spcPct val="0"/>
        </a:spcAft>
        <a:defRPr sz="3400" b="1">
          <a:solidFill>
            <a:srgbClr val="660033"/>
          </a:solidFill>
          <a:latin typeface="Tahoma" pitchFamily="34" charset="0"/>
          <a:cs typeface="Arial" charset="0"/>
        </a:defRPr>
      </a:lvl3pPr>
      <a:lvl4pPr algn="l" rtl="0" eaLnBrk="0" fontAlgn="base" hangingPunct="0">
        <a:lnSpc>
          <a:spcPct val="105000"/>
        </a:lnSpc>
        <a:spcBef>
          <a:spcPct val="0"/>
        </a:spcBef>
        <a:spcAft>
          <a:spcPct val="0"/>
        </a:spcAft>
        <a:defRPr sz="3400" b="1">
          <a:solidFill>
            <a:srgbClr val="660033"/>
          </a:solidFill>
          <a:latin typeface="Tahoma" pitchFamily="34" charset="0"/>
          <a:cs typeface="Arial" charset="0"/>
        </a:defRPr>
      </a:lvl4pPr>
      <a:lvl5pPr algn="l" rtl="0" eaLnBrk="0" fontAlgn="base" hangingPunct="0">
        <a:lnSpc>
          <a:spcPct val="105000"/>
        </a:lnSpc>
        <a:spcBef>
          <a:spcPct val="0"/>
        </a:spcBef>
        <a:spcAft>
          <a:spcPct val="0"/>
        </a:spcAft>
        <a:defRPr sz="3400" b="1">
          <a:solidFill>
            <a:srgbClr val="660033"/>
          </a:solidFill>
          <a:latin typeface="Tahoma" pitchFamily="34" charset="0"/>
          <a:cs typeface="Arial" charset="0"/>
        </a:defRPr>
      </a:lvl5pPr>
      <a:lvl6pPr marL="457200" algn="l" rtl="0" fontAlgn="base">
        <a:lnSpc>
          <a:spcPct val="105000"/>
        </a:lnSpc>
        <a:spcBef>
          <a:spcPct val="0"/>
        </a:spcBef>
        <a:spcAft>
          <a:spcPct val="0"/>
        </a:spcAft>
        <a:defRPr sz="3400" b="1">
          <a:solidFill>
            <a:srgbClr val="660033"/>
          </a:solidFill>
          <a:latin typeface="Tahoma" pitchFamily="34" charset="0"/>
          <a:cs typeface="Arial" charset="0"/>
        </a:defRPr>
      </a:lvl6pPr>
      <a:lvl7pPr marL="914400" algn="l" rtl="0" fontAlgn="base">
        <a:lnSpc>
          <a:spcPct val="105000"/>
        </a:lnSpc>
        <a:spcBef>
          <a:spcPct val="0"/>
        </a:spcBef>
        <a:spcAft>
          <a:spcPct val="0"/>
        </a:spcAft>
        <a:defRPr sz="3400" b="1">
          <a:solidFill>
            <a:srgbClr val="660033"/>
          </a:solidFill>
          <a:latin typeface="Tahoma" pitchFamily="34" charset="0"/>
          <a:cs typeface="Arial" charset="0"/>
        </a:defRPr>
      </a:lvl7pPr>
      <a:lvl8pPr marL="1371600" algn="l" rtl="0" fontAlgn="base">
        <a:lnSpc>
          <a:spcPct val="105000"/>
        </a:lnSpc>
        <a:spcBef>
          <a:spcPct val="0"/>
        </a:spcBef>
        <a:spcAft>
          <a:spcPct val="0"/>
        </a:spcAft>
        <a:defRPr sz="3400" b="1">
          <a:solidFill>
            <a:srgbClr val="660033"/>
          </a:solidFill>
          <a:latin typeface="Tahoma" pitchFamily="34" charset="0"/>
          <a:cs typeface="Arial" charset="0"/>
        </a:defRPr>
      </a:lvl8pPr>
      <a:lvl9pPr marL="1828800" algn="l" rtl="0" fontAlgn="base">
        <a:lnSpc>
          <a:spcPct val="105000"/>
        </a:lnSpc>
        <a:spcBef>
          <a:spcPct val="0"/>
        </a:spcBef>
        <a:spcAft>
          <a:spcPct val="0"/>
        </a:spcAft>
        <a:defRPr sz="3400" b="1">
          <a:solidFill>
            <a:srgbClr val="660033"/>
          </a:solidFill>
          <a:latin typeface="Tahoma" pitchFamily="34" charset="0"/>
          <a:cs typeface="Arial" charset="0"/>
        </a:defRPr>
      </a:lvl9pPr>
    </p:titleStyle>
    <p:bodyStyle>
      <a:lvl1pPr marL="342900" indent="-342900" algn="l" rtl="0" eaLnBrk="0" fontAlgn="base" hangingPunct="0">
        <a:lnSpc>
          <a:spcPct val="105000"/>
        </a:lnSpc>
        <a:spcBef>
          <a:spcPct val="45000"/>
        </a:spcBef>
        <a:spcAft>
          <a:spcPct val="0"/>
        </a:spcAft>
        <a:buClr>
          <a:srgbClr val="996633"/>
        </a:buClr>
        <a:buSzPct val="120000"/>
        <a:buFont typeface="Wingdings" pitchFamily="2" charset="2"/>
        <a:buChar char="§"/>
        <a:defRPr sz="2800">
          <a:solidFill>
            <a:schemeClr val="tx1"/>
          </a:solidFill>
          <a:latin typeface="+mn-lt"/>
          <a:ea typeface="+mn-ea"/>
          <a:cs typeface="+mn-cs"/>
        </a:defRPr>
      </a:lvl1pPr>
      <a:lvl2pPr marL="742950" indent="-285750" algn="l" rtl="0" eaLnBrk="0" fontAlgn="base" hangingPunct="0">
        <a:spcBef>
          <a:spcPct val="20000"/>
        </a:spcBef>
        <a:spcAft>
          <a:spcPct val="0"/>
        </a:spcAft>
        <a:buClr>
          <a:srgbClr val="FF6600"/>
        </a:buClr>
        <a:buSzPct val="120000"/>
        <a:buFont typeface="Wingdings" pitchFamily="2" charset="2"/>
        <a:buChar char="§"/>
        <a:defRPr sz="2700">
          <a:solidFill>
            <a:schemeClr val="tx1"/>
          </a:solidFill>
          <a:latin typeface="+mn-lt"/>
          <a:cs typeface="+mn-cs"/>
        </a:defRPr>
      </a:lvl2pPr>
      <a:lvl3pPr marL="1143000" indent="-228600" algn="l" rtl="0" eaLnBrk="0" fontAlgn="base" hangingPunct="0">
        <a:spcBef>
          <a:spcPct val="20000"/>
        </a:spcBef>
        <a:spcAft>
          <a:spcPct val="0"/>
        </a:spcAft>
        <a:buClr>
          <a:schemeClr val="accent2"/>
        </a:buClr>
        <a:buFont typeface="Wingdings" pitchFamily="2" charset="2"/>
        <a:buChar char="§"/>
        <a:defRPr sz="2600">
          <a:solidFill>
            <a:schemeClr val="tx1"/>
          </a:solidFill>
          <a:latin typeface="+mn-lt"/>
          <a:cs typeface="+mn-cs"/>
        </a:defRPr>
      </a:lvl3pPr>
      <a:lvl4pPr marL="1600200" indent="-228600" algn="l" rtl="0" eaLnBrk="0" fontAlgn="base" hangingPunct="0">
        <a:spcBef>
          <a:spcPct val="20000"/>
        </a:spcBef>
        <a:spcAft>
          <a:spcPct val="0"/>
        </a:spcAft>
        <a:buChar char="–"/>
        <a:defRPr sz="2600">
          <a:solidFill>
            <a:schemeClr val="tx1"/>
          </a:solidFill>
          <a:latin typeface="+mn-lt"/>
          <a:cs typeface="+mn-cs"/>
        </a:defRPr>
      </a:lvl4pPr>
      <a:lvl5pPr marL="2057400" indent="-228600" algn="l" rtl="0" eaLnBrk="0" fontAlgn="base" hangingPunct="0">
        <a:spcBef>
          <a:spcPct val="20000"/>
        </a:spcBef>
        <a:spcAft>
          <a:spcPct val="0"/>
        </a:spcAft>
        <a:buChar char="»"/>
        <a:defRPr sz="2600">
          <a:solidFill>
            <a:schemeClr val="tx1"/>
          </a:solidFill>
          <a:latin typeface="+mn-lt"/>
          <a:cs typeface="+mn-cs"/>
        </a:defRPr>
      </a:lvl5pPr>
      <a:lvl6pPr marL="2514600" indent="-228600" algn="l" rtl="0" fontAlgn="base">
        <a:spcBef>
          <a:spcPct val="20000"/>
        </a:spcBef>
        <a:spcAft>
          <a:spcPct val="0"/>
        </a:spcAft>
        <a:buChar char="»"/>
        <a:defRPr sz="2600">
          <a:solidFill>
            <a:schemeClr val="tx1"/>
          </a:solidFill>
          <a:latin typeface="+mn-lt"/>
          <a:cs typeface="+mn-cs"/>
        </a:defRPr>
      </a:lvl6pPr>
      <a:lvl7pPr marL="2971800" indent="-228600" algn="l" rtl="0" fontAlgn="base">
        <a:spcBef>
          <a:spcPct val="20000"/>
        </a:spcBef>
        <a:spcAft>
          <a:spcPct val="0"/>
        </a:spcAft>
        <a:buChar char="»"/>
        <a:defRPr sz="2600">
          <a:solidFill>
            <a:schemeClr val="tx1"/>
          </a:solidFill>
          <a:latin typeface="+mn-lt"/>
          <a:cs typeface="+mn-cs"/>
        </a:defRPr>
      </a:lvl7pPr>
      <a:lvl8pPr marL="3429000" indent="-228600" algn="l" rtl="0" fontAlgn="base">
        <a:spcBef>
          <a:spcPct val="20000"/>
        </a:spcBef>
        <a:spcAft>
          <a:spcPct val="0"/>
        </a:spcAft>
        <a:buChar char="»"/>
        <a:defRPr sz="2600">
          <a:solidFill>
            <a:schemeClr val="tx1"/>
          </a:solidFill>
          <a:latin typeface="+mn-lt"/>
          <a:cs typeface="+mn-cs"/>
        </a:defRPr>
      </a:lvl8pPr>
      <a:lvl9pPr marL="3886200" indent="-228600" algn="l" rtl="0" fontAlgn="base">
        <a:spcBef>
          <a:spcPct val="20000"/>
        </a:spcBef>
        <a:spcAft>
          <a:spcPct val="0"/>
        </a:spcAft>
        <a:buChar char="»"/>
        <a:defRPr sz="2600">
          <a:solidFill>
            <a:schemeClr val="tx1"/>
          </a:solidFill>
          <a:latin typeface="+mn-lt"/>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3" Type="http://schemas.openxmlformats.org/officeDocument/2006/relationships/image" Target="../media/image2.emf"/><Relationship Id="rId2" Type="http://schemas.openxmlformats.org/officeDocument/2006/relationships/notesSlide" Target="../notesSlides/notesSlide4.xml"/><Relationship Id="rId1" Type="http://schemas.openxmlformats.org/officeDocument/2006/relationships/slideLayout" Target="../slideLayouts/slideLayout5.xml"/></Relationships>
</file>

<file path=ppt/slides/_rels/slide5.xml.rels><?xml version="1.0" encoding="UTF-8" standalone="yes"?>
<Relationships xmlns="http://schemas.openxmlformats.org/package/2006/relationships"><Relationship Id="rId3" Type="http://schemas.openxmlformats.org/officeDocument/2006/relationships/image" Target="../media/image3.emf"/><Relationship Id="rId2" Type="http://schemas.openxmlformats.org/officeDocument/2006/relationships/notesSlide" Target="../notesSlides/notesSlide5.xml"/><Relationship Id="rId1" Type="http://schemas.openxmlformats.org/officeDocument/2006/relationships/slideLayout" Target="../slideLayouts/slideLayout5.xml"/></Relationships>
</file>

<file path=ppt/slides/_rels/slide6.xml.rels><?xml version="1.0" encoding="UTF-8" standalone="yes"?>
<Relationships xmlns="http://schemas.openxmlformats.org/package/2006/relationships"><Relationship Id="rId3" Type="http://schemas.openxmlformats.org/officeDocument/2006/relationships/image" Target="../media/image4.jpg"/><Relationship Id="rId2" Type="http://schemas.openxmlformats.org/officeDocument/2006/relationships/notesSlide" Target="../notesSlides/notesSlide6.xml"/><Relationship Id="rId1" Type="http://schemas.openxmlformats.org/officeDocument/2006/relationships/slideLayout" Target="../slideLayouts/slideLayout5.xm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notesSlide" Target="../notesSlides/notesSlide10.xml"/><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notesSlide" Target="../notesSlides/notesSlide11.xml"/><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notesSlide" Target="../notesSlides/notesSlide12.xml"/><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3" Type="http://schemas.openxmlformats.org/officeDocument/2006/relationships/notesSlide" Target="../notesSlides/notesSlide13.xml"/><Relationship Id="rId7" Type="http://schemas.openxmlformats.org/officeDocument/2006/relationships/image" Target="../media/image6.wmf"/><Relationship Id="rId2" Type="http://schemas.openxmlformats.org/officeDocument/2006/relationships/slideLayout" Target="../slideLayouts/slideLayout2.xml"/><Relationship Id="rId1" Type="http://schemas.openxmlformats.org/officeDocument/2006/relationships/vmlDrawing" Target="../drawings/vmlDrawing1.vml"/><Relationship Id="rId6" Type="http://schemas.openxmlformats.org/officeDocument/2006/relationships/oleObject" Target="../embeddings/oleObject2.bin"/><Relationship Id="rId5" Type="http://schemas.openxmlformats.org/officeDocument/2006/relationships/image" Target="../media/image5.wmf"/><Relationship Id="rId4" Type="http://schemas.openxmlformats.org/officeDocument/2006/relationships/oleObject" Target="../embeddings/oleObject1.bin"/></Relationships>
</file>

<file path=ppt/slides/_rels/slide14.xml.rels><?xml version="1.0" encoding="UTF-8" standalone="yes"?>
<Relationships xmlns="http://schemas.openxmlformats.org/package/2006/relationships"><Relationship Id="rId3" Type="http://schemas.openxmlformats.org/officeDocument/2006/relationships/notesSlide" Target="../notesSlides/notesSlide14.xml"/><Relationship Id="rId7" Type="http://schemas.openxmlformats.org/officeDocument/2006/relationships/image" Target="../media/image8.wmf"/><Relationship Id="rId2" Type="http://schemas.openxmlformats.org/officeDocument/2006/relationships/slideLayout" Target="../slideLayouts/slideLayout2.xml"/><Relationship Id="rId1" Type="http://schemas.openxmlformats.org/officeDocument/2006/relationships/vmlDrawing" Target="../drawings/vmlDrawing2.vml"/><Relationship Id="rId6" Type="http://schemas.openxmlformats.org/officeDocument/2006/relationships/oleObject" Target="../embeddings/oleObject4.bin"/><Relationship Id="rId5" Type="http://schemas.openxmlformats.org/officeDocument/2006/relationships/image" Target="../media/image7.wmf"/><Relationship Id="rId4" Type="http://schemas.openxmlformats.org/officeDocument/2006/relationships/oleObject" Target="../embeddings/oleObject3.bin"/></Relationships>
</file>

<file path=ppt/slides/_rels/slide15.xml.rels><?xml version="1.0" encoding="UTF-8" standalone="yes"?>
<Relationships xmlns="http://schemas.openxmlformats.org/package/2006/relationships"><Relationship Id="rId3" Type="http://schemas.openxmlformats.org/officeDocument/2006/relationships/notesSlide" Target="../notesSlides/notesSlide15.xml"/><Relationship Id="rId2" Type="http://schemas.openxmlformats.org/officeDocument/2006/relationships/slideLayout" Target="../slideLayouts/slideLayout2.xml"/><Relationship Id="rId1" Type="http://schemas.openxmlformats.org/officeDocument/2006/relationships/vmlDrawing" Target="../drawings/vmlDrawing3.vml"/><Relationship Id="rId5" Type="http://schemas.openxmlformats.org/officeDocument/2006/relationships/image" Target="../media/image7.wmf"/><Relationship Id="rId4" Type="http://schemas.openxmlformats.org/officeDocument/2006/relationships/oleObject" Target="../embeddings/oleObject5.bin"/></Relationships>
</file>

<file path=ppt/slides/_rels/slide16.xml.rels><?xml version="1.0" encoding="UTF-8" standalone="yes"?>
<Relationships xmlns="http://schemas.openxmlformats.org/package/2006/relationships"><Relationship Id="rId2" Type="http://schemas.openxmlformats.org/officeDocument/2006/relationships/notesSlide" Target="../notesSlides/notesSlide16.xml"/><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3" Type="http://schemas.openxmlformats.org/officeDocument/2006/relationships/notesSlide" Target="../notesSlides/notesSlide17.xml"/><Relationship Id="rId2" Type="http://schemas.openxmlformats.org/officeDocument/2006/relationships/slideLayout" Target="../slideLayouts/slideLayout5.xml"/><Relationship Id="rId1" Type="http://schemas.openxmlformats.org/officeDocument/2006/relationships/vmlDrawing" Target="../drawings/vmlDrawing4.vml"/><Relationship Id="rId5" Type="http://schemas.openxmlformats.org/officeDocument/2006/relationships/image" Target="../media/image9.wmf"/><Relationship Id="rId4" Type="http://schemas.openxmlformats.org/officeDocument/2006/relationships/oleObject" Target="../embeddings/oleObject6.bin"/></Relationships>
</file>

<file path=ppt/slides/_rels/slide18.xml.rels><?xml version="1.0" encoding="UTF-8" standalone="yes"?>
<Relationships xmlns="http://schemas.openxmlformats.org/package/2006/relationships"><Relationship Id="rId3" Type="http://schemas.openxmlformats.org/officeDocument/2006/relationships/notesSlide" Target="../notesSlides/notesSlide18.xml"/><Relationship Id="rId2" Type="http://schemas.openxmlformats.org/officeDocument/2006/relationships/slideLayout" Target="../slideLayouts/slideLayout2.xml"/><Relationship Id="rId1" Type="http://schemas.openxmlformats.org/officeDocument/2006/relationships/vmlDrawing" Target="../drawings/vmlDrawing5.vml"/><Relationship Id="rId5" Type="http://schemas.openxmlformats.org/officeDocument/2006/relationships/image" Target="../media/image9.wmf"/><Relationship Id="rId4" Type="http://schemas.openxmlformats.org/officeDocument/2006/relationships/oleObject" Target="../embeddings/oleObject7.bin"/></Relationships>
</file>

<file path=ppt/slides/_rels/slide19.xml.rels><?xml version="1.0" encoding="UTF-8" standalone="yes"?>
<Relationships xmlns="http://schemas.openxmlformats.org/package/2006/relationships"><Relationship Id="rId3" Type="http://schemas.openxmlformats.org/officeDocument/2006/relationships/notesSlide" Target="../notesSlides/notesSlide19.xml"/><Relationship Id="rId7" Type="http://schemas.openxmlformats.org/officeDocument/2006/relationships/image" Target="../media/image9.wmf"/><Relationship Id="rId2" Type="http://schemas.openxmlformats.org/officeDocument/2006/relationships/slideLayout" Target="../slideLayouts/slideLayout2.xml"/><Relationship Id="rId1" Type="http://schemas.openxmlformats.org/officeDocument/2006/relationships/vmlDrawing" Target="../drawings/vmlDrawing6.vml"/><Relationship Id="rId6" Type="http://schemas.openxmlformats.org/officeDocument/2006/relationships/oleObject" Target="../embeddings/oleObject9.bin"/><Relationship Id="rId5" Type="http://schemas.openxmlformats.org/officeDocument/2006/relationships/image" Target="../media/image7.wmf"/><Relationship Id="rId4" Type="http://schemas.openxmlformats.org/officeDocument/2006/relationships/oleObject" Target="../embeddings/oleObject8.bin"/></Relationships>
</file>

<file path=ppt/slides/_rels/slide20.xml.rels><?xml version="1.0" encoding="UTF-8" standalone="yes"?>
<Relationships xmlns="http://schemas.openxmlformats.org/package/2006/relationships"><Relationship Id="rId2" Type="http://schemas.openxmlformats.org/officeDocument/2006/relationships/notesSlide" Target="../notesSlides/notesSlide20.xml"/><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3" Type="http://schemas.openxmlformats.org/officeDocument/2006/relationships/notesSlide" Target="../notesSlides/notesSlide21.xml"/><Relationship Id="rId7" Type="http://schemas.openxmlformats.org/officeDocument/2006/relationships/image" Target="../media/image7.wmf"/><Relationship Id="rId2" Type="http://schemas.openxmlformats.org/officeDocument/2006/relationships/slideLayout" Target="../slideLayouts/slideLayout5.xml"/><Relationship Id="rId1" Type="http://schemas.openxmlformats.org/officeDocument/2006/relationships/vmlDrawing" Target="../drawings/vmlDrawing7.vml"/><Relationship Id="rId6" Type="http://schemas.openxmlformats.org/officeDocument/2006/relationships/oleObject" Target="../embeddings/oleObject11.bin"/><Relationship Id="rId5" Type="http://schemas.openxmlformats.org/officeDocument/2006/relationships/image" Target="../media/image9.wmf"/><Relationship Id="rId4" Type="http://schemas.openxmlformats.org/officeDocument/2006/relationships/oleObject" Target="../embeddings/oleObject10.bin"/></Relationships>
</file>

<file path=ppt/slides/_rels/slide22.xml.rels><?xml version="1.0" encoding="UTF-8" standalone="yes"?>
<Relationships xmlns="http://schemas.openxmlformats.org/package/2006/relationships"><Relationship Id="rId2" Type="http://schemas.openxmlformats.org/officeDocument/2006/relationships/notesSlide" Target="../notesSlides/notesSlide22.xml"/><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2" Type="http://schemas.openxmlformats.org/officeDocument/2006/relationships/notesSlide" Target="../notesSlides/notesSlide23.xml"/><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8" Type="http://schemas.openxmlformats.org/officeDocument/2006/relationships/oleObject" Target="../embeddings/oleObject14.bin"/><Relationship Id="rId3" Type="http://schemas.openxmlformats.org/officeDocument/2006/relationships/notesSlide" Target="../notesSlides/notesSlide24.xml"/><Relationship Id="rId7" Type="http://schemas.openxmlformats.org/officeDocument/2006/relationships/image" Target="../media/image7.wmf"/><Relationship Id="rId2" Type="http://schemas.openxmlformats.org/officeDocument/2006/relationships/slideLayout" Target="../slideLayouts/slideLayout5.xml"/><Relationship Id="rId1" Type="http://schemas.openxmlformats.org/officeDocument/2006/relationships/vmlDrawing" Target="../drawings/vmlDrawing8.vml"/><Relationship Id="rId6" Type="http://schemas.openxmlformats.org/officeDocument/2006/relationships/oleObject" Target="../embeddings/oleObject13.bin"/><Relationship Id="rId5" Type="http://schemas.openxmlformats.org/officeDocument/2006/relationships/image" Target="../media/image10.wmf"/><Relationship Id="rId4" Type="http://schemas.openxmlformats.org/officeDocument/2006/relationships/oleObject" Target="../embeddings/oleObject12.bin"/><Relationship Id="rId9" Type="http://schemas.openxmlformats.org/officeDocument/2006/relationships/image" Target="../media/image11.wmf"/></Relationships>
</file>

<file path=ppt/slides/_rels/slide25.xml.rels><?xml version="1.0" encoding="UTF-8" standalone="yes"?>
<Relationships xmlns="http://schemas.openxmlformats.org/package/2006/relationships"><Relationship Id="rId3" Type="http://schemas.openxmlformats.org/officeDocument/2006/relationships/notesSlide" Target="../notesSlides/notesSlide25.xml"/><Relationship Id="rId2" Type="http://schemas.openxmlformats.org/officeDocument/2006/relationships/slideLayout" Target="../slideLayouts/slideLayout5.xml"/><Relationship Id="rId1" Type="http://schemas.openxmlformats.org/officeDocument/2006/relationships/vmlDrawing" Target="../drawings/vmlDrawing9.vml"/><Relationship Id="rId5" Type="http://schemas.openxmlformats.org/officeDocument/2006/relationships/image" Target="../media/image12.emf"/><Relationship Id="rId4" Type="http://schemas.openxmlformats.org/officeDocument/2006/relationships/oleObject" Target="../embeddings/oleObject15.bin"/></Relationships>
</file>

<file path=ppt/slides/_rels/slide26.xml.rels><?xml version="1.0" encoding="UTF-8" standalone="yes"?>
<Relationships xmlns="http://schemas.openxmlformats.org/package/2006/relationships"><Relationship Id="rId3" Type="http://schemas.openxmlformats.org/officeDocument/2006/relationships/notesSlide" Target="../notesSlides/notesSlide26.xml"/><Relationship Id="rId2" Type="http://schemas.openxmlformats.org/officeDocument/2006/relationships/slideLayout" Target="../slideLayouts/slideLayout5.xml"/><Relationship Id="rId1" Type="http://schemas.openxmlformats.org/officeDocument/2006/relationships/vmlDrawing" Target="../drawings/vmlDrawing10.vml"/><Relationship Id="rId5" Type="http://schemas.openxmlformats.org/officeDocument/2006/relationships/image" Target="../media/image13.emf"/><Relationship Id="rId4" Type="http://schemas.openxmlformats.org/officeDocument/2006/relationships/oleObject" Target="../embeddings/oleObject16.bin"/></Relationships>
</file>

<file path=ppt/slides/_rels/slide27.xml.rels><?xml version="1.0" encoding="UTF-8" standalone="yes"?>
<Relationships xmlns="http://schemas.openxmlformats.org/package/2006/relationships"><Relationship Id="rId3" Type="http://schemas.openxmlformats.org/officeDocument/2006/relationships/notesSlide" Target="../notesSlides/notesSlide27.xml"/><Relationship Id="rId2" Type="http://schemas.openxmlformats.org/officeDocument/2006/relationships/slideLayout" Target="../slideLayouts/slideLayout5.xml"/><Relationship Id="rId1" Type="http://schemas.openxmlformats.org/officeDocument/2006/relationships/vmlDrawing" Target="../drawings/vmlDrawing11.vml"/><Relationship Id="rId5" Type="http://schemas.openxmlformats.org/officeDocument/2006/relationships/image" Target="../media/image14.emf"/><Relationship Id="rId4" Type="http://schemas.openxmlformats.org/officeDocument/2006/relationships/oleObject" Target="../embeddings/oleObject17.bin"/></Relationships>
</file>

<file path=ppt/slides/_rels/slide28.xml.rels><?xml version="1.0" encoding="UTF-8" standalone="yes"?>
<Relationships xmlns="http://schemas.openxmlformats.org/package/2006/relationships"><Relationship Id="rId2" Type="http://schemas.openxmlformats.org/officeDocument/2006/relationships/notesSlide" Target="../notesSlides/notesSlide28.xml"/><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2" Type="http://schemas.openxmlformats.org/officeDocument/2006/relationships/notesSlide" Target="../notesSlides/notesSlide29.xml"/><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2" Type="http://schemas.openxmlformats.org/officeDocument/2006/relationships/notesSlide" Target="../notesSlides/notesSlide30.xml"/><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Tree>
    <p:extLst>
      <p:ext uri="{BB962C8B-B14F-4D97-AF65-F5344CB8AC3E}">
        <p14:creationId xmlns:p14="http://schemas.microsoft.com/office/powerpoint/2010/main" val="155718516"/>
      </p:ext>
    </p:extLst>
  </p:cSld>
  <p:clrMapOvr>
    <a:masterClrMapping/>
  </p:clrMapOvr>
  <p:transition>
    <p:wipe dir="r"/>
  </p:transition>
</p:sld>
</file>

<file path=ppt/slides/slide2.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Title 1"/>
          <p:cNvSpPr>
            <a:spLocks noGrp="1"/>
          </p:cNvSpPr>
          <p:nvPr>
            <p:ph type="title"/>
          </p:nvPr>
        </p:nvSpPr>
        <p:spPr>
          <a:xfrm>
            <a:off x="466725" y="307788"/>
            <a:ext cx="8245475" cy="559109"/>
          </a:xfrm>
        </p:spPr>
        <p:txBody>
          <a:bodyPr/>
          <a:lstStyle/>
          <a:p>
            <a:pPr algn="ctr"/>
            <a:r>
              <a:rPr lang="en-US" sz="2800" spc="200" dirty="0">
                <a:solidFill>
                  <a:srgbClr val="0E5229"/>
                </a:solidFill>
                <a:latin typeface="Tahoma" pitchFamily="34" charset="0"/>
                <a:ea typeface="Tahoma" pitchFamily="34" charset="0"/>
                <a:cs typeface="Tahoma" pitchFamily="34" charset="0"/>
              </a:rPr>
              <a:t>IN THIS CHAPTER, YOU WILL LEARN:</a:t>
            </a:r>
          </a:p>
        </p:txBody>
      </p:sp>
      <p:sp>
        <p:nvSpPr>
          <p:cNvPr id="3" name="Content Placeholder 2"/>
          <p:cNvSpPr>
            <a:spLocks noGrp="1"/>
          </p:cNvSpPr>
          <p:nvPr>
            <p:ph idx="1"/>
          </p:nvPr>
        </p:nvSpPr>
        <p:spPr>
          <a:xfrm>
            <a:off x="476250" y="1092530"/>
            <a:ext cx="8210550" cy="5201392"/>
          </a:xfrm>
        </p:spPr>
        <p:txBody>
          <a:bodyPr/>
          <a:lstStyle/>
          <a:p>
            <a:pPr>
              <a:buClr>
                <a:schemeClr val="tx1">
                  <a:lumMod val="50000"/>
                  <a:lumOff val="50000"/>
                </a:schemeClr>
              </a:buClr>
            </a:pPr>
            <a:r>
              <a:rPr lang="en-US" sz="2700" dirty="0"/>
              <a:t>facts about the business cycle</a:t>
            </a:r>
          </a:p>
          <a:p>
            <a:pPr>
              <a:buClr>
                <a:schemeClr val="tx1">
                  <a:lumMod val="50000"/>
                  <a:lumOff val="50000"/>
                </a:schemeClr>
              </a:buClr>
            </a:pPr>
            <a:r>
              <a:rPr lang="en-US" sz="2700" dirty="0"/>
              <a:t>how the short run differs from the long run</a:t>
            </a:r>
          </a:p>
          <a:p>
            <a:pPr>
              <a:buClr>
                <a:schemeClr val="tx1">
                  <a:lumMod val="50000"/>
                  <a:lumOff val="50000"/>
                </a:schemeClr>
              </a:buClr>
            </a:pPr>
            <a:r>
              <a:rPr lang="en-US" sz="2700" dirty="0"/>
              <a:t>an introduction to aggregate demand</a:t>
            </a:r>
          </a:p>
          <a:p>
            <a:pPr>
              <a:buClr>
                <a:schemeClr val="tx1">
                  <a:lumMod val="50000"/>
                  <a:lumOff val="50000"/>
                </a:schemeClr>
              </a:buClr>
            </a:pPr>
            <a:r>
              <a:rPr lang="en-US" sz="2700" dirty="0"/>
              <a:t>an introduction to aggregate supply in the short run and long run</a:t>
            </a:r>
          </a:p>
          <a:p>
            <a:pPr>
              <a:buClr>
                <a:schemeClr val="tx1">
                  <a:lumMod val="50000"/>
                  <a:lumOff val="50000"/>
                </a:schemeClr>
              </a:buClr>
            </a:pPr>
            <a:r>
              <a:rPr lang="en-US" sz="2700" dirty="0"/>
              <a:t>how the model of aggregate demand and aggregate supply can be used to analyze the short-run and long-run effects of “shocks.”</a:t>
            </a:r>
          </a:p>
        </p:txBody>
      </p:sp>
      <p:sp>
        <p:nvSpPr>
          <p:cNvPr id="4" name="Rectangle 3"/>
          <p:cNvSpPr/>
          <p:nvPr/>
        </p:nvSpPr>
        <p:spPr>
          <a:xfrm>
            <a:off x="449283" y="929175"/>
            <a:ext cx="8195954" cy="45719"/>
          </a:xfrm>
          <a:prstGeom prst="rect">
            <a:avLst/>
          </a:prstGeom>
          <a:solidFill>
            <a:srgbClr val="00006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9"/>
          <p:cNvSpPr>
            <a:spLocks noChangeArrowheads="1"/>
          </p:cNvSpPr>
          <p:nvPr/>
        </p:nvSpPr>
        <p:spPr bwMode="auto">
          <a:xfrm>
            <a:off x="8450263" y="6407150"/>
            <a:ext cx="501650" cy="295275"/>
          </a:xfrm>
          <a:prstGeom prst="rect">
            <a:avLst/>
          </a:prstGeom>
          <a:noFill/>
          <a:ln w="9525">
            <a:noFill/>
            <a:miter lim="800000"/>
            <a:headEnd/>
            <a:tailEnd/>
          </a:ln>
          <a:effectLst/>
        </p:spPr>
        <p:txBody>
          <a:bodyPr lIns="0" tIns="0" rIns="0" bIns="0"/>
          <a:lstStyle/>
          <a:p>
            <a:pPr algn="r">
              <a:defRPr/>
            </a:pPr>
            <a:fld id="{F2A5E683-01D6-445B-882C-7AE69BAD7C28}" type="slidenum">
              <a:rPr lang="en-US" sz="1600">
                <a:solidFill>
                  <a:srgbClr val="006666"/>
                </a:solidFill>
                <a:cs typeface="+mn-cs"/>
              </a:rPr>
              <a:pPr algn="r">
                <a:defRPr/>
              </a:pPr>
              <a:t>1</a:t>
            </a:fld>
            <a:endParaRPr lang="en-US" sz="1600" dirty="0">
              <a:solidFill>
                <a:srgbClr val="006666"/>
              </a:solidFill>
              <a:cs typeface="+mn-cs"/>
            </a:endParaRPr>
          </a:p>
        </p:txBody>
      </p:sp>
    </p:spTree>
    <p:extLst>
      <p:ext uri="{BB962C8B-B14F-4D97-AF65-F5344CB8AC3E}">
        <p14:creationId xmlns:p14="http://schemas.microsoft.com/office/powerpoint/2010/main" val="2094967261"/>
      </p:ext>
    </p:extLst>
  </p:cSld>
  <p:clrMapOvr>
    <a:masterClrMapping/>
  </p:clrMapOvr>
  <p:transition>
    <p:wipe dir="r"/>
  </p:transition>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4818" name="Rectangle 2"/>
          <p:cNvSpPr>
            <a:spLocks noGrp="1" noChangeArrowheads="1"/>
          </p:cNvSpPr>
          <p:nvPr>
            <p:ph type="title"/>
          </p:nvPr>
        </p:nvSpPr>
        <p:spPr>
          <a:xfrm>
            <a:off x="466725" y="225425"/>
            <a:ext cx="8245475" cy="815975"/>
          </a:xfrm>
        </p:spPr>
        <p:txBody>
          <a:bodyPr/>
          <a:lstStyle/>
          <a:p>
            <a:r>
              <a:rPr lang="en-US" dirty="0"/>
              <a:t>Facts about the business cycle</a:t>
            </a:r>
          </a:p>
        </p:txBody>
      </p:sp>
      <p:sp>
        <p:nvSpPr>
          <p:cNvPr id="34819" name="Rectangle 3"/>
          <p:cNvSpPr>
            <a:spLocks noGrp="1" noChangeArrowheads="1"/>
          </p:cNvSpPr>
          <p:nvPr>
            <p:ph type="body" idx="1"/>
          </p:nvPr>
        </p:nvSpPr>
        <p:spPr>
          <a:xfrm>
            <a:off x="261937" y="1041400"/>
            <a:ext cx="8210550" cy="4884738"/>
          </a:xfrm>
        </p:spPr>
        <p:txBody>
          <a:bodyPr/>
          <a:lstStyle/>
          <a:p>
            <a:r>
              <a:rPr lang="en-US" dirty="0"/>
              <a:t>GDP growth in Canada averages 2–3 percent per year over the long run with large fluctuations in the short run.</a:t>
            </a:r>
          </a:p>
          <a:p>
            <a:r>
              <a:rPr lang="en-US" dirty="0"/>
              <a:t>Consumption and investment fluctuate with GDP, but consumption tends to be less volatile and investment more volatile than GDP. </a:t>
            </a:r>
          </a:p>
          <a:p>
            <a:r>
              <a:rPr lang="en-US" dirty="0"/>
              <a:t>Unemployment rises during recessions and falls during expansions.  </a:t>
            </a:r>
          </a:p>
          <a:p>
            <a:pPr marL="0" indent="0">
              <a:buNone/>
            </a:pPr>
            <a:r>
              <a:rPr lang="en-US" dirty="0"/>
              <a:t>  </a:t>
            </a:r>
          </a:p>
        </p:txBody>
      </p:sp>
    </p:spTree>
    <p:extLst>
      <p:ext uri="{BB962C8B-B14F-4D97-AF65-F5344CB8AC3E}">
        <p14:creationId xmlns:p14="http://schemas.microsoft.com/office/powerpoint/2010/main" val="4117319388"/>
      </p:ext>
    </p:extLst>
  </p:cSld>
  <p:clrMapOvr>
    <a:masterClrMapping/>
  </p:clrMapOvr>
  <p:transition>
    <p:wipe dir="r"/>
  </p:transition>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sz="3600" dirty="0">
                <a:solidFill>
                  <a:srgbClr val="336699"/>
                </a:solidFill>
              </a:rPr>
              <a:t>Canada, growth rates of real GDP, consumption, 1982-2015</a:t>
            </a:r>
            <a:endParaRPr lang="en-GB" dirty="0"/>
          </a:p>
        </p:txBody>
      </p:sp>
      <p:pic>
        <p:nvPicPr>
          <p:cNvPr id="8" name="Picture 7"/>
          <p:cNvPicPr>
            <a:picLocks noChangeAspect="1"/>
          </p:cNvPicPr>
          <p:nvPr/>
        </p:nvPicPr>
        <p:blipFill>
          <a:blip r:embed="rId3"/>
          <a:stretch>
            <a:fillRect/>
          </a:stretch>
        </p:blipFill>
        <p:spPr>
          <a:xfrm>
            <a:off x="0" y="1176338"/>
            <a:ext cx="9144000" cy="5232837"/>
          </a:xfrm>
          <a:prstGeom prst="rect">
            <a:avLst/>
          </a:prstGeom>
        </p:spPr>
      </p:pic>
      <p:sp>
        <p:nvSpPr>
          <p:cNvPr id="9" name="TextBox 8"/>
          <p:cNvSpPr txBox="1"/>
          <p:nvPr/>
        </p:nvSpPr>
        <p:spPr>
          <a:xfrm>
            <a:off x="3443288" y="1745218"/>
            <a:ext cx="2543175" cy="369332"/>
          </a:xfrm>
          <a:prstGeom prst="rect">
            <a:avLst/>
          </a:prstGeom>
          <a:solidFill>
            <a:srgbClr val="FFFF00"/>
          </a:solidFill>
        </p:spPr>
        <p:txBody>
          <a:bodyPr wrap="square" rtlCol="0">
            <a:spAutoFit/>
          </a:bodyPr>
          <a:lstStyle/>
          <a:p>
            <a:r>
              <a:rPr lang="en-GB" dirty="0"/>
              <a:t>Real GDP growth rate</a:t>
            </a:r>
          </a:p>
        </p:txBody>
      </p:sp>
      <p:cxnSp>
        <p:nvCxnSpPr>
          <p:cNvPr id="11" name="Straight Connector 10"/>
          <p:cNvCxnSpPr/>
          <p:nvPr/>
        </p:nvCxnSpPr>
        <p:spPr>
          <a:xfrm flipV="1">
            <a:off x="4200525" y="2114551"/>
            <a:ext cx="514350" cy="414336"/>
          </a:xfrm>
          <a:prstGeom prst="line">
            <a:avLst/>
          </a:prstGeom>
          <a:ln>
            <a:solidFill>
              <a:schemeClr val="tx1"/>
            </a:solidFill>
          </a:ln>
        </p:spPr>
        <p:style>
          <a:lnRef idx="1">
            <a:schemeClr val="accent1"/>
          </a:lnRef>
          <a:fillRef idx="0">
            <a:schemeClr val="accent1"/>
          </a:fillRef>
          <a:effectRef idx="0">
            <a:schemeClr val="accent1"/>
          </a:effectRef>
          <a:fontRef idx="minor">
            <a:schemeClr val="tx1"/>
          </a:fontRef>
        </p:style>
      </p:cxnSp>
      <p:sp>
        <p:nvSpPr>
          <p:cNvPr id="13" name="TextBox 12"/>
          <p:cNvSpPr txBox="1"/>
          <p:nvPr/>
        </p:nvSpPr>
        <p:spPr>
          <a:xfrm>
            <a:off x="3600450" y="4106843"/>
            <a:ext cx="2800350" cy="369332"/>
          </a:xfrm>
          <a:prstGeom prst="rect">
            <a:avLst/>
          </a:prstGeom>
          <a:solidFill>
            <a:srgbClr val="FFFF00"/>
          </a:solidFill>
        </p:spPr>
        <p:txBody>
          <a:bodyPr wrap="square" rtlCol="0">
            <a:spAutoFit/>
          </a:bodyPr>
          <a:lstStyle/>
          <a:p>
            <a:r>
              <a:rPr lang="en-GB" dirty="0"/>
              <a:t>Consumption growth rate</a:t>
            </a:r>
          </a:p>
        </p:txBody>
      </p:sp>
      <p:cxnSp>
        <p:nvCxnSpPr>
          <p:cNvPr id="14" name="Straight Connector 13"/>
          <p:cNvCxnSpPr/>
          <p:nvPr/>
        </p:nvCxnSpPr>
        <p:spPr>
          <a:xfrm flipH="1" flipV="1">
            <a:off x="3986213" y="3371850"/>
            <a:ext cx="885826" cy="675701"/>
          </a:xfrm>
          <a:prstGeom prst="line">
            <a:avLst/>
          </a:prstGeom>
          <a:ln>
            <a:solidFill>
              <a:schemeClr val="tx1"/>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483165180"/>
      </p:ext>
    </p:extLst>
  </p:cSld>
  <p:clrMapOvr>
    <a:masterClrMapping/>
  </p:clrMapOvr>
  <p:transition>
    <p:wipe dir="r"/>
  </p:transition>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66725" y="236537"/>
            <a:ext cx="8245475" cy="739776"/>
          </a:xfrm>
        </p:spPr>
        <p:txBody>
          <a:bodyPr>
            <a:normAutofit fontScale="90000"/>
          </a:bodyPr>
          <a:lstStyle/>
          <a:p>
            <a:r>
              <a:rPr lang="en-US" sz="3600" dirty="0">
                <a:solidFill>
                  <a:srgbClr val="336699"/>
                </a:solidFill>
              </a:rPr>
              <a:t>Canada, growth rates of real GDP</a:t>
            </a:r>
            <a:r>
              <a:rPr lang="en-US" sz="3600">
                <a:solidFill>
                  <a:srgbClr val="336699"/>
                </a:solidFill>
              </a:rPr>
              <a:t>, consumption, </a:t>
            </a:r>
            <a:r>
              <a:rPr lang="en-US" sz="3600" dirty="0">
                <a:solidFill>
                  <a:srgbClr val="336699"/>
                </a:solidFill>
              </a:rPr>
              <a:t>investment, 1982-2015</a:t>
            </a:r>
            <a:endParaRPr lang="en-GB" dirty="0"/>
          </a:p>
        </p:txBody>
      </p:sp>
      <p:pic>
        <p:nvPicPr>
          <p:cNvPr id="4" name="Picture 3"/>
          <p:cNvPicPr>
            <a:picLocks noChangeAspect="1"/>
          </p:cNvPicPr>
          <p:nvPr/>
        </p:nvPicPr>
        <p:blipFill>
          <a:blip r:embed="rId3"/>
          <a:stretch>
            <a:fillRect/>
          </a:stretch>
        </p:blipFill>
        <p:spPr>
          <a:xfrm>
            <a:off x="0" y="1117878"/>
            <a:ext cx="9144000" cy="5167311"/>
          </a:xfrm>
          <a:prstGeom prst="rect">
            <a:avLst/>
          </a:prstGeom>
        </p:spPr>
      </p:pic>
      <p:cxnSp>
        <p:nvCxnSpPr>
          <p:cNvPr id="7" name="Straight Connector 6"/>
          <p:cNvCxnSpPr/>
          <p:nvPr/>
        </p:nvCxnSpPr>
        <p:spPr>
          <a:xfrm flipH="1" flipV="1">
            <a:off x="2100263" y="2957513"/>
            <a:ext cx="494900" cy="1280930"/>
          </a:xfrm>
          <a:prstGeom prst="line">
            <a:avLst/>
          </a:prstGeom>
          <a:ln>
            <a:solidFill>
              <a:schemeClr val="tx1"/>
            </a:solidFill>
          </a:ln>
        </p:spPr>
        <p:style>
          <a:lnRef idx="1">
            <a:schemeClr val="accent1"/>
          </a:lnRef>
          <a:fillRef idx="0">
            <a:schemeClr val="accent1"/>
          </a:fillRef>
          <a:effectRef idx="0">
            <a:schemeClr val="accent1"/>
          </a:effectRef>
          <a:fontRef idx="minor">
            <a:schemeClr val="tx1"/>
          </a:fontRef>
        </p:style>
      </p:cxnSp>
      <p:cxnSp>
        <p:nvCxnSpPr>
          <p:cNvPr id="9" name="Straight Connector 8"/>
          <p:cNvCxnSpPr/>
          <p:nvPr/>
        </p:nvCxnSpPr>
        <p:spPr>
          <a:xfrm flipV="1">
            <a:off x="4652565" y="1857653"/>
            <a:ext cx="965994" cy="475262"/>
          </a:xfrm>
          <a:prstGeom prst="line">
            <a:avLst/>
          </a:prstGeom>
          <a:ln>
            <a:solidFill>
              <a:schemeClr val="tx1"/>
            </a:solidFill>
          </a:ln>
        </p:spPr>
        <p:style>
          <a:lnRef idx="1">
            <a:schemeClr val="accent1"/>
          </a:lnRef>
          <a:fillRef idx="0">
            <a:schemeClr val="accent1"/>
          </a:fillRef>
          <a:effectRef idx="0">
            <a:schemeClr val="accent1"/>
          </a:effectRef>
          <a:fontRef idx="minor">
            <a:schemeClr val="tx1"/>
          </a:fontRef>
        </p:style>
      </p:cxnSp>
      <p:sp>
        <p:nvSpPr>
          <p:cNvPr id="10" name="TextBox 9"/>
          <p:cNvSpPr txBox="1"/>
          <p:nvPr/>
        </p:nvSpPr>
        <p:spPr>
          <a:xfrm>
            <a:off x="4736306" y="1579065"/>
            <a:ext cx="1700213" cy="369332"/>
          </a:xfrm>
          <a:prstGeom prst="rect">
            <a:avLst/>
          </a:prstGeom>
          <a:solidFill>
            <a:srgbClr val="FFFF00"/>
          </a:solidFill>
        </p:spPr>
        <p:txBody>
          <a:bodyPr wrap="square" rtlCol="0">
            <a:spAutoFit/>
          </a:bodyPr>
          <a:lstStyle/>
          <a:p>
            <a:r>
              <a:rPr lang="en-GB" dirty="0" err="1"/>
              <a:t>Inv</a:t>
            </a:r>
            <a:r>
              <a:rPr lang="en-GB" dirty="0"/>
              <a:t> growth rate</a:t>
            </a:r>
          </a:p>
        </p:txBody>
      </p:sp>
      <p:sp>
        <p:nvSpPr>
          <p:cNvPr id="13" name="TextBox 12"/>
          <p:cNvSpPr txBox="1"/>
          <p:nvPr/>
        </p:nvSpPr>
        <p:spPr>
          <a:xfrm>
            <a:off x="3791804" y="3966042"/>
            <a:ext cx="2147295" cy="369332"/>
          </a:xfrm>
          <a:prstGeom prst="rect">
            <a:avLst/>
          </a:prstGeom>
          <a:solidFill>
            <a:srgbClr val="FFFF00"/>
          </a:solidFill>
        </p:spPr>
        <p:txBody>
          <a:bodyPr wrap="square" rtlCol="0">
            <a:spAutoFit/>
          </a:bodyPr>
          <a:lstStyle/>
          <a:p>
            <a:r>
              <a:rPr lang="en-GB" dirty="0"/>
              <a:t>Cons growth rate </a:t>
            </a:r>
          </a:p>
        </p:txBody>
      </p:sp>
      <p:cxnSp>
        <p:nvCxnSpPr>
          <p:cNvPr id="19" name="Straight Connector 18"/>
          <p:cNvCxnSpPr>
            <a:stCxn id="13" idx="0"/>
          </p:cNvCxnSpPr>
          <p:nvPr/>
        </p:nvCxnSpPr>
        <p:spPr>
          <a:xfrm flipH="1" flipV="1">
            <a:off x="4129088" y="3214255"/>
            <a:ext cx="736364" cy="751787"/>
          </a:xfrm>
          <a:prstGeom prst="line">
            <a:avLst/>
          </a:prstGeom>
          <a:ln>
            <a:solidFill>
              <a:schemeClr val="tx1"/>
            </a:solidFill>
          </a:ln>
        </p:spPr>
        <p:style>
          <a:lnRef idx="1">
            <a:schemeClr val="accent1"/>
          </a:lnRef>
          <a:fillRef idx="0">
            <a:schemeClr val="accent1"/>
          </a:fillRef>
          <a:effectRef idx="0">
            <a:schemeClr val="accent1"/>
          </a:effectRef>
          <a:fontRef idx="minor">
            <a:schemeClr val="tx1"/>
          </a:fontRef>
        </p:style>
      </p:cxnSp>
      <p:sp>
        <p:nvSpPr>
          <p:cNvPr id="14" name="TextBox 13"/>
          <p:cNvSpPr txBox="1"/>
          <p:nvPr/>
        </p:nvSpPr>
        <p:spPr>
          <a:xfrm>
            <a:off x="1902219" y="4212708"/>
            <a:ext cx="1385888" cy="646331"/>
          </a:xfrm>
          <a:prstGeom prst="rect">
            <a:avLst/>
          </a:prstGeom>
          <a:solidFill>
            <a:srgbClr val="FFFF00"/>
          </a:solidFill>
        </p:spPr>
        <p:txBody>
          <a:bodyPr wrap="square" rtlCol="0">
            <a:spAutoFit/>
          </a:bodyPr>
          <a:lstStyle/>
          <a:p>
            <a:r>
              <a:rPr lang="en-GB" dirty="0"/>
              <a:t>Real GDP </a:t>
            </a:r>
          </a:p>
          <a:p>
            <a:r>
              <a:rPr lang="en-GB" dirty="0"/>
              <a:t>growth rate</a:t>
            </a:r>
          </a:p>
        </p:txBody>
      </p:sp>
    </p:spTree>
    <p:extLst>
      <p:ext uri="{BB962C8B-B14F-4D97-AF65-F5344CB8AC3E}">
        <p14:creationId xmlns:p14="http://schemas.microsoft.com/office/powerpoint/2010/main" val="1870985401"/>
      </p:ext>
    </p:extLst>
  </p:cSld>
  <p:clrMapOvr>
    <a:masterClrMapping/>
  </p:clrMapOvr>
  <p:transition>
    <p:wipe dir="r"/>
  </p:transition>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85751" y="236538"/>
            <a:ext cx="8426450" cy="939800"/>
          </a:xfrm>
        </p:spPr>
        <p:txBody>
          <a:bodyPr>
            <a:normAutofit fontScale="90000"/>
          </a:bodyPr>
          <a:lstStyle/>
          <a:p>
            <a:r>
              <a:rPr lang="en-US" sz="3600" dirty="0">
                <a:solidFill>
                  <a:srgbClr val="336699"/>
                </a:solidFill>
              </a:rPr>
              <a:t>Canada, unemployment rate, 1955-2015</a:t>
            </a:r>
            <a:endParaRPr lang="en-GB" dirty="0"/>
          </a:p>
        </p:txBody>
      </p:sp>
      <p:pic>
        <p:nvPicPr>
          <p:cNvPr id="3" name="Picture 2"/>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957263"/>
            <a:ext cx="9143999" cy="5400675"/>
          </a:xfrm>
          <a:prstGeom prst="rect">
            <a:avLst/>
          </a:prstGeom>
        </p:spPr>
      </p:pic>
    </p:spTree>
    <p:extLst>
      <p:ext uri="{BB962C8B-B14F-4D97-AF65-F5344CB8AC3E}">
        <p14:creationId xmlns:p14="http://schemas.microsoft.com/office/powerpoint/2010/main" val="1769952205"/>
      </p:ext>
    </p:extLst>
  </p:cSld>
  <p:clrMapOvr>
    <a:masterClrMapping/>
  </p:clrMapOvr>
  <p:transition>
    <p:wipe dir="r"/>
  </p:transition>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1986" name="Rectangle 5"/>
          <p:cNvSpPr>
            <a:spLocks noGrp="1" noChangeArrowheads="1"/>
          </p:cNvSpPr>
          <p:nvPr>
            <p:ph type="title"/>
          </p:nvPr>
        </p:nvSpPr>
        <p:spPr/>
        <p:txBody>
          <a:bodyPr/>
          <a:lstStyle/>
          <a:p>
            <a:r>
              <a:rPr lang="en-US" dirty="0"/>
              <a:t>Time horizons in macroeconomics</a:t>
            </a:r>
          </a:p>
        </p:txBody>
      </p:sp>
      <p:sp>
        <p:nvSpPr>
          <p:cNvPr id="41987" name="Rectangle 6"/>
          <p:cNvSpPr>
            <a:spLocks noGrp="1" noChangeArrowheads="1"/>
          </p:cNvSpPr>
          <p:nvPr>
            <p:ph type="body" idx="1"/>
          </p:nvPr>
        </p:nvSpPr>
        <p:spPr/>
        <p:txBody>
          <a:bodyPr/>
          <a:lstStyle/>
          <a:p>
            <a:r>
              <a:rPr lang="en-US" u="sng" dirty="0"/>
              <a:t>Long run</a:t>
            </a:r>
            <a:r>
              <a:rPr lang="en-US" dirty="0"/>
              <a:t>  </a:t>
            </a:r>
            <a:br>
              <a:rPr lang="en-US" dirty="0"/>
            </a:br>
            <a:r>
              <a:rPr lang="en-US" dirty="0"/>
              <a:t>Prices are flexible, respond to changes in supply or demand.</a:t>
            </a:r>
          </a:p>
          <a:p>
            <a:r>
              <a:rPr lang="en-US" u="sng" dirty="0"/>
              <a:t>Short run</a:t>
            </a:r>
            <a:br>
              <a:rPr lang="en-US" dirty="0"/>
            </a:br>
            <a:r>
              <a:rPr lang="en-US" dirty="0"/>
              <a:t>Many prices are “sticky” at a predetermined level.</a:t>
            </a:r>
          </a:p>
        </p:txBody>
      </p:sp>
      <p:sp>
        <p:nvSpPr>
          <p:cNvPr id="38916" name="Text Box 4"/>
          <p:cNvSpPr txBox="1">
            <a:spLocks noChangeArrowheads="1"/>
          </p:cNvSpPr>
          <p:nvPr/>
        </p:nvSpPr>
        <p:spPr bwMode="auto">
          <a:xfrm>
            <a:off x="1458913" y="4773613"/>
            <a:ext cx="6553200" cy="958850"/>
          </a:xfrm>
          <a:prstGeom prst="rect">
            <a:avLst/>
          </a:prstGeom>
          <a:noFill/>
          <a:ln w="12700">
            <a:solidFill>
              <a:srgbClr val="33CC33"/>
            </a:solidFill>
            <a:miter lim="800000"/>
            <a:headEnd/>
            <a:tailEnd/>
          </a:ln>
          <a:extLst>
            <a:ext uri="{909E8E84-426E-40DD-AFC4-6F175D3DCCD1}">
              <a14:hiddenFill xmlns:a14="http://schemas.microsoft.com/office/drawing/2010/main">
                <a:solidFill>
                  <a:srgbClr val="FFFFFF"/>
                </a:solidFill>
              </a14:hiddenFill>
            </a:ext>
          </a:extLst>
        </p:spPr>
        <p:txBody>
          <a:bodyPr>
            <a:spAutoFit/>
          </a:bodyPr>
          <a:lstStyle>
            <a:lvl1pPr eaLnBrk="0" hangingPunct="0">
              <a:defRPr>
                <a:solidFill>
                  <a:schemeClr val="tx1"/>
                </a:solidFill>
                <a:latin typeface="Arial" charset="0"/>
                <a:cs typeface="Arial" charset="0"/>
              </a:defRPr>
            </a:lvl1pPr>
            <a:lvl2pPr marL="742950" indent="-285750" eaLnBrk="0" hangingPunct="0">
              <a:defRPr>
                <a:solidFill>
                  <a:schemeClr val="tx1"/>
                </a:solidFill>
                <a:latin typeface="Arial" charset="0"/>
                <a:cs typeface="Arial" charset="0"/>
              </a:defRPr>
            </a:lvl2pPr>
            <a:lvl3pPr marL="1143000" indent="-228600" eaLnBrk="0" hangingPunct="0">
              <a:defRPr>
                <a:solidFill>
                  <a:schemeClr val="tx1"/>
                </a:solidFill>
                <a:latin typeface="Arial" charset="0"/>
                <a:cs typeface="Arial" charset="0"/>
              </a:defRPr>
            </a:lvl3pPr>
            <a:lvl4pPr marL="1600200" indent="-228600" eaLnBrk="0" hangingPunct="0">
              <a:defRPr>
                <a:solidFill>
                  <a:schemeClr val="tx1"/>
                </a:solidFill>
                <a:latin typeface="Arial" charset="0"/>
                <a:cs typeface="Arial" charset="0"/>
              </a:defRPr>
            </a:lvl4pPr>
            <a:lvl5pPr marL="2057400" indent="-228600" eaLnBrk="0" hangingPunct="0">
              <a:defRPr>
                <a:solidFill>
                  <a:schemeClr val="tx1"/>
                </a:solidFill>
                <a:latin typeface="Arial" charset="0"/>
                <a:cs typeface="Arial" charset="0"/>
              </a:defRPr>
            </a:lvl5pPr>
            <a:lvl6pPr marL="2514600" indent="-228600" eaLnBrk="0" fontAlgn="base" hangingPunct="0">
              <a:spcBef>
                <a:spcPct val="0"/>
              </a:spcBef>
              <a:spcAft>
                <a:spcPct val="0"/>
              </a:spcAft>
              <a:defRPr>
                <a:solidFill>
                  <a:schemeClr val="tx1"/>
                </a:solidFill>
                <a:latin typeface="Arial" charset="0"/>
                <a:cs typeface="Arial" charset="0"/>
              </a:defRPr>
            </a:lvl6pPr>
            <a:lvl7pPr marL="2971800" indent="-228600" eaLnBrk="0" fontAlgn="base" hangingPunct="0">
              <a:spcBef>
                <a:spcPct val="0"/>
              </a:spcBef>
              <a:spcAft>
                <a:spcPct val="0"/>
              </a:spcAft>
              <a:defRPr>
                <a:solidFill>
                  <a:schemeClr val="tx1"/>
                </a:solidFill>
                <a:latin typeface="Arial" charset="0"/>
                <a:cs typeface="Arial" charset="0"/>
              </a:defRPr>
            </a:lvl7pPr>
            <a:lvl8pPr marL="3429000" indent="-228600" eaLnBrk="0" fontAlgn="base" hangingPunct="0">
              <a:spcBef>
                <a:spcPct val="0"/>
              </a:spcBef>
              <a:spcAft>
                <a:spcPct val="0"/>
              </a:spcAft>
              <a:defRPr>
                <a:solidFill>
                  <a:schemeClr val="tx1"/>
                </a:solidFill>
                <a:latin typeface="Arial" charset="0"/>
                <a:cs typeface="Arial" charset="0"/>
              </a:defRPr>
            </a:lvl8pPr>
            <a:lvl9pPr marL="3886200" indent="-228600" eaLnBrk="0" fontAlgn="base" hangingPunct="0">
              <a:spcBef>
                <a:spcPct val="0"/>
              </a:spcBef>
              <a:spcAft>
                <a:spcPct val="0"/>
              </a:spcAft>
              <a:defRPr>
                <a:solidFill>
                  <a:schemeClr val="tx1"/>
                </a:solidFill>
                <a:latin typeface="Arial" charset="0"/>
                <a:cs typeface="Arial" charset="0"/>
              </a:defRPr>
            </a:lvl9pPr>
          </a:lstStyle>
          <a:p>
            <a:pPr algn="ctr" eaLnBrk="1" hangingPunct="1">
              <a:spcBef>
                <a:spcPct val="50000"/>
              </a:spcBef>
            </a:pPr>
            <a:r>
              <a:rPr lang="en-US" sz="2800" b="1" i="1" dirty="0"/>
              <a:t>The economy behaves much differently when prices are sticky.</a:t>
            </a:r>
          </a:p>
        </p:txBody>
      </p:sp>
    </p:spTree>
    <p:extLst>
      <p:ext uri="{BB962C8B-B14F-4D97-AF65-F5344CB8AC3E}">
        <p14:creationId xmlns:p14="http://schemas.microsoft.com/office/powerpoint/2010/main" val="1226198229"/>
      </p:ext>
    </p:extLst>
  </p:cSld>
  <p:clrMapOvr>
    <a:masterClrMapping/>
  </p:clrMapOvr>
  <p:transition>
    <p:wipe dir="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38916"/>
                                        </p:tgtEl>
                                        <p:attrNameLst>
                                          <p:attrName>style.visibility</p:attrName>
                                        </p:attrNameLst>
                                      </p:cBhvr>
                                      <p:to>
                                        <p:strVal val="visible"/>
                                      </p:to>
                                    </p:set>
                                    <p:animEffect transition="in" filter="fade">
                                      <p:cBhvr>
                                        <p:cTn id="7" dur="500"/>
                                        <p:tgtEl>
                                          <p:spTgt spid="3891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8916" grpId="0" animBg="1" autoUpdateAnimBg="0"/>
    </p:bldLst>
  </p:timing>
</p:sld>
</file>

<file path=ppt/slides/slide8.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43010" name="Rectangle 5"/>
          <p:cNvSpPr>
            <a:spLocks noGrp="1" noChangeArrowheads="1"/>
          </p:cNvSpPr>
          <p:nvPr>
            <p:ph type="title"/>
          </p:nvPr>
        </p:nvSpPr>
        <p:spPr>
          <a:xfrm>
            <a:off x="466725" y="342900"/>
            <a:ext cx="8245475" cy="939800"/>
          </a:xfrm>
        </p:spPr>
        <p:txBody>
          <a:bodyPr/>
          <a:lstStyle/>
          <a:p>
            <a:r>
              <a:rPr lang="en-US" dirty="0"/>
              <a:t>Recap of classical macro theory </a:t>
            </a:r>
            <a:br>
              <a:rPr lang="en-US" dirty="0"/>
            </a:br>
            <a:r>
              <a:rPr lang="en-US" sz="2600" dirty="0"/>
              <a:t>(Chaps. 3-8)</a:t>
            </a:r>
            <a:endParaRPr lang="en-US" dirty="0"/>
          </a:p>
        </p:txBody>
      </p:sp>
      <p:sp>
        <p:nvSpPr>
          <p:cNvPr id="40966" name="Rectangle 6"/>
          <p:cNvSpPr>
            <a:spLocks noGrp="1" noChangeArrowheads="1"/>
          </p:cNvSpPr>
          <p:nvPr>
            <p:ph type="body" idx="1"/>
          </p:nvPr>
        </p:nvSpPr>
        <p:spPr>
          <a:xfrm>
            <a:off x="476250" y="1477963"/>
            <a:ext cx="8210550" cy="4691062"/>
          </a:xfrm>
        </p:spPr>
        <p:txBody>
          <a:bodyPr/>
          <a:lstStyle/>
          <a:p>
            <a:r>
              <a:rPr lang="en-US" dirty="0"/>
              <a:t>Output is determined by the supply side:</a:t>
            </a:r>
          </a:p>
          <a:p>
            <a:pPr lvl="1"/>
            <a:r>
              <a:rPr lang="en-US" dirty="0"/>
              <a:t>supplies of capital, labour</a:t>
            </a:r>
          </a:p>
          <a:p>
            <a:pPr lvl="1"/>
            <a:r>
              <a:rPr lang="en-US" dirty="0"/>
              <a:t>technology</a:t>
            </a:r>
          </a:p>
          <a:p>
            <a:r>
              <a:rPr lang="en-US" dirty="0"/>
              <a:t>Changes in demand for goods &amp; services </a:t>
            </a:r>
            <a:br>
              <a:rPr lang="en-US" dirty="0"/>
            </a:br>
            <a:r>
              <a:rPr lang="en-US" dirty="0"/>
              <a:t>(</a:t>
            </a:r>
            <a:r>
              <a:rPr lang="en-US" sz="2600" b="1" i="1" dirty="0">
                <a:latin typeface="Tahoma" pitchFamily="34" charset="0"/>
              </a:rPr>
              <a:t>C</a:t>
            </a:r>
            <a:r>
              <a:rPr lang="en-US" dirty="0"/>
              <a:t>, </a:t>
            </a:r>
            <a:r>
              <a:rPr lang="en-US" sz="2600" b="1" i="1" dirty="0">
                <a:latin typeface="Tahoma" pitchFamily="34" charset="0"/>
              </a:rPr>
              <a:t>I</a:t>
            </a:r>
            <a:r>
              <a:rPr lang="en-US" dirty="0"/>
              <a:t>, </a:t>
            </a:r>
            <a:r>
              <a:rPr lang="en-US" sz="2600" b="1" i="1" dirty="0">
                <a:latin typeface="Tahoma" pitchFamily="34" charset="0"/>
              </a:rPr>
              <a:t>G</a:t>
            </a:r>
            <a:r>
              <a:rPr lang="en-US" dirty="0"/>
              <a:t> ) only affect prices, not quantities.</a:t>
            </a:r>
          </a:p>
          <a:p>
            <a:r>
              <a:rPr lang="en-US" dirty="0"/>
              <a:t>Assumes complete price flexibility. </a:t>
            </a:r>
          </a:p>
          <a:p>
            <a:r>
              <a:rPr lang="en-US" dirty="0"/>
              <a:t>Applies to the long run.</a:t>
            </a:r>
          </a:p>
        </p:txBody>
      </p:sp>
    </p:spTree>
    <p:extLst>
      <p:ext uri="{BB962C8B-B14F-4D97-AF65-F5344CB8AC3E}">
        <p14:creationId xmlns:p14="http://schemas.microsoft.com/office/powerpoint/2010/main" val="3789221383"/>
      </p:ext>
    </p:extLst>
  </p:cSld>
  <p:clrMapOvr>
    <a:masterClrMapping/>
  </p:clrMapOvr>
  <p:transition>
    <p:wipe dir="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22" presetClass="entr" presetSubtype="8" fill="hold" grpId="0" nodeType="clickEffect">
                                  <p:stCondLst>
                                    <p:cond delay="0"/>
                                  </p:stCondLst>
                                  <p:childTnLst>
                                    <p:set>
                                      <p:cBhvr>
                                        <p:cTn id="6" dur="1" fill="hold">
                                          <p:stCondLst>
                                            <p:cond delay="0"/>
                                          </p:stCondLst>
                                        </p:cTn>
                                        <p:tgtEl>
                                          <p:spTgt spid="40966">
                                            <p:txEl>
                                              <p:pRg st="0" end="0"/>
                                            </p:txEl>
                                          </p:spTgt>
                                        </p:tgtEl>
                                        <p:attrNameLst>
                                          <p:attrName>style.visibility</p:attrName>
                                        </p:attrNameLst>
                                      </p:cBhvr>
                                      <p:to>
                                        <p:strVal val="visible"/>
                                      </p:to>
                                    </p:set>
                                    <p:animEffect transition="in" filter="wipe(left)">
                                      <p:cBhvr>
                                        <p:cTn id="7" dur="500"/>
                                        <p:tgtEl>
                                          <p:spTgt spid="40966">
                                            <p:txEl>
                                              <p:pRg st="0" end="0"/>
                                            </p:txEl>
                                          </p:spTgt>
                                        </p:tgtEl>
                                      </p:cBhvr>
                                    </p:animEffect>
                                  </p:childTnLst>
                                </p:cTn>
                              </p:par>
                              <p:par>
                                <p:cTn id="8" presetID="22" presetClass="entr" presetSubtype="8" fill="hold" grpId="0" nodeType="withEffect">
                                  <p:stCondLst>
                                    <p:cond delay="0"/>
                                  </p:stCondLst>
                                  <p:childTnLst>
                                    <p:set>
                                      <p:cBhvr>
                                        <p:cTn id="9" dur="1" fill="hold">
                                          <p:stCondLst>
                                            <p:cond delay="0"/>
                                          </p:stCondLst>
                                        </p:cTn>
                                        <p:tgtEl>
                                          <p:spTgt spid="40966">
                                            <p:txEl>
                                              <p:pRg st="1" end="1"/>
                                            </p:txEl>
                                          </p:spTgt>
                                        </p:tgtEl>
                                        <p:attrNameLst>
                                          <p:attrName>style.visibility</p:attrName>
                                        </p:attrNameLst>
                                      </p:cBhvr>
                                      <p:to>
                                        <p:strVal val="visible"/>
                                      </p:to>
                                    </p:set>
                                    <p:animEffect transition="in" filter="wipe(left)">
                                      <p:cBhvr>
                                        <p:cTn id="10" dur="500"/>
                                        <p:tgtEl>
                                          <p:spTgt spid="40966">
                                            <p:txEl>
                                              <p:pRg st="1" end="1"/>
                                            </p:txEl>
                                          </p:spTgt>
                                        </p:tgtEl>
                                      </p:cBhvr>
                                    </p:animEffect>
                                  </p:childTnLst>
                                </p:cTn>
                              </p:par>
                              <p:par>
                                <p:cTn id="11" presetID="22" presetClass="entr" presetSubtype="8" fill="hold" grpId="0" nodeType="withEffect">
                                  <p:stCondLst>
                                    <p:cond delay="0"/>
                                  </p:stCondLst>
                                  <p:childTnLst>
                                    <p:set>
                                      <p:cBhvr>
                                        <p:cTn id="12" dur="1" fill="hold">
                                          <p:stCondLst>
                                            <p:cond delay="0"/>
                                          </p:stCondLst>
                                        </p:cTn>
                                        <p:tgtEl>
                                          <p:spTgt spid="40966">
                                            <p:txEl>
                                              <p:pRg st="2" end="2"/>
                                            </p:txEl>
                                          </p:spTgt>
                                        </p:tgtEl>
                                        <p:attrNameLst>
                                          <p:attrName>style.visibility</p:attrName>
                                        </p:attrNameLst>
                                      </p:cBhvr>
                                      <p:to>
                                        <p:strVal val="visible"/>
                                      </p:to>
                                    </p:set>
                                    <p:animEffect transition="in" filter="wipe(left)">
                                      <p:cBhvr>
                                        <p:cTn id="13" dur="500"/>
                                        <p:tgtEl>
                                          <p:spTgt spid="40966">
                                            <p:txEl>
                                              <p:pRg st="2" end="2"/>
                                            </p:txEl>
                                          </p:spTgt>
                                        </p:tgtEl>
                                      </p:cBhvr>
                                    </p:animEffect>
                                  </p:childTnLst>
                                </p:cTn>
                              </p:par>
                            </p:childTnLst>
                          </p:cTn>
                        </p:par>
                      </p:childTnLst>
                    </p:cTn>
                  </p:par>
                  <p:par>
                    <p:cTn id="14" fill="hold" nodeType="clickPar">
                      <p:stCondLst>
                        <p:cond delay="indefinite"/>
                      </p:stCondLst>
                      <p:childTnLst>
                        <p:par>
                          <p:cTn id="15" fill="hold" nodeType="withGroup">
                            <p:stCondLst>
                              <p:cond delay="0"/>
                            </p:stCondLst>
                            <p:childTnLst>
                              <p:par>
                                <p:cTn id="16" presetID="22" presetClass="entr" presetSubtype="8" fill="hold" grpId="0" nodeType="clickEffect">
                                  <p:stCondLst>
                                    <p:cond delay="0"/>
                                  </p:stCondLst>
                                  <p:childTnLst>
                                    <p:set>
                                      <p:cBhvr>
                                        <p:cTn id="17" dur="1" fill="hold">
                                          <p:stCondLst>
                                            <p:cond delay="0"/>
                                          </p:stCondLst>
                                        </p:cTn>
                                        <p:tgtEl>
                                          <p:spTgt spid="40966">
                                            <p:txEl>
                                              <p:pRg st="3" end="3"/>
                                            </p:txEl>
                                          </p:spTgt>
                                        </p:tgtEl>
                                        <p:attrNameLst>
                                          <p:attrName>style.visibility</p:attrName>
                                        </p:attrNameLst>
                                      </p:cBhvr>
                                      <p:to>
                                        <p:strVal val="visible"/>
                                      </p:to>
                                    </p:set>
                                    <p:animEffect transition="in" filter="wipe(left)">
                                      <p:cBhvr>
                                        <p:cTn id="18" dur="500"/>
                                        <p:tgtEl>
                                          <p:spTgt spid="40966">
                                            <p:txEl>
                                              <p:pRg st="3" end="3"/>
                                            </p:txEl>
                                          </p:spTgt>
                                        </p:tgtEl>
                                      </p:cBhvr>
                                    </p:animEffect>
                                  </p:childTnLst>
                                </p:cTn>
                              </p:par>
                            </p:childTnLst>
                          </p:cTn>
                        </p:par>
                      </p:childTnLst>
                    </p:cTn>
                  </p:par>
                  <p:par>
                    <p:cTn id="19" fill="hold" nodeType="clickPar">
                      <p:stCondLst>
                        <p:cond delay="indefinite"/>
                      </p:stCondLst>
                      <p:childTnLst>
                        <p:par>
                          <p:cTn id="20" fill="hold" nodeType="withGroup">
                            <p:stCondLst>
                              <p:cond delay="0"/>
                            </p:stCondLst>
                            <p:childTnLst>
                              <p:par>
                                <p:cTn id="21" presetID="22" presetClass="entr" presetSubtype="8" fill="hold" grpId="0" nodeType="clickEffect">
                                  <p:stCondLst>
                                    <p:cond delay="0"/>
                                  </p:stCondLst>
                                  <p:childTnLst>
                                    <p:set>
                                      <p:cBhvr>
                                        <p:cTn id="22" dur="1" fill="hold">
                                          <p:stCondLst>
                                            <p:cond delay="0"/>
                                          </p:stCondLst>
                                        </p:cTn>
                                        <p:tgtEl>
                                          <p:spTgt spid="40966">
                                            <p:txEl>
                                              <p:pRg st="4" end="4"/>
                                            </p:txEl>
                                          </p:spTgt>
                                        </p:tgtEl>
                                        <p:attrNameLst>
                                          <p:attrName>style.visibility</p:attrName>
                                        </p:attrNameLst>
                                      </p:cBhvr>
                                      <p:to>
                                        <p:strVal val="visible"/>
                                      </p:to>
                                    </p:set>
                                    <p:animEffect transition="in" filter="wipe(left)">
                                      <p:cBhvr>
                                        <p:cTn id="23" dur="500"/>
                                        <p:tgtEl>
                                          <p:spTgt spid="40966">
                                            <p:txEl>
                                              <p:pRg st="4" end="4"/>
                                            </p:txEl>
                                          </p:spTgt>
                                        </p:tgtEl>
                                      </p:cBhvr>
                                    </p:animEffect>
                                  </p:childTnLst>
                                </p:cTn>
                              </p:par>
                            </p:childTnLst>
                          </p:cTn>
                        </p:par>
                      </p:childTnLst>
                    </p:cTn>
                  </p:par>
                  <p:par>
                    <p:cTn id="24" fill="hold" nodeType="clickPar">
                      <p:stCondLst>
                        <p:cond delay="indefinite"/>
                      </p:stCondLst>
                      <p:childTnLst>
                        <p:par>
                          <p:cTn id="25" fill="hold" nodeType="withGroup">
                            <p:stCondLst>
                              <p:cond delay="0"/>
                            </p:stCondLst>
                            <p:childTnLst>
                              <p:par>
                                <p:cTn id="26" presetID="22" presetClass="entr" presetSubtype="8" fill="hold" grpId="0" nodeType="clickEffect">
                                  <p:stCondLst>
                                    <p:cond delay="0"/>
                                  </p:stCondLst>
                                  <p:childTnLst>
                                    <p:set>
                                      <p:cBhvr>
                                        <p:cTn id="27" dur="1" fill="hold">
                                          <p:stCondLst>
                                            <p:cond delay="0"/>
                                          </p:stCondLst>
                                        </p:cTn>
                                        <p:tgtEl>
                                          <p:spTgt spid="40966">
                                            <p:txEl>
                                              <p:pRg st="5" end="5"/>
                                            </p:txEl>
                                          </p:spTgt>
                                        </p:tgtEl>
                                        <p:attrNameLst>
                                          <p:attrName>style.visibility</p:attrName>
                                        </p:attrNameLst>
                                      </p:cBhvr>
                                      <p:to>
                                        <p:strVal val="visible"/>
                                      </p:to>
                                    </p:set>
                                    <p:animEffect transition="in" filter="wipe(left)">
                                      <p:cBhvr>
                                        <p:cTn id="28" dur="500"/>
                                        <p:tgtEl>
                                          <p:spTgt spid="40966">
                                            <p:txEl>
                                              <p:pRg st="5" end="5"/>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0966" grpId="0" build="p" autoUpdateAnimBg="0"/>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4034" name="Rectangle 4"/>
          <p:cNvSpPr>
            <a:spLocks noGrp="1" noChangeArrowheads="1"/>
          </p:cNvSpPr>
          <p:nvPr>
            <p:ph type="title"/>
          </p:nvPr>
        </p:nvSpPr>
        <p:spPr/>
        <p:txBody>
          <a:bodyPr/>
          <a:lstStyle/>
          <a:p>
            <a:r>
              <a:rPr lang="en-US" dirty="0"/>
              <a:t>When prices are sticky…</a:t>
            </a:r>
          </a:p>
        </p:txBody>
      </p:sp>
      <p:sp>
        <p:nvSpPr>
          <p:cNvPr id="44035" name="Rectangle 5"/>
          <p:cNvSpPr>
            <a:spLocks noGrp="1" noChangeArrowheads="1"/>
          </p:cNvSpPr>
          <p:nvPr>
            <p:ph type="body" idx="1"/>
          </p:nvPr>
        </p:nvSpPr>
        <p:spPr/>
        <p:txBody>
          <a:bodyPr/>
          <a:lstStyle/>
          <a:p>
            <a:pPr>
              <a:buFont typeface="Wingdings" pitchFamily="2" charset="2"/>
              <a:buNone/>
            </a:pPr>
            <a:r>
              <a:rPr lang="en-US" dirty="0"/>
              <a:t>…output and employment also depend on demand, which is affected by:</a:t>
            </a:r>
          </a:p>
          <a:p>
            <a:pPr lvl="1">
              <a:spcBef>
                <a:spcPts val="1200"/>
              </a:spcBef>
            </a:pPr>
            <a:r>
              <a:rPr lang="en-US" dirty="0"/>
              <a:t>fiscal policy (</a:t>
            </a:r>
            <a:r>
              <a:rPr lang="en-US" b="1" i="1" dirty="0">
                <a:latin typeface="Tahoma" pitchFamily="34" charset="0"/>
              </a:rPr>
              <a:t>G</a:t>
            </a:r>
            <a:r>
              <a:rPr lang="en-US" sz="1100" dirty="0"/>
              <a:t> </a:t>
            </a:r>
            <a:r>
              <a:rPr lang="en-US" dirty="0"/>
              <a:t> and </a:t>
            </a:r>
            <a:r>
              <a:rPr lang="en-US" b="1" i="1" dirty="0">
                <a:latin typeface="Tahoma" pitchFamily="34" charset="0"/>
              </a:rPr>
              <a:t>T</a:t>
            </a:r>
            <a:r>
              <a:rPr lang="en-US" dirty="0"/>
              <a:t> )</a:t>
            </a:r>
          </a:p>
          <a:p>
            <a:pPr lvl="1">
              <a:spcBef>
                <a:spcPts val="1200"/>
              </a:spcBef>
            </a:pPr>
            <a:r>
              <a:rPr lang="en-US" dirty="0"/>
              <a:t>monetary policy (</a:t>
            </a:r>
            <a:r>
              <a:rPr lang="en-US" b="1" i="1" dirty="0">
                <a:latin typeface="Tahoma" pitchFamily="34" charset="0"/>
              </a:rPr>
              <a:t>M</a:t>
            </a:r>
            <a:r>
              <a:rPr lang="en-US" dirty="0"/>
              <a:t> )</a:t>
            </a:r>
          </a:p>
          <a:p>
            <a:pPr lvl="1">
              <a:spcBef>
                <a:spcPts val="1200"/>
              </a:spcBef>
            </a:pPr>
            <a:r>
              <a:rPr lang="en-US" dirty="0"/>
              <a:t>other factors, like exogenous changes in </a:t>
            </a:r>
            <a:br>
              <a:rPr lang="en-US" dirty="0"/>
            </a:br>
            <a:r>
              <a:rPr lang="en-US" b="1" i="1" dirty="0">
                <a:latin typeface="Tahoma" pitchFamily="34" charset="0"/>
              </a:rPr>
              <a:t>C</a:t>
            </a:r>
            <a:r>
              <a:rPr lang="en-US" dirty="0"/>
              <a:t>  or </a:t>
            </a:r>
            <a:r>
              <a:rPr lang="en-US" b="1" i="1" dirty="0">
                <a:latin typeface="Tahoma" pitchFamily="34" charset="0"/>
              </a:rPr>
              <a:t>I</a:t>
            </a:r>
            <a:r>
              <a:rPr lang="en-US" dirty="0"/>
              <a:t>  </a:t>
            </a:r>
          </a:p>
        </p:txBody>
      </p:sp>
    </p:spTree>
    <p:extLst>
      <p:ext uri="{BB962C8B-B14F-4D97-AF65-F5344CB8AC3E}">
        <p14:creationId xmlns:p14="http://schemas.microsoft.com/office/powerpoint/2010/main" val="2997894682"/>
      </p:ext>
    </p:extLst>
  </p:cSld>
  <p:clrMapOvr>
    <a:masterClrMapping/>
  </p:clrMapOvr>
  <p:transition>
    <p:wipe dir="r"/>
  </p:transition>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4034" name="Rectangle 4"/>
          <p:cNvSpPr>
            <a:spLocks noGrp="1" noChangeArrowheads="1"/>
          </p:cNvSpPr>
          <p:nvPr>
            <p:ph type="title"/>
          </p:nvPr>
        </p:nvSpPr>
        <p:spPr/>
        <p:txBody>
          <a:bodyPr/>
          <a:lstStyle/>
          <a:p>
            <a:r>
              <a:rPr lang="en-US" dirty="0"/>
              <a:t>Why are prices sticky?</a:t>
            </a:r>
          </a:p>
        </p:txBody>
      </p:sp>
      <p:sp>
        <p:nvSpPr>
          <p:cNvPr id="44035" name="Rectangle 5"/>
          <p:cNvSpPr>
            <a:spLocks noGrp="1" noChangeArrowheads="1"/>
          </p:cNvSpPr>
          <p:nvPr>
            <p:ph type="body" idx="1"/>
          </p:nvPr>
        </p:nvSpPr>
        <p:spPr>
          <a:xfrm>
            <a:off x="476250" y="928688"/>
            <a:ext cx="8210550" cy="5357812"/>
          </a:xfrm>
        </p:spPr>
        <p:txBody>
          <a:bodyPr/>
          <a:lstStyle/>
          <a:p>
            <a:r>
              <a:rPr lang="en-US" dirty="0"/>
              <a:t>Alan Blinder, an economist, in a study asked many firms and managers how and why prices are sticky? He found that:</a:t>
            </a:r>
          </a:p>
          <a:p>
            <a:pPr lvl="1">
              <a:lnSpc>
                <a:spcPct val="105000"/>
              </a:lnSpc>
              <a:spcBef>
                <a:spcPts val="1200"/>
              </a:spcBef>
            </a:pPr>
            <a:r>
              <a:rPr lang="en-US" dirty="0"/>
              <a:t>on average the typical firm adjusts its price once or twice a year</a:t>
            </a:r>
          </a:p>
          <a:p>
            <a:pPr lvl="1">
              <a:lnSpc>
                <a:spcPct val="105000"/>
              </a:lnSpc>
              <a:spcBef>
                <a:spcPts val="1200"/>
              </a:spcBef>
            </a:pPr>
            <a:r>
              <a:rPr lang="en-US" dirty="0"/>
              <a:t>there are large differences among firms in the frequency of price adjustment. </a:t>
            </a:r>
          </a:p>
          <a:p>
            <a:pPr lvl="1">
              <a:lnSpc>
                <a:spcPct val="105000"/>
              </a:lnSpc>
              <a:spcBef>
                <a:spcPts val="1200"/>
              </a:spcBef>
            </a:pPr>
            <a:r>
              <a:rPr lang="en-US" dirty="0"/>
              <a:t>among the theories that explain why prices are sticky, coordination failures was cited as the most important reason to explain price stickiness.</a:t>
            </a:r>
          </a:p>
        </p:txBody>
      </p:sp>
    </p:spTree>
    <p:extLst>
      <p:ext uri="{BB962C8B-B14F-4D97-AF65-F5344CB8AC3E}">
        <p14:creationId xmlns:p14="http://schemas.microsoft.com/office/powerpoint/2010/main" val="214163725"/>
      </p:ext>
    </p:extLst>
  </p:cSld>
  <p:clrMapOvr>
    <a:masterClrMapping/>
  </p:clrMapOvr>
  <p:transition>
    <p:wipe dir="r"/>
  </p:transition>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5058" name="Rectangle 4"/>
          <p:cNvSpPr>
            <a:spLocks noGrp="1" noChangeArrowheads="1"/>
          </p:cNvSpPr>
          <p:nvPr>
            <p:ph type="title"/>
          </p:nvPr>
        </p:nvSpPr>
        <p:spPr>
          <a:xfrm>
            <a:off x="466725" y="279400"/>
            <a:ext cx="8245475" cy="939800"/>
          </a:xfrm>
        </p:spPr>
        <p:txBody>
          <a:bodyPr/>
          <a:lstStyle/>
          <a:p>
            <a:r>
              <a:rPr lang="en-US" dirty="0"/>
              <a:t>The model of </a:t>
            </a:r>
            <a:br>
              <a:rPr lang="en-US" dirty="0"/>
            </a:br>
            <a:r>
              <a:rPr lang="en-US" dirty="0"/>
              <a:t>aggregate demand and supply</a:t>
            </a:r>
          </a:p>
        </p:txBody>
      </p:sp>
      <p:sp>
        <p:nvSpPr>
          <p:cNvPr id="45059" name="Rectangle 5"/>
          <p:cNvSpPr>
            <a:spLocks noGrp="1" noChangeArrowheads="1"/>
          </p:cNvSpPr>
          <p:nvPr>
            <p:ph type="body" idx="1"/>
          </p:nvPr>
        </p:nvSpPr>
        <p:spPr>
          <a:xfrm>
            <a:off x="457200" y="1600200"/>
            <a:ext cx="8464550" cy="4525963"/>
          </a:xfrm>
        </p:spPr>
        <p:txBody>
          <a:bodyPr/>
          <a:lstStyle/>
          <a:p>
            <a:r>
              <a:rPr lang="en-US" dirty="0"/>
              <a:t>The paradigm most mainstream economists </a:t>
            </a:r>
            <a:br>
              <a:rPr lang="en-US" dirty="0"/>
            </a:br>
            <a:r>
              <a:rPr lang="en-US" dirty="0"/>
              <a:t>and policymakers use to think about economic fluctuations and policies to stabilize the economy </a:t>
            </a:r>
          </a:p>
          <a:p>
            <a:r>
              <a:rPr lang="en-US" dirty="0"/>
              <a:t>Shows how the price level and aggregate output are determined</a:t>
            </a:r>
          </a:p>
          <a:p>
            <a:r>
              <a:rPr lang="en-US" dirty="0"/>
              <a:t>Shows how the economy’s behavior is different </a:t>
            </a:r>
            <a:br>
              <a:rPr lang="en-US" dirty="0"/>
            </a:br>
            <a:r>
              <a:rPr lang="en-US" dirty="0"/>
              <a:t>in the short run and long run</a:t>
            </a:r>
          </a:p>
        </p:txBody>
      </p:sp>
    </p:spTree>
    <p:extLst>
      <p:ext uri="{BB962C8B-B14F-4D97-AF65-F5344CB8AC3E}">
        <p14:creationId xmlns:p14="http://schemas.microsoft.com/office/powerpoint/2010/main" val="1247684079"/>
      </p:ext>
    </p:extLst>
  </p:cSld>
  <p:clrMapOvr>
    <a:masterClrMapping/>
  </p:clrMapOvr>
  <p:transition>
    <p:wipe dir="r"/>
  </p:transition>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6082" name="Rectangle 4"/>
          <p:cNvSpPr>
            <a:spLocks noGrp="1" noChangeArrowheads="1"/>
          </p:cNvSpPr>
          <p:nvPr>
            <p:ph type="title"/>
          </p:nvPr>
        </p:nvSpPr>
        <p:spPr/>
        <p:txBody>
          <a:bodyPr/>
          <a:lstStyle/>
          <a:p>
            <a:r>
              <a:rPr lang="en-US" dirty="0"/>
              <a:t>Aggregate demand</a:t>
            </a:r>
          </a:p>
        </p:txBody>
      </p:sp>
      <p:sp>
        <p:nvSpPr>
          <p:cNvPr id="46083" name="Rectangle 5"/>
          <p:cNvSpPr>
            <a:spLocks noGrp="1" noChangeArrowheads="1"/>
          </p:cNvSpPr>
          <p:nvPr>
            <p:ph type="body" idx="1"/>
          </p:nvPr>
        </p:nvSpPr>
        <p:spPr/>
        <p:txBody>
          <a:bodyPr/>
          <a:lstStyle/>
          <a:p>
            <a:r>
              <a:rPr lang="en-US" dirty="0"/>
              <a:t>The aggregate demand curve shows the relationship between the price level and the quantity of output demanded. </a:t>
            </a:r>
          </a:p>
          <a:p>
            <a:r>
              <a:rPr lang="en-US" dirty="0"/>
              <a:t>Chapters 10–12 develop the theory of aggregate demand in more detail.  </a:t>
            </a:r>
          </a:p>
        </p:txBody>
      </p:sp>
    </p:spTree>
    <p:extLst>
      <p:ext uri="{BB962C8B-B14F-4D97-AF65-F5344CB8AC3E}">
        <p14:creationId xmlns:p14="http://schemas.microsoft.com/office/powerpoint/2010/main" val="4049461526"/>
      </p:ext>
    </p:extLst>
  </p:cSld>
  <p:clrMapOvr>
    <a:masterClrMapping/>
  </p:clrMapOvr>
  <p:transition>
    <p:wipe dir="r"/>
  </p:transition>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52" name="Rectangle 8"/>
          <p:cNvSpPr>
            <a:spLocks noGrp="1" noChangeArrowheads="1"/>
          </p:cNvSpPr>
          <p:nvPr>
            <p:ph type="title"/>
          </p:nvPr>
        </p:nvSpPr>
        <p:spPr/>
        <p:txBody>
          <a:bodyPr/>
          <a:lstStyle/>
          <a:p>
            <a:r>
              <a:rPr lang="en-US" sz="3200" dirty="0"/>
              <a:t>Aggregate supply in the long run</a:t>
            </a:r>
          </a:p>
        </p:txBody>
      </p:sp>
      <p:sp>
        <p:nvSpPr>
          <p:cNvPr id="2053" name="Rectangle 9"/>
          <p:cNvSpPr>
            <a:spLocks noGrp="1" noChangeArrowheads="1"/>
          </p:cNvSpPr>
          <p:nvPr>
            <p:ph type="body" idx="1"/>
          </p:nvPr>
        </p:nvSpPr>
        <p:spPr>
          <a:xfrm>
            <a:off x="457200" y="1389063"/>
            <a:ext cx="8229600" cy="5035550"/>
          </a:xfrm>
        </p:spPr>
        <p:txBody>
          <a:bodyPr/>
          <a:lstStyle/>
          <a:p>
            <a:r>
              <a:rPr lang="en-US" dirty="0"/>
              <a:t>Recall from Chap. 3:  </a:t>
            </a:r>
            <a:br>
              <a:rPr lang="en-US" dirty="0"/>
            </a:br>
            <a:r>
              <a:rPr lang="en-US" dirty="0"/>
              <a:t>In the long run, output is determined by </a:t>
            </a:r>
            <a:br>
              <a:rPr lang="en-US" dirty="0"/>
            </a:br>
            <a:r>
              <a:rPr lang="en-US" dirty="0"/>
              <a:t>factor supplies and technology</a:t>
            </a:r>
          </a:p>
        </p:txBody>
      </p:sp>
      <p:graphicFrame>
        <p:nvGraphicFramePr>
          <p:cNvPr id="55300" name="Object 2"/>
          <p:cNvGraphicFramePr>
            <a:graphicFrameLocks noChangeAspect="1"/>
          </p:cNvGraphicFramePr>
          <p:nvPr/>
        </p:nvGraphicFramePr>
        <p:xfrm>
          <a:off x="2155825" y="2895600"/>
          <a:ext cx="2270125" cy="609600"/>
        </p:xfrm>
        <a:graphic>
          <a:graphicData uri="http://schemas.openxmlformats.org/presentationml/2006/ole">
            <mc:AlternateContent xmlns:mc="http://schemas.openxmlformats.org/markup-compatibility/2006">
              <mc:Choice xmlns:v="urn:schemas-microsoft-com:vml" Requires="v">
                <p:oleObj spid="_x0000_s2116" name="Equation" r:id="rId4" imgW="901440" imgH="241200" progId="Equation.DSMT4">
                  <p:embed/>
                </p:oleObj>
              </mc:Choice>
              <mc:Fallback>
                <p:oleObj name="Equation" r:id="rId4" imgW="901440" imgH="241200" progId="Equation.DSMT4">
                  <p:embed/>
                  <p:pic>
                    <p:nvPicPr>
                      <p:cNvPr id="0" name=""/>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2155825" y="2895600"/>
                        <a:ext cx="2270125" cy="609600"/>
                      </a:xfrm>
                      <a:prstGeom prst="rect">
                        <a:avLst/>
                      </a:prstGeom>
                      <a:noFill/>
                      <a:extLst>
                        <a:ext uri="{909E8E84-426E-40DD-AFC4-6F175D3DCCD1}">
                          <a14:hiddenFill xmlns:a14="http://schemas.microsoft.com/office/drawing/2010/main">
                            <a:solidFill>
                              <a:srgbClr val="FFFFFF"/>
                            </a:solidFill>
                          </a14:hiddenFill>
                        </a:ext>
                      </a:extLst>
                    </p:spPr>
                  </p:pic>
                </p:oleObj>
              </mc:Fallback>
            </mc:AlternateContent>
          </a:graphicData>
        </a:graphic>
      </p:graphicFrame>
      <p:sp>
        <p:nvSpPr>
          <p:cNvPr id="55301" name="Text Box 5"/>
          <p:cNvSpPr txBox="1">
            <a:spLocks noChangeArrowheads="1"/>
          </p:cNvSpPr>
          <p:nvPr/>
        </p:nvSpPr>
        <p:spPr bwMode="auto">
          <a:xfrm>
            <a:off x="914400" y="3735388"/>
            <a:ext cx="7924800" cy="13731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marL="288925" indent="-288925" eaLnBrk="0" hangingPunct="0">
              <a:defRPr>
                <a:solidFill>
                  <a:schemeClr val="tx1"/>
                </a:solidFill>
                <a:latin typeface="Arial" charset="0"/>
                <a:cs typeface="Arial" charset="0"/>
              </a:defRPr>
            </a:lvl1pPr>
            <a:lvl2pPr marL="742950" indent="-285750" eaLnBrk="0" hangingPunct="0">
              <a:defRPr>
                <a:solidFill>
                  <a:schemeClr val="tx1"/>
                </a:solidFill>
                <a:latin typeface="Arial" charset="0"/>
                <a:cs typeface="Arial" charset="0"/>
              </a:defRPr>
            </a:lvl2pPr>
            <a:lvl3pPr marL="1143000" indent="-228600" eaLnBrk="0" hangingPunct="0">
              <a:defRPr>
                <a:solidFill>
                  <a:schemeClr val="tx1"/>
                </a:solidFill>
                <a:latin typeface="Arial" charset="0"/>
                <a:cs typeface="Arial" charset="0"/>
              </a:defRPr>
            </a:lvl3pPr>
            <a:lvl4pPr marL="1600200" indent="-228600" eaLnBrk="0" hangingPunct="0">
              <a:defRPr>
                <a:solidFill>
                  <a:schemeClr val="tx1"/>
                </a:solidFill>
                <a:latin typeface="Arial" charset="0"/>
                <a:cs typeface="Arial" charset="0"/>
              </a:defRPr>
            </a:lvl4pPr>
            <a:lvl5pPr marL="2057400" indent="-228600" eaLnBrk="0" hangingPunct="0">
              <a:defRPr>
                <a:solidFill>
                  <a:schemeClr val="tx1"/>
                </a:solidFill>
                <a:latin typeface="Arial" charset="0"/>
                <a:cs typeface="Arial" charset="0"/>
              </a:defRPr>
            </a:lvl5pPr>
            <a:lvl6pPr marL="2514600" indent="-228600" eaLnBrk="0" fontAlgn="base" hangingPunct="0">
              <a:spcBef>
                <a:spcPct val="0"/>
              </a:spcBef>
              <a:spcAft>
                <a:spcPct val="0"/>
              </a:spcAft>
              <a:defRPr>
                <a:solidFill>
                  <a:schemeClr val="tx1"/>
                </a:solidFill>
                <a:latin typeface="Arial" charset="0"/>
                <a:cs typeface="Arial" charset="0"/>
              </a:defRPr>
            </a:lvl6pPr>
            <a:lvl7pPr marL="2971800" indent="-228600" eaLnBrk="0" fontAlgn="base" hangingPunct="0">
              <a:spcBef>
                <a:spcPct val="0"/>
              </a:spcBef>
              <a:spcAft>
                <a:spcPct val="0"/>
              </a:spcAft>
              <a:defRPr>
                <a:solidFill>
                  <a:schemeClr val="tx1"/>
                </a:solidFill>
                <a:latin typeface="Arial" charset="0"/>
                <a:cs typeface="Arial" charset="0"/>
              </a:defRPr>
            </a:lvl7pPr>
            <a:lvl8pPr marL="3429000" indent="-228600" eaLnBrk="0" fontAlgn="base" hangingPunct="0">
              <a:spcBef>
                <a:spcPct val="0"/>
              </a:spcBef>
              <a:spcAft>
                <a:spcPct val="0"/>
              </a:spcAft>
              <a:defRPr>
                <a:solidFill>
                  <a:schemeClr val="tx1"/>
                </a:solidFill>
                <a:latin typeface="Arial" charset="0"/>
                <a:cs typeface="Arial" charset="0"/>
              </a:defRPr>
            </a:lvl8pPr>
            <a:lvl9pPr marL="3886200" indent="-228600" eaLnBrk="0" fontAlgn="base" hangingPunct="0">
              <a:spcBef>
                <a:spcPct val="0"/>
              </a:spcBef>
              <a:spcAft>
                <a:spcPct val="0"/>
              </a:spcAft>
              <a:defRPr>
                <a:solidFill>
                  <a:schemeClr val="tx1"/>
                </a:solidFill>
                <a:latin typeface="Arial" charset="0"/>
                <a:cs typeface="Arial" charset="0"/>
              </a:defRPr>
            </a:lvl9pPr>
          </a:lstStyle>
          <a:p>
            <a:pPr eaLnBrk="1" hangingPunct="1">
              <a:spcBef>
                <a:spcPct val="40000"/>
              </a:spcBef>
              <a:buSzPct val="110000"/>
              <a:buFont typeface="Wingdings" pitchFamily="2" charset="2"/>
              <a:buNone/>
            </a:pPr>
            <a:r>
              <a:rPr lang="en-US" sz="2800" dirty="0"/>
              <a:t>	is the </a:t>
            </a:r>
            <a:r>
              <a:rPr lang="en-US" sz="2800" b="1" dirty="0">
                <a:solidFill>
                  <a:srgbClr val="CC0000"/>
                </a:solidFill>
              </a:rPr>
              <a:t>full-employment</a:t>
            </a:r>
            <a:r>
              <a:rPr lang="en-US" sz="2800" dirty="0"/>
              <a:t> or </a:t>
            </a:r>
            <a:r>
              <a:rPr lang="en-US" sz="2800" b="1" dirty="0">
                <a:solidFill>
                  <a:srgbClr val="CC0000"/>
                </a:solidFill>
              </a:rPr>
              <a:t>natural</a:t>
            </a:r>
            <a:r>
              <a:rPr lang="en-US" sz="2800" dirty="0"/>
              <a:t> level of output, at which the economy’s resources are fully employed.</a:t>
            </a:r>
          </a:p>
        </p:txBody>
      </p:sp>
      <p:graphicFrame>
        <p:nvGraphicFramePr>
          <p:cNvPr id="55302" name="Object 3"/>
          <p:cNvGraphicFramePr>
            <a:graphicFrameLocks noChangeAspect="1"/>
          </p:cNvGraphicFramePr>
          <p:nvPr/>
        </p:nvGraphicFramePr>
        <p:xfrm>
          <a:off x="820738" y="3681413"/>
          <a:ext cx="393700" cy="514350"/>
        </p:xfrm>
        <a:graphic>
          <a:graphicData uri="http://schemas.openxmlformats.org/presentationml/2006/ole">
            <mc:AlternateContent xmlns:mc="http://schemas.openxmlformats.org/markup-compatibility/2006">
              <mc:Choice xmlns:v="urn:schemas-microsoft-com:vml" Requires="v">
                <p:oleObj spid="_x0000_s2117" name="Equation" r:id="rId6" imgW="164880" imgH="215640" progId="Equation.DSMT4">
                  <p:embed/>
                </p:oleObj>
              </mc:Choice>
              <mc:Fallback>
                <p:oleObj name="Equation" r:id="rId6" imgW="164880" imgH="215640" progId="Equation.DSMT4">
                  <p:embed/>
                  <p:pic>
                    <p:nvPicPr>
                      <p:cNvPr id="0" name=""/>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820738" y="3681413"/>
                        <a:ext cx="393700" cy="514350"/>
                      </a:xfrm>
                      <a:prstGeom prst="rect">
                        <a:avLst/>
                      </a:prstGeom>
                      <a:noFill/>
                      <a:extLst>
                        <a:ext uri="{909E8E84-426E-40DD-AFC4-6F175D3DCCD1}">
                          <a14:hiddenFill xmlns:a14="http://schemas.microsoft.com/office/drawing/2010/main">
                            <a:solidFill>
                              <a:srgbClr val="FFFFFF"/>
                            </a:solidFill>
                          </a14:hiddenFill>
                        </a:ext>
                      </a:extLst>
                    </p:spPr>
                  </p:pic>
                </p:oleObj>
              </mc:Fallback>
            </mc:AlternateContent>
          </a:graphicData>
        </a:graphic>
      </p:graphicFrame>
      <p:sp>
        <p:nvSpPr>
          <p:cNvPr id="55303" name="Text Box 7"/>
          <p:cNvSpPr txBox="1">
            <a:spLocks noChangeArrowheads="1"/>
          </p:cNvSpPr>
          <p:nvPr/>
        </p:nvSpPr>
        <p:spPr bwMode="auto">
          <a:xfrm>
            <a:off x="587375" y="5184775"/>
            <a:ext cx="8199438" cy="9874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charset="0"/>
                <a:cs typeface="Arial" charset="0"/>
              </a:defRPr>
            </a:lvl1pPr>
            <a:lvl2pPr marL="742950" indent="-285750" eaLnBrk="0" hangingPunct="0">
              <a:defRPr>
                <a:solidFill>
                  <a:schemeClr val="tx1"/>
                </a:solidFill>
                <a:latin typeface="Arial" charset="0"/>
                <a:cs typeface="Arial" charset="0"/>
              </a:defRPr>
            </a:lvl2pPr>
            <a:lvl3pPr marL="1143000" indent="-228600" eaLnBrk="0" hangingPunct="0">
              <a:defRPr>
                <a:solidFill>
                  <a:schemeClr val="tx1"/>
                </a:solidFill>
                <a:latin typeface="Arial" charset="0"/>
                <a:cs typeface="Arial" charset="0"/>
              </a:defRPr>
            </a:lvl3pPr>
            <a:lvl4pPr marL="1600200" indent="-228600" eaLnBrk="0" hangingPunct="0">
              <a:defRPr>
                <a:solidFill>
                  <a:schemeClr val="tx1"/>
                </a:solidFill>
                <a:latin typeface="Arial" charset="0"/>
                <a:cs typeface="Arial" charset="0"/>
              </a:defRPr>
            </a:lvl4pPr>
            <a:lvl5pPr marL="2057400" indent="-228600" eaLnBrk="0" hangingPunct="0">
              <a:defRPr>
                <a:solidFill>
                  <a:schemeClr val="tx1"/>
                </a:solidFill>
                <a:latin typeface="Arial" charset="0"/>
                <a:cs typeface="Arial" charset="0"/>
              </a:defRPr>
            </a:lvl5pPr>
            <a:lvl6pPr marL="2514600" indent="-228600" eaLnBrk="0" fontAlgn="base" hangingPunct="0">
              <a:spcBef>
                <a:spcPct val="0"/>
              </a:spcBef>
              <a:spcAft>
                <a:spcPct val="0"/>
              </a:spcAft>
              <a:defRPr>
                <a:solidFill>
                  <a:schemeClr val="tx1"/>
                </a:solidFill>
                <a:latin typeface="Arial" charset="0"/>
                <a:cs typeface="Arial" charset="0"/>
              </a:defRPr>
            </a:lvl6pPr>
            <a:lvl7pPr marL="2971800" indent="-228600" eaLnBrk="0" fontAlgn="base" hangingPunct="0">
              <a:spcBef>
                <a:spcPct val="0"/>
              </a:spcBef>
              <a:spcAft>
                <a:spcPct val="0"/>
              </a:spcAft>
              <a:defRPr>
                <a:solidFill>
                  <a:schemeClr val="tx1"/>
                </a:solidFill>
                <a:latin typeface="Arial" charset="0"/>
                <a:cs typeface="Arial" charset="0"/>
              </a:defRPr>
            </a:lvl7pPr>
            <a:lvl8pPr marL="3429000" indent="-228600" eaLnBrk="0" fontAlgn="base" hangingPunct="0">
              <a:spcBef>
                <a:spcPct val="0"/>
              </a:spcBef>
              <a:spcAft>
                <a:spcPct val="0"/>
              </a:spcAft>
              <a:defRPr>
                <a:solidFill>
                  <a:schemeClr val="tx1"/>
                </a:solidFill>
                <a:latin typeface="Arial" charset="0"/>
                <a:cs typeface="Arial" charset="0"/>
              </a:defRPr>
            </a:lvl8pPr>
            <a:lvl9pPr marL="3886200" indent="-228600" eaLnBrk="0" fontAlgn="base" hangingPunct="0">
              <a:spcBef>
                <a:spcPct val="0"/>
              </a:spcBef>
              <a:spcAft>
                <a:spcPct val="0"/>
              </a:spcAft>
              <a:defRPr>
                <a:solidFill>
                  <a:schemeClr val="tx1"/>
                </a:solidFill>
                <a:latin typeface="Arial" charset="0"/>
                <a:cs typeface="Arial" charset="0"/>
              </a:defRPr>
            </a:lvl9pPr>
          </a:lstStyle>
          <a:p>
            <a:pPr algn="ctr" eaLnBrk="1" hangingPunct="1">
              <a:lnSpc>
                <a:spcPct val="105000"/>
              </a:lnSpc>
              <a:spcBef>
                <a:spcPct val="30000"/>
              </a:spcBef>
              <a:buSzPct val="110000"/>
              <a:buFont typeface="Wingdings" pitchFamily="2" charset="2"/>
              <a:buNone/>
            </a:pPr>
            <a:r>
              <a:rPr lang="en-US" sz="2800" i="1" dirty="0">
                <a:solidFill>
                  <a:srgbClr val="0000FF"/>
                </a:solidFill>
              </a:rPr>
              <a:t>“Full employment” means that </a:t>
            </a:r>
            <a:br>
              <a:rPr lang="en-US" sz="2800" i="1" dirty="0">
                <a:solidFill>
                  <a:srgbClr val="0000FF"/>
                </a:solidFill>
              </a:rPr>
            </a:br>
            <a:r>
              <a:rPr lang="en-US" sz="2800" i="1" dirty="0">
                <a:solidFill>
                  <a:srgbClr val="0000FF"/>
                </a:solidFill>
              </a:rPr>
              <a:t>unemployment equals its natural rate (not zero).</a:t>
            </a:r>
            <a:endParaRPr lang="en-US" sz="2400" dirty="0">
              <a:solidFill>
                <a:srgbClr val="0000FF"/>
              </a:solidFill>
            </a:endParaRPr>
          </a:p>
        </p:txBody>
      </p:sp>
    </p:spTree>
    <p:extLst>
      <p:ext uri="{BB962C8B-B14F-4D97-AF65-F5344CB8AC3E}">
        <p14:creationId xmlns:p14="http://schemas.microsoft.com/office/powerpoint/2010/main" val="2345840886"/>
      </p:ext>
    </p:extLst>
  </p:cSld>
  <p:clrMapOvr>
    <a:masterClrMapping/>
  </p:clrMapOvr>
  <p:transition>
    <p:wipe dir="r"/>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10" presetClass="entr" presetSubtype="0" fill="hold" nodeType="afterEffect">
                                  <p:stCondLst>
                                    <p:cond delay="0"/>
                                  </p:stCondLst>
                                  <p:childTnLst>
                                    <p:set>
                                      <p:cBhvr>
                                        <p:cTn id="6" dur="1" fill="hold">
                                          <p:stCondLst>
                                            <p:cond delay="0"/>
                                          </p:stCondLst>
                                        </p:cTn>
                                        <p:tgtEl>
                                          <p:spTgt spid="55300"/>
                                        </p:tgtEl>
                                        <p:attrNameLst>
                                          <p:attrName>style.visibility</p:attrName>
                                        </p:attrNameLst>
                                      </p:cBhvr>
                                      <p:to>
                                        <p:strVal val="visible"/>
                                      </p:to>
                                    </p:set>
                                    <p:animEffect transition="in" filter="fade">
                                      <p:cBhvr>
                                        <p:cTn id="7" dur="500"/>
                                        <p:tgtEl>
                                          <p:spTgt spid="55300"/>
                                        </p:tgtEl>
                                      </p:cBhvr>
                                    </p:animEffect>
                                  </p:childTnLst>
                                </p:cTn>
                              </p:par>
                            </p:childTnLst>
                          </p:cTn>
                        </p:par>
                      </p:childTnLst>
                    </p:cTn>
                  </p:par>
                  <p:par>
                    <p:cTn id="8" fill="hold" nodeType="clickPar">
                      <p:stCondLst>
                        <p:cond delay="indefinite"/>
                      </p:stCondLst>
                      <p:childTnLst>
                        <p:par>
                          <p:cTn id="9" fill="hold" nodeType="withGroup">
                            <p:stCondLst>
                              <p:cond delay="0"/>
                            </p:stCondLst>
                            <p:childTnLst>
                              <p:par>
                                <p:cTn id="10" presetID="22" presetClass="entr" presetSubtype="8" fill="hold" nodeType="clickEffect">
                                  <p:stCondLst>
                                    <p:cond delay="0"/>
                                  </p:stCondLst>
                                  <p:childTnLst>
                                    <p:set>
                                      <p:cBhvr>
                                        <p:cTn id="11" dur="1" fill="hold">
                                          <p:stCondLst>
                                            <p:cond delay="0"/>
                                          </p:stCondLst>
                                        </p:cTn>
                                        <p:tgtEl>
                                          <p:spTgt spid="55302"/>
                                        </p:tgtEl>
                                        <p:attrNameLst>
                                          <p:attrName>style.visibility</p:attrName>
                                        </p:attrNameLst>
                                      </p:cBhvr>
                                      <p:to>
                                        <p:strVal val="visible"/>
                                      </p:to>
                                    </p:set>
                                    <p:animEffect transition="in" filter="wipe(left)">
                                      <p:cBhvr>
                                        <p:cTn id="12" dur="500"/>
                                        <p:tgtEl>
                                          <p:spTgt spid="55302"/>
                                        </p:tgtEl>
                                      </p:cBhvr>
                                    </p:animEffect>
                                  </p:childTnLst>
                                </p:cTn>
                              </p:par>
                            </p:childTnLst>
                          </p:cTn>
                        </p:par>
                        <p:par>
                          <p:cTn id="13" fill="hold" nodeType="afterGroup">
                            <p:stCondLst>
                              <p:cond delay="500"/>
                            </p:stCondLst>
                            <p:childTnLst>
                              <p:par>
                                <p:cTn id="14" presetID="22" presetClass="entr" presetSubtype="8" fill="hold" grpId="0" nodeType="afterEffect">
                                  <p:stCondLst>
                                    <p:cond delay="0"/>
                                  </p:stCondLst>
                                  <p:childTnLst>
                                    <p:set>
                                      <p:cBhvr>
                                        <p:cTn id="15" dur="1" fill="hold">
                                          <p:stCondLst>
                                            <p:cond delay="0"/>
                                          </p:stCondLst>
                                        </p:cTn>
                                        <p:tgtEl>
                                          <p:spTgt spid="55301">
                                            <p:txEl>
                                              <p:pRg st="0" end="0"/>
                                            </p:txEl>
                                          </p:spTgt>
                                        </p:tgtEl>
                                        <p:attrNameLst>
                                          <p:attrName>style.visibility</p:attrName>
                                        </p:attrNameLst>
                                      </p:cBhvr>
                                      <p:to>
                                        <p:strVal val="visible"/>
                                      </p:to>
                                    </p:set>
                                    <p:animEffect transition="in" filter="wipe(left)">
                                      <p:cBhvr>
                                        <p:cTn id="16" dur="500"/>
                                        <p:tgtEl>
                                          <p:spTgt spid="55301">
                                            <p:txEl>
                                              <p:pRg st="0" end="0"/>
                                            </p:txEl>
                                          </p:spTgt>
                                        </p:tgtEl>
                                      </p:cBhvr>
                                    </p:animEffect>
                                  </p:childTnLst>
                                </p:cTn>
                              </p:par>
                            </p:childTnLst>
                          </p:cTn>
                        </p:par>
                      </p:childTnLst>
                    </p:cTn>
                  </p:par>
                  <p:par>
                    <p:cTn id="17" fill="hold" nodeType="clickPar">
                      <p:stCondLst>
                        <p:cond delay="indefinite"/>
                      </p:stCondLst>
                      <p:childTnLst>
                        <p:par>
                          <p:cTn id="18" fill="hold" nodeType="withGroup">
                            <p:stCondLst>
                              <p:cond delay="0"/>
                            </p:stCondLst>
                            <p:childTnLst>
                              <p:par>
                                <p:cTn id="19" presetID="10" presetClass="entr" presetSubtype="0" fill="hold" grpId="0" nodeType="clickEffect">
                                  <p:stCondLst>
                                    <p:cond delay="0"/>
                                  </p:stCondLst>
                                  <p:childTnLst>
                                    <p:set>
                                      <p:cBhvr>
                                        <p:cTn id="20" dur="1" fill="hold">
                                          <p:stCondLst>
                                            <p:cond delay="0"/>
                                          </p:stCondLst>
                                        </p:cTn>
                                        <p:tgtEl>
                                          <p:spTgt spid="55303"/>
                                        </p:tgtEl>
                                        <p:attrNameLst>
                                          <p:attrName>style.visibility</p:attrName>
                                        </p:attrNameLst>
                                      </p:cBhvr>
                                      <p:to>
                                        <p:strVal val="visible"/>
                                      </p:to>
                                    </p:set>
                                    <p:animEffect transition="in" filter="fade">
                                      <p:cBhvr>
                                        <p:cTn id="21" dur="500"/>
                                        <p:tgtEl>
                                          <p:spTgt spid="5530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5301" grpId="0" build="p" autoUpdateAnimBg="0" advAuto="0"/>
      <p:bldP spid="55303" grpId="0" autoUpdateAnimBg="0"/>
    </p:bldLst>
  </p:timing>
</p:sld>
</file>

<file path=ppt/slides/slide14.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3076" name="Rectangle 2"/>
          <p:cNvSpPr>
            <a:spLocks noGrp="1" noChangeArrowheads="1"/>
          </p:cNvSpPr>
          <p:nvPr>
            <p:ph type="title"/>
          </p:nvPr>
        </p:nvSpPr>
        <p:spPr/>
        <p:txBody>
          <a:bodyPr/>
          <a:lstStyle/>
          <a:p>
            <a:r>
              <a:rPr lang="en-US" sz="3100" dirty="0"/>
              <a:t>The long-run aggregate supply curve</a:t>
            </a:r>
          </a:p>
        </p:txBody>
      </p:sp>
      <p:grpSp>
        <p:nvGrpSpPr>
          <p:cNvPr id="3077" name="Group 3"/>
          <p:cNvGrpSpPr>
            <a:grpSpLocks/>
          </p:cNvGrpSpPr>
          <p:nvPr/>
        </p:nvGrpSpPr>
        <p:grpSpPr bwMode="auto">
          <a:xfrm>
            <a:off x="3352800" y="1471613"/>
            <a:ext cx="5257800" cy="4090987"/>
            <a:chOff x="2976" y="1296"/>
            <a:chExt cx="2304" cy="2053"/>
          </a:xfrm>
        </p:grpSpPr>
        <p:grpSp>
          <p:nvGrpSpPr>
            <p:cNvPr id="3082" name="Group 4"/>
            <p:cNvGrpSpPr>
              <a:grpSpLocks/>
            </p:cNvGrpSpPr>
            <p:nvPr/>
          </p:nvGrpSpPr>
          <p:grpSpPr bwMode="auto">
            <a:xfrm>
              <a:off x="3120" y="1536"/>
              <a:ext cx="1968" cy="1728"/>
              <a:chOff x="2640" y="1056"/>
              <a:chExt cx="2496" cy="2112"/>
            </a:xfrm>
          </p:grpSpPr>
          <p:sp>
            <p:nvSpPr>
              <p:cNvPr id="3085" name="Line 5"/>
              <p:cNvSpPr>
                <a:spLocks noChangeShapeType="1"/>
              </p:cNvSpPr>
              <p:nvPr/>
            </p:nvSpPr>
            <p:spPr bwMode="auto">
              <a:xfrm>
                <a:off x="2640" y="1056"/>
                <a:ext cx="0" cy="2112"/>
              </a:xfrm>
              <a:prstGeom prst="line">
                <a:avLst/>
              </a:prstGeom>
              <a:noFill/>
              <a:ln w="12700">
                <a:solidFill>
                  <a:schemeClr val="tx1"/>
                </a:solidFill>
                <a:round/>
                <a:headEnd/>
                <a:tailEnd/>
              </a:ln>
              <a:extLst>
                <a:ext uri="{909E8E84-426E-40DD-AFC4-6F175D3DCCD1}">
                  <a14:hiddenFill xmlns:a14="http://schemas.microsoft.com/office/drawing/2010/main">
                    <a:noFill/>
                  </a14:hiddenFill>
                </a:ext>
              </a:extLst>
            </p:spPr>
            <p:txBody>
              <a:bodyPr/>
              <a:lstStyle/>
              <a:p>
                <a:endParaRPr lang="en-US" dirty="0"/>
              </a:p>
            </p:txBody>
          </p:sp>
          <p:sp>
            <p:nvSpPr>
              <p:cNvPr id="3086" name="Line 6"/>
              <p:cNvSpPr>
                <a:spLocks noChangeShapeType="1"/>
              </p:cNvSpPr>
              <p:nvPr/>
            </p:nvSpPr>
            <p:spPr bwMode="auto">
              <a:xfrm>
                <a:off x="2640" y="3168"/>
                <a:ext cx="2496" cy="0"/>
              </a:xfrm>
              <a:prstGeom prst="line">
                <a:avLst/>
              </a:prstGeom>
              <a:noFill/>
              <a:ln w="12700">
                <a:solidFill>
                  <a:schemeClr val="tx1"/>
                </a:solidFill>
                <a:round/>
                <a:headEnd/>
                <a:tailEnd/>
              </a:ln>
              <a:extLst>
                <a:ext uri="{909E8E84-426E-40DD-AFC4-6F175D3DCCD1}">
                  <a14:hiddenFill xmlns:a14="http://schemas.microsoft.com/office/drawing/2010/main">
                    <a:noFill/>
                  </a14:hiddenFill>
                </a:ext>
              </a:extLst>
            </p:spPr>
            <p:txBody>
              <a:bodyPr/>
              <a:lstStyle/>
              <a:p>
                <a:endParaRPr lang="en-US" dirty="0"/>
              </a:p>
            </p:txBody>
          </p:sp>
        </p:grpSp>
        <p:sp>
          <p:nvSpPr>
            <p:cNvPr id="3083" name="Text Box 7"/>
            <p:cNvSpPr txBox="1">
              <a:spLocks noChangeArrowheads="1"/>
            </p:cNvSpPr>
            <p:nvPr/>
          </p:nvSpPr>
          <p:spPr bwMode="auto">
            <a:xfrm>
              <a:off x="4944" y="3120"/>
              <a:ext cx="336" cy="22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charset="0"/>
                  <a:cs typeface="Arial" charset="0"/>
                </a:defRPr>
              </a:lvl1pPr>
              <a:lvl2pPr marL="742950" indent="-285750" eaLnBrk="0" hangingPunct="0">
                <a:defRPr>
                  <a:solidFill>
                    <a:schemeClr val="tx1"/>
                  </a:solidFill>
                  <a:latin typeface="Arial" charset="0"/>
                  <a:cs typeface="Arial" charset="0"/>
                </a:defRPr>
              </a:lvl2pPr>
              <a:lvl3pPr marL="1143000" indent="-228600" eaLnBrk="0" hangingPunct="0">
                <a:defRPr>
                  <a:solidFill>
                    <a:schemeClr val="tx1"/>
                  </a:solidFill>
                  <a:latin typeface="Arial" charset="0"/>
                  <a:cs typeface="Arial" charset="0"/>
                </a:defRPr>
              </a:lvl3pPr>
              <a:lvl4pPr marL="1600200" indent="-228600" eaLnBrk="0" hangingPunct="0">
                <a:defRPr>
                  <a:solidFill>
                    <a:schemeClr val="tx1"/>
                  </a:solidFill>
                  <a:latin typeface="Arial" charset="0"/>
                  <a:cs typeface="Arial" charset="0"/>
                </a:defRPr>
              </a:lvl4pPr>
              <a:lvl5pPr marL="2057400" indent="-228600" eaLnBrk="0" hangingPunct="0">
                <a:defRPr>
                  <a:solidFill>
                    <a:schemeClr val="tx1"/>
                  </a:solidFill>
                  <a:latin typeface="Arial" charset="0"/>
                  <a:cs typeface="Arial" charset="0"/>
                </a:defRPr>
              </a:lvl5pPr>
              <a:lvl6pPr marL="2514600" indent="-228600" eaLnBrk="0" fontAlgn="base" hangingPunct="0">
                <a:spcBef>
                  <a:spcPct val="0"/>
                </a:spcBef>
                <a:spcAft>
                  <a:spcPct val="0"/>
                </a:spcAft>
                <a:defRPr>
                  <a:solidFill>
                    <a:schemeClr val="tx1"/>
                  </a:solidFill>
                  <a:latin typeface="Arial" charset="0"/>
                  <a:cs typeface="Arial" charset="0"/>
                </a:defRPr>
              </a:lvl6pPr>
              <a:lvl7pPr marL="2971800" indent="-228600" eaLnBrk="0" fontAlgn="base" hangingPunct="0">
                <a:spcBef>
                  <a:spcPct val="0"/>
                </a:spcBef>
                <a:spcAft>
                  <a:spcPct val="0"/>
                </a:spcAft>
                <a:defRPr>
                  <a:solidFill>
                    <a:schemeClr val="tx1"/>
                  </a:solidFill>
                  <a:latin typeface="Arial" charset="0"/>
                  <a:cs typeface="Arial" charset="0"/>
                </a:defRPr>
              </a:lvl7pPr>
              <a:lvl8pPr marL="3429000" indent="-228600" eaLnBrk="0" fontAlgn="base" hangingPunct="0">
                <a:spcBef>
                  <a:spcPct val="0"/>
                </a:spcBef>
                <a:spcAft>
                  <a:spcPct val="0"/>
                </a:spcAft>
                <a:defRPr>
                  <a:solidFill>
                    <a:schemeClr val="tx1"/>
                  </a:solidFill>
                  <a:latin typeface="Arial" charset="0"/>
                  <a:cs typeface="Arial" charset="0"/>
                </a:defRPr>
              </a:lvl8pPr>
              <a:lvl9pPr marL="3886200" indent="-228600" eaLnBrk="0" fontAlgn="base" hangingPunct="0">
                <a:spcBef>
                  <a:spcPct val="0"/>
                </a:spcBef>
                <a:spcAft>
                  <a:spcPct val="0"/>
                </a:spcAft>
                <a:defRPr>
                  <a:solidFill>
                    <a:schemeClr val="tx1"/>
                  </a:solidFill>
                  <a:latin typeface="Arial" charset="0"/>
                  <a:cs typeface="Arial" charset="0"/>
                </a:defRPr>
              </a:lvl9pPr>
            </a:lstStyle>
            <a:p>
              <a:pPr algn="ctr" eaLnBrk="1" hangingPunct="1"/>
              <a:r>
                <a:rPr lang="en-US" sz="2400" b="1" i="1" dirty="0">
                  <a:latin typeface="Tahoma" pitchFamily="34" charset="0"/>
                </a:rPr>
                <a:t>Y</a:t>
              </a:r>
              <a:r>
                <a:rPr lang="en-US" sz="2400" dirty="0"/>
                <a:t> </a:t>
              </a:r>
              <a:endParaRPr lang="en-US" sz="2200" dirty="0"/>
            </a:p>
          </p:txBody>
        </p:sp>
        <p:sp>
          <p:nvSpPr>
            <p:cNvPr id="3084" name="Text Box 8"/>
            <p:cNvSpPr txBox="1">
              <a:spLocks noChangeArrowheads="1"/>
            </p:cNvSpPr>
            <p:nvPr/>
          </p:nvSpPr>
          <p:spPr bwMode="auto">
            <a:xfrm>
              <a:off x="2976" y="1296"/>
              <a:ext cx="240" cy="22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tabLst>
                  <a:tab pos="1082675" algn="r"/>
                  <a:tab pos="1830388" algn="r"/>
                </a:tabLst>
                <a:defRPr>
                  <a:solidFill>
                    <a:schemeClr val="tx1"/>
                  </a:solidFill>
                  <a:latin typeface="Arial" charset="0"/>
                  <a:cs typeface="Arial" charset="0"/>
                </a:defRPr>
              </a:lvl1pPr>
              <a:lvl2pPr marL="742950" indent="-285750" eaLnBrk="0" hangingPunct="0">
                <a:tabLst>
                  <a:tab pos="1082675" algn="r"/>
                  <a:tab pos="1830388" algn="r"/>
                </a:tabLst>
                <a:defRPr>
                  <a:solidFill>
                    <a:schemeClr val="tx1"/>
                  </a:solidFill>
                  <a:latin typeface="Arial" charset="0"/>
                  <a:cs typeface="Arial" charset="0"/>
                </a:defRPr>
              </a:lvl2pPr>
              <a:lvl3pPr marL="1143000" indent="-228600" eaLnBrk="0" hangingPunct="0">
                <a:tabLst>
                  <a:tab pos="1082675" algn="r"/>
                  <a:tab pos="1830388" algn="r"/>
                </a:tabLst>
                <a:defRPr>
                  <a:solidFill>
                    <a:schemeClr val="tx1"/>
                  </a:solidFill>
                  <a:latin typeface="Arial" charset="0"/>
                  <a:cs typeface="Arial" charset="0"/>
                </a:defRPr>
              </a:lvl3pPr>
              <a:lvl4pPr marL="1600200" indent="-228600" eaLnBrk="0" hangingPunct="0">
                <a:tabLst>
                  <a:tab pos="1082675" algn="r"/>
                  <a:tab pos="1830388" algn="r"/>
                </a:tabLst>
                <a:defRPr>
                  <a:solidFill>
                    <a:schemeClr val="tx1"/>
                  </a:solidFill>
                  <a:latin typeface="Arial" charset="0"/>
                  <a:cs typeface="Arial" charset="0"/>
                </a:defRPr>
              </a:lvl4pPr>
              <a:lvl5pPr marL="2057400" indent="-228600" eaLnBrk="0" hangingPunct="0">
                <a:tabLst>
                  <a:tab pos="1082675" algn="r"/>
                  <a:tab pos="1830388" algn="r"/>
                </a:tabLst>
                <a:defRPr>
                  <a:solidFill>
                    <a:schemeClr val="tx1"/>
                  </a:solidFill>
                  <a:latin typeface="Arial" charset="0"/>
                  <a:cs typeface="Arial" charset="0"/>
                </a:defRPr>
              </a:lvl5pPr>
              <a:lvl6pPr marL="2514600" indent="-228600" eaLnBrk="0" fontAlgn="base" hangingPunct="0">
                <a:spcBef>
                  <a:spcPct val="0"/>
                </a:spcBef>
                <a:spcAft>
                  <a:spcPct val="0"/>
                </a:spcAft>
                <a:tabLst>
                  <a:tab pos="1082675" algn="r"/>
                  <a:tab pos="1830388" algn="r"/>
                </a:tabLst>
                <a:defRPr>
                  <a:solidFill>
                    <a:schemeClr val="tx1"/>
                  </a:solidFill>
                  <a:latin typeface="Arial" charset="0"/>
                  <a:cs typeface="Arial" charset="0"/>
                </a:defRPr>
              </a:lvl6pPr>
              <a:lvl7pPr marL="2971800" indent="-228600" eaLnBrk="0" fontAlgn="base" hangingPunct="0">
                <a:spcBef>
                  <a:spcPct val="0"/>
                </a:spcBef>
                <a:spcAft>
                  <a:spcPct val="0"/>
                </a:spcAft>
                <a:tabLst>
                  <a:tab pos="1082675" algn="r"/>
                  <a:tab pos="1830388" algn="r"/>
                </a:tabLst>
                <a:defRPr>
                  <a:solidFill>
                    <a:schemeClr val="tx1"/>
                  </a:solidFill>
                  <a:latin typeface="Arial" charset="0"/>
                  <a:cs typeface="Arial" charset="0"/>
                </a:defRPr>
              </a:lvl7pPr>
              <a:lvl8pPr marL="3429000" indent="-228600" eaLnBrk="0" fontAlgn="base" hangingPunct="0">
                <a:spcBef>
                  <a:spcPct val="0"/>
                </a:spcBef>
                <a:spcAft>
                  <a:spcPct val="0"/>
                </a:spcAft>
                <a:tabLst>
                  <a:tab pos="1082675" algn="r"/>
                  <a:tab pos="1830388" algn="r"/>
                </a:tabLst>
                <a:defRPr>
                  <a:solidFill>
                    <a:schemeClr val="tx1"/>
                  </a:solidFill>
                  <a:latin typeface="Arial" charset="0"/>
                  <a:cs typeface="Arial" charset="0"/>
                </a:defRPr>
              </a:lvl8pPr>
              <a:lvl9pPr marL="3886200" indent="-228600" eaLnBrk="0" fontAlgn="base" hangingPunct="0">
                <a:spcBef>
                  <a:spcPct val="0"/>
                </a:spcBef>
                <a:spcAft>
                  <a:spcPct val="0"/>
                </a:spcAft>
                <a:tabLst>
                  <a:tab pos="1082675" algn="r"/>
                  <a:tab pos="1830388" algn="r"/>
                </a:tabLst>
                <a:defRPr>
                  <a:solidFill>
                    <a:schemeClr val="tx1"/>
                  </a:solidFill>
                  <a:latin typeface="Arial" charset="0"/>
                  <a:cs typeface="Arial" charset="0"/>
                </a:defRPr>
              </a:lvl9pPr>
            </a:lstStyle>
            <a:p>
              <a:pPr algn="ctr" eaLnBrk="1" hangingPunct="1"/>
              <a:r>
                <a:rPr lang="en-US" sz="2400" b="1" i="1" dirty="0">
                  <a:latin typeface="Tahoma" pitchFamily="34" charset="0"/>
                </a:rPr>
                <a:t>P</a:t>
              </a:r>
              <a:endParaRPr lang="en-US" sz="2200" dirty="0"/>
            </a:p>
          </p:txBody>
        </p:sp>
      </p:grpSp>
      <p:grpSp>
        <p:nvGrpSpPr>
          <p:cNvPr id="4" name="Group 9"/>
          <p:cNvGrpSpPr>
            <a:grpSpLocks/>
          </p:cNvGrpSpPr>
          <p:nvPr/>
        </p:nvGrpSpPr>
        <p:grpSpPr bwMode="auto">
          <a:xfrm>
            <a:off x="5410200" y="1524000"/>
            <a:ext cx="1066800" cy="3865563"/>
            <a:chOff x="3408" y="960"/>
            <a:chExt cx="672" cy="2435"/>
          </a:xfrm>
        </p:grpSpPr>
        <p:sp>
          <p:nvSpPr>
            <p:cNvPr id="3080" name="Line 10"/>
            <p:cNvSpPr>
              <a:spLocks noChangeShapeType="1"/>
            </p:cNvSpPr>
            <p:nvPr/>
          </p:nvSpPr>
          <p:spPr bwMode="auto">
            <a:xfrm flipV="1">
              <a:off x="3692" y="1235"/>
              <a:ext cx="0" cy="2160"/>
            </a:xfrm>
            <a:prstGeom prst="line">
              <a:avLst/>
            </a:prstGeom>
            <a:noFill/>
            <a:ln w="28575">
              <a:solidFill>
                <a:srgbClr val="000082"/>
              </a:solidFill>
              <a:round/>
              <a:headEnd/>
              <a:tailEnd/>
            </a:ln>
            <a:extLst>
              <a:ext uri="{909E8E84-426E-40DD-AFC4-6F175D3DCCD1}">
                <a14:hiddenFill xmlns:a14="http://schemas.microsoft.com/office/drawing/2010/main">
                  <a:noFill/>
                </a14:hiddenFill>
              </a:ext>
            </a:extLst>
          </p:spPr>
          <p:txBody>
            <a:bodyPr/>
            <a:lstStyle/>
            <a:p>
              <a:endParaRPr lang="en-US" dirty="0"/>
            </a:p>
          </p:txBody>
        </p:sp>
        <p:sp>
          <p:nvSpPr>
            <p:cNvPr id="3081" name="Text Box 11"/>
            <p:cNvSpPr txBox="1">
              <a:spLocks noChangeArrowheads="1"/>
            </p:cNvSpPr>
            <p:nvPr/>
          </p:nvSpPr>
          <p:spPr bwMode="auto">
            <a:xfrm>
              <a:off x="3408" y="960"/>
              <a:ext cx="672" cy="27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charset="0"/>
                  <a:cs typeface="Arial" charset="0"/>
                </a:defRPr>
              </a:lvl1pPr>
              <a:lvl2pPr marL="742950" indent="-285750" eaLnBrk="0" hangingPunct="0">
                <a:defRPr>
                  <a:solidFill>
                    <a:schemeClr val="tx1"/>
                  </a:solidFill>
                  <a:latin typeface="Arial" charset="0"/>
                  <a:cs typeface="Arial" charset="0"/>
                </a:defRPr>
              </a:lvl2pPr>
              <a:lvl3pPr marL="1143000" indent="-228600" eaLnBrk="0" hangingPunct="0">
                <a:defRPr>
                  <a:solidFill>
                    <a:schemeClr val="tx1"/>
                  </a:solidFill>
                  <a:latin typeface="Arial" charset="0"/>
                  <a:cs typeface="Arial" charset="0"/>
                </a:defRPr>
              </a:lvl3pPr>
              <a:lvl4pPr marL="1600200" indent="-228600" eaLnBrk="0" hangingPunct="0">
                <a:defRPr>
                  <a:solidFill>
                    <a:schemeClr val="tx1"/>
                  </a:solidFill>
                  <a:latin typeface="Arial" charset="0"/>
                  <a:cs typeface="Arial" charset="0"/>
                </a:defRPr>
              </a:lvl4pPr>
              <a:lvl5pPr marL="2057400" indent="-228600" eaLnBrk="0" hangingPunct="0">
                <a:defRPr>
                  <a:solidFill>
                    <a:schemeClr val="tx1"/>
                  </a:solidFill>
                  <a:latin typeface="Arial" charset="0"/>
                  <a:cs typeface="Arial" charset="0"/>
                </a:defRPr>
              </a:lvl5pPr>
              <a:lvl6pPr marL="2514600" indent="-228600" eaLnBrk="0" fontAlgn="base" hangingPunct="0">
                <a:spcBef>
                  <a:spcPct val="0"/>
                </a:spcBef>
                <a:spcAft>
                  <a:spcPct val="0"/>
                </a:spcAft>
                <a:defRPr>
                  <a:solidFill>
                    <a:schemeClr val="tx1"/>
                  </a:solidFill>
                  <a:latin typeface="Arial" charset="0"/>
                  <a:cs typeface="Arial" charset="0"/>
                </a:defRPr>
              </a:lvl6pPr>
              <a:lvl7pPr marL="2971800" indent="-228600" eaLnBrk="0" fontAlgn="base" hangingPunct="0">
                <a:spcBef>
                  <a:spcPct val="0"/>
                </a:spcBef>
                <a:spcAft>
                  <a:spcPct val="0"/>
                </a:spcAft>
                <a:defRPr>
                  <a:solidFill>
                    <a:schemeClr val="tx1"/>
                  </a:solidFill>
                  <a:latin typeface="Arial" charset="0"/>
                  <a:cs typeface="Arial" charset="0"/>
                </a:defRPr>
              </a:lvl7pPr>
              <a:lvl8pPr marL="3429000" indent="-228600" eaLnBrk="0" fontAlgn="base" hangingPunct="0">
                <a:spcBef>
                  <a:spcPct val="0"/>
                </a:spcBef>
                <a:spcAft>
                  <a:spcPct val="0"/>
                </a:spcAft>
                <a:defRPr>
                  <a:solidFill>
                    <a:schemeClr val="tx1"/>
                  </a:solidFill>
                  <a:latin typeface="Arial" charset="0"/>
                  <a:cs typeface="Arial" charset="0"/>
                </a:defRPr>
              </a:lvl8pPr>
              <a:lvl9pPr marL="3886200" indent="-228600" eaLnBrk="0" fontAlgn="base" hangingPunct="0">
                <a:spcBef>
                  <a:spcPct val="0"/>
                </a:spcBef>
                <a:spcAft>
                  <a:spcPct val="0"/>
                </a:spcAft>
                <a:defRPr>
                  <a:solidFill>
                    <a:schemeClr val="tx1"/>
                  </a:solidFill>
                  <a:latin typeface="Arial" charset="0"/>
                  <a:cs typeface="Arial" charset="0"/>
                </a:defRPr>
              </a:lvl9pPr>
            </a:lstStyle>
            <a:p>
              <a:pPr eaLnBrk="1" hangingPunct="1">
                <a:spcBef>
                  <a:spcPct val="50000"/>
                </a:spcBef>
              </a:pPr>
              <a:r>
                <a:rPr lang="en-US" sz="2300" i="1" dirty="0">
                  <a:latin typeface="Tahoma" pitchFamily="34" charset="0"/>
                </a:rPr>
                <a:t>LRAS</a:t>
              </a:r>
              <a:endParaRPr lang="en-US" sz="2300" baseline="-25000" dirty="0">
                <a:latin typeface="Tahoma" pitchFamily="34" charset="0"/>
              </a:endParaRPr>
            </a:p>
          </p:txBody>
        </p:sp>
      </p:grpSp>
      <p:sp>
        <p:nvSpPr>
          <p:cNvPr id="59405" name="Rectangle 13"/>
          <p:cNvSpPr>
            <a:spLocks noGrp="1" noChangeArrowheads="1"/>
          </p:cNvSpPr>
          <p:nvPr>
            <p:ph type="body" idx="1"/>
          </p:nvPr>
        </p:nvSpPr>
        <p:spPr>
          <a:xfrm>
            <a:off x="790575" y="1955800"/>
            <a:ext cx="2178050" cy="1987550"/>
          </a:xfrm>
          <a:solidFill>
            <a:srgbClr val="FFCCCC"/>
          </a:solidFill>
          <a:effectLst>
            <a:outerShdw blurRad="50800" dist="38100" dir="2700000" algn="tl" rotWithShape="0">
              <a:prstClr val="black">
                <a:alpha val="40000"/>
              </a:prstClr>
            </a:outerShdw>
          </a:effectLst>
        </p:spPr>
        <p:txBody>
          <a:bodyPr tIns="137160"/>
          <a:lstStyle/>
          <a:p>
            <a:pPr marL="0" indent="0">
              <a:buFont typeface="Wingdings" pitchFamily="2" charset="2"/>
              <a:buNone/>
              <a:defRPr/>
            </a:pPr>
            <a:r>
              <a:rPr lang="en-US" sz="2500" dirty="0"/>
              <a:t>     does not depend on </a:t>
            </a:r>
            <a:r>
              <a:rPr lang="en-US" sz="2500" b="1" i="1" dirty="0"/>
              <a:t>P</a:t>
            </a:r>
            <a:r>
              <a:rPr lang="en-US" sz="2500" dirty="0"/>
              <a:t>, </a:t>
            </a:r>
            <a:br>
              <a:rPr lang="en-US" sz="2500" dirty="0"/>
            </a:br>
            <a:r>
              <a:rPr lang="en-US" sz="2500" dirty="0"/>
              <a:t>so </a:t>
            </a:r>
            <a:r>
              <a:rPr lang="en-US" sz="2500" i="1" dirty="0"/>
              <a:t>LRAS</a:t>
            </a:r>
            <a:r>
              <a:rPr lang="en-US" sz="2500" dirty="0"/>
              <a:t> is vertical. </a:t>
            </a:r>
          </a:p>
        </p:txBody>
      </p:sp>
      <p:graphicFrame>
        <p:nvGraphicFramePr>
          <p:cNvPr id="59406" name="Object 2"/>
          <p:cNvGraphicFramePr>
            <a:graphicFrameLocks noChangeAspect="1"/>
          </p:cNvGraphicFramePr>
          <p:nvPr/>
        </p:nvGraphicFramePr>
        <p:xfrm>
          <a:off x="941388" y="1987550"/>
          <a:ext cx="377825" cy="493713"/>
        </p:xfrm>
        <a:graphic>
          <a:graphicData uri="http://schemas.openxmlformats.org/presentationml/2006/ole">
            <mc:AlternateContent xmlns:mc="http://schemas.openxmlformats.org/markup-compatibility/2006">
              <mc:Choice xmlns:v="urn:schemas-microsoft-com:vml" Requires="v">
                <p:oleObj spid="_x0000_s3140" name="Equation" r:id="rId4" imgW="164880" imgH="215640" progId="Equation.DSMT4">
                  <p:embed/>
                </p:oleObj>
              </mc:Choice>
              <mc:Fallback>
                <p:oleObj name="Equation" r:id="rId4" imgW="164880" imgH="215640" progId="Equation.DSMT4">
                  <p:embed/>
                  <p:pic>
                    <p:nvPicPr>
                      <p:cNvPr id="0" name=""/>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941388" y="1987550"/>
                        <a:ext cx="377825" cy="493713"/>
                      </a:xfrm>
                      <a:prstGeom prst="rect">
                        <a:avLst/>
                      </a:prstGeom>
                      <a:noFill/>
                      <a:extLst>
                        <a:ext uri="{909E8E84-426E-40DD-AFC4-6F175D3DCCD1}">
                          <a14:hiddenFill xmlns:a14="http://schemas.microsoft.com/office/drawing/2010/main">
                            <a:solidFill>
                              <a:srgbClr val="FFFFFF"/>
                            </a:solidFill>
                          </a14:hiddenFill>
                        </a:ext>
                      </a:extLst>
                    </p:spPr>
                  </p:pic>
                </p:oleObj>
              </mc:Fallback>
            </mc:AlternateContent>
          </a:graphicData>
        </a:graphic>
      </p:graphicFrame>
      <p:graphicFrame>
        <p:nvGraphicFramePr>
          <p:cNvPr id="59407" name="Object 3"/>
          <p:cNvGraphicFramePr>
            <a:graphicFrameLocks noChangeAspect="1"/>
          </p:cNvGraphicFramePr>
          <p:nvPr/>
        </p:nvGraphicFramePr>
        <p:xfrm>
          <a:off x="5133975" y="5410200"/>
          <a:ext cx="1482725" cy="906463"/>
        </p:xfrm>
        <a:graphic>
          <a:graphicData uri="http://schemas.openxmlformats.org/presentationml/2006/ole">
            <mc:AlternateContent xmlns:mc="http://schemas.openxmlformats.org/markup-compatibility/2006">
              <mc:Choice xmlns:v="urn:schemas-microsoft-com:vml" Requires="v">
                <p:oleObj spid="_x0000_s3141" name="Equation" r:id="rId6" imgW="749160" imgH="457200" progId="Equation.DSMT4">
                  <p:embed/>
                </p:oleObj>
              </mc:Choice>
              <mc:Fallback>
                <p:oleObj name="Equation" r:id="rId6" imgW="749160" imgH="457200" progId="Equation.DSMT4">
                  <p:embed/>
                  <p:pic>
                    <p:nvPicPr>
                      <p:cNvPr id="0" name=""/>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5133975" y="5410200"/>
                        <a:ext cx="1482725" cy="906463"/>
                      </a:xfrm>
                      <a:prstGeom prst="rect">
                        <a:avLst/>
                      </a:prstGeom>
                      <a:noFill/>
                      <a:extLst>
                        <a:ext uri="{909E8E84-426E-40DD-AFC4-6F175D3DCCD1}">
                          <a14:hiddenFill xmlns:a14="http://schemas.microsoft.com/office/drawing/2010/main">
                            <a:solidFill>
                              <a:srgbClr val="FFFFFF"/>
                            </a:solidFill>
                          </a14:hiddenFill>
                        </a:ext>
                      </a:extLst>
                    </p:spPr>
                  </p:pic>
                </p:oleObj>
              </mc:Fallback>
            </mc:AlternateContent>
          </a:graphicData>
        </a:graphic>
      </p:graphicFrame>
    </p:spTree>
    <p:extLst>
      <p:ext uri="{BB962C8B-B14F-4D97-AF65-F5344CB8AC3E}">
        <p14:creationId xmlns:p14="http://schemas.microsoft.com/office/powerpoint/2010/main" val="2092662226"/>
      </p:ext>
    </p:extLst>
  </p:cSld>
  <p:clrMapOvr>
    <a:masterClrMapping/>
  </p:clrMapOvr>
  <p:transition>
    <p:wipe dir="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59405"/>
                                        </p:tgtEl>
                                        <p:attrNameLst>
                                          <p:attrName>style.visibility</p:attrName>
                                        </p:attrNameLst>
                                      </p:cBhvr>
                                      <p:to>
                                        <p:strVal val="visible"/>
                                      </p:to>
                                    </p:set>
                                    <p:animEffect transition="in" filter="fade">
                                      <p:cBhvr>
                                        <p:cTn id="7" dur="500"/>
                                        <p:tgtEl>
                                          <p:spTgt spid="59405"/>
                                        </p:tgtEl>
                                      </p:cBhvr>
                                    </p:animEffect>
                                  </p:childTnLst>
                                </p:cTn>
                              </p:par>
                              <p:par>
                                <p:cTn id="8" presetID="10" presetClass="entr" presetSubtype="0" fill="hold" nodeType="withEffect">
                                  <p:stCondLst>
                                    <p:cond delay="0"/>
                                  </p:stCondLst>
                                  <p:childTnLst>
                                    <p:set>
                                      <p:cBhvr>
                                        <p:cTn id="9" dur="1" fill="hold">
                                          <p:stCondLst>
                                            <p:cond delay="0"/>
                                          </p:stCondLst>
                                        </p:cTn>
                                        <p:tgtEl>
                                          <p:spTgt spid="59406"/>
                                        </p:tgtEl>
                                        <p:attrNameLst>
                                          <p:attrName>style.visibility</p:attrName>
                                        </p:attrNameLst>
                                      </p:cBhvr>
                                      <p:to>
                                        <p:strVal val="visible"/>
                                      </p:to>
                                    </p:set>
                                    <p:animEffect transition="in" filter="fade">
                                      <p:cBhvr>
                                        <p:cTn id="10" dur="500"/>
                                        <p:tgtEl>
                                          <p:spTgt spid="59406"/>
                                        </p:tgtEl>
                                      </p:cBhvr>
                                    </p:animEffect>
                                  </p:childTnLst>
                                </p:cTn>
                              </p:par>
                            </p:childTnLst>
                          </p:cTn>
                        </p:par>
                        <p:par>
                          <p:cTn id="11" fill="hold" nodeType="afterGroup">
                            <p:stCondLst>
                              <p:cond delay="500"/>
                            </p:stCondLst>
                            <p:childTnLst>
                              <p:par>
                                <p:cTn id="12" presetID="22" presetClass="entr" presetSubtype="1" fill="hold" nodeType="afterEffect">
                                  <p:stCondLst>
                                    <p:cond delay="0"/>
                                  </p:stCondLst>
                                  <p:childTnLst>
                                    <p:set>
                                      <p:cBhvr>
                                        <p:cTn id="13" dur="1" fill="hold">
                                          <p:stCondLst>
                                            <p:cond delay="0"/>
                                          </p:stCondLst>
                                        </p:cTn>
                                        <p:tgtEl>
                                          <p:spTgt spid="4"/>
                                        </p:tgtEl>
                                        <p:attrNameLst>
                                          <p:attrName>style.visibility</p:attrName>
                                        </p:attrNameLst>
                                      </p:cBhvr>
                                      <p:to>
                                        <p:strVal val="visible"/>
                                      </p:to>
                                    </p:set>
                                    <p:animEffect transition="in" filter="wipe(up)">
                                      <p:cBhvr>
                                        <p:cTn id="14" dur="500"/>
                                        <p:tgtEl>
                                          <p:spTgt spid="4"/>
                                        </p:tgtEl>
                                      </p:cBhvr>
                                    </p:animEffect>
                                  </p:childTnLst>
                                </p:cTn>
                              </p:par>
                            </p:childTnLst>
                          </p:cTn>
                        </p:par>
                        <p:par>
                          <p:cTn id="15" fill="hold" nodeType="afterGroup">
                            <p:stCondLst>
                              <p:cond delay="1000"/>
                            </p:stCondLst>
                            <p:childTnLst>
                              <p:par>
                                <p:cTn id="16" presetID="10" presetClass="entr" presetSubtype="0" fill="hold" nodeType="afterEffect">
                                  <p:stCondLst>
                                    <p:cond delay="0"/>
                                  </p:stCondLst>
                                  <p:childTnLst>
                                    <p:set>
                                      <p:cBhvr>
                                        <p:cTn id="17" dur="1" fill="hold">
                                          <p:stCondLst>
                                            <p:cond delay="0"/>
                                          </p:stCondLst>
                                        </p:cTn>
                                        <p:tgtEl>
                                          <p:spTgt spid="59407"/>
                                        </p:tgtEl>
                                        <p:attrNameLst>
                                          <p:attrName>style.visibility</p:attrName>
                                        </p:attrNameLst>
                                      </p:cBhvr>
                                      <p:to>
                                        <p:strVal val="visible"/>
                                      </p:to>
                                    </p:set>
                                    <p:animEffect transition="in" filter="fade">
                                      <p:cBhvr>
                                        <p:cTn id="18" dur="500"/>
                                        <p:tgtEl>
                                          <p:spTgt spid="5940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9405" grpId="0" animBg="1" autoUpdateAnimBg="0"/>
    </p:bldLst>
  </p:timing>
</p:sld>
</file>

<file path=ppt/slides/slide15.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4099" name="Rectangle 2"/>
          <p:cNvSpPr>
            <a:spLocks noGrp="1" noChangeArrowheads="1"/>
          </p:cNvSpPr>
          <p:nvPr>
            <p:ph type="title"/>
          </p:nvPr>
        </p:nvSpPr>
        <p:spPr/>
        <p:txBody>
          <a:bodyPr/>
          <a:lstStyle/>
          <a:p>
            <a:r>
              <a:rPr lang="en-US" sz="3100" dirty="0"/>
              <a:t>Long-run effects of an increase in </a:t>
            </a:r>
            <a:r>
              <a:rPr lang="en-US" sz="3100" i="1" dirty="0"/>
              <a:t>M</a:t>
            </a:r>
          </a:p>
        </p:txBody>
      </p:sp>
      <p:grpSp>
        <p:nvGrpSpPr>
          <p:cNvPr id="4100" name="Group 3"/>
          <p:cNvGrpSpPr>
            <a:grpSpLocks/>
          </p:cNvGrpSpPr>
          <p:nvPr/>
        </p:nvGrpSpPr>
        <p:grpSpPr bwMode="auto">
          <a:xfrm>
            <a:off x="3352800" y="1471613"/>
            <a:ext cx="5257800" cy="4090987"/>
            <a:chOff x="2976" y="1296"/>
            <a:chExt cx="2304" cy="2053"/>
          </a:xfrm>
        </p:grpSpPr>
        <p:grpSp>
          <p:nvGrpSpPr>
            <p:cNvPr id="4125" name="Group 4"/>
            <p:cNvGrpSpPr>
              <a:grpSpLocks/>
            </p:cNvGrpSpPr>
            <p:nvPr/>
          </p:nvGrpSpPr>
          <p:grpSpPr bwMode="auto">
            <a:xfrm>
              <a:off x="3120" y="1536"/>
              <a:ext cx="1968" cy="1728"/>
              <a:chOff x="2640" y="1056"/>
              <a:chExt cx="2496" cy="2112"/>
            </a:xfrm>
          </p:grpSpPr>
          <p:sp>
            <p:nvSpPr>
              <p:cNvPr id="4128" name="Line 5"/>
              <p:cNvSpPr>
                <a:spLocks noChangeShapeType="1"/>
              </p:cNvSpPr>
              <p:nvPr/>
            </p:nvSpPr>
            <p:spPr bwMode="auto">
              <a:xfrm>
                <a:off x="2640" y="1056"/>
                <a:ext cx="0" cy="2112"/>
              </a:xfrm>
              <a:prstGeom prst="line">
                <a:avLst/>
              </a:prstGeom>
              <a:noFill/>
              <a:ln w="12700">
                <a:solidFill>
                  <a:schemeClr val="tx1"/>
                </a:solidFill>
                <a:round/>
                <a:headEnd/>
                <a:tailEnd/>
              </a:ln>
              <a:extLst>
                <a:ext uri="{909E8E84-426E-40DD-AFC4-6F175D3DCCD1}">
                  <a14:hiddenFill xmlns:a14="http://schemas.microsoft.com/office/drawing/2010/main">
                    <a:noFill/>
                  </a14:hiddenFill>
                </a:ext>
              </a:extLst>
            </p:spPr>
            <p:txBody>
              <a:bodyPr/>
              <a:lstStyle/>
              <a:p>
                <a:endParaRPr lang="en-US" dirty="0"/>
              </a:p>
            </p:txBody>
          </p:sp>
          <p:sp>
            <p:nvSpPr>
              <p:cNvPr id="4129" name="Line 6"/>
              <p:cNvSpPr>
                <a:spLocks noChangeShapeType="1"/>
              </p:cNvSpPr>
              <p:nvPr/>
            </p:nvSpPr>
            <p:spPr bwMode="auto">
              <a:xfrm>
                <a:off x="2640" y="3168"/>
                <a:ext cx="2496" cy="0"/>
              </a:xfrm>
              <a:prstGeom prst="line">
                <a:avLst/>
              </a:prstGeom>
              <a:noFill/>
              <a:ln w="12700">
                <a:solidFill>
                  <a:schemeClr val="tx1"/>
                </a:solidFill>
                <a:round/>
                <a:headEnd/>
                <a:tailEnd/>
              </a:ln>
              <a:extLst>
                <a:ext uri="{909E8E84-426E-40DD-AFC4-6F175D3DCCD1}">
                  <a14:hiddenFill xmlns:a14="http://schemas.microsoft.com/office/drawing/2010/main">
                    <a:noFill/>
                  </a14:hiddenFill>
                </a:ext>
              </a:extLst>
            </p:spPr>
            <p:txBody>
              <a:bodyPr/>
              <a:lstStyle/>
              <a:p>
                <a:endParaRPr lang="en-US" dirty="0"/>
              </a:p>
            </p:txBody>
          </p:sp>
        </p:grpSp>
        <p:sp>
          <p:nvSpPr>
            <p:cNvPr id="4126" name="Text Box 7"/>
            <p:cNvSpPr txBox="1">
              <a:spLocks noChangeArrowheads="1"/>
            </p:cNvSpPr>
            <p:nvPr/>
          </p:nvSpPr>
          <p:spPr bwMode="auto">
            <a:xfrm>
              <a:off x="4944" y="3120"/>
              <a:ext cx="336" cy="22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charset="0"/>
                  <a:cs typeface="Arial" charset="0"/>
                </a:defRPr>
              </a:lvl1pPr>
              <a:lvl2pPr marL="742950" indent="-285750" eaLnBrk="0" hangingPunct="0">
                <a:defRPr>
                  <a:solidFill>
                    <a:schemeClr val="tx1"/>
                  </a:solidFill>
                  <a:latin typeface="Arial" charset="0"/>
                  <a:cs typeface="Arial" charset="0"/>
                </a:defRPr>
              </a:lvl2pPr>
              <a:lvl3pPr marL="1143000" indent="-228600" eaLnBrk="0" hangingPunct="0">
                <a:defRPr>
                  <a:solidFill>
                    <a:schemeClr val="tx1"/>
                  </a:solidFill>
                  <a:latin typeface="Arial" charset="0"/>
                  <a:cs typeface="Arial" charset="0"/>
                </a:defRPr>
              </a:lvl3pPr>
              <a:lvl4pPr marL="1600200" indent="-228600" eaLnBrk="0" hangingPunct="0">
                <a:defRPr>
                  <a:solidFill>
                    <a:schemeClr val="tx1"/>
                  </a:solidFill>
                  <a:latin typeface="Arial" charset="0"/>
                  <a:cs typeface="Arial" charset="0"/>
                </a:defRPr>
              </a:lvl4pPr>
              <a:lvl5pPr marL="2057400" indent="-228600" eaLnBrk="0" hangingPunct="0">
                <a:defRPr>
                  <a:solidFill>
                    <a:schemeClr val="tx1"/>
                  </a:solidFill>
                  <a:latin typeface="Arial" charset="0"/>
                  <a:cs typeface="Arial" charset="0"/>
                </a:defRPr>
              </a:lvl5pPr>
              <a:lvl6pPr marL="2514600" indent="-228600" eaLnBrk="0" fontAlgn="base" hangingPunct="0">
                <a:spcBef>
                  <a:spcPct val="0"/>
                </a:spcBef>
                <a:spcAft>
                  <a:spcPct val="0"/>
                </a:spcAft>
                <a:defRPr>
                  <a:solidFill>
                    <a:schemeClr val="tx1"/>
                  </a:solidFill>
                  <a:latin typeface="Arial" charset="0"/>
                  <a:cs typeface="Arial" charset="0"/>
                </a:defRPr>
              </a:lvl6pPr>
              <a:lvl7pPr marL="2971800" indent="-228600" eaLnBrk="0" fontAlgn="base" hangingPunct="0">
                <a:spcBef>
                  <a:spcPct val="0"/>
                </a:spcBef>
                <a:spcAft>
                  <a:spcPct val="0"/>
                </a:spcAft>
                <a:defRPr>
                  <a:solidFill>
                    <a:schemeClr val="tx1"/>
                  </a:solidFill>
                  <a:latin typeface="Arial" charset="0"/>
                  <a:cs typeface="Arial" charset="0"/>
                </a:defRPr>
              </a:lvl7pPr>
              <a:lvl8pPr marL="3429000" indent="-228600" eaLnBrk="0" fontAlgn="base" hangingPunct="0">
                <a:spcBef>
                  <a:spcPct val="0"/>
                </a:spcBef>
                <a:spcAft>
                  <a:spcPct val="0"/>
                </a:spcAft>
                <a:defRPr>
                  <a:solidFill>
                    <a:schemeClr val="tx1"/>
                  </a:solidFill>
                  <a:latin typeface="Arial" charset="0"/>
                  <a:cs typeface="Arial" charset="0"/>
                </a:defRPr>
              </a:lvl8pPr>
              <a:lvl9pPr marL="3886200" indent="-228600" eaLnBrk="0" fontAlgn="base" hangingPunct="0">
                <a:spcBef>
                  <a:spcPct val="0"/>
                </a:spcBef>
                <a:spcAft>
                  <a:spcPct val="0"/>
                </a:spcAft>
                <a:defRPr>
                  <a:solidFill>
                    <a:schemeClr val="tx1"/>
                  </a:solidFill>
                  <a:latin typeface="Arial" charset="0"/>
                  <a:cs typeface="Arial" charset="0"/>
                </a:defRPr>
              </a:lvl9pPr>
            </a:lstStyle>
            <a:p>
              <a:pPr algn="ctr" eaLnBrk="1" hangingPunct="1"/>
              <a:r>
                <a:rPr lang="en-US" sz="2400" b="1" i="1" dirty="0">
                  <a:latin typeface="Tahoma" pitchFamily="34" charset="0"/>
                </a:rPr>
                <a:t>Y</a:t>
              </a:r>
              <a:r>
                <a:rPr lang="en-US" sz="2400" dirty="0"/>
                <a:t> </a:t>
              </a:r>
              <a:endParaRPr lang="en-US" sz="2200" dirty="0"/>
            </a:p>
          </p:txBody>
        </p:sp>
        <p:sp>
          <p:nvSpPr>
            <p:cNvPr id="4127" name="Text Box 8"/>
            <p:cNvSpPr txBox="1">
              <a:spLocks noChangeArrowheads="1"/>
            </p:cNvSpPr>
            <p:nvPr/>
          </p:nvSpPr>
          <p:spPr bwMode="auto">
            <a:xfrm>
              <a:off x="2976" y="1296"/>
              <a:ext cx="240" cy="22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tabLst>
                  <a:tab pos="1082675" algn="r"/>
                  <a:tab pos="1830388" algn="r"/>
                </a:tabLst>
                <a:defRPr>
                  <a:solidFill>
                    <a:schemeClr val="tx1"/>
                  </a:solidFill>
                  <a:latin typeface="Arial" charset="0"/>
                  <a:cs typeface="Arial" charset="0"/>
                </a:defRPr>
              </a:lvl1pPr>
              <a:lvl2pPr marL="742950" indent="-285750" eaLnBrk="0" hangingPunct="0">
                <a:tabLst>
                  <a:tab pos="1082675" algn="r"/>
                  <a:tab pos="1830388" algn="r"/>
                </a:tabLst>
                <a:defRPr>
                  <a:solidFill>
                    <a:schemeClr val="tx1"/>
                  </a:solidFill>
                  <a:latin typeface="Arial" charset="0"/>
                  <a:cs typeface="Arial" charset="0"/>
                </a:defRPr>
              </a:lvl2pPr>
              <a:lvl3pPr marL="1143000" indent="-228600" eaLnBrk="0" hangingPunct="0">
                <a:tabLst>
                  <a:tab pos="1082675" algn="r"/>
                  <a:tab pos="1830388" algn="r"/>
                </a:tabLst>
                <a:defRPr>
                  <a:solidFill>
                    <a:schemeClr val="tx1"/>
                  </a:solidFill>
                  <a:latin typeface="Arial" charset="0"/>
                  <a:cs typeface="Arial" charset="0"/>
                </a:defRPr>
              </a:lvl3pPr>
              <a:lvl4pPr marL="1600200" indent="-228600" eaLnBrk="0" hangingPunct="0">
                <a:tabLst>
                  <a:tab pos="1082675" algn="r"/>
                  <a:tab pos="1830388" algn="r"/>
                </a:tabLst>
                <a:defRPr>
                  <a:solidFill>
                    <a:schemeClr val="tx1"/>
                  </a:solidFill>
                  <a:latin typeface="Arial" charset="0"/>
                  <a:cs typeface="Arial" charset="0"/>
                </a:defRPr>
              </a:lvl4pPr>
              <a:lvl5pPr marL="2057400" indent="-228600" eaLnBrk="0" hangingPunct="0">
                <a:tabLst>
                  <a:tab pos="1082675" algn="r"/>
                  <a:tab pos="1830388" algn="r"/>
                </a:tabLst>
                <a:defRPr>
                  <a:solidFill>
                    <a:schemeClr val="tx1"/>
                  </a:solidFill>
                  <a:latin typeface="Arial" charset="0"/>
                  <a:cs typeface="Arial" charset="0"/>
                </a:defRPr>
              </a:lvl5pPr>
              <a:lvl6pPr marL="2514600" indent="-228600" eaLnBrk="0" fontAlgn="base" hangingPunct="0">
                <a:spcBef>
                  <a:spcPct val="0"/>
                </a:spcBef>
                <a:spcAft>
                  <a:spcPct val="0"/>
                </a:spcAft>
                <a:tabLst>
                  <a:tab pos="1082675" algn="r"/>
                  <a:tab pos="1830388" algn="r"/>
                </a:tabLst>
                <a:defRPr>
                  <a:solidFill>
                    <a:schemeClr val="tx1"/>
                  </a:solidFill>
                  <a:latin typeface="Arial" charset="0"/>
                  <a:cs typeface="Arial" charset="0"/>
                </a:defRPr>
              </a:lvl6pPr>
              <a:lvl7pPr marL="2971800" indent="-228600" eaLnBrk="0" fontAlgn="base" hangingPunct="0">
                <a:spcBef>
                  <a:spcPct val="0"/>
                </a:spcBef>
                <a:spcAft>
                  <a:spcPct val="0"/>
                </a:spcAft>
                <a:tabLst>
                  <a:tab pos="1082675" algn="r"/>
                  <a:tab pos="1830388" algn="r"/>
                </a:tabLst>
                <a:defRPr>
                  <a:solidFill>
                    <a:schemeClr val="tx1"/>
                  </a:solidFill>
                  <a:latin typeface="Arial" charset="0"/>
                  <a:cs typeface="Arial" charset="0"/>
                </a:defRPr>
              </a:lvl7pPr>
              <a:lvl8pPr marL="3429000" indent="-228600" eaLnBrk="0" fontAlgn="base" hangingPunct="0">
                <a:spcBef>
                  <a:spcPct val="0"/>
                </a:spcBef>
                <a:spcAft>
                  <a:spcPct val="0"/>
                </a:spcAft>
                <a:tabLst>
                  <a:tab pos="1082675" algn="r"/>
                  <a:tab pos="1830388" algn="r"/>
                </a:tabLst>
                <a:defRPr>
                  <a:solidFill>
                    <a:schemeClr val="tx1"/>
                  </a:solidFill>
                  <a:latin typeface="Arial" charset="0"/>
                  <a:cs typeface="Arial" charset="0"/>
                </a:defRPr>
              </a:lvl8pPr>
              <a:lvl9pPr marL="3886200" indent="-228600" eaLnBrk="0" fontAlgn="base" hangingPunct="0">
                <a:spcBef>
                  <a:spcPct val="0"/>
                </a:spcBef>
                <a:spcAft>
                  <a:spcPct val="0"/>
                </a:spcAft>
                <a:tabLst>
                  <a:tab pos="1082675" algn="r"/>
                  <a:tab pos="1830388" algn="r"/>
                </a:tabLst>
                <a:defRPr>
                  <a:solidFill>
                    <a:schemeClr val="tx1"/>
                  </a:solidFill>
                  <a:latin typeface="Arial" charset="0"/>
                  <a:cs typeface="Arial" charset="0"/>
                </a:defRPr>
              </a:lvl9pPr>
            </a:lstStyle>
            <a:p>
              <a:pPr algn="ctr" eaLnBrk="1" hangingPunct="1"/>
              <a:r>
                <a:rPr lang="en-US" sz="2400" b="1" i="1" dirty="0">
                  <a:latin typeface="Tahoma" pitchFamily="34" charset="0"/>
                </a:rPr>
                <a:t>P</a:t>
              </a:r>
              <a:endParaRPr lang="en-US" sz="2200" dirty="0"/>
            </a:p>
          </p:txBody>
        </p:sp>
      </p:grpSp>
      <p:grpSp>
        <p:nvGrpSpPr>
          <p:cNvPr id="4101" name="Group 9"/>
          <p:cNvGrpSpPr>
            <a:grpSpLocks/>
          </p:cNvGrpSpPr>
          <p:nvPr/>
        </p:nvGrpSpPr>
        <p:grpSpPr bwMode="auto">
          <a:xfrm>
            <a:off x="4273550" y="1350963"/>
            <a:ext cx="3803650" cy="3602037"/>
            <a:chOff x="2644" y="890"/>
            <a:chExt cx="2396" cy="2269"/>
          </a:xfrm>
        </p:grpSpPr>
        <p:sp>
          <p:nvSpPr>
            <p:cNvPr id="4123" name="Arc 10"/>
            <p:cNvSpPr>
              <a:spLocks/>
            </p:cNvSpPr>
            <p:nvPr/>
          </p:nvSpPr>
          <p:spPr bwMode="auto">
            <a:xfrm flipH="1" flipV="1">
              <a:off x="2644" y="890"/>
              <a:ext cx="2396" cy="2134"/>
            </a:xfrm>
            <a:custGeom>
              <a:avLst/>
              <a:gdLst>
                <a:gd name="T0" fmla="*/ 0 w 20736"/>
                <a:gd name="T1" fmla="*/ 0 h 21056"/>
                <a:gd name="T2" fmla="*/ 0 w 20736"/>
                <a:gd name="T3" fmla="*/ 0 h 21056"/>
                <a:gd name="T4" fmla="*/ 0 w 20736"/>
                <a:gd name="T5" fmla="*/ 0 h 21056"/>
                <a:gd name="T6" fmla="*/ 0 60000 65536"/>
                <a:gd name="T7" fmla="*/ 0 60000 65536"/>
                <a:gd name="T8" fmla="*/ 0 60000 65536"/>
                <a:gd name="T9" fmla="*/ 0 w 20736"/>
                <a:gd name="T10" fmla="*/ 0 h 21056"/>
                <a:gd name="T11" fmla="*/ 20736 w 20736"/>
                <a:gd name="T12" fmla="*/ 21056 h 21056"/>
              </a:gdLst>
              <a:ahLst/>
              <a:cxnLst>
                <a:cxn ang="T6">
                  <a:pos x="T0" y="T1"/>
                </a:cxn>
                <a:cxn ang="T7">
                  <a:pos x="T2" y="T3"/>
                </a:cxn>
                <a:cxn ang="T8">
                  <a:pos x="T4" y="T5"/>
                </a:cxn>
              </a:cxnLst>
              <a:rect l="T9" t="T10" r="T11" b="T12"/>
              <a:pathLst>
                <a:path w="20736" h="21056" fill="none" extrusionOk="0">
                  <a:moveTo>
                    <a:pt x="4815" y="-1"/>
                  </a:moveTo>
                  <a:cubicBezTo>
                    <a:pt x="12450" y="1745"/>
                    <a:pt x="18542" y="7488"/>
                    <a:pt x="20735" y="15007"/>
                  </a:cubicBezTo>
                </a:path>
                <a:path w="20736" h="21056" stroke="0" extrusionOk="0">
                  <a:moveTo>
                    <a:pt x="4815" y="-1"/>
                  </a:moveTo>
                  <a:cubicBezTo>
                    <a:pt x="12450" y="1745"/>
                    <a:pt x="18542" y="7488"/>
                    <a:pt x="20735" y="15007"/>
                  </a:cubicBezTo>
                  <a:lnTo>
                    <a:pt x="0" y="21056"/>
                  </a:lnTo>
                  <a:close/>
                </a:path>
              </a:pathLst>
            </a:custGeom>
            <a:noFill/>
            <a:ln w="28575">
              <a:solidFill>
                <a:srgbClr val="000082"/>
              </a:solidFill>
              <a:round/>
              <a:headEnd/>
              <a:tailEnd/>
            </a:ln>
            <a:extLst>
              <a:ext uri="{909E8E84-426E-40DD-AFC4-6F175D3DCCD1}">
                <a14:hiddenFill xmlns:a14="http://schemas.microsoft.com/office/drawing/2010/main">
                  <a:solidFill>
                    <a:srgbClr val="FFFFFF"/>
                  </a:solidFill>
                </a14:hiddenFill>
              </a:ext>
            </a:extLst>
          </p:spPr>
          <p:txBody>
            <a:bodyPr wrap="none" anchor="ctr"/>
            <a:lstStyle/>
            <a:p>
              <a:endParaRPr lang="en-US" dirty="0"/>
            </a:p>
          </p:txBody>
        </p:sp>
        <p:sp>
          <p:nvSpPr>
            <p:cNvPr id="4124" name="Text Box 11"/>
            <p:cNvSpPr txBox="1">
              <a:spLocks noChangeArrowheads="1"/>
            </p:cNvSpPr>
            <p:nvPr/>
          </p:nvSpPr>
          <p:spPr bwMode="auto">
            <a:xfrm>
              <a:off x="4425" y="2880"/>
              <a:ext cx="432" cy="27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charset="0"/>
                  <a:cs typeface="Arial" charset="0"/>
                </a:defRPr>
              </a:lvl1pPr>
              <a:lvl2pPr marL="742950" indent="-285750" eaLnBrk="0" hangingPunct="0">
                <a:defRPr>
                  <a:solidFill>
                    <a:schemeClr val="tx1"/>
                  </a:solidFill>
                  <a:latin typeface="Arial" charset="0"/>
                  <a:cs typeface="Arial" charset="0"/>
                </a:defRPr>
              </a:lvl2pPr>
              <a:lvl3pPr marL="1143000" indent="-228600" eaLnBrk="0" hangingPunct="0">
                <a:defRPr>
                  <a:solidFill>
                    <a:schemeClr val="tx1"/>
                  </a:solidFill>
                  <a:latin typeface="Arial" charset="0"/>
                  <a:cs typeface="Arial" charset="0"/>
                </a:defRPr>
              </a:lvl3pPr>
              <a:lvl4pPr marL="1600200" indent="-228600" eaLnBrk="0" hangingPunct="0">
                <a:defRPr>
                  <a:solidFill>
                    <a:schemeClr val="tx1"/>
                  </a:solidFill>
                  <a:latin typeface="Arial" charset="0"/>
                  <a:cs typeface="Arial" charset="0"/>
                </a:defRPr>
              </a:lvl4pPr>
              <a:lvl5pPr marL="2057400" indent="-228600" eaLnBrk="0" hangingPunct="0">
                <a:defRPr>
                  <a:solidFill>
                    <a:schemeClr val="tx1"/>
                  </a:solidFill>
                  <a:latin typeface="Arial" charset="0"/>
                  <a:cs typeface="Arial" charset="0"/>
                </a:defRPr>
              </a:lvl5pPr>
              <a:lvl6pPr marL="2514600" indent="-228600" eaLnBrk="0" fontAlgn="base" hangingPunct="0">
                <a:spcBef>
                  <a:spcPct val="0"/>
                </a:spcBef>
                <a:spcAft>
                  <a:spcPct val="0"/>
                </a:spcAft>
                <a:defRPr>
                  <a:solidFill>
                    <a:schemeClr val="tx1"/>
                  </a:solidFill>
                  <a:latin typeface="Arial" charset="0"/>
                  <a:cs typeface="Arial" charset="0"/>
                </a:defRPr>
              </a:lvl6pPr>
              <a:lvl7pPr marL="2971800" indent="-228600" eaLnBrk="0" fontAlgn="base" hangingPunct="0">
                <a:spcBef>
                  <a:spcPct val="0"/>
                </a:spcBef>
                <a:spcAft>
                  <a:spcPct val="0"/>
                </a:spcAft>
                <a:defRPr>
                  <a:solidFill>
                    <a:schemeClr val="tx1"/>
                  </a:solidFill>
                  <a:latin typeface="Arial" charset="0"/>
                  <a:cs typeface="Arial" charset="0"/>
                </a:defRPr>
              </a:lvl7pPr>
              <a:lvl8pPr marL="3429000" indent="-228600" eaLnBrk="0" fontAlgn="base" hangingPunct="0">
                <a:spcBef>
                  <a:spcPct val="0"/>
                </a:spcBef>
                <a:spcAft>
                  <a:spcPct val="0"/>
                </a:spcAft>
                <a:defRPr>
                  <a:solidFill>
                    <a:schemeClr val="tx1"/>
                  </a:solidFill>
                  <a:latin typeface="Arial" charset="0"/>
                  <a:cs typeface="Arial" charset="0"/>
                </a:defRPr>
              </a:lvl8pPr>
              <a:lvl9pPr marL="3886200" indent="-228600" eaLnBrk="0" fontAlgn="base" hangingPunct="0">
                <a:spcBef>
                  <a:spcPct val="0"/>
                </a:spcBef>
                <a:spcAft>
                  <a:spcPct val="0"/>
                </a:spcAft>
                <a:defRPr>
                  <a:solidFill>
                    <a:schemeClr val="tx1"/>
                  </a:solidFill>
                  <a:latin typeface="Arial" charset="0"/>
                  <a:cs typeface="Arial" charset="0"/>
                </a:defRPr>
              </a:lvl9pPr>
            </a:lstStyle>
            <a:p>
              <a:pPr eaLnBrk="1" hangingPunct="1">
                <a:spcBef>
                  <a:spcPct val="50000"/>
                </a:spcBef>
              </a:pPr>
              <a:r>
                <a:rPr lang="en-US" sz="2300" i="1" dirty="0">
                  <a:latin typeface="Tahoma" pitchFamily="34" charset="0"/>
                </a:rPr>
                <a:t>AD</a:t>
              </a:r>
              <a:r>
                <a:rPr lang="en-US" sz="2300" baseline="-25000" dirty="0">
                  <a:latin typeface="Tahoma" pitchFamily="34" charset="0"/>
                </a:rPr>
                <a:t>1</a:t>
              </a:r>
            </a:p>
          </p:txBody>
        </p:sp>
      </p:grpSp>
      <p:sp>
        <p:nvSpPr>
          <p:cNvPr id="61455" name="Line 15"/>
          <p:cNvSpPr>
            <a:spLocks noChangeShapeType="1"/>
          </p:cNvSpPr>
          <p:nvPr/>
        </p:nvSpPr>
        <p:spPr bwMode="auto">
          <a:xfrm>
            <a:off x="6248400" y="4267200"/>
            <a:ext cx="857250" cy="0"/>
          </a:xfrm>
          <a:prstGeom prst="line">
            <a:avLst/>
          </a:prstGeom>
          <a:noFill/>
          <a:ln w="38100">
            <a:solidFill>
              <a:schemeClr val="tx1"/>
            </a:solidFill>
            <a:round/>
            <a:headEnd/>
            <a:tailEnd type="triangle" w="lg" len="med"/>
          </a:ln>
          <a:extLst>
            <a:ext uri="{909E8E84-426E-40DD-AFC4-6F175D3DCCD1}">
              <a14:hiddenFill xmlns:a14="http://schemas.microsoft.com/office/drawing/2010/main">
                <a:noFill/>
              </a14:hiddenFill>
            </a:ext>
          </a:extLst>
        </p:spPr>
        <p:txBody>
          <a:bodyPr/>
          <a:lstStyle/>
          <a:p>
            <a:endParaRPr lang="en-US" dirty="0"/>
          </a:p>
        </p:txBody>
      </p:sp>
      <p:grpSp>
        <p:nvGrpSpPr>
          <p:cNvPr id="4103" name="Group 16"/>
          <p:cNvGrpSpPr>
            <a:grpSpLocks/>
          </p:cNvGrpSpPr>
          <p:nvPr/>
        </p:nvGrpSpPr>
        <p:grpSpPr bwMode="auto">
          <a:xfrm>
            <a:off x="5410200" y="1524000"/>
            <a:ext cx="1066800" cy="3865563"/>
            <a:chOff x="3408" y="960"/>
            <a:chExt cx="672" cy="2435"/>
          </a:xfrm>
        </p:grpSpPr>
        <p:sp>
          <p:nvSpPr>
            <p:cNvPr id="4121" name="Line 17"/>
            <p:cNvSpPr>
              <a:spLocks noChangeShapeType="1"/>
            </p:cNvSpPr>
            <p:nvPr/>
          </p:nvSpPr>
          <p:spPr bwMode="auto">
            <a:xfrm flipV="1">
              <a:off x="3692" y="1235"/>
              <a:ext cx="0" cy="2160"/>
            </a:xfrm>
            <a:prstGeom prst="line">
              <a:avLst/>
            </a:prstGeom>
            <a:noFill/>
            <a:ln w="28575">
              <a:solidFill>
                <a:srgbClr val="000082"/>
              </a:solidFill>
              <a:round/>
              <a:headEnd/>
              <a:tailEnd/>
            </a:ln>
            <a:extLst>
              <a:ext uri="{909E8E84-426E-40DD-AFC4-6F175D3DCCD1}">
                <a14:hiddenFill xmlns:a14="http://schemas.microsoft.com/office/drawing/2010/main">
                  <a:noFill/>
                </a14:hiddenFill>
              </a:ext>
            </a:extLst>
          </p:spPr>
          <p:txBody>
            <a:bodyPr/>
            <a:lstStyle/>
            <a:p>
              <a:endParaRPr lang="en-US" dirty="0"/>
            </a:p>
          </p:txBody>
        </p:sp>
        <p:sp>
          <p:nvSpPr>
            <p:cNvPr id="4122" name="Text Box 18"/>
            <p:cNvSpPr txBox="1">
              <a:spLocks noChangeArrowheads="1"/>
            </p:cNvSpPr>
            <p:nvPr/>
          </p:nvSpPr>
          <p:spPr bwMode="auto">
            <a:xfrm>
              <a:off x="3408" y="960"/>
              <a:ext cx="672" cy="27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charset="0"/>
                  <a:cs typeface="Arial" charset="0"/>
                </a:defRPr>
              </a:lvl1pPr>
              <a:lvl2pPr marL="742950" indent="-285750" eaLnBrk="0" hangingPunct="0">
                <a:defRPr>
                  <a:solidFill>
                    <a:schemeClr val="tx1"/>
                  </a:solidFill>
                  <a:latin typeface="Arial" charset="0"/>
                  <a:cs typeface="Arial" charset="0"/>
                </a:defRPr>
              </a:lvl2pPr>
              <a:lvl3pPr marL="1143000" indent="-228600" eaLnBrk="0" hangingPunct="0">
                <a:defRPr>
                  <a:solidFill>
                    <a:schemeClr val="tx1"/>
                  </a:solidFill>
                  <a:latin typeface="Arial" charset="0"/>
                  <a:cs typeface="Arial" charset="0"/>
                </a:defRPr>
              </a:lvl3pPr>
              <a:lvl4pPr marL="1600200" indent="-228600" eaLnBrk="0" hangingPunct="0">
                <a:defRPr>
                  <a:solidFill>
                    <a:schemeClr val="tx1"/>
                  </a:solidFill>
                  <a:latin typeface="Arial" charset="0"/>
                  <a:cs typeface="Arial" charset="0"/>
                </a:defRPr>
              </a:lvl4pPr>
              <a:lvl5pPr marL="2057400" indent="-228600" eaLnBrk="0" hangingPunct="0">
                <a:defRPr>
                  <a:solidFill>
                    <a:schemeClr val="tx1"/>
                  </a:solidFill>
                  <a:latin typeface="Arial" charset="0"/>
                  <a:cs typeface="Arial" charset="0"/>
                </a:defRPr>
              </a:lvl5pPr>
              <a:lvl6pPr marL="2514600" indent="-228600" eaLnBrk="0" fontAlgn="base" hangingPunct="0">
                <a:spcBef>
                  <a:spcPct val="0"/>
                </a:spcBef>
                <a:spcAft>
                  <a:spcPct val="0"/>
                </a:spcAft>
                <a:defRPr>
                  <a:solidFill>
                    <a:schemeClr val="tx1"/>
                  </a:solidFill>
                  <a:latin typeface="Arial" charset="0"/>
                  <a:cs typeface="Arial" charset="0"/>
                </a:defRPr>
              </a:lvl6pPr>
              <a:lvl7pPr marL="2971800" indent="-228600" eaLnBrk="0" fontAlgn="base" hangingPunct="0">
                <a:spcBef>
                  <a:spcPct val="0"/>
                </a:spcBef>
                <a:spcAft>
                  <a:spcPct val="0"/>
                </a:spcAft>
                <a:defRPr>
                  <a:solidFill>
                    <a:schemeClr val="tx1"/>
                  </a:solidFill>
                  <a:latin typeface="Arial" charset="0"/>
                  <a:cs typeface="Arial" charset="0"/>
                </a:defRPr>
              </a:lvl7pPr>
              <a:lvl8pPr marL="3429000" indent="-228600" eaLnBrk="0" fontAlgn="base" hangingPunct="0">
                <a:spcBef>
                  <a:spcPct val="0"/>
                </a:spcBef>
                <a:spcAft>
                  <a:spcPct val="0"/>
                </a:spcAft>
                <a:defRPr>
                  <a:solidFill>
                    <a:schemeClr val="tx1"/>
                  </a:solidFill>
                  <a:latin typeface="Arial" charset="0"/>
                  <a:cs typeface="Arial" charset="0"/>
                </a:defRPr>
              </a:lvl8pPr>
              <a:lvl9pPr marL="3886200" indent="-228600" eaLnBrk="0" fontAlgn="base" hangingPunct="0">
                <a:spcBef>
                  <a:spcPct val="0"/>
                </a:spcBef>
                <a:spcAft>
                  <a:spcPct val="0"/>
                </a:spcAft>
                <a:defRPr>
                  <a:solidFill>
                    <a:schemeClr val="tx1"/>
                  </a:solidFill>
                  <a:latin typeface="Arial" charset="0"/>
                  <a:cs typeface="Arial" charset="0"/>
                </a:defRPr>
              </a:lvl9pPr>
            </a:lstStyle>
            <a:p>
              <a:pPr eaLnBrk="1" hangingPunct="1">
                <a:spcBef>
                  <a:spcPct val="50000"/>
                </a:spcBef>
              </a:pPr>
              <a:r>
                <a:rPr lang="en-US" sz="2300" i="1" dirty="0">
                  <a:latin typeface="Tahoma" pitchFamily="34" charset="0"/>
                </a:rPr>
                <a:t>LRAS</a:t>
              </a:r>
              <a:endParaRPr lang="en-US" sz="2300" baseline="-25000" dirty="0">
                <a:latin typeface="Tahoma" pitchFamily="34" charset="0"/>
              </a:endParaRPr>
            </a:p>
          </p:txBody>
        </p:sp>
      </p:grpSp>
      <p:graphicFrame>
        <p:nvGraphicFramePr>
          <p:cNvPr id="4098" name="Object 2"/>
          <p:cNvGraphicFramePr>
            <a:graphicFrameLocks noChangeAspect="1"/>
          </p:cNvGraphicFramePr>
          <p:nvPr/>
        </p:nvGraphicFramePr>
        <p:xfrm>
          <a:off x="5719763" y="5367338"/>
          <a:ext cx="350837" cy="458787"/>
        </p:xfrm>
        <a:graphic>
          <a:graphicData uri="http://schemas.openxmlformats.org/presentationml/2006/ole">
            <mc:AlternateContent xmlns:mc="http://schemas.openxmlformats.org/markup-compatibility/2006">
              <mc:Choice xmlns:v="urn:schemas-microsoft-com:vml" Requires="v">
                <p:oleObj spid="_x0000_s4133" name="Equation" r:id="rId4" imgW="164880" imgH="215640" progId="Equation.DSMT4">
                  <p:embed/>
                </p:oleObj>
              </mc:Choice>
              <mc:Fallback>
                <p:oleObj name="Equation" r:id="rId4" imgW="164880" imgH="215640" progId="Equation.DSMT4">
                  <p:embed/>
                  <p:pic>
                    <p:nvPicPr>
                      <p:cNvPr id="0" name=""/>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5719763" y="5367338"/>
                        <a:ext cx="350837" cy="458787"/>
                      </a:xfrm>
                      <a:prstGeom prst="rect">
                        <a:avLst/>
                      </a:prstGeom>
                      <a:noFill/>
                      <a:extLst>
                        <a:ext uri="{909E8E84-426E-40DD-AFC4-6F175D3DCCD1}">
                          <a14:hiddenFill xmlns:a14="http://schemas.microsoft.com/office/drawing/2010/main">
                            <a:solidFill>
                              <a:srgbClr val="FFFFFF"/>
                            </a:solidFill>
                          </a14:hiddenFill>
                        </a:ext>
                      </a:extLst>
                    </p:spPr>
                  </p:pic>
                </p:oleObj>
              </mc:Fallback>
            </mc:AlternateContent>
          </a:graphicData>
        </a:graphic>
      </p:graphicFrame>
      <p:sp>
        <p:nvSpPr>
          <p:cNvPr id="61460" name="Line 20"/>
          <p:cNvSpPr>
            <a:spLocks noChangeShapeType="1"/>
          </p:cNvSpPr>
          <p:nvPr/>
        </p:nvSpPr>
        <p:spPr bwMode="auto">
          <a:xfrm flipV="1">
            <a:off x="6629400" y="3352800"/>
            <a:ext cx="914400" cy="914400"/>
          </a:xfrm>
          <a:prstGeom prst="line">
            <a:avLst/>
          </a:prstGeom>
          <a:noFill/>
          <a:ln w="9525">
            <a:solidFill>
              <a:schemeClr val="tx1"/>
            </a:solidFill>
            <a:round/>
            <a:headEnd/>
            <a:tailEnd/>
          </a:ln>
          <a:extLst>
            <a:ext uri="{909E8E84-426E-40DD-AFC4-6F175D3DCCD1}">
              <a14:hiddenFill xmlns:a14="http://schemas.microsoft.com/office/drawing/2010/main">
                <a:noFill/>
              </a14:hiddenFill>
            </a:ext>
          </a:extLst>
        </p:spPr>
        <p:txBody>
          <a:bodyPr/>
          <a:lstStyle/>
          <a:p>
            <a:endParaRPr lang="en-US" dirty="0"/>
          </a:p>
        </p:txBody>
      </p:sp>
      <p:sp>
        <p:nvSpPr>
          <p:cNvPr id="61461" name="Rectangle 21"/>
          <p:cNvSpPr>
            <a:spLocks noGrp="1" noChangeArrowheads="1"/>
          </p:cNvSpPr>
          <p:nvPr>
            <p:ph type="body" idx="1"/>
          </p:nvPr>
        </p:nvSpPr>
        <p:spPr>
          <a:xfrm>
            <a:off x="6705600" y="1828800"/>
            <a:ext cx="2057400" cy="1600200"/>
          </a:xfrm>
          <a:solidFill>
            <a:srgbClr val="FFFFCC"/>
          </a:solidFill>
        </p:spPr>
        <p:txBody>
          <a:bodyPr/>
          <a:lstStyle/>
          <a:p>
            <a:pPr marL="0" indent="0">
              <a:buFont typeface="Wingdings" pitchFamily="2" charset="2"/>
              <a:buNone/>
            </a:pPr>
            <a:r>
              <a:rPr lang="en-US" sz="2400" dirty="0"/>
              <a:t>An increase in </a:t>
            </a:r>
            <a:r>
              <a:rPr lang="en-US" sz="2400" b="1" i="1" dirty="0"/>
              <a:t>M</a:t>
            </a:r>
            <a:r>
              <a:rPr lang="en-US" sz="1000" dirty="0"/>
              <a:t> </a:t>
            </a:r>
            <a:r>
              <a:rPr lang="en-US" sz="2400" dirty="0"/>
              <a:t> shifts </a:t>
            </a:r>
            <a:r>
              <a:rPr lang="en-US" sz="2400" i="1" dirty="0"/>
              <a:t>AD</a:t>
            </a:r>
            <a:r>
              <a:rPr lang="en-US" sz="2400" dirty="0"/>
              <a:t>  to the right. </a:t>
            </a:r>
          </a:p>
        </p:txBody>
      </p:sp>
      <p:sp>
        <p:nvSpPr>
          <p:cNvPr id="4106" name="Line 22"/>
          <p:cNvSpPr>
            <a:spLocks noChangeShapeType="1"/>
          </p:cNvSpPr>
          <p:nvPr/>
        </p:nvSpPr>
        <p:spPr bwMode="auto">
          <a:xfrm flipH="1">
            <a:off x="3681413" y="4235450"/>
            <a:ext cx="2178050" cy="0"/>
          </a:xfrm>
          <a:prstGeom prst="line">
            <a:avLst/>
          </a:prstGeom>
          <a:noFill/>
          <a:ln w="12700">
            <a:solidFill>
              <a:schemeClr val="tx1"/>
            </a:solidFill>
            <a:prstDash val="dash"/>
            <a:round/>
            <a:headEnd/>
            <a:tailEnd/>
          </a:ln>
          <a:extLst>
            <a:ext uri="{909E8E84-426E-40DD-AFC4-6F175D3DCCD1}">
              <a14:hiddenFill xmlns:a14="http://schemas.microsoft.com/office/drawing/2010/main">
                <a:noFill/>
              </a14:hiddenFill>
            </a:ext>
          </a:extLst>
        </p:spPr>
        <p:txBody>
          <a:bodyPr/>
          <a:lstStyle/>
          <a:p>
            <a:endParaRPr lang="en-US" dirty="0"/>
          </a:p>
        </p:txBody>
      </p:sp>
      <p:sp>
        <p:nvSpPr>
          <p:cNvPr id="4107" name="Text Box 23"/>
          <p:cNvSpPr txBox="1">
            <a:spLocks noChangeArrowheads="1"/>
          </p:cNvSpPr>
          <p:nvPr/>
        </p:nvSpPr>
        <p:spPr bwMode="auto">
          <a:xfrm>
            <a:off x="3305175" y="4030663"/>
            <a:ext cx="381000" cy="4429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91440">
            <a:spAutoFit/>
          </a:bodyPr>
          <a:lstStyle>
            <a:lvl1pPr eaLnBrk="0" hangingPunct="0">
              <a:defRPr>
                <a:solidFill>
                  <a:schemeClr val="tx1"/>
                </a:solidFill>
                <a:latin typeface="Arial" charset="0"/>
                <a:cs typeface="Arial" charset="0"/>
              </a:defRPr>
            </a:lvl1pPr>
            <a:lvl2pPr marL="742950" indent="-285750" eaLnBrk="0" hangingPunct="0">
              <a:defRPr>
                <a:solidFill>
                  <a:schemeClr val="tx1"/>
                </a:solidFill>
                <a:latin typeface="Arial" charset="0"/>
                <a:cs typeface="Arial" charset="0"/>
              </a:defRPr>
            </a:lvl2pPr>
            <a:lvl3pPr marL="1143000" indent="-228600" eaLnBrk="0" hangingPunct="0">
              <a:defRPr>
                <a:solidFill>
                  <a:schemeClr val="tx1"/>
                </a:solidFill>
                <a:latin typeface="Arial" charset="0"/>
                <a:cs typeface="Arial" charset="0"/>
              </a:defRPr>
            </a:lvl3pPr>
            <a:lvl4pPr marL="1600200" indent="-228600" eaLnBrk="0" hangingPunct="0">
              <a:defRPr>
                <a:solidFill>
                  <a:schemeClr val="tx1"/>
                </a:solidFill>
                <a:latin typeface="Arial" charset="0"/>
                <a:cs typeface="Arial" charset="0"/>
              </a:defRPr>
            </a:lvl4pPr>
            <a:lvl5pPr marL="2057400" indent="-228600" eaLnBrk="0" hangingPunct="0">
              <a:defRPr>
                <a:solidFill>
                  <a:schemeClr val="tx1"/>
                </a:solidFill>
                <a:latin typeface="Arial" charset="0"/>
                <a:cs typeface="Arial" charset="0"/>
              </a:defRPr>
            </a:lvl5pPr>
            <a:lvl6pPr marL="2514600" indent="-228600" eaLnBrk="0" fontAlgn="base" hangingPunct="0">
              <a:spcBef>
                <a:spcPct val="0"/>
              </a:spcBef>
              <a:spcAft>
                <a:spcPct val="0"/>
              </a:spcAft>
              <a:defRPr>
                <a:solidFill>
                  <a:schemeClr val="tx1"/>
                </a:solidFill>
                <a:latin typeface="Arial" charset="0"/>
                <a:cs typeface="Arial" charset="0"/>
              </a:defRPr>
            </a:lvl6pPr>
            <a:lvl7pPr marL="2971800" indent="-228600" eaLnBrk="0" fontAlgn="base" hangingPunct="0">
              <a:spcBef>
                <a:spcPct val="0"/>
              </a:spcBef>
              <a:spcAft>
                <a:spcPct val="0"/>
              </a:spcAft>
              <a:defRPr>
                <a:solidFill>
                  <a:schemeClr val="tx1"/>
                </a:solidFill>
                <a:latin typeface="Arial" charset="0"/>
                <a:cs typeface="Arial" charset="0"/>
              </a:defRPr>
            </a:lvl7pPr>
            <a:lvl8pPr marL="3429000" indent="-228600" eaLnBrk="0" fontAlgn="base" hangingPunct="0">
              <a:spcBef>
                <a:spcPct val="0"/>
              </a:spcBef>
              <a:spcAft>
                <a:spcPct val="0"/>
              </a:spcAft>
              <a:defRPr>
                <a:solidFill>
                  <a:schemeClr val="tx1"/>
                </a:solidFill>
                <a:latin typeface="Arial" charset="0"/>
                <a:cs typeface="Arial" charset="0"/>
              </a:defRPr>
            </a:lvl8pPr>
            <a:lvl9pPr marL="3886200" indent="-228600" eaLnBrk="0" fontAlgn="base" hangingPunct="0">
              <a:spcBef>
                <a:spcPct val="0"/>
              </a:spcBef>
              <a:spcAft>
                <a:spcPct val="0"/>
              </a:spcAft>
              <a:defRPr>
                <a:solidFill>
                  <a:schemeClr val="tx1"/>
                </a:solidFill>
                <a:latin typeface="Arial" charset="0"/>
                <a:cs typeface="Arial" charset="0"/>
              </a:defRPr>
            </a:lvl9pPr>
          </a:lstStyle>
          <a:p>
            <a:pPr eaLnBrk="1" hangingPunct="1">
              <a:spcBef>
                <a:spcPct val="50000"/>
              </a:spcBef>
            </a:pPr>
            <a:r>
              <a:rPr lang="en-US" sz="2300" b="1" i="1" dirty="0">
                <a:latin typeface="Tahoma" pitchFamily="34" charset="0"/>
              </a:rPr>
              <a:t>P</a:t>
            </a:r>
            <a:r>
              <a:rPr lang="en-US" sz="2300" baseline="-25000" dirty="0">
                <a:latin typeface="Tahoma" pitchFamily="34" charset="0"/>
              </a:rPr>
              <a:t>1</a:t>
            </a:r>
          </a:p>
        </p:txBody>
      </p:sp>
      <p:grpSp>
        <p:nvGrpSpPr>
          <p:cNvPr id="6" name="Group 24"/>
          <p:cNvGrpSpPr>
            <a:grpSpLocks/>
          </p:cNvGrpSpPr>
          <p:nvPr/>
        </p:nvGrpSpPr>
        <p:grpSpPr bwMode="auto">
          <a:xfrm>
            <a:off x="3305175" y="3200400"/>
            <a:ext cx="2546350" cy="442913"/>
            <a:chOff x="2082" y="2016"/>
            <a:chExt cx="1604" cy="279"/>
          </a:xfrm>
        </p:grpSpPr>
        <p:sp>
          <p:nvSpPr>
            <p:cNvPr id="4119" name="Line 25"/>
            <p:cNvSpPr>
              <a:spLocks noChangeShapeType="1"/>
            </p:cNvSpPr>
            <p:nvPr/>
          </p:nvSpPr>
          <p:spPr bwMode="auto">
            <a:xfrm flipH="1">
              <a:off x="2314" y="2158"/>
              <a:ext cx="1372" cy="0"/>
            </a:xfrm>
            <a:prstGeom prst="line">
              <a:avLst/>
            </a:prstGeom>
            <a:noFill/>
            <a:ln w="12700">
              <a:solidFill>
                <a:schemeClr val="tx1"/>
              </a:solidFill>
              <a:prstDash val="dash"/>
              <a:round/>
              <a:headEnd/>
              <a:tailEnd/>
            </a:ln>
            <a:extLst>
              <a:ext uri="{909E8E84-426E-40DD-AFC4-6F175D3DCCD1}">
                <a14:hiddenFill xmlns:a14="http://schemas.microsoft.com/office/drawing/2010/main">
                  <a:noFill/>
                </a14:hiddenFill>
              </a:ext>
            </a:extLst>
          </p:spPr>
          <p:txBody>
            <a:bodyPr/>
            <a:lstStyle/>
            <a:p>
              <a:endParaRPr lang="en-US" dirty="0"/>
            </a:p>
          </p:txBody>
        </p:sp>
        <p:sp>
          <p:nvSpPr>
            <p:cNvPr id="4120" name="Text Box 26"/>
            <p:cNvSpPr txBox="1">
              <a:spLocks noChangeArrowheads="1"/>
            </p:cNvSpPr>
            <p:nvPr/>
          </p:nvSpPr>
          <p:spPr bwMode="auto">
            <a:xfrm>
              <a:off x="2082" y="2016"/>
              <a:ext cx="240" cy="27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91440">
              <a:spAutoFit/>
            </a:bodyPr>
            <a:lstStyle>
              <a:lvl1pPr eaLnBrk="0" hangingPunct="0">
                <a:defRPr>
                  <a:solidFill>
                    <a:schemeClr val="tx1"/>
                  </a:solidFill>
                  <a:latin typeface="Arial" charset="0"/>
                  <a:cs typeface="Arial" charset="0"/>
                </a:defRPr>
              </a:lvl1pPr>
              <a:lvl2pPr marL="742950" indent="-285750" eaLnBrk="0" hangingPunct="0">
                <a:defRPr>
                  <a:solidFill>
                    <a:schemeClr val="tx1"/>
                  </a:solidFill>
                  <a:latin typeface="Arial" charset="0"/>
                  <a:cs typeface="Arial" charset="0"/>
                </a:defRPr>
              </a:lvl2pPr>
              <a:lvl3pPr marL="1143000" indent="-228600" eaLnBrk="0" hangingPunct="0">
                <a:defRPr>
                  <a:solidFill>
                    <a:schemeClr val="tx1"/>
                  </a:solidFill>
                  <a:latin typeface="Arial" charset="0"/>
                  <a:cs typeface="Arial" charset="0"/>
                </a:defRPr>
              </a:lvl3pPr>
              <a:lvl4pPr marL="1600200" indent="-228600" eaLnBrk="0" hangingPunct="0">
                <a:defRPr>
                  <a:solidFill>
                    <a:schemeClr val="tx1"/>
                  </a:solidFill>
                  <a:latin typeface="Arial" charset="0"/>
                  <a:cs typeface="Arial" charset="0"/>
                </a:defRPr>
              </a:lvl4pPr>
              <a:lvl5pPr marL="2057400" indent="-228600" eaLnBrk="0" hangingPunct="0">
                <a:defRPr>
                  <a:solidFill>
                    <a:schemeClr val="tx1"/>
                  </a:solidFill>
                  <a:latin typeface="Arial" charset="0"/>
                  <a:cs typeface="Arial" charset="0"/>
                </a:defRPr>
              </a:lvl5pPr>
              <a:lvl6pPr marL="2514600" indent="-228600" eaLnBrk="0" fontAlgn="base" hangingPunct="0">
                <a:spcBef>
                  <a:spcPct val="0"/>
                </a:spcBef>
                <a:spcAft>
                  <a:spcPct val="0"/>
                </a:spcAft>
                <a:defRPr>
                  <a:solidFill>
                    <a:schemeClr val="tx1"/>
                  </a:solidFill>
                  <a:latin typeface="Arial" charset="0"/>
                  <a:cs typeface="Arial" charset="0"/>
                </a:defRPr>
              </a:lvl6pPr>
              <a:lvl7pPr marL="2971800" indent="-228600" eaLnBrk="0" fontAlgn="base" hangingPunct="0">
                <a:spcBef>
                  <a:spcPct val="0"/>
                </a:spcBef>
                <a:spcAft>
                  <a:spcPct val="0"/>
                </a:spcAft>
                <a:defRPr>
                  <a:solidFill>
                    <a:schemeClr val="tx1"/>
                  </a:solidFill>
                  <a:latin typeface="Arial" charset="0"/>
                  <a:cs typeface="Arial" charset="0"/>
                </a:defRPr>
              </a:lvl7pPr>
              <a:lvl8pPr marL="3429000" indent="-228600" eaLnBrk="0" fontAlgn="base" hangingPunct="0">
                <a:spcBef>
                  <a:spcPct val="0"/>
                </a:spcBef>
                <a:spcAft>
                  <a:spcPct val="0"/>
                </a:spcAft>
                <a:defRPr>
                  <a:solidFill>
                    <a:schemeClr val="tx1"/>
                  </a:solidFill>
                  <a:latin typeface="Arial" charset="0"/>
                  <a:cs typeface="Arial" charset="0"/>
                </a:defRPr>
              </a:lvl8pPr>
              <a:lvl9pPr marL="3886200" indent="-228600" eaLnBrk="0" fontAlgn="base" hangingPunct="0">
                <a:spcBef>
                  <a:spcPct val="0"/>
                </a:spcBef>
                <a:spcAft>
                  <a:spcPct val="0"/>
                </a:spcAft>
                <a:defRPr>
                  <a:solidFill>
                    <a:schemeClr val="tx1"/>
                  </a:solidFill>
                  <a:latin typeface="Arial" charset="0"/>
                  <a:cs typeface="Arial" charset="0"/>
                </a:defRPr>
              </a:lvl9pPr>
            </a:lstStyle>
            <a:p>
              <a:pPr eaLnBrk="1" hangingPunct="1">
                <a:spcBef>
                  <a:spcPct val="50000"/>
                </a:spcBef>
              </a:pPr>
              <a:r>
                <a:rPr lang="en-US" sz="2300" b="1" i="1" dirty="0">
                  <a:latin typeface="Tahoma" pitchFamily="34" charset="0"/>
                </a:rPr>
                <a:t>P</a:t>
              </a:r>
              <a:r>
                <a:rPr lang="en-US" sz="2300" baseline="-25000" dirty="0">
                  <a:latin typeface="Tahoma" pitchFamily="34" charset="0"/>
                </a:rPr>
                <a:t>2</a:t>
              </a:r>
            </a:p>
          </p:txBody>
        </p:sp>
      </p:grpSp>
      <p:sp>
        <p:nvSpPr>
          <p:cNvPr id="61467" name="Line 27"/>
          <p:cNvSpPr>
            <a:spLocks noChangeShapeType="1"/>
          </p:cNvSpPr>
          <p:nvPr/>
        </p:nvSpPr>
        <p:spPr bwMode="auto">
          <a:xfrm flipH="1" flipV="1">
            <a:off x="3892550" y="3446463"/>
            <a:ext cx="1588" cy="760412"/>
          </a:xfrm>
          <a:prstGeom prst="line">
            <a:avLst/>
          </a:prstGeom>
          <a:noFill/>
          <a:ln w="38100">
            <a:solidFill>
              <a:schemeClr val="tx1"/>
            </a:solidFill>
            <a:round/>
            <a:headEnd/>
            <a:tailEnd type="triangle" w="lg" len="med"/>
          </a:ln>
          <a:extLst>
            <a:ext uri="{909E8E84-426E-40DD-AFC4-6F175D3DCCD1}">
              <a14:hiddenFill xmlns:a14="http://schemas.microsoft.com/office/drawing/2010/main">
                <a:noFill/>
              </a14:hiddenFill>
            </a:ext>
          </a:extLst>
        </p:spPr>
        <p:txBody>
          <a:bodyPr/>
          <a:lstStyle/>
          <a:p>
            <a:endParaRPr lang="en-US" dirty="0"/>
          </a:p>
        </p:txBody>
      </p:sp>
      <p:grpSp>
        <p:nvGrpSpPr>
          <p:cNvPr id="7" name="Group 28"/>
          <p:cNvGrpSpPr>
            <a:grpSpLocks/>
          </p:cNvGrpSpPr>
          <p:nvPr/>
        </p:nvGrpSpPr>
        <p:grpSpPr bwMode="auto">
          <a:xfrm>
            <a:off x="533400" y="3251200"/>
            <a:ext cx="3352800" cy="1219200"/>
            <a:chOff x="336" y="2048"/>
            <a:chExt cx="2112" cy="768"/>
          </a:xfrm>
        </p:grpSpPr>
        <p:sp>
          <p:nvSpPr>
            <p:cNvPr id="4117" name="Line 29"/>
            <p:cNvSpPr>
              <a:spLocks noChangeShapeType="1"/>
            </p:cNvSpPr>
            <p:nvPr/>
          </p:nvSpPr>
          <p:spPr bwMode="auto">
            <a:xfrm flipH="1">
              <a:off x="1776" y="2432"/>
              <a:ext cx="672" cy="0"/>
            </a:xfrm>
            <a:prstGeom prst="line">
              <a:avLst/>
            </a:prstGeom>
            <a:noFill/>
            <a:ln w="9525">
              <a:solidFill>
                <a:schemeClr val="tx1"/>
              </a:solidFill>
              <a:round/>
              <a:headEnd/>
              <a:tailEnd/>
            </a:ln>
            <a:extLst>
              <a:ext uri="{909E8E84-426E-40DD-AFC4-6F175D3DCCD1}">
                <a14:hiddenFill xmlns:a14="http://schemas.microsoft.com/office/drawing/2010/main">
                  <a:noFill/>
                </a14:hiddenFill>
              </a:ext>
            </a:extLst>
          </p:spPr>
          <p:txBody>
            <a:bodyPr/>
            <a:lstStyle/>
            <a:p>
              <a:endParaRPr lang="en-US" dirty="0"/>
            </a:p>
          </p:txBody>
        </p:sp>
        <p:sp>
          <p:nvSpPr>
            <p:cNvPr id="4118" name="Rectangle 30"/>
            <p:cNvSpPr>
              <a:spLocks noChangeArrowheads="1"/>
            </p:cNvSpPr>
            <p:nvPr/>
          </p:nvSpPr>
          <p:spPr bwMode="auto">
            <a:xfrm>
              <a:off x="336" y="2048"/>
              <a:ext cx="1488" cy="768"/>
            </a:xfrm>
            <a:prstGeom prst="rect">
              <a:avLst/>
            </a:prstGeom>
            <a:solidFill>
              <a:srgbClr val="FFFFCC"/>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pPr>
                <a:lnSpc>
                  <a:spcPct val="105000"/>
                </a:lnSpc>
                <a:spcBef>
                  <a:spcPct val="45000"/>
                </a:spcBef>
                <a:buClr>
                  <a:srgbClr val="008080"/>
                </a:buClr>
                <a:buSzPct val="120000"/>
                <a:buFont typeface="Wingdings" pitchFamily="2" charset="2"/>
                <a:buNone/>
              </a:pPr>
              <a:r>
                <a:rPr lang="en-US" sz="2400" dirty="0"/>
                <a:t>In the long run, this raises the price level…</a:t>
              </a:r>
            </a:p>
          </p:txBody>
        </p:sp>
      </p:grpSp>
      <p:grpSp>
        <p:nvGrpSpPr>
          <p:cNvPr id="8" name="Group 31"/>
          <p:cNvGrpSpPr>
            <a:grpSpLocks/>
          </p:cNvGrpSpPr>
          <p:nvPr/>
        </p:nvGrpSpPr>
        <p:grpSpPr bwMode="auto">
          <a:xfrm>
            <a:off x="781050" y="5216525"/>
            <a:ext cx="4933950" cy="838200"/>
            <a:chOff x="492" y="3286"/>
            <a:chExt cx="3108" cy="528"/>
          </a:xfrm>
        </p:grpSpPr>
        <p:sp>
          <p:nvSpPr>
            <p:cNvPr id="4115" name="Line 32"/>
            <p:cNvSpPr>
              <a:spLocks noChangeShapeType="1"/>
            </p:cNvSpPr>
            <p:nvPr/>
          </p:nvSpPr>
          <p:spPr bwMode="auto">
            <a:xfrm>
              <a:off x="2064" y="3552"/>
              <a:ext cx="1536" cy="0"/>
            </a:xfrm>
            <a:prstGeom prst="line">
              <a:avLst/>
            </a:prstGeom>
            <a:noFill/>
            <a:ln w="9525">
              <a:solidFill>
                <a:schemeClr val="tx1"/>
              </a:solidFill>
              <a:round/>
              <a:headEnd/>
              <a:tailEnd/>
            </a:ln>
            <a:extLst>
              <a:ext uri="{909E8E84-426E-40DD-AFC4-6F175D3DCCD1}">
                <a14:hiddenFill xmlns:a14="http://schemas.microsoft.com/office/drawing/2010/main">
                  <a:noFill/>
                </a14:hiddenFill>
              </a:ext>
            </a:extLst>
          </p:spPr>
          <p:txBody>
            <a:bodyPr/>
            <a:lstStyle/>
            <a:p>
              <a:endParaRPr lang="en-US" dirty="0"/>
            </a:p>
          </p:txBody>
        </p:sp>
        <p:sp>
          <p:nvSpPr>
            <p:cNvPr id="4116" name="Rectangle 33"/>
            <p:cNvSpPr>
              <a:spLocks noChangeArrowheads="1"/>
            </p:cNvSpPr>
            <p:nvPr/>
          </p:nvSpPr>
          <p:spPr bwMode="auto">
            <a:xfrm>
              <a:off x="492" y="3286"/>
              <a:ext cx="1584" cy="528"/>
            </a:xfrm>
            <a:prstGeom prst="rect">
              <a:avLst/>
            </a:prstGeom>
            <a:solidFill>
              <a:srgbClr val="FFFFCC"/>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pPr>
                <a:lnSpc>
                  <a:spcPct val="105000"/>
                </a:lnSpc>
                <a:spcBef>
                  <a:spcPct val="45000"/>
                </a:spcBef>
                <a:buClr>
                  <a:srgbClr val="008080"/>
                </a:buClr>
                <a:buSzPct val="120000"/>
                <a:buFont typeface="Wingdings" pitchFamily="2" charset="2"/>
                <a:buNone/>
              </a:pPr>
              <a:r>
                <a:rPr lang="en-US" sz="2400" dirty="0"/>
                <a:t>…but leaves output the same.</a:t>
              </a:r>
            </a:p>
          </p:txBody>
        </p:sp>
      </p:grpSp>
      <p:grpSp>
        <p:nvGrpSpPr>
          <p:cNvPr id="9" name="Group 12"/>
          <p:cNvGrpSpPr>
            <a:grpSpLocks/>
          </p:cNvGrpSpPr>
          <p:nvPr/>
        </p:nvGrpSpPr>
        <p:grpSpPr bwMode="auto">
          <a:xfrm>
            <a:off x="4806950" y="914400"/>
            <a:ext cx="3803650" cy="3600450"/>
            <a:chOff x="3028" y="576"/>
            <a:chExt cx="2396" cy="2268"/>
          </a:xfrm>
        </p:grpSpPr>
        <p:sp>
          <p:nvSpPr>
            <p:cNvPr id="4113" name="Arc 13"/>
            <p:cNvSpPr>
              <a:spLocks/>
            </p:cNvSpPr>
            <p:nvPr/>
          </p:nvSpPr>
          <p:spPr bwMode="auto">
            <a:xfrm flipH="1" flipV="1">
              <a:off x="3028" y="576"/>
              <a:ext cx="2396" cy="2134"/>
            </a:xfrm>
            <a:custGeom>
              <a:avLst/>
              <a:gdLst>
                <a:gd name="T0" fmla="*/ 0 w 20736"/>
                <a:gd name="T1" fmla="*/ 0 h 21056"/>
                <a:gd name="T2" fmla="*/ 0 w 20736"/>
                <a:gd name="T3" fmla="*/ 0 h 21056"/>
                <a:gd name="T4" fmla="*/ 0 w 20736"/>
                <a:gd name="T5" fmla="*/ 0 h 21056"/>
                <a:gd name="T6" fmla="*/ 0 60000 65536"/>
                <a:gd name="T7" fmla="*/ 0 60000 65536"/>
                <a:gd name="T8" fmla="*/ 0 60000 65536"/>
                <a:gd name="T9" fmla="*/ 0 w 20736"/>
                <a:gd name="T10" fmla="*/ 0 h 21056"/>
                <a:gd name="T11" fmla="*/ 20736 w 20736"/>
                <a:gd name="T12" fmla="*/ 21056 h 21056"/>
              </a:gdLst>
              <a:ahLst/>
              <a:cxnLst>
                <a:cxn ang="T6">
                  <a:pos x="T0" y="T1"/>
                </a:cxn>
                <a:cxn ang="T7">
                  <a:pos x="T2" y="T3"/>
                </a:cxn>
                <a:cxn ang="T8">
                  <a:pos x="T4" y="T5"/>
                </a:cxn>
              </a:cxnLst>
              <a:rect l="T9" t="T10" r="T11" b="T12"/>
              <a:pathLst>
                <a:path w="20736" h="21056" fill="none" extrusionOk="0">
                  <a:moveTo>
                    <a:pt x="4815" y="-1"/>
                  </a:moveTo>
                  <a:cubicBezTo>
                    <a:pt x="12450" y="1745"/>
                    <a:pt x="18542" y="7488"/>
                    <a:pt x="20735" y="15007"/>
                  </a:cubicBezTo>
                </a:path>
                <a:path w="20736" h="21056" stroke="0" extrusionOk="0">
                  <a:moveTo>
                    <a:pt x="4815" y="-1"/>
                  </a:moveTo>
                  <a:cubicBezTo>
                    <a:pt x="12450" y="1745"/>
                    <a:pt x="18542" y="7488"/>
                    <a:pt x="20735" y="15007"/>
                  </a:cubicBezTo>
                  <a:lnTo>
                    <a:pt x="0" y="21056"/>
                  </a:lnTo>
                  <a:close/>
                </a:path>
              </a:pathLst>
            </a:custGeom>
            <a:noFill/>
            <a:ln w="28575">
              <a:solidFill>
                <a:srgbClr val="FF0000"/>
              </a:solidFill>
              <a:round/>
              <a:headEnd/>
              <a:tailEnd/>
            </a:ln>
            <a:extLst>
              <a:ext uri="{909E8E84-426E-40DD-AFC4-6F175D3DCCD1}">
                <a14:hiddenFill xmlns:a14="http://schemas.microsoft.com/office/drawing/2010/main">
                  <a:solidFill>
                    <a:srgbClr val="FFFFFF"/>
                  </a:solidFill>
                </a14:hiddenFill>
              </a:ext>
            </a:extLst>
          </p:spPr>
          <p:txBody>
            <a:bodyPr wrap="none" anchor="ctr"/>
            <a:lstStyle/>
            <a:p>
              <a:endParaRPr lang="en-US" dirty="0"/>
            </a:p>
          </p:txBody>
        </p:sp>
        <p:sp>
          <p:nvSpPr>
            <p:cNvPr id="4114" name="Text Box 14"/>
            <p:cNvSpPr txBox="1">
              <a:spLocks noChangeArrowheads="1"/>
            </p:cNvSpPr>
            <p:nvPr/>
          </p:nvSpPr>
          <p:spPr bwMode="auto">
            <a:xfrm>
              <a:off x="4814" y="2565"/>
              <a:ext cx="432" cy="27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charset="0"/>
                  <a:cs typeface="Arial" charset="0"/>
                </a:defRPr>
              </a:lvl1pPr>
              <a:lvl2pPr marL="742950" indent="-285750" eaLnBrk="0" hangingPunct="0">
                <a:defRPr>
                  <a:solidFill>
                    <a:schemeClr val="tx1"/>
                  </a:solidFill>
                  <a:latin typeface="Arial" charset="0"/>
                  <a:cs typeface="Arial" charset="0"/>
                </a:defRPr>
              </a:lvl2pPr>
              <a:lvl3pPr marL="1143000" indent="-228600" eaLnBrk="0" hangingPunct="0">
                <a:defRPr>
                  <a:solidFill>
                    <a:schemeClr val="tx1"/>
                  </a:solidFill>
                  <a:latin typeface="Arial" charset="0"/>
                  <a:cs typeface="Arial" charset="0"/>
                </a:defRPr>
              </a:lvl3pPr>
              <a:lvl4pPr marL="1600200" indent="-228600" eaLnBrk="0" hangingPunct="0">
                <a:defRPr>
                  <a:solidFill>
                    <a:schemeClr val="tx1"/>
                  </a:solidFill>
                  <a:latin typeface="Arial" charset="0"/>
                  <a:cs typeface="Arial" charset="0"/>
                </a:defRPr>
              </a:lvl4pPr>
              <a:lvl5pPr marL="2057400" indent="-228600" eaLnBrk="0" hangingPunct="0">
                <a:defRPr>
                  <a:solidFill>
                    <a:schemeClr val="tx1"/>
                  </a:solidFill>
                  <a:latin typeface="Arial" charset="0"/>
                  <a:cs typeface="Arial" charset="0"/>
                </a:defRPr>
              </a:lvl5pPr>
              <a:lvl6pPr marL="2514600" indent="-228600" eaLnBrk="0" fontAlgn="base" hangingPunct="0">
                <a:spcBef>
                  <a:spcPct val="0"/>
                </a:spcBef>
                <a:spcAft>
                  <a:spcPct val="0"/>
                </a:spcAft>
                <a:defRPr>
                  <a:solidFill>
                    <a:schemeClr val="tx1"/>
                  </a:solidFill>
                  <a:latin typeface="Arial" charset="0"/>
                  <a:cs typeface="Arial" charset="0"/>
                </a:defRPr>
              </a:lvl6pPr>
              <a:lvl7pPr marL="2971800" indent="-228600" eaLnBrk="0" fontAlgn="base" hangingPunct="0">
                <a:spcBef>
                  <a:spcPct val="0"/>
                </a:spcBef>
                <a:spcAft>
                  <a:spcPct val="0"/>
                </a:spcAft>
                <a:defRPr>
                  <a:solidFill>
                    <a:schemeClr val="tx1"/>
                  </a:solidFill>
                  <a:latin typeface="Arial" charset="0"/>
                  <a:cs typeface="Arial" charset="0"/>
                </a:defRPr>
              </a:lvl7pPr>
              <a:lvl8pPr marL="3429000" indent="-228600" eaLnBrk="0" fontAlgn="base" hangingPunct="0">
                <a:spcBef>
                  <a:spcPct val="0"/>
                </a:spcBef>
                <a:spcAft>
                  <a:spcPct val="0"/>
                </a:spcAft>
                <a:defRPr>
                  <a:solidFill>
                    <a:schemeClr val="tx1"/>
                  </a:solidFill>
                  <a:latin typeface="Arial" charset="0"/>
                  <a:cs typeface="Arial" charset="0"/>
                </a:defRPr>
              </a:lvl8pPr>
              <a:lvl9pPr marL="3886200" indent="-228600" eaLnBrk="0" fontAlgn="base" hangingPunct="0">
                <a:spcBef>
                  <a:spcPct val="0"/>
                </a:spcBef>
                <a:spcAft>
                  <a:spcPct val="0"/>
                </a:spcAft>
                <a:defRPr>
                  <a:solidFill>
                    <a:schemeClr val="tx1"/>
                  </a:solidFill>
                  <a:latin typeface="Arial" charset="0"/>
                  <a:cs typeface="Arial" charset="0"/>
                </a:defRPr>
              </a:lvl9pPr>
            </a:lstStyle>
            <a:p>
              <a:pPr eaLnBrk="1" hangingPunct="1">
                <a:spcBef>
                  <a:spcPct val="50000"/>
                </a:spcBef>
              </a:pPr>
              <a:r>
                <a:rPr lang="en-US" sz="2300" i="1" dirty="0">
                  <a:latin typeface="Tahoma" pitchFamily="34" charset="0"/>
                </a:rPr>
                <a:t>AD</a:t>
              </a:r>
              <a:r>
                <a:rPr lang="en-US" sz="2300" baseline="-25000" dirty="0">
                  <a:latin typeface="Tahoma" pitchFamily="34" charset="0"/>
                </a:rPr>
                <a:t>2</a:t>
              </a:r>
            </a:p>
          </p:txBody>
        </p:sp>
      </p:grpSp>
    </p:spTree>
    <p:extLst>
      <p:ext uri="{BB962C8B-B14F-4D97-AF65-F5344CB8AC3E}">
        <p14:creationId xmlns:p14="http://schemas.microsoft.com/office/powerpoint/2010/main" val="3687559335"/>
      </p:ext>
    </p:extLst>
  </p:cSld>
  <p:clrMapOvr>
    <a:masterClrMapping/>
  </p:clrMapOvr>
  <p:transition spd="med">
    <p:wipe dir="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61461"/>
                                        </p:tgtEl>
                                        <p:attrNameLst>
                                          <p:attrName>style.visibility</p:attrName>
                                        </p:attrNameLst>
                                      </p:cBhvr>
                                      <p:to>
                                        <p:strVal val="visible"/>
                                      </p:to>
                                    </p:set>
                                    <p:animEffect transition="in" filter="fade">
                                      <p:cBhvr>
                                        <p:cTn id="7" dur="500"/>
                                        <p:tgtEl>
                                          <p:spTgt spid="61461"/>
                                        </p:tgtEl>
                                      </p:cBhvr>
                                    </p:animEffect>
                                  </p:childTnLst>
                                </p:cTn>
                              </p:par>
                            </p:childTnLst>
                          </p:cTn>
                        </p:par>
                        <p:par>
                          <p:cTn id="8" fill="hold" nodeType="afterGroup">
                            <p:stCondLst>
                              <p:cond delay="500"/>
                            </p:stCondLst>
                            <p:childTnLst>
                              <p:par>
                                <p:cTn id="9" presetID="18" presetClass="entr" presetSubtype="12" fill="hold" grpId="0" nodeType="afterEffect">
                                  <p:stCondLst>
                                    <p:cond delay="0"/>
                                  </p:stCondLst>
                                  <p:childTnLst>
                                    <p:set>
                                      <p:cBhvr>
                                        <p:cTn id="10" dur="1" fill="hold">
                                          <p:stCondLst>
                                            <p:cond delay="0"/>
                                          </p:stCondLst>
                                        </p:cTn>
                                        <p:tgtEl>
                                          <p:spTgt spid="61460"/>
                                        </p:tgtEl>
                                        <p:attrNameLst>
                                          <p:attrName>style.visibility</p:attrName>
                                        </p:attrNameLst>
                                      </p:cBhvr>
                                      <p:to>
                                        <p:strVal val="visible"/>
                                      </p:to>
                                    </p:set>
                                    <p:animEffect transition="in" filter="strips(downLeft)">
                                      <p:cBhvr>
                                        <p:cTn id="11" dur="500"/>
                                        <p:tgtEl>
                                          <p:spTgt spid="61460"/>
                                        </p:tgtEl>
                                      </p:cBhvr>
                                    </p:animEffect>
                                  </p:childTnLst>
                                </p:cTn>
                              </p:par>
                            </p:childTnLst>
                          </p:cTn>
                        </p:par>
                        <p:par>
                          <p:cTn id="12" fill="hold" nodeType="afterGroup">
                            <p:stCondLst>
                              <p:cond delay="1000"/>
                            </p:stCondLst>
                            <p:childTnLst>
                              <p:par>
                                <p:cTn id="13" presetID="17" presetClass="entr" presetSubtype="8" fill="hold" grpId="0" nodeType="afterEffect">
                                  <p:stCondLst>
                                    <p:cond delay="0"/>
                                  </p:stCondLst>
                                  <p:childTnLst>
                                    <p:set>
                                      <p:cBhvr>
                                        <p:cTn id="14" dur="1" fill="hold">
                                          <p:stCondLst>
                                            <p:cond delay="0"/>
                                          </p:stCondLst>
                                        </p:cTn>
                                        <p:tgtEl>
                                          <p:spTgt spid="61455"/>
                                        </p:tgtEl>
                                        <p:attrNameLst>
                                          <p:attrName>style.visibility</p:attrName>
                                        </p:attrNameLst>
                                      </p:cBhvr>
                                      <p:to>
                                        <p:strVal val="visible"/>
                                      </p:to>
                                    </p:set>
                                    <p:anim calcmode="lin" valueType="num">
                                      <p:cBhvr>
                                        <p:cTn id="15" dur="500" fill="hold"/>
                                        <p:tgtEl>
                                          <p:spTgt spid="61455"/>
                                        </p:tgtEl>
                                        <p:attrNameLst>
                                          <p:attrName>ppt_x</p:attrName>
                                        </p:attrNameLst>
                                      </p:cBhvr>
                                      <p:tavLst>
                                        <p:tav tm="0">
                                          <p:val>
                                            <p:strVal val="#ppt_x-#ppt_w/2"/>
                                          </p:val>
                                        </p:tav>
                                        <p:tav tm="100000">
                                          <p:val>
                                            <p:strVal val="#ppt_x"/>
                                          </p:val>
                                        </p:tav>
                                      </p:tavLst>
                                    </p:anim>
                                    <p:anim calcmode="lin" valueType="num">
                                      <p:cBhvr>
                                        <p:cTn id="16" dur="500" fill="hold"/>
                                        <p:tgtEl>
                                          <p:spTgt spid="61455"/>
                                        </p:tgtEl>
                                        <p:attrNameLst>
                                          <p:attrName>ppt_y</p:attrName>
                                        </p:attrNameLst>
                                      </p:cBhvr>
                                      <p:tavLst>
                                        <p:tav tm="0">
                                          <p:val>
                                            <p:strVal val="#ppt_y"/>
                                          </p:val>
                                        </p:tav>
                                        <p:tav tm="100000">
                                          <p:val>
                                            <p:strVal val="#ppt_y"/>
                                          </p:val>
                                        </p:tav>
                                      </p:tavLst>
                                    </p:anim>
                                    <p:anim calcmode="lin" valueType="num">
                                      <p:cBhvr>
                                        <p:cTn id="17" dur="500" fill="hold"/>
                                        <p:tgtEl>
                                          <p:spTgt spid="61455"/>
                                        </p:tgtEl>
                                        <p:attrNameLst>
                                          <p:attrName>ppt_w</p:attrName>
                                        </p:attrNameLst>
                                      </p:cBhvr>
                                      <p:tavLst>
                                        <p:tav tm="0">
                                          <p:val>
                                            <p:fltVal val="0"/>
                                          </p:val>
                                        </p:tav>
                                        <p:tav tm="100000">
                                          <p:val>
                                            <p:strVal val="#ppt_w"/>
                                          </p:val>
                                        </p:tav>
                                      </p:tavLst>
                                    </p:anim>
                                    <p:anim calcmode="lin" valueType="num">
                                      <p:cBhvr>
                                        <p:cTn id="18" dur="500" fill="hold"/>
                                        <p:tgtEl>
                                          <p:spTgt spid="61455"/>
                                        </p:tgtEl>
                                        <p:attrNameLst>
                                          <p:attrName>ppt_h</p:attrName>
                                        </p:attrNameLst>
                                      </p:cBhvr>
                                      <p:tavLst>
                                        <p:tav tm="0">
                                          <p:val>
                                            <p:strVal val="#ppt_h"/>
                                          </p:val>
                                        </p:tav>
                                        <p:tav tm="100000">
                                          <p:val>
                                            <p:strVal val="#ppt_h"/>
                                          </p:val>
                                        </p:tav>
                                      </p:tavLst>
                                    </p:anim>
                                  </p:childTnLst>
                                </p:cTn>
                              </p:par>
                            </p:childTnLst>
                          </p:cTn>
                        </p:par>
                        <p:par>
                          <p:cTn id="19" fill="hold" nodeType="afterGroup">
                            <p:stCondLst>
                              <p:cond delay="1500"/>
                            </p:stCondLst>
                            <p:childTnLst>
                              <p:par>
                                <p:cTn id="20" presetID="18" presetClass="entr" presetSubtype="6" fill="hold" nodeType="afterEffect">
                                  <p:stCondLst>
                                    <p:cond delay="0"/>
                                  </p:stCondLst>
                                  <p:childTnLst>
                                    <p:set>
                                      <p:cBhvr>
                                        <p:cTn id="21" dur="1" fill="hold">
                                          <p:stCondLst>
                                            <p:cond delay="0"/>
                                          </p:stCondLst>
                                        </p:cTn>
                                        <p:tgtEl>
                                          <p:spTgt spid="9"/>
                                        </p:tgtEl>
                                        <p:attrNameLst>
                                          <p:attrName>style.visibility</p:attrName>
                                        </p:attrNameLst>
                                      </p:cBhvr>
                                      <p:to>
                                        <p:strVal val="visible"/>
                                      </p:to>
                                    </p:set>
                                    <p:animEffect transition="in" filter="strips(downRight)">
                                      <p:cBhvr>
                                        <p:cTn id="22" dur="500"/>
                                        <p:tgtEl>
                                          <p:spTgt spid="9"/>
                                        </p:tgtEl>
                                      </p:cBhvr>
                                    </p:animEffect>
                                  </p:childTnLst>
                                </p:cTn>
                              </p:par>
                            </p:childTnLst>
                          </p:cTn>
                        </p:par>
                      </p:childTnLst>
                    </p:cTn>
                  </p:par>
                  <p:par>
                    <p:cTn id="23" fill="hold" nodeType="clickPar">
                      <p:stCondLst>
                        <p:cond delay="indefinite"/>
                      </p:stCondLst>
                      <p:childTnLst>
                        <p:par>
                          <p:cTn id="24" fill="hold" nodeType="withGroup">
                            <p:stCondLst>
                              <p:cond delay="0"/>
                            </p:stCondLst>
                            <p:childTnLst>
                              <p:par>
                                <p:cTn id="25" presetID="18" presetClass="entr" presetSubtype="6" fill="hold" nodeType="clickEffect">
                                  <p:stCondLst>
                                    <p:cond delay="0"/>
                                  </p:stCondLst>
                                  <p:childTnLst>
                                    <p:set>
                                      <p:cBhvr>
                                        <p:cTn id="26" dur="1" fill="hold">
                                          <p:stCondLst>
                                            <p:cond delay="0"/>
                                          </p:stCondLst>
                                        </p:cTn>
                                        <p:tgtEl>
                                          <p:spTgt spid="7"/>
                                        </p:tgtEl>
                                        <p:attrNameLst>
                                          <p:attrName>style.visibility</p:attrName>
                                        </p:attrNameLst>
                                      </p:cBhvr>
                                      <p:to>
                                        <p:strVal val="visible"/>
                                      </p:to>
                                    </p:set>
                                    <p:animEffect transition="in" filter="strips(downRight)">
                                      <p:cBhvr>
                                        <p:cTn id="27" dur="500"/>
                                        <p:tgtEl>
                                          <p:spTgt spid="7"/>
                                        </p:tgtEl>
                                      </p:cBhvr>
                                    </p:animEffect>
                                  </p:childTnLst>
                                </p:cTn>
                              </p:par>
                            </p:childTnLst>
                          </p:cTn>
                        </p:par>
                        <p:par>
                          <p:cTn id="28" fill="hold" nodeType="afterGroup">
                            <p:stCondLst>
                              <p:cond delay="500"/>
                            </p:stCondLst>
                            <p:childTnLst>
                              <p:par>
                                <p:cTn id="29" presetID="17" presetClass="entr" presetSubtype="4" fill="hold" grpId="0" nodeType="afterEffect">
                                  <p:stCondLst>
                                    <p:cond delay="0"/>
                                  </p:stCondLst>
                                  <p:childTnLst>
                                    <p:set>
                                      <p:cBhvr>
                                        <p:cTn id="30" dur="1" fill="hold">
                                          <p:stCondLst>
                                            <p:cond delay="0"/>
                                          </p:stCondLst>
                                        </p:cTn>
                                        <p:tgtEl>
                                          <p:spTgt spid="61467"/>
                                        </p:tgtEl>
                                        <p:attrNameLst>
                                          <p:attrName>style.visibility</p:attrName>
                                        </p:attrNameLst>
                                      </p:cBhvr>
                                      <p:to>
                                        <p:strVal val="visible"/>
                                      </p:to>
                                    </p:set>
                                    <p:anim calcmode="lin" valueType="num">
                                      <p:cBhvr>
                                        <p:cTn id="31" dur="500" fill="hold"/>
                                        <p:tgtEl>
                                          <p:spTgt spid="61467"/>
                                        </p:tgtEl>
                                        <p:attrNameLst>
                                          <p:attrName>ppt_x</p:attrName>
                                        </p:attrNameLst>
                                      </p:cBhvr>
                                      <p:tavLst>
                                        <p:tav tm="0">
                                          <p:val>
                                            <p:strVal val="#ppt_x"/>
                                          </p:val>
                                        </p:tav>
                                        <p:tav tm="100000">
                                          <p:val>
                                            <p:strVal val="#ppt_x"/>
                                          </p:val>
                                        </p:tav>
                                      </p:tavLst>
                                    </p:anim>
                                    <p:anim calcmode="lin" valueType="num">
                                      <p:cBhvr>
                                        <p:cTn id="32" dur="500" fill="hold"/>
                                        <p:tgtEl>
                                          <p:spTgt spid="61467"/>
                                        </p:tgtEl>
                                        <p:attrNameLst>
                                          <p:attrName>ppt_y</p:attrName>
                                        </p:attrNameLst>
                                      </p:cBhvr>
                                      <p:tavLst>
                                        <p:tav tm="0">
                                          <p:val>
                                            <p:strVal val="#ppt_y+#ppt_h/2"/>
                                          </p:val>
                                        </p:tav>
                                        <p:tav tm="100000">
                                          <p:val>
                                            <p:strVal val="#ppt_y"/>
                                          </p:val>
                                        </p:tav>
                                      </p:tavLst>
                                    </p:anim>
                                    <p:anim calcmode="lin" valueType="num">
                                      <p:cBhvr>
                                        <p:cTn id="33" dur="500" fill="hold"/>
                                        <p:tgtEl>
                                          <p:spTgt spid="61467"/>
                                        </p:tgtEl>
                                        <p:attrNameLst>
                                          <p:attrName>ppt_w</p:attrName>
                                        </p:attrNameLst>
                                      </p:cBhvr>
                                      <p:tavLst>
                                        <p:tav tm="0">
                                          <p:val>
                                            <p:strVal val="#ppt_w"/>
                                          </p:val>
                                        </p:tav>
                                        <p:tav tm="100000">
                                          <p:val>
                                            <p:strVal val="#ppt_w"/>
                                          </p:val>
                                        </p:tav>
                                      </p:tavLst>
                                    </p:anim>
                                    <p:anim calcmode="lin" valueType="num">
                                      <p:cBhvr>
                                        <p:cTn id="34" dur="500" fill="hold"/>
                                        <p:tgtEl>
                                          <p:spTgt spid="61467"/>
                                        </p:tgtEl>
                                        <p:attrNameLst>
                                          <p:attrName>ppt_h</p:attrName>
                                        </p:attrNameLst>
                                      </p:cBhvr>
                                      <p:tavLst>
                                        <p:tav tm="0">
                                          <p:val>
                                            <p:fltVal val="0"/>
                                          </p:val>
                                        </p:tav>
                                        <p:tav tm="100000">
                                          <p:val>
                                            <p:strVal val="#ppt_h"/>
                                          </p:val>
                                        </p:tav>
                                      </p:tavLst>
                                    </p:anim>
                                  </p:childTnLst>
                                </p:cTn>
                              </p:par>
                            </p:childTnLst>
                          </p:cTn>
                        </p:par>
                        <p:par>
                          <p:cTn id="35" fill="hold" nodeType="afterGroup">
                            <p:stCondLst>
                              <p:cond delay="1000"/>
                            </p:stCondLst>
                            <p:childTnLst>
                              <p:par>
                                <p:cTn id="36" presetID="22" presetClass="entr" presetSubtype="2" fill="hold" nodeType="afterEffect">
                                  <p:stCondLst>
                                    <p:cond delay="0"/>
                                  </p:stCondLst>
                                  <p:childTnLst>
                                    <p:set>
                                      <p:cBhvr>
                                        <p:cTn id="37" dur="1" fill="hold">
                                          <p:stCondLst>
                                            <p:cond delay="0"/>
                                          </p:stCondLst>
                                        </p:cTn>
                                        <p:tgtEl>
                                          <p:spTgt spid="6"/>
                                        </p:tgtEl>
                                        <p:attrNameLst>
                                          <p:attrName>style.visibility</p:attrName>
                                        </p:attrNameLst>
                                      </p:cBhvr>
                                      <p:to>
                                        <p:strVal val="visible"/>
                                      </p:to>
                                    </p:set>
                                    <p:animEffect transition="in" filter="wipe(right)">
                                      <p:cBhvr>
                                        <p:cTn id="38" dur="500"/>
                                        <p:tgtEl>
                                          <p:spTgt spid="6"/>
                                        </p:tgtEl>
                                      </p:cBhvr>
                                    </p:animEffect>
                                  </p:childTnLst>
                                </p:cTn>
                              </p:par>
                            </p:childTnLst>
                          </p:cTn>
                        </p:par>
                      </p:childTnLst>
                    </p:cTn>
                  </p:par>
                  <p:par>
                    <p:cTn id="39" fill="hold" nodeType="clickPar">
                      <p:stCondLst>
                        <p:cond delay="indefinite"/>
                      </p:stCondLst>
                      <p:childTnLst>
                        <p:par>
                          <p:cTn id="40" fill="hold" nodeType="withGroup">
                            <p:stCondLst>
                              <p:cond delay="0"/>
                            </p:stCondLst>
                            <p:childTnLst>
                              <p:par>
                                <p:cTn id="41" presetID="22" presetClass="entr" presetSubtype="8" fill="hold" nodeType="clickEffect">
                                  <p:stCondLst>
                                    <p:cond delay="0"/>
                                  </p:stCondLst>
                                  <p:childTnLst>
                                    <p:set>
                                      <p:cBhvr>
                                        <p:cTn id="42" dur="1" fill="hold">
                                          <p:stCondLst>
                                            <p:cond delay="0"/>
                                          </p:stCondLst>
                                        </p:cTn>
                                        <p:tgtEl>
                                          <p:spTgt spid="8"/>
                                        </p:tgtEl>
                                        <p:attrNameLst>
                                          <p:attrName>style.visibility</p:attrName>
                                        </p:attrNameLst>
                                      </p:cBhvr>
                                      <p:to>
                                        <p:strVal val="visible"/>
                                      </p:to>
                                    </p:set>
                                    <p:animEffect transition="in" filter="wipe(left)">
                                      <p:cBhvr>
                                        <p:cTn id="43" dur="500"/>
                                        <p:tgtEl>
                                          <p:spTgt spid="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1455" grpId="0" animBg="1"/>
      <p:bldP spid="61460" grpId="0" animBg="1"/>
      <p:bldP spid="61461" grpId="0" animBg="1" autoUpdateAnimBg="0"/>
      <p:bldP spid="61467" grpId="0" animBg="1"/>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0178" name="Rectangle 4"/>
          <p:cNvSpPr>
            <a:spLocks noGrp="1" noChangeArrowheads="1"/>
          </p:cNvSpPr>
          <p:nvPr>
            <p:ph type="title"/>
          </p:nvPr>
        </p:nvSpPr>
        <p:spPr/>
        <p:txBody>
          <a:bodyPr/>
          <a:lstStyle/>
          <a:p>
            <a:r>
              <a:rPr lang="en-US" sz="3200" dirty="0"/>
              <a:t>Aggregate supply in the short run</a:t>
            </a:r>
          </a:p>
        </p:txBody>
      </p:sp>
      <p:sp>
        <p:nvSpPr>
          <p:cNvPr id="50179" name="Rectangle 5"/>
          <p:cNvSpPr>
            <a:spLocks noGrp="1" noChangeArrowheads="1"/>
          </p:cNvSpPr>
          <p:nvPr>
            <p:ph type="body" idx="1"/>
          </p:nvPr>
        </p:nvSpPr>
        <p:spPr>
          <a:xfrm>
            <a:off x="457200" y="1439863"/>
            <a:ext cx="8229600" cy="4745037"/>
          </a:xfrm>
        </p:spPr>
        <p:txBody>
          <a:bodyPr/>
          <a:lstStyle/>
          <a:p>
            <a:r>
              <a:rPr lang="en-US" dirty="0"/>
              <a:t>Many prices are sticky in the short run. </a:t>
            </a:r>
          </a:p>
          <a:p>
            <a:r>
              <a:rPr lang="en-US" dirty="0"/>
              <a:t>For now (and through Chap. 12), we assume </a:t>
            </a:r>
          </a:p>
          <a:p>
            <a:pPr lvl="1"/>
            <a:r>
              <a:rPr lang="en-US" u="sng" dirty="0"/>
              <a:t>all</a:t>
            </a:r>
            <a:r>
              <a:rPr lang="en-US" dirty="0"/>
              <a:t> prices are stuck at a predetermined level in the short run.</a:t>
            </a:r>
          </a:p>
          <a:p>
            <a:pPr lvl="1"/>
            <a:r>
              <a:rPr lang="en-US" dirty="0"/>
              <a:t>firms are willing to sell as much at that price level as their customers are willing to buy.  </a:t>
            </a:r>
          </a:p>
          <a:p>
            <a:r>
              <a:rPr lang="en-US" dirty="0"/>
              <a:t>Therefore, the short-run aggregate supply (</a:t>
            </a:r>
            <a:r>
              <a:rPr lang="en-US" i="1" dirty="0"/>
              <a:t>SRAS</a:t>
            </a:r>
            <a:r>
              <a:rPr lang="en-US" dirty="0"/>
              <a:t>) curve is horizontal:</a:t>
            </a:r>
          </a:p>
        </p:txBody>
      </p:sp>
    </p:spTree>
    <p:extLst>
      <p:ext uri="{BB962C8B-B14F-4D97-AF65-F5344CB8AC3E}">
        <p14:creationId xmlns:p14="http://schemas.microsoft.com/office/powerpoint/2010/main" val="1645531691"/>
      </p:ext>
    </p:extLst>
  </p:cSld>
  <p:clrMapOvr>
    <a:masterClrMapping/>
  </p:clrMapOvr>
  <p:transition>
    <p:wipe dir="r"/>
  </p:transition>
</p:sld>
</file>

<file path=ppt/slides/slide17.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5123" name="Rectangle 2"/>
          <p:cNvSpPr>
            <a:spLocks noGrp="1" noChangeArrowheads="1"/>
          </p:cNvSpPr>
          <p:nvPr>
            <p:ph type="title"/>
          </p:nvPr>
        </p:nvSpPr>
        <p:spPr>
          <a:xfrm>
            <a:off x="457200" y="236538"/>
            <a:ext cx="8154988" cy="1195387"/>
          </a:xfrm>
        </p:spPr>
        <p:txBody>
          <a:bodyPr/>
          <a:lstStyle/>
          <a:p>
            <a:r>
              <a:rPr lang="en-US" sz="3000" dirty="0"/>
              <a:t>The short-run aggregate supply curve</a:t>
            </a:r>
            <a:endParaRPr lang="en-US" sz="3000" i="1" dirty="0"/>
          </a:p>
        </p:txBody>
      </p:sp>
      <p:grpSp>
        <p:nvGrpSpPr>
          <p:cNvPr id="2" name="Group 3"/>
          <p:cNvGrpSpPr>
            <a:grpSpLocks/>
          </p:cNvGrpSpPr>
          <p:nvPr/>
        </p:nvGrpSpPr>
        <p:grpSpPr bwMode="auto">
          <a:xfrm>
            <a:off x="3352800" y="1471613"/>
            <a:ext cx="5257800" cy="4090987"/>
            <a:chOff x="2976" y="1296"/>
            <a:chExt cx="2304" cy="2053"/>
          </a:xfrm>
        </p:grpSpPr>
        <p:grpSp>
          <p:nvGrpSpPr>
            <p:cNvPr id="5129" name="Group 4"/>
            <p:cNvGrpSpPr>
              <a:grpSpLocks/>
            </p:cNvGrpSpPr>
            <p:nvPr/>
          </p:nvGrpSpPr>
          <p:grpSpPr bwMode="auto">
            <a:xfrm>
              <a:off x="3120" y="1536"/>
              <a:ext cx="1968" cy="1728"/>
              <a:chOff x="2640" y="1056"/>
              <a:chExt cx="2496" cy="2112"/>
            </a:xfrm>
          </p:grpSpPr>
          <p:sp>
            <p:nvSpPr>
              <p:cNvPr id="5132" name="Line 5"/>
              <p:cNvSpPr>
                <a:spLocks noChangeShapeType="1"/>
              </p:cNvSpPr>
              <p:nvPr/>
            </p:nvSpPr>
            <p:spPr bwMode="auto">
              <a:xfrm>
                <a:off x="2640" y="1056"/>
                <a:ext cx="0" cy="2112"/>
              </a:xfrm>
              <a:prstGeom prst="line">
                <a:avLst/>
              </a:prstGeom>
              <a:noFill/>
              <a:ln w="12700">
                <a:solidFill>
                  <a:schemeClr val="tx1"/>
                </a:solidFill>
                <a:round/>
                <a:headEnd/>
                <a:tailEnd/>
              </a:ln>
              <a:extLst>
                <a:ext uri="{909E8E84-426E-40DD-AFC4-6F175D3DCCD1}">
                  <a14:hiddenFill xmlns:a14="http://schemas.microsoft.com/office/drawing/2010/main">
                    <a:noFill/>
                  </a14:hiddenFill>
                </a:ext>
              </a:extLst>
            </p:spPr>
            <p:txBody>
              <a:bodyPr/>
              <a:lstStyle/>
              <a:p>
                <a:endParaRPr lang="en-US" dirty="0"/>
              </a:p>
            </p:txBody>
          </p:sp>
          <p:sp>
            <p:nvSpPr>
              <p:cNvPr id="5133" name="Line 6"/>
              <p:cNvSpPr>
                <a:spLocks noChangeShapeType="1"/>
              </p:cNvSpPr>
              <p:nvPr/>
            </p:nvSpPr>
            <p:spPr bwMode="auto">
              <a:xfrm>
                <a:off x="2640" y="3168"/>
                <a:ext cx="2496" cy="0"/>
              </a:xfrm>
              <a:prstGeom prst="line">
                <a:avLst/>
              </a:prstGeom>
              <a:noFill/>
              <a:ln w="12700">
                <a:solidFill>
                  <a:schemeClr val="tx1"/>
                </a:solidFill>
                <a:round/>
                <a:headEnd/>
                <a:tailEnd/>
              </a:ln>
              <a:extLst>
                <a:ext uri="{909E8E84-426E-40DD-AFC4-6F175D3DCCD1}">
                  <a14:hiddenFill xmlns:a14="http://schemas.microsoft.com/office/drawing/2010/main">
                    <a:noFill/>
                  </a14:hiddenFill>
                </a:ext>
              </a:extLst>
            </p:spPr>
            <p:txBody>
              <a:bodyPr/>
              <a:lstStyle/>
              <a:p>
                <a:endParaRPr lang="en-US" dirty="0"/>
              </a:p>
            </p:txBody>
          </p:sp>
        </p:grpSp>
        <p:sp>
          <p:nvSpPr>
            <p:cNvPr id="5130" name="Text Box 7"/>
            <p:cNvSpPr txBox="1">
              <a:spLocks noChangeArrowheads="1"/>
            </p:cNvSpPr>
            <p:nvPr/>
          </p:nvSpPr>
          <p:spPr bwMode="auto">
            <a:xfrm>
              <a:off x="4944" y="3120"/>
              <a:ext cx="336" cy="22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charset="0"/>
                  <a:cs typeface="Arial" charset="0"/>
                </a:defRPr>
              </a:lvl1pPr>
              <a:lvl2pPr marL="742950" indent="-285750" eaLnBrk="0" hangingPunct="0">
                <a:defRPr>
                  <a:solidFill>
                    <a:schemeClr val="tx1"/>
                  </a:solidFill>
                  <a:latin typeface="Arial" charset="0"/>
                  <a:cs typeface="Arial" charset="0"/>
                </a:defRPr>
              </a:lvl2pPr>
              <a:lvl3pPr marL="1143000" indent="-228600" eaLnBrk="0" hangingPunct="0">
                <a:defRPr>
                  <a:solidFill>
                    <a:schemeClr val="tx1"/>
                  </a:solidFill>
                  <a:latin typeface="Arial" charset="0"/>
                  <a:cs typeface="Arial" charset="0"/>
                </a:defRPr>
              </a:lvl3pPr>
              <a:lvl4pPr marL="1600200" indent="-228600" eaLnBrk="0" hangingPunct="0">
                <a:defRPr>
                  <a:solidFill>
                    <a:schemeClr val="tx1"/>
                  </a:solidFill>
                  <a:latin typeface="Arial" charset="0"/>
                  <a:cs typeface="Arial" charset="0"/>
                </a:defRPr>
              </a:lvl4pPr>
              <a:lvl5pPr marL="2057400" indent="-228600" eaLnBrk="0" hangingPunct="0">
                <a:defRPr>
                  <a:solidFill>
                    <a:schemeClr val="tx1"/>
                  </a:solidFill>
                  <a:latin typeface="Arial" charset="0"/>
                  <a:cs typeface="Arial" charset="0"/>
                </a:defRPr>
              </a:lvl5pPr>
              <a:lvl6pPr marL="2514600" indent="-228600" eaLnBrk="0" fontAlgn="base" hangingPunct="0">
                <a:spcBef>
                  <a:spcPct val="0"/>
                </a:spcBef>
                <a:spcAft>
                  <a:spcPct val="0"/>
                </a:spcAft>
                <a:defRPr>
                  <a:solidFill>
                    <a:schemeClr val="tx1"/>
                  </a:solidFill>
                  <a:latin typeface="Arial" charset="0"/>
                  <a:cs typeface="Arial" charset="0"/>
                </a:defRPr>
              </a:lvl6pPr>
              <a:lvl7pPr marL="2971800" indent="-228600" eaLnBrk="0" fontAlgn="base" hangingPunct="0">
                <a:spcBef>
                  <a:spcPct val="0"/>
                </a:spcBef>
                <a:spcAft>
                  <a:spcPct val="0"/>
                </a:spcAft>
                <a:defRPr>
                  <a:solidFill>
                    <a:schemeClr val="tx1"/>
                  </a:solidFill>
                  <a:latin typeface="Arial" charset="0"/>
                  <a:cs typeface="Arial" charset="0"/>
                </a:defRPr>
              </a:lvl7pPr>
              <a:lvl8pPr marL="3429000" indent="-228600" eaLnBrk="0" fontAlgn="base" hangingPunct="0">
                <a:spcBef>
                  <a:spcPct val="0"/>
                </a:spcBef>
                <a:spcAft>
                  <a:spcPct val="0"/>
                </a:spcAft>
                <a:defRPr>
                  <a:solidFill>
                    <a:schemeClr val="tx1"/>
                  </a:solidFill>
                  <a:latin typeface="Arial" charset="0"/>
                  <a:cs typeface="Arial" charset="0"/>
                </a:defRPr>
              </a:lvl8pPr>
              <a:lvl9pPr marL="3886200" indent="-228600" eaLnBrk="0" fontAlgn="base" hangingPunct="0">
                <a:spcBef>
                  <a:spcPct val="0"/>
                </a:spcBef>
                <a:spcAft>
                  <a:spcPct val="0"/>
                </a:spcAft>
                <a:defRPr>
                  <a:solidFill>
                    <a:schemeClr val="tx1"/>
                  </a:solidFill>
                  <a:latin typeface="Arial" charset="0"/>
                  <a:cs typeface="Arial" charset="0"/>
                </a:defRPr>
              </a:lvl9pPr>
            </a:lstStyle>
            <a:p>
              <a:pPr algn="ctr" eaLnBrk="1" hangingPunct="1"/>
              <a:r>
                <a:rPr lang="en-US" sz="2400" b="1" i="1" dirty="0">
                  <a:latin typeface="Tahoma" pitchFamily="34" charset="0"/>
                </a:rPr>
                <a:t>Y</a:t>
              </a:r>
              <a:r>
                <a:rPr lang="en-US" sz="2400" dirty="0"/>
                <a:t> </a:t>
              </a:r>
              <a:endParaRPr lang="en-US" sz="2200" dirty="0"/>
            </a:p>
          </p:txBody>
        </p:sp>
        <p:sp>
          <p:nvSpPr>
            <p:cNvPr id="5131" name="Text Box 8"/>
            <p:cNvSpPr txBox="1">
              <a:spLocks noChangeArrowheads="1"/>
            </p:cNvSpPr>
            <p:nvPr/>
          </p:nvSpPr>
          <p:spPr bwMode="auto">
            <a:xfrm>
              <a:off x="2976" y="1296"/>
              <a:ext cx="240" cy="22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tabLst>
                  <a:tab pos="1082675" algn="r"/>
                  <a:tab pos="1830388" algn="r"/>
                </a:tabLst>
                <a:defRPr>
                  <a:solidFill>
                    <a:schemeClr val="tx1"/>
                  </a:solidFill>
                  <a:latin typeface="Arial" charset="0"/>
                  <a:cs typeface="Arial" charset="0"/>
                </a:defRPr>
              </a:lvl1pPr>
              <a:lvl2pPr marL="742950" indent="-285750" eaLnBrk="0" hangingPunct="0">
                <a:tabLst>
                  <a:tab pos="1082675" algn="r"/>
                  <a:tab pos="1830388" algn="r"/>
                </a:tabLst>
                <a:defRPr>
                  <a:solidFill>
                    <a:schemeClr val="tx1"/>
                  </a:solidFill>
                  <a:latin typeface="Arial" charset="0"/>
                  <a:cs typeface="Arial" charset="0"/>
                </a:defRPr>
              </a:lvl2pPr>
              <a:lvl3pPr marL="1143000" indent="-228600" eaLnBrk="0" hangingPunct="0">
                <a:tabLst>
                  <a:tab pos="1082675" algn="r"/>
                  <a:tab pos="1830388" algn="r"/>
                </a:tabLst>
                <a:defRPr>
                  <a:solidFill>
                    <a:schemeClr val="tx1"/>
                  </a:solidFill>
                  <a:latin typeface="Arial" charset="0"/>
                  <a:cs typeface="Arial" charset="0"/>
                </a:defRPr>
              </a:lvl3pPr>
              <a:lvl4pPr marL="1600200" indent="-228600" eaLnBrk="0" hangingPunct="0">
                <a:tabLst>
                  <a:tab pos="1082675" algn="r"/>
                  <a:tab pos="1830388" algn="r"/>
                </a:tabLst>
                <a:defRPr>
                  <a:solidFill>
                    <a:schemeClr val="tx1"/>
                  </a:solidFill>
                  <a:latin typeface="Arial" charset="0"/>
                  <a:cs typeface="Arial" charset="0"/>
                </a:defRPr>
              </a:lvl4pPr>
              <a:lvl5pPr marL="2057400" indent="-228600" eaLnBrk="0" hangingPunct="0">
                <a:tabLst>
                  <a:tab pos="1082675" algn="r"/>
                  <a:tab pos="1830388" algn="r"/>
                </a:tabLst>
                <a:defRPr>
                  <a:solidFill>
                    <a:schemeClr val="tx1"/>
                  </a:solidFill>
                  <a:latin typeface="Arial" charset="0"/>
                  <a:cs typeface="Arial" charset="0"/>
                </a:defRPr>
              </a:lvl5pPr>
              <a:lvl6pPr marL="2514600" indent="-228600" eaLnBrk="0" fontAlgn="base" hangingPunct="0">
                <a:spcBef>
                  <a:spcPct val="0"/>
                </a:spcBef>
                <a:spcAft>
                  <a:spcPct val="0"/>
                </a:spcAft>
                <a:tabLst>
                  <a:tab pos="1082675" algn="r"/>
                  <a:tab pos="1830388" algn="r"/>
                </a:tabLst>
                <a:defRPr>
                  <a:solidFill>
                    <a:schemeClr val="tx1"/>
                  </a:solidFill>
                  <a:latin typeface="Arial" charset="0"/>
                  <a:cs typeface="Arial" charset="0"/>
                </a:defRPr>
              </a:lvl6pPr>
              <a:lvl7pPr marL="2971800" indent="-228600" eaLnBrk="0" fontAlgn="base" hangingPunct="0">
                <a:spcBef>
                  <a:spcPct val="0"/>
                </a:spcBef>
                <a:spcAft>
                  <a:spcPct val="0"/>
                </a:spcAft>
                <a:tabLst>
                  <a:tab pos="1082675" algn="r"/>
                  <a:tab pos="1830388" algn="r"/>
                </a:tabLst>
                <a:defRPr>
                  <a:solidFill>
                    <a:schemeClr val="tx1"/>
                  </a:solidFill>
                  <a:latin typeface="Arial" charset="0"/>
                  <a:cs typeface="Arial" charset="0"/>
                </a:defRPr>
              </a:lvl7pPr>
              <a:lvl8pPr marL="3429000" indent="-228600" eaLnBrk="0" fontAlgn="base" hangingPunct="0">
                <a:spcBef>
                  <a:spcPct val="0"/>
                </a:spcBef>
                <a:spcAft>
                  <a:spcPct val="0"/>
                </a:spcAft>
                <a:tabLst>
                  <a:tab pos="1082675" algn="r"/>
                  <a:tab pos="1830388" algn="r"/>
                </a:tabLst>
                <a:defRPr>
                  <a:solidFill>
                    <a:schemeClr val="tx1"/>
                  </a:solidFill>
                  <a:latin typeface="Arial" charset="0"/>
                  <a:cs typeface="Arial" charset="0"/>
                </a:defRPr>
              </a:lvl8pPr>
              <a:lvl9pPr marL="3886200" indent="-228600" eaLnBrk="0" fontAlgn="base" hangingPunct="0">
                <a:spcBef>
                  <a:spcPct val="0"/>
                </a:spcBef>
                <a:spcAft>
                  <a:spcPct val="0"/>
                </a:spcAft>
                <a:tabLst>
                  <a:tab pos="1082675" algn="r"/>
                  <a:tab pos="1830388" algn="r"/>
                </a:tabLst>
                <a:defRPr>
                  <a:solidFill>
                    <a:schemeClr val="tx1"/>
                  </a:solidFill>
                  <a:latin typeface="Arial" charset="0"/>
                  <a:cs typeface="Arial" charset="0"/>
                </a:defRPr>
              </a:lvl9pPr>
            </a:lstStyle>
            <a:p>
              <a:pPr algn="ctr" eaLnBrk="1" hangingPunct="1"/>
              <a:r>
                <a:rPr lang="en-US" sz="2400" b="1" i="1" dirty="0">
                  <a:latin typeface="Tahoma" pitchFamily="34" charset="0"/>
                </a:rPr>
                <a:t>P</a:t>
              </a:r>
              <a:endParaRPr lang="en-US" sz="2200" dirty="0"/>
            </a:p>
          </p:txBody>
        </p:sp>
      </p:grpSp>
      <p:graphicFrame>
        <p:nvGraphicFramePr>
          <p:cNvPr id="65545" name="Object 2"/>
          <p:cNvGraphicFramePr>
            <a:graphicFrameLocks noChangeAspect="1"/>
          </p:cNvGraphicFramePr>
          <p:nvPr/>
        </p:nvGraphicFramePr>
        <p:xfrm>
          <a:off x="3298825" y="3752850"/>
          <a:ext cx="350838" cy="458788"/>
        </p:xfrm>
        <a:graphic>
          <a:graphicData uri="http://schemas.openxmlformats.org/presentationml/2006/ole">
            <mc:AlternateContent xmlns:mc="http://schemas.openxmlformats.org/markup-compatibility/2006">
              <mc:Choice xmlns:v="urn:schemas-microsoft-com:vml" Requires="v">
                <p:oleObj spid="_x0000_s5157" name="Equation" r:id="rId4" imgW="164880" imgH="215640" progId="Equation.DSMT4">
                  <p:embed/>
                </p:oleObj>
              </mc:Choice>
              <mc:Fallback>
                <p:oleObj name="Equation" r:id="rId4" imgW="164880" imgH="215640" progId="Equation.DSMT4">
                  <p:embed/>
                  <p:pic>
                    <p:nvPicPr>
                      <p:cNvPr id="0" name=""/>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3298825" y="3752850"/>
                        <a:ext cx="350838" cy="458788"/>
                      </a:xfrm>
                      <a:prstGeom prst="rect">
                        <a:avLst/>
                      </a:prstGeom>
                      <a:noFill/>
                      <a:extLst>
                        <a:ext uri="{909E8E84-426E-40DD-AFC4-6F175D3DCCD1}">
                          <a14:hiddenFill xmlns:a14="http://schemas.microsoft.com/office/drawing/2010/main">
                            <a:solidFill>
                              <a:srgbClr val="FFFFFF"/>
                            </a:solidFill>
                          </a14:hiddenFill>
                        </a:ext>
                      </a:extLst>
                    </p:spPr>
                  </p:pic>
                </p:oleObj>
              </mc:Fallback>
            </mc:AlternateContent>
          </a:graphicData>
        </a:graphic>
      </p:graphicFrame>
      <p:grpSp>
        <p:nvGrpSpPr>
          <p:cNvPr id="4" name="Group 10"/>
          <p:cNvGrpSpPr>
            <a:grpSpLocks/>
          </p:cNvGrpSpPr>
          <p:nvPr/>
        </p:nvGrpSpPr>
        <p:grpSpPr bwMode="auto">
          <a:xfrm>
            <a:off x="3681413" y="3667125"/>
            <a:ext cx="4700587" cy="396875"/>
            <a:chOff x="2319" y="2310"/>
            <a:chExt cx="2961" cy="250"/>
          </a:xfrm>
        </p:grpSpPr>
        <p:sp>
          <p:nvSpPr>
            <p:cNvPr id="5127" name="Line 11"/>
            <p:cNvSpPr>
              <a:spLocks noChangeShapeType="1"/>
            </p:cNvSpPr>
            <p:nvPr/>
          </p:nvSpPr>
          <p:spPr bwMode="auto">
            <a:xfrm>
              <a:off x="2319" y="2536"/>
              <a:ext cx="2544" cy="0"/>
            </a:xfrm>
            <a:prstGeom prst="line">
              <a:avLst/>
            </a:prstGeom>
            <a:noFill/>
            <a:ln w="28575">
              <a:solidFill>
                <a:srgbClr val="000082"/>
              </a:solidFill>
              <a:round/>
              <a:headEnd/>
              <a:tailEnd/>
            </a:ln>
            <a:extLst>
              <a:ext uri="{909E8E84-426E-40DD-AFC4-6F175D3DCCD1}">
                <a14:hiddenFill xmlns:a14="http://schemas.microsoft.com/office/drawing/2010/main">
                  <a:noFill/>
                </a14:hiddenFill>
              </a:ext>
            </a:extLst>
          </p:spPr>
          <p:txBody>
            <a:bodyPr/>
            <a:lstStyle/>
            <a:p>
              <a:endParaRPr lang="en-US" dirty="0"/>
            </a:p>
          </p:txBody>
        </p:sp>
        <p:sp>
          <p:nvSpPr>
            <p:cNvPr id="5128" name="Text Box 12"/>
            <p:cNvSpPr txBox="1">
              <a:spLocks noChangeArrowheads="1"/>
            </p:cNvSpPr>
            <p:nvPr/>
          </p:nvSpPr>
          <p:spPr bwMode="auto">
            <a:xfrm>
              <a:off x="4704" y="2310"/>
              <a:ext cx="576" cy="2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a:spAutoFit/>
            </a:bodyPr>
            <a:lstStyle>
              <a:lvl1pPr eaLnBrk="0" hangingPunct="0">
                <a:defRPr>
                  <a:solidFill>
                    <a:schemeClr val="tx1"/>
                  </a:solidFill>
                  <a:latin typeface="Arial" charset="0"/>
                  <a:cs typeface="Arial" charset="0"/>
                </a:defRPr>
              </a:lvl1pPr>
              <a:lvl2pPr marL="742950" indent="-285750" eaLnBrk="0" hangingPunct="0">
                <a:defRPr>
                  <a:solidFill>
                    <a:schemeClr val="tx1"/>
                  </a:solidFill>
                  <a:latin typeface="Arial" charset="0"/>
                  <a:cs typeface="Arial" charset="0"/>
                </a:defRPr>
              </a:lvl2pPr>
              <a:lvl3pPr marL="1143000" indent="-228600" eaLnBrk="0" hangingPunct="0">
                <a:defRPr>
                  <a:solidFill>
                    <a:schemeClr val="tx1"/>
                  </a:solidFill>
                  <a:latin typeface="Arial" charset="0"/>
                  <a:cs typeface="Arial" charset="0"/>
                </a:defRPr>
              </a:lvl3pPr>
              <a:lvl4pPr marL="1600200" indent="-228600" eaLnBrk="0" hangingPunct="0">
                <a:defRPr>
                  <a:solidFill>
                    <a:schemeClr val="tx1"/>
                  </a:solidFill>
                  <a:latin typeface="Arial" charset="0"/>
                  <a:cs typeface="Arial" charset="0"/>
                </a:defRPr>
              </a:lvl4pPr>
              <a:lvl5pPr marL="2057400" indent="-228600" eaLnBrk="0" hangingPunct="0">
                <a:defRPr>
                  <a:solidFill>
                    <a:schemeClr val="tx1"/>
                  </a:solidFill>
                  <a:latin typeface="Arial" charset="0"/>
                  <a:cs typeface="Arial" charset="0"/>
                </a:defRPr>
              </a:lvl5pPr>
              <a:lvl6pPr marL="2514600" indent="-228600" eaLnBrk="0" fontAlgn="base" hangingPunct="0">
                <a:spcBef>
                  <a:spcPct val="0"/>
                </a:spcBef>
                <a:spcAft>
                  <a:spcPct val="0"/>
                </a:spcAft>
                <a:defRPr>
                  <a:solidFill>
                    <a:schemeClr val="tx1"/>
                  </a:solidFill>
                  <a:latin typeface="Arial" charset="0"/>
                  <a:cs typeface="Arial" charset="0"/>
                </a:defRPr>
              </a:lvl6pPr>
              <a:lvl7pPr marL="2971800" indent="-228600" eaLnBrk="0" fontAlgn="base" hangingPunct="0">
                <a:spcBef>
                  <a:spcPct val="0"/>
                </a:spcBef>
                <a:spcAft>
                  <a:spcPct val="0"/>
                </a:spcAft>
                <a:defRPr>
                  <a:solidFill>
                    <a:schemeClr val="tx1"/>
                  </a:solidFill>
                  <a:latin typeface="Arial" charset="0"/>
                  <a:cs typeface="Arial" charset="0"/>
                </a:defRPr>
              </a:lvl7pPr>
              <a:lvl8pPr marL="3429000" indent="-228600" eaLnBrk="0" fontAlgn="base" hangingPunct="0">
                <a:spcBef>
                  <a:spcPct val="0"/>
                </a:spcBef>
                <a:spcAft>
                  <a:spcPct val="0"/>
                </a:spcAft>
                <a:defRPr>
                  <a:solidFill>
                    <a:schemeClr val="tx1"/>
                  </a:solidFill>
                  <a:latin typeface="Arial" charset="0"/>
                  <a:cs typeface="Arial" charset="0"/>
                </a:defRPr>
              </a:lvl8pPr>
              <a:lvl9pPr marL="3886200" indent="-228600" eaLnBrk="0" fontAlgn="base" hangingPunct="0">
                <a:spcBef>
                  <a:spcPct val="0"/>
                </a:spcBef>
                <a:spcAft>
                  <a:spcPct val="0"/>
                </a:spcAft>
                <a:defRPr>
                  <a:solidFill>
                    <a:schemeClr val="tx1"/>
                  </a:solidFill>
                  <a:latin typeface="Arial" charset="0"/>
                  <a:cs typeface="Arial" charset="0"/>
                </a:defRPr>
              </a:lvl9pPr>
            </a:lstStyle>
            <a:p>
              <a:pPr eaLnBrk="1" hangingPunct="1">
                <a:spcBef>
                  <a:spcPct val="50000"/>
                </a:spcBef>
              </a:pPr>
              <a:r>
                <a:rPr lang="en-US" sz="2300" i="1" dirty="0">
                  <a:latin typeface="Tahoma" pitchFamily="34" charset="0"/>
                </a:rPr>
                <a:t>SRAS</a:t>
              </a:r>
              <a:endParaRPr lang="en-US" sz="2400" dirty="0">
                <a:latin typeface="Times New Roman" pitchFamily="18" charset="0"/>
              </a:endParaRPr>
            </a:p>
          </p:txBody>
        </p:sp>
      </p:grpSp>
      <p:sp>
        <p:nvSpPr>
          <p:cNvPr id="65549" name="Rectangle 13"/>
          <p:cNvSpPr>
            <a:spLocks noGrp="1" noChangeArrowheads="1"/>
          </p:cNvSpPr>
          <p:nvPr>
            <p:ph type="body" idx="4294967295"/>
          </p:nvPr>
        </p:nvSpPr>
        <p:spPr>
          <a:xfrm>
            <a:off x="463550" y="1666875"/>
            <a:ext cx="2514600" cy="4021138"/>
          </a:xfrm>
          <a:solidFill>
            <a:srgbClr val="FFCCCC"/>
          </a:solidFill>
          <a:effectLst>
            <a:outerShdw blurRad="50800" dist="38100" dir="2700000" algn="tl" rotWithShape="0">
              <a:prstClr val="black">
                <a:alpha val="40000"/>
              </a:prstClr>
            </a:outerShdw>
          </a:effectLst>
        </p:spPr>
        <p:txBody>
          <a:bodyPr/>
          <a:lstStyle/>
          <a:p>
            <a:pPr marL="0" indent="0">
              <a:buFont typeface="Wingdings" pitchFamily="2" charset="2"/>
              <a:buNone/>
              <a:defRPr/>
            </a:pPr>
            <a:r>
              <a:rPr lang="en-US" sz="2500" dirty="0"/>
              <a:t>The </a:t>
            </a:r>
            <a:r>
              <a:rPr lang="en-US" sz="2500" i="1" dirty="0"/>
              <a:t>SRAS</a:t>
            </a:r>
            <a:r>
              <a:rPr lang="en-US" sz="2500" dirty="0"/>
              <a:t> curve is horizontal:</a:t>
            </a:r>
          </a:p>
          <a:p>
            <a:pPr marL="0" indent="0">
              <a:buFont typeface="Wingdings" pitchFamily="2" charset="2"/>
              <a:buNone/>
              <a:defRPr/>
            </a:pPr>
            <a:r>
              <a:rPr lang="en-US" sz="2500" dirty="0"/>
              <a:t>The price level is fixed at a predetermined level, and firms sell as much as buyers demand.</a:t>
            </a:r>
          </a:p>
        </p:txBody>
      </p:sp>
    </p:spTree>
    <p:extLst>
      <p:ext uri="{BB962C8B-B14F-4D97-AF65-F5344CB8AC3E}">
        <p14:creationId xmlns:p14="http://schemas.microsoft.com/office/powerpoint/2010/main" val="160808569"/>
      </p:ext>
    </p:extLst>
  </p:cSld>
  <p:clrMapOvr>
    <a:masterClrMapping/>
  </p:clrMapOvr>
  <p:transition spd="med">
    <p:wipe dir="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65549"/>
                                        </p:tgtEl>
                                        <p:attrNameLst>
                                          <p:attrName>style.visibility</p:attrName>
                                        </p:attrNameLst>
                                      </p:cBhvr>
                                      <p:to>
                                        <p:strVal val="visible"/>
                                      </p:to>
                                    </p:set>
                                    <p:animEffect transition="in" filter="fade">
                                      <p:cBhvr>
                                        <p:cTn id="7" dur="500"/>
                                        <p:tgtEl>
                                          <p:spTgt spid="65549"/>
                                        </p:tgtEl>
                                      </p:cBhvr>
                                    </p:animEffect>
                                  </p:childTnLst>
                                </p:cTn>
                              </p:par>
                            </p:childTnLst>
                          </p:cTn>
                        </p:par>
                      </p:childTnLst>
                    </p:cTn>
                  </p:par>
                  <p:par>
                    <p:cTn id="8" fill="hold" nodeType="clickPar">
                      <p:stCondLst>
                        <p:cond delay="indefinite"/>
                      </p:stCondLst>
                      <p:childTnLst>
                        <p:par>
                          <p:cTn id="9" fill="hold" nodeType="withGroup">
                            <p:stCondLst>
                              <p:cond delay="0"/>
                            </p:stCondLst>
                            <p:childTnLst>
                              <p:par>
                                <p:cTn id="10" presetID="18" presetClass="entr" presetSubtype="9" fill="hold" nodeType="clickEffect">
                                  <p:stCondLst>
                                    <p:cond delay="0"/>
                                  </p:stCondLst>
                                  <p:childTnLst>
                                    <p:set>
                                      <p:cBhvr>
                                        <p:cTn id="11" dur="1" fill="hold">
                                          <p:stCondLst>
                                            <p:cond delay="0"/>
                                          </p:stCondLst>
                                        </p:cTn>
                                        <p:tgtEl>
                                          <p:spTgt spid="65545"/>
                                        </p:tgtEl>
                                        <p:attrNameLst>
                                          <p:attrName>style.visibility</p:attrName>
                                        </p:attrNameLst>
                                      </p:cBhvr>
                                      <p:to>
                                        <p:strVal val="visible"/>
                                      </p:to>
                                    </p:set>
                                    <p:animEffect transition="in" filter="strips(upLeft)">
                                      <p:cBhvr>
                                        <p:cTn id="12" dur="500"/>
                                        <p:tgtEl>
                                          <p:spTgt spid="65545"/>
                                        </p:tgtEl>
                                      </p:cBhvr>
                                    </p:animEffect>
                                  </p:childTnLst>
                                </p:cTn>
                              </p:par>
                            </p:childTnLst>
                          </p:cTn>
                        </p:par>
                      </p:childTnLst>
                    </p:cTn>
                  </p:par>
                  <p:par>
                    <p:cTn id="13" fill="hold" nodeType="clickPar">
                      <p:stCondLst>
                        <p:cond delay="indefinite"/>
                      </p:stCondLst>
                      <p:childTnLst>
                        <p:par>
                          <p:cTn id="14" fill="hold" nodeType="withGroup">
                            <p:stCondLst>
                              <p:cond delay="0"/>
                            </p:stCondLst>
                            <p:childTnLst>
                              <p:par>
                                <p:cTn id="15" presetID="22" presetClass="entr" presetSubtype="8" fill="hold" nodeType="clickEffect">
                                  <p:stCondLst>
                                    <p:cond delay="0"/>
                                  </p:stCondLst>
                                  <p:childTnLst>
                                    <p:set>
                                      <p:cBhvr>
                                        <p:cTn id="16" dur="1" fill="hold">
                                          <p:stCondLst>
                                            <p:cond delay="0"/>
                                          </p:stCondLst>
                                        </p:cTn>
                                        <p:tgtEl>
                                          <p:spTgt spid="4"/>
                                        </p:tgtEl>
                                        <p:attrNameLst>
                                          <p:attrName>style.visibility</p:attrName>
                                        </p:attrNameLst>
                                      </p:cBhvr>
                                      <p:to>
                                        <p:strVal val="visible"/>
                                      </p:to>
                                    </p:set>
                                    <p:animEffect transition="in" filter="wipe(left)">
                                      <p:cBhvr>
                                        <p:cTn id="17" dur="5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5549" grpId="0" animBg="1" autoUpdateAnimBg="0"/>
    </p:bldLst>
  </p:timing>
</p:sld>
</file>

<file path=ppt/slides/slide18.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6147" name="Rectangle 2"/>
          <p:cNvSpPr>
            <a:spLocks noGrp="1" noChangeArrowheads="1"/>
          </p:cNvSpPr>
          <p:nvPr>
            <p:ph type="title"/>
          </p:nvPr>
        </p:nvSpPr>
        <p:spPr>
          <a:xfrm>
            <a:off x="552450" y="236538"/>
            <a:ext cx="7804150" cy="1195387"/>
          </a:xfrm>
        </p:spPr>
        <p:txBody>
          <a:bodyPr/>
          <a:lstStyle/>
          <a:p>
            <a:r>
              <a:rPr lang="en-US" sz="3100" dirty="0"/>
              <a:t>Short-run effects of an increase in </a:t>
            </a:r>
            <a:r>
              <a:rPr lang="en-US" sz="3100" i="1" dirty="0"/>
              <a:t>M</a:t>
            </a:r>
          </a:p>
        </p:txBody>
      </p:sp>
      <p:grpSp>
        <p:nvGrpSpPr>
          <p:cNvPr id="6148" name="Group 3"/>
          <p:cNvGrpSpPr>
            <a:grpSpLocks/>
          </p:cNvGrpSpPr>
          <p:nvPr/>
        </p:nvGrpSpPr>
        <p:grpSpPr bwMode="auto">
          <a:xfrm>
            <a:off x="3352800" y="1471613"/>
            <a:ext cx="5257800" cy="4090987"/>
            <a:chOff x="2976" y="1296"/>
            <a:chExt cx="2304" cy="2053"/>
          </a:xfrm>
        </p:grpSpPr>
        <p:grpSp>
          <p:nvGrpSpPr>
            <p:cNvPr id="6175" name="Group 4"/>
            <p:cNvGrpSpPr>
              <a:grpSpLocks/>
            </p:cNvGrpSpPr>
            <p:nvPr/>
          </p:nvGrpSpPr>
          <p:grpSpPr bwMode="auto">
            <a:xfrm>
              <a:off x="3120" y="1536"/>
              <a:ext cx="1968" cy="1728"/>
              <a:chOff x="2640" y="1056"/>
              <a:chExt cx="2496" cy="2112"/>
            </a:xfrm>
          </p:grpSpPr>
          <p:sp>
            <p:nvSpPr>
              <p:cNvPr id="6178" name="Line 5"/>
              <p:cNvSpPr>
                <a:spLocks noChangeShapeType="1"/>
              </p:cNvSpPr>
              <p:nvPr/>
            </p:nvSpPr>
            <p:spPr bwMode="auto">
              <a:xfrm>
                <a:off x="2640" y="1056"/>
                <a:ext cx="0" cy="2112"/>
              </a:xfrm>
              <a:prstGeom prst="line">
                <a:avLst/>
              </a:prstGeom>
              <a:noFill/>
              <a:ln w="12700">
                <a:solidFill>
                  <a:schemeClr val="tx1"/>
                </a:solidFill>
                <a:round/>
                <a:headEnd/>
                <a:tailEnd/>
              </a:ln>
              <a:extLst>
                <a:ext uri="{909E8E84-426E-40DD-AFC4-6F175D3DCCD1}">
                  <a14:hiddenFill xmlns:a14="http://schemas.microsoft.com/office/drawing/2010/main">
                    <a:noFill/>
                  </a14:hiddenFill>
                </a:ext>
              </a:extLst>
            </p:spPr>
            <p:txBody>
              <a:bodyPr/>
              <a:lstStyle/>
              <a:p>
                <a:endParaRPr lang="en-US" dirty="0"/>
              </a:p>
            </p:txBody>
          </p:sp>
          <p:sp>
            <p:nvSpPr>
              <p:cNvPr id="6179" name="Line 6"/>
              <p:cNvSpPr>
                <a:spLocks noChangeShapeType="1"/>
              </p:cNvSpPr>
              <p:nvPr/>
            </p:nvSpPr>
            <p:spPr bwMode="auto">
              <a:xfrm>
                <a:off x="2640" y="3168"/>
                <a:ext cx="2496" cy="0"/>
              </a:xfrm>
              <a:prstGeom prst="line">
                <a:avLst/>
              </a:prstGeom>
              <a:noFill/>
              <a:ln w="12700">
                <a:solidFill>
                  <a:schemeClr val="tx1"/>
                </a:solidFill>
                <a:round/>
                <a:headEnd/>
                <a:tailEnd/>
              </a:ln>
              <a:extLst>
                <a:ext uri="{909E8E84-426E-40DD-AFC4-6F175D3DCCD1}">
                  <a14:hiddenFill xmlns:a14="http://schemas.microsoft.com/office/drawing/2010/main">
                    <a:noFill/>
                  </a14:hiddenFill>
                </a:ext>
              </a:extLst>
            </p:spPr>
            <p:txBody>
              <a:bodyPr/>
              <a:lstStyle/>
              <a:p>
                <a:endParaRPr lang="en-US" dirty="0"/>
              </a:p>
            </p:txBody>
          </p:sp>
        </p:grpSp>
        <p:sp>
          <p:nvSpPr>
            <p:cNvPr id="6176" name="Text Box 7"/>
            <p:cNvSpPr txBox="1">
              <a:spLocks noChangeArrowheads="1"/>
            </p:cNvSpPr>
            <p:nvPr/>
          </p:nvSpPr>
          <p:spPr bwMode="auto">
            <a:xfrm>
              <a:off x="4944" y="3120"/>
              <a:ext cx="336" cy="22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charset="0"/>
                  <a:cs typeface="Arial" charset="0"/>
                </a:defRPr>
              </a:lvl1pPr>
              <a:lvl2pPr marL="742950" indent="-285750" eaLnBrk="0" hangingPunct="0">
                <a:defRPr>
                  <a:solidFill>
                    <a:schemeClr val="tx1"/>
                  </a:solidFill>
                  <a:latin typeface="Arial" charset="0"/>
                  <a:cs typeface="Arial" charset="0"/>
                </a:defRPr>
              </a:lvl2pPr>
              <a:lvl3pPr marL="1143000" indent="-228600" eaLnBrk="0" hangingPunct="0">
                <a:defRPr>
                  <a:solidFill>
                    <a:schemeClr val="tx1"/>
                  </a:solidFill>
                  <a:latin typeface="Arial" charset="0"/>
                  <a:cs typeface="Arial" charset="0"/>
                </a:defRPr>
              </a:lvl3pPr>
              <a:lvl4pPr marL="1600200" indent="-228600" eaLnBrk="0" hangingPunct="0">
                <a:defRPr>
                  <a:solidFill>
                    <a:schemeClr val="tx1"/>
                  </a:solidFill>
                  <a:latin typeface="Arial" charset="0"/>
                  <a:cs typeface="Arial" charset="0"/>
                </a:defRPr>
              </a:lvl4pPr>
              <a:lvl5pPr marL="2057400" indent="-228600" eaLnBrk="0" hangingPunct="0">
                <a:defRPr>
                  <a:solidFill>
                    <a:schemeClr val="tx1"/>
                  </a:solidFill>
                  <a:latin typeface="Arial" charset="0"/>
                  <a:cs typeface="Arial" charset="0"/>
                </a:defRPr>
              </a:lvl5pPr>
              <a:lvl6pPr marL="2514600" indent="-228600" eaLnBrk="0" fontAlgn="base" hangingPunct="0">
                <a:spcBef>
                  <a:spcPct val="0"/>
                </a:spcBef>
                <a:spcAft>
                  <a:spcPct val="0"/>
                </a:spcAft>
                <a:defRPr>
                  <a:solidFill>
                    <a:schemeClr val="tx1"/>
                  </a:solidFill>
                  <a:latin typeface="Arial" charset="0"/>
                  <a:cs typeface="Arial" charset="0"/>
                </a:defRPr>
              </a:lvl6pPr>
              <a:lvl7pPr marL="2971800" indent="-228600" eaLnBrk="0" fontAlgn="base" hangingPunct="0">
                <a:spcBef>
                  <a:spcPct val="0"/>
                </a:spcBef>
                <a:spcAft>
                  <a:spcPct val="0"/>
                </a:spcAft>
                <a:defRPr>
                  <a:solidFill>
                    <a:schemeClr val="tx1"/>
                  </a:solidFill>
                  <a:latin typeface="Arial" charset="0"/>
                  <a:cs typeface="Arial" charset="0"/>
                </a:defRPr>
              </a:lvl7pPr>
              <a:lvl8pPr marL="3429000" indent="-228600" eaLnBrk="0" fontAlgn="base" hangingPunct="0">
                <a:spcBef>
                  <a:spcPct val="0"/>
                </a:spcBef>
                <a:spcAft>
                  <a:spcPct val="0"/>
                </a:spcAft>
                <a:defRPr>
                  <a:solidFill>
                    <a:schemeClr val="tx1"/>
                  </a:solidFill>
                  <a:latin typeface="Arial" charset="0"/>
                  <a:cs typeface="Arial" charset="0"/>
                </a:defRPr>
              </a:lvl8pPr>
              <a:lvl9pPr marL="3886200" indent="-228600" eaLnBrk="0" fontAlgn="base" hangingPunct="0">
                <a:spcBef>
                  <a:spcPct val="0"/>
                </a:spcBef>
                <a:spcAft>
                  <a:spcPct val="0"/>
                </a:spcAft>
                <a:defRPr>
                  <a:solidFill>
                    <a:schemeClr val="tx1"/>
                  </a:solidFill>
                  <a:latin typeface="Arial" charset="0"/>
                  <a:cs typeface="Arial" charset="0"/>
                </a:defRPr>
              </a:lvl9pPr>
            </a:lstStyle>
            <a:p>
              <a:pPr algn="ctr" eaLnBrk="1" hangingPunct="1"/>
              <a:r>
                <a:rPr lang="en-US" sz="2400" b="1" i="1" dirty="0">
                  <a:latin typeface="Tahoma" pitchFamily="34" charset="0"/>
                </a:rPr>
                <a:t>Y</a:t>
              </a:r>
              <a:r>
                <a:rPr lang="en-US" sz="2400" dirty="0"/>
                <a:t> </a:t>
              </a:r>
              <a:endParaRPr lang="en-US" sz="2200" dirty="0"/>
            </a:p>
          </p:txBody>
        </p:sp>
        <p:sp>
          <p:nvSpPr>
            <p:cNvPr id="6177" name="Text Box 8"/>
            <p:cNvSpPr txBox="1">
              <a:spLocks noChangeArrowheads="1"/>
            </p:cNvSpPr>
            <p:nvPr/>
          </p:nvSpPr>
          <p:spPr bwMode="auto">
            <a:xfrm>
              <a:off x="2976" y="1296"/>
              <a:ext cx="240" cy="22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tabLst>
                  <a:tab pos="1082675" algn="r"/>
                  <a:tab pos="1830388" algn="r"/>
                </a:tabLst>
                <a:defRPr>
                  <a:solidFill>
                    <a:schemeClr val="tx1"/>
                  </a:solidFill>
                  <a:latin typeface="Arial" charset="0"/>
                  <a:cs typeface="Arial" charset="0"/>
                </a:defRPr>
              </a:lvl1pPr>
              <a:lvl2pPr marL="742950" indent="-285750" eaLnBrk="0" hangingPunct="0">
                <a:tabLst>
                  <a:tab pos="1082675" algn="r"/>
                  <a:tab pos="1830388" algn="r"/>
                </a:tabLst>
                <a:defRPr>
                  <a:solidFill>
                    <a:schemeClr val="tx1"/>
                  </a:solidFill>
                  <a:latin typeface="Arial" charset="0"/>
                  <a:cs typeface="Arial" charset="0"/>
                </a:defRPr>
              </a:lvl2pPr>
              <a:lvl3pPr marL="1143000" indent="-228600" eaLnBrk="0" hangingPunct="0">
                <a:tabLst>
                  <a:tab pos="1082675" algn="r"/>
                  <a:tab pos="1830388" algn="r"/>
                </a:tabLst>
                <a:defRPr>
                  <a:solidFill>
                    <a:schemeClr val="tx1"/>
                  </a:solidFill>
                  <a:latin typeface="Arial" charset="0"/>
                  <a:cs typeface="Arial" charset="0"/>
                </a:defRPr>
              </a:lvl3pPr>
              <a:lvl4pPr marL="1600200" indent="-228600" eaLnBrk="0" hangingPunct="0">
                <a:tabLst>
                  <a:tab pos="1082675" algn="r"/>
                  <a:tab pos="1830388" algn="r"/>
                </a:tabLst>
                <a:defRPr>
                  <a:solidFill>
                    <a:schemeClr val="tx1"/>
                  </a:solidFill>
                  <a:latin typeface="Arial" charset="0"/>
                  <a:cs typeface="Arial" charset="0"/>
                </a:defRPr>
              </a:lvl4pPr>
              <a:lvl5pPr marL="2057400" indent="-228600" eaLnBrk="0" hangingPunct="0">
                <a:tabLst>
                  <a:tab pos="1082675" algn="r"/>
                  <a:tab pos="1830388" algn="r"/>
                </a:tabLst>
                <a:defRPr>
                  <a:solidFill>
                    <a:schemeClr val="tx1"/>
                  </a:solidFill>
                  <a:latin typeface="Arial" charset="0"/>
                  <a:cs typeface="Arial" charset="0"/>
                </a:defRPr>
              </a:lvl5pPr>
              <a:lvl6pPr marL="2514600" indent="-228600" eaLnBrk="0" fontAlgn="base" hangingPunct="0">
                <a:spcBef>
                  <a:spcPct val="0"/>
                </a:spcBef>
                <a:spcAft>
                  <a:spcPct val="0"/>
                </a:spcAft>
                <a:tabLst>
                  <a:tab pos="1082675" algn="r"/>
                  <a:tab pos="1830388" algn="r"/>
                </a:tabLst>
                <a:defRPr>
                  <a:solidFill>
                    <a:schemeClr val="tx1"/>
                  </a:solidFill>
                  <a:latin typeface="Arial" charset="0"/>
                  <a:cs typeface="Arial" charset="0"/>
                </a:defRPr>
              </a:lvl6pPr>
              <a:lvl7pPr marL="2971800" indent="-228600" eaLnBrk="0" fontAlgn="base" hangingPunct="0">
                <a:spcBef>
                  <a:spcPct val="0"/>
                </a:spcBef>
                <a:spcAft>
                  <a:spcPct val="0"/>
                </a:spcAft>
                <a:tabLst>
                  <a:tab pos="1082675" algn="r"/>
                  <a:tab pos="1830388" algn="r"/>
                </a:tabLst>
                <a:defRPr>
                  <a:solidFill>
                    <a:schemeClr val="tx1"/>
                  </a:solidFill>
                  <a:latin typeface="Arial" charset="0"/>
                  <a:cs typeface="Arial" charset="0"/>
                </a:defRPr>
              </a:lvl7pPr>
              <a:lvl8pPr marL="3429000" indent="-228600" eaLnBrk="0" fontAlgn="base" hangingPunct="0">
                <a:spcBef>
                  <a:spcPct val="0"/>
                </a:spcBef>
                <a:spcAft>
                  <a:spcPct val="0"/>
                </a:spcAft>
                <a:tabLst>
                  <a:tab pos="1082675" algn="r"/>
                  <a:tab pos="1830388" algn="r"/>
                </a:tabLst>
                <a:defRPr>
                  <a:solidFill>
                    <a:schemeClr val="tx1"/>
                  </a:solidFill>
                  <a:latin typeface="Arial" charset="0"/>
                  <a:cs typeface="Arial" charset="0"/>
                </a:defRPr>
              </a:lvl8pPr>
              <a:lvl9pPr marL="3886200" indent="-228600" eaLnBrk="0" fontAlgn="base" hangingPunct="0">
                <a:spcBef>
                  <a:spcPct val="0"/>
                </a:spcBef>
                <a:spcAft>
                  <a:spcPct val="0"/>
                </a:spcAft>
                <a:tabLst>
                  <a:tab pos="1082675" algn="r"/>
                  <a:tab pos="1830388" algn="r"/>
                </a:tabLst>
                <a:defRPr>
                  <a:solidFill>
                    <a:schemeClr val="tx1"/>
                  </a:solidFill>
                  <a:latin typeface="Arial" charset="0"/>
                  <a:cs typeface="Arial" charset="0"/>
                </a:defRPr>
              </a:lvl9pPr>
            </a:lstStyle>
            <a:p>
              <a:pPr algn="ctr" eaLnBrk="1" hangingPunct="1"/>
              <a:r>
                <a:rPr lang="en-US" sz="2400" b="1" i="1" dirty="0">
                  <a:latin typeface="Tahoma" pitchFamily="34" charset="0"/>
                </a:rPr>
                <a:t>P</a:t>
              </a:r>
              <a:endParaRPr lang="en-US" sz="2200" dirty="0"/>
            </a:p>
          </p:txBody>
        </p:sp>
      </p:grpSp>
      <p:grpSp>
        <p:nvGrpSpPr>
          <p:cNvPr id="6149" name="Group 9"/>
          <p:cNvGrpSpPr>
            <a:grpSpLocks/>
          </p:cNvGrpSpPr>
          <p:nvPr/>
        </p:nvGrpSpPr>
        <p:grpSpPr bwMode="auto">
          <a:xfrm>
            <a:off x="4556125" y="1343025"/>
            <a:ext cx="3803650" cy="3602038"/>
            <a:chOff x="2644" y="890"/>
            <a:chExt cx="2396" cy="2269"/>
          </a:xfrm>
        </p:grpSpPr>
        <p:sp>
          <p:nvSpPr>
            <p:cNvPr id="6173" name="Arc 10"/>
            <p:cNvSpPr>
              <a:spLocks/>
            </p:cNvSpPr>
            <p:nvPr/>
          </p:nvSpPr>
          <p:spPr bwMode="auto">
            <a:xfrm flipH="1" flipV="1">
              <a:off x="2644" y="890"/>
              <a:ext cx="2396" cy="2134"/>
            </a:xfrm>
            <a:custGeom>
              <a:avLst/>
              <a:gdLst>
                <a:gd name="T0" fmla="*/ 0 w 20736"/>
                <a:gd name="T1" fmla="*/ 0 h 21056"/>
                <a:gd name="T2" fmla="*/ 0 w 20736"/>
                <a:gd name="T3" fmla="*/ 0 h 21056"/>
                <a:gd name="T4" fmla="*/ 0 w 20736"/>
                <a:gd name="T5" fmla="*/ 0 h 21056"/>
                <a:gd name="T6" fmla="*/ 0 60000 65536"/>
                <a:gd name="T7" fmla="*/ 0 60000 65536"/>
                <a:gd name="T8" fmla="*/ 0 60000 65536"/>
                <a:gd name="T9" fmla="*/ 0 w 20736"/>
                <a:gd name="T10" fmla="*/ 0 h 21056"/>
                <a:gd name="T11" fmla="*/ 20736 w 20736"/>
                <a:gd name="T12" fmla="*/ 21056 h 21056"/>
              </a:gdLst>
              <a:ahLst/>
              <a:cxnLst>
                <a:cxn ang="T6">
                  <a:pos x="T0" y="T1"/>
                </a:cxn>
                <a:cxn ang="T7">
                  <a:pos x="T2" y="T3"/>
                </a:cxn>
                <a:cxn ang="T8">
                  <a:pos x="T4" y="T5"/>
                </a:cxn>
              </a:cxnLst>
              <a:rect l="T9" t="T10" r="T11" b="T12"/>
              <a:pathLst>
                <a:path w="20736" h="21056" fill="none" extrusionOk="0">
                  <a:moveTo>
                    <a:pt x="4815" y="-1"/>
                  </a:moveTo>
                  <a:cubicBezTo>
                    <a:pt x="12450" y="1745"/>
                    <a:pt x="18542" y="7488"/>
                    <a:pt x="20735" y="15007"/>
                  </a:cubicBezTo>
                </a:path>
                <a:path w="20736" h="21056" stroke="0" extrusionOk="0">
                  <a:moveTo>
                    <a:pt x="4815" y="-1"/>
                  </a:moveTo>
                  <a:cubicBezTo>
                    <a:pt x="12450" y="1745"/>
                    <a:pt x="18542" y="7488"/>
                    <a:pt x="20735" y="15007"/>
                  </a:cubicBezTo>
                  <a:lnTo>
                    <a:pt x="0" y="21056"/>
                  </a:lnTo>
                  <a:close/>
                </a:path>
              </a:pathLst>
            </a:custGeom>
            <a:noFill/>
            <a:ln w="28575">
              <a:solidFill>
                <a:srgbClr val="000082"/>
              </a:solidFill>
              <a:round/>
              <a:headEnd/>
              <a:tailEnd/>
            </a:ln>
            <a:extLst>
              <a:ext uri="{909E8E84-426E-40DD-AFC4-6F175D3DCCD1}">
                <a14:hiddenFill xmlns:a14="http://schemas.microsoft.com/office/drawing/2010/main">
                  <a:solidFill>
                    <a:srgbClr val="FFFFFF"/>
                  </a:solidFill>
                </a14:hiddenFill>
              </a:ext>
            </a:extLst>
          </p:spPr>
          <p:txBody>
            <a:bodyPr wrap="none" anchor="ctr"/>
            <a:lstStyle/>
            <a:p>
              <a:endParaRPr lang="en-US" dirty="0"/>
            </a:p>
          </p:txBody>
        </p:sp>
        <p:sp>
          <p:nvSpPr>
            <p:cNvPr id="6174" name="Text Box 11"/>
            <p:cNvSpPr txBox="1">
              <a:spLocks noChangeArrowheads="1"/>
            </p:cNvSpPr>
            <p:nvPr/>
          </p:nvSpPr>
          <p:spPr bwMode="auto">
            <a:xfrm>
              <a:off x="4425" y="2880"/>
              <a:ext cx="432" cy="27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charset="0"/>
                  <a:cs typeface="Arial" charset="0"/>
                </a:defRPr>
              </a:lvl1pPr>
              <a:lvl2pPr marL="742950" indent="-285750" eaLnBrk="0" hangingPunct="0">
                <a:defRPr>
                  <a:solidFill>
                    <a:schemeClr val="tx1"/>
                  </a:solidFill>
                  <a:latin typeface="Arial" charset="0"/>
                  <a:cs typeface="Arial" charset="0"/>
                </a:defRPr>
              </a:lvl2pPr>
              <a:lvl3pPr marL="1143000" indent="-228600" eaLnBrk="0" hangingPunct="0">
                <a:defRPr>
                  <a:solidFill>
                    <a:schemeClr val="tx1"/>
                  </a:solidFill>
                  <a:latin typeface="Arial" charset="0"/>
                  <a:cs typeface="Arial" charset="0"/>
                </a:defRPr>
              </a:lvl3pPr>
              <a:lvl4pPr marL="1600200" indent="-228600" eaLnBrk="0" hangingPunct="0">
                <a:defRPr>
                  <a:solidFill>
                    <a:schemeClr val="tx1"/>
                  </a:solidFill>
                  <a:latin typeface="Arial" charset="0"/>
                  <a:cs typeface="Arial" charset="0"/>
                </a:defRPr>
              </a:lvl4pPr>
              <a:lvl5pPr marL="2057400" indent="-228600" eaLnBrk="0" hangingPunct="0">
                <a:defRPr>
                  <a:solidFill>
                    <a:schemeClr val="tx1"/>
                  </a:solidFill>
                  <a:latin typeface="Arial" charset="0"/>
                  <a:cs typeface="Arial" charset="0"/>
                </a:defRPr>
              </a:lvl5pPr>
              <a:lvl6pPr marL="2514600" indent="-228600" eaLnBrk="0" fontAlgn="base" hangingPunct="0">
                <a:spcBef>
                  <a:spcPct val="0"/>
                </a:spcBef>
                <a:spcAft>
                  <a:spcPct val="0"/>
                </a:spcAft>
                <a:defRPr>
                  <a:solidFill>
                    <a:schemeClr val="tx1"/>
                  </a:solidFill>
                  <a:latin typeface="Arial" charset="0"/>
                  <a:cs typeface="Arial" charset="0"/>
                </a:defRPr>
              </a:lvl6pPr>
              <a:lvl7pPr marL="2971800" indent="-228600" eaLnBrk="0" fontAlgn="base" hangingPunct="0">
                <a:spcBef>
                  <a:spcPct val="0"/>
                </a:spcBef>
                <a:spcAft>
                  <a:spcPct val="0"/>
                </a:spcAft>
                <a:defRPr>
                  <a:solidFill>
                    <a:schemeClr val="tx1"/>
                  </a:solidFill>
                  <a:latin typeface="Arial" charset="0"/>
                  <a:cs typeface="Arial" charset="0"/>
                </a:defRPr>
              </a:lvl7pPr>
              <a:lvl8pPr marL="3429000" indent="-228600" eaLnBrk="0" fontAlgn="base" hangingPunct="0">
                <a:spcBef>
                  <a:spcPct val="0"/>
                </a:spcBef>
                <a:spcAft>
                  <a:spcPct val="0"/>
                </a:spcAft>
                <a:defRPr>
                  <a:solidFill>
                    <a:schemeClr val="tx1"/>
                  </a:solidFill>
                  <a:latin typeface="Arial" charset="0"/>
                  <a:cs typeface="Arial" charset="0"/>
                </a:defRPr>
              </a:lvl8pPr>
              <a:lvl9pPr marL="3886200" indent="-228600" eaLnBrk="0" fontAlgn="base" hangingPunct="0">
                <a:spcBef>
                  <a:spcPct val="0"/>
                </a:spcBef>
                <a:spcAft>
                  <a:spcPct val="0"/>
                </a:spcAft>
                <a:defRPr>
                  <a:solidFill>
                    <a:schemeClr val="tx1"/>
                  </a:solidFill>
                  <a:latin typeface="Arial" charset="0"/>
                  <a:cs typeface="Arial" charset="0"/>
                </a:defRPr>
              </a:lvl9pPr>
            </a:lstStyle>
            <a:p>
              <a:pPr eaLnBrk="1" hangingPunct="1">
                <a:spcBef>
                  <a:spcPct val="50000"/>
                </a:spcBef>
              </a:pPr>
              <a:r>
                <a:rPr lang="en-US" sz="2300" i="1" dirty="0">
                  <a:latin typeface="Tahoma" pitchFamily="34" charset="0"/>
                </a:rPr>
                <a:t>AD</a:t>
              </a:r>
              <a:r>
                <a:rPr lang="en-US" sz="2300" baseline="-25000" dirty="0">
                  <a:latin typeface="Tahoma" pitchFamily="34" charset="0"/>
                </a:rPr>
                <a:t>1</a:t>
              </a:r>
            </a:p>
          </p:txBody>
        </p:sp>
      </p:grpSp>
      <p:grpSp>
        <p:nvGrpSpPr>
          <p:cNvPr id="5" name="Group 16"/>
          <p:cNvGrpSpPr>
            <a:grpSpLocks/>
          </p:cNvGrpSpPr>
          <p:nvPr/>
        </p:nvGrpSpPr>
        <p:grpSpPr bwMode="auto">
          <a:xfrm>
            <a:off x="609600" y="1619250"/>
            <a:ext cx="2670175" cy="2357438"/>
            <a:chOff x="384" y="1056"/>
            <a:chExt cx="1682" cy="1449"/>
          </a:xfrm>
        </p:grpSpPr>
        <p:sp>
          <p:nvSpPr>
            <p:cNvPr id="6171" name="Line 17"/>
            <p:cNvSpPr>
              <a:spLocks noChangeShapeType="1"/>
            </p:cNvSpPr>
            <p:nvPr/>
          </p:nvSpPr>
          <p:spPr bwMode="auto">
            <a:xfrm flipH="1" flipV="1">
              <a:off x="1134" y="1801"/>
              <a:ext cx="932" cy="704"/>
            </a:xfrm>
            <a:prstGeom prst="line">
              <a:avLst/>
            </a:prstGeom>
            <a:noFill/>
            <a:ln w="9525">
              <a:solidFill>
                <a:schemeClr val="tx1"/>
              </a:solidFill>
              <a:round/>
              <a:headEnd/>
              <a:tailEnd/>
            </a:ln>
            <a:extLst>
              <a:ext uri="{909E8E84-426E-40DD-AFC4-6F175D3DCCD1}">
                <a14:hiddenFill xmlns:a14="http://schemas.microsoft.com/office/drawing/2010/main">
                  <a:noFill/>
                </a14:hiddenFill>
              </a:ext>
            </a:extLst>
          </p:spPr>
          <p:txBody>
            <a:bodyPr/>
            <a:lstStyle/>
            <a:p>
              <a:endParaRPr lang="en-US" dirty="0"/>
            </a:p>
          </p:txBody>
        </p:sp>
        <p:sp>
          <p:nvSpPr>
            <p:cNvPr id="6172" name="Rectangle 18"/>
            <p:cNvSpPr>
              <a:spLocks noChangeArrowheads="1"/>
            </p:cNvSpPr>
            <p:nvPr/>
          </p:nvSpPr>
          <p:spPr bwMode="auto">
            <a:xfrm>
              <a:off x="384" y="1056"/>
              <a:ext cx="1536" cy="768"/>
            </a:xfrm>
            <a:prstGeom prst="rect">
              <a:avLst/>
            </a:prstGeom>
            <a:solidFill>
              <a:srgbClr val="FFFFCC"/>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pPr>
                <a:lnSpc>
                  <a:spcPct val="105000"/>
                </a:lnSpc>
                <a:spcBef>
                  <a:spcPct val="45000"/>
                </a:spcBef>
                <a:buClr>
                  <a:srgbClr val="008080"/>
                </a:buClr>
                <a:buSzPct val="120000"/>
                <a:buFont typeface="Wingdings" pitchFamily="2" charset="2"/>
                <a:buNone/>
              </a:pPr>
              <a:r>
                <a:rPr lang="en-US" sz="2400" dirty="0"/>
                <a:t>In the short run when prices are sticky,…</a:t>
              </a:r>
            </a:p>
          </p:txBody>
        </p:sp>
      </p:grpSp>
      <p:grpSp>
        <p:nvGrpSpPr>
          <p:cNvPr id="6" name="Group 19"/>
          <p:cNvGrpSpPr>
            <a:grpSpLocks/>
          </p:cNvGrpSpPr>
          <p:nvPr/>
        </p:nvGrpSpPr>
        <p:grpSpPr bwMode="auto">
          <a:xfrm>
            <a:off x="990600" y="5240338"/>
            <a:ext cx="5894388" cy="931862"/>
            <a:chOff x="624" y="3301"/>
            <a:chExt cx="3713" cy="587"/>
          </a:xfrm>
        </p:grpSpPr>
        <p:sp>
          <p:nvSpPr>
            <p:cNvPr id="6166" name="Line 20"/>
            <p:cNvSpPr>
              <a:spLocks noChangeShapeType="1"/>
            </p:cNvSpPr>
            <p:nvPr/>
          </p:nvSpPr>
          <p:spPr bwMode="auto">
            <a:xfrm>
              <a:off x="3716" y="3301"/>
              <a:ext cx="621" cy="0"/>
            </a:xfrm>
            <a:prstGeom prst="line">
              <a:avLst/>
            </a:prstGeom>
            <a:noFill/>
            <a:ln w="28575">
              <a:solidFill>
                <a:srgbClr val="FF0000"/>
              </a:solidFill>
              <a:round/>
              <a:headEnd/>
              <a:tailEnd type="triangle" w="lg" len="med"/>
            </a:ln>
            <a:extLst>
              <a:ext uri="{909E8E84-426E-40DD-AFC4-6F175D3DCCD1}">
                <a14:hiddenFill xmlns:a14="http://schemas.microsoft.com/office/drawing/2010/main">
                  <a:noFill/>
                </a14:hiddenFill>
              </a:ext>
            </a:extLst>
          </p:spPr>
          <p:txBody>
            <a:bodyPr/>
            <a:lstStyle/>
            <a:p>
              <a:endParaRPr lang="en-US" dirty="0"/>
            </a:p>
          </p:txBody>
        </p:sp>
        <p:grpSp>
          <p:nvGrpSpPr>
            <p:cNvPr id="6167" name="Group 21"/>
            <p:cNvGrpSpPr>
              <a:grpSpLocks/>
            </p:cNvGrpSpPr>
            <p:nvPr/>
          </p:nvGrpSpPr>
          <p:grpSpPr bwMode="auto">
            <a:xfrm>
              <a:off x="624" y="3303"/>
              <a:ext cx="3409" cy="585"/>
              <a:chOff x="624" y="3303"/>
              <a:chExt cx="3409" cy="585"/>
            </a:xfrm>
          </p:grpSpPr>
          <p:sp>
            <p:nvSpPr>
              <p:cNvPr id="6168" name="Line 22"/>
              <p:cNvSpPr>
                <a:spLocks noChangeShapeType="1"/>
              </p:cNvSpPr>
              <p:nvPr/>
            </p:nvSpPr>
            <p:spPr bwMode="auto">
              <a:xfrm flipH="1" flipV="1">
                <a:off x="4033" y="3303"/>
                <a:ext cx="0" cy="441"/>
              </a:xfrm>
              <a:prstGeom prst="line">
                <a:avLst/>
              </a:prstGeom>
              <a:noFill/>
              <a:ln w="9525">
                <a:solidFill>
                  <a:schemeClr val="tx1"/>
                </a:solidFill>
                <a:round/>
                <a:headEnd/>
                <a:tailEnd/>
              </a:ln>
              <a:extLst>
                <a:ext uri="{909E8E84-426E-40DD-AFC4-6F175D3DCCD1}">
                  <a14:hiddenFill xmlns:a14="http://schemas.microsoft.com/office/drawing/2010/main">
                    <a:noFill/>
                  </a14:hiddenFill>
                </a:ext>
              </a:extLst>
            </p:spPr>
            <p:txBody>
              <a:bodyPr/>
              <a:lstStyle/>
              <a:p>
                <a:endParaRPr lang="en-US" dirty="0"/>
              </a:p>
            </p:txBody>
          </p:sp>
          <p:sp>
            <p:nvSpPr>
              <p:cNvPr id="6169" name="Line 23"/>
              <p:cNvSpPr>
                <a:spLocks noChangeShapeType="1"/>
              </p:cNvSpPr>
              <p:nvPr/>
            </p:nvSpPr>
            <p:spPr bwMode="auto">
              <a:xfrm>
                <a:off x="2064" y="3744"/>
                <a:ext cx="1968" cy="0"/>
              </a:xfrm>
              <a:prstGeom prst="line">
                <a:avLst/>
              </a:prstGeom>
              <a:noFill/>
              <a:ln w="9525">
                <a:solidFill>
                  <a:schemeClr val="tx1"/>
                </a:solidFill>
                <a:round/>
                <a:headEnd/>
                <a:tailEnd/>
              </a:ln>
              <a:extLst>
                <a:ext uri="{909E8E84-426E-40DD-AFC4-6F175D3DCCD1}">
                  <a14:hiddenFill xmlns:a14="http://schemas.microsoft.com/office/drawing/2010/main">
                    <a:noFill/>
                  </a14:hiddenFill>
                </a:ext>
              </a:extLst>
            </p:spPr>
            <p:txBody>
              <a:bodyPr/>
              <a:lstStyle/>
              <a:p>
                <a:endParaRPr lang="en-US" dirty="0"/>
              </a:p>
            </p:txBody>
          </p:sp>
          <p:sp>
            <p:nvSpPr>
              <p:cNvPr id="6170" name="Rectangle 24"/>
              <p:cNvSpPr>
                <a:spLocks noChangeArrowheads="1"/>
              </p:cNvSpPr>
              <p:nvPr/>
            </p:nvSpPr>
            <p:spPr bwMode="auto">
              <a:xfrm>
                <a:off x="624" y="3360"/>
                <a:ext cx="1488" cy="528"/>
              </a:xfrm>
              <a:prstGeom prst="rect">
                <a:avLst/>
              </a:prstGeom>
              <a:solidFill>
                <a:srgbClr val="FFFFCC"/>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pPr>
                  <a:lnSpc>
                    <a:spcPct val="105000"/>
                  </a:lnSpc>
                  <a:spcBef>
                    <a:spcPct val="45000"/>
                  </a:spcBef>
                  <a:buClr>
                    <a:srgbClr val="008080"/>
                  </a:buClr>
                  <a:buSzPct val="120000"/>
                  <a:buFont typeface="Wingdings" pitchFamily="2" charset="2"/>
                  <a:buNone/>
                </a:pPr>
                <a:r>
                  <a:rPr lang="en-US" sz="2400" dirty="0"/>
                  <a:t>…causes output to rise.</a:t>
                </a:r>
              </a:p>
            </p:txBody>
          </p:sp>
        </p:grpSp>
      </p:grpSp>
      <p:grpSp>
        <p:nvGrpSpPr>
          <p:cNvPr id="6152" name="Group 25"/>
          <p:cNvGrpSpPr>
            <a:grpSpLocks/>
          </p:cNvGrpSpPr>
          <p:nvPr/>
        </p:nvGrpSpPr>
        <p:grpSpPr bwMode="auto">
          <a:xfrm>
            <a:off x="3298825" y="3667125"/>
            <a:ext cx="5083175" cy="544513"/>
            <a:chOff x="2078" y="2310"/>
            <a:chExt cx="3202" cy="343"/>
          </a:xfrm>
        </p:grpSpPr>
        <p:graphicFrame>
          <p:nvGraphicFramePr>
            <p:cNvPr id="6146" name="Object 2"/>
            <p:cNvGraphicFramePr>
              <a:graphicFrameLocks noChangeAspect="1"/>
            </p:cNvGraphicFramePr>
            <p:nvPr/>
          </p:nvGraphicFramePr>
          <p:xfrm>
            <a:off x="2078" y="2364"/>
            <a:ext cx="221" cy="289"/>
          </p:xfrm>
          <a:graphic>
            <a:graphicData uri="http://schemas.openxmlformats.org/presentationml/2006/ole">
              <mc:AlternateContent xmlns:mc="http://schemas.openxmlformats.org/markup-compatibility/2006">
                <mc:Choice xmlns:v="urn:schemas-microsoft-com:vml" Requires="v">
                  <p:oleObj spid="_x0000_s6182" name="Equation" r:id="rId4" imgW="164880" imgH="215640" progId="Equation.DSMT4">
                    <p:embed/>
                  </p:oleObj>
                </mc:Choice>
                <mc:Fallback>
                  <p:oleObj name="Equation" r:id="rId4" imgW="164880" imgH="215640" progId="Equation.DSMT4">
                    <p:embed/>
                    <p:pic>
                      <p:nvPicPr>
                        <p:cNvPr id="0" name=""/>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2078" y="2364"/>
                          <a:ext cx="221" cy="289"/>
                        </a:xfrm>
                        <a:prstGeom prst="rect">
                          <a:avLst/>
                        </a:prstGeom>
                        <a:noFill/>
                        <a:extLst>
                          <a:ext uri="{909E8E84-426E-40DD-AFC4-6F175D3DCCD1}">
                            <a14:hiddenFill xmlns:a14="http://schemas.microsoft.com/office/drawing/2010/main">
                              <a:solidFill>
                                <a:srgbClr val="FFFFFF"/>
                              </a:solidFill>
                            </a14:hiddenFill>
                          </a:ext>
                        </a:extLst>
                      </p:spPr>
                    </p:pic>
                  </p:oleObj>
                </mc:Fallback>
              </mc:AlternateContent>
            </a:graphicData>
          </a:graphic>
        </p:graphicFrame>
        <p:sp>
          <p:nvSpPr>
            <p:cNvPr id="6164" name="Line 27"/>
            <p:cNvSpPr>
              <a:spLocks noChangeShapeType="1"/>
            </p:cNvSpPr>
            <p:nvPr/>
          </p:nvSpPr>
          <p:spPr bwMode="auto">
            <a:xfrm>
              <a:off x="2319" y="2536"/>
              <a:ext cx="2544" cy="0"/>
            </a:xfrm>
            <a:prstGeom prst="line">
              <a:avLst/>
            </a:prstGeom>
            <a:noFill/>
            <a:ln w="28575">
              <a:solidFill>
                <a:srgbClr val="000082"/>
              </a:solidFill>
              <a:round/>
              <a:headEnd/>
              <a:tailEnd/>
            </a:ln>
            <a:extLst>
              <a:ext uri="{909E8E84-426E-40DD-AFC4-6F175D3DCCD1}">
                <a14:hiddenFill xmlns:a14="http://schemas.microsoft.com/office/drawing/2010/main">
                  <a:noFill/>
                </a14:hiddenFill>
              </a:ext>
            </a:extLst>
          </p:spPr>
          <p:txBody>
            <a:bodyPr/>
            <a:lstStyle/>
            <a:p>
              <a:endParaRPr lang="en-US" dirty="0"/>
            </a:p>
          </p:txBody>
        </p:sp>
        <p:sp>
          <p:nvSpPr>
            <p:cNvPr id="6165" name="Text Box 28"/>
            <p:cNvSpPr txBox="1">
              <a:spLocks noChangeArrowheads="1"/>
            </p:cNvSpPr>
            <p:nvPr/>
          </p:nvSpPr>
          <p:spPr bwMode="auto">
            <a:xfrm>
              <a:off x="4704" y="2310"/>
              <a:ext cx="576" cy="2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a:spAutoFit/>
            </a:bodyPr>
            <a:lstStyle>
              <a:lvl1pPr eaLnBrk="0" hangingPunct="0">
                <a:defRPr>
                  <a:solidFill>
                    <a:schemeClr val="tx1"/>
                  </a:solidFill>
                  <a:latin typeface="Arial" charset="0"/>
                  <a:cs typeface="Arial" charset="0"/>
                </a:defRPr>
              </a:lvl1pPr>
              <a:lvl2pPr marL="742950" indent="-285750" eaLnBrk="0" hangingPunct="0">
                <a:defRPr>
                  <a:solidFill>
                    <a:schemeClr val="tx1"/>
                  </a:solidFill>
                  <a:latin typeface="Arial" charset="0"/>
                  <a:cs typeface="Arial" charset="0"/>
                </a:defRPr>
              </a:lvl2pPr>
              <a:lvl3pPr marL="1143000" indent="-228600" eaLnBrk="0" hangingPunct="0">
                <a:defRPr>
                  <a:solidFill>
                    <a:schemeClr val="tx1"/>
                  </a:solidFill>
                  <a:latin typeface="Arial" charset="0"/>
                  <a:cs typeface="Arial" charset="0"/>
                </a:defRPr>
              </a:lvl3pPr>
              <a:lvl4pPr marL="1600200" indent="-228600" eaLnBrk="0" hangingPunct="0">
                <a:defRPr>
                  <a:solidFill>
                    <a:schemeClr val="tx1"/>
                  </a:solidFill>
                  <a:latin typeface="Arial" charset="0"/>
                  <a:cs typeface="Arial" charset="0"/>
                </a:defRPr>
              </a:lvl4pPr>
              <a:lvl5pPr marL="2057400" indent="-228600" eaLnBrk="0" hangingPunct="0">
                <a:defRPr>
                  <a:solidFill>
                    <a:schemeClr val="tx1"/>
                  </a:solidFill>
                  <a:latin typeface="Arial" charset="0"/>
                  <a:cs typeface="Arial" charset="0"/>
                </a:defRPr>
              </a:lvl5pPr>
              <a:lvl6pPr marL="2514600" indent="-228600" eaLnBrk="0" fontAlgn="base" hangingPunct="0">
                <a:spcBef>
                  <a:spcPct val="0"/>
                </a:spcBef>
                <a:spcAft>
                  <a:spcPct val="0"/>
                </a:spcAft>
                <a:defRPr>
                  <a:solidFill>
                    <a:schemeClr val="tx1"/>
                  </a:solidFill>
                  <a:latin typeface="Arial" charset="0"/>
                  <a:cs typeface="Arial" charset="0"/>
                </a:defRPr>
              </a:lvl6pPr>
              <a:lvl7pPr marL="2971800" indent="-228600" eaLnBrk="0" fontAlgn="base" hangingPunct="0">
                <a:spcBef>
                  <a:spcPct val="0"/>
                </a:spcBef>
                <a:spcAft>
                  <a:spcPct val="0"/>
                </a:spcAft>
                <a:defRPr>
                  <a:solidFill>
                    <a:schemeClr val="tx1"/>
                  </a:solidFill>
                  <a:latin typeface="Arial" charset="0"/>
                  <a:cs typeface="Arial" charset="0"/>
                </a:defRPr>
              </a:lvl7pPr>
              <a:lvl8pPr marL="3429000" indent="-228600" eaLnBrk="0" fontAlgn="base" hangingPunct="0">
                <a:spcBef>
                  <a:spcPct val="0"/>
                </a:spcBef>
                <a:spcAft>
                  <a:spcPct val="0"/>
                </a:spcAft>
                <a:defRPr>
                  <a:solidFill>
                    <a:schemeClr val="tx1"/>
                  </a:solidFill>
                  <a:latin typeface="Arial" charset="0"/>
                  <a:cs typeface="Arial" charset="0"/>
                </a:defRPr>
              </a:lvl8pPr>
              <a:lvl9pPr marL="3886200" indent="-228600" eaLnBrk="0" fontAlgn="base" hangingPunct="0">
                <a:spcBef>
                  <a:spcPct val="0"/>
                </a:spcBef>
                <a:spcAft>
                  <a:spcPct val="0"/>
                </a:spcAft>
                <a:defRPr>
                  <a:solidFill>
                    <a:schemeClr val="tx1"/>
                  </a:solidFill>
                  <a:latin typeface="Arial" charset="0"/>
                  <a:cs typeface="Arial" charset="0"/>
                </a:defRPr>
              </a:lvl9pPr>
            </a:lstStyle>
            <a:p>
              <a:pPr eaLnBrk="1" hangingPunct="1">
                <a:spcBef>
                  <a:spcPct val="50000"/>
                </a:spcBef>
              </a:pPr>
              <a:r>
                <a:rPr lang="en-US" sz="2300" i="1" dirty="0">
                  <a:latin typeface="Tahoma" pitchFamily="34" charset="0"/>
                </a:rPr>
                <a:t>SRAS</a:t>
              </a:r>
              <a:endParaRPr lang="en-US" sz="2400" dirty="0">
                <a:latin typeface="Times New Roman" pitchFamily="18" charset="0"/>
              </a:endParaRPr>
            </a:p>
          </p:txBody>
        </p:sp>
      </p:grpSp>
      <p:grpSp>
        <p:nvGrpSpPr>
          <p:cNvPr id="9" name="Group 29"/>
          <p:cNvGrpSpPr>
            <a:grpSpLocks/>
          </p:cNvGrpSpPr>
          <p:nvPr/>
        </p:nvGrpSpPr>
        <p:grpSpPr bwMode="auto">
          <a:xfrm>
            <a:off x="6748463" y="4017963"/>
            <a:ext cx="381000" cy="1849437"/>
            <a:chOff x="4251" y="2531"/>
            <a:chExt cx="240" cy="1165"/>
          </a:xfrm>
        </p:grpSpPr>
        <p:sp>
          <p:nvSpPr>
            <p:cNvPr id="6162" name="Text Box 30"/>
            <p:cNvSpPr txBox="1">
              <a:spLocks noChangeArrowheads="1"/>
            </p:cNvSpPr>
            <p:nvPr/>
          </p:nvSpPr>
          <p:spPr bwMode="auto">
            <a:xfrm>
              <a:off x="4251" y="3417"/>
              <a:ext cx="240" cy="27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91440">
              <a:spAutoFit/>
            </a:bodyPr>
            <a:lstStyle>
              <a:lvl1pPr eaLnBrk="0" hangingPunct="0">
                <a:defRPr>
                  <a:solidFill>
                    <a:schemeClr val="tx1"/>
                  </a:solidFill>
                  <a:latin typeface="Arial" charset="0"/>
                  <a:cs typeface="Arial" charset="0"/>
                </a:defRPr>
              </a:lvl1pPr>
              <a:lvl2pPr marL="742950" indent="-285750" eaLnBrk="0" hangingPunct="0">
                <a:defRPr>
                  <a:solidFill>
                    <a:schemeClr val="tx1"/>
                  </a:solidFill>
                  <a:latin typeface="Arial" charset="0"/>
                  <a:cs typeface="Arial" charset="0"/>
                </a:defRPr>
              </a:lvl2pPr>
              <a:lvl3pPr marL="1143000" indent="-228600" eaLnBrk="0" hangingPunct="0">
                <a:defRPr>
                  <a:solidFill>
                    <a:schemeClr val="tx1"/>
                  </a:solidFill>
                  <a:latin typeface="Arial" charset="0"/>
                  <a:cs typeface="Arial" charset="0"/>
                </a:defRPr>
              </a:lvl3pPr>
              <a:lvl4pPr marL="1600200" indent="-228600" eaLnBrk="0" hangingPunct="0">
                <a:defRPr>
                  <a:solidFill>
                    <a:schemeClr val="tx1"/>
                  </a:solidFill>
                  <a:latin typeface="Arial" charset="0"/>
                  <a:cs typeface="Arial" charset="0"/>
                </a:defRPr>
              </a:lvl4pPr>
              <a:lvl5pPr marL="2057400" indent="-228600" eaLnBrk="0" hangingPunct="0">
                <a:defRPr>
                  <a:solidFill>
                    <a:schemeClr val="tx1"/>
                  </a:solidFill>
                  <a:latin typeface="Arial" charset="0"/>
                  <a:cs typeface="Arial" charset="0"/>
                </a:defRPr>
              </a:lvl5pPr>
              <a:lvl6pPr marL="2514600" indent="-228600" eaLnBrk="0" fontAlgn="base" hangingPunct="0">
                <a:spcBef>
                  <a:spcPct val="0"/>
                </a:spcBef>
                <a:spcAft>
                  <a:spcPct val="0"/>
                </a:spcAft>
                <a:defRPr>
                  <a:solidFill>
                    <a:schemeClr val="tx1"/>
                  </a:solidFill>
                  <a:latin typeface="Arial" charset="0"/>
                  <a:cs typeface="Arial" charset="0"/>
                </a:defRPr>
              </a:lvl6pPr>
              <a:lvl7pPr marL="2971800" indent="-228600" eaLnBrk="0" fontAlgn="base" hangingPunct="0">
                <a:spcBef>
                  <a:spcPct val="0"/>
                </a:spcBef>
                <a:spcAft>
                  <a:spcPct val="0"/>
                </a:spcAft>
                <a:defRPr>
                  <a:solidFill>
                    <a:schemeClr val="tx1"/>
                  </a:solidFill>
                  <a:latin typeface="Arial" charset="0"/>
                  <a:cs typeface="Arial" charset="0"/>
                </a:defRPr>
              </a:lvl7pPr>
              <a:lvl8pPr marL="3429000" indent="-228600" eaLnBrk="0" fontAlgn="base" hangingPunct="0">
                <a:spcBef>
                  <a:spcPct val="0"/>
                </a:spcBef>
                <a:spcAft>
                  <a:spcPct val="0"/>
                </a:spcAft>
                <a:defRPr>
                  <a:solidFill>
                    <a:schemeClr val="tx1"/>
                  </a:solidFill>
                  <a:latin typeface="Arial" charset="0"/>
                  <a:cs typeface="Arial" charset="0"/>
                </a:defRPr>
              </a:lvl8pPr>
              <a:lvl9pPr marL="3886200" indent="-228600" eaLnBrk="0" fontAlgn="base" hangingPunct="0">
                <a:spcBef>
                  <a:spcPct val="0"/>
                </a:spcBef>
                <a:spcAft>
                  <a:spcPct val="0"/>
                </a:spcAft>
                <a:defRPr>
                  <a:solidFill>
                    <a:schemeClr val="tx1"/>
                  </a:solidFill>
                  <a:latin typeface="Arial" charset="0"/>
                  <a:cs typeface="Arial" charset="0"/>
                </a:defRPr>
              </a:lvl9pPr>
            </a:lstStyle>
            <a:p>
              <a:pPr eaLnBrk="1" hangingPunct="1">
                <a:spcBef>
                  <a:spcPct val="50000"/>
                </a:spcBef>
              </a:pPr>
              <a:r>
                <a:rPr lang="en-US" sz="2300" b="1" i="1" dirty="0">
                  <a:latin typeface="Tahoma" pitchFamily="34" charset="0"/>
                </a:rPr>
                <a:t>Y</a:t>
              </a:r>
              <a:r>
                <a:rPr lang="en-US" sz="2300" baseline="-25000" dirty="0">
                  <a:latin typeface="Tahoma" pitchFamily="34" charset="0"/>
                </a:rPr>
                <a:t>2</a:t>
              </a:r>
            </a:p>
          </p:txBody>
        </p:sp>
        <p:sp>
          <p:nvSpPr>
            <p:cNvPr id="6163" name="Line 31"/>
            <p:cNvSpPr>
              <a:spLocks noChangeShapeType="1"/>
            </p:cNvSpPr>
            <p:nvPr/>
          </p:nvSpPr>
          <p:spPr bwMode="auto">
            <a:xfrm flipH="1">
              <a:off x="4346" y="2531"/>
              <a:ext cx="0" cy="864"/>
            </a:xfrm>
            <a:prstGeom prst="line">
              <a:avLst/>
            </a:prstGeom>
            <a:noFill/>
            <a:ln w="12700">
              <a:solidFill>
                <a:srgbClr val="FF0000"/>
              </a:solidFill>
              <a:prstDash val="dash"/>
              <a:round/>
              <a:headEnd/>
              <a:tailEnd/>
            </a:ln>
            <a:extLst>
              <a:ext uri="{909E8E84-426E-40DD-AFC4-6F175D3DCCD1}">
                <a14:hiddenFill xmlns:a14="http://schemas.microsoft.com/office/drawing/2010/main">
                  <a:noFill/>
                </a14:hiddenFill>
              </a:ext>
            </a:extLst>
          </p:spPr>
          <p:txBody>
            <a:bodyPr/>
            <a:lstStyle/>
            <a:p>
              <a:endParaRPr lang="en-US" dirty="0"/>
            </a:p>
          </p:txBody>
        </p:sp>
      </p:grpSp>
      <p:sp>
        <p:nvSpPr>
          <p:cNvPr id="6154" name="Text Box 32"/>
          <p:cNvSpPr txBox="1">
            <a:spLocks noChangeArrowheads="1"/>
          </p:cNvSpPr>
          <p:nvPr/>
        </p:nvSpPr>
        <p:spPr bwMode="auto">
          <a:xfrm>
            <a:off x="5680075" y="5418138"/>
            <a:ext cx="381000" cy="4429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91440">
            <a:spAutoFit/>
          </a:bodyPr>
          <a:lstStyle>
            <a:lvl1pPr eaLnBrk="0" hangingPunct="0">
              <a:defRPr>
                <a:solidFill>
                  <a:schemeClr val="tx1"/>
                </a:solidFill>
                <a:latin typeface="Arial" charset="0"/>
                <a:cs typeface="Arial" charset="0"/>
              </a:defRPr>
            </a:lvl1pPr>
            <a:lvl2pPr marL="742950" indent="-285750" eaLnBrk="0" hangingPunct="0">
              <a:defRPr>
                <a:solidFill>
                  <a:schemeClr val="tx1"/>
                </a:solidFill>
                <a:latin typeface="Arial" charset="0"/>
                <a:cs typeface="Arial" charset="0"/>
              </a:defRPr>
            </a:lvl2pPr>
            <a:lvl3pPr marL="1143000" indent="-228600" eaLnBrk="0" hangingPunct="0">
              <a:defRPr>
                <a:solidFill>
                  <a:schemeClr val="tx1"/>
                </a:solidFill>
                <a:latin typeface="Arial" charset="0"/>
                <a:cs typeface="Arial" charset="0"/>
              </a:defRPr>
            </a:lvl3pPr>
            <a:lvl4pPr marL="1600200" indent="-228600" eaLnBrk="0" hangingPunct="0">
              <a:defRPr>
                <a:solidFill>
                  <a:schemeClr val="tx1"/>
                </a:solidFill>
                <a:latin typeface="Arial" charset="0"/>
                <a:cs typeface="Arial" charset="0"/>
              </a:defRPr>
            </a:lvl4pPr>
            <a:lvl5pPr marL="2057400" indent="-228600" eaLnBrk="0" hangingPunct="0">
              <a:defRPr>
                <a:solidFill>
                  <a:schemeClr val="tx1"/>
                </a:solidFill>
                <a:latin typeface="Arial" charset="0"/>
                <a:cs typeface="Arial" charset="0"/>
              </a:defRPr>
            </a:lvl5pPr>
            <a:lvl6pPr marL="2514600" indent="-228600" eaLnBrk="0" fontAlgn="base" hangingPunct="0">
              <a:spcBef>
                <a:spcPct val="0"/>
              </a:spcBef>
              <a:spcAft>
                <a:spcPct val="0"/>
              </a:spcAft>
              <a:defRPr>
                <a:solidFill>
                  <a:schemeClr val="tx1"/>
                </a:solidFill>
                <a:latin typeface="Arial" charset="0"/>
                <a:cs typeface="Arial" charset="0"/>
              </a:defRPr>
            </a:lvl6pPr>
            <a:lvl7pPr marL="2971800" indent="-228600" eaLnBrk="0" fontAlgn="base" hangingPunct="0">
              <a:spcBef>
                <a:spcPct val="0"/>
              </a:spcBef>
              <a:spcAft>
                <a:spcPct val="0"/>
              </a:spcAft>
              <a:defRPr>
                <a:solidFill>
                  <a:schemeClr val="tx1"/>
                </a:solidFill>
                <a:latin typeface="Arial" charset="0"/>
                <a:cs typeface="Arial" charset="0"/>
              </a:defRPr>
            </a:lvl7pPr>
            <a:lvl8pPr marL="3429000" indent="-228600" eaLnBrk="0" fontAlgn="base" hangingPunct="0">
              <a:spcBef>
                <a:spcPct val="0"/>
              </a:spcBef>
              <a:spcAft>
                <a:spcPct val="0"/>
              </a:spcAft>
              <a:defRPr>
                <a:solidFill>
                  <a:schemeClr val="tx1"/>
                </a:solidFill>
                <a:latin typeface="Arial" charset="0"/>
                <a:cs typeface="Arial" charset="0"/>
              </a:defRPr>
            </a:lvl8pPr>
            <a:lvl9pPr marL="3886200" indent="-228600" eaLnBrk="0" fontAlgn="base" hangingPunct="0">
              <a:spcBef>
                <a:spcPct val="0"/>
              </a:spcBef>
              <a:spcAft>
                <a:spcPct val="0"/>
              </a:spcAft>
              <a:defRPr>
                <a:solidFill>
                  <a:schemeClr val="tx1"/>
                </a:solidFill>
                <a:latin typeface="Arial" charset="0"/>
                <a:cs typeface="Arial" charset="0"/>
              </a:defRPr>
            </a:lvl9pPr>
          </a:lstStyle>
          <a:p>
            <a:pPr eaLnBrk="1" hangingPunct="1">
              <a:spcBef>
                <a:spcPct val="50000"/>
              </a:spcBef>
            </a:pPr>
            <a:r>
              <a:rPr lang="en-US" sz="2300" b="1" i="1" dirty="0">
                <a:latin typeface="Tahoma" pitchFamily="34" charset="0"/>
              </a:rPr>
              <a:t>Y</a:t>
            </a:r>
            <a:r>
              <a:rPr lang="en-US" sz="2300" baseline="-25000" dirty="0">
                <a:latin typeface="Tahoma" pitchFamily="34" charset="0"/>
              </a:rPr>
              <a:t>1</a:t>
            </a:r>
          </a:p>
        </p:txBody>
      </p:sp>
      <p:sp>
        <p:nvSpPr>
          <p:cNvPr id="6155" name="Line 33"/>
          <p:cNvSpPr>
            <a:spLocks noChangeShapeType="1"/>
          </p:cNvSpPr>
          <p:nvPr/>
        </p:nvSpPr>
        <p:spPr bwMode="auto">
          <a:xfrm flipH="1">
            <a:off x="5835650" y="4025900"/>
            <a:ext cx="1588" cy="1365250"/>
          </a:xfrm>
          <a:prstGeom prst="line">
            <a:avLst/>
          </a:prstGeom>
          <a:noFill/>
          <a:ln w="12700">
            <a:solidFill>
              <a:schemeClr val="tx1"/>
            </a:solidFill>
            <a:prstDash val="dash"/>
            <a:round/>
            <a:headEnd/>
            <a:tailEnd/>
          </a:ln>
          <a:extLst>
            <a:ext uri="{909E8E84-426E-40DD-AFC4-6F175D3DCCD1}">
              <a14:hiddenFill xmlns:a14="http://schemas.microsoft.com/office/drawing/2010/main">
                <a:noFill/>
              </a14:hiddenFill>
            </a:ext>
          </a:extLst>
        </p:spPr>
        <p:txBody>
          <a:bodyPr/>
          <a:lstStyle/>
          <a:p>
            <a:endParaRPr lang="en-US" dirty="0"/>
          </a:p>
        </p:txBody>
      </p:sp>
      <p:sp>
        <p:nvSpPr>
          <p:cNvPr id="67618" name="Line 34"/>
          <p:cNvSpPr>
            <a:spLocks noChangeShapeType="1"/>
          </p:cNvSpPr>
          <p:nvPr/>
        </p:nvSpPr>
        <p:spPr bwMode="auto">
          <a:xfrm>
            <a:off x="5324475" y="3505200"/>
            <a:ext cx="614363" cy="0"/>
          </a:xfrm>
          <a:prstGeom prst="line">
            <a:avLst/>
          </a:prstGeom>
          <a:noFill/>
          <a:ln w="28575">
            <a:solidFill>
              <a:srgbClr val="FF0000"/>
            </a:solidFill>
            <a:round/>
            <a:headEnd/>
            <a:tailEnd type="triangle" w="lg" len="med"/>
          </a:ln>
          <a:extLst>
            <a:ext uri="{909E8E84-426E-40DD-AFC4-6F175D3DCCD1}">
              <a14:hiddenFill xmlns:a14="http://schemas.microsoft.com/office/drawing/2010/main">
                <a:noFill/>
              </a14:hiddenFill>
            </a:ext>
          </a:extLst>
        </p:spPr>
        <p:txBody>
          <a:bodyPr/>
          <a:lstStyle/>
          <a:p>
            <a:endParaRPr lang="en-US" dirty="0"/>
          </a:p>
        </p:txBody>
      </p:sp>
      <p:grpSp>
        <p:nvGrpSpPr>
          <p:cNvPr id="10" name="Group 12"/>
          <p:cNvGrpSpPr>
            <a:grpSpLocks/>
          </p:cNvGrpSpPr>
          <p:nvPr/>
        </p:nvGrpSpPr>
        <p:grpSpPr bwMode="auto">
          <a:xfrm>
            <a:off x="4848225" y="914400"/>
            <a:ext cx="3803650" cy="3600450"/>
            <a:chOff x="3028" y="576"/>
            <a:chExt cx="2396" cy="2268"/>
          </a:xfrm>
        </p:grpSpPr>
        <p:sp>
          <p:nvSpPr>
            <p:cNvPr id="6160" name="Arc 13"/>
            <p:cNvSpPr>
              <a:spLocks/>
            </p:cNvSpPr>
            <p:nvPr/>
          </p:nvSpPr>
          <p:spPr bwMode="auto">
            <a:xfrm flipH="1" flipV="1">
              <a:off x="3028" y="576"/>
              <a:ext cx="2396" cy="2134"/>
            </a:xfrm>
            <a:custGeom>
              <a:avLst/>
              <a:gdLst>
                <a:gd name="T0" fmla="*/ 0 w 20736"/>
                <a:gd name="T1" fmla="*/ 0 h 21056"/>
                <a:gd name="T2" fmla="*/ 0 w 20736"/>
                <a:gd name="T3" fmla="*/ 0 h 21056"/>
                <a:gd name="T4" fmla="*/ 0 w 20736"/>
                <a:gd name="T5" fmla="*/ 0 h 21056"/>
                <a:gd name="T6" fmla="*/ 0 60000 65536"/>
                <a:gd name="T7" fmla="*/ 0 60000 65536"/>
                <a:gd name="T8" fmla="*/ 0 60000 65536"/>
                <a:gd name="T9" fmla="*/ 0 w 20736"/>
                <a:gd name="T10" fmla="*/ 0 h 21056"/>
                <a:gd name="T11" fmla="*/ 20736 w 20736"/>
                <a:gd name="T12" fmla="*/ 21056 h 21056"/>
              </a:gdLst>
              <a:ahLst/>
              <a:cxnLst>
                <a:cxn ang="T6">
                  <a:pos x="T0" y="T1"/>
                </a:cxn>
                <a:cxn ang="T7">
                  <a:pos x="T2" y="T3"/>
                </a:cxn>
                <a:cxn ang="T8">
                  <a:pos x="T4" y="T5"/>
                </a:cxn>
              </a:cxnLst>
              <a:rect l="T9" t="T10" r="T11" b="T12"/>
              <a:pathLst>
                <a:path w="20736" h="21056" fill="none" extrusionOk="0">
                  <a:moveTo>
                    <a:pt x="4815" y="-1"/>
                  </a:moveTo>
                  <a:cubicBezTo>
                    <a:pt x="12450" y="1745"/>
                    <a:pt x="18542" y="7488"/>
                    <a:pt x="20735" y="15007"/>
                  </a:cubicBezTo>
                </a:path>
                <a:path w="20736" h="21056" stroke="0" extrusionOk="0">
                  <a:moveTo>
                    <a:pt x="4815" y="-1"/>
                  </a:moveTo>
                  <a:cubicBezTo>
                    <a:pt x="12450" y="1745"/>
                    <a:pt x="18542" y="7488"/>
                    <a:pt x="20735" y="15007"/>
                  </a:cubicBezTo>
                  <a:lnTo>
                    <a:pt x="0" y="21056"/>
                  </a:lnTo>
                  <a:close/>
                </a:path>
              </a:pathLst>
            </a:custGeom>
            <a:noFill/>
            <a:ln w="28575">
              <a:solidFill>
                <a:srgbClr val="FF0000"/>
              </a:solidFill>
              <a:round/>
              <a:headEnd/>
              <a:tailEnd/>
            </a:ln>
            <a:extLst>
              <a:ext uri="{909E8E84-426E-40DD-AFC4-6F175D3DCCD1}">
                <a14:hiddenFill xmlns:a14="http://schemas.microsoft.com/office/drawing/2010/main">
                  <a:solidFill>
                    <a:srgbClr val="FFFFFF"/>
                  </a:solidFill>
                </a14:hiddenFill>
              </a:ext>
            </a:extLst>
          </p:spPr>
          <p:txBody>
            <a:bodyPr wrap="none" anchor="ctr"/>
            <a:lstStyle/>
            <a:p>
              <a:endParaRPr lang="en-US" dirty="0"/>
            </a:p>
          </p:txBody>
        </p:sp>
        <p:sp>
          <p:nvSpPr>
            <p:cNvPr id="6161" name="Text Box 14"/>
            <p:cNvSpPr txBox="1">
              <a:spLocks noChangeArrowheads="1"/>
            </p:cNvSpPr>
            <p:nvPr/>
          </p:nvSpPr>
          <p:spPr bwMode="auto">
            <a:xfrm>
              <a:off x="4814" y="2565"/>
              <a:ext cx="432" cy="27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charset="0"/>
                  <a:cs typeface="Arial" charset="0"/>
                </a:defRPr>
              </a:lvl1pPr>
              <a:lvl2pPr marL="742950" indent="-285750" eaLnBrk="0" hangingPunct="0">
                <a:defRPr>
                  <a:solidFill>
                    <a:schemeClr val="tx1"/>
                  </a:solidFill>
                  <a:latin typeface="Arial" charset="0"/>
                  <a:cs typeface="Arial" charset="0"/>
                </a:defRPr>
              </a:lvl2pPr>
              <a:lvl3pPr marL="1143000" indent="-228600" eaLnBrk="0" hangingPunct="0">
                <a:defRPr>
                  <a:solidFill>
                    <a:schemeClr val="tx1"/>
                  </a:solidFill>
                  <a:latin typeface="Arial" charset="0"/>
                  <a:cs typeface="Arial" charset="0"/>
                </a:defRPr>
              </a:lvl3pPr>
              <a:lvl4pPr marL="1600200" indent="-228600" eaLnBrk="0" hangingPunct="0">
                <a:defRPr>
                  <a:solidFill>
                    <a:schemeClr val="tx1"/>
                  </a:solidFill>
                  <a:latin typeface="Arial" charset="0"/>
                  <a:cs typeface="Arial" charset="0"/>
                </a:defRPr>
              </a:lvl4pPr>
              <a:lvl5pPr marL="2057400" indent="-228600" eaLnBrk="0" hangingPunct="0">
                <a:defRPr>
                  <a:solidFill>
                    <a:schemeClr val="tx1"/>
                  </a:solidFill>
                  <a:latin typeface="Arial" charset="0"/>
                  <a:cs typeface="Arial" charset="0"/>
                </a:defRPr>
              </a:lvl5pPr>
              <a:lvl6pPr marL="2514600" indent="-228600" eaLnBrk="0" fontAlgn="base" hangingPunct="0">
                <a:spcBef>
                  <a:spcPct val="0"/>
                </a:spcBef>
                <a:spcAft>
                  <a:spcPct val="0"/>
                </a:spcAft>
                <a:defRPr>
                  <a:solidFill>
                    <a:schemeClr val="tx1"/>
                  </a:solidFill>
                  <a:latin typeface="Arial" charset="0"/>
                  <a:cs typeface="Arial" charset="0"/>
                </a:defRPr>
              </a:lvl6pPr>
              <a:lvl7pPr marL="2971800" indent="-228600" eaLnBrk="0" fontAlgn="base" hangingPunct="0">
                <a:spcBef>
                  <a:spcPct val="0"/>
                </a:spcBef>
                <a:spcAft>
                  <a:spcPct val="0"/>
                </a:spcAft>
                <a:defRPr>
                  <a:solidFill>
                    <a:schemeClr val="tx1"/>
                  </a:solidFill>
                  <a:latin typeface="Arial" charset="0"/>
                  <a:cs typeface="Arial" charset="0"/>
                </a:defRPr>
              </a:lvl7pPr>
              <a:lvl8pPr marL="3429000" indent="-228600" eaLnBrk="0" fontAlgn="base" hangingPunct="0">
                <a:spcBef>
                  <a:spcPct val="0"/>
                </a:spcBef>
                <a:spcAft>
                  <a:spcPct val="0"/>
                </a:spcAft>
                <a:defRPr>
                  <a:solidFill>
                    <a:schemeClr val="tx1"/>
                  </a:solidFill>
                  <a:latin typeface="Arial" charset="0"/>
                  <a:cs typeface="Arial" charset="0"/>
                </a:defRPr>
              </a:lvl8pPr>
              <a:lvl9pPr marL="3886200" indent="-228600" eaLnBrk="0" fontAlgn="base" hangingPunct="0">
                <a:spcBef>
                  <a:spcPct val="0"/>
                </a:spcBef>
                <a:spcAft>
                  <a:spcPct val="0"/>
                </a:spcAft>
                <a:defRPr>
                  <a:solidFill>
                    <a:schemeClr val="tx1"/>
                  </a:solidFill>
                  <a:latin typeface="Arial" charset="0"/>
                  <a:cs typeface="Arial" charset="0"/>
                </a:defRPr>
              </a:lvl9pPr>
            </a:lstStyle>
            <a:p>
              <a:pPr eaLnBrk="1" hangingPunct="1">
                <a:spcBef>
                  <a:spcPct val="50000"/>
                </a:spcBef>
              </a:pPr>
              <a:r>
                <a:rPr lang="en-US" sz="2300" i="1" dirty="0">
                  <a:latin typeface="Tahoma" pitchFamily="34" charset="0"/>
                </a:rPr>
                <a:t>AD</a:t>
              </a:r>
              <a:r>
                <a:rPr lang="en-US" sz="2300" baseline="-25000" dirty="0">
                  <a:latin typeface="Tahoma" pitchFamily="34" charset="0"/>
                </a:rPr>
                <a:t>2</a:t>
              </a:r>
            </a:p>
          </p:txBody>
        </p:sp>
      </p:grpSp>
      <p:sp>
        <p:nvSpPr>
          <p:cNvPr id="67619" name="Line 35"/>
          <p:cNvSpPr>
            <a:spLocks noChangeShapeType="1"/>
          </p:cNvSpPr>
          <p:nvPr/>
        </p:nvSpPr>
        <p:spPr bwMode="auto">
          <a:xfrm flipH="1">
            <a:off x="5600700" y="2514600"/>
            <a:ext cx="571500" cy="952500"/>
          </a:xfrm>
          <a:prstGeom prst="line">
            <a:avLst/>
          </a:prstGeom>
          <a:noFill/>
          <a:ln w="9525">
            <a:solidFill>
              <a:schemeClr val="tx1"/>
            </a:solidFill>
            <a:round/>
            <a:headEnd/>
            <a:tailEnd/>
          </a:ln>
          <a:extLst>
            <a:ext uri="{909E8E84-426E-40DD-AFC4-6F175D3DCCD1}">
              <a14:hiddenFill xmlns:a14="http://schemas.microsoft.com/office/drawing/2010/main">
                <a:noFill/>
              </a14:hiddenFill>
            </a:ext>
          </a:extLst>
        </p:spPr>
        <p:txBody>
          <a:bodyPr/>
          <a:lstStyle/>
          <a:p>
            <a:endParaRPr lang="en-US" dirty="0"/>
          </a:p>
        </p:txBody>
      </p:sp>
      <p:sp>
        <p:nvSpPr>
          <p:cNvPr id="67599" name="Rectangle 15"/>
          <p:cNvSpPr>
            <a:spLocks noGrp="1" noChangeArrowheads="1"/>
          </p:cNvSpPr>
          <p:nvPr>
            <p:ph type="body" idx="1"/>
          </p:nvPr>
        </p:nvSpPr>
        <p:spPr>
          <a:xfrm>
            <a:off x="6121400" y="1785938"/>
            <a:ext cx="2244725" cy="1187450"/>
          </a:xfrm>
          <a:solidFill>
            <a:srgbClr val="FFFFCC"/>
          </a:solidFill>
        </p:spPr>
        <p:txBody>
          <a:bodyPr/>
          <a:lstStyle/>
          <a:p>
            <a:pPr marL="0" indent="0">
              <a:buFont typeface="Wingdings" pitchFamily="2" charset="2"/>
              <a:buNone/>
            </a:pPr>
            <a:r>
              <a:rPr lang="en-US" sz="2400" dirty="0"/>
              <a:t>…an increase in aggregate demand…</a:t>
            </a:r>
          </a:p>
        </p:txBody>
      </p:sp>
    </p:spTree>
    <p:extLst>
      <p:ext uri="{BB962C8B-B14F-4D97-AF65-F5344CB8AC3E}">
        <p14:creationId xmlns:p14="http://schemas.microsoft.com/office/powerpoint/2010/main" val="2105843733"/>
      </p:ext>
    </p:extLst>
  </p:cSld>
  <p:clrMapOvr>
    <a:masterClrMapping/>
  </p:clrMapOvr>
  <p:transition spd="med">
    <p:wipe dir="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8" presetClass="entr" presetSubtype="6" fill="hold" nodeType="click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strips(downRight)">
                                      <p:cBhvr>
                                        <p:cTn id="7" dur="500"/>
                                        <p:tgtEl>
                                          <p:spTgt spid="5"/>
                                        </p:tgtEl>
                                      </p:cBhvr>
                                    </p:animEffect>
                                  </p:childTnLst>
                                </p:cTn>
                              </p:par>
                            </p:childTnLst>
                          </p:cTn>
                        </p:par>
                      </p:childTnLst>
                    </p:cTn>
                  </p:par>
                  <p:par>
                    <p:cTn id="8" fill="hold" nodeType="clickPar">
                      <p:stCondLst>
                        <p:cond delay="indefinite"/>
                      </p:stCondLst>
                      <p:childTnLst>
                        <p:par>
                          <p:cTn id="9" fill="hold" nodeType="withGroup">
                            <p:stCondLst>
                              <p:cond delay="0"/>
                            </p:stCondLst>
                            <p:childTnLst>
                              <p:par>
                                <p:cTn id="10" presetID="18" presetClass="entr" presetSubtype="12" fill="hold" grpId="0" nodeType="clickEffect">
                                  <p:stCondLst>
                                    <p:cond delay="0"/>
                                  </p:stCondLst>
                                  <p:childTnLst>
                                    <p:set>
                                      <p:cBhvr>
                                        <p:cTn id="11" dur="1" fill="hold">
                                          <p:stCondLst>
                                            <p:cond delay="0"/>
                                          </p:stCondLst>
                                        </p:cTn>
                                        <p:tgtEl>
                                          <p:spTgt spid="67599"/>
                                        </p:tgtEl>
                                        <p:attrNameLst>
                                          <p:attrName>style.visibility</p:attrName>
                                        </p:attrNameLst>
                                      </p:cBhvr>
                                      <p:to>
                                        <p:strVal val="visible"/>
                                      </p:to>
                                    </p:set>
                                    <p:animEffect transition="in" filter="strips(downLeft)">
                                      <p:cBhvr>
                                        <p:cTn id="12" dur="500"/>
                                        <p:tgtEl>
                                          <p:spTgt spid="67599"/>
                                        </p:tgtEl>
                                      </p:cBhvr>
                                    </p:animEffect>
                                  </p:childTnLst>
                                </p:cTn>
                              </p:par>
                            </p:childTnLst>
                          </p:cTn>
                        </p:par>
                        <p:par>
                          <p:cTn id="13" fill="hold" nodeType="afterGroup">
                            <p:stCondLst>
                              <p:cond delay="500"/>
                            </p:stCondLst>
                            <p:childTnLst>
                              <p:par>
                                <p:cTn id="14" presetID="18" presetClass="entr" presetSubtype="12" fill="hold" grpId="0" nodeType="afterEffect">
                                  <p:stCondLst>
                                    <p:cond delay="0"/>
                                  </p:stCondLst>
                                  <p:childTnLst>
                                    <p:set>
                                      <p:cBhvr>
                                        <p:cTn id="15" dur="1" fill="hold">
                                          <p:stCondLst>
                                            <p:cond delay="0"/>
                                          </p:stCondLst>
                                        </p:cTn>
                                        <p:tgtEl>
                                          <p:spTgt spid="67619"/>
                                        </p:tgtEl>
                                        <p:attrNameLst>
                                          <p:attrName>style.visibility</p:attrName>
                                        </p:attrNameLst>
                                      </p:cBhvr>
                                      <p:to>
                                        <p:strVal val="visible"/>
                                      </p:to>
                                    </p:set>
                                    <p:animEffect transition="in" filter="strips(downLeft)">
                                      <p:cBhvr>
                                        <p:cTn id="16" dur="500"/>
                                        <p:tgtEl>
                                          <p:spTgt spid="67619"/>
                                        </p:tgtEl>
                                      </p:cBhvr>
                                    </p:animEffect>
                                  </p:childTnLst>
                                </p:cTn>
                              </p:par>
                            </p:childTnLst>
                          </p:cTn>
                        </p:par>
                        <p:par>
                          <p:cTn id="17" fill="hold" nodeType="afterGroup">
                            <p:stCondLst>
                              <p:cond delay="1000"/>
                            </p:stCondLst>
                            <p:childTnLst>
                              <p:par>
                                <p:cTn id="18" presetID="17" presetClass="entr" presetSubtype="8" fill="hold" grpId="0" nodeType="afterEffect">
                                  <p:stCondLst>
                                    <p:cond delay="0"/>
                                  </p:stCondLst>
                                  <p:childTnLst>
                                    <p:set>
                                      <p:cBhvr>
                                        <p:cTn id="19" dur="1" fill="hold">
                                          <p:stCondLst>
                                            <p:cond delay="0"/>
                                          </p:stCondLst>
                                        </p:cTn>
                                        <p:tgtEl>
                                          <p:spTgt spid="67618"/>
                                        </p:tgtEl>
                                        <p:attrNameLst>
                                          <p:attrName>style.visibility</p:attrName>
                                        </p:attrNameLst>
                                      </p:cBhvr>
                                      <p:to>
                                        <p:strVal val="visible"/>
                                      </p:to>
                                    </p:set>
                                    <p:anim calcmode="lin" valueType="num">
                                      <p:cBhvr>
                                        <p:cTn id="20" dur="500" fill="hold"/>
                                        <p:tgtEl>
                                          <p:spTgt spid="67618"/>
                                        </p:tgtEl>
                                        <p:attrNameLst>
                                          <p:attrName>ppt_x</p:attrName>
                                        </p:attrNameLst>
                                      </p:cBhvr>
                                      <p:tavLst>
                                        <p:tav tm="0">
                                          <p:val>
                                            <p:strVal val="#ppt_x-#ppt_w/2"/>
                                          </p:val>
                                        </p:tav>
                                        <p:tav tm="100000">
                                          <p:val>
                                            <p:strVal val="#ppt_x"/>
                                          </p:val>
                                        </p:tav>
                                      </p:tavLst>
                                    </p:anim>
                                    <p:anim calcmode="lin" valueType="num">
                                      <p:cBhvr>
                                        <p:cTn id="21" dur="500" fill="hold"/>
                                        <p:tgtEl>
                                          <p:spTgt spid="67618"/>
                                        </p:tgtEl>
                                        <p:attrNameLst>
                                          <p:attrName>ppt_y</p:attrName>
                                        </p:attrNameLst>
                                      </p:cBhvr>
                                      <p:tavLst>
                                        <p:tav tm="0">
                                          <p:val>
                                            <p:strVal val="#ppt_y"/>
                                          </p:val>
                                        </p:tav>
                                        <p:tav tm="100000">
                                          <p:val>
                                            <p:strVal val="#ppt_y"/>
                                          </p:val>
                                        </p:tav>
                                      </p:tavLst>
                                    </p:anim>
                                    <p:anim calcmode="lin" valueType="num">
                                      <p:cBhvr>
                                        <p:cTn id="22" dur="500" fill="hold"/>
                                        <p:tgtEl>
                                          <p:spTgt spid="67618"/>
                                        </p:tgtEl>
                                        <p:attrNameLst>
                                          <p:attrName>ppt_w</p:attrName>
                                        </p:attrNameLst>
                                      </p:cBhvr>
                                      <p:tavLst>
                                        <p:tav tm="0">
                                          <p:val>
                                            <p:fltVal val="0"/>
                                          </p:val>
                                        </p:tav>
                                        <p:tav tm="100000">
                                          <p:val>
                                            <p:strVal val="#ppt_w"/>
                                          </p:val>
                                        </p:tav>
                                      </p:tavLst>
                                    </p:anim>
                                    <p:anim calcmode="lin" valueType="num">
                                      <p:cBhvr>
                                        <p:cTn id="23" dur="500" fill="hold"/>
                                        <p:tgtEl>
                                          <p:spTgt spid="67618"/>
                                        </p:tgtEl>
                                        <p:attrNameLst>
                                          <p:attrName>ppt_h</p:attrName>
                                        </p:attrNameLst>
                                      </p:cBhvr>
                                      <p:tavLst>
                                        <p:tav tm="0">
                                          <p:val>
                                            <p:strVal val="#ppt_h"/>
                                          </p:val>
                                        </p:tav>
                                        <p:tav tm="100000">
                                          <p:val>
                                            <p:strVal val="#ppt_h"/>
                                          </p:val>
                                        </p:tav>
                                      </p:tavLst>
                                    </p:anim>
                                  </p:childTnLst>
                                </p:cTn>
                              </p:par>
                            </p:childTnLst>
                          </p:cTn>
                        </p:par>
                        <p:par>
                          <p:cTn id="24" fill="hold" nodeType="afterGroup">
                            <p:stCondLst>
                              <p:cond delay="1500"/>
                            </p:stCondLst>
                            <p:childTnLst>
                              <p:par>
                                <p:cTn id="25" presetID="18" presetClass="entr" presetSubtype="6" fill="hold" nodeType="afterEffect">
                                  <p:stCondLst>
                                    <p:cond delay="0"/>
                                  </p:stCondLst>
                                  <p:childTnLst>
                                    <p:set>
                                      <p:cBhvr>
                                        <p:cTn id="26" dur="1" fill="hold">
                                          <p:stCondLst>
                                            <p:cond delay="0"/>
                                          </p:stCondLst>
                                        </p:cTn>
                                        <p:tgtEl>
                                          <p:spTgt spid="10"/>
                                        </p:tgtEl>
                                        <p:attrNameLst>
                                          <p:attrName>style.visibility</p:attrName>
                                        </p:attrNameLst>
                                      </p:cBhvr>
                                      <p:to>
                                        <p:strVal val="visible"/>
                                      </p:to>
                                    </p:set>
                                    <p:animEffect transition="in" filter="strips(downRight)">
                                      <p:cBhvr>
                                        <p:cTn id="27" dur="500"/>
                                        <p:tgtEl>
                                          <p:spTgt spid="10"/>
                                        </p:tgtEl>
                                      </p:cBhvr>
                                    </p:animEffect>
                                  </p:childTnLst>
                                </p:cTn>
                              </p:par>
                            </p:childTnLst>
                          </p:cTn>
                        </p:par>
                      </p:childTnLst>
                    </p:cTn>
                  </p:par>
                  <p:par>
                    <p:cTn id="28" fill="hold" nodeType="clickPar">
                      <p:stCondLst>
                        <p:cond delay="indefinite"/>
                      </p:stCondLst>
                      <p:childTnLst>
                        <p:par>
                          <p:cTn id="29" fill="hold" nodeType="withGroup">
                            <p:stCondLst>
                              <p:cond delay="0"/>
                            </p:stCondLst>
                            <p:childTnLst>
                              <p:par>
                                <p:cTn id="30" presetID="18" presetClass="entr" presetSubtype="3" fill="hold" nodeType="clickEffect">
                                  <p:stCondLst>
                                    <p:cond delay="0"/>
                                  </p:stCondLst>
                                  <p:childTnLst>
                                    <p:set>
                                      <p:cBhvr>
                                        <p:cTn id="31" dur="1" fill="hold">
                                          <p:stCondLst>
                                            <p:cond delay="0"/>
                                          </p:stCondLst>
                                        </p:cTn>
                                        <p:tgtEl>
                                          <p:spTgt spid="6"/>
                                        </p:tgtEl>
                                        <p:attrNameLst>
                                          <p:attrName>style.visibility</p:attrName>
                                        </p:attrNameLst>
                                      </p:cBhvr>
                                      <p:to>
                                        <p:strVal val="visible"/>
                                      </p:to>
                                    </p:set>
                                    <p:animEffect transition="in" filter="strips(upRight)">
                                      <p:cBhvr>
                                        <p:cTn id="32" dur="500"/>
                                        <p:tgtEl>
                                          <p:spTgt spid="6"/>
                                        </p:tgtEl>
                                      </p:cBhvr>
                                    </p:animEffect>
                                  </p:childTnLst>
                                </p:cTn>
                              </p:par>
                            </p:childTnLst>
                          </p:cTn>
                        </p:par>
                        <p:par>
                          <p:cTn id="33" fill="hold" nodeType="afterGroup">
                            <p:stCondLst>
                              <p:cond delay="500"/>
                            </p:stCondLst>
                            <p:childTnLst>
                              <p:par>
                                <p:cTn id="34" presetID="22" presetClass="entr" presetSubtype="1" fill="hold" nodeType="afterEffect">
                                  <p:stCondLst>
                                    <p:cond delay="0"/>
                                  </p:stCondLst>
                                  <p:childTnLst>
                                    <p:set>
                                      <p:cBhvr>
                                        <p:cTn id="35" dur="1" fill="hold">
                                          <p:stCondLst>
                                            <p:cond delay="0"/>
                                          </p:stCondLst>
                                        </p:cTn>
                                        <p:tgtEl>
                                          <p:spTgt spid="9"/>
                                        </p:tgtEl>
                                        <p:attrNameLst>
                                          <p:attrName>style.visibility</p:attrName>
                                        </p:attrNameLst>
                                      </p:cBhvr>
                                      <p:to>
                                        <p:strVal val="visible"/>
                                      </p:to>
                                    </p:set>
                                    <p:animEffect transition="in" filter="wipe(up)">
                                      <p:cBhvr>
                                        <p:cTn id="36"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7618" grpId="0" animBg="1"/>
      <p:bldP spid="67619" grpId="0" animBg="1"/>
      <p:bldP spid="67599" grpId="0" animBg="1" autoUpdateAnimBg="0"/>
    </p:bldLst>
  </p:timing>
</p:sld>
</file>

<file path=ppt/slides/slide19.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8196" name="Rectangle 2"/>
          <p:cNvSpPr>
            <a:spLocks noGrp="1" noChangeArrowheads="1"/>
          </p:cNvSpPr>
          <p:nvPr>
            <p:ph type="title"/>
          </p:nvPr>
        </p:nvSpPr>
        <p:spPr/>
        <p:txBody>
          <a:bodyPr/>
          <a:lstStyle/>
          <a:p>
            <a:r>
              <a:rPr lang="en-US" sz="3100" dirty="0"/>
              <a:t>The SR &amp; LR effects of  </a:t>
            </a:r>
            <a:r>
              <a:rPr lang="en-US" sz="3100" b="0" dirty="0">
                <a:latin typeface="Times New Roman"/>
                <a:cs typeface="Times New Roman"/>
                <a:sym typeface="Symbol" pitchFamily="18" charset="2"/>
              </a:rPr>
              <a:t>Δ</a:t>
            </a:r>
            <a:r>
              <a:rPr lang="en-US" sz="3100" i="1" dirty="0"/>
              <a:t>M</a:t>
            </a:r>
            <a:r>
              <a:rPr lang="en-US" sz="3100" dirty="0">
                <a:latin typeface="Arial" charset="0"/>
              </a:rPr>
              <a:t> </a:t>
            </a:r>
            <a:r>
              <a:rPr lang="en-US" sz="3100" b="0" dirty="0">
                <a:latin typeface="Arial" charset="0"/>
              </a:rPr>
              <a:t>&gt;</a:t>
            </a:r>
            <a:r>
              <a:rPr lang="en-US" sz="3100" dirty="0">
                <a:latin typeface="Arial" charset="0"/>
              </a:rPr>
              <a:t> </a:t>
            </a:r>
            <a:r>
              <a:rPr lang="en-US" sz="3100" b="0" dirty="0">
                <a:latin typeface="Arial" charset="0"/>
              </a:rPr>
              <a:t>0</a:t>
            </a:r>
          </a:p>
        </p:txBody>
      </p:sp>
      <p:grpSp>
        <p:nvGrpSpPr>
          <p:cNvPr id="8197" name="Group 3"/>
          <p:cNvGrpSpPr>
            <a:grpSpLocks/>
          </p:cNvGrpSpPr>
          <p:nvPr/>
        </p:nvGrpSpPr>
        <p:grpSpPr bwMode="auto">
          <a:xfrm>
            <a:off x="3352800" y="1471613"/>
            <a:ext cx="5257800" cy="4090987"/>
            <a:chOff x="2976" y="1296"/>
            <a:chExt cx="2304" cy="2053"/>
          </a:xfrm>
        </p:grpSpPr>
        <p:grpSp>
          <p:nvGrpSpPr>
            <p:cNvPr id="8228" name="Group 4"/>
            <p:cNvGrpSpPr>
              <a:grpSpLocks/>
            </p:cNvGrpSpPr>
            <p:nvPr/>
          </p:nvGrpSpPr>
          <p:grpSpPr bwMode="auto">
            <a:xfrm>
              <a:off x="3120" y="1536"/>
              <a:ext cx="1968" cy="1728"/>
              <a:chOff x="2640" y="1056"/>
              <a:chExt cx="2496" cy="2112"/>
            </a:xfrm>
          </p:grpSpPr>
          <p:sp>
            <p:nvSpPr>
              <p:cNvPr id="8231" name="Line 5"/>
              <p:cNvSpPr>
                <a:spLocks noChangeShapeType="1"/>
              </p:cNvSpPr>
              <p:nvPr/>
            </p:nvSpPr>
            <p:spPr bwMode="auto">
              <a:xfrm>
                <a:off x="2640" y="1056"/>
                <a:ext cx="0" cy="2112"/>
              </a:xfrm>
              <a:prstGeom prst="line">
                <a:avLst/>
              </a:prstGeom>
              <a:noFill/>
              <a:ln w="12700">
                <a:solidFill>
                  <a:schemeClr val="tx1"/>
                </a:solidFill>
                <a:round/>
                <a:headEnd/>
                <a:tailEnd/>
              </a:ln>
              <a:extLst>
                <a:ext uri="{909E8E84-426E-40DD-AFC4-6F175D3DCCD1}">
                  <a14:hiddenFill xmlns:a14="http://schemas.microsoft.com/office/drawing/2010/main">
                    <a:noFill/>
                  </a14:hiddenFill>
                </a:ext>
              </a:extLst>
            </p:spPr>
            <p:txBody>
              <a:bodyPr/>
              <a:lstStyle/>
              <a:p>
                <a:endParaRPr lang="en-US" dirty="0"/>
              </a:p>
            </p:txBody>
          </p:sp>
          <p:sp>
            <p:nvSpPr>
              <p:cNvPr id="8232" name="Line 6"/>
              <p:cNvSpPr>
                <a:spLocks noChangeShapeType="1"/>
              </p:cNvSpPr>
              <p:nvPr/>
            </p:nvSpPr>
            <p:spPr bwMode="auto">
              <a:xfrm>
                <a:off x="2640" y="3168"/>
                <a:ext cx="2496" cy="0"/>
              </a:xfrm>
              <a:prstGeom prst="line">
                <a:avLst/>
              </a:prstGeom>
              <a:noFill/>
              <a:ln w="12700">
                <a:solidFill>
                  <a:schemeClr val="tx1"/>
                </a:solidFill>
                <a:round/>
                <a:headEnd/>
                <a:tailEnd/>
              </a:ln>
              <a:extLst>
                <a:ext uri="{909E8E84-426E-40DD-AFC4-6F175D3DCCD1}">
                  <a14:hiddenFill xmlns:a14="http://schemas.microsoft.com/office/drawing/2010/main">
                    <a:noFill/>
                  </a14:hiddenFill>
                </a:ext>
              </a:extLst>
            </p:spPr>
            <p:txBody>
              <a:bodyPr/>
              <a:lstStyle/>
              <a:p>
                <a:endParaRPr lang="en-US" dirty="0"/>
              </a:p>
            </p:txBody>
          </p:sp>
        </p:grpSp>
        <p:sp>
          <p:nvSpPr>
            <p:cNvPr id="8229" name="Text Box 7"/>
            <p:cNvSpPr txBox="1">
              <a:spLocks noChangeArrowheads="1"/>
            </p:cNvSpPr>
            <p:nvPr/>
          </p:nvSpPr>
          <p:spPr bwMode="auto">
            <a:xfrm>
              <a:off x="4944" y="3120"/>
              <a:ext cx="336" cy="22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charset="0"/>
                  <a:cs typeface="Arial" charset="0"/>
                </a:defRPr>
              </a:lvl1pPr>
              <a:lvl2pPr marL="742950" indent="-285750" eaLnBrk="0" hangingPunct="0">
                <a:defRPr>
                  <a:solidFill>
                    <a:schemeClr val="tx1"/>
                  </a:solidFill>
                  <a:latin typeface="Arial" charset="0"/>
                  <a:cs typeface="Arial" charset="0"/>
                </a:defRPr>
              </a:lvl2pPr>
              <a:lvl3pPr marL="1143000" indent="-228600" eaLnBrk="0" hangingPunct="0">
                <a:defRPr>
                  <a:solidFill>
                    <a:schemeClr val="tx1"/>
                  </a:solidFill>
                  <a:latin typeface="Arial" charset="0"/>
                  <a:cs typeface="Arial" charset="0"/>
                </a:defRPr>
              </a:lvl3pPr>
              <a:lvl4pPr marL="1600200" indent="-228600" eaLnBrk="0" hangingPunct="0">
                <a:defRPr>
                  <a:solidFill>
                    <a:schemeClr val="tx1"/>
                  </a:solidFill>
                  <a:latin typeface="Arial" charset="0"/>
                  <a:cs typeface="Arial" charset="0"/>
                </a:defRPr>
              </a:lvl4pPr>
              <a:lvl5pPr marL="2057400" indent="-228600" eaLnBrk="0" hangingPunct="0">
                <a:defRPr>
                  <a:solidFill>
                    <a:schemeClr val="tx1"/>
                  </a:solidFill>
                  <a:latin typeface="Arial" charset="0"/>
                  <a:cs typeface="Arial" charset="0"/>
                </a:defRPr>
              </a:lvl5pPr>
              <a:lvl6pPr marL="2514600" indent="-228600" eaLnBrk="0" fontAlgn="base" hangingPunct="0">
                <a:spcBef>
                  <a:spcPct val="0"/>
                </a:spcBef>
                <a:spcAft>
                  <a:spcPct val="0"/>
                </a:spcAft>
                <a:defRPr>
                  <a:solidFill>
                    <a:schemeClr val="tx1"/>
                  </a:solidFill>
                  <a:latin typeface="Arial" charset="0"/>
                  <a:cs typeface="Arial" charset="0"/>
                </a:defRPr>
              </a:lvl6pPr>
              <a:lvl7pPr marL="2971800" indent="-228600" eaLnBrk="0" fontAlgn="base" hangingPunct="0">
                <a:spcBef>
                  <a:spcPct val="0"/>
                </a:spcBef>
                <a:spcAft>
                  <a:spcPct val="0"/>
                </a:spcAft>
                <a:defRPr>
                  <a:solidFill>
                    <a:schemeClr val="tx1"/>
                  </a:solidFill>
                  <a:latin typeface="Arial" charset="0"/>
                  <a:cs typeface="Arial" charset="0"/>
                </a:defRPr>
              </a:lvl7pPr>
              <a:lvl8pPr marL="3429000" indent="-228600" eaLnBrk="0" fontAlgn="base" hangingPunct="0">
                <a:spcBef>
                  <a:spcPct val="0"/>
                </a:spcBef>
                <a:spcAft>
                  <a:spcPct val="0"/>
                </a:spcAft>
                <a:defRPr>
                  <a:solidFill>
                    <a:schemeClr val="tx1"/>
                  </a:solidFill>
                  <a:latin typeface="Arial" charset="0"/>
                  <a:cs typeface="Arial" charset="0"/>
                </a:defRPr>
              </a:lvl8pPr>
              <a:lvl9pPr marL="3886200" indent="-228600" eaLnBrk="0" fontAlgn="base" hangingPunct="0">
                <a:spcBef>
                  <a:spcPct val="0"/>
                </a:spcBef>
                <a:spcAft>
                  <a:spcPct val="0"/>
                </a:spcAft>
                <a:defRPr>
                  <a:solidFill>
                    <a:schemeClr val="tx1"/>
                  </a:solidFill>
                  <a:latin typeface="Arial" charset="0"/>
                  <a:cs typeface="Arial" charset="0"/>
                </a:defRPr>
              </a:lvl9pPr>
            </a:lstStyle>
            <a:p>
              <a:pPr algn="ctr" eaLnBrk="1" hangingPunct="1"/>
              <a:r>
                <a:rPr lang="en-US" sz="2400" b="1" i="1" dirty="0">
                  <a:latin typeface="Tahoma" pitchFamily="34" charset="0"/>
                </a:rPr>
                <a:t>Y</a:t>
              </a:r>
              <a:r>
                <a:rPr lang="en-US" sz="2400" dirty="0"/>
                <a:t> </a:t>
              </a:r>
              <a:endParaRPr lang="en-US" sz="2200" dirty="0"/>
            </a:p>
          </p:txBody>
        </p:sp>
        <p:sp>
          <p:nvSpPr>
            <p:cNvPr id="8230" name="Text Box 8"/>
            <p:cNvSpPr txBox="1">
              <a:spLocks noChangeArrowheads="1"/>
            </p:cNvSpPr>
            <p:nvPr/>
          </p:nvSpPr>
          <p:spPr bwMode="auto">
            <a:xfrm>
              <a:off x="2976" y="1296"/>
              <a:ext cx="240" cy="22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tabLst>
                  <a:tab pos="1082675" algn="r"/>
                  <a:tab pos="1830388" algn="r"/>
                </a:tabLst>
                <a:defRPr>
                  <a:solidFill>
                    <a:schemeClr val="tx1"/>
                  </a:solidFill>
                  <a:latin typeface="Arial" charset="0"/>
                  <a:cs typeface="Arial" charset="0"/>
                </a:defRPr>
              </a:lvl1pPr>
              <a:lvl2pPr marL="742950" indent="-285750" eaLnBrk="0" hangingPunct="0">
                <a:tabLst>
                  <a:tab pos="1082675" algn="r"/>
                  <a:tab pos="1830388" algn="r"/>
                </a:tabLst>
                <a:defRPr>
                  <a:solidFill>
                    <a:schemeClr val="tx1"/>
                  </a:solidFill>
                  <a:latin typeface="Arial" charset="0"/>
                  <a:cs typeface="Arial" charset="0"/>
                </a:defRPr>
              </a:lvl2pPr>
              <a:lvl3pPr marL="1143000" indent="-228600" eaLnBrk="0" hangingPunct="0">
                <a:tabLst>
                  <a:tab pos="1082675" algn="r"/>
                  <a:tab pos="1830388" algn="r"/>
                </a:tabLst>
                <a:defRPr>
                  <a:solidFill>
                    <a:schemeClr val="tx1"/>
                  </a:solidFill>
                  <a:latin typeface="Arial" charset="0"/>
                  <a:cs typeface="Arial" charset="0"/>
                </a:defRPr>
              </a:lvl3pPr>
              <a:lvl4pPr marL="1600200" indent="-228600" eaLnBrk="0" hangingPunct="0">
                <a:tabLst>
                  <a:tab pos="1082675" algn="r"/>
                  <a:tab pos="1830388" algn="r"/>
                </a:tabLst>
                <a:defRPr>
                  <a:solidFill>
                    <a:schemeClr val="tx1"/>
                  </a:solidFill>
                  <a:latin typeface="Arial" charset="0"/>
                  <a:cs typeface="Arial" charset="0"/>
                </a:defRPr>
              </a:lvl4pPr>
              <a:lvl5pPr marL="2057400" indent="-228600" eaLnBrk="0" hangingPunct="0">
                <a:tabLst>
                  <a:tab pos="1082675" algn="r"/>
                  <a:tab pos="1830388" algn="r"/>
                </a:tabLst>
                <a:defRPr>
                  <a:solidFill>
                    <a:schemeClr val="tx1"/>
                  </a:solidFill>
                  <a:latin typeface="Arial" charset="0"/>
                  <a:cs typeface="Arial" charset="0"/>
                </a:defRPr>
              </a:lvl5pPr>
              <a:lvl6pPr marL="2514600" indent="-228600" eaLnBrk="0" fontAlgn="base" hangingPunct="0">
                <a:spcBef>
                  <a:spcPct val="0"/>
                </a:spcBef>
                <a:spcAft>
                  <a:spcPct val="0"/>
                </a:spcAft>
                <a:tabLst>
                  <a:tab pos="1082675" algn="r"/>
                  <a:tab pos="1830388" algn="r"/>
                </a:tabLst>
                <a:defRPr>
                  <a:solidFill>
                    <a:schemeClr val="tx1"/>
                  </a:solidFill>
                  <a:latin typeface="Arial" charset="0"/>
                  <a:cs typeface="Arial" charset="0"/>
                </a:defRPr>
              </a:lvl6pPr>
              <a:lvl7pPr marL="2971800" indent="-228600" eaLnBrk="0" fontAlgn="base" hangingPunct="0">
                <a:spcBef>
                  <a:spcPct val="0"/>
                </a:spcBef>
                <a:spcAft>
                  <a:spcPct val="0"/>
                </a:spcAft>
                <a:tabLst>
                  <a:tab pos="1082675" algn="r"/>
                  <a:tab pos="1830388" algn="r"/>
                </a:tabLst>
                <a:defRPr>
                  <a:solidFill>
                    <a:schemeClr val="tx1"/>
                  </a:solidFill>
                  <a:latin typeface="Arial" charset="0"/>
                  <a:cs typeface="Arial" charset="0"/>
                </a:defRPr>
              </a:lvl7pPr>
              <a:lvl8pPr marL="3429000" indent="-228600" eaLnBrk="0" fontAlgn="base" hangingPunct="0">
                <a:spcBef>
                  <a:spcPct val="0"/>
                </a:spcBef>
                <a:spcAft>
                  <a:spcPct val="0"/>
                </a:spcAft>
                <a:tabLst>
                  <a:tab pos="1082675" algn="r"/>
                  <a:tab pos="1830388" algn="r"/>
                </a:tabLst>
                <a:defRPr>
                  <a:solidFill>
                    <a:schemeClr val="tx1"/>
                  </a:solidFill>
                  <a:latin typeface="Arial" charset="0"/>
                  <a:cs typeface="Arial" charset="0"/>
                </a:defRPr>
              </a:lvl8pPr>
              <a:lvl9pPr marL="3886200" indent="-228600" eaLnBrk="0" fontAlgn="base" hangingPunct="0">
                <a:spcBef>
                  <a:spcPct val="0"/>
                </a:spcBef>
                <a:spcAft>
                  <a:spcPct val="0"/>
                </a:spcAft>
                <a:tabLst>
                  <a:tab pos="1082675" algn="r"/>
                  <a:tab pos="1830388" algn="r"/>
                </a:tabLst>
                <a:defRPr>
                  <a:solidFill>
                    <a:schemeClr val="tx1"/>
                  </a:solidFill>
                  <a:latin typeface="Arial" charset="0"/>
                  <a:cs typeface="Arial" charset="0"/>
                </a:defRPr>
              </a:lvl9pPr>
            </a:lstStyle>
            <a:p>
              <a:pPr algn="ctr" eaLnBrk="1" hangingPunct="1"/>
              <a:r>
                <a:rPr lang="en-US" sz="2400" b="1" i="1" dirty="0">
                  <a:latin typeface="Tahoma" pitchFamily="34" charset="0"/>
                </a:rPr>
                <a:t>P</a:t>
              </a:r>
              <a:endParaRPr lang="en-US" sz="2200" dirty="0"/>
            </a:p>
          </p:txBody>
        </p:sp>
      </p:grpSp>
      <p:grpSp>
        <p:nvGrpSpPr>
          <p:cNvPr id="8198" name="Group 9"/>
          <p:cNvGrpSpPr>
            <a:grpSpLocks/>
          </p:cNvGrpSpPr>
          <p:nvPr/>
        </p:nvGrpSpPr>
        <p:grpSpPr bwMode="auto">
          <a:xfrm>
            <a:off x="4556125" y="1343025"/>
            <a:ext cx="3803650" cy="3602038"/>
            <a:chOff x="2644" y="890"/>
            <a:chExt cx="2396" cy="2269"/>
          </a:xfrm>
        </p:grpSpPr>
        <p:sp>
          <p:nvSpPr>
            <p:cNvPr id="8226" name="Arc 10"/>
            <p:cNvSpPr>
              <a:spLocks/>
            </p:cNvSpPr>
            <p:nvPr/>
          </p:nvSpPr>
          <p:spPr bwMode="auto">
            <a:xfrm flipH="1" flipV="1">
              <a:off x="2644" y="890"/>
              <a:ext cx="2396" cy="2134"/>
            </a:xfrm>
            <a:custGeom>
              <a:avLst/>
              <a:gdLst>
                <a:gd name="T0" fmla="*/ 0 w 20736"/>
                <a:gd name="T1" fmla="*/ 0 h 21056"/>
                <a:gd name="T2" fmla="*/ 0 w 20736"/>
                <a:gd name="T3" fmla="*/ 0 h 21056"/>
                <a:gd name="T4" fmla="*/ 0 w 20736"/>
                <a:gd name="T5" fmla="*/ 0 h 21056"/>
                <a:gd name="T6" fmla="*/ 0 60000 65536"/>
                <a:gd name="T7" fmla="*/ 0 60000 65536"/>
                <a:gd name="T8" fmla="*/ 0 60000 65536"/>
                <a:gd name="T9" fmla="*/ 0 w 20736"/>
                <a:gd name="T10" fmla="*/ 0 h 21056"/>
                <a:gd name="T11" fmla="*/ 20736 w 20736"/>
                <a:gd name="T12" fmla="*/ 21056 h 21056"/>
              </a:gdLst>
              <a:ahLst/>
              <a:cxnLst>
                <a:cxn ang="T6">
                  <a:pos x="T0" y="T1"/>
                </a:cxn>
                <a:cxn ang="T7">
                  <a:pos x="T2" y="T3"/>
                </a:cxn>
                <a:cxn ang="T8">
                  <a:pos x="T4" y="T5"/>
                </a:cxn>
              </a:cxnLst>
              <a:rect l="T9" t="T10" r="T11" b="T12"/>
              <a:pathLst>
                <a:path w="20736" h="21056" fill="none" extrusionOk="0">
                  <a:moveTo>
                    <a:pt x="4815" y="-1"/>
                  </a:moveTo>
                  <a:cubicBezTo>
                    <a:pt x="12450" y="1745"/>
                    <a:pt x="18542" y="7488"/>
                    <a:pt x="20735" y="15007"/>
                  </a:cubicBezTo>
                </a:path>
                <a:path w="20736" h="21056" stroke="0" extrusionOk="0">
                  <a:moveTo>
                    <a:pt x="4815" y="-1"/>
                  </a:moveTo>
                  <a:cubicBezTo>
                    <a:pt x="12450" y="1745"/>
                    <a:pt x="18542" y="7488"/>
                    <a:pt x="20735" y="15007"/>
                  </a:cubicBezTo>
                  <a:lnTo>
                    <a:pt x="0" y="21056"/>
                  </a:lnTo>
                  <a:close/>
                </a:path>
              </a:pathLst>
            </a:custGeom>
            <a:noFill/>
            <a:ln w="28575">
              <a:solidFill>
                <a:srgbClr val="000082"/>
              </a:solidFill>
              <a:round/>
              <a:headEnd/>
              <a:tailEnd/>
            </a:ln>
            <a:extLst>
              <a:ext uri="{909E8E84-426E-40DD-AFC4-6F175D3DCCD1}">
                <a14:hiddenFill xmlns:a14="http://schemas.microsoft.com/office/drawing/2010/main">
                  <a:solidFill>
                    <a:srgbClr val="FFFFFF"/>
                  </a:solidFill>
                </a14:hiddenFill>
              </a:ext>
            </a:extLst>
          </p:spPr>
          <p:txBody>
            <a:bodyPr wrap="none" anchor="ctr"/>
            <a:lstStyle/>
            <a:p>
              <a:endParaRPr lang="en-US" dirty="0"/>
            </a:p>
          </p:txBody>
        </p:sp>
        <p:sp>
          <p:nvSpPr>
            <p:cNvPr id="8227" name="Text Box 11"/>
            <p:cNvSpPr txBox="1">
              <a:spLocks noChangeArrowheads="1"/>
            </p:cNvSpPr>
            <p:nvPr/>
          </p:nvSpPr>
          <p:spPr bwMode="auto">
            <a:xfrm>
              <a:off x="4425" y="2880"/>
              <a:ext cx="432" cy="27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charset="0"/>
                  <a:cs typeface="Arial" charset="0"/>
                </a:defRPr>
              </a:lvl1pPr>
              <a:lvl2pPr marL="742950" indent="-285750" eaLnBrk="0" hangingPunct="0">
                <a:defRPr>
                  <a:solidFill>
                    <a:schemeClr val="tx1"/>
                  </a:solidFill>
                  <a:latin typeface="Arial" charset="0"/>
                  <a:cs typeface="Arial" charset="0"/>
                </a:defRPr>
              </a:lvl2pPr>
              <a:lvl3pPr marL="1143000" indent="-228600" eaLnBrk="0" hangingPunct="0">
                <a:defRPr>
                  <a:solidFill>
                    <a:schemeClr val="tx1"/>
                  </a:solidFill>
                  <a:latin typeface="Arial" charset="0"/>
                  <a:cs typeface="Arial" charset="0"/>
                </a:defRPr>
              </a:lvl3pPr>
              <a:lvl4pPr marL="1600200" indent="-228600" eaLnBrk="0" hangingPunct="0">
                <a:defRPr>
                  <a:solidFill>
                    <a:schemeClr val="tx1"/>
                  </a:solidFill>
                  <a:latin typeface="Arial" charset="0"/>
                  <a:cs typeface="Arial" charset="0"/>
                </a:defRPr>
              </a:lvl4pPr>
              <a:lvl5pPr marL="2057400" indent="-228600" eaLnBrk="0" hangingPunct="0">
                <a:defRPr>
                  <a:solidFill>
                    <a:schemeClr val="tx1"/>
                  </a:solidFill>
                  <a:latin typeface="Arial" charset="0"/>
                  <a:cs typeface="Arial" charset="0"/>
                </a:defRPr>
              </a:lvl5pPr>
              <a:lvl6pPr marL="2514600" indent="-228600" eaLnBrk="0" fontAlgn="base" hangingPunct="0">
                <a:spcBef>
                  <a:spcPct val="0"/>
                </a:spcBef>
                <a:spcAft>
                  <a:spcPct val="0"/>
                </a:spcAft>
                <a:defRPr>
                  <a:solidFill>
                    <a:schemeClr val="tx1"/>
                  </a:solidFill>
                  <a:latin typeface="Arial" charset="0"/>
                  <a:cs typeface="Arial" charset="0"/>
                </a:defRPr>
              </a:lvl6pPr>
              <a:lvl7pPr marL="2971800" indent="-228600" eaLnBrk="0" fontAlgn="base" hangingPunct="0">
                <a:spcBef>
                  <a:spcPct val="0"/>
                </a:spcBef>
                <a:spcAft>
                  <a:spcPct val="0"/>
                </a:spcAft>
                <a:defRPr>
                  <a:solidFill>
                    <a:schemeClr val="tx1"/>
                  </a:solidFill>
                  <a:latin typeface="Arial" charset="0"/>
                  <a:cs typeface="Arial" charset="0"/>
                </a:defRPr>
              </a:lvl7pPr>
              <a:lvl8pPr marL="3429000" indent="-228600" eaLnBrk="0" fontAlgn="base" hangingPunct="0">
                <a:spcBef>
                  <a:spcPct val="0"/>
                </a:spcBef>
                <a:spcAft>
                  <a:spcPct val="0"/>
                </a:spcAft>
                <a:defRPr>
                  <a:solidFill>
                    <a:schemeClr val="tx1"/>
                  </a:solidFill>
                  <a:latin typeface="Arial" charset="0"/>
                  <a:cs typeface="Arial" charset="0"/>
                </a:defRPr>
              </a:lvl8pPr>
              <a:lvl9pPr marL="3886200" indent="-228600" eaLnBrk="0" fontAlgn="base" hangingPunct="0">
                <a:spcBef>
                  <a:spcPct val="0"/>
                </a:spcBef>
                <a:spcAft>
                  <a:spcPct val="0"/>
                </a:spcAft>
                <a:defRPr>
                  <a:solidFill>
                    <a:schemeClr val="tx1"/>
                  </a:solidFill>
                  <a:latin typeface="Arial" charset="0"/>
                  <a:cs typeface="Arial" charset="0"/>
                </a:defRPr>
              </a:lvl9pPr>
            </a:lstStyle>
            <a:p>
              <a:pPr eaLnBrk="1" hangingPunct="1">
                <a:spcBef>
                  <a:spcPct val="50000"/>
                </a:spcBef>
              </a:pPr>
              <a:r>
                <a:rPr lang="en-US" sz="2300" i="1" dirty="0">
                  <a:latin typeface="Tahoma" pitchFamily="34" charset="0"/>
                </a:rPr>
                <a:t>AD</a:t>
              </a:r>
              <a:r>
                <a:rPr lang="en-US" sz="2300" baseline="-25000" dirty="0">
                  <a:latin typeface="Tahoma" pitchFamily="34" charset="0"/>
                </a:rPr>
                <a:t>1</a:t>
              </a:r>
            </a:p>
          </p:txBody>
        </p:sp>
      </p:grpSp>
      <p:sp>
        <p:nvSpPr>
          <p:cNvPr id="71695" name="Line 15"/>
          <p:cNvSpPr>
            <a:spLocks noChangeShapeType="1"/>
          </p:cNvSpPr>
          <p:nvPr/>
        </p:nvSpPr>
        <p:spPr bwMode="auto">
          <a:xfrm>
            <a:off x="5899150" y="5240338"/>
            <a:ext cx="985838" cy="0"/>
          </a:xfrm>
          <a:prstGeom prst="line">
            <a:avLst/>
          </a:prstGeom>
          <a:noFill/>
          <a:ln w="28575">
            <a:solidFill>
              <a:srgbClr val="FF0000"/>
            </a:solidFill>
            <a:round/>
            <a:headEnd/>
            <a:tailEnd type="triangle" w="lg" len="med"/>
          </a:ln>
          <a:extLst>
            <a:ext uri="{909E8E84-426E-40DD-AFC4-6F175D3DCCD1}">
              <a14:hiddenFill xmlns:a14="http://schemas.microsoft.com/office/drawing/2010/main">
                <a:noFill/>
              </a14:hiddenFill>
            </a:ext>
          </a:extLst>
        </p:spPr>
        <p:txBody>
          <a:bodyPr/>
          <a:lstStyle/>
          <a:p>
            <a:endParaRPr lang="en-US" dirty="0"/>
          </a:p>
        </p:txBody>
      </p:sp>
      <p:grpSp>
        <p:nvGrpSpPr>
          <p:cNvPr id="8200" name="Group 16"/>
          <p:cNvGrpSpPr>
            <a:grpSpLocks/>
          </p:cNvGrpSpPr>
          <p:nvPr/>
        </p:nvGrpSpPr>
        <p:grpSpPr bwMode="auto">
          <a:xfrm>
            <a:off x="5410200" y="1524000"/>
            <a:ext cx="1066800" cy="3865563"/>
            <a:chOff x="3408" y="960"/>
            <a:chExt cx="672" cy="2435"/>
          </a:xfrm>
        </p:grpSpPr>
        <p:sp>
          <p:nvSpPr>
            <p:cNvPr id="8224" name="Line 17"/>
            <p:cNvSpPr>
              <a:spLocks noChangeShapeType="1"/>
            </p:cNvSpPr>
            <p:nvPr/>
          </p:nvSpPr>
          <p:spPr bwMode="auto">
            <a:xfrm flipV="1">
              <a:off x="3692" y="1235"/>
              <a:ext cx="0" cy="2160"/>
            </a:xfrm>
            <a:prstGeom prst="line">
              <a:avLst/>
            </a:prstGeom>
            <a:noFill/>
            <a:ln w="28575">
              <a:solidFill>
                <a:srgbClr val="000082"/>
              </a:solidFill>
              <a:round/>
              <a:headEnd/>
              <a:tailEnd/>
            </a:ln>
            <a:extLst>
              <a:ext uri="{909E8E84-426E-40DD-AFC4-6F175D3DCCD1}">
                <a14:hiddenFill xmlns:a14="http://schemas.microsoft.com/office/drawing/2010/main">
                  <a:noFill/>
                </a14:hiddenFill>
              </a:ext>
            </a:extLst>
          </p:spPr>
          <p:txBody>
            <a:bodyPr/>
            <a:lstStyle/>
            <a:p>
              <a:endParaRPr lang="en-US" dirty="0"/>
            </a:p>
          </p:txBody>
        </p:sp>
        <p:sp>
          <p:nvSpPr>
            <p:cNvPr id="8225" name="Text Box 18"/>
            <p:cNvSpPr txBox="1">
              <a:spLocks noChangeArrowheads="1"/>
            </p:cNvSpPr>
            <p:nvPr/>
          </p:nvSpPr>
          <p:spPr bwMode="auto">
            <a:xfrm>
              <a:off x="3408" y="960"/>
              <a:ext cx="672" cy="27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charset="0"/>
                  <a:cs typeface="Arial" charset="0"/>
                </a:defRPr>
              </a:lvl1pPr>
              <a:lvl2pPr marL="742950" indent="-285750" eaLnBrk="0" hangingPunct="0">
                <a:defRPr>
                  <a:solidFill>
                    <a:schemeClr val="tx1"/>
                  </a:solidFill>
                  <a:latin typeface="Arial" charset="0"/>
                  <a:cs typeface="Arial" charset="0"/>
                </a:defRPr>
              </a:lvl2pPr>
              <a:lvl3pPr marL="1143000" indent="-228600" eaLnBrk="0" hangingPunct="0">
                <a:defRPr>
                  <a:solidFill>
                    <a:schemeClr val="tx1"/>
                  </a:solidFill>
                  <a:latin typeface="Arial" charset="0"/>
                  <a:cs typeface="Arial" charset="0"/>
                </a:defRPr>
              </a:lvl3pPr>
              <a:lvl4pPr marL="1600200" indent="-228600" eaLnBrk="0" hangingPunct="0">
                <a:defRPr>
                  <a:solidFill>
                    <a:schemeClr val="tx1"/>
                  </a:solidFill>
                  <a:latin typeface="Arial" charset="0"/>
                  <a:cs typeface="Arial" charset="0"/>
                </a:defRPr>
              </a:lvl4pPr>
              <a:lvl5pPr marL="2057400" indent="-228600" eaLnBrk="0" hangingPunct="0">
                <a:defRPr>
                  <a:solidFill>
                    <a:schemeClr val="tx1"/>
                  </a:solidFill>
                  <a:latin typeface="Arial" charset="0"/>
                  <a:cs typeface="Arial" charset="0"/>
                </a:defRPr>
              </a:lvl5pPr>
              <a:lvl6pPr marL="2514600" indent="-228600" eaLnBrk="0" fontAlgn="base" hangingPunct="0">
                <a:spcBef>
                  <a:spcPct val="0"/>
                </a:spcBef>
                <a:spcAft>
                  <a:spcPct val="0"/>
                </a:spcAft>
                <a:defRPr>
                  <a:solidFill>
                    <a:schemeClr val="tx1"/>
                  </a:solidFill>
                  <a:latin typeface="Arial" charset="0"/>
                  <a:cs typeface="Arial" charset="0"/>
                </a:defRPr>
              </a:lvl6pPr>
              <a:lvl7pPr marL="2971800" indent="-228600" eaLnBrk="0" fontAlgn="base" hangingPunct="0">
                <a:spcBef>
                  <a:spcPct val="0"/>
                </a:spcBef>
                <a:spcAft>
                  <a:spcPct val="0"/>
                </a:spcAft>
                <a:defRPr>
                  <a:solidFill>
                    <a:schemeClr val="tx1"/>
                  </a:solidFill>
                  <a:latin typeface="Arial" charset="0"/>
                  <a:cs typeface="Arial" charset="0"/>
                </a:defRPr>
              </a:lvl7pPr>
              <a:lvl8pPr marL="3429000" indent="-228600" eaLnBrk="0" fontAlgn="base" hangingPunct="0">
                <a:spcBef>
                  <a:spcPct val="0"/>
                </a:spcBef>
                <a:spcAft>
                  <a:spcPct val="0"/>
                </a:spcAft>
                <a:defRPr>
                  <a:solidFill>
                    <a:schemeClr val="tx1"/>
                  </a:solidFill>
                  <a:latin typeface="Arial" charset="0"/>
                  <a:cs typeface="Arial" charset="0"/>
                </a:defRPr>
              </a:lvl8pPr>
              <a:lvl9pPr marL="3886200" indent="-228600" eaLnBrk="0" fontAlgn="base" hangingPunct="0">
                <a:spcBef>
                  <a:spcPct val="0"/>
                </a:spcBef>
                <a:spcAft>
                  <a:spcPct val="0"/>
                </a:spcAft>
                <a:defRPr>
                  <a:solidFill>
                    <a:schemeClr val="tx1"/>
                  </a:solidFill>
                  <a:latin typeface="Arial" charset="0"/>
                  <a:cs typeface="Arial" charset="0"/>
                </a:defRPr>
              </a:lvl9pPr>
            </a:lstStyle>
            <a:p>
              <a:pPr eaLnBrk="1" hangingPunct="1">
                <a:spcBef>
                  <a:spcPct val="50000"/>
                </a:spcBef>
              </a:pPr>
              <a:r>
                <a:rPr lang="en-US" sz="2300" i="1" dirty="0">
                  <a:latin typeface="Tahoma" pitchFamily="34" charset="0"/>
                </a:rPr>
                <a:t>LRAS</a:t>
              </a:r>
              <a:endParaRPr lang="en-US" sz="2300" baseline="-25000" dirty="0">
                <a:latin typeface="Tahoma" pitchFamily="34" charset="0"/>
              </a:endParaRPr>
            </a:p>
          </p:txBody>
        </p:sp>
      </p:grpSp>
      <p:graphicFrame>
        <p:nvGraphicFramePr>
          <p:cNvPr id="8194" name="Object 2"/>
          <p:cNvGraphicFramePr>
            <a:graphicFrameLocks noChangeAspect="1"/>
          </p:cNvGraphicFramePr>
          <p:nvPr/>
        </p:nvGraphicFramePr>
        <p:xfrm>
          <a:off x="5715000" y="5389563"/>
          <a:ext cx="306388" cy="401637"/>
        </p:xfrm>
        <a:graphic>
          <a:graphicData uri="http://schemas.openxmlformats.org/presentationml/2006/ole">
            <mc:AlternateContent xmlns:mc="http://schemas.openxmlformats.org/markup-compatibility/2006">
              <mc:Choice xmlns:v="urn:schemas-microsoft-com:vml" Requires="v">
                <p:oleObj spid="_x0000_s8260" name="Equation" r:id="rId4" imgW="164880" imgH="215640" progId="Equation.DSMT4">
                  <p:embed/>
                </p:oleObj>
              </mc:Choice>
              <mc:Fallback>
                <p:oleObj name="Equation" r:id="rId4" imgW="164880" imgH="215640" progId="Equation.DSMT4">
                  <p:embed/>
                  <p:pic>
                    <p:nvPicPr>
                      <p:cNvPr id="0" name=""/>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5715000" y="5389563"/>
                        <a:ext cx="306388" cy="401637"/>
                      </a:xfrm>
                      <a:prstGeom prst="rect">
                        <a:avLst/>
                      </a:prstGeom>
                      <a:noFill/>
                      <a:extLst>
                        <a:ext uri="{909E8E84-426E-40DD-AFC4-6F175D3DCCD1}">
                          <a14:hiddenFill xmlns:a14="http://schemas.microsoft.com/office/drawing/2010/main">
                            <a:solidFill>
                              <a:srgbClr val="FFFFFF"/>
                            </a:solidFill>
                          </a14:hiddenFill>
                        </a:ext>
                      </a:extLst>
                    </p:spPr>
                  </p:pic>
                </p:oleObj>
              </mc:Fallback>
            </mc:AlternateContent>
          </a:graphicData>
        </a:graphic>
      </p:graphicFrame>
      <p:grpSp>
        <p:nvGrpSpPr>
          <p:cNvPr id="8201" name="Group 20"/>
          <p:cNvGrpSpPr>
            <a:grpSpLocks/>
          </p:cNvGrpSpPr>
          <p:nvPr/>
        </p:nvGrpSpPr>
        <p:grpSpPr bwMode="auto">
          <a:xfrm>
            <a:off x="3298825" y="3667125"/>
            <a:ext cx="5083175" cy="544513"/>
            <a:chOff x="2078" y="2310"/>
            <a:chExt cx="3202" cy="343"/>
          </a:xfrm>
        </p:grpSpPr>
        <p:graphicFrame>
          <p:nvGraphicFramePr>
            <p:cNvPr id="8195" name="Object 3"/>
            <p:cNvGraphicFramePr>
              <a:graphicFrameLocks noChangeAspect="1"/>
            </p:cNvGraphicFramePr>
            <p:nvPr/>
          </p:nvGraphicFramePr>
          <p:xfrm>
            <a:off x="2078" y="2364"/>
            <a:ext cx="221" cy="289"/>
          </p:xfrm>
          <a:graphic>
            <a:graphicData uri="http://schemas.openxmlformats.org/presentationml/2006/ole">
              <mc:AlternateContent xmlns:mc="http://schemas.openxmlformats.org/markup-compatibility/2006">
                <mc:Choice xmlns:v="urn:schemas-microsoft-com:vml" Requires="v">
                  <p:oleObj spid="_x0000_s8261" name="Equation" r:id="rId6" imgW="164880" imgH="215640" progId="Equation.DSMT4">
                    <p:embed/>
                  </p:oleObj>
                </mc:Choice>
                <mc:Fallback>
                  <p:oleObj name="Equation" r:id="rId6" imgW="164880" imgH="215640" progId="Equation.DSMT4">
                    <p:embed/>
                    <p:pic>
                      <p:nvPicPr>
                        <p:cNvPr id="0" name=""/>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2078" y="2364"/>
                          <a:ext cx="221" cy="289"/>
                        </a:xfrm>
                        <a:prstGeom prst="rect">
                          <a:avLst/>
                        </a:prstGeom>
                        <a:noFill/>
                        <a:extLst>
                          <a:ext uri="{909E8E84-426E-40DD-AFC4-6F175D3DCCD1}">
                            <a14:hiddenFill xmlns:a14="http://schemas.microsoft.com/office/drawing/2010/main">
                              <a:solidFill>
                                <a:srgbClr val="FFFFFF"/>
                              </a:solidFill>
                            </a14:hiddenFill>
                          </a:ext>
                        </a:extLst>
                      </p:spPr>
                    </p:pic>
                  </p:oleObj>
                </mc:Fallback>
              </mc:AlternateContent>
            </a:graphicData>
          </a:graphic>
        </p:graphicFrame>
        <p:sp>
          <p:nvSpPr>
            <p:cNvPr id="8222" name="Line 22"/>
            <p:cNvSpPr>
              <a:spLocks noChangeShapeType="1"/>
            </p:cNvSpPr>
            <p:nvPr/>
          </p:nvSpPr>
          <p:spPr bwMode="auto">
            <a:xfrm>
              <a:off x="2319" y="2536"/>
              <a:ext cx="2544" cy="0"/>
            </a:xfrm>
            <a:prstGeom prst="line">
              <a:avLst/>
            </a:prstGeom>
            <a:noFill/>
            <a:ln w="28575">
              <a:solidFill>
                <a:srgbClr val="000082"/>
              </a:solidFill>
              <a:round/>
              <a:headEnd/>
              <a:tailEnd/>
            </a:ln>
            <a:extLst>
              <a:ext uri="{909E8E84-426E-40DD-AFC4-6F175D3DCCD1}">
                <a14:hiddenFill xmlns:a14="http://schemas.microsoft.com/office/drawing/2010/main">
                  <a:noFill/>
                </a14:hiddenFill>
              </a:ext>
            </a:extLst>
          </p:spPr>
          <p:txBody>
            <a:bodyPr/>
            <a:lstStyle/>
            <a:p>
              <a:endParaRPr lang="en-US" dirty="0"/>
            </a:p>
          </p:txBody>
        </p:sp>
        <p:sp>
          <p:nvSpPr>
            <p:cNvPr id="8223" name="Text Box 23"/>
            <p:cNvSpPr txBox="1">
              <a:spLocks noChangeArrowheads="1"/>
            </p:cNvSpPr>
            <p:nvPr/>
          </p:nvSpPr>
          <p:spPr bwMode="auto">
            <a:xfrm>
              <a:off x="4704" y="2310"/>
              <a:ext cx="576" cy="2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a:spAutoFit/>
            </a:bodyPr>
            <a:lstStyle>
              <a:lvl1pPr eaLnBrk="0" hangingPunct="0">
                <a:defRPr>
                  <a:solidFill>
                    <a:schemeClr val="tx1"/>
                  </a:solidFill>
                  <a:latin typeface="Arial" charset="0"/>
                  <a:cs typeface="Arial" charset="0"/>
                </a:defRPr>
              </a:lvl1pPr>
              <a:lvl2pPr marL="742950" indent="-285750" eaLnBrk="0" hangingPunct="0">
                <a:defRPr>
                  <a:solidFill>
                    <a:schemeClr val="tx1"/>
                  </a:solidFill>
                  <a:latin typeface="Arial" charset="0"/>
                  <a:cs typeface="Arial" charset="0"/>
                </a:defRPr>
              </a:lvl2pPr>
              <a:lvl3pPr marL="1143000" indent="-228600" eaLnBrk="0" hangingPunct="0">
                <a:defRPr>
                  <a:solidFill>
                    <a:schemeClr val="tx1"/>
                  </a:solidFill>
                  <a:latin typeface="Arial" charset="0"/>
                  <a:cs typeface="Arial" charset="0"/>
                </a:defRPr>
              </a:lvl3pPr>
              <a:lvl4pPr marL="1600200" indent="-228600" eaLnBrk="0" hangingPunct="0">
                <a:defRPr>
                  <a:solidFill>
                    <a:schemeClr val="tx1"/>
                  </a:solidFill>
                  <a:latin typeface="Arial" charset="0"/>
                  <a:cs typeface="Arial" charset="0"/>
                </a:defRPr>
              </a:lvl4pPr>
              <a:lvl5pPr marL="2057400" indent="-228600" eaLnBrk="0" hangingPunct="0">
                <a:defRPr>
                  <a:solidFill>
                    <a:schemeClr val="tx1"/>
                  </a:solidFill>
                  <a:latin typeface="Arial" charset="0"/>
                  <a:cs typeface="Arial" charset="0"/>
                </a:defRPr>
              </a:lvl5pPr>
              <a:lvl6pPr marL="2514600" indent="-228600" eaLnBrk="0" fontAlgn="base" hangingPunct="0">
                <a:spcBef>
                  <a:spcPct val="0"/>
                </a:spcBef>
                <a:spcAft>
                  <a:spcPct val="0"/>
                </a:spcAft>
                <a:defRPr>
                  <a:solidFill>
                    <a:schemeClr val="tx1"/>
                  </a:solidFill>
                  <a:latin typeface="Arial" charset="0"/>
                  <a:cs typeface="Arial" charset="0"/>
                </a:defRPr>
              </a:lvl6pPr>
              <a:lvl7pPr marL="2971800" indent="-228600" eaLnBrk="0" fontAlgn="base" hangingPunct="0">
                <a:spcBef>
                  <a:spcPct val="0"/>
                </a:spcBef>
                <a:spcAft>
                  <a:spcPct val="0"/>
                </a:spcAft>
                <a:defRPr>
                  <a:solidFill>
                    <a:schemeClr val="tx1"/>
                  </a:solidFill>
                  <a:latin typeface="Arial" charset="0"/>
                  <a:cs typeface="Arial" charset="0"/>
                </a:defRPr>
              </a:lvl7pPr>
              <a:lvl8pPr marL="3429000" indent="-228600" eaLnBrk="0" fontAlgn="base" hangingPunct="0">
                <a:spcBef>
                  <a:spcPct val="0"/>
                </a:spcBef>
                <a:spcAft>
                  <a:spcPct val="0"/>
                </a:spcAft>
                <a:defRPr>
                  <a:solidFill>
                    <a:schemeClr val="tx1"/>
                  </a:solidFill>
                  <a:latin typeface="Arial" charset="0"/>
                  <a:cs typeface="Arial" charset="0"/>
                </a:defRPr>
              </a:lvl8pPr>
              <a:lvl9pPr marL="3886200" indent="-228600" eaLnBrk="0" fontAlgn="base" hangingPunct="0">
                <a:spcBef>
                  <a:spcPct val="0"/>
                </a:spcBef>
                <a:spcAft>
                  <a:spcPct val="0"/>
                </a:spcAft>
                <a:defRPr>
                  <a:solidFill>
                    <a:schemeClr val="tx1"/>
                  </a:solidFill>
                  <a:latin typeface="Arial" charset="0"/>
                  <a:cs typeface="Arial" charset="0"/>
                </a:defRPr>
              </a:lvl9pPr>
            </a:lstStyle>
            <a:p>
              <a:pPr eaLnBrk="1" hangingPunct="1">
                <a:spcBef>
                  <a:spcPct val="50000"/>
                </a:spcBef>
              </a:pPr>
              <a:r>
                <a:rPr lang="en-US" sz="2300" i="1" dirty="0">
                  <a:latin typeface="Tahoma" pitchFamily="34" charset="0"/>
                </a:rPr>
                <a:t>SRAS</a:t>
              </a:r>
              <a:endParaRPr lang="en-US" sz="2400" dirty="0">
                <a:latin typeface="Times New Roman" pitchFamily="18" charset="0"/>
              </a:endParaRPr>
            </a:p>
          </p:txBody>
        </p:sp>
      </p:grpSp>
      <p:grpSp>
        <p:nvGrpSpPr>
          <p:cNvPr id="7" name="Group 24"/>
          <p:cNvGrpSpPr>
            <a:grpSpLocks/>
          </p:cNvGrpSpPr>
          <p:nvPr/>
        </p:nvGrpSpPr>
        <p:grpSpPr bwMode="auto">
          <a:xfrm>
            <a:off x="3308350" y="3171825"/>
            <a:ext cx="2540000" cy="442913"/>
            <a:chOff x="2084" y="1998"/>
            <a:chExt cx="1600" cy="279"/>
          </a:xfrm>
        </p:grpSpPr>
        <p:sp>
          <p:nvSpPr>
            <p:cNvPr id="8220" name="Text Box 25"/>
            <p:cNvSpPr txBox="1">
              <a:spLocks noChangeArrowheads="1"/>
            </p:cNvSpPr>
            <p:nvPr/>
          </p:nvSpPr>
          <p:spPr bwMode="auto">
            <a:xfrm>
              <a:off x="2084" y="1998"/>
              <a:ext cx="240" cy="27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91440">
              <a:spAutoFit/>
            </a:bodyPr>
            <a:lstStyle>
              <a:lvl1pPr eaLnBrk="0" hangingPunct="0">
                <a:defRPr>
                  <a:solidFill>
                    <a:schemeClr val="tx1"/>
                  </a:solidFill>
                  <a:latin typeface="Arial" charset="0"/>
                  <a:cs typeface="Arial" charset="0"/>
                </a:defRPr>
              </a:lvl1pPr>
              <a:lvl2pPr marL="742950" indent="-285750" eaLnBrk="0" hangingPunct="0">
                <a:defRPr>
                  <a:solidFill>
                    <a:schemeClr val="tx1"/>
                  </a:solidFill>
                  <a:latin typeface="Arial" charset="0"/>
                  <a:cs typeface="Arial" charset="0"/>
                </a:defRPr>
              </a:lvl2pPr>
              <a:lvl3pPr marL="1143000" indent="-228600" eaLnBrk="0" hangingPunct="0">
                <a:defRPr>
                  <a:solidFill>
                    <a:schemeClr val="tx1"/>
                  </a:solidFill>
                  <a:latin typeface="Arial" charset="0"/>
                  <a:cs typeface="Arial" charset="0"/>
                </a:defRPr>
              </a:lvl3pPr>
              <a:lvl4pPr marL="1600200" indent="-228600" eaLnBrk="0" hangingPunct="0">
                <a:defRPr>
                  <a:solidFill>
                    <a:schemeClr val="tx1"/>
                  </a:solidFill>
                  <a:latin typeface="Arial" charset="0"/>
                  <a:cs typeface="Arial" charset="0"/>
                </a:defRPr>
              </a:lvl4pPr>
              <a:lvl5pPr marL="2057400" indent="-228600" eaLnBrk="0" hangingPunct="0">
                <a:defRPr>
                  <a:solidFill>
                    <a:schemeClr val="tx1"/>
                  </a:solidFill>
                  <a:latin typeface="Arial" charset="0"/>
                  <a:cs typeface="Arial" charset="0"/>
                </a:defRPr>
              </a:lvl5pPr>
              <a:lvl6pPr marL="2514600" indent="-228600" eaLnBrk="0" fontAlgn="base" hangingPunct="0">
                <a:spcBef>
                  <a:spcPct val="0"/>
                </a:spcBef>
                <a:spcAft>
                  <a:spcPct val="0"/>
                </a:spcAft>
                <a:defRPr>
                  <a:solidFill>
                    <a:schemeClr val="tx1"/>
                  </a:solidFill>
                  <a:latin typeface="Arial" charset="0"/>
                  <a:cs typeface="Arial" charset="0"/>
                </a:defRPr>
              </a:lvl6pPr>
              <a:lvl7pPr marL="2971800" indent="-228600" eaLnBrk="0" fontAlgn="base" hangingPunct="0">
                <a:spcBef>
                  <a:spcPct val="0"/>
                </a:spcBef>
                <a:spcAft>
                  <a:spcPct val="0"/>
                </a:spcAft>
                <a:defRPr>
                  <a:solidFill>
                    <a:schemeClr val="tx1"/>
                  </a:solidFill>
                  <a:latin typeface="Arial" charset="0"/>
                  <a:cs typeface="Arial" charset="0"/>
                </a:defRPr>
              </a:lvl7pPr>
              <a:lvl8pPr marL="3429000" indent="-228600" eaLnBrk="0" fontAlgn="base" hangingPunct="0">
                <a:spcBef>
                  <a:spcPct val="0"/>
                </a:spcBef>
                <a:spcAft>
                  <a:spcPct val="0"/>
                </a:spcAft>
                <a:defRPr>
                  <a:solidFill>
                    <a:schemeClr val="tx1"/>
                  </a:solidFill>
                  <a:latin typeface="Arial" charset="0"/>
                  <a:cs typeface="Arial" charset="0"/>
                </a:defRPr>
              </a:lvl8pPr>
              <a:lvl9pPr marL="3886200" indent="-228600" eaLnBrk="0" fontAlgn="base" hangingPunct="0">
                <a:spcBef>
                  <a:spcPct val="0"/>
                </a:spcBef>
                <a:spcAft>
                  <a:spcPct val="0"/>
                </a:spcAft>
                <a:defRPr>
                  <a:solidFill>
                    <a:schemeClr val="tx1"/>
                  </a:solidFill>
                  <a:latin typeface="Arial" charset="0"/>
                  <a:cs typeface="Arial" charset="0"/>
                </a:defRPr>
              </a:lvl9pPr>
            </a:lstStyle>
            <a:p>
              <a:pPr eaLnBrk="1" hangingPunct="1">
                <a:spcBef>
                  <a:spcPct val="50000"/>
                </a:spcBef>
              </a:pPr>
              <a:r>
                <a:rPr lang="en-US" sz="2300" b="1" i="1" dirty="0">
                  <a:latin typeface="Tahoma" pitchFamily="34" charset="0"/>
                </a:rPr>
                <a:t>P</a:t>
              </a:r>
              <a:r>
                <a:rPr lang="en-US" sz="2300" baseline="-25000" dirty="0">
                  <a:latin typeface="Tahoma" pitchFamily="34" charset="0"/>
                </a:rPr>
                <a:t>2</a:t>
              </a:r>
            </a:p>
          </p:txBody>
        </p:sp>
        <p:sp>
          <p:nvSpPr>
            <p:cNvPr id="8221" name="Line 26"/>
            <p:cNvSpPr>
              <a:spLocks noChangeShapeType="1"/>
            </p:cNvSpPr>
            <p:nvPr/>
          </p:nvSpPr>
          <p:spPr bwMode="auto">
            <a:xfrm>
              <a:off x="2319" y="2132"/>
              <a:ext cx="1365" cy="0"/>
            </a:xfrm>
            <a:prstGeom prst="line">
              <a:avLst/>
            </a:prstGeom>
            <a:noFill/>
            <a:ln w="12700">
              <a:solidFill>
                <a:srgbClr val="FF0000"/>
              </a:solidFill>
              <a:prstDash val="dash"/>
              <a:round/>
              <a:headEnd/>
              <a:tailEnd/>
            </a:ln>
            <a:extLst>
              <a:ext uri="{909E8E84-426E-40DD-AFC4-6F175D3DCCD1}">
                <a14:hiddenFill xmlns:a14="http://schemas.microsoft.com/office/drawing/2010/main">
                  <a:noFill/>
                </a14:hiddenFill>
              </a:ext>
            </a:extLst>
          </p:spPr>
          <p:txBody>
            <a:bodyPr/>
            <a:lstStyle/>
            <a:p>
              <a:endParaRPr lang="en-US" dirty="0"/>
            </a:p>
          </p:txBody>
        </p:sp>
      </p:grpSp>
      <p:grpSp>
        <p:nvGrpSpPr>
          <p:cNvPr id="8" name="Group 27"/>
          <p:cNvGrpSpPr>
            <a:grpSpLocks/>
          </p:cNvGrpSpPr>
          <p:nvPr/>
        </p:nvGrpSpPr>
        <p:grpSpPr bwMode="auto">
          <a:xfrm>
            <a:off x="6748463" y="4017963"/>
            <a:ext cx="381000" cy="1849437"/>
            <a:chOff x="4251" y="2531"/>
            <a:chExt cx="240" cy="1165"/>
          </a:xfrm>
        </p:grpSpPr>
        <p:sp>
          <p:nvSpPr>
            <p:cNvPr id="8218" name="Text Box 28"/>
            <p:cNvSpPr txBox="1">
              <a:spLocks noChangeArrowheads="1"/>
            </p:cNvSpPr>
            <p:nvPr/>
          </p:nvSpPr>
          <p:spPr bwMode="auto">
            <a:xfrm>
              <a:off x="4251" y="3417"/>
              <a:ext cx="240" cy="27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91440">
              <a:spAutoFit/>
            </a:bodyPr>
            <a:lstStyle>
              <a:lvl1pPr eaLnBrk="0" hangingPunct="0">
                <a:defRPr>
                  <a:solidFill>
                    <a:schemeClr val="tx1"/>
                  </a:solidFill>
                  <a:latin typeface="Arial" charset="0"/>
                  <a:cs typeface="Arial" charset="0"/>
                </a:defRPr>
              </a:lvl1pPr>
              <a:lvl2pPr marL="742950" indent="-285750" eaLnBrk="0" hangingPunct="0">
                <a:defRPr>
                  <a:solidFill>
                    <a:schemeClr val="tx1"/>
                  </a:solidFill>
                  <a:latin typeface="Arial" charset="0"/>
                  <a:cs typeface="Arial" charset="0"/>
                </a:defRPr>
              </a:lvl2pPr>
              <a:lvl3pPr marL="1143000" indent="-228600" eaLnBrk="0" hangingPunct="0">
                <a:defRPr>
                  <a:solidFill>
                    <a:schemeClr val="tx1"/>
                  </a:solidFill>
                  <a:latin typeface="Arial" charset="0"/>
                  <a:cs typeface="Arial" charset="0"/>
                </a:defRPr>
              </a:lvl3pPr>
              <a:lvl4pPr marL="1600200" indent="-228600" eaLnBrk="0" hangingPunct="0">
                <a:defRPr>
                  <a:solidFill>
                    <a:schemeClr val="tx1"/>
                  </a:solidFill>
                  <a:latin typeface="Arial" charset="0"/>
                  <a:cs typeface="Arial" charset="0"/>
                </a:defRPr>
              </a:lvl4pPr>
              <a:lvl5pPr marL="2057400" indent="-228600" eaLnBrk="0" hangingPunct="0">
                <a:defRPr>
                  <a:solidFill>
                    <a:schemeClr val="tx1"/>
                  </a:solidFill>
                  <a:latin typeface="Arial" charset="0"/>
                  <a:cs typeface="Arial" charset="0"/>
                </a:defRPr>
              </a:lvl5pPr>
              <a:lvl6pPr marL="2514600" indent="-228600" eaLnBrk="0" fontAlgn="base" hangingPunct="0">
                <a:spcBef>
                  <a:spcPct val="0"/>
                </a:spcBef>
                <a:spcAft>
                  <a:spcPct val="0"/>
                </a:spcAft>
                <a:defRPr>
                  <a:solidFill>
                    <a:schemeClr val="tx1"/>
                  </a:solidFill>
                  <a:latin typeface="Arial" charset="0"/>
                  <a:cs typeface="Arial" charset="0"/>
                </a:defRPr>
              </a:lvl6pPr>
              <a:lvl7pPr marL="2971800" indent="-228600" eaLnBrk="0" fontAlgn="base" hangingPunct="0">
                <a:spcBef>
                  <a:spcPct val="0"/>
                </a:spcBef>
                <a:spcAft>
                  <a:spcPct val="0"/>
                </a:spcAft>
                <a:defRPr>
                  <a:solidFill>
                    <a:schemeClr val="tx1"/>
                  </a:solidFill>
                  <a:latin typeface="Arial" charset="0"/>
                  <a:cs typeface="Arial" charset="0"/>
                </a:defRPr>
              </a:lvl7pPr>
              <a:lvl8pPr marL="3429000" indent="-228600" eaLnBrk="0" fontAlgn="base" hangingPunct="0">
                <a:spcBef>
                  <a:spcPct val="0"/>
                </a:spcBef>
                <a:spcAft>
                  <a:spcPct val="0"/>
                </a:spcAft>
                <a:defRPr>
                  <a:solidFill>
                    <a:schemeClr val="tx1"/>
                  </a:solidFill>
                  <a:latin typeface="Arial" charset="0"/>
                  <a:cs typeface="Arial" charset="0"/>
                </a:defRPr>
              </a:lvl8pPr>
              <a:lvl9pPr marL="3886200" indent="-228600" eaLnBrk="0" fontAlgn="base" hangingPunct="0">
                <a:spcBef>
                  <a:spcPct val="0"/>
                </a:spcBef>
                <a:spcAft>
                  <a:spcPct val="0"/>
                </a:spcAft>
                <a:defRPr>
                  <a:solidFill>
                    <a:schemeClr val="tx1"/>
                  </a:solidFill>
                  <a:latin typeface="Arial" charset="0"/>
                  <a:cs typeface="Arial" charset="0"/>
                </a:defRPr>
              </a:lvl9pPr>
            </a:lstStyle>
            <a:p>
              <a:pPr eaLnBrk="1" hangingPunct="1">
                <a:spcBef>
                  <a:spcPct val="50000"/>
                </a:spcBef>
              </a:pPr>
              <a:r>
                <a:rPr lang="en-US" sz="2300" b="1" i="1" dirty="0">
                  <a:latin typeface="Tahoma" pitchFamily="34" charset="0"/>
                </a:rPr>
                <a:t>Y</a:t>
              </a:r>
              <a:r>
                <a:rPr lang="en-US" sz="2300" baseline="-25000" dirty="0">
                  <a:latin typeface="Tahoma" pitchFamily="34" charset="0"/>
                </a:rPr>
                <a:t>2</a:t>
              </a:r>
            </a:p>
          </p:txBody>
        </p:sp>
        <p:sp>
          <p:nvSpPr>
            <p:cNvPr id="8219" name="Line 29"/>
            <p:cNvSpPr>
              <a:spLocks noChangeShapeType="1"/>
            </p:cNvSpPr>
            <p:nvPr/>
          </p:nvSpPr>
          <p:spPr bwMode="auto">
            <a:xfrm flipH="1">
              <a:off x="4346" y="2531"/>
              <a:ext cx="0" cy="864"/>
            </a:xfrm>
            <a:prstGeom prst="line">
              <a:avLst/>
            </a:prstGeom>
            <a:noFill/>
            <a:ln w="12700">
              <a:solidFill>
                <a:srgbClr val="FF0000"/>
              </a:solidFill>
              <a:prstDash val="dash"/>
              <a:round/>
              <a:headEnd/>
              <a:tailEnd/>
            </a:ln>
            <a:extLst>
              <a:ext uri="{909E8E84-426E-40DD-AFC4-6F175D3DCCD1}">
                <a14:hiddenFill xmlns:a14="http://schemas.microsoft.com/office/drawing/2010/main">
                  <a:noFill/>
                </a14:hiddenFill>
              </a:ext>
            </a:extLst>
          </p:spPr>
          <p:txBody>
            <a:bodyPr/>
            <a:lstStyle/>
            <a:p>
              <a:endParaRPr lang="en-US" dirty="0"/>
            </a:p>
          </p:txBody>
        </p:sp>
      </p:grpSp>
      <p:sp>
        <p:nvSpPr>
          <p:cNvPr id="8204" name="Rectangle 30"/>
          <p:cNvSpPr>
            <a:spLocks noGrp="1" noChangeArrowheads="1"/>
          </p:cNvSpPr>
          <p:nvPr>
            <p:ph type="body" idx="1"/>
          </p:nvPr>
        </p:nvSpPr>
        <p:spPr>
          <a:xfrm>
            <a:off x="446088" y="1482725"/>
            <a:ext cx="2438400" cy="914400"/>
          </a:xfrm>
          <a:solidFill>
            <a:schemeClr val="bg1"/>
          </a:solidFill>
          <a:ln>
            <a:solidFill>
              <a:schemeClr val="tx1"/>
            </a:solidFill>
            <a:miter lim="800000"/>
            <a:headEnd/>
            <a:tailEnd/>
          </a:ln>
        </p:spPr>
        <p:txBody>
          <a:bodyPr/>
          <a:lstStyle/>
          <a:p>
            <a:pPr marL="577850" indent="-577850">
              <a:buFont typeface="Wingdings" pitchFamily="2" charset="2"/>
              <a:buNone/>
            </a:pPr>
            <a:r>
              <a:rPr lang="en-US" sz="2400" dirty="0"/>
              <a:t>A = initial equilibrium</a:t>
            </a:r>
          </a:p>
        </p:txBody>
      </p:sp>
      <p:sp>
        <p:nvSpPr>
          <p:cNvPr id="8205" name="Text Box 31"/>
          <p:cNvSpPr txBox="1">
            <a:spLocks noChangeArrowheads="1"/>
          </p:cNvSpPr>
          <p:nvPr/>
        </p:nvSpPr>
        <p:spPr bwMode="auto">
          <a:xfrm>
            <a:off x="5591175" y="4030663"/>
            <a:ext cx="228600" cy="3508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lvl1pPr eaLnBrk="0" hangingPunct="0">
              <a:defRPr>
                <a:solidFill>
                  <a:schemeClr val="tx1"/>
                </a:solidFill>
                <a:latin typeface="Arial" charset="0"/>
                <a:cs typeface="Arial" charset="0"/>
              </a:defRPr>
            </a:lvl1pPr>
            <a:lvl2pPr marL="742950" indent="-285750" eaLnBrk="0" hangingPunct="0">
              <a:defRPr>
                <a:solidFill>
                  <a:schemeClr val="tx1"/>
                </a:solidFill>
                <a:latin typeface="Arial" charset="0"/>
                <a:cs typeface="Arial" charset="0"/>
              </a:defRPr>
            </a:lvl2pPr>
            <a:lvl3pPr marL="1143000" indent="-228600" eaLnBrk="0" hangingPunct="0">
              <a:defRPr>
                <a:solidFill>
                  <a:schemeClr val="tx1"/>
                </a:solidFill>
                <a:latin typeface="Arial" charset="0"/>
                <a:cs typeface="Arial" charset="0"/>
              </a:defRPr>
            </a:lvl3pPr>
            <a:lvl4pPr marL="1600200" indent="-228600" eaLnBrk="0" hangingPunct="0">
              <a:defRPr>
                <a:solidFill>
                  <a:schemeClr val="tx1"/>
                </a:solidFill>
                <a:latin typeface="Arial" charset="0"/>
                <a:cs typeface="Arial" charset="0"/>
              </a:defRPr>
            </a:lvl4pPr>
            <a:lvl5pPr marL="2057400" indent="-228600" eaLnBrk="0" hangingPunct="0">
              <a:defRPr>
                <a:solidFill>
                  <a:schemeClr val="tx1"/>
                </a:solidFill>
                <a:latin typeface="Arial" charset="0"/>
                <a:cs typeface="Arial" charset="0"/>
              </a:defRPr>
            </a:lvl5pPr>
            <a:lvl6pPr marL="2514600" indent="-228600" eaLnBrk="0" fontAlgn="base" hangingPunct="0">
              <a:spcBef>
                <a:spcPct val="0"/>
              </a:spcBef>
              <a:spcAft>
                <a:spcPct val="0"/>
              </a:spcAft>
              <a:defRPr>
                <a:solidFill>
                  <a:schemeClr val="tx1"/>
                </a:solidFill>
                <a:latin typeface="Arial" charset="0"/>
                <a:cs typeface="Arial" charset="0"/>
              </a:defRPr>
            </a:lvl6pPr>
            <a:lvl7pPr marL="2971800" indent="-228600" eaLnBrk="0" fontAlgn="base" hangingPunct="0">
              <a:spcBef>
                <a:spcPct val="0"/>
              </a:spcBef>
              <a:spcAft>
                <a:spcPct val="0"/>
              </a:spcAft>
              <a:defRPr>
                <a:solidFill>
                  <a:schemeClr val="tx1"/>
                </a:solidFill>
                <a:latin typeface="Arial" charset="0"/>
                <a:cs typeface="Arial" charset="0"/>
              </a:defRPr>
            </a:lvl7pPr>
            <a:lvl8pPr marL="3429000" indent="-228600" eaLnBrk="0" fontAlgn="base" hangingPunct="0">
              <a:spcBef>
                <a:spcPct val="0"/>
              </a:spcBef>
              <a:spcAft>
                <a:spcPct val="0"/>
              </a:spcAft>
              <a:defRPr>
                <a:solidFill>
                  <a:schemeClr val="tx1"/>
                </a:solidFill>
                <a:latin typeface="Arial" charset="0"/>
                <a:cs typeface="Arial" charset="0"/>
              </a:defRPr>
            </a:lvl8pPr>
            <a:lvl9pPr marL="3886200" indent="-228600" eaLnBrk="0" fontAlgn="base" hangingPunct="0">
              <a:spcBef>
                <a:spcPct val="0"/>
              </a:spcBef>
              <a:spcAft>
                <a:spcPct val="0"/>
              </a:spcAft>
              <a:defRPr>
                <a:solidFill>
                  <a:schemeClr val="tx1"/>
                </a:solidFill>
                <a:latin typeface="Arial" charset="0"/>
                <a:cs typeface="Arial" charset="0"/>
              </a:defRPr>
            </a:lvl9pPr>
          </a:lstStyle>
          <a:p>
            <a:pPr eaLnBrk="1" hangingPunct="1">
              <a:spcBef>
                <a:spcPct val="50000"/>
              </a:spcBef>
            </a:pPr>
            <a:r>
              <a:rPr lang="en-US" sz="2300" dirty="0">
                <a:latin typeface="Tahoma" pitchFamily="34" charset="0"/>
              </a:rPr>
              <a:t>A</a:t>
            </a:r>
            <a:endParaRPr lang="en-US" sz="2300" dirty="0">
              <a:latin typeface="Times New Roman" pitchFamily="18" charset="0"/>
            </a:endParaRPr>
          </a:p>
        </p:txBody>
      </p:sp>
      <p:sp>
        <p:nvSpPr>
          <p:cNvPr id="71712" name="Text Box 32"/>
          <p:cNvSpPr txBox="1">
            <a:spLocks noChangeArrowheads="1"/>
          </p:cNvSpPr>
          <p:nvPr/>
        </p:nvSpPr>
        <p:spPr bwMode="auto">
          <a:xfrm>
            <a:off x="6870700" y="3649663"/>
            <a:ext cx="228600" cy="3508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lvl1pPr eaLnBrk="0" hangingPunct="0">
              <a:defRPr>
                <a:solidFill>
                  <a:schemeClr val="tx1"/>
                </a:solidFill>
                <a:latin typeface="Arial" charset="0"/>
                <a:cs typeface="Arial" charset="0"/>
              </a:defRPr>
            </a:lvl1pPr>
            <a:lvl2pPr marL="742950" indent="-285750" eaLnBrk="0" hangingPunct="0">
              <a:defRPr>
                <a:solidFill>
                  <a:schemeClr val="tx1"/>
                </a:solidFill>
                <a:latin typeface="Arial" charset="0"/>
                <a:cs typeface="Arial" charset="0"/>
              </a:defRPr>
            </a:lvl2pPr>
            <a:lvl3pPr marL="1143000" indent="-228600" eaLnBrk="0" hangingPunct="0">
              <a:defRPr>
                <a:solidFill>
                  <a:schemeClr val="tx1"/>
                </a:solidFill>
                <a:latin typeface="Arial" charset="0"/>
                <a:cs typeface="Arial" charset="0"/>
              </a:defRPr>
            </a:lvl3pPr>
            <a:lvl4pPr marL="1600200" indent="-228600" eaLnBrk="0" hangingPunct="0">
              <a:defRPr>
                <a:solidFill>
                  <a:schemeClr val="tx1"/>
                </a:solidFill>
                <a:latin typeface="Arial" charset="0"/>
                <a:cs typeface="Arial" charset="0"/>
              </a:defRPr>
            </a:lvl4pPr>
            <a:lvl5pPr marL="2057400" indent="-228600" eaLnBrk="0" hangingPunct="0">
              <a:defRPr>
                <a:solidFill>
                  <a:schemeClr val="tx1"/>
                </a:solidFill>
                <a:latin typeface="Arial" charset="0"/>
                <a:cs typeface="Arial" charset="0"/>
              </a:defRPr>
            </a:lvl5pPr>
            <a:lvl6pPr marL="2514600" indent="-228600" eaLnBrk="0" fontAlgn="base" hangingPunct="0">
              <a:spcBef>
                <a:spcPct val="0"/>
              </a:spcBef>
              <a:spcAft>
                <a:spcPct val="0"/>
              </a:spcAft>
              <a:defRPr>
                <a:solidFill>
                  <a:schemeClr val="tx1"/>
                </a:solidFill>
                <a:latin typeface="Arial" charset="0"/>
                <a:cs typeface="Arial" charset="0"/>
              </a:defRPr>
            </a:lvl6pPr>
            <a:lvl7pPr marL="2971800" indent="-228600" eaLnBrk="0" fontAlgn="base" hangingPunct="0">
              <a:spcBef>
                <a:spcPct val="0"/>
              </a:spcBef>
              <a:spcAft>
                <a:spcPct val="0"/>
              </a:spcAft>
              <a:defRPr>
                <a:solidFill>
                  <a:schemeClr val="tx1"/>
                </a:solidFill>
                <a:latin typeface="Arial" charset="0"/>
                <a:cs typeface="Arial" charset="0"/>
              </a:defRPr>
            </a:lvl7pPr>
            <a:lvl8pPr marL="3429000" indent="-228600" eaLnBrk="0" fontAlgn="base" hangingPunct="0">
              <a:spcBef>
                <a:spcPct val="0"/>
              </a:spcBef>
              <a:spcAft>
                <a:spcPct val="0"/>
              </a:spcAft>
              <a:defRPr>
                <a:solidFill>
                  <a:schemeClr val="tx1"/>
                </a:solidFill>
                <a:latin typeface="Arial" charset="0"/>
                <a:cs typeface="Arial" charset="0"/>
              </a:defRPr>
            </a:lvl8pPr>
            <a:lvl9pPr marL="3886200" indent="-228600" eaLnBrk="0" fontAlgn="base" hangingPunct="0">
              <a:spcBef>
                <a:spcPct val="0"/>
              </a:spcBef>
              <a:spcAft>
                <a:spcPct val="0"/>
              </a:spcAft>
              <a:defRPr>
                <a:solidFill>
                  <a:schemeClr val="tx1"/>
                </a:solidFill>
                <a:latin typeface="Arial" charset="0"/>
                <a:cs typeface="Arial" charset="0"/>
              </a:defRPr>
            </a:lvl9pPr>
          </a:lstStyle>
          <a:p>
            <a:pPr eaLnBrk="1" hangingPunct="1">
              <a:spcBef>
                <a:spcPct val="50000"/>
              </a:spcBef>
            </a:pPr>
            <a:r>
              <a:rPr lang="en-US" sz="2300" dirty="0">
                <a:latin typeface="Tahoma" pitchFamily="34" charset="0"/>
              </a:rPr>
              <a:t>B</a:t>
            </a:r>
            <a:endParaRPr lang="en-US" sz="2300" dirty="0">
              <a:latin typeface="Times New Roman" pitchFamily="18" charset="0"/>
            </a:endParaRPr>
          </a:p>
        </p:txBody>
      </p:sp>
      <p:sp>
        <p:nvSpPr>
          <p:cNvPr id="71713" name="Text Box 33"/>
          <p:cNvSpPr txBox="1">
            <a:spLocks noChangeArrowheads="1"/>
          </p:cNvSpPr>
          <p:nvPr/>
        </p:nvSpPr>
        <p:spPr bwMode="auto">
          <a:xfrm>
            <a:off x="5956300" y="3089275"/>
            <a:ext cx="228600" cy="3508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lvl1pPr eaLnBrk="0" hangingPunct="0">
              <a:defRPr>
                <a:solidFill>
                  <a:schemeClr val="tx1"/>
                </a:solidFill>
                <a:latin typeface="Arial" charset="0"/>
                <a:cs typeface="Arial" charset="0"/>
              </a:defRPr>
            </a:lvl1pPr>
            <a:lvl2pPr marL="742950" indent="-285750" eaLnBrk="0" hangingPunct="0">
              <a:defRPr>
                <a:solidFill>
                  <a:schemeClr val="tx1"/>
                </a:solidFill>
                <a:latin typeface="Arial" charset="0"/>
                <a:cs typeface="Arial" charset="0"/>
              </a:defRPr>
            </a:lvl2pPr>
            <a:lvl3pPr marL="1143000" indent="-228600" eaLnBrk="0" hangingPunct="0">
              <a:defRPr>
                <a:solidFill>
                  <a:schemeClr val="tx1"/>
                </a:solidFill>
                <a:latin typeface="Arial" charset="0"/>
                <a:cs typeface="Arial" charset="0"/>
              </a:defRPr>
            </a:lvl3pPr>
            <a:lvl4pPr marL="1600200" indent="-228600" eaLnBrk="0" hangingPunct="0">
              <a:defRPr>
                <a:solidFill>
                  <a:schemeClr val="tx1"/>
                </a:solidFill>
                <a:latin typeface="Arial" charset="0"/>
                <a:cs typeface="Arial" charset="0"/>
              </a:defRPr>
            </a:lvl4pPr>
            <a:lvl5pPr marL="2057400" indent="-228600" eaLnBrk="0" hangingPunct="0">
              <a:defRPr>
                <a:solidFill>
                  <a:schemeClr val="tx1"/>
                </a:solidFill>
                <a:latin typeface="Arial" charset="0"/>
                <a:cs typeface="Arial" charset="0"/>
              </a:defRPr>
            </a:lvl5pPr>
            <a:lvl6pPr marL="2514600" indent="-228600" eaLnBrk="0" fontAlgn="base" hangingPunct="0">
              <a:spcBef>
                <a:spcPct val="0"/>
              </a:spcBef>
              <a:spcAft>
                <a:spcPct val="0"/>
              </a:spcAft>
              <a:defRPr>
                <a:solidFill>
                  <a:schemeClr val="tx1"/>
                </a:solidFill>
                <a:latin typeface="Arial" charset="0"/>
                <a:cs typeface="Arial" charset="0"/>
              </a:defRPr>
            </a:lvl6pPr>
            <a:lvl7pPr marL="2971800" indent="-228600" eaLnBrk="0" fontAlgn="base" hangingPunct="0">
              <a:spcBef>
                <a:spcPct val="0"/>
              </a:spcBef>
              <a:spcAft>
                <a:spcPct val="0"/>
              </a:spcAft>
              <a:defRPr>
                <a:solidFill>
                  <a:schemeClr val="tx1"/>
                </a:solidFill>
                <a:latin typeface="Arial" charset="0"/>
                <a:cs typeface="Arial" charset="0"/>
              </a:defRPr>
            </a:lvl7pPr>
            <a:lvl8pPr marL="3429000" indent="-228600" eaLnBrk="0" fontAlgn="base" hangingPunct="0">
              <a:spcBef>
                <a:spcPct val="0"/>
              </a:spcBef>
              <a:spcAft>
                <a:spcPct val="0"/>
              </a:spcAft>
              <a:defRPr>
                <a:solidFill>
                  <a:schemeClr val="tx1"/>
                </a:solidFill>
                <a:latin typeface="Arial" charset="0"/>
                <a:cs typeface="Arial" charset="0"/>
              </a:defRPr>
            </a:lvl8pPr>
            <a:lvl9pPr marL="3886200" indent="-228600" eaLnBrk="0" fontAlgn="base" hangingPunct="0">
              <a:spcBef>
                <a:spcPct val="0"/>
              </a:spcBef>
              <a:spcAft>
                <a:spcPct val="0"/>
              </a:spcAft>
              <a:defRPr>
                <a:solidFill>
                  <a:schemeClr val="tx1"/>
                </a:solidFill>
                <a:latin typeface="Arial" charset="0"/>
                <a:cs typeface="Arial" charset="0"/>
              </a:defRPr>
            </a:lvl9pPr>
          </a:lstStyle>
          <a:p>
            <a:pPr eaLnBrk="1" hangingPunct="1">
              <a:spcBef>
                <a:spcPct val="50000"/>
              </a:spcBef>
            </a:pPr>
            <a:r>
              <a:rPr lang="en-US" sz="2300" dirty="0">
                <a:latin typeface="Tahoma" pitchFamily="34" charset="0"/>
              </a:rPr>
              <a:t>C</a:t>
            </a:r>
            <a:endParaRPr lang="en-US" sz="2300" dirty="0">
              <a:latin typeface="Times New Roman" pitchFamily="18" charset="0"/>
            </a:endParaRPr>
          </a:p>
        </p:txBody>
      </p:sp>
      <p:sp>
        <p:nvSpPr>
          <p:cNvPr id="71714" name="Rectangle 34"/>
          <p:cNvSpPr>
            <a:spLocks noChangeArrowheads="1"/>
          </p:cNvSpPr>
          <p:nvPr/>
        </p:nvSpPr>
        <p:spPr bwMode="auto">
          <a:xfrm>
            <a:off x="355600" y="2797175"/>
            <a:ext cx="2444750" cy="1600200"/>
          </a:xfrm>
          <a:prstGeom prst="rect">
            <a:avLst/>
          </a:prstGeom>
          <a:solidFill>
            <a:schemeClr val="bg1"/>
          </a:solidFill>
          <a:ln w="9525">
            <a:solidFill>
              <a:schemeClr val="tx1"/>
            </a:solidFill>
            <a:miter lim="800000"/>
            <a:headEnd/>
            <a:tailEnd/>
          </a:ln>
        </p:spPr>
        <p:txBody>
          <a:bodyPr/>
          <a:lstStyle/>
          <a:p>
            <a:pPr marL="577850" indent="-577850">
              <a:lnSpc>
                <a:spcPct val="105000"/>
              </a:lnSpc>
              <a:spcBef>
                <a:spcPct val="45000"/>
              </a:spcBef>
              <a:buClr>
                <a:srgbClr val="008080"/>
              </a:buClr>
              <a:buSzPct val="120000"/>
              <a:buFont typeface="Wingdings" pitchFamily="2" charset="2"/>
              <a:buNone/>
            </a:pPr>
            <a:r>
              <a:rPr lang="en-US" sz="2400" dirty="0"/>
              <a:t>B = new short-run eq’m after Fed increases </a:t>
            </a:r>
            <a:r>
              <a:rPr lang="en-US" sz="2400" b="1" i="1" dirty="0"/>
              <a:t>M</a:t>
            </a:r>
          </a:p>
        </p:txBody>
      </p:sp>
      <p:sp>
        <p:nvSpPr>
          <p:cNvPr id="71715" name="Rectangle 35"/>
          <p:cNvSpPr>
            <a:spLocks noChangeArrowheads="1"/>
          </p:cNvSpPr>
          <p:nvPr/>
        </p:nvSpPr>
        <p:spPr bwMode="auto">
          <a:xfrm>
            <a:off x="376238" y="4833938"/>
            <a:ext cx="2286000" cy="914400"/>
          </a:xfrm>
          <a:prstGeom prst="rect">
            <a:avLst/>
          </a:prstGeom>
          <a:solidFill>
            <a:schemeClr val="bg1"/>
          </a:solidFill>
          <a:ln w="9525">
            <a:solidFill>
              <a:schemeClr val="tx1"/>
            </a:solidFill>
            <a:miter lim="800000"/>
            <a:headEnd/>
            <a:tailEnd/>
          </a:ln>
        </p:spPr>
        <p:txBody>
          <a:bodyPr/>
          <a:lstStyle/>
          <a:p>
            <a:pPr marL="577850" indent="-577850">
              <a:lnSpc>
                <a:spcPct val="105000"/>
              </a:lnSpc>
              <a:spcBef>
                <a:spcPct val="45000"/>
              </a:spcBef>
              <a:buClr>
                <a:srgbClr val="008080"/>
              </a:buClr>
              <a:buSzPct val="120000"/>
              <a:buFont typeface="Wingdings" pitchFamily="2" charset="2"/>
              <a:buNone/>
            </a:pPr>
            <a:r>
              <a:rPr lang="en-US" sz="2400" dirty="0"/>
              <a:t>C = long-run equilibrium</a:t>
            </a:r>
          </a:p>
        </p:txBody>
      </p:sp>
      <p:grpSp>
        <p:nvGrpSpPr>
          <p:cNvPr id="9" name="Group 12"/>
          <p:cNvGrpSpPr>
            <a:grpSpLocks/>
          </p:cNvGrpSpPr>
          <p:nvPr/>
        </p:nvGrpSpPr>
        <p:grpSpPr bwMode="auto">
          <a:xfrm>
            <a:off x="4848225" y="914400"/>
            <a:ext cx="3803650" cy="3600450"/>
            <a:chOff x="3028" y="576"/>
            <a:chExt cx="2396" cy="2268"/>
          </a:xfrm>
        </p:grpSpPr>
        <p:sp>
          <p:nvSpPr>
            <p:cNvPr id="8216" name="Arc 13"/>
            <p:cNvSpPr>
              <a:spLocks/>
            </p:cNvSpPr>
            <p:nvPr/>
          </p:nvSpPr>
          <p:spPr bwMode="auto">
            <a:xfrm flipH="1" flipV="1">
              <a:off x="3028" y="576"/>
              <a:ext cx="2396" cy="2134"/>
            </a:xfrm>
            <a:custGeom>
              <a:avLst/>
              <a:gdLst>
                <a:gd name="T0" fmla="*/ 0 w 20736"/>
                <a:gd name="T1" fmla="*/ 0 h 21056"/>
                <a:gd name="T2" fmla="*/ 0 w 20736"/>
                <a:gd name="T3" fmla="*/ 0 h 21056"/>
                <a:gd name="T4" fmla="*/ 0 w 20736"/>
                <a:gd name="T5" fmla="*/ 0 h 21056"/>
                <a:gd name="T6" fmla="*/ 0 60000 65536"/>
                <a:gd name="T7" fmla="*/ 0 60000 65536"/>
                <a:gd name="T8" fmla="*/ 0 60000 65536"/>
                <a:gd name="T9" fmla="*/ 0 w 20736"/>
                <a:gd name="T10" fmla="*/ 0 h 21056"/>
                <a:gd name="T11" fmla="*/ 20736 w 20736"/>
                <a:gd name="T12" fmla="*/ 21056 h 21056"/>
              </a:gdLst>
              <a:ahLst/>
              <a:cxnLst>
                <a:cxn ang="T6">
                  <a:pos x="T0" y="T1"/>
                </a:cxn>
                <a:cxn ang="T7">
                  <a:pos x="T2" y="T3"/>
                </a:cxn>
                <a:cxn ang="T8">
                  <a:pos x="T4" y="T5"/>
                </a:cxn>
              </a:cxnLst>
              <a:rect l="T9" t="T10" r="T11" b="T12"/>
              <a:pathLst>
                <a:path w="20736" h="21056" fill="none" extrusionOk="0">
                  <a:moveTo>
                    <a:pt x="4815" y="-1"/>
                  </a:moveTo>
                  <a:cubicBezTo>
                    <a:pt x="12450" y="1745"/>
                    <a:pt x="18542" y="7488"/>
                    <a:pt x="20735" y="15007"/>
                  </a:cubicBezTo>
                </a:path>
                <a:path w="20736" h="21056" stroke="0" extrusionOk="0">
                  <a:moveTo>
                    <a:pt x="4815" y="-1"/>
                  </a:moveTo>
                  <a:cubicBezTo>
                    <a:pt x="12450" y="1745"/>
                    <a:pt x="18542" y="7488"/>
                    <a:pt x="20735" y="15007"/>
                  </a:cubicBezTo>
                  <a:lnTo>
                    <a:pt x="0" y="21056"/>
                  </a:lnTo>
                  <a:close/>
                </a:path>
              </a:pathLst>
            </a:custGeom>
            <a:noFill/>
            <a:ln w="28575">
              <a:solidFill>
                <a:srgbClr val="FF0000"/>
              </a:solidFill>
              <a:round/>
              <a:headEnd/>
              <a:tailEnd/>
            </a:ln>
            <a:extLst>
              <a:ext uri="{909E8E84-426E-40DD-AFC4-6F175D3DCCD1}">
                <a14:hiddenFill xmlns:a14="http://schemas.microsoft.com/office/drawing/2010/main">
                  <a:solidFill>
                    <a:srgbClr val="FFFFFF"/>
                  </a:solidFill>
                </a14:hiddenFill>
              </a:ext>
            </a:extLst>
          </p:spPr>
          <p:txBody>
            <a:bodyPr wrap="none" anchor="ctr"/>
            <a:lstStyle/>
            <a:p>
              <a:endParaRPr lang="en-US" dirty="0"/>
            </a:p>
          </p:txBody>
        </p:sp>
        <p:sp>
          <p:nvSpPr>
            <p:cNvPr id="8217" name="Text Box 14"/>
            <p:cNvSpPr txBox="1">
              <a:spLocks noChangeArrowheads="1"/>
            </p:cNvSpPr>
            <p:nvPr/>
          </p:nvSpPr>
          <p:spPr bwMode="auto">
            <a:xfrm>
              <a:off x="4814" y="2565"/>
              <a:ext cx="432" cy="27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charset="0"/>
                  <a:cs typeface="Arial" charset="0"/>
                </a:defRPr>
              </a:lvl1pPr>
              <a:lvl2pPr marL="742950" indent="-285750" eaLnBrk="0" hangingPunct="0">
                <a:defRPr>
                  <a:solidFill>
                    <a:schemeClr val="tx1"/>
                  </a:solidFill>
                  <a:latin typeface="Arial" charset="0"/>
                  <a:cs typeface="Arial" charset="0"/>
                </a:defRPr>
              </a:lvl2pPr>
              <a:lvl3pPr marL="1143000" indent="-228600" eaLnBrk="0" hangingPunct="0">
                <a:defRPr>
                  <a:solidFill>
                    <a:schemeClr val="tx1"/>
                  </a:solidFill>
                  <a:latin typeface="Arial" charset="0"/>
                  <a:cs typeface="Arial" charset="0"/>
                </a:defRPr>
              </a:lvl3pPr>
              <a:lvl4pPr marL="1600200" indent="-228600" eaLnBrk="0" hangingPunct="0">
                <a:defRPr>
                  <a:solidFill>
                    <a:schemeClr val="tx1"/>
                  </a:solidFill>
                  <a:latin typeface="Arial" charset="0"/>
                  <a:cs typeface="Arial" charset="0"/>
                </a:defRPr>
              </a:lvl4pPr>
              <a:lvl5pPr marL="2057400" indent="-228600" eaLnBrk="0" hangingPunct="0">
                <a:defRPr>
                  <a:solidFill>
                    <a:schemeClr val="tx1"/>
                  </a:solidFill>
                  <a:latin typeface="Arial" charset="0"/>
                  <a:cs typeface="Arial" charset="0"/>
                </a:defRPr>
              </a:lvl5pPr>
              <a:lvl6pPr marL="2514600" indent="-228600" eaLnBrk="0" fontAlgn="base" hangingPunct="0">
                <a:spcBef>
                  <a:spcPct val="0"/>
                </a:spcBef>
                <a:spcAft>
                  <a:spcPct val="0"/>
                </a:spcAft>
                <a:defRPr>
                  <a:solidFill>
                    <a:schemeClr val="tx1"/>
                  </a:solidFill>
                  <a:latin typeface="Arial" charset="0"/>
                  <a:cs typeface="Arial" charset="0"/>
                </a:defRPr>
              </a:lvl6pPr>
              <a:lvl7pPr marL="2971800" indent="-228600" eaLnBrk="0" fontAlgn="base" hangingPunct="0">
                <a:spcBef>
                  <a:spcPct val="0"/>
                </a:spcBef>
                <a:spcAft>
                  <a:spcPct val="0"/>
                </a:spcAft>
                <a:defRPr>
                  <a:solidFill>
                    <a:schemeClr val="tx1"/>
                  </a:solidFill>
                  <a:latin typeface="Arial" charset="0"/>
                  <a:cs typeface="Arial" charset="0"/>
                </a:defRPr>
              </a:lvl7pPr>
              <a:lvl8pPr marL="3429000" indent="-228600" eaLnBrk="0" fontAlgn="base" hangingPunct="0">
                <a:spcBef>
                  <a:spcPct val="0"/>
                </a:spcBef>
                <a:spcAft>
                  <a:spcPct val="0"/>
                </a:spcAft>
                <a:defRPr>
                  <a:solidFill>
                    <a:schemeClr val="tx1"/>
                  </a:solidFill>
                  <a:latin typeface="Arial" charset="0"/>
                  <a:cs typeface="Arial" charset="0"/>
                </a:defRPr>
              </a:lvl8pPr>
              <a:lvl9pPr marL="3886200" indent="-228600" eaLnBrk="0" fontAlgn="base" hangingPunct="0">
                <a:spcBef>
                  <a:spcPct val="0"/>
                </a:spcBef>
                <a:spcAft>
                  <a:spcPct val="0"/>
                </a:spcAft>
                <a:defRPr>
                  <a:solidFill>
                    <a:schemeClr val="tx1"/>
                  </a:solidFill>
                  <a:latin typeface="Arial" charset="0"/>
                  <a:cs typeface="Arial" charset="0"/>
                </a:defRPr>
              </a:lvl9pPr>
            </a:lstStyle>
            <a:p>
              <a:pPr eaLnBrk="1" hangingPunct="1">
                <a:spcBef>
                  <a:spcPct val="50000"/>
                </a:spcBef>
              </a:pPr>
              <a:r>
                <a:rPr lang="en-US" sz="2300" i="1" dirty="0">
                  <a:latin typeface="Tahoma" pitchFamily="34" charset="0"/>
                </a:rPr>
                <a:t>AD</a:t>
              </a:r>
              <a:r>
                <a:rPr lang="en-US" sz="2300" baseline="-25000" dirty="0">
                  <a:latin typeface="Tahoma" pitchFamily="34" charset="0"/>
                </a:rPr>
                <a:t>2</a:t>
              </a:r>
            </a:p>
          </p:txBody>
        </p:sp>
      </p:grpSp>
      <p:sp>
        <p:nvSpPr>
          <p:cNvPr id="71716" name="Line 36"/>
          <p:cNvSpPr>
            <a:spLocks noChangeShapeType="1"/>
          </p:cNvSpPr>
          <p:nvPr/>
        </p:nvSpPr>
        <p:spPr bwMode="auto">
          <a:xfrm flipH="1" flipV="1">
            <a:off x="6604000" y="3886200"/>
            <a:ext cx="61913" cy="31750"/>
          </a:xfrm>
          <a:prstGeom prst="line">
            <a:avLst/>
          </a:prstGeom>
          <a:noFill/>
          <a:ln w="28575">
            <a:solidFill>
              <a:schemeClr val="tx1"/>
            </a:solidFill>
            <a:round/>
            <a:headEnd/>
            <a:tailEnd type="arrow" w="sm" len="sm"/>
          </a:ln>
          <a:extLst>
            <a:ext uri="{909E8E84-426E-40DD-AFC4-6F175D3DCCD1}">
              <a14:hiddenFill xmlns:a14="http://schemas.microsoft.com/office/drawing/2010/main">
                <a:noFill/>
              </a14:hiddenFill>
            </a:ext>
          </a:extLst>
        </p:spPr>
        <p:txBody>
          <a:bodyPr/>
          <a:lstStyle/>
          <a:p>
            <a:endParaRPr lang="en-US" dirty="0"/>
          </a:p>
        </p:txBody>
      </p:sp>
      <p:sp>
        <p:nvSpPr>
          <p:cNvPr id="71717" name="Line 37"/>
          <p:cNvSpPr>
            <a:spLocks noChangeShapeType="1"/>
          </p:cNvSpPr>
          <p:nvPr/>
        </p:nvSpPr>
        <p:spPr bwMode="auto">
          <a:xfrm flipH="1" flipV="1">
            <a:off x="6445250" y="3798888"/>
            <a:ext cx="52388" cy="31750"/>
          </a:xfrm>
          <a:prstGeom prst="line">
            <a:avLst/>
          </a:prstGeom>
          <a:noFill/>
          <a:ln w="28575">
            <a:solidFill>
              <a:schemeClr val="tx1"/>
            </a:solidFill>
            <a:round/>
            <a:headEnd/>
            <a:tailEnd type="arrow" w="sm" len="sm"/>
          </a:ln>
          <a:extLst>
            <a:ext uri="{909E8E84-426E-40DD-AFC4-6F175D3DCCD1}">
              <a14:hiddenFill xmlns:a14="http://schemas.microsoft.com/office/drawing/2010/main">
                <a:noFill/>
              </a14:hiddenFill>
            </a:ext>
          </a:extLst>
        </p:spPr>
        <p:txBody>
          <a:bodyPr/>
          <a:lstStyle/>
          <a:p>
            <a:endParaRPr lang="en-US" dirty="0"/>
          </a:p>
        </p:txBody>
      </p:sp>
      <p:sp>
        <p:nvSpPr>
          <p:cNvPr id="71718" name="Line 38"/>
          <p:cNvSpPr>
            <a:spLocks noChangeShapeType="1"/>
          </p:cNvSpPr>
          <p:nvPr/>
        </p:nvSpPr>
        <p:spPr bwMode="auto">
          <a:xfrm flipH="1" flipV="1">
            <a:off x="6283325" y="3697288"/>
            <a:ext cx="57150" cy="38100"/>
          </a:xfrm>
          <a:prstGeom prst="line">
            <a:avLst/>
          </a:prstGeom>
          <a:noFill/>
          <a:ln w="28575">
            <a:solidFill>
              <a:schemeClr val="tx1"/>
            </a:solidFill>
            <a:round/>
            <a:headEnd/>
            <a:tailEnd type="arrow" w="sm" len="sm"/>
          </a:ln>
          <a:extLst>
            <a:ext uri="{909E8E84-426E-40DD-AFC4-6F175D3DCCD1}">
              <a14:hiddenFill xmlns:a14="http://schemas.microsoft.com/office/drawing/2010/main">
                <a:noFill/>
              </a14:hiddenFill>
            </a:ext>
          </a:extLst>
        </p:spPr>
        <p:txBody>
          <a:bodyPr/>
          <a:lstStyle/>
          <a:p>
            <a:endParaRPr lang="en-US" dirty="0"/>
          </a:p>
        </p:txBody>
      </p:sp>
      <p:sp>
        <p:nvSpPr>
          <p:cNvPr id="71719" name="Line 39"/>
          <p:cNvSpPr>
            <a:spLocks noChangeShapeType="1"/>
          </p:cNvSpPr>
          <p:nvPr/>
        </p:nvSpPr>
        <p:spPr bwMode="auto">
          <a:xfrm flipH="1" flipV="1">
            <a:off x="6134100" y="3597275"/>
            <a:ext cx="53975" cy="39688"/>
          </a:xfrm>
          <a:prstGeom prst="line">
            <a:avLst/>
          </a:prstGeom>
          <a:noFill/>
          <a:ln w="28575">
            <a:solidFill>
              <a:schemeClr val="tx1"/>
            </a:solidFill>
            <a:round/>
            <a:headEnd/>
            <a:tailEnd type="arrow" w="sm" len="sm"/>
          </a:ln>
          <a:extLst>
            <a:ext uri="{909E8E84-426E-40DD-AFC4-6F175D3DCCD1}">
              <a14:hiddenFill xmlns:a14="http://schemas.microsoft.com/office/drawing/2010/main">
                <a:noFill/>
              </a14:hiddenFill>
            </a:ext>
          </a:extLst>
        </p:spPr>
        <p:txBody>
          <a:bodyPr/>
          <a:lstStyle/>
          <a:p>
            <a:endParaRPr lang="en-US" dirty="0"/>
          </a:p>
        </p:txBody>
      </p:sp>
      <p:sp>
        <p:nvSpPr>
          <p:cNvPr id="71720" name="Line 40"/>
          <p:cNvSpPr>
            <a:spLocks noChangeShapeType="1"/>
          </p:cNvSpPr>
          <p:nvPr/>
        </p:nvSpPr>
        <p:spPr bwMode="auto">
          <a:xfrm flipH="1" flipV="1">
            <a:off x="5984875" y="3481388"/>
            <a:ext cx="47625" cy="41275"/>
          </a:xfrm>
          <a:prstGeom prst="line">
            <a:avLst/>
          </a:prstGeom>
          <a:noFill/>
          <a:ln w="28575">
            <a:solidFill>
              <a:schemeClr val="tx1"/>
            </a:solidFill>
            <a:round/>
            <a:headEnd/>
            <a:tailEnd type="arrow" w="sm" len="sm"/>
          </a:ln>
          <a:extLst>
            <a:ext uri="{909E8E84-426E-40DD-AFC4-6F175D3DCCD1}">
              <a14:hiddenFill xmlns:a14="http://schemas.microsoft.com/office/drawing/2010/main">
                <a:noFill/>
              </a14:hiddenFill>
            </a:ext>
          </a:extLst>
        </p:spPr>
        <p:txBody>
          <a:bodyPr/>
          <a:lstStyle/>
          <a:p>
            <a:endParaRPr lang="en-US" dirty="0"/>
          </a:p>
        </p:txBody>
      </p:sp>
    </p:spTree>
    <p:extLst>
      <p:ext uri="{BB962C8B-B14F-4D97-AF65-F5344CB8AC3E}">
        <p14:creationId xmlns:p14="http://schemas.microsoft.com/office/powerpoint/2010/main" val="1983390644"/>
      </p:ext>
    </p:extLst>
  </p:cSld>
  <p:clrMapOvr>
    <a:masterClrMapping/>
  </p:clrMapOvr>
  <p:transition spd="med">
    <p:wipe dir="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8" presetClass="entr" presetSubtype="6" fill="hold" nodeType="clickEffect">
                                  <p:stCondLst>
                                    <p:cond delay="0"/>
                                  </p:stCondLst>
                                  <p:childTnLst>
                                    <p:set>
                                      <p:cBhvr>
                                        <p:cTn id="6" dur="1" fill="hold">
                                          <p:stCondLst>
                                            <p:cond delay="0"/>
                                          </p:stCondLst>
                                        </p:cTn>
                                        <p:tgtEl>
                                          <p:spTgt spid="9"/>
                                        </p:tgtEl>
                                        <p:attrNameLst>
                                          <p:attrName>style.visibility</p:attrName>
                                        </p:attrNameLst>
                                      </p:cBhvr>
                                      <p:to>
                                        <p:strVal val="visible"/>
                                      </p:to>
                                    </p:set>
                                    <p:animEffect transition="in" filter="strips(downRight)">
                                      <p:cBhvr>
                                        <p:cTn id="7" dur="500"/>
                                        <p:tgtEl>
                                          <p:spTgt spid="9"/>
                                        </p:tgtEl>
                                      </p:cBhvr>
                                    </p:animEffect>
                                  </p:childTnLst>
                                </p:cTn>
                              </p:par>
                            </p:childTnLst>
                          </p:cTn>
                        </p:par>
                        <p:par>
                          <p:cTn id="8" fill="hold" nodeType="afterGroup">
                            <p:stCondLst>
                              <p:cond delay="500"/>
                            </p:stCondLst>
                            <p:childTnLst>
                              <p:par>
                                <p:cTn id="9" presetID="17" presetClass="entr" presetSubtype="8" fill="hold" grpId="0" nodeType="afterEffect">
                                  <p:stCondLst>
                                    <p:cond delay="0"/>
                                  </p:stCondLst>
                                  <p:childTnLst>
                                    <p:set>
                                      <p:cBhvr>
                                        <p:cTn id="10" dur="1" fill="hold">
                                          <p:stCondLst>
                                            <p:cond delay="0"/>
                                          </p:stCondLst>
                                        </p:cTn>
                                        <p:tgtEl>
                                          <p:spTgt spid="71695"/>
                                        </p:tgtEl>
                                        <p:attrNameLst>
                                          <p:attrName>style.visibility</p:attrName>
                                        </p:attrNameLst>
                                      </p:cBhvr>
                                      <p:to>
                                        <p:strVal val="visible"/>
                                      </p:to>
                                    </p:set>
                                    <p:anim calcmode="lin" valueType="num">
                                      <p:cBhvr>
                                        <p:cTn id="11" dur="500" fill="hold"/>
                                        <p:tgtEl>
                                          <p:spTgt spid="71695"/>
                                        </p:tgtEl>
                                        <p:attrNameLst>
                                          <p:attrName>ppt_x</p:attrName>
                                        </p:attrNameLst>
                                      </p:cBhvr>
                                      <p:tavLst>
                                        <p:tav tm="0">
                                          <p:val>
                                            <p:strVal val="#ppt_x-#ppt_w/2"/>
                                          </p:val>
                                        </p:tav>
                                        <p:tav tm="100000">
                                          <p:val>
                                            <p:strVal val="#ppt_x"/>
                                          </p:val>
                                        </p:tav>
                                      </p:tavLst>
                                    </p:anim>
                                    <p:anim calcmode="lin" valueType="num">
                                      <p:cBhvr>
                                        <p:cTn id="12" dur="500" fill="hold"/>
                                        <p:tgtEl>
                                          <p:spTgt spid="71695"/>
                                        </p:tgtEl>
                                        <p:attrNameLst>
                                          <p:attrName>ppt_y</p:attrName>
                                        </p:attrNameLst>
                                      </p:cBhvr>
                                      <p:tavLst>
                                        <p:tav tm="0">
                                          <p:val>
                                            <p:strVal val="#ppt_y"/>
                                          </p:val>
                                        </p:tav>
                                        <p:tav tm="100000">
                                          <p:val>
                                            <p:strVal val="#ppt_y"/>
                                          </p:val>
                                        </p:tav>
                                      </p:tavLst>
                                    </p:anim>
                                    <p:anim calcmode="lin" valueType="num">
                                      <p:cBhvr>
                                        <p:cTn id="13" dur="500" fill="hold"/>
                                        <p:tgtEl>
                                          <p:spTgt spid="71695"/>
                                        </p:tgtEl>
                                        <p:attrNameLst>
                                          <p:attrName>ppt_w</p:attrName>
                                        </p:attrNameLst>
                                      </p:cBhvr>
                                      <p:tavLst>
                                        <p:tav tm="0">
                                          <p:val>
                                            <p:fltVal val="0"/>
                                          </p:val>
                                        </p:tav>
                                        <p:tav tm="100000">
                                          <p:val>
                                            <p:strVal val="#ppt_w"/>
                                          </p:val>
                                        </p:tav>
                                      </p:tavLst>
                                    </p:anim>
                                    <p:anim calcmode="lin" valueType="num">
                                      <p:cBhvr>
                                        <p:cTn id="14" dur="500" fill="hold"/>
                                        <p:tgtEl>
                                          <p:spTgt spid="71695"/>
                                        </p:tgtEl>
                                        <p:attrNameLst>
                                          <p:attrName>ppt_h</p:attrName>
                                        </p:attrNameLst>
                                      </p:cBhvr>
                                      <p:tavLst>
                                        <p:tav tm="0">
                                          <p:val>
                                            <p:strVal val="#ppt_h"/>
                                          </p:val>
                                        </p:tav>
                                        <p:tav tm="100000">
                                          <p:val>
                                            <p:strVal val="#ppt_h"/>
                                          </p:val>
                                        </p:tav>
                                      </p:tavLst>
                                    </p:anim>
                                  </p:childTnLst>
                                </p:cTn>
                              </p:par>
                            </p:childTnLst>
                          </p:cTn>
                        </p:par>
                        <p:par>
                          <p:cTn id="15" fill="hold" nodeType="afterGroup">
                            <p:stCondLst>
                              <p:cond delay="1000"/>
                            </p:stCondLst>
                            <p:childTnLst>
                              <p:par>
                                <p:cTn id="16" presetID="22" presetClass="entr" presetSubtype="1" fill="hold" nodeType="afterEffect">
                                  <p:stCondLst>
                                    <p:cond delay="0"/>
                                  </p:stCondLst>
                                  <p:childTnLst>
                                    <p:set>
                                      <p:cBhvr>
                                        <p:cTn id="17" dur="1" fill="hold">
                                          <p:stCondLst>
                                            <p:cond delay="0"/>
                                          </p:stCondLst>
                                        </p:cTn>
                                        <p:tgtEl>
                                          <p:spTgt spid="8"/>
                                        </p:tgtEl>
                                        <p:attrNameLst>
                                          <p:attrName>style.visibility</p:attrName>
                                        </p:attrNameLst>
                                      </p:cBhvr>
                                      <p:to>
                                        <p:strVal val="visible"/>
                                      </p:to>
                                    </p:set>
                                    <p:animEffect transition="in" filter="wipe(up)">
                                      <p:cBhvr>
                                        <p:cTn id="18" dur="500"/>
                                        <p:tgtEl>
                                          <p:spTgt spid="8"/>
                                        </p:tgtEl>
                                      </p:cBhvr>
                                    </p:animEffect>
                                  </p:childTnLst>
                                </p:cTn>
                              </p:par>
                            </p:childTnLst>
                          </p:cTn>
                        </p:par>
                        <p:par>
                          <p:cTn id="19" fill="hold" nodeType="afterGroup">
                            <p:stCondLst>
                              <p:cond delay="1500"/>
                            </p:stCondLst>
                            <p:childTnLst>
                              <p:par>
                                <p:cTn id="20" presetID="18" presetClass="entr" presetSubtype="12" fill="hold" grpId="0" nodeType="afterEffect">
                                  <p:stCondLst>
                                    <p:cond delay="0"/>
                                  </p:stCondLst>
                                  <p:childTnLst>
                                    <p:set>
                                      <p:cBhvr>
                                        <p:cTn id="21" dur="1" fill="hold">
                                          <p:stCondLst>
                                            <p:cond delay="0"/>
                                          </p:stCondLst>
                                        </p:cTn>
                                        <p:tgtEl>
                                          <p:spTgt spid="71712"/>
                                        </p:tgtEl>
                                        <p:attrNameLst>
                                          <p:attrName>style.visibility</p:attrName>
                                        </p:attrNameLst>
                                      </p:cBhvr>
                                      <p:to>
                                        <p:strVal val="visible"/>
                                      </p:to>
                                    </p:set>
                                    <p:animEffect transition="in" filter="strips(downLeft)">
                                      <p:cBhvr>
                                        <p:cTn id="22" dur="500"/>
                                        <p:tgtEl>
                                          <p:spTgt spid="71712"/>
                                        </p:tgtEl>
                                      </p:cBhvr>
                                    </p:animEffect>
                                  </p:childTnLst>
                                </p:cTn>
                              </p:par>
                            </p:childTnLst>
                          </p:cTn>
                        </p:par>
                        <p:par>
                          <p:cTn id="23" fill="hold" nodeType="afterGroup">
                            <p:stCondLst>
                              <p:cond delay="2000"/>
                            </p:stCondLst>
                            <p:childTnLst>
                              <p:par>
                                <p:cTn id="24" presetID="10" presetClass="entr" presetSubtype="0" fill="hold" grpId="0" nodeType="afterEffect">
                                  <p:stCondLst>
                                    <p:cond delay="0"/>
                                  </p:stCondLst>
                                  <p:childTnLst>
                                    <p:set>
                                      <p:cBhvr>
                                        <p:cTn id="25" dur="1" fill="hold">
                                          <p:stCondLst>
                                            <p:cond delay="0"/>
                                          </p:stCondLst>
                                        </p:cTn>
                                        <p:tgtEl>
                                          <p:spTgt spid="71714"/>
                                        </p:tgtEl>
                                        <p:attrNameLst>
                                          <p:attrName>style.visibility</p:attrName>
                                        </p:attrNameLst>
                                      </p:cBhvr>
                                      <p:to>
                                        <p:strVal val="visible"/>
                                      </p:to>
                                    </p:set>
                                    <p:animEffect transition="in" filter="fade">
                                      <p:cBhvr>
                                        <p:cTn id="26" dur="500"/>
                                        <p:tgtEl>
                                          <p:spTgt spid="71714"/>
                                        </p:tgtEl>
                                      </p:cBhvr>
                                    </p:animEffect>
                                  </p:childTnLst>
                                </p:cTn>
                              </p:par>
                            </p:childTnLst>
                          </p:cTn>
                        </p:par>
                      </p:childTnLst>
                    </p:cTn>
                  </p:par>
                  <p:par>
                    <p:cTn id="27" fill="hold" nodeType="clickPar">
                      <p:stCondLst>
                        <p:cond delay="indefinite"/>
                      </p:stCondLst>
                      <p:childTnLst>
                        <p:par>
                          <p:cTn id="28" fill="hold" nodeType="withGroup">
                            <p:stCondLst>
                              <p:cond delay="0"/>
                            </p:stCondLst>
                            <p:childTnLst>
                              <p:par>
                                <p:cTn id="29" presetID="18" presetClass="entr" presetSubtype="9" fill="hold" grpId="0" nodeType="clickEffect">
                                  <p:stCondLst>
                                    <p:cond delay="0"/>
                                  </p:stCondLst>
                                  <p:childTnLst>
                                    <p:set>
                                      <p:cBhvr>
                                        <p:cTn id="30" dur="1" fill="hold">
                                          <p:stCondLst>
                                            <p:cond delay="0"/>
                                          </p:stCondLst>
                                        </p:cTn>
                                        <p:tgtEl>
                                          <p:spTgt spid="71716"/>
                                        </p:tgtEl>
                                        <p:attrNameLst>
                                          <p:attrName>style.visibility</p:attrName>
                                        </p:attrNameLst>
                                      </p:cBhvr>
                                      <p:to>
                                        <p:strVal val="visible"/>
                                      </p:to>
                                    </p:set>
                                    <p:animEffect transition="in" filter="strips(upLeft)">
                                      <p:cBhvr>
                                        <p:cTn id="31" dur="500"/>
                                        <p:tgtEl>
                                          <p:spTgt spid="71716"/>
                                        </p:tgtEl>
                                      </p:cBhvr>
                                    </p:animEffect>
                                  </p:childTnLst>
                                </p:cTn>
                              </p:par>
                            </p:childTnLst>
                          </p:cTn>
                        </p:par>
                        <p:par>
                          <p:cTn id="32" fill="hold" nodeType="afterGroup">
                            <p:stCondLst>
                              <p:cond delay="500"/>
                            </p:stCondLst>
                            <p:childTnLst>
                              <p:par>
                                <p:cTn id="33" presetID="18" presetClass="entr" presetSubtype="9" fill="hold" grpId="0" nodeType="afterEffect">
                                  <p:stCondLst>
                                    <p:cond delay="0"/>
                                  </p:stCondLst>
                                  <p:childTnLst>
                                    <p:set>
                                      <p:cBhvr>
                                        <p:cTn id="34" dur="1" fill="hold">
                                          <p:stCondLst>
                                            <p:cond delay="0"/>
                                          </p:stCondLst>
                                        </p:cTn>
                                        <p:tgtEl>
                                          <p:spTgt spid="71717"/>
                                        </p:tgtEl>
                                        <p:attrNameLst>
                                          <p:attrName>style.visibility</p:attrName>
                                        </p:attrNameLst>
                                      </p:cBhvr>
                                      <p:to>
                                        <p:strVal val="visible"/>
                                      </p:to>
                                    </p:set>
                                    <p:animEffect transition="in" filter="strips(upLeft)">
                                      <p:cBhvr>
                                        <p:cTn id="35" dur="500"/>
                                        <p:tgtEl>
                                          <p:spTgt spid="71717"/>
                                        </p:tgtEl>
                                      </p:cBhvr>
                                    </p:animEffect>
                                  </p:childTnLst>
                                </p:cTn>
                              </p:par>
                            </p:childTnLst>
                          </p:cTn>
                        </p:par>
                        <p:par>
                          <p:cTn id="36" fill="hold" nodeType="afterGroup">
                            <p:stCondLst>
                              <p:cond delay="1000"/>
                            </p:stCondLst>
                            <p:childTnLst>
                              <p:par>
                                <p:cTn id="37" presetID="18" presetClass="entr" presetSubtype="9" fill="hold" grpId="0" nodeType="afterEffect">
                                  <p:stCondLst>
                                    <p:cond delay="0"/>
                                  </p:stCondLst>
                                  <p:childTnLst>
                                    <p:set>
                                      <p:cBhvr>
                                        <p:cTn id="38" dur="1" fill="hold">
                                          <p:stCondLst>
                                            <p:cond delay="0"/>
                                          </p:stCondLst>
                                        </p:cTn>
                                        <p:tgtEl>
                                          <p:spTgt spid="71718"/>
                                        </p:tgtEl>
                                        <p:attrNameLst>
                                          <p:attrName>style.visibility</p:attrName>
                                        </p:attrNameLst>
                                      </p:cBhvr>
                                      <p:to>
                                        <p:strVal val="visible"/>
                                      </p:to>
                                    </p:set>
                                    <p:animEffect transition="in" filter="strips(upLeft)">
                                      <p:cBhvr>
                                        <p:cTn id="39" dur="500"/>
                                        <p:tgtEl>
                                          <p:spTgt spid="71718"/>
                                        </p:tgtEl>
                                      </p:cBhvr>
                                    </p:animEffect>
                                  </p:childTnLst>
                                </p:cTn>
                              </p:par>
                            </p:childTnLst>
                          </p:cTn>
                        </p:par>
                        <p:par>
                          <p:cTn id="40" fill="hold" nodeType="afterGroup">
                            <p:stCondLst>
                              <p:cond delay="1500"/>
                            </p:stCondLst>
                            <p:childTnLst>
                              <p:par>
                                <p:cTn id="41" presetID="18" presetClass="entr" presetSubtype="9" fill="hold" grpId="0" nodeType="afterEffect">
                                  <p:stCondLst>
                                    <p:cond delay="0"/>
                                  </p:stCondLst>
                                  <p:childTnLst>
                                    <p:set>
                                      <p:cBhvr>
                                        <p:cTn id="42" dur="1" fill="hold">
                                          <p:stCondLst>
                                            <p:cond delay="0"/>
                                          </p:stCondLst>
                                        </p:cTn>
                                        <p:tgtEl>
                                          <p:spTgt spid="71719"/>
                                        </p:tgtEl>
                                        <p:attrNameLst>
                                          <p:attrName>style.visibility</p:attrName>
                                        </p:attrNameLst>
                                      </p:cBhvr>
                                      <p:to>
                                        <p:strVal val="visible"/>
                                      </p:to>
                                    </p:set>
                                    <p:animEffect transition="in" filter="strips(upLeft)">
                                      <p:cBhvr>
                                        <p:cTn id="43" dur="500"/>
                                        <p:tgtEl>
                                          <p:spTgt spid="71719"/>
                                        </p:tgtEl>
                                      </p:cBhvr>
                                    </p:animEffect>
                                  </p:childTnLst>
                                </p:cTn>
                              </p:par>
                            </p:childTnLst>
                          </p:cTn>
                        </p:par>
                        <p:par>
                          <p:cTn id="44" fill="hold" nodeType="afterGroup">
                            <p:stCondLst>
                              <p:cond delay="2000"/>
                            </p:stCondLst>
                            <p:childTnLst>
                              <p:par>
                                <p:cTn id="45" presetID="18" presetClass="entr" presetSubtype="9" fill="hold" grpId="0" nodeType="afterEffect">
                                  <p:stCondLst>
                                    <p:cond delay="0"/>
                                  </p:stCondLst>
                                  <p:childTnLst>
                                    <p:set>
                                      <p:cBhvr>
                                        <p:cTn id="46" dur="1" fill="hold">
                                          <p:stCondLst>
                                            <p:cond delay="0"/>
                                          </p:stCondLst>
                                        </p:cTn>
                                        <p:tgtEl>
                                          <p:spTgt spid="71720"/>
                                        </p:tgtEl>
                                        <p:attrNameLst>
                                          <p:attrName>style.visibility</p:attrName>
                                        </p:attrNameLst>
                                      </p:cBhvr>
                                      <p:to>
                                        <p:strVal val="visible"/>
                                      </p:to>
                                    </p:set>
                                    <p:animEffect transition="in" filter="strips(upLeft)">
                                      <p:cBhvr>
                                        <p:cTn id="47" dur="500"/>
                                        <p:tgtEl>
                                          <p:spTgt spid="71720"/>
                                        </p:tgtEl>
                                      </p:cBhvr>
                                    </p:animEffect>
                                  </p:childTnLst>
                                </p:cTn>
                              </p:par>
                            </p:childTnLst>
                          </p:cTn>
                        </p:par>
                        <p:par>
                          <p:cTn id="48" fill="hold" nodeType="afterGroup">
                            <p:stCondLst>
                              <p:cond delay="2500"/>
                            </p:stCondLst>
                            <p:childTnLst>
                              <p:par>
                                <p:cTn id="49" presetID="18" presetClass="entr" presetSubtype="12" fill="hold" grpId="0" nodeType="afterEffect">
                                  <p:stCondLst>
                                    <p:cond delay="0"/>
                                  </p:stCondLst>
                                  <p:childTnLst>
                                    <p:set>
                                      <p:cBhvr>
                                        <p:cTn id="50" dur="1" fill="hold">
                                          <p:stCondLst>
                                            <p:cond delay="0"/>
                                          </p:stCondLst>
                                        </p:cTn>
                                        <p:tgtEl>
                                          <p:spTgt spid="71713"/>
                                        </p:tgtEl>
                                        <p:attrNameLst>
                                          <p:attrName>style.visibility</p:attrName>
                                        </p:attrNameLst>
                                      </p:cBhvr>
                                      <p:to>
                                        <p:strVal val="visible"/>
                                      </p:to>
                                    </p:set>
                                    <p:animEffect transition="in" filter="strips(downLeft)">
                                      <p:cBhvr>
                                        <p:cTn id="51" dur="500"/>
                                        <p:tgtEl>
                                          <p:spTgt spid="71713"/>
                                        </p:tgtEl>
                                      </p:cBhvr>
                                    </p:animEffect>
                                  </p:childTnLst>
                                </p:cTn>
                              </p:par>
                            </p:childTnLst>
                          </p:cTn>
                        </p:par>
                        <p:par>
                          <p:cTn id="52" fill="hold" nodeType="afterGroup">
                            <p:stCondLst>
                              <p:cond delay="3000"/>
                            </p:stCondLst>
                            <p:childTnLst>
                              <p:par>
                                <p:cTn id="53" presetID="22" presetClass="entr" presetSubtype="2" fill="hold" nodeType="afterEffect">
                                  <p:stCondLst>
                                    <p:cond delay="0"/>
                                  </p:stCondLst>
                                  <p:childTnLst>
                                    <p:set>
                                      <p:cBhvr>
                                        <p:cTn id="54" dur="1" fill="hold">
                                          <p:stCondLst>
                                            <p:cond delay="0"/>
                                          </p:stCondLst>
                                        </p:cTn>
                                        <p:tgtEl>
                                          <p:spTgt spid="7"/>
                                        </p:tgtEl>
                                        <p:attrNameLst>
                                          <p:attrName>style.visibility</p:attrName>
                                        </p:attrNameLst>
                                      </p:cBhvr>
                                      <p:to>
                                        <p:strVal val="visible"/>
                                      </p:to>
                                    </p:set>
                                    <p:animEffect transition="in" filter="wipe(right)">
                                      <p:cBhvr>
                                        <p:cTn id="55" dur="500"/>
                                        <p:tgtEl>
                                          <p:spTgt spid="7"/>
                                        </p:tgtEl>
                                      </p:cBhvr>
                                    </p:animEffect>
                                  </p:childTnLst>
                                </p:cTn>
                              </p:par>
                            </p:childTnLst>
                          </p:cTn>
                        </p:par>
                        <p:par>
                          <p:cTn id="56" fill="hold" nodeType="afterGroup">
                            <p:stCondLst>
                              <p:cond delay="3500"/>
                            </p:stCondLst>
                            <p:childTnLst>
                              <p:par>
                                <p:cTn id="57" presetID="10" presetClass="entr" presetSubtype="0" fill="hold" grpId="0" nodeType="afterEffect">
                                  <p:stCondLst>
                                    <p:cond delay="0"/>
                                  </p:stCondLst>
                                  <p:childTnLst>
                                    <p:set>
                                      <p:cBhvr>
                                        <p:cTn id="58" dur="1" fill="hold">
                                          <p:stCondLst>
                                            <p:cond delay="0"/>
                                          </p:stCondLst>
                                        </p:cTn>
                                        <p:tgtEl>
                                          <p:spTgt spid="71715"/>
                                        </p:tgtEl>
                                        <p:attrNameLst>
                                          <p:attrName>style.visibility</p:attrName>
                                        </p:attrNameLst>
                                      </p:cBhvr>
                                      <p:to>
                                        <p:strVal val="visible"/>
                                      </p:to>
                                    </p:set>
                                    <p:animEffect transition="in" filter="fade">
                                      <p:cBhvr>
                                        <p:cTn id="59" dur="500"/>
                                        <p:tgtEl>
                                          <p:spTgt spid="7171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1695" grpId="0" animBg="1"/>
      <p:bldP spid="71712" grpId="0" autoUpdateAnimBg="0"/>
      <p:bldP spid="71713" grpId="0" autoUpdateAnimBg="0"/>
      <p:bldP spid="71714" grpId="0" animBg="1" autoUpdateAnimBg="0"/>
      <p:bldP spid="71715" grpId="0" animBg="1" autoUpdateAnimBg="0"/>
      <p:bldP spid="71716" grpId="0" animBg="1"/>
      <p:bldP spid="71717" grpId="0" animBg="1"/>
      <p:bldP spid="71718" grpId="0" animBg="1"/>
      <p:bldP spid="71719" grpId="0" animBg="1"/>
      <p:bldP spid="71720" grpId="0" animBg="1"/>
    </p:bld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1202" name="Rectangle 4"/>
          <p:cNvSpPr>
            <a:spLocks noGrp="1" noChangeArrowheads="1"/>
          </p:cNvSpPr>
          <p:nvPr>
            <p:ph type="title"/>
          </p:nvPr>
        </p:nvSpPr>
        <p:spPr/>
        <p:txBody>
          <a:bodyPr/>
          <a:lstStyle/>
          <a:p>
            <a:r>
              <a:rPr lang="en-US" i="1" dirty="0"/>
              <a:t>How shocking!!!</a:t>
            </a:r>
          </a:p>
        </p:txBody>
      </p:sp>
      <p:sp>
        <p:nvSpPr>
          <p:cNvPr id="51203" name="Rectangle 5"/>
          <p:cNvSpPr>
            <a:spLocks noGrp="1" noChangeArrowheads="1"/>
          </p:cNvSpPr>
          <p:nvPr>
            <p:ph type="body" idx="1"/>
          </p:nvPr>
        </p:nvSpPr>
        <p:spPr>
          <a:xfrm>
            <a:off x="457200" y="1473200"/>
            <a:ext cx="8229600" cy="4745038"/>
          </a:xfrm>
        </p:spPr>
        <p:txBody>
          <a:bodyPr/>
          <a:lstStyle/>
          <a:p>
            <a:pPr>
              <a:spcBef>
                <a:spcPct val="50000"/>
              </a:spcBef>
            </a:pPr>
            <a:r>
              <a:rPr lang="en-US" sz="2700" b="1" dirty="0">
                <a:solidFill>
                  <a:srgbClr val="CC0000"/>
                </a:solidFill>
              </a:rPr>
              <a:t>shocks</a:t>
            </a:r>
            <a:r>
              <a:rPr lang="en-US" sz="2700" dirty="0"/>
              <a:t>:  exogenous changes in agg. supply or demand</a:t>
            </a:r>
          </a:p>
          <a:p>
            <a:pPr>
              <a:spcBef>
                <a:spcPct val="50000"/>
              </a:spcBef>
            </a:pPr>
            <a:r>
              <a:rPr lang="en-US" sz="2700" dirty="0"/>
              <a:t>Shocks temporarily push the economy away from full employment.</a:t>
            </a:r>
          </a:p>
          <a:p>
            <a:pPr>
              <a:spcBef>
                <a:spcPct val="50000"/>
              </a:spcBef>
            </a:pPr>
            <a:r>
              <a:rPr lang="en-US" sz="2700" dirty="0"/>
              <a:t>Example:   exogenous decrease in velocity </a:t>
            </a:r>
          </a:p>
          <a:p>
            <a:pPr>
              <a:spcBef>
                <a:spcPct val="30000"/>
              </a:spcBef>
              <a:buFont typeface="Wingdings" pitchFamily="2" charset="2"/>
              <a:buNone/>
            </a:pPr>
            <a:r>
              <a:rPr lang="en-US" sz="2700" dirty="0"/>
              <a:t>	</a:t>
            </a:r>
          </a:p>
        </p:txBody>
      </p:sp>
    </p:spTree>
    <p:extLst>
      <p:ext uri="{BB962C8B-B14F-4D97-AF65-F5344CB8AC3E}">
        <p14:creationId xmlns:p14="http://schemas.microsoft.com/office/powerpoint/2010/main" val="623248322"/>
      </p:ext>
    </p:extLst>
  </p:cSld>
  <p:clrMapOvr>
    <a:masterClrMapping/>
  </p:clrMapOvr>
  <p:transition>
    <p:wipe dir="r"/>
  </p:transition>
</p:sld>
</file>

<file path=ppt/slides/slide21.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grpSp>
        <p:nvGrpSpPr>
          <p:cNvPr id="9220" name="Group 8"/>
          <p:cNvGrpSpPr>
            <a:grpSpLocks/>
          </p:cNvGrpSpPr>
          <p:nvPr/>
        </p:nvGrpSpPr>
        <p:grpSpPr bwMode="auto">
          <a:xfrm>
            <a:off x="3313113" y="3276600"/>
            <a:ext cx="5083175" cy="544513"/>
            <a:chOff x="2078" y="2310"/>
            <a:chExt cx="3202" cy="343"/>
          </a:xfrm>
        </p:grpSpPr>
        <p:graphicFrame>
          <p:nvGraphicFramePr>
            <p:cNvPr id="9219" name="Object 3"/>
            <p:cNvGraphicFramePr>
              <a:graphicFrameLocks noChangeAspect="1"/>
            </p:cNvGraphicFramePr>
            <p:nvPr/>
          </p:nvGraphicFramePr>
          <p:xfrm>
            <a:off x="2078" y="2364"/>
            <a:ext cx="221" cy="289"/>
          </p:xfrm>
          <a:graphic>
            <a:graphicData uri="http://schemas.openxmlformats.org/presentationml/2006/ole">
              <mc:AlternateContent xmlns:mc="http://schemas.openxmlformats.org/markup-compatibility/2006">
                <mc:Choice xmlns:v="urn:schemas-microsoft-com:vml" Requires="v">
                  <p:oleObj spid="_x0000_s9284" name="Equation" r:id="rId4" imgW="164880" imgH="215640" progId="Equation.DSMT4">
                    <p:embed/>
                  </p:oleObj>
                </mc:Choice>
                <mc:Fallback>
                  <p:oleObj name="Equation" r:id="rId4" imgW="164880" imgH="215640" progId="Equation.DSMT4">
                    <p:embed/>
                    <p:pic>
                      <p:nvPicPr>
                        <p:cNvPr id="0" name=""/>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2078" y="2364"/>
                          <a:ext cx="221" cy="289"/>
                        </a:xfrm>
                        <a:prstGeom prst="rect">
                          <a:avLst/>
                        </a:prstGeom>
                        <a:noFill/>
                        <a:extLst>
                          <a:ext uri="{909E8E84-426E-40DD-AFC4-6F175D3DCCD1}">
                            <a14:hiddenFill xmlns:a14="http://schemas.microsoft.com/office/drawing/2010/main">
                              <a:solidFill>
                                <a:srgbClr val="FFFFFF"/>
                              </a:solidFill>
                            </a14:hiddenFill>
                          </a:ext>
                        </a:extLst>
                      </p:spPr>
                    </p:pic>
                  </p:oleObj>
                </mc:Fallback>
              </mc:AlternateContent>
            </a:graphicData>
          </a:graphic>
        </p:graphicFrame>
        <p:sp>
          <p:nvSpPr>
            <p:cNvPr id="9250" name="Line 10"/>
            <p:cNvSpPr>
              <a:spLocks noChangeShapeType="1"/>
            </p:cNvSpPr>
            <p:nvPr/>
          </p:nvSpPr>
          <p:spPr bwMode="auto">
            <a:xfrm>
              <a:off x="2319" y="2536"/>
              <a:ext cx="2544" cy="0"/>
            </a:xfrm>
            <a:prstGeom prst="line">
              <a:avLst/>
            </a:prstGeom>
            <a:noFill/>
            <a:ln w="28575">
              <a:solidFill>
                <a:srgbClr val="000082"/>
              </a:solidFill>
              <a:round/>
              <a:headEnd/>
              <a:tailEnd/>
            </a:ln>
            <a:extLst>
              <a:ext uri="{909E8E84-426E-40DD-AFC4-6F175D3DCCD1}">
                <a14:hiddenFill xmlns:a14="http://schemas.microsoft.com/office/drawing/2010/main">
                  <a:noFill/>
                </a14:hiddenFill>
              </a:ext>
            </a:extLst>
          </p:spPr>
          <p:txBody>
            <a:bodyPr/>
            <a:lstStyle/>
            <a:p>
              <a:endParaRPr lang="en-US" dirty="0"/>
            </a:p>
          </p:txBody>
        </p:sp>
        <p:sp>
          <p:nvSpPr>
            <p:cNvPr id="9251" name="Text Box 11"/>
            <p:cNvSpPr txBox="1">
              <a:spLocks noChangeArrowheads="1"/>
            </p:cNvSpPr>
            <p:nvPr/>
          </p:nvSpPr>
          <p:spPr bwMode="auto">
            <a:xfrm>
              <a:off x="4704" y="2310"/>
              <a:ext cx="576" cy="2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a:spAutoFit/>
            </a:bodyPr>
            <a:lstStyle>
              <a:lvl1pPr eaLnBrk="0" hangingPunct="0">
                <a:defRPr>
                  <a:solidFill>
                    <a:schemeClr val="tx1"/>
                  </a:solidFill>
                  <a:latin typeface="Arial" charset="0"/>
                  <a:cs typeface="Arial" charset="0"/>
                </a:defRPr>
              </a:lvl1pPr>
              <a:lvl2pPr marL="742950" indent="-285750" eaLnBrk="0" hangingPunct="0">
                <a:defRPr>
                  <a:solidFill>
                    <a:schemeClr val="tx1"/>
                  </a:solidFill>
                  <a:latin typeface="Arial" charset="0"/>
                  <a:cs typeface="Arial" charset="0"/>
                </a:defRPr>
              </a:lvl2pPr>
              <a:lvl3pPr marL="1143000" indent="-228600" eaLnBrk="0" hangingPunct="0">
                <a:defRPr>
                  <a:solidFill>
                    <a:schemeClr val="tx1"/>
                  </a:solidFill>
                  <a:latin typeface="Arial" charset="0"/>
                  <a:cs typeface="Arial" charset="0"/>
                </a:defRPr>
              </a:lvl3pPr>
              <a:lvl4pPr marL="1600200" indent="-228600" eaLnBrk="0" hangingPunct="0">
                <a:defRPr>
                  <a:solidFill>
                    <a:schemeClr val="tx1"/>
                  </a:solidFill>
                  <a:latin typeface="Arial" charset="0"/>
                  <a:cs typeface="Arial" charset="0"/>
                </a:defRPr>
              </a:lvl4pPr>
              <a:lvl5pPr marL="2057400" indent="-228600" eaLnBrk="0" hangingPunct="0">
                <a:defRPr>
                  <a:solidFill>
                    <a:schemeClr val="tx1"/>
                  </a:solidFill>
                  <a:latin typeface="Arial" charset="0"/>
                  <a:cs typeface="Arial" charset="0"/>
                </a:defRPr>
              </a:lvl5pPr>
              <a:lvl6pPr marL="2514600" indent="-228600" eaLnBrk="0" fontAlgn="base" hangingPunct="0">
                <a:spcBef>
                  <a:spcPct val="0"/>
                </a:spcBef>
                <a:spcAft>
                  <a:spcPct val="0"/>
                </a:spcAft>
                <a:defRPr>
                  <a:solidFill>
                    <a:schemeClr val="tx1"/>
                  </a:solidFill>
                  <a:latin typeface="Arial" charset="0"/>
                  <a:cs typeface="Arial" charset="0"/>
                </a:defRPr>
              </a:lvl6pPr>
              <a:lvl7pPr marL="2971800" indent="-228600" eaLnBrk="0" fontAlgn="base" hangingPunct="0">
                <a:spcBef>
                  <a:spcPct val="0"/>
                </a:spcBef>
                <a:spcAft>
                  <a:spcPct val="0"/>
                </a:spcAft>
                <a:defRPr>
                  <a:solidFill>
                    <a:schemeClr val="tx1"/>
                  </a:solidFill>
                  <a:latin typeface="Arial" charset="0"/>
                  <a:cs typeface="Arial" charset="0"/>
                </a:defRPr>
              </a:lvl7pPr>
              <a:lvl8pPr marL="3429000" indent="-228600" eaLnBrk="0" fontAlgn="base" hangingPunct="0">
                <a:spcBef>
                  <a:spcPct val="0"/>
                </a:spcBef>
                <a:spcAft>
                  <a:spcPct val="0"/>
                </a:spcAft>
                <a:defRPr>
                  <a:solidFill>
                    <a:schemeClr val="tx1"/>
                  </a:solidFill>
                  <a:latin typeface="Arial" charset="0"/>
                  <a:cs typeface="Arial" charset="0"/>
                </a:defRPr>
              </a:lvl8pPr>
              <a:lvl9pPr marL="3886200" indent="-228600" eaLnBrk="0" fontAlgn="base" hangingPunct="0">
                <a:spcBef>
                  <a:spcPct val="0"/>
                </a:spcBef>
                <a:spcAft>
                  <a:spcPct val="0"/>
                </a:spcAft>
                <a:defRPr>
                  <a:solidFill>
                    <a:schemeClr val="tx1"/>
                  </a:solidFill>
                  <a:latin typeface="Arial" charset="0"/>
                  <a:cs typeface="Arial" charset="0"/>
                </a:defRPr>
              </a:lvl9pPr>
            </a:lstStyle>
            <a:p>
              <a:pPr eaLnBrk="1" hangingPunct="1">
                <a:spcBef>
                  <a:spcPct val="50000"/>
                </a:spcBef>
              </a:pPr>
              <a:r>
                <a:rPr lang="en-US" sz="2300" i="1" dirty="0">
                  <a:latin typeface="Tahoma" pitchFamily="34" charset="0"/>
                </a:rPr>
                <a:t>SRAS</a:t>
              </a:r>
              <a:endParaRPr lang="en-US" sz="2400" dirty="0">
                <a:latin typeface="Times New Roman" pitchFamily="18" charset="0"/>
              </a:endParaRPr>
            </a:p>
          </p:txBody>
        </p:sp>
      </p:grpSp>
      <p:grpSp>
        <p:nvGrpSpPr>
          <p:cNvPr id="9221" name="Group 2"/>
          <p:cNvGrpSpPr>
            <a:grpSpLocks/>
          </p:cNvGrpSpPr>
          <p:nvPr/>
        </p:nvGrpSpPr>
        <p:grpSpPr bwMode="auto">
          <a:xfrm>
            <a:off x="5410200" y="1524000"/>
            <a:ext cx="1066800" cy="3865563"/>
            <a:chOff x="3408" y="960"/>
            <a:chExt cx="672" cy="2435"/>
          </a:xfrm>
        </p:grpSpPr>
        <p:sp>
          <p:nvSpPr>
            <p:cNvPr id="9248" name="Line 3"/>
            <p:cNvSpPr>
              <a:spLocks noChangeShapeType="1"/>
            </p:cNvSpPr>
            <p:nvPr/>
          </p:nvSpPr>
          <p:spPr bwMode="auto">
            <a:xfrm flipV="1">
              <a:off x="3692" y="1235"/>
              <a:ext cx="0" cy="2160"/>
            </a:xfrm>
            <a:prstGeom prst="line">
              <a:avLst/>
            </a:prstGeom>
            <a:noFill/>
            <a:ln w="28575">
              <a:solidFill>
                <a:srgbClr val="000082"/>
              </a:solidFill>
              <a:round/>
              <a:headEnd/>
              <a:tailEnd/>
            </a:ln>
            <a:extLst>
              <a:ext uri="{909E8E84-426E-40DD-AFC4-6F175D3DCCD1}">
                <a14:hiddenFill xmlns:a14="http://schemas.microsoft.com/office/drawing/2010/main">
                  <a:noFill/>
                </a14:hiddenFill>
              </a:ext>
            </a:extLst>
          </p:spPr>
          <p:txBody>
            <a:bodyPr/>
            <a:lstStyle/>
            <a:p>
              <a:endParaRPr lang="en-US" dirty="0"/>
            </a:p>
          </p:txBody>
        </p:sp>
        <p:sp>
          <p:nvSpPr>
            <p:cNvPr id="9249" name="Text Box 4"/>
            <p:cNvSpPr txBox="1">
              <a:spLocks noChangeArrowheads="1"/>
            </p:cNvSpPr>
            <p:nvPr/>
          </p:nvSpPr>
          <p:spPr bwMode="auto">
            <a:xfrm>
              <a:off x="3408" y="960"/>
              <a:ext cx="672" cy="27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charset="0"/>
                  <a:cs typeface="Arial" charset="0"/>
                </a:defRPr>
              </a:lvl1pPr>
              <a:lvl2pPr marL="742950" indent="-285750" eaLnBrk="0" hangingPunct="0">
                <a:defRPr>
                  <a:solidFill>
                    <a:schemeClr val="tx1"/>
                  </a:solidFill>
                  <a:latin typeface="Arial" charset="0"/>
                  <a:cs typeface="Arial" charset="0"/>
                </a:defRPr>
              </a:lvl2pPr>
              <a:lvl3pPr marL="1143000" indent="-228600" eaLnBrk="0" hangingPunct="0">
                <a:defRPr>
                  <a:solidFill>
                    <a:schemeClr val="tx1"/>
                  </a:solidFill>
                  <a:latin typeface="Arial" charset="0"/>
                  <a:cs typeface="Arial" charset="0"/>
                </a:defRPr>
              </a:lvl3pPr>
              <a:lvl4pPr marL="1600200" indent="-228600" eaLnBrk="0" hangingPunct="0">
                <a:defRPr>
                  <a:solidFill>
                    <a:schemeClr val="tx1"/>
                  </a:solidFill>
                  <a:latin typeface="Arial" charset="0"/>
                  <a:cs typeface="Arial" charset="0"/>
                </a:defRPr>
              </a:lvl4pPr>
              <a:lvl5pPr marL="2057400" indent="-228600" eaLnBrk="0" hangingPunct="0">
                <a:defRPr>
                  <a:solidFill>
                    <a:schemeClr val="tx1"/>
                  </a:solidFill>
                  <a:latin typeface="Arial" charset="0"/>
                  <a:cs typeface="Arial" charset="0"/>
                </a:defRPr>
              </a:lvl5pPr>
              <a:lvl6pPr marL="2514600" indent="-228600" eaLnBrk="0" fontAlgn="base" hangingPunct="0">
                <a:spcBef>
                  <a:spcPct val="0"/>
                </a:spcBef>
                <a:spcAft>
                  <a:spcPct val="0"/>
                </a:spcAft>
                <a:defRPr>
                  <a:solidFill>
                    <a:schemeClr val="tx1"/>
                  </a:solidFill>
                  <a:latin typeface="Arial" charset="0"/>
                  <a:cs typeface="Arial" charset="0"/>
                </a:defRPr>
              </a:lvl6pPr>
              <a:lvl7pPr marL="2971800" indent="-228600" eaLnBrk="0" fontAlgn="base" hangingPunct="0">
                <a:spcBef>
                  <a:spcPct val="0"/>
                </a:spcBef>
                <a:spcAft>
                  <a:spcPct val="0"/>
                </a:spcAft>
                <a:defRPr>
                  <a:solidFill>
                    <a:schemeClr val="tx1"/>
                  </a:solidFill>
                  <a:latin typeface="Arial" charset="0"/>
                  <a:cs typeface="Arial" charset="0"/>
                </a:defRPr>
              </a:lvl7pPr>
              <a:lvl8pPr marL="3429000" indent="-228600" eaLnBrk="0" fontAlgn="base" hangingPunct="0">
                <a:spcBef>
                  <a:spcPct val="0"/>
                </a:spcBef>
                <a:spcAft>
                  <a:spcPct val="0"/>
                </a:spcAft>
                <a:defRPr>
                  <a:solidFill>
                    <a:schemeClr val="tx1"/>
                  </a:solidFill>
                  <a:latin typeface="Arial" charset="0"/>
                  <a:cs typeface="Arial" charset="0"/>
                </a:defRPr>
              </a:lvl8pPr>
              <a:lvl9pPr marL="3886200" indent="-228600" eaLnBrk="0" fontAlgn="base" hangingPunct="0">
                <a:spcBef>
                  <a:spcPct val="0"/>
                </a:spcBef>
                <a:spcAft>
                  <a:spcPct val="0"/>
                </a:spcAft>
                <a:defRPr>
                  <a:solidFill>
                    <a:schemeClr val="tx1"/>
                  </a:solidFill>
                  <a:latin typeface="Arial" charset="0"/>
                  <a:cs typeface="Arial" charset="0"/>
                </a:defRPr>
              </a:lvl9pPr>
            </a:lstStyle>
            <a:p>
              <a:pPr eaLnBrk="1" hangingPunct="1">
                <a:spcBef>
                  <a:spcPct val="50000"/>
                </a:spcBef>
              </a:pPr>
              <a:r>
                <a:rPr lang="en-US" sz="2300" i="1" dirty="0">
                  <a:latin typeface="Tahoma" pitchFamily="34" charset="0"/>
                </a:rPr>
                <a:t>LRAS</a:t>
              </a:r>
              <a:endParaRPr lang="en-US" sz="2300" baseline="-25000" dirty="0">
                <a:latin typeface="Tahoma" pitchFamily="34" charset="0"/>
              </a:endParaRPr>
            </a:p>
          </p:txBody>
        </p:sp>
      </p:grpSp>
      <p:grpSp>
        <p:nvGrpSpPr>
          <p:cNvPr id="4" name="Group 5"/>
          <p:cNvGrpSpPr>
            <a:grpSpLocks/>
          </p:cNvGrpSpPr>
          <p:nvPr/>
        </p:nvGrpSpPr>
        <p:grpSpPr bwMode="auto">
          <a:xfrm>
            <a:off x="4114800" y="1447800"/>
            <a:ext cx="3803650" cy="3600450"/>
            <a:chOff x="3028" y="576"/>
            <a:chExt cx="2396" cy="2268"/>
          </a:xfrm>
        </p:grpSpPr>
        <p:sp>
          <p:nvSpPr>
            <p:cNvPr id="9246" name="Arc 6"/>
            <p:cNvSpPr>
              <a:spLocks/>
            </p:cNvSpPr>
            <p:nvPr/>
          </p:nvSpPr>
          <p:spPr bwMode="auto">
            <a:xfrm flipH="1" flipV="1">
              <a:off x="3028" y="576"/>
              <a:ext cx="2396" cy="2134"/>
            </a:xfrm>
            <a:custGeom>
              <a:avLst/>
              <a:gdLst>
                <a:gd name="T0" fmla="*/ 0 w 20736"/>
                <a:gd name="T1" fmla="*/ 0 h 21056"/>
                <a:gd name="T2" fmla="*/ 0 w 20736"/>
                <a:gd name="T3" fmla="*/ 0 h 21056"/>
                <a:gd name="T4" fmla="*/ 0 w 20736"/>
                <a:gd name="T5" fmla="*/ 0 h 21056"/>
                <a:gd name="T6" fmla="*/ 0 60000 65536"/>
                <a:gd name="T7" fmla="*/ 0 60000 65536"/>
                <a:gd name="T8" fmla="*/ 0 60000 65536"/>
                <a:gd name="T9" fmla="*/ 0 w 20736"/>
                <a:gd name="T10" fmla="*/ 0 h 21056"/>
                <a:gd name="T11" fmla="*/ 20736 w 20736"/>
                <a:gd name="T12" fmla="*/ 21056 h 21056"/>
              </a:gdLst>
              <a:ahLst/>
              <a:cxnLst>
                <a:cxn ang="T6">
                  <a:pos x="T0" y="T1"/>
                </a:cxn>
                <a:cxn ang="T7">
                  <a:pos x="T2" y="T3"/>
                </a:cxn>
                <a:cxn ang="T8">
                  <a:pos x="T4" y="T5"/>
                </a:cxn>
              </a:cxnLst>
              <a:rect l="T9" t="T10" r="T11" b="T12"/>
              <a:pathLst>
                <a:path w="20736" h="21056" fill="none" extrusionOk="0">
                  <a:moveTo>
                    <a:pt x="4815" y="-1"/>
                  </a:moveTo>
                  <a:cubicBezTo>
                    <a:pt x="12450" y="1745"/>
                    <a:pt x="18542" y="7488"/>
                    <a:pt x="20735" y="15007"/>
                  </a:cubicBezTo>
                </a:path>
                <a:path w="20736" h="21056" stroke="0" extrusionOk="0">
                  <a:moveTo>
                    <a:pt x="4815" y="-1"/>
                  </a:moveTo>
                  <a:cubicBezTo>
                    <a:pt x="12450" y="1745"/>
                    <a:pt x="18542" y="7488"/>
                    <a:pt x="20735" y="15007"/>
                  </a:cubicBezTo>
                  <a:lnTo>
                    <a:pt x="0" y="21056"/>
                  </a:lnTo>
                  <a:close/>
                </a:path>
              </a:pathLst>
            </a:custGeom>
            <a:noFill/>
            <a:ln w="28575">
              <a:solidFill>
                <a:srgbClr val="FF0000"/>
              </a:solidFill>
              <a:round/>
              <a:headEnd/>
              <a:tailEnd/>
            </a:ln>
            <a:extLst>
              <a:ext uri="{909E8E84-426E-40DD-AFC4-6F175D3DCCD1}">
                <a14:hiddenFill xmlns:a14="http://schemas.microsoft.com/office/drawing/2010/main">
                  <a:solidFill>
                    <a:srgbClr val="FFFFFF"/>
                  </a:solidFill>
                </a14:hiddenFill>
              </a:ext>
            </a:extLst>
          </p:spPr>
          <p:txBody>
            <a:bodyPr wrap="none" anchor="ctr"/>
            <a:lstStyle/>
            <a:p>
              <a:endParaRPr lang="en-US" dirty="0"/>
            </a:p>
          </p:txBody>
        </p:sp>
        <p:sp>
          <p:nvSpPr>
            <p:cNvPr id="9247" name="Text Box 7"/>
            <p:cNvSpPr txBox="1">
              <a:spLocks noChangeArrowheads="1"/>
            </p:cNvSpPr>
            <p:nvPr/>
          </p:nvSpPr>
          <p:spPr bwMode="auto">
            <a:xfrm>
              <a:off x="4814" y="2565"/>
              <a:ext cx="432" cy="27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charset="0"/>
                  <a:cs typeface="Arial" charset="0"/>
                </a:defRPr>
              </a:lvl1pPr>
              <a:lvl2pPr marL="742950" indent="-285750" eaLnBrk="0" hangingPunct="0">
                <a:defRPr>
                  <a:solidFill>
                    <a:schemeClr val="tx1"/>
                  </a:solidFill>
                  <a:latin typeface="Arial" charset="0"/>
                  <a:cs typeface="Arial" charset="0"/>
                </a:defRPr>
              </a:lvl2pPr>
              <a:lvl3pPr marL="1143000" indent="-228600" eaLnBrk="0" hangingPunct="0">
                <a:defRPr>
                  <a:solidFill>
                    <a:schemeClr val="tx1"/>
                  </a:solidFill>
                  <a:latin typeface="Arial" charset="0"/>
                  <a:cs typeface="Arial" charset="0"/>
                </a:defRPr>
              </a:lvl3pPr>
              <a:lvl4pPr marL="1600200" indent="-228600" eaLnBrk="0" hangingPunct="0">
                <a:defRPr>
                  <a:solidFill>
                    <a:schemeClr val="tx1"/>
                  </a:solidFill>
                  <a:latin typeface="Arial" charset="0"/>
                  <a:cs typeface="Arial" charset="0"/>
                </a:defRPr>
              </a:lvl4pPr>
              <a:lvl5pPr marL="2057400" indent="-228600" eaLnBrk="0" hangingPunct="0">
                <a:defRPr>
                  <a:solidFill>
                    <a:schemeClr val="tx1"/>
                  </a:solidFill>
                  <a:latin typeface="Arial" charset="0"/>
                  <a:cs typeface="Arial" charset="0"/>
                </a:defRPr>
              </a:lvl5pPr>
              <a:lvl6pPr marL="2514600" indent="-228600" eaLnBrk="0" fontAlgn="base" hangingPunct="0">
                <a:spcBef>
                  <a:spcPct val="0"/>
                </a:spcBef>
                <a:spcAft>
                  <a:spcPct val="0"/>
                </a:spcAft>
                <a:defRPr>
                  <a:solidFill>
                    <a:schemeClr val="tx1"/>
                  </a:solidFill>
                  <a:latin typeface="Arial" charset="0"/>
                  <a:cs typeface="Arial" charset="0"/>
                </a:defRPr>
              </a:lvl6pPr>
              <a:lvl7pPr marL="2971800" indent="-228600" eaLnBrk="0" fontAlgn="base" hangingPunct="0">
                <a:spcBef>
                  <a:spcPct val="0"/>
                </a:spcBef>
                <a:spcAft>
                  <a:spcPct val="0"/>
                </a:spcAft>
                <a:defRPr>
                  <a:solidFill>
                    <a:schemeClr val="tx1"/>
                  </a:solidFill>
                  <a:latin typeface="Arial" charset="0"/>
                  <a:cs typeface="Arial" charset="0"/>
                </a:defRPr>
              </a:lvl7pPr>
              <a:lvl8pPr marL="3429000" indent="-228600" eaLnBrk="0" fontAlgn="base" hangingPunct="0">
                <a:spcBef>
                  <a:spcPct val="0"/>
                </a:spcBef>
                <a:spcAft>
                  <a:spcPct val="0"/>
                </a:spcAft>
                <a:defRPr>
                  <a:solidFill>
                    <a:schemeClr val="tx1"/>
                  </a:solidFill>
                  <a:latin typeface="Arial" charset="0"/>
                  <a:cs typeface="Arial" charset="0"/>
                </a:defRPr>
              </a:lvl8pPr>
              <a:lvl9pPr marL="3886200" indent="-228600" eaLnBrk="0" fontAlgn="base" hangingPunct="0">
                <a:spcBef>
                  <a:spcPct val="0"/>
                </a:spcBef>
                <a:spcAft>
                  <a:spcPct val="0"/>
                </a:spcAft>
                <a:defRPr>
                  <a:solidFill>
                    <a:schemeClr val="tx1"/>
                  </a:solidFill>
                  <a:latin typeface="Arial" charset="0"/>
                  <a:cs typeface="Arial" charset="0"/>
                </a:defRPr>
              </a:lvl9pPr>
            </a:lstStyle>
            <a:p>
              <a:pPr eaLnBrk="1" hangingPunct="1">
                <a:spcBef>
                  <a:spcPct val="50000"/>
                </a:spcBef>
              </a:pPr>
              <a:r>
                <a:rPr lang="en-US" sz="2300" i="1" dirty="0">
                  <a:latin typeface="Tahoma" pitchFamily="34" charset="0"/>
                </a:rPr>
                <a:t>AD</a:t>
              </a:r>
              <a:r>
                <a:rPr lang="en-US" sz="2300" baseline="-25000" dirty="0">
                  <a:latin typeface="Tahoma" pitchFamily="34" charset="0"/>
                </a:rPr>
                <a:t>2</a:t>
              </a:r>
            </a:p>
          </p:txBody>
        </p:sp>
      </p:grpSp>
      <p:sp>
        <p:nvSpPr>
          <p:cNvPr id="9223" name="Rectangle 12"/>
          <p:cNvSpPr>
            <a:spLocks noGrp="1" noChangeArrowheads="1"/>
          </p:cNvSpPr>
          <p:nvPr>
            <p:ph type="title"/>
          </p:nvPr>
        </p:nvSpPr>
        <p:spPr>
          <a:xfrm>
            <a:off x="414338" y="236538"/>
            <a:ext cx="8453437" cy="1195387"/>
          </a:xfrm>
        </p:spPr>
        <p:txBody>
          <a:bodyPr/>
          <a:lstStyle/>
          <a:p>
            <a:r>
              <a:rPr lang="en-US" sz="2900" dirty="0"/>
              <a:t>The effects of </a:t>
            </a:r>
            <a:r>
              <a:rPr lang="en-US" sz="2900" dirty="0">
                <a:sym typeface="Symbol" pitchFamily="18" charset="2"/>
              </a:rPr>
              <a:t>a negative demand shock</a:t>
            </a:r>
            <a:endParaRPr lang="en-US" sz="2900" dirty="0"/>
          </a:p>
        </p:txBody>
      </p:sp>
      <p:grpSp>
        <p:nvGrpSpPr>
          <p:cNvPr id="9224" name="Group 13"/>
          <p:cNvGrpSpPr>
            <a:grpSpLocks/>
          </p:cNvGrpSpPr>
          <p:nvPr/>
        </p:nvGrpSpPr>
        <p:grpSpPr bwMode="auto">
          <a:xfrm>
            <a:off x="3352800" y="1471613"/>
            <a:ext cx="5257800" cy="4090987"/>
            <a:chOff x="2976" y="1296"/>
            <a:chExt cx="2304" cy="2053"/>
          </a:xfrm>
        </p:grpSpPr>
        <p:grpSp>
          <p:nvGrpSpPr>
            <p:cNvPr id="9241" name="Group 14"/>
            <p:cNvGrpSpPr>
              <a:grpSpLocks/>
            </p:cNvGrpSpPr>
            <p:nvPr/>
          </p:nvGrpSpPr>
          <p:grpSpPr bwMode="auto">
            <a:xfrm>
              <a:off x="3120" y="1536"/>
              <a:ext cx="1968" cy="1728"/>
              <a:chOff x="2640" y="1056"/>
              <a:chExt cx="2496" cy="2112"/>
            </a:xfrm>
          </p:grpSpPr>
          <p:sp>
            <p:nvSpPr>
              <p:cNvPr id="9244" name="Line 15"/>
              <p:cNvSpPr>
                <a:spLocks noChangeShapeType="1"/>
              </p:cNvSpPr>
              <p:nvPr/>
            </p:nvSpPr>
            <p:spPr bwMode="auto">
              <a:xfrm>
                <a:off x="2640" y="1056"/>
                <a:ext cx="0" cy="2112"/>
              </a:xfrm>
              <a:prstGeom prst="line">
                <a:avLst/>
              </a:prstGeom>
              <a:noFill/>
              <a:ln w="12700">
                <a:solidFill>
                  <a:schemeClr val="tx1"/>
                </a:solidFill>
                <a:round/>
                <a:headEnd/>
                <a:tailEnd/>
              </a:ln>
              <a:extLst>
                <a:ext uri="{909E8E84-426E-40DD-AFC4-6F175D3DCCD1}">
                  <a14:hiddenFill xmlns:a14="http://schemas.microsoft.com/office/drawing/2010/main">
                    <a:noFill/>
                  </a14:hiddenFill>
                </a:ext>
              </a:extLst>
            </p:spPr>
            <p:txBody>
              <a:bodyPr/>
              <a:lstStyle/>
              <a:p>
                <a:endParaRPr lang="en-US" dirty="0"/>
              </a:p>
            </p:txBody>
          </p:sp>
          <p:sp>
            <p:nvSpPr>
              <p:cNvPr id="9245" name="Line 16"/>
              <p:cNvSpPr>
                <a:spLocks noChangeShapeType="1"/>
              </p:cNvSpPr>
              <p:nvPr/>
            </p:nvSpPr>
            <p:spPr bwMode="auto">
              <a:xfrm>
                <a:off x="2640" y="3168"/>
                <a:ext cx="2496" cy="0"/>
              </a:xfrm>
              <a:prstGeom prst="line">
                <a:avLst/>
              </a:prstGeom>
              <a:noFill/>
              <a:ln w="12700">
                <a:solidFill>
                  <a:schemeClr val="tx1"/>
                </a:solidFill>
                <a:round/>
                <a:headEnd/>
                <a:tailEnd/>
              </a:ln>
              <a:extLst>
                <a:ext uri="{909E8E84-426E-40DD-AFC4-6F175D3DCCD1}">
                  <a14:hiddenFill xmlns:a14="http://schemas.microsoft.com/office/drawing/2010/main">
                    <a:noFill/>
                  </a14:hiddenFill>
                </a:ext>
              </a:extLst>
            </p:spPr>
            <p:txBody>
              <a:bodyPr/>
              <a:lstStyle/>
              <a:p>
                <a:endParaRPr lang="en-US" dirty="0"/>
              </a:p>
            </p:txBody>
          </p:sp>
        </p:grpSp>
        <p:sp>
          <p:nvSpPr>
            <p:cNvPr id="9242" name="Text Box 17"/>
            <p:cNvSpPr txBox="1">
              <a:spLocks noChangeArrowheads="1"/>
            </p:cNvSpPr>
            <p:nvPr/>
          </p:nvSpPr>
          <p:spPr bwMode="auto">
            <a:xfrm>
              <a:off x="4944" y="3120"/>
              <a:ext cx="336" cy="22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charset="0"/>
                  <a:cs typeface="Arial" charset="0"/>
                </a:defRPr>
              </a:lvl1pPr>
              <a:lvl2pPr marL="742950" indent="-285750" eaLnBrk="0" hangingPunct="0">
                <a:defRPr>
                  <a:solidFill>
                    <a:schemeClr val="tx1"/>
                  </a:solidFill>
                  <a:latin typeface="Arial" charset="0"/>
                  <a:cs typeface="Arial" charset="0"/>
                </a:defRPr>
              </a:lvl2pPr>
              <a:lvl3pPr marL="1143000" indent="-228600" eaLnBrk="0" hangingPunct="0">
                <a:defRPr>
                  <a:solidFill>
                    <a:schemeClr val="tx1"/>
                  </a:solidFill>
                  <a:latin typeface="Arial" charset="0"/>
                  <a:cs typeface="Arial" charset="0"/>
                </a:defRPr>
              </a:lvl3pPr>
              <a:lvl4pPr marL="1600200" indent="-228600" eaLnBrk="0" hangingPunct="0">
                <a:defRPr>
                  <a:solidFill>
                    <a:schemeClr val="tx1"/>
                  </a:solidFill>
                  <a:latin typeface="Arial" charset="0"/>
                  <a:cs typeface="Arial" charset="0"/>
                </a:defRPr>
              </a:lvl4pPr>
              <a:lvl5pPr marL="2057400" indent="-228600" eaLnBrk="0" hangingPunct="0">
                <a:defRPr>
                  <a:solidFill>
                    <a:schemeClr val="tx1"/>
                  </a:solidFill>
                  <a:latin typeface="Arial" charset="0"/>
                  <a:cs typeface="Arial" charset="0"/>
                </a:defRPr>
              </a:lvl5pPr>
              <a:lvl6pPr marL="2514600" indent="-228600" eaLnBrk="0" fontAlgn="base" hangingPunct="0">
                <a:spcBef>
                  <a:spcPct val="0"/>
                </a:spcBef>
                <a:spcAft>
                  <a:spcPct val="0"/>
                </a:spcAft>
                <a:defRPr>
                  <a:solidFill>
                    <a:schemeClr val="tx1"/>
                  </a:solidFill>
                  <a:latin typeface="Arial" charset="0"/>
                  <a:cs typeface="Arial" charset="0"/>
                </a:defRPr>
              </a:lvl6pPr>
              <a:lvl7pPr marL="2971800" indent="-228600" eaLnBrk="0" fontAlgn="base" hangingPunct="0">
                <a:spcBef>
                  <a:spcPct val="0"/>
                </a:spcBef>
                <a:spcAft>
                  <a:spcPct val="0"/>
                </a:spcAft>
                <a:defRPr>
                  <a:solidFill>
                    <a:schemeClr val="tx1"/>
                  </a:solidFill>
                  <a:latin typeface="Arial" charset="0"/>
                  <a:cs typeface="Arial" charset="0"/>
                </a:defRPr>
              </a:lvl7pPr>
              <a:lvl8pPr marL="3429000" indent="-228600" eaLnBrk="0" fontAlgn="base" hangingPunct="0">
                <a:spcBef>
                  <a:spcPct val="0"/>
                </a:spcBef>
                <a:spcAft>
                  <a:spcPct val="0"/>
                </a:spcAft>
                <a:defRPr>
                  <a:solidFill>
                    <a:schemeClr val="tx1"/>
                  </a:solidFill>
                  <a:latin typeface="Arial" charset="0"/>
                  <a:cs typeface="Arial" charset="0"/>
                </a:defRPr>
              </a:lvl8pPr>
              <a:lvl9pPr marL="3886200" indent="-228600" eaLnBrk="0" fontAlgn="base" hangingPunct="0">
                <a:spcBef>
                  <a:spcPct val="0"/>
                </a:spcBef>
                <a:spcAft>
                  <a:spcPct val="0"/>
                </a:spcAft>
                <a:defRPr>
                  <a:solidFill>
                    <a:schemeClr val="tx1"/>
                  </a:solidFill>
                  <a:latin typeface="Arial" charset="0"/>
                  <a:cs typeface="Arial" charset="0"/>
                </a:defRPr>
              </a:lvl9pPr>
            </a:lstStyle>
            <a:p>
              <a:pPr algn="ctr" eaLnBrk="1" hangingPunct="1"/>
              <a:r>
                <a:rPr lang="en-US" sz="2400" b="1" i="1" dirty="0">
                  <a:latin typeface="Tahoma" pitchFamily="34" charset="0"/>
                </a:rPr>
                <a:t>Y</a:t>
              </a:r>
              <a:r>
                <a:rPr lang="en-US" sz="2400" dirty="0"/>
                <a:t> </a:t>
              </a:r>
              <a:endParaRPr lang="en-US" sz="2200" dirty="0"/>
            </a:p>
          </p:txBody>
        </p:sp>
        <p:sp>
          <p:nvSpPr>
            <p:cNvPr id="9243" name="Text Box 18"/>
            <p:cNvSpPr txBox="1">
              <a:spLocks noChangeArrowheads="1"/>
            </p:cNvSpPr>
            <p:nvPr/>
          </p:nvSpPr>
          <p:spPr bwMode="auto">
            <a:xfrm>
              <a:off x="2976" y="1296"/>
              <a:ext cx="240" cy="22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tabLst>
                  <a:tab pos="1082675" algn="r"/>
                  <a:tab pos="1830388" algn="r"/>
                </a:tabLst>
                <a:defRPr>
                  <a:solidFill>
                    <a:schemeClr val="tx1"/>
                  </a:solidFill>
                  <a:latin typeface="Arial" charset="0"/>
                  <a:cs typeface="Arial" charset="0"/>
                </a:defRPr>
              </a:lvl1pPr>
              <a:lvl2pPr marL="742950" indent="-285750" eaLnBrk="0" hangingPunct="0">
                <a:tabLst>
                  <a:tab pos="1082675" algn="r"/>
                  <a:tab pos="1830388" algn="r"/>
                </a:tabLst>
                <a:defRPr>
                  <a:solidFill>
                    <a:schemeClr val="tx1"/>
                  </a:solidFill>
                  <a:latin typeface="Arial" charset="0"/>
                  <a:cs typeface="Arial" charset="0"/>
                </a:defRPr>
              </a:lvl2pPr>
              <a:lvl3pPr marL="1143000" indent="-228600" eaLnBrk="0" hangingPunct="0">
                <a:tabLst>
                  <a:tab pos="1082675" algn="r"/>
                  <a:tab pos="1830388" algn="r"/>
                </a:tabLst>
                <a:defRPr>
                  <a:solidFill>
                    <a:schemeClr val="tx1"/>
                  </a:solidFill>
                  <a:latin typeface="Arial" charset="0"/>
                  <a:cs typeface="Arial" charset="0"/>
                </a:defRPr>
              </a:lvl3pPr>
              <a:lvl4pPr marL="1600200" indent="-228600" eaLnBrk="0" hangingPunct="0">
                <a:tabLst>
                  <a:tab pos="1082675" algn="r"/>
                  <a:tab pos="1830388" algn="r"/>
                </a:tabLst>
                <a:defRPr>
                  <a:solidFill>
                    <a:schemeClr val="tx1"/>
                  </a:solidFill>
                  <a:latin typeface="Arial" charset="0"/>
                  <a:cs typeface="Arial" charset="0"/>
                </a:defRPr>
              </a:lvl4pPr>
              <a:lvl5pPr marL="2057400" indent="-228600" eaLnBrk="0" hangingPunct="0">
                <a:tabLst>
                  <a:tab pos="1082675" algn="r"/>
                  <a:tab pos="1830388" algn="r"/>
                </a:tabLst>
                <a:defRPr>
                  <a:solidFill>
                    <a:schemeClr val="tx1"/>
                  </a:solidFill>
                  <a:latin typeface="Arial" charset="0"/>
                  <a:cs typeface="Arial" charset="0"/>
                </a:defRPr>
              </a:lvl5pPr>
              <a:lvl6pPr marL="2514600" indent="-228600" eaLnBrk="0" fontAlgn="base" hangingPunct="0">
                <a:spcBef>
                  <a:spcPct val="0"/>
                </a:spcBef>
                <a:spcAft>
                  <a:spcPct val="0"/>
                </a:spcAft>
                <a:tabLst>
                  <a:tab pos="1082675" algn="r"/>
                  <a:tab pos="1830388" algn="r"/>
                </a:tabLst>
                <a:defRPr>
                  <a:solidFill>
                    <a:schemeClr val="tx1"/>
                  </a:solidFill>
                  <a:latin typeface="Arial" charset="0"/>
                  <a:cs typeface="Arial" charset="0"/>
                </a:defRPr>
              </a:lvl6pPr>
              <a:lvl7pPr marL="2971800" indent="-228600" eaLnBrk="0" fontAlgn="base" hangingPunct="0">
                <a:spcBef>
                  <a:spcPct val="0"/>
                </a:spcBef>
                <a:spcAft>
                  <a:spcPct val="0"/>
                </a:spcAft>
                <a:tabLst>
                  <a:tab pos="1082675" algn="r"/>
                  <a:tab pos="1830388" algn="r"/>
                </a:tabLst>
                <a:defRPr>
                  <a:solidFill>
                    <a:schemeClr val="tx1"/>
                  </a:solidFill>
                  <a:latin typeface="Arial" charset="0"/>
                  <a:cs typeface="Arial" charset="0"/>
                </a:defRPr>
              </a:lvl7pPr>
              <a:lvl8pPr marL="3429000" indent="-228600" eaLnBrk="0" fontAlgn="base" hangingPunct="0">
                <a:spcBef>
                  <a:spcPct val="0"/>
                </a:spcBef>
                <a:spcAft>
                  <a:spcPct val="0"/>
                </a:spcAft>
                <a:tabLst>
                  <a:tab pos="1082675" algn="r"/>
                  <a:tab pos="1830388" algn="r"/>
                </a:tabLst>
                <a:defRPr>
                  <a:solidFill>
                    <a:schemeClr val="tx1"/>
                  </a:solidFill>
                  <a:latin typeface="Arial" charset="0"/>
                  <a:cs typeface="Arial" charset="0"/>
                </a:defRPr>
              </a:lvl8pPr>
              <a:lvl9pPr marL="3886200" indent="-228600" eaLnBrk="0" fontAlgn="base" hangingPunct="0">
                <a:spcBef>
                  <a:spcPct val="0"/>
                </a:spcBef>
                <a:spcAft>
                  <a:spcPct val="0"/>
                </a:spcAft>
                <a:tabLst>
                  <a:tab pos="1082675" algn="r"/>
                  <a:tab pos="1830388" algn="r"/>
                </a:tabLst>
                <a:defRPr>
                  <a:solidFill>
                    <a:schemeClr val="tx1"/>
                  </a:solidFill>
                  <a:latin typeface="Arial" charset="0"/>
                  <a:cs typeface="Arial" charset="0"/>
                </a:defRPr>
              </a:lvl9pPr>
            </a:lstStyle>
            <a:p>
              <a:pPr algn="ctr" eaLnBrk="1" hangingPunct="1"/>
              <a:r>
                <a:rPr lang="en-US" sz="2400" b="1" i="1" dirty="0">
                  <a:latin typeface="Tahoma" pitchFamily="34" charset="0"/>
                </a:rPr>
                <a:t>P</a:t>
              </a:r>
              <a:endParaRPr lang="en-US" sz="2200" dirty="0"/>
            </a:p>
          </p:txBody>
        </p:sp>
      </p:grpSp>
      <p:grpSp>
        <p:nvGrpSpPr>
          <p:cNvPr id="9225" name="Group 19"/>
          <p:cNvGrpSpPr>
            <a:grpSpLocks/>
          </p:cNvGrpSpPr>
          <p:nvPr/>
        </p:nvGrpSpPr>
        <p:grpSpPr bwMode="auto">
          <a:xfrm>
            <a:off x="4502150" y="914400"/>
            <a:ext cx="3803650" cy="3602038"/>
            <a:chOff x="2644" y="890"/>
            <a:chExt cx="2396" cy="2269"/>
          </a:xfrm>
        </p:grpSpPr>
        <p:sp>
          <p:nvSpPr>
            <p:cNvPr id="9239" name="Arc 20"/>
            <p:cNvSpPr>
              <a:spLocks/>
            </p:cNvSpPr>
            <p:nvPr/>
          </p:nvSpPr>
          <p:spPr bwMode="auto">
            <a:xfrm flipH="1" flipV="1">
              <a:off x="2644" y="890"/>
              <a:ext cx="2396" cy="2134"/>
            </a:xfrm>
            <a:custGeom>
              <a:avLst/>
              <a:gdLst>
                <a:gd name="T0" fmla="*/ 0 w 20736"/>
                <a:gd name="T1" fmla="*/ 0 h 21056"/>
                <a:gd name="T2" fmla="*/ 0 w 20736"/>
                <a:gd name="T3" fmla="*/ 0 h 21056"/>
                <a:gd name="T4" fmla="*/ 0 w 20736"/>
                <a:gd name="T5" fmla="*/ 0 h 21056"/>
                <a:gd name="T6" fmla="*/ 0 60000 65536"/>
                <a:gd name="T7" fmla="*/ 0 60000 65536"/>
                <a:gd name="T8" fmla="*/ 0 60000 65536"/>
                <a:gd name="T9" fmla="*/ 0 w 20736"/>
                <a:gd name="T10" fmla="*/ 0 h 21056"/>
                <a:gd name="T11" fmla="*/ 20736 w 20736"/>
                <a:gd name="T12" fmla="*/ 21056 h 21056"/>
              </a:gdLst>
              <a:ahLst/>
              <a:cxnLst>
                <a:cxn ang="T6">
                  <a:pos x="T0" y="T1"/>
                </a:cxn>
                <a:cxn ang="T7">
                  <a:pos x="T2" y="T3"/>
                </a:cxn>
                <a:cxn ang="T8">
                  <a:pos x="T4" y="T5"/>
                </a:cxn>
              </a:cxnLst>
              <a:rect l="T9" t="T10" r="T11" b="T12"/>
              <a:pathLst>
                <a:path w="20736" h="21056" fill="none" extrusionOk="0">
                  <a:moveTo>
                    <a:pt x="4815" y="-1"/>
                  </a:moveTo>
                  <a:cubicBezTo>
                    <a:pt x="12450" y="1745"/>
                    <a:pt x="18542" y="7488"/>
                    <a:pt x="20735" y="15007"/>
                  </a:cubicBezTo>
                </a:path>
                <a:path w="20736" h="21056" stroke="0" extrusionOk="0">
                  <a:moveTo>
                    <a:pt x="4815" y="-1"/>
                  </a:moveTo>
                  <a:cubicBezTo>
                    <a:pt x="12450" y="1745"/>
                    <a:pt x="18542" y="7488"/>
                    <a:pt x="20735" y="15007"/>
                  </a:cubicBezTo>
                  <a:lnTo>
                    <a:pt x="0" y="21056"/>
                  </a:lnTo>
                  <a:close/>
                </a:path>
              </a:pathLst>
            </a:custGeom>
            <a:noFill/>
            <a:ln w="28575">
              <a:solidFill>
                <a:srgbClr val="000082"/>
              </a:solidFill>
              <a:round/>
              <a:headEnd/>
              <a:tailEnd/>
            </a:ln>
            <a:extLst>
              <a:ext uri="{909E8E84-426E-40DD-AFC4-6F175D3DCCD1}">
                <a14:hiddenFill xmlns:a14="http://schemas.microsoft.com/office/drawing/2010/main">
                  <a:solidFill>
                    <a:srgbClr val="FFFFFF"/>
                  </a:solidFill>
                </a14:hiddenFill>
              </a:ext>
            </a:extLst>
          </p:spPr>
          <p:txBody>
            <a:bodyPr wrap="none" anchor="ctr"/>
            <a:lstStyle/>
            <a:p>
              <a:endParaRPr lang="en-US" dirty="0"/>
            </a:p>
          </p:txBody>
        </p:sp>
        <p:sp>
          <p:nvSpPr>
            <p:cNvPr id="9240" name="Text Box 21"/>
            <p:cNvSpPr txBox="1">
              <a:spLocks noChangeArrowheads="1"/>
            </p:cNvSpPr>
            <p:nvPr/>
          </p:nvSpPr>
          <p:spPr bwMode="auto">
            <a:xfrm>
              <a:off x="4425" y="2880"/>
              <a:ext cx="432" cy="27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charset="0"/>
                  <a:cs typeface="Arial" charset="0"/>
                </a:defRPr>
              </a:lvl1pPr>
              <a:lvl2pPr marL="742950" indent="-285750" eaLnBrk="0" hangingPunct="0">
                <a:defRPr>
                  <a:solidFill>
                    <a:schemeClr val="tx1"/>
                  </a:solidFill>
                  <a:latin typeface="Arial" charset="0"/>
                  <a:cs typeface="Arial" charset="0"/>
                </a:defRPr>
              </a:lvl2pPr>
              <a:lvl3pPr marL="1143000" indent="-228600" eaLnBrk="0" hangingPunct="0">
                <a:defRPr>
                  <a:solidFill>
                    <a:schemeClr val="tx1"/>
                  </a:solidFill>
                  <a:latin typeface="Arial" charset="0"/>
                  <a:cs typeface="Arial" charset="0"/>
                </a:defRPr>
              </a:lvl3pPr>
              <a:lvl4pPr marL="1600200" indent="-228600" eaLnBrk="0" hangingPunct="0">
                <a:defRPr>
                  <a:solidFill>
                    <a:schemeClr val="tx1"/>
                  </a:solidFill>
                  <a:latin typeface="Arial" charset="0"/>
                  <a:cs typeface="Arial" charset="0"/>
                </a:defRPr>
              </a:lvl4pPr>
              <a:lvl5pPr marL="2057400" indent="-228600" eaLnBrk="0" hangingPunct="0">
                <a:defRPr>
                  <a:solidFill>
                    <a:schemeClr val="tx1"/>
                  </a:solidFill>
                  <a:latin typeface="Arial" charset="0"/>
                  <a:cs typeface="Arial" charset="0"/>
                </a:defRPr>
              </a:lvl5pPr>
              <a:lvl6pPr marL="2514600" indent="-228600" eaLnBrk="0" fontAlgn="base" hangingPunct="0">
                <a:spcBef>
                  <a:spcPct val="0"/>
                </a:spcBef>
                <a:spcAft>
                  <a:spcPct val="0"/>
                </a:spcAft>
                <a:defRPr>
                  <a:solidFill>
                    <a:schemeClr val="tx1"/>
                  </a:solidFill>
                  <a:latin typeface="Arial" charset="0"/>
                  <a:cs typeface="Arial" charset="0"/>
                </a:defRPr>
              </a:lvl6pPr>
              <a:lvl7pPr marL="2971800" indent="-228600" eaLnBrk="0" fontAlgn="base" hangingPunct="0">
                <a:spcBef>
                  <a:spcPct val="0"/>
                </a:spcBef>
                <a:spcAft>
                  <a:spcPct val="0"/>
                </a:spcAft>
                <a:defRPr>
                  <a:solidFill>
                    <a:schemeClr val="tx1"/>
                  </a:solidFill>
                  <a:latin typeface="Arial" charset="0"/>
                  <a:cs typeface="Arial" charset="0"/>
                </a:defRPr>
              </a:lvl7pPr>
              <a:lvl8pPr marL="3429000" indent="-228600" eaLnBrk="0" fontAlgn="base" hangingPunct="0">
                <a:spcBef>
                  <a:spcPct val="0"/>
                </a:spcBef>
                <a:spcAft>
                  <a:spcPct val="0"/>
                </a:spcAft>
                <a:defRPr>
                  <a:solidFill>
                    <a:schemeClr val="tx1"/>
                  </a:solidFill>
                  <a:latin typeface="Arial" charset="0"/>
                  <a:cs typeface="Arial" charset="0"/>
                </a:defRPr>
              </a:lvl8pPr>
              <a:lvl9pPr marL="3886200" indent="-228600" eaLnBrk="0" fontAlgn="base" hangingPunct="0">
                <a:spcBef>
                  <a:spcPct val="0"/>
                </a:spcBef>
                <a:spcAft>
                  <a:spcPct val="0"/>
                </a:spcAft>
                <a:defRPr>
                  <a:solidFill>
                    <a:schemeClr val="tx1"/>
                  </a:solidFill>
                  <a:latin typeface="Arial" charset="0"/>
                  <a:cs typeface="Arial" charset="0"/>
                </a:defRPr>
              </a:lvl9pPr>
            </a:lstStyle>
            <a:p>
              <a:pPr eaLnBrk="1" hangingPunct="1">
                <a:spcBef>
                  <a:spcPct val="50000"/>
                </a:spcBef>
              </a:pPr>
              <a:r>
                <a:rPr lang="en-US" sz="2300" i="1" dirty="0">
                  <a:latin typeface="Tahoma" pitchFamily="34" charset="0"/>
                </a:rPr>
                <a:t>AD</a:t>
              </a:r>
              <a:r>
                <a:rPr lang="en-US" sz="2300" baseline="-25000" dirty="0">
                  <a:latin typeface="Tahoma" pitchFamily="34" charset="0"/>
                </a:rPr>
                <a:t>1</a:t>
              </a:r>
            </a:p>
          </p:txBody>
        </p:sp>
      </p:grpSp>
      <p:sp>
        <p:nvSpPr>
          <p:cNvPr id="75798" name="Line 22"/>
          <p:cNvSpPr>
            <a:spLocks noChangeShapeType="1"/>
          </p:cNvSpPr>
          <p:nvPr/>
        </p:nvSpPr>
        <p:spPr bwMode="auto">
          <a:xfrm>
            <a:off x="4886325" y="3632200"/>
            <a:ext cx="946150" cy="1588"/>
          </a:xfrm>
          <a:prstGeom prst="line">
            <a:avLst/>
          </a:prstGeom>
          <a:noFill/>
          <a:ln w="38100">
            <a:solidFill>
              <a:srgbClr val="FF0000"/>
            </a:solidFill>
            <a:round/>
            <a:headEnd type="triangle" w="lg" len="lg"/>
            <a:tailEnd type="none" w="lg" len="med"/>
          </a:ln>
          <a:extLst>
            <a:ext uri="{909E8E84-426E-40DD-AFC4-6F175D3DCCD1}">
              <a14:hiddenFill xmlns:a14="http://schemas.microsoft.com/office/drawing/2010/main">
                <a:noFill/>
              </a14:hiddenFill>
            </a:ext>
          </a:extLst>
        </p:spPr>
        <p:txBody>
          <a:bodyPr/>
          <a:lstStyle/>
          <a:p>
            <a:endParaRPr lang="en-US" dirty="0"/>
          </a:p>
        </p:txBody>
      </p:sp>
      <p:graphicFrame>
        <p:nvGraphicFramePr>
          <p:cNvPr id="9218" name="Object 2"/>
          <p:cNvGraphicFramePr>
            <a:graphicFrameLocks noChangeAspect="1"/>
          </p:cNvGraphicFramePr>
          <p:nvPr/>
        </p:nvGraphicFramePr>
        <p:xfrm>
          <a:off x="5715000" y="5389563"/>
          <a:ext cx="306388" cy="401637"/>
        </p:xfrm>
        <a:graphic>
          <a:graphicData uri="http://schemas.openxmlformats.org/presentationml/2006/ole">
            <mc:AlternateContent xmlns:mc="http://schemas.openxmlformats.org/markup-compatibility/2006">
              <mc:Choice xmlns:v="urn:schemas-microsoft-com:vml" Requires="v">
                <p:oleObj spid="_x0000_s9285" name="Equation" r:id="rId6" imgW="164880" imgH="215640" progId="Equation.DSMT4">
                  <p:embed/>
                </p:oleObj>
              </mc:Choice>
              <mc:Fallback>
                <p:oleObj name="Equation" r:id="rId6" imgW="164880" imgH="215640" progId="Equation.DSMT4">
                  <p:embed/>
                  <p:pic>
                    <p:nvPicPr>
                      <p:cNvPr id="0" name=""/>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5715000" y="5389563"/>
                        <a:ext cx="306388" cy="401637"/>
                      </a:xfrm>
                      <a:prstGeom prst="rect">
                        <a:avLst/>
                      </a:prstGeom>
                      <a:noFill/>
                      <a:extLst>
                        <a:ext uri="{909E8E84-426E-40DD-AFC4-6F175D3DCCD1}">
                          <a14:hiddenFill xmlns:a14="http://schemas.microsoft.com/office/drawing/2010/main">
                            <a:solidFill>
                              <a:srgbClr val="FFFFFF"/>
                            </a:solidFill>
                          </a14:hiddenFill>
                        </a:ext>
                      </a:extLst>
                    </p:spPr>
                  </p:pic>
                </p:oleObj>
              </mc:Fallback>
            </mc:AlternateContent>
          </a:graphicData>
        </a:graphic>
      </p:graphicFrame>
      <p:grpSp>
        <p:nvGrpSpPr>
          <p:cNvPr id="8" name="Group 24"/>
          <p:cNvGrpSpPr>
            <a:grpSpLocks/>
          </p:cNvGrpSpPr>
          <p:nvPr/>
        </p:nvGrpSpPr>
        <p:grpSpPr bwMode="auto">
          <a:xfrm>
            <a:off x="3322638" y="4219575"/>
            <a:ext cx="2540000" cy="442913"/>
            <a:chOff x="2084" y="1998"/>
            <a:chExt cx="1600" cy="279"/>
          </a:xfrm>
        </p:grpSpPr>
        <p:sp>
          <p:nvSpPr>
            <p:cNvPr id="9237" name="Text Box 25"/>
            <p:cNvSpPr txBox="1">
              <a:spLocks noChangeArrowheads="1"/>
            </p:cNvSpPr>
            <p:nvPr/>
          </p:nvSpPr>
          <p:spPr bwMode="auto">
            <a:xfrm>
              <a:off x="2084" y="1998"/>
              <a:ext cx="240" cy="27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91440">
              <a:spAutoFit/>
            </a:bodyPr>
            <a:lstStyle>
              <a:lvl1pPr eaLnBrk="0" hangingPunct="0">
                <a:defRPr>
                  <a:solidFill>
                    <a:schemeClr val="tx1"/>
                  </a:solidFill>
                  <a:latin typeface="Arial" charset="0"/>
                  <a:cs typeface="Arial" charset="0"/>
                </a:defRPr>
              </a:lvl1pPr>
              <a:lvl2pPr marL="742950" indent="-285750" eaLnBrk="0" hangingPunct="0">
                <a:defRPr>
                  <a:solidFill>
                    <a:schemeClr val="tx1"/>
                  </a:solidFill>
                  <a:latin typeface="Arial" charset="0"/>
                  <a:cs typeface="Arial" charset="0"/>
                </a:defRPr>
              </a:lvl2pPr>
              <a:lvl3pPr marL="1143000" indent="-228600" eaLnBrk="0" hangingPunct="0">
                <a:defRPr>
                  <a:solidFill>
                    <a:schemeClr val="tx1"/>
                  </a:solidFill>
                  <a:latin typeface="Arial" charset="0"/>
                  <a:cs typeface="Arial" charset="0"/>
                </a:defRPr>
              </a:lvl3pPr>
              <a:lvl4pPr marL="1600200" indent="-228600" eaLnBrk="0" hangingPunct="0">
                <a:defRPr>
                  <a:solidFill>
                    <a:schemeClr val="tx1"/>
                  </a:solidFill>
                  <a:latin typeface="Arial" charset="0"/>
                  <a:cs typeface="Arial" charset="0"/>
                </a:defRPr>
              </a:lvl4pPr>
              <a:lvl5pPr marL="2057400" indent="-228600" eaLnBrk="0" hangingPunct="0">
                <a:defRPr>
                  <a:solidFill>
                    <a:schemeClr val="tx1"/>
                  </a:solidFill>
                  <a:latin typeface="Arial" charset="0"/>
                  <a:cs typeface="Arial" charset="0"/>
                </a:defRPr>
              </a:lvl5pPr>
              <a:lvl6pPr marL="2514600" indent="-228600" eaLnBrk="0" fontAlgn="base" hangingPunct="0">
                <a:spcBef>
                  <a:spcPct val="0"/>
                </a:spcBef>
                <a:spcAft>
                  <a:spcPct val="0"/>
                </a:spcAft>
                <a:defRPr>
                  <a:solidFill>
                    <a:schemeClr val="tx1"/>
                  </a:solidFill>
                  <a:latin typeface="Arial" charset="0"/>
                  <a:cs typeface="Arial" charset="0"/>
                </a:defRPr>
              </a:lvl6pPr>
              <a:lvl7pPr marL="2971800" indent="-228600" eaLnBrk="0" fontAlgn="base" hangingPunct="0">
                <a:spcBef>
                  <a:spcPct val="0"/>
                </a:spcBef>
                <a:spcAft>
                  <a:spcPct val="0"/>
                </a:spcAft>
                <a:defRPr>
                  <a:solidFill>
                    <a:schemeClr val="tx1"/>
                  </a:solidFill>
                  <a:latin typeface="Arial" charset="0"/>
                  <a:cs typeface="Arial" charset="0"/>
                </a:defRPr>
              </a:lvl7pPr>
              <a:lvl8pPr marL="3429000" indent="-228600" eaLnBrk="0" fontAlgn="base" hangingPunct="0">
                <a:spcBef>
                  <a:spcPct val="0"/>
                </a:spcBef>
                <a:spcAft>
                  <a:spcPct val="0"/>
                </a:spcAft>
                <a:defRPr>
                  <a:solidFill>
                    <a:schemeClr val="tx1"/>
                  </a:solidFill>
                  <a:latin typeface="Arial" charset="0"/>
                  <a:cs typeface="Arial" charset="0"/>
                </a:defRPr>
              </a:lvl8pPr>
              <a:lvl9pPr marL="3886200" indent="-228600" eaLnBrk="0" fontAlgn="base" hangingPunct="0">
                <a:spcBef>
                  <a:spcPct val="0"/>
                </a:spcBef>
                <a:spcAft>
                  <a:spcPct val="0"/>
                </a:spcAft>
                <a:defRPr>
                  <a:solidFill>
                    <a:schemeClr val="tx1"/>
                  </a:solidFill>
                  <a:latin typeface="Arial" charset="0"/>
                  <a:cs typeface="Arial" charset="0"/>
                </a:defRPr>
              </a:lvl9pPr>
            </a:lstStyle>
            <a:p>
              <a:pPr eaLnBrk="1" hangingPunct="1">
                <a:spcBef>
                  <a:spcPct val="50000"/>
                </a:spcBef>
              </a:pPr>
              <a:r>
                <a:rPr lang="en-US" sz="2300" b="1" i="1" dirty="0">
                  <a:latin typeface="Tahoma" pitchFamily="34" charset="0"/>
                </a:rPr>
                <a:t>P</a:t>
              </a:r>
              <a:r>
                <a:rPr lang="en-US" sz="2300" baseline="-25000" dirty="0">
                  <a:latin typeface="Tahoma" pitchFamily="34" charset="0"/>
                </a:rPr>
                <a:t>2</a:t>
              </a:r>
            </a:p>
          </p:txBody>
        </p:sp>
        <p:sp>
          <p:nvSpPr>
            <p:cNvPr id="9238" name="Line 26"/>
            <p:cNvSpPr>
              <a:spLocks noChangeShapeType="1"/>
            </p:cNvSpPr>
            <p:nvPr/>
          </p:nvSpPr>
          <p:spPr bwMode="auto">
            <a:xfrm>
              <a:off x="2319" y="2132"/>
              <a:ext cx="1365" cy="0"/>
            </a:xfrm>
            <a:prstGeom prst="line">
              <a:avLst/>
            </a:prstGeom>
            <a:noFill/>
            <a:ln w="12700">
              <a:solidFill>
                <a:srgbClr val="FF0000"/>
              </a:solidFill>
              <a:prstDash val="dash"/>
              <a:round/>
              <a:headEnd/>
              <a:tailEnd/>
            </a:ln>
            <a:extLst>
              <a:ext uri="{909E8E84-426E-40DD-AFC4-6F175D3DCCD1}">
                <a14:hiddenFill xmlns:a14="http://schemas.microsoft.com/office/drawing/2010/main">
                  <a:noFill/>
                </a14:hiddenFill>
              </a:ext>
            </a:extLst>
          </p:spPr>
          <p:txBody>
            <a:bodyPr/>
            <a:lstStyle/>
            <a:p>
              <a:endParaRPr lang="en-US" dirty="0"/>
            </a:p>
          </p:txBody>
        </p:sp>
      </p:grpSp>
      <p:grpSp>
        <p:nvGrpSpPr>
          <p:cNvPr id="9" name="Group 27"/>
          <p:cNvGrpSpPr>
            <a:grpSpLocks/>
          </p:cNvGrpSpPr>
          <p:nvPr/>
        </p:nvGrpSpPr>
        <p:grpSpPr bwMode="auto">
          <a:xfrm>
            <a:off x="4684713" y="3641725"/>
            <a:ext cx="381000" cy="2257425"/>
            <a:chOff x="4251" y="2531"/>
            <a:chExt cx="240" cy="1101"/>
          </a:xfrm>
        </p:grpSpPr>
        <p:sp>
          <p:nvSpPr>
            <p:cNvPr id="9235" name="Text Box 28"/>
            <p:cNvSpPr txBox="1">
              <a:spLocks noChangeArrowheads="1"/>
            </p:cNvSpPr>
            <p:nvPr/>
          </p:nvSpPr>
          <p:spPr bwMode="auto">
            <a:xfrm>
              <a:off x="4251" y="3417"/>
              <a:ext cx="240" cy="21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91440">
              <a:spAutoFit/>
            </a:bodyPr>
            <a:lstStyle>
              <a:lvl1pPr eaLnBrk="0" hangingPunct="0">
                <a:defRPr>
                  <a:solidFill>
                    <a:schemeClr val="tx1"/>
                  </a:solidFill>
                  <a:latin typeface="Arial" charset="0"/>
                  <a:cs typeface="Arial" charset="0"/>
                </a:defRPr>
              </a:lvl1pPr>
              <a:lvl2pPr marL="742950" indent="-285750" eaLnBrk="0" hangingPunct="0">
                <a:defRPr>
                  <a:solidFill>
                    <a:schemeClr val="tx1"/>
                  </a:solidFill>
                  <a:latin typeface="Arial" charset="0"/>
                  <a:cs typeface="Arial" charset="0"/>
                </a:defRPr>
              </a:lvl2pPr>
              <a:lvl3pPr marL="1143000" indent="-228600" eaLnBrk="0" hangingPunct="0">
                <a:defRPr>
                  <a:solidFill>
                    <a:schemeClr val="tx1"/>
                  </a:solidFill>
                  <a:latin typeface="Arial" charset="0"/>
                  <a:cs typeface="Arial" charset="0"/>
                </a:defRPr>
              </a:lvl3pPr>
              <a:lvl4pPr marL="1600200" indent="-228600" eaLnBrk="0" hangingPunct="0">
                <a:defRPr>
                  <a:solidFill>
                    <a:schemeClr val="tx1"/>
                  </a:solidFill>
                  <a:latin typeface="Arial" charset="0"/>
                  <a:cs typeface="Arial" charset="0"/>
                </a:defRPr>
              </a:lvl4pPr>
              <a:lvl5pPr marL="2057400" indent="-228600" eaLnBrk="0" hangingPunct="0">
                <a:defRPr>
                  <a:solidFill>
                    <a:schemeClr val="tx1"/>
                  </a:solidFill>
                  <a:latin typeface="Arial" charset="0"/>
                  <a:cs typeface="Arial" charset="0"/>
                </a:defRPr>
              </a:lvl5pPr>
              <a:lvl6pPr marL="2514600" indent="-228600" eaLnBrk="0" fontAlgn="base" hangingPunct="0">
                <a:spcBef>
                  <a:spcPct val="0"/>
                </a:spcBef>
                <a:spcAft>
                  <a:spcPct val="0"/>
                </a:spcAft>
                <a:defRPr>
                  <a:solidFill>
                    <a:schemeClr val="tx1"/>
                  </a:solidFill>
                  <a:latin typeface="Arial" charset="0"/>
                  <a:cs typeface="Arial" charset="0"/>
                </a:defRPr>
              </a:lvl6pPr>
              <a:lvl7pPr marL="2971800" indent="-228600" eaLnBrk="0" fontAlgn="base" hangingPunct="0">
                <a:spcBef>
                  <a:spcPct val="0"/>
                </a:spcBef>
                <a:spcAft>
                  <a:spcPct val="0"/>
                </a:spcAft>
                <a:defRPr>
                  <a:solidFill>
                    <a:schemeClr val="tx1"/>
                  </a:solidFill>
                  <a:latin typeface="Arial" charset="0"/>
                  <a:cs typeface="Arial" charset="0"/>
                </a:defRPr>
              </a:lvl7pPr>
              <a:lvl8pPr marL="3429000" indent="-228600" eaLnBrk="0" fontAlgn="base" hangingPunct="0">
                <a:spcBef>
                  <a:spcPct val="0"/>
                </a:spcBef>
                <a:spcAft>
                  <a:spcPct val="0"/>
                </a:spcAft>
                <a:defRPr>
                  <a:solidFill>
                    <a:schemeClr val="tx1"/>
                  </a:solidFill>
                  <a:latin typeface="Arial" charset="0"/>
                  <a:cs typeface="Arial" charset="0"/>
                </a:defRPr>
              </a:lvl8pPr>
              <a:lvl9pPr marL="3886200" indent="-228600" eaLnBrk="0" fontAlgn="base" hangingPunct="0">
                <a:spcBef>
                  <a:spcPct val="0"/>
                </a:spcBef>
                <a:spcAft>
                  <a:spcPct val="0"/>
                </a:spcAft>
                <a:defRPr>
                  <a:solidFill>
                    <a:schemeClr val="tx1"/>
                  </a:solidFill>
                  <a:latin typeface="Arial" charset="0"/>
                  <a:cs typeface="Arial" charset="0"/>
                </a:defRPr>
              </a:lvl9pPr>
            </a:lstStyle>
            <a:p>
              <a:pPr eaLnBrk="1" hangingPunct="1">
                <a:spcBef>
                  <a:spcPct val="50000"/>
                </a:spcBef>
              </a:pPr>
              <a:r>
                <a:rPr lang="en-US" sz="2300" b="1" i="1" dirty="0">
                  <a:latin typeface="Tahoma" pitchFamily="34" charset="0"/>
                </a:rPr>
                <a:t>Y</a:t>
              </a:r>
              <a:r>
                <a:rPr lang="en-US" sz="2300" baseline="-25000" dirty="0">
                  <a:latin typeface="Tahoma" pitchFamily="34" charset="0"/>
                </a:rPr>
                <a:t>2</a:t>
              </a:r>
            </a:p>
          </p:txBody>
        </p:sp>
        <p:sp>
          <p:nvSpPr>
            <p:cNvPr id="9236" name="Line 29"/>
            <p:cNvSpPr>
              <a:spLocks noChangeShapeType="1"/>
            </p:cNvSpPr>
            <p:nvPr/>
          </p:nvSpPr>
          <p:spPr bwMode="auto">
            <a:xfrm flipH="1">
              <a:off x="4346" y="2531"/>
              <a:ext cx="0" cy="864"/>
            </a:xfrm>
            <a:prstGeom prst="line">
              <a:avLst/>
            </a:prstGeom>
            <a:noFill/>
            <a:ln w="12700">
              <a:solidFill>
                <a:srgbClr val="FF0000"/>
              </a:solidFill>
              <a:prstDash val="dash"/>
              <a:round/>
              <a:headEnd/>
              <a:tailEnd/>
            </a:ln>
            <a:extLst>
              <a:ext uri="{909E8E84-426E-40DD-AFC4-6F175D3DCCD1}">
                <a14:hiddenFill xmlns:a14="http://schemas.microsoft.com/office/drawing/2010/main">
                  <a:noFill/>
                </a14:hiddenFill>
              </a:ext>
            </a:extLst>
          </p:spPr>
          <p:txBody>
            <a:bodyPr/>
            <a:lstStyle/>
            <a:p>
              <a:endParaRPr lang="en-US" dirty="0"/>
            </a:p>
          </p:txBody>
        </p:sp>
      </p:grpSp>
      <p:sp>
        <p:nvSpPr>
          <p:cNvPr id="75806" name="Rectangle 30"/>
          <p:cNvSpPr>
            <a:spLocks noGrp="1" noChangeArrowheads="1"/>
          </p:cNvSpPr>
          <p:nvPr>
            <p:ph type="body" idx="4294967295"/>
          </p:nvPr>
        </p:nvSpPr>
        <p:spPr>
          <a:xfrm>
            <a:off x="382588" y="1444625"/>
            <a:ext cx="2720975" cy="1738313"/>
          </a:xfrm>
          <a:solidFill>
            <a:srgbClr val="FFFFCC"/>
          </a:solidFill>
          <a:effectLst>
            <a:outerShdw blurRad="50800" dist="38100" dir="2700000" algn="tl" rotWithShape="0">
              <a:prstClr val="black">
                <a:alpha val="40000"/>
              </a:prstClr>
            </a:outerShdw>
          </a:effectLst>
        </p:spPr>
        <p:txBody>
          <a:bodyPr/>
          <a:lstStyle/>
          <a:p>
            <a:pPr marL="0" indent="0">
              <a:buFont typeface="Wingdings" pitchFamily="2" charset="2"/>
              <a:buNone/>
              <a:defRPr/>
            </a:pPr>
            <a:r>
              <a:rPr lang="en-US" sz="2500" i="1" dirty="0"/>
              <a:t>AD</a:t>
            </a:r>
            <a:r>
              <a:rPr lang="en-US" sz="2500" dirty="0"/>
              <a:t> shifts left, depressing output and employment </a:t>
            </a:r>
            <a:br>
              <a:rPr lang="en-US" sz="2500" dirty="0"/>
            </a:br>
            <a:r>
              <a:rPr lang="en-US" sz="2500" dirty="0"/>
              <a:t>in the short run.</a:t>
            </a:r>
          </a:p>
        </p:txBody>
      </p:sp>
      <p:sp>
        <p:nvSpPr>
          <p:cNvPr id="9230" name="Text Box 31"/>
          <p:cNvSpPr txBox="1">
            <a:spLocks noChangeArrowheads="1"/>
          </p:cNvSpPr>
          <p:nvPr/>
        </p:nvSpPr>
        <p:spPr bwMode="auto">
          <a:xfrm>
            <a:off x="5942013" y="3241675"/>
            <a:ext cx="228600" cy="3508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lvl1pPr eaLnBrk="0" hangingPunct="0">
              <a:defRPr>
                <a:solidFill>
                  <a:schemeClr val="tx1"/>
                </a:solidFill>
                <a:latin typeface="Arial" charset="0"/>
                <a:cs typeface="Arial" charset="0"/>
              </a:defRPr>
            </a:lvl1pPr>
            <a:lvl2pPr marL="742950" indent="-285750" eaLnBrk="0" hangingPunct="0">
              <a:defRPr>
                <a:solidFill>
                  <a:schemeClr val="tx1"/>
                </a:solidFill>
                <a:latin typeface="Arial" charset="0"/>
                <a:cs typeface="Arial" charset="0"/>
              </a:defRPr>
            </a:lvl2pPr>
            <a:lvl3pPr marL="1143000" indent="-228600" eaLnBrk="0" hangingPunct="0">
              <a:defRPr>
                <a:solidFill>
                  <a:schemeClr val="tx1"/>
                </a:solidFill>
                <a:latin typeface="Arial" charset="0"/>
                <a:cs typeface="Arial" charset="0"/>
              </a:defRPr>
            </a:lvl3pPr>
            <a:lvl4pPr marL="1600200" indent="-228600" eaLnBrk="0" hangingPunct="0">
              <a:defRPr>
                <a:solidFill>
                  <a:schemeClr val="tx1"/>
                </a:solidFill>
                <a:latin typeface="Arial" charset="0"/>
                <a:cs typeface="Arial" charset="0"/>
              </a:defRPr>
            </a:lvl4pPr>
            <a:lvl5pPr marL="2057400" indent="-228600" eaLnBrk="0" hangingPunct="0">
              <a:defRPr>
                <a:solidFill>
                  <a:schemeClr val="tx1"/>
                </a:solidFill>
                <a:latin typeface="Arial" charset="0"/>
                <a:cs typeface="Arial" charset="0"/>
              </a:defRPr>
            </a:lvl5pPr>
            <a:lvl6pPr marL="2514600" indent="-228600" eaLnBrk="0" fontAlgn="base" hangingPunct="0">
              <a:spcBef>
                <a:spcPct val="0"/>
              </a:spcBef>
              <a:spcAft>
                <a:spcPct val="0"/>
              </a:spcAft>
              <a:defRPr>
                <a:solidFill>
                  <a:schemeClr val="tx1"/>
                </a:solidFill>
                <a:latin typeface="Arial" charset="0"/>
                <a:cs typeface="Arial" charset="0"/>
              </a:defRPr>
            </a:lvl6pPr>
            <a:lvl7pPr marL="2971800" indent="-228600" eaLnBrk="0" fontAlgn="base" hangingPunct="0">
              <a:spcBef>
                <a:spcPct val="0"/>
              </a:spcBef>
              <a:spcAft>
                <a:spcPct val="0"/>
              </a:spcAft>
              <a:defRPr>
                <a:solidFill>
                  <a:schemeClr val="tx1"/>
                </a:solidFill>
                <a:latin typeface="Arial" charset="0"/>
                <a:cs typeface="Arial" charset="0"/>
              </a:defRPr>
            </a:lvl7pPr>
            <a:lvl8pPr marL="3429000" indent="-228600" eaLnBrk="0" fontAlgn="base" hangingPunct="0">
              <a:spcBef>
                <a:spcPct val="0"/>
              </a:spcBef>
              <a:spcAft>
                <a:spcPct val="0"/>
              </a:spcAft>
              <a:defRPr>
                <a:solidFill>
                  <a:schemeClr val="tx1"/>
                </a:solidFill>
                <a:latin typeface="Arial" charset="0"/>
                <a:cs typeface="Arial" charset="0"/>
              </a:defRPr>
            </a:lvl8pPr>
            <a:lvl9pPr marL="3886200" indent="-228600" eaLnBrk="0" fontAlgn="base" hangingPunct="0">
              <a:spcBef>
                <a:spcPct val="0"/>
              </a:spcBef>
              <a:spcAft>
                <a:spcPct val="0"/>
              </a:spcAft>
              <a:defRPr>
                <a:solidFill>
                  <a:schemeClr val="tx1"/>
                </a:solidFill>
                <a:latin typeface="Arial" charset="0"/>
                <a:cs typeface="Arial" charset="0"/>
              </a:defRPr>
            </a:lvl9pPr>
          </a:lstStyle>
          <a:p>
            <a:pPr eaLnBrk="1" hangingPunct="1">
              <a:spcBef>
                <a:spcPct val="50000"/>
              </a:spcBef>
            </a:pPr>
            <a:r>
              <a:rPr lang="en-US" sz="2300" dirty="0">
                <a:latin typeface="Tahoma" pitchFamily="34" charset="0"/>
              </a:rPr>
              <a:t>A</a:t>
            </a:r>
            <a:endParaRPr lang="en-US" sz="2300" dirty="0">
              <a:latin typeface="Times New Roman" pitchFamily="18" charset="0"/>
            </a:endParaRPr>
          </a:p>
        </p:txBody>
      </p:sp>
      <p:sp>
        <p:nvSpPr>
          <p:cNvPr id="75808" name="Text Box 32"/>
          <p:cNvSpPr txBox="1">
            <a:spLocks noChangeArrowheads="1"/>
          </p:cNvSpPr>
          <p:nvPr/>
        </p:nvSpPr>
        <p:spPr bwMode="auto">
          <a:xfrm>
            <a:off x="4848225" y="3254375"/>
            <a:ext cx="228600" cy="3508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lvl1pPr eaLnBrk="0" hangingPunct="0">
              <a:defRPr>
                <a:solidFill>
                  <a:schemeClr val="tx1"/>
                </a:solidFill>
                <a:latin typeface="Arial" charset="0"/>
                <a:cs typeface="Arial" charset="0"/>
              </a:defRPr>
            </a:lvl1pPr>
            <a:lvl2pPr marL="742950" indent="-285750" eaLnBrk="0" hangingPunct="0">
              <a:defRPr>
                <a:solidFill>
                  <a:schemeClr val="tx1"/>
                </a:solidFill>
                <a:latin typeface="Arial" charset="0"/>
                <a:cs typeface="Arial" charset="0"/>
              </a:defRPr>
            </a:lvl2pPr>
            <a:lvl3pPr marL="1143000" indent="-228600" eaLnBrk="0" hangingPunct="0">
              <a:defRPr>
                <a:solidFill>
                  <a:schemeClr val="tx1"/>
                </a:solidFill>
                <a:latin typeface="Arial" charset="0"/>
                <a:cs typeface="Arial" charset="0"/>
              </a:defRPr>
            </a:lvl3pPr>
            <a:lvl4pPr marL="1600200" indent="-228600" eaLnBrk="0" hangingPunct="0">
              <a:defRPr>
                <a:solidFill>
                  <a:schemeClr val="tx1"/>
                </a:solidFill>
                <a:latin typeface="Arial" charset="0"/>
                <a:cs typeface="Arial" charset="0"/>
              </a:defRPr>
            </a:lvl4pPr>
            <a:lvl5pPr marL="2057400" indent="-228600" eaLnBrk="0" hangingPunct="0">
              <a:defRPr>
                <a:solidFill>
                  <a:schemeClr val="tx1"/>
                </a:solidFill>
                <a:latin typeface="Arial" charset="0"/>
                <a:cs typeface="Arial" charset="0"/>
              </a:defRPr>
            </a:lvl5pPr>
            <a:lvl6pPr marL="2514600" indent="-228600" eaLnBrk="0" fontAlgn="base" hangingPunct="0">
              <a:spcBef>
                <a:spcPct val="0"/>
              </a:spcBef>
              <a:spcAft>
                <a:spcPct val="0"/>
              </a:spcAft>
              <a:defRPr>
                <a:solidFill>
                  <a:schemeClr val="tx1"/>
                </a:solidFill>
                <a:latin typeface="Arial" charset="0"/>
                <a:cs typeface="Arial" charset="0"/>
              </a:defRPr>
            </a:lvl6pPr>
            <a:lvl7pPr marL="2971800" indent="-228600" eaLnBrk="0" fontAlgn="base" hangingPunct="0">
              <a:spcBef>
                <a:spcPct val="0"/>
              </a:spcBef>
              <a:spcAft>
                <a:spcPct val="0"/>
              </a:spcAft>
              <a:defRPr>
                <a:solidFill>
                  <a:schemeClr val="tx1"/>
                </a:solidFill>
                <a:latin typeface="Arial" charset="0"/>
                <a:cs typeface="Arial" charset="0"/>
              </a:defRPr>
            </a:lvl7pPr>
            <a:lvl8pPr marL="3429000" indent="-228600" eaLnBrk="0" fontAlgn="base" hangingPunct="0">
              <a:spcBef>
                <a:spcPct val="0"/>
              </a:spcBef>
              <a:spcAft>
                <a:spcPct val="0"/>
              </a:spcAft>
              <a:defRPr>
                <a:solidFill>
                  <a:schemeClr val="tx1"/>
                </a:solidFill>
                <a:latin typeface="Arial" charset="0"/>
                <a:cs typeface="Arial" charset="0"/>
              </a:defRPr>
            </a:lvl8pPr>
            <a:lvl9pPr marL="3886200" indent="-228600" eaLnBrk="0" fontAlgn="base" hangingPunct="0">
              <a:spcBef>
                <a:spcPct val="0"/>
              </a:spcBef>
              <a:spcAft>
                <a:spcPct val="0"/>
              </a:spcAft>
              <a:defRPr>
                <a:solidFill>
                  <a:schemeClr val="tx1"/>
                </a:solidFill>
                <a:latin typeface="Arial" charset="0"/>
                <a:cs typeface="Arial" charset="0"/>
              </a:defRPr>
            </a:lvl9pPr>
          </a:lstStyle>
          <a:p>
            <a:pPr eaLnBrk="1" hangingPunct="1">
              <a:spcBef>
                <a:spcPct val="50000"/>
              </a:spcBef>
            </a:pPr>
            <a:r>
              <a:rPr lang="en-US" sz="2300" dirty="0">
                <a:latin typeface="Tahoma" pitchFamily="34" charset="0"/>
              </a:rPr>
              <a:t>B</a:t>
            </a:r>
            <a:endParaRPr lang="en-US" sz="2300" dirty="0">
              <a:latin typeface="Times New Roman" pitchFamily="18" charset="0"/>
            </a:endParaRPr>
          </a:p>
        </p:txBody>
      </p:sp>
      <p:sp>
        <p:nvSpPr>
          <p:cNvPr id="75809" name="Text Box 33"/>
          <p:cNvSpPr txBox="1">
            <a:spLocks noChangeArrowheads="1"/>
          </p:cNvSpPr>
          <p:nvPr/>
        </p:nvSpPr>
        <p:spPr bwMode="auto">
          <a:xfrm>
            <a:off x="5943600" y="4103688"/>
            <a:ext cx="228600" cy="3508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lvl1pPr eaLnBrk="0" hangingPunct="0">
              <a:defRPr>
                <a:solidFill>
                  <a:schemeClr val="tx1"/>
                </a:solidFill>
                <a:latin typeface="Arial" charset="0"/>
                <a:cs typeface="Arial" charset="0"/>
              </a:defRPr>
            </a:lvl1pPr>
            <a:lvl2pPr marL="742950" indent="-285750" eaLnBrk="0" hangingPunct="0">
              <a:defRPr>
                <a:solidFill>
                  <a:schemeClr val="tx1"/>
                </a:solidFill>
                <a:latin typeface="Arial" charset="0"/>
                <a:cs typeface="Arial" charset="0"/>
              </a:defRPr>
            </a:lvl2pPr>
            <a:lvl3pPr marL="1143000" indent="-228600" eaLnBrk="0" hangingPunct="0">
              <a:defRPr>
                <a:solidFill>
                  <a:schemeClr val="tx1"/>
                </a:solidFill>
                <a:latin typeface="Arial" charset="0"/>
                <a:cs typeface="Arial" charset="0"/>
              </a:defRPr>
            </a:lvl3pPr>
            <a:lvl4pPr marL="1600200" indent="-228600" eaLnBrk="0" hangingPunct="0">
              <a:defRPr>
                <a:solidFill>
                  <a:schemeClr val="tx1"/>
                </a:solidFill>
                <a:latin typeface="Arial" charset="0"/>
                <a:cs typeface="Arial" charset="0"/>
              </a:defRPr>
            </a:lvl4pPr>
            <a:lvl5pPr marL="2057400" indent="-228600" eaLnBrk="0" hangingPunct="0">
              <a:defRPr>
                <a:solidFill>
                  <a:schemeClr val="tx1"/>
                </a:solidFill>
                <a:latin typeface="Arial" charset="0"/>
                <a:cs typeface="Arial" charset="0"/>
              </a:defRPr>
            </a:lvl5pPr>
            <a:lvl6pPr marL="2514600" indent="-228600" eaLnBrk="0" fontAlgn="base" hangingPunct="0">
              <a:spcBef>
                <a:spcPct val="0"/>
              </a:spcBef>
              <a:spcAft>
                <a:spcPct val="0"/>
              </a:spcAft>
              <a:defRPr>
                <a:solidFill>
                  <a:schemeClr val="tx1"/>
                </a:solidFill>
                <a:latin typeface="Arial" charset="0"/>
                <a:cs typeface="Arial" charset="0"/>
              </a:defRPr>
            </a:lvl6pPr>
            <a:lvl7pPr marL="2971800" indent="-228600" eaLnBrk="0" fontAlgn="base" hangingPunct="0">
              <a:spcBef>
                <a:spcPct val="0"/>
              </a:spcBef>
              <a:spcAft>
                <a:spcPct val="0"/>
              </a:spcAft>
              <a:defRPr>
                <a:solidFill>
                  <a:schemeClr val="tx1"/>
                </a:solidFill>
                <a:latin typeface="Arial" charset="0"/>
                <a:cs typeface="Arial" charset="0"/>
              </a:defRPr>
            </a:lvl7pPr>
            <a:lvl8pPr marL="3429000" indent="-228600" eaLnBrk="0" fontAlgn="base" hangingPunct="0">
              <a:spcBef>
                <a:spcPct val="0"/>
              </a:spcBef>
              <a:spcAft>
                <a:spcPct val="0"/>
              </a:spcAft>
              <a:defRPr>
                <a:solidFill>
                  <a:schemeClr val="tx1"/>
                </a:solidFill>
                <a:latin typeface="Arial" charset="0"/>
                <a:cs typeface="Arial" charset="0"/>
              </a:defRPr>
            </a:lvl8pPr>
            <a:lvl9pPr marL="3886200" indent="-228600" eaLnBrk="0" fontAlgn="base" hangingPunct="0">
              <a:spcBef>
                <a:spcPct val="0"/>
              </a:spcBef>
              <a:spcAft>
                <a:spcPct val="0"/>
              </a:spcAft>
              <a:defRPr>
                <a:solidFill>
                  <a:schemeClr val="tx1"/>
                </a:solidFill>
                <a:latin typeface="Arial" charset="0"/>
                <a:cs typeface="Arial" charset="0"/>
              </a:defRPr>
            </a:lvl9pPr>
          </a:lstStyle>
          <a:p>
            <a:pPr eaLnBrk="1" hangingPunct="1">
              <a:spcBef>
                <a:spcPct val="50000"/>
              </a:spcBef>
            </a:pPr>
            <a:r>
              <a:rPr lang="en-US" sz="2300" dirty="0">
                <a:latin typeface="Tahoma" pitchFamily="34" charset="0"/>
              </a:rPr>
              <a:t>C</a:t>
            </a:r>
            <a:endParaRPr lang="en-US" sz="2300" dirty="0">
              <a:latin typeface="Times New Roman" pitchFamily="18" charset="0"/>
            </a:endParaRPr>
          </a:p>
        </p:txBody>
      </p:sp>
      <p:sp>
        <p:nvSpPr>
          <p:cNvPr id="75815" name="Rectangle 39"/>
          <p:cNvSpPr>
            <a:spLocks noChangeArrowheads="1"/>
          </p:cNvSpPr>
          <p:nvPr/>
        </p:nvSpPr>
        <p:spPr bwMode="auto">
          <a:xfrm>
            <a:off x="433388" y="3400425"/>
            <a:ext cx="2447925" cy="2928938"/>
          </a:xfrm>
          <a:prstGeom prst="rect">
            <a:avLst/>
          </a:prstGeom>
          <a:solidFill>
            <a:srgbClr val="FFCCCC"/>
          </a:solidFill>
          <a:ln w="9525">
            <a:noFill/>
            <a:miter lim="800000"/>
            <a:headEnd/>
            <a:tailEnd/>
          </a:ln>
          <a:effectLst>
            <a:outerShdw blurRad="50800" dist="38100" dir="2700000" algn="tl" rotWithShape="0">
              <a:prstClr val="black">
                <a:alpha val="40000"/>
              </a:prstClr>
            </a:outerShdw>
          </a:effectLst>
        </p:spPr>
        <p:txBody>
          <a:bodyPr/>
          <a:lstStyle/>
          <a:p>
            <a:pPr>
              <a:lnSpc>
                <a:spcPct val="105000"/>
              </a:lnSpc>
              <a:spcBef>
                <a:spcPct val="45000"/>
              </a:spcBef>
              <a:buClr>
                <a:srgbClr val="008080"/>
              </a:buClr>
              <a:buSzPct val="120000"/>
              <a:buFont typeface="Wingdings" pitchFamily="2" charset="2"/>
              <a:buNone/>
              <a:defRPr/>
            </a:pPr>
            <a:r>
              <a:rPr lang="en-US" sz="2500" dirty="0"/>
              <a:t>Over time, prices fall and the economy moves down its demand curve toward full employment.</a:t>
            </a:r>
          </a:p>
        </p:txBody>
      </p:sp>
      <p:sp>
        <p:nvSpPr>
          <p:cNvPr id="75819" name="Arc 43"/>
          <p:cNvSpPr>
            <a:spLocks/>
          </p:cNvSpPr>
          <p:nvPr/>
        </p:nvSpPr>
        <p:spPr bwMode="auto">
          <a:xfrm flipH="1" flipV="1">
            <a:off x="4879975" y="1446213"/>
            <a:ext cx="3036888" cy="2941637"/>
          </a:xfrm>
          <a:custGeom>
            <a:avLst/>
            <a:gdLst>
              <a:gd name="T0" fmla="*/ 2147483647 w 16560"/>
              <a:gd name="T1" fmla="*/ 0 h 18286"/>
              <a:gd name="T2" fmla="*/ 2147483647 w 16560"/>
              <a:gd name="T3" fmla="*/ 2147483647 h 18286"/>
              <a:gd name="T4" fmla="*/ 0 w 16560"/>
              <a:gd name="T5" fmla="*/ 2147483647 h 18286"/>
              <a:gd name="T6" fmla="*/ 0 60000 65536"/>
              <a:gd name="T7" fmla="*/ 0 60000 65536"/>
              <a:gd name="T8" fmla="*/ 0 60000 65536"/>
              <a:gd name="T9" fmla="*/ 0 w 16560"/>
              <a:gd name="T10" fmla="*/ 0 h 18286"/>
              <a:gd name="T11" fmla="*/ 16560 w 16560"/>
              <a:gd name="T12" fmla="*/ 18286 h 18286"/>
            </a:gdLst>
            <a:ahLst/>
            <a:cxnLst>
              <a:cxn ang="T6">
                <a:pos x="T0" y="T1"/>
              </a:cxn>
              <a:cxn ang="T7">
                <a:pos x="T2" y="T3"/>
              </a:cxn>
              <a:cxn ang="T8">
                <a:pos x="T4" y="T5"/>
              </a:cxn>
            </a:cxnLst>
            <a:rect l="T9" t="T10" r="T11" b="T12"/>
            <a:pathLst>
              <a:path w="16560" h="18286" fill="none" extrusionOk="0">
                <a:moveTo>
                  <a:pt x="11496" y="-1"/>
                </a:moveTo>
                <a:cubicBezTo>
                  <a:pt x="13404" y="1199"/>
                  <a:pt x="15113" y="2689"/>
                  <a:pt x="16560" y="4417"/>
                </a:cubicBezTo>
              </a:path>
              <a:path w="16560" h="18286" stroke="0" extrusionOk="0">
                <a:moveTo>
                  <a:pt x="11496" y="-1"/>
                </a:moveTo>
                <a:cubicBezTo>
                  <a:pt x="13404" y="1199"/>
                  <a:pt x="15113" y="2689"/>
                  <a:pt x="16560" y="4417"/>
                </a:cubicBezTo>
                <a:lnTo>
                  <a:pt x="0" y="18286"/>
                </a:lnTo>
                <a:close/>
              </a:path>
            </a:pathLst>
          </a:custGeom>
          <a:noFill/>
          <a:ln w="38100">
            <a:solidFill>
              <a:srgbClr val="990033"/>
            </a:solidFill>
            <a:round/>
            <a:headEnd type="triangle" w="lg" len="lg"/>
            <a:tailEnd/>
          </a:ln>
          <a:extLst>
            <a:ext uri="{909E8E84-426E-40DD-AFC4-6F175D3DCCD1}">
              <a14:hiddenFill xmlns:a14="http://schemas.microsoft.com/office/drawing/2010/main">
                <a:solidFill>
                  <a:srgbClr val="FFFFFF"/>
                </a:solidFill>
              </a14:hiddenFill>
            </a:ext>
          </a:extLst>
        </p:spPr>
        <p:txBody>
          <a:bodyPr wrap="none" anchor="ctr"/>
          <a:lstStyle/>
          <a:p>
            <a:endParaRPr lang="en-US" dirty="0"/>
          </a:p>
        </p:txBody>
      </p:sp>
    </p:spTree>
    <p:extLst>
      <p:ext uri="{BB962C8B-B14F-4D97-AF65-F5344CB8AC3E}">
        <p14:creationId xmlns:p14="http://schemas.microsoft.com/office/powerpoint/2010/main" val="2940715555"/>
      </p:ext>
    </p:extLst>
  </p:cSld>
  <p:clrMapOvr>
    <a:masterClrMapping/>
  </p:clrMapOvr>
  <p:transition spd="med">
    <p:wipe dir="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75806"/>
                                        </p:tgtEl>
                                        <p:attrNameLst>
                                          <p:attrName>style.visibility</p:attrName>
                                        </p:attrNameLst>
                                      </p:cBhvr>
                                      <p:to>
                                        <p:strVal val="visible"/>
                                      </p:to>
                                    </p:set>
                                    <p:animEffect transition="in" filter="fade">
                                      <p:cBhvr>
                                        <p:cTn id="7" dur="500"/>
                                        <p:tgtEl>
                                          <p:spTgt spid="75806"/>
                                        </p:tgtEl>
                                      </p:cBhvr>
                                    </p:animEffect>
                                  </p:childTnLst>
                                </p:cTn>
                              </p:par>
                            </p:childTnLst>
                          </p:cTn>
                        </p:par>
                        <p:par>
                          <p:cTn id="8" fill="hold" nodeType="afterGroup">
                            <p:stCondLst>
                              <p:cond delay="500"/>
                            </p:stCondLst>
                            <p:childTnLst>
                              <p:par>
                                <p:cTn id="9" presetID="17" presetClass="entr" presetSubtype="2" fill="hold" grpId="0" nodeType="afterEffect">
                                  <p:stCondLst>
                                    <p:cond delay="0"/>
                                  </p:stCondLst>
                                  <p:childTnLst>
                                    <p:set>
                                      <p:cBhvr>
                                        <p:cTn id="10" dur="1" fill="hold">
                                          <p:stCondLst>
                                            <p:cond delay="0"/>
                                          </p:stCondLst>
                                        </p:cTn>
                                        <p:tgtEl>
                                          <p:spTgt spid="75798"/>
                                        </p:tgtEl>
                                        <p:attrNameLst>
                                          <p:attrName>style.visibility</p:attrName>
                                        </p:attrNameLst>
                                      </p:cBhvr>
                                      <p:to>
                                        <p:strVal val="visible"/>
                                      </p:to>
                                    </p:set>
                                    <p:anim calcmode="lin" valueType="num">
                                      <p:cBhvr>
                                        <p:cTn id="11" dur="500" fill="hold"/>
                                        <p:tgtEl>
                                          <p:spTgt spid="75798"/>
                                        </p:tgtEl>
                                        <p:attrNameLst>
                                          <p:attrName>ppt_x</p:attrName>
                                        </p:attrNameLst>
                                      </p:cBhvr>
                                      <p:tavLst>
                                        <p:tav tm="0">
                                          <p:val>
                                            <p:strVal val="#ppt_x+#ppt_w/2"/>
                                          </p:val>
                                        </p:tav>
                                        <p:tav tm="100000">
                                          <p:val>
                                            <p:strVal val="#ppt_x"/>
                                          </p:val>
                                        </p:tav>
                                      </p:tavLst>
                                    </p:anim>
                                    <p:anim calcmode="lin" valueType="num">
                                      <p:cBhvr>
                                        <p:cTn id="12" dur="500" fill="hold"/>
                                        <p:tgtEl>
                                          <p:spTgt spid="75798"/>
                                        </p:tgtEl>
                                        <p:attrNameLst>
                                          <p:attrName>ppt_y</p:attrName>
                                        </p:attrNameLst>
                                      </p:cBhvr>
                                      <p:tavLst>
                                        <p:tav tm="0">
                                          <p:val>
                                            <p:strVal val="#ppt_y"/>
                                          </p:val>
                                        </p:tav>
                                        <p:tav tm="100000">
                                          <p:val>
                                            <p:strVal val="#ppt_y"/>
                                          </p:val>
                                        </p:tav>
                                      </p:tavLst>
                                    </p:anim>
                                    <p:anim calcmode="lin" valueType="num">
                                      <p:cBhvr>
                                        <p:cTn id="13" dur="500" fill="hold"/>
                                        <p:tgtEl>
                                          <p:spTgt spid="75798"/>
                                        </p:tgtEl>
                                        <p:attrNameLst>
                                          <p:attrName>ppt_w</p:attrName>
                                        </p:attrNameLst>
                                      </p:cBhvr>
                                      <p:tavLst>
                                        <p:tav tm="0">
                                          <p:val>
                                            <p:fltVal val="0"/>
                                          </p:val>
                                        </p:tav>
                                        <p:tav tm="100000">
                                          <p:val>
                                            <p:strVal val="#ppt_w"/>
                                          </p:val>
                                        </p:tav>
                                      </p:tavLst>
                                    </p:anim>
                                    <p:anim calcmode="lin" valueType="num">
                                      <p:cBhvr>
                                        <p:cTn id="14" dur="500" fill="hold"/>
                                        <p:tgtEl>
                                          <p:spTgt spid="75798"/>
                                        </p:tgtEl>
                                        <p:attrNameLst>
                                          <p:attrName>ppt_h</p:attrName>
                                        </p:attrNameLst>
                                      </p:cBhvr>
                                      <p:tavLst>
                                        <p:tav tm="0">
                                          <p:val>
                                            <p:strVal val="#ppt_h"/>
                                          </p:val>
                                        </p:tav>
                                        <p:tav tm="100000">
                                          <p:val>
                                            <p:strVal val="#ppt_h"/>
                                          </p:val>
                                        </p:tav>
                                      </p:tavLst>
                                    </p:anim>
                                  </p:childTnLst>
                                  <p:subTnLst>
                                    <p:animClr clrSpc="rgb" dir="cw">
                                      <p:cBhvr override="childStyle">
                                        <p:cTn dur="1" fill="hold" display="0" masterRel="nextClick" afterEffect="1"/>
                                        <p:tgtEl>
                                          <p:spTgt spid="75798"/>
                                        </p:tgtEl>
                                        <p:attrNameLst>
                                          <p:attrName>ppt_c</p:attrName>
                                        </p:attrNameLst>
                                      </p:cBhvr>
                                      <p:to>
                                        <a:srgbClr val="969696"/>
                                      </p:to>
                                    </p:animClr>
                                  </p:subTnLst>
                                </p:cTn>
                              </p:par>
                            </p:childTnLst>
                          </p:cTn>
                        </p:par>
                        <p:par>
                          <p:cTn id="15" fill="hold" nodeType="afterGroup">
                            <p:stCondLst>
                              <p:cond delay="1000"/>
                            </p:stCondLst>
                            <p:childTnLst>
                              <p:par>
                                <p:cTn id="16" presetID="18" presetClass="entr" presetSubtype="6" fill="hold" nodeType="afterEffect">
                                  <p:stCondLst>
                                    <p:cond delay="0"/>
                                  </p:stCondLst>
                                  <p:childTnLst>
                                    <p:set>
                                      <p:cBhvr>
                                        <p:cTn id="17" dur="1" fill="hold">
                                          <p:stCondLst>
                                            <p:cond delay="0"/>
                                          </p:stCondLst>
                                        </p:cTn>
                                        <p:tgtEl>
                                          <p:spTgt spid="4"/>
                                        </p:tgtEl>
                                        <p:attrNameLst>
                                          <p:attrName>style.visibility</p:attrName>
                                        </p:attrNameLst>
                                      </p:cBhvr>
                                      <p:to>
                                        <p:strVal val="visible"/>
                                      </p:to>
                                    </p:set>
                                    <p:animEffect transition="in" filter="strips(downRight)">
                                      <p:cBhvr>
                                        <p:cTn id="18" dur="500"/>
                                        <p:tgtEl>
                                          <p:spTgt spid="4"/>
                                        </p:tgtEl>
                                      </p:cBhvr>
                                    </p:animEffect>
                                  </p:childTnLst>
                                </p:cTn>
                              </p:par>
                            </p:childTnLst>
                          </p:cTn>
                        </p:par>
                        <p:par>
                          <p:cTn id="19" fill="hold" nodeType="afterGroup">
                            <p:stCondLst>
                              <p:cond delay="1500"/>
                            </p:stCondLst>
                            <p:childTnLst>
                              <p:par>
                                <p:cTn id="20" presetID="18" presetClass="entr" presetSubtype="12" fill="hold" grpId="0" nodeType="afterEffect">
                                  <p:stCondLst>
                                    <p:cond delay="0"/>
                                  </p:stCondLst>
                                  <p:childTnLst>
                                    <p:set>
                                      <p:cBhvr>
                                        <p:cTn id="21" dur="1" fill="hold">
                                          <p:stCondLst>
                                            <p:cond delay="0"/>
                                          </p:stCondLst>
                                        </p:cTn>
                                        <p:tgtEl>
                                          <p:spTgt spid="75808"/>
                                        </p:tgtEl>
                                        <p:attrNameLst>
                                          <p:attrName>style.visibility</p:attrName>
                                        </p:attrNameLst>
                                      </p:cBhvr>
                                      <p:to>
                                        <p:strVal val="visible"/>
                                      </p:to>
                                    </p:set>
                                    <p:animEffect transition="in" filter="strips(downLeft)">
                                      <p:cBhvr>
                                        <p:cTn id="22" dur="500"/>
                                        <p:tgtEl>
                                          <p:spTgt spid="75808"/>
                                        </p:tgtEl>
                                      </p:cBhvr>
                                    </p:animEffect>
                                  </p:childTnLst>
                                </p:cTn>
                              </p:par>
                            </p:childTnLst>
                          </p:cTn>
                        </p:par>
                        <p:par>
                          <p:cTn id="23" fill="hold" nodeType="afterGroup">
                            <p:stCondLst>
                              <p:cond delay="2000"/>
                            </p:stCondLst>
                            <p:childTnLst>
                              <p:par>
                                <p:cTn id="24" presetID="22" presetClass="entr" presetSubtype="1" fill="hold" nodeType="afterEffect">
                                  <p:stCondLst>
                                    <p:cond delay="0"/>
                                  </p:stCondLst>
                                  <p:childTnLst>
                                    <p:set>
                                      <p:cBhvr>
                                        <p:cTn id="25" dur="1" fill="hold">
                                          <p:stCondLst>
                                            <p:cond delay="0"/>
                                          </p:stCondLst>
                                        </p:cTn>
                                        <p:tgtEl>
                                          <p:spTgt spid="9"/>
                                        </p:tgtEl>
                                        <p:attrNameLst>
                                          <p:attrName>style.visibility</p:attrName>
                                        </p:attrNameLst>
                                      </p:cBhvr>
                                      <p:to>
                                        <p:strVal val="visible"/>
                                      </p:to>
                                    </p:set>
                                    <p:animEffect transition="in" filter="wipe(up)">
                                      <p:cBhvr>
                                        <p:cTn id="26" dur="500"/>
                                        <p:tgtEl>
                                          <p:spTgt spid="9"/>
                                        </p:tgtEl>
                                      </p:cBhvr>
                                    </p:animEffect>
                                  </p:childTnLst>
                                </p:cTn>
                              </p:par>
                            </p:childTnLst>
                          </p:cTn>
                        </p:par>
                      </p:childTnLst>
                    </p:cTn>
                  </p:par>
                  <p:par>
                    <p:cTn id="27" fill="hold" nodeType="clickPar">
                      <p:stCondLst>
                        <p:cond delay="indefinite"/>
                      </p:stCondLst>
                      <p:childTnLst>
                        <p:par>
                          <p:cTn id="28" fill="hold" nodeType="withGroup">
                            <p:stCondLst>
                              <p:cond delay="0"/>
                            </p:stCondLst>
                            <p:childTnLst>
                              <p:par>
                                <p:cTn id="29" presetID="10" presetClass="entr" presetSubtype="0" fill="hold" grpId="0" nodeType="clickEffect">
                                  <p:stCondLst>
                                    <p:cond delay="0"/>
                                  </p:stCondLst>
                                  <p:childTnLst>
                                    <p:set>
                                      <p:cBhvr>
                                        <p:cTn id="30" dur="1" fill="hold">
                                          <p:stCondLst>
                                            <p:cond delay="0"/>
                                          </p:stCondLst>
                                        </p:cTn>
                                        <p:tgtEl>
                                          <p:spTgt spid="75815"/>
                                        </p:tgtEl>
                                        <p:attrNameLst>
                                          <p:attrName>style.visibility</p:attrName>
                                        </p:attrNameLst>
                                      </p:cBhvr>
                                      <p:to>
                                        <p:strVal val="visible"/>
                                      </p:to>
                                    </p:set>
                                    <p:animEffect transition="in" filter="fade">
                                      <p:cBhvr>
                                        <p:cTn id="31" dur="500"/>
                                        <p:tgtEl>
                                          <p:spTgt spid="75815"/>
                                        </p:tgtEl>
                                      </p:cBhvr>
                                    </p:animEffect>
                                  </p:childTnLst>
                                </p:cTn>
                              </p:par>
                            </p:childTnLst>
                          </p:cTn>
                        </p:par>
                        <p:par>
                          <p:cTn id="32" fill="hold" nodeType="afterGroup">
                            <p:stCondLst>
                              <p:cond delay="500"/>
                            </p:stCondLst>
                            <p:childTnLst>
                              <p:par>
                                <p:cTn id="33" presetID="18" presetClass="entr" presetSubtype="6" fill="hold" grpId="0" nodeType="afterEffect">
                                  <p:stCondLst>
                                    <p:cond delay="0"/>
                                  </p:stCondLst>
                                  <p:childTnLst>
                                    <p:set>
                                      <p:cBhvr>
                                        <p:cTn id="34" dur="1" fill="hold">
                                          <p:stCondLst>
                                            <p:cond delay="0"/>
                                          </p:stCondLst>
                                        </p:cTn>
                                        <p:tgtEl>
                                          <p:spTgt spid="75819"/>
                                        </p:tgtEl>
                                        <p:attrNameLst>
                                          <p:attrName>style.visibility</p:attrName>
                                        </p:attrNameLst>
                                      </p:cBhvr>
                                      <p:to>
                                        <p:strVal val="visible"/>
                                      </p:to>
                                    </p:set>
                                    <p:animEffect transition="in" filter="strips(downRight)">
                                      <p:cBhvr>
                                        <p:cTn id="35" dur="500"/>
                                        <p:tgtEl>
                                          <p:spTgt spid="75819"/>
                                        </p:tgtEl>
                                      </p:cBhvr>
                                    </p:animEffect>
                                  </p:childTnLst>
                                </p:cTn>
                              </p:par>
                            </p:childTnLst>
                          </p:cTn>
                        </p:par>
                        <p:par>
                          <p:cTn id="36" fill="hold" nodeType="afterGroup">
                            <p:stCondLst>
                              <p:cond delay="1000"/>
                            </p:stCondLst>
                            <p:childTnLst>
                              <p:par>
                                <p:cTn id="37" presetID="22" presetClass="entr" presetSubtype="2" fill="hold" nodeType="afterEffect">
                                  <p:stCondLst>
                                    <p:cond delay="0"/>
                                  </p:stCondLst>
                                  <p:childTnLst>
                                    <p:set>
                                      <p:cBhvr>
                                        <p:cTn id="38" dur="1" fill="hold">
                                          <p:stCondLst>
                                            <p:cond delay="0"/>
                                          </p:stCondLst>
                                        </p:cTn>
                                        <p:tgtEl>
                                          <p:spTgt spid="8"/>
                                        </p:tgtEl>
                                        <p:attrNameLst>
                                          <p:attrName>style.visibility</p:attrName>
                                        </p:attrNameLst>
                                      </p:cBhvr>
                                      <p:to>
                                        <p:strVal val="visible"/>
                                      </p:to>
                                    </p:set>
                                    <p:animEffect transition="in" filter="wipe(right)">
                                      <p:cBhvr>
                                        <p:cTn id="39" dur="500"/>
                                        <p:tgtEl>
                                          <p:spTgt spid="8"/>
                                        </p:tgtEl>
                                      </p:cBhvr>
                                    </p:animEffect>
                                  </p:childTnLst>
                                </p:cTn>
                              </p:par>
                            </p:childTnLst>
                          </p:cTn>
                        </p:par>
                        <p:par>
                          <p:cTn id="40" fill="hold" nodeType="afterGroup">
                            <p:stCondLst>
                              <p:cond delay="1500"/>
                            </p:stCondLst>
                            <p:childTnLst>
                              <p:par>
                                <p:cTn id="41" presetID="18" presetClass="entr" presetSubtype="12" fill="hold" grpId="0" nodeType="afterEffect">
                                  <p:stCondLst>
                                    <p:cond delay="0"/>
                                  </p:stCondLst>
                                  <p:childTnLst>
                                    <p:set>
                                      <p:cBhvr>
                                        <p:cTn id="42" dur="1" fill="hold">
                                          <p:stCondLst>
                                            <p:cond delay="0"/>
                                          </p:stCondLst>
                                        </p:cTn>
                                        <p:tgtEl>
                                          <p:spTgt spid="75809"/>
                                        </p:tgtEl>
                                        <p:attrNameLst>
                                          <p:attrName>style.visibility</p:attrName>
                                        </p:attrNameLst>
                                      </p:cBhvr>
                                      <p:to>
                                        <p:strVal val="visible"/>
                                      </p:to>
                                    </p:set>
                                    <p:animEffect transition="in" filter="strips(downLeft)">
                                      <p:cBhvr>
                                        <p:cTn id="43" dur="500"/>
                                        <p:tgtEl>
                                          <p:spTgt spid="7580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5798" grpId="0" animBg="1"/>
      <p:bldP spid="75806" grpId="0" animBg="1" autoUpdateAnimBg="0"/>
      <p:bldP spid="75808" grpId="0" autoUpdateAnimBg="0"/>
      <p:bldP spid="75809" grpId="0" autoUpdateAnimBg="0"/>
      <p:bldP spid="75815" grpId="0" animBg="1" autoUpdateAnimBg="0"/>
      <p:bldP spid="75819" grpId="0" animBg="1"/>
    </p:bld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2226" name="Rectangle 4"/>
          <p:cNvSpPr>
            <a:spLocks noGrp="1" noChangeArrowheads="1"/>
          </p:cNvSpPr>
          <p:nvPr>
            <p:ph type="title"/>
          </p:nvPr>
        </p:nvSpPr>
        <p:spPr/>
        <p:txBody>
          <a:bodyPr/>
          <a:lstStyle/>
          <a:p>
            <a:r>
              <a:rPr lang="en-US" dirty="0"/>
              <a:t>Supply shocks</a:t>
            </a:r>
          </a:p>
        </p:txBody>
      </p:sp>
      <p:sp>
        <p:nvSpPr>
          <p:cNvPr id="52227" name="Rectangle 5"/>
          <p:cNvSpPr>
            <a:spLocks noGrp="1" noChangeArrowheads="1"/>
          </p:cNvSpPr>
          <p:nvPr>
            <p:ph type="body" idx="1"/>
          </p:nvPr>
        </p:nvSpPr>
        <p:spPr>
          <a:xfrm>
            <a:off x="457200" y="1357313"/>
            <a:ext cx="8229600" cy="4894262"/>
          </a:xfrm>
        </p:spPr>
        <p:txBody>
          <a:bodyPr/>
          <a:lstStyle/>
          <a:p>
            <a:pPr>
              <a:lnSpc>
                <a:spcPct val="100000"/>
              </a:lnSpc>
            </a:pPr>
            <a:r>
              <a:rPr lang="en-US" sz="2600" dirty="0"/>
              <a:t>A </a:t>
            </a:r>
            <a:r>
              <a:rPr lang="en-US" sz="2600" b="1" dirty="0">
                <a:solidFill>
                  <a:srgbClr val="CC0000"/>
                </a:solidFill>
              </a:rPr>
              <a:t>supply shock</a:t>
            </a:r>
            <a:r>
              <a:rPr lang="en-US" sz="2600" dirty="0">
                <a:solidFill>
                  <a:srgbClr val="CC0000"/>
                </a:solidFill>
              </a:rPr>
              <a:t> </a:t>
            </a:r>
            <a:r>
              <a:rPr lang="en-US" sz="2600" dirty="0"/>
              <a:t>alters production costs, affects the prices that firms charge.  (also called </a:t>
            </a:r>
            <a:r>
              <a:rPr lang="en-US" sz="2600" b="1" dirty="0">
                <a:solidFill>
                  <a:srgbClr val="CC0000"/>
                </a:solidFill>
              </a:rPr>
              <a:t>price shocks</a:t>
            </a:r>
            <a:r>
              <a:rPr lang="en-US" sz="2600" dirty="0"/>
              <a:t>)</a:t>
            </a:r>
          </a:p>
          <a:p>
            <a:pPr>
              <a:lnSpc>
                <a:spcPct val="100000"/>
              </a:lnSpc>
            </a:pPr>
            <a:r>
              <a:rPr lang="en-US" sz="2600" dirty="0"/>
              <a:t>Examples of </a:t>
            </a:r>
            <a:r>
              <a:rPr lang="en-US" sz="2600" i="1" dirty="0"/>
              <a:t>adverse</a:t>
            </a:r>
            <a:r>
              <a:rPr lang="en-US" sz="2600" dirty="0"/>
              <a:t> supply shocks:</a:t>
            </a:r>
          </a:p>
          <a:p>
            <a:pPr lvl="1"/>
            <a:r>
              <a:rPr lang="en-US" sz="2600" dirty="0"/>
              <a:t>Bad weather reduces crop yields, pushing up </a:t>
            </a:r>
            <a:br>
              <a:rPr lang="en-US" sz="2600" dirty="0"/>
            </a:br>
            <a:r>
              <a:rPr lang="en-US" sz="2600" dirty="0"/>
              <a:t>food prices. </a:t>
            </a:r>
          </a:p>
          <a:p>
            <a:pPr lvl="1"/>
            <a:r>
              <a:rPr lang="en-US" sz="2600" dirty="0"/>
              <a:t>Workers unionize, negotiate wage increases.  </a:t>
            </a:r>
          </a:p>
          <a:p>
            <a:pPr lvl="1"/>
            <a:r>
              <a:rPr lang="en-US" sz="2600" dirty="0"/>
              <a:t>New environmental regulations require firms to reduce emissions.  Firms charge higher prices to help cover the costs of compliance.  </a:t>
            </a:r>
          </a:p>
          <a:p>
            <a:pPr>
              <a:lnSpc>
                <a:spcPct val="100000"/>
              </a:lnSpc>
            </a:pPr>
            <a:r>
              <a:rPr lang="en-US" sz="2600" i="1" dirty="0"/>
              <a:t>Favorable</a:t>
            </a:r>
            <a:r>
              <a:rPr lang="en-US" sz="2600" dirty="0"/>
              <a:t> supply shocks lower costs and prices.</a:t>
            </a:r>
          </a:p>
        </p:txBody>
      </p:sp>
    </p:spTree>
    <p:extLst>
      <p:ext uri="{BB962C8B-B14F-4D97-AF65-F5344CB8AC3E}">
        <p14:creationId xmlns:p14="http://schemas.microsoft.com/office/powerpoint/2010/main" val="285584920"/>
      </p:ext>
    </p:extLst>
  </p:cSld>
  <p:clrMapOvr>
    <a:masterClrMapping/>
  </p:clrMapOvr>
  <p:transition>
    <p:wipe dir="r"/>
  </p:transition>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3250" name="Rectangle 5"/>
          <p:cNvSpPr>
            <a:spLocks noGrp="1" noChangeArrowheads="1"/>
          </p:cNvSpPr>
          <p:nvPr>
            <p:ph type="title"/>
          </p:nvPr>
        </p:nvSpPr>
        <p:spPr>
          <a:xfrm>
            <a:off x="546100" y="225425"/>
            <a:ext cx="7197725" cy="1195388"/>
          </a:xfrm>
        </p:spPr>
        <p:txBody>
          <a:bodyPr/>
          <a:lstStyle/>
          <a:p>
            <a:r>
              <a:rPr lang="en-US" sz="2700" dirty="0"/>
              <a:t>CASE STUDY:  </a:t>
            </a:r>
            <a:br>
              <a:rPr lang="en-US" sz="2700" dirty="0"/>
            </a:br>
            <a:r>
              <a:rPr lang="en-US" sz="3100" dirty="0"/>
              <a:t>The 1970s oil shocks</a:t>
            </a:r>
          </a:p>
        </p:txBody>
      </p:sp>
      <p:sp>
        <p:nvSpPr>
          <p:cNvPr id="53251" name="Rectangle 6"/>
          <p:cNvSpPr>
            <a:spLocks noGrp="1" noChangeArrowheads="1"/>
          </p:cNvSpPr>
          <p:nvPr>
            <p:ph type="body" idx="1"/>
          </p:nvPr>
        </p:nvSpPr>
        <p:spPr>
          <a:xfrm>
            <a:off x="476250" y="1446213"/>
            <a:ext cx="8210550" cy="4679950"/>
          </a:xfrm>
        </p:spPr>
        <p:txBody>
          <a:bodyPr/>
          <a:lstStyle/>
          <a:p>
            <a:r>
              <a:rPr lang="en-US" dirty="0"/>
              <a:t>Early 1970s:   OPEC coordinates a reduction in the supply of oil.</a:t>
            </a:r>
          </a:p>
          <a:p>
            <a:r>
              <a:rPr lang="en-US" dirty="0"/>
              <a:t>Oil prices rose</a:t>
            </a:r>
            <a:br>
              <a:rPr lang="en-US" dirty="0"/>
            </a:br>
            <a:r>
              <a:rPr lang="en-US" dirty="0"/>
              <a:t>	11% in 1973</a:t>
            </a:r>
            <a:br>
              <a:rPr lang="en-US" dirty="0"/>
            </a:br>
            <a:r>
              <a:rPr lang="en-US" dirty="0"/>
              <a:t>	  68% in 1974</a:t>
            </a:r>
            <a:br>
              <a:rPr lang="en-US" dirty="0"/>
            </a:br>
            <a:r>
              <a:rPr lang="en-US" dirty="0"/>
              <a:t>	    16% in 1975</a:t>
            </a:r>
          </a:p>
          <a:p>
            <a:r>
              <a:rPr lang="en-US" dirty="0"/>
              <a:t>Such sharp oil price increases are supply shocks because they significantly impact production costs and prices.</a:t>
            </a:r>
          </a:p>
        </p:txBody>
      </p:sp>
    </p:spTree>
    <p:extLst>
      <p:ext uri="{BB962C8B-B14F-4D97-AF65-F5344CB8AC3E}">
        <p14:creationId xmlns:p14="http://schemas.microsoft.com/office/powerpoint/2010/main" val="1759011461"/>
      </p:ext>
    </p:extLst>
  </p:cSld>
  <p:clrMapOvr>
    <a:masterClrMapping/>
  </p:clrMapOvr>
  <p:transition>
    <p:wipe dir="r"/>
  </p:transition>
</p:sld>
</file>

<file path=ppt/slides/slide24.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grpSp>
        <p:nvGrpSpPr>
          <p:cNvPr id="10245" name="Group 2"/>
          <p:cNvGrpSpPr>
            <a:grpSpLocks/>
          </p:cNvGrpSpPr>
          <p:nvPr/>
        </p:nvGrpSpPr>
        <p:grpSpPr bwMode="auto">
          <a:xfrm>
            <a:off x="3435350" y="3803650"/>
            <a:ext cx="5110163" cy="598488"/>
            <a:chOff x="2066" y="2361"/>
            <a:chExt cx="3219" cy="377"/>
          </a:xfrm>
        </p:grpSpPr>
        <p:graphicFrame>
          <p:nvGraphicFramePr>
            <p:cNvPr id="10244" name="Object 4"/>
            <p:cNvGraphicFramePr>
              <a:graphicFrameLocks noChangeAspect="1"/>
            </p:cNvGraphicFramePr>
            <p:nvPr/>
          </p:nvGraphicFramePr>
          <p:xfrm>
            <a:off x="2066" y="2381"/>
            <a:ext cx="255" cy="357"/>
          </p:xfrm>
          <a:graphic>
            <a:graphicData uri="http://schemas.openxmlformats.org/presentationml/2006/ole">
              <mc:AlternateContent xmlns:mc="http://schemas.openxmlformats.org/markup-compatibility/2006">
                <mc:Choice xmlns:v="urn:schemas-microsoft-com:vml" Requires="v">
                  <p:oleObj spid="_x0000_s10342" name="Equation" r:id="rId4" imgW="190440" imgH="266400" progId="Equation.DSMT4">
                    <p:embed/>
                  </p:oleObj>
                </mc:Choice>
                <mc:Fallback>
                  <p:oleObj name="Equation" r:id="rId4" imgW="190440" imgH="266400" progId="Equation.DSMT4">
                    <p:embed/>
                    <p:pic>
                      <p:nvPicPr>
                        <p:cNvPr id="0" name=""/>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2066" y="2381"/>
                          <a:ext cx="255" cy="357"/>
                        </a:xfrm>
                        <a:prstGeom prst="rect">
                          <a:avLst/>
                        </a:prstGeom>
                        <a:noFill/>
                        <a:extLst>
                          <a:ext uri="{909E8E84-426E-40DD-AFC4-6F175D3DCCD1}">
                            <a14:hiddenFill xmlns:a14="http://schemas.microsoft.com/office/drawing/2010/main">
                              <a:solidFill>
                                <a:srgbClr val="FFFFFF"/>
                              </a:solidFill>
                            </a14:hiddenFill>
                          </a:ext>
                        </a:extLst>
                      </p:spPr>
                    </p:pic>
                  </p:oleObj>
                </mc:Fallback>
              </mc:AlternateContent>
            </a:graphicData>
          </a:graphic>
        </p:graphicFrame>
        <p:sp>
          <p:nvSpPr>
            <p:cNvPr id="10275" name="Line 4"/>
            <p:cNvSpPr>
              <a:spLocks noChangeShapeType="1"/>
            </p:cNvSpPr>
            <p:nvPr/>
          </p:nvSpPr>
          <p:spPr bwMode="auto">
            <a:xfrm>
              <a:off x="2324" y="2587"/>
              <a:ext cx="2544" cy="0"/>
            </a:xfrm>
            <a:prstGeom prst="line">
              <a:avLst/>
            </a:prstGeom>
            <a:noFill/>
            <a:ln w="28575">
              <a:solidFill>
                <a:srgbClr val="000082"/>
              </a:solidFill>
              <a:round/>
              <a:headEnd/>
              <a:tailEnd/>
            </a:ln>
            <a:extLst>
              <a:ext uri="{909E8E84-426E-40DD-AFC4-6F175D3DCCD1}">
                <a14:hiddenFill xmlns:a14="http://schemas.microsoft.com/office/drawing/2010/main">
                  <a:noFill/>
                </a14:hiddenFill>
              </a:ext>
            </a:extLst>
          </p:spPr>
          <p:txBody>
            <a:bodyPr/>
            <a:lstStyle/>
            <a:p>
              <a:endParaRPr lang="en-US" dirty="0"/>
            </a:p>
          </p:txBody>
        </p:sp>
        <p:sp>
          <p:nvSpPr>
            <p:cNvPr id="10276" name="Text Box 5"/>
            <p:cNvSpPr txBox="1">
              <a:spLocks noChangeArrowheads="1"/>
            </p:cNvSpPr>
            <p:nvPr/>
          </p:nvSpPr>
          <p:spPr bwMode="auto">
            <a:xfrm>
              <a:off x="4709" y="2361"/>
              <a:ext cx="576" cy="2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a:spAutoFit/>
            </a:bodyPr>
            <a:lstStyle>
              <a:lvl1pPr eaLnBrk="0" hangingPunct="0">
                <a:defRPr>
                  <a:solidFill>
                    <a:schemeClr val="tx1"/>
                  </a:solidFill>
                  <a:latin typeface="Arial" charset="0"/>
                  <a:cs typeface="Arial" charset="0"/>
                </a:defRPr>
              </a:lvl1pPr>
              <a:lvl2pPr marL="742950" indent="-285750" eaLnBrk="0" hangingPunct="0">
                <a:defRPr>
                  <a:solidFill>
                    <a:schemeClr val="tx1"/>
                  </a:solidFill>
                  <a:latin typeface="Arial" charset="0"/>
                  <a:cs typeface="Arial" charset="0"/>
                </a:defRPr>
              </a:lvl2pPr>
              <a:lvl3pPr marL="1143000" indent="-228600" eaLnBrk="0" hangingPunct="0">
                <a:defRPr>
                  <a:solidFill>
                    <a:schemeClr val="tx1"/>
                  </a:solidFill>
                  <a:latin typeface="Arial" charset="0"/>
                  <a:cs typeface="Arial" charset="0"/>
                </a:defRPr>
              </a:lvl3pPr>
              <a:lvl4pPr marL="1600200" indent="-228600" eaLnBrk="0" hangingPunct="0">
                <a:defRPr>
                  <a:solidFill>
                    <a:schemeClr val="tx1"/>
                  </a:solidFill>
                  <a:latin typeface="Arial" charset="0"/>
                  <a:cs typeface="Arial" charset="0"/>
                </a:defRPr>
              </a:lvl4pPr>
              <a:lvl5pPr marL="2057400" indent="-228600" eaLnBrk="0" hangingPunct="0">
                <a:defRPr>
                  <a:solidFill>
                    <a:schemeClr val="tx1"/>
                  </a:solidFill>
                  <a:latin typeface="Arial" charset="0"/>
                  <a:cs typeface="Arial" charset="0"/>
                </a:defRPr>
              </a:lvl5pPr>
              <a:lvl6pPr marL="2514600" indent="-228600" eaLnBrk="0" fontAlgn="base" hangingPunct="0">
                <a:spcBef>
                  <a:spcPct val="0"/>
                </a:spcBef>
                <a:spcAft>
                  <a:spcPct val="0"/>
                </a:spcAft>
                <a:defRPr>
                  <a:solidFill>
                    <a:schemeClr val="tx1"/>
                  </a:solidFill>
                  <a:latin typeface="Arial" charset="0"/>
                  <a:cs typeface="Arial" charset="0"/>
                </a:defRPr>
              </a:lvl6pPr>
              <a:lvl7pPr marL="2971800" indent="-228600" eaLnBrk="0" fontAlgn="base" hangingPunct="0">
                <a:spcBef>
                  <a:spcPct val="0"/>
                </a:spcBef>
                <a:spcAft>
                  <a:spcPct val="0"/>
                </a:spcAft>
                <a:defRPr>
                  <a:solidFill>
                    <a:schemeClr val="tx1"/>
                  </a:solidFill>
                  <a:latin typeface="Arial" charset="0"/>
                  <a:cs typeface="Arial" charset="0"/>
                </a:defRPr>
              </a:lvl7pPr>
              <a:lvl8pPr marL="3429000" indent="-228600" eaLnBrk="0" fontAlgn="base" hangingPunct="0">
                <a:spcBef>
                  <a:spcPct val="0"/>
                </a:spcBef>
                <a:spcAft>
                  <a:spcPct val="0"/>
                </a:spcAft>
                <a:defRPr>
                  <a:solidFill>
                    <a:schemeClr val="tx1"/>
                  </a:solidFill>
                  <a:latin typeface="Arial" charset="0"/>
                  <a:cs typeface="Arial" charset="0"/>
                </a:defRPr>
              </a:lvl8pPr>
              <a:lvl9pPr marL="3886200" indent="-228600" eaLnBrk="0" fontAlgn="base" hangingPunct="0">
                <a:spcBef>
                  <a:spcPct val="0"/>
                </a:spcBef>
                <a:spcAft>
                  <a:spcPct val="0"/>
                </a:spcAft>
                <a:defRPr>
                  <a:solidFill>
                    <a:schemeClr val="tx1"/>
                  </a:solidFill>
                  <a:latin typeface="Arial" charset="0"/>
                  <a:cs typeface="Arial" charset="0"/>
                </a:defRPr>
              </a:lvl9pPr>
            </a:lstStyle>
            <a:p>
              <a:pPr eaLnBrk="1" hangingPunct="1">
                <a:spcBef>
                  <a:spcPct val="50000"/>
                </a:spcBef>
              </a:pPr>
              <a:r>
                <a:rPr lang="en-US" sz="2300" i="1" dirty="0">
                  <a:latin typeface="Tahoma" pitchFamily="34" charset="0"/>
                </a:rPr>
                <a:t>SRAS</a:t>
              </a:r>
              <a:r>
                <a:rPr lang="en-US" sz="2300" baseline="-25000" dirty="0">
                  <a:latin typeface="Tahoma" pitchFamily="34" charset="0"/>
                </a:rPr>
                <a:t>1</a:t>
              </a:r>
              <a:endParaRPr lang="en-US" sz="2400" baseline="-25000" dirty="0">
                <a:latin typeface="Times New Roman" pitchFamily="18" charset="0"/>
              </a:endParaRPr>
            </a:p>
          </p:txBody>
        </p:sp>
      </p:grpSp>
      <p:grpSp>
        <p:nvGrpSpPr>
          <p:cNvPr id="10246" name="Group 6"/>
          <p:cNvGrpSpPr>
            <a:grpSpLocks/>
          </p:cNvGrpSpPr>
          <p:nvPr/>
        </p:nvGrpSpPr>
        <p:grpSpPr bwMode="auto">
          <a:xfrm>
            <a:off x="3508375" y="1527175"/>
            <a:ext cx="5257800" cy="4090988"/>
            <a:chOff x="2976" y="1296"/>
            <a:chExt cx="2304" cy="2053"/>
          </a:xfrm>
        </p:grpSpPr>
        <p:grpSp>
          <p:nvGrpSpPr>
            <p:cNvPr id="10270" name="Group 7"/>
            <p:cNvGrpSpPr>
              <a:grpSpLocks/>
            </p:cNvGrpSpPr>
            <p:nvPr/>
          </p:nvGrpSpPr>
          <p:grpSpPr bwMode="auto">
            <a:xfrm>
              <a:off x="3120" y="1536"/>
              <a:ext cx="1968" cy="1728"/>
              <a:chOff x="2640" y="1056"/>
              <a:chExt cx="2496" cy="2112"/>
            </a:xfrm>
          </p:grpSpPr>
          <p:sp>
            <p:nvSpPr>
              <p:cNvPr id="10273" name="Line 8"/>
              <p:cNvSpPr>
                <a:spLocks noChangeShapeType="1"/>
              </p:cNvSpPr>
              <p:nvPr/>
            </p:nvSpPr>
            <p:spPr bwMode="auto">
              <a:xfrm>
                <a:off x="2640" y="1056"/>
                <a:ext cx="0" cy="2112"/>
              </a:xfrm>
              <a:prstGeom prst="line">
                <a:avLst/>
              </a:prstGeom>
              <a:noFill/>
              <a:ln w="12700">
                <a:solidFill>
                  <a:schemeClr val="tx1"/>
                </a:solidFill>
                <a:round/>
                <a:headEnd/>
                <a:tailEnd/>
              </a:ln>
              <a:extLst>
                <a:ext uri="{909E8E84-426E-40DD-AFC4-6F175D3DCCD1}">
                  <a14:hiddenFill xmlns:a14="http://schemas.microsoft.com/office/drawing/2010/main">
                    <a:noFill/>
                  </a14:hiddenFill>
                </a:ext>
              </a:extLst>
            </p:spPr>
            <p:txBody>
              <a:bodyPr/>
              <a:lstStyle/>
              <a:p>
                <a:endParaRPr lang="en-US" dirty="0"/>
              </a:p>
            </p:txBody>
          </p:sp>
          <p:sp>
            <p:nvSpPr>
              <p:cNvPr id="10274" name="Line 9"/>
              <p:cNvSpPr>
                <a:spLocks noChangeShapeType="1"/>
              </p:cNvSpPr>
              <p:nvPr/>
            </p:nvSpPr>
            <p:spPr bwMode="auto">
              <a:xfrm>
                <a:off x="2640" y="3168"/>
                <a:ext cx="2496" cy="0"/>
              </a:xfrm>
              <a:prstGeom prst="line">
                <a:avLst/>
              </a:prstGeom>
              <a:noFill/>
              <a:ln w="12700">
                <a:solidFill>
                  <a:schemeClr val="tx1"/>
                </a:solidFill>
                <a:round/>
                <a:headEnd/>
                <a:tailEnd/>
              </a:ln>
              <a:extLst>
                <a:ext uri="{909E8E84-426E-40DD-AFC4-6F175D3DCCD1}">
                  <a14:hiddenFill xmlns:a14="http://schemas.microsoft.com/office/drawing/2010/main">
                    <a:noFill/>
                  </a14:hiddenFill>
                </a:ext>
              </a:extLst>
            </p:spPr>
            <p:txBody>
              <a:bodyPr/>
              <a:lstStyle/>
              <a:p>
                <a:endParaRPr lang="en-US" dirty="0"/>
              </a:p>
            </p:txBody>
          </p:sp>
        </p:grpSp>
        <p:sp>
          <p:nvSpPr>
            <p:cNvPr id="10271" name="Text Box 10"/>
            <p:cNvSpPr txBox="1">
              <a:spLocks noChangeArrowheads="1"/>
            </p:cNvSpPr>
            <p:nvPr/>
          </p:nvSpPr>
          <p:spPr bwMode="auto">
            <a:xfrm>
              <a:off x="4944" y="3120"/>
              <a:ext cx="336" cy="22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charset="0"/>
                  <a:cs typeface="Arial" charset="0"/>
                </a:defRPr>
              </a:lvl1pPr>
              <a:lvl2pPr marL="742950" indent="-285750" eaLnBrk="0" hangingPunct="0">
                <a:defRPr>
                  <a:solidFill>
                    <a:schemeClr val="tx1"/>
                  </a:solidFill>
                  <a:latin typeface="Arial" charset="0"/>
                  <a:cs typeface="Arial" charset="0"/>
                </a:defRPr>
              </a:lvl2pPr>
              <a:lvl3pPr marL="1143000" indent="-228600" eaLnBrk="0" hangingPunct="0">
                <a:defRPr>
                  <a:solidFill>
                    <a:schemeClr val="tx1"/>
                  </a:solidFill>
                  <a:latin typeface="Arial" charset="0"/>
                  <a:cs typeface="Arial" charset="0"/>
                </a:defRPr>
              </a:lvl3pPr>
              <a:lvl4pPr marL="1600200" indent="-228600" eaLnBrk="0" hangingPunct="0">
                <a:defRPr>
                  <a:solidFill>
                    <a:schemeClr val="tx1"/>
                  </a:solidFill>
                  <a:latin typeface="Arial" charset="0"/>
                  <a:cs typeface="Arial" charset="0"/>
                </a:defRPr>
              </a:lvl4pPr>
              <a:lvl5pPr marL="2057400" indent="-228600" eaLnBrk="0" hangingPunct="0">
                <a:defRPr>
                  <a:solidFill>
                    <a:schemeClr val="tx1"/>
                  </a:solidFill>
                  <a:latin typeface="Arial" charset="0"/>
                  <a:cs typeface="Arial" charset="0"/>
                </a:defRPr>
              </a:lvl5pPr>
              <a:lvl6pPr marL="2514600" indent="-228600" eaLnBrk="0" fontAlgn="base" hangingPunct="0">
                <a:spcBef>
                  <a:spcPct val="0"/>
                </a:spcBef>
                <a:spcAft>
                  <a:spcPct val="0"/>
                </a:spcAft>
                <a:defRPr>
                  <a:solidFill>
                    <a:schemeClr val="tx1"/>
                  </a:solidFill>
                  <a:latin typeface="Arial" charset="0"/>
                  <a:cs typeface="Arial" charset="0"/>
                </a:defRPr>
              </a:lvl6pPr>
              <a:lvl7pPr marL="2971800" indent="-228600" eaLnBrk="0" fontAlgn="base" hangingPunct="0">
                <a:spcBef>
                  <a:spcPct val="0"/>
                </a:spcBef>
                <a:spcAft>
                  <a:spcPct val="0"/>
                </a:spcAft>
                <a:defRPr>
                  <a:solidFill>
                    <a:schemeClr val="tx1"/>
                  </a:solidFill>
                  <a:latin typeface="Arial" charset="0"/>
                  <a:cs typeface="Arial" charset="0"/>
                </a:defRPr>
              </a:lvl7pPr>
              <a:lvl8pPr marL="3429000" indent="-228600" eaLnBrk="0" fontAlgn="base" hangingPunct="0">
                <a:spcBef>
                  <a:spcPct val="0"/>
                </a:spcBef>
                <a:spcAft>
                  <a:spcPct val="0"/>
                </a:spcAft>
                <a:defRPr>
                  <a:solidFill>
                    <a:schemeClr val="tx1"/>
                  </a:solidFill>
                  <a:latin typeface="Arial" charset="0"/>
                  <a:cs typeface="Arial" charset="0"/>
                </a:defRPr>
              </a:lvl8pPr>
              <a:lvl9pPr marL="3886200" indent="-228600" eaLnBrk="0" fontAlgn="base" hangingPunct="0">
                <a:spcBef>
                  <a:spcPct val="0"/>
                </a:spcBef>
                <a:spcAft>
                  <a:spcPct val="0"/>
                </a:spcAft>
                <a:defRPr>
                  <a:solidFill>
                    <a:schemeClr val="tx1"/>
                  </a:solidFill>
                  <a:latin typeface="Arial" charset="0"/>
                  <a:cs typeface="Arial" charset="0"/>
                </a:defRPr>
              </a:lvl9pPr>
            </a:lstStyle>
            <a:p>
              <a:pPr algn="ctr" eaLnBrk="1" hangingPunct="1"/>
              <a:r>
                <a:rPr lang="en-US" sz="2400" b="1" i="1" dirty="0">
                  <a:latin typeface="Tahoma" pitchFamily="34" charset="0"/>
                </a:rPr>
                <a:t>Y</a:t>
              </a:r>
              <a:r>
                <a:rPr lang="en-US" sz="2400" dirty="0"/>
                <a:t> </a:t>
              </a:r>
              <a:endParaRPr lang="en-US" sz="2200" dirty="0"/>
            </a:p>
          </p:txBody>
        </p:sp>
        <p:sp>
          <p:nvSpPr>
            <p:cNvPr id="10272" name="Text Box 11"/>
            <p:cNvSpPr txBox="1">
              <a:spLocks noChangeArrowheads="1"/>
            </p:cNvSpPr>
            <p:nvPr/>
          </p:nvSpPr>
          <p:spPr bwMode="auto">
            <a:xfrm>
              <a:off x="2976" y="1296"/>
              <a:ext cx="240" cy="22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tabLst>
                  <a:tab pos="1082675" algn="r"/>
                  <a:tab pos="1830388" algn="r"/>
                </a:tabLst>
                <a:defRPr>
                  <a:solidFill>
                    <a:schemeClr val="tx1"/>
                  </a:solidFill>
                  <a:latin typeface="Arial" charset="0"/>
                  <a:cs typeface="Arial" charset="0"/>
                </a:defRPr>
              </a:lvl1pPr>
              <a:lvl2pPr marL="742950" indent="-285750" eaLnBrk="0" hangingPunct="0">
                <a:tabLst>
                  <a:tab pos="1082675" algn="r"/>
                  <a:tab pos="1830388" algn="r"/>
                </a:tabLst>
                <a:defRPr>
                  <a:solidFill>
                    <a:schemeClr val="tx1"/>
                  </a:solidFill>
                  <a:latin typeface="Arial" charset="0"/>
                  <a:cs typeface="Arial" charset="0"/>
                </a:defRPr>
              </a:lvl2pPr>
              <a:lvl3pPr marL="1143000" indent="-228600" eaLnBrk="0" hangingPunct="0">
                <a:tabLst>
                  <a:tab pos="1082675" algn="r"/>
                  <a:tab pos="1830388" algn="r"/>
                </a:tabLst>
                <a:defRPr>
                  <a:solidFill>
                    <a:schemeClr val="tx1"/>
                  </a:solidFill>
                  <a:latin typeface="Arial" charset="0"/>
                  <a:cs typeface="Arial" charset="0"/>
                </a:defRPr>
              </a:lvl3pPr>
              <a:lvl4pPr marL="1600200" indent="-228600" eaLnBrk="0" hangingPunct="0">
                <a:tabLst>
                  <a:tab pos="1082675" algn="r"/>
                  <a:tab pos="1830388" algn="r"/>
                </a:tabLst>
                <a:defRPr>
                  <a:solidFill>
                    <a:schemeClr val="tx1"/>
                  </a:solidFill>
                  <a:latin typeface="Arial" charset="0"/>
                  <a:cs typeface="Arial" charset="0"/>
                </a:defRPr>
              </a:lvl4pPr>
              <a:lvl5pPr marL="2057400" indent="-228600" eaLnBrk="0" hangingPunct="0">
                <a:tabLst>
                  <a:tab pos="1082675" algn="r"/>
                  <a:tab pos="1830388" algn="r"/>
                </a:tabLst>
                <a:defRPr>
                  <a:solidFill>
                    <a:schemeClr val="tx1"/>
                  </a:solidFill>
                  <a:latin typeface="Arial" charset="0"/>
                  <a:cs typeface="Arial" charset="0"/>
                </a:defRPr>
              </a:lvl5pPr>
              <a:lvl6pPr marL="2514600" indent="-228600" eaLnBrk="0" fontAlgn="base" hangingPunct="0">
                <a:spcBef>
                  <a:spcPct val="0"/>
                </a:spcBef>
                <a:spcAft>
                  <a:spcPct val="0"/>
                </a:spcAft>
                <a:tabLst>
                  <a:tab pos="1082675" algn="r"/>
                  <a:tab pos="1830388" algn="r"/>
                </a:tabLst>
                <a:defRPr>
                  <a:solidFill>
                    <a:schemeClr val="tx1"/>
                  </a:solidFill>
                  <a:latin typeface="Arial" charset="0"/>
                  <a:cs typeface="Arial" charset="0"/>
                </a:defRPr>
              </a:lvl6pPr>
              <a:lvl7pPr marL="2971800" indent="-228600" eaLnBrk="0" fontAlgn="base" hangingPunct="0">
                <a:spcBef>
                  <a:spcPct val="0"/>
                </a:spcBef>
                <a:spcAft>
                  <a:spcPct val="0"/>
                </a:spcAft>
                <a:tabLst>
                  <a:tab pos="1082675" algn="r"/>
                  <a:tab pos="1830388" algn="r"/>
                </a:tabLst>
                <a:defRPr>
                  <a:solidFill>
                    <a:schemeClr val="tx1"/>
                  </a:solidFill>
                  <a:latin typeface="Arial" charset="0"/>
                  <a:cs typeface="Arial" charset="0"/>
                </a:defRPr>
              </a:lvl7pPr>
              <a:lvl8pPr marL="3429000" indent="-228600" eaLnBrk="0" fontAlgn="base" hangingPunct="0">
                <a:spcBef>
                  <a:spcPct val="0"/>
                </a:spcBef>
                <a:spcAft>
                  <a:spcPct val="0"/>
                </a:spcAft>
                <a:tabLst>
                  <a:tab pos="1082675" algn="r"/>
                  <a:tab pos="1830388" algn="r"/>
                </a:tabLst>
                <a:defRPr>
                  <a:solidFill>
                    <a:schemeClr val="tx1"/>
                  </a:solidFill>
                  <a:latin typeface="Arial" charset="0"/>
                  <a:cs typeface="Arial" charset="0"/>
                </a:defRPr>
              </a:lvl8pPr>
              <a:lvl9pPr marL="3886200" indent="-228600" eaLnBrk="0" fontAlgn="base" hangingPunct="0">
                <a:spcBef>
                  <a:spcPct val="0"/>
                </a:spcBef>
                <a:spcAft>
                  <a:spcPct val="0"/>
                </a:spcAft>
                <a:tabLst>
                  <a:tab pos="1082675" algn="r"/>
                  <a:tab pos="1830388" algn="r"/>
                </a:tabLst>
                <a:defRPr>
                  <a:solidFill>
                    <a:schemeClr val="tx1"/>
                  </a:solidFill>
                  <a:latin typeface="Arial" charset="0"/>
                  <a:cs typeface="Arial" charset="0"/>
                </a:defRPr>
              </a:lvl9pPr>
            </a:lstStyle>
            <a:p>
              <a:pPr algn="ctr" eaLnBrk="1" hangingPunct="1"/>
              <a:r>
                <a:rPr lang="en-US" sz="2400" b="1" i="1" dirty="0">
                  <a:latin typeface="Tahoma" pitchFamily="34" charset="0"/>
                </a:rPr>
                <a:t>P</a:t>
              </a:r>
              <a:endParaRPr lang="en-US" sz="2200" dirty="0"/>
            </a:p>
          </p:txBody>
        </p:sp>
      </p:grpSp>
      <p:grpSp>
        <p:nvGrpSpPr>
          <p:cNvPr id="10247" name="Group 12"/>
          <p:cNvGrpSpPr>
            <a:grpSpLocks/>
          </p:cNvGrpSpPr>
          <p:nvPr/>
        </p:nvGrpSpPr>
        <p:grpSpPr bwMode="auto">
          <a:xfrm>
            <a:off x="4270375" y="1198563"/>
            <a:ext cx="3803650" cy="3600450"/>
            <a:chOff x="2592" y="720"/>
            <a:chExt cx="2396" cy="2268"/>
          </a:xfrm>
        </p:grpSpPr>
        <p:sp>
          <p:nvSpPr>
            <p:cNvPr id="10268" name="Arc 13"/>
            <p:cNvSpPr>
              <a:spLocks/>
            </p:cNvSpPr>
            <p:nvPr/>
          </p:nvSpPr>
          <p:spPr bwMode="auto">
            <a:xfrm flipH="1" flipV="1">
              <a:off x="2592" y="720"/>
              <a:ext cx="2396" cy="2134"/>
            </a:xfrm>
            <a:custGeom>
              <a:avLst/>
              <a:gdLst>
                <a:gd name="T0" fmla="*/ 0 w 20736"/>
                <a:gd name="T1" fmla="*/ 0 h 21056"/>
                <a:gd name="T2" fmla="*/ 0 w 20736"/>
                <a:gd name="T3" fmla="*/ 0 h 21056"/>
                <a:gd name="T4" fmla="*/ 0 w 20736"/>
                <a:gd name="T5" fmla="*/ 0 h 21056"/>
                <a:gd name="T6" fmla="*/ 0 60000 65536"/>
                <a:gd name="T7" fmla="*/ 0 60000 65536"/>
                <a:gd name="T8" fmla="*/ 0 60000 65536"/>
                <a:gd name="T9" fmla="*/ 0 w 20736"/>
                <a:gd name="T10" fmla="*/ 0 h 21056"/>
                <a:gd name="T11" fmla="*/ 20736 w 20736"/>
                <a:gd name="T12" fmla="*/ 21056 h 21056"/>
              </a:gdLst>
              <a:ahLst/>
              <a:cxnLst>
                <a:cxn ang="T6">
                  <a:pos x="T0" y="T1"/>
                </a:cxn>
                <a:cxn ang="T7">
                  <a:pos x="T2" y="T3"/>
                </a:cxn>
                <a:cxn ang="T8">
                  <a:pos x="T4" y="T5"/>
                </a:cxn>
              </a:cxnLst>
              <a:rect l="T9" t="T10" r="T11" b="T12"/>
              <a:pathLst>
                <a:path w="20736" h="21056" fill="none" extrusionOk="0">
                  <a:moveTo>
                    <a:pt x="4815" y="-1"/>
                  </a:moveTo>
                  <a:cubicBezTo>
                    <a:pt x="12450" y="1745"/>
                    <a:pt x="18542" y="7488"/>
                    <a:pt x="20735" y="15007"/>
                  </a:cubicBezTo>
                </a:path>
                <a:path w="20736" h="21056" stroke="0" extrusionOk="0">
                  <a:moveTo>
                    <a:pt x="4815" y="-1"/>
                  </a:moveTo>
                  <a:cubicBezTo>
                    <a:pt x="12450" y="1745"/>
                    <a:pt x="18542" y="7488"/>
                    <a:pt x="20735" y="15007"/>
                  </a:cubicBezTo>
                  <a:lnTo>
                    <a:pt x="0" y="21056"/>
                  </a:lnTo>
                  <a:close/>
                </a:path>
              </a:pathLst>
            </a:custGeom>
            <a:noFill/>
            <a:ln w="28575">
              <a:solidFill>
                <a:srgbClr val="000086"/>
              </a:solidFill>
              <a:round/>
              <a:headEnd/>
              <a:tailEnd/>
            </a:ln>
            <a:extLst>
              <a:ext uri="{909E8E84-426E-40DD-AFC4-6F175D3DCCD1}">
                <a14:hiddenFill xmlns:a14="http://schemas.microsoft.com/office/drawing/2010/main">
                  <a:solidFill>
                    <a:srgbClr val="FFFFFF"/>
                  </a:solidFill>
                </a14:hiddenFill>
              </a:ext>
            </a:extLst>
          </p:spPr>
          <p:txBody>
            <a:bodyPr wrap="none" anchor="ctr"/>
            <a:lstStyle/>
            <a:p>
              <a:endParaRPr lang="en-US" dirty="0"/>
            </a:p>
          </p:txBody>
        </p:sp>
        <p:sp>
          <p:nvSpPr>
            <p:cNvPr id="10269" name="Text Box 14"/>
            <p:cNvSpPr txBox="1">
              <a:spLocks noChangeArrowheads="1"/>
            </p:cNvSpPr>
            <p:nvPr/>
          </p:nvSpPr>
          <p:spPr bwMode="auto">
            <a:xfrm>
              <a:off x="4378" y="2709"/>
              <a:ext cx="432" cy="27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charset="0"/>
                  <a:cs typeface="Arial" charset="0"/>
                </a:defRPr>
              </a:lvl1pPr>
              <a:lvl2pPr marL="742950" indent="-285750" eaLnBrk="0" hangingPunct="0">
                <a:defRPr>
                  <a:solidFill>
                    <a:schemeClr val="tx1"/>
                  </a:solidFill>
                  <a:latin typeface="Arial" charset="0"/>
                  <a:cs typeface="Arial" charset="0"/>
                </a:defRPr>
              </a:lvl2pPr>
              <a:lvl3pPr marL="1143000" indent="-228600" eaLnBrk="0" hangingPunct="0">
                <a:defRPr>
                  <a:solidFill>
                    <a:schemeClr val="tx1"/>
                  </a:solidFill>
                  <a:latin typeface="Arial" charset="0"/>
                  <a:cs typeface="Arial" charset="0"/>
                </a:defRPr>
              </a:lvl3pPr>
              <a:lvl4pPr marL="1600200" indent="-228600" eaLnBrk="0" hangingPunct="0">
                <a:defRPr>
                  <a:solidFill>
                    <a:schemeClr val="tx1"/>
                  </a:solidFill>
                  <a:latin typeface="Arial" charset="0"/>
                  <a:cs typeface="Arial" charset="0"/>
                </a:defRPr>
              </a:lvl4pPr>
              <a:lvl5pPr marL="2057400" indent="-228600" eaLnBrk="0" hangingPunct="0">
                <a:defRPr>
                  <a:solidFill>
                    <a:schemeClr val="tx1"/>
                  </a:solidFill>
                  <a:latin typeface="Arial" charset="0"/>
                  <a:cs typeface="Arial" charset="0"/>
                </a:defRPr>
              </a:lvl5pPr>
              <a:lvl6pPr marL="2514600" indent="-228600" eaLnBrk="0" fontAlgn="base" hangingPunct="0">
                <a:spcBef>
                  <a:spcPct val="0"/>
                </a:spcBef>
                <a:spcAft>
                  <a:spcPct val="0"/>
                </a:spcAft>
                <a:defRPr>
                  <a:solidFill>
                    <a:schemeClr val="tx1"/>
                  </a:solidFill>
                  <a:latin typeface="Arial" charset="0"/>
                  <a:cs typeface="Arial" charset="0"/>
                </a:defRPr>
              </a:lvl6pPr>
              <a:lvl7pPr marL="2971800" indent="-228600" eaLnBrk="0" fontAlgn="base" hangingPunct="0">
                <a:spcBef>
                  <a:spcPct val="0"/>
                </a:spcBef>
                <a:spcAft>
                  <a:spcPct val="0"/>
                </a:spcAft>
                <a:defRPr>
                  <a:solidFill>
                    <a:schemeClr val="tx1"/>
                  </a:solidFill>
                  <a:latin typeface="Arial" charset="0"/>
                  <a:cs typeface="Arial" charset="0"/>
                </a:defRPr>
              </a:lvl7pPr>
              <a:lvl8pPr marL="3429000" indent="-228600" eaLnBrk="0" fontAlgn="base" hangingPunct="0">
                <a:spcBef>
                  <a:spcPct val="0"/>
                </a:spcBef>
                <a:spcAft>
                  <a:spcPct val="0"/>
                </a:spcAft>
                <a:defRPr>
                  <a:solidFill>
                    <a:schemeClr val="tx1"/>
                  </a:solidFill>
                  <a:latin typeface="Arial" charset="0"/>
                  <a:cs typeface="Arial" charset="0"/>
                </a:defRPr>
              </a:lvl8pPr>
              <a:lvl9pPr marL="3886200" indent="-228600" eaLnBrk="0" fontAlgn="base" hangingPunct="0">
                <a:spcBef>
                  <a:spcPct val="0"/>
                </a:spcBef>
                <a:spcAft>
                  <a:spcPct val="0"/>
                </a:spcAft>
                <a:defRPr>
                  <a:solidFill>
                    <a:schemeClr val="tx1"/>
                  </a:solidFill>
                  <a:latin typeface="Arial" charset="0"/>
                  <a:cs typeface="Arial" charset="0"/>
                </a:defRPr>
              </a:lvl9pPr>
            </a:lstStyle>
            <a:p>
              <a:pPr eaLnBrk="1" hangingPunct="1">
                <a:spcBef>
                  <a:spcPct val="50000"/>
                </a:spcBef>
              </a:pPr>
              <a:r>
                <a:rPr lang="en-US" sz="2300" i="1" dirty="0">
                  <a:latin typeface="Tahoma" pitchFamily="34" charset="0"/>
                </a:rPr>
                <a:t>AD</a:t>
              </a:r>
              <a:endParaRPr lang="en-US" sz="2300" baseline="-25000" dirty="0">
                <a:latin typeface="Tahoma" pitchFamily="34" charset="0"/>
              </a:endParaRPr>
            </a:p>
          </p:txBody>
        </p:sp>
      </p:grpSp>
      <p:grpSp>
        <p:nvGrpSpPr>
          <p:cNvPr id="10248" name="Group 15"/>
          <p:cNvGrpSpPr>
            <a:grpSpLocks/>
          </p:cNvGrpSpPr>
          <p:nvPr/>
        </p:nvGrpSpPr>
        <p:grpSpPr bwMode="auto">
          <a:xfrm>
            <a:off x="5565775" y="1579563"/>
            <a:ext cx="1066800" cy="3865562"/>
            <a:chOff x="3408" y="960"/>
            <a:chExt cx="672" cy="2435"/>
          </a:xfrm>
        </p:grpSpPr>
        <p:sp>
          <p:nvSpPr>
            <p:cNvPr id="10266" name="Line 16"/>
            <p:cNvSpPr>
              <a:spLocks noChangeShapeType="1"/>
            </p:cNvSpPr>
            <p:nvPr/>
          </p:nvSpPr>
          <p:spPr bwMode="auto">
            <a:xfrm flipV="1">
              <a:off x="3692" y="1235"/>
              <a:ext cx="0" cy="2160"/>
            </a:xfrm>
            <a:prstGeom prst="line">
              <a:avLst/>
            </a:prstGeom>
            <a:noFill/>
            <a:ln w="28575">
              <a:solidFill>
                <a:srgbClr val="000082"/>
              </a:solidFill>
              <a:round/>
              <a:headEnd/>
              <a:tailEnd/>
            </a:ln>
            <a:extLst>
              <a:ext uri="{909E8E84-426E-40DD-AFC4-6F175D3DCCD1}">
                <a14:hiddenFill xmlns:a14="http://schemas.microsoft.com/office/drawing/2010/main">
                  <a:noFill/>
                </a14:hiddenFill>
              </a:ext>
            </a:extLst>
          </p:spPr>
          <p:txBody>
            <a:bodyPr/>
            <a:lstStyle/>
            <a:p>
              <a:endParaRPr lang="en-US" dirty="0"/>
            </a:p>
          </p:txBody>
        </p:sp>
        <p:sp>
          <p:nvSpPr>
            <p:cNvPr id="10267" name="Text Box 17"/>
            <p:cNvSpPr txBox="1">
              <a:spLocks noChangeArrowheads="1"/>
            </p:cNvSpPr>
            <p:nvPr/>
          </p:nvSpPr>
          <p:spPr bwMode="auto">
            <a:xfrm>
              <a:off x="3408" y="960"/>
              <a:ext cx="672" cy="27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charset="0"/>
                  <a:cs typeface="Arial" charset="0"/>
                </a:defRPr>
              </a:lvl1pPr>
              <a:lvl2pPr marL="742950" indent="-285750" eaLnBrk="0" hangingPunct="0">
                <a:defRPr>
                  <a:solidFill>
                    <a:schemeClr val="tx1"/>
                  </a:solidFill>
                  <a:latin typeface="Arial" charset="0"/>
                  <a:cs typeface="Arial" charset="0"/>
                </a:defRPr>
              </a:lvl2pPr>
              <a:lvl3pPr marL="1143000" indent="-228600" eaLnBrk="0" hangingPunct="0">
                <a:defRPr>
                  <a:solidFill>
                    <a:schemeClr val="tx1"/>
                  </a:solidFill>
                  <a:latin typeface="Arial" charset="0"/>
                  <a:cs typeface="Arial" charset="0"/>
                </a:defRPr>
              </a:lvl3pPr>
              <a:lvl4pPr marL="1600200" indent="-228600" eaLnBrk="0" hangingPunct="0">
                <a:defRPr>
                  <a:solidFill>
                    <a:schemeClr val="tx1"/>
                  </a:solidFill>
                  <a:latin typeface="Arial" charset="0"/>
                  <a:cs typeface="Arial" charset="0"/>
                </a:defRPr>
              </a:lvl4pPr>
              <a:lvl5pPr marL="2057400" indent="-228600" eaLnBrk="0" hangingPunct="0">
                <a:defRPr>
                  <a:solidFill>
                    <a:schemeClr val="tx1"/>
                  </a:solidFill>
                  <a:latin typeface="Arial" charset="0"/>
                  <a:cs typeface="Arial" charset="0"/>
                </a:defRPr>
              </a:lvl5pPr>
              <a:lvl6pPr marL="2514600" indent="-228600" eaLnBrk="0" fontAlgn="base" hangingPunct="0">
                <a:spcBef>
                  <a:spcPct val="0"/>
                </a:spcBef>
                <a:spcAft>
                  <a:spcPct val="0"/>
                </a:spcAft>
                <a:defRPr>
                  <a:solidFill>
                    <a:schemeClr val="tx1"/>
                  </a:solidFill>
                  <a:latin typeface="Arial" charset="0"/>
                  <a:cs typeface="Arial" charset="0"/>
                </a:defRPr>
              </a:lvl6pPr>
              <a:lvl7pPr marL="2971800" indent="-228600" eaLnBrk="0" fontAlgn="base" hangingPunct="0">
                <a:spcBef>
                  <a:spcPct val="0"/>
                </a:spcBef>
                <a:spcAft>
                  <a:spcPct val="0"/>
                </a:spcAft>
                <a:defRPr>
                  <a:solidFill>
                    <a:schemeClr val="tx1"/>
                  </a:solidFill>
                  <a:latin typeface="Arial" charset="0"/>
                  <a:cs typeface="Arial" charset="0"/>
                </a:defRPr>
              </a:lvl7pPr>
              <a:lvl8pPr marL="3429000" indent="-228600" eaLnBrk="0" fontAlgn="base" hangingPunct="0">
                <a:spcBef>
                  <a:spcPct val="0"/>
                </a:spcBef>
                <a:spcAft>
                  <a:spcPct val="0"/>
                </a:spcAft>
                <a:defRPr>
                  <a:solidFill>
                    <a:schemeClr val="tx1"/>
                  </a:solidFill>
                  <a:latin typeface="Arial" charset="0"/>
                  <a:cs typeface="Arial" charset="0"/>
                </a:defRPr>
              </a:lvl8pPr>
              <a:lvl9pPr marL="3886200" indent="-228600" eaLnBrk="0" fontAlgn="base" hangingPunct="0">
                <a:spcBef>
                  <a:spcPct val="0"/>
                </a:spcBef>
                <a:spcAft>
                  <a:spcPct val="0"/>
                </a:spcAft>
                <a:defRPr>
                  <a:solidFill>
                    <a:schemeClr val="tx1"/>
                  </a:solidFill>
                  <a:latin typeface="Arial" charset="0"/>
                  <a:cs typeface="Arial" charset="0"/>
                </a:defRPr>
              </a:lvl9pPr>
            </a:lstStyle>
            <a:p>
              <a:pPr eaLnBrk="1" hangingPunct="1">
                <a:spcBef>
                  <a:spcPct val="50000"/>
                </a:spcBef>
              </a:pPr>
              <a:r>
                <a:rPr lang="en-US" sz="2300" i="1" dirty="0">
                  <a:latin typeface="Tahoma" pitchFamily="34" charset="0"/>
                </a:rPr>
                <a:t>LRAS</a:t>
              </a:r>
              <a:endParaRPr lang="en-US" sz="2300" baseline="-25000" dirty="0">
                <a:latin typeface="Tahoma" pitchFamily="34" charset="0"/>
              </a:endParaRPr>
            </a:p>
          </p:txBody>
        </p:sp>
      </p:grpSp>
      <p:graphicFrame>
        <p:nvGraphicFramePr>
          <p:cNvPr id="10242" name="Object 2"/>
          <p:cNvGraphicFramePr>
            <a:graphicFrameLocks noChangeAspect="1"/>
          </p:cNvGraphicFramePr>
          <p:nvPr/>
        </p:nvGraphicFramePr>
        <p:xfrm>
          <a:off x="5870575" y="5445125"/>
          <a:ext cx="306388" cy="401638"/>
        </p:xfrm>
        <a:graphic>
          <a:graphicData uri="http://schemas.openxmlformats.org/presentationml/2006/ole">
            <mc:AlternateContent xmlns:mc="http://schemas.openxmlformats.org/markup-compatibility/2006">
              <mc:Choice xmlns:v="urn:schemas-microsoft-com:vml" Requires="v">
                <p:oleObj spid="_x0000_s10343" name="Equation" r:id="rId6" imgW="164880" imgH="215640" progId="Equation.DSMT4">
                  <p:embed/>
                </p:oleObj>
              </mc:Choice>
              <mc:Fallback>
                <p:oleObj name="Equation" r:id="rId6" imgW="164880" imgH="215640" progId="Equation.DSMT4">
                  <p:embed/>
                  <p:pic>
                    <p:nvPicPr>
                      <p:cNvPr id="0" name=""/>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5870575" y="5445125"/>
                        <a:ext cx="306388" cy="401638"/>
                      </a:xfrm>
                      <a:prstGeom prst="rect">
                        <a:avLst/>
                      </a:prstGeom>
                      <a:noFill/>
                      <a:extLst>
                        <a:ext uri="{909E8E84-426E-40DD-AFC4-6F175D3DCCD1}">
                          <a14:hiddenFill xmlns:a14="http://schemas.microsoft.com/office/drawing/2010/main">
                            <a:solidFill>
                              <a:srgbClr val="FFFFFF"/>
                            </a:solidFill>
                          </a14:hiddenFill>
                        </a:ext>
                      </a:extLst>
                    </p:spPr>
                  </p:pic>
                </p:oleObj>
              </mc:Fallback>
            </mc:AlternateContent>
          </a:graphicData>
        </a:graphic>
      </p:graphicFrame>
      <p:grpSp>
        <p:nvGrpSpPr>
          <p:cNvPr id="7" name="Group 19"/>
          <p:cNvGrpSpPr>
            <a:grpSpLocks/>
          </p:cNvGrpSpPr>
          <p:nvPr/>
        </p:nvGrpSpPr>
        <p:grpSpPr bwMode="auto">
          <a:xfrm>
            <a:off x="4902200" y="3460750"/>
            <a:ext cx="381000" cy="2473325"/>
            <a:chOff x="4251" y="2531"/>
            <a:chExt cx="240" cy="1080"/>
          </a:xfrm>
        </p:grpSpPr>
        <p:sp>
          <p:nvSpPr>
            <p:cNvPr id="10264" name="Text Box 20"/>
            <p:cNvSpPr txBox="1">
              <a:spLocks noChangeArrowheads="1"/>
            </p:cNvSpPr>
            <p:nvPr/>
          </p:nvSpPr>
          <p:spPr bwMode="auto">
            <a:xfrm>
              <a:off x="4251" y="3417"/>
              <a:ext cx="240" cy="19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91440">
              <a:spAutoFit/>
            </a:bodyPr>
            <a:lstStyle>
              <a:lvl1pPr eaLnBrk="0" hangingPunct="0">
                <a:defRPr>
                  <a:solidFill>
                    <a:schemeClr val="tx1"/>
                  </a:solidFill>
                  <a:latin typeface="Arial" charset="0"/>
                  <a:cs typeface="Arial" charset="0"/>
                </a:defRPr>
              </a:lvl1pPr>
              <a:lvl2pPr marL="742950" indent="-285750" eaLnBrk="0" hangingPunct="0">
                <a:defRPr>
                  <a:solidFill>
                    <a:schemeClr val="tx1"/>
                  </a:solidFill>
                  <a:latin typeface="Arial" charset="0"/>
                  <a:cs typeface="Arial" charset="0"/>
                </a:defRPr>
              </a:lvl2pPr>
              <a:lvl3pPr marL="1143000" indent="-228600" eaLnBrk="0" hangingPunct="0">
                <a:defRPr>
                  <a:solidFill>
                    <a:schemeClr val="tx1"/>
                  </a:solidFill>
                  <a:latin typeface="Arial" charset="0"/>
                  <a:cs typeface="Arial" charset="0"/>
                </a:defRPr>
              </a:lvl3pPr>
              <a:lvl4pPr marL="1600200" indent="-228600" eaLnBrk="0" hangingPunct="0">
                <a:defRPr>
                  <a:solidFill>
                    <a:schemeClr val="tx1"/>
                  </a:solidFill>
                  <a:latin typeface="Arial" charset="0"/>
                  <a:cs typeface="Arial" charset="0"/>
                </a:defRPr>
              </a:lvl4pPr>
              <a:lvl5pPr marL="2057400" indent="-228600" eaLnBrk="0" hangingPunct="0">
                <a:defRPr>
                  <a:solidFill>
                    <a:schemeClr val="tx1"/>
                  </a:solidFill>
                  <a:latin typeface="Arial" charset="0"/>
                  <a:cs typeface="Arial" charset="0"/>
                </a:defRPr>
              </a:lvl5pPr>
              <a:lvl6pPr marL="2514600" indent="-228600" eaLnBrk="0" fontAlgn="base" hangingPunct="0">
                <a:spcBef>
                  <a:spcPct val="0"/>
                </a:spcBef>
                <a:spcAft>
                  <a:spcPct val="0"/>
                </a:spcAft>
                <a:defRPr>
                  <a:solidFill>
                    <a:schemeClr val="tx1"/>
                  </a:solidFill>
                  <a:latin typeface="Arial" charset="0"/>
                  <a:cs typeface="Arial" charset="0"/>
                </a:defRPr>
              </a:lvl6pPr>
              <a:lvl7pPr marL="2971800" indent="-228600" eaLnBrk="0" fontAlgn="base" hangingPunct="0">
                <a:spcBef>
                  <a:spcPct val="0"/>
                </a:spcBef>
                <a:spcAft>
                  <a:spcPct val="0"/>
                </a:spcAft>
                <a:defRPr>
                  <a:solidFill>
                    <a:schemeClr val="tx1"/>
                  </a:solidFill>
                  <a:latin typeface="Arial" charset="0"/>
                  <a:cs typeface="Arial" charset="0"/>
                </a:defRPr>
              </a:lvl7pPr>
              <a:lvl8pPr marL="3429000" indent="-228600" eaLnBrk="0" fontAlgn="base" hangingPunct="0">
                <a:spcBef>
                  <a:spcPct val="0"/>
                </a:spcBef>
                <a:spcAft>
                  <a:spcPct val="0"/>
                </a:spcAft>
                <a:defRPr>
                  <a:solidFill>
                    <a:schemeClr val="tx1"/>
                  </a:solidFill>
                  <a:latin typeface="Arial" charset="0"/>
                  <a:cs typeface="Arial" charset="0"/>
                </a:defRPr>
              </a:lvl8pPr>
              <a:lvl9pPr marL="3886200" indent="-228600" eaLnBrk="0" fontAlgn="base" hangingPunct="0">
                <a:spcBef>
                  <a:spcPct val="0"/>
                </a:spcBef>
                <a:spcAft>
                  <a:spcPct val="0"/>
                </a:spcAft>
                <a:defRPr>
                  <a:solidFill>
                    <a:schemeClr val="tx1"/>
                  </a:solidFill>
                  <a:latin typeface="Arial" charset="0"/>
                  <a:cs typeface="Arial" charset="0"/>
                </a:defRPr>
              </a:lvl9pPr>
            </a:lstStyle>
            <a:p>
              <a:pPr eaLnBrk="1" hangingPunct="1">
                <a:spcBef>
                  <a:spcPct val="50000"/>
                </a:spcBef>
              </a:pPr>
              <a:r>
                <a:rPr lang="en-US" sz="2300" b="1" i="1" dirty="0">
                  <a:latin typeface="Tahoma" pitchFamily="34" charset="0"/>
                </a:rPr>
                <a:t>Y</a:t>
              </a:r>
              <a:r>
                <a:rPr lang="en-US" sz="2300" baseline="-25000" dirty="0">
                  <a:latin typeface="Tahoma" pitchFamily="34" charset="0"/>
                </a:rPr>
                <a:t>2</a:t>
              </a:r>
            </a:p>
          </p:txBody>
        </p:sp>
        <p:sp>
          <p:nvSpPr>
            <p:cNvPr id="10265" name="Line 21"/>
            <p:cNvSpPr>
              <a:spLocks noChangeShapeType="1"/>
            </p:cNvSpPr>
            <p:nvPr/>
          </p:nvSpPr>
          <p:spPr bwMode="auto">
            <a:xfrm flipH="1">
              <a:off x="4346" y="2531"/>
              <a:ext cx="0" cy="864"/>
            </a:xfrm>
            <a:prstGeom prst="line">
              <a:avLst/>
            </a:prstGeom>
            <a:noFill/>
            <a:ln w="12700">
              <a:solidFill>
                <a:srgbClr val="FF0000"/>
              </a:solidFill>
              <a:prstDash val="dash"/>
              <a:round/>
              <a:headEnd/>
              <a:tailEnd/>
            </a:ln>
            <a:extLst>
              <a:ext uri="{909E8E84-426E-40DD-AFC4-6F175D3DCCD1}">
                <a14:hiddenFill xmlns:a14="http://schemas.microsoft.com/office/drawing/2010/main">
                  <a:noFill/>
                </a14:hiddenFill>
              </a:ext>
            </a:extLst>
          </p:spPr>
          <p:txBody>
            <a:bodyPr/>
            <a:lstStyle/>
            <a:p>
              <a:endParaRPr lang="en-US" dirty="0"/>
            </a:p>
          </p:txBody>
        </p:sp>
      </p:grpSp>
      <p:sp>
        <p:nvSpPr>
          <p:cNvPr id="10250" name="Rectangle 37"/>
          <p:cNvSpPr>
            <a:spLocks noGrp="1" noChangeArrowheads="1"/>
          </p:cNvSpPr>
          <p:nvPr>
            <p:ph type="title"/>
          </p:nvPr>
        </p:nvSpPr>
        <p:spPr>
          <a:xfrm>
            <a:off x="549275" y="225425"/>
            <a:ext cx="8169275" cy="1195388"/>
          </a:xfrm>
        </p:spPr>
        <p:txBody>
          <a:bodyPr/>
          <a:lstStyle/>
          <a:p>
            <a:r>
              <a:rPr lang="en-US" sz="2700" dirty="0"/>
              <a:t>CASE STUDY:  </a:t>
            </a:r>
            <a:br>
              <a:rPr lang="en-US" sz="2700" dirty="0"/>
            </a:br>
            <a:r>
              <a:rPr lang="en-US" sz="3100" dirty="0"/>
              <a:t>The 1970s oil shocks</a:t>
            </a:r>
          </a:p>
        </p:txBody>
      </p:sp>
      <p:sp>
        <p:nvSpPr>
          <p:cNvPr id="81942" name="Rectangle 22"/>
          <p:cNvSpPr>
            <a:spLocks noGrp="1" noChangeArrowheads="1"/>
          </p:cNvSpPr>
          <p:nvPr>
            <p:ph type="body" idx="4294967295"/>
          </p:nvPr>
        </p:nvSpPr>
        <p:spPr>
          <a:xfrm>
            <a:off x="287338" y="1504950"/>
            <a:ext cx="2895600" cy="1600200"/>
          </a:xfrm>
          <a:solidFill>
            <a:srgbClr val="FFFFCC"/>
          </a:solidFill>
          <a:effectLst>
            <a:outerShdw blurRad="50800" dist="38100" dir="2700000" algn="tl" rotWithShape="0">
              <a:prstClr val="black">
                <a:alpha val="40000"/>
              </a:prstClr>
            </a:outerShdw>
          </a:effectLst>
        </p:spPr>
        <p:txBody>
          <a:bodyPr/>
          <a:lstStyle/>
          <a:p>
            <a:pPr marL="0" indent="0">
              <a:buFont typeface="Wingdings" pitchFamily="2" charset="2"/>
              <a:buNone/>
              <a:defRPr/>
            </a:pPr>
            <a:r>
              <a:rPr lang="en-US" sz="2400" dirty="0"/>
              <a:t>The oil price shock shifts </a:t>
            </a:r>
            <a:r>
              <a:rPr lang="en-US" sz="2400" i="1" dirty="0"/>
              <a:t>SRAS</a:t>
            </a:r>
            <a:r>
              <a:rPr lang="en-US" sz="2400" dirty="0"/>
              <a:t> up, causing output and employment to fall.  </a:t>
            </a:r>
          </a:p>
        </p:txBody>
      </p:sp>
      <p:sp>
        <p:nvSpPr>
          <p:cNvPr id="10252" name="Text Box 23"/>
          <p:cNvSpPr txBox="1">
            <a:spLocks noChangeArrowheads="1"/>
          </p:cNvSpPr>
          <p:nvPr/>
        </p:nvSpPr>
        <p:spPr bwMode="auto">
          <a:xfrm>
            <a:off x="6099175" y="3789363"/>
            <a:ext cx="228600" cy="3508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lvl1pPr eaLnBrk="0" hangingPunct="0">
              <a:defRPr>
                <a:solidFill>
                  <a:schemeClr val="tx1"/>
                </a:solidFill>
                <a:latin typeface="Arial" charset="0"/>
                <a:cs typeface="Arial" charset="0"/>
              </a:defRPr>
            </a:lvl1pPr>
            <a:lvl2pPr marL="742950" indent="-285750" eaLnBrk="0" hangingPunct="0">
              <a:defRPr>
                <a:solidFill>
                  <a:schemeClr val="tx1"/>
                </a:solidFill>
                <a:latin typeface="Arial" charset="0"/>
                <a:cs typeface="Arial" charset="0"/>
              </a:defRPr>
            </a:lvl2pPr>
            <a:lvl3pPr marL="1143000" indent="-228600" eaLnBrk="0" hangingPunct="0">
              <a:defRPr>
                <a:solidFill>
                  <a:schemeClr val="tx1"/>
                </a:solidFill>
                <a:latin typeface="Arial" charset="0"/>
                <a:cs typeface="Arial" charset="0"/>
              </a:defRPr>
            </a:lvl3pPr>
            <a:lvl4pPr marL="1600200" indent="-228600" eaLnBrk="0" hangingPunct="0">
              <a:defRPr>
                <a:solidFill>
                  <a:schemeClr val="tx1"/>
                </a:solidFill>
                <a:latin typeface="Arial" charset="0"/>
                <a:cs typeface="Arial" charset="0"/>
              </a:defRPr>
            </a:lvl4pPr>
            <a:lvl5pPr marL="2057400" indent="-228600" eaLnBrk="0" hangingPunct="0">
              <a:defRPr>
                <a:solidFill>
                  <a:schemeClr val="tx1"/>
                </a:solidFill>
                <a:latin typeface="Arial" charset="0"/>
                <a:cs typeface="Arial" charset="0"/>
              </a:defRPr>
            </a:lvl5pPr>
            <a:lvl6pPr marL="2514600" indent="-228600" eaLnBrk="0" fontAlgn="base" hangingPunct="0">
              <a:spcBef>
                <a:spcPct val="0"/>
              </a:spcBef>
              <a:spcAft>
                <a:spcPct val="0"/>
              </a:spcAft>
              <a:defRPr>
                <a:solidFill>
                  <a:schemeClr val="tx1"/>
                </a:solidFill>
                <a:latin typeface="Arial" charset="0"/>
                <a:cs typeface="Arial" charset="0"/>
              </a:defRPr>
            </a:lvl6pPr>
            <a:lvl7pPr marL="2971800" indent="-228600" eaLnBrk="0" fontAlgn="base" hangingPunct="0">
              <a:spcBef>
                <a:spcPct val="0"/>
              </a:spcBef>
              <a:spcAft>
                <a:spcPct val="0"/>
              </a:spcAft>
              <a:defRPr>
                <a:solidFill>
                  <a:schemeClr val="tx1"/>
                </a:solidFill>
                <a:latin typeface="Arial" charset="0"/>
                <a:cs typeface="Arial" charset="0"/>
              </a:defRPr>
            </a:lvl7pPr>
            <a:lvl8pPr marL="3429000" indent="-228600" eaLnBrk="0" fontAlgn="base" hangingPunct="0">
              <a:spcBef>
                <a:spcPct val="0"/>
              </a:spcBef>
              <a:spcAft>
                <a:spcPct val="0"/>
              </a:spcAft>
              <a:defRPr>
                <a:solidFill>
                  <a:schemeClr val="tx1"/>
                </a:solidFill>
                <a:latin typeface="Arial" charset="0"/>
                <a:cs typeface="Arial" charset="0"/>
              </a:defRPr>
            </a:lvl8pPr>
            <a:lvl9pPr marL="3886200" indent="-228600" eaLnBrk="0" fontAlgn="base" hangingPunct="0">
              <a:spcBef>
                <a:spcPct val="0"/>
              </a:spcBef>
              <a:spcAft>
                <a:spcPct val="0"/>
              </a:spcAft>
              <a:defRPr>
                <a:solidFill>
                  <a:schemeClr val="tx1"/>
                </a:solidFill>
                <a:latin typeface="Arial" charset="0"/>
                <a:cs typeface="Arial" charset="0"/>
              </a:defRPr>
            </a:lvl9pPr>
          </a:lstStyle>
          <a:p>
            <a:pPr eaLnBrk="1" hangingPunct="1">
              <a:spcBef>
                <a:spcPct val="50000"/>
              </a:spcBef>
            </a:pPr>
            <a:r>
              <a:rPr lang="en-US" sz="2300" dirty="0">
                <a:latin typeface="Tahoma" pitchFamily="34" charset="0"/>
              </a:rPr>
              <a:t>A</a:t>
            </a:r>
            <a:endParaRPr lang="en-US" sz="2300" dirty="0">
              <a:latin typeface="Times New Roman" pitchFamily="18" charset="0"/>
            </a:endParaRPr>
          </a:p>
        </p:txBody>
      </p:sp>
      <p:sp>
        <p:nvSpPr>
          <p:cNvPr id="81944" name="Text Box 24"/>
          <p:cNvSpPr txBox="1">
            <a:spLocks noChangeArrowheads="1"/>
          </p:cNvSpPr>
          <p:nvPr/>
        </p:nvSpPr>
        <p:spPr bwMode="auto">
          <a:xfrm>
            <a:off x="5032375" y="3057525"/>
            <a:ext cx="228600" cy="3508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lvl1pPr eaLnBrk="0" hangingPunct="0">
              <a:defRPr>
                <a:solidFill>
                  <a:schemeClr val="tx1"/>
                </a:solidFill>
                <a:latin typeface="Arial" charset="0"/>
                <a:cs typeface="Arial" charset="0"/>
              </a:defRPr>
            </a:lvl1pPr>
            <a:lvl2pPr marL="742950" indent="-285750" eaLnBrk="0" hangingPunct="0">
              <a:defRPr>
                <a:solidFill>
                  <a:schemeClr val="tx1"/>
                </a:solidFill>
                <a:latin typeface="Arial" charset="0"/>
                <a:cs typeface="Arial" charset="0"/>
              </a:defRPr>
            </a:lvl2pPr>
            <a:lvl3pPr marL="1143000" indent="-228600" eaLnBrk="0" hangingPunct="0">
              <a:defRPr>
                <a:solidFill>
                  <a:schemeClr val="tx1"/>
                </a:solidFill>
                <a:latin typeface="Arial" charset="0"/>
                <a:cs typeface="Arial" charset="0"/>
              </a:defRPr>
            </a:lvl3pPr>
            <a:lvl4pPr marL="1600200" indent="-228600" eaLnBrk="0" hangingPunct="0">
              <a:defRPr>
                <a:solidFill>
                  <a:schemeClr val="tx1"/>
                </a:solidFill>
                <a:latin typeface="Arial" charset="0"/>
                <a:cs typeface="Arial" charset="0"/>
              </a:defRPr>
            </a:lvl4pPr>
            <a:lvl5pPr marL="2057400" indent="-228600" eaLnBrk="0" hangingPunct="0">
              <a:defRPr>
                <a:solidFill>
                  <a:schemeClr val="tx1"/>
                </a:solidFill>
                <a:latin typeface="Arial" charset="0"/>
                <a:cs typeface="Arial" charset="0"/>
              </a:defRPr>
            </a:lvl5pPr>
            <a:lvl6pPr marL="2514600" indent="-228600" eaLnBrk="0" fontAlgn="base" hangingPunct="0">
              <a:spcBef>
                <a:spcPct val="0"/>
              </a:spcBef>
              <a:spcAft>
                <a:spcPct val="0"/>
              </a:spcAft>
              <a:defRPr>
                <a:solidFill>
                  <a:schemeClr val="tx1"/>
                </a:solidFill>
                <a:latin typeface="Arial" charset="0"/>
                <a:cs typeface="Arial" charset="0"/>
              </a:defRPr>
            </a:lvl6pPr>
            <a:lvl7pPr marL="2971800" indent="-228600" eaLnBrk="0" fontAlgn="base" hangingPunct="0">
              <a:spcBef>
                <a:spcPct val="0"/>
              </a:spcBef>
              <a:spcAft>
                <a:spcPct val="0"/>
              </a:spcAft>
              <a:defRPr>
                <a:solidFill>
                  <a:schemeClr val="tx1"/>
                </a:solidFill>
                <a:latin typeface="Arial" charset="0"/>
                <a:cs typeface="Arial" charset="0"/>
              </a:defRPr>
            </a:lvl7pPr>
            <a:lvl8pPr marL="3429000" indent="-228600" eaLnBrk="0" fontAlgn="base" hangingPunct="0">
              <a:spcBef>
                <a:spcPct val="0"/>
              </a:spcBef>
              <a:spcAft>
                <a:spcPct val="0"/>
              </a:spcAft>
              <a:defRPr>
                <a:solidFill>
                  <a:schemeClr val="tx1"/>
                </a:solidFill>
                <a:latin typeface="Arial" charset="0"/>
                <a:cs typeface="Arial" charset="0"/>
              </a:defRPr>
            </a:lvl8pPr>
            <a:lvl9pPr marL="3886200" indent="-228600" eaLnBrk="0" fontAlgn="base" hangingPunct="0">
              <a:spcBef>
                <a:spcPct val="0"/>
              </a:spcBef>
              <a:spcAft>
                <a:spcPct val="0"/>
              </a:spcAft>
              <a:defRPr>
                <a:solidFill>
                  <a:schemeClr val="tx1"/>
                </a:solidFill>
                <a:latin typeface="Arial" charset="0"/>
                <a:cs typeface="Arial" charset="0"/>
              </a:defRPr>
            </a:lvl9pPr>
          </a:lstStyle>
          <a:p>
            <a:pPr eaLnBrk="1" hangingPunct="1">
              <a:spcBef>
                <a:spcPct val="50000"/>
              </a:spcBef>
            </a:pPr>
            <a:r>
              <a:rPr lang="en-US" sz="2300" dirty="0">
                <a:latin typeface="Tahoma" pitchFamily="34" charset="0"/>
              </a:rPr>
              <a:t>B</a:t>
            </a:r>
            <a:endParaRPr lang="en-US" sz="2300" dirty="0">
              <a:latin typeface="Times New Roman" pitchFamily="18" charset="0"/>
            </a:endParaRPr>
          </a:p>
        </p:txBody>
      </p:sp>
      <p:sp>
        <p:nvSpPr>
          <p:cNvPr id="81945" name="Line 25"/>
          <p:cNvSpPr>
            <a:spLocks noChangeShapeType="1"/>
          </p:cNvSpPr>
          <p:nvPr/>
        </p:nvSpPr>
        <p:spPr bwMode="auto">
          <a:xfrm flipH="1" flipV="1">
            <a:off x="5815013" y="4052888"/>
            <a:ext cx="66675" cy="41275"/>
          </a:xfrm>
          <a:prstGeom prst="line">
            <a:avLst/>
          </a:prstGeom>
          <a:noFill/>
          <a:ln w="28575">
            <a:solidFill>
              <a:schemeClr val="tx1"/>
            </a:solidFill>
            <a:round/>
            <a:headEnd type="arrow" w="sm" len="sm"/>
            <a:tailEnd type="none" w="sm" len="sm"/>
          </a:ln>
          <a:extLst>
            <a:ext uri="{909E8E84-426E-40DD-AFC4-6F175D3DCCD1}">
              <a14:hiddenFill xmlns:a14="http://schemas.microsoft.com/office/drawing/2010/main">
                <a:noFill/>
              </a14:hiddenFill>
            </a:ext>
          </a:extLst>
        </p:spPr>
        <p:txBody>
          <a:bodyPr/>
          <a:lstStyle/>
          <a:p>
            <a:endParaRPr lang="en-US" dirty="0"/>
          </a:p>
        </p:txBody>
      </p:sp>
      <p:sp>
        <p:nvSpPr>
          <p:cNvPr id="81946" name="Line 26"/>
          <p:cNvSpPr>
            <a:spLocks noChangeShapeType="1"/>
          </p:cNvSpPr>
          <p:nvPr/>
        </p:nvSpPr>
        <p:spPr bwMode="auto">
          <a:xfrm flipH="1" flipV="1">
            <a:off x="5656263" y="3952875"/>
            <a:ext cx="57150" cy="33338"/>
          </a:xfrm>
          <a:prstGeom prst="line">
            <a:avLst/>
          </a:prstGeom>
          <a:noFill/>
          <a:ln w="28575">
            <a:solidFill>
              <a:schemeClr val="tx1"/>
            </a:solidFill>
            <a:round/>
            <a:headEnd type="arrow" w="sm" len="sm"/>
            <a:tailEnd type="none" w="sm" len="sm"/>
          </a:ln>
          <a:extLst>
            <a:ext uri="{909E8E84-426E-40DD-AFC4-6F175D3DCCD1}">
              <a14:hiddenFill xmlns:a14="http://schemas.microsoft.com/office/drawing/2010/main">
                <a:noFill/>
              </a14:hiddenFill>
            </a:ext>
          </a:extLst>
        </p:spPr>
        <p:txBody>
          <a:bodyPr/>
          <a:lstStyle/>
          <a:p>
            <a:endParaRPr lang="en-US" dirty="0"/>
          </a:p>
        </p:txBody>
      </p:sp>
      <p:sp>
        <p:nvSpPr>
          <p:cNvPr id="81947" name="Line 27"/>
          <p:cNvSpPr>
            <a:spLocks noChangeShapeType="1"/>
          </p:cNvSpPr>
          <p:nvPr/>
        </p:nvSpPr>
        <p:spPr bwMode="auto">
          <a:xfrm flipH="1" flipV="1">
            <a:off x="5481638" y="3824288"/>
            <a:ext cx="55562" cy="41275"/>
          </a:xfrm>
          <a:prstGeom prst="line">
            <a:avLst/>
          </a:prstGeom>
          <a:noFill/>
          <a:ln w="28575">
            <a:solidFill>
              <a:schemeClr val="tx1"/>
            </a:solidFill>
            <a:round/>
            <a:headEnd type="arrow" w="sm" len="sm"/>
            <a:tailEnd type="none" w="sm" len="sm"/>
          </a:ln>
          <a:extLst>
            <a:ext uri="{909E8E84-426E-40DD-AFC4-6F175D3DCCD1}">
              <a14:hiddenFill xmlns:a14="http://schemas.microsoft.com/office/drawing/2010/main">
                <a:noFill/>
              </a14:hiddenFill>
            </a:ext>
          </a:extLst>
        </p:spPr>
        <p:txBody>
          <a:bodyPr/>
          <a:lstStyle/>
          <a:p>
            <a:endParaRPr lang="en-US" dirty="0"/>
          </a:p>
        </p:txBody>
      </p:sp>
      <p:sp>
        <p:nvSpPr>
          <p:cNvPr id="81948" name="Line 28"/>
          <p:cNvSpPr>
            <a:spLocks noChangeShapeType="1"/>
          </p:cNvSpPr>
          <p:nvPr/>
        </p:nvSpPr>
        <p:spPr bwMode="auto">
          <a:xfrm flipH="1" flipV="1">
            <a:off x="5318125" y="3694113"/>
            <a:ext cx="50800" cy="39687"/>
          </a:xfrm>
          <a:prstGeom prst="line">
            <a:avLst/>
          </a:prstGeom>
          <a:noFill/>
          <a:ln w="28575">
            <a:solidFill>
              <a:schemeClr val="tx1"/>
            </a:solidFill>
            <a:round/>
            <a:headEnd type="arrow" w="sm" len="sm"/>
            <a:tailEnd type="none" w="sm" len="sm"/>
          </a:ln>
          <a:extLst>
            <a:ext uri="{909E8E84-426E-40DD-AFC4-6F175D3DCCD1}">
              <a14:hiddenFill xmlns:a14="http://schemas.microsoft.com/office/drawing/2010/main">
                <a:noFill/>
              </a14:hiddenFill>
            </a:ext>
          </a:extLst>
        </p:spPr>
        <p:txBody>
          <a:bodyPr/>
          <a:lstStyle/>
          <a:p>
            <a:endParaRPr lang="en-US" dirty="0"/>
          </a:p>
        </p:txBody>
      </p:sp>
      <p:sp>
        <p:nvSpPr>
          <p:cNvPr id="81949" name="Line 29"/>
          <p:cNvSpPr>
            <a:spLocks noChangeShapeType="1"/>
          </p:cNvSpPr>
          <p:nvPr/>
        </p:nvSpPr>
        <p:spPr bwMode="auto">
          <a:xfrm flipH="1" flipV="1">
            <a:off x="5165725" y="3556000"/>
            <a:ext cx="47625" cy="41275"/>
          </a:xfrm>
          <a:prstGeom prst="line">
            <a:avLst/>
          </a:prstGeom>
          <a:noFill/>
          <a:ln w="28575">
            <a:solidFill>
              <a:schemeClr val="tx1"/>
            </a:solidFill>
            <a:round/>
            <a:headEnd type="arrow" w="sm" len="sm"/>
            <a:tailEnd type="none" w="sm" len="sm"/>
          </a:ln>
          <a:extLst>
            <a:ext uri="{909E8E84-426E-40DD-AFC4-6F175D3DCCD1}">
              <a14:hiddenFill xmlns:a14="http://schemas.microsoft.com/office/drawing/2010/main">
                <a:noFill/>
              </a14:hiddenFill>
            </a:ext>
          </a:extLst>
        </p:spPr>
        <p:txBody>
          <a:bodyPr/>
          <a:lstStyle/>
          <a:p>
            <a:endParaRPr lang="en-US" dirty="0"/>
          </a:p>
        </p:txBody>
      </p:sp>
      <p:sp>
        <p:nvSpPr>
          <p:cNvPr id="81950" name="Rectangle 30"/>
          <p:cNvSpPr>
            <a:spLocks noChangeArrowheads="1"/>
          </p:cNvSpPr>
          <p:nvPr/>
        </p:nvSpPr>
        <p:spPr bwMode="auto">
          <a:xfrm>
            <a:off x="312738" y="3467100"/>
            <a:ext cx="2667000" cy="2881313"/>
          </a:xfrm>
          <a:prstGeom prst="rect">
            <a:avLst/>
          </a:prstGeom>
          <a:solidFill>
            <a:srgbClr val="FFCCCC"/>
          </a:solidFill>
          <a:ln w="9525">
            <a:noFill/>
            <a:miter lim="800000"/>
            <a:headEnd/>
            <a:tailEnd/>
          </a:ln>
          <a:effectLst>
            <a:outerShdw blurRad="50800" dist="38100" dir="2700000" algn="tl" rotWithShape="0">
              <a:prstClr val="black">
                <a:alpha val="40000"/>
              </a:prstClr>
            </a:outerShdw>
          </a:effectLst>
        </p:spPr>
        <p:txBody>
          <a:bodyPr/>
          <a:lstStyle/>
          <a:p>
            <a:pPr>
              <a:lnSpc>
                <a:spcPct val="105000"/>
              </a:lnSpc>
              <a:spcBef>
                <a:spcPct val="45000"/>
              </a:spcBef>
              <a:buClr>
                <a:srgbClr val="008080"/>
              </a:buClr>
              <a:buSzPct val="120000"/>
              <a:buFont typeface="Wingdings" pitchFamily="2" charset="2"/>
              <a:buNone/>
              <a:defRPr/>
            </a:pPr>
            <a:r>
              <a:rPr lang="en-US" sz="2400" dirty="0"/>
              <a:t>In absence of </a:t>
            </a:r>
            <a:br>
              <a:rPr lang="en-US" sz="2400" dirty="0"/>
            </a:br>
            <a:r>
              <a:rPr lang="en-US" sz="2400" dirty="0"/>
              <a:t>further price shocks, prices will fall over time and economy moves back toward full employment.</a:t>
            </a:r>
          </a:p>
        </p:txBody>
      </p:sp>
      <p:grpSp>
        <p:nvGrpSpPr>
          <p:cNvPr id="8" name="Group 31"/>
          <p:cNvGrpSpPr>
            <a:grpSpLocks/>
          </p:cNvGrpSpPr>
          <p:nvPr/>
        </p:nvGrpSpPr>
        <p:grpSpPr bwMode="auto">
          <a:xfrm>
            <a:off x="3414713" y="3092450"/>
            <a:ext cx="5122862" cy="598488"/>
            <a:chOff x="2053" y="1913"/>
            <a:chExt cx="3227" cy="377"/>
          </a:xfrm>
        </p:grpSpPr>
        <p:graphicFrame>
          <p:nvGraphicFramePr>
            <p:cNvPr id="10243" name="Object 3"/>
            <p:cNvGraphicFramePr>
              <a:graphicFrameLocks noChangeAspect="1"/>
            </p:cNvGraphicFramePr>
            <p:nvPr/>
          </p:nvGraphicFramePr>
          <p:xfrm>
            <a:off x="2053" y="1933"/>
            <a:ext cx="272" cy="357"/>
          </p:xfrm>
          <a:graphic>
            <a:graphicData uri="http://schemas.openxmlformats.org/presentationml/2006/ole">
              <mc:AlternateContent xmlns:mc="http://schemas.openxmlformats.org/markup-compatibility/2006">
                <mc:Choice xmlns:v="urn:schemas-microsoft-com:vml" Requires="v">
                  <p:oleObj spid="_x0000_s10344" name="Equation" r:id="rId8" imgW="203040" imgH="266400" progId="Equation.DSMT4">
                    <p:embed/>
                  </p:oleObj>
                </mc:Choice>
                <mc:Fallback>
                  <p:oleObj name="Equation" r:id="rId8" imgW="203040" imgH="266400" progId="Equation.DSMT4">
                    <p:embed/>
                    <p:pic>
                      <p:nvPicPr>
                        <p:cNvPr id="0" name=""/>
                        <p:cNvPicPr>
                          <a:picLocks noChangeAspect="1" noChangeArrowheads="1"/>
                        </p:cNvPicPr>
                        <p:nvPr/>
                      </p:nvPicPr>
                      <p:blipFill>
                        <a:blip r:embed="rId9">
                          <a:extLst>
                            <a:ext uri="{28A0092B-C50C-407E-A947-70E740481C1C}">
                              <a14:useLocalDpi xmlns:a14="http://schemas.microsoft.com/office/drawing/2010/main" val="0"/>
                            </a:ext>
                          </a:extLst>
                        </a:blip>
                        <a:srcRect/>
                        <a:stretch>
                          <a:fillRect/>
                        </a:stretch>
                      </p:blipFill>
                      <p:spPr bwMode="auto">
                        <a:xfrm>
                          <a:off x="2053" y="1933"/>
                          <a:ext cx="272" cy="357"/>
                        </a:xfrm>
                        <a:prstGeom prst="rect">
                          <a:avLst/>
                        </a:prstGeom>
                        <a:noFill/>
                        <a:extLst>
                          <a:ext uri="{909E8E84-426E-40DD-AFC4-6F175D3DCCD1}">
                            <a14:hiddenFill xmlns:a14="http://schemas.microsoft.com/office/drawing/2010/main">
                              <a:solidFill>
                                <a:srgbClr val="FFFFFF"/>
                              </a:solidFill>
                            </a14:hiddenFill>
                          </a:ext>
                        </a:extLst>
                      </p:spPr>
                    </p:pic>
                  </p:oleObj>
                </mc:Fallback>
              </mc:AlternateContent>
            </a:graphicData>
          </a:graphic>
        </p:graphicFrame>
        <p:sp>
          <p:nvSpPr>
            <p:cNvPr id="10262" name="Line 33"/>
            <p:cNvSpPr>
              <a:spLocks noChangeShapeType="1"/>
            </p:cNvSpPr>
            <p:nvPr/>
          </p:nvSpPr>
          <p:spPr bwMode="auto">
            <a:xfrm>
              <a:off x="2319" y="2139"/>
              <a:ext cx="2544" cy="0"/>
            </a:xfrm>
            <a:prstGeom prst="line">
              <a:avLst/>
            </a:prstGeom>
            <a:noFill/>
            <a:ln w="28575">
              <a:solidFill>
                <a:srgbClr val="FF0000"/>
              </a:solidFill>
              <a:round/>
              <a:headEnd/>
              <a:tailEnd/>
            </a:ln>
            <a:extLst>
              <a:ext uri="{909E8E84-426E-40DD-AFC4-6F175D3DCCD1}">
                <a14:hiddenFill xmlns:a14="http://schemas.microsoft.com/office/drawing/2010/main">
                  <a:noFill/>
                </a14:hiddenFill>
              </a:ext>
            </a:extLst>
          </p:spPr>
          <p:txBody>
            <a:bodyPr/>
            <a:lstStyle/>
            <a:p>
              <a:endParaRPr lang="en-US" dirty="0"/>
            </a:p>
          </p:txBody>
        </p:sp>
        <p:sp>
          <p:nvSpPr>
            <p:cNvPr id="10263" name="Text Box 34"/>
            <p:cNvSpPr txBox="1">
              <a:spLocks noChangeArrowheads="1"/>
            </p:cNvSpPr>
            <p:nvPr/>
          </p:nvSpPr>
          <p:spPr bwMode="auto">
            <a:xfrm>
              <a:off x="4704" y="1913"/>
              <a:ext cx="576" cy="2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a:spAutoFit/>
            </a:bodyPr>
            <a:lstStyle>
              <a:lvl1pPr eaLnBrk="0" hangingPunct="0">
                <a:defRPr>
                  <a:solidFill>
                    <a:schemeClr val="tx1"/>
                  </a:solidFill>
                  <a:latin typeface="Arial" charset="0"/>
                  <a:cs typeface="Arial" charset="0"/>
                </a:defRPr>
              </a:lvl1pPr>
              <a:lvl2pPr marL="742950" indent="-285750" eaLnBrk="0" hangingPunct="0">
                <a:defRPr>
                  <a:solidFill>
                    <a:schemeClr val="tx1"/>
                  </a:solidFill>
                  <a:latin typeface="Arial" charset="0"/>
                  <a:cs typeface="Arial" charset="0"/>
                </a:defRPr>
              </a:lvl2pPr>
              <a:lvl3pPr marL="1143000" indent="-228600" eaLnBrk="0" hangingPunct="0">
                <a:defRPr>
                  <a:solidFill>
                    <a:schemeClr val="tx1"/>
                  </a:solidFill>
                  <a:latin typeface="Arial" charset="0"/>
                  <a:cs typeface="Arial" charset="0"/>
                </a:defRPr>
              </a:lvl3pPr>
              <a:lvl4pPr marL="1600200" indent="-228600" eaLnBrk="0" hangingPunct="0">
                <a:defRPr>
                  <a:solidFill>
                    <a:schemeClr val="tx1"/>
                  </a:solidFill>
                  <a:latin typeface="Arial" charset="0"/>
                  <a:cs typeface="Arial" charset="0"/>
                </a:defRPr>
              </a:lvl4pPr>
              <a:lvl5pPr marL="2057400" indent="-228600" eaLnBrk="0" hangingPunct="0">
                <a:defRPr>
                  <a:solidFill>
                    <a:schemeClr val="tx1"/>
                  </a:solidFill>
                  <a:latin typeface="Arial" charset="0"/>
                  <a:cs typeface="Arial" charset="0"/>
                </a:defRPr>
              </a:lvl5pPr>
              <a:lvl6pPr marL="2514600" indent="-228600" eaLnBrk="0" fontAlgn="base" hangingPunct="0">
                <a:spcBef>
                  <a:spcPct val="0"/>
                </a:spcBef>
                <a:spcAft>
                  <a:spcPct val="0"/>
                </a:spcAft>
                <a:defRPr>
                  <a:solidFill>
                    <a:schemeClr val="tx1"/>
                  </a:solidFill>
                  <a:latin typeface="Arial" charset="0"/>
                  <a:cs typeface="Arial" charset="0"/>
                </a:defRPr>
              </a:lvl6pPr>
              <a:lvl7pPr marL="2971800" indent="-228600" eaLnBrk="0" fontAlgn="base" hangingPunct="0">
                <a:spcBef>
                  <a:spcPct val="0"/>
                </a:spcBef>
                <a:spcAft>
                  <a:spcPct val="0"/>
                </a:spcAft>
                <a:defRPr>
                  <a:solidFill>
                    <a:schemeClr val="tx1"/>
                  </a:solidFill>
                  <a:latin typeface="Arial" charset="0"/>
                  <a:cs typeface="Arial" charset="0"/>
                </a:defRPr>
              </a:lvl7pPr>
              <a:lvl8pPr marL="3429000" indent="-228600" eaLnBrk="0" fontAlgn="base" hangingPunct="0">
                <a:spcBef>
                  <a:spcPct val="0"/>
                </a:spcBef>
                <a:spcAft>
                  <a:spcPct val="0"/>
                </a:spcAft>
                <a:defRPr>
                  <a:solidFill>
                    <a:schemeClr val="tx1"/>
                  </a:solidFill>
                  <a:latin typeface="Arial" charset="0"/>
                  <a:cs typeface="Arial" charset="0"/>
                </a:defRPr>
              </a:lvl8pPr>
              <a:lvl9pPr marL="3886200" indent="-228600" eaLnBrk="0" fontAlgn="base" hangingPunct="0">
                <a:spcBef>
                  <a:spcPct val="0"/>
                </a:spcBef>
                <a:spcAft>
                  <a:spcPct val="0"/>
                </a:spcAft>
                <a:defRPr>
                  <a:solidFill>
                    <a:schemeClr val="tx1"/>
                  </a:solidFill>
                  <a:latin typeface="Arial" charset="0"/>
                  <a:cs typeface="Arial" charset="0"/>
                </a:defRPr>
              </a:lvl9pPr>
            </a:lstStyle>
            <a:p>
              <a:pPr eaLnBrk="1" hangingPunct="1">
                <a:spcBef>
                  <a:spcPct val="50000"/>
                </a:spcBef>
              </a:pPr>
              <a:r>
                <a:rPr lang="en-US" sz="2300" i="1" dirty="0">
                  <a:latin typeface="Tahoma" pitchFamily="34" charset="0"/>
                </a:rPr>
                <a:t>SRAS</a:t>
              </a:r>
              <a:r>
                <a:rPr lang="en-US" sz="2300" baseline="-25000" dirty="0">
                  <a:latin typeface="Tahoma" pitchFamily="34" charset="0"/>
                </a:rPr>
                <a:t>2</a:t>
              </a:r>
              <a:endParaRPr lang="en-US" sz="2400" baseline="-25000" dirty="0">
                <a:latin typeface="Times New Roman" pitchFamily="18" charset="0"/>
              </a:endParaRPr>
            </a:p>
          </p:txBody>
        </p:sp>
      </p:grpSp>
      <p:sp>
        <p:nvSpPr>
          <p:cNvPr id="81956" name="Text Box 36"/>
          <p:cNvSpPr txBox="1">
            <a:spLocks noChangeArrowheads="1"/>
          </p:cNvSpPr>
          <p:nvPr/>
        </p:nvSpPr>
        <p:spPr bwMode="auto">
          <a:xfrm>
            <a:off x="6099175" y="3789363"/>
            <a:ext cx="228600" cy="3508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lvl1pPr eaLnBrk="0" hangingPunct="0">
              <a:defRPr>
                <a:solidFill>
                  <a:schemeClr val="tx1"/>
                </a:solidFill>
                <a:latin typeface="Arial" charset="0"/>
                <a:cs typeface="Arial" charset="0"/>
              </a:defRPr>
            </a:lvl1pPr>
            <a:lvl2pPr marL="742950" indent="-285750" eaLnBrk="0" hangingPunct="0">
              <a:defRPr>
                <a:solidFill>
                  <a:schemeClr val="tx1"/>
                </a:solidFill>
                <a:latin typeface="Arial" charset="0"/>
                <a:cs typeface="Arial" charset="0"/>
              </a:defRPr>
            </a:lvl2pPr>
            <a:lvl3pPr marL="1143000" indent="-228600" eaLnBrk="0" hangingPunct="0">
              <a:defRPr>
                <a:solidFill>
                  <a:schemeClr val="tx1"/>
                </a:solidFill>
                <a:latin typeface="Arial" charset="0"/>
                <a:cs typeface="Arial" charset="0"/>
              </a:defRPr>
            </a:lvl3pPr>
            <a:lvl4pPr marL="1600200" indent="-228600" eaLnBrk="0" hangingPunct="0">
              <a:defRPr>
                <a:solidFill>
                  <a:schemeClr val="tx1"/>
                </a:solidFill>
                <a:latin typeface="Arial" charset="0"/>
                <a:cs typeface="Arial" charset="0"/>
              </a:defRPr>
            </a:lvl4pPr>
            <a:lvl5pPr marL="2057400" indent="-228600" eaLnBrk="0" hangingPunct="0">
              <a:defRPr>
                <a:solidFill>
                  <a:schemeClr val="tx1"/>
                </a:solidFill>
                <a:latin typeface="Arial" charset="0"/>
                <a:cs typeface="Arial" charset="0"/>
              </a:defRPr>
            </a:lvl5pPr>
            <a:lvl6pPr marL="2514600" indent="-228600" eaLnBrk="0" fontAlgn="base" hangingPunct="0">
              <a:spcBef>
                <a:spcPct val="0"/>
              </a:spcBef>
              <a:spcAft>
                <a:spcPct val="0"/>
              </a:spcAft>
              <a:defRPr>
                <a:solidFill>
                  <a:schemeClr val="tx1"/>
                </a:solidFill>
                <a:latin typeface="Arial" charset="0"/>
                <a:cs typeface="Arial" charset="0"/>
              </a:defRPr>
            </a:lvl6pPr>
            <a:lvl7pPr marL="2971800" indent="-228600" eaLnBrk="0" fontAlgn="base" hangingPunct="0">
              <a:spcBef>
                <a:spcPct val="0"/>
              </a:spcBef>
              <a:spcAft>
                <a:spcPct val="0"/>
              </a:spcAft>
              <a:defRPr>
                <a:solidFill>
                  <a:schemeClr val="tx1"/>
                </a:solidFill>
                <a:latin typeface="Arial" charset="0"/>
                <a:cs typeface="Arial" charset="0"/>
              </a:defRPr>
            </a:lvl7pPr>
            <a:lvl8pPr marL="3429000" indent="-228600" eaLnBrk="0" fontAlgn="base" hangingPunct="0">
              <a:spcBef>
                <a:spcPct val="0"/>
              </a:spcBef>
              <a:spcAft>
                <a:spcPct val="0"/>
              </a:spcAft>
              <a:defRPr>
                <a:solidFill>
                  <a:schemeClr val="tx1"/>
                </a:solidFill>
                <a:latin typeface="Arial" charset="0"/>
                <a:cs typeface="Arial" charset="0"/>
              </a:defRPr>
            </a:lvl8pPr>
            <a:lvl9pPr marL="3886200" indent="-228600" eaLnBrk="0" fontAlgn="base" hangingPunct="0">
              <a:spcBef>
                <a:spcPct val="0"/>
              </a:spcBef>
              <a:spcAft>
                <a:spcPct val="0"/>
              </a:spcAft>
              <a:defRPr>
                <a:solidFill>
                  <a:schemeClr val="tx1"/>
                </a:solidFill>
                <a:latin typeface="Arial" charset="0"/>
                <a:cs typeface="Arial" charset="0"/>
              </a:defRPr>
            </a:lvl9pPr>
          </a:lstStyle>
          <a:p>
            <a:pPr eaLnBrk="1" hangingPunct="1">
              <a:spcBef>
                <a:spcPct val="50000"/>
              </a:spcBef>
            </a:pPr>
            <a:r>
              <a:rPr lang="en-US" sz="2300" dirty="0">
                <a:solidFill>
                  <a:srgbClr val="FF0000"/>
                </a:solidFill>
                <a:latin typeface="Tahoma" pitchFamily="34" charset="0"/>
              </a:rPr>
              <a:t>A</a:t>
            </a:r>
            <a:endParaRPr lang="en-US" sz="2300" dirty="0">
              <a:solidFill>
                <a:srgbClr val="FF0000"/>
              </a:solidFill>
              <a:latin typeface="Times New Roman" pitchFamily="18" charset="0"/>
            </a:endParaRPr>
          </a:p>
        </p:txBody>
      </p:sp>
    </p:spTree>
    <p:extLst>
      <p:ext uri="{BB962C8B-B14F-4D97-AF65-F5344CB8AC3E}">
        <p14:creationId xmlns:p14="http://schemas.microsoft.com/office/powerpoint/2010/main" val="1908048287"/>
      </p:ext>
    </p:extLst>
  </p:cSld>
  <p:clrMapOvr>
    <a:masterClrMapping/>
  </p:clrMapOvr>
  <p:transition spd="med">
    <p:wipe dir="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81942"/>
                                        </p:tgtEl>
                                        <p:attrNameLst>
                                          <p:attrName>style.visibility</p:attrName>
                                        </p:attrNameLst>
                                      </p:cBhvr>
                                      <p:to>
                                        <p:strVal val="visible"/>
                                      </p:to>
                                    </p:set>
                                    <p:animEffect transition="in" filter="fade">
                                      <p:cBhvr>
                                        <p:cTn id="7" dur="500"/>
                                        <p:tgtEl>
                                          <p:spTgt spid="81942"/>
                                        </p:tgtEl>
                                      </p:cBhvr>
                                    </p:animEffect>
                                  </p:childTnLst>
                                </p:cTn>
                              </p:par>
                            </p:childTnLst>
                          </p:cTn>
                        </p:par>
                      </p:childTnLst>
                    </p:cTn>
                  </p:par>
                  <p:par>
                    <p:cTn id="8" fill="hold" nodeType="clickPar">
                      <p:stCondLst>
                        <p:cond delay="indefinite"/>
                      </p:stCondLst>
                      <p:childTnLst>
                        <p:par>
                          <p:cTn id="9" fill="hold" nodeType="withGroup">
                            <p:stCondLst>
                              <p:cond delay="0"/>
                            </p:stCondLst>
                            <p:childTnLst>
                              <p:par>
                                <p:cTn id="10" presetID="22" presetClass="entr" presetSubtype="8" fill="hold" nodeType="clickEffect">
                                  <p:stCondLst>
                                    <p:cond delay="0"/>
                                  </p:stCondLst>
                                  <p:childTnLst>
                                    <p:set>
                                      <p:cBhvr>
                                        <p:cTn id="11" dur="1" fill="hold">
                                          <p:stCondLst>
                                            <p:cond delay="0"/>
                                          </p:stCondLst>
                                        </p:cTn>
                                        <p:tgtEl>
                                          <p:spTgt spid="8"/>
                                        </p:tgtEl>
                                        <p:attrNameLst>
                                          <p:attrName>style.visibility</p:attrName>
                                        </p:attrNameLst>
                                      </p:cBhvr>
                                      <p:to>
                                        <p:strVal val="visible"/>
                                      </p:to>
                                    </p:set>
                                    <p:animEffect transition="in" filter="wipe(left)">
                                      <p:cBhvr>
                                        <p:cTn id="12" dur="500"/>
                                        <p:tgtEl>
                                          <p:spTgt spid="8"/>
                                        </p:tgtEl>
                                      </p:cBhvr>
                                    </p:animEffect>
                                  </p:childTnLst>
                                </p:cTn>
                              </p:par>
                            </p:childTnLst>
                          </p:cTn>
                        </p:par>
                        <p:par>
                          <p:cTn id="13" fill="hold" nodeType="afterGroup">
                            <p:stCondLst>
                              <p:cond delay="500"/>
                            </p:stCondLst>
                            <p:childTnLst>
                              <p:par>
                                <p:cTn id="14" presetID="18" presetClass="entr" presetSubtype="12" fill="hold" grpId="0" nodeType="afterEffect">
                                  <p:stCondLst>
                                    <p:cond delay="0"/>
                                  </p:stCondLst>
                                  <p:childTnLst>
                                    <p:set>
                                      <p:cBhvr>
                                        <p:cTn id="15" dur="1" fill="hold">
                                          <p:stCondLst>
                                            <p:cond delay="0"/>
                                          </p:stCondLst>
                                        </p:cTn>
                                        <p:tgtEl>
                                          <p:spTgt spid="81944"/>
                                        </p:tgtEl>
                                        <p:attrNameLst>
                                          <p:attrName>style.visibility</p:attrName>
                                        </p:attrNameLst>
                                      </p:cBhvr>
                                      <p:to>
                                        <p:strVal val="visible"/>
                                      </p:to>
                                    </p:set>
                                    <p:animEffect transition="in" filter="strips(downLeft)">
                                      <p:cBhvr>
                                        <p:cTn id="16" dur="500"/>
                                        <p:tgtEl>
                                          <p:spTgt spid="81944"/>
                                        </p:tgtEl>
                                      </p:cBhvr>
                                    </p:animEffect>
                                  </p:childTnLst>
                                </p:cTn>
                              </p:par>
                            </p:childTnLst>
                          </p:cTn>
                        </p:par>
                        <p:par>
                          <p:cTn id="17" fill="hold" nodeType="afterGroup">
                            <p:stCondLst>
                              <p:cond delay="1000"/>
                            </p:stCondLst>
                            <p:childTnLst>
                              <p:par>
                                <p:cTn id="18" presetID="22" presetClass="entr" presetSubtype="1" fill="hold" nodeType="afterEffect">
                                  <p:stCondLst>
                                    <p:cond delay="0"/>
                                  </p:stCondLst>
                                  <p:childTnLst>
                                    <p:set>
                                      <p:cBhvr>
                                        <p:cTn id="19" dur="1" fill="hold">
                                          <p:stCondLst>
                                            <p:cond delay="0"/>
                                          </p:stCondLst>
                                        </p:cTn>
                                        <p:tgtEl>
                                          <p:spTgt spid="7"/>
                                        </p:tgtEl>
                                        <p:attrNameLst>
                                          <p:attrName>style.visibility</p:attrName>
                                        </p:attrNameLst>
                                      </p:cBhvr>
                                      <p:to>
                                        <p:strVal val="visible"/>
                                      </p:to>
                                    </p:set>
                                    <p:animEffect transition="in" filter="wipe(up)">
                                      <p:cBhvr>
                                        <p:cTn id="20" dur="500"/>
                                        <p:tgtEl>
                                          <p:spTgt spid="7"/>
                                        </p:tgtEl>
                                      </p:cBhvr>
                                    </p:animEffect>
                                  </p:childTnLst>
                                </p:cTn>
                              </p:par>
                            </p:childTnLst>
                          </p:cTn>
                        </p:par>
                      </p:childTnLst>
                    </p:cTn>
                  </p:par>
                  <p:par>
                    <p:cTn id="21" fill="hold" nodeType="clickPar">
                      <p:stCondLst>
                        <p:cond delay="indefinite"/>
                      </p:stCondLst>
                      <p:childTnLst>
                        <p:par>
                          <p:cTn id="22" fill="hold" nodeType="withGroup">
                            <p:stCondLst>
                              <p:cond delay="0"/>
                            </p:stCondLst>
                            <p:childTnLst>
                              <p:par>
                                <p:cTn id="23" presetID="10" presetClass="entr" presetSubtype="0" fill="hold" grpId="0" nodeType="clickEffect">
                                  <p:stCondLst>
                                    <p:cond delay="0"/>
                                  </p:stCondLst>
                                  <p:childTnLst>
                                    <p:set>
                                      <p:cBhvr>
                                        <p:cTn id="24" dur="1" fill="hold">
                                          <p:stCondLst>
                                            <p:cond delay="0"/>
                                          </p:stCondLst>
                                        </p:cTn>
                                        <p:tgtEl>
                                          <p:spTgt spid="81950"/>
                                        </p:tgtEl>
                                        <p:attrNameLst>
                                          <p:attrName>style.visibility</p:attrName>
                                        </p:attrNameLst>
                                      </p:cBhvr>
                                      <p:to>
                                        <p:strVal val="visible"/>
                                      </p:to>
                                    </p:set>
                                    <p:animEffect transition="in" filter="fade">
                                      <p:cBhvr>
                                        <p:cTn id="25" dur="500"/>
                                        <p:tgtEl>
                                          <p:spTgt spid="81950"/>
                                        </p:tgtEl>
                                      </p:cBhvr>
                                    </p:animEffect>
                                  </p:childTnLst>
                                </p:cTn>
                              </p:par>
                            </p:childTnLst>
                          </p:cTn>
                        </p:par>
                      </p:childTnLst>
                    </p:cTn>
                  </p:par>
                  <p:par>
                    <p:cTn id="26" fill="hold" nodeType="clickPar">
                      <p:stCondLst>
                        <p:cond delay="indefinite"/>
                      </p:stCondLst>
                      <p:childTnLst>
                        <p:par>
                          <p:cTn id="27" fill="hold" nodeType="withGroup">
                            <p:stCondLst>
                              <p:cond delay="0"/>
                            </p:stCondLst>
                            <p:childTnLst>
                              <p:par>
                                <p:cTn id="28" presetID="18" presetClass="entr" presetSubtype="6" fill="hold" grpId="0" nodeType="clickEffect">
                                  <p:stCondLst>
                                    <p:cond delay="0"/>
                                  </p:stCondLst>
                                  <p:childTnLst>
                                    <p:set>
                                      <p:cBhvr>
                                        <p:cTn id="29" dur="1" fill="hold">
                                          <p:stCondLst>
                                            <p:cond delay="0"/>
                                          </p:stCondLst>
                                        </p:cTn>
                                        <p:tgtEl>
                                          <p:spTgt spid="81949"/>
                                        </p:tgtEl>
                                        <p:attrNameLst>
                                          <p:attrName>style.visibility</p:attrName>
                                        </p:attrNameLst>
                                      </p:cBhvr>
                                      <p:to>
                                        <p:strVal val="visible"/>
                                      </p:to>
                                    </p:set>
                                    <p:animEffect transition="in" filter="strips(downRight)">
                                      <p:cBhvr>
                                        <p:cTn id="30" dur="500"/>
                                        <p:tgtEl>
                                          <p:spTgt spid="81949"/>
                                        </p:tgtEl>
                                      </p:cBhvr>
                                    </p:animEffect>
                                  </p:childTnLst>
                                  <p:subTnLst>
                                    <p:animClr clrSpc="rgb" dir="cw">
                                      <p:cBhvr override="childStyle">
                                        <p:cTn dur="1" fill="hold" display="0" masterRel="nextClick" afterEffect="1"/>
                                        <p:tgtEl>
                                          <p:spTgt spid="81949"/>
                                        </p:tgtEl>
                                        <p:attrNameLst>
                                          <p:attrName>ppt_c</p:attrName>
                                        </p:attrNameLst>
                                      </p:cBhvr>
                                      <p:to>
                                        <a:srgbClr val="969696"/>
                                      </p:to>
                                    </p:animClr>
                                  </p:subTnLst>
                                </p:cTn>
                              </p:par>
                            </p:childTnLst>
                          </p:cTn>
                        </p:par>
                        <p:par>
                          <p:cTn id="31" fill="hold" nodeType="afterGroup">
                            <p:stCondLst>
                              <p:cond delay="500"/>
                            </p:stCondLst>
                            <p:childTnLst>
                              <p:par>
                                <p:cTn id="32" presetID="18" presetClass="entr" presetSubtype="6" fill="hold" grpId="0" nodeType="afterEffect">
                                  <p:stCondLst>
                                    <p:cond delay="0"/>
                                  </p:stCondLst>
                                  <p:childTnLst>
                                    <p:set>
                                      <p:cBhvr>
                                        <p:cTn id="33" dur="1" fill="hold">
                                          <p:stCondLst>
                                            <p:cond delay="0"/>
                                          </p:stCondLst>
                                        </p:cTn>
                                        <p:tgtEl>
                                          <p:spTgt spid="81948"/>
                                        </p:tgtEl>
                                        <p:attrNameLst>
                                          <p:attrName>style.visibility</p:attrName>
                                        </p:attrNameLst>
                                      </p:cBhvr>
                                      <p:to>
                                        <p:strVal val="visible"/>
                                      </p:to>
                                    </p:set>
                                    <p:animEffect transition="in" filter="strips(downRight)">
                                      <p:cBhvr>
                                        <p:cTn id="34" dur="500"/>
                                        <p:tgtEl>
                                          <p:spTgt spid="81948"/>
                                        </p:tgtEl>
                                      </p:cBhvr>
                                    </p:animEffect>
                                  </p:childTnLst>
                                  <p:subTnLst>
                                    <p:animClr clrSpc="rgb" dir="cw">
                                      <p:cBhvr override="childStyle">
                                        <p:cTn dur="1" fill="hold" display="0" masterRel="nextClick" afterEffect="1"/>
                                        <p:tgtEl>
                                          <p:spTgt spid="81948"/>
                                        </p:tgtEl>
                                        <p:attrNameLst>
                                          <p:attrName>ppt_c</p:attrName>
                                        </p:attrNameLst>
                                      </p:cBhvr>
                                      <p:to>
                                        <a:srgbClr val="969696"/>
                                      </p:to>
                                    </p:animClr>
                                  </p:subTnLst>
                                </p:cTn>
                              </p:par>
                            </p:childTnLst>
                          </p:cTn>
                        </p:par>
                        <p:par>
                          <p:cTn id="35" fill="hold" nodeType="afterGroup">
                            <p:stCondLst>
                              <p:cond delay="1000"/>
                            </p:stCondLst>
                            <p:childTnLst>
                              <p:par>
                                <p:cTn id="36" presetID="18" presetClass="entr" presetSubtype="6" fill="hold" grpId="0" nodeType="afterEffect">
                                  <p:stCondLst>
                                    <p:cond delay="0"/>
                                  </p:stCondLst>
                                  <p:childTnLst>
                                    <p:set>
                                      <p:cBhvr>
                                        <p:cTn id="37" dur="1" fill="hold">
                                          <p:stCondLst>
                                            <p:cond delay="0"/>
                                          </p:stCondLst>
                                        </p:cTn>
                                        <p:tgtEl>
                                          <p:spTgt spid="81947"/>
                                        </p:tgtEl>
                                        <p:attrNameLst>
                                          <p:attrName>style.visibility</p:attrName>
                                        </p:attrNameLst>
                                      </p:cBhvr>
                                      <p:to>
                                        <p:strVal val="visible"/>
                                      </p:to>
                                    </p:set>
                                    <p:animEffect transition="in" filter="strips(downRight)">
                                      <p:cBhvr>
                                        <p:cTn id="38" dur="500"/>
                                        <p:tgtEl>
                                          <p:spTgt spid="81947"/>
                                        </p:tgtEl>
                                      </p:cBhvr>
                                    </p:animEffect>
                                  </p:childTnLst>
                                  <p:subTnLst>
                                    <p:animClr clrSpc="rgb" dir="cw">
                                      <p:cBhvr override="childStyle">
                                        <p:cTn dur="1" fill="hold" display="0" masterRel="nextClick" afterEffect="1"/>
                                        <p:tgtEl>
                                          <p:spTgt spid="81947"/>
                                        </p:tgtEl>
                                        <p:attrNameLst>
                                          <p:attrName>ppt_c</p:attrName>
                                        </p:attrNameLst>
                                      </p:cBhvr>
                                      <p:to>
                                        <a:srgbClr val="969696"/>
                                      </p:to>
                                    </p:animClr>
                                  </p:subTnLst>
                                </p:cTn>
                              </p:par>
                            </p:childTnLst>
                          </p:cTn>
                        </p:par>
                        <p:par>
                          <p:cTn id="39" fill="hold" nodeType="afterGroup">
                            <p:stCondLst>
                              <p:cond delay="1500"/>
                            </p:stCondLst>
                            <p:childTnLst>
                              <p:par>
                                <p:cTn id="40" presetID="18" presetClass="entr" presetSubtype="6" fill="hold" grpId="0" nodeType="afterEffect">
                                  <p:stCondLst>
                                    <p:cond delay="0"/>
                                  </p:stCondLst>
                                  <p:childTnLst>
                                    <p:set>
                                      <p:cBhvr>
                                        <p:cTn id="41" dur="1" fill="hold">
                                          <p:stCondLst>
                                            <p:cond delay="0"/>
                                          </p:stCondLst>
                                        </p:cTn>
                                        <p:tgtEl>
                                          <p:spTgt spid="81946"/>
                                        </p:tgtEl>
                                        <p:attrNameLst>
                                          <p:attrName>style.visibility</p:attrName>
                                        </p:attrNameLst>
                                      </p:cBhvr>
                                      <p:to>
                                        <p:strVal val="visible"/>
                                      </p:to>
                                    </p:set>
                                    <p:animEffect transition="in" filter="strips(downRight)">
                                      <p:cBhvr>
                                        <p:cTn id="42" dur="500"/>
                                        <p:tgtEl>
                                          <p:spTgt spid="81946"/>
                                        </p:tgtEl>
                                      </p:cBhvr>
                                    </p:animEffect>
                                  </p:childTnLst>
                                  <p:subTnLst>
                                    <p:animClr clrSpc="rgb" dir="cw">
                                      <p:cBhvr override="childStyle">
                                        <p:cTn dur="1" fill="hold" display="0" masterRel="nextClick" afterEffect="1"/>
                                        <p:tgtEl>
                                          <p:spTgt spid="81946"/>
                                        </p:tgtEl>
                                        <p:attrNameLst>
                                          <p:attrName>ppt_c</p:attrName>
                                        </p:attrNameLst>
                                      </p:cBhvr>
                                      <p:to>
                                        <a:srgbClr val="969696"/>
                                      </p:to>
                                    </p:animClr>
                                  </p:subTnLst>
                                </p:cTn>
                              </p:par>
                            </p:childTnLst>
                          </p:cTn>
                        </p:par>
                        <p:par>
                          <p:cTn id="43" fill="hold" nodeType="afterGroup">
                            <p:stCondLst>
                              <p:cond delay="2000"/>
                            </p:stCondLst>
                            <p:childTnLst>
                              <p:par>
                                <p:cTn id="44" presetID="18" presetClass="entr" presetSubtype="6" fill="hold" grpId="0" nodeType="afterEffect">
                                  <p:stCondLst>
                                    <p:cond delay="0"/>
                                  </p:stCondLst>
                                  <p:childTnLst>
                                    <p:set>
                                      <p:cBhvr>
                                        <p:cTn id="45" dur="1" fill="hold">
                                          <p:stCondLst>
                                            <p:cond delay="0"/>
                                          </p:stCondLst>
                                        </p:cTn>
                                        <p:tgtEl>
                                          <p:spTgt spid="81945"/>
                                        </p:tgtEl>
                                        <p:attrNameLst>
                                          <p:attrName>style.visibility</p:attrName>
                                        </p:attrNameLst>
                                      </p:cBhvr>
                                      <p:to>
                                        <p:strVal val="visible"/>
                                      </p:to>
                                    </p:set>
                                    <p:animEffect transition="in" filter="strips(downRight)">
                                      <p:cBhvr>
                                        <p:cTn id="46" dur="500"/>
                                        <p:tgtEl>
                                          <p:spTgt spid="81945"/>
                                        </p:tgtEl>
                                      </p:cBhvr>
                                    </p:animEffect>
                                  </p:childTnLst>
                                  <p:subTnLst>
                                    <p:animClr clrSpc="rgb" dir="cw">
                                      <p:cBhvr override="childStyle">
                                        <p:cTn dur="1" fill="hold" display="0" masterRel="nextClick" afterEffect="1"/>
                                        <p:tgtEl>
                                          <p:spTgt spid="81945"/>
                                        </p:tgtEl>
                                        <p:attrNameLst>
                                          <p:attrName>ppt_c</p:attrName>
                                        </p:attrNameLst>
                                      </p:cBhvr>
                                      <p:to>
                                        <a:srgbClr val="969696"/>
                                      </p:to>
                                    </p:animClr>
                                  </p:subTnLst>
                                </p:cTn>
                              </p:par>
                            </p:childTnLst>
                          </p:cTn>
                        </p:par>
                        <p:par>
                          <p:cTn id="47" fill="hold" nodeType="afterGroup">
                            <p:stCondLst>
                              <p:cond delay="2500"/>
                            </p:stCondLst>
                            <p:childTnLst>
                              <p:par>
                                <p:cTn id="48" presetID="18" presetClass="entr" presetSubtype="12" fill="hold" grpId="0" nodeType="afterEffect">
                                  <p:stCondLst>
                                    <p:cond delay="0"/>
                                  </p:stCondLst>
                                  <p:childTnLst>
                                    <p:set>
                                      <p:cBhvr>
                                        <p:cTn id="49" dur="1" fill="hold">
                                          <p:stCondLst>
                                            <p:cond delay="0"/>
                                          </p:stCondLst>
                                        </p:cTn>
                                        <p:tgtEl>
                                          <p:spTgt spid="81956"/>
                                        </p:tgtEl>
                                        <p:attrNameLst>
                                          <p:attrName>style.visibility</p:attrName>
                                        </p:attrNameLst>
                                      </p:cBhvr>
                                      <p:to>
                                        <p:strVal val="visible"/>
                                      </p:to>
                                    </p:set>
                                    <p:animEffect transition="in" filter="strips(downLeft)">
                                      <p:cBhvr>
                                        <p:cTn id="50" dur="500"/>
                                        <p:tgtEl>
                                          <p:spTgt spid="8195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1942" grpId="0" animBg="1" autoUpdateAnimBg="0"/>
      <p:bldP spid="81944" grpId="0" autoUpdateAnimBg="0"/>
      <p:bldP spid="81945" grpId="0" animBg="1"/>
      <p:bldP spid="81946" grpId="0" animBg="1"/>
      <p:bldP spid="81947" grpId="0" animBg="1"/>
      <p:bldP spid="81948" grpId="0" animBg="1"/>
      <p:bldP spid="81949" grpId="0" animBg="1"/>
      <p:bldP spid="81950" grpId="0" animBg="1" autoUpdateAnimBg="0"/>
      <p:bldP spid="81956" grpId="0" autoUpdateAnimBg="0"/>
    </p:bldLst>
  </p:timing>
</p:sld>
</file>

<file path=ppt/slides/slide25.xml><?xml version="1.0" encoding="utf-8"?>
<p:sld xmlns:a="http://schemas.openxmlformats.org/drawingml/2006/main" xmlns:r="http://schemas.openxmlformats.org/officeDocument/2006/relationships" xmlns:p="http://schemas.openxmlformats.org/presentationml/2006/main" showMasterSp="0" showMasterPhAnim="0">
  <p:cSld>
    <p:bg>
      <p:bgPr>
        <a:solidFill>
          <a:schemeClr val="accent1"/>
        </a:solidFill>
        <a:effectLst/>
      </p:bgPr>
    </p:bg>
    <p:spTree>
      <p:nvGrpSpPr>
        <p:cNvPr id="1" name=""/>
        <p:cNvGrpSpPr/>
        <p:nvPr/>
      </p:nvGrpSpPr>
      <p:grpSpPr>
        <a:xfrm>
          <a:off x="0" y="0"/>
          <a:ext cx="0" cy="0"/>
          <a:chOff x="0" y="0"/>
          <a:chExt cx="0" cy="0"/>
        </a:xfrm>
      </p:grpSpPr>
      <p:sp>
        <p:nvSpPr>
          <p:cNvPr id="11267" name="Rectangle 5"/>
          <p:cNvSpPr>
            <a:spLocks noGrp="1" noChangeArrowheads="1"/>
          </p:cNvSpPr>
          <p:nvPr>
            <p:ph type="title"/>
          </p:nvPr>
        </p:nvSpPr>
        <p:spPr>
          <a:xfrm>
            <a:off x="546100" y="225425"/>
            <a:ext cx="8159750" cy="1195388"/>
          </a:xfrm>
        </p:spPr>
        <p:txBody>
          <a:bodyPr/>
          <a:lstStyle/>
          <a:p>
            <a:r>
              <a:rPr lang="en-US" sz="2700" dirty="0"/>
              <a:t>CASE STUDY:  </a:t>
            </a:r>
            <a:br>
              <a:rPr lang="en-US" sz="2700" dirty="0"/>
            </a:br>
            <a:r>
              <a:rPr lang="en-US" sz="3100" dirty="0"/>
              <a:t>The 1970s oil shocks</a:t>
            </a:r>
          </a:p>
        </p:txBody>
      </p:sp>
      <p:sp>
        <p:nvSpPr>
          <p:cNvPr id="83971" name="Rectangle 3"/>
          <p:cNvSpPr>
            <a:spLocks noGrp="1" noChangeArrowheads="1"/>
          </p:cNvSpPr>
          <p:nvPr>
            <p:ph type="body" idx="4294967295"/>
          </p:nvPr>
        </p:nvSpPr>
        <p:spPr>
          <a:xfrm>
            <a:off x="220663" y="1692275"/>
            <a:ext cx="2971800" cy="3276600"/>
          </a:xfrm>
          <a:solidFill>
            <a:schemeClr val="bg1"/>
          </a:solidFill>
          <a:ln>
            <a:solidFill>
              <a:schemeClr val="tx1"/>
            </a:solidFill>
            <a:miter lim="800000"/>
            <a:headEnd/>
            <a:tailEnd/>
          </a:ln>
        </p:spPr>
        <p:txBody>
          <a:bodyPr/>
          <a:lstStyle/>
          <a:p>
            <a:pPr marL="0" indent="0">
              <a:spcBef>
                <a:spcPct val="50000"/>
              </a:spcBef>
              <a:buClr>
                <a:srgbClr val="FF9900"/>
              </a:buClr>
              <a:buFont typeface="Wingdings" pitchFamily="2" charset="2"/>
              <a:buNone/>
            </a:pPr>
            <a:r>
              <a:rPr lang="en-US" sz="2400" dirty="0"/>
              <a:t>Predicted effects </a:t>
            </a:r>
            <a:br>
              <a:rPr lang="en-US" sz="2400" dirty="0"/>
            </a:br>
            <a:r>
              <a:rPr lang="en-US" sz="2400" dirty="0"/>
              <a:t>of the oil shock:</a:t>
            </a:r>
          </a:p>
          <a:p>
            <a:pPr marL="288925" lvl="1" indent="-174625">
              <a:spcBef>
                <a:spcPct val="10000"/>
              </a:spcBef>
              <a:buClr>
                <a:schemeClr val="accent2"/>
              </a:buClr>
              <a:buSzTx/>
              <a:buFontTx/>
              <a:buChar char="•"/>
            </a:pPr>
            <a:r>
              <a:rPr lang="en-US" sz="2500" dirty="0"/>
              <a:t> inflation </a:t>
            </a:r>
            <a:r>
              <a:rPr lang="en-US" sz="2500" dirty="0">
                <a:latin typeface="Wingdings 3" charset="2"/>
                <a:cs typeface="Wingdings 3" charset="2"/>
                <a:sym typeface="Symbol" pitchFamily="18" charset="2"/>
              </a:rPr>
              <a:t>#</a:t>
            </a:r>
          </a:p>
          <a:p>
            <a:pPr marL="288925" lvl="1" indent="-174625">
              <a:spcBef>
                <a:spcPct val="10000"/>
              </a:spcBef>
              <a:buClr>
                <a:schemeClr val="accent2"/>
              </a:buClr>
              <a:buSzTx/>
              <a:buFontTx/>
              <a:buChar char="•"/>
            </a:pPr>
            <a:r>
              <a:rPr lang="en-US" sz="2500" dirty="0"/>
              <a:t> output </a:t>
            </a:r>
            <a:r>
              <a:rPr lang="en-US" sz="2500" dirty="0">
                <a:latin typeface="Wingdings 3" charset="2"/>
                <a:cs typeface="Wingdings 3" charset="2"/>
                <a:sym typeface="Symbol" pitchFamily="18" charset="2"/>
              </a:rPr>
              <a:t>$</a:t>
            </a:r>
          </a:p>
          <a:p>
            <a:pPr marL="288925" lvl="1" indent="-174625">
              <a:spcBef>
                <a:spcPct val="10000"/>
              </a:spcBef>
              <a:buClr>
                <a:schemeClr val="accent2"/>
              </a:buClr>
              <a:buSzTx/>
              <a:buFontTx/>
              <a:buChar char="•"/>
            </a:pPr>
            <a:r>
              <a:rPr lang="en-US" sz="2500" dirty="0"/>
              <a:t> unemployment </a:t>
            </a:r>
            <a:r>
              <a:rPr lang="en-US" sz="2500" dirty="0">
                <a:latin typeface="Wingdings 3" charset="2"/>
                <a:cs typeface="Wingdings 3" charset="2"/>
                <a:sym typeface="Symbol" pitchFamily="18" charset="2"/>
              </a:rPr>
              <a:t>#</a:t>
            </a:r>
          </a:p>
          <a:p>
            <a:pPr marL="0" indent="0">
              <a:buClr>
                <a:srgbClr val="FF9900"/>
              </a:buClr>
              <a:buFont typeface="Wingdings" pitchFamily="2" charset="2"/>
              <a:buNone/>
            </a:pPr>
            <a:r>
              <a:rPr lang="en-US" sz="2400" dirty="0"/>
              <a:t>…and then a gradual recovery.</a:t>
            </a:r>
          </a:p>
        </p:txBody>
      </p:sp>
      <p:graphicFrame>
        <p:nvGraphicFramePr>
          <p:cNvPr id="83972" name="Object 2"/>
          <p:cNvGraphicFramePr>
            <a:graphicFrameLocks noChangeAspect="1"/>
          </p:cNvGraphicFramePr>
          <p:nvPr>
            <p:extLst>
              <p:ext uri="{D42A27DB-BD31-4B8C-83A1-F6EECF244321}">
                <p14:modId xmlns:p14="http://schemas.microsoft.com/office/powerpoint/2010/main" val="2263164982"/>
              </p:ext>
            </p:extLst>
          </p:nvPr>
        </p:nvGraphicFramePr>
        <p:xfrm>
          <a:off x="3162300" y="1236663"/>
          <a:ext cx="6026150" cy="5348287"/>
        </p:xfrm>
        <a:graphic>
          <a:graphicData uri="http://schemas.openxmlformats.org/presentationml/2006/ole">
            <mc:AlternateContent xmlns:mc="http://schemas.openxmlformats.org/markup-compatibility/2006">
              <mc:Choice xmlns:v="urn:schemas-microsoft-com:vml" Requires="v">
                <p:oleObj spid="_x0000_s11301" name="Worksheet" r:id="rId4" imgW="5429132" imgH="4657770" progId="Excel.Sheet.8">
                  <p:embed/>
                </p:oleObj>
              </mc:Choice>
              <mc:Fallback>
                <p:oleObj name="Worksheet" r:id="rId4" imgW="5429132" imgH="4657770" progId="Excel.Sheet.8">
                  <p:embed/>
                  <p:pic>
                    <p:nvPicPr>
                      <p:cNvPr id="0" name=""/>
                      <p:cNvPicPr>
                        <a:picLocks noChangeAspect="1" noChangeArrowheads="1"/>
                      </p:cNvPicPr>
                      <p:nvPr/>
                    </p:nvPicPr>
                    <p:blipFill>
                      <a:blip r:embed="rId5"/>
                      <a:srcRect/>
                      <a:stretch>
                        <a:fillRect/>
                      </a:stretch>
                    </p:blipFill>
                    <p:spPr bwMode="auto">
                      <a:xfrm>
                        <a:off x="3162300" y="1236663"/>
                        <a:ext cx="6026150" cy="534828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oleObj>
              </mc:Fallback>
            </mc:AlternateContent>
          </a:graphicData>
        </a:graphic>
      </p:graphicFrame>
    </p:spTree>
    <p:extLst>
      <p:ext uri="{BB962C8B-B14F-4D97-AF65-F5344CB8AC3E}">
        <p14:creationId xmlns:p14="http://schemas.microsoft.com/office/powerpoint/2010/main" val="3437770540"/>
      </p:ext>
    </p:extLst>
  </p:cSld>
  <p:clrMapOvr>
    <a:masterClrMapping/>
  </p:clrMapOvr>
  <p:transition>
    <p:wipe dir="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22" presetClass="entr" presetSubtype="8" fill="hold" grpId="0" nodeType="clickEffect">
                                  <p:stCondLst>
                                    <p:cond delay="0"/>
                                  </p:stCondLst>
                                  <p:childTnLst>
                                    <p:set>
                                      <p:cBhvr>
                                        <p:cTn id="6" dur="1" fill="hold">
                                          <p:stCondLst>
                                            <p:cond delay="0"/>
                                          </p:stCondLst>
                                        </p:cTn>
                                        <p:tgtEl>
                                          <p:spTgt spid="83971">
                                            <p:txEl>
                                              <p:pRg st="1" end="1"/>
                                            </p:txEl>
                                          </p:spTgt>
                                        </p:tgtEl>
                                        <p:attrNameLst>
                                          <p:attrName>style.visibility</p:attrName>
                                        </p:attrNameLst>
                                      </p:cBhvr>
                                      <p:to>
                                        <p:strVal val="visible"/>
                                      </p:to>
                                    </p:set>
                                    <p:animEffect transition="in" filter="wipe(left)">
                                      <p:cBhvr>
                                        <p:cTn id="7" dur="500"/>
                                        <p:tgtEl>
                                          <p:spTgt spid="83971">
                                            <p:txEl>
                                              <p:pRg st="1" end="1"/>
                                            </p:txEl>
                                          </p:spTgt>
                                        </p:tgtEl>
                                      </p:cBhvr>
                                    </p:animEffect>
                                  </p:childTnLst>
                                </p:cTn>
                              </p:par>
                            </p:childTnLst>
                          </p:cTn>
                        </p:par>
                      </p:childTnLst>
                    </p:cTn>
                  </p:par>
                  <p:par>
                    <p:cTn id="8" fill="hold" nodeType="clickPar">
                      <p:stCondLst>
                        <p:cond delay="indefinite"/>
                      </p:stCondLst>
                      <p:childTnLst>
                        <p:par>
                          <p:cTn id="9" fill="hold" nodeType="withGroup">
                            <p:stCondLst>
                              <p:cond delay="0"/>
                            </p:stCondLst>
                            <p:childTnLst>
                              <p:par>
                                <p:cTn id="10" presetID="22" presetClass="entr" presetSubtype="8" fill="hold" grpId="0" nodeType="clickEffect">
                                  <p:stCondLst>
                                    <p:cond delay="0"/>
                                  </p:stCondLst>
                                  <p:childTnLst>
                                    <p:set>
                                      <p:cBhvr>
                                        <p:cTn id="11" dur="1" fill="hold">
                                          <p:stCondLst>
                                            <p:cond delay="0"/>
                                          </p:stCondLst>
                                        </p:cTn>
                                        <p:tgtEl>
                                          <p:spTgt spid="83971">
                                            <p:txEl>
                                              <p:pRg st="2" end="2"/>
                                            </p:txEl>
                                          </p:spTgt>
                                        </p:tgtEl>
                                        <p:attrNameLst>
                                          <p:attrName>style.visibility</p:attrName>
                                        </p:attrNameLst>
                                      </p:cBhvr>
                                      <p:to>
                                        <p:strVal val="visible"/>
                                      </p:to>
                                    </p:set>
                                    <p:animEffect transition="in" filter="wipe(left)">
                                      <p:cBhvr>
                                        <p:cTn id="12" dur="500"/>
                                        <p:tgtEl>
                                          <p:spTgt spid="83971">
                                            <p:txEl>
                                              <p:pRg st="2" end="2"/>
                                            </p:txEl>
                                          </p:spTgt>
                                        </p:tgtEl>
                                      </p:cBhvr>
                                    </p:animEffect>
                                  </p:childTnLst>
                                </p:cTn>
                              </p:par>
                            </p:childTnLst>
                          </p:cTn>
                        </p:par>
                      </p:childTnLst>
                    </p:cTn>
                  </p:par>
                  <p:par>
                    <p:cTn id="13" fill="hold" nodeType="clickPar">
                      <p:stCondLst>
                        <p:cond delay="indefinite"/>
                      </p:stCondLst>
                      <p:childTnLst>
                        <p:par>
                          <p:cTn id="14" fill="hold" nodeType="withGroup">
                            <p:stCondLst>
                              <p:cond delay="0"/>
                            </p:stCondLst>
                            <p:childTnLst>
                              <p:par>
                                <p:cTn id="15" presetID="22" presetClass="entr" presetSubtype="8" fill="hold" grpId="0" nodeType="clickEffect">
                                  <p:stCondLst>
                                    <p:cond delay="0"/>
                                  </p:stCondLst>
                                  <p:childTnLst>
                                    <p:set>
                                      <p:cBhvr>
                                        <p:cTn id="16" dur="1" fill="hold">
                                          <p:stCondLst>
                                            <p:cond delay="0"/>
                                          </p:stCondLst>
                                        </p:cTn>
                                        <p:tgtEl>
                                          <p:spTgt spid="83971">
                                            <p:txEl>
                                              <p:pRg st="3" end="3"/>
                                            </p:txEl>
                                          </p:spTgt>
                                        </p:tgtEl>
                                        <p:attrNameLst>
                                          <p:attrName>style.visibility</p:attrName>
                                        </p:attrNameLst>
                                      </p:cBhvr>
                                      <p:to>
                                        <p:strVal val="visible"/>
                                      </p:to>
                                    </p:set>
                                    <p:animEffect transition="in" filter="wipe(left)">
                                      <p:cBhvr>
                                        <p:cTn id="17" dur="500"/>
                                        <p:tgtEl>
                                          <p:spTgt spid="83971">
                                            <p:txEl>
                                              <p:pRg st="3" end="3"/>
                                            </p:txEl>
                                          </p:spTgt>
                                        </p:tgtEl>
                                      </p:cBhvr>
                                    </p:animEffect>
                                  </p:childTnLst>
                                </p:cTn>
                              </p:par>
                            </p:childTnLst>
                          </p:cTn>
                        </p:par>
                      </p:childTnLst>
                    </p:cTn>
                  </p:par>
                  <p:par>
                    <p:cTn id="18" fill="hold" nodeType="clickPar">
                      <p:stCondLst>
                        <p:cond delay="indefinite"/>
                      </p:stCondLst>
                      <p:childTnLst>
                        <p:par>
                          <p:cTn id="19" fill="hold" nodeType="withGroup">
                            <p:stCondLst>
                              <p:cond delay="0"/>
                            </p:stCondLst>
                            <p:childTnLst>
                              <p:par>
                                <p:cTn id="20" presetID="22" presetClass="entr" presetSubtype="8" fill="hold" grpId="0" nodeType="clickEffect">
                                  <p:stCondLst>
                                    <p:cond delay="0"/>
                                  </p:stCondLst>
                                  <p:childTnLst>
                                    <p:set>
                                      <p:cBhvr>
                                        <p:cTn id="21" dur="1" fill="hold">
                                          <p:stCondLst>
                                            <p:cond delay="0"/>
                                          </p:stCondLst>
                                        </p:cTn>
                                        <p:tgtEl>
                                          <p:spTgt spid="83971">
                                            <p:txEl>
                                              <p:pRg st="4" end="4"/>
                                            </p:txEl>
                                          </p:spTgt>
                                        </p:tgtEl>
                                        <p:attrNameLst>
                                          <p:attrName>style.visibility</p:attrName>
                                        </p:attrNameLst>
                                      </p:cBhvr>
                                      <p:to>
                                        <p:strVal val="visible"/>
                                      </p:to>
                                    </p:set>
                                    <p:animEffect transition="in" filter="wipe(left)">
                                      <p:cBhvr>
                                        <p:cTn id="22" dur="500"/>
                                        <p:tgtEl>
                                          <p:spTgt spid="83971">
                                            <p:txEl>
                                              <p:pRg st="4" end="4"/>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3971" grpId="0" build="p" bldLvl="3" autoUpdateAnimBg="0"/>
    </p:bldLst>
  </p:timing>
</p:sld>
</file>

<file path=ppt/slides/slide26.xml><?xml version="1.0" encoding="utf-8"?>
<p:sld xmlns:a="http://schemas.openxmlformats.org/drawingml/2006/main" xmlns:r="http://schemas.openxmlformats.org/officeDocument/2006/relationships" xmlns:p="http://schemas.openxmlformats.org/presentationml/2006/main" showMasterSp="0" showMasterPhAnim="0">
  <p:cSld>
    <p:bg>
      <p:bgPr>
        <a:solidFill>
          <a:schemeClr val="accent1"/>
        </a:solidFill>
        <a:effectLst/>
      </p:bgPr>
    </p:bg>
    <p:spTree>
      <p:nvGrpSpPr>
        <p:cNvPr id="1" name=""/>
        <p:cNvGrpSpPr/>
        <p:nvPr/>
      </p:nvGrpSpPr>
      <p:grpSpPr>
        <a:xfrm>
          <a:off x="0" y="0"/>
          <a:ext cx="0" cy="0"/>
          <a:chOff x="0" y="0"/>
          <a:chExt cx="0" cy="0"/>
        </a:xfrm>
      </p:grpSpPr>
      <p:sp>
        <p:nvSpPr>
          <p:cNvPr id="12291" name="Rectangle 5"/>
          <p:cNvSpPr>
            <a:spLocks noGrp="1" noChangeArrowheads="1"/>
          </p:cNvSpPr>
          <p:nvPr>
            <p:ph type="title"/>
          </p:nvPr>
        </p:nvSpPr>
        <p:spPr>
          <a:xfrm>
            <a:off x="550863" y="225425"/>
            <a:ext cx="8161337" cy="1195388"/>
          </a:xfrm>
        </p:spPr>
        <p:txBody>
          <a:bodyPr/>
          <a:lstStyle/>
          <a:p>
            <a:r>
              <a:rPr lang="en-US" sz="2700" dirty="0"/>
              <a:t>CASE STUDY:  </a:t>
            </a:r>
            <a:br>
              <a:rPr lang="en-US" sz="2700" dirty="0"/>
            </a:br>
            <a:r>
              <a:rPr lang="en-US" sz="3100" dirty="0"/>
              <a:t>The 1970s oil shocks</a:t>
            </a:r>
          </a:p>
        </p:txBody>
      </p:sp>
      <p:sp>
        <p:nvSpPr>
          <p:cNvPr id="86019" name="Rectangle 3"/>
          <p:cNvSpPr>
            <a:spLocks noGrp="1" noChangeArrowheads="1"/>
          </p:cNvSpPr>
          <p:nvPr>
            <p:ph type="body" idx="4294967295"/>
          </p:nvPr>
        </p:nvSpPr>
        <p:spPr>
          <a:xfrm>
            <a:off x="392113" y="1708150"/>
            <a:ext cx="2601912" cy="3046413"/>
          </a:xfrm>
          <a:solidFill>
            <a:schemeClr val="bg1"/>
          </a:solidFill>
          <a:ln>
            <a:solidFill>
              <a:schemeClr val="tx1"/>
            </a:solidFill>
            <a:miter lim="800000"/>
            <a:headEnd/>
            <a:tailEnd/>
          </a:ln>
        </p:spPr>
        <p:txBody>
          <a:bodyPr/>
          <a:lstStyle/>
          <a:p>
            <a:pPr marL="0" indent="0">
              <a:spcBef>
                <a:spcPct val="50000"/>
              </a:spcBef>
              <a:buClr>
                <a:srgbClr val="FF9900"/>
              </a:buClr>
              <a:buFont typeface="Wingdings" pitchFamily="2" charset="2"/>
              <a:buNone/>
            </a:pPr>
            <a:r>
              <a:rPr lang="en-US" sz="2400" dirty="0"/>
              <a:t>Late 1970s:  </a:t>
            </a:r>
          </a:p>
          <a:p>
            <a:pPr marL="0" indent="0">
              <a:spcBef>
                <a:spcPct val="20000"/>
              </a:spcBef>
              <a:buClr>
                <a:srgbClr val="FF9900"/>
              </a:buClr>
              <a:buFont typeface="Wingdings" pitchFamily="2" charset="2"/>
              <a:buNone/>
            </a:pPr>
            <a:r>
              <a:rPr lang="en-US" sz="2400" dirty="0"/>
              <a:t>  As economy </a:t>
            </a:r>
            <a:br>
              <a:rPr lang="en-US" sz="2400" dirty="0"/>
            </a:br>
            <a:r>
              <a:rPr lang="en-US" sz="2400" dirty="0"/>
              <a:t>was recovering, </a:t>
            </a:r>
            <a:br>
              <a:rPr lang="en-US" sz="2400" dirty="0"/>
            </a:br>
            <a:r>
              <a:rPr lang="en-US" sz="2400" dirty="0"/>
              <a:t>oil prices shot up again, causing another huge supply shock!</a:t>
            </a:r>
          </a:p>
        </p:txBody>
      </p:sp>
      <p:graphicFrame>
        <p:nvGraphicFramePr>
          <p:cNvPr id="86020" name="Object 2"/>
          <p:cNvGraphicFramePr>
            <a:graphicFrameLocks noChangeAspect="1"/>
          </p:cNvGraphicFramePr>
          <p:nvPr>
            <p:extLst>
              <p:ext uri="{D42A27DB-BD31-4B8C-83A1-F6EECF244321}">
                <p14:modId xmlns:p14="http://schemas.microsoft.com/office/powerpoint/2010/main" val="3656681488"/>
              </p:ext>
            </p:extLst>
          </p:nvPr>
        </p:nvGraphicFramePr>
        <p:xfrm>
          <a:off x="3232150" y="1316038"/>
          <a:ext cx="5921375" cy="5187950"/>
        </p:xfrm>
        <a:graphic>
          <a:graphicData uri="http://schemas.openxmlformats.org/presentationml/2006/ole">
            <mc:AlternateContent xmlns:mc="http://schemas.openxmlformats.org/markup-compatibility/2006">
              <mc:Choice xmlns:v="urn:schemas-microsoft-com:vml" Requires="v">
                <p:oleObj spid="_x0000_s12326" name="Worksheet" r:id="rId4" imgW="5476945" imgH="4857840" progId="Excel.Sheet.8">
                  <p:embed/>
                </p:oleObj>
              </mc:Choice>
              <mc:Fallback>
                <p:oleObj name="Worksheet" r:id="rId4" imgW="5476945" imgH="4857840" progId="Excel.Sheet.8">
                  <p:embed/>
                  <p:pic>
                    <p:nvPicPr>
                      <p:cNvPr id="0" name=""/>
                      <p:cNvPicPr>
                        <a:picLocks noChangeAspect="1" noChangeArrowheads="1"/>
                      </p:cNvPicPr>
                      <p:nvPr/>
                    </p:nvPicPr>
                    <p:blipFill>
                      <a:blip r:embed="rId5"/>
                      <a:srcRect/>
                      <a:stretch>
                        <a:fillRect/>
                      </a:stretch>
                    </p:blipFill>
                    <p:spPr bwMode="auto">
                      <a:xfrm>
                        <a:off x="3232150" y="1316038"/>
                        <a:ext cx="5921375" cy="51879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oleObj>
              </mc:Fallback>
            </mc:AlternateContent>
          </a:graphicData>
        </a:graphic>
      </p:graphicFrame>
    </p:spTree>
    <p:extLst>
      <p:ext uri="{BB962C8B-B14F-4D97-AF65-F5344CB8AC3E}">
        <p14:creationId xmlns:p14="http://schemas.microsoft.com/office/powerpoint/2010/main" val="3203049322"/>
      </p:ext>
    </p:extLst>
  </p:cSld>
  <p:clrMapOvr>
    <a:masterClrMapping/>
  </p:clrMapOvr>
  <p:transition>
    <p:wipe dir="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22" presetClass="entr" presetSubtype="8" fill="hold" grpId="0" nodeType="clickEffect">
                                  <p:stCondLst>
                                    <p:cond delay="0"/>
                                  </p:stCondLst>
                                  <p:childTnLst>
                                    <p:set>
                                      <p:cBhvr>
                                        <p:cTn id="6" dur="1" fill="hold">
                                          <p:stCondLst>
                                            <p:cond delay="0"/>
                                          </p:stCondLst>
                                        </p:cTn>
                                        <p:tgtEl>
                                          <p:spTgt spid="86019">
                                            <p:txEl>
                                              <p:pRg st="1" end="1"/>
                                            </p:txEl>
                                          </p:spTgt>
                                        </p:tgtEl>
                                        <p:attrNameLst>
                                          <p:attrName>style.visibility</p:attrName>
                                        </p:attrNameLst>
                                      </p:cBhvr>
                                      <p:to>
                                        <p:strVal val="visible"/>
                                      </p:to>
                                    </p:set>
                                    <p:animEffect transition="in" filter="wipe(left)">
                                      <p:cBhvr>
                                        <p:cTn id="7" dur="500"/>
                                        <p:tgtEl>
                                          <p:spTgt spid="86019">
                                            <p:txEl>
                                              <p:pRg st="1" end="1"/>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6019" grpId="0" build="p" bldLvl="5"/>
    </p:bldLst>
  </p:timing>
</p:sld>
</file>

<file path=ppt/slides/slide27.xml><?xml version="1.0" encoding="utf-8"?>
<p:sld xmlns:a="http://schemas.openxmlformats.org/drawingml/2006/main" xmlns:r="http://schemas.openxmlformats.org/officeDocument/2006/relationships" xmlns:p="http://schemas.openxmlformats.org/presentationml/2006/main" showMasterSp="0" showMasterPhAnim="0">
  <p:cSld>
    <p:bg>
      <p:bgPr>
        <a:solidFill>
          <a:schemeClr val="accent1"/>
        </a:solidFill>
        <a:effectLst/>
      </p:bgPr>
    </p:bg>
    <p:spTree>
      <p:nvGrpSpPr>
        <p:cNvPr id="1" name=""/>
        <p:cNvGrpSpPr/>
        <p:nvPr/>
      </p:nvGrpSpPr>
      <p:grpSpPr>
        <a:xfrm>
          <a:off x="0" y="0"/>
          <a:ext cx="0" cy="0"/>
          <a:chOff x="0" y="0"/>
          <a:chExt cx="0" cy="0"/>
        </a:xfrm>
      </p:grpSpPr>
      <p:sp>
        <p:nvSpPr>
          <p:cNvPr id="13315" name="Rectangle 5"/>
          <p:cNvSpPr>
            <a:spLocks noGrp="1" noChangeArrowheads="1"/>
          </p:cNvSpPr>
          <p:nvPr>
            <p:ph type="title"/>
          </p:nvPr>
        </p:nvSpPr>
        <p:spPr>
          <a:xfrm>
            <a:off x="550863" y="225425"/>
            <a:ext cx="8161337" cy="1195388"/>
          </a:xfrm>
        </p:spPr>
        <p:txBody>
          <a:bodyPr/>
          <a:lstStyle/>
          <a:p>
            <a:r>
              <a:rPr lang="en-US" sz="2700" dirty="0"/>
              <a:t>CASE STUDY:  </a:t>
            </a:r>
            <a:br>
              <a:rPr lang="en-US" sz="2700" dirty="0"/>
            </a:br>
            <a:r>
              <a:rPr lang="en-US" sz="3100" dirty="0"/>
              <a:t>The 1980s oil shocks</a:t>
            </a:r>
          </a:p>
        </p:txBody>
      </p:sp>
      <p:sp>
        <p:nvSpPr>
          <p:cNvPr id="88067" name="Rectangle 3"/>
          <p:cNvSpPr>
            <a:spLocks noGrp="1" noChangeArrowheads="1"/>
          </p:cNvSpPr>
          <p:nvPr>
            <p:ph type="body" idx="4294967295"/>
          </p:nvPr>
        </p:nvSpPr>
        <p:spPr>
          <a:xfrm>
            <a:off x="455613" y="1558925"/>
            <a:ext cx="2443162" cy="4495800"/>
          </a:xfrm>
          <a:solidFill>
            <a:schemeClr val="bg1"/>
          </a:solidFill>
          <a:ln>
            <a:solidFill>
              <a:schemeClr val="tx1"/>
            </a:solidFill>
            <a:miter lim="800000"/>
            <a:headEnd/>
            <a:tailEnd/>
          </a:ln>
        </p:spPr>
        <p:txBody>
          <a:bodyPr/>
          <a:lstStyle/>
          <a:p>
            <a:pPr marL="0" indent="0">
              <a:spcBef>
                <a:spcPct val="20000"/>
              </a:spcBef>
              <a:buClr>
                <a:srgbClr val="FF9900"/>
              </a:buClr>
              <a:buFont typeface="Wingdings" pitchFamily="2" charset="2"/>
              <a:buNone/>
            </a:pPr>
            <a:r>
              <a:rPr lang="en-US" sz="2400" dirty="0"/>
              <a:t>1980s:  </a:t>
            </a:r>
          </a:p>
          <a:p>
            <a:pPr marL="0" indent="0">
              <a:spcBef>
                <a:spcPct val="20000"/>
              </a:spcBef>
              <a:buClr>
                <a:srgbClr val="FF9900"/>
              </a:buClr>
              <a:buFont typeface="Wingdings" pitchFamily="2" charset="2"/>
              <a:buNone/>
            </a:pPr>
            <a:r>
              <a:rPr lang="en-US" sz="2400" dirty="0"/>
              <a:t>A favorable supply shock</a:t>
            </a:r>
            <a:r>
              <a:rPr lang="en-US" sz="2400" dirty="0">
                <a:latin typeface="Arial"/>
                <a:cs typeface="Arial"/>
              </a:rPr>
              <a:t>—</a:t>
            </a:r>
            <a:br>
              <a:rPr lang="en-US" sz="2400" dirty="0"/>
            </a:br>
            <a:r>
              <a:rPr lang="en-US" sz="2400" dirty="0"/>
              <a:t>a significant fall in oil prices.  </a:t>
            </a:r>
          </a:p>
          <a:p>
            <a:pPr marL="0" indent="0">
              <a:spcBef>
                <a:spcPct val="20000"/>
              </a:spcBef>
              <a:buClr>
                <a:srgbClr val="FF9900"/>
              </a:buClr>
              <a:buFont typeface="Wingdings" pitchFamily="2" charset="2"/>
              <a:buNone/>
            </a:pPr>
            <a:r>
              <a:rPr lang="en-US" sz="2400" dirty="0"/>
              <a:t>As the model predicts, </a:t>
            </a:r>
            <a:br>
              <a:rPr lang="en-US" sz="2400" dirty="0"/>
            </a:br>
            <a:r>
              <a:rPr lang="en-US" sz="2400" dirty="0"/>
              <a:t>inflation and unemployment fell.</a:t>
            </a:r>
          </a:p>
        </p:txBody>
      </p:sp>
      <p:graphicFrame>
        <p:nvGraphicFramePr>
          <p:cNvPr id="88068" name="Object 2"/>
          <p:cNvGraphicFramePr>
            <a:graphicFrameLocks noChangeAspect="1"/>
          </p:cNvGraphicFramePr>
          <p:nvPr>
            <p:extLst>
              <p:ext uri="{D42A27DB-BD31-4B8C-83A1-F6EECF244321}">
                <p14:modId xmlns:p14="http://schemas.microsoft.com/office/powerpoint/2010/main" val="3193999346"/>
              </p:ext>
            </p:extLst>
          </p:nvPr>
        </p:nvGraphicFramePr>
        <p:xfrm>
          <a:off x="2981325" y="1189038"/>
          <a:ext cx="6184900" cy="5483225"/>
        </p:xfrm>
        <a:graphic>
          <a:graphicData uri="http://schemas.openxmlformats.org/presentationml/2006/ole">
            <mc:AlternateContent xmlns:mc="http://schemas.openxmlformats.org/markup-compatibility/2006">
              <mc:Choice xmlns:v="urn:schemas-microsoft-com:vml" Requires="v">
                <p:oleObj spid="_x0000_s13349" name="Worksheet" r:id="rId4" imgW="5486400" imgH="4972050" progId="Excel.Sheet.8">
                  <p:embed/>
                </p:oleObj>
              </mc:Choice>
              <mc:Fallback>
                <p:oleObj name="Worksheet" r:id="rId4" imgW="5486400" imgH="4972050" progId="Excel.Sheet.8">
                  <p:embed/>
                  <p:pic>
                    <p:nvPicPr>
                      <p:cNvPr id="0" name=""/>
                      <p:cNvPicPr>
                        <a:picLocks noChangeAspect="1" noChangeArrowheads="1"/>
                      </p:cNvPicPr>
                      <p:nvPr/>
                    </p:nvPicPr>
                    <p:blipFill>
                      <a:blip r:embed="rId5"/>
                      <a:srcRect/>
                      <a:stretch>
                        <a:fillRect/>
                      </a:stretch>
                    </p:blipFill>
                    <p:spPr bwMode="auto">
                      <a:xfrm>
                        <a:off x="2981325" y="1189038"/>
                        <a:ext cx="6184900" cy="548322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oleObj>
              </mc:Fallback>
            </mc:AlternateContent>
          </a:graphicData>
        </a:graphic>
      </p:graphicFrame>
    </p:spTree>
    <p:extLst>
      <p:ext uri="{BB962C8B-B14F-4D97-AF65-F5344CB8AC3E}">
        <p14:creationId xmlns:p14="http://schemas.microsoft.com/office/powerpoint/2010/main" val="4182642472"/>
      </p:ext>
    </p:extLst>
  </p:cSld>
  <p:clrMapOvr>
    <a:masterClrMapping/>
  </p:clrMapOvr>
  <p:transition>
    <p:wipe dir="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22" presetClass="entr" presetSubtype="8" fill="hold" grpId="0" nodeType="clickEffect">
                                  <p:stCondLst>
                                    <p:cond delay="0"/>
                                  </p:stCondLst>
                                  <p:childTnLst>
                                    <p:set>
                                      <p:cBhvr>
                                        <p:cTn id="6" dur="1" fill="hold">
                                          <p:stCondLst>
                                            <p:cond delay="0"/>
                                          </p:stCondLst>
                                        </p:cTn>
                                        <p:tgtEl>
                                          <p:spTgt spid="88067">
                                            <p:txEl>
                                              <p:pRg st="1" end="1"/>
                                            </p:txEl>
                                          </p:spTgt>
                                        </p:tgtEl>
                                        <p:attrNameLst>
                                          <p:attrName>style.visibility</p:attrName>
                                        </p:attrNameLst>
                                      </p:cBhvr>
                                      <p:to>
                                        <p:strVal val="visible"/>
                                      </p:to>
                                    </p:set>
                                    <p:animEffect transition="in" filter="wipe(left)">
                                      <p:cBhvr>
                                        <p:cTn id="7" dur="500"/>
                                        <p:tgtEl>
                                          <p:spTgt spid="88067">
                                            <p:txEl>
                                              <p:pRg st="1" end="1"/>
                                            </p:txEl>
                                          </p:spTgt>
                                        </p:tgtEl>
                                      </p:cBhvr>
                                    </p:animEffect>
                                  </p:childTnLst>
                                </p:cTn>
                              </p:par>
                            </p:childTnLst>
                          </p:cTn>
                        </p:par>
                      </p:childTnLst>
                    </p:cTn>
                  </p:par>
                  <p:par>
                    <p:cTn id="8" fill="hold" nodeType="clickPar">
                      <p:stCondLst>
                        <p:cond delay="indefinite"/>
                      </p:stCondLst>
                      <p:childTnLst>
                        <p:par>
                          <p:cTn id="9" fill="hold" nodeType="withGroup">
                            <p:stCondLst>
                              <p:cond delay="0"/>
                            </p:stCondLst>
                            <p:childTnLst>
                              <p:par>
                                <p:cTn id="10" presetID="22" presetClass="entr" presetSubtype="8" fill="hold" grpId="0" nodeType="clickEffect">
                                  <p:stCondLst>
                                    <p:cond delay="0"/>
                                  </p:stCondLst>
                                  <p:childTnLst>
                                    <p:set>
                                      <p:cBhvr>
                                        <p:cTn id="11" dur="1" fill="hold">
                                          <p:stCondLst>
                                            <p:cond delay="0"/>
                                          </p:stCondLst>
                                        </p:cTn>
                                        <p:tgtEl>
                                          <p:spTgt spid="88067">
                                            <p:txEl>
                                              <p:pRg st="2" end="2"/>
                                            </p:txEl>
                                          </p:spTgt>
                                        </p:tgtEl>
                                        <p:attrNameLst>
                                          <p:attrName>style.visibility</p:attrName>
                                        </p:attrNameLst>
                                      </p:cBhvr>
                                      <p:to>
                                        <p:strVal val="visible"/>
                                      </p:to>
                                    </p:set>
                                    <p:animEffect transition="in" filter="wipe(left)">
                                      <p:cBhvr>
                                        <p:cTn id="12" dur="500"/>
                                        <p:tgtEl>
                                          <p:spTgt spid="88067">
                                            <p:txEl>
                                              <p:pRg st="2" end="2"/>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8067" grpId="0" build="p" bldLvl="3" autoUpdateAnimBg="0"/>
    </p:bldLst>
  </p:timing>
</p:sld>
</file>

<file path=ppt/slides/slide28.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Title 1"/>
          <p:cNvSpPr>
            <a:spLocks noGrp="1"/>
          </p:cNvSpPr>
          <p:nvPr>
            <p:ph type="title"/>
          </p:nvPr>
        </p:nvSpPr>
        <p:spPr>
          <a:xfrm>
            <a:off x="466725" y="284038"/>
            <a:ext cx="8245475" cy="559109"/>
          </a:xfrm>
        </p:spPr>
        <p:txBody>
          <a:bodyPr/>
          <a:lstStyle/>
          <a:p>
            <a:pPr algn="ctr"/>
            <a:r>
              <a:rPr lang="en-US" sz="3000" spc="800" dirty="0">
                <a:solidFill>
                  <a:srgbClr val="0E5229"/>
                </a:solidFill>
                <a:latin typeface="Tahoma" pitchFamily="34" charset="0"/>
                <a:ea typeface="Tahoma" pitchFamily="34" charset="0"/>
                <a:cs typeface="Tahoma" pitchFamily="34" charset="0"/>
              </a:rPr>
              <a:t>CHAPTER SUMMARY</a:t>
            </a:r>
          </a:p>
        </p:txBody>
      </p:sp>
      <p:sp>
        <p:nvSpPr>
          <p:cNvPr id="3" name="Content Placeholder 2"/>
          <p:cNvSpPr>
            <a:spLocks noGrp="1"/>
          </p:cNvSpPr>
          <p:nvPr>
            <p:ph idx="1"/>
          </p:nvPr>
        </p:nvSpPr>
        <p:spPr>
          <a:xfrm>
            <a:off x="476250" y="1092530"/>
            <a:ext cx="8210550" cy="5201392"/>
          </a:xfrm>
        </p:spPr>
        <p:txBody>
          <a:bodyPr/>
          <a:lstStyle/>
          <a:p>
            <a:pPr marL="344488" indent="-344488">
              <a:spcBef>
                <a:spcPct val="60000"/>
              </a:spcBef>
              <a:buNone/>
            </a:pPr>
            <a:r>
              <a:rPr lang="en-US" sz="2400" dirty="0">
                <a:solidFill>
                  <a:srgbClr val="333399"/>
                </a:solidFill>
              </a:rPr>
              <a:t>1.	</a:t>
            </a:r>
            <a:r>
              <a:rPr lang="en-US" sz="2400" dirty="0">
                <a:solidFill>
                  <a:srgbClr val="000000"/>
                </a:solidFill>
              </a:rPr>
              <a:t>Long run: prices are flexible, output and employment are always at their natural rates, and the classical theory applies.</a:t>
            </a:r>
          </a:p>
          <a:p>
            <a:pPr marL="344488" indent="-344488">
              <a:spcBef>
                <a:spcPct val="20000"/>
              </a:spcBef>
              <a:buNone/>
            </a:pPr>
            <a:r>
              <a:rPr lang="en-US" sz="2400" dirty="0">
                <a:solidFill>
                  <a:srgbClr val="000000"/>
                </a:solidFill>
              </a:rPr>
              <a:t>	Short run:  prices are sticky, shocks can push output and employment away from their natural rates.  </a:t>
            </a:r>
          </a:p>
          <a:p>
            <a:pPr marL="344488" indent="-344488">
              <a:spcBef>
                <a:spcPct val="60000"/>
              </a:spcBef>
              <a:buNone/>
            </a:pPr>
            <a:r>
              <a:rPr lang="en-US" sz="2400" dirty="0">
                <a:solidFill>
                  <a:srgbClr val="333399"/>
                </a:solidFill>
              </a:rPr>
              <a:t>2.	</a:t>
            </a:r>
            <a:r>
              <a:rPr lang="en-US" sz="2400" dirty="0">
                <a:solidFill>
                  <a:srgbClr val="000000"/>
                </a:solidFill>
              </a:rPr>
              <a:t>Aggregate demand and supply:  </a:t>
            </a:r>
            <a:br>
              <a:rPr lang="en-US" sz="2400" dirty="0">
                <a:solidFill>
                  <a:srgbClr val="000000"/>
                </a:solidFill>
              </a:rPr>
            </a:br>
            <a:r>
              <a:rPr lang="en-US" sz="2400" dirty="0">
                <a:solidFill>
                  <a:srgbClr val="000000"/>
                </a:solidFill>
              </a:rPr>
              <a:t>a framework to analyze economic fluctuations</a:t>
            </a:r>
          </a:p>
          <a:p>
            <a:pPr marL="344488" indent="-344488">
              <a:spcBef>
                <a:spcPct val="60000"/>
              </a:spcBef>
              <a:buNone/>
            </a:pPr>
            <a:endParaRPr lang="en-US" sz="3200" dirty="0"/>
          </a:p>
        </p:txBody>
      </p:sp>
      <p:sp>
        <p:nvSpPr>
          <p:cNvPr id="5" name="Rectangle 9"/>
          <p:cNvSpPr>
            <a:spLocks noChangeArrowheads="1"/>
          </p:cNvSpPr>
          <p:nvPr/>
        </p:nvSpPr>
        <p:spPr bwMode="auto">
          <a:xfrm>
            <a:off x="8450263" y="6407150"/>
            <a:ext cx="501650" cy="295275"/>
          </a:xfrm>
          <a:prstGeom prst="rect">
            <a:avLst/>
          </a:prstGeom>
          <a:noFill/>
          <a:ln w="9525">
            <a:noFill/>
            <a:miter lim="800000"/>
            <a:headEnd/>
            <a:tailEnd/>
          </a:ln>
          <a:effectLst/>
        </p:spPr>
        <p:txBody>
          <a:bodyPr lIns="0" tIns="0" rIns="0" bIns="0"/>
          <a:lstStyle/>
          <a:p>
            <a:pPr algn="r">
              <a:defRPr/>
            </a:pPr>
            <a:fld id="{F2A5E683-01D6-445B-882C-7AE69BAD7C28}" type="slidenum">
              <a:rPr lang="en-US" sz="1600">
                <a:solidFill>
                  <a:srgbClr val="006666"/>
                </a:solidFill>
                <a:cs typeface="+mn-cs"/>
              </a:rPr>
              <a:pPr algn="r">
                <a:defRPr/>
              </a:pPr>
              <a:t>27</a:t>
            </a:fld>
            <a:endParaRPr lang="en-US" sz="1600" dirty="0">
              <a:solidFill>
                <a:srgbClr val="006666"/>
              </a:solidFill>
              <a:cs typeface="+mn-cs"/>
            </a:endParaRPr>
          </a:p>
        </p:txBody>
      </p:sp>
      <p:sp>
        <p:nvSpPr>
          <p:cNvPr id="6" name="Rectangle 5"/>
          <p:cNvSpPr/>
          <p:nvPr/>
        </p:nvSpPr>
        <p:spPr>
          <a:xfrm>
            <a:off x="449283" y="929175"/>
            <a:ext cx="8195954" cy="45719"/>
          </a:xfrm>
          <a:prstGeom prst="rect">
            <a:avLst/>
          </a:prstGeom>
          <a:solidFill>
            <a:srgbClr val="00006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Tree>
    <p:extLst>
      <p:ext uri="{BB962C8B-B14F-4D97-AF65-F5344CB8AC3E}">
        <p14:creationId xmlns:p14="http://schemas.microsoft.com/office/powerpoint/2010/main" val="1342044635"/>
      </p:ext>
    </p:extLst>
  </p:cSld>
  <p:clrMapOvr>
    <a:masterClrMapping/>
  </p:clrMapOvr>
  <p:transition>
    <p:wipe dir="r"/>
  </p:transition>
</p:sld>
</file>

<file path=ppt/slides/slide29.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Title 1"/>
          <p:cNvSpPr>
            <a:spLocks noGrp="1"/>
          </p:cNvSpPr>
          <p:nvPr>
            <p:ph type="title"/>
          </p:nvPr>
        </p:nvSpPr>
        <p:spPr>
          <a:xfrm>
            <a:off x="466725" y="284038"/>
            <a:ext cx="8245475" cy="559109"/>
          </a:xfrm>
        </p:spPr>
        <p:txBody>
          <a:bodyPr/>
          <a:lstStyle/>
          <a:p>
            <a:pPr algn="ctr"/>
            <a:r>
              <a:rPr lang="en-US" sz="3000" spc="800" dirty="0">
                <a:solidFill>
                  <a:srgbClr val="0E5229"/>
                </a:solidFill>
                <a:latin typeface="Tahoma" pitchFamily="34" charset="0"/>
                <a:ea typeface="Tahoma" pitchFamily="34" charset="0"/>
                <a:cs typeface="Tahoma" pitchFamily="34" charset="0"/>
              </a:rPr>
              <a:t>CHAPTER SUMMARY</a:t>
            </a:r>
          </a:p>
        </p:txBody>
      </p:sp>
      <p:sp>
        <p:nvSpPr>
          <p:cNvPr id="3" name="Content Placeholder 2"/>
          <p:cNvSpPr>
            <a:spLocks noGrp="1"/>
          </p:cNvSpPr>
          <p:nvPr>
            <p:ph idx="1"/>
          </p:nvPr>
        </p:nvSpPr>
        <p:spPr>
          <a:xfrm>
            <a:off x="476250" y="1092530"/>
            <a:ext cx="8210550" cy="5201392"/>
          </a:xfrm>
        </p:spPr>
        <p:txBody>
          <a:bodyPr/>
          <a:lstStyle/>
          <a:p>
            <a:pPr>
              <a:spcBef>
                <a:spcPct val="60000"/>
              </a:spcBef>
              <a:buNone/>
            </a:pPr>
            <a:r>
              <a:rPr lang="en-US" sz="2400" dirty="0">
                <a:solidFill>
                  <a:srgbClr val="333399"/>
                </a:solidFill>
              </a:rPr>
              <a:t>3. </a:t>
            </a:r>
            <a:r>
              <a:rPr lang="en-US" sz="2400" dirty="0">
                <a:solidFill>
                  <a:srgbClr val="000000"/>
                </a:solidFill>
              </a:rPr>
              <a:t>The aggregate demand curve slopes downward.</a:t>
            </a:r>
          </a:p>
          <a:p>
            <a:pPr>
              <a:spcBef>
                <a:spcPct val="60000"/>
              </a:spcBef>
              <a:buNone/>
            </a:pPr>
            <a:r>
              <a:rPr lang="en-US" sz="2400" dirty="0">
                <a:solidFill>
                  <a:srgbClr val="333399"/>
                </a:solidFill>
              </a:rPr>
              <a:t>4. </a:t>
            </a:r>
            <a:r>
              <a:rPr lang="en-US" sz="2400" dirty="0">
                <a:solidFill>
                  <a:srgbClr val="000000"/>
                </a:solidFill>
              </a:rPr>
              <a:t>The long-run aggregate supply curve is vertical, because output depends on technology and factor supplies, but not prices.</a:t>
            </a:r>
          </a:p>
          <a:p>
            <a:pPr>
              <a:spcBef>
                <a:spcPct val="60000"/>
              </a:spcBef>
              <a:buNone/>
            </a:pPr>
            <a:r>
              <a:rPr lang="en-US" sz="2400" dirty="0">
                <a:solidFill>
                  <a:srgbClr val="333399"/>
                </a:solidFill>
              </a:rPr>
              <a:t>5. </a:t>
            </a:r>
            <a:r>
              <a:rPr lang="en-US" sz="2400" dirty="0">
                <a:solidFill>
                  <a:srgbClr val="000000"/>
                </a:solidFill>
              </a:rPr>
              <a:t>The short-run aggregate supply curve is horizontal, because prices are sticky at predetermined levels.</a:t>
            </a:r>
            <a:endParaRPr lang="en-US" sz="3200" dirty="0"/>
          </a:p>
        </p:txBody>
      </p:sp>
      <p:sp>
        <p:nvSpPr>
          <p:cNvPr id="5" name="Rectangle 9"/>
          <p:cNvSpPr>
            <a:spLocks noChangeArrowheads="1"/>
          </p:cNvSpPr>
          <p:nvPr/>
        </p:nvSpPr>
        <p:spPr bwMode="auto">
          <a:xfrm>
            <a:off x="8450263" y="6407150"/>
            <a:ext cx="501650" cy="295275"/>
          </a:xfrm>
          <a:prstGeom prst="rect">
            <a:avLst/>
          </a:prstGeom>
          <a:noFill/>
          <a:ln w="9525">
            <a:noFill/>
            <a:miter lim="800000"/>
            <a:headEnd/>
            <a:tailEnd/>
          </a:ln>
          <a:effectLst/>
        </p:spPr>
        <p:txBody>
          <a:bodyPr lIns="0" tIns="0" rIns="0" bIns="0"/>
          <a:lstStyle/>
          <a:p>
            <a:pPr algn="r">
              <a:defRPr/>
            </a:pPr>
            <a:fld id="{F2A5E683-01D6-445B-882C-7AE69BAD7C28}" type="slidenum">
              <a:rPr lang="en-US" sz="1600">
                <a:solidFill>
                  <a:srgbClr val="006666"/>
                </a:solidFill>
                <a:cs typeface="+mn-cs"/>
              </a:rPr>
              <a:pPr algn="r">
                <a:defRPr/>
              </a:pPr>
              <a:t>28</a:t>
            </a:fld>
            <a:endParaRPr lang="en-US" sz="1600" dirty="0">
              <a:solidFill>
                <a:srgbClr val="006666"/>
              </a:solidFill>
              <a:cs typeface="+mn-cs"/>
            </a:endParaRPr>
          </a:p>
        </p:txBody>
      </p:sp>
      <p:sp>
        <p:nvSpPr>
          <p:cNvPr id="6" name="Rectangle 5"/>
          <p:cNvSpPr/>
          <p:nvPr/>
        </p:nvSpPr>
        <p:spPr>
          <a:xfrm>
            <a:off x="449283" y="929175"/>
            <a:ext cx="8195954" cy="45719"/>
          </a:xfrm>
          <a:prstGeom prst="rect">
            <a:avLst/>
          </a:prstGeom>
          <a:solidFill>
            <a:srgbClr val="00006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Tree>
    <p:extLst>
      <p:ext uri="{BB962C8B-B14F-4D97-AF65-F5344CB8AC3E}">
        <p14:creationId xmlns:p14="http://schemas.microsoft.com/office/powerpoint/2010/main" val="1536226868"/>
      </p:ext>
    </p:extLst>
  </p:cSld>
  <p:clrMapOvr>
    <a:masterClrMapping/>
  </p:clrMapOvr>
  <p:transition>
    <p:wipe dir="r"/>
  </p:transition>
</p:sld>
</file>

<file path=ppt/slides/slide30.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Title 1"/>
          <p:cNvSpPr>
            <a:spLocks noGrp="1"/>
          </p:cNvSpPr>
          <p:nvPr>
            <p:ph type="title"/>
          </p:nvPr>
        </p:nvSpPr>
        <p:spPr>
          <a:xfrm>
            <a:off x="466725" y="284038"/>
            <a:ext cx="8245475" cy="559109"/>
          </a:xfrm>
        </p:spPr>
        <p:txBody>
          <a:bodyPr/>
          <a:lstStyle/>
          <a:p>
            <a:pPr algn="ctr"/>
            <a:r>
              <a:rPr lang="en-US" sz="3000" spc="800" dirty="0">
                <a:solidFill>
                  <a:srgbClr val="0E5229"/>
                </a:solidFill>
                <a:latin typeface="Tahoma" pitchFamily="34" charset="0"/>
                <a:ea typeface="Tahoma" pitchFamily="34" charset="0"/>
                <a:cs typeface="Tahoma" pitchFamily="34" charset="0"/>
              </a:rPr>
              <a:t>CHAPTER SUMMARY</a:t>
            </a:r>
          </a:p>
        </p:txBody>
      </p:sp>
      <p:sp>
        <p:nvSpPr>
          <p:cNvPr id="3" name="Content Placeholder 2"/>
          <p:cNvSpPr>
            <a:spLocks noGrp="1"/>
          </p:cNvSpPr>
          <p:nvPr>
            <p:ph idx="1"/>
          </p:nvPr>
        </p:nvSpPr>
        <p:spPr>
          <a:xfrm>
            <a:off x="476250" y="1092530"/>
            <a:ext cx="8210550" cy="5201392"/>
          </a:xfrm>
        </p:spPr>
        <p:txBody>
          <a:bodyPr/>
          <a:lstStyle/>
          <a:p>
            <a:pPr>
              <a:buNone/>
            </a:pPr>
            <a:r>
              <a:rPr lang="en-US" sz="2400" dirty="0">
                <a:solidFill>
                  <a:srgbClr val="333399"/>
                </a:solidFill>
              </a:rPr>
              <a:t>6. 	</a:t>
            </a:r>
            <a:r>
              <a:rPr lang="en-US" sz="2400" dirty="0">
                <a:solidFill>
                  <a:srgbClr val="000000"/>
                </a:solidFill>
              </a:rPr>
              <a:t>Shocks to aggregate demand and supply cause fluctuations in GDP and employment in the short </a:t>
            </a:r>
            <a:r>
              <a:rPr lang="en-US" sz="2400">
                <a:solidFill>
                  <a:srgbClr val="000000"/>
                </a:solidFill>
              </a:rPr>
              <a:t>run.</a:t>
            </a:r>
            <a:endParaRPr lang="en-US" sz="2400" dirty="0">
              <a:solidFill>
                <a:srgbClr val="000000"/>
              </a:solidFill>
            </a:endParaRPr>
          </a:p>
        </p:txBody>
      </p:sp>
      <p:sp>
        <p:nvSpPr>
          <p:cNvPr id="5" name="Rectangle 9"/>
          <p:cNvSpPr>
            <a:spLocks noChangeArrowheads="1"/>
          </p:cNvSpPr>
          <p:nvPr/>
        </p:nvSpPr>
        <p:spPr bwMode="auto">
          <a:xfrm>
            <a:off x="8450263" y="6407150"/>
            <a:ext cx="501650" cy="295275"/>
          </a:xfrm>
          <a:prstGeom prst="rect">
            <a:avLst/>
          </a:prstGeom>
          <a:noFill/>
          <a:ln w="9525">
            <a:noFill/>
            <a:miter lim="800000"/>
            <a:headEnd/>
            <a:tailEnd/>
          </a:ln>
          <a:effectLst/>
        </p:spPr>
        <p:txBody>
          <a:bodyPr lIns="0" tIns="0" rIns="0" bIns="0"/>
          <a:lstStyle/>
          <a:p>
            <a:pPr algn="r">
              <a:defRPr/>
            </a:pPr>
            <a:fld id="{F2A5E683-01D6-445B-882C-7AE69BAD7C28}" type="slidenum">
              <a:rPr lang="en-US" sz="1600">
                <a:solidFill>
                  <a:srgbClr val="006666"/>
                </a:solidFill>
                <a:cs typeface="+mn-cs"/>
              </a:rPr>
              <a:pPr algn="r">
                <a:defRPr/>
              </a:pPr>
              <a:t>29</a:t>
            </a:fld>
            <a:endParaRPr lang="en-US" sz="1600" dirty="0">
              <a:solidFill>
                <a:srgbClr val="006666"/>
              </a:solidFill>
              <a:cs typeface="+mn-cs"/>
            </a:endParaRPr>
          </a:p>
        </p:txBody>
      </p:sp>
      <p:sp>
        <p:nvSpPr>
          <p:cNvPr id="6" name="Rectangle 5"/>
          <p:cNvSpPr/>
          <p:nvPr/>
        </p:nvSpPr>
        <p:spPr>
          <a:xfrm>
            <a:off x="449283" y="929175"/>
            <a:ext cx="8195954" cy="45719"/>
          </a:xfrm>
          <a:prstGeom prst="rect">
            <a:avLst/>
          </a:prstGeom>
          <a:solidFill>
            <a:srgbClr val="00006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Tree>
    <p:extLst>
      <p:ext uri="{BB962C8B-B14F-4D97-AF65-F5344CB8AC3E}">
        <p14:creationId xmlns:p14="http://schemas.microsoft.com/office/powerpoint/2010/main" val="1073550437"/>
      </p:ext>
    </p:extLst>
  </p:cSld>
  <p:clrMapOvr>
    <a:masterClrMapping/>
  </p:clrMapOvr>
  <p:transition>
    <p:wipe dir="r"/>
  </p:transition>
</p:sld>
</file>

<file path=ppt/theme/theme1.xml><?xml version="1.0" encoding="utf-8"?>
<a:theme xmlns:a="http://schemas.openxmlformats.org/drawingml/2006/main" name="14_Default Design">
  <a:themeElements>
    <a:clrScheme name="14_Default Design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14_Default Design">
      <a:majorFont>
        <a:latin typeface="Tahoma"/>
        <a:ea typeface=""/>
        <a:cs typeface="Arial"/>
      </a:majorFont>
      <a:minorFont>
        <a:latin typeface="Arial"/>
        <a:ea typeface=""/>
        <a:cs typeface="Arial"/>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14_Default Design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14_Default Design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14_Default Design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14_Default Design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14_Default Design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14_Default Design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14_Default Design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14_Default Design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14_Default Design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14_Default Design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14_Default Design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14_Default Design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Lst>
</a:theme>
</file>

<file path=ppt/theme/theme2.xml><?xml version="1.0" encoding="utf-8"?>
<a:theme xmlns:a="http://schemas.openxmlformats.org/drawingml/2006/main" name="Office Theme">
  <a:themeElements>
    <a:clrScheme name="">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
  <TotalTime>3303</TotalTime>
  <Words>2257</Words>
  <Application>Microsoft Office PowerPoint</Application>
  <PresentationFormat>On-screen Show (4:3)</PresentationFormat>
  <Paragraphs>274</Paragraphs>
  <Slides>30</Slides>
  <Notes>30</Notes>
  <HiddenSlides>0</HiddenSlides>
  <MMClips>0</MMClips>
  <ScaleCrop>false</ScaleCrop>
  <HeadingPairs>
    <vt:vector size="8" baseType="variant">
      <vt:variant>
        <vt:lpstr>Fonts Used</vt:lpstr>
      </vt:variant>
      <vt:variant>
        <vt:i4>7</vt:i4>
      </vt:variant>
      <vt:variant>
        <vt:lpstr>Theme</vt:lpstr>
      </vt:variant>
      <vt:variant>
        <vt:i4>1</vt:i4>
      </vt:variant>
      <vt:variant>
        <vt:lpstr>Embedded OLE Servers</vt:lpstr>
      </vt:variant>
      <vt:variant>
        <vt:i4>2</vt:i4>
      </vt:variant>
      <vt:variant>
        <vt:lpstr>Slide Titles</vt:lpstr>
      </vt:variant>
      <vt:variant>
        <vt:i4>30</vt:i4>
      </vt:variant>
    </vt:vector>
  </HeadingPairs>
  <TitlesOfParts>
    <vt:vector size="40" baseType="lpstr">
      <vt:lpstr>Arial</vt:lpstr>
      <vt:lpstr>Arial Narrow</vt:lpstr>
      <vt:lpstr>Symbol</vt:lpstr>
      <vt:lpstr>Tahoma</vt:lpstr>
      <vt:lpstr>Times New Roman</vt:lpstr>
      <vt:lpstr>Wingdings</vt:lpstr>
      <vt:lpstr>Wingdings 3</vt:lpstr>
      <vt:lpstr>14_Default Design</vt:lpstr>
      <vt:lpstr>Equation</vt:lpstr>
      <vt:lpstr>Worksheet</vt:lpstr>
      <vt:lpstr>PowerPoint Presentation</vt:lpstr>
      <vt:lpstr>IN THIS CHAPTER, YOU WILL LEARN:</vt:lpstr>
      <vt:lpstr>Facts about the business cycle</vt:lpstr>
      <vt:lpstr>Canada, growth rates of real GDP, consumption, 1982-2015</vt:lpstr>
      <vt:lpstr>Canada, growth rates of real GDP, consumption, investment, 1982-2015</vt:lpstr>
      <vt:lpstr>Canada, unemployment rate, 1955-2015</vt:lpstr>
      <vt:lpstr>Time horizons in macroeconomics</vt:lpstr>
      <vt:lpstr>Recap of classical macro theory  (Chaps. 3-8)</vt:lpstr>
      <vt:lpstr>When prices are sticky…</vt:lpstr>
      <vt:lpstr>Why are prices sticky?</vt:lpstr>
      <vt:lpstr>The model of  aggregate demand and supply</vt:lpstr>
      <vt:lpstr>Aggregate demand</vt:lpstr>
      <vt:lpstr>Aggregate supply in the long run</vt:lpstr>
      <vt:lpstr>The long-run aggregate supply curve</vt:lpstr>
      <vt:lpstr>Long-run effects of an increase in M</vt:lpstr>
      <vt:lpstr>Aggregate supply in the short run</vt:lpstr>
      <vt:lpstr>The short-run aggregate supply curve</vt:lpstr>
      <vt:lpstr>Short-run effects of an increase in M</vt:lpstr>
      <vt:lpstr>The SR &amp; LR effects of  ΔM &gt; 0</vt:lpstr>
      <vt:lpstr>How shocking!!!</vt:lpstr>
      <vt:lpstr>The effects of a negative demand shock</vt:lpstr>
      <vt:lpstr>Supply shocks</vt:lpstr>
      <vt:lpstr>CASE STUDY:   The 1970s oil shocks</vt:lpstr>
      <vt:lpstr>CASE STUDY:   The 1970s oil shocks</vt:lpstr>
      <vt:lpstr>CASE STUDY:   The 1970s oil shocks</vt:lpstr>
      <vt:lpstr>CASE STUDY:   The 1970s oil shocks</vt:lpstr>
      <vt:lpstr>CASE STUDY:   The 1980s oil shocks</vt:lpstr>
      <vt:lpstr>CHAPTER SUMMARY</vt:lpstr>
      <vt:lpstr>CHAPTER SUMMARY</vt:lpstr>
      <vt:lpstr>CHAPTER SUMMARY</vt:lpstr>
    </vt:vector>
  </TitlesOfParts>
  <Company>UNLV</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Mankiw 6e PowerPoints</dc:title>
  <dc:creator>Ron Cronovich</dc:creator>
  <cp:lastModifiedBy>abd</cp:lastModifiedBy>
  <cp:revision>245</cp:revision>
  <dcterms:created xsi:type="dcterms:W3CDTF">2006-04-29T00:50:43Z</dcterms:created>
  <dcterms:modified xsi:type="dcterms:W3CDTF">2017-10-31T15:53:17Z</dcterms:modified>
</cp:coreProperties>
</file>