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579" autoAdjust="0"/>
  </p:normalViewPr>
  <p:slideViewPr>
    <p:cSldViewPr>
      <p:cViewPr varScale="1">
        <p:scale>
          <a:sx n="56" d="100"/>
          <a:sy n="56" d="100"/>
        </p:scale>
        <p:origin x="-156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C1A772-61E8-44F5-BDD7-8624C3E273D6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EF75C-61DF-4149-828D-2A7127F0BCA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81904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3916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7768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422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5580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8733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5836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939943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3125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09373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19301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fld id="{C042B143-3FFE-4061-9591-9CA92FD3D9E2}" type="slidenum">
              <a:rPr lang="en-US" altLang="en-US" sz="1200" b="0"/>
              <a:pPr/>
              <a:t>15</a:t>
            </a:fld>
            <a:endParaRPr lang="en-US" altLang="en-US" sz="1200" b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41406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37173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81217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14864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14857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17185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523488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16968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45020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41086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22 </a:t>
            </a:r>
            <a:r>
              <a:rPr lang="en-CA" dirty="0" err="1" smtClean="0"/>
              <a:t>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A0FC55-3D47-4B38-A618-1E3A44587FCB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04794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fld id="{667BFA8E-F1AB-417F-B046-8EEB6DA1171C}" type="slidenum">
              <a:rPr lang="en-US" altLang="en-US" sz="1200" b="0"/>
              <a:pPr/>
              <a:t>29</a:t>
            </a:fld>
            <a:endParaRPr lang="en-US" altLang="en-US" sz="1200" b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" charset="0"/>
                <a:ea typeface="ＭＳ Ｐゴシック" charset="-128"/>
              </a:defRPr>
            </a:lvl9pPr>
          </a:lstStyle>
          <a:p>
            <a:fld id="{A5DFF127-F085-4797-85F4-EE1B428DB462}" type="slidenum">
              <a:rPr lang="en-US" altLang="en-US" sz="1200" b="0"/>
              <a:pPr/>
              <a:t>31</a:t>
            </a:fld>
            <a:endParaRPr lang="en-US" altLang="en-US" sz="1200" b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 smtClean="0"/>
              <a:t>Andrew fire and </a:t>
            </a:r>
            <a:r>
              <a:rPr lang="en-US" altLang="en-US" dirty="0" err="1" smtClean="0"/>
              <a:t>craig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mello</a:t>
            </a:r>
            <a:r>
              <a:rPr lang="en-US" altLang="en-US" dirty="0" smtClean="0"/>
              <a:t> 1998, noble</a:t>
            </a:r>
            <a:r>
              <a:rPr lang="en-US" altLang="en-US" baseline="0" dirty="0" smtClean="0"/>
              <a:t> prize 2006</a:t>
            </a:r>
            <a:endParaRPr lang="en-US" alt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895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7734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5467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7092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7028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3572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6447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1101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7224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8287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5042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7ACEB-0DF2-4035-B6A6-133B19FF9B60}" type="datetimeFigureOut">
              <a:rPr lang="en-CA" smtClean="0"/>
              <a:t>2017-12-05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3ADC4-8DC1-4372-94A0-8F9267E502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2217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smtClean="0"/>
              <a:t>Last Lecture</a:t>
            </a:r>
            <a:endParaRPr lang="en-CA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Gene Expression 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561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Gene expression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Gene expression is a process by which the cell selectively direct the synthesis of proteins and RNAs </a:t>
            </a:r>
          </a:p>
          <a:p>
            <a:r>
              <a:rPr lang="en-CA" dirty="0" smtClean="0"/>
              <a:t>Differences in expression of a gene can give rise to cells that are dramatically different in structure and function despite having the same DNA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77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Different cells, different proteins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Housekeeping proteins are proteins that are common in all the cells of multicellular organism</a:t>
            </a:r>
          </a:p>
          <a:p>
            <a:pPr lvl="1"/>
            <a:r>
              <a:rPr lang="en-CA" dirty="0" smtClean="0"/>
              <a:t>RNA polymerase</a:t>
            </a:r>
          </a:p>
          <a:p>
            <a:pPr lvl="1"/>
            <a:r>
              <a:rPr lang="en-CA" dirty="0" smtClean="0"/>
              <a:t>Proteins involved in Glycolysis </a:t>
            </a:r>
          </a:p>
          <a:p>
            <a:pPr lvl="1"/>
            <a:r>
              <a:rPr lang="en-CA" dirty="0" smtClean="0"/>
              <a:t>DNA repair proteins </a:t>
            </a:r>
          </a:p>
          <a:p>
            <a:r>
              <a:rPr lang="en-CA" dirty="0" smtClean="0"/>
              <a:t>Specialized proteins for different cell types </a:t>
            </a:r>
          </a:p>
          <a:p>
            <a:pPr lvl="1"/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453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Gene expression regulation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36912"/>
          </a:xfrm>
        </p:spPr>
        <p:txBody>
          <a:bodyPr>
            <a:normAutofit fontScale="77500" lnSpcReduction="20000"/>
          </a:bodyPr>
          <a:lstStyle/>
          <a:p>
            <a:r>
              <a:rPr lang="en-CA" dirty="0" smtClean="0"/>
              <a:t>When and how often genes are transcribed </a:t>
            </a:r>
          </a:p>
          <a:p>
            <a:r>
              <a:rPr lang="en-CA" dirty="0" smtClean="0"/>
              <a:t>How RNA is spliced and processed </a:t>
            </a:r>
          </a:p>
          <a:p>
            <a:r>
              <a:rPr lang="en-CA" dirty="0" smtClean="0"/>
              <a:t>Which mRNA is exported </a:t>
            </a:r>
          </a:p>
          <a:p>
            <a:r>
              <a:rPr lang="en-CA" dirty="0" smtClean="0"/>
              <a:t>Rate at which mRNA is degraded </a:t>
            </a:r>
          </a:p>
          <a:p>
            <a:r>
              <a:rPr lang="en-CA" dirty="0" smtClean="0"/>
              <a:t>Which mRNAs are translated </a:t>
            </a:r>
          </a:p>
          <a:p>
            <a:r>
              <a:rPr lang="en-CA" dirty="0" smtClean="0"/>
              <a:t>Selecting proteins for degradation </a:t>
            </a:r>
          </a:p>
          <a:p>
            <a:r>
              <a:rPr lang="en-CA" dirty="0" smtClean="0"/>
              <a:t>Control proteins activity </a:t>
            </a:r>
          </a:p>
        </p:txBody>
      </p:sp>
      <p:pic>
        <p:nvPicPr>
          <p:cNvPr id="4" name="Picture 2" descr="figure_08_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21625"/>
            <a:ext cx="8296473" cy="2319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202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19056" cy="1143000"/>
          </a:xfrm>
        </p:spPr>
        <p:txBody>
          <a:bodyPr/>
          <a:lstStyle/>
          <a:p>
            <a:r>
              <a:rPr lang="en-CA" dirty="0" smtClean="0"/>
              <a:t>Transcription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554960" cy="4525963"/>
          </a:xfrm>
        </p:spPr>
        <p:txBody>
          <a:bodyPr/>
          <a:lstStyle/>
          <a:p>
            <a:r>
              <a:rPr lang="en-CA" dirty="0" smtClean="0"/>
              <a:t>Promoter region is the binding site for RNA polymerase </a:t>
            </a:r>
          </a:p>
          <a:p>
            <a:r>
              <a:rPr lang="en-CA" dirty="0" smtClean="0"/>
              <a:t>Transcription initiation site is where RNA synthesis begins </a:t>
            </a:r>
            <a:endParaRPr lang="en-CA" dirty="0"/>
          </a:p>
        </p:txBody>
      </p:sp>
      <p:pic>
        <p:nvPicPr>
          <p:cNvPr id="5" name="Picture 2" descr="figure_07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292576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522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Regulatory DNA sequences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Sequences that are used to switch genes on or off </a:t>
            </a:r>
          </a:p>
          <a:p>
            <a:r>
              <a:rPr lang="en-CA" dirty="0" smtClean="0"/>
              <a:t>Sequences are recognized by transcription regulators proteins </a:t>
            </a:r>
          </a:p>
          <a:p>
            <a:r>
              <a:rPr lang="en-CA" dirty="0" smtClean="0"/>
              <a:t>These DNA-protein interactions have high affinity and specificity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35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08_0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02704"/>
            <a:ext cx="8229600" cy="3720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254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Operon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Genes are clustered on the chromosome and transcribed from a single promoter giving a long mRNA</a:t>
            </a:r>
          </a:p>
          <a:p>
            <a:pPr lvl="1"/>
            <a:r>
              <a:rPr lang="en-CA" dirty="0" smtClean="0"/>
              <a:t>Operons</a:t>
            </a:r>
          </a:p>
          <a:p>
            <a:r>
              <a:rPr lang="en-CA" dirty="0" smtClean="0"/>
              <a:t>Abundance of tryptophan dictates enzyme biosynthesis 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539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Tryptophan Biosynthesis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7"/>
          </a:xfrm>
        </p:spPr>
        <p:txBody>
          <a:bodyPr>
            <a:normAutofit fontScale="92500"/>
          </a:bodyPr>
          <a:lstStyle/>
          <a:p>
            <a:r>
              <a:rPr lang="en-CA" dirty="0" smtClean="0"/>
              <a:t>Operator: Short sequence within the promoter </a:t>
            </a:r>
          </a:p>
          <a:p>
            <a:r>
              <a:rPr lang="en-CA" dirty="0" smtClean="0"/>
              <a:t>Tryptophan repressor</a:t>
            </a:r>
          </a:p>
          <a:p>
            <a:r>
              <a:rPr lang="en-CA" dirty="0" smtClean="0"/>
              <a:t>It operates based on its interaction with tryptophan molecules </a:t>
            </a:r>
          </a:p>
          <a:p>
            <a:pPr lvl="1"/>
            <a:r>
              <a:rPr lang="en-CA" dirty="0" smtClean="0"/>
              <a:t>Binding of tryptophan causes change in 3D confirmation of tryptophan repressor and its binding to operator region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631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08_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19200"/>
            <a:ext cx="8531225" cy="480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06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Repressors and Activators 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340968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Repressors switch genes off and activators switch genes on</a:t>
            </a:r>
          </a:p>
          <a:p>
            <a:r>
              <a:rPr lang="en-CA" dirty="0" smtClean="0"/>
              <a:t>Activators bind close to promoters and facilitate initiation of transcription by making a poorly functional promoter, fully functional</a:t>
            </a:r>
          </a:p>
          <a:p>
            <a:r>
              <a:rPr lang="en-CA" dirty="0" smtClean="0"/>
              <a:t>They must interact with a second molecule in order to bind to DNA </a:t>
            </a:r>
            <a:endParaRPr lang="en-CA" dirty="0"/>
          </a:p>
        </p:txBody>
      </p:sp>
      <p:pic>
        <p:nvPicPr>
          <p:cNvPr id="4" name="Picture 2" descr="figure_08_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3832"/>
            <a:ext cx="7493519" cy="208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13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Lac Operon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56792"/>
            <a:ext cx="4474840" cy="4525963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Encodes for proteins that digest disaccharide lactose</a:t>
            </a:r>
          </a:p>
          <a:p>
            <a:pPr lvl="1"/>
            <a:r>
              <a:rPr lang="en-CA" dirty="0" smtClean="0"/>
              <a:t>In the absence of glucose, </a:t>
            </a:r>
            <a:r>
              <a:rPr lang="en-CA" dirty="0" err="1" smtClean="0"/>
              <a:t>cAMP</a:t>
            </a:r>
            <a:r>
              <a:rPr lang="en-CA" dirty="0" smtClean="0"/>
              <a:t> is produced and CAP is activated </a:t>
            </a:r>
          </a:p>
          <a:p>
            <a:pPr lvl="1"/>
            <a:r>
              <a:rPr lang="en-CA" dirty="0" smtClean="0"/>
              <a:t>In the absence of lactose, lac repressor switches the operon off </a:t>
            </a:r>
            <a:endParaRPr lang="en-CA" dirty="0"/>
          </a:p>
        </p:txBody>
      </p:sp>
      <p:pic>
        <p:nvPicPr>
          <p:cNvPr id="4" name="Picture 2" descr="figure_08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082" y="1958883"/>
            <a:ext cx="4727918" cy="4604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035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igure_08_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823" y="2708920"/>
            <a:ext cx="5632177" cy="400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Eukaryotic transcription regulators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Enhancers are transcription activators </a:t>
            </a:r>
          </a:p>
          <a:p>
            <a:r>
              <a:rPr lang="en-CA" sz="2800" dirty="0" smtClean="0"/>
              <a:t>DNA loops to allow interaction between proteins in</a:t>
            </a:r>
          </a:p>
          <a:p>
            <a:pPr marL="0" indent="0">
              <a:buNone/>
            </a:pPr>
            <a:r>
              <a:rPr lang="en-CA" sz="2800" dirty="0" smtClean="0"/>
              <a:t> enhancer region and</a:t>
            </a:r>
          </a:p>
          <a:p>
            <a:pPr marL="0" indent="0">
              <a:buNone/>
            </a:pPr>
            <a:r>
              <a:rPr lang="en-CA" sz="2800" dirty="0" smtClean="0"/>
              <a:t> promoter region </a:t>
            </a:r>
          </a:p>
          <a:p>
            <a:r>
              <a:rPr lang="en-CA" sz="2800" dirty="0" smtClean="0"/>
              <a:t>Mediators </a:t>
            </a:r>
            <a:endParaRPr lang="en-CA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333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Chromatin remodeling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Nucleosomes can inhibit transcription initiation </a:t>
            </a:r>
          </a:p>
          <a:p>
            <a:r>
              <a:rPr lang="en-CA" dirty="0" smtClean="0"/>
              <a:t>Chromatin remodeling complexes can alter chromatin structure </a:t>
            </a:r>
          </a:p>
          <a:p>
            <a:r>
              <a:rPr lang="en-CA" dirty="0" smtClean="0"/>
              <a:t>Histone acetyl </a:t>
            </a:r>
            <a:r>
              <a:rPr lang="en-CA" dirty="0" err="1" smtClean="0"/>
              <a:t>transferase</a:t>
            </a:r>
            <a:r>
              <a:rPr lang="en-CA" dirty="0" smtClean="0"/>
              <a:t> adds acetyl group to </a:t>
            </a:r>
            <a:r>
              <a:rPr lang="en-CA" dirty="0" err="1" smtClean="0"/>
              <a:t>lysines</a:t>
            </a:r>
            <a:r>
              <a:rPr lang="en-CA" dirty="0" smtClean="0"/>
              <a:t> and enhances accessibility to DNA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279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figure_08_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279400"/>
            <a:ext cx="6946900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756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Specialized cell types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Multicellular organisms have specialized ways to form differentiated cell types </a:t>
            </a:r>
          </a:p>
          <a:p>
            <a:r>
              <a:rPr lang="en-CA" dirty="0" smtClean="0"/>
              <a:t>Cells that are differentiated into specialized cell types must maintain and remember their gene expression as they divide </a:t>
            </a:r>
          </a:p>
          <a:p>
            <a:pPr lvl="1"/>
            <a:r>
              <a:rPr lang="en-CA" dirty="0" smtClean="0"/>
              <a:t>Cell memory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189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Transcription regulators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Combinational control: group of regulators control gene transcription and expression </a:t>
            </a:r>
            <a:endParaRPr lang="en-CA" dirty="0"/>
          </a:p>
        </p:txBody>
      </p:sp>
      <p:pic>
        <p:nvPicPr>
          <p:cNvPr id="4" name="Picture 2" descr="figure_08_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51424"/>
            <a:ext cx="6696744" cy="41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316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Gene expression coordination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 single transcription regulator can switch a group of genes on or off</a:t>
            </a:r>
          </a:p>
          <a:p>
            <a:r>
              <a:rPr lang="en-CA" dirty="0" smtClean="0"/>
              <a:t>Cortisol receptor protein </a:t>
            </a:r>
          </a:p>
          <a:p>
            <a:pPr lvl="1"/>
            <a:r>
              <a:rPr lang="en-CA" dirty="0" smtClean="0"/>
              <a:t>Form a complex with cortisol in order to bind to DNA </a:t>
            </a:r>
          </a:p>
          <a:p>
            <a:pPr lvl="1"/>
            <a:r>
              <a:rPr lang="en-CA" dirty="0" smtClean="0"/>
              <a:t>Increase levels of several genes including tyrosine aminotransferase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692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08_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9400"/>
            <a:ext cx="7788275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021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Cell types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Regulatory proteins play a role in diversity of cells in multicellular organisms</a:t>
            </a:r>
          </a:p>
          <a:p>
            <a:r>
              <a:rPr lang="en-CA" dirty="0" smtClean="0"/>
              <a:t>Some transcription regulators can switch one cell type to another </a:t>
            </a:r>
          </a:p>
          <a:p>
            <a:pPr lvl="1"/>
            <a:r>
              <a:rPr lang="en-CA" dirty="0" err="1" smtClean="0"/>
              <a:t>MyoD</a:t>
            </a:r>
            <a:r>
              <a:rPr lang="en-CA" dirty="0" smtClean="0"/>
              <a:t>  introduction into fibroblast forms muscle-like cells </a:t>
            </a:r>
          </a:p>
          <a:p>
            <a:pPr lvl="1"/>
            <a:r>
              <a:rPr lang="en-CA" dirty="0" smtClean="0"/>
              <a:t>Nerve-specific transcription regulators can convert liver cells to neurons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80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Picture 2" descr="figure_08_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279400"/>
            <a:ext cx="6184900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079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Induced pluripotent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Transcription regulators can change differentiated cells to pluripotent stem cells  </a:t>
            </a:r>
            <a:endParaRPr lang="en-CA" dirty="0"/>
          </a:p>
        </p:txBody>
      </p:sp>
      <p:pic>
        <p:nvPicPr>
          <p:cNvPr id="4" name="Picture 2" descr="figure_08_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980580"/>
            <a:ext cx="8531225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190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Epigenetics inheritance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en-CA" dirty="0" smtClean="0"/>
              <a:t>Transcription </a:t>
            </a:r>
            <a:r>
              <a:rPr lang="en-CA" dirty="0"/>
              <a:t>regulators are passed on to daughter cells </a:t>
            </a:r>
            <a:endParaRPr lang="en-CA" dirty="0" smtClean="0"/>
          </a:p>
          <a:p>
            <a:r>
              <a:rPr lang="en-CA" dirty="0"/>
              <a:t>Proliferating cells must maintain their </a:t>
            </a:r>
            <a:endParaRPr lang="en-CA" dirty="0" smtClean="0"/>
          </a:p>
          <a:p>
            <a:pPr lvl="1"/>
            <a:r>
              <a:rPr lang="en-CA" dirty="0" smtClean="0"/>
              <a:t>Positive feedback loop: master regulator activates transcription of its gene and other regulatory genes </a:t>
            </a:r>
          </a:p>
          <a:p>
            <a:pPr lvl="1"/>
            <a:r>
              <a:rPr lang="en-CA" dirty="0" smtClean="0"/>
              <a:t>DNA methylation of specific cytosine bases attracts proteins that block transcription </a:t>
            </a:r>
          </a:p>
          <a:p>
            <a:pPr lvl="1"/>
            <a:r>
              <a:rPr lang="en-CA" dirty="0" smtClean="0"/>
              <a:t>Histone modification can control cell identity too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804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4" name="Picture 3" descr="figure 8-2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2276872"/>
            <a:ext cx="8535987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5778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Post-transcriptional controls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Regulating gene expression after transcription</a:t>
            </a:r>
          </a:p>
          <a:p>
            <a:pPr lvl="1"/>
            <a:r>
              <a:rPr lang="en-CA" dirty="0" smtClean="0"/>
              <a:t>Alternative RNA splicing </a:t>
            </a:r>
          </a:p>
          <a:p>
            <a:pPr lvl="1"/>
            <a:r>
              <a:rPr lang="en-CA" dirty="0" smtClean="0"/>
              <a:t>Post-translational modifications on proteins</a:t>
            </a:r>
          </a:p>
          <a:p>
            <a:pPr lvl="1"/>
            <a:r>
              <a:rPr lang="en-CA" dirty="0" smtClean="0"/>
              <a:t> mRNA degradation</a:t>
            </a:r>
          </a:p>
          <a:p>
            <a:pPr lvl="1"/>
            <a:r>
              <a:rPr lang="en-CA" dirty="0" smtClean="0"/>
              <a:t>Regulatory RNAs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71578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mRNA degradation and translation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mRNA lifetime is dictated by sequences within its UTR both upstream and downstream of the coding region</a:t>
            </a:r>
          </a:p>
          <a:p>
            <a:r>
              <a:rPr lang="en-CA" dirty="0" smtClean="0"/>
              <a:t>Bacterial mRNA contain binding sequence upstream of AUG</a:t>
            </a:r>
          </a:p>
          <a:p>
            <a:endParaRPr lang="en-CA" dirty="0"/>
          </a:p>
        </p:txBody>
      </p:sp>
      <p:pic>
        <p:nvPicPr>
          <p:cNvPr id="4" name="Picture 2" descr="figure_08_2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7"/>
          <a:stretch/>
        </p:blipFill>
        <p:spPr bwMode="auto">
          <a:xfrm>
            <a:off x="323528" y="4149080"/>
            <a:ext cx="8526278" cy="256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66376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Regulatory RNAs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Non-coding RNAs have various functions </a:t>
            </a:r>
          </a:p>
          <a:p>
            <a:pPr lvl="1"/>
            <a:r>
              <a:rPr lang="en-CA" dirty="0" smtClean="0"/>
              <a:t>In protein synthesis </a:t>
            </a:r>
          </a:p>
          <a:p>
            <a:pPr lvl="1"/>
            <a:r>
              <a:rPr lang="en-CA" dirty="0" smtClean="0"/>
              <a:t>Gene expression</a:t>
            </a:r>
          </a:p>
          <a:p>
            <a:r>
              <a:rPr lang="en-CA" dirty="0" smtClean="0"/>
              <a:t>Micro RNA </a:t>
            </a:r>
          </a:p>
          <a:p>
            <a:r>
              <a:rPr lang="en-CA" dirty="0" smtClean="0"/>
              <a:t>Small interfering RNAs </a:t>
            </a:r>
          </a:p>
          <a:p>
            <a:r>
              <a:rPr lang="en-CA" dirty="0" smtClean="0"/>
              <a:t>Long non-coding RNAs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77768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Micro RNAs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en-CA" dirty="0" smtClean="0"/>
              <a:t>Small RNAs that base pair with mRNAs and reduce their stability and translation</a:t>
            </a:r>
          </a:p>
          <a:p>
            <a:pPr lvl="1"/>
            <a:r>
              <a:rPr lang="en-CA" dirty="0" smtClean="0"/>
              <a:t>They can silence multiple mRNAs as long as they have a sequence in common  </a:t>
            </a:r>
          </a:p>
          <a:p>
            <a:pPr lvl="1"/>
            <a:r>
              <a:rPr lang="en-CA" dirty="0" smtClean="0"/>
              <a:t>Occupy small regions in the genome due to their size</a:t>
            </a:r>
          </a:p>
          <a:p>
            <a:r>
              <a:rPr lang="en-CA" dirty="0" smtClean="0"/>
              <a:t>RNA-induced Silencing Complex (RISC)</a:t>
            </a:r>
          </a:p>
          <a:p>
            <a:pPr lvl="1"/>
            <a:r>
              <a:rPr lang="en-CA" dirty="0" err="1" smtClean="0"/>
              <a:t>miRNA</a:t>
            </a:r>
            <a:r>
              <a:rPr lang="en-CA" dirty="0" smtClean="0"/>
              <a:t> with specialized proteins</a:t>
            </a:r>
          </a:p>
          <a:p>
            <a:pPr lvl="1"/>
            <a:r>
              <a:rPr lang="en-CA" dirty="0" smtClean="0"/>
              <a:t>Searches for mRNAs that are complementary to </a:t>
            </a:r>
            <a:r>
              <a:rPr lang="en-CA" dirty="0" err="1" smtClean="0"/>
              <a:t>miRNA</a:t>
            </a:r>
            <a:r>
              <a:rPr lang="en-CA" dirty="0" smtClean="0"/>
              <a:t> molecule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41986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figure_08_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279400"/>
            <a:ext cx="6373813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810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Small interfering RNA (</a:t>
            </a:r>
            <a:r>
              <a:rPr lang="en-CA" dirty="0" err="1" smtClean="0"/>
              <a:t>siRNA</a:t>
            </a:r>
            <a:r>
              <a:rPr lang="en-CA" dirty="0" smtClean="0"/>
              <a:t>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RNA interference (RNAi) is a defence mechanism used against viruses and foreign RNA molecules</a:t>
            </a:r>
          </a:p>
          <a:p>
            <a:pPr lvl="1"/>
            <a:r>
              <a:rPr lang="en-CA" dirty="0" smtClean="0"/>
              <a:t>Double stranded RNA is cut </a:t>
            </a:r>
          </a:p>
          <a:p>
            <a:pPr lvl="1"/>
            <a:r>
              <a:rPr lang="en-CA" dirty="0" smtClean="0"/>
              <a:t>Producing </a:t>
            </a:r>
            <a:r>
              <a:rPr lang="en-CA" dirty="0" err="1" smtClean="0"/>
              <a:t>siRNA</a:t>
            </a:r>
            <a:endParaRPr lang="en-CA" dirty="0" smtClean="0"/>
          </a:p>
          <a:p>
            <a:pPr lvl="1"/>
            <a:r>
              <a:rPr lang="en-CA" dirty="0" smtClean="0"/>
              <a:t>RISC searches for complementary RNA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26053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figure_08_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0" y="279400"/>
            <a:ext cx="3698875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395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Long noncoding RNAs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RNA molecules over 200 bases in length </a:t>
            </a:r>
          </a:p>
          <a:p>
            <a:r>
              <a:rPr lang="en-CA" dirty="0" err="1" smtClean="0"/>
              <a:t>Xist</a:t>
            </a:r>
            <a:r>
              <a:rPr lang="en-CA" dirty="0" smtClean="0"/>
              <a:t> is 17000 nucleotide long </a:t>
            </a:r>
          </a:p>
          <a:p>
            <a:pPr lvl="1"/>
            <a:r>
              <a:rPr lang="en-CA" dirty="0" smtClean="0"/>
              <a:t>Inactivates one of the X chromosomes in female mammals </a:t>
            </a:r>
          </a:p>
          <a:p>
            <a:pPr lvl="1"/>
            <a:r>
              <a:rPr lang="en-CA" dirty="0" smtClean="0"/>
              <a:t>Produced by one of X chromosomes </a:t>
            </a:r>
          </a:p>
          <a:p>
            <a:pPr lvl="1"/>
            <a:r>
              <a:rPr lang="en-CA" dirty="0" smtClean="0"/>
              <a:t>Attracts enzymes and chromatin remodeling complexes forming heterochromatin regions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3AF91-A1F3-4214-8723-01E838EB5B40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5879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804</Words>
  <Application>Microsoft Office PowerPoint</Application>
  <PresentationFormat>On-screen Show (4:3)</PresentationFormat>
  <Paragraphs>169</Paragraphs>
  <Slides>32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Last Lecture</vt:lpstr>
      <vt:lpstr>Gene expression </vt:lpstr>
      <vt:lpstr>Different cells, different proteins</vt:lpstr>
      <vt:lpstr>Gene expression regulation</vt:lpstr>
      <vt:lpstr>Transcription</vt:lpstr>
      <vt:lpstr>Regulatory DNA sequences </vt:lpstr>
      <vt:lpstr>PowerPoint Presentation</vt:lpstr>
      <vt:lpstr>Operon </vt:lpstr>
      <vt:lpstr>Tryptophan Biosynthesis </vt:lpstr>
      <vt:lpstr>PowerPoint Presentation</vt:lpstr>
      <vt:lpstr>Repressors and Activators  </vt:lpstr>
      <vt:lpstr>Lac Operon </vt:lpstr>
      <vt:lpstr>Eukaryotic transcription regulators</vt:lpstr>
      <vt:lpstr>Chromatin remodeling </vt:lpstr>
      <vt:lpstr>PowerPoint Presentation</vt:lpstr>
      <vt:lpstr>Specialized cell types</vt:lpstr>
      <vt:lpstr>Transcription regulators </vt:lpstr>
      <vt:lpstr>Gene expression coordination </vt:lpstr>
      <vt:lpstr>PowerPoint Presentation</vt:lpstr>
      <vt:lpstr>Cell types</vt:lpstr>
      <vt:lpstr>PowerPoint Presentation</vt:lpstr>
      <vt:lpstr>Induced pluripotent </vt:lpstr>
      <vt:lpstr>Epigenetics inheritance</vt:lpstr>
      <vt:lpstr>PowerPoint Presentation</vt:lpstr>
      <vt:lpstr>Post-transcriptional controls </vt:lpstr>
      <vt:lpstr>mRNA degradation and translation</vt:lpstr>
      <vt:lpstr>Regulatory RNAs</vt:lpstr>
      <vt:lpstr>Micro RNAs </vt:lpstr>
      <vt:lpstr>PowerPoint Presentation</vt:lpstr>
      <vt:lpstr>Small interfering RNA (siRNA)</vt:lpstr>
      <vt:lpstr>PowerPoint Presentation</vt:lpstr>
      <vt:lpstr>Long noncoding RNAs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10</dc:title>
  <dc:creator>hooshi yar</dc:creator>
  <cp:lastModifiedBy>hooshi yar</cp:lastModifiedBy>
  <cp:revision>7</cp:revision>
  <dcterms:created xsi:type="dcterms:W3CDTF">2015-06-10T19:41:55Z</dcterms:created>
  <dcterms:modified xsi:type="dcterms:W3CDTF">2017-12-05T19:01:11Z</dcterms:modified>
</cp:coreProperties>
</file>