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60" r:id="rId1"/>
  </p:sldMasterIdLst>
  <p:notesMasterIdLst>
    <p:notesMasterId r:id="rId28"/>
  </p:notesMasterIdLst>
  <p:sldIdLst>
    <p:sldId id="256" r:id="rId2"/>
    <p:sldId id="269" r:id="rId3"/>
    <p:sldId id="268" r:id="rId4"/>
    <p:sldId id="270" r:id="rId5"/>
    <p:sldId id="271" r:id="rId6"/>
    <p:sldId id="285" r:id="rId7"/>
    <p:sldId id="296" r:id="rId8"/>
    <p:sldId id="298" r:id="rId9"/>
    <p:sldId id="274" r:id="rId10"/>
    <p:sldId id="293" r:id="rId11"/>
    <p:sldId id="291" r:id="rId12"/>
    <p:sldId id="290" r:id="rId13"/>
    <p:sldId id="299" r:id="rId14"/>
    <p:sldId id="272" r:id="rId15"/>
    <p:sldId id="276" r:id="rId16"/>
    <p:sldId id="277" r:id="rId17"/>
    <p:sldId id="278" r:id="rId18"/>
    <p:sldId id="279" r:id="rId19"/>
    <p:sldId id="292" r:id="rId20"/>
    <p:sldId id="294" r:id="rId21"/>
    <p:sldId id="295" r:id="rId22"/>
    <p:sldId id="280" r:id="rId23"/>
    <p:sldId id="282" r:id="rId24"/>
    <p:sldId id="283" r:id="rId25"/>
    <p:sldId id="297" r:id="rId26"/>
    <p:sldId id="260" r:id="rId27"/>
  </p:sldIdLst>
  <p:sldSz cx="9144000" cy="6858000" type="screen4x3"/>
  <p:notesSz cx="7010400" cy="9236075"/>
  <p:custDataLst>
    <p:tags r:id="rId29"/>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752" autoAdjust="0"/>
    <p:restoredTop sz="94660"/>
  </p:normalViewPr>
  <p:slideViewPr>
    <p:cSldViewPr snapToGrid="0">
      <p:cViewPr>
        <p:scale>
          <a:sx n="112" d="100"/>
          <a:sy n="112" d="100"/>
        </p:scale>
        <p:origin x="-540" y="-12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3408"/>
          </a:xfrm>
          <a:prstGeom prst="rect">
            <a:avLst/>
          </a:prstGeom>
        </p:spPr>
        <p:txBody>
          <a:bodyPr vert="horz" lIns="92830" tIns="46415" rIns="92830" bIns="46415" rtlCol="0"/>
          <a:lstStyle>
            <a:lvl1pPr algn="l">
              <a:defRPr sz="1200"/>
            </a:lvl1pPr>
          </a:lstStyle>
          <a:p>
            <a:endParaRPr lang="en-CA"/>
          </a:p>
        </p:txBody>
      </p:sp>
      <p:sp>
        <p:nvSpPr>
          <p:cNvPr id="3" name="Date Placeholder 2"/>
          <p:cNvSpPr>
            <a:spLocks noGrp="1"/>
          </p:cNvSpPr>
          <p:nvPr>
            <p:ph type="dt" idx="1"/>
          </p:nvPr>
        </p:nvSpPr>
        <p:spPr>
          <a:xfrm>
            <a:off x="3970938" y="0"/>
            <a:ext cx="3037840" cy="463408"/>
          </a:xfrm>
          <a:prstGeom prst="rect">
            <a:avLst/>
          </a:prstGeom>
        </p:spPr>
        <p:txBody>
          <a:bodyPr vert="horz" lIns="92830" tIns="46415" rIns="92830" bIns="46415" rtlCol="0"/>
          <a:lstStyle>
            <a:lvl1pPr algn="r">
              <a:defRPr sz="1200"/>
            </a:lvl1pPr>
          </a:lstStyle>
          <a:p>
            <a:fld id="{7F1141D5-68B7-461B-979D-8A21F6A10047}" type="datetimeFigureOut">
              <a:rPr lang="en-CA" smtClean="0"/>
              <a:t>21/09/2015</a:t>
            </a:fld>
            <a:endParaRPr lang="en-CA"/>
          </a:p>
        </p:txBody>
      </p:sp>
      <p:sp>
        <p:nvSpPr>
          <p:cNvPr id="4" name="Slide Image Placeholder 3"/>
          <p:cNvSpPr>
            <a:spLocks noGrp="1" noRot="1" noChangeAspect="1"/>
          </p:cNvSpPr>
          <p:nvPr>
            <p:ph type="sldImg" idx="2"/>
          </p:nvPr>
        </p:nvSpPr>
        <p:spPr>
          <a:xfrm>
            <a:off x="1427163" y="1154113"/>
            <a:ext cx="4156075" cy="3117850"/>
          </a:xfrm>
          <a:prstGeom prst="rect">
            <a:avLst/>
          </a:prstGeom>
          <a:noFill/>
          <a:ln w="12700">
            <a:solidFill>
              <a:prstClr val="black"/>
            </a:solidFill>
          </a:ln>
        </p:spPr>
        <p:txBody>
          <a:bodyPr vert="horz" lIns="92830" tIns="46415" rIns="92830" bIns="46415" rtlCol="0" anchor="ctr"/>
          <a:lstStyle/>
          <a:p>
            <a:endParaRPr lang="en-CA"/>
          </a:p>
        </p:txBody>
      </p:sp>
      <p:sp>
        <p:nvSpPr>
          <p:cNvPr id="5" name="Notes Placeholder 4"/>
          <p:cNvSpPr>
            <a:spLocks noGrp="1"/>
          </p:cNvSpPr>
          <p:nvPr>
            <p:ph type="body" sz="quarter" idx="3"/>
          </p:nvPr>
        </p:nvSpPr>
        <p:spPr>
          <a:xfrm>
            <a:off x="701040" y="4444861"/>
            <a:ext cx="5608320" cy="3636705"/>
          </a:xfrm>
          <a:prstGeom prst="rect">
            <a:avLst/>
          </a:prstGeom>
        </p:spPr>
        <p:txBody>
          <a:bodyPr vert="horz" lIns="92830" tIns="46415" rIns="92830" bIns="46415"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772669"/>
            <a:ext cx="3037840" cy="463407"/>
          </a:xfrm>
          <a:prstGeom prst="rect">
            <a:avLst/>
          </a:prstGeom>
        </p:spPr>
        <p:txBody>
          <a:bodyPr vert="horz" lIns="92830" tIns="46415" rIns="92830" bIns="46415" rtlCol="0" anchor="b"/>
          <a:lstStyle>
            <a:lvl1pPr algn="l">
              <a:defRPr sz="1200"/>
            </a:lvl1pPr>
          </a:lstStyle>
          <a:p>
            <a:endParaRPr lang="en-CA"/>
          </a:p>
        </p:txBody>
      </p:sp>
      <p:sp>
        <p:nvSpPr>
          <p:cNvPr id="7" name="Slide Number Placeholder 6"/>
          <p:cNvSpPr>
            <a:spLocks noGrp="1"/>
          </p:cNvSpPr>
          <p:nvPr>
            <p:ph type="sldNum" sz="quarter" idx="5"/>
          </p:nvPr>
        </p:nvSpPr>
        <p:spPr>
          <a:xfrm>
            <a:off x="3970938" y="8772669"/>
            <a:ext cx="3037840" cy="463407"/>
          </a:xfrm>
          <a:prstGeom prst="rect">
            <a:avLst/>
          </a:prstGeom>
        </p:spPr>
        <p:txBody>
          <a:bodyPr vert="horz" lIns="92830" tIns="46415" rIns="92830" bIns="46415" rtlCol="0" anchor="b"/>
          <a:lstStyle>
            <a:lvl1pPr algn="r">
              <a:defRPr sz="1200"/>
            </a:lvl1pPr>
          </a:lstStyle>
          <a:p>
            <a:fld id="{4A31FE98-8967-4BC8-A630-BD139B2023AE}" type="slidenum">
              <a:rPr lang="en-CA" smtClean="0"/>
              <a:t>‹#›</a:t>
            </a:fld>
            <a:endParaRPr lang="en-CA"/>
          </a:p>
        </p:txBody>
      </p:sp>
    </p:spTree>
    <p:extLst>
      <p:ext uri="{BB962C8B-B14F-4D97-AF65-F5344CB8AC3E}">
        <p14:creationId xmlns:p14="http://schemas.microsoft.com/office/powerpoint/2010/main" val="3627849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FE98-8967-4BC8-A630-BD139B2023AE}" type="slidenum">
              <a:rPr lang="en-CA" smtClean="0"/>
              <a:t>8</a:t>
            </a:fld>
            <a:endParaRPr lang="en-CA"/>
          </a:p>
        </p:txBody>
      </p:sp>
    </p:spTree>
    <p:extLst>
      <p:ext uri="{BB962C8B-B14F-4D97-AF65-F5344CB8AC3E}">
        <p14:creationId xmlns:p14="http://schemas.microsoft.com/office/powerpoint/2010/main" val="3117479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CA"/>
          </a:p>
        </p:txBody>
      </p:sp>
      <p:sp>
        <p:nvSpPr>
          <p:cNvPr id="5" name="Footer Placeholder 4"/>
          <p:cNvSpPr>
            <a:spLocks noGrp="1"/>
          </p:cNvSpPr>
          <p:nvPr>
            <p:ph type="ftr" sz="quarter" idx="11"/>
          </p:nvPr>
        </p:nvSpPr>
        <p:spPr/>
        <p:txBody>
          <a:bodyPr/>
          <a:lstStyle>
            <a:lvl1pPr>
              <a:defRPr/>
            </a:lvl1pPr>
          </a:lstStyle>
          <a:p>
            <a:pPr>
              <a:defRPr/>
            </a:pPr>
            <a:r>
              <a:rPr lang="en-US" smtClean="0"/>
              <a:t>© 2015 Pilcher, Smith &amp; Riordan</a:t>
            </a:r>
            <a:endParaRPr lang="en-CA"/>
          </a:p>
        </p:txBody>
      </p:sp>
      <p:sp>
        <p:nvSpPr>
          <p:cNvPr id="6" name="Slide Number Placeholder 5"/>
          <p:cNvSpPr>
            <a:spLocks noGrp="1"/>
          </p:cNvSpPr>
          <p:nvPr>
            <p:ph type="sldNum" sz="quarter" idx="12"/>
          </p:nvPr>
        </p:nvSpPr>
        <p:spPr/>
        <p:txBody>
          <a:bodyPr/>
          <a:lstStyle>
            <a:lvl1pPr>
              <a:defRPr/>
            </a:lvl1pPr>
          </a:lstStyle>
          <a:p>
            <a:fld id="{A9A2B5DB-414C-4838-B02A-2DF05BF5014E}" type="slidenum">
              <a:rPr lang="en-CA"/>
              <a:pPr/>
              <a:t>‹#›</a:t>
            </a:fld>
            <a:endParaRPr lang="en-CA"/>
          </a:p>
        </p:txBody>
      </p:sp>
    </p:spTree>
    <p:extLst>
      <p:ext uri="{BB962C8B-B14F-4D97-AF65-F5344CB8AC3E}">
        <p14:creationId xmlns:p14="http://schemas.microsoft.com/office/powerpoint/2010/main" val="1019234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20675"/>
            <a:ext cx="7886700" cy="1325563"/>
          </a:xfrm>
        </p:spPr>
        <p:txBody>
          <a:bodyPr/>
          <a:lstStyle>
            <a:lvl1pPr>
              <a:defRPr sz="4400"/>
            </a:lvl1pPr>
          </a:lstStyle>
          <a:p>
            <a:r>
              <a:rPr lang="en-US" smtClean="0"/>
              <a:t>Click to edit Master title style</a:t>
            </a:r>
            <a:endParaRPr lang="en-US" dirty="0"/>
          </a:p>
        </p:txBody>
      </p:sp>
      <p:sp>
        <p:nvSpPr>
          <p:cNvPr id="3" name="Content Placeholder 2"/>
          <p:cNvSpPr>
            <a:spLocks noGrp="1"/>
          </p:cNvSpPr>
          <p:nvPr>
            <p:ph idx="1"/>
          </p:nvPr>
        </p:nvSpPr>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smtClean="0"/>
              <a:t>© 2015 Pilcher, Smith &amp; Riordan</a:t>
            </a:r>
            <a:endParaRPr lang="en-CA"/>
          </a:p>
        </p:txBody>
      </p:sp>
      <p:sp>
        <p:nvSpPr>
          <p:cNvPr id="6" name="Slide Number Placeholder 5"/>
          <p:cNvSpPr>
            <a:spLocks noGrp="1"/>
          </p:cNvSpPr>
          <p:nvPr>
            <p:ph type="sldNum" sz="quarter" idx="12"/>
          </p:nvPr>
        </p:nvSpPr>
        <p:spPr/>
        <p:txBody>
          <a:bodyPr/>
          <a:lstStyle>
            <a:lvl1pPr>
              <a:defRPr/>
            </a:lvl1pPr>
          </a:lstStyle>
          <a:p>
            <a:r>
              <a:rPr lang="en-CA" dirty="0" smtClean="0"/>
              <a:t>CC#2 – Slide# </a:t>
            </a:r>
            <a:fld id="{EC1D7D15-20A4-40F4-9477-D38084ADF576}" type="slidenum">
              <a:rPr lang="en-CA" smtClean="0"/>
              <a:pPr/>
              <a:t>‹#›</a:t>
            </a:fld>
            <a:endParaRPr lang="en-CA" dirty="0"/>
          </a:p>
        </p:txBody>
      </p:sp>
      <p:pic>
        <p:nvPicPr>
          <p:cNvPr id="9" name="Picture 8"/>
          <p:cNvPicPr>
            <a:picLocks noChangeAspect="1"/>
          </p:cNvPicPr>
          <p:nvPr userDrawn="1"/>
        </p:nvPicPr>
        <p:blipFill rotWithShape="1">
          <a:blip r:embed="rId2" cstate="print">
            <a:extLst>
              <a:ext uri="{BEBA8EAE-BF5A-486C-A8C5-ECC9F3942E4B}">
                <a14:imgProps xmlns:a14="http://schemas.microsoft.com/office/drawing/2010/main">
                  <a14:imgLayer r:embed="rId3">
                    <a14:imgEffect>
                      <a14:backgroundRemoval t="10000" b="90000" l="10000" r="90000">
                        <a14:backgroundMark x1="49023" y1="37500" x2="42383" y2="47266"/>
                      </a14:backgroundRemoval>
                    </a14:imgEffect>
                  </a14:imgLayer>
                </a14:imgProps>
              </a:ext>
              <a:ext uri="{28A0092B-C50C-407E-A947-70E740481C1C}">
                <a14:useLocalDpi xmlns:a14="http://schemas.microsoft.com/office/drawing/2010/main" val="0"/>
              </a:ext>
            </a:extLst>
          </a:blip>
          <a:srcRect l="15954" t="20548" r="8554" b="15736"/>
          <a:stretch/>
        </p:blipFill>
        <p:spPr>
          <a:xfrm rot="10800000" flipH="1">
            <a:off x="127417" y="5463914"/>
            <a:ext cx="2001034" cy="1266670"/>
          </a:xfrm>
          <a:prstGeom prst="rect">
            <a:avLst/>
          </a:prstGeom>
        </p:spPr>
      </p:pic>
    </p:spTree>
    <p:extLst>
      <p:ext uri="{BB962C8B-B14F-4D97-AF65-F5344CB8AC3E}">
        <p14:creationId xmlns:p14="http://schemas.microsoft.com/office/powerpoint/2010/main" val="36285945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CA"/>
          </a:p>
        </p:txBody>
      </p:sp>
      <p:sp>
        <p:nvSpPr>
          <p:cNvPr id="5" name="Footer Placeholder 4"/>
          <p:cNvSpPr>
            <a:spLocks noGrp="1"/>
          </p:cNvSpPr>
          <p:nvPr>
            <p:ph type="ftr" sz="quarter" idx="11"/>
          </p:nvPr>
        </p:nvSpPr>
        <p:spPr/>
        <p:txBody>
          <a:bodyPr/>
          <a:lstStyle>
            <a:lvl1pPr>
              <a:defRPr/>
            </a:lvl1pPr>
          </a:lstStyle>
          <a:p>
            <a:pPr>
              <a:defRPr/>
            </a:pPr>
            <a:r>
              <a:rPr lang="en-US" smtClean="0"/>
              <a:t>© 2015 Pilcher, Smith &amp; Riordan</a:t>
            </a:r>
            <a:endParaRPr lang="en-CA"/>
          </a:p>
        </p:txBody>
      </p:sp>
      <p:sp>
        <p:nvSpPr>
          <p:cNvPr id="6" name="Slide Number Placeholder 5"/>
          <p:cNvSpPr>
            <a:spLocks noGrp="1"/>
          </p:cNvSpPr>
          <p:nvPr>
            <p:ph type="sldNum" sz="quarter" idx="12"/>
          </p:nvPr>
        </p:nvSpPr>
        <p:spPr/>
        <p:txBody>
          <a:bodyPr/>
          <a:lstStyle>
            <a:lvl1pPr>
              <a:defRPr/>
            </a:lvl1pPr>
          </a:lstStyle>
          <a:p>
            <a:fld id="{3D1237A8-BF1A-4216-93BD-155D81950E2A}" type="slidenum">
              <a:rPr lang="en-CA"/>
              <a:pPr/>
              <a:t>‹#›</a:t>
            </a:fld>
            <a:endParaRPr lang="en-CA"/>
          </a:p>
        </p:txBody>
      </p:sp>
    </p:spTree>
    <p:extLst>
      <p:ext uri="{BB962C8B-B14F-4D97-AF65-F5344CB8AC3E}">
        <p14:creationId xmlns:p14="http://schemas.microsoft.com/office/powerpoint/2010/main" val="16859669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CA"/>
          </a:p>
        </p:txBody>
      </p:sp>
      <p:sp>
        <p:nvSpPr>
          <p:cNvPr id="6" name="Footer Placeholder 4"/>
          <p:cNvSpPr>
            <a:spLocks noGrp="1"/>
          </p:cNvSpPr>
          <p:nvPr>
            <p:ph type="ftr" sz="quarter" idx="11"/>
          </p:nvPr>
        </p:nvSpPr>
        <p:spPr/>
        <p:txBody>
          <a:bodyPr/>
          <a:lstStyle>
            <a:lvl1pPr>
              <a:defRPr/>
            </a:lvl1pPr>
          </a:lstStyle>
          <a:p>
            <a:pPr>
              <a:defRPr/>
            </a:pPr>
            <a:r>
              <a:rPr lang="en-US" smtClean="0"/>
              <a:t>© 2015 Pilcher, Smith &amp; Riordan</a:t>
            </a:r>
            <a:endParaRPr lang="en-CA"/>
          </a:p>
        </p:txBody>
      </p:sp>
      <p:sp>
        <p:nvSpPr>
          <p:cNvPr id="7" name="Slide Number Placeholder 5"/>
          <p:cNvSpPr>
            <a:spLocks noGrp="1"/>
          </p:cNvSpPr>
          <p:nvPr>
            <p:ph type="sldNum" sz="quarter" idx="12"/>
          </p:nvPr>
        </p:nvSpPr>
        <p:spPr/>
        <p:txBody>
          <a:bodyPr/>
          <a:lstStyle>
            <a:lvl1pPr>
              <a:defRPr/>
            </a:lvl1pPr>
          </a:lstStyle>
          <a:p>
            <a:fld id="{C2C81029-9A21-4EF3-A37C-8DDB02409AC2}" type="slidenum">
              <a:rPr lang="en-CA"/>
              <a:pPr/>
              <a:t>‹#›</a:t>
            </a:fld>
            <a:endParaRPr lang="en-CA"/>
          </a:p>
        </p:txBody>
      </p:sp>
    </p:spTree>
    <p:extLst>
      <p:ext uri="{BB962C8B-B14F-4D97-AF65-F5344CB8AC3E}">
        <p14:creationId xmlns:p14="http://schemas.microsoft.com/office/powerpoint/2010/main" val="2900154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n-CA"/>
          </a:p>
        </p:txBody>
      </p:sp>
      <p:sp>
        <p:nvSpPr>
          <p:cNvPr id="8" name="Footer Placeholder 4"/>
          <p:cNvSpPr>
            <a:spLocks noGrp="1"/>
          </p:cNvSpPr>
          <p:nvPr>
            <p:ph type="ftr" sz="quarter" idx="11"/>
          </p:nvPr>
        </p:nvSpPr>
        <p:spPr/>
        <p:txBody>
          <a:bodyPr/>
          <a:lstStyle>
            <a:lvl1pPr>
              <a:defRPr/>
            </a:lvl1pPr>
          </a:lstStyle>
          <a:p>
            <a:pPr>
              <a:defRPr/>
            </a:pPr>
            <a:r>
              <a:rPr lang="en-US" smtClean="0"/>
              <a:t>© 2015 Pilcher, Smith &amp; Riordan</a:t>
            </a:r>
            <a:endParaRPr lang="en-CA"/>
          </a:p>
        </p:txBody>
      </p:sp>
      <p:sp>
        <p:nvSpPr>
          <p:cNvPr id="9" name="Slide Number Placeholder 5"/>
          <p:cNvSpPr>
            <a:spLocks noGrp="1"/>
          </p:cNvSpPr>
          <p:nvPr>
            <p:ph type="sldNum" sz="quarter" idx="12"/>
          </p:nvPr>
        </p:nvSpPr>
        <p:spPr/>
        <p:txBody>
          <a:bodyPr/>
          <a:lstStyle>
            <a:lvl1pPr>
              <a:defRPr/>
            </a:lvl1pPr>
          </a:lstStyle>
          <a:p>
            <a:fld id="{E91C7EDE-C968-42FA-81AE-FB5504F2839A}" type="slidenum">
              <a:rPr lang="en-CA"/>
              <a:pPr/>
              <a:t>‹#›</a:t>
            </a:fld>
            <a:endParaRPr lang="en-CA"/>
          </a:p>
        </p:txBody>
      </p:sp>
    </p:spTree>
    <p:extLst>
      <p:ext uri="{BB962C8B-B14F-4D97-AF65-F5344CB8AC3E}">
        <p14:creationId xmlns:p14="http://schemas.microsoft.com/office/powerpoint/2010/main" val="3028537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endParaRPr lang="en-CA"/>
          </a:p>
        </p:txBody>
      </p:sp>
      <p:sp>
        <p:nvSpPr>
          <p:cNvPr id="4" name="Footer Placeholder 4"/>
          <p:cNvSpPr>
            <a:spLocks noGrp="1"/>
          </p:cNvSpPr>
          <p:nvPr>
            <p:ph type="ftr" sz="quarter" idx="11"/>
          </p:nvPr>
        </p:nvSpPr>
        <p:spPr/>
        <p:txBody>
          <a:bodyPr/>
          <a:lstStyle>
            <a:lvl1pPr>
              <a:defRPr/>
            </a:lvl1pPr>
          </a:lstStyle>
          <a:p>
            <a:pPr>
              <a:defRPr/>
            </a:pPr>
            <a:r>
              <a:rPr lang="en-US" smtClean="0"/>
              <a:t>© 2015 Pilcher, Smith &amp; Riordan</a:t>
            </a:r>
            <a:endParaRPr lang="en-CA"/>
          </a:p>
        </p:txBody>
      </p:sp>
      <p:sp>
        <p:nvSpPr>
          <p:cNvPr id="5" name="Slide Number Placeholder 5"/>
          <p:cNvSpPr>
            <a:spLocks noGrp="1"/>
          </p:cNvSpPr>
          <p:nvPr>
            <p:ph type="sldNum" sz="quarter" idx="12"/>
          </p:nvPr>
        </p:nvSpPr>
        <p:spPr/>
        <p:txBody>
          <a:bodyPr/>
          <a:lstStyle>
            <a:lvl1pPr>
              <a:defRPr/>
            </a:lvl1pPr>
          </a:lstStyle>
          <a:p>
            <a:fld id="{C70AB400-1F92-4BB8-B4FA-70C86F8C107A}" type="slidenum">
              <a:rPr lang="en-CA"/>
              <a:pPr/>
              <a:t>‹#›</a:t>
            </a:fld>
            <a:endParaRPr lang="en-CA"/>
          </a:p>
        </p:txBody>
      </p:sp>
    </p:spTree>
    <p:extLst>
      <p:ext uri="{BB962C8B-B14F-4D97-AF65-F5344CB8AC3E}">
        <p14:creationId xmlns:p14="http://schemas.microsoft.com/office/powerpoint/2010/main" val="3556570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CA"/>
          </a:p>
        </p:txBody>
      </p:sp>
      <p:sp>
        <p:nvSpPr>
          <p:cNvPr id="3" name="Footer Placeholder 4"/>
          <p:cNvSpPr>
            <a:spLocks noGrp="1"/>
          </p:cNvSpPr>
          <p:nvPr>
            <p:ph type="ftr" sz="quarter" idx="11"/>
          </p:nvPr>
        </p:nvSpPr>
        <p:spPr/>
        <p:txBody>
          <a:bodyPr/>
          <a:lstStyle>
            <a:lvl1pPr>
              <a:defRPr/>
            </a:lvl1pPr>
          </a:lstStyle>
          <a:p>
            <a:pPr>
              <a:defRPr/>
            </a:pPr>
            <a:r>
              <a:rPr lang="en-US" smtClean="0"/>
              <a:t>© 2015 Pilcher, Smith &amp; Riordan</a:t>
            </a:r>
            <a:endParaRPr lang="en-CA"/>
          </a:p>
        </p:txBody>
      </p:sp>
      <p:sp>
        <p:nvSpPr>
          <p:cNvPr id="4" name="Slide Number Placeholder 5"/>
          <p:cNvSpPr>
            <a:spLocks noGrp="1"/>
          </p:cNvSpPr>
          <p:nvPr>
            <p:ph type="sldNum" sz="quarter" idx="12"/>
          </p:nvPr>
        </p:nvSpPr>
        <p:spPr/>
        <p:txBody>
          <a:bodyPr/>
          <a:lstStyle>
            <a:lvl1pPr>
              <a:defRPr/>
            </a:lvl1pPr>
          </a:lstStyle>
          <a:p>
            <a:fld id="{B70972BA-FCD1-45A3-B777-DB095332AA93}" type="slidenum">
              <a:rPr lang="en-CA"/>
              <a:pPr/>
              <a:t>‹#›</a:t>
            </a:fld>
            <a:endParaRPr lang="en-CA"/>
          </a:p>
        </p:txBody>
      </p:sp>
    </p:spTree>
    <p:extLst>
      <p:ext uri="{BB962C8B-B14F-4D97-AF65-F5344CB8AC3E}">
        <p14:creationId xmlns:p14="http://schemas.microsoft.com/office/powerpoint/2010/main" val="1109902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CA"/>
          </a:p>
        </p:txBody>
      </p:sp>
      <p:sp>
        <p:nvSpPr>
          <p:cNvPr id="6" name="Footer Placeholder 4"/>
          <p:cNvSpPr>
            <a:spLocks noGrp="1"/>
          </p:cNvSpPr>
          <p:nvPr>
            <p:ph type="ftr" sz="quarter" idx="11"/>
          </p:nvPr>
        </p:nvSpPr>
        <p:spPr/>
        <p:txBody>
          <a:bodyPr/>
          <a:lstStyle>
            <a:lvl1pPr>
              <a:defRPr/>
            </a:lvl1pPr>
          </a:lstStyle>
          <a:p>
            <a:pPr>
              <a:defRPr/>
            </a:pPr>
            <a:r>
              <a:rPr lang="en-US" smtClean="0"/>
              <a:t>© 2015 Pilcher, Smith &amp; Riordan</a:t>
            </a:r>
            <a:endParaRPr lang="en-CA"/>
          </a:p>
        </p:txBody>
      </p:sp>
      <p:sp>
        <p:nvSpPr>
          <p:cNvPr id="7" name="Slide Number Placeholder 5"/>
          <p:cNvSpPr>
            <a:spLocks noGrp="1"/>
          </p:cNvSpPr>
          <p:nvPr>
            <p:ph type="sldNum" sz="quarter" idx="12"/>
          </p:nvPr>
        </p:nvSpPr>
        <p:spPr/>
        <p:txBody>
          <a:bodyPr/>
          <a:lstStyle>
            <a:lvl1pPr>
              <a:defRPr/>
            </a:lvl1pPr>
          </a:lstStyle>
          <a:p>
            <a:fld id="{40F99CB0-E305-4C05-9011-442CE84B4378}" type="slidenum">
              <a:rPr lang="en-CA"/>
              <a:pPr/>
              <a:t>‹#›</a:t>
            </a:fld>
            <a:endParaRPr lang="en-CA"/>
          </a:p>
        </p:txBody>
      </p:sp>
    </p:spTree>
    <p:extLst>
      <p:ext uri="{BB962C8B-B14F-4D97-AF65-F5344CB8AC3E}">
        <p14:creationId xmlns:p14="http://schemas.microsoft.com/office/powerpoint/2010/main" val="1128644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CA"/>
          </a:p>
        </p:txBody>
      </p:sp>
      <p:sp>
        <p:nvSpPr>
          <p:cNvPr id="6" name="Footer Placeholder 4"/>
          <p:cNvSpPr>
            <a:spLocks noGrp="1"/>
          </p:cNvSpPr>
          <p:nvPr>
            <p:ph type="ftr" sz="quarter" idx="11"/>
          </p:nvPr>
        </p:nvSpPr>
        <p:spPr/>
        <p:txBody>
          <a:bodyPr/>
          <a:lstStyle>
            <a:lvl1pPr>
              <a:defRPr/>
            </a:lvl1pPr>
          </a:lstStyle>
          <a:p>
            <a:pPr>
              <a:defRPr/>
            </a:pPr>
            <a:r>
              <a:rPr lang="en-US" smtClean="0"/>
              <a:t>© 2015 Pilcher, Smith &amp; Riordan</a:t>
            </a:r>
            <a:endParaRPr lang="en-CA"/>
          </a:p>
        </p:txBody>
      </p:sp>
      <p:sp>
        <p:nvSpPr>
          <p:cNvPr id="7" name="Slide Number Placeholder 5"/>
          <p:cNvSpPr>
            <a:spLocks noGrp="1"/>
          </p:cNvSpPr>
          <p:nvPr>
            <p:ph type="sldNum" sz="quarter" idx="12"/>
          </p:nvPr>
        </p:nvSpPr>
        <p:spPr/>
        <p:txBody>
          <a:bodyPr/>
          <a:lstStyle>
            <a:lvl1pPr>
              <a:defRPr/>
            </a:lvl1pPr>
          </a:lstStyle>
          <a:p>
            <a:fld id="{98E70D60-A1B1-4271-AE8B-6D91C4D1D374}" type="slidenum">
              <a:rPr lang="en-CA"/>
              <a:pPr/>
              <a:t>‹#›</a:t>
            </a:fld>
            <a:endParaRPr lang="en-CA"/>
          </a:p>
        </p:txBody>
      </p:sp>
    </p:spTree>
    <p:extLst>
      <p:ext uri="{BB962C8B-B14F-4D97-AF65-F5344CB8AC3E}">
        <p14:creationId xmlns:p14="http://schemas.microsoft.com/office/powerpoint/2010/main" val="13348615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CA"/>
          </a:p>
        </p:txBody>
      </p:sp>
      <p:sp>
        <p:nvSpPr>
          <p:cNvPr id="5" name="Footer Placeholder 4"/>
          <p:cNvSpPr>
            <a:spLocks noGrp="1"/>
          </p:cNvSpPr>
          <p:nvPr>
            <p:ph type="ftr" sz="quarter" idx="11"/>
          </p:nvPr>
        </p:nvSpPr>
        <p:spPr/>
        <p:txBody>
          <a:bodyPr/>
          <a:lstStyle>
            <a:lvl1pPr>
              <a:defRPr/>
            </a:lvl1pPr>
          </a:lstStyle>
          <a:p>
            <a:pPr>
              <a:defRPr/>
            </a:pPr>
            <a:r>
              <a:rPr lang="en-US" smtClean="0"/>
              <a:t>© 2015 Pilcher, Smith &amp; Riordan</a:t>
            </a:r>
            <a:endParaRPr lang="en-CA"/>
          </a:p>
        </p:txBody>
      </p:sp>
      <p:sp>
        <p:nvSpPr>
          <p:cNvPr id="6" name="Slide Number Placeholder 5"/>
          <p:cNvSpPr>
            <a:spLocks noGrp="1"/>
          </p:cNvSpPr>
          <p:nvPr>
            <p:ph type="sldNum" sz="quarter" idx="12"/>
          </p:nvPr>
        </p:nvSpPr>
        <p:spPr/>
        <p:txBody>
          <a:bodyPr/>
          <a:lstStyle>
            <a:lvl1pPr>
              <a:defRPr/>
            </a:lvl1pPr>
          </a:lstStyle>
          <a:p>
            <a:fld id="{6C1D29EB-1FAE-4387-AF4C-04116C049C23}" type="slidenum">
              <a:rPr lang="en-CA"/>
              <a:pPr/>
              <a:t>‹#›</a:t>
            </a:fld>
            <a:endParaRPr lang="en-CA"/>
          </a:p>
        </p:txBody>
      </p:sp>
    </p:spTree>
    <p:extLst>
      <p:ext uri="{BB962C8B-B14F-4D97-AF65-F5344CB8AC3E}">
        <p14:creationId xmlns:p14="http://schemas.microsoft.com/office/powerpoint/2010/main" val="4028508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CA"/>
          </a:p>
        </p:txBody>
      </p:sp>
      <p:sp>
        <p:nvSpPr>
          <p:cNvPr id="5" name="Footer Placeholder 4"/>
          <p:cNvSpPr>
            <a:spLocks noGrp="1"/>
          </p:cNvSpPr>
          <p:nvPr>
            <p:ph type="ftr" sz="quarter" idx="11"/>
          </p:nvPr>
        </p:nvSpPr>
        <p:spPr/>
        <p:txBody>
          <a:bodyPr/>
          <a:lstStyle>
            <a:lvl1pPr>
              <a:defRPr/>
            </a:lvl1pPr>
          </a:lstStyle>
          <a:p>
            <a:pPr>
              <a:defRPr/>
            </a:pPr>
            <a:r>
              <a:rPr lang="en-US" smtClean="0"/>
              <a:t>© 2015 Pilcher, Smith &amp; Riordan</a:t>
            </a:r>
            <a:endParaRPr lang="en-CA"/>
          </a:p>
        </p:txBody>
      </p:sp>
      <p:sp>
        <p:nvSpPr>
          <p:cNvPr id="6" name="Slide Number Placeholder 5"/>
          <p:cNvSpPr>
            <a:spLocks noGrp="1"/>
          </p:cNvSpPr>
          <p:nvPr>
            <p:ph type="sldNum" sz="quarter" idx="12"/>
          </p:nvPr>
        </p:nvSpPr>
        <p:spPr/>
        <p:txBody>
          <a:bodyPr/>
          <a:lstStyle>
            <a:lvl1pPr>
              <a:defRPr/>
            </a:lvl1pPr>
          </a:lstStyle>
          <a:p>
            <a:fld id="{E9850577-7E53-490C-972B-D6881348766A}" type="slidenum">
              <a:rPr lang="en-CA"/>
              <a:pPr/>
              <a:t>‹#›</a:t>
            </a:fld>
            <a:endParaRPr lang="en-CA"/>
          </a:p>
        </p:txBody>
      </p:sp>
    </p:spTree>
    <p:extLst>
      <p:ext uri="{BB962C8B-B14F-4D97-AF65-F5344CB8AC3E}">
        <p14:creationId xmlns:p14="http://schemas.microsoft.com/office/powerpoint/2010/main" val="2965041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CA"/>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r>
              <a:rPr lang="en-US" smtClean="0"/>
              <a:t>© 2015 Pilcher, Smith &amp; Riordan</a:t>
            </a:r>
            <a:endParaRPr lang="en-CA"/>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189142B0-7A2B-47DB-8FFE-7BF6F1F7480D}" type="slidenum">
              <a:rPr lang="en-CA"/>
              <a:pPr/>
              <a:t>‹#›</a:t>
            </a:fld>
            <a:endParaRPr lang="en-CA"/>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www.youtube.com/watch?v=rHbql-ucXq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7D1CQ_LOizA" TargetMode="External"/><Relationship Id="rId4" Type="http://schemas.openxmlformats.org/officeDocument/2006/relationships/hyperlink" Target="https://www.youtube.com/watch?v=7D1CQ_LOizA"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www.informationweek.com/strategic-cio/team-building-and-staffing/8-hot-it-jobs-for-2014/d/d-id/1113161?page_number=1"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wired.com/insights/2013/05/the-missing-vs-in-big-data-viability-and-value/"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readwrite.com/2013/12/26/big-data-myths-reality#awesm=~oE0L49bJ0lBIrE"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hyperlink" Target="https://youtu.be/5Z504MdmXO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nytimes.com/2004/11/14/business/yourmoney/14wal.html?_r=0"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op.bna.com/der.nsf/id/sbay-9ehtxt/$File/Rockefeller%20report%20on%20data%20brokers.pdf"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264" b="100000" l="0" r="90000"/>
                    </a14:imgEffect>
                  </a14:imgLayer>
                </a14:imgProps>
              </a:ext>
              <a:ext uri="{28A0092B-C50C-407E-A947-70E740481C1C}">
                <a14:useLocalDpi xmlns:a14="http://schemas.microsoft.com/office/drawing/2010/main" val="0"/>
              </a:ext>
            </a:extLst>
          </a:blip>
          <a:stretch>
            <a:fillRect/>
          </a:stretch>
        </p:blipFill>
        <p:spPr>
          <a:xfrm>
            <a:off x="1753974" y="803496"/>
            <a:ext cx="6712537" cy="4711207"/>
          </a:xfrm>
          <a:prstGeom prst="rect">
            <a:avLst/>
          </a:prstGeom>
        </p:spPr>
      </p:pic>
      <p:sp>
        <p:nvSpPr>
          <p:cNvPr id="13313" name="Title 1"/>
          <p:cNvSpPr>
            <a:spLocks noGrp="1"/>
          </p:cNvSpPr>
          <p:nvPr>
            <p:ph type="ctrTitle"/>
          </p:nvPr>
        </p:nvSpPr>
        <p:spPr>
          <a:xfrm>
            <a:off x="-74022" y="2571929"/>
            <a:ext cx="7772400" cy="810042"/>
          </a:xfrm>
        </p:spPr>
        <p:txBody>
          <a:bodyPr/>
          <a:lstStyle/>
          <a:p>
            <a:pPr eaLnBrk="1" hangingPunct="1"/>
            <a:r>
              <a:rPr lang="en-CA" dirty="0" smtClean="0">
                <a:solidFill>
                  <a:schemeClr val="accent6">
                    <a:lumMod val="60000"/>
                    <a:lumOff val="40000"/>
                  </a:schemeClr>
                </a:solidFill>
              </a:rPr>
              <a:t>BUSI 2400</a:t>
            </a:r>
          </a:p>
        </p:txBody>
      </p:sp>
      <p:sp>
        <p:nvSpPr>
          <p:cNvPr id="13314" name="Subtitle 2"/>
          <p:cNvSpPr>
            <a:spLocks noGrp="1"/>
          </p:cNvSpPr>
          <p:nvPr>
            <p:ph type="subTitle" idx="1"/>
          </p:nvPr>
        </p:nvSpPr>
        <p:spPr>
          <a:xfrm>
            <a:off x="645645" y="3159099"/>
            <a:ext cx="6858000" cy="421322"/>
          </a:xfrm>
        </p:spPr>
        <p:txBody>
          <a:bodyPr/>
          <a:lstStyle/>
          <a:p>
            <a:pPr eaLnBrk="1" hangingPunct="1"/>
            <a:r>
              <a:rPr lang="en-CA" dirty="0" smtClean="0">
                <a:solidFill>
                  <a:srgbClr val="FFC000"/>
                </a:solidFill>
              </a:rPr>
              <a:t>CC2 – Big Data</a:t>
            </a:r>
          </a:p>
          <a:p>
            <a:pPr eaLnBrk="1" hangingPunct="1"/>
            <a:endParaRPr lang="en-CA" dirty="0" smtClean="0">
              <a:solidFill>
                <a:srgbClr val="FFC000"/>
              </a:solidFill>
            </a:endParaRPr>
          </a:p>
        </p:txBody>
      </p:sp>
      <p:sp>
        <p:nvSpPr>
          <p:cNvPr id="3" name="TextBox 2"/>
          <p:cNvSpPr txBox="1"/>
          <p:nvPr/>
        </p:nvSpPr>
        <p:spPr>
          <a:xfrm>
            <a:off x="198588" y="3600470"/>
            <a:ext cx="8351966" cy="2646878"/>
          </a:xfrm>
          <a:prstGeom prst="rect">
            <a:avLst/>
          </a:prstGeom>
          <a:noFill/>
        </p:spPr>
        <p:txBody>
          <a:bodyPr wrap="none" rtlCol="0">
            <a:spAutoFit/>
          </a:bodyPr>
          <a:lstStyle/>
          <a:p>
            <a:r>
              <a:rPr lang="en-US" sz="16600" dirty="0" smtClean="0">
                <a:solidFill>
                  <a:schemeClr val="accent6">
                    <a:lumMod val="75000"/>
                  </a:schemeClr>
                </a:solidFill>
                <a:hlinkClick r:id="rId4"/>
              </a:rPr>
              <a:t>Big D</a:t>
            </a:r>
            <a:r>
              <a:rPr lang="en-US" sz="16600" dirty="0" smtClean="0">
                <a:solidFill>
                  <a:schemeClr val="accent5">
                    <a:lumMod val="75000"/>
                  </a:schemeClr>
                </a:solidFill>
                <a:hlinkClick r:id="rId4"/>
              </a:rPr>
              <a:t>a</a:t>
            </a:r>
            <a:r>
              <a:rPr lang="en-US" sz="16600" dirty="0" smtClean="0">
                <a:solidFill>
                  <a:srgbClr val="002060"/>
                </a:solidFill>
                <a:hlinkClick r:id="rId4"/>
              </a:rPr>
              <a:t>t</a:t>
            </a:r>
            <a:r>
              <a:rPr lang="en-US" sz="16600" dirty="0" smtClean="0">
                <a:solidFill>
                  <a:srgbClr val="FFC000"/>
                </a:solidFill>
                <a:hlinkClick r:id="rId4"/>
              </a:rPr>
              <a:t>a</a:t>
            </a:r>
            <a:endParaRPr lang="en-CA" sz="16600" dirty="0">
              <a:solidFill>
                <a:srgbClr val="FFC000"/>
              </a:solidFill>
            </a:endParaRPr>
          </a:p>
        </p:txBody>
      </p:sp>
      <p:sp>
        <p:nvSpPr>
          <p:cNvPr id="5" name="TextBox 4"/>
          <p:cNvSpPr txBox="1"/>
          <p:nvPr/>
        </p:nvSpPr>
        <p:spPr>
          <a:xfrm>
            <a:off x="3153064" y="6172200"/>
            <a:ext cx="2443013" cy="276999"/>
          </a:xfrm>
          <a:prstGeom prst="rect">
            <a:avLst/>
          </a:prstGeom>
          <a:noFill/>
        </p:spPr>
        <p:txBody>
          <a:bodyPr wrap="square" rtlCol="0">
            <a:spAutoFit/>
          </a:bodyPr>
          <a:lstStyle/>
          <a:p>
            <a:r>
              <a:rPr lang="en-CA" sz="1200" dirty="0">
                <a:solidFill>
                  <a:schemeClr val="accent2">
                    <a:lumMod val="75000"/>
                  </a:schemeClr>
                </a:solidFill>
              </a:rPr>
              <a:t>1:36 sec </a:t>
            </a:r>
            <a:r>
              <a:rPr lang="en-CA" sz="1200" dirty="0" smtClean="0">
                <a:solidFill>
                  <a:schemeClr val="accent2">
                    <a:lumMod val="75000"/>
                  </a:schemeClr>
                </a:solidFill>
              </a:rPr>
              <a:t>(first 60 seconds) </a:t>
            </a:r>
            <a:endParaRPr lang="en-US" sz="1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Is the word </a:t>
            </a:r>
            <a:r>
              <a:rPr lang="en-CA" i="1" dirty="0" smtClean="0">
                <a:solidFill>
                  <a:schemeClr val="accent2">
                    <a:lumMod val="75000"/>
                  </a:schemeClr>
                </a:solidFill>
              </a:rPr>
              <a:t>data</a:t>
            </a:r>
            <a:r>
              <a:rPr lang="en-CA" dirty="0" smtClean="0"/>
              <a:t> a collective singular or is it plural?</a:t>
            </a:r>
            <a:endParaRPr lang="en-CA" dirty="0"/>
          </a:p>
        </p:txBody>
      </p:sp>
      <p:sp>
        <p:nvSpPr>
          <p:cNvPr id="3" name="Content Placeholder 2"/>
          <p:cNvSpPr>
            <a:spLocks noGrp="1"/>
          </p:cNvSpPr>
          <p:nvPr>
            <p:ph idx="1"/>
          </p:nvPr>
        </p:nvSpPr>
        <p:spPr/>
        <p:txBody>
          <a:bodyPr/>
          <a:lstStyle/>
          <a:p>
            <a:r>
              <a:rPr lang="en-CA" dirty="0" smtClean="0"/>
              <a:t>So is/are data like </a:t>
            </a:r>
            <a:r>
              <a:rPr lang="en-CA" i="1" dirty="0" smtClean="0">
                <a:solidFill>
                  <a:schemeClr val="accent2">
                    <a:lumMod val="75000"/>
                  </a:schemeClr>
                </a:solidFill>
              </a:rPr>
              <a:t>milk</a:t>
            </a:r>
            <a:r>
              <a:rPr lang="en-CA" dirty="0" smtClean="0"/>
              <a:t> or like </a:t>
            </a:r>
            <a:r>
              <a:rPr lang="en-CA" i="1" dirty="0" smtClean="0">
                <a:solidFill>
                  <a:schemeClr val="accent2">
                    <a:lumMod val="75000"/>
                  </a:schemeClr>
                </a:solidFill>
              </a:rPr>
              <a:t>dogs</a:t>
            </a:r>
            <a:r>
              <a:rPr lang="en-CA" dirty="0" smtClean="0"/>
              <a:t>?</a:t>
            </a:r>
          </a:p>
          <a:p>
            <a:r>
              <a:rPr lang="en-CA" dirty="0" smtClean="0"/>
              <a:t>Do we say “Data is…” or “Data are…”?</a:t>
            </a:r>
          </a:p>
          <a:p>
            <a:pPr lvl="1"/>
            <a:r>
              <a:rPr lang="en-CA" dirty="0" smtClean="0"/>
              <a:t>As in </a:t>
            </a:r>
            <a:r>
              <a:rPr lang="en-CA" dirty="0"/>
              <a:t>“Milk</a:t>
            </a:r>
            <a:r>
              <a:rPr lang="en-CA" i="1" dirty="0">
                <a:solidFill>
                  <a:schemeClr val="tx2">
                    <a:lumMod val="60000"/>
                    <a:lumOff val="40000"/>
                  </a:schemeClr>
                </a:solidFill>
              </a:rPr>
              <a:t> </a:t>
            </a:r>
            <a:r>
              <a:rPr lang="en-CA" i="1" dirty="0">
                <a:solidFill>
                  <a:schemeClr val="accent2">
                    <a:lumMod val="75000"/>
                  </a:schemeClr>
                </a:solidFill>
              </a:rPr>
              <a:t>is</a:t>
            </a:r>
            <a:r>
              <a:rPr lang="en-CA" i="1" dirty="0">
                <a:solidFill>
                  <a:schemeClr val="tx2">
                    <a:lumMod val="60000"/>
                    <a:lumOff val="40000"/>
                  </a:schemeClr>
                </a:solidFill>
              </a:rPr>
              <a:t> </a:t>
            </a:r>
            <a:r>
              <a:rPr lang="en-CA" dirty="0"/>
              <a:t>great tasting when cold</a:t>
            </a:r>
            <a:r>
              <a:rPr lang="en-CA" dirty="0" smtClean="0"/>
              <a:t>…” as opposed </a:t>
            </a:r>
            <a:r>
              <a:rPr lang="en-CA" dirty="0"/>
              <a:t>to “Dogs </a:t>
            </a:r>
            <a:r>
              <a:rPr lang="en-CA" i="1" dirty="0">
                <a:solidFill>
                  <a:schemeClr val="accent2">
                    <a:lumMod val="75000"/>
                  </a:schemeClr>
                </a:solidFill>
              </a:rPr>
              <a:t>are</a:t>
            </a:r>
            <a:r>
              <a:rPr lang="en-CA" dirty="0"/>
              <a:t> likely to bite when provoked...”</a:t>
            </a:r>
            <a:endParaRPr lang="en-CA" dirty="0" smtClean="0"/>
          </a:p>
          <a:p>
            <a:r>
              <a:rPr lang="en-CA" dirty="0" smtClean="0"/>
              <a:t>There is some debate about this… yup it’s true</a:t>
            </a:r>
          </a:p>
          <a:p>
            <a:r>
              <a:rPr lang="en-CA" dirty="0" smtClean="0"/>
              <a:t>We are persuaded that the term data is </a:t>
            </a:r>
            <a:r>
              <a:rPr lang="en-CA" i="1" dirty="0" smtClean="0">
                <a:solidFill>
                  <a:schemeClr val="accent2">
                    <a:lumMod val="75000"/>
                  </a:schemeClr>
                </a:solidFill>
              </a:rPr>
              <a:t>collective singul</a:t>
            </a:r>
            <a:r>
              <a:rPr lang="en-CA" i="1" dirty="0">
                <a:solidFill>
                  <a:schemeClr val="accent2">
                    <a:lumMod val="75000"/>
                  </a:schemeClr>
                </a:solidFill>
              </a:rPr>
              <a:t>ar</a:t>
            </a:r>
            <a:r>
              <a:rPr lang="en-CA" dirty="0" smtClean="0"/>
              <a:t>…</a:t>
            </a:r>
          </a:p>
          <a:p>
            <a:r>
              <a:rPr lang="en-CA" dirty="0" smtClean="0"/>
              <a:t>So we say “Data is…” and not “Data are…”</a:t>
            </a:r>
          </a:p>
          <a:p>
            <a:r>
              <a:rPr lang="en-CA" dirty="0" smtClean="0"/>
              <a:t>And it’s pronounced </a:t>
            </a:r>
            <a:r>
              <a:rPr lang="en-CA" i="1" dirty="0">
                <a:solidFill>
                  <a:schemeClr val="accent2">
                    <a:lumMod val="75000"/>
                  </a:schemeClr>
                </a:solidFill>
              </a:rPr>
              <a:t>DAY-TA</a:t>
            </a:r>
            <a:r>
              <a:rPr lang="en-CA" dirty="0" smtClean="0"/>
              <a:t> and not </a:t>
            </a:r>
            <a:r>
              <a:rPr lang="en-CA" i="1" dirty="0">
                <a:solidFill>
                  <a:schemeClr val="accent2">
                    <a:lumMod val="75000"/>
                  </a:schemeClr>
                </a:solidFill>
              </a:rPr>
              <a:t>DAT-AH</a:t>
            </a:r>
          </a:p>
        </p:txBody>
      </p:sp>
      <p:sp>
        <p:nvSpPr>
          <p:cNvPr id="9" name="Footer Placeholder 8"/>
          <p:cNvSpPr>
            <a:spLocks noGrp="1"/>
          </p:cNvSpPr>
          <p:nvPr>
            <p:ph type="ftr" sz="quarter" idx="11"/>
          </p:nvPr>
        </p:nvSpPr>
        <p:spPr/>
        <p:txBody>
          <a:bodyPr/>
          <a:lstStyle/>
          <a:p>
            <a:pPr>
              <a:defRPr/>
            </a:pPr>
            <a:r>
              <a:rPr lang="en-US" smtClean="0"/>
              <a:t>© 2015 Pilcher, Smith &amp; Riordan</a:t>
            </a:r>
            <a:endParaRPr lang="en-CA"/>
          </a:p>
        </p:txBody>
      </p:sp>
      <p:sp>
        <p:nvSpPr>
          <p:cNvPr id="10" name="Slide Number Placeholder 9"/>
          <p:cNvSpPr>
            <a:spLocks noGrp="1"/>
          </p:cNvSpPr>
          <p:nvPr>
            <p:ph type="sldNum" sz="quarter" idx="12"/>
          </p:nvPr>
        </p:nvSpPr>
        <p:spPr/>
        <p:txBody>
          <a:bodyPr/>
          <a:lstStyle/>
          <a:p>
            <a:r>
              <a:rPr lang="en-CA" smtClean="0"/>
              <a:t>CC#2 – Slide# </a:t>
            </a:r>
            <a:fld id="{EC1D7D15-20A4-40F4-9477-D38084ADF576}" type="slidenum">
              <a:rPr lang="en-CA" smtClean="0"/>
              <a:pPr/>
              <a:t>2</a:t>
            </a:fld>
            <a:endParaRPr lang="en-CA"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72375" y="4718163"/>
            <a:ext cx="1270859" cy="1548493"/>
          </a:xfrm>
          <a:prstGeom prst="rect">
            <a:avLst/>
          </a:prstGeom>
        </p:spPr>
      </p:pic>
    </p:spTree>
    <p:extLst>
      <p:ext uri="{BB962C8B-B14F-4D97-AF65-F5344CB8AC3E}">
        <p14:creationId xmlns:p14="http://schemas.microsoft.com/office/powerpoint/2010/main" val="40309618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does data look like?</a:t>
            </a:r>
            <a:endParaRPr lang="en-CA" dirty="0"/>
          </a:p>
        </p:txBody>
      </p:sp>
      <p:sp>
        <p:nvSpPr>
          <p:cNvPr id="3" name="Content Placeholder 2"/>
          <p:cNvSpPr>
            <a:spLocks noGrp="1"/>
          </p:cNvSpPr>
          <p:nvPr>
            <p:ph idx="1"/>
          </p:nvPr>
        </p:nvSpPr>
        <p:spPr/>
        <p:txBody>
          <a:bodyPr/>
          <a:lstStyle/>
          <a:p>
            <a:r>
              <a:rPr lang="en-CA" dirty="0" smtClean="0"/>
              <a:t>Data comes in various forms:</a:t>
            </a:r>
          </a:p>
          <a:p>
            <a:pPr lvl="1"/>
            <a:r>
              <a:rPr lang="en-CA" i="1" dirty="0" smtClean="0">
                <a:solidFill>
                  <a:schemeClr val="accent2">
                    <a:lumMod val="75000"/>
                  </a:schemeClr>
                </a:solidFill>
              </a:rPr>
              <a:t>Digital</a:t>
            </a:r>
            <a:r>
              <a:rPr lang="en-CA" dirty="0" smtClean="0"/>
              <a:t> (numbers only; including binary, decimal and others)</a:t>
            </a:r>
          </a:p>
          <a:p>
            <a:pPr lvl="1"/>
            <a:r>
              <a:rPr lang="en-CA" i="1" dirty="0">
                <a:solidFill>
                  <a:schemeClr val="accent2">
                    <a:lumMod val="75000"/>
                  </a:schemeClr>
                </a:solidFill>
              </a:rPr>
              <a:t>Textual</a:t>
            </a:r>
            <a:r>
              <a:rPr lang="en-CA" dirty="0" smtClean="0"/>
              <a:t> (letters and numbers – alphanumeric)</a:t>
            </a:r>
          </a:p>
          <a:p>
            <a:pPr lvl="1"/>
            <a:r>
              <a:rPr lang="en-CA" i="1" dirty="0">
                <a:solidFill>
                  <a:schemeClr val="accent2">
                    <a:lumMod val="75000"/>
                  </a:schemeClr>
                </a:solidFill>
              </a:rPr>
              <a:t>Visual</a:t>
            </a:r>
          </a:p>
          <a:p>
            <a:pPr lvl="1"/>
            <a:r>
              <a:rPr lang="en-CA" i="1" dirty="0">
                <a:solidFill>
                  <a:schemeClr val="accent2">
                    <a:lumMod val="75000"/>
                  </a:schemeClr>
                </a:solidFill>
              </a:rPr>
              <a:t>Aural</a:t>
            </a:r>
          </a:p>
          <a:p>
            <a:pPr lvl="1"/>
            <a:r>
              <a:rPr lang="en-CA" i="1" dirty="0" smtClean="0">
                <a:solidFill>
                  <a:schemeClr val="accent2">
                    <a:lumMod val="75000"/>
                  </a:schemeClr>
                </a:solidFill>
              </a:rPr>
              <a:t>Other sensory (touch, smell) </a:t>
            </a:r>
            <a:endParaRPr lang="en-CA" i="1" dirty="0">
              <a:solidFill>
                <a:schemeClr val="accent2">
                  <a:lumMod val="75000"/>
                </a:schemeClr>
              </a:solidFill>
            </a:endParaRPr>
          </a:p>
          <a:p>
            <a:r>
              <a:rPr lang="en-CA" dirty="0" smtClean="0"/>
              <a:t>All can be represented, with varying degrees of accuracy and fidelity, in digital form = as numbers</a:t>
            </a:r>
          </a:p>
          <a:p>
            <a:pPr lvl="1"/>
            <a:endParaRPr lang="en-CA" dirty="0"/>
          </a:p>
        </p:txBody>
      </p:sp>
      <p:sp>
        <p:nvSpPr>
          <p:cNvPr id="9" name="Footer Placeholder 8"/>
          <p:cNvSpPr>
            <a:spLocks noGrp="1"/>
          </p:cNvSpPr>
          <p:nvPr>
            <p:ph type="ftr" sz="quarter" idx="11"/>
          </p:nvPr>
        </p:nvSpPr>
        <p:spPr/>
        <p:txBody>
          <a:bodyPr/>
          <a:lstStyle/>
          <a:p>
            <a:pPr>
              <a:defRPr/>
            </a:pPr>
            <a:r>
              <a:rPr lang="en-US" smtClean="0"/>
              <a:t>© 2015 Pilcher, Smith &amp; Riordan</a:t>
            </a:r>
            <a:endParaRPr lang="en-CA"/>
          </a:p>
        </p:txBody>
      </p:sp>
      <p:sp>
        <p:nvSpPr>
          <p:cNvPr id="10" name="Slide Number Placeholder 9"/>
          <p:cNvSpPr>
            <a:spLocks noGrp="1"/>
          </p:cNvSpPr>
          <p:nvPr>
            <p:ph type="sldNum" sz="quarter" idx="12"/>
          </p:nvPr>
        </p:nvSpPr>
        <p:spPr/>
        <p:txBody>
          <a:bodyPr/>
          <a:lstStyle/>
          <a:p>
            <a:r>
              <a:rPr lang="en-CA" smtClean="0"/>
              <a:t>CC#2 – Slide# </a:t>
            </a:r>
            <a:fld id="{EC1D7D15-20A4-40F4-9477-D38084ADF576}" type="slidenum">
              <a:rPr lang="en-CA" smtClean="0"/>
              <a:pPr/>
              <a:t>3</a:t>
            </a:fld>
            <a:endParaRPr lang="en-CA" dirty="0"/>
          </a:p>
        </p:txBody>
      </p:sp>
    </p:spTree>
    <p:extLst>
      <p:ext uri="{BB962C8B-B14F-4D97-AF65-F5344CB8AC3E}">
        <p14:creationId xmlns:p14="http://schemas.microsoft.com/office/powerpoint/2010/main" val="1325283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does data look like?</a:t>
            </a:r>
            <a:endParaRPr lang="en-CA" dirty="0"/>
          </a:p>
        </p:txBody>
      </p:sp>
      <p:sp>
        <p:nvSpPr>
          <p:cNvPr id="3" name="Content Placeholder 2"/>
          <p:cNvSpPr>
            <a:spLocks noGrp="1"/>
          </p:cNvSpPr>
          <p:nvPr>
            <p:ph idx="1"/>
          </p:nvPr>
        </p:nvSpPr>
        <p:spPr/>
        <p:txBody>
          <a:bodyPr/>
          <a:lstStyle/>
          <a:p>
            <a:r>
              <a:rPr lang="en-CA" dirty="0" smtClean="0"/>
              <a:t>When data are nicely</a:t>
            </a:r>
            <a:r>
              <a:rPr lang="en-CA" i="1" dirty="0" smtClean="0">
                <a:solidFill>
                  <a:schemeClr val="accent2">
                    <a:lumMod val="75000"/>
                  </a:schemeClr>
                </a:solidFill>
              </a:rPr>
              <a:t> structured</a:t>
            </a:r>
            <a:r>
              <a:rPr lang="en-CA" dirty="0" smtClean="0"/>
              <a:t>, as in a database, we have a predictable row by column format as in:</a:t>
            </a:r>
            <a:endParaRPr lang="en-CA" dirty="0"/>
          </a:p>
        </p:txBody>
      </p:sp>
      <p:pic>
        <p:nvPicPr>
          <p:cNvPr id="6" name="Picture 5"/>
          <p:cNvPicPr>
            <a:picLocks noChangeAspect="1"/>
          </p:cNvPicPr>
          <p:nvPr/>
        </p:nvPicPr>
        <p:blipFill>
          <a:blip r:embed="rId2"/>
          <a:stretch>
            <a:fillRect/>
          </a:stretch>
        </p:blipFill>
        <p:spPr>
          <a:xfrm>
            <a:off x="1045289" y="3088095"/>
            <a:ext cx="7658100" cy="2333625"/>
          </a:xfrm>
          <a:prstGeom prst="rect">
            <a:avLst/>
          </a:prstGeom>
        </p:spPr>
      </p:pic>
      <p:sp>
        <p:nvSpPr>
          <p:cNvPr id="7" name="TextBox 6"/>
          <p:cNvSpPr txBox="1"/>
          <p:nvPr/>
        </p:nvSpPr>
        <p:spPr>
          <a:xfrm>
            <a:off x="4062257" y="2652397"/>
            <a:ext cx="1624163" cy="369332"/>
          </a:xfrm>
          <a:prstGeom prst="rect">
            <a:avLst/>
          </a:prstGeom>
        </p:spPr>
        <p:style>
          <a:lnRef idx="0">
            <a:schemeClr val="accent2"/>
          </a:lnRef>
          <a:fillRef idx="3">
            <a:schemeClr val="accent2"/>
          </a:fillRef>
          <a:effectRef idx="3">
            <a:schemeClr val="accent2"/>
          </a:effectRef>
          <a:fontRef idx="minor">
            <a:schemeClr val="lt1"/>
          </a:fontRef>
        </p:style>
        <p:txBody>
          <a:bodyPr wrap="none" rtlCol="0">
            <a:spAutoFit/>
          </a:bodyPr>
          <a:lstStyle/>
          <a:p>
            <a:pPr algn="ctr"/>
            <a:r>
              <a:rPr lang="en-CA" dirty="0" smtClean="0"/>
              <a:t>&lt;---- Fields ----&gt;</a:t>
            </a:r>
            <a:endParaRPr lang="en-CA" dirty="0"/>
          </a:p>
        </p:txBody>
      </p:sp>
      <p:sp>
        <p:nvSpPr>
          <p:cNvPr id="8" name="TextBox 7"/>
          <p:cNvSpPr txBox="1"/>
          <p:nvPr/>
        </p:nvSpPr>
        <p:spPr>
          <a:xfrm>
            <a:off x="486031" y="3089394"/>
            <a:ext cx="476862" cy="2332326"/>
          </a:xfrm>
          <a:prstGeom prst="rect">
            <a:avLst/>
          </a:prstGeom>
        </p:spPr>
        <p:style>
          <a:lnRef idx="0">
            <a:schemeClr val="accent2"/>
          </a:lnRef>
          <a:fillRef idx="3">
            <a:schemeClr val="accent2"/>
          </a:fillRef>
          <a:effectRef idx="3">
            <a:schemeClr val="accent2"/>
          </a:effectRef>
          <a:fontRef idx="minor">
            <a:schemeClr val="lt1"/>
          </a:fontRef>
        </p:style>
        <p:txBody>
          <a:bodyPr vert="wordArtVert" wrap="square" rtlCol="0">
            <a:spAutoFit/>
          </a:bodyPr>
          <a:lstStyle/>
          <a:p>
            <a:pPr algn="ctr"/>
            <a:r>
              <a:rPr lang="en-CA" sz="1600" dirty="0" smtClean="0"/>
              <a:t>Records</a:t>
            </a:r>
            <a:endParaRPr lang="en-CA" sz="1600" dirty="0"/>
          </a:p>
        </p:txBody>
      </p:sp>
      <p:sp>
        <p:nvSpPr>
          <p:cNvPr id="12" name="Footer Placeholder 11"/>
          <p:cNvSpPr>
            <a:spLocks noGrp="1"/>
          </p:cNvSpPr>
          <p:nvPr>
            <p:ph type="ftr" sz="quarter" idx="11"/>
          </p:nvPr>
        </p:nvSpPr>
        <p:spPr/>
        <p:txBody>
          <a:bodyPr/>
          <a:lstStyle/>
          <a:p>
            <a:pPr>
              <a:defRPr/>
            </a:pPr>
            <a:r>
              <a:rPr lang="en-US" smtClean="0"/>
              <a:t>© 2015 Pilcher, Smith &amp; Riordan</a:t>
            </a:r>
            <a:endParaRPr lang="en-CA"/>
          </a:p>
        </p:txBody>
      </p:sp>
      <p:sp>
        <p:nvSpPr>
          <p:cNvPr id="13" name="Slide Number Placeholder 12"/>
          <p:cNvSpPr>
            <a:spLocks noGrp="1"/>
          </p:cNvSpPr>
          <p:nvPr>
            <p:ph type="sldNum" sz="quarter" idx="12"/>
          </p:nvPr>
        </p:nvSpPr>
        <p:spPr/>
        <p:txBody>
          <a:bodyPr/>
          <a:lstStyle/>
          <a:p>
            <a:r>
              <a:rPr lang="en-CA" smtClean="0"/>
              <a:t>CC#2 – Slide# </a:t>
            </a:r>
            <a:fld id="{EC1D7D15-20A4-40F4-9477-D38084ADF576}" type="slidenum">
              <a:rPr lang="en-CA" smtClean="0"/>
              <a:pPr/>
              <a:t>4</a:t>
            </a:fld>
            <a:endParaRPr lang="en-CA" dirty="0"/>
          </a:p>
        </p:txBody>
      </p:sp>
    </p:spTree>
    <p:extLst>
      <p:ext uri="{BB962C8B-B14F-4D97-AF65-F5344CB8AC3E}">
        <p14:creationId xmlns:p14="http://schemas.microsoft.com/office/powerpoint/2010/main" val="35662920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does data look like?</a:t>
            </a:r>
            <a:endParaRPr lang="en-CA" dirty="0"/>
          </a:p>
        </p:txBody>
      </p:sp>
      <p:sp>
        <p:nvSpPr>
          <p:cNvPr id="3" name="Content Placeholder 2"/>
          <p:cNvSpPr>
            <a:spLocks noGrp="1"/>
          </p:cNvSpPr>
          <p:nvPr>
            <p:ph idx="1"/>
          </p:nvPr>
        </p:nvSpPr>
        <p:spPr>
          <a:xfrm>
            <a:off x="628650" y="1508535"/>
            <a:ext cx="7886700" cy="511851"/>
          </a:xfrm>
        </p:spPr>
        <p:txBody>
          <a:bodyPr/>
          <a:lstStyle/>
          <a:p>
            <a:r>
              <a:rPr lang="en-CA" dirty="0" smtClean="0"/>
              <a:t>But what about when data are</a:t>
            </a:r>
            <a:r>
              <a:rPr lang="en-CA" dirty="0" smtClean="0">
                <a:solidFill>
                  <a:schemeClr val="accent2">
                    <a:lumMod val="75000"/>
                  </a:schemeClr>
                </a:solidFill>
              </a:rPr>
              <a:t> </a:t>
            </a:r>
            <a:r>
              <a:rPr lang="en-CA" i="1" dirty="0" smtClean="0">
                <a:solidFill>
                  <a:schemeClr val="accent2">
                    <a:lumMod val="75000"/>
                  </a:schemeClr>
                </a:solidFill>
              </a:rPr>
              <a:t>unstructured</a:t>
            </a:r>
            <a:r>
              <a:rPr lang="en-CA" dirty="0" smtClean="0"/>
              <a:t>, as in:</a:t>
            </a:r>
            <a:endParaRPr lang="en-CA" dirty="0"/>
          </a:p>
        </p:txBody>
      </p:sp>
      <p:sp>
        <p:nvSpPr>
          <p:cNvPr id="8" name="TextBox 7"/>
          <p:cNvSpPr txBox="1"/>
          <p:nvPr/>
        </p:nvSpPr>
        <p:spPr>
          <a:xfrm>
            <a:off x="954158" y="2067340"/>
            <a:ext cx="7203882" cy="3970318"/>
          </a:xfrm>
          <a:prstGeom prst="rect">
            <a:avLst/>
          </a:prstGeom>
          <a:noFill/>
        </p:spPr>
        <p:txBody>
          <a:bodyPr wrap="square" rtlCol="0">
            <a:spAutoFit/>
          </a:bodyPr>
          <a:lstStyle/>
          <a:p>
            <a:r>
              <a:rPr lang="en-CA" sz="400" dirty="0" err="1"/>
              <a:t>UnWhy</a:t>
            </a:r>
            <a:r>
              <a:rPr lang="en-CA" sz="400" dirty="0"/>
              <a:t> isn't there more vitamin D in the pet food?	Why doesn't petGRO offer food for other animals?	Why don't more stores sell petGRO brand?	Why aren't bags labeled what breed of dog is best fit for the food?	Can there be diseases caused by petGRO food?</a:t>
            </a:r>
          </a:p>
          <a:p>
            <a:r>
              <a:rPr lang="en-CA" sz="400" dirty="0"/>
              <a:t>Other pet foods </a:t>
            </a:r>
            <a:r>
              <a:rPr lang="en-CA" sz="400" dirty="0" err="1"/>
              <a:t>i.e</a:t>
            </a:r>
            <a:r>
              <a:rPr lang="en-CA" sz="400" dirty="0"/>
              <a:t> hamsters	Portioned Controlled Bags 			</a:t>
            </a:r>
          </a:p>
          <a:p>
            <a:r>
              <a:rPr lang="en-CA" sz="400" dirty="0"/>
              <a:t>Further the Protect and Perform lines by offering canned foods which will benefit to the dogs and cats with lost teeth or preference.	A product line that will focuses on puppies and kittens into growing healthy (including the proper nutrition to influence a proper development)	Provide treats for cats and dogs, again this can further the Protect and Perform lines, by providing the same benefits.	A product line designed to focus on weight control of pets, this could be an advantage since humans can relate to their pets.	Also since value and quality is the main draw of PetGRO, they can benefit by implementing a more luxurious/health conscious line. (With attractive packaging to draw attention)</a:t>
            </a:r>
          </a:p>
          <a:p>
            <a:r>
              <a:rPr lang="en-CA" sz="400" dirty="0"/>
              <a:t>Why is there not food offered for a wider variety of pets?	Why is every line of pet food not offered in custom bulk size?	How can I be sure the good will meet the needs of a specific breed of animal?	Why is animal clothing (boots, sweaters, etc.) not offered in the pet accessories line?	Why is there not a product line of wet food which cats seem to prefer most of the time over dry food?</a:t>
            </a:r>
          </a:p>
          <a:p>
            <a:r>
              <a:rPr lang="en-CA" sz="400" dirty="0"/>
              <a:t>A vegetarian product line for cat and dog food. 	Dental bone or treat for dogs. Dental care is hard to maintain and these types of treats are essential.	An organic product line using only organic materials and using animal products from free range farms that use only natural feed and no chemicals or hormones in their animals.	A high calorie and protein product line for really active dogs that need the extra energy such as racing dogs or working dogs. 	A gourmet wet pet food line for the owners who like to spoil their pets and feed them food that looks like something the owner would eat themselves. </a:t>
            </a:r>
          </a:p>
          <a:p>
            <a:r>
              <a:rPr lang="en-CA" sz="400" dirty="0"/>
              <a:t>Why didn't they have various flavoured snacks (chicken, beef, bacon, milk) for dogs and cats?	why didn't they provide vitamins or supplements for dogs and cats?	Why didn't they have moist or canned dog foods?	Why didn't they have grain free/low carb products for dogs and cats?	Why didn't they have organic and homemade products?</a:t>
            </a:r>
          </a:p>
          <a:p>
            <a:r>
              <a:rPr lang="en-CA" sz="400" dirty="0"/>
              <a:t>Will you offer wet food for cats and dogs?	Are all ingredients used to make your pet food organic?	On average how long does the food last before it expires?	What is the best type of food for a picky eater or to stimulate fussy appetites? 	Do you provide essential vitamin within each product line you offer?</a:t>
            </a:r>
          </a:p>
          <a:p>
            <a:r>
              <a:rPr lang="en-CA" sz="400" dirty="0"/>
              <a:t>Mailed advertisements with subscriptions attached?	Downloadable software to help for the old lady?	Make a 16 Kg bag of cat food, sell at bulk price. Simplify	Make a 2 Kg bag of dog food, limited time offer!	</a:t>
            </a:r>
            <a:r>
              <a:rPr lang="en-CA" sz="400" dirty="0" err="1"/>
              <a:t>Iphone</a:t>
            </a:r>
            <a:r>
              <a:rPr lang="en-CA" sz="400" dirty="0"/>
              <a:t>/smartphone </a:t>
            </a:r>
            <a:r>
              <a:rPr lang="en-CA" sz="400" dirty="0" err="1"/>
              <a:t>ap</a:t>
            </a:r>
            <a:r>
              <a:rPr lang="en-CA" sz="400" dirty="0"/>
              <a:t>? "order from your phone"</a:t>
            </a:r>
          </a:p>
          <a:p>
            <a:r>
              <a:rPr lang="en-CA" sz="400" dirty="0"/>
              <a:t>petGRO Rawhide Bone	petGRO Kong	petGRO Hair Clippers	petGRO Shampoo &amp; Conditioner	petGRO Nail Clippers</a:t>
            </a:r>
          </a:p>
          <a:p>
            <a:r>
              <a:rPr lang="en-CA" sz="400" dirty="0"/>
              <a:t>	Have you ever considered adding a fiber based food product to aid in the bowel movement for older cats and dogs? 			</a:t>
            </a:r>
          </a:p>
          <a:p>
            <a:r>
              <a:rPr lang="en-CA" sz="400" dirty="0"/>
              <a:t>A food line that cures cats and dogs of illnesses 	A food line that is rich in vitamins to heal cats and dogs from wounds 	Scented foods that makes it more appealing for cats and dogs to want to eat	A food line that makes the cat or dog more disciplined and relaxed	A food line that makes the cat or dog more intelligent </a:t>
            </a:r>
          </a:p>
          <a:p>
            <a:r>
              <a:rPr lang="en-CA" sz="400" dirty="0"/>
              <a:t>Are there any pet food that are good for competitive racing for my dogs?	Are there any blueberry flavoured pet food for my cat?	Do you have any pet food that can dye my dog blue after eaten?	Is there any pet food that can make my dog/cat's fur softer ?	Is there any pet food that can make my dog/cat fur longer?</a:t>
            </a:r>
          </a:p>
          <a:p>
            <a:r>
              <a:rPr lang="en-CA" sz="400" dirty="0"/>
              <a:t>Proportioned controlled bags	Cater commercial for PetGRO	Steak/ hamburger looking dog food	Dog/cat special food product for cleaning teeth and eliminating bad breath	Medicine-given treats for dogs and cats</a:t>
            </a:r>
          </a:p>
          <a:p>
            <a:r>
              <a:rPr lang="en-CA" sz="400" dirty="0"/>
              <a:t>Could petGRO introduce a wet dog food product? My schnauzer is a princess and won't touch dry food.	Could petGRO make a product with a longer shelf life, so that I can place a bigger order and reduce shipping costs?	Could petGRO make treats for my dog?	Could petGRO make catnip? Sometimes whiskers gets boring.	Could petGRO make a weight loss food for my fat cat?</a:t>
            </a:r>
          </a:p>
          <a:p>
            <a:r>
              <a:rPr lang="en-CA" sz="400" dirty="0"/>
              <a:t>Organic	Gluten-Free	Freeze-Dried	Omega 3	Oral Care</a:t>
            </a:r>
          </a:p>
          <a:p>
            <a:r>
              <a:rPr lang="en-CA" sz="400" dirty="0"/>
              <a:t>My cat is allergic to peanuts; why do you not have a </a:t>
            </a:r>
            <a:r>
              <a:rPr lang="en-CA" sz="400" dirty="0" err="1"/>
              <a:t>â€œpeanut</a:t>
            </a:r>
            <a:r>
              <a:rPr lang="en-CA" sz="400" dirty="0"/>
              <a:t> </a:t>
            </a:r>
            <a:r>
              <a:rPr lang="en-CA" sz="400" dirty="0" err="1"/>
              <a:t>freeâ</a:t>
            </a:r>
            <a:r>
              <a:rPr lang="en-CA" sz="400" dirty="0"/>
              <a:t>€ certified food?	My dog is obese; why do you not offer a weight control formula?	Why can I not order your PROTECT line in bulk?	Why do you not have a formula for pregnant dogs?	Why does your </a:t>
            </a:r>
            <a:r>
              <a:rPr lang="en-CA" sz="400" dirty="0" err="1"/>
              <a:t>petPRO</a:t>
            </a:r>
            <a:r>
              <a:rPr lang="en-CA" sz="400" dirty="0"/>
              <a:t> line not include animal clothing?</a:t>
            </a:r>
          </a:p>
          <a:p>
            <a:r>
              <a:rPr lang="en-CA" sz="400" dirty="0"/>
              <a:t>Why does petGRO not manufacture their own pet accessories to ensure optimum quality and utility?	Does petGRO offer food for animals with special dietary needs? ex. diabetic cats and dogs	Do they provide accessories for more than just cats and dogs?	What food should a pet owner buy for their average pet? That is neither old nor a puppy and already has protection against fleas, ticks, and </a:t>
            </a:r>
            <a:r>
              <a:rPr lang="en-CA" sz="400" dirty="0" err="1"/>
              <a:t>heartowrms</a:t>
            </a:r>
            <a:r>
              <a:rPr lang="en-CA" sz="400" dirty="0"/>
              <a:t>.	Is it safe to have the same types of food for both cats and dogs? Why are there not separate lines for both cats and dogs?</a:t>
            </a:r>
          </a:p>
          <a:p>
            <a:r>
              <a:rPr lang="en-CA" sz="400" dirty="0"/>
              <a:t>add dog coats to the accessory line.	edible protection against fleas, ticks and </a:t>
            </a:r>
            <a:r>
              <a:rPr lang="en-CA" sz="400" dirty="0" err="1"/>
              <a:t>heatworm</a:t>
            </a:r>
            <a:r>
              <a:rPr lang="en-CA" sz="400" dirty="0"/>
              <a:t> should also be made available for cats in PROTECT	</a:t>
            </a:r>
            <a:r>
              <a:rPr lang="en-CA" sz="400" dirty="0" err="1"/>
              <a:t>2kg</a:t>
            </a:r>
            <a:r>
              <a:rPr lang="en-CA" sz="400" dirty="0"/>
              <a:t> bags of </a:t>
            </a:r>
            <a:r>
              <a:rPr lang="en-CA" sz="400" dirty="0" err="1"/>
              <a:t>perFORM</a:t>
            </a:r>
            <a:r>
              <a:rPr lang="en-CA" sz="400" dirty="0"/>
              <a:t>, nutriVAL and PROTECT should be made available for canines.	</a:t>
            </a:r>
            <a:r>
              <a:rPr lang="en-CA" sz="400" dirty="0" err="1"/>
              <a:t>16kg</a:t>
            </a:r>
            <a:r>
              <a:rPr lang="en-CA" sz="400" dirty="0"/>
              <a:t> bags of </a:t>
            </a:r>
            <a:r>
              <a:rPr lang="en-CA" sz="400" dirty="0" err="1"/>
              <a:t>perFORM</a:t>
            </a:r>
            <a:r>
              <a:rPr lang="en-CA" sz="400" dirty="0"/>
              <a:t>, nutriVAL and PROTECT should be made available for felines.	make bulk orders also available for PROTECT and </a:t>
            </a:r>
            <a:r>
              <a:rPr lang="en-CA" sz="400" dirty="0" err="1"/>
              <a:t>perFORM</a:t>
            </a:r>
            <a:endParaRPr lang="en-CA" sz="400" dirty="0"/>
          </a:p>
          <a:p>
            <a:r>
              <a:rPr lang="en-CA" sz="400" dirty="0"/>
              <a:t>New organic cat and dog food products.	A new food product for cats that boosts dental health.	A new feature for the Protect line for outside cats that protects against fleas, ticks and heart worms.	A new feature for the </a:t>
            </a:r>
            <a:r>
              <a:rPr lang="en-CA" sz="400" dirty="0" err="1"/>
              <a:t>perFORM</a:t>
            </a:r>
            <a:r>
              <a:rPr lang="en-CA" sz="400" dirty="0"/>
              <a:t> line that promotes heart health.	A new product or line for specific dietary needs for cats and dogs. Food would only contain one kind of meat.</a:t>
            </a:r>
          </a:p>
          <a:p>
            <a:r>
              <a:rPr lang="en-CA" sz="400" dirty="0"/>
              <a:t>Yammer	crew challenge	Quiz	Group work	Data </a:t>
            </a:r>
          </a:p>
          <a:p>
            <a:r>
              <a:rPr lang="en-CA" sz="400" dirty="0"/>
              <a:t>Are there any regional offices for regional sales staff?	Does all Corporate Staff work out of Corporate HQ in </a:t>
            </a:r>
            <a:r>
              <a:rPr lang="en-CA" sz="400" dirty="0" err="1"/>
              <a:t>Sask</a:t>
            </a:r>
            <a:r>
              <a:rPr lang="en-CA" sz="400" dirty="0"/>
              <a:t>?	Do the corporate employees have the ability to remote into the Corporate Network via VPN?	Has PetGRO adopted any of the latest Microsoft OS's and Office software (</a:t>
            </a:r>
            <a:r>
              <a:rPr lang="en-CA" sz="400" dirty="0" err="1"/>
              <a:t>ie</a:t>
            </a:r>
            <a:r>
              <a:rPr lang="en-CA" sz="400" dirty="0"/>
              <a:t>: Office 365)	Does PetGRO have any veterinarians on staff, or as part of their payroll?</a:t>
            </a:r>
          </a:p>
          <a:p>
            <a:r>
              <a:rPr lang="en-CA" sz="400" dirty="0"/>
              <a:t>fur-ball control cat food	organic cat food product	fast-growing dog food	special food for pet illness (like help cure the illness)	vegetarian pet food</a:t>
            </a:r>
          </a:p>
          <a:p>
            <a:r>
              <a:rPr lang="en-CA" sz="400" dirty="0"/>
              <a:t>	Do you have any plans to introduce gluten-free pet food?			</a:t>
            </a:r>
          </a:p>
          <a:p>
            <a:r>
              <a:rPr lang="en-CA" sz="400" dirty="0"/>
              <a:t>Create a line of food for cats and dogs that have a natural ingredient that makes the </a:t>
            </a:r>
            <a:r>
              <a:rPr lang="en-CA" sz="400" dirty="0" err="1"/>
              <a:t>animalsâ</a:t>
            </a:r>
            <a:r>
              <a:rPr lang="en-CA" sz="400" dirty="0"/>
              <a:t>€™ feces glow in the dark. 	Revamp the food packaging (all sizes) to have a </a:t>
            </a:r>
            <a:r>
              <a:rPr lang="en-CA" sz="400" dirty="0" err="1"/>
              <a:t>resealable</a:t>
            </a:r>
            <a:r>
              <a:rPr lang="en-CA" sz="400" dirty="0"/>
              <a:t> feature (</a:t>
            </a:r>
            <a:r>
              <a:rPr lang="en-CA" sz="400" dirty="0" err="1"/>
              <a:t>ziplock</a:t>
            </a:r>
            <a:r>
              <a:rPr lang="en-CA" sz="400" dirty="0"/>
              <a:t>-like) so that the food can keep </a:t>
            </a:r>
            <a:r>
              <a:rPr lang="en-CA" sz="400" dirty="0" err="1"/>
              <a:t>itâ</a:t>
            </a:r>
            <a:r>
              <a:rPr lang="en-CA" sz="400" dirty="0"/>
              <a:t>€™s freshness.   	Bring in a new line of vegetarian food for cats and dogs. 	Create a dog safe peanut butter as a treat. 	On the packaging for cat/dog food have a healthy DIY (do it yourself) recipe for treats.</a:t>
            </a:r>
          </a:p>
          <a:p>
            <a:r>
              <a:rPr lang="en-CA" sz="400" dirty="0"/>
              <a:t>Do you supply live food for my super slithering snakes?	</a:t>
            </a:r>
            <a:r>
              <a:rPr lang="en-CA" sz="400" dirty="0" err="1"/>
              <a:t>Fedex</a:t>
            </a:r>
            <a:r>
              <a:rPr lang="en-CA" sz="400" dirty="0"/>
              <a:t> doesn't ship to my area is there any way </a:t>
            </a:r>
            <a:r>
              <a:rPr lang="en-CA" sz="400" dirty="0" err="1"/>
              <a:t>i</a:t>
            </a:r>
            <a:r>
              <a:rPr lang="en-CA" sz="400" dirty="0"/>
              <a:t> can still order?	Is there a way to come to a warehouse with your own truck to pick up the goods?	Is the food here exclusive to the site or can </a:t>
            </a:r>
            <a:r>
              <a:rPr lang="en-CA" sz="400" dirty="0" err="1"/>
              <a:t>i</a:t>
            </a:r>
            <a:r>
              <a:rPr lang="en-CA" sz="400" dirty="0"/>
              <a:t> buy it at </a:t>
            </a:r>
            <a:r>
              <a:rPr lang="en-CA" sz="400" dirty="0" err="1"/>
              <a:t>petsmart</a:t>
            </a:r>
            <a:r>
              <a:rPr lang="en-CA" sz="400" dirty="0"/>
              <a:t> 	do you offer discounts for extremely large orders?</a:t>
            </a:r>
          </a:p>
          <a:p>
            <a:r>
              <a:rPr lang="en-CA" sz="400" dirty="0"/>
              <a:t>Dental food (bigger kibble)	Different food for different size dogs/cats	Gastrointestinal food	High protein/carb food for athletic/show dogs	Low calorie food </a:t>
            </a:r>
          </a:p>
          <a:p>
            <a:r>
              <a:rPr lang="en-CA" sz="400" dirty="0"/>
              <a:t>Create a line of dog/cat treats for pet owners to use for training, rewarding good behavior, etc.	Add extra fats to nutriVAL brand for dogs, such as seed oils from various plants, which helps create a shiny coat and healthy skin (plays role in cell structure).	Add extra carbohydrates such as wheat, corn meal, etc. in nutriVAL brand for dogs to help with the building of body tissue.	For dogs/cats that are allergic to carbohydrates or suffering from obesity, create brand without carbohydrates and add extra protein (the building block for body tissue).	Create new organic brand of cat/dog food for owners who choose to provide 'all-natural', healthy meals for their pets.</a:t>
            </a:r>
          </a:p>
          <a:p>
            <a:r>
              <a:rPr lang="en-CA" sz="400" dirty="0"/>
              <a:t>Organic and </a:t>
            </a:r>
            <a:r>
              <a:rPr lang="en-CA" sz="400" dirty="0" err="1"/>
              <a:t>GMO</a:t>
            </a:r>
            <a:r>
              <a:rPr lang="en-CA" sz="400" dirty="0"/>
              <a:t> free product line	Product line with fertility enhancements/hormones (for breeding purposes)	Product line of treats made specifically for dental care and bad breath (halitosis)	Additional vitamins in the food to strengthen cat/dog fur coats (for show/competition purposes)	Additional protein supplements in the food for agility/performance dogs</a:t>
            </a:r>
          </a:p>
          <a:p>
            <a:r>
              <a:rPr lang="en-CA" sz="400" dirty="0"/>
              <a:t>"2.	Why not add new flavors (product lines) such as lamb or other natural meat flavors that are not yet available?"	"1.	Why not create a pet food that would address the needs of each life stages of cats and dogs instead of customizing it?"	"3.	Why not introduce a wet food mixture since there is a growing preference for this type of texture and form?"	"4.	Why not introduce packages that are innovative and will help prolong the </a:t>
            </a:r>
            <a:r>
              <a:rPr lang="en-CA" sz="400" dirty="0" err="1"/>
              <a:t>â€œfreshnessâ</a:t>
            </a:r>
            <a:r>
              <a:rPr lang="en-CA" sz="400" dirty="0"/>
              <a:t>€ of the pet food and that are eco-friendly? In connection to this, why not create small individual sachets of pet food that are inside the usual package to address the needs of pet owners who needs to travel and may want to take small amount of food for their pet?"	"5.	Why not try to create fruit or vegetable extract/juice to supplement for water consumption of cats and dogs? "</a:t>
            </a:r>
          </a:p>
          <a:p>
            <a:r>
              <a:rPr lang="en-CA" sz="400" dirty="0"/>
              <a:t>Add a new product that is canned dog and cat food that is moist	Add a feature to the food for cats and dogs trying to lose weight 	add a new product that is semi-moist that are in packets and are vacuum-sealed	Add a feature to the food where it will keep clean the dogs and cats mouth	add a product that could would be natural and organic</a:t>
            </a:r>
          </a:p>
          <a:p>
            <a:r>
              <a:rPr lang="en-CA" sz="400" dirty="0"/>
              <a:t>Fresh pet foods for dogs with sensitive stomachs	Organic and natural pet food	Fresh pet treats	Fresh pet foods for weight control	Fresh pet foods for different sizes of dogs and cats</a:t>
            </a:r>
          </a:p>
          <a:p>
            <a:r>
              <a:rPr lang="en-CA" sz="400" dirty="0"/>
              <a:t>	shell&gt; </a:t>
            </a:r>
            <a:r>
              <a:rPr lang="en-CA" sz="400" dirty="0" err="1"/>
              <a:t>mysql</a:t>
            </a:r>
            <a:r>
              <a:rPr lang="en-CA" sz="400" dirty="0"/>
              <a:t> pet-central			</a:t>
            </a:r>
          </a:p>
          <a:p>
            <a:r>
              <a:rPr lang="en-CA" sz="400" dirty="0"/>
              <a:t>Can you include an added feature to your "Protect Pet Foods" product that protects teeth (from plaque and bacteria) of cats and dogs as well?	Do you have a food product or snack that can give boost a dog or cat's energy level to promote extreme activeness?	Is it possible to create a product that can calm down very active pets, for example liquid drops that could be added to pets' water or food?	Do you have a product that reduces shedding of fur of cats and dogs (e.g. similar to hair loss treatment products for humans)	Can you include an added feature to your "NutriVAL" product that also improves cognitive functions in pets? </a:t>
            </a:r>
          </a:p>
          <a:p>
            <a:r>
              <a:rPr lang="en-CA" sz="400" dirty="0" smtClean="0"/>
              <a:t> </a:t>
            </a:r>
            <a:endParaRPr lang="en-CA" sz="400" dirty="0"/>
          </a:p>
        </p:txBody>
      </p:sp>
      <p:sp>
        <p:nvSpPr>
          <p:cNvPr id="9" name="Footer Placeholder 8"/>
          <p:cNvSpPr>
            <a:spLocks noGrp="1"/>
          </p:cNvSpPr>
          <p:nvPr>
            <p:ph type="ftr" sz="quarter" idx="11"/>
          </p:nvPr>
        </p:nvSpPr>
        <p:spPr/>
        <p:txBody>
          <a:bodyPr/>
          <a:lstStyle/>
          <a:p>
            <a:pPr>
              <a:defRPr/>
            </a:pPr>
            <a:r>
              <a:rPr lang="en-US" smtClean="0"/>
              <a:t>© 2015 Pilcher, Smith &amp; Riordan</a:t>
            </a:r>
            <a:endParaRPr lang="en-CA"/>
          </a:p>
        </p:txBody>
      </p:sp>
      <p:sp>
        <p:nvSpPr>
          <p:cNvPr id="10" name="Slide Number Placeholder 9"/>
          <p:cNvSpPr>
            <a:spLocks noGrp="1"/>
          </p:cNvSpPr>
          <p:nvPr>
            <p:ph type="sldNum" sz="quarter" idx="12"/>
          </p:nvPr>
        </p:nvSpPr>
        <p:spPr/>
        <p:txBody>
          <a:bodyPr/>
          <a:lstStyle/>
          <a:p>
            <a:r>
              <a:rPr lang="en-CA" smtClean="0"/>
              <a:t>CC#2 – Slide# </a:t>
            </a:r>
            <a:fld id="{EC1D7D15-20A4-40F4-9477-D38084ADF576}" type="slidenum">
              <a:rPr lang="en-CA" smtClean="0"/>
              <a:pPr/>
              <a:t>5</a:t>
            </a:fld>
            <a:endParaRPr lang="en-CA" dirty="0"/>
          </a:p>
        </p:txBody>
      </p:sp>
    </p:spTree>
    <p:extLst>
      <p:ext uri="{BB962C8B-B14F-4D97-AF65-F5344CB8AC3E}">
        <p14:creationId xmlns:p14="http://schemas.microsoft.com/office/powerpoint/2010/main" val="38775152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66665"/>
            <a:ext cx="7886700" cy="1325563"/>
          </a:xfrm>
        </p:spPr>
        <p:txBody>
          <a:bodyPr/>
          <a:lstStyle/>
          <a:p>
            <a:r>
              <a:rPr lang="en-CA" dirty="0" smtClean="0"/>
              <a:t>What is Big Data?</a:t>
            </a:r>
            <a:endParaRPr lang="en-CA" dirty="0"/>
          </a:p>
        </p:txBody>
      </p:sp>
      <p:sp>
        <p:nvSpPr>
          <p:cNvPr id="3" name="Content Placeholder 2"/>
          <p:cNvSpPr>
            <a:spLocks noGrp="1"/>
          </p:cNvSpPr>
          <p:nvPr>
            <p:ph idx="1"/>
          </p:nvPr>
        </p:nvSpPr>
        <p:spPr>
          <a:xfrm>
            <a:off x="628650" y="1148265"/>
            <a:ext cx="7886700" cy="4351338"/>
          </a:xfrm>
        </p:spPr>
        <p:txBody>
          <a:bodyPr/>
          <a:lstStyle/>
          <a:p>
            <a:r>
              <a:rPr lang="en-US" b="1" dirty="0"/>
              <a:t>Big data</a:t>
            </a:r>
            <a:r>
              <a:rPr lang="en-US" dirty="0"/>
              <a:t> is a broad term for data sets so large or complex that traditional data processing applications are inadequate. </a:t>
            </a:r>
            <a:endParaRPr lang="en-US" dirty="0" smtClean="0"/>
          </a:p>
          <a:p>
            <a:pPr lvl="1"/>
            <a:r>
              <a:rPr lang="en-US" dirty="0" smtClean="0"/>
              <a:t>Challenges include:</a:t>
            </a:r>
          </a:p>
          <a:p>
            <a:pPr lvl="2"/>
            <a:r>
              <a:rPr lang="en-US" dirty="0" smtClean="0"/>
              <a:t>analysis</a:t>
            </a:r>
            <a:r>
              <a:rPr lang="en-US" dirty="0"/>
              <a:t>, capture, data curation, search, sharing, storage, transfer, visualization, and information </a:t>
            </a:r>
            <a:r>
              <a:rPr lang="en-US" dirty="0" smtClean="0"/>
              <a:t>privacy</a:t>
            </a:r>
          </a:p>
          <a:p>
            <a:pPr marL="914400" lvl="2" indent="0" algn="r">
              <a:buNone/>
            </a:pPr>
            <a:endParaRPr lang="en-US" sz="1200" dirty="0" smtClean="0"/>
          </a:p>
          <a:p>
            <a:pPr marL="914400" lvl="2" indent="0" algn="r">
              <a:buNone/>
            </a:pPr>
            <a:r>
              <a:rPr lang="en-US" sz="1200" dirty="0" smtClean="0"/>
              <a:t>Retrieved May 11, 2015 from </a:t>
            </a:r>
            <a:r>
              <a:rPr lang="en-CA" sz="1200" dirty="0" smtClean="0"/>
              <a:t>http</a:t>
            </a:r>
            <a:r>
              <a:rPr lang="en-CA" sz="1200" dirty="0"/>
              <a:t>://en.wikipedia.org/wiki/Big_data</a:t>
            </a:r>
          </a:p>
        </p:txBody>
      </p:sp>
      <p:sp>
        <p:nvSpPr>
          <p:cNvPr id="10" name="Footer Placeholder 9"/>
          <p:cNvSpPr>
            <a:spLocks noGrp="1"/>
          </p:cNvSpPr>
          <p:nvPr>
            <p:ph type="ftr" sz="quarter" idx="11"/>
          </p:nvPr>
        </p:nvSpPr>
        <p:spPr/>
        <p:txBody>
          <a:bodyPr/>
          <a:lstStyle/>
          <a:p>
            <a:pPr>
              <a:defRPr/>
            </a:pPr>
            <a:r>
              <a:rPr lang="en-US" smtClean="0"/>
              <a:t>© 2015 Pilcher, Smith &amp; Riordan</a:t>
            </a:r>
            <a:endParaRPr lang="en-CA"/>
          </a:p>
        </p:txBody>
      </p:sp>
      <p:sp>
        <p:nvSpPr>
          <p:cNvPr id="11" name="Slide Number Placeholder 10"/>
          <p:cNvSpPr>
            <a:spLocks noGrp="1"/>
          </p:cNvSpPr>
          <p:nvPr>
            <p:ph type="sldNum" sz="quarter" idx="12"/>
          </p:nvPr>
        </p:nvSpPr>
        <p:spPr/>
        <p:txBody>
          <a:bodyPr/>
          <a:lstStyle/>
          <a:p>
            <a:r>
              <a:rPr lang="en-CA" smtClean="0"/>
              <a:t>CC#2 – Slide# </a:t>
            </a:r>
            <a:fld id="{EC1D7D15-20A4-40F4-9477-D38084ADF576}" type="slidenum">
              <a:rPr lang="en-CA" smtClean="0"/>
              <a:pPr/>
              <a:t>6</a:t>
            </a:fld>
            <a:endParaRPr lang="en-CA" dirty="0"/>
          </a:p>
        </p:txBody>
      </p:sp>
    </p:spTree>
    <p:extLst>
      <p:ext uri="{BB962C8B-B14F-4D97-AF65-F5344CB8AC3E}">
        <p14:creationId xmlns:p14="http://schemas.microsoft.com/office/powerpoint/2010/main" val="28760789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886700" cy="1325563"/>
          </a:xfrm>
        </p:spPr>
        <p:txBody>
          <a:bodyPr/>
          <a:lstStyle/>
          <a:p>
            <a:r>
              <a:rPr lang="en-US" dirty="0" smtClean="0"/>
              <a:t>Explaining Big Data</a:t>
            </a:r>
            <a:endParaRPr lang="en-US" dirty="0"/>
          </a:p>
        </p:txBody>
      </p:sp>
      <p:pic>
        <p:nvPicPr>
          <p:cNvPr id="6" name="7D1CQ_LOizA"/>
          <p:cNvPicPr>
            <a:picLocks noGrp="1" noRot="1" noChangeAspect="1"/>
          </p:cNvPicPr>
          <p:nvPr>
            <p:ph idx="1"/>
            <a:videoFile r:link="rId1"/>
          </p:nvPr>
        </p:nvPicPr>
        <p:blipFill>
          <a:blip r:embed="rId3"/>
          <a:stretch>
            <a:fillRect/>
          </a:stretch>
        </p:blipFill>
        <p:spPr>
          <a:xfrm>
            <a:off x="516576" y="943650"/>
            <a:ext cx="8110847" cy="5326563"/>
          </a:xfrm>
          <a:prstGeom prst="rect">
            <a:avLst/>
          </a:prstGeom>
        </p:spPr>
      </p:pic>
      <p:sp>
        <p:nvSpPr>
          <p:cNvPr id="7" name="Rectangle 6"/>
          <p:cNvSpPr/>
          <p:nvPr/>
        </p:nvSpPr>
        <p:spPr>
          <a:xfrm>
            <a:off x="1947333" y="6285140"/>
            <a:ext cx="4987856" cy="276999"/>
          </a:xfrm>
          <a:prstGeom prst="rect">
            <a:avLst/>
          </a:prstGeom>
        </p:spPr>
        <p:txBody>
          <a:bodyPr wrap="square">
            <a:spAutoFit/>
          </a:bodyPr>
          <a:lstStyle/>
          <a:p>
            <a:r>
              <a:rPr lang="en-US" sz="1200" dirty="0">
                <a:hlinkClick r:id="rId4"/>
              </a:rPr>
              <a:t>https://</a:t>
            </a:r>
            <a:r>
              <a:rPr lang="en-US" sz="1200" dirty="0" smtClean="0">
                <a:hlinkClick r:id="rId4"/>
              </a:rPr>
              <a:t>www.youtube.com/watch?v=7D1CQ_LOizA</a:t>
            </a:r>
            <a:r>
              <a:rPr lang="en-US" sz="1200" dirty="0" smtClean="0"/>
              <a:t>  8:32 (first 4:10)</a:t>
            </a:r>
            <a:endParaRPr lang="en-US" sz="1200" dirty="0"/>
          </a:p>
        </p:txBody>
      </p:sp>
      <p:sp>
        <p:nvSpPr>
          <p:cNvPr id="9" name="Footer Placeholder 8"/>
          <p:cNvSpPr>
            <a:spLocks noGrp="1"/>
          </p:cNvSpPr>
          <p:nvPr>
            <p:ph type="ftr" sz="quarter" idx="11"/>
          </p:nvPr>
        </p:nvSpPr>
        <p:spPr>
          <a:xfrm>
            <a:off x="1803399" y="6492875"/>
            <a:ext cx="5884333" cy="365125"/>
          </a:xfrm>
        </p:spPr>
        <p:txBody>
          <a:bodyPr/>
          <a:lstStyle/>
          <a:p>
            <a:pPr>
              <a:defRPr/>
            </a:pPr>
            <a:r>
              <a:rPr lang="en-US" smtClean="0"/>
              <a:t>© 2015 Pilcher, Smith &amp; Riordan</a:t>
            </a:r>
            <a:endParaRPr lang="en-CA" dirty="0"/>
          </a:p>
        </p:txBody>
      </p:sp>
      <p:sp>
        <p:nvSpPr>
          <p:cNvPr id="10" name="Slide Number Placeholder 9"/>
          <p:cNvSpPr>
            <a:spLocks noGrp="1"/>
          </p:cNvSpPr>
          <p:nvPr>
            <p:ph type="sldNum" sz="quarter" idx="12"/>
          </p:nvPr>
        </p:nvSpPr>
        <p:spPr/>
        <p:txBody>
          <a:bodyPr/>
          <a:lstStyle/>
          <a:p>
            <a:r>
              <a:rPr lang="en-CA" dirty="0" smtClean="0"/>
              <a:t>CC#2 – Slide# </a:t>
            </a:r>
            <a:fld id="{EC1D7D15-20A4-40F4-9477-D38084ADF576}" type="slidenum">
              <a:rPr lang="en-CA" smtClean="0"/>
              <a:pPr/>
              <a:t>7</a:t>
            </a:fld>
            <a:endParaRPr lang="en-CA" dirty="0"/>
          </a:p>
        </p:txBody>
      </p:sp>
    </p:spTree>
    <p:extLst>
      <p:ext uri="{BB962C8B-B14F-4D97-AF65-F5344CB8AC3E}">
        <p14:creationId xmlns:p14="http://schemas.microsoft.com/office/powerpoint/2010/main" val="37639705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dirty="0"/>
          </a:p>
        </p:txBody>
      </p:sp>
      <p:sp>
        <p:nvSpPr>
          <p:cNvPr id="3" name="Content Placeholder 2"/>
          <p:cNvSpPr>
            <a:spLocks noGrp="1"/>
          </p:cNvSpPr>
          <p:nvPr>
            <p:ph idx="1"/>
          </p:nvPr>
        </p:nvSpPr>
        <p:spPr/>
        <p:txBody>
          <a:bodyPr>
            <a:normAutofit fontScale="92500" lnSpcReduction="20000"/>
          </a:bodyPr>
          <a:lstStyle/>
          <a:p>
            <a:r>
              <a:rPr lang="en-CA" dirty="0"/>
              <a:t>From informationweek.com</a:t>
            </a:r>
          </a:p>
          <a:p>
            <a:pPr lvl="1"/>
            <a:r>
              <a:rPr lang="en-CA" dirty="0" smtClean="0"/>
              <a:t>Top IT jobs for 2014 (read </a:t>
            </a:r>
            <a:r>
              <a:rPr lang="en-CA" dirty="0" smtClean="0">
                <a:hlinkClick r:id="rId3"/>
              </a:rPr>
              <a:t>here</a:t>
            </a:r>
            <a:r>
              <a:rPr lang="en-CA" dirty="0" smtClean="0"/>
              <a:t>)</a:t>
            </a:r>
          </a:p>
          <a:p>
            <a:endParaRPr lang="en-CA" b="1" dirty="0" smtClean="0"/>
          </a:p>
          <a:p>
            <a:r>
              <a:rPr lang="en-CA" b="1" dirty="0" smtClean="0"/>
              <a:t>1</a:t>
            </a:r>
            <a:r>
              <a:rPr lang="en-CA" b="1" dirty="0"/>
              <a:t>. Big </a:t>
            </a:r>
            <a:r>
              <a:rPr lang="en-CA" b="1" dirty="0" smtClean="0"/>
              <a:t>Data </a:t>
            </a:r>
            <a:r>
              <a:rPr lang="en-CA" b="1" dirty="0"/>
              <a:t>experts. </a:t>
            </a:r>
            <a:r>
              <a:rPr lang="en-CA" dirty="0"/>
              <a:t>Yesterday's buzzword is tomorrow's hot job market. </a:t>
            </a:r>
          </a:p>
          <a:p>
            <a:r>
              <a:rPr lang="en-CA" b="1" dirty="0"/>
              <a:t>2. Business intelligence (BI) designers. </a:t>
            </a:r>
            <a:r>
              <a:rPr lang="en-CA" dirty="0" smtClean="0"/>
              <a:t>The </a:t>
            </a:r>
            <a:r>
              <a:rPr lang="en-CA" dirty="0"/>
              <a:t>ability to turn all of that </a:t>
            </a:r>
            <a:r>
              <a:rPr lang="en-CA" dirty="0" smtClean="0"/>
              <a:t>[big data] information </a:t>
            </a:r>
            <a:r>
              <a:rPr lang="en-CA" dirty="0"/>
              <a:t>into stuff the executive suite, marketing, and other non-technical business units can actually understand and use. (PowerPoint achieved popularity for a reason, people.) Enter BI designers.</a:t>
            </a:r>
          </a:p>
          <a:p>
            <a:r>
              <a:rPr lang="en-CA" dirty="0" smtClean="0"/>
              <a:t> </a:t>
            </a:r>
            <a:endParaRPr lang="en-CA" dirty="0"/>
          </a:p>
        </p:txBody>
      </p:sp>
      <p:sp>
        <p:nvSpPr>
          <p:cNvPr id="10" name="Footer Placeholder 9"/>
          <p:cNvSpPr>
            <a:spLocks noGrp="1"/>
          </p:cNvSpPr>
          <p:nvPr>
            <p:ph type="ftr" sz="quarter" idx="11"/>
          </p:nvPr>
        </p:nvSpPr>
        <p:spPr/>
        <p:txBody>
          <a:bodyPr/>
          <a:lstStyle/>
          <a:p>
            <a:pPr>
              <a:defRPr/>
            </a:pPr>
            <a:r>
              <a:rPr lang="en-US" smtClean="0"/>
              <a:t>© 2015 Pilcher, Smith &amp; Riordan</a:t>
            </a:r>
            <a:endParaRPr lang="en-CA"/>
          </a:p>
        </p:txBody>
      </p:sp>
      <p:sp>
        <p:nvSpPr>
          <p:cNvPr id="11" name="Slide Number Placeholder 10"/>
          <p:cNvSpPr>
            <a:spLocks noGrp="1"/>
          </p:cNvSpPr>
          <p:nvPr>
            <p:ph type="sldNum" sz="quarter" idx="12"/>
          </p:nvPr>
        </p:nvSpPr>
        <p:spPr/>
        <p:txBody>
          <a:bodyPr/>
          <a:lstStyle/>
          <a:p>
            <a:r>
              <a:rPr lang="en-CA" smtClean="0"/>
              <a:t>CC#2 – Slide# </a:t>
            </a:r>
            <a:fld id="{EC1D7D15-20A4-40F4-9477-D38084ADF576}" type="slidenum">
              <a:rPr lang="en-CA" smtClean="0"/>
              <a:pPr/>
              <a:t>8</a:t>
            </a:fld>
            <a:endParaRPr lang="en-CA" dirty="0"/>
          </a:p>
        </p:txBody>
      </p:sp>
    </p:spTree>
    <p:extLst>
      <p:ext uri="{BB962C8B-B14F-4D97-AF65-F5344CB8AC3E}">
        <p14:creationId xmlns:p14="http://schemas.microsoft.com/office/powerpoint/2010/main" val="15523955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3000"/>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Big </a:t>
            </a:r>
            <a:r>
              <a:rPr lang="en-CA" dirty="0" smtClean="0"/>
              <a:t>Data </a:t>
            </a:r>
            <a:r>
              <a:rPr lang="en-CA" dirty="0"/>
              <a:t>is often described using the </a:t>
            </a:r>
            <a:r>
              <a:rPr lang="en-CA" i="1" dirty="0">
                <a:solidFill>
                  <a:schemeClr val="accent2">
                    <a:lumMod val="75000"/>
                  </a:schemeClr>
                </a:solidFill>
              </a:rPr>
              <a:t>Three Vs</a:t>
            </a:r>
          </a:p>
        </p:txBody>
      </p:sp>
      <p:sp>
        <p:nvSpPr>
          <p:cNvPr id="3" name="Content Placeholder 2"/>
          <p:cNvSpPr>
            <a:spLocks noGrp="1"/>
          </p:cNvSpPr>
          <p:nvPr>
            <p:ph idx="1"/>
          </p:nvPr>
        </p:nvSpPr>
        <p:spPr>
          <a:xfrm>
            <a:off x="95004" y="1646238"/>
            <a:ext cx="8882742" cy="5032375"/>
          </a:xfrm>
        </p:spPr>
        <p:txBody>
          <a:bodyPr>
            <a:normAutofit/>
          </a:bodyPr>
          <a:lstStyle/>
          <a:p>
            <a:pPr lvl="1"/>
            <a:r>
              <a:rPr lang="en-CA" i="1" dirty="0" smtClean="0">
                <a:solidFill>
                  <a:schemeClr val="accent2">
                    <a:lumMod val="75000"/>
                  </a:schemeClr>
                </a:solidFill>
              </a:rPr>
              <a:t>Volume</a:t>
            </a:r>
            <a:r>
              <a:rPr lang="en-CA" dirty="0" smtClean="0"/>
              <a:t> – the sheer amount of Big Data is almost unfathomable – the total collected amount from big bang to 2003 is now created every two days (see week 1 slides)</a:t>
            </a:r>
          </a:p>
          <a:p>
            <a:pPr lvl="1"/>
            <a:r>
              <a:rPr lang="en-CA" i="1" dirty="0">
                <a:solidFill>
                  <a:schemeClr val="accent2">
                    <a:lumMod val="75000"/>
                  </a:schemeClr>
                </a:solidFill>
              </a:rPr>
              <a:t>Variety</a:t>
            </a:r>
            <a:r>
              <a:rPr lang="en-CA" dirty="0" smtClean="0"/>
              <a:t> – the sources of </a:t>
            </a:r>
            <a:r>
              <a:rPr lang="en-CA" dirty="0"/>
              <a:t>Big Data are </a:t>
            </a:r>
            <a:r>
              <a:rPr lang="en-CA" dirty="0" smtClean="0"/>
              <a:t>broad and growing every day – and so is </a:t>
            </a:r>
            <a:r>
              <a:rPr lang="en-CA" i="1" dirty="0" smtClean="0"/>
              <a:t>data exhaust</a:t>
            </a:r>
            <a:r>
              <a:rPr lang="en-CA" dirty="0" smtClean="0"/>
              <a:t>, which we’ll explain in a subsequent slide</a:t>
            </a:r>
          </a:p>
          <a:p>
            <a:pPr lvl="1"/>
            <a:r>
              <a:rPr lang="en-CA" i="1" dirty="0">
                <a:solidFill>
                  <a:schemeClr val="accent2">
                    <a:lumMod val="75000"/>
                  </a:schemeClr>
                </a:solidFill>
              </a:rPr>
              <a:t>Velocity </a:t>
            </a:r>
            <a:r>
              <a:rPr lang="en-CA" dirty="0" smtClean="0"/>
              <a:t>– the speed with which it is generated, and thus must be consumed, is phenomenal. Big data can quickly go stale</a:t>
            </a:r>
          </a:p>
          <a:p>
            <a:pPr lvl="1"/>
            <a:endParaRPr lang="en-CA" dirty="0" smtClean="0"/>
          </a:p>
          <a:p>
            <a:pPr lvl="2"/>
            <a:r>
              <a:rPr lang="en-CA" dirty="0" smtClean="0"/>
              <a:t>IBM suggests adding </a:t>
            </a:r>
            <a:r>
              <a:rPr lang="en-CA" i="1" dirty="0">
                <a:solidFill>
                  <a:schemeClr val="accent2">
                    <a:lumMod val="75000"/>
                  </a:schemeClr>
                </a:solidFill>
              </a:rPr>
              <a:t>Viability</a:t>
            </a:r>
            <a:r>
              <a:rPr lang="en-CA" dirty="0" smtClean="0"/>
              <a:t> (the inherent ability of the data to provide the information we seek – feasible to obtain and to sustain) and </a:t>
            </a:r>
            <a:r>
              <a:rPr lang="en-CA" i="1" dirty="0">
                <a:solidFill>
                  <a:schemeClr val="accent2">
                    <a:lumMod val="75000"/>
                  </a:schemeClr>
                </a:solidFill>
              </a:rPr>
              <a:t>Value</a:t>
            </a:r>
            <a:r>
              <a:rPr lang="en-CA" dirty="0" smtClean="0"/>
              <a:t> (does the analysis of the data actually lead to “needle-moving” information? Correlation &lt;&gt; causation). </a:t>
            </a:r>
            <a:br>
              <a:rPr lang="en-CA" dirty="0" smtClean="0"/>
            </a:br>
            <a:r>
              <a:rPr lang="en-CA" sz="1300" dirty="0" smtClean="0"/>
              <a:t>Read the article </a:t>
            </a:r>
            <a:r>
              <a:rPr lang="en-CA" sz="1300" dirty="0" smtClean="0">
                <a:hlinkClick r:id="rId3"/>
              </a:rPr>
              <a:t>here</a:t>
            </a:r>
            <a:r>
              <a:rPr lang="en-CA" sz="1300" dirty="0" smtClean="0"/>
              <a:t>.</a:t>
            </a:r>
          </a:p>
        </p:txBody>
      </p:sp>
      <p:sp>
        <p:nvSpPr>
          <p:cNvPr id="8" name="Footer Placeholder 7"/>
          <p:cNvSpPr>
            <a:spLocks noGrp="1"/>
          </p:cNvSpPr>
          <p:nvPr>
            <p:ph type="ftr" sz="quarter" idx="11"/>
          </p:nvPr>
        </p:nvSpPr>
        <p:spPr/>
        <p:txBody>
          <a:bodyPr/>
          <a:lstStyle/>
          <a:p>
            <a:pPr>
              <a:defRPr/>
            </a:pPr>
            <a:r>
              <a:rPr lang="en-US" smtClean="0"/>
              <a:t>© 2015 Pilcher, Smith &amp; Riordan</a:t>
            </a:r>
            <a:endParaRPr lang="en-CA"/>
          </a:p>
        </p:txBody>
      </p:sp>
      <p:sp>
        <p:nvSpPr>
          <p:cNvPr id="9" name="Slide Number Placeholder 8"/>
          <p:cNvSpPr>
            <a:spLocks noGrp="1"/>
          </p:cNvSpPr>
          <p:nvPr>
            <p:ph type="sldNum" sz="quarter" idx="12"/>
          </p:nvPr>
        </p:nvSpPr>
        <p:spPr/>
        <p:txBody>
          <a:bodyPr/>
          <a:lstStyle/>
          <a:p>
            <a:r>
              <a:rPr lang="en-CA" smtClean="0"/>
              <a:t>CC#2 – Slide# </a:t>
            </a:r>
            <a:fld id="{EC1D7D15-20A4-40F4-9477-D38084ADF576}" type="slidenum">
              <a:rPr lang="en-CA" smtClean="0"/>
              <a:pPr/>
              <a:t>9</a:t>
            </a:fld>
            <a:endParaRPr lang="en-CA" dirty="0"/>
          </a:p>
        </p:txBody>
      </p:sp>
    </p:spTree>
    <p:extLst>
      <p:ext uri="{BB962C8B-B14F-4D97-AF65-F5344CB8AC3E}">
        <p14:creationId xmlns:p14="http://schemas.microsoft.com/office/powerpoint/2010/main" val="3026089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9279" y="1267485"/>
            <a:ext cx="7886700" cy="4351338"/>
          </a:xfrm>
        </p:spPr>
        <p:txBody>
          <a:bodyPr/>
          <a:lstStyle/>
          <a:p>
            <a:pPr marL="0" indent="0">
              <a:buNone/>
            </a:pPr>
            <a:r>
              <a:rPr lang="en-US" dirty="0" smtClean="0"/>
              <a:t>“If </a:t>
            </a:r>
            <a:r>
              <a:rPr lang="en-US" dirty="0"/>
              <a:t>you know what questions to ask of your transactional cash register data, which fits nicely into a relational database, you probably don't have a </a:t>
            </a:r>
            <a:r>
              <a:rPr lang="en-CA" dirty="0"/>
              <a:t>Big Data </a:t>
            </a:r>
            <a:r>
              <a:rPr lang="en-US" dirty="0" smtClean="0"/>
              <a:t>problem</a:t>
            </a:r>
            <a:r>
              <a:rPr lang="en-US" dirty="0"/>
              <a:t>. </a:t>
            </a:r>
            <a:endParaRPr lang="en-US" dirty="0" smtClean="0"/>
          </a:p>
          <a:p>
            <a:pPr marL="0" indent="0">
              <a:buNone/>
            </a:pPr>
            <a:r>
              <a:rPr lang="en-US" dirty="0" smtClean="0"/>
              <a:t>If </a:t>
            </a:r>
            <a:r>
              <a:rPr lang="en-US" dirty="0"/>
              <a:t>you're storing this same data and also an array of weather, social and other data to try to find trends that might impact sales, you probably do</a:t>
            </a:r>
            <a:r>
              <a:rPr lang="en-US" dirty="0" smtClean="0"/>
              <a:t>.” </a:t>
            </a:r>
          </a:p>
          <a:p>
            <a:pPr marL="0" indent="0">
              <a:buNone/>
            </a:pPr>
            <a:r>
              <a:rPr lang="en-US" sz="1800" dirty="0" smtClean="0">
                <a:hlinkClick r:id="rId2"/>
              </a:rPr>
              <a:t>Matt Assay, readwrite.com</a:t>
            </a:r>
            <a:endParaRPr lang="en-US" sz="1800" dirty="0"/>
          </a:p>
        </p:txBody>
      </p:sp>
      <p:sp>
        <p:nvSpPr>
          <p:cNvPr id="7" name="Footer Placeholder 6"/>
          <p:cNvSpPr>
            <a:spLocks noGrp="1"/>
          </p:cNvSpPr>
          <p:nvPr>
            <p:ph type="ftr" sz="quarter" idx="11"/>
          </p:nvPr>
        </p:nvSpPr>
        <p:spPr/>
        <p:txBody>
          <a:bodyPr/>
          <a:lstStyle/>
          <a:p>
            <a:pPr>
              <a:defRPr/>
            </a:pPr>
            <a:r>
              <a:rPr lang="en-US" smtClean="0"/>
              <a:t>© 2015 Pilcher, Smith &amp; Riordan</a:t>
            </a:r>
            <a:endParaRPr lang="en-CA"/>
          </a:p>
        </p:txBody>
      </p:sp>
      <p:sp>
        <p:nvSpPr>
          <p:cNvPr id="8" name="Slide Number Placeholder 7"/>
          <p:cNvSpPr>
            <a:spLocks noGrp="1"/>
          </p:cNvSpPr>
          <p:nvPr>
            <p:ph type="sldNum" sz="quarter" idx="12"/>
          </p:nvPr>
        </p:nvSpPr>
        <p:spPr/>
        <p:txBody>
          <a:bodyPr/>
          <a:lstStyle/>
          <a:p>
            <a:r>
              <a:rPr lang="en-CA" smtClean="0"/>
              <a:t>CC#2 – Slide# </a:t>
            </a:r>
            <a:fld id="{EC1D7D15-20A4-40F4-9477-D38084ADF576}" type="slidenum">
              <a:rPr lang="en-CA" smtClean="0"/>
              <a:pPr/>
              <a:t>10</a:t>
            </a:fld>
            <a:endParaRPr lang="en-CA" dirty="0"/>
          </a:p>
        </p:txBody>
      </p:sp>
    </p:spTree>
    <p:extLst>
      <p:ext uri="{BB962C8B-B14F-4D97-AF65-F5344CB8AC3E}">
        <p14:creationId xmlns:p14="http://schemas.microsoft.com/office/powerpoint/2010/main" val="32231784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0700" y="250823"/>
            <a:ext cx="4559300" cy="3556253"/>
          </a:xfrm>
          <a:prstGeom prst="rect">
            <a:avLst/>
          </a:prstGeom>
          <a:noFill/>
          <a:ln>
            <a:noFill/>
          </a:ln>
          <a:effectLst>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CA" dirty="0" smtClean="0"/>
              <a:t>And what about </a:t>
            </a:r>
            <a:r>
              <a:rPr lang="en-CA" dirty="0" smtClean="0">
                <a:solidFill>
                  <a:schemeClr val="bg1"/>
                </a:solidFill>
              </a:rPr>
              <a:t>context… ?</a:t>
            </a:r>
            <a:endParaRPr lang="en-CA" dirty="0">
              <a:solidFill>
                <a:schemeClr val="bg1"/>
              </a:solidFill>
            </a:endParaRPr>
          </a:p>
        </p:txBody>
      </p:sp>
      <p:sp>
        <p:nvSpPr>
          <p:cNvPr id="3" name="Content Placeholder 2"/>
          <p:cNvSpPr>
            <a:spLocks noGrp="1"/>
          </p:cNvSpPr>
          <p:nvPr>
            <p:ph idx="1"/>
          </p:nvPr>
        </p:nvSpPr>
        <p:spPr/>
        <p:txBody>
          <a:bodyPr>
            <a:normAutofit fontScale="85000" lnSpcReduction="20000"/>
          </a:bodyPr>
          <a:lstStyle/>
          <a:p>
            <a:r>
              <a:rPr lang="en-CA" dirty="0" smtClean="0"/>
              <a:t>Imagine a retail </a:t>
            </a:r>
            <a:br>
              <a:rPr lang="en-CA" dirty="0" smtClean="0"/>
            </a:br>
            <a:r>
              <a:rPr lang="en-CA" dirty="0" smtClean="0"/>
              <a:t>environment in 1867</a:t>
            </a:r>
          </a:p>
          <a:p>
            <a:r>
              <a:rPr lang="en-CA" dirty="0" smtClean="0"/>
              <a:t>A small store in a small </a:t>
            </a:r>
            <a:br>
              <a:rPr lang="en-CA" dirty="0" smtClean="0"/>
            </a:br>
            <a:r>
              <a:rPr lang="en-CA" dirty="0" smtClean="0"/>
              <a:t>community where travel </a:t>
            </a:r>
            <a:br>
              <a:rPr lang="en-CA" dirty="0" smtClean="0"/>
            </a:br>
            <a:r>
              <a:rPr lang="en-CA" dirty="0" smtClean="0"/>
              <a:t>took days instead of hours; </a:t>
            </a:r>
            <a:br>
              <a:rPr lang="en-CA" dirty="0" smtClean="0"/>
            </a:br>
            <a:r>
              <a:rPr lang="en-CA" dirty="0" smtClean="0"/>
              <a:t>families were big and </a:t>
            </a:r>
            <a:br>
              <a:rPr lang="en-CA" dirty="0" smtClean="0"/>
            </a:br>
            <a:r>
              <a:rPr lang="en-CA" dirty="0" smtClean="0"/>
              <a:t>depended on each other </a:t>
            </a:r>
            <a:br>
              <a:rPr lang="en-CA" dirty="0" smtClean="0"/>
            </a:br>
            <a:r>
              <a:rPr lang="en-CA" dirty="0" smtClean="0"/>
              <a:t>(the community) much more than today</a:t>
            </a:r>
          </a:p>
          <a:p>
            <a:endParaRPr lang="en-CA" dirty="0" smtClean="0"/>
          </a:p>
          <a:p>
            <a:r>
              <a:rPr lang="en-CA" dirty="0" smtClean="0"/>
              <a:t>Think of walking into the general store… and being greeted personally by someone who knew all about you, your credit history, your education, your job and all your brothers and sisters and all about the community and your complex place in it and could assemble the context of your visit in a matter of seconds…</a:t>
            </a:r>
            <a:endParaRPr lang="en-CA" dirty="0"/>
          </a:p>
        </p:txBody>
      </p:sp>
      <p:sp>
        <p:nvSpPr>
          <p:cNvPr id="8" name="Footer Placeholder 7"/>
          <p:cNvSpPr>
            <a:spLocks noGrp="1"/>
          </p:cNvSpPr>
          <p:nvPr>
            <p:ph type="ftr" sz="quarter" idx="11"/>
          </p:nvPr>
        </p:nvSpPr>
        <p:spPr/>
        <p:txBody>
          <a:bodyPr/>
          <a:lstStyle/>
          <a:p>
            <a:pPr>
              <a:defRPr/>
            </a:pPr>
            <a:r>
              <a:rPr lang="en-US" smtClean="0"/>
              <a:t>© 2015 Pilcher, Smith &amp; Riordan</a:t>
            </a:r>
            <a:endParaRPr lang="en-CA"/>
          </a:p>
        </p:txBody>
      </p:sp>
      <p:sp>
        <p:nvSpPr>
          <p:cNvPr id="9" name="Slide Number Placeholder 8"/>
          <p:cNvSpPr>
            <a:spLocks noGrp="1"/>
          </p:cNvSpPr>
          <p:nvPr>
            <p:ph type="sldNum" sz="quarter" idx="12"/>
          </p:nvPr>
        </p:nvSpPr>
        <p:spPr/>
        <p:txBody>
          <a:bodyPr/>
          <a:lstStyle/>
          <a:p>
            <a:r>
              <a:rPr lang="en-CA" smtClean="0"/>
              <a:t>CC#2 – Slide# </a:t>
            </a:r>
            <a:fld id="{EC1D7D15-20A4-40F4-9477-D38084ADF576}" type="slidenum">
              <a:rPr lang="en-CA" smtClean="0"/>
              <a:pPr/>
              <a:t>11</a:t>
            </a:fld>
            <a:endParaRPr lang="en-CA" dirty="0"/>
          </a:p>
        </p:txBody>
      </p:sp>
    </p:spTree>
    <p:extLst>
      <p:ext uri="{BB962C8B-B14F-4D97-AF65-F5344CB8AC3E}">
        <p14:creationId xmlns:p14="http://schemas.microsoft.com/office/powerpoint/2010/main" val="32009849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467" y="816892"/>
            <a:ext cx="1733550" cy="723900"/>
          </a:xfrm>
          <a:prstGeom prst="rect">
            <a:avLst/>
          </a:prstGeom>
          <a:noFill/>
          <a:ln>
            <a:noFill/>
          </a:ln>
          <a:effectLst>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8614" y="902113"/>
            <a:ext cx="904875" cy="904875"/>
          </a:xfrm>
          <a:prstGeom prst="rect">
            <a:avLst/>
          </a:prstGeom>
          <a:noFill/>
          <a:ln>
            <a:noFill/>
          </a:ln>
          <a:effectLst>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CA" dirty="0" smtClean="0"/>
              <a:t>Context…</a:t>
            </a:r>
            <a:endParaRPr lang="en-CA" dirty="0"/>
          </a:p>
        </p:txBody>
      </p:sp>
      <p:sp>
        <p:nvSpPr>
          <p:cNvPr id="3" name="Content Placeholder 2"/>
          <p:cNvSpPr>
            <a:spLocks noGrp="1"/>
          </p:cNvSpPr>
          <p:nvPr>
            <p:ph idx="1"/>
          </p:nvPr>
        </p:nvSpPr>
        <p:spPr>
          <a:xfrm>
            <a:off x="747403" y="1540792"/>
            <a:ext cx="7886700" cy="4351338"/>
          </a:xfrm>
        </p:spPr>
        <p:txBody>
          <a:bodyPr>
            <a:normAutofit fontScale="77500" lnSpcReduction="20000"/>
          </a:bodyPr>
          <a:lstStyle/>
          <a:p>
            <a:r>
              <a:rPr lang="en-CA" dirty="0"/>
              <a:t>Now think of you walking into </a:t>
            </a:r>
            <a:r>
              <a:rPr lang="en-CA" i="1" dirty="0"/>
              <a:t>Banana Republic</a:t>
            </a:r>
            <a:r>
              <a:rPr lang="en-CA" dirty="0"/>
              <a:t> to shop</a:t>
            </a:r>
            <a:endParaRPr lang="en-CA" dirty="0" smtClean="0"/>
          </a:p>
          <a:p>
            <a:r>
              <a:rPr lang="en-CA" dirty="0" smtClean="0"/>
              <a:t>What if, as you walked in the door, sensors </a:t>
            </a:r>
            <a:r>
              <a:rPr lang="en-CA" i="1" dirty="0" smtClean="0"/>
              <a:t>recognised</a:t>
            </a:r>
            <a:r>
              <a:rPr lang="en-CA" dirty="0" smtClean="0"/>
              <a:t> you (name, age, gender, …), linked your purchase history, scanned your physical dimensions, </a:t>
            </a:r>
            <a:r>
              <a:rPr lang="en-CA" i="1" dirty="0" smtClean="0"/>
              <a:t>knew</a:t>
            </a:r>
            <a:r>
              <a:rPr lang="en-CA" dirty="0" smtClean="0"/>
              <a:t> the season… and thus had a rudimentary context for your visit</a:t>
            </a:r>
          </a:p>
          <a:p>
            <a:r>
              <a:rPr lang="en-CA" dirty="0" smtClean="0"/>
              <a:t>What if it then mined your FB, Twitter, Pinterest, etc. networks to determine what your friends (your community) like or dislike… what they are wearing and whether you, based on comments or video evidence, like to be similar to your group, or go it alone…</a:t>
            </a:r>
          </a:p>
          <a:p>
            <a:r>
              <a:rPr lang="en-CA" dirty="0" smtClean="0"/>
              <a:t>What if it then simply suggested stuff to you… or flashed you wearing it in an interactive mirror…</a:t>
            </a:r>
          </a:p>
          <a:p>
            <a:r>
              <a:rPr lang="en-CA" dirty="0" smtClean="0"/>
              <a:t>And guess what? BR is owned by same folks as GAP, Old Navy, etc.</a:t>
            </a:r>
          </a:p>
          <a:p>
            <a:r>
              <a:rPr lang="en-CA" dirty="0" smtClean="0"/>
              <a:t>What if you’re there to buy a gift…?</a:t>
            </a:r>
          </a:p>
          <a:p>
            <a:r>
              <a:rPr lang="en-CA" dirty="0" smtClean="0"/>
              <a:t>This is context… and there are no limits to it.</a:t>
            </a:r>
            <a:endParaRPr lang="en-CA" i="1" dirty="0"/>
          </a:p>
        </p:txBody>
      </p:sp>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3991557" y="233372"/>
            <a:ext cx="2977432" cy="876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Footer Placeholder 7"/>
          <p:cNvSpPr>
            <a:spLocks noGrp="1"/>
          </p:cNvSpPr>
          <p:nvPr>
            <p:ph type="ftr" sz="quarter" idx="11"/>
          </p:nvPr>
        </p:nvSpPr>
        <p:spPr/>
        <p:txBody>
          <a:bodyPr/>
          <a:lstStyle/>
          <a:p>
            <a:pPr>
              <a:defRPr/>
            </a:pPr>
            <a:r>
              <a:rPr lang="en-US" smtClean="0"/>
              <a:t>© 2015 Pilcher, Smith &amp; Riordan</a:t>
            </a:r>
            <a:endParaRPr lang="en-CA"/>
          </a:p>
        </p:txBody>
      </p:sp>
      <p:sp>
        <p:nvSpPr>
          <p:cNvPr id="9" name="Slide Number Placeholder 8"/>
          <p:cNvSpPr>
            <a:spLocks noGrp="1"/>
          </p:cNvSpPr>
          <p:nvPr>
            <p:ph type="sldNum" sz="quarter" idx="12"/>
          </p:nvPr>
        </p:nvSpPr>
        <p:spPr/>
        <p:txBody>
          <a:bodyPr/>
          <a:lstStyle/>
          <a:p>
            <a:r>
              <a:rPr lang="en-CA" smtClean="0"/>
              <a:t>CC#2 – Slide# </a:t>
            </a:r>
            <a:fld id="{EC1D7D15-20A4-40F4-9477-D38084ADF576}" type="slidenum">
              <a:rPr lang="en-CA" smtClean="0"/>
              <a:pPr/>
              <a:t>12</a:t>
            </a:fld>
            <a:endParaRPr lang="en-CA" dirty="0"/>
          </a:p>
        </p:txBody>
      </p:sp>
    </p:spTree>
    <p:extLst>
      <p:ext uri="{BB962C8B-B14F-4D97-AF65-F5344CB8AC3E}">
        <p14:creationId xmlns:p14="http://schemas.microsoft.com/office/powerpoint/2010/main" val="29720516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hlinkClick r:id="rId2"/>
              </a:rPr>
              <a:t>Big Data for Smarter Customer Experiences</a:t>
            </a:r>
            <a:endParaRPr lang="en-US" dirty="0" smtClean="0"/>
          </a:p>
          <a:p>
            <a:r>
              <a:rPr lang="en-US" dirty="0" smtClean="0"/>
              <a:t>5:23 mins</a:t>
            </a:r>
          </a:p>
          <a:p>
            <a:pPr lvl="1"/>
            <a:r>
              <a:rPr lang="en-US" dirty="0" smtClean="0"/>
              <a:t>Everything </a:t>
            </a:r>
            <a:r>
              <a:rPr lang="en-US" dirty="0"/>
              <a:t>in this video is possible with the data and technology that exists today </a:t>
            </a:r>
          </a:p>
        </p:txBody>
      </p:sp>
      <p:sp>
        <p:nvSpPr>
          <p:cNvPr id="4" name="Footer Placeholder 3"/>
          <p:cNvSpPr>
            <a:spLocks noGrp="1"/>
          </p:cNvSpPr>
          <p:nvPr>
            <p:ph type="ftr" sz="quarter" idx="11"/>
          </p:nvPr>
        </p:nvSpPr>
        <p:spPr/>
        <p:txBody>
          <a:bodyPr/>
          <a:lstStyle/>
          <a:p>
            <a:pPr>
              <a:defRPr/>
            </a:pPr>
            <a:r>
              <a:rPr lang="en-US" smtClean="0"/>
              <a:t>© 2015 Pilcher, Smith &amp; Riordan</a:t>
            </a:r>
            <a:endParaRPr lang="en-CA"/>
          </a:p>
        </p:txBody>
      </p:sp>
      <p:sp>
        <p:nvSpPr>
          <p:cNvPr id="5" name="Slide Number Placeholder 4"/>
          <p:cNvSpPr>
            <a:spLocks noGrp="1"/>
          </p:cNvSpPr>
          <p:nvPr>
            <p:ph type="sldNum" sz="quarter" idx="12"/>
          </p:nvPr>
        </p:nvSpPr>
        <p:spPr/>
        <p:txBody>
          <a:bodyPr/>
          <a:lstStyle/>
          <a:p>
            <a:r>
              <a:rPr lang="en-CA" smtClean="0"/>
              <a:t>CC#2 – Slide# </a:t>
            </a:r>
            <a:fld id="{EC1D7D15-20A4-40F4-9477-D38084ADF576}" type="slidenum">
              <a:rPr lang="en-CA" smtClean="0"/>
              <a:pPr/>
              <a:t>13</a:t>
            </a:fld>
            <a:endParaRPr lang="en-CA" dirty="0"/>
          </a:p>
        </p:txBody>
      </p:sp>
    </p:spTree>
    <p:extLst>
      <p:ext uri="{BB962C8B-B14F-4D97-AF65-F5344CB8AC3E}">
        <p14:creationId xmlns:p14="http://schemas.microsoft.com/office/powerpoint/2010/main" val="14874169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4641" y="1506576"/>
            <a:ext cx="7886700" cy="4351338"/>
          </a:xfrm>
        </p:spPr>
        <p:txBody>
          <a:bodyPr>
            <a:normAutofit/>
          </a:bodyPr>
          <a:lstStyle/>
          <a:p>
            <a:r>
              <a:rPr lang="en-CA" dirty="0"/>
              <a:t>Much </a:t>
            </a:r>
            <a:r>
              <a:rPr lang="en-CA" dirty="0" smtClean="0"/>
              <a:t>produced data </a:t>
            </a:r>
            <a:r>
              <a:rPr lang="en-CA" dirty="0"/>
              <a:t>is ignored (and represents untapped opportunities</a:t>
            </a:r>
            <a:r>
              <a:rPr lang="en-CA" dirty="0" smtClean="0"/>
              <a:t>)</a:t>
            </a:r>
          </a:p>
          <a:p>
            <a:r>
              <a:rPr lang="en-CA" dirty="0" smtClean="0"/>
              <a:t>For example Volvo’s </a:t>
            </a:r>
            <a:r>
              <a:rPr lang="en-CA" i="1" dirty="0" smtClean="0">
                <a:solidFill>
                  <a:schemeClr val="accent2">
                    <a:lumMod val="75000"/>
                  </a:schemeClr>
                </a:solidFill>
              </a:rPr>
              <a:t>Pedestrian and Cyclist Detection System</a:t>
            </a:r>
            <a:r>
              <a:rPr lang="en-CA" dirty="0" smtClean="0"/>
              <a:t> can detect the presence of either or both as they enter its </a:t>
            </a:r>
            <a:r>
              <a:rPr lang="en-CA" i="1" dirty="0" smtClean="0"/>
              <a:t>field of vision</a:t>
            </a:r>
            <a:endParaRPr lang="en-CA" dirty="0" smtClean="0"/>
          </a:p>
          <a:p>
            <a:r>
              <a:rPr lang="en-CA" i="1" dirty="0">
                <a:solidFill>
                  <a:schemeClr val="accent2">
                    <a:lumMod val="75000"/>
                  </a:schemeClr>
                </a:solidFill>
              </a:rPr>
              <a:t>Purpose</a:t>
            </a:r>
            <a:r>
              <a:rPr lang="en-CA" dirty="0" smtClean="0"/>
              <a:t> is pedestrian and cycling</a:t>
            </a:r>
            <a:br>
              <a:rPr lang="en-CA" dirty="0" smtClean="0"/>
            </a:br>
            <a:r>
              <a:rPr lang="en-CA" dirty="0" smtClean="0"/>
              <a:t>accident avoidance…</a:t>
            </a:r>
          </a:p>
          <a:p>
            <a:r>
              <a:rPr lang="en-CA" i="1" dirty="0">
                <a:solidFill>
                  <a:schemeClr val="accent2">
                    <a:lumMod val="75000"/>
                  </a:schemeClr>
                </a:solidFill>
              </a:rPr>
              <a:t>Exhaust</a:t>
            </a:r>
            <a:r>
              <a:rPr lang="en-CA" dirty="0" smtClean="0"/>
              <a:t> is count of pedestrians </a:t>
            </a:r>
            <a:br>
              <a:rPr lang="en-CA" dirty="0" smtClean="0"/>
            </a:br>
            <a:r>
              <a:rPr lang="en-CA" dirty="0" smtClean="0"/>
              <a:t>and cyclists by GPS location…Etc.</a:t>
            </a:r>
          </a:p>
          <a:p>
            <a:pPr lvl="1"/>
            <a:r>
              <a:rPr lang="en-CA" b="1" dirty="0" smtClean="0"/>
              <a:t>Could there be other uses for this data?</a:t>
            </a:r>
            <a:endParaRPr lang="en-CA" b="1" dirty="0"/>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10000" b="99268" l="313" r="100000"/>
                    </a14:imgEffect>
                  </a14:imgLayer>
                </a14:imgProps>
              </a:ext>
              <a:ext uri="{28A0092B-C50C-407E-A947-70E740481C1C}">
                <a14:useLocalDpi xmlns:a14="http://schemas.microsoft.com/office/drawing/2010/main" val="0"/>
              </a:ext>
            </a:extLst>
          </a:blip>
          <a:stretch>
            <a:fillRect/>
          </a:stretch>
        </p:blipFill>
        <p:spPr>
          <a:xfrm>
            <a:off x="5582729" y="3289067"/>
            <a:ext cx="3281685" cy="2102330"/>
          </a:xfrm>
          <a:prstGeom prst="rect">
            <a:avLst/>
          </a:prstGeom>
        </p:spPr>
      </p:pic>
      <p:sp>
        <p:nvSpPr>
          <p:cNvPr id="2" name="Title 1"/>
          <p:cNvSpPr>
            <a:spLocks noGrp="1"/>
          </p:cNvSpPr>
          <p:nvPr>
            <p:ph type="title"/>
          </p:nvPr>
        </p:nvSpPr>
        <p:spPr>
          <a:xfrm>
            <a:off x="628650" y="181013"/>
            <a:ext cx="7886700" cy="1325563"/>
          </a:xfrm>
        </p:spPr>
        <p:txBody>
          <a:bodyPr/>
          <a:lstStyle/>
          <a:p>
            <a:r>
              <a:rPr lang="en-CA" dirty="0" smtClean="0"/>
              <a:t>Data Exhaust</a:t>
            </a:r>
            <a:endParaRPr lang="en-CA" dirty="0"/>
          </a:p>
        </p:txBody>
      </p:sp>
      <p:sp>
        <p:nvSpPr>
          <p:cNvPr id="9" name="Footer Placeholder 8"/>
          <p:cNvSpPr>
            <a:spLocks noGrp="1"/>
          </p:cNvSpPr>
          <p:nvPr>
            <p:ph type="ftr" sz="quarter" idx="11"/>
          </p:nvPr>
        </p:nvSpPr>
        <p:spPr/>
        <p:txBody>
          <a:bodyPr/>
          <a:lstStyle/>
          <a:p>
            <a:pPr>
              <a:defRPr/>
            </a:pPr>
            <a:r>
              <a:rPr lang="en-US" smtClean="0"/>
              <a:t>© 2015 Pilcher, Smith &amp; Riordan</a:t>
            </a:r>
            <a:endParaRPr lang="en-CA"/>
          </a:p>
        </p:txBody>
      </p:sp>
      <p:sp>
        <p:nvSpPr>
          <p:cNvPr id="10" name="Slide Number Placeholder 9"/>
          <p:cNvSpPr>
            <a:spLocks noGrp="1"/>
          </p:cNvSpPr>
          <p:nvPr>
            <p:ph type="sldNum" sz="quarter" idx="12"/>
          </p:nvPr>
        </p:nvSpPr>
        <p:spPr/>
        <p:txBody>
          <a:bodyPr/>
          <a:lstStyle/>
          <a:p>
            <a:r>
              <a:rPr lang="en-CA" smtClean="0"/>
              <a:t>CC#2 – Slide# </a:t>
            </a:r>
            <a:fld id="{EC1D7D15-20A4-40F4-9477-D38084ADF576}" type="slidenum">
              <a:rPr lang="en-CA" smtClean="0"/>
              <a:pPr/>
              <a:t>14</a:t>
            </a:fld>
            <a:endParaRPr lang="en-CA" dirty="0"/>
          </a:p>
        </p:txBody>
      </p:sp>
    </p:spTree>
    <p:extLst>
      <p:ext uri="{BB962C8B-B14F-4D97-AF65-F5344CB8AC3E}">
        <p14:creationId xmlns:p14="http://schemas.microsoft.com/office/powerpoint/2010/main" val="39945242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print">
            <a:clrChange>
              <a:clrFrom>
                <a:srgbClr val="000000"/>
              </a:clrFrom>
              <a:clrTo>
                <a:srgbClr val="000000">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a:xfrm>
            <a:off x="6457950" y="1911938"/>
            <a:ext cx="2373058" cy="1566088"/>
          </a:xfrm>
          <a:prstGeom prst="rect">
            <a:avLst/>
          </a:prstGeom>
        </p:spPr>
      </p:pic>
      <p:pic>
        <p:nvPicPr>
          <p:cNvPr id="7" name="Picture 6"/>
          <p:cNvPicPr>
            <a:picLocks noChangeAspect="1"/>
          </p:cNvPicPr>
          <p:nvPr/>
        </p:nvPicPr>
        <p:blipFill>
          <a:blip r:embed="rId3" cstate="print">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flipV="1">
            <a:off x="840648" y="3052916"/>
            <a:ext cx="4920625" cy="3261674"/>
          </a:xfrm>
          <a:prstGeom prst="rect">
            <a:avLst/>
          </a:prstGeom>
        </p:spPr>
      </p:pic>
      <p:sp>
        <p:nvSpPr>
          <p:cNvPr id="2" name="Title 1"/>
          <p:cNvSpPr>
            <a:spLocks noGrp="1"/>
          </p:cNvSpPr>
          <p:nvPr>
            <p:ph type="title"/>
          </p:nvPr>
        </p:nvSpPr>
        <p:spPr/>
        <p:txBody>
          <a:bodyPr/>
          <a:lstStyle/>
          <a:p>
            <a:r>
              <a:rPr lang="en-CA" dirty="0" smtClean="0"/>
              <a:t>So </a:t>
            </a:r>
            <a:r>
              <a:rPr lang="en-CA" dirty="0"/>
              <a:t>much Big Data is </a:t>
            </a:r>
            <a:r>
              <a:rPr lang="en-CA" dirty="0" smtClean="0"/>
              <a:t>thrown away</a:t>
            </a:r>
            <a:endParaRPr lang="en-CA" dirty="0"/>
          </a:p>
        </p:txBody>
      </p:sp>
      <p:sp>
        <p:nvSpPr>
          <p:cNvPr id="3" name="Content Placeholder 2"/>
          <p:cNvSpPr>
            <a:spLocks noGrp="1"/>
          </p:cNvSpPr>
          <p:nvPr>
            <p:ph idx="1"/>
          </p:nvPr>
        </p:nvSpPr>
        <p:spPr/>
        <p:txBody>
          <a:bodyPr>
            <a:normAutofit/>
          </a:bodyPr>
          <a:lstStyle/>
          <a:p>
            <a:r>
              <a:rPr lang="en-CA" dirty="0" smtClean="0"/>
              <a:t>Real-time monitoring of patients in hospitals looking only for </a:t>
            </a:r>
            <a:r>
              <a:rPr lang="en-CA" i="1" dirty="0" smtClean="0">
                <a:solidFill>
                  <a:schemeClr val="accent2">
                    <a:lumMod val="75000"/>
                  </a:schemeClr>
                </a:solidFill>
              </a:rPr>
              <a:t>outliers</a:t>
            </a:r>
            <a:r>
              <a:rPr lang="en-CA" dirty="0" smtClean="0"/>
              <a:t> that will trigger an </a:t>
            </a:r>
            <a:r>
              <a:rPr lang="en-CA" i="1" dirty="0" smtClean="0">
                <a:solidFill>
                  <a:schemeClr val="accent2">
                    <a:lumMod val="75000"/>
                  </a:schemeClr>
                </a:solidFill>
              </a:rPr>
              <a:t>alarm</a:t>
            </a:r>
          </a:p>
          <a:p>
            <a:pPr lvl="1"/>
            <a:r>
              <a:rPr lang="en-CA" dirty="0" smtClean="0"/>
              <a:t>What if the pattern of data preceding the alarm can predict the event?</a:t>
            </a:r>
          </a:p>
          <a:p>
            <a:r>
              <a:rPr lang="en-CA" dirty="0" smtClean="0"/>
              <a:t>Airports using radar to monitor weather patterns and air traffic pick up voluminous data on birds, bats and insects</a:t>
            </a:r>
          </a:p>
          <a:p>
            <a:pPr lvl="1"/>
            <a:r>
              <a:rPr lang="en-CA" dirty="0" smtClean="0"/>
              <a:t>There’s tremendous value in that data for scientists studying any and all of these creatures </a:t>
            </a:r>
            <a:endParaRPr lang="en-CA" dirty="0"/>
          </a:p>
        </p:txBody>
      </p:sp>
      <p:sp>
        <p:nvSpPr>
          <p:cNvPr id="10" name="Footer Placeholder 9"/>
          <p:cNvSpPr>
            <a:spLocks noGrp="1"/>
          </p:cNvSpPr>
          <p:nvPr>
            <p:ph type="ftr" sz="quarter" idx="11"/>
          </p:nvPr>
        </p:nvSpPr>
        <p:spPr/>
        <p:txBody>
          <a:bodyPr/>
          <a:lstStyle/>
          <a:p>
            <a:pPr>
              <a:defRPr/>
            </a:pPr>
            <a:r>
              <a:rPr lang="en-US" smtClean="0"/>
              <a:t>© 2015 Pilcher, Smith &amp; Riordan</a:t>
            </a:r>
            <a:endParaRPr lang="en-CA"/>
          </a:p>
        </p:txBody>
      </p:sp>
      <p:sp>
        <p:nvSpPr>
          <p:cNvPr id="11" name="Slide Number Placeholder 10"/>
          <p:cNvSpPr>
            <a:spLocks noGrp="1"/>
          </p:cNvSpPr>
          <p:nvPr>
            <p:ph type="sldNum" sz="quarter" idx="12"/>
          </p:nvPr>
        </p:nvSpPr>
        <p:spPr/>
        <p:txBody>
          <a:bodyPr/>
          <a:lstStyle/>
          <a:p>
            <a:r>
              <a:rPr lang="en-CA" smtClean="0"/>
              <a:t>CC#2 – Slide# </a:t>
            </a:r>
            <a:fld id="{EC1D7D15-20A4-40F4-9477-D38084ADF576}" type="slidenum">
              <a:rPr lang="en-CA" smtClean="0"/>
              <a:pPr/>
              <a:t>15</a:t>
            </a:fld>
            <a:endParaRPr lang="en-CA" dirty="0"/>
          </a:p>
        </p:txBody>
      </p:sp>
    </p:spTree>
    <p:extLst>
      <p:ext uri="{BB962C8B-B14F-4D97-AF65-F5344CB8AC3E}">
        <p14:creationId xmlns:p14="http://schemas.microsoft.com/office/powerpoint/2010/main" val="34985508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Benefits of </a:t>
            </a:r>
            <a:r>
              <a:rPr lang="en-CA" dirty="0"/>
              <a:t>Big Data </a:t>
            </a:r>
          </a:p>
        </p:txBody>
      </p:sp>
      <p:sp>
        <p:nvSpPr>
          <p:cNvPr id="3" name="Content Placeholder 2"/>
          <p:cNvSpPr>
            <a:spLocks noGrp="1"/>
          </p:cNvSpPr>
          <p:nvPr>
            <p:ph idx="1"/>
          </p:nvPr>
        </p:nvSpPr>
        <p:spPr>
          <a:xfrm>
            <a:off x="628650" y="1646238"/>
            <a:ext cx="7886700" cy="4351338"/>
          </a:xfrm>
        </p:spPr>
        <p:txBody>
          <a:bodyPr>
            <a:normAutofit fontScale="92500" lnSpcReduction="20000"/>
          </a:bodyPr>
          <a:lstStyle/>
          <a:p>
            <a:r>
              <a:rPr lang="en-CA" dirty="0" smtClean="0"/>
              <a:t>Small/Little data </a:t>
            </a:r>
            <a:r>
              <a:rPr lang="en-CA" dirty="0"/>
              <a:t>is </a:t>
            </a:r>
            <a:r>
              <a:rPr lang="en-CA" i="1" dirty="0">
                <a:solidFill>
                  <a:schemeClr val="accent2">
                    <a:lumMod val="75000"/>
                  </a:schemeClr>
                </a:solidFill>
              </a:rPr>
              <a:t>expensive</a:t>
            </a:r>
            <a:r>
              <a:rPr lang="en-CA" dirty="0"/>
              <a:t> – it needs to be managed – data like your credit card statement or your phone bill</a:t>
            </a:r>
          </a:p>
          <a:p>
            <a:r>
              <a:rPr lang="en-CA" dirty="0"/>
              <a:t>Big data is almost free </a:t>
            </a:r>
            <a:r>
              <a:rPr lang="en-CA" dirty="0" smtClean="0"/>
              <a:t>if </a:t>
            </a:r>
            <a:r>
              <a:rPr lang="en-CA" dirty="0"/>
              <a:t>you consider the </a:t>
            </a:r>
            <a:r>
              <a:rPr lang="en-CA" dirty="0" smtClean="0"/>
              <a:t>volume</a:t>
            </a:r>
          </a:p>
          <a:p>
            <a:r>
              <a:rPr lang="en-CA" dirty="0" smtClean="0"/>
              <a:t>Sometimes you need small data, and sometimes tons of big data will do instead</a:t>
            </a:r>
          </a:p>
          <a:p>
            <a:pPr lvl="1"/>
            <a:r>
              <a:rPr lang="en-CA" dirty="0" smtClean="0"/>
              <a:t>For example if your bank tells you that you have </a:t>
            </a:r>
            <a:r>
              <a:rPr lang="en-CA" i="1" dirty="0">
                <a:solidFill>
                  <a:schemeClr val="accent2">
                    <a:lumMod val="75000"/>
                  </a:schemeClr>
                </a:solidFill>
              </a:rPr>
              <a:t>“A</a:t>
            </a:r>
            <a:r>
              <a:rPr lang="en-CA" i="1" dirty="0" smtClean="0">
                <a:solidFill>
                  <a:schemeClr val="accent2">
                    <a:lumMod val="75000"/>
                  </a:schemeClr>
                </a:solidFill>
              </a:rPr>
              <a:t>pproximately $4,000 in your account…” </a:t>
            </a:r>
            <a:r>
              <a:rPr lang="en-CA" dirty="0" smtClean="0"/>
              <a:t>that’s not good enough </a:t>
            </a:r>
            <a:r>
              <a:rPr lang="en-CA" i="1" dirty="0">
                <a:solidFill>
                  <a:schemeClr val="accent2">
                    <a:lumMod val="75000"/>
                  </a:schemeClr>
                </a:solidFill>
              </a:rPr>
              <a:t>small data </a:t>
            </a:r>
            <a:r>
              <a:rPr lang="en-CA" dirty="0" smtClean="0"/>
              <a:t>information. This is </a:t>
            </a:r>
            <a:r>
              <a:rPr lang="en-CA" i="1" dirty="0" smtClean="0"/>
              <a:t>transaction data</a:t>
            </a:r>
            <a:r>
              <a:rPr lang="en-CA" dirty="0" smtClean="0"/>
              <a:t> and must be accurate.</a:t>
            </a:r>
          </a:p>
          <a:p>
            <a:pPr lvl="1"/>
            <a:r>
              <a:rPr lang="en-CA" dirty="0" smtClean="0"/>
              <a:t>But if a GPS tells you that at your current rate of speed in the current traffic conditions </a:t>
            </a:r>
            <a:r>
              <a:rPr lang="en-CA" i="1" dirty="0">
                <a:solidFill>
                  <a:schemeClr val="accent2">
                    <a:lumMod val="75000"/>
                  </a:schemeClr>
                </a:solidFill>
              </a:rPr>
              <a:t>“You will arrive at your destination </a:t>
            </a:r>
            <a:r>
              <a:rPr lang="en-CA" i="1" dirty="0" smtClean="0">
                <a:solidFill>
                  <a:schemeClr val="accent2">
                    <a:lumMod val="75000"/>
                  </a:schemeClr>
                </a:solidFill>
              </a:rPr>
              <a:t>in </a:t>
            </a:r>
            <a:r>
              <a:rPr lang="en-CA" i="1" dirty="0">
                <a:solidFill>
                  <a:schemeClr val="accent2">
                    <a:lumMod val="75000"/>
                  </a:schemeClr>
                </a:solidFill>
              </a:rPr>
              <a:t>approximately 40 minutes…” </a:t>
            </a:r>
            <a:r>
              <a:rPr lang="en-CA" dirty="0" smtClean="0"/>
              <a:t>that’s good enough </a:t>
            </a:r>
            <a:r>
              <a:rPr lang="en-CA" i="1" dirty="0">
                <a:solidFill>
                  <a:schemeClr val="accent2">
                    <a:lumMod val="75000"/>
                  </a:schemeClr>
                </a:solidFill>
              </a:rPr>
              <a:t>big data </a:t>
            </a:r>
            <a:r>
              <a:rPr lang="en-CA" dirty="0" smtClean="0"/>
              <a:t>approximation – to know exactly would be nearly impossible (predicting the future) but in this case, an approximation is adequate</a:t>
            </a:r>
            <a:endParaRPr lang="en-CA" dirty="0"/>
          </a:p>
        </p:txBody>
      </p:sp>
      <p:sp>
        <p:nvSpPr>
          <p:cNvPr id="8" name="Footer Placeholder 7"/>
          <p:cNvSpPr>
            <a:spLocks noGrp="1"/>
          </p:cNvSpPr>
          <p:nvPr>
            <p:ph type="ftr" sz="quarter" idx="11"/>
          </p:nvPr>
        </p:nvSpPr>
        <p:spPr/>
        <p:txBody>
          <a:bodyPr/>
          <a:lstStyle/>
          <a:p>
            <a:pPr>
              <a:defRPr/>
            </a:pPr>
            <a:r>
              <a:rPr lang="en-US" smtClean="0"/>
              <a:t>© 2015 Pilcher, Smith &amp; Riordan</a:t>
            </a:r>
            <a:endParaRPr lang="en-CA"/>
          </a:p>
        </p:txBody>
      </p:sp>
      <p:sp>
        <p:nvSpPr>
          <p:cNvPr id="9" name="Slide Number Placeholder 8"/>
          <p:cNvSpPr>
            <a:spLocks noGrp="1"/>
          </p:cNvSpPr>
          <p:nvPr>
            <p:ph type="sldNum" sz="quarter" idx="12"/>
          </p:nvPr>
        </p:nvSpPr>
        <p:spPr/>
        <p:txBody>
          <a:bodyPr/>
          <a:lstStyle/>
          <a:p>
            <a:r>
              <a:rPr lang="en-CA" smtClean="0"/>
              <a:t>CC#2 – Slide# </a:t>
            </a:r>
            <a:fld id="{EC1D7D15-20A4-40F4-9477-D38084ADF576}" type="slidenum">
              <a:rPr lang="en-CA" smtClean="0"/>
              <a:pPr/>
              <a:t>16</a:t>
            </a:fld>
            <a:endParaRPr lang="en-CA" dirty="0"/>
          </a:p>
        </p:txBody>
      </p:sp>
    </p:spTree>
    <p:extLst>
      <p:ext uri="{BB962C8B-B14F-4D97-AF65-F5344CB8AC3E}">
        <p14:creationId xmlns:p14="http://schemas.microsoft.com/office/powerpoint/2010/main" val="21900434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Big Data and art… </a:t>
            </a:r>
            <a:endParaRPr lang="en-CA" dirty="0"/>
          </a:p>
        </p:txBody>
      </p:sp>
      <p:sp>
        <p:nvSpPr>
          <p:cNvPr id="3" name="Content Placeholder 2"/>
          <p:cNvSpPr>
            <a:spLocks noGrp="1"/>
          </p:cNvSpPr>
          <p:nvPr>
            <p:ph idx="1"/>
          </p:nvPr>
        </p:nvSpPr>
        <p:spPr>
          <a:xfrm>
            <a:off x="628650" y="1825625"/>
            <a:ext cx="5189589" cy="4351338"/>
          </a:xfrm>
        </p:spPr>
        <p:txBody>
          <a:bodyPr/>
          <a:lstStyle/>
          <a:p>
            <a:r>
              <a:rPr lang="en-CA" dirty="0" smtClean="0"/>
              <a:t>Big Data is like an impressionist painting… the farther away you get, the more information on the whole is afforded</a:t>
            </a:r>
          </a:p>
          <a:p>
            <a:r>
              <a:rPr lang="en-CA" i="1" dirty="0" smtClean="0">
                <a:solidFill>
                  <a:schemeClr val="accent2">
                    <a:lumMod val="75000"/>
                  </a:schemeClr>
                </a:solidFill>
              </a:rPr>
              <a:t>You see the big picture</a:t>
            </a:r>
          </a:p>
          <a:p>
            <a:r>
              <a:rPr lang="en-CA" dirty="0" smtClean="0"/>
              <a:t>And sometimes that has value that small data just can’t provide…</a:t>
            </a:r>
            <a:endParaRPr lang="en-CA" dirty="0"/>
          </a:p>
        </p:txBody>
      </p:sp>
      <p:pic>
        <p:nvPicPr>
          <p:cNvPr id="7"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6115050" y="2201450"/>
            <a:ext cx="2218944" cy="359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Footer Placeholder 8"/>
          <p:cNvSpPr>
            <a:spLocks noGrp="1"/>
          </p:cNvSpPr>
          <p:nvPr>
            <p:ph type="ftr" sz="quarter" idx="11"/>
          </p:nvPr>
        </p:nvSpPr>
        <p:spPr/>
        <p:txBody>
          <a:bodyPr/>
          <a:lstStyle/>
          <a:p>
            <a:pPr>
              <a:defRPr/>
            </a:pPr>
            <a:r>
              <a:rPr lang="en-US" smtClean="0"/>
              <a:t>© 2015 Pilcher, Smith &amp; Riordan</a:t>
            </a:r>
            <a:endParaRPr lang="en-CA"/>
          </a:p>
        </p:txBody>
      </p:sp>
      <p:sp>
        <p:nvSpPr>
          <p:cNvPr id="10" name="Slide Number Placeholder 9"/>
          <p:cNvSpPr>
            <a:spLocks noGrp="1"/>
          </p:cNvSpPr>
          <p:nvPr>
            <p:ph type="sldNum" sz="quarter" idx="12"/>
          </p:nvPr>
        </p:nvSpPr>
        <p:spPr/>
        <p:txBody>
          <a:bodyPr/>
          <a:lstStyle/>
          <a:p>
            <a:r>
              <a:rPr lang="en-CA" smtClean="0"/>
              <a:t>CC#2 – Slide# </a:t>
            </a:r>
            <a:fld id="{EC1D7D15-20A4-40F4-9477-D38084ADF576}" type="slidenum">
              <a:rPr lang="en-CA" smtClean="0"/>
              <a:pPr/>
              <a:t>17</a:t>
            </a:fld>
            <a:endParaRPr lang="en-CA" dirty="0"/>
          </a:p>
        </p:txBody>
      </p:sp>
    </p:spTree>
    <p:extLst>
      <p:ext uri="{BB962C8B-B14F-4D97-AF65-F5344CB8AC3E}">
        <p14:creationId xmlns:p14="http://schemas.microsoft.com/office/powerpoint/2010/main" val="2162381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Big Data and health</a:t>
            </a:r>
            <a:endParaRPr lang="en-CA" dirty="0"/>
          </a:p>
        </p:txBody>
      </p:sp>
      <p:sp>
        <p:nvSpPr>
          <p:cNvPr id="3" name="Content Placeholder 2"/>
          <p:cNvSpPr>
            <a:spLocks noGrp="1"/>
          </p:cNvSpPr>
          <p:nvPr>
            <p:ph idx="1"/>
          </p:nvPr>
        </p:nvSpPr>
        <p:spPr/>
        <p:txBody>
          <a:bodyPr/>
          <a:lstStyle/>
          <a:p>
            <a:r>
              <a:rPr lang="en-CA" dirty="0" smtClean="0"/>
              <a:t>The app </a:t>
            </a:r>
            <a:r>
              <a:rPr lang="en-CA" i="1" dirty="0" smtClean="0">
                <a:solidFill>
                  <a:schemeClr val="accent2">
                    <a:lumMod val="75000"/>
                  </a:schemeClr>
                </a:solidFill>
              </a:rPr>
              <a:t>ginger.io</a:t>
            </a:r>
            <a:r>
              <a:rPr lang="en-CA" dirty="0" smtClean="0"/>
              <a:t> uses data on frequency of app usage on iPhone and Android devices to predict when self-described depressives are entering a down cycle…</a:t>
            </a:r>
          </a:p>
          <a:p>
            <a:r>
              <a:rPr lang="en-CA" dirty="0" smtClean="0"/>
              <a:t>Alerts caregivers that a person might need intervention</a:t>
            </a:r>
          </a:p>
        </p:txBody>
      </p:sp>
      <p:sp>
        <p:nvSpPr>
          <p:cNvPr id="8" name="Footer Placeholder 7"/>
          <p:cNvSpPr>
            <a:spLocks noGrp="1"/>
          </p:cNvSpPr>
          <p:nvPr>
            <p:ph type="ftr" sz="quarter" idx="11"/>
          </p:nvPr>
        </p:nvSpPr>
        <p:spPr/>
        <p:txBody>
          <a:bodyPr/>
          <a:lstStyle/>
          <a:p>
            <a:pPr>
              <a:defRPr/>
            </a:pPr>
            <a:r>
              <a:rPr lang="en-US" smtClean="0"/>
              <a:t>© 2015 Pilcher, Smith &amp; Riordan</a:t>
            </a:r>
            <a:endParaRPr lang="en-CA"/>
          </a:p>
        </p:txBody>
      </p:sp>
      <p:sp>
        <p:nvSpPr>
          <p:cNvPr id="9" name="Slide Number Placeholder 8"/>
          <p:cNvSpPr>
            <a:spLocks noGrp="1"/>
          </p:cNvSpPr>
          <p:nvPr>
            <p:ph type="sldNum" sz="quarter" idx="12"/>
          </p:nvPr>
        </p:nvSpPr>
        <p:spPr/>
        <p:txBody>
          <a:bodyPr/>
          <a:lstStyle/>
          <a:p>
            <a:r>
              <a:rPr lang="en-CA" smtClean="0"/>
              <a:t>CC#2 – Slide# </a:t>
            </a:r>
            <a:fld id="{EC1D7D15-20A4-40F4-9477-D38084ADF576}" type="slidenum">
              <a:rPr lang="en-CA" smtClean="0"/>
              <a:pPr/>
              <a:t>18</a:t>
            </a:fld>
            <a:endParaRPr lang="en-CA" dirty="0"/>
          </a:p>
        </p:txBody>
      </p:sp>
    </p:spTree>
    <p:extLst>
      <p:ext uri="{BB962C8B-B14F-4D97-AF65-F5344CB8AC3E}">
        <p14:creationId xmlns:p14="http://schemas.microsoft.com/office/powerpoint/2010/main" val="724616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examples…</a:t>
            </a:r>
            <a:endParaRPr lang="en-US" dirty="0"/>
          </a:p>
        </p:txBody>
      </p:sp>
      <p:sp>
        <p:nvSpPr>
          <p:cNvPr id="3" name="Content Placeholder 2"/>
          <p:cNvSpPr>
            <a:spLocks noGrp="1"/>
          </p:cNvSpPr>
          <p:nvPr>
            <p:ph idx="1"/>
          </p:nvPr>
        </p:nvSpPr>
        <p:spPr/>
        <p:txBody>
          <a:bodyPr/>
          <a:lstStyle/>
          <a:p>
            <a:r>
              <a:rPr lang="en-US" dirty="0"/>
              <a:t>Netflix uses information to shape personal recommendations from </a:t>
            </a:r>
            <a:r>
              <a:rPr lang="en-US" dirty="0" smtClean="0"/>
              <a:t>customers and predict what they may be interested in.</a:t>
            </a:r>
          </a:p>
          <a:p>
            <a:pPr lvl="1"/>
            <a:r>
              <a:rPr lang="en-US" dirty="0" smtClean="0"/>
              <a:t>It’s not perfect, how could it? We always have a different mood, or preference… but it is still pretty useful!</a:t>
            </a:r>
          </a:p>
          <a:p>
            <a:r>
              <a:rPr lang="en-US" dirty="0" smtClean="0"/>
              <a:t>Google tracks the movement of cell phones in order to determine traffic patterns (crowdsourcing data to create a image of traffic).</a:t>
            </a:r>
          </a:p>
          <a:p>
            <a:pPr lvl="1"/>
            <a:r>
              <a:rPr lang="en-US" dirty="0" smtClean="0"/>
              <a:t>The “data exhaust” of GPS tracking is captured and put to good use. </a:t>
            </a:r>
          </a:p>
          <a:p>
            <a:endParaRPr lang="en-US" dirty="0" smtClean="0"/>
          </a:p>
          <a:p>
            <a:endParaRPr lang="en-US" dirty="0"/>
          </a:p>
        </p:txBody>
      </p:sp>
      <p:sp>
        <p:nvSpPr>
          <p:cNvPr id="8" name="Footer Placeholder 7"/>
          <p:cNvSpPr>
            <a:spLocks noGrp="1"/>
          </p:cNvSpPr>
          <p:nvPr>
            <p:ph type="ftr" sz="quarter" idx="11"/>
          </p:nvPr>
        </p:nvSpPr>
        <p:spPr/>
        <p:txBody>
          <a:bodyPr/>
          <a:lstStyle/>
          <a:p>
            <a:pPr>
              <a:defRPr/>
            </a:pPr>
            <a:r>
              <a:rPr lang="en-US" smtClean="0"/>
              <a:t>© 2015 Pilcher, Smith &amp; Riordan</a:t>
            </a:r>
            <a:endParaRPr lang="en-CA"/>
          </a:p>
        </p:txBody>
      </p:sp>
      <p:sp>
        <p:nvSpPr>
          <p:cNvPr id="9" name="Slide Number Placeholder 8"/>
          <p:cNvSpPr>
            <a:spLocks noGrp="1"/>
          </p:cNvSpPr>
          <p:nvPr>
            <p:ph type="sldNum" sz="quarter" idx="12"/>
          </p:nvPr>
        </p:nvSpPr>
        <p:spPr/>
        <p:txBody>
          <a:bodyPr/>
          <a:lstStyle/>
          <a:p>
            <a:r>
              <a:rPr lang="en-CA" smtClean="0"/>
              <a:t>CC#2 – Slide# </a:t>
            </a:r>
            <a:fld id="{EC1D7D15-20A4-40F4-9477-D38084ADF576}" type="slidenum">
              <a:rPr lang="en-CA" smtClean="0"/>
              <a:pPr/>
              <a:t>19</a:t>
            </a:fld>
            <a:endParaRPr lang="en-CA" dirty="0"/>
          </a:p>
        </p:txBody>
      </p:sp>
    </p:spTree>
    <p:extLst>
      <p:ext uri="{BB962C8B-B14F-4D97-AF65-F5344CB8AC3E}">
        <p14:creationId xmlns:p14="http://schemas.microsoft.com/office/powerpoint/2010/main" val="41419723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Even more examples…</a:t>
            </a:r>
            <a:endParaRPr lang="en-US" dirty="0"/>
          </a:p>
        </p:txBody>
      </p:sp>
      <p:sp>
        <p:nvSpPr>
          <p:cNvPr id="3" name="Content Placeholder 2"/>
          <p:cNvSpPr>
            <a:spLocks noGrp="1"/>
          </p:cNvSpPr>
          <p:nvPr>
            <p:ph idx="1"/>
          </p:nvPr>
        </p:nvSpPr>
        <p:spPr/>
        <p:txBody>
          <a:bodyPr>
            <a:normAutofit/>
          </a:bodyPr>
          <a:lstStyle/>
          <a:p>
            <a:r>
              <a:rPr lang="en-US" dirty="0" smtClean="0"/>
              <a:t>CDC developed information systems to track influenza, their methods resulted in a process that presented an view that was </a:t>
            </a:r>
            <a:r>
              <a:rPr lang="en-US" b="1" i="1" dirty="0" smtClean="0"/>
              <a:t>two weeks behind</a:t>
            </a:r>
            <a:r>
              <a:rPr lang="en-US" dirty="0" smtClean="0"/>
              <a:t>.</a:t>
            </a:r>
          </a:p>
          <a:p>
            <a:r>
              <a:rPr lang="en-US" dirty="0" smtClean="0"/>
              <a:t>Google joined to help… they used google search patterns to create a new </a:t>
            </a:r>
            <a:r>
              <a:rPr lang="en-US" b="1" i="1" dirty="0" smtClean="0"/>
              <a:t>real-time view</a:t>
            </a:r>
            <a:r>
              <a:rPr lang="en-US" dirty="0" smtClean="0"/>
              <a:t>, in aggregate though it was not perfect, but good enough to direct planning and action. </a:t>
            </a:r>
          </a:p>
          <a:p>
            <a:pPr marL="0" indent="0">
              <a:buNone/>
            </a:pPr>
            <a:endParaRPr lang="en-US" dirty="0" smtClean="0"/>
          </a:p>
          <a:p>
            <a:endParaRPr lang="en-US" dirty="0"/>
          </a:p>
        </p:txBody>
      </p:sp>
      <p:sp>
        <p:nvSpPr>
          <p:cNvPr id="8" name="Footer Placeholder 7"/>
          <p:cNvSpPr>
            <a:spLocks noGrp="1"/>
          </p:cNvSpPr>
          <p:nvPr>
            <p:ph type="ftr" sz="quarter" idx="11"/>
          </p:nvPr>
        </p:nvSpPr>
        <p:spPr/>
        <p:txBody>
          <a:bodyPr/>
          <a:lstStyle/>
          <a:p>
            <a:pPr>
              <a:defRPr/>
            </a:pPr>
            <a:r>
              <a:rPr lang="en-US" smtClean="0"/>
              <a:t>© 2015 Pilcher, Smith &amp; Riordan</a:t>
            </a:r>
            <a:endParaRPr lang="en-CA"/>
          </a:p>
        </p:txBody>
      </p:sp>
      <p:sp>
        <p:nvSpPr>
          <p:cNvPr id="9" name="Slide Number Placeholder 8"/>
          <p:cNvSpPr>
            <a:spLocks noGrp="1"/>
          </p:cNvSpPr>
          <p:nvPr>
            <p:ph type="sldNum" sz="quarter" idx="12"/>
          </p:nvPr>
        </p:nvSpPr>
        <p:spPr/>
        <p:txBody>
          <a:bodyPr/>
          <a:lstStyle/>
          <a:p>
            <a:r>
              <a:rPr lang="en-CA" smtClean="0"/>
              <a:t>CC#2 – Slide# </a:t>
            </a:r>
            <a:fld id="{EC1D7D15-20A4-40F4-9477-D38084ADF576}" type="slidenum">
              <a:rPr lang="en-CA" smtClean="0"/>
              <a:pPr/>
              <a:t>20</a:t>
            </a:fld>
            <a:endParaRPr lang="en-CA" dirty="0"/>
          </a:p>
        </p:txBody>
      </p:sp>
    </p:spTree>
    <p:extLst>
      <p:ext uri="{BB962C8B-B14F-4D97-AF65-F5344CB8AC3E}">
        <p14:creationId xmlns:p14="http://schemas.microsoft.com/office/powerpoint/2010/main" val="31779016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Big Data creates opportunity</a:t>
            </a:r>
            <a:endParaRPr lang="en-US" dirty="0"/>
          </a:p>
        </p:txBody>
      </p:sp>
      <p:sp>
        <p:nvSpPr>
          <p:cNvPr id="3" name="Content Placeholder 2"/>
          <p:cNvSpPr>
            <a:spLocks noGrp="1"/>
          </p:cNvSpPr>
          <p:nvPr>
            <p:ph idx="1"/>
          </p:nvPr>
        </p:nvSpPr>
        <p:spPr>
          <a:xfrm>
            <a:off x="686708" y="1491796"/>
            <a:ext cx="7886700" cy="4351338"/>
          </a:xfrm>
        </p:spPr>
        <p:txBody>
          <a:bodyPr>
            <a:normAutofit lnSpcReduction="10000"/>
          </a:bodyPr>
          <a:lstStyle/>
          <a:p>
            <a:r>
              <a:rPr lang="en-US" dirty="0" smtClean="0"/>
              <a:t>In all these cases, a “small data” approach would be a) too costly, b) too slow, c) or unfeasible.</a:t>
            </a:r>
          </a:p>
          <a:p>
            <a:r>
              <a:rPr lang="en-US" dirty="0" smtClean="0"/>
              <a:t>CDC – too slow</a:t>
            </a:r>
          </a:p>
          <a:p>
            <a:pPr lvl="1"/>
            <a:r>
              <a:rPr lang="en-US" dirty="0" smtClean="0"/>
              <a:t>With all the resource they have, they could only produce views that were 2 weeks behind.</a:t>
            </a:r>
          </a:p>
          <a:p>
            <a:r>
              <a:rPr lang="en-US" dirty="0" smtClean="0"/>
              <a:t>Netflix – infeasible</a:t>
            </a:r>
          </a:p>
          <a:p>
            <a:pPr lvl="1"/>
            <a:r>
              <a:rPr lang="en-US" dirty="0" smtClean="0"/>
              <a:t>They would put customers off if they attempted to survey customers completely enough.</a:t>
            </a:r>
          </a:p>
          <a:p>
            <a:r>
              <a:rPr lang="en-US" dirty="0" smtClean="0"/>
              <a:t>Ginger.io – to expensive </a:t>
            </a:r>
          </a:p>
          <a:p>
            <a:pPr lvl="1"/>
            <a:r>
              <a:rPr lang="en-US" dirty="0" smtClean="0"/>
              <a:t>the benefits, though there, would not be enough to justify a “small data” approach</a:t>
            </a:r>
          </a:p>
          <a:p>
            <a:endParaRPr lang="en-US" dirty="0" smtClean="0"/>
          </a:p>
          <a:p>
            <a:endParaRPr lang="en-US" dirty="0"/>
          </a:p>
        </p:txBody>
      </p:sp>
      <p:sp>
        <p:nvSpPr>
          <p:cNvPr id="8" name="Footer Placeholder 7"/>
          <p:cNvSpPr>
            <a:spLocks noGrp="1"/>
          </p:cNvSpPr>
          <p:nvPr>
            <p:ph type="ftr" sz="quarter" idx="11"/>
          </p:nvPr>
        </p:nvSpPr>
        <p:spPr/>
        <p:txBody>
          <a:bodyPr/>
          <a:lstStyle/>
          <a:p>
            <a:pPr>
              <a:defRPr/>
            </a:pPr>
            <a:r>
              <a:rPr lang="en-US" smtClean="0"/>
              <a:t>© 2015 Pilcher, Smith &amp; Riordan</a:t>
            </a:r>
            <a:endParaRPr lang="en-CA"/>
          </a:p>
        </p:txBody>
      </p:sp>
      <p:sp>
        <p:nvSpPr>
          <p:cNvPr id="9" name="Slide Number Placeholder 8"/>
          <p:cNvSpPr>
            <a:spLocks noGrp="1"/>
          </p:cNvSpPr>
          <p:nvPr>
            <p:ph type="sldNum" sz="quarter" idx="12"/>
          </p:nvPr>
        </p:nvSpPr>
        <p:spPr/>
        <p:txBody>
          <a:bodyPr/>
          <a:lstStyle/>
          <a:p>
            <a:r>
              <a:rPr lang="en-CA" smtClean="0"/>
              <a:t>CC#2 – Slide# </a:t>
            </a:r>
            <a:fld id="{EC1D7D15-20A4-40F4-9477-D38084ADF576}" type="slidenum">
              <a:rPr lang="en-CA" smtClean="0"/>
              <a:pPr/>
              <a:t>21</a:t>
            </a:fld>
            <a:endParaRPr lang="en-CA" dirty="0"/>
          </a:p>
        </p:txBody>
      </p:sp>
    </p:spTree>
    <p:extLst>
      <p:ext uri="{BB962C8B-B14F-4D97-AF65-F5344CB8AC3E}">
        <p14:creationId xmlns:p14="http://schemas.microsoft.com/office/powerpoint/2010/main" val="26108227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Correlation vs. causation</a:t>
            </a:r>
            <a:endParaRPr lang="en-CA" dirty="0"/>
          </a:p>
        </p:txBody>
      </p:sp>
      <p:sp>
        <p:nvSpPr>
          <p:cNvPr id="3" name="Content Placeholder 2"/>
          <p:cNvSpPr>
            <a:spLocks noGrp="1"/>
          </p:cNvSpPr>
          <p:nvPr>
            <p:ph idx="1"/>
          </p:nvPr>
        </p:nvSpPr>
        <p:spPr>
          <a:xfrm>
            <a:off x="628650" y="1553251"/>
            <a:ext cx="7886700" cy="4351338"/>
          </a:xfrm>
        </p:spPr>
        <p:txBody>
          <a:bodyPr>
            <a:normAutofit fontScale="92500"/>
          </a:bodyPr>
          <a:lstStyle/>
          <a:p>
            <a:r>
              <a:rPr lang="en-CA" dirty="0" smtClean="0"/>
              <a:t>Big Data can tell you </a:t>
            </a:r>
            <a:r>
              <a:rPr lang="en-CA" i="1" dirty="0" smtClean="0">
                <a:solidFill>
                  <a:schemeClr val="accent2">
                    <a:lumMod val="75000"/>
                  </a:schemeClr>
                </a:solidFill>
              </a:rPr>
              <a:t>THAT</a:t>
            </a:r>
            <a:r>
              <a:rPr lang="en-CA" dirty="0" smtClean="0"/>
              <a:t> but not </a:t>
            </a:r>
            <a:r>
              <a:rPr lang="en-CA" i="1" dirty="0">
                <a:solidFill>
                  <a:schemeClr val="accent2">
                    <a:lumMod val="75000"/>
                  </a:schemeClr>
                </a:solidFill>
              </a:rPr>
              <a:t>WHY</a:t>
            </a:r>
          </a:p>
          <a:p>
            <a:r>
              <a:rPr lang="en-CA" dirty="0" smtClean="0"/>
              <a:t>Big Data provides correlation with no guarantee of causation – but often that’s good enough</a:t>
            </a:r>
          </a:p>
          <a:p>
            <a:pPr lvl="1"/>
            <a:r>
              <a:rPr lang="en-CA" dirty="0" smtClean="0"/>
              <a:t>Walmart data shows a spike in Pop Tart sales (7x) within regions where a hurricane is predicted – it seems that people stock up on Pop Tarts before a natural disaster, why?</a:t>
            </a:r>
          </a:p>
          <a:p>
            <a:pPr lvl="1"/>
            <a:r>
              <a:rPr lang="en-CA" dirty="0" smtClean="0"/>
              <a:t>Big data can tell you </a:t>
            </a:r>
            <a:r>
              <a:rPr lang="en-CA" b="1" u="sng" dirty="0" smtClean="0"/>
              <a:t>that</a:t>
            </a:r>
            <a:r>
              <a:rPr lang="en-CA" dirty="0" smtClean="0"/>
              <a:t>… and it tells Walmart and other retailers how to alter their purchasing and supply chain to take advantage</a:t>
            </a:r>
          </a:p>
          <a:p>
            <a:pPr lvl="1"/>
            <a:r>
              <a:rPr lang="en-CA" dirty="0" smtClean="0"/>
              <a:t>Who knows why and, for retailers, who cares? It’s just a correlation that represents a fact THAT people seem to behave this way…</a:t>
            </a:r>
          </a:p>
        </p:txBody>
      </p:sp>
      <p:sp>
        <p:nvSpPr>
          <p:cNvPr id="6" name="Rectangle 5"/>
          <p:cNvSpPr/>
          <p:nvPr/>
        </p:nvSpPr>
        <p:spPr>
          <a:xfrm>
            <a:off x="3200400" y="5766089"/>
            <a:ext cx="5421086" cy="276999"/>
          </a:xfrm>
          <a:prstGeom prst="rect">
            <a:avLst/>
          </a:prstGeom>
        </p:spPr>
        <p:txBody>
          <a:bodyPr wrap="square">
            <a:spAutoFit/>
          </a:bodyPr>
          <a:lstStyle/>
          <a:p>
            <a:r>
              <a:rPr lang="en-US" sz="1200" dirty="0">
                <a:hlinkClick r:id="rId2"/>
              </a:rPr>
              <a:t>http://www.nytimes.com/2004/11/14/business/yourmoney/14wal.html?_r=0</a:t>
            </a:r>
            <a:endParaRPr lang="en-US" sz="1200" dirty="0"/>
          </a:p>
        </p:txBody>
      </p:sp>
      <p:sp>
        <p:nvSpPr>
          <p:cNvPr id="9" name="Footer Placeholder 8"/>
          <p:cNvSpPr>
            <a:spLocks noGrp="1"/>
          </p:cNvSpPr>
          <p:nvPr>
            <p:ph type="ftr" sz="quarter" idx="11"/>
          </p:nvPr>
        </p:nvSpPr>
        <p:spPr/>
        <p:txBody>
          <a:bodyPr/>
          <a:lstStyle/>
          <a:p>
            <a:pPr>
              <a:defRPr/>
            </a:pPr>
            <a:r>
              <a:rPr lang="en-US" smtClean="0"/>
              <a:t>© 2015 Pilcher, Smith &amp; Riordan</a:t>
            </a:r>
            <a:endParaRPr lang="en-CA"/>
          </a:p>
        </p:txBody>
      </p:sp>
      <p:sp>
        <p:nvSpPr>
          <p:cNvPr id="10" name="Slide Number Placeholder 9"/>
          <p:cNvSpPr>
            <a:spLocks noGrp="1"/>
          </p:cNvSpPr>
          <p:nvPr>
            <p:ph type="sldNum" sz="quarter" idx="12"/>
          </p:nvPr>
        </p:nvSpPr>
        <p:spPr/>
        <p:txBody>
          <a:bodyPr/>
          <a:lstStyle/>
          <a:p>
            <a:r>
              <a:rPr lang="en-CA" smtClean="0"/>
              <a:t>CC#2 – Slide# </a:t>
            </a:r>
            <a:fld id="{EC1D7D15-20A4-40F4-9477-D38084ADF576}" type="slidenum">
              <a:rPr lang="en-CA" smtClean="0"/>
              <a:pPr/>
              <a:t>22</a:t>
            </a:fld>
            <a:endParaRPr lang="en-CA" dirty="0"/>
          </a:p>
        </p:txBody>
      </p:sp>
    </p:spTree>
    <p:extLst>
      <p:ext uri="{BB962C8B-B14F-4D97-AF65-F5344CB8AC3E}">
        <p14:creationId xmlns:p14="http://schemas.microsoft.com/office/powerpoint/2010/main" val="2779110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Ownership</a:t>
            </a:r>
            <a:endParaRPr lang="en-CA" dirty="0"/>
          </a:p>
        </p:txBody>
      </p:sp>
      <p:sp>
        <p:nvSpPr>
          <p:cNvPr id="3" name="Content Placeholder 2"/>
          <p:cNvSpPr>
            <a:spLocks noGrp="1"/>
          </p:cNvSpPr>
          <p:nvPr>
            <p:ph idx="1"/>
          </p:nvPr>
        </p:nvSpPr>
        <p:spPr/>
        <p:txBody>
          <a:bodyPr/>
          <a:lstStyle/>
          <a:p>
            <a:r>
              <a:rPr lang="en-CA" i="1" dirty="0" smtClean="0">
                <a:solidFill>
                  <a:schemeClr val="accent2">
                    <a:lumMod val="75000"/>
                  </a:schemeClr>
                </a:solidFill>
              </a:rPr>
              <a:t>Who owns the data?</a:t>
            </a:r>
          </a:p>
          <a:p>
            <a:pPr lvl="1"/>
            <a:r>
              <a:rPr lang="en-CA" dirty="0" smtClean="0"/>
              <a:t>Can I have and use my own (what would be) small data from the </a:t>
            </a:r>
            <a:r>
              <a:rPr lang="en-CA" dirty="0"/>
              <a:t>Big Data that </a:t>
            </a:r>
            <a:r>
              <a:rPr lang="en-CA" dirty="0" smtClean="0"/>
              <a:t>is collected on me?</a:t>
            </a:r>
          </a:p>
          <a:p>
            <a:pPr lvl="1"/>
            <a:r>
              <a:rPr lang="en-CA" dirty="0" smtClean="0"/>
              <a:t>How do I get that data?</a:t>
            </a:r>
          </a:p>
          <a:p>
            <a:r>
              <a:rPr lang="en-CA" i="1" dirty="0" smtClean="0">
                <a:solidFill>
                  <a:schemeClr val="accent2">
                    <a:lumMod val="75000"/>
                  </a:schemeClr>
                </a:solidFill>
              </a:rPr>
              <a:t>Big data has value! </a:t>
            </a:r>
          </a:p>
          <a:p>
            <a:pPr lvl="1"/>
            <a:r>
              <a:rPr lang="en-CA" dirty="0" smtClean="0"/>
              <a:t>A heart patient named Hugo wanted to have the data generated by his pacemaker but was denied access to it</a:t>
            </a:r>
          </a:p>
          <a:p>
            <a:pPr lvl="2"/>
            <a:r>
              <a:rPr lang="en-CA" dirty="0" smtClean="0"/>
              <a:t>Physicians and manufacturer were worried about liability if something went wrong with the medical response to a possible cardiac event</a:t>
            </a:r>
          </a:p>
          <a:p>
            <a:endParaRPr lang="en-CA" dirty="0"/>
          </a:p>
        </p:txBody>
      </p:sp>
      <p:sp>
        <p:nvSpPr>
          <p:cNvPr id="8" name="Footer Placeholder 7"/>
          <p:cNvSpPr>
            <a:spLocks noGrp="1"/>
          </p:cNvSpPr>
          <p:nvPr>
            <p:ph type="ftr" sz="quarter" idx="11"/>
          </p:nvPr>
        </p:nvSpPr>
        <p:spPr/>
        <p:txBody>
          <a:bodyPr/>
          <a:lstStyle/>
          <a:p>
            <a:pPr>
              <a:defRPr/>
            </a:pPr>
            <a:r>
              <a:rPr lang="en-US" smtClean="0"/>
              <a:t>© 2015 Pilcher, Smith &amp; Riordan</a:t>
            </a:r>
            <a:endParaRPr lang="en-CA"/>
          </a:p>
        </p:txBody>
      </p:sp>
      <p:sp>
        <p:nvSpPr>
          <p:cNvPr id="9" name="Slide Number Placeholder 8"/>
          <p:cNvSpPr>
            <a:spLocks noGrp="1"/>
          </p:cNvSpPr>
          <p:nvPr>
            <p:ph type="sldNum" sz="quarter" idx="12"/>
          </p:nvPr>
        </p:nvSpPr>
        <p:spPr/>
        <p:txBody>
          <a:bodyPr/>
          <a:lstStyle/>
          <a:p>
            <a:r>
              <a:rPr lang="en-CA" smtClean="0"/>
              <a:t>CC#2 – Slide# </a:t>
            </a:r>
            <a:fld id="{EC1D7D15-20A4-40F4-9477-D38084ADF576}" type="slidenum">
              <a:rPr lang="en-CA" smtClean="0"/>
              <a:pPr/>
              <a:t>23</a:t>
            </a:fld>
            <a:endParaRPr lang="en-CA" dirty="0"/>
          </a:p>
        </p:txBody>
      </p:sp>
    </p:spTree>
    <p:extLst>
      <p:ext uri="{BB962C8B-B14F-4D97-AF65-F5344CB8AC3E}">
        <p14:creationId xmlns:p14="http://schemas.microsoft.com/office/powerpoint/2010/main" val="11849711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Data Barons</a:t>
            </a:r>
            <a:endParaRPr lang="en-CA" dirty="0"/>
          </a:p>
        </p:txBody>
      </p:sp>
      <p:sp>
        <p:nvSpPr>
          <p:cNvPr id="3" name="Content Placeholder 2"/>
          <p:cNvSpPr>
            <a:spLocks noGrp="1"/>
          </p:cNvSpPr>
          <p:nvPr>
            <p:ph idx="1"/>
          </p:nvPr>
        </p:nvSpPr>
        <p:spPr/>
        <p:txBody>
          <a:bodyPr>
            <a:normAutofit/>
          </a:bodyPr>
          <a:lstStyle/>
          <a:p>
            <a:r>
              <a:rPr lang="en-CA" dirty="0" err="1" smtClean="0"/>
              <a:t>Zuckerberg</a:t>
            </a:r>
            <a:r>
              <a:rPr lang="en-CA" dirty="0" smtClean="0"/>
              <a:t>, </a:t>
            </a:r>
            <a:r>
              <a:rPr lang="en-CA" dirty="0" err="1" smtClean="0"/>
              <a:t>Brin</a:t>
            </a:r>
            <a:r>
              <a:rPr lang="en-CA" dirty="0" smtClean="0"/>
              <a:t>, Bezos, etc. are the new oil barons –&gt; the </a:t>
            </a:r>
            <a:r>
              <a:rPr lang="en-CA" i="1" dirty="0" smtClean="0">
                <a:solidFill>
                  <a:schemeClr val="accent2">
                    <a:lumMod val="75000"/>
                  </a:schemeClr>
                </a:solidFill>
              </a:rPr>
              <a:t>Data Barons</a:t>
            </a:r>
          </a:p>
          <a:p>
            <a:r>
              <a:rPr lang="en-CA" dirty="0" smtClean="0"/>
              <a:t>They and others are amassing enormous wealth from our giving them our data for free</a:t>
            </a:r>
          </a:p>
          <a:p>
            <a:r>
              <a:rPr lang="en-CA" dirty="0" smtClean="0"/>
              <a:t>If we could instead have centralised yet distributed, free and supported access by all to the collected </a:t>
            </a:r>
            <a:r>
              <a:rPr lang="en-CA" dirty="0"/>
              <a:t>Big Data , </a:t>
            </a:r>
            <a:r>
              <a:rPr lang="en-CA" dirty="0" smtClean="0"/>
              <a:t>we would have a democratic society</a:t>
            </a:r>
          </a:p>
        </p:txBody>
      </p:sp>
      <p:sp>
        <p:nvSpPr>
          <p:cNvPr id="8" name="Footer Placeholder 7"/>
          <p:cNvSpPr>
            <a:spLocks noGrp="1"/>
          </p:cNvSpPr>
          <p:nvPr>
            <p:ph type="ftr" sz="quarter" idx="11"/>
          </p:nvPr>
        </p:nvSpPr>
        <p:spPr/>
        <p:txBody>
          <a:bodyPr/>
          <a:lstStyle/>
          <a:p>
            <a:pPr>
              <a:defRPr/>
            </a:pPr>
            <a:r>
              <a:rPr lang="en-US" smtClean="0"/>
              <a:t>© 2015 Pilcher, Smith &amp; Riordan</a:t>
            </a:r>
            <a:endParaRPr lang="en-CA"/>
          </a:p>
        </p:txBody>
      </p:sp>
      <p:sp>
        <p:nvSpPr>
          <p:cNvPr id="9" name="Slide Number Placeholder 8"/>
          <p:cNvSpPr>
            <a:spLocks noGrp="1"/>
          </p:cNvSpPr>
          <p:nvPr>
            <p:ph type="sldNum" sz="quarter" idx="12"/>
          </p:nvPr>
        </p:nvSpPr>
        <p:spPr/>
        <p:txBody>
          <a:bodyPr/>
          <a:lstStyle/>
          <a:p>
            <a:r>
              <a:rPr lang="en-CA" smtClean="0"/>
              <a:t>CC#2 – Slide# </a:t>
            </a:r>
            <a:fld id="{EC1D7D15-20A4-40F4-9477-D38084ADF576}" type="slidenum">
              <a:rPr lang="en-CA" smtClean="0"/>
              <a:pPr/>
              <a:t>24</a:t>
            </a:fld>
            <a:endParaRPr lang="en-CA" dirty="0"/>
          </a:p>
        </p:txBody>
      </p:sp>
    </p:spTree>
    <p:extLst>
      <p:ext uri="{BB962C8B-B14F-4D97-AF65-F5344CB8AC3E}">
        <p14:creationId xmlns:p14="http://schemas.microsoft.com/office/powerpoint/2010/main" val="29124677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Brokers</a:t>
            </a:r>
            <a:endParaRPr lang="en-US" dirty="0"/>
          </a:p>
        </p:txBody>
      </p:sp>
      <p:sp>
        <p:nvSpPr>
          <p:cNvPr id="3" name="Content Placeholder 2"/>
          <p:cNvSpPr>
            <a:spLocks noGrp="1"/>
          </p:cNvSpPr>
          <p:nvPr>
            <p:ph idx="1"/>
          </p:nvPr>
        </p:nvSpPr>
        <p:spPr/>
        <p:txBody>
          <a:bodyPr>
            <a:normAutofit/>
          </a:bodyPr>
          <a:lstStyle/>
          <a:p>
            <a:r>
              <a:rPr lang="en-US" dirty="0" smtClean="0"/>
              <a:t>Remember the Video I showed you last week?</a:t>
            </a:r>
          </a:p>
          <a:p>
            <a:r>
              <a:rPr lang="en-US" dirty="0" smtClean="0"/>
              <a:t>Data brokering is becoming big business… as more and more data - mined, aggregated, and contrasted – can generate insights that were never before possible.</a:t>
            </a:r>
          </a:p>
          <a:p>
            <a:r>
              <a:rPr lang="en-US" sz="2200" dirty="0" smtClean="0"/>
              <a:t>“</a:t>
            </a:r>
            <a:r>
              <a:rPr lang="en-US" sz="2200" dirty="0"/>
              <a:t>Data brokers collect and sell information for a variety of purposes including for </a:t>
            </a:r>
            <a:r>
              <a:rPr lang="en-US" sz="2200" dirty="0" smtClean="0"/>
              <a:t>fraud prevention</a:t>
            </a:r>
            <a:r>
              <a:rPr lang="en-US" sz="2200" dirty="0"/>
              <a:t>, credit risk assessment, and marketing. Their customer base encompasses virtually </a:t>
            </a:r>
            <a:r>
              <a:rPr lang="en-US" sz="2200" dirty="0" smtClean="0"/>
              <a:t>all major </a:t>
            </a:r>
            <a:r>
              <a:rPr lang="en-US" sz="2200" dirty="0"/>
              <a:t>industry sectors in the country in addition to many individual small businesses</a:t>
            </a:r>
            <a:r>
              <a:rPr lang="en-US" sz="2200" dirty="0" smtClean="0"/>
              <a:t>.”</a:t>
            </a:r>
          </a:p>
          <a:p>
            <a:r>
              <a:rPr lang="en-US" sz="1300" dirty="0" smtClean="0"/>
              <a:t>Source: </a:t>
            </a:r>
            <a:r>
              <a:rPr lang="en-US" sz="1300" b="1" dirty="0">
                <a:hlinkClick r:id="rId2"/>
              </a:rPr>
              <a:t>A Review of the Data </a:t>
            </a:r>
            <a:r>
              <a:rPr lang="en-US" sz="1300" b="1" dirty="0" smtClean="0">
                <a:hlinkClick r:id="rId2"/>
              </a:rPr>
              <a:t>Broker Industry</a:t>
            </a:r>
            <a:r>
              <a:rPr lang="en-US" sz="1300" b="1" dirty="0">
                <a:hlinkClick r:id="rId2"/>
              </a:rPr>
              <a:t>: Collection, </a:t>
            </a:r>
            <a:r>
              <a:rPr lang="en-US" sz="1300" b="1" dirty="0" smtClean="0">
                <a:hlinkClick r:id="rId2"/>
              </a:rPr>
              <a:t>Use, and </a:t>
            </a:r>
            <a:r>
              <a:rPr lang="en-US" sz="1300" b="1" dirty="0">
                <a:hlinkClick r:id="rId2"/>
              </a:rPr>
              <a:t>Sale of Consumer </a:t>
            </a:r>
            <a:r>
              <a:rPr lang="en-US" sz="1300" b="1" dirty="0" smtClean="0">
                <a:hlinkClick r:id="rId2"/>
              </a:rPr>
              <a:t>Data for </a:t>
            </a:r>
            <a:r>
              <a:rPr lang="en-US" sz="1300" b="1" dirty="0">
                <a:hlinkClick r:id="rId2"/>
              </a:rPr>
              <a:t>Marketing Purposes</a:t>
            </a:r>
            <a:endParaRPr lang="en-US" sz="1300" dirty="0" smtClean="0"/>
          </a:p>
          <a:p>
            <a:endParaRPr lang="en-US" sz="2200" dirty="0"/>
          </a:p>
        </p:txBody>
      </p:sp>
      <p:sp>
        <p:nvSpPr>
          <p:cNvPr id="8" name="Footer Placeholder 7"/>
          <p:cNvSpPr>
            <a:spLocks noGrp="1"/>
          </p:cNvSpPr>
          <p:nvPr>
            <p:ph type="ftr" sz="quarter" idx="11"/>
          </p:nvPr>
        </p:nvSpPr>
        <p:spPr/>
        <p:txBody>
          <a:bodyPr/>
          <a:lstStyle/>
          <a:p>
            <a:pPr>
              <a:defRPr/>
            </a:pPr>
            <a:r>
              <a:rPr lang="en-US" smtClean="0"/>
              <a:t>© 2015 Pilcher, Smith &amp; Riordan</a:t>
            </a:r>
            <a:endParaRPr lang="en-CA"/>
          </a:p>
        </p:txBody>
      </p:sp>
      <p:sp>
        <p:nvSpPr>
          <p:cNvPr id="9" name="Slide Number Placeholder 8"/>
          <p:cNvSpPr>
            <a:spLocks noGrp="1"/>
          </p:cNvSpPr>
          <p:nvPr>
            <p:ph type="sldNum" sz="quarter" idx="12"/>
          </p:nvPr>
        </p:nvSpPr>
        <p:spPr/>
        <p:txBody>
          <a:bodyPr/>
          <a:lstStyle/>
          <a:p>
            <a:r>
              <a:rPr lang="en-CA" smtClean="0"/>
              <a:t>CC#2 – Slide# </a:t>
            </a:r>
            <a:fld id="{EC1D7D15-20A4-40F4-9477-D38084ADF576}" type="slidenum">
              <a:rPr lang="en-CA" smtClean="0"/>
              <a:pPr/>
              <a:t>25</a:t>
            </a:fld>
            <a:endParaRPr lang="en-CA" dirty="0"/>
          </a:p>
        </p:txBody>
      </p:sp>
    </p:spTree>
    <p:extLst>
      <p:ext uri="{BB962C8B-B14F-4D97-AF65-F5344CB8AC3E}">
        <p14:creationId xmlns:p14="http://schemas.microsoft.com/office/powerpoint/2010/main" val="8992412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rot="19640556">
            <a:off x="6038850" y="290513"/>
            <a:ext cx="2944813" cy="1806575"/>
          </a:xfrm>
          <a:prstGeom prst="ellipse">
            <a:avLst/>
          </a:prstGeom>
          <a:ln>
            <a:noFill/>
          </a:ln>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CA"/>
          </a:p>
        </p:txBody>
      </p:sp>
      <p:sp>
        <p:nvSpPr>
          <p:cNvPr id="19458" name="Title 1"/>
          <p:cNvSpPr>
            <a:spLocks noGrp="1"/>
          </p:cNvSpPr>
          <p:nvPr>
            <p:ph type="title"/>
          </p:nvPr>
        </p:nvSpPr>
        <p:spPr/>
        <p:txBody>
          <a:bodyPr/>
          <a:lstStyle/>
          <a:p>
            <a:pPr eaLnBrk="1" hangingPunct="1"/>
            <a:r>
              <a:rPr lang="en-CA" dirty="0" smtClean="0"/>
              <a:t>CCR2</a:t>
            </a:r>
          </a:p>
        </p:txBody>
      </p:sp>
      <p:pic>
        <p:nvPicPr>
          <p:cNvPr id="19460" name="Picture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207125" y="377825"/>
            <a:ext cx="1350963"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TextBox 4"/>
          <p:cNvSpPr txBox="1">
            <a:spLocks noChangeArrowheads="1"/>
          </p:cNvSpPr>
          <p:nvPr/>
        </p:nvSpPr>
        <p:spPr bwMode="auto">
          <a:xfrm>
            <a:off x="7558088" y="731838"/>
            <a:ext cx="8306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dirty="0" smtClean="0">
                <a:latin typeface="Calibri" panose="020F0502020204030204" pitchFamily="34" charset="0"/>
              </a:rPr>
              <a:t>15 </a:t>
            </a:r>
            <a:r>
              <a:rPr lang="en-CA" dirty="0">
                <a:latin typeface="Calibri" panose="020F0502020204030204" pitchFamily="34" charset="0"/>
              </a:rPr>
              <a:t>min</a:t>
            </a:r>
          </a:p>
        </p:txBody>
      </p:sp>
      <p:pic>
        <p:nvPicPr>
          <p:cNvPr id="19462" name="Picture 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97775" y="992188"/>
            <a:ext cx="1011238" cy="88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3" name="TextBox 6"/>
          <p:cNvSpPr txBox="1">
            <a:spLocks noChangeArrowheads="1"/>
          </p:cNvSpPr>
          <p:nvPr/>
        </p:nvSpPr>
        <p:spPr bwMode="auto">
          <a:xfrm>
            <a:off x="6508750" y="1390650"/>
            <a:ext cx="10572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atin typeface="Calibri" panose="020F0502020204030204" pitchFamily="34" charset="0"/>
              </a:rPr>
              <a:t>7 X 2 min</a:t>
            </a:r>
          </a:p>
        </p:txBody>
      </p:sp>
      <p:sp>
        <p:nvSpPr>
          <p:cNvPr id="12" name="Content Placeholder 2"/>
          <p:cNvSpPr txBox="1">
            <a:spLocks/>
          </p:cNvSpPr>
          <p:nvPr/>
        </p:nvSpPr>
        <p:spPr bwMode="auto">
          <a:xfrm>
            <a:off x="697092" y="1390649"/>
            <a:ext cx="7886700" cy="4993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85000" lnSpcReduction="10000"/>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CA" i="1" dirty="0">
                <a:solidFill>
                  <a:schemeClr val="accent2">
                    <a:lumMod val="75000"/>
                  </a:schemeClr>
                </a:solidFill>
              </a:rPr>
              <a:t>Beans4All needs </a:t>
            </a:r>
            <a:r>
              <a:rPr lang="en-CA" i="1" dirty="0" smtClean="0">
                <a:solidFill>
                  <a:schemeClr val="accent2">
                    <a:lumMod val="75000"/>
                  </a:schemeClr>
                </a:solidFill>
              </a:rPr>
              <a:t>to scope </a:t>
            </a:r>
            <a:r>
              <a:rPr lang="en-CA" i="1" dirty="0">
                <a:solidFill>
                  <a:schemeClr val="accent2">
                    <a:lumMod val="75000"/>
                  </a:schemeClr>
                </a:solidFill>
              </a:rPr>
              <a:t>out a </a:t>
            </a:r>
            <a:r>
              <a:rPr lang="en-CA" i="1" dirty="0" smtClean="0">
                <a:solidFill>
                  <a:schemeClr val="accent2">
                    <a:lumMod val="75000"/>
                  </a:schemeClr>
                </a:solidFill>
              </a:rPr>
              <a:t>Big Data</a:t>
            </a:r>
          </a:p>
          <a:p>
            <a:pPr marL="0" indent="0">
              <a:buNone/>
            </a:pPr>
            <a:r>
              <a:rPr lang="en-CA" i="1" dirty="0">
                <a:solidFill>
                  <a:schemeClr val="accent2">
                    <a:lumMod val="75000"/>
                  </a:schemeClr>
                </a:solidFill>
              </a:rPr>
              <a:t>	</a:t>
            </a:r>
            <a:r>
              <a:rPr lang="en-CA" i="1" dirty="0" smtClean="0">
                <a:solidFill>
                  <a:schemeClr val="accent2">
                    <a:lumMod val="75000"/>
                  </a:schemeClr>
                </a:solidFill>
              </a:rPr>
              <a:t>strategy for </a:t>
            </a:r>
            <a:r>
              <a:rPr lang="en-CA" i="1" dirty="0">
                <a:solidFill>
                  <a:schemeClr val="accent2">
                    <a:lumMod val="75000"/>
                  </a:schemeClr>
                </a:solidFill>
              </a:rPr>
              <a:t>our </a:t>
            </a:r>
            <a:r>
              <a:rPr lang="en-CA" i="1" dirty="0" smtClean="0">
                <a:solidFill>
                  <a:schemeClr val="accent2">
                    <a:lumMod val="75000"/>
                  </a:schemeClr>
                </a:solidFill>
              </a:rPr>
              <a:t>client (petGRO)</a:t>
            </a:r>
          </a:p>
          <a:p>
            <a:pPr marL="0" indent="0">
              <a:buNone/>
            </a:pPr>
            <a:endParaRPr lang="en-CA" sz="1400" i="1" dirty="0">
              <a:solidFill>
                <a:schemeClr val="accent2">
                  <a:lumMod val="75000"/>
                </a:schemeClr>
              </a:solidFill>
            </a:endParaRPr>
          </a:p>
          <a:p>
            <a:pPr marL="914400" lvl="1" indent="-457200">
              <a:buFont typeface="+mj-lt"/>
              <a:buAutoNum type="arabicPeriod"/>
            </a:pPr>
            <a:r>
              <a:rPr lang="en-CA" dirty="0" smtClean="0"/>
              <a:t>List at least 6 Big </a:t>
            </a:r>
            <a:r>
              <a:rPr lang="en-CA" dirty="0"/>
              <a:t>Data sources that petGRO should </a:t>
            </a:r>
            <a:r>
              <a:rPr lang="en-CA" dirty="0" smtClean="0"/>
              <a:t>consider collecting? </a:t>
            </a:r>
            <a:endParaRPr lang="en-CA" dirty="0"/>
          </a:p>
          <a:p>
            <a:pPr marL="0" indent="0" algn="ctr">
              <a:buNone/>
            </a:pPr>
            <a:r>
              <a:rPr lang="en-CA" b="1" dirty="0" smtClean="0"/>
              <a:t>Pick 3 </a:t>
            </a:r>
            <a:r>
              <a:rPr lang="en-CA" b="1" dirty="0"/>
              <a:t>sources that you </a:t>
            </a:r>
            <a:r>
              <a:rPr lang="en-CA" b="1" dirty="0" smtClean="0"/>
              <a:t>identified and use these 3 sources to answer the following questions</a:t>
            </a:r>
          </a:p>
          <a:p>
            <a:pPr marL="0" indent="0">
              <a:buNone/>
            </a:pPr>
            <a:endParaRPr lang="en-CA" sz="1400" dirty="0" smtClean="0"/>
          </a:p>
          <a:p>
            <a:pPr marL="914400" lvl="1" indent="-457200">
              <a:buFont typeface="+mj-lt"/>
              <a:buAutoNum type="arabicPeriod" startAt="2"/>
            </a:pPr>
            <a:r>
              <a:rPr lang="en-CA" dirty="0" smtClean="0"/>
              <a:t>Describe the following attributes for each source?</a:t>
            </a:r>
          </a:p>
          <a:p>
            <a:pPr lvl="2"/>
            <a:r>
              <a:rPr lang="en-CA" dirty="0" smtClean="0"/>
              <a:t>Structured </a:t>
            </a:r>
            <a:r>
              <a:rPr lang="en-CA" dirty="0"/>
              <a:t>or unstructured </a:t>
            </a:r>
            <a:r>
              <a:rPr lang="en-CA" dirty="0" smtClean="0"/>
              <a:t>data</a:t>
            </a:r>
          </a:p>
          <a:p>
            <a:pPr lvl="2"/>
            <a:r>
              <a:rPr lang="en-CA" dirty="0" smtClean="0"/>
              <a:t>Volume</a:t>
            </a:r>
            <a:r>
              <a:rPr lang="en-CA" dirty="0"/>
              <a:t>, velocity and </a:t>
            </a:r>
            <a:r>
              <a:rPr lang="en-CA" dirty="0" smtClean="0"/>
              <a:t>veracity </a:t>
            </a:r>
            <a:endParaRPr lang="en-CA" dirty="0"/>
          </a:p>
          <a:p>
            <a:pPr marL="914400" lvl="1" indent="-457200">
              <a:buFont typeface="+mj-lt"/>
              <a:buAutoNum type="arabicPeriod" startAt="2"/>
            </a:pPr>
            <a:r>
              <a:rPr lang="en-CA" dirty="0" smtClean="0"/>
              <a:t>What </a:t>
            </a:r>
            <a:r>
              <a:rPr lang="en-CA" dirty="0"/>
              <a:t>business utility can petGRO derive from </a:t>
            </a:r>
            <a:r>
              <a:rPr lang="en-CA" dirty="0" smtClean="0"/>
              <a:t>each data source?</a:t>
            </a:r>
            <a:endParaRPr lang="en-CA" dirty="0"/>
          </a:p>
          <a:p>
            <a:pPr marL="914400" lvl="1" indent="-457200">
              <a:buFont typeface="+mj-lt"/>
              <a:buAutoNum type="arabicPeriod" startAt="2"/>
            </a:pPr>
            <a:r>
              <a:rPr lang="en-CA" dirty="0" smtClean="0"/>
              <a:t>What </a:t>
            </a:r>
            <a:r>
              <a:rPr lang="en-CA" dirty="0"/>
              <a:t>utility will customers gain from petGRO using this data</a:t>
            </a:r>
            <a:r>
              <a:rPr lang="en-CA" dirty="0" smtClean="0"/>
              <a:t>?</a:t>
            </a:r>
          </a:p>
          <a:p>
            <a:pPr marL="914400" lvl="1" indent="-457200">
              <a:buFont typeface="+mj-lt"/>
              <a:buAutoNum type="arabicPeriod" startAt="2"/>
            </a:pPr>
            <a:r>
              <a:rPr lang="en-CA" dirty="0" smtClean="0"/>
              <a:t>When Big Data is collected, a lot of data </a:t>
            </a:r>
            <a:r>
              <a:rPr lang="en-CA" dirty="0"/>
              <a:t>is </a:t>
            </a:r>
            <a:r>
              <a:rPr lang="en-CA" dirty="0" smtClean="0"/>
              <a:t>ignored.  List untapped opportunities petGRO could use with the Data Exhaust from each source?</a:t>
            </a:r>
            <a:endParaRPr lang="en-CA" dirty="0"/>
          </a:p>
        </p:txBody>
      </p:sp>
      <p:sp>
        <p:nvSpPr>
          <p:cNvPr id="8" name="Footer Placeholder 7"/>
          <p:cNvSpPr>
            <a:spLocks noGrp="1"/>
          </p:cNvSpPr>
          <p:nvPr>
            <p:ph type="ftr" sz="quarter" idx="11"/>
          </p:nvPr>
        </p:nvSpPr>
        <p:spPr/>
        <p:txBody>
          <a:bodyPr/>
          <a:lstStyle/>
          <a:p>
            <a:pPr>
              <a:defRPr/>
            </a:pPr>
            <a:r>
              <a:rPr lang="en-US" smtClean="0"/>
              <a:t>© 2015 Pilcher, Smith &amp; Riordan</a:t>
            </a:r>
            <a:endParaRPr lang="en-CA"/>
          </a:p>
        </p:txBody>
      </p:sp>
      <p:sp>
        <p:nvSpPr>
          <p:cNvPr id="9" name="Slide Number Placeholder 8"/>
          <p:cNvSpPr>
            <a:spLocks noGrp="1"/>
          </p:cNvSpPr>
          <p:nvPr>
            <p:ph type="sldNum" sz="quarter" idx="12"/>
          </p:nvPr>
        </p:nvSpPr>
        <p:spPr/>
        <p:txBody>
          <a:bodyPr/>
          <a:lstStyle/>
          <a:p>
            <a:r>
              <a:rPr lang="en-CA" smtClean="0"/>
              <a:t>CC#2 – Slide# </a:t>
            </a:r>
            <a:fld id="{EC1D7D15-20A4-40F4-9477-D38084ADF576}" type="slidenum">
              <a:rPr lang="en-CA" smtClean="0"/>
              <a:pPr/>
              <a:t>26</a:t>
            </a:fld>
            <a:endParaRPr lang="en-CA" dirty="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PVERSION" val="5"/>
  <p:tag name="TPFULLVERSION" val="5.3.1.3337"/>
  <p:tag name="PPTVERSION" val="15"/>
  <p:tag name="TPOS" val="2"/>
</p:tagLst>
</file>

<file path=ppt/theme/theme1.xml><?xml version="1.0" encoding="utf-8"?>
<a:theme xmlns:a="http://schemas.openxmlformats.org/drawingml/2006/main" name="Office Theme">
  <a:themeElements>
    <a:clrScheme name="Custom 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76923C"/>
      </a:hlink>
      <a:folHlink>
        <a:srgbClr val="800080"/>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2053</Words>
  <Application>Microsoft Office PowerPoint</Application>
  <PresentationFormat>On-screen Show (4:3)</PresentationFormat>
  <Paragraphs>228</Paragraphs>
  <Slides>26</Slides>
  <Notes>1</Notes>
  <HiddenSlides>0</HiddenSlides>
  <MMClips>1</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BUSI 2400</vt:lpstr>
      <vt:lpstr>Is the word data a collective singular or is it plural?</vt:lpstr>
      <vt:lpstr>What does data look like?</vt:lpstr>
      <vt:lpstr>What does data look like?</vt:lpstr>
      <vt:lpstr>What does data look like?</vt:lpstr>
      <vt:lpstr>What is Big Data?</vt:lpstr>
      <vt:lpstr>Explaining Big Data</vt:lpstr>
      <vt:lpstr>PowerPoint Presentation</vt:lpstr>
      <vt:lpstr>Big Data is often described using the Three Vs</vt:lpstr>
      <vt:lpstr>PowerPoint Presentation</vt:lpstr>
      <vt:lpstr>And what about context… ?</vt:lpstr>
      <vt:lpstr>Context…</vt:lpstr>
      <vt:lpstr>PowerPoint Presentation</vt:lpstr>
      <vt:lpstr>Data Exhaust</vt:lpstr>
      <vt:lpstr>So much Big Data is thrown away</vt:lpstr>
      <vt:lpstr>Benefits of Big Data </vt:lpstr>
      <vt:lpstr>Big Data and art… </vt:lpstr>
      <vt:lpstr>Big Data and health</vt:lpstr>
      <vt:lpstr>Other examples…</vt:lpstr>
      <vt:lpstr>Even more examples…</vt:lpstr>
      <vt:lpstr>Big Data creates opportunity</vt:lpstr>
      <vt:lpstr>Correlation vs. causation</vt:lpstr>
      <vt:lpstr>Ownership</vt:lpstr>
      <vt:lpstr>The Data Barons</vt:lpstr>
      <vt:lpstr>Data Brokers</vt:lpstr>
      <vt:lpstr>CCR2</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2014-05-12T14:10:12Z</dcterms:created>
  <dcterms:modified xsi:type="dcterms:W3CDTF">2015-09-21T17:35:06Z</dcterms:modified>
</cp:coreProperties>
</file>