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7"/>
  </p:notesMasterIdLst>
  <p:sldIdLst>
    <p:sldId id="256" r:id="rId2"/>
    <p:sldId id="268" r:id="rId3"/>
    <p:sldId id="309" r:id="rId4"/>
    <p:sldId id="310" r:id="rId5"/>
    <p:sldId id="311" r:id="rId6"/>
    <p:sldId id="312" r:id="rId7"/>
    <p:sldId id="270" r:id="rId8"/>
    <p:sldId id="314" r:id="rId9"/>
    <p:sldId id="273" r:id="rId10"/>
    <p:sldId id="274" r:id="rId11"/>
    <p:sldId id="275" r:id="rId12"/>
    <p:sldId id="277" r:id="rId13"/>
    <p:sldId id="278" r:id="rId14"/>
    <p:sldId id="279" r:id="rId15"/>
    <p:sldId id="282" r:id="rId16"/>
    <p:sldId id="283" r:id="rId17"/>
    <p:sldId id="285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7" r:id="rId28"/>
    <p:sldId id="298" r:id="rId29"/>
    <p:sldId id="299" r:id="rId30"/>
    <p:sldId id="300" r:id="rId31"/>
    <p:sldId id="301" r:id="rId32"/>
    <p:sldId id="302" r:id="rId33"/>
    <p:sldId id="304" r:id="rId34"/>
    <p:sldId id="308" r:id="rId35"/>
    <p:sldId id="313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50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47439E5-3826-4595-AA8F-0ADEE0F21F46}" type="datetimeFigureOut">
              <a:rPr lang="en-US"/>
              <a:pPr>
                <a:defRPr/>
              </a:pPr>
              <a:t>9/17/2013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8BF79AF-2246-4387-9028-3A2B9A97604C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2655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927C7D-8B82-4F7D-B24C-FE15836336E5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372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47108" name="Header Placeholder 3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/>
              <a:t>LO4.1</a:t>
            </a:r>
          </a:p>
        </p:txBody>
      </p:sp>
      <p:sp>
        <p:nvSpPr>
          <p:cNvPr id="4710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7DA4D7F-1FFE-47CC-B9FC-FC2B2B842EB0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907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D541E5-7410-4110-83F1-98292755841B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See Section 19-1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18855015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457DB8-FE32-4331-83FF-42091902D927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See Section 19-1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4141334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F3632B-1848-4790-958A-92696487CB95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smtClean="0"/>
              <a:t>See Section 19-1 in the main text.</a:t>
            </a:r>
          </a:p>
        </p:txBody>
      </p:sp>
    </p:spTree>
    <p:extLst>
      <p:ext uri="{BB962C8B-B14F-4D97-AF65-F5344CB8AC3E}">
        <p14:creationId xmlns:p14="http://schemas.microsoft.com/office/powerpoint/2010/main" val="608288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7388"/>
            <a:ext cx="4568825" cy="3425825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0B6BFA6-48FD-4091-B98B-0CF5A0697EA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627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1C2B15-5C0A-4AEB-8D0D-AB8C9031149E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31539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LO4.1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895DF6-F549-4206-99C5-53046B575CF9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2125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9F465B-83FA-4617-80D0-563460155D86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CA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483594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776E0A7-0750-495E-85C8-789888ADD377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5985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7BA623-0BB9-4781-94D6-70F2600F9D9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39354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1035189-1617-4F33-AAD7-BD2E50553A5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CA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152813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2DC4C84-91F2-4F09-9FFE-74AF70FD4BB8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CA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287433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FA8FF8D-01EA-4F6B-99FD-318A1E39CC35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CA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- No change in working hours,</a:t>
            </a:r>
            <a:r>
              <a:rPr lang="en-US" baseline="0" dirty="0" smtClean="0"/>
              <a:t> output per person affected mostly by productivity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449904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A6FF5A6-164C-426C-8200-35E5636502B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CA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dirty="0" smtClean="0"/>
              <a:t>- Human capital-education,</a:t>
            </a:r>
            <a:r>
              <a:rPr lang="en-US" baseline="0" dirty="0" smtClean="0"/>
              <a:t> training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753846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dirty="0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656733-4645-4BEA-914F-FB0AF672D803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89069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B3522BC-9DA4-4E05-8010-3059D8A8ECB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06834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dirty="0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8F95AF-9CC1-48AD-BB17-3B70D7211F9B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27417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29D859A-72D7-4ADC-8943-6DF1E8243540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CA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507544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en-CA" dirty="0" err="1" smtClean="0"/>
              <a:t>Ceterus</a:t>
            </a:r>
            <a:r>
              <a:rPr lang="en-CA" dirty="0" smtClean="0"/>
              <a:t> </a:t>
            </a:r>
            <a:r>
              <a:rPr lang="en-CA" dirty="0" err="1" smtClean="0"/>
              <a:t>parabus</a:t>
            </a:r>
            <a:endParaRPr lang="en-CA" dirty="0" smtClean="0"/>
          </a:p>
          <a:p>
            <a:pPr marL="171450" indent="-171450">
              <a:spcBef>
                <a:spcPct val="0"/>
              </a:spcBef>
              <a:buFontTx/>
              <a:buChar char="-"/>
            </a:pPr>
            <a:r>
              <a:rPr lang="en-CA" dirty="0" smtClean="0"/>
              <a:t>-</a:t>
            </a:r>
            <a:endParaRPr lang="en-CA" dirty="0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8212035-25F6-4613-83F7-CD8BA205E33D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68979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90DF2FA-1F16-4151-8401-2553CB37BCF8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CA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68465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2B2352A-0455-4245-B038-BE53C582159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CA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359151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6C5F4D-47E5-439D-B574-2F74CC44218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CA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857809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1210B26-8A65-4319-8869-A37203C2B3A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32990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2A4DDE-779B-4A9E-8E40-D575C3CE7BDA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92611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3ACC5F-57A8-418F-8DA9-DA68D320E982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80956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04F0592-C896-4B78-97DA-52C29FC5FDAF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CA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9544181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878E3CE-A27E-4AFB-9BAD-B63199BA6474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42125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3061A74-1206-4FA1-B5D5-2DD3CB4A7B59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CA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4213"/>
            <a:ext cx="4573587" cy="343058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6388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218862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C561306-2A8F-4ED8-A522-27BEA07E127E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91602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5792105-B1F1-4207-96F4-2A602D6DAA5A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9614900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78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55CC4DF-63F5-4A58-9FF1-902B255DEDE4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2060989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163670C-BD91-43DA-A25D-F658ACEC9916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766762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798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AE5A24-3776-4724-AAA5-B91B7F0B1880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820118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5EA4325-386B-4E33-ABF6-6BC55CF462A4}" type="slidenum">
              <a:rPr lang="en-CA"/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5337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926AF-A5D1-45C8-ABB3-794085CE020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B0F8E-5B05-4B05-B7EC-B2C2C84FC648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8C3B9-7312-4155-8392-0F63F6A5EF8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3663D-CB94-4677-836D-4CDB2C165E7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14DD9-A24B-4BDA-A345-9810337E4E2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35B7F-BEB6-4DCC-9A05-27E3C150725F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85EE6-5D93-4887-87BA-1A620316EA40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B4DDF-A043-48C8-ACB1-040812A8456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 smtClean="0"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393C7-8C5C-4861-91F5-A15390AE96A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25C06-69D2-4974-86D8-7DB6198947C2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408B4-F0D5-4EB2-801E-6C7A5670E3CD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785225" cy="12588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539750" y="1700213"/>
            <a:ext cx="3956050" cy="45370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700213"/>
            <a:ext cx="3956050" cy="219233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044950"/>
            <a:ext cx="3956050" cy="2192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/>
              <a:t>© 2009 McGraw-Hill Ryerson Limited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Lecture 3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3EB45-8B70-46F3-9B20-C663B2FCC0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17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en-US"/>
              <a:t>© 2009 McGraw-Hill Ryerson Limited</a:t>
            </a:r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en-CA"/>
              <a:t>Lecture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A7BDF5F-949D-4BD9-BF2D-73973600A467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0" r:id="rId2"/>
    <p:sldLayoutId id="2147483686" r:id="rId3"/>
    <p:sldLayoutId id="2147483681" r:id="rId4"/>
    <p:sldLayoutId id="2147483682" r:id="rId5"/>
    <p:sldLayoutId id="2147483683" r:id="rId6"/>
    <p:sldLayoutId id="2147483687" r:id="rId7"/>
    <p:sldLayoutId id="2147483688" r:id="rId8"/>
    <p:sldLayoutId id="2147483689" r:id="rId9"/>
    <p:sldLayoutId id="2147483684" r:id="rId10"/>
    <p:sldLayoutId id="2147483690" r:id="rId11"/>
    <p:sldLayoutId id="2147483691" r:id="rId12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fontAlgn="base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fontAlgn="base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fontAlgn="base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7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8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9.bin"/><Relationship Id="rId9" Type="http://schemas.openxmlformats.org/officeDocument/2006/relationships/image" Target="../media/image16.w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Lecture Three</a:t>
            </a:r>
            <a:b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Economic Growth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500188"/>
          </a:xfrm>
        </p:spPr>
        <p:txBody>
          <a:bodyPr rtlCol="0"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dirty="0" smtClean="0"/>
              <a:t> Measuring growth, inflation and unemployment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dirty="0" smtClean="0"/>
              <a:t>Rule of 70 and Rule of 72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dirty="0" smtClean="0"/>
              <a:t>Measuring economic growth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dirty="0" smtClean="0"/>
              <a:t>Productivity slowdown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dirty="0" smtClean="0"/>
              <a:t>Limits to growth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smtClean="0"/>
              <a:t>In assessing the health and development of an economy,  macroeconomists focus on:</a:t>
            </a:r>
          </a:p>
          <a:p>
            <a:pPr>
              <a:buFont typeface="Wingdings" pitchFamily="2" charset="2"/>
              <a:buChar char="§"/>
            </a:pPr>
            <a:endParaRPr lang="en-US" smtClean="0"/>
          </a:p>
          <a:p>
            <a:r>
              <a:rPr lang="en-US" smtClean="0"/>
              <a:t>Real GDP Growth</a:t>
            </a:r>
          </a:p>
          <a:p>
            <a:r>
              <a:rPr lang="en-US" smtClean="0"/>
              <a:t>Unemployment</a:t>
            </a:r>
          </a:p>
          <a:p>
            <a:r>
              <a:rPr lang="en-US" smtClean="0"/>
              <a:t>Inflation</a:t>
            </a:r>
          </a:p>
          <a:p>
            <a:pPr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16387" name="Text Box 6"/>
          <p:cNvSpPr txBox="1">
            <a:spLocks noChangeArrowheads="1"/>
          </p:cNvSpPr>
          <p:nvPr/>
        </p:nvSpPr>
        <p:spPr bwMode="auto">
          <a:xfrm>
            <a:off x="285750" y="142875"/>
            <a:ext cx="73310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1"/>
                </a:solidFill>
                <a:latin typeface="Corbel" pitchFamily="34" charset="0"/>
              </a:rPr>
              <a:t>Assessing the Health of the Economy: Performance and Policy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AFD15A-FFA3-4375-A19D-47FDAE76C36F}" type="slidenum">
              <a:rPr lang="en-CA"/>
              <a:pPr>
                <a:defRPr/>
              </a:pPr>
              <a:t>2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  <a:t>Three Main Indicators </a:t>
            </a:r>
            <a:b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  <a:t>in Macroeconomic Activity - Output</a:t>
            </a:r>
          </a:p>
        </p:txBody>
      </p:sp>
      <p:sp>
        <p:nvSpPr>
          <p:cNvPr id="4116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00200"/>
            <a:ext cx="7704138" cy="4637088"/>
          </a:xfrm>
        </p:spPr>
        <p:txBody>
          <a:bodyPr/>
          <a:lstStyle/>
          <a:p>
            <a:pPr marL="0" indent="0">
              <a:lnSpc>
                <a:spcPct val="120000"/>
              </a:lnSpc>
            </a:pPr>
            <a:r>
              <a:rPr lang="en-GB" sz="2400" smtClean="0"/>
              <a:t>Output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real gross domestic product (real GDP) measures output and income.</a:t>
            </a:r>
          </a:p>
          <a:p>
            <a:pPr marL="914400" lvl="2" indent="0">
              <a:lnSpc>
                <a:spcPct val="120000"/>
              </a:lnSpc>
            </a:pPr>
            <a:r>
              <a:rPr lang="en-GB" sz="1800" smtClean="0"/>
              <a:t>it is the quantity of final goods and service produced in the economy in a specific time period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Rate of growth of real GDP</a:t>
            </a:r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In 2003, real GDP was 1092 billion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In 2004, real GDP was 1124 billion</a:t>
            </a:r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0" indent="0">
              <a:lnSpc>
                <a:spcPct val="120000"/>
              </a:lnSpc>
            </a:pPr>
            <a:endParaRPr lang="en-GB" sz="2400" smtClean="0"/>
          </a:p>
        </p:txBody>
      </p:sp>
      <p:graphicFrame>
        <p:nvGraphicFramePr>
          <p:cNvPr id="411652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1571625" y="4071938"/>
          <a:ext cx="4468813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4" imgW="2438280" imgH="469800" progId="Equation.3">
                  <p:embed/>
                </p:oleObj>
              </mc:Choice>
              <mc:Fallback>
                <p:oleObj name="Equation" r:id="rId4" imgW="2438280" imgH="469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4071938"/>
                        <a:ext cx="4468813" cy="825500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653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28750" y="5715000"/>
          <a:ext cx="59309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6" imgW="3276360" imgH="393480" progId="Equation.3">
                  <p:embed/>
                </p:oleObj>
              </mc:Choice>
              <mc:Fallback>
                <p:oleObj name="Equation" r:id="rId6" imgW="327636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0" y="5715000"/>
                        <a:ext cx="5930900" cy="685800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703DE0-D1BD-4E57-A769-1F39D80EDAB4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3</a:t>
            </a:r>
            <a:endParaRPr 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1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1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1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1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1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1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1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1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1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1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1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1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1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11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51" grpId="0" build="p" bldLvl="3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  <a:t>Three Main Indicators </a:t>
            </a:r>
            <a:b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  <a:t>in Macroeconomic Activity - Inflation</a:t>
            </a:r>
          </a:p>
        </p:txBody>
      </p:sp>
      <p:sp>
        <p:nvSpPr>
          <p:cNvPr id="413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00200"/>
            <a:ext cx="7704138" cy="4637088"/>
          </a:xfrm>
        </p:spPr>
        <p:txBody>
          <a:bodyPr/>
          <a:lstStyle/>
          <a:p>
            <a:pPr marL="0" indent="0">
              <a:lnSpc>
                <a:spcPct val="120000"/>
              </a:lnSpc>
            </a:pPr>
            <a:r>
              <a:rPr lang="en-GB" sz="2400" smtClean="0"/>
              <a:t>The Price Level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Is a measure of the weighted average of price of wide variety of goods and services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Consumer Price Index (CPI)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The Inflation Rate</a:t>
            </a:r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In 2003, CPI at 122.3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smtClean="0"/>
              <a:t>In 2004, CPI at 124.6</a:t>
            </a:r>
          </a:p>
          <a:p>
            <a:pPr marL="457200" lvl="1" indent="0">
              <a:lnSpc>
                <a:spcPct val="120000"/>
              </a:lnSpc>
            </a:pPr>
            <a:endParaRPr lang="en-GB" sz="2000" smtClean="0"/>
          </a:p>
          <a:p>
            <a:pPr marL="0" indent="0">
              <a:lnSpc>
                <a:spcPct val="120000"/>
              </a:lnSpc>
            </a:pPr>
            <a:endParaRPr lang="en-GB" sz="2400" smtClean="0"/>
          </a:p>
        </p:txBody>
      </p:sp>
      <p:graphicFrame>
        <p:nvGraphicFramePr>
          <p:cNvPr id="413700" name="Object 4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2081213" y="4040188"/>
          <a:ext cx="3189287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4" imgW="1739880" imgH="469800" progId="Equation.3">
                  <p:embed/>
                </p:oleObj>
              </mc:Choice>
              <mc:Fallback>
                <p:oleObj name="Equation" r:id="rId4" imgW="1739880" imgH="469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1213" y="4040188"/>
                        <a:ext cx="3189287" cy="825500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3701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76375" y="5516563"/>
          <a:ext cx="5905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6" imgW="3251160" imgH="393480" progId="Equation.3">
                  <p:embed/>
                </p:oleObj>
              </mc:Choice>
              <mc:Fallback>
                <p:oleObj name="Equation" r:id="rId6" imgW="325116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5516563"/>
                        <a:ext cx="5905500" cy="685800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907E2F-A7D5-42C6-97B0-4FB65773845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3</a:t>
            </a:r>
            <a:endParaRPr 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3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3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3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3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3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3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3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3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3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3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3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36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13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3699" grpId="0" build="p" bldLvl="3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  <a:t>Three Main Indicators </a:t>
            </a:r>
            <a:b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GB" sz="2800" smtClean="0">
                <a:solidFill>
                  <a:schemeClr val="accent1">
                    <a:satMod val="150000"/>
                  </a:schemeClr>
                </a:solidFill>
              </a:rPr>
              <a:t>in Macroeconomic Activity – Employment</a:t>
            </a:r>
          </a:p>
        </p:txBody>
      </p:sp>
      <p:sp>
        <p:nvSpPr>
          <p:cNvPr id="4157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00200"/>
            <a:ext cx="7704138" cy="4637088"/>
          </a:xfrm>
        </p:spPr>
        <p:txBody>
          <a:bodyPr/>
          <a:lstStyle/>
          <a:p>
            <a:pPr marL="0" indent="0">
              <a:lnSpc>
                <a:spcPct val="120000"/>
              </a:lnSpc>
            </a:pPr>
            <a:r>
              <a:rPr lang="en-GB" sz="2400" dirty="0" smtClean="0"/>
              <a:t>Employment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dirty="0" smtClean="0"/>
              <a:t>a number of adults (15 years of age and older) employed full-time and part-time and self-employed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dirty="0" smtClean="0"/>
              <a:t>The civilian labour force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dirty="0" smtClean="0"/>
              <a:t>Unemployment </a:t>
            </a:r>
            <a:r>
              <a:rPr lang="en-GB" sz="2000" dirty="0" smtClean="0"/>
              <a:t>rate</a:t>
            </a:r>
          </a:p>
          <a:p>
            <a:pPr marL="722313" lvl="2" indent="0">
              <a:lnSpc>
                <a:spcPct val="120000"/>
              </a:lnSpc>
            </a:pPr>
            <a:r>
              <a:rPr lang="en-GB" sz="1600" dirty="0" smtClean="0"/>
              <a:t>Must be Looking for work </a:t>
            </a:r>
            <a:endParaRPr lang="en-GB" sz="1600" dirty="0" smtClean="0"/>
          </a:p>
          <a:p>
            <a:pPr marL="457200" lvl="1" indent="0">
              <a:lnSpc>
                <a:spcPct val="120000"/>
              </a:lnSpc>
            </a:pPr>
            <a:endParaRPr lang="en-GB" sz="2000" dirty="0" smtClean="0"/>
          </a:p>
          <a:p>
            <a:pPr marL="457200" lvl="1" indent="0">
              <a:lnSpc>
                <a:spcPct val="120000"/>
              </a:lnSpc>
            </a:pPr>
            <a:endParaRPr lang="en-GB" sz="2000" dirty="0" smtClean="0"/>
          </a:p>
          <a:p>
            <a:pPr marL="457200" lvl="1" indent="0">
              <a:lnSpc>
                <a:spcPct val="120000"/>
              </a:lnSpc>
            </a:pPr>
            <a:endParaRPr lang="en-GB" sz="2000" dirty="0" smtClean="0"/>
          </a:p>
          <a:p>
            <a:pPr marL="457200" lvl="1" indent="0">
              <a:lnSpc>
                <a:spcPct val="120000"/>
              </a:lnSpc>
            </a:pPr>
            <a:r>
              <a:rPr lang="en-GB" sz="2000" dirty="0" smtClean="0"/>
              <a:t>In October 2005, Canadian labour force – 17.423 million</a:t>
            </a:r>
          </a:p>
          <a:p>
            <a:pPr marL="457200" lvl="1" indent="0">
              <a:lnSpc>
                <a:spcPct val="120000"/>
              </a:lnSpc>
            </a:pPr>
            <a:r>
              <a:rPr lang="en-GB" sz="2000" dirty="0" smtClean="0"/>
              <a:t>In October 2005, total employment of 16.267 million</a:t>
            </a:r>
          </a:p>
          <a:p>
            <a:pPr marL="457200" lvl="1" indent="0">
              <a:lnSpc>
                <a:spcPct val="120000"/>
              </a:lnSpc>
            </a:pPr>
            <a:endParaRPr lang="en-GB" sz="2000" dirty="0" smtClean="0"/>
          </a:p>
          <a:p>
            <a:pPr marL="0" indent="0">
              <a:lnSpc>
                <a:spcPct val="120000"/>
              </a:lnSpc>
            </a:pPr>
            <a:endParaRPr lang="en-GB" sz="2400" dirty="0" smtClean="0"/>
          </a:p>
        </p:txBody>
      </p:sp>
      <p:graphicFrame>
        <p:nvGraphicFramePr>
          <p:cNvPr id="415748" name="Object 4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54642635"/>
              </p:ext>
            </p:extLst>
          </p:nvPr>
        </p:nvGraphicFramePr>
        <p:xfrm>
          <a:off x="1476375" y="4371976"/>
          <a:ext cx="4468812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Equation" r:id="rId4" imgW="2145960" imgH="393480" progId="Equation.3">
                  <p:embed/>
                </p:oleObj>
              </mc:Choice>
              <mc:Fallback>
                <p:oleObj name="Equation" r:id="rId4" imgW="214596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4371976"/>
                        <a:ext cx="4468812" cy="785812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5749" name="Object 5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76375" y="5157788"/>
          <a:ext cx="7265988" cy="690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Equation" r:id="rId6" imgW="4140000" imgH="393480" progId="Equation.3">
                  <p:embed/>
                </p:oleObj>
              </mc:Choice>
              <mc:Fallback>
                <p:oleObj name="Equation" r:id="rId6" imgW="4140000" imgH="393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5157788"/>
                        <a:ext cx="7265988" cy="690562"/>
                      </a:xfrm>
                      <a:prstGeom prst="rect">
                        <a:avLst/>
                      </a:prstGeom>
                      <a:solidFill>
                        <a:srgbClr val="CCCCFF"/>
                      </a:solidFill>
                      <a:ln w="28575">
                        <a:solidFill>
                          <a:schemeClr val="bg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F2A4DF-CB13-4A91-BBD0-6569C543008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Lecture 3</a:t>
            </a:r>
            <a:endParaRPr lang="en-US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5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5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5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5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5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5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5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5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5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57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5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57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15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7" grpId="0" build="p" bldLvl="3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3600" smtClean="0">
                <a:solidFill>
                  <a:schemeClr val="accent1">
                    <a:satMod val="150000"/>
                  </a:schemeClr>
                </a:solidFill>
              </a:rPr>
              <a:t>Canadian Economic Performance</a:t>
            </a:r>
          </a:p>
        </p:txBody>
      </p:sp>
      <p:graphicFrame>
        <p:nvGraphicFramePr>
          <p:cNvPr id="417795" name="Group 3"/>
          <p:cNvGraphicFramePr>
            <a:graphicFrameLocks noGrp="1"/>
          </p:cNvGraphicFramePr>
          <p:nvPr>
            <p:ph idx="1"/>
          </p:nvPr>
        </p:nvGraphicFramePr>
        <p:xfrm>
          <a:off x="1258888" y="1700213"/>
          <a:ext cx="7273925" cy="4581846"/>
        </p:xfrm>
        <a:graphic>
          <a:graphicData uri="http://schemas.openxmlformats.org/drawingml/2006/table">
            <a:tbl>
              <a:tblPr/>
              <a:tblGrid>
                <a:gridCol w="2917825"/>
                <a:gridCol w="2106612"/>
                <a:gridCol w="2249488"/>
              </a:tblGrid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Canada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United States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560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Unicode MS" pitchFamily="34" charset="-128"/>
                        </a:rPr>
                        <a:t>Real GDP Growth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1980s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44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1990s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46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2000-2005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718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Unicode MS" pitchFamily="34" charset="-128"/>
                        </a:rPr>
                        <a:t>Inflation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1980s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6.5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1990s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3.0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2000-2005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718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 Unicode MS" pitchFamily="34" charset="-128"/>
                        </a:rPr>
                        <a:t>Unemployment rate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1980s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9.4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7.3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1990s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9.5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2000-2005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7.2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Unicode MS" pitchFamily="34" charset="-128"/>
                        </a:rPr>
                        <a:t>5.2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7DDB4F-52DF-436B-A6BC-16EFDD72725F}" type="slidenum">
              <a:rPr lang="en-CA"/>
              <a:pPr>
                <a:defRPr/>
              </a:pPr>
              <a:t>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7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31" name="Rectangle 7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4000" dirty="0" smtClean="0"/>
              <a:t>Global Perspective 4.1</a:t>
            </a:r>
            <a:endParaRPr lang="en-CA" sz="40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3CFC1C-46C6-452A-B2B9-F61990A25DFC}" type="slidenum">
              <a:rPr lang="en-CA"/>
              <a:pPr>
                <a:defRPr/>
              </a:pPr>
              <a:t>7</a:t>
            </a:fld>
            <a:endParaRPr lang="en-CA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040" y="1629876"/>
            <a:ext cx="7833360" cy="482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52400"/>
            <a:ext cx="8382000" cy="1251062"/>
          </a:xfrm>
        </p:spPr>
        <p:txBody>
          <a:bodyPr>
            <a:noAutofit/>
          </a:bodyPr>
          <a:lstStyle/>
          <a:p>
            <a:r>
              <a:rPr lang="en-CA" sz="3600" dirty="0" smtClean="0"/>
              <a:t>Figure 6-1</a:t>
            </a:r>
            <a:br>
              <a:rPr lang="en-CA" sz="3600" dirty="0" smtClean="0"/>
            </a:br>
            <a:r>
              <a:rPr lang="en-CA" sz="3200" dirty="0" smtClean="0"/>
              <a:t>The Great Divergence in Living Standards</a:t>
            </a:r>
            <a:endParaRPr lang="en-CA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lIns="0" rIns="0"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FC6ECE95-34A2-44D3-AA1C-6F3278A90FB5}" type="slidenum">
              <a:rPr lang="en-US" sz="1200" smtClean="0">
                <a:solidFill>
                  <a:schemeClr val="tx1">
                    <a:shade val="50000"/>
                  </a:schemeClr>
                </a:solidFill>
                <a:latin typeface="+mn-lt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 dirty="0">
              <a:solidFill>
                <a:schemeClr val="tx1">
                  <a:shade val="50000"/>
                </a:schemeClr>
              </a:solidFill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9175" y="1905000"/>
            <a:ext cx="7743825" cy="341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838200" y="5742801"/>
            <a:ext cx="7772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200" dirty="0" smtClean="0">
                <a:latin typeface="+mn-lt"/>
              </a:rPr>
              <a:t>Source: Angus </a:t>
            </a:r>
            <a:r>
              <a:rPr lang="en-CA" sz="1200" dirty="0" err="1" smtClean="0">
                <a:latin typeface="+mn-lt"/>
              </a:rPr>
              <a:t>Maddison</a:t>
            </a:r>
            <a:r>
              <a:rPr lang="en-CA" sz="1200" dirty="0" smtClean="0">
                <a:latin typeface="+mn-lt"/>
              </a:rPr>
              <a:t>, </a:t>
            </a:r>
            <a:r>
              <a:rPr lang="en-CA" sz="1200" i="1" dirty="0" smtClean="0">
                <a:latin typeface="+mn-lt"/>
              </a:rPr>
              <a:t>The World Economy: A Millennial Perspective (Paris: OECD, 2001), p. 264</a:t>
            </a:r>
            <a:endParaRPr lang="en-CA" sz="1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Why “Small” Differences in Growth Rates Matter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2054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Small differences in annual growth rates can have large long-run effects</a:t>
            </a:r>
          </a:p>
          <a:p>
            <a:pPr lvl="1"/>
            <a:r>
              <a:rPr lang="en-US" smtClean="0"/>
              <a:t>Year after year compound growth</a:t>
            </a:r>
          </a:p>
          <a:p>
            <a:r>
              <a:rPr lang="en-US" smtClean="0"/>
              <a:t>Compound interest is</a:t>
            </a:r>
          </a:p>
          <a:p>
            <a:pPr lvl="1"/>
            <a:r>
              <a:rPr lang="en-US" smtClean="0"/>
              <a:t>The payment of interest not only on the original deposit but on all previously accumulated interest</a:t>
            </a:r>
          </a:p>
          <a:p>
            <a:r>
              <a:rPr lang="en-US" smtClean="0"/>
              <a:t>Power of Compound growth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4ED1E2-D0E6-4117-BC6C-71593328ACD1}" type="slidenum">
              <a:rPr lang="en-CA"/>
              <a:pPr>
                <a:defRPr/>
              </a:pPr>
              <a:t>9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05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205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205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205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205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214438" y="4714875"/>
            <a:ext cx="6286500" cy="12858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  <a:t>Example :Compound interest</a:t>
            </a:r>
            <a:endParaRPr lang="en-CA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38" y="1500188"/>
            <a:ext cx="7786687" cy="4500562"/>
          </a:xfrm>
        </p:spPr>
        <p:txBody>
          <a:bodyPr/>
          <a:lstStyle/>
          <a:p>
            <a:r>
              <a:rPr lang="en-CA" sz="2200" smtClean="0"/>
              <a:t>Suppose that in 1879 your great-great-grandfather deposited $10 in a savings account at 4 percent interest.</a:t>
            </a:r>
          </a:p>
          <a:p>
            <a:pPr lvl="1"/>
            <a:r>
              <a:rPr lang="en-CA" sz="2200" smtClean="0"/>
              <a:t>The account was worth $10 in 1879; </a:t>
            </a:r>
          </a:p>
          <a:p>
            <a:pPr lvl="1"/>
            <a:r>
              <a:rPr lang="en-CA" sz="2200" smtClean="0"/>
              <a:t>$10 × 1.04 = $10.40 in 1880, </a:t>
            </a:r>
          </a:p>
          <a:p>
            <a:pPr lvl="1"/>
            <a:r>
              <a:rPr lang="en-CA" sz="2200" smtClean="0"/>
              <a:t>$10 × 1.04 × 1.04 = $10 × (1.04)</a:t>
            </a:r>
            <a:r>
              <a:rPr lang="en-CA" sz="2200" baseline="30000" smtClean="0"/>
              <a:t> 2 </a:t>
            </a:r>
            <a:r>
              <a:rPr lang="en-CA" sz="2200" smtClean="0"/>
              <a:t> =$10.82 in 1881;</a:t>
            </a:r>
          </a:p>
          <a:p>
            <a:pPr lvl="1"/>
            <a:r>
              <a:rPr lang="en-CA" sz="2200" smtClean="0"/>
              <a:t>$10 × (1.04)</a:t>
            </a:r>
            <a:r>
              <a:rPr lang="en-CA" sz="2200" baseline="30000" smtClean="0"/>
              <a:t> 130 </a:t>
            </a:r>
            <a:r>
              <a:rPr lang="en-CA" sz="2200" smtClean="0"/>
              <a:t> =$1638.08 in 2009</a:t>
            </a:r>
          </a:p>
          <a:p>
            <a:r>
              <a:rPr lang="en-CA" sz="2200" smtClean="0"/>
              <a:t>Small change in interest rate leads to big differences in returns.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14438" y="4786313"/>
            <a:ext cx="62865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600" b="1">
                <a:latin typeface="Corbel" pitchFamily="34" charset="0"/>
              </a:rPr>
              <a:t>Interest rate (%) 		Value of $10 after 130 years</a:t>
            </a:r>
          </a:p>
          <a:p>
            <a:r>
              <a:rPr lang="en-CA" sz="1600">
                <a:latin typeface="Corbel" pitchFamily="34" charset="0"/>
              </a:rPr>
              <a:t>	2 			$131.22</a:t>
            </a:r>
          </a:p>
          <a:p>
            <a:r>
              <a:rPr lang="en-CA" sz="1600">
                <a:latin typeface="Corbel" pitchFamily="34" charset="0"/>
              </a:rPr>
              <a:t>	4 			$1638.08</a:t>
            </a:r>
          </a:p>
          <a:p>
            <a:r>
              <a:rPr lang="en-CA" sz="1600">
                <a:latin typeface="Corbel" pitchFamily="34" charset="0"/>
              </a:rPr>
              <a:t>	6 			$19 487.79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214438" y="5072063"/>
            <a:ext cx="6286500" cy="1587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F19E2B-F29C-4B10-A63A-130B3D948454}" type="slidenum">
              <a:rPr lang="en-CA"/>
              <a:pPr>
                <a:defRPr/>
              </a:pPr>
              <a:t>10</a:t>
            </a:fld>
            <a:endParaRPr lang="en-C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Rule of 72 </a:t>
            </a:r>
            <a:r>
              <a:rPr lang="en-CA" sz="2700" dirty="0" smtClean="0">
                <a:solidFill>
                  <a:schemeClr val="accent1">
                    <a:satMod val="150000"/>
                  </a:schemeClr>
                </a:solidFill>
              </a:rPr>
              <a:t>(Rule of 70 in the textbook)</a:t>
            </a:r>
            <a:endParaRPr lang="en-CA" sz="27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dirty="0" smtClean="0"/>
              <a:t>A rule of thumb stating that to find the number of years it takes a magnitude to double when it is growing at a constant rate, divide 72 by the growth rate.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For example, if an economy’s GDP per person is growing at 1 percent a year, it will take approximately 72 years for the economy’s GDP per person to double.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CA" dirty="0" smtClean="0"/>
              <a:t>If an economy’s GDP per person is growing at 7.2 percent a year, it will only take 10 years for the economy’s GDP per person to double.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F13882-F06D-42A8-870A-BE2AF6B6F08D}" type="slidenum">
              <a:rPr lang="en-CA"/>
              <a:pPr>
                <a:defRPr/>
              </a:pPr>
              <a:t>11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8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00125" y="1643063"/>
            <a:ext cx="7381875" cy="3124200"/>
          </a:xfrm>
        </p:spPr>
        <p:txBody>
          <a:bodyPr rtlCol="0">
            <a:normAutofit fontScale="92500" lnSpcReduction="20000"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dirty="0" smtClean="0"/>
              <a:t>Real GDP (Y) per person is the product of 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sz="2000" dirty="0" smtClean="0"/>
              <a:t> </a:t>
            </a:r>
            <a:r>
              <a:rPr lang="en-US" sz="2600" dirty="0" smtClean="0"/>
              <a:t>average output of those employed, 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sz="2600" dirty="0" smtClean="0"/>
              <a:t> percentage of those employed in the population. 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sz="2600" dirty="0" smtClean="0"/>
              <a:t>Let</a:t>
            </a:r>
          </a:p>
          <a:p>
            <a:pPr marL="996696" lvl="2" fontAlgn="auto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Y = total real output</a:t>
            </a:r>
          </a:p>
          <a:p>
            <a:pPr marL="996696" lvl="2" fontAlgn="auto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N = number of employed workers</a:t>
            </a:r>
          </a:p>
          <a:p>
            <a:pPr marL="996696" lvl="2" fontAlgn="auto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POP = total population</a:t>
            </a:r>
          </a:p>
          <a:p>
            <a:pPr marL="996696" lvl="2" fontAlgn="auto">
              <a:spcAft>
                <a:spcPts val="0"/>
              </a:spcAft>
              <a:buClr>
                <a:schemeClr val="accent3"/>
              </a:buClr>
              <a:buFont typeface="Arial"/>
              <a:buChar char="▪"/>
              <a:defRPr/>
            </a:pPr>
            <a:r>
              <a:rPr lang="en-US" dirty="0" smtClean="0"/>
              <a:t>Then,</a:t>
            </a:r>
          </a:p>
        </p:txBody>
      </p:sp>
      <p:sp>
        <p:nvSpPr>
          <p:cNvPr id="622597" name="Rectangle 5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The </a:t>
            </a: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Role </a:t>
            </a:r>
            <a:r>
              <a:rPr lang="en-US" dirty="0">
                <a:solidFill>
                  <a:schemeClr val="accent1">
                    <a:satMod val="150000"/>
                  </a:schemeClr>
                </a:solidFill>
              </a:rPr>
              <a:t>of Average Labour Productivity</a:t>
            </a:r>
          </a:p>
        </p:txBody>
      </p:sp>
      <p:graphicFrame>
        <p:nvGraphicFramePr>
          <p:cNvPr id="622596" name="Object 2"/>
          <p:cNvGraphicFramePr>
            <a:graphicFrameLocks noGrp="1" noChangeAspect="1"/>
          </p:cNvGraphicFramePr>
          <p:nvPr>
            <p:ph idx="1"/>
          </p:nvPr>
        </p:nvGraphicFramePr>
        <p:xfrm>
          <a:off x="2357438" y="5214938"/>
          <a:ext cx="471805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" name="Equation" r:id="rId4" imgW="2095200" imgH="228600" progId="Equation.2">
                  <p:embed/>
                </p:oleObj>
              </mc:Choice>
              <mc:Fallback>
                <p:oleObj name="Equation" r:id="rId4" imgW="2095200" imgH="228600" progId="Equation.2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438" y="5214938"/>
                        <a:ext cx="4718050" cy="5143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2FD4B3-6D2C-4803-8465-5D3947E9C4D9}" type="slidenum">
              <a:rPr lang="en-CA"/>
              <a:pPr>
                <a:defRPr/>
              </a:pPr>
              <a:t>12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25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25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25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25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25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25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25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25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Real GDP Per Person and Growth</a:t>
            </a:r>
          </a:p>
        </p:txBody>
      </p:sp>
      <p:sp>
        <p:nvSpPr>
          <p:cNvPr id="62464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Real GDP per person can grow only to the extent that growth occurs in </a:t>
            </a:r>
          </a:p>
          <a:p>
            <a:pPr lvl="1"/>
            <a:r>
              <a:rPr lang="en-US" smtClean="0"/>
              <a:t>Worker productivity (Output per hour worked)</a:t>
            </a:r>
          </a:p>
          <a:p>
            <a:pPr lvl="1"/>
            <a:r>
              <a:rPr lang="en-US" smtClean="0"/>
              <a:t>Average working hours per worker</a:t>
            </a:r>
          </a:p>
          <a:p>
            <a:pPr lvl="1"/>
            <a:r>
              <a:rPr lang="en-US" smtClean="0"/>
              <a:t>The fraction of the population employed</a:t>
            </a:r>
          </a:p>
          <a:p>
            <a:r>
              <a:rPr lang="en-US" smtClean="0"/>
              <a:t>In the long run</a:t>
            </a:r>
          </a:p>
          <a:p>
            <a:pPr lvl="1"/>
            <a:r>
              <a:rPr lang="en-US" smtClean="0"/>
              <a:t>The important factor has been increases in average labour productivity</a:t>
            </a:r>
          </a:p>
          <a:p>
            <a:pPr lvl="1"/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47AE50-D3E7-4C96-A4FD-E0CAE147AB5D}" type="slidenum">
              <a:rPr lang="en-CA"/>
              <a:pPr>
                <a:defRPr/>
              </a:pPr>
              <a:t>13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4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246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246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246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246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246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4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2400" dirty="0" smtClean="0">
                <a:solidFill>
                  <a:schemeClr val="accent1">
                    <a:satMod val="150000"/>
                  </a:schemeClr>
                </a:solidFill>
              </a:rPr>
              <a:t>Real GDP per Person and Average Labour Productivity in Canada, 1960-2007</a:t>
            </a:r>
            <a: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24579" name="Picture 5" descr="fra65323_140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63" y="1285875"/>
            <a:ext cx="5900737" cy="495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99996-8FED-4E52-B7AC-4ED12F2F3A79}" type="slidenum">
              <a:rPr lang="en-CA"/>
              <a:pPr>
                <a:defRPr/>
              </a:pPr>
              <a:t>14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60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Determinants of Average Labour Productivity</a:t>
            </a:r>
          </a:p>
        </p:txBody>
      </p:sp>
      <p:sp>
        <p:nvSpPr>
          <p:cNvPr id="63386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Average labour productivity depends on: </a:t>
            </a:r>
          </a:p>
          <a:p>
            <a:pPr lvl="1"/>
            <a:r>
              <a:rPr lang="en-US" smtClean="0"/>
              <a:t>Human capital</a:t>
            </a:r>
          </a:p>
          <a:p>
            <a:pPr lvl="1"/>
            <a:r>
              <a:rPr lang="en-US" smtClean="0"/>
              <a:t>Physical capital</a:t>
            </a:r>
          </a:p>
          <a:p>
            <a:pPr lvl="1"/>
            <a:r>
              <a:rPr lang="en-US" smtClean="0"/>
              <a:t>Resources- Land and other natural resources</a:t>
            </a:r>
          </a:p>
          <a:p>
            <a:pPr lvl="1"/>
            <a:r>
              <a:rPr lang="en-US" smtClean="0"/>
              <a:t>Technology</a:t>
            </a:r>
          </a:p>
          <a:p>
            <a:pPr lvl="1"/>
            <a:r>
              <a:rPr lang="en-US" smtClean="0"/>
              <a:t>Entrepreneurship</a:t>
            </a:r>
          </a:p>
          <a:p>
            <a:pPr lvl="1"/>
            <a:r>
              <a:rPr lang="en-US" smtClean="0"/>
              <a:t>Political and legal environment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B5E33A-5C93-4B51-B635-2B8CB8FBB2B7}" type="slidenum">
              <a:rPr lang="en-CA"/>
              <a:pPr>
                <a:defRPr/>
              </a:pPr>
              <a:t>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38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38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38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38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3386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338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338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386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Human Capital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38" y="1500188"/>
            <a:ext cx="8143875" cy="4500562"/>
          </a:xfrm>
        </p:spPr>
        <p:txBody>
          <a:bodyPr/>
          <a:lstStyle/>
          <a:p>
            <a:r>
              <a:rPr lang="en-CA" sz="2000" smtClean="0"/>
              <a:t>Example : Paris and Nicole on the assembly line</a:t>
            </a:r>
          </a:p>
          <a:p>
            <a:r>
              <a:rPr lang="en-CA" sz="2000" smtClean="0"/>
              <a:t>Paris and Nicole have jobs wrapping chocolate candies</a:t>
            </a:r>
          </a:p>
          <a:p>
            <a:pPr lvl="1"/>
            <a:r>
              <a:rPr lang="en-CA" sz="2000" smtClean="0"/>
              <a:t>Paris, can wrap only 100 candies/hour. Nicole, who has had on-the-job training, can wrap 300 candies/hour.</a:t>
            </a:r>
          </a:p>
          <a:p>
            <a:pPr lvl="1"/>
            <a:r>
              <a:rPr lang="en-CA" sz="2000" smtClean="0"/>
              <a:t>Pairs and Nicole works 40 hours per week</a:t>
            </a:r>
          </a:p>
          <a:p>
            <a:r>
              <a:rPr lang="en-CA" sz="2000" smtClean="0"/>
              <a:t>Paris’s weekly productivity is (40 hours/week) × (100 candies wrapped/hour) = 4000 wrapped candies/week.</a:t>
            </a:r>
          </a:p>
          <a:p>
            <a:r>
              <a:rPr lang="en-CA" sz="2000" smtClean="0"/>
              <a:t>Nicole’s weekly productivity is (40 hours/week) × (300 candies wrapped/hour)= 12 000 candies/week.</a:t>
            </a:r>
          </a:p>
          <a:p>
            <a:r>
              <a:rPr lang="en-CA" sz="2000" smtClean="0"/>
              <a:t>As a team, their average weekly productivity is 8000 candies/week.</a:t>
            </a:r>
          </a:p>
          <a:p>
            <a:r>
              <a:rPr lang="en-CA" sz="2000" smtClean="0"/>
              <a:t>Their average hourly productivity as a team is (16 000 candies wrapped)/(80 hours of work) = 200 candies/hour.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DEA47B-CADB-47FA-B970-F87A01CA6368}" type="slidenum">
              <a:rPr lang="en-CA"/>
              <a:pPr>
                <a:defRPr/>
              </a:pPr>
              <a:t>16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Physical Capital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938" y="1500188"/>
            <a:ext cx="8143875" cy="4500562"/>
          </a:xfrm>
        </p:spPr>
        <p:txBody>
          <a:bodyPr/>
          <a:lstStyle/>
          <a:p>
            <a:r>
              <a:rPr lang="en-CA" sz="2000" smtClean="0"/>
              <a:t>Example: Paris and Nicole get automated</a:t>
            </a:r>
          </a:p>
          <a:p>
            <a:r>
              <a:rPr lang="en-CA" sz="2000" smtClean="0"/>
              <a:t>Using a machine, an untrained worker can wrap 500 candies/hour.</a:t>
            </a:r>
          </a:p>
          <a:p>
            <a:pPr lvl="1"/>
            <a:r>
              <a:rPr lang="en-CA" sz="2000" smtClean="0"/>
              <a:t>Paris, will be using the machine, can wrap 500 candies/hour. Nicole, can wrap only 300 candies/hour.</a:t>
            </a:r>
          </a:p>
          <a:p>
            <a:r>
              <a:rPr lang="en-CA" sz="2000" smtClean="0"/>
              <a:t>Paris’s weekly productivity is (40 hours/week) × (500 candies wrapped/hour) = 20000 wrapped candies/week.</a:t>
            </a:r>
          </a:p>
          <a:p>
            <a:r>
              <a:rPr lang="en-CA" sz="2000" smtClean="0"/>
              <a:t>Nicole’s weekly productivity is still 12 000 candies/week.</a:t>
            </a:r>
          </a:p>
          <a:p>
            <a:r>
              <a:rPr lang="en-CA" sz="2000" smtClean="0"/>
              <a:t>As a team, their average weekly productivity is 32000 candies/week.</a:t>
            </a:r>
          </a:p>
          <a:p>
            <a:r>
              <a:rPr lang="en-CA" sz="2000" smtClean="0"/>
              <a:t>Their average hourly productivity as a team is (32 000 candies wrapped)/(80 hours of work) = 400 candies/hour.</a:t>
            </a:r>
          </a:p>
          <a:p>
            <a:r>
              <a:rPr lang="en-CA" sz="2000" smtClean="0"/>
              <a:t>If there are two machines, they will be able to wrap 40000 candies, their average hourly productivity will be 500 candies/hour.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AD432-8C4B-49B9-9ED1-9CE95110F750}" type="slidenum">
              <a:rPr lang="en-CA"/>
              <a:pPr>
                <a:defRPr/>
              </a:pPr>
              <a:t>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  <a:t>TABLE: Capital, Output, and Productivity in the Candy-Wrapping Factory</a:t>
            </a:r>
            <a:b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CA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500188" y="2643188"/>
          <a:ext cx="6096000" cy="242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452594"/>
                <a:gridCol w="1595406"/>
              </a:tblGrid>
              <a:tr h="370840"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Number of machine (Capital)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Total number of candies wrapped per week (Output)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Total hours worked per week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sz="1400" dirty="0" smtClean="0"/>
                        <a:t>Candies wrapped per hour worked (Productivity)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16 000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80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200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1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32 000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80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400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2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40 000 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80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500</a:t>
                      </a:r>
                      <a:endParaRPr lang="en-CA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3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40 000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80</a:t>
                      </a:r>
                      <a:endParaRPr lang="en-C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500</a:t>
                      </a:r>
                      <a:endParaRPr lang="en-CA" sz="1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Arrow Connector 5"/>
          <p:cNvCxnSpPr/>
          <p:nvPr/>
        </p:nvCxnSpPr>
        <p:spPr>
          <a:xfrm rot="5400000">
            <a:off x="3678238" y="4322763"/>
            <a:ext cx="1214437" cy="1587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rot="5400000">
            <a:off x="6537325" y="4321175"/>
            <a:ext cx="1214438" cy="1588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3786188" y="5214938"/>
            <a:ext cx="3643312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CA" dirty="0"/>
              <a:t>Law of Diminishing Returns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5A9C7A-E7B7-492E-85F5-387705CDD7F8}" type="slidenum">
              <a:rPr lang="en-CA"/>
              <a:pPr>
                <a:defRPr/>
              </a:pPr>
              <a:t>18</a:t>
            </a:fld>
            <a:endParaRPr lang="en-C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05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2400" dirty="0" smtClean="0">
                <a:solidFill>
                  <a:schemeClr val="accent1">
                    <a:satMod val="150000"/>
                  </a:schemeClr>
                </a:solidFill>
              </a:rPr>
              <a:t>Average Labour Productivity and Capital per Worker in 15 Countries, 1990</a:t>
            </a:r>
            <a: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  <a:t/>
            </a:r>
            <a:b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</a:br>
            <a:endParaRPr lang="en-US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29699" name="Picture 11" descr="Figure07-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1643063"/>
            <a:ext cx="7659688" cy="4064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5875BB-EE86-4089-A6DC-17139E3F8E70}" type="slidenum">
              <a:rPr lang="en-CA"/>
              <a:pPr>
                <a:defRPr/>
              </a:pPr>
              <a:t>19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sz="2800" dirty="0" smtClean="0">
                <a:solidFill>
                  <a:schemeClr val="accent1">
                    <a:satMod val="150000"/>
                  </a:schemeClr>
                </a:solidFill>
              </a:rPr>
              <a:t>Capital, Growth, and the PPC</a:t>
            </a:r>
            <a:endParaRPr lang="en-CA" sz="28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9940" name="Content Placeholder 2"/>
          <p:cNvSpPr>
            <a:spLocks noGrp="1"/>
          </p:cNvSpPr>
          <p:nvPr>
            <p:ph sz="half" idx="2"/>
          </p:nvPr>
        </p:nvSpPr>
        <p:spPr>
          <a:xfrm>
            <a:off x="928688" y="2143125"/>
            <a:ext cx="3486150" cy="2214563"/>
          </a:xfrm>
        </p:spPr>
        <p:txBody>
          <a:bodyPr rtlCol="0">
            <a:normAutofit fontScale="92500"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mtClean="0"/>
              <a:t>Adding to the stock of physical capital in the current period causes the PPC in the future period to shift out more than it otherwise would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3644106" y="3428207"/>
            <a:ext cx="2714625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5000625" y="4786313"/>
            <a:ext cx="2987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Arc 21"/>
          <p:cNvSpPr/>
          <p:nvPr/>
        </p:nvSpPr>
        <p:spPr>
          <a:xfrm>
            <a:off x="3429000" y="3214688"/>
            <a:ext cx="3132138" cy="2952750"/>
          </a:xfrm>
          <a:prstGeom prst="arc">
            <a:avLst>
              <a:gd name="adj1" fmla="val 16200000"/>
              <a:gd name="adj2" fmla="val 228961"/>
            </a:avLst>
          </a:prstGeom>
          <a:noFill/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25" name="Arc 24"/>
          <p:cNvSpPr/>
          <p:nvPr/>
        </p:nvSpPr>
        <p:spPr>
          <a:xfrm>
            <a:off x="3571875" y="2976563"/>
            <a:ext cx="3311525" cy="2989262"/>
          </a:xfrm>
          <a:prstGeom prst="arc">
            <a:avLst>
              <a:gd name="adj1" fmla="val 15714534"/>
              <a:gd name="adj2" fmla="val 714104"/>
            </a:avLst>
          </a:prstGeom>
          <a:noFill/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26" name="Arc 25"/>
          <p:cNvSpPr/>
          <p:nvPr/>
        </p:nvSpPr>
        <p:spPr>
          <a:xfrm>
            <a:off x="3429000" y="2714625"/>
            <a:ext cx="3714750" cy="3500438"/>
          </a:xfrm>
          <a:prstGeom prst="arc">
            <a:avLst>
              <a:gd name="adj1" fmla="val 15638179"/>
              <a:gd name="adj2" fmla="val 571727"/>
            </a:avLst>
          </a:prstGeom>
          <a:noFill/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30729" name="TextBox 26"/>
          <p:cNvSpPr txBox="1">
            <a:spLocks noChangeArrowheads="1"/>
          </p:cNvSpPr>
          <p:nvPr/>
        </p:nvSpPr>
        <p:spPr bwMode="auto">
          <a:xfrm>
            <a:off x="5500688" y="4929188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Consumption Goods</a:t>
            </a:r>
          </a:p>
        </p:txBody>
      </p:sp>
      <p:sp>
        <p:nvSpPr>
          <p:cNvPr id="30730" name="TextBox 28"/>
          <p:cNvSpPr txBox="1">
            <a:spLocks noChangeArrowheads="1"/>
          </p:cNvSpPr>
          <p:nvPr/>
        </p:nvSpPr>
        <p:spPr bwMode="auto">
          <a:xfrm rot="-5400000">
            <a:off x="3690144" y="3382169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Capital Goods</a:t>
            </a:r>
          </a:p>
        </p:txBody>
      </p:sp>
      <p:sp>
        <p:nvSpPr>
          <p:cNvPr id="30" name="Oval 29"/>
          <p:cNvSpPr/>
          <p:nvPr/>
        </p:nvSpPr>
        <p:spPr>
          <a:xfrm>
            <a:off x="6500813" y="4429125"/>
            <a:ext cx="107950" cy="10795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31" name="Oval 30"/>
          <p:cNvSpPr/>
          <p:nvPr/>
        </p:nvSpPr>
        <p:spPr>
          <a:xfrm>
            <a:off x="6429375" y="4143375"/>
            <a:ext cx="107950" cy="10795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CA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6215063" y="4429125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X</a:t>
            </a: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6143625" y="4071938"/>
            <a:ext cx="2857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Y</a:t>
            </a:r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5072063" y="3500438"/>
            <a:ext cx="1143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This year’s PPC</a:t>
            </a:r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7215188" y="4071938"/>
            <a:ext cx="15716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Next year’s PPC based on X this year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6286500" y="2214563"/>
            <a:ext cx="15716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1400">
                <a:latin typeface="Corbel" pitchFamily="34" charset="0"/>
              </a:rPr>
              <a:t>Next year’s PPC based on Y this year</a:t>
            </a:r>
          </a:p>
        </p:txBody>
      </p:sp>
      <p:cxnSp>
        <p:nvCxnSpPr>
          <p:cNvPr id="38" name="Straight Connector 37"/>
          <p:cNvCxnSpPr/>
          <p:nvPr/>
        </p:nvCxnSpPr>
        <p:spPr>
          <a:xfrm rot="10800000">
            <a:off x="6858000" y="4143375"/>
            <a:ext cx="428625" cy="2143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rot="10800000" flipV="1">
            <a:off x="5786438" y="2571750"/>
            <a:ext cx="571500" cy="21431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Slide Number Placeholder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3B8BFC-74F5-4F93-91D7-84AFC6E0F0CD}" type="slidenum">
              <a:rPr lang="en-CA"/>
              <a:pPr>
                <a:defRPr/>
              </a:pPr>
              <a:t>20</a:t>
            </a:fld>
            <a:endParaRPr lang="en-CA"/>
          </a:p>
        </p:txBody>
      </p:sp>
      <p:sp>
        <p:nvSpPr>
          <p:cNvPr id="37" name="Footer Placeholder 3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>
                <a:solidFill>
                  <a:schemeClr val="accent1">
                    <a:satMod val="150000"/>
                  </a:schemeClr>
                </a:solidFill>
              </a:rPr>
              <a:t>Land and Natural Resources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8916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mtClean="0"/>
              <a:t>An abundance of natural resources increases the productivity of workers in natural resource industries.</a:t>
            </a:r>
          </a:p>
          <a:p>
            <a:r>
              <a:rPr lang="en-US" smtClean="0"/>
              <a:t> Land fertility was the key issue when society was primarily agricultural.</a:t>
            </a:r>
          </a:p>
          <a:p>
            <a:r>
              <a:rPr lang="en-CA" smtClean="0"/>
              <a:t>Many natural resources, such as petroleum and metals, can be obtained through international markets.</a:t>
            </a:r>
            <a:endParaRPr lang="en-US" smtClean="0"/>
          </a:p>
          <a:p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172E11-5568-49F9-930F-E240C3FE0F9F}" type="slidenum">
              <a:rPr lang="en-CA"/>
              <a:pPr>
                <a:defRPr/>
              </a:pPr>
              <a:t>21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9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89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61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Technology</a:t>
            </a:r>
          </a:p>
        </p:txBody>
      </p:sp>
      <p:sp>
        <p:nvSpPr>
          <p:cNvPr id="39940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Ability to develop and apply new, more productive technologies will increase productivity.</a:t>
            </a:r>
          </a:p>
          <a:p>
            <a:pPr lvl="1"/>
            <a:r>
              <a:rPr lang="en-US" smtClean="0"/>
              <a:t>Examples: transportation</a:t>
            </a:r>
          </a:p>
          <a:p>
            <a:r>
              <a:rPr lang="en-US" smtClean="0"/>
              <a:t>New technologies improve productivity throughout economy - not just where  introduced</a:t>
            </a:r>
          </a:p>
          <a:p>
            <a:r>
              <a:rPr lang="en-US" smtClean="0"/>
              <a:t>Single most important source of productivity improvement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286998-76E9-4559-9B13-7CB3973EF96B}" type="slidenum">
              <a:rPr lang="en-CA"/>
              <a:pPr>
                <a:defRPr/>
              </a:pPr>
              <a:t>22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9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9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1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Entrepreneurship</a:t>
            </a:r>
          </a:p>
        </p:txBody>
      </p:sp>
      <p:sp>
        <p:nvSpPr>
          <p:cNvPr id="40964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Behaviour that results in new products, services, technological processes, or organizational innovations. </a:t>
            </a:r>
          </a:p>
          <a:p>
            <a:r>
              <a:rPr lang="en-US" smtClean="0"/>
              <a:t>Entrepreneurship can occur in the</a:t>
            </a:r>
          </a:p>
          <a:p>
            <a:pPr lvl="1"/>
            <a:r>
              <a:rPr lang="en-US" smtClean="0"/>
              <a:t>For-profit sector</a:t>
            </a:r>
          </a:p>
          <a:p>
            <a:pPr lvl="1"/>
            <a:r>
              <a:rPr lang="en-US" smtClean="0"/>
              <a:t>Not-for-profit sector</a:t>
            </a:r>
          </a:p>
          <a:p>
            <a:pPr lvl="1"/>
            <a:r>
              <a:rPr lang="en-US" smtClean="0"/>
              <a:t>Government sector</a:t>
            </a:r>
          </a:p>
          <a:p>
            <a:r>
              <a:rPr lang="en-US" smtClean="0"/>
              <a:t>Does a society encourage entrepreneurship?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18C3D2-775F-4BAF-98CB-D0B2F9F7F857}" type="slidenum">
              <a:rPr lang="en-CA"/>
              <a:pPr>
                <a:defRPr/>
              </a:pPr>
              <a:t>23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96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96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8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The Legal and Political Environment</a:t>
            </a:r>
            <a:endParaRPr lang="en-US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65126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CA" sz="2800" smtClean="0"/>
              <a:t>Government can foster productivity growth by providing a legal and political environment that encourages people to behave in economically productive ways.</a:t>
            </a:r>
          </a:p>
          <a:p>
            <a:r>
              <a:rPr lang="en-CA" sz="2800" smtClean="0"/>
              <a:t>The political system can advance productivity growth by preventing extreme instability.</a:t>
            </a:r>
          </a:p>
          <a:p>
            <a:r>
              <a:rPr lang="en-CA" sz="2800" smtClean="0"/>
              <a:t>The political system that promotes the open exchange of ideas will speed the development of new technologies and products.</a:t>
            </a:r>
            <a:endParaRPr lang="en-US" sz="2800" smtClean="0"/>
          </a:p>
          <a:p>
            <a:pPr lvl="1"/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A6B0E2-7E7E-4216-BFA7-9BFBC7D96E42}" type="slidenum">
              <a:rPr lang="en-CA"/>
              <a:pPr>
                <a:defRPr/>
              </a:pPr>
              <a:t>24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5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6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Production Function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Production function - describe the relationship between the amounts of inputs and outputs.</a:t>
            </a: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1714500" y="3500438"/>
          <a:ext cx="5470525" cy="275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4" name="Equation" r:id="rId4" imgW="3124080" imgH="1574640" progId="Equation.3">
                  <p:embed/>
                </p:oleObj>
              </mc:Choice>
              <mc:Fallback>
                <p:oleObj name="Equation" r:id="rId4" imgW="3124080" imgH="15746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500" y="3500438"/>
                        <a:ext cx="5470525" cy="275748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A25C78-A349-4C0C-974A-3CC19B64D802}" type="slidenum">
              <a:rPr lang="en-CA"/>
              <a:pPr>
                <a:defRPr/>
              </a:pPr>
              <a:t>25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An Example of Production Function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smtClean="0"/>
              <a:t>An example of production function:</a:t>
            </a:r>
          </a:p>
          <a:p>
            <a:endParaRPr lang="en-CA" sz="2400" smtClean="0"/>
          </a:p>
          <a:p>
            <a:endParaRPr lang="en-CA" sz="2400" smtClean="0"/>
          </a:p>
          <a:p>
            <a:pPr lvl="1"/>
            <a:endParaRPr lang="en-CA" sz="2400" smtClean="0"/>
          </a:p>
          <a:p>
            <a:pPr lvl="1"/>
            <a:r>
              <a:rPr lang="en-CA" sz="2400" smtClean="0"/>
              <a:t>If all the inputs K and L double, output also will double; </a:t>
            </a:r>
          </a:p>
          <a:p>
            <a:pPr lvl="1"/>
            <a:endParaRPr lang="en-CA" sz="2400" smtClean="0"/>
          </a:p>
          <a:p>
            <a:pPr lvl="1"/>
            <a:endParaRPr lang="en-CA" sz="2400" smtClean="0"/>
          </a:p>
          <a:p>
            <a:pPr lvl="1"/>
            <a:r>
              <a:rPr lang="en-CA" sz="2400" smtClean="0"/>
              <a:t>It exhibits diminishing returns to capital/Labour</a:t>
            </a: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1285875" y="2357438"/>
          <a:ext cx="6537325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Equation" r:id="rId4" imgW="3733560" imgH="507960" progId="Equation.3">
                  <p:embed/>
                </p:oleObj>
              </mc:Choice>
              <mc:Fallback>
                <p:oleObj name="Equation" r:id="rId4" imgW="3733560" imgH="5079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5875" y="2357438"/>
                        <a:ext cx="6537325" cy="889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3" name="Object 3"/>
          <p:cNvGraphicFramePr>
            <a:graphicFrameLocks noChangeAspect="1"/>
          </p:cNvGraphicFramePr>
          <p:nvPr/>
        </p:nvGraphicFramePr>
        <p:xfrm>
          <a:off x="3071813" y="3929063"/>
          <a:ext cx="3690937" cy="80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Equation" r:id="rId6" imgW="2108160" imgH="457200" progId="Equation.3">
                  <p:embed/>
                </p:oleObj>
              </mc:Choice>
              <mc:Fallback>
                <p:oleObj name="Equation" r:id="rId6" imgW="210816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1813" y="3929063"/>
                        <a:ext cx="3690937" cy="8001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24" name="Object 4"/>
          <p:cNvGraphicFramePr>
            <a:graphicFrameLocks noChangeAspect="1"/>
          </p:cNvGraphicFramePr>
          <p:nvPr/>
        </p:nvGraphicFramePr>
        <p:xfrm>
          <a:off x="2000250" y="5357813"/>
          <a:ext cx="5203825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4" name="Equation" r:id="rId8" imgW="2971800" imgH="507960" progId="Equation.3">
                  <p:embed/>
                </p:oleObj>
              </mc:Choice>
              <mc:Fallback>
                <p:oleObj name="Equation" r:id="rId8" imgW="2971800" imgH="507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5357813"/>
                        <a:ext cx="5203825" cy="889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B809F-726A-468A-9E86-EEC768B71981}" type="slidenum">
              <a:rPr lang="en-CA"/>
              <a:pPr>
                <a:defRPr/>
              </a:pPr>
              <a:t>26</a:t>
            </a:fld>
            <a:endParaRPr lang="en-CA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Productivity Since the 1950s</a:t>
            </a:r>
          </a:p>
        </p:txBody>
      </p:sp>
      <p:sp>
        <p:nvSpPr>
          <p:cNvPr id="65843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During the 1950s and 1960s most industrialized countries saw a rapid growth in real GDP and productivity</a:t>
            </a:r>
          </a:p>
          <a:p>
            <a:r>
              <a:rPr lang="en-US" smtClean="0"/>
              <a:t>Since the mid 1970s productivity growth began to slow around the world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845CCF-FF5A-4D6E-A678-9B75A44D5F22}" type="slidenum">
              <a:rPr lang="en-CA"/>
              <a:pPr>
                <a:defRPr/>
              </a:pPr>
              <a:t>27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84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584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843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  <a:t>TABLE: Average Labour Productivity Growth Rates in Selected Countries, 1960–2006</a:t>
            </a:r>
            <a:endParaRPr lang="en-CA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36867" name="Content Placeholder 3" descr="fra65323_tb140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85938" y="1928813"/>
            <a:ext cx="6019800" cy="2306637"/>
          </a:xfrm>
        </p:spPr>
      </p:pic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785938" y="4429125"/>
            <a:ext cx="6000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tx2"/>
                </a:solidFill>
                <a:latin typeface="Corbel" pitchFamily="34" charset="0"/>
              </a:rPr>
              <a:t>Note: Productivity was still increasing – just with a slower rate of increase after about 1973.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1CE435-8768-44A4-AF6D-234C5E049064}" type="slidenum">
              <a:rPr lang="en-CA"/>
              <a:pPr>
                <a:defRPr/>
              </a:pPr>
              <a:t>28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>
                <a:solidFill>
                  <a:schemeClr val="accent1">
                    <a:satMod val="150000"/>
                  </a:schemeClr>
                </a:solidFill>
              </a:rPr>
              <a:t>Productivity Slowdown – Why ?</a:t>
            </a:r>
          </a:p>
        </p:txBody>
      </p:sp>
      <p:sp>
        <p:nvSpPr>
          <p:cNvPr id="66048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smtClean="0"/>
              <a:t>Technological depletion hypothesis</a:t>
            </a:r>
          </a:p>
          <a:p>
            <a:pPr lvl="1"/>
            <a:r>
              <a:rPr lang="en-US" sz="2400" smtClean="0"/>
              <a:t>Did high rates of productivity growth in 1950s &amp; 1960s reflect a period of “catch-up” after the Depression and WWII?</a:t>
            </a:r>
          </a:p>
          <a:p>
            <a:pPr lvl="2"/>
            <a:r>
              <a:rPr lang="en-US" smtClean="0"/>
              <a:t>Backlog of technological breakthroughs was embodied in new investment</a:t>
            </a:r>
          </a:p>
          <a:p>
            <a:pPr lvl="1"/>
            <a:r>
              <a:rPr lang="en-CA" sz="2400" smtClean="0"/>
              <a:t>In recent years there have been signs of a possible recovery in productivity growth in the English-speaking countries</a:t>
            </a:r>
          </a:p>
          <a:p>
            <a:pPr lvl="2"/>
            <a:r>
              <a:rPr lang="en-CA" smtClean="0"/>
              <a:t>Technology revolution</a:t>
            </a:r>
          </a:p>
          <a:p>
            <a:pPr lvl="2"/>
            <a:r>
              <a:rPr lang="en-CA" smtClean="0"/>
              <a:t>Technological depletion hypothesis</a:t>
            </a:r>
            <a:endParaRPr lang="en-US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30011F-137D-4656-AFA2-DC95DC9123B9}" type="slidenum">
              <a:rPr lang="en-CA"/>
              <a:pPr>
                <a:defRPr/>
              </a:pPr>
              <a:t>29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6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6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6048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048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6048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048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Productivity Slowdown and Real</a:t>
            </a:r>
            <a:b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Wage Stagnation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smtClean="0"/>
              <a:t>Over most of the twentieth century, real wages in Canada grew in line with labour productivity growth.</a:t>
            </a:r>
          </a:p>
          <a:p>
            <a:r>
              <a:rPr lang="en-CA" sz="2400" smtClean="0"/>
              <a:t>Canada’s experience of real wage stagnation during the 1977–1996 period.</a:t>
            </a:r>
          </a:p>
          <a:p>
            <a:pPr lvl="1"/>
            <a:r>
              <a:rPr lang="en-CA" sz="2400" smtClean="0"/>
              <a:t>One hypothesis states that labour’s share of GDP fell because the bargaining power of labour deteriorated.</a:t>
            </a:r>
          </a:p>
          <a:p>
            <a:r>
              <a:rPr lang="en-CA" sz="2400" smtClean="0"/>
              <a:t>Since 1996, the downward trend of the labour income share seems to have ended, productivity growth has improved, real wages have grown slowly.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BE8563-3482-402D-BA05-5156048C0B9E}" type="slidenum">
              <a:rPr lang="en-CA"/>
              <a:pPr>
                <a:defRPr/>
              </a:pPr>
              <a:t>30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Average Real Hourly</a:t>
            </a:r>
            <a:b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</a:b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Wage in Canada, 1914– 2007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39939" name="Content Placeholder 3" descr="fra65323_140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43063" y="1643063"/>
            <a:ext cx="6054725" cy="4243387"/>
          </a:xfr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CE7F64-5A49-4D93-ADEA-48C99CE3BB49}" type="slidenum">
              <a:rPr lang="en-CA"/>
              <a:pPr>
                <a:defRPr/>
              </a:pPr>
              <a:t>31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The Labour Income Share, Canada, 1961–2007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40963" name="Content Placeholder 3" descr="fra65323_140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43063" y="1643063"/>
            <a:ext cx="6257925" cy="4481512"/>
          </a:xfrm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31C726-E361-4169-92D4-B8C04DE00FCC}" type="slidenum">
              <a:rPr lang="en-CA"/>
              <a:pPr>
                <a:defRPr/>
              </a:pPr>
              <a:t>32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sz="2400" dirty="0" smtClean="0">
                <a:solidFill>
                  <a:schemeClr val="accent1">
                    <a:satMod val="150000"/>
                  </a:schemeClr>
                </a:solidFill>
              </a:rPr>
              <a:t>Two Possible Opportunity Costs of Economic Growth: Consumption and Leisure</a:t>
            </a:r>
            <a:endParaRPr lang="en-CA" sz="2400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mtClean="0"/>
              <a:t>Maximization of the economic growth rate is a questionable economic goal.</a:t>
            </a:r>
          </a:p>
          <a:p>
            <a:r>
              <a:rPr lang="en-CA" smtClean="0"/>
              <a:t>A higher rate of investment in new capital would require fewer resources devoted to consumer goods—a real economic cost.</a:t>
            </a:r>
          </a:p>
          <a:p>
            <a:r>
              <a:rPr lang="en-CA" smtClean="0"/>
              <a:t>Economic growth at a cost of reduced leisure time and, in some cases, workers’ health and safety.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F485BF-704A-420B-919C-81D07A59C6E9}" type="slidenum">
              <a:rPr lang="en-CA"/>
              <a:pPr>
                <a:defRPr/>
              </a:pPr>
              <a:t>33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Limits to Growth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mtClean="0"/>
              <a:t>Can economic growth continue indefinitely given that we have a finite world of natural resources?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mtClean="0"/>
              <a:t>Economic growth does give rise to environmental problems, and those environmental problems requiring international political solutions may be particularly difficult to solve.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CA" smtClean="0"/>
              <a:t>However, not all concerns about limits to growth are equally valid.</a:t>
            </a:r>
            <a:endParaRPr lang="en-US" smtClean="0"/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Increases in GDP do not necessarily mean increased demand for resources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Greater wealth expands society’s capacity to protect the environment</a:t>
            </a:r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r>
              <a:rPr lang="en-US" smtClean="0"/>
              <a:t>Pessimistic view of economic growth often ignores market responses</a:t>
            </a:r>
          </a:p>
          <a:p>
            <a:pPr marL="731520" lvl="1" indent="-274320" fontAlgn="auto">
              <a:spcAft>
                <a:spcPts val="0"/>
              </a:spcAft>
              <a:buFont typeface="Wingdings" pitchFamily="2" charset="2"/>
              <a:buNone/>
              <a:defRPr/>
            </a:pPr>
            <a:endParaRPr lang="en-US" smtClean="0"/>
          </a:p>
          <a:p>
            <a:pPr marL="731520" lvl="1" indent="-274320" fontAlgn="auto">
              <a:spcAft>
                <a:spcPts val="0"/>
              </a:spcAft>
              <a:buFont typeface="Wingdings"/>
              <a:buChar char=""/>
              <a:defRPr/>
            </a:pPr>
            <a:endParaRPr lang="en-US" smtClean="0"/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CA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D57585-5693-4863-9D8C-B5689965FD16}" type="slidenum">
              <a:rPr lang="en-CA"/>
              <a:pPr>
                <a:defRPr/>
              </a:pPr>
              <a:t>34</a:t>
            </a:fld>
            <a:endParaRPr lang="en-C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>
                <a:solidFill>
                  <a:schemeClr val="accent1">
                    <a:satMod val="150000"/>
                  </a:schemeClr>
                </a:solidFill>
              </a:rPr>
              <a:t>After Today’s Lecture</a:t>
            </a:r>
            <a:endParaRPr lang="en-CA" dirty="0">
              <a:solidFill>
                <a:schemeClr val="accent1">
                  <a:satMod val="150000"/>
                </a:schemeClr>
              </a:solidFill>
            </a:endParaRP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You may read chapter 4 and 6</a:t>
            </a:r>
          </a:p>
          <a:p>
            <a:r>
              <a:rPr lang="en-CA" dirty="0" smtClean="0"/>
              <a:t>Lab 3 on </a:t>
            </a:r>
            <a:r>
              <a:rPr lang="en-CA" dirty="0" err="1" smtClean="0"/>
              <a:t>Lyryx</a:t>
            </a:r>
            <a:endParaRPr lang="en-CA" dirty="0" smtClean="0"/>
          </a:p>
          <a:p>
            <a:r>
              <a:rPr lang="en-CA" dirty="0" err="1" smtClean="0"/>
              <a:t>Extention</a:t>
            </a:r>
            <a:r>
              <a:rPr lang="en-CA" dirty="0" smtClean="0"/>
              <a:t> for Lab 1 and Lab 2 on </a:t>
            </a:r>
            <a:r>
              <a:rPr lang="en-CA" dirty="0" err="1" smtClean="0"/>
              <a:t>Lyryx</a:t>
            </a:r>
            <a:endParaRPr lang="en-CA" dirty="0" smtClean="0"/>
          </a:p>
          <a:p>
            <a:r>
              <a:rPr lang="en-CA" dirty="0" smtClean="0"/>
              <a:t>Sample Quiz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BEB86F-18F0-4A30-9C08-498678678721}" type="slidenum">
              <a:rPr lang="en-CA"/>
              <a:pPr>
                <a:defRPr/>
              </a:pPr>
              <a:t>35</a:t>
            </a:fld>
            <a:endParaRPr lang="en-C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Lecture 3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odule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116</TotalTime>
  <Words>1838</Words>
  <Application>Microsoft Office PowerPoint</Application>
  <PresentationFormat>On-screen Show (4:3)</PresentationFormat>
  <Paragraphs>352</Paragraphs>
  <Slides>35</Slides>
  <Notes>35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 Unicode MS</vt:lpstr>
      <vt:lpstr>Arial</vt:lpstr>
      <vt:lpstr>Calibri</vt:lpstr>
      <vt:lpstr>Corbel</vt:lpstr>
      <vt:lpstr>Wingdings</vt:lpstr>
      <vt:lpstr>Wingdings 2</vt:lpstr>
      <vt:lpstr>Wingdings 3</vt:lpstr>
      <vt:lpstr>Module</vt:lpstr>
      <vt:lpstr>Equation</vt:lpstr>
      <vt:lpstr>Lecture Three Economic Growth</vt:lpstr>
      <vt:lpstr>PowerPoint Presentation</vt:lpstr>
      <vt:lpstr>Three Main Indicators  in Macroeconomic Activity - Output</vt:lpstr>
      <vt:lpstr>Three Main Indicators  in Macroeconomic Activity - Inflation</vt:lpstr>
      <vt:lpstr>Three Main Indicators  in Macroeconomic Activity – Employment</vt:lpstr>
      <vt:lpstr>Canadian Economic Performance</vt:lpstr>
      <vt:lpstr>Global Perspective 4.1</vt:lpstr>
      <vt:lpstr>Figure 6-1 The Great Divergence in Living Standards</vt:lpstr>
      <vt:lpstr>Why “Small” Differences in Growth Rates Matter</vt:lpstr>
      <vt:lpstr>Example :Compound interest</vt:lpstr>
      <vt:lpstr>Rule of 72 (Rule of 70 in the textbook)</vt:lpstr>
      <vt:lpstr>The Role of Average Labour Productivity</vt:lpstr>
      <vt:lpstr>Real GDP Per Person and Growth</vt:lpstr>
      <vt:lpstr>Real GDP per Person and Average Labour Productivity in Canada, 1960-2007 </vt:lpstr>
      <vt:lpstr>Determinants of Average Labour Productivity</vt:lpstr>
      <vt:lpstr>Human Capital</vt:lpstr>
      <vt:lpstr>Physical Capital</vt:lpstr>
      <vt:lpstr>TABLE: Capital, Output, and Productivity in the Candy-Wrapping Factory </vt:lpstr>
      <vt:lpstr>Average Labour Productivity and Capital per Worker in 15 Countries, 1990 </vt:lpstr>
      <vt:lpstr>Capital, Growth, and the PPC</vt:lpstr>
      <vt:lpstr>Land and Natural Resources</vt:lpstr>
      <vt:lpstr>Technology</vt:lpstr>
      <vt:lpstr>Entrepreneurship</vt:lpstr>
      <vt:lpstr>The Legal and Political Environment</vt:lpstr>
      <vt:lpstr>Production Function</vt:lpstr>
      <vt:lpstr>An Example of Production Function</vt:lpstr>
      <vt:lpstr>Productivity Since the 1950s</vt:lpstr>
      <vt:lpstr>TABLE: Average Labour Productivity Growth Rates in Selected Countries, 1960–2006</vt:lpstr>
      <vt:lpstr>Productivity Slowdown – Why ?</vt:lpstr>
      <vt:lpstr>Productivity Slowdown and Real Wage Stagnation</vt:lpstr>
      <vt:lpstr>Average Real Hourly Wage in Canada, 1914– 2007</vt:lpstr>
      <vt:lpstr>The Labour Income Share, Canada, 1961–2007</vt:lpstr>
      <vt:lpstr>Two Possible Opportunity Costs of Economic Growth: Consumption and Leisure</vt:lpstr>
      <vt:lpstr>Limits to Growth</vt:lpstr>
      <vt:lpstr>After Today’s Lecture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Lecture Three Economic Growth</dc:title>
  <dc:creator>Amy</dc:creator>
  <cp:lastModifiedBy>Milena</cp:lastModifiedBy>
  <cp:revision>13</cp:revision>
  <dcterms:created xsi:type="dcterms:W3CDTF">2010-01-18T20:38:02Z</dcterms:created>
  <dcterms:modified xsi:type="dcterms:W3CDTF">2013-09-17T18:47:12Z</dcterms:modified>
</cp:coreProperties>
</file>