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67"/>
  </p:notesMasterIdLst>
  <p:handoutMasterIdLst>
    <p:handoutMasterId r:id="rId68"/>
  </p:handoutMasterIdLst>
  <p:sldIdLst>
    <p:sldId id="260" r:id="rId2"/>
    <p:sldId id="264" r:id="rId3"/>
    <p:sldId id="313" r:id="rId4"/>
    <p:sldId id="381" r:id="rId5"/>
    <p:sldId id="435" r:id="rId6"/>
    <p:sldId id="265" r:id="rId7"/>
    <p:sldId id="384" r:id="rId8"/>
    <p:sldId id="266" r:id="rId9"/>
    <p:sldId id="267" r:id="rId10"/>
    <p:sldId id="263" r:id="rId11"/>
    <p:sldId id="314" r:id="rId12"/>
    <p:sldId id="438" r:id="rId13"/>
    <p:sldId id="369" r:id="rId14"/>
    <p:sldId id="382" r:id="rId15"/>
    <p:sldId id="383" r:id="rId16"/>
    <p:sldId id="355" r:id="rId17"/>
    <p:sldId id="436" r:id="rId18"/>
    <p:sldId id="437" r:id="rId19"/>
    <p:sldId id="276" r:id="rId20"/>
    <p:sldId id="385" r:id="rId21"/>
    <p:sldId id="363" r:id="rId22"/>
    <p:sldId id="386" r:id="rId23"/>
    <p:sldId id="387" r:id="rId24"/>
    <p:sldId id="388" r:id="rId25"/>
    <p:sldId id="393" r:id="rId26"/>
    <p:sldId id="392" r:id="rId27"/>
    <p:sldId id="394" r:id="rId28"/>
    <p:sldId id="395" r:id="rId29"/>
    <p:sldId id="391" r:id="rId30"/>
    <p:sldId id="390" r:id="rId31"/>
    <p:sldId id="396" r:id="rId32"/>
    <p:sldId id="397" r:id="rId33"/>
    <p:sldId id="398" r:id="rId34"/>
    <p:sldId id="399" r:id="rId35"/>
    <p:sldId id="402" r:id="rId36"/>
    <p:sldId id="427" r:id="rId37"/>
    <p:sldId id="409" r:id="rId38"/>
    <p:sldId id="434" r:id="rId39"/>
    <p:sldId id="416" r:id="rId40"/>
    <p:sldId id="415" r:id="rId41"/>
    <p:sldId id="316" r:id="rId42"/>
    <p:sldId id="366" r:id="rId43"/>
    <p:sldId id="375" r:id="rId44"/>
    <p:sldId id="419" r:id="rId45"/>
    <p:sldId id="412" r:id="rId46"/>
    <p:sldId id="431" r:id="rId47"/>
    <p:sldId id="417" r:id="rId48"/>
    <p:sldId id="414" r:id="rId49"/>
    <p:sldId id="418" r:id="rId50"/>
    <p:sldId id="413" r:id="rId51"/>
    <p:sldId id="422" r:id="rId52"/>
    <p:sldId id="423" r:id="rId53"/>
    <p:sldId id="424" r:id="rId54"/>
    <p:sldId id="433" r:id="rId55"/>
    <p:sldId id="426" r:id="rId56"/>
    <p:sldId id="420" r:id="rId57"/>
    <p:sldId id="411" r:id="rId58"/>
    <p:sldId id="432" r:id="rId59"/>
    <p:sldId id="421" r:id="rId60"/>
    <p:sldId id="410" r:id="rId61"/>
    <p:sldId id="428" r:id="rId62"/>
    <p:sldId id="429" r:id="rId63"/>
    <p:sldId id="430" r:id="rId64"/>
    <p:sldId id="400" r:id="rId65"/>
    <p:sldId id="401" r:id="rId66"/>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84"/>
      </p:cViewPr>
      <p:guideLst>
        <p:guide orient="horz" pos="2160"/>
        <p:guide pos="2880"/>
      </p:guideLst>
    </p:cSldViewPr>
  </p:slideViewPr>
  <p:notesTextViewPr>
    <p:cViewPr>
      <p:scale>
        <a:sx n="100" d="100"/>
        <a:sy n="100" d="100"/>
      </p:scale>
      <p:origin x="0" y="0"/>
    </p:cViewPr>
  </p:notesTextViewPr>
  <p:sorterViewPr>
    <p:cViewPr>
      <p:scale>
        <a:sx n="75" d="100"/>
        <a:sy n="75" d="100"/>
      </p:scale>
      <p:origin x="0" y="93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06/01/2012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Sprott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Sprott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Sprott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triopel3@connect.carleton.c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wade_rose@carleton.ca"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2701D - Fundamentals of International Business</a:t>
            </a:r>
            <a:br>
              <a:rPr lang="en-CA" sz="3600" b="1" dirty="0" smtClean="0"/>
            </a:br>
            <a:r>
              <a:rPr lang="en-CA" sz="3600" b="1" dirty="0" smtClean="0"/>
              <a:t/>
            </a:r>
            <a:br>
              <a:rPr lang="en-CA" sz="3600" b="1" dirty="0" smtClean="0"/>
            </a:br>
            <a:r>
              <a:rPr lang="en-CA" sz="3600" b="1" dirty="0" smtClean="0"/>
              <a:t>Lecture 1 – Introduction, Business &amp; The Firm</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4099" name="Rectangle 3"/>
          <p:cNvSpPr>
            <a:spLocks noGrp="1" noChangeArrowheads="1"/>
          </p:cNvSpPr>
          <p:nvPr>
            <p:ph type="body" idx="1"/>
          </p:nvPr>
        </p:nvSpPr>
        <p:spPr>
          <a:xfrm>
            <a:off x="250825" y="1557338"/>
            <a:ext cx="8447088" cy="3024187"/>
          </a:xfrm>
        </p:spPr>
        <p:txBody>
          <a:bodyPr/>
          <a:lstStyle/>
          <a:p>
            <a:pPr eaLnBrk="1" hangingPunct="1"/>
            <a:r>
              <a:rPr lang="en-CA" sz="3200" dirty="0" smtClean="0">
                <a:effectLst/>
              </a:rPr>
              <a:t>Instructor: Dr. Wade Rose</a:t>
            </a:r>
          </a:p>
          <a:p>
            <a:pPr lvl="1" eaLnBrk="1" hangingPunct="1"/>
            <a:r>
              <a:rPr lang="en-CA" sz="2800" dirty="0" smtClean="0">
                <a:effectLst/>
              </a:rPr>
              <a:t>PhD (Management – Strategy)</a:t>
            </a:r>
            <a:endParaRPr lang="en-CA" dirty="0" smtClean="0">
              <a:effectLst/>
            </a:endParaRPr>
          </a:p>
          <a:p>
            <a:pPr lvl="1" eaLnBrk="1" hangingPunct="1"/>
            <a:r>
              <a:rPr lang="en-CA" sz="2800" dirty="0" smtClean="0">
                <a:effectLst/>
              </a:rPr>
              <a:t>Masters of Business Administration(MBA)</a:t>
            </a:r>
          </a:p>
          <a:p>
            <a:pPr lvl="1" eaLnBrk="1" hangingPunct="1"/>
            <a:r>
              <a:rPr lang="en-CA" sz="2800" dirty="0" smtClean="0">
                <a:effectLst/>
              </a:rPr>
              <a:t>Masters of Engineering</a:t>
            </a:r>
          </a:p>
          <a:p>
            <a:pPr lvl="1" eaLnBrk="1" hangingPunct="1"/>
            <a:r>
              <a:rPr lang="en-CA" sz="2800" dirty="0" smtClean="0">
                <a:effectLst/>
              </a:rPr>
              <a:t>Bachelors of Engineering</a:t>
            </a:r>
          </a:p>
        </p:txBody>
      </p:sp>
      <p:sp>
        <p:nvSpPr>
          <p:cNvPr id="4" name="Slide Number Placeholder 3"/>
          <p:cNvSpPr>
            <a:spLocks noGrp="1"/>
          </p:cNvSpPr>
          <p:nvPr>
            <p:ph type="sldNum" sz="quarter" idx="12"/>
          </p:nvPr>
        </p:nvSpPr>
        <p:spPr/>
        <p:txBody>
          <a:bodyPr/>
          <a:lstStyle/>
          <a:p>
            <a:pPr>
              <a:defRPr/>
            </a:pPr>
            <a:fld id="{8DD92BBE-FCC0-42F2-B2B9-D2E60BFE7472}" type="slidenum">
              <a:rPr lang="en-US" smtClean="0"/>
              <a:pPr>
                <a:defRPr/>
              </a:pPr>
              <a:t>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395288" y="1557338"/>
            <a:ext cx="8302625" cy="3024187"/>
          </a:xfrm>
        </p:spPr>
        <p:txBody>
          <a:bodyPr/>
          <a:lstStyle/>
          <a:p>
            <a:pPr eaLnBrk="1" hangingPunct="1">
              <a:defRPr/>
            </a:pPr>
            <a:r>
              <a:rPr lang="en-CA" sz="3200" dirty="0" smtClean="0">
                <a:effectLst/>
              </a:rPr>
              <a:t>Instructor: Dr. Wade Rose</a:t>
            </a:r>
          </a:p>
          <a:p>
            <a:pPr lvl="1">
              <a:defRPr/>
            </a:pPr>
            <a:r>
              <a:rPr lang="en-CA" dirty="0" smtClean="0"/>
              <a:t>Vice President and General Manager, Lockheed Martin Canada</a:t>
            </a:r>
          </a:p>
          <a:p>
            <a:pPr lvl="1">
              <a:defRPr/>
            </a:pPr>
            <a:r>
              <a:rPr lang="en-CA" dirty="0" smtClean="0"/>
              <a:t>General Manager, Ryder RGS</a:t>
            </a:r>
          </a:p>
          <a:p>
            <a:pPr lvl="1">
              <a:defRPr/>
            </a:pPr>
            <a:r>
              <a:rPr lang="en-CA" dirty="0" smtClean="0"/>
              <a:t>Vice President, L-3 Communications Canada</a:t>
            </a:r>
          </a:p>
          <a:p>
            <a:pPr lvl="1">
              <a:defRPr/>
            </a:pPr>
            <a:r>
              <a:rPr lang="en-CA" dirty="0" smtClean="0"/>
              <a:t>Director Corporate Strategy and Government Programs, Ryder Canada</a:t>
            </a:r>
          </a:p>
          <a:p>
            <a:pPr lvl="1">
              <a:defRPr/>
            </a:pPr>
            <a:r>
              <a:rPr lang="en-CA" dirty="0" smtClean="0"/>
              <a:t>Strategy Facilitator – Public and private sector organizations</a:t>
            </a:r>
          </a:p>
          <a:p>
            <a:pPr lvl="1">
              <a:defRPr/>
            </a:pPr>
            <a:r>
              <a:rPr lang="en-CA" dirty="0" smtClean="0"/>
              <a:t>Executive Coach and Consultant</a:t>
            </a:r>
          </a:p>
        </p:txBody>
      </p:sp>
      <p:sp>
        <p:nvSpPr>
          <p:cNvPr id="4" name="Slide Number Placeholder 3"/>
          <p:cNvSpPr>
            <a:spLocks noGrp="1"/>
          </p:cNvSpPr>
          <p:nvPr>
            <p:ph type="sldNum" sz="quarter" idx="12"/>
          </p:nvPr>
        </p:nvSpPr>
        <p:spPr/>
        <p:txBody>
          <a:bodyPr/>
          <a:lstStyle/>
          <a:p>
            <a:pPr>
              <a:defRPr/>
            </a:pPr>
            <a:fld id="{3FA14089-CB9E-40D4-A493-81C2EC7575A3}" type="slidenum">
              <a:rPr lang="en-US" smtClean="0"/>
              <a:pPr>
                <a:defRPr/>
              </a:pPr>
              <a:t>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251520" y="1557338"/>
            <a:ext cx="8446393" cy="3024187"/>
          </a:xfrm>
        </p:spPr>
        <p:txBody>
          <a:bodyPr/>
          <a:lstStyle/>
          <a:p>
            <a:pPr eaLnBrk="1" hangingPunct="1">
              <a:buFont typeface="Wingdings" pitchFamily="2" charset="2"/>
              <a:buNone/>
              <a:defRPr/>
            </a:pPr>
            <a:r>
              <a:rPr lang="en-CA" sz="3200" dirty="0" smtClean="0">
                <a:effectLst/>
              </a:rPr>
              <a:t>Class Teaching Assistants (TAs)</a:t>
            </a:r>
          </a:p>
          <a:p>
            <a:pPr lvl="1" eaLnBrk="1" hangingPunct="1">
              <a:defRPr/>
            </a:pPr>
            <a:r>
              <a:rPr lang="en-CA" dirty="0" smtClean="0"/>
              <a:t>If you have grading issues, go to the TA first.</a:t>
            </a:r>
            <a:br>
              <a:rPr lang="en-CA" dirty="0" smtClean="0"/>
            </a:br>
            <a:endParaRPr lang="en-CA" dirty="0" smtClean="0">
              <a:effectLst/>
            </a:endParaRPr>
          </a:p>
          <a:p>
            <a:pPr marL="360000" lvl="1" eaLnBrk="1" hangingPunct="1">
              <a:buNone/>
              <a:defRPr/>
            </a:pPr>
            <a:r>
              <a:rPr lang="en-CA" sz="2800" b="1" dirty="0" smtClean="0">
                <a:effectLst/>
              </a:rPr>
              <a:t>TAs:</a:t>
            </a:r>
          </a:p>
          <a:p>
            <a:pPr marL="360000" lvl="1" eaLnBrk="1" hangingPunct="1">
              <a:defRPr/>
            </a:pPr>
            <a:r>
              <a:rPr lang="en-CA" dirty="0" smtClean="0"/>
              <a:t>Claire </a:t>
            </a:r>
            <a:r>
              <a:rPr lang="en-CA" dirty="0" err="1" smtClean="0"/>
              <a:t>Leroux</a:t>
            </a:r>
            <a:r>
              <a:rPr lang="en-CA" dirty="0" smtClean="0"/>
              <a:t>  (cleroux@connect.carleton.ca)</a:t>
            </a:r>
            <a:br>
              <a:rPr lang="en-CA" dirty="0" smtClean="0"/>
            </a:br>
            <a:endParaRPr lang="en-CA" dirty="0" smtClean="0"/>
          </a:p>
          <a:p>
            <a:pPr marL="360000" lvl="1" eaLnBrk="1" hangingPunct="1">
              <a:spcBef>
                <a:spcPts val="0"/>
              </a:spcBef>
              <a:defRPr/>
            </a:pPr>
            <a:r>
              <a:rPr lang="en-CA" dirty="0" smtClean="0"/>
              <a:t>Matthew Seabrook (mseabroo@connect.carleton.ca)</a:t>
            </a:r>
            <a:br>
              <a:rPr lang="en-CA" dirty="0" smtClean="0"/>
            </a:br>
            <a:endParaRPr lang="en-CA" dirty="0" smtClean="0"/>
          </a:p>
          <a:p>
            <a:pPr marL="360000" lvl="1" eaLnBrk="1" hangingPunct="1">
              <a:defRPr/>
            </a:pPr>
            <a:r>
              <a:rPr lang="en-CA" dirty="0" smtClean="0"/>
              <a:t>Todd </a:t>
            </a:r>
            <a:r>
              <a:rPr lang="en-CA" dirty="0" err="1" smtClean="0"/>
              <a:t>Riopelle</a:t>
            </a:r>
            <a:r>
              <a:rPr lang="en-CA" dirty="0" smtClean="0"/>
              <a:t>  (</a:t>
            </a:r>
            <a:r>
              <a:rPr lang="en-CA" dirty="0" smtClean="0">
                <a:hlinkClick r:id="rId2"/>
              </a:rPr>
              <a:t>triopel3@connect.carleton.ca</a:t>
            </a:r>
            <a:r>
              <a:rPr lang="en-CA" dirty="0" smtClean="0"/>
              <a:t>)</a:t>
            </a:r>
          </a:p>
          <a:p>
            <a:pPr marL="360000" lvl="1" eaLnBrk="1" hangingPunct="1">
              <a:defRPr/>
            </a:pPr>
            <a:endParaRPr lang="en-CA" dirty="0" smtClean="0"/>
          </a:p>
          <a:p>
            <a:pPr marL="360000" lvl="1" eaLnBrk="1" hangingPunct="1">
              <a:buNone/>
              <a:defRPr/>
            </a:pPr>
            <a:r>
              <a:rPr lang="en-CA" dirty="0" smtClean="0"/>
              <a:t/>
            </a:r>
            <a:br>
              <a:rPr lang="en-CA" dirty="0" smtClean="0"/>
            </a:br>
            <a:endParaRPr lang="en-CA" dirty="0" smtClean="0">
              <a:effectLst/>
            </a:endParaRPr>
          </a:p>
        </p:txBody>
      </p:sp>
      <p:sp>
        <p:nvSpPr>
          <p:cNvPr id="4" name="Slide Number Placeholder 3"/>
          <p:cNvSpPr>
            <a:spLocks noGrp="1"/>
          </p:cNvSpPr>
          <p:nvPr>
            <p:ph type="sldNum" sz="quarter" idx="12"/>
          </p:nvPr>
        </p:nvSpPr>
        <p:spPr/>
        <p:txBody>
          <a:bodyPr/>
          <a:lstStyle/>
          <a:p>
            <a:pPr>
              <a:defRPr/>
            </a:pPr>
            <a:fld id="{FD65E826-934C-4C6B-8232-481DB27EE637}" type="slidenum">
              <a:rPr lang="en-US" smtClean="0"/>
              <a:pPr>
                <a:defRPr/>
              </a:pPr>
              <a:t>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Introductions</a:t>
            </a:r>
          </a:p>
        </p:txBody>
      </p:sp>
      <p:sp>
        <p:nvSpPr>
          <p:cNvPr id="91139" name="Rectangle 3"/>
          <p:cNvSpPr>
            <a:spLocks noGrp="1" noChangeArrowheads="1"/>
          </p:cNvSpPr>
          <p:nvPr>
            <p:ph type="body" idx="1"/>
          </p:nvPr>
        </p:nvSpPr>
        <p:spPr>
          <a:xfrm>
            <a:off x="395288" y="1557338"/>
            <a:ext cx="8302625" cy="3024187"/>
          </a:xfrm>
        </p:spPr>
        <p:txBody>
          <a:bodyPr/>
          <a:lstStyle/>
          <a:p>
            <a:pPr eaLnBrk="1" hangingPunct="1">
              <a:buFont typeface="Wingdings" pitchFamily="2" charset="2"/>
              <a:buNone/>
              <a:defRPr/>
            </a:pPr>
            <a:r>
              <a:rPr lang="en-CA" sz="3200" dirty="0" smtClean="0">
                <a:effectLst/>
              </a:rPr>
              <a:t>Class Composition</a:t>
            </a:r>
          </a:p>
          <a:p>
            <a:pPr lvl="1" eaLnBrk="1" hangingPunct="1">
              <a:defRPr/>
            </a:pPr>
            <a:endParaRPr lang="en-CA" dirty="0" smtClean="0">
              <a:effectLst/>
            </a:endParaRPr>
          </a:p>
          <a:p>
            <a:pPr lvl="1" eaLnBrk="1" hangingPunct="1">
              <a:defRPr/>
            </a:pPr>
            <a:r>
              <a:rPr lang="en-CA" dirty="0" smtClean="0">
                <a:effectLst/>
              </a:rPr>
              <a:t>Majors (e.g. Business, Economics)</a:t>
            </a:r>
          </a:p>
          <a:p>
            <a:pPr lvl="1" eaLnBrk="1" hangingPunct="1">
              <a:defRPr/>
            </a:pPr>
            <a:endParaRPr lang="en-CA" dirty="0" smtClean="0">
              <a:effectLst/>
            </a:endParaRPr>
          </a:p>
          <a:p>
            <a:pPr lvl="1" eaLnBrk="1" hangingPunct="1">
              <a:defRPr/>
            </a:pPr>
            <a:r>
              <a:rPr lang="en-CA" dirty="0" smtClean="0">
                <a:effectLst/>
              </a:rPr>
              <a:t>Year of Study (e.g. 1</a:t>
            </a:r>
            <a:r>
              <a:rPr lang="en-CA" baseline="30000" dirty="0" smtClean="0">
                <a:effectLst/>
              </a:rPr>
              <a:t>st</a:t>
            </a:r>
            <a:r>
              <a:rPr lang="en-CA" dirty="0" smtClean="0">
                <a:effectLst/>
              </a:rPr>
              <a:t> year, 3</a:t>
            </a:r>
            <a:r>
              <a:rPr lang="en-CA" baseline="30000" dirty="0" smtClean="0">
                <a:effectLst/>
              </a:rPr>
              <a:t>rd</a:t>
            </a:r>
            <a:r>
              <a:rPr lang="en-CA" dirty="0" smtClean="0">
                <a:effectLst/>
              </a:rPr>
              <a:t> year)</a:t>
            </a:r>
            <a:endParaRPr lang="en-CA" dirty="0" smtClean="0"/>
          </a:p>
          <a:p>
            <a:pPr lvl="1" eaLnBrk="1" hangingPunct="1">
              <a:defRPr/>
            </a:pPr>
            <a:endParaRPr lang="en-CA" dirty="0" smtClean="0">
              <a:effectLst/>
            </a:endParaRPr>
          </a:p>
        </p:txBody>
      </p:sp>
      <p:sp>
        <p:nvSpPr>
          <p:cNvPr id="4" name="Slide Number Placeholder 3"/>
          <p:cNvSpPr>
            <a:spLocks noGrp="1"/>
          </p:cNvSpPr>
          <p:nvPr>
            <p:ph type="sldNum" sz="quarter" idx="12"/>
          </p:nvPr>
        </p:nvSpPr>
        <p:spPr/>
        <p:txBody>
          <a:bodyPr/>
          <a:lstStyle/>
          <a:p>
            <a:pPr>
              <a:defRPr/>
            </a:pPr>
            <a:fld id="{FD65E826-934C-4C6B-8232-481DB27EE637}" type="slidenum">
              <a:rPr lang="en-US" smtClean="0"/>
              <a:pPr>
                <a:defRPr/>
              </a:pPr>
              <a:t>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defRPr/>
            </a:pPr>
            <a:r>
              <a:rPr lang="en-US" sz="4400" b="1" dirty="0" smtClean="0"/>
              <a:t>Course Approach</a:t>
            </a:r>
          </a:p>
        </p:txBody>
      </p:sp>
      <p:sp>
        <p:nvSpPr>
          <p:cNvPr id="9219" name="Rectangle 3"/>
          <p:cNvSpPr>
            <a:spLocks noGrp="1" noChangeArrowheads="1"/>
          </p:cNvSpPr>
          <p:nvPr>
            <p:ph type="body" idx="1"/>
          </p:nvPr>
        </p:nvSpPr>
        <p:spPr>
          <a:xfrm>
            <a:off x="250825" y="1773238"/>
            <a:ext cx="8713788" cy="4530725"/>
          </a:xfrm>
        </p:spPr>
        <p:txBody>
          <a:bodyPr/>
          <a:lstStyle/>
          <a:p>
            <a:pPr eaLnBrk="1" hangingPunct="1"/>
            <a:r>
              <a:rPr lang="en-CA" sz="3200" dirty="0" smtClean="0">
                <a:effectLst/>
              </a:rPr>
              <a:t>Lecture / Discussion format</a:t>
            </a:r>
          </a:p>
          <a:p>
            <a:pPr lvl="1" eaLnBrk="1" hangingPunct="1"/>
            <a:r>
              <a:rPr lang="en-CA" dirty="0" smtClean="0">
                <a:effectLst/>
              </a:rPr>
              <a:t>This is difficult with large numbers of students but we will try</a:t>
            </a:r>
          </a:p>
          <a:p>
            <a:pPr eaLnBrk="1" hangingPunct="1"/>
            <a:endParaRPr lang="en-US" dirty="0" smtClean="0">
              <a:effectLst/>
            </a:endParaRPr>
          </a:p>
          <a:p>
            <a:pPr eaLnBrk="1" hangingPunct="1"/>
            <a:r>
              <a:rPr lang="en-US" dirty="0" smtClean="0">
                <a:effectLst/>
              </a:rPr>
              <a:t>Raise your hands and contribute to class discussions (questions, comments etc)</a:t>
            </a:r>
          </a:p>
          <a:p>
            <a:pPr eaLnBrk="1" hangingPunct="1"/>
            <a:endParaRPr lang="en-US" dirty="0" smtClean="0">
              <a:effectLst/>
            </a:endParaRPr>
          </a:p>
          <a:p>
            <a:pPr eaLnBrk="1" hangingPunct="1"/>
            <a:r>
              <a:rPr lang="en-US" dirty="0" smtClean="0">
                <a:effectLst/>
              </a:rPr>
              <a:t>Students should monitor Business and General Press for IB related stories</a:t>
            </a:r>
          </a:p>
        </p:txBody>
      </p:sp>
      <p:sp>
        <p:nvSpPr>
          <p:cNvPr id="4" name="Slide Number Placeholder 3"/>
          <p:cNvSpPr>
            <a:spLocks noGrp="1"/>
          </p:cNvSpPr>
          <p:nvPr>
            <p:ph type="sldNum" sz="quarter" idx="12"/>
          </p:nvPr>
        </p:nvSpPr>
        <p:spPr/>
        <p:txBody>
          <a:bodyPr/>
          <a:lstStyle/>
          <a:p>
            <a:pPr>
              <a:defRPr/>
            </a:pPr>
            <a:fld id="{7F815CE2-CDCD-4AEC-B20F-155A25FB3AA7}" type="slidenum">
              <a:rPr lang="en-US" smtClean="0"/>
              <a:pPr>
                <a:defRPr/>
              </a:pPr>
              <a:t>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000" b="1" dirty="0" smtClean="0"/>
              <a:t>How to Succeed in this Course</a:t>
            </a:r>
          </a:p>
        </p:txBody>
      </p:sp>
      <p:sp>
        <p:nvSpPr>
          <p:cNvPr id="11267" name="Rectangle 3"/>
          <p:cNvSpPr>
            <a:spLocks noGrp="1" noChangeArrowheads="1"/>
          </p:cNvSpPr>
          <p:nvPr>
            <p:ph type="body" idx="1"/>
          </p:nvPr>
        </p:nvSpPr>
        <p:spPr>
          <a:xfrm>
            <a:off x="250825" y="1600200"/>
            <a:ext cx="8424863" cy="4530725"/>
          </a:xfrm>
        </p:spPr>
        <p:txBody>
          <a:bodyPr/>
          <a:lstStyle/>
          <a:p>
            <a:pPr lvl="1" eaLnBrk="1" hangingPunct="1"/>
            <a:r>
              <a:rPr lang="en-CA" smtClean="0">
                <a:effectLst/>
              </a:rPr>
              <a:t>Read the assigned readings and think about the cases</a:t>
            </a:r>
          </a:p>
          <a:p>
            <a:pPr lvl="1" eaLnBrk="1" hangingPunct="1"/>
            <a:endParaRPr lang="en-CA" smtClean="0">
              <a:effectLst/>
            </a:endParaRPr>
          </a:p>
          <a:p>
            <a:pPr lvl="1" eaLnBrk="1" hangingPunct="1"/>
            <a:r>
              <a:rPr lang="en-CA" smtClean="0">
                <a:effectLst/>
              </a:rPr>
              <a:t>Attend class and be actively engaged in what is going on (i.e. be actively thinking about the material) </a:t>
            </a:r>
          </a:p>
          <a:p>
            <a:pPr lvl="1" eaLnBrk="1" hangingPunct="1"/>
            <a:endParaRPr lang="en-CA" smtClean="0">
              <a:effectLst/>
            </a:endParaRPr>
          </a:p>
          <a:p>
            <a:pPr lvl="1" eaLnBrk="1" hangingPunct="1"/>
            <a:r>
              <a:rPr lang="en-CA" smtClean="0">
                <a:effectLst/>
              </a:rPr>
              <a:t>Take notes</a:t>
            </a:r>
          </a:p>
          <a:p>
            <a:pPr lvl="1" eaLnBrk="1" hangingPunct="1"/>
            <a:endParaRPr lang="en-CA" smtClean="0">
              <a:effectLst/>
            </a:endParaRPr>
          </a:p>
          <a:p>
            <a:pPr lvl="1" eaLnBrk="1" hangingPunct="1"/>
            <a:r>
              <a:rPr lang="en-CA" smtClean="0">
                <a:effectLst/>
              </a:rPr>
              <a:t>Put solid effort into the assignments and studying for the exams</a:t>
            </a:r>
          </a:p>
          <a:p>
            <a:pPr lvl="1" eaLnBrk="1" hangingPunct="1"/>
            <a:endParaRPr lang="en-CA" smtClean="0">
              <a:effectLst/>
            </a:endParaRPr>
          </a:p>
          <a:p>
            <a:pPr lvl="1" eaLnBrk="1" hangingPunct="1"/>
            <a:endParaRPr lang="en-CA" smtClean="0">
              <a:effectLst/>
            </a:endParaRPr>
          </a:p>
          <a:p>
            <a:pPr lvl="1" eaLnBrk="1" hangingPunct="1"/>
            <a:endParaRPr lang="en-CA" smtClean="0">
              <a:effectLst/>
            </a:endParaRPr>
          </a:p>
        </p:txBody>
      </p:sp>
      <p:sp>
        <p:nvSpPr>
          <p:cNvPr id="4" name="Slide Number Placeholder 3"/>
          <p:cNvSpPr>
            <a:spLocks noGrp="1"/>
          </p:cNvSpPr>
          <p:nvPr>
            <p:ph type="sldNum" sz="quarter" idx="12"/>
          </p:nvPr>
        </p:nvSpPr>
        <p:spPr/>
        <p:txBody>
          <a:bodyPr/>
          <a:lstStyle/>
          <a:p>
            <a:pPr>
              <a:defRPr/>
            </a:pPr>
            <a:fld id="{0D55B524-809F-42C6-BF2C-B18D37BDC17A}" type="slidenum">
              <a:rPr lang="en-US" smtClean="0"/>
              <a:pPr>
                <a:defRPr/>
              </a:pPr>
              <a:t>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Rules of Engagement</a:t>
            </a:r>
          </a:p>
        </p:txBody>
      </p:sp>
      <p:sp>
        <p:nvSpPr>
          <p:cNvPr id="10243" name="Rectangle 3"/>
          <p:cNvSpPr>
            <a:spLocks noGrp="1" noChangeArrowheads="1"/>
          </p:cNvSpPr>
          <p:nvPr>
            <p:ph type="body" idx="1"/>
          </p:nvPr>
        </p:nvSpPr>
        <p:spPr>
          <a:xfrm>
            <a:off x="251520" y="1268760"/>
            <a:ext cx="8424863" cy="4530725"/>
          </a:xfrm>
        </p:spPr>
        <p:txBody>
          <a:bodyPr/>
          <a:lstStyle/>
          <a:p>
            <a:pPr lvl="1" eaLnBrk="1" hangingPunct="1"/>
            <a:r>
              <a:rPr lang="en-CA" dirty="0" smtClean="0">
                <a:effectLst/>
              </a:rPr>
              <a:t>Respect each other (e.g. be on time, cell phones off)</a:t>
            </a:r>
          </a:p>
          <a:p>
            <a:pPr lvl="1" eaLnBrk="1" hangingPunct="1"/>
            <a:endParaRPr lang="en-CA" dirty="0" smtClean="0">
              <a:effectLst/>
            </a:endParaRPr>
          </a:p>
          <a:p>
            <a:pPr lvl="1" eaLnBrk="1" hangingPunct="1"/>
            <a:r>
              <a:rPr lang="en-CA" dirty="0" smtClean="0">
                <a:effectLst/>
              </a:rPr>
              <a:t>Respect the various opinions that may be expressed by any and all</a:t>
            </a:r>
          </a:p>
          <a:p>
            <a:pPr lvl="1" eaLnBrk="1" hangingPunct="1"/>
            <a:endParaRPr lang="en-CA" dirty="0" smtClean="0">
              <a:effectLst/>
            </a:endParaRPr>
          </a:p>
          <a:p>
            <a:pPr lvl="1" eaLnBrk="1" hangingPunct="1"/>
            <a:r>
              <a:rPr lang="en-CA" dirty="0" smtClean="0">
                <a:effectLst/>
              </a:rPr>
              <a:t>The idea of academic discussion is not to convince the other person that they are wrong and you are right</a:t>
            </a:r>
          </a:p>
          <a:p>
            <a:pPr lvl="1" eaLnBrk="1" hangingPunct="1"/>
            <a:endParaRPr lang="en-CA" dirty="0" smtClean="0">
              <a:effectLst/>
            </a:endParaRPr>
          </a:p>
          <a:p>
            <a:pPr lvl="1" eaLnBrk="1" hangingPunct="1"/>
            <a:r>
              <a:rPr lang="en-CA" dirty="0" smtClean="0">
                <a:effectLst/>
              </a:rPr>
              <a:t>Participate, share your opinions and ask questions</a:t>
            </a:r>
            <a:endParaRPr lang="en-US" dirty="0" smtClean="0">
              <a:effectLst/>
            </a:endParaRPr>
          </a:p>
        </p:txBody>
      </p:sp>
      <p:sp>
        <p:nvSpPr>
          <p:cNvPr id="4" name="Slide Number Placeholder 3"/>
          <p:cNvSpPr>
            <a:spLocks noGrp="1"/>
          </p:cNvSpPr>
          <p:nvPr>
            <p:ph type="sldNum" sz="quarter" idx="12"/>
          </p:nvPr>
        </p:nvSpPr>
        <p:spPr/>
        <p:txBody>
          <a:bodyPr/>
          <a:lstStyle/>
          <a:p>
            <a:pPr>
              <a:defRPr/>
            </a:pPr>
            <a:fld id="{EC01AC6F-3FB1-44EC-B64E-04A9EF496200}" type="slidenum">
              <a:rPr lang="en-US" smtClean="0"/>
              <a:pPr>
                <a:defRPr/>
              </a:pPr>
              <a:t>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1229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Course Outline</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9C4963A7-6B8A-4528-9A1C-0B6F4423FDFE}" type="slidenum">
              <a:rPr lang="en-US" smtClean="0"/>
              <a:pPr>
                <a:defRPr/>
              </a:pPr>
              <a:t>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sz="4400" b="1" dirty="0" smtClean="0"/>
              <a:t>Course Overview</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defRPr/>
            </a:pPr>
            <a:r>
              <a:rPr lang="en-US" dirty="0" smtClean="0"/>
              <a:t>Course Description Highlights:</a:t>
            </a:r>
          </a:p>
          <a:p>
            <a:pPr lvl="1" eaLnBrk="1" hangingPunct="1">
              <a:defRPr/>
            </a:pPr>
            <a:endParaRPr lang="en-CA" sz="2000" dirty="0" smtClean="0"/>
          </a:p>
          <a:p>
            <a:pPr lvl="1" eaLnBrk="1" hangingPunct="1">
              <a:defRPr/>
            </a:pPr>
            <a:r>
              <a:rPr lang="en-CA" sz="2000" dirty="0" smtClean="0"/>
              <a:t>International business (IB) impacts most people, governments and institutions around the world.</a:t>
            </a:r>
          </a:p>
          <a:p>
            <a:pPr lvl="1" eaLnBrk="1" hangingPunct="1">
              <a:defRPr/>
            </a:pPr>
            <a:endParaRPr lang="en-CA" sz="2000" dirty="0" smtClean="0"/>
          </a:p>
          <a:p>
            <a:pPr lvl="1" eaLnBrk="1" hangingPunct="1">
              <a:defRPr/>
            </a:pPr>
            <a:r>
              <a:rPr lang="en-CA" sz="2000" dirty="0" smtClean="0"/>
              <a:t>You personally are affected by the laws, agreements and institutions which govern international business.</a:t>
            </a:r>
          </a:p>
          <a:p>
            <a:pPr lvl="1" eaLnBrk="1" hangingPunct="1">
              <a:defRPr/>
            </a:pPr>
            <a:endParaRPr lang="en-CA" sz="2000" dirty="0" smtClean="0"/>
          </a:p>
          <a:p>
            <a:pPr lvl="1" eaLnBrk="1" hangingPunct="1">
              <a:defRPr/>
            </a:pPr>
            <a:r>
              <a:rPr lang="en-CA" sz="2000" dirty="0" smtClean="0"/>
              <a:t>This course will examine the conceptual and practical aspects of:</a:t>
            </a:r>
          </a:p>
          <a:p>
            <a:pPr lvl="2" eaLnBrk="1" hangingPunct="1">
              <a:defRPr/>
            </a:pPr>
            <a:r>
              <a:rPr lang="en-CA" sz="1600" dirty="0" smtClean="0"/>
              <a:t>International business, and</a:t>
            </a:r>
          </a:p>
          <a:p>
            <a:pPr lvl="2" eaLnBrk="1" hangingPunct="1">
              <a:defRPr/>
            </a:pPr>
            <a:r>
              <a:rPr lang="en-CA" sz="1600" dirty="0" smtClean="0"/>
              <a:t>The management of firms operating in an international environment</a:t>
            </a:r>
            <a:endParaRPr lang="en-US" sz="1600" dirty="0" smtClean="0"/>
          </a:p>
          <a:p>
            <a:pPr eaLnBrk="1" hangingPunct="1">
              <a:buFont typeface="Wingdings" pitchFamily="2" charset="2"/>
              <a:buNone/>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10</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sz="4400" b="1" dirty="0" smtClean="0"/>
              <a:t>Course Objectives</a:t>
            </a:r>
          </a:p>
        </p:txBody>
      </p:sp>
      <p:sp>
        <p:nvSpPr>
          <p:cNvPr id="6147" name="Rectangle 3"/>
          <p:cNvSpPr>
            <a:spLocks noGrp="1" noChangeArrowheads="1"/>
          </p:cNvSpPr>
          <p:nvPr>
            <p:ph type="body" idx="1"/>
          </p:nvPr>
        </p:nvSpPr>
        <p:spPr>
          <a:xfrm>
            <a:off x="250825" y="1196975"/>
            <a:ext cx="8713788" cy="4530725"/>
          </a:xfrm>
        </p:spPr>
        <p:txBody>
          <a:bodyPr/>
          <a:lstStyle/>
          <a:p>
            <a:pPr>
              <a:buFont typeface="Wingdings" pitchFamily="2" charset="2"/>
              <a:buNone/>
              <a:defRPr/>
            </a:pPr>
            <a:r>
              <a:rPr lang="en-GB" sz="2000" dirty="0" smtClean="0"/>
              <a:t>1. Understand why countries and businesses engage in international trade.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2. Understand the economic, legal, political and cultural aspects of the environments in which multinational businesses operate.</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3.  Become familiar with regional economic organizations / agreements such as the European Union and the North American Free Trade Agreement, and International Trade Organizations such as the World Trade Organization.</a:t>
            </a:r>
            <a:endParaRPr lang="en-CA" sz="2000" dirty="0" smtClean="0"/>
          </a:p>
          <a:p>
            <a:pPr>
              <a:buFont typeface="Wingdings" pitchFamily="2" charset="2"/>
              <a:buNone/>
              <a:defRPr/>
            </a:pPr>
            <a:r>
              <a:rPr lang="en-GB" sz="2000" dirty="0" smtClean="0"/>
              <a:t> </a:t>
            </a:r>
            <a:endParaRPr lang="en-CA" sz="2000" dirty="0" smtClean="0"/>
          </a:p>
          <a:p>
            <a:pPr>
              <a:buFont typeface="Wingdings" pitchFamily="2" charset="2"/>
              <a:buNone/>
              <a:defRPr/>
            </a:pPr>
            <a:r>
              <a:rPr lang="en-GB" sz="2000" dirty="0" smtClean="0"/>
              <a:t>4. Understand how basic business functions (e.g. marketing) are affected when operations involve multiple countries and cultures. </a:t>
            </a:r>
            <a:endParaRPr lang="en-CA" sz="2000" dirty="0" smtClean="0"/>
          </a:p>
          <a:p>
            <a:pPr eaLnBrk="1" hangingPunct="1">
              <a:buFont typeface="Wingdings" pitchFamily="2" charset="2"/>
              <a:buNone/>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10958477-9C0E-4EC6-8AB8-EA9B1C6B53AF}" type="slidenum">
              <a:rPr lang="en-US" smtClean="0"/>
              <a:pPr>
                <a:defRPr/>
              </a:pPr>
              <a:t>11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850" y="1412875"/>
            <a:ext cx="8424863" cy="4530725"/>
          </a:xfrm>
        </p:spPr>
        <p:txBody>
          <a:bodyPr/>
          <a:lstStyle/>
          <a:p>
            <a:pPr>
              <a:buNone/>
            </a:pPr>
            <a:r>
              <a:rPr lang="en-CA" b="1" dirty="0" smtClean="0"/>
              <a:t>Communications with Instructor:</a:t>
            </a:r>
            <a:endParaRPr lang="en-CA" dirty="0" smtClean="0"/>
          </a:p>
          <a:p>
            <a:r>
              <a:rPr lang="en-CA" dirty="0" smtClean="0"/>
              <a:t> Please use instructor’s email address (</a:t>
            </a:r>
            <a:r>
              <a:rPr lang="en-CA" u="sng" dirty="0" smtClean="0">
                <a:hlinkClick r:id="rId2"/>
              </a:rPr>
              <a:t>wade_rose@carleton.ca</a:t>
            </a:r>
            <a:r>
              <a:rPr lang="en-CA" dirty="0" smtClean="0"/>
              <a:t>).  </a:t>
            </a:r>
          </a:p>
          <a:p>
            <a:r>
              <a:rPr lang="en-CA" dirty="0" smtClean="0"/>
              <a:t>I can only answer student emails sent from Carleton connect accounts.</a:t>
            </a:r>
          </a:p>
          <a:p>
            <a:r>
              <a:rPr lang="en-CA" dirty="0" smtClean="0"/>
              <a:t>Emails must be business-like.</a:t>
            </a:r>
          </a:p>
          <a:p>
            <a:r>
              <a:rPr lang="en-CA" dirty="0" smtClean="0"/>
              <a:t>I will endeavour to answer all emails within 24 hours.</a:t>
            </a:r>
          </a:p>
          <a:p>
            <a:pPr>
              <a:defRPr/>
            </a:pPr>
            <a:endParaRPr lang="en-CA" dirty="0" smtClean="0"/>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540C4D9-E573-4C54-A2C9-9924FA167ECE}" type="slidenum">
              <a:rPr lang="en-US" smtClean="0"/>
              <a:pPr>
                <a:defRPr/>
              </a:pPr>
              <a:t>12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251520" y="1412875"/>
            <a:ext cx="8497193" cy="4530725"/>
          </a:xfrm>
        </p:spPr>
        <p:txBody>
          <a:bodyPr/>
          <a:lstStyle/>
          <a:p>
            <a:pPr>
              <a:buFont typeface="Wingdings" pitchFamily="2" charset="2"/>
              <a:buNone/>
              <a:defRPr/>
            </a:pPr>
            <a:r>
              <a:rPr lang="en-CA" b="1" dirty="0" smtClean="0"/>
              <a:t>Late Assignment Policy</a:t>
            </a:r>
            <a:endParaRPr lang="en-CA" dirty="0" smtClean="0"/>
          </a:p>
          <a:p>
            <a:pPr>
              <a:defRPr/>
            </a:pPr>
            <a:r>
              <a:rPr lang="en-CA" sz="2000" dirty="0" smtClean="0"/>
              <a:t>Written assignments are to be submitted in the electronic drop-box on </a:t>
            </a:r>
            <a:r>
              <a:rPr lang="en-CA" sz="2000" dirty="0" err="1" smtClean="0"/>
              <a:t>WebCT</a:t>
            </a:r>
            <a:r>
              <a:rPr lang="en-CA" sz="2000" dirty="0" smtClean="0"/>
              <a:t> by the date and time provided in the course outline  </a:t>
            </a:r>
          </a:p>
          <a:p>
            <a:endParaRPr lang="en-CA" sz="2000" dirty="0" smtClean="0"/>
          </a:p>
          <a:p>
            <a:r>
              <a:rPr lang="en-CA" sz="2000" dirty="0" smtClean="0"/>
              <a:t>To ensure fairness to all students, penalties will be applied to late assignments.  Failure to submit an assignment on time will result in an initial penalty of ten (10) percentage points on the first day, followed by an additional five (5) percentage points per day thereafter.  For example, an assignment that would normally merit a grade of 80% would receive a grade of 70% if submitted after the deadline on the due date, 65% if submitted the following day, and so on.</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0540C4D9-E573-4C54-A2C9-9924FA167ECE}" type="slidenum">
              <a:rPr lang="en-US" smtClean="0"/>
              <a:pPr>
                <a:defRPr/>
              </a:pPr>
              <a:t>13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850" y="1412875"/>
            <a:ext cx="8424863" cy="4530725"/>
          </a:xfrm>
        </p:spPr>
        <p:txBody>
          <a:bodyPr/>
          <a:lstStyle/>
          <a:p>
            <a:pPr>
              <a:buFont typeface="Wingdings" pitchFamily="2" charset="2"/>
              <a:buNone/>
              <a:defRPr/>
            </a:pPr>
            <a:r>
              <a:rPr lang="en-CA" b="1" dirty="0" smtClean="0"/>
              <a:t>Policy on Mobile Devices</a:t>
            </a:r>
            <a:endParaRPr lang="en-CA" dirty="0" smtClean="0"/>
          </a:p>
          <a:p>
            <a:pPr>
              <a:buFont typeface="Wingdings" pitchFamily="2" charset="2"/>
              <a:buNone/>
              <a:defRPr/>
            </a:pPr>
            <a:r>
              <a:rPr lang="en-GB" dirty="0" smtClean="0"/>
              <a:t> </a:t>
            </a:r>
            <a:endParaRPr lang="en-CA" dirty="0" smtClean="0"/>
          </a:p>
          <a:p>
            <a:pPr>
              <a:defRPr/>
            </a:pPr>
            <a:r>
              <a:rPr lang="en-GB" dirty="0" smtClean="0"/>
              <a:t>The use of mobile communications devices such as cellular phones is NOT PERMITTED in this class.  It is disruptive to the instructor and class members.  If you carry such a device to class, please make sure it is turned off.</a:t>
            </a:r>
          </a:p>
          <a:p>
            <a:pPr>
              <a:defRPr/>
            </a:pPr>
            <a:r>
              <a:rPr lang="en-GB" dirty="0" smtClean="0"/>
              <a:t>OK to use laptops for class related activity (i.e. slides, notes etc). </a:t>
            </a:r>
            <a:endParaRPr lang="en-CA" dirty="0" smtClean="0"/>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FDE4A9CB-7B19-4B4D-9224-EE71E2458926}" type="slidenum">
              <a:rPr lang="en-US" smtClean="0"/>
              <a:pPr>
                <a:defRPr/>
              </a:pPr>
              <a:t>14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7544" y="0"/>
            <a:ext cx="8229600" cy="1139825"/>
          </a:xfrm>
        </p:spPr>
        <p:txBody>
          <a:bodyPr/>
          <a:lstStyle/>
          <a:p>
            <a:pPr eaLnBrk="1" hangingPunct="1">
              <a:defRPr/>
            </a:pPr>
            <a:r>
              <a:rPr lang="en-US" sz="4400" b="1" dirty="0" smtClean="0"/>
              <a:t>Items of Note</a:t>
            </a:r>
          </a:p>
        </p:txBody>
      </p:sp>
      <p:sp>
        <p:nvSpPr>
          <p:cNvPr id="13315" name="Rectangle 3"/>
          <p:cNvSpPr>
            <a:spLocks noGrp="1" noChangeArrowheads="1"/>
          </p:cNvSpPr>
          <p:nvPr>
            <p:ph type="body" idx="1"/>
          </p:nvPr>
        </p:nvSpPr>
        <p:spPr>
          <a:xfrm>
            <a:off x="323528" y="1124744"/>
            <a:ext cx="8424863" cy="4530725"/>
          </a:xfrm>
        </p:spPr>
        <p:txBody>
          <a:bodyPr/>
          <a:lstStyle/>
          <a:p>
            <a:pPr>
              <a:buFont typeface="Wingdings" pitchFamily="2" charset="2"/>
              <a:buNone/>
              <a:defRPr/>
            </a:pPr>
            <a:r>
              <a:rPr lang="en-CA" b="1" dirty="0" smtClean="0"/>
              <a:t>Plagiarism</a:t>
            </a:r>
            <a:endParaRPr lang="en-CA" dirty="0" smtClean="0"/>
          </a:p>
          <a:p>
            <a:pPr>
              <a:defRPr/>
            </a:pPr>
            <a:r>
              <a:rPr lang="en-GB" dirty="0" smtClean="0"/>
              <a:t>Defined as presenting anyone else’s work as your own.  </a:t>
            </a:r>
            <a:r>
              <a:rPr lang="en-GB" u="sng" dirty="0" smtClean="0"/>
              <a:t>Do not copy from the internet, books, other students or any other </a:t>
            </a:r>
            <a:r>
              <a:rPr lang="en-GB" u="sng" dirty="0" smtClean="0"/>
              <a:t>source without fully citing. </a:t>
            </a:r>
            <a:endParaRPr lang="en-GB" u="sng" dirty="0" smtClean="0"/>
          </a:p>
          <a:p>
            <a:pPr>
              <a:defRPr/>
            </a:pPr>
            <a:endParaRPr lang="en-GB" dirty="0" smtClean="0"/>
          </a:p>
          <a:p>
            <a:pPr>
              <a:defRPr/>
            </a:pPr>
            <a:r>
              <a:rPr lang="en-GB" dirty="0" smtClean="0"/>
              <a:t>Better to fail or withdraw from the course than to cheat (i.e. simple risk analysis)</a:t>
            </a:r>
          </a:p>
          <a:p>
            <a:pPr>
              <a:defRPr/>
            </a:pPr>
            <a:endParaRPr lang="en-GB" dirty="0" smtClean="0"/>
          </a:p>
          <a:p>
            <a:pPr>
              <a:defRPr/>
            </a:pPr>
            <a:r>
              <a:rPr lang="en-GB" dirty="0" smtClean="0"/>
              <a:t>Instances of suspected plagiarism are handled by the university administration </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545CFE75-1722-4286-B33E-DF4BA7DBE344}" type="slidenum">
              <a:rPr lang="en-US" smtClean="0"/>
              <a:pPr>
                <a:defRPr/>
              </a:pPr>
              <a:t>15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8313" y="188913"/>
            <a:ext cx="8229600" cy="1139825"/>
          </a:xfrm>
        </p:spPr>
        <p:txBody>
          <a:bodyPr/>
          <a:lstStyle/>
          <a:p>
            <a:pPr eaLnBrk="1" hangingPunct="1">
              <a:defRPr/>
            </a:pPr>
            <a:r>
              <a:rPr lang="en-GB" sz="4400" b="1" dirty="0" smtClean="0"/>
              <a:t>Grading Scheme:</a:t>
            </a:r>
            <a:endParaRPr lang="en-US" sz="4400" b="1" dirty="0" smtClean="0"/>
          </a:p>
        </p:txBody>
      </p:sp>
      <p:sp>
        <p:nvSpPr>
          <p:cNvPr id="8195" name="Rectangle 3"/>
          <p:cNvSpPr>
            <a:spLocks noGrp="1" noChangeArrowheads="1"/>
          </p:cNvSpPr>
          <p:nvPr>
            <p:ph type="body" idx="1"/>
          </p:nvPr>
        </p:nvSpPr>
        <p:spPr>
          <a:xfrm>
            <a:off x="684213" y="1052513"/>
            <a:ext cx="8280400" cy="4391025"/>
          </a:xfrm>
        </p:spPr>
        <p:txBody>
          <a:bodyPr/>
          <a:lstStyle/>
          <a:p>
            <a:pPr eaLnBrk="1" hangingPunct="1">
              <a:defRPr/>
            </a:pPr>
            <a:endParaRPr lang="en-US" dirty="0" smtClean="0"/>
          </a:p>
          <a:p>
            <a:pPr>
              <a:buFont typeface="Wingdings" pitchFamily="2" charset="2"/>
              <a:buNone/>
              <a:defRPr/>
            </a:pPr>
            <a:r>
              <a:rPr lang="en-CA" sz="2400" dirty="0" smtClean="0"/>
              <a:t>All assignments are individual assignments</a:t>
            </a:r>
          </a:p>
          <a:p>
            <a:pPr>
              <a:buFont typeface="Wingdings" pitchFamily="2" charset="2"/>
              <a:buNone/>
              <a:defRPr/>
            </a:pPr>
            <a:endParaRPr lang="en-GB" sz="1600" dirty="0" smtClean="0"/>
          </a:p>
          <a:p>
            <a:pPr>
              <a:defRPr/>
            </a:pPr>
            <a:r>
              <a:rPr lang="en-GB" sz="2000" dirty="0" smtClean="0"/>
              <a:t>Assignment #1 - 20% (Country analysis – details on </a:t>
            </a:r>
            <a:r>
              <a:rPr lang="en-GB" sz="2000" dirty="0" err="1" smtClean="0"/>
              <a:t>WebCT</a:t>
            </a:r>
            <a:r>
              <a:rPr lang="en-GB" sz="2000" dirty="0" smtClean="0"/>
              <a:t>)</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Assignment #2 - 20% (Analysis of an IB Firm – details will be on </a:t>
            </a:r>
            <a:r>
              <a:rPr lang="en-GB" sz="2000" dirty="0" err="1" smtClean="0"/>
              <a:t>WebCT</a:t>
            </a:r>
            <a:r>
              <a:rPr lang="en-GB" sz="2000" dirty="0" smtClean="0"/>
              <a:t>))</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Midterm Exam - 20%</a:t>
            </a:r>
            <a:endParaRPr lang="en-CA" sz="2000" dirty="0" smtClean="0"/>
          </a:p>
          <a:p>
            <a:pPr>
              <a:buFont typeface="Wingdings" pitchFamily="2" charset="2"/>
              <a:buNone/>
              <a:defRPr/>
            </a:pPr>
            <a:r>
              <a:rPr lang="en-GB" sz="2000" b="1" dirty="0" smtClean="0"/>
              <a:t> </a:t>
            </a:r>
            <a:endParaRPr lang="en-CA" sz="2000" dirty="0" smtClean="0"/>
          </a:p>
          <a:p>
            <a:pPr>
              <a:defRPr/>
            </a:pPr>
            <a:r>
              <a:rPr lang="en-GB" sz="2000" dirty="0" smtClean="0"/>
              <a:t>Final Exam - 40%</a:t>
            </a:r>
            <a:endParaRPr lang="en-CA" sz="2000" dirty="0" smtClean="0"/>
          </a:p>
          <a:p>
            <a:pPr>
              <a:buFont typeface="Wingdings" pitchFamily="2" charset="2"/>
              <a:buNone/>
              <a:defRPr/>
            </a:pPr>
            <a:r>
              <a:rPr lang="en-GB" sz="2000" b="1" dirty="0" smtClean="0"/>
              <a:t> </a:t>
            </a:r>
            <a:endParaRPr lang="en-CA" sz="2000" dirty="0" smtClean="0"/>
          </a:p>
          <a:p>
            <a:pPr>
              <a:defRPr/>
            </a:pPr>
            <a:r>
              <a:rPr lang="en-GB" sz="2000" b="1" dirty="0" smtClean="0"/>
              <a:t>Total - 100%</a:t>
            </a:r>
            <a:endParaRPr lang="en-CA" sz="2000" dirty="0" smtClean="0"/>
          </a:p>
          <a:p>
            <a:pPr lvl="1" eaLnBrk="1" hangingPunct="1">
              <a:defRPr/>
            </a:pPr>
            <a:endParaRPr lang="en-US" sz="1200" dirty="0" smtClean="0"/>
          </a:p>
          <a:p>
            <a:pPr lvl="1" eaLnBrk="1" hangingPunct="1">
              <a:defRPr/>
            </a:pPr>
            <a:endParaRPr lang="en-US" sz="1200" dirty="0" smtClean="0"/>
          </a:p>
          <a:p>
            <a:pPr lvl="1" eaLnBrk="1" hangingPunct="1">
              <a:defRPr/>
            </a:pPr>
            <a:endParaRPr lang="en-US" sz="1200" dirty="0" smtClean="0"/>
          </a:p>
          <a:p>
            <a:pPr lvl="1" eaLnBrk="1" hangingPunct="1">
              <a:defRPr/>
            </a:pPr>
            <a:endParaRPr lang="en-US" sz="1200" dirty="0" smtClean="0"/>
          </a:p>
          <a:p>
            <a:pPr eaLnBrk="1" hangingPunct="1">
              <a:defRPr/>
            </a:pPr>
            <a:endParaRPr lang="en-CA" sz="1200" dirty="0" smtClean="0"/>
          </a:p>
        </p:txBody>
      </p:sp>
      <p:sp>
        <p:nvSpPr>
          <p:cNvPr id="4" name="Slide Number Placeholder 3"/>
          <p:cNvSpPr>
            <a:spLocks noGrp="1"/>
          </p:cNvSpPr>
          <p:nvPr>
            <p:ph type="sldNum" sz="quarter" idx="12"/>
          </p:nvPr>
        </p:nvSpPr>
        <p:spPr/>
        <p:txBody>
          <a:bodyPr/>
          <a:lstStyle/>
          <a:p>
            <a:pPr>
              <a:defRPr/>
            </a:pPr>
            <a:fld id="{5C593173-2F16-4113-BB09-1ECCF4C9A0E7}" type="slidenum">
              <a:rPr lang="en-US" smtClean="0"/>
              <a:pPr>
                <a:defRPr/>
              </a:pPr>
              <a:t>16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b="1" dirty="0" smtClean="0"/>
              <a:t>Assignment # 1 – Country Analysis</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defRPr/>
            </a:pPr>
            <a:r>
              <a:rPr lang="en-US" dirty="0" smtClean="0"/>
              <a:t>Choose a country from the list provided on </a:t>
            </a:r>
            <a:r>
              <a:rPr lang="en-US" dirty="0" err="1" smtClean="0"/>
              <a:t>WebCT</a:t>
            </a:r>
            <a:endParaRPr lang="en-US" dirty="0" smtClean="0"/>
          </a:p>
          <a:p>
            <a:pPr lvl="1" eaLnBrk="1" hangingPunct="1">
              <a:defRPr/>
            </a:pPr>
            <a:r>
              <a:rPr lang="en-US" dirty="0" smtClean="0"/>
              <a:t>One TA will mark all of each country</a:t>
            </a:r>
          </a:p>
          <a:p>
            <a:pPr eaLnBrk="1" hangingPunct="1">
              <a:defRPr/>
            </a:pPr>
            <a:endParaRPr lang="en-US" dirty="0" smtClean="0"/>
          </a:p>
          <a:p>
            <a:pPr eaLnBrk="1" hangingPunct="1">
              <a:defRPr/>
            </a:pPr>
            <a:r>
              <a:rPr lang="en-US" dirty="0" smtClean="0"/>
              <a:t>Submit your report in </a:t>
            </a:r>
            <a:r>
              <a:rPr lang="en-CA" dirty="0" smtClean="0"/>
              <a:t>Drop-box on </a:t>
            </a:r>
            <a:r>
              <a:rPr lang="en-CA" dirty="0" err="1" smtClean="0"/>
              <a:t>WebCT</a:t>
            </a:r>
            <a:r>
              <a:rPr lang="en-CA" dirty="0" smtClean="0"/>
              <a:t> by 1:00 pm on </a:t>
            </a:r>
            <a:r>
              <a:rPr lang="en-CA" dirty="0" smtClean="0"/>
              <a:t>3 </a:t>
            </a:r>
            <a:r>
              <a:rPr lang="en-CA" dirty="0" smtClean="0"/>
              <a:t>February</a:t>
            </a:r>
            <a:endParaRPr lang="en-US" dirty="0" smtClean="0"/>
          </a:p>
          <a:p>
            <a:pPr lvl="1" eaLnBrk="1" hangingPunct="1">
              <a:defRPr/>
            </a:pPr>
            <a:endParaRPr lang="en-US" dirty="0" smtClean="0"/>
          </a:p>
          <a:p>
            <a:pPr eaLnBrk="1" hangingPunct="1">
              <a:defRPr/>
            </a:pPr>
            <a:r>
              <a:rPr lang="en-US" dirty="0" smtClean="0"/>
              <a:t>Detailed requirements on </a:t>
            </a:r>
            <a:r>
              <a:rPr lang="en-US" dirty="0" err="1" smtClean="0"/>
              <a:t>WebCT</a:t>
            </a:r>
            <a:endParaRPr lang="en-US" dirty="0" smtClean="0"/>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en-US" b="1" dirty="0" smtClean="0"/>
              <a:t>Assignment # 1 – Country Analysis</a:t>
            </a:r>
          </a:p>
        </p:txBody>
      </p:sp>
      <p:sp>
        <p:nvSpPr>
          <p:cNvPr id="6147" name="Rectangle 3"/>
          <p:cNvSpPr>
            <a:spLocks noGrp="1" noChangeArrowheads="1"/>
          </p:cNvSpPr>
          <p:nvPr>
            <p:ph type="body" idx="1"/>
          </p:nvPr>
        </p:nvSpPr>
        <p:spPr>
          <a:xfrm>
            <a:off x="250825" y="1600200"/>
            <a:ext cx="8713788" cy="4530725"/>
          </a:xfrm>
        </p:spPr>
        <p:txBody>
          <a:bodyPr/>
          <a:lstStyle/>
          <a:p>
            <a:pPr eaLnBrk="1" hangingPunct="1">
              <a:defRPr/>
            </a:pPr>
            <a:r>
              <a:rPr lang="en-US" dirty="0" smtClean="0"/>
              <a:t>Start right away and do the assignment over several weeks using the readings and lecture materials</a:t>
            </a:r>
          </a:p>
          <a:p>
            <a:pPr eaLnBrk="1" hangingPunct="1">
              <a:defRPr/>
            </a:pPr>
            <a:endParaRPr lang="en-US" dirty="0" smtClean="0"/>
          </a:p>
          <a:p>
            <a:pPr eaLnBrk="1" hangingPunct="1">
              <a:defRPr/>
            </a:pPr>
            <a:r>
              <a:rPr lang="en-US" dirty="0" smtClean="0"/>
              <a:t>The assignment material is covered in the readings for the first 5 lectures (i.e. includes chapter 6)</a:t>
            </a:r>
          </a:p>
          <a:p>
            <a:pPr eaLnBrk="1" hangingPunct="1">
              <a:defRPr/>
            </a:pPr>
            <a:endParaRPr lang="en-US" dirty="0" smtClean="0"/>
          </a:p>
          <a:p>
            <a:pPr eaLnBrk="1" hangingPunct="1">
              <a:defRPr/>
            </a:pPr>
            <a:r>
              <a:rPr lang="en-US" dirty="0" smtClean="0"/>
              <a:t>Use the rubric for headings, outline etc.</a:t>
            </a:r>
          </a:p>
          <a:p>
            <a:pPr eaLnBrk="1" hangingPunct="1">
              <a:defRPr/>
            </a:pPr>
            <a:endParaRPr lang="en-US" dirty="0" smtClean="0"/>
          </a:p>
          <a:p>
            <a:pPr eaLnBrk="1" hangingPunct="1">
              <a:defRPr/>
            </a:pPr>
            <a:endParaRPr lang="en-US" dirty="0" smtClean="0"/>
          </a:p>
          <a:p>
            <a:pPr eaLnBrk="1" hangingPunct="1">
              <a:defRPr/>
            </a:pPr>
            <a:endParaRPr lang="en-US" dirty="0" smtClean="0"/>
          </a:p>
        </p:txBody>
      </p:sp>
      <p:sp>
        <p:nvSpPr>
          <p:cNvPr id="4" name="Slide Number Placeholder 3"/>
          <p:cNvSpPr>
            <a:spLocks noGrp="1"/>
          </p:cNvSpPr>
          <p:nvPr>
            <p:ph type="sldNum" sz="quarter" idx="12"/>
          </p:nvPr>
        </p:nvSpPr>
        <p:spPr/>
        <p:txBody>
          <a:bodyPr/>
          <a:lstStyle/>
          <a:p>
            <a:pPr>
              <a:defRPr/>
            </a:pPr>
            <a:fld id="{06F826A8-A08F-42BF-946E-45EACC3CE2BC}" type="slidenum">
              <a:rPr lang="en-US" smtClean="0"/>
              <a:pPr>
                <a:defRPr/>
              </a:pPr>
              <a:t>18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 2701D</a:t>
            </a:r>
          </a:p>
        </p:txBody>
      </p:sp>
      <p:sp>
        <p:nvSpPr>
          <p:cNvPr id="17411" name="Rectangle 3"/>
          <p:cNvSpPr>
            <a:spLocks noGrp="1" noChangeArrowheads="1"/>
          </p:cNvSpPr>
          <p:nvPr>
            <p:ph type="body" idx="1"/>
          </p:nvPr>
        </p:nvSpPr>
        <p:spPr>
          <a:xfrm>
            <a:off x="179388" y="1628775"/>
            <a:ext cx="8713787" cy="4530725"/>
          </a:xfrm>
        </p:spPr>
        <p:txBody>
          <a:bodyPr/>
          <a:lstStyle/>
          <a:p>
            <a:pPr lvl="1" eaLnBrk="1" hangingPunct="1"/>
            <a:endParaRPr lang="en-US" smtClean="0">
              <a:effectLst/>
            </a:endParaRPr>
          </a:p>
          <a:p>
            <a:pPr algn="ctr" eaLnBrk="1" hangingPunct="1">
              <a:buFont typeface="Wingdings" pitchFamily="2" charset="2"/>
              <a:buNone/>
            </a:pPr>
            <a:r>
              <a:rPr lang="en-US" sz="5400" smtClean="0">
                <a:effectLst/>
              </a:rPr>
              <a:t>Course Schedule</a:t>
            </a:r>
          </a:p>
        </p:txBody>
      </p:sp>
      <p:sp>
        <p:nvSpPr>
          <p:cNvPr id="4" name="Slide Number Placeholder 3"/>
          <p:cNvSpPr>
            <a:spLocks noGrp="1"/>
          </p:cNvSpPr>
          <p:nvPr>
            <p:ph type="sldNum" sz="quarter" idx="12"/>
          </p:nvPr>
        </p:nvSpPr>
        <p:spPr/>
        <p:txBody>
          <a:bodyPr/>
          <a:lstStyle/>
          <a:p>
            <a:pPr>
              <a:defRPr/>
            </a:pPr>
            <a:fld id="{90A5A4C7-0290-412B-9555-649F33E5B3D1}" type="slidenum">
              <a:rPr lang="en-US" smtClean="0"/>
              <a:pPr>
                <a:defRPr/>
              </a:pPr>
              <a:t>19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 2701D</a:t>
            </a:r>
          </a:p>
        </p:txBody>
      </p:sp>
      <p:sp>
        <p:nvSpPr>
          <p:cNvPr id="18435" name="Rectangle 3"/>
          <p:cNvSpPr>
            <a:spLocks noGrp="1" noChangeArrowheads="1"/>
          </p:cNvSpPr>
          <p:nvPr>
            <p:ph type="body" idx="1"/>
          </p:nvPr>
        </p:nvSpPr>
        <p:spPr>
          <a:xfrm>
            <a:off x="179388" y="1628775"/>
            <a:ext cx="8713787" cy="4530725"/>
          </a:xfrm>
        </p:spPr>
        <p:txBody>
          <a:bodyPr/>
          <a:lstStyle/>
          <a:p>
            <a:pPr lvl="1" eaLnBrk="1" hangingPunct="1"/>
            <a:endParaRPr lang="en-US" smtClean="0">
              <a:effectLst/>
            </a:endParaRPr>
          </a:p>
          <a:p>
            <a:pPr algn="ctr" eaLnBrk="1" hangingPunct="1">
              <a:buFont typeface="Wingdings" pitchFamily="2" charset="2"/>
              <a:buNone/>
            </a:pPr>
            <a:r>
              <a:rPr lang="en-US" sz="5400" smtClean="0">
                <a:effectLst/>
              </a:rPr>
              <a:t>Lecture 1</a:t>
            </a:r>
          </a:p>
          <a:p>
            <a:pPr algn="ctr" eaLnBrk="1" hangingPunct="1">
              <a:buFont typeface="Wingdings" pitchFamily="2" charset="2"/>
              <a:buNone/>
            </a:pPr>
            <a:endParaRPr lang="en-US" sz="5400" smtClean="0">
              <a:effectLst/>
            </a:endParaRPr>
          </a:p>
          <a:p>
            <a:pPr algn="ctr" eaLnBrk="1" hangingPunct="1">
              <a:buFont typeface="Wingdings" pitchFamily="2" charset="2"/>
              <a:buNone/>
            </a:pPr>
            <a:r>
              <a:rPr lang="en-US" sz="5400" smtClean="0">
                <a:effectLst/>
              </a:rPr>
              <a:t>Business and the Firm</a:t>
            </a:r>
          </a:p>
        </p:txBody>
      </p:sp>
      <p:sp>
        <p:nvSpPr>
          <p:cNvPr id="4" name="Slide Number Placeholder 3"/>
          <p:cNvSpPr>
            <a:spLocks noGrp="1"/>
          </p:cNvSpPr>
          <p:nvPr>
            <p:ph type="sldNum" sz="quarter" idx="12"/>
          </p:nvPr>
        </p:nvSpPr>
        <p:spPr/>
        <p:txBody>
          <a:bodyPr/>
          <a:lstStyle/>
          <a:p>
            <a:pPr>
              <a:defRPr/>
            </a:pPr>
            <a:fld id="{D38550D3-ACA8-4495-B4AD-701FA7B71F4E}" type="slidenum">
              <a:rPr lang="en-US" smtClean="0"/>
              <a:pPr>
                <a:defRPr/>
              </a:pPr>
              <a:t>20</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 Overview</a:t>
            </a:r>
          </a:p>
        </p:txBody>
      </p:sp>
      <p:sp>
        <p:nvSpPr>
          <p:cNvPr id="19459" name="Rectangle 3"/>
          <p:cNvSpPr>
            <a:spLocks noGrp="1" noChangeArrowheads="1"/>
          </p:cNvSpPr>
          <p:nvPr>
            <p:ph type="body" idx="1"/>
          </p:nvPr>
        </p:nvSpPr>
        <p:spPr>
          <a:xfrm>
            <a:off x="395288" y="1557338"/>
            <a:ext cx="8302625" cy="4535487"/>
          </a:xfrm>
        </p:spPr>
        <p:txBody>
          <a:bodyPr/>
          <a:lstStyle/>
          <a:p>
            <a:pPr eaLnBrk="1" hangingPunct="1"/>
            <a:r>
              <a:rPr lang="en-US" smtClean="0">
                <a:effectLst/>
              </a:rPr>
              <a:t>Discuss business and why it is important</a:t>
            </a:r>
          </a:p>
          <a:p>
            <a:pPr eaLnBrk="1" hangingPunct="1"/>
            <a:endParaRPr lang="en-US" smtClean="0">
              <a:effectLst/>
            </a:endParaRPr>
          </a:p>
          <a:p>
            <a:pPr eaLnBrk="1" hangingPunct="1"/>
            <a:r>
              <a:rPr lang="en-US" smtClean="0">
                <a:effectLst/>
              </a:rPr>
              <a:t>Understand how a business firm is organized and what each function / department does</a:t>
            </a:r>
          </a:p>
          <a:p>
            <a:pPr eaLnBrk="1" hangingPunct="1">
              <a:buFont typeface="Wingdings" pitchFamily="2" charset="2"/>
              <a:buNone/>
            </a:pPr>
            <a:endParaRPr lang="en-CA" smtClean="0">
              <a:effectLst/>
            </a:endParaRPr>
          </a:p>
        </p:txBody>
      </p:sp>
      <p:sp>
        <p:nvSpPr>
          <p:cNvPr id="4" name="Slide Number Placeholder 3"/>
          <p:cNvSpPr>
            <a:spLocks noGrp="1"/>
          </p:cNvSpPr>
          <p:nvPr>
            <p:ph type="sldNum" sz="quarter" idx="12"/>
          </p:nvPr>
        </p:nvSpPr>
        <p:spPr/>
        <p:txBody>
          <a:bodyPr/>
          <a:lstStyle/>
          <a:p>
            <a:pPr>
              <a:defRPr/>
            </a:pPr>
            <a:fld id="{5DA2D19C-0029-49AF-901C-44B577E48C96}" type="slidenum">
              <a:rPr lang="en-US" smtClean="0"/>
              <a:pPr>
                <a:defRPr/>
              </a:pPr>
              <a:t>21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What is Business?</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D8509CCC-E482-4930-A80C-87D5EAB289F1}" type="slidenum">
              <a:rPr lang="en-US" smtClean="0"/>
              <a:pPr>
                <a:defRPr/>
              </a:pPr>
              <a:t>22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What is Business</a:t>
            </a:r>
          </a:p>
        </p:txBody>
      </p:sp>
      <p:sp>
        <p:nvSpPr>
          <p:cNvPr id="21507" name="Rectangle 3"/>
          <p:cNvSpPr>
            <a:spLocks noGrp="1" noChangeArrowheads="1"/>
          </p:cNvSpPr>
          <p:nvPr>
            <p:ph type="body" idx="1"/>
          </p:nvPr>
        </p:nvSpPr>
        <p:spPr>
          <a:xfrm>
            <a:off x="179388" y="1628775"/>
            <a:ext cx="8713787" cy="4530725"/>
          </a:xfrm>
        </p:spPr>
        <p:txBody>
          <a:bodyPr/>
          <a:lstStyle/>
          <a:p>
            <a:pPr lvl="1" eaLnBrk="1" hangingPunct="1"/>
            <a:endParaRPr lang="en-US" dirty="0" smtClean="0">
              <a:effectLst/>
            </a:endParaRPr>
          </a:p>
          <a:p>
            <a:pPr eaLnBrk="1" hangingPunct="1">
              <a:buNone/>
            </a:pPr>
            <a:r>
              <a:rPr lang="en-US" dirty="0" smtClean="0">
                <a:effectLst/>
              </a:rPr>
              <a:t>The exchange of goods or services for money (or other goods or services) in an attempt to make a profit. </a:t>
            </a: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Ubiquity of Business</a:t>
            </a:r>
          </a:p>
        </p:txBody>
      </p:sp>
      <p:sp>
        <p:nvSpPr>
          <p:cNvPr id="22531" name="Rectangle 3"/>
          <p:cNvSpPr>
            <a:spLocks noGrp="1" noChangeArrowheads="1"/>
          </p:cNvSpPr>
          <p:nvPr>
            <p:ph type="body" idx="1"/>
          </p:nvPr>
        </p:nvSpPr>
        <p:spPr>
          <a:xfrm>
            <a:off x="250825" y="1628775"/>
            <a:ext cx="8713788" cy="4530725"/>
          </a:xfrm>
        </p:spPr>
        <p:txBody>
          <a:bodyPr/>
          <a:lstStyle/>
          <a:p>
            <a:pPr eaLnBrk="1" hangingPunct="1"/>
            <a:r>
              <a:rPr lang="en-US" smtClean="0">
                <a:effectLst/>
              </a:rPr>
              <a:t>Business is everywhere in our society</a:t>
            </a:r>
          </a:p>
          <a:p>
            <a:pPr eaLnBrk="1" hangingPunct="1"/>
            <a:endParaRPr lang="en-US" smtClean="0">
              <a:effectLst/>
            </a:endParaRPr>
          </a:p>
          <a:p>
            <a:pPr eaLnBrk="1" hangingPunct="1"/>
            <a:r>
              <a:rPr lang="en-US" smtClean="0">
                <a:effectLst/>
              </a:rPr>
              <a:t>Business Structure Scope</a:t>
            </a:r>
          </a:p>
          <a:p>
            <a:pPr lvl="1" eaLnBrk="1" hangingPunct="1"/>
            <a:r>
              <a:rPr lang="en-US" smtClean="0">
                <a:effectLst/>
              </a:rPr>
              <a:t>One-person companies (formal or informal)</a:t>
            </a:r>
          </a:p>
          <a:p>
            <a:pPr lvl="1" eaLnBrk="1" hangingPunct="1"/>
            <a:r>
              <a:rPr lang="en-US" smtClean="0">
                <a:effectLst/>
              </a:rPr>
              <a:t>Partnerships</a:t>
            </a:r>
          </a:p>
          <a:p>
            <a:pPr lvl="2" eaLnBrk="1" hangingPunct="1"/>
            <a:r>
              <a:rPr lang="en-US" smtClean="0">
                <a:effectLst/>
              </a:rPr>
              <a:t>Could be two or hundreds of partners</a:t>
            </a:r>
          </a:p>
          <a:p>
            <a:pPr lvl="1" eaLnBrk="1" hangingPunct="1"/>
            <a:r>
              <a:rPr lang="en-US" smtClean="0">
                <a:effectLst/>
              </a:rPr>
              <a:t>Large private firms</a:t>
            </a:r>
          </a:p>
          <a:p>
            <a:pPr lvl="1" eaLnBrk="1" hangingPunct="1"/>
            <a:r>
              <a:rPr lang="en-US" smtClean="0">
                <a:effectLst/>
              </a:rPr>
              <a:t>Public companies</a:t>
            </a:r>
          </a:p>
          <a:p>
            <a:pPr lvl="1" eaLnBrk="1" hangingPunct="1"/>
            <a:r>
              <a:rPr lang="en-US" smtClean="0">
                <a:effectLst/>
              </a:rPr>
              <a:t>International public or private companies</a:t>
            </a:r>
          </a:p>
          <a:p>
            <a:pPr lvl="1" eaLnBrk="1" hangingPunct="1"/>
            <a:endParaRPr lang="en-US" smtClean="0">
              <a:effectLst/>
            </a:endParaRP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3555"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Why is Business Important?</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332B4B84-21C8-4229-AE85-E047B9FEA768}" type="slidenum">
              <a:rPr lang="en-US" smtClean="0"/>
              <a:pPr>
                <a:defRPr/>
              </a:pPr>
              <a:t>25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Why is Business Important?</a:t>
            </a:r>
          </a:p>
        </p:txBody>
      </p:sp>
      <p:sp>
        <p:nvSpPr>
          <p:cNvPr id="24579" name="Rectangle 3"/>
          <p:cNvSpPr>
            <a:spLocks noGrp="1" noChangeArrowheads="1"/>
          </p:cNvSpPr>
          <p:nvPr>
            <p:ph type="body" idx="1"/>
          </p:nvPr>
        </p:nvSpPr>
        <p:spPr>
          <a:xfrm>
            <a:off x="250825" y="1628775"/>
            <a:ext cx="8713788" cy="4530725"/>
          </a:xfrm>
        </p:spPr>
        <p:txBody>
          <a:bodyPr/>
          <a:lstStyle/>
          <a:p>
            <a:pPr eaLnBrk="1" hangingPunct="1"/>
            <a:r>
              <a:rPr lang="en-US" dirty="0" smtClean="0">
                <a:effectLst/>
              </a:rPr>
              <a:t>US Employment Statistics:  91%  employed by the private sector (Source: US BLS)</a:t>
            </a:r>
          </a:p>
          <a:p>
            <a:pPr lvl="1" eaLnBrk="1" hangingPunct="1"/>
            <a:r>
              <a:rPr lang="en-US" dirty="0" smtClean="0">
                <a:effectLst/>
              </a:rPr>
              <a:t>Therefore, 91% of US citizens feed their families with income from business firms</a:t>
            </a:r>
          </a:p>
          <a:p>
            <a:pPr lvl="1" eaLnBrk="1" hangingPunct="1"/>
            <a:r>
              <a:rPr lang="en-US" dirty="0" smtClean="0">
                <a:effectLst/>
              </a:rPr>
              <a:t>53% employed by small business</a:t>
            </a:r>
          </a:p>
          <a:p>
            <a:pPr lvl="1" eaLnBrk="1" hangingPunct="1"/>
            <a:r>
              <a:rPr lang="en-US" dirty="0" smtClean="0">
                <a:effectLst/>
              </a:rPr>
              <a:t>38% employed by large firms</a:t>
            </a:r>
          </a:p>
          <a:p>
            <a:pPr lvl="1" eaLnBrk="1" hangingPunct="1"/>
            <a:endParaRPr lang="en-US" dirty="0" smtClean="0">
              <a:effectLst/>
            </a:endParaRPr>
          </a:p>
          <a:p>
            <a:pPr eaLnBrk="1" hangingPunct="1"/>
            <a:r>
              <a:rPr lang="en-US" dirty="0" smtClean="0">
                <a:effectLst/>
              </a:rPr>
              <a:t>Vast majority of government revenue comes from corporate and personal income taxes</a:t>
            </a:r>
          </a:p>
          <a:p>
            <a:pPr lvl="1" eaLnBrk="1" hangingPunct="1"/>
            <a:r>
              <a:rPr lang="en-US" dirty="0" smtClean="0">
                <a:effectLst/>
              </a:rPr>
              <a:t>Pays for infrastructure, services, </a:t>
            </a:r>
            <a:r>
              <a:rPr lang="en-US" dirty="0" err="1" smtClean="0">
                <a:effectLst/>
              </a:rPr>
              <a:t>defence</a:t>
            </a:r>
            <a:r>
              <a:rPr lang="en-US" dirty="0" smtClean="0">
                <a:effectLst/>
              </a:rPr>
              <a:t>, etc</a:t>
            </a: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5603"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The basic underlying premise of business</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8338532-0394-4172-A692-8835FA937032}" type="slidenum">
              <a:rPr lang="en-US" smtClean="0"/>
              <a:pPr>
                <a:defRPr/>
              </a:pPr>
              <a:t>27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b="1" dirty="0" smtClean="0">
                <a:effectLst/>
              </a:rPr>
              <a:t>The Basic Underlying</a:t>
            </a:r>
            <a:br>
              <a:rPr lang="en-US" sz="4400" b="1" dirty="0" smtClean="0">
                <a:effectLst/>
              </a:rPr>
            </a:br>
            <a:r>
              <a:rPr lang="en-US" sz="4400" b="1" dirty="0" smtClean="0">
                <a:effectLst/>
              </a:rPr>
              <a:t>Premise of Business</a:t>
            </a:r>
            <a:r>
              <a:rPr lang="en-US" sz="4400" dirty="0" smtClean="0">
                <a:effectLst/>
              </a:rPr>
              <a:t/>
            </a:r>
            <a:br>
              <a:rPr lang="en-US" sz="4400" dirty="0" smtClean="0">
                <a:effectLst/>
              </a:rPr>
            </a:br>
            <a:endParaRPr lang="en-US" sz="4400" dirty="0" smtClean="0"/>
          </a:p>
        </p:txBody>
      </p:sp>
      <p:sp>
        <p:nvSpPr>
          <p:cNvPr id="26627"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Supply</a:t>
            </a:r>
          </a:p>
          <a:p>
            <a:pPr algn="ctr" eaLnBrk="1" hangingPunct="1">
              <a:buFont typeface="Wingdings" pitchFamily="2" charset="2"/>
              <a:buNone/>
            </a:pPr>
            <a:r>
              <a:rPr lang="en-US" sz="5400" smtClean="0">
                <a:effectLst/>
              </a:rPr>
              <a:t>and</a:t>
            </a:r>
          </a:p>
          <a:p>
            <a:pPr algn="ctr" eaLnBrk="1" hangingPunct="1">
              <a:buFont typeface="Wingdings" pitchFamily="2" charset="2"/>
              <a:buNone/>
            </a:pPr>
            <a:r>
              <a:rPr lang="en-US" sz="5400" smtClean="0">
                <a:effectLst/>
              </a:rPr>
              <a:t>Demand</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F21E7647-31A9-46CC-9D3E-271BF796A967}" type="slidenum">
              <a:rPr lang="en-US" smtClean="0"/>
              <a:pPr>
                <a:defRPr/>
              </a:pPr>
              <a:t>28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765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The Business Firm</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0EDD2C2-A529-4E57-B3A3-ED6E32596DB8}" type="slidenum">
              <a:rPr lang="en-US" smtClean="0"/>
              <a:pPr>
                <a:defRPr/>
              </a:pPr>
              <a:t>29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defRPr/>
            </a:pPr>
            <a:r>
              <a:rPr lang="en-US" b="1" dirty="0" smtClean="0"/>
              <a:t>What Makes Up a Company</a:t>
            </a:r>
          </a:p>
        </p:txBody>
      </p:sp>
      <p:sp>
        <p:nvSpPr>
          <p:cNvPr id="28675" name="Rectangle 3"/>
          <p:cNvSpPr>
            <a:spLocks noGrp="1" noChangeArrowheads="1"/>
          </p:cNvSpPr>
          <p:nvPr>
            <p:ph type="body" idx="1"/>
          </p:nvPr>
        </p:nvSpPr>
        <p:spPr>
          <a:xfrm>
            <a:off x="179388" y="1557338"/>
            <a:ext cx="8713787" cy="4530725"/>
          </a:xfrm>
        </p:spPr>
        <p:txBody>
          <a:bodyPr/>
          <a:lstStyle/>
          <a:p>
            <a:pPr eaLnBrk="1" hangingPunct="1"/>
            <a:r>
              <a:rPr lang="en-CA" dirty="0" smtClean="0">
                <a:effectLst/>
              </a:rPr>
              <a:t>People and Organizational structure</a:t>
            </a:r>
          </a:p>
          <a:p>
            <a:pPr eaLnBrk="1" hangingPunct="1"/>
            <a:endParaRPr lang="en-CA" dirty="0" smtClean="0">
              <a:effectLst/>
            </a:endParaRPr>
          </a:p>
          <a:p>
            <a:pPr eaLnBrk="1" hangingPunct="1"/>
            <a:r>
              <a:rPr lang="en-CA" dirty="0" smtClean="0">
                <a:effectLst/>
              </a:rPr>
              <a:t>Policies and Processes</a:t>
            </a:r>
          </a:p>
          <a:p>
            <a:pPr eaLnBrk="1" hangingPunct="1"/>
            <a:endParaRPr lang="en-CA" dirty="0" smtClean="0">
              <a:effectLst/>
            </a:endParaRPr>
          </a:p>
          <a:p>
            <a:pPr eaLnBrk="1" hangingPunct="1"/>
            <a:r>
              <a:rPr lang="en-US" dirty="0" smtClean="0">
                <a:effectLst/>
              </a:rPr>
              <a:t>Technology</a:t>
            </a:r>
          </a:p>
          <a:p>
            <a:pPr eaLnBrk="1" hangingPunct="1"/>
            <a:endParaRPr lang="en-US" dirty="0" smtClean="0">
              <a:effectLst/>
            </a:endParaRPr>
          </a:p>
          <a:p>
            <a:pPr eaLnBrk="1" hangingPunct="1"/>
            <a:r>
              <a:rPr lang="en-US" dirty="0" smtClean="0">
                <a:effectLst/>
              </a:rPr>
              <a:t>Infrastructure</a:t>
            </a:r>
          </a:p>
          <a:p>
            <a:pPr eaLnBrk="1" hangingPunct="1"/>
            <a:endParaRPr lang="en-US" dirty="0" smtClean="0">
              <a:effectLst/>
            </a:endParaRPr>
          </a:p>
          <a:p>
            <a:pPr eaLnBrk="1" hangingPunct="1"/>
            <a:r>
              <a:rPr lang="en-US" dirty="0" smtClean="0">
                <a:effectLst/>
              </a:rPr>
              <a:t>Capital (i.e. money)</a:t>
            </a: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323850" y="0"/>
            <a:ext cx="8423275" cy="1139825"/>
          </a:xfrm>
        </p:spPr>
        <p:txBody>
          <a:bodyPr/>
          <a:lstStyle/>
          <a:p>
            <a:pPr eaLnBrk="1" hangingPunct="1">
              <a:defRPr/>
            </a:pPr>
            <a:r>
              <a:rPr lang="en-US" b="1" dirty="0" smtClean="0"/>
              <a:t>Capital – The Lifeblood of a Business</a:t>
            </a:r>
          </a:p>
        </p:txBody>
      </p:sp>
      <p:sp>
        <p:nvSpPr>
          <p:cNvPr id="29699" name="Rectangle 3"/>
          <p:cNvSpPr>
            <a:spLocks noGrp="1" noChangeArrowheads="1"/>
          </p:cNvSpPr>
          <p:nvPr>
            <p:ph type="body" idx="1"/>
          </p:nvPr>
        </p:nvSpPr>
        <p:spPr>
          <a:xfrm>
            <a:off x="179388" y="1196975"/>
            <a:ext cx="8713787" cy="4530725"/>
          </a:xfrm>
        </p:spPr>
        <p:txBody>
          <a:bodyPr/>
          <a:lstStyle/>
          <a:p>
            <a:pPr eaLnBrk="1" hangingPunct="1"/>
            <a:r>
              <a:rPr lang="en-CA" smtClean="0">
                <a:effectLst/>
              </a:rPr>
              <a:t>What expenses does the company have?</a:t>
            </a:r>
          </a:p>
          <a:p>
            <a:pPr lvl="1" eaLnBrk="1" hangingPunct="1"/>
            <a:endParaRPr lang="en-CA" smtClean="0">
              <a:effectLst/>
            </a:endParaRPr>
          </a:p>
          <a:p>
            <a:pPr lvl="1" eaLnBrk="1" hangingPunct="1"/>
            <a:r>
              <a:rPr lang="en-CA" smtClean="0">
                <a:effectLst/>
              </a:rPr>
              <a:t>Payroll</a:t>
            </a:r>
          </a:p>
          <a:p>
            <a:pPr lvl="1" eaLnBrk="1" hangingPunct="1"/>
            <a:endParaRPr lang="en-CA" smtClean="0">
              <a:effectLst/>
            </a:endParaRPr>
          </a:p>
          <a:p>
            <a:pPr lvl="1" eaLnBrk="1" hangingPunct="1"/>
            <a:r>
              <a:rPr lang="en-CA" smtClean="0">
                <a:effectLst/>
              </a:rPr>
              <a:t>Facilities</a:t>
            </a:r>
          </a:p>
          <a:p>
            <a:pPr lvl="1" eaLnBrk="1" hangingPunct="1"/>
            <a:endParaRPr lang="en-CA" smtClean="0">
              <a:effectLst/>
            </a:endParaRPr>
          </a:p>
          <a:p>
            <a:pPr lvl="1" eaLnBrk="1" hangingPunct="1"/>
            <a:r>
              <a:rPr lang="en-CA" smtClean="0">
                <a:effectLst/>
              </a:rPr>
              <a:t>Operating expenses</a:t>
            </a:r>
          </a:p>
          <a:p>
            <a:pPr lvl="1" eaLnBrk="1" hangingPunct="1"/>
            <a:endParaRPr lang="en-CA" smtClean="0">
              <a:effectLst/>
            </a:endParaRPr>
          </a:p>
          <a:p>
            <a:pPr lvl="1" eaLnBrk="1" hangingPunct="1"/>
            <a:r>
              <a:rPr lang="en-CA" smtClean="0">
                <a:effectLst/>
              </a:rPr>
              <a:t>Equipment</a:t>
            </a:r>
          </a:p>
          <a:p>
            <a:pPr lvl="1" eaLnBrk="1" hangingPunct="1"/>
            <a:endParaRPr lang="en-CA" smtClean="0">
              <a:effectLst/>
            </a:endParaRPr>
          </a:p>
          <a:p>
            <a:pPr lvl="1" eaLnBrk="1" hangingPunct="1"/>
            <a:r>
              <a:rPr lang="en-US" smtClean="0">
                <a:effectLst/>
              </a:rPr>
              <a:t>Production inputs</a:t>
            </a: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395288" y="0"/>
            <a:ext cx="8424862" cy="1139825"/>
          </a:xfrm>
        </p:spPr>
        <p:txBody>
          <a:bodyPr/>
          <a:lstStyle/>
          <a:p>
            <a:pPr eaLnBrk="1" hangingPunct="1">
              <a:defRPr/>
            </a:pPr>
            <a:r>
              <a:rPr lang="en-US" b="1" dirty="0" smtClean="0"/>
              <a:t>Capital – The Lifeblood of a Business</a:t>
            </a:r>
          </a:p>
        </p:txBody>
      </p:sp>
      <p:sp>
        <p:nvSpPr>
          <p:cNvPr id="30723" name="Rectangle 3"/>
          <p:cNvSpPr>
            <a:spLocks noGrp="1" noChangeArrowheads="1"/>
          </p:cNvSpPr>
          <p:nvPr>
            <p:ph type="body" idx="1"/>
          </p:nvPr>
        </p:nvSpPr>
        <p:spPr>
          <a:xfrm>
            <a:off x="250825" y="1268413"/>
            <a:ext cx="8713788" cy="4530725"/>
          </a:xfrm>
        </p:spPr>
        <p:txBody>
          <a:bodyPr/>
          <a:lstStyle/>
          <a:p>
            <a:pPr eaLnBrk="1" hangingPunct="1">
              <a:buFont typeface="Wingdings" pitchFamily="2" charset="2"/>
              <a:buNone/>
            </a:pPr>
            <a:r>
              <a:rPr lang="en-CA" smtClean="0">
                <a:effectLst/>
              </a:rPr>
              <a:t>Source of initial capital (i.e. money) to launch?</a:t>
            </a:r>
          </a:p>
          <a:p>
            <a:pPr lvl="1" eaLnBrk="1" hangingPunct="1"/>
            <a:endParaRPr lang="en-CA" smtClean="0">
              <a:effectLst/>
            </a:endParaRPr>
          </a:p>
          <a:p>
            <a:pPr lvl="1" eaLnBrk="1" hangingPunct="1"/>
            <a:r>
              <a:rPr lang="en-CA" smtClean="0">
                <a:effectLst/>
              </a:rPr>
              <a:t>Own money</a:t>
            </a:r>
          </a:p>
          <a:p>
            <a:pPr lvl="1" eaLnBrk="1" hangingPunct="1"/>
            <a:endParaRPr lang="en-CA" smtClean="0">
              <a:effectLst/>
            </a:endParaRPr>
          </a:p>
          <a:p>
            <a:pPr lvl="1" eaLnBrk="1" hangingPunct="1"/>
            <a:r>
              <a:rPr lang="en-CA" smtClean="0">
                <a:effectLst/>
              </a:rPr>
              <a:t>Angel investors / Venture capital</a:t>
            </a:r>
          </a:p>
          <a:p>
            <a:pPr lvl="1" eaLnBrk="1" hangingPunct="1"/>
            <a:endParaRPr lang="en-CA" smtClean="0">
              <a:effectLst/>
            </a:endParaRPr>
          </a:p>
          <a:p>
            <a:pPr lvl="1" eaLnBrk="1" hangingPunct="1"/>
            <a:r>
              <a:rPr lang="en-CA" smtClean="0">
                <a:effectLst/>
              </a:rPr>
              <a:t>Banks</a:t>
            </a:r>
          </a:p>
          <a:p>
            <a:pPr lvl="1" eaLnBrk="1" hangingPunct="1"/>
            <a:endParaRPr lang="en-CA" smtClean="0">
              <a:effectLst/>
            </a:endParaRPr>
          </a:p>
          <a:p>
            <a:pPr lvl="1" eaLnBrk="1" hangingPunct="1"/>
            <a:r>
              <a:rPr lang="en-CA" smtClean="0">
                <a:effectLst/>
              </a:rPr>
              <a:t>Government</a:t>
            </a:r>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57200" y="277813"/>
            <a:ext cx="8435975" cy="1139825"/>
          </a:xfrm>
        </p:spPr>
        <p:txBody>
          <a:bodyPr/>
          <a:lstStyle/>
          <a:p>
            <a:pPr eaLnBrk="1" hangingPunct="1">
              <a:defRPr/>
            </a:pPr>
            <a:r>
              <a:rPr lang="en-US" b="1" dirty="0" smtClean="0"/>
              <a:t>Capital – The Lifeblood of a Business</a:t>
            </a:r>
          </a:p>
        </p:txBody>
      </p:sp>
      <p:sp>
        <p:nvSpPr>
          <p:cNvPr id="31747" name="Rectangle 3"/>
          <p:cNvSpPr>
            <a:spLocks noGrp="1" noChangeArrowheads="1"/>
          </p:cNvSpPr>
          <p:nvPr>
            <p:ph type="body" idx="1"/>
          </p:nvPr>
        </p:nvSpPr>
        <p:spPr>
          <a:xfrm>
            <a:off x="179512" y="1628800"/>
            <a:ext cx="8713788" cy="4530725"/>
          </a:xfrm>
        </p:spPr>
        <p:txBody>
          <a:bodyPr/>
          <a:lstStyle/>
          <a:p>
            <a:pPr eaLnBrk="1" hangingPunct="1">
              <a:buFont typeface="Wingdings" pitchFamily="2" charset="2"/>
              <a:buNone/>
            </a:pPr>
            <a:r>
              <a:rPr lang="en-CA" sz="2400" dirty="0" smtClean="0">
                <a:effectLst/>
              </a:rPr>
              <a:t>Source of capital once a company is established and successful?</a:t>
            </a:r>
          </a:p>
          <a:p>
            <a:pPr lvl="1" eaLnBrk="1" hangingPunct="1"/>
            <a:endParaRPr lang="en-CA" sz="2000" dirty="0" smtClean="0">
              <a:effectLst/>
            </a:endParaRPr>
          </a:p>
          <a:p>
            <a:pPr lvl="1" eaLnBrk="1" hangingPunct="1"/>
            <a:r>
              <a:rPr lang="en-CA" sz="2000" dirty="0" smtClean="0">
                <a:effectLst/>
              </a:rPr>
              <a:t>Profit</a:t>
            </a:r>
          </a:p>
          <a:p>
            <a:pPr lvl="1" eaLnBrk="1" hangingPunct="1"/>
            <a:endParaRPr lang="en-CA" sz="2000" dirty="0" smtClean="0">
              <a:effectLst/>
            </a:endParaRPr>
          </a:p>
          <a:p>
            <a:pPr lvl="1" eaLnBrk="1" hangingPunct="1"/>
            <a:r>
              <a:rPr lang="en-CA" sz="2000" dirty="0" smtClean="0">
                <a:effectLst/>
              </a:rPr>
              <a:t>Stock issue (i.e. IPO / going public)</a:t>
            </a:r>
          </a:p>
          <a:p>
            <a:pPr lvl="2" eaLnBrk="1" hangingPunct="1"/>
            <a:r>
              <a:rPr lang="en-CA" dirty="0" smtClean="0">
                <a:effectLst/>
              </a:rPr>
              <a:t>equity</a:t>
            </a:r>
          </a:p>
          <a:p>
            <a:pPr lvl="1" eaLnBrk="1" hangingPunct="1"/>
            <a:endParaRPr lang="en-CA" sz="2000" dirty="0" smtClean="0">
              <a:effectLst/>
            </a:endParaRPr>
          </a:p>
          <a:p>
            <a:pPr lvl="1" eaLnBrk="1" hangingPunct="1"/>
            <a:r>
              <a:rPr lang="en-CA" sz="2000" dirty="0" smtClean="0">
                <a:effectLst/>
              </a:rPr>
              <a:t>Bond issue</a:t>
            </a:r>
          </a:p>
          <a:p>
            <a:pPr lvl="2" eaLnBrk="1" hangingPunct="1"/>
            <a:r>
              <a:rPr lang="en-CA" dirty="0" smtClean="0">
                <a:effectLst/>
              </a:rPr>
              <a:t>debt</a:t>
            </a:r>
          </a:p>
          <a:p>
            <a:pPr lvl="1" eaLnBrk="1" hangingPunct="1"/>
            <a:endParaRPr lang="en-CA" sz="2000" dirty="0" smtClean="0">
              <a:effectLst/>
            </a:endParaRPr>
          </a:p>
          <a:p>
            <a:pPr lvl="1" eaLnBrk="1" hangingPunct="1"/>
            <a:r>
              <a:rPr lang="en-CA" sz="2000" dirty="0" smtClean="0">
                <a:effectLst/>
              </a:rPr>
              <a:t>Banks</a:t>
            </a:r>
          </a:p>
          <a:p>
            <a:pPr lvl="2" eaLnBrk="1" hangingPunct="1"/>
            <a:r>
              <a:rPr lang="en-CA" dirty="0" smtClean="0">
                <a:effectLst/>
              </a:rPr>
              <a:t>debt</a:t>
            </a: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32771"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algn="ctr" eaLnBrk="1" hangingPunct="1">
              <a:buFont typeface="Wingdings" pitchFamily="2" charset="2"/>
              <a:buNone/>
            </a:pPr>
            <a:endParaRPr lang="en-US" smtClean="0">
              <a:effectLst/>
            </a:endParaRPr>
          </a:p>
          <a:p>
            <a:pPr algn="ctr" eaLnBrk="1" hangingPunct="1">
              <a:buFont typeface="Wingdings" pitchFamily="2" charset="2"/>
              <a:buNone/>
            </a:pPr>
            <a:r>
              <a:rPr lang="en-US" sz="5400" smtClean="0">
                <a:effectLst/>
              </a:rPr>
              <a:t>Business Firm Structure</a:t>
            </a: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6D57BF8E-1381-4471-89BE-2D147B1163D5}" type="slidenum">
              <a:rPr lang="en-US" smtClean="0"/>
              <a:pPr>
                <a:defRPr/>
              </a:pPr>
              <a:t>34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337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5B6DAD66-1C28-4B0E-9DAE-B9163BE86678}" type="slidenum">
              <a:rPr lang="en-US" smtClean="0"/>
              <a:pPr>
                <a:defRPr/>
              </a:pPr>
              <a:t>35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33798"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33799"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33800"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33801"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33802"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33803"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33804"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33805"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33806"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33807"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33808"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33809"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33810"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33811"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33812"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Oval 20"/>
          <p:cNvSpPr>
            <a:spLocks noChangeArrowheads="1"/>
          </p:cNvSpPr>
          <p:nvPr/>
        </p:nvSpPr>
        <p:spPr bwMode="auto">
          <a:xfrm>
            <a:off x="2987675" y="1268413"/>
            <a:ext cx="2808288" cy="7207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3482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6597DF84-26FB-414D-992F-23E7164A4D91}" type="slidenum">
              <a:rPr lang="en-US" smtClean="0"/>
              <a:pPr>
                <a:defRPr/>
              </a:pPr>
              <a:t>36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3482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3482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3482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3482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3482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3482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3482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3483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3483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3483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3483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3483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3483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3483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3483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10243" name="Rectangle 3"/>
          <p:cNvSpPr>
            <a:spLocks noGrp="1" noChangeArrowheads="1"/>
          </p:cNvSpPr>
          <p:nvPr>
            <p:ph type="body" idx="1"/>
          </p:nvPr>
        </p:nvSpPr>
        <p:spPr>
          <a:xfrm>
            <a:off x="250825" y="1628775"/>
            <a:ext cx="8713788" cy="4530725"/>
          </a:xfrm>
        </p:spPr>
        <p:txBody>
          <a:bodyPr/>
          <a:lstStyle/>
          <a:p>
            <a:pPr eaLnBrk="1" hangingPunct="1">
              <a:buFont typeface="Wingdings" pitchFamily="2" charset="2"/>
              <a:buNone/>
              <a:defRPr/>
            </a:pPr>
            <a:r>
              <a:rPr lang="en-US" dirty="0" smtClean="0">
                <a:effectLst/>
              </a:rPr>
              <a:t>Executive Leadership</a:t>
            </a:r>
          </a:p>
          <a:p>
            <a:pPr eaLnBrk="1" hangingPunct="1">
              <a:defRPr/>
            </a:pPr>
            <a:endParaRPr lang="en-US" dirty="0" smtClean="0">
              <a:effectLst/>
            </a:endParaRPr>
          </a:p>
          <a:p>
            <a:pPr eaLnBrk="1" hangingPunct="1">
              <a:defRPr/>
            </a:pPr>
            <a:r>
              <a:rPr lang="en-CA" dirty="0" smtClean="0"/>
              <a:t>CEO / President / General Manager / Owner</a:t>
            </a:r>
          </a:p>
          <a:p>
            <a:pPr eaLnBrk="1" hangingPunct="1">
              <a:defRPr/>
            </a:pPr>
            <a:endParaRPr lang="en-CA" dirty="0" smtClean="0"/>
          </a:p>
          <a:p>
            <a:pPr eaLnBrk="1" hangingPunct="1">
              <a:defRPr/>
            </a:pPr>
            <a:r>
              <a:rPr lang="en-CA" dirty="0" smtClean="0"/>
              <a:t>Functional area leads report to him / her</a:t>
            </a:r>
          </a:p>
          <a:p>
            <a:pPr eaLnBrk="1" hangingPunct="1">
              <a:defRPr/>
            </a:pPr>
            <a:endParaRPr lang="en-CA" dirty="0" smtClean="0"/>
          </a:p>
          <a:p>
            <a:pPr eaLnBrk="1" hangingPunct="1">
              <a:defRPr/>
            </a:pPr>
            <a:r>
              <a:rPr lang="en-CA" dirty="0" smtClean="0"/>
              <a:t>Senior decision authority</a:t>
            </a:r>
          </a:p>
          <a:p>
            <a:pPr eaLnBrk="1" hangingPunct="1">
              <a:defRPr/>
            </a:pPr>
            <a:endParaRPr lang="en-CA" dirty="0" smtClean="0"/>
          </a:p>
          <a:p>
            <a:pPr eaLnBrk="1" hangingPunct="1">
              <a:defRPr/>
            </a:pPr>
            <a:r>
              <a:rPr lang="en-CA" dirty="0" smtClean="0"/>
              <a:t>Responsible for overall strategy of the firm</a:t>
            </a:r>
          </a:p>
          <a:p>
            <a:pPr eaLnBrk="1" hangingPunct="1">
              <a:defRPr/>
            </a:pPr>
            <a:endParaRPr lang="en-US" dirty="0" smtClean="0">
              <a:effectLst/>
            </a:endParaRPr>
          </a:p>
          <a:p>
            <a:pPr eaLnBrk="1" hangingPunct="1">
              <a:defRPr/>
            </a:pPr>
            <a:endParaRPr lang="en-US" dirty="0" smtClean="0">
              <a:effectLst/>
            </a:endParaRPr>
          </a:p>
          <a:p>
            <a:pPr lvl="1" eaLnBrk="1" hangingPunct="1">
              <a:defRPr/>
            </a:pPr>
            <a:endParaRPr lang="en-US" dirty="0" smtClean="0">
              <a:effectLst/>
            </a:endParaRP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b="1" dirty="0" smtClean="0"/>
              <a:t>Contextual Environment of a Firm</a:t>
            </a:r>
          </a:p>
        </p:txBody>
      </p:sp>
      <p:sp>
        <p:nvSpPr>
          <p:cNvPr id="2560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a:p>
            <a:pPr eaLnBrk="1" hangingPunct="1">
              <a:buFont typeface="Wingdings" pitchFamily="2" charset="2"/>
              <a:buNone/>
            </a:pPr>
            <a:endParaRPr lang="en-US" sz="4000" smtClean="0">
              <a:effectLst/>
            </a:endParaRPr>
          </a:p>
        </p:txBody>
      </p:sp>
      <p:sp>
        <p:nvSpPr>
          <p:cNvPr id="4" name="Slide Number Placeholder 3"/>
          <p:cNvSpPr>
            <a:spLocks noGrp="1"/>
          </p:cNvSpPr>
          <p:nvPr>
            <p:ph type="sldNum" sz="quarter" idx="12"/>
          </p:nvPr>
        </p:nvSpPr>
        <p:spPr/>
        <p:txBody>
          <a:bodyPr/>
          <a:lstStyle/>
          <a:p>
            <a:pPr>
              <a:defRPr/>
            </a:pPr>
            <a:fld id="{F1216303-B4A5-4DFB-BA05-FC51F98B14A0}" type="slidenum">
              <a:rPr lang="en-US" smtClean="0"/>
              <a:pPr>
                <a:defRPr/>
              </a:pPr>
              <a:t>38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
        <p:nvSpPr>
          <p:cNvPr id="25606" name="Oval 6"/>
          <p:cNvSpPr>
            <a:spLocks noChangeArrowheads="1"/>
          </p:cNvSpPr>
          <p:nvPr/>
        </p:nvSpPr>
        <p:spPr bwMode="auto">
          <a:xfrm>
            <a:off x="3419475" y="2852738"/>
            <a:ext cx="2089150" cy="1944687"/>
          </a:xfrm>
          <a:prstGeom prst="ellipse">
            <a:avLst/>
          </a:prstGeom>
          <a:noFill/>
          <a:ln w="9525" algn="ctr">
            <a:solidFill>
              <a:schemeClr val="tx1"/>
            </a:solidFill>
            <a:round/>
            <a:headEnd/>
            <a:tailEnd/>
          </a:ln>
        </p:spPr>
        <p:txBody>
          <a:bodyPr/>
          <a:lstStyle/>
          <a:p>
            <a:endParaRPr lang="en-CA"/>
          </a:p>
        </p:txBody>
      </p:sp>
      <p:sp>
        <p:nvSpPr>
          <p:cNvPr id="25607" name="Oval 7"/>
          <p:cNvSpPr>
            <a:spLocks noChangeArrowheads="1"/>
          </p:cNvSpPr>
          <p:nvPr/>
        </p:nvSpPr>
        <p:spPr bwMode="auto">
          <a:xfrm>
            <a:off x="2484438" y="2133600"/>
            <a:ext cx="4032250" cy="3311525"/>
          </a:xfrm>
          <a:prstGeom prst="ellipse">
            <a:avLst/>
          </a:prstGeom>
          <a:noFill/>
          <a:ln w="9525" algn="ctr">
            <a:solidFill>
              <a:schemeClr val="tx1"/>
            </a:solidFill>
            <a:round/>
            <a:headEnd/>
            <a:tailEnd/>
          </a:ln>
        </p:spPr>
        <p:txBody>
          <a:bodyPr/>
          <a:lstStyle/>
          <a:p>
            <a:endParaRPr lang="en-CA"/>
          </a:p>
        </p:txBody>
      </p:sp>
      <p:sp>
        <p:nvSpPr>
          <p:cNvPr id="25608" name="Oval 8"/>
          <p:cNvSpPr>
            <a:spLocks noChangeArrowheads="1"/>
          </p:cNvSpPr>
          <p:nvPr/>
        </p:nvSpPr>
        <p:spPr bwMode="auto">
          <a:xfrm>
            <a:off x="1835150" y="1341438"/>
            <a:ext cx="5329238" cy="4608512"/>
          </a:xfrm>
          <a:prstGeom prst="ellipse">
            <a:avLst/>
          </a:prstGeom>
          <a:noFill/>
          <a:ln w="9525" algn="ctr">
            <a:solidFill>
              <a:schemeClr val="tx1"/>
            </a:solidFill>
            <a:round/>
            <a:headEnd/>
            <a:tailEnd/>
          </a:ln>
        </p:spPr>
        <p:txBody>
          <a:bodyPr/>
          <a:lstStyle/>
          <a:p>
            <a:endParaRPr lang="en-CA"/>
          </a:p>
        </p:txBody>
      </p:sp>
      <p:sp>
        <p:nvSpPr>
          <p:cNvPr id="25609" name="TextBox 9"/>
          <p:cNvSpPr txBox="1">
            <a:spLocks noChangeArrowheads="1"/>
          </p:cNvSpPr>
          <p:nvPr/>
        </p:nvSpPr>
        <p:spPr bwMode="auto">
          <a:xfrm>
            <a:off x="3708400" y="3357563"/>
            <a:ext cx="1584325" cy="830262"/>
          </a:xfrm>
          <a:prstGeom prst="rect">
            <a:avLst/>
          </a:prstGeom>
          <a:noFill/>
          <a:ln w="9525">
            <a:noFill/>
            <a:miter lim="800000"/>
            <a:headEnd/>
            <a:tailEnd/>
          </a:ln>
        </p:spPr>
        <p:txBody>
          <a:bodyPr>
            <a:spAutoFit/>
          </a:bodyPr>
          <a:lstStyle/>
          <a:p>
            <a:r>
              <a:rPr lang="en-US" sz="1600" u="sng" dirty="0"/>
              <a:t>The firm</a:t>
            </a:r>
            <a:r>
              <a:rPr lang="en-US" sz="1600" dirty="0"/>
              <a:t> and its internal environment</a:t>
            </a:r>
            <a:endParaRPr lang="en-CA" sz="1600" dirty="0"/>
          </a:p>
        </p:txBody>
      </p:sp>
      <p:sp>
        <p:nvSpPr>
          <p:cNvPr id="25610" name="TextBox 10"/>
          <p:cNvSpPr txBox="1">
            <a:spLocks noChangeArrowheads="1"/>
          </p:cNvSpPr>
          <p:nvPr/>
        </p:nvSpPr>
        <p:spPr bwMode="auto">
          <a:xfrm>
            <a:off x="3276600" y="2492375"/>
            <a:ext cx="2663825" cy="339725"/>
          </a:xfrm>
          <a:prstGeom prst="rect">
            <a:avLst/>
          </a:prstGeom>
          <a:noFill/>
          <a:ln w="9525">
            <a:noFill/>
            <a:miter lim="800000"/>
            <a:headEnd/>
            <a:tailEnd/>
          </a:ln>
        </p:spPr>
        <p:txBody>
          <a:bodyPr>
            <a:spAutoFit/>
          </a:bodyPr>
          <a:lstStyle/>
          <a:p>
            <a:r>
              <a:rPr lang="en-US" sz="1600"/>
              <a:t>Industry environment</a:t>
            </a:r>
            <a:endParaRPr lang="en-CA" sz="1600"/>
          </a:p>
        </p:txBody>
      </p:sp>
      <p:sp>
        <p:nvSpPr>
          <p:cNvPr id="25611" name="TextBox 11"/>
          <p:cNvSpPr txBox="1">
            <a:spLocks noChangeArrowheads="1"/>
          </p:cNvSpPr>
          <p:nvPr/>
        </p:nvSpPr>
        <p:spPr bwMode="auto">
          <a:xfrm>
            <a:off x="3348038" y="1773238"/>
            <a:ext cx="2736850" cy="368300"/>
          </a:xfrm>
          <a:prstGeom prst="rect">
            <a:avLst/>
          </a:prstGeom>
          <a:noFill/>
          <a:ln w="9525">
            <a:noFill/>
            <a:miter lim="800000"/>
            <a:headEnd/>
            <a:tailEnd/>
          </a:ln>
        </p:spPr>
        <p:txBody>
          <a:bodyPr>
            <a:spAutoFit/>
          </a:bodyPr>
          <a:lstStyle/>
          <a:p>
            <a:r>
              <a:rPr lang="en-US" dirty="0"/>
              <a:t>Macro environment</a:t>
            </a:r>
            <a:endParaRPr lang="en-CA" dirty="0"/>
          </a:p>
        </p:txBody>
      </p:sp>
      <p:cxnSp>
        <p:nvCxnSpPr>
          <p:cNvPr id="25612" name="Straight Arrow Connector 13"/>
          <p:cNvCxnSpPr>
            <a:cxnSpLocks noChangeShapeType="1"/>
            <a:endCxn id="25607" idx="1"/>
          </p:cNvCxnSpPr>
          <p:nvPr/>
        </p:nvCxnSpPr>
        <p:spPr bwMode="auto">
          <a:xfrm>
            <a:off x="2627313" y="2276475"/>
            <a:ext cx="447675" cy="341313"/>
          </a:xfrm>
          <a:prstGeom prst="straightConnector1">
            <a:avLst/>
          </a:prstGeom>
          <a:noFill/>
          <a:ln w="9525" algn="ctr">
            <a:solidFill>
              <a:schemeClr val="tx1"/>
            </a:solidFill>
            <a:round/>
            <a:headEnd/>
            <a:tailEnd type="arrow" w="med" len="med"/>
          </a:ln>
        </p:spPr>
      </p:cxnSp>
      <p:cxnSp>
        <p:nvCxnSpPr>
          <p:cNvPr id="25613" name="Straight Arrow Connector 17"/>
          <p:cNvCxnSpPr>
            <a:cxnSpLocks noChangeShapeType="1"/>
            <a:endCxn id="25610" idx="3"/>
          </p:cNvCxnSpPr>
          <p:nvPr/>
        </p:nvCxnSpPr>
        <p:spPr bwMode="auto">
          <a:xfrm rot="5400000">
            <a:off x="5927725" y="2217738"/>
            <a:ext cx="457200" cy="431800"/>
          </a:xfrm>
          <a:prstGeom prst="straightConnector1">
            <a:avLst/>
          </a:prstGeom>
          <a:noFill/>
          <a:ln w="9525" algn="ctr">
            <a:solidFill>
              <a:schemeClr val="tx1"/>
            </a:solidFill>
            <a:round/>
            <a:headEnd/>
            <a:tailEnd type="arrow" w="med" len="med"/>
          </a:ln>
        </p:spPr>
      </p:cxnSp>
      <p:cxnSp>
        <p:nvCxnSpPr>
          <p:cNvPr id="25614" name="Straight Arrow Connector 19"/>
          <p:cNvCxnSpPr>
            <a:cxnSpLocks noChangeShapeType="1"/>
          </p:cNvCxnSpPr>
          <p:nvPr/>
        </p:nvCxnSpPr>
        <p:spPr bwMode="auto">
          <a:xfrm rot="10800000">
            <a:off x="6227763" y="4652963"/>
            <a:ext cx="431800" cy="215900"/>
          </a:xfrm>
          <a:prstGeom prst="straightConnector1">
            <a:avLst/>
          </a:prstGeom>
          <a:noFill/>
          <a:ln w="9525" algn="ctr">
            <a:solidFill>
              <a:schemeClr val="tx1"/>
            </a:solidFill>
            <a:round/>
            <a:headEnd/>
            <a:tailEnd type="arrow" w="med" len="med"/>
          </a:ln>
        </p:spPr>
      </p:cxnSp>
      <p:cxnSp>
        <p:nvCxnSpPr>
          <p:cNvPr id="25615" name="Straight Arrow Connector 21"/>
          <p:cNvCxnSpPr>
            <a:cxnSpLocks noChangeShapeType="1"/>
          </p:cNvCxnSpPr>
          <p:nvPr/>
        </p:nvCxnSpPr>
        <p:spPr bwMode="auto">
          <a:xfrm rot="5400000" flipH="1" flipV="1">
            <a:off x="2447132" y="4761706"/>
            <a:ext cx="433388" cy="358775"/>
          </a:xfrm>
          <a:prstGeom prst="straightConnector1">
            <a:avLst/>
          </a:prstGeom>
          <a:noFill/>
          <a:ln w="9525" algn="ctr">
            <a:solidFill>
              <a:schemeClr val="tx1"/>
            </a:solidFill>
            <a:round/>
            <a:headEnd/>
            <a:tailEnd type="arrow" w="med" len="med"/>
          </a:ln>
        </p:spPr>
      </p:cxnSp>
      <p:cxnSp>
        <p:nvCxnSpPr>
          <p:cNvPr id="25616" name="Straight Arrow Connector 27"/>
          <p:cNvCxnSpPr>
            <a:cxnSpLocks noChangeShapeType="1"/>
          </p:cNvCxnSpPr>
          <p:nvPr/>
        </p:nvCxnSpPr>
        <p:spPr bwMode="auto">
          <a:xfrm rot="10800000">
            <a:off x="5580063" y="3716338"/>
            <a:ext cx="720725" cy="1587"/>
          </a:xfrm>
          <a:prstGeom prst="straightConnector1">
            <a:avLst/>
          </a:prstGeom>
          <a:noFill/>
          <a:ln w="9525" algn="ctr">
            <a:solidFill>
              <a:schemeClr val="tx1"/>
            </a:solidFill>
            <a:round/>
            <a:headEnd/>
            <a:tailEnd type="arrow" w="med" len="med"/>
          </a:ln>
        </p:spPr>
      </p:cxnSp>
      <p:cxnSp>
        <p:nvCxnSpPr>
          <p:cNvPr id="25617" name="Straight Arrow Connector 32"/>
          <p:cNvCxnSpPr>
            <a:cxnSpLocks noChangeShapeType="1"/>
          </p:cNvCxnSpPr>
          <p:nvPr/>
        </p:nvCxnSpPr>
        <p:spPr bwMode="auto">
          <a:xfrm>
            <a:off x="2700338" y="3716338"/>
            <a:ext cx="719137" cy="1587"/>
          </a:xfrm>
          <a:prstGeom prst="straightConnector1">
            <a:avLst/>
          </a:prstGeom>
          <a:noFill/>
          <a:ln w="9525" algn="ctr">
            <a:solidFill>
              <a:schemeClr val="tx1"/>
            </a:solidFill>
            <a:round/>
            <a:headEnd/>
            <a:tailEnd type="arrow" w="med" len="med"/>
          </a:ln>
        </p:spPr>
      </p:cxnSp>
      <p:cxnSp>
        <p:nvCxnSpPr>
          <p:cNvPr id="25618" name="Straight Arrow Connector 34"/>
          <p:cNvCxnSpPr>
            <a:cxnSpLocks noChangeShapeType="1"/>
            <a:endCxn id="25606" idx="4"/>
          </p:cNvCxnSpPr>
          <p:nvPr/>
        </p:nvCxnSpPr>
        <p:spPr bwMode="auto">
          <a:xfrm rot="5400000" flipH="1" flipV="1">
            <a:off x="4157662" y="5067301"/>
            <a:ext cx="576263" cy="36512"/>
          </a:xfrm>
          <a:prstGeom prst="straightConnector1">
            <a:avLst/>
          </a:prstGeom>
          <a:noFill/>
          <a:ln w="9525" algn="ctr">
            <a:solidFill>
              <a:schemeClr val="tx1"/>
            </a:solidFill>
            <a:round/>
            <a:headEnd/>
            <a:tailEnd type="arrow" w="med" len="med"/>
          </a:ln>
        </p:spPr>
      </p:cxn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What is Strategy?</a:t>
            </a:r>
          </a:p>
        </p:txBody>
      </p:sp>
      <p:sp>
        <p:nvSpPr>
          <p:cNvPr id="105475" name="Rectangle 3"/>
          <p:cNvSpPr>
            <a:spLocks noGrp="1" noChangeArrowheads="1"/>
          </p:cNvSpPr>
          <p:nvPr>
            <p:ph type="body" idx="1"/>
          </p:nvPr>
        </p:nvSpPr>
        <p:spPr>
          <a:xfrm>
            <a:off x="250825" y="1628775"/>
            <a:ext cx="8713788" cy="4530725"/>
          </a:xfrm>
        </p:spPr>
        <p:txBody>
          <a:bodyPr/>
          <a:lstStyle/>
          <a:p>
            <a:pPr eaLnBrk="1" hangingPunct="1">
              <a:defRPr/>
            </a:pPr>
            <a:r>
              <a:rPr lang="en-US" dirty="0" smtClean="0">
                <a:effectLst/>
              </a:rPr>
              <a:t>Vision of where you are trying to go or what you are trying to become</a:t>
            </a:r>
          </a:p>
          <a:p>
            <a:pPr eaLnBrk="1" hangingPunct="1">
              <a:defRPr/>
            </a:pPr>
            <a:endParaRPr lang="en-US" dirty="0" smtClean="0">
              <a:effectLst/>
            </a:endParaRPr>
          </a:p>
          <a:p>
            <a:pPr eaLnBrk="1" hangingPunct="1">
              <a:defRPr/>
            </a:pPr>
            <a:r>
              <a:rPr lang="en-CA" dirty="0" smtClean="0">
                <a:effectLst/>
              </a:rPr>
              <a:t>Over-arching approach</a:t>
            </a:r>
            <a:r>
              <a:rPr lang="en-US" dirty="0" smtClean="0"/>
              <a:t> </a:t>
            </a:r>
            <a:endParaRPr lang="en-US" dirty="0" smtClean="0">
              <a:effectLst/>
            </a:endParaRPr>
          </a:p>
          <a:p>
            <a:pPr eaLnBrk="1" hangingPunct="1">
              <a:defRPr/>
            </a:pPr>
            <a:endParaRPr lang="en-US" dirty="0" smtClean="0">
              <a:effectLst/>
            </a:endParaRPr>
          </a:p>
          <a:p>
            <a:pPr eaLnBrk="1" hangingPunct="1">
              <a:defRPr/>
            </a:pPr>
            <a:r>
              <a:rPr lang="en-US" dirty="0" smtClean="0">
                <a:effectLst/>
              </a:rPr>
              <a:t>High level plan of how you are going to get where you want to go</a:t>
            </a:r>
          </a:p>
          <a:p>
            <a:pPr eaLnBrk="1" hangingPunct="1">
              <a:defRPr/>
            </a:pPr>
            <a:endParaRPr lang="en-US" dirty="0" smtClean="0">
              <a:effectLst/>
            </a:endParaRPr>
          </a:p>
          <a:p>
            <a:pPr eaLnBrk="1" hangingPunct="1">
              <a:defRPr/>
            </a:pPr>
            <a:r>
              <a:rPr lang="en-US" dirty="0" smtClean="0">
                <a:effectLst/>
              </a:rPr>
              <a:t>Science and Art</a:t>
            </a:r>
          </a:p>
          <a:p>
            <a:pPr eaLnBrk="1" hangingPunct="1">
              <a:defRPr/>
            </a:pPr>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6" name="Content Placeholder 5"/>
          <p:cNvSpPr>
            <a:spLocks noGrp="1"/>
          </p:cNvSpPr>
          <p:nvPr>
            <p:ph sz="half" idx="1"/>
          </p:nvPr>
        </p:nvSpPr>
        <p:spPr/>
        <p:txBody>
          <a:bodyPr/>
          <a:lstStyle/>
          <a:p>
            <a:pPr>
              <a:buFont typeface="Wingdings" pitchFamily="2" charset="2"/>
              <a:buNone/>
              <a:defRPr/>
            </a:pPr>
            <a:r>
              <a:rPr lang="en-US" dirty="0" smtClean="0"/>
              <a:t>“I skate to where the puck is going to be, not to where it has been”.</a:t>
            </a:r>
          </a:p>
          <a:p>
            <a:pPr>
              <a:buFont typeface="Wingdings" pitchFamily="2" charset="2"/>
              <a:buNone/>
              <a:defRPr/>
            </a:pPr>
            <a:r>
              <a:rPr lang="en-US" dirty="0" smtClean="0"/>
              <a:t>		</a:t>
            </a:r>
          </a:p>
          <a:p>
            <a:pPr algn="ctr">
              <a:buFont typeface="Wingdings" pitchFamily="2" charset="2"/>
              <a:buNone/>
              <a:defRPr/>
            </a:pPr>
            <a:r>
              <a:rPr lang="en-US" dirty="0" smtClean="0"/>
              <a:t>Wayne Gretzky</a:t>
            </a:r>
            <a:endParaRPr lang="en-CA" dirty="0"/>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
        <p:nvSpPr>
          <p:cNvPr id="4" name="Slide Number Placeholder 3"/>
          <p:cNvSpPr>
            <a:spLocks noGrp="1"/>
          </p:cNvSpPr>
          <p:nvPr>
            <p:ph type="sldNum" sz="quarter" idx="12"/>
          </p:nvPr>
        </p:nvSpPr>
        <p:spPr/>
        <p:txBody>
          <a:bodyPr/>
          <a:lstStyle/>
          <a:p>
            <a:pPr>
              <a:defRPr/>
            </a:pPr>
            <a:fld id="{287AF63A-2904-44D7-8214-49D51B7356E0}" type="slidenum">
              <a:rPr lang="en-US" smtClean="0"/>
              <a:pPr>
                <a:defRPr/>
              </a:pPr>
              <a:t>40</a:t>
            </a:fld>
            <a:endParaRPr lang="en-US"/>
          </a:p>
        </p:txBody>
      </p:sp>
      <p:pic>
        <p:nvPicPr>
          <p:cNvPr id="38918" name="Picture 2" descr="C:\Documents and Settings\Compaq_Owner\Local Settings\Temporary Internet Files\Content.IE5\FATLID7Q\MC900014623[1].wmf"/>
          <p:cNvPicPr>
            <a:picLocks noGrp="1" noChangeAspect="1" noChangeArrowheads="1"/>
          </p:cNvPicPr>
          <p:nvPr>
            <p:ph sz="half" idx="2"/>
          </p:nvPr>
        </p:nvPicPr>
        <p:blipFill>
          <a:blip r:embed="rId2" cstate="print"/>
          <a:srcRect/>
          <a:stretch>
            <a:fillRect/>
          </a:stretch>
        </p:blipFill>
        <p:spPr>
          <a:xfrm>
            <a:off x="5853113" y="2992438"/>
            <a:ext cx="1628775" cy="1746250"/>
          </a:xfr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Components of Strategy and</a:t>
            </a:r>
            <a:br>
              <a:rPr lang="en-US" sz="4400" b="1" dirty="0" smtClean="0"/>
            </a:br>
            <a:r>
              <a:rPr lang="en-US" sz="4400" b="1" dirty="0" smtClean="0"/>
              <a:t>Gretzky Quote</a:t>
            </a:r>
          </a:p>
        </p:txBody>
      </p:sp>
      <p:sp>
        <p:nvSpPr>
          <p:cNvPr id="39939" name="Rectangle 3"/>
          <p:cNvSpPr>
            <a:spLocks noGrp="1" noChangeArrowheads="1"/>
          </p:cNvSpPr>
          <p:nvPr>
            <p:ph type="body" idx="1"/>
          </p:nvPr>
        </p:nvSpPr>
        <p:spPr>
          <a:xfrm>
            <a:off x="250825" y="1600200"/>
            <a:ext cx="8713788" cy="4530725"/>
          </a:xfrm>
        </p:spPr>
        <p:txBody>
          <a:bodyPr/>
          <a:lstStyle/>
          <a:p>
            <a:pPr eaLnBrk="1" hangingPunct="1"/>
            <a:endParaRPr lang="en-US" smtClean="0">
              <a:effectLst/>
            </a:endParaRPr>
          </a:p>
          <a:p>
            <a:pPr eaLnBrk="1" hangingPunct="1"/>
            <a:r>
              <a:rPr lang="en-US" smtClean="0">
                <a:effectLst/>
              </a:rPr>
              <a:t>Future prediction</a:t>
            </a:r>
          </a:p>
          <a:p>
            <a:pPr lvl="1" eaLnBrk="1" hangingPunct="1"/>
            <a:r>
              <a:rPr lang="en-US" smtClean="0">
                <a:effectLst/>
              </a:rPr>
              <a:t>Assumes prediction is possible</a:t>
            </a:r>
          </a:p>
          <a:p>
            <a:pPr lvl="1" eaLnBrk="1" hangingPunct="1"/>
            <a:endParaRPr lang="en-US" smtClean="0">
              <a:effectLst/>
            </a:endParaRPr>
          </a:p>
          <a:p>
            <a:pPr eaLnBrk="1" hangingPunct="1"/>
            <a:r>
              <a:rPr lang="en-US" smtClean="0">
                <a:effectLst/>
              </a:rPr>
              <a:t>Plan creation</a:t>
            </a:r>
          </a:p>
          <a:p>
            <a:pPr eaLnBrk="1" hangingPunct="1"/>
            <a:endParaRPr lang="en-US" smtClean="0">
              <a:effectLst/>
            </a:endParaRPr>
          </a:p>
          <a:p>
            <a:pPr eaLnBrk="1" hangingPunct="1"/>
            <a:r>
              <a:rPr lang="en-US" smtClean="0">
                <a:effectLst/>
              </a:rPr>
              <a:t>Action </a:t>
            </a:r>
            <a:endParaRPr lang="en-CA" smtClean="0">
              <a:effectLst/>
            </a:endParaRPr>
          </a:p>
        </p:txBody>
      </p:sp>
      <p:sp>
        <p:nvSpPr>
          <p:cNvPr id="4" name="Slide Number Placeholder 3"/>
          <p:cNvSpPr>
            <a:spLocks noGrp="1"/>
          </p:cNvSpPr>
          <p:nvPr>
            <p:ph type="sldNum" sz="quarter" idx="12"/>
          </p:nvPr>
        </p:nvSpPr>
        <p:spPr/>
        <p:txBody>
          <a:bodyPr/>
          <a:lstStyle/>
          <a:p>
            <a:pPr>
              <a:defRPr/>
            </a:pPr>
            <a:fld id="{841AAA25-E896-4761-9ADA-DC23BBE19700}" type="slidenum">
              <a:rPr lang="en-US" smtClean="0"/>
              <a:pPr>
                <a:defRPr/>
              </a:pPr>
              <a:t>41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8195" name="Rectangle 3"/>
          <p:cNvSpPr>
            <a:spLocks noGrp="1" noChangeArrowheads="1"/>
          </p:cNvSpPr>
          <p:nvPr>
            <p:ph type="body" idx="1"/>
          </p:nvPr>
        </p:nvSpPr>
        <p:spPr>
          <a:xfrm>
            <a:off x="250825" y="1600200"/>
            <a:ext cx="8713788" cy="4530725"/>
          </a:xfrm>
        </p:spPr>
        <p:txBody>
          <a:bodyPr/>
          <a:lstStyle/>
          <a:p>
            <a:pPr eaLnBrk="1" hangingPunct="1">
              <a:buFont typeface="Wingdings" pitchFamily="2" charset="2"/>
              <a:buNone/>
              <a:defRPr/>
            </a:pPr>
            <a:endParaRPr lang="en-CA"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F2E0B178-C2A3-4359-9DDD-ABAD92D5FB63}" type="slidenum">
              <a:rPr lang="en-US" smtClean="0"/>
              <a:pPr>
                <a:defRPr/>
              </a:pPr>
              <a:t>42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
        <p:nvSpPr>
          <p:cNvPr id="40966" name="Flowchart: Connector 6"/>
          <p:cNvSpPr>
            <a:spLocks noChangeArrowheads="1"/>
          </p:cNvSpPr>
          <p:nvPr/>
        </p:nvSpPr>
        <p:spPr bwMode="auto">
          <a:xfrm>
            <a:off x="1979613" y="2852738"/>
            <a:ext cx="2305050" cy="2160587"/>
          </a:xfrm>
          <a:prstGeom prst="flowChartConnector">
            <a:avLst/>
          </a:prstGeom>
          <a:noFill/>
          <a:ln w="9525" algn="ctr">
            <a:solidFill>
              <a:schemeClr val="tx1"/>
            </a:solidFill>
            <a:round/>
            <a:headEnd/>
            <a:tailEnd/>
          </a:ln>
        </p:spPr>
        <p:txBody>
          <a:bodyPr/>
          <a:lstStyle/>
          <a:p>
            <a:endParaRPr lang="en-CA"/>
          </a:p>
        </p:txBody>
      </p:sp>
      <p:sp>
        <p:nvSpPr>
          <p:cNvPr id="40967" name="TextBox 9"/>
          <p:cNvSpPr txBox="1">
            <a:spLocks noChangeArrowheads="1"/>
          </p:cNvSpPr>
          <p:nvPr/>
        </p:nvSpPr>
        <p:spPr bwMode="auto">
          <a:xfrm>
            <a:off x="3203575" y="2205038"/>
            <a:ext cx="1800225" cy="369887"/>
          </a:xfrm>
          <a:prstGeom prst="rect">
            <a:avLst/>
          </a:prstGeom>
          <a:noFill/>
          <a:ln w="9525">
            <a:noFill/>
            <a:miter lim="800000"/>
            <a:headEnd/>
            <a:tailEnd/>
          </a:ln>
        </p:spPr>
        <p:txBody>
          <a:bodyPr>
            <a:spAutoFit/>
          </a:bodyPr>
          <a:lstStyle/>
          <a:p>
            <a:endParaRPr lang="en-CA"/>
          </a:p>
        </p:txBody>
      </p:sp>
      <p:grpSp>
        <p:nvGrpSpPr>
          <p:cNvPr id="40968" name="Group 14"/>
          <p:cNvGrpSpPr>
            <a:grpSpLocks/>
          </p:cNvGrpSpPr>
          <p:nvPr/>
        </p:nvGrpSpPr>
        <p:grpSpPr bwMode="auto">
          <a:xfrm>
            <a:off x="2843213" y="1484313"/>
            <a:ext cx="2520950" cy="2376487"/>
            <a:chOff x="2843808" y="1484784"/>
            <a:chExt cx="2520280" cy="2376264"/>
          </a:xfrm>
        </p:grpSpPr>
        <p:sp>
          <p:nvSpPr>
            <p:cNvPr id="40975" name="Flowchart: Connector 5"/>
            <p:cNvSpPr>
              <a:spLocks noChangeArrowheads="1"/>
            </p:cNvSpPr>
            <p:nvPr/>
          </p:nvSpPr>
          <p:spPr bwMode="auto">
            <a:xfrm>
              <a:off x="2843808" y="1484784"/>
              <a:ext cx="2520280" cy="2376264"/>
            </a:xfrm>
            <a:prstGeom prst="flowChartConnector">
              <a:avLst/>
            </a:prstGeom>
            <a:noFill/>
            <a:ln w="9525" algn="ctr">
              <a:solidFill>
                <a:schemeClr val="tx1"/>
              </a:solidFill>
              <a:round/>
              <a:headEnd/>
              <a:tailEnd/>
            </a:ln>
          </p:spPr>
          <p:txBody>
            <a:bodyPr/>
            <a:lstStyle/>
            <a:p>
              <a:endParaRPr lang="en-CA"/>
            </a:p>
          </p:txBody>
        </p:sp>
        <p:sp>
          <p:nvSpPr>
            <p:cNvPr id="40976" name="TextBox 10"/>
            <p:cNvSpPr txBox="1">
              <a:spLocks noChangeArrowheads="1"/>
            </p:cNvSpPr>
            <p:nvPr/>
          </p:nvSpPr>
          <p:spPr bwMode="auto">
            <a:xfrm>
              <a:off x="3203848" y="2132856"/>
              <a:ext cx="1800200" cy="461665"/>
            </a:xfrm>
            <a:prstGeom prst="rect">
              <a:avLst/>
            </a:prstGeom>
            <a:noFill/>
            <a:ln w="9525">
              <a:noFill/>
              <a:miter lim="800000"/>
              <a:headEnd/>
              <a:tailEnd/>
            </a:ln>
          </p:spPr>
          <p:txBody>
            <a:bodyPr>
              <a:spAutoFit/>
            </a:bodyPr>
            <a:lstStyle/>
            <a:p>
              <a:r>
                <a:rPr lang="en-US" sz="1200"/>
                <a:t>What are you deeply passionate about?</a:t>
              </a:r>
              <a:endParaRPr lang="en-CA" sz="1200"/>
            </a:p>
          </p:txBody>
        </p:sp>
      </p:grpSp>
      <p:sp>
        <p:nvSpPr>
          <p:cNvPr id="40969" name="TextBox 11"/>
          <p:cNvSpPr txBox="1">
            <a:spLocks noChangeArrowheads="1"/>
          </p:cNvSpPr>
          <p:nvPr/>
        </p:nvSpPr>
        <p:spPr bwMode="auto">
          <a:xfrm>
            <a:off x="2411413" y="3860800"/>
            <a:ext cx="1368425" cy="646113"/>
          </a:xfrm>
          <a:prstGeom prst="rect">
            <a:avLst/>
          </a:prstGeom>
          <a:noFill/>
          <a:ln w="9525">
            <a:noFill/>
            <a:miter lim="800000"/>
            <a:headEnd/>
            <a:tailEnd/>
          </a:ln>
        </p:spPr>
        <p:txBody>
          <a:bodyPr>
            <a:spAutoFit/>
          </a:bodyPr>
          <a:lstStyle/>
          <a:p>
            <a:r>
              <a:rPr lang="en-US" sz="1200"/>
              <a:t>What can you be the best in the world at?</a:t>
            </a:r>
            <a:endParaRPr lang="en-CA" sz="1200"/>
          </a:p>
        </p:txBody>
      </p:sp>
      <p:grpSp>
        <p:nvGrpSpPr>
          <p:cNvPr id="40970" name="Group 15"/>
          <p:cNvGrpSpPr>
            <a:grpSpLocks/>
          </p:cNvGrpSpPr>
          <p:nvPr/>
        </p:nvGrpSpPr>
        <p:grpSpPr bwMode="auto">
          <a:xfrm>
            <a:off x="3924300" y="2781300"/>
            <a:ext cx="2232025" cy="2232025"/>
            <a:chOff x="5436096" y="3789040"/>
            <a:chExt cx="2088232" cy="2088232"/>
          </a:xfrm>
        </p:grpSpPr>
        <p:sp>
          <p:nvSpPr>
            <p:cNvPr id="40973" name="Flowchart: Connector 7"/>
            <p:cNvSpPr>
              <a:spLocks noChangeArrowheads="1"/>
            </p:cNvSpPr>
            <p:nvPr/>
          </p:nvSpPr>
          <p:spPr bwMode="auto">
            <a:xfrm>
              <a:off x="5436096" y="3789040"/>
              <a:ext cx="2088232" cy="2088232"/>
            </a:xfrm>
            <a:prstGeom prst="flowChartConnector">
              <a:avLst/>
            </a:prstGeom>
            <a:noFill/>
            <a:ln w="9525" algn="ctr">
              <a:solidFill>
                <a:schemeClr val="tx1"/>
              </a:solidFill>
              <a:round/>
              <a:headEnd/>
              <a:tailEnd/>
            </a:ln>
          </p:spPr>
          <p:txBody>
            <a:bodyPr/>
            <a:lstStyle/>
            <a:p>
              <a:endParaRPr lang="en-CA"/>
            </a:p>
          </p:txBody>
        </p:sp>
        <p:sp>
          <p:nvSpPr>
            <p:cNvPr id="40974" name="TextBox 12"/>
            <p:cNvSpPr txBox="1">
              <a:spLocks noChangeArrowheads="1"/>
            </p:cNvSpPr>
            <p:nvPr/>
          </p:nvSpPr>
          <p:spPr bwMode="auto">
            <a:xfrm>
              <a:off x="6042357" y="4799475"/>
              <a:ext cx="1440160" cy="646331"/>
            </a:xfrm>
            <a:prstGeom prst="rect">
              <a:avLst/>
            </a:prstGeom>
            <a:noFill/>
            <a:ln w="9525">
              <a:noFill/>
              <a:miter lim="800000"/>
              <a:headEnd/>
              <a:tailEnd/>
            </a:ln>
          </p:spPr>
          <p:txBody>
            <a:bodyPr>
              <a:spAutoFit/>
            </a:bodyPr>
            <a:lstStyle/>
            <a:p>
              <a:r>
                <a:rPr lang="en-US" sz="1200"/>
                <a:t>What drives your economic engine?</a:t>
              </a:r>
              <a:endParaRPr lang="en-CA" sz="1200"/>
            </a:p>
          </p:txBody>
        </p:sp>
      </p:grpSp>
      <p:sp>
        <p:nvSpPr>
          <p:cNvPr id="40971" name="TextBox 16"/>
          <p:cNvSpPr txBox="1">
            <a:spLocks noChangeArrowheads="1"/>
          </p:cNvSpPr>
          <p:nvPr/>
        </p:nvSpPr>
        <p:spPr bwMode="auto">
          <a:xfrm>
            <a:off x="1476375" y="5589588"/>
            <a:ext cx="5759450" cy="646112"/>
          </a:xfrm>
          <a:prstGeom prst="rect">
            <a:avLst/>
          </a:prstGeom>
          <a:noFill/>
          <a:ln w="9525">
            <a:noFill/>
            <a:miter lim="800000"/>
            <a:headEnd/>
            <a:tailEnd/>
          </a:ln>
        </p:spPr>
        <p:txBody>
          <a:bodyPr>
            <a:spAutoFit/>
          </a:bodyPr>
          <a:lstStyle/>
          <a:p>
            <a:r>
              <a:rPr lang="en-US"/>
              <a:t>Hedgehog Concept. Source: </a:t>
            </a:r>
            <a:r>
              <a:rPr lang="en-US" i="1"/>
              <a:t>Good to Great</a:t>
            </a:r>
            <a:r>
              <a:rPr lang="en-US"/>
              <a:t>, Collins, 2001</a:t>
            </a:r>
            <a:endParaRPr lang="en-CA"/>
          </a:p>
        </p:txBody>
      </p:sp>
      <p:sp>
        <p:nvSpPr>
          <p:cNvPr id="40972" name="Isosceles Triangle 15"/>
          <p:cNvSpPr>
            <a:spLocks noChangeArrowheads="1"/>
          </p:cNvSpPr>
          <p:nvPr/>
        </p:nvSpPr>
        <p:spPr bwMode="auto">
          <a:xfrm>
            <a:off x="3851275" y="3284538"/>
            <a:ext cx="504825" cy="576262"/>
          </a:xfrm>
          <a:prstGeom prst="triangle">
            <a:avLst>
              <a:gd name="adj" fmla="val 50000"/>
            </a:avLst>
          </a:prstGeom>
          <a:solidFill>
            <a:schemeClr val="accent1"/>
          </a:solidFill>
          <a:ln w="9525" algn="ctr">
            <a:solidFill>
              <a:schemeClr val="tx1"/>
            </a:solidFill>
            <a:round/>
            <a:headEnd/>
            <a:tailEnd/>
          </a:ln>
        </p:spPr>
        <p:txBody>
          <a:bodyPr/>
          <a:lstStyle/>
          <a:p>
            <a:endParaRPr lang="en-CA"/>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US" sz="4400" b="1" dirty="0" smtClean="0"/>
              <a:t>What is Strategy?</a:t>
            </a:r>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lnSpc>
                <a:spcPct val="200000"/>
              </a:lnSpc>
              <a:buFont typeface="Wingdings" pitchFamily="2" charset="2"/>
              <a:buNone/>
              <a:defRPr/>
            </a:pPr>
            <a:r>
              <a:rPr lang="en-US" dirty="0" smtClean="0"/>
              <a:t>Must make allowance for the “Fog of War”</a:t>
            </a:r>
          </a:p>
          <a:p>
            <a:pPr eaLnBrk="1" hangingPunct="1">
              <a:lnSpc>
                <a:spcPct val="200000"/>
              </a:lnSpc>
              <a:buFont typeface="Wingdings" pitchFamily="2" charset="2"/>
              <a:buNone/>
              <a:defRPr/>
            </a:pPr>
            <a:r>
              <a:rPr lang="en-US" sz="1800" i="1" dirty="0" smtClean="0"/>
              <a:t>"The great uncertainty of all data in war is a peculiar difficulty, because all action must, to a certain extent, be planned in a mere twilight …like the effect of a fog” (</a:t>
            </a:r>
            <a:r>
              <a:rPr lang="de-DE" sz="1800" i="1" dirty="0" smtClean="0"/>
              <a:t>On War</a:t>
            </a:r>
            <a:r>
              <a:rPr lang="de-DE" sz="1800" dirty="0" smtClean="0"/>
              <a:t>, Von Clausewitz)</a:t>
            </a:r>
            <a:endParaRPr lang="en-CA" sz="1800"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0132006F-B3E5-48F5-9DBD-A574314F6CB7}" type="slidenum">
              <a:rPr lang="en-US" smtClean="0"/>
              <a:pPr>
                <a:defRPr/>
              </a:pPr>
              <a:t>43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20"/>
          <p:cNvSpPr>
            <a:spLocks noChangeArrowheads="1"/>
          </p:cNvSpPr>
          <p:nvPr/>
        </p:nvSpPr>
        <p:spPr bwMode="auto">
          <a:xfrm>
            <a:off x="179388" y="4652963"/>
            <a:ext cx="1584325" cy="1008062"/>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3012"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2AAC1148-A5D4-4C93-ADC1-63DE689D3CC4}" type="slidenum">
              <a:rPr lang="en-US" smtClean="0"/>
              <a:pPr>
                <a:defRPr/>
              </a:pPr>
              <a:t>44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43015"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3016"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3017"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3018"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3019"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3020"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3021"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3022"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3023"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3024"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3025"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3026"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3027"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3028"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3029"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403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Operations</a:t>
            </a:r>
          </a:p>
          <a:p>
            <a:pPr eaLnBrk="1" hangingPunct="1"/>
            <a:r>
              <a:rPr lang="en-US" dirty="0" smtClean="0">
                <a:effectLst/>
              </a:rPr>
              <a:t>For most businesses, this is the money making engine of the firm</a:t>
            </a:r>
          </a:p>
          <a:p>
            <a:pPr eaLnBrk="1" hangingPunct="1"/>
            <a:r>
              <a:rPr lang="en-US" dirty="0" smtClean="0">
                <a:effectLst/>
              </a:rPr>
              <a:t>It produces the products or services which your customers pay for</a:t>
            </a:r>
          </a:p>
          <a:p>
            <a:pPr eaLnBrk="1" hangingPunct="1"/>
            <a:r>
              <a:rPr lang="en-US" dirty="0" smtClean="0">
                <a:effectLst/>
              </a:rPr>
              <a:t>Could be:</a:t>
            </a:r>
          </a:p>
          <a:p>
            <a:pPr lvl="1" eaLnBrk="1" hangingPunct="1"/>
            <a:r>
              <a:rPr lang="en-US" dirty="0" smtClean="0">
                <a:effectLst/>
              </a:rPr>
              <a:t>Manufacturing, or</a:t>
            </a:r>
          </a:p>
          <a:p>
            <a:pPr lvl="1" eaLnBrk="1" hangingPunct="1"/>
            <a:r>
              <a:rPr lang="en-US" dirty="0" smtClean="0">
                <a:effectLst/>
              </a:rPr>
              <a:t>Service providers to clients e.g. lawyers, hair dressers, consultants, plumbers, etc, or</a:t>
            </a:r>
          </a:p>
          <a:p>
            <a:pPr lvl="1" eaLnBrk="1" hangingPunct="1"/>
            <a:r>
              <a:rPr lang="en-US" dirty="0" smtClean="0">
                <a:effectLst/>
              </a:rPr>
              <a:t>Other product or service creators </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403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Logistics / Supply Chain Management</a:t>
            </a:r>
          </a:p>
          <a:p>
            <a:pPr eaLnBrk="1" hangingPunct="1"/>
            <a:r>
              <a:rPr lang="en-US" dirty="0" smtClean="0">
                <a:effectLst/>
              </a:rPr>
              <a:t>Arranging for the correct components and supplies to arrive in the correct quantities at the right times in the right places</a:t>
            </a:r>
          </a:p>
          <a:p>
            <a:pPr eaLnBrk="1" hangingPunct="1"/>
            <a:endParaRPr lang="en-US" dirty="0" smtClean="0">
              <a:effectLst/>
            </a:endParaRPr>
          </a:p>
          <a:p>
            <a:pPr eaLnBrk="1" hangingPunct="1"/>
            <a:r>
              <a:rPr lang="en-US" dirty="0" smtClean="0">
                <a:effectLst/>
              </a:rPr>
              <a:t>Includes inbound and outbound transportation and warehousing</a:t>
            </a:r>
          </a:p>
          <a:p>
            <a:pPr eaLnBrk="1" hangingPunct="1"/>
            <a:endParaRPr lang="en-US" dirty="0" smtClean="0">
              <a:effectLst/>
            </a:endParaRPr>
          </a:p>
          <a:p>
            <a:pPr eaLnBrk="1" hangingPunct="1"/>
            <a:r>
              <a:rPr lang="en-US" dirty="0" smtClean="0">
                <a:effectLst/>
              </a:rPr>
              <a:t>Managing supply chain partners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Oval 20"/>
          <p:cNvSpPr>
            <a:spLocks noChangeArrowheads="1"/>
          </p:cNvSpPr>
          <p:nvPr/>
        </p:nvSpPr>
        <p:spPr bwMode="auto">
          <a:xfrm>
            <a:off x="1476375" y="3644900"/>
            <a:ext cx="1727200"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506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6D2939F7-9D6F-4392-9DB8-5D6BB84E53EC}" type="slidenum">
              <a:rPr lang="en-US" smtClean="0"/>
              <a:pPr>
                <a:defRPr/>
              </a:pPr>
              <a:t>47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4506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506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506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506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506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506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506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507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507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507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507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507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507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507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507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6083"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Engineering / Design</a:t>
            </a:r>
          </a:p>
          <a:p>
            <a:pPr eaLnBrk="1" hangingPunct="1"/>
            <a:endParaRPr lang="en-US" dirty="0" smtClean="0">
              <a:effectLst/>
            </a:endParaRPr>
          </a:p>
          <a:p>
            <a:pPr eaLnBrk="1" hangingPunct="1"/>
            <a:r>
              <a:rPr lang="en-US" dirty="0" smtClean="0">
                <a:effectLst/>
              </a:rPr>
              <a:t>Design of products, services and processes</a:t>
            </a:r>
          </a:p>
          <a:p>
            <a:pPr eaLnBrk="1" hangingPunct="1"/>
            <a:endParaRPr lang="en-US" dirty="0" smtClean="0">
              <a:effectLst/>
            </a:endParaRPr>
          </a:p>
          <a:p>
            <a:pPr eaLnBrk="1" hangingPunct="1"/>
            <a:r>
              <a:rPr lang="en-US" dirty="0" smtClean="0">
                <a:effectLst/>
              </a:rPr>
              <a:t>Must be closely linked to marketing to ensure awareness of customer requirements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Oval 20"/>
          <p:cNvSpPr>
            <a:spLocks noChangeArrowheads="1"/>
          </p:cNvSpPr>
          <p:nvPr/>
        </p:nvSpPr>
        <p:spPr bwMode="auto">
          <a:xfrm>
            <a:off x="3132138" y="4724400"/>
            <a:ext cx="1295400"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47108"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86D026BB-C9CB-4E99-9BAA-A49CAAED7A56}" type="slidenum">
              <a:rPr lang="en-US" smtClean="0"/>
              <a:pPr>
                <a:defRPr/>
              </a:pPr>
              <a:t>49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47111"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47112"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47113"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47114"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47115"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47116"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47117"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47118"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47119"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47120"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47121"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47122"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47123"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47124"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47125"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48131" name="Rectangle 3"/>
          <p:cNvSpPr>
            <a:spLocks noGrp="1" noChangeArrowheads="1"/>
          </p:cNvSpPr>
          <p:nvPr>
            <p:ph type="body" idx="1"/>
          </p:nvPr>
        </p:nvSpPr>
        <p:spPr>
          <a:xfrm>
            <a:off x="179388" y="1700213"/>
            <a:ext cx="8713787" cy="4530725"/>
          </a:xfrm>
        </p:spPr>
        <p:txBody>
          <a:bodyPr/>
          <a:lstStyle/>
          <a:p>
            <a:pPr eaLnBrk="1" hangingPunct="1">
              <a:buFont typeface="Wingdings" pitchFamily="2" charset="2"/>
              <a:buNone/>
            </a:pPr>
            <a:r>
              <a:rPr lang="en-US" smtClean="0">
                <a:effectLst/>
              </a:rPr>
              <a:t>Marketing</a:t>
            </a:r>
          </a:p>
          <a:p>
            <a:pPr eaLnBrk="1" hangingPunct="1"/>
            <a:endParaRPr lang="en-US" smtClean="0">
              <a:effectLst/>
            </a:endParaRPr>
          </a:p>
          <a:p>
            <a:pPr eaLnBrk="1" hangingPunct="1"/>
            <a:r>
              <a:rPr lang="en-US" smtClean="0">
                <a:effectLst/>
              </a:rPr>
              <a:t>What is Marketing?</a:t>
            </a:r>
          </a:p>
          <a:p>
            <a:pPr eaLnBrk="1" hangingPunct="1"/>
            <a:endParaRPr lang="en-US" smtClean="0">
              <a:effectLst/>
            </a:endParaRPr>
          </a:p>
          <a:p>
            <a:pPr lvl="1" eaLnBrk="1" hangingPunct="1"/>
            <a:endParaRPr lang="en-US" smtClean="0">
              <a:effectLst/>
            </a:endParaRPr>
          </a:p>
          <a:p>
            <a:pPr eaLnBrk="1" hangingPunct="1"/>
            <a:endParaRPr lang="en-US"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b="1" dirty="0" smtClean="0"/>
              <a:t>What is Marketing?</a:t>
            </a:r>
          </a:p>
        </p:txBody>
      </p:sp>
      <p:sp>
        <p:nvSpPr>
          <p:cNvPr id="133123" name="Rectangle 3"/>
          <p:cNvSpPr>
            <a:spLocks noGrp="1" noChangeArrowheads="1"/>
          </p:cNvSpPr>
          <p:nvPr>
            <p:ph type="body" idx="1"/>
          </p:nvPr>
        </p:nvSpPr>
        <p:spPr>
          <a:xfrm>
            <a:off x="250825" y="1600200"/>
            <a:ext cx="8713788" cy="4530725"/>
          </a:xfrm>
        </p:spPr>
        <p:txBody>
          <a:bodyPr/>
          <a:lstStyle/>
          <a:p>
            <a:pPr eaLnBrk="1" hangingPunct="1">
              <a:defRPr/>
            </a:pPr>
            <a:r>
              <a:rPr lang="en-CA" dirty="0" smtClean="0">
                <a:effectLst/>
              </a:rPr>
              <a:t>Marketing is </a:t>
            </a:r>
            <a:r>
              <a:rPr lang="en-CA" u="sng" dirty="0" smtClean="0">
                <a:effectLst/>
              </a:rPr>
              <a:t>not</a:t>
            </a:r>
            <a:r>
              <a:rPr lang="en-CA" dirty="0" smtClean="0">
                <a:effectLst/>
              </a:rPr>
              <a:t> just sales</a:t>
            </a:r>
          </a:p>
          <a:p>
            <a:pPr eaLnBrk="1" hangingPunct="1">
              <a:defRPr/>
            </a:pPr>
            <a:endParaRPr lang="en-CA" dirty="0" smtClean="0">
              <a:effectLst/>
            </a:endParaRPr>
          </a:p>
          <a:p>
            <a:pPr eaLnBrk="1" hangingPunct="1">
              <a:defRPr/>
            </a:pPr>
            <a:r>
              <a:rPr lang="en-CA" dirty="0" smtClean="0">
                <a:effectLst/>
              </a:rPr>
              <a:t>Marketing is </a:t>
            </a:r>
            <a:r>
              <a:rPr lang="en-CA" u="sng" dirty="0" smtClean="0">
                <a:effectLst/>
              </a:rPr>
              <a:t>not</a:t>
            </a:r>
            <a:r>
              <a:rPr lang="en-CA" dirty="0" smtClean="0">
                <a:effectLst/>
              </a:rPr>
              <a:t> just advertising</a:t>
            </a:r>
            <a:endParaRPr lang="en-US" dirty="0" smtClean="0"/>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539750" y="476250"/>
            <a:ext cx="8229600" cy="847725"/>
          </a:xfrm>
        </p:spPr>
        <p:txBody>
          <a:bodyPr/>
          <a:lstStyle/>
          <a:p>
            <a:pPr eaLnBrk="1" hangingPunct="1">
              <a:defRPr/>
            </a:pPr>
            <a:r>
              <a:rPr lang="en-US" sz="4400" b="1" dirty="0" smtClean="0"/>
              <a:t>What is Marketing?</a:t>
            </a:r>
          </a:p>
        </p:txBody>
      </p:sp>
      <p:sp>
        <p:nvSpPr>
          <p:cNvPr id="50179" name="Rectangle 3"/>
          <p:cNvSpPr>
            <a:spLocks noGrp="1" noChangeArrowheads="1"/>
          </p:cNvSpPr>
          <p:nvPr>
            <p:ph type="body" idx="1"/>
          </p:nvPr>
        </p:nvSpPr>
        <p:spPr>
          <a:xfrm>
            <a:off x="179388" y="1700213"/>
            <a:ext cx="8713787" cy="4530725"/>
          </a:xfrm>
        </p:spPr>
        <p:txBody>
          <a:bodyPr/>
          <a:lstStyle/>
          <a:p>
            <a:pPr eaLnBrk="1" hangingPunct="1">
              <a:buFont typeface="Wingdings" pitchFamily="2" charset="2"/>
              <a:buNone/>
            </a:pPr>
            <a:r>
              <a:rPr lang="en-US" dirty="0" smtClean="0">
                <a:effectLst/>
              </a:rPr>
              <a:t>Marketing answers fundamental questions:</a:t>
            </a:r>
          </a:p>
          <a:p>
            <a:pPr lvl="1" eaLnBrk="1" hangingPunct="1"/>
            <a:endParaRPr lang="en-US" dirty="0" smtClean="0">
              <a:effectLst/>
            </a:endParaRPr>
          </a:p>
          <a:p>
            <a:pPr eaLnBrk="1" hangingPunct="1"/>
            <a:r>
              <a:rPr lang="en-US" sz="2400" dirty="0" smtClean="0">
                <a:effectLst/>
              </a:rPr>
              <a:t>What are you going to exchange (i.e. sell)?</a:t>
            </a:r>
          </a:p>
          <a:p>
            <a:pPr eaLnBrk="1" hangingPunct="1"/>
            <a:endParaRPr lang="en-US" sz="2400" dirty="0" smtClean="0">
              <a:effectLst/>
            </a:endParaRPr>
          </a:p>
          <a:p>
            <a:pPr eaLnBrk="1" hangingPunct="1"/>
            <a:r>
              <a:rPr lang="en-US" sz="2400" dirty="0" smtClean="0">
                <a:effectLst/>
              </a:rPr>
              <a:t>How much do you want in return?</a:t>
            </a:r>
          </a:p>
          <a:p>
            <a:pPr eaLnBrk="1" hangingPunct="1"/>
            <a:endParaRPr lang="en-US" sz="2400" dirty="0" smtClean="0">
              <a:effectLst/>
            </a:endParaRPr>
          </a:p>
          <a:p>
            <a:pPr eaLnBrk="1" hangingPunct="1"/>
            <a:r>
              <a:rPr lang="en-US" sz="2400" dirty="0" smtClean="0">
                <a:effectLst/>
              </a:rPr>
              <a:t>Who you are going to sell it to (how do you attract them)?</a:t>
            </a:r>
          </a:p>
          <a:p>
            <a:pPr eaLnBrk="1" hangingPunct="1"/>
            <a:endParaRPr lang="en-US" sz="2400" dirty="0" smtClean="0">
              <a:effectLst/>
            </a:endParaRPr>
          </a:p>
          <a:p>
            <a:pPr eaLnBrk="1" hangingPunct="1"/>
            <a:r>
              <a:rPr lang="en-US" sz="2400" dirty="0" smtClean="0">
                <a:effectLst/>
              </a:rPr>
              <a:t>How you are going to sell it?</a:t>
            </a:r>
          </a:p>
          <a:p>
            <a:pPr lvl="1"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defRPr/>
            </a:pPr>
            <a:r>
              <a:rPr lang="en-US" b="1" dirty="0" smtClean="0"/>
              <a:t>Marketing’s First Requirements – Segmentation &amp; Customer Intimacy</a:t>
            </a:r>
          </a:p>
        </p:txBody>
      </p:sp>
      <p:sp>
        <p:nvSpPr>
          <p:cNvPr id="51203" name="Rectangle 3"/>
          <p:cNvSpPr>
            <a:spLocks noGrp="1" noChangeArrowheads="1"/>
          </p:cNvSpPr>
          <p:nvPr>
            <p:ph type="body" idx="1"/>
          </p:nvPr>
        </p:nvSpPr>
        <p:spPr>
          <a:xfrm>
            <a:off x="250825" y="1600200"/>
            <a:ext cx="8713788" cy="4530725"/>
          </a:xfrm>
        </p:spPr>
        <p:txBody>
          <a:bodyPr/>
          <a:lstStyle/>
          <a:p>
            <a:pPr eaLnBrk="1" hangingPunct="1"/>
            <a:endParaRPr lang="en-CA" dirty="0" smtClean="0">
              <a:effectLst/>
            </a:endParaRPr>
          </a:p>
          <a:p>
            <a:pPr eaLnBrk="1" hangingPunct="1"/>
            <a:r>
              <a:rPr lang="en-CA" dirty="0" smtClean="0">
                <a:effectLst/>
              </a:rPr>
              <a:t>Who is the customer</a:t>
            </a:r>
          </a:p>
          <a:p>
            <a:pPr lvl="1" eaLnBrk="1" hangingPunct="1"/>
            <a:r>
              <a:rPr lang="en-CA" dirty="0" smtClean="0">
                <a:effectLst/>
              </a:rPr>
              <a:t>Segmentation allows customer definition</a:t>
            </a:r>
          </a:p>
          <a:p>
            <a:pPr eaLnBrk="1" hangingPunct="1"/>
            <a:endParaRPr lang="en-CA" dirty="0" smtClean="0">
              <a:effectLst/>
            </a:endParaRPr>
          </a:p>
          <a:p>
            <a:pPr eaLnBrk="1" hangingPunct="1"/>
            <a:r>
              <a:rPr lang="en-CA" dirty="0" smtClean="0">
                <a:effectLst/>
              </a:rPr>
              <a:t>Knowing all about your ‘customer’</a:t>
            </a:r>
          </a:p>
          <a:p>
            <a:pPr eaLnBrk="1" hangingPunct="1"/>
            <a:endParaRPr lang="en-CA"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defRPr/>
            </a:pPr>
            <a:r>
              <a:rPr lang="en-US" b="1" dirty="0" smtClean="0"/>
              <a:t>Marketing’s Liaison Role</a:t>
            </a:r>
          </a:p>
        </p:txBody>
      </p:sp>
      <p:sp>
        <p:nvSpPr>
          <p:cNvPr id="51203" name="Rectangle 3"/>
          <p:cNvSpPr>
            <a:spLocks noGrp="1" noChangeArrowheads="1"/>
          </p:cNvSpPr>
          <p:nvPr>
            <p:ph type="body" idx="1"/>
          </p:nvPr>
        </p:nvSpPr>
        <p:spPr>
          <a:xfrm>
            <a:off x="250825" y="1600200"/>
            <a:ext cx="8713788" cy="4530725"/>
          </a:xfrm>
        </p:spPr>
        <p:txBody>
          <a:bodyPr/>
          <a:lstStyle/>
          <a:p>
            <a:pPr eaLnBrk="1" hangingPunct="1"/>
            <a:endParaRPr lang="en-CA" dirty="0" smtClean="0">
              <a:effectLst/>
            </a:endParaRPr>
          </a:p>
        </p:txBody>
      </p:sp>
      <p:sp>
        <p:nvSpPr>
          <p:cNvPr id="4" name="Rectangle 3"/>
          <p:cNvSpPr/>
          <p:nvPr/>
        </p:nvSpPr>
        <p:spPr bwMode="auto">
          <a:xfrm>
            <a:off x="467544" y="2780928"/>
            <a:ext cx="2016224" cy="136815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Customers</a:t>
            </a:r>
          </a:p>
          <a:p>
            <a:pPr marL="0" marR="0" indent="0" algn="ctr" defTabSz="914400" rtl="0" eaLnBrk="0" fontAlgn="base" latinLnBrk="0" hangingPunct="0">
              <a:lnSpc>
                <a:spcPct val="100000"/>
              </a:lnSpc>
              <a:spcBef>
                <a:spcPct val="0"/>
              </a:spcBef>
              <a:spcAft>
                <a:spcPct val="0"/>
              </a:spcAft>
              <a:buClrTx/>
              <a:buSzTx/>
              <a:buFontTx/>
              <a:buNone/>
              <a:tabLst/>
            </a:pPr>
            <a:r>
              <a:rPr lang="en-CA" dirty="0" smtClean="0"/>
              <a:t>(External)</a:t>
            </a:r>
            <a:endParaRPr kumimoji="0" lang="en-CA" sz="1800" b="0" i="0" u="none" strike="noStrike" cap="none" normalizeH="0" baseline="0" dirty="0" smtClean="0">
              <a:ln>
                <a:noFill/>
              </a:ln>
              <a:solidFill>
                <a:schemeClr val="tx1"/>
              </a:solidFill>
              <a:effectLst/>
              <a:latin typeface="Verdana" pitchFamily="34" charset="0"/>
            </a:endParaRPr>
          </a:p>
        </p:txBody>
      </p:sp>
      <p:sp>
        <p:nvSpPr>
          <p:cNvPr id="5" name="Rectangle 4"/>
          <p:cNvSpPr/>
          <p:nvPr/>
        </p:nvSpPr>
        <p:spPr bwMode="auto">
          <a:xfrm>
            <a:off x="6444208" y="2780928"/>
            <a:ext cx="2016224" cy="144016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Design</a:t>
            </a:r>
            <a:r>
              <a:rPr kumimoji="0" lang="en-CA" sz="1800" b="0" i="0" u="none" strike="noStrike" cap="none" normalizeH="0" dirty="0" smtClean="0">
                <a:ln>
                  <a:noFill/>
                </a:ln>
                <a:solidFill>
                  <a:schemeClr val="tx1"/>
                </a:solidFill>
                <a:effectLst/>
                <a:latin typeface="Verdana" pitchFamily="34" charset="0"/>
              </a:rPr>
              <a:t> / Production</a:t>
            </a:r>
          </a:p>
          <a:p>
            <a:pPr marL="0" marR="0" indent="0" algn="ctr" defTabSz="914400" rtl="0" eaLnBrk="0" fontAlgn="base" latinLnBrk="0" hangingPunct="0">
              <a:lnSpc>
                <a:spcPct val="100000"/>
              </a:lnSpc>
              <a:spcBef>
                <a:spcPct val="0"/>
              </a:spcBef>
              <a:spcAft>
                <a:spcPct val="0"/>
              </a:spcAft>
              <a:buClrTx/>
              <a:buSzTx/>
              <a:buFontTx/>
              <a:buNone/>
              <a:tabLst/>
            </a:pPr>
            <a:r>
              <a:rPr lang="en-CA" baseline="0" dirty="0" smtClean="0"/>
              <a:t>(Internal)</a:t>
            </a:r>
            <a:endParaRPr kumimoji="0" lang="en-CA" sz="1800" b="0" i="0" u="none" strike="noStrike" cap="none" normalizeH="0" baseline="0" dirty="0" smtClean="0">
              <a:ln>
                <a:noFill/>
              </a:ln>
              <a:solidFill>
                <a:schemeClr val="tx1"/>
              </a:solidFill>
              <a:effectLst/>
              <a:latin typeface="Verdana" pitchFamily="34" charset="0"/>
            </a:endParaRPr>
          </a:p>
        </p:txBody>
      </p:sp>
      <p:sp>
        <p:nvSpPr>
          <p:cNvPr id="6" name="Oval 5"/>
          <p:cNvSpPr/>
          <p:nvPr/>
        </p:nvSpPr>
        <p:spPr bwMode="auto">
          <a:xfrm>
            <a:off x="3491880" y="2852936"/>
            <a:ext cx="1944216" cy="1368152"/>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Verdana"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CA" sz="1800" b="0" i="0" u="none" strike="noStrike" cap="none" normalizeH="0" baseline="0" dirty="0" smtClean="0">
                <a:ln>
                  <a:noFill/>
                </a:ln>
                <a:solidFill>
                  <a:schemeClr val="tx1"/>
                </a:solidFill>
                <a:effectLst/>
                <a:latin typeface="Verdana" pitchFamily="34" charset="0"/>
              </a:rPr>
              <a:t>Marketing</a:t>
            </a:r>
          </a:p>
        </p:txBody>
      </p:sp>
      <p:cxnSp>
        <p:nvCxnSpPr>
          <p:cNvPr id="9" name="Straight Arrow Connector 8"/>
          <p:cNvCxnSpPr/>
          <p:nvPr/>
        </p:nvCxnSpPr>
        <p:spPr bwMode="auto">
          <a:xfrm>
            <a:off x="2627784" y="3284984"/>
            <a:ext cx="792088"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1" name="Straight Arrow Connector 10"/>
          <p:cNvCxnSpPr/>
          <p:nvPr/>
        </p:nvCxnSpPr>
        <p:spPr bwMode="auto">
          <a:xfrm rot="10800000">
            <a:off x="2627784" y="3933056"/>
            <a:ext cx="720080"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3" name="Straight Arrow Connector 12"/>
          <p:cNvCxnSpPr/>
          <p:nvPr/>
        </p:nvCxnSpPr>
        <p:spPr bwMode="auto">
          <a:xfrm>
            <a:off x="5652120" y="3284984"/>
            <a:ext cx="648072"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5" name="Straight Arrow Connector 14"/>
          <p:cNvCxnSpPr/>
          <p:nvPr/>
        </p:nvCxnSpPr>
        <p:spPr bwMode="auto">
          <a:xfrm rot="10800000">
            <a:off x="5580112" y="3933056"/>
            <a:ext cx="648072"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2" name="Slide Number Placeholder 11"/>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
        <p:nvSpPr>
          <p:cNvPr id="14" name="Footer Placeholder 13"/>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defRPr/>
            </a:pPr>
            <a:r>
              <a:rPr lang="en-US" b="1" dirty="0" smtClean="0"/>
              <a:t>Marketing – “The Four P’s”</a:t>
            </a:r>
          </a:p>
        </p:txBody>
      </p:sp>
      <p:sp>
        <p:nvSpPr>
          <p:cNvPr id="52227" name="Rectangle 3"/>
          <p:cNvSpPr>
            <a:spLocks noGrp="1" noChangeArrowheads="1"/>
          </p:cNvSpPr>
          <p:nvPr>
            <p:ph type="body" idx="1"/>
          </p:nvPr>
        </p:nvSpPr>
        <p:spPr>
          <a:xfrm>
            <a:off x="250825" y="1412875"/>
            <a:ext cx="8713788" cy="4530725"/>
          </a:xfrm>
        </p:spPr>
        <p:txBody>
          <a:bodyPr/>
          <a:lstStyle/>
          <a:p>
            <a:pPr eaLnBrk="1" hangingPunct="1"/>
            <a:r>
              <a:rPr lang="en-CA" dirty="0" smtClean="0">
                <a:effectLst/>
              </a:rPr>
              <a:t>“The Four P’s”:</a:t>
            </a:r>
          </a:p>
          <a:p>
            <a:pPr lvl="1" eaLnBrk="1" hangingPunct="1"/>
            <a:endParaRPr lang="en-US" dirty="0" smtClean="0">
              <a:effectLst/>
            </a:endParaRPr>
          </a:p>
          <a:p>
            <a:pPr lvl="1" eaLnBrk="1" hangingPunct="1"/>
            <a:r>
              <a:rPr lang="en-US" dirty="0" smtClean="0">
                <a:effectLst/>
              </a:rPr>
              <a:t>Product</a:t>
            </a:r>
            <a:endParaRPr lang="en-CA" dirty="0" smtClean="0">
              <a:effectLst/>
            </a:endParaRPr>
          </a:p>
          <a:p>
            <a:pPr lvl="1" eaLnBrk="1" hangingPunct="1"/>
            <a:endParaRPr lang="en-CA" dirty="0" smtClean="0">
              <a:effectLst/>
            </a:endParaRPr>
          </a:p>
          <a:p>
            <a:pPr lvl="1" eaLnBrk="1" hangingPunct="1"/>
            <a:r>
              <a:rPr lang="en-CA" dirty="0" smtClean="0">
                <a:effectLst/>
              </a:rPr>
              <a:t>Price</a:t>
            </a:r>
          </a:p>
          <a:p>
            <a:pPr lvl="1" eaLnBrk="1" hangingPunct="1"/>
            <a:endParaRPr lang="en-CA" dirty="0" smtClean="0">
              <a:effectLst/>
            </a:endParaRPr>
          </a:p>
          <a:p>
            <a:pPr lvl="1" eaLnBrk="1" hangingPunct="1"/>
            <a:r>
              <a:rPr lang="en-CA" dirty="0" smtClean="0">
                <a:effectLst/>
              </a:rPr>
              <a:t>Place (distribution)</a:t>
            </a:r>
          </a:p>
          <a:p>
            <a:pPr lvl="1" eaLnBrk="1" hangingPunct="1"/>
            <a:endParaRPr lang="en-CA" dirty="0" smtClean="0">
              <a:effectLst/>
            </a:endParaRPr>
          </a:p>
          <a:p>
            <a:pPr lvl="1" eaLnBrk="1" hangingPunct="1"/>
            <a:r>
              <a:rPr lang="en-CA" dirty="0" smtClean="0">
                <a:effectLst/>
              </a:rPr>
              <a:t>Promotion</a:t>
            </a:r>
          </a:p>
          <a:p>
            <a:pPr lvl="1" eaLnBrk="1" hangingPunct="1"/>
            <a:endParaRPr lang="en-CA" dirty="0" smtClean="0">
              <a:effectLst/>
            </a:endParaRPr>
          </a:p>
          <a:p>
            <a:pPr eaLnBrk="1" hangingPunct="1"/>
            <a:r>
              <a:rPr lang="en-CA" dirty="0" smtClean="0">
                <a:effectLst/>
              </a:rPr>
              <a:t>Leads to Positioning (quality and price)</a:t>
            </a:r>
          </a:p>
          <a:p>
            <a:pPr eaLnBrk="1" hangingPunct="1"/>
            <a:endParaRPr lang="en-CA"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Oval 20"/>
          <p:cNvSpPr>
            <a:spLocks noChangeArrowheads="1"/>
          </p:cNvSpPr>
          <p:nvPr/>
        </p:nvSpPr>
        <p:spPr bwMode="auto">
          <a:xfrm>
            <a:off x="4140200" y="3716338"/>
            <a:ext cx="1800225" cy="9366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3252"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28B6D95E-4E6F-45E1-BF52-8D259026DA10}" type="slidenum">
              <a:rPr lang="en-US" smtClean="0"/>
              <a:pPr>
                <a:defRPr/>
              </a:pPr>
              <a:t>56</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53255"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3256"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3257"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3258"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3259"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3260"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3261"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3262"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3263"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3264"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3265"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3266"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3267"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3268"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3269"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427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Accounting</a:t>
            </a:r>
          </a:p>
          <a:p>
            <a:pPr eaLnBrk="1" hangingPunct="1"/>
            <a:endParaRPr lang="en-US" dirty="0" smtClean="0">
              <a:effectLst/>
            </a:endParaRPr>
          </a:p>
          <a:p>
            <a:pPr eaLnBrk="1" hangingPunct="1"/>
            <a:r>
              <a:rPr lang="en-US" dirty="0" smtClean="0">
                <a:effectLst/>
              </a:rPr>
              <a:t>Recording and reporting of all financial information</a:t>
            </a:r>
          </a:p>
          <a:p>
            <a:pPr eaLnBrk="1" hangingPunct="1"/>
            <a:endParaRPr lang="en-US" dirty="0" smtClean="0">
              <a:effectLst/>
            </a:endParaRPr>
          </a:p>
          <a:p>
            <a:pPr lvl="1" eaLnBrk="1" hangingPunct="1"/>
            <a:r>
              <a:rPr lang="en-US" dirty="0" smtClean="0">
                <a:effectLst/>
              </a:rPr>
              <a:t>Internal audience: executives and managers</a:t>
            </a:r>
          </a:p>
          <a:p>
            <a:pPr lvl="1" eaLnBrk="1" hangingPunct="1"/>
            <a:endParaRPr lang="en-US" dirty="0" smtClean="0">
              <a:effectLst/>
            </a:endParaRPr>
          </a:p>
          <a:p>
            <a:pPr lvl="1" eaLnBrk="1" hangingPunct="1"/>
            <a:r>
              <a:rPr lang="en-US" dirty="0" smtClean="0">
                <a:effectLst/>
              </a:rPr>
              <a:t>External audience: shareholders, debt holders, regulatory agencies etc</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4275"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Finance</a:t>
            </a:r>
          </a:p>
          <a:p>
            <a:pPr eaLnBrk="1" hangingPunct="1"/>
            <a:endParaRPr lang="en-US" dirty="0" smtClean="0">
              <a:effectLst/>
            </a:endParaRPr>
          </a:p>
          <a:p>
            <a:pPr eaLnBrk="1" hangingPunct="1"/>
            <a:r>
              <a:rPr lang="en-US" dirty="0" smtClean="0">
                <a:effectLst/>
              </a:rPr>
              <a:t>Management of financial assets in the firm</a:t>
            </a:r>
          </a:p>
          <a:p>
            <a:pPr eaLnBrk="1" hangingPunct="1"/>
            <a:endParaRPr lang="en-US" dirty="0" smtClean="0">
              <a:effectLst/>
            </a:endParaRPr>
          </a:p>
          <a:p>
            <a:pPr eaLnBrk="1" hangingPunct="1"/>
            <a:r>
              <a:rPr lang="en-US" dirty="0" smtClean="0">
                <a:effectLst/>
              </a:rPr>
              <a:t>Raising capital through the issuance of debt and / or equity</a:t>
            </a: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Oval 20"/>
          <p:cNvSpPr>
            <a:spLocks noChangeArrowheads="1"/>
          </p:cNvSpPr>
          <p:nvPr/>
        </p:nvSpPr>
        <p:spPr bwMode="auto">
          <a:xfrm>
            <a:off x="5867400" y="4652963"/>
            <a:ext cx="1368425" cy="1008062"/>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5300"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37E8D89E-A6AA-4F8E-AB62-A9A718536D60}" type="slidenum">
              <a:rPr lang="en-US" smtClean="0"/>
              <a:pPr>
                <a:defRPr/>
              </a:pPr>
              <a:t>59</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55303"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5304"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5305"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5306"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5307"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5308"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5309"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5310"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5311"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5312"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5313"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5314"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5315"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5316"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5317"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6323"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Human Resources</a:t>
            </a:r>
          </a:p>
          <a:p>
            <a:pPr eaLnBrk="1" hangingPunct="1"/>
            <a:r>
              <a:rPr lang="en-US" dirty="0" smtClean="0">
                <a:effectLst/>
              </a:rPr>
              <a:t>Recruiting</a:t>
            </a:r>
          </a:p>
          <a:p>
            <a:pPr eaLnBrk="1" hangingPunct="1"/>
            <a:r>
              <a:rPr lang="en-US" dirty="0" smtClean="0">
                <a:effectLst/>
              </a:rPr>
              <a:t>Training and development of personnel</a:t>
            </a:r>
          </a:p>
          <a:p>
            <a:pPr eaLnBrk="1" hangingPunct="1"/>
            <a:r>
              <a:rPr lang="en-US" dirty="0" smtClean="0">
                <a:effectLst/>
              </a:rPr>
              <a:t>Compensation and benefits</a:t>
            </a:r>
          </a:p>
          <a:p>
            <a:pPr eaLnBrk="1" hangingPunct="1"/>
            <a:r>
              <a:rPr lang="en-US" dirty="0" smtClean="0">
                <a:effectLst/>
              </a:rPr>
              <a:t>Personnel records</a:t>
            </a:r>
          </a:p>
          <a:p>
            <a:pPr eaLnBrk="1" hangingPunct="1"/>
            <a:r>
              <a:rPr lang="en-US" dirty="0" smtClean="0">
                <a:effectLst/>
              </a:rPr>
              <a:t>Employee services (e.g. employment assistance programs)</a:t>
            </a:r>
          </a:p>
          <a:p>
            <a:pPr eaLnBrk="1" hangingPunct="1"/>
            <a:r>
              <a:rPr lang="en-US" dirty="0" err="1" smtClean="0">
                <a:effectLst/>
              </a:rPr>
              <a:t>Labour</a:t>
            </a:r>
            <a:r>
              <a:rPr lang="en-US" dirty="0" smtClean="0">
                <a:effectLst/>
              </a:rPr>
              <a:t> relations</a:t>
            </a: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Oval 21"/>
          <p:cNvSpPr>
            <a:spLocks noChangeArrowheads="1"/>
          </p:cNvSpPr>
          <p:nvPr/>
        </p:nvSpPr>
        <p:spPr bwMode="auto">
          <a:xfrm>
            <a:off x="6948488" y="3573463"/>
            <a:ext cx="2016125" cy="1800225"/>
          </a:xfrm>
          <a:prstGeom prst="ellipse">
            <a:avLst/>
          </a:prstGeom>
          <a:solidFill>
            <a:schemeClr val="accent1"/>
          </a:solidFill>
          <a:ln w="9525" algn="ctr">
            <a:solidFill>
              <a:schemeClr val="tx1"/>
            </a:solidFill>
            <a:round/>
            <a:headEnd/>
            <a:tailEnd/>
          </a:ln>
        </p:spPr>
        <p:txBody>
          <a:bodyPr/>
          <a:lstStyle/>
          <a:p>
            <a:endParaRPr lang="en-CA"/>
          </a:p>
        </p:txBody>
      </p:sp>
      <p:sp>
        <p:nvSpPr>
          <p:cNvPr id="94210" name="Rectangle 2"/>
          <p:cNvSpPr>
            <a:spLocks noGrp="1" noChangeArrowheads="1"/>
          </p:cNvSpPr>
          <p:nvPr>
            <p:ph type="title"/>
          </p:nvPr>
        </p:nvSpPr>
        <p:spPr>
          <a:xfrm>
            <a:off x="468313" y="549275"/>
            <a:ext cx="8229600" cy="1139825"/>
          </a:xfrm>
        </p:spPr>
        <p:txBody>
          <a:bodyPr/>
          <a:lstStyle/>
          <a:p>
            <a:pPr eaLnBrk="1" hangingPunct="1">
              <a:defRPr/>
            </a:pPr>
            <a:r>
              <a:rPr lang="en-US" sz="4400" dirty="0" smtClean="0">
                <a:effectLst/>
              </a:rPr>
              <a:t>Typical Business Firm</a:t>
            </a:r>
            <a:br>
              <a:rPr lang="en-US" sz="4400" dirty="0" smtClean="0">
                <a:effectLst/>
              </a:rPr>
            </a:br>
            <a:endParaRPr lang="en-US" sz="4400" dirty="0" smtClean="0"/>
          </a:p>
        </p:txBody>
      </p:sp>
      <p:sp>
        <p:nvSpPr>
          <p:cNvPr id="57348"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pPr>
            <a:endParaRPr lang="en-US" smtClean="0">
              <a:effectLst/>
            </a:endParaRPr>
          </a:p>
          <a:p>
            <a:pPr eaLnBrk="1" hangingPunct="1">
              <a:buFont typeface="Wingdings" pitchFamily="2" charset="2"/>
              <a:buNone/>
            </a:pPr>
            <a:endParaRPr lang="en-US" smtClean="0">
              <a:effectLst/>
            </a:endParaRPr>
          </a:p>
        </p:txBody>
      </p:sp>
      <p:sp>
        <p:nvSpPr>
          <p:cNvPr id="4" name="Slide Number Placeholder 3"/>
          <p:cNvSpPr>
            <a:spLocks noGrp="1"/>
          </p:cNvSpPr>
          <p:nvPr>
            <p:ph type="sldNum" sz="quarter" idx="12"/>
          </p:nvPr>
        </p:nvSpPr>
        <p:spPr/>
        <p:txBody>
          <a:bodyPr/>
          <a:lstStyle/>
          <a:p>
            <a:pPr>
              <a:defRPr/>
            </a:pPr>
            <a:fld id="{4580A0C8-D1AD-49AF-88FF-11B331F50FE6}" type="slidenum">
              <a:rPr lang="en-US" smtClean="0"/>
              <a:pPr>
                <a:defRPr/>
              </a:pPr>
              <a:t>61</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cxnSp>
        <p:nvCxnSpPr>
          <p:cNvPr id="57351" name="Straight Connector 6"/>
          <p:cNvCxnSpPr>
            <a:cxnSpLocks noChangeShapeType="1"/>
          </p:cNvCxnSpPr>
          <p:nvPr/>
        </p:nvCxnSpPr>
        <p:spPr bwMode="auto">
          <a:xfrm>
            <a:off x="827088" y="2349500"/>
            <a:ext cx="7561262" cy="0"/>
          </a:xfrm>
          <a:prstGeom prst="line">
            <a:avLst/>
          </a:prstGeom>
          <a:noFill/>
          <a:ln w="9525" algn="ctr">
            <a:solidFill>
              <a:schemeClr val="tx1"/>
            </a:solidFill>
            <a:round/>
            <a:headEnd/>
            <a:tailEnd/>
          </a:ln>
        </p:spPr>
      </p:cxnSp>
      <p:cxnSp>
        <p:nvCxnSpPr>
          <p:cNvPr id="57352" name="Straight Connector 8"/>
          <p:cNvCxnSpPr>
            <a:cxnSpLocks noChangeShapeType="1"/>
          </p:cNvCxnSpPr>
          <p:nvPr/>
        </p:nvCxnSpPr>
        <p:spPr bwMode="auto">
          <a:xfrm rot="5400000">
            <a:off x="-360362" y="3536950"/>
            <a:ext cx="2374900" cy="0"/>
          </a:xfrm>
          <a:prstGeom prst="line">
            <a:avLst/>
          </a:prstGeom>
          <a:noFill/>
          <a:ln w="9525" algn="ctr">
            <a:solidFill>
              <a:schemeClr val="tx1"/>
            </a:solidFill>
            <a:round/>
            <a:headEnd/>
            <a:tailEnd/>
          </a:ln>
        </p:spPr>
      </p:cxnSp>
      <p:cxnSp>
        <p:nvCxnSpPr>
          <p:cNvPr id="57353" name="Straight Connector 10"/>
          <p:cNvCxnSpPr>
            <a:cxnSpLocks noChangeShapeType="1"/>
          </p:cNvCxnSpPr>
          <p:nvPr/>
        </p:nvCxnSpPr>
        <p:spPr bwMode="auto">
          <a:xfrm rot="5400000">
            <a:off x="1763713" y="2997200"/>
            <a:ext cx="1295400" cy="0"/>
          </a:xfrm>
          <a:prstGeom prst="line">
            <a:avLst/>
          </a:prstGeom>
          <a:noFill/>
          <a:ln w="9525" algn="ctr">
            <a:solidFill>
              <a:schemeClr val="tx1"/>
            </a:solidFill>
            <a:round/>
            <a:headEnd/>
            <a:tailEnd/>
          </a:ln>
        </p:spPr>
      </p:cxnSp>
      <p:cxnSp>
        <p:nvCxnSpPr>
          <p:cNvPr id="57354" name="Straight Connector 12"/>
          <p:cNvCxnSpPr>
            <a:cxnSpLocks noChangeShapeType="1"/>
          </p:cNvCxnSpPr>
          <p:nvPr/>
        </p:nvCxnSpPr>
        <p:spPr bwMode="auto">
          <a:xfrm rot="5400000">
            <a:off x="2555875" y="3573463"/>
            <a:ext cx="2447925" cy="0"/>
          </a:xfrm>
          <a:prstGeom prst="line">
            <a:avLst/>
          </a:prstGeom>
          <a:noFill/>
          <a:ln w="9525" algn="ctr">
            <a:solidFill>
              <a:schemeClr val="tx1"/>
            </a:solidFill>
            <a:round/>
            <a:headEnd/>
            <a:tailEnd/>
          </a:ln>
        </p:spPr>
      </p:cxnSp>
      <p:cxnSp>
        <p:nvCxnSpPr>
          <p:cNvPr id="57355" name="Straight Connector 15"/>
          <p:cNvCxnSpPr>
            <a:cxnSpLocks noChangeShapeType="1"/>
          </p:cNvCxnSpPr>
          <p:nvPr/>
        </p:nvCxnSpPr>
        <p:spPr bwMode="auto">
          <a:xfrm rot="5400000">
            <a:off x="4428331" y="3069432"/>
            <a:ext cx="1439863" cy="0"/>
          </a:xfrm>
          <a:prstGeom prst="line">
            <a:avLst/>
          </a:prstGeom>
          <a:noFill/>
          <a:ln w="9525" algn="ctr">
            <a:solidFill>
              <a:schemeClr val="tx1"/>
            </a:solidFill>
            <a:round/>
            <a:headEnd/>
            <a:tailEnd/>
          </a:ln>
        </p:spPr>
      </p:cxnSp>
      <p:cxnSp>
        <p:nvCxnSpPr>
          <p:cNvPr id="57356" name="Straight Connector 18"/>
          <p:cNvCxnSpPr>
            <a:cxnSpLocks noChangeShapeType="1"/>
          </p:cNvCxnSpPr>
          <p:nvPr/>
        </p:nvCxnSpPr>
        <p:spPr bwMode="auto">
          <a:xfrm rot="5400000">
            <a:off x="5545138" y="3536950"/>
            <a:ext cx="2374900" cy="0"/>
          </a:xfrm>
          <a:prstGeom prst="line">
            <a:avLst/>
          </a:prstGeom>
          <a:noFill/>
          <a:ln w="9525" algn="ctr">
            <a:solidFill>
              <a:schemeClr val="tx1"/>
            </a:solidFill>
            <a:round/>
            <a:headEnd/>
            <a:tailEnd/>
          </a:ln>
        </p:spPr>
      </p:cxnSp>
      <p:cxnSp>
        <p:nvCxnSpPr>
          <p:cNvPr id="57357" name="Straight Connector 23"/>
          <p:cNvCxnSpPr>
            <a:cxnSpLocks noChangeShapeType="1"/>
          </p:cNvCxnSpPr>
          <p:nvPr/>
        </p:nvCxnSpPr>
        <p:spPr bwMode="auto">
          <a:xfrm rot="5400000">
            <a:off x="7668418" y="3069432"/>
            <a:ext cx="1439863" cy="0"/>
          </a:xfrm>
          <a:prstGeom prst="line">
            <a:avLst/>
          </a:prstGeom>
          <a:noFill/>
          <a:ln w="9525" algn="ctr">
            <a:solidFill>
              <a:schemeClr val="tx1"/>
            </a:solidFill>
            <a:round/>
            <a:headEnd/>
            <a:tailEnd/>
          </a:ln>
        </p:spPr>
      </p:cxnSp>
      <p:sp>
        <p:nvSpPr>
          <p:cNvPr id="57358" name="TextBox 25"/>
          <p:cNvSpPr txBox="1">
            <a:spLocks noChangeArrowheads="1"/>
          </p:cNvSpPr>
          <p:nvPr/>
        </p:nvSpPr>
        <p:spPr bwMode="auto">
          <a:xfrm>
            <a:off x="179388" y="4797425"/>
            <a:ext cx="1728787" cy="646113"/>
          </a:xfrm>
          <a:prstGeom prst="rect">
            <a:avLst/>
          </a:prstGeom>
          <a:noFill/>
          <a:ln w="9525">
            <a:noFill/>
            <a:miter lim="800000"/>
            <a:headEnd/>
            <a:tailEnd/>
          </a:ln>
        </p:spPr>
        <p:txBody>
          <a:bodyPr>
            <a:spAutoFit/>
          </a:bodyPr>
          <a:lstStyle/>
          <a:p>
            <a:r>
              <a:rPr lang="en-CA"/>
              <a:t>Operations and logistics</a:t>
            </a:r>
          </a:p>
        </p:txBody>
      </p:sp>
      <p:sp>
        <p:nvSpPr>
          <p:cNvPr id="57359" name="TextBox 26"/>
          <p:cNvSpPr txBox="1">
            <a:spLocks noChangeArrowheads="1"/>
          </p:cNvSpPr>
          <p:nvPr/>
        </p:nvSpPr>
        <p:spPr bwMode="auto">
          <a:xfrm>
            <a:off x="1619250" y="3789363"/>
            <a:ext cx="1657350" cy="646112"/>
          </a:xfrm>
          <a:prstGeom prst="rect">
            <a:avLst/>
          </a:prstGeom>
          <a:noFill/>
          <a:ln w="9525">
            <a:noFill/>
            <a:miter lim="800000"/>
            <a:headEnd/>
            <a:tailEnd/>
          </a:ln>
        </p:spPr>
        <p:txBody>
          <a:bodyPr>
            <a:spAutoFit/>
          </a:bodyPr>
          <a:lstStyle/>
          <a:p>
            <a:r>
              <a:rPr lang="en-CA"/>
              <a:t>Engineering / design</a:t>
            </a:r>
          </a:p>
        </p:txBody>
      </p:sp>
      <p:sp>
        <p:nvSpPr>
          <p:cNvPr id="57360" name="TextBox 27"/>
          <p:cNvSpPr txBox="1">
            <a:spLocks noChangeArrowheads="1"/>
          </p:cNvSpPr>
          <p:nvPr/>
        </p:nvSpPr>
        <p:spPr bwMode="auto">
          <a:xfrm>
            <a:off x="3132138" y="4941888"/>
            <a:ext cx="1511300" cy="368300"/>
          </a:xfrm>
          <a:prstGeom prst="rect">
            <a:avLst/>
          </a:prstGeom>
          <a:noFill/>
          <a:ln w="9525">
            <a:noFill/>
            <a:miter lim="800000"/>
            <a:headEnd/>
            <a:tailEnd/>
          </a:ln>
        </p:spPr>
        <p:txBody>
          <a:bodyPr>
            <a:spAutoFit/>
          </a:bodyPr>
          <a:lstStyle/>
          <a:p>
            <a:r>
              <a:rPr lang="en-CA"/>
              <a:t>Marketing</a:t>
            </a:r>
          </a:p>
        </p:txBody>
      </p:sp>
      <p:sp>
        <p:nvSpPr>
          <p:cNvPr id="57361" name="TextBox 28"/>
          <p:cNvSpPr txBox="1">
            <a:spLocks noChangeArrowheads="1"/>
          </p:cNvSpPr>
          <p:nvPr/>
        </p:nvSpPr>
        <p:spPr bwMode="auto">
          <a:xfrm>
            <a:off x="4211638" y="3860800"/>
            <a:ext cx="1800225" cy="646113"/>
          </a:xfrm>
          <a:prstGeom prst="rect">
            <a:avLst/>
          </a:prstGeom>
          <a:noFill/>
          <a:ln w="9525">
            <a:noFill/>
            <a:miter lim="800000"/>
            <a:headEnd/>
            <a:tailEnd/>
          </a:ln>
        </p:spPr>
        <p:txBody>
          <a:bodyPr>
            <a:spAutoFit/>
          </a:bodyPr>
          <a:lstStyle/>
          <a:p>
            <a:r>
              <a:rPr lang="en-CA"/>
              <a:t>Accounting &amp; Finance</a:t>
            </a:r>
          </a:p>
        </p:txBody>
      </p:sp>
      <p:sp>
        <p:nvSpPr>
          <p:cNvPr id="57362" name="TextBox 29"/>
          <p:cNvSpPr txBox="1">
            <a:spLocks noChangeArrowheads="1"/>
          </p:cNvSpPr>
          <p:nvPr/>
        </p:nvSpPr>
        <p:spPr bwMode="auto">
          <a:xfrm>
            <a:off x="5867400" y="4797425"/>
            <a:ext cx="1512888" cy="646113"/>
          </a:xfrm>
          <a:prstGeom prst="rect">
            <a:avLst/>
          </a:prstGeom>
          <a:noFill/>
          <a:ln w="9525">
            <a:noFill/>
            <a:miter lim="800000"/>
            <a:headEnd/>
            <a:tailEnd/>
          </a:ln>
        </p:spPr>
        <p:txBody>
          <a:bodyPr>
            <a:spAutoFit/>
          </a:bodyPr>
          <a:lstStyle/>
          <a:p>
            <a:r>
              <a:rPr lang="en-CA"/>
              <a:t>Human Resources</a:t>
            </a:r>
          </a:p>
        </p:txBody>
      </p:sp>
      <p:sp>
        <p:nvSpPr>
          <p:cNvPr id="57363" name="TextBox 30"/>
          <p:cNvSpPr txBox="1">
            <a:spLocks noChangeArrowheads="1"/>
          </p:cNvSpPr>
          <p:nvPr/>
        </p:nvSpPr>
        <p:spPr bwMode="auto">
          <a:xfrm>
            <a:off x="7092950" y="3789363"/>
            <a:ext cx="1835150" cy="1200150"/>
          </a:xfrm>
          <a:prstGeom prst="rect">
            <a:avLst/>
          </a:prstGeom>
          <a:noFill/>
          <a:ln w="9525">
            <a:noFill/>
            <a:miter lim="800000"/>
            <a:headEnd/>
            <a:tailEnd/>
          </a:ln>
        </p:spPr>
        <p:txBody>
          <a:bodyPr>
            <a:spAutoFit/>
          </a:bodyPr>
          <a:lstStyle/>
          <a:p>
            <a:r>
              <a:rPr lang="en-CA"/>
              <a:t>Support: IS / IT, Quality, Safety, Infrastructure</a:t>
            </a:r>
          </a:p>
        </p:txBody>
      </p:sp>
      <p:cxnSp>
        <p:nvCxnSpPr>
          <p:cNvPr id="57364" name="Straight Connector 32"/>
          <p:cNvCxnSpPr>
            <a:cxnSpLocks noChangeShapeType="1"/>
          </p:cNvCxnSpPr>
          <p:nvPr/>
        </p:nvCxnSpPr>
        <p:spPr bwMode="auto">
          <a:xfrm rot="5400000">
            <a:off x="4210844" y="2132807"/>
            <a:ext cx="433387" cy="0"/>
          </a:xfrm>
          <a:prstGeom prst="line">
            <a:avLst/>
          </a:prstGeom>
          <a:noFill/>
          <a:ln w="9525" algn="ctr">
            <a:solidFill>
              <a:schemeClr val="tx1"/>
            </a:solidFill>
            <a:round/>
            <a:headEnd/>
            <a:tailEnd/>
          </a:ln>
        </p:spPr>
      </p:cxnSp>
      <p:sp>
        <p:nvSpPr>
          <p:cNvPr id="57365" name="TextBox 33"/>
          <p:cNvSpPr txBox="1">
            <a:spLocks noChangeArrowheads="1"/>
          </p:cNvSpPr>
          <p:nvPr/>
        </p:nvSpPr>
        <p:spPr bwMode="auto">
          <a:xfrm>
            <a:off x="3059113" y="1412875"/>
            <a:ext cx="2736850" cy="369888"/>
          </a:xfrm>
          <a:prstGeom prst="rect">
            <a:avLst/>
          </a:prstGeom>
          <a:noFill/>
          <a:ln w="9525">
            <a:noFill/>
            <a:miter lim="800000"/>
            <a:headEnd/>
            <a:tailEnd/>
          </a:ln>
        </p:spPr>
        <p:txBody>
          <a:bodyPr>
            <a:spAutoFit/>
          </a:bodyPr>
          <a:lstStyle/>
          <a:p>
            <a:r>
              <a:rPr lang="en-CA"/>
              <a:t>Executive Leadership </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549275"/>
            <a:ext cx="8229600" cy="847725"/>
          </a:xfrm>
        </p:spPr>
        <p:txBody>
          <a:bodyPr/>
          <a:lstStyle/>
          <a:p>
            <a:pPr eaLnBrk="1" hangingPunct="1">
              <a:defRPr/>
            </a:pPr>
            <a:r>
              <a:rPr lang="en-US" sz="4400" b="1" dirty="0" smtClean="0"/>
              <a:t>Business Functional Areas</a:t>
            </a:r>
          </a:p>
        </p:txBody>
      </p:sp>
      <p:sp>
        <p:nvSpPr>
          <p:cNvPr id="58371" name="Rectangle 3"/>
          <p:cNvSpPr>
            <a:spLocks noGrp="1" noChangeArrowheads="1"/>
          </p:cNvSpPr>
          <p:nvPr>
            <p:ph type="body" idx="1"/>
          </p:nvPr>
        </p:nvSpPr>
        <p:spPr>
          <a:xfrm>
            <a:off x="250825" y="1628775"/>
            <a:ext cx="8713788" cy="4530725"/>
          </a:xfrm>
        </p:spPr>
        <p:txBody>
          <a:bodyPr/>
          <a:lstStyle/>
          <a:p>
            <a:pPr eaLnBrk="1" hangingPunct="1">
              <a:buNone/>
            </a:pPr>
            <a:r>
              <a:rPr lang="en-US" dirty="0" smtClean="0">
                <a:effectLst/>
              </a:rPr>
              <a:t>Support</a:t>
            </a:r>
          </a:p>
          <a:p>
            <a:pPr eaLnBrk="1" hangingPunct="1"/>
            <a:r>
              <a:rPr lang="en-US" dirty="0" smtClean="0">
                <a:effectLst/>
              </a:rPr>
              <a:t>Numerous functions critical to the effective operations of the firm.  These vary dependent upon the type of company but can include IS/IT, Quality, Health and Safely, Infrastructure management.</a:t>
            </a:r>
          </a:p>
          <a:p>
            <a:pPr eaLnBrk="1" hangingPunct="1"/>
            <a:endParaRPr lang="en-US" dirty="0" smtClean="0">
              <a:effectLst/>
            </a:endParaRPr>
          </a:p>
          <a:p>
            <a:pPr eaLnBrk="1" hangingPunct="1"/>
            <a:r>
              <a:rPr lang="en-US" dirty="0" smtClean="0">
                <a:effectLst/>
              </a:rPr>
              <a:t>Sometimes some functions are put under other parts of an organization e.g. IS/IT under engineering, or Safety under HR</a:t>
            </a:r>
          </a:p>
          <a:p>
            <a:pPr eaLnBrk="1" hangingPunct="1"/>
            <a:endParaRPr lang="en-US" dirty="0" smtClean="0">
              <a:effectLst/>
            </a:endParaRPr>
          </a:p>
          <a:p>
            <a:pPr eaLnBrk="1" hangingPunct="1"/>
            <a:endParaRPr lang="en-US" dirty="0" smtClean="0">
              <a:effectLst/>
            </a:endParaRPr>
          </a:p>
          <a:p>
            <a:pPr eaLnBrk="1" hangingPunct="1"/>
            <a:endParaRPr lang="en-US" dirty="0" smtClean="0">
              <a:effectLst/>
            </a:endParaRPr>
          </a:p>
          <a:p>
            <a:pPr lvl="1" eaLnBrk="1" hangingPunct="1"/>
            <a:endParaRPr lang="en-US" dirty="0" smtClean="0">
              <a:effectLst/>
            </a:endParaRPr>
          </a:p>
          <a:p>
            <a:pPr eaLnBrk="1" hangingPunct="1"/>
            <a:endParaRPr lang="en-US" dirty="0" smtClean="0">
              <a:effectLst/>
            </a:endParaRPr>
          </a:p>
        </p:txBody>
      </p:sp>
      <p:sp>
        <p:nvSpPr>
          <p:cNvPr id="4" name="Slide Number Placeholder 3"/>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68313" y="188913"/>
            <a:ext cx="8229600" cy="1139825"/>
          </a:xfrm>
        </p:spPr>
        <p:txBody>
          <a:bodyPr/>
          <a:lstStyle/>
          <a:p>
            <a:pPr eaLnBrk="1" hangingPunct="1">
              <a:defRPr/>
            </a:pPr>
            <a:r>
              <a:rPr lang="en-US" sz="4000" b="1" dirty="0" smtClean="0"/>
              <a:t>Key Point to Note</a:t>
            </a:r>
          </a:p>
        </p:txBody>
      </p:sp>
      <p:sp>
        <p:nvSpPr>
          <p:cNvPr id="8195" name="Rectangle 3"/>
          <p:cNvSpPr>
            <a:spLocks noGrp="1" noChangeArrowheads="1"/>
          </p:cNvSpPr>
          <p:nvPr>
            <p:ph type="body" idx="1"/>
          </p:nvPr>
        </p:nvSpPr>
        <p:spPr>
          <a:xfrm>
            <a:off x="467544" y="1268760"/>
            <a:ext cx="8135937" cy="4175125"/>
          </a:xfrm>
        </p:spPr>
        <p:txBody>
          <a:bodyPr/>
          <a:lstStyle/>
          <a:p>
            <a:pPr eaLnBrk="1" hangingPunct="1">
              <a:defRPr/>
            </a:pPr>
            <a:endParaRPr lang="en-US" dirty="0" smtClean="0"/>
          </a:p>
          <a:p>
            <a:pPr lvl="1" eaLnBrk="1" hangingPunct="1">
              <a:defRPr/>
            </a:pPr>
            <a:endParaRPr lang="en-US" dirty="0" smtClean="0"/>
          </a:p>
          <a:p>
            <a:pPr algn="ctr" eaLnBrk="1" hangingPunct="1">
              <a:buFont typeface="Wingdings" pitchFamily="2" charset="2"/>
              <a:buNone/>
              <a:defRPr/>
            </a:pPr>
            <a:r>
              <a:rPr lang="en-US" sz="4000" dirty="0" smtClean="0"/>
              <a:t>In any business, it is critical to understand how your company makes money and set that as the priority!</a:t>
            </a:r>
          </a:p>
          <a:p>
            <a:pPr lvl="1" eaLnBrk="1" hangingPunct="1">
              <a:defRPr/>
            </a:pPr>
            <a:endParaRPr lang="en-US" dirty="0" smtClean="0"/>
          </a:p>
          <a:p>
            <a:pPr lvl="1" eaLnBrk="1" hangingPunct="1">
              <a:defRPr/>
            </a:pPr>
            <a:endParaRPr lang="en-US" dirty="0" smtClean="0"/>
          </a:p>
          <a:p>
            <a:pPr eaLnBrk="1" hangingPunct="1">
              <a:defRPr/>
            </a:pPr>
            <a:endParaRPr lang="en-CA" dirty="0" smtClean="0"/>
          </a:p>
        </p:txBody>
      </p:sp>
      <p:sp>
        <p:nvSpPr>
          <p:cNvPr id="4" name="Slide Number Placeholder 3"/>
          <p:cNvSpPr>
            <a:spLocks noGrp="1"/>
          </p:cNvSpPr>
          <p:nvPr>
            <p:ph type="sldNum" sz="quarter" idx="12"/>
          </p:nvPr>
        </p:nvSpPr>
        <p:spPr/>
        <p:txBody>
          <a:bodyPr/>
          <a:lstStyle/>
          <a:p>
            <a:pPr>
              <a:defRPr/>
            </a:pPr>
            <a:fld id="{ACFBD211-C4FA-4544-8B92-8A04B7AB6328}" type="slidenum">
              <a:rPr lang="en-US" smtClean="0"/>
              <a:pPr>
                <a:defRPr/>
              </a:pPr>
              <a:t>63</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 Overview</a:t>
            </a:r>
          </a:p>
        </p:txBody>
      </p:sp>
      <p:sp>
        <p:nvSpPr>
          <p:cNvPr id="60419" name="Rectangle 3"/>
          <p:cNvSpPr>
            <a:spLocks noGrp="1" noChangeArrowheads="1"/>
          </p:cNvSpPr>
          <p:nvPr>
            <p:ph type="body" idx="1"/>
          </p:nvPr>
        </p:nvSpPr>
        <p:spPr>
          <a:xfrm>
            <a:off x="395288" y="1557338"/>
            <a:ext cx="8302625" cy="4535487"/>
          </a:xfrm>
        </p:spPr>
        <p:txBody>
          <a:bodyPr/>
          <a:lstStyle/>
          <a:p>
            <a:pPr eaLnBrk="1" hangingPunct="1"/>
            <a:r>
              <a:rPr lang="en-US" smtClean="0">
                <a:effectLst/>
              </a:rPr>
              <a:t>Discuss business and why it is important</a:t>
            </a:r>
          </a:p>
          <a:p>
            <a:pPr eaLnBrk="1" hangingPunct="1"/>
            <a:endParaRPr lang="en-US" smtClean="0">
              <a:effectLst/>
            </a:endParaRPr>
          </a:p>
          <a:p>
            <a:pPr eaLnBrk="1" hangingPunct="1"/>
            <a:r>
              <a:rPr lang="en-US" smtClean="0">
                <a:effectLst/>
              </a:rPr>
              <a:t>Understand how a business firm is organized and what each function / department does</a:t>
            </a:r>
          </a:p>
          <a:p>
            <a:pPr eaLnBrk="1" hangingPunct="1">
              <a:buFont typeface="Wingdings" pitchFamily="2" charset="2"/>
              <a:buNone/>
            </a:pPr>
            <a:endParaRPr lang="en-CA" smtClean="0">
              <a:effectLst/>
            </a:endParaRPr>
          </a:p>
        </p:txBody>
      </p:sp>
      <p:sp>
        <p:nvSpPr>
          <p:cNvPr id="4" name="Slide Number Placeholder 3"/>
          <p:cNvSpPr>
            <a:spLocks noGrp="1"/>
          </p:cNvSpPr>
          <p:nvPr>
            <p:ph type="sldNum" sz="quarter" idx="12"/>
          </p:nvPr>
        </p:nvSpPr>
        <p:spPr/>
        <p:txBody>
          <a:bodyPr/>
          <a:lstStyle/>
          <a:p>
            <a:pPr>
              <a:defRPr/>
            </a:pPr>
            <a:fld id="{C53F8B28-F9ED-44AE-98BF-D488E2AE3D5A}" type="slidenum">
              <a:rPr lang="en-US" smtClean="0"/>
              <a:pPr>
                <a:defRPr/>
              </a:pPr>
              <a:t>64</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4" name="Slide Number Placeholder 3"/>
          <p:cNvSpPr>
            <a:spLocks noGrp="1"/>
          </p:cNvSpPr>
          <p:nvPr>
            <p:ph type="sldNum" sz="quarter" idx="12"/>
          </p:nvPr>
        </p:nvSpPr>
        <p:spPr/>
        <p:txBody>
          <a:bodyPr/>
          <a:lstStyle/>
          <a:p>
            <a:pPr>
              <a:defRPr/>
            </a:pPr>
            <a:fld id="{07F6E29D-DDBD-4D87-B872-CA267DC0E543}" type="slidenum">
              <a:rPr lang="en-US" smtClean="0"/>
              <a:pPr>
                <a:defRPr/>
              </a:pPr>
              <a:t>65</a:t>
            </a:fld>
            <a:endParaRPr lang="en-US"/>
          </a:p>
        </p:txBody>
      </p:sp>
      <p:sp>
        <p:nvSpPr>
          <p:cNvPr id="5" name="Footer Placeholder 4"/>
          <p:cNvSpPr>
            <a:spLocks noGrp="1"/>
          </p:cNvSpPr>
          <p:nvPr>
            <p:ph type="ftr" sz="quarter" idx="11"/>
          </p:nvPr>
        </p:nvSpPr>
        <p:spPr/>
        <p:txBody>
          <a:bodyPr/>
          <a:lstStyle/>
          <a:p>
            <a:pPr>
              <a:defRPr/>
            </a:pPr>
            <a:r>
              <a:rPr lang="en-US" smtClean="0"/>
              <a:t>Sprott 2701D</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2124</TotalTime>
  <Words>2036</Words>
  <Application>Microsoft Office PowerPoint</Application>
  <PresentationFormat>On-screen Show (4:3)</PresentationFormat>
  <Paragraphs>587</Paragraphs>
  <Slides>65</Slides>
  <Notes>0</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Globe</vt:lpstr>
      <vt:lpstr>     Sprott School of Business  BUSI 2701D - Fundamentals of International Business  Lecture 1 – Introduction, Business &amp; The Firm  Instructor - Wade Rose, PhD  </vt:lpstr>
      <vt:lpstr>Introductions</vt:lpstr>
      <vt:lpstr>Introductions</vt:lpstr>
      <vt:lpstr>Introductions</vt:lpstr>
      <vt:lpstr>Introductions</vt:lpstr>
      <vt:lpstr>Course Approach</vt:lpstr>
      <vt:lpstr>How to Succeed in this Course</vt:lpstr>
      <vt:lpstr>Rules of Engagement</vt:lpstr>
      <vt:lpstr>Slide 9</vt:lpstr>
      <vt:lpstr>Course Overview</vt:lpstr>
      <vt:lpstr>Course Objectives</vt:lpstr>
      <vt:lpstr>Items of Note</vt:lpstr>
      <vt:lpstr>Items of Note</vt:lpstr>
      <vt:lpstr>Items of Note</vt:lpstr>
      <vt:lpstr>Items of Note</vt:lpstr>
      <vt:lpstr>Grading Scheme:</vt:lpstr>
      <vt:lpstr>Assignment # 1 – Country Analysis</vt:lpstr>
      <vt:lpstr>Assignment # 1 – Country Analysis</vt:lpstr>
      <vt:lpstr>BUSI 2701D</vt:lpstr>
      <vt:lpstr>BUSI 2701D</vt:lpstr>
      <vt:lpstr>Lecture 1 Overview</vt:lpstr>
      <vt:lpstr>Slide 22</vt:lpstr>
      <vt:lpstr>What is Business</vt:lpstr>
      <vt:lpstr>Ubiquity of Business</vt:lpstr>
      <vt:lpstr>Slide 25</vt:lpstr>
      <vt:lpstr>Why is Business Important?</vt:lpstr>
      <vt:lpstr>Slide 27</vt:lpstr>
      <vt:lpstr>The Basic Underlying Premise of Business </vt:lpstr>
      <vt:lpstr>Slide 29</vt:lpstr>
      <vt:lpstr>What Makes Up a Company</vt:lpstr>
      <vt:lpstr>Capital – The Lifeblood of a Business</vt:lpstr>
      <vt:lpstr>Capital – The Lifeblood of a Business</vt:lpstr>
      <vt:lpstr>Capital – The Lifeblood of a Business</vt:lpstr>
      <vt:lpstr>Slide 34</vt:lpstr>
      <vt:lpstr>Typical Business Firm </vt:lpstr>
      <vt:lpstr>Typical Business Firm </vt:lpstr>
      <vt:lpstr>Business Functional Areas</vt:lpstr>
      <vt:lpstr> Contextual Environment of a Firm</vt:lpstr>
      <vt:lpstr>What is Strategy?</vt:lpstr>
      <vt:lpstr>What is Strategy?</vt:lpstr>
      <vt:lpstr>Components of Strategy and Gretzky Quote</vt:lpstr>
      <vt:lpstr>What is Strategy?</vt:lpstr>
      <vt:lpstr>What is Strategy?</vt:lpstr>
      <vt:lpstr>Typical Business Firm </vt:lpstr>
      <vt:lpstr>Business Functional Areas</vt:lpstr>
      <vt:lpstr>Business Functional Areas</vt:lpstr>
      <vt:lpstr>Typical Business Firm </vt:lpstr>
      <vt:lpstr>Business Functional Areas</vt:lpstr>
      <vt:lpstr>Typical Business Firm </vt:lpstr>
      <vt:lpstr>Business Functional Areas</vt:lpstr>
      <vt:lpstr>What is Marketing?</vt:lpstr>
      <vt:lpstr>What is Marketing?</vt:lpstr>
      <vt:lpstr>Marketing’s First Requirements – Segmentation &amp; Customer Intimacy</vt:lpstr>
      <vt:lpstr>Marketing’s Liaison Role</vt:lpstr>
      <vt:lpstr>Marketing – “The Four P’s”</vt:lpstr>
      <vt:lpstr>Typical Business Firm </vt:lpstr>
      <vt:lpstr>Business Functional Areas</vt:lpstr>
      <vt:lpstr>Business Functional Areas</vt:lpstr>
      <vt:lpstr>Typical Business Firm </vt:lpstr>
      <vt:lpstr>Business Functional Areas</vt:lpstr>
      <vt:lpstr>Typical Business Firm </vt:lpstr>
      <vt:lpstr>Business Functional Areas</vt:lpstr>
      <vt:lpstr>Key Point to Note</vt:lpstr>
      <vt:lpstr>Lecture 1 Overview</vt:lpstr>
      <vt:lpstr>Slide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266</cp:revision>
  <dcterms:created xsi:type="dcterms:W3CDTF">2007-10-29T20:49:47Z</dcterms:created>
  <dcterms:modified xsi:type="dcterms:W3CDTF">2012-01-06T18:37:11Z</dcterms:modified>
</cp:coreProperties>
</file>