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6"/>
  </p:notesMasterIdLst>
  <p:handoutMasterIdLst>
    <p:handoutMasterId r:id="rId27"/>
  </p:handoutMasterIdLst>
  <p:sldIdLst>
    <p:sldId id="359" r:id="rId2"/>
    <p:sldId id="421" r:id="rId3"/>
    <p:sldId id="517" r:id="rId4"/>
    <p:sldId id="499" r:id="rId5"/>
    <p:sldId id="473" r:id="rId6"/>
    <p:sldId id="470" r:id="rId7"/>
    <p:sldId id="501" r:id="rId8"/>
    <p:sldId id="502" r:id="rId9"/>
    <p:sldId id="518" r:id="rId10"/>
    <p:sldId id="519" r:id="rId11"/>
    <p:sldId id="506" r:id="rId12"/>
    <p:sldId id="509" r:id="rId13"/>
    <p:sldId id="510" r:id="rId14"/>
    <p:sldId id="511" r:id="rId15"/>
    <p:sldId id="521" r:id="rId16"/>
    <p:sldId id="520" r:id="rId17"/>
    <p:sldId id="522" r:id="rId18"/>
    <p:sldId id="524" r:id="rId19"/>
    <p:sldId id="526" r:id="rId20"/>
    <p:sldId id="514" r:id="rId21"/>
    <p:sldId id="528" r:id="rId22"/>
    <p:sldId id="527" r:id="rId23"/>
    <p:sldId id="500" r:id="rId24"/>
    <p:sldId id="438" r:id="rId2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76DB"/>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627" autoAdjust="0"/>
    <p:restoredTop sz="61556" autoAdjust="0"/>
  </p:normalViewPr>
  <p:slideViewPr>
    <p:cSldViewPr>
      <p:cViewPr varScale="1">
        <p:scale>
          <a:sx n="40" d="100"/>
          <a:sy n="40" d="100"/>
        </p:scale>
        <p:origin x="-1938" y="-102"/>
      </p:cViewPr>
      <p:guideLst>
        <p:guide orient="horz" pos="2160"/>
        <p:guide pos="2880"/>
      </p:guideLst>
    </p:cSldViewPr>
  </p:slideViewPr>
  <p:outlineViewPr>
    <p:cViewPr>
      <p:scale>
        <a:sx n="33" d="100"/>
        <a:sy n="33" d="100"/>
      </p:scale>
      <p:origin x="30" y="19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65" tIns="46583" rIns="93165" bIns="46583" rtlCol="0"/>
          <a:lstStyle>
            <a:lvl1pPr algn="l">
              <a:defRPr sz="1300"/>
            </a:lvl1pPr>
          </a:lstStyle>
          <a:p>
            <a:endParaRPr lang="en-CA"/>
          </a:p>
        </p:txBody>
      </p:sp>
      <p:sp>
        <p:nvSpPr>
          <p:cNvPr id="3" name="Date Placeholder 2"/>
          <p:cNvSpPr>
            <a:spLocks noGrp="1"/>
          </p:cNvSpPr>
          <p:nvPr>
            <p:ph type="dt" sz="quarter" idx="1"/>
          </p:nvPr>
        </p:nvSpPr>
        <p:spPr>
          <a:xfrm>
            <a:off x="3970938" y="0"/>
            <a:ext cx="3037840" cy="464820"/>
          </a:xfrm>
          <a:prstGeom prst="rect">
            <a:avLst/>
          </a:prstGeom>
        </p:spPr>
        <p:txBody>
          <a:bodyPr vert="horz" lIns="93165" tIns="46583" rIns="93165" bIns="46583" rtlCol="0"/>
          <a:lstStyle>
            <a:lvl1pPr algn="r">
              <a:defRPr sz="1300"/>
            </a:lvl1pPr>
          </a:lstStyle>
          <a:p>
            <a:fld id="{6F80010F-76CD-4DBE-8ABA-DB4A165124D3}" type="datetimeFigureOut">
              <a:rPr lang="en-CA" smtClean="0"/>
              <a:t>2017-05-08</a:t>
            </a:fld>
            <a:endParaRPr lang="en-CA"/>
          </a:p>
        </p:txBody>
      </p:sp>
      <p:sp>
        <p:nvSpPr>
          <p:cNvPr id="4" name="Footer Placeholder 3"/>
          <p:cNvSpPr>
            <a:spLocks noGrp="1"/>
          </p:cNvSpPr>
          <p:nvPr>
            <p:ph type="ftr" sz="quarter" idx="2"/>
          </p:nvPr>
        </p:nvSpPr>
        <p:spPr>
          <a:xfrm>
            <a:off x="1" y="8829966"/>
            <a:ext cx="3037840" cy="464820"/>
          </a:xfrm>
          <a:prstGeom prst="rect">
            <a:avLst/>
          </a:prstGeom>
        </p:spPr>
        <p:txBody>
          <a:bodyPr vert="horz" lIns="93165" tIns="46583" rIns="93165" bIns="46583" rtlCol="0" anchor="b"/>
          <a:lstStyle>
            <a:lvl1pPr algn="l">
              <a:defRPr sz="1300"/>
            </a:lvl1pPr>
          </a:lstStyle>
          <a:p>
            <a:endParaRPr lang="en-CA"/>
          </a:p>
        </p:txBody>
      </p:sp>
      <p:sp>
        <p:nvSpPr>
          <p:cNvPr id="5" name="Slide Number Placeholder 4"/>
          <p:cNvSpPr>
            <a:spLocks noGrp="1"/>
          </p:cNvSpPr>
          <p:nvPr>
            <p:ph type="sldNum" sz="quarter" idx="3"/>
          </p:nvPr>
        </p:nvSpPr>
        <p:spPr>
          <a:xfrm>
            <a:off x="3970938" y="8829966"/>
            <a:ext cx="3037840" cy="464820"/>
          </a:xfrm>
          <a:prstGeom prst="rect">
            <a:avLst/>
          </a:prstGeom>
        </p:spPr>
        <p:txBody>
          <a:bodyPr vert="horz" lIns="93165" tIns="46583" rIns="93165" bIns="46583" rtlCol="0" anchor="b"/>
          <a:lstStyle>
            <a:lvl1pPr algn="r">
              <a:defRPr sz="1300"/>
            </a:lvl1pPr>
          </a:lstStyle>
          <a:p>
            <a:fld id="{55EABEE0-0254-48FD-A37F-77F4047FADD9}" type="slidenum">
              <a:rPr lang="en-CA" smtClean="0"/>
              <a:t>‹#›</a:t>
            </a:fld>
            <a:endParaRPr lang="en-CA"/>
          </a:p>
        </p:txBody>
      </p:sp>
    </p:spTree>
    <p:extLst>
      <p:ext uri="{BB962C8B-B14F-4D97-AF65-F5344CB8AC3E}">
        <p14:creationId xmlns:p14="http://schemas.microsoft.com/office/powerpoint/2010/main" val="16568980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37840" cy="464820"/>
          </a:xfrm>
          <a:prstGeom prst="rect">
            <a:avLst/>
          </a:prstGeom>
        </p:spPr>
        <p:txBody>
          <a:bodyPr vert="horz" lIns="93165" tIns="46583" rIns="93165" bIns="46583" rtlCol="0"/>
          <a:lstStyle>
            <a:lvl1pPr algn="l">
              <a:defRPr sz="1300"/>
            </a:lvl1pPr>
          </a:lstStyle>
          <a:p>
            <a:endParaRPr lang="en-CA"/>
          </a:p>
        </p:txBody>
      </p:sp>
      <p:sp>
        <p:nvSpPr>
          <p:cNvPr id="3" name="Date Placeholder 2"/>
          <p:cNvSpPr>
            <a:spLocks noGrp="1"/>
          </p:cNvSpPr>
          <p:nvPr>
            <p:ph type="dt" idx="1"/>
          </p:nvPr>
        </p:nvSpPr>
        <p:spPr>
          <a:xfrm>
            <a:off x="3970938" y="0"/>
            <a:ext cx="3037840" cy="464820"/>
          </a:xfrm>
          <a:prstGeom prst="rect">
            <a:avLst/>
          </a:prstGeom>
        </p:spPr>
        <p:txBody>
          <a:bodyPr vert="horz" lIns="93165" tIns="46583" rIns="93165" bIns="46583" rtlCol="0"/>
          <a:lstStyle>
            <a:lvl1pPr algn="r">
              <a:defRPr sz="1300"/>
            </a:lvl1pPr>
          </a:lstStyle>
          <a:p>
            <a:fld id="{76D3BF52-A715-4FA6-87CC-CF04B34BDE0D}" type="datetimeFigureOut">
              <a:rPr lang="en-CA" smtClean="0"/>
              <a:pPr/>
              <a:t>2017-05-08</a:t>
            </a:fld>
            <a:endParaRPr lang="en-CA"/>
          </a:p>
        </p:txBody>
      </p:sp>
      <p:sp>
        <p:nvSpPr>
          <p:cNvPr id="4" name="Slide Image Placeholder 3"/>
          <p:cNvSpPr>
            <a:spLocks noGrp="1" noRot="1" noChangeAspect="1"/>
          </p:cNvSpPr>
          <p:nvPr>
            <p:ph type="sldImg" idx="2"/>
          </p:nvPr>
        </p:nvSpPr>
        <p:spPr>
          <a:xfrm>
            <a:off x="1182688" y="698500"/>
            <a:ext cx="4645025" cy="3484563"/>
          </a:xfrm>
          <a:prstGeom prst="rect">
            <a:avLst/>
          </a:prstGeom>
          <a:noFill/>
          <a:ln w="12700">
            <a:solidFill>
              <a:prstClr val="black"/>
            </a:solidFill>
          </a:ln>
        </p:spPr>
        <p:txBody>
          <a:bodyPr vert="horz" lIns="93165" tIns="46583" rIns="93165" bIns="46583" rtlCol="0" anchor="ctr"/>
          <a:lstStyle/>
          <a:p>
            <a:endParaRPr lang="en-CA"/>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65" tIns="46583" rIns="93165" bIns="4658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1" y="8829966"/>
            <a:ext cx="3037840" cy="464820"/>
          </a:xfrm>
          <a:prstGeom prst="rect">
            <a:avLst/>
          </a:prstGeom>
        </p:spPr>
        <p:txBody>
          <a:bodyPr vert="horz" lIns="93165" tIns="46583" rIns="93165" bIns="46583" rtlCol="0" anchor="b"/>
          <a:lstStyle>
            <a:lvl1pPr algn="l">
              <a:defRPr sz="1300"/>
            </a:lvl1pPr>
          </a:lstStyle>
          <a:p>
            <a:endParaRPr lang="en-CA"/>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3165" tIns="46583" rIns="93165" bIns="46583" rtlCol="0" anchor="b"/>
          <a:lstStyle>
            <a:lvl1pPr algn="r">
              <a:defRPr sz="1300"/>
            </a:lvl1pPr>
          </a:lstStyle>
          <a:p>
            <a:fld id="{52F28473-6B82-4CF1-8B4B-9959A0EF32D8}" type="slidenum">
              <a:rPr lang="en-CA" smtClean="0"/>
              <a:pPr/>
              <a:t>‹#›</a:t>
            </a:fld>
            <a:endParaRPr lang="en-CA"/>
          </a:p>
        </p:txBody>
      </p:sp>
    </p:spTree>
    <p:extLst>
      <p:ext uri="{BB962C8B-B14F-4D97-AF65-F5344CB8AC3E}">
        <p14:creationId xmlns:p14="http://schemas.microsoft.com/office/powerpoint/2010/main" val="1529277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a:t>
            </a:fld>
            <a:endParaRPr lang="en-CA"/>
          </a:p>
        </p:txBody>
      </p:sp>
    </p:spTree>
    <p:extLst>
      <p:ext uri="{BB962C8B-B14F-4D97-AF65-F5344CB8AC3E}">
        <p14:creationId xmlns:p14="http://schemas.microsoft.com/office/powerpoint/2010/main" val="3750433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CA" sz="1000"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3</a:t>
            </a:fld>
            <a:endParaRPr lang="en-US"/>
          </a:p>
        </p:txBody>
      </p:sp>
    </p:spTree>
    <p:extLst>
      <p:ext uri="{BB962C8B-B14F-4D97-AF65-F5344CB8AC3E}">
        <p14:creationId xmlns:p14="http://schemas.microsoft.com/office/powerpoint/2010/main" val="19820763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4</a:t>
            </a:fld>
            <a:endParaRPr lang="en-CA"/>
          </a:p>
        </p:txBody>
      </p:sp>
    </p:spTree>
    <p:extLst>
      <p:ext uri="{BB962C8B-B14F-4D97-AF65-F5344CB8AC3E}">
        <p14:creationId xmlns:p14="http://schemas.microsoft.com/office/powerpoint/2010/main" val="34791130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70F2764A-7260-4CBB-9C1B-5E3526127E1A}" type="slidenum">
              <a:rPr lang="en-CA" smtClean="0"/>
              <a:t>5</a:t>
            </a:fld>
            <a:endParaRPr lang="en-CA"/>
          </a:p>
        </p:txBody>
      </p:sp>
    </p:spTree>
    <p:extLst>
      <p:ext uri="{BB962C8B-B14F-4D97-AF65-F5344CB8AC3E}">
        <p14:creationId xmlns:p14="http://schemas.microsoft.com/office/powerpoint/2010/main" val="10165516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70F2764A-7260-4CBB-9C1B-5E3526127E1A}" type="slidenum">
              <a:rPr lang="en-CA" smtClean="0"/>
              <a:t>6</a:t>
            </a:fld>
            <a:endParaRPr lang="en-CA"/>
          </a:p>
        </p:txBody>
      </p:sp>
    </p:spTree>
    <p:extLst>
      <p:ext uri="{BB962C8B-B14F-4D97-AF65-F5344CB8AC3E}">
        <p14:creationId xmlns:p14="http://schemas.microsoft.com/office/powerpoint/2010/main" val="3293504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7</a:t>
            </a:fld>
            <a:endParaRPr lang="en-CA"/>
          </a:p>
        </p:txBody>
      </p:sp>
    </p:spTree>
    <p:extLst>
      <p:ext uri="{BB962C8B-B14F-4D97-AF65-F5344CB8AC3E}">
        <p14:creationId xmlns:p14="http://schemas.microsoft.com/office/powerpoint/2010/main" val="26688349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8</a:t>
            </a:fld>
            <a:endParaRPr lang="en-CA"/>
          </a:p>
        </p:txBody>
      </p:sp>
    </p:spTree>
    <p:extLst>
      <p:ext uri="{BB962C8B-B14F-4D97-AF65-F5344CB8AC3E}">
        <p14:creationId xmlns:p14="http://schemas.microsoft.com/office/powerpoint/2010/main" val="1735018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pitchFamily="34" charset="0"/>
              </a:defRPr>
            </a:lvl1pPr>
            <a:lvl2pPr marL="742950" indent="-285750" defTabSz="931863" eaLnBrk="0" hangingPunct="0">
              <a:defRPr>
                <a:solidFill>
                  <a:schemeClr val="tx1"/>
                </a:solidFill>
                <a:latin typeface="Arial" pitchFamily="34" charset="0"/>
              </a:defRPr>
            </a:lvl2pPr>
            <a:lvl3pPr marL="1143000" indent="-228600" defTabSz="931863" eaLnBrk="0" hangingPunct="0">
              <a:defRPr>
                <a:solidFill>
                  <a:schemeClr val="tx1"/>
                </a:solidFill>
                <a:latin typeface="Arial" pitchFamily="34" charset="0"/>
              </a:defRPr>
            </a:lvl3pPr>
            <a:lvl4pPr marL="1600200" indent="-228600" defTabSz="931863" eaLnBrk="0" hangingPunct="0">
              <a:defRPr>
                <a:solidFill>
                  <a:schemeClr val="tx1"/>
                </a:solidFill>
                <a:latin typeface="Arial" pitchFamily="34" charset="0"/>
              </a:defRPr>
            </a:lvl4pPr>
            <a:lvl5pPr marL="2057400" indent="-228600" defTabSz="931863" eaLnBrk="0" hangingPunct="0">
              <a:defRPr>
                <a:solidFill>
                  <a:schemeClr val="tx1"/>
                </a:solidFill>
                <a:latin typeface="Arial" pitchFamily="34" charset="0"/>
              </a:defRPr>
            </a:lvl5pPr>
            <a:lvl6pPr marL="2514600" indent="-228600" defTabSz="931863" eaLnBrk="0" fontAlgn="base" hangingPunct="0">
              <a:spcBef>
                <a:spcPct val="0"/>
              </a:spcBef>
              <a:spcAft>
                <a:spcPct val="0"/>
              </a:spcAft>
              <a:defRPr>
                <a:solidFill>
                  <a:schemeClr val="tx1"/>
                </a:solidFill>
                <a:latin typeface="Arial" pitchFamily="34" charset="0"/>
              </a:defRPr>
            </a:lvl6pPr>
            <a:lvl7pPr marL="2971800" indent="-228600" defTabSz="931863" eaLnBrk="0" fontAlgn="base" hangingPunct="0">
              <a:spcBef>
                <a:spcPct val="0"/>
              </a:spcBef>
              <a:spcAft>
                <a:spcPct val="0"/>
              </a:spcAft>
              <a:defRPr>
                <a:solidFill>
                  <a:schemeClr val="tx1"/>
                </a:solidFill>
                <a:latin typeface="Arial" pitchFamily="34" charset="0"/>
              </a:defRPr>
            </a:lvl7pPr>
            <a:lvl8pPr marL="3429000" indent="-228600" defTabSz="931863" eaLnBrk="0" fontAlgn="base" hangingPunct="0">
              <a:spcBef>
                <a:spcPct val="0"/>
              </a:spcBef>
              <a:spcAft>
                <a:spcPct val="0"/>
              </a:spcAft>
              <a:defRPr>
                <a:solidFill>
                  <a:schemeClr val="tx1"/>
                </a:solidFill>
                <a:latin typeface="Arial" pitchFamily="34" charset="0"/>
              </a:defRPr>
            </a:lvl8pPr>
            <a:lvl9pPr marL="3886200" indent="-228600" defTabSz="931863" eaLnBrk="0" fontAlgn="base" hangingPunct="0">
              <a:spcBef>
                <a:spcPct val="0"/>
              </a:spcBef>
              <a:spcAft>
                <a:spcPct val="0"/>
              </a:spcAft>
              <a:defRPr>
                <a:solidFill>
                  <a:schemeClr val="tx1"/>
                </a:solidFill>
                <a:latin typeface="Arial" pitchFamily="34" charset="0"/>
              </a:defRPr>
            </a:lvl9pPr>
          </a:lstStyle>
          <a:p>
            <a:pPr eaLnBrk="1" hangingPunct="1"/>
            <a:fld id="{92FA34CD-7FBA-4823-BC25-99DFB02B23B8}" type="slidenum">
              <a:rPr lang="en-CA" smtClean="0"/>
              <a:pPr eaLnBrk="1" hangingPunct="1"/>
              <a:t>9</a:t>
            </a:fld>
            <a:endParaRPr lang="en-CA" smtClean="0"/>
          </a:p>
        </p:txBody>
      </p:sp>
      <p:sp>
        <p:nvSpPr>
          <p:cNvPr id="68611"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ln/>
        </p:spPr>
        <p:txBody>
          <a:bodyPr/>
          <a:lstStyle/>
          <a:p>
            <a:pPr>
              <a:defRPr/>
            </a:pPr>
            <a:endParaRPr lang="en-CA" sz="900" dirty="0" smtClean="0">
              <a:latin typeface="+mn-lt"/>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pitchFamily="34" charset="0"/>
              </a:defRPr>
            </a:lvl1pPr>
            <a:lvl2pPr marL="742950" indent="-285750" defTabSz="931863" eaLnBrk="0" hangingPunct="0">
              <a:defRPr>
                <a:solidFill>
                  <a:schemeClr val="tx1"/>
                </a:solidFill>
                <a:latin typeface="Arial" pitchFamily="34" charset="0"/>
              </a:defRPr>
            </a:lvl2pPr>
            <a:lvl3pPr marL="1143000" indent="-228600" defTabSz="931863" eaLnBrk="0" hangingPunct="0">
              <a:defRPr>
                <a:solidFill>
                  <a:schemeClr val="tx1"/>
                </a:solidFill>
                <a:latin typeface="Arial" pitchFamily="34" charset="0"/>
              </a:defRPr>
            </a:lvl3pPr>
            <a:lvl4pPr marL="1600200" indent="-228600" defTabSz="931863" eaLnBrk="0" hangingPunct="0">
              <a:defRPr>
                <a:solidFill>
                  <a:schemeClr val="tx1"/>
                </a:solidFill>
                <a:latin typeface="Arial" pitchFamily="34" charset="0"/>
              </a:defRPr>
            </a:lvl4pPr>
            <a:lvl5pPr marL="2057400" indent="-228600" defTabSz="931863" eaLnBrk="0" hangingPunct="0">
              <a:defRPr>
                <a:solidFill>
                  <a:schemeClr val="tx1"/>
                </a:solidFill>
                <a:latin typeface="Arial" pitchFamily="34" charset="0"/>
              </a:defRPr>
            </a:lvl5pPr>
            <a:lvl6pPr marL="2514600" indent="-228600" defTabSz="931863" eaLnBrk="0" fontAlgn="base" hangingPunct="0">
              <a:spcBef>
                <a:spcPct val="0"/>
              </a:spcBef>
              <a:spcAft>
                <a:spcPct val="0"/>
              </a:spcAft>
              <a:defRPr>
                <a:solidFill>
                  <a:schemeClr val="tx1"/>
                </a:solidFill>
                <a:latin typeface="Arial" pitchFamily="34" charset="0"/>
              </a:defRPr>
            </a:lvl6pPr>
            <a:lvl7pPr marL="2971800" indent="-228600" defTabSz="931863" eaLnBrk="0" fontAlgn="base" hangingPunct="0">
              <a:spcBef>
                <a:spcPct val="0"/>
              </a:spcBef>
              <a:spcAft>
                <a:spcPct val="0"/>
              </a:spcAft>
              <a:defRPr>
                <a:solidFill>
                  <a:schemeClr val="tx1"/>
                </a:solidFill>
                <a:latin typeface="Arial" pitchFamily="34" charset="0"/>
              </a:defRPr>
            </a:lvl7pPr>
            <a:lvl8pPr marL="3429000" indent="-228600" defTabSz="931863" eaLnBrk="0" fontAlgn="base" hangingPunct="0">
              <a:spcBef>
                <a:spcPct val="0"/>
              </a:spcBef>
              <a:spcAft>
                <a:spcPct val="0"/>
              </a:spcAft>
              <a:defRPr>
                <a:solidFill>
                  <a:schemeClr val="tx1"/>
                </a:solidFill>
                <a:latin typeface="Arial" pitchFamily="34" charset="0"/>
              </a:defRPr>
            </a:lvl8pPr>
            <a:lvl9pPr marL="3886200" indent="-228600" defTabSz="931863" eaLnBrk="0" fontAlgn="base" hangingPunct="0">
              <a:spcBef>
                <a:spcPct val="0"/>
              </a:spcBef>
              <a:spcAft>
                <a:spcPct val="0"/>
              </a:spcAft>
              <a:defRPr>
                <a:solidFill>
                  <a:schemeClr val="tx1"/>
                </a:solidFill>
                <a:latin typeface="Arial" pitchFamily="34" charset="0"/>
              </a:defRPr>
            </a:lvl9pPr>
          </a:lstStyle>
          <a:p>
            <a:pPr eaLnBrk="1" hangingPunct="1"/>
            <a:fld id="{0DCC26EA-A274-482B-8E1A-30860A99996B}" type="slidenum">
              <a:rPr lang="en-CA" smtClean="0"/>
              <a:pPr eaLnBrk="1" hangingPunct="1"/>
              <a:t>10</a:t>
            </a:fld>
            <a:endParaRPr lang="en-CA" smtClean="0"/>
          </a:p>
        </p:txBody>
      </p:sp>
      <p:sp>
        <p:nvSpPr>
          <p:cNvPr id="69635"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ln/>
        </p:spPr>
        <p:txBody>
          <a:bodyPr/>
          <a:lstStyle/>
          <a:p>
            <a:pPr marL="190500" indent="-190500">
              <a:lnSpc>
                <a:spcPct val="90000"/>
              </a:lnSpc>
              <a:defRPr/>
            </a:pPr>
            <a:endParaRPr lang="en-US" sz="800" dirty="0" smtClean="0">
              <a:latin typeface="+mn-lt"/>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CA5FA6A4-9DA5-1A4C-AECC-583D18B6DFAF}" type="slidenum">
              <a:rPr lang="en-US" smtClean="0"/>
              <a:pPr/>
              <a:t>11</a:t>
            </a:fld>
            <a:endParaRPr lang="en-US"/>
          </a:p>
        </p:txBody>
      </p:sp>
    </p:spTree>
    <p:extLst>
      <p:ext uri="{BB962C8B-B14F-4D97-AF65-F5344CB8AC3E}">
        <p14:creationId xmlns:p14="http://schemas.microsoft.com/office/powerpoint/2010/main" val="3233410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000"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12</a:t>
            </a:fld>
            <a:endParaRPr lang="en-US"/>
          </a:p>
        </p:txBody>
      </p:sp>
    </p:spTree>
    <p:extLst>
      <p:ext uri="{BB962C8B-B14F-4D97-AF65-F5344CB8AC3E}">
        <p14:creationId xmlns:p14="http://schemas.microsoft.com/office/powerpoint/2010/main" val="389076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endParaRPr lang="en-CA" sz="1100"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13</a:t>
            </a:fld>
            <a:endParaRPr lang="en-US"/>
          </a:p>
        </p:txBody>
      </p:sp>
    </p:spTree>
    <p:extLst>
      <p:ext uri="{BB962C8B-B14F-4D97-AF65-F5344CB8AC3E}">
        <p14:creationId xmlns:p14="http://schemas.microsoft.com/office/powerpoint/2010/main" val="718680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endParaRPr lang="en-CA" sz="1050" baseline="0" dirty="0" smtClean="0"/>
          </a:p>
        </p:txBody>
      </p:sp>
      <p:sp>
        <p:nvSpPr>
          <p:cNvPr id="4" name="Slide Number Placeholder 3"/>
          <p:cNvSpPr>
            <a:spLocks noGrp="1"/>
          </p:cNvSpPr>
          <p:nvPr>
            <p:ph type="sldNum" sz="quarter" idx="10"/>
          </p:nvPr>
        </p:nvSpPr>
        <p:spPr/>
        <p:txBody>
          <a:bodyPr/>
          <a:lstStyle/>
          <a:p>
            <a:fld id="{CA5FA6A4-9DA5-1A4C-AECC-583D18B6DFAF}" type="slidenum">
              <a:rPr lang="en-US" smtClean="0"/>
              <a:pPr/>
              <a:t>14</a:t>
            </a:fld>
            <a:endParaRPr lang="en-US"/>
          </a:p>
        </p:txBody>
      </p:sp>
    </p:spTree>
    <p:extLst>
      <p:ext uri="{BB962C8B-B14F-4D97-AF65-F5344CB8AC3E}">
        <p14:creationId xmlns:p14="http://schemas.microsoft.com/office/powerpoint/2010/main" val="9303317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CA" sz="1100"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15</a:t>
            </a:fld>
            <a:endParaRPr lang="en-US"/>
          </a:p>
        </p:txBody>
      </p:sp>
    </p:spTree>
    <p:extLst>
      <p:ext uri="{BB962C8B-B14F-4D97-AF65-F5344CB8AC3E}">
        <p14:creationId xmlns:p14="http://schemas.microsoft.com/office/powerpoint/2010/main" val="38197349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CA" sz="1100"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16</a:t>
            </a:fld>
            <a:endParaRPr lang="en-US"/>
          </a:p>
        </p:txBody>
      </p:sp>
    </p:spTree>
    <p:extLst>
      <p:ext uri="{BB962C8B-B14F-4D97-AF65-F5344CB8AC3E}">
        <p14:creationId xmlns:p14="http://schemas.microsoft.com/office/powerpoint/2010/main" val="38197349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17</a:t>
            </a:fld>
            <a:endParaRPr lang="en-US"/>
          </a:p>
        </p:txBody>
      </p:sp>
    </p:spTree>
    <p:extLst>
      <p:ext uri="{BB962C8B-B14F-4D97-AF65-F5344CB8AC3E}">
        <p14:creationId xmlns:p14="http://schemas.microsoft.com/office/powerpoint/2010/main" val="12832972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pitchFamily="34" charset="0"/>
              </a:defRPr>
            </a:lvl1pPr>
            <a:lvl2pPr marL="742950" indent="-285750" defTabSz="931863" eaLnBrk="0" hangingPunct="0">
              <a:defRPr>
                <a:solidFill>
                  <a:schemeClr val="tx1"/>
                </a:solidFill>
                <a:latin typeface="Arial" pitchFamily="34" charset="0"/>
              </a:defRPr>
            </a:lvl2pPr>
            <a:lvl3pPr marL="1143000" indent="-228600" defTabSz="931863" eaLnBrk="0" hangingPunct="0">
              <a:defRPr>
                <a:solidFill>
                  <a:schemeClr val="tx1"/>
                </a:solidFill>
                <a:latin typeface="Arial" pitchFamily="34" charset="0"/>
              </a:defRPr>
            </a:lvl3pPr>
            <a:lvl4pPr marL="1600200" indent="-228600" defTabSz="931863" eaLnBrk="0" hangingPunct="0">
              <a:defRPr>
                <a:solidFill>
                  <a:schemeClr val="tx1"/>
                </a:solidFill>
                <a:latin typeface="Arial" pitchFamily="34" charset="0"/>
              </a:defRPr>
            </a:lvl4pPr>
            <a:lvl5pPr marL="2057400" indent="-228600" defTabSz="931863" eaLnBrk="0" hangingPunct="0">
              <a:defRPr>
                <a:solidFill>
                  <a:schemeClr val="tx1"/>
                </a:solidFill>
                <a:latin typeface="Arial" pitchFamily="34" charset="0"/>
              </a:defRPr>
            </a:lvl5pPr>
            <a:lvl6pPr marL="2514600" indent="-228600" defTabSz="931863" eaLnBrk="0" fontAlgn="base" hangingPunct="0">
              <a:spcBef>
                <a:spcPct val="0"/>
              </a:spcBef>
              <a:spcAft>
                <a:spcPct val="0"/>
              </a:spcAft>
              <a:defRPr>
                <a:solidFill>
                  <a:schemeClr val="tx1"/>
                </a:solidFill>
                <a:latin typeface="Arial" pitchFamily="34" charset="0"/>
              </a:defRPr>
            </a:lvl6pPr>
            <a:lvl7pPr marL="2971800" indent="-228600" defTabSz="931863" eaLnBrk="0" fontAlgn="base" hangingPunct="0">
              <a:spcBef>
                <a:spcPct val="0"/>
              </a:spcBef>
              <a:spcAft>
                <a:spcPct val="0"/>
              </a:spcAft>
              <a:defRPr>
                <a:solidFill>
                  <a:schemeClr val="tx1"/>
                </a:solidFill>
                <a:latin typeface="Arial" pitchFamily="34" charset="0"/>
              </a:defRPr>
            </a:lvl7pPr>
            <a:lvl8pPr marL="3429000" indent="-228600" defTabSz="931863" eaLnBrk="0" fontAlgn="base" hangingPunct="0">
              <a:spcBef>
                <a:spcPct val="0"/>
              </a:spcBef>
              <a:spcAft>
                <a:spcPct val="0"/>
              </a:spcAft>
              <a:defRPr>
                <a:solidFill>
                  <a:schemeClr val="tx1"/>
                </a:solidFill>
                <a:latin typeface="Arial" pitchFamily="34" charset="0"/>
              </a:defRPr>
            </a:lvl8pPr>
            <a:lvl9pPr marL="3886200" indent="-228600" defTabSz="931863" eaLnBrk="0" fontAlgn="base" hangingPunct="0">
              <a:spcBef>
                <a:spcPct val="0"/>
              </a:spcBef>
              <a:spcAft>
                <a:spcPct val="0"/>
              </a:spcAft>
              <a:defRPr>
                <a:solidFill>
                  <a:schemeClr val="tx1"/>
                </a:solidFill>
                <a:latin typeface="Arial" pitchFamily="34" charset="0"/>
              </a:defRPr>
            </a:lvl9pPr>
          </a:lstStyle>
          <a:p>
            <a:pPr eaLnBrk="1" hangingPunct="1"/>
            <a:fld id="{42069256-1374-408E-83C3-15FCFCFDE0E9}" type="slidenum">
              <a:rPr lang="en-CA" smtClean="0"/>
              <a:pPr eaLnBrk="1" hangingPunct="1"/>
              <a:t>18</a:t>
            </a:fld>
            <a:endParaRPr lang="en-CA" smtClean="0"/>
          </a:p>
        </p:txBody>
      </p:sp>
      <p:sp>
        <p:nvSpPr>
          <p:cNvPr id="71683"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ln/>
        </p:spPr>
        <p:txBody>
          <a:bodyPr/>
          <a:lstStyle/>
          <a:p>
            <a:pPr>
              <a:defRPr/>
            </a:pPr>
            <a:endParaRPr lang="en-US" sz="900" b="1" u="sng" dirty="0" smtClean="0">
              <a:latin typeface="+mn-lt"/>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pitchFamily="34" charset="0"/>
              </a:defRPr>
            </a:lvl1pPr>
            <a:lvl2pPr marL="742950" indent="-285750" defTabSz="931863" eaLnBrk="0" hangingPunct="0">
              <a:defRPr>
                <a:solidFill>
                  <a:schemeClr val="tx1"/>
                </a:solidFill>
                <a:latin typeface="Arial" pitchFamily="34" charset="0"/>
              </a:defRPr>
            </a:lvl2pPr>
            <a:lvl3pPr marL="1143000" indent="-228600" defTabSz="931863" eaLnBrk="0" hangingPunct="0">
              <a:defRPr>
                <a:solidFill>
                  <a:schemeClr val="tx1"/>
                </a:solidFill>
                <a:latin typeface="Arial" pitchFamily="34" charset="0"/>
              </a:defRPr>
            </a:lvl3pPr>
            <a:lvl4pPr marL="1600200" indent="-228600" defTabSz="931863" eaLnBrk="0" hangingPunct="0">
              <a:defRPr>
                <a:solidFill>
                  <a:schemeClr val="tx1"/>
                </a:solidFill>
                <a:latin typeface="Arial" pitchFamily="34" charset="0"/>
              </a:defRPr>
            </a:lvl4pPr>
            <a:lvl5pPr marL="2057400" indent="-228600" defTabSz="931863" eaLnBrk="0" hangingPunct="0">
              <a:defRPr>
                <a:solidFill>
                  <a:schemeClr val="tx1"/>
                </a:solidFill>
                <a:latin typeface="Arial" pitchFamily="34" charset="0"/>
              </a:defRPr>
            </a:lvl5pPr>
            <a:lvl6pPr marL="2514600" indent="-228600" defTabSz="931863" eaLnBrk="0" fontAlgn="base" hangingPunct="0">
              <a:spcBef>
                <a:spcPct val="0"/>
              </a:spcBef>
              <a:spcAft>
                <a:spcPct val="0"/>
              </a:spcAft>
              <a:defRPr>
                <a:solidFill>
                  <a:schemeClr val="tx1"/>
                </a:solidFill>
                <a:latin typeface="Arial" pitchFamily="34" charset="0"/>
              </a:defRPr>
            </a:lvl6pPr>
            <a:lvl7pPr marL="2971800" indent="-228600" defTabSz="931863" eaLnBrk="0" fontAlgn="base" hangingPunct="0">
              <a:spcBef>
                <a:spcPct val="0"/>
              </a:spcBef>
              <a:spcAft>
                <a:spcPct val="0"/>
              </a:spcAft>
              <a:defRPr>
                <a:solidFill>
                  <a:schemeClr val="tx1"/>
                </a:solidFill>
                <a:latin typeface="Arial" pitchFamily="34" charset="0"/>
              </a:defRPr>
            </a:lvl7pPr>
            <a:lvl8pPr marL="3429000" indent="-228600" defTabSz="931863" eaLnBrk="0" fontAlgn="base" hangingPunct="0">
              <a:spcBef>
                <a:spcPct val="0"/>
              </a:spcBef>
              <a:spcAft>
                <a:spcPct val="0"/>
              </a:spcAft>
              <a:defRPr>
                <a:solidFill>
                  <a:schemeClr val="tx1"/>
                </a:solidFill>
                <a:latin typeface="Arial" pitchFamily="34" charset="0"/>
              </a:defRPr>
            </a:lvl8pPr>
            <a:lvl9pPr marL="3886200" indent="-228600" defTabSz="931863" eaLnBrk="0" fontAlgn="base" hangingPunct="0">
              <a:spcBef>
                <a:spcPct val="0"/>
              </a:spcBef>
              <a:spcAft>
                <a:spcPct val="0"/>
              </a:spcAft>
              <a:defRPr>
                <a:solidFill>
                  <a:schemeClr val="tx1"/>
                </a:solidFill>
                <a:latin typeface="Arial" pitchFamily="34" charset="0"/>
              </a:defRPr>
            </a:lvl9pPr>
          </a:lstStyle>
          <a:p>
            <a:pPr eaLnBrk="1" hangingPunct="1"/>
            <a:fld id="{06F4A33B-DDD2-4325-8286-254E1B23F71D}" type="slidenum">
              <a:rPr lang="en-CA" smtClean="0"/>
              <a:pPr eaLnBrk="1" hangingPunct="1"/>
              <a:t>19</a:t>
            </a:fld>
            <a:endParaRPr lang="en-CA" smtClean="0"/>
          </a:p>
        </p:txBody>
      </p:sp>
      <p:sp>
        <p:nvSpPr>
          <p:cNvPr id="74755"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ln/>
        </p:spPr>
        <p:txBody>
          <a:bodyPr/>
          <a:lstStyle/>
          <a:p>
            <a:pPr marL="228600" indent="-228600">
              <a:defRPr/>
            </a:pPr>
            <a:endParaRPr lang="en-US" sz="800"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20</a:t>
            </a:fld>
            <a:endParaRPr lang="en-CA"/>
          </a:p>
        </p:txBody>
      </p:sp>
    </p:spTree>
    <p:extLst>
      <p:ext uri="{BB962C8B-B14F-4D97-AF65-F5344CB8AC3E}">
        <p14:creationId xmlns:p14="http://schemas.microsoft.com/office/powerpoint/2010/main" val="226363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21</a:t>
            </a:fld>
            <a:endParaRPr lang="en-CA"/>
          </a:p>
        </p:txBody>
      </p:sp>
    </p:spTree>
    <p:extLst>
      <p:ext uri="{BB962C8B-B14F-4D97-AF65-F5344CB8AC3E}">
        <p14:creationId xmlns:p14="http://schemas.microsoft.com/office/powerpoint/2010/main" val="37282842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a:solidFill>
                  <a:schemeClr val="tx1"/>
                </a:solidFill>
                <a:latin typeface="Arial" pitchFamily="34" charset="0"/>
              </a:defRPr>
            </a:lvl1pPr>
            <a:lvl2pPr marL="742950" indent="-285750" defTabSz="931863" eaLnBrk="0" hangingPunct="0">
              <a:defRPr>
                <a:solidFill>
                  <a:schemeClr val="tx1"/>
                </a:solidFill>
                <a:latin typeface="Arial" pitchFamily="34" charset="0"/>
              </a:defRPr>
            </a:lvl2pPr>
            <a:lvl3pPr marL="1143000" indent="-228600" defTabSz="931863" eaLnBrk="0" hangingPunct="0">
              <a:defRPr>
                <a:solidFill>
                  <a:schemeClr val="tx1"/>
                </a:solidFill>
                <a:latin typeface="Arial" pitchFamily="34" charset="0"/>
              </a:defRPr>
            </a:lvl3pPr>
            <a:lvl4pPr marL="1600200" indent="-228600" defTabSz="931863" eaLnBrk="0" hangingPunct="0">
              <a:defRPr>
                <a:solidFill>
                  <a:schemeClr val="tx1"/>
                </a:solidFill>
                <a:latin typeface="Arial" pitchFamily="34" charset="0"/>
              </a:defRPr>
            </a:lvl4pPr>
            <a:lvl5pPr marL="2057400" indent="-228600" defTabSz="931863" eaLnBrk="0" hangingPunct="0">
              <a:defRPr>
                <a:solidFill>
                  <a:schemeClr val="tx1"/>
                </a:solidFill>
                <a:latin typeface="Arial" pitchFamily="34" charset="0"/>
              </a:defRPr>
            </a:lvl5pPr>
            <a:lvl6pPr marL="2514600" indent="-228600" defTabSz="931863" eaLnBrk="0" fontAlgn="base" hangingPunct="0">
              <a:spcBef>
                <a:spcPct val="0"/>
              </a:spcBef>
              <a:spcAft>
                <a:spcPct val="0"/>
              </a:spcAft>
              <a:defRPr>
                <a:solidFill>
                  <a:schemeClr val="tx1"/>
                </a:solidFill>
                <a:latin typeface="Arial" pitchFamily="34" charset="0"/>
              </a:defRPr>
            </a:lvl6pPr>
            <a:lvl7pPr marL="2971800" indent="-228600" defTabSz="931863" eaLnBrk="0" fontAlgn="base" hangingPunct="0">
              <a:spcBef>
                <a:spcPct val="0"/>
              </a:spcBef>
              <a:spcAft>
                <a:spcPct val="0"/>
              </a:spcAft>
              <a:defRPr>
                <a:solidFill>
                  <a:schemeClr val="tx1"/>
                </a:solidFill>
                <a:latin typeface="Arial" pitchFamily="34" charset="0"/>
              </a:defRPr>
            </a:lvl7pPr>
            <a:lvl8pPr marL="3429000" indent="-228600" defTabSz="931863" eaLnBrk="0" fontAlgn="base" hangingPunct="0">
              <a:spcBef>
                <a:spcPct val="0"/>
              </a:spcBef>
              <a:spcAft>
                <a:spcPct val="0"/>
              </a:spcAft>
              <a:defRPr>
                <a:solidFill>
                  <a:schemeClr val="tx1"/>
                </a:solidFill>
                <a:latin typeface="Arial" pitchFamily="34" charset="0"/>
              </a:defRPr>
            </a:lvl8pPr>
            <a:lvl9pPr marL="3886200" indent="-228600" defTabSz="931863" eaLnBrk="0" fontAlgn="base" hangingPunct="0">
              <a:spcBef>
                <a:spcPct val="0"/>
              </a:spcBef>
              <a:spcAft>
                <a:spcPct val="0"/>
              </a:spcAft>
              <a:defRPr>
                <a:solidFill>
                  <a:schemeClr val="tx1"/>
                </a:solidFill>
                <a:latin typeface="Arial" pitchFamily="34" charset="0"/>
              </a:defRPr>
            </a:lvl9pPr>
          </a:lstStyle>
          <a:p>
            <a:pPr eaLnBrk="1" hangingPunct="1"/>
            <a:fld id="{12D81E68-9A25-4868-9A5C-7E5D3A533671}" type="slidenum">
              <a:rPr lang="en-CA" smtClean="0"/>
              <a:pPr eaLnBrk="1" hangingPunct="1"/>
              <a:t>22</a:t>
            </a:fld>
            <a:endParaRPr lang="en-CA"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23</a:t>
            </a:fld>
            <a:endParaRPr lang="en-CA"/>
          </a:p>
        </p:txBody>
      </p:sp>
    </p:spTree>
    <p:extLst>
      <p:ext uri="{BB962C8B-B14F-4D97-AF65-F5344CB8AC3E}">
        <p14:creationId xmlns:p14="http://schemas.microsoft.com/office/powerpoint/2010/main" val="7129756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24</a:t>
            </a:fld>
            <a:endParaRPr lang="en-US"/>
          </a:p>
        </p:txBody>
      </p:sp>
    </p:spTree>
    <p:extLst>
      <p:ext uri="{BB962C8B-B14F-4D97-AF65-F5344CB8AC3E}">
        <p14:creationId xmlns:p14="http://schemas.microsoft.com/office/powerpoint/2010/main" val="40381897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pic>
        <p:nvPicPr>
          <p:cNvPr id="18" name="Picture 11" descr="Sprott_logo"/>
          <p:cNvPicPr>
            <a:picLocks noChangeAspect="1" noChangeArrowheads="1"/>
          </p:cNvPicPr>
          <p:nvPr userDrawn="1"/>
        </p:nvPicPr>
        <p:blipFill>
          <a:blip r:embed="rId2" cstate="print"/>
          <a:srcRect/>
          <a:stretch>
            <a:fillRect/>
          </a:stretch>
        </p:blipFill>
        <p:spPr bwMode="auto">
          <a:xfrm>
            <a:off x="6616755" y="5589240"/>
            <a:ext cx="2067341" cy="961132"/>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720080"/>
          </a:xfrm>
        </p:spPr>
        <p:txBody>
          <a:bodyPr/>
          <a:lstStyle/>
          <a:p>
            <a:r>
              <a:rPr kumimoji="0" lang="en-US" dirty="0" smtClean="0"/>
              <a:t>Click to edit Master title style</a:t>
            </a:r>
            <a:endParaRPr kumimoji="0" lang="en-US" dirty="0"/>
          </a:p>
        </p:txBody>
      </p:sp>
      <p:sp>
        <p:nvSpPr>
          <p:cNvPr id="3" name="Content Placeholder 2"/>
          <p:cNvSpPr>
            <a:spLocks noGrp="1"/>
          </p:cNvSpPr>
          <p:nvPr>
            <p:ph idx="1"/>
          </p:nvPr>
        </p:nvSpPr>
        <p:spPr>
          <a:xfrm>
            <a:off x="467544" y="1268760"/>
            <a:ext cx="8229600" cy="4608512"/>
          </a:xfrm>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6" name="Slide Number Placeholder 5"/>
          <p:cNvSpPr>
            <a:spLocks noGrp="1"/>
          </p:cNvSpPr>
          <p:nvPr>
            <p:ph type="sldNum" sz="quarter" idx="12"/>
          </p:nvPr>
        </p:nvSpPr>
        <p:spPr>
          <a:xfrm>
            <a:off x="8316416" y="6237312"/>
            <a:ext cx="576064" cy="365760"/>
          </a:xfrm>
          <a:prstGeom prst="rect">
            <a:avLst/>
          </a:prstGeom>
        </p:spPr>
        <p:txBody>
          <a:bodyPr>
            <a:scene3d>
              <a:camera prst="orthographicFront"/>
              <a:lightRig rig="glow" dir="tl">
                <a:rot lat="0" lon="0" rev="5400000"/>
              </a:lightRig>
            </a:scene3d>
            <a:sp3d extrusionH="57150" contourW="12700">
              <a:bevelT w="25400" h="25400"/>
              <a:contourClr>
                <a:schemeClr val="accent6">
                  <a:shade val="73000"/>
                </a:schemeClr>
              </a:contourClr>
            </a:sp3d>
          </a:bodyPr>
          <a:lstStyle>
            <a:lvl1pPr>
              <a:defRPr b="1" cap="none" spc="0">
                <a:ln w="11430">
                  <a:solidFill>
                    <a:schemeClr val="tx2"/>
                  </a:solidFill>
                </a:ln>
                <a:solidFill>
                  <a:schemeClr val="tx2"/>
                </a:solidFill>
                <a:effectLst>
                  <a:outerShdw blurRad="80000" dist="40000" dir="5040000" algn="tl">
                    <a:srgbClr val="000000">
                      <a:alpha val="30000"/>
                    </a:srgbClr>
                  </a:outerShdw>
                </a:effectLst>
              </a:defRPr>
            </a:lvl1pPr>
          </a:lstStyle>
          <a:p>
            <a:fld id="{465045C0-524C-4C6A-96B2-D7CF4749CC0B}" type="slidenum">
              <a:rPr lang="en-CA" smtClean="0"/>
              <a:pPr/>
              <a:t>‹#›</a:t>
            </a:fld>
            <a:endParaRPr lang="en-CA" dirty="0"/>
          </a:p>
        </p:txBody>
      </p:sp>
      <p:sp>
        <p:nvSpPr>
          <p:cNvPr id="9" name="Footer Placeholder 4"/>
          <p:cNvSpPr txBox="1">
            <a:spLocks/>
          </p:cNvSpPr>
          <p:nvPr userDrawn="1"/>
        </p:nvSpPr>
        <p:spPr>
          <a:xfrm>
            <a:off x="467544" y="6237312"/>
            <a:ext cx="2376264" cy="457200"/>
          </a:xfrm>
          <a:prstGeom prst="rect">
            <a:avLst/>
          </a:prstGeom>
        </p:spPr>
        <p:txBody>
          <a:bodyPr/>
          <a:lstStyle>
            <a:lvl1pPr>
              <a:defRPr sz="14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4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4" name="Rectangle 3"/>
          <p:cNvSpPr/>
          <p:nvPr userDrawn="1"/>
        </p:nvSpPr>
        <p:spPr>
          <a:xfrm>
            <a:off x="22121" y="1196752"/>
            <a:ext cx="9144000" cy="7200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CA"/>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Flowchart: Process 2"/>
          <p:cNvSpPr/>
          <p:nvPr userDrawn="1"/>
        </p:nvSpPr>
        <p:spPr>
          <a:xfrm>
            <a:off x="0" y="404664"/>
            <a:ext cx="3059832" cy="6453336"/>
          </a:xfrm>
          <a:prstGeom prst="flowChartProcess">
            <a:avLst/>
          </a:prstGeom>
          <a:solidFill>
            <a:schemeClr val="accent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ln>
                <a:noFill/>
              </a:ln>
            </a:endParaRPr>
          </a:p>
        </p:txBody>
      </p:sp>
      <p:sp>
        <p:nvSpPr>
          <p:cNvPr id="2" name="Title 1"/>
          <p:cNvSpPr>
            <a:spLocks noGrp="1"/>
          </p:cNvSpPr>
          <p:nvPr>
            <p:ph type="title"/>
          </p:nvPr>
        </p:nvSpPr>
        <p:spPr>
          <a:xfrm>
            <a:off x="251520" y="476672"/>
            <a:ext cx="2592288" cy="2088232"/>
          </a:xfrm>
        </p:spPr>
        <p:txBody>
          <a:bodyPr>
            <a:normAutofit/>
          </a:bodyPr>
          <a:lstStyle>
            <a:lvl1pPr>
              <a:defRPr sz="3200"/>
            </a:lvl1pPr>
          </a:lstStyle>
          <a:p>
            <a:r>
              <a:rPr lang="en-US" dirty="0" smtClean="0"/>
              <a:t>Click to edit Master title style</a:t>
            </a:r>
            <a:endParaRPr lang="en-CA" dirty="0"/>
          </a:p>
        </p:txBody>
      </p:sp>
      <p:sp>
        <p:nvSpPr>
          <p:cNvPr id="6" name="Text Placeholder 5"/>
          <p:cNvSpPr>
            <a:spLocks noGrp="1"/>
          </p:cNvSpPr>
          <p:nvPr>
            <p:ph type="body" sz="quarter" idx="10"/>
          </p:nvPr>
        </p:nvSpPr>
        <p:spPr>
          <a:xfrm>
            <a:off x="3347864" y="908720"/>
            <a:ext cx="5257105" cy="338484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Tree>
    <p:extLst>
      <p:ext uri="{BB962C8B-B14F-4D97-AF65-F5344CB8AC3E}">
        <p14:creationId xmlns:p14="http://schemas.microsoft.com/office/powerpoint/2010/main" val="373870719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6139"/>
          </a:xfrm>
        </p:spPr>
        <p:txBody>
          <a:bodyPr>
            <a:noAutofit/>
          </a:bodyPr>
          <a:lstStyle>
            <a:lvl1pPr algn="l">
              <a:defRPr sz="4400" b="1">
                <a:latin typeface="Franklin Gothic Medium" pitchFamily="34" charset="0"/>
              </a:defRPr>
            </a:lvl1pPr>
          </a:lstStyle>
          <a:p>
            <a:r>
              <a:rPr lang="en-CA" dirty="0" smtClean="0"/>
              <a:t>Click to edit Master title style</a:t>
            </a:r>
            <a:endParaRPr lang="en-US" dirty="0"/>
          </a:p>
        </p:txBody>
      </p:sp>
      <p:sp>
        <p:nvSpPr>
          <p:cNvPr id="3" name="Text Placeholder 2"/>
          <p:cNvSpPr>
            <a:spLocks noGrp="1"/>
          </p:cNvSpPr>
          <p:nvPr>
            <p:ph type="body" idx="1"/>
          </p:nvPr>
        </p:nvSpPr>
        <p:spPr>
          <a:xfrm>
            <a:off x="457200" y="1346854"/>
            <a:ext cx="4040188" cy="67552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Click to edit Master text styles</a:t>
            </a:r>
          </a:p>
        </p:txBody>
      </p:sp>
      <p:sp>
        <p:nvSpPr>
          <p:cNvPr id="4" name="Content Placeholder 3"/>
          <p:cNvSpPr>
            <a:spLocks noGrp="1"/>
          </p:cNvSpPr>
          <p:nvPr>
            <p:ph sz="half" idx="2"/>
          </p:nvPr>
        </p:nvSpPr>
        <p:spPr>
          <a:xfrm>
            <a:off x="457200" y="1986615"/>
            <a:ext cx="4040188" cy="4172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346854"/>
            <a:ext cx="4041775" cy="67552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dirty="0" smtClean="0"/>
              <a:t>Click to edit Master text styles</a:t>
            </a:r>
          </a:p>
        </p:txBody>
      </p:sp>
      <p:sp>
        <p:nvSpPr>
          <p:cNvPr id="6" name="Content Placeholder 5"/>
          <p:cNvSpPr>
            <a:spLocks noGrp="1"/>
          </p:cNvSpPr>
          <p:nvPr>
            <p:ph sz="quarter" idx="4"/>
          </p:nvPr>
        </p:nvSpPr>
        <p:spPr>
          <a:xfrm>
            <a:off x="4645025" y="1986615"/>
            <a:ext cx="4041775" cy="4172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72BC5A62-BCCB-1E46-8B3A-BB6734AE5F12}" type="datetimeFigureOut">
              <a:rPr lang="en-US" smtClean="0"/>
              <a:pPr/>
              <a:t>5/8/2017</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9691013-1AC6-BE45-A724-9C2F6CB3106C}" type="slidenum">
              <a:rPr lang="en-US" smtClean="0"/>
              <a:pPr/>
              <a:t>‹#›</a:t>
            </a:fld>
            <a:endParaRPr lang="en-US"/>
          </a:p>
        </p:txBody>
      </p:sp>
      <p:sp>
        <p:nvSpPr>
          <p:cNvPr id="10" name="Rectangle 9"/>
          <p:cNvSpPr/>
          <p:nvPr userDrawn="1"/>
        </p:nvSpPr>
        <p:spPr>
          <a:xfrm>
            <a:off x="-182880" y="850777"/>
            <a:ext cx="9326880" cy="182562"/>
          </a:xfrm>
          <a:prstGeom prst="rect">
            <a:avLst/>
          </a:prstGeom>
          <a:gradFill flip="none" rotWithShape="1">
            <a:gsLst>
              <a:gs pos="33336">
                <a:srgbClr val="9B9B9B"/>
              </a:gs>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2700000" scaled="0"/>
            <a:tileRect/>
          </a:gradFill>
          <a:ln>
            <a:solidFill>
              <a:schemeClr val="tx1"/>
            </a:solidFill>
          </a:ln>
          <a:effectLst>
            <a:glow rad="101600">
              <a:schemeClr val="accent1">
                <a:satMod val="175000"/>
                <a:alpha val="40000"/>
              </a:schemeClr>
            </a:glow>
            <a:outerShdw blurRad="40000" dist="23000" dir="5400000" rotWithShape="0">
              <a:srgbClr val="000000">
                <a:alpha val="35000"/>
              </a:srgbClr>
            </a:outerShdw>
          </a:effectLst>
          <a:scene3d>
            <a:camera prst="orthographicFront"/>
            <a:lightRig rig="threePt" dir="t"/>
          </a:scene3d>
          <a:sp3d>
            <a:bevelT w="101600" prst="ribl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pic>
        <p:nvPicPr>
          <p:cNvPr id="11" name="Picture 4" descr="C:\Users\Rob\Desktop\Sprott_cmyk.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4501" y="746508"/>
            <a:ext cx="971956" cy="450987"/>
          </a:xfrm>
          <a:prstGeom prst="roundRect">
            <a:avLst>
              <a:gd name="adj" fmla="val 16667"/>
            </a:avLst>
          </a:prstGeom>
          <a:ln>
            <a:noFill/>
          </a:ln>
          <a:effectLst>
            <a:outerShdw blurRad="50800" dist="38100" dir="5400000" algn="t" rotWithShape="0">
              <a:prstClr val="black">
                <a:alpha val="40000"/>
              </a:prstClr>
            </a:outerShdw>
          </a:effectLst>
          <a:scene3d>
            <a:camera prst="orthographicFront"/>
            <a:lightRig rig="contrasting" dir="t">
              <a:rot lat="0" lon="0" rev="4200000"/>
            </a:lightRig>
          </a:scene3d>
          <a:sp3d prstMaterial="plastic">
            <a:bevelT w="381000" h="1143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551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67544" y="404664"/>
            <a:ext cx="8229600" cy="1066800"/>
          </a:xfrm>
          <a:prstGeom prst="rect">
            <a:avLst/>
          </a:prstGeom>
        </p:spPr>
        <p:txBody>
          <a:bodyPr vert="horz" anchor="ctr">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67544" y="1484784"/>
            <a:ext cx="8229600" cy="4392488"/>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hf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jn_Ka5os_TAhVM1oMKHVK_BcsQjRwIBw&amp;url=http://www.pngmart.com/image/38747&amp;psig=AFQjCNHsMmacWHpMD1g_4hMBb9L_aKlgGQ&amp;ust=1493747796121605"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www.google.ca/url?sa=i&amp;rct=j&amp;q=&amp;esrc=s&amp;source=images&amp;cd=&amp;cad=rja&amp;uact=8&amp;docid=cgi0CWlxqrEEwM&amp;tbnid=zFpNhT_fpGkbaM:&amp;ved=0CAUQjRw&amp;url=http://worldofviruses.unl.edu/ComicActivities/SoManyViruses/&amp;ei=lw8KVKHaNc6BygSLnIKoBw&amp;psig=AFQjCNEtz5f1eYHOoRVyUIlMI2Yf4gL-Qg&amp;ust=1410031837004489" TargetMode="Externa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hyperlink" Target="https://docs.google.com/forms/d/e/1FAIpQLSfWy1JDmcUc2ItcxMDkWUcmP9b8U32Ba-1xfVn-f1H6ykdZAQ/viewform?usp=sf_link" TargetMode="External"/><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hyperlink" Target="https://drive.google.com/open?id=157AG3wCxlxBORk3VZnPlRWpQs5I&amp;usp=sharing"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ig6K2S0NzTAhXHz4MKHRgUA8AQjRwIBw&amp;url=http://lsibba310.weebly.com/introduction-to-kolb-learning-style-inventory.html&amp;psig=AFQjCNGeXVdiLMNE-TmgE354N8MjJ-L0kA&amp;ust=1494206772386867"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hyperlink" Target="https://www.google.ca/url?sa=i&amp;rct=j&amp;q=&amp;esrc=s&amp;source=images&amp;cd=&amp;cad=rja&amp;uact=8&amp;ved=0ahUKEwiL_7GZ29zTAhVI1oMKHRoxB84QjRwIBw&amp;url=https://www.centraltest.com/solutions/workplace-personality&amp;psig=AFQjCNGejVA4VZ7O-884uPU-O36HJp04mg&amp;ust=1494209740989739"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2.gi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hyperlink" Target="http://www.branchingpoints.com/wp-content/uploads/2013/04/mbti-pairs.png" TargetMode="Externa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ideo" Target="https://www.youtube.com/embed/2Z8pgV74_Hw" TargetMode="Externa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ja87fR3tzTAhUL6oMKHakYDQEQjRwIBw&amp;url=http://lapetitesocialworker.blogspot.com/2013/05/eeyore-dysthymic-disorder.html&amp;psig=AFQjCNGWGjlTsqV5m46tiXZFi-Vuz7tpFA&amp;ust=1494210654895893"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hyperlink" Target="http://www.google.ca/url?sa=i&amp;rct=j&amp;q=&amp;esrc=s&amp;source=images&amp;cd=&amp;cad=rja&amp;uact=8&amp;ved=0ahUKEwiaoeGT3tzTAhXD54MKHb4UDw4QjRwIBw&amp;url=http://oscarthegrouch.wikia.com/wiki/I_Love_Trash&amp;psig=AFQjCNE7I0We4QxbMrfGyvqxozy0H1JVZA&amp;ust=1494210531938401" TargetMode="Externa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iF45aM4dzTAhUE2IMKHcqABhEQjRwIBw&amp;url=http://www.rjds.ca/if-then&amp;psig=AFQjCNH1Mf54JTG8xOp_a9ejSVI_iA_hGA&amp;ust=1494211325640411"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hyperlink" Target="http://sprott.carleton.ca/faculty_and_research/smurphy.html" TargetMode="External"/><Relationship Id="rId7" Type="http://schemas.openxmlformats.org/officeDocument/2006/relationships/image" Target="../media/image37.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http://www.google.ca/url?sa=i&amp;rct=j&amp;q=&amp;esrc=s&amp;source=images&amp;cd=&amp;cad=rja&amp;uact=8&amp;ved=0CAcQjRw&amp;url=http://www.ryerson.ca/itm/&amp;ei=HXa8VMiYM4GMyASs8YEY&amp;bvm=bv.83829542,d.cWc&amp;psig=AFQjCNGvUqyDo0NZCUmF66yTz4Och7wq5A&amp;ust=1421723544204002" TargetMode="External"/><Relationship Id="rId5" Type="http://schemas.openxmlformats.org/officeDocument/2006/relationships/image" Target="../media/image36.jpeg"/><Relationship Id="rId4" Type="http://schemas.openxmlformats.org/officeDocument/2006/relationships/hyperlink" Target="http://sprott.carleton.ca/faculty_and_research/mhine.html"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86" y="2204864"/>
            <a:ext cx="9157886" cy="1470025"/>
          </a:xfrm>
        </p:spPr>
        <p:txBody>
          <a:bodyPr>
            <a:noAutofit/>
          </a:bodyPr>
          <a:lstStyle/>
          <a:p>
            <a:pPr algn="ctr"/>
            <a:r>
              <a:rPr lang="en-US" sz="3600" dirty="0" smtClean="0"/>
              <a:t> </a:t>
            </a:r>
            <a:r>
              <a:rPr lang="en-CA" sz="3600" dirty="0" smtClean="0"/>
              <a:t/>
            </a:r>
            <a:br>
              <a:rPr lang="en-CA" sz="3600" dirty="0" smtClean="0"/>
            </a:br>
            <a:r>
              <a:rPr lang="en-CA" sz="3600" dirty="0" smtClean="0"/>
              <a:t>Week 2A</a:t>
            </a:r>
            <a:br>
              <a:rPr lang="en-CA" sz="3600" dirty="0" smtClean="0"/>
            </a:br>
            <a:r>
              <a:rPr lang="en-CA" sz="3600" dirty="0" smtClean="0"/>
              <a:t>Personality</a:t>
            </a:r>
            <a:r>
              <a:rPr lang="en-US" sz="3600" dirty="0" smtClean="0"/>
              <a:t/>
            </a:r>
            <a:br>
              <a:rPr lang="en-US" sz="3600" dirty="0" smtClean="0"/>
            </a:br>
            <a:r>
              <a:rPr lang="en-US" sz="1600" dirty="0" smtClean="0"/>
              <a:t>BUSI 2101</a:t>
            </a:r>
            <a:br>
              <a:rPr lang="en-US" sz="1600" dirty="0" smtClean="0"/>
            </a:br>
            <a:r>
              <a:rPr lang="en-US" sz="1600" dirty="0" smtClean="0"/>
              <a:t>Summer 2017</a:t>
            </a:r>
            <a:endParaRPr lang="en-CA" sz="1600" dirty="0"/>
          </a:p>
        </p:txBody>
      </p:sp>
      <p:sp>
        <p:nvSpPr>
          <p:cNvPr id="3" name="AutoShape 4" descr="data:image/jpeg;base64,/9j/4AAQSkZJRgABAQAAAQABAAD/2wCEAAkGBxQTEhUUExQWFhUXGR8ZGBgYGBwbGhodHh0XHCAcHB0cICggHB8lHBgYITEhJSotLi4wHB8zODMsNygtLiwBCgoKDg0OGxAQGywkICQ0NC8sLDQsLCwsLDQsLCw0NCwsNC80LCwsLCwsLCwsLCwsLCwsLDQsLCwsLCwsLCwsLP/AABEIAL0BCgMBIgACEQEDEQH/xAAcAAACAwEBAQEAAAAAAAAAAAAFBgMEBwIBAAj/xABKEAACAQIEBAQDBAcFBQYHAQABAhEAAwQSITEFBkFREyJhcTKBkQehsfAUI0JSksHRFTNicuEkgqKy8URTVJPT4hc0Q4OzwtIW/8QAGgEAAwEBAQEAAAAAAAAAAAAAAQIDBAAFBv/EACwRAAICAgIBAwQBBAMBAAAAAAABAhEDIRIxBBMiQVFhcYEykbHR8AUjoRT/2gAMAwEAAhEDEQA/AM+4VzXh/CSxisIjW0dHz2vLdMHzhiTLZ1JEAiIEbCC+K4dwfFCcPeay5ZFyXCFAzTLTcIkA5QQGJ3MGs5ivTpXD823b2PnGvsoxlqWtZb6CDKHUgsVEDc6j7xSzw027YuLftM6spCsjQyNBynXQidwd+hqHhPG8Rh2mxeuWzqIVjBmQZXY7ncUfwnFL1xUFyx46LEMbayQAREgZmGugJI0FLIrhUO26f4tChFe1uOLXlvFaMhwd0jYq9mDppsbYI9fwqofsZsYhC+BxyP6MVcfxWz/Kq8TOYzX1PnGPsl4nYmLAvL3tMG/4TDfdSbjuH3bLZbtt7bdnUqfvFdxZxVroMa8ivgKWjjrNVnD417Zm3cdD/hYqfqDVWva44ZMDz1xC1GTGXtP3mz/84NHLH2uY6IujD3h18S0Nf4SB91IFeUbYvFGgH7QMKygXOEYNmAjMvl+cZD+NS4PmLBtauLewuZHueLbRXIFqRlygiJgaVnU1yaRpvotinGFpq0/uP3FeLcPuPmXAi3/hW+6j6D+VUhx3DL8GFsj/AD3Lr/i1JwNfGhUvqU9aC6gv6tmvWsfNmyFFu3mVWgLlAkTp2HudcsdZA7mXGXrQUW3YZLfiNsWILBdCRqR122PaKThzCxILAyIiDp5dt9dRmXeADoCdaYcLxMXb1olQVCZIbUMPMwn3JAqc9NGvxf8AsUqXQP4tzHirThGxF0tlVmAcjKWAOUx1AImhr8zXjvdun3utQbE32uMzuZZiWY9ydTXFU4L5Mr8rJ8Uv0gm/GnO5Y+7E1w3G72Rra3GW2/xopIDRPxd96HRX0UVFLonPPkmqk9E+IxruZd3YxEsxOnbU7elQg14FkwNzTX/Ztq0wVXLGPMdASesCZidq5uhIQsVjI3rymXj2O8WzkZAvhGV0GbzEAy28em2lLU1ydnSVM+r6vq+AphT41yams2GchUBZjsFBJ+gpl4X9nfEr8ZMHdAPW4BbH/GRR4s4VKkGGc7I38JrTU+xbFW7bXcTds20USVUl2PpsFBJgTJ3omvgKMuVdNNW7UknxKQxuRmWNwd6yct63ctntdQr9M4/Cqjj0gdY+X0rX8N9szhAuMwKOp0LW38p6aKwI27tQrmLnPgt1AbfCs1xic22Hy6iDmtE5p1pqEetNGa27KEgkkDYj+e9OXDsQLa228W7CqFKKwynSJHr1pZx+Msu02rLWxHwm7nAPoSgMe5PvRfl/DnE2/DtQuItyQNIuoTPXTMpMexXtNK42VxzSZPzlgWNq3e8XxTszFQrRplBy6EiWFK2GvNbYMjMrA6FSQR7MNacOIcIxjraXwmeGOa2tslhlA/ZGp8pO1VuZOXhhzmVP1RgwwYMh21mCAfuNdjtIGVJyJeFfaXxOxAXFO4H7N0C4PqwLfQ0z2PtsuuMmLwVi+vWJWfkwcVnQwat+8PnI+/8ArXKYWDMg+hBX8JFU5E3jZpTcycuYn+/wFywx3NtYA/8AKbX+GvDypy9iP/l+ImyeguNA+lwKfvrLWwbSYg+zCo2sOP2W+hoqSFpmn4j7FbrjNhcbhr46brP8JcffQPFfZJxVP+zBx3S5bP3FgfupKt3ntkFSVPQqSp+ophwfPHELEBMZfAjYuXH0eYo2mDZHjOR+IWvjwWI+VssPqs0GxOBuW/7y26f51K/iKdML9rvFF/7QH/z2rZ/5QDRTD/bfjgIe3hrg9bbg/c8fdXaCZdFeFTWu/wDxezyW4bhCVXMxbttp5DqSR1qs32qYZtX4NhGPuv8A6VCkdszOzgWYZtADtuSfkOlQ3bRUwRBrRcBxBb125iLduzh0uv5VK5skIq5VgDy5wdI61ds8xYPBO4xOCtYw3W8VXGVcgZEBWCDHnDGPWpp+6isoVBSMrimnknCHEOUzFTbAYQJJE6jUgCNKN83c8YPEYZrWG4cmHuErF0ZJABkjRQdQI3qh9mnFAt+5bNsM1xPK40ZcvmIHQyB3GwrssVxG8fLKE/b86EhRXaWydtfatbxP2trauOicMwoyMVnT9kkTonpX2F+2bG3HW3YwmFzuYVQrkkn/AHwKokiDv6GX2uE32+Gzdb2tsfwFXcNyriWDM1s2lEa3QyBixgKsjUz8q2/jX2h4rA4M3MV+jtinOW3Zsq2RCZM3HLnNAEkLHadZrJeJcwcT4k4Z3LyfKoVVUegjXr3pZNVoeMd7QDxnA7+HdBettbL6pMeYTGYRMietXcX4aucqEEaAsZOmk9pMTNPvBrDC7aXH2Xe/bt5bNyQ6ABmOWABD+Y6mZjeiPMXI2GCXL7hvEILt5iEWF6Bdtus6kmp/ydIrFcVYq8kcFXGC8bwm2iQGM/3kgqNN43IMiCO9Pww+EwdjxMSlplUyCbYiT0RYksf69Kq8k4d0wltMtsIwzgrmBhjmBM6kkRXPPHgEqLwVsiyMzEBZ9ARrpv2kU7ioKwRcpuhc4jz2l7MLfD8MLZ0Pi2wzMOkhQI+p6a1LytxbhST43DLTOT5crFwWJ0XLefKvvPpHWgmMI8M+Aie4A29PWlzCYNmuJHw51BPYFhJjeBvNLGdnZMbRp/EPti/RmazhuGpYZdCLhykR3RFH40rY/wC1nid3RbyWQelq2o7/ALT5m++tNfHJdA8W0j2yNM4Vix6CGBCjf/Sg2P8As9wWIX9Xa8B+jKxyk9ipMsPUQfwqrTJUZjh+P38Qbn6Rir7HLoWuO3aQBsD6+kdagXhYOouXYOvwf+6mXi/I2KwqXIwiXVDZvHV87BQNgsggbk+Un1iglrE4TKMy3AYE+/WpTbKwSS2CFxJXQGAfzFUbx1P1qawwY7VFihDU7Dk3GyNWq/wfiTYe9bvJ8SNMTEjYrPSRIn1oc1dilIGl4VWuPilw2Iuyi28ZgyXJK9G1YkzD5COuszAoxgPtuuZVXFYRLyxDMpysfdSCpP0FZzydxc2cXYZj5QSh/wAjyCPbM0+9evg1uXL+UEZDIj00M9Ok/I0W9WGr6NPPPHL+I/v8CbRO7C0oP8Vls1dDhvLeIH6vFmwT+87J/wDnX+dZph+W7hAF1WtXCYBYeUjt2260Yt/Z8Aiu+KWYlkVGYgdgTAmg5JdjxhN9EHHuAol8phHN+3++SmpjWCpgj10mDFX+P8jXsNhUxaXLd227BRlzBgSW3BECCpB1370ExWIRZ8K5ey5QFOgn1KtEaAjSg1/jVz4czNb0zKxMNBmSBpPr3pIybKZEkWbS3VU3HUNbRgWRiCG1jb57jajPFuWb9nNefC3DYEMH8OVKSCJcDTydaG8OxtsFW8JToVbMSZB7A9frpT3wTifE8XZKXL6JgnBSHRWZk2AUBZjSJLCjBtuhZwSjyQg3sXbvsiraS1rBMsRlMATuRl7jvtUX6CpVzlIKRMEyZJ3mYiCaIWUXD3oZF8pKtqTKt+728vvoa2fi961xCwuHdmtjLCskBgCI6gggjT50Y29IMopbZl64MYm0MPaRbaBVbMAJnygEndixygyfwFKn6Au7Z09/5aU12eK3uC4zEI9q1iHZFCO4OTJOYOFG5OxE6EHU0r4ziT33a5cIlmJhVCqOugAgCilQk5qXwXeX8KXLi3LHQgEbxm29SJIH+E1LzVhV8UTKsEUECAJ1+h1FEOV7ZXDXbmkF0GsyI6iP85qHmq1FvDvEG74rn2zIFHsAKDXvLqP/AEOT/H77/sAcPw5GZVzscxgeUfF0nXbXf3pi5c4IlnFw9zzqmboFBYRkJJ3AMzNVuTuYRgsSbjWUvgoVyXIAkwQQSpg6RMdSOtH+L822cZ8OCs4Zg0s1plZrmmzEKu3z3rsjqDYni41kzRg9CnzTw+0mIbKSQ0uYIgFmaQDBkDv70X5EWzbL3gua8DlSTOQEavoBqZyjtBo5huelwVq1bOAsX8wZhcuRmPnYFfhJgadetWbH2vN+xwzDARJAJ2Hsm3yoR90EdlSx5pRq6ZUxeATHo6s4MHysrA5HPePSZHrQ/BYd0L2JFg2xpcY6MR0G0SNop65e5r/tRXJw9uwLLL8BnNmB38o2yj60L545ezutxZBiNRoxGoynbNH7JyzGk60ZRqIcc7kEOD4kPaVWLFrZBDNo2hmmu1h7d1MjuSGA1Uxpv9CPuNYziON5beS2pU/DsAxOxkDY09cHxhtWbIYyVUBo6wI+mn3UuG9j54qk0Of9m2wMquw6CdfbtFZ19pGRb6I9vNIEtpqokxOhHxH8zTvhMctwBgZMTA6T3J+n1pc594SbyW3MZ0mTBiNxsDtr23qmRNrRLE0pbM9xeKUAqgyqfqfeqH6Qto230LKTKbaZcoM+kmqBukmR+G0b1xjUAYKJzR5iepOu3Soxi01ZaUk4NoduC81292BVhoojMPffSmnA83WiJLyevT5Cd6yG1dCjT61wcQxOn5/rV+Rjsd+fOerwAsWHNtmE3WXQgNsituNNSRB1G2orMYq9xBfhb76O4Hhts20JAkqCfoKHYGLeHQzXuPWCK7toyuVYQw3BqPHPMV3wWdcCBhXSmueldCgRPQ0ajcaiiOBxL+IwtmAxLe2v+tDSamwFyGBmK7vQU2naHO1w0T+kG9d0M5SBlkg6DYDvoKlXiByuy3GUBgIZMwIMjQjaqXBsaAHzBbgUZshnUmBJ1B00+6p+KY1TaC+CEOcaKIEanbt9ank/koo14pVFsU8Q7XGJU7k9QO56mNpqIrbyTFwNG8AqT7bgesn2ohj8Bl82wO/v3/GmG9YRreXxtyCFyD4Y2n6etGT46JqLm7E/DWDcuIiDzNCqPU6D8ZrVrGMyXPBkZFOVAOgUAZfqD8vas0wmJFm8Llsy1tvLKgjaNZ7bVK/ELty8Bb0ctO8CZLfSnUq2hElVMOcQtWbuIueaW8RUAEyZgad4gj6U1/2jke2NVZvhDD4oiYOxjTSZpN4pwG5cPialjGZU1jprMbVX4Twi4t0MFY27VxSQ0gHzAEqR10B+VBZVdlZRl1RqvPXBbOIwRxDKC9q23njzAKC0e0/81ZS3Db1xAy4ePLJYaEgAfsFpMAT5VHemW/xnEXW8EG49u4SI+FYPTTTbqa+w3FbVtDe8KzlU+IAT5y7QDAJ3OnTTeleS+kKsK7bJ+WsLa/RbZZvI0541EqTroDpoOh0ql9oajLhsp0UFBpB2QzHTcVRwfNRtM3+zRaZ82V8xykkHRoUb65SOkTRzHWMNiUVL97wHUZ7RVZTK4ECI1BgGB1kAxoGlNJ2BJyi4p9C/wHl5rpW+QjIGKZGJhmCMwzRrlHl06zXPEeO4QXMoswEeA9lQhIygENmJzDNmiQOm2tPvBeU8TZwxRr1pVZ/EbJmY5cu2qgakL99Z1b5cbMWFvyEMUJaBoToYk+lLKr2HHySuPdnmExtu5DNYN0KCurMAozFicqaj4tdY0qqON3LdsWrahDJLHKMzAnQHMDAA+tM/JuPPD8WjE20S7bZbmUkgADMpBnUlgo+dLPEyt7EXLlpWGdyypMkfP+XTbajaaSOlz5OTe32EuQuM3sLetlYFi7dVboJEdRMkeWJJ07VrnN/FPDS3lUtZYMbjhCyqFyxJjKupOp7VimJxZdIEAOQMg7yNR9K03lbmRhb8MtqAVM9fWjG5Jo7io01srXeL4W+WTEW2t3UIAuEZX0ggHeR1gzvV0X8MyhVvbdY/OtJvNY8TGOFIkgMZ11Cgf0pbONNlcudy40KnWD6mkXJXRbJwVX8qzUsJjLuHNtrV0Xrasc6Kv7DDc7klTt70XxvFTcBAb6D+cVl2C4wgtBlabknNAYEbgAMD212qPF813EVZie6iGj1PXpvScp3QaglyKN/BG3inW4dmJJ0AI+LbbURp3ofjb8lm6sZ+v5Ne3cc1xnuNu234VVYyD7/hVI23slmcVBKPzs+FzSBUls1FhlmrApzKdY7VPb8/1ong8UgtoC6jyj9odh60GxdzSBtUlni1xVCg6AAfCvSinRwz4HjK+ZriW0kQFgEsddWPtA1pKxBBJI2OsdvSos5r0bUkY0Unk5JIs4TA3LnwW2b2BP31HesshKupUjoRBqfh/EWtbEx6GpOL8SF4q0QQIJ6nr+JP1o27BUeN3soOalwFtmuKqiWJgCoCaKcFxq2VuPE3Iyp6TMn8Pya5uloEUm9jFxK4mHt+CkMx1uPA17D2HSpOW+XsRifNaQlds7GEHpJ39hJoF/bbZfNZtERGYrLk/vZpmZ12j0p25S50u/opt3WDlCFXWHCxpPt0PpHShDW2Vk09IK2Ps6/8VezLHwoMuv8AmPT5ClFMDduj9UuVQSCJ+DL0k67RTdwvj7w5c5soJUHqegpIvWLLubjEl38xlgPM2pyxEamuyNabGx6TSDFngOGfDrcWzDMJJDNodQYk95qhY5eN7E28PhQocqXdm+FVEeZuvpA6kUW5bx7Lw7FBjmezmZZM+XIuWNNs1R/Y9cLPjLjE58qS56CXJ/BdPSnVNInJ1LSo55uwy4e1aXMGCNDssguepAkxrrqaF8tYlzibIQnKHDZW1mPi010yz91MXNF/C3bVwZQSB8SzmDE7kGBuT3+W4XcPxvwMRbD28otAoykHOCQMzQSIaeh6VCKs02obZtNq0mIUxo3Ssp4lwkOmLYsga1dKAH4yc/lA92BHyPam7l3mC0wa4r6fsiCCfZTr/L1pY4nZbiONe2i+Emj3WYg6xlzCNAWGka6iZ3q2TdJE8XFXy6E9ngSzgkyGUa9evv3rTOV8DYx2Asre1ewTaVwQroAZVR38pTcHv1pO534KmHuKuHVjbZMxGrEFSFJ7wSQfQk/IjyDibnhsrE5Ubyg9CdT/AC096WMadMW7VoZWtXsNdFtrwewBuw80bZYGh0G9B+crGGDW2tMURlKxuCVMtEaiMw09q85q4qLZljAmPmf5dflS9xjiOHu2QiX8xsnMoNtlLz5SASfUHadPeOlCKCpv6lvh/A0xXiZpyohy6nMCZg/cd6ocKs+E+bysVJGn0/nTp9nmCU4UXVafEclu65SFyn6T/vUA5l4NbLrdLMCVh0B3a3lWfXTT5Cla4xQU+UmLvGbC2cSXy5QTmHbbpGh11qJeNlWECBO866dY7Vd4x+vywB1ABgfjQDH4RrLBX0MBgJnQz/Q00XaJ5Pa9DNi7uW6XSHkaMO0RqfTTT0pdxF1ixLGTJJJg696lweOFtUWFOZpLKxmCAMrLtpuKgxbDU/MCguwSdqz5HNsabb6fn2qvirpePu71ALhiJr1bxG34CnJthjG8N8O0DmM6bxBntGunrQ2IqHx2JEkmNqle8OxpYppbDOXJlnCiR8/6VKtvUDcz0kx9PwFQ4c+XtXVtyDp9RofqNaYCD2D4WqQzZyDvnCKh1/daWP0q83DsN/3afwtSoOLMvw6HuND9fi++ov7Uuen3/wBak4yZpWTGlVFCrOGUQZ2OnXeq1MXLb+Rx3P4gU058FZPBheafBC7FfVJeTKSOxj6VGKci1R9FX+C4G7duqLVs3CGBKgT1H5+p2Boly/wEXxnuOUTZY+JiP3dNh8/atZ5GwuGt27gsr5lWTOpywDM92O/eB20TmnLiVWN1yM2u20XzOluFOoKtudx2PsIojxvkvENhrWKtWMyvmZ1X4lE+Q5e2XXSqnA/CbiFpMXbZFLzlZCWOcZlDAdCSJPbf02DiXHEKPbttbZwp/VlwvlAM6nQQO9LGFO2Wd5FUV/v3Mq4M5SwPEEMJ0JgkdJ3jeNaBWDbEr4YOshidvT8kU0Y/DAhQAy3UzeIrHeNZGxkCfLrprrrS7ewyXTmZyoBGoG8z7R3mD7VPny7KywvG6+SG7xK8Ld9kZRbeEcR5iDI0027/ACrvA5sKr6Oou5QCdDAkkSD6jSmPgXD7JXMqMABIHxwcpGZ4JC6d+pU11fxuHuYUSJIEjTQHb+cUXKor6CLHcrvZU/QnvWnFhwGUCfNBAADg6ayTMeppX/su85ViGPiTBysZI0MzruNzTryNy5i7y57ahbZYqHcxI7gQc4G3TYa1T4vjbmGu3LVxsxRiu577qPXQ/Omk5paQijCT2zi3xIW7eHtXw6vYV0z6FGQvmQSNRllxrG9FOWOJAYhyRPilF06KufX3LOPTeiPAeF2rmEw9zEWw3j4pUEkgqvmEAqQRLJPaIqvxXl97d+6iFM5mHJ+INDBjDA9IO8MJjauUmvcxuOuKC/MVm5cuXfDuwM6W7NsaBg4D7KYHkiSRGm+tLvNvCreHewqYjO3iBjEqoPl1JX4l280TERpVF8NfDC1muW2b9gvKEQdRsDpAOvf2rnjGDZUzPdzlQNYgCWAaJ9I+naj6kW9dienL5KnNmBa+/iKZiREiNImPXv7Uv2eEO7AIV2kmYApgwWANuwzFzAaVBJgafCDABOskjSevWhS8QkEAbnaNPQ7nWunKV6OjCLXuHzkTHNh8FezLmVLhCkCIDAeaOoDsPr6V5xbwnFt/EW4/iZQVETmBnMJiZA7VQ5WxV65+oFsNayHOilVd9dwWIB6AgkbjpVlOAXks/rcO9sKwYagw0kg+Ukn870JXJJlFHg3FqhU49gWRx5vL09KOYLhLW7dsK9tI+P8AVhmfrMQWMjpUGP4dicY2S1ZLMu8aD5loA+tWsVhGwXh2cRLHIGlSWESRAJIJggj6Ukr4pjQjeRpKynxPha3Gd8+cA+QZSpgA9NBEdhSdxS1lI9dQe/qPSm7EY1mWbSkkhs4ICnLBmIJIgT671VucvXMW1s22XJIV2JE25/eUkE7aRIMb0+KSS2xfIwy7SE2vjR/inKV+0GZQLqAZsyEE5e5X4h9CPWgFVUk+jHKLi6Z8oqxbYGRUY2r6yutEBdQ6VyzQJr6vgJ0rgkKWprrwqnivK4AOo5y63lceoNBH3q/wXEZbkHZhHz6fn1qWZXBmvwZqHkRb/H9T3jVmHLRAbXb2mo+F4PxHE/CNWPp29zRnF8Ou4hkt2Ua45PwqJ07nsPU6U6YL7NcULUZ7SMBopJJJ9SBAP1oQlJwVIfycKj5DV67/AKi5fE2s+UC1b0UAwdP3Znbueta3whbWFwpcoVBXM8KWck7zlBLEbaUg4P7P8Rfi3ddrVtDDgjfqChBIcHrtHc9GvFcgSF/2q6XUQDclvoc0ijBSirqxnGEpcZy4pfv+wp8V5ssYq40f7O6mFa4u4HdkBa2Zk7Ebag1Fw7Dnz+Tx0dGRjYuK5gkE/DJ1ykajYmjeP5axKEC6Fv2pAJeHUAmNc4LKNdwNKv4jkTAOgAtrbuTmlLpJ0jbMdtNgNOkVyjzdu00WeSWCHBOM4v6d/sRcbxJzddyMj5y0EQVMyBB102+VUuJApdcZMok5l6SCYI7T26U4804FcGLLWLl29maPAzhzlAMsjMrusNlGk79KBc1WIS3d8G7ZtuuX9ZJZWzEg3CSTJJJzHf50PR42+wT8uOak1TSdf4KfD+MPbs3VQKPFjMYJOpywDMDQzt1pj5M5GL/rcXmFpYKWGlc/+YbhdtOsdt1nl5MXbdb2HsXLvhtIItsynoRIBGxI0236U+X+dCB57V225HwXbbIZ2gTE7jaarBJ9/BhlI0DA6WxChQPKqgQFUaaAbCs25iw1lcVjDeCNcuJbeyrCSWLOgKjcwAsqN684FzliXu3cPbCteQgrbnMpAcB4JyyQpzQCNjXV7E5uL2XxaiwoVWysQ0lMxSCJgliDHSDvuTN60Ngjbd/7QAXmT+4tlmCWHTw1AAELCyeuY66/4tu1znfE3GvB0jKBkYxtpPmHzOv+k9faLwtbDrfw2iOSTp8L7+Weh1MdI9qWL3MVy6uYAhwRnZRpEETpt+FSjDTUhpZNpouLc8RSt1oIOZHBHlPp6Ht/1qfhODd7oUtmnUsYgARMDX3OusV9xzBLiHYtjLI8MSCqIhbQaaPE+woBw0OSCjkxoT0j5b/KkWOS2mF5Yy7Qzc2YPNbCJcVmY/COhJO4E9Zqjw/knEFQWNtQf8TFj7CBV7hzBFJNsKo85gSzMBqSdz10qfhnOpKXXt2Lly4mUBevmJGyyQBGv8qpjhr3AnkSftPrF25hbqlVCXIIDZASFIjRZljvroKfOUuPnEL4d6PFUbgEBh3ggQRpIrPsPizjcVctvaFm5bQnPbcOsjLAeQR16EazVjl1rlrFi3oLnwwNtR6aRsRSJPHJfQNrJH7mo3LeUyvX+tDeYeAW8VbAZsrLOUwD8o0/HvRfCLmUZp2ggiDNIfOPOGIwd9bYsIbbEKHZviOkwBqIkb71qkk1szJuLtH2G5KtW1Pis1xu6+UD5a1ew/KNqSUdspjMGyGYIkTlmCQdoO2oigXH+ecVYcr+ioqeJkQOx8S6NfMqjoY3g/EBrTVYFw2QWVrbMAxWdVzawY6gmKhPBBrSpmpeZma4uTr6CLjbl3D3mtB8wDKJUx5QJCsOujQfnSdzFy1cs/rUGawx8pBkoTsrjcHoDsffStPXGWbt17NwqwBgwRmBAHzFUcThltZrF0eJafYnqNDBjqDB02IkVLjLE77QHWVV8mXXsDkZlJkqxXTbQkfypo5K4VZI8W5BaSFB2AHX3mfpXHMHK7KC+HJdNyp1cex/a/H3qly7xg2xkIGjddP3vwJqjlyjonjhxn7gtzZgMMlrOkC4WABXbfzSNtppWAA2M+tW7mLL2yrawxZT77iouGcMuXbnh2xOhZtgFUbsSdANevUimjpbFn7pLj8kAUkwASew1rxrZBIMgjQ07HBrbEABfYgj6iZ95pYxdsZ32+I/iajHyLdUejk/4zhBPlbAN5IYjsSKYOSeWruMvwnlVQS1wqSq9hpEk9BNc4ngufHXbaK5ti652ykoHjQtpJBAHvTTwm7ily2zbazhxkcKsBUAlpmMzMwUScxIz7ztpS5I8tNqVmo8E5ft4a0EtCDuzn4mPc/yHSi1m50fSOprMf8A/fXVzBAoAV8m7agsVJUkAAjQabqVJk0y4prt9kzT4XhZp+EtdJUqCv7KhVIIjXOetUSSVIMpOTtjJxPGWrCm5duKiDUkn1A23OpA07ih+L5lwqBy95QEVWYQxIDRlkASCZ0G++mlLVrgtoqBiWd2AAORcqwABEMWJ0nru7ndpqe7Z4cqt4iXIZizMzsPMREkyDMTrv5n/eMkFDFa5hw2dkzEspVSAjnzMCQohTmaFaVEkQZiK9D4J7kAWfFIkqyAPpBMhhMjMsg6iR3pVxPHOEWhmBVmBJVUJdpbKCQJgGFABOwEAgGKh4dzBw83ncYt1a5Ei9bIXNEEgqMqloWdgSooVfYVJrpjVxjitvDWmYDRRoFgSdgPrWS3+O3L2JDXGfXMVKsVysAWULB2kR6zTHzbxVbgFpCSAZZo3O2noPxPpSzwvCq9w3W1W2YQd2/0H41DLkp0vgtDG3+zW+Q+PtisMPF/v7cJcHffK4HZgPqGozjLassOquvVWAII9jWYcK4t+i3Vun4drnqhifp8Q9q0vF3lA1NdinzQuXHwYNw3JWBt3lxFq0EuAkqysw1YEHScuxOkUL5s5btPdTFXr/hpbEHMBBGvaDOv3UUu43J5ht27/wBKTPtJxxvxYUwigNcPckSEHsNT71SbSWxYXftIOceKW7qeDgzZu2sguXLxzEW1kgLodbjMGIGnqOtJOFwL2MS1kXFzFgmoMMCszEzpI09aIctC0LGKt3BILIUAMF3YOqJ/Eo9NTOlQ8Jxr3MYRctW7jXXym2SIBgA6kERFsdOtdaasVpp0E8El/CI6ZbLhF8MtLA+Zgkxl6Fu9BboFq6xa6GbVjlHlEnbckE9J7UU4XhltPda/hA6NcJUTbKqHdVRYnYMRoBpVHm3hzKWcrbtB4C2resZZg7LpBOgHTekiFjBwrFh1BHUUKxODS3cvtbvKb97Q2cwUgEqzGZkGAT00JqPktwSLbaMD5ZaAR216ifwq3zLw61bxtk5FIZWa8qgsdc0swWSJz1TtWH52HOU+C2rKg27rSRJTxAUJI1kLoT69KJ8bi0yXQgZlUidj33rOOG4R7OMtstrxZYEeGtxVQkxIkdBrqT6098z3JXKDLHcD9n39a6k1QqYCw/2g4hbruMvm0yMCVBAABiQZ07iaCcd5jfEXbb4pRdVCYyHJEmdAPbrUuO5bvsxNq2xiM0wATAOmYid+n+lQcN5eu4h7ljIVcJPm0jUQZ7E6ab6x1qSbTpMo1a6DHD7+Ee81zGs1vEsZRka4py9NREdhEaDrrTnfxH6sFLhaVAWGJkRAk7mlW5yFjbyBLgw4MybpQeKSJAGZQCViN6beGcsX7WGSyMrFVy58wB+UjTeB2qyQjduzEuKXWt4l2ViGDZgw0OsH+dPHLfHjjUNhhN5bbOCxhTljaJ11nbvrRDiP2TX713P4tq0kCR5mOmmwAG3rXeE+yq3bmcXcYkFT4ShNCIIJJOhGh70kotppCxbTsE8N4sGUFTI/D0qhzHw9HBvIBIHnHcd/lTnwrkLCWSYN1z1l9P8AgC0Xu8mYMq2YuisuUw/edRmkzUfQcXaZf1VKPGSMPDGnX7JbzjHQrwpts1xYBFwLACmdtXBkdtjNCeceXFwjg2rhuWnMKWXKwPY9D7wPYUS+y3Ds2LLKYyWmJ9ZKiPqfuppzqLkiMY+5Jmi/2FhMTfhg1i429tjCP6221BPdQdOwrAeJ3P11zKTlztGvSTH3V+huK4tLdm418eVFLHrMa/Wdq/OBqXjzU03VGjyss5Um9H6G4XwIWwHuDPdOuuy+g/rShx0XMZicqibKN4eUo2UqIL3Z0HTKkzJ1Eb0y437QcCmnjZz2RHb74j76CY/7TLJBCpcI9hP1J0+hrZGMYql0Z5S5O2c2MPZwv6zE3bZufF4aiVRjOZu5mRuBsNzV8/aDZS2Mtm5dbMEEDKpY6gEtsdRoJOtK3MVm7etWc1rJcv3AEtJ8bIBrOYBs2bdsuWI9ZjfloPdfC+JhbDW0LXP766UESxe4yi2h2mI6DsKLYtlzjHP2NYlEWxZ6QjW7rj3OYgfwihfHsHbOFt3r+Je9irp8tsXUuKonUnKCF0/ZB3I9agfklkyIzzexDZcKi6BkGpvXJByJlggfFvtFVuO8FVLosYb9bcteW7dTMM1wsBABMAKTlkROs7TQ2Al4pg7VjDYf9WP0i6vjM+cyqEnKhTYSIM9daGcOwniuS392up9T+7R/gvIOOxNwfqWVCwD3mZSoGkkHN54GnlnXTvGo8U5VwYw/grbW2EWBcUAPIHxMf2z1ObelldaGj3syDinED8KSSdNOp6AD7qbcFy/iLNhM9m4AFzMcp3OpmNR8+1LnJHDPH4ratSHW3cLsy/CRbkhvYsF+tbpxbEZFLm5kVAWfQEFQJM9Rp1BqSwqS2W9Vp6MVxDNfzgDyqPMekf61qLsTbXX9kfhSFw/mCxftYglVsMzs0REqx0PqQNCB1HrUmN5xvXitnB2sxchVZwdf8qjX3J2E6UcfGCqwzbnsOcZ4jqFXU7D+tK/F74GhM9z1J6mnfivKUWfJcm/lGafgYxqF6oCdpJ9e9Zo3DL1zMzAqqsVM7yJkD2IikyqcpUPjcVGyDhdgteN6SEtgtHQ5FaJ/3iBPvXfL1sG9bLW2ukgsGtnK4ygTJBUgqWHwmdDXfFz4GHygx4hCE9l1Lf8AKPrXnDVChnUXEvJA8S2CykNkzEiCBKNOo7a0/wDFUQe3Ze4W1o3Et31xJzn4ZuiWBzCCCJiJ36TU3HbHhWWPgi0jsytcdg11h5yq6FjqBHmaddqp2SjXl/2p81uWTypmDZTEjJ6xtTRyzwM38Rauku62iXfxlb448uVXAC+Ys0hR8FNDoWXZT5P5Ovs4u37XhpGgYjPJjXKJjSd/pTti+VcM8OygvlyhoGo0MEDQwQCJGlHWtMOpqO5YPxKdevY+9PCKiqQXJt2LWH4QbUReuwNsxJEdiCdvYTQ/iGHbV1Ct6z94FMPErlycq5B6sJ7/ANKGJwwv/eXGf0HlUfQ60wGyLhuIzqPSp8O6i8LbgQ85T2cCYHaVDfwihuFHhXmT9mdPbpVLnFLgVblskZCG03EahvkRXmRbhkNrXKI+JajQMy/P+teYzEMikm5mA6RrVLl/jdvGYdbixOzruVYbj0B3HoRQnmjHhXS0O2Y/Ugfga9Fy1ZkS2EDxENq7Mf8ACvWp/H085FteiD4j71SwCEgZQF9dz/QUROHS2rXG1ygsSdToJ0rjgdxPiC2bfiOMibIv7bnsPz60v2OMNcbNcI9FHwqOw/r1+6heLw1/G3fFxDZRsltTog7Due56/SukwXgvk6aEe3/UGsueUmvsXxJJ/cJ8fwH6RYZIG0qezDUVQ+x2yitiLz9ltiRt+02n8FFsFc6Ur8yYm9gGz4cjwrrFiCPheBPyMT8jUsU2tKv2dmintjV9rePtjBOqsPOUAG2ocMR9FNYbRHjPGL2JYNdfMQIAgAD2A/O1D4rTji43fyZZyT6NN4NyRZu4YXv1hLiUz3AojuQlto9pNEOC/ZyVuK/6TYJUlgCrMdoG5XY6gxvHaq/HOZ71xRZ4eCtq0QHviFTNrpLCMvXuY2jcBY5mxNow1w3YO51Dd4zTHv7VWc1Ethwepfx/Y1O7yrcBxN1MT/tF5BbS5k0soP2bahpGnWdxPuo4/kbHsnhnE2r1ucxRy6Bj3fKst31aifAud/ExXgC2baOpay4cnNA+Eq0iZDjQj4akv8/lgQLQVtiW3kf4QYH1NdPJGKthw+LkytqK67Bgs8Us4z9JbDWrjG34QysBaRdNQxabex1buaM8KwWGwVkhEF3EXDmfzm4oImPMVGYCTHlgknegd/j7vux9I3n0JJKz2BAof4eKxhV1tYaFUqFZkUuCfidNAxA0EiR16RFZvUtR19zVk8NeMlLLv7L/ACNGLdgviYqzcFpj8Rv4kFf8U5yLYHqoHypV504s7oqC7cuYcSPGgq10Qphpy5iAQpMQSJ0mKHXuWMbY18C94YMkW2zrr/hRjtQXiGLuM0OwJWQAzMSvoFuaj2inSpVbZky5YzeopfiwnyRh2fGI9kOi2yHESSYjcqrEz1ERG8DUaXx7i3j2PDJAJ+M6ZSo6iCwgkRoxGhG8gYz52gsdjI8yiPVeg16CjmE5gd7N0XSHZMsMzQWmR5j+0wA33IgdKnn5em1ETE1y9wfxeLs2kn9lew0np703/Z7asGycUrB7jSsdbfoR3IgztER1rEeI8Re7AYjKpkKBHz77etNn2b8PxJveLbbJbghp2YQYkbaEgiddRGhNRxYY4Vzn2VnmeR8Y9Gn8Y4oBKK0OdzE5f9fegvCrCQUa5mDEkZtGk6kyd53+p60S/QFUEDU7sx1JrjwVQTAk/mKzS86XK0i0cCqrEfnfg7+KrIVNq3tBnXeW9DAFUOE4gJnKOcOGtzluAFCxIEKSRPlj4W+XSm3E4NLhLEE9+lBsfhvDtOiGAy5cpEiPTURVIeUp9iywNdATDX7i4gOLqnPAcoIIVeqyxEmY6+1bLyjxTCuhTDgW7nxOr/Gx0Bct/wDU2Hm6aaDSsi4bww5VAA8oAmInQUTdvBAIYqy6hgYIPeav6/F66FWG1vs2R3bcAN6DQ1TuY5VbTf8AaQiD/mAO8dYpY5U5ys4seHcPh3xoD8Iueqnaf8P00ohzDw7xLbB7rKN5Bg+0wd62RdmeqCZwwYlo3/MVXspB1oFyLzGLyGzdkXbcgSSc6jSfVhse+/XRhYyxjaipJrQHFoX+Y7OS4lwDQ+U/j/WulUOn52qzzNwqw4F6/d8MrojFgAP8IH7U9Rv2igPBeIKZAYMASJGx6Vh8iHuv6mrDK40VeEH9BxJCj9S8ZljYa6j/ACkn5Gl7nzit3+0LrWyCiZUA32An/iLU58asjRzt6Cfz0pP4ngs7lo31oeulFJ9h9O3aDfK/NiXIW55G212/0/Cm7iOID2Lqqdch/Cayj9DA3H59O1GuFXr9tYtOGX9xt/YHt8qC8tL+RzwfQZ+FWPIDS5x3jNv9M8AbopzN/i0OT5D75q2/Mxt2sq2ylyIzNBVfURr/ABAD3pUTg6lw8HNObNmaSd5mdafL5GOqFhjndjZh7uoq7jcOt20VIB6ie4oFYDAhSN9vX00600YDhl0jVSPcgH8ahBclorJpdmf47DYUA5tD2iT/AFpea5h/+5ufdTPzhyriBfa4q6EbfnQil/8As+7/AOGB+f8A7qtjUIqnLf5ozz5N6X/lkWD4m4srbB0tsxy980ax6RH0rpuJSPgWe/8ApUtyzDWbraHKWb/FqQPqNzVcMo2FUyKN2a/GlljHjdJFzE426cmLEW2sFESB5DGYwB33J7ye9EuP3Qz+PaM2rvmkdGPxA9jMn5mqXDj46th3BhjmVgJyPETp0IoRg+IXcOzKjbEhl0ZDGmx0O29Px5xpkXleDK5LphSxfJO5qvaxzWwPEU67Hr/WifDuM33B8PB4c9GdcOWKzuZkgGNaiflO8pdrSeLbVsoI+Jt9u8QQZiDIpY4uNj5vK9al1Xz+TvC80uv93cdf941eu82eOvh4xBiE6aZXBnSHykj1gV7gOTsXcILItkd3Zc38IP41exXJzqDlxNkMOjKD/wAokfSioy+ERko/W/0eYTF4fwLz2eGYcpay5s5a68MSMwzDMQsSY/qQk4tQfhjKdQBoBOunamTB8Ox1twUu2tPU5T7+TavcXwiziHPgsljEft2GMIx/etEd+0R/lprcV7iMop/xFnh/D3uXERAGZunRfVuwA1/6idt4DZSxYW2GLFQAzsNTGg+g0HYAUqcA4McMhzqBcY7zJIH4Cdfzobt3CdP2R99eX5Pkc5cV0jXiw8Fb7DVzHKRpt0/Pah99mcxOlRKpY0Tw2ECiTWSUi1UU7uHgQBS1irRLuWOgEAfMfzpuxbhULH5UsxLLP+c/Lb7zTYXcgvo9tIFGUdN/eh9/C57gAAO5IJgfmYomzZRJqvwsZnZvl9df5VolJxXJApPR3g+EgGTatED1aiWKw5yBU8qRAVSYHz3NXsDZ029aIHCikl5GRqmxFGCekCMJYt24e2q27iiFLCR67aHQnermN4vdtI924A4VZATqdPmBrM9pr7GYYnbsentQDFPdQkIfQjofkdK0YvMcVTQksKe0xY4nibmIbxbjF2G3YDso/ZH5MnWqvBuIm1fCmcrnT0b/AF2+lXLKlbjCAPTpXXFOHyudZDKQ2nxCCDp2NUU03v5C460alguDh7UXidpIXp89daUsbhFzEowI3Vhsy9CPz0pt5d4hmUT1AIPcHUEVPzRgg6C4BJXf/L/p/Wmz4U8fKPwSx5Gp1IzvGYLrFRYFYO5mj6ICCKFY7CwdPurznJNUzYkWkRLw8w81VjwAj4GK/h9Dp896jtOVIP5NMGHvZhIqHug6C9gzA27tp1ZgjZT2IOuhI3kwT0FM13Du48uIu256oLW3oWtk/PehH6T5oYQaL4S5pH0r0fAz74P5MvkY9WWOLWD4EyWKAEkxJ6EmABPXQUreEp6CnOw86Glm/wAuYjM2RreWTlkNMTpOu8Vfy/GlOSlEliyJKmZFiH8XK+ZVXKAZMBcoiKj/AEqwnQ3T/An/APRozZ5RQW/Ee4zDeFAX7zm/CoFdUH6m2tv/ABfE/wDE23yArVJxi7Y+KGbIvbpFb/ari9LFo/8A21+nxP8AKas4Lh+Gtjzq98/5vCT5AAsfmR7VEjFjmYkk9Tqae+Acn2r1lbjvcDMAfLlAEz0IOsDek5yk6gaF42HGuWV3Z3ytcuWrYtpaQFzK2wCCFnV7jmTl6CdWimnA8Mt4ZGe4/wATFmJnUnoqg7aQBqfevvBt4OzNtJkjUmSTtJO5/MRQ/GXmY5mMkfQegHSkyZ/RVPbIyrI/YqRYxPGwFnwiqrqMzAH5lZI9hS3j+YLlz4URB0EEk+vSu8UM/wAXfbp0qzwfg6s4LEnWsn/2ZH8jLFBA/CYa7dnxHYJ1jyz6CNdaduHcq2cHZ8UqBebp+0F13nWZiiuJ4JaCG4oy5GyBRtoNWPqT9KG4/EsyqCen4SBS5pSin6m/oCNSriL3ECXcmohpCiav4gZRPUiTUeDt6gnesCLhHB2ABVq+0mK6K5V9qrluvU/9K6T+BVvZQ4s06dNv6/hH1orgOH4a2loXkJuXYAJV412GYeVdx1kk1TXDC5iLds/DP5/Cna8oA0r0/wDj8Sacn+DP5E2qSM1544EbQFyzOQtBU7qTsQe06en4UeFYcKoXXN+JPamfnC+YS30YyflsKD4CwM09v+n86z+Y16vGPSLYb4Wwvw/X8/P+VWrjwQRr+Yr2zaAAPUg//rXUa1ldnfJyi59xDRqPr/Sl/i1nK5HzplsNv7D+f9KC8dXzg+kfh/Wn+AxexHcfrm96uoQDVTH+W+asYjafStUf4oYM8H4gVtqgH925AP8AhOoHsJI+Qpovc1Ye2qrcaWfyqgBZmJ6QBp2kwKyq8S8yzBIllU5c3oSNY9qT8Rdy3BcRVWSWVYkAZjCmfiECDO9bfHbdpuzFnpVRsY+IkAjqVYgskkgB8pIBIAMb19fwZaSCIPT/AF96A8Sxjtg8HjIRbjEoQikAgLcK5pJDQFZdRoCIyxqycCxPi2gxEb/0/lWHzPH4PlHovgzWqfYGxaQII1FV+H40qw3+lMPELI3+X40CxNgAyKyKV6Zp+LDN6HUONxXeCfpMEaiaDYW6QSOhoplEHTYe1CuMrQO1RI/HHDEKgMaE+dtfZEIj3IquObLn79r/AMtv/UpF4/xi5m8OFIYZszCWGYkwusLAgaDXU9arNzR4fk8ENk8s5t40nbrFfSRulfZ5bqz/2Q=="/>
          <p:cNvSpPr>
            <a:spLocks noChangeAspect="1" noChangeArrowheads="1"/>
          </p:cNvSpPr>
          <p:nvPr/>
        </p:nvSpPr>
        <p:spPr bwMode="auto">
          <a:xfrm>
            <a:off x="155575" y="-1790700"/>
            <a:ext cx="52673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340080"/>
            <a:ext cx="3232047" cy="179277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ad">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81128"/>
            <a:ext cx="9144000" cy="230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404664"/>
            <a:ext cx="8229600" cy="1066800"/>
          </a:xfrm>
        </p:spPr>
        <p:txBody>
          <a:bodyPr/>
          <a:lstStyle/>
          <a:p>
            <a:r>
              <a:rPr lang="en-CA" dirty="0" smtClean="0"/>
              <a:t>Road Map</a:t>
            </a:r>
            <a:endParaRPr lang="en-CA" dirty="0"/>
          </a:p>
        </p:txBody>
      </p:sp>
      <p:sp>
        <p:nvSpPr>
          <p:cNvPr id="3" name="Content Placeholder 2"/>
          <p:cNvSpPr>
            <a:spLocks noGrp="1"/>
          </p:cNvSpPr>
          <p:nvPr>
            <p:ph idx="1"/>
          </p:nvPr>
        </p:nvSpPr>
        <p:spPr>
          <a:xfrm>
            <a:off x="467544" y="1484784"/>
            <a:ext cx="8229600" cy="3960440"/>
          </a:xfrm>
        </p:spPr>
        <p:txBody>
          <a:bodyPr>
            <a:normAutofit/>
          </a:bodyPr>
          <a:lstStyle/>
          <a:p>
            <a:r>
              <a:rPr lang="en-CA" dirty="0" smtClean="0"/>
              <a:t>Review Week 1</a:t>
            </a:r>
          </a:p>
          <a:p>
            <a:r>
              <a:rPr lang="en-CA" dirty="0" smtClean="0"/>
              <a:t>Learning</a:t>
            </a:r>
          </a:p>
          <a:p>
            <a:pPr lvl="1"/>
            <a:r>
              <a:rPr lang="en-CA" dirty="0" smtClean="0"/>
              <a:t>Organizational Learning</a:t>
            </a:r>
          </a:p>
          <a:p>
            <a:pPr lvl="1"/>
            <a:r>
              <a:rPr lang="en-CA" dirty="0" smtClean="0"/>
              <a:t>Interactive #1: Individual Learning</a:t>
            </a:r>
          </a:p>
          <a:p>
            <a:r>
              <a:rPr lang="en-CA" dirty="0" smtClean="0"/>
              <a:t>Personality</a:t>
            </a:r>
          </a:p>
          <a:p>
            <a:pPr lvl="1"/>
            <a:r>
              <a:rPr lang="en-CA" dirty="0" smtClean="0"/>
              <a:t>Trait </a:t>
            </a:r>
            <a:r>
              <a:rPr lang="en-CA" dirty="0" smtClean="0"/>
              <a:t>Approach</a:t>
            </a:r>
          </a:p>
          <a:p>
            <a:pPr lvl="1"/>
            <a:r>
              <a:rPr lang="en-CA" dirty="0" smtClean="0"/>
              <a:t>Interactionist Approach</a:t>
            </a:r>
            <a:endParaRPr lang="en-CA" dirty="0" smtClean="0"/>
          </a:p>
          <a:p>
            <a:pPr lvl="1"/>
            <a:endParaRPr lang="en-CA" dirty="0" smtClean="0"/>
          </a:p>
          <a:p>
            <a:pPr lvl="1"/>
            <a:endParaRPr lang="en-CA" dirty="0" smtClean="0"/>
          </a:p>
          <a:p>
            <a:pPr lvl="1"/>
            <a:endParaRPr lang="en-CA" dirty="0" smtClean="0"/>
          </a:p>
          <a:p>
            <a:pPr lvl="1"/>
            <a:endParaRPr lang="en-CA" dirty="0" smtClean="0"/>
          </a:p>
          <a:p>
            <a:endParaRPr lang="en-CA" dirty="0" smtClean="0"/>
          </a:p>
          <a:p>
            <a:pPr marL="411480" lvl="1" indent="0">
              <a:buNone/>
            </a:pPr>
            <a:endParaRPr lang="en-CA" dirty="0" smtClean="0"/>
          </a:p>
          <a:p>
            <a:endParaRPr lang="en-CA" dirty="0" smtClean="0"/>
          </a:p>
          <a:p>
            <a:pPr lvl="1"/>
            <a:endParaRPr lang="en-CA" dirty="0" smtClean="0"/>
          </a:p>
          <a:p>
            <a:pPr lvl="1"/>
            <a:endParaRPr lang="en-CA" dirty="0" smtClean="0"/>
          </a:p>
          <a:p>
            <a:endParaRPr lang="en-CA" dirty="0"/>
          </a:p>
        </p:txBody>
      </p:sp>
      <p:sp>
        <p:nvSpPr>
          <p:cNvPr id="4"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solidFill>
                  <a:schemeClr val="bg1"/>
                </a:solidFill>
              </a:rPr>
              <a:pPr algn="ctr"/>
              <a:t>2</a:t>
            </a:fld>
            <a:endParaRPr lang="en-CA" dirty="0">
              <a:solidFill>
                <a:schemeClr val="bg1"/>
              </a:solidFill>
            </a:endParaRPr>
          </a:p>
        </p:txBody>
      </p:sp>
      <p:pic>
        <p:nvPicPr>
          <p:cNvPr id="7" name="Picture 2" descr="http://tonygrima.files.wordpress.com/2012/01/perception-3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2280" y="2636912"/>
            <a:ext cx="1964089" cy="206716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3280193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3192086"/>
            <a:ext cx="9144000" cy="3665913"/>
          </a:xfrm>
          <a:prstGeom prst="rect">
            <a:avLst/>
          </a:prstGeom>
          <a:gradFill flip="none" rotWithShape="1">
            <a:gsLst>
              <a:gs pos="0">
                <a:srgbClr val="0776DB">
                  <a:tint val="66000"/>
                  <a:satMod val="160000"/>
                </a:srgbClr>
              </a:gs>
              <a:gs pos="50000">
                <a:srgbClr val="0776DB">
                  <a:tint val="44500"/>
                  <a:satMod val="160000"/>
                </a:srgbClr>
              </a:gs>
              <a:gs pos="100000">
                <a:srgbClr val="0776DB">
                  <a:tint val="23500"/>
                  <a:satMod val="160000"/>
                </a:srgbClr>
              </a:gs>
            </a:gsLst>
            <a:lin ang="2700000" scaled="1"/>
            <a:tileRect/>
          </a:gradFill>
          <a:ln>
            <a:solidFill>
              <a:srgbClr val="001696"/>
            </a:solidFill>
          </a:ln>
          <a:effectLst>
            <a:outerShdw blurRad="40000" dist="23000" dir="5400000" rotWithShape="0">
              <a:srgbClr val="000000">
                <a:alpha val="35000"/>
              </a:srgbClr>
            </a:outerShdw>
            <a:softEdge rad="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pic>
        <p:nvPicPr>
          <p:cNvPr id="12293" name="Picture 5" descr="http://www.kairuku.com/images/iceberg.png"/>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 y="1197495"/>
            <a:ext cx="9143999" cy="540967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CA" dirty="0" smtClean="0"/>
              <a:t>The Psychological Contract</a:t>
            </a:r>
            <a:endParaRPr lang="en-CA" dirty="0"/>
          </a:p>
        </p:txBody>
      </p:sp>
      <p:sp>
        <p:nvSpPr>
          <p:cNvPr id="3" name="Content Placeholder 2"/>
          <p:cNvSpPr>
            <a:spLocks noGrp="1"/>
          </p:cNvSpPr>
          <p:nvPr>
            <p:ph idx="1"/>
          </p:nvPr>
        </p:nvSpPr>
        <p:spPr>
          <a:xfrm>
            <a:off x="380999" y="1719071"/>
            <a:ext cx="8539481" cy="4407408"/>
          </a:xfrm>
        </p:spPr>
        <p:txBody>
          <a:bodyPr>
            <a:normAutofit/>
          </a:bodyPr>
          <a:lstStyle/>
          <a:p>
            <a:pPr marL="45720" indent="0">
              <a:buNone/>
            </a:pPr>
            <a:r>
              <a:rPr lang="en-CA" sz="2400" dirty="0" smtClean="0"/>
              <a:t>Course Outline</a:t>
            </a:r>
          </a:p>
          <a:p>
            <a:pPr marL="45720" indent="0">
              <a:buNone/>
            </a:pPr>
            <a:r>
              <a:rPr lang="en-CA" sz="2400" dirty="0" err="1" smtClean="0"/>
              <a:t>CuLearn</a:t>
            </a:r>
            <a:endParaRPr lang="en-CA" sz="2400" dirty="0" smtClean="0"/>
          </a:p>
          <a:p>
            <a:pPr marL="45720" indent="0">
              <a:buNone/>
            </a:pPr>
            <a:endParaRPr lang="en-CA" sz="2400" dirty="0"/>
          </a:p>
          <a:p>
            <a:pPr marL="45720" indent="0">
              <a:buNone/>
            </a:pPr>
            <a:endParaRPr lang="en-CA" sz="2400" dirty="0" smtClean="0"/>
          </a:p>
          <a:p>
            <a:pPr marL="45720" indent="0">
              <a:buNone/>
            </a:pPr>
            <a:endParaRPr lang="en-CA" sz="2400" dirty="0"/>
          </a:p>
          <a:p>
            <a:pPr marL="45720" indent="0">
              <a:buNone/>
            </a:pPr>
            <a:endParaRPr lang="en-CA" sz="2400" dirty="0" smtClean="0"/>
          </a:p>
          <a:p>
            <a:pPr marL="45720" indent="0">
              <a:buNone/>
            </a:pPr>
            <a:endParaRPr lang="en-CA" sz="2400" dirty="0"/>
          </a:p>
          <a:p>
            <a:pPr marL="45720" indent="0">
              <a:buNone/>
            </a:pPr>
            <a:r>
              <a:rPr lang="en-CA" sz="2400" dirty="0" smtClean="0"/>
              <a:t>Expectations		</a:t>
            </a:r>
            <a:endParaRPr lang="en-CA" sz="2400" dirty="0"/>
          </a:p>
        </p:txBody>
      </p:sp>
      <p:sp>
        <p:nvSpPr>
          <p:cNvPr id="4" name="AutoShape 2" descr="data:image/jpeg;base64,/9j/4AAQSkZJRgABAQAAAQABAAD/2wCEAAkGBxMTEhUUExQVFhUXFxgYFhgYFxocFhsYFxcXFxgYHRkYHCggGBslHBgaITEhJSkrLi4uGB8zODMsNygtLisBCgoKDg0OGxAQGywkICQ0LCwsLCwsLCwsLDQsLCwsLCwsLCwsLCwsLCwsLCwsLCwsLCwsLCwsLCwsLCwsLCwsLP/AABEIAOEA4QMBEQACEQEDEQH/xAAbAAEAAgMBAQAAAAAAAAAAAAAABQYCAwQHAf/EAEYQAAEDAgQDBQQHBQYEBwAAAAEAAhEDIQQFEjEGQVEiYXGBkROhscEUIzJCUmLRB3Lh8PEVFjOTotIkRJLCFzRTVGOCg//EABoBAQADAQEBAAAAAAAAAAAAAAACAwQBBQb/xAA1EQACAgEDAgQEBAUEAwAAAAAAAQIRAxIhMQRBEyJRYTJxgZEUI6GxM0JS0fAVksHhBUNi/9oADAMBAAIRAxEAPwD3FAEAQBAEAQBAEAQBAEAQBAYveACSQALknYBErONpK2Q9PinDOdpY9zz+Vjo9SAFofS5Erar6oyLr8EnUXfyTN2YZyKdMuDHOI5WCjDC5OrJ5epUI6krNuCxuum2pMhwDto3vZRlCpNE8eRygp+p1UMQ1+x23UHFosjJSNq4SCAIAgCAIAgCAIAgCAIAgCAIAgCAIAgCAxqPABJMAXJRKzjaStnMzFHcixE23Hj1U3FEFJ90bjiGgSXAeJj4qOlktcVyyPxvEOHpzL5jk0E/wVsOnyS4RmyddghzL7FfzmpWxbG/WU6FJ19Bd29PJz45c9K14lDFJ7Ntfb6Hn9RPJ1EFuoxfZvevV/wBiUyXCYWmAKLmOtDn6gS4+I+CozTyy+JM1dNj6fH/Dafq7OPOsyZOlkOJtAg38OSnixurZV1PUQvTFkThsG9pOknqQCYE8o2ndXSnF8mbHinHh/qZu4hq4bs6GuJ2uZPjvKh4Ecm9lv4vJh2pFs4dzQ4iiHuaGukgtBnnY+ayZseiVI9Lpszyw1NUyUVRoCAIAgCAIAgCAIAgCAIAgCAIAgCAIAgOKpW1VA0kaQJgj7TuXpEqdVGypu56e37m+uwdP6qKZYyCzqqGtk7T+q0YlbMXVSUY2UjNMwBs0nv8AVenjx1yeBmzansZZRgfavaHAsb95waSXDpHiuZZ6Fa3JYMSySSey7lpr4QUqJY6IA3v1ImOR2WOMnKdo9OcVDHpfBqy7BteNcy8bRs/vjk73LuSclt2I4cMJLUuf3/7NjapZTcWt1VXF0N2DeQ1HkoNXL2LoycYN8yd7enzK7W4crvqBz3iTyab+5X+NBKkjH+GyN3LkumRZd7Foc1rmWhzNTiIG0aiSFiyT1Oj1sGPRG+PYnWuBAI2OyoNR9QBAEAQBAEAQBAEAQBAEAQBAEAQBAcGY5kyn2Se107lZDG5FOTNGGzK+3ial7UNLXTe8iBA3seiueGWkyx6rG51RO1McHQGlrgdnA2tv5hUKBqlk7IgseBU1B2ouBgMb15EgXIutePy7o8zMlktSu/RHBQycgagACHFpAG0GCbn5q15+xnj0bpNetE3hS2jMBxPU3P8AALPJOfJvx6cXG5pwgfWc6ZYwETeS/mR2ht4KUqgl3ZCCllb7L9ztblNNn+G5ze7cDvuq3lk/iL49NCHwOja3CtgBwmO8gk9bc1HUyxY0lTOqk0NADQAIt19SoPfktVLgzbPVx7rfouUdTPmG7JI5G8dD3JIQ2dHWoFgQBAEAQBAEAQBAEAQBAEAQBAEAKAreYO1VD1f9kdYAuPSVpgqiYMjUpfPgqWY4KXFtJp1T2iNwe87D1WyElVyPLnB6tMUWLhbIm0qJDqg9o8hzgHggRMACd4JkhZM2RylaWx6fTYVGFN7v3LBhsJpdNttwO15noqZSbVGqMFF2YnDONzAHquqSRFwbMatEt/opJ2RcaNb2mLEhLONOtiNbl1cVfaCu4jYMNmAHu5lT1RqqKljyqWrUdtZuIAGgM3uXchzIA3KitPcsfidjrwhqAfWAE/lBAjwKi67FkXKvMcuY5q5hDWUKjyecEMHiQN7bKUMd7toqyZmnSi2Y1K1Zw1NaGEdbn5SEqPB3XN7pUdGUY+o4mnWbpfctIBDXN7j1CrnFLdF2LJJ7S5JVVlwQBAEAQBAEAQBAEAQBAEAQHwmEBVuIuIWy2iwmXGCeRHQncA7StuDp3Wtnl9X1itY49+TPBAv0tcIAE95O1jsR4FcntujuK5Un2/zY7qGXtB+0Yv2QI96qc2zTHEl3OqjSa2NDW+dz6qDbfJYko8IzrEyCCNQ9COYRI7K+VydLXyJChRK9rNdR453UkmRbRqbTbyld3OUjJrBMXSztG1rRso2do+6Us7RiAukaMiAubnaRjIXThsY5QZYmZIdCAIAgCAIAgCAIAgCAIAgODOapFNwabke6YVmJXLco6ibUHXJQMRg6tR7gGzeNxEXM93JerGcYxuz56WPJObVFuyamQwUXGS0bj7Mcot0Xn5ZebWj2enhUFil2JVlONgq7s0KOnZGJYSlimz608ih1e5mBAsFEkZNZKNnEjMMXLJ0asbimUml7zAHdJ9F2MXJ0iM5xgrkU/PeIaxIFGWtsSYvHmN1rx4Y1uebm6uery7I6Mh4ofWqex9mTDSdY6D8Qi07SOfJQyYdCuy3B1XivTX1LLSkgGSqHRrSZu0KNk9Jr+jLuo5oNrWRfZc5JVRpOZUg7QXt1dJkjxjbzXfDnV0VvPjTrUrN9Gs14lrg4dQZUWmuSyM4yVxdmxcJBAEAQBAEBHZnmT6RAbh6tWRMs0wO65mVOMU+9GfNnljdKDl8qImrxTVaY+g4r/p+YBViwr+pGSX/kJp14Mvscdfjp7BL8FXaOrrD1LV3wPRnf9RSW8Gvnf9iNq/tTDf8AlKh8KjT8k/Dv1H+op/y/qYZX+1ek95GIpPoAnsu+0I/MYF/ALjwk49anyqLvQxlKo0ODmvaRIIcCCD3yoU0aFOMjHDtosJLXNk7jU07bW811uUuSEVjhdGx9Rh3LbGx/qlNE9cWbDjaQEuqMHi5o+ajTJa492aKmd4Vu+IoDxqsHzRQk+xF5sa5kvuav7Zw5NsRQ/wAxn+5S0v0OeLBvlfczOeYcb16H+az9VzQw88F3X3RgOIsJ/wC6w4//AGp/7kcJehxdRj/qX3Rh/ebB88XQ/wA1n6p4cvQfiMX9S+5D5rxVgjAbiqIM3+sBEfBWwi1yU5csHWlkDj8+wz36BiKIad36xpA8tz3LRHyrU/sYMr1z0Lj1JHJ+JMrwgOmvreftODXEnugCwVGV5MnJswSwYFs7Z2/+JGAm7qg7zSfHwVfhSLvxeM3f3/wBHZxLB+8HD4hcWN9zv4mL4ZXMw45pfdxUn8pfB9AtcIQ7r9DzcufK/hb+9FaxPFjHSX1KlTmBLzB32dY3WpSxr4f2MWnLJ+a/qzfknGuHpX9lXc4gauy0Cecdq9uqzZZue3Y14FHDv3fJ3YX9oApVS+hh6r9Yh7ajhTZIiCA0OvY+qhOLnFJ9i3Hnjim5Lv2LFgePq9T/AJGB3Vx7ppifVUvAvU0rr5P+R/cm6HENd2+BrgdzmH4kKHhr+pE11eR/+qX6Ehh8yqOIBw1ZsncmnA7zD59yi4Jd1+pbHPNunjkv9v8AcklA0hAEAQBAVzjXKnVqQey7qUu0k2c3mPGytxS0sydXh8SNrsQ+HwWFqUw/2IYYuN784JVlyTM2jE43VHHWyfDVGnVTgD8zvddS1SRT4cGm+CtZrw7QZLg0tFverIzsy5MbW5zUuHKThLb+B/RdckcUZepu/u6yLhx8XOI9JXNQqXc5nZBTB2b5g/NSRByruZDJ6XIM/wCkLpzV6M+f2HS/CPQJYuRqxHD7OQCjaJXJGunk1IGCLrpxzfc6TldL8I8wP0XNzuo3YfKKZsAL9AuW0SS1HV/Ywbs0+q5qJeGxSyWbkW8Smo74TOB+DOo2G9gpWVaXexOMySm2m36tpeRJlV6tzUsVRXqROLc1gP1bdwNgpozyTMaBpkwWAeS62cjGy05TktIiXNa5pHQfFVObNePAq3OpuQ0B9inz2J94TxH3JrBHsdNHCGnHs3uYQdpJbH7pso3ZYk4cMtWV1i+mC77Qs6NpH8yqZqnRvxSco2zsUC0IAgCAIAgCArmdZe1h1izSSSOWo93qrYSvYyZcSW5A0XyRF9yfermYU7ZG5/QqVGanbE2U4UnSKcuqUdTOTh3JXAh+kHxJ+RXZyXBHDBveixZhhHtomoQ2xiL/AKqqNOVGjKnHHrZA1Kbi1xgW6fxVvBkrWrRFfSCDEAnnbZdIVR2Uqjt3AQFxokrI5uJL3STaduilVEeT5TkyYuTZAoWdbi+SA0atttlElp3LHlGVEBoi43Pjuq5SNePCTJwjJLY2UL7mlRV0MThG6NucALie52UFRBDK4cXEb3jnHgrNRmeNrc78dhjoDvxetlyL3osyR8ql6lXxuXibzdWWZZROvJ8ma43lRlInixWy3UsNppExcC0dTYKm9zdpqFmFHAOjUXuaY5m09fguuRGONpXZHZrmootGtj3uMCWRJPKyml3RXOXaRa+H21DTDqjDTLgIY4guAvGqLA32VE2mzdhi0tyUUC4IAgCAIAgCA5M0paqTx3E+i7F7kZq4shcuwdJnZb23abnkrJSbMmPHCOy3ZFcTG4aOQ+N1dh9TD174ijdSqihhmGBqcBHmuVqmycZeF06fdmWBe+vTc0t0s2Mjcrsqg7I4nPNBxapH3F4FoolsbxfwNlzVcrLHiUMdIgamTjZsA+Cs1Gd4TbTyQnck+Gy5rOrA2R+aZX7OGiAXmZjopxle5VlhppepqwGG01G6iDcX80lutiMNppMsmMwVMVA+1xdUJuqN88cdVkvgSy51KLsvx6eTWYLpm5KdjmzdnRVdEgb7qBY/REdh2Evk3m3opvgrgvNZIVasPawDe589lFLaycpVJRM8RgKZu4DfoikzssceWfThW2DAAl+pLQuwqtIgch71w60cGaYk2I9FKKK8rIzhvAfSMYajydNC4byLzMT4XPop5JaY0u5R0+PXlcn2L+sx6YQBAEAQBAEAQHxwsUBAMYWU9r7m19/5srOWZ60oqWZteXmd3EDvuVqg1R4nUqbl8yUZ9dU039lSAHi7bfyVfwq+7NaXiz0r4Y/uWFlCwaLAC6ps3qO1IgeKM4ZRIbaYkd3IK7FBy3MfV51jenuR+RYv2hlxubqzJGuDJ02Rye7LMYDVnPT2SKbxRUccVTaPwfElacW0GzzOqt5kvY48ZV0F7nD7A0jveR8l1diDTTftt9Tq4dxZrSHGTbfvUclLgv6e5WmWLDYcF2mR3+CpbNkYK6Ot7WjbdRssaXY+YMtaXPdckQj9DkaVtn3DPAInbl5ozsXuj6zGTL4vMfJKrYKV7m6vmIgkNEmw+C4kTc0aMXjxSDQbuiPGV2MdTIZMnhpH2o5xE+FlzYluyE4jrkUQW7h8H0VuNeYydXJ6FXqW7h/LvY0QCO27tPPVxA+GyonLUz0MOPRGu/ck1AtCAIAgCAIAgCAICE4qpkUS9pgix75IHqrMfxGfqb0NopbjqcAJ381qWyPGn5pfUu2V5c2mwDfmZ5lZZStnsYsKhGj7mmZMotJcfIblIQcnsM2aONWzybO6zq9ZzyNzt07lvjFJUfPZcrnNyZL5EwsILrLk90Sw7SslsVnjHOFMOgAgvP5RyHeSqlja3NkuoUmorjuQOaZu1uJ9u77ohre4TE+ZU1Hy0UyyN5daRH4DFmu8h0xJPm4ySut0tiKi73JzJ6IpGxvse+9lXPdGjDUWWSjT9m1793GG/CfmqLvY3KOlNmhkwb3gT5kKRFJ0a85quhjG7vdA8EhzbOZ7aUV3NNTMPrWBplrXBpPIkKSjsyuWT8xVxwdOKxYY0N56nSel/wBFFK2WOeiNHFgsd7SqAB9Wy57ypONIrhl1z24RJUaAr1tRMBp8pUL0xLVDxMmr0J/E4OWmDHZMeKrT3NM4Np0U91fXSqNLbsaXHvLSFoqmmecpasbTW6/4PQ6VQOaHDYgEeYlZD107VmaHQgCAIAgCAIAgCA0Y3Ctqscx2zhFt/Ed66nTsjKKkqZU8qyvTiXhwnTseU9VfKflR5+LBWZ2uCUzvNvZN0saXPPoO8qEI29zRnzeGqirZSxL6nbcXOALnEmw6D3rUtlsePJOU/M7fLNWUYP2tcNOwu7yU5y0xKOnxeJlp8G3P3aHnTaBZRx7ot6lacmxWMNhjVrhjTte8mT3wpydEYRvb1OnijKSyvBIjS2I7woRepWXZI+HLSSmQYEU2ydyozZPEu7O8YQPxDZmJG3co6qiT8PVlRYczxAjS2zRfxVMUbsktqRx1LUp/E5vvNgpdyt7Q+Zz5qQKrByZTLvMrseGRyv8AMXsiHOwd/wDKPgrF6GaXZ+53ZvSe57gN3P0tHdNyoQotzRk216ukSrMlbRoEfeiXHqeii5tsu8BQx0RuQZi0OdSJi8z3yFKce5T0+TdxZdcVVgT1BWdHoyZUMrozWqg8w73wtE35UYMMblJF/oshoHQAegWU9NKkZodCAIAgCAIAgCAIAgK/xLmgwrS7Td2x9yshHUZuoyrErrk85rZ5UquiTDjfvWpRSPJnmlIn8oy0gOc6+phnw3+QUZy7ItwYXvKXdGzhTDFjKlR1pMDwCZnbSI9DDTGU2V3ijEy8x1/orYbIz5Xqm2TvDWAp4Oga9T/EcJ8twFTNub0o34lHFDxJclQxGNdXqlzuZlXJUqMMm29T5ZZMvplwDbz0VcmX4ldImK7W06jWffjtdBPLxhVK2rNT0xnp7n3GOBq6DtHyn5BFxZKTuekwxtWXU2CwBk//AFARd2Ju2kRebYkPruHLQB7gVOKqJnyyTyP5Gpzf+HYRv7T4KS+MhL+FF+5NudOKYOkHzLQVUvhbNTd5kiXzU/VO77KEeS/N8DPK6xc2vqBIM38lqo8fVR7A2oKlAHq0Eeix8M9y9ULInh7CziHE7AEn1Efz3Kyb8pThh52W5UGwIAgCAIAgCAIAgCAICJ4jwzX04cJBkev9FODplOeKcTzrh3JyS5xFmm3kbn3LVOdKjycOFyer0LpRp6qb2jnYfJUXueglcWjnxrAyjoH3RdSi7lZTOKhj0LsVrBYFpqGrU+y02nmVdKW1Ix4cavVLg4OLs39oRTG3TuCQjRPNk1uuxwcO4QueABJmylJ0iqMdUqR6bhcC3DML3wakdkcgYWRy1OkepHGsMdT5K9hXH6RqeftdrzV0vhpGPFfi2+5z0cQalbXG7oSqVHYScp6jrzCmBUa3xk9xKjHgtmqmkReLpglx/nZTiZ5rds6qbfqPB4K5/MSf8K/cm6WFP0ltQ7FrY82qu/LRpUPztR2Zq6QGjmVGJbl4pFBzHDj2zm9HLWvhs8XIqyOJPZFnvs5oPNpIYeh6KicL3Rv6fPS0P6Fk4Oq621SSC4P0mPWD6qvKqaNfSy1J2WJVGoIAgCAIAgCAIAgCAIDViaWtpaeYXU6OSVqij4jNRTBY1mk3aZ5EWIlaFC3Z5ssyiqSJHIDFIumf5lRyck+l+CyMfWLi47N6qyqMqm5tvsRGdV9AAG26lFWRyuqSKlRw1SvUtMk+4KTZxK9ken8G5I2i01X7iYWfLO9kbumwqC1s0Y7MzWxAaPstt67qShpjZVLL4mWlwiN1wNfR3wU/Yqb0rWSuFotEGQYIdbqVU2aoJcnNnL/rQegP6hShwV5n50yLr9qzRPwn5qa2KZebg6Wgik5vSD7/AOK5/NZJ7Y2iY+nOFSiALezbfxA+Chp2ZfreuKXobG4kPrG9gIHzXKpElNSmU14L8dVFoa6XTtAV6dQPPcXLOyNdjx7WrqMQ8vaehk+5Oxxdz0v9m2FLcCx7h26zn1XTvDnHR/oDfVZMjtnr9NDTjXuWlQNAQBAEAQBAEAQBAEAQBAUvijAFlYOA7FS57nCJ9d/VaMcrjR5/UY6mn2Z14JwswbRJ81F+pZGr0o5MWAToA3v5KS9SuaV6UVTOWA7SDsr4mDK9zv4dwBDmsZAe4dp3Rsyq5s0YYu0lyXzGaadEjk1pWZbs9KbUYM88w8tkt3IP+pa5HjY7W6O4YE1C9mzQ4Ge4jbxUNVbmnw3O49iWy7BCIFgDt8AoSkaMcFVHBxK+nTB5vLd+iljTZT1Mox+ZGZZWaRAmY3+JU5IpxNcI66dIBjryS35x8Vy9yelKLNOIxzm1GCdqLfmF1K0/mQc2p3fY2ZCZqapK7k4OdM7nZ1YfAfX4l5EAjfvICrcvKkXQx/mTb4K9T4Y+lYxlIAikRqrHmWNI1CeWo9nzK7kl5SGHFqy125PYaVMNAa0QAAABsALALKeuZIAgCAIAgCAIAgCAIAgCA5cywgq03M6i3ceS7F07ITjqi0V3APYxr9QgtOk/BWtNsywlFJ32OeswtuDfVJP5YkKSISTXHr+hU8xeXVJ5En4rRFUjzsj1SsuPCtJrBP3jufks2Xc9LpUkiQ4gxQFJwiZsoQW5dnl5CpYemCdJMRIK0P1PNgrellpwdJoYCOl56xCzvk9OKVGivjqdJoEAudcTt0n1UlFsqlljBV3ZUc0x4NUkgO02aCDEn5XWiMfKedky/mXzR04is5jKftGgOfyaNhyEKCSbdGiUpRS1dzZmWIFGlSn7ziT8h70irbGV6FFFafjBUrucTAa0CJVqVGWUrbZ2U8ZpLQDZxmesJVlWtxaotHEGPFKgHb6gAfELPCNs9PqMmmHzJXgZgNN1URL9PkGgw33qGXmjR0i8ur1LOqjUEAQBAEAQBAEAQBAEAQBAEBSczqQyrqt9eZB5iJHyWiCtqvQ83LKoyv1ObWW0C5w/xDbqByUn8VLsQi2sTk+5VK9Ya5B3v4dy0Lg8982WDJszgtaDcn3KqcO5pw56qPdkpj3+0qUqf5pdfkOSpjsmzZPzSjEgcawjEVBMfWH3q9fCjBONZZfMujaR9npZckNnwiTdZe569PTSIDPGhz2BvaLAA/TtzcYPcrcb2dmHOtU0471yQfELWtxUNsOyfCwurcb8pRnSWbb2O6vh3PNQl0klpaTFmtAl35RyCgmkkXSi25W+/wCiNPGjaYw1NweCfuid73KYr1M71OnStyrZbT1zpbI06nO8BJVz2MiTZY8qwLKzW/kB8iDKrlJxLseKORb9jdxQKmIpsp0Glxk2Akk25crc1CHluy3MnlpRRbuA8jq4XDltZwLnu1aR9wQBpnmVTklqZu6bE8caZZVWaAgCAIAgCAIAgCAIAgCAIAgKlx3hCKftQJGpocPHsg9/IK/DKnRh67HcNRX+JcUadPf7rWgeV/mrMatmbqJaY0UgYm60mElOHsRNZzvwi3ooz+GjuPaaZPcPYp1TFN1X0hxv0iLeapyJKJr6aUpZFZx8S4vRjXDrpKlj3hRV1KrM2iyYzOjqNJv/AKIefHSDA8lSobWbZ53bgvSziyFhL9U20y7u3n3KU+CvAt7foVTH4lz8Q4iC6ZjcX2b6QFelUTC5OUyW4lc5rqRdAL6RECwB6eSrx7p0X9Tamr7ohOO6gaKFHZzaTdcbAuJPw+K7De2MySkl6Ix4cY809LDYvYD108yT0spSruQim3sXLh/AkGoJDQdRYPynmVTkfBswQq0ye4EwGim9xIMvcGnq0Rf+eiqyytmjo8emLLSqjWEAQBAEAQBAEAQBAEAQBAEAQHBn2ENXD1GN+0WnT+8Lt94C7F07IZI6otHkmcZ4K+GaHg6uR99+9boQp7HhZMznFJ8oqtSppF1cVLfgluEqTqjjHMy49yqnLYnGDlKkXDLKrKdZxNtgPNVzTaNWGShJ2V/PcO6rmgFw3Q0yOkT8lyLqJzJHXlomMC11TFPdB0lhaCegaGifILr2gdgnLK32JDLawZRDGmX1nFo/cESQPFRkrfyO45KMFFcy/YouPJ+l120zEODW+AEfJXRtxMc0tbol8dRe9uHbcltME9ZLnfGFyLptl04atK9EVbijFa8W4vBAsImYAEASkdkcm25Nss2QUnfRq8NA+rmfDl7lyT8yOpPw5m/KqpNPEVXEkCiGgk/edDQPck1wvcY2nCU36HquQYQUsPSY3k0E+JEn3lY5u5NnsYYKEEkSCiWhAEAQBAEAQBAEAQBAEAQBAEAQHkvGeTBjqjRYNe6o2Bu2pB9x1BbMMzxurw1J18/ueb41/aDe9aJPsZYLZs9L4Ay9zaZJ5/DcLNle5r6SHLOXjPECniWsEA6W322m6nj+Ej1KqdHZw5TNWqK74hrI8bKE3Sol0yblrfYnMu7WlrAO1q5/dBMuPdsFXL3NEHdJf57nNTrU3PdUZGm1GkY/CDqLe65M96k7Sp/MrhKMm5L5L6HmH0r/AIt7pgOe701m/or48GJrcs2MzsNwrHU+zNU03EntlolwvyChVy3LZTehadij50T7VxHMz6/FTogi95I1wwrndol1LSGxu53ZAA5k/NQlyThel/5yWHhjgyo6l7PEh1OmXB7myNRiYbY23knuAVeTMruJpwdG9OmfHJ6MAsx6Z9QBAEAQBAEAQBAEAQBAEAQBAEAQHBm+U08Q3S8XGzhuP4KUZOL2K8mKORUzy/izhem2t/gOpnUxtOoCS2oTd0iSB6BaoTvezys+HTcUqW1e5bcuDKUCYAaAfHYKqVs1Y9MNjzX9rAJxQLfwtCugm4KjP1DWvc7Rmj8JhaFTSS17XT0jsgX8iuUnfsVJyjBNd7LPw64PwYqtdL6/YB5hskFttoAPmoSfm9jRij+V7vY+Z9i6dGpSptAaKbHOgdS136BI202czSjGaiuyPMMwAYaDiNwZ75uVfwZexYcowXt6Ym7R7RwBFtXZAXHsditS+5AYykBXGoaogQOfd6qxruU6j1bgd1StUb2NNGlvaxeNr9QRPosual82eh0TlN//ACv3PQFmPUCAIAgCAIAgCAIAgCAIAgCAIAgCAIAgNOKw7ajS1wkfAi4PiCup0clFNUzzXjSk/DupSHFpfd0HTN7T15x4rTiaZ5PVY3CrIDi/K318TtYNbJ8rK6LWgqzqTybeh38UVdOCbRGzg0MHQaQP58VXjW7ZZOWnGkY8COFGk9lQ2pA1B3TuB/PNcyR9Bhmt3LtuU7M+IXV8S55FnGPLp6BSjtsUu5PWz7nGGfWpmuRDGQ1sbXcPknzO71Ze+FsMDSwjeR9o53fDgAO9cm939C7FG9C7bnTkvDVLF4p9VrSylRcG2+84Xt05e5clkcY78s5h6eObI5LZL9T0jCYVlNoaxoa0ch1O57ysrbfJ60YKKqJuXCQQBAEAQBAEAQBAEAQBAEAQBAEAQBAEAQHLmWAZXpmnUALT7iNiO8LsZOLtEJwU46WV3M8vLGukDtQNulpHkrYyMuTG1fuVHibSdDOkN9NlfjMHUUmkuxycbMbhqFNrLOrb8jp5+9cg9T3O9RBQSruUPBZU6pVY0feNvWAFOt9ytO9kXTirEsNP6OwjTT0MAGxLD9Y71G/coRV7snkmncVwtv7kpk1U6MEykzVVf7UMHJrdV6h6ABcm1bv2LMadQUVvv9Pc9MyfLGYek2kzYbnm5x3ce8lZpScnbPUxY1jioo7VEsCAIAgCAIAgCAIAgCAIAgCAIAgCAIAgCAIAgNGKwjakapt3wup0RlFS5KtmPBAfWbUZUhoIJY4TcGbHoro5qVGOfRJz1JlU/ajwxinfXtDX02NH2SdTQN5Ebd4UsU1x3KupwTty5RXuH6Whjq/NrSGfvkGPTfyV0vQxY9k5fYhn1dQcWyT2aYHPU4wfP9UORjtR7twlkTcPRplzfrfZhpPNrZ1Fo6Xuf4LJklqkz2sGLRFXyT6rLwgCAIAgCAIAgCAIAgCAIAgCAIAgCAIAgCAIAgCAID44TY7IDxXiXLDhscKAEUgx9Sl3ghxjxBGnyHVa4S1Kzxs2LRkrt2Jb9nPBVQVG4jEMLWth9NrvtF4khxbyA3veQFHLkVUi/penlalNHqqzHpBAEAQBAEAQBAEAQBAEAQBAEAQBAEAQBAEAQBAEAQBAEBWeIf8AzmF8Kn/arIfCzPk+OJZlWaAgCAIAgCAIAgCAIAgCAID/2Q==">
            <a:hlinkClick r:id="rId5"/>
          </p:cNvPr>
          <p:cNvSpPr>
            <a:spLocks noChangeAspect="1" noChangeArrowheads="1"/>
          </p:cNvSpPr>
          <p:nvPr/>
        </p:nvSpPr>
        <p:spPr bwMode="auto">
          <a:xfrm>
            <a:off x="53975" y="-1371600"/>
            <a:ext cx="28575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Slide Number Placeholder 4"/>
          <p:cNvSpPr>
            <a:spLocks noGrp="1"/>
          </p:cNvSpPr>
          <p:nvPr>
            <p:ph type="sldNum" sz="quarter" idx="12"/>
          </p:nvPr>
        </p:nvSpPr>
        <p:spPr/>
        <p:txBody>
          <a:bodyPr/>
          <a:lstStyle/>
          <a:p>
            <a:fld id="{3231497C-1DD2-4D53-A991-A9A3237ED2C3}" type="slidenum">
              <a:rPr lang="en-US" altLang="en-US" smtClean="0">
                <a:solidFill>
                  <a:srgbClr val="000000"/>
                </a:solidFill>
              </a:rPr>
              <a:pPr/>
              <a:t>3</a:t>
            </a:fld>
            <a:endParaRPr lang="en-US" altLang="en-US">
              <a:solidFill>
                <a:srgbClr val="000000"/>
              </a:solidFill>
            </a:endParaRPr>
          </a:p>
        </p:txBody>
      </p:sp>
    </p:spTree>
    <p:extLst>
      <p:ext uri="{BB962C8B-B14F-4D97-AF65-F5344CB8AC3E}">
        <p14:creationId xmlns:p14="http://schemas.microsoft.com/office/powerpoint/2010/main" val="41231258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200" dirty="0" smtClean="0"/>
              <a:t>BUSI 2101: Around </a:t>
            </a:r>
            <a:r>
              <a:rPr lang="en-CA" sz="3200" dirty="0" smtClean="0"/>
              <a:t>the world</a:t>
            </a:r>
            <a:endParaRPr lang="en-CA" sz="3200" dirty="0"/>
          </a:p>
        </p:txBody>
      </p:sp>
      <p:sp>
        <p:nvSpPr>
          <p:cNvPr id="3" name="Content Placeholder 2"/>
          <p:cNvSpPr>
            <a:spLocks noGrp="1"/>
          </p:cNvSpPr>
          <p:nvPr>
            <p:ph idx="1"/>
          </p:nvPr>
        </p:nvSpPr>
        <p:spPr>
          <a:xfrm>
            <a:off x="467544" y="1268760"/>
            <a:ext cx="8229600" cy="936104"/>
          </a:xfrm>
        </p:spPr>
        <p:txBody>
          <a:bodyPr>
            <a:normAutofit fontScale="70000" lnSpcReduction="20000"/>
          </a:bodyPr>
          <a:lstStyle/>
          <a:p>
            <a:r>
              <a:rPr lang="en-CA" dirty="0" smtClean="0"/>
              <a:t>Get into groups of four. </a:t>
            </a:r>
            <a:r>
              <a:rPr lang="en-CA" dirty="0" smtClean="0"/>
              <a:t>Find </a:t>
            </a:r>
            <a:r>
              <a:rPr lang="en-CA" dirty="0" smtClean="0"/>
              <a:t>one company from outside North America/Europe that </a:t>
            </a:r>
            <a:r>
              <a:rPr lang="en-CA" dirty="0" err="1" smtClean="0"/>
              <a:t>Sprott</a:t>
            </a:r>
            <a:r>
              <a:rPr lang="en-CA" dirty="0" smtClean="0"/>
              <a:t> students should know about but do not.</a:t>
            </a:r>
          </a:p>
          <a:p>
            <a:r>
              <a:rPr lang="en-CA" dirty="0"/>
              <a:t>Go to </a:t>
            </a:r>
            <a:r>
              <a:rPr lang="en-CA" dirty="0" smtClean="0"/>
              <a:t>our online form </a:t>
            </a:r>
            <a:r>
              <a:rPr lang="en-CA" dirty="0" smtClean="0">
                <a:hlinkClick r:id="rId3"/>
              </a:rPr>
              <a:t>our online form </a:t>
            </a:r>
          </a:p>
        </p:txBody>
      </p:sp>
      <p:sp>
        <p:nvSpPr>
          <p:cNvPr id="4" name="Slide Number Placeholder 3"/>
          <p:cNvSpPr>
            <a:spLocks noGrp="1"/>
          </p:cNvSpPr>
          <p:nvPr>
            <p:ph type="sldNum" sz="quarter" idx="12"/>
          </p:nvPr>
        </p:nvSpPr>
        <p:spPr/>
        <p:txBody>
          <a:bodyPr/>
          <a:lstStyle/>
          <a:p>
            <a:fld id="{465045C0-524C-4C6A-96B2-D7CF4749CC0B}" type="slidenum">
              <a:rPr lang="en-CA" smtClean="0"/>
              <a:pPr/>
              <a:t>4</a:t>
            </a:fld>
            <a:endParaRPr lang="en-CA" dirty="0"/>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731" y="2443595"/>
            <a:ext cx="1873970" cy="790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1920" y="3777926"/>
            <a:ext cx="952500" cy="95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53168" y="4293096"/>
            <a:ext cx="1983879" cy="1114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552" y="5638800"/>
            <a:ext cx="3752850" cy="121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76238" y="1916832"/>
            <a:ext cx="1471649" cy="1053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771800" y="2388864"/>
            <a:ext cx="3589623" cy="302085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93387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27168" cy="706090"/>
          </a:xfrm>
        </p:spPr>
        <p:txBody>
          <a:bodyPr>
            <a:normAutofit fontScale="90000"/>
          </a:bodyPr>
          <a:lstStyle/>
          <a:p>
            <a:r>
              <a:rPr lang="en-CA" sz="4100" dirty="0" smtClean="0"/>
              <a:t>Quality Circles</a:t>
            </a:r>
            <a:endParaRPr lang="en-CA" sz="4100" dirty="0"/>
          </a:p>
        </p:txBody>
      </p:sp>
      <p:sp>
        <p:nvSpPr>
          <p:cNvPr id="3" name="Content Placeholder 2"/>
          <p:cNvSpPr>
            <a:spLocks noGrp="1"/>
          </p:cNvSpPr>
          <p:nvPr>
            <p:ph idx="1"/>
          </p:nvPr>
        </p:nvSpPr>
        <p:spPr>
          <a:xfrm>
            <a:off x="323528" y="1556792"/>
            <a:ext cx="8363272" cy="4824536"/>
          </a:xfrm>
        </p:spPr>
        <p:txBody>
          <a:bodyPr>
            <a:normAutofit fontScale="62500" lnSpcReduction="20000"/>
          </a:bodyPr>
          <a:lstStyle/>
          <a:p>
            <a:pPr fontAlgn="base"/>
            <a:r>
              <a:rPr lang="en-CA" dirty="0"/>
              <a:t>The </a:t>
            </a:r>
            <a:r>
              <a:rPr lang="en-CA" dirty="0" smtClean="0"/>
              <a:t>quality </a:t>
            </a:r>
            <a:r>
              <a:rPr lang="en-CA" dirty="0"/>
              <a:t>circle was first introduced by a number of large Japanese </a:t>
            </a:r>
            <a:r>
              <a:rPr lang="en-CA" dirty="0" smtClean="0"/>
              <a:t>firms</a:t>
            </a:r>
          </a:p>
          <a:p>
            <a:pPr lvl="1" fontAlgn="base"/>
            <a:r>
              <a:rPr lang="en-CA" dirty="0" smtClean="0"/>
              <a:t>A </a:t>
            </a:r>
            <a:r>
              <a:rPr lang="en-CA" dirty="0"/>
              <a:t>systematic attempt to involve all their employees, at every level, in their </a:t>
            </a:r>
            <a:r>
              <a:rPr lang="en-CA" dirty="0" smtClean="0"/>
              <a:t>organization's </a:t>
            </a:r>
            <a:r>
              <a:rPr lang="en-CA" dirty="0"/>
              <a:t>drive for </a:t>
            </a:r>
            <a:r>
              <a:rPr lang="en-CA" dirty="0" smtClean="0"/>
              <a:t>quality</a:t>
            </a:r>
          </a:p>
          <a:p>
            <a:pPr lvl="1" fontAlgn="base"/>
            <a:endParaRPr lang="en-CA" dirty="0"/>
          </a:p>
          <a:p>
            <a:pPr fontAlgn="base"/>
            <a:r>
              <a:rPr lang="en-CA" dirty="0" smtClean="0"/>
              <a:t>A </a:t>
            </a:r>
            <a:r>
              <a:rPr lang="en-CA" dirty="0"/>
              <a:t>quality circle is a small group of between three and 12 people who do the same or similar </a:t>
            </a:r>
            <a:r>
              <a:rPr lang="en-CA" dirty="0" smtClean="0"/>
              <a:t>work. They </a:t>
            </a:r>
          </a:p>
          <a:p>
            <a:pPr lvl="1" fontAlgn="base"/>
            <a:r>
              <a:rPr lang="en-CA" dirty="0" smtClean="0"/>
              <a:t>voluntarily meet </a:t>
            </a:r>
            <a:r>
              <a:rPr lang="en-CA" dirty="0"/>
              <a:t>together regularly for about one hour per week in paid </a:t>
            </a:r>
            <a:r>
              <a:rPr lang="en-CA" dirty="0" smtClean="0"/>
              <a:t>time</a:t>
            </a:r>
          </a:p>
          <a:p>
            <a:pPr lvl="1" fontAlgn="base"/>
            <a:r>
              <a:rPr lang="en-CA" dirty="0" smtClean="0"/>
              <a:t>usually </a:t>
            </a:r>
            <a:r>
              <a:rPr lang="en-CA" dirty="0"/>
              <a:t>under the leadership of their own </a:t>
            </a:r>
            <a:r>
              <a:rPr lang="en-CA" dirty="0" smtClean="0"/>
              <a:t>supervisor</a:t>
            </a:r>
          </a:p>
          <a:p>
            <a:pPr lvl="1" fontAlgn="base"/>
            <a:r>
              <a:rPr lang="en-CA" dirty="0" smtClean="0"/>
              <a:t>trained </a:t>
            </a:r>
            <a:r>
              <a:rPr lang="en-CA" dirty="0"/>
              <a:t>to identify, analyse and solve some of the problems in their </a:t>
            </a:r>
            <a:r>
              <a:rPr lang="en-CA" dirty="0" smtClean="0"/>
              <a:t>work</a:t>
            </a:r>
          </a:p>
          <a:p>
            <a:pPr lvl="1" fontAlgn="base"/>
            <a:r>
              <a:rPr lang="en-CA" dirty="0" smtClean="0"/>
              <a:t>presenting </a:t>
            </a:r>
            <a:r>
              <a:rPr lang="en-CA" dirty="0"/>
              <a:t>solutions to management and, where possible, implementing solutions </a:t>
            </a:r>
            <a:r>
              <a:rPr lang="en-CA" dirty="0" smtClean="0"/>
              <a:t>themselves</a:t>
            </a:r>
          </a:p>
          <a:p>
            <a:pPr lvl="1" fontAlgn="base"/>
            <a:endParaRPr lang="en-CA" dirty="0"/>
          </a:p>
          <a:p>
            <a:pPr fontAlgn="base"/>
            <a:r>
              <a:rPr lang="en-CA" dirty="0"/>
              <a:t>There are two main tasks assigned to quality circles: </a:t>
            </a:r>
            <a:endParaRPr lang="en-CA" dirty="0" smtClean="0"/>
          </a:p>
          <a:p>
            <a:pPr lvl="1" fontAlgn="base"/>
            <a:r>
              <a:rPr lang="en-CA" dirty="0" smtClean="0"/>
              <a:t>the </a:t>
            </a:r>
            <a:r>
              <a:rPr lang="en-CA" dirty="0"/>
              <a:t>identification of problems; </a:t>
            </a:r>
            <a:endParaRPr lang="en-CA" dirty="0" smtClean="0"/>
          </a:p>
          <a:p>
            <a:pPr lvl="1" fontAlgn="base"/>
            <a:r>
              <a:rPr lang="en-CA" dirty="0" smtClean="0"/>
              <a:t>the </a:t>
            </a:r>
            <a:r>
              <a:rPr lang="en-CA" dirty="0"/>
              <a:t>suggestion of solutions. </a:t>
            </a:r>
            <a:endParaRPr lang="en-CA" dirty="0" smtClean="0"/>
          </a:p>
          <a:p>
            <a:pPr lvl="1" fontAlgn="base"/>
            <a:endParaRPr lang="en-CA" dirty="0" smtClean="0"/>
          </a:p>
          <a:p>
            <a:pPr fontAlgn="base"/>
            <a:r>
              <a:rPr lang="en-CA" dirty="0" smtClean="0"/>
              <a:t>A </a:t>
            </a:r>
            <a:r>
              <a:rPr lang="en-CA" dirty="0"/>
              <a:t>secondary aim is to boost the morale of the group through attendance at the meetings and the formal opportunity to discuss work-related </a:t>
            </a:r>
            <a:r>
              <a:rPr lang="en-CA" dirty="0" smtClean="0"/>
              <a:t>issues</a:t>
            </a:r>
          </a:p>
          <a:p>
            <a:pPr fontAlgn="base"/>
            <a:endParaRPr lang="en-US" dirty="0"/>
          </a:p>
          <a:p>
            <a:pPr marL="0" indent="0" fontAlgn="base">
              <a:buNone/>
            </a:pPr>
            <a:endParaRPr lang="en-CA" dirty="0"/>
          </a:p>
          <a:p>
            <a:endParaRPr lang="en-CA" dirty="0"/>
          </a:p>
        </p:txBody>
      </p:sp>
      <p:sp>
        <p:nvSpPr>
          <p:cNvPr id="4"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5</a:t>
            </a:fld>
            <a:endParaRPr lang="en-CA" dirty="0"/>
          </a:p>
        </p:txBody>
      </p:sp>
    </p:spTree>
    <p:extLst>
      <p:ext uri="{BB962C8B-B14F-4D97-AF65-F5344CB8AC3E}">
        <p14:creationId xmlns:p14="http://schemas.microsoft.com/office/powerpoint/2010/main" val="20747295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74638"/>
            <a:ext cx="7897688" cy="850106"/>
          </a:xfrm>
        </p:spPr>
        <p:txBody>
          <a:bodyPr>
            <a:normAutofit/>
          </a:bodyPr>
          <a:lstStyle/>
          <a:p>
            <a:r>
              <a:rPr lang="en-CA" sz="4100" dirty="0"/>
              <a:t>Group Learning</a:t>
            </a:r>
          </a:p>
        </p:txBody>
      </p:sp>
      <p:sp>
        <p:nvSpPr>
          <p:cNvPr id="3" name="Content Placeholder 2"/>
          <p:cNvSpPr>
            <a:spLocks noGrp="1"/>
          </p:cNvSpPr>
          <p:nvPr>
            <p:ph idx="1"/>
          </p:nvPr>
        </p:nvSpPr>
        <p:spPr>
          <a:xfrm>
            <a:off x="467544" y="1268760"/>
            <a:ext cx="5760640" cy="5256584"/>
          </a:xfrm>
        </p:spPr>
        <p:txBody>
          <a:bodyPr>
            <a:normAutofit fontScale="62500" lnSpcReduction="20000"/>
          </a:bodyPr>
          <a:lstStyle/>
          <a:p>
            <a:r>
              <a:rPr lang="en-CA" sz="2400" dirty="0" smtClean="0"/>
              <a:t>The Ladder of Inference</a:t>
            </a:r>
          </a:p>
          <a:p>
            <a:pPr lvl="1"/>
            <a:r>
              <a:rPr lang="en-CA" sz="2200" dirty="0" smtClean="0"/>
              <a:t>When in dialogue, a group explores complex  difficult issues from many different  points of view. Individuals  suspend their assumptions but they communicate their assumptions freely. The results is free exploration that brings to the surface the full depth of people’s experience and thought, and yet can move beyond their individual views (Senge,1990a, 241)</a:t>
            </a:r>
          </a:p>
          <a:p>
            <a:endParaRPr lang="en-CA" sz="2400" dirty="0" smtClean="0"/>
          </a:p>
          <a:p>
            <a:r>
              <a:rPr lang="en-CA" sz="2400" dirty="0" smtClean="0"/>
              <a:t>Social Learning</a:t>
            </a:r>
            <a:endParaRPr lang="en-CA" sz="2400" dirty="0"/>
          </a:p>
          <a:p>
            <a:pPr lvl="1">
              <a:lnSpc>
                <a:spcPct val="120000"/>
              </a:lnSpc>
              <a:buFont typeface="Wingdings" pitchFamily="2" charset="2"/>
              <a:buChar char="§"/>
            </a:pPr>
            <a:r>
              <a:rPr lang="en-US" sz="2200" dirty="0"/>
              <a:t>Learning through the experience and observation of others</a:t>
            </a:r>
            <a:endParaRPr lang="en-US" dirty="0"/>
          </a:p>
          <a:p>
            <a:pPr lvl="1">
              <a:lnSpc>
                <a:spcPct val="120000"/>
              </a:lnSpc>
              <a:buFont typeface="Wingdings" pitchFamily="2" charset="2"/>
              <a:buChar char="§"/>
            </a:pPr>
            <a:r>
              <a:rPr lang="en-US" sz="2200" dirty="0"/>
              <a:t>We learn to anticipate consequences once we have observed them happening to others:</a:t>
            </a:r>
          </a:p>
          <a:p>
            <a:pPr lvl="1">
              <a:lnSpc>
                <a:spcPct val="120000"/>
              </a:lnSpc>
              <a:buFont typeface="Wingdings" pitchFamily="2" charset="2"/>
              <a:buChar char="§"/>
            </a:pPr>
            <a:r>
              <a:rPr lang="en-US" sz="2200" dirty="0"/>
              <a:t>Good consequences = good </a:t>
            </a:r>
            <a:r>
              <a:rPr lang="en-US" sz="2200" dirty="0" err="1"/>
              <a:t>behaviour</a:t>
            </a:r>
            <a:endParaRPr lang="en-US" sz="2200" dirty="0"/>
          </a:p>
          <a:p>
            <a:pPr lvl="1">
              <a:lnSpc>
                <a:spcPct val="120000"/>
              </a:lnSpc>
              <a:buFont typeface="Wingdings" pitchFamily="2" charset="2"/>
              <a:buChar char="§"/>
            </a:pPr>
            <a:r>
              <a:rPr lang="en-US" sz="2200" dirty="0"/>
              <a:t>Bad consequences = bad </a:t>
            </a:r>
            <a:r>
              <a:rPr lang="en-US" sz="2200" dirty="0" err="1"/>
              <a:t>behaviour</a:t>
            </a:r>
            <a:endParaRPr lang="en-US" dirty="0"/>
          </a:p>
          <a:p>
            <a:pPr lvl="2">
              <a:lnSpc>
                <a:spcPct val="120000"/>
              </a:lnSpc>
              <a:buFont typeface="Wingdings" pitchFamily="2" charset="2"/>
              <a:buChar char="§"/>
            </a:pPr>
            <a:r>
              <a:rPr lang="en-US" sz="2000" dirty="0"/>
              <a:t>Danger: consequences are in the eye of the beholder</a:t>
            </a:r>
          </a:p>
          <a:p>
            <a:endParaRPr lang="en-CA" sz="2400" dirty="0"/>
          </a:p>
          <a:p>
            <a:pPr marL="457200" indent="-457200"/>
            <a:r>
              <a:rPr lang="en-CA" dirty="0" err="1"/>
              <a:t>Transactive</a:t>
            </a:r>
            <a:r>
              <a:rPr lang="en-CA" dirty="0"/>
              <a:t> Memory System</a:t>
            </a:r>
          </a:p>
          <a:p>
            <a:pPr lvl="1"/>
            <a:r>
              <a:rPr lang="en-CA" dirty="0"/>
              <a:t>The collection of knowledge possessed by each team member and a collective awareness of who knows what (Mathieu et al., 2008).</a:t>
            </a:r>
          </a:p>
          <a:p>
            <a:pPr lvl="2"/>
            <a:r>
              <a:rPr lang="en-CA" dirty="0"/>
              <a:t>Coordination gains</a:t>
            </a:r>
          </a:p>
          <a:p>
            <a:pPr lvl="2"/>
            <a:r>
              <a:rPr lang="en-CA" dirty="0"/>
              <a:t>Tacit </a:t>
            </a:r>
            <a:r>
              <a:rPr lang="en-CA" dirty="0" smtClean="0"/>
              <a:t>knowledge</a:t>
            </a:r>
          </a:p>
          <a:p>
            <a:pPr lvl="2"/>
            <a:endParaRPr lang="en-CA" dirty="0"/>
          </a:p>
          <a:p>
            <a:r>
              <a:rPr lang="en-CA" dirty="0" smtClean="0"/>
              <a:t>Team Mental Models</a:t>
            </a:r>
            <a:endParaRPr lang="en-CA" dirty="0"/>
          </a:p>
          <a:p>
            <a:endParaRPr lang="en-CA" sz="2400" dirty="0"/>
          </a:p>
          <a:p>
            <a:endParaRPr lang="en-CA" dirty="0" smtClean="0"/>
          </a:p>
          <a:p>
            <a:endParaRPr lang="en-CA" dirty="0"/>
          </a:p>
          <a:p>
            <a:endParaRPr lang="en-CA" dirty="0" smtClean="0"/>
          </a:p>
          <a:p>
            <a:endParaRPr lang="en-CA"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3" y="1916832"/>
            <a:ext cx="2752725" cy="3886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6</a:t>
            </a:fld>
            <a:endParaRPr lang="en-CA" dirty="0"/>
          </a:p>
        </p:txBody>
      </p:sp>
    </p:spTree>
    <p:extLst>
      <p:ext uri="{BB962C8B-B14F-4D97-AF65-F5344CB8AC3E}">
        <p14:creationId xmlns:p14="http://schemas.microsoft.com/office/powerpoint/2010/main" val="12120469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Week 1: Interactive Review</a:t>
            </a:r>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7</a:t>
            </a:fld>
            <a:endParaRPr lang="en-CA" dirty="0"/>
          </a:p>
        </p:txBody>
      </p:sp>
      <p:pic>
        <p:nvPicPr>
          <p:cNvPr id="1026" name="Picture 2" descr="Image result for kolb learning style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3728" y="1628800"/>
            <a:ext cx="4762500" cy="429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806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Week 2A</a:t>
            </a:r>
            <a:endParaRPr lang="en-CA" dirty="0"/>
          </a:p>
        </p:txBody>
      </p:sp>
      <p:sp>
        <p:nvSpPr>
          <p:cNvPr id="3" name="Text Placeholder 2"/>
          <p:cNvSpPr>
            <a:spLocks noGrp="1"/>
          </p:cNvSpPr>
          <p:nvPr>
            <p:ph type="body" sz="quarter" idx="10"/>
          </p:nvPr>
        </p:nvSpPr>
        <p:spPr/>
        <p:txBody>
          <a:bodyPr>
            <a:normAutofit fontScale="92500" lnSpcReduction="10000"/>
          </a:bodyPr>
          <a:lstStyle/>
          <a:p>
            <a:r>
              <a:rPr lang="en-CA" dirty="0" smtClean="0"/>
              <a:t>Personality</a:t>
            </a:r>
          </a:p>
          <a:p>
            <a:pPr lvl="1"/>
            <a:r>
              <a:rPr lang="en-CA" dirty="0" smtClean="0"/>
              <a:t>Trait</a:t>
            </a:r>
          </a:p>
          <a:p>
            <a:pPr lvl="2"/>
            <a:r>
              <a:rPr lang="en-CA" dirty="0" smtClean="0"/>
              <a:t>Big Five </a:t>
            </a:r>
            <a:r>
              <a:rPr lang="en-CA" dirty="0" err="1" smtClean="0"/>
              <a:t>Inventroy</a:t>
            </a:r>
            <a:endParaRPr lang="en-CA" dirty="0" smtClean="0"/>
          </a:p>
          <a:p>
            <a:pPr lvl="2"/>
            <a:r>
              <a:rPr lang="en-CA" dirty="0" smtClean="0"/>
              <a:t>MBTI</a:t>
            </a:r>
          </a:p>
          <a:p>
            <a:pPr lvl="2"/>
            <a:r>
              <a:rPr lang="en-CA" dirty="0" smtClean="0"/>
              <a:t>Locus of control</a:t>
            </a:r>
          </a:p>
          <a:p>
            <a:pPr lvl="2"/>
            <a:r>
              <a:rPr lang="en-CA" dirty="0" smtClean="0"/>
              <a:t>The dark triad</a:t>
            </a:r>
          </a:p>
          <a:p>
            <a:pPr lvl="2"/>
            <a:r>
              <a:rPr lang="en-CA" dirty="0" smtClean="0"/>
              <a:t>Self Efficacy</a:t>
            </a:r>
          </a:p>
          <a:p>
            <a:pPr lvl="2"/>
            <a:r>
              <a:rPr lang="en-CA" dirty="0" smtClean="0"/>
              <a:t>Interactionist approaches</a:t>
            </a:r>
            <a:endParaRPr lang="en-CA" dirty="0" smtClean="0"/>
          </a:p>
          <a:p>
            <a:pPr lvl="2"/>
            <a:r>
              <a:rPr lang="en-CA" dirty="0" smtClean="0"/>
              <a:t>Emotions</a:t>
            </a:r>
            <a:endParaRPr lang="en-CA" dirty="0" smtClean="0"/>
          </a:p>
          <a:p>
            <a:pPr lvl="2"/>
            <a:endParaRPr lang="en-CA" dirty="0"/>
          </a:p>
        </p:txBody>
      </p:sp>
      <p:pic>
        <p:nvPicPr>
          <p:cNvPr id="2050" name="Picture 2" descr="Image result for Personality">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0568" y="1628800"/>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902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normAutofit/>
          </a:bodyPr>
          <a:lstStyle/>
          <a:p>
            <a:pPr>
              <a:defRPr/>
            </a:pPr>
            <a:r>
              <a:rPr lang="en-CA"/>
              <a:t>Personality</a:t>
            </a:r>
          </a:p>
        </p:txBody>
      </p:sp>
      <p:sp>
        <p:nvSpPr>
          <p:cNvPr id="34819" name="Rectangle 3"/>
          <p:cNvSpPr>
            <a:spLocks noGrp="1" noChangeArrowheads="1"/>
          </p:cNvSpPr>
          <p:nvPr>
            <p:ph idx="1"/>
          </p:nvPr>
        </p:nvSpPr>
        <p:spPr>
          <a:xfrm>
            <a:off x="381000" y="1765737"/>
            <a:ext cx="8229600" cy="4353801"/>
          </a:xfrm>
        </p:spPr>
        <p:txBody>
          <a:bodyPr>
            <a:normAutofit fontScale="92500"/>
          </a:bodyPr>
          <a:lstStyle/>
          <a:p>
            <a:pPr>
              <a:lnSpc>
                <a:spcPct val="90000"/>
              </a:lnSpc>
            </a:pPr>
            <a:r>
              <a:rPr lang="en-CA" dirty="0" smtClean="0"/>
              <a:t>Managers must decode and understand employee behaviour so that they know what action to take.</a:t>
            </a:r>
          </a:p>
          <a:p>
            <a:pPr>
              <a:lnSpc>
                <a:spcPct val="90000"/>
              </a:lnSpc>
            </a:pPr>
            <a:endParaRPr lang="en-CA" dirty="0"/>
          </a:p>
          <a:p>
            <a:pPr>
              <a:lnSpc>
                <a:spcPct val="90000"/>
              </a:lnSpc>
            </a:pPr>
            <a:r>
              <a:rPr lang="en-CA" dirty="0" smtClean="0"/>
              <a:t>Personality: stable patterns of behaviour and consistent internal states that determine interactions with others.</a:t>
            </a:r>
          </a:p>
          <a:p>
            <a:pPr>
              <a:lnSpc>
                <a:spcPct val="90000"/>
              </a:lnSpc>
            </a:pPr>
            <a:endParaRPr lang="en-CA" dirty="0" smtClean="0"/>
          </a:p>
          <a:p>
            <a:pPr>
              <a:lnSpc>
                <a:spcPct val="90000"/>
              </a:lnSpc>
            </a:pPr>
            <a:r>
              <a:rPr lang="en-CA" dirty="0" smtClean="0"/>
              <a:t> What determines your personality?</a:t>
            </a:r>
          </a:p>
          <a:p>
            <a:pPr lvl="1">
              <a:lnSpc>
                <a:spcPct val="90000"/>
              </a:lnSpc>
            </a:pPr>
            <a:r>
              <a:rPr lang="en-CA" dirty="0" smtClean="0"/>
              <a:t>Heredity</a:t>
            </a:r>
          </a:p>
          <a:p>
            <a:pPr lvl="1">
              <a:lnSpc>
                <a:spcPct val="90000"/>
              </a:lnSpc>
            </a:pPr>
            <a:r>
              <a:rPr lang="en-CA" dirty="0" smtClean="0"/>
              <a:t>The environment</a:t>
            </a:r>
          </a:p>
          <a:p>
            <a:pPr lvl="1">
              <a:lnSpc>
                <a:spcPct val="90000"/>
              </a:lnSpc>
            </a:pPr>
            <a:r>
              <a:rPr lang="en-CA" dirty="0" smtClean="0"/>
              <a:t>Situational factors</a:t>
            </a:r>
          </a:p>
        </p:txBody>
      </p:sp>
      <p:sp>
        <p:nvSpPr>
          <p:cNvPr id="34820" name="Slide Number Placeholder 3"/>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D1A76652-A809-4992-A64E-A2C8EE398F83}" type="slidenum">
              <a:rPr lang="en-CA" smtClean="0">
                <a:solidFill>
                  <a:schemeClr val="bg1"/>
                </a:solidFill>
              </a:rPr>
              <a:pPr eaLnBrk="1" hangingPunct="1"/>
              <a:t>9</a:t>
            </a:fld>
            <a:endParaRPr lang="en-CA" smtClean="0">
              <a:solidFill>
                <a:schemeClr val="bg1"/>
              </a:solidFill>
            </a:endParaRPr>
          </a:p>
        </p:txBody>
      </p:sp>
      <p:pic>
        <p:nvPicPr>
          <p:cNvPr id="3482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8166" y="4909204"/>
            <a:ext cx="2320369" cy="164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74199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Point Star 1"/>
          <p:cNvSpPr/>
          <p:nvPr/>
        </p:nvSpPr>
        <p:spPr>
          <a:xfrm>
            <a:off x="7362498" y="2935288"/>
            <a:ext cx="1530678" cy="1136468"/>
          </a:xfrm>
          <a:prstGeom prst="star7">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CA" sz="900" b="1" dirty="0" smtClean="0">
                <a:solidFill>
                  <a:srgbClr val="FF0000"/>
                </a:solidFill>
              </a:rPr>
              <a:t>Self-Awareness</a:t>
            </a:r>
            <a:endParaRPr lang="en-CA" sz="900" b="1" dirty="0">
              <a:solidFill>
                <a:srgbClr val="FF0000"/>
              </a:solidFill>
            </a:endParaRPr>
          </a:p>
        </p:txBody>
      </p:sp>
      <p:sp>
        <p:nvSpPr>
          <p:cNvPr id="80898" name="Rectangle 2"/>
          <p:cNvSpPr>
            <a:spLocks noGrp="1" noChangeArrowheads="1"/>
          </p:cNvSpPr>
          <p:nvPr>
            <p:ph type="title"/>
          </p:nvPr>
        </p:nvSpPr>
        <p:spPr/>
        <p:txBody>
          <a:bodyPr>
            <a:normAutofit/>
          </a:bodyPr>
          <a:lstStyle/>
          <a:p>
            <a:pPr>
              <a:defRPr/>
            </a:pPr>
            <a:r>
              <a:rPr lang="en-CA" dirty="0" smtClean="0"/>
              <a:t>Trait Models of Personality</a:t>
            </a:r>
            <a:endParaRPr lang="en-CA" dirty="0"/>
          </a:p>
        </p:txBody>
      </p:sp>
      <p:sp>
        <p:nvSpPr>
          <p:cNvPr id="33795" name="Rectangle 3"/>
          <p:cNvSpPr>
            <a:spLocks noGrp="1" noChangeArrowheads="1"/>
          </p:cNvSpPr>
          <p:nvPr>
            <p:ph idx="1"/>
          </p:nvPr>
        </p:nvSpPr>
        <p:spPr>
          <a:xfrm>
            <a:off x="457200" y="1891862"/>
            <a:ext cx="8435975" cy="4312996"/>
          </a:xfrm>
        </p:spPr>
        <p:txBody>
          <a:bodyPr>
            <a:normAutofit fontScale="85000" lnSpcReduction="10000"/>
          </a:bodyPr>
          <a:lstStyle/>
          <a:p>
            <a:pPr>
              <a:lnSpc>
                <a:spcPct val="80000"/>
              </a:lnSpc>
              <a:defRPr/>
            </a:pPr>
            <a:r>
              <a:rPr lang="en-CA" sz="2400" dirty="0" smtClean="0"/>
              <a:t>Personality Traits: enduring characteristics that describe an individual</a:t>
            </a:r>
          </a:p>
          <a:p>
            <a:pPr>
              <a:lnSpc>
                <a:spcPct val="80000"/>
              </a:lnSpc>
              <a:defRPr/>
            </a:pPr>
            <a:endParaRPr lang="en-CA" sz="1300" dirty="0" smtClean="0"/>
          </a:p>
          <a:p>
            <a:pPr marL="457200" lvl="1" indent="0">
              <a:lnSpc>
                <a:spcPct val="80000"/>
              </a:lnSpc>
              <a:buFont typeface="Wingdings" pitchFamily="2" charset="2"/>
              <a:buNone/>
              <a:defRPr/>
            </a:pPr>
            <a:r>
              <a:rPr lang="en-US" altLang="zh-TW" sz="2000" dirty="0" smtClean="0"/>
              <a:t>The Big Five </a:t>
            </a:r>
          </a:p>
          <a:p>
            <a:pPr lvl="2">
              <a:lnSpc>
                <a:spcPct val="80000"/>
              </a:lnSpc>
              <a:buFont typeface="Arial" charset="0"/>
              <a:buChar char="▪"/>
              <a:defRPr/>
            </a:pPr>
            <a:r>
              <a:rPr lang="en-US" altLang="zh-TW" sz="2000" dirty="0" smtClean="0"/>
              <a:t>Conscientiousness</a:t>
            </a:r>
          </a:p>
          <a:p>
            <a:pPr lvl="2">
              <a:lnSpc>
                <a:spcPct val="80000"/>
              </a:lnSpc>
              <a:buFont typeface="Arial" charset="0"/>
              <a:buChar char="▪"/>
              <a:defRPr/>
            </a:pPr>
            <a:r>
              <a:rPr lang="en-US" altLang="zh-TW" sz="2000" dirty="0" smtClean="0"/>
              <a:t>Extraversion</a:t>
            </a:r>
          </a:p>
          <a:p>
            <a:pPr lvl="2">
              <a:lnSpc>
                <a:spcPct val="80000"/>
              </a:lnSpc>
              <a:buFont typeface="Arial" charset="0"/>
              <a:buChar char="▪"/>
              <a:defRPr/>
            </a:pPr>
            <a:r>
              <a:rPr lang="en-US" altLang="zh-TW" sz="2000" dirty="0" smtClean="0"/>
              <a:t>Agreeableness</a:t>
            </a:r>
          </a:p>
          <a:p>
            <a:pPr lvl="2">
              <a:lnSpc>
                <a:spcPct val="80000"/>
              </a:lnSpc>
              <a:buFont typeface="Arial" charset="0"/>
              <a:buChar char="▪"/>
              <a:defRPr/>
            </a:pPr>
            <a:r>
              <a:rPr lang="en-US" altLang="zh-TW" sz="2000" dirty="0" smtClean="0"/>
              <a:t>Neuroticism</a:t>
            </a:r>
          </a:p>
          <a:p>
            <a:pPr lvl="2">
              <a:lnSpc>
                <a:spcPct val="80000"/>
              </a:lnSpc>
              <a:buFont typeface="Arial" charset="0"/>
              <a:buChar char="▪"/>
              <a:defRPr/>
            </a:pPr>
            <a:r>
              <a:rPr lang="en-US" altLang="zh-TW" sz="2000" dirty="0" smtClean="0"/>
              <a:t>Openness to Experience</a:t>
            </a:r>
          </a:p>
          <a:p>
            <a:pPr lvl="2">
              <a:lnSpc>
                <a:spcPct val="80000"/>
              </a:lnSpc>
              <a:buFont typeface="Arial" charset="0"/>
              <a:buChar char="▪"/>
              <a:defRPr/>
            </a:pPr>
            <a:endParaRPr lang="en-CA" sz="1800" dirty="0" smtClean="0"/>
          </a:p>
          <a:p>
            <a:pPr>
              <a:lnSpc>
                <a:spcPct val="80000"/>
              </a:lnSpc>
              <a:defRPr/>
            </a:pPr>
            <a:r>
              <a:rPr lang="en-CA" sz="2400" dirty="0" smtClean="0"/>
              <a:t>Drawbacks of trait based personality tests:</a:t>
            </a:r>
          </a:p>
          <a:p>
            <a:pPr lvl="1">
              <a:lnSpc>
                <a:spcPct val="80000"/>
              </a:lnSpc>
              <a:buFont typeface="Wingdings" pitchFamily="2" charset="2"/>
              <a:buNone/>
              <a:defRPr/>
            </a:pPr>
            <a:r>
              <a:rPr lang="en-CA" sz="2000" dirty="0" smtClean="0"/>
              <a:t>1. ___________________________________________________</a:t>
            </a:r>
          </a:p>
          <a:p>
            <a:pPr lvl="1">
              <a:lnSpc>
                <a:spcPct val="80000"/>
              </a:lnSpc>
              <a:buFont typeface="Wingdings" pitchFamily="2" charset="2"/>
              <a:buNone/>
              <a:defRPr/>
            </a:pPr>
            <a:r>
              <a:rPr lang="en-CA" sz="2000" dirty="0" smtClean="0"/>
              <a:t>2. ___________________________________________________</a:t>
            </a:r>
          </a:p>
          <a:p>
            <a:pPr lvl="1">
              <a:lnSpc>
                <a:spcPct val="80000"/>
              </a:lnSpc>
              <a:buNone/>
              <a:defRPr/>
            </a:pPr>
            <a:r>
              <a:rPr lang="en-CA" sz="2000" dirty="0" smtClean="0"/>
              <a:t>3. ___________________________________________________</a:t>
            </a:r>
          </a:p>
          <a:p>
            <a:pPr lvl="1">
              <a:lnSpc>
                <a:spcPct val="80000"/>
              </a:lnSpc>
              <a:buFont typeface="Wingdings" pitchFamily="2" charset="2"/>
              <a:buNone/>
              <a:defRPr/>
            </a:pPr>
            <a:endParaRPr lang="en-CA" sz="2000" dirty="0" smtClean="0"/>
          </a:p>
          <a:p>
            <a:pPr>
              <a:lnSpc>
                <a:spcPct val="80000"/>
              </a:lnSpc>
              <a:defRPr/>
            </a:pPr>
            <a:r>
              <a:rPr lang="en-CA" sz="2400" dirty="0" smtClean="0"/>
              <a:t>Why should you care about personality tests?</a:t>
            </a:r>
          </a:p>
          <a:p>
            <a:pPr>
              <a:lnSpc>
                <a:spcPct val="80000"/>
              </a:lnSpc>
              <a:buFont typeface="Wingdings 2" pitchFamily="18" charset="2"/>
              <a:buNone/>
              <a:defRPr/>
            </a:pPr>
            <a:r>
              <a:rPr lang="en-CA" sz="2400" dirty="0" smtClean="0"/>
              <a:t>	1. Hiring decisions</a:t>
            </a:r>
          </a:p>
          <a:p>
            <a:pPr>
              <a:lnSpc>
                <a:spcPct val="80000"/>
              </a:lnSpc>
              <a:buFont typeface="Wingdings 2" pitchFamily="18" charset="2"/>
              <a:buNone/>
              <a:defRPr/>
            </a:pPr>
            <a:r>
              <a:rPr lang="en-CA" sz="2400" dirty="0"/>
              <a:t>	</a:t>
            </a:r>
            <a:r>
              <a:rPr lang="en-CA" sz="2400" dirty="0" smtClean="0"/>
              <a:t>2. Career development</a:t>
            </a:r>
          </a:p>
        </p:txBody>
      </p:sp>
      <p:sp>
        <p:nvSpPr>
          <p:cNvPr id="35844" name="Slide Number Placeholder 3"/>
          <p:cNvSpPr>
            <a:spLocks noGrp="1"/>
          </p:cNvSpPr>
          <p:nvPr>
            <p:ph type="sldNum" sz="quarter" idx="12"/>
          </p:nvPr>
        </p:nvSpPr>
        <p:spPr bwMode="auto">
          <a:xfrm>
            <a:off x="7826375" y="6345464"/>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964D589D-B416-4026-A323-CCD572F9CFE9}" type="slidenum">
              <a:rPr lang="en-CA" smtClean="0">
                <a:solidFill>
                  <a:schemeClr val="bg1"/>
                </a:solidFill>
              </a:rPr>
              <a:pPr eaLnBrk="1" hangingPunct="1"/>
              <a:t>10</a:t>
            </a:fld>
            <a:endParaRPr lang="en-CA" dirty="0" smtClean="0">
              <a:solidFill>
                <a:schemeClr val="bg1"/>
              </a:solidFill>
            </a:endParaRPr>
          </a:p>
        </p:txBody>
      </p:sp>
      <p:sp>
        <p:nvSpPr>
          <p:cNvPr id="35845" name="Rectangle 3"/>
          <p:cNvSpPr txBox="1">
            <a:spLocks noChangeArrowheads="1"/>
          </p:cNvSpPr>
          <p:nvPr/>
        </p:nvSpPr>
        <p:spPr bwMode="auto">
          <a:xfrm>
            <a:off x="3708401" y="2370023"/>
            <a:ext cx="518477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864" tIns="91440"/>
          <a:lstStyle>
            <a:lvl1pPr marL="342900" indent="-342900" eaLnBrk="0" hangingPunct="0">
              <a:defRPr>
                <a:solidFill>
                  <a:schemeClr val="tx1"/>
                </a:solidFill>
                <a:latin typeface="Arial" pitchFamily="34" charset="0"/>
              </a:defRPr>
            </a:lvl1pPr>
            <a:lvl2pPr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lvl="1">
              <a:lnSpc>
                <a:spcPct val="80000"/>
              </a:lnSpc>
              <a:spcBef>
                <a:spcPct val="20000"/>
              </a:spcBef>
              <a:buClr>
                <a:schemeClr val="accent2"/>
              </a:buClr>
              <a:buSzPct val="90000"/>
              <a:buFont typeface="Wingdings" pitchFamily="2" charset="2"/>
              <a:buNone/>
            </a:pPr>
            <a:r>
              <a:rPr lang="en-CA" dirty="0">
                <a:solidFill>
                  <a:schemeClr val="accent2"/>
                </a:solidFill>
                <a:latin typeface="Cambria" pitchFamily="18" charset="0"/>
              </a:rPr>
              <a:t>Myers Briggs</a:t>
            </a:r>
          </a:p>
          <a:p>
            <a:pPr lvl="1">
              <a:lnSpc>
                <a:spcPct val="80000"/>
              </a:lnSpc>
              <a:spcBef>
                <a:spcPct val="20000"/>
              </a:spcBef>
              <a:buClr>
                <a:schemeClr val="accent2"/>
              </a:buClr>
              <a:buSzPct val="90000"/>
              <a:buFont typeface="Wingdings" pitchFamily="2" charset="2"/>
              <a:buNone/>
            </a:pPr>
            <a:r>
              <a:rPr lang="en-US" dirty="0">
                <a:solidFill>
                  <a:schemeClr val="bg1">
                    <a:lumMod val="50000"/>
                  </a:schemeClr>
                </a:solidFill>
                <a:latin typeface="Cambria" pitchFamily="18" charset="0"/>
              </a:rPr>
              <a:t>1. Extraverted (E) or introverted (I)  </a:t>
            </a:r>
          </a:p>
          <a:p>
            <a:pPr lvl="1">
              <a:lnSpc>
                <a:spcPct val="80000"/>
              </a:lnSpc>
              <a:spcBef>
                <a:spcPct val="20000"/>
              </a:spcBef>
              <a:buClr>
                <a:schemeClr val="accent2"/>
              </a:buClr>
              <a:buSzPct val="90000"/>
              <a:buFont typeface="Wingdings" pitchFamily="2" charset="2"/>
              <a:buNone/>
            </a:pPr>
            <a:r>
              <a:rPr lang="en-US" dirty="0">
                <a:solidFill>
                  <a:schemeClr val="bg1">
                    <a:lumMod val="50000"/>
                  </a:schemeClr>
                </a:solidFill>
                <a:latin typeface="Cambria" pitchFamily="18" charset="0"/>
              </a:rPr>
              <a:t>2. Sensing (S) or intuitive (I) </a:t>
            </a:r>
          </a:p>
          <a:p>
            <a:pPr lvl="1">
              <a:lnSpc>
                <a:spcPct val="80000"/>
              </a:lnSpc>
              <a:spcBef>
                <a:spcPct val="20000"/>
              </a:spcBef>
              <a:buClr>
                <a:schemeClr val="accent2"/>
              </a:buClr>
              <a:buSzPct val="90000"/>
              <a:buFont typeface="Wingdings" pitchFamily="2" charset="2"/>
              <a:buNone/>
            </a:pPr>
            <a:r>
              <a:rPr lang="en-US" dirty="0">
                <a:solidFill>
                  <a:schemeClr val="bg1">
                    <a:lumMod val="50000"/>
                  </a:schemeClr>
                </a:solidFill>
                <a:latin typeface="Cambria" pitchFamily="18" charset="0"/>
              </a:rPr>
              <a:t>3. Thinking (T) or feeling (F) </a:t>
            </a:r>
          </a:p>
          <a:p>
            <a:pPr lvl="1">
              <a:lnSpc>
                <a:spcPct val="80000"/>
              </a:lnSpc>
              <a:spcBef>
                <a:spcPct val="20000"/>
              </a:spcBef>
              <a:buClr>
                <a:schemeClr val="accent2"/>
              </a:buClr>
              <a:buSzPct val="90000"/>
              <a:buFont typeface="Wingdings" pitchFamily="2" charset="2"/>
              <a:buNone/>
            </a:pPr>
            <a:r>
              <a:rPr lang="en-US" dirty="0">
                <a:solidFill>
                  <a:schemeClr val="bg1">
                    <a:lumMod val="50000"/>
                  </a:schemeClr>
                </a:solidFill>
                <a:latin typeface="Cambria" pitchFamily="18" charset="0"/>
              </a:rPr>
              <a:t>4. Perceiving (P) or judging (J)</a:t>
            </a:r>
          </a:p>
          <a:p>
            <a:pPr lvl="1">
              <a:lnSpc>
                <a:spcPct val="80000"/>
              </a:lnSpc>
              <a:spcBef>
                <a:spcPct val="20000"/>
              </a:spcBef>
              <a:buClr>
                <a:schemeClr val="accent2"/>
              </a:buClr>
              <a:buSzPct val="90000"/>
              <a:buFont typeface="Wingdings" pitchFamily="2" charset="2"/>
              <a:buNone/>
            </a:pPr>
            <a:endParaRPr lang="en-CA" sz="2000" dirty="0">
              <a:latin typeface="Cambria" pitchFamily="18" charset="0"/>
            </a:endParaRPr>
          </a:p>
        </p:txBody>
      </p:sp>
    </p:spTree>
    <p:extLst>
      <p:ext uri="{BB962C8B-B14F-4D97-AF65-F5344CB8AC3E}">
        <p14:creationId xmlns:p14="http://schemas.microsoft.com/office/powerpoint/2010/main" val="11712125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The Big Five (OCEAN)</a:t>
            </a:r>
            <a:endParaRPr lang="en-CA" dirty="0"/>
          </a:p>
        </p:txBody>
      </p:sp>
      <p:pic>
        <p:nvPicPr>
          <p:cNvPr id="1027" name="Picture 3" descr="C:\Users\Rob\Desktop\BIGFIVEBUSINES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2" y="1628800"/>
            <a:ext cx="5040560" cy="4461938"/>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bwMode="auto">
          <a:xfrm>
            <a:off x="7884368" y="6381328"/>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fld id="{964D589D-B416-4026-A323-CCD572F9CFE9}" type="slidenum">
              <a:rPr lang="en-CA" smtClean="0">
                <a:solidFill>
                  <a:schemeClr val="bg1"/>
                </a:solidFill>
              </a:rPr>
              <a:pPr algn="ctr" eaLnBrk="1" hangingPunct="1"/>
              <a:t>11</a:t>
            </a:fld>
            <a:endParaRPr lang="en-CA" dirty="0" smtClean="0">
              <a:solidFill>
                <a:schemeClr val="bg1"/>
              </a:solidFill>
            </a:endParaRPr>
          </a:p>
        </p:txBody>
      </p:sp>
    </p:spTree>
    <p:extLst>
      <p:ext uri="{BB962C8B-B14F-4D97-AF65-F5344CB8AC3E}">
        <p14:creationId xmlns:p14="http://schemas.microsoft.com/office/powerpoint/2010/main" val="225342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8703" y="1239329"/>
            <a:ext cx="3800213" cy="47502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a:bodyPr>
          <a:lstStyle/>
          <a:p>
            <a:r>
              <a:rPr lang="en-CA" dirty="0" smtClean="0"/>
              <a:t>Jungian 16-Type Personality</a:t>
            </a:r>
            <a:endParaRPr lang="en-CA"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536" y="1239329"/>
            <a:ext cx="8475627" cy="47675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descr="MBTI pair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7462" y="1222056"/>
            <a:ext cx="7436463" cy="433551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Caution Tap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58952" y="5821409"/>
            <a:ext cx="3685048" cy="1007380"/>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3"/>
          <p:cNvSpPr>
            <a:spLocks noGrp="1"/>
          </p:cNvSpPr>
          <p:nvPr>
            <p:ph type="sldNum" sz="quarter" idx="12"/>
          </p:nvPr>
        </p:nvSpPr>
        <p:spPr bwMode="auto">
          <a:xfrm>
            <a:off x="7884368" y="6381328"/>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fld id="{964D589D-B416-4026-A323-CCD572F9CFE9}" type="slidenum">
              <a:rPr lang="en-CA" smtClean="0">
                <a:solidFill>
                  <a:schemeClr val="bg1"/>
                </a:solidFill>
              </a:rPr>
              <a:pPr algn="ctr" eaLnBrk="1" hangingPunct="1"/>
              <a:t>12</a:t>
            </a:fld>
            <a:endParaRPr lang="en-CA" dirty="0" smtClean="0">
              <a:solidFill>
                <a:schemeClr val="bg1"/>
              </a:solidFill>
            </a:endParaRPr>
          </a:p>
        </p:txBody>
      </p:sp>
    </p:spTree>
    <p:extLst>
      <p:ext uri="{BB962C8B-B14F-4D97-AF65-F5344CB8AC3E}">
        <p14:creationId xmlns:p14="http://schemas.microsoft.com/office/powerpoint/2010/main" val="3324018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fade">
                                      <p:cBhvr>
                                        <p:cTn id="7" dur="1000"/>
                                        <p:tgtEl>
                                          <p:spTgt spid="2053"/>
                                        </p:tgtEl>
                                      </p:cBhvr>
                                    </p:animEffect>
                                    <p:anim calcmode="lin" valueType="num">
                                      <p:cBhvr>
                                        <p:cTn id="8" dur="1000" fill="hold"/>
                                        <p:tgtEl>
                                          <p:spTgt spid="2053"/>
                                        </p:tgtEl>
                                        <p:attrNameLst>
                                          <p:attrName>ppt_x</p:attrName>
                                        </p:attrNameLst>
                                      </p:cBhvr>
                                      <p:tavLst>
                                        <p:tav tm="0">
                                          <p:val>
                                            <p:strVal val="#ppt_x"/>
                                          </p:val>
                                        </p:tav>
                                        <p:tav tm="100000">
                                          <p:val>
                                            <p:strVal val="#ppt_x"/>
                                          </p:val>
                                        </p:tav>
                                      </p:tavLst>
                                    </p:anim>
                                    <p:anim calcmode="lin" valueType="num">
                                      <p:cBhvr>
                                        <p:cTn id="9"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nodeType="clickEffect">
                                  <p:stCondLst>
                                    <p:cond delay="0"/>
                                  </p:stCondLst>
                                  <p:childTnLst>
                                    <p:animEffect transition="out" filter="fade">
                                      <p:cBhvr>
                                        <p:cTn id="13" dur="1000"/>
                                        <p:tgtEl>
                                          <p:spTgt spid="2053"/>
                                        </p:tgtEl>
                                      </p:cBhvr>
                                    </p:animEffect>
                                    <p:anim calcmode="lin" valueType="num">
                                      <p:cBhvr>
                                        <p:cTn id="14" dur="1000"/>
                                        <p:tgtEl>
                                          <p:spTgt spid="2053"/>
                                        </p:tgtEl>
                                        <p:attrNameLst>
                                          <p:attrName>ppt_x</p:attrName>
                                        </p:attrNameLst>
                                      </p:cBhvr>
                                      <p:tavLst>
                                        <p:tav tm="0">
                                          <p:val>
                                            <p:strVal val="ppt_x"/>
                                          </p:val>
                                        </p:tav>
                                        <p:tav tm="100000">
                                          <p:val>
                                            <p:strVal val="ppt_x"/>
                                          </p:val>
                                        </p:tav>
                                      </p:tavLst>
                                    </p:anim>
                                    <p:anim calcmode="lin" valueType="num">
                                      <p:cBhvr>
                                        <p:cTn id="15" dur="1000"/>
                                        <p:tgtEl>
                                          <p:spTgt spid="2053"/>
                                        </p:tgtEl>
                                        <p:attrNameLst>
                                          <p:attrName>ppt_y</p:attrName>
                                        </p:attrNameLst>
                                      </p:cBhvr>
                                      <p:tavLst>
                                        <p:tav tm="0">
                                          <p:val>
                                            <p:strVal val="ppt_y"/>
                                          </p:val>
                                        </p:tav>
                                        <p:tav tm="100000">
                                          <p:val>
                                            <p:strVal val="ppt_y+.1"/>
                                          </p:val>
                                        </p:tav>
                                      </p:tavLst>
                                    </p:anim>
                                    <p:set>
                                      <p:cBhvr>
                                        <p:cTn id="16" dur="1" fill="hold">
                                          <p:stCondLst>
                                            <p:cond delay="999"/>
                                          </p:stCondLst>
                                        </p:cTn>
                                        <p:tgtEl>
                                          <p:spTgt spid="2053"/>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050"/>
                                        </p:tgtEl>
                                        <p:attrNameLst>
                                          <p:attrName>style.visibility</p:attrName>
                                        </p:attrNameLst>
                                      </p:cBhvr>
                                      <p:to>
                                        <p:strVal val="visible"/>
                                      </p:to>
                                    </p:set>
                                    <p:animEffect transition="in" filter="fade">
                                      <p:cBhvr>
                                        <p:cTn id="21" dur="1000"/>
                                        <p:tgtEl>
                                          <p:spTgt spid="2050"/>
                                        </p:tgtEl>
                                      </p:cBhvr>
                                    </p:animEffect>
                                    <p:anim calcmode="lin" valueType="num">
                                      <p:cBhvr>
                                        <p:cTn id="22" dur="1000" fill="hold"/>
                                        <p:tgtEl>
                                          <p:spTgt spid="2050"/>
                                        </p:tgtEl>
                                        <p:attrNameLst>
                                          <p:attrName>ppt_x</p:attrName>
                                        </p:attrNameLst>
                                      </p:cBhvr>
                                      <p:tavLst>
                                        <p:tav tm="0">
                                          <p:val>
                                            <p:strVal val="#ppt_x"/>
                                          </p:val>
                                        </p:tav>
                                        <p:tav tm="100000">
                                          <p:val>
                                            <p:strVal val="#ppt_x"/>
                                          </p:val>
                                        </p:tav>
                                      </p:tavLst>
                                    </p:anim>
                                    <p:anim calcmode="lin" valueType="num">
                                      <p:cBhvr>
                                        <p:cTn id="23"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xit" presetSubtype="0" fill="hold" nodeType="clickEffect">
                                  <p:stCondLst>
                                    <p:cond delay="0"/>
                                  </p:stCondLst>
                                  <p:childTnLst>
                                    <p:animEffect transition="out" filter="fade">
                                      <p:cBhvr>
                                        <p:cTn id="27" dur="1000"/>
                                        <p:tgtEl>
                                          <p:spTgt spid="2050"/>
                                        </p:tgtEl>
                                      </p:cBhvr>
                                    </p:animEffect>
                                    <p:anim calcmode="lin" valueType="num">
                                      <p:cBhvr>
                                        <p:cTn id="28" dur="1000"/>
                                        <p:tgtEl>
                                          <p:spTgt spid="2050"/>
                                        </p:tgtEl>
                                        <p:attrNameLst>
                                          <p:attrName>ppt_x</p:attrName>
                                        </p:attrNameLst>
                                      </p:cBhvr>
                                      <p:tavLst>
                                        <p:tav tm="0">
                                          <p:val>
                                            <p:strVal val="ppt_x"/>
                                          </p:val>
                                        </p:tav>
                                        <p:tav tm="100000">
                                          <p:val>
                                            <p:strVal val="ppt_x"/>
                                          </p:val>
                                        </p:tav>
                                      </p:tavLst>
                                    </p:anim>
                                    <p:anim calcmode="lin" valueType="num">
                                      <p:cBhvr>
                                        <p:cTn id="29" dur="1000"/>
                                        <p:tgtEl>
                                          <p:spTgt spid="2050"/>
                                        </p:tgtEl>
                                        <p:attrNameLst>
                                          <p:attrName>ppt_y</p:attrName>
                                        </p:attrNameLst>
                                      </p:cBhvr>
                                      <p:tavLst>
                                        <p:tav tm="0">
                                          <p:val>
                                            <p:strVal val="ppt_y"/>
                                          </p:val>
                                        </p:tav>
                                        <p:tav tm="100000">
                                          <p:val>
                                            <p:strVal val="ppt_y+.1"/>
                                          </p:val>
                                        </p:tav>
                                      </p:tavLst>
                                    </p:anim>
                                    <p:set>
                                      <p:cBhvr>
                                        <p:cTn id="30" dur="1" fill="hold">
                                          <p:stCondLst>
                                            <p:cond delay="999"/>
                                          </p:stCondLst>
                                        </p:cTn>
                                        <p:tgtEl>
                                          <p:spTgt spid="2050"/>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051"/>
                                        </p:tgtEl>
                                        <p:attrNameLst>
                                          <p:attrName>style.visibility</p:attrName>
                                        </p:attrNameLst>
                                      </p:cBhvr>
                                      <p:to>
                                        <p:strVal val="visible"/>
                                      </p:to>
                                    </p:set>
                                    <p:animEffect transition="in" filter="fade">
                                      <p:cBhvr>
                                        <p:cTn id="35" dur="1000"/>
                                        <p:tgtEl>
                                          <p:spTgt spid="2051"/>
                                        </p:tgtEl>
                                      </p:cBhvr>
                                    </p:animEffect>
                                    <p:anim calcmode="lin" valueType="num">
                                      <p:cBhvr>
                                        <p:cTn id="36" dur="1000" fill="hold"/>
                                        <p:tgtEl>
                                          <p:spTgt spid="2051"/>
                                        </p:tgtEl>
                                        <p:attrNameLst>
                                          <p:attrName>ppt_x</p:attrName>
                                        </p:attrNameLst>
                                      </p:cBhvr>
                                      <p:tavLst>
                                        <p:tav tm="0">
                                          <p:val>
                                            <p:strVal val="#ppt_x"/>
                                          </p:val>
                                        </p:tav>
                                        <p:tav tm="100000">
                                          <p:val>
                                            <p:strVal val="#ppt_x"/>
                                          </p:val>
                                        </p:tav>
                                      </p:tavLst>
                                    </p:anim>
                                    <p:anim calcmode="lin" valueType="num">
                                      <p:cBhvr>
                                        <p:cTn id="37"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xit" presetSubtype="0" fill="hold" nodeType="clickEffect">
                                  <p:stCondLst>
                                    <p:cond delay="0"/>
                                  </p:stCondLst>
                                  <p:childTnLst>
                                    <p:animEffect transition="out" filter="fade">
                                      <p:cBhvr>
                                        <p:cTn id="41" dur="1000"/>
                                        <p:tgtEl>
                                          <p:spTgt spid="2051"/>
                                        </p:tgtEl>
                                      </p:cBhvr>
                                    </p:animEffect>
                                    <p:anim calcmode="lin" valueType="num">
                                      <p:cBhvr>
                                        <p:cTn id="42" dur="1000"/>
                                        <p:tgtEl>
                                          <p:spTgt spid="2051"/>
                                        </p:tgtEl>
                                        <p:attrNameLst>
                                          <p:attrName>ppt_x</p:attrName>
                                        </p:attrNameLst>
                                      </p:cBhvr>
                                      <p:tavLst>
                                        <p:tav tm="0">
                                          <p:val>
                                            <p:strVal val="ppt_x"/>
                                          </p:val>
                                        </p:tav>
                                        <p:tav tm="100000">
                                          <p:val>
                                            <p:strVal val="ppt_x"/>
                                          </p:val>
                                        </p:tav>
                                      </p:tavLst>
                                    </p:anim>
                                    <p:anim calcmode="lin" valueType="num">
                                      <p:cBhvr>
                                        <p:cTn id="43" dur="1000"/>
                                        <p:tgtEl>
                                          <p:spTgt spid="2051"/>
                                        </p:tgtEl>
                                        <p:attrNameLst>
                                          <p:attrName>ppt_y</p:attrName>
                                        </p:attrNameLst>
                                      </p:cBhvr>
                                      <p:tavLst>
                                        <p:tav tm="0">
                                          <p:val>
                                            <p:strVal val="ppt_y"/>
                                          </p:val>
                                        </p:tav>
                                        <p:tav tm="100000">
                                          <p:val>
                                            <p:strVal val="ppt_y+.1"/>
                                          </p:val>
                                        </p:tav>
                                      </p:tavLst>
                                    </p:anim>
                                    <p:set>
                                      <p:cBhvr>
                                        <p:cTn id="44" dur="1" fill="hold">
                                          <p:stCondLst>
                                            <p:cond delay="999"/>
                                          </p:stCondLst>
                                        </p:cTn>
                                        <p:tgtEl>
                                          <p:spTgt spid="20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a:t>Type A </a:t>
            </a:r>
            <a:r>
              <a:rPr lang="en-CA" dirty="0" smtClean="0"/>
              <a:t>Personality</a:t>
            </a:r>
            <a:endParaRPr lang="en-CA" dirty="0"/>
          </a:p>
        </p:txBody>
      </p:sp>
      <p:sp>
        <p:nvSpPr>
          <p:cNvPr id="7" name="Content Placeholder 6"/>
          <p:cNvSpPr>
            <a:spLocks noGrp="1"/>
          </p:cNvSpPr>
          <p:nvPr>
            <p:ph idx="1"/>
          </p:nvPr>
        </p:nvSpPr>
        <p:spPr/>
        <p:txBody>
          <a:bodyPr/>
          <a:lstStyle/>
          <a:p>
            <a:r>
              <a:rPr lang="en-CA" dirty="0"/>
              <a:t>Impatient, restless, competitive, aggressive, under time pressure, always attempting to accomplish several things at </a:t>
            </a:r>
            <a:r>
              <a:rPr lang="en-CA" dirty="0" smtClean="0"/>
              <a:t>once</a:t>
            </a:r>
          </a:p>
          <a:p>
            <a:endParaRPr lang="en-CA" dirty="0"/>
          </a:p>
          <a:p>
            <a:endParaRPr lang="en-CA" dirty="0" smtClean="0"/>
          </a:p>
          <a:p>
            <a:r>
              <a:rPr lang="en-CA" dirty="0" smtClean="0"/>
              <a:t>Competitiveness Scale</a:t>
            </a:r>
          </a:p>
          <a:p>
            <a:pPr lvl="1"/>
            <a:r>
              <a:rPr lang="en-CA" dirty="0" smtClean="0"/>
              <a:t>Superiority Competitiveness</a:t>
            </a:r>
          </a:p>
          <a:p>
            <a:pPr lvl="1"/>
            <a:r>
              <a:rPr lang="en-CA" dirty="0" smtClean="0"/>
              <a:t>Mastery Competitiveness</a:t>
            </a:r>
          </a:p>
          <a:p>
            <a:pPr lvl="1"/>
            <a:endParaRPr lang="en-CA" dirty="0"/>
          </a:p>
          <a:p>
            <a:endParaRPr lang="en-CA" dirty="0"/>
          </a:p>
        </p:txBody>
      </p:sp>
      <p:pic>
        <p:nvPicPr>
          <p:cNvPr id="9" name="Picture 2" descr="http://www.simplypsychology.org/typeapersonali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6610" y="3126656"/>
            <a:ext cx="2920190" cy="266968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6" name="Slide Number Placeholder 3"/>
          <p:cNvSpPr>
            <a:spLocks noGrp="1"/>
          </p:cNvSpPr>
          <p:nvPr>
            <p:ph type="sldNum" sz="quarter" idx="12"/>
          </p:nvPr>
        </p:nvSpPr>
        <p:spPr bwMode="auto">
          <a:xfrm>
            <a:off x="7884368" y="6381328"/>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fld id="{964D589D-B416-4026-A323-CCD572F9CFE9}" type="slidenum">
              <a:rPr lang="en-CA" smtClean="0">
                <a:solidFill>
                  <a:schemeClr val="bg1"/>
                </a:solidFill>
              </a:rPr>
              <a:pPr algn="ctr" eaLnBrk="1" hangingPunct="1"/>
              <a:t>13</a:t>
            </a:fld>
            <a:endParaRPr lang="en-CA" dirty="0" smtClean="0">
              <a:solidFill>
                <a:schemeClr val="bg1"/>
              </a:solidFill>
            </a:endParaRPr>
          </a:p>
        </p:txBody>
      </p:sp>
    </p:spTree>
    <p:extLst>
      <p:ext uri="{BB962C8B-B14F-4D97-AF65-F5344CB8AC3E}">
        <p14:creationId xmlns:p14="http://schemas.microsoft.com/office/powerpoint/2010/main" val="3878630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dirty="0" smtClean="0"/>
              <a:t>Locus of Control &amp; Ambiguity</a:t>
            </a:r>
            <a:endParaRPr lang="en-CA" dirty="0"/>
          </a:p>
        </p:txBody>
      </p:sp>
      <p:sp>
        <p:nvSpPr>
          <p:cNvPr id="5" name="Text Placeholder 4"/>
          <p:cNvSpPr>
            <a:spLocks noGrp="1"/>
          </p:cNvSpPr>
          <p:nvPr>
            <p:ph type="body" idx="1"/>
          </p:nvPr>
        </p:nvSpPr>
        <p:spPr/>
        <p:txBody>
          <a:bodyPr/>
          <a:lstStyle/>
          <a:p>
            <a:r>
              <a:rPr lang="en-CA" dirty="0" smtClean="0"/>
              <a:t>Locus of Control</a:t>
            </a:r>
            <a:endParaRPr lang="en-CA" dirty="0"/>
          </a:p>
        </p:txBody>
      </p:sp>
      <p:sp>
        <p:nvSpPr>
          <p:cNvPr id="3" name="Content Placeholder 2"/>
          <p:cNvSpPr>
            <a:spLocks noGrp="1"/>
          </p:cNvSpPr>
          <p:nvPr>
            <p:ph sz="half" idx="2"/>
          </p:nvPr>
        </p:nvSpPr>
        <p:spPr/>
        <p:txBody>
          <a:bodyPr/>
          <a:lstStyle/>
          <a:p>
            <a:r>
              <a:rPr lang="en-CA" dirty="0" smtClean="0"/>
              <a:t>The extent to which you believe that forces beyond your control are responsible for what happens to you</a:t>
            </a:r>
          </a:p>
          <a:p>
            <a:r>
              <a:rPr lang="en-CA" dirty="0" smtClean="0"/>
              <a:t>Workplace interventions</a:t>
            </a:r>
            <a:endParaRPr lang="en-CA" dirty="0"/>
          </a:p>
        </p:txBody>
      </p:sp>
      <p:sp>
        <p:nvSpPr>
          <p:cNvPr id="6" name="Text Placeholder 5"/>
          <p:cNvSpPr>
            <a:spLocks noGrp="1"/>
          </p:cNvSpPr>
          <p:nvPr>
            <p:ph type="body" sz="quarter" idx="3"/>
          </p:nvPr>
        </p:nvSpPr>
        <p:spPr/>
        <p:txBody>
          <a:bodyPr/>
          <a:lstStyle/>
          <a:p>
            <a:r>
              <a:rPr lang="en-CA" dirty="0"/>
              <a:t>Tolerance for Ambiguity</a:t>
            </a:r>
          </a:p>
        </p:txBody>
      </p:sp>
      <p:sp>
        <p:nvSpPr>
          <p:cNvPr id="7" name="Content Placeholder 6"/>
          <p:cNvSpPr>
            <a:spLocks noGrp="1"/>
          </p:cNvSpPr>
          <p:nvPr>
            <p:ph sz="quarter" idx="4"/>
          </p:nvPr>
        </p:nvSpPr>
        <p:spPr/>
        <p:txBody>
          <a:bodyPr/>
          <a:lstStyle/>
          <a:p>
            <a:r>
              <a:rPr lang="en-CA" dirty="0" smtClean="0"/>
              <a:t>The tendency to perceive ambiguous situations as desirable (</a:t>
            </a:r>
            <a:r>
              <a:rPr lang="en-CA" dirty="0" err="1" smtClean="0"/>
              <a:t>Budner</a:t>
            </a:r>
            <a:r>
              <a:rPr lang="en-CA" dirty="0" smtClean="0"/>
              <a:t>, 1962).</a:t>
            </a:r>
            <a:endParaRPr lang="en-CA" dirty="0"/>
          </a:p>
        </p:txBody>
      </p:sp>
      <p:pic>
        <p:nvPicPr>
          <p:cNvPr id="7170" name="Picture 2" descr="http://www.units.muohio.edu/psybersite/control/dice001.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90092" y="4962899"/>
            <a:ext cx="1437533" cy="105864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www.rim.com/news/kit/media/images/logos/rim_logo_black.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61776" y="3391422"/>
            <a:ext cx="2083349" cy="906257"/>
          </a:xfrm>
          <a:prstGeom prst="rect">
            <a:avLst/>
          </a:prstGeom>
          <a:noFill/>
          <a:extLst>
            <a:ext uri="{909E8E84-426E-40DD-AFC4-6F175D3DCCD1}">
              <a14:hiddenFill xmlns:a14="http://schemas.microsoft.com/office/drawing/2010/main">
                <a:solidFill>
                  <a:srgbClr val="FFFFFF"/>
                </a:solidFill>
              </a14:hiddenFill>
            </a:ext>
          </a:extLst>
        </p:spPr>
      </p:pic>
      <p:sp>
        <p:nvSpPr>
          <p:cNvPr id="9" name="Slide Number Placeholder 3"/>
          <p:cNvSpPr>
            <a:spLocks noGrp="1"/>
          </p:cNvSpPr>
          <p:nvPr>
            <p:ph type="sldNum" sz="quarter" idx="12"/>
          </p:nvPr>
        </p:nvSpPr>
        <p:spPr bwMode="auto">
          <a:xfrm>
            <a:off x="7884368" y="6381328"/>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fld id="{964D589D-B416-4026-A323-CCD572F9CFE9}" type="slidenum">
              <a:rPr lang="en-CA" smtClean="0">
                <a:solidFill>
                  <a:schemeClr val="bg1">
                    <a:lumMod val="50000"/>
                  </a:schemeClr>
                </a:solidFill>
              </a:rPr>
              <a:pPr algn="ctr" eaLnBrk="1" hangingPunct="1"/>
              <a:t>14</a:t>
            </a:fld>
            <a:endParaRPr lang="en-CA" dirty="0" smtClean="0">
              <a:solidFill>
                <a:schemeClr val="bg1">
                  <a:lumMod val="50000"/>
                </a:schemeClr>
              </a:solidFill>
            </a:endParaRPr>
          </a:p>
        </p:txBody>
      </p:sp>
    </p:spTree>
    <p:extLst>
      <p:ext uri="{BB962C8B-B14F-4D97-AF65-F5344CB8AC3E}">
        <p14:creationId xmlns:p14="http://schemas.microsoft.com/office/powerpoint/2010/main" val="19816921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Narcissism &amp; The Dark Triad</a:t>
            </a:r>
            <a:endParaRPr lang="en-CA" dirty="0"/>
          </a:p>
        </p:txBody>
      </p:sp>
      <p:sp>
        <p:nvSpPr>
          <p:cNvPr id="3" name="Content Placeholder 2"/>
          <p:cNvSpPr>
            <a:spLocks noGrp="1"/>
          </p:cNvSpPr>
          <p:nvPr>
            <p:ph sz="half" idx="2"/>
          </p:nvPr>
        </p:nvSpPr>
        <p:spPr>
          <a:xfrm>
            <a:off x="457200" y="1830723"/>
            <a:ext cx="6184232" cy="4295440"/>
          </a:xfrm>
        </p:spPr>
        <p:txBody>
          <a:bodyPr>
            <a:normAutofit fontScale="85000" lnSpcReduction="10000"/>
          </a:bodyPr>
          <a:lstStyle/>
          <a:p>
            <a:pPr>
              <a:lnSpc>
                <a:spcPct val="90000"/>
              </a:lnSpc>
            </a:pPr>
            <a:r>
              <a:rPr lang="en-US" altLang="en-US" b="1" dirty="0">
                <a:cs typeface="Arial" pitchFamily="34" charset="0"/>
              </a:rPr>
              <a:t>Machiavellianism: </a:t>
            </a:r>
            <a:r>
              <a:rPr lang="en-US" altLang="en-US" dirty="0">
                <a:cs typeface="Arial" pitchFamily="34" charset="0"/>
              </a:rPr>
              <a:t>A pragmatic, emotionally distant power-player who believes that the ends justify the means </a:t>
            </a:r>
          </a:p>
          <a:p>
            <a:pPr lvl="1">
              <a:lnSpc>
                <a:spcPct val="90000"/>
              </a:lnSpc>
            </a:pPr>
            <a:r>
              <a:rPr lang="en-US" altLang="en-US" sz="2400" dirty="0">
                <a:cs typeface="Arial" pitchFamily="34" charset="0"/>
              </a:rPr>
              <a:t>Manipulative, deceptive, unethical, and   persuade more than they are persuaded. </a:t>
            </a:r>
          </a:p>
          <a:p>
            <a:pPr marL="365760" lvl="1" indent="0">
              <a:lnSpc>
                <a:spcPct val="90000"/>
              </a:lnSpc>
              <a:buNone/>
            </a:pPr>
            <a:endParaRPr lang="en-US" altLang="en-US" sz="2400" dirty="0">
              <a:cs typeface="Arial" pitchFamily="34" charset="0"/>
            </a:endParaRPr>
          </a:p>
          <a:p>
            <a:r>
              <a:rPr lang="en-CA" b="1" dirty="0" smtClean="0"/>
              <a:t>Narcissism: </a:t>
            </a:r>
            <a:r>
              <a:rPr lang="en-CA" dirty="0" smtClean="0"/>
              <a:t>The tendency to be arrogant, have a grandiose sense of self-importance, require excessive admiration and have a sense of entitlement</a:t>
            </a:r>
          </a:p>
          <a:p>
            <a:pPr marL="45720" indent="0">
              <a:buNone/>
            </a:pPr>
            <a:endParaRPr lang="en-CA" dirty="0" smtClean="0"/>
          </a:p>
          <a:p>
            <a:r>
              <a:rPr lang="en-US" altLang="en-US" b="1" dirty="0">
                <a:cs typeface="Arial" pitchFamily="34" charset="0"/>
              </a:rPr>
              <a:t>Psychopathy: </a:t>
            </a:r>
            <a:r>
              <a:rPr lang="en-US" altLang="en-US" dirty="0">
                <a:cs typeface="Arial" pitchFamily="34" charset="0"/>
              </a:rPr>
              <a:t>Prone to deviant behavior partly due to high levels of thrill-seeking, impulsivity, and selfishness. Tend to display a superficial charm, and lack of emotion and remorsefulness </a:t>
            </a:r>
          </a:p>
          <a:p>
            <a:endParaRPr lang="en-CA" dirty="0" smtClean="0"/>
          </a:p>
        </p:txBody>
      </p:sp>
      <p:pic>
        <p:nvPicPr>
          <p:cNvPr id="8194" name="Picture 2" descr="http://nr.nlh1.com/images/bmd_homepage/iStock_NarcissisticBusinessman_35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9687" y="5155324"/>
            <a:ext cx="2177050" cy="150057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4164" y="1830723"/>
            <a:ext cx="1868096" cy="1778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2"/>
          </p:nvPr>
        </p:nvSpPr>
        <p:spPr/>
        <p:txBody>
          <a:bodyPr/>
          <a:lstStyle/>
          <a:p>
            <a:fld id="{26ABDA5A-F0F1-4C6F-906B-604E9FB4744A}" type="slidenum">
              <a:rPr lang="en-US" altLang="en-US" smtClean="0">
                <a:solidFill>
                  <a:srgbClr val="000000"/>
                </a:solidFill>
              </a:rPr>
              <a:pPr/>
              <a:t>15</a:t>
            </a:fld>
            <a:endParaRPr lang="en-US" altLang="en-US">
              <a:solidFill>
                <a:srgbClr val="000000"/>
              </a:solidFill>
            </a:endParaRPr>
          </a:p>
        </p:txBody>
      </p:sp>
    </p:spTree>
    <p:extLst>
      <p:ext uri="{BB962C8B-B14F-4D97-AF65-F5344CB8AC3E}">
        <p14:creationId xmlns:p14="http://schemas.microsoft.com/office/powerpoint/2010/main" val="29200629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9" name="Picture 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80385" y="4764505"/>
            <a:ext cx="1177356" cy="18603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fontScale="90000"/>
          </a:bodyPr>
          <a:lstStyle/>
          <a:p>
            <a:r>
              <a:rPr lang="en-CA" dirty="0" smtClean="0"/>
              <a:t>Self-Efficacy </a:t>
            </a:r>
            <a:endParaRPr lang="en-CA" dirty="0"/>
          </a:p>
        </p:txBody>
      </p:sp>
      <p:sp>
        <p:nvSpPr>
          <p:cNvPr id="9" name="Text Placeholder 8"/>
          <p:cNvSpPr>
            <a:spLocks noGrp="1"/>
          </p:cNvSpPr>
          <p:nvPr>
            <p:ph type="body" idx="1"/>
          </p:nvPr>
        </p:nvSpPr>
        <p:spPr/>
        <p:txBody>
          <a:bodyPr/>
          <a:lstStyle/>
          <a:p>
            <a:r>
              <a:rPr lang="en-CA" dirty="0" smtClean="0"/>
              <a:t>Proactive Personality</a:t>
            </a:r>
            <a:endParaRPr lang="en-CA" dirty="0"/>
          </a:p>
        </p:txBody>
      </p:sp>
      <p:sp>
        <p:nvSpPr>
          <p:cNvPr id="6" name="Content Placeholder 5"/>
          <p:cNvSpPr>
            <a:spLocks noGrp="1"/>
          </p:cNvSpPr>
          <p:nvPr>
            <p:ph sz="half" idx="2"/>
          </p:nvPr>
        </p:nvSpPr>
        <p:spPr>
          <a:xfrm>
            <a:off x="4646612" y="2403286"/>
            <a:ext cx="4040188" cy="3951288"/>
          </a:xfrm>
        </p:spPr>
        <p:txBody>
          <a:bodyPr>
            <a:normAutofit/>
          </a:bodyPr>
          <a:lstStyle/>
          <a:p>
            <a:r>
              <a:rPr lang="en-CA" dirty="0"/>
              <a:t>T</a:t>
            </a:r>
            <a:r>
              <a:rPr lang="en-CA" dirty="0" smtClean="0"/>
              <a:t>he </a:t>
            </a:r>
            <a:r>
              <a:rPr lang="en-CA" dirty="0"/>
              <a:t>degree to which an individual likes or dislikes </a:t>
            </a:r>
            <a:r>
              <a:rPr lang="en-CA" dirty="0" smtClean="0"/>
              <a:t>himself, </a:t>
            </a:r>
            <a:r>
              <a:rPr lang="en-CA" dirty="0"/>
              <a:t>whether the person sees himself as capable and effective, and whether the person feels that he is in control of his environment or powerless </a:t>
            </a:r>
          </a:p>
        </p:txBody>
      </p:sp>
      <p:sp>
        <p:nvSpPr>
          <p:cNvPr id="5" name="Text Placeholder 4"/>
          <p:cNvSpPr>
            <a:spLocks noGrp="1"/>
          </p:cNvSpPr>
          <p:nvPr>
            <p:ph type="body" sz="quarter" idx="3"/>
          </p:nvPr>
        </p:nvSpPr>
        <p:spPr>
          <a:xfrm>
            <a:off x="4645025" y="1734157"/>
            <a:ext cx="4041775" cy="715355"/>
          </a:xfrm>
        </p:spPr>
        <p:txBody>
          <a:bodyPr/>
          <a:lstStyle/>
          <a:p>
            <a:r>
              <a:rPr lang="en-CA" dirty="0"/>
              <a:t>Core </a:t>
            </a:r>
            <a:r>
              <a:rPr lang="en-CA" dirty="0" smtClean="0"/>
              <a:t>self-evaluation</a:t>
            </a:r>
            <a:endParaRPr lang="en-CA" dirty="0"/>
          </a:p>
        </p:txBody>
      </p:sp>
      <p:sp>
        <p:nvSpPr>
          <p:cNvPr id="12" name="Content Placeholder 5"/>
          <p:cNvSpPr>
            <a:spLocks noGrp="1"/>
          </p:cNvSpPr>
          <p:nvPr>
            <p:ph sz="quarter" idx="4"/>
          </p:nvPr>
        </p:nvSpPr>
        <p:spPr>
          <a:xfrm>
            <a:off x="513472" y="2006933"/>
            <a:ext cx="4041775" cy="3687763"/>
          </a:xfrm>
        </p:spPr>
        <p:txBody>
          <a:bodyPr>
            <a:normAutofit/>
          </a:bodyPr>
          <a:lstStyle/>
          <a:p>
            <a:pPr>
              <a:lnSpc>
                <a:spcPct val="90000"/>
              </a:lnSpc>
            </a:pPr>
            <a:r>
              <a:rPr lang="en-US" altLang="en-US" sz="2000" dirty="0">
                <a:cs typeface="Arial" pitchFamily="34" charset="0"/>
              </a:rPr>
              <a:t>Identifies opportunities, shows initiative, takes action, and perseveres to completion</a:t>
            </a:r>
          </a:p>
          <a:p>
            <a:pPr>
              <a:lnSpc>
                <a:spcPct val="90000"/>
              </a:lnSpc>
            </a:pPr>
            <a:r>
              <a:rPr lang="en-US" altLang="en-US" sz="2000" dirty="0">
                <a:cs typeface="Arial" pitchFamily="34" charset="0"/>
              </a:rPr>
              <a:t>Creates positive change in the work environment</a:t>
            </a:r>
          </a:p>
          <a:p>
            <a:pPr>
              <a:lnSpc>
                <a:spcPct val="90000"/>
              </a:lnSpc>
            </a:pPr>
            <a:r>
              <a:rPr lang="en-US" altLang="en-US" sz="2000" dirty="0">
                <a:cs typeface="Arial" pitchFamily="34" charset="0"/>
              </a:rPr>
              <a:t>Fit with </a:t>
            </a:r>
            <a:r>
              <a:rPr lang="en-US" altLang="en-US" sz="2000" dirty="0" smtClean="0">
                <a:cs typeface="Arial" pitchFamily="34" charset="0"/>
              </a:rPr>
              <a:t>organization &amp; supervisor is important</a:t>
            </a:r>
            <a:endParaRPr lang="en-US" altLang="en-US" sz="2000" dirty="0">
              <a:cs typeface="Arial" pitchFamily="34" charset="0"/>
            </a:endParaRPr>
          </a:p>
        </p:txBody>
      </p:sp>
      <p:sp>
        <p:nvSpPr>
          <p:cNvPr id="3" name="Slide Number Placeholder 2"/>
          <p:cNvSpPr>
            <a:spLocks noGrp="1"/>
          </p:cNvSpPr>
          <p:nvPr>
            <p:ph type="sldNum" sz="quarter" idx="12"/>
          </p:nvPr>
        </p:nvSpPr>
        <p:spPr/>
        <p:txBody>
          <a:bodyPr/>
          <a:lstStyle/>
          <a:p>
            <a:fld id="{26ABDA5A-F0F1-4C6F-906B-604E9FB4744A}" type="slidenum">
              <a:rPr lang="en-US" altLang="en-US" smtClean="0">
                <a:solidFill>
                  <a:srgbClr val="000000"/>
                </a:solidFill>
              </a:rPr>
              <a:pPr/>
              <a:t>16</a:t>
            </a:fld>
            <a:endParaRPr lang="en-US" altLang="en-US">
              <a:solidFill>
                <a:srgbClr val="000000"/>
              </a:solidFill>
            </a:endParaRPr>
          </a:p>
        </p:txBody>
      </p:sp>
    </p:spTree>
    <p:extLst>
      <p:ext uri="{BB962C8B-B14F-4D97-AF65-F5344CB8AC3E}">
        <p14:creationId xmlns:p14="http://schemas.microsoft.com/office/powerpoint/2010/main" val="19997332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dirty="0" smtClean="0"/>
              <a:t>Dealing with Difficult People</a:t>
            </a:r>
            <a:endParaRPr lang="en-CA" dirty="0"/>
          </a:p>
        </p:txBody>
      </p:sp>
      <p:sp>
        <p:nvSpPr>
          <p:cNvPr id="2" name="Content Placeholder 1"/>
          <p:cNvSpPr>
            <a:spLocks noGrp="1"/>
          </p:cNvSpPr>
          <p:nvPr>
            <p:ph idx="1"/>
          </p:nvPr>
        </p:nvSpPr>
        <p:spPr>
          <a:xfrm>
            <a:off x="381000" y="1719071"/>
            <a:ext cx="4002742" cy="4407408"/>
          </a:xfrm>
        </p:spPr>
        <p:txBody>
          <a:bodyPr>
            <a:normAutofit/>
          </a:bodyPr>
          <a:lstStyle/>
          <a:p>
            <a:r>
              <a:rPr lang="en-CA" sz="2400" dirty="0" smtClean="0"/>
              <a:t>Create a rich picture of the problem person.</a:t>
            </a:r>
          </a:p>
          <a:p>
            <a:r>
              <a:rPr lang="en-CA" sz="2400" dirty="0" smtClean="0"/>
              <a:t>Reframe your goals</a:t>
            </a:r>
          </a:p>
          <a:p>
            <a:r>
              <a:rPr lang="en-CA" sz="2400" dirty="0" smtClean="0"/>
              <a:t>Stage the encounter</a:t>
            </a:r>
          </a:p>
          <a:p>
            <a:r>
              <a:rPr lang="en-CA" sz="2400" dirty="0" smtClean="0"/>
              <a:t>Follow up</a:t>
            </a:r>
          </a:p>
          <a:p>
            <a:pPr marL="45720" indent="0">
              <a:buNone/>
            </a:pPr>
            <a:endParaRPr lang="en-CA" sz="1200" dirty="0"/>
          </a:p>
        </p:txBody>
      </p:sp>
      <p:sp>
        <p:nvSpPr>
          <p:cNvPr id="3" name="Slide Number Placeholder 2"/>
          <p:cNvSpPr>
            <a:spLocks noGrp="1"/>
          </p:cNvSpPr>
          <p:nvPr>
            <p:ph type="sldNum" sz="quarter" idx="12"/>
          </p:nvPr>
        </p:nvSpPr>
        <p:spPr/>
        <p:txBody>
          <a:bodyPr/>
          <a:lstStyle/>
          <a:p>
            <a:fld id="{3231497C-1DD2-4D53-A991-A9A3237ED2C3}" type="slidenum">
              <a:rPr lang="en-US" altLang="en-US" smtClean="0">
                <a:solidFill>
                  <a:srgbClr val="000000"/>
                </a:solidFill>
              </a:rPr>
              <a:pPr/>
              <a:t>17</a:t>
            </a:fld>
            <a:endParaRPr lang="en-US" altLang="en-US">
              <a:solidFill>
                <a:srgbClr val="000000"/>
              </a:solidFill>
            </a:endParaRPr>
          </a:p>
        </p:txBody>
      </p:sp>
      <p:pic>
        <p:nvPicPr>
          <p:cNvPr id="5" name="2Z8pgV74_Hw"/>
          <p:cNvPicPr>
            <a:picLocks noRot="1" noChangeAspect="1"/>
          </p:cNvPicPr>
          <p:nvPr>
            <a:videoFile r:link="rId1"/>
          </p:nvPr>
        </p:nvPicPr>
        <p:blipFill>
          <a:blip r:embed="rId4"/>
          <a:stretch>
            <a:fillRect/>
          </a:stretch>
        </p:blipFill>
        <p:spPr>
          <a:xfrm>
            <a:off x="2525486" y="3374405"/>
            <a:ext cx="5817223" cy="3102594"/>
          </a:xfrm>
          <a:prstGeom prst="rect">
            <a:avLst/>
          </a:prstGeom>
          <a:ln w="107950" cap="rnd">
            <a:solidFill>
              <a:srgbClr val="C8C6BD"/>
            </a:solidFill>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171450" prst="hardEdge"/>
            <a:extrusionClr>
              <a:srgbClr val="FFFFFF"/>
            </a:extrusionClr>
          </a:sp3d>
        </p:spPr>
      </p:pic>
    </p:spTree>
    <p:extLst>
      <p:ext uri="{BB962C8B-B14F-4D97-AF65-F5344CB8AC3E}">
        <p14:creationId xmlns:p14="http://schemas.microsoft.com/office/powerpoint/2010/main" val="37629988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normAutofit/>
          </a:bodyPr>
          <a:lstStyle/>
          <a:p>
            <a:pPr>
              <a:defRPr/>
            </a:pPr>
            <a:r>
              <a:rPr lang="en-CA"/>
              <a:t>Emotions</a:t>
            </a:r>
          </a:p>
        </p:txBody>
      </p:sp>
      <p:sp>
        <p:nvSpPr>
          <p:cNvPr id="37891" name="Rectangle 3"/>
          <p:cNvSpPr>
            <a:spLocks noGrp="1" noChangeArrowheads="1"/>
          </p:cNvSpPr>
          <p:nvPr>
            <p:ph idx="1"/>
          </p:nvPr>
        </p:nvSpPr>
        <p:spPr>
          <a:xfrm>
            <a:off x="457201" y="1684338"/>
            <a:ext cx="4003796" cy="2704782"/>
          </a:xfrm>
        </p:spPr>
        <p:txBody>
          <a:bodyPr>
            <a:normAutofit fontScale="85000" lnSpcReduction="10000"/>
          </a:bodyPr>
          <a:lstStyle/>
          <a:p>
            <a:r>
              <a:rPr lang="en-CA" sz="2800" dirty="0"/>
              <a:t>Emotional Affect:</a:t>
            </a:r>
          </a:p>
          <a:p>
            <a:pPr>
              <a:buFont typeface="Wingdings" pitchFamily="2" charset="2"/>
              <a:buNone/>
            </a:pPr>
            <a:r>
              <a:rPr lang="en-CA" sz="2800" dirty="0"/>
              <a:t>	</a:t>
            </a:r>
            <a:r>
              <a:rPr lang="en-CA" sz="2800" dirty="0" smtClean="0"/>
              <a:t>_________________</a:t>
            </a:r>
            <a:endParaRPr lang="en-CA" sz="2800" dirty="0"/>
          </a:p>
          <a:p>
            <a:pPr lvl="1"/>
            <a:r>
              <a:rPr lang="en-CA" sz="2400" dirty="0" smtClean="0"/>
              <a:t>Emotions: </a:t>
            </a:r>
          </a:p>
          <a:p>
            <a:pPr lvl="1">
              <a:buFont typeface="Wingdings" pitchFamily="2" charset="2"/>
              <a:buNone/>
            </a:pPr>
            <a:r>
              <a:rPr lang="en-CA" sz="2400" dirty="0" smtClean="0"/>
              <a:t>	___________________</a:t>
            </a:r>
          </a:p>
          <a:p>
            <a:pPr lvl="1"/>
            <a:r>
              <a:rPr lang="en-CA" sz="2400" dirty="0" smtClean="0"/>
              <a:t>Moods:</a:t>
            </a:r>
          </a:p>
          <a:p>
            <a:pPr lvl="1">
              <a:buFont typeface="Wingdings" pitchFamily="2" charset="2"/>
              <a:buNone/>
            </a:pPr>
            <a:r>
              <a:rPr lang="en-CA" sz="2400" dirty="0" smtClean="0"/>
              <a:t>	___________________</a:t>
            </a:r>
          </a:p>
        </p:txBody>
      </p:sp>
      <p:sp>
        <p:nvSpPr>
          <p:cNvPr id="37892" name="Slide Number Placeholder 3"/>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0EED1049-F4E4-4EF2-9582-BA7B48453A48}" type="slidenum">
              <a:rPr lang="en-CA" smtClean="0">
                <a:solidFill>
                  <a:schemeClr val="bg1"/>
                </a:solidFill>
              </a:rPr>
              <a:pPr eaLnBrk="1" hangingPunct="1"/>
              <a:t>18</a:t>
            </a:fld>
            <a:endParaRPr lang="en-CA" smtClean="0">
              <a:solidFill>
                <a:schemeClr val="bg1"/>
              </a:solidFill>
            </a:endParaRPr>
          </a:p>
        </p:txBody>
      </p:sp>
      <p:pic>
        <p:nvPicPr>
          <p:cNvPr id="3074" name="Picture 2" descr="C:\Users\Rob\Desktop\BUSI 2101 - OB\emotion.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462" y="4170997"/>
            <a:ext cx="4028443" cy="215995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Rob\Desktop\7 universal emotions(no label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0996" y="1684337"/>
            <a:ext cx="4377910" cy="2704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616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normAutofit/>
          </a:bodyPr>
          <a:lstStyle/>
          <a:p>
            <a:pPr>
              <a:defRPr/>
            </a:pPr>
            <a:r>
              <a:rPr lang="en-CA"/>
              <a:t>Emotions at Work</a:t>
            </a:r>
          </a:p>
        </p:txBody>
      </p:sp>
      <p:sp>
        <p:nvSpPr>
          <p:cNvPr id="40963" name="Rectangle 3"/>
          <p:cNvSpPr>
            <a:spLocks noGrp="1" noChangeArrowheads="1"/>
          </p:cNvSpPr>
          <p:nvPr>
            <p:ph idx="1"/>
          </p:nvPr>
        </p:nvSpPr>
        <p:spPr>
          <a:xfrm>
            <a:off x="220718" y="1718441"/>
            <a:ext cx="8083496" cy="4408039"/>
          </a:xfrm>
        </p:spPr>
        <p:txBody>
          <a:bodyPr>
            <a:normAutofit fontScale="62500" lnSpcReduction="20000"/>
          </a:bodyPr>
          <a:lstStyle/>
          <a:p>
            <a:pPr>
              <a:lnSpc>
                <a:spcPct val="90000"/>
              </a:lnSpc>
            </a:pPr>
            <a:r>
              <a:rPr lang="en-CA" sz="2400" dirty="0" smtClean="0"/>
              <a:t>Emotional Labour:</a:t>
            </a:r>
          </a:p>
          <a:p>
            <a:pPr>
              <a:lnSpc>
                <a:spcPct val="90000"/>
              </a:lnSpc>
              <a:buFont typeface="Wingdings" pitchFamily="2" charset="2"/>
              <a:buNone/>
            </a:pPr>
            <a:r>
              <a:rPr lang="en-CA" sz="2400" dirty="0" smtClean="0"/>
              <a:t>	__________________________________________</a:t>
            </a:r>
          </a:p>
          <a:p>
            <a:pPr lvl="1">
              <a:lnSpc>
                <a:spcPct val="90000"/>
              </a:lnSpc>
            </a:pPr>
            <a:r>
              <a:rPr lang="en-CA" sz="2000" dirty="0" smtClean="0"/>
              <a:t>Felt vs. displayed emotions</a:t>
            </a:r>
          </a:p>
          <a:p>
            <a:pPr lvl="1">
              <a:lnSpc>
                <a:spcPct val="90000"/>
              </a:lnSpc>
            </a:pPr>
            <a:r>
              <a:rPr lang="en-CA" sz="2000" dirty="0" smtClean="0"/>
              <a:t>Surface vs. deep acting</a:t>
            </a:r>
          </a:p>
          <a:p>
            <a:pPr marL="457200" lvl="1" indent="0">
              <a:lnSpc>
                <a:spcPct val="90000"/>
              </a:lnSpc>
              <a:buNone/>
            </a:pPr>
            <a:endParaRPr lang="en-CA" sz="2000" dirty="0" smtClean="0"/>
          </a:p>
          <a:p>
            <a:pPr lvl="1">
              <a:lnSpc>
                <a:spcPct val="90000"/>
              </a:lnSpc>
            </a:pPr>
            <a:endParaRPr lang="en-CA" sz="500" dirty="0" smtClean="0"/>
          </a:p>
          <a:p>
            <a:pPr>
              <a:lnSpc>
                <a:spcPct val="90000"/>
              </a:lnSpc>
            </a:pPr>
            <a:r>
              <a:rPr lang="en-CA" sz="2400" dirty="0" smtClean="0"/>
              <a:t>Gender and Emotions</a:t>
            </a:r>
          </a:p>
          <a:p>
            <a:pPr lvl="1">
              <a:lnSpc>
                <a:spcPct val="90000"/>
              </a:lnSpc>
            </a:pPr>
            <a:r>
              <a:rPr lang="en-CA" sz="2000" dirty="0" smtClean="0"/>
              <a:t>Women: more social? Higher EI? More positive emotions?</a:t>
            </a:r>
          </a:p>
          <a:p>
            <a:pPr lvl="1">
              <a:lnSpc>
                <a:spcPct val="90000"/>
              </a:lnSpc>
            </a:pPr>
            <a:r>
              <a:rPr lang="en-CA" sz="2000" dirty="0" smtClean="0"/>
              <a:t>Men: emotionally detached? Lower EI?</a:t>
            </a:r>
          </a:p>
          <a:p>
            <a:pPr lvl="1">
              <a:lnSpc>
                <a:spcPct val="90000"/>
              </a:lnSpc>
            </a:pPr>
            <a:endParaRPr lang="en-CA" sz="900" dirty="0" smtClean="0"/>
          </a:p>
          <a:p>
            <a:pPr>
              <a:lnSpc>
                <a:spcPct val="90000"/>
              </a:lnSpc>
            </a:pPr>
            <a:r>
              <a:rPr lang="en-CA" sz="2400" dirty="0" smtClean="0"/>
              <a:t>Affective Events Theory </a:t>
            </a:r>
          </a:p>
          <a:p>
            <a:pPr lvl="1">
              <a:lnSpc>
                <a:spcPct val="90000"/>
              </a:lnSpc>
            </a:pPr>
            <a:r>
              <a:rPr lang="en-CA" sz="2000" dirty="0" smtClean="0"/>
              <a:t>(see pg. 64 for link to performance &amp; satisfaction)</a:t>
            </a:r>
          </a:p>
          <a:p>
            <a:pPr>
              <a:lnSpc>
                <a:spcPct val="90000"/>
              </a:lnSpc>
              <a:buFont typeface="Wingdings" pitchFamily="2" charset="2"/>
              <a:buNone/>
            </a:pPr>
            <a:r>
              <a:rPr lang="en-CA" sz="2400" dirty="0" smtClean="0"/>
              <a:t>	____________________________________________________</a:t>
            </a:r>
          </a:p>
          <a:p>
            <a:pPr marL="719138" lvl="1" indent="-261938">
              <a:lnSpc>
                <a:spcPct val="90000"/>
              </a:lnSpc>
            </a:pPr>
            <a:r>
              <a:rPr lang="en-CA" sz="2000" dirty="0" smtClean="0"/>
              <a:t>Emotional </a:t>
            </a:r>
            <a:r>
              <a:rPr lang="en-CA" sz="2000" dirty="0"/>
              <a:t>Contagion</a:t>
            </a:r>
          </a:p>
          <a:p>
            <a:pPr>
              <a:lnSpc>
                <a:spcPct val="90000"/>
              </a:lnSpc>
              <a:buFont typeface="Wingdings" pitchFamily="2" charset="2"/>
              <a:buNone/>
            </a:pPr>
            <a:endParaRPr lang="en-CA" sz="2400" dirty="0" smtClean="0"/>
          </a:p>
          <a:p>
            <a:pPr>
              <a:lnSpc>
                <a:spcPct val="80000"/>
              </a:lnSpc>
            </a:pPr>
            <a:r>
              <a:rPr lang="en-CA" sz="2400" dirty="0" smtClean="0"/>
              <a:t>Emotional Intelligence</a:t>
            </a:r>
            <a:endParaRPr lang="en-CA" sz="2400" dirty="0"/>
          </a:p>
          <a:p>
            <a:pPr lvl="1">
              <a:lnSpc>
                <a:spcPct val="80000"/>
              </a:lnSpc>
            </a:pPr>
            <a:r>
              <a:rPr lang="en-CA" sz="2000" dirty="0"/>
              <a:t>“the ability to monitor one’s own and others’ feelings and emotions, to discriminate among them, and to use this information to guide one’s thinking and action” (</a:t>
            </a:r>
            <a:r>
              <a:rPr lang="en-CA" sz="2000" dirty="0" err="1"/>
              <a:t>Salovey</a:t>
            </a:r>
            <a:r>
              <a:rPr lang="en-CA" sz="2000" dirty="0"/>
              <a:t> &amp; Mayer, 1990: 189). </a:t>
            </a:r>
            <a:endParaRPr lang="en-CA" sz="2000" dirty="0" smtClean="0"/>
          </a:p>
          <a:p>
            <a:pPr lvl="1">
              <a:lnSpc>
                <a:spcPct val="80000"/>
              </a:lnSpc>
            </a:pPr>
            <a:endParaRPr lang="en-CA" sz="2000" dirty="0"/>
          </a:p>
          <a:p>
            <a:pPr>
              <a:lnSpc>
                <a:spcPct val="90000"/>
              </a:lnSpc>
            </a:pPr>
            <a:r>
              <a:rPr lang="en-CA" sz="2400" dirty="0" smtClean="0"/>
              <a:t>Negative Workplace Emotions</a:t>
            </a:r>
          </a:p>
          <a:p>
            <a:pPr>
              <a:lnSpc>
                <a:spcPct val="90000"/>
              </a:lnSpc>
              <a:buFont typeface="Wingdings" pitchFamily="2" charset="2"/>
              <a:buNone/>
            </a:pPr>
            <a:r>
              <a:rPr lang="en-CA" sz="2400" dirty="0" smtClean="0"/>
              <a:t>	_____________________________________________________</a:t>
            </a:r>
          </a:p>
          <a:p>
            <a:pPr>
              <a:lnSpc>
                <a:spcPct val="90000"/>
              </a:lnSpc>
              <a:buFont typeface="Wingdings" pitchFamily="2" charset="2"/>
              <a:buNone/>
            </a:pPr>
            <a:endParaRPr lang="en-CA" sz="2400" dirty="0" smtClean="0"/>
          </a:p>
          <a:p>
            <a:pPr>
              <a:lnSpc>
                <a:spcPct val="90000"/>
              </a:lnSpc>
            </a:pPr>
            <a:r>
              <a:rPr lang="en-CA" sz="2400" dirty="0" smtClean="0"/>
              <a:t>Emotional Dissonance</a:t>
            </a:r>
          </a:p>
          <a:p>
            <a:pPr>
              <a:lnSpc>
                <a:spcPct val="90000"/>
              </a:lnSpc>
            </a:pPr>
            <a:endParaRPr lang="en-CA" sz="2400" dirty="0" smtClean="0"/>
          </a:p>
        </p:txBody>
      </p:sp>
      <p:sp>
        <p:nvSpPr>
          <p:cNvPr id="40964" name="Slide Number Placeholder 3"/>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EB436AFC-90E2-4647-92D1-3526044A742B}" type="slidenum">
              <a:rPr lang="en-CA" smtClean="0">
                <a:solidFill>
                  <a:schemeClr val="bg1"/>
                </a:solidFill>
              </a:rPr>
              <a:pPr eaLnBrk="1" hangingPunct="1"/>
              <a:t>19</a:t>
            </a:fld>
            <a:endParaRPr lang="en-CA" smtClean="0">
              <a:solidFill>
                <a:schemeClr val="bg1"/>
              </a:solidFill>
            </a:endParaRPr>
          </a:p>
        </p:txBody>
      </p:sp>
      <p:pic>
        <p:nvPicPr>
          <p:cNvPr id="4096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0419" y="1718441"/>
            <a:ext cx="2146020" cy="1340939"/>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72961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Interactionist Approach: CRA</a:t>
            </a:r>
            <a:endParaRPr lang="en-CA" dirty="0"/>
          </a:p>
        </p:txBody>
      </p:sp>
      <p:sp>
        <p:nvSpPr>
          <p:cNvPr id="3" name="Content Placeholder 2"/>
          <p:cNvSpPr>
            <a:spLocks noGrp="1"/>
          </p:cNvSpPr>
          <p:nvPr>
            <p:ph idx="1"/>
          </p:nvPr>
        </p:nvSpPr>
        <p:spPr/>
        <p:txBody>
          <a:bodyPr/>
          <a:lstStyle/>
          <a:p>
            <a:r>
              <a:rPr lang="en-CA" dirty="0"/>
              <a:t>How does the environment interact with your personality to determine behaviour?</a:t>
            </a:r>
          </a:p>
          <a:p>
            <a:endParaRPr lang="en-CA" dirty="0" smtClean="0"/>
          </a:p>
          <a:p>
            <a:r>
              <a:rPr lang="en-CA" dirty="0" smtClean="0"/>
              <a:t>Conditional </a:t>
            </a:r>
            <a:r>
              <a:rPr lang="en-CA" dirty="0"/>
              <a:t>Reasoning </a:t>
            </a:r>
            <a:r>
              <a:rPr lang="en-CA" dirty="0" smtClean="0"/>
              <a:t>Approach</a:t>
            </a:r>
          </a:p>
          <a:p>
            <a:pPr lvl="1"/>
            <a:r>
              <a:rPr lang="en-CA" sz="2800" dirty="0" smtClean="0"/>
              <a:t>Dispositional </a:t>
            </a:r>
            <a:r>
              <a:rPr lang="en-CA" sz="2800" dirty="0"/>
              <a:t>motivation – fear of failure vs. opportunity for learning.</a:t>
            </a:r>
          </a:p>
          <a:p>
            <a:pPr lvl="2"/>
            <a:r>
              <a:rPr lang="en-CA" dirty="0"/>
              <a:t>Exams</a:t>
            </a:r>
          </a:p>
          <a:p>
            <a:pPr lvl="2"/>
            <a:r>
              <a:rPr lang="en-CA" dirty="0"/>
              <a:t>Boss angry</a:t>
            </a:r>
          </a:p>
          <a:p>
            <a:pPr lvl="2"/>
            <a:r>
              <a:rPr lang="en-CA" dirty="0"/>
              <a:t>Competition</a:t>
            </a:r>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20</a:t>
            </a:fld>
            <a:endParaRPr lang="en-CA" dirty="0"/>
          </a:p>
        </p:txBody>
      </p:sp>
      <p:pic>
        <p:nvPicPr>
          <p:cNvPr id="10" name="Picture 10" descr="Image result for eeyore from winnie the pooh">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44008" y="4247459"/>
            <a:ext cx="1253133" cy="11610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Image result for oscar the grouch">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05969" y="548680"/>
            <a:ext cx="607635" cy="990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4607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Interactionist Approach: CRA</a:t>
            </a:r>
            <a:endParaRPr lang="en-CA" dirty="0"/>
          </a:p>
        </p:txBody>
      </p:sp>
      <p:sp>
        <p:nvSpPr>
          <p:cNvPr id="3" name="Content Placeholder 2"/>
          <p:cNvSpPr>
            <a:spLocks noGrp="1"/>
          </p:cNvSpPr>
          <p:nvPr>
            <p:ph idx="1"/>
          </p:nvPr>
        </p:nvSpPr>
        <p:spPr/>
        <p:txBody>
          <a:bodyPr/>
          <a:lstStyle/>
          <a:p>
            <a:r>
              <a:rPr lang="en-CA" dirty="0" smtClean="0"/>
              <a:t>Cognitive-Affective Processing Systems</a:t>
            </a:r>
          </a:p>
          <a:p>
            <a:pPr lvl="1"/>
            <a:r>
              <a:rPr lang="en-CA" sz="3000" dirty="0" smtClean="0"/>
              <a:t>People </a:t>
            </a:r>
            <a:r>
              <a:rPr lang="en-CA" sz="3000" dirty="0"/>
              <a:t>search for dominant cues. </a:t>
            </a:r>
          </a:p>
          <a:p>
            <a:pPr lvl="1"/>
            <a:r>
              <a:rPr lang="en-CA" sz="3000" dirty="0"/>
              <a:t>Depending on a variety of factors (</a:t>
            </a:r>
            <a:r>
              <a:rPr lang="en-CA" sz="3000" dirty="0" err="1"/>
              <a:t>ie</a:t>
            </a:r>
            <a:r>
              <a:rPr lang="en-CA" sz="3000" dirty="0"/>
              <a:t>. emotion, culture, genetic, societal </a:t>
            </a:r>
            <a:r>
              <a:rPr lang="en-CA" sz="3000" dirty="0" err="1"/>
              <a:t>etc</a:t>
            </a:r>
            <a:r>
              <a:rPr lang="en-CA" sz="3000" dirty="0"/>
              <a:t>…) you activate mental if-then representations of the situation. This guides your action. </a:t>
            </a:r>
          </a:p>
          <a:p>
            <a:pPr lvl="1"/>
            <a:r>
              <a:rPr lang="en-CA" sz="3000" dirty="0"/>
              <a:t>Different cues activate different behaviours.</a:t>
            </a:r>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21</a:t>
            </a:fld>
            <a:endParaRPr lang="en-CA" dirty="0"/>
          </a:p>
        </p:txBody>
      </p:sp>
      <p:pic>
        <p:nvPicPr>
          <p:cNvPr id="5122" name="Picture 2" descr="Image result for IF THEN">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4446897"/>
            <a:ext cx="6156251" cy="2487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4473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dirty="0" smtClean="0"/>
              <a:t>OB/OT Researchers in Canada</a:t>
            </a:r>
            <a:endParaRPr lang="en-US" dirty="0"/>
          </a:p>
        </p:txBody>
      </p:sp>
      <p:sp>
        <p:nvSpPr>
          <p:cNvPr id="3" name="Content Placeholder 2"/>
          <p:cNvSpPr>
            <a:spLocks noGrp="1"/>
          </p:cNvSpPr>
          <p:nvPr>
            <p:ph idx="1"/>
          </p:nvPr>
        </p:nvSpPr>
        <p:spPr>
          <a:xfrm>
            <a:off x="250825" y="5013325"/>
            <a:ext cx="8893175" cy="1223963"/>
          </a:xfrm>
        </p:spPr>
        <p:txBody>
          <a:bodyPr>
            <a:normAutofit fontScale="85000" lnSpcReduction="20000"/>
          </a:bodyPr>
          <a:lstStyle/>
          <a:p>
            <a:pPr lvl="1">
              <a:defRPr/>
            </a:pPr>
            <a:r>
              <a:rPr lang="en-US" dirty="0" smtClean="0">
                <a:hlinkClick r:id="rId3"/>
              </a:rPr>
              <a:t>Murphy, S.A.</a:t>
            </a:r>
            <a:r>
              <a:rPr lang="en-US" dirty="0" smtClean="0"/>
              <a:t>,</a:t>
            </a:r>
            <a:r>
              <a:rPr lang="en-US" dirty="0" smtClean="0">
                <a:hlinkClick r:id="rId4"/>
              </a:rPr>
              <a:t> M.J. Hine</a:t>
            </a:r>
            <a:r>
              <a:rPr lang="en-US" dirty="0" smtClean="0"/>
              <a:t>, N. Lupton and J. </a:t>
            </a:r>
            <a:r>
              <a:rPr lang="en-US" dirty="0" err="1" smtClean="0"/>
              <a:t>Zelenksi</a:t>
            </a:r>
            <a:r>
              <a:rPr lang="en-US" dirty="0" smtClean="0"/>
              <a:t> (2009), "Personality, Emotion and </a:t>
            </a:r>
            <a:r>
              <a:rPr lang="en-US" dirty="0" err="1" smtClean="0"/>
              <a:t>Judgement</a:t>
            </a:r>
            <a:r>
              <a:rPr lang="en-US" dirty="0" smtClean="0"/>
              <a:t> in Virtual Environments: A Theoretical Framework". </a:t>
            </a:r>
            <a:r>
              <a:rPr lang="en-US" i="1" dirty="0" smtClean="0"/>
              <a:t>Journal of Electronic Commerce in Organizations</a:t>
            </a:r>
            <a:r>
              <a:rPr lang="en-US" dirty="0" smtClean="0"/>
              <a:t>, 7(3), 21-43.</a:t>
            </a:r>
          </a:p>
          <a:p>
            <a:pPr>
              <a:defRPr/>
            </a:pPr>
            <a:endParaRPr lang="en-US" dirty="0"/>
          </a:p>
        </p:txBody>
      </p:sp>
      <p:sp>
        <p:nvSpPr>
          <p:cNvPr id="43012" name="Slide Number Placeholder 3"/>
          <p:cNvSpPr>
            <a:spLocks noGrp="1"/>
          </p:cNvSpPr>
          <p:nvPr>
            <p:ph type="sldNum" sz="quarter" idx="12"/>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58C2286-33EF-4628-8771-601F09FA8CE0}" type="slidenum">
              <a:rPr lang="en-CA" smtClean="0">
                <a:solidFill>
                  <a:schemeClr val="bg1"/>
                </a:solidFill>
              </a:rPr>
              <a:pPr eaLnBrk="1" hangingPunct="1"/>
              <a:t>22</a:t>
            </a:fld>
            <a:endParaRPr lang="en-CA" smtClean="0">
              <a:solidFill>
                <a:schemeClr val="bg1"/>
              </a:solidFill>
            </a:endParaRPr>
          </a:p>
        </p:txBody>
      </p:sp>
      <p:sp>
        <p:nvSpPr>
          <p:cNvPr id="6" name="Content Placeholder 2"/>
          <p:cNvSpPr txBox="1">
            <a:spLocks/>
          </p:cNvSpPr>
          <p:nvPr/>
        </p:nvSpPr>
        <p:spPr bwMode="auto">
          <a:xfrm>
            <a:off x="2987675" y="1628775"/>
            <a:ext cx="5699125" cy="3313113"/>
          </a:xfrm>
          <a:prstGeom prst="rect">
            <a:avLst/>
          </a:prstGeom>
          <a:noFill/>
          <a:ln w="9525">
            <a:noFill/>
            <a:miter lim="800000"/>
            <a:headEnd/>
            <a:tailEnd/>
          </a:ln>
        </p:spPr>
        <p:txBody>
          <a:bodyPr lIns="54864" tIns="91440">
            <a:normAutofit/>
          </a:bodyPr>
          <a:lstStyle/>
          <a:p>
            <a:pPr marL="438150" indent="-319088" eaLnBrk="0" hangingPunct="0">
              <a:buClr>
                <a:schemeClr val="tx1">
                  <a:lumMod val="75000"/>
                  <a:lumOff val="25000"/>
                </a:schemeClr>
              </a:buClr>
              <a:buSzPct val="80000"/>
              <a:defRPr/>
            </a:pPr>
            <a:r>
              <a:rPr lang="en-US" sz="2400" b="1" dirty="0">
                <a:solidFill>
                  <a:srgbClr val="0F0688"/>
                </a:solidFill>
                <a:latin typeface="Arial" charset="0"/>
              </a:rPr>
              <a:t>Steven Murphy</a:t>
            </a:r>
          </a:p>
          <a:p>
            <a:pPr marL="640080" lvl="1" indent="-457200" eaLnBrk="0" hangingPunct="0">
              <a:buClr>
                <a:schemeClr val="tx1">
                  <a:lumMod val="65000"/>
                  <a:lumOff val="35000"/>
                </a:schemeClr>
              </a:buClr>
              <a:buSzPct val="120000"/>
              <a:buFont typeface="Wingdings" pitchFamily="2" charset="2"/>
              <a:buChar char="§"/>
              <a:tabLst>
                <a:tab pos="182880" algn="l"/>
              </a:tabLst>
              <a:defRPr/>
            </a:pPr>
            <a:r>
              <a:rPr lang="en-US" sz="1600" dirty="0" smtClean="0">
                <a:latin typeface="Arial" charset="0"/>
              </a:rPr>
              <a:t>Ted Rogers School of Business</a:t>
            </a:r>
            <a:endParaRPr lang="en-US" sz="1600" dirty="0">
              <a:latin typeface="Arial" charset="0"/>
            </a:endParaRPr>
          </a:p>
          <a:p>
            <a:pPr marL="640080" lvl="1" indent="-457200" eaLnBrk="0" hangingPunct="0">
              <a:buClr>
                <a:schemeClr val="tx1">
                  <a:lumMod val="65000"/>
                  <a:lumOff val="35000"/>
                </a:schemeClr>
              </a:buClr>
              <a:buSzPct val="120000"/>
              <a:buFont typeface="Wingdings" pitchFamily="2" charset="2"/>
              <a:buChar char="§"/>
              <a:tabLst>
                <a:tab pos="182880" algn="l"/>
              </a:tabLst>
              <a:defRPr/>
            </a:pPr>
            <a:r>
              <a:rPr lang="en-US" sz="1600" dirty="0" err="1" smtClean="0">
                <a:latin typeface="Arial" charset="0"/>
              </a:rPr>
              <a:t>Ryesron</a:t>
            </a:r>
            <a:r>
              <a:rPr lang="en-US" sz="1600" dirty="0" smtClean="0">
                <a:latin typeface="Arial" charset="0"/>
              </a:rPr>
              <a:t> University</a:t>
            </a:r>
            <a:endParaRPr lang="en-US" sz="1600" dirty="0">
              <a:latin typeface="Arial" charset="0"/>
            </a:endParaRPr>
          </a:p>
          <a:p>
            <a:pPr marL="640080" lvl="1" indent="-457200" eaLnBrk="0" hangingPunct="0">
              <a:buClr>
                <a:schemeClr val="tx1">
                  <a:lumMod val="65000"/>
                  <a:lumOff val="35000"/>
                </a:schemeClr>
              </a:buClr>
              <a:buSzPct val="120000"/>
              <a:buFont typeface="Wingdings" pitchFamily="2" charset="2"/>
              <a:buChar char="§"/>
              <a:tabLst>
                <a:tab pos="182880" algn="l"/>
              </a:tabLst>
              <a:defRPr/>
            </a:pPr>
            <a:r>
              <a:rPr lang="en-US" sz="1600" dirty="0" smtClean="0">
                <a:latin typeface="Arial" charset="0"/>
              </a:rPr>
              <a:t>Dean</a:t>
            </a:r>
            <a:endParaRPr lang="en-US" sz="1600" dirty="0">
              <a:latin typeface="Arial" charset="0"/>
            </a:endParaRPr>
          </a:p>
          <a:p>
            <a:pPr marL="438150" indent="-319088" eaLnBrk="0" hangingPunct="0">
              <a:buClr>
                <a:schemeClr val="tx1">
                  <a:lumMod val="75000"/>
                  <a:lumOff val="25000"/>
                </a:schemeClr>
              </a:buClr>
              <a:buSzPct val="80000"/>
              <a:buFont typeface="Arial" pitchFamily="34" charset="0"/>
              <a:buChar char="•"/>
              <a:defRPr/>
            </a:pPr>
            <a:endParaRPr lang="en-US" sz="1600" dirty="0">
              <a:latin typeface="Arial" charset="0"/>
            </a:endParaRPr>
          </a:p>
          <a:p>
            <a:pPr>
              <a:defRPr/>
            </a:pPr>
            <a:r>
              <a:rPr lang="en-US" sz="1600" b="1" u="sng" dirty="0">
                <a:latin typeface="Arial" charset="0"/>
              </a:rPr>
              <a:t>Research Interests</a:t>
            </a:r>
          </a:p>
          <a:p>
            <a:pPr marL="640080" lvl="1" indent="-457200">
              <a:buClr>
                <a:schemeClr val="tx1">
                  <a:lumMod val="65000"/>
                  <a:lumOff val="35000"/>
                </a:schemeClr>
              </a:buClr>
              <a:buSzPct val="120000"/>
              <a:buFont typeface="Wingdings" pitchFamily="2" charset="2"/>
              <a:buChar char="§"/>
              <a:tabLst>
                <a:tab pos="182880" algn="l"/>
              </a:tabLst>
              <a:defRPr/>
            </a:pPr>
            <a:r>
              <a:rPr lang="en-US" sz="1600" dirty="0">
                <a:latin typeface="Arial" charset="0"/>
              </a:rPr>
              <a:t>Personality and emotions </a:t>
            </a:r>
          </a:p>
          <a:p>
            <a:pPr marL="640080" lvl="1" indent="-457200">
              <a:buClr>
                <a:schemeClr val="tx1">
                  <a:lumMod val="65000"/>
                  <a:lumOff val="35000"/>
                </a:schemeClr>
              </a:buClr>
              <a:buSzPct val="120000"/>
              <a:buFont typeface="Wingdings" pitchFamily="2" charset="2"/>
              <a:buChar char="§"/>
              <a:tabLst>
                <a:tab pos="182880" algn="l"/>
              </a:tabLst>
              <a:defRPr/>
            </a:pPr>
            <a:r>
              <a:rPr lang="en-US" sz="1600" dirty="0">
                <a:latin typeface="Arial" charset="0"/>
              </a:rPr>
              <a:t>Organizational shunning </a:t>
            </a:r>
          </a:p>
          <a:p>
            <a:pPr marL="640080" lvl="1" indent="-457200">
              <a:buClr>
                <a:schemeClr val="tx1">
                  <a:lumMod val="65000"/>
                  <a:lumOff val="35000"/>
                </a:schemeClr>
              </a:buClr>
              <a:buSzPct val="120000"/>
              <a:buFont typeface="Wingdings" pitchFamily="2" charset="2"/>
              <a:buChar char="§"/>
              <a:tabLst>
                <a:tab pos="182880" algn="l"/>
              </a:tabLst>
              <a:defRPr/>
            </a:pPr>
            <a:r>
              <a:rPr lang="en-US" sz="1600" dirty="0">
                <a:latin typeface="Arial" charset="0"/>
              </a:rPr>
              <a:t>Leadership development </a:t>
            </a:r>
          </a:p>
          <a:p>
            <a:pPr marL="640080" lvl="1" indent="-457200">
              <a:buClr>
                <a:schemeClr val="tx1">
                  <a:lumMod val="65000"/>
                  <a:lumOff val="35000"/>
                </a:schemeClr>
              </a:buClr>
              <a:buSzPct val="120000"/>
              <a:buFont typeface="Wingdings" pitchFamily="2" charset="2"/>
              <a:buChar char="§"/>
              <a:tabLst>
                <a:tab pos="182880" algn="l"/>
              </a:tabLst>
              <a:defRPr/>
            </a:pPr>
            <a:r>
              <a:rPr lang="en-US" sz="1600" dirty="0">
                <a:latin typeface="Arial" charset="0"/>
              </a:rPr>
              <a:t>Ethics and meaning </a:t>
            </a:r>
          </a:p>
          <a:p>
            <a:pPr marL="640080" lvl="1" indent="-457200">
              <a:buClr>
                <a:schemeClr val="tx1">
                  <a:lumMod val="65000"/>
                  <a:lumOff val="35000"/>
                </a:schemeClr>
              </a:buClr>
              <a:buSzPct val="120000"/>
              <a:buFont typeface="Wingdings" pitchFamily="2" charset="2"/>
              <a:buChar char="§"/>
              <a:tabLst>
                <a:tab pos="182880" algn="l"/>
              </a:tabLst>
              <a:defRPr/>
            </a:pPr>
            <a:r>
              <a:rPr lang="en-US" sz="1600" dirty="0">
                <a:latin typeface="Arial" charset="0"/>
              </a:rPr>
              <a:t>HR issues in Policing </a:t>
            </a:r>
          </a:p>
          <a:p>
            <a:pPr marL="640080" lvl="1" indent="-457200">
              <a:buClr>
                <a:schemeClr val="tx1">
                  <a:lumMod val="65000"/>
                  <a:lumOff val="35000"/>
                </a:schemeClr>
              </a:buClr>
              <a:buSzPct val="120000"/>
              <a:buFont typeface="Wingdings" pitchFamily="2" charset="2"/>
              <a:buChar char="§"/>
              <a:tabLst>
                <a:tab pos="182880" algn="l"/>
              </a:tabLst>
              <a:defRPr/>
            </a:pPr>
            <a:r>
              <a:rPr lang="en-US" sz="1600" dirty="0">
                <a:latin typeface="Arial" charset="0"/>
              </a:rPr>
              <a:t>Employee well-being</a:t>
            </a:r>
            <a:r>
              <a:rPr lang="en-US" dirty="0">
                <a:latin typeface="Arial" charset="0"/>
              </a:rPr>
              <a:t> </a:t>
            </a:r>
          </a:p>
          <a:p>
            <a:pPr marL="438150" indent="-319088" eaLnBrk="0" hangingPunct="0">
              <a:buClr>
                <a:schemeClr val="tx1">
                  <a:lumMod val="75000"/>
                  <a:lumOff val="25000"/>
                </a:schemeClr>
              </a:buClr>
              <a:buSzPct val="80000"/>
              <a:buFont typeface="Wingdings 2" pitchFamily="18" charset="2"/>
              <a:buChar char=""/>
              <a:defRPr/>
            </a:pPr>
            <a:endParaRPr lang="en-US" sz="3200" dirty="0">
              <a:latin typeface="+mn-lt"/>
            </a:endParaRPr>
          </a:p>
        </p:txBody>
      </p:sp>
      <p:pic>
        <p:nvPicPr>
          <p:cNvPr id="7170" name="Picture 2" descr="TRSM Dean, Dr. Steven Murphy"/>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21583" y="1856581"/>
            <a:ext cx="1275668" cy="178831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s://encrypted-tbn3.gstatic.com/images?q=tbn:ANd9GcQQsD9AfAkcJ0arVfIdxDC9oI4rdir2Tp0K3LMEA211e-T0zlbwb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1375" y="3698147"/>
            <a:ext cx="1876084" cy="469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34190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Next Class		</a:t>
            </a:r>
            <a:endParaRPr lang="en-CA" dirty="0"/>
          </a:p>
        </p:txBody>
      </p:sp>
      <p:sp>
        <p:nvSpPr>
          <p:cNvPr id="3" name="Content Placeholder 2"/>
          <p:cNvSpPr>
            <a:spLocks noGrp="1"/>
          </p:cNvSpPr>
          <p:nvPr>
            <p:ph idx="1"/>
          </p:nvPr>
        </p:nvSpPr>
        <p:spPr/>
        <p:txBody>
          <a:bodyPr/>
          <a:lstStyle/>
          <a:p>
            <a:pPr lvl="1"/>
            <a:r>
              <a:rPr lang="en-CA" dirty="0" smtClean="0"/>
              <a:t>Week 2B: Motivation</a:t>
            </a:r>
          </a:p>
          <a:p>
            <a:pPr lvl="1"/>
            <a:r>
              <a:rPr lang="en-CA" dirty="0" smtClean="0"/>
              <a:t>Week 3A: Motivation </a:t>
            </a:r>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23</a:t>
            </a:fld>
            <a:endParaRPr lang="en-CA" dirty="0"/>
          </a:p>
        </p:txBody>
      </p:sp>
    </p:spTree>
    <p:extLst>
      <p:ext uri="{BB962C8B-B14F-4D97-AF65-F5344CB8AC3E}">
        <p14:creationId xmlns:p14="http://schemas.microsoft.com/office/powerpoint/2010/main" val="22960421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800" dirty="0" smtClean="0"/>
              <a:t>Top Academic Journals related to this course</a:t>
            </a:r>
            <a:endParaRPr lang="en-CA" sz="2800" dirty="0"/>
          </a:p>
        </p:txBody>
      </p:sp>
      <p:sp>
        <p:nvSpPr>
          <p:cNvPr id="3" name="Content Placeholder 2"/>
          <p:cNvSpPr>
            <a:spLocks noGrp="1"/>
          </p:cNvSpPr>
          <p:nvPr>
            <p:ph idx="1"/>
          </p:nvPr>
        </p:nvSpPr>
        <p:spPr/>
        <p:txBody>
          <a:bodyPr>
            <a:normAutofit fontScale="55000" lnSpcReduction="20000"/>
          </a:bodyPr>
          <a:lstStyle/>
          <a:p>
            <a:pPr marL="514350" indent="-514350">
              <a:buFont typeface="+mj-lt"/>
              <a:buAutoNum type="arabicPeriod"/>
            </a:pPr>
            <a:r>
              <a:rPr lang="en-CA" sz="4400" dirty="0" smtClean="0"/>
              <a:t>Academy of Management Review</a:t>
            </a:r>
          </a:p>
          <a:p>
            <a:pPr marL="514350" indent="-514350">
              <a:buFont typeface="+mj-lt"/>
              <a:buAutoNum type="arabicPeriod"/>
            </a:pPr>
            <a:r>
              <a:rPr lang="en-CA" sz="4400" dirty="0" smtClean="0"/>
              <a:t>Academy of Management Journal</a:t>
            </a:r>
          </a:p>
          <a:p>
            <a:pPr marL="514350" indent="-514350">
              <a:buFont typeface="+mj-lt"/>
              <a:buAutoNum type="arabicPeriod"/>
            </a:pPr>
            <a:r>
              <a:rPr lang="en-CA" sz="4400" dirty="0" smtClean="0"/>
              <a:t>Journal of Management</a:t>
            </a:r>
          </a:p>
          <a:p>
            <a:pPr marL="514350" indent="-514350">
              <a:buFont typeface="+mj-lt"/>
              <a:buAutoNum type="arabicPeriod"/>
            </a:pPr>
            <a:r>
              <a:rPr lang="en-CA" sz="4400" dirty="0" smtClean="0"/>
              <a:t>Research in Organizational Behaviour</a:t>
            </a:r>
          </a:p>
          <a:p>
            <a:pPr marL="514350" indent="-514350">
              <a:buFont typeface="+mj-lt"/>
              <a:buAutoNum type="arabicPeriod"/>
            </a:pPr>
            <a:r>
              <a:rPr lang="en-CA" sz="4400" dirty="0" smtClean="0"/>
              <a:t>Personnel Psychology</a:t>
            </a:r>
          </a:p>
          <a:p>
            <a:pPr marL="514350" indent="-514350">
              <a:buFont typeface="+mj-lt"/>
              <a:buAutoNum type="arabicPeriod"/>
            </a:pPr>
            <a:r>
              <a:rPr lang="en-CA" sz="4400" dirty="0" smtClean="0"/>
              <a:t>Administrative Science Quarterly</a:t>
            </a:r>
          </a:p>
          <a:p>
            <a:pPr marL="514350" indent="-514350">
              <a:buFont typeface="+mj-lt"/>
              <a:buAutoNum type="arabicPeriod"/>
            </a:pPr>
            <a:r>
              <a:rPr lang="en-CA" sz="4400" dirty="0" smtClean="0"/>
              <a:t>Organization Science</a:t>
            </a:r>
          </a:p>
          <a:p>
            <a:pPr marL="514350" indent="-514350">
              <a:buFont typeface="+mj-lt"/>
              <a:buAutoNum type="arabicPeriod"/>
            </a:pPr>
            <a:r>
              <a:rPr lang="en-CA" sz="4400" dirty="0" smtClean="0"/>
              <a:t>Journal of Management Studies</a:t>
            </a:r>
          </a:p>
          <a:p>
            <a:pPr marL="514350" indent="-514350">
              <a:buFont typeface="+mj-lt"/>
              <a:buAutoNum type="arabicPeriod"/>
            </a:pPr>
            <a:r>
              <a:rPr lang="en-CA" sz="4400" dirty="0" smtClean="0"/>
              <a:t>Organizational Behaviour and Human Decision Processes</a:t>
            </a:r>
          </a:p>
          <a:p>
            <a:pPr marL="514350" indent="-514350">
              <a:buFont typeface="+mj-lt"/>
              <a:buAutoNum type="arabicPeriod"/>
            </a:pPr>
            <a:r>
              <a:rPr lang="en-CA" sz="4400" dirty="0" smtClean="0"/>
              <a:t>Leadership Studies</a:t>
            </a:r>
          </a:p>
          <a:p>
            <a:pPr marL="514350" indent="-514350">
              <a:buFont typeface="+mj-lt"/>
              <a:buAutoNum type="arabicPeriod"/>
            </a:pPr>
            <a:r>
              <a:rPr lang="en-CA" sz="4400" dirty="0" smtClean="0"/>
              <a:t>Journal of Organizational Behaviour</a:t>
            </a:r>
          </a:p>
          <a:p>
            <a:pPr marL="514350" indent="-514350">
              <a:buFont typeface="+mj-lt"/>
              <a:buAutoNum type="arabicPeriod"/>
            </a:pPr>
            <a:r>
              <a:rPr lang="en-CA" sz="4400" dirty="0" smtClean="0"/>
              <a:t>Human Relations</a:t>
            </a:r>
          </a:p>
          <a:p>
            <a:endParaRPr lang="en-CA" dirty="0"/>
          </a:p>
        </p:txBody>
      </p:sp>
      <p:pic>
        <p:nvPicPr>
          <p:cNvPr id="12290" name="Picture 2" descr="http://www.amsci.com/media/library-with-books-and-journal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7475" y="1534966"/>
            <a:ext cx="2769325" cy="1841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24</a:t>
            </a:fld>
            <a:endParaRPr lang="en-CA" dirty="0"/>
          </a:p>
        </p:txBody>
      </p:sp>
    </p:spTree>
    <p:extLst>
      <p:ext uri="{BB962C8B-B14F-4D97-AF65-F5344CB8AC3E}">
        <p14:creationId xmlns:p14="http://schemas.microsoft.com/office/powerpoint/2010/main" val="42040569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6792</TotalTime>
  <Words>1052</Words>
  <Application>Microsoft Office PowerPoint</Application>
  <PresentationFormat>On-screen Show (4:3)</PresentationFormat>
  <Paragraphs>262</Paragraphs>
  <Slides>24</Slides>
  <Notes>24</Notes>
  <HiddenSlides>0</HiddenSlides>
  <MMClips>1</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Urban</vt:lpstr>
      <vt:lpstr>  Week 2A Personality BUSI 2101 Summer 2017</vt:lpstr>
      <vt:lpstr>Road Map</vt:lpstr>
      <vt:lpstr>The Psychological Contract</vt:lpstr>
      <vt:lpstr>BUSI 2101: Around the world</vt:lpstr>
      <vt:lpstr>Quality Circles</vt:lpstr>
      <vt:lpstr>Group Learning</vt:lpstr>
      <vt:lpstr>Week 1: Interactive Review</vt:lpstr>
      <vt:lpstr>Week 2A</vt:lpstr>
      <vt:lpstr>Personality</vt:lpstr>
      <vt:lpstr>Trait Models of Personality</vt:lpstr>
      <vt:lpstr>The Big Five (OCEAN)</vt:lpstr>
      <vt:lpstr>Jungian 16-Type Personality</vt:lpstr>
      <vt:lpstr>Type A Personality</vt:lpstr>
      <vt:lpstr>Locus of Control &amp; Ambiguity</vt:lpstr>
      <vt:lpstr>Narcissism &amp; The Dark Triad</vt:lpstr>
      <vt:lpstr>Self-Efficacy </vt:lpstr>
      <vt:lpstr>Dealing with Difficult People</vt:lpstr>
      <vt:lpstr>Emotions</vt:lpstr>
      <vt:lpstr>Emotions at Work</vt:lpstr>
      <vt:lpstr>Interactionist Approach: CRA</vt:lpstr>
      <vt:lpstr>Interactionist Approach: CRA</vt:lpstr>
      <vt:lpstr>OB/OT Researchers in Canada</vt:lpstr>
      <vt:lpstr>Next Class  </vt:lpstr>
      <vt:lpstr>Top Academic Journals related to this course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Growing Up and Settling Down? Comparing the Work Values of Pre-Career and Working Millennials</dc:title>
  <dc:creator>Lisa</dc:creator>
  <cp:lastModifiedBy>rob smart</cp:lastModifiedBy>
  <cp:revision>181</cp:revision>
  <cp:lastPrinted>2017-05-04T15:06:50Z</cp:lastPrinted>
  <dcterms:created xsi:type="dcterms:W3CDTF">2012-05-28T22:36:24Z</dcterms:created>
  <dcterms:modified xsi:type="dcterms:W3CDTF">2017-05-09T03:56:04Z</dcterms:modified>
</cp:coreProperties>
</file>