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257" r:id="rId2"/>
    <p:sldId id="258" r:id="rId3"/>
    <p:sldId id="263" r:id="rId4"/>
    <p:sldId id="264" r:id="rId5"/>
    <p:sldId id="265" r:id="rId6"/>
    <p:sldId id="267" r:id="rId7"/>
    <p:sldId id="268" r:id="rId8"/>
    <p:sldId id="269" r:id="rId9"/>
    <p:sldId id="270" r:id="rId10"/>
    <p:sldId id="273" r:id="rId11"/>
    <p:sldId id="275" r:id="rId12"/>
    <p:sldId id="276" r:id="rId13"/>
    <p:sldId id="277" r:id="rId14"/>
    <p:sldId id="278" r:id="rId15"/>
    <p:sldId id="279" r:id="rId16"/>
    <p:sldId id="280" r:id="rId17"/>
    <p:sldId id="281" r:id="rId18"/>
    <p:sldId id="282" r:id="rId19"/>
    <p:sldId id="283" r:id="rId20"/>
    <p:sldId id="284" r:id="rId21"/>
    <p:sldId id="285" r:id="rId22"/>
    <p:sldId id="286" r:id="rId23"/>
    <p:sldId id="287" r:id="rId24"/>
    <p:sldId id="288" r:id="rId25"/>
    <p:sldId id="289" r:id="rId26"/>
    <p:sldId id="290" r:id="rId27"/>
    <p:sldId id="292" r:id="rId28"/>
    <p:sldId id="295" r:id="rId29"/>
    <p:sldId id="296" r:id="rId30"/>
    <p:sldId id="297" r:id="rId31"/>
    <p:sldId id="298" r:id="rId32"/>
    <p:sldId id="319" r:id="rId33"/>
    <p:sldId id="318" r:id="rId34"/>
    <p:sldId id="300" r:id="rId35"/>
    <p:sldId id="301" r:id="rId36"/>
    <p:sldId id="303" r:id="rId37"/>
    <p:sldId id="302" r:id="rId38"/>
    <p:sldId id="304" r:id="rId39"/>
    <p:sldId id="307" r:id="rId40"/>
    <p:sldId id="308" r:id="rId41"/>
    <p:sldId id="309" r:id="rId42"/>
    <p:sldId id="310" r:id="rId43"/>
    <p:sldId id="311" r:id="rId44"/>
    <p:sldId id="313" r:id="rId45"/>
    <p:sldId id="314" r:id="rId46"/>
    <p:sldId id="315" r:id="rId47"/>
    <p:sldId id="316" r:id="rId4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5075" autoAdjust="0"/>
  </p:normalViewPr>
  <p:slideViewPr>
    <p:cSldViewPr>
      <p:cViewPr>
        <p:scale>
          <a:sx n="69" d="100"/>
          <a:sy n="69" d="100"/>
        </p:scale>
        <p:origin x="-141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64522B7-DF59-4765-90B9-0054D74C9A3E}" type="datetimeFigureOut">
              <a:rPr lang="en-US" smtClean="0"/>
              <a:t>10/29/2012</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0D78BAC-350A-45D2-82D6-22450B29CA3D}" type="slidenum">
              <a:rPr lang="en-CA" smtClean="0"/>
              <a:t>‹#›</a:t>
            </a:fld>
            <a:endParaRPr lang="en-CA"/>
          </a:p>
        </p:txBody>
      </p:sp>
    </p:spTree>
    <p:extLst>
      <p:ext uri="{BB962C8B-B14F-4D97-AF65-F5344CB8AC3E}">
        <p14:creationId xmlns:p14="http://schemas.microsoft.com/office/powerpoint/2010/main" val="13850847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smtClean="0"/>
          </a:p>
        </p:txBody>
      </p:sp>
      <p:sp>
        <p:nvSpPr>
          <p:cNvPr id="4" name="Slide Number Placeholder 3"/>
          <p:cNvSpPr>
            <a:spLocks noGrp="1"/>
          </p:cNvSpPr>
          <p:nvPr>
            <p:ph type="sldNum" sz="quarter" idx="10"/>
          </p:nvPr>
        </p:nvSpPr>
        <p:spPr/>
        <p:txBody>
          <a:bodyPr/>
          <a:lstStyle/>
          <a:p>
            <a:fld id="{CFD1AFEA-F0A8-469C-BAD7-30C21A499E3E}" type="slidenum">
              <a:rPr lang="en-CA" smtClean="0"/>
              <a:pPr/>
              <a:t>3</a:t>
            </a:fld>
            <a:endParaRPr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http://web.worldbank.org/WBSITE/EXTERNAL/EXTDEC/EXTRESEARCH/0,,contentMDK:21882162~pagePK:64165401~piPK:64165026~theSitePK:469382,00.html</a:t>
            </a:r>
            <a:endParaRPr lang="en-CA" dirty="0"/>
          </a:p>
        </p:txBody>
      </p:sp>
      <p:sp>
        <p:nvSpPr>
          <p:cNvPr id="4" name="Slide Number Placeholder 3"/>
          <p:cNvSpPr>
            <a:spLocks noGrp="1"/>
          </p:cNvSpPr>
          <p:nvPr>
            <p:ph type="sldNum" sz="quarter" idx="10"/>
          </p:nvPr>
        </p:nvSpPr>
        <p:spPr/>
        <p:txBody>
          <a:bodyPr/>
          <a:lstStyle/>
          <a:p>
            <a:fld id="{E1CF8E32-EC24-48C6-B0E9-2445B7EB62E2}" type="slidenum">
              <a:rPr lang="en-CA" smtClean="0"/>
              <a:pPr/>
              <a:t>4</a:t>
            </a:fld>
            <a:endParaRPr lang="en-CA"/>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http://data.worldbank.org/topic/poverty</a:t>
            </a:r>
            <a:endParaRPr lang="en-CA" dirty="0"/>
          </a:p>
        </p:txBody>
      </p:sp>
      <p:sp>
        <p:nvSpPr>
          <p:cNvPr id="4" name="Slide Number Placeholder 3"/>
          <p:cNvSpPr>
            <a:spLocks noGrp="1"/>
          </p:cNvSpPr>
          <p:nvPr>
            <p:ph type="sldNum" sz="quarter" idx="10"/>
          </p:nvPr>
        </p:nvSpPr>
        <p:spPr/>
        <p:txBody>
          <a:bodyPr/>
          <a:lstStyle/>
          <a:p>
            <a:fld id="{E1CF8E32-EC24-48C6-B0E9-2445B7EB62E2}" type="slidenum">
              <a:rPr lang="en-CA" smtClean="0"/>
              <a:pPr/>
              <a:t>5</a:t>
            </a:fld>
            <a:endParaRPr lang="en-CA"/>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E1CF8E32-EC24-48C6-B0E9-2445B7EB62E2}" type="slidenum">
              <a:rPr lang="en-CA" smtClean="0"/>
              <a:pPr/>
              <a:t>6</a:t>
            </a:fld>
            <a:endParaRPr lang="en-CA"/>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E1CF8E32-EC24-48C6-B0E9-2445B7EB62E2}" type="slidenum">
              <a:rPr lang="en-CA" smtClean="0"/>
              <a:pPr/>
              <a:t>8</a:t>
            </a:fld>
            <a:endParaRPr lang="en-CA"/>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p:txBody>
      </p:sp>
      <p:sp>
        <p:nvSpPr>
          <p:cNvPr id="4" name="Slide Number Placeholder 3"/>
          <p:cNvSpPr>
            <a:spLocks noGrp="1"/>
          </p:cNvSpPr>
          <p:nvPr>
            <p:ph type="sldNum" sz="quarter" idx="10"/>
          </p:nvPr>
        </p:nvSpPr>
        <p:spPr/>
        <p:txBody>
          <a:bodyPr/>
          <a:lstStyle/>
          <a:p>
            <a:fld id="{E1CF8E32-EC24-48C6-B0E9-2445B7EB62E2}" type="slidenum">
              <a:rPr lang="en-CA" smtClean="0"/>
              <a:pPr/>
              <a:t>10</a:t>
            </a:fld>
            <a:endParaRPr lang="en-CA"/>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CA" dirty="0"/>
          </a:p>
        </p:txBody>
      </p:sp>
      <p:sp>
        <p:nvSpPr>
          <p:cNvPr id="4" name="Slide Number Placeholder 3"/>
          <p:cNvSpPr>
            <a:spLocks noGrp="1"/>
          </p:cNvSpPr>
          <p:nvPr>
            <p:ph type="sldNum" sz="quarter" idx="10"/>
          </p:nvPr>
        </p:nvSpPr>
        <p:spPr/>
        <p:txBody>
          <a:bodyPr/>
          <a:lstStyle/>
          <a:p>
            <a:fld id="{B49B34F5-2585-4C68-88C3-D368BF23DD37}" type="slidenum">
              <a:rPr lang="en-CA" smtClean="0"/>
              <a:pPr/>
              <a:t>11</a:t>
            </a:fld>
            <a:endParaRPr lang="en-CA"/>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baseline="0" dirty="0" smtClean="0"/>
          </a:p>
        </p:txBody>
      </p:sp>
      <p:sp>
        <p:nvSpPr>
          <p:cNvPr id="4" name="Slide Number Placeholder 3"/>
          <p:cNvSpPr>
            <a:spLocks noGrp="1"/>
          </p:cNvSpPr>
          <p:nvPr>
            <p:ph type="sldNum" sz="quarter" idx="10"/>
          </p:nvPr>
        </p:nvSpPr>
        <p:spPr/>
        <p:txBody>
          <a:bodyPr/>
          <a:lstStyle/>
          <a:p>
            <a:fld id="{B49B34F5-2585-4C68-88C3-D368BF23DD37}" type="slidenum">
              <a:rPr lang="en-CA" smtClean="0"/>
              <a:pPr/>
              <a:t>12</a:t>
            </a:fld>
            <a:endParaRPr lang="en-CA"/>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B49B34F5-2585-4C68-88C3-D368BF23DD37}" type="slidenum">
              <a:rPr lang="en-CA" smtClean="0"/>
              <a:pPr/>
              <a:t>13</a:t>
            </a:fld>
            <a:endParaRPr lang="en-CA"/>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normAutofit fontScale="47500" lnSpcReduction="20000"/>
          </a:bodyPr>
          <a:lstStyle/>
          <a:p>
            <a:pPr fontAlgn="auto">
              <a:spcBef>
                <a:spcPts val="0"/>
              </a:spcBef>
              <a:spcAft>
                <a:spcPts val="0"/>
              </a:spcAft>
              <a:defRPr/>
            </a:pPr>
            <a:endParaRPr lang="en-CA" dirty="0" smtClean="0"/>
          </a:p>
        </p:txBody>
      </p:sp>
      <p:sp>
        <p:nvSpPr>
          <p:cNvPr id="389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D45335E-F5BD-4E1D-ABA1-054AF22D2A3E}" type="slidenum">
              <a:rPr lang="en-CA"/>
              <a:pPr fontAlgn="base">
                <a:spcBef>
                  <a:spcPct val="0"/>
                </a:spcBef>
                <a:spcAft>
                  <a:spcPct val="0"/>
                </a:spcAft>
              </a:pPr>
              <a:t>14</a:t>
            </a:fld>
            <a:endParaRPr lang="en-CA"/>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E1CF8E32-EC24-48C6-B0E9-2445B7EB62E2}" type="slidenum">
              <a:rPr lang="en-CA" smtClean="0"/>
              <a:pPr/>
              <a:t>15</a:t>
            </a:fld>
            <a:endParaRPr lang="en-CA"/>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bwMode="auto">
          <a:noFill/>
          <a:ln>
            <a:solidFill>
              <a:srgbClr val="000000"/>
            </a:solidFill>
            <a:miter lim="800000"/>
            <a:headEnd/>
            <a:tailEnd/>
          </a:ln>
        </p:spPr>
      </p:sp>
      <p:sp>
        <p:nvSpPr>
          <p:cNvPr id="39939"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CA" dirty="0" smtClean="0"/>
          </a:p>
        </p:txBody>
      </p:sp>
      <p:sp>
        <p:nvSpPr>
          <p:cNvPr id="3994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B8520C2-02FC-47C2-98A9-578339B7FCE2}" type="slidenum">
              <a:rPr lang="en-CA"/>
              <a:pPr fontAlgn="base">
                <a:spcBef>
                  <a:spcPct val="0"/>
                </a:spcBef>
                <a:spcAft>
                  <a:spcPct val="0"/>
                </a:spcAft>
              </a:pPr>
              <a:t>16</a:t>
            </a:fld>
            <a:endParaRPr lang="en-CA"/>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E1CF8E32-EC24-48C6-B0E9-2445B7EB62E2}" type="slidenum">
              <a:rPr lang="en-CA" smtClean="0"/>
              <a:pPr/>
              <a:t>19</a:t>
            </a:fld>
            <a:endParaRPr lang="en-CA"/>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CA" dirty="0"/>
          </a:p>
        </p:txBody>
      </p:sp>
      <p:sp>
        <p:nvSpPr>
          <p:cNvPr id="4" name="Slide Number Placeholder 3"/>
          <p:cNvSpPr>
            <a:spLocks noGrp="1"/>
          </p:cNvSpPr>
          <p:nvPr>
            <p:ph type="sldNum" sz="quarter" idx="10"/>
          </p:nvPr>
        </p:nvSpPr>
        <p:spPr/>
        <p:txBody>
          <a:bodyPr/>
          <a:lstStyle/>
          <a:p>
            <a:fld id="{9E02478D-414C-47BB-8F89-EE666FCF4C12}" type="slidenum">
              <a:rPr lang="en-CA" smtClean="0"/>
              <a:pPr/>
              <a:t>20</a:t>
            </a:fld>
            <a:endParaRPr lang="en-CA"/>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CA" dirty="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E1CF8E32-EC24-48C6-B0E9-2445B7EB62E2}" type="slidenum">
              <a:rPr lang="en-CA" smtClean="0"/>
              <a:pPr/>
              <a:t>24</a:t>
            </a:fld>
            <a:endParaRPr lang="en-CA"/>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http://www.globalissues.org/issue/235/consumption-and-consumerism</a:t>
            </a:r>
          </a:p>
          <a:p>
            <a:pPr marL="0" marR="0" indent="0" algn="l" defTabSz="914400" rtl="0" eaLnBrk="1" fontAlgn="auto" latinLnBrk="0" hangingPunct="1">
              <a:lnSpc>
                <a:spcPct val="100000"/>
              </a:lnSpc>
              <a:spcBef>
                <a:spcPts val="0"/>
              </a:spcBef>
              <a:spcAft>
                <a:spcPts val="0"/>
              </a:spcAft>
              <a:buClrTx/>
              <a:buSzTx/>
              <a:buFontTx/>
              <a:buNone/>
              <a:tabLst/>
              <a:defRPr/>
            </a:pPr>
            <a:endParaRPr lang="en-CA" dirty="0" smtClean="0"/>
          </a:p>
        </p:txBody>
      </p:sp>
      <p:sp>
        <p:nvSpPr>
          <p:cNvPr id="4" name="Slide Number Placeholder 3"/>
          <p:cNvSpPr>
            <a:spLocks noGrp="1"/>
          </p:cNvSpPr>
          <p:nvPr>
            <p:ph type="sldNum" sz="quarter" idx="10"/>
          </p:nvPr>
        </p:nvSpPr>
        <p:spPr/>
        <p:txBody>
          <a:bodyPr/>
          <a:lstStyle/>
          <a:p>
            <a:fld id="{260118BE-4CBA-4BBE-9854-43C3BD9B8482}" type="slidenum">
              <a:rPr lang="en-CA" smtClean="0"/>
              <a:pPr/>
              <a:t>25</a:t>
            </a:fld>
            <a:endParaRPr lang="en-CA"/>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http://www.globalissues.org/issue/235/consumption-and-consumerism</a:t>
            </a:r>
          </a:p>
          <a:p>
            <a:endParaRPr lang="en-CA" dirty="0" smtClean="0"/>
          </a:p>
        </p:txBody>
      </p:sp>
      <p:sp>
        <p:nvSpPr>
          <p:cNvPr id="4" name="Slide Number Placeholder 3"/>
          <p:cNvSpPr>
            <a:spLocks noGrp="1"/>
          </p:cNvSpPr>
          <p:nvPr>
            <p:ph type="sldNum" sz="quarter" idx="10"/>
          </p:nvPr>
        </p:nvSpPr>
        <p:spPr/>
        <p:txBody>
          <a:bodyPr/>
          <a:lstStyle/>
          <a:p>
            <a:fld id="{260118BE-4CBA-4BBE-9854-43C3BD9B8482}" type="slidenum">
              <a:rPr lang="en-CA" smtClean="0"/>
              <a:pPr/>
              <a:t>26</a:t>
            </a:fld>
            <a:endParaRPr lang="en-CA"/>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http://www.globalissues.org/issue/235/consumption-and-consumerism</a:t>
            </a:r>
          </a:p>
        </p:txBody>
      </p:sp>
      <p:sp>
        <p:nvSpPr>
          <p:cNvPr id="4" name="Slide Number Placeholder 3"/>
          <p:cNvSpPr>
            <a:spLocks noGrp="1"/>
          </p:cNvSpPr>
          <p:nvPr>
            <p:ph type="sldNum" sz="quarter" idx="10"/>
          </p:nvPr>
        </p:nvSpPr>
        <p:spPr/>
        <p:txBody>
          <a:bodyPr/>
          <a:lstStyle/>
          <a:p>
            <a:fld id="{260118BE-4CBA-4BBE-9854-43C3BD9B8482}" type="slidenum">
              <a:rPr lang="en-CA" smtClean="0"/>
              <a:pPr/>
              <a:t>27</a:t>
            </a:fld>
            <a:endParaRPr lang="en-CA"/>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A0D78BAC-350A-45D2-82D6-22450B29CA3D}" type="slidenum">
              <a:rPr lang="en-CA" smtClean="0"/>
              <a:t>31</a:t>
            </a:fld>
            <a:endParaRPr lang="en-CA"/>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67587" name="Rectangle 7"/>
          <p:cNvSpPr>
            <a:spLocks noGrp="1" noChangeArrowheads="1"/>
          </p:cNvSpPr>
          <p:nvPr>
            <p:ph type="sldNum" sz="quarter" idx="5"/>
          </p:nvPr>
        </p:nvSpPr>
        <p:spPr>
          <a:noFill/>
        </p:spPr>
        <p:txBody>
          <a:bodyPr/>
          <a:lstStyle/>
          <a:p>
            <a:fld id="{85B5B03A-C736-471E-8397-4B51142B8FC0}" type="slidenum">
              <a:rPr lang="en-US" smtClean="0"/>
              <a:pPr/>
              <a:t>32</a:t>
            </a:fld>
            <a:endParaRPr lang="en-US" smtClean="0"/>
          </a:p>
        </p:txBody>
      </p:sp>
      <p:sp>
        <p:nvSpPr>
          <p:cNvPr id="67588" name="Rectangle 2"/>
          <p:cNvSpPr>
            <a:spLocks noGrp="1" noRot="1" noChangeAspect="1" noChangeArrowheads="1" noTextEdit="1"/>
          </p:cNvSpPr>
          <p:nvPr>
            <p:ph type="sldImg"/>
          </p:nvPr>
        </p:nvSpPr>
        <p:spPr>
          <a:ln/>
        </p:spPr>
      </p:sp>
      <p:sp>
        <p:nvSpPr>
          <p:cNvPr id="67589" name="Rectangle 3"/>
          <p:cNvSpPr>
            <a:spLocks noGrp="1" noChangeArrowheads="1"/>
          </p:cNvSpPr>
          <p:nvPr>
            <p:ph type="body" idx="1"/>
          </p:nvPr>
        </p:nvSpPr>
        <p:spPr>
          <a:noFill/>
          <a:ln/>
        </p:spPr>
        <p:txBody>
          <a:bodyPr/>
          <a:lstStyle/>
          <a:p>
            <a:pPr>
              <a:buFontTx/>
              <a:buChar char="•"/>
            </a:pPr>
            <a:endParaRPr lang="en-US" dirty="0"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E1CF8E32-EC24-48C6-B0E9-2445B7EB62E2}" type="slidenum">
              <a:rPr lang="en-CA" smtClean="0"/>
              <a:pPr/>
              <a:t>33</a:t>
            </a:fld>
            <a:endParaRPr lang="en-CA"/>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22" name="Rectangle 2"/>
          <p:cNvSpPr>
            <a:spLocks noGrp="1" noRot="1" noChangeAspect="1" noChangeArrowheads="1" noTextEdit="1"/>
          </p:cNvSpPr>
          <p:nvPr>
            <p:ph type="sldImg"/>
          </p:nvPr>
        </p:nvSpPr>
        <p:spPr>
          <a:xfrm>
            <a:off x="1144588" y="687388"/>
            <a:ext cx="4568825" cy="3427412"/>
          </a:xfrm>
          <a:ln/>
        </p:spPr>
      </p:sp>
      <p:sp>
        <p:nvSpPr>
          <p:cNvPr id="952323" name="Rectangle 3"/>
          <p:cNvSpPr>
            <a:spLocks noGrp="1" noChangeArrowheads="1"/>
          </p:cNvSpPr>
          <p:nvPr>
            <p:ph type="body" idx="1"/>
          </p:nvPr>
        </p:nvSpPr>
        <p:spPr>
          <a:xfrm>
            <a:off x="685800" y="4342464"/>
            <a:ext cx="5486400" cy="4114487"/>
          </a:xfrm>
        </p:spPr>
        <p:txBody>
          <a:bodyPr/>
          <a:lstStyle/>
          <a:p>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62467" name="Rectangle 7"/>
          <p:cNvSpPr>
            <a:spLocks noGrp="1" noChangeArrowheads="1"/>
          </p:cNvSpPr>
          <p:nvPr>
            <p:ph type="sldNum" sz="quarter" idx="5"/>
          </p:nvPr>
        </p:nvSpPr>
        <p:spPr>
          <a:noFill/>
        </p:spPr>
        <p:txBody>
          <a:bodyPr/>
          <a:lstStyle/>
          <a:p>
            <a:fld id="{F09AF9B4-BE94-4FBD-B0A2-D354C668E394}" type="slidenum">
              <a:rPr lang="en-US" smtClean="0"/>
              <a:pPr/>
              <a:t>35</a:t>
            </a:fld>
            <a:endParaRPr lang="en-US" smtClean="0"/>
          </a:p>
        </p:txBody>
      </p:sp>
      <p:sp>
        <p:nvSpPr>
          <p:cNvPr id="62468" name="Rectangle 2"/>
          <p:cNvSpPr>
            <a:spLocks noGrp="1" noRot="1" noChangeAspect="1" noChangeArrowheads="1" noTextEdit="1"/>
          </p:cNvSpPr>
          <p:nvPr>
            <p:ph type="sldImg"/>
          </p:nvPr>
        </p:nvSpPr>
        <p:spPr>
          <a:ln/>
        </p:spPr>
      </p:sp>
      <p:sp>
        <p:nvSpPr>
          <p:cNvPr id="62469" name="Rectangle 3"/>
          <p:cNvSpPr>
            <a:spLocks noGrp="1" noChangeArrowheads="1"/>
          </p:cNvSpPr>
          <p:nvPr>
            <p:ph type="body" idx="1"/>
          </p:nvPr>
        </p:nvSpPr>
        <p:spPr>
          <a:noFill/>
          <a:ln/>
        </p:spPr>
        <p:txBody>
          <a:bodyPr/>
          <a:lstStyle/>
          <a:p>
            <a:pPr>
              <a:buFontTx/>
              <a:buNone/>
            </a:pPr>
            <a:r>
              <a:rPr lang="en-US" dirty="0" smtClean="0"/>
              <a:t>Life Expectancy, Selected Countries and Years Sources: Population Reference Bureau, 2007; </a:t>
            </a:r>
            <a:r>
              <a:rPr lang="en-US" dirty="0" err="1" smtClean="0"/>
              <a:t>Tuljapurkar</a:t>
            </a:r>
            <a:r>
              <a:rPr lang="en-US" dirty="0" smtClean="0"/>
              <a:t>, Li, and </a:t>
            </a:r>
            <a:r>
              <a:rPr lang="en-US" dirty="0" err="1" smtClean="0"/>
              <a:t>Boe</a:t>
            </a:r>
            <a:r>
              <a:rPr lang="en-US" dirty="0" smtClean="0"/>
              <a:t>, 2000. </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69635" name="Rectangle 7"/>
          <p:cNvSpPr>
            <a:spLocks noGrp="1" noChangeArrowheads="1"/>
          </p:cNvSpPr>
          <p:nvPr>
            <p:ph type="sldNum" sz="quarter" idx="5"/>
          </p:nvPr>
        </p:nvSpPr>
        <p:spPr>
          <a:noFill/>
        </p:spPr>
        <p:txBody>
          <a:bodyPr/>
          <a:lstStyle/>
          <a:p>
            <a:fld id="{79846762-A3C9-4FF1-8615-10F1AF22450B}" type="slidenum">
              <a:rPr lang="en-US" smtClean="0"/>
              <a:pPr/>
              <a:t>36</a:t>
            </a:fld>
            <a:endParaRPr lang="en-US" smtClean="0"/>
          </a:p>
        </p:txBody>
      </p:sp>
      <p:sp>
        <p:nvSpPr>
          <p:cNvPr id="69636" name="Rectangle 2"/>
          <p:cNvSpPr>
            <a:spLocks noGrp="1" noRot="1" noChangeAspect="1" noChangeArrowheads="1" noTextEdit="1"/>
          </p:cNvSpPr>
          <p:nvPr>
            <p:ph type="sldImg"/>
          </p:nvPr>
        </p:nvSpPr>
        <p:spPr>
          <a:ln/>
        </p:spPr>
      </p:sp>
      <p:sp>
        <p:nvSpPr>
          <p:cNvPr id="69637"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70659" name="Rectangle 7"/>
          <p:cNvSpPr>
            <a:spLocks noGrp="1" noChangeArrowheads="1"/>
          </p:cNvSpPr>
          <p:nvPr>
            <p:ph type="sldNum" sz="quarter" idx="5"/>
          </p:nvPr>
        </p:nvSpPr>
        <p:spPr>
          <a:noFill/>
        </p:spPr>
        <p:txBody>
          <a:bodyPr/>
          <a:lstStyle/>
          <a:p>
            <a:fld id="{A0F92D23-3989-4464-B99E-6427499AD085}" type="slidenum">
              <a:rPr lang="en-US" smtClean="0"/>
              <a:pPr/>
              <a:t>37</a:t>
            </a:fld>
            <a:endParaRPr lang="en-US" smtClean="0"/>
          </a:p>
        </p:txBody>
      </p:sp>
      <p:sp>
        <p:nvSpPr>
          <p:cNvPr id="70660" name="Rectangle 2"/>
          <p:cNvSpPr>
            <a:spLocks noGrp="1" noRot="1" noChangeAspect="1" noChangeArrowheads="1" noTextEdit="1"/>
          </p:cNvSpPr>
          <p:nvPr>
            <p:ph type="sldImg"/>
          </p:nvPr>
        </p:nvSpPr>
        <p:spPr>
          <a:ln/>
        </p:spPr>
      </p:sp>
      <p:sp>
        <p:nvSpPr>
          <p:cNvPr id="70661" name="Rectangle 3"/>
          <p:cNvSpPr>
            <a:spLocks noGrp="1" noChangeArrowheads="1"/>
          </p:cNvSpPr>
          <p:nvPr>
            <p:ph type="body" idx="1"/>
          </p:nvPr>
        </p:nvSpPr>
        <p:spPr>
          <a:noFill/>
          <a:ln/>
        </p:spPr>
        <p:txBody>
          <a:bodyPr/>
          <a:lstStyle/>
          <a:p>
            <a:pPr>
              <a:buFont typeface="Arial" pitchFamily="34" charset="0"/>
              <a:buChar char="•"/>
            </a:pPr>
            <a:endParaRPr lang="en-US" dirty="0"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1714" name="Rectangle 2"/>
          <p:cNvSpPr>
            <a:spLocks noGrp="1" noRot="1" noChangeAspect="1" noChangeArrowheads="1" noTextEdit="1"/>
          </p:cNvSpPr>
          <p:nvPr>
            <p:ph type="sldImg"/>
          </p:nvPr>
        </p:nvSpPr>
        <p:spPr>
          <a:xfrm>
            <a:off x="1144588" y="687388"/>
            <a:ext cx="4568825" cy="3427412"/>
          </a:xfrm>
          <a:ln/>
        </p:spPr>
      </p:sp>
      <p:sp>
        <p:nvSpPr>
          <p:cNvPr id="1011715" name="Rectangle 3"/>
          <p:cNvSpPr>
            <a:spLocks noGrp="1" noChangeArrowheads="1"/>
          </p:cNvSpPr>
          <p:nvPr>
            <p:ph type="body" idx="1"/>
          </p:nvPr>
        </p:nvSpPr>
        <p:spPr>
          <a:xfrm>
            <a:off x="685800" y="4342465"/>
            <a:ext cx="5486400" cy="4114487"/>
          </a:xfrm>
        </p:spPr>
        <p:txBody>
          <a:bodyPr/>
          <a:lstStyle/>
          <a:p>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E1CF8E32-EC24-48C6-B0E9-2445B7EB62E2}" type="slidenum">
              <a:rPr lang="en-CA" smtClean="0"/>
              <a:pPr/>
              <a:t>39</a:t>
            </a:fld>
            <a:endParaRPr lang="en-CA"/>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EF920994-228C-460D-B948-EE46215DC627}" type="slidenum">
              <a:rPr lang="en-CA" smtClean="0"/>
              <a:pPr/>
              <a:t>40</a:t>
            </a:fld>
            <a:endParaRPr lang="en-CA"/>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80899" name="Rectangle 7"/>
          <p:cNvSpPr>
            <a:spLocks noGrp="1" noChangeArrowheads="1"/>
          </p:cNvSpPr>
          <p:nvPr>
            <p:ph type="sldNum" sz="quarter" idx="5"/>
          </p:nvPr>
        </p:nvSpPr>
        <p:spPr>
          <a:noFill/>
        </p:spPr>
        <p:txBody>
          <a:bodyPr/>
          <a:lstStyle/>
          <a:p>
            <a:fld id="{BBCE9474-B8C5-4BF0-96E9-9E6B3918DBD5}" type="slidenum">
              <a:rPr lang="en-US" smtClean="0"/>
              <a:pPr/>
              <a:t>42</a:t>
            </a:fld>
            <a:endParaRPr lang="en-US" smtClean="0"/>
          </a:p>
        </p:txBody>
      </p:sp>
      <p:sp>
        <p:nvSpPr>
          <p:cNvPr id="80900" name="Rectangle 2"/>
          <p:cNvSpPr>
            <a:spLocks noGrp="1" noRot="1" noChangeAspect="1" noChangeArrowheads="1" noTextEdit="1"/>
          </p:cNvSpPr>
          <p:nvPr>
            <p:ph type="sldImg"/>
          </p:nvPr>
        </p:nvSpPr>
        <p:spPr>
          <a:ln/>
        </p:spPr>
      </p:sp>
      <p:sp>
        <p:nvSpPr>
          <p:cNvPr id="80901" name="Rectangle 3"/>
          <p:cNvSpPr>
            <a:spLocks noGrp="1" noChangeArrowheads="1"/>
          </p:cNvSpPr>
          <p:nvPr>
            <p:ph type="body" idx="1"/>
          </p:nvPr>
        </p:nvSpPr>
        <p:spPr>
          <a:noFill/>
          <a:ln/>
        </p:spPr>
        <p:txBody>
          <a:bodyPr/>
          <a:lstStyle/>
          <a:p>
            <a:endParaRPr lang="en-US" dirty="0"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81923" name="Rectangle 7"/>
          <p:cNvSpPr>
            <a:spLocks noGrp="1" noChangeArrowheads="1"/>
          </p:cNvSpPr>
          <p:nvPr>
            <p:ph type="sldNum" sz="quarter" idx="5"/>
          </p:nvPr>
        </p:nvSpPr>
        <p:spPr>
          <a:noFill/>
        </p:spPr>
        <p:txBody>
          <a:bodyPr/>
          <a:lstStyle/>
          <a:p>
            <a:fld id="{2321007A-12EA-4D2B-92F2-E50F25C61E8D}" type="slidenum">
              <a:rPr lang="en-US" smtClean="0"/>
              <a:pPr/>
              <a:t>43</a:t>
            </a:fld>
            <a:endParaRPr lang="en-US" smtClean="0"/>
          </a:p>
        </p:txBody>
      </p:sp>
      <p:sp>
        <p:nvSpPr>
          <p:cNvPr id="81924" name="Rectangle 2"/>
          <p:cNvSpPr>
            <a:spLocks noGrp="1" noRot="1" noChangeAspect="1" noChangeArrowheads="1" noTextEdit="1"/>
          </p:cNvSpPr>
          <p:nvPr>
            <p:ph type="sldImg"/>
          </p:nvPr>
        </p:nvSpPr>
        <p:spPr>
          <a:ln/>
        </p:spPr>
      </p:sp>
      <p:sp>
        <p:nvSpPr>
          <p:cNvPr id="81925"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http://www.worldhunger.org/articles/Learn/world%20hunger%20facts%202002.htm</a:t>
            </a:r>
          </a:p>
          <a:p>
            <a:endParaRPr lang="en-CA" dirty="0" smtClean="0"/>
          </a:p>
          <a:p>
            <a:r>
              <a:rPr lang="en-CA" dirty="0" smtClean="0"/>
              <a:t>The 2010 estimate, the most recent, says that 925 million people were undernourished in 2010 (FAO 2010). As the figure below shows, the number of hungry people has increased since 1995-97. The increase has been due to three factors: 1) neglect of agriculture relevant to very poor people by governments and international agencies; 2) the current worldwide economic crisis, and 3) the significant increase of food prices in the last several years which has been devastating to those with only a few dollars a day to spend. 925 million people is 13.6 percent of the estimated world population of 6.8 billion. Nearly all of the undernourished are in developing countries.  </a:t>
            </a:r>
          </a:p>
          <a:p>
            <a:endParaRPr lang="en-CA" dirty="0" smtClean="0"/>
          </a:p>
          <a:p>
            <a:r>
              <a:rPr lang="en-CA" dirty="0" smtClean="0"/>
              <a:t>Thus, with an estimated 925 million hungry people in the world, 13.1 percent, or almost 1 in 7 people are hungry. </a:t>
            </a:r>
            <a:endParaRPr lang="en-CA" dirty="0"/>
          </a:p>
        </p:txBody>
      </p:sp>
      <p:sp>
        <p:nvSpPr>
          <p:cNvPr id="4" name="Slide Number Placeholder 3"/>
          <p:cNvSpPr>
            <a:spLocks noGrp="1"/>
          </p:cNvSpPr>
          <p:nvPr>
            <p:ph type="sldNum" sz="quarter" idx="10"/>
          </p:nvPr>
        </p:nvSpPr>
        <p:spPr/>
        <p:txBody>
          <a:bodyPr/>
          <a:lstStyle/>
          <a:p>
            <a:fld id="{E1CF8E32-EC24-48C6-B0E9-2445B7EB62E2}" type="slidenum">
              <a:rPr lang="en-CA" smtClean="0"/>
              <a:pPr/>
              <a:t>45</a:t>
            </a:fld>
            <a:endParaRPr lang="en-CA"/>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EF920994-228C-460D-B948-EE46215DC627}" type="slidenum">
              <a:rPr lang="en-CA" smtClean="0"/>
              <a:pPr/>
              <a:t>46</a:t>
            </a:fld>
            <a:endParaRPr lang="en-CA"/>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BD2F1B7F-3746-4DA1-B714-E9793DF289A5}" type="datetime1">
              <a:rPr lang="en-US" smtClean="0"/>
              <a:t>10/29/2012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FCE2B72-D0FB-45F7-A484-80063526AC60}" type="slidenum">
              <a:rPr lang="en-CA" smtClean="0"/>
              <a:t>‹#›</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1CBA3E60-674F-462C-AC4F-4255446A7814}" type="datetime1">
              <a:rPr lang="en-US" smtClean="0"/>
              <a:t>10/29/2012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FCE2B72-D0FB-45F7-A484-80063526AC60}" type="slidenum">
              <a:rPr lang="en-CA" smtClean="0"/>
              <a:t>‹#›</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FC603C2-9012-4CC2-A485-D08E0CE57452}" type="datetime1">
              <a:rPr lang="en-US" smtClean="0"/>
              <a:t>10/29/2012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FCE2B72-D0FB-45F7-A484-80063526AC60}" type="slidenum">
              <a:rPr lang="en-CA" smtClean="0"/>
              <a:t>‹#›</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235D6A9F-BACB-46A1-966D-B4EF7A219040}" type="datetime1">
              <a:rPr lang="en-US" smtClean="0"/>
              <a:t>10/29/2012</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3FCE2B72-D0FB-45F7-A484-80063526AC60}" type="slidenum">
              <a:rPr lang="en-CA" smtClean="0"/>
              <a:t>‹#›</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DCBE9C0B-6007-4168-AFFE-BE25E0CEB750}" type="datetime1">
              <a:rPr lang="en-US" smtClean="0"/>
              <a:t>10/29/2012</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3FCE2B72-D0FB-45F7-A484-80063526AC60}" type="slidenum">
              <a:rPr lang="en-CA" smtClean="0"/>
              <a:t>‹#›</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1C05163D-1EA7-4840-BB9D-55B85ADB4BDF}" type="datetime1">
              <a:rPr lang="en-US" smtClean="0"/>
              <a:t>10/29/2012</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3FCE2B72-D0FB-45F7-A484-80063526AC60}" type="slidenum">
              <a:rPr lang="en-CA" smtClean="0"/>
              <a:t>‹#›</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43E976-B80B-4171-B759-EDE223FF19D6}" type="datetime1">
              <a:rPr lang="en-US" smtClean="0"/>
              <a:t>10/29/2012</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3FCE2B72-D0FB-45F7-A484-80063526AC60}" type="slidenum">
              <a:rPr lang="en-CA" smtClean="0"/>
              <a:t>‹#›</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BF93183-FD03-48B3-BB77-704858AFC67D}" type="datetime1">
              <a:rPr lang="en-US" smtClean="0"/>
              <a:t>10/29/2012</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3FCE2B72-D0FB-45F7-A484-80063526AC60}" type="slidenum">
              <a:rPr lang="en-CA" smtClean="0"/>
              <a:t>‹#›</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F57B7F1-B8B3-49C1-BD50-524105E1586C}" type="datetime1">
              <a:rPr lang="en-US" smtClean="0"/>
              <a:t>10/29/2012</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3FCE2B72-D0FB-45F7-A484-80063526AC60}" type="slidenum">
              <a:rPr lang="en-CA" smtClean="0"/>
              <a:t>‹#›</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FC512E44-63FB-4D46-AC1E-88721DD7E1DA}" type="datetime1">
              <a:rPr lang="en-US" smtClean="0"/>
              <a:t>10/29/2012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FCE2B72-D0FB-45F7-A484-80063526AC60}" type="slidenum">
              <a:rPr lang="en-CA" smtClean="0"/>
              <a:t>‹#›</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AAD8EC7A-E80D-401D-A633-7DB6874A5D2C}" type="datetime1">
              <a:rPr lang="en-US" smtClean="0"/>
              <a:t>10/29/2012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FCE2B72-D0FB-45F7-A484-80063526AC60}" type="slidenum">
              <a:rPr lang="en-CA" smtClean="0"/>
              <a:t>‹#›</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F968A3-33A2-4859-853F-1550785FD962}" type="datetime1">
              <a:rPr lang="en-US" smtClean="0"/>
              <a:t>10/29/2012</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CE2B72-D0FB-45F7-A484-80063526AC60}" type="slidenum">
              <a:rPr lang="en-CA" smtClean="0"/>
              <a:t>‹#›</a:t>
            </a:fld>
            <a:endParaRPr lang="en-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sz="6600" dirty="0" smtClean="0"/>
              <a:t>Global Inequality</a:t>
            </a:r>
            <a:endParaRPr lang="en-CA" sz="6600" dirty="0"/>
          </a:p>
        </p:txBody>
      </p:sp>
      <p:sp>
        <p:nvSpPr>
          <p:cNvPr id="5" name="Subtitle 4"/>
          <p:cNvSpPr>
            <a:spLocks noGrp="1"/>
          </p:cNvSpPr>
          <p:nvPr>
            <p:ph type="subTitle" idx="1"/>
          </p:nvPr>
        </p:nvSpPr>
        <p:spPr/>
        <p:txBody>
          <a:bodyPr/>
          <a:lstStyle/>
          <a:p>
            <a:r>
              <a:rPr lang="en-CA" dirty="0" smtClean="0"/>
              <a:t>October 30</a:t>
            </a:r>
            <a:r>
              <a:rPr lang="en-CA" baseline="30000" dirty="0" smtClean="0"/>
              <a:t>th</a:t>
            </a:r>
            <a:r>
              <a:rPr lang="en-CA" dirty="0" smtClean="0"/>
              <a:t>, 2012</a:t>
            </a:r>
            <a:endParaRPr lang="en-CA" dirty="0"/>
          </a:p>
        </p:txBody>
      </p:sp>
      <p:sp>
        <p:nvSpPr>
          <p:cNvPr id="4" name="Slide Number Placeholder 3"/>
          <p:cNvSpPr>
            <a:spLocks noGrp="1"/>
          </p:cNvSpPr>
          <p:nvPr>
            <p:ph type="sldNum" sz="quarter" idx="12"/>
          </p:nvPr>
        </p:nvSpPr>
        <p:spPr/>
        <p:txBody>
          <a:bodyPr/>
          <a:lstStyle/>
          <a:p>
            <a:fld id="{ED01EF58-48BB-40A6-B34B-98F28CE86C21}" type="slidenum">
              <a:rPr lang="en-CA" smtClean="0"/>
              <a:pPr/>
              <a:t>1</a:t>
            </a:fld>
            <a:endParaRPr lang="en-CA"/>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CA" dirty="0" smtClean="0"/>
              <a:t>Key Words</a:t>
            </a:r>
            <a:endParaRPr lang="en-CA" dirty="0"/>
          </a:p>
        </p:txBody>
      </p:sp>
      <p:sp>
        <p:nvSpPr>
          <p:cNvPr id="4" name="Slide Number Placeholder 3"/>
          <p:cNvSpPr>
            <a:spLocks noGrp="1"/>
          </p:cNvSpPr>
          <p:nvPr>
            <p:ph type="sldNum" sz="quarter" idx="12"/>
          </p:nvPr>
        </p:nvSpPr>
        <p:spPr/>
        <p:txBody>
          <a:bodyPr/>
          <a:lstStyle/>
          <a:p>
            <a:fld id="{ED01EF58-48BB-40A6-B34B-98F28CE86C21}" type="slidenum">
              <a:rPr lang="en-CA" smtClean="0"/>
              <a:pPr/>
              <a:t>2</a:t>
            </a:fld>
            <a:endParaRPr lang="en-CA"/>
          </a:p>
        </p:txBody>
      </p:sp>
      <p:sp>
        <p:nvSpPr>
          <p:cNvPr id="7" name="Content Placeholder 6"/>
          <p:cNvSpPr>
            <a:spLocks noGrp="1"/>
          </p:cNvSpPr>
          <p:nvPr>
            <p:ph sz="quarter" idx="1"/>
          </p:nvPr>
        </p:nvSpPr>
        <p:spPr/>
        <p:txBody>
          <a:bodyPr>
            <a:normAutofit/>
          </a:bodyPr>
          <a:lstStyle/>
          <a:p>
            <a:r>
              <a:rPr lang="en-CA" dirty="0" smtClean="0"/>
              <a:t>Globalization</a:t>
            </a:r>
          </a:p>
          <a:p>
            <a:r>
              <a:rPr lang="en-US" dirty="0" smtClean="0"/>
              <a:t>The Global Economy</a:t>
            </a:r>
          </a:p>
          <a:p>
            <a:r>
              <a:rPr lang="en-US" dirty="0" smtClean="0"/>
              <a:t>Consumerism </a:t>
            </a:r>
          </a:p>
          <a:p>
            <a:r>
              <a:rPr lang="en-CA" dirty="0" smtClean="0"/>
              <a:t>Consumption</a:t>
            </a:r>
          </a:p>
          <a:p>
            <a:r>
              <a:rPr lang="en-CA" dirty="0" smtClean="0"/>
              <a:t>Over-consumption</a:t>
            </a:r>
          </a:p>
          <a:p>
            <a:r>
              <a:rPr lang="en-CA" dirty="0" smtClean="0"/>
              <a:t>Conspicuous Consumption</a:t>
            </a:r>
          </a:p>
          <a:p>
            <a:endParaRPr lang="en-CA" dirty="0"/>
          </a:p>
        </p:txBody>
      </p:sp>
      <p:sp>
        <p:nvSpPr>
          <p:cNvPr id="8" name="Content Placeholder 7"/>
          <p:cNvSpPr>
            <a:spLocks noGrp="1"/>
          </p:cNvSpPr>
          <p:nvPr>
            <p:ph sz="quarter" idx="2"/>
          </p:nvPr>
        </p:nvSpPr>
        <p:spPr/>
        <p:txBody>
          <a:bodyPr>
            <a:normAutofit/>
          </a:bodyPr>
          <a:lstStyle/>
          <a:p>
            <a:r>
              <a:rPr lang="en-CA" dirty="0" smtClean="0"/>
              <a:t>Colonialism</a:t>
            </a:r>
          </a:p>
          <a:p>
            <a:r>
              <a:rPr lang="en-CA" dirty="0" smtClean="0"/>
              <a:t>Neo-Colonialism</a:t>
            </a:r>
          </a:p>
          <a:p>
            <a:r>
              <a:rPr lang="en-CA" dirty="0" smtClean="0"/>
              <a:t>Global Stratification of Health Care</a:t>
            </a:r>
          </a:p>
          <a:p>
            <a:r>
              <a:rPr lang="en-CA" dirty="0" smtClean="0"/>
              <a:t>Maternal Mortality </a:t>
            </a:r>
          </a:p>
          <a:p>
            <a:r>
              <a:rPr lang="en-CA" dirty="0" smtClean="0"/>
              <a:t>Food Insecurity </a:t>
            </a:r>
            <a:endParaRPr lang="en-CA"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sz="quarter" idx="1"/>
          </p:nvPr>
        </p:nvSpPr>
        <p:spPr/>
        <p:txBody>
          <a:bodyPr/>
          <a:lstStyle/>
          <a:p>
            <a:r>
              <a:rPr lang="en-CA" dirty="0" smtClean="0"/>
              <a:t>1.2 billion people do not have adequate access to water</a:t>
            </a:r>
          </a:p>
          <a:p>
            <a:pPr>
              <a:buNone/>
            </a:pPr>
            <a:endParaRPr lang="en-CA" dirty="0" smtClean="0"/>
          </a:p>
          <a:p>
            <a:r>
              <a:rPr lang="en-CA" dirty="0" smtClean="0"/>
              <a:t>2.7 billion lack basic sanitation</a:t>
            </a:r>
          </a:p>
          <a:p>
            <a:endParaRPr lang="en-CA" dirty="0" smtClean="0"/>
          </a:p>
          <a:p>
            <a:r>
              <a:rPr lang="en-CA" dirty="0" smtClean="0"/>
              <a:t>24 000 children under 5 die every day from preventable causes</a:t>
            </a:r>
          </a:p>
          <a:p>
            <a:endParaRPr lang="en-CA" dirty="0" smtClean="0"/>
          </a:p>
          <a:p>
            <a:endParaRPr lang="en-CA" dirty="0"/>
          </a:p>
        </p:txBody>
      </p:sp>
      <p:sp>
        <p:nvSpPr>
          <p:cNvPr id="4" name="Slide Number Placeholder 3"/>
          <p:cNvSpPr>
            <a:spLocks noGrp="1"/>
          </p:cNvSpPr>
          <p:nvPr>
            <p:ph type="sldNum" sz="quarter" idx="4294967295"/>
          </p:nvPr>
        </p:nvSpPr>
        <p:spPr>
          <a:xfrm>
            <a:off x="8129016" y="5734050"/>
            <a:ext cx="609600" cy="521208"/>
          </a:xfrm>
          <a:prstGeom prst="rect">
            <a:avLst/>
          </a:prstGeom>
        </p:spPr>
        <p:txBody>
          <a:bodyPr>
            <a:normAutofit/>
          </a:bodyPr>
          <a:lstStyle/>
          <a:p>
            <a:fld id="{065ECD6A-130B-4713-8B42-9131835F6C45}" type="slidenum">
              <a:rPr lang="en-CA" smtClean="0"/>
              <a:pPr/>
              <a:t>3</a:t>
            </a:fld>
            <a:endParaRPr lang="en-CA"/>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International Poverty Line</a:t>
            </a:r>
            <a:endParaRPr lang="en-CA" dirty="0"/>
          </a:p>
        </p:txBody>
      </p:sp>
      <p:sp>
        <p:nvSpPr>
          <p:cNvPr id="3" name="Content Placeholder 2"/>
          <p:cNvSpPr>
            <a:spLocks noGrp="1"/>
          </p:cNvSpPr>
          <p:nvPr>
            <p:ph sz="quarter" idx="1"/>
          </p:nvPr>
        </p:nvSpPr>
        <p:spPr/>
        <p:txBody>
          <a:bodyPr/>
          <a:lstStyle/>
          <a:p>
            <a:r>
              <a:rPr lang="en-CA" dirty="0" smtClean="0"/>
              <a:t>1.4 billion people in the ‘global south’ (1/4) were living on less than US $1.25 a day in 2005</a:t>
            </a:r>
            <a:endParaRPr lang="en-CA" dirty="0"/>
          </a:p>
        </p:txBody>
      </p:sp>
      <p:sp>
        <p:nvSpPr>
          <p:cNvPr id="4" name="Slide Number Placeholder 3"/>
          <p:cNvSpPr>
            <a:spLocks noGrp="1"/>
          </p:cNvSpPr>
          <p:nvPr>
            <p:ph type="sldNum" sz="quarter" idx="4294967295"/>
          </p:nvPr>
        </p:nvSpPr>
        <p:spPr>
          <a:xfrm>
            <a:off x="8129016" y="5734050"/>
            <a:ext cx="609600" cy="521208"/>
          </a:xfrm>
          <a:prstGeom prst="rect">
            <a:avLst/>
          </a:prstGeom>
        </p:spPr>
        <p:txBody>
          <a:bodyPr/>
          <a:lstStyle/>
          <a:p>
            <a:fld id="{ED01EF58-48BB-40A6-B34B-98F28CE86C21}" type="slidenum">
              <a:rPr lang="en-CA" smtClean="0"/>
              <a:pPr/>
              <a:t>4</a:t>
            </a:fld>
            <a:endParaRPr lang="en-CA"/>
          </a:p>
        </p:txBody>
      </p:sp>
      <p:pic>
        <p:nvPicPr>
          <p:cNvPr id="36866" name="Picture 2" descr="https://encrypted-tbn2.gstatic.com/images?q=tbn:ANd9GcS45ZWTvkTbPepnDfRKXF02Z5akR7xZgl_14vzQVysukMLOPbMuMA"/>
          <p:cNvPicPr>
            <a:picLocks noChangeAspect="1" noChangeArrowheads="1"/>
          </p:cNvPicPr>
          <p:nvPr/>
        </p:nvPicPr>
        <p:blipFill>
          <a:blip r:embed="rId3"/>
          <a:srcRect/>
          <a:stretch>
            <a:fillRect/>
          </a:stretch>
        </p:blipFill>
        <p:spPr bwMode="auto">
          <a:xfrm>
            <a:off x="2571736" y="3500438"/>
            <a:ext cx="3429024" cy="256846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686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 of Population Living at $1.25 at Day (2008)</a:t>
            </a:r>
            <a:endParaRPr lang="en-CA" dirty="0"/>
          </a:p>
        </p:txBody>
      </p:sp>
      <p:sp>
        <p:nvSpPr>
          <p:cNvPr id="3" name="Content Placeholder 2"/>
          <p:cNvSpPr>
            <a:spLocks noGrp="1"/>
          </p:cNvSpPr>
          <p:nvPr>
            <p:ph sz="quarter" idx="1"/>
          </p:nvPr>
        </p:nvSpPr>
        <p:spPr/>
        <p:txBody>
          <a:bodyPr>
            <a:normAutofit/>
          </a:bodyPr>
          <a:lstStyle/>
          <a:p>
            <a:endParaRPr lang="en-CA" dirty="0" smtClean="0"/>
          </a:p>
          <a:p>
            <a:r>
              <a:rPr lang="en-CA" dirty="0" smtClean="0"/>
              <a:t>East Asia &amp; Pacific 14.3%  </a:t>
            </a:r>
          </a:p>
          <a:p>
            <a:r>
              <a:rPr lang="en-CA" dirty="0" smtClean="0"/>
              <a:t>Europe &amp; Central Asia 0.5%</a:t>
            </a:r>
          </a:p>
          <a:p>
            <a:r>
              <a:rPr lang="en-CA" dirty="0" smtClean="0"/>
              <a:t>Latin America &amp; Caribbean 6.5%  </a:t>
            </a:r>
          </a:p>
          <a:p>
            <a:r>
              <a:rPr lang="en-CA" dirty="0" smtClean="0"/>
              <a:t>Middle East &amp; North Africa 2.7%</a:t>
            </a:r>
          </a:p>
          <a:p>
            <a:r>
              <a:rPr lang="en-CA" dirty="0" smtClean="0"/>
              <a:t>South Asia 36.0%</a:t>
            </a:r>
          </a:p>
          <a:p>
            <a:r>
              <a:rPr lang="en-CA" dirty="0" smtClean="0"/>
              <a:t>Sub-Saharan Africa 47.5%</a:t>
            </a:r>
          </a:p>
          <a:p>
            <a:endParaRPr lang="en-CA" dirty="0"/>
          </a:p>
        </p:txBody>
      </p:sp>
      <p:sp>
        <p:nvSpPr>
          <p:cNvPr id="4" name="Slide Number Placeholder 3"/>
          <p:cNvSpPr>
            <a:spLocks noGrp="1"/>
          </p:cNvSpPr>
          <p:nvPr>
            <p:ph type="sldNum" sz="quarter" idx="4294967295"/>
          </p:nvPr>
        </p:nvSpPr>
        <p:spPr>
          <a:xfrm>
            <a:off x="8129016" y="5734050"/>
            <a:ext cx="609600" cy="521208"/>
          </a:xfrm>
          <a:prstGeom prst="rect">
            <a:avLst/>
          </a:prstGeom>
        </p:spPr>
        <p:txBody>
          <a:bodyPr/>
          <a:lstStyle/>
          <a:p>
            <a:fld id="{ED01EF58-48BB-40A6-B34B-98F28CE86C21}" type="slidenum">
              <a:rPr lang="en-CA" smtClean="0"/>
              <a:pPr/>
              <a:t>5</a:t>
            </a:fld>
            <a:endParaRPr lang="en-CA"/>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Rot="1" noChangeArrowheads="1"/>
          </p:cNvSpPr>
          <p:nvPr>
            <p:ph type="title"/>
          </p:nvPr>
        </p:nvSpPr>
        <p:spPr/>
        <p:txBody>
          <a:bodyPr>
            <a:normAutofit fontScale="90000"/>
          </a:bodyPr>
          <a:lstStyle/>
          <a:p>
            <a:r>
              <a:rPr lang="en-US" dirty="0" smtClean="0"/>
              <a:t>Wealth and Poverty in Global Perspective</a:t>
            </a:r>
          </a:p>
        </p:txBody>
      </p:sp>
      <p:sp>
        <p:nvSpPr>
          <p:cNvPr id="11267" name="Rectangle 3"/>
          <p:cNvSpPr>
            <a:spLocks noGrp="1" noRot="1" noChangeArrowheads="1"/>
          </p:cNvSpPr>
          <p:nvPr>
            <p:ph sz="quarter" idx="1"/>
          </p:nvPr>
        </p:nvSpPr>
        <p:spPr/>
        <p:txBody>
          <a:bodyPr>
            <a:normAutofit/>
          </a:bodyPr>
          <a:lstStyle/>
          <a:p>
            <a:r>
              <a:rPr lang="en-US" dirty="0" smtClean="0"/>
              <a:t>Global Stratification: the unequal distribution of wealth, power, and prestige on a global basis </a:t>
            </a:r>
          </a:p>
          <a:p>
            <a:endParaRPr lang="en-US" dirty="0" smtClean="0"/>
          </a:p>
          <a:p>
            <a:r>
              <a:rPr lang="en-US" dirty="0" smtClean="0"/>
              <a:t>The gap between the rich and the poor worldwide is growing</a:t>
            </a:r>
          </a:p>
          <a:p>
            <a:endParaRPr lang="en-US" dirty="0" smtClean="0"/>
          </a:p>
        </p:txBody>
      </p:sp>
      <p:sp>
        <p:nvSpPr>
          <p:cNvPr id="9" name="Slide Number Placeholder 8"/>
          <p:cNvSpPr>
            <a:spLocks noGrp="1"/>
          </p:cNvSpPr>
          <p:nvPr>
            <p:ph type="sldNum" sz="quarter" idx="4294967295"/>
          </p:nvPr>
        </p:nvSpPr>
        <p:spPr>
          <a:xfrm>
            <a:off x="8129016" y="5734050"/>
            <a:ext cx="609600" cy="521208"/>
          </a:xfrm>
          <a:prstGeom prst="rect">
            <a:avLst/>
          </a:prstGeom>
        </p:spPr>
        <p:txBody>
          <a:bodyPr/>
          <a:lstStyle/>
          <a:p>
            <a:fld id="{ED01EF58-48BB-40A6-B34B-98F28CE86C21}" type="slidenum">
              <a:rPr lang="en-CA" smtClean="0"/>
              <a:pPr/>
              <a:t>6</a:t>
            </a:fld>
            <a:endParaRPr lang="en-CA"/>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4"/>
          <p:cNvSpPr txBox="1">
            <a:spLocks noChangeArrowheads="1"/>
          </p:cNvSpPr>
          <p:nvPr/>
        </p:nvSpPr>
        <p:spPr bwMode="auto">
          <a:xfrm>
            <a:off x="2057400" y="2971800"/>
            <a:ext cx="5486400" cy="519113"/>
          </a:xfrm>
          <a:prstGeom prst="rect">
            <a:avLst/>
          </a:prstGeom>
          <a:noFill/>
          <a:ln w="9525">
            <a:noFill/>
            <a:miter lim="800000"/>
            <a:headEnd/>
            <a:tailEnd/>
          </a:ln>
        </p:spPr>
        <p:txBody>
          <a:bodyPr>
            <a:spAutoFit/>
          </a:bodyPr>
          <a:lstStyle/>
          <a:p>
            <a:pPr>
              <a:spcBef>
                <a:spcPct val="50000"/>
              </a:spcBef>
            </a:pPr>
            <a:endParaRPr lang="en-CA" sz="2800">
              <a:latin typeface="Tahoma" charset="0"/>
            </a:endParaRPr>
          </a:p>
        </p:txBody>
      </p:sp>
      <p:pic>
        <p:nvPicPr>
          <p:cNvPr id="12292" name="Picture 6" descr="C:\Documents and Settings\HP_Administrator\My Documents\Work\projects\Murray\jpegs\Chapter 09\CO9_F01_pg237.jpg"/>
          <p:cNvPicPr>
            <a:picLocks noChangeAspect="1" noChangeArrowheads="1"/>
          </p:cNvPicPr>
          <p:nvPr/>
        </p:nvPicPr>
        <p:blipFill>
          <a:blip r:embed="rId2"/>
          <a:srcRect/>
          <a:stretch>
            <a:fillRect/>
          </a:stretch>
        </p:blipFill>
        <p:spPr bwMode="auto">
          <a:xfrm>
            <a:off x="642910" y="685800"/>
            <a:ext cx="7815290" cy="6005028"/>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fld id="{ED01EF58-48BB-40A6-B34B-98F28CE86C21}" type="slidenum">
              <a:rPr lang="en-CA" smtClean="0"/>
              <a:pPr/>
              <a:t>7</a:t>
            </a:fld>
            <a:endParaRPr lang="en-CA"/>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Rot="1" noChangeArrowheads="1"/>
          </p:cNvSpPr>
          <p:nvPr>
            <p:ph type="title"/>
          </p:nvPr>
        </p:nvSpPr>
        <p:spPr/>
        <p:txBody>
          <a:bodyPr>
            <a:normAutofit fontScale="90000"/>
          </a:bodyPr>
          <a:lstStyle/>
          <a:p>
            <a:r>
              <a:rPr lang="en-US" smtClean="0"/>
              <a:t>Wealth and Poverty in </a:t>
            </a:r>
            <a:br>
              <a:rPr lang="en-US" smtClean="0"/>
            </a:br>
            <a:r>
              <a:rPr lang="en-US" smtClean="0"/>
              <a:t>Global Perspective</a:t>
            </a:r>
            <a:endParaRPr lang="en-US" dirty="0" smtClean="0"/>
          </a:p>
        </p:txBody>
      </p:sp>
      <p:sp>
        <p:nvSpPr>
          <p:cNvPr id="60419" name="Rectangle 3"/>
          <p:cNvSpPr>
            <a:spLocks noGrp="1" noRot="1" noChangeArrowheads="1"/>
          </p:cNvSpPr>
          <p:nvPr>
            <p:ph type="body" idx="1"/>
          </p:nvPr>
        </p:nvSpPr>
        <p:spPr/>
        <p:txBody>
          <a:bodyPr>
            <a:normAutofit/>
          </a:bodyPr>
          <a:lstStyle/>
          <a:p>
            <a:r>
              <a:rPr lang="en-US" dirty="0" smtClean="0"/>
              <a:t>By 1998, the 225 richest people had a net worth of $1.3 Trillion </a:t>
            </a:r>
          </a:p>
          <a:p>
            <a:endParaRPr lang="en-US" dirty="0" smtClean="0"/>
          </a:p>
          <a:p>
            <a:r>
              <a:rPr lang="en-US" dirty="0" smtClean="0"/>
              <a:t>It would take 4% of this ($53 billion) to achieve basic living such as reproductive health care for all women, and education, medical care, and adequate food, water, and sanitation </a:t>
            </a:r>
            <a:r>
              <a:rPr lang="en-US" b="1" dirty="0" smtClean="0"/>
              <a:t>for all</a:t>
            </a:r>
            <a:r>
              <a:rPr lang="en-US" dirty="0" smtClean="0"/>
              <a:t>.</a:t>
            </a:r>
          </a:p>
          <a:p>
            <a:endParaRPr lang="en-US" dirty="0" smtClean="0"/>
          </a:p>
        </p:txBody>
      </p:sp>
      <p:sp>
        <p:nvSpPr>
          <p:cNvPr id="4" name="Slide Number Placeholder 3"/>
          <p:cNvSpPr>
            <a:spLocks noGrp="1"/>
          </p:cNvSpPr>
          <p:nvPr>
            <p:ph type="sldNum" sz="quarter" idx="12"/>
          </p:nvPr>
        </p:nvSpPr>
        <p:spPr/>
        <p:txBody>
          <a:bodyPr/>
          <a:lstStyle/>
          <a:p>
            <a:fld id="{3FCE2B72-D0FB-45F7-A484-80063526AC60}" type="slidenum">
              <a:rPr lang="en-CA" smtClean="0"/>
              <a:t>8</a:t>
            </a:fld>
            <a:endParaRPr lang="en-CA"/>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ED01EF58-48BB-40A6-B34B-98F28CE86C21}" type="slidenum">
              <a:rPr lang="en-CA" smtClean="0"/>
              <a:pPr/>
              <a:t>9</a:t>
            </a:fld>
            <a:endParaRPr lang="en-CA"/>
          </a:p>
        </p:txBody>
      </p:sp>
      <p:pic>
        <p:nvPicPr>
          <p:cNvPr id="103426" name="Picture 2" descr="Figure 2: Regional Wealth Shares"/>
          <p:cNvPicPr>
            <a:picLocks noChangeAspect="1" noChangeArrowheads="1"/>
          </p:cNvPicPr>
          <p:nvPr/>
        </p:nvPicPr>
        <p:blipFill>
          <a:blip r:embed="rId2"/>
          <a:srcRect/>
          <a:stretch>
            <a:fillRect/>
          </a:stretch>
        </p:blipFill>
        <p:spPr bwMode="auto">
          <a:xfrm>
            <a:off x="285720" y="571480"/>
            <a:ext cx="7929618" cy="5610579"/>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rrowheads="1"/>
          </p:cNvSpPr>
          <p:nvPr>
            <p:ph type="title"/>
          </p:nvPr>
        </p:nvSpPr>
        <p:spPr/>
        <p:txBody>
          <a:bodyPr>
            <a:normAutofit fontScale="90000"/>
          </a:bodyPr>
          <a:lstStyle/>
          <a:p>
            <a:r>
              <a:rPr lang="en-US" smtClean="0"/>
              <a:t>Measuring Global Wealth and Poverty</a:t>
            </a:r>
            <a:endParaRPr lang="en-US" dirty="0" smtClean="0"/>
          </a:p>
        </p:txBody>
      </p:sp>
      <p:sp>
        <p:nvSpPr>
          <p:cNvPr id="27651" name="Rectangle 3"/>
          <p:cNvSpPr>
            <a:spLocks noGrp="1" noRot="1" noChangeArrowheads="1"/>
          </p:cNvSpPr>
          <p:nvPr>
            <p:ph type="body" idx="1"/>
          </p:nvPr>
        </p:nvSpPr>
        <p:spPr/>
        <p:txBody>
          <a:bodyPr anchor="ctr">
            <a:normAutofit/>
          </a:bodyPr>
          <a:lstStyle/>
          <a:p>
            <a:r>
              <a:rPr lang="en-US" b="1" dirty="0" smtClean="0"/>
              <a:t>Absolute poverty: </a:t>
            </a:r>
            <a:r>
              <a:rPr lang="en-US" dirty="0" smtClean="0"/>
              <a:t>living on less than $1.25 (U.S.) a day </a:t>
            </a:r>
          </a:p>
          <a:p>
            <a:r>
              <a:rPr lang="en-US" b="1" dirty="0" smtClean="0"/>
              <a:t>Relative poverty</a:t>
            </a:r>
            <a:r>
              <a:rPr lang="en-US" dirty="0" smtClean="0"/>
              <a:t>: when people may be able to afford basic necessities but are unable to maintain an average standard </a:t>
            </a:r>
          </a:p>
        </p:txBody>
      </p:sp>
      <p:sp>
        <p:nvSpPr>
          <p:cNvPr id="4" name="Slide Number Placeholder 3"/>
          <p:cNvSpPr>
            <a:spLocks noGrp="1"/>
          </p:cNvSpPr>
          <p:nvPr>
            <p:ph type="sldNum" sz="quarter" idx="12"/>
          </p:nvPr>
        </p:nvSpPr>
        <p:spPr/>
        <p:txBody>
          <a:bodyPr/>
          <a:lstStyle/>
          <a:p>
            <a:fld id="{3FCE2B72-D0FB-45F7-A484-80063526AC60}" type="slidenum">
              <a:rPr lang="en-CA" smtClean="0"/>
              <a:t>10</a:t>
            </a:fld>
            <a:endParaRPr lang="en-CA"/>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Globalization</a:t>
            </a:r>
            <a:endParaRPr lang="en-CA" dirty="0"/>
          </a:p>
        </p:txBody>
      </p:sp>
      <p:sp>
        <p:nvSpPr>
          <p:cNvPr id="3" name="Content Placeholder 2"/>
          <p:cNvSpPr>
            <a:spLocks noGrp="1"/>
          </p:cNvSpPr>
          <p:nvPr>
            <p:ph idx="1"/>
          </p:nvPr>
        </p:nvSpPr>
        <p:spPr/>
        <p:txBody>
          <a:bodyPr>
            <a:normAutofit lnSpcReduction="10000"/>
          </a:bodyPr>
          <a:lstStyle/>
          <a:p>
            <a:r>
              <a:rPr lang="en-CA" dirty="0" smtClean="0"/>
              <a:t>Referring to a diverse series of trends and forces</a:t>
            </a:r>
          </a:p>
          <a:p>
            <a:r>
              <a:rPr lang="en-CA" dirty="0" smtClean="0"/>
              <a:t>Vast set of economic, political and social issues</a:t>
            </a:r>
          </a:p>
          <a:p>
            <a:r>
              <a:rPr lang="en-CA" dirty="0" smtClean="0"/>
              <a:t>The tendency for businesses, technologies and political philosophies (e.g. democracy) to spread across the world</a:t>
            </a:r>
          </a:p>
          <a:p>
            <a:pPr>
              <a:spcBef>
                <a:spcPts val="0"/>
              </a:spcBef>
            </a:pPr>
            <a:r>
              <a:rPr lang="en-CA" dirty="0" smtClean="0"/>
              <a:t>Fully or partially ‘world-wide’ in scale</a:t>
            </a:r>
          </a:p>
          <a:p>
            <a:pPr lvl="1">
              <a:spcBef>
                <a:spcPts val="0"/>
              </a:spcBef>
              <a:buNone/>
            </a:pPr>
            <a:r>
              <a:rPr lang="en-CA" sz="3200" dirty="0" smtClean="0"/>
              <a:t>and ramifications  </a:t>
            </a:r>
            <a:endParaRPr lang="en-CA" sz="3200" dirty="0"/>
          </a:p>
        </p:txBody>
      </p:sp>
      <p:sp>
        <p:nvSpPr>
          <p:cNvPr id="4" name="Slide Number Placeholder 3"/>
          <p:cNvSpPr>
            <a:spLocks noGrp="1"/>
          </p:cNvSpPr>
          <p:nvPr>
            <p:ph type="sldNum" sz="quarter" idx="4294967295"/>
          </p:nvPr>
        </p:nvSpPr>
        <p:spPr>
          <a:xfrm>
            <a:off x="8129016" y="5734050"/>
            <a:ext cx="609600" cy="521208"/>
          </a:xfrm>
          <a:prstGeom prst="rect">
            <a:avLst/>
          </a:prstGeom>
        </p:spPr>
        <p:txBody>
          <a:bodyPr/>
          <a:lstStyle/>
          <a:p>
            <a:fld id="{ED01EF58-48BB-40A6-B34B-98F28CE86C21}" type="slidenum">
              <a:rPr lang="en-CA" smtClean="0"/>
              <a:pPr/>
              <a:t>11</a:t>
            </a:fld>
            <a:endParaRPr lang="en-CA"/>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Globalization</a:t>
            </a:r>
            <a:endParaRPr lang="en-CA" dirty="0"/>
          </a:p>
        </p:txBody>
      </p:sp>
      <p:sp>
        <p:nvSpPr>
          <p:cNvPr id="3" name="Content Placeholder 2"/>
          <p:cNvSpPr>
            <a:spLocks noGrp="1"/>
          </p:cNvSpPr>
          <p:nvPr>
            <p:ph sz="quarter" idx="1"/>
          </p:nvPr>
        </p:nvSpPr>
        <p:spPr/>
        <p:txBody>
          <a:bodyPr>
            <a:normAutofit/>
          </a:bodyPr>
          <a:lstStyle/>
          <a:p>
            <a:r>
              <a:rPr lang="en-CA" dirty="0" smtClean="0"/>
              <a:t>Process of interaction and integration among the people, companies, and governments of different nations</a:t>
            </a:r>
          </a:p>
          <a:p>
            <a:r>
              <a:rPr lang="en-CA" dirty="0" smtClean="0"/>
              <a:t>Driven by international trade</a:t>
            </a:r>
          </a:p>
          <a:p>
            <a:r>
              <a:rPr lang="en-CA" dirty="0" smtClean="0"/>
              <a:t>People are increasingly aware of living in a ‘global world’ </a:t>
            </a:r>
          </a:p>
          <a:p>
            <a:pPr lvl="1">
              <a:spcBef>
                <a:spcPts val="0"/>
              </a:spcBef>
            </a:pPr>
            <a:r>
              <a:rPr lang="en-CA" dirty="0" smtClean="0"/>
              <a:t>Growing awareness of global inequality </a:t>
            </a:r>
          </a:p>
          <a:p>
            <a:pPr lvl="1">
              <a:spcBef>
                <a:spcPts val="0"/>
              </a:spcBef>
              <a:buNone/>
            </a:pPr>
            <a:r>
              <a:rPr lang="en-CA" dirty="0" smtClean="0"/>
              <a:t>and oppression</a:t>
            </a:r>
          </a:p>
        </p:txBody>
      </p:sp>
      <p:sp>
        <p:nvSpPr>
          <p:cNvPr id="4" name="Slide Number Placeholder 3"/>
          <p:cNvSpPr>
            <a:spLocks noGrp="1"/>
          </p:cNvSpPr>
          <p:nvPr>
            <p:ph type="sldNum" sz="quarter" idx="4294967295"/>
          </p:nvPr>
        </p:nvSpPr>
        <p:spPr>
          <a:xfrm>
            <a:off x="8129016" y="5734050"/>
            <a:ext cx="609600" cy="521208"/>
          </a:xfrm>
          <a:prstGeom prst="rect">
            <a:avLst/>
          </a:prstGeom>
        </p:spPr>
        <p:txBody>
          <a:bodyPr/>
          <a:lstStyle/>
          <a:p>
            <a:fld id="{ED01EF58-48BB-40A6-B34B-98F28CE86C21}" type="slidenum">
              <a:rPr lang="en-CA" smtClean="0"/>
              <a:pPr/>
              <a:t>12</a:t>
            </a:fld>
            <a:endParaRPr lang="en-CA"/>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Integration of Economies</a:t>
            </a:r>
            <a:endParaRPr lang="en-CA" dirty="0"/>
          </a:p>
        </p:txBody>
      </p:sp>
      <p:sp>
        <p:nvSpPr>
          <p:cNvPr id="6" name="Content Placeholder 5"/>
          <p:cNvSpPr>
            <a:spLocks noGrp="1"/>
          </p:cNvSpPr>
          <p:nvPr>
            <p:ph idx="1"/>
          </p:nvPr>
        </p:nvSpPr>
        <p:spPr/>
        <p:txBody>
          <a:bodyPr>
            <a:normAutofit/>
          </a:bodyPr>
          <a:lstStyle/>
          <a:p>
            <a:r>
              <a:rPr lang="en-GB" dirty="0" smtClean="0"/>
              <a:t>The increasing reliance of economies on each other</a:t>
            </a:r>
          </a:p>
          <a:p>
            <a:r>
              <a:rPr lang="en-GB" dirty="0" smtClean="0"/>
              <a:t>The opportunities to be able to buy and sell in any country in the world</a:t>
            </a:r>
          </a:p>
          <a:p>
            <a:r>
              <a:rPr lang="en-GB" dirty="0" smtClean="0"/>
              <a:t>The opportunities for labour and capital to locate anywhere in the world</a:t>
            </a:r>
          </a:p>
          <a:p>
            <a:pPr>
              <a:spcBef>
                <a:spcPts val="0"/>
              </a:spcBef>
            </a:pPr>
            <a:r>
              <a:rPr lang="en-GB" dirty="0" smtClean="0"/>
              <a:t>The growth of global markets in </a:t>
            </a:r>
          </a:p>
          <a:p>
            <a:pPr>
              <a:spcBef>
                <a:spcPts val="0"/>
              </a:spcBef>
              <a:buNone/>
            </a:pPr>
            <a:r>
              <a:rPr lang="en-GB" dirty="0" smtClean="0"/>
              <a:t>	finance</a:t>
            </a:r>
          </a:p>
          <a:p>
            <a:endParaRPr lang="en-CA" dirty="0"/>
          </a:p>
        </p:txBody>
      </p:sp>
      <p:sp>
        <p:nvSpPr>
          <p:cNvPr id="9" name="Slide Number Placeholder 8"/>
          <p:cNvSpPr>
            <a:spLocks noGrp="1"/>
          </p:cNvSpPr>
          <p:nvPr>
            <p:ph type="sldNum" sz="quarter" idx="12"/>
          </p:nvPr>
        </p:nvSpPr>
        <p:spPr/>
        <p:txBody>
          <a:bodyPr/>
          <a:lstStyle/>
          <a:p>
            <a:fld id="{ED01EF58-48BB-40A6-B34B-98F28CE86C21}" type="slidenum">
              <a:rPr lang="en-CA" smtClean="0"/>
              <a:pPr/>
              <a:t>13</a:t>
            </a:fld>
            <a:endParaRPr lang="en-CA"/>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4"/>
          <p:cNvSpPr>
            <a:spLocks noGrp="1" noChangeArrowheads="1"/>
          </p:cNvSpPr>
          <p:nvPr>
            <p:ph type="title"/>
          </p:nvPr>
        </p:nvSpPr>
        <p:spPr/>
        <p:txBody>
          <a:bodyPr/>
          <a:lstStyle/>
          <a:p>
            <a:r>
              <a:rPr lang="en-US" dirty="0" smtClean="0"/>
              <a:t>The Global Economy</a:t>
            </a:r>
          </a:p>
        </p:txBody>
      </p:sp>
      <p:sp>
        <p:nvSpPr>
          <p:cNvPr id="23555" name="Rectangle 5"/>
          <p:cNvSpPr>
            <a:spLocks noGrp="1" noChangeArrowheads="1"/>
          </p:cNvSpPr>
          <p:nvPr>
            <p:ph type="body" idx="1"/>
          </p:nvPr>
        </p:nvSpPr>
        <p:spPr/>
        <p:txBody>
          <a:bodyPr/>
          <a:lstStyle/>
          <a:p>
            <a:r>
              <a:rPr lang="en-CA" dirty="0" smtClean="0"/>
              <a:t>Transnational corporations pursue cheap labour, low-cost infrastructure, and absence of labour regulation</a:t>
            </a:r>
          </a:p>
          <a:p>
            <a:endParaRPr lang="en-CA" dirty="0" smtClean="0"/>
          </a:p>
          <a:p>
            <a:r>
              <a:rPr lang="en-CA" dirty="0" smtClean="0"/>
              <a:t>Labour in developing countries: </a:t>
            </a:r>
          </a:p>
          <a:p>
            <a:pPr lvl="1"/>
            <a:r>
              <a:rPr lang="en-CA" dirty="0" smtClean="0"/>
              <a:t>Legally unprotected and non-unionized</a:t>
            </a:r>
          </a:p>
        </p:txBody>
      </p:sp>
      <p:sp>
        <p:nvSpPr>
          <p:cNvPr id="6" name="Slide Number Placeholder 5"/>
          <p:cNvSpPr>
            <a:spLocks noGrp="1"/>
          </p:cNvSpPr>
          <p:nvPr>
            <p:ph type="sldNum" sz="quarter" idx="4294967295"/>
          </p:nvPr>
        </p:nvSpPr>
        <p:spPr>
          <a:xfrm>
            <a:off x="8129016" y="5734050"/>
            <a:ext cx="609600" cy="521208"/>
          </a:xfrm>
          <a:prstGeom prst="rect">
            <a:avLst/>
          </a:prstGeom>
        </p:spPr>
        <p:txBody>
          <a:bodyPr/>
          <a:lstStyle/>
          <a:p>
            <a:fld id="{ED01EF58-48BB-40A6-B34B-98F28CE86C21}" type="slidenum">
              <a:rPr lang="en-CA" smtClean="0"/>
              <a:pPr/>
              <a:t>14</a:t>
            </a:fld>
            <a:endParaRPr lang="en-CA"/>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Positives of the Global Economy (Globalization)</a:t>
            </a:r>
            <a:endParaRPr lang="en-CA" dirty="0"/>
          </a:p>
        </p:txBody>
      </p:sp>
      <p:sp>
        <p:nvSpPr>
          <p:cNvPr id="3" name="Content Placeholder 2"/>
          <p:cNvSpPr>
            <a:spLocks noGrp="1"/>
          </p:cNvSpPr>
          <p:nvPr>
            <p:ph sz="quarter" idx="1"/>
          </p:nvPr>
        </p:nvSpPr>
        <p:spPr/>
        <p:txBody>
          <a:bodyPr/>
          <a:lstStyle/>
          <a:p>
            <a:r>
              <a:rPr lang="en-CA" dirty="0" smtClean="0"/>
              <a:t>Greater freedom of movement of goods, services, capital, people </a:t>
            </a:r>
          </a:p>
          <a:p>
            <a:r>
              <a:rPr lang="en-CA" dirty="0" smtClean="0"/>
              <a:t>Sharing cultural products</a:t>
            </a:r>
          </a:p>
          <a:p>
            <a:r>
              <a:rPr lang="en-CA" dirty="0" smtClean="0"/>
              <a:t>Travel and migration </a:t>
            </a:r>
          </a:p>
          <a:p>
            <a:r>
              <a:rPr lang="en-CA" dirty="0" smtClean="0"/>
              <a:t>Trade and commerce </a:t>
            </a:r>
          </a:p>
          <a:p>
            <a:r>
              <a:rPr lang="en-CA" dirty="0" smtClean="0"/>
              <a:t>Access to more goods and service</a:t>
            </a:r>
          </a:p>
          <a:p>
            <a:r>
              <a:rPr lang="en-CA" dirty="0" smtClean="0"/>
              <a:t>Cheaper goods (for us)</a:t>
            </a:r>
          </a:p>
          <a:p>
            <a:endParaRPr lang="en-CA" dirty="0"/>
          </a:p>
        </p:txBody>
      </p:sp>
      <p:sp>
        <p:nvSpPr>
          <p:cNvPr id="4" name="Slide Number Placeholder 3"/>
          <p:cNvSpPr>
            <a:spLocks noGrp="1"/>
          </p:cNvSpPr>
          <p:nvPr>
            <p:ph type="sldNum" sz="quarter" idx="4294967295"/>
          </p:nvPr>
        </p:nvSpPr>
        <p:spPr>
          <a:xfrm>
            <a:off x="8129016" y="5734050"/>
            <a:ext cx="609600" cy="521208"/>
          </a:xfrm>
          <a:prstGeom prst="rect">
            <a:avLst/>
          </a:prstGeom>
        </p:spPr>
        <p:txBody>
          <a:bodyPr/>
          <a:lstStyle/>
          <a:p>
            <a:fld id="{ED01EF58-48BB-40A6-B34B-98F28CE86C21}" type="slidenum">
              <a:rPr lang="en-CA" smtClean="0"/>
              <a:pPr/>
              <a:t>15</a:t>
            </a:fld>
            <a:endParaRPr lang="en-CA"/>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214282" y="274638"/>
            <a:ext cx="8501122" cy="1143000"/>
          </a:xfrm>
        </p:spPr>
        <p:txBody>
          <a:bodyPr/>
          <a:lstStyle/>
          <a:p>
            <a:r>
              <a:rPr lang="en-US" dirty="0" smtClean="0"/>
              <a:t>Negatives of the Global Economy</a:t>
            </a:r>
          </a:p>
        </p:txBody>
      </p:sp>
      <p:sp>
        <p:nvSpPr>
          <p:cNvPr id="24579" name="Rectangle 3"/>
          <p:cNvSpPr>
            <a:spLocks noGrp="1" noChangeArrowheads="1"/>
          </p:cNvSpPr>
          <p:nvPr>
            <p:ph type="body" idx="1"/>
          </p:nvPr>
        </p:nvSpPr>
        <p:spPr/>
        <p:txBody>
          <a:bodyPr>
            <a:normAutofit/>
          </a:bodyPr>
          <a:lstStyle/>
          <a:p>
            <a:r>
              <a:rPr lang="en-US" dirty="0" smtClean="0"/>
              <a:t>Negative consequences of globalization:</a:t>
            </a:r>
          </a:p>
          <a:p>
            <a:pPr lvl="1"/>
            <a:r>
              <a:rPr lang="en-US" dirty="0" smtClean="0"/>
              <a:t>Environmental degradation </a:t>
            </a:r>
          </a:p>
          <a:p>
            <a:pPr lvl="1"/>
            <a:r>
              <a:rPr lang="en-US" dirty="0" smtClean="0"/>
              <a:t>Homogenization of culture</a:t>
            </a:r>
          </a:p>
          <a:p>
            <a:pPr lvl="1"/>
            <a:r>
              <a:rPr lang="en-US" dirty="0" smtClean="0"/>
              <a:t>Exploitation of workers</a:t>
            </a:r>
          </a:p>
          <a:p>
            <a:pPr lvl="3"/>
            <a:endParaRPr lang="en-US" dirty="0" smtClean="0"/>
          </a:p>
          <a:p>
            <a:r>
              <a:rPr lang="en-US" dirty="0" smtClean="0"/>
              <a:t>Consequences for workers in Canada: </a:t>
            </a:r>
          </a:p>
          <a:p>
            <a:pPr lvl="1"/>
            <a:r>
              <a:rPr lang="en-US" dirty="0" smtClean="0"/>
              <a:t>Loss of domestic jobs (esp. manufacturing)</a:t>
            </a:r>
          </a:p>
          <a:p>
            <a:pPr lvl="1"/>
            <a:r>
              <a:rPr lang="en-US" dirty="0" smtClean="0"/>
              <a:t>Weakening of the political power of workers and unions</a:t>
            </a:r>
          </a:p>
          <a:p>
            <a:endParaRPr lang="en-US" dirty="0" smtClean="0"/>
          </a:p>
        </p:txBody>
      </p:sp>
      <p:sp>
        <p:nvSpPr>
          <p:cNvPr id="6" name="Slide Number Placeholder 5"/>
          <p:cNvSpPr>
            <a:spLocks noGrp="1"/>
          </p:cNvSpPr>
          <p:nvPr>
            <p:ph type="sldNum" sz="quarter" idx="4294967295"/>
          </p:nvPr>
        </p:nvSpPr>
        <p:spPr>
          <a:xfrm>
            <a:off x="8129016" y="5734050"/>
            <a:ext cx="609600" cy="521208"/>
          </a:xfrm>
          <a:prstGeom prst="rect">
            <a:avLst/>
          </a:prstGeom>
        </p:spPr>
        <p:txBody>
          <a:bodyPr/>
          <a:lstStyle/>
          <a:p>
            <a:fld id="{ED01EF58-48BB-40A6-B34B-98F28CE86C21}" type="slidenum">
              <a:rPr lang="en-CA" smtClean="0"/>
              <a:pPr/>
              <a:t>16</a:t>
            </a:fld>
            <a:endParaRPr lang="en-CA"/>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US" sz="5500" dirty="0" smtClean="0"/>
              <a:t>Why does the gap exist and continue to grow?</a:t>
            </a:r>
            <a:r>
              <a:rPr lang="en-US" dirty="0" smtClean="0"/>
              <a:t/>
            </a:r>
            <a:br>
              <a:rPr lang="en-US" dirty="0" smtClean="0"/>
            </a:br>
            <a:endParaRPr lang="en-CA" dirty="0"/>
          </a:p>
        </p:txBody>
      </p:sp>
      <p:sp>
        <p:nvSpPr>
          <p:cNvPr id="6" name="Text Placeholder 5"/>
          <p:cNvSpPr>
            <a:spLocks noGrp="1"/>
          </p:cNvSpPr>
          <p:nvPr>
            <p:ph type="body" idx="1"/>
          </p:nvPr>
        </p:nvSpPr>
        <p:spPr/>
        <p:txBody>
          <a:bodyPr/>
          <a:lstStyle/>
          <a:p>
            <a:endParaRPr lang="en-CA"/>
          </a:p>
        </p:txBody>
      </p:sp>
      <p:sp>
        <p:nvSpPr>
          <p:cNvPr id="4" name="Slide Number Placeholder 3"/>
          <p:cNvSpPr>
            <a:spLocks noGrp="1"/>
          </p:cNvSpPr>
          <p:nvPr>
            <p:ph type="sldNum" sz="quarter" idx="12"/>
          </p:nvPr>
        </p:nvSpPr>
        <p:spPr/>
        <p:txBody>
          <a:bodyPr/>
          <a:lstStyle/>
          <a:p>
            <a:fld id="{ED01EF58-48BB-40A6-B34B-98F28CE86C21}" type="slidenum">
              <a:rPr lang="en-CA" smtClean="0"/>
              <a:pPr/>
              <a:t>17</a:t>
            </a:fld>
            <a:endParaRPr lang="en-CA"/>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Colonialism</a:t>
            </a:r>
            <a:endParaRPr lang="en-CA" dirty="0"/>
          </a:p>
        </p:txBody>
      </p:sp>
      <p:sp>
        <p:nvSpPr>
          <p:cNvPr id="3" name="Content Placeholder 2"/>
          <p:cNvSpPr>
            <a:spLocks noGrp="1"/>
          </p:cNvSpPr>
          <p:nvPr>
            <p:ph sz="quarter" idx="1"/>
          </p:nvPr>
        </p:nvSpPr>
        <p:spPr/>
        <p:txBody>
          <a:bodyPr/>
          <a:lstStyle/>
          <a:p>
            <a:r>
              <a:rPr lang="en-CA" dirty="0" smtClean="0"/>
              <a:t>When a foreign power maintains political, social, economic and cultural domination over a people for an extended period of time.</a:t>
            </a:r>
          </a:p>
          <a:p>
            <a:endParaRPr lang="en-CA" dirty="0" smtClean="0"/>
          </a:p>
          <a:p>
            <a:endParaRPr lang="en-CA" dirty="0" smtClean="0"/>
          </a:p>
          <a:p>
            <a:r>
              <a:rPr lang="en-CA" dirty="0" smtClean="0"/>
              <a:t>Neo-colonialism: continuing dependence and foreign domination.</a:t>
            </a:r>
            <a:endParaRPr lang="en-CA" dirty="0"/>
          </a:p>
        </p:txBody>
      </p:sp>
      <p:sp>
        <p:nvSpPr>
          <p:cNvPr id="5" name="Slide Number Placeholder 4"/>
          <p:cNvSpPr>
            <a:spLocks noGrp="1"/>
          </p:cNvSpPr>
          <p:nvPr>
            <p:ph type="sldNum" sz="quarter" idx="12"/>
          </p:nvPr>
        </p:nvSpPr>
        <p:spPr/>
        <p:txBody>
          <a:bodyPr/>
          <a:lstStyle/>
          <a:p>
            <a:fld id="{3FCE2B72-D0FB-45F7-A484-80063526AC60}" type="slidenum">
              <a:rPr lang="en-CA" smtClean="0"/>
              <a:t>18</a:t>
            </a:fld>
            <a:endParaRPr lang="en-CA"/>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Rot="1" noChangeArrowheads="1"/>
          </p:cNvSpPr>
          <p:nvPr>
            <p:ph type="title"/>
          </p:nvPr>
        </p:nvSpPr>
        <p:spPr>
          <a:xfrm>
            <a:off x="457200" y="274638"/>
            <a:ext cx="8258204" cy="1143000"/>
          </a:xfrm>
        </p:spPr>
        <p:txBody>
          <a:bodyPr/>
          <a:lstStyle/>
          <a:p>
            <a:r>
              <a:rPr lang="en-US" dirty="0" smtClean="0"/>
              <a:t>Debt and Global Stratification</a:t>
            </a:r>
          </a:p>
        </p:txBody>
      </p:sp>
      <p:sp>
        <p:nvSpPr>
          <p:cNvPr id="24579" name="Rectangle 3"/>
          <p:cNvSpPr>
            <a:spLocks noGrp="1" noRot="1" noChangeArrowheads="1"/>
          </p:cNvSpPr>
          <p:nvPr>
            <p:ph type="body" idx="1"/>
          </p:nvPr>
        </p:nvSpPr>
        <p:spPr/>
        <p:txBody>
          <a:bodyPr>
            <a:normAutofit/>
          </a:bodyPr>
          <a:lstStyle/>
          <a:p>
            <a:r>
              <a:rPr lang="en-US" dirty="0" smtClean="0"/>
              <a:t>The debts that these countries owe to the rich nations</a:t>
            </a:r>
          </a:p>
          <a:p>
            <a:r>
              <a:rPr lang="en-US" dirty="0" smtClean="0"/>
              <a:t>Many countries have been forced to devalue their currency, cut welfare, and not put money into their economies</a:t>
            </a:r>
          </a:p>
          <a:p>
            <a:r>
              <a:rPr lang="en-US" dirty="0" smtClean="0"/>
              <a:t>Cannot invest in domestic education, agriculture, social </a:t>
            </a:r>
            <a:r>
              <a:rPr lang="en-US" dirty="0" err="1" smtClean="0"/>
              <a:t>programmes</a:t>
            </a:r>
            <a:r>
              <a:rPr lang="en-US" dirty="0" smtClean="0"/>
              <a:t>, health care, infrastructure </a:t>
            </a:r>
          </a:p>
        </p:txBody>
      </p:sp>
      <p:sp>
        <p:nvSpPr>
          <p:cNvPr id="6" name="Slide Number Placeholder 5"/>
          <p:cNvSpPr>
            <a:spLocks noGrp="1"/>
          </p:cNvSpPr>
          <p:nvPr>
            <p:ph type="sldNum" sz="quarter" idx="12"/>
          </p:nvPr>
        </p:nvSpPr>
        <p:spPr/>
        <p:txBody>
          <a:bodyPr/>
          <a:lstStyle/>
          <a:p>
            <a:fld id="{3FCE2B72-D0FB-45F7-A484-80063526AC60}" type="slidenum">
              <a:rPr lang="en-CA" smtClean="0"/>
              <a:t>19</a:t>
            </a:fld>
            <a:endParaRPr lang="en-CA"/>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Consumerism </a:t>
            </a:r>
            <a:endParaRPr lang="en-CA" dirty="0"/>
          </a:p>
        </p:txBody>
      </p:sp>
      <p:sp>
        <p:nvSpPr>
          <p:cNvPr id="3" name="Content Placeholder 2"/>
          <p:cNvSpPr>
            <a:spLocks noGrp="1"/>
          </p:cNvSpPr>
          <p:nvPr>
            <p:ph idx="1"/>
          </p:nvPr>
        </p:nvSpPr>
        <p:spPr/>
        <p:txBody>
          <a:bodyPr/>
          <a:lstStyle/>
          <a:p>
            <a:r>
              <a:rPr lang="en-CA" dirty="0" smtClean="0"/>
              <a:t>Economic policies placing emphasis on consumption</a:t>
            </a:r>
          </a:p>
          <a:p>
            <a:r>
              <a:rPr lang="en-CA" dirty="0" smtClean="0"/>
              <a:t>Encouraging the buying consumer goods</a:t>
            </a:r>
            <a:endParaRPr lang="en-CA" dirty="0"/>
          </a:p>
        </p:txBody>
      </p:sp>
      <p:sp>
        <p:nvSpPr>
          <p:cNvPr id="5" name="Slide Number Placeholder 4"/>
          <p:cNvSpPr>
            <a:spLocks noGrp="1"/>
          </p:cNvSpPr>
          <p:nvPr>
            <p:ph type="sldNum" sz="quarter" idx="12"/>
          </p:nvPr>
        </p:nvSpPr>
        <p:spPr/>
        <p:txBody>
          <a:bodyPr/>
          <a:lstStyle/>
          <a:p>
            <a:fld id="{3FCE2B72-D0FB-45F7-A484-80063526AC60}" type="slidenum">
              <a:rPr lang="en-CA" smtClean="0"/>
              <a:t>20</a:t>
            </a:fld>
            <a:endParaRPr lang="en-CA"/>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Consumption</a:t>
            </a:r>
            <a:endParaRPr lang="en-CA" dirty="0"/>
          </a:p>
        </p:txBody>
      </p:sp>
      <p:sp>
        <p:nvSpPr>
          <p:cNvPr id="3" name="Content Placeholder 2"/>
          <p:cNvSpPr>
            <a:spLocks noGrp="1"/>
          </p:cNvSpPr>
          <p:nvPr>
            <p:ph sz="quarter" idx="1"/>
          </p:nvPr>
        </p:nvSpPr>
        <p:spPr/>
        <p:txBody>
          <a:bodyPr/>
          <a:lstStyle/>
          <a:p>
            <a:r>
              <a:rPr lang="en-CA" dirty="0" smtClean="0"/>
              <a:t>‘The ‘selection, purchase, use, reuse and disposal of goods and services’ (Campbell 1995: 104)</a:t>
            </a:r>
          </a:p>
          <a:p>
            <a:endParaRPr lang="en-CA" dirty="0"/>
          </a:p>
        </p:txBody>
      </p:sp>
      <p:sp>
        <p:nvSpPr>
          <p:cNvPr id="5" name="Slide Number Placeholder 4"/>
          <p:cNvSpPr>
            <a:spLocks noGrp="1"/>
          </p:cNvSpPr>
          <p:nvPr>
            <p:ph type="sldNum" sz="quarter" idx="12"/>
          </p:nvPr>
        </p:nvSpPr>
        <p:spPr/>
        <p:txBody>
          <a:bodyPr/>
          <a:lstStyle/>
          <a:p>
            <a:fld id="{3FCE2B72-D0FB-45F7-A484-80063526AC60}" type="slidenum">
              <a:rPr lang="en-CA" smtClean="0"/>
              <a:t>21</a:t>
            </a:fld>
            <a:endParaRPr lang="en-CA"/>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Over-Consumption</a:t>
            </a:r>
            <a:endParaRPr lang="en-CA" dirty="0"/>
          </a:p>
        </p:txBody>
      </p:sp>
      <p:sp>
        <p:nvSpPr>
          <p:cNvPr id="3" name="Content Placeholder 2"/>
          <p:cNvSpPr>
            <a:spLocks noGrp="1"/>
          </p:cNvSpPr>
          <p:nvPr>
            <p:ph sz="quarter" idx="1"/>
          </p:nvPr>
        </p:nvSpPr>
        <p:spPr/>
        <p:txBody>
          <a:bodyPr/>
          <a:lstStyle/>
          <a:p>
            <a:r>
              <a:rPr lang="en-CA" dirty="0" smtClean="0"/>
              <a:t>Resource-use outpacing the sustainable capacity of the ecosystem. </a:t>
            </a:r>
          </a:p>
          <a:p>
            <a:r>
              <a:rPr lang="en-CA" dirty="0" smtClean="0"/>
              <a:t>A long pattern of overconsumption leads to environmental degradation and the loss of resource bases. </a:t>
            </a:r>
            <a:endParaRPr lang="en-CA" dirty="0"/>
          </a:p>
        </p:txBody>
      </p:sp>
      <p:sp>
        <p:nvSpPr>
          <p:cNvPr id="5" name="Slide Number Placeholder 4"/>
          <p:cNvSpPr>
            <a:spLocks noGrp="1"/>
          </p:cNvSpPr>
          <p:nvPr>
            <p:ph type="sldNum" sz="quarter" idx="12"/>
          </p:nvPr>
        </p:nvSpPr>
        <p:spPr/>
        <p:txBody>
          <a:bodyPr/>
          <a:lstStyle/>
          <a:p>
            <a:fld id="{3FCE2B72-D0FB-45F7-A484-80063526AC60}" type="slidenum">
              <a:rPr lang="en-CA" smtClean="0"/>
              <a:t>22</a:t>
            </a:fld>
            <a:endParaRPr lang="en-CA"/>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Over-Consumption</a:t>
            </a:r>
            <a:endParaRPr lang="en-CA" dirty="0"/>
          </a:p>
        </p:txBody>
      </p:sp>
      <p:sp>
        <p:nvSpPr>
          <p:cNvPr id="3" name="Content Placeholder 2"/>
          <p:cNvSpPr>
            <a:spLocks noGrp="1"/>
          </p:cNvSpPr>
          <p:nvPr>
            <p:ph idx="1"/>
          </p:nvPr>
        </p:nvSpPr>
        <p:spPr/>
        <p:txBody>
          <a:bodyPr/>
          <a:lstStyle/>
          <a:p>
            <a:r>
              <a:rPr lang="en-CA" dirty="0" smtClean="0"/>
              <a:t>One of the main contributors to global inequality (and environmental problems) is patterns of consumption— particularly over-consumption</a:t>
            </a:r>
            <a:endParaRPr lang="en-CA" dirty="0"/>
          </a:p>
        </p:txBody>
      </p:sp>
      <p:sp>
        <p:nvSpPr>
          <p:cNvPr id="4" name="Slide Number Placeholder 3"/>
          <p:cNvSpPr>
            <a:spLocks noGrp="1"/>
          </p:cNvSpPr>
          <p:nvPr>
            <p:ph type="sldNum" sz="quarter" idx="12"/>
          </p:nvPr>
        </p:nvSpPr>
        <p:spPr/>
        <p:txBody>
          <a:bodyPr/>
          <a:lstStyle/>
          <a:p>
            <a:fld id="{3FCE2B72-D0FB-45F7-A484-80063526AC60}" type="slidenum">
              <a:rPr lang="en-CA" smtClean="0"/>
              <a:t>23</a:t>
            </a:fld>
            <a:endParaRPr lang="en-CA"/>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en-CA" dirty="0" smtClean="0"/>
              <a:t>Conspicuous Consumption</a:t>
            </a:r>
          </a:p>
        </p:txBody>
      </p:sp>
      <p:sp>
        <p:nvSpPr>
          <p:cNvPr id="17411" name="Content Placeholder 2"/>
          <p:cNvSpPr>
            <a:spLocks noGrp="1"/>
          </p:cNvSpPr>
          <p:nvPr>
            <p:ph idx="1"/>
          </p:nvPr>
        </p:nvSpPr>
        <p:spPr/>
        <p:txBody>
          <a:bodyPr/>
          <a:lstStyle/>
          <a:p>
            <a:r>
              <a:rPr lang="en-CA" dirty="0" smtClean="0"/>
              <a:t>Consuming the right type of goods, but about consuming them in a way that is visible to the ‘right’ people to prove the social status of those consuming.</a:t>
            </a:r>
            <a:endParaRPr lang="en-US" dirty="0" smtClean="0"/>
          </a:p>
          <a:p>
            <a:endParaRPr lang="en-CA" dirty="0" smtClean="0"/>
          </a:p>
          <a:p>
            <a:r>
              <a:rPr lang="en-CA" dirty="0" smtClean="0"/>
              <a:t>A term developed by </a:t>
            </a:r>
            <a:r>
              <a:rPr lang="en-CA" dirty="0" err="1" smtClean="0"/>
              <a:t>Thorstein</a:t>
            </a:r>
            <a:r>
              <a:rPr lang="en-CA" dirty="0" smtClean="0"/>
              <a:t> Veblen (1857-1929)</a:t>
            </a:r>
          </a:p>
        </p:txBody>
      </p:sp>
      <p:sp>
        <p:nvSpPr>
          <p:cNvPr id="4" name="Slide Number Placeholder 3"/>
          <p:cNvSpPr>
            <a:spLocks noGrp="1"/>
          </p:cNvSpPr>
          <p:nvPr>
            <p:ph type="sldNum" sz="quarter" idx="12"/>
          </p:nvPr>
        </p:nvSpPr>
        <p:spPr/>
        <p:txBody>
          <a:bodyPr/>
          <a:lstStyle/>
          <a:p>
            <a:fld id="{3FCE2B72-D0FB-45F7-A484-80063526AC60}" type="slidenum">
              <a:rPr lang="en-CA" smtClean="0"/>
              <a:t>24</a:t>
            </a:fld>
            <a:endParaRPr lang="en-CA"/>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285720" y="1000108"/>
          <a:ext cx="8572528" cy="3657600"/>
        </p:xfrm>
        <a:graphic>
          <a:graphicData uri="http://schemas.openxmlformats.org/drawingml/2006/table">
            <a:tbl>
              <a:tblPr firstRow="1" bandRow="1">
                <a:tableStyleId>{5C22544A-7EE6-4342-B048-85BDC9FD1C3A}</a:tableStyleId>
              </a:tblPr>
              <a:tblGrid>
                <a:gridCol w="4286264"/>
                <a:gridCol w="4286264"/>
              </a:tblGrid>
              <a:tr h="204700">
                <a:tc>
                  <a:txBody>
                    <a:bodyPr/>
                    <a:lstStyle/>
                    <a:p>
                      <a:r>
                        <a:rPr lang="en-CA" dirty="0"/>
                        <a:t>Global Priority</a:t>
                      </a:r>
                    </a:p>
                  </a:txBody>
                  <a:tcPr anchor="ctr"/>
                </a:tc>
                <a:tc>
                  <a:txBody>
                    <a:bodyPr/>
                    <a:lstStyle/>
                    <a:p>
                      <a:r>
                        <a:rPr lang="en-CA"/>
                        <a:t>$U.S. Billions</a:t>
                      </a:r>
                    </a:p>
                  </a:txBody>
                  <a:tcPr anchor="ctr"/>
                </a:tc>
              </a:tr>
              <a:tr h="358225">
                <a:tc>
                  <a:txBody>
                    <a:bodyPr/>
                    <a:lstStyle/>
                    <a:p>
                      <a:r>
                        <a:rPr lang="en-CA" dirty="0"/>
                        <a:t>Cosmetics in the United States</a:t>
                      </a:r>
                    </a:p>
                  </a:txBody>
                  <a:tcPr anchor="ctr"/>
                </a:tc>
                <a:tc>
                  <a:txBody>
                    <a:bodyPr/>
                    <a:lstStyle/>
                    <a:p>
                      <a:r>
                        <a:rPr lang="en-CA" dirty="0"/>
                        <a:t>8</a:t>
                      </a:r>
                    </a:p>
                  </a:txBody>
                  <a:tcPr anchor="ctr"/>
                </a:tc>
              </a:tr>
              <a:tr h="204700">
                <a:tc>
                  <a:txBody>
                    <a:bodyPr/>
                    <a:lstStyle/>
                    <a:p>
                      <a:r>
                        <a:rPr lang="en-CA" dirty="0"/>
                        <a:t>Ice cream in Europe</a:t>
                      </a:r>
                    </a:p>
                  </a:txBody>
                  <a:tcPr anchor="ctr"/>
                </a:tc>
                <a:tc>
                  <a:txBody>
                    <a:bodyPr/>
                    <a:lstStyle/>
                    <a:p>
                      <a:r>
                        <a:rPr lang="en-CA" dirty="0"/>
                        <a:t>11</a:t>
                      </a:r>
                    </a:p>
                  </a:txBody>
                  <a:tcPr anchor="ctr"/>
                </a:tc>
              </a:tr>
              <a:tr h="358225">
                <a:tc>
                  <a:txBody>
                    <a:bodyPr/>
                    <a:lstStyle/>
                    <a:p>
                      <a:r>
                        <a:rPr lang="en-CA" dirty="0"/>
                        <a:t>Perfumes in Europe and the United States</a:t>
                      </a:r>
                    </a:p>
                  </a:txBody>
                  <a:tcPr anchor="ctr"/>
                </a:tc>
                <a:tc>
                  <a:txBody>
                    <a:bodyPr/>
                    <a:lstStyle/>
                    <a:p>
                      <a:r>
                        <a:rPr lang="en-CA"/>
                        <a:t>12</a:t>
                      </a:r>
                    </a:p>
                  </a:txBody>
                  <a:tcPr anchor="ctr"/>
                </a:tc>
              </a:tr>
              <a:tr h="358225">
                <a:tc>
                  <a:txBody>
                    <a:bodyPr/>
                    <a:lstStyle/>
                    <a:p>
                      <a:r>
                        <a:rPr lang="en-CA"/>
                        <a:t>Pet foods in Europe and the United States</a:t>
                      </a:r>
                    </a:p>
                  </a:txBody>
                  <a:tcPr anchor="ctr"/>
                </a:tc>
                <a:tc>
                  <a:txBody>
                    <a:bodyPr/>
                    <a:lstStyle/>
                    <a:p>
                      <a:r>
                        <a:rPr lang="en-CA"/>
                        <a:t>17</a:t>
                      </a:r>
                    </a:p>
                  </a:txBody>
                  <a:tcPr anchor="ctr"/>
                </a:tc>
              </a:tr>
              <a:tr h="358225">
                <a:tc>
                  <a:txBody>
                    <a:bodyPr/>
                    <a:lstStyle/>
                    <a:p>
                      <a:r>
                        <a:rPr lang="en-CA"/>
                        <a:t>Business entertainment in Japan</a:t>
                      </a:r>
                    </a:p>
                  </a:txBody>
                  <a:tcPr anchor="ctr"/>
                </a:tc>
                <a:tc>
                  <a:txBody>
                    <a:bodyPr/>
                    <a:lstStyle/>
                    <a:p>
                      <a:r>
                        <a:rPr lang="en-CA"/>
                        <a:t>35</a:t>
                      </a:r>
                    </a:p>
                  </a:txBody>
                  <a:tcPr anchor="ctr"/>
                </a:tc>
              </a:tr>
              <a:tr h="204700">
                <a:tc>
                  <a:txBody>
                    <a:bodyPr/>
                    <a:lstStyle/>
                    <a:p>
                      <a:r>
                        <a:rPr lang="en-CA"/>
                        <a:t>Cigarettes in Europe</a:t>
                      </a:r>
                    </a:p>
                  </a:txBody>
                  <a:tcPr anchor="ctr"/>
                </a:tc>
                <a:tc>
                  <a:txBody>
                    <a:bodyPr/>
                    <a:lstStyle/>
                    <a:p>
                      <a:r>
                        <a:rPr lang="en-CA"/>
                        <a:t>50</a:t>
                      </a:r>
                    </a:p>
                  </a:txBody>
                  <a:tcPr anchor="ctr"/>
                </a:tc>
              </a:tr>
              <a:tr h="204700">
                <a:tc>
                  <a:txBody>
                    <a:bodyPr/>
                    <a:lstStyle/>
                    <a:p>
                      <a:r>
                        <a:rPr lang="en-CA"/>
                        <a:t>Alcoholic drinks in Europe</a:t>
                      </a:r>
                    </a:p>
                  </a:txBody>
                  <a:tcPr anchor="ctr"/>
                </a:tc>
                <a:tc>
                  <a:txBody>
                    <a:bodyPr/>
                    <a:lstStyle/>
                    <a:p>
                      <a:r>
                        <a:rPr lang="en-CA"/>
                        <a:t>105</a:t>
                      </a:r>
                    </a:p>
                  </a:txBody>
                  <a:tcPr anchor="ctr"/>
                </a:tc>
              </a:tr>
              <a:tr h="204700">
                <a:tc>
                  <a:txBody>
                    <a:bodyPr/>
                    <a:lstStyle/>
                    <a:p>
                      <a:r>
                        <a:rPr lang="en-CA"/>
                        <a:t>Narcotics drugs in the world</a:t>
                      </a:r>
                    </a:p>
                  </a:txBody>
                  <a:tcPr anchor="ctr"/>
                </a:tc>
                <a:tc>
                  <a:txBody>
                    <a:bodyPr/>
                    <a:lstStyle/>
                    <a:p>
                      <a:r>
                        <a:rPr lang="en-CA"/>
                        <a:t>400</a:t>
                      </a:r>
                    </a:p>
                  </a:txBody>
                  <a:tcPr anchor="ctr"/>
                </a:tc>
              </a:tr>
              <a:tr h="358225">
                <a:tc>
                  <a:txBody>
                    <a:bodyPr/>
                    <a:lstStyle/>
                    <a:p>
                      <a:r>
                        <a:rPr lang="en-CA"/>
                        <a:t>Military spending in the world</a:t>
                      </a:r>
                    </a:p>
                  </a:txBody>
                  <a:tcPr anchor="ctr"/>
                </a:tc>
                <a:tc>
                  <a:txBody>
                    <a:bodyPr/>
                    <a:lstStyle/>
                    <a:p>
                      <a:r>
                        <a:rPr lang="en-CA" dirty="0"/>
                        <a:t>780</a:t>
                      </a:r>
                    </a:p>
                  </a:txBody>
                  <a:tcPr anchor="ctr"/>
                </a:tc>
              </a:tr>
            </a:tbl>
          </a:graphicData>
        </a:graphic>
      </p:graphicFrame>
      <p:sp>
        <p:nvSpPr>
          <p:cNvPr id="3" name="Slide Number Placeholder 2"/>
          <p:cNvSpPr>
            <a:spLocks noGrp="1"/>
          </p:cNvSpPr>
          <p:nvPr>
            <p:ph type="sldNum" sz="quarter" idx="12"/>
          </p:nvPr>
        </p:nvSpPr>
        <p:spPr/>
        <p:txBody>
          <a:bodyPr/>
          <a:lstStyle/>
          <a:p>
            <a:fld id="{ED01EF58-48BB-40A6-B34B-98F28CE86C21}" type="slidenum">
              <a:rPr lang="en-CA" smtClean="0"/>
              <a:pPr/>
              <a:t>25</a:t>
            </a:fld>
            <a:endParaRPr lang="en-CA"/>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4294967295"/>
          </p:nvPr>
        </p:nvGraphicFramePr>
        <p:xfrm>
          <a:off x="285720" y="2285992"/>
          <a:ext cx="8229600" cy="1854200"/>
        </p:xfrm>
        <a:graphic>
          <a:graphicData uri="http://schemas.openxmlformats.org/drawingml/2006/table">
            <a:tbl>
              <a:tblPr firstRow="1" bandRow="1">
                <a:tableStyleId>{5C22544A-7EE6-4342-B048-85BDC9FD1C3A}</a:tableStyleId>
              </a:tblPr>
              <a:tblGrid>
                <a:gridCol w="4114800"/>
                <a:gridCol w="4114800"/>
              </a:tblGrid>
              <a:tr h="370840">
                <a:tc>
                  <a:txBody>
                    <a:bodyPr/>
                    <a:lstStyle/>
                    <a:p>
                      <a:r>
                        <a:rPr lang="en-CA" dirty="0"/>
                        <a:t>Global Priority</a:t>
                      </a:r>
                    </a:p>
                  </a:txBody>
                  <a:tcPr anchor="ctr"/>
                </a:tc>
                <a:tc>
                  <a:txBody>
                    <a:bodyPr/>
                    <a:lstStyle/>
                    <a:p>
                      <a:r>
                        <a:rPr lang="en-CA"/>
                        <a:t>$U.S. Billions</a:t>
                      </a:r>
                    </a:p>
                  </a:txBody>
                  <a:tcPr anchor="ctr"/>
                </a:tc>
              </a:tr>
              <a:tr h="370840">
                <a:tc>
                  <a:txBody>
                    <a:bodyPr/>
                    <a:lstStyle/>
                    <a:p>
                      <a:r>
                        <a:rPr lang="en-CA" dirty="0"/>
                        <a:t>Basic education for all</a:t>
                      </a:r>
                    </a:p>
                  </a:txBody>
                  <a:tcPr anchor="ctr"/>
                </a:tc>
                <a:tc>
                  <a:txBody>
                    <a:bodyPr/>
                    <a:lstStyle/>
                    <a:p>
                      <a:r>
                        <a:rPr lang="en-CA" dirty="0"/>
                        <a:t>6</a:t>
                      </a:r>
                    </a:p>
                  </a:txBody>
                  <a:tcPr anchor="ctr"/>
                </a:tc>
              </a:tr>
              <a:tr h="370840">
                <a:tc>
                  <a:txBody>
                    <a:bodyPr/>
                    <a:lstStyle/>
                    <a:p>
                      <a:r>
                        <a:rPr lang="en-CA"/>
                        <a:t>Water and sanitation for all</a:t>
                      </a:r>
                    </a:p>
                  </a:txBody>
                  <a:tcPr anchor="ctr"/>
                </a:tc>
                <a:tc>
                  <a:txBody>
                    <a:bodyPr/>
                    <a:lstStyle/>
                    <a:p>
                      <a:r>
                        <a:rPr lang="en-CA"/>
                        <a:t>9</a:t>
                      </a:r>
                    </a:p>
                  </a:txBody>
                  <a:tcPr anchor="ctr"/>
                </a:tc>
              </a:tr>
              <a:tr h="370840">
                <a:tc>
                  <a:txBody>
                    <a:bodyPr/>
                    <a:lstStyle/>
                    <a:p>
                      <a:r>
                        <a:rPr lang="en-CA" dirty="0"/>
                        <a:t>Reproductive health for all women</a:t>
                      </a:r>
                    </a:p>
                  </a:txBody>
                  <a:tcPr anchor="ctr"/>
                </a:tc>
                <a:tc>
                  <a:txBody>
                    <a:bodyPr/>
                    <a:lstStyle/>
                    <a:p>
                      <a:r>
                        <a:rPr lang="en-CA"/>
                        <a:t>12</a:t>
                      </a:r>
                    </a:p>
                  </a:txBody>
                  <a:tcPr anchor="ctr"/>
                </a:tc>
              </a:tr>
              <a:tr h="370840">
                <a:tc>
                  <a:txBody>
                    <a:bodyPr/>
                    <a:lstStyle/>
                    <a:p>
                      <a:r>
                        <a:rPr lang="en-CA" dirty="0"/>
                        <a:t>Basic health and nutrition</a:t>
                      </a:r>
                    </a:p>
                  </a:txBody>
                  <a:tcPr anchor="ctr"/>
                </a:tc>
                <a:tc>
                  <a:txBody>
                    <a:bodyPr/>
                    <a:lstStyle/>
                    <a:p>
                      <a:r>
                        <a:rPr lang="en-CA" dirty="0"/>
                        <a:t>13</a:t>
                      </a:r>
                    </a:p>
                  </a:txBody>
                  <a:tcPr anchor="ctr"/>
                </a:tc>
              </a:tr>
            </a:tbl>
          </a:graphicData>
        </a:graphic>
      </p:graphicFrame>
      <p:sp>
        <p:nvSpPr>
          <p:cNvPr id="3" name="Slide Number Placeholder 2"/>
          <p:cNvSpPr>
            <a:spLocks noGrp="1"/>
          </p:cNvSpPr>
          <p:nvPr>
            <p:ph type="sldNum" sz="quarter" idx="12"/>
          </p:nvPr>
        </p:nvSpPr>
        <p:spPr/>
        <p:txBody>
          <a:bodyPr/>
          <a:lstStyle/>
          <a:p>
            <a:fld id="{ED01EF58-48BB-40A6-B34B-98F28CE86C21}" type="slidenum">
              <a:rPr lang="en-CA" smtClean="0"/>
              <a:pPr/>
              <a:t>26</a:t>
            </a:fld>
            <a:endParaRPr lang="en-CA"/>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4294967295"/>
          </p:nvPr>
        </p:nvPicPr>
        <p:blipFill>
          <a:blip r:embed="rId3" cstate="print"/>
          <a:stretch>
            <a:fillRect/>
          </a:stretch>
        </p:blipFill>
        <p:spPr bwMode="auto">
          <a:xfrm>
            <a:off x="642910" y="642918"/>
            <a:ext cx="7924800" cy="5786437"/>
          </a:xfrm>
          <a:prstGeom prst="rect">
            <a:avLst/>
          </a:prstGeom>
          <a:noFill/>
          <a:ln w="9525">
            <a:noFill/>
            <a:miter lim="800000"/>
            <a:headEnd/>
            <a:tailEnd/>
          </a:ln>
          <a:effectLst/>
        </p:spPr>
      </p:pic>
      <p:sp>
        <p:nvSpPr>
          <p:cNvPr id="3" name="Slide Number Placeholder 2"/>
          <p:cNvSpPr>
            <a:spLocks noGrp="1"/>
          </p:cNvSpPr>
          <p:nvPr>
            <p:ph type="sldNum" sz="quarter" idx="12"/>
          </p:nvPr>
        </p:nvSpPr>
        <p:spPr/>
        <p:txBody>
          <a:bodyPr/>
          <a:lstStyle/>
          <a:p>
            <a:fld id="{ED01EF58-48BB-40A6-B34B-98F28CE86C21}" type="slidenum">
              <a:rPr lang="en-CA" smtClean="0"/>
              <a:pPr/>
              <a:t>27</a:t>
            </a:fld>
            <a:endParaRPr lang="en-CA"/>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smtClean="0"/>
              <a:t>Corporate Domination</a:t>
            </a:r>
            <a:endParaRPr lang="en-CA" dirty="0"/>
          </a:p>
        </p:txBody>
      </p:sp>
      <p:sp>
        <p:nvSpPr>
          <p:cNvPr id="6" name="Content Placeholder 5"/>
          <p:cNvSpPr>
            <a:spLocks noGrp="1"/>
          </p:cNvSpPr>
          <p:nvPr>
            <p:ph idx="1"/>
          </p:nvPr>
        </p:nvSpPr>
        <p:spPr/>
        <p:txBody>
          <a:bodyPr/>
          <a:lstStyle/>
          <a:p>
            <a:r>
              <a:rPr lang="en-GB" dirty="0" smtClean="0"/>
              <a:t>Made possible by:</a:t>
            </a:r>
          </a:p>
          <a:p>
            <a:pPr lvl="1"/>
            <a:r>
              <a:rPr lang="en-GB" dirty="0" smtClean="0"/>
              <a:t>Technology</a:t>
            </a:r>
          </a:p>
          <a:p>
            <a:pPr lvl="1"/>
            <a:r>
              <a:rPr lang="en-GB" dirty="0" smtClean="0"/>
              <a:t>Communication networks</a:t>
            </a:r>
          </a:p>
          <a:p>
            <a:pPr lvl="1"/>
            <a:r>
              <a:rPr lang="en-GB" dirty="0" smtClean="0"/>
              <a:t>Internet access</a:t>
            </a:r>
          </a:p>
          <a:p>
            <a:pPr lvl="1"/>
            <a:r>
              <a:rPr lang="en-GB" dirty="0" smtClean="0"/>
              <a:t>Growth of economic cooperation – trading blocs (EU, NAFTA, etc.)</a:t>
            </a:r>
          </a:p>
          <a:p>
            <a:pPr lvl="1"/>
            <a:r>
              <a:rPr lang="en-GB" dirty="0" smtClean="0"/>
              <a:t>Collapse of ‘communism’</a:t>
            </a:r>
          </a:p>
          <a:p>
            <a:pPr lvl="1"/>
            <a:r>
              <a:rPr lang="en-GB" dirty="0" smtClean="0"/>
              <a:t>Movement to free trade</a:t>
            </a:r>
          </a:p>
          <a:p>
            <a:endParaRPr lang="en-CA" dirty="0"/>
          </a:p>
        </p:txBody>
      </p:sp>
      <p:sp>
        <p:nvSpPr>
          <p:cNvPr id="7" name="Slide Number Placeholder 6"/>
          <p:cNvSpPr>
            <a:spLocks noGrp="1"/>
          </p:cNvSpPr>
          <p:nvPr>
            <p:ph type="sldNum" sz="quarter" idx="12"/>
          </p:nvPr>
        </p:nvSpPr>
        <p:spPr/>
        <p:txBody>
          <a:bodyPr/>
          <a:lstStyle/>
          <a:p>
            <a:fld id="{3FCE2B72-D0FB-45F7-A484-80063526AC60}" type="slidenum">
              <a:rPr lang="en-CA" smtClean="0"/>
              <a:t>28</a:t>
            </a:fld>
            <a:endParaRPr lang="en-CA"/>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smtClean="0"/>
              <a:t>Corporate Expansion</a:t>
            </a:r>
            <a:endParaRPr lang="en-CA" dirty="0"/>
          </a:p>
        </p:txBody>
      </p:sp>
      <p:sp>
        <p:nvSpPr>
          <p:cNvPr id="5" name="Content Placeholder 4"/>
          <p:cNvSpPr>
            <a:spLocks noGrp="1"/>
          </p:cNvSpPr>
          <p:nvPr>
            <p:ph idx="1"/>
          </p:nvPr>
        </p:nvSpPr>
        <p:spPr/>
        <p:txBody>
          <a:bodyPr>
            <a:normAutofit/>
          </a:bodyPr>
          <a:lstStyle/>
          <a:p>
            <a:r>
              <a:rPr lang="en-GB" smtClean="0"/>
              <a:t>Multi-national </a:t>
            </a:r>
            <a:br>
              <a:rPr lang="en-GB" smtClean="0"/>
            </a:br>
            <a:r>
              <a:rPr lang="en-GB" smtClean="0"/>
              <a:t>or trans-national corporations (MNCs or TNCs) – businesses with </a:t>
            </a:r>
            <a:br>
              <a:rPr lang="en-GB" smtClean="0"/>
            </a:br>
            <a:r>
              <a:rPr lang="en-GB" smtClean="0"/>
              <a:t>a headquarters </a:t>
            </a:r>
            <a:br>
              <a:rPr lang="en-GB" smtClean="0"/>
            </a:br>
            <a:r>
              <a:rPr lang="en-GB" smtClean="0"/>
              <a:t>in one country but with business operations in a number of others.</a:t>
            </a:r>
          </a:p>
          <a:p>
            <a:endParaRPr lang="en-CA" dirty="0"/>
          </a:p>
        </p:txBody>
      </p:sp>
      <p:sp>
        <p:nvSpPr>
          <p:cNvPr id="10" name="Slide Number Placeholder 9"/>
          <p:cNvSpPr>
            <a:spLocks noGrp="1"/>
          </p:cNvSpPr>
          <p:nvPr>
            <p:ph type="sldNum" sz="quarter" idx="12"/>
          </p:nvPr>
        </p:nvSpPr>
        <p:spPr/>
        <p:txBody>
          <a:bodyPr/>
          <a:lstStyle/>
          <a:p>
            <a:fld id="{ED01EF58-48BB-40A6-B34B-98F28CE86C21}" type="slidenum">
              <a:rPr lang="en-CA" smtClean="0"/>
              <a:pPr/>
              <a:t>29</a:t>
            </a:fld>
            <a:endParaRPr lang="en-CA"/>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fontScale="90000"/>
          </a:bodyPr>
          <a:lstStyle/>
          <a:p>
            <a:r>
              <a:rPr lang="en-CA" sz="5400" dirty="0" smtClean="0"/>
              <a:t>Some consequences of global stratification </a:t>
            </a:r>
            <a:endParaRPr lang="en-CA" sz="5400" dirty="0"/>
          </a:p>
        </p:txBody>
      </p:sp>
      <p:sp>
        <p:nvSpPr>
          <p:cNvPr id="7" name="Text Placeholder 6"/>
          <p:cNvSpPr>
            <a:spLocks noGrp="1"/>
          </p:cNvSpPr>
          <p:nvPr>
            <p:ph type="body" idx="1"/>
          </p:nvPr>
        </p:nvSpPr>
        <p:spPr/>
        <p:txBody>
          <a:bodyPr/>
          <a:lstStyle/>
          <a:p>
            <a:endParaRPr lang="en-CA"/>
          </a:p>
        </p:txBody>
      </p:sp>
      <p:sp>
        <p:nvSpPr>
          <p:cNvPr id="3" name="Slide Number Placeholder 2"/>
          <p:cNvSpPr>
            <a:spLocks noGrp="1"/>
          </p:cNvSpPr>
          <p:nvPr>
            <p:ph type="sldNum" sz="quarter" idx="12"/>
          </p:nvPr>
        </p:nvSpPr>
        <p:spPr/>
        <p:txBody>
          <a:bodyPr/>
          <a:lstStyle/>
          <a:p>
            <a:fld id="{ED01EF58-48BB-40A6-B34B-98F28CE86C21}" type="slidenum">
              <a:rPr lang="en-CA" smtClean="0"/>
              <a:pPr/>
              <a:t>30</a:t>
            </a:fld>
            <a:endParaRPr lang="en-CA"/>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Global Stratification of Health Care</a:t>
            </a:r>
            <a:endParaRPr lang="en-CA" dirty="0"/>
          </a:p>
        </p:txBody>
      </p:sp>
      <p:sp>
        <p:nvSpPr>
          <p:cNvPr id="3" name="Content Placeholder 2"/>
          <p:cNvSpPr>
            <a:spLocks noGrp="1"/>
          </p:cNvSpPr>
          <p:nvPr>
            <p:ph idx="1"/>
          </p:nvPr>
        </p:nvSpPr>
        <p:spPr/>
        <p:txBody>
          <a:bodyPr/>
          <a:lstStyle/>
          <a:p>
            <a:r>
              <a:rPr lang="en-CA" dirty="0"/>
              <a:t>Most people who like in the industrialized world can expect to live about 75 years, less developed </a:t>
            </a:r>
            <a:r>
              <a:rPr lang="en-CA" dirty="0" smtClean="0"/>
              <a:t>countries up to 25 years shorter</a:t>
            </a:r>
          </a:p>
          <a:p>
            <a:r>
              <a:rPr lang="en-CA" dirty="0" smtClean="0"/>
              <a:t>Higher infant mortality and maternal mortality in developing countries</a:t>
            </a:r>
          </a:p>
          <a:p>
            <a:r>
              <a:rPr lang="en-CA" dirty="0" smtClean="0"/>
              <a:t>Factors: lack of access to clean water and sanitation</a:t>
            </a:r>
            <a:endParaRPr lang="en-CA" dirty="0"/>
          </a:p>
          <a:p>
            <a:endParaRPr lang="en-CA" dirty="0"/>
          </a:p>
        </p:txBody>
      </p:sp>
      <p:sp>
        <p:nvSpPr>
          <p:cNvPr id="5" name="Slide Number Placeholder 4"/>
          <p:cNvSpPr>
            <a:spLocks noGrp="1"/>
          </p:cNvSpPr>
          <p:nvPr>
            <p:ph type="sldNum" sz="quarter" idx="12"/>
          </p:nvPr>
        </p:nvSpPr>
        <p:spPr/>
        <p:txBody>
          <a:bodyPr/>
          <a:lstStyle/>
          <a:p>
            <a:fld id="{3FCE2B72-D0FB-45F7-A484-80063526AC60}" type="slidenum">
              <a:rPr lang="en-CA" smtClean="0"/>
              <a:t>31</a:t>
            </a:fld>
            <a:endParaRPr lang="en-CA"/>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8290" name="Rectangle 2"/>
          <p:cNvSpPr>
            <a:spLocks noGrp="1" noChangeArrowheads="1"/>
          </p:cNvSpPr>
          <p:nvPr>
            <p:ph type="title"/>
          </p:nvPr>
        </p:nvSpPr>
        <p:spPr/>
        <p:txBody>
          <a:bodyPr/>
          <a:lstStyle/>
          <a:p>
            <a:r>
              <a:rPr lang="en-US" dirty="0" smtClean="0"/>
              <a:t>Country of Residence</a:t>
            </a:r>
          </a:p>
        </p:txBody>
      </p:sp>
      <p:sp>
        <p:nvSpPr>
          <p:cNvPr id="268291" name="Rectangle 3"/>
          <p:cNvSpPr>
            <a:spLocks noGrp="1" noChangeArrowheads="1"/>
          </p:cNvSpPr>
          <p:nvPr>
            <p:ph idx="1"/>
          </p:nvPr>
        </p:nvSpPr>
        <p:spPr/>
        <p:txBody>
          <a:bodyPr>
            <a:normAutofit lnSpcReduction="10000"/>
          </a:bodyPr>
          <a:lstStyle/>
          <a:p>
            <a:r>
              <a:rPr lang="en-US" dirty="0" smtClean="0"/>
              <a:t>Prosperity of country increases health through biomedical advances.</a:t>
            </a:r>
          </a:p>
          <a:p>
            <a:r>
              <a:rPr lang="en-US" dirty="0" smtClean="0"/>
              <a:t>Vaccines have done much to improve health and ensure longer life.</a:t>
            </a:r>
          </a:p>
          <a:p>
            <a:r>
              <a:rPr lang="en-US" dirty="0" smtClean="0"/>
              <a:t>Public health system even more important.</a:t>
            </a:r>
            <a:endParaRPr lang="en-US" dirty="0" smtClean="0">
              <a:sym typeface="Wingdings" pitchFamily="2" charset="2"/>
            </a:endParaRPr>
          </a:p>
          <a:p>
            <a:r>
              <a:rPr lang="en-US" dirty="0" smtClean="0"/>
              <a:t>If country can provide its citizens with clean water and sewage system, epidemics decline in frequency and severity, while life expectancy soars.</a:t>
            </a:r>
          </a:p>
        </p:txBody>
      </p:sp>
      <p:sp>
        <p:nvSpPr>
          <p:cNvPr id="4" name="Slide Number Placeholder 3"/>
          <p:cNvSpPr>
            <a:spLocks noGrp="1"/>
          </p:cNvSpPr>
          <p:nvPr>
            <p:ph type="sldNum" sz="quarter" idx="12"/>
          </p:nvPr>
        </p:nvSpPr>
        <p:spPr/>
        <p:txBody>
          <a:bodyPr/>
          <a:lstStyle/>
          <a:p>
            <a:fld id="{3FCE2B72-D0FB-45F7-A484-80063526AC60}" type="slidenum">
              <a:rPr lang="en-CA" smtClean="0"/>
              <a:t>32</a:t>
            </a:fld>
            <a:endParaRPr lang="en-CA"/>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Rot="1" noChangeArrowheads="1"/>
          </p:cNvSpPr>
          <p:nvPr>
            <p:ph type="title"/>
          </p:nvPr>
        </p:nvSpPr>
        <p:spPr/>
        <p:txBody>
          <a:bodyPr/>
          <a:lstStyle/>
          <a:p>
            <a:r>
              <a:rPr lang="en-US" dirty="0" smtClean="0"/>
              <a:t>Life Expectancy</a:t>
            </a:r>
          </a:p>
        </p:txBody>
      </p:sp>
      <p:sp>
        <p:nvSpPr>
          <p:cNvPr id="31747" name="Rectangle 3"/>
          <p:cNvSpPr>
            <a:spLocks noGrp="1" noRot="1" noChangeArrowheads="1"/>
          </p:cNvSpPr>
          <p:nvPr>
            <p:ph type="body" idx="1"/>
          </p:nvPr>
        </p:nvSpPr>
        <p:spPr/>
        <p:txBody>
          <a:bodyPr/>
          <a:lstStyle/>
          <a:p>
            <a:r>
              <a:rPr lang="en-US" dirty="0" smtClean="0"/>
              <a:t>Average increase: about 33% in the past three decades and is now more than 70 years in 87 nations</a:t>
            </a:r>
          </a:p>
          <a:p>
            <a:r>
              <a:rPr lang="en-US" dirty="0" smtClean="0"/>
              <a:t>In some countries, it has decreased—in Sub-Saharan Africa-due, especially, to AIDS</a:t>
            </a:r>
          </a:p>
        </p:txBody>
      </p:sp>
      <p:sp>
        <p:nvSpPr>
          <p:cNvPr id="9" name="Slide Number Placeholder 8"/>
          <p:cNvSpPr>
            <a:spLocks noGrp="1"/>
          </p:cNvSpPr>
          <p:nvPr>
            <p:ph type="sldNum" sz="quarter" idx="4294967295"/>
          </p:nvPr>
        </p:nvSpPr>
        <p:spPr>
          <a:xfrm>
            <a:off x="8129016" y="5734050"/>
            <a:ext cx="609600" cy="521208"/>
          </a:xfrm>
          <a:prstGeom prst="rect">
            <a:avLst/>
          </a:prstGeom>
        </p:spPr>
        <p:txBody>
          <a:bodyPr/>
          <a:lstStyle/>
          <a:p>
            <a:fld id="{ED01EF58-48BB-40A6-B34B-98F28CE86C21}" type="slidenum">
              <a:rPr lang="en-CA" smtClean="0"/>
              <a:pPr/>
              <a:t>33</a:t>
            </a:fld>
            <a:endParaRPr lang="en-CA"/>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1298" name="Rectangle 2"/>
          <p:cNvSpPr>
            <a:spLocks noGrp="1" noChangeArrowheads="1"/>
          </p:cNvSpPr>
          <p:nvPr>
            <p:ph type="title"/>
          </p:nvPr>
        </p:nvSpPr>
        <p:spPr>
          <a:noFill/>
          <a:ln/>
        </p:spPr>
        <p:txBody>
          <a:bodyPr/>
          <a:lstStyle/>
          <a:p>
            <a:pPr algn="ctr"/>
            <a:r>
              <a:rPr lang="en-US" sz="2400" b="1" dirty="0"/>
              <a:t>Per cent distribution of age at death by region, 2004 </a:t>
            </a:r>
          </a:p>
        </p:txBody>
      </p:sp>
      <p:pic>
        <p:nvPicPr>
          <p:cNvPr id="951299" name="Picture 3" descr="Part2_Fig2"/>
          <p:cNvPicPr>
            <a:picLocks noChangeAspect="1" noChangeArrowheads="1"/>
          </p:cNvPicPr>
          <p:nvPr/>
        </p:nvPicPr>
        <p:blipFill>
          <a:blip r:embed="rId3"/>
          <a:srcRect/>
          <a:stretch>
            <a:fillRect/>
          </a:stretch>
        </p:blipFill>
        <p:spPr bwMode="auto">
          <a:xfrm>
            <a:off x="1274763" y="1509713"/>
            <a:ext cx="6526212" cy="4257675"/>
          </a:xfrm>
          <a:prstGeom prst="rect">
            <a:avLst/>
          </a:prstGeom>
          <a:noFill/>
        </p:spPr>
      </p:pic>
      <p:sp>
        <p:nvSpPr>
          <p:cNvPr id="5" name="Slide Number Placeholder 4"/>
          <p:cNvSpPr>
            <a:spLocks noGrp="1"/>
          </p:cNvSpPr>
          <p:nvPr>
            <p:ph type="sldNum" sz="quarter" idx="12"/>
          </p:nvPr>
        </p:nvSpPr>
        <p:spPr/>
        <p:txBody>
          <a:bodyPr/>
          <a:lstStyle/>
          <a:p>
            <a:fld id="{3FCE2B72-D0FB-45F7-A484-80063526AC60}" type="slidenum">
              <a:rPr lang="en-CA" smtClean="0"/>
              <a:t>34</a:t>
            </a:fld>
            <a:endParaRPr lang="en-CA"/>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1426" name="Rectangle 2"/>
          <p:cNvSpPr>
            <a:spLocks noGrp="1" noChangeArrowheads="1"/>
          </p:cNvSpPr>
          <p:nvPr>
            <p:ph type="title"/>
          </p:nvPr>
        </p:nvSpPr>
        <p:spPr/>
        <p:txBody>
          <a:bodyPr>
            <a:normAutofit fontScale="90000"/>
          </a:bodyPr>
          <a:lstStyle/>
          <a:p>
            <a:pPr eaLnBrk="1" hangingPunct="1"/>
            <a:r>
              <a:rPr lang="en-US" smtClean="0"/>
              <a:t>Life Expectancy, </a:t>
            </a:r>
            <a:br>
              <a:rPr lang="en-US" smtClean="0"/>
            </a:br>
            <a:r>
              <a:rPr lang="en-US" smtClean="0"/>
              <a:t>Selected Countries and Years</a:t>
            </a:r>
          </a:p>
        </p:txBody>
      </p:sp>
      <p:pic>
        <p:nvPicPr>
          <p:cNvPr id="9221" name="Picture 5" descr="C19_f001_pg545.jpg"/>
          <p:cNvPicPr>
            <a:picLocks noChangeAspect="1"/>
          </p:cNvPicPr>
          <p:nvPr/>
        </p:nvPicPr>
        <p:blipFill>
          <a:blip r:embed="rId3" cstate="print"/>
          <a:srcRect/>
          <a:stretch>
            <a:fillRect/>
          </a:stretch>
        </p:blipFill>
        <p:spPr bwMode="auto">
          <a:xfrm>
            <a:off x="484188" y="2133600"/>
            <a:ext cx="8431212" cy="3276600"/>
          </a:xfrm>
          <a:prstGeom prst="rect">
            <a:avLst/>
          </a:prstGeom>
          <a:noFill/>
          <a:ln w="9525">
            <a:noFill/>
            <a:miter lim="800000"/>
            <a:headEnd/>
            <a:tailEnd/>
          </a:ln>
        </p:spPr>
      </p:pic>
      <p:sp>
        <p:nvSpPr>
          <p:cNvPr id="4" name="Slide Number Placeholder 3"/>
          <p:cNvSpPr>
            <a:spLocks noGrp="1"/>
          </p:cNvSpPr>
          <p:nvPr>
            <p:ph type="sldNum" sz="quarter" idx="12"/>
          </p:nvPr>
        </p:nvSpPr>
        <p:spPr/>
        <p:txBody>
          <a:bodyPr/>
          <a:lstStyle/>
          <a:p>
            <a:fld id="{3FCE2B72-D0FB-45F7-A484-80063526AC60}" type="slidenum">
              <a:rPr lang="en-CA" smtClean="0"/>
              <a:t>35</a:t>
            </a:fld>
            <a:endParaRPr lang="en-CA"/>
          </a:p>
        </p:txBody>
      </p:sp>
    </p:spTree>
  </p:cSld>
  <p:clrMapOvr>
    <a:masterClrMapping/>
  </p:clrMapOvr>
  <p:transition>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0338" name="Rectangle 2"/>
          <p:cNvSpPr>
            <a:spLocks noGrp="1" noChangeArrowheads="1"/>
          </p:cNvSpPr>
          <p:nvPr>
            <p:ph type="title"/>
          </p:nvPr>
        </p:nvSpPr>
        <p:spPr/>
        <p:txBody>
          <a:bodyPr/>
          <a:lstStyle/>
          <a:p>
            <a:pPr eaLnBrk="1" hangingPunct="1"/>
            <a:r>
              <a:rPr lang="en-US" dirty="0" smtClean="0"/>
              <a:t>Country of Residence: HIV/AIDS</a:t>
            </a:r>
          </a:p>
        </p:txBody>
      </p:sp>
      <p:sp>
        <p:nvSpPr>
          <p:cNvPr id="270339" name="Rectangle 3"/>
          <p:cNvSpPr>
            <a:spLocks noGrp="1" noChangeArrowheads="1"/>
          </p:cNvSpPr>
          <p:nvPr>
            <p:ph idx="1"/>
          </p:nvPr>
        </p:nvSpPr>
        <p:spPr/>
        <p:txBody>
          <a:bodyPr>
            <a:noAutofit/>
          </a:bodyPr>
          <a:lstStyle/>
          <a:p>
            <a:pPr eaLnBrk="1" hangingPunct="1"/>
            <a:r>
              <a:rPr lang="en-US" sz="3050" dirty="0" smtClean="0"/>
              <a:t>HIV/AIDS is leading cause of death in Sub-Sahara Africa.</a:t>
            </a:r>
          </a:p>
          <a:p>
            <a:r>
              <a:rPr lang="en-CA" sz="3050" dirty="0" smtClean="0"/>
              <a:t>HIV/AIDS is 10 times more common in sub-Saharan Africa than in North America and nearly 17 times more common than in Western Europe. </a:t>
            </a:r>
            <a:endParaRPr lang="en-US" sz="3050" dirty="0" smtClean="0"/>
          </a:p>
          <a:p>
            <a:r>
              <a:rPr lang="en-CA" sz="3050" dirty="0" smtClean="0"/>
              <a:t>But, spending on research and treatment is concentrated overwhelmingly in the rich countries of North America and Western Europe.</a:t>
            </a:r>
            <a:endParaRPr lang="en-US" sz="3050" dirty="0" smtClean="0"/>
          </a:p>
        </p:txBody>
      </p:sp>
      <p:sp>
        <p:nvSpPr>
          <p:cNvPr id="4" name="Slide Number Placeholder 3"/>
          <p:cNvSpPr>
            <a:spLocks noGrp="1"/>
          </p:cNvSpPr>
          <p:nvPr>
            <p:ph type="sldNum" sz="quarter" idx="12"/>
          </p:nvPr>
        </p:nvSpPr>
        <p:spPr/>
        <p:txBody>
          <a:bodyPr/>
          <a:lstStyle/>
          <a:p>
            <a:fld id="{3FCE2B72-D0FB-45F7-A484-80063526AC60}" type="slidenum">
              <a:rPr lang="en-CA" smtClean="0"/>
              <a:t>36</a:t>
            </a:fld>
            <a:endParaRPr lang="en-CA"/>
          </a:p>
        </p:txBody>
      </p:sp>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1362" name="Rectangle 2"/>
          <p:cNvSpPr>
            <a:spLocks noGrp="1" noChangeArrowheads="1"/>
          </p:cNvSpPr>
          <p:nvPr>
            <p:ph type="title"/>
          </p:nvPr>
        </p:nvSpPr>
        <p:spPr/>
        <p:txBody>
          <a:bodyPr>
            <a:normAutofit/>
          </a:bodyPr>
          <a:lstStyle/>
          <a:p>
            <a:pPr eaLnBrk="1" hangingPunct="1"/>
            <a:r>
              <a:rPr lang="en-US" dirty="0" smtClean="0"/>
              <a:t>A Global View of HIV/AIDS, 2007</a:t>
            </a:r>
          </a:p>
        </p:txBody>
      </p:sp>
      <p:pic>
        <p:nvPicPr>
          <p:cNvPr id="17413" name="Picture 5" descr="C19_t002_pg547.jpg"/>
          <p:cNvPicPr>
            <a:picLocks noChangeAspect="1"/>
          </p:cNvPicPr>
          <p:nvPr/>
        </p:nvPicPr>
        <p:blipFill>
          <a:blip r:embed="rId3"/>
          <a:srcRect b="2248"/>
          <a:stretch>
            <a:fillRect/>
          </a:stretch>
        </p:blipFill>
        <p:spPr bwMode="auto">
          <a:xfrm>
            <a:off x="1219200" y="1371600"/>
            <a:ext cx="6858000" cy="5105400"/>
          </a:xfrm>
          <a:prstGeom prst="rect">
            <a:avLst/>
          </a:prstGeom>
          <a:noFill/>
          <a:ln w="9525">
            <a:noFill/>
            <a:miter lim="800000"/>
            <a:headEnd/>
            <a:tailEnd/>
          </a:ln>
        </p:spPr>
      </p:pic>
      <p:sp>
        <p:nvSpPr>
          <p:cNvPr id="4" name="Slide Number Placeholder 3"/>
          <p:cNvSpPr>
            <a:spLocks noGrp="1"/>
          </p:cNvSpPr>
          <p:nvPr>
            <p:ph type="sldNum" sz="quarter" idx="12"/>
          </p:nvPr>
        </p:nvSpPr>
        <p:spPr/>
        <p:txBody>
          <a:bodyPr/>
          <a:lstStyle/>
          <a:p>
            <a:fld id="{3FCE2B72-D0FB-45F7-A484-80063526AC60}" type="slidenum">
              <a:rPr lang="en-CA" smtClean="0"/>
              <a:t>37</a:t>
            </a:fld>
            <a:endParaRPr lang="en-CA"/>
          </a:p>
        </p:txBody>
      </p:sp>
    </p:spTree>
  </p:cSld>
  <p:clrMapOvr>
    <a:masterClrMapping/>
  </p:clrMapOvr>
  <p:transition>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0699" name="Picture 11"/>
          <p:cNvPicPr>
            <a:picLocks noGrp="1" noChangeAspect="1" noChangeArrowheads="1"/>
          </p:cNvPicPr>
          <p:nvPr>
            <p:ph idx="1"/>
          </p:nvPr>
        </p:nvPicPr>
        <p:blipFill>
          <a:blip r:embed="rId3" cstate="print"/>
          <a:srcRect t="33844" b="24456"/>
          <a:stretch>
            <a:fillRect/>
          </a:stretch>
        </p:blipFill>
        <p:spPr>
          <a:xfrm>
            <a:off x="285720" y="1500174"/>
            <a:ext cx="8858280" cy="4929222"/>
          </a:xfrm>
          <a:ln/>
        </p:spPr>
      </p:pic>
      <p:sp>
        <p:nvSpPr>
          <p:cNvPr id="1010690" name="Rectangle 2"/>
          <p:cNvSpPr>
            <a:spLocks noGrp="1" noChangeArrowheads="1"/>
          </p:cNvSpPr>
          <p:nvPr>
            <p:ph type="title"/>
          </p:nvPr>
        </p:nvSpPr>
        <p:spPr>
          <a:noFill/>
          <a:ln/>
        </p:spPr>
        <p:txBody>
          <a:bodyPr/>
          <a:lstStyle/>
          <a:p>
            <a:pPr algn="ctr"/>
            <a:r>
              <a:rPr lang="en-US" sz="2400" b="1" smtClean="0"/>
              <a:t>Distribution of child deaths for selected causes by selected WHO region, 2004</a:t>
            </a:r>
            <a:endParaRPr lang="en-US" sz="2400" b="1" dirty="0"/>
          </a:p>
        </p:txBody>
      </p:sp>
      <p:sp>
        <p:nvSpPr>
          <p:cNvPr id="4" name="Slide Number Placeholder 3"/>
          <p:cNvSpPr>
            <a:spLocks noGrp="1"/>
          </p:cNvSpPr>
          <p:nvPr>
            <p:ph type="sldNum" sz="quarter" idx="12"/>
          </p:nvPr>
        </p:nvSpPr>
        <p:spPr/>
        <p:txBody>
          <a:bodyPr/>
          <a:lstStyle/>
          <a:p>
            <a:fld id="{3FCE2B72-D0FB-45F7-A484-80063526AC60}" type="slidenum">
              <a:rPr lang="en-CA" smtClean="0"/>
              <a:t>38</a:t>
            </a:fld>
            <a:endParaRPr lang="en-CA"/>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Maternal Mortality </a:t>
            </a:r>
            <a:endParaRPr lang="en-CA" dirty="0"/>
          </a:p>
        </p:txBody>
      </p:sp>
      <p:pic>
        <p:nvPicPr>
          <p:cNvPr id="2050" name="Picture 2"/>
          <p:cNvPicPr>
            <a:picLocks noGrp="1" noChangeAspect="1" noChangeArrowheads="1"/>
          </p:cNvPicPr>
          <p:nvPr>
            <p:ph idx="1"/>
          </p:nvPr>
        </p:nvPicPr>
        <p:blipFill>
          <a:blip r:embed="rId3"/>
          <a:srcRect/>
          <a:stretch>
            <a:fillRect/>
          </a:stretch>
        </p:blipFill>
        <p:spPr bwMode="auto">
          <a:xfrm>
            <a:off x="762000" y="1371600"/>
            <a:ext cx="8001000" cy="5146371"/>
          </a:xfrm>
          <a:prstGeom prst="rect">
            <a:avLst/>
          </a:prstGeom>
          <a:noFill/>
          <a:ln w="9525">
            <a:noFill/>
            <a:miter lim="800000"/>
            <a:headEnd/>
            <a:tailEnd/>
          </a:ln>
          <a:effectLst/>
        </p:spPr>
      </p:pic>
      <p:sp>
        <p:nvSpPr>
          <p:cNvPr id="5" name="Slide Number Placeholder 4"/>
          <p:cNvSpPr>
            <a:spLocks noGrp="1"/>
          </p:cNvSpPr>
          <p:nvPr>
            <p:ph type="sldNum" sz="quarter" idx="12"/>
          </p:nvPr>
        </p:nvSpPr>
        <p:spPr/>
        <p:txBody>
          <a:bodyPr/>
          <a:lstStyle/>
          <a:p>
            <a:fld id="{3FCE2B72-D0FB-45F7-A484-80063526AC60}" type="slidenum">
              <a:rPr lang="en-CA" smtClean="0"/>
              <a:t>39</a:t>
            </a:fld>
            <a:endParaRPr lang="en-CA"/>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“Right to Pee”</a:t>
            </a:r>
            <a:endParaRPr lang="en-CA" dirty="0"/>
          </a:p>
        </p:txBody>
      </p:sp>
      <p:sp>
        <p:nvSpPr>
          <p:cNvPr id="3" name="Content Placeholder 2"/>
          <p:cNvSpPr>
            <a:spLocks noGrp="1"/>
          </p:cNvSpPr>
          <p:nvPr>
            <p:ph sz="quarter" idx="1"/>
          </p:nvPr>
        </p:nvSpPr>
        <p:spPr/>
        <p:txBody>
          <a:bodyPr/>
          <a:lstStyle/>
          <a:p>
            <a:r>
              <a:rPr lang="en-CA" smtClean="0"/>
              <a:t>Campaign in Mumbai </a:t>
            </a:r>
          </a:p>
          <a:p>
            <a:r>
              <a:rPr lang="en-CA" smtClean="0"/>
              <a:t>Redress gross inequities in the allocation of public restrooms. </a:t>
            </a:r>
          </a:p>
          <a:p>
            <a:r>
              <a:rPr lang="en-CA" smtClean="0"/>
              <a:t>In New Delhi there are more than 1,500 public restrooms for men and only 132 for women.</a:t>
            </a:r>
          </a:p>
          <a:p>
            <a:r>
              <a:rPr lang="en-CA" smtClean="0"/>
              <a:t>To avoid the need to urinate women often withhold hydration</a:t>
            </a:r>
            <a:br>
              <a:rPr lang="en-CA" smtClean="0"/>
            </a:br>
            <a:endParaRPr lang="en-CA" smtClean="0"/>
          </a:p>
          <a:p>
            <a:endParaRPr lang="en-CA" smtClean="0"/>
          </a:p>
          <a:p>
            <a:endParaRPr lang="en-CA" dirty="0"/>
          </a:p>
        </p:txBody>
      </p:sp>
      <p:sp>
        <p:nvSpPr>
          <p:cNvPr id="4" name="Slide Number Placeholder 3"/>
          <p:cNvSpPr>
            <a:spLocks noGrp="1"/>
          </p:cNvSpPr>
          <p:nvPr>
            <p:ph type="sldNum" sz="quarter" idx="12"/>
          </p:nvPr>
        </p:nvSpPr>
        <p:spPr/>
        <p:txBody>
          <a:bodyPr/>
          <a:lstStyle/>
          <a:p>
            <a:fld id="{3FCE2B72-D0FB-45F7-A484-80063526AC60}" type="slidenum">
              <a:rPr lang="en-CA" smtClean="0"/>
              <a:pPr/>
              <a:t>40</a:t>
            </a:fld>
            <a:endParaRPr lang="en-CA"/>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Global Distribution of Environmental Risk</a:t>
            </a:r>
            <a:endParaRPr lang="en-CA" dirty="0"/>
          </a:p>
        </p:txBody>
      </p:sp>
      <p:sp>
        <p:nvSpPr>
          <p:cNvPr id="3" name="Content Placeholder 2"/>
          <p:cNvSpPr>
            <a:spLocks noGrp="1"/>
          </p:cNvSpPr>
          <p:nvPr>
            <p:ph sz="quarter" idx="1"/>
          </p:nvPr>
        </p:nvSpPr>
        <p:spPr/>
        <p:txBody>
          <a:bodyPr/>
          <a:lstStyle/>
          <a:p>
            <a:r>
              <a:rPr lang="en-US" dirty="0" smtClean="0"/>
              <a:t>When disaster strikes, economically and politically disadvantaged people suffer most because their circumstances render them most vulnerable</a:t>
            </a:r>
          </a:p>
        </p:txBody>
      </p:sp>
      <p:sp>
        <p:nvSpPr>
          <p:cNvPr id="4" name="Slide Number Placeholder 3"/>
          <p:cNvSpPr>
            <a:spLocks noGrp="1"/>
          </p:cNvSpPr>
          <p:nvPr>
            <p:ph type="sldNum" sz="quarter" idx="4294967295"/>
          </p:nvPr>
        </p:nvSpPr>
        <p:spPr>
          <a:xfrm>
            <a:off x="8129016" y="5734050"/>
            <a:ext cx="609600" cy="521208"/>
          </a:xfrm>
          <a:prstGeom prst="rect">
            <a:avLst/>
          </a:prstGeom>
        </p:spPr>
        <p:txBody>
          <a:bodyPr/>
          <a:lstStyle/>
          <a:p>
            <a:fld id="{ED01EF58-48BB-40A6-B34B-98F28CE86C21}" type="slidenum">
              <a:rPr lang="en-CA" smtClean="0"/>
              <a:pPr/>
              <a:t>41</a:t>
            </a:fld>
            <a:endParaRPr lang="en-CA"/>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3874" name="Rectangle 2"/>
          <p:cNvSpPr>
            <a:spLocks noGrp="1" noChangeArrowheads="1"/>
          </p:cNvSpPr>
          <p:nvPr>
            <p:ph type="title"/>
          </p:nvPr>
        </p:nvSpPr>
        <p:spPr/>
        <p:txBody>
          <a:bodyPr>
            <a:normAutofit/>
          </a:bodyPr>
          <a:lstStyle/>
          <a:p>
            <a:pPr eaLnBrk="1" hangingPunct="1"/>
            <a:r>
              <a:rPr lang="en-US" dirty="0" smtClean="0"/>
              <a:t>Poor Countries (Global South)</a:t>
            </a:r>
          </a:p>
        </p:txBody>
      </p:sp>
      <p:sp>
        <p:nvSpPr>
          <p:cNvPr id="463875" name="Rectangle 3"/>
          <p:cNvSpPr>
            <a:spLocks noGrp="1" noChangeArrowheads="1"/>
          </p:cNvSpPr>
          <p:nvPr>
            <p:ph idx="1"/>
          </p:nvPr>
        </p:nvSpPr>
        <p:spPr/>
        <p:txBody>
          <a:bodyPr>
            <a:normAutofit lnSpcReduction="10000"/>
          </a:bodyPr>
          <a:lstStyle/>
          <a:p>
            <a:pPr eaLnBrk="1" hangingPunct="1"/>
            <a:r>
              <a:rPr lang="en-US" dirty="0" smtClean="0"/>
              <a:t>Underprivileged face more environmental dangers than the privileged</a:t>
            </a:r>
          </a:p>
          <a:p>
            <a:pPr eaLnBrk="1" hangingPunct="1">
              <a:buFont typeface="Wingdings" pitchFamily="2" charset="2"/>
              <a:buChar char="Ø"/>
            </a:pPr>
            <a:endParaRPr lang="en-US" sz="1600" dirty="0" smtClean="0"/>
          </a:p>
          <a:p>
            <a:r>
              <a:rPr lang="en-US" dirty="0" smtClean="0"/>
              <a:t>Several developing countries industrializing rapidly but cannot afford pollution control, so little anti-pollution regulations</a:t>
            </a:r>
          </a:p>
          <a:p>
            <a:pPr eaLnBrk="1" hangingPunct="1">
              <a:buFont typeface="Wingdings" pitchFamily="2" charset="2"/>
              <a:buChar char="ð"/>
            </a:pPr>
            <a:endParaRPr lang="en-US" sz="1400" dirty="0" smtClean="0"/>
          </a:p>
          <a:p>
            <a:r>
              <a:rPr lang="en-US" dirty="0" smtClean="0"/>
              <a:t>Lack of regulations draw multinational corporations to situate some of their operations in developing countries</a:t>
            </a:r>
          </a:p>
        </p:txBody>
      </p:sp>
      <p:sp>
        <p:nvSpPr>
          <p:cNvPr id="33795" name="Slide Number Placeholder 4"/>
          <p:cNvSpPr>
            <a:spLocks noGrp="1"/>
          </p:cNvSpPr>
          <p:nvPr>
            <p:ph type="sldNum" sz="quarter" idx="4294967295"/>
          </p:nvPr>
        </p:nvSpPr>
        <p:spPr>
          <a:xfrm>
            <a:off x="6553200" y="6356350"/>
            <a:ext cx="2133600" cy="365125"/>
          </a:xfrm>
          <a:prstGeom prst="rect">
            <a:avLst/>
          </a:prstGeom>
          <a:noFill/>
        </p:spPr>
        <p:txBody>
          <a:bodyPr/>
          <a:lstStyle/>
          <a:p>
            <a:fld id="{D6E86CF1-5D25-4E7C-BAA9-097365D5645E}" type="slidenum">
              <a:rPr lang="en-US" smtClean="0"/>
              <a:pPr/>
              <a:t>42</a:t>
            </a:fld>
            <a:endParaRPr lang="en-US" smtClean="0"/>
          </a:p>
        </p:txBody>
      </p:sp>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0018" name="Rectangle 2"/>
          <p:cNvSpPr>
            <a:spLocks noGrp="1" noChangeArrowheads="1"/>
          </p:cNvSpPr>
          <p:nvPr>
            <p:ph type="title"/>
          </p:nvPr>
        </p:nvSpPr>
        <p:spPr/>
        <p:txBody>
          <a:bodyPr/>
          <a:lstStyle/>
          <a:p>
            <a:pPr eaLnBrk="1" hangingPunct="1"/>
            <a:r>
              <a:rPr lang="en-US" dirty="0" smtClean="0"/>
              <a:t>Rich Countries (Global North)</a:t>
            </a:r>
          </a:p>
        </p:txBody>
      </p:sp>
      <p:sp>
        <p:nvSpPr>
          <p:cNvPr id="470019" name="Rectangle 3"/>
          <p:cNvSpPr>
            <a:spLocks noGrp="1" noChangeArrowheads="1"/>
          </p:cNvSpPr>
          <p:nvPr>
            <p:ph idx="1"/>
          </p:nvPr>
        </p:nvSpPr>
        <p:spPr/>
        <p:txBody>
          <a:bodyPr>
            <a:normAutofit/>
          </a:bodyPr>
          <a:lstStyle/>
          <a:p>
            <a:pPr eaLnBrk="1" hangingPunct="1"/>
            <a:r>
              <a:rPr lang="en-US" dirty="0" smtClean="0"/>
              <a:t>Overall, “rich” countries:</a:t>
            </a:r>
          </a:p>
          <a:p>
            <a:pPr eaLnBrk="1" hangingPunct="1">
              <a:buFont typeface="Wingdings" pitchFamily="2" charset="2"/>
              <a:buChar char="Ø"/>
            </a:pPr>
            <a:endParaRPr lang="en-US" sz="900" dirty="0" smtClean="0"/>
          </a:p>
          <a:p>
            <a:pPr lvl="1">
              <a:buFont typeface="Courier New" pitchFamily="49" charset="0"/>
              <a:buChar char="o"/>
            </a:pPr>
            <a:r>
              <a:rPr lang="en-US" dirty="0" smtClean="0"/>
              <a:t>Cause disproportionately large share of world’s environmental problems</a:t>
            </a:r>
          </a:p>
          <a:p>
            <a:pPr lvl="1">
              <a:buFont typeface="Courier New" pitchFamily="49" charset="0"/>
              <a:buChar char="o"/>
            </a:pPr>
            <a:endParaRPr lang="en-US" sz="400" dirty="0" smtClean="0"/>
          </a:p>
          <a:p>
            <a:pPr lvl="1">
              <a:buFont typeface="Courier New" pitchFamily="49" charset="0"/>
              <a:buChar char="o"/>
            </a:pPr>
            <a:r>
              <a:rPr lang="en-US" dirty="0" smtClean="0"/>
              <a:t>Enjoy disproportionate share of benefits of technology</a:t>
            </a:r>
          </a:p>
          <a:p>
            <a:pPr lvl="1">
              <a:buFont typeface="Courier New" pitchFamily="49" charset="0"/>
              <a:buChar char="o"/>
            </a:pPr>
            <a:endParaRPr lang="en-US" sz="400" dirty="0" smtClean="0"/>
          </a:p>
          <a:p>
            <a:pPr lvl="1">
              <a:spcBef>
                <a:spcPts val="0"/>
              </a:spcBef>
              <a:buFont typeface="Courier New" pitchFamily="49" charset="0"/>
              <a:buChar char="o"/>
            </a:pPr>
            <a:r>
              <a:rPr lang="en-US" dirty="0" smtClean="0"/>
              <a:t>Live with fewer environmental problems than poorer countries</a:t>
            </a:r>
          </a:p>
        </p:txBody>
      </p:sp>
      <p:sp>
        <p:nvSpPr>
          <p:cNvPr id="34819" name="Slide Number Placeholder 4"/>
          <p:cNvSpPr>
            <a:spLocks noGrp="1"/>
          </p:cNvSpPr>
          <p:nvPr>
            <p:ph type="sldNum" sz="quarter" idx="4294967295"/>
          </p:nvPr>
        </p:nvSpPr>
        <p:spPr>
          <a:xfrm>
            <a:off x="6553200" y="6356350"/>
            <a:ext cx="2133600" cy="365125"/>
          </a:xfrm>
          <a:prstGeom prst="rect">
            <a:avLst/>
          </a:prstGeom>
          <a:noFill/>
        </p:spPr>
        <p:txBody>
          <a:bodyPr/>
          <a:lstStyle/>
          <a:p>
            <a:fld id="{F35A0DD2-699F-4987-B98C-D9BFB75B6B54}" type="slidenum">
              <a:rPr lang="en-US" smtClean="0"/>
              <a:pPr/>
              <a:t>43</a:t>
            </a:fld>
            <a:endParaRPr lang="en-US" smtClean="0"/>
          </a:p>
        </p:txBody>
      </p:sp>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
          </p:nvPr>
        </p:nvSpPr>
        <p:spPr>
          <a:xfrm>
            <a:off x="457200" y="1600200"/>
            <a:ext cx="6972320" cy="4829196"/>
          </a:xfrm>
        </p:spPr>
        <p:txBody>
          <a:bodyPr>
            <a:normAutofit/>
          </a:bodyPr>
          <a:lstStyle/>
          <a:p>
            <a:endParaRPr lang="en-CA" dirty="0" smtClean="0"/>
          </a:p>
          <a:p>
            <a:r>
              <a:rPr lang="en-CA" dirty="0" smtClean="0"/>
              <a:t>44 million people around the globe have been pushed into extreme poverty between June 2010 and April 2011 </a:t>
            </a:r>
          </a:p>
          <a:p>
            <a:r>
              <a:rPr lang="en-CA" dirty="0" smtClean="0"/>
              <a:t>The global price of food rose 36% between April 2010 and 2011.</a:t>
            </a:r>
          </a:p>
          <a:p>
            <a:r>
              <a:rPr lang="en-CA" dirty="0" smtClean="0"/>
              <a:t>At least 80% of humanity lives on less than $10 a day.</a:t>
            </a:r>
          </a:p>
          <a:p>
            <a:endParaRPr lang="en-CA" dirty="0" smtClean="0"/>
          </a:p>
          <a:p>
            <a:endParaRPr lang="en-CA" dirty="0"/>
          </a:p>
        </p:txBody>
      </p:sp>
      <p:sp>
        <p:nvSpPr>
          <p:cNvPr id="3" name="Title 2"/>
          <p:cNvSpPr>
            <a:spLocks noGrp="1"/>
          </p:cNvSpPr>
          <p:nvPr>
            <p:ph type="title"/>
          </p:nvPr>
        </p:nvSpPr>
        <p:spPr/>
        <p:txBody>
          <a:bodyPr/>
          <a:lstStyle/>
          <a:p>
            <a:r>
              <a:rPr lang="en-CA" dirty="0" smtClean="0"/>
              <a:t>Global Food Crisis </a:t>
            </a:r>
            <a:endParaRPr lang="en-CA" dirty="0"/>
          </a:p>
        </p:txBody>
      </p:sp>
      <p:sp>
        <p:nvSpPr>
          <p:cNvPr id="5" name="Slide Number Placeholder 4"/>
          <p:cNvSpPr>
            <a:spLocks noGrp="1"/>
          </p:cNvSpPr>
          <p:nvPr>
            <p:ph type="sldNum" sz="quarter" idx="12"/>
          </p:nvPr>
        </p:nvSpPr>
        <p:spPr/>
        <p:txBody>
          <a:bodyPr/>
          <a:lstStyle/>
          <a:p>
            <a:fld id="{3FCE2B72-D0FB-45F7-A484-80063526AC60}" type="slidenum">
              <a:rPr lang="en-CA" smtClean="0"/>
              <a:t>44</a:t>
            </a:fld>
            <a:endParaRPr lang="en-CA"/>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fontScale="90000"/>
          </a:bodyPr>
          <a:lstStyle/>
          <a:p>
            <a:r>
              <a:rPr lang="en-CA" dirty="0" smtClean="0"/>
              <a:t>Number of hungry people, 1969-2010</a:t>
            </a:r>
            <a:endParaRPr lang="en-CA" dirty="0"/>
          </a:p>
        </p:txBody>
      </p:sp>
      <p:sp>
        <p:nvSpPr>
          <p:cNvPr id="4" name="Slide Number Placeholder 3"/>
          <p:cNvSpPr>
            <a:spLocks noGrp="1"/>
          </p:cNvSpPr>
          <p:nvPr>
            <p:ph type="sldNum" sz="quarter" idx="11"/>
          </p:nvPr>
        </p:nvSpPr>
        <p:spPr/>
        <p:txBody>
          <a:bodyPr/>
          <a:lstStyle/>
          <a:p>
            <a:fld id="{ED01EF58-48BB-40A6-B34B-98F28CE86C21}" type="slidenum">
              <a:rPr lang="en-CA" smtClean="0"/>
              <a:pPr/>
              <a:t>45</a:t>
            </a:fld>
            <a:endParaRPr lang="en-CA"/>
          </a:p>
        </p:txBody>
      </p:sp>
      <p:pic>
        <p:nvPicPr>
          <p:cNvPr id="108546" name="Picture 2" descr="http://www.worldhunger.org/articles/10/images/hungry_timeseries.jpg"/>
          <p:cNvPicPr>
            <a:picLocks noChangeAspect="1" noChangeArrowheads="1"/>
          </p:cNvPicPr>
          <p:nvPr/>
        </p:nvPicPr>
        <p:blipFill>
          <a:blip r:embed="rId3"/>
          <a:srcRect/>
          <a:stretch>
            <a:fillRect/>
          </a:stretch>
        </p:blipFill>
        <p:spPr bwMode="auto">
          <a:xfrm>
            <a:off x="928662" y="1500174"/>
            <a:ext cx="6715172" cy="4940142"/>
          </a:xfrm>
          <a:prstGeom prst="rect">
            <a:avLst/>
          </a:prstGeom>
          <a:noFill/>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Food Insecurity</a:t>
            </a:r>
            <a:endParaRPr lang="en-CA" dirty="0"/>
          </a:p>
        </p:txBody>
      </p:sp>
      <p:sp>
        <p:nvSpPr>
          <p:cNvPr id="3" name="Content Placeholder 2"/>
          <p:cNvSpPr>
            <a:spLocks noGrp="1"/>
          </p:cNvSpPr>
          <p:nvPr>
            <p:ph sz="quarter" idx="1"/>
          </p:nvPr>
        </p:nvSpPr>
        <p:spPr/>
        <p:txBody>
          <a:bodyPr/>
          <a:lstStyle/>
          <a:p>
            <a:r>
              <a:rPr lang="en-CA" smtClean="0"/>
              <a:t>Women are 70% of the world's farmers, produce 90% of the world's staple food crops and own less than 2% of land.</a:t>
            </a:r>
          </a:p>
          <a:p>
            <a:pPr lvl="1"/>
            <a:r>
              <a:rPr lang="en-CA" smtClean="0"/>
              <a:t>Mortality </a:t>
            </a:r>
          </a:p>
          <a:p>
            <a:pPr lvl="1"/>
            <a:r>
              <a:rPr lang="en-CA" smtClean="0"/>
              <a:t>Birthrates</a:t>
            </a:r>
          </a:p>
          <a:p>
            <a:pPr lvl="1"/>
            <a:r>
              <a:rPr lang="en-CA" smtClean="0"/>
              <a:t>Long-term lack of access to land and food production</a:t>
            </a:r>
          </a:p>
          <a:p>
            <a:endParaRPr lang="en-CA" dirty="0"/>
          </a:p>
        </p:txBody>
      </p:sp>
      <p:sp>
        <p:nvSpPr>
          <p:cNvPr id="4" name="Slide Number Placeholder 3"/>
          <p:cNvSpPr>
            <a:spLocks noGrp="1"/>
          </p:cNvSpPr>
          <p:nvPr>
            <p:ph type="sldNum" sz="quarter" idx="12"/>
          </p:nvPr>
        </p:nvSpPr>
        <p:spPr/>
        <p:txBody>
          <a:bodyPr/>
          <a:lstStyle/>
          <a:p>
            <a:fld id="{3FCE2B72-D0FB-45F7-A484-80063526AC60}" type="slidenum">
              <a:rPr lang="en-CA" smtClean="0"/>
              <a:t>46</a:t>
            </a:fld>
            <a:endParaRPr lang="en-CA"/>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CA" dirty="0" smtClean="0"/>
              <a:t>Food Waste</a:t>
            </a:r>
            <a:endParaRPr lang="en-CA" dirty="0"/>
          </a:p>
        </p:txBody>
      </p:sp>
      <p:pic>
        <p:nvPicPr>
          <p:cNvPr id="6146" name="Picture 2"/>
          <p:cNvPicPr>
            <a:picLocks noGrp="1" noChangeAspect="1" noChangeArrowheads="1"/>
          </p:cNvPicPr>
          <p:nvPr>
            <p:ph sz="quarter" idx="1"/>
          </p:nvPr>
        </p:nvPicPr>
        <p:blipFill>
          <a:blip r:embed="rId2"/>
          <a:srcRect/>
          <a:stretch>
            <a:fillRect/>
          </a:stretch>
        </p:blipFill>
        <p:spPr bwMode="auto">
          <a:xfrm>
            <a:off x="642910" y="1490134"/>
            <a:ext cx="7566023" cy="5044016"/>
          </a:xfrm>
          <a:prstGeom prst="rect">
            <a:avLst/>
          </a:prstGeom>
          <a:noFill/>
          <a:ln w="9525">
            <a:noFill/>
            <a:miter lim="800000"/>
            <a:headEnd/>
            <a:tailEnd/>
          </a:ln>
          <a:effectLst/>
        </p:spPr>
      </p:pic>
      <p:sp>
        <p:nvSpPr>
          <p:cNvPr id="4" name="Slide Number Placeholder 3"/>
          <p:cNvSpPr>
            <a:spLocks noGrp="1"/>
          </p:cNvSpPr>
          <p:nvPr>
            <p:ph type="sldNum" sz="quarter" idx="12"/>
          </p:nvPr>
        </p:nvSpPr>
        <p:spPr/>
        <p:txBody>
          <a:bodyPr/>
          <a:lstStyle/>
          <a:p>
            <a:fld id="{3FCE2B72-D0FB-45F7-A484-80063526AC60}" type="slidenum">
              <a:rPr lang="en-CA" smtClean="0"/>
              <a:t>47</a:t>
            </a:fld>
            <a:endParaRPr lang="en-CA"/>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TotalTime>
  <Words>1565</Words>
  <Application>Microsoft Office PowerPoint</Application>
  <PresentationFormat>On-screen Show (4:3)</PresentationFormat>
  <Paragraphs>292</Paragraphs>
  <Slides>47</Slides>
  <Notes>33</Notes>
  <HiddenSlides>0</HiddenSlides>
  <MMClips>0</MMClips>
  <ScaleCrop>false</ScaleCrop>
  <HeadingPairs>
    <vt:vector size="4" baseType="variant">
      <vt:variant>
        <vt:lpstr>Theme</vt:lpstr>
      </vt:variant>
      <vt:variant>
        <vt:i4>1</vt:i4>
      </vt:variant>
      <vt:variant>
        <vt:lpstr>Slide Titles</vt:lpstr>
      </vt:variant>
      <vt:variant>
        <vt:i4>47</vt:i4>
      </vt:variant>
    </vt:vector>
  </HeadingPairs>
  <TitlesOfParts>
    <vt:vector size="48" baseType="lpstr">
      <vt:lpstr>Office Theme</vt:lpstr>
      <vt:lpstr>Global Inequality</vt:lpstr>
      <vt:lpstr>Key Words</vt:lpstr>
      <vt:lpstr>PowerPoint Presentation</vt:lpstr>
      <vt:lpstr>International Poverty Line</vt:lpstr>
      <vt:lpstr>% of Population Living at $1.25 at Day (2008)</vt:lpstr>
      <vt:lpstr>Wealth and Poverty in Global Perspective</vt:lpstr>
      <vt:lpstr>PowerPoint Presentation</vt:lpstr>
      <vt:lpstr>Wealth and Poverty in  Global Perspective</vt:lpstr>
      <vt:lpstr>PowerPoint Presentation</vt:lpstr>
      <vt:lpstr>Measuring Global Wealth and Poverty</vt:lpstr>
      <vt:lpstr>Globalization</vt:lpstr>
      <vt:lpstr>Globalization</vt:lpstr>
      <vt:lpstr>Integration of Economies</vt:lpstr>
      <vt:lpstr>The Global Economy</vt:lpstr>
      <vt:lpstr>Positives of the Global Economy (Globalization)</vt:lpstr>
      <vt:lpstr>Negatives of the Global Economy</vt:lpstr>
      <vt:lpstr>Why does the gap exist and continue to grow? </vt:lpstr>
      <vt:lpstr>Colonialism</vt:lpstr>
      <vt:lpstr>Debt and Global Stratification</vt:lpstr>
      <vt:lpstr>Consumerism </vt:lpstr>
      <vt:lpstr>Consumption</vt:lpstr>
      <vt:lpstr>Over-Consumption</vt:lpstr>
      <vt:lpstr>Over-Consumption</vt:lpstr>
      <vt:lpstr>Conspicuous Consumption</vt:lpstr>
      <vt:lpstr>PowerPoint Presentation</vt:lpstr>
      <vt:lpstr>PowerPoint Presentation</vt:lpstr>
      <vt:lpstr>PowerPoint Presentation</vt:lpstr>
      <vt:lpstr>Corporate Domination</vt:lpstr>
      <vt:lpstr>Corporate Expansion</vt:lpstr>
      <vt:lpstr>Some consequences of global stratification </vt:lpstr>
      <vt:lpstr>Global Stratification of Health Care</vt:lpstr>
      <vt:lpstr>Country of Residence</vt:lpstr>
      <vt:lpstr>Life Expectancy</vt:lpstr>
      <vt:lpstr>Per cent distribution of age at death by region, 2004 </vt:lpstr>
      <vt:lpstr>Life Expectancy,  Selected Countries and Years</vt:lpstr>
      <vt:lpstr>Country of Residence: HIV/AIDS</vt:lpstr>
      <vt:lpstr>A Global View of HIV/AIDS, 2007</vt:lpstr>
      <vt:lpstr>Distribution of child deaths for selected causes by selected WHO region, 2004</vt:lpstr>
      <vt:lpstr>Maternal Mortality </vt:lpstr>
      <vt:lpstr>“Right to Pee”</vt:lpstr>
      <vt:lpstr>Global Distribution of Environmental Risk</vt:lpstr>
      <vt:lpstr>Poor Countries (Global South)</vt:lpstr>
      <vt:lpstr>Rich Countries (Global North)</vt:lpstr>
      <vt:lpstr>Global Food Crisis </vt:lpstr>
      <vt:lpstr>Number of hungry people, 1969-2010</vt:lpstr>
      <vt:lpstr>Food Insecurity</vt:lpstr>
      <vt:lpstr>Food Waste</vt:lpstr>
    </vt:vector>
  </TitlesOfParts>
  <Company>Toshiba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Inequality</dc:title>
  <dc:creator>Tamy</dc:creator>
  <cp:lastModifiedBy>Euodia Valeus</cp:lastModifiedBy>
  <cp:revision>2</cp:revision>
  <dcterms:created xsi:type="dcterms:W3CDTF">2012-10-30T06:59:33Z</dcterms:created>
  <dcterms:modified xsi:type="dcterms:W3CDTF">2012-10-30T06:50:33Z</dcterms:modified>
</cp:coreProperties>
</file>