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81" r:id="rId1"/>
  </p:sldMasterIdLst>
  <p:notesMasterIdLst>
    <p:notesMasterId r:id="rId33"/>
  </p:notesMasterIdLst>
  <p:handoutMasterIdLst>
    <p:handoutMasterId r:id="rId34"/>
  </p:handoutMasterIdLst>
  <p:sldIdLst>
    <p:sldId id="256" r:id="rId2"/>
    <p:sldId id="485" r:id="rId3"/>
    <p:sldId id="486" r:id="rId4"/>
    <p:sldId id="453" r:id="rId5"/>
    <p:sldId id="454" r:id="rId6"/>
    <p:sldId id="477" r:id="rId7"/>
    <p:sldId id="478" r:id="rId8"/>
    <p:sldId id="462" r:id="rId9"/>
    <p:sldId id="479" r:id="rId10"/>
    <p:sldId id="480" r:id="rId11"/>
    <p:sldId id="481" r:id="rId12"/>
    <p:sldId id="463" r:id="rId13"/>
    <p:sldId id="482" r:id="rId14"/>
    <p:sldId id="483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84" r:id="rId23"/>
    <p:sldId id="470" r:id="rId24"/>
    <p:sldId id="471" r:id="rId25"/>
    <p:sldId id="472" r:id="rId26"/>
    <p:sldId id="473" r:id="rId27"/>
    <p:sldId id="474" r:id="rId28"/>
    <p:sldId id="475" r:id="rId29"/>
    <p:sldId id="495" r:id="rId30"/>
    <p:sldId id="476" r:id="rId31"/>
    <p:sldId id="440" r:id="rId32"/>
  </p:sldIdLst>
  <p:sldSz cx="9144000" cy="6858000" type="screen4x3"/>
  <p:notesSz cx="6858000" cy="9207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1900"/>
    <a:srgbClr val="943100"/>
    <a:srgbClr val="BC3700"/>
    <a:srgbClr val="00279F"/>
    <a:srgbClr val="3365FB"/>
    <a:srgbClr val="919191"/>
    <a:srgbClr val="61616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90" y="714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224" y="-96"/>
      </p:cViewPr>
      <p:guideLst>
        <p:guide orient="horz" pos="290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7.xml"/><Relationship Id="rId3" Type="http://schemas.openxmlformats.org/officeDocument/2006/relationships/slide" Target="slides/slide6.xml"/><Relationship Id="rId7" Type="http://schemas.openxmlformats.org/officeDocument/2006/relationships/slide" Target="slides/slide11.xml"/><Relationship Id="rId2" Type="http://schemas.openxmlformats.org/officeDocument/2006/relationships/slide" Target="slides/slide5.xml"/><Relationship Id="rId1" Type="http://schemas.openxmlformats.org/officeDocument/2006/relationships/slide" Target="slides/slide4.xml"/><Relationship Id="rId6" Type="http://schemas.openxmlformats.org/officeDocument/2006/relationships/slide" Target="slides/slide10.xml"/><Relationship Id="rId5" Type="http://schemas.openxmlformats.org/officeDocument/2006/relationships/slide" Target="slides/slide9.xml"/><Relationship Id="rId4" Type="http://schemas.openxmlformats.org/officeDocument/2006/relationships/slide" Target="slides/slide7.xml"/><Relationship Id="rId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850E48-87FE-463C-BC64-5B930D2B469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36027561-9777-4113-A9B1-4F2069E337D8}">
      <dgm:prSet phldrT="[Text]" custT="1"/>
      <dgm:spPr/>
      <dgm:t>
        <a:bodyPr/>
        <a:lstStyle/>
        <a:p>
          <a:r>
            <a:rPr lang="en-CA" sz="1600" dirty="0" smtClean="0"/>
            <a:t>1 million automobile ($15,000 each)</a:t>
          </a:r>
          <a:endParaRPr lang="en-CA" sz="1600" dirty="0"/>
        </a:p>
      </dgm:t>
    </dgm:pt>
    <dgm:pt modelId="{10E5D31A-6CB7-4607-8303-2DC8867B6B91}" type="parTrans" cxnId="{619F99A5-A0F4-493E-953D-82E55329821C}">
      <dgm:prSet/>
      <dgm:spPr/>
      <dgm:t>
        <a:bodyPr/>
        <a:lstStyle/>
        <a:p>
          <a:endParaRPr lang="en-CA"/>
        </a:p>
      </dgm:t>
    </dgm:pt>
    <dgm:pt modelId="{83C8F5A6-3DD5-4091-90FE-BA1B01DB50B7}" type="sibTrans" cxnId="{619F99A5-A0F4-493E-953D-82E55329821C}">
      <dgm:prSet/>
      <dgm:spPr/>
      <dgm:t>
        <a:bodyPr/>
        <a:lstStyle/>
        <a:p>
          <a:endParaRPr lang="en-CA"/>
        </a:p>
      </dgm:t>
    </dgm:pt>
    <dgm:pt modelId="{A7B668E6-62EC-4833-A6B8-8B0605987630}">
      <dgm:prSet phldrT="[Text]" custT="1"/>
      <dgm:spPr/>
      <dgm:t>
        <a:bodyPr/>
        <a:lstStyle/>
        <a:p>
          <a:r>
            <a:rPr lang="en-CA" sz="1400" dirty="0" smtClean="0"/>
            <a:t>700,000  consumer</a:t>
          </a:r>
        </a:p>
      </dgm:t>
    </dgm:pt>
    <dgm:pt modelId="{368EE4D6-CA0A-4408-8F5F-5875FE500D6D}" type="parTrans" cxnId="{BF2DAD51-A604-4D4F-8503-30EBA872A098}">
      <dgm:prSet/>
      <dgm:spPr/>
      <dgm:t>
        <a:bodyPr/>
        <a:lstStyle/>
        <a:p>
          <a:endParaRPr lang="en-CA"/>
        </a:p>
      </dgm:t>
    </dgm:pt>
    <dgm:pt modelId="{6B337BF0-052B-4351-8B7E-9B425ED5BF97}" type="sibTrans" cxnId="{BF2DAD51-A604-4D4F-8503-30EBA872A098}">
      <dgm:prSet/>
      <dgm:spPr/>
      <dgm:t>
        <a:bodyPr/>
        <a:lstStyle/>
        <a:p>
          <a:endParaRPr lang="en-CA"/>
        </a:p>
      </dgm:t>
    </dgm:pt>
    <dgm:pt modelId="{D70221EE-80C4-4CD6-A698-3C26CB6945F1}">
      <dgm:prSet phldrT="[Text]" custT="1"/>
      <dgm:spPr/>
      <dgm:t>
        <a:bodyPr/>
        <a:lstStyle/>
        <a:p>
          <a:r>
            <a:rPr lang="en-CA" sz="1400" dirty="0" smtClean="0"/>
            <a:t>200,000 business</a:t>
          </a:r>
          <a:endParaRPr lang="en-CA" sz="1400" dirty="0"/>
        </a:p>
      </dgm:t>
    </dgm:pt>
    <dgm:pt modelId="{E90FCAE8-D80C-492F-9D23-1D1B7CF43F70}" type="parTrans" cxnId="{193B2BC4-369F-4B82-87ED-4367854AE710}">
      <dgm:prSet/>
      <dgm:spPr/>
      <dgm:t>
        <a:bodyPr/>
        <a:lstStyle/>
        <a:p>
          <a:endParaRPr lang="en-CA"/>
        </a:p>
      </dgm:t>
    </dgm:pt>
    <dgm:pt modelId="{14D004A7-338C-4CCA-B169-65EBB0AF0C4E}" type="sibTrans" cxnId="{193B2BC4-369F-4B82-87ED-4367854AE710}">
      <dgm:prSet/>
      <dgm:spPr/>
      <dgm:t>
        <a:bodyPr/>
        <a:lstStyle/>
        <a:p>
          <a:endParaRPr lang="en-CA"/>
        </a:p>
      </dgm:t>
    </dgm:pt>
    <dgm:pt modelId="{A522BDC4-B47C-4631-A301-58A78A51EAE2}">
      <dgm:prSet phldrT="[Text]" custT="1"/>
      <dgm:spPr/>
      <dgm:t>
        <a:bodyPr/>
        <a:lstStyle/>
        <a:p>
          <a:r>
            <a:rPr lang="en-CA" sz="1400" dirty="0" smtClean="0"/>
            <a:t>25,000 exported</a:t>
          </a:r>
          <a:endParaRPr lang="en-CA" sz="1400" dirty="0"/>
        </a:p>
      </dgm:t>
    </dgm:pt>
    <dgm:pt modelId="{E6E7CE66-A260-47F8-869A-06EA89E8DEE5}" type="parTrans" cxnId="{523521EB-8C6A-4665-9704-890910C050EF}">
      <dgm:prSet/>
      <dgm:spPr/>
      <dgm:t>
        <a:bodyPr/>
        <a:lstStyle/>
        <a:p>
          <a:endParaRPr lang="en-CA"/>
        </a:p>
      </dgm:t>
    </dgm:pt>
    <dgm:pt modelId="{9AC01002-FA55-42DC-A817-06B764734802}" type="sibTrans" cxnId="{523521EB-8C6A-4665-9704-890910C050EF}">
      <dgm:prSet/>
      <dgm:spPr/>
      <dgm:t>
        <a:bodyPr/>
        <a:lstStyle/>
        <a:p>
          <a:endParaRPr lang="en-CA"/>
        </a:p>
      </dgm:t>
    </dgm:pt>
    <dgm:pt modelId="{A35BCEF1-8FE0-42FF-96DF-DA41CB3E9127}">
      <dgm:prSet phldrT="[Text]" custT="1"/>
      <dgm:spPr/>
      <dgm:t>
        <a:bodyPr/>
        <a:lstStyle/>
        <a:p>
          <a:r>
            <a:rPr lang="en-CA" sz="1400" dirty="0" smtClean="0"/>
            <a:t>Unsold Inventory</a:t>
          </a:r>
          <a:endParaRPr lang="en-CA" sz="1400" dirty="0"/>
        </a:p>
      </dgm:t>
    </dgm:pt>
    <dgm:pt modelId="{6C87FDE7-3968-4228-8F81-8FBD33E8CFC5}" type="parTrans" cxnId="{50CEBF11-2F8F-4CD2-8A2D-3B53F3B7ADE0}">
      <dgm:prSet/>
      <dgm:spPr/>
      <dgm:t>
        <a:bodyPr/>
        <a:lstStyle/>
        <a:p>
          <a:endParaRPr lang="en-CA"/>
        </a:p>
      </dgm:t>
    </dgm:pt>
    <dgm:pt modelId="{5F41E59A-5AB1-406D-85E7-41FC5525A06F}" type="sibTrans" cxnId="{50CEBF11-2F8F-4CD2-8A2D-3B53F3B7ADE0}">
      <dgm:prSet/>
      <dgm:spPr/>
      <dgm:t>
        <a:bodyPr/>
        <a:lstStyle/>
        <a:p>
          <a:endParaRPr lang="en-CA"/>
        </a:p>
      </dgm:t>
    </dgm:pt>
    <dgm:pt modelId="{272D30B6-7BA8-4A40-BCDD-928703EAC199}">
      <dgm:prSet phldrT="[Text]" custT="1"/>
      <dgm:spPr/>
      <dgm:t>
        <a:bodyPr/>
        <a:lstStyle/>
        <a:p>
          <a:r>
            <a:rPr lang="en-CA" sz="1400" dirty="0" smtClean="0"/>
            <a:t>50,000 government</a:t>
          </a:r>
          <a:endParaRPr lang="en-CA" sz="1400" dirty="0"/>
        </a:p>
      </dgm:t>
    </dgm:pt>
    <dgm:pt modelId="{E13EEDDA-A70E-479E-A869-B81DF538B7E6}" type="parTrans" cxnId="{2C5B180E-E3BA-4319-A27D-22A2FFEB249A}">
      <dgm:prSet/>
      <dgm:spPr/>
      <dgm:t>
        <a:bodyPr/>
        <a:lstStyle/>
        <a:p>
          <a:endParaRPr lang="en-CA"/>
        </a:p>
      </dgm:t>
    </dgm:pt>
    <dgm:pt modelId="{153114D3-2417-4EA2-8027-36B3E593BEC0}" type="sibTrans" cxnId="{2C5B180E-E3BA-4319-A27D-22A2FFEB249A}">
      <dgm:prSet/>
      <dgm:spPr/>
      <dgm:t>
        <a:bodyPr/>
        <a:lstStyle/>
        <a:p>
          <a:endParaRPr lang="en-CA"/>
        </a:p>
      </dgm:t>
    </dgm:pt>
    <dgm:pt modelId="{3193F9FA-876A-4747-BA27-7D3D824F5779}" type="pres">
      <dgm:prSet presAssocID="{8C850E48-87FE-463C-BC64-5B930D2B469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CA"/>
        </a:p>
      </dgm:t>
    </dgm:pt>
    <dgm:pt modelId="{4C4C3511-74E7-48C4-B896-18FD5BE40815}" type="pres">
      <dgm:prSet presAssocID="{36027561-9777-4113-A9B1-4F2069E337D8}" presName="hierRoot1" presStyleCnt="0">
        <dgm:presLayoutVars>
          <dgm:hierBranch val="init"/>
        </dgm:presLayoutVars>
      </dgm:prSet>
      <dgm:spPr/>
    </dgm:pt>
    <dgm:pt modelId="{531D3779-62BA-44B1-92BE-574F8C1E4D5A}" type="pres">
      <dgm:prSet presAssocID="{36027561-9777-4113-A9B1-4F2069E337D8}" presName="rootComposite1" presStyleCnt="0"/>
      <dgm:spPr/>
    </dgm:pt>
    <dgm:pt modelId="{914183C8-FC9F-4890-AD77-C0702A82B729}" type="pres">
      <dgm:prSet presAssocID="{36027561-9777-4113-A9B1-4F2069E337D8}" presName="rootText1" presStyleLbl="node0" presStyleIdx="0" presStyleCnt="1" custScaleX="205349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7E5964BC-E500-4681-96DA-65DB0BE1E274}" type="pres">
      <dgm:prSet presAssocID="{36027561-9777-4113-A9B1-4F2069E337D8}" presName="rootConnector1" presStyleLbl="node1" presStyleIdx="0" presStyleCnt="0"/>
      <dgm:spPr/>
      <dgm:t>
        <a:bodyPr/>
        <a:lstStyle/>
        <a:p>
          <a:endParaRPr lang="en-CA"/>
        </a:p>
      </dgm:t>
    </dgm:pt>
    <dgm:pt modelId="{D7DE9C76-60D8-48C0-8F30-83F082009CC9}" type="pres">
      <dgm:prSet presAssocID="{36027561-9777-4113-A9B1-4F2069E337D8}" presName="hierChild2" presStyleCnt="0"/>
      <dgm:spPr/>
    </dgm:pt>
    <dgm:pt modelId="{47D850B0-EF25-469E-984D-D7353D283B54}" type="pres">
      <dgm:prSet presAssocID="{368EE4D6-CA0A-4408-8F5F-5875FE500D6D}" presName="Name37" presStyleLbl="parChTrans1D2" presStyleIdx="0" presStyleCnt="5"/>
      <dgm:spPr/>
      <dgm:t>
        <a:bodyPr/>
        <a:lstStyle/>
        <a:p>
          <a:endParaRPr lang="en-CA"/>
        </a:p>
      </dgm:t>
    </dgm:pt>
    <dgm:pt modelId="{A45B3612-8EE9-4F09-A8D1-179B79F39D84}" type="pres">
      <dgm:prSet presAssocID="{A7B668E6-62EC-4833-A6B8-8B0605987630}" presName="hierRoot2" presStyleCnt="0">
        <dgm:presLayoutVars>
          <dgm:hierBranch val="init"/>
        </dgm:presLayoutVars>
      </dgm:prSet>
      <dgm:spPr/>
    </dgm:pt>
    <dgm:pt modelId="{1BCFB60A-6783-4946-9882-274E305DB659}" type="pres">
      <dgm:prSet presAssocID="{A7B668E6-62EC-4833-A6B8-8B0605987630}" presName="rootComposite" presStyleCnt="0"/>
      <dgm:spPr/>
    </dgm:pt>
    <dgm:pt modelId="{D948877C-2C2A-4EA0-937D-970702D2E2C3}" type="pres">
      <dgm:prSet presAssocID="{A7B668E6-62EC-4833-A6B8-8B0605987630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487D67BF-B7AA-4BFF-BB19-979345B2A4D0}" type="pres">
      <dgm:prSet presAssocID="{A7B668E6-62EC-4833-A6B8-8B0605987630}" presName="rootConnector" presStyleLbl="node2" presStyleIdx="0" presStyleCnt="5"/>
      <dgm:spPr/>
      <dgm:t>
        <a:bodyPr/>
        <a:lstStyle/>
        <a:p>
          <a:endParaRPr lang="en-CA"/>
        </a:p>
      </dgm:t>
    </dgm:pt>
    <dgm:pt modelId="{3A72C687-C155-4C2E-BF45-F84B4F5ADE08}" type="pres">
      <dgm:prSet presAssocID="{A7B668E6-62EC-4833-A6B8-8B0605987630}" presName="hierChild4" presStyleCnt="0"/>
      <dgm:spPr/>
    </dgm:pt>
    <dgm:pt modelId="{89452C41-CEAA-4CC1-9D0A-ABC23124B316}" type="pres">
      <dgm:prSet presAssocID="{A7B668E6-62EC-4833-A6B8-8B0605987630}" presName="hierChild5" presStyleCnt="0"/>
      <dgm:spPr/>
    </dgm:pt>
    <dgm:pt modelId="{FE813263-3B11-4A7D-91FF-0ABA4EEDEC03}" type="pres">
      <dgm:prSet presAssocID="{E90FCAE8-D80C-492F-9D23-1D1B7CF43F70}" presName="Name37" presStyleLbl="parChTrans1D2" presStyleIdx="1" presStyleCnt="5"/>
      <dgm:spPr/>
      <dgm:t>
        <a:bodyPr/>
        <a:lstStyle/>
        <a:p>
          <a:endParaRPr lang="en-CA"/>
        </a:p>
      </dgm:t>
    </dgm:pt>
    <dgm:pt modelId="{97B058C9-FDCB-4856-AE3E-7AAA32281819}" type="pres">
      <dgm:prSet presAssocID="{D70221EE-80C4-4CD6-A698-3C26CB6945F1}" presName="hierRoot2" presStyleCnt="0">
        <dgm:presLayoutVars>
          <dgm:hierBranch val="init"/>
        </dgm:presLayoutVars>
      </dgm:prSet>
      <dgm:spPr/>
    </dgm:pt>
    <dgm:pt modelId="{C7F4AB80-DA4E-49D5-B1B1-6A0884797A7F}" type="pres">
      <dgm:prSet presAssocID="{D70221EE-80C4-4CD6-A698-3C26CB6945F1}" presName="rootComposite" presStyleCnt="0"/>
      <dgm:spPr/>
    </dgm:pt>
    <dgm:pt modelId="{59C2AE1C-86A0-47E5-9990-6641A6010EB0}" type="pres">
      <dgm:prSet presAssocID="{D70221EE-80C4-4CD6-A698-3C26CB6945F1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88964E9C-2F5C-47F2-9C36-B42C5A2135A5}" type="pres">
      <dgm:prSet presAssocID="{D70221EE-80C4-4CD6-A698-3C26CB6945F1}" presName="rootConnector" presStyleLbl="node2" presStyleIdx="1" presStyleCnt="5"/>
      <dgm:spPr/>
      <dgm:t>
        <a:bodyPr/>
        <a:lstStyle/>
        <a:p>
          <a:endParaRPr lang="en-CA"/>
        </a:p>
      </dgm:t>
    </dgm:pt>
    <dgm:pt modelId="{A0F9C82E-056F-4CD7-9232-7260BA12FFE2}" type="pres">
      <dgm:prSet presAssocID="{D70221EE-80C4-4CD6-A698-3C26CB6945F1}" presName="hierChild4" presStyleCnt="0"/>
      <dgm:spPr/>
    </dgm:pt>
    <dgm:pt modelId="{E9EF026A-50CE-4A71-9B1B-869E0D6A6ABD}" type="pres">
      <dgm:prSet presAssocID="{D70221EE-80C4-4CD6-A698-3C26CB6945F1}" presName="hierChild5" presStyleCnt="0"/>
      <dgm:spPr/>
    </dgm:pt>
    <dgm:pt modelId="{FF228B6A-D309-438F-A525-6C20F1213E93}" type="pres">
      <dgm:prSet presAssocID="{E13EEDDA-A70E-479E-A869-B81DF538B7E6}" presName="Name37" presStyleLbl="parChTrans1D2" presStyleIdx="2" presStyleCnt="5"/>
      <dgm:spPr/>
      <dgm:t>
        <a:bodyPr/>
        <a:lstStyle/>
        <a:p>
          <a:endParaRPr lang="en-CA"/>
        </a:p>
      </dgm:t>
    </dgm:pt>
    <dgm:pt modelId="{6DFD547A-4379-4821-A68D-E22B21E44FA6}" type="pres">
      <dgm:prSet presAssocID="{272D30B6-7BA8-4A40-BCDD-928703EAC199}" presName="hierRoot2" presStyleCnt="0">
        <dgm:presLayoutVars>
          <dgm:hierBranch val="init"/>
        </dgm:presLayoutVars>
      </dgm:prSet>
      <dgm:spPr/>
    </dgm:pt>
    <dgm:pt modelId="{E8D3641F-9FDF-4CD0-AD00-C3C34A78E6BB}" type="pres">
      <dgm:prSet presAssocID="{272D30B6-7BA8-4A40-BCDD-928703EAC199}" presName="rootComposite" presStyleCnt="0"/>
      <dgm:spPr/>
    </dgm:pt>
    <dgm:pt modelId="{C4604221-F2B0-4ADE-A941-90DBB12CA370}" type="pres">
      <dgm:prSet presAssocID="{272D30B6-7BA8-4A40-BCDD-928703EAC199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787755C5-DDB2-498F-9FA8-667F65D6FD8E}" type="pres">
      <dgm:prSet presAssocID="{272D30B6-7BA8-4A40-BCDD-928703EAC199}" presName="rootConnector" presStyleLbl="node2" presStyleIdx="2" presStyleCnt="5"/>
      <dgm:spPr/>
      <dgm:t>
        <a:bodyPr/>
        <a:lstStyle/>
        <a:p>
          <a:endParaRPr lang="en-CA"/>
        </a:p>
      </dgm:t>
    </dgm:pt>
    <dgm:pt modelId="{AE00700D-AAEA-4F6C-8723-65A397B85326}" type="pres">
      <dgm:prSet presAssocID="{272D30B6-7BA8-4A40-BCDD-928703EAC199}" presName="hierChild4" presStyleCnt="0"/>
      <dgm:spPr/>
    </dgm:pt>
    <dgm:pt modelId="{887C0924-E1FA-4FC6-A302-819BA56AD290}" type="pres">
      <dgm:prSet presAssocID="{272D30B6-7BA8-4A40-BCDD-928703EAC199}" presName="hierChild5" presStyleCnt="0"/>
      <dgm:spPr/>
    </dgm:pt>
    <dgm:pt modelId="{EC03CFD6-53CA-44A8-88CF-D2EF12C1F7FC}" type="pres">
      <dgm:prSet presAssocID="{E6E7CE66-A260-47F8-869A-06EA89E8DEE5}" presName="Name37" presStyleLbl="parChTrans1D2" presStyleIdx="3" presStyleCnt="5"/>
      <dgm:spPr/>
      <dgm:t>
        <a:bodyPr/>
        <a:lstStyle/>
        <a:p>
          <a:endParaRPr lang="en-CA"/>
        </a:p>
      </dgm:t>
    </dgm:pt>
    <dgm:pt modelId="{AFDDE40A-3AEA-4A9E-AAF5-578F90860E6C}" type="pres">
      <dgm:prSet presAssocID="{A522BDC4-B47C-4631-A301-58A78A51EAE2}" presName="hierRoot2" presStyleCnt="0">
        <dgm:presLayoutVars>
          <dgm:hierBranch val="init"/>
        </dgm:presLayoutVars>
      </dgm:prSet>
      <dgm:spPr/>
    </dgm:pt>
    <dgm:pt modelId="{E27ED767-91EC-41E2-B420-3FC1DD897E80}" type="pres">
      <dgm:prSet presAssocID="{A522BDC4-B47C-4631-A301-58A78A51EAE2}" presName="rootComposite" presStyleCnt="0"/>
      <dgm:spPr/>
    </dgm:pt>
    <dgm:pt modelId="{32744440-387C-4835-B0CA-8FA258F6EA98}" type="pres">
      <dgm:prSet presAssocID="{A522BDC4-B47C-4631-A301-58A78A51EAE2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348832C2-FB06-4174-9F07-D8EF1013AA80}" type="pres">
      <dgm:prSet presAssocID="{A522BDC4-B47C-4631-A301-58A78A51EAE2}" presName="rootConnector" presStyleLbl="node2" presStyleIdx="3" presStyleCnt="5"/>
      <dgm:spPr/>
      <dgm:t>
        <a:bodyPr/>
        <a:lstStyle/>
        <a:p>
          <a:endParaRPr lang="en-CA"/>
        </a:p>
      </dgm:t>
    </dgm:pt>
    <dgm:pt modelId="{85AD1A97-2BC2-45DE-BCB4-5681898F3969}" type="pres">
      <dgm:prSet presAssocID="{A522BDC4-B47C-4631-A301-58A78A51EAE2}" presName="hierChild4" presStyleCnt="0"/>
      <dgm:spPr/>
    </dgm:pt>
    <dgm:pt modelId="{35DBB33F-4589-4043-A78A-49505C3F20B9}" type="pres">
      <dgm:prSet presAssocID="{A522BDC4-B47C-4631-A301-58A78A51EAE2}" presName="hierChild5" presStyleCnt="0"/>
      <dgm:spPr/>
    </dgm:pt>
    <dgm:pt modelId="{D3E94C6D-6422-40CE-934F-F8111AF7AB0E}" type="pres">
      <dgm:prSet presAssocID="{6C87FDE7-3968-4228-8F81-8FBD33E8CFC5}" presName="Name37" presStyleLbl="parChTrans1D2" presStyleIdx="4" presStyleCnt="5"/>
      <dgm:spPr/>
      <dgm:t>
        <a:bodyPr/>
        <a:lstStyle/>
        <a:p>
          <a:endParaRPr lang="en-CA"/>
        </a:p>
      </dgm:t>
    </dgm:pt>
    <dgm:pt modelId="{A016A7D2-6914-444B-8092-CB598A537F60}" type="pres">
      <dgm:prSet presAssocID="{A35BCEF1-8FE0-42FF-96DF-DA41CB3E9127}" presName="hierRoot2" presStyleCnt="0">
        <dgm:presLayoutVars>
          <dgm:hierBranch val="init"/>
        </dgm:presLayoutVars>
      </dgm:prSet>
      <dgm:spPr/>
    </dgm:pt>
    <dgm:pt modelId="{BA49E505-427C-437B-BEAD-B7F684242F01}" type="pres">
      <dgm:prSet presAssocID="{A35BCEF1-8FE0-42FF-96DF-DA41CB3E9127}" presName="rootComposite" presStyleCnt="0"/>
      <dgm:spPr/>
    </dgm:pt>
    <dgm:pt modelId="{0FB19945-E9BE-4DAE-9A33-3FE6476F9292}" type="pres">
      <dgm:prSet presAssocID="{A35BCEF1-8FE0-42FF-96DF-DA41CB3E9127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1D3E5AF-6D84-469F-AA28-B07C0518DE74}" type="pres">
      <dgm:prSet presAssocID="{A35BCEF1-8FE0-42FF-96DF-DA41CB3E9127}" presName="rootConnector" presStyleLbl="node2" presStyleIdx="4" presStyleCnt="5"/>
      <dgm:spPr/>
      <dgm:t>
        <a:bodyPr/>
        <a:lstStyle/>
        <a:p>
          <a:endParaRPr lang="en-CA"/>
        </a:p>
      </dgm:t>
    </dgm:pt>
    <dgm:pt modelId="{702554B5-92A1-44D3-92FD-396BB3F18FE9}" type="pres">
      <dgm:prSet presAssocID="{A35BCEF1-8FE0-42FF-96DF-DA41CB3E9127}" presName="hierChild4" presStyleCnt="0"/>
      <dgm:spPr/>
    </dgm:pt>
    <dgm:pt modelId="{C4E35FCD-ED63-4937-8312-DEAC16596A20}" type="pres">
      <dgm:prSet presAssocID="{A35BCEF1-8FE0-42FF-96DF-DA41CB3E9127}" presName="hierChild5" presStyleCnt="0"/>
      <dgm:spPr/>
    </dgm:pt>
    <dgm:pt modelId="{E8F92739-B46B-4972-B9E3-1BF0AE8A6C6B}" type="pres">
      <dgm:prSet presAssocID="{36027561-9777-4113-A9B1-4F2069E337D8}" presName="hierChild3" presStyleCnt="0"/>
      <dgm:spPr/>
    </dgm:pt>
  </dgm:ptLst>
  <dgm:cxnLst>
    <dgm:cxn modelId="{193B2BC4-369F-4B82-87ED-4367854AE710}" srcId="{36027561-9777-4113-A9B1-4F2069E337D8}" destId="{D70221EE-80C4-4CD6-A698-3C26CB6945F1}" srcOrd="1" destOrd="0" parTransId="{E90FCAE8-D80C-492F-9D23-1D1B7CF43F70}" sibTransId="{14D004A7-338C-4CCA-B169-65EBB0AF0C4E}"/>
    <dgm:cxn modelId="{06B037CC-4A9A-4169-872A-39D6B59D55C8}" type="presOf" srcId="{E13EEDDA-A70E-479E-A869-B81DF538B7E6}" destId="{FF228B6A-D309-438F-A525-6C20F1213E93}" srcOrd="0" destOrd="0" presId="urn:microsoft.com/office/officeart/2005/8/layout/orgChart1"/>
    <dgm:cxn modelId="{D92082EB-20B6-4E11-8774-BAA8A21B90BF}" type="presOf" srcId="{272D30B6-7BA8-4A40-BCDD-928703EAC199}" destId="{787755C5-DDB2-498F-9FA8-667F65D6FD8E}" srcOrd="1" destOrd="0" presId="urn:microsoft.com/office/officeart/2005/8/layout/orgChart1"/>
    <dgm:cxn modelId="{0B70F0C1-CC12-48A4-BB25-8EFBE66F9E56}" type="presOf" srcId="{D70221EE-80C4-4CD6-A698-3C26CB6945F1}" destId="{88964E9C-2F5C-47F2-9C36-B42C5A2135A5}" srcOrd="1" destOrd="0" presId="urn:microsoft.com/office/officeart/2005/8/layout/orgChart1"/>
    <dgm:cxn modelId="{503017C0-5271-45EE-93B4-8EFAF63281C2}" type="presOf" srcId="{272D30B6-7BA8-4A40-BCDD-928703EAC199}" destId="{C4604221-F2B0-4ADE-A941-90DBB12CA370}" srcOrd="0" destOrd="0" presId="urn:microsoft.com/office/officeart/2005/8/layout/orgChart1"/>
    <dgm:cxn modelId="{90F3A307-7516-4C13-BAE6-F6B1AF63298A}" type="presOf" srcId="{A7B668E6-62EC-4833-A6B8-8B0605987630}" destId="{D948877C-2C2A-4EA0-937D-970702D2E2C3}" srcOrd="0" destOrd="0" presId="urn:microsoft.com/office/officeart/2005/8/layout/orgChart1"/>
    <dgm:cxn modelId="{619F99A5-A0F4-493E-953D-82E55329821C}" srcId="{8C850E48-87FE-463C-BC64-5B930D2B4692}" destId="{36027561-9777-4113-A9B1-4F2069E337D8}" srcOrd="0" destOrd="0" parTransId="{10E5D31A-6CB7-4607-8303-2DC8867B6B91}" sibTransId="{83C8F5A6-3DD5-4091-90FE-BA1B01DB50B7}"/>
    <dgm:cxn modelId="{50CEBF11-2F8F-4CD2-8A2D-3B53F3B7ADE0}" srcId="{36027561-9777-4113-A9B1-4F2069E337D8}" destId="{A35BCEF1-8FE0-42FF-96DF-DA41CB3E9127}" srcOrd="4" destOrd="0" parTransId="{6C87FDE7-3968-4228-8F81-8FBD33E8CFC5}" sibTransId="{5F41E59A-5AB1-406D-85E7-41FC5525A06F}"/>
    <dgm:cxn modelId="{BF2DAD51-A604-4D4F-8503-30EBA872A098}" srcId="{36027561-9777-4113-A9B1-4F2069E337D8}" destId="{A7B668E6-62EC-4833-A6B8-8B0605987630}" srcOrd="0" destOrd="0" parTransId="{368EE4D6-CA0A-4408-8F5F-5875FE500D6D}" sibTransId="{6B337BF0-052B-4351-8B7E-9B425ED5BF97}"/>
    <dgm:cxn modelId="{5E2644F5-5563-47E5-A486-90A83A18B5E4}" type="presOf" srcId="{A35BCEF1-8FE0-42FF-96DF-DA41CB3E9127}" destId="{91D3E5AF-6D84-469F-AA28-B07C0518DE74}" srcOrd="1" destOrd="0" presId="urn:microsoft.com/office/officeart/2005/8/layout/orgChart1"/>
    <dgm:cxn modelId="{03658C40-2502-45E9-9C25-26E74800B054}" type="presOf" srcId="{8C850E48-87FE-463C-BC64-5B930D2B4692}" destId="{3193F9FA-876A-4747-BA27-7D3D824F5779}" srcOrd="0" destOrd="0" presId="urn:microsoft.com/office/officeart/2005/8/layout/orgChart1"/>
    <dgm:cxn modelId="{093844E3-8D74-4D8F-882C-0B0B1EDFA80A}" type="presOf" srcId="{E90FCAE8-D80C-492F-9D23-1D1B7CF43F70}" destId="{FE813263-3B11-4A7D-91FF-0ABA4EEDEC03}" srcOrd="0" destOrd="0" presId="urn:microsoft.com/office/officeart/2005/8/layout/orgChart1"/>
    <dgm:cxn modelId="{E9976617-36E0-4376-A3DC-A080956F920A}" type="presOf" srcId="{A7B668E6-62EC-4833-A6B8-8B0605987630}" destId="{487D67BF-B7AA-4BFF-BB19-979345B2A4D0}" srcOrd="1" destOrd="0" presId="urn:microsoft.com/office/officeart/2005/8/layout/orgChart1"/>
    <dgm:cxn modelId="{523521EB-8C6A-4665-9704-890910C050EF}" srcId="{36027561-9777-4113-A9B1-4F2069E337D8}" destId="{A522BDC4-B47C-4631-A301-58A78A51EAE2}" srcOrd="3" destOrd="0" parTransId="{E6E7CE66-A260-47F8-869A-06EA89E8DEE5}" sibTransId="{9AC01002-FA55-42DC-A817-06B764734802}"/>
    <dgm:cxn modelId="{64CD6F43-06D8-4050-B12C-14010AE815F3}" type="presOf" srcId="{A522BDC4-B47C-4631-A301-58A78A51EAE2}" destId="{348832C2-FB06-4174-9F07-D8EF1013AA80}" srcOrd="1" destOrd="0" presId="urn:microsoft.com/office/officeart/2005/8/layout/orgChart1"/>
    <dgm:cxn modelId="{61282781-023F-4F07-BC05-9E5E1B72BCF0}" type="presOf" srcId="{A522BDC4-B47C-4631-A301-58A78A51EAE2}" destId="{32744440-387C-4835-B0CA-8FA258F6EA98}" srcOrd="0" destOrd="0" presId="urn:microsoft.com/office/officeart/2005/8/layout/orgChart1"/>
    <dgm:cxn modelId="{BAF38C76-A61D-4BF2-B11E-C53FA6E07817}" type="presOf" srcId="{A35BCEF1-8FE0-42FF-96DF-DA41CB3E9127}" destId="{0FB19945-E9BE-4DAE-9A33-3FE6476F9292}" srcOrd="0" destOrd="0" presId="urn:microsoft.com/office/officeart/2005/8/layout/orgChart1"/>
    <dgm:cxn modelId="{DE1B3D4A-B4F5-4EA4-A1FA-B2441C331362}" type="presOf" srcId="{36027561-9777-4113-A9B1-4F2069E337D8}" destId="{914183C8-FC9F-4890-AD77-C0702A82B729}" srcOrd="0" destOrd="0" presId="urn:microsoft.com/office/officeart/2005/8/layout/orgChart1"/>
    <dgm:cxn modelId="{24ECDA10-91A7-4C0C-8566-574834BF583E}" type="presOf" srcId="{6C87FDE7-3968-4228-8F81-8FBD33E8CFC5}" destId="{D3E94C6D-6422-40CE-934F-F8111AF7AB0E}" srcOrd="0" destOrd="0" presId="urn:microsoft.com/office/officeart/2005/8/layout/orgChart1"/>
    <dgm:cxn modelId="{B3C67934-A0A7-4570-B6A2-128A4F4EBF47}" type="presOf" srcId="{36027561-9777-4113-A9B1-4F2069E337D8}" destId="{7E5964BC-E500-4681-96DA-65DB0BE1E274}" srcOrd="1" destOrd="0" presId="urn:microsoft.com/office/officeart/2005/8/layout/orgChart1"/>
    <dgm:cxn modelId="{B430160B-45BE-45CB-B160-ED77A0922CEF}" type="presOf" srcId="{E6E7CE66-A260-47F8-869A-06EA89E8DEE5}" destId="{EC03CFD6-53CA-44A8-88CF-D2EF12C1F7FC}" srcOrd="0" destOrd="0" presId="urn:microsoft.com/office/officeart/2005/8/layout/orgChart1"/>
    <dgm:cxn modelId="{7E35D404-4AAB-4E97-B6CE-3CBA7D5D72CB}" type="presOf" srcId="{D70221EE-80C4-4CD6-A698-3C26CB6945F1}" destId="{59C2AE1C-86A0-47E5-9990-6641A6010EB0}" srcOrd="0" destOrd="0" presId="urn:microsoft.com/office/officeart/2005/8/layout/orgChart1"/>
    <dgm:cxn modelId="{7CA372D1-6E70-41CE-9618-DCB5C59FFA12}" type="presOf" srcId="{368EE4D6-CA0A-4408-8F5F-5875FE500D6D}" destId="{47D850B0-EF25-469E-984D-D7353D283B54}" srcOrd="0" destOrd="0" presId="urn:microsoft.com/office/officeart/2005/8/layout/orgChart1"/>
    <dgm:cxn modelId="{2C5B180E-E3BA-4319-A27D-22A2FFEB249A}" srcId="{36027561-9777-4113-A9B1-4F2069E337D8}" destId="{272D30B6-7BA8-4A40-BCDD-928703EAC199}" srcOrd="2" destOrd="0" parTransId="{E13EEDDA-A70E-479E-A869-B81DF538B7E6}" sibTransId="{153114D3-2417-4EA2-8027-36B3E593BEC0}"/>
    <dgm:cxn modelId="{768E974A-D6BD-493F-844A-91C4C512CF26}" type="presParOf" srcId="{3193F9FA-876A-4747-BA27-7D3D824F5779}" destId="{4C4C3511-74E7-48C4-B896-18FD5BE40815}" srcOrd="0" destOrd="0" presId="urn:microsoft.com/office/officeart/2005/8/layout/orgChart1"/>
    <dgm:cxn modelId="{39566FE3-B1DD-4CB3-A5D1-F1EE8AC6448D}" type="presParOf" srcId="{4C4C3511-74E7-48C4-B896-18FD5BE40815}" destId="{531D3779-62BA-44B1-92BE-574F8C1E4D5A}" srcOrd="0" destOrd="0" presId="urn:microsoft.com/office/officeart/2005/8/layout/orgChart1"/>
    <dgm:cxn modelId="{E7EF504C-D4CD-4B83-9155-99A4584A3DAF}" type="presParOf" srcId="{531D3779-62BA-44B1-92BE-574F8C1E4D5A}" destId="{914183C8-FC9F-4890-AD77-C0702A82B729}" srcOrd="0" destOrd="0" presId="urn:microsoft.com/office/officeart/2005/8/layout/orgChart1"/>
    <dgm:cxn modelId="{C7807A0B-B2E4-432C-B3EC-C422950F982D}" type="presParOf" srcId="{531D3779-62BA-44B1-92BE-574F8C1E4D5A}" destId="{7E5964BC-E500-4681-96DA-65DB0BE1E274}" srcOrd="1" destOrd="0" presId="urn:microsoft.com/office/officeart/2005/8/layout/orgChart1"/>
    <dgm:cxn modelId="{00EB50DB-73BF-48C7-A247-4AB8F8D5A6C2}" type="presParOf" srcId="{4C4C3511-74E7-48C4-B896-18FD5BE40815}" destId="{D7DE9C76-60D8-48C0-8F30-83F082009CC9}" srcOrd="1" destOrd="0" presId="urn:microsoft.com/office/officeart/2005/8/layout/orgChart1"/>
    <dgm:cxn modelId="{0D1E46B7-5494-4020-8553-C6D023BA7164}" type="presParOf" srcId="{D7DE9C76-60D8-48C0-8F30-83F082009CC9}" destId="{47D850B0-EF25-469E-984D-D7353D283B54}" srcOrd="0" destOrd="0" presId="urn:microsoft.com/office/officeart/2005/8/layout/orgChart1"/>
    <dgm:cxn modelId="{3C07B108-7CD2-451D-9A7F-911F85E74166}" type="presParOf" srcId="{D7DE9C76-60D8-48C0-8F30-83F082009CC9}" destId="{A45B3612-8EE9-4F09-A8D1-179B79F39D84}" srcOrd="1" destOrd="0" presId="urn:microsoft.com/office/officeart/2005/8/layout/orgChart1"/>
    <dgm:cxn modelId="{BED2DC40-30B6-4FFB-9E20-814F9AFB5B2E}" type="presParOf" srcId="{A45B3612-8EE9-4F09-A8D1-179B79F39D84}" destId="{1BCFB60A-6783-4946-9882-274E305DB659}" srcOrd="0" destOrd="0" presId="urn:microsoft.com/office/officeart/2005/8/layout/orgChart1"/>
    <dgm:cxn modelId="{54399D3A-49D7-4D40-B231-3B447767E83E}" type="presParOf" srcId="{1BCFB60A-6783-4946-9882-274E305DB659}" destId="{D948877C-2C2A-4EA0-937D-970702D2E2C3}" srcOrd="0" destOrd="0" presId="urn:microsoft.com/office/officeart/2005/8/layout/orgChart1"/>
    <dgm:cxn modelId="{2A936037-9C3A-490B-8F78-E4561AE2E539}" type="presParOf" srcId="{1BCFB60A-6783-4946-9882-274E305DB659}" destId="{487D67BF-B7AA-4BFF-BB19-979345B2A4D0}" srcOrd="1" destOrd="0" presId="urn:microsoft.com/office/officeart/2005/8/layout/orgChart1"/>
    <dgm:cxn modelId="{6CB8B2C4-8A1D-45E1-A8B7-E10030F36276}" type="presParOf" srcId="{A45B3612-8EE9-4F09-A8D1-179B79F39D84}" destId="{3A72C687-C155-4C2E-BF45-F84B4F5ADE08}" srcOrd="1" destOrd="0" presId="urn:microsoft.com/office/officeart/2005/8/layout/orgChart1"/>
    <dgm:cxn modelId="{F8481BE8-96F7-409B-A1F5-F76A7C1294F8}" type="presParOf" srcId="{A45B3612-8EE9-4F09-A8D1-179B79F39D84}" destId="{89452C41-CEAA-4CC1-9D0A-ABC23124B316}" srcOrd="2" destOrd="0" presId="urn:microsoft.com/office/officeart/2005/8/layout/orgChart1"/>
    <dgm:cxn modelId="{904774FE-3D86-4DF5-9852-77C9FD78B27C}" type="presParOf" srcId="{D7DE9C76-60D8-48C0-8F30-83F082009CC9}" destId="{FE813263-3B11-4A7D-91FF-0ABA4EEDEC03}" srcOrd="2" destOrd="0" presId="urn:microsoft.com/office/officeart/2005/8/layout/orgChart1"/>
    <dgm:cxn modelId="{13244378-A9F6-4957-82DF-3180E8AB0337}" type="presParOf" srcId="{D7DE9C76-60D8-48C0-8F30-83F082009CC9}" destId="{97B058C9-FDCB-4856-AE3E-7AAA32281819}" srcOrd="3" destOrd="0" presId="urn:microsoft.com/office/officeart/2005/8/layout/orgChart1"/>
    <dgm:cxn modelId="{30DDF981-53CD-4022-8905-3026242EA70D}" type="presParOf" srcId="{97B058C9-FDCB-4856-AE3E-7AAA32281819}" destId="{C7F4AB80-DA4E-49D5-B1B1-6A0884797A7F}" srcOrd="0" destOrd="0" presId="urn:microsoft.com/office/officeart/2005/8/layout/orgChart1"/>
    <dgm:cxn modelId="{39DED1E9-04AC-4EAE-B2BD-1B50A7EFE09E}" type="presParOf" srcId="{C7F4AB80-DA4E-49D5-B1B1-6A0884797A7F}" destId="{59C2AE1C-86A0-47E5-9990-6641A6010EB0}" srcOrd="0" destOrd="0" presId="urn:microsoft.com/office/officeart/2005/8/layout/orgChart1"/>
    <dgm:cxn modelId="{1321B815-D190-4D68-892C-F648206653EA}" type="presParOf" srcId="{C7F4AB80-DA4E-49D5-B1B1-6A0884797A7F}" destId="{88964E9C-2F5C-47F2-9C36-B42C5A2135A5}" srcOrd="1" destOrd="0" presId="urn:microsoft.com/office/officeart/2005/8/layout/orgChart1"/>
    <dgm:cxn modelId="{3B714893-D923-4170-82CF-5C9ECBD77B95}" type="presParOf" srcId="{97B058C9-FDCB-4856-AE3E-7AAA32281819}" destId="{A0F9C82E-056F-4CD7-9232-7260BA12FFE2}" srcOrd="1" destOrd="0" presId="urn:microsoft.com/office/officeart/2005/8/layout/orgChart1"/>
    <dgm:cxn modelId="{341CE5F1-3B93-40FE-86EC-8659462F02FE}" type="presParOf" srcId="{97B058C9-FDCB-4856-AE3E-7AAA32281819}" destId="{E9EF026A-50CE-4A71-9B1B-869E0D6A6ABD}" srcOrd="2" destOrd="0" presId="urn:microsoft.com/office/officeart/2005/8/layout/orgChart1"/>
    <dgm:cxn modelId="{B83B9E9A-9F26-4F52-97E2-2E41C2ED9107}" type="presParOf" srcId="{D7DE9C76-60D8-48C0-8F30-83F082009CC9}" destId="{FF228B6A-D309-438F-A525-6C20F1213E93}" srcOrd="4" destOrd="0" presId="urn:microsoft.com/office/officeart/2005/8/layout/orgChart1"/>
    <dgm:cxn modelId="{D2D7AC8F-0846-4F95-860F-65BAD895159D}" type="presParOf" srcId="{D7DE9C76-60D8-48C0-8F30-83F082009CC9}" destId="{6DFD547A-4379-4821-A68D-E22B21E44FA6}" srcOrd="5" destOrd="0" presId="urn:microsoft.com/office/officeart/2005/8/layout/orgChart1"/>
    <dgm:cxn modelId="{E8409C4C-FEF5-4EA1-941B-F70A273C0FA2}" type="presParOf" srcId="{6DFD547A-4379-4821-A68D-E22B21E44FA6}" destId="{E8D3641F-9FDF-4CD0-AD00-C3C34A78E6BB}" srcOrd="0" destOrd="0" presId="urn:microsoft.com/office/officeart/2005/8/layout/orgChart1"/>
    <dgm:cxn modelId="{F97D85B7-4F97-4A0D-84C1-BEFD47B099F4}" type="presParOf" srcId="{E8D3641F-9FDF-4CD0-AD00-C3C34A78E6BB}" destId="{C4604221-F2B0-4ADE-A941-90DBB12CA370}" srcOrd="0" destOrd="0" presId="urn:microsoft.com/office/officeart/2005/8/layout/orgChart1"/>
    <dgm:cxn modelId="{B9AF308E-E266-495E-A66B-5CCEA52B70BE}" type="presParOf" srcId="{E8D3641F-9FDF-4CD0-AD00-C3C34A78E6BB}" destId="{787755C5-DDB2-498F-9FA8-667F65D6FD8E}" srcOrd="1" destOrd="0" presId="urn:microsoft.com/office/officeart/2005/8/layout/orgChart1"/>
    <dgm:cxn modelId="{711A2722-5643-4360-A2F8-CC80F2B5924C}" type="presParOf" srcId="{6DFD547A-4379-4821-A68D-E22B21E44FA6}" destId="{AE00700D-AAEA-4F6C-8723-65A397B85326}" srcOrd="1" destOrd="0" presId="urn:microsoft.com/office/officeart/2005/8/layout/orgChart1"/>
    <dgm:cxn modelId="{4E6414FC-A6DB-40AE-8335-FF41CB6036EC}" type="presParOf" srcId="{6DFD547A-4379-4821-A68D-E22B21E44FA6}" destId="{887C0924-E1FA-4FC6-A302-819BA56AD290}" srcOrd="2" destOrd="0" presId="urn:microsoft.com/office/officeart/2005/8/layout/orgChart1"/>
    <dgm:cxn modelId="{F5F7CE9C-DDD9-43DD-9ED0-40121BE60A3E}" type="presParOf" srcId="{D7DE9C76-60D8-48C0-8F30-83F082009CC9}" destId="{EC03CFD6-53CA-44A8-88CF-D2EF12C1F7FC}" srcOrd="6" destOrd="0" presId="urn:microsoft.com/office/officeart/2005/8/layout/orgChart1"/>
    <dgm:cxn modelId="{977B6775-5ED7-40A7-9E4B-F7F6A8959E22}" type="presParOf" srcId="{D7DE9C76-60D8-48C0-8F30-83F082009CC9}" destId="{AFDDE40A-3AEA-4A9E-AAF5-578F90860E6C}" srcOrd="7" destOrd="0" presId="urn:microsoft.com/office/officeart/2005/8/layout/orgChart1"/>
    <dgm:cxn modelId="{EBC1DB7F-F5FD-44D9-B2F8-925D7EFC2D83}" type="presParOf" srcId="{AFDDE40A-3AEA-4A9E-AAF5-578F90860E6C}" destId="{E27ED767-91EC-41E2-B420-3FC1DD897E80}" srcOrd="0" destOrd="0" presId="urn:microsoft.com/office/officeart/2005/8/layout/orgChart1"/>
    <dgm:cxn modelId="{E951F881-06EC-413D-9D8C-F826825BEAA5}" type="presParOf" srcId="{E27ED767-91EC-41E2-B420-3FC1DD897E80}" destId="{32744440-387C-4835-B0CA-8FA258F6EA98}" srcOrd="0" destOrd="0" presId="urn:microsoft.com/office/officeart/2005/8/layout/orgChart1"/>
    <dgm:cxn modelId="{8867A611-563B-464A-B0B8-FF3FE088A0C8}" type="presParOf" srcId="{E27ED767-91EC-41E2-B420-3FC1DD897E80}" destId="{348832C2-FB06-4174-9F07-D8EF1013AA80}" srcOrd="1" destOrd="0" presId="urn:microsoft.com/office/officeart/2005/8/layout/orgChart1"/>
    <dgm:cxn modelId="{3B9E7C92-C731-433F-B6FD-1F822100B72E}" type="presParOf" srcId="{AFDDE40A-3AEA-4A9E-AAF5-578F90860E6C}" destId="{85AD1A97-2BC2-45DE-BCB4-5681898F3969}" srcOrd="1" destOrd="0" presId="urn:microsoft.com/office/officeart/2005/8/layout/orgChart1"/>
    <dgm:cxn modelId="{EC41F607-341D-4A70-AC9C-A8C22CD91859}" type="presParOf" srcId="{AFDDE40A-3AEA-4A9E-AAF5-578F90860E6C}" destId="{35DBB33F-4589-4043-A78A-49505C3F20B9}" srcOrd="2" destOrd="0" presId="urn:microsoft.com/office/officeart/2005/8/layout/orgChart1"/>
    <dgm:cxn modelId="{831A3F6F-CF37-4DCC-86DE-458B8744D707}" type="presParOf" srcId="{D7DE9C76-60D8-48C0-8F30-83F082009CC9}" destId="{D3E94C6D-6422-40CE-934F-F8111AF7AB0E}" srcOrd="8" destOrd="0" presId="urn:microsoft.com/office/officeart/2005/8/layout/orgChart1"/>
    <dgm:cxn modelId="{AD72A868-8695-4F53-84CE-E8B5B4B864DA}" type="presParOf" srcId="{D7DE9C76-60D8-48C0-8F30-83F082009CC9}" destId="{A016A7D2-6914-444B-8092-CB598A537F60}" srcOrd="9" destOrd="0" presId="urn:microsoft.com/office/officeart/2005/8/layout/orgChart1"/>
    <dgm:cxn modelId="{C2DC8A2A-4214-48C2-B21C-A2452C534054}" type="presParOf" srcId="{A016A7D2-6914-444B-8092-CB598A537F60}" destId="{BA49E505-427C-437B-BEAD-B7F684242F01}" srcOrd="0" destOrd="0" presId="urn:microsoft.com/office/officeart/2005/8/layout/orgChart1"/>
    <dgm:cxn modelId="{9A2276DC-33FC-4F9B-9EFD-EA678E556D31}" type="presParOf" srcId="{BA49E505-427C-437B-BEAD-B7F684242F01}" destId="{0FB19945-E9BE-4DAE-9A33-3FE6476F9292}" srcOrd="0" destOrd="0" presId="urn:microsoft.com/office/officeart/2005/8/layout/orgChart1"/>
    <dgm:cxn modelId="{70AB41A9-10A3-4062-AC8B-79D80EC0C982}" type="presParOf" srcId="{BA49E505-427C-437B-BEAD-B7F684242F01}" destId="{91D3E5AF-6D84-469F-AA28-B07C0518DE74}" srcOrd="1" destOrd="0" presId="urn:microsoft.com/office/officeart/2005/8/layout/orgChart1"/>
    <dgm:cxn modelId="{C3963E06-02CC-423B-9304-5623016B8301}" type="presParOf" srcId="{A016A7D2-6914-444B-8092-CB598A537F60}" destId="{702554B5-92A1-44D3-92FD-396BB3F18FE9}" srcOrd="1" destOrd="0" presId="urn:microsoft.com/office/officeart/2005/8/layout/orgChart1"/>
    <dgm:cxn modelId="{E144EC3C-B03C-4C1C-9F8D-B79DDA7FC6D6}" type="presParOf" srcId="{A016A7D2-6914-444B-8092-CB598A537F60}" destId="{C4E35FCD-ED63-4937-8312-DEAC16596A20}" srcOrd="2" destOrd="0" presId="urn:microsoft.com/office/officeart/2005/8/layout/orgChart1"/>
    <dgm:cxn modelId="{E9B523DC-CC0A-4D07-BD91-1252D056377E}" type="presParOf" srcId="{4C4C3511-74E7-48C4-B896-18FD5BE40815}" destId="{E8F92739-B46B-4972-B9E3-1BF0AE8A6C6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fld id="{D159D222-1638-4F92-BADB-5927F4726A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49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ED2F3AC8-E3D4-433D-8F7D-F3F59AE124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73563"/>
            <a:ext cx="50292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4823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27125" y="692150"/>
            <a:ext cx="4603750" cy="34496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421438" y="8758238"/>
            <a:ext cx="392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>
              <a:defRPr/>
            </a:pPr>
            <a:fld id="{CA477FC9-E11F-44BC-9AA5-489D62F66E76}" type="slidenum">
              <a:rPr lang="en-US" sz="1400">
                <a:latin typeface="Times New Roman" pitchFamily="18" charset="0"/>
              </a:rPr>
              <a:pPr algn="r">
                <a:defRPr/>
              </a:pPr>
              <a:t>‹#›</a:t>
            </a:fld>
            <a:endParaRPr lang="en-US" sz="1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6970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63E822-23BE-46CB-80D1-A7CA9B75425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20787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23F64E-02B2-4489-BAF7-B2A6BF4BEA74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23352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824E40-6CC3-4E7F-9842-37951EB842EE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13942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3E158A-2F5D-4B47-89B3-94B95E62D09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 cap="flat"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725360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EFDE21-ADE0-426F-8969-1A523F40BC6D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32423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04E8A1-1EC5-4B4E-8F3E-384C737C32E9}" type="slidenum">
              <a:rPr lang="en-CA" smtClean="0"/>
              <a:pPr/>
              <a:t>6</a:t>
            </a:fld>
            <a:endParaRPr lang="en-CA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96780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3F2529-6354-4E1E-8334-861D35C362B9}" type="slidenum">
              <a:rPr lang="en-CA" smtClean="0"/>
              <a:pPr/>
              <a:t>7</a:t>
            </a:fld>
            <a:endParaRPr lang="en-CA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90596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E4A5A7-2720-466A-9196-3383A4791ADA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67695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4E9E2-C10F-4068-839F-9A5427386CC9}" type="slidenum">
              <a:rPr lang="en-CA" smtClean="0"/>
              <a:pPr/>
              <a:t>9</a:t>
            </a:fld>
            <a:endParaRPr lang="en-CA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81806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D5CF87-0692-48A9-89DE-8A75285E7388}" type="slidenum">
              <a:rPr lang="en-CA" smtClean="0"/>
              <a:pPr/>
              <a:t>10</a:t>
            </a:fld>
            <a:endParaRPr lang="en-CA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40169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CF1ED4-1841-4BC0-BDE3-4C511F2B4B8F}" type="slidenum">
              <a:rPr lang="en-CA" smtClean="0"/>
              <a:pPr/>
              <a:t>11</a:t>
            </a:fld>
            <a:endParaRPr lang="en-CA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78025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9E6E2E-55F3-46CE-91E4-1A94EF6374CE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64346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1BBAC5-E941-492F-8DF8-41657C150891}" type="slidenum">
              <a:rPr lang="en-CA" smtClean="0"/>
              <a:pPr/>
              <a:t>13</a:t>
            </a:fld>
            <a:endParaRPr lang="en-CA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11690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30635C-0CF0-49BE-B0EC-8300872B6C46}" type="slidenum">
              <a:rPr lang="en-CA" smtClean="0"/>
              <a:pPr/>
              <a:t>14</a:t>
            </a:fld>
            <a:endParaRPr lang="en-CA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564161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LO4.1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ED5FE3-977C-486C-AC6A-6B895E6885C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792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B795804-2B9C-4E5F-93D1-AB01012DB2A9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74192"/>
            <a:ext cx="5029200" cy="4143061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41812991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LO4.1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ED5FE3-977C-486C-AC6A-6B895E6885C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175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LO4.1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9BFE62-DCDE-4E41-8E4C-870231830328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251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68655E-B4F5-4145-B30B-0B783B33EE9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  <p:sp>
        <p:nvSpPr>
          <p:cNvPr id="23556" name="Header Placeholder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LO4.1</a:t>
            </a:r>
          </a:p>
        </p:txBody>
      </p:sp>
    </p:spTree>
    <p:extLst>
      <p:ext uri="{BB962C8B-B14F-4D97-AF65-F5344CB8AC3E}">
        <p14:creationId xmlns:p14="http://schemas.microsoft.com/office/powerpoint/2010/main" val="3456763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LO4.1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ED5FE3-977C-486C-AC6A-6B895E6885C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1414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717001-D74A-4EC6-AAD4-655056631290}" type="slidenum">
              <a:rPr lang="en-CA" smtClean="0"/>
              <a:pPr/>
              <a:t>22</a:t>
            </a:fld>
            <a:endParaRPr lang="en-CA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256375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7646A5-E0AF-44E8-98AB-7FFBD2620986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1693047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6ED969-D84F-496C-86B6-B60C4CF0E6B1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0924786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A55EA-E3F6-4EE9-A2CB-563FA44B2F71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8552592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9C1972-C058-46DC-8322-A34FD8A94EAF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7491085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765250-975B-4051-A5AD-BEFF10E36674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2103605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C844E9-5DDA-4BED-89C2-4FBDAA8F8B6F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4815840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802AA2-855C-420D-A359-1E57DE77A142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8954781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50EFC5-C22D-45EF-A3E9-FE11724CD8EB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613046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6E288-0172-45E9-BB6C-1A2DAF88A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95B41-FD29-4604-8109-2588844E65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DF591-DFC3-41AF-BC9E-B48BE82B3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475CC-95E3-4FD1-9F93-514250890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C125A-8C4F-41BA-852D-847283EC30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37B03-F4C2-41EB-8FEF-D4253DAF5E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60152-73C2-41D4-B2AB-5314809148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39724-CBFE-48D9-9400-C2787592A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DF6FB-125B-49BE-87C8-7B45D6B279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A7469-96B5-4984-932C-6D4154C02F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773E1-DCF6-4839-B65D-855E704941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2588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9750" y="1700213"/>
            <a:ext cx="3956050" cy="4537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3956050" cy="4537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C4DB7-95D6-44F2-B23F-F6688D7AE8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2588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9750" y="1700213"/>
            <a:ext cx="8064500" cy="4537075"/>
          </a:xfrm>
        </p:spPr>
        <p:txBody>
          <a:bodyPr rtlCol="0"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FEEF4-07AB-477C-826B-4B501F43C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10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16C64B2E-ED19-4ED1-B457-761D97A3D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22" r:id="rId2"/>
    <p:sldLayoutId id="2147483730" r:id="rId3"/>
    <p:sldLayoutId id="2147483723" r:id="rId4"/>
    <p:sldLayoutId id="2147483724" r:id="rId5"/>
    <p:sldLayoutId id="2147483725" r:id="rId6"/>
    <p:sldLayoutId id="2147483731" r:id="rId7"/>
    <p:sldLayoutId id="2147483732" r:id="rId8"/>
    <p:sldLayoutId id="2147483733" r:id="rId9"/>
    <p:sldLayoutId id="2147483726" r:id="rId10"/>
    <p:sldLayoutId id="2147483734" r:id="rId11"/>
    <p:sldLayoutId id="2147483727" r:id="rId12"/>
    <p:sldLayoutId id="2147483728" r:id="rId13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4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Lecture 2</a:t>
            </a:r>
            <a:endParaRPr lang="en-CA" dirty="0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 rtlCol="0" anchor="ctr">
            <a:normAutofit fontScale="85000"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Market system, circular flow and GDP</a:t>
            </a:r>
          </a:p>
        </p:txBody>
      </p:sp>
      <p:sp>
        <p:nvSpPr>
          <p:cNvPr id="11267" name="Text Box 13"/>
          <p:cNvSpPr txBox="1">
            <a:spLocks noChangeArrowheads="1"/>
          </p:cNvSpPr>
          <p:nvPr/>
        </p:nvSpPr>
        <p:spPr bwMode="auto">
          <a:xfrm>
            <a:off x="899592" y="2852936"/>
            <a:ext cx="5111750" cy="22463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Market </a:t>
            </a:r>
            <a:r>
              <a:rPr lang="en-US" sz="2000" dirty="0" smtClean="0">
                <a:solidFill>
                  <a:schemeClr val="bg1"/>
                </a:solidFill>
              </a:rPr>
              <a:t>System (Chapter 2)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Circular Flow </a:t>
            </a:r>
            <a:r>
              <a:rPr lang="en-US" sz="2000" dirty="0" smtClean="0">
                <a:solidFill>
                  <a:schemeClr val="bg1"/>
                </a:solidFill>
              </a:rPr>
              <a:t>Model (Chapter 2)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GDP (Chapter 5)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Nominal GDP and Real </a:t>
            </a:r>
            <a:r>
              <a:rPr lang="en-US" sz="2000" dirty="0" smtClean="0">
                <a:solidFill>
                  <a:schemeClr val="bg1"/>
                </a:solidFill>
              </a:rPr>
              <a:t>GDP (Chapter 5)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Market System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North Korea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South Korea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GDP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40 billion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1.2 trillion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GDP per capita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1,800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24,500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Exports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1.3 billion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326 billion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Imports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2.7 billion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309.3 billion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Agriculture</a:t>
                      </a:r>
                      <a:r>
                        <a:rPr lang="en-CA" baseline="0" dirty="0" smtClean="0"/>
                        <a:t> as % of GDP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30 percent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</a:t>
                      </a:r>
                      <a:r>
                        <a:rPr lang="en-CA" baseline="0" dirty="0" smtClean="0"/>
                        <a:t> percent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96222C-3222-477D-AE3F-CE55A0D47502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Market System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pencil example</a:t>
            </a:r>
          </a:p>
          <a:p>
            <a:pPr eaLnBrk="1" hangingPunct="1"/>
            <a:r>
              <a:rPr lang="en-CA" smtClean="0"/>
              <a:t>The “invisible hand”</a:t>
            </a:r>
          </a:p>
          <a:p>
            <a:pPr eaLnBrk="1" hangingPunct="1"/>
            <a:r>
              <a:rPr lang="en-CA" smtClean="0"/>
              <a:t>Market failure and the need for government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2C6D7C-B2EB-41FD-9FB9-490133D6962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3" name="Rectangle 1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13684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Circular Flow Diagram</a:t>
            </a:r>
            <a:br>
              <a:rPr lang="en-US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3200" smtClean="0">
                <a:solidFill>
                  <a:schemeClr val="accent1">
                    <a:satMod val="150000"/>
                  </a:schemeClr>
                </a:solidFill>
              </a:rPr>
              <a:t>Figure 2-2</a:t>
            </a:r>
          </a:p>
        </p:txBody>
      </p:sp>
      <p:sp>
        <p:nvSpPr>
          <p:cNvPr id="717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AF1C35-5745-4353-A9F8-B73E25458F76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389122" name="Rectangle 2"/>
          <p:cNvSpPr>
            <a:spLocks noChangeArrowheads="1"/>
          </p:cNvSpPr>
          <p:nvPr/>
        </p:nvSpPr>
        <p:spPr bwMode="blackWhite">
          <a:xfrm>
            <a:off x="3651250" y="1920875"/>
            <a:ext cx="1808163" cy="1087438"/>
          </a:xfrm>
          <a:prstGeom prst="rect">
            <a:avLst/>
          </a:prstGeom>
          <a:solidFill>
            <a:schemeClr val="hlink"/>
          </a:solidFill>
          <a:ln w="50800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89123" name="Rectangle 3"/>
          <p:cNvSpPr>
            <a:spLocks noChangeArrowheads="1"/>
          </p:cNvSpPr>
          <p:nvPr/>
        </p:nvSpPr>
        <p:spPr bwMode="auto">
          <a:xfrm>
            <a:off x="3938588" y="2117725"/>
            <a:ext cx="1217612" cy="669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Factor</a:t>
            </a:r>
          </a:p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MARKET</a:t>
            </a:r>
          </a:p>
        </p:txBody>
      </p:sp>
      <p:sp>
        <p:nvSpPr>
          <p:cNvPr id="389124" name="Rectangle 4"/>
          <p:cNvSpPr>
            <a:spLocks noChangeArrowheads="1"/>
          </p:cNvSpPr>
          <p:nvPr/>
        </p:nvSpPr>
        <p:spPr bwMode="auto">
          <a:xfrm>
            <a:off x="2627313" y="2924175"/>
            <a:ext cx="210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FACTORS</a:t>
            </a:r>
          </a:p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OF PRODUCTION</a:t>
            </a:r>
          </a:p>
        </p:txBody>
      </p:sp>
      <p:sp>
        <p:nvSpPr>
          <p:cNvPr id="389125" name="Rectangle 5"/>
          <p:cNvSpPr>
            <a:spLocks noChangeArrowheads="1"/>
          </p:cNvSpPr>
          <p:nvPr/>
        </p:nvSpPr>
        <p:spPr bwMode="auto">
          <a:xfrm>
            <a:off x="5467350" y="3049588"/>
            <a:ext cx="102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INPUTS</a:t>
            </a:r>
          </a:p>
        </p:txBody>
      </p:sp>
      <p:sp>
        <p:nvSpPr>
          <p:cNvPr id="389126" name="Rectangle 6"/>
          <p:cNvSpPr>
            <a:spLocks noChangeArrowheads="1"/>
          </p:cNvSpPr>
          <p:nvPr/>
        </p:nvSpPr>
        <p:spPr bwMode="blackWhite">
          <a:xfrm>
            <a:off x="1260475" y="3529013"/>
            <a:ext cx="1808163" cy="1087437"/>
          </a:xfrm>
          <a:prstGeom prst="rect">
            <a:avLst/>
          </a:prstGeom>
          <a:solidFill>
            <a:schemeClr val="hlink"/>
          </a:solidFill>
          <a:ln w="508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89127" name="Rectangle 7"/>
          <p:cNvSpPr>
            <a:spLocks noChangeArrowheads="1"/>
          </p:cNvSpPr>
          <p:nvPr/>
        </p:nvSpPr>
        <p:spPr bwMode="auto">
          <a:xfrm>
            <a:off x="1239838" y="3894138"/>
            <a:ext cx="182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20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BUSINESSES</a:t>
            </a:r>
          </a:p>
        </p:txBody>
      </p:sp>
      <p:sp>
        <p:nvSpPr>
          <p:cNvPr id="389128" name="Rectangle 8"/>
          <p:cNvSpPr>
            <a:spLocks noChangeArrowheads="1"/>
          </p:cNvSpPr>
          <p:nvPr/>
        </p:nvSpPr>
        <p:spPr bwMode="blackWhite">
          <a:xfrm>
            <a:off x="6072188" y="3529013"/>
            <a:ext cx="1808162" cy="1087437"/>
          </a:xfrm>
          <a:prstGeom prst="rect">
            <a:avLst/>
          </a:prstGeom>
          <a:solidFill>
            <a:schemeClr val="hlink"/>
          </a:solidFill>
          <a:ln w="508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89129" name="Rectangle 9"/>
          <p:cNvSpPr>
            <a:spLocks noChangeArrowheads="1"/>
          </p:cNvSpPr>
          <p:nvPr/>
        </p:nvSpPr>
        <p:spPr bwMode="auto">
          <a:xfrm>
            <a:off x="6011863" y="3905250"/>
            <a:ext cx="18875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HOUSEHOLDS</a:t>
            </a:r>
          </a:p>
        </p:txBody>
      </p:sp>
      <p:sp>
        <p:nvSpPr>
          <p:cNvPr id="389130" name="Freeform 10"/>
          <p:cNvSpPr>
            <a:spLocks/>
          </p:cNvSpPr>
          <p:nvPr/>
        </p:nvSpPr>
        <p:spPr bwMode="auto">
          <a:xfrm>
            <a:off x="5508625" y="2708275"/>
            <a:ext cx="1150938" cy="792163"/>
          </a:xfrm>
          <a:custGeom>
            <a:avLst/>
            <a:gdLst>
              <a:gd name="T0" fmla="*/ 1073346280 w 1058"/>
              <a:gd name="T1" fmla="*/ 830055839 h 756"/>
              <a:gd name="T2" fmla="*/ 1073346280 w 1058"/>
              <a:gd name="T3" fmla="*/ 132852850 h 756"/>
              <a:gd name="T4" fmla="*/ 0 w 1058"/>
              <a:gd name="T5" fmla="*/ 34036810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89131" name="Freeform 11"/>
          <p:cNvSpPr>
            <a:spLocks/>
          </p:cNvSpPr>
          <p:nvPr/>
        </p:nvSpPr>
        <p:spPr bwMode="auto">
          <a:xfrm rot="-5400000">
            <a:off x="2628107" y="2636043"/>
            <a:ext cx="863600" cy="1008063"/>
          </a:xfrm>
          <a:custGeom>
            <a:avLst/>
            <a:gdLst>
              <a:gd name="T0" fmla="*/ 604311780 w 1058"/>
              <a:gd name="T1" fmla="*/ 1344167905 h 756"/>
              <a:gd name="T2" fmla="*/ 604311780 w 1058"/>
              <a:gd name="T3" fmla="*/ 215137459 h 756"/>
              <a:gd name="T4" fmla="*/ 0 w 1058"/>
              <a:gd name="T5" fmla="*/ 55118114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89133" name="Freeform 13"/>
          <p:cNvSpPr>
            <a:spLocks/>
          </p:cNvSpPr>
          <p:nvPr/>
        </p:nvSpPr>
        <p:spPr bwMode="auto">
          <a:xfrm>
            <a:off x="5508625" y="2157413"/>
            <a:ext cx="2136775" cy="1271587"/>
          </a:xfrm>
          <a:custGeom>
            <a:avLst/>
            <a:gdLst>
              <a:gd name="T0" fmla="*/ 0 w 1346"/>
              <a:gd name="T1" fmla="*/ 189010843 h 801"/>
              <a:gd name="T2" fmla="*/ 2147483647 w 1346"/>
              <a:gd name="T3" fmla="*/ 304937999 h 801"/>
              <a:gd name="T4" fmla="*/ 2147483647 w 1346"/>
              <a:gd name="T5" fmla="*/ 20186437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89134" name="Freeform 14"/>
          <p:cNvSpPr>
            <a:spLocks/>
          </p:cNvSpPr>
          <p:nvPr/>
        </p:nvSpPr>
        <p:spPr bwMode="auto">
          <a:xfrm flipH="1">
            <a:off x="1476375" y="2157413"/>
            <a:ext cx="2136775" cy="1271587"/>
          </a:xfrm>
          <a:custGeom>
            <a:avLst/>
            <a:gdLst>
              <a:gd name="T0" fmla="*/ 0 w 1346"/>
              <a:gd name="T1" fmla="*/ 189010843 h 801"/>
              <a:gd name="T2" fmla="*/ 2147483647 w 1346"/>
              <a:gd name="T3" fmla="*/ 304937999 h 801"/>
              <a:gd name="T4" fmla="*/ 2147483647 w 1346"/>
              <a:gd name="T5" fmla="*/ 20186437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89135" name="Rectangle 15"/>
          <p:cNvSpPr>
            <a:spLocks noChangeArrowheads="1"/>
          </p:cNvSpPr>
          <p:nvPr/>
        </p:nvSpPr>
        <p:spPr bwMode="auto">
          <a:xfrm rot="18900000">
            <a:off x="946150" y="1992313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COSTS</a:t>
            </a:r>
          </a:p>
        </p:txBody>
      </p:sp>
      <p:sp>
        <p:nvSpPr>
          <p:cNvPr id="389136" name="Rectangle 16"/>
          <p:cNvSpPr>
            <a:spLocks noChangeArrowheads="1"/>
          </p:cNvSpPr>
          <p:nvPr/>
        </p:nvSpPr>
        <p:spPr bwMode="auto">
          <a:xfrm rot="2700000">
            <a:off x="7042944" y="2051844"/>
            <a:ext cx="144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INCOMES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2" grpId="0" animBg="1"/>
      <p:bldP spid="389123" grpId="0"/>
      <p:bldP spid="389124" grpId="0"/>
      <p:bldP spid="389125" grpId="0"/>
      <p:bldP spid="389126" grpId="0" animBg="1"/>
      <p:bldP spid="389127" grpId="0"/>
      <p:bldP spid="389128" grpId="0" animBg="1"/>
      <p:bldP spid="389129" grpId="0"/>
      <p:bldP spid="389130" grpId="0" animBg="1"/>
      <p:bldP spid="389131" grpId="0" animBg="1"/>
      <p:bldP spid="389133" grpId="0" animBg="1"/>
      <p:bldP spid="389134" grpId="0" animBg="1"/>
      <p:bldP spid="389135" grpId="0"/>
      <p:bldP spid="3891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Rectangle 26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13684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Circular Flow Diagram</a:t>
            </a:r>
            <a:br>
              <a:rPr lang="en-US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Figure 2-2</a:t>
            </a:r>
          </a:p>
        </p:txBody>
      </p:sp>
      <p:sp>
        <p:nvSpPr>
          <p:cNvPr id="819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819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35E661-B656-4D95-9693-C52F099527C5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391170" name="Rectangle 2"/>
          <p:cNvSpPr>
            <a:spLocks noChangeArrowheads="1"/>
          </p:cNvSpPr>
          <p:nvPr/>
        </p:nvSpPr>
        <p:spPr bwMode="auto">
          <a:xfrm>
            <a:off x="2608263" y="4594225"/>
            <a:ext cx="13398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GOODS &amp;</a:t>
            </a:r>
          </a:p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SERVICES</a:t>
            </a:r>
          </a:p>
        </p:txBody>
      </p:sp>
      <p:sp>
        <p:nvSpPr>
          <p:cNvPr id="391171" name="Rectangle 3"/>
          <p:cNvSpPr>
            <a:spLocks noChangeArrowheads="1"/>
          </p:cNvSpPr>
          <p:nvPr/>
        </p:nvSpPr>
        <p:spPr bwMode="auto">
          <a:xfrm>
            <a:off x="5113338" y="4602163"/>
            <a:ext cx="13398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GOODS &amp;</a:t>
            </a:r>
          </a:p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SERVICES</a:t>
            </a:r>
          </a:p>
        </p:txBody>
      </p:sp>
      <p:sp>
        <p:nvSpPr>
          <p:cNvPr id="391172" name="Rectangle 4"/>
          <p:cNvSpPr>
            <a:spLocks noChangeArrowheads="1"/>
          </p:cNvSpPr>
          <p:nvPr/>
        </p:nvSpPr>
        <p:spPr bwMode="auto">
          <a:xfrm rot="18900000">
            <a:off x="6888163" y="5537200"/>
            <a:ext cx="20891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CONSUMPTION</a:t>
            </a:r>
          </a:p>
        </p:txBody>
      </p:sp>
      <p:sp>
        <p:nvSpPr>
          <p:cNvPr id="391173" name="Rectangle 5"/>
          <p:cNvSpPr>
            <a:spLocks noChangeArrowheads="1"/>
          </p:cNvSpPr>
          <p:nvPr/>
        </p:nvSpPr>
        <p:spPr bwMode="auto">
          <a:xfrm rot="2700000">
            <a:off x="791369" y="5744369"/>
            <a:ext cx="1479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REVENUE</a:t>
            </a:r>
          </a:p>
        </p:txBody>
      </p:sp>
      <p:sp>
        <p:nvSpPr>
          <p:cNvPr id="15369" name="Rectangle 6"/>
          <p:cNvSpPr>
            <a:spLocks noChangeArrowheads="1"/>
          </p:cNvSpPr>
          <p:nvPr/>
        </p:nvSpPr>
        <p:spPr bwMode="blackWhite">
          <a:xfrm>
            <a:off x="1260475" y="3529013"/>
            <a:ext cx="1808163" cy="1087437"/>
          </a:xfrm>
          <a:prstGeom prst="rect">
            <a:avLst/>
          </a:prstGeom>
          <a:solidFill>
            <a:schemeClr val="hlink"/>
          </a:solidFill>
          <a:ln w="508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91175" name="Rectangle 7"/>
          <p:cNvSpPr>
            <a:spLocks noChangeArrowheads="1"/>
          </p:cNvSpPr>
          <p:nvPr/>
        </p:nvSpPr>
        <p:spPr bwMode="auto">
          <a:xfrm>
            <a:off x="1239838" y="3894138"/>
            <a:ext cx="182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20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BUSINESSES</a:t>
            </a:r>
          </a:p>
        </p:txBody>
      </p:sp>
      <p:sp>
        <p:nvSpPr>
          <p:cNvPr id="15371" name="Rectangle 8"/>
          <p:cNvSpPr>
            <a:spLocks noChangeArrowheads="1"/>
          </p:cNvSpPr>
          <p:nvPr/>
        </p:nvSpPr>
        <p:spPr bwMode="blackWhite">
          <a:xfrm>
            <a:off x="6072188" y="3529013"/>
            <a:ext cx="1808162" cy="1087437"/>
          </a:xfrm>
          <a:prstGeom prst="rect">
            <a:avLst/>
          </a:prstGeom>
          <a:solidFill>
            <a:schemeClr val="hlink"/>
          </a:solidFill>
          <a:ln w="508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91177" name="Rectangle 9"/>
          <p:cNvSpPr>
            <a:spLocks noChangeArrowheads="1"/>
          </p:cNvSpPr>
          <p:nvPr/>
        </p:nvSpPr>
        <p:spPr bwMode="auto">
          <a:xfrm>
            <a:off x="6011863" y="3905250"/>
            <a:ext cx="18875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HOUSEHOLDS</a:t>
            </a:r>
          </a:p>
        </p:txBody>
      </p:sp>
      <p:sp>
        <p:nvSpPr>
          <p:cNvPr id="15373" name="Rectangle 10"/>
          <p:cNvSpPr>
            <a:spLocks noChangeArrowheads="1"/>
          </p:cNvSpPr>
          <p:nvPr/>
        </p:nvSpPr>
        <p:spPr bwMode="blackWhite">
          <a:xfrm>
            <a:off x="3651250" y="1920875"/>
            <a:ext cx="1808163" cy="1087438"/>
          </a:xfrm>
          <a:prstGeom prst="rect">
            <a:avLst/>
          </a:prstGeom>
          <a:solidFill>
            <a:schemeClr val="hlink"/>
          </a:solidFill>
          <a:ln w="50800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91179" name="Rectangle 11"/>
          <p:cNvSpPr>
            <a:spLocks noChangeArrowheads="1"/>
          </p:cNvSpPr>
          <p:nvPr/>
        </p:nvSpPr>
        <p:spPr bwMode="auto">
          <a:xfrm>
            <a:off x="3771900" y="2117725"/>
            <a:ext cx="1550988" cy="669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RESOURCE</a:t>
            </a:r>
          </a:p>
          <a:p>
            <a:pPr algn="ctr">
              <a:defRPr/>
            </a:pPr>
            <a:r>
              <a:rPr lang="en-US" sz="19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MARKET</a:t>
            </a:r>
          </a:p>
        </p:txBody>
      </p:sp>
      <p:sp>
        <p:nvSpPr>
          <p:cNvPr id="391180" name="Rectangle 12"/>
          <p:cNvSpPr>
            <a:spLocks noChangeArrowheads="1"/>
          </p:cNvSpPr>
          <p:nvPr/>
        </p:nvSpPr>
        <p:spPr bwMode="blackWhite">
          <a:xfrm>
            <a:off x="3651250" y="5168900"/>
            <a:ext cx="1808163" cy="1087438"/>
          </a:xfrm>
          <a:prstGeom prst="rect">
            <a:avLst/>
          </a:prstGeom>
          <a:solidFill>
            <a:schemeClr val="hlink"/>
          </a:solidFill>
          <a:ln w="508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91181" name="Rectangle 13"/>
          <p:cNvSpPr>
            <a:spLocks noChangeArrowheads="1"/>
          </p:cNvSpPr>
          <p:nvPr/>
        </p:nvSpPr>
        <p:spPr bwMode="auto">
          <a:xfrm>
            <a:off x="3822700" y="5376863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20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PRODUCT</a:t>
            </a:r>
          </a:p>
          <a:p>
            <a:pPr algn="ctr">
              <a:defRPr/>
            </a:pPr>
            <a:r>
              <a:rPr lang="en-US" sz="20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MARKET</a:t>
            </a:r>
          </a:p>
        </p:txBody>
      </p:sp>
      <p:sp>
        <p:nvSpPr>
          <p:cNvPr id="391182" name="Rectangle 14"/>
          <p:cNvSpPr>
            <a:spLocks noChangeArrowheads="1"/>
          </p:cNvSpPr>
          <p:nvPr/>
        </p:nvSpPr>
        <p:spPr bwMode="auto">
          <a:xfrm>
            <a:off x="5467350" y="3049588"/>
            <a:ext cx="1022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INPUTS</a:t>
            </a:r>
          </a:p>
        </p:txBody>
      </p:sp>
      <p:sp>
        <p:nvSpPr>
          <p:cNvPr id="15378" name="Freeform 15"/>
          <p:cNvSpPr>
            <a:spLocks/>
          </p:cNvSpPr>
          <p:nvPr/>
        </p:nvSpPr>
        <p:spPr bwMode="auto">
          <a:xfrm>
            <a:off x="5508625" y="2708275"/>
            <a:ext cx="1150938" cy="792163"/>
          </a:xfrm>
          <a:custGeom>
            <a:avLst/>
            <a:gdLst>
              <a:gd name="T0" fmla="*/ 1073346280 w 1058"/>
              <a:gd name="T1" fmla="*/ 830055839 h 756"/>
              <a:gd name="T2" fmla="*/ 1073346280 w 1058"/>
              <a:gd name="T3" fmla="*/ 132852850 h 756"/>
              <a:gd name="T4" fmla="*/ 0 w 1058"/>
              <a:gd name="T5" fmla="*/ 34036810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79" name="Freeform 16"/>
          <p:cNvSpPr>
            <a:spLocks/>
          </p:cNvSpPr>
          <p:nvPr/>
        </p:nvSpPr>
        <p:spPr bwMode="auto">
          <a:xfrm>
            <a:off x="5508625" y="2157413"/>
            <a:ext cx="2136775" cy="1271587"/>
          </a:xfrm>
          <a:custGeom>
            <a:avLst/>
            <a:gdLst>
              <a:gd name="T0" fmla="*/ 0 w 1346"/>
              <a:gd name="T1" fmla="*/ 189010843 h 801"/>
              <a:gd name="T2" fmla="*/ 2147483647 w 1346"/>
              <a:gd name="T3" fmla="*/ 304937999 h 801"/>
              <a:gd name="T4" fmla="*/ 2147483647 w 1346"/>
              <a:gd name="T5" fmla="*/ 20186437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80" name="Freeform 17"/>
          <p:cNvSpPr>
            <a:spLocks/>
          </p:cNvSpPr>
          <p:nvPr/>
        </p:nvSpPr>
        <p:spPr bwMode="auto">
          <a:xfrm rot="-5400000">
            <a:off x="2628107" y="2636043"/>
            <a:ext cx="863600" cy="1008063"/>
          </a:xfrm>
          <a:custGeom>
            <a:avLst/>
            <a:gdLst>
              <a:gd name="T0" fmla="*/ 604311780 w 1058"/>
              <a:gd name="T1" fmla="*/ 1344167905 h 756"/>
              <a:gd name="T2" fmla="*/ 604311780 w 1058"/>
              <a:gd name="T3" fmla="*/ 215137459 h 756"/>
              <a:gd name="T4" fmla="*/ 0 w 1058"/>
              <a:gd name="T5" fmla="*/ 55118114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5381" name="Freeform 18"/>
          <p:cNvSpPr>
            <a:spLocks/>
          </p:cNvSpPr>
          <p:nvPr/>
        </p:nvSpPr>
        <p:spPr bwMode="auto">
          <a:xfrm flipH="1">
            <a:off x="1476375" y="2157413"/>
            <a:ext cx="2136775" cy="1271587"/>
          </a:xfrm>
          <a:custGeom>
            <a:avLst/>
            <a:gdLst>
              <a:gd name="T0" fmla="*/ 0 w 1346"/>
              <a:gd name="T1" fmla="*/ 189010843 h 801"/>
              <a:gd name="T2" fmla="*/ 2147483647 w 1346"/>
              <a:gd name="T3" fmla="*/ 304937999 h 801"/>
              <a:gd name="T4" fmla="*/ 2147483647 w 1346"/>
              <a:gd name="T5" fmla="*/ 20186437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91187" name="Rectangle 19"/>
          <p:cNvSpPr>
            <a:spLocks noChangeArrowheads="1"/>
          </p:cNvSpPr>
          <p:nvPr/>
        </p:nvSpPr>
        <p:spPr bwMode="auto">
          <a:xfrm rot="18900000">
            <a:off x="946150" y="1992313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COSTS</a:t>
            </a:r>
          </a:p>
        </p:txBody>
      </p:sp>
      <p:sp>
        <p:nvSpPr>
          <p:cNvPr id="391188" name="Rectangle 20"/>
          <p:cNvSpPr>
            <a:spLocks noChangeArrowheads="1"/>
          </p:cNvSpPr>
          <p:nvPr/>
        </p:nvSpPr>
        <p:spPr bwMode="auto">
          <a:xfrm rot="2700000">
            <a:off x="7042944" y="2051844"/>
            <a:ext cx="144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$ INCOMES</a:t>
            </a:r>
          </a:p>
        </p:txBody>
      </p:sp>
      <p:sp>
        <p:nvSpPr>
          <p:cNvPr id="391189" name="Freeform 21"/>
          <p:cNvSpPr>
            <a:spLocks/>
          </p:cNvSpPr>
          <p:nvPr/>
        </p:nvSpPr>
        <p:spPr bwMode="auto">
          <a:xfrm rot="10800000">
            <a:off x="2411413" y="4724400"/>
            <a:ext cx="1081087" cy="1008063"/>
          </a:xfrm>
          <a:custGeom>
            <a:avLst/>
            <a:gdLst>
              <a:gd name="T0" fmla="*/ 947015681 w 1058"/>
              <a:gd name="T1" fmla="*/ 1344167905 h 756"/>
              <a:gd name="T2" fmla="*/ 947015681 w 1058"/>
              <a:gd name="T3" fmla="*/ 215137459 h 756"/>
              <a:gd name="T4" fmla="*/ 0 w 1058"/>
              <a:gd name="T5" fmla="*/ 55118114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91190" name="Freeform 22"/>
          <p:cNvSpPr>
            <a:spLocks/>
          </p:cNvSpPr>
          <p:nvPr/>
        </p:nvSpPr>
        <p:spPr bwMode="auto">
          <a:xfrm rot="5400000">
            <a:off x="5472113" y="4760912"/>
            <a:ext cx="1081088" cy="1008063"/>
          </a:xfrm>
          <a:custGeom>
            <a:avLst/>
            <a:gdLst>
              <a:gd name="T0" fmla="*/ 947017579 w 1058"/>
              <a:gd name="T1" fmla="*/ 1344167905 h 756"/>
              <a:gd name="T2" fmla="*/ 947017579 w 1058"/>
              <a:gd name="T3" fmla="*/ 215137459 h 756"/>
              <a:gd name="T4" fmla="*/ 0 w 1058"/>
              <a:gd name="T5" fmla="*/ 55118114 h 756"/>
              <a:gd name="T6" fmla="*/ 0 60000 65536"/>
              <a:gd name="T7" fmla="*/ 0 60000 65536"/>
              <a:gd name="T8" fmla="*/ 0 60000 65536"/>
              <a:gd name="T9" fmla="*/ 0 w 1058"/>
              <a:gd name="T10" fmla="*/ 0 h 756"/>
              <a:gd name="T11" fmla="*/ 1058 w 1058"/>
              <a:gd name="T12" fmla="*/ 756 h 7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8" h="756">
                <a:moveTo>
                  <a:pt x="907" y="756"/>
                </a:moveTo>
                <a:cubicBezTo>
                  <a:pt x="982" y="499"/>
                  <a:pt x="1058" y="242"/>
                  <a:pt x="907" y="121"/>
                </a:cubicBezTo>
                <a:cubicBezTo>
                  <a:pt x="756" y="0"/>
                  <a:pt x="128" y="31"/>
                  <a:pt x="0" y="3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91191" name="Freeform 23"/>
          <p:cNvSpPr>
            <a:spLocks/>
          </p:cNvSpPr>
          <p:nvPr/>
        </p:nvSpPr>
        <p:spPr bwMode="auto">
          <a:xfrm rot="-5400000" flipH="1" flipV="1">
            <a:off x="5855495" y="4377531"/>
            <a:ext cx="1439862" cy="1990725"/>
          </a:xfrm>
          <a:custGeom>
            <a:avLst/>
            <a:gdLst>
              <a:gd name="T0" fmla="*/ 0 w 1346"/>
              <a:gd name="T1" fmla="*/ 463252408 h 801"/>
              <a:gd name="T2" fmla="*/ 1297670878 w 1346"/>
              <a:gd name="T3" fmla="*/ 747381872 h 801"/>
              <a:gd name="T4" fmla="*/ 1453300007 w 1346"/>
              <a:gd name="T5" fmla="*/ 21474836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91192" name="Freeform 24"/>
          <p:cNvSpPr>
            <a:spLocks/>
          </p:cNvSpPr>
          <p:nvPr/>
        </p:nvSpPr>
        <p:spPr bwMode="auto">
          <a:xfrm rot="5400000" flipV="1">
            <a:off x="1775620" y="4425156"/>
            <a:ext cx="1560512" cy="2016125"/>
          </a:xfrm>
          <a:custGeom>
            <a:avLst/>
            <a:gdLst>
              <a:gd name="T0" fmla="*/ 0 w 1346"/>
              <a:gd name="T1" fmla="*/ 475151090 h 801"/>
              <a:gd name="T2" fmla="*/ 1524253890 w 1346"/>
              <a:gd name="T3" fmla="*/ 766575609 h 801"/>
              <a:gd name="T4" fmla="*/ 1707056327 w 1346"/>
              <a:gd name="T5" fmla="*/ 2147483647 h 801"/>
              <a:gd name="T6" fmla="*/ 0 60000 65536"/>
              <a:gd name="T7" fmla="*/ 0 60000 65536"/>
              <a:gd name="T8" fmla="*/ 0 60000 65536"/>
              <a:gd name="T9" fmla="*/ 0 w 1346"/>
              <a:gd name="T10" fmla="*/ 0 h 801"/>
              <a:gd name="T11" fmla="*/ 1346 w 1346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6" h="801">
                <a:moveTo>
                  <a:pt x="0" y="75"/>
                </a:moveTo>
                <a:cubicBezTo>
                  <a:pt x="461" y="37"/>
                  <a:pt x="922" y="0"/>
                  <a:pt x="1134" y="121"/>
                </a:cubicBezTo>
                <a:cubicBezTo>
                  <a:pt x="1346" y="242"/>
                  <a:pt x="1255" y="695"/>
                  <a:pt x="1270" y="801"/>
                </a:cubicBezTo>
              </a:path>
            </a:pathLst>
          </a:custGeom>
          <a:noFill/>
          <a:ln w="762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91193" name="Rectangle 25"/>
          <p:cNvSpPr>
            <a:spLocks noChangeArrowheads="1"/>
          </p:cNvSpPr>
          <p:nvPr/>
        </p:nvSpPr>
        <p:spPr bwMode="auto">
          <a:xfrm>
            <a:off x="2627313" y="2924175"/>
            <a:ext cx="210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FACTORS</a:t>
            </a:r>
          </a:p>
          <a:p>
            <a:pPr>
              <a:defRPr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OF PRODUCTION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1" grpId="0"/>
      <p:bldP spid="391172" grpId="0"/>
      <p:bldP spid="391173" grpId="0"/>
      <p:bldP spid="391180" grpId="0" animBg="1"/>
      <p:bldP spid="391180" grpId="1" animBg="1"/>
      <p:bldP spid="391181" grpId="0"/>
      <p:bldP spid="391181" grpId="1"/>
      <p:bldP spid="391189" grpId="0" animBg="1"/>
      <p:bldP spid="391190" grpId="0" animBg="1"/>
      <p:bldP spid="391191" grpId="0" animBg="1"/>
      <p:bldP spid="39119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Gross Domestic Product</a:t>
            </a:r>
          </a:p>
        </p:txBody>
      </p:sp>
      <p:sp>
        <p:nvSpPr>
          <p:cNvPr id="6103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Gross domestic product, GDP</a:t>
            </a:r>
          </a:p>
          <a:p>
            <a:pPr lvl="1" eaLnBrk="1" hangingPunct="1"/>
            <a:r>
              <a:rPr lang="en-US" smtClean="0"/>
              <a:t>is the market value of the final goods and services produced in a country during a given period</a:t>
            </a:r>
          </a:p>
          <a:p>
            <a:pPr eaLnBrk="1" hangingPunct="1"/>
            <a:r>
              <a:rPr lang="en-US" smtClean="0"/>
              <a:t>Market Value</a:t>
            </a:r>
          </a:p>
          <a:p>
            <a:pPr lvl="1" eaLnBrk="1" hangingPunct="1"/>
            <a:r>
              <a:rPr lang="en-US" smtClean="0"/>
              <a:t>Allows economists to aggregate the quantities of many different goods and services</a:t>
            </a:r>
          </a:p>
        </p:txBody>
      </p:sp>
      <p:sp>
        <p:nvSpPr>
          <p:cNvPr id="9221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92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8C17CE-E603-4203-B6D9-43CECE718561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Market Value: Country A’s GDP</a:t>
            </a:r>
          </a:p>
        </p:txBody>
      </p:sp>
      <p:sp>
        <p:nvSpPr>
          <p:cNvPr id="6103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Total Production: 4 million apples, 6 million pears and 3 million pairs of shoes</a:t>
            </a:r>
          </a:p>
          <a:p>
            <a:pPr eaLnBrk="1" hangingPunct="1"/>
            <a:r>
              <a:rPr lang="en-US" sz="2400" smtClean="0"/>
              <a:t>Price: $0.25 (apple), $0.50 (pear) and $20 (shoes)</a:t>
            </a:r>
          </a:p>
          <a:p>
            <a:pPr eaLnBrk="1" hangingPunct="1"/>
            <a:r>
              <a:rPr lang="en-US" sz="2400" smtClean="0"/>
              <a:t>GDP = ($0.25×4) + ($0.50×6) + ($20×3) = 64 million</a:t>
            </a:r>
          </a:p>
          <a:p>
            <a:pPr eaLnBrk="1" hangingPunct="1"/>
            <a:r>
              <a:rPr lang="en-US" sz="2400" smtClean="0"/>
              <a:t>The more expensive product (shoes) receives a higher weighting</a:t>
            </a:r>
          </a:p>
          <a:p>
            <a:pPr eaLnBrk="1" hangingPunct="1"/>
            <a:r>
              <a:rPr lang="en-US" sz="2400" smtClean="0"/>
              <a:t>Example 5.1: if total production changes to 3 million apples, 3 million pears and 4 million pairs of shoes?</a:t>
            </a:r>
          </a:p>
          <a:p>
            <a:pPr eaLnBrk="1" hangingPunct="1"/>
            <a:r>
              <a:rPr lang="en-US" sz="2400" smtClean="0"/>
              <a:t>GDP = ($0.25×3) + ($0.50×3) + ($20×4) = 82.25 million</a:t>
            </a:r>
          </a:p>
          <a:p>
            <a:pPr eaLnBrk="1" hangingPunct="1"/>
            <a:r>
              <a:rPr lang="en-US" sz="2400" smtClean="0"/>
              <a:t>Producing more shoes (higher value product) leads to higher GDP.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</p:txBody>
      </p:sp>
      <p:sp>
        <p:nvSpPr>
          <p:cNvPr id="10245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024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79212-676A-46E7-8F92-252A11723A7B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0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Measuring GDP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Nominal GDP</a:t>
            </a:r>
          </a:p>
          <a:p>
            <a:pPr lvl="1" eaLnBrk="1" hangingPunct="1"/>
            <a:r>
              <a:rPr lang="en-US" smtClean="0"/>
              <a:t>Expenditure Approach</a:t>
            </a:r>
          </a:p>
          <a:p>
            <a:pPr lvl="1" eaLnBrk="1" hangingPunct="1"/>
            <a:r>
              <a:rPr lang="en-US" smtClean="0"/>
              <a:t>Income Approach</a:t>
            </a:r>
          </a:p>
          <a:p>
            <a:pPr eaLnBrk="1" hangingPunct="1"/>
            <a:r>
              <a:rPr lang="en-US" smtClean="0"/>
              <a:t>Value Added Nominal GDP is market value of all final goods and services at current prices</a:t>
            </a:r>
          </a:p>
          <a:p>
            <a:pPr eaLnBrk="1" hangingPunct="1"/>
            <a:r>
              <a:rPr lang="en-US" smtClean="0"/>
              <a:t>Quarterly GDP and annual GDP</a:t>
            </a:r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FF6D62-ED1E-48CD-9AEE-B7A998E31967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8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7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Final Goods and Services</a:t>
            </a:r>
          </a:p>
        </p:txBody>
      </p:sp>
      <p:sp>
        <p:nvSpPr>
          <p:cNvPr id="6103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000" smtClean="0"/>
              <a:t>Final goods or services </a:t>
            </a:r>
          </a:p>
          <a:p>
            <a:pPr lvl="1" eaLnBrk="1" hangingPunct="1"/>
            <a:r>
              <a:rPr lang="en-CA" sz="2000" smtClean="0"/>
              <a:t>e.g. bread</a:t>
            </a:r>
          </a:p>
          <a:p>
            <a:pPr lvl="1" eaLnBrk="1" hangingPunct="1"/>
            <a:r>
              <a:rPr lang="en-CA" sz="2000" smtClean="0"/>
              <a:t>Goods or services consumed by the ultimate user</a:t>
            </a:r>
          </a:p>
          <a:p>
            <a:pPr lvl="1" eaLnBrk="1" hangingPunct="1"/>
            <a:r>
              <a:rPr lang="en-CA" sz="2000" smtClean="0"/>
              <a:t>the end products of the production process</a:t>
            </a:r>
          </a:p>
          <a:p>
            <a:pPr lvl="1" eaLnBrk="1" hangingPunct="1"/>
            <a:r>
              <a:rPr lang="en-CA" sz="2000" smtClean="0"/>
              <a:t>Total final sales = GDP </a:t>
            </a:r>
          </a:p>
          <a:p>
            <a:pPr eaLnBrk="1" hangingPunct="1"/>
            <a:r>
              <a:rPr lang="en-CA" sz="2000" smtClean="0"/>
              <a:t>Intermediate goods or services  </a:t>
            </a:r>
          </a:p>
          <a:p>
            <a:pPr lvl="1" eaLnBrk="1" hangingPunct="1"/>
            <a:r>
              <a:rPr lang="en-CA" sz="2000" smtClean="0"/>
              <a:t>e.g. wheat in flour production ; flour in bread production; </a:t>
            </a:r>
          </a:p>
          <a:p>
            <a:pPr lvl="1" eaLnBrk="1" hangingPunct="1"/>
            <a:r>
              <a:rPr lang="en-CA" sz="2000" smtClean="0"/>
              <a:t>Goods or services used up in the production of final goods and services</a:t>
            </a:r>
          </a:p>
          <a:p>
            <a:pPr lvl="1" eaLnBrk="1" hangingPunct="1"/>
            <a:r>
              <a:rPr lang="en-CA" sz="2000" smtClean="0"/>
              <a:t>Not separately counted as part of GDP, in order to avoid double-counting</a:t>
            </a:r>
          </a:p>
          <a:p>
            <a:pPr eaLnBrk="1" hangingPunct="1"/>
            <a:endParaRPr lang="en-US" sz="2000" smtClean="0"/>
          </a:p>
        </p:txBody>
      </p:sp>
      <p:sp>
        <p:nvSpPr>
          <p:cNvPr id="12293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2292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989B0-851D-4E46-9DC4-6D12B2C65E1A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10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103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103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>
                    <a:satMod val="150000"/>
                  </a:schemeClr>
                </a:solidFill>
              </a:rPr>
              <a:t>Example: The Hair Stylist and Her Assistant</a:t>
            </a:r>
          </a:p>
        </p:txBody>
      </p:sp>
      <p:sp>
        <p:nvSpPr>
          <p:cNvPr id="6103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Hair stylist charge $20 for a haircut</a:t>
            </a:r>
          </a:p>
          <a:p>
            <a:pPr eaLnBrk="1" hangingPunct="1"/>
            <a:r>
              <a:rPr lang="en-US" sz="2400" smtClean="0"/>
              <a:t>She pays her assistant $4</a:t>
            </a:r>
          </a:p>
          <a:p>
            <a:pPr eaLnBrk="1" hangingPunct="1"/>
            <a:r>
              <a:rPr lang="en-US" sz="2400" smtClean="0"/>
              <a:t>What counts towards GDP per haircut?</a:t>
            </a:r>
          </a:p>
          <a:p>
            <a:pPr eaLnBrk="1" hangingPunct="1"/>
            <a:r>
              <a:rPr lang="en-US" sz="2400" smtClean="0"/>
              <a:t>$20 is the final service</a:t>
            </a:r>
          </a:p>
          <a:p>
            <a:pPr eaLnBrk="1" hangingPunct="1"/>
            <a:r>
              <a:rPr lang="en-US" sz="2400" smtClean="0"/>
              <a:t>$4 contributes to the production, not the final service</a:t>
            </a:r>
          </a:p>
          <a:p>
            <a:pPr eaLnBrk="1" hangingPunct="1"/>
            <a:r>
              <a:rPr lang="en-US" sz="2400" smtClean="0"/>
              <a:t>$20 is the contribution of the hair stylist and her assistant to GDP</a:t>
            </a:r>
          </a:p>
          <a:p>
            <a:pPr eaLnBrk="1" hangingPunct="1"/>
            <a:endParaRPr lang="en-US" sz="2400" smtClean="0"/>
          </a:p>
        </p:txBody>
      </p:sp>
      <p:sp>
        <p:nvSpPr>
          <p:cNvPr id="13317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331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B7BC22-B528-49F7-96E9-A66A0231AB12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0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0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0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>
                    <a:satMod val="150000"/>
                  </a:schemeClr>
                </a:solidFill>
              </a:rPr>
              <a:t>Value Added</a:t>
            </a:r>
          </a:p>
        </p:txBody>
      </p:sp>
      <p:sp>
        <p:nvSpPr>
          <p:cNvPr id="6103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Value added</a:t>
            </a:r>
          </a:p>
          <a:p>
            <a:pPr lvl="1" eaLnBrk="1" hangingPunct="1"/>
            <a:r>
              <a:rPr lang="en-CA" sz="2400" dirty="0" smtClean="0"/>
              <a:t>equals the market value of its product or service minus the cost of inputs purchased from others</a:t>
            </a:r>
          </a:p>
          <a:p>
            <a:pPr lvl="1" eaLnBrk="1" hangingPunct="1"/>
            <a:r>
              <a:rPr lang="en-CA" sz="2400" dirty="0" smtClean="0"/>
              <a:t>Example: Value Added in Bread Production</a:t>
            </a:r>
          </a:p>
          <a:p>
            <a:pPr lvl="1" eaLnBrk="1" hangingPunct="1">
              <a:buFont typeface="Wingdings" pitchFamily="2" charset="2"/>
              <a:buNone/>
            </a:pPr>
            <a:endParaRPr lang="en-US" sz="2400" dirty="0" smtClean="0"/>
          </a:p>
        </p:txBody>
      </p:sp>
      <p:sp>
        <p:nvSpPr>
          <p:cNvPr id="1436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436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F1C2AB-B7F9-49DE-92D6-7B36F86179EF}" type="slidenum">
              <a:rPr lang="en-US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57250" y="3500438"/>
          <a:ext cx="778892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2255"/>
                <a:gridCol w="1110951"/>
                <a:gridCol w="3388043"/>
                <a:gridCol w="175768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Firm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Revenue  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-</a:t>
                      </a:r>
                      <a:r>
                        <a:rPr lang="en-CA" sz="1600" baseline="0" dirty="0" smtClean="0"/>
                        <a:t>  </a:t>
                      </a:r>
                      <a:r>
                        <a:rPr lang="en-CA" sz="1600" dirty="0" smtClean="0"/>
                        <a:t>Costs of Intermediate</a:t>
                      </a:r>
                      <a:r>
                        <a:rPr lang="en-CA" sz="1600" baseline="0" dirty="0" smtClean="0"/>
                        <a:t> Goods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= Value Added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Grain supplier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$0.50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 smtClean="0"/>
                        <a:t>$0.00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CA" sz="16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Flour miller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$1.20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 smtClean="0"/>
                        <a:t>$0.50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CA" sz="160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Bakery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CA" sz="1600" dirty="0" smtClean="0"/>
                        <a:t>$2.00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 smtClean="0"/>
                        <a:t>$1.20</a:t>
                      </a:r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CA" sz="1600" b="1" dirty="0" smtClean="0"/>
                        <a:t>         Total</a:t>
                      </a:r>
                      <a:endParaRPr lang="en-CA" sz="16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CA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CA" sz="1600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286625" y="3857625"/>
            <a:ext cx="79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6A1900"/>
                </a:solidFill>
                <a:latin typeface="Georgia" pitchFamily="18" charset="0"/>
              </a:rPr>
              <a:t>$0.50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286625" y="4286250"/>
            <a:ext cx="785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6A1900"/>
                </a:solidFill>
                <a:latin typeface="Georgia" pitchFamily="18" charset="0"/>
              </a:rPr>
              <a:t>$0.70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286625" y="4643438"/>
            <a:ext cx="808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6A1900"/>
                </a:solidFill>
                <a:latin typeface="Georgia" pitchFamily="18" charset="0"/>
              </a:rPr>
              <a:t>$0.80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286625" y="5000625"/>
            <a:ext cx="798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solidFill>
                  <a:srgbClr val="6A1900"/>
                </a:solidFill>
                <a:latin typeface="Georgia" pitchFamily="18" charset="0"/>
              </a:rPr>
              <a:t>$2.00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0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0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0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9" grpId="0" build="p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Expenditure Approach to GDP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00200"/>
            <a:ext cx="7848600" cy="4525963"/>
          </a:xfrm>
        </p:spPr>
        <p:txBody>
          <a:bodyPr/>
          <a:lstStyle/>
          <a:p>
            <a:pPr marL="0" indent="0" eaLnBrk="1" hangingPunct="1"/>
            <a:r>
              <a:rPr lang="en-US" sz="2800" dirty="0" smtClean="0"/>
              <a:t>Consumption expenditure (C)</a:t>
            </a:r>
          </a:p>
          <a:p>
            <a:pPr marL="0" indent="0" eaLnBrk="1" hangingPunct="1"/>
            <a:r>
              <a:rPr lang="en-US" sz="2800" dirty="0" smtClean="0"/>
              <a:t>Investment (</a:t>
            </a:r>
            <a:r>
              <a:rPr lang="en-US" sz="2800" dirty="0" err="1" smtClean="0"/>
              <a:t>I</a:t>
            </a:r>
            <a:r>
              <a:rPr lang="en-US" sz="2000" dirty="0" err="1" smtClean="0"/>
              <a:t>g</a:t>
            </a:r>
            <a:r>
              <a:rPr lang="en-US" sz="2800" dirty="0" smtClean="0"/>
              <a:t>)</a:t>
            </a:r>
          </a:p>
          <a:p>
            <a:pPr marL="457200" lvl="1" indent="0" eaLnBrk="1" hangingPunct="1"/>
            <a:r>
              <a:rPr lang="en-US" sz="2400" dirty="0" smtClean="0"/>
              <a:t>Gross investment = Net investment + depreciation</a:t>
            </a:r>
          </a:p>
          <a:p>
            <a:pPr marL="0" indent="0" eaLnBrk="1" hangingPunct="1"/>
            <a:r>
              <a:rPr lang="en-US" sz="2800" dirty="0" smtClean="0"/>
              <a:t>Government expenditure (G)</a:t>
            </a:r>
          </a:p>
          <a:p>
            <a:pPr marL="457200" lvl="1" indent="0" eaLnBrk="1" hangingPunct="1"/>
            <a:r>
              <a:rPr lang="en-US" sz="2400" dirty="0" smtClean="0"/>
              <a:t>Transfer payments</a:t>
            </a:r>
          </a:p>
          <a:p>
            <a:pPr marL="0" indent="0" eaLnBrk="1" hangingPunct="1"/>
            <a:r>
              <a:rPr lang="en-US" sz="2800" dirty="0" smtClean="0"/>
              <a:t>Exports and Imports</a:t>
            </a:r>
          </a:p>
          <a:p>
            <a:pPr marL="457200" lvl="1" indent="0" eaLnBrk="1" hangingPunct="1"/>
            <a:r>
              <a:rPr lang="en-US" sz="2400" dirty="0" smtClean="0"/>
              <a:t>Net Exports </a:t>
            </a:r>
            <a:r>
              <a:rPr lang="en-US" sz="2400" dirty="0" err="1" smtClean="0"/>
              <a:t>X</a:t>
            </a:r>
            <a:r>
              <a:rPr lang="en-US" sz="1800" dirty="0" err="1" smtClean="0"/>
              <a:t>n</a:t>
            </a:r>
            <a:r>
              <a:rPr lang="en-US" sz="2400" dirty="0" smtClean="0"/>
              <a:t> = X - M</a:t>
            </a:r>
          </a:p>
        </p:txBody>
      </p:sp>
      <p:graphicFrame>
        <p:nvGraphicFramePr>
          <p:cNvPr id="409604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717800" y="5267325"/>
          <a:ext cx="2757488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1346040" imgH="228600" progId="Equation.3">
                  <p:embed/>
                </p:oleObj>
              </mc:Choice>
              <mc:Fallback>
                <p:oleObj name="Equation" r:id="rId4" imgW="134604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5267325"/>
                        <a:ext cx="2757488" cy="468313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02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7DE4BE-D8EF-4901-B6D9-4B319DC4924E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9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9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9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09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9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09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>
                    <a:satMod val="150000"/>
                  </a:schemeClr>
                </a:solidFill>
              </a:rPr>
              <a:t>Example : </a:t>
            </a: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Measuring GDP by production and by expenditure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536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5366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851B80-3CB5-4356-9EF6-AFA404D61050}" type="slidenum">
              <a:rPr lang="en-US"/>
              <a:pPr>
                <a:defRPr/>
              </a:pPr>
              <a:t>13</a:t>
            </a:fld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4" name="TextBox 8"/>
          <p:cNvSpPr txBox="1">
            <a:spLocks noChangeArrowheads="1"/>
          </p:cNvSpPr>
          <p:nvPr/>
        </p:nvSpPr>
        <p:spPr bwMode="auto">
          <a:xfrm>
            <a:off x="1643063" y="5572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CA"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1625" y="4429125"/>
            <a:ext cx="6286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CA" dirty="0">
                <a:solidFill>
                  <a:schemeClr val="tx2"/>
                </a:solidFill>
                <a:latin typeface="+mj-lt"/>
              </a:rPr>
              <a:t>We can measure GDP by total production or by expenditure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>
                    <a:satMod val="150000"/>
                  </a:schemeClr>
                </a:solidFill>
              </a:rPr>
              <a:t>Example: </a:t>
            </a: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Measuring GDP by production </a:t>
            </a:r>
            <a:b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and by expenditure</a:t>
            </a:r>
            <a:endParaRPr lang="en-US" sz="360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000" smtClean="0"/>
              <a:t>Measuring GDP by production:</a:t>
            </a:r>
          </a:p>
          <a:p>
            <a:pPr lvl="1" eaLnBrk="1" hangingPunct="1"/>
            <a:r>
              <a:rPr lang="en-CA" sz="2000" smtClean="0"/>
              <a:t>$15,000×1 million = $15 billion</a:t>
            </a:r>
          </a:p>
          <a:p>
            <a:pPr eaLnBrk="1" hangingPunct="1"/>
            <a:r>
              <a:rPr lang="en-CA" sz="2000" smtClean="0"/>
              <a:t>Measuring GDP by expenditure</a:t>
            </a:r>
          </a:p>
          <a:p>
            <a:pPr lvl="1" eaLnBrk="1" hangingPunct="1"/>
            <a:r>
              <a:rPr lang="en-US" sz="2000" i="1" smtClean="0"/>
              <a:t>Y = C + I + G + NX</a:t>
            </a:r>
          </a:p>
          <a:p>
            <a:pPr lvl="1" eaLnBrk="1" hangingPunct="1"/>
            <a:r>
              <a:rPr lang="en-US" sz="2000" smtClean="0"/>
              <a:t>Consumption: </a:t>
            </a:r>
            <a:r>
              <a:rPr lang="en-CA" sz="2000" smtClean="0"/>
              <a:t>$15,000×700,000 = $10.5 billion</a:t>
            </a:r>
          </a:p>
          <a:p>
            <a:pPr lvl="1" eaLnBrk="1" hangingPunct="1"/>
            <a:r>
              <a:rPr lang="en-CA" sz="2000" smtClean="0"/>
              <a:t>Investment: $15,000×(200,000 + 25,000) = $3.375 billion</a:t>
            </a:r>
          </a:p>
          <a:p>
            <a:pPr lvl="2" eaLnBrk="1" hangingPunct="1"/>
            <a:r>
              <a:rPr lang="en-CA" sz="2000" smtClean="0"/>
              <a:t>Remember to include both business investment and inventory</a:t>
            </a:r>
          </a:p>
          <a:p>
            <a:pPr lvl="1" eaLnBrk="1" hangingPunct="1"/>
            <a:r>
              <a:rPr lang="en-CA" sz="2000" smtClean="0"/>
              <a:t>Government: $15,000×50,000 = $0.75 billion</a:t>
            </a:r>
          </a:p>
          <a:p>
            <a:pPr lvl="1" eaLnBrk="1" hangingPunct="1"/>
            <a:r>
              <a:rPr lang="en-CA" sz="2000" smtClean="0"/>
              <a:t>Net Export: $15,000×25,000 million = $0.375 billion</a:t>
            </a:r>
          </a:p>
          <a:p>
            <a:pPr lvl="1" eaLnBrk="1" hangingPunct="1"/>
            <a:r>
              <a:rPr lang="en-CA" sz="2000" smtClean="0"/>
              <a:t>GDP = 10.5 + 3.375 + 0.75 + 0.375 = $15 billion</a:t>
            </a:r>
          </a:p>
          <a:p>
            <a:pPr lvl="1" eaLnBrk="1" hangingPunct="1"/>
            <a:endParaRPr lang="en-CA" sz="2000" smtClean="0"/>
          </a:p>
          <a:p>
            <a:pPr lvl="1" eaLnBrk="1" hangingPunct="1"/>
            <a:endParaRPr lang="en-CA" sz="2000" smtClean="0"/>
          </a:p>
          <a:p>
            <a:pPr lvl="1" eaLnBrk="1" hangingPunct="1"/>
            <a:endParaRPr lang="en-US" sz="2000" smtClean="0"/>
          </a:p>
          <a:p>
            <a:pPr lvl="1" eaLnBrk="1" hangingPunct="1"/>
            <a:endParaRPr lang="en-CA" sz="2000" smtClean="0"/>
          </a:p>
        </p:txBody>
      </p:sp>
      <p:sp>
        <p:nvSpPr>
          <p:cNvPr id="23556" name="TextBox 8"/>
          <p:cNvSpPr txBox="1">
            <a:spLocks noChangeArrowheads="1"/>
          </p:cNvSpPr>
          <p:nvPr/>
        </p:nvSpPr>
        <p:spPr bwMode="auto">
          <a:xfrm>
            <a:off x="1643063" y="5572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CA">
              <a:latin typeface="Georgia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D7BCE4-D511-4B5B-8179-58B0962437F7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Expenditure Approach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815609"/>
          </a:xfrm>
        </p:spPr>
        <p:txBody>
          <a:bodyPr>
            <a:normAutofit lnSpcReduction="10000"/>
          </a:bodyPr>
          <a:lstStyle/>
          <a:p>
            <a:r>
              <a:rPr lang="en-CA" sz="2400" dirty="0" smtClean="0"/>
              <a:t>GDP as the sum of all the money spent in buying final goods and services.</a:t>
            </a:r>
            <a:endParaRPr lang="en-CA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6825" y="2667000"/>
            <a:ext cx="688657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D5DBDCE-5566-4AE8-B467-7D358860FAC5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 smtClean="0"/>
              <a:t>Figure 5-1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sz="3100" dirty="0" smtClean="0"/>
              <a:t>Gross Investment, Depreciation, Net Investment, and the Stock of Capital</a:t>
            </a:r>
            <a:endParaRPr lang="en-CA" dirty="0"/>
          </a:p>
        </p:txBody>
      </p:sp>
      <p:sp>
        <p:nvSpPr>
          <p:cNvPr id="29697" name="Date Placeholder 2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pitchFamily="34" charset="0"/>
              </a:rPr>
              <a:t>.</a:t>
            </a:r>
          </a:p>
        </p:txBody>
      </p:sp>
      <p:sp>
        <p:nvSpPr>
          <p:cNvPr id="2969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51682A-1CE9-4D21-86CA-C4BAD96811CE}" type="slidenum">
              <a:rPr lang="en-US" smtClean="0">
                <a:latin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827088" y="3644900"/>
            <a:ext cx="1944687" cy="863600"/>
          </a:xfrm>
          <a:prstGeom prst="rect">
            <a:avLst/>
          </a:prstGeom>
          <a:solidFill>
            <a:srgbClr val="FFCC99"/>
          </a:solidFill>
          <a:ln w="1270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lIns="92075" tIns="46038" rIns="92075" bIns="46038" anchor="ctr">
            <a:flatTx/>
          </a:bodyPr>
          <a:lstStyle/>
          <a:p>
            <a:pPr algn="ctr">
              <a:defRPr/>
            </a:pPr>
            <a:r>
              <a:rPr lang="en-CA" sz="2000" dirty="0">
                <a:latin typeface="+mn-lt"/>
              </a:rPr>
              <a:t>Stock of capital</a:t>
            </a:r>
          </a:p>
        </p:txBody>
      </p:sp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900113" y="4797425"/>
            <a:ext cx="1754187" cy="40075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2000" dirty="0">
                <a:latin typeface="+mn-lt"/>
              </a:rPr>
              <a:t>January 1</a:t>
            </a:r>
          </a:p>
        </p:txBody>
      </p:sp>
      <p:sp>
        <p:nvSpPr>
          <p:cNvPr id="166916" name="Rectangle 4"/>
          <p:cNvSpPr>
            <a:spLocks noChangeArrowheads="1"/>
          </p:cNvSpPr>
          <p:nvPr/>
        </p:nvSpPr>
        <p:spPr bwMode="auto">
          <a:xfrm>
            <a:off x="3779838" y="2276475"/>
            <a:ext cx="1943100" cy="946150"/>
          </a:xfrm>
          <a:prstGeom prst="rect">
            <a:avLst/>
          </a:prstGeom>
          <a:solidFill>
            <a:srgbClr val="FFCC99"/>
          </a:solidFill>
          <a:ln w="1270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lIns="92075" tIns="46038" rIns="92075" bIns="46038" anchor="ctr">
            <a:flatTx/>
          </a:bodyPr>
          <a:lstStyle/>
          <a:p>
            <a:pPr algn="ctr">
              <a:defRPr/>
            </a:pPr>
            <a:r>
              <a:rPr lang="en-CA" sz="2000">
                <a:latin typeface="+mn-lt"/>
              </a:rPr>
              <a:t>Net investment</a:t>
            </a:r>
          </a:p>
        </p:txBody>
      </p:sp>
      <p:sp>
        <p:nvSpPr>
          <p:cNvPr id="166919" name="Rectangle 7"/>
          <p:cNvSpPr>
            <a:spLocks noChangeArrowheads="1"/>
          </p:cNvSpPr>
          <p:nvPr/>
        </p:nvSpPr>
        <p:spPr bwMode="auto">
          <a:xfrm>
            <a:off x="6732588" y="2205038"/>
            <a:ext cx="1735137" cy="863600"/>
          </a:xfrm>
          <a:prstGeom prst="rect">
            <a:avLst/>
          </a:prstGeom>
          <a:solidFill>
            <a:srgbClr val="FFCC99"/>
          </a:solidFill>
          <a:ln w="12700">
            <a:noFill/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lIns="92075" tIns="46038" rIns="92075" bIns="46038" anchor="ctr">
            <a:flatTx/>
          </a:bodyPr>
          <a:lstStyle/>
          <a:p>
            <a:pPr algn="ctr">
              <a:defRPr/>
            </a:pPr>
            <a:r>
              <a:rPr lang="en-CA" sz="2000">
                <a:latin typeface="+mn-lt"/>
              </a:rPr>
              <a:t>Stock</a:t>
            </a:r>
          </a:p>
        </p:txBody>
      </p:sp>
      <p:sp>
        <p:nvSpPr>
          <p:cNvPr id="166920" name="Rectangle 8"/>
          <p:cNvSpPr>
            <a:spLocks noChangeArrowheads="1"/>
          </p:cNvSpPr>
          <p:nvPr/>
        </p:nvSpPr>
        <p:spPr bwMode="auto">
          <a:xfrm>
            <a:off x="6732588" y="3357563"/>
            <a:ext cx="1735137" cy="1138237"/>
          </a:xfrm>
          <a:prstGeom prst="rect">
            <a:avLst/>
          </a:prstGeom>
          <a:solidFill>
            <a:srgbClr val="FFCC99"/>
          </a:solidFill>
          <a:ln w="12700">
            <a:noFill/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lIns="92075" tIns="46038" rIns="92075" bIns="46038" anchor="ctr">
            <a:flatTx/>
          </a:bodyPr>
          <a:lstStyle/>
          <a:p>
            <a:pPr algn="ctr">
              <a:defRPr/>
            </a:pPr>
            <a:r>
              <a:rPr lang="en-CA" sz="2000">
                <a:latin typeface="+mn-lt"/>
              </a:rPr>
              <a:t>of</a:t>
            </a:r>
          </a:p>
          <a:p>
            <a:pPr algn="ctr">
              <a:defRPr/>
            </a:pPr>
            <a:r>
              <a:rPr lang="en-CA" sz="2000">
                <a:latin typeface="+mn-lt"/>
              </a:rPr>
              <a:t>capital</a:t>
            </a:r>
          </a:p>
        </p:txBody>
      </p:sp>
      <p:sp>
        <p:nvSpPr>
          <p:cNvPr id="166921" name="Text Box 9"/>
          <p:cNvSpPr txBox="1">
            <a:spLocks noChangeArrowheads="1"/>
          </p:cNvSpPr>
          <p:nvPr/>
        </p:nvSpPr>
        <p:spPr bwMode="auto">
          <a:xfrm>
            <a:off x="6443663" y="4868863"/>
            <a:ext cx="2090737" cy="40075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2000">
                <a:latin typeface="+mn-lt"/>
              </a:rPr>
              <a:t>December 31</a:t>
            </a:r>
          </a:p>
        </p:txBody>
      </p:sp>
      <p:sp>
        <p:nvSpPr>
          <p:cNvPr id="166924" name="Rectangle 12"/>
          <p:cNvSpPr>
            <a:spLocks noChangeArrowheads="1"/>
          </p:cNvSpPr>
          <p:nvPr/>
        </p:nvSpPr>
        <p:spPr bwMode="auto">
          <a:xfrm>
            <a:off x="3779838" y="3429000"/>
            <a:ext cx="2016125" cy="720725"/>
          </a:xfrm>
          <a:prstGeom prst="rect">
            <a:avLst/>
          </a:prstGeom>
          <a:solidFill>
            <a:srgbClr val="CCFFFF"/>
          </a:solidFill>
          <a:ln w="1270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lIns="92075" tIns="46038" rIns="92075" bIns="46038" anchor="ctr">
            <a:flatTx/>
          </a:bodyPr>
          <a:lstStyle/>
          <a:p>
            <a:pPr algn="ctr">
              <a:defRPr/>
            </a:pPr>
            <a:r>
              <a:rPr lang="en-CA" sz="2000">
                <a:latin typeface="+mn-lt"/>
              </a:rPr>
              <a:t>Depreciation</a:t>
            </a:r>
          </a:p>
        </p:txBody>
      </p:sp>
      <p:sp>
        <p:nvSpPr>
          <p:cNvPr id="166926" name="AutoShape 14"/>
          <p:cNvSpPr>
            <a:spLocks noChangeArrowheads="1"/>
          </p:cNvSpPr>
          <p:nvPr/>
        </p:nvSpPr>
        <p:spPr bwMode="auto">
          <a:xfrm>
            <a:off x="5867400" y="2636838"/>
            <a:ext cx="649288" cy="287337"/>
          </a:xfrm>
          <a:prstGeom prst="rightArrow">
            <a:avLst>
              <a:gd name="adj1" fmla="val 50000"/>
              <a:gd name="adj2" fmla="val 56492"/>
            </a:avLst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600">
              <a:latin typeface="+mn-lt"/>
            </a:endParaRPr>
          </a:p>
        </p:txBody>
      </p:sp>
      <p:sp>
        <p:nvSpPr>
          <p:cNvPr id="166927" name="Text Box 15"/>
          <p:cNvSpPr txBox="1">
            <a:spLocks noChangeArrowheads="1"/>
          </p:cNvSpPr>
          <p:nvPr/>
        </p:nvSpPr>
        <p:spPr bwMode="auto">
          <a:xfrm>
            <a:off x="1403350" y="2852738"/>
            <a:ext cx="19446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CA" sz="2000">
                <a:latin typeface="+mn-lt"/>
              </a:rPr>
              <a:t>Gross Investment</a:t>
            </a:r>
            <a:endParaRPr lang="en-US" sz="2000">
              <a:latin typeface="+mn-lt"/>
            </a:endParaRPr>
          </a:p>
        </p:txBody>
      </p:sp>
      <p:sp>
        <p:nvSpPr>
          <p:cNvPr id="29709" name="AutoShape 16"/>
          <p:cNvSpPr>
            <a:spLocks/>
          </p:cNvSpPr>
          <p:nvPr/>
        </p:nvSpPr>
        <p:spPr bwMode="auto">
          <a:xfrm>
            <a:off x="3419475" y="2492375"/>
            <a:ext cx="73025" cy="1657350"/>
          </a:xfrm>
          <a:prstGeom prst="leftBrace">
            <a:avLst>
              <a:gd name="adj1" fmla="val 18913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6" grpId="0" animBg="1"/>
      <p:bldP spid="166919" grpId="0" animBg="1"/>
      <p:bldP spid="166920" grpId="0" animBg="1"/>
      <p:bldP spid="166921" grpId="0"/>
      <p:bldP spid="166924" grpId="0" animBg="1"/>
      <p:bldP spid="166926" grpId="0" animBg="1"/>
      <p:bldP spid="1669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Expenditure Approach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397009"/>
          </a:xfrm>
        </p:spPr>
        <p:txBody>
          <a:bodyPr>
            <a:normAutofit/>
          </a:bodyPr>
          <a:lstStyle/>
          <a:p>
            <a:r>
              <a:rPr lang="en-CA" sz="2800" dirty="0" smtClean="0"/>
              <a:t>GDP as the sum of all the money spent in buying final goods and services.</a:t>
            </a:r>
          </a:p>
          <a:p>
            <a:r>
              <a:rPr lang="en-CA" sz="2800" dirty="0" smtClean="0"/>
              <a:t>GDP = C + </a:t>
            </a:r>
            <a:r>
              <a:rPr lang="en-CA" sz="2800" dirty="0" err="1" smtClean="0"/>
              <a:t>I</a:t>
            </a:r>
            <a:r>
              <a:rPr lang="en-CA" sz="1800" dirty="0" err="1" smtClean="0"/>
              <a:t>g</a:t>
            </a:r>
            <a:r>
              <a:rPr lang="en-CA" sz="2800" dirty="0" smtClean="0"/>
              <a:t> + G + </a:t>
            </a:r>
            <a:r>
              <a:rPr lang="en-CA" sz="2800" dirty="0" err="1" smtClean="0"/>
              <a:t>X</a:t>
            </a:r>
            <a:r>
              <a:rPr lang="en-CA" sz="1800" dirty="0" err="1" smtClean="0"/>
              <a:t>n</a:t>
            </a:r>
            <a:endParaRPr lang="en-CA" sz="2800" dirty="0" smtClean="0"/>
          </a:p>
          <a:p>
            <a:r>
              <a:rPr lang="en-CA" sz="2800" dirty="0" smtClean="0"/>
              <a:t>For Canada in 2011 (in billions, from Table 5-3):</a:t>
            </a:r>
          </a:p>
          <a:p>
            <a:pPr>
              <a:buNone/>
            </a:pPr>
            <a:r>
              <a:rPr lang="en-CA" sz="2800" dirty="0" smtClean="0"/>
              <a:t>	GDP = $983 + $321 + $436 - $19 = $1721</a:t>
            </a:r>
          </a:p>
          <a:p>
            <a:endParaRPr lang="en-CA" sz="2800" dirty="0"/>
          </a:p>
        </p:txBody>
      </p:sp>
      <p:sp>
        <p:nvSpPr>
          <p:cNvPr id="8" name="Date Placeholder 66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743200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D5DBDCE-5566-4AE8-B467-7D358860FAC5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Global Perspective 5.1 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0613" y="1819275"/>
            <a:ext cx="6962775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noFill/>
        </p:spPr>
        <p:txBody>
          <a:bodyPr/>
          <a:lstStyle/>
          <a:p>
            <a:fld id="{6751682A-1CE9-4D21-86CA-C4BAD96811CE}" type="slidenum">
              <a:rPr lang="en-US" smtClean="0">
                <a:latin typeface="Arial" pitchFamily="34" charset="0"/>
              </a:rPr>
              <a:pPr/>
              <a:t>18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The Income Approach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600" b="1" dirty="0" smtClean="0">
                <a:solidFill>
                  <a:schemeClr val="tx1"/>
                </a:solidFill>
              </a:rPr>
              <a:t>The Income Approach:</a:t>
            </a:r>
            <a:r>
              <a:rPr lang="en-US" sz="2600" b="1" dirty="0" smtClean="0"/>
              <a:t> </a:t>
            </a:r>
            <a:r>
              <a:rPr lang="en-US" sz="2600" dirty="0" smtClean="0"/>
              <a:t>adds up expenditures  that are</a:t>
            </a:r>
            <a:r>
              <a:rPr lang="en-US" sz="2600" b="1" dirty="0" smtClean="0"/>
              <a:t> </a:t>
            </a:r>
            <a:r>
              <a:rPr lang="en-US" sz="2600" dirty="0" smtClean="0"/>
              <a:t>allocated as income to those producing the output</a:t>
            </a:r>
          </a:p>
          <a:p>
            <a:pPr eaLnBrk="1" hangingPunct="1"/>
            <a:r>
              <a:rPr lang="en-US" sz="2600" dirty="0" smtClean="0"/>
              <a:t>The Income Approach adds up</a:t>
            </a:r>
          </a:p>
          <a:p>
            <a:pPr lvl="1"/>
            <a:r>
              <a:rPr lang="en-US" sz="2200" dirty="0" smtClean="0"/>
              <a:t>Wages, salaries, and supplementary </a:t>
            </a:r>
            <a:r>
              <a:rPr lang="en-US" sz="2200" dirty="0" err="1" smtClean="0"/>
              <a:t>labour</a:t>
            </a:r>
            <a:r>
              <a:rPr lang="en-US" sz="2200" dirty="0" smtClean="0"/>
              <a:t> income</a:t>
            </a:r>
          </a:p>
          <a:p>
            <a:pPr lvl="1"/>
            <a:r>
              <a:rPr lang="en-US" sz="2200" dirty="0" smtClean="0"/>
              <a:t>Profits of corporations and government enterprises before taxes</a:t>
            </a:r>
          </a:p>
          <a:p>
            <a:pPr lvl="1"/>
            <a:r>
              <a:rPr lang="en-US" sz="2200" dirty="0" smtClean="0"/>
              <a:t>Interest and investment income </a:t>
            </a:r>
          </a:p>
          <a:p>
            <a:pPr lvl="1"/>
            <a:r>
              <a:rPr lang="en-US" sz="2200" dirty="0" smtClean="0"/>
              <a:t>Net income of farm and unincorporated businesses</a:t>
            </a:r>
          </a:p>
          <a:p>
            <a:pPr lvl="1"/>
            <a:r>
              <a:rPr lang="en-US" sz="2200" dirty="0" smtClean="0"/>
              <a:t>Indirect taxes less subsidies on products</a:t>
            </a:r>
          </a:p>
          <a:p>
            <a:pPr lvl="1"/>
            <a:r>
              <a:rPr lang="en-US" sz="2200" dirty="0" smtClean="0"/>
              <a:t>Depreciation: Capital consumption allowances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767DF46-1D62-4E25-80F3-91FDEA278F36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Income Approach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Net domestic income at factor cost</a:t>
            </a:r>
          </a:p>
          <a:p>
            <a:pPr lvl="1"/>
            <a:r>
              <a:rPr lang="en-CA" dirty="0" smtClean="0"/>
              <a:t>All the income earned by Canadian-supplied factors of production as wages, interest, rent, and profit.</a:t>
            </a:r>
          </a:p>
          <a:p>
            <a:r>
              <a:rPr lang="en-CA" dirty="0" smtClean="0"/>
              <a:t>Personal income (PI) </a:t>
            </a:r>
          </a:p>
          <a:p>
            <a:pPr lvl="1"/>
            <a:r>
              <a:rPr lang="en-CA" dirty="0" smtClean="0"/>
              <a:t>The earned and unearned income available to resource suppliers and others before the payment of personal income taxes. </a:t>
            </a:r>
          </a:p>
          <a:p>
            <a:r>
              <a:rPr lang="en-CA" dirty="0" smtClean="0"/>
              <a:t>Disposable income (DI) </a:t>
            </a:r>
          </a:p>
          <a:p>
            <a:pPr lvl="1"/>
            <a:r>
              <a:rPr lang="en-CA" dirty="0" smtClean="0"/>
              <a:t>Personal income less personal taxes.</a:t>
            </a:r>
            <a:endParaRPr lang="en-CA" dirty="0"/>
          </a:p>
        </p:txBody>
      </p:sp>
      <p:sp>
        <p:nvSpPr>
          <p:cNvPr id="4" name="Date Placeholder 66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743200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D5DBDCE-5566-4AE8-B467-7D358860FAC5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Approach</a:t>
            </a:r>
            <a:endParaRPr lang="en-CA" dirty="0"/>
          </a:p>
        </p:txBody>
      </p:sp>
      <p:sp>
        <p:nvSpPr>
          <p:cNvPr id="8" name="Date Placeholder 66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667000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D5DBDCE-5566-4AE8-B467-7D358860FAC5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8238" y="1838325"/>
            <a:ext cx="68675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812800"/>
          </a:xfrm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solidFill>
                  <a:schemeClr val="accent1">
                    <a:satMod val="150000"/>
                  </a:schemeClr>
                </a:solidFill>
              </a:rPr>
              <a:t>The Circular Flow of Income and Expenditure Revisited</a:t>
            </a:r>
          </a:p>
        </p:txBody>
      </p:sp>
      <p:sp>
        <p:nvSpPr>
          <p:cNvPr id="19514" name="Footer Placeholder 6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19513" name="Slide Number Placeholder 6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A13BBD-E804-45D5-8A21-770E62525CA6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734213" name="Line 5"/>
          <p:cNvSpPr>
            <a:spLocks noChangeShapeType="1"/>
          </p:cNvSpPr>
          <p:nvPr/>
        </p:nvSpPr>
        <p:spPr bwMode="auto">
          <a:xfrm flipH="1">
            <a:off x="1652588" y="1552575"/>
            <a:ext cx="2009775" cy="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14" name="Line 6"/>
          <p:cNvSpPr>
            <a:spLocks noChangeShapeType="1"/>
          </p:cNvSpPr>
          <p:nvPr/>
        </p:nvSpPr>
        <p:spPr bwMode="auto">
          <a:xfrm flipH="1">
            <a:off x="1657350" y="4886325"/>
            <a:ext cx="2009775" cy="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15" name="Line 7"/>
          <p:cNvSpPr>
            <a:spLocks noChangeShapeType="1"/>
          </p:cNvSpPr>
          <p:nvPr/>
        </p:nvSpPr>
        <p:spPr bwMode="auto">
          <a:xfrm flipV="1">
            <a:off x="1643063" y="3714750"/>
            <a:ext cx="0" cy="118745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16" name="Line 8"/>
          <p:cNvSpPr>
            <a:spLocks noChangeShapeType="1"/>
          </p:cNvSpPr>
          <p:nvPr/>
        </p:nvSpPr>
        <p:spPr bwMode="auto">
          <a:xfrm flipV="1">
            <a:off x="1662113" y="1552575"/>
            <a:ext cx="0" cy="936625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17" name="Line 9"/>
          <p:cNvSpPr>
            <a:spLocks noChangeShapeType="1"/>
          </p:cNvSpPr>
          <p:nvPr/>
        </p:nvSpPr>
        <p:spPr bwMode="auto">
          <a:xfrm flipH="1">
            <a:off x="5643563" y="1571625"/>
            <a:ext cx="1908175" cy="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CA"/>
          </a:p>
        </p:txBody>
      </p:sp>
      <p:sp>
        <p:nvSpPr>
          <p:cNvPr id="734218" name="Line 10"/>
          <p:cNvSpPr>
            <a:spLocks noChangeShapeType="1"/>
          </p:cNvSpPr>
          <p:nvPr/>
        </p:nvSpPr>
        <p:spPr bwMode="auto">
          <a:xfrm flipH="1">
            <a:off x="6000750" y="4857750"/>
            <a:ext cx="1584325" cy="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19" name="Line 11"/>
          <p:cNvSpPr>
            <a:spLocks noChangeShapeType="1"/>
          </p:cNvSpPr>
          <p:nvPr/>
        </p:nvSpPr>
        <p:spPr bwMode="auto">
          <a:xfrm flipH="1">
            <a:off x="6000750" y="4714875"/>
            <a:ext cx="1439863" cy="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CA"/>
          </a:p>
        </p:txBody>
      </p:sp>
      <p:sp>
        <p:nvSpPr>
          <p:cNvPr id="734220" name="Line 12"/>
          <p:cNvSpPr>
            <a:spLocks noChangeShapeType="1"/>
          </p:cNvSpPr>
          <p:nvPr/>
        </p:nvSpPr>
        <p:spPr bwMode="auto">
          <a:xfrm flipH="1">
            <a:off x="1795463" y="4733925"/>
            <a:ext cx="1865312" cy="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1" name="Line 13"/>
          <p:cNvSpPr>
            <a:spLocks noChangeShapeType="1"/>
          </p:cNvSpPr>
          <p:nvPr/>
        </p:nvSpPr>
        <p:spPr bwMode="auto">
          <a:xfrm flipH="1">
            <a:off x="5529263" y="1704975"/>
            <a:ext cx="1881187" cy="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2" name="Line 14"/>
          <p:cNvSpPr>
            <a:spLocks noChangeShapeType="1"/>
          </p:cNvSpPr>
          <p:nvPr/>
        </p:nvSpPr>
        <p:spPr bwMode="auto">
          <a:xfrm flipH="1">
            <a:off x="1795463" y="1704975"/>
            <a:ext cx="1851025" cy="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3" name="Line 15"/>
          <p:cNvSpPr>
            <a:spLocks noChangeShapeType="1"/>
          </p:cNvSpPr>
          <p:nvPr/>
        </p:nvSpPr>
        <p:spPr bwMode="auto">
          <a:xfrm flipV="1">
            <a:off x="1804988" y="1695450"/>
            <a:ext cx="0" cy="792163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4" name="Line 16"/>
          <p:cNvSpPr>
            <a:spLocks noChangeShapeType="1"/>
          </p:cNvSpPr>
          <p:nvPr/>
        </p:nvSpPr>
        <p:spPr bwMode="auto">
          <a:xfrm flipV="1">
            <a:off x="1785938" y="3714750"/>
            <a:ext cx="0" cy="1008063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CA"/>
          </a:p>
        </p:txBody>
      </p:sp>
      <p:sp>
        <p:nvSpPr>
          <p:cNvPr id="734225" name="Line 17"/>
          <p:cNvSpPr>
            <a:spLocks noChangeShapeType="1"/>
          </p:cNvSpPr>
          <p:nvPr/>
        </p:nvSpPr>
        <p:spPr bwMode="auto">
          <a:xfrm flipV="1">
            <a:off x="7572375" y="3929063"/>
            <a:ext cx="0" cy="936625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CA"/>
          </a:p>
        </p:txBody>
      </p:sp>
      <p:sp>
        <p:nvSpPr>
          <p:cNvPr id="734226" name="Line 18"/>
          <p:cNvSpPr>
            <a:spLocks noChangeShapeType="1"/>
          </p:cNvSpPr>
          <p:nvPr/>
        </p:nvSpPr>
        <p:spPr bwMode="auto">
          <a:xfrm flipV="1">
            <a:off x="7429500" y="3786188"/>
            <a:ext cx="0" cy="936625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7" name="Line 19"/>
          <p:cNvSpPr>
            <a:spLocks noChangeShapeType="1"/>
          </p:cNvSpPr>
          <p:nvPr/>
        </p:nvSpPr>
        <p:spPr bwMode="auto">
          <a:xfrm flipV="1">
            <a:off x="7410450" y="1700213"/>
            <a:ext cx="0" cy="871537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8" name="Line 20"/>
          <p:cNvSpPr>
            <a:spLocks noChangeShapeType="1"/>
          </p:cNvSpPr>
          <p:nvPr/>
        </p:nvSpPr>
        <p:spPr bwMode="auto">
          <a:xfrm flipV="1">
            <a:off x="7558088" y="1543050"/>
            <a:ext cx="0" cy="1008063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34229" name="Text Box 21"/>
          <p:cNvSpPr txBox="1">
            <a:spLocks noChangeArrowheads="1"/>
          </p:cNvSpPr>
          <p:nvPr/>
        </p:nvSpPr>
        <p:spPr bwMode="auto">
          <a:xfrm>
            <a:off x="6072188" y="5000625"/>
            <a:ext cx="16144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firm revenue from sale of</a:t>
            </a:r>
          </a:p>
          <a:p>
            <a:r>
              <a:rPr lang="en-CA" sz="1000" b="1"/>
              <a:t>goods and services</a:t>
            </a:r>
          </a:p>
        </p:txBody>
      </p:sp>
      <p:sp>
        <p:nvSpPr>
          <p:cNvPr id="734230" name="Text Box 22"/>
          <p:cNvSpPr txBox="1">
            <a:spLocks noChangeArrowheads="1"/>
          </p:cNvSpPr>
          <p:nvPr/>
        </p:nvSpPr>
        <p:spPr bwMode="auto">
          <a:xfrm>
            <a:off x="5861050" y="1304925"/>
            <a:ext cx="719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wages paid</a:t>
            </a:r>
          </a:p>
        </p:txBody>
      </p:sp>
      <p:sp>
        <p:nvSpPr>
          <p:cNvPr id="734231" name="Text Box 23"/>
          <p:cNvSpPr txBox="1">
            <a:spLocks noChangeArrowheads="1"/>
          </p:cNvSpPr>
          <p:nvPr/>
        </p:nvSpPr>
        <p:spPr bwMode="auto">
          <a:xfrm>
            <a:off x="5861050" y="1833563"/>
            <a:ext cx="77628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labour hired</a:t>
            </a:r>
          </a:p>
        </p:txBody>
      </p:sp>
      <p:sp>
        <p:nvSpPr>
          <p:cNvPr id="734232" name="Text Box 24"/>
          <p:cNvSpPr txBox="1">
            <a:spLocks noChangeArrowheads="1"/>
          </p:cNvSpPr>
          <p:nvPr/>
        </p:nvSpPr>
        <p:spPr bwMode="auto">
          <a:xfrm>
            <a:off x="1622425" y="1300163"/>
            <a:ext cx="20447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wages received (labour income)</a:t>
            </a:r>
          </a:p>
        </p:txBody>
      </p:sp>
      <p:sp>
        <p:nvSpPr>
          <p:cNvPr id="734233" name="Text Box 25"/>
          <p:cNvSpPr txBox="1">
            <a:spLocks noChangeArrowheads="1"/>
          </p:cNvSpPr>
          <p:nvPr/>
        </p:nvSpPr>
        <p:spPr bwMode="auto">
          <a:xfrm>
            <a:off x="1908175" y="4329113"/>
            <a:ext cx="1450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goods and services</a:t>
            </a:r>
          </a:p>
          <a:p>
            <a:r>
              <a:rPr lang="en-CA" sz="1000" b="1"/>
              <a:t>acquired by household</a:t>
            </a:r>
          </a:p>
        </p:txBody>
      </p:sp>
      <p:sp>
        <p:nvSpPr>
          <p:cNvPr id="734234" name="Text Box 26"/>
          <p:cNvSpPr txBox="1">
            <a:spLocks noChangeArrowheads="1"/>
          </p:cNvSpPr>
          <p:nvPr/>
        </p:nvSpPr>
        <p:spPr bwMode="auto">
          <a:xfrm>
            <a:off x="6072188" y="4214813"/>
            <a:ext cx="1428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goods and services</a:t>
            </a:r>
          </a:p>
          <a:p>
            <a:r>
              <a:rPr lang="en-CA" sz="1000" b="1"/>
              <a:t>supplied by Canadian Firms</a:t>
            </a:r>
          </a:p>
        </p:txBody>
      </p:sp>
      <p:sp>
        <p:nvSpPr>
          <p:cNvPr id="734235" name="Text Box 27"/>
          <p:cNvSpPr txBox="1">
            <a:spLocks noChangeArrowheads="1"/>
          </p:cNvSpPr>
          <p:nvPr/>
        </p:nvSpPr>
        <p:spPr bwMode="auto">
          <a:xfrm>
            <a:off x="1643063" y="5000625"/>
            <a:ext cx="1951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household spending on goods</a:t>
            </a:r>
          </a:p>
          <a:p>
            <a:r>
              <a:rPr lang="en-CA" sz="1000" b="1"/>
              <a:t>and services </a:t>
            </a:r>
          </a:p>
        </p:txBody>
      </p:sp>
      <p:sp>
        <p:nvSpPr>
          <p:cNvPr id="734236" name="Text Box 28"/>
          <p:cNvSpPr txBox="1">
            <a:spLocks noChangeArrowheads="1"/>
          </p:cNvSpPr>
          <p:nvPr/>
        </p:nvSpPr>
        <p:spPr bwMode="auto">
          <a:xfrm>
            <a:off x="1927225" y="1833563"/>
            <a:ext cx="982663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labour supplied</a:t>
            </a:r>
          </a:p>
        </p:txBody>
      </p:sp>
      <p:sp>
        <p:nvSpPr>
          <p:cNvPr id="27677" name="TextBox 35"/>
          <p:cNvSpPr txBox="1">
            <a:spLocks noChangeArrowheads="1"/>
          </p:cNvSpPr>
          <p:nvPr/>
        </p:nvSpPr>
        <p:spPr bwMode="auto">
          <a:xfrm>
            <a:off x="3643313" y="1214438"/>
            <a:ext cx="2017712" cy="830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/>
              <a:t>Canadian Labour Markets</a:t>
            </a:r>
          </a:p>
          <a:p>
            <a:r>
              <a:rPr lang="en-CA" sz="1200"/>
              <a:t>• households supply labour</a:t>
            </a:r>
          </a:p>
          <a:p>
            <a:r>
              <a:rPr lang="en-CA" sz="1200"/>
              <a:t>services</a:t>
            </a:r>
          </a:p>
          <a:p>
            <a:r>
              <a:rPr lang="en-CA" sz="1200"/>
              <a:t>• firms hire labour services</a:t>
            </a:r>
          </a:p>
        </p:txBody>
      </p:sp>
      <p:sp>
        <p:nvSpPr>
          <p:cNvPr id="27678" name="TextBox 36"/>
          <p:cNvSpPr txBox="1">
            <a:spLocks noChangeArrowheads="1"/>
          </p:cNvSpPr>
          <p:nvPr/>
        </p:nvSpPr>
        <p:spPr bwMode="auto">
          <a:xfrm>
            <a:off x="642938" y="2500313"/>
            <a:ext cx="2214562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200"/>
              <a:t>Canadian Households </a:t>
            </a:r>
          </a:p>
          <a:p>
            <a:r>
              <a:rPr lang="en-CA" sz="1200"/>
              <a:t>• sell labour</a:t>
            </a:r>
          </a:p>
          <a:p>
            <a:r>
              <a:rPr lang="en-CA" sz="1200"/>
              <a:t>• purchase goods and services from firms</a:t>
            </a:r>
          </a:p>
          <a:p>
            <a:r>
              <a:rPr lang="en-CA" sz="1200"/>
              <a:t>• pay with net taxes for services from government</a:t>
            </a:r>
          </a:p>
        </p:txBody>
      </p:sp>
      <p:sp>
        <p:nvSpPr>
          <p:cNvPr id="33" name="TextBox 35"/>
          <p:cNvSpPr txBox="1">
            <a:spLocks noChangeArrowheads="1"/>
          </p:cNvSpPr>
          <p:nvPr/>
        </p:nvSpPr>
        <p:spPr bwMode="auto">
          <a:xfrm>
            <a:off x="3714750" y="2500313"/>
            <a:ext cx="2030413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/>
              <a:t>Canadian Government</a:t>
            </a:r>
          </a:p>
          <a:p>
            <a:r>
              <a:rPr lang="en-CA" sz="1200"/>
              <a:t>• government provides</a:t>
            </a:r>
          </a:p>
          <a:p>
            <a:r>
              <a:rPr lang="en-CA" sz="1200"/>
              <a:t>services</a:t>
            </a:r>
          </a:p>
          <a:p>
            <a:r>
              <a:rPr lang="en-CA" sz="1200"/>
              <a:t>• households and firms pay</a:t>
            </a:r>
          </a:p>
          <a:p>
            <a:r>
              <a:rPr lang="en-CA" sz="1200"/>
              <a:t>for services with net taxes</a:t>
            </a:r>
          </a:p>
          <a:p>
            <a:r>
              <a:rPr lang="en-CA" sz="1200"/>
              <a:t>(taxes minus transfers)</a:t>
            </a:r>
          </a:p>
        </p:txBody>
      </p:sp>
      <p:sp>
        <p:nvSpPr>
          <p:cNvPr id="27680" name="TextBox 35"/>
          <p:cNvSpPr txBox="1">
            <a:spLocks noChangeArrowheads="1"/>
          </p:cNvSpPr>
          <p:nvPr/>
        </p:nvSpPr>
        <p:spPr bwMode="auto">
          <a:xfrm>
            <a:off x="6572250" y="2571750"/>
            <a:ext cx="2092325" cy="1384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200"/>
              <a:t>Canadian Firms</a:t>
            </a:r>
          </a:p>
          <a:p>
            <a:r>
              <a:rPr lang="en-CA" sz="1200"/>
              <a:t>• produce and sell goods and</a:t>
            </a:r>
          </a:p>
          <a:p>
            <a:r>
              <a:rPr lang="en-CA" sz="1200"/>
              <a:t>services</a:t>
            </a:r>
          </a:p>
          <a:p>
            <a:r>
              <a:rPr lang="en-CA" sz="1200"/>
              <a:t>• hire labour</a:t>
            </a:r>
          </a:p>
          <a:p>
            <a:r>
              <a:rPr lang="en-CA" sz="1200"/>
              <a:t>• pay with net taxes for</a:t>
            </a:r>
          </a:p>
          <a:p>
            <a:r>
              <a:rPr lang="en-CA" sz="1200"/>
              <a:t>services from government</a:t>
            </a:r>
          </a:p>
        </p:txBody>
      </p:sp>
      <p:sp>
        <p:nvSpPr>
          <p:cNvPr id="27681" name="TextBox 35"/>
          <p:cNvSpPr txBox="1">
            <a:spLocks noChangeArrowheads="1"/>
          </p:cNvSpPr>
          <p:nvPr/>
        </p:nvSpPr>
        <p:spPr bwMode="auto">
          <a:xfrm>
            <a:off x="3714750" y="4071938"/>
            <a:ext cx="2292350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/>
              <a:t>Canadian Product Market</a:t>
            </a:r>
          </a:p>
          <a:p>
            <a:r>
              <a:rPr lang="en-CA" sz="1200"/>
              <a:t>• firms and government</a:t>
            </a:r>
          </a:p>
          <a:p>
            <a:r>
              <a:rPr lang="en-CA" sz="1200"/>
              <a:t>provide goods and services</a:t>
            </a:r>
          </a:p>
          <a:p>
            <a:r>
              <a:rPr lang="en-CA" sz="1200"/>
              <a:t>• households and governments</a:t>
            </a:r>
          </a:p>
          <a:p>
            <a:r>
              <a:rPr lang="en-CA" sz="1200"/>
              <a:t>purchase final goods and</a:t>
            </a:r>
          </a:p>
          <a:p>
            <a:r>
              <a:rPr lang="en-CA" sz="1200"/>
              <a:t>services</a:t>
            </a:r>
          </a:p>
        </p:txBody>
      </p:sp>
      <p:sp>
        <p:nvSpPr>
          <p:cNvPr id="37" name="TextBox 35"/>
          <p:cNvSpPr txBox="1">
            <a:spLocks noChangeArrowheads="1"/>
          </p:cNvSpPr>
          <p:nvPr/>
        </p:nvSpPr>
        <p:spPr bwMode="auto">
          <a:xfrm>
            <a:off x="3714750" y="5572125"/>
            <a:ext cx="2233613" cy="830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/>
              <a:t>Rest of the World</a:t>
            </a:r>
          </a:p>
          <a:p>
            <a:r>
              <a:rPr lang="en-CA" sz="1200"/>
              <a:t>• provides imports of goods</a:t>
            </a:r>
          </a:p>
          <a:p>
            <a:r>
              <a:rPr lang="en-CA" sz="1200"/>
              <a:t>and services to Canada</a:t>
            </a:r>
          </a:p>
          <a:p>
            <a:r>
              <a:rPr lang="en-CA" sz="1200"/>
              <a:t>• purchases Canadian exports</a:t>
            </a:r>
          </a:p>
        </p:txBody>
      </p:sp>
      <p:sp>
        <p:nvSpPr>
          <p:cNvPr id="38" name="Line 19"/>
          <p:cNvSpPr>
            <a:spLocks noChangeShapeType="1"/>
          </p:cNvSpPr>
          <p:nvPr/>
        </p:nvSpPr>
        <p:spPr bwMode="auto">
          <a:xfrm rot="5400000" flipV="1">
            <a:off x="3288507" y="2496344"/>
            <a:ext cx="0" cy="865187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9" name="Line 19"/>
          <p:cNvSpPr>
            <a:spLocks noChangeShapeType="1"/>
          </p:cNvSpPr>
          <p:nvPr/>
        </p:nvSpPr>
        <p:spPr bwMode="auto">
          <a:xfrm rot="-5400000" flipH="1" flipV="1">
            <a:off x="6165057" y="2515394"/>
            <a:ext cx="0" cy="827087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flipV="1">
            <a:off x="5214938" y="2071688"/>
            <a:ext cx="0" cy="43180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2" name="Line 19"/>
          <p:cNvSpPr>
            <a:spLocks noChangeShapeType="1"/>
          </p:cNvSpPr>
          <p:nvPr/>
        </p:nvSpPr>
        <p:spPr bwMode="auto">
          <a:xfrm flipV="1">
            <a:off x="4071938" y="5286375"/>
            <a:ext cx="0" cy="323850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3" name="Line 19"/>
          <p:cNvSpPr>
            <a:spLocks noChangeShapeType="1"/>
          </p:cNvSpPr>
          <p:nvPr/>
        </p:nvSpPr>
        <p:spPr bwMode="auto">
          <a:xfrm>
            <a:off x="5143500" y="3714750"/>
            <a:ext cx="0" cy="360363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" name="Line 19"/>
          <p:cNvSpPr>
            <a:spLocks noChangeShapeType="1"/>
          </p:cNvSpPr>
          <p:nvPr/>
        </p:nvSpPr>
        <p:spPr bwMode="auto">
          <a:xfrm>
            <a:off x="5572125" y="5286375"/>
            <a:ext cx="0" cy="287338"/>
          </a:xfrm>
          <a:prstGeom prst="line">
            <a:avLst/>
          </a:prstGeom>
          <a:noFill/>
          <a:ln w="19050">
            <a:solidFill>
              <a:srgbClr val="424984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5" name="Line 8"/>
          <p:cNvSpPr>
            <a:spLocks noChangeShapeType="1"/>
          </p:cNvSpPr>
          <p:nvPr/>
        </p:nvSpPr>
        <p:spPr bwMode="auto">
          <a:xfrm flipV="1">
            <a:off x="4357688" y="3714750"/>
            <a:ext cx="0" cy="360363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6" name="Line 8"/>
          <p:cNvSpPr>
            <a:spLocks noChangeShapeType="1"/>
          </p:cNvSpPr>
          <p:nvPr/>
        </p:nvSpPr>
        <p:spPr bwMode="auto">
          <a:xfrm flipV="1">
            <a:off x="5715000" y="5286375"/>
            <a:ext cx="0" cy="287338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7" name="Line 8"/>
          <p:cNvSpPr>
            <a:spLocks noChangeShapeType="1"/>
          </p:cNvSpPr>
          <p:nvPr/>
        </p:nvSpPr>
        <p:spPr bwMode="auto">
          <a:xfrm>
            <a:off x="4286250" y="2071688"/>
            <a:ext cx="0" cy="43180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3929063" y="5286375"/>
            <a:ext cx="0" cy="287338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9" name="Line 8"/>
          <p:cNvSpPr>
            <a:spLocks noChangeShapeType="1"/>
          </p:cNvSpPr>
          <p:nvPr/>
        </p:nvSpPr>
        <p:spPr bwMode="auto">
          <a:xfrm rot="-5400000">
            <a:off x="6146800" y="2925763"/>
            <a:ext cx="0" cy="86360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0" name="Line 8"/>
          <p:cNvSpPr>
            <a:spLocks noChangeShapeType="1"/>
          </p:cNvSpPr>
          <p:nvPr/>
        </p:nvSpPr>
        <p:spPr bwMode="auto">
          <a:xfrm rot="5400000" flipH="1">
            <a:off x="3289300" y="2925763"/>
            <a:ext cx="0" cy="863600"/>
          </a:xfrm>
          <a:prstGeom prst="line">
            <a:avLst/>
          </a:prstGeom>
          <a:noFill/>
          <a:ln w="19050">
            <a:solidFill>
              <a:srgbClr val="E7655A"/>
            </a:solidFill>
            <a:round/>
            <a:headEnd type="triangle" w="lg" len="lg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1" name="Text Box 22"/>
          <p:cNvSpPr txBox="1">
            <a:spLocks noChangeArrowheads="1"/>
          </p:cNvSpPr>
          <p:nvPr/>
        </p:nvSpPr>
        <p:spPr bwMode="auto">
          <a:xfrm>
            <a:off x="3500438" y="2071688"/>
            <a:ext cx="7191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wages paid</a:t>
            </a:r>
          </a:p>
        </p:txBody>
      </p:sp>
      <p:sp>
        <p:nvSpPr>
          <p:cNvPr id="52" name="Text Box 23"/>
          <p:cNvSpPr txBox="1">
            <a:spLocks noChangeArrowheads="1"/>
          </p:cNvSpPr>
          <p:nvPr/>
        </p:nvSpPr>
        <p:spPr bwMode="auto">
          <a:xfrm>
            <a:off x="5286375" y="2071688"/>
            <a:ext cx="77628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labour hired</a:t>
            </a:r>
          </a:p>
        </p:txBody>
      </p:sp>
      <p:sp>
        <p:nvSpPr>
          <p:cNvPr id="53" name="Text Box 26"/>
          <p:cNvSpPr txBox="1">
            <a:spLocks noChangeArrowheads="1"/>
          </p:cNvSpPr>
          <p:nvPr/>
        </p:nvSpPr>
        <p:spPr bwMode="auto">
          <a:xfrm>
            <a:off x="3000375" y="2357438"/>
            <a:ext cx="785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government services</a:t>
            </a:r>
          </a:p>
          <a:p>
            <a:r>
              <a:rPr lang="en-CA" sz="1000" b="1"/>
              <a:t>provided</a:t>
            </a:r>
          </a:p>
        </p:txBody>
      </p:sp>
      <p:sp>
        <p:nvSpPr>
          <p:cNvPr id="54" name="Text Box 26"/>
          <p:cNvSpPr txBox="1">
            <a:spLocks noChangeArrowheads="1"/>
          </p:cNvSpPr>
          <p:nvPr/>
        </p:nvSpPr>
        <p:spPr bwMode="auto">
          <a:xfrm>
            <a:off x="5786438" y="2357438"/>
            <a:ext cx="7858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government services</a:t>
            </a:r>
          </a:p>
          <a:p>
            <a:r>
              <a:rPr lang="en-CA" sz="1000" b="1"/>
              <a:t>provided</a:t>
            </a:r>
          </a:p>
        </p:txBody>
      </p:sp>
      <p:sp>
        <p:nvSpPr>
          <p:cNvPr id="55" name="Text Box 26"/>
          <p:cNvSpPr txBox="1">
            <a:spLocks noChangeArrowheads="1"/>
          </p:cNvSpPr>
          <p:nvPr/>
        </p:nvSpPr>
        <p:spPr bwMode="auto">
          <a:xfrm>
            <a:off x="2928938" y="3429000"/>
            <a:ext cx="1000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Net tax from household</a:t>
            </a:r>
          </a:p>
        </p:txBody>
      </p:sp>
      <p:sp>
        <p:nvSpPr>
          <p:cNvPr id="56" name="Text Box 26"/>
          <p:cNvSpPr txBox="1">
            <a:spLocks noChangeArrowheads="1"/>
          </p:cNvSpPr>
          <p:nvPr/>
        </p:nvSpPr>
        <p:spPr bwMode="auto">
          <a:xfrm>
            <a:off x="5786438" y="3429000"/>
            <a:ext cx="928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Net tax from firms</a:t>
            </a:r>
          </a:p>
        </p:txBody>
      </p:sp>
      <p:sp>
        <p:nvSpPr>
          <p:cNvPr id="57" name="Text Box 25"/>
          <p:cNvSpPr txBox="1">
            <a:spLocks noChangeArrowheads="1"/>
          </p:cNvSpPr>
          <p:nvPr/>
        </p:nvSpPr>
        <p:spPr bwMode="auto">
          <a:xfrm>
            <a:off x="2786063" y="3786188"/>
            <a:ext cx="1500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government purchases goods and services</a:t>
            </a:r>
          </a:p>
        </p:txBody>
      </p:sp>
      <p:sp>
        <p:nvSpPr>
          <p:cNvPr id="58" name="Text Box 25"/>
          <p:cNvSpPr txBox="1">
            <a:spLocks noChangeArrowheads="1"/>
          </p:cNvSpPr>
          <p:nvPr/>
        </p:nvSpPr>
        <p:spPr bwMode="auto">
          <a:xfrm>
            <a:off x="5214938" y="374173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goods and services acquired by government</a:t>
            </a:r>
          </a:p>
        </p:txBody>
      </p:sp>
      <p:sp>
        <p:nvSpPr>
          <p:cNvPr id="59" name="Text Box 27"/>
          <p:cNvSpPr txBox="1">
            <a:spLocks noChangeArrowheads="1"/>
          </p:cNvSpPr>
          <p:nvPr/>
        </p:nvSpPr>
        <p:spPr bwMode="auto">
          <a:xfrm>
            <a:off x="1357313" y="5357813"/>
            <a:ext cx="2532062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foreign payments for Canadian exports</a:t>
            </a:r>
          </a:p>
        </p:txBody>
      </p:sp>
      <p:sp>
        <p:nvSpPr>
          <p:cNvPr id="60" name="Text Box 27"/>
          <p:cNvSpPr txBox="1">
            <a:spLocks noChangeArrowheads="1"/>
          </p:cNvSpPr>
          <p:nvPr/>
        </p:nvSpPr>
        <p:spPr bwMode="auto">
          <a:xfrm>
            <a:off x="5786438" y="5357813"/>
            <a:ext cx="2016125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000" b="1"/>
              <a:t>Canadian payments for imports</a:t>
            </a:r>
          </a:p>
        </p:txBody>
      </p:sp>
      <p:sp>
        <p:nvSpPr>
          <p:cNvPr id="61" name="Text Box 27"/>
          <p:cNvSpPr txBox="1">
            <a:spLocks noChangeArrowheads="1"/>
          </p:cNvSpPr>
          <p:nvPr/>
        </p:nvSpPr>
        <p:spPr bwMode="auto">
          <a:xfrm>
            <a:off x="4143375" y="5286375"/>
            <a:ext cx="6429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Canadian exports</a:t>
            </a: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4929188" y="5286375"/>
            <a:ext cx="642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CA" sz="1000" b="1"/>
              <a:t>Canadian imports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4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3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3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4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3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4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34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3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4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3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34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4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34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73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4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3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3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34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3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3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4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734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3" grpId="0" animBg="1"/>
      <p:bldP spid="734214" grpId="0" animBg="1"/>
      <p:bldP spid="734215" grpId="0" animBg="1"/>
      <p:bldP spid="734216" grpId="0" animBg="1"/>
      <p:bldP spid="734217" grpId="0" animBg="1"/>
      <p:bldP spid="734218" grpId="0" animBg="1"/>
      <p:bldP spid="734219" grpId="0" animBg="1"/>
      <p:bldP spid="734220" grpId="0" animBg="1"/>
      <p:bldP spid="734221" grpId="0" animBg="1"/>
      <p:bldP spid="734222" grpId="0" animBg="1"/>
      <p:bldP spid="734223" grpId="0" animBg="1"/>
      <p:bldP spid="734224" grpId="0" animBg="1"/>
      <p:bldP spid="734225" grpId="0" animBg="1"/>
      <p:bldP spid="734226" grpId="0" animBg="1"/>
      <p:bldP spid="734227" grpId="0" animBg="1"/>
      <p:bldP spid="734228" grpId="0" animBg="1"/>
      <p:bldP spid="734229" grpId="0"/>
      <p:bldP spid="734230" grpId="0"/>
      <p:bldP spid="734231" grpId="0"/>
      <p:bldP spid="734232" grpId="0"/>
      <p:bldP spid="734233" grpId="0"/>
      <p:bldP spid="734234" grpId="0"/>
      <p:bldP spid="734235" grpId="0"/>
      <p:bldP spid="734236" grpId="0"/>
      <p:bldP spid="33" grpId="0" animBg="1"/>
      <p:bldP spid="37" grpId="0" animBg="1"/>
      <p:bldP spid="38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Nominal GDP Versus Real GDP</a:t>
            </a:r>
            <a:endParaRPr lang="en-US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1881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solidFill>
                  <a:schemeClr val="folHlink"/>
                </a:solidFill>
              </a:rPr>
              <a:t>Nominal GDP</a:t>
            </a:r>
            <a:r>
              <a:rPr lang="en-CA" smtClean="0"/>
              <a:t> is based on prices when output was produced</a:t>
            </a:r>
          </a:p>
          <a:p>
            <a:pPr eaLnBrk="1" hangingPunct="1"/>
            <a:r>
              <a:rPr lang="en-CA" smtClean="0">
                <a:solidFill>
                  <a:schemeClr val="folHlink"/>
                </a:solidFill>
              </a:rPr>
              <a:t>Real GDP</a:t>
            </a:r>
            <a:r>
              <a:rPr lang="en-CA" smtClean="0"/>
              <a:t> is based on prices in some reference (base) year</a:t>
            </a:r>
          </a:p>
        </p:txBody>
      </p:sp>
      <p:sp>
        <p:nvSpPr>
          <p:cNvPr id="225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BDF62A-22CA-4864-B564-6E9E9F4C59AF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1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Adjustment Process in a One-Product Economy</a:t>
            </a:r>
          </a:p>
        </p:txBody>
      </p:sp>
      <p:sp>
        <p:nvSpPr>
          <p:cNvPr id="420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03363"/>
            <a:ext cx="8229600" cy="45529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smtClean="0"/>
              <a:t>Method 1</a:t>
            </a:r>
          </a:p>
          <a:p>
            <a:pPr eaLnBrk="1" hangingPunct="1"/>
            <a:r>
              <a:rPr lang="en-CA" smtClean="0"/>
              <a:t>find nominal GDP for each year</a:t>
            </a:r>
          </a:p>
          <a:p>
            <a:pPr eaLnBrk="1" hangingPunct="1"/>
            <a:endParaRPr lang="en-CA" smtClean="0"/>
          </a:p>
          <a:p>
            <a:pPr eaLnBrk="1" hangingPunct="1"/>
            <a:endParaRPr lang="en-CA" smtClean="0"/>
          </a:p>
          <a:p>
            <a:pPr eaLnBrk="1" hangingPunct="1"/>
            <a:r>
              <a:rPr lang="en-CA" smtClean="0"/>
              <a:t>index numbers tell us whether prices are rising or falling</a:t>
            </a:r>
          </a:p>
        </p:txBody>
      </p:sp>
      <p:sp>
        <p:nvSpPr>
          <p:cNvPr id="205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05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3489E-CFCD-45C8-842B-717B6E8F5B78}" type="slidenum">
              <a:rPr lang="en-US"/>
              <a:pPr>
                <a:defRPr/>
              </a:pPr>
              <a:t>24</a:t>
            </a:fld>
            <a:endParaRPr lang="en-US"/>
          </a:p>
        </p:txBody>
      </p:sp>
      <p:graphicFrame>
        <p:nvGraphicFramePr>
          <p:cNvPr id="420868" name="Object 4"/>
          <p:cNvGraphicFramePr>
            <a:graphicFrameLocks noChangeAspect="1"/>
          </p:cNvGraphicFramePr>
          <p:nvPr/>
        </p:nvGraphicFramePr>
        <p:xfrm>
          <a:off x="292100" y="2713038"/>
          <a:ext cx="8718550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4000320" imgH="431640" progId="Equation.3">
                  <p:embed/>
                </p:oleObj>
              </mc:Choice>
              <mc:Fallback>
                <p:oleObj name="Equation" r:id="rId4" imgW="400032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292100" y="2713038"/>
                        <a:ext cx="8718550" cy="941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0869" name="Object 5"/>
          <p:cNvGraphicFramePr>
            <a:graphicFrameLocks noChangeAspect="1"/>
          </p:cNvGraphicFramePr>
          <p:nvPr/>
        </p:nvGraphicFramePr>
        <p:xfrm>
          <a:off x="1847850" y="4862513"/>
          <a:ext cx="41529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6" imgW="1904760" imgH="419040" progId="Equation.3">
                  <p:embed/>
                </p:oleObj>
              </mc:Choice>
              <mc:Fallback>
                <p:oleObj name="Equation" r:id="rId6" imgW="190476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47850" y="4862513"/>
                        <a:ext cx="4152900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19" name="Rectangle 6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solidFill>
                  <a:schemeClr val="accent1">
                    <a:satMod val="150000"/>
                  </a:schemeClr>
                </a:solidFill>
              </a:rPr>
              <a:t>Calculating Real GDP</a:t>
            </a:r>
            <a:br>
              <a:rPr lang="en-GB" sz="36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800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355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7686D8-85D9-4FBE-A7B5-BE3E5E3F34CF}" type="slidenum">
              <a:rPr lang="en-US"/>
              <a:pPr>
                <a:defRPr/>
              </a:pPr>
              <a:t>25</a:t>
            </a:fld>
            <a:endParaRPr lang="en-US"/>
          </a:p>
        </p:txBody>
      </p:sp>
      <p:graphicFrame>
        <p:nvGraphicFramePr>
          <p:cNvPr id="422914" name="Group 2"/>
          <p:cNvGraphicFramePr>
            <a:graphicFrameLocks noGrp="1"/>
          </p:cNvGraphicFramePr>
          <p:nvPr/>
        </p:nvGraphicFramePr>
        <p:xfrm>
          <a:off x="692150" y="1606550"/>
          <a:ext cx="7864475" cy="4095116"/>
        </p:xfrm>
        <a:graphic>
          <a:graphicData uri="http://schemas.openxmlformats.org/drawingml/2006/table">
            <a:tbl>
              <a:tblPr/>
              <a:tblGrid>
                <a:gridCol w="1065213"/>
                <a:gridCol w="1360487"/>
                <a:gridCol w="1360488"/>
                <a:gridCol w="1358900"/>
                <a:gridCol w="1441450"/>
                <a:gridCol w="1277937"/>
              </a:tblGrid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Year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Units of output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Price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Price Index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Nominal GDP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Real GDP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$10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$50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$50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11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28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2965" name="Rectangle 53"/>
          <p:cNvSpPr>
            <a:spLocks noChangeArrowheads="1"/>
          </p:cNvSpPr>
          <p:nvPr/>
        </p:nvSpPr>
        <p:spPr bwMode="blackWhite">
          <a:xfrm>
            <a:off x="7491413" y="4419600"/>
            <a:ext cx="817562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100</a:t>
            </a:r>
          </a:p>
        </p:txBody>
      </p:sp>
      <p:sp>
        <p:nvSpPr>
          <p:cNvPr id="422966" name="Rectangle 54"/>
          <p:cNvSpPr>
            <a:spLocks noChangeArrowheads="1"/>
          </p:cNvSpPr>
          <p:nvPr/>
        </p:nvSpPr>
        <p:spPr bwMode="blackWhite">
          <a:xfrm>
            <a:off x="4746625" y="4400550"/>
            <a:ext cx="817563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300</a:t>
            </a:r>
          </a:p>
        </p:txBody>
      </p:sp>
      <p:sp>
        <p:nvSpPr>
          <p:cNvPr id="422967" name="Rectangle 55"/>
          <p:cNvSpPr>
            <a:spLocks noChangeArrowheads="1"/>
          </p:cNvSpPr>
          <p:nvPr/>
        </p:nvSpPr>
        <p:spPr bwMode="blackWhite">
          <a:xfrm>
            <a:off x="6181725" y="5064125"/>
            <a:ext cx="817563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308</a:t>
            </a:r>
          </a:p>
        </p:txBody>
      </p:sp>
      <p:sp>
        <p:nvSpPr>
          <p:cNvPr id="422968" name="Rectangle 56"/>
          <p:cNvSpPr>
            <a:spLocks noChangeArrowheads="1"/>
          </p:cNvSpPr>
          <p:nvPr/>
        </p:nvSpPr>
        <p:spPr bwMode="blackWhite">
          <a:xfrm>
            <a:off x="7491413" y="5064125"/>
            <a:ext cx="817562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110</a:t>
            </a:r>
          </a:p>
        </p:txBody>
      </p:sp>
      <p:sp>
        <p:nvSpPr>
          <p:cNvPr id="422969" name="Rectangle 57"/>
          <p:cNvSpPr>
            <a:spLocks noChangeArrowheads="1"/>
          </p:cNvSpPr>
          <p:nvPr/>
        </p:nvSpPr>
        <p:spPr bwMode="blackWhite">
          <a:xfrm>
            <a:off x="4746625" y="5064125"/>
            <a:ext cx="817563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280</a:t>
            </a:r>
          </a:p>
        </p:txBody>
      </p:sp>
      <p:sp>
        <p:nvSpPr>
          <p:cNvPr id="422970" name="Rectangle 58"/>
          <p:cNvSpPr>
            <a:spLocks noChangeArrowheads="1"/>
          </p:cNvSpPr>
          <p:nvPr/>
        </p:nvSpPr>
        <p:spPr bwMode="blackWhite">
          <a:xfrm>
            <a:off x="6181725" y="4419600"/>
            <a:ext cx="817563" cy="5572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300</a:t>
            </a:r>
          </a:p>
        </p:txBody>
      </p:sp>
      <p:sp>
        <p:nvSpPr>
          <p:cNvPr id="422971" name="Text Box 59"/>
          <p:cNvSpPr txBox="1">
            <a:spLocks noChangeArrowheads="1"/>
          </p:cNvSpPr>
          <p:nvPr/>
        </p:nvSpPr>
        <p:spPr bwMode="auto">
          <a:xfrm>
            <a:off x="2800350" y="4422775"/>
            <a:ext cx="652463" cy="579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CA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X</a:t>
            </a:r>
          </a:p>
        </p:txBody>
      </p:sp>
      <p:grpSp>
        <p:nvGrpSpPr>
          <p:cNvPr id="2" name="Group 60"/>
          <p:cNvGrpSpPr>
            <a:grpSpLocks/>
          </p:cNvGrpSpPr>
          <p:nvPr/>
        </p:nvGrpSpPr>
        <p:grpSpPr bwMode="auto">
          <a:xfrm>
            <a:off x="4329113" y="2214563"/>
            <a:ext cx="784225" cy="2576512"/>
            <a:chOff x="2727" y="1395"/>
            <a:chExt cx="494" cy="1623"/>
          </a:xfrm>
        </p:grpSpPr>
        <p:sp>
          <p:nvSpPr>
            <p:cNvPr id="422973" name="AutoShape 61"/>
            <p:cNvSpPr>
              <a:spLocks noChangeArrowheads="1"/>
            </p:cNvSpPr>
            <p:nvPr/>
          </p:nvSpPr>
          <p:spPr bwMode="auto">
            <a:xfrm flipV="1">
              <a:off x="2727" y="1395"/>
              <a:ext cx="494" cy="1623"/>
            </a:xfrm>
            <a:prstGeom prst="curvedLeftArrow">
              <a:avLst>
                <a:gd name="adj1" fmla="val 65709"/>
                <a:gd name="adj2" fmla="val 131417"/>
                <a:gd name="adj3" fmla="val 33333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lIns="92075" tIns="46038" rIns="92075" bIns="46038" anchor="ctr">
              <a:spAutoFit/>
            </a:bodyPr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2974" name="Text Box 62"/>
            <p:cNvSpPr txBox="1">
              <a:spLocks noChangeArrowheads="1"/>
            </p:cNvSpPr>
            <p:nvPr/>
          </p:nvSpPr>
          <p:spPr bwMode="auto">
            <a:xfrm>
              <a:off x="2786" y="1563"/>
              <a:ext cx="306" cy="40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CA" sz="36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sym typeface="Symbol" pitchFamily="18" charset="2"/>
                </a:rPr>
                <a:t></a:t>
              </a:r>
            </a:p>
          </p:txBody>
        </p:sp>
      </p:grpSp>
      <p:sp>
        <p:nvSpPr>
          <p:cNvPr id="422975" name="Text Box 63"/>
          <p:cNvSpPr txBox="1">
            <a:spLocks noChangeArrowheads="1"/>
          </p:cNvSpPr>
          <p:nvPr/>
        </p:nvSpPr>
        <p:spPr bwMode="auto">
          <a:xfrm>
            <a:off x="2819400" y="5018088"/>
            <a:ext cx="652463" cy="5794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CA" sz="32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X</a:t>
            </a:r>
          </a:p>
        </p:txBody>
      </p:sp>
      <p:sp>
        <p:nvSpPr>
          <p:cNvPr id="422976" name="Text Box 64"/>
          <p:cNvSpPr txBox="1">
            <a:spLocks noChangeArrowheads="1"/>
          </p:cNvSpPr>
          <p:nvPr/>
        </p:nvSpPr>
        <p:spPr bwMode="auto">
          <a:xfrm>
            <a:off x="7016750" y="5024438"/>
            <a:ext cx="4857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CA" sz="36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sym typeface="Symbol" pitchFamily="18" charset="2"/>
              </a:rPr>
              <a:t></a:t>
            </a:r>
          </a:p>
        </p:txBody>
      </p:sp>
      <p:sp>
        <p:nvSpPr>
          <p:cNvPr id="422977" name="AutoShape 65"/>
          <p:cNvSpPr>
            <a:spLocks noChangeArrowheads="1"/>
          </p:cNvSpPr>
          <p:nvPr/>
        </p:nvSpPr>
        <p:spPr bwMode="auto">
          <a:xfrm rot="-3700028">
            <a:off x="1917700" y="3544888"/>
            <a:ext cx="2405063" cy="655637"/>
          </a:xfrm>
          <a:prstGeom prst="rightArrow">
            <a:avLst>
              <a:gd name="adj1" fmla="val 50000"/>
              <a:gd name="adj2" fmla="val 9170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algn="ctr" eaLnBrk="1" hangingPunct="1">
              <a:defRPr/>
            </a:pPr>
            <a:r>
              <a:rPr lang="en-CA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X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2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65" grpId="0" animBg="1" autoUpdateAnimBg="0"/>
      <p:bldP spid="422966" grpId="0" animBg="1" autoUpdateAnimBg="0"/>
      <p:bldP spid="422967" grpId="0" animBg="1" autoUpdateAnimBg="0"/>
      <p:bldP spid="422968" grpId="0" animBg="1" autoUpdateAnimBg="0"/>
      <p:bldP spid="422969" grpId="0" animBg="1" autoUpdateAnimBg="0"/>
      <p:bldP spid="422970" grpId="0" animBg="1"/>
      <p:bldP spid="422971" grpId="0"/>
      <p:bldP spid="422975" grpId="0"/>
      <p:bldP spid="422976" grpId="0"/>
      <p:bldP spid="4229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Adjustment Process in a One-Product Economy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CA" smtClean="0"/>
              <a:t>Method 2</a:t>
            </a:r>
          </a:p>
          <a:p>
            <a:pPr eaLnBrk="1" hangingPunct="1"/>
            <a:r>
              <a:rPr lang="en-CA" smtClean="0"/>
              <a:t>gather separate data on physical outputs</a:t>
            </a:r>
          </a:p>
          <a:p>
            <a:pPr eaLnBrk="1" hangingPunct="1"/>
            <a:r>
              <a:rPr lang="en-CA" smtClean="0"/>
              <a:t>determine market value with base year prices</a:t>
            </a:r>
          </a:p>
          <a:p>
            <a:pPr eaLnBrk="1" hangingPunct="1"/>
            <a:r>
              <a:rPr lang="en-CA" smtClean="0"/>
              <a:t>leads to the implicit price index, as follows:</a:t>
            </a:r>
          </a:p>
        </p:txBody>
      </p:sp>
      <p:sp>
        <p:nvSpPr>
          <p:cNvPr id="307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307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59749E-C5D7-4221-B763-9A2178F59479}" type="slidenum">
              <a:rPr lang="en-US"/>
              <a:pPr>
                <a:defRPr/>
              </a:pPr>
              <a:t>26</a:t>
            </a:fld>
            <a:endParaRPr lang="en-US"/>
          </a:p>
        </p:txBody>
      </p:sp>
      <p:graphicFrame>
        <p:nvGraphicFramePr>
          <p:cNvPr id="424964" name="Object 4"/>
          <p:cNvGraphicFramePr>
            <a:graphicFrameLocks noChangeAspect="1"/>
          </p:cNvGraphicFramePr>
          <p:nvPr/>
        </p:nvGraphicFramePr>
        <p:xfrm>
          <a:off x="1928813" y="4214813"/>
          <a:ext cx="4595812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4" imgW="2108160" imgH="393480" progId="Equation.3">
                  <p:embed/>
                </p:oleObj>
              </mc:Choice>
              <mc:Fallback>
                <p:oleObj name="Equation" r:id="rId4" imgW="210816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928813" y="4214813"/>
                        <a:ext cx="4595812" cy="858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3" grpId="0" build="p" bldLvl="4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  <a:t>Table 5-7</a:t>
            </a:r>
            <a:b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  <a:t>Nominal GDP, Real GDP and GDP Deflator</a:t>
            </a:r>
            <a:endParaRPr lang="en-CA" sz="2800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427011" name="Group 3"/>
          <p:cNvGraphicFramePr>
            <a:graphicFrameLocks noGrp="1"/>
          </p:cNvGraphicFramePr>
          <p:nvPr>
            <p:ph type="tbl" idx="1"/>
          </p:nvPr>
        </p:nvGraphicFramePr>
        <p:xfrm>
          <a:off x="468313" y="1412875"/>
          <a:ext cx="8374062" cy="4931093"/>
        </p:xfrm>
        <a:graphic>
          <a:graphicData uri="http://schemas.openxmlformats.org/drawingml/2006/table">
            <a:tbl>
              <a:tblPr/>
              <a:tblGrid>
                <a:gridCol w="1049337"/>
                <a:gridCol w="2362200"/>
                <a:gridCol w="1938338"/>
                <a:gridCol w="3024187"/>
              </a:tblGrid>
              <a:tr h="909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Year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Nominal GDP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Real GDP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GDP Deflator 1997=100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>
                        <a:alpha val="50000"/>
                      </a:srgbClr>
                    </a:solidFill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315.2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576.4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1985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660.3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73.6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679.9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762.4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89.2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1995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810.5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97.4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1997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882.7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882.7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100.0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1075.6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105.5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1154.2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1070.8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1368.7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1157.4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118.3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7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445A8B-8ADC-42B2-98DB-0FCDE3501A65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427063" name="Text Box 55"/>
          <p:cNvSpPr txBox="1">
            <a:spLocks noChangeArrowheads="1"/>
          </p:cNvSpPr>
          <p:nvPr/>
        </p:nvSpPr>
        <p:spPr bwMode="auto">
          <a:xfrm>
            <a:off x="5867400" y="23495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</a:rPr>
              <a:t>54.7</a:t>
            </a:r>
          </a:p>
        </p:txBody>
      </p:sp>
      <p:sp>
        <p:nvSpPr>
          <p:cNvPr id="427064" name="Text Box 56"/>
          <p:cNvSpPr txBox="1">
            <a:spLocks noChangeArrowheads="1"/>
          </p:cNvSpPr>
          <p:nvPr/>
        </p:nvSpPr>
        <p:spPr bwMode="auto">
          <a:xfrm>
            <a:off x="827088" y="2420938"/>
            <a:ext cx="5832475" cy="579437"/>
          </a:xfrm>
          <a:prstGeom prst="rect">
            <a:avLst/>
          </a:prstGeom>
          <a:solidFill>
            <a:schemeClr val="accent1">
              <a:alpha val="8313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54.7 = 315.2 / 576.4 x 100</a:t>
            </a:r>
          </a:p>
        </p:txBody>
      </p:sp>
      <p:sp>
        <p:nvSpPr>
          <p:cNvPr id="427065" name="Text Box 57"/>
          <p:cNvSpPr txBox="1">
            <a:spLocks noChangeArrowheads="1"/>
          </p:cNvSpPr>
          <p:nvPr/>
        </p:nvSpPr>
        <p:spPr bwMode="auto">
          <a:xfrm>
            <a:off x="5795963" y="5373688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</a:rPr>
              <a:t>107.8</a:t>
            </a:r>
          </a:p>
        </p:txBody>
      </p:sp>
      <p:sp>
        <p:nvSpPr>
          <p:cNvPr id="427066" name="Text Box 58"/>
          <p:cNvSpPr txBox="1">
            <a:spLocks noChangeArrowheads="1"/>
          </p:cNvSpPr>
          <p:nvPr/>
        </p:nvSpPr>
        <p:spPr bwMode="auto">
          <a:xfrm>
            <a:off x="3348038" y="4868863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</a:rPr>
              <a:t>1019.5</a:t>
            </a:r>
          </a:p>
        </p:txBody>
      </p:sp>
      <p:sp>
        <p:nvSpPr>
          <p:cNvPr id="427067" name="Text Box 59"/>
          <p:cNvSpPr txBox="1">
            <a:spLocks noChangeArrowheads="1"/>
          </p:cNvSpPr>
          <p:nvPr/>
        </p:nvSpPr>
        <p:spPr bwMode="auto">
          <a:xfrm>
            <a:off x="3348038" y="386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CC00"/>
                </a:solidFill>
              </a:rPr>
              <a:t>832.1</a:t>
            </a:r>
          </a:p>
        </p:txBody>
      </p:sp>
      <p:sp>
        <p:nvSpPr>
          <p:cNvPr id="427068" name="Text Box 60"/>
          <p:cNvSpPr txBox="1">
            <a:spLocks noChangeArrowheads="1"/>
          </p:cNvSpPr>
          <p:nvPr/>
        </p:nvSpPr>
        <p:spPr bwMode="auto">
          <a:xfrm>
            <a:off x="827088" y="3716338"/>
            <a:ext cx="5832475" cy="579437"/>
          </a:xfrm>
          <a:prstGeom prst="rect">
            <a:avLst/>
          </a:prstGeom>
          <a:solidFill>
            <a:schemeClr val="accent1">
              <a:alpha val="8313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>
                <a:solidFill>
                  <a:schemeClr val="accent2">
                    <a:lumMod val="50000"/>
                  </a:schemeClr>
                </a:solidFill>
              </a:rPr>
              <a:t>832.1 = 810.5 x 100 / 97.4</a:t>
            </a:r>
          </a:p>
        </p:txBody>
      </p:sp>
      <p:sp>
        <p:nvSpPr>
          <p:cNvPr id="427069" name="Text Box 61"/>
          <p:cNvSpPr txBox="1">
            <a:spLocks noChangeArrowheads="1"/>
          </p:cNvSpPr>
          <p:nvPr/>
        </p:nvSpPr>
        <p:spPr bwMode="auto">
          <a:xfrm>
            <a:off x="827088" y="4652963"/>
            <a:ext cx="6553200" cy="579437"/>
          </a:xfrm>
          <a:prstGeom prst="rect">
            <a:avLst/>
          </a:prstGeom>
          <a:solidFill>
            <a:schemeClr val="accent1">
              <a:alpha val="8313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>
                <a:solidFill>
                  <a:schemeClr val="accent2">
                    <a:lumMod val="50000"/>
                  </a:schemeClr>
                </a:solidFill>
              </a:rPr>
              <a:t>1019.5 = 1075.6 x 100 / 105.5</a:t>
            </a:r>
          </a:p>
        </p:txBody>
      </p:sp>
      <p:sp>
        <p:nvSpPr>
          <p:cNvPr id="427070" name="Text Box 62"/>
          <p:cNvSpPr txBox="1">
            <a:spLocks noChangeArrowheads="1"/>
          </p:cNvSpPr>
          <p:nvPr/>
        </p:nvSpPr>
        <p:spPr bwMode="auto">
          <a:xfrm>
            <a:off x="827088" y="5373688"/>
            <a:ext cx="6697662" cy="579437"/>
          </a:xfrm>
          <a:prstGeom prst="rect">
            <a:avLst/>
          </a:prstGeom>
          <a:solidFill>
            <a:schemeClr val="accent1">
              <a:alpha val="8313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>
                <a:solidFill>
                  <a:schemeClr val="accent2">
                    <a:lumMod val="50000"/>
                  </a:schemeClr>
                </a:solidFill>
              </a:rPr>
              <a:t>107.8 = 1154.2 / 1070.8 x 100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27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27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27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7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27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7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63" grpId="0"/>
      <p:bldP spid="427064" grpId="0" animBg="1"/>
      <p:bldP spid="427064" grpId="1" animBg="1"/>
      <p:bldP spid="427065" grpId="0"/>
      <p:bldP spid="427066" grpId="0"/>
      <p:bldP spid="427067" grpId="0"/>
      <p:bldP spid="427068" grpId="0" animBg="1"/>
      <p:bldP spid="427068" grpId="1" animBg="1"/>
      <p:bldP spid="427069" grpId="0" animBg="1"/>
      <p:bldP spid="427069" grpId="1" animBg="1"/>
      <p:bldP spid="427070" grpId="0" animBg="1"/>
      <p:bldP spid="427070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Shortcomings of GDP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31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GDP has several shortcomings, both</a:t>
            </a:r>
          </a:p>
          <a:p>
            <a:pPr lvl="1" eaLnBrk="1" hangingPunct="1"/>
            <a:r>
              <a:rPr lang="en-US" smtClean="0"/>
              <a:t>as a measure of total output</a:t>
            </a:r>
          </a:p>
          <a:p>
            <a:pPr lvl="1" eaLnBrk="1" hangingPunct="1"/>
            <a:r>
              <a:rPr lang="en-US" smtClean="0"/>
              <a:t>as a measure of well-being</a:t>
            </a:r>
            <a:endParaRPr lang="en-CA" smtClean="0"/>
          </a:p>
        </p:txBody>
      </p:sp>
      <p:sp>
        <p:nvSpPr>
          <p:cNvPr id="2560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8CCB9F-BBD9-469B-97C4-46C81425B7CC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7" grpId="0" build="p" bldLvl="2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Global Perspective 5.2</a:t>
            </a:r>
            <a:endParaRPr lang="en-C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790700"/>
            <a:ext cx="67056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Shortcomings of GDP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33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mtClean="0"/>
              <a:t>Measurement Shortcomings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mtClean="0"/>
              <a:t>Non-Market Transactions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mtClean="0"/>
              <a:t>The Underground Economy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mtClean="0"/>
              <a:t>Leisure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smtClean="0"/>
              <a:t>Improved Product Quality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smtClean="0"/>
              <a:t>Well-Being Measure Shortcomings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CA" smtClean="0"/>
              <a:t>GDP &amp; the Environment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CA" smtClean="0"/>
              <a:t>Composition &amp; Distribution of Output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CA" smtClean="0"/>
              <a:t>Non-Material Sources of Well-Being</a:t>
            </a:r>
          </a:p>
        </p:txBody>
      </p:sp>
      <p:sp>
        <p:nvSpPr>
          <p:cNvPr id="2662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BDFD0D-77AA-4556-AB16-33C955C8F6E1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5" grpId="0" build="p" bldLvl="4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47800"/>
            <a:ext cx="7772400" cy="4648200"/>
          </a:xfrm>
        </p:spPr>
        <p:txBody>
          <a:bodyPr/>
          <a:lstStyle/>
          <a:p>
            <a:pPr eaLnBrk="1" hangingPunct="1"/>
            <a:r>
              <a:rPr lang="en-CA" dirty="0" smtClean="0"/>
              <a:t>Read Chapter 2, 4 and 5</a:t>
            </a:r>
          </a:p>
          <a:p>
            <a:pPr eaLnBrk="1" hangingPunct="1"/>
            <a:r>
              <a:rPr lang="en-CA" dirty="0" smtClean="0"/>
              <a:t>Homework 2</a:t>
            </a:r>
          </a:p>
        </p:txBody>
      </p:sp>
      <p:sp>
        <p:nvSpPr>
          <p:cNvPr id="2765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ACDD4F-5B00-4997-9F23-72EA8246812C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 build="p" bldLvl="2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747</TotalTime>
  <Pages>47</Pages>
  <Words>1472</Words>
  <Application>Microsoft Office PowerPoint</Application>
  <PresentationFormat>On-screen Show (4:3)</PresentationFormat>
  <Paragraphs>439</Paragraphs>
  <Slides>31</Slides>
  <Notes>29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Arial Unicode MS</vt:lpstr>
      <vt:lpstr>Arial</vt:lpstr>
      <vt:lpstr>Corbel</vt:lpstr>
      <vt:lpstr>Georgia</vt:lpstr>
      <vt:lpstr>Symbol</vt:lpstr>
      <vt:lpstr>Tahoma</vt:lpstr>
      <vt:lpstr>Times New Roman</vt:lpstr>
      <vt:lpstr>Wingdings</vt:lpstr>
      <vt:lpstr>Wingdings 2</vt:lpstr>
      <vt:lpstr>Wingdings 3</vt:lpstr>
      <vt:lpstr>Module</vt:lpstr>
      <vt:lpstr>Equation</vt:lpstr>
      <vt:lpstr>Lecture 2</vt:lpstr>
      <vt:lpstr>Market System</vt:lpstr>
      <vt:lpstr>Market System</vt:lpstr>
      <vt:lpstr>The Circular Flow Diagram Figure 2-2</vt:lpstr>
      <vt:lpstr>The Circular Flow Diagram Figure 2-2</vt:lpstr>
      <vt:lpstr>Gross Domestic Product</vt:lpstr>
      <vt:lpstr>Market Value: Country A’s GDP</vt:lpstr>
      <vt:lpstr>Measuring GDP</vt:lpstr>
      <vt:lpstr>Final Goods and Services</vt:lpstr>
      <vt:lpstr>Example: The Hair Stylist and Her Assistant</vt:lpstr>
      <vt:lpstr>Value Added</vt:lpstr>
      <vt:lpstr>The Expenditure Approach to GDP</vt:lpstr>
      <vt:lpstr>Example : Measuring GDP by production and by expenditure</vt:lpstr>
      <vt:lpstr>Example: Measuring GDP by production  and by expenditure</vt:lpstr>
      <vt:lpstr>The Expenditure Approach</vt:lpstr>
      <vt:lpstr>Figure 5-1 Gross Investment, Depreciation, Net Investment, and the Stock of Capital</vt:lpstr>
      <vt:lpstr>The Expenditure Approach</vt:lpstr>
      <vt:lpstr>Global Perspective 5.1 </vt:lpstr>
      <vt:lpstr>The Income Approach</vt:lpstr>
      <vt:lpstr>The Income Approach</vt:lpstr>
      <vt:lpstr>Income Approach</vt:lpstr>
      <vt:lpstr>The Circular Flow of Income and Expenditure Revisited</vt:lpstr>
      <vt:lpstr>Nominal GDP Versus Real GDP</vt:lpstr>
      <vt:lpstr>Adjustment Process in a One-Product Economy</vt:lpstr>
      <vt:lpstr>Calculating Real GDP </vt:lpstr>
      <vt:lpstr>Adjustment Process in a One-Product Economy</vt:lpstr>
      <vt:lpstr>Table 5-7 Nominal GDP, Real GDP and GDP Deflator</vt:lpstr>
      <vt:lpstr>Shortcomings of GDP</vt:lpstr>
      <vt:lpstr>Global Perspective 5.2</vt:lpstr>
      <vt:lpstr>Shortcomings of GDP</vt:lpstr>
      <vt:lpstr>After today’s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Chapter1-Limits, Alternatives and Choice</dc:title>
  <dc:creator>Amy Peng</dc:creator>
  <dc:description>Copyright McGraw-Hill Ryerson Ltd. 2007</dc:description>
  <cp:lastModifiedBy>Milena</cp:lastModifiedBy>
  <cp:revision>159</cp:revision>
  <cp:lastPrinted>2000-01-05T13:47:50Z</cp:lastPrinted>
  <dcterms:created xsi:type="dcterms:W3CDTF">1996-05-02T07:04:24Z</dcterms:created>
  <dcterms:modified xsi:type="dcterms:W3CDTF">2013-10-21T15:56:37Z</dcterms:modified>
</cp:coreProperties>
</file>