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22" r:id="rId2"/>
    <p:sldId id="257" r:id="rId3"/>
    <p:sldId id="277" r:id="rId4"/>
    <p:sldId id="278" r:id="rId5"/>
    <p:sldId id="279" r:id="rId6"/>
    <p:sldId id="256" r:id="rId7"/>
    <p:sldId id="282" r:id="rId8"/>
    <p:sldId id="342" r:id="rId9"/>
    <p:sldId id="329" r:id="rId10"/>
    <p:sldId id="343" r:id="rId11"/>
    <p:sldId id="344" r:id="rId12"/>
    <p:sldId id="345" r:id="rId13"/>
    <p:sldId id="346" r:id="rId14"/>
    <p:sldId id="333" r:id="rId15"/>
    <p:sldId id="330" r:id="rId16"/>
    <p:sldId id="303" r:id="rId17"/>
    <p:sldId id="325" r:id="rId18"/>
    <p:sldId id="304" r:id="rId19"/>
    <p:sldId id="347" r:id="rId20"/>
    <p:sldId id="331" r:id="rId21"/>
    <p:sldId id="335" r:id="rId22"/>
    <p:sldId id="35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9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661" autoAdjust="0"/>
  </p:normalViewPr>
  <p:slideViewPr>
    <p:cSldViewPr>
      <p:cViewPr varScale="1">
        <p:scale>
          <a:sx n="60" d="100"/>
          <a:sy n="60" d="100"/>
        </p:scale>
        <p:origin x="168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7CE94A-EBCE-4B46-B3D9-CD26393142FD}" type="datetimeFigureOut">
              <a:rPr lang="en-US" smtClean="0"/>
              <a:t>11/22/18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a:p>
        </p:txBody>
      </p:sp>
    </p:spTree>
    <p:extLst>
      <p:ext uri="{BB962C8B-B14F-4D97-AF65-F5344CB8AC3E}">
        <p14:creationId xmlns:p14="http://schemas.microsoft.com/office/powerpoint/2010/main" val="1878880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a:p>
        </p:txBody>
      </p:sp>
    </p:spTree>
    <p:extLst>
      <p:ext uri="{BB962C8B-B14F-4D97-AF65-F5344CB8AC3E}">
        <p14:creationId xmlns:p14="http://schemas.microsoft.com/office/powerpoint/2010/main" val="2463876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a:p>
        </p:txBody>
      </p:sp>
    </p:spTree>
    <p:extLst>
      <p:ext uri="{BB962C8B-B14F-4D97-AF65-F5344CB8AC3E}">
        <p14:creationId xmlns:p14="http://schemas.microsoft.com/office/powerpoint/2010/main" val="2349774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a:p>
        </p:txBody>
      </p:sp>
    </p:spTree>
    <p:extLst>
      <p:ext uri="{BB962C8B-B14F-4D97-AF65-F5344CB8AC3E}">
        <p14:creationId xmlns:p14="http://schemas.microsoft.com/office/powerpoint/2010/main" val="2131119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a:p>
        </p:txBody>
      </p:sp>
    </p:spTree>
    <p:extLst>
      <p:ext uri="{BB962C8B-B14F-4D97-AF65-F5344CB8AC3E}">
        <p14:creationId xmlns:p14="http://schemas.microsoft.com/office/powerpoint/2010/main" val="1255942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a:p>
        </p:txBody>
      </p:sp>
    </p:spTree>
    <p:extLst>
      <p:ext uri="{BB962C8B-B14F-4D97-AF65-F5344CB8AC3E}">
        <p14:creationId xmlns:p14="http://schemas.microsoft.com/office/powerpoint/2010/main" val="1444223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34735984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3271685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2871642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10538911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1373607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sz="110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2512072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663548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CA" sz="1200" b="1" dirty="0">
              <a:latin typeface="Calibri" pitchFamily="34" charset="0"/>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40038863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B3078C5-722A-4001-8420-F72C3CA21430}" type="datetime1">
              <a:rPr lang="en-US" smtClean="0"/>
              <a:t>11/22/18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FC01327-AC9D-47CA-A3A6-8AE7B21B7D4B}"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0E1495A5-72B4-4855-BA26-797C0B32AF7D}"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FFDA244-928E-4686-B461-DE34F28B143C}" type="datetime1">
              <a:rPr lang="en-US" smtClean="0"/>
              <a:t>11/22/18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23E5E5E-83CB-4052-B29C-BCBF0FDEB87F}" type="datetime1">
              <a:rPr lang="en-US" smtClean="0"/>
              <a:t>11/22/18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66B3D10-4BE7-4BAD-A3F4-E203A12696C0}" type="datetime1">
              <a:rPr lang="en-US" smtClean="0"/>
              <a:t>11/22/18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4A4A62-493A-41DC-ADAA-46F5E5C45175}" type="datetime1">
              <a:rPr lang="en-US" smtClean="0"/>
              <a:t>11/22/18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167A6D48-1D1E-4059-BA50-37B15A709674}" type="datetime1">
              <a:rPr lang="en-US" smtClean="0"/>
              <a:t>11/22/18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506E065-0A59-4CF2-AAFB-676C72B3BC44}" type="datetime1">
              <a:rPr lang="en-US" smtClean="0"/>
              <a:t>11/22/18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BB971E3-2099-4AF2-81BA-6A30A7769FD7}"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8C54FDA-7EF0-496A-835A-6313DAD44881}"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6C02B17-4CC2-4094-8E6C-07C64C3F5CBC}" type="datetime1">
              <a:rPr lang="en-US" smtClean="0"/>
              <a:t>11/22/18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a:p>
        </p:txBody>
      </p:sp>
      <p:sp>
        <p:nvSpPr>
          <p:cNvPr id="10" name="Title 1">
            <a:extLst>
              <a:ext uri="{FF2B5EF4-FFF2-40B4-BE49-F238E27FC236}">
                <a16:creationId xmlns:a16="http://schemas.microsoft.com/office/drawing/2014/main" id="{C1F619EF-4488-4994-9515-E05B061934ED}"/>
              </a:ext>
            </a:extLst>
          </p:cNvPr>
          <p:cNvSpPr txBox="1">
            <a:spLocks/>
          </p:cNvSpPr>
          <p:nvPr/>
        </p:nvSpPr>
        <p:spPr>
          <a:xfrm>
            <a:off x="457200" y="1981200"/>
            <a:ext cx="7772400" cy="3200400"/>
          </a:xfrm>
          <a:prstGeom prst="rect">
            <a:avLst/>
          </a:prstGeom>
        </p:spPr>
        <p:txBody>
          <a:bodyPr vert="horz" anchor="b">
            <a:normAutofit/>
            <a:scene3d>
              <a:camera prst="orthographicFront"/>
              <a:lightRig rig="soft" dir="t"/>
            </a:scene3d>
            <a:sp3d prstMaterial="softEdge">
              <a:bevelT w="25400" h="25400"/>
            </a:sp3d>
          </a:bodyPr>
          <a:lstStyle>
            <a:lvl1pPr algn="r" rtl="0"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3600" dirty="0">
                <a:effectLst/>
              </a:rPr>
              <a:t>Sessions 3 and 4</a:t>
            </a:r>
          </a:p>
          <a:p>
            <a:pPr algn="ctr"/>
            <a:endParaRPr lang="en-US" sz="3200" dirty="0">
              <a:effectLst/>
            </a:endParaRPr>
          </a:p>
          <a:p>
            <a:pPr algn="ctr"/>
            <a:r>
              <a:rPr lang="en-US" dirty="0">
                <a:effectLst/>
              </a:rPr>
              <a:t>Theories of economic growth and development</a:t>
            </a:r>
            <a:endParaRPr lang="en-US" sz="6000" dirty="0">
              <a:effectLst/>
            </a:endParaRPr>
          </a:p>
          <a:p>
            <a:pPr algn="ctr"/>
            <a:r>
              <a:rPr lang="en-US" sz="3600" dirty="0">
                <a:effectLst/>
              </a:rPr>
              <a:t>(Part 1)</a:t>
            </a:r>
          </a:p>
        </p:txBody>
      </p:sp>
    </p:spTree>
    <p:extLst>
      <p:ext uri="{BB962C8B-B14F-4D97-AF65-F5344CB8AC3E}">
        <p14:creationId xmlns:p14="http://schemas.microsoft.com/office/powerpoint/2010/main" val="810894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46237"/>
            <a:ext cx="8229600" cy="4525963"/>
          </a:xfrm>
        </p:spPr>
        <p:txBody>
          <a:bodyPr>
            <a:normAutofit/>
          </a:bodyPr>
          <a:lstStyle/>
          <a:p>
            <a:r>
              <a:rPr lang="en-US" sz="2400" dirty="0">
                <a:latin typeface="Calibri" pitchFamily="34" charset="0"/>
              </a:rPr>
              <a:t>Economic growth</a:t>
            </a:r>
          </a:p>
          <a:p>
            <a:endParaRPr lang="en-US" dirty="0">
              <a:latin typeface="Calibri" pitchFamily="34" charset="0"/>
            </a:endParaRPr>
          </a:p>
          <a:p>
            <a:r>
              <a:rPr lang="en-US" sz="2400" dirty="0">
                <a:latin typeface="Calibri" pitchFamily="34" charset="0"/>
              </a:rPr>
              <a:t>Reductions in poverty</a:t>
            </a:r>
          </a:p>
          <a:p>
            <a:pPr marL="109728" indent="0">
              <a:buNone/>
            </a:pPr>
            <a:endParaRPr lang="en-US" dirty="0">
              <a:latin typeface="Calibri" pitchFamily="34" charset="0"/>
            </a:endParaRPr>
          </a:p>
          <a:p>
            <a:r>
              <a:rPr lang="en-US" sz="2400" dirty="0">
                <a:latin typeface="Calibri" pitchFamily="34" charset="0"/>
              </a:rPr>
              <a:t>Reductions in inequality</a:t>
            </a:r>
          </a:p>
          <a:p>
            <a:endParaRPr lang="en-US" dirty="0">
              <a:latin typeface="Calibri" pitchFamily="34" charset="0"/>
            </a:endParaRPr>
          </a:p>
          <a:p>
            <a:r>
              <a:rPr lang="en-US" sz="2400" dirty="0">
                <a:latin typeface="Calibri" pitchFamily="34" charset="0"/>
              </a:rPr>
              <a:t>Reductions in vulnerability</a:t>
            </a:r>
          </a:p>
        </p:txBody>
      </p:sp>
      <p:sp>
        <p:nvSpPr>
          <p:cNvPr id="3" name="Title 2"/>
          <p:cNvSpPr>
            <a:spLocks noGrp="1"/>
          </p:cNvSpPr>
          <p:nvPr>
            <p:ph type="title"/>
          </p:nvPr>
        </p:nvSpPr>
        <p:spPr>
          <a:xfrm>
            <a:off x="152400" y="152400"/>
            <a:ext cx="8915400" cy="1143000"/>
          </a:xfrm>
        </p:spPr>
        <p:txBody>
          <a:bodyPr>
            <a:normAutofit fontScale="90000"/>
          </a:bodyPr>
          <a:lstStyle/>
          <a:p>
            <a:r>
              <a:rPr lang="en-US" sz="3600" dirty="0">
                <a:solidFill>
                  <a:srgbClr val="2891AA"/>
                </a:solidFill>
                <a:effectLst/>
              </a:rPr>
              <a:t>At the macro level, successful development involves some combination of:</a:t>
            </a:r>
          </a:p>
        </p:txBody>
      </p:sp>
      <p:sp>
        <p:nvSpPr>
          <p:cNvPr id="6" name="Slide Number Placeholder 5"/>
          <p:cNvSpPr>
            <a:spLocks noGrp="1"/>
          </p:cNvSpPr>
          <p:nvPr>
            <p:ph type="sldNum" sz="quarter" idx="12"/>
          </p:nvPr>
        </p:nvSpPr>
        <p:spPr/>
        <p:txBody>
          <a:bodyPr/>
          <a:lstStyle/>
          <a:p>
            <a:fld id="{B3977D60-5343-49E1-BD8C-CA39C39BE7A5}" type="slidenum">
              <a:rPr lang="en-US" smtClean="0"/>
              <a:t>2</a:t>
            </a:fld>
            <a:endParaRPr lang="en-US"/>
          </a:p>
        </p:txBody>
      </p:sp>
    </p:spTree>
    <p:extLst>
      <p:ext uri="{BB962C8B-B14F-4D97-AF65-F5344CB8AC3E}">
        <p14:creationId xmlns:p14="http://schemas.microsoft.com/office/powerpoint/2010/main" val="2115343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70037"/>
            <a:ext cx="8229600" cy="4525963"/>
          </a:xfrm>
          <a:ln>
            <a:noFill/>
          </a:ln>
        </p:spPr>
        <p:txBody>
          <a:bodyPr>
            <a:normAutofit/>
          </a:bodyPr>
          <a:lstStyle/>
          <a:p>
            <a:pPr marL="342900" indent="-342900">
              <a:buFont typeface="Wingdings 3" pitchFamily="18" charset="2"/>
              <a:buChar char="}"/>
            </a:pPr>
            <a:r>
              <a:rPr lang="en-US" sz="2400" dirty="0">
                <a:latin typeface="Calibri" pitchFamily="34" charset="0"/>
              </a:rPr>
              <a:t>The rate of increase in a country’s </a:t>
            </a:r>
            <a:r>
              <a:rPr lang="en-US" sz="2400" b="1" dirty="0">
                <a:latin typeface="Calibri" pitchFamily="34" charset="0"/>
              </a:rPr>
              <a:t>average</a:t>
            </a:r>
            <a:r>
              <a:rPr lang="en-US" sz="2400" dirty="0">
                <a:latin typeface="Calibri" pitchFamily="34" charset="0"/>
              </a:rPr>
              <a:t> income.</a:t>
            </a:r>
          </a:p>
          <a:p>
            <a:pPr marL="342900" indent="-342900">
              <a:buFont typeface="Wingdings 3" pitchFamily="18" charset="2"/>
              <a:buChar char="}"/>
            </a:pPr>
            <a:endParaRPr lang="en-US" sz="2400" dirty="0">
              <a:latin typeface="Calibri" pitchFamily="34" charset="0"/>
            </a:endParaRPr>
          </a:p>
          <a:p>
            <a:pPr marL="342900" indent="-342900">
              <a:buFont typeface="Wingdings 3" pitchFamily="18" charset="2"/>
              <a:buChar char="}"/>
            </a:pPr>
            <a:r>
              <a:rPr lang="en-US" sz="2400" dirty="0">
                <a:latin typeface="Calibri" pitchFamily="34" charset="0"/>
              </a:rPr>
              <a:t>Economic growth is usually measured as the average annual rate of growth in real </a:t>
            </a:r>
            <a:r>
              <a:rPr lang="en-US" sz="2400" b="1" dirty="0">
                <a:solidFill>
                  <a:schemeClr val="accent1"/>
                </a:solidFill>
                <a:latin typeface="Calibri" pitchFamily="34" charset="0"/>
              </a:rPr>
              <a:t>gross domestic product </a:t>
            </a:r>
            <a:r>
              <a:rPr lang="en-US" sz="2400" dirty="0">
                <a:latin typeface="Calibri" pitchFamily="34" charset="0"/>
              </a:rPr>
              <a:t>(GDP) or GDP per capita.</a:t>
            </a:r>
          </a:p>
          <a:p>
            <a:pPr marL="598932" lvl="1" indent="-342900">
              <a:buFont typeface="Wingdings 3" pitchFamily="18" charset="2"/>
              <a:buChar char="}"/>
            </a:pPr>
            <a:r>
              <a:rPr lang="en-US" sz="2000" dirty="0">
                <a:latin typeface="Calibri" pitchFamily="34" charset="0"/>
              </a:rPr>
              <a:t>Current, constant, and </a:t>
            </a:r>
            <a:r>
              <a:rPr lang="en-US" sz="2000" b="1" dirty="0">
                <a:latin typeface="Calibri" pitchFamily="34" charset="0"/>
              </a:rPr>
              <a:t>PPP</a:t>
            </a:r>
            <a:r>
              <a:rPr lang="en-US" sz="2000" dirty="0">
                <a:latin typeface="Calibri" pitchFamily="34" charset="0"/>
              </a:rPr>
              <a:t> GDP per capita.</a:t>
            </a:r>
          </a:p>
          <a:p>
            <a:pPr marL="598932" lvl="1" indent="-342900">
              <a:buFont typeface="Wingdings 3" pitchFamily="18" charset="2"/>
              <a:buChar char="}"/>
            </a:pPr>
            <a:endParaRPr lang="en-US" sz="2000" dirty="0">
              <a:latin typeface="Calibri" pitchFamily="34" charset="0"/>
            </a:endParaRPr>
          </a:p>
          <a:p>
            <a:pPr marL="342900" indent="-342900">
              <a:buFont typeface="Wingdings 3" pitchFamily="18" charset="2"/>
              <a:buChar char="}"/>
            </a:pPr>
            <a:endParaRPr lang="en-US" sz="2400" dirty="0">
              <a:latin typeface="Calibri" pitchFamily="34" charset="0"/>
            </a:endParaRP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What is economic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3</a:t>
            </a:fld>
            <a:endParaRPr lang="en-US"/>
          </a:p>
        </p:txBody>
      </p:sp>
    </p:spTree>
    <p:extLst>
      <p:ext uri="{BB962C8B-B14F-4D97-AF65-F5344CB8AC3E}">
        <p14:creationId xmlns:p14="http://schemas.microsoft.com/office/powerpoint/2010/main" val="536975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342900" indent="-342900">
              <a:buFont typeface="Arial" pitchFamily="34" charset="0"/>
              <a:buChar char="•"/>
            </a:pPr>
            <a:endParaRPr lang="en-US" sz="2400" dirty="0"/>
          </a:p>
          <a:p>
            <a:pPr marL="342900" indent="-342900">
              <a:buFont typeface="Wingdings 3" pitchFamily="18" charset="2"/>
              <a:buChar char="}"/>
            </a:pPr>
            <a:r>
              <a:rPr lang="en-US" sz="2400" dirty="0">
                <a:latin typeface="Calibri" pitchFamily="34" charset="0"/>
              </a:rPr>
              <a:t>Economic growth is necessary for development.</a:t>
            </a:r>
          </a:p>
          <a:p>
            <a:pPr marL="342900" indent="-342900">
              <a:buFont typeface="Wingdings 3" pitchFamily="18" charset="2"/>
              <a:buChar char="}"/>
            </a:pPr>
            <a:endParaRPr lang="en-US" sz="2400" dirty="0">
              <a:latin typeface="Calibri" pitchFamily="34" charset="0"/>
            </a:endParaRPr>
          </a:p>
          <a:p>
            <a:pPr marL="342900" indent="-342900">
              <a:buFont typeface="Wingdings 3" pitchFamily="18" charset="2"/>
              <a:buChar char="}"/>
            </a:pPr>
            <a:r>
              <a:rPr lang="en-US" sz="2400" dirty="0">
                <a:latin typeface="Calibri" pitchFamily="34" charset="0"/>
              </a:rPr>
              <a:t>But economic growth is not sufficient for full development success.</a:t>
            </a:r>
          </a:p>
          <a:p>
            <a:pPr marL="598932" lvl="1" indent="-342900">
              <a:buFont typeface="Wingdings 3" pitchFamily="18" charset="2"/>
              <a:buChar char="}"/>
            </a:pPr>
            <a:r>
              <a:rPr lang="en-US" sz="2000" dirty="0">
                <a:latin typeface="Calibri" pitchFamily="34" charset="0"/>
              </a:rPr>
              <a:t>Why?</a:t>
            </a:r>
          </a:p>
        </p:txBody>
      </p:sp>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What is the relationship between economic growth and development?</a:t>
            </a:r>
          </a:p>
        </p:txBody>
      </p:sp>
      <p:sp>
        <p:nvSpPr>
          <p:cNvPr id="6" name="Slide Number Placeholder 5"/>
          <p:cNvSpPr>
            <a:spLocks noGrp="1"/>
          </p:cNvSpPr>
          <p:nvPr>
            <p:ph type="sldNum" sz="quarter" idx="12"/>
          </p:nvPr>
        </p:nvSpPr>
        <p:spPr/>
        <p:txBody>
          <a:bodyPr/>
          <a:lstStyle/>
          <a:p>
            <a:fld id="{B3977D60-5343-49E1-BD8C-CA39C39BE7A5}" type="slidenum">
              <a:rPr lang="en-US" smtClean="0"/>
              <a:t>4</a:t>
            </a:fld>
            <a:endParaRPr lang="en-US"/>
          </a:p>
        </p:txBody>
      </p:sp>
    </p:spTree>
    <p:extLst>
      <p:ext uri="{BB962C8B-B14F-4D97-AF65-F5344CB8AC3E}">
        <p14:creationId xmlns:p14="http://schemas.microsoft.com/office/powerpoint/2010/main" val="2459435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What counts as rapid or slow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5</a:t>
            </a:fld>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3913" y="1368425"/>
            <a:ext cx="6821487" cy="495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304800" y="2130623"/>
            <a:ext cx="2057400" cy="369332"/>
          </a:xfrm>
          <a:prstGeom prst="rect">
            <a:avLst/>
          </a:prstGeom>
          <a:noFill/>
        </p:spPr>
        <p:txBody>
          <a:bodyPr wrap="square" rtlCol="0">
            <a:spAutoFit/>
          </a:bodyPr>
          <a:lstStyle/>
          <a:p>
            <a:r>
              <a:rPr lang="en-US" b="1" dirty="0">
                <a:solidFill>
                  <a:srgbClr val="FF0000"/>
                </a:solidFill>
                <a:latin typeface="Calibri"/>
              </a:rPr>
              <a:t>Double in 13 years</a:t>
            </a:r>
          </a:p>
        </p:txBody>
      </p:sp>
      <p:sp>
        <p:nvSpPr>
          <p:cNvPr id="12" name="TextBox 11"/>
          <p:cNvSpPr txBox="1"/>
          <p:nvPr/>
        </p:nvSpPr>
        <p:spPr>
          <a:xfrm>
            <a:off x="304800" y="3974068"/>
            <a:ext cx="2133600" cy="369332"/>
          </a:xfrm>
          <a:prstGeom prst="rect">
            <a:avLst/>
          </a:prstGeom>
          <a:noFill/>
        </p:spPr>
        <p:txBody>
          <a:bodyPr wrap="square" rtlCol="0">
            <a:spAutoFit/>
          </a:bodyPr>
          <a:lstStyle/>
          <a:p>
            <a:r>
              <a:rPr lang="en-US" b="1" dirty="0">
                <a:solidFill>
                  <a:srgbClr val="FF0000"/>
                </a:solidFill>
                <a:latin typeface="Calibri"/>
              </a:rPr>
              <a:t>Double in 36 years</a:t>
            </a:r>
          </a:p>
        </p:txBody>
      </p:sp>
      <p:sp>
        <p:nvSpPr>
          <p:cNvPr id="14" name="TextBox 13"/>
          <p:cNvSpPr txBox="1"/>
          <p:nvPr/>
        </p:nvSpPr>
        <p:spPr>
          <a:xfrm>
            <a:off x="457200" y="5562600"/>
            <a:ext cx="1676400" cy="369332"/>
          </a:xfrm>
          <a:prstGeom prst="rect">
            <a:avLst/>
          </a:prstGeom>
          <a:noFill/>
        </p:spPr>
        <p:txBody>
          <a:bodyPr wrap="square" rtlCol="0">
            <a:spAutoFit/>
          </a:bodyPr>
          <a:lstStyle/>
          <a:p>
            <a:r>
              <a:rPr lang="en-US" b="1" dirty="0">
                <a:solidFill>
                  <a:srgbClr val="FF0000"/>
                </a:solidFill>
                <a:latin typeface="Calibri"/>
              </a:rPr>
              <a:t>Never double</a:t>
            </a:r>
          </a:p>
        </p:txBody>
      </p:sp>
      <p:sp>
        <p:nvSpPr>
          <p:cNvPr id="8" name="TextBox 7"/>
          <p:cNvSpPr txBox="1"/>
          <p:nvPr/>
        </p:nvSpPr>
        <p:spPr>
          <a:xfrm>
            <a:off x="1905000" y="1066800"/>
            <a:ext cx="6934200" cy="369332"/>
          </a:xfrm>
          <a:prstGeom prst="rect">
            <a:avLst/>
          </a:prstGeom>
          <a:noFill/>
        </p:spPr>
        <p:txBody>
          <a:bodyPr wrap="square" rtlCol="0">
            <a:spAutoFit/>
          </a:bodyPr>
          <a:lstStyle/>
          <a:p>
            <a:r>
              <a:rPr lang="en-US" dirty="0">
                <a:latin typeface="Calibri" pitchFamily="34" charset="0"/>
              </a:rPr>
              <a:t>Average Annual Growth Rates of GDP per capita, 1960-2010</a:t>
            </a:r>
          </a:p>
        </p:txBody>
      </p:sp>
    </p:spTree>
    <p:extLst>
      <p:ext uri="{BB962C8B-B14F-4D97-AF65-F5344CB8AC3E}">
        <p14:creationId xmlns:p14="http://schemas.microsoft.com/office/powerpoint/2010/main" val="4698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US" sz="4000" dirty="0"/>
              <a:t>Theories of Economic Development</a:t>
            </a:r>
          </a:p>
        </p:txBody>
      </p:sp>
      <p:sp>
        <p:nvSpPr>
          <p:cNvPr id="6" name="Slide Number Placeholder 5"/>
          <p:cNvSpPr>
            <a:spLocks noGrp="1"/>
          </p:cNvSpPr>
          <p:nvPr>
            <p:ph type="sldNum" sz="quarter" idx="12"/>
          </p:nvPr>
        </p:nvSpPr>
        <p:spPr/>
        <p:txBody>
          <a:bodyPr/>
          <a:lstStyle/>
          <a:p>
            <a:fld id="{B3977D60-5343-49E1-BD8C-CA39C39BE7A5}" type="slidenum">
              <a:rPr lang="en-US" smtClean="0"/>
              <a:t>6</a:t>
            </a:fld>
            <a:endParaRPr lang="en-US"/>
          </a:p>
        </p:txBody>
      </p:sp>
    </p:spTree>
    <p:extLst>
      <p:ext uri="{BB962C8B-B14F-4D97-AF65-F5344CB8AC3E}">
        <p14:creationId xmlns:p14="http://schemas.microsoft.com/office/powerpoint/2010/main" val="2249832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7</a:t>
            </a:fld>
            <a:endParaRPr lang="en-US"/>
          </a:p>
        </p:txBody>
      </p:sp>
      <p:sp>
        <p:nvSpPr>
          <p:cNvPr id="9" name="TextBox 8"/>
          <p:cNvSpPr txBox="1"/>
          <p:nvPr/>
        </p:nvSpPr>
        <p:spPr>
          <a:xfrm>
            <a:off x="381000" y="1066800"/>
            <a:ext cx="8534400" cy="5509200"/>
          </a:xfrm>
          <a:prstGeom prst="rect">
            <a:avLst/>
          </a:prstGeom>
          <a:noFill/>
        </p:spPr>
        <p:txBody>
          <a:bodyPr wrap="square" rtlCol="0">
            <a:spAutoFit/>
          </a:bodyPr>
          <a:lstStyle/>
          <a:p>
            <a:pPr lvl="0">
              <a:buClr>
                <a:schemeClr val="accent1"/>
              </a:buClr>
            </a:pPr>
            <a:r>
              <a:rPr lang="en-US" sz="2000" i="1" dirty="0">
                <a:solidFill>
                  <a:srgbClr val="2891AA"/>
                </a:solidFill>
              </a:rPr>
              <a:t>0. Economic nationalism</a:t>
            </a:r>
          </a:p>
          <a:p>
            <a:pPr lvl="0">
              <a:buClr>
                <a:schemeClr val="accent1"/>
              </a:buClr>
            </a:pPr>
            <a:endParaRPr lang="en-US" sz="1600" i="1" dirty="0">
              <a:solidFill>
                <a:srgbClr val="2891AA"/>
              </a:solidFill>
            </a:endParaRPr>
          </a:p>
          <a:p>
            <a:pPr lvl="0">
              <a:buClr>
                <a:schemeClr val="accent1"/>
              </a:buClr>
            </a:pPr>
            <a:r>
              <a:rPr lang="en-US" sz="2000" dirty="0">
                <a:solidFill>
                  <a:srgbClr val="2891AA"/>
                </a:solidFill>
              </a:rPr>
              <a:t>1. Modernization theory</a:t>
            </a:r>
          </a:p>
          <a:p>
            <a:pPr marL="800100" lvl="1" indent="-342900">
              <a:buClr>
                <a:schemeClr val="accent1"/>
              </a:buClr>
              <a:buFont typeface="Wingdings 3" panose="05040102010807070707" pitchFamily="18" charset="2"/>
              <a:buChar char="}"/>
            </a:pPr>
            <a:r>
              <a:rPr lang="en-US" sz="2000" dirty="0">
                <a:solidFill>
                  <a:srgbClr val="2891AA"/>
                </a:solidFill>
              </a:rPr>
              <a:t>Rostow's Linear-Stages-of-Growth-Model</a:t>
            </a:r>
          </a:p>
          <a:p>
            <a:pPr marL="800100" lvl="1" indent="-342900">
              <a:buClr>
                <a:schemeClr val="accent1"/>
              </a:buClr>
              <a:buFont typeface="Wingdings 3" panose="05040102010807070707" pitchFamily="18" charset="2"/>
              <a:buChar char="}"/>
            </a:pPr>
            <a:r>
              <a:rPr lang="en-US" sz="2000" dirty="0">
                <a:solidFill>
                  <a:srgbClr val="2891AA"/>
                </a:solidFill>
              </a:rPr>
              <a:t>Harrod-</a:t>
            </a:r>
            <a:r>
              <a:rPr lang="en-US" sz="2000" dirty="0" err="1">
                <a:solidFill>
                  <a:srgbClr val="2891AA"/>
                </a:solidFill>
              </a:rPr>
              <a:t>Domar</a:t>
            </a:r>
            <a:r>
              <a:rPr lang="en-US" sz="2000" dirty="0">
                <a:solidFill>
                  <a:srgbClr val="2891AA"/>
                </a:solidFill>
              </a:rPr>
              <a:t> growth model</a:t>
            </a:r>
          </a:p>
          <a:p>
            <a:pPr lvl="0">
              <a:buClr>
                <a:schemeClr val="accent1"/>
              </a:buClr>
            </a:pPr>
            <a:endParaRPr lang="en-US" sz="1600" dirty="0">
              <a:solidFill>
                <a:srgbClr val="2891AA"/>
              </a:solidFill>
            </a:endParaRPr>
          </a:p>
          <a:p>
            <a:pPr lvl="0">
              <a:buClr>
                <a:schemeClr val="accent1"/>
              </a:buClr>
            </a:pPr>
            <a:r>
              <a:rPr lang="en-US" sz="2000" dirty="0">
                <a:solidFill>
                  <a:srgbClr val="2891AA"/>
                </a:solidFill>
              </a:rPr>
              <a:t>2. Structural-change theory</a:t>
            </a:r>
          </a:p>
          <a:p>
            <a:pPr marL="800100" lvl="1" indent="-342900">
              <a:buClr>
                <a:schemeClr val="accent1"/>
              </a:buClr>
              <a:buFont typeface="Wingdings 3" panose="05040102010807070707" pitchFamily="18" charset="2"/>
              <a:buChar char="}"/>
            </a:pPr>
            <a:r>
              <a:rPr lang="en-US" sz="2000" dirty="0">
                <a:solidFill>
                  <a:srgbClr val="2891AA"/>
                </a:solidFill>
              </a:rPr>
              <a:t>Lewis model</a:t>
            </a:r>
          </a:p>
          <a:p>
            <a:pPr>
              <a:buClr>
                <a:schemeClr val="accent1"/>
              </a:buClr>
            </a:pPr>
            <a:endParaRPr lang="en-US" sz="1600" dirty="0">
              <a:solidFill>
                <a:srgbClr val="2891AA"/>
              </a:solidFill>
            </a:endParaRPr>
          </a:p>
          <a:p>
            <a:pPr>
              <a:buClr>
                <a:schemeClr val="accent1"/>
              </a:buClr>
            </a:pPr>
            <a:r>
              <a:rPr lang="en-US" sz="2000" dirty="0">
                <a:solidFill>
                  <a:srgbClr val="2891AA"/>
                </a:solidFill>
              </a:rPr>
              <a:t>3. Dependency theory</a:t>
            </a:r>
          </a:p>
          <a:p>
            <a:pPr>
              <a:buClr>
                <a:schemeClr val="accent1"/>
              </a:buClr>
            </a:pPr>
            <a:endParaRPr lang="en-US" sz="1600" dirty="0">
              <a:solidFill>
                <a:srgbClr val="2891AA"/>
              </a:solidFill>
            </a:endParaRPr>
          </a:p>
          <a:p>
            <a:pPr>
              <a:buClr>
                <a:schemeClr val="accent1"/>
              </a:buClr>
            </a:pPr>
            <a:r>
              <a:rPr lang="en-US" sz="2000" dirty="0">
                <a:solidFill>
                  <a:srgbClr val="2891AA"/>
                </a:solidFill>
              </a:rPr>
              <a:t>4. Neoclassical theory of development</a:t>
            </a:r>
          </a:p>
          <a:p>
            <a:pPr marL="800100" lvl="1" indent="-342900">
              <a:buClr>
                <a:schemeClr val="accent1"/>
              </a:buClr>
              <a:buFont typeface="Wingdings 3" panose="05040102010807070707" pitchFamily="18" charset="2"/>
              <a:buChar char="}"/>
            </a:pPr>
            <a:r>
              <a:rPr lang="en-US" sz="2000" dirty="0">
                <a:solidFill>
                  <a:srgbClr val="2891AA"/>
                </a:solidFill>
              </a:rPr>
              <a:t>	Solow growth model</a:t>
            </a:r>
          </a:p>
          <a:p>
            <a:pPr marL="800100" lvl="1" indent="-342900">
              <a:buClr>
                <a:schemeClr val="accent1"/>
              </a:buClr>
              <a:buFont typeface="Wingdings 3" panose="05040102010807070707" pitchFamily="18" charset="2"/>
              <a:buChar char="}"/>
            </a:pPr>
            <a:r>
              <a:rPr lang="en-US" sz="2000" dirty="0">
                <a:solidFill>
                  <a:srgbClr val="2891AA"/>
                </a:solidFill>
              </a:rPr>
              <a:t>	Endogenous growth models</a:t>
            </a:r>
          </a:p>
          <a:p>
            <a:pPr>
              <a:buClr>
                <a:schemeClr val="accent1"/>
              </a:buClr>
            </a:pPr>
            <a:endParaRPr lang="en-US" sz="1600" dirty="0">
              <a:solidFill>
                <a:srgbClr val="2891AA"/>
              </a:solidFill>
            </a:endParaRPr>
          </a:p>
          <a:p>
            <a:pPr>
              <a:buClr>
                <a:schemeClr val="accent1"/>
              </a:buClr>
            </a:pPr>
            <a:r>
              <a:rPr lang="en-US" sz="2000" dirty="0">
                <a:solidFill>
                  <a:srgbClr val="2891AA"/>
                </a:solidFill>
              </a:rPr>
              <a:t>5. Institutional theory of development (Session 9)</a:t>
            </a:r>
          </a:p>
          <a:p>
            <a:pPr marL="342900" lvl="0" indent="-342900">
              <a:buClr>
                <a:schemeClr val="accent1"/>
              </a:buClr>
              <a:buFont typeface="Wingdings 3" panose="05040102010807070707" pitchFamily="18" charset="2"/>
              <a:buChar char="}"/>
            </a:pPr>
            <a:endParaRPr lang="en-US" sz="2000" dirty="0">
              <a:solidFill>
                <a:srgbClr val="2891AA"/>
              </a:solidFill>
            </a:endParaRPr>
          </a:p>
          <a:p>
            <a:pPr marL="342900" lvl="0" indent="-342900">
              <a:buClr>
                <a:schemeClr val="accent1"/>
              </a:buClr>
              <a:buFont typeface="Wingdings 3" panose="05040102010807070707" pitchFamily="18" charset="2"/>
              <a:buChar char="}"/>
            </a:pPr>
            <a:endParaRPr lang="en-CA" sz="2000" dirty="0">
              <a:latin typeface="Calibri" pitchFamily="34" charset="0"/>
            </a:endParaRPr>
          </a:p>
        </p:txBody>
      </p:sp>
    </p:spTree>
    <p:extLst>
      <p:ext uri="{BB962C8B-B14F-4D97-AF65-F5344CB8AC3E}">
        <p14:creationId xmlns:p14="http://schemas.microsoft.com/office/powerpoint/2010/main" val="3559779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i="1" dirty="0">
                <a:solidFill>
                  <a:srgbClr val="2891AA"/>
                </a:solidFill>
                <a:effectLst/>
              </a:rPr>
              <a:t>(0.) Economic nationalism</a:t>
            </a:r>
          </a:p>
        </p:txBody>
      </p:sp>
      <p:sp>
        <p:nvSpPr>
          <p:cNvPr id="6" name="Slide Number Placeholder 5"/>
          <p:cNvSpPr>
            <a:spLocks noGrp="1"/>
          </p:cNvSpPr>
          <p:nvPr>
            <p:ph type="sldNum" sz="quarter" idx="12"/>
          </p:nvPr>
        </p:nvSpPr>
        <p:spPr/>
        <p:txBody>
          <a:bodyPr/>
          <a:lstStyle/>
          <a:p>
            <a:fld id="{B3977D60-5343-49E1-BD8C-CA39C39BE7A5}" type="slidenum">
              <a:rPr lang="en-US" smtClean="0"/>
              <a:t>8</a:t>
            </a:fld>
            <a:endParaRPr lang="en-US"/>
          </a:p>
        </p:txBody>
      </p:sp>
      <p:sp>
        <p:nvSpPr>
          <p:cNvPr id="9" name="TextBox 8"/>
          <p:cNvSpPr txBox="1"/>
          <p:nvPr/>
        </p:nvSpPr>
        <p:spPr>
          <a:xfrm>
            <a:off x="381000" y="914400"/>
            <a:ext cx="8534400" cy="5416868"/>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000" dirty="0">
                <a:latin typeface="Calibri" pitchFamily="34" charset="0"/>
              </a:rPr>
              <a:t>Economic nationalism refers to an ideology which favors policies that emphasize domestic control of the economy, labor, and capital formation, even if this requires the imposition of tariffs and other restrictions on the movement of labor, goods and capital.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In many cases, economic nationalists oppose globalization or at least question the benefits of unrestricted free trade.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Economic nationalism may include such doctrines as protectionism, mercantilism, or import substitution.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This policy was implemented in most of current industrialized countries. Notable examples include the development and industrialization of Germany and the United States in the 19th century and later in Japan.</a:t>
            </a:r>
            <a:endParaRPr lang="en-CA" sz="2000" dirty="0">
              <a:latin typeface="Calibri" pitchFamily="34" charset="0"/>
            </a:endParaRPr>
          </a:p>
          <a:p>
            <a:pPr>
              <a:buClr>
                <a:schemeClr val="accent1"/>
              </a:buClr>
            </a:pPr>
            <a:endParaRPr lang="en-CA" sz="16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Notes:</a:t>
            </a:r>
          </a:p>
          <a:p>
            <a:pPr marL="800100" lvl="1" indent="-342900">
              <a:buClr>
                <a:schemeClr val="accent1"/>
              </a:buClr>
              <a:buFont typeface="Wingdings 3" panose="05040102010807070707" pitchFamily="18" charset="2"/>
              <a:buChar char="}"/>
            </a:pPr>
            <a:r>
              <a:rPr lang="en-US" dirty="0">
                <a:latin typeface="Calibri" pitchFamily="34" charset="0"/>
              </a:rPr>
              <a:t>Against economic theories (Adam Smith);</a:t>
            </a:r>
          </a:p>
          <a:p>
            <a:pPr marL="800100" lvl="1" indent="-342900">
              <a:buClr>
                <a:schemeClr val="accent1"/>
              </a:buClr>
              <a:buFont typeface="Wingdings 3" panose="05040102010807070707" pitchFamily="18" charset="2"/>
              <a:buChar char="}"/>
            </a:pPr>
            <a:r>
              <a:rPr lang="en-US" dirty="0">
                <a:latin typeface="Calibri" pitchFamily="34" charset="0"/>
              </a:rPr>
              <a:t>Developing countries’ claim that current industrialized countries did the same in the past;</a:t>
            </a:r>
          </a:p>
          <a:p>
            <a:pPr marL="800100" lvl="1" indent="-342900">
              <a:buClr>
                <a:schemeClr val="accent1"/>
              </a:buClr>
              <a:buFont typeface="Wingdings 3" panose="05040102010807070707" pitchFamily="18" charset="2"/>
              <a:buChar char="}"/>
            </a:pPr>
            <a:r>
              <a:rPr lang="en-US" dirty="0">
                <a:latin typeface="Calibri" pitchFamily="34" charset="0"/>
              </a:rPr>
              <a:t>Some experts point to Brexit and the election of Trump as a possible revival of these policies.</a:t>
            </a:r>
            <a:endParaRPr lang="en-CA" dirty="0">
              <a:latin typeface="Calibri" pitchFamily="34" charset="0"/>
            </a:endParaRPr>
          </a:p>
        </p:txBody>
      </p:sp>
    </p:spTree>
    <p:extLst>
      <p:ext uri="{BB962C8B-B14F-4D97-AF65-F5344CB8AC3E}">
        <p14:creationId xmlns:p14="http://schemas.microsoft.com/office/powerpoint/2010/main" val="774527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1. Modernization theory</a:t>
            </a:r>
          </a:p>
        </p:txBody>
      </p:sp>
      <p:sp>
        <p:nvSpPr>
          <p:cNvPr id="6" name="Slide Number Placeholder 5"/>
          <p:cNvSpPr>
            <a:spLocks noGrp="1"/>
          </p:cNvSpPr>
          <p:nvPr>
            <p:ph type="sldNum" sz="quarter" idx="12"/>
          </p:nvPr>
        </p:nvSpPr>
        <p:spPr/>
        <p:txBody>
          <a:bodyPr/>
          <a:lstStyle/>
          <a:p>
            <a:fld id="{B3977D60-5343-49E1-BD8C-CA39C39BE7A5}" type="slidenum">
              <a:rPr lang="en-US" smtClean="0"/>
              <a:t>9</a:t>
            </a:fld>
            <a:endParaRPr lang="en-US"/>
          </a:p>
        </p:txBody>
      </p:sp>
      <p:sp>
        <p:nvSpPr>
          <p:cNvPr id="9" name="TextBox 8"/>
          <p:cNvSpPr txBox="1"/>
          <p:nvPr/>
        </p:nvSpPr>
        <p:spPr>
          <a:xfrm>
            <a:off x="381000" y="1066800"/>
            <a:ext cx="8534400" cy="5016758"/>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000" dirty="0">
                <a:latin typeface="Calibri" pitchFamily="34" charset="0"/>
              </a:rPr>
              <a:t>Modernization refers to the transition from a “pre-modern” or “traditional” to a “modern” society. </a:t>
            </a:r>
          </a:p>
          <a:p>
            <a:pPr marL="800100" lvl="1" indent="-342900">
              <a:buClr>
                <a:schemeClr val="accent1"/>
              </a:buClr>
              <a:buFont typeface="Wingdings 3" panose="05040102010807070707" pitchFamily="18" charset="2"/>
              <a:buChar char="}"/>
            </a:pPr>
            <a:r>
              <a:rPr lang="en-US" sz="2000" dirty="0">
                <a:latin typeface="Calibri" pitchFamily="34" charset="0"/>
              </a:rPr>
              <a:t>Modern = West?</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According to the modernization theory, all societies progress through similar stages of development. Therefore, today’s underdeveloped countries are in a similar situation to that of today’s developed countries at some time in the past, and thus the task is to help underdeveloped countries to accelerate their progress along this common path of development by investments, technology transfer, and closer integration into the world market (</a:t>
            </a:r>
            <a:r>
              <a:rPr lang="en-US" sz="2000" b="1" dirty="0" err="1">
                <a:latin typeface="Calibri" pitchFamily="34" charset="0"/>
              </a:rPr>
              <a:t>Rostow</a:t>
            </a:r>
            <a:r>
              <a:rPr lang="en-US" sz="2000" dirty="0">
                <a:latin typeface="Calibri" pitchFamily="34" charset="0"/>
              </a:rPr>
              <a:t>, 1960; Unger, 2010). </a:t>
            </a:r>
            <a:endParaRPr lang="en-CA" sz="2000" dirty="0">
              <a:latin typeface="Calibri" pitchFamily="34" charset="0"/>
            </a:endParaRPr>
          </a:p>
          <a:p>
            <a:pPr marL="800100" lvl="1" indent="-342900">
              <a:buClr>
                <a:schemeClr val="accent1"/>
              </a:buClr>
              <a:buFont typeface="Wingdings 3" panose="05040102010807070707" pitchFamily="18" charset="2"/>
              <a:buChar char="}"/>
            </a:pPr>
            <a:r>
              <a:rPr lang="en-US" sz="2000" dirty="0">
                <a:latin typeface="Calibri" pitchFamily="34" charset="0"/>
              </a:rPr>
              <a:t>In other words, modernization theory assumes that with assistance, traditional countries can be brought up to the same level of development as more developed countries independent of their culture, history, etc. </a:t>
            </a:r>
          </a:p>
          <a:p>
            <a:pPr marL="800100" lvl="1" indent="-342900">
              <a:buClr>
                <a:schemeClr val="accent1"/>
              </a:buClr>
              <a:buFont typeface="Wingdings 3" panose="05040102010807070707" pitchFamily="18" charset="2"/>
              <a:buChar char="}"/>
            </a:pPr>
            <a:r>
              <a:rPr lang="en-US" sz="2000" dirty="0">
                <a:latin typeface="Calibri" pitchFamily="34" charset="0"/>
              </a:rPr>
              <a:t>Also, </a:t>
            </a:r>
            <a:r>
              <a:rPr lang="en-CA" sz="2000" dirty="0">
                <a:latin typeface="Calibri" pitchFamily="34" charset="0"/>
              </a:rPr>
              <a:t>development became synonymous with rapid, aggregate economic growth.</a:t>
            </a:r>
          </a:p>
        </p:txBody>
      </p:sp>
    </p:spTree>
    <p:extLst>
      <p:ext uri="{BB962C8B-B14F-4D97-AF65-F5344CB8AC3E}">
        <p14:creationId xmlns:p14="http://schemas.microsoft.com/office/powerpoint/2010/main" val="2767712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1. Modernization theory</a:t>
            </a:r>
          </a:p>
        </p:txBody>
      </p:sp>
      <p:sp>
        <p:nvSpPr>
          <p:cNvPr id="6" name="Slide Number Placeholder 5"/>
          <p:cNvSpPr>
            <a:spLocks noGrp="1"/>
          </p:cNvSpPr>
          <p:nvPr>
            <p:ph type="sldNum" sz="quarter" idx="12"/>
          </p:nvPr>
        </p:nvSpPr>
        <p:spPr/>
        <p:txBody>
          <a:bodyPr/>
          <a:lstStyle/>
          <a:p>
            <a:fld id="{B3977D60-5343-49E1-BD8C-CA39C39BE7A5}" type="slidenum">
              <a:rPr lang="en-US" smtClean="0"/>
              <a:t>10</a:t>
            </a:fld>
            <a:endParaRPr lang="en-US"/>
          </a:p>
        </p:txBody>
      </p:sp>
      <p:sp>
        <p:nvSpPr>
          <p:cNvPr id="9" name="TextBox 8"/>
          <p:cNvSpPr txBox="1"/>
          <p:nvPr/>
        </p:nvSpPr>
        <p:spPr>
          <a:xfrm>
            <a:off x="381000" y="1066800"/>
            <a:ext cx="8534400" cy="5262979"/>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The Linear-Stages-of-Growth-Model (Rostow):</a:t>
            </a:r>
          </a:p>
          <a:p>
            <a:pPr marL="914400" lvl="1" indent="-457200">
              <a:buClr>
                <a:schemeClr val="accent1"/>
              </a:buClr>
              <a:buFont typeface="+mj-lt"/>
              <a:buAutoNum type="arabicPeriod"/>
            </a:pPr>
            <a:r>
              <a:rPr lang="en-US" sz="2000" dirty="0">
                <a:latin typeface="Calibri" pitchFamily="34" charset="0"/>
              </a:rPr>
              <a:t>Traditional society</a:t>
            </a:r>
          </a:p>
          <a:p>
            <a:pPr marL="914400" lvl="1" indent="-457200">
              <a:buClr>
                <a:schemeClr val="accent1"/>
              </a:buClr>
              <a:buFont typeface="+mj-lt"/>
              <a:buAutoNum type="arabicPeriod"/>
            </a:pPr>
            <a:r>
              <a:rPr lang="en-US" sz="2000" dirty="0">
                <a:latin typeface="Calibri" pitchFamily="34" charset="0"/>
              </a:rPr>
              <a:t>Precondition to take off</a:t>
            </a:r>
          </a:p>
          <a:p>
            <a:pPr marL="914400" lvl="1" indent="-457200">
              <a:buClr>
                <a:schemeClr val="accent1"/>
              </a:buClr>
              <a:buFont typeface="+mj-lt"/>
              <a:buAutoNum type="arabicPeriod"/>
            </a:pPr>
            <a:r>
              <a:rPr lang="en-US" sz="2000" dirty="0">
                <a:latin typeface="Calibri" pitchFamily="34" charset="0"/>
              </a:rPr>
              <a:t>Take-off</a:t>
            </a:r>
          </a:p>
          <a:p>
            <a:pPr marL="914400" lvl="1" indent="-457200">
              <a:buClr>
                <a:schemeClr val="accent1"/>
              </a:buClr>
              <a:buFont typeface="+mj-lt"/>
              <a:buAutoNum type="arabicPeriod"/>
            </a:pPr>
            <a:r>
              <a:rPr lang="en-US" sz="2000" dirty="0">
                <a:latin typeface="Calibri" pitchFamily="34" charset="0"/>
              </a:rPr>
              <a:t>Drive to maturity</a:t>
            </a:r>
          </a:p>
          <a:p>
            <a:pPr marL="914400" lvl="1" indent="-457200">
              <a:buClr>
                <a:schemeClr val="accent1"/>
              </a:buClr>
              <a:buFont typeface="+mj-lt"/>
              <a:buAutoNum type="arabicPeriod"/>
            </a:pPr>
            <a:r>
              <a:rPr lang="en-US" sz="2000" dirty="0">
                <a:latin typeface="Calibri" pitchFamily="34" charset="0"/>
              </a:rPr>
              <a:t>Age of high consumption</a:t>
            </a:r>
          </a:p>
          <a:p>
            <a:pPr lvl="1">
              <a:buClr>
                <a:schemeClr val="accent1"/>
              </a:buClr>
            </a:pPr>
            <a:endParaRPr lang="en-US" sz="1600"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Compare to Karl Marx’ stages of history!</a:t>
            </a:r>
          </a:p>
          <a:p>
            <a:pPr marL="914400" lvl="1" indent="-457200">
              <a:buClr>
                <a:schemeClr val="accent1"/>
              </a:buClr>
              <a:buFont typeface="+mj-lt"/>
              <a:buAutoNum type="arabicPeriod"/>
            </a:pPr>
            <a:r>
              <a:rPr lang="en-US" sz="2000" dirty="0">
                <a:latin typeface="Calibri" pitchFamily="34" charset="0"/>
              </a:rPr>
              <a:t>Primitive communism</a:t>
            </a:r>
          </a:p>
          <a:p>
            <a:pPr marL="914400" lvl="1" indent="-457200">
              <a:buClr>
                <a:schemeClr val="accent1"/>
              </a:buClr>
              <a:buFont typeface="+mj-lt"/>
              <a:buAutoNum type="arabicPeriod"/>
            </a:pPr>
            <a:r>
              <a:rPr lang="en-US" sz="2000" dirty="0">
                <a:latin typeface="Calibri" pitchFamily="34" charset="0"/>
              </a:rPr>
              <a:t>Slave society</a:t>
            </a:r>
          </a:p>
          <a:p>
            <a:pPr marL="914400" lvl="1" indent="-457200">
              <a:buClr>
                <a:schemeClr val="accent1"/>
              </a:buClr>
              <a:buFont typeface="+mj-lt"/>
              <a:buAutoNum type="arabicPeriod"/>
            </a:pPr>
            <a:r>
              <a:rPr lang="en-US" sz="2000" dirty="0">
                <a:latin typeface="Calibri" pitchFamily="34" charset="0"/>
              </a:rPr>
              <a:t>Feudalism</a:t>
            </a:r>
          </a:p>
          <a:p>
            <a:pPr marL="914400" lvl="1" indent="-457200">
              <a:buClr>
                <a:schemeClr val="accent1"/>
              </a:buClr>
              <a:buFont typeface="+mj-lt"/>
              <a:buAutoNum type="arabicPeriod"/>
            </a:pPr>
            <a:r>
              <a:rPr lang="en-US" sz="2000" dirty="0">
                <a:latin typeface="Calibri" pitchFamily="34" charset="0"/>
              </a:rPr>
              <a:t>Capitalism</a:t>
            </a:r>
          </a:p>
          <a:p>
            <a:pPr marL="914400" lvl="1" indent="-457200">
              <a:buClr>
                <a:schemeClr val="accent1"/>
              </a:buClr>
              <a:buFont typeface="+mj-lt"/>
              <a:buAutoNum type="arabicPeriod"/>
            </a:pPr>
            <a:r>
              <a:rPr lang="en-US" sz="2000" dirty="0">
                <a:latin typeface="Calibri" pitchFamily="34" charset="0"/>
              </a:rPr>
              <a:t>Socialism</a:t>
            </a:r>
          </a:p>
          <a:p>
            <a:pPr marL="914400" lvl="1" indent="-457200">
              <a:buClr>
                <a:schemeClr val="accent1"/>
              </a:buClr>
              <a:buFont typeface="+mj-lt"/>
              <a:buAutoNum type="arabicPeriod"/>
            </a:pPr>
            <a:r>
              <a:rPr lang="en-US" sz="2000" dirty="0">
                <a:latin typeface="Calibri" pitchFamily="34" charset="0"/>
              </a:rPr>
              <a:t>Communism</a:t>
            </a:r>
          </a:p>
          <a:p>
            <a:pPr>
              <a:buClr>
                <a:schemeClr val="accent1"/>
              </a:buClr>
            </a:pPr>
            <a:endParaRPr lang="en-US" sz="1600"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Best described by the Harrod-</a:t>
            </a:r>
            <a:r>
              <a:rPr lang="en-US" sz="2400" dirty="0" err="1">
                <a:latin typeface="Calibri" pitchFamily="34" charset="0"/>
              </a:rPr>
              <a:t>Domar</a:t>
            </a:r>
            <a:r>
              <a:rPr lang="en-US" sz="2400" dirty="0">
                <a:latin typeface="Calibri" pitchFamily="34" charset="0"/>
              </a:rPr>
              <a:t> growth model</a:t>
            </a:r>
          </a:p>
        </p:txBody>
      </p:sp>
    </p:spTree>
    <p:extLst>
      <p:ext uri="{BB962C8B-B14F-4D97-AF65-F5344CB8AC3E}">
        <p14:creationId xmlns:p14="http://schemas.microsoft.com/office/powerpoint/2010/main" val="4040435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457200" indent="-457200">
              <a:buFont typeface="Wingdings 3" pitchFamily="18" charset="2"/>
              <a:buChar char="}"/>
            </a:pPr>
            <a:r>
              <a:rPr lang="en-US" sz="2600" dirty="0">
                <a:solidFill>
                  <a:schemeClr val="accent1"/>
                </a:solidFill>
                <a:latin typeface="Calibri" pitchFamily="34" charset="0"/>
              </a:rPr>
              <a:t>Assumptions</a:t>
            </a:r>
          </a:p>
          <a:p>
            <a:pPr marL="598932" lvl="1" indent="-342900">
              <a:buClr>
                <a:schemeClr val="tx1"/>
              </a:buClr>
              <a:buFont typeface="Courier New" pitchFamily="49" charset="0"/>
              <a:buChar char="o"/>
            </a:pPr>
            <a:r>
              <a:rPr lang="en-US" sz="2200" dirty="0">
                <a:latin typeface="Calibri" pitchFamily="34" charset="0"/>
              </a:rPr>
              <a:t>We need </a:t>
            </a:r>
            <a:r>
              <a:rPr lang="en-US" sz="2200" i="1" dirty="0">
                <a:latin typeface="Calibri" pitchFamily="34" charset="0"/>
              </a:rPr>
              <a:t>u</a:t>
            </a:r>
            <a:r>
              <a:rPr lang="en-US" sz="2200" dirty="0">
                <a:latin typeface="Calibri" pitchFamily="34" charset="0"/>
              </a:rPr>
              <a:t> units of labor and </a:t>
            </a:r>
            <a:r>
              <a:rPr lang="en-US" sz="2200" i="1" dirty="0">
                <a:latin typeface="Calibri" pitchFamily="34" charset="0"/>
              </a:rPr>
              <a:t>v</a:t>
            </a:r>
            <a:r>
              <a:rPr lang="en-US" sz="2200" dirty="0">
                <a:latin typeface="Calibri" pitchFamily="34" charset="0"/>
              </a:rPr>
              <a:t> units of capital to produce one unit of output</a:t>
            </a:r>
          </a:p>
          <a:p>
            <a:pPr marL="836676" lvl="2" indent="-342900">
              <a:buFont typeface="Arial" pitchFamily="34" charset="0"/>
              <a:buChar char="•"/>
            </a:pPr>
            <a:r>
              <a:rPr lang="en-US" sz="1900" dirty="0">
                <a:latin typeface="Calibri" pitchFamily="34" charset="0"/>
              </a:rPr>
              <a:t>no human capital</a:t>
            </a:r>
          </a:p>
          <a:p>
            <a:pPr marL="836676" lvl="2" indent="-342900">
              <a:buFont typeface="Arial" pitchFamily="34" charset="0"/>
              <a:buChar char="•"/>
            </a:pPr>
            <a:r>
              <a:rPr lang="en-US" sz="1900" dirty="0">
                <a:latin typeface="Calibri" pitchFamily="34" charset="0"/>
              </a:rPr>
              <a:t>rigid technology</a:t>
            </a:r>
          </a:p>
          <a:p>
            <a:pPr marL="836676" lvl="2" indent="-342900">
              <a:buFont typeface="Arial" pitchFamily="34" charset="0"/>
              <a:buChar char="•"/>
            </a:pPr>
            <a:r>
              <a:rPr lang="en-US" sz="1900" dirty="0">
                <a:latin typeface="Calibri" pitchFamily="34" charset="0"/>
              </a:rPr>
              <a:t>constant returns to scale</a:t>
            </a:r>
          </a:p>
          <a:p>
            <a:pPr marL="836676" lvl="2" indent="-342900">
              <a:buFont typeface="Arial" pitchFamily="34" charset="0"/>
              <a:buChar char="•"/>
            </a:pPr>
            <a:r>
              <a:rPr lang="en-US" sz="1900" dirty="0">
                <a:latin typeface="Calibri" pitchFamily="34" charset="0"/>
              </a:rPr>
              <a:t>constant marginal product of capital</a:t>
            </a:r>
          </a:p>
          <a:p>
            <a:pPr marL="836676" lvl="2" indent="-342900">
              <a:buFont typeface="Arial" pitchFamily="34" charset="0"/>
              <a:buChar char="•"/>
            </a:pPr>
            <a:endParaRPr lang="en-US" sz="1800" dirty="0">
              <a:latin typeface="Calibri" pitchFamily="34" charset="0"/>
            </a:endParaRPr>
          </a:p>
          <a:p>
            <a:pPr marL="598932" lvl="1" indent="-342900">
              <a:buClr>
                <a:schemeClr val="tx1"/>
              </a:buClr>
              <a:buFont typeface="Courier New" pitchFamily="49" charset="0"/>
              <a:buChar char="o"/>
            </a:pPr>
            <a:r>
              <a:rPr lang="en-US" sz="2200" dirty="0">
                <a:latin typeface="Calibri" pitchFamily="34" charset="0"/>
              </a:rPr>
              <a:t>Investment in capital is financed by saving</a:t>
            </a:r>
          </a:p>
          <a:p>
            <a:pPr marL="598932" lvl="1" indent="-342900">
              <a:buClr>
                <a:schemeClr val="tx1"/>
              </a:buClr>
              <a:buFont typeface="Courier New" pitchFamily="49" charset="0"/>
              <a:buChar char="o"/>
            </a:pPr>
            <a:r>
              <a:rPr lang="en-US" sz="2200" dirty="0">
                <a:latin typeface="Calibri" pitchFamily="34" charset="0"/>
              </a:rPr>
              <a:t>People save a fixed proportion </a:t>
            </a:r>
            <a:r>
              <a:rPr lang="en-US" sz="2200" i="1" dirty="0">
                <a:latin typeface="Calibri" pitchFamily="34" charset="0"/>
              </a:rPr>
              <a:t>s </a:t>
            </a:r>
            <a:r>
              <a:rPr lang="en-US" sz="2200" dirty="0">
                <a:latin typeface="Calibri" pitchFamily="34" charset="0"/>
              </a:rPr>
              <a:t>of income</a:t>
            </a:r>
          </a:p>
          <a:p>
            <a:pPr marL="598932" lvl="1" indent="-342900">
              <a:buClr>
                <a:schemeClr val="tx1"/>
              </a:buClr>
              <a:buFont typeface="Courier New" pitchFamily="49" charset="0"/>
              <a:buChar char="o"/>
            </a:pPr>
            <a:r>
              <a:rPr lang="en-US" sz="2200" dirty="0">
                <a:latin typeface="Calibri" pitchFamily="34" charset="0"/>
              </a:rPr>
              <a:t>There is no technical change</a:t>
            </a:r>
          </a:p>
          <a:p>
            <a:pPr marL="598932" lvl="1" indent="-342900">
              <a:buClr>
                <a:schemeClr val="tx1"/>
              </a:buClr>
              <a:buFont typeface="Courier New" pitchFamily="49" charset="0"/>
              <a:buChar char="o"/>
            </a:pPr>
            <a:r>
              <a:rPr lang="en-US" sz="2200" dirty="0">
                <a:latin typeface="Calibri" pitchFamily="34" charset="0"/>
              </a:rPr>
              <a:t>Labor grows at rate </a:t>
            </a:r>
            <a:r>
              <a:rPr lang="en-US" sz="2200" i="1" dirty="0">
                <a:latin typeface="Calibri" pitchFamily="34" charset="0"/>
              </a:rPr>
              <a:t>n</a:t>
            </a:r>
          </a:p>
          <a:p>
            <a:pPr marL="598932" lvl="1" indent="-342900">
              <a:buClr>
                <a:schemeClr val="tx1"/>
              </a:buClr>
              <a:buFont typeface="Courier New" pitchFamily="49" charset="0"/>
              <a:buChar char="o"/>
            </a:pPr>
            <a:r>
              <a:rPr lang="en-US" sz="2200" dirty="0">
                <a:latin typeface="Calibri" pitchFamily="34" charset="0"/>
              </a:rPr>
              <a:t>We always have more labor than can be employed by the current quantity of capital</a:t>
            </a:r>
          </a:p>
        </p:txBody>
      </p:sp>
      <p:sp>
        <p:nvSpPr>
          <p:cNvPr id="3" name="Title 2"/>
          <p:cNvSpPr>
            <a:spLocks noGrp="1"/>
          </p:cNvSpPr>
          <p:nvPr>
            <p:ph type="title"/>
          </p:nvPr>
        </p:nvSpPr>
        <p:spPr>
          <a:xfrm>
            <a:off x="152400" y="228600"/>
            <a:ext cx="8915400" cy="1143000"/>
          </a:xfrm>
        </p:spPr>
        <p:txBody>
          <a:bodyPr>
            <a:normAutofit/>
          </a:bodyPr>
          <a:lstStyle/>
          <a:p>
            <a:r>
              <a:rPr lang="en-US" sz="3000" dirty="0">
                <a:solidFill>
                  <a:srgbClr val="2891AA"/>
                </a:solidFill>
                <a:effectLst/>
              </a:rPr>
              <a:t>The Harrod-</a:t>
            </a:r>
            <a:r>
              <a:rPr lang="en-US" sz="3000" dirty="0" err="1">
                <a:solidFill>
                  <a:srgbClr val="2891AA"/>
                </a:solidFill>
                <a:effectLst/>
              </a:rPr>
              <a:t>Domar</a:t>
            </a:r>
            <a:r>
              <a:rPr lang="en-US" sz="3000" dirty="0">
                <a:solidFill>
                  <a:srgbClr val="2891AA"/>
                </a:solidFill>
                <a:effectLst/>
              </a:rPr>
              <a:t> growth model (AK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11</a:t>
            </a:fld>
            <a:endParaRPr lang="en-US"/>
          </a:p>
        </p:txBody>
      </p:sp>
    </p:spTree>
    <p:extLst>
      <p:ext uri="{BB962C8B-B14F-4D97-AF65-F5344CB8AC3E}">
        <p14:creationId xmlns:p14="http://schemas.microsoft.com/office/powerpoint/2010/main" val="400164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p:txBody>
              <a:bodyPr>
                <a:normAutofit/>
              </a:bodyPr>
              <a:lstStyle/>
              <a:p>
                <a:pPr marL="342900" indent="-342900">
                  <a:buFont typeface="Arial" pitchFamily="34" charset="0"/>
                  <a:buChar char="•"/>
                </a:pPr>
                <a14:m>
                  <m:oMath xmlns:m="http://schemas.openxmlformats.org/officeDocument/2006/math">
                    <m:r>
                      <a:rPr lang="en-US" sz="2000" b="0" i="1" smtClean="0">
                        <a:latin typeface="Cambria Math"/>
                      </a:rPr>
                      <m:t>𝑌</m:t>
                    </m:r>
                    <m:r>
                      <a:rPr lang="en-US" sz="2000" b="0" i="1" smtClean="0">
                        <a:latin typeface="Cambria Math"/>
                      </a:rPr>
                      <m:t>=</m:t>
                    </m:r>
                    <m:d>
                      <m:dPr>
                        <m:ctrlPr>
                          <a:rPr lang="en-US" sz="2000" b="0" i="1" smtClean="0">
                            <a:latin typeface="Cambria Math" panose="02040503050406030204" pitchFamily="18" charset="0"/>
                          </a:rPr>
                        </m:ctrlPr>
                      </m:dPr>
                      <m:e>
                        <m:f>
                          <m:fPr>
                            <m:ctrlPr>
                              <a:rPr lang="en-US" sz="2000" b="0" i="1" smtClean="0">
                                <a:latin typeface="Cambria Math" panose="02040503050406030204" pitchFamily="18" charset="0"/>
                              </a:rPr>
                            </m:ctrlPr>
                          </m:fPr>
                          <m:num>
                            <m:r>
                              <a:rPr lang="en-US" sz="2000" b="0" i="1" smtClean="0">
                                <a:latin typeface="Cambria Math"/>
                              </a:rPr>
                              <m:t>1</m:t>
                            </m:r>
                          </m:num>
                          <m:den>
                            <m:r>
                              <a:rPr lang="en-US" sz="2000" b="0" i="1" smtClean="0">
                                <a:latin typeface="Cambria Math"/>
                              </a:rPr>
                              <m:t>𝑣</m:t>
                            </m:r>
                          </m:den>
                        </m:f>
                      </m:e>
                    </m:d>
                    <m:r>
                      <a:rPr lang="en-US" sz="2000" b="0" i="1" smtClean="0">
                        <a:latin typeface="Cambria Math"/>
                      </a:rPr>
                      <m:t>𝐾</m:t>
                    </m:r>
                  </m:oMath>
                </a14:m>
                <a:r>
                  <a:rPr lang="en-US" sz="2000" b="0" dirty="0"/>
                  <a:t>			</a:t>
                </a:r>
                <a:r>
                  <a:rPr lang="en-US" sz="2000" b="0" dirty="0">
                    <a:latin typeface="Calibri" pitchFamily="34" charset="0"/>
                  </a:rPr>
                  <a:t>Technology and excess labor</a:t>
                </a:r>
                <a:r>
                  <a:rPr lang="en-US" sz="2000" b="0" dirty="0"/>
                  <a:t>		</a:t>
                </a:r>
              </a:p>
              <a:p>
                <a:pPr marL="342900" indent="-342900">
                  <a:buFont typeface="Arial" pitchFamily="34" charset="0"/>
                  <a:buChar char="•"/>
                </a:pPr>
                <a14:m>
                  <m:oMath xmlns:m="http://schemas.openxmlformats.org/officeDocument/2006/math">
                    <m:acc>
                      <m:accPr>
                        <m:chr m:val="̇"/>
                        <m:ctrlPr>
                          <a:rPr lang="en-US" sz="2000" i="1" smtClean="0">
                            <a:latin typeface="Cambria Math" panose="02040503050406030204" pitchFamily="18" charset="0"/>
                          </a:rPr>
                        </m:ctrlPr>
                      </m:accPr>
                      <m:e>
                        <m:r>
                          <a:rPr lang="en-US" sz="2000" b="0" i="1" smtClean="0">
                            <a:latin typeface="Cambria Math"/>
                          </a:rPr>
                          <m:t>𝑌</m:t>
                        </m:r>
                      </m:e>
                    </m:acc>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1</m:t>
                        </m:r>
                      </m:num>
                      <m:den>
                        <m:r>
                          <a:rPr lang="en-US" sz="2000" b="0" i="1" smtClean="0">
                            <a:latin typeface="Cambria Math"/>
                          </a:rPr>
                          <m:t>𝑣</m:t>
                        </m:r>
                      </m:den>
                    </m:f>
                    <m:r>
                      <a:rPr lang="en-US" sz="2000" b="0" i="1" smtClean="0">
                        <a:latin typeface="Cambria Math"/>
                      </a:rPr>
                      <m:t>)</m:t>
                    </m:r>
                    <m:acc>
                      <m:accPr>
                        <m:chr m:val="̇"/>
                        <m:ctrlPr>
                          <a:rPr lang="en-US" sz="2000" b="0" i="1" smtClean="0">
                            <a:latin typeface="Cambria Math" panose="02040503050406030204" pitchFamily="18" charset="0"/>
                          </a:rPr>
                        </m:ctrlPr>
                      </m:accPr>
                      <m:e>
                        <m:r>
                          <a:rPr lang="en-US" sz="2000" b="0" i="1" smtClean="0">
                            <a:latin typeface="Cambria Math"/>
                          </a:rPr>
                          <m:t>𝐾</m:t>
                        </m:r>
                      </m:e>
                    </m:acc>
                  </m:oMath>
                </a14:m>
                <a:r>
                  <a:rPr lang="en-US" sz="2000" dirty="0"/>
                  <a:t>			</a:t>
                </a:r>
                <a:r>
                  <a:rPr lang="en-US" sz="2000" dirty="0">
                    <a:latin typeface="Calibri" pitchFamily="34" charset="0"/>
                  </a:rPr>
                  <a:t>Same assumption re-expressed</a:t>
                </a:r>
              </a:p>
              <a:p>
                <a:pPr marL="342900" indent="-342900">
                  <a:buFont typeface="Arial" pitchFamily="34" charset="0"/>
                  <a:buChar char="•"/>
                </a:pPr>
                <a:endParaRPr lang="en-US" sz="2000" dirty="0"/>
              </a:p>
              <a:p>
                <a:pPr marL="342900" indent="-342900">
                  <a:buFont typeface="Arial" pitchFamily="34" charset="0"/>
                  <a:buChar char="•"/>
                </a:pPr>
                <a14:m>
                  <m:oMath xmlns:m="http://schemas.openxmlformats.org/officeDocument/2006/math">
                    <m:acc>
                      <m:accPr>
                        <m:chr m:val="̇"/>
                        <m:ctrlPr>
                          <a:rPr lang="en-US" sz="2000" i="1" smtClean="0">
                            <a:latin typeface="Cambria Math" panose="02040503050406030204" pitchFamily="18" charset="0"/>
                          </a:rPr>
                        </m:ctrlPr>
                      </m:accPr>
                      <m:e>
                        <m:r>
                          <a:rPr lang="en-US" sz="2000" b="0" i="1" smtClean="0">
                            <a:latin typeface="Cambria Math"/>
                          </a:rPr>
                          <m:t>𝐾</m:t>
                        </m:r>
                      </m:e>
                    </m:acc>
                    <m:r>
                      <a:rPr lang="en-US" sz="2000" b="0" i="1" smtClean="0">
                        <a:latin typeface="Cambria Math"/>
                      </a:rPr>
                      <m:t>=</m:t>
                    </m:r>
                    <m:r>
                      <a:rPr lang="en-US" sz="2000" b="0" i="1" smtClean="0">
                        <a:latin typeface="Cambria Math"/>
                      </a:rPr>
                      <m:t>𝑠𝑌</m:t>
                    </m:r>
                    <m:r>
                      <a:rPr lang="en-US" sz="2000" b="0" i="1" smtClean="0">
                        <a:latin typeface="Cambria Math"/>
                      </a:rPr>
                      <m:t>−</m:t>
                    </m:r>
                    <m:r>
                      <a:rPr lang="en-US" sz="2000" b="0" i="1" smtClean="0">
                        <a:latin typeface="Cambria Math"/>
                      </a:rPr>
                      <m:t>𝑑𝐾</m:t>
                    </m:r>
                  </m:oMath>
                </a14:m>
                <a:r>
                  <a:rPr lang="en-US" sz="2000" b="0" dirty="0"/>
                  <a:t>			</a:t>
                </a:r>
                <a:r>
                  <a:rPr lang="en-US" sz="2000" b="0" dirty="0">
                    <a:latin typeface="Calibri" pitchFamily="34" charset="0"/>
                  </a:rPr>
                  <a:t>Saving behavior, investment, 					capital growth</a:t>
                </a:r>
              </a:p>
              <a:p>
                <a:pPr marL="342900" indent="-342900">
                  <a:buFont typeface="Arial" pitchFamily="34" charset="0"/>
                  <a:buChar char="•"/>
                </a:pPr>
                <a:endParaRPr lang="en-US" sz="2000" dirty="0"/>
              </a:p>
              <a:p>
                <a:pPr marL="342900" indent="-342900">
                  <a:buFont typeface="Arial" pitchFamily="34" charset="0"/>
                  <a:buChar char="•"/>
                </a:pPr>
                <a14:m>
                  <m:oMath xmlns:m="http://schemas.openxmlformats.org/officeDocument/2006/math">
                    <m:acc>
                      <m:accPr>
                        <m:chr m:val="̇"/>
                        <m:ctrlPr>
                          <a:rPr lang="en-US" sz="2000" b="0" i="1" smtClean="0">
                            <a:latin typeface="Cambria Math" panose="02040503050406030204" pitchFamily="18" charset="0"/>
                          </a:rPr>
                        </m:ctrlPr>
                      </m:accPr>
                      <m:e>
                        <m:r>
                          <a:rPr lang="en-US" sz="2000" b="0" i="1" smtClean="0">
                            <a:latin typeface="Cambria Math"/>
                          </a:rPr>
                          <m:t>𝑌</m:t>
                        </m:r>
                      </m:e>
                    </m:acc>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1</m:t>
                        </m:r>
                      </m:num>
                      <m:den>
                        <m:r>
                          <a:rPr lang="en-US" sz="2000" b="0" i="1" smtClean="0">
                            <a:latin typeface="Cambria Math"/>
                          </a:rPr>
                          <m:t>𝑣</m:t>
                        </m:r>
                      </m:den>
                    </m:f>
                    <m:r>
                      <a:rPr lang="en-US" sz="2000" b="0" i="1" smtClean="0">
                        <a:latin typeface="Cambria Math"/>
                      </a:rPr>
                      <m:t>)(</m:t>
                    </m:r>
                    <m:r>
                      <a:rPr lang="en-US" sz="2000" b="0" i="1" smtClean="0">
                        <a:latin typeface="Cambria Math"/>
                      </a:rPr>
                      <m:t>𝑠𝑌</m:t>
                    </m:r>
                    <m:r>
                      <a:rPr lang="en-US" sz="2000" b="0" i="1" smtClean="0">
                        <a:latin typeface="Cambria Math"/>
                      </a:rPr>
                      <m:t>−</m:t>
                    </m:r>
                    <m:r>
                      <a:rPr lang="en-US" sz="2000" b="0" i="1" smtClean="0">
                        <a:latin typeface="Cambria Math"/>
                      </a:rPr>
                      <m:t>𝑑𝐾</m:t>
                    </m:r>
                    <m:r>
                      <a:rPr lang="en-US" sz="2000" b="0" i="1" smtClean="0">
                        <a:latin typeface="Cambria Math"/>
                      </a:rPr>
                      <m:t>)</m:t>
                    </m:r>
                  </m:oMath>
                </a14:m>
                <a:r>
                  <a:rPr lang="en-US" sz="2000" b="0" dirty="0"/>
                  <a:t>		</a:t>
                </a:r>
                <a:r>
                  <a:rPr lang="en-US" sz="2000" b="0" dirty="0">
                    <a:latin typeface="Calibri" pitchFamily="34" charset="0"/>
                  </a:rPr>
                  <a:t>Combining 2</a:t>
                </a:r>
                <a:r>
                  <a:rPr lang="en-US" sz="2000" b="0" baseline="30000" dirty="0">
                    <a:latin typeface="Calibri" pitchFamily="34" charset="0"/>
                  </a:rPr>
                  <a:t>nd</a:t>
                </a:r>
                <a:r>
                  <a:rPr lang="en-US" sz="2000" b="0" dirty="0">
                    <a:latin typeface="Calibri" pitchFamily="34" charset="0"/>
                  </a:rPr>
                  <a:t> and 3</a:t>
                </a:r>
                <a:r>
                  <a:rPr lang="en-US" sz="2000" b="0" baseline="30000" dirty="0">
                    <a:latin typeface="Calibri" pitchFamily="34" charset="0"/>
                  </a:rPr>
                  <a:t>rd</a:t>
                </a:r>
                <a:r>
                  <a:rPr lang="en-US" sz="2000" b="0" dirty="0">
                    <a:latin typeface="Calibri" pitchFamily="34" charset="0"/>
                  </a:rPr>
                  <a:t> above</a:t>
                </a:r>
              </a:p>
              <a:p>
                <a:pPr marL="342900" indent="-342900">
                  <a:buFont typeface="Arial" pitchFamily="34" charset="0"/>
                  <a:buChar char="•"/>
                </a:pPr>
                <a:endParaRPr lang="en-US" sz="2000" dirty="0"/>
              </a:p>
              <a:p>
                <a:pPr marL="342900" indent="-342900">
                  <a:buFont typeface="Arial" pitchFamily="34" charset="0"/>
                  <a:buChar char="•"/>
                </a:pPr>
                <a14:m>
                  <m:oMath xmlns:m="http://schemas.openxmlformats.org/officeDocument/2006/math">
                    <m:f>
                      <m:fPr>
                        <m:ctrlPr>
                          <a:rPr lang="en-US" sz="2000" b="0" i="1" smtClean="0">
                            <a:latin typeface="Cambria Math" panose="02040503050406030204" pitchFamily="18" charset="0"/>
                          </a:rPr>
                        </m:ctrlPr>
                      </m:fPr>
                      <m:num>
                        <m:acc>
                          <m:accPr>
                            <m:chr m:val="̇"/>
                            <m:ctrlPr>
                              <a:rPr lang="en-US" sz="2000" b="0" i="1" smtClean="0">
                                <a:latin typeface="Cambria Math" panose="02040503050406030204" pitchFamily="18" charset="0"/>
                              </a:rPr>
                            </m:ctrlPr>
                          </m:accPr>
                          <m:e>
                            <m:r>
                              <a:rPr lang="en-US" sz="2000" b="0" i="1" smtClean="0">
                                <a:latin typeface="Cambria Math"/>
                              </a:rPr>
                              <m:t>𝑌</m:t>
                            </m:r>
                          </m:e>
                        </m:acc>
                      </m:num>
                      <m:den>
                        <m:r>
                          <a:rPr lang="en-US" sz="2000" b="0" i="1" smtClean="0">
                            <a:latin typeface="Cambria Math"/>
                          </a:rPr>
                          <m:t>𝑌</m:t>
                        </m:r>
                      </m:den>
                    </m:f>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𝑠</m:t>
                        </m:r>
                      </m:num>
                      <m:den>
                        <m:r>
                          <a:rPr lang="en-US" sz="2000" b="0" i="1" smtClean="0">
                            <a:latin typeface="Cambria Math"/>
                          </a:rPr>
                          <m:t>𝑣</m:t>
                        </m:r>
                      </m:den>
                    </m:f>
                    <m:r>
                      <a:rPr lang="en-US" sz="2000" b="0" i="1" smtClean="0">
                        <a:latin typeface="Cambria Math"/>
                      </a:rPr>
                      <m:t>−</m:t>
                    </m:r>
                    <m:d>
                      <m:dPr>
                        <m:ctrlPr>
                          <a:rPr lang="en-US" sz="2000" b="0" i="1" smtClean="0">
                            <a:latin typeface="Cambria Math" panose="02040503050406030204" pitchFamily="18" charset="0"/>
                          </a:rPr>
                        </m:ctrlPr>
                      </m:dPr>
                      <m:e>
                        <m:f>
                          <m:fPr>
                            <m:ctrlPr>
                              <a:rPr lang="en-US" sz="2000" b="0" i="1" smtClean="0">
                                <a:latin typeface="Cambria Math" panose="02040503050406030204" pitchFamily="18" charset="0"/>
                              </a:rPr>
                            </m:ctrlPr>
                          </m:fPr>
                          <m:num>
                            <m:r>
                              <a:rPr lang="en-US" sz="2000" b="0" i="1" smtClean="0">
                                <a:latin typeface="Cambria Math"/>
                              </a:rPr>
                              <m:t>𝑑</m:t>
                            </m:r>
                          </m:num>
                          <m:den>
                            <m:r>
                              <a:rPr lang="en-US" sz="2000" b="0" i="1" smtClean="0">
                                <a:latin typeface="Cambria Math"/>
                              </a:rPr>
                              <m:t>𝑣</m:t>
                            </m:r>
                          </m:den>
                        </m:f>
                      </m:e>
                    </m:d>
                    <m:d>
                      <m:dPr>
                        <m:ctrlPr>
                          <a:rPr lang="en-US" sz="2000" b="0" i="1" smtClean="0">
                            <a:latin typeface="Cambria Math" panose="02040503050406030204" pitchFamily="18" charset="0"/>
                          </a:rPr>
                        </m:ctrlPr>
                      </m:dPr>
                      <m:e>
                        <m:f>
                          <m:fPr>
                            <m:ctrlPr>
                              <a:rPr lang="en-US" sz="2000" b="0" i="1" smtClean="0">
                                <a:latin typeface="Cambria Math" panose="02040503050406030204" pitchFamily="18" charset="0"/>
                              </a:rPr>
                            </m:ctrlPr>
                          </m:fPr>
                          <m:num>
                            <m:r>
                              <a:rPr lang="en-US" sz="2000" b="0" i="1" smtClean="0">
                                <a:latin typeface="Cambria Math"/>
                              </a:rPr>
                              <m:t>𝐾</m:t>
                            </m:r>
                          </m:num>
                          <m:den>
                            <m:r>
                              <a:rPr lang="en-US" sz="2000" b="0" i="1" smtClean="0">
                                <a:latin typeface="Cambria Math"/>
                              </a:rPr>
                              <m:t>𝑌</m:t>
                            </m:r>
                          </m:den>
                        </m:f>
                      </m:e>
                    </m:d>
                    <m:r>
                      <a:rPr lang="en-US" sz="2000" b="0" i="0" smtClean="0">
                        <a:latin typeface="Cambria Math"/>
                      </a:rPr>
                      <m:t>= </m:t>
                    </m:r>
                    <m:f>
                      <m:fPr>
                        <m:ctrlPr>
                          <a:rPr lang="en-US" sz="2000" b="0" i="1" smtClean="0">
                            <a:latin typeface="Cambria Math" panose="02040503050406030204" pitchFamily="18" charset="0"/>
                          </a:rPr>
                        </m:ctrlPr>
                      </m:fPr>
                      <m:num>
                        <m:r>
                          <a:rPr lang="en-US" sz="2000" b="0" i="1" smtClean="0">
                            <a:latin typeface="Cambria Math"/>
                          </a:rPr>
                          <m:t>𝑠</m:t>
                        </m:r>
                      </m:num>
                      <m:den>
                        <m:r>
                          <a:rPr lang="en-US" sz="2000" b="0" i="1" smtClean="0">
                            <a:latin typeface="Cambria Math"/>
                          </a:rPr>
                          <m:t>𝑣</m:t>
                        </m:r>
                      </m:den>
                    </m:f>
                    <m:r>
                      <a:rPr lang="en-US" sz="2000" b="0" i="1" smtClean="0">
                        <a:latin typeface="Cambria Math"/>
                      </a:rPr>
                      <m:t>−</m:t>
                    </m:r>
                    <m:r>
                      <a:rPr lang="en-US" sz="2000" b="0" i="1" smtClean="0">
                        <a:latin typeface="Cambria Math"/>
                      </a:rPr>
                      <m:t>𝑑</m:t>
                    </m:r>
                  </m:oMath>
                </a14:m>
                <a:r>
                  <a:rPr lang="en-US" sz="2000" b="0" dirty="0"/>
                  <a:t>	</a:t>
                </a:r>
                <a:r>
                  <a:rPr lang="en-US" sz="2000" b="0" dirty="0">
                    <a:latin typeface="Calibri" pitchFamily="34" charset="0"/>
                  </a:rPr>
                  <a:t>Re-expressing</a:t>
                </a:r>
              </a:p>
              <a:p>
                <a:pPr marL="342900" indent="-342900">
                  <a:buFont typeface="Arial" pitchFamily="34" charset="0"/>
                  <a:buChar char="•"/>
                </a:pPr>
                <a:endParaRPr lang="en-US" sz="2000" dirty="0"/>
              </a:p>
              <a:p>
                <a:pPr marL="342900" indent="-342900">
                  <a:buFont typeface="Arial" pitchFamily="34" charset="0"/>
                  <a:buChar char="•"/>
                </a:pPr>
                <a:endParaRPr lang="en-US" sz="2000" b="0" dirty="0"/>
              </a:p>
              <a:p>
                <a:pPr marL="342900" indent="-342900">
                  <a:buFont typeface="Arial" pitchFamily="34" charset="0"/>
                  <a:buChar char="•"/>
                </a:pPr>
                <a:endParaRPr lang="en-US" sz="2000" dirty="0"/>
              </a:p>
              <a:p>
                <a:pPr marL="342900" indent="-342900">
                  <a:buFont typeface="Arial" pitchFamily="34" charset="0"/>
                  <a:buChar char="•"/>
                </a:pPr>
                <a:endParaRPr lang="en-US" sz="2000"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blipFill rotWithShape="1">
                <a:blip r:embed="rId3"/>
                <a:stretch>
                  <a:fillRect/>
                </a:stretch>
              </a:blipFill>
            </p:spPr>
            <p:txBody>
              <a:bodyPr/>
              <a:lstStyle/>
              <a:p>
                <a:r>
                  <a:rPr lang="en-US">
                    <a:noFill/>
                  </a:rPr>
                  <a:t> </a:t>
                </a:r>
              </a:p>
            </p:txBody>
          </p:sp>
        </mc:Fallback>
      </mc:AlternateContent>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The </a:t>
            </a:r>
            <a:r>
              <a:rPr lang="en-US" sz="3600" dirty="0" err="1">
                <a:solidFill>
                  <a:srgbClr val="2891AA"/>
                </a:solidFill>
                <a:effectLst/>
              </a:rPr>
              <a:t>Harrod-Domar</a:t>
            </a:r>
            <a:r>
              <a:rPr lang="en-US" sz="3600" dirty="0">
                <a:solidFill>
                  <a:srgbClr val="2891AA"/>
                </a:solidFill>
                <a:effectLst/>
              </a:rPr>
              <a:t> growth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12</a:t>
            </a:fld>
            <a:endParaRPr lang="en-US"/>
          </a:p>
        </p:txBody>
      </p:sp>
    </p:spTree>
    <p:extLst>
      <p:ext uri="{BB962C8B-B14F-4D97-AF65-F5344CB8AC3E}">
        <p14:creationId xmlns:p14="http://schemas.microsoft.com/office/powerpoint/2010/main" val="210101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a:xfrm>
                <a:off x="457200" y="1481328"/>
                <a:ext cx="8229600" cy="4995672"/>
              </a:xfrm>
            </p:spPr>
            <p:txBody>
              <a:bodyPr>
                <a:normAutofit/>
              </a:bodyPr>
              <a:lstStyle/>
              <a:p>
                <a:pPr marL="0" indent="0" algn="ctr">
                  <a:buNone/>
                </a:pPr>
                <a14:m>
                  <m:oMath xmlns:m="http://schemas.openxmlformats.org/officeDocument/2006/math">
                    <m:f>
                      <m:fPr>
                        <m:ctrlPr>
                          <a:rPr lang="en-US" sz="2000" b="0" i="1" smtClean="0">
                            <a:latin typeface="Cambria Math" panose="02040503050406030204" pitchFamily="18" charset="0"/>
                          </a:rPr>
                        </m:ctrlPr>
                      </m:fPr>
                      <m:num>
                        <m:acc>
                          <m:accPr>
                            <m:chr m:val="̇"/>
                            <m:ctrlPr>
                              <a:rPr lang="en-US" sz="2000" b="0" i="1" smtClean="0">
                                <a:latin typeface="Cambria Math" panose="02040503050406030204" pitchFamily="18" charset="0"/>
                              </a:rPr>
                            </m:ctrlPr>
                          </m:accPr>
                          <m:e>
                            <m:r>
                              <a:rPr lang="en-US" sz="2000" b="0" i="1" smtClean="0">
                                <a:latin typeface="Cambria Math"/>
                              </a:rPr>
                              <m:t>𝑌</m:t>
                            </m:r>
                          </m:e>
                        </m:acc>
                      </m:num>
                      <m:den>
                        <m:r>
                          <a:rPr lang="en-US" sz="2000" b="0" i="1" smtClean="0">
                            <a:latin typeface="Cambria Math"/>
                          </a:rPr>
                          <m:t>𝑌</m:t>
                        </m:r>
                      </m:den>
                    </m:f>
                    <m:r>
                      <a:rPr lang="en-US" sz="2000" b="0" i="1" smtClean="0">
                        <a:latin typeface="Cambria Math"/>
                      </a:rPr>
                      <m:t>=</m:t>
                    </m:r>
                    <m:r>
                      <a:rPr lang="en-US" sz="2000" b="0" i="0" smtClean="0">
                        <a:latin typeface="Cambria Math"/>
                      </a:rPr>
                      <m:t> </m:t>
                    </m:r>
                    <m:f>
                      <m:fPr>
                        <m:ctrlPr>
                          <a:rPr lang="en-US" sz="2000" b="0" i="1" smtClean="0">
                            <a:latin typeface="Cambria Math" panose="02040503050406030204" pitchFamily="18" charset="0"/>
                          </a:rPr>
                        </m:ctrlPr>
                      </m:fPr>
                      <m:num>
                        <m:r>
                          <a:rPr lang="en-US" sz="2000" b="0" i="1" smtClean="0">
                            <a:latin typeface="Cambria Math"/>
                          </a:rPr>
                          <m:t>𝑠</m:t>
                        </m:r>
                      </m:num>
                      <m:den>
                        <m:r>
                          <a:rPr lang="en-US" sz="2000" b="0" i="1" smtClean="0">
                            <a:latin typeface="Cambria Math"/>
                          </a:rPr>
                          <m:t>𝑣</m:t>
                        </m:r>
                      </m:den>
                    </m:f>
                    <m:r>
                      <a:rPr lang="en-US" sz="2000" b="0" i="1" smtClean="0">
                        <a:latin typeface="Cambria Math"/>
                      </a:rPr>
                      <m:t>−</m:t>
                    </m:r>
                    <m:r>
                      <a:rPr lang="en-US" sz="2000" b="0" i="1" smtClean="0">
                        <a:latin typeface="Cambria Math"/>
                      </a:rPr>
                      <m:t>𝑑</m:t>
                    </m:r>
                  </m:oMath>
                </a14:m>
                <a:r>
                  <a:rPr lang="en-US" sz="2000" b="0" dirty="0"/>
                  <a:t>	</a:t>
                </a:r>
              </a:p>
              <a:p>
                <a:pPr marL="342900" indent="-342900">
                  <a:buFont typeface="Arial" pitchFamily="34" charset="0"/>
                  <a:buChar char="•"/>
                </a:pPr>
                <a:endParaRPr lang="en-US" sz="2000" dirty="0"/>
              </a:p>
              <a:p>
                <a:pPr marL="0" indent="0">
                  <a:buNone/>
                </a:pPr>
                <a:r>
                  <a:rPr lang="en-US" sz="2000" b="1" dirty="0">
                    <a:solidFill>
                      <a:schemeClr val="accent1"/>
                    </a:solidFill>
                    <a:latin typeface="Calibri" pitchFamily="34" charset="0"/>
                  </a:rPr>
                  <a:t>Implications and interpretation:</a:t>
                </a:r>
              </a:p>
              <a:p>
                <a:pPr marL="342900" indent="-342900">
                  <a:buFont typeface="Wingdings 3" pitchFamily="18" charset="2"/>
                  <a:buChar char="}"/>
                </a:pPr>
                <a:r>
                  <a:rPr lang="en-US" sz="2000" dirty="0">
                    <a:latin typeface="Calibri" pitchFamily="34" charset="0"/>
                  </a:rPr>
                  <a:t>To increase growth, policymakers must increase </a:t>
                </a:r>
                <a:r>
                  <a:rPr lang="en-US" sz="2000" i="1" dirty="0">
                    <a:latin typeface="Calibri" pitchFamily="34" charset="0"/>
                  </a:rPr>
                  <a:t>s</a:t>
                </a:r>
                <a:r>
                  <a:rPr lang="en-US" sz="2000" dirty="0">
                    <a:latin typeface="Calibri" pitchFamily="34" charset="0"/>
                  </a:rPr>
                  <a:t> or reduce </a:t>
                </a:r>
                <a:r>
                  <a:rPr lang="en-US" sz="2000" i="1" dirty="0">
                    <a:latin typeface="Calibri" pitchFamily="34" charset="0"/>
                  </a:rPr>
                  <a:t>v</a:t>
                </a:r>
              </a:p>
              <a:p>
                <a:pPr marL="598932" lvl="1" indent="-342900">
                  <a:buClr>
                    <a:schemeClr val="tx1"/>
                  </a:buClr>
                  <a:buFont typeface="Courier New" pitchFamily="49" charset="0"/>
                  <a:buChar char="o"/>
                </a:pPr>
                <a:r>
                  <a:rPr lang="en-US" sz="1800" dirty="0">
                    <a:latin typeface="Calibri" pitchFamily="34" charset="0"/>
                  </a:rPr>
                  <a:t>And if </a:t>
                </a:r>
                <a:r>
                  <a:rPr lang="en-US" sz="1800" i="1" dirty="0">
                    <a:latin typeface="Calibri" pitchFamily="34" charset="0"/>
                  </a:rPr>
                  <a:t>v </a:t>
                </a:r>
                <a:r>
                  <a:rPr lang="en-US" sz="1800" dirty="0">
                    <a:latin typeface="Calibri" pitchFamily="34" charset="0"/>
                  </a:rPr>
                  <a:t>doesn’t change, then increasing </a:t>
                </a:r>
                <a:r>
                  <a:rPr lang="en-US" sz="1800" i="1" dirty="0">
                    <a:latin typeface="Calibri" pitchFamily="34" charset="0"/>
                  </a:rPr>
                  <a:t>s</a:t>
                </a:r>
                <a:r>
                  <a:rPr lang="en-US" sz="1800" dirty="0">
                    <a:latin typeface="Calibri" pitchFamily="34" charset="0"/>
                  </a:rPr>
                  <a:t> is the only way to speed growth (capital fundamentalism)</a:t>
                </a:r>
              </a:p>
              <a:p>
                <a:pPr marL="342900" indent="-342900">
                  <a:spcBef>
                    <a:spcPts val="1200"/>
                  </a:spcBef>
                  <a:buFont typeface="Wingdings 3" pitchFamily="18" charset="2"/>
                  <a:buChar char="}"/>
                </a:pPr>
                <a:r>
                  <a:rPr lang="en-US" sz="2000" dirty="0">
                    <a:latin typeface="Calibri" pitchFamily="34" charset="0"/>
                  </a:rPr>
                  <a:t>Rigidities mean that the government has a big direct role to play in increasing </a:t>
                </a:r>
                <a:r>
                  <a:rPr lang="en-US" sz="2000" i="1" dirty="0">
                    <a:latin typeface="Calibri" pitchFamily="34" charset="0"/>
                  </a:rPr>
                  <a:t>s</a:t>
                </a:r>
                <a:r>
                  <a:rPr lang="en-US" sz="2000" dirty="0">
                    <a:latin typeface="Calibri" pitchFamily="34" charset="0"/>
                  </a:rPr>
                  <a:t> (structuralism)</a:t>
                </a:r>
              </a:p>
              <a:p>
                <a:pPr marL="342900" indent="-342900">
                  <a:spcBef>
                    <a:spcPts val="1200"/>
                  </a:spcBef>
                  <a:buFont typeface="Wingdings 3" pitchFamily="18" charset="2"/>
                  <a:buChar char="}"/>
                </a:pPr>
                <a:r>
                  <a:rPr lang="en-US" sz="2000" dirty="0">
                    <a:latin typeface="Calibri" pitchFamily="34" charset="0"/>
                  </a:rPr>
                  <a:t>But this model also has some predictions that don’t accord well with experience:</a:t>
                </a:r>
              </a:p>
              <a:p>
                <a:pPr marL="598932" lvl="1" indent="-342900">
                  <a:buClr>
                    <a:schemeClr val="tx1"/>
                  </a:buClr>
                  <a:buFont typeface="Courier New" pitchFamily="49" charset="0"/>
                  <a:buChar char="o"/>
                </a:pPr>
                <a:r>
                  <a:rPr lang="en-US" sz="1800" dirty="0">
                    <a:latin typeface="Calibri" pitchFamily="34" charset="0"/>
                  </a:rPr>
                  <a:t>If K grows more rapidly that L, there will be a shortage of labor;</a:t>
                </a:r>
              </a:p>
              <a:p>
                <a:pPr marL="598932" lvl="1" indent="-342900">
                  <a:buClr>
                    <a:schemeClr val="tx1"/>
                  </a:buClr>
                  <a:buFont typeface="Courier New" pitchFamily="49" charset="0"/>
                  <a:buChar char="o"/>
                </a:pPr>
                <a:r>
                  <a:rPr lang="en-US" sz="1800" dirty="0">
                    <a:latin typeface="Calibri" pitchFamily="34" charset="0"/>
                  </a:rPr>
                  <a:t>If K grows less rapidly that L, unemployment will increase;</a:t>
                </a:r>
              </a:p>
              <a:p>
                <a:pPr marL="598932" lvl="1" indent="-342900">
                  <a:buClr>
                    <a:schemeClr val="tx1"/>
                  </a:buClr>
                  <a:buFont typeface="Courier New" pitchFamily="49" charset="0"/>
                  <a:buChar char="o"/>
                </a:pPr>
                <a:r>
                  <a:rPr lang="en-US" sz="1800" dirty="0">
                    <a:latin typeface="Calibri" pitchFamily="34" charset="0"/>
                  </a:rPr>
                  <a:t>steady growth in income is possible, but not steady growth in income </a:t>
                </a:r>
                <a:r>
                  <a:rPr lang="en-US" sz="1800" i="1" dirty="0">
                    <a:latin typeface="Calibri" pitchFamily="34" charset="0"/>
                  </a:rPr>
                  <a:t>per capita.</a:t>
                </a:r>
              </a:p>
              <a:p>
                <a:pPr marL="342900" indent="-342900">
                  <a:buFont typeface="Arial" pitchFamily="34" charset="0"/>
                  <a:buChar char="•"/>
                </a:pPr>
                <a:endParaRPr lang="en-US" sz="2000" dirty="0"/>
              </a:p>
              <a:p>
                <a:pPr marL="342900" indent="-342900">
                  <a:buFont typeface="Arial" pitchFamily="34" charset="0"/>
                  <a:buChar char="•"/>
                </a:pPr>
                <a:endParaRPr lang="en-US" sz="2000" b="0" dirty="0"/>
              </a:p>
              <a:p>
                <a:pPr marL="342900" indent="-342900">
                  <a:buFont typeface="Arial" pitchFamily="34" charset="0"/>
                  <a:buChar char="•"/>
                </a:pPr>
                <a:endParaRPr lang="en-US" sz="2000" dirty="0"/>
              </a:p>
              <a:p>
                <a:pPr marL="342900" indent="-342900">
                  <a:buFont typeface="Arial" pitchFamily="34" charset="0"/>
                  <a:buChar char="•"/>
                </a:pPr>
                <a:endParaRPr lang="en-US" sz="2000"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xfrm>
                <a:off x="457200" y="1481328"/>
                <a:ext cx="8229600" cy="4995672"/>
              </a:xfrm>
              <a:blipFill>
                <a:blip r:embed="rId3"/>
                <a:stretch>
                  <a:fillRect l="-741" b="-976"/>
                </a:stretch>
              </a:blipFill>
            </p:spPr>
            <p:txBody>
              <a:bodyPr/>
              <a:lstStyle/>
              <a:p>
                <a:r>
                  <a:rPr lang="en-US">
                    <a:noFill/>
                  </a:rPr>
                  <a:t> </a:t>
                </a:r>
              </a:p>
            </p:txBody>
          </p:sp>
        </mc:Fallback>
      </mc:AlternateContent>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The </a:t>
            </a:r>
            <a:r>
              <a:rPr lang="en-US" sz="3600" dirty="0" err="1">
                <a:solidFill>
                  <a:srgbClr val="2891AA"/>
                </a:solidFill>
                <a:effectLst/>
              </a:rPr>
              <a:t>Harrod-Domar</a:t>
            </a:r>
            <a:r>
              <a:rPr lang="en-US" sz="3600" dirty="0">
                <a:solidFill>
                  <a:srgbClr val="2891AA"/>
                </a:solidFill>
                <a:effectLst/>
              </a:rPr>
              <a:t> growth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13</a:t>
            </a:fld>
            <a:endParaRPr lang="en-US"/>
          </a:p>
        </p:txBody>
      </p:sp>
    </p:spTree>
    <p:extLst>
      <p:ext uri="{BB962C8B-B14F-4D97-AF65-F5344CB8AC3E}">
        <p14:creationId xmlns:p14="http://schemas.microsoft.com/office/powerpoint/2010/main" val="10240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1. Modernization theory</a:t>
            </a:r>
          </a:p>
        </p:txBody>
      </p:sp>
      <p:sp>
        <p:nvSpPr>
          <p:cNvPr id="6" name="Slide Number Placeholder 5"/>
          <p:cNvSpPr>
            <a:spLocks noGrp="1"/>
          </p:cNvSpPr>
          <p:nvPr>
            <p:ph type="sldNum" sz="quarter" idx="12"/>
          </p:nvPr>
        </p:nvSpPr>
        <p:spPr/>
        <p:txBody>
          <a:bodyPr/>
          <a:lstStyle/>
          <a:p>
            <a:fld id="{B3977D60-5343-49E1-BD8C-CA39C39BE7A5}" type="slidenum">
              <a:rPr lang="en-US" smtClean="0"/>
              <a:t>14</a:t>
            </a:fld>
            <a:endParaRPr lang="en-US"/>
          </a:p>
        </p:txBody>
      </p:sp>
      <p:sp>
        <p:nvSpPr>
          <p:cNvPr id="9" name="TextBox 8"/>
          <p:cNvSpPr txBox="1"/>
          <p:nvPr/>
        </p:nvSpPr>
        <p:spPr>
          <a:xfrm>
            <a:off x="457200" y="914400"/>
            <a:ext cx="8534400" cy="5693866"/>
          </a:xfrm>
          <a:prstGeom prst="rect">
            <a:avLst/>
          </a:prstGeom>
          <a:noFill/>
        </p:spPr>
        <p:txBody>
          <a:bodyPr wrap="square" rtlCol="0">
            <a:spAutoFit/>
          </a:bodyPr>
          <a:lstStyle/>
          <a:p>
            <a:pPr>
              <a:buClr>
                <a:schemeClr val="accent1"/>
              </a:buClr>
            </a:pPr>
            <a:r>
              <a:rPr lang="en-US" sz="2000" dirty="0">
                <a:latin typeface="Calibri" pitchFamily="34" charset="0"/>
              </a:rPr>
              <a:t> The modernization theory has been criticized because:</a:t>
            </a:r>
          </a:p>
          <a:p>
            <a:pPr>
              <a:buClr>
                <a:schemeClr val="accent1"/>
              </a:buClr>
            </a:pPr>
            <a:endParaRPr lang="en-US" sz="14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The modernization of a society usually requires the destruction of the indigenous culture and its replacement with a supposedly more “Westernized” one which may not be compatible with the culture, socio-economic status, and background of the country. </a:t>
            </a:r>
            <a:endParaRPr lang="en-CA" sz="2000" dirty="0">
              <a:latin typeface="Calibri" pitchFamily="34" charset="0"/>
            </a:endParaRPr>
          </a:p>
          <a:p>
            <a:pPr marL="800100" lvl="1" indent="-342900">
              <a:buClr>
                <a:schemeClr val="accent1"/>
              </a:buClr>
              <a:buFont typeface="Wingdings 3" panose="05040102010807070707" pitchFamily="18" charset="2"/>
              <a:buChar char="}"/>
            </a:pPr>
            <a:r>
              <a:rPr lang="en-US" dirty="0">
                <a:latin typeface="Calibri" pitchFamily="34" charset="0"/>
              </a:rPr>
              <a:t>While the modernization theorists agree that modernization might cause radical changes and violence in traditional societies, they believe it is worth the price.</a:t>
            </a:r>
          </a:p>
          <a:p>
            <a:pPr marL="342900" indent="-342900">
              <a:buClr>
                <a:schemeClr val="accent1"/>
              </a:buClr>
              <a:buFont typeface="Wingdings 3" panose="05040102010807070707" pitchFamily="18" charset="2"/>
              <a:buChar char="}"/>
            </a:pPr>
            <a:r>
              <a:rPr lang="en-US" sz="2000" dirty="0">
                <a:latin typeface="Calibri" pitchFamily="34" charset="0"/>
              </a:rPr>
              <a:t>There is no valid argument that all countries must follow the same path!</a:t>
            </a:r>
          </a:p>
          <a:p>
            <a:pPr marL="342900" indent="-342900">
              <a:buClr>
                <a:schemeClr val="accent1"/>
              </a:buClr>
              <a:buFont typeface="Wingdings 3" panose="05040102010807070707" pitchFamily="18" charset="2"/>
              <a:buChar char="}"/>
            </a:pPr>
            <a:r>
              <a:rPr lang="en-US" sz="2000" dirty="0">
                <a:latin typeface="Calibri" pitchFamily="34" charset="0"/>
              </a:rPr>
              <a:t>Current developing countries are not the same as developing countries in the past:</a:t>
            </a:r>
          </a:p>
          <a:p>
            <a:pPr marL="800100" lvl="1" indent="-342900">
              <a:buClr>
                <a:schemeClr val="accent1"/>
              </a:buClr>
              <a:buFont typeface="Wingdings 3" panose="05040102010807070707" pitchFamily="18" charset="2"/>
              <a:buChar char="}"/>
            </a:pPr>
            <a:r>
              <a:rPr lang="en-US" dirty="0">
                <a:latin typeface="Calibri" pitchFamily="34" charset="0"/>
              </a:rPr>
              <a:t>Lower resources;</a:t>
            </a:r>
          </a:p>
          <a:p>
            <a:pPr marL="800100" lvl="1" indent="-342900">
              <a:buClr>
                <a:schemeClr val="accent1"/>
              </a:buClr>
              <a:buFont typeface="Wingdings 3" panose="05040102010807070707" pitchFamily="18" charset="2"/>
              <a:buChar char="}"/>
            </a:pPr>
            <a:r>
              <a:rPr lang="en-US" dirty="0">
                <a:latin typeface="Calibri" pitchFamily="34" charset="0"/>
              </a:rPr>
              <a:t>Lower GDP per capita (relative to the rest of the world)</a:t>
            </a:r>
          </a:p>
          <a:p>
            <a:pPr marL="800100" lvl="1" indent="-342900">
              <a:buClr>
                <a:schemeClr val="accent1"/>
              </a:buClr>
              <a:buFont typeface="Wingdings 3" panose="05040102010807070707" pitchFamily="18" charset="2"/>
              <a:buChar char="}"/>
            </a:pPr>
            <a:r>
              <a:rPr lang="en-US" dirty="0">
                <a:latin typeface="Calibri" pitchFamily="34" charset="0"/>
              </a:rPr>
              <a:t>Higher population growth</a:t>
            </a:r>
          </a:p>
          <a:p>
            <a:pPr marL="800100" lvl="1" indent="-342900">
              <a:buClr>
                <a:schemeClr val="accent1"/>
              </a:buClr>
              <a:buFont typeface="Wingdings 3" panose="05040102010807070707" pitchFamily="18" charset="2"/>
              <a:buChar char="}"/>
            </a:pPr>
            <a:r>
              <a:rPr lang="en-US" dirty="0">
                <a:latin typeface="Calibri" pitchFamily="34" charset="0"/>
              </a:rPr>
              <a:t>Etc.</a:t>
            </a:r>
          </a:p>
          <a:p>
            <a:pPr marL="342900" indent="-342900">
              <a:buClr>
                <a:schemeClr val="accent1"/>
              </a:buClr>
              <a:buFont typeface="Wingdings 3" panose="05040102010807070707" pitchFamily="18" charset="2"/>
              <a:buChar char="}"/>
            </a:pPr>
            <a:r>
              <a:rPr lang="en-US" sz="2000" dirty="0">
                <a:latin typeface="Calibri" pitchFamily="34" charset="0"/>
              </a:rPr>
              <a:t>Moreover, there are opportunities that did not exist in the past:</a:t>
            </a:r>
          </a:p>
          <a:p>
            <a:pPr marL="800100" lvl="1" indent="-342900">
              <a:buClr>
                <a:schemeClr val="accent1"/>
              </a:buClr>
              <a:buFont typeface="Wingdings 3" panose="05040102010807070707" pitchFamily="18" charset="2"/>
              <a:buChar char="}"/>
            </a:pPr>
            <a:r>
              <a:rPr lang="en-US" dirty="0">
                <a:latin typeface="Calibri" pitchFamily="34" charset="0"/>
              </a:rPr>
              <a:t>International trade benefits</a:t>
            </a:r>
          </a:p>
          <a:p>
            <a:pPr marL="800100" lvl="1" indent="-342900">
              <a:buClr>
                <a:schemeClr val="accent1"/>
              </a:buClr>
              <a:buFont typeface="Wingdings 3" panose="05040102010807070707" pitchFamily="18" charset="2"/>
              <a:buChar char="}"/>
            </a:pPr>
            <a:r>
              <a:rPr lang="en-US" dirty="0">
                <a:latin typeface="Calibri" pitchFamily="34" charset="0"/>
              </a:rPr>
              <a:t>Experience of other countries (global knowledge; institutions, etc.)</a:t>
            </a:r>
          </a:p>
          <a:p>
            <a:pPr marL="800100" lvl="1" indent="-342900">
              <a:buClr>
                <a:schemeClr val="accent1"/>
              </a:buClr>
              <a:buFont typeface="Wingdings 3" panose="05040102010807070707" pitchFamily="18" charset="2"/>
              <a:buChar char="}"/>
            </a:pPr>
            <a:endParaRPr lang="en-US" sz="2000" dirty="0">
              <a:latin typeface="Calibri" pitchFamily="34" charset="0"/>
            </a:endParaRPr>
          </a:p>
        </p:txBody>
      </p:sp>
    </p:spTree>
    <p:extLst>
      <p:ext uri="{BB962C8B-B14F-4D97-AF65-F5344CB8AC3E}">
        <p14:creationId xmlns:p14="http://schemas.microsoft.com/office/powerpoint/2010/main" val="3270707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2. Structural-change theory</a:t>
            </a:r>
          </a:p>
        </p:txBody>
      </p:sp>
      <p:sp>
        <p:nvSpPr>
          <p:cNvPr id="6" name="Slide Number Placeholder 5"/>
          <p:cNvSpPr>
            <a:spLocks noGrp="1"/>
          </p:cNvSpPr>
          <p:nvPr>
            <p:ph type="sldNum" sz="quarter" idx="12"/>
          </p:nvPr>
        </p:nvSpPr>
        <p:spPr/>
        <p:txBody>
          <a:bodyPr/>
          <a:lstStyle/>
          <a:p>
            <a:fld id="{B3977D60-5343-49E1-BD8C-CA39C39BE7A5}" type="slidenum">
              <a:rPr lang="en-US" smtClean="0"/>
              <a:t>15</a:t>
            </a:fld>
            <a:endParaRPr lang="en-US"/>
          </a:p>
        </p:txBody>
      </p:sp>
      <p:sp>
        <p:nvSpPr>
          <p:cNvPr id="9" name="TextBox 8"/>
          <p:cNvSpPr txBox="1"/>
          <p:nvPr/>
        </p:nvSpPr>
        <p:spPr>
          <a:xfrm>
            <a:off x="381000" y="1066800"/>
            <a:ext cx="8534400" cy="4708981"/>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000" dirty="0">
                <a:latin typeface="Calibri" pitchFamily="34" charset="0"/>
              </a:rPr>
              <a:t>Structural-change theory deals with policies focused on changing the economic structures of developing countries from being composed primarily of subsistence agricultural practices to being a "more modern, more urbanized, and more industrially diverse manufacturing and service economy." </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There are two major forms of structural-change theory: </a:t>
            </a:r>
          </a:p>
          <a:p>
            <a:pPr>
              <a:buClr>
                <a:schemeClr val="accent1"/>
              </a:buClr>
            </a:pPr>
            <a:endParaRPr lang="en-CA" sz="1400" dirty="0">
              <a:latin typeface="Calibri" pitchFamily="34" charset="0"/>
            </a:endParaRPr>
          </a:p>
          <a:p>
            <a:pPr marL="800100" lvl="1" indent="-342900">
              <a:buClr>
                <a:schemeClr val="accent1"/>
              </a:buClr>
              <a:buFont typeface="Wingdings 3" panose="05040102010807070707" pitchFamily="18" charset="2"/>
              <a:buChar char="}"/>
            </a:pPr>
            <a:r>
              <a:rPr lang="en-US" sz="2000" dirty="0">
                <a:latin typeface="Calibri" pitchFamily="34" charset="0"/>
              </a:rPr>
              <a:t>W. Lewis' model, which views the traditional sector as consisting of large amounts of surplus labor which can be utilized to spur the development of a modern industrial sector.</a:t>
            </a:r>
            <a:endParaRPr lang="en-CA" sz="2000" dirty="0">
              <a:latin typeface="Calibri" pitchFamily="34" charset="0"/>
            </a:endParaRPr>
          </a:p>
          <a:p>
            <a:pPr marL="800100" lvl="1" indent="-342900">
              <a:buClr>
                <a:schemeClr val="accent1"/>
              </a:buClr>
              <a:buFont typeface="Wingdings 3" panose="05040102010807070707" pitchFamily="18" charset="2"/>
              <a:buChar char="}"/>
            </a:pPr>
            <a:r>
              <a:rPr lang="en-US" sz="2000" dirty="0">
                <a:latin typeface="Calibri" pitchFamily="34" charset="0"/>
              </a:rPr>
              <a:t>Hollis </a:t>
            </a:r>
            <a:r>
              <a:rPr lang="en-US" sz="2000" dirty="0" err="1">
                <a:latin typeface="Calibri" pitchFamily="34" charset="0"/>
              </a:rPr>
              <a:t>Chenery's</a:t>
            </a:r>
            <a:r>
              <a:rPr lang="en-US" sz="2000" dirty="0">
                <a:latin typeface="Calibri" pitchFamily="34" charset="0"/>
              </a:rPr>
              <a:t> patterns of development approach, which holds that different countries become wealthy via different trajectories. The pattern that a particular country will follow, in this framework, depends on its size and resources, and potentially other factors including its current income level and comparative advantages relative to other nations.</a:t>
            </a:r>
            <a:endParaRPr lang="en-CA" sz="2000" dirty="0">
              <a:latin typeface="Calibri" pitchFamily="34" charset="0"/>
            </a:endParaRPr>
          </a:p>
        </p:txBody>
      </p:sp>
    </p:spTree>
    <p:extLst>
      <p:ext uri="{BB962C8B-B14F-4D97-AF65-F5344CB8AC3E}">
        <p14:creationId xmlns:p14="http://schemas.microsoft.com/office/powerpoint/2010/main" val="2767712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458200" cy="4525963"/>
          </a:xfrm>
        </p:spPr>
        <p:txBody>
          <a:bodyPr>
            <a:normAutofit/>
          </a:bodyPr>
          <a:lstStyle/>
          <a:p>
            <a:pPr marL="342900" indent="-342900">
              <a:buFont typeface="Wingdings 3" pitchFamily="18" charset="2"/>
              <a:buChar char="}"/>
            </a:pPr>
            <a:r>
              <a:rPr lang="en-US" sz="2400" dirty="0">
                <a:solidFill>
                  <a:schemeClr val="accent1"/>
                </a:solidFill>
                <a:latin typeface="Calibri" pitchFamily="34" charset="0"/>
              </a:rPr>
              <a:t>Assumptions</a:t>
            </a:r>
          </a:p>
          <a:p>
            <a:pPr marL="598932" lvl="1" indent="-342900">
              <a:buClr>
                <a:schemeClr val="tx1"/>
              </a:buClr>
              <a:buFont typeface="Courier New" pitchFamily="49" charset="0"/>
              <a:buChar char="o"/>
            </a:pPr>
            <a:r>
              <a:rPr lang="en-US" sz="1800" dirty="0">
                <a:latin typeface="Calibri" pitchFamily="34" charset="0"/>
              </a:rPr>
              <a:t>Marginal product of labor virtually zero in </a:t>
            </a:r>
            <a:r>
              <a:rPr lang="en-US" sz="1800" b="1" dirty="0">
                <a:solidFill>
                  <a:schemeClr val="accent1"/>
                </a:solidFill>
                <a:latin typeface="Calibri" pitchFamily="34" charset="0"/>
              </a:rPr>
              <a:t>traditional sector</a:t>
            </a:r>
          </a:p>
          <a:p>
            <a:pPr marL="598932" lvl="1" indent="-342900">
              <a:buClr>
                <a:schemeClr val="tx1"/>
              </a:buClr>
              <a:buFont typeface="Courier New" pitchFamily="49" charset="0"/>
              <a:buChar char="o"/>
            </a:pPr>
            <a:r>
              <a:rPr lang="en-US" sz="1800" dirty="0">
                <a:latin typeface="Calibri" pitchFamily="34" charset="0"/>
              </a:rPr>
              <a:t>Standard production function in </a:t>
            </a:r>
            <a:r>
              <a:rPr lang="en-US" sz="1800" b="1" dirty="0">
                <a:solidFill>
                  <a:schemeClr val="accent1"/>
                </a:solidFill>
                <a:latin typeface="Calibri" pitchFamily="34" charset="0"/>
              </a:rPr>
              <a:t>modern sector</a:t>
            </a:r>
          </a:p>
          <a:p>
            <a:pPr marL="836676" lvl="2" indent="-342900">
              <a:buClr>
                <a:schemeClr val="accent1"/>
              </a:buClr>
              <a:buFont typeface="Arial" pitchFamily="34" charset="0"/>
              <a:buChar char="•"/>
            </a:pPr>
            <a:r>
              <a:rPr lang="en-US" sz="1800" dirty="0">
                <a:latin typeface="Calibri" pitchFamily="34" charset="0"/>
              </a:rPr>
              <a:t>No human capital</a:t>
            </a:r>
          </a:p>
          <a:p>
            <a:pPr marL="836676" lvl="2" indent="-342900">
              <a:buClr>
                <a:schemeClr val="accent1"/>
              </a:buClr>
              <a:buFont typeface="Arial" pitchFamily="34" charset="0"/>
              <a:buChar char="•"/>
            </a:pPr>
            <a:r>
              <a:rPr lang="en-US" sz="1800" dirty="0">
                <a:latin typeface="Calibri" pitchFamily="34" charset="0"/>
              </a:rPr>
              <a:t>No technical change</a:t>
            </a:r>
          </a:p>
          <a:p>
            <a:pPr marL="836676" lvl="2" indent="-342900">
              <a:buFont typeface="Arial" pitchFamily="34" charset="0"/>
              <a:buChar char="•"/>
            </a:pPr>
            <a:endParaRPr lang="en-US" sz="1200" dirty="0">
              <a:latin typeface="Calibri" pitchFamily="34" charset="0"/>
            </a:endParaRPr>
          </a:p>
          <a:p>
            <a:pPr marL="598932" lvl="1" indent="-342900">
              <a:buClr>
                <a:schemeClr val="tx1"/>
              </a:buClr>
              <a:buFont typeface="Courier New" pitchFamily="49" charset="0"/>
              <a:buChar char="o"/>
            </a:pPr>
            <a:r>
              <a:rPr lang="en-US" sz="1800" dirty="0">
                <a:latin typeface="Calibri" pitchFamily="34" charset="0"/>
              </a:rPr>
              <a:t>Producers in traditional sector do not maximize profits and do not save</a:t>
            </a:r>
          </a:p>
          <a:p>
            <a:pPr marL="598932" lvl="1" indent="-342900">
              <a:buClr>
                <a:schemeClr val="tx1"/>
              </a:buClr>
              <a:buFont typeface="Courier New" pitchFamily="49" charset="0"/>
              <a:buChar char="o"/>
            </a:pPr>
            <a:r>
              <a:rPr lang="en-US" sz="1800" dirty="0">
                <a:latin typeface="Calibri" pitchFamily="34" charset="0"/>
              </a:rPr>
              <a:t>Producers in modern sector maximize profits and save all of income</a:t>
            </a:r>
          </a:p>
          <a:p>
            <a:pPr marL="598932" lvl="1" indent="-342900">
              <a:buClr>
                <a:schemeClr val="tx1"/>
              </a:buClr>
              <a:buFont typeface="Courier New" pitchFamily="49" charset="0"/>
              <a:buChar char="o"/>
            </a:pPr>
            <a:r>
              <a:rPr lang="en-US" sz="1800" dirty="0">
                <a:latin typeface="Calibri" pitchFamily="34" charset="0"/>
              </a:rPr>
              <a:t>Wages are stuck at some traditional level in traditional sector</a:t>
            </a:r>
          </a:p>
          <a:p>
            <a:pPr marL="598932" lvl="1" indent="-342900">
              <a:buClr>
                <a:schemeClr val="tx1"/>
              </a:buClr>
              <a:buFont typeface="Courier New" pitchFamily="49" charset="0"/>
              <a:buChar char="o"/>
            </a:pPr>
            <a:r>
              <a:rPr lang="en-US" sz="1800" dirty="0">
                <a:latin typeface="Calibri" pitchFamily="34" charset="0"/>
              </a:rPr>
              <a:t>Workers migrate to the modern sector if paid the traditional wage plus a premium</a:t>
            </a:r>
          </a:p>
          <a:p>
            <a:pPr marL="342900" indent="-342900">
              <a:buClr>
                <a:schemeClr val="tx1"/>
              </a:buClr>
              <a:buFont typeface="Courier New" pitchFamily="49" charset="0"/>
              <a:buChar char="o"/>
            </a:pPr>
            <a:endParaRPr lang="en-US" sz="2000" b="0" dirty="0">
              <a:latin typeface="Calibri" pitchFamily="34" charset="0"/>
            </a:endParaRPr>
          </a:p>
          <a:p>
            <a:pPr marL="342900" indent="-342900">
              <a:buFont typeface="Arial" pitchFamily="34" charset="0"/>
              <a:buChar char="•"/>
            </a:pPr>
            <a:endParaRPr lang="en-US" sz="2000" dirty="0">
              <a:latin typeface="Calibri" pitchFamily="34" charset="0"/>
            </a:endParaRPr>
          </a:p>
          <a:p>
            <a:pPr marL="342900" indent="-342900">
              <a:buFont typeface="Arial" pitchFamily="34" charset="0"/>
              <a:buChar char="•"/>
            </a:pPr>
            <a:endParaRPr lang="en-US" sz="2000" dirty="0">
              <a:latin typeface="Calibri" pitchFamily="34" charset="0"/>
            </a:endParaRP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The Lewis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16</a:t>
            </a:fld>
            <a:endParaRPr lang="en-US"/>
          </a:p>
        </p:txBody>
      </p:sp>
    </p:spTree>
    <p:extLst>
      <p:ext uri="{BB962C8B-B14F-4D97-AF65-F5344CB8AC3E}">
        <p14:creationId xmlns:p14="http://schemas.microsoft.com/office/powerpoint/2010/main" val="3410552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The Lewis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17</a:t>
            </a:fld>
            <a:endParaRPr lang="en-US"/>
          </a:p>
        </p:txBody>
      </p:sp>
      <p:sp>
        <p:nvSpPr>
          <p:cNvPr id="8" name="Line 5"/>
          <p:cNvSpPr>
            <a:spLocks noChangeShapeType="1"/>
          </p:cNvSpPr>
          <p:nvPr/>
        </p:nvSpPr>
        <p:spPr bwMode="auto">
          <a:xfrm>
            <a:off x="2523748" y="1826461"/>
            <a:ext cx="0" cy="331282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 name="Line 6"/>
          <p:cNvSpPr>
            <a:spLocks noChangeShapeType="1"/>
          </p:cNvSpPr>
          <p:nvPr/>
        </p:nvSpPr>
        <p:spPr bwMode="auto">
          <a:xfrm>
            <a:off x="2523748" y="5139288"/>
            <a:ext cx="351727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Text Box 8"/>
          <p:cNvSpPr txBox="1">
            <a:spLocks noChangeArrowheads="1"/>
          </p:cNvSpPr>
          <p:nvPr/>
        </p:nvSpPr>
        <p:spPr bwMode="auto">
          <a:xfrm>
            <a:off x="5454807" y="5228823"/>
            <a:ext cx="1554509" cy="46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dirty="0"/>
              <a:t>Labor Employed in Capitalist Sector (</a:t>
            </a:r>
            <a:r>
              <a:rPr lang="en-US" i="1" dirty="0"/>
              <a:t>L</a:t>
            </a:r>
            <a:r>
              <a:rPr lang="en-US" dirty="0"/>
              <a:t>)</a:t>
            </a:r>
          </a:p>
        </p:txBody>
      </p:sp>
      <p:sp>
        <p:nvSpPr>
          <p:cNvPr id="11" name="Text Box 9"/>
          <p:cNvSpPr txBox="1">
            <a:spLocks noChangeArrowheads="1"/>
          </p:cNvSpPr>
          <p:nvPr/>
        </p:nvSpPr>
        <p:spPr bwMode="auto">
          <a:xfrm>
            <a:off x="1752600" y="1447800"/>
            <a:ext cx="2008125" cy="28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VMP</a:t>
            </a:r>
            <a:r>
              <a:rPr lang="en-US" i="1" baseline="-25000"/>
              <a:t>L</a:t>
            </a:r>
            <a:r>
              <a:rPr lang="en-US" i="1"/>
              <a:t> i</a:t>
            </a:r>
            <a:r>
              <a:rPr lang="en-US"/>
              <a:t>n the Capitalist Sector</a:t>
            </a:r>
          </a:p>
        </p:txBody>
      </p:sp>
      <p:sp>
        <p:nvSpPr>
          <p:cNvPr id="12" name="Line 10"/>
          <p:cNvSpPr>
            <a:spLocks noChangeShapeType="1"/>
          </p:cNvSpPr>
          <p:nvPr/>
        </p:nvSpPr>
        <p:spPr bwMode="auto">
          <a:xfrm>
            <a:off x="2523748" y="2363676"/>
            <a:ext cx="2931059" cy="2596539"/>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 name="Line 11"/>
          <p:cNvSpPr>
            <a:spLocks noChangeShapeType="1"/>
          </p:cNvSpPr>
          <p:nvPr/>
        </p:nvSpPr>
        <p:spPr bwMode="auto">
          <a:xfrm>
            <a:off x="2523748" y="4154393"/>
            <a:ext cx="3098549"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Text Box 12"/>
          <p:cNvSpPr txBox="1">
            <a:spLocks noChangeArrowheads="1"/>
          </p:cNvSpPr>
          <p:nvPr/>
        </p:nvSpPr>
        <p:spPr bwMode="auto">
          <a:xfrm>
            <a:off x="5688594" y="4044339"/>
            <a:ext cx="889786" cy="28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a:t>Wage level</a:t>
            </a:r>
          </a:p>
        </p:txBody>
      </p:sp>
      <p:sp>
        <p:nvSpPr>
          <p:cNvPr id="15" name="AutoShape 13"/>
          <p:cNvSpPr>
            <a:spLocks noChangeArrowheads="1"/>
          </p:cNvSpPr>
          <p:nvPr/>
        </p:nvSpPr>
        <p:spPr bwMode="auto">
          <a:xfrm>
            <a:off x="2523748" y="2363676"/>
            <a:ext cx="2009869" cy="1790717"/>
          </a:xfrm>
          <a:prstGeom prst="rtTriangle">
            <a:avLst/>
          </a:prstGeom>
          <a:solidFill>
            <a:schemeClr val="bg2">
              <a:alpha val="52156"/>
            </a:schemeClr>
          </a:solidFill>
          <a:ln w="9525">
            <a:solidFill>
              <a:schemeClr val="tx1"/>
            </a:solidFill>
            <a:miter lim="800000"/>
            <a:headEnd/>
            <a:tailEnd/>
          </a:ln>
        </p:spPr>
        <p:txBody>
          <a:bodyPr wrap="none" anchor="ctr"/>
          <a:lstStyle/>
          <a:p>
            <a:pPr algn="ctr"/>
            <a:endParaRPr lang="en-US"/>
          </a:p>
        </p:txBody>
      </p:sp>
      <p:sp>
        <p:nvSpPr>
          <p:cNvPr id="16" name="Text Box 14"/>
          <p:cNvSpPr txBox="1">
            <a:spLocks noChangeArrowheads="1"/>
          </p:cNvSpPr>
          <p:nvPr/>
        </p:nvSpPr>
        <p:spPr bwMode="auto">
          <a:xfrm>
            <a:off x="5454807" y="4870680"/>
            <a:ext cx="982254" cy="28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a:t>Initial </a:t>
            </a:r>
            <a:r>
              <a:rPr lang="en-US" i="1"/>
              <a:t>VMP</a:t>
            </a:r>
            <a:r>
              <a:rPr lang="en-US" i="1" baseline="-25000"/>
              <a:t>L </a:t>
            </a:r>
          </a:p>
        </p:txBody>
      </p:sp>
      <p:sp>
        <p:nvSpPr>
          <p:cNvPr id="17" name="Line 15"/>
          <p:cNvSpPr>
            <a:spLocks noChangeShapeType="1"/>
          </p:cNvSpPr>
          <p:nvPr/>
        </p:nvSpPr>
        <p:spPr bwMode="auto">
          <a:xfrm>
            <a:off x="4533617" y="4154393"/>
            <a:ext cx="0" cy="98489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 name="Text Box 16"/>
          <p:cNvSpPr txBox="1">
            <a:spLocks noChangeArrowheads="1"/>
          </p:cNvSpPr>
          <p:nvPr/>
        </p:nvSpPr>
        <p:spPr bwMode="auto">
          <a:xfrm>
            <a:off x="2757535" y="4492019"/>
            <a:ext cx="1512637" cy="46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algn="ctr" eaLnBrk="1" hangingPunct="1"/>
            <a:r>
              <a:rPr lang="en-US"/>
              <a:t>Payments to Labor in</a:t>
            </a:r>
          </a:p>
          <a:p>
            <a:pPr algn="ctr" eaLnBrk="1" hangingPunct="1"/>
            <a:r>
              <a:rPr lang="en-US"/>
              <a:t>Capitalist Sector</a:t>
            </a:r>
          </a:p>
        </p:txBody>
      </p:sp>
      <p:sp>
        <p:nvSpPr>
          <p:cNvPr id="19" name="Text Box 18"/>
          <p:cNvSpPr txBox="1">
            <a:spLocks noChangeArrowheads="1"/>
          </p:cNvSpPr>
          <p:nvPr/>
        </p:nvSpPr>
        <p:spPr bwMode="auto">
          <a:xfrm>
            <a:off x="2673790" y="3507124"/>
            <a:ext cx="774637" cy="46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algn="ctr" eaLnBrk="1" hangingPunct="1"/>
            <a:r>
              <a:rPr lang="en-US"/>
              <a:t>Capitalist</a:t>
            </a:r>
          </a:p>
          <a:p>
            <a:pPr algn="ctr" eaLnBrk="1" hangingPunct="1"/>
            <a:r>
              <a:rPr lang="en-US"/>
              <a:t>Income</a:t>
            </a:r>
          </a:p>
        </p:txBody>
      </p:sp>
      <p:sp>
        <p:nvSpPr>
          <p:cNvPr id="20" name="Line 19"/>
          <p:cNvSpPr>
            <a:spLocks noChangeShapeType="1"/>
          </p:cNvSpPr>
          <p:nvPr/>
        </p:nvSpPr>
        <p:spPr bwMode="auto">
          <a:xfrm>
            <a:off x="2523748" y="1826461"/>
            <a:ext cx="3014804" cy="2596539"/>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1" name="Text Box 21"/>
          <p:cNvSpPr txBox="1">
            <a:spLocks noChangeArrowheads="1"/>
          </p:cNvSpPr>
          <p:nvPr/>
        </p:nvSpPr>
        <p:spPr bwMode="auto">
          <a:xfrm>
            <a:off x="5622296" y="4333465"/>
            <a:ext cx="1769104" cy="46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algn="ctr" eaLnBrk="1" hangingPunct="1"/>
            <a:r>
              <a:rPr lang="en-US" i="1"/>
              <a:t>VMP</a:t>
            </a:r>
            <a:r>
              <a:rPr lang="en-US" i="1" baseline="-25000"/>
              <a:t>L</a:t>
            </a:r>
            <a:r>
              <a:rPr lang="en-US"/>
              <a:t> after reinvestment </a:t>
            </a:r>
          </a:p>
          <a:p>
            <a:pPr algn="ctr" eaLnBrk="1" hangingPunct="1"/>
            <a:r>
              <a:rPr lang="en-US"/>
              <a:t>of capitalist income</a:t>
            </a:r>
          </a:p>
        </p:txBody>
      </p:sp>
      <p:sp>
        <p:nvSpPr>
          <p:cNvPr id="22" name="Line 23"/>
          <p:cNvSpPr>
            <a:spLocks noChangeShapeType="1"/>
          </p:cNvSpPr>
          <p:nvPr/>
        </p:nvSpPr>
        <p:spPr bwMode="auto">
          <a:xfrm>
            <a:off x="5203574" y="4154393"/>
            <a:ext cx="0" cy="98489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3" name="Line 24"/>
          <p:cNvSpPr>
            <a:spLocks noChangeShapeType="1"/>
          </p:cNvSpPr>
          <p:nvPr/>
        </p:nvSpPr>
        <p:spPr bwMode="auto">
          <a:xfrm>
            <a:off x="4701106" y="5049752"/>
            <a:ext cx="41872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 name="Line 25"/>
          <p:cNvSpPr>
            <a:spLocks noChangeShapeType="1"/>
          </p:cNvSpPr>
          <p:nvPr/>
        </p:nvSpPr>
        <p:spPr bwMode="auto">
          <a:xfrm flipV="1">
            <a:off x="3947405" y="3259035"/>
            <a:ext cx="167489" cy="26860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 name="Text Box 8"/>
          <p:cNvSpPr txBox="1">
            <a:spLocks noChangeArrowheads="1"/>
          </p:cNvSpPr>
          <p:nvPr/>
        </p:nvSpPr>
        <p:spPr bwMode="auto">
          <a:xfrm>
            <a:off x="4449873" y="5228823"/>
            <a:ext cx="418723" cy="289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L</a:t>
            </a:r>
            <a:r>
              <a:rPr lang="en-US" i="1" baseline="-25000"/>
              <a:t>1</a:t>
            </a:r>
          </a:p>
        </p:txBody>
      </p:sp>
      <p:sp>
        <p:nvSpPr>
          <p:cNvPr id="26" name="Text Box 8"/>
          <p:cNvSpPr txBox="1">
            <a:spLocks noChangeArrowheads="1"/>
          </p:cNvSpPr>
          <p:nvPr/>
        </p:nvSpPr>
        <p:spPr bwMode="auto">
          <a:xfrm>
            <a:off x="5036084" y="5228823"/>
            <a:ext cx="418723" cy="289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L</a:t>
            </a:r>
            <a:r>
              <a:rPr lang="en-US" i="1" baseline="-25000"/>
              <a:t>2</a:t>
            </a:r>
          </a:p>
        </p:txBody>
      </p:sp>
    </p:spTree>
    <p:extLst>
      <p:ext uri="{BB962C8B-B14F-4D97-AF65-F5344CB8AC3E}">
        <p14:creationId xmlns:p14="http://schemas.microsoft.com/office/powerpoint/2010/main" val="409468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953000"/>
          </a:xfrm>
        </p:spPr>
        <p:txBody>
          <a:bodyPr>
            <a:normAutofit fontScale="92500"/>
          </a:bodyPr>
          <a:lstStyle/>
          <a:p>
            <a:pPr marL="0" indent="0">
              <a:buNone/>
            </a:pPr>
            <a:r>
              <a:rPr lang="en-US" sz="2400" dirty="0">
                <a:solidFill>
                  <a:schemeClr val="accent1"/>
                </a:solidFill>
                <a:latin typeface="Calibri" pitchFamily="34" charset="0"/>
              </a:rPr>
              <a:t>Implications and interpretation:</a:t>
            </a:r>
          </a:p>
          <a:p>
            <a:pPr marL="342900" indent="-342900">
              <a:spcBef>
                <a:spcPts val="1800"/>
              </a:spcBef>
              <a:buFont typeface="Wingdings 3" pitchFamily="18" charset="2"/>
              <a:buChar char="}"/>
            </a:pPr>
            <a:r>
              <a:rPr lang="en-US" sz="2200" dirty="0">
                <a:latin typeface="Calibri" pitchFamily="34" charset="0"/>
              </a:rPr>
              <a:t>Growth is only possible through accumulation of capital in the modern sector.</a:t>
            </a:r>
          </a:p>
          <a:p>
            <a:pPr marL="342900" indent="-342900">
              <a:spcBef>
                <a:spcPts val="1800"/>
              </a:spcBef>
              <a:buFont typeface="Wingdings 3" pitchFamily="18" charset="2"/>
              <a:buChar char="}"/>
            </a:pPr>
            <a:r>
              <a:rPr lang="en-US" sz="2200" b="0" dirty="0">
                <a:latin typeface="Calibri" pitchFamily="34" charset="0"/>
              </a:rPr>
              <a:t>Producers in the modern sector see a wage that is “too high,” so government should encourage them to expan</a:t>
            </a:r>
            <a:r>
              <a:rPr lang="en-US" sz="2200" dirty="0">
                <a:latin typeface="Calibri" pitchFamily="34" charset="0"/>
              </a:rPr>
              <a:t>d employment further.</a:t>
            </a:r>
            <a:endParaRPr lang="en-US" sz="2200" b="0" dirty="0">
              <a:latin typeface="Calibri" pitchFamily="34" charset="0"/>
            </a:endParaRPr>
          </a:p>
          <a:p>
            <a:pPr marL="342900" indent="-342900">
              <a:spcBef>
                <a:spcPts val="1800"/>
              </a:spcBef>
              <a:buFont typeface="Wingdings 3" pitchFamily="18" charset="2"/>
              <a:buChar char="}"/>
            </a:pPr>
            <a:r>
              <a:rPr lang="en-US" sz="2200" dirty="0">
                <a:latin typeface="Calibri" pitchFamily="34" charset="0"/>
              </a:rPr>
              <a:t>Since the modern sector produces substitutes for imports, government should support the sector by protecting it from international competition.</a:t>
            </a:r>
          </a:p>
          <a:p>
            <a:pPr marL="342900" indent="-342900">
              <a:spcBef>
                <a:spcPts val="1800"/>
              </a:spcBef>
              <a:buFont typeface="Wingdings 3" pitchFamily="18" charset="2"/>
              <a:buChar char="}"/>
            </a:pPr>
            <a:r>
              <a:rPr lang="en-US" sz="2200" b="0" dirty="0">
                <a:latin typeface="Calibri" pitchFamily="34" charset="0"/>
              </a:rPr>
              <a:t>Agriculture plays a purely passive role in growth.</a:t>
            </a:r>
          </a:p>
          <a:p>
            <a:pPr marL="598932" lvl="1" indent="-342900">
              <a:spcBef>
                <a:spcPts val="1800"/>
              </a:spcBef>
              <a:buFont typeface="Wingdings 3" pitchFamily="18" charset="2"/>
              <a:buChar char="}"/>
            </a:pPr>
            <a:r>
              <a:rPr lang="en-US" sz="1900" dirty="0">
                <a:latin typeface="Calibri" pitchFamily="34" charset="0"/>
              </a:rPr>
              <a:t>Neglect the agriculture sector: it does not have any future; Plus, by investing in agriculture and possible increase of wages in this sector, labor will no have an incentive to more to the modern sector.</a:t>
            </a:r>
            <a:endParaRPr lang="en-US" sz="1900" b="0" dirty="0">
              <a:latin typeface="Calibri" pitchFamily="34" charset="0"/>
            </a:endParaRPr>
          </a:p>
          <a:p>
            <a:pPr marL="342900" indent="-342900">
              <a:buFont typeface="Arial" pitchFamily="34" charset="0"/>
              <a:buChar char="•"/>
            </a:pPr>
            <a:endParaRPr lang="en-US" sz="2400" dirty="0"/>
          </a:p>
          <a:p>
            <a:pPr marL="342900" indent="-342900">
              <a:buFont typeface="Arial" pitchFamily="34" charset="0"/>
              <a:buChar char="•"/>
            </a:pPr>
            <a:endParaRPr lang="en-US" sz="2000" dirty="0"/>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The Lewis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18</a:t>
            </a:fld>
            <a:endParaRPr lang="en-US"/>
          </a:p>
        </p:txBody>
      </p:sp>
    </p:spTree>
    <p:extLst>
      <p:ext uri="{BB962C8B-B14F-4D97-AF65-F5344CB8AC3E}">
        <p14:creationId xmlns:p14="http://schemas.microsoft.com/office/powerpoint/2010/main" val="2824723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2. Structural-change theory</a:t>
            </a:r>
          </a:p>
        </p:txBody>
      </p:sp>
      <p:sp>
        <p:nvSpPr>
          <p:cNvPr id="6" name="Slide Number Placeholder 5"/>
          <p:cNvSpPr>
            <a:spLocks noGrp="1"/>
          </p:cNvSpPr>
          <p:nvPr>
            <p:ph type="sldNum" sz="quarter" idx="12"/>
          </p:nvPr>
        </p:nvSpPr>
        <p:spPr/>
        <p:txBody>
          <a:bodyPr/>
          <a:lstStyle/>
          <a:p>
            <a:fld id="{B3977D60-5343-49E1-BD8C-CA39C39BE7A5}" type="slidenum">
              <a:rPr lang="en-US" smtClean="0"/>
              <a:t>19</a:t>
            </a:fld>
            <a:endParaRPr lang="en-US"/>
          </a:p>
        </p:txBody>
      </p:sp>
      <p:sp>
        <p:nvSpPr>
          <p:cNvPr id="9" name="TextBox 8"/>
          <p:cNvSpPr txBox="1"/>
          <p:nvPr/>
        </p:nvSpPr>
        <p:spPr>
          <a:xfrm>
            <a:off x="381000" y="1066800"/>
            <a:ext cx="8534400" cy="3477875"/>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000" dirty="0">
                <a:latin typeface="Calibri" pitchFamily="34" charset="0"/>
              </a:rPr>
              <a:t>Structural-change approaches to development economics have faced criticism for their emphasis on urban development at the expense of rural development which can lead to a substantial rise in inequality between internal regions of a country.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The two-sector surplus model, which was developed in the 1950s, has been further criticized for its underlying assumption that predominantly agrarian societies suffer from a surplus of labor. Actual empirical studies have shown that such labor surpluses are only seasonal and drawing such labor to urban areas can result in a collapse of the agricultural sector. The patterns of development approach has been criticized for lacking a theoretical framework.</a:t>
            </a:r>
          </a:p>
        </p:txBody>
      </p:sp>
    </p:spTree>
    <p:extLst>
      <p:ext uri="{BB962C8B-B14F-4D97-AF65-F5344CB8AC3E}">
        <p14:creationId xmlns:p14="http://schemas.microsoft.com/office/powerpoint/2010/main" val="1748004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Autofit/>
          </a:bodyPr>
          <a:lstStyle/>
          <a:p>
            <a:r>
              <a:rPr lang="en-US" sz="3600" dirty="0">
                <a:solidFill>
                  <a:srgbClr val="2891AA"/>
                </a:solidFill>
                <a:effectLst/>
              </a:rPr>
              <a:t>3. </a:t>
            </a:r>
            <a:r>
              <a:rPr lang="en-US" sz="3600">
                <a:solidFill>
                  <a:srgbClr val="2891AA"/>
                </a:solidFill>
                <a:effectLst/>
              </a:rPr>
              <a:t>Dependency theory (International dependence theory)</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20</a:t>
            </a:fld>
            <a:endParaRPr lang="en-US"/>
          </a:p>
        </p:txBody>
      </p:sp>
      <p:sp>
        <p:nvSpPr>
          <p:cNvPr id="9" name="TextBox 8"/>
          <p:cNvSpPr txBox="1"/>
          <p:nvPr/>
        </p:nvSpPr>
        <p:spPr>
          <a:xfrm>
            <a:off x="381000" y="1469172"/>
            <a:ext cx="8534400" cy="4093428"/>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000" dirty="0">
                <a:latin typeface="Calibri" pitchFamily="34" charset="0"/>
              </a:rPr>
              <a:t>The dependency theory rejects the modernization theory arguing that underdeveloped countries are not merely primitive versions of developed countries, but have their own unique features and structures and are in a situation of being the weaker members in a world market economy. </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A central notion of the dependency theory is that resources flow from a “periphery” of poor and underdeveloped states to a “core” (or “center”) of wealthy states, enriching the latter at the expense of the former (</a:t>
            </a:r>
            <a:r>
              <a:rPr lang="en-US" sz="2000" dirty="0" err="1">
                <a:latin typeface="Calibri" pitchFamily="34" charset="0"/>
              </a:rPr>
              <a:t>Gunder</a:t>
            </a:r>
            <a:r>
              <a:rPr lang="en-US" sz="2000" dirty="0">
                <a:latin typeface="Calibri" pitchFamily="34" charset="0"/>
              </a:rPr>
              <a:t> Frank, 1966; Dos Santos, 1970). </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The theory became popular in the 1960s and 1970s as a criticism of modernization theory and because of continued widespread poverty in the world. </a:t>
            </a:r>
          </a:p>
          <a:p>
            <a:pPr marL="800100" lvl="1" indent="-342900">
              <a:buClr>
                <a:schemeClr val="accent1"/>
              </a:buClr>
              <a:buFont typeface="Wingdings 3" panose="05040102010807070707" pitchFamily="18" charset="2"/>
              <a:buChar char="}"/>
            </a:pPr>
            <a:r>
              <a:rPr lang="en-US" sz="2000" dirty="0">
                <a:latin typeface="Calibri" pitchFamily="34" charset="0"/>
              </a:rPr>
              <a:t>Still popular among anti-globalization movement and some developing countries.</a:t>
            </a:r>
            <a:endParaRPr lang="en-CA" sz="2000" dirty="0">
              <a:latin typeface="Calibri" pitchFamily="34" charset="0"/>
            </a:endParaRPr>
          </a:p>
        </p:txBody>
      </p:sp>
    </p:spTree>
    <p:extLst>
      <p:ext uri="{BB962C8B-B14F-4D97-AF65-F5344CB8AC3E}">
        <p14:creationId xmlns:p14="http://schemas.microsoft.com/office/powerpoint/2010/main" val="27677122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Autofit/>
          </a:bodyPr>
          <a:lstStyle/>
          <a:p>
            <a:r>
              <a:rPr lang="en-US" sz="3600" dirty="0">
                <a:solidFill>
                  <a:srgbClr val="2891AA"/>
                </a:solidFill>
                <a:effectLst/>
              </a:rPr>
              <a:t>3. Dependency theory</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21</a:t>
            </a:fld>
            <a:endParaRPr lang="en-US"/>
          </a:p>
        </p:txBody>
      </p:sp>
      <p:sp>
        <p:nvSpPr>
          <p:cNvPr id="9" name="TextBox 8"/>
          <p:cNvSpPr txBox="1"/>
          <p:nvPr/>
        </p:nvSpPr>
        <p:spPr>
          <a:xfrm>
            <a:off x="381000" y="1219200"/>
            <a:ext cx="8534400" cy="3170099"/>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000" dirty="0">
                <a:latin typeface="Calibri" pitchFamily="34" charset="0"/>
              </a:rPr>
              <a:t>The theory generally argues that developing countries are poor because of the rich countries, either because of colonial history and resource extraction; or because of the institutions the colonial powers left behind; or because of the current relationship between the rich and poor countries.</a:t>
            </a:r>
          </a:p>
          <a:p>
            <a:pPr marL="342900" indent="-342900">
              <a:buClr>
                <a:schemeClr val="accent1"/>
              </a:buClr>
              <a:buFont typeface="Wingdings 3" panose="05040102010807070707" pitchFamily="18" charset="2"/>
              <a:buChar char="}"/>
            </a:pPr>
            <a:endParaRPr lang="en-US"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You also find other theories under the umbrella of the dependency theory:</a:t>
            </a:r>
          </a:p>
          <a:p>
            <a:pPr>
              <a:buClr>
                <a:schemeClr val="accent1"/>
              </a:buClr>
            </a:pPr>
            <a:endParaRPr lang="en-CA" sz="2000" dirty="0">
              <a:latin typeface="Calibri" pitchFamily="34" charset="0"/>
            </a:endParaRPr>
          </a:p>
          <a:p>
            <a:pPr marL="800100" lvl="1" indent="-342900">
              <a:buClr>
                <a:schemeClr val="accent1"/>
              </a:buClr>
              <a:buFont typeface="Wingdings 3" panose="05040102010807070707" pitchFamily="18" charset="2"/>
              <a:buChar char="}"/>
            </a:pPr>
            <a:r>
              <a:rPr lang="en-US" sz="2000" dirty="0">
                <a:latin typeface="Calibri" pitchFamily="34" charset="0"/>
              </a:rPr>
              <a:t>Neocolonial dependence theory</a:t>
            </a:r>
            <a:endParaRPr lang="en-CA" sz="2000" dirty="0">
              <a:latin typeface="Calibri" pitchFamily="34" charset="0"/>
            </a:endParaRPr>
          </a:p>
          <a:p>
            <a:pPr marL="800100" lvl="1" indent="-342900">
              <a:buClr>
                <a:schemeClr val="accent1"/>
              </a:buClr>
              <a:buFont typeface="Wingdings 3" panose="05040102010807070707" pitchFamily="18" charset="2"/>
              <a:buChar char="}"/>
            </a:pPr>
            <a:r>
              <a:rPr lang="en-US" sz="2000" dirty="0">
                <a:latin typeface="Calibri" pitchFamily="34" charset="0"/>
              </a:rPr>
              <a:t>False paradigm model</a:t>
            </a:r>
            <a:endParaRPr lang="en-CA" sz="2000" dirty="0">
              <a:latin typeface="Calibri" pitchFamily="34" charset="0"/>
            </a:endParaRPr>
          </a:p>
          <a:p>
            <a:pPr marL="800100" lvl="1" indent="-342900">
              <a:buClr>
                <a:schemeClr val="accent1"/>
              </a:buClr>
              <a:buFont typeface="Wingdings 3" panose="05040102010807070707" pitchFamily="18" charset="2"/>
              <a:buChar char="}"/>
            </a:pPr>
            <a:r>
              <a:rPr lang="en-US" sz="2000" dirty="0">
                <a:latin typeface="Calibri" pitchFamily="34" charset="0"/>
              </a:rPr>
              <a:t>Dualistic-development thesis </a:t>
            </a:r>
            <a:endParaRPr lang="en-CA" sz="2000" dirty="0">
              <a:latin typeface="Calibri" pitchFamily="34" charset="0"/>
            </a:endParaRPr>
          </a:p>
        </p:txBody>
      </p:sp>
    </p:spTree>
    <p:extLst>
      <p:ext uri="{BB962C8B-B14F-4D97-AF65-F5344CB8AC3E}">
        <p14:creationId xmlns:p14="http://schemas.microsoft.com/office/powerpoint/2010/main" val="2207284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Autofit/>
          </a:bodyPr>
          <a:lstStyle/>
          <a:p>
            <a:r>
              <a:rPr lang="en-US" sz="3600" dirty="0">
                <a:solidFill>
                  <a:srgbClr val="2891AA"/>
                </a:solidFill>
                <a:effectLst/>
              </a:rPr>
              <a:t>3. Dependency theory</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22</a:t>
            </a:fld>
            <a:endParaRPr lang="en-US"/>
          </a:p>
        </p:txBody>
      </p:sp>
      <p:sp>
        <p:nvSpPr>
          <p:cNvPr id="9" name="TextBox 8"/>
          <p:cNvSpPr txBox="1"/>
          <p:nvPr/>
        </p:nvSpPr>
        <p:spPr>
          <a:xfrm>
            <a:off x="381000" y="1295400"/>
            <a:ext cx="8534400" cy="4678204"/>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000" dirty="0">
                <a:latin typeface="Calibri" pitchFamily="34" charset="0"/>
              </a:rPr>
              <a:t>Some of the proponents of the dependency theory were strong supporters of “import substitution industrialization” which advocates the reduction of a country’s foreign dependency through the local production of industrialized products and replacing foreign import with domestic production (ECLAC, 1950).</a:t>
            </a:r>
          </a:p>
          <a:p>
            <a:pPr marL="800100" lvl="1" indent="-342900">
              <a:buClr>
                <a:schemeClr val="accent1"/>
              </a:buClr>
              <a:buFont typeface="Wingdings 3" panose="05040102010807070707" pitchFamily="18" charset="2"/>
              <a:buChar char="}"/>
            </a:pPr>
            <a:r>
              <a:rPr lang="en-US" i="1" dirty="0">
                <a:latin typeface="Calibri" pitchFamily="34" charset="0"/>
              </a:rPr>
              <a:t>Import-substitution</a:t>
            </a:r>
            <a:r>
              <a:rPr lang="en-US" dirty="0">
                <a:latin typeface="Calibri" pitchFamily="34" charset="0"/>
              </a:rPr>
              <a:t> versus </a:t>
            </a:r>
            <a:r>
              <a:rPr lang="en-US" i="1" dirty="0">
                <a:latin typeface="Calibri" pitchFamily="34" charset="0"/>
              </a:rPr>
              <a:t>Export-promotion (will be discussed in Session 7)</a:t>
            </a:r>
            <a:endParaRPr lang="en-CA" i="1" dirty="0">
              <a:latin typeface="Calibri" pitchFamily="34" charset="0"/>
            </a:endParaRPr>
          </a:p>
          <a:p>
            <a:pPr>
              <a:buClr>
                <a:schemeClr val="accent1"/>
              </a:buClr>
            </a:pPr>
            <a:endParaRPr lang="en-US"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Dependency theory faded away in the 1990s with the economic growth of India and East Asian economies, suggesting that countries that pursued trade-based development policies showed a better performance than countries that followed import substitution industrialization policies. </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Moreover, while free market theorists generally agree with dependency theorists’ complaints, they find their policy recommendations incorrect as those policies just deepen the disparity between the developed nations and the underdeveloped countries.</a:t>
            </a:r>
          </a:p>
        </p:txBody>
      </p:sp>
    </p:spTree>
    <p:extLst>
      <p:ext uri="{BB962C8B-B14F-4D97-AF65-F5344CB8AC3E}">
        <p14:creationId xmlns:p14="http://schemas.microsoft.com/office/powerpoint/2010/main" val="7857604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3205</TotalTime>
  <Words>1513</Words>
  <Application>Microsoft Office PowerPoint</Application>
  <PresentationFormat>全屏显示(4:3)</PresentationFormat>
  <Paragraphs>233</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Concourse</vt:lpstr>
      <vt:lpstr>PowerPoint 演示文稿</vt:lpstr>
      <vt:lpstr>At the macro level, successful development involves some combination of:</vt:lpstr>
      <vt:lpstr>What is economic growth?</vt:lpstr>
      <vt:lpstr>What is the relationship between economic growth and development?</vt:lpstr>
      <vt:lpstr>What counts as rapid or slow growth?</vt:lpstr>
      <vt:lpstr>Theories of Economic Development</vt:lpstr>
      <vt:lpstr>PowerPoint 演示文稿</vt:lpstr>
      <vt:lpstr>(0.) Economic nationalism</vt:lpstr>
      <vt:lpstr>1. Modernization theory</vt:lpstr>
      <vt:lpstr>1. Modernization theory</vt:lpstr>
      <vt:lpstr>The Harrod-Domar growth model (AK model)</vt:lpstr>
      <vt:lpstr>The Harrod-Domar growth model</vt:lpstr>
      <vt:lpstr>The Harrod-Domar growth model</vt:lpstr>
      <vt:lpstr>1. Modernization theory</vt:lpstr>
      <vt:lpstr>2. Structural-change theory</vt:lpstr>
      <vt:lpstr>The Lewis model</vt:lpstr>
      <vt:lpstr>The Lewis model</vt:lpstr>
      <vt:lpstr>The Lewis model</vt:lpstr>
      <vt:lpstr>2. Structural-change theory</vt:lpstr>
      <vt:lpstr>3. Dependency theory (International dependence theory)</vt:lpstr>
      <vt:lpstr>3. Dependency theory</vt:lpstr>
      <vt:lpstr>3. Dependency theory</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 Economic growth</dc:title>
  <dc:creator>Julie Schaffner</dc:creator>
  <cp:lastModifiedBy>Shiying Wang</cp:lastModifiedBy>
  <cp:revision>176</cp:revision>
  <dcterms:created xsi:type="dcterms:W3CDTF">2013-06-05T14:58:57Z</dcterms:created>
  <dcterms:modified xsi:type="dcterms:W3CDTF">2018-11-22T19:44:54Z</dcterms:modified>
</cp:coreProperties>
</file>