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36"/>
  </p:notesMasterIdLst>
  <p:handoutMasterIdLst>
    <p:handoutMasterId r:id="rId37"/>
  </p:handoutMasterIdLst>
  <p:sldIdLst>
    <p:sldId id="260" r:id="rId2"/>
    <p:sldId id="545" r:id="rId3"/>
    <p:sldId id="546" r:id="rId4"/>
    <p:sldId id="363" r:id="rId5"/>
    <p:sldId id="516" r:id="rId6"/>
    <p:sldId id="517" r:id="rId7"/>
    <p:sldId id="536" r:id="rId8"/>
    <p:sldId id="541" r:id="rId9"/>
    <p:sldId id="542" r:id="rId10"/>
    <p:sldId id="519" r:id="rId11"/>
    <p:sldId id="520" r:id="rId12"/>
    <p:sldId id="521" r:id="rId13"/>
    <p:sldId id="522" r:id="rId14"/>
    <p:sldId id="543" r:id="rId15"/>
    <p:sldId id="544" r:id="rId16"/>
    <p:sldId id="525" r:id="rId17"/>
    <p:sldId id="537" r:id="rId18"/>
    <p:sldId id="523" r:id="rId19"/>
    <p:sldId id="524" r:id="rId20"/>
    <p:sldId id="526" r:id="rId21"/>
    <p:sldId id="538" r:id="rId22"/>
    <p:sldId id="527" r:id="rId23"/>
    <p:sldId id="539" r:id="rId24"/>
    <p:sldId id="528" r:id="rId25"/>
    <p:sldId id="529" r:id="rId26"/>
    <p:sldId id="530" r:id="rId27"/>
    <p:sldId id="531" r:id="rId28"/>
    <p:sldId id="532" r:id="rId29"/>
    <p:sldId id="540" r:id="rId30"/>
    <p:sldId id="533" r:id="rId31"/>
    <p:sldId id="534" r:id="rId32"/>
    <p:sldId id="535" r:id="rId33"/>
    <p:sldId id="515" r:id="rId34"/>
    <p:sldId id="401" r:id="rId35"/>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103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10/02/2012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733EC3BC-235B-4C1A-A1B6-037CB961C841}" type="slidenum">
              <a:rPr lang="en-US"/>
              <a:pPr/>
              <a:t>5</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lnSpc>
                <a:spcPct val="90000"/>
              </a:lnSpc>
            </a:pPr>
            <a:r>
              <a:rPr lang="en-US" dirty="0" smtClean="0"/>
              <a:t>If you’ve ever traveled to Nashville or Alabama, you may have seen the manufacturing operations of some familiar companies like Nissan and Mercedes Benz.  </a:t>
            </a:r>
          </a:p>
          <a:p>
            <a:pPr eaLnBrk="1" hangingPunct="1">
              <a:lnSpc>
                <a:spcPct val="90000"/>
              </a:lnSpc>
            </a:pPr>
            <a:r>
              <a:rPr lang="en-US" dirty="0" smtClean="0"/>
              <a:t>These companies have both made investments in the United States, and now many of the cars they sell to Americans are made by Americans.  </a:t>
            </a:r>
          </a:p>
          <a:p>
            <a:pPr eaLnBrk="1" hangingPunct="1">
              <a:lnSpc>
                <a:spcPct val="90000"/>
              </a:lnSpc>
            </a:pPr>
            <a:r>
              <a:rPr lang="en-US" b="1" dirty="0" smtClean="0"/>
              <a:t>Foreign direct investment</a:t>
            </a:r>
            <a:r>
              <a:rPr lang="en-US" dirty="0" smtClean="0"/>
              <a:t>, or </a:t>
            </a:r>
            <a:r>
              <a:rPr lang="en-US" b="1" dirty="0" smtClean="0"/>
              <a:t>FDI</a:t>
            </a:r>
            <a:r>
              <a:rPr lang="en-US" dirty="0" smtClean="0"/>
              <a:t>, occurs when a firm invests directly in facilities to produce and/or market their products or services in a foreign country.  </a:t>
            </a:r>
          </a:p>
          <a:p>
            <a:pPr eaLnBrk="1" hangingPunct="1">
              <a:lnSpc>
                <a:spcPct val="90000"/>
              </a:lnSpc>
            </a:pPr>
            <a:r>
              <a:rPr lang="en-US" dirty="0" smtClean="0"/>
              <a:t>Once a firm undertakes FDI it becomes a </a:t>
            </a:r>
            <a:r>
              <a:rPr lang="en-US" b="1" dirty="0" smtClean="0"/>
              <a:t>multinational enterprise</a:t>
            </a:r>
            <a:r>
              <a:rPr lang="en-US" dirty="0" smtClean="0"/>
              <a:t> or MNE.</a:t>
            </a:r>
          </a:p>
          <a:p>
            <a:pPr eaLnBrk="1" hangingPunct="1">
              <a:lnSpc>
                <a:spcPct val="90000"/>
              </a:lnSpc>
            </a:pPr>
            <a:r>
              <a:rPr lang="en-US" dirty="0" smtClean="0"/>
              <a:t>There are two main forms of FDI.  </a:t>
            </a:r>
          </a:p>
          <a:p>
            <a:pPr eaLnBrk="1" hangingPunct="1">
              <a:lnSpc>
                <a:spcPct val="90000"/>
              </a:lnSpc>
            </a:pPr>
            <a:r>
              <a:rPr lang="en-US" dirty="0" smtClean="0"/>
              <a:t>A </a:t>
            </a:r>
            <a:r>
              <a:rPr lang="en-US" b="1" dirty="0" smtClean="0"/>
              <a:t>greenfield investment</a:t>
            </a:r>
            <a:r>
              <a:rPr lang="en-US" dirty="0" smtClean="0"/>
              <a:t> involves establishing a wholly owned new operation in a foreign country.  </a:t>
            </a:r>
          </a:p>
          <a:p>
            <a:pPr eaLnBrk="1" hangingPunct="1">
              <a:lnSpc>
                <a:spcPct val="90000"/>
              </a:lnSpc>
            </a:pPr>
            <a:r>
              <a:rPr lang="en-US" dirty="0" smtClean="0"/>
              <a:t>This is the type of investment that both Nissan and Mercedes Benz have.  </a:t>
            </a:r>
          </a:p>
          <a:p>
            <a:pPr eaLnBrk="1" hangingPunct="1">
              <a:lnSpc>
                <a:spcPct val="90000"/>
              </a:lnSpc>
            </a:pPr>
            <a:r>
              <a:rPr lang="en-US" dirty="0" smtClean="0"/>
              <a:t>The second type of FDI is an acquisition or merger with an existing firm in the foreign country.  </a:t>
            </a:r>
          </a:p>
          <a:p>
            <a:pPr eaLnBrk="1" hangingPunct="1">
              <a:lnSpc>
                <a:spcPct val="90000"/>
              </a:lnSpc>
            </a:pPr>
            <a:r>
              <a:rPr lang="en-US" dirty="0" smtClean="0"/>
              <a:t>The </a:t>
            </a:r>
            <a:r>
              <a:rPr lang="en-US" b="1" dirty="0" smtClean="0"/>
              <a:t>flow </a:t>
            </a:r>
            <a:r>
              <a:rPr lang="en-US" dirty="0" smtClean="0"/>
              <a:t>of FDI refers to the amount of FDI undertaken over a given period of time.</a:t>
            </a:r>
          </a:p>
          <a:p>
            <a:pPr eaLnBrk="1" hangingPunct="1">
              <a:lnSpc>
                <a:spcPct val="90000"/>
              </a:lnSpc>
            </a:pPr>
            <a:r>
              <a:rPr lang="en-US" b="1" dirty="0" smtClean="0"/>
              <a:t>Outflows </a:t>
            </a:r>
            <a:r>
              <a:rPr lang="en-US" dirty="0" smtClean="0"/>
              <a:t>of FDI are the flows of FDI out of a country, while </a:t>
            </a:r>
            <a:r>
              <a:rPr lang="en-US" b="1" dirty="0" smtClean="0"/>
              <a:t>inflows </a:t>
            </a:r>
            <a:r>
              <a:rPr lang="en-US" dirty="0" smtClean="0"/>
              <a:t>of FDI are the flows of FDI into a country.</a:t>
            </a:r>
          </a:p>
          <a:p>
            <a:pPr eaLnBrk="1" hangingPunct="1">
              <a:lnSpc>
                <a:spcPct val="90000"/>
              </a:lnSpc>
            </a:pPr>
            <a:r>
              <a:rPr lang="en-US" dirty="0" smtClean="0"/>
              <a:t>The </a:t>
            </a:r>
            <a:r>
              <a:rPr lang="en-US" b="1" dirty="0" smtClean="0"/>
              <a:t>stock</a:t>
            </a:r>
            <a:r>
              <a:rPr lang="en-US" dirty="0" smtClean="0"/>
              <a:t> of FDI refers to the total accumulated value of foreign-owned assets at a given time.</a:t>
            </a:r>
            <a:endParaRPr lang="en-US" b="1" dirty="0" smtClean="0"/>
          </a:p>
          <a:p>
            <a:pPr eaLnBrk="1" hangingPunct="1">
              <a:lnSpc>
                <a:spcPct val="90000"/>
              </a:lnSpc>
            </a:pPr>
            <a:endParaRPr lang="en-US" dirty="0" smtClean="0"/>
          </a:p>
          <a:p>
            <a:pPr eaLnBrk="1" hangingPunct="1">
              <a:lnSpc>
                <a:spcPct val="90000"/>
              </a:lnSpc>
            </a:pPr>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39B1E710-0BDA-495E-901E-5E9BA12BFE3F}" type="slidenum">
              <a:rPr lang="en-US"/>
              <a:pPr/>
              <a:t>6</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sz="1000" smtClean="0"/>
              <a:t>What trends in FDI can we see over the last thirty years or so?  </a:t>
            </a:r>
          </a:p>
          <a:p>
            <a:pPr eaLnBrk="1" hangingPunct="1">
              <a:lnSpc>
                <a:spcPct val="80000"/>
              </a:lnSpc>
            </a:pPr>
            <a:r>
              <a:rPr lang="en-US" sz="1000" smtClean="0"/>
              <a:t>Well, there has been a marked increase in both the flow and stock of FDI in the world economy.  </a:t>
            </a:r>
          </a:p>
          <a:p>
            <a:pPr eaLnBrk="1" hangingPunct="1">
              <a:lnSpc>
                <a:spcPct val="80000"/>
              </a:lnSpc>
            </a:pPr>
            <a:r>
              <a:rPr lang="en-US" sz="1000" smtClean="0"/>
              <a:t>In 1975, the outflow of FDI was about $25 billion, by 2008 it was $1.4 trillion!  </a:t>
            </a:r>
          </a:p>
          <a:p>
            <a:pPr eaLnBrk="1" hangingPunct="1">
              <a:lnSpc>
                <a:spcPct val="80000"/>
              </a:lnSpc>
            </a:pPr>
            <a:r>
              <a:rPr lang="en-US" sz="1000" smtClean="0"/>
              <a:t>As you can see, there is a clear upward pattern.  </a:t>
            </a:r>
          </a:p>
          <a:p>
            <a:pPr eaLnBrk="1" hangingPunct="1">
              <a:lnSpc>
                <a:spcPct val="80000"/>
              </a:lnSpc>
            </a:pPr>
            <a:r>
              <a:rPr lang="en-US" sz="1000" smtClean="0"/>
              <a:t>Why has there been such a significant increase in FDI outflows?  </a:t>
            </a:r>
          </a:p>
          <a:p>
            <a:pPr eaLnBrk="1" hangingPunct="1">
              <a:lnSpc>
                <a:spcPct val="80000"/>
              </a:lnSpc>
            </a:pPr>
            <a:r>
              <a:rPr lang="en-US" sz="1000" smtClean="0"/>
              <a:t>There are several reasons for this pattern.  </a:t>
            </a:r>
          </a:p>
          <a:p>
            <a:pPr eaLnBrk="1" hangingPunct="1">
              <a:lnSpc>
                <a:spcPct val="80000"/>
              </a:lnSpc>
            </a:pPr>
            <a:r>
              <a:rPr lang="en-US" sz="1000" smtClean="0"/>
              <a:t>Firms are worried about protectionist measures, and see FDI as a way of getting around trade barriers.  </a:t>
            </a:r>
          </a:p>
          <a:p>
            <a:pPr eaLnBrk="1" hangingPunct="1">
              <a:lnSpc>
                <a:spcPct val="80000"/>
              </a:lnSpc>
            </a:pPr>
            <a:r>
              <a:rPr lang="en-US" sz="1000" smtClean="0"/>
              <a:t>Second, changes in the economic and political policies of many countries have opened new markets to investment.  </a:t>
            </a:r>
          </a:p>
          <a:p>
            <a:pPr eaLnBrk="1" hangingPunct="1">
              <a:lnSpc>
                <a:spcPct val="80000"/>
              </a:lnSpc>
            </a:pPr>
            <a:r>
              <a:rPr lang="en-US" sz="1000" smtClean="0"/>
              <a:t>Think, for example of the changes in Eastern Europe that have made it possible for foreign firms to expand there.  </a:t>
            </a:r>
          </a:p>
          <a:p>
            <a:pPr eaLnBrk="1" hangingPunct="1">
              <a:lnSpc>
                <a:spcPct val="80000"/>
              </a:lnSpc>
            </a:pPr>
            <a:r>
              <a:rPr lang="en-US" sz="1000" smtClean="0"/>
              <a:t>Third, many firms see the world as their market now, and so are expanding wherever they feel it makes sense.  </a:t>
            </a:r>
          </a:p>
          <a:p>
            <a:pPr eaLnBrk="1" hangingPunct="1">
              <a:lnSpc>
                <a:spcPct val="80000"/>
              </a:lnSpc>
            </a:pPr>
            <a:r>
              <a:rPr lang="en-US" sz="1000" smtClean="0"/>
              <a:t>As you’ll recall from the Opening Case for example, Spain’s Telefonica is pursuing opportunities in Latin America and in Europe. </a:t>
            </a:r>
          </a:p>
          <a:p>
            <a:pPr eaLnBrk="1" hangingPunct="1">
              <a:lnSpc>
                <a:spcPct val="80000"/>
              </a:lnSpc>
            </a:pPr>
            <a:r>
              <a:rPr lang="en-US" sz="1000" smtClean="0"/>
              <a:t>Many manufacturers are expanding into foreign countries to take advantage of lower cost labor, or to be closer to customers, and so on.</a:t>
            </a:r>
          </a:p>
          <a:p>
            <a:pPr eaLnBrk="1" hangingPunct="1">
              <a:lnSpc>
                <a:spcPct val="80000"/>
              </a:lnSpc>
            </a:pPr>
            <a:r>
              <a:rPr lang="en-US" sz="1000" smtClean="0"/>
              <a:t>The Country Focus in your text on China for example, points out that China has become a hot spot for firms that are attracted to the country’s low wage rates, and large market.   </a:t>
            </a:r>
          </a:p>
          <a:p>
            <a:pPr eaLnBrk="1" hangingPunct="1">
              <a:lnSpc>
                <a:spcPct val="80000"/>
              </a:lnSpc>
            </a:pPr>
            <a:r>
              <a:rPr lang="en-US" sz="1000" smtClean="0"/>
              <a:t>We can also look at FDI flows in terms of percentages of </a:t>
            </a:r>
            <a:r>
              <a:rPr lang="en-US" sz="1000" b="1" smtClean="0"/>
              <a:t>gross fixed capital</a:t>
            </a:r>
            <a:r>
              <a:rPr lang="en-US" sz="1000" smtClean="0"/>
              <a:t> formation, or the total amount of capital invested in factories, stores, office buildings, and so on.  </a:t>
            </a:r>
          </a:p>
          <a:p>
            <a:pPr eaLnBrk="1" hangingPunct="1">
              <a:lnSpc>
                <a:spcPct val="80000"/>
              </a:lnSpc>
            </a:pPr>
            <a:r>
              <a:rPr lang="en-US" sz="1000" smtClean="0"/>
              <a:t>All else being equal, the greater the capital investment in an economy, the more favorable its future prospects are likely to be. </a:t>
            </a:r>
          </a:p>
          <a:p>
            <a:pPr eaLnBrk="1" hangingPunct="1">
              <a:lnSpc>
                <a:spcPct val="80000"/>
              </a:lnSpc>
            </a:pPr>
            <a:r>
              <a:rPr lang="en-US" sz="1000" smtClean="0"/>
              <a:t> In other words, FDI can be an important source of capital investment which can be factor in the future growth rate of an economy. </a:t>
            </a:r>
          </a:p>
          <a:p>
            <a:pPr eaLnBrk="1" hangingPunct="1">
              <a:lnSpc>
                <a:spcPct val="80000"/>
              </a:lnSpc>
            </a:pPr>
            <a:endParaRPr lang="en-US" sz="1000" smtClean="0"/>
          </a:p>
          <a:p>
            <a:pPr eaLnBrk="1" hangingPunct="1">
              <a:lnSpc>
                <a:spcPct val="80000"/>
              </a:lnSpc>
            </a:pPr>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39B1E710-0BDA-495E-901E-5E9BA12BFE3F}" type="slidenum">
              <a:rPr lang="en-US"/>
              <a:pPr/>
              <a:t>7</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sz="1000" smtClean="0"/>
              <a:t>What trends in FDI can we see over the last thirty years or so?  </a:t>
            </a:r>
          </a:p>
          <a:p>
            <a:pPr eaLnBrk="1" hangingPunct="1">
              <a:lnSpc>
                <a:spcPct val="80000"/>
              </a:lnSpc>
            </a:pPr>
            <a:r>
              <a:rPr lang="en-US" sz="1000" smtClean="0"/>
              <a:t>Well, there has been a marked increase in both the flow and stock of FDI in the world economy.  </a:t>
            </a:r>
          </a:p>
          <a:p>
            <a:pPr eaLnBrk="1" hangingPunct="1">
              <a:lnSpc>
                <a:spcPct val="80000"/>
              </a:lnSpc>
            </a:pPr>
            <a:r>
              <a:rPr lang="en-US" sz="1000" smtClean="0"/>
              <a:t>In 1975, the outflow of FDI was about $25 billion, by 2008 it was $1.4 trillion!  </a:t>
            </a:r>
          </a:p>
          <a:p>
            <a:pPr eaLnBrk="1" hangingPunct="1">
              <a:lnSpc>
                <a:spcPct val="80000"/>
              </a:lnSpc>
            </a:pPr>
            <a:r>
              <a:rPr lang="en-US" sz="1000" smtClean="0"/>
              <a:t>As you can see, there is a clear upward pattern.  </a:t>
            </a:r>
          </a:p>
          <a:p>
            <a:pPr eaLnBrk="1" hangingPunct="1">
              <a:lnSpc>
                <a:spcPct val="80000"/>
              </a:lnSpc>
            </a:pPr>
            <a:r>
              <a:rPr lang="en-US" sz="1000" smtClean="0"/>
              <a:t>Why has there been such a significant increase in FDI outflows?  </a:t>
            </a:r>
          </a:p>
          <a:p>
            <a:pPr eaLnBrk="1" hangingPunct="1">
              <a:lnSpc>
                <a:spcPct val="80000"/>
              </a:lnSpc>
            </a:pPr>
            <a:r>
              <a:rPr lang="en-US" sz="1000" smtClean="0"/>
              <a:t>There are several reasons for this pattern.  </a:t>
            </a:r>
          </a:p>
          <a:p>
            <a:pPr eaLnBrk="1" hangingPunct="1">
              <a:lnSpc>
                <a:spcPct val="80000"/>
              </a:lnSpc>
            </a:pPr>
            <a:r>
              <a:rPr lang="en-US" sz="1000" smtClean="0"/>
              <a:t>Firms are worried about protectionist measures, and see FDI as a way of getting around trade barriers.  </a:t>
            </a:r>
          </a:p>
          <a:p>
            <a:pPr eaLnBrk="1" hangingPunct="1">
              <a:lnSpc>
                <a:spcPct val="80000"/>
              </a:lnSpc>
            </a:pPr>
            <a:r>
              <a:rPr lang="en-US" sz="1000" smtClean="0"/>
              <a:t>Second, changes in the economic and political policies of many countries have opened new markets to investment.  </a:t>
            </a:r>
          </a:p>
          <a:p>
            <a:pPr eaLnBrk="1" hangingPunct="1">
              <a:lnSpc>
                <a:spcPct val="80000"/>
              </a:lnSpc>
            </a:pPr>
            <a:r>
              <a:rPr lang="en-US" sz="1000" smtClean="0"/>
              <a:t>Think, for example of the changes in Eastern Europe that have made it possible for foreign firms to expand there.  </a:t>
            </a:r>
          </a:p>
          <a:p>
            <a:pPr eaLnBrk="1" hangingPunct="1">
              <a:lnSpc>
                <a:spcPct val="80000"/>
              </a:lnSpc>
            </a:pPr>
            <a:r>
              <a:rPr lang="en-US" sz="1000" smtClean="0"/>
              <a:t>Third, many firms see the world as their market now, and so are expanding wherever they feel it makes sense.  </a:t>
            </a:r>
          </a:p>
          <a:p>
            <a:pPr eaLnBrk="1" hangingPunct="1">
              <a:lnSpc>
                <a:spcPct val="80000"/>
              </a:lnSpc>
            </a:pPr>
            <a:r>
              <a:rPr lang="en-US" sz="1000" smtClean="0"/>
              <a:t>As you’ll recall from the Opening Case for example, Spain’s Telefonica is pursuing opportunities in Latin America and in Europe. </a:t>
            </a:r>
          </a:p>
          <a:p>
            <a:pPr eaLnBrk="1" hangingPunct="1">
              <a:lnSpc>
                <a:spcPct val="80000"/>
              </a:lnSpc>
            </a:pPr>
            <a:r>
              <a:rPr lang="en-US" sz="1000" smtClean="0"/>
              <a:t>Many manufacturers are expanding into foreign countries to take advantage of lower cost labor, or to be closer to customers, and so on.</a:t>
            </a:r>
          </a:p>
          <a:p>
            <a:pPr eaLnBrk="1" hangingPunct="1">
              <a:lnSpc>
                <a:spcPct val="80000"/>
              </a:lnSpc>
            </a:pPr>
            <a:r>
              <a:rPr lang="en-US" sz="1000" smtClean="0"/>
              <a:t>The Country Focus in your text on China for example, points out that China has become a hot spot for firms that are attracted to the country’s low wage rates, and large market.   </a:t>
            </a:r>
          </a:p>
          <a:p>
            <a:pPr eaLnBrk="1" hangingPunct="1">
              <a:lnSpc>
                <a:spcPct val="80000"/>
              </a:lnSpc>
            </a:pPr>
            <a:r>
              <a:rPr lang="en-US" sz="1000" smtClean="0"/>
              <a:t>We can also look at FDI flows in terms of percentages of </a:t>
            </a:r>
            <a:r>
              <a:rPr lang="en-US" sz="1000" b="1" smtClean="0"/>
              <a:t>gross fixed capital</a:t>
            </a:r>
            <a:r>
              <a:rPr lang="en-US" sz="1000" smtClean="0"/>
              <a:t> formation, or the total amount of capital invested in factories, stores, office buildings, and so on.  </a:t>
            </a:r>
          </a:p>
          <a:p>
            <a:pPr eaLnBrk="1" hangingPunct="1">
              <a:lnSpc>
                <a:spcPct val="80000"/>
              </a:lnSpc>
            </a:pPr>
            <a:r>
              <a:rPr lang="en-US" sz="1000" smtClean="0"/>
              <a:t>All else being equal, the greater the capital investment in an economy, the more favorable its future prospects are likely to be. </a:t>
            </a:r>
          </a:p>
          <a:p>
            <a:pPr eaLnBrk="1" hangingPunct="1">
              <a:lnSpc>
                <a:spcPct val="80000"/>
              </a:lnSpc>
            </a:pPr>
            <a:r>
              <a:rPr lang="en-US" sz="1000" smtClean="0"/>
              <a:t> In other words, FDI can be an important source of capital investment which can be factor in the future growth rate of an economy. </a:t>
            </a:r>
          </a:p>
          <a:p>
            <a:pPr eaLnBrk="1" hangingPunct="1">
              <a:lnSpc>
                <a:spcPct val="80000"/>
              </a:lnSpc>
            </a:pPr>
            <a:endParaRPr lang="en-US" sz="1000" smtClean="0"/>
          </a:p>
          <a:p>
            <a:pPr eaLnBrk="1" hangingPunct="1">
              <a:lnSpc>
                <a:spcPct val="80000"/>
              </a:lnSpc>
            </a:pPr>
            <a:endParaRPr lang="en-US" sz="10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6F82E20B-9346-4403-BA72-6F5FEC476D3A}" type="slidenum">
              <a:rPr lang="en-US"/>
              <a:pPr/>
              <a:t>10</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US" smtClean="0"/>
              <a:t>As you can see, over the last decade or so, the flows of FDI have a distinct upward trend in both developed and developing countries. </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67EC0601-9A88-4416-A50A-4FCEDBE529A7}" type="slidenum">
              <a:rPr lang="en-US"/>
              <a:pPr/>
              <a:t>11</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z="1400" smtClean="0"/>
              <a:t>This chart suggests that FDI has become increasingly important as a source of investment in the world’s economies. </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D90714C7-57C2-4826-9926-5C82EE481CEF}" type="slidenum">
              <a:rPr lang="en-US"/>
              <a:pPr/>
              <a:t>12</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smtClean="0"/>
              <a:t>Where has all the FDI been coming from?  </a:t>
            </a:r>
          </a:p>
          <a:p>
            <a:pPr eaLnBrk="1" hangingPunct="1"/>
            <a:endParaRPr lang="en-US" smtClean="0"/>
          </a:p>
          <a:p>
            <a:pPr eaLnBrk="1" hangingPunct="1"/>
            <a:r>
              <a:rPr lang="en-US" smtClean="0"/>
              <a:t>Since, World War II, the U.S. has been the largest source country for FDI.  </a:t>
            </a:r>
          </a:p>
          <a:p>
            <a:pPr eaLnBrk="1" hangingPunct="1"/>
            <a:r>
              <a:rPr lang="en-US" smtClean="0"/>
              <a:t>Other important source countries include the United Kingdom, the Netherlands, France, Germany, and Japan.  </a:t>
            </a:r>
          </a:p>
          <a:p>
            <a:pPr eaLnBrk="1" hangingPunct="1"/>
            <a:r>
              <a:rPr lang="en-US" smtClean="0"/>
              <a:t>Together, the six countries accounted for almost 60 percent of all FDI outflows from 1998 to 2006!</a:t>
            </a:r>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1258B11-2B60-4EE7-9A8D-020FAE42FB98}" type="slidenum">
              <a:rPr lang="en-US"/>
              <a:pPr/>
              <a:t>13</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Here you can see the cumulative FDI outflows from 1998 to 2007.</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8A8CAD4F-728B-49F7-9F39-0138D14A0022}" type="slidenum">
              <a:rPr lang="en-US"/>
              <a:pPr/>
              <a:t>16</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lnSpc>
                <a:spcPct val="80000"/>
              </a:lnSpc>
            </a:pPr>
            <a:r>
              <a:rPr lang="en-US" sz="800" smtClean="0"/>
              <a:t>Why do firms make investments in other countries?  Why don’t firms just export or sign a licensing agreement with a foreign company if they want to sell their products in other markets?   </a:t>
            </a:r>
          </a:p>
          <a:p>
            <a:pPr eaLnBrk="1" hangingPunct="1">
              <a:lnSpc>
                <a:spcPct val="80000"/>
              </a:lnSpc>
            </a:pPr>
            <a:r>
              <a:rPr lang="en-US" sz="800" smtClean="0"/>
              <a:t>We’ve alluded to some of the reasons already, but let’s explore some of the theories that help us understand FDI.  </a:t>
            </a:r>
          </a:p>
          <a:p>
            <a:pPr eaLnBrk="1" hangingPunct="1">
              <a:lnSpc>
                <a:spcPct val="80000"/>
              </a:lnSpc>
            </a:pPr>
            <a:r>
              <a:rPr lang="en-US" sz="800" smtClean="0"/>
              <a:t>We’ll begin with looking more closely at some of the limitations of exporting and licensing, but first, let’s go over a couple of definitions.</a:t>
            </a:r>
          </a:p>
          <a:p>
            <a:pPr eaLnBrk="1" hangingPunct="1">
              <a:lnSpc>
                <a:spcPct val="80000"/>
              </a:lnSpc>
            </a:pPr>
            <a:r>
              <a:rPr lang="en-US" sz="800" smtClean="0"/>
              <a:t>Remember that </a:t>
            </a:r>
            <a:r>
              <a:rPr lang="en-US" sz="800" b="1" smtClean="0"/>
              <a:t>exporting</a:t>
            </a:r>
            <a:r>
              <a:rPr lang="en-US" sz="800" smtClean="0"/>
              <a:t> involves producing goods at home and then shipping to the receiving country for sale.  </a:t>
            </a:r>
          </a:p>
          <a:p>
            <a:pPr eaLnBrk="1" hangingPunct="1">
              <a:lnSpc>
                <a:spcPct val="80000"/>
              </a:lnSpc>
            </a:pPr>
            <a:r>
              <a:rPr lang="en-US" sz="800" b="1" smtClean="0"/>
              <a:t>Licensing </a:t>
            </a:r>
            <a:r>
              <a:rPr lang="en-US" sz="800" smtClean="0"/>
              <a:t>involves granting a foreign entity the right to produce and sell the firm’s product in return for a royalty fee on every unit that the foreign entity sells. </a:t>
            </a:r>
            <a:endParaRPr lang="en-US" sz="800" b="1" smtClean="0"/>
          </a:p>
          <a:p>
            <a:pPr eaLnBrk="1" hangingPunct="1">
              <a:lnSpc>
                <a:spcPct val="80000"/>
              </a:lnSpc>
            </a:pPr>
            <a:r>
              <a:rPr lang="en-US" sz="800" smtClean="0"/>
              <a:t>While exporting may seem to be an obvious way to expand into foreign markets, it’s not always possible.  </a:t>
            </a:r>
          </a:p>
          <a:p>
            <a:pPr eaLnBrk="1" hangingPunct="1">
              <a:lnSpc>
                <a:spcPct val="80000"/>
              </a:lnSpc>
            </a:pPr>
            <a:r>
              <a:rPr lang="en-US" sz="800" smtClean="0"/>
              <a:t>Imagine trying to export cement for example!  The Management Focus in your text describes how one cement company, Cemex, made its decisions to invest in foreign markets. </a:t>
            </a:r>
          </a:p>
          <a:p>
            <a:pPr eaLnBrk="1" hangingPunct="1">
              <a:lnSpc>
                <a:spcPct val="80000"/>
              </a:lnSpc>
            </a:pPr>
            <a:r>
              <a:rPr lang="en-US" sz="800" smtClean="0"/>
              <a:t>Even smaller things like soft drinks can be expensive to ship over long distances, and even if products are easy to ship like computer software, firms may run into trade barriers that make this strategy less attractive. </a:t>
            </a:r>
          </a:p>
          <a:p>
            <a:pPr eaLnBrk="1" hangingPunct="1">
              <a:lnSpc>
                <a:spcPct val="80000"/>
              </a:lnSpc>
            </a:pPr>
            <a:r>
              <a:rPr lang="en-US" sz="800" smtClean="0"/>
              <a:t>Japanese auto producers for example, found that it was easier to set up shop in the U.S. than to deal with the protectionist threats made by the U.S. government in the 1980s and 1990s. </a:t>
            </a:r>
          </a:p>
          <a:p>
            <a:pPr eaLnBrk="1" hangingPunct="1">
              <a:lnSpc>
                <a:spcPct val="80000"/>
              </a:lnSpc>
            </a:pPr>
            <a:r>
              <a:rPr lang="en-US" sz="800" smtClean="0"/>
              <a:t>Like exporting, licensing isn’t always attractive to companies. </a:t>
            </a:r>
          </a:p>
          <a:p>
            <a:pPr eaLnBrk="1" hangingPunct="1">
              <a:lnSpc>
                <a:spcPct val="80000"/>
              </a:lnSpc>
            </a:pPr>
            <a:r>
              <a:rPr lang="en-US" sz="800" b="1" smtClean="0"/>
              <a:t>Internalization theory</a:t>
            </a:r>
            <a:r>
              <a:rPr lang="en-US" sz="800" smtClean="0"/>
              <a:t> suggests that licensing isn’t appropriate for three main reasons.  </a:t>
            </a:r>
          </a:p>
          <a:p>
            <a:pPr eaLnBrk="1" hangingPunct="1">
              <a:lnSpc>
                <a:spcPct val="80000"/>
              </a:lnSpc>
            </a:pPr>
            <a:r>
              <a:rPr lang="en-US" sz="800" smtClean="0"/>
              <a:t>First, licensing may result in a firm’s giving away valuable technological know-how to a potential foreign competitor.  </a:t>
            </a:r>
          </a:p>
          <a:p>
            <a:pPr eaLnBrk="1" hangingPunct="1">
              <a:lnSpc>
                <a:spcPct val="80000"/>
              </a:lnSpc>
            </a:pPr>
            <a:r>
              <a:rPr lang="en-US" sz="800" smtClean="0"/>
              <a:t>RCA found this out the hard way.  RCA licensed its cutting edge color TV technology to Sony and Matsushita in the 1960s only to find that they copied the technology and used it to compete against RCA in the U.S. market.  </a:t>
            </a:r>
          </a:p>
          <a:p>
            <a:pPr eaLnBrk="1" hangingPunct="1">
              <a:lnSpc>
                <a:spcPct val="80000"/>
              </a:lnSpc>
            </a:pPr>
            <a:r>
              <a:rPr lang="en-US" sz="800" smtClean="0"/>
              <a:t>So, instead of expanding successfully into Japan, RCA became a minor player in its own market!</a:t>
            </a:r>
          </a:p>
          <a:p>
            <a:pPr eaLnBrk="1" hangingPunct="1">
              <a:lnSpc>
                <a:spcPct val="80000"/>
              </a:lnSpc>
            </a:pPr>
            <a:r>
              <a:rPr lang="en-US" sz="800" smtClean="0"/>
              <a:t>A second problem with licensing is that it doesn’t give a firm the tight control over manufacturing, marketing, and strategy that may be required to be successful in a foreign market.  For example, the firm doesn’t have the ability to set prices, or market aggressively, and so on.  Instead, it’s at the mercy of the licensee. </a:t>
            </a:r>
          </a:p>
          <a:p>
            <a:pPr eaLnBrk="1" hangingPunct="1">
              <a:lnSpc>
                <a:spcPct val="80000"/>
              </a:lnSpc>
            </a:pPr>
            <a:r>
              <a:rPr lang="en-US" sz="800" smtClean="0"/>
              <a:t>Finally, if a firm’s competitive advantage is based on management, marketing, or manufacturing capabilities rather than its product, licensing is probably not attractive.  Much of Toyota’s competitive advantage for example, lies in its superior process of designing, engineering, manufacturing, and selling cars.  </a:t>
            </a:r>
          </a:p>
          <a:p>
            <a:pPr eaLnBrk="1" hangingPunct="1">
              <a:lnSpc>
                <a:spcPct val="80000"/>
              </a:lnSpc>
            </a:pPr>
            <a:r>
              <a:rPr lang="en-US" sz="800" smtClean="0"/>
              <a:t>Toyota can’t just license that know-how out to another firm because the skills are embedded in its organizational culture!  This efficiency is critical to Toyota’s success.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8A8CAD4F-728B-49F7-9F39-0138D14A0022}" type="slidenum">
              <a:rPr lang="en-US"/>
              <a:pPr/>
              <a:t>17</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lnSpc>
                <a:spcPct val="80000"/>
              </a:lnSpc>
            </a:pPr>
            <a:r>
              <a:rPr lang="en-US" sz="800" smtClean="0"/>
              <a:t>Why do firms make investments in other countries?  Why don’t firms just export or sign a licensing agreement with a foreign company if they want to sell their products in other markets?   </a:t>
            </a:r>
          </a:p>
          <a:p>
            <a:pPr eaLnBrk="1" hangingPunct="1">
              <a:lnSpc>
                <a:spcPct val="80000"/>
              </a:lnSpc>
            </a:pPr>
            <a:r>
              <a:rPr lang="en-US" sz="800" smtClean="0"/>
              <a:t>We’ve alluded to some of the reasons already, but let’s explore some of the theories that help us understand FDI.  </a:t>
            </a:r>
          </a:p>
          <a:p>
            <a:pPr eaLnBrk="1" hangingPunct="1">
              <a:lnSpc>
                <a:spcPct val="80000"/>
              </a:lnSpc>
            </a:pPr>
            <a:r>
              <a:rPr lang="en-US" sz="800" smtClean="0"/>
              <a:t>We’ll begin with looking more closely at some of the limitations of exporting and licensing, but first, let’s go over a couple of definitions.</a:t>
            </a:r>
          </a:p>
          <a:p>
            <a:pPr eaLnBrk="1" hangingPunct="1">
              <a:lnSpc>
                <a:spcPct val="80000"/>
              </a:lnSpc>
            </a:pPr>
            <a:r>
              <a:rPr lang="en-US" sz="800" smtClean="0"/>
              <a:t>Remember that </a:t>
            </a:r>
            <a:r>
              <a:rPr lang="en-US" sz="800" b="1" smtClean="0"/>
              <a:t>exporting</a:t>
            </a:r>
            <a:r>
              <a:rPr lang="en-US" sz="800" smtClean="0"/>
              <a:t> involves producing goods at home and then shipping to the receiving country for sale.  </a:t>
            </a:r>
          </a:p>
          <a:p>
            <a:pPr eaLnBrk="1" hangingPunct="1">
              <a:lnSpc>
                <a:spcPct val="80000"/>
              </a:lnSpc>
            </a:pPr>
            <a:r>
              <a:rPr lang="en-US" sz="800" b="1" smtClean="0"/>
              <a:t>Licensing </a:t>
            </a:r>
            <a:r>
              <a:rPr lang="en-US" sz="800" smtClean="0"/>
              <a:t>involves granting a foreign entity the right to produce and sell the firm’s product in return for a royalty fee on every unit that the foreign entity sells. </a:t>
            </a:r>
            <a:endParaRPr lang="en-US" sz="800" b="1" smtClean="0"/>
          </a:p>
          <a:p>
            <a:pPr eaLnBrk="1" hangingPunct="1">
              <a:lnSpc>
                <a:spcPct val="80000"/>
              </a:lnSpc>
            </a:pPr>
            <a:r>
              <a:rPr lang="en-US" sz="800" smtClean="0"/>
              <a:t>While exporting may seem to be an obvious way to expand into foreign markets, it’s not always possible.  </a:t>
            </a:r>
          </a:p>
          <a:p>
            <a:pPr eaLnBrk="1" hangingPunct="1">
              <a:lnSpc>
                <a:spcPct val="80000"/>
              </a:lnSpc>
            </a:pPr>
            <a:r>
              <a:rPr lang="en-US" sz="800" smtClean="0"/>
              <a:t>Imagine trying to export cement for example!  The Management Focus in your text describes how one cement company, Cemex, made its decisions to invest in foreign markets. </a:t>
            </a:r>
          </a:p>
          <a:p>
            <a:pPr eaLnBrk="1" hangingPunct="1">
              <a:lnSpc>
                <a:spcPct val="80000"/>
              </a:lnSpc>
            </a:pPr>
            <a:r>
              <a:rPr lang="en-US" sz="800" smtClean="0"/>
              <a:t>Even smaller things like soft drinks can be expensive to ship over long distances, and even if products are easy to ship like computer software, firms may run into trade barriers that make this strategy less attractive. </a:t>
            </a:r>
          </a:p>
          <a:p>
            <a:pPr eaLnBrk="1" hangingPunct="1">
              <a:lnSpc>
                <a:spcPct val="80000"/>
              </a:lnSpc>
            </a:pPr>
            <a:r>
              <a:rPr lang="en-US" sz="800" smtClean="0"/>
              <a:t>Japanese auto producers for example, found that it was easier to set up shop in the U.S. than to deal with the protectionist threats made by the U.S. government in the 1980s and 1990s. </a:t>
            </a:r>
          </a:p>
          <a:p>
            <a:pPr eaLnBrk="1" hangingPunct="1">
              <a:lnSpc>
                <a:spcPct val="80000"/>
              </a:lnSpc>
            </a:pPr>
            <a:r>
              <a:rPr lang="en-US" sz="800" smtClean="0"/>
              <a:t>Like exporting, licensing isn’t always attractive to companies. </a:t>
            </a:r>
          </a:p>
          <a:p>
            <a:pPr eaLnBrk="1" hangingPunct="1">
              <a:lnSpc>
                <a:spcPct val="80000"/>
              </a:lnSpc>
            </a:pPr>
            <a:r>
              <a:rPr lang="en-US" sz="800" b="1" smtClean="0"/>
              <a:t>Internalization theory</a:t>
            </a:r>
            <a:r>
              <a:rPr lang="en-US" sz="800" smtClean="0"/>
              <a:t> suggests that licensing isn’t appropriate for three main reasons.  </a:t>
            </a:r>
          </a:p>
          <a:p>
            <a:pPr eaLnBrk="1" hangingPunct="1">
              <a:lnSpc>
                <a:spcPct val="80000"/>
              </a:lnSpc>
            </a:pPr>
            <a:r>
              <a:rPr lang="en-US" sz="800" smtClean="0"/>
              <a:t>First, licensing may result in a firm’s giving away valuable technological know-how to a potential foreign competitor.  </a:t>
            </a:r>
          </a:p>
          <a:p>
            <a:pPr eaLnBrk="1" hangingPunct="1">
              <a:lnSpc>
                <a:spcPct val="80000"/>
              </a:lnSpc>
            </a:pPr>
            <a:r>
              <a:rPr lang="en-US" sz="800" smtClean="0"/>
              <a:t>RCA found this out the hard way.  RCA licensed its cutting edge color TV technology to Sony and Matsushita in the 1960s only to find that they copied the technology and used it to compete against RCA in the U.S. market.  </a:t>
            </a:r>
          </a:p>
          <a:p>
            <a:pPr eaLnBrk="1" hangingPunct="1">
              <a:lnSpc>
                <a:spcPct val="80000"/>
              </a:lnSpc>
            </a:pPr>
            <a:r>
              <a:rPr lang="en-US" sz="800" smtClean="0"/>
              <a:t>So, instead of expanding successfully into Japan, RCA became a minor player in its own market!</a:t>
            </a:r>
          </a:p>
          <a:p>
            <a:pPr eaLnBrk="1" hangingPunct="1">
              <a:lnSpc>
                <a:spcPct val="80000"/>
              </a:lnSpc>
            </a:pPr>
            <a:r>
              <a:rPr lang="en-US" sz="800" smtClean="0"/>
              <a:t>A second problem with licensing is that it doesn’t give a firm the tight control over manufacturing, marketing, and strategy that may be required to be successful in a foreign market.  For example, the firm doesn’t have the ability to set prices, or market aggressively, and so on.  Instead, it’s at the mercy of the licensee. </a:t>
            </a:r>
          </a:p>
          <a:p>
            <a:pPr eaLnBrk="1" hangingPunct="1">
              <a:lnSpc>
                <a:spcPct val="80000"/>
              </a:lnSpc>
            </a:pPr>
            <a:r>
              <a:rPr lang="en-US" sz="800" smtClean="0"/>
              <a:t>Finally, if a firm’s competitive advantage is based on management, marketing, or manufacturing capabilities rather than its product, licensing is probably not attractive.  Much of Toyota’s competitive advantage for example, lies in its superior process of designing, engineering, manufacturing, and selling cars.  </a:t>
            </a:r>
          </a:p>
          <a:p>
            <a:pPr eaLnBrk="1" hangingPunct="1">
              <a:lnSpc>
                <a:spcPct val="80000"/>
              </a:lnSpc>
            </a:pPr>
            <a:r>
              <a:rPr lang="en-US" sz="800" smtClean="0"/>
              <a:t>Toyota can’t just license that know-how out to another firm because the skills are embedded in its organizational culture!  This efficiency is critical to Toyota’s success.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C19ABAFB-F487-4CCF-BD4C-12B59D905E49}" type="slidenum">
              <a:rPr lang="en-US"/>
              <a:pPr/>
              <a:t>18</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dirty="0" smtClean="0"/>
              <a:t>Do most firms establish greenfield operations, or do they merge or acquire existing firms?</a:t>
            </a:r>
          </a:p>
          <a:p>
            <a:pPr eaLnBrk="1" hangingPunct="1"/>
            <a:r>
              <a:rPr lang="en-US" dirty="0" smtClean="0"/>
              <a:t>Most firms make their investments either through mergers with existing firms, or acquisitions.  </a:t>
            </a:r>
          </a:p>
          <a:p>
            <a:pPr eaLnBrk="1" hangingPunct="1"/>
            <a:r>
              <a:rPr lang="en-US" dirty="0" smtClean="0"/>
              <a:t>Firms prefer this route because mergers and acquisitions tend to be quicker to execute than greenfield investments, it’s usually easier to acquire assets than build them from the ground up, and because firms believe they can increase the efficiency of acquired assets by transferring capital, technology, or management skills.  </a:t>
            </a:r>
          </a:p>
          <a:p>
            <a:pPr eaLnBrk="1" hangingPunct="1"/>
            <a:r>
              <a:rPr lang="en-US" dirty="0" smtClean="0"/>
              <a:t>Keep in mind that when a developing country is the target for FDI flows, mergers and acquisitions are much less common, probably because there are fewer firms to acquire or merge with in developing countries. </a:t>
            </a:r>
          </a:p>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5832EE2-A57D-4DAC-A0EE-570EC906E5E5}" type="slidenum">
              <a:rPr lang="en-US"/>
              <a:pPr/>
              <a:t>19</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Does FDI always involve manufacturing?</a:t>
            </a:r>
          </a:p>
          <a:p>
            <a:pPr eaLnBrk="1" hangingPunct="1"/>
            <a:r>
              <a:rPr lang="en-US" smtClean="0"/>
              <a:t>No! </a:t>
            </a:r>
          </a:p>
          <a:p>
            <a:pPr eaLnBrk="1" hangingPunct="1"/>
            <a:r>
              <a:rPr lang="en-US" smtClean="0"/>
              <a:t>Over the last 20 years or so, there’s been a shift away from some of the traditional industries toward FDI in services.  </a:t>
            </a:r>
          </a:p>
          <a:p>
            <a:pPr eaLnBrk="1" hangingPunct="1"/>
            <a:r>
              <a:rPr lang="en-US" smtClean="0"/>
              <a:t>In 2006, for example, about two thirds of the stock of FDI was in services!  </a:t>
            </a:r>
          </a:p>
          <a:p>
            <a:pPr eaLnBrk="1" hangingPunct="1"/>
            <a:r>
              <a:rPr lang="en-US" smtClean="0"/>
              <a:t>Why is this trend occurring?  </a:t>
            </a:r>
          </a:p>
          <a:p>
            <a:pPr eaLnBrk="1" hangingPunct="1"/>
            <a:r>
              <a:rPr lang="en-US" smtClean="0"/>
              <a:t>There are four main reasons for the shift.  </a:t>
            </a:r>
          </a:p>
          <a:p>
            <a:pPr eaLnBrk="1" hangingPunct="1"/>
            <a:r>
              <a:rPr lang="en-US" smtClean="0"/>
              <a:t>First, there is a general trend in developed countries away from manufacturing and toward services.  </a:t>
            </a:r>
          </a:p>
          <a:p>
            <a:pPr eaLnBrk="1" hangingPunct="1"/>
            <a:r>
              <a:rPr lang="en-US" smtClean="0"/>
              <a:t>Second, because services often have to be produced where they are consumed, FDI is required.  </a:t>
            </a:r>
          </a:p>
          <a:p>
            <a:pPr eaLnBrk="1" hangingPunct="1"/>
            <a:r>
              <a:rPr lang="en-US" smtClean="0"/>
              <a:t>After all, you can’t ship a hot latte from Seattle to Beijing!  </a:t>
            </a:r>
          </a:p>
          <a:p>
            <a:pPr eaLnBrk="1" hangingPunct="1"/>
            <a:r>
              <a:rPr lang="en-US" smtClean="0"/>
              <a:t>Third, there has been a liberalization of policies governing services.  </a:t>
            </a:r>
          </a:p>
          <a:p>
            <a:pPr eaLnBrk="1" hangingPunct="1"/>
            <a:r>
              <a:rPr lang="en-US" smtClean="0"/>
              <a:t>Brazil for example, opened its telecommunications sector to foreign companies in the 1990s.  </a:t>
            </a:r>
          </a:p>
          <a:p>
            <a:pPr eaLnBrk="1" hangingPunct="1"/>
            <a:r>
              <a:rPr lang="en-US" smtClean="0"/>
              <a:t>Finally, Internet-based global telecommunications now allow companies to shift activities like call centers to low cost locations like India. </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CA6FB5A2-03C1-4539-B742-5C979BC44347}" type="slidenum">
              <a:rPr lang="en-US"/>
              <a:pPr/>
              <a:t>20</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lnSpc>
                <a:spcPct val="80000"/>
              </a:lnSpc>
            </a:pPr>
            <a:r>
              <a:rPr lang="en-US" sz="800" smtClean="0"/>
              <a:t>Why do firms in the same industry often make investments at about the same time, and tend to direct their investments toward certain locations?</a:t>
            </a:r>
          </a:p>
          <a:p>
            <a:pPr eaLnBrk="1" hangingPunct="1">
              <a:lnSpc>
                <a:spcPct val="80000"/>
              </a:lnSpc>
            </a:pPr>
            <a:r>
              <a:rPr lang="en-US" sz="800" smtClean="0"/>
              <a:t>One theory to explain these patterns is based on the idea that FDI flows reflect strategic rivalry between firms.  </a:t>
            </a:r>
          </a:p>
          <a:p>
            <a:pPr eaLnBrk="1" hangingPunct="1">
              <a:lnSpc>
                <a:spcPct val="80000"/>
              </a:lnSpc>
            </a:pPr>
            <a:r>
              <a:rPr lang="en-US" sz="800" smtClean="0"/>
              <a:t>Knickerbocker explored the relationship between FDI and rivalry in </a:t>
            </a:r>
            <a:r>
              <a:rPr lang="en-US" sz="800" b="1" smtClean="0"/>
              <a:t>oligopolistic </a:t>
            </a:r>
            <a:r>
              <a:rPr lang="en-US" sz="800" smtClean="0"/>
              <a:t>industries, or industries that are composed of a limited number of large firms.  </a:t>
            </a:r>
          </a:p>
          <a:p>
            <a:pPr eaLnBrk="1" hangingPunct="1">
              <a:lnSpc>
                <a:spcPct val="80000"/>
              </a:lnSpc>
            </a:pPr>
            <a:r>
              <a:rPr lang="en-US" sz="800" smtClean="0"/>
              <a:t>These industries are unique because what one company does can have an immediate effect on the other firms, forcing them to take similar actions.  </a:t>
            </a:r>
          </a:p>
          <a:p>
            <a:pPr eaLnBrk="1" hangingPunct="1">
              <a:lnSpc>
                <a:spcPct val="80000"/>
              </a:lnSpc>
            </a:pPr>
            <a:r>
              <a:rPr lang="en-US" sz="800" smtClean="0"/>
              <a:t>Take the airline industry for example.  If one airline cuts prices on certain routes, you see other airlines quickly make similar changes.  </a:t>
            </a:r>
          </a:p>
          <a:p>
            <a:pPr eaLnBrk="1" hangingPunct="1">
              <a:lnSpc>
                <a:spcPct val="80000"/>
              </a:lnSpc>
            </a:pPr>
            <a:r>
              <a:rPr lang="en-US" sz="800" smtClean="0"/>
              <a:t>In an international context, recall that after Honda made its successful investment in the U.S., Toyota and Nissan both followed. </a:t>
            </a:r>
          </a:p>
          <a:p>
            <a:pPr eaLnBrk="1" hangingPunct="1">
              <a:lnSpc>
                <a:spcPct val="80000"/>
              </a:lnSpc>
            </a:pPr>
            <a:r>
              <a:rPr lang="en-US" sz="800" smtClean="0"/>
              <a:t>Knickerbocker’s theory can also be used to embrace the idea of </a:t>
            </a:r>
            <a:r>
              <a:rPr lang="en-US" sz="800" b="1" smtClean="0"/>
              <a:t>multipoint competition</a:t>
            </a:r>
            <a:r>
              <a:rPr lang="en-US" sz="800" smtClean="0"/>
              <a:t> which occurs when two or more companies encounter each other in different markets.  Firms will try to match each others’ moves as a way of keeping each other in check.  </a:t>
            </a:r>
          </a:p>
          <a:p>
            <a:pPr eaLnBrk="1" hangingPunct="1">
              <a:lnSpc>
                <a:spcPct val="80000"/>
              </a:lnSpc>
            </a:pPr>
            <a:r>
              <a:rPr lang="en-US" sz="800" smtClean="0"/>
              <a:t>Kodak and Fuji play this game.  If Kodak enters a market, so will Fuji.  By doing so, Fuji can make sure that Kodak doesn’t gain a dominant position in the market that it could then use to gain advantage elsewhere.  </a:t>
            </a:r>
          </a:p>
          <a:p>
            <a:pPr eaLnBrk="1" hangingPunct="1">
              <a:lnSpc>
                <a:spcPct val="80000"/>
              </a:lnSpc>
            </a:pPr>
            <a:r>
              <a:rPr lang="en-US" sz="800" smtClean="0"/>
              <a:t>What Knockerbocker didn’t explain though, was why the first firm in an oligopoly decided to invest rather than export.  This question was addressed by other researchers.</a:t>
            </a:r>
          </a:p>
          <a:p>
            <a:pPr eaLnBrk="1" hangingPunct="1">
              <a:lnSpc>
                <a:spcPct val="80000"/>
              </a:lnSpc>
            </a:pPr>
            <a:r>
              <a:rPr lang="en-US" sz="800" smtClean="0"/>
              <a:t>Vernon for example, tried to explain FDI in the context of the </a:t>
            </a:r>
            <a:r>
              <a:rPr lang="en-US" sz="800" b="1" smtClean="0"/>
              <a:t>product life cycle.  </a:t>
            </a:r>
            <a:r>
              <a:rPr lang="en-US" sz="800" smtClean="0"/>
              <a:t>You might remember his theory from Chapter 5.  It suggested that firms will change their strategy as a product moves through its life cycle.  </a:t>
            </a:r>
          </a:p>
          <a:p>
            <a:pPr eaLnBrk="1" hangingPunct="1">
              <a:lnSpc>
                <a:spcPct val="80000"/>
              </a:lnSpc>
            </a:pPr>
            <a:r>
              <a:rPr lang="en-US" sz="800" smtClean="0"/>
              <a:t>One component of his theory was that firms would invest in other developed countries when local demand justified local production, and that later when the product was standardized and sold mainly on price, production would shift to a lesser developed location to take advantage of low cost labor.  </a:t>
            </a:r>
          </a:p>
          <a:p>
            <a:pPr eaLnBrk="1" hangingPunct="1">
              <a:lnSpc>
                <a:spcPct val="80000"/>
              </a:lnSpc>
            </a:pPr>
            <a:r>
              <a:rPr lang="en-US" sz="800" smtClean="0"/>
              <a:t>But like Knickerbocker, Vernon could explain why investment took place, but not why investment was preferable to exporting.  Why, for example, should a firm produce in another country just because demand has grown?  Why not continue to export, or perhaps license a local firm to produce the product?</a:t>
            </a:r>
          </a:p>
          <a:p>
            <a:pPr eaLnBrk="1" hangingPunct="1">
              <a:lnSpc>
                <a:spcPct val="80000"/>
              </a:lnSpc>
            </a:pPr>
            <a:r>
              <a:rPr lang="en-US" sz="800" smtClean="0"/>
              <a:t>John Dunning tried to fill in these gaps in our understanding with his </a:t>
            </a:r>
            <a:r>
              <a:rPr lang="en-US" sz="800" b="1" smtClean="0"/>
              <a:t>eclectic theory</a:t>
            </a:r>
            <a:r>
              <a:rPr lang="en-US" sz="800" smtClean="0"/>
              <a:t>.  Dunning suggested that in addition to the various factors we’ve already discussed, there must be location specific factors and externalities that make FDI preferable.  </a:t>
            </a:r>
            <a:endParaRPr lang="en-US" sz="800" b="1" smtClean="0"/>
          </a:p>
          <a:p>
            <a:pPr eaLnBrk="1" hangingPunct="1">
              <a:lnSpc>
                <a:spcPct val="80000"/>
              </a:lnSpc>
            </a:pPr>
            <a:r>
              <a:rPr lang="en-US" sz="800" b="1" smtClean="0"/>
              <a:t>Location specific advantages</a:t>
            </a:r>
            <a:r>
              <a:rPr lang="en-US" sz="800" smtClean="0"/>
              <a:t> refer to the advantages that come from using resources or assets that are tied to a specific location or that a firm finds valuable to combine with its own unique assets.  </a:t>
            </a:r>
            <a:endParaRPr lang="en-US" sz="800" b="1" smtClean="0"/>
          </a:p>
          <a:p>
            <a:pPr eaLnBrk="1" hangingPunct="1">
              <a:lnSpc>
                <a:spcPct val="80000"/>
              </a:lnSpc>
            </a:pPr>
            <a:r>
              <a:rPr lang="en-US" sz="800" b="1" smtClean="0"/>
              <a:t>Externalities</a:t>
            </a:r>
            <a:r>
              <a:rPr lang="en-US" sz="800" smtClean="0"/>
              <a:t> are knowledge spill-overs that occur when companies from the same industry locate in the same area.  </a:t>
            </a:r>
          </a:p>
          <a:p>
            <a:pPr eaLnBrk="1" hangingPunct="1">
              <a:lnSpc>
                <a:spcPct val="80000"/>
              </a:lnSpc>
            </a:pPr>
            <a:r>
              <a:rPr lang="en-US" sz="800" smtClean="0"/>
              <a:t>So, firms that want to take advantage of low cost labor, have to go to where the low cost labor is located.  Firms that want to take advantage of natural resources like oil have to go to where the oil is located.  Firms that want to take advantage of the knowledge base in the design and manufacture of computers and semiconductors have to go to Silicon Valley.  </a:t>
            </a:r>
          </a:p>
          <a:p>
            <a:pPr eaLnBrk="1" hangingPunct="1">
              <a:lnSpc>
                <a:spcPct val="80000"/>
              </a:lnSpc>
            </a:pPr>
            <a:r>
              <a:rPr lang="en-US" sz="800" smtClean="0"/>
              <a:t>So, Dunning’s theory is important because it explains how location specific factors affect FDI flows.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CA6FB5A2-03C1-4539-B742-5C979BC44347}" type="slidenum">
              <a:rPr lang="en-US"/>
              <a:pPr/>
              <a:t>21</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lnSpc>
                <a:spcPct val="80000"/>
              </a:lnSpc>
            </a:pPr>
            <a:r>
              <a:rPr lang="en-US" sz="800" smtClean="0"/>
              <a:t>Why do firms in the same industry often make investments at about the same time, and tend to direct their investments toward certain locations?</a:t>
            </a:r>
          </a:p>
          <a:p>
            <a:pPr eaLnBrk="1" hangingPunct="1">
              <a:lnSpc>
                <a:spcPct val="80000"/>
              </a:lnSpc>
            </a:pPr>
            <a:r>
              <a:rPr lang="en-US" sz="800" smtClean="0"/>
              <a:t>One theory to explain these patterns is based on the idea that FDI flows reflect strategic rivalry between firms.  </a:t>
            </a:r>
          </a:p>
          <a:p>
            <a:pPr eaLnBrk="1" hangingPunct="1">
              <a:lnSpc>
                <a:spcPct val="80000"/>
              </a:lnSpc>
            </a:pPr>
            <a:r>
              <a:rPr lang="en-US" sz="800" smtClean="0"/>
              <a:t>Knickerbocker explored the relationship between FDI and rivalry in </a:t>
            </a:r>
            <a:r>
              <a:rPr lang="en-US" sz="800" b="1" smtClean="0"/>
              <a:t>oligopolistic </a:t>
            </a:r>
            <a:r>
              <a:rPr lang="en-US" sz="800" smtClean="0"/>
              <a:t>industries, or industries that are composed of a limited number of large firms.  </a:t>
            </a:r>
          </a:p>
          <a:p>
            <a:pPr eaLnBrk="1" hangingPunct="1">
              <a:lnSpc>
                <a:spcPct val="80000"/>
              </a:lnSpc>
            </a:pPr>
            <a:r>
              <a:rPr lang="en-US" sz="800" smtClean="0"/>
              <a:t>These industries are unique because what one company does can have an immediate effect on the other firms, forcing them to take similar actions.  </a:t>
            </a:r>
          </a:p>
          <a:p>
            <a:pPr eaLnBrk="1" hangingPunct="1">
              <a:lnSpc>
                <a:spcPct val="80000"/>
              </a:lnSpc>
            </a:pPr>
            <a:r>
              <a:rPr lang="en-US" sz="800" smtClean="0"/>
              <a:t>Take the airline industry for example.  If one airline cuts prices on certain routes, you see other airlines quickly make similar changes.  </a:t>
            </a:r>
          </a:p>
          <a:p>
            <a:pPr eaLnBrk="1" hangingPunct="1">
              <a:lnSpc>
                <a:spcPct val="80000"/>
              </a:lnSpc>
            </a:pPr>
            <a:r>
              <a:rPr lang="en-US" sz="800" smtClean="0"/>
              <a:t>In an international context, recall that after Honda made its successful investment in the U.S., Toyota and Nissan both followed. </a:t>
            </a:r>
          </a:p>
          <a:p>
            <a:pPr eaLnBrk="1" hangingPunct="1">
              <a:lnSpc>
                <a:spcPct val="80000"/>
              </a:lnSpc>
            </a:pPr>
            <a:r>
              <a:rPr lang="en-US" sz="800" smtClean="0"/>
              <a:t>Knickerbocker’s theory can also be used to embrace the idea of </a:t>
            </a:r>
            <a:r>
              <a:rPr lang="en-US" sz="800" b="1" smtClean="0"/>
              <a:t>multipoint competition</a:t>
            </a:r>
            <a:r>
              <a:rPr lang="en-US" sz="800" smtClean="0"/>
              <a:t> which occurs when two or more companies encounter each other in different markets.  Firms will try to match each others’ moves as a way of keeping each other in check.  </a:t>
            </a:r>
          </a:p>
          <a:p>
            <a:pPr eaLnBrk="1" hangingPunct="1">
              <a:lnSpc>
                <a:spcPct val="80000"/>
              </a:lnSpc>
            </a:pPr>
            <a:r>
              <a:rPr lang="en-US" sz="800" smtClean="0"/>
              <a:t>Kodak and Fuji play this game.  If Kodak enters a market, so will Fuji.  By doing so, Fuji can make sure that Kodak doesn’t gain a dominant position in the market that it could then use to gain advantage elsewhere.  </a:t>
            </a:r>
          </a:p>
          <a:p>
            <a:pPr eaLnBrk="1" hangingPunct="1">
              <a:lnSpc>
                <a:spcPct val="80000"/>
              </a:lnSpc>
            </a:pPr>
            <a:r>
              <a:rPr lang="en-US" sz="800" smtClean="0"/>
              <a:t>What Knockerbocker didn’t explain though, was why the first firm in an oligopoly decided to invest rather than export.  This question was addressed by other researchers.</a:t>
            </a:r>
          </a:p>
          <a:p>
            <a:pPr eaLnBrk="1" hangingPunct="1">
              <a:lnSpc>
                <a:spcPct val="80000"/>
              </a:lnSpc>
            </a:pPr>
            <a:r>
              <a:rPr lang="en-US" sz="800" smtClean="0"/>
              <a:t>Vernon for example, tried to explain FDI in the context of the </a:t>
            </a:r>
            <a:r>
              <a:rPr lang="en-US" sz="800" b="1" smtClean="0"/>
              <a:t>product life cycle.  </a:t>
            </a:r>
            <a:r>
              <a:rPr lang="en-US" sz="800" smtClean="0"/>
              <a:t>You might remember his theory from Chapter 5.  It suggested that firms will change their strategy as a product moves through its life cycle.  </a:t>
            </a:r>
          </a:p>
          <a:p>
            <a:pPr eaLnBrk="1" hangingPunct="1">
              <a:lnSpc>
                <a:spcPct val="80000"/>
              </a:lnSpc>
            </a:pPr>
            <a:r>
              <a:rPr lang="en-US" sz="800" smtClean="0"/>
              <a:t>One component of his theory was that firms would invest in other developed countries when local demand justified local production, and that later when the product was standardized and sold mainly on price, production would shift to a lesser developed location to take advantage of low cost labor.  </a:t>
            </a:r>
          </a:p>
          <a:p>
            <a:pPr eaLnBrk="1" hangingPunct="1">
              <a:lnSpc>
                <a:spcPct val="80000"/>
              </a:lnSpc>
            </a:pPr>
            <a:r>
              <a:rPr lang="en-US" sz="800" smtClean="0"/>
              <a:t>But like Knickerbocker, Vernon could explain why investment took place, but not why investment was preferable to exporting.  Why, for example, should a firm produce in another country just because demand has grown?  Why not continue to export, or perhaps license a local firm to produce the product?</a:t>
            </a:r>
          </a:p>
          <a:p>
            <a:pPr eaLnBrk="1" hangingPunct="1">
              <a:lnSpc>
                <a:spcPct val="80000"/>
              </a:lnSpc>
            </a:pPr>
            <a:r>
              <a:rPr lang="en-US" sz="800" smtClean="0"/>
              <a:t>John Dunning tried to fill in these gaps in our understanding with his </a:t>
            </a:r>
            <a:r>
              <a:rPr lang="en-US" sz="800" b="1" smtClean="0"/>
              <a:t>eclectic theory</a:t>
            </a:r>
            <a:r>
              <a:rPr lang="en-US" sz="800" smtClean="0"/>
              <a:t>.  Dunning suggested that in addition to the various factors we’ve already discussed, there must be location specific factors and externalities that make FDI preferable.  </a:t>
            </a:r>
            <a:endParaRPr lang="en-US" sz="800" b="1" smtClean="0"/>
          </a:p>
          <a:p>
            <a:pPr eaLnBrk="1" hangingPunct="1">
              <a:lnSpc>
                <a:spcPct val="80000"/>
              </a:lnSpc>
            </a:pPr>
            <a:r>
              <a:rPr lang="en-US" sz="800" b="1" smtClean="0"/>
              <a:t>Location specific advantages</a:t>
            </a:r>
            <a:r>
              <a:rPr lang="en-US" sz="800" smtClean="0"/>
              <a:t> refer to the advantages that come from using resources or assets that are tied to a specific location or that a firm finds valuable to combine with its own unique assets.  </a:t>
            </a:r>
            <a:endParaRPr lang="en-US" sz="800" b="1" smtClean="0"/>
          </a:p>
          <a:p>
            <a:pPr eaLnBrk="1" hangingPunct="1">
              <a:lnSpc>
                <a:spcPct val="80000"/>
              </a:lnSpc>
            </a:pPr>
            <a:r>
              <a:rPr lang="en-US" sz="800" b="1" smtClean="0"/>
              <a:t>Externalities</a:t>
            </a:r>
            <a:r>
              <a:rPr lang="en-US" sz="800" smtClean="0"/>
              <a:t> are knowledge spill-overs that occur when companies from the same industry locate in the same area.  </a:t>
            </a:r>
          </a:p>
          <a:p>
            <a:pPr eaLnBrk="1" hangingPunct="1">
              <a:lnSpc>
                <a:spcPct val="80000"/>
              </a:lnSpc>
            </a:pPr>
            <a:r>
              <a:rPr lang="en-US" sz="800" smtClean="0"/>
              <a:t>So, firms that want to take advantage of low cost labor, have to go to where the low cost labor is located.  Firms that want to take advantage of natural resources like oil have to go to where the oil is located.  Firms that want to take advantage of the knowledge base in the design and manufacture of computers and semiconductors have to go to Silicon Valley.  </a:t>
            </a:r>
          </a:p>
          <a:p>
            <a:pPr eaLnBrk="1" hangingPunct="1">
              <a:lnSpc>
                <a:spcPct val="80000"/>
              </a:lnSpc>
            </a:pPr>
            <a:r>
              <a:rPr lang="en-US" sz="800" smtClean="0"/>
              <a:t>So, Dunning’s theory is important because it explains how location specific factors affect FDI flows.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6C4EA6C-C724-408B-8F1C-7AABA493CA69}" type="slidenum">
              <a:rPr lang="en-US"/>
              <a:pPr/>
              <a:t>22</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80000"/>
              </a:lnSpc>
            </a:pPr>
            <a:r>
              <a:rPr lang="en-US" sz="800" smtClean="0"/>
              <a:t>How does a government’s attitude affect FDI? </a:t>
            </a:r>
          </a:p>
          <a:p>
            <a:pPr eaLnBrk="1" hangingPunct="1">
              <a:lnSpc>
                <a:spcPct val="80000"/>
              </a:lnSpc>
            </a:pPr>
            <a:r>
              <a:rPr lang="en-US" sz="800" smtClean="0"/>
              <a:t>You can think of ideology toward FDI as being on a continuum where at one end is the radical view that’s hostile to all FDI, and at the other end is the noninterventionist principle of free market economies.  In between these two extremes is pragmatic nationalism. </a:t>
            </a:r>
          </a:p>
          <a:p>
            <a:pPr eaLnBrk="1" hangingPunct="1">
              <a:lnSpc>
                <a:spcPct val="80000"/>
              </a:lnSpc>
            </a:pPr>
            <a:r>
              <a:rPr lang="en-US" sz="800" smtClean="0"/>
              <a:t>Let’s start with the </a:t>
            </a:r>
            <a:r>
              <a:rPr lang="en-US" sz="800" b="1" smtClean="0"/>
              <a:t>radical view</a:t>
            </a:r>
            <a:r>
              <a:rPr lang="en-US" sz="800" smtClean="0"/>
              <a:t>, which as you might guess, traces its roots to Marxist political and economic theory.  </a:t>
            </a:r>
          </a:p>
          <a:p>
            <a:pPr eaLnBrk="1" hangingPunct="1">
              <a:lnSpc>
                <a:spcPct val="80000"/>
              </a:lnSpc>
            </a:pPr>
            <a:r>
              <a:rPr lang="en-US" sz="800" smtClean="0"/>
              <a:t>This perspective argues that the MNE is an instrument of imperialist domination and a means of exploiting host countries for the benefit of their capitalist-imperialist home countries.  </a:t>
            </a:r>
          </a:p>
          <a:p>
            <a:pPr eaLnBrk="1" hangingPunct="1">
              <a:lnSpc>
                <a:spcPct val="80000"/>
              </a:lnSpc>
            </a:pPr>
            <a:r>
              <a:rPr lang="en-US" sz="800" smtClean="0"/>
              <a:t>In other words, people taking this perspective believe that the MNE will fill all important jobs with home country citizens, and so control key technology leaving the host nation dependent on the capitalist country for investment, jobs, and technology.</a:t>
            </a:r>
          </a:p>
          <a:p>
            <a:pPr eaLnBrk="1" hangingPunct="1">
              <a:lnSpc>
                <a:spcPct val="80000"/>
              </a:lnSpc>
            </a:pPr>
            <a:r>
              <a:rPr lang="en-US" sz="800" smtClean="0"/>
              <a:t>This perspective was very influential in the world from about 1945 until the 1980s and the collapse of communism.  </a:t>
            </a:r>
          </a:p>
          <a:p>
            <a:pPr eaLnBrk="1" hangingPunct="1">
              <a:lnSpc>
                <a:spcPct val="80000"/>
              </a:lnSpc>
            </a:pPr>
            <a:r>
              <a:rPr lang="en-US" sz="800" smtClean="0"/>
              <a:t>Since, then the radical stance has been in retreat as people see that the countries that embraced capitalism rather than the radical ideology have been far more successful economically. </a:t>
            </a:r>
          </a:p>
          <a:p>
            <a:pPr eaLnBrk="1" hangingPunct="1">
              <a:lnSpc>
                <a:spcPct val="80000"/>
              </a:lnSpc>
            </a:pPr>
            <a:r>
              <a:rPr lang="en-US" sz="800" smtClean="0"/>
              <a:t>At the other end of the continuum remember, is the </a:t>
            </a:r>
            <a:r>
              <a:rPr lang="en-US" sz="800" b="1" smtClean="0"/>
              <a:t>free market perspective</a:t>
            </a:r>
            <a:r>
              <a:rPr lang="en-US" sz="800" smtClean="0"/>
              <a:t> which argues that international production should be distributed among countries according to the theory of comparative advantage.  So, of course it traces its roots to Adam Smith and David Ricardo.  </a:t>
            </a:r>
          </a:p>
          <a:p>
            <a:pPr eaLnBrk="1" hangingPunct="1">
              <a:lnSpc>
                <a:spcPct val="80000"/>
              </a:lnSpc>
            </a:pPr>
            <a:r>
              <a:rPr lang="en-US" sz="800" smtClean="0"/>
              <a:t>This perspective suggests that countries specialize in the production of the goods they can produce most efficiently and trade for everything else.  It then follows, that FDI will actually increase the overall efficiency of the global economy.  </a:t>
            </a:r>
          </a:p>
          <a:p>
            <a:pPr eaLnBrk="1" hangingPunct="1">
              <a:lnSpc>
                <a:spcPct val="80000"/>
              </a:lnSpc>
            </a:pPr>
            <a:r>
              <a:rPr lang="en-US" sz="800" smtClean="0"/>
              <a:t>So, if Ford moves the assembly of some of its cars to Mexico to take advantage of cheaper labor costs, Ford is not only freeing up resources in the U.S. which could then be used in activities in which the U.S. has a comparative advantage, Ford’s also transferring technology, skills, and capital to Mexico.  Both countries gain!</a:t>
            </a:r>
          </a:p>
          <a:p>
            <a:pPr eaLnBrk="1" hangingPunct="1">
              <a:lnSpc>
                <a:spcPct val="80000"/>
              </a:lnSpc>
            </a:pPr>
            <a:r>
              <a:rPr lang="en-US" sz="800" smtClean="0"/>
              <a:t>While no country has fully adopted the pure free market stance, this ideology has been embraced by many developed and developing nations like the U.S., Hong Kong, and Chile. </a:t>
            </a:r>
          </a:p>
          <a:p>
            <a:pPr eaLnBrk="1" hangingPunct="1">
              <a:lnSpc>
                <a:spcPct val="80000"/>
              </a:lnSpc>
            </a:pPr>
            <a:r>
              <a:rPr lang="en-US" sz="800" smtClean="0"/>
              <a:t>In the middle of the continuum is </a:t>
            </a:r>
            <a:r>
              <a:rPr lang="en-US" sz="800" b="1" smtClean="0"/>
              <a:t>pragmatic nationalism</a:t>
            </a:r>
            <a:r>
              <a:rPr lang="en-US" sz="800" smtClean="0"/>
              <a:t> which argues that FDI has both benefits and costs.  </a:t>
            </a:r>
          </a:p>
          <a:p>
            <a:pPr eaLnBrk="1" hangingPunct="1">
              <a:lnSpc>
                <a:spcPct val="80000"/>
              </a:lnSpc>
            </a:pPr>
            <a:r>
              <a:rPr lang="en-US" sz="800" smtClean="0"/>
              <a:t>Benefits include things like inflows of capital, technology, skills, and jobs, while costs include the repatriation of profits and negative balance of payments effects.  </a:t>
            </a:r>
          </a:p>
          <a:p>
            <a:pPr eaLnBrk="1" hangingPunct="1">
              <a:lnSpc>
                <a:spcPct val="80000"/>
              </a:lnSpc>
            </a:pPr>
            <a:r>
              <a:rPr lang="en-US" sz="800" smtClean="0"/>
              <a:t>Pragmatic nationalism suggests that FDI should only be allowed if the benefits outweigh the costs. </a:t>
            </a:r>
          </a:p>
          <a:p>
            <a:pPr eaLnBrk="1" hangingPunct="1">
              <a:lnSpc>
                <a:spcPct val="80000"/>
              </a:lnSpc>
            </a:pPr>
            <a:r>
              <a:rPr lang="en-US" sz="800" smtClean="0"/>
              <a:t>We’ve seen a shift toward the free market stance in recent years, and you already know of course that along with that shift there’s been a surge in FDI. </a:t>
            </a:r>
          </a:p>
          <a:p>
            <a:pPr eaLnBrk="1" hangingPunct="1">
              <a:lnSpc>
                <a:spcPct val="80000"/>
              </a:lnSpc>
            </a:pPr>
            <a:r>
              <a:rPr lang="en-US" sz="800" smtClean="0"/>
              <a:t>Keep in mind though, that FDI is still viewed with hostility in some countries and in some situations.  </a:t>
            </a:r>
          </a:p>
          <a:p>
            <a:pPr eaLnBrk="1" hangingPunct="1">
              <a:lnSpc>
                <a:spcPct val="80000"/>
              </a:lnSpc>
            </a:pPr>
            <a:r>
              <a:rPr lang="en-US" sz="800" smtClean="0"/>
              <a:t>As the Management Focus in your text outlines, the U.S. recently rejected an effort by DP World to invest in U.S. ports. </a:t>
            </a:r>
          </a:p>
          <a:p>
            <a:pPr eaLnBrk="1" hangingPunct="1">
              <a:lnSpc>
                <a:spcPct val="80000"/>
              </a:lnSpc>
            </a:pPr>
            <a:endParaRPr lang="en-US" sz="900" smtClean="0"/>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6C4EA6C-C724-408B-8F1C-7AABA493CA69}" type="slidenum">
              <a:rPr lang="en-US"/>
              <a:pPr/>
              <a:t>23</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80000"/>
              </a:lnSpc>
            </a:pPr>
            <a:r>
              <a:rPr lang="en-US" sz="800" smtClean="0"/>
              <a:t>How does a government’s attitude affect FDI? </a:t>
            </a:r>
          </a:p>
          <a:p>
            <a:pPr eaLnBrk="1" hangingPunct="1">
              <a:lnSpc>
                <a:spcPct val="80000"/>
              </a:lnSpc>
            </a:pPr>
            <a:r>
              <a:rPr lang="en-US" sz="800" smtClean="0"/>
              <a:t>You can think of ideology toward FDI as being on a continuum where at one end is the radical view that’s hostile to all FDI, and at the other end is the noninterventionist principle of free market economies.  In between these two extremes is pragmatic nationalism. </a:t>
            </a:r>
          </a:p>
          <a:p>
            <a:pPr eaLnBrk="1" hangingPunct="1">
              <a:lnSpc>
                <a:spcPct val="80000"/>
              </a:lnSpc>
            </a:pPr>
            <a:r>
              <a:rPr lang="en-US" sz="800" smtClean="0"/>
              <a:t>Let’s start with the </a:t>
            </a:r>
            <a:r>
              <a:rPr lang="en-US" sz="800" b="1" smtClean="0"/>
              <a:t>radical view</a:t>
            </a:r>
            <a:r>
              <a:rPr lang="en-US" sz="800" smtClean="0"/>
              <a:t>, which as you might guess, traces its roots to Marxist political and economic theory.  </a:t>
            </a:r>
          </a:p>
          <a:p>
            <a:pPr eaLnBrk="1" hangingPunct="1">
              <a:lnSpc>
                <a:spcPct val="80000"/>
              </a:lnSpc>
            </a:pPr>
            <a:r>
              <a:rPr lang="en-US" sz="800" smtClean="0"/>
              <a:t>This perspective argues that the MNE is an instrument of imperialist domination and a means of exploiting host countries for the benefit of their capitalist-imperialist home countries.  </a:t>
            </a:r>
          </a:p>
          <a:p>
            <a:pPr eaLnBrk="1" hangingPunct="1">
              <a:lnSpc>
                <a:spcPct val="80000"/>
              </a:lnSpc>
            </a:pPr>
            <a:r>
              <a:rPr lang="en-US" sz="800" smtClean="0"/>
              <a:t>In other words, people taking this perspective believe that the MNE will fill all important jobs with home country citizens, and so control key technology leaving the host nation dependent on the capitalist country for investment, jobs, and technology.</a:t>
            </a:r>
          </a:p>
          <a:p>
            <a:pPr eaLnBrk="1" hangingPunct="1">
              <a:lnSpc>
                <a:spcPct val="80000"/>
              </a:lnSpc>
            </a:pPr>
            <a:r>
              <a:rPr lang="en-US" sz="800" smtClean="0"/>
              <a:t>This perspective was very influential in the world from about 1945 until the 1980s and the collapse of communism.  </a:t>
            </a:r>
          </a:p>
          <a:p>
            <a:pPr eaLnBrk="1" hangingPunct="1">
              <a:lnSpc>
                <a:spcPct val="80000"/>
              </a:lnSpc>
            </a:pPr>
            <a:r>
              <a:rPr lang="en-US" sz="800" smtClean="0"/>
              <a:t>Since, then the radical stance has been in retreat as people see that the countries that embraced capitalism rather than the radical ideology have been far more successful economically. </a:t>
            </a:r>
          </a:p>
          <a:p>
            <a:pPr eaLnBrk="1" hangingPunct="1">
              <a:lnSpc>
                <a:spcPct val="80000"/>
              </a:lnSpc>
            </a:pPr>
            <a:r>
              <a:rPr lang="en-US" sz="800" smtClean="0"/>
              <a:t>At the other end of the continuum remember, is the </a:t>
            </a:r>
            <a:r>
              <a:rPr lang="en-US" sz="800" b="1" smtClean="0"/>
              <a:t>free market perspective</a:t>
            </a:r>
            <a:r>
              <a:rPr lang="en-US" sz="800" smtClean="0"/>
              <a:t> which argues that international production should be distributed among countries according to the theory of comparative advantage.  So, of course it traces its roots to Adam Smith and David Ricardo.  </a:t>
            </a:r>
          </a:p>
          <a:p>
            <a:pPr eaLnBrk="1" hangingPunct="1">
              <a:lnSpc>
                <a:spcPct val="80000"/>
              </a:lnSpc>
            </a:pPr>
            <a:r>
              <a:rPr lang="en-US" sz="800" smtClean="0"/>
              <a:t>This perspective suggests that countries specialize in the production of the goods they can produce most efficiently and trade for everything else.  It then follows, that FDI will actually increase the overall efficiency of the global economy.  </a:t>
            </a:r>
          </a:p>
          <a:p>
            <a:pPr eaLnBrk="1" hangingPunct="1">
              <a:lnSpc>
                <a:spcPct val="80000"/>
              </a:lnSpc>
            </a:pPr>
            <a:r>
              <a:rPr lang="en-US" sz="800" smtClean="0"/>
              <a:t>So, if Ford moves the assembly of some of its cars to Mexico to take advantage of cheaper labor costs, Ford is not only freeing up resources in the U.S. which could then be used in activities in which the U.S. has a comparative advantage, Ford’s also transferring technology, skills, and capital to Mexico.  Both countries gain!</a:t>
            </a:r>
          </a:p>
          <a:p>
            <a:pPr eaLnBrk="1" hangingPunct="1">
              <a:lnSpc>
                <a:spcPct val="80000"/>
              </a:lnSpc>
            </a:pPr>
            <a:r>
              <a:rPr lang="en-US" sz="800" smtClean="0"/>
              <a:t>While no country has fully adopted the pure free market stance, this ideology has been embraced by many developed and developing nations like the U.S., Hong Kong, and Chile. </a:t>
            </a:r>
          </a:p>
          <a:p>
            <a:pPr eaLnBrk="1" hangingPunct="1">
              <a:lnSpc>
                <a:spcPct val="80000"/>
              </a:lnSpc>
            </a:pPr>
            <a:r>
              <a:rPr lang="en-US" sz="800" smtClean="0"/>
              <a:t>In the middle of the continuum is </a:t>
            </a:r>
            <a:r>
              <a:rPr lang="en-US" sz="800" b="1" smtClean="0"/>
              <a:t>pragmatic nationalism</a:t>
            </a:r>
            <a:r>
              <a:rPr lang="en-US" sz="800" smtClean="0"/>
              <a:t> which argues that FDI has both benefits and costs.  </a:t>
            </a:r>
          </a:p>
          <a:p>
            <a:pPr eaLnBrk="1" hangingPunct="1">
              <a:lnSpc>
                <a:spcPct val="80000"/>
              </a:lnSpc>
            </a:pPr>
            <a:r>
              <a:rPr lang="en-US" sz="800" smtClean="0"/>
              <a:t>Benefits include things like inflows of capital, technology, skills, and jobs, while costs include the repatriation of profits and negative balance of payments effects.  </a:t>
            </a:r>
          </a:p>
          <a:p>
            <a:pPr eaLnBrk="1" hangingPunct="1">
              <a:lnSpc>
                <a:spcPct val="80000"/>
              </a:lnSpc>
            </a:pPr>
            <a:r>
              <a:rPr lang="en-US" sz="800" smtClean="0"/>
              <a:t>Pragmatic nationalism suggests that FDI should only be allowed if the benefits outweigh the costs. </a:t>
            </a:r>
          </a:p>
          <a:p>
            <a:pPr eaLnBrk="1" hangingPunct="1">
              <a:lnSpc>
                <a:spcPct val="80000"/>
              </a:lnSpc>
            </a:pPr>
            <a:r>
              <a:rPr lang="en-US" sz="800" smtClean="0"/>
              <a:t>We’ve seen a shift toward the free market stance in recent years, and you already know of course that along with that shift there’s been a surge in FDI. </a:t>
            </a:r>
          </a:p>
          <a:p>
            <a:pPr eaLnBrk="1" hangingPunct="1">
              <a:lnSpc>
                <a:spcPct val="80000"/>
              </a:lnSpc>
            </a:pPr>
            <a:r>
              <a:rPr lang="en-US" sz="800" smtClean="0"/>
              <a:t>Keep in mind though, that FDI is still viewed with hostility in some countries and in some situations.  </a:t>
            </a:r>
          </a:p>
          <a:p>
            <a:pPr eaLnBrk="1" hangingPunct="1">
              <a:lnSpc>
                <a:spcPct val="80000"/>
              </a:lnSpc>
            </a:pPr>
            <a:r>
              <a:rPr lang="en-US" sz="800" smtClean="0"/>
              <a:t>As the Management Focus in your text outlines, the U.S. recently rejected an effort by DP World to invest in U.S. ports. </a:t>
            </a:r>
          </a:p>
          <a:p>
            <a:pPr eaLnBrk="1" hangingPunct="1">
              <a:lnSpc>
                <a:spcPct val="80000"/>
              </a:lnSpc>
            </a:pPr>
            <a:endParaRPr lang="en-US" sz="900" smtClean="0"/>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2128E8F7-23D4-45F2-BB68-0F926568ED00}" type="slidenum">
              <a:rPr lang="en-US"/>
              <a:pPr/>
              <a:t>24</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80000"/>
              </a:lnSpc>
            </a:pPr>
            <a:r>
              <a:rPr lang="en-US" sz="1000" dirty="0" smtClean="0"/>
              <a:t>The main benefits for a host country of inward FDI are resource transfer effects, employment effects, balance of payments effects, and effects on competition and economic growth. </a:t>
            </a:r>
          </a:p>
          <a:p>
            <a:pPr eaLnBrk="1" hangingPunct="1">
              <a:lnSpc>
                <a:spcPct val="80000"/>
              </a:lnSpc>
            </a:pPr>
            <a:r>
              <a:rPr lang="en-US" sz="1000" dirty="0" smtClean="0"/>
              <a:t> Let’s look at each one. </a:t>
            </a:r>
          </a:p>
          <a:p>
            <a:pPr eaLnBrk="1" hangingPunct="1">
              <a:lnSpc>
                <a:spcPct val="80000"/>
              </a:lnSpc>
            </a:pPr>
            <a:r>
              <a:rPr lang="en-US" sz="1000" dirty="0" smtClean="0"/>
              <a:t>First,  resource transfer effects - we’ve actually already talked a bit about this.  Remember that FDI can benefit a country by bringing in capital, technology, and management skills helping the country to increase its economic growth.</a:t>
            </a:r>
          </a:p>
          <a:p>
            <a:pPr eaLnBrk="1" hangingPunct="1">
              <a:lnSpc>
                <a:spcPct val="80000"/>
              </a:lnSpc>
            </a:pPr>
            <a:r>
              <a:rPr lang="en-US" sz="1000" dirty="0" smtClean="0"/>
              <a:t>Similarly, FDI can mean jobs – the second benefit.  </a:t>
            </a:r>
          </a:p>
          <a:p>
            <a:pPr eaLnBrk="1" hangingPunct="1">
              <a:lnSpc>
                <a:spcPct val="80000"/>
              </a:lnSpc>
            </a:pPr>
            <a:r>
              <a:rPr lang="en-US" sz="1000" dirty="0" smtClean="0"/>
              <a:t>Many people in Middle Tennessee for example are employed at Nissan facilities there, and because the Nissan workers need houses to live in, grocery stores, and schools, a host of other jobs have been created as well.  </a:t>
            </a:r>
          </a:p>
          <a:p>
            <a:pPr eaLnBrk="1" hangingPunct="1">
              <a:lnSpc>
                <a:spcPct val="80000"/>
              </a:lnSpc>
            </a:pPr>
            <a:r>
              <a:rPr lang="en-US" sz="1000" dirty="0" smtClean="0"/>
              <a:t>Keep in mind of course, that some of these jobs will be canceled out by the loss of jobs in Detroit that will occur when U.S. consumers buy Nissans instead of Fords!</a:t>
            </a:r>
          </a:p>
          <a:p>
            <a:pPr eaLnBrk="1" hangingPunct="1">
              <a:lnSpc>
                <a:spcPct val="80000"/>
              </a:lnSpc>
            </a:pPr>
            <a:r>
              <a:rPr lang="en-US" sz="1000" dirty="0" smtClean="0"/>
              <a:t>Third, FDI has an effect on a country’s balance of payments.  </a:t>
            </a:r>
          </a:p>
          <a:p>
            <a:pPr eaLnBrk="1" hangingPunct="1">
              <a:lnSpc>
                <a:spcPct val="80000"/>
              </a:lnSpc>
            </a:pPr>
            <a:r>
              <a:rPr lang="en-US" sz="1000" dirty="0" smtClean="0"/>
              <a:t>As you’ll recall from Chapter 5, the </a:t>
            </a:r>
            <a:r>
              <a:rPr lang="en-US" sz="1000" b="1" dirty="0" smtClean="0"/>
              <a:t>balance of payments</a:t>
            </a:r>
            <a:r>
              <a:rPr lang="en-US" sz="1000" dirty="0" smtClean="0"/>
              <a:t> is a record of a country’s payments to and receipts from, other countries.  You might also recall from our discussion in Chapter 5 that governments often prefer to run a </a:t>
            </a:r>
            <a:r>
              <a:rPr lang="en-US" sz="1000" b="1" dirty="0" smtClean="0"/>
              <a:t>current account surplus</a:t>
            </a:r>
            <a:r>
              <a:rPr lang="en-US" sz="1000" dirty="0" smtClean="0"/>
              <a:t>, or export more than they import, otherwise, the country is paying out more for the exports than it’s bringing in on its imports.  </a:t>
            </a:r>
          </a:p>
          <a:p>
            <a:pPr eaLnBrk="1" hangingPunct="1">
              <a:lnSpc>
                <a:spcPct val="80000"/>
              </a:lnSpc>
            </a:pPr>
            <a:r>
              <a:rPr lang="en-US" sz="1000" dirty="0" smtClean="0"/>
              <a:t>FDI can have a positive effect on a country’s balance of payments because it limits imports.  </a:t>
            </a:r>
          </a:p>
          <a:p>
            <a:pPr eaLnBrk="1" hangingPunct="1">
              <a:lnSpc>
                <a:spcPct val="80000"/>
              </a:lnSpc>
            </a:pPr>
            <a:r>
              <a:rPr lang="en-US" sz="1000" dirty="0" smtClean="0"/>
              <a:t>So, instead of buying that Nissan directly from Japan, we’re now making it in Tennessee!</a:t>
            </a:r>
          </a:p>
          <a:p>
            <a:pPr eaLnBrk="1" hangingPunct="1">
              <a:lnSpc>
                <a:spcPct val="80000"/>
              </a:lnSpc>
            </a:pPr>
            <a:r>
              <a:rPr lang="en-US" sz="1000" dirty="0" smtClean="0"/>
              <a:t>Finally, FDI affects competition and economic growth.  </a:t>
            </a:r>
          </a:p>
          <a:p>
            <a:pPr eaLnBrk="1" hangingPunct="1">
              <a:lnSpc>
                <a:spcPct val="80000"/>
              </a:lnSpc>
            </a:pPr>
            <a:r>
              <a:rPr lang="en-US" sz="1000" dirty="0" smtClean="0"/>
              <a:t>If FDI is in the form of greenfield investment, competition will increase in a market.  This should drive down prices and benefit consumers.  </a:t>
            </a:r>
          </a:p>
          <a:p>
            <a:pPr eaLnBrk="1" hangingPunct="1">
              <a:lnSpc>
                <a:spcPct val="80000"/>
              </a:lnSpc>
            </a:pPr>
            <a:r>
              <a:rPr lang="en-US" sz="1000" dirty="0" smtClean="0"/>
              <a:t>More competition also promotes increased productivity, innovation, and then, economic growth.  </a:t>
            </a:r>
          </a:p>
          <a:p>
            <a:pPr eaLnBrk="1" hangingPunct="1">
              <a:lnSpc>
                <a:spcPct val="80000"/>
              </a:lnSpc>
            </a:pPr>
            <a:r>
              <a:rPr lang="en-US" sz="1000" dirty="0" smtClean="0"/>
              <a:t>We’ve seen huge improvements in world telecommunications for example, since the 1997 WTO agreement to liberalize the industry. </a:t>
            </a:r>
          </a:p>
          <a:p>
            <a:pPr eaLnBrk="1" hangingPunct="1">
              <a:lnSpc>
                <a:spcPct val="80000"/>
              </a:lnSpc>
            </a:pPr>
            <a:endParaRPr lang="en-US" sz="100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9AE84E8E-7CE2-4142-8C6B-D24817AB69EA}" type="slidenum">
              <a:rPr lang="en-US"/>
              <a:pPr/>
              <a:t>25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r>
              <a:rPr lang="en-US" sz="1000" smtClean="0"/>
              <a:t>What about the costs of FDI to the host country?</a:t>
            </a:r>
          </a:p>
          <a:p>
            <a:pPr eaLnBrk="1" hangingPunct="1">
              <a:lnSpc>
                <a:spcPct val="80000"/>
              </a:lnSpc>
            </a:pPr>
            <a:r>
              <a:rPr lang="en-US" sz="1000" smtClean="0"/>
              <a:t>There are three main costs of inward FDI.  </a:t>
            </a:r>
          </a:p>
          <a:p>
            <a:pPr eaLnBrk="1" hangingPunct="1">
              <a:lnSpc>
                <a:spcPct val="80000"/>
              </a:lnSpc>
            </a:pPr>
            <a:r>
              <a:rPr lang="en-US" sz="1000" smtClean="0"/>
              <a:t>First, the negative effects on competition within the host country.  </a:t>
            </a:r>
          </a:p>
          <a:p>
            <a:pPr eaLnBrk="1" hangingPunct="1">
              <a:lnSpc>
                <a:spcPct val="80000"/>
              </a:lnSpc>
            </a:pPr>
            <a:r>
              <a:rPr lang="en-US" sz="1000" smtClean="0"/>
              <a:t>Host governments, particularly those of developing countries, worry that the subsidiaries of foreign MNE’s might end up having greater economic power than indigenous competitors.  </a:t>
            </a:r>
          </a:p>
          <a:p>
            <a:pPr eaLnBrk="1" hangingPunct="1">
              <a:lnSpc>
                <a:spcPct val="80000"/>
              </a:lnSpc>
            </a:pPr>
            <a:r>
              <a:rPr lang="en-US" sz="1000" smtClean="0"/>
              <a:t>So, for example, if an MNE supports its subsidiary while it becomes established in the host market, it might be stronger than an indigenous company, and could drive the local company out of business. </a:t>
            </a:r>
          </a:p>
          <a:p>
            <a:pPr eaLnBrk="1" hangingPunct="1">
              <a:lnSpc>
                <a:spcPct val="80000"/>
              </a:lnSpc>
            </a:pPr>
            <a:r>
              <a:rPr lang="en-US" sz="1000" smtClean="0"/>
              <a:t>Second, the negative effects on the balance of payments. </a:t>
            </a:r>
          </a:p>
          <a:p>
            <a:pPr eaLnBrk="1" hangingPunct="1">
              <a:lnSpc>
                <a:spcPct val="80000"/>
              </a:lnSpc>
            </a:pPr>
            <a:r>
              <a:rPr lang="en-US" sz="1000" smtClean="0"/>
              <a:t>When it comes to the balance of payments, host countries worry that along with the capital inflows that come will the FDI, will be the capital outflows that occur when the subsidiary repatriates profits to the parent company.  Some countries actually limit the amount of profits that can be repatriated to limit the negative effects of this.</a:t>
            </a:r>
          </a:p>
          <a:p>
            <a:pPr eaLnBrk="1" hangingPunct="1">
              <a:lnSpc>
                <a:spcPct val="80000"/>
              </a:lnSpc>
            </a:pPr>
            <a:r>
              <a:rPr lang="en-US" sz="1000" smtClean="0"/>
              <a:t>Host countries are also concerned that some subsidiaries import a substantial number of their inputs.  These imports will show up in the current account of the balance of payments.  </a:t>
            </a:r>
          </a:p>
          <a:p>
            <a:pPr eaLnBrk="1" hangingPunct="1">
              <a:lnSpc>
                <a:spcPct val="80000"/>
              </a:lnSpc>
            </a:pPr>
            <a:r>
              <a:rPr lang="en-US" sz="1000" smtClean="0"/>
              <a:t>Japanese automakers, for example, import from Japan, many of the components they use in their U.S. operations.  The companies have responded to criticism about this by pledging to buy more inputs locally.  </a:t>
            </a:r>
          </a:p>
          <a:p>
            <a:pPr eaLnBrk="1" hangingPunct="1">
              <a:lnSpc>
                <a:spcPct val="80000"/>
              </a:lnSpc>
            </a:pPr>
            <a:r>
              <a:rPr lang="en-US" sz="1000" smtClean="0"/>
              <a:t>Third, is the loss of national sovereignty and autonomy that is often associated with FDI.</a:t>
            </a:r>
          </a:p>
          <a:p>
            <a:pPr eaLnBrk="1" hangingPunct="1">
              <a:lnSpc>
                <a:spcPct val="80000"/>
              </a:lnSpc>
            </a:pPr>
            <a:r>
              <a:rPr lang="en-US" sz="1000" smtClean="0"/>
              <a:t>Sometimes host governments worry that they may lose some economic independence as a result of FDI.  They worry that since foreign companies have no particular commitment to the host country, they won’t really worry about the consequences of their decisions on the host country.  </a:t>
            </a:r>
          </a:p>
          <a:p>
            <a:pPr eaLnBrk="1" hangingPunct="1">
              <a:lnSpc>
                <a:spcPct val="80000"/>
              </a:lnSpc>
            </a:pPr>
            <a:r>
              <a:rPr lang="en-US" sz="1000" smtClean="0"/>
              <a:t>However, Robert Reich, a former member of the Clinton cabinet, notes that this is really outdated thinking.  In today’s interdependent economy, no company maintains strong loyalty to any country. </a:t>
            </a:r>
          </a:p>
          <a:p>
            <a:pPr eaLnBrk="1" hangingPunct="1">
              <a:lnSpc>
                <a:spcPct val="80000"/>
              </a:lnSpc>
            </a:pPr>
            <a:endParaRPr lang="en-US" sz="1000" smtClean="0"/>
          </a:p>
          <a:p>
            <a:pPr eaLnBrk="1" hangingPunct="1">
              <a:lnSpc>
                <a:spcPct val="80000"/>
              </a:lnSpc>
            </a:pPr>
            <a:endParaRPr lang="en-US" sz="1000" smtClean="0"/>
          </a:p>
          <a:p>
            <a:pPr eaLnBrk="1" hangingPunct="1">
              <a:lnSpc>
                <a:spcPct val="80000"/>
              </a:lnSpc>
            </a:pPr>
            <a:endParaRPr lang="en-US" sz="10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18BA2E16-D738-41EB-BED9-7C1F2A85E804}" type="slidenum">
              <a:rPr lang="en-US"/>
              <a:pPr/>
              <a:t>26</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What about the home country?  </a:t>
            </a:r>
          </a:p>
          <a:p>
            <a:pPr eaLnBrk="1" hangingPunct="1"/>
            <a:r>
              <a:rPr lang="en-US" smtClean="0"/>
              <a:t>Are there any benefits from outward FDI for the home country?  </a:t>
            </a:r>
          </a:p>
          <a:p>
            <a:pPr eaLnBrk="1" hangingPunct="1"/>
            <a:r>
              <a:rPr lang="en-US" smtClean="0"/>
              <a:t>Yes, FDI can help the home country in several ways.  </a:t>
            </a:r>
          </a:p>
          <a:p>
            <a:pPr eaLnBrk="1" hangingPunct="1"/>
            <a:r>
              <a:rPr lang="en-US" smtClean="0"/>
              <a:t>It has a positive effect on the capital account because of the inward flow of foreign earnings, and there are positive employment effects that come from the foreign subsidiary imports.  </a:t>
            </a:r>
          </a:p>
          <a:p>
            <a:pPr eaLnBrk="1" hangingPunct="1"/>
            <a:r>
              <a:rPr lang="en-US" smtClean="0"/>
              <a:t>Remember that Nissan USA imports a lot of inputs from Japan creating jobs there.  </a:t>
            </a:r>
          </a:p>
          <a:p>
            <a:pPr eaLnBrk="1" hangingPunct="1"/>
            <a:r>
              <a:rPr lang="en-US" smtClean="0"/>
              <a:t>There is also the potential to learn valuable skills in the host nation that can then be transferred back to the home country.</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41D06CF-B57E-4741-AF4A-C5FC4C25ADA8}" type="slidenum">
              <a:rPr lang="en-US"/>
              <a:pPr/>
              <a:t>27</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mtClean="0"/>
              <a:t>What costs does the home country experience from outward FDI?  </a:t>
            </a:r>
          </a:p>
          <a:p>
            <a:pPr eaLnBrk="1" hangingPunct="1"/>
            <a:r>
              <a:rPr lang="en-US" smtClean="0"/>
              <a:t>As you’ve probably guessed, there are costs associated with balance of payments effects and also with employment.</a:t>
            </a:r>
          </a:p>
          <a:p>
            <a:pPr eaLnBrk="1" hangingPunct="1"/>
            <a:r>
              <a:rPr lang="en-US" smtClean="0"/>
              <a:t>The balance of payments is negatively affected by the initial capital outflow required to finance the FDI, if the purpose of the investment is to serve the home country from a low cost production location, and if the FDI is a substitute for direct exports.</a:t>
            </a:r>
          </a:p>
          <a:p>
            <a:pPr eaLnBrk="1" hangingPunct="1"/>
            <a:r>
              <a:rPr lang="en-US" smtClean="0"/>
              <a:t>These concerns are linked with the concerns about exports.  </a:t>
            </a:r>
          </a:p>
          <a:p>
            <a:pPr eaLnBrk="1" hangingPunct="1"/>
            <a:r>
              <a:rPr lang="en-US" smtClean="0"/>
              <a:t>If FDI effectively replaces home country production, there will be a negative effect on employment.  </a:t>
            </a:r>
          </a:p>
          <a:p>
            <a:pPr eaLnBrk="1" hangingPunct="1"/>
            <a:r>
              <a:rPr lang="en-US" smtClean="0"/>
              <a:t>Keep in mind though, that international trade theory suggests that the concerns about the negative effects of FDI may not be valid.  </a:t>
            </a:r>
          </a:p>
          <a:p>
            <a:pPr eaLnBrk="1" hangingPunct="1"/>
            <a:r>
              <a:rPr lang="en-US" smtClean="0"/>
              <a:t>Companies that use </a:t>
            </a:r>
            <a:r>
              <a:rPr lang="en-US" b="1" smtClean="0"/>
              <a:t>offshore production</a:t>
            </a:r>
            <a:r>
              <a:rPr lang="en-US" smtClean="0"/>
              <a:t>, or FDI undertaken to serve the home market, may actually be freeing up resources that could be used more effectively elsewhere. </a:t>
            </a:r>
          </a:p>
          <a:p>
            <a:pPr eaLnBrk="1" hangingPunct="1"/>
            <a:endParaRPr lang="en-US" smtClean="0"/>
          </a:p>
          <a:p>
            <a:pPr eaLnBrk="1" hangingPunct="1"/>
            <a:endParaRPr lang="en-US" smtClean="0"/>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648DD965-B9D6-4DB8-A8E3-9E09F65542E1}" type="slidenum">
              <a:rPr lang="en-US"/>
              <a:pPr/>
              <a:t>28</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lnSpc>
                <a:spcPct val="80000"/>
              </a:lnSpc>
            </a:pPr>
            <a:r>
              <a:rPr lang="en-US" sz="800" smtClean="0"/>
              <a:t>Given that there can be both positives and negatives associated with FDI, how can governments regulate it?  </a:t>
            </a:r>
          </a:p>
          <a:p>
            <a:pPr eaLnBrk="1" hangingPunct="1">
              <a:lnSpc>
                <a:spcPct val="80000"/>
              </a:lnSpc>
            </a:pPr>
            <a:r>
              <a:rPr lang="en-US" sz="800" smtClean="0"/>
              <a:t>Well, there are various ways that home countries can encourage or discourage FDI by local firms.  </a:t>
            </a:r>
          </a:p>
          <a:p>
            <a:pPr eaLnBrk="1" hangingPunct="1">
              <a:lnSpc>
                <a:spcPct val="80000"/>
              </a:lnSpc>
            </a:pPr>
            <a:r>
              <a:rPr lang="en-US" sz="800" smtClean="0"/>
              <a:t>We’ll begin with policies to encourage FDI.</a:t>
            </a:r>
          </a:p>
          <a:p>
            <a:pPr eaLnBrk="1" hangingPunct="1">
              <a:lnSpc>
                <a:spcPct val="80000"/>
              </a:lnSpc>
            </a:pPr>
            <a:r>
              <a:rPr lang="en-US" sz="800" smtClean="0"/>
              <a:t>A key reason that firms may resist FDI is because of the risk involved.  </a:t>
            </a:r>
          </a:p>
          <a:p>
            <a:pPr eaLnBrk="1" hangingPunct="1">
              <a:lnSpc>
                <a:spcPct val="80000"/>
              </a:lnSpc>
            </a:pPr>
            <a:r>
              <a:rPr lang="en-US" sz="800" smtClean="0"/>
              <a:t>To minimize this concern, many countries have government-backed programs that cover the major forms of risk like the risk of expropriation, war losses, or the inability to repatriate profits. </a:t>
            </a:r>
          </a:p>
          <a:p>
            <a:pPr eaLnBrk="1" hangingPunct="1">
              <a:lnSpc>
                <a:spcPct val="80000"/>
              </a:lnSpc>
            </a:pPr>
            <a:r>
              <a:rPr lang="en-US" sz="800" smtClean="0"/>
              <a:t>Some countries have also developed special loan programs for companies investing in developing countries, created tax incentives, and encouraged host nations to relax their restrictions on inward FDI.</a:t>
            </a:r>
          </a:p>
          <a:p>
            <a:pPr eaLnBrk="1" hangingPunct="1">
              <a:lnSpc>
                <a:spcPct val="80000"/>
              </a:lnSpc>
            </a:pPr>
            <a:r>
              <a:rPr lang="en-US" sz="800" smtClean="0"/>
              <a:t>To discourage outward FDI, countries regulate the amount of capital that can be taken out of a country, use tax incentives to keep investments at home, and actually forbid investments in certain countries like the U.S. has done for companies trying to invest in Cuba and Iran.</a:t>
            </a:r>
          </a:p>
          <a:p>
            <a:pPr eaLnBrk="1" hangingPunct="1">
              <a:lnSpc>
                <a:spcPct val="80000"/>
              </a:lnSpc>
            </a:pPr>
            <a:r>
              <a:rPr lang="en-US" sz="800" smtClean="0"/>
              <a:t>Host countries can also restrict or encourage FDI.  </a:t>
            </a:r>
          </a:p>
          <a:p>
            <a:pPr eaLnBrk="1" hangingPunct="1">
              <a:lnSpc>
                <a:spcPct val="80000"/>
              </a:lnSpc>
            </a:pPr>
            <a:r>
              <a:rPr lang="en-US" sz="800" smtClean="0"/>
              <a:t>Recall that we’ve moved away from the radical stance that discouraged FDI in general and towards a more free market approach, and pragmatic nationalism.</a:t>
            </a:r>
            <a:endParaRPr lang="en-US" sz="900" smtClean="0"/>
          </a:p>
          <a:p>
            <a:pPr eaLnBrk="1" hangingPunct="1">
              <a:lnSpc>
                <a:spcPct val="80000"/>
              </a:lnSpc>
            </a:pPr>
            <a:r>
              <a:rPr lang="en-US" sz="800" smtClean="0"/>
              <a:t>To </a:t>
            </a:r>
            <a:r>
              <a:rPr lang="en-US" sz="800" i="1" smtClean="0"/>
              <a:t>encourage</a:t>
            </a:r>
            <a:r>
              <a:rPr lang="en-US" sz="800" smtClean="0"/>
              <a:t> inward FDI, host countries usually offer incentives for investment like tax breaks, low interest loans, or subsidies.  </a:t>
            </a:r>
          </a:p>
          <a:p>
            <a:pPr eaLnBrk="1" hangingPunct="1">
              <a:lnSpc>
                <a:spcPct val="80000"/>
              </a:lnSpc>
            </a:pPr>
            <a:r>
              <a:rPr lang="en-US" sz="800" smtClean="0"/>
              <a:t>Why would countries offer these benefits to foreign firms?  </a:t>
            </a:r>
          </a:p>
          <a:p>
            <a:pPr eaLnBrk="1" hangingPunct="1">
              <a:lnSpc>
                <a:spcPct val="80000"/>
              </a:lnSpc>
            </a:pPr>
            <a:r>
              <a:rPr lang="en-US" sz="800" smtClean="0"/>
              <a:t>Because they want to gain the benefits of FDI that we talked about earlier!  Kentucky for example, offered a $112 million package to Toyota to get it to build its U.S. plants in the state!</a:t>
            </a:r>
          </a:p>
          <a:p>
            <a:pPr eaLnBrk="1" hangingPunct="1">
              <a:lnSpc>
                <a:spcPct val="80000"/>
              </a:lnSpc>
            </a:pPr>
            <a:r>
              <a:rPr lang="en-US" sz="800" smtClean="0"/>
              <a:t>When a country wants to </a:t>
            </a:r>
            <a:r>
              <a:rPr lang="en-US" sz="800" i="1" smtClean="0"/>
              <a:t>restrict</a:t>
            </a:r>
            <a:r>
              <a:rPr lang="en-US" sz="800" smtClean="0"/>
              <a:t> FDI, it will usually implement ownership restraints or performance requirements.  </a:t>
            </a:r>
          </a:p>
          <a:p>
            <a:pPr eaLnBrk="1" hangingPunct="1">
              <a:lnSpc>
                <a:spcPct val="80000"/>
              </a:lnSpc>
            </a:pPr>
            <a:r>
              <a:rPr lang="en-US" sz="800" smtClean="0"/>
              <a:t>In Sweden for example, foreign companies aren’t allowed to invest in the tobacco industry.  </a:t>
            </a:r>
          </a:p>
          <a:p>
            <a:pPr eaLnBrk="1" hangingPunct="1">
              <a:lnSpc>
                <a:spcPct val="80000"/>
              </a:lnSpc>
            </a:pPr>
            <a:r>
              <a:rPr lang="en-US" sz="800" smtClean="0"/>
              <a:t>Ownership restraints accomplish two things.  </a:t>
            </a:r>
          </a:p>
          <a:p>
            <a:pPr eaLnBrk="1" hangingPunct="1">
              <a:lnSpc>
                <a:spcPct val="80000"/>
              </a:lnSpc>
            </a:pPr>
            <a:r>
              <a:rPr lang="en-US" sz="800" smtClean="0"/>
              <a:t>First, they keep foreign firms out of certain industries on the grounds of national security or competition, allowing the local firms to develop.  </a:t>
            </a:r>
          </a:p>
          <a:p>
            <a:pPr eaLnBrk="1" hangingPunct="1">
              <a:lnSpc>
                <a:spcPct val="80000"/>
              </a:lnSpc>
            </a:pPr>
            <a:r>
              <a:rPr lang="en-US" sz="800" smtClean="0"/>
              <a:t>Second, they help maximize the resource transfer effect and employment benefits that are associated with FDI.  </a:t>
            </a:r>
          </a:p>
          <a:p>
            <a:pPr eaLnBrk="1" hangingPunct="1">
              <a:lnSpc>
                <a:spcPct val="80000"/>
              </a:lnSpc>
            </a:pPr>
            <a:r>
              <a:rPr lang="en-US" sz="800" smtClean="0"/>
              <a:t>In Japan for example, until the early 1980s, most FDI was prohibited unless the foreign firm had valuable technology.  </a:t>
            </a:r>
          </a:p>
          <a:p>
            <a:pPr eaLnBrk="1" hangingPunct="1">
              <a:lnSpc>
                <a:spcPct val="80000"/>
              </a:lnSpc>
            </a:pPr>
            <a:r>
              <a:rPr lang="en-US" sz="800" smtClean="0"/>
              <a:t>Then, the foreign firm was allowed to form a joint venture with a Japanese company because the government believed this would speed up the diffusion of the technology throughout the Japanese economy. </a:t>
            </a:r>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648DD965-B9D6-4DB8-A8E3-9E09F65542E1}" type="slidenum">
              <a:rPr lang="en-US"/>
              <a:pPr/>
              <a:t>29</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lnSpc>
                <a:spcPct val="80000"/>
              </a:lnSpc>
            </a:pPr>
            <a:r>
              <a:rPr lang="en-US" sz="800" smtClean="0"/>
              <a:t>Given that there can be both positives and negatives associated with FDI, how can governments regulate it?  </a:t>
            </a:r>
          </a:p>
          <a:p>
            <a:pPr eaLnBrk="1" hangingPunct="1">
              <a:lnSpc>
                <a:spcPct val="80000"/>
              </a:lnSpc>
            </a:pPr>
            <a:r>
              <a:rPr lang="en-US" sz="800" smtClean="0"/>
              <a:t>Well, there are various ways that home countries can encourage or discourage FDI by local firms.  </a:t>
            </a:r>
          </a:p>
          <a:p>
            <a:pPr eaLnBrk="1" hangingPunct="1">
              <a:lnSpc>
                <a:spcPct val="80000"/>
              </a:lnSpc>
            </a:pPr>
            <a:r>
              <a:rPr lang="en-US" sz="800" smtClean="0"/>
              <a:t>We’ll begin with policies to encourage FDI.</a:t>
            </a:r>
          </a:p>
          <a:p>
            <a:pPr eaLnBrk="1" hangingPunct="1">
              <a:lnSpc>
                <a:spcPct val="80000"/>
              </a:lnSpc>
            </a:pPr>
            <a:r>
              <a:rPr lang="en-US" sz="800" smtClean="0"/>
              <a:t>A key reason that firms may resist FDI is because of the risk involved.  </a:t>
            </a:r>
          </a:p>
          <a:p>
            <a:pPr eaLnBrk="1" hangingPunct="1">
              <a:lnSpc>
                <a:spcPct val="80000"/>
              </a:lnSpc>
            </a:pPr>
            <a:r>
              <a:rPr lang="en-US" sz="800" smtClean="0"/>
              <a:t>To minimize this concern, many countries have government-backed programs that cover the major forms of risk like the risk of expropriation, war losses, or the inability to repatriate profits. </a:t>
            </a:r>
          </a:p>
          <a:p>
            <a:pPr eaLnBrk="1" hangingPunct="1">
              <a:lnSpc>
                <a:spcPct val="80000"/>
              </a:lnSpc>
            </a:pPr>
            <a:r>
              <a:rPr lang="en-US" sz="800" smtClean="0"/>
              <a:t>Some countries have also developed special loan programs for companies investing in developing countries, created tax incentives, and encouraged host nations to relax their restrictions on inward FDI.</a:t>
            </a:r>
          </a:p>
          <a:p>
            <a:pPr eaLnBrk="1" hangingPunct="1">
              <a:lnSpc>
                <a:spcPct val="80000"/>
              </a:lnSpc>
            </a:pPr>
            <a:r>
              <a:rPr lang="en-US" sz="800" smtClean="0"/>
              <a:t>To discourage outward FDI, countries regulate the amount of capital that can be taken out of a country, use tax incentives to keep investments at home, and actually forbid investments in certain countries like the U.S. has done for companies trying to invest in Cuba and Iran.</a:t>
            </a:r>
          </a:p>
          <a:p>
            <a:pPr eaLnBrk="1" hangingPunct="1">
              <a:lnSpc>
                <a:spcPct val="80000"/>
              </a:lnSpc>
            </a:pPr>
            <a:r>
              <a:rPr lang="en-US" sz="800" smtClean="0"/>
              <a:t>Host countries can also restrict or encourage FDI.  </a:t>
            </a:r>
          </a:p>
          <a:p>
            <a:pPr eaLnBrk="1" hangingPunct="1">
              <a:lnSpc>
                <a:spcPct val="80000"/>
              </a:lnSpc>
            </a:pPr>
            <a:r>
              <a:rPr lang="en-US" sz="800" smtClean="0"/>
              <a:t>Recall that we’ve moved away from the radical stance that discouraged FDI in general and towards a more free market approach, and pragmatic nationalism.</a:t>
            </a:r>
            <a:endParaRPr lang="en-US" sz="900" smtClean="0"/>
          </a:p>
          <a:p>
            <a:pPr eaLnBrk="1" hangingPunct="1">
              <a:lnSpc>
                <a:spcPct val="80000"/>
              </a:lnSpc>
            </a:pPr>
            <a:r>
              <a:rPr lang="en-US" sz="800" smtClean="0"/>
              <a:t>To </a:t>
            </a:r>
            <a:r>
              <a:rPr lang="en-US" sz="800" i="1" smtClean="0"/>
              <a:t>encourage</a:t>
            </a:r>
            <a:r>
              <a:rPr lang="en-US" sz="800" smtClean="0"/>
              <a:t> inward FDI, host countries usually offer incentives for investment like tax breaks, low interest loans, or subsidies.  </a:t>
            </a:r>
          </a:p>
          <a:p>
            <a:pPr eaLnBrk="1" hangingPunct="1">
              <a:lnSpc>
                <a:spcPct val="80000"/>
              </a:lnSpc>
            </a:pPr>
            <a:r>
              <a:rPr lang="en-US" sz="800" smtClean="0"/>
              <a:t>Why would countries offer these benefits to foreign firms?  </a:t>
            </a:r>
          </a:p>
          <a:p>
            <a:pPr eaLnBrk="1" hangingPunct="1">
              <a:lnSpc>
                <a:spcPct val="80000"/>
              </a:lnSpc>
            </a:pPr>
            <a:r>
              <a:rPr lang="en-US" sz="800" smtClean="0"/>
              <a:t>Because they want to gain the benefits of FDI that we talked about earlier!  Kentucky for example, offered a $112 million package to Toyota to get it to build its U.S. plants in the state!</a:t>
            </a:r>
          </a:p>
          <a:p>
            <a:pPr eaLnBrk="1" hangingPunct="1">
              <a:lnSpc>
                <a:spcPct val="80000"/>
              </a:lnSpc>
            </a:pPr>
            <a:r>
              <a:rPr lang="en-US" sz="800" smtClean="0"/>
              <a:t>When a country wants to </a:t>
            </a:r>
            <a:r>
              <a:rPr lang="en-US" sz="800" i="1" smtClean="0"/>
              <a:t>restrict</a:t>
            </a:r>
            <a:r>
              <a:rPr lang="en-US" sz="800" smtClean="0"/>
              <a:t> FDI, it will usually implement ownership restraints or performance requirements.  </a:t>
            </a:r>
          </a:p>
          <a:p>
            <a:pPr eaLnBrk="1" hangingPunct="1">
              <a:lnSpc>
                <a:spcPct val="80000"/>
              </a:lnSpc>
            </a:pPr>
            <a:r>
              <a:rPr lang="en-US" sz="800" smtClean="0"/>
              <a:t>In Sweden for example, foreign companies aren’t allowed to invest in the tobacco industry.  </a:t>
            </a:r>
          </a:p>
          <a:p>
            <a:pPr eaLnBrk="1" hangingPunct="1">
              <a:lnSpc>
                <a:spcPct val="80000"/>
              </a:lnSpc>
            </a:pPr>
            <a:r>
              <a:rPr lang="en-US" sz="800" smtClean="0"/>
              <a:t>Ownership restraints accomplish two things.  </a:t>
            </a:r>
          </a:p>
          <a:p>
            <a:pPr eaLnBrk="1" hangingPunct="1">
              <a:lnSpc>
                <a:spcPct val="80000"/>
              </a:lnSpc>
            </a:pPr>
            <a:r>
              <a:rPr lang="en-US" sz="800" smtClean="0"/>
              <a:t>First, they keep foreign firms out of certain industries on the grounds of national security or competition, allowing the local firms to develop.  </a:t>
            </a:r>
          </a:p>
          <a:p>
            <a:pPr eaLnBrk="1" hangingPunct="1">
              <a:lnSpc>
                <a:spcPct val="80000"/>
              </a:lnSpc>
            </a:pPr>
            <a:r>
              <a:rPr lang="en-US" sz="800" smtClean="0"/>
              <a:t>Second, they help maximize the resource transfer effect and employment benefits that are associated with FDI.  </a:t>
            </a:r>
          </a:p>
          <a:p>
            <a:pPr eaLnBrk="1" hangingPunct="1">
              <a:lnSpc>
                <a:spcPct val="80000"/>
              </a:lnSpc>
            </a:pPr>
            <a:r>
              <a:rPr lang="en-US" sz="800" smtClean="0"/>
              <a:t>In Japan for example, until the early 1980s, most FDI was prohibited unless the foreign firm had valuable technology.  </a:t>
            </a:r>
          </a:p>
          <a:p>
            <a:pPr eaLnBrk="1" hangingPunct="1">
              <a:lnSpc>
                <a:spcPct val="80000"/>
              </a:lnSpc>
            </a:pPr>
            <a:r>
              <a:rPr lang="en-US" sz="800" smtClean="0"/>
              <a:t>Then, the foreign firm was allowed to form a joint venture with a Japanese company because the government believed this would speed up the diffusion of the technology throughout the Japanese economy. </a:t>
            </a:r>
          </a:p>
          <a:p>
            <a:pPr eaLnBrk="1" hangingPunct="1">
              <a:lnSpc>
                <a:spcPct val="80000"/>
              </a:lnSpc>
            </a:pPr>
            <a:endParaRPr lang="en-US" sz="800" smtClean="0"/>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3638D6E2-F24C-46B0-98F9-BD5B448EAE75}" type="slidenum">
              <a:rPr lang="en-US"/>
              <a:pPr/>
              <a:t>30</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Are there any international agreements on FDI that limit country policies?</a:t>
            </a:r>
          </a:p>
          <a:p>
            <a:pPr eaLnBrk="1" hangingPunct="1"/>
            <a:r>
              <a:rPr lang="en-US" smtClean="0"/>
              <a:t>Well, until recently, there hasn’t been any consistent involvement by multinational institutions on how FDI should be handled, but in 1995, the WTO got involved through its agreement on services.  </a:t>
            </a:r>
          </a:p>
          <a:p>
            <a:pPr eaLnBrk="1" hangingPunct="1"/>
            <a:r>
              <a:rPr lang="en-US" smtClean="0"/>
              <a:t>Remember, that in order to sell services internationally, FDI is often required.  </a:t>
            </a:r>
          </a:p>
          <a:p>
            <a:pPr eaLnBrk="1" hangingPunct="1"/>
            <a:r>
              <a:rPr lang="en-US" smtClean="0"/>
              <a:t>So, as you might expect, the WTO is pushing for the liberalization of regulations governing FDI.  </a:t>
            </a:r>
          </a:p>
          <a:p>
            <a:pPr eaLnBrk="1" hangingPunct="1"/>
            <a:r>
              <a:rPr lang="en-US" smtClean="0"/>
              <a:t>Already, agreements on the liberalization of telecommunications and financial services have been reached. </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9241515E-50F4-44D2-9FCE-090F84A82664}" type="slidenum">
              <a:rPr lang="en-US"/>
              <a:pPr/>
              <a:t>31</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000" smtClean="0"/>
              <a:t>What does all of this mean for international businesses?  </a:t>
            </a:r>
          </a:p>
          <a:p>
            <a:pPr eaLnBrk="1" hangingPunct="1"/>
            <a:r>
              <a:rPr lang="en-US" sz="1000" smtClean="0"/>
              <a:t>There are several implications for managers.  Let’s talk about some of them.</a:t>
            </a:r>
          </a:p>
          <a:p>
            <a:pPr eaLnBrk="1" hangingPunct="1"/>
            <a:r>
              <a:rPr lang="en-US" sz="1000" smtClean="0"/>
              <a:t>We know from Dunning’s eclectic theory that FDI may make sense for location reasons, but the theories can also help firms identify the trade-offs between exporting, licensing, and foreign direct investment.  </a:t>
            </a:r>
          </a:p>
          <a:p>
            <a:pPr eaLnBrk="1" hangingPunct="1"/>
            <a:r>
              <a:rPr lang="en-US" sz="1000" smtClean="0"/>
              <a:t>For example, we know that exporting will be preferable to licensing as long as transportation costs and trade barriers are low.  </a:t>
            </a:r>
          </a:p>
          <a:p>
            <a:pPr eaLnBrk="1" hangingPunct="1"/>
            <a:r>
              <a:rPr lang="en-US" sz="1000" smtClean="0"/>
              <a:t>We also know that licensing isn’t attractive when the firm has know-how that can’t be properly protected by a licensing agreement, when the firm need control over a foreign entity in order to maximize profits, and when the firm’s skills and capabilities aren’t amenable to licensing.  </a:t>
            </a:r>
          </a:p>
          <a:p>
            <a:pPr eaLnBrk="1" hangingPunct="1"/>
            <a:r>
              <a:rPr lang="en-US" sz="1000" smtClean="0"/>
              <a:t>In fact, licensing is going to be most likely in fragmented, low-tech industries where globally dispersed manufacturing isn’t an alternative.  </a:t>
            </a:r>
          </a:p>
          <a:p>
            <a:pPr eaLnBrk="1" hangingPunct="1"/>
            <a:r>
              <a:rPr lang="en-US" sz="1000" smtClean="0"/>
              <a:t>So, for companies like McDonald’s, which use the service-industry version of licensing, franchising, licensing or franchising makes sense.</a:t>
            </a:r>
          </a:p>
          <a:p>
            <a:pPr eaLnBrk="1" hangingPunct="1"/>
            <a:r>
              <a:rPr lang="en-US" sz="1000" smtClean="0"/>
              <a:t>Finally, we also know that a government’s policy toward FDI can be an important factor in decisions about where to locate foreign production facilities.  </a:t>
            </a:r>
          </a:p>
          <a:p>
            <a:pPr eaLnBrk="1" hangingPunct="1"/>
            <a:r>
              <a:rPr lang="en-US" sz="1000" smtClean="0"/>
              <a:t>Clearly, firms will prefer to establish operations in countries with permissive attitudes toward FDI, like the U.S.  </a:t>
            </a:r>
          </a:p>
          <a:p>
            <a:pPr eaLnBrk="1" hangingPunct="1"/>
            <a:r>
              <a:rPr lang="en-US" sz="1000" smtClean="0"/>
              <a:t>We also know that firms may be able to negotiate with foreign governments and receive favorable terms for their investments like Toyota did when it invested in Kentucky. </a:t>
            </a:r>
          </a:p>
          <a:p>
            <a:pPr eaLnBrk="1" hangingPunct="1"/>
            <a:r>
              <a:rPr lang="en-US" sz="1000" smtClean="0"/>
              <a:t> </a:t>
            </a:r>
          </a:p>
          <a:p>
            <a:pPr eaLnBrk="1" hangingPunct="1"/>
            <a:endParaRPr lang="en-US" sz="10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C3AE4160-B5C9-4F54-A2F7-9DECFD21A5B1}" type="slidenum">
              <a:rPr lang="en-US"/>
              <a:pPr/>
              <a:t>32</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This Figure shows a decision tree that managers can use as they consider the various alternatives to conduct business in another country.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2701C</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2701C</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2701C</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2701D - Fundamentals of International Business</a:t>
            </a:r>
            <a:br>
              <a:rPr lang="en-CA" sz="3600" b="1" dirty="0" smtClean="0"/>
            </a:br>
            <a:r>
              <a:rPr lang="en-CA" sz="3600" b="1" dirty="0" smtClean="0"/>
              <a:t/>
            </a:r>
            <a:br>
              <a:rPr lang="en-CA" sz="3600" b="1" dirty="0" smtClean="0"/>
            </a:br>
            <a:r>
              <a:rPr lang="en-CA" sz="3600" b="1" dirty="0" smtClean="0"/>
              <a:t>Lecture 6 – Foreign Direct Investment</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endParaRPr lang="en-US" sz="4400" b="1" dirty="0" smtClean="0"/>
          </a:p>
        </p:txBody>
      </p:sp>
      <p:sp>
        <p:nvSpPr>
          <p:cNvPr id="19459" name="Rectangle 3"/>
          <p:cNvSpPr>
            <a:spLocks noGrp="1" noChangeArrowheads="1"/>
          </p:cNvSpPr>
          <p:nvPr>
            <p:ph type="body" idx="1"/>
          </p:nvPr>
        </p:nvSpPr>
        <p:spPr>
          <a:xfrm>
            <a:off x="467544" y="1340768"/>
            <a:ext cx="8302625" cy="4535487"/>
          </a:xfrm>
        </p:spPr>
        <p:txBody>
          <a:bodyPr/>
          <a:lstStyle/>
          <a:p>
            <a:pPr lvl="0" algn="ctr">
              <a:buNone/>
            </a:pPr>
            <a:r>
              <a:rPr lang="en-US" sz="4800" dirty="0" smtClean="0"/>
              <a:t>Questions</a:t>
            </a:r>
          </a:p>
          <a:p>
            <a:pPr lvl="0"/>
            <a:endParaRPr lang="en-US" sz="4800" dirty="0" smtClean="0"/>
          </a:p>
          <a:p>
            <a:pPr lvl="0"/>
            <a:r>
              <a:rPr lang="en-US" sz="4800" dirty="0" smtClean="0"/>
              <a:t>Midterm???</a:t>
            </a:r>
          </a:p>
          <a:p>
            <a:pPr lvl="0"/>
            <a:endParaRPr lang="en-US" sz="4800" dirty="0" smtClean="0"/>
          </a:p>
          <a:p>
            <a:pPr lvl="0"/>
            <a:r>
              <a:rPr lang="en-US" sz="4800" dirty="0" smtClean="0"/>
              <a:t>Other???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Current Events</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sz="3200" dirty="0" smtClean="0"/>
              <a:t>Syria</a:t>
            </a:r>
          </a:p>
          <a:p>
            <a:pPr lvl="0"/>
            <a:endParaRPr lang="en-US" sz="3200" dirty="0" smtClean="0"/>
          </a:p>
          <a:p>
            <a:pPr lvl="0"/>
            <a:r>
              <a:rPr lang="en-US" sz="3200" dirty="0" smtClean="0"/>
              <a:t>Greece</a:t>
            </a:r>
          </a:p>
          <a:p>
            <a:pPr lvl="0"/>
            <a:endParaRPr lang="en-US" sz="3200" dirty="0" smtClean="0"/>
          </a:p>
          <a:p>
            <a:pPr lvl="0"/>
            <a:r>
              <a:rPr lang="en-US" sz="3200" dirty="0" smtClean="0"/>
              <a:t>Canada - China</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6 Overview</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dirty="0" smtClean="0"/>
              <a:t>Understand the different theories of Foreign Direct Investment (FDI)</a:t>
            </a:r>
          </a:p>
          <a:p>
            <a:pPr lvl="0"/>
            <a:endParaRPr lang="en-US" dirty="0" smtClean="0"/>
          </a:p>
          <a:p>
            <a:pPr lvl="0"/>
            <a:r>
              <a:rPr lang="en-US" dirty="0" smtClean="0"/>
              <a:t>Understand how political ideology influences a nation’s attitude toward FDI</a:t>
            </a:r>
          </a:p>
          <a:p>
            <a:pPr lvl="0"/>
            <a:endParaRPr lang="en-US" dirty="0" smtClean="0"/>
          </a:p>
          <a:p>
            <a:pPr lvl="0"/>
            <a:r>
              <a:rPr lang="en-US" dirty="0" smtClean="0"/>
              <a:t>Understand the benefits and costs of FDI</a:t>
            </a:r>
          </a:p>
          <a:p>
            <a:pPr lvl="0"/>
            <a:endParaRPr lang="en-US" dirty="0" smtClean="0"/>
          </a:p>
          <a:p>
            <a:pPr lvl="0"/>
            <a:r>
              <a:rPr lang="en-US" dirty="0" smtClean="0"/>
              <a:t>Understand the policy instruments nations use to influence FDI</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467544" y="0"/>
            <a:ext cx="8229600" cy="1139825"/>
          </a:xfrm>
        </p:spPr>
        <p:txBody>
          <a:bodyPr/>
          <a:lstStyle/>
          <a:p>
            <a:pPr eaLnBrk="1" hangingPunct="1"/>
            <a:r>
              <a:rPr lang="en-US" b="1" dirty="0" smtClean="0">
                <a:latin typeface="Cambria" pitchFamily="18" charset="0"/>
              </a:rPr>
              <a:t>What Is FDI?</a:t>
            </a:r>
          </a:p>
        </p:txBody>
      </p:sp>
      <p:sp>
        <p:nvSpPr>
          <p:cNvPr id="4101" name="Rectangle 3"/>
          <p:cNvSpPr>
            <a:spLocks noGrp="1" noChangeArrowheads="1"/>
          </p:cNvSpPr>
          <p:nvPr>
            <p:ph type="body" idx="1"/>
          </p:nvPr>
        </p:nvSpPr>
        <p:spPr>
          <a:xfrm>
            <a:off x="395536" y="1196752"/>
            <a:ext cx="8229600" cy="4530725"/>
          </a:xfrm>
        </p:spPr>
        <p:txBody>
          <a:bodyPr/>
          <a:lstStyle/>
          <a:p>
            <a:pPr eaLnBrk="1" hangingPunct="1">
              <a:lnSpc>
                <a:spcPct val="80000"/>
              </a:lnSpc>
            </a:pPr>
            <a:r>
              <a:rPr lang="en-US" sz="2000" b="1" dirty="0" smtClean="0"/>
              <a:t>Foreign direct investment</a:t>
            </a:r>
            <a:r>
              <a:rPr lang="en-US" sz="2000" dirty="0" smtClean="0"/>
              <a:t> (</a:t>
            </a:r>
            <a:r>
              <a:rPr lang="en-US" sz="2000" b="1" dirty="0" smtClean="0"/>
              <a:t>FDI</a:t>
            </a:r>
            <a:r>
              <a:rPr lang="en-US" sz="2000" dirty="0" smtClean="0"/>
              <a:t>) occurs when a firm </a:t>
            </a:r>
            <a:r>
              <a:rPr lang="en-US" sz="2000" u="sng" dirty="0" smtClean="0"/>
              <a:t>invests directly in facilities</a:t>
            </a:r>
            <a:r>
              <a:rPr lang="en-US" sz="2000" dirty="0" smtClean="0"/>
              <a:t> to produce and/or market in a foreign country</a:t>
            </a:r>
          </a:p>
          <a:p>
            <a:pPr lvl="1" eaLnBrk="1" hangingPunct="1">
              <a:lnSpc>
                <a:spcPct val="80000"/>
              </a:lnSpc>
            </a:pPr>
            <a:r>
              <a:rPr lang="en-US" sz="1800" dirty="0" smtClean="0"/>
              <a:t>the firm becomes a </a:t>
            </a:r>
            <a:r>
              <a:rPr lang="en-US" sz="1800" b="1" dirty="0" smtClean="0"/>
              <a:t>multinational enterprise</a:t>
            </a:r>
          </a:p>
          <a:p>
            <a:pPr eaLnBrk="1" hangingPunct="1">
              <a:lnSpc>
                <a:spcPct val="80000"/>
              </a:lnSpc>
            </a:pPr>
            <a:endParaRPr lang="en-US" sz="2000" dirty="0" smtClean="0"/>
          </a:p>
          <a:p>
            <a:pPr eaLnBrk="1" hangingPunct="1">
              <a:lnSpc>
                <a:spcPct val="80000"/>
              </a:lnSpc>
            </a:pPr>
            <a:r>
              <a:rPr lang="en-US" sz="2000" dirty="0" smtClean="0"/>
              <a:t>FDI can be in the form of </a:t>
            </a:r>
          </a:p>
          <a:p>
            <a:pPr lvl="1" eaLnBrk="1" hangingPunct="1">
              <a:lnSpc>
                <a:spcPct val="80000"/>
              </a:lnSpc>
            </a:pPr>
            <a:r>
              <a:rPr lang="en-US" sz="1800" b="1" u="sng" dirty="0" smtClean="0"/>
              <a:t>greenfield</a:t>
            </a:r>
            <a:r>
              <a:rPr lang="en-US" sz="1800" b="1" dirty="0" smtClean="0"/>
              <a:t> investments</a:t>
            </a:r>
            <a:r>
              <a:rPr lang="en-US" sz="1800" dirty="0" smtClean="0"/>
              <a:t> - the establishment of a wholly new operation in a foreign country</a:t>
            </a:r>
          </a:p>
          <a:p>
            <a:pPr lvl="1" eaLnBrk="1" hangingPunct="1">
              <a:lnSpc>
                <a:spcPct val="80000"/>
              </a:lnSpc>
            </a:pPr>
            <a:r>
              <a:rPr lang="en-US" sz="1800" b="1" u="sng" dirty="0" smtClean="0"/>
              <a:t>acquisitions or mergers</a:t>
            </a:r>
            <a:r>
              <a:rPr lang="en-US" sz="1800" b="1" dirty="0" smtClean="0"/>
              <a:t> </a:t>
            </a:r>
            <a:r>
              <a:rPr lang="en-US" sz="1800" dirty="0" smtClean="0"/>
              <a:t>with existing firms in the foreign country</a:t>
            </a:r>
          </a:p>
          <a:p>
            <a:pPr eaLnBrk="1" hangingPunct="1">
              <a:lnSpc>
                <a:spcPct val="80000"/>
              </a:lnSpc>
            </a:pPr>
            <a:endParaRPr lang="en-US" sz="2000" dirty="0" smtClean="0"/>
          </a:p>
          <a:p>
            <a:pPr eaLnBrk="1" hangingPunct="1">
              <a:lnSpc>
                <a:spcPct val="80000"/>
              </a:lnSpc>
            </a:pPr>
            <a:r>
              <a:rPr lang="en-US" sz="2000" dirty="0" smtClean="0"/>
              <a:t>The </a:t>
            </a:r>
            <a:r>
              <a:rPr lang="en-US" sz="2000" b="1" dirty="0" smtClean="0"/>
              <a:t>flow of FDI</a:t>
            </a:r>
            <a:r>
              <a:rPr lang="en-US" sz="2000" dirty="0" smtClean="0"/>
              <a:t> refers to the amount of FDI undertaken over a </a:t>
            </a:r>
            <a:r>
              <a:rPr lang="en-US" sz="2000" u="sng" dirty="0" smtClean="0"/>
              <a:t>given time period</a:t>
            </a:r>
            <a:r>
              <a:rPr lang="en-US" sz="2000" dirty="0" smtClean="0"/>
              <a:t> </a:t>
            </a:r>
          </a:p>
          <a:p>
            <a:pPr lvl="1" eaLnBrk="1" hangingPunct="1">
              <a:lnSpc>
                <a:spcPct val="80000"/>
              </a:lnSpc>
            </a:pPr>
            <a:r>
              <a:rPr lang="en-US" sz="1800" b="1" dirty="0" smtClean="0"/>
              <a:t>Outflows of FDI</a:t>
            </a:r>
            <a:r>
              <a:rPr lang="en-US" sz="1800" dirty="0" smtClean="0"/>
              <a:t> are the flows of FDI out of a country</a:t>
            </a:r>
          </a:p>
          <a:p>
            <a:pPr lvl="1" eaLnBrk="1" hangingPunct="1">
              <a:lnSpc>
                <a:spcPct val="80000"/>
              </a:lnSpc>
            </a:pPr>
            <a:r>
              <a:rPr lang="en-US" sz="1800" b="1" dirty="0" smtClean="0"/>
              <a:t>Inflows of FDI</a:t>
            </a:r>
            <a:r>
              <a:rPr lang="en-US" sz="1800" dirty="0" smtClean="0"/>
              <a:t> are the flows of FDI into a country</a:t>
            </a:r>
          </a:p>
          <a:p>
            <a:pPr eaLnBrk="1" hangingPunct="1">
              <a:lnSpc>
                <a:spcPct val="80000"/>
              </a:lnSpc>
            </a:pPr>
            <a:endParaRPr lang="en-US" sz="2000" dirty="0" smtClean="0"/>
          </a:p>
          <a:p>
            <a:pPr eaLnBrk="1" hangingPunct="1">
              <a:lnSpc>
                <a:spcPct val="80000"/>
              </a:lnSpc>
            </a:pPr>
            <a:r>
              <a:rPr lang="en-US" sz="2000" dirty="0" smtClean="0"/>
              <a:t>The </a:t>
            </a:r>
            <a:r>
              <a:rPr lang="en-US" sz="2000" b="1" dirty="0" smtClean="0"/>
              <a:t>stock of FDI</a:t>
            </a:r>
            <a:r>
              <a:rPr lang="en-US" sz="2000" dirty="0" smtClean="0"/>
              <a:t> refers to </a:t>
            </a:r>
            <a:r>
              <a:rPr lang="en-US" sz="2000" u="sng" dirty="0" smtClean="0"/>
              <a:t>the total accumulated value of foreign-owned assets at a given time</a:t>
            </a:r>
            <a:r>
              <a:rPr lang="en-US" sz="2000" dirty="0" smtClean="0"/>
              <a:t>  </a:t>
            </a:r>
          </a:p>
          <a:p>
            <a:pPr eaLnBrk="1" hangingPunct="1">
              <a:lnSpc>
                <a:spcPct val="80000"/>
              </a:lnSpc>
            </a:pPr>
            <a:endParaRPr lang="en-US" sz="2400"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Are The Patterns Of FDI?</a:t>
            </a:r>
          </a:p>
        </p:txBody>
      </p:sp>
      <p:sp>
        <p:nvSpPr>
          <p:cNvPr id="5125" name="Rectangle 3"/>
          <p:cNvSpPr>
            <a:spLocks noGrp="1" noChangeArrowheads="1"/>
          </p:cNvSpPr>
          <p:nvPr>
            <p:ph type="body" idx="1"/>
          </p:nvPr>
        </p:nvSpPr>
        <p:spPr/>
        <p:txBody>
          <a:bodyPr/>
          <a:lstStyle/>
          <a:p>
            <a:pPr eaLnBrk="1" hangingPunct="1">
              <a:lnSpc>
                <a:spcPct val="80000"/>
              </a:lnSpc>
            </a:pPr>
            <a:r>
              <a:rPr lang="en-US" sz="2400" dirty="0" smtClean="0"/>
              <a:t>Both the flow and stock of FDI have increased over the last 30 years</a:t>
            </a:r>
          </a:p>
          <a:p>
            <a:pPr lvl="1" eaLnBrk="1" hangingPunct="1">
              <a:lnSpc>
                <a:spcPct val="80000"/>
              </a:lnSpc>
            </a:pPr>
            <a:r>
              <a:rPr lang="en-US" sz="2000" u="sng" dirty="0" smtClean="0"/>
              <a:t>Most FDI is targeted towards developed nations</a:t>
            </a:r>
            <a:r>
              <a:rPr lang="en-US" sz="2000" dirty="0" smtClean="0"/>
              <a:t> - United States and EU</a:t>
            </a:r>
          </a:p>
          <a:p>
            <a:pPr lvl="1" eaLnBrk="1" hangingPunct="1">
              <a:lnSpc>
                <a:spcPct val="80000"/>
              </a:lnSpc>
            </a:pPr>
            <a:r>
              <a:rPr lang="en-US" sz="2000" dirty="0" smtClean="0"/>
              <a:t>However, South, East, and South East Asia  - China – and Latin America </a:t>
            </a:r>
            <a:r>
              <a:rPr lang="en-US" sz="2000" u="sng" dirty="0" smtClean="0"/>
              <a:t>are now targets</a:t>
            </a:r>
          </a:p>
          <a:p>
            <a:pPr eaLnBrk="1" hangingPunct="1">
              <a:lnSpc>
                <a:spcPct val="80000"/>
              </a:lnSpc>
            </a:pPr>
            <a:endParaRPr lang="en-US" sz="2400" dirty="0" smtClean="0"/>
          </a:p>
          <a:p>
            <a:pPr eaLnBrk="1" hangingPunct="1">
              <a:lnSpc>
                <a:spcPct val="80000"/>
              </a:lnSpc>
            </a:pPr>
            <a:r>
              <a:rPr lang="en-US" sz="2400" dirty="0" smtClean="0"/>
              <a:t>FDI has grown more rapidly than world trade and world output</a:t>
            </a:r>
          </a:p>
          <a:p>
            <a:pPr lvl="1" eaLnBrk="1" hangingPunct="1">
              <a:lnSpc>
                <a:spcPct val="80000"/>
              </a:lnSpc>
            </a:pPr>
            <a:r>
              <a:rPr lang="en-US" sz="2000" dirty="0" smtClean="0"/>
              <a:t>firms still fear the </a:t>
            </a:r>
            <a:r>
              <a:rPr lang="en-US" sz="2000" u="sng" dirty="0" smtClean="0"/>
              <a:t>threat of protectionism</a:t>
            </a:r>
            <a:r>
              <a:rPr lang="en-US" sz="2000" dirty="0" smtClean="0"/>
              <a:t> </a:t>
            </a:r>
          </a:p>
          <a:p>
            <a:pPr lvl="1" eaLnBrk="1" hangingPunct="1">
              <a:lnSpc>
                <a:spcPct val="80000"/>
              </a:lnSpc>
            </a:pPr>
            <a:r>
              <a:rPr lang="en-US" sz="2000" u="sng" dirty="0" smtClean="0"/>
              <a:t>democratic political institutions and free market economies</a:t>
            </a:r>
            <a:r>
              <a:rPr lang="en-US" sz="2000" dirty="0" smtClean="0"/>
              <a:t> have encouraged FDI</a:t>
            </a:r>
          </a:p>
          <a:p>
            <a:pPr lvl="1" eaLnBrk="1" hangingPunct="1">
              <a:lnSpc>
                <a:spcPct val="80000"/>
              </a:lnSpc>
            </a:pPr>
            <a:r>
              <a:rPr lang="en-US" sz="2000" dirty="0" smtClean="0"/>
              <a:t>globalization is forcing </a:t>
            </a:r>
            <a:r>
              <a:rPr lang="en-US" sz="2000" u="sng" dirty="0" smtClean="0"/>
              <a:t>firms to maintain a presence around the world</a:t>
            </a:r>
          </a:p>
          <a:p>
            <a:pPr eaLnBrk="1" hangingPunct="1">
              <a:lnSpc>
                <a:spcPct val="80000"/>
              </a:lnSpc>
            </a:pPr>
            <a:endParaRPr lang="en-US" sz="20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Are The Patterns Of FDI?</a:t>
            </a:r>
          </a:p>
        </p:txBody>
      </p:sp>
      <p:sp>
        <p:nvSpPr>
          <p:cNvPr id="5125" name="Rectangle 3"/>
          <p:cNvSpPr>
            <a:spLocks noGrp="1" noChangeArrowheads="1"/>
          </p:cNvSpPr>
          <p:nvPr>
            <p:ph type="body" idx="1"/>
          </p:nvPr>
        </p:nvSpPr>
        <p:spPr/>
        <p:txBody>
          <a:bodyPr/>
          <a:lstStyle/>
          <a:p>
            <a:pPr eaLnBrk="1" hangingPunct="1">
              <a:lnSpc>
                <a:spcPct val="80000"/>
              </a:lnSpc>
            </a:pPr>
            <a:r>
              <a:rPr lang="en-US" sz="2400" b="1" dirty="0" smtClean="0"/>
              <a:t>Gross fixed capital formation</a:t>
            </a:r>
            <a:r>
              <a:rPr lang="en-US" sz="2400" dirty="0" smtClean="0"/>
              <a:t> - the total amount of capital invested in </a:t>
            </a:r>
            <a:r>
              <a:rPr lang="en-US" sz="2400" u="sng" dirty="0" smtClean="0"/>
              <a:t>factories, stores, office buildings, and the like</a:t>
            </a:r>
            <a:r>
              <a:rPr lang="en-US" sz="2400" dirty="0" smtClean="0"/>
              <a:t> </a:t>
            </a:r>
          </a:p>
          <a:p>
            <a:pPr lvl="1" eaLnBrk="1" hangingPunct="1">
              <a:lnSpc>
                <a:spcPct val="80000"/>
              </a:lnSpc>
            </a:pPr>
            <a:endParaRPr lang="en-US" sz="2000" dirty="0" smtClean="0"/>
          </a:p>
          <a:p>
            <a:pPr lvl="1" eaLnBrk="1" hangingPunct="1">
              <a:lnSpc>
                <a:spcPct val="80000"/>
              </a:lnSpc>
            </a:pPr>
            <a:r>
              <a:rPr lang="en-US" sz="2000" dirty="0" smtClean="0"/>
              <a:t>the greater the capital investment in an economy, the more favorable its future prospects are likely to be  </a:t>
            </a:r>
          </a:p>
          <a:p>
            <a:pPr eaLnBrk="1" hangingPunct="1">
              <a:lnSpc>
                <a:spcPct val="80000"/>
              </a:lnSpc>
            </a:pPr>
            <a:endParaRPr lang="en-US" sz="2400" dirty="0" smtClean="0"/>
          </a:p>
          <a:p>
            <a:pPr eaLnBrk="1" hangingPunct="1">
              <a:lnSpc>
                <a:spcPct val="80000"/>
              </a:lnSpc>
            </a:pPr>
            <a:endParaRPr lang="en-US" sz="2400" dirty="0" smtClean="0"/>
          </a:p>
          <a:p>
            <a:pPr eaLnBrk="1" hangingPunct="1">
              <a:lnSpc>
                <a:spcPct val="80000"/>
              </a:lnSpc>
            </a:pPr>
            <a:r>
              <a:rPr lang="en-US" sz="2400" dirty="0" smtClean="0"/>
              <a:t>So, FDI is an important source of capital investment and a </a:t>
            </a:r>
            <a:r>
              <a:rPr lang="en-US" sz="2400" u="sng" dirty="0" smtClean="0"/>
              <a:t>determinant of the future growth rate of an economy</a:t>
            </a:r>
          </a:p>
          <a:p>
            <a:pPr eaLnBrk="1" hangingPunct="1">
              <a:lnSpc>
                <a:spcPct val="80000"/>
              </a:lnSpc>
            </a:pPr>
            <a:endParaRPr lang="en-US" sz="20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0" y="285750"/>
            <a:ext cx="8388424" cy="725488"/>
          </a:xfrm>
        </p:spPr>
        <p:txBody>
          <a:bodyPr/>
          <a:lstStyle/>
          <a:p>
            <a:pPr eaLnBrk="1" hangingPunct="1"/>
            <a:r>
              <a:rPr lang="en-US" dirty="0" smtClean="0"/>
              <a:t>Growth of Global FDI 1990 - 2009</a:t>
            </a:r>
          </a:p>
        </p:txBody>
      </p:sp>
      <p:sp>
        <p:nvSpPr>
          <p:cNvPr id="8" name="TextBox 7"/>
          <p:cNvSpPr txBox="1"/>
          <p:nvPr/>
        </p:nvSpPr>
        <p:spPr>
          <a:xfrm>
            <a:off x="1071563" y="6215063"/>
            <a:ext cx="6357937" cy="246221"/>
          </a:xfrm>
          <a:prstGeom prst="rect">
            <a:avLst/>
          </a:prstGeom>
          <a:noFill/>
        </p:spPr>
        <p:txBody>
          <a:bodyPr>
            <a:spAutoFit/>
          </a:bodyPr>
          <a:lstStyle/>
          <a:p>
            <a:pPr fontAlgn="auto">
              <a:spcBef>
                <a:spcPts val="0"/>
              </a:spcBef>
              <a:spcAft>
                <a:spcPts val="0"/>
              </a:spcAft>
              <a:defRPr/>
            </a:pPr>
            <a:r>
              <a:rPr lang="en-US" sz="1000" dirty="0">
                <a:solidFill>
                  <a:schemeClr val="bg1">
                    <a:lumMod val="50000"/>
                  </a:schemeClr>
                </a:solidFill>
                <a:latin typeface="Arial Unicode MS" pitchFamily="34" charset="-128"/>
                <a:ea typeface="Arial Unicode MS" pitchFamily="34" charset="-128"/>
                <a:cs typeface="Arial Unicode MS" pitchFamily="34" charset="-128"/>
              </a:rPr>
              <a:t>Source: UNCTAD. based on the FDI/TNC database </a:t>
            </a:r>
            <a:r>
              <a:rPr lang="en-US" sz="1000" dirty="0" smtClean="0">
                <a:solidFill>
                  <a:schemeClr val="bg1">
                    <a:lumMod val="50000"/>
                  </a:schemeClr>
                </a:solidFill>
                <a:latin typeface="Arial Unicode MS" pitchFamily="34" charset="-128"/>
                <a:ea typeface="Arial Unicode MS" pitchFamily="34" charset="-128"/>
                <a:cs typeface="Arial Unicode MS" pitchFamily="34" charset="-128"/>
              </a:rPr>
              <a:t>.MF</a:t>
            </a:r>
            <a:r>
              <a:rPr lang="en-US" sz="1000" dirty="0">
                <a:solidFill>
                  <a:schemeClr val="bg1">
                    <a:lumMod val="50000"/>
                  </a:schemeClr>
                </a:solidFill>
                <a:latin typeface="Arial Unicode MS" pitchFamily="34" charset="-128"/>
                <a:ea typeface="Arial Unicode MS" pitchFamily="34" charset="-128"/>
                <a:cs typeface="Arial Unicode MS" pitchFamily="34" charset="-128"/>
              </a:rPr>
              <a:t>. 2007b) </a:t>
            </a:r>
            <a:endParaRPr lang="en-US" dirty="0">
              <a:latin typeface="+mn-lt"/>
            </a:endParaRPr>
          </a:p>
        </p:txBody>
      </p:sp>
      <p:pic>
        <p:nvPicPr>
          <p:cNvPr id="17414" name="Picture 2"/>
          <p:cNvPicPr>
            <a:picLocks noChangeAspect="1" noChangeArrowheads="1"/>
          </p:cNvPicPr>
          <p:nvPr/>
        </p:nvPicPr>
        <p:blipFill>
          <a:blip r:embed="rId2" cstate="print"/>
          <a:srcRect/>
          <a:stretch>
            <a:fillRect/>
          </a:stretch>
        </p:blipFill>
        <p:spPr bwMode="auto">
          <a:xfrm>
            <a:off x="1259632" y="980728"/>
            <a:ext cx="6696744" cy="5039818"/>
          </a:xfrm>
          <a:prstGeom prst="rect">
            <a:avLst/>
          </a:prstGeom>
          <a:noFill/>
          <a:ln w="9525">
            <a:noFill/>
            <a:miter lim="800000"/>
            <a:headEnd/>
            <a:tailEnd/>
          </a:ln>
        </p:spPr>
      </p:pic>
      <p:sp>
        <p:nvSpPr>
          <p:cNvPr id="10" name="TextBox 9"/>
          <p:cNvSpPr txBox="1"/>
          <p:nvPr/>
        </p:nvSpPr>
        <p:spPr>
          <a:xfrm>
            <a:off x="1071563" y="6215063"/>
            <a:ext cx="6357937" cy="246062"/>
          </a:xfrm>
          <a:prstGeom prst="rect">
            <a:avLst/>
          </a:prstGeom>
          <a:noFill/>
        </p:spPr>
        <p:txBody>
          <a:bodyPr>
            <a:spAutoFit/>
          </a:bodyPr>
          <a:lstStyle/>
          <a:p>
            <a:pPr fontAlgn="auto">
              <a:spcBef>
                <a:spcPts val="0"/>
              </a:spcBef>
              <a:spcAft>
                <a:spcPts val="0"/>
              </a:spcAft>
              <a:defRPr/>
            </a:pPr>
            <a:r>
              <a:rPr lang="en-US" sz="1000" dirty="0">
                <a:latin typeface="Arial Unicode MS" pitchFamily="34" charset="-128"/>
                <a:ea typeface="Arial Unicode MS" pitchFamily="34" charset="-128"/>
                <a:cs typeface="Arial Unicode MS" pitchFamily="34" charset="-128"/>
              </a:rPr>
              <a:t>Source: UNCTAD. based on the FDI/TNC database . UNCTAD </a:t>
            </a:r>
            <a:r>
              <a:rPr lang="en-US" sz="1000" dirty="0" err="1">
                <a:latin typeface="Arial Unicode MS" pitchFamily="34" charset="-128"/>
                <a:ea typeface="Arial Unicode MS" pitchFamily="34" charset="-128"/>
                <a:cs typeface="Arial Unicode MS" pitchFamily="34" charset="-128"/>
              </a:rPr>
              <a:t>GlobStat</a:t>
            </a:r>
            <a:r>
              <a:rPr lang="en-US" sz="1000" dirty="0">
                <a:latin typeface="Arial Unicode MS" pitchFamily="34" charset="-128"/>
                <a:ea typeface="Arial Unicode MS" pitchFamily="34" charset="-128"/>
                <a:cs typeface="Arial Unicode MS" pitchFamily="34" charset="-128"/>
              </a:rPr>
              <a:t> database. and IMF. 2007b) </a:t>
            </a:r>
            <a:endParaRPr lang="en-US" dirty="0">
              <a:latin typeface="+mn-lt"/>
            </a:endParaRPr>
          </a:p>
        </p:txBody>
      </p:sp>
      <p:sp>
        <p:nvSpPr>
          <p:cNvPr id="11" name="Slide Number Placeholder 10"/>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0" y="285750"/>
            <a:ext cx="8244408" cy="725488"/>
          </a:xfrm>
        </p:spPr>
        <p:txBody>
          <a:bodyPr/>
          <a:lstStyle/>
          <a:p>
            <a:pPr eaLnBrk="1" hangingPunct="1"/>
            <a:r>
              <a:rPr lang="en-US" dirty="0" smtClean="0"/>
              <a:t>Growth of Global FDI 1990 - 2009</a:t>
            </a:r>
          </a:p>
        </p:txBody>
      </p:sp>
      <p:sp>
        <p:nvSpPr>
          <p:cNvPr id="8" name="TextBox 7"/>
          <p:cNvSpPr txBox="1"/>
          <p:nvPr/>
        </p:nvSpPr>
        <p:spPr>
          <a:xfrm>
            <a:off x="1071563" y="6215063"/>
            <a:ext cx="6357937" cy="246062"/>
          </a:xfrm>
          <a:prstGeom prst="rect">
            <a:avLst/>
          </a:prstGeom>
          <a:noFill/>
        </p:spPr>
        <p:txBody>
          <a:bodyPr>
            <a:spAutoFit/>
          </a:bodyPr>
          <a:lstStyle/>
          <a:p>
            <a:pPr fontAlgn="auto">
              <a:spcBef>
                <a:spcPts val="0"/>
              </a:spcBef>
              <a:spcAft>
                <a:spcPts val="0"/>
              </a:spcAft>
              <a:defRPr/>
            </a:pPr>
            <a:r>
              <a:rPr lang="en-US" sz="1000" dirty="0">
                <a:latin typeface="Arial Unicode MS" pitchFamily="34" charset="-128"/>
                <a:ea typeface="Arial Unicode MS" pitchFamily="34" charset="-128"/>
                <a:cs typeface="Arial Unicode MS" pitchFamily="34" charset="-128"/>
              </a:rPr>
              <a:t>Source: UNCTAD. based on the FDI/TNC database . UNCTAD </a:t>
            </a:r>
            <a:r>
              <a:rPr lang="en-US" sz="1000" dirty="0" err="1">
                <a:latin typeface="Arial Unicode MS" pitchFamily="34" charset="-128"/>
                <a:ea typeface="Arial Unicode MS" pitchFamily="34" charset="-128"/>
                <a:cs typeface="Arial Unicode MS" pitchFamily="34" charset="-128"/>
              </a:rPr>
              <a:t>GlobStat</a:t>
            </a:r>
            <a:r>
              <a:rPr lang="en-US" sz="1000" dirty="0">
                <a:latin typeface="Arial Unicode MS" pitchFamily="34" charset="-128"/>
                <a:ea typeface="Arial Unicode MS" pitchFamily="34" charset="-128"/>
                <a:cs typeface="Arial Unicode MS" pitchFamily="34" charset="-128"/>
              </a:rPr>
              <a:t> database. and IMF. 2007b) </a:t>
            </a:r>
            <a:endParaRPr lang="en-US" dirty="0">
              <a:latin typeface="+mn-lt"/>
            </a:endParaRPr>
          </a:p>
        </p:txBody>
      </p:sp>
      <p:pic>
        <p:nvPicPr>
          <p:cNvPr id="18438" name="Picture 2"/>
          <p:cNvPicPr>
            <a:picLocks noChangeAspect="1" noChangeArrowheads="1"/>
          </p:cNvPicPr>
          <p:nvPr/>
        </p:nvPicPr>
        <p:blipFill>
          <a:blip r:embed="rId2" cstate="print"/>
          <a:srcRect/>
          <a:stretch>
            <a:fillRect/>
          </a:stretch>
        </p:blipFill>
        <p:spPr bwMode="auto">
          <a:xfrm>
            <a:off x="3071813" y="1071563"/>
            <a:ext cx="4572000" cy="4929187"/>
          </a:xfrm>
          <a:prstGeom prst="rect">
            <a:avLst/>
          </a:prstGeom>
          <a:noFill/>
          <a:ln w="9525">
            <a:noFill/>
            <a:miter lim="800000"/>
            <a:headEnd/>
            <a:tailEnd/>
          </a:ln>
        </p:spPr>
      </p:pic>
      <p:pic>
        <p:nvPicPr>
          <p:cNvPr id="18439" name="Picture 3"/>
          <p:cNvPicPr>
            <a:picLocks noChangeAspect="1" noChangeArrowheads="1"/>
          </p:cNvPicPr>
          <p:nvPr/>
        </p:nvPicPr>
        <p:blipFill>
          <a:blip r:embed="rId3" cstate="print"/>
          <a:srcRect/>
          <a:stretch>
            <a:fillRect/>
          </a:stretch>
        </p:blipFill>
        <p:spPr bwMode="auto">
          <a:xfrm>
            <a:off x="428625" y="1071563"/>
            <a:ext cx="2681288" cy="5000625"/>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Are The Patterns Of FDI?</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FDI Inflows by Region 1995-2008 ($ billion)</a:t>
            </a:r>
          </a:p>
          <a:p>
            <a:pPr algn="ctr" eaLnBrk="1" hangingPunct="1">
              <a:buFont typeface="Wingdings" pitchFamily="2" charset="2"/>
              <a:buNone/>
            </a:pPr>
            <a:r>
              <a:rPr lang="en-US" sz="1400" dirty="0" smtClean="0"/>
              <a:t> </a:t>
            </a:r>
          </a:p>
        </p:txBody>
      </p:sp>
      <p:pic>
        <p:nvPicPr>
          <p:cNvPr id="7174" name="Picture 4"/>
          <p:cNvPicPr>
            <a:picLocks noChangeAspect="1" noChangeArrowheads="1"/>
          </p:cNvPicPr>
          <p:nvPr/>
        </p:nvPicPr>
        <p:blipFill>
          <a:blip r:embed="rId3" cstate="print"/>
          <a:srcRect/>
          <a:stretch>
            <a:fillRect/>
          </a:stretch>
        </p:blipFill>
        <p:spPr bwMode="auto">
          <a:xfrm>
            <a:off x="609600" y="2057400"/>
            <a:ext cx="8001000" cy="4114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pPr eaLnBrk="1" hangingPunct="1"/>
            <a:r>
              <a:rPr lang="en-US" b="1" smtClean="0">
                <a:latin typeface="Cambria" pitchFamily="18" charset="0"/>
              </a:rPr>
              <a:t>What Are The Patterns Of FDI?</a:t>
            </a:r>
          </a:p>
        </p:txBody>
      </p:sp>
      <p:sp>
        <p:nvSpPr>
          <p:cNvPr id="8197"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Inward FDI as a % of Gross Fixed Capital Formation 1992-2007</a:t>
            </a:r>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a:p>
            <a:pPr eaLnBrk="1" hangingPunct="1"/>
            <a:endParaRPr lang="en-US" dirty="0" smtClean="0"/>
          </a:p>
        </p:txBody>
      </p:sp>
      <p:pic>
        <p:nvPicPr>
          <p:cNvPr id="8198" name="Picture 4"/>
          <p:cNvPicPr>
            <a:picLocks noChangeAspect="1" noChangeArrowheads="1"/>
          </p:cNvPicPr>
          <p:nvPr/>
        </p:nvPicPr>
        <p:blipFill>
          <a:blip r:embed="rId3" cstate="print"/>
          <a:srcRect/>
          <a:stretch>
            <a:fillRect/>
          </a:stretch>
        </p:blipFill>
        <p:spPr bwMode="auto">
          <a:xfrm>
            <a:off x="609600" y="2057400"/>
            <a:ext cx="8077200" cy="4191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The Source Of FDI?</a:t>
            </a:r>
          </a:p>
        </p:txBody>
      </p:sp>
      <p:sp>
        <p:nvSpPr>
          <p:cNvPr id="9221" name="Rectangle 3"/>
          <p:cNvSpPr>
            <a:spLocks noGrp="1" noChangeArrowheads="1"/>
          </p:cNvSpPr>
          <p:nvPr>
            <p:ph type="body" idx="1"/>
          </p:nvPr>
        </p:nvSpPr>
        <p:spPr/>
        <p:txBody>
          <a:bodyPr/>
          <a:lstStyle/>
          <a:p>
            <a:pPr eaLnBrk="1" hangingPunct="1">
              <a:buNone/>
            </a:pPr>
            <a:r>
              <a:rPr lang="en-US" dirty="0" smtClean="0"/>
              <a:t>Since World War II, the U.S. has been the largest source country for FDI</a:t>
            </a:r>
          </a:p>
          <a:p>
            <a:pPr lvl="1" eaLnBrk="1" hangingPunct="1"/>
            <a:endParaRPr lang="en-US" dirty="0" smtClean="0"/>
          </a:p>
          <a:p>
            <a:pPr lvl="1" eaLnBrk="1" hangingPunct="1"/>
            <a:r>
              <a:rPr lang="en-US" dirty="0" smtClean="0"/>
              <a:t>the United Kingdom, the Netherlands, France, Germany, and Japan are other important source countries</a:t>
            </a:r>
          </a:p>
          <a:p>
            <a:pPr lvl="1" eaLnBrk="1" hangingPunct="1"/>
            <a:endParaRPr lang="en-US" dirty="0" smtClean="0"/>
          </a:p>
          <a:p>
            <a:pPr lvl="1" eaLnBrk="1" hangingPunct="1"/>
            <a:r>
              <a:rPr lang="en-US" dirty="0" smtClean="0"/>
              <a:t>together, these countries accounted for 56% of all FDI outflows from 1998-2006, and 61% of the total global stock of FDI in 2007  </a:t>
            </a:r>
          </a:p>
          <a:p>
            <a:pPr eaLnBrk="1" hangingPunct="1"/>
            <a:endParaRPr lang="en-US" dirty="0" smtClean="0"/>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b="1" smtClean="0">
                <a:latin typeface="Cambria" pitchFamily="18" charset="0"/>
              </a:rPr>
              <a:t>What Is The Source Of FDI?</a:t>
            </a:r>
          </a:p>
        </p:txBody>
      </p:sp>
      <p:sp>
        <p:nvSpPr>
          <p:cNvPr id="10245"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Cumulative FDI Outflows 1998-2007 ($ billions)</a:t>
            </a:r>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a:p>
            <a:pPr algn="ctr" eaLnBrk="1" hangingPunct="1">
              <a:buFont typeface="Wingdings" pitchFamily="2" charset="2"/>
              <a:buNone/>
            </a:pPr>
            <a:r>
              <a:rPr lang="en-US" sz="1400" dirty="0" smtClean="0"/>
              <a:t> </a:t>
            </a:r>
          </a:p>
        </p:txBody>
      </p:sp>
      <p:pic>
        <p:nvPicPr>
          <p:cNvPr id="10246" name="Picture 4"/>
          <p:cNvPicPr>
            <a:picLocks noChangeAspect="1" noChangeArrowheads="1"/>
          </p:cNvPicPr>
          <p:nvPr/>
        </p:nvPicPr>
        <p:blipFill>
          <a:blip r:embed="rId3" cstate="print"/>
          <a:srcRect/>
          <a:stretch>
            <a:fillRect/>
          </a:stretch>
        </p:blipFill>
        <p:spPr bwMode="auto">
          <a:xfrm>
            <a:off x="457200" y="1905000"/>
            <a:ext cx="8305800" cy="4267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74638"/>
            <a:ext cx="8229600" cy="725487"/>
          </a:xfrm>
        </p:spPr>
        <p:txBody>
          <a:bodyPr/>
          <a:lstStyle/>
          <a:p>
            <a:pPr eaLnBrk="1" hangingPunct="1"/>
            <a:r>
              <a:rPr lang="en-US" smtClean="0"/>
              <a:t>Canada’s Case</a:t>
            </a:r>
          </a:p>
        </p:txBody>
      </p:sp>
      <p:sp>
        <p:nvSpPr>
          <p:cNvPr id="21508" name="Rectangle 5"/>
          <p:cNvSpPr>
            <a:spLocks noChangeArrowheads="1"/>
          </p:cNvSpPr>
          <p:nvPr/>
        </p:nvSpPr>
        <p:spPr bwMode="auto">
          <a:xfrm>
            <a:off x="714375" y="857250"/>
            <a:ext cx="6072188" cy="923925"/>
          </a:xfrm>
          <a:prstGeom prst="rect">
            <a:avLst/>
          </a:prstGeom>
          <a:noFill/>
          <a:ln w="9525">
            <a:noFill/>
            <a:miter lim="800000"/>
            <a:headEnd/>
            <a:tailEnd/>
          </a:ln>
        </p:spPr>
        <p:txBody>
          <a:bodyPr>
            <a:spAutoFit/>
          </a:bodyPr>
          <a:lstStyle/>
          <a:p>
            <a:r>
              <a:rPr lang="en-US" b="1">
                <a:latin typeface="Arial Unicode MS" pitchFamily="34" charset="-128"/>
                <a:ea typeface="Arial Unicode MS" pitchFamily="34" charset="-128"/>
                <a:cs typeface="Arial Unicode MS" pitchFamily="34" charset="-128"/>
              </a:rPr>
              <a:t>FDI Flows into Canada and Canadian Direct Investment, 2000 - 2009 ($ billions)</a:t>
            </a:r>
          </a:p>
          <a:p>
            <a:r>
              <a:rPr lang="en-US" b="1">
                <a:latin typeface="Arial Unicode MS" pitchFamily="34" charset="-128"/>
                <a:ea typeface="Arial Unicode MS" pitchFamily="34" charset="-128"/>
                <a:cs typeface="Arial Unicode MS" pitchFamily="34" charset="-128"/>
              </a:rPr>
              <a:t>- Companies of other countries investing in Canada</a:t>
            </a:r>
          </a:p>
        </p:txBody>
      </p:sp>
      <p:pic>
        <p:nvPicPr>
          <p:cNvPr id="28677" name="Picture 2"/>
          <p:cNvPicPr>
            <a:picLocks noChangeAspect="1" noChangeArrowheads="1"/>
          </p:cNvPicPr>
          <p:nvPr/>
        </p:nvPicPr>
        <p:blipFill>
          <a:blip r:embed="rId2" cstate="print"/>
          <a:srcRect/>
          <a:stretch>
            <a:fillRect/>
          </a:stretch>
        </p:blipFill>
        <p:spPr bwMode="auto">
          <a:xfrm>
            <a:off x="714375" y="2143125"/>
            <a:ext cx="7572375" cy="3929063"/>
          </a:xfrm>
          <a:prstGeom prst="rect">
            <a:avLst/>
          </a:prstGeom>
          <a:noFill/>
          <a:ln w="9525">
            <a:noFill/>
            <a:miter lim="800000"/>
            <a:headEnd/>
            <a:tailEnd/>
          </a:ln>
        </p:spPr>
      </p:pic>
      <p:pic>
        <p:nvPicPr>
          <p:cNvPr id="28678" name="Picture 3"/>
          <p:cNvPicPr>
            <a:picLocks noChangeAspect="1" noChangeArrowheads="1"/>
          </p:cNvPicPr>
          <p:nvPr/>
        </p:nvPicPr>
        <p:blipFill>
          <a:blip r:embed="rId3" cstate="print"/>
          <a:srcRect/>
          <a:stretch>
            <a:fillRect/>
          </a:stretch>
        </p:blipFill>
        <p:spPr bwMode="auto">
          <a:xfrm>
            <a:off x="7092280" y="908720"/>
            <a:ext cx="1494787" cy="1008112"/>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274638"/>
            <a:ext cx="8229600" cy="725487"/>
          </a:xfrm>
        </p:spPr>
        <p:txBody>
          <a:bodyPr/>
          <a:lstStyle/>
          <a:p>
            <a:pPr eaLnBrk="1" hangingPunct="1"/>
            <a:r>
              <a:rPr lang="en-US" smtClean="0"/>
              <a:t>Canada’s Case</a:t>
            </a:r>
          </a:p>
        </p:txBody>
      </p:sp>
      <p:pic>
        <p:nvPicPr>
          <p:cNvPr id="29699" name="Picture 2"/>
          <p:cNvPicPr>
            <a:picLocks noChangeAspect="1" noChangeArrowheads="1"/>
          </p:cNvPicPr>
          <p:nvPr/>
        </p:nvPicPr>
        <p:blipFill>
          <a:blip r:embed="rId2" cstate="print"/>
          <a:srcRect/>
          <a:stretch>
            <a:fillRect/>
          </a:stretch>
        </p:blipFill>
        <p:spPr bwMode="auto">
          <a:xfrm>
            <a:off x="467544" y="1556792"/>
            <a:ext cx="8143875" cy="4357688"/>
          </a:xfrm>
          <a:prstGeom prst="rect">
            <a:avLst/>
          </a:prstGeom>
          <a:noFill/>
          <a:ln w="19050">
            <a:solidFill>
              <a:srgbClr val="CD6209"/>
            </a:solidFill>
            <a:miter lim="800000"/>
            <a:headEnd/>
            <a:tailEnd/>
          </a:ln>
        </p:spPr>
      </p:pic>
      <p:sp>
        <p:nvSpPr>
          <p:cNvPr id="29700" name="Rectangle 6"/>
          <p:cNvSpPr>
            <a:spLocks noChangeArrowheads="1"/>
          </p:cNvSpPr>
          <p:nvPr/>
        </p:nvSpPr>
        <p:spPr bwMode="auto">
          <a:xfrm>
            <a:off x="642938" y="928688"/>
            <a:ext cx="7457454" cy="584775"/>
          </a:xfrm>
          <a:prstGeom prst="rect">
            <a:avLst/>
          </a:prstGeom>
          <a:noFill/>
          <a:ln w="9525">
            <a:noFill/>
            <a:miter lim="800000"/>
            <a:headEnd/>
            <a:tailEnd/>
          </a:ln>
        </p:spPr>
        <p:txBody>
          <a:bodyPr wrap="square">
            <a:spAutoFit/>
          </a:bodyPr>
          <a:lstStyle/>
          <a:p>
            <a:r>
              <a:rPr lang="en-US" sz="1600" b="1" dirty="0">
                <a:latin typeface="Arial Unicode MS" pitchFamily="34" charset="-128"/>
                <a:ea typeface="Arial Unicode MS" pitchFamily="34" charset="-128"/>
                <a:cs typeface="Arial Unicode MS" pitchFamily="34" charset="-128"/>
              </a:rPr>
              <a:t>Canadian Foreign Direct Investment </a:t>
            </a:r>
            <a:r>
              <a:rPr lang="en-US" sz="1600" b="1" dirty="0" smtClean="0">
                <a:latin typeface="Arial Unicode MS" pitchFamily="34" charset="-128"/>
                <a:ea typeface="Arial Unicode MS" pitchFamily="34" charset="-128"/>
                <a:cs typeface="Arial Unicode MS" pitchFamily="34" charset="-128"/>
              </a:rPr>
              <a:t> (stock) Abroad</a:t>
            </a:r>
            <a:r>
              <a:rPr lang="en-US" sz="1600" b="1" dirty="0">
                <a:latin typeface="Arial Unicode MS" pitchFamily="34" charset="-128"/>
                <a:ea typeface="Arial Unicode MS" pitchFamily="34" charset="-128"/>
                <a:cs typeface="Arial Unicode MS" pitchFamily="34" charset="-128"/>
              </a:rPr>
              <a:t>, by Top-10 Destinations,</a:t>
            </a:r>
          </a:p>
          <a:p>
            <a:r>
              <a:rPr lang="en-US" sz="1600" b="1" dirty="0">
                <a:latin typeface="Arial Unicode MS" pitchFamily="34" charset="-128"/>
                <a:ea typeface="Arial Unicode MS" pitchFamily="34" charset="-128"/>
                <a:cs typeface="Arial Unicode MS" pitchFamily="34" charset="-128"/>
              </a:rPr>
              <a:t>2006 ($ billions)</a:t>
            </a:r>
          </a:p>
        </p:txBody>
      </p:sp>
      <p:sp>
        <p:nvSpPr>
          <p:cNvPr id="8" name="Rectangle 7"/>
          <p:cNvSpPr/>
          <p:nvPr/>
        </p:nvSpPr>
        <p:spPr>
          <a:xfrm>
            <a:off x="1000125" y="6143625"/>
            <a:ext cx="7143750" cy="246063"/>
          </a:xfrm>
          <a:prstGeom prst="rect">
            <a:avLst/>
          </a:prstGeom>
        </p:spPr>
        <p:txBody>
          <a:bodyPr>
            <a:spAutoFit/>
          </a:bodyPr>
          <a:lstStyle/>
          <a:p>
            <a:pPr fontAlgn="auto">
              <a:spcBef>
                <a:spcPts val="0"/>
              </a:spcBef>
              <a:spcAft>
                <a:spcPts val="0"/>
              </a:spcAft>
              <a:defRPr/>
            </a:pPr>
            <a:r>
              <a:rPr lang="en-US" sz="1000" dirty="0">
                <a:latin typeface="Arial Unicode MS" pitchFamily="34" charset="-128"/>
                <a:ea typeface="Arial Unicode MS" pitchFamily="34" charset="-128"/>
                <a:cs typeface="Arial Unicode MS" pitchFamily="34" charset="-128"/>
              </a:rPr>
              <a:t>Source: Industry Canada</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US" b="1" smtClean="0">
                <a:latin typeface="Cambria" pitchFamily="18" charset="0"/>
              </a:rPr>
              <a:t>Why Choose FDI?</a:t>
            </a:r>
          </a:p>
        </p:txBody>
      </p:sp>
      <p:sp>
        <p:nvSpPr>
          <p:cNvPr id="13317" name="Rectangle 3"/>
          <p:cNvSpPr>
            <a:spLocks noGrp="1" noChangeArrowheads="1"/>
          </p:cNvSpPr>
          <p:nvPr>
            <p:ph type="body" idx="1"/>
          </p:nvPr>
        </p:nvSpPr>
        <p:spPr>
          <a:xfrm>
            <a:off x="395536" y="1556792"/>
            <a:ext cx="8229600" cy="4530725"/>
          </a:xfrm>
        </p:spPr>
        <p:txBody>
          <a:bodyPr/>
          <a:lstStyle/>
          <a:p>
            <a:pPr marL="609600" indent="-609600" eaLnBrk="1" hangingPunct="1">
              <a:lnSpc>
                <a:spcPct val="80000"/>
              </a:lnSpc>
              <a:buFont typeface="Wingdings" pitchFamily="2" charset="2"/>
              <a:buAutoNum type="arabicPeriod"/>
            </a:pPr>
            <a:r>
              <a:rPr lang="en-US" sz="2000" b="1" dirty="0" smtClean="0"/>
              <a:t>Exporting</a:t>
            </a:r>
            <a:r>
              <a:rPr lang="en-US" sz="2000" dirty="0" smtClean="0"/>
              <a:t> - producing goods at home and then shipping them to the receiving country for sale </a:t>
            </a:r>
          </a:p>
          <a:p>
            <a:pPr marL="990600" lvl="1" indent="-533400" eaLnBrk="1" hangingPunct="1">
              <a:lnSpc>
                <a:spcPct val="80000"/>
              </a:lnSpc>
            </a:pPr>
            <a:endParaRPr lang="en-US" sz="1800" dirty="0" smtClean="0"/>
          </a:p>
          <a:p>
            <a:pPr marL="990600" lvl="1" indent="-533400" eaLnBrk="1" hangingPunct="1">
              <a:lnSpc>
                <a:spcPct val="80000"/>
              </a:lnSpc>
            </a:pPr>
            <a:r>
              <a:rPr lang="en-US" sz="1800" dirty="0" smtClean="0"/>
              <a:t>exports can be </a:t>
            </a:r>
            <a:r>
              <a:rPr lang="en-US" sz="1800" u="sng" dirty="0" smtClean="0"/>
              <a:t>limited by transportation costs and trade barriers </a:t>
            </a:r>
          </a:p>
          <a:p>
            <a:pPr marL="990600" lvl="1" indent="-533400" eaLnBrk="1" hangingPunct="1">
              <a:lnSpc>
                <a:spcPct val="80000"/>
              </a:lnSpc>
            </a:pPr>
            <a:endParaRPr lang="en-US" sz="1800" dirty="0" smtClean="0"/>
          </a:p>
          <a:p>
            <a:pPr marL="990600" lvl="1" indent="-533400" eaLnBrk="1" hangingPunct="1">
              <a:lnSpc>
                <a:spcPct val="80000"/>
              </a:lnSpc>
            </a:pPr>
            <a:r>
              <a:rPr lang="en-US" sz="1800" dirty="0" smtClean="0"/>
              <a:t>FDI may be a response to actual or </a:t>
            </a:r>
            <a:r>
              <a:rPr lang="en-US" sz="1800" u="sng" dirty="0" smtClean="0"/>
              <a:t>threatened</a:t>
            </a:r>
            <a:r>
              <a:rPr lang="en-US" sz="1800" dirty="0" smtClean="0"/>
              <a:t> trade barriers such as import tariffs or quotas</a:t>
            </a:r>
          </a:p>
          <a:p>
            <a:pPr marL="609600" indent="-609600" eaLnBrk="1" hangingPunct="1">
              <a:lnSpc>
                <a:spcPct val="80000"/>
              </a:lnSpc>
              <a:buFont typeface="Wingdings" pitchFamily="2" charset="2"/>
              <a:buAutoNum type="arabicPeriod"/>
            </a:pPr>
            <a:endParaRPr lang="en-US" sz="2000" b="1" dirty="0" smtClean="0"/>
          </a:p>
          <a:p>
            <a:pPr marL="609600" indent="-609600" eaLnBrk="1" hangingPunct="1">
              <a:lnSpc>
                <a:spcPct val="80000"/>
              </a:lnSpc>
              <a:buFont typeface="Wingdings" pitchFamily="2" charset="2"/>
              <a:buAutoNum type="arabicPeriod"/>
            </a:pPr>
            <a:r>
              <a:rPr lang="en-US" sz="2000" b="1" dirty="0" smtClean="0"/>
              <a:t>Licensing</a:t>
            </a:r>
            <a:r>
              <a:rPr lang="en-US" sz="2000" dirty="0" smtClean="0"/>
              <a:t> - </a:t>
            </a:r>
            <a:r>
              <a:rPr lang="en-US" sz="2000" u="sng" dirty="0" smtClean="0"/>
              <a:t>granting a foreign entity the right to produce and sell</a:t>
            </a:r>
            <a:r>
              <a:rPr lang="en-US" sz="2000" dirty="0" smtClean="0"/>
              <a:t> the firm’s product in return for a </a:t>
            </a:r>
            <a:r>
              <a:rPr lang="en-US" sz="2000" u="sng" dirty="0" smtClean="0"/>
              <a:t>royalty fee</a:t>
            </a:r>
            <a:r>
              <a:rPr lang="en-US" sz="2000" dirty="0" smtClean="0"/>
              <a:t> on every unit that the foreign entity sells </a:t>
            </a:r>
          </a:p>
          <a:p>
            <a:pPr marL="609600" indent="-609600" eaLnBrk="1" hangingPunct="1">
              <a:lnSpc>
                <a:spcPct val="80000"/>
              </a:lnSpc>
              <a:buFont typeface="Wingdings" pitchFamily="2" charset="2"/>
              <a:buAutoNum type="arabicPeriod"/>
            </a:pPr>
            <a:endParaRPr lang="en-US" sz="2000" dirty="0" smtClean="0"/>
          </a:p>
          <a:p>
            <a:pPr marL="609600" indent="-609600" eaLnBrk="1" hangingPunct="1">
              <a:lnSpc>
                <a:spcPct val="80000"/>
              </a:lnSpc>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US" b="1" smtClean="0">
                <a:latin typeface="Cambria" pitchFamily="18" charset="0"/>
              </a:rPr>
              <a:t>Why Choose FDI?</a:t>
            </a:r>
          </a:p>
        </p:txBody>
      </p:sp>
      <p:sp>
        <p:nvSpPr>
          <p:cNvPr id="13317" name="Rectangle 3"/>
          <p:cNvSpPr>
            <a:spLocks noGrp="1" noChangeArrowheads="1"/>
          </p:cNvSpPr>
          <p:nvPr>
            <p:ph type="body" idx="1"/>
          </p:nvPr>
        </p:nvSpPr>
        <p:spPr>
          <a:xfrm>
            <a:off x="395536" y="1556792"/>
            <a:ext cx="8229600" cy="4530725"/>
          </a:xfrm>
        </p:spPr>
        <p:txBody>
          <a:bodyPr/>
          <a:lstStyle/>
          <a:p>
            <a:pPr marL="609600" indent="-609600" eaLnBrk="1" hangingPunct="1">
              <a:lnSpc>
                <a:spcPct val="80000"/>
              </a:lnSpc>
              <a:buNone/>
            </a:pPr>
            <a:r>
              <a:rPr lang="en-US" sz="2000" b="1" dirty="0" smtClean="0"/>
              <a:t>Internalization theory</a:t>
            </a:r>
            <a:r>
              <a:rPr lang="en-US" sz="2000" dirty="0" smtClean="0"/>
              <a:t> (aka </a:t>
            </a:r>
            <a:r>
              <a:rPr lang="en-US" sz="2000" b="1" dirty="0" smtClean="0"/>
              <a:t>market imperfections theory</a:t>
            </a:r>
            <a:r>
              <a:rPr lang="en-US" sz="2000" dirty="0" smtClean="0"/>
              <a:t>) suggests that licensing has three major drawbacks compared to FDI</a:t>
            </a:r>
          </a:p>
          <a:p>
            <a:pPr marL="990600" lvl="1" indent="-533400" eaLnBrk="1" hangingPunct="1">
              <a:lnSpc>
                <a:spcPct val="80000"/>
              </a:lnSpc>
            </a:pPr>
            <a:endParaRPr lang="en-US" sz="1800" dirty="0" smtClean="0"/>
          </a:p>
          <a:p>
            <a:pPr marL="990600" lvl="1" indent="-533400" eaLnBrk="1" hangingPunct="1">
              <a:lnSpc>
                <a:spcPct val="80000"/>
              </a:lnSpc>
            </a:pPr>
            <a:r>
              <a:rPr lang="en-US" sz="1800" dirty="0" smtClean="0"/>
              <a:t>firm could </a:t>
            </a:r>
            <a:r>
              <a:rPr lang="en-US" sz="1800" u="sng" dirty="0" smtClean="0"/>
              <a:t>give away valuable technological</a:t>
            </a:r>
            <a:r>
              <a:rPr lang="en-US" sz="1800" dirty="0" smtClean="0"/>
              <a:t> know-how to a potential foreign competitor</a:t>
            </a:r>
          </a:p>
          <a:p>
            <a:pPr marL="990600" lvl="1" indent="-533400" eaLnBrk="1" hangingPunct="1">
              <a:lnSpc>
                <a:spcPct val="80000"/>
              </a:lnSpc>
            </a:pPr>
            <a:endParaRPr lang="en-US" sz="1800" dirty="0" smtClean="0"/>
          </a:p>
          <a:p>
            <a:pPr marL="990600" lvl="1" indent="-533400" eaLnBrk="1" hangingPunct="1">
              <a:lnSpc>
                <a:spcPct val="80000"/>
              </a:lnSpc>
            </a:pPr>
            <a:r>
              <a:rPr lang="en-US" sz="1800" u="sng" dirty="0" smtClean="0"/>
              <a:t>does not give a firm control</a:t>
            </a:r>
            <a:r>
              <a:rPr lang="en-US" sz="1800" dirty="0" smtClean="0"/>
              <a:t> over manufacturing, marketing, and strategy in the foreign country</a:t>
            </a:r>
          </a:p>
          <a:p>
            <a:pPr marL="1390650" lvl="2" indent="-533400" eaLnBrk="1" hangingPunct="1">
              <a:lnSpc>
                <a:spcPct val="80000"/>
              </a:lnSpc>
            </a:pPr>
            <a:endParaRPr lang="en-US" sz="1400" dirty="0" smtClean="0"/>
          </a:p>
          <a:p>
            <a:pPr marL="1390650" lvl="2" indent="-533400" eaLnBrk="1" hangingPunct="1">
              <a:lnSpc>
                <a:spcPct val="80000"/>
              </a:lnSpc>
            </a:pPr>
            <a:r>
              <a:rPr lang="en-US" sz="1600" dirty="0" smtClean="0"/>
              <a:t>Limits the firm’s actions in the market against competitors etc. </a:t>
            </a:r>
          </a:p>
          <a:p>
            <a:pPr marL="990600" lvl="1" indent="-533400" eaLnBrk="1" hangingPunct="1">
              <a:lnSpc>
                <a:spcPct val="80000"/>
              </a:lnSpc>
            </a:pPr>
            <a:endParaRPr lang="en-US" sz="1800" dirty="0" smtClean="0"/>
          </a:p>
          <a:p>
            <a:pPr marL="990600" lvl="1" indent="-533400" eaLnBrk="1" hangingPunct="1">
              <a:lnSpc>
                <a:spcPct val="80000"/>
              </a:lnSpc>
            </a:pPr>
            <a:r>
              <a:rPr lang="en-US" sz="1800" u="sng" dirty="0" smtClean="0"/>
              <a:t>the firm’s competitive advantage</a:t>
            </a:r>
            <a:r>
              <a:rPr lang="en-US" sz="1800" dirty="0" smtClean="0"/>
              <a:t> may be based on its management, marketing, and manufacturing capabilities</a:t>
            </a:r>
          </a:p>
          <a:p>
            <a:pPr marL="1390650" lvl="2" indent="-533400" eaLnBrk="1" hangingPunct="1">
              <a:lnSpc>
                <a:spcPct val="80000"/>
              </a:lnSpc>
            </a:pPr>
            <a:endParaRPr lang="en-US" sz="1400" dirty="0" smtClean="0"/>
          </a:p>
          <a:p>
            <a:pPr marL="1390650" lvl="2" indent="-533400" eaLnBrk="1" hangingPunct="1">
              <a:lnSpc>
                <a:spcPct val="80000"/>
              </a:lnSpc>
            </a:pPr>
            <a:r>
              <a:rPr lang="en-US" sz="1600" dirty="0" smtClean="0"/>
              <a:t>May not be reproducible under licensing</a:t>
            </a:r>
          </a:p>
          <a:p>
            <a:pPr marL="609600" indent="-609600" eaLnBrk="1" hangingPunct="1">
              <a:lnSpc>
                <a:spcPct val="80000"/>
              </a:lnSpc>
              <a:buFont typeface="Wingdings" pitchFamily="2" charset="2"/>
              <a:buAutoNum type="arabicPeriod"/>
            </a:pPr>
            <a:endParaRPr lang="en-US" sz="2000" dirty="0" smtClean="0"/>
          </a:p>
          <a:p>
            <a:pPr marL="609600" indent="-609600" eaLnBrk="1" hangingPunct="1">
              <a:lnSpc>
                <a:spcPct val="80000"/>
              </a:lnSpc>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Why Do Firms Choose Acquisition Versus Greenfield Investments?</a:t>
            </a:r>
          </a:p>
        </p:txBody>
      </p:sp>
      <p:sp>
        <p:nvSpPr>
          <p:cNvPr id="11269" name="Rectangle 3"/>
          <p:cNvSpPr>
            <a:spLocks noGrp="1" noChangeArrowheads="1"/>
          </p:cNvSpPr>
          <p:nvPr>
            <p:ph type="body" idx="1"/>
          </p:nvPr>
        </p:nvSpPr>
        <p:spPr/>
        <p:txBody>
          <a:bodyPr/>
          <a:lstStyle/>
          <a:p>
            <a:pPr eaLnBrk="1" hangingPunct="1">
              <a:lnSpc>
                <a:spcPct val="90000"/>
              </a:lnSpc>
            </a:pPr>
            <a:r>
              <a:rPr lang="en-US" sz="2400" dirty="0" smtClean="0"/>
              <a:t>Most cross-border investment is in the form of mergers and acquisitions rather than greenfield investments</a:t>
            </a:r>
          </a:p>
          <a:p>
            <a:pPr eaLnBrk="1" hangingPunct="1">
              <a:lnSpc>
                <a:spcPct val="90000"/>
              </a:lnSpc>
            </a:pPr>
            <a:endParaRPr lang="en-US" sz="2400" dirty="0" smtClean="0"/>
          </a:p>
          <a:p>
            <a:pPr eaLnBrk="1" hangingPunct="1">
              <a:lnSpc>
                <a:spcPct val="90000"/>
              </a:lnSpc>
            </a:pPr>
            <a:r>
              <a:rPr lang="en-US" sz="2400" u="sng" dirty="0" smtClean="0"/>
              <a:t>Firms prefer to acquire existing assets</a:t>
            </a:r>
            <a:r>
              <a:rPr lang="en-US" sz="2400" dirty="0" smtClean="0"/>
              <a:t> because </a:t>
            </a:r>
          </a:p>
          <a:p>
            <a:pPr lvl="1" eaLnBrk="1" hangingPunct="1">
              <a:lnSpc>
                <a:spcPct val="90000"/>
              </a:lnSpc>
            </a:pPr>
            <a:r>
              <a:rPr lang="en-US" sz="2000" dirty="0" smtClean="0"/>
              <a:t>mergers and acquisitions are </a:t>
            </a:r>
            <a:r>
              <a:rPr lang="en-US" sz="2000" u="sng" dirty="0" smtClean="0"/>
              <a:t>quicker</a:t>
            </a:r>
            <a:r>
              <a:rPr lang="en-US" sz="2000" dirty="0" smtClean="0"/>
              <a:t> to execute than greenfield investments</a:t>
            </a:r>
          </a:p>
          <a:p>
            <a:pPr lvl="1" eaLnBrk="1" hangingPunct="1">
              <a:lnSpc>
                <a:spcPct val="90000"/>
              </a:lnSpc>
            </a:pPr>
            <a:r>
              <a:rPr lang="en-US" sz="2000" dirty="0" smtClean="0"/>
              <a:t>it is </a:t>
            </a:r>
            <a:r>
              <a:rPr lang="en-US" sz="2000" u="sng" dirty="0" smtClean="0"/>
              <a:t>easier and perhaps less risky</a:t>
            </a:r>
            <a:r>
              <a:rPr lang="en-US" sz="2000" dirty="0" smtClean="0"/>
              <a:t> for a firm to acquire desired assets than build them from the ground up</a:t>
            </a:r>
          </a:p>
          <a:p>
            <a:pPr lvl="1" eaLnBrk="1" hangingPunct="1">
              <a:lnSpc>
                <a:spcPct val="90000"/>
              </a:lnSpc>
            </a:pPr>
            <a:r>
              <a:rPr lang="en-US" sz="2000" dirty="0" smtClean="0"/>
              <a:t>firms believe that they can </a:t>
            </a:r>
            <a:r>
              <a:rPr lang="en-US" sz="2000" u="sng" dirty="0" smtClean="0"/>
              <a:t>increase the efficiency</a:t>
            </a:r>
            <a:r>
              <a:rPr lang="en-US" sz="2000" dirty="0" smtClean="0"/>
              <a:t> of an acquired unit by </a:t>
            </a:r>
            <a:r>
              <a:rPr lang="en-US" sz="2000" u="sng" dirty="0" smtClean="0"/>
              <a:t>transferring capital, technology, or management skills</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p:txBody>
          <a:bodyPr/>
          <a:lstStyle/>
          <a:p>
            <a:pPr eaLnBrk="1" hangingPunct="1"/>
            <a:r>
              <a:rPr lang="en-US" sz="4000" b="1" smtClean="0">
                <a:latin typeface="Cambria" pitchFamily="18" charset="0"/>
              </a:rPr>
              <a:t>Why Does FDI In Services Occur?</a:t>
            </a:r>
          </a:p>
        </p:txBody>
      </p:sp>
      <p:sp>
        <p:nvSpPr>
          <p:cNvPr id="12293" name="Rectangle 3"/>
          <p:cNvSpPr>
            <a:spLocks noGrp="1" noChangeArrowheads="1"/>
          </p:cNvSpPr>
          <p:nvPr>
            <p:ph type="body" idx="1"/>
          </p:nvPr>
        </p:nvSpPr>
        <p:spPr>
          <a:xfrm>
            <a:off x="467544" y="1340768"/>
            <a:ext cx="8229600" cy="4530725"/>
          </a:xfrm>
        </p:spPr>
        <p:txBody>
          <a:bodyPr/>
          <a:lstStyle/>
          <a:p>
            <a:pPr eaLnBrk="1" hangingPunct="1"/>
            <a:r>
              <a:rPr lang="en-US" sz="2800" dirty="0" smtClean="0"/>
              <a:t>FDI is </a:t>
            </a:r>
            <a:r>
              <a:rPr lang="en-US" sz="2800" u="sng" dirty="0" smtClean="0"/>
              <a:t>shifting</a:t>
            </a:r>
            <a:r>
              <a:rPr lang="en-US" sz="2800" dirty="0" smtClean="0"/>
              <a:t> away from extractive industries and manufacturing, and </a:t>
            </a:r>
            <a:r>
              <a:rPr lang="en-US" sz="2800" u="sng" dirty="0" smtClean="0"/>
              <a:t>towards services</a:t>
            </a:r>
            <a:r>
              <a:rPr lang="en-US" sz="2800" dirty="0" smtClean="0"/>
              <a:t> </a:t>
            </a:r>
          </a:p>
          <a:p>
            <a:pPr eaLnBrk="1" hangingPunct="1"/>
            <a:r>
              <a:rPr lang="en-US" sz="2800" dirty="0" smtClean="0"/>
              <a:t>The shift to </a:t>
            </a:r>
            <a:r>
              <a:rPr lang="en-US" sz="2800" u="sng" dirty="0" smtClean="0"/>
              <a:t>services</a:t>
            </a:r>
            <a:r>
              <a:rPr lang="en-US" sz="2800" dirty="0" smtClean="0"/>
              <a:t> is being driven by</a:t>
            </a:r>
          </a:p>
          <a:p>
            <a:pPr lvl="1" eaLnBrk="1" hangingPunct="1"/>
            <a:r>
              <a:rPr lang="en-US" sz="2000" dirty="0" smtClean="0"/>
              <a:t>the general </a:t>
            </a:r>
            <a:r>
              <a:rPr lang="en-US" sz="2000" u="sng" dirty="0" smtClean="0"/>
              <a:t>move</a:t>
            </a:r>
            <a:r>
              <a:rPr lang="en-US" sz="2000" dirty="0" smtClean="0"/>
              <a:t> in many developed countries </a:t>
            </a:r>
            <a:r>
              <a:rPr lang="en-US" sz="2000" u="sng" dirty="0" smtClean="0"/>
              <a:t>toward services</a:t>
            </a:r>
          </a:p>
          <a:p>
            <a:pPr lvl="1" eaLnBrk="1" hangingPunct="1"/>
            <a:r>
              <a:rPr lang="en-US" sz="2000" dirty="0" smtClean="0"/>
              <a:t>the fact that many services need to be </a:t>
            </a:r>
            <a:r>
              <a:rPr lang="en-US" sz="2000" u="sng" dirty="0" smtClean="0"/>
              <a:t>produced where they are consumed</a:t>
            </a:r>
          </a:p>
          <a:p>
            <a:pPr lvl="1" eaLnBrk="1" hangingPunct="1"/>
            <a:r>
              <a:rPr lang="en-US" sz="2000" dirty="0" smtClean="0"/>
              <a:t>a </a:t>
            </a:r>
            <a:r>
              <a:rPr lang="en-US" sz="2000" u="sng" dirty="0" smtClean="0"/>
              <a:t>liberalization of policies governing FDI in services</a:t>
            </a:r>
          </a:p>
          <a:p>
            <a:pPr lvl="1" eaLnBrk="1" hangingPunct="1"/>
            <a:r>
              <a:rPr lang="en-US" sz="2000" dirty="0" smtClean="0"/>
              <a:t>the </a:t>
            </a:r>
            <a:r>
              <a:rPr lang="en-US" sz="2000" u="sng" dirty="0" smtClean="0"/>
              <a:t>rise of Internet-based global telecommunications networks</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What Is The Pattern Of FDI?</a:t>
            </a:r>
          </a:p>
        </p:txBody>
      </p:sp>
      <p:sp>
        <p:nvSpPr>
          <p:cNvPr id="14341" name="Rectangle 3"/>
          <p:cNvSpPr>
            <a:spLocks noGrp="1" noChangeArrowheads="1"/>
          </p:cNvSpPr>
          <p:nvPr>
            <p:ph type="body" idx="1"/>
          </p:nvPr>
        </p:nvSpPr>
        <p:spPr/>
        <p:txBody>
          <a:bodyPr/>
          <a:lstStyle/>
          <a:p>
            <a:pPr eaLnBrk="1" hangingPunct="1">
              <a:lnSpc>
                <a:spcPct val="80000"/>
              </a:lnSpc>
            </a:pPr>
            <a:r>
              <a:rPr lang="en-US" sz="2000" dirty="0" smtClean="0"/>
              <a:t>Why do firms in the same industry undertake </a:t>
            </a:r>
            <a:r>
              <a:rPr lang="en-US" sz="2000" u="sng" dirty="0" smtClean="0"/>
              <a:t>FDI at about the same time and the same locations</a:t>
            </a:r>
            <a:r>
              <a:rPr lang="en-US" sz="2000" dirty="0" smtClean="0"/>
              <a:t>?</a:t>
            </a:r>
          </a:p>
          <a:p>
            <a:pPr eaLnBrk="1" hangingPunct="1">
              <a:lnSpc>
                <a:spcPct val="80000"/>
              </a:lnSpc>
            </a:pPr>
            <a:endParaRPr lang="en-US" sz="2000" dirty="0" smtClean="0"/>
          </a:p>
          <a:p>
            <a:pPr eaLnBrk="1" hangingPunct="1">
              <a:lnSpc>
                <a:spcPct val="80000"/>
              </a:lnSpc>
            </a:pPr>
            <a:r>
              <a:rPr lang="en-US" sz="2000" dirty="0" err="1" smtClean="0"/>
              <a:t>Knickerbocker</a:t>
            </a:r>
            <a:r>
              <a:rPr lang="en-US" sz="2000" dirty="0" smtClean="0"/>
              <a:t> - FDI flows are a </a:t>
            </a:r>
            <a:r>
              <a:rPr lang="en-US" sz="2000" u="sng" dirty="0" smtClean="0"/>
              <a:t>reflection of strategic rivalry</a:t>
            </a:r>
            <a:r>
              <a:rPr lang="en-US" sz="2000" dirty="0" smtClean="0"/>
              <a:t> between firms in the global marketplace</a:t>
            </a:r>
          </a:p>
          <a:p>
            <a:pPr lvl="1" eaLnBrk="1" hangingPunct="1">
              <a:lnSpc>
                <a:spcPct val="80000"/>
              </a:lnSpc>
            </a:pPr>
            <a:endParaRPr lang="en-US" sz="1800" b="1" dirty="0" smtClean="0"/>
          </a:p>
          <a:p>
            <a:pPr lvl="1" eaLnBrk="1" hangingPunct="1">
              <a:lnSpc>
                <a:spcPct val="80000"/>
              </a:lnSpc>
            </a:pPr>
            <a:r>
              <a:rPr lang="en-US" sz="1800" b="1" dirty="0" smtClean="0"/>
              <a:t>multipoint competition</a:t>
            </a:r>
            <a:r>
              <a:rPr lang="en-US" sz="1800" dirty="0" smtClean="0"/>
              <a:t> -when two or more enterprises encounter each other in different regional markets, national markets, or industries</a:t>
            </a:r>
          </a:p>
          <a:p>
            <a:pPr eaLnBrk="1" hangingPunct="1">
              <a:lnSpc>
                <a:spcPct val="80000"/>
              </a:lnSpc>
            </a:pPr>
            <a:endParaRPr lang="en-US" sz="2000" dirty="0" smtClean="0"/>
          </a:p>
          <a:p>
            <a:pPr eaLnBrk="1" hangingPunct="1">
              <a:lnSpc>
                <a:spcPct val="80000"/>
              </a:lnSpc>
            </a:pPr>
            <a:r>
              <a:rPr lang="en-US" sz="2000" dirty="0" smtClean="0"/>
              <a:t>Vernon - firms undertake </a:t>
            </a:r>
            <a:r>
              <a:rPr lang="en-US" sz="2000" u="sng" dirty="0" smtClean="0"/>
              <a:t>FDI at particular stages in the </a:t>
            </a:r>
            <a:r>
              <a:rPr lang="en-US" sz="2000" b="1" u="sng" dirty="0" smtClean="0"/>
              <a:t>life cycle of a product</a:t>
            </a:r>
          </a:p>
          <a:p>
            <a:pPr lvl="1" eaLnBrk="1" hangingPunct="1">
              <a:lnSpc>
                <a:spcPct val="80000"/>
              </a:lnSpc>
            </a:pPr>
            <a:endParaRPr lang="en-US" sz="1600" b="1" dirty="0" smtClean="0"/>
          </a:p>
          <a:p>
            <a:pPr lvl="1" eaLnBrk="1" hangingPunct="1">
              <a:lnSpc>
                <a:spcPct val="80000"/>
              </a:lnSpc>
            </a:pPr>
            <a:r>
              <a:rPr lang="en-US" sz="1600" b="1" dirty="0" smtClean="0"/>
              <a:t>Advanced foreign markets first based on demand</a:t>
            </a:r>
          </a:p>
          <a:p>
            <a:pPr lvl="1" eaLnBrk="1" hangingPunct="1">
              <a:lnSpc>
                <a:spcPct val="80000"/>
              </a:lnSpc>
            </a:pPr>
            <a:endParaRPr lang="en-US" sz="1600" b="1" dirty="0" smtClean="0"/>
          </a:p>
          <a:p>
            <a:pPr lvl="1" eaLnBrk="1" hangingPunct="1">
              <a:lnSpc>
                <a:spcPct val="80000"/>
              </a:lnSpc>
            </a:pPr>
            <a:r>
              <a:rPr lang="en-US" sz="1600" b="1" dirty="0" smtClean="0"/>
              <a:t>Later, as cost becomes and issue (standardized product), move production to developing world</a:t>
            </a:r>
            <a:endParaRPr lang="en-US" sz="16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What Is The Pattern Of FDI?</a:t>
            </a:r>
          </a:p>
        </p:txBody>
      </p:sp>
      <p:sp>
        <p:nvSpPr>
          <p:cNvPr id="14341" name="Rectangle 3"/>
          <p:cNvSpPr>
            <a:spLocks noGrp="1" noChangeArrowheads="1"/>
          </p:cNvSpPr>
          <p:nvPr>
            <p:ph type="body" idx="1"/>
          </p:nvPr>
        </p:nvSpPr>
        <p:spPr/>
        <p:txBody>
          <a:bodyPr/>
          <a:lstStyle/>
          <a:p>
            <a:pPr eaLnBrk="1" hangingPunct="1">
              <a:lnSpc>
                <a:spcPct val="80000"/>
              </a:lnSpc>
            </a:pPr>
            <a:r>
              <a:rPr lang="en-US" sz="2000" dirty="0" smtClean="0"/>
              <a:t>But, why is it profitable for firms to undertake FDI rather than continuing to export from home base, or licensing a foreign firm (i.e. </a:t>
            </a:r>
            <a:r>
              <a:rPr lang="en-US" sz="2000" u="sng" dirty="0" smtClean="0"/>
              <a:t>FDI versus export or licensing</a:t>
            </a:r>
            <a:r>
              <a:rPr lang="en-US" sz="2000" dirty="0" smtClean="0"/>
              <a:t>)? </a:t>
            </a:r>
          </a:p>
          <a:p>
            <a:pPr eaLnBrk="1" hangingPunct="1">
              <a:lnSpc>
                <a:spcPct val="80000"/>
              </a:lnSpc>
            </a:pPr>
            <a:endParaRPr lang="en-US" sz="2000" dirty="0" smtClean="0"/>
          </a:p>
          <a:p>
            <a:pPr eaLnBrk="1" hangingPunct="1">
              <a:lnSpc>
                <a:spcPct val="80000"/>
              </a:lnSpc>
            </a:pPr>
            <a:r>
              <a:rPr lang="en-US" sz="2000" dirty="0" smtClean="0"/>
              <a:t>According to </a:t>
            </a:r>
            <a:r>
              <a:rPr lang="en-US" sz="2000" dirty="0" err="1" smtClean="0"/>
              <a:t>Dunning’s</a:t>
            </a:r>
            <a:r>
              <a:rPr lang="en-US" sz="2000" dirty="0" smtClean="0"/>
              <a:t> </a:t>
            </a:r>
            <a:r>
              <a:rPr lang="en-US" sz="2000" b="1" dirty="0" smtClean="0"/>
              <a:t>eclectic paradigm</a:t>
            </a:r>
            <a:r>
              <a:rPr lang="en-US" sz="2000" dirty="0" smtClean="0"/>
              <a:t>- it is important to consider</a:t>
            </a:r>
          </a:p>
          <a:p>
            <a:pPr lvl="1" eaLnBrk="1" hangingPunct="1">
              <a:lnSpc>
                <a:spcPct val="80000"/>
              </a:lnSpc>
            </a:pPr>
            <a:endParaRPr lang="en-US" sz="1800" b="1" dirty="0" smtClean="0"/>
          </a:p>
          <a:p>
            <a:pPr lvl="1" eaLnBrk="1" hangingPunct="1">
              <a:lnSpc>
                <a:spcPct val="80000"/>
              </a:lnSpc>
            </a:pPr>
            <a:r>
              <a:rPr lang="en-US" sz="1800" b="1" dirty="0" smtClean="0"/>
              <a:t>location-specific advantages</a:t>
            </a:r>
            <a:r>
              <a:rPr lang="en-US" sz="1800" dirty="0" smtClean="0"/>
              <a:t> - that arise from using </a:t>
            </a:r>
            <a:r>
              <a:rPr lang="en-US" sz="1800" u="sng" dirty="0" smtClean="0"/>
              <a:t>resource endowments or assets that are tied to a particular location</a:t>
            </a:r>
            <a:r>
              <a:rPr lang="en-US" sz="1800" dirty="0" smtClean="0"/>
              <a:t> and that a firm finds valuable to combine with its own unique assets </a:t>
            </a:r>
          </a:p>
          <a:p>
            <a:pPr lvl="1" eaLnBrk="1" hangingPunct="1">
              <a:lnSpc>
                <a:spcPct val="80000"/>
              </a:lnSpc>
            </a:pPr>
            <a:endParaRPr lang="en-US" sz="1800" b="1" dirty="0" smtClean="0"/>
          </a:p>
          <a:p>
            <a:pPr lvl="1" eaLnBrk="1" hangingPunct="1">
              <a:lnSpc>
                <a:spcPct val="80000"/>
              </a:lnSpc>
            </a:pPr>
            <a:r>
              <a:rPr lang="en-US" sz="1800" b="1" dirty="0" smtClean="0"/>
              <a:t>externalities</a:t>
            </a:r>
            <a:r>
              <a:rPr lang="en-US" sz="1800" dirty="0" smtClean="0"/>
              <a:t> - </a:t>
            </a:r>
            <a:r>
              <a:rPr lang="en-US" sz="1800" u="sng" dirty="0" smtClean="0"/>
              <a:t>knowledge spillovers</a:t>
            </a:r>
            <a:r>
              <a:rPr lang="en-US" sz="1800" dirty="0" smtClean="0"/>
              <a:t> that occur when companies in the same industry locate in the same area (e.g. clusters)</a:t>
            </a:r>
          </a:p>
          <a:p>
            <a:pPr eaLnBrk="1" hangingPunct="1">
              <a:lnSpc>
                <a:spcPct val="80000"/>
              </a:lnSpc>
            </a:pPr>
            <a:endParaRPr lang="en-US" sz="20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What Are The Theoretical</a:t>
            </a:r>
            <a:br>
              <a:rPr lang="en-US" b="1" dirty="0" smtClean="0">
                <a:latin typeface="Cambria" pitchFamily="18" charset="0"/>
              </a:rPr>
            </a:br>
            <a:r>
              <a:rPr lang="en-US" b="1" dirty="0" smtClean="0">
                <a:latin typeface="Cambria" pitchFamily="18" charset="0"/>
              </a:rPr>
              <a:t>Approaches To FDI?</a:t>
            </a:r>
          </a:p>
        </p:txBody>
      </p:sp>
      <p:sp>
        <p:nvSpPr>
          <p:cNvPr id="15365" name="Rectangle 3"/>
          <p:cNvSpPr>
            <a:spLocks noGrp="1" noChangeArrowheads="1"/>
          </p:cNvSpPr>
          <p:nvPr>
            <p:ph type="body" idx="1"/>
          </p:nvPr>
        </p:nvSpPr>
        <p:spPr/>
        <p:txBody>
          <a:bodyPr/>
          <a:lstStyle/>
          <a:p>
            <a:pPr eaLnBrk="1" hangingPunct="1">
              <a:lnSpc>
                <a:spcPct val="80000"/>
              </a:lnSpc>
            </a:pPr>
            <a:r>
              <a:rPr lang="en-US" sz="2000" dirty="0" smtClean="0"/>
              <a:t>The </a:t>
            </a:r>
            <a:r>
              <a:rPr lang="en-US" sz="2000" b="1" dirty="0" smtClean="0"/>
              <a:t>radical view</a:t>
            </a:r>
            <a:r>
              <a:rPr lang="en-US" sz="2000" dirty="0" smtClean="0"/>
              <a:t> - the MNE is an instrument of imperialist domination and a tool for </a:t>
            </a:r>
            <a:r>
              <a:rPr lang="en-US" sz="2000" u="sng" dirty="0" smtClean="0"/>
              <a:t>exploiting host countries</a:t>
            </a:r>
            <a:r>
              <a:rPr lang="en-US" sz="2000" dirty="0" smtClean="0"/>
              <a:t> to the exclusive benefit of their capitalist-imperialist home countries  </a:t>
            </a:r>
          </a:p>
          <a:p>
            <a:pPr eaLnBrk="1" hangingPunct="1">
              <a:lnSpc>
                <a:spcPct val="80000"/>
              </a:lnSpc>
            </a:pPr>
            <a:endParaRPr lang="en-US" sz="2000" dirty="0" smtClean="0"/>
          </a:p>
          <a:p>
            <a:pPr eaLnBrk="1" hangingPunct="1">
              <a:lnSpc>
                <a:spcPct val="80000"/>
              </a:lnSpc>
            </a:pPr>
            <a:r>
              <a:rPr lang="en-US" sz="2000" dirty="0" smtClean="0"/>
              <a:t>The </a:t>
            </a:r>
            <a:r>
              <a:rPr lang="en-US" sz="2000" b="1" dirty="0" smtClean="0"/>
              <a:t>free market view</a:t>
            </a:r>
            <a:r>
              <a:rPr lang="en-US" sz="2000" dirty="0" smtClean="0"/>
              <a:t>- international production should be distributed among </a:t>
            </a:r>
            <a:r>
              <a:rPr lang="en-US" sz="2000" u="sng" dirty="0" smtClean="0"/>
              <a:t>countries according to the theory of comparative advantage</a:t>
            </a:r>
            <a:r>
              <a:rPr lang="en-US" sz="2000" dirty="0" smtClean="0"/>
              <a:t>  </a:t>
            </a:r>
          </a:p>
          <a:p>
            <a:pPr lvl="1" eaLnBrk="1" hangingPunct="1">
              <a:lnSpc>
                <a:spcPct val="80000"/>
              </a:lnSpc>
            </a:pPr>
            <a:endParaRPr lang="en-US" sz="1800" dirty="0" smtClean="0"/>
          </a:p>
          <a:p>
            <a:pPr lvl="1" eaLnBrk="1" hangingPunct="1">
              <a:lnSpc>
                <a:spcPct val="80000"/>
              </a:lnSpc>
            </a:pPr>
            <a:r>
              <a:rPr lang="en-US" sz="1800" dirty="0" smtClean="0"/>
              <a:t>embraced by advanced and developing nations including Canada, the United States, Britain, Chile, and Hong Kong</a:t>
            </a:r>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What Are The Theoretical</a:t>
            </a:r>
            <a:br>
              <a:rPr lang="en-US" b="1" dirty="0" smtClean="0">
                <a:latin typeface="Cambria" pitchFamily="18" charset="0"/>
              </a:rPr>
            </a:br>
            <a:r>
              <a:rPr lang="en-US" b="1" dirty="0" smtClean="0">
                <a:latin typeface="Cambria" pitchFamily="18" charset="0"/>
              </a:rPr>
              <a:t>Approaches To FDI?</a:t>
            </a:r>
          </a:p>
        </p:txBody>
      </p:sp>
      <p:sp>
        <p:nvSpPr>
          <p:cNvPr id="15365" name="Rectangle 3"/>
          <p:cNvSpPr>
            <a:spLocks noGrp="1" noChangeArrowheads="1"/>
          </p:cNvSpPr>
          <p:nvPr>
            <p:ph type="body" idx="1"/>
          </p:nvPr>
        </p:nvSpPr>
        <p:spPr/>
        <p:txBody>
          <a:bodyPr/>
          <a:lstStyle/>
          <a:p>
            <a:pPr eaLnBrk="1" hangingPunct="1">
              <a:lnSpc>
                <a:spcPct val="80000"/>
              </a:lnSpc>
            </a:pPr>
            <a:r>
              <a:rPr lang="en-US" sz="2000" b="1" dirty="0" smtClean="0"/>
              <a:t>Pragmatic nationalism</a:t>
            </a:r>
            <a:r>
              <a:rPr lang="en-US" sz="2000" dirty="0" smtClean="0"/>
              <a:t> - </a:t>
            </a:r>
            <a:r>
              <a:rPr lang="en-US" sz="2000" u="sng" dirty="0" smtClean="0"/>
              <a:t>FDI has both benefits</a:t>
            </a:r>
            <a:r>
              <a:rPr lang="en-US" sz="2000" dirty="0" smtClean="0"/>
              <a:t> (inflows of capital, technology, skills and jobs) </a:t>
            </a:r>
            <a:r>
              <a:rPr lang="en-US" sz="2000" u="sng" dirty="0" smtClean="0"/>
              <a:t>and costs</a:t>
            </a:r>
            <a:r>
              <a:rPr lang="en-US" sz="2000" dirty="0" smtClean="0"/>
              <a:t> (repatriation of profits to the home country and a negative balance of payments effect)</a:t>
            </a:r>
          </a:p>
          <a:p>
            <a:pPr lvl="1" eaLnBrk="1" hangingPunct="1">
              <a:lnSpc>
                <a:spcPct val="80000"/>
              </a:lnSpc>
            </a:pPr>
            <a:endParaRPr lang="en-US" sz="1800" dirty="0" smtClean="0"/>
          </a:p>
          <a:p>
            <a:pPr lvl="1" eaLnBrk="1" hangingPunct="1">
              <a:lnSpc>
                <a:spcPct val="80000"/>
              </a:lnSpc>
            </a:pPr>
            <a:r>
              <a:rPr lang="en-US" sz="1800" dirty="0" smtClean="0"/>
              <a:t>FDI should be </a:t>
            </a:r>
            <a:r>
              <a:rPr lang="en-US" sz="1800" u="sng" dirty="0" smtClean="0"/>
              <a:t>allowed only if the benefits outweigh the costs</a:t>
            </a:r>
          </a:p>
          <a:p>
            <a:pPr eaLnBrk="1" hangingPunct="1">
              <a:lnSpc>
                <a:spcPct val="80000"/>
              </a:lnSpc>
            </a:pPr>
            <a:endParaRPr lang="en-US" sz="2000" dirty="0" smtClean="0"/>
          </a:p>
          <a:p>
            <a:pPr eaLnBrk="1" hangingPunct="1">
              <a:lnSpc>
                <a:spcPct val="80000"/>
              </a:lnSpc>
            </a:pPr>
            <a:r>
              <a:rPr lang="en-US" sz="2000" dirty="0" smtClean="0"/>
              <a:t>Recently, there has been a </a:t>
            </a:r>
            <a:r>
              <a:rPr lang="en-US" sz="2000" u="sng" dirty="0" smtClean="0"/>
              <a:t>strong shift toward the free market</a:t>
            </a:r>
            <a:r>
              <a:rPr lang="en-US" sz="2000" dirty="0" smtClean="0"/>
              <a:t> stance creating:</a:t>
            </a:r>
          </a:p>
          <a:p>
            <a:pPr lvl="1" eaLnBrk="1" hangingPunct="1">
              <a:lnSpc>
                <a:spcPct val="80000"/>
              </a:lnSpc>
            </a:pPr>
            <a:endParaRPr lang="en-US" sz="1800" dirty="0" smtClean="0"/>
          </a:p>
          <a:p>
            <a:pPr lvl="1" eaLnBrk="1" hangingPunct="1">
              <a:lnSpc>
                <a:spcPct val="80000"/>
              </a:lnSpc>
            </a:pPr>
            <a:r>
              <a:rPr lang="en-US" sz="1800" dirty="0" smtClean="0"/>
              <a:t>a </a:t>
            </a:r>
            <a:r>
              <a:rPr lang="en-US" sz="1800" u="sng" dirty="0" smtClean="0"/>
              <a:t>surge in FDI worldwide </a:t>
            </a:r>
          </a:p>
          <a:p>
            <a:pPr lvl="1" eaLnBrk="1" hangingPunct="1">
              <a:lnSpc>
                <a:spcPct val="80000"/>
              </a:lnSpc>
            </a:pPr>
            <a:endParaRPr lang="en-US" sz="1800" dirty="0" smtClean="0"/>
          </a:p>
          <a:p>
            <a:pPr lvl="1" eaLnBrk="1" hangingPunct="1">
              <a:lnSpc>
                <a:spcPct val="80000"/>
              </a:lnSpc>
            </a:pPr>
            <a:r>
              <a:rPr lang="en-US" sz="1800" dirty="0" smtClean="0"/>
              <a:t>an increase in the volume of FDI in countries with newly liberalized regimes  (e.g. former Soviet countries)</a:t>
            </a:r>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p:txBody>
          <a:bodyPr/>
          <a:lstStyle/>
          <a:p>
            <a:pPr eaLnBrk="1" hangingPunct="1"/>
            <a:r>
              <a:rPr lang="en-US" b="1" dirty="0" smtClean="0">
                <a:latin typeface="Cambria" pitchFamily="18" charset="0"/>
              </a:rPr>
              <a:t>How Does FDI </a:t>
            </a:r>
            <a:r>
              <a:rPr lang="en-US" b="1" u="sng" dirty="0" smtClean="0">
                <a:latin typeface="Cambria" pitchFamily="18" charset="0"/>
              </a:rPr>
              <a:t>Benefit</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The </a:t>
            </a:r>
            <a:r>
              <a:rPr lang="en-US" b="1" u="sng" dirty="0" smtClean="0">
                <a:latin typeface="Cambria" pitchFamily="18" charset="0"/>
              </a:rPr>
              <a:t>Host</a:t>
            </a:r>
            <a:r>
              <a:rPr lang="en-US" b="1" dirty="0" smtClean="0">
                <a:latin typeface="Cambria" pitchFamily="18" charset="0"/>
              </a:rPr>
              <a:t> Country?</a:t>
            </a:r>
          </a:p>
        </p:txBody>
      </p:sp>
      <p:sp>
        <p:nvSpPr>
          <p:cNvPr id="16389" name="Rectangle 3"/>
          <p:cNvSpPr>
            <a:spLocks noGrp="1" noChangeArrowheads="1"/>
          </p:cNvSpPr>
          <p:nvPr>
            <p:ph type="body" idx="1"/>
          </p:nvPr>
        </p:nvSpPr>
        <p:spPr/>
        <p:txBody>
          <a:bodyPr/>
          <a:lstStyle/>
          <a:p>
            <a:pPr marL="609600" indent="-609600" eaLnBrk="1" hangingPunct="1">
              <a:lnSpc>
                <a:spcPct val="80000"/>
              </a:lnSpc>
              <a:buNone/>
            </a:pPr>
            <a:r>
              <a:rPr lang="en-US" sz="2000" dirty="0" smtClean="0"/>
              <a:t>There are four main benefits of inward FDI for a host country </a:t>
            </a:r>
          </a:p>
          <a:p>
            <a:pPr marL="609600" indent="-609600" eaLnBrk="1" hangingPunct="1">
              <a:lnSpc>
                <a:spcPct val="80000"/>
              </a:lnSpc>
              <a:buFont typeface="Wingdings" pitchFamily="2" charset="2"/>
              <a:buAutoNum type="arabicPeriod"/>
            </a:pPr>
            <a:r>
              <a:rPr lang="en-US" sz="2000" b="1" dirty="0" smtClean="0"/>
              <a:t>Resource transfer effects</a:t>
            </a:r>
            <a:r>
              <a:rPr lang="en-US" sz="2000" dirty="0" smtClean="0"/>
              <a:t> - FDI brings capital, technology, and management resources </a:t>
            </a:r>
          </a:p>
          <a:p>
            <a:pPr marL="609600" indent="-609600" eaLnBrk="1" hangingPunct="1">
              <a:lnSpc>
                <a:spcPct val="80000"/>
              </a:lnSpc>
              <a:buFont typeface="Wingdings" pitchFamily="2" charset="2"/>
              <a:buAutoNum type="arabicPeriod"/>
            </a:pPr>
            <a:endParaRPr lang="en-US" sz="2000" b="1" dirty="0" smtClean="0"/>
          </a:p>
          <a:p>
            <a:pPr marL="609600" indent="-609600" eaLnBrk="1" hangingPunct="1">
              <a:lnSpc>
                <a:spcPct val="80000"/>
              </a:lnSpc>
              <a:buFont typeface="Wingdings" pitchFamily="2" charset="2"/>
              <a:buAutoNum type="arabicPeriod"/>
            </a:pPr>
            <a:r>
              <a:rPr lang="en-US" sz="2000" b="1" dirty="0" smtClean="0"/>
              <a:t>Employment effects</a:t>
            </a:r>
            <a:r>
              <a:rPr lang="en-US" sz="2000" dirty="0" smtClean="0"/>
              <a:t> - FDI can bring jobs</a:t>
            </a:r>
          </a:p>
          <a:p>
            <a:pPr marL="609600" indent="-609600" eaLnBrk="1" hangingPunct="1">
              <a:lnSpc>
                <a:spcPct val="80000"/>
              </a:lnSpc>
              <a:buFont typeface="Wingdings" pitchFamily="2" charset="2"/>
              <a:buAutoNum type="arabicPeriod"/>
            </a:pPr>
            <a:endParaRPr lang="en-US" sz="2000" b="1" dirty="0" smtClean="0"/>
          </a:p>
          <a:p>
            <a:pPr marL="609600" indent="-609600" eaLnBrk="1" hangingPunct="1">
              <a:lnSpc>
                <a:spcPct val="80000"/>
              </a:lnSpc>
              <a:buFont typeface="Wingdings" pitchFamily="2" charset="2"/>
              <a:buAutoNum type="arabicPeriod"/>
            </a:pPr>
            <a:r>
              <a:rPr lang="en-US" sz="2000" b="1" dirty="0" smtClean="0"/>
              <a:t>Balance of payments effects</a:t>
            </a:r>
            <a:r>
              <a:rPr lang="en-US" sz="2000" dirty="0" smtClean="0"/>
              <a:t> - FDI can help a country to achieve a </a:t>
            </a:r>
            <a:r>
              <a:rPr lang="en-US" sz="2000" b="1" dirty="0" smtClean="0"/>
              <a:t>current account surplus</a:t>
            </a:r>
          </a:p>
          <a:p>
            <a:pPr marL="609600" indent="-609600" eaLnBrk="1" hangingPunct="1">
              <a:lnSpc>
                <a:spcPct val="80000"/>
              </a:lnSpc>
              <a:buFont typeface="Wingdings" pitchFamily="2" charset="2"/>
              <a:buAutoNum type="arabicPeriod"/>
            </a:pPr>
            <a:endParaRPr lang="en-US" sz="2000" b="1" dirty="0" smtClean="0"/>
          </a:p>
          <a:p>
            <a:pPr marL="609600" indent="-609600" eaLnBrk="1" hangingPunct="1">
              <a:lnSpc>
                <a:spcPct val="80000"/>
              </a:lnSpc>
              <a:buFont typeface="Wingdings" pitchFamily="2" charset="2"/>
              <a:buAutoNum type="arabicPeriod"/>
            </a:pPr>
            <a:r>
              <a:rPr lang="en-US" sz="2000" b="1" dirty="0" smtClean="0"/>
              <a:t>Effects on competition and economic growth</a:t>
            </a:r>
            <a:r>
              <a:rPr lang="en-US" sz="2000" dirty="0" smtClean="0"/>
              <a:t> - greenfield investments increase the level of competition in a market, driving down prices and improving the welfare of consumers</a:t>
            </a:r>
          </a:p>
          <a:p>
            <a:pPr marL="990600" lvl="1" indent="-533400" eaLnBrk="1" hangingPunct="1">
              <a:lnSpc>
                <a:spcPct val="80000"/>
              </a:lnSpc>
            </a:pPr>
            <a:endParaRPr lang="en-US" sz="1800" dirty="0" smtClean="0"/>
          </a:p>
          <a:p>
            <a:pPr marL="990600" lvl="1" indent="-533400" eaLnBrk="1" hangingPunct="1">
              <a:lnSpc>
                <a:spcPct val="80000"/>
              </a:lnSpc>
            </a:pPr>
            <a:r>
              <a:rPr lang="en-US" sz="1800" dirty="0" smtClean="0"/>
              <a:t>can lead to increased productivity growth, product and process innovation, and greater economic growth </a:t>
            </a:r>
          </a:p>
          <a:p>
            <a:pPr marL="609600" indent="-609600" eaLnBrk="1" hangingPunct="1">
              <a:lnSpc>
                <a:spcPct val="80000"/>
              </a:lnSpc>
            </a:pPr>
            <a:endParaRPr lang="en-US" sz="2400" dirty="0" smtClean="0"/>
          </a:p>
          <a:p>
            <a:pPr marL="609600" indent="-6096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b="1" dirty="0" smtClean="0">
                <a:latin typeface="Cambria" pitchFamily="18" charset="0"/>
              </a:rPr>
              <a:t>What Are The </a:t>
            </a:r>
            <a:r>
              <a:rPr lang="en-US" b="1" u="sng" dirty="0" smtClean="0">
                <a:latin typeface="Cambria" pitchFamily="18" charset="0"/>
              </a:rPr>
              <a:t>Costs</a:t>
            </a:r>
            <a:r>
              <a:rPr lang="en-US" b="1" dirty="0" smtClean="0">
                <a:latin typeface="Cambria" pitchFamily="18" charset="0"/>
              </a:rPr>
              <a:t> Of </a:t>
            </a:r>
            <a:br>
              <a:rPr lang="en-US" b="1" dirty="0" smtClean="0">
                <a:latin typeface="Cambria" pitchFamily="18" charset="0"/>
              </a:rPr>
            </a:br>
            <a:r>
              <a:rPr lang="en-US" b="1" dirty="0" smtClean="0">
                <a:latin typeface="Cambria" pitchFamily="18" charset="0"/>
              </a:rPr>
              <a:t>FDI To The </a:t>
            </a:r>
            <a:r>
              <a:rPr lang="en-US" b="1" u="sng" dirty="0" smtClean="0">
                <a:latin typeface="Cambria" pitchFamily="18" charset="0"/>
              </a:rPr>
              <a:t>Host</a:t>
            </a:r>
            <a:r>
              <a:rPr lang="en-US" b="1" dirty="0" smtClean="0">
                <a:latin typeface="Cambria" pitchFamily="18" charset="0"/>
              </a:rPr>
              <a:t> Country?</a:t>
            </a:r>
          </a:p>
        </p:txBody>
      </p:sp>
      <p:sp>
        <p:nvSpPr>
          <p:cNvPr id="17413" name="Rectangle 3"/>
          <p:cNvSpPr>
            <a:spLocks noGrp="1" noChangeArrowheads="1"/>
          </p:cNvSpPr>
          <p:nvPr>
            <p:ph type="body" idx="1"/>
          </p:nvPr>
        </p:nvSpPr>
        <p:spPr/>
        <p:txBody>
          <a:bodyPr/>
          <a:lstStyle/>
          <a:p>
            <a:pPr marL="609600" indent="-609600" eaLnBrk="1" hangingPunct="1">
              <a:lnSpc>
                <a:spcPct val="80000"/>
              </a:lnSpc>
              <a:buNone/>
            </a:pPr>
            <a:r>
              <a:rPr lang="en-US" sz="2000" dirty="0" smtClean="0"/>
              <a:t>Inward FDI has three main costs:</a:t>
            </a:r>
          </a:p>
          <a:p>
            <a:pPr marL="609600" indent="-609600" eaLnBrk="1" hangingPunct="1">
              <a:lnSpc>
                <a:spcPct val="80000"/>
              </a:lnSpc>
              <a:buFont typeface="Wingdings" pitchFamily="2" charset="2"/>
              <a:buAutoNum type="arabicPeriod"/>
            </a:pPr>
            <a:r>
              <a:rPr lang="en-US" sz="2000" u="sng" dirty="0" smtClean="0"/>
              <a:t>Adverse effects of FDI on competition</a:t>
            </a:r>
            <a:r>
              <a:rPr lang="en-US" sz="2000" dirty="0" smtClean="0"/>
              <a:t> within the host nation (</a:t>
            </a:r>
            <a:r>
              <a:rPr lang="en-US" sz="2000" u="sng" dirty="0" smtClean="0"/>
              <a:t>especially with acquisitions</a:t>
            </a:r>
            <a:r>
              <a:rPr lang="en-US" sz="2000" dirty="0" smtClean="0"/>
              <a:t>)</a:t>
            </a:r>
          </a:p>
          <a:p>
            <a:pPr marL="990600" lvl="1" indent="-533400" eaLnBrk="1" hangingPunct="1">
              <a:lnSpc>
                <a:spcPct val="80000"/>
              </a:lnSpc>
            </a:pPr>
            <a:r>
              <a:rPr lang="en-US" sz="1800" dirty="0" smtClean="0"/>
              <a:t>subsidiaries of foreign MNEs may have greater economic power than indigenous competitors because they may be part of a larger international organization</a:t>
            </a:r>
          </a:p>
          <a:p>
            <a:pPr marL="609600" indent="-609600" eaLnBrk="1" hangingPunct="1">
              <a:lnSpc>
                <a:spcPct val="80000"/>
              </a:lnSpc>
              <a:buFont typeface="Wingdings" pitchFamily="2" charset="2"/>
              <a:buAutoNum type="arabicPeriod"/>
            </a:pPr>
            <a:endParaRPr lang="en-US" sz="2000" dirty="0" smtClean="0"/>
          </a:p>
          <a:p>
            <a:pPr marL="609600" indent="-609600" eaLnBrk="1" hangingPunct="1">
              <a:lnSpc>
                <a:spcPct val="80000"/>
              </a:lnSpc>
              <a:buFont typeface="Wingdings" pitchFamily="2" charset="2"/>
              <a:buAutoNum type="arabicPeriod"/>
            </a:pPr>
            <a:r>
              <a:rPr lang="en-US" sz="2000" dirty="0" smtClean="0"/>
              <a:t>Adverse effects on the balance of payments</a:t>
            </a:r>
          </a:p>
          <a:p>
            <a:pPr marL="990600" lvl="1" indent="-533400" eaLnBrk="1" hangingPunct="1">
              <a:lnSpc>
                <a:spcPct val="80000"/>
              </a:lnSpc>
            </a:pPr>
            <a:r>
              <a:rPr lang="en-US" sz="1800" dirty="0" smtClean="0"/>
              <a:t>when a foreign subsidiary </a:t>
            </a:r>
            <a:r>
              <a:rPr lang="en-US" sz="1800" u="sng" dirty="0" smtClean="0"/>
              <a:t>imports a substantial number of its inputs from abroad</a:t>
            </a:r>
            <a:r>
              <a:rPr lang="en-US" sz="1800" dirty="0" smtClean="0"/>
              <a:t>, there is a debit on the current account of the host country’s balance of payments</a:t>
            </a:r>
          </a:p>
          <a:p>
            <a:pPr marL="609600" indent="-609600" eaLnBrk="1" hangingPunct="1">
              <a:lnSpc>
                <a:spcPct val="80000"/>
              </a:lnSpc>
              <a:buFont typeface="Wingdings" pitchFamily="2" charset="2"/>
              <a:buAutoNum type="arabicPeriod"/>
            </a:pPr>
            <a:endParaRPr lang="en-US" sz="2000" dirty="0" smtClean="0"/>
          </a:p>
          <a:p>
            <a:pPr marL="609600" indent="-609600" eaLnBrk="1" hangingPunct="1">
              <a:lnSpc>
                <a:spcPct val="80000"/>
              </a:lnSpc>
              <a:buFont typeface="Wingdings" pitchFamily="2" charset="2"/>
              <a:buAutoNum type="arabicPeriod"/>
            </a:pPr>
            <a:r>
              <a:rPr lang="en-US" sz="2000" dirty="0" smtClean="0"/>
              <a:t>Perceived loss of national sovereignty and autonomy</a:t>
            </a:r>
          </a:p>
          <a:p>
            <a:pPr marL="990600" lvl="1" indent="-533400" eaLnBrk="1" hangingPunct="1">
              <a:lnSpc>
                <a:spcPct val="80000"/>
              </a:lnSpc>
            </a:pPr>
            <a:r>
              <a:rPr lang="en-US" sz="1800" u="sng" dirty="0" smtClean="0"/>
              <a:t>decisions that affect the host country will be made by a foreign corporate parent</a:t>
            </a:r>
            <a:r>
              <a:rPr lang="en-US" sz="1800" dirty="0" smtClean="0"/>
              <a:t> that has no real commitment to the host country, and over which the host country’s government has no real control</a:t>
            </a:r>
          </a:p>
          <a:p>
            <a:pPr marL="609600" indent="-609600" eaLnBrk="1" hangingPunct="1">
              <a:lnSpc>
                <a:spcPct val="80000"/>
              </a:lnSpc>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p:txBody>
          <a:bodyPr/>
          <a:lstStyle/>
          <a:p>
            <a:pPr eaLnBrk="1" hangingPunct="1"/>
            <a:r>
              <a:rPr lang="en-US" b="1" dirty="0" smtClean="0">
                <a:latin typeface="Cambria" pitchFamily="18" charset="0"/>
              </a:rPr>
              <a:t>How Does FDI </a:t>
            </a:r>
            <a:r>
              <a:rPr lang="en-US" b="1" u="sng" dirty="0" smtClean="0">
                <a:latin typeface="Cambria" pitchFamily="18" charset="0"/>
              </a:rPr>
              <a:t>Benefit</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The </a:t>
            </a:r>
            <a:r>
              <a:rPr lang="en-US" b="1" u="sng" dirty="0" smtClean="0">
                <a:latin typeface="Cambria" pitchFamily="18" charset="0"/>
              </a:rPr>
              <a:t>Home</a:t>
            </a:r>
            <a:r>
              <a:rPr lang="en-US" b="1" dirty="0" smtClean="0">
                <a:latin typeface="Cambria" pitchFamily="18" charset="0"/>
              </a:rPr>
              <a:t> Country?</a:t>
            </a:r>
          </a:p>
        </p:txBody>
      </p:sp>
      <p:sp>
        <p:nvSpPr>
          <p:cNvPr id="18437" name="Rectangle 3"/>
          <p:cNvSpPr>
            <a:spLocks noGrp="1" noChangeArrowheads="1"/>
          </p:cNvSpPr>
          <p:nvPr>
            <p:ph type="body" idx="1"/>
          </p:nvPr>
        </p:nvSpPr>
        <p:spPr>
          <a:xfrm>
            <a:off x="395536" y="1484784"/>
            <a:ext cx="8229600" cy="4530725"/>
          </a:xfrm>
        </p:spPr>
        <p:txBody>
          <a:bodyPr/>
          <a:lstStyle/>
          <a:p>
            <a:pPr marL="533400" indent="-533400" eaLnBrk="1" hangingPunct="1">
              <a:buNone/>
            </a:pPr>
            <a:r>
              <a:rPr lang="en-US" sz="2400" dirty="0" smtClean="0"/>
              <a:t>The benefits of FDI for the home country include</a:t>
            </a:r>
          </a:p>
          <a:p>
            <a:pPr marL="533400" indent="-533400" eaLnBrk="1" hangingPunct="1">
              <a:buFont typeface="Wingdings" pitchFamily="2" charset="2"/>
              <a:buAutoNum type="arabicPeriod"/>
            </a:pPr>
            <a:r>
              <a:rPr lang="en-US" sz="2400" dirty="0" smtClean="0"/>
              <a:t>The effect on the capital account of the home </a:t>
            </a:r>
            <a:r>
              <a:rPr lang="en-US" sz="2400" u="sng" dirty="0" smtClean="0"/>
              <a:t>country’s balance of payments from the inward flow of foreign earnings and demand</a:t>
            </a:r>
            <a:r>
              <a:rPr lang="en-US" sz="2400" dirty="0" smtClean="0"/>
              <a:t> for components, capital equipment etc</a:t>
            </a:r>
          </a:p>
          <a:p>
            <a:pPr marL="533400" indent="-533400" eaLnBrk="1" hangingPunct="1">
              <a:buFont typeface="Wingdings" pitchFamily="2" charset="2"/>
              <a:buAutoNum type="arabicPeriod"/>
            </a:pPr>
            <a:endParaRPr lang="en-US" sz="2400" dirty="0" smtClean="0"/>
          </a:p>
          <a:p>
            <a:pPr marL="533400" indent="-533400" eaLnBrk="1" hangingPunct="1">
              <a:buFont typeface="Wingdings" pitchFamily="2" charset="2"/>
              <a:buAutoNum type="arabicPeriod"/>
            </a:pPr>
            <a:r>
              <a:rPr lang="en-US" sz="2400" dirty="0" smtClean="0"/>
              <a:t>The </a:t>
            </a:r>
            <a:r>
              <a:rPr lang="en-US" sz="2400" u="sng" dirty="0" smtClean="0"/>
              <a:t>employment effects</a:t>
            </a:r>
            <a:r>
              <a:rPr lang="en-US" sz="2400" dirty="0" smtClean="0"/>
              <a:t> that arise from outward FDI (creates demand in host country)</a:t>
            </a:r>
          </a:p>
          <a:p>
            <a:pPr marL="533400" indent="-533400" eaLnBrk="1" hangingPunct="1">
              <a:buFont typeface="Wingdings" pitchFamily="2" charset="2"/>
              <a:buAutoNum type="arabicPeriod"/>
            </a:pPr>
            <a:endParaRPr lang="en-US" sz="2400" dirty="0" smtClean="0"/>
          </a:p>
          <a:p>
            <a:pPr marL="533400" indent="-533400" eaLnBrk="1" hangingPunct="1">
              <a:buFont typeface="Wingdings" pitchFamily="2" charset="2"/>
              <a:buAutoNum type="arabicPeriod"/>
            </a:pPr>
            <a:r>
              <a:rPr lang="en-US" sz="2400" dirty="0" smtClean="0"/>
              <a:t>The gains from </a:t>
            </a:r>
            <a:r>
              <a:rPr lang="en-US" sz="2400" u="sng" dirty="0" smtClean="0"/>
              <a:t>learning valuable skills</a:t>
            </a:r>
            <a:r>
              <a:rPr lang="en-US" sz="2400" dirty="0" smtClean="0"/>
              <a:t> from foreign markets that can subsequently be </a:t>
            </a:r>
            <a:r>
              <a:rPr lang="en-US" sz="2400" u="sng" dirty="0" smtClean="0"/>
              <a:t>transferred back to the home country</a:t>
            </a:r>
          </a:p>
          <a:p>
            <a:pPr marL="533400" indent="-533400" eaLnBrk="1" hangingPunct="1"/>
            <a:endParaRPr lang="en-US" sz="2800" dirty="0" smtClean="0"/>
          </a:p>
          <a:p>
            <a:pPr marL="533400" indent="-533400" eaLnBrk="1" hangingPunct="1"/>
            <a:endParaRPr lang="en-US" sz="2800" dirty="0" smtClean="0"/>
          </a:p>
          <a:p>
            <a:pPr marL="533400" indent="-533400"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a:lstStyle/>
          <a:p>
            <a:pPr eaLnBrk="1" hangingPunct="1"/>
            <a:r>
              <a:rPr lang="en-US" b="1" dirty="0" smtClean="0">
                <a:latin typeface="Cambria" pitchFamily="18" charset="0"/>
              </a:rPr>
              <a:t>What Are The </a:t>
            </a:r>
            <a:r>
              <a:rPr lang="en-US" b="1" u="sng" dirty="0" smtClean="0">
                <a:latin typeface="Cambria" pitchFamily="18" charset="0"/>
              </a:rPr>
              <a:t>Costs</a:t>
            </a:r>
            <a:r>
              <a:rPr lang="en-US" b="1" dirty="0" smtClean="0">
                <a:latin typeface="Cambria" pitchFamily="18" charset="0"/>
              </a:rPr>
              <a:t> Of </a:t>
            </a:r>
            <a:br>
              <a:rPr lang="en-US" b="1" dirty="0" smtClean="0">
                <a:latin typeface="Cambria" pitchFamily="18" charset="0"/>
              </a:rPr>
            </a:br>
            <a:r>
              <a:rPr lang="en-US" b="1" dirty="0" smtClean="0">
                <a:latin typeface="Cambria" pitchFamily="18" charset="0"/>
              </a:rPr>
              <a:t>FDI To The </a:t>
            </a:r>
            <a:r>
              <a:rPr lang="en-US" b="1" u="sng" dirty="0" smtClean="0">
                <a:latin typeface="Cambria" pitchFamily="18" charset="0"/>
              </a:rPr>
              <a:t>Home</a:t>
            </a:r>
            <a:r>
              <a:rPr lang="en-US" b="1" dirty="0" smtClean="0">
                <a:latin typeface="Cambria" pitchFamily="18" charset="0"/>
              </a:rPr>
              <a:t> Country?</a:t>
            </a:r>
          </a:p>
        </p:txBody>
      </p:sp>
      <p:sp>
        <p:nvSpPr>
          <p:cNvPr id="19461" name="Rectangle 3"/>
          <p:cNvSpPr>
            <a:spLocks noGrp="1" noChangeArrowheads="1"/>
          </p:cNvSpPr>
          <p:nvPr>
            <p:ph type="body" idx="1"/>
          </p:nvPr>
        </p:nvSpPr>
        <p:spPr/>
        <p:txBody>
          <a:bodyPr/>
          <a:lstStyle/>
          <a:p>
            <a:pPr marL="533400" indent="-533400" eaLnBrk="1" hangingPunct="1">
              <a:lnSpc>
                <a:spcPct val="90000"/>
              </a:lnSpc>
              <a:buFont typeface="Wingdings" pitchFamily="2" charset="2"/>
              <a:buAutoNum type="arabicPeriod"/>
            </a:pPr>
            <a:r>
              <a:rPr lang="en-US" sz="2000" dirty="0" smtClean="0"/>
              <a:t>The home country’s balance of payments can suffer</a:t>
            </a:r>
          </a:p>
          <a:p>
            <a:pPr marL="914400" lvl="1" indent="-457200" eaLnBrk="1" hangingPunct="1">
              <a:lnSpc>
                <a:spcPct val="90000"/>
              </a:lnSpc>
            </a:pPr>
            <a:r>
              <a:rPr lang="en-US" sz="1800" dirty="0" smtClean="0"/>
              <a:t>from the </a:t>
            </a:r>
            <a:r>
              <a:rPr lang="en-US" sz="1800" u="sng" dirty="0" smtClean="0"/>
              <a:t>initial capital outflow</a:t>
            </a:r>
            <a:r>
              <a:rPr lang="en-US" sz="1800" dirty="0" smtClean="0"/>
              <a:t> required to finance the FDI</a:t>
            </a:r>
          </a:p>
          <a:p>
            <a:pPr marL="914400" lvl="1" indent="-457200" eaLnBrk="1" hangingPunct="1">
              <a:lnSpc>
                <a:spcPct val="90000"/>
              </a:lnSpc>
            </a:pPr>
            <a:r>
              <a:rPr lang="en-US" sz="1800" u="sng" dirty="0" smtClean="0"/>
              <a:t>if the purpose of the FDI is to serve the home market</a:t>
            </a:r>
            <a:r>
              <a:rPr lang="en-US" sz="1800" dirty="0" smtClean="0"/>
              <a:t> from a low cost labor location</a:t>
            </a:r>
          </a:p>
          <a:p>
            <a:pPr marL="914400" lvl="1" indent="-457200" eaLnBrk="1" hangingPunct="1">
              <a:lnSpc>
                <a:spcPct val="90000"/>
              </a:lnSpc>
            </a:pPr>
            <a:r>
              <a:rPr lang="en-US" sz="1800" dirty="0" smtClean="0"/>
              <a:t>if the </a:t>
            </a:r>
            <a:r>
              <a:rPr lang="en-US" sz="1800" u="sng" dirty="0" smtClean="0"/>
              <a:t>FDI is a substitute for direct exports</a:t>
            </a:r>
          </a:p>
          <a:p>
            <a:pPr marL="533400" indent="-533400" eaLnBrk="1" hangingPunct="1">
              <a:lnSpc>
                <a:spcPct val="90000"/>
              </a:lnSpc>
              <a:buFont typeface="Wingdings" pitchFamily="2" charset="2"/>
              <a:buAutoNum type="arabicPeriod"/>
            </a:pPr>
            <a:endParaRPr lang="en-US" sz="2000" dirty="0" smtClean="0"/>
          </a:p>
          <a:p>
            <a:pPr marL="533400" indent="-533400" eaLnBrk="1" hangingPunct="1">
              <a:lnSpc>
                <a:spcPct val="90000"/>
              </a:lnSpc>
              <a:buFont typeface="Wingdings" pitchFamily="2" charset="2"/>
              <a:buAutoNum type="arabicPeriod"/>
            </a:pPr>
            <a:r>
              <a:rPr lang="en-US" sz="2000" u="sng" dirty="0" smtClean="0"/>
              <a:t>Employment may also be negatively affected</a:t>
            </a:r>
            <a:r>
              <a:rPr lang="en-US" sz="2000" dirty="0" smtClean="0"/>
              <a:t> if the FDI is a substitute for domestic production</a:t>
            </a:r>
          </a:p>
          <a:p>
            <a:pPr marL="533400" indent="-533400" eaLnBrk="1" hangingPunct="1">
              <a:lnSpc>
                <a:spcPct val="90000"/>
              </a:lnSpc>
            </a:pPr>
            <a:endParaRPr lang="en-US" sz="2000" dirty="0" smtClean="0"/>
          </a:p>
          <a:p>
            <a:pPr marL="533400" indent="-533400" eaLnBrk="1" hangingPunct="1">
              <a:lnSpc>
                <a:spcPct val="90000"/>
              </a:lnSpc>
            </a:pPr>
            <a:r>
              <a:rPr lang="en-US" sz="2000" dirty="0" smtClean="0"/>
              <a:t>But, </a:t>
            </a:r>
            <a:r>
              <a:rPr lang="en-US" sz="2000" u="sng" dirty="0" smtClean="0"/>
              <a:t>international trade theory suggests</a:t>
            </a:r>
            <a:r>
              <a:rPr lang="en-US" sz="2000" dirty="0" smtClean="0"/>
              <a:t> that home country concerns about the negative economic effects of </a:t>
            </a:r>
            <a:r>
              <a:rPr lang="en-US" sz="2000" b="1" dirty="0" smtClean="0"/>
              <a:t>offshore production</a:t>
            </a:r>
            <a:r>
              <a:rPr lang="en-US" sz="2000" dirty="0" smtClean="0"/>
              <a:t> (FDI undertaken to serve the home market) may not be valid (i.e. </a:t>
            </a:r>
            <a:r>
              <a:rPr lang="en-US" sz="2000" u="sng" dirty="0" smtClean="0"/>
              <a:t>comparative advantage</a:t>
            </a:r>
            <a:r>
              <a:rPr lang="en-US" sz="2000" dirty="0" smtClean="0"/>
              <a:t>)</a:t>
            </a:r>
          </a:p>
          <a:p>
            <a:pPr marL="533400" indent="-533400" eaLnBrk="1" hangingPunct="1">
              <a:lnSpc>
                <a:spcPct val="9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p:txBody>
          <a:bodyPr/>
          <a:lstStyle/>
          <a:p>
            <a:pPr eaLnBrk="1" hangingPunct="1"/>
            <a:r>
              <a:rPr lang="en-US" b="1" dirty="0" smtClean="0">
                <a:latin typeface="Cambria" pitchFamily="18" charset="0"/>
              </a:rPr>
              <a:t>How Does Government </a:t>
            </a:r>
            <a:br>
              <a:rPr lang="en-US" b="1" dirty="0" smtClean="0">
                <a:latin typeface="Cambria" pitchFamily="18" charset="0"/>
              </a:rPr>
            </a:br>
            <a:r>
              <a:rPr lang="en-US" b="1" dirty="0" smtClean="0">
                <a:latin typeface="Cambria" pitchFamily="18" charset="0"/>
              </a:rPr>
              <a:t>Influence </a:t>
            </a:r>
            <a:r>
              <a:rPr lang="en-US" b="1" u="sng" dirty="0" smtClean="0">
                <a:latin typeface="Cambria" pitchFamily="18" charset="0"/>
              </a:rPr>
              <a:t>Outward</a:t>
            </a:r>
            <a:r>
              <a:rPr lang="en-US" b="1" dirty="0" smtClean="0">
                <a:latin typeface="Cambria" pitchFamily="18" charset="0"/>
              </a:rPr>
              <a:t> FDI?</a:t>
            </a:r>
          </a:p>
        </p:txBody>
      </p:sp>
      <p:sp>
        <p:nvSpPr>
          <p:cNvPr id="20485" name="Rectangle 3"/>
          <p:cNvSpPr>
            <a:spLocks noGrp="1" noChangeArrowheads="1"/>
          </p:cNvSpPr>
          <p:nvPr>
            <p:ph type="body" idx="1"/>
          </p:nvPr>
        </p:nvSpPr>
        <p:spPr/>
        <p:txBody>
          <a:bodyPr/>
          <a:lstStyle/>
          <a:p>
            <a:pPr eaLnBrk="1" hangingPunct="1">
              <a:lnSpc>
                <a:spcPct val="90000"/>
              </a:lnSpc>
            </a:pPr>
            <a:r>
              <a:rPr lang="en-US" sz="2400" dirty="0" smtClean="0"/>
              <a:t>Governments can encourage outward FDI</a:t>
            </a:r>
          </a:p>
          <a:p>
            <a:pPr lvl="1" eaLnBrk="1" hangingPunct="1">
              <a:lnSpc>
                <a:spcPct val="90000"/>
              </a:lnSpc>
            </a:pPr>
            <a:endParaRPr lang="en-US" sz="2000" dirty="0" smtClean="0"/>
          </a:p>
          <a:p>
            <a:pPr lvl="1" eaLnBrk="1" hangingPunct="1">
              <a:lnSpc>
                <a:spcPct val="90000"/>
              </a:lnSpc>
            </a:pPr>
            <a:r>
              <a:rPr lang="en-US" sz="2000" dirty="0" smtClean="0"/>
              <a:t>government-backed </a:t>
            </a:r>
            <a:r>
              <a:rPr lang="en-US" sz="2000" u="sng" dirty="0" smtClean="0"/>
              <a:t>insurance programs</a:t>
            </a:r>
            <a:r>
              <a:rPr lang="en-US" sz="2000" dirty="0" smtClean="0"/>
              <a:t> to cover major types of foreign investment risk, </a:t>
            </a:r>
            <a:r>
              <a:rPr lang="en-US" sz="2000" u="sng" dirty="0" smtClean="0"/>
              <a:t>low-interest loans</a:t>
            </a:r>
            <a:r>
              <a:rPr lang="en-US" sz="2000" dirty="0" smtClean="0"/>
              <a:t>, </a:t>
            </a:r>
            <a:r>
              <a:rPr lang="en-US" sz="2000" u="sng" dirty="0" smtClean="0"/>
              <a:t>eliminate double-tax</a:t>
            </a:r>
            <a:r>
              <a:rPr lang="en-US" sz="2000" dirty="0" smtClean="0"/>
              <a:t>, etc</a:t>
            </a:r>
          </a:p>
          <a:p>
            <a:pPr eaLnBrk="1" hangingPunct="1">
              <a:lnSpc>
                <a:spcPct val="90000"/>
              </a:lnSpc>
            </a:pPr>
            <a:endParaRPr lang="en-US" sz="2400" dirty="0" smtClean="0"/>
          </a:p>
          <a:p>
            <a:pPr eaLnBrk="1" hangingPunct="1">
              <a:lnSpc>
                <a:spcPct val="90000"/>
              </a:lnSpc>
            </a:pPr>
            <a:r>
              <a:rPr lang="en-US" sz="2400" dirty="0" smtClean="0"/>
              <a:t>Governments can restrict outward FDI</a:t>
            </a:r>
          </a:p>
          <a:p>
            <a:pPr lvl="1" eaLnBrk="1" hangingPunct="1">
              <a:lnSpc>
                <a:spcPct val="90000"/>
              </a:lnSpc>
            </a:pPr>
            <a:endParaRPr lang="en-US" sz="2000" dirty="0" smtClean="0"/>
          </a:p>
          <a:p>
            <a:pPr lvl="1" eaLnBrk="1" hangingPunct="1">
              <a:lnSpc>
                <a:spcPct val="90000"/>
              </a:lnSpc>
            </a:pPr>
            <a:r>
              <a:rPr lang="en-US" sz="2000" u="sng" dirty="0" smtClean="0"/>
              <a:t>limit capital outflows</a:t>
            </a:r>
            <a:r>
              <a:rPr lang="en-US" sz="2000" dirty="0" smtClean="0"/>
              <a:t>, </a:t>
            </a:r>
            <a:r>
              <a:rPr lang="en-US" sz="2000" u="sng" dirty="0" smtClean="0"/>
              <a:t>manipulate tax rules</a:t>
            </a:r>
            <a:r>
              <a:rPr lang="en-US" sz="2000" dirty="0" smtClean="0"/>
              <a:t> (e.g. tax domestic earnings lower then foreign earnings), or </a:t>
            </a:r>
            <a:r>
              <a:rPr lang="en-US" sz="2000" u="sng" dirty="0" smtClean="0"/>
              <a:t>outright prohibit FDI</a:t>
            </a:r>
            <a:r>
              <a:rPr lang="en-US" sz="2000" dirty="0" smtClean="0"/>
              <a:t> </a:t>
            </a:r>
          </a:p>
          <a:p>
            <a:pPr eaLnBrk="1" hangingPunct="1">
              <a:lnSpc>
                <a:spcPct val="90000"/>
              </a:lnSpc>
            </a:pPr>
            <a:r>
              <a:rPr lang="en-US" sz="2000" dirty="0" smtClean="0"/>
              <a:t>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p:txBody>
          <a:bodyPr/>
          <a:lstStyle/>
          <a:p>
            <a:pPr eaLnBrk="1" hangingPunct="1"/>
            <a:r>
              <a:rPr lang="en-US" b="1" dirty="0" smtClean="0">
                <a:latin typeface="Cambria" pitchFamily="18" charset="0"/>
              </a:rPr>
              <a:t>How Does Government </a:t>
            </a:r>
            <a:br>
              <a:rPr lang="en-US" b="1" dirty="0" smtClean="0">
                <a:latin typeface="Cambria" pitchFamily="18" charset="0"/>
              </a:rPr>
            </a:br>
            <a:r>
              <a:rPr lang="en-US" b="1" dirty="0" smtClean="0">
                <a:latin typeface="Cambria" pitchFamily="18" charset="0"/>
              </a:rPr>
              <a:t>Influence </a:t>
            </a:r>
            <a:r>
              <a:rPr lang="en-US" b="1" u="sng" dirty="0" smtClean="0">
                <a:latin typeface="Cambria" pitchFamily="18" charset="0"/>
              </a:rPr>
              <a:t>Inward</a:t>
            </a:r>
            <a:r>
              <a:rPr lang="en-US" b="1" dirty="0" smtClean="0">
                <a:latin typeface="Cambria" pitchFamily="18" charset="0"/>
              </a:rPr>
              <a:t> FDI?</a:t>
            </a:r>
          </a:p>
        </p:txBody>
      </p:sp>
      <p:sp>
        <p:nvSpPr>
          <p:cNvPr id="20485" name="Rectangle 3"/>
          <p:cNvSpPr>
            <a:spLocks noGrp="1" noChangeArrowheads="1"/>
          </p:cNvSpPr>
          <p:nvPr>
            <p:ph type="body" idx="1"/>
          </p:nvPr>
        </p:nvSpPr>
        <p:spPr/>
        <p:txBody>
          <a:bodyPr/>
          <a:lstStyle/>
          <a:p>
            <a:pPr eaLnBrk="1" hangingPunct="1">
              <a:lnSpc>
                <a:spcPct val="90000"/>
              </a:lnSpc>
            </a:pPr>
            <a:r>
              <a:rPr lang="en-US" sz="2400" dirty="0" smtClean="0"/>
              <a:t>Governments can encourage inward FDI</a:t>
            </a:r>
          </a:p>
          <a:p>
            <a:pPr lvl="1" eaLnBrk="1" hangingPunct="1">
              <a:lnSpc>
                <a:spcPct val="90000"/>
              </a:lnSpc>
            </a:pPr>
            <a:endParaRPr lang="en-US" sz="2000" dirty="0" smtClean="0"/>
          </a:p>
          <a:p>
            <a:pPr lvl="1" eaLnBrk="1" hangingPunct="1">
              <a:lnSpc>
                <a:spcPct val="90000"/>
              </a:lnSpc>
            </a:pPr>
            <a:r>
              <a:rPr lang="en-US" sz="2000" u="sng" dirty="0" smtClean="0"/>
              <a:t>offer incentives</a:t>
            </a:r>
            <a:r>
              <a:rPr lang="en-US" sz="2000" dirty="0" smtClean="0"/>
              <a:t> to foreign firms to invest in their countries</a:t>
            </a:r>
          </a:p>
          <a:p>
            <a:pPr lvl="2" eaLnBrk="1" hangingPunct="1">
              <a:lnSpc>
                <a:spcPct val="90000"/>
              </a:lnSpc>
            </a:pPr>
            <a:endParaRPr lang="en-US" sz="1800" dirty="0" smtClean="0"/>
          </a:p>
          <a:p>
            <a:pPr lvl="2" eaLnBrk="1" hangingPunct="1">
              <a:lnSpc>
                <a:spcPct val="90000"/>
              </a:lnSpc>
            </a:pPr>
            <a:r>
              <a:rPr lang="en-US" sz="1800" dirty="0" smtClean="0"/>
              <a:t>This allows governments to gain from the resource-transfer and employment effects of FDI, and capture FDI away from other potential host countries</a:t>
            </a:r>
          </a:p>
          <a:p>
            <a:pPr eaLnBrk="1" hangingPunct="1">
              <a:lnSpc>
                <a:spcPct val="90000"/>
              </a:lnSpc>
            </a:pPr>
            <a:endParaRPr lang="en-US" sz="2400" dirty="0" smtClean="0"/>
          </a:p>
          <a:p>
            <a:pPr eaLnBrk="1" hangingPunct="1">
              <a:lnSpc>
                <a:spcPct val="90000"/>
              </a:lnSpc>
            </a:pPr>
            <a:r>
              <a:rPr lang="en-US" sz="2400" dirty="0" smtClean="0"/>
              <a:t>Governments can restrict inward FDI</a:t>
            </a:r>
          </a:p>
          <a:p>
            <a:pPr lvl="1" eaLnBrk="1" hangingPunct="1">
              <a:lnSpc>
                <a:spcPct val="90000"/>
              </a:lnSpc>
            </a:pPr>
            <a:endParaRPr lang="en-US" sz="2000" dirty="0" smtClean="0"/>
          </a:p>
          <a:p>
            <a:pPr lvl="1" eaLnBrk="1" hangingPunct="1">
              <a:lnSpc>
                <a:spcPct val="90000"/>
              </a:lnSpc>
            </a:pPr>
            <a:r>
              <a:rPr lang="en-US" sz="2000" dirty="0" smtClean="0"/>
              <a:t>use </a:t>
            </a:r>
            <a:r>
              <a:rPr lang="en-US" sz="2000" u="sng" dirty="0" smtClean="0"/>
              <a:t>ownership restraints</a:t>
            </a:r>
            <a:r>
              <a:rPr lang="en-US" sz="2000" dirty="0" smtClean="0"/>
              <a:t> (e.g. 51% local) and </a:t>
            </a:r>
            <a:r>
              <a:rPr lang="en-US" sz="2000" u="sng" dirty="0" smtClean="0"/>
              <a:t>performance requirements</a:t>
            </a:r>
            <a:r>
              <a:rPr lang="en-US" sz="2000" dirty="0" smtClean="0"/>
              <a:t> (e.g. local content, technology transfer, etc)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p:txBody>
          <a:bodyPr/>
          <a:lstStyle/>
          <a:p>
            <a:pPr eaLnBrk="1" hangingPunct="1"/>
            <a:r>
              <a:rPr lang="en-US" b="1" smtClean="0">
                <a:latin typeface="Cambria" pitchFamily="18" charset="0"/>
              </a:rPr>
              <a:t>How Do International </a:t>
            </a:r>
            <a:br>
              <a:rPr lang="en-US" b="1" smtClean="0">
                <a:latin typeface="Cambria" pitchFamily="18" charset="0"/>
              </a:rPr>
            </a:br>
            <a:r>
              <a:rPr lang="en-US" b="1" smtClean="0">
                <a:latin typeface="Cambria" pitchFamily="18" charset="0"/>
              </a:rPr>
              <a:t>Institutions Influence FDI?</a:t>
            </a:r>
          </a:p>
        </p:txBody>
      </p:sp>
      <p:sp>
        <p:nvSpPr>
          <p:cNvPr id="21509" name="Rectangle 3"/>
          <p:cNvSpPr>
            <a:spLocks noGrp="1" noChangeArrowheads="1"/>
          </p:cNvSpPr>
          <p:nvPr>
            <p:ph type="body" idx="1"/>
          </p:nvPr>
        </p:nvSpPr>
        <p:spPr/>
        <p:txBody>
          <a:bodyPr/>
          <a:lstStyle/>
          <a:p>
            <a:pPr eaLnBrk="1" hangingPunct="1"/>
            <a:r>
              <a:rPr lang="en-US" dirty="0" smtClean="0"/>
              <a:t>Until the 1990s, there was no consistent involvement by multinational institutions in the governing of FDI</a:t>
            </a:r>
          </a:p>
          <a:p>
            <a:pPr eaLnBrk="1" hangingPunct="1"/>
            <a:endParaRPr lang="en-US" dirty="0" smtClean="0"/>
          </a:p>
          <a:p>
            <a:pPr eaLnBrk="1" hangingPunct="1"/>
            <a:r>
              <a:rPr lang="en-US" dirty="0" smtClean="0"/>
              <a:t>Today, the </a:t>
            </a:r>
            <a:r>
              <a:rPr lang="en-US" u="sng" dirty="0" smtClean="0"/>
              <a:t>World Trade Organization</a:t>
            </a:r>
            <a:r>
              <a:rPr lang="en-US" dirty="0" smtClean="0"/>
              <a:t> is changing this by trying to establish a universal set of rules designed to promote the liberalization of FDI</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p:txBody>
          <a:bodyPr/>
          <a:lstStyle/>
          <a:p>
            <a:pPr eaLnBrk="1" hangingPunct="1"/>
            <a:r>
              <a:rPr lang="en-US" b="1" smtClean="0">
                <a:latin typeface="Cambria" pitchFamily="18" charset="0"/>
              </a:rPr>
              <a:t>What Does FDI </a:t>
            </a:r>
            <a:br>
              <a:rPr lang="en-US" b="1" smtClean="0">
                <a:latin typeface="Cambria" pitchFamily="18" charset="0"/>
              </a:rPr>
            </a:br>
            <a:r>
              <a:rPr lang="en-US" b="1" smtClean="0">
                <a:latin typeface="Cambria" pitchFamily="18" charset="0"/>
              </a:rPr>
              <a:t>Mean For Managers?</a:t>
            </a:r>
          </a:p>
        </p:txBody>
      </p:sp>
      <p:sp>
        <p:nvSpPr>
          <p:cNvPr id="22533" name="Rectangle 3"/>
          <p:cNvSpPr>
            <a:spLocks noGrp="1" noChangeArrowheads="1"/>
          </p:cNvSpPr>
          <p:nvPr>
            <p:ph type="body" idx="1"/>
          </p:nvPr>
        </p:nvSpPr>
        <p:spPr/>
        <p:txBody>
          <a:bodyPr/>
          <a:lstStyle/>
          <a:p>
            <a:pPr eaLnBrk="1" hangingPunct="1">
              <a:lnSpc>
                <a:spcPct val="90000"/>
              </a:lnSpc>
            </a:pPr>
            <a:r>
              <a:rPr lang="en-US" sz="2000" dirty="0" smtClean="0"/>
              <a:t>Managers need to consider what </a:t>
            </a:r>
            <a:r>
              <a:rPr lang="en-US" sz="2000" u="sng" dirty="0" smtClean="0"/>
              <a:t>trade theory implies</a:t>
            </a:r>
            <a:r>
              <a:rPr lang="en-US" sz="2000" dirty="0" smtClean="0"/>
              <a:t> about FDI, and the link between government policy and FDI</a:t>
            </a:r>
          </a:p>
          <a:p>
            <a:pPr eaLnBrk="1" hangingPunct="1">
              <a:lnSpc>
                <a:spcPct val="90000"/>
              </a:lnSpc>
            </a:pPr>
            <a:endParaRPr lang="en-US" sz="2000" dirty="0" smtClean="0"/>
          </a:p>
          <a:p>
            <a:pPr eaLnBrk="1" hangingPunct="1">
              <a:lnSpc>
                <a:spcPct val="90000"/>
              </a:lnSpc>
            </a:pPr>
            <a:r>
              <a:rPr lang="en-US" sz="2000" dirty="0" smtClean="0"/>
              <a:t>The direction of FDI can be explained through the </a:t>
            </a:r>
            <a:r>
              <a:rPr lang="en-US" sz="2000" u="sng" dirty="0" smtClean="0"/>
              <a:t>location-specific advantages</a:t>
            </a:r>
            <a:r>
              <a:rPr lang="en-US" sz="2000" dirty="0" smtClean="0"/>
              <a:t> argument associated with John Dunning</a:t>
            </a:r>
          </a:p>
          <a:p>
            <a:pPr lvl="1" eaLnBrk="1" hangingPunct="1">
              <a:lnSpc>
                <a:spcPct val="90000"/>
              </a:lnSpc>
            </a:pPr>
            <a:endParaRPr lang="en-US" sz="1800" dirty="0" smtClean="0"/>
          </a:p>
          <a:p>
            <a:pPr lvl="1" eaLnBrk="1" hangingPunct="1">
              <a:lnSpc>
                <a:spcPct val="90000"/>
              </a:lnSpc>
            </a:pPr>
            <a:r>
              <a:rPr lang="en-US" sz="1800" dirty="0" smtClean="0"/>
              <a:t>However, it does not explain why FDI is preferable to exporting or licensing.  Must consider internalization theory </a:t>
            </a:r>
          </a:p>
          <a:p>
            <a:pPr eaLnBrk="1" hangingPunct="1">
              <a:lnSpc>
                <a:spcPct val="90000"/>
              </a:lnSpc>
            </a:pPr>
            <a:endParaRPr lang="en-US" sz="2000" dirty="0" smtClean="0"/>
          </a:p>
          <a:p>
            <a:pPr eaLnBrk="1" hangingPunct="1">
              <a:lnSpc>
                <a:spcPct val="90000"/>
              </a:lnSpc>
            </a:pPr>
            <a:r>
              <a:rPr lang="en-US" sz="2000" u="sng" dirty="0" smtClean="0"/>
              <a:t>A host government’s attitude toward FDI is an important</a:t>
            </a:r>
            <a:r>
              <a:rPr lang="en-US" sz="2000" dirty="0" smtClean="0"/>
              <a:t> variable in decisions about where to locate foreign production facilities and where to make a foreign direct investment</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What Does FDI </a:t>
            </a:r>
            <a:br>
              <a:rPr lang="en-US" b="1" smtClean="0">
                <a:latin typeface="Cambria" pitchFamily="18" charset="0"/>
              </a:rPr>
            </a:br>
            <a:r>
              <a:rPr lang="en-US" b="1" smtClean="0">
                <a:latin typeface="Cambria" pitchFamily="18" charset="0"/>
              </a:rPr>
              <a:t>Mean For Managers?</a:t>
            </a:r>
          </a:p>
        </p:txBody>
      </p:sp>
      <p:sp>
        <p:nvSpPr>
          <p:cNvPr id="23557"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A Decision Framework</a:t>
            </a:r>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p:txBody>
      </p:sp>
      <p:pic>
        <p:nvPicPr>
          <p:cNvPr id="23558" name="Picture 5"/>
          <p:cNvPicPr>
            <a:picLocks noChangeAspect="1" noChangeArrowheads="1"/>
          </p:cNvPicPr>
          <p:nvPr/>
        </p:nvPicPr>
        <p:blipFill>
          <a:blip r:embed="rId3" cstate="print"/>
          <a:srcRect/>
          <a:stretch>
            <a:fillRect/>
          </a:stretch>
        </p:blipFill>
        <p:spPr bwMode="auto">
          <a:xfrm>
            <a:off x="685800" y="1905000"/>
            <a:ext cx="7620000" cy="45148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6 Overview</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dirty="0" smtClean="0"/>
              <a:t>Understand the different theories of Foreign Direct Investment (FDI)</a:t>
            </a:r>
          </a:p>
          <a:p>
            <a:pPr lvl="0"/>
            <a:endParaRPr lang="en-US" dirty="0" smtClean="0"/>
          </a:p>
          <a:p>
            <a:pPr lvl="0"/>
            <a:r>
              <a:rPr lang="en-US" dirty="0" smtClean="0"/>
              <a:t>Understand how political ideology influences a nation’s attitude toward FDI</a:t>
            </a:r>
          </a:p>
          <a:p>
            <a:pPr lvl="0"/>
            <a:endParaRPr lang="en-US" dirty="0" smtClean="0"/>
          </a:p>
          <a:p>
            <a:pPr lvl="0"/>
            <a:r>
              <a:rPr lang="en-US" dirty="0" smtClean="0"/>
              <a:t>Understand the benefits and costs of FDI</a:t>
            </a:r>
          </a:p>
          <a:p>
            <a:pPr lvl="0"/>
            <a:endParaRPr lang="en-US" dirty="0" smtClean="0"/>
          </a:p>
          <a:p>
            <a:pPr lvl="0"/>
            <a:r>
              <a:rPr lang="en-US" dirty="0" smtClean="0"/>
              <a:t>Understand the policy instruments nations use to influence FDI</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2435</TotalTime>
  <Words>8754</Words>
  <Application>Microsoft Office PowerPoint</Application>
  <PresentationFormat>On-screen Show (4:3)</PresentationFormat>
  <Paragraphs>562</Paragraphs>
  <Slides>34</Slides>
  <Notes>24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Globe</vt:lpstr>
      <vt:lpstr>     Sprott School of Business  BUSI 2701D - Fundamentals of International Business  Lecture 6 – Foreign Direct Investment  Instructor - Wade Rose, PhD  </vt:lpstr>
      <vt:lpstr>Slide 2</vt:lpstr>
      <vt:lpstr>Current Events</vt:lpstr>
      <vt:lpstr>Lecture 6 Overview</vt:lpstr>
      <vt:lpstr>What Is FDI?</vt:lpstr>
      <vt:lpstr>What Are The Patterns Of FDI?</vt:lpstr>
      <vt:lpstr>What Are The Patterns Of FDI?</vt:lpstr>
      <vt:lpstr>Growth of Global FDI 1990 - 2009</vt:lpstr>
      <vt:lpstr>Growth of Global FDI 1990 - 2009</vt:lpstr>
      <vt:lpstr>What Are The Patterns Of FDI?</vt:lpstr>
      <vt:lpstr>What Are The Patterns Of FDI?</vt:lpstr>
      <vt:lpstr>What Is The Source Of FDI?</vt:lpstr>
      <vt:lpstr>What Is The Source Of FDI?</vt:lpstr>
      <vt:lpstr>Canada’s Case</vt:lpstr>
      <vt:lpstr>Canada’s Case</vt:lpstr>
      <vt:lpstr>Why Choose FDI?</vt:lpstr>
      <vt:lpstr>Why Choose FDI?</vt:lpstr>
      <vt:lpstr>Why Do Firms Choose Acquisition Versus Greenfield Investments?</vt:lpstr>
      <vt:lpstr>Why Does FDI In Services Occur?</vt:lpstr>
      <vt:lpstr>What Is The Pattern Of FDI?</vt:lpstr>
      <vt:lpstr>What Is The Pattern Of FDI?</vt:lpstr>
      <vt:lpstr>What Are The Theoretical Approaches To FDI?</vt:lpstr>
      <vt:lpstr>What Are The Theoretical Approaches To FDI?</vt:lpstr>
      <vt:lpstr>How Does FDI Benefit  The Host Country?</vt:lpstr>
      <vt:lpstr>What Are The Costs Of  FDI To The Host Country?</vt:lpstr>
      <vt:lpstr>How Does FDI Benefit  The Home Country?</vt:lpstr>
      <vt:lpstr>What Are The Costs Of  FDI To The Home Country?</vt:lpstr>
      <vt:lpstr>How Does Government  Influence Outward FDI?</vt:lpstr>
      <vt:lpstr>How Does Government  Influence Inward FDI?</vt:lpstr>
      <vt:lpstr>How Do International  Institutions Influence FDI?</vt:lpstr>
      <vt:lpstr>What Does FDI  Mean For Managers?</vt:lpstr>
      <vt:lpstr>What Does FDI  Mean For Managers?</vt:lpstr>
      <vt:lpstr>Lecture 6 Overview</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294</cp:revision>
  <dcterms:created xsi:type="dcterms:W3CDTF">2007-10-29T20:49:47Z</dcterms:created>
  <dcterms:modified xsi:type="dcterms:W3CDTF">2012-02-10T16:47:45Z</dcterms:modified>
</cp:coreProperties>
</file>