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6" r:id="rId2"/>
    <p:sldId id="263" r:id="rId3"/>
    <p:sldId id="257" r:id="rId4"/>
    <p:sldId id="258" r:id="rId5"/>
    <p:sldId id="268" r:id="rId6"/>
    <p:sldId id="269" r:id="rId7"/>
    <p:sldId id="270" r:id="rId8"/>
    <p:sldId id="271" r:id="rId9"/>
    <p:sldId id="272" r:id="rId10"/>
    <p:sldId id="274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953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66830" autoAdjust="0"/>
  </p:normalViewPr>
  <p:slideViewPr>
    <p:cSldViewPr>
      <p:cViewPr varScale="1">
        <p:scale>
          <a:sx n="71" d="100"/>
          <a:sy n="71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84C10-7423-41CD-8C47-8EAF4AD388E3}" type="datetimeFigureOut">
              <a:rPr lang="en-US" smtClean="0"/>
              <a:pPr/>
              <a:t>10/20/2011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77A93C-A0DE-4ED0-A4E9-495B59CCB8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7480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7A269E-A0AB-40F2-96B7-54146120D811}" type="slidenum">
              <a:rPr lang="en-US"/>
              <a:pPr/>
              <a:t>3</a:t>
            </a:fld>
            <a:endParaRPr lang="en-US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sz="10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9092EE-D90A-487C-90AB-345F81BBF215}" type="slidenum">
              <a:rPr lang="en-US"/>
              <a:pPr/>
              <a:t>4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sz="10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6E5F4-97A8-414A-ACDB-1E68EF9120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Foreign Direct Investment </a:t>
            </a:r>
            <a:br>
              <a:rPr lang="en-US" dirty="0" smtClean="0"/>
            </a:br>
            <a:r>
              <a:rPr lang="en-US" dirty="0" smtClean="0"/>
              <a:t>Part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Thursday, October 20,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FDI Continued…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Costs and Benefits of FDI</a:t>
            </a:r>
          </a:p>
          <a:p>
            <a:pPr eaLnBrk="1" hangingPunct="1"/>
            <a:r>
              <a:rPr lang="en-US" dirty="0" smtClean="0"/>
              <a:t>Who Opposes FDI?</a:t>
            </a:r>
          </a:p>
          <a:p>
            <a:pPr eaLnBrk="1" hangingPunct="1"/>
            <a:r>
              <a:rPr lang="en-US" dirty="0" smtClean="0"/>
              <a:t>Government policies concerning FDI</a:t>
            </a:r>
          </a:p>
          <a:p>
            <a:pPr eaLnBrk="1" hangingPunct="1"/>
            <a:r>
              <a:rPr lang="en-US" dirty="0" smtClean="0"/>
              <a:t>The Multilateral Agreement on Investment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How Does FDI Benefit </a:t>
            </a:r>
            <a:r>
              <a:rPr lang="en-US" dirty="0" smtClean="0">
                <a:latin typeface="+mn-lt"/>
              </a:rPr>
              <a:t>The </a:t>
            </a:r>
            <a:r>
              <a:rPr lang="en-US" dirty="0">
                <a:latin typeface="+mn-lt"/>
              </a:rPr>
              <a:t>Host Country?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400" dirty="0"/>
              <a:t>There are four main benefits of inward FDI for a host country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>
                <a:solidFill>
                  <a:srgbClr val="959535"/>
                </a:solidFill>
              </a:rPr>
              <a:t>Resource transfer effects</a:t>
            </a:r>
            <a:r>
              <a:rPr lang="en-US" sz="2400" dirty="0"/>
              <a:t> - FDI brings capital, technology, and management resources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>
                <a:solidFill>
                  <a:srgbClr val="959535"/>
                </a:solidFill>
              </a:rPr>
              <a:t>Employment effects</a:t>
            </a:r>
            <a:r>
              <a:rPr lang="en-US" sz="2400" dirty="0"/>
              <a:t> - FDI can bring jobs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>
                <a:solidFill>
                  <a:srgbClr val="959535"/>
                </a:solidFill>
              </a:rPr>
              <a:t>Balance of payments effects</a:t>
            </a:r>
            <a:r>
              <a:rPr lang="en-US" sz="2400" dirty="0"/>
              <a:t> - FDI can help a country to achieve a </a:t>
            </a:r>
            <a:r>
              <a:rPr lang="en-US" sz="2400" b="1" dirty="0">
                <a:solidFill>
                  <a:srgbClr val="959535"/>
                </a:solidFill>
              </a:rPr>
              <a:t>current account surplus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>
                <a:solidFill>
                  <a:srgbClr val="959535"/>
                </a:solidFill>
              </a:rPr>
              <a:t>Effects on competition and economic growth</a:t>
            </a:r>
            <a:r>
              <a:rPr lang="en-US" sz="2400" dirty="0"/>
              <a:t> - </a:t>
            </a:r>
            <a:r>
              <a:rPr lang="en-US" sz="2400" dirty="0" err="1"/>
              <a:t>greenfield</a:t>
            </a:r>
            <a:r>
              <a:rPr lang="en-US" sz="2400" dirty="0"/>
              <a:t> investments increase the level of competition in a market, driving down prices and improving the welfare of consumers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dirty="0"/>
              <a:t>can lead to increased productivity growth, product and process innovation, and greater economic growth </a:t>
            </a:r>
          </a:p>
          <a:p>
            <a:pPr marL="609600" indent="-609600">
              <a:lnSpc>
                <a:spcPct val="80000"/>
              </a:lnSpc>
            </a:pPr>
            <a:endParaRPr lang="en-US" sz="2400" dirty="0"/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7-</a:t>
            </a:r>
            <a:fld id="{8C8D9C19-DE19-4116-830F-A07EBDDE2D97}" type="slidenum">
              <a:rPr lang="en-US"/>
              <a:pPr/>
              <a:t>3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What Are The Costs Of 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FDI To The Host Country?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400" dirty="0"/>
              <a:t>Inward FDI has three main costs: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dirty="0"/>
              <a:t>Adverse effects of FDI on </a:t>
            </a:r>
            <a:r>
              <a:rPr lang="en-US" sz="2400" b="1" dirty="0">
                <a:solidFill>
                  <a:srgbClr val="959535"/>
                </a:solidFill>
              </a:rPr>
              <a:t>competition</a:t>
            </a:r>
            <a:r>
              <a:rPr lang="en-US" sz="2400" dirty="0"/>
              <a:t> within the host nation 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dirty="0"/>
              <a:t>subsidiaries of foreign MNEs may have greater economic power than indigenous competitors because they may be part of a larger international organization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dirty="0"/>
              <a:t>Adverse effects on the </a:t>
            </a:r>
            <a:r>
              <a:rPr lang="en-US" sz="2400" b="1" dirty="0">
                <a:solidFill>
                  <a:srgbClr val="959535"/>
                </a:solidFill>
              </a:rPr>
              <a:t>balance of payments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dirty="0"/>
              <a:t>when a foreign subsidiary imports a substantial number of its inputs from abroad, there is a debit on the current account of the host country’s balance of payments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dirty="0"/>
              <a:t>Perceived loss of </a:t>
            </a:r>
            <a:r>
              <a:rPr lang="en-US" sz="2400" b="1" dirty="0">
                <a:solidFill>
                  <a:srgbClr val="959535"/>
                </a:solidFill>
              </a:rPr>
              <a:t>national sovereignty </a:t>
            </a:r>
            <a:r>
              <a:rPr lang="en-US" sz="2400" dirty="0"/>
              <a:t>and </a:t>
            </a:r>
            <a:r>
              <a:rPr lang="en-US" sz="2400" b="1" dirty="0">
                <a:solidFill>
                  <a:srgbClr val="959535"/>
                </a:solidFill>
              </a:rPr>
              <a:t>autonomy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dirty="0"/>
              <a:t>decisions that affect the host country will be made by a foreign parent that has no real commitment to the host country, and over which the host country’s government has no real control</a:t>
            </a:r>
          </a:p>
          <a:p>
            <a:pPr marL="609600" indent="-609600">
              <a:lnSpc>
                <a:spcPct val="80000"/>
              </a:lnSpc>
            </a:pPr>
            <a:endParaRPr lang="en-US" sz="2400" dirty="0"/>
          </a:p>
          <a:p>
            <a:pPr marL="609600" indent="-609600">
              <a:lnSpc>
                <a:spcPct val="80000"/>
              </a:lnSpc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7-</a:t>
            </a:r>
            <a:fld id="{DC1AEE6F-A067-4E33-A9F5-9FBD20AC2670}" type="slidenum">
              <a:rPr lang="en-US"/>
              <a:pPr/>
              <a:t>4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What Are the Costs and Benefits of FDI for the Home Country?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959535"/>
                </a:solidFill>
              </a:rPr>
              <a:t>Benefits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Income stream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Economic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Political influence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Learning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959535"/>
                </a:solidFill>
              </a:rPr>
              <a:t>Costs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Export of capital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Export of jobs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Loss of technological lead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Investment in an “enemy” country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Who Opposes FDI?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Local businesses</a:t>
            </a:r>
          </a:p>
          <a:p>
            <a:pPr eaLnBrk="1" hangingPunct="1"/>
            <a:r>
              <a:rPr lang="en-US" sz="2800" dirty="0" smtClean="0"/>
              <a:t>Politicians</a:t>
            </a:r>
          </a:p>
          <a:p>
            <a:pPr lvl="1" eaLnBrk="1" hangingPunct="1"/>
            <a:r>
              <a:rPr lang="en-US" dirty="0" smtClean="0"/>
              <a:t>Response to pressure groups</a:t>
            </a:r>
          </a:p>
          <a:p>
            <a:pPr lvl="1" eaLnBrk="1" hangingPunct="1"/>
            <a:r>
              <a:rPr lang="en-US" dirty="0" smtClean="0"/>
              <a:t>Lack of control</a:t>
            </a:r>
          </a:p>
          <a:p>
            <a:pPr lvl="1" eaLnBrk="1" hangingPunct="1"/>
            <a:r>
              <a:rPr lang="en-US" dirty="0" smtClean="0"/>
              <a:t>Bribes</a:t>
            </a:r>
          </a:p>
          <a:p>
            <a:pPr eaLnBrk="1" hangingPunct="1"/>
            <a:r>
              <a:rPr lang="en-US" sz="2800" dirty="0" smtClean="0"/>
              <a:t>Environmental groups</a:t>
            </a:r>
          </a:p>
          <a:p>
            <a:pPr eaLnBrk="1" hangingPunct="1"/>
            <a:r>
              <a:rPr lang="en-US" sz="2800" dirty="0" smtClean="0"/>
              <a:t>Human rights advocates</a:t>
            </a:r>
          </a:p>
          <a:p>
            <a:pPr eaLnBrk="1" hangingPunct="1"/>
            <a:r>
              <a:rPr lang="en-US" sz="2800" dirty="0" smtClean="0"/>
              <a:t>Nationalists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What Policies Do Governments Use to Attract FDI?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Incentives</a:t>
            </a:r>
          </a:p>
          <a:p>
            <a:pPr lvl="1" eaLnBrk="1" hangingPunct="1"/>
            <a:r>
              <a:rPr lang="en-US" sz="2400" dirty="0" smtClean="0"/>
              <a:t>Tax holidays</a:t>
            </a:r>
          </a:p>
          <a:p>
            <a:pPr lvl="1" eaLnBrk="1" hangingPunct="1"/>
            <a:r>
              <a:rPr lang="en-US" sz="2400" dirty="0" smtClean="0"/>
              <a:t>Training allowances</a:t>
            </a:r>
          </a:p>
          <a:p>
            <a:pPr lvl="1" eaLnBrk="1" hangingPunct="1"/>
            <a:r>
              <a:rPr lang="en-US" sz="2400" dirty="0" smtClean="0"/>
              <a:t>Exemptions</a:t>
            </a:r>
          </a:p>
          <a:p>
            <a:pPr eaLnBrk="1" hangingPunct="1"/>
            <a:r>
              <a:rPr lang="en-US" sz="2400" dirty="0" smtClean="0"/>
              <a:t>Waivers</a:t>
            </a:r>
          </a:p>
          <a:p>
            <a:pPr lvl="1" eaLnBrk="1" hangingPunct="1"/>
            <a:r>
              <a:rPr lang="en-US" sz="2400" dirty="0" smtClean="0"/>
              <a:t>Planning permission</a:t>
            </a:r>
          </a:p>
          <a:p>
            <a:pPr lvl="1" eaLnBrk="1" hangingPunct="1"/>
            <a:r>
              <a:rPr lang="en-US" sz="2400" dirty="0" smtClean="0"/>
              <a:t>Pollution laws</a:t>
            </a:r>
          </a:p>
          <a:p>
            <a:pPr lvl="1" eaLnBrk="1" hangingPunct="1"/>
            <a:r>
              <a:rPr lang="en-US" sz="2400" dirty="0" smtClean="0"/>
              <a:t>Labor laws</a:t>
            </a:r>
          </a:p>
          <a:p>
            <a:pPr eaLnBrk="1" hangingPunct="1"/>
            <a:r>
              <a:rPr lang="en-US" sz="2400" dirty="0" smtClean="0"/>
              <a:t>Loans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How Do Governments Restrict inward FDI?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Require approval</a:t>
            </a:r>
          </a:p>
          <a:p>
            <a:pPr eaLnBrk="1" hangingPunct="1"/>
            <a:r>
              <a:rPr lang="en-US" dirty="0" smtClean="0"/>
              <a:t>Limit ownership</a:t>
            </a:r>
          </a:p>
          <a:p>
            <a:pPr eaLnBrk="1" hangingPunct="1"/>
            <a:r>
              <a:rPr lang="en-US" dirty="0" smtClean="0"/>
              <a:t>Restriction on certain industries</a:t>
            </a:r>
          </a:p>
          <a:p>
            <a:pPr eaLnBrk="1" hangingPunct="1"/>
            <a:r>
              <a:rPr lang="en-US" dirty="0" smtClean="0"/>
              <a:t>Performance requirements</a:t>
            </a:r>
          </a:p>
          <a:p>
            <a:pPr lvl="1" eaLnBrk="1" hangingPunct="1"/>
            <a:r>
              <a:rPr lang="en-US" dirty="0" smtClean="0"/>
              <a:t>Exports</a:t>
            </a:r>
          </a:p>
          <a:p>
            <a:pPr lvl="1" eaLnBrk="1" hangingPunct="1"/>
            <a:r>
              <a:rPr lang="en-US" dirty="0" smtClean="0"/>
              <a:t>Employment</a:t>
            </a:r>
          </a:p>
          <a:p>
            <a:pPr lvl="1" eaLnBrk="1" hangingPunct="1"/>
            <a:r>
              <a:rPr lang="en-US" dirty="0" smtClean="0"/>
              <a:t>Technology transfer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600" smtClean="0"/>
              <a:t>What Was the Intent of the Multilateral Agreement on Investment?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Initiated by OECD</a:t>
            </a:r>
          </a:p>
          <a:p>
            <a:pPr eaLnBrk="1" hangingPunct="1"/>
            <a:r>
              <a:rPr lang="en-US" sz="2800" dirty="0" smtClean="0"/>
              <a:t>An attempt to have FDI treated:</a:t>
            </a:r>
          </a:p>
          <a:p>
            <a:pPr lvl="1" eaLnBrk="1" hangingPunct="1"/>
            <a:r>
              <a:rPr lang="en-US" sz="2400" dirty="0" smtClean="0"/>
              <a:t>Equally across countries</a:t>
            </a:r>
          </a:p>
          <a:p>
            <a:pPr lvl="1" eaLnBrk="1" hangingPunct="1"/>
            <a:r>
              <a:rPr lang="en-US" sz="2400" dirty="0" smtClean="0"/>
              <a:t>The same as domestic investment</a:t>
            </a:r>
          </a:p>
          <a:p>
            <a:pPr eaLnBrk="1" hangingPunct="1"/>
            <a:r>
              <a:rPr lang="en-US" sz="2800" dirty="0" smtClean="0"/>
              <a:t>Initiative failed</a:t>
            </a:r>
          </a:p>
          <a:p>
            <a:pPr lvl="1" eaLnBrk="1" hangingPunct="1"/>
            <a:r>
              <a:rPr lang="en-US" sz="2400" dirty="0" smtClean="0"/>
              <a:t>US thought it wasn’t strong enough</a:t>
            </a:r>
          </a:p>
          <a:p>
            <a:pPr lvl="1" eaLnBrk="1" hangingPunct="1"/>
            <a:r>
              <a:rPr lang="en-US" sz="2400" dirty="0" smtClean="0"/>
              <a:t>Many countries thought it went too far</a:t>
            </a:r>
          </a:p>
          <a:p>
            <a:pPr eaLnBrk="1" hangingPunct="1"/>
            <a:r>
              <a:rPr lang="en-US" sz="2800" dirty="0" smtClean="0"/>
              <a:t>Unlikely to be revived soon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Midterm Course Feedback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WebCT, BUSI 1701 homepage</a:t>
            </a:r>
          </a:p>
          <a:p>
            <a:r>
              <a:rPr lang="en-US" dirty="0" smtClean="0"/>
              <a:t>5 questions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What do you like the least?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What do you like the most?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What suggestions can you offer?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What do you think of the tutorials?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Anything else?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20,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3018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Friday November 25 (3 groups)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Saturday November 26 (4 groups), either 10-12 or 1-3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Friday December 2 (3 groups)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20,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Foreign Direct Investment 2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6E5F4-97A8-414A-ACDB-1E68EF91204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22528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575</Words>
  <Application>Microsoft Office PowerPoint</Application>
  <PresentationFormat>On-screen Show (4:3)</PresentationFormat>
  <Paragraphs>125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Foreign Direct Investment  Part II</vt:lpstr>
      <vt:lpstr>FDI Continued…</vt:lpstr>
      <vt:lpstr>How Does FDI Benefit The Host Country?</vt:lpstr>
      <vt:lpstr>What Are The Costs Of  FDI To The Host Country?</vt:lpstr>
      <vt:lpstr>What Are the Costs and Benefits of FDI for the Home Country?</vt:lpstr>
      <vt:lpstr>Who Opposes FDI?</vt:lpstr>
      <vt:lpstr>What Policies Do Governments Use to Attract FDI?</vt:lpstr>
      <vt:lpstr>How Do Governments Restrict inward FDI?</vt:lpstr>
      <vt:lpstr>What Was the Intent of the Multilateral Agreement on Investment?</vt:lpstr>
      <vt:lpstr>Midterm Course Feedback</vt:lpstr>
      <vt:lpstr>Group Presentations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</dc:creator>
  <cp:lastModifiedBy>rmittelm</cp:lastModifiedBy>
  <cp:revision>23</cp:revision>
  <dcterms:created xsi:type="dcterms:W3CDTF">2010-10-18T13:04:52Z</dcterms:created>
  <dcterms:modified xsi:type="dcterms:W3CDTF">2011-10-20T18:52:44Z</dcterms:modified>
</cp:coreProperties>
</file>