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notesSlides/notesSlide23.xml" ContentType="application/vnd.openxmlformats-officedocument.presentationml.notesSlide+xml"/>
  <Override PartName="/ppt/tags/tag45.xml" ContentType="application/vnd.openxmlformats-officedocument.presentationml.tags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34.xml" ContentType="application/vnd.openxmlformats-officedocument.presentationml.tags+xml"/>
  <Override PartName="/ppt/notesSlides/notesSlide30.xml" ContentType="application/vnd.openxmlformats-officedocument.presentationml.notesSlide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diagrams/layout1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tags/tag47.xml" ContentType="application/vnd.openxmlformats-officedocument.presentationml.tags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36.xml" ContentType="application/vnd.openxmlformats-officedocument.presentationml.tags+xml"/>
  <Override PartName="/ppt/notesSlides/notesSlide32.xml" ContentType="application/vnd.openxmlformats-officedocument.presentationml.notesSlide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43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notesSlides/notesSlide37.xml" ContentType="application/vnd.openxmlformats-officedocument.presentationml.notesSlide+xml"/>
  <Override PartName="/ppt/diagrams/quickStyle1.xml" ContentType="application/vnd.openxmlformats-officedocument.drawingml.diagramStyl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7"/>
  </p:notesMasterIdLst>
  <p:sldIdLst>
    <p:sldId id="256" r:id="rId2"/>
    <p:sldId id="309" r:id="rId3"/>
    <p:sldId id="312" r:id="rId4"/>
    <p:sldId id="314" r:id="rId5"/>
    <p:sldId id="270" r:id="rId6"/>
    <p:sldId id="257" r:id="rId7"/>
    <p:sldId id="258" r:id="rId8"/>
    <p:sldId id="303" r:id="rId9"/>
    <p:sldId id="304" r:id="rId10"/>
    <p:sldId id="274" r:id="rId11"/>
    <p:sldId id="272" r:id="rId12"/>
    <p:sldId id="311" r:id="rId13"/>
    <p:sldId id="276" r:id="rId14"/>
    <p:sldId id="282" r:id="rId15"/>
    <p:sldId id="259" r:id="rId16"/>
    <p:sldId id="280" r:id="rId17"/>
    <p:sldId id="277" r:id="rId18"/>
    <p:sldId id="264" r:id="rId19"/>
    <p:sldId id="265" r:id="rId20"/>
    <p:sldId id="260" r:id="rId21"/>
    <p:sldId id="262" r:id="rId22"/>
    <p:sldId id="315" r:id="rId23"/>
    <p:sldId id="261" r:id="rId24"/>
    <p:sldId id="266" r:id="rId25"/>
    <p:sldId id="267" r:id="rId26"/>
    <p:sldId id="316" r:id="rId27"/>
    <p:sldId id="318" r:id="rId28"/>
    <p:sldId id="319" r:id="rId29"/>
    <p:sldId id="317" r:id="rId30"/>
    <p:sldId id="295" r:id="rId31"/>
    <p:sldId id="296" r:id="rId32"/>
    <p:sldId id="320" r:id="rId33"/>
    <p:sldId id="321" r:id="rId34"/>
    <p:sldId id="269" r:id="rId35"/>
    <p:sldId id="322" r:id="rId36"/>
    <p:sldId id="302" r:id="rId37"/>
    <p:sldId id="305" r:id="rId38"/>
    <p:sldId id="306" r:id="rId39"/>
    <p:sldId id="307" r:id="rId40"/>
    <p:sldId id="323" r:id="rId41"/>
    <p:sldId id="324" r:id="rId42"/>
    <p:sldId id="335" r:id="rId43"/>
    <p:sldId id="325" r:id="rId44"/>
    <p:sldId id="326" r:id="rId45"/>
    <p:sldId id="328" r:id="rId46"/>
    <p:sldId id="327" r:id="rId47"/>
    <p:sldId id="337" r:id="rId48"/>
    <p:sldId id="330" r:id="rId49"/>
    <p:sldId id="338" r:id="rId50"/>
    <p:sldId id="339" r:id="rId51"/>
    <p:sldId id="340" r:id="rId52"/>
    <p:sldId id="332" r:id="rId53"/>
    <p:sldId id="333" r:id="rId54"/>
    <p:sldId id="334" r:id="rId55"/>
    <p:sldId id="336" r:id="rId56"/>
  </p:sldIdLst>
  <p:sldSz cx="9144000" cy="6858000" type="screen4x3"/>
  <p:notesSz cx="6858000" cy="9144000"/>
  <p:custDataLst>
    <p:tags r:id="rId5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8167" autoAdjust="0"/>
  </p:normalViewPr>
  <p:slideViewPr>
    <p:cSldViewPr>
      <p:cViewPr>
        <p:scale>
          <a:sx n="60" d="100"/>
          <a:sy n="60" d="100"/>
        </p:scale>
        <p:origin x="-1434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E22A86-5907-084B-8A60-902D04674EB8}" type="doc">
      <dgm:prSet loTypeId="urn:microsoft.com/office/officeart/2005/8/layout/vList6" loCatId="process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804CDA7-C328-1B47-970F-89A325796503}">
      <dgm:prSet phldrT="[Text]"/>
      <dgm:spPr/>
      <dgm:t>
        <a:bodyPr/>
        <a:lstStyle/>
        <a:p>
          <a:r>
            <a:rPr lang="en-US" dirty="0" smtClean="0"/>
            <a:t>Field Study</a:t>
          </a:r>
          <a:endParaRPr lang="en-US" dirty="0"/>
        </a:p>
      </dgm:t>
    </dgm:pt>
    <dgm:pt modelId="{03005603-5706-6A48-8EE7-146C3B1A1429}" type="parTrans" cxnId="{44DBBC70-2E49-7447-97F3-F90789B5B21C}">
      <dgm:prSet/>
      <dgm:spPr/>
      <dgm:t>
        <a:bodyPr/>
        <a:lstStyle/>
        <a:p>
          <a:endParaRPr lang="en-US"/>
        </a:p>
      </dgm:t>
    </dgm:pt>
    <dgm:pt modelId="{1ABAEF70-C935-A44A-96DA-C008C7AFE741}" type="sibTrans" cxnId="{44DBBC70-2E49-7447-97F3-F90789B5B21C}">
      <dgm:prSet/>
      <dgm:spPr/>
      <dgm:t>
        <a:bodyPr/>
        <a:lstStyle/>
        <a:p>
          <a:endParaRPr lang="en-US"/>
        </a:p>
      </dgm:t>
    </dgm:pt>
    <dgm:pt modelId="{56D0EEEE-C2AD-E849-8448-4DB0DE38BC6D}">
      <dgm:prSet phldrT="[Text]"/>
      <dgm:spPr/>
      <dgm:t>
        <a:bodyPr/>
        <a:lstStyle/>
        <a:p>
          <a:r>
            <a:rPr lang="en-CA" dirty="0" smtClean="0">
              <a:latin typeface="Helvetica" pitchFamily="34" charset="0"/>
              <a:cs typeface="Helvetica" pitchFamily="34" charset="0"/>
            </a:rPr>
            <a:t>Ground truth is not known</a:t>
          </a:r>
          <a:endParaRPr lang="en-US" dirty="0"/>
        </a:p>
      </dgm:t>
    </dgm:pt>
    <dgm:pt modelId="{7A69A918-50C0-AD46-8B17-A1E4D89C788D}" type="parTrans" cxnId="{5EEB870B-8509-5B4E-BA15-873E1D11689A}">
      <dgm:prSet/>
      <dgm:spPr/>
      <dgm:t>
        <a:bodyPr/>
        <a:lstStyle/>
        <a:p>
          <a:endParaRPr lang="en-US"/>
        </a:p>
      </dgm:t>
    </dgm:pt>
    <dgm:pt modelId="{0109E3A8-598D-EA4D-B719-0470FFA18FCA}" type="sibTrans" cxnId="{5EEB870B-8509-5B4E-BA15-873E1D11689A}">
      <dgm:prSet/>
      <dgm:spPr/>
      <dgm:t>
        <a:bodyPr/>
        <a:lstStyle/>
        <a:p>
          <a:endParaRPr lang="en-US"/>
        </a:p>
      </dgm:t>
    </dgm:pt>
    <dgm:pt modelId="{E3DF057D-19A6-B045-AD54-B12B0F5C673D}">
      <dgm:prSet phldrT="[Text]"/>
      <dgm:spPr/>
      <dgm:t>
        <a:bodyPr/>
        <a:lstStyle/>
        <a:p>
          <a:r>
            <a:rPr lang="en-US" dirty="0" smtClean="0"/>
            <a:t>Lab Study</a:t>
          </a:r>
          <a:endParaRPr lang="en-US" dirty="0"/>
        </a:p>
      </dgm:t>
    </dgm:pt>
    <dgm:pt modelId="{79D0DA0E-3DE0-B34B-9F39-1C6BAE5ABF3A}" type="parTrans" cxnId="{1802C2DF-A76E-404A-BBFD-67E50A02050E}">
      <dgm:prSet/>
      <dgm:spPr/>
      <dgm:t>
        <a:bodyPr/>
        <a:lstStyle/>
        <a:p>
          <a:endParaRPr lang="en-US"/>
        </a:p>
      </dgm:t>
    </dgm:pt>
    <dgm:pt modelId="{4E001AF4-9EA3-124A-98FA-C2234A28688A}" type="sibTrans" cxnId="{1802C2DF-A76E-404A-BBFD-67E50A02050E}">
      <dgm:prSet/>
      <dgm:spPr/>
      <dgm:t>
        <a:bodyPr/>
        <a:lstStyle/>
        <a:p>
          <a:endParaRPr lang="en-US"/>
        </a:p>
      </dgm:t>
    </dgm:pt>
    <dgm:pt modelId="{0896292D-F729-234E-A2FC-D606B387715D}">
      <dgm:prSet phldrT="[Text]"/>
      <dgm:spPr/>
      <dgm:t>
        <a:bodyPr/>
        <a:lstStyle/>
        <a:p>
          <a:r>
            <a:rPr lang="en-US" dirty="0" smtClean="0">
              <a:latin typeface="Helvetica" pitchFamily="34" charset="0"/>
              <a:cs typeface="Helvetica" pitchFamily="34" charset="0"/>
            </a:rPr>
            <a:t>Ground truth is known</a:t>
          </a:r>
          <a:endParaRPr lang="en-US" dirty="0"/>
        </a:p>
      </dgm:t>
    </dgm:pt>
    <dgm:pt modelId="{66E63B8F-882B-7F44-99BC-C72471C984B3}" type="parTrans" cxnId="{D1A94A78-E289-4B4F-BBF6-76383A9428C5}">
      <dgm:prSet/>
      <dgm:spPr/>
      <dgm:t>
        <a:bodyPr/>
        <a:lstStyle/>
        <a:p>
          <a:endParaRPr lang="en-US"/>
        </a:p>
      </dgm:t>
    </dgm:pt>
    <dgm:pt modelId="{7837CE22-0A11-F74B-A2A9-D2F44C80CF1B}" type="sibTrans" cxnId="{D1A94A78-E289-4B4F-BBF6-76383A9428C5}">
      <dgm:prSet/>
      <dgm:spPr/>
      <dgm:t>
        <a:bodyPr/>
        <a:lstStyle/>
        <a:p>
          <a:endParaRPr lang="en-US"/>
        </a:p>
      </dgm:t>
    </dgm:pt>
    <dgm:pt modelId="{BFB3FC1E-0A54-47BD-AA92-C214E24CEEC8}">
      <dgm:prSet/>
      <dgm:spPr/>
      <dgm:t>
        <a:bodyPr/>
        <a:lstStyle/>
        <a:p>
          <a:r>
            <a:rPr lang="en-US" dirty="0" smtClean="0">
              <a:latin typeface="Helvetica" pitchFamily="34" charset="0"/>
              <a:cs typeface="Helvetica" pitchFamily="34" charset="0"/>
            </a:rPr>
            <a:t>Not real-life situations</a:t>
          </a:r>
          <a:endParaRPr lang="en-CA" dirty="0" smtClean="0">
            <a:latin typeface="Helvetica" pitchFamily="34" charset="0"/>
            <a:cs typeface="Helvetica" pitchFamily="34" charset="0"/>
          </a:endParaRPr>
        </a:p>
      </dgm:t>
    </dgm:pt>
    <dgm:pt modelId="{C1694261-43CF-42F0-B1BB-F10499030EB5}" type="parTrans" cxnId="{542881C8-BD26-4BF6-AD7F-48B2D96F496E}">
      <dgm:prSet/>
      <dgm:spPr/>
      <dgm:t>
        <a:bodyPr/>
        <a:lstStyle/>
        <a:p>
          <a:endParaRPr lang="en-CA"/>
        </a:p>
      </dgm:t>
    </dgm:pt>
    <dgm:pt modelId="{D86B7044-ECFE-4C38-BA08-0752ABF1AF05}" type="sibTrans" cxnId="{542881C8-BD26-4BF6-AD7F-48B2D96F496E}">
      <dgm:prSet/>
      <dgm:spPr/>
      <dgm:t>
        <a:bodyPr/>
        <a:lstStyle/>
        <a:p>
          <a:endParaRPr lang="en-CA"/>
        </a:p>
      </dgm:t>
    </dgm:pt>
    <dgm:pt modelId="{746CD6BB-8415-40DE-9DED-82341A5A1E72}">
      <dgm:prSet phldrT="[Text]"/>
      <dgm:spPr/>
      <dgm:t>
        <a:bodyPr/>
        <a:lstStyle/>
        <a:p>
          <a:r>
            <a:rPr lang="en-CA" dirty="0" smtClean="0">
              <a:latin typeface="Helvetica" pitchFamily="34" charset="0"/>
              <a:cs typeface="Helvetica" pitchFamily="34" charset="0"/>
            </a:rPr>
            <a:t>Real-life situations</a:t>
          </a:r>
          <a:endParaRPr lang="en-US" dirty="0"/>
        </a:p>
      </dgm:t>
    </dgm:pt>
    <dgm:pt modelId="{08A722BC-F208-4D8E-84AD-FC9A11971CC9}" type="parTrans" cxnId="{49C1027D-3138-4A60-B2F5-4B371AB894E3}">
      <dgm:prSet/>
      <dgm:spPr/>
      <dgm:t>
        <a:bodyPr/>
        <a:lstStyle/>
        <a:p>
          <a:endParaRPr lang="en-CA"/>
        </a:p>
      </dgm:t>
    </dgm:pt>
    <dgm:pt modelId="{DF56FC10-7F98-4385-A659-824D0F37DD3C}" type="sibTrans" cxnId="{49C1027D-3138-4A60-B2F5-4B371AB894E3}">
      <dgm:prSet/>
      <dgm:spPr/>
      <dgm:t>
        <a:bodyPr/>
        <a:lstStyle/>
        <a:p>
          <a:endParaRPr lang="en-CA"/>
        </a:p>
      </dgm:t>
    </dgm:pt>
    <dgm:pt modelId="{17D9F9D1-E726-435E-BB13-2307E6BEC02E}">
      <dgm:prSet phldrT="[Text]"/>
      <dgm:spPr/>
      <dgm:t>
        <a:bodyPr/>
        <a:lstStyle/>
        <a:p>
          <a:r>
            <a:rPr lang="en-CA" dirty="0" smtClean="0">
              <a:latin typeface="Helvetica" pitchFamily="34" charset="0"/>
              <a:cs typeface="Helvetica" pitchFamily="34" charset="0"/>
            </a:rPr>
            <a:t>Actual suspects</a:t>
          </a:r>
          <a:endParaRPr lang="en-US" dirty="0"/>
        </a:p>
      </dgm:t>
    </dgm:pt>
    <dgm:pt modelId="{6AB54E72-812D-43DC-9478-E5E05EF7710D}" type="parTrans" cxnId="{AAB4F555-5458-4A8B-82AE-CD85842A96AA}">
      <dgm:prSet/>
      <dgm:spPr/>
      <dgm:t>
        <a:bodyPr/>
        <a:lstStyle/>
        <a:p>
          <a:endParaRPr lang="en-CA"/>
        </a:p>
      </dgm:t>
    </dgm:pt>
    <dgm:pt modelId="{D19C546A-5F1B-4CCA-8DEC-37BBEEEC2566}" type="sibTrans" cxnId="{AAB4F555-5458-4A8B-82AE-CD85842A96AA}">
      <dgm:prSet/>
      <dgm:spPr/>
      <dgm:t>
        <a:bodyPr/>
        <a:lstStyle/>
        <a:p>
          <a:endParaRPr lang="en-CA"/>
        </a:p>
      </dgm:t>
    </dgm:pt>
    <dgm:pt modelId="{9A6316E3-9DED-4288-9BA8-82BCA8BC557F}">
      <dgm:prSet/>
      <dgm:spPr/>
      <dgm:t>
        <a:bodyPr/>
        <a:lstStyle/>
        <a:p>
          <a:r>
            <a:rPr lang="en-CA" dirty="0" smtClean="0">
              <a:latin typeface="Helvetica" pitchFamily="34" charset="0"/>
              <a:cs typeface="Helvetica" pitchFamily="34" charset="0"/>
            </a:rPr>
            <a:t>Volunteers</a:t>
          </a:r>
        </a:p>
      </dgm:t>
    </dgm:pt>
    <dgm:pt modelId="{29AD6FB8-AAAF-4536-A479-15CF9D0AF454}" type="parTrans" cxnId="{81086889-7821-4E41-B3C6-3114071F070F}">
      <dgm:prSet/>
      <dgm:spPr/>
    </dgm:pt>
    <dgm:pt modelId="{EE889F1C-A0A4-4D57-B4F6-8D30616BC6DC}" type="sibTrans" cxnId="{81086889-7821-4E41-B3C6-3114071F070F}">
      <dgm:prSet/>
      <dgm:spPr/>
    </dgm:pt>
    <dgm:pt modelId="{3EF509D9-F3F1-FA43-8030-63FB419AFF1D}" type="pres">
      <dgm:prSet presAssocID="{40E22A86-5907-084B-8A60-902D04674EB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554C53D-CB86-254D-8135-F25C69FD43A2}" type="pres">
      <dgm:prSet presAssocID="{B804CDA7-C328-1B47-970F-89A325796503}" presName="linNode" presStyleCnt="0"/>
      <dgm:spPr/>
    </dgm:pt>
    <dgm:pt modelId="{921FD3FC-6CB1-BB49-ADA0-A25F1DD3E804}" type="pres">
      <dgm:prSet presAssocID="{B804CDA7-C328-1B47-970F-89A325796503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756889-FEAA-D240-88E5-37D05D2A543D}" type="pres">
      <dgm:prSet presAssocID="{B804CDA7-C328-1B47-970F-89A325796503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4FF8D3-7B04-DA48-8957-69CF924D5A7A}" type="pres">
      <dgm:prSet presAssocID="{1ABAEF70-C935-A44A-96DA-C008C7AFE741}" presName="spacing" presStyleCnt="0"/>
      <dgm:spPr/>
    </dgm:pt>
    <dgm:pt modelId="{501D908A-ECEF-664A-A777-9409D1048954}" type="pres">
      <dgm:prSet presAssocID="{E3DF057D-19A6-B045-AD54-B12B0F5C673D}" presName="linNode" presStyleCnt="0"/>
      <dgm:spPr/>
    </dgm:pt>
    <dgm:pt modelId="{E457992C-FA5D-504B-967B-5DF79B6CBC44}" type="pres">
      <dgm:prSet presAssocID="{E3DF057D-19A6-B045-AD54-B12B0F5C673D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0CC435-EA62-004C-8180-164DF60018A9}" type="pres">
      <dgm:prSet presAssocID="{E3DF057D-19A6-B045-AD54-B12B0F5C673D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DC5C01B-1164-4151-93AC-40D2CB84F047}" type="presOf" srcId="{56D0EEEE-C2AD-E849-8448-4DB0DE38BC6D}" destId="{B3756889-FEAA-D240-88E5-37D05D2A543D}" srcOrd="0" destOrd="0" presId="urn:microsoft.com/office/officeart/2005/8/layout/vList6"/>
    <dgm:cxn modelId="{81086889-7821-4E41-B3C6-3114071F070F}" srcId="{E3DF057D-19A6-B045-AD54-B12B0F5C673D}" destId="{9A6316E3-9DED-4288-9BA8-82BCA8BC557F}" srcOrd="2" destOrd="0" parTransId="{29AD6FB8-AAAF-4536-A479-15CF9D0AF454}" sibTransId="{EE889F1C-A0A4-4D57-B4F6-8D30616BC6DC}"/>
    <dgm:cxn modelId="{2E1699AE-E5BC-4142-B649-7F69461C6D23}" type="presOf" srcId="{E3DF057D-19A6-B045-AD54-B12B0F5C673D}" destId="{E457992C-FA5D-504B-967B-5DF79B6CBC44}" srcOrd="0" destOrd="0" presId="urn:microsoft.com/office/officeart/2005/8/layout/vList6"/>
    <dgm:cxn modelId="{D1A94A78-E289-4B4F-BBF6-76383A9428C5}" srcId="{E3DF057D-19A6-B045-AD54-B12B0F5C673D}" destId="{0896292D-F729-234E-A2FC-D606B387715D}" srcOrd="0" destOrd="0" parTransId="{66E63B8F-882B-7F44-99BC-C72471C984B3}" sibTransId="{7837CE22-0A11-F74B-A2A9-D2F44C80CF1B}"/>
    <dgm:cxn modelId="{D71963D5-AFD2-4D2C-9797-A0CC9BC2E190}" type="presOf" srcId="{746CD6BB-8415-40DE-9DED-82341A5A1E72}" destId="{B3756889-FEAA-D240-88E5-37D05D2A543D}" srcOrd="0" destOrd="1" presId="urn:microsoft.com/office/officeart/2005/8/layout/vList6"/>
    <dgm:cxn modelId="{5EEB870B-8509-5B4E-BA15-873E1D11689A}" srcId="{B804CDA7-C328-1B47-970F-89A325796503}" destId="{56D0EEEE-C2AD-E849-8448-4DB0DE38BC6D}" srcOrd="0" destOrd="0" parTransId="{7A69A918-50C0-AD46-8B17-A1E4D89C788D}" sibTransId="{0109E3A8-598D-EA4D-B719-0470FFA18FCA}"/>
    <dgm:cxn modelId="{E90D2362-508F-4007-BD73-83ABB740946B}" type="presOf" srcId="{0896292D-F729-234E-A2FC-D606B387715D}" destId="{EF0CC435-EA62-004C-8180-164DF60018A9}" srcOrd="0" destOrd="0" presId="urn:microsoft.com/office/officeart/2005/8/layout/vList6"/>
    <dgm:cxn modelId="{73E7C68F-5191-4D25-8EF0-F4F331F40FDB}" type="presOf" srcId="{9A6316E3-9DED-4288-9BA8-82BCA8BC557F}" destId="{EF0CC435-EA62-004C-8180-164DF60018A9}" srcOrd="0" destOrd="2" presId="urn:microsoft.com/office/officeart/2005/8/layout/vList6"/>
    <dgm:cxn modelId="{0AF6C0C5-567E-498E-9B5A-CEE356FA1D29}" type="presOf" srcId="{40E22A86-5907-084B-8A60-902D04674EB8}" destId="{3EF509D9-F3F1-FA43-8030-63FB419AFF1D}" srcOrd="0" destOrd="0" presId="urn:microsoft.com/office/officeart/2005/8/layout/vList6"/>
    <dgm:cxn modelId="{DC2BEB70-F671-40DD-9575-29E12C78FAB7}" type="presOf" srcId="{17D9F9D1-E726-435E-BB13-2307E6BEC02E}" destId="{B3756889-FEAA-D240-88E5-37D05D2A543D}" srcOrd="0" destOrd="2" presId="urn:microsoft.com/office/officeart/2005/8/layout/vList6"/>
    <dgm:cxn modelId="{AAB4F555-5458-4A8B-82AE-CD85842A96AA}" srcId="{B804CDA7-C328-1B47-970F-89A325796503}" destId="{17D9F9D1-E726-435E-BB13-2307E6BEC02E}" srcOrd="2" destOrd="0" parTransId="{6AB54E72-812D-43DC-9478-E5E05EF7710D}" sibTransId="{D19C546A-5F1B-4CCA-8DEC-37BBEEEC2566}"/>
    <dgm:cxn modelId="{B6A2E35E-536F-4A94-992B-5778AFA83D0B}" type="presOf" srcId="{B804CDA7-C328-1B47-970F-89A325796503}" destId="{921FD3FC-6CB1-BB49-ADA0-A25F1DD3E804}" srcOrd="0" destOrd="0" presId="urn:microsoft.com/office/officeart/2005/8/layout/vList6"/>
    <dgm:cxn modelId="{542881C8-BD26-4BF6-AD7F-48B2D96F496E}" srcId="{E3DF057D-19A6-B045-AD54-B12B0F5C673D}" destId="{BFB3FC1E-0A54-47BD-AA92-C214E24CEEC8}" srcOrd="1" destOrd="0" parTransId="{C1694261-43CF-42F0-B1BB-F10499030EB5}" sibTransId="{D86B7044-ECFE-4C38-BA08-0752ABF1AF05}"/>
    <dgm:cxn modelId="{4215821C-40C1-4432-A1F4-86FCA0E5A1B4}" type="presOf" srcId="{BFB3FC1E-0A54-47BD-AA92-C214E24CEEC8}" destId="{EF0CC435-EA62-004C-8180-164DF60018A9}" srcOrd="0" destOrd="1" presId="urn:microsoft.com/office/officeart/2005/8/layout/vList6"/>
    <dgm:cxn modelId="{44DBBC70-2E49-7447-97F3-F90789B5B21C}" srcId="{40E22A86-5907-084B-8A60-902D04674EB8}" destId="{B804CDA7-C328-1B47-970F-89A325796503}" srcOrd="0" destOrd="0" parTransId="{03005603-5706-6A48-8EE7-146C3B1A1429}" sibTransId="{1ABAEF70-C935-A44A-96DA-C008C7AFE741}"/>
    <dgm:cxn modelId="{49C1027D-3138-4A60-B2F5-4B371AB894E3}" srcId="{B804CDA7-C328-1B47-970F-89A325796503}" destId="{746CD6BB-8415-40DE-9DED-82341A5A1E72}" srcOrd="1" destOrd="0" parTransId="{08A722BC-F208-4D8E-84AD-FC9A11971CC9}" sibTransId="{DF56FC10-7F98-4385-A659-824D0F37DD3C}"/>
    <dgm:cxn modelId="{1802C2DF-A76E-404A-BBFD-67E50A02050E}" srcId="{40E22A86-5907-084B-8A60-902D04674EB8}" destId="{E3DF057D-19A6-B045-AD54-B12B0F5C673D}" srcOrd="1" destOrd="0" parTransId="{79D0DA0E-3DE0-B34B-9F39-1C6BAE5ABF3A}" sibTransId="{4E001AF4-9EA3-124A-98FA-C2234A28688A}"/>
    <dgm:cxn modelId="{FFE45F1D-30DD-473F-BF64-3CB8CC8F1F50}" type="presParOf" srcId="{3EF509D9-F3F1-FA43-8030-63FB419AFF1D}" destId="{2554C53D-CB86-254D-8135-F25C69FD43A2}" srcOrd="0" destOrd="0" presId="urn:microsoft.com/office/officeart/2005/8/layout/vList6"/>
    <dgm:cxn modelId="{805078E2-27E0-46E6-8745-CFF1D3733FB2}" type="presParOf" srcId="{2554C53D-CB86-254D-8135-F25C69FD43A2}" destId="{921FD3FC-6CB1-BB49-ADA0-A25F1DD3E804}" srcOrd="0" destOrd="0" presId="urn:microsoft.com/office/officeart/2005/8/layout/vList6"/>
    <dgm:cxn modelId="{4B9E15D6-E55B-4FEE-830B-DBC97B2FCAE6}" type="presParOf" srcId="{2554C53D-CB86-254D-8135-F25C69FD43A2}" destId="{B3756889-FEAA-D240-88E5-37D05D2A543D}" srcOrd="1" destOrd="0" presId="urn:microsoft.com/office/officeart/2005/8/layout/vList6"/>
    <dgm:cxn modelId="{43A16382-4F64-4B45-84E8-6D8AE98A710F}" type="presParOf" srcId="{3EF509D9-F3F1-FA43-8030-63FB419AFF1D}" destId="{404FF8D3-7B04-DA48-8957-69CF924D5A7A}" srcOrd="1" destOrd="0" presId="urn:microsoft.com/office/officeart/2005/8/layout/vList6"/>
    <dgm:cxn modelId="{F9AA38E4-2577-4EA4-A490-0AC03C584FC7}" type="presParOf" srcId="{3EF509D9-F3F1-FA43-8030-63FB419AFF1D}" destId="{501D908A-ECEF-664A-A777-9409D1048954}" srcOrd="2" destOrd="0" presId="urn:microsoft.com/office/officeart/2005/8/layout/vList6"/>
    <dgm:cxn modelId="{BA09BC83-E60F-467D-8BE0-27AACA6DBB1B}" type="presParOf" srcId="{501D908A-ECEF-664A-A777-9409D1048954}" destId="{E457992C-FA5D-504B-967B-5DF79B6CBC44}" srcOrd="0" destOrd="0" presId="urn:microsoft.com/office/officeart/2005/8/layout/vList6"/>
    <dgm:cxn modelId="{056826C6-AE7D-4B36-949B-06863E6A457D}" type="presParOf" srcId="{501D908A-ECEF-664A-A777-9409D1048954}" destId="{EF0CC435-EA62-004C-8180-164DF60018A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756889-FEAA-D240-88E5-37D05D2A543D}">
      <dsp:nvSpPr>
        <dsp:cNvPr id="0" name=""/>
        <dsp:cNvSpPr/>
      </dsp:nvSpPr>
      <dsp:spPr>
        <a:xfrm>
          <a:off x="3329939" y="586"/>
          <a:ext cx="4994910" cy="2285441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CA" sz="2900" kern="1200" dirty="0" smtClean="0">
              <a:latin typeface="Helvetica" pitchFamily="34" charset="0"/>
              <a:cs typeface="Helvetica" pitchFamily="34" charset="0"/>
            </a:rPr>
            <a:t>Ground truth is not known</a:t>
          </a:r>
          <a:endParaRPr 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CA" sz="2900" kern="1200" dirty="0" smtClean="0">
              <a:latin typeface="Helvetica" pitchFamily="34" charset="0"/>
              <a:cs typeface="Helvetica" pitchFamily="34" charset="0"/>
            </a:rPr>
            <a:t>Real-life situations</a:t>
          </a:r>
          <a:endParaRPr 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CA" sz="2900" kern="1200" dirty="0" smtClean="0">
              <a:latin typeface="Helvetica" pitchFamily="34" charset="0"/>
              <a:cs typeface="Helvetica" pitchFamily="34" charset="0"/>
            </a:rPr>
            <a:t>Actual suspects</a:t>
          </a:r>
          <a:endParaRPr lang="en-US" sz="2900" kern="1200" dirty="0"/>
        </a:p>
      </dsp:txBody>
      <dsp:txXfrm>
        <a:off x="3329939" y="586"/>
        <a:ext cx="4994910" cy="2285441"/>
      </dsp:txXfrm>
    </dsp:sp>
    <dsp:sp modelId="{921FD3FC-6CB1-BB49-ADA0-A25F1DD3E804}">
      <dsp:nvSpPr>
        <dsp:cNvPr id="0" name=""/>
        <dsp:cNvSpPr/>
      </dsp:nvSpPr>
      <dsp:spPr>
        <a:xfrm>
          <a:off x="0" y="586"/>
          <a:ext cx="3329940" cy="228544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Field Study</a:t>
          </a:r>
          <a:endParaRPr lang="en-US" sz="6500" kern="1200" dirty="0"/>
        </a:p>
      </dsp:txBody>
      <dsp:txXfrm>
        <a:off x="0" y="586"/>
        <a:ext cx="3329940" cy="2285441"/>
      </dsp:txXfrm>
    </dsp:sp>
    <dsp:sp modelId="{EF0CC435-EA62-004C-8180-164DF60018A9}">
      <dsp:nvSpPr>
        <dsp:cNvPr id="0" name=""/>
        <dsp:cNvSpPr/>
      </dsp:nvSpPr>
      <dsp:spPr>
        <a:xfrm>
          <a:off x="3329939" y="2514572"/>
          <a:ext cx="4994910" cy="2285441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900" kern="1200" dirty="0" smtClean="0">
              <a:latin typeface="Helvetica" pitchFamily="34" charset="0"/>
              <a:cs typeface="Helvetica" pitchFamily="34" charset="0"/>
            </a:rPr>
            <a:t>Ground truth is known</a:t>
          </a:r>
          <a:endParaRPr 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900" kern="1200" dirty="0" smtClean="0">
              <a:latin typeface="Helvetica" pitchFamily="34" charset="0"/>
              <a:cs typeface="Helvetica" pitchFamily="34" charset="0"/>
            </a:rPr>
            <a:t>Not real-life situations</a:t>
          </a:r>
          <a:endParaRPr lang="en-CA" sz="2900" kern="1200" dirty="0" smtClean="0">
            <a:latin typeface="Helvetica" pitchFamily="34" charset="0"/>
            <a:cs typeface="Helvetica" pitchFamily="34" charset="0"/>
          </a:endParaRPr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CA" sz="2900" kern="1200" dirty="0" smtClean="0">
              <a:latin typeface="Helvetica" pitchFamily="34" charset="0"/>
              <a:cs typeface="Helvetica" pitchFamily="34" charset="0"/>
            </a:rPr>
            <a:t>Volunteers</a:t>
          </a:r>
        </a:p>
      </dsp:txBody>
      <dsp:txXfrm>
        <a:off x="3329939" y="2514572"/>
        <a:ext cx="4994910" cy="2285441"/>
      </dsp:txXfrm>
    </dsp:sp>
    <dsp:sp modelId="{E457992C-FA5D-504B-967B-5DF79B6CBC44}">
      <dsp:nvSpPr>
        <dsp:cNvPr id="0" name=""/>
        <dsp:cNvSpPr/>
      </dsp:nvSpPr>
      <dsp:spPr>
        <a:xfrm>
          <a:off x="0" y="2514572"/>
          <a:ext cx="3329940" cy="228544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Lab Study</a:t>
          </a:r>
          <a:endParaRPr lang="en-US" sz="6500" kern="1200" dirty="0"/>
        </a:p>
      </dsp:txBody>
      <dsp:txXfrm>
        <a:off x="0" y="2514572"/>
        <a:ext cx="3329940" cy="22854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892AD-0D7B-45C4-B35B-ABFF728B9658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F54623-F859-4333-89EB-92489A4C6084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2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baseline="0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9B8216-CF57-4D02-A195-E88FE117BAAF}" type="slidenum">
              <a:rPr lang="en-US"/>
              <a:pPr/>
              <a:t>10</a:t>
            </a:fld>
            <a:endParaRPr lang="en-US"/>
          </a:p>
        </p:txBody>
      </p:sp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en-US" baseline="0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E3AC4E-507B-4A4F-80DC-82A34E8777B8}" type="slidenum">
              <a:rPr lang="en-US"/>
              <a:pPr/>
              <a:t>11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711" y="4344025"/>
            <a:ext cx="5028579" cy="4799975"/>
          </a:xfrm>
        </p:spPr>
        <p:txBody>
          <a:bodyPr/>
          <a:lstStyle/>
          <a:p>
            <a:pPr algn="just"/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699034-9428-4249-AC2D-EAB2A53D930E}" type="slidenum">
              <a:rPr lang="en-US"/>
              <a:pPr/>
              <a:t>16</a:t>
            </a:fld>
            <a:endParaRPr lang="en-US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B62A8C-7DE5-4EB7-9126-55A0A6AB17F9}" type="slidenum">
              <a:rPr lang="en-US"/>
              <a:pPr/>
              <a:t>17</a:t>
            </a:fld>
            <a:endParaRPr lang="en-US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19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20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23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24</a:t>
            </a:fld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26</a:t>
            </a:fld>
            <a:endParaRPr lang="en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27</a:t>
            </a:fld>
            <a:endParaRPr lang="en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28</a:t>
            </a:fld>
            <a:endParaRPr lang="en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29</a:t>
            </a:fld>
            <a:endParaRPr lang="en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FB00A1-F105-4125-A360-C6B4E0207CB8}" type="slidenum">
              <a:rPr lang="en-US"/>
              <a:pPr/>
              <a:t>30</a:t>
            </a:fld>
            <a:endParaRPr lang="en-US"/>
          </a:p>
        </p:txBody>
      </p:sp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4325" indent="-224325"/>
            <a:endParaRPr lang="en-CA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A701D1-A6A4-418D-87B9-5E29ADF4FD99}" type="slidenum">
              <a:rPr lang="en-US"/>
              <a:pPr/>
              <a:t>31</a:t>
            </a:fld>
            <a:endParaRPr lang="en-US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32</a:t>
            </a:fld>
            <a:endParaRPr lang="en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33</a:t>
            </a:fld>
            <a:endParaRPr lang="en-C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34</a:t>
            </a:fld>
            <a:endParaRPr lang="en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35</a:t>
            </a:fld>
            <a:endParaRPr lang="en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36</a:t>
            </a:fld>
            <a:endParaRPr lang="en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37</a:t>
            </a:fld>
            <a:endParaRPr lang="en-C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38</a:t>
            </a:fld>
            <a:endParaRPr lang="en-C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39</a:t>
            </a:fld>
            <a:endParaRPr lang="en-C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40</a:t>
            </a:fld>
            <a:endParaRPr lang="en-C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41</a:t>
            </a:fld>
            <a:endParaRPr lang="en-C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42</a:t>
            </a:fld>
            <a:endParaRPr lang="en-CA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baseline="0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45</a:t>
            </a:fld>
            <a:endParaRPr lang="en-C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46</a:t>
            </a:fld>
            <a:endParaRPr lang="en-CA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47</a:t>
            </a:fld>
            <a:endParaRPr lang="en-CA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48</a:t>
            </a:fld>
            <a:endParaRPr lang="en-CA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49</a:t>
            </a:fld>
            <a:endParaRPr lang="en-CA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3FEF31-B113-4EAA-9C62-C3FD12687B3C}" type="slidenum">
              <a:rPr lang="en-CA"/>
              <a:pPr/>
              <a:t>50</a:t>
            </a:fld>
            <a:endParaRPr lang="en-CA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51</a:t>
            </a:fld>
            <a:endParaRPr lang="en-CA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52</a:t>
            </a:fld>
            <a:endParaRPr lang="en-CA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53</a:t>
            </a:fld>
            <a:endParaRPr lang="en-CA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F54623-F859-4333-89EB-92489A4C6084}" type="slidenum">
              <a:rPr lang="en-CA" smtClean="0"/>
              <a:pPr/>
              <a:t>54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1D4E36C-1886-4185-9371-A948B85FAE70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FB3ED0-3690-4E5F-93E4-491CF9E4146D}" type="datetimeFigureOut">
              <a:rPr lang="en-CA" smtClean="0"/>
              <a:pPr/>
              <a:t>26/09/2011</a:t>
            </a:fld>
            <a:endParaRPr lang="en-C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CA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FD7049-3F04-4BD5-B5B0-71792ACC1F69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hyperlink" Target="http://laws-lois.justice.gc.ca/eng/acts/Y-1.5/index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39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Chapter 3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CA" sz="3600" dirty="0" smtClean="0"/>
              <a:t>Criminal Profiling</a:t>
            </a:r>
            <a:endParaRPr lang="en-CA" sz="3600" dirty="0"/>
          </a:p>
        </p:txBody>
      </p:sp>
      <p:pic>
        <p:nvPicPr>
          <p:cNvPr id="4" name="Picture 16" descr="Crimin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2362200"/>
            <a:ext cx="2819400" cy="390340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Questions from my last lecture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Youth (12-17 years) in Ontario are not required to have an adult with them during an interrogation</a:t>
            </a:r>
          </a:p>
          <a:p>
            <a:pPr lvl="1"/>
            <a:r>
              <a:rPr lang="en-CA" dirty="0" smtClean="0"/>
              <a:t>Given the right to contact their parents or counsel prior to the interview</a:t>
            </a:r>
          </a:p>
          <a:p>
            <a:r>
              <a:rPr lang="en-CA" dirty="0" smtClean="0"/>
              <a:t>More information in the Youth Criminal Justice Act (</a:t>
            </a:r>
            <a:r>
              <a:rPr lang="en-CA" u="sng" dirty="0" smtClean="0">
                <a:hlinkClick r:id="rId4"/>
              </a:rPr>
              <a:t>http://laws-lois.justice.gc.ca/eng/acts/Y-1.5/index.html</a:t>
            </a:r>
            <a:r>
              <a:rPr lang="en-CA" dirty="0" smtClean="0"/>
              <a:t>)</a:t>
            </a:r>
          </a:p>
          <a:p>
            <a:endParaRPr lang="en-CA" dirty="0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err="1" smtClean="0"/>
              <a:t>ViCLAS</a:t>
            </a:r>
            <a:r>
              <a:rPr lang="en-CA" dirty="0" smtClean="0"/>
              <a:t> Research </a:t>
            </a:r>
            <a:br>
              <a:rPr lang="en-CA" dirty="0" smtClean="0"/>
            </a:br>
            <a:r>
              <a:rPr lang="en-CA" dirty="0" smtClean="0"/>
              <a:t>(Martineau &amp; Corey, 2008)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676400"/>
            <a:ext cx="7498080" cy="4572000"/>
          </a:xfrm>
        </p:spPr>
        <p:txBody>
          <a:bodyPr>
            <a:normAutofit/>
          </a:bodyPr>
          <a:lstStyle/>
          <a:p>
            <a:r>
              <a:rPr lang="en-CA" dirty="0" smtClean="0"/>
              <a:t>One of two fictitious crime scenarios:</a:t>
            </a:r>
          </a:p>
          <a:p>
            <a:pPr lvl="1"/>
            <a:r>
              <a:rPr lang="en-CA" dirty="0" smtClean="0"/>
              <a:t>Homicide (</a:t>
            </a:r>
            <a:r>
              <a:rPr lang="en-CA" i="1" dirty="0" smtClean="0"/>
              <a:t>n</a:t>
            </a:r>
            <a:r>
              <a:rPr lang="en-CA" dirty="0" smtClean="0"/>
              <a:t> = 116)</a:t>
            </a:r>
          </a:p>
          <a:p>
            <a:pPr lvl="1"/>
            <a:r>
              <a:rPr lang="en-CA" dirty="0" smtClean="0"/>
              <a:t>Sexual assault (</a:t>
            </a:r>
            <a:r>
              <a:rPr lang="en-CA" i="1" dirty="0" smtClean="0"/>
              <a:t>n</a:t>
            </a:r>
            <a:r>
              <a:rPr lang="en-CA" dirty="0" smtClean="0"/>
              <a:t> = 121) </a:t>
            </a:r>
          </a:p>
          <a:p>
            <a:r>
              <a:rPr lang="en-CA" dirty="0" smtClean="0"/>
              <a:t>Complete </a:t>
            </a:r>
            <a:r>
              <a:rPr lang="en-CA" dirty="0" err="1" smtClean="0"/>
              <a:t>ViCLAS</a:t>
            </a:r>
            <a:r>
              <a:rPr lang="en-CA" dirty="0" smtClean="0"/>
              <a:t> booklet</a:t>
            </a:r>
          </a:p>
          <a:p>
            <a:endParaRPr lang="en-CA" dirty="0" smtClean="0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638288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Results of Martineau &amp; Corey (2008)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Inter-</a:t>
            </a:r>
            <a:r>
              <a:rPr lang="en-CA" dirty="0" err="1" smtClean="0"/>
              <a:t>rater</a:t>
            </a:r>
            <a:r>
              <a:rPr lang="en-CA" dirty="0" smtClean="0"/>
              <a:t> reliability</a:t>
            </a:r>
          </a:p>
          <a:p>
            <a:pPr lvl="1"/>
            <a:r>
              <a:rPr lang="en-CA" dirty="0" smtClean="0"/>
              <a:t>79.30% for the homicide scenario</a:t>
            </a:r>
          </a:p>
          <a:p>
            <a:pPr lvl="1"/>
            <a:r>
              <a:rPr lang="en-CA" dirty="0" smtClean="0"/>
              <a:t>87.70% for the sexual assault</a:t>
            </a:r>
          </a:p>
          <a:p>
            <a:r>
              <a:rPr lang="en-CA" dirty="0" smtClean="0"/>
              <a:t>Some categories much lower (e.g., weapons, biological evidence)</a:t>
            </a:r>
          </a:p>
          <a:p>
            <a:r>
              <a:rPr lang="en-CA" dirty="0" err="1" smtClean="0"/>
              <a:t>ViCLAS</a:t>
            </a:r>
            <a:r>
              <a:rPr lang="en-CA" dirty="0" smtClean="0"/>
              <a:t> training did not affect accuracy</a:t>
            </a:r>
            <a:endParaRPr lang="en-CA" dirty="0"/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Today you will learn about…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219200" y="1371600"/>
            <a:ext cx="7498080" cy="4800600"/>
          </a:xfrm>
        </p:spPr>
        <p:txBody>
          <a:bodyPr/>
          <a:lstStyle/>
          <a:p>
            <a:pPr marL="342900" indent="-342900">
              <a:buFont typeface="Arial" charset="0"/>
              <a:buChar char="•"/>
            </a:pPr>
            <a:r>
              <a:rPr lang="en-US" dirty="0" smtClean="0"/>
              <a:t>History of criminal profiling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Types of profiling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Potential problems with profiling</a:t>
            </a:r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Types of </a:t>
            </a:r>
            <a:r>
              <a:rPr lang="en-US" dirty="0" err="1" smtClean="0"/>
              <a:t>polygraphy</a:t>
            </a:r>
            <a:endParaRPr lang="en-US" dirty="0" smtClean="0"/>
          </a:p>
          <a:p>
            <a:pPr marL="342900" indent="-342900">
              <a:buFont typeface="Arial" charset="0"/>
              <a:buChar char="•"/>
            </a:pPr>
            <a:r>
              <a:rPr lang="en-US" dirty="0" smtClean="0"/>
              <a:t>Accuracy of </a:t>
            </a:r>
            <a:r>
              <a:rPr lang="en-US" dirty="0" err="1" smtClean="0"/>
              <a:t>polygraphy</a:t>
            </a:r>
            <a:endParaRPr lang="en-US" dirty="0" smtClean="0"/>
          </a:p>
          <a:p>
            <a:endParaRPr lang="en-CA" dirty="0"/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Helvetica" pitchFamily="34" charset="0"/>
              </a:rPr>
              <a:t>Criminal Profiling</a:t>
            </a:r>
          </a:p>
        </p:txBody>
      </p:sp>
      <p:sp>
        <p:nvSpPr>
          <p:cNvPr id="3789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buFont typeface="Arial" charset="0"/>
              <a:buChar char="•"/>
            </a:pPr>
            <a:r>
              <a:rPr lang="en-CA" b="1" dirty="0" smtClean="0">
                <a:solidFill>
                  <a:srgbClr val="3366FF"/>
                </a:solidFill>
                <a:latin typeface="Helvetica" pitchFamily="34" charset="0"/>
              </a:rPr>
              <a:t>Criminal profiling</a:t>
            </a:r>
            <a:r>
              <a:rPr lang="en-CA" dirty="0" smtClean="0">
                <a:solidFill>
                  <a:schemeClr val="tx1"/>
                </a:solidFill>
                <a:latin typeface="Helvetica" pitchFamily="34" charset="0"/>
              </a:rPr>
              <a:t> is a technique for identifying the </a:t>
            </a:r>
            <a:r>
              <a:rPr lang="en-CA" u="sng" dirty="0" smtClean="0">
                <a:solidFill>
                  <a:schemeClr val="tx1"/>
                </a:solidFill>
                <a:latin typeface="Helvetica" pitchFamily="34" charset="0"/>
              </a:rPr>
              <a:t>personality</a:t>
            </a:r>
            <a:r>
              <a:rPr lang="en-CA" dirty="0" smtClean="0">
                <a:solidFill>
                  <a:schemeClr val="tx1"/>
                </a:solidFill>
                <a:latin typeface="Helvetica" pitchFamily="34" charset="0"/>
              </a:rPr>
              <a:t> and </a:t>
            </a:r>
            <a:r>
              <a:rPr lang="en-CA" u="sng" dirty="0" smtClean="0">
                <a:solidFill>
                  <a:schemeClr val="tx1"/>
                </a:solidFill>
                <a:latin typeface="Helvetica" pitchFamily="34" charset="0"/>
              </a:rPr>
              <a:t>behavioural</a:t>
            </a:r>
            <a:r>
              <a:rPr lang="en-CA" dirty="0" smtClean="0">
                <a:solidFill>
                  <a:schemeClr val="tx1"/>
                </a:solidFill>
                <a:latin typeface="Helvetica" pitchFamily="34" charset="0"/>
              </a:rPr>
              <a:t> features of an offender based on an analysis of the crimes they have committed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Used in serial crime investigations</a:t>
            </a:r>
          </a:p>
          <a:p>
            <a:pPr marL="342900" indent="-342900">
              <a:buFont typeface="Arial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What + Why = Who</a:t>
            </a:r>
          </a:p>
          <a:p>
            <a:pPr marL="342900" indent="-342900" algn="l">
              <a:buFont typeface="Arial" charset="0"/>
              <a:buChar char="•"/>
            </a:pPr>
            <a:endParaRPr lang="en-CA" dirty="0" smtClean="0">
              <a:solidFill>
                <a:schemeClr val="tx1"/>
              </a:solidFill>
              <a:latin typeface="Helvetica" pitchFamily="34" charset="0"/>
            </a:endParaRPr>
          </a:p>
          <a:p>
            <a:pPr marL="342900" indent="-342900" algn="l">
              <a:buFont typeface="Arial" charset="0"/>
              <a:buChar char="•"/>
            </a:pPr>
            <a:endParaRPr lang="en-US" dirty="0" smtClean="0">
              <a:solidFill>
                <a:schemeClr val="tx1"/>
              </a:solidFill>
              <a:latin typeface="Helvetica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Helvetica" pitchFamily="34" charset="0"/>
              </a:rPr>
              <a:t>The Goals of Profiling</a:t>
            </a:r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>
                <a:latin typeface="Helvetica" pitchFamily="34" charset="0"/>
              </a:rPr>
              <a:t>Criminal profiles are used for a variety of purposes: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>
                <a:latin typeface="Helvetica" pitchFamily="34" charset="0"/>
              </a:rPr>
              <a:t>To prioritize suspects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>
                <a:latin typeface="Helvetica" pitchFamily="34" charset="0"/>
              </a:rPr>
              <a:t>To develop new lines of enquiry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>
                <a:latin typeface="Helvetica" pitchFamily="34" charset="0"/>
              </a:rPr>
              <a:t>To flush out offenders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>
                <a:latin typeface="Helvetica" pitchFamily="34" charset="0"/>
              </a:rPr>
              <a:t>To determine risk </a:t>
            </a:r>
          </a:p>
          <a:p>
            <a:pPr lvl="1" algn="l">
              <a:buFont typeface="Arial" pitchFamily="34" charset="0"/>
              <a:buChar char="•"/>
            </a:pPr>
            <a:r>
              <a:rPr lang="en-US" dirty="0" smtClean="0">
                <a:latin typeface="Helvetica" pitchFamily="34" charset="0"/>
              </a:rPr>
              <a:t>To provide interrogation advice</a:t>
            </a: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Pseudoscience &amp; Law Enforcement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Pseudosciences</a:t>
            </a:r>
            <a:r>
              <a:rPr lang="en-CA" dirty="0" smtClean="0"/>
              <a:t> are disciplines that possess the superficial appearance of science but lack its substance</a:t>
            </a:r>
          </a:p>
          <a:p>
            <a:pPr lvl="1"/>
            <a:r>
              <a:rPr lang="en-CA" dirty="0" smtClean="0"/>
              <a:t>Do not play by the rules of science </a:t>
            </a:r>
          </a:p>
          <a:p>
            <a:pPr lvl="1"/>
            <a:r>
              <a:rPr lang="en-CA" dirty="0" smtClean="0"/>
              <a:t>Can easily mislead untrained observers into concluding that they possess scientific merit</a:t>
            </a:r>
          </a:p>
          <a:p>
            <a:r>
              <a:rPr lang="en-CA" dirty="0" smtClean="0"/>
              <a:t>Not about </a:t>
            </a:r>
            <a:r>
              <a:rPr lang="en-CA" i="1" u="sng" dirty="0" smtClean="0"/>
              <a:t>what</a:t>
            </a:r>
            <a:r>
              <a:rPr lang="en-CA" dirty="0" smtClean="0"/>
              <a:t> is being studied, but </a:t>
            </a:r>
            <a:r>
              <a:rPr lang="en-CA" i="1" u="sng" dirty="0" smtClean="0"/>
              <a:t>how</a:t>
            </a:r>
            <a:endParaRPr lang="en-CA" i="1" u="sng" dirty="0" smtClean="0"/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Some warning signs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Evasion of peer review process</a:t>
            </a:r>
          </a:p>
          <a:p>
            <a:r>
              <a:rPr lang="en-CA" dirty="0" smtClean="0"/>
              <a:t>Ignoring negative evidence</a:t>
            </a:r>
          </a:p>
          <a:p>
            <a:r>
              <a:rPr lang="en-CA" dirty="0" smtClean="0"/>
              <a:t>Absence of safeguards against confirmation bias</a:t>
            </a:r>
          </a:p>
          <a:p>
            <a:r>
              <a:rPr lang="en-CA" dirty="0" smtClean="0"/>
              <a:t>Overreliance on testimonial and anecdotal evidence</a:t>
            </a:r>
          </a:p>
          <a:p>
            <a:r>
              <a:rPr lang="en-CA" dirty="0" smtClean="0"/>
              <a:t>Use of </a:t>
            </a:r>
            <a:r>
              <a:rPr lang="en-CA" dirty="0" err="1" smtClean="0"/>
              <a:t>hypertechnical</a:t>
            </a:r>
            <a:r>
              <a:rPr lang="en-CA" dirty="0" smtClean="0"/>
              <a:t> language</a:t>
            </a:r>
          </a:p>
          <a:p>
            <a:r>
              <a:rPr lang="en-CA" dirty="0" smtClean="0"/>
              <a:t>Lack of </a:t>
            </a:r>
            <a:r>
              <a:rPr lang="en-CA" dirty="0" err="1" smtClean="0"/>
              <a:t>falsifiability</a:t>
            </a:r>
            <a:endParaRPr lang="en-CA" dirty="0"/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990600" y="304800"/>
            <a:ext cx="7772400" cy="685800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Verdana" pitchFamily="34" charset="0"/>
              </a:rPr>
              <a:t>History of Criminal Profiling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1557338"/>
            <a:ext cx="7696200" cy="5638800"/>
          </a:xfrm>
        </p:spPr>
        <p:txBody>
          <a:bodyPr/>
          <a:lstStyle/>
          <a:p>
            <a:r>
              <a:rPr lang="en-US" sz="2800" dirty="0"/>
              <a:t>Late 1800’s – Jack the Ripper investigation</a:t>
            </a:r>
          </a:p>
          <a:p>
            <a:endParaRPr lang="en-US" sz="2800" dirty="0"/>
          </a:p>
          <a:p>
            <a:r>
              <a:rPr lang="en-US" sz="2800" dirty="0"/>
              <a:t>1950s – New York Mad Bomber investigation</a:t>
            </a:r>
          </a:p>
          <a:p>
            <a:endParaRPr lang="en-US" sz="2800" dirty="0"/>
          </a:p>
          <a:p>
            <a:r>
              <a:rPr lang="en-US" sz="2800" dirty="0"/>
              <a:t>1970’s – Criminal Profiling program developed at the FBI</a:t>
            </a:r>
          </a:p>
          <a:p>
            <a:endParaRPr lang="en-US" sz="2800" dirty="0"/>
          </a:p>
          <a:p>
            <a:r>
              <a:rPr lang="en-US" sz="2800" dirty="0"/>
              <a:t>Today - Similar programs developed internationally (e.g., </a:t>
            </a:r>
            <a:r>
              <a:rPr lang="en-US" sz="2800" dirty="0" smtClean="0"/>
              <a:t>RCMP)</a:t>
            </a:r>
            <a:endParaRPr lang="en-US" sz="2800" dirty="0"/>
          </a:p>
          <a:p>
            <a:endParaRPr lang="en-US" sz="2800" dirty="0">
              <a:latin typeface="Times New Roman" pitchFamily="18" charset="0"/>
            </a:endParaRPr>
          </a:p>
          <a:p>
            <a:endParaRPr lang="en-US" sz="2800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143000" y="228600"/>
            <a:ext cx="8001000" cy="1143000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Verdana" pitchFamily="34" charset="0"/>
              </a:rPr>
              <a:t>Case </a:t>
            </a:r>
            <a:r>
              <a:rPr lang="en-GB" sz="3200" dirty="0" smtClean="0">
                <a:latin typeface="Verdana" pitchFamily="34" charset="0"/>
              </a:rPr>
              <a:t>Example: John Duffy &amp; </a:t>
            </a:r>
            <a:r>
              <a:rPr lang="en-CA" sz="3200" dirty="0" smtClean="0"/>
              <a:t>David </a:t>
            </a:r>
            <a:r>
              <a:rPr lang="en-CA" sz="3200" dirty="0" err="1" smtClean="0"/>
              <a:t>Mulcahy</a:t>
            </a:r>
            <a:r>
              <a:rPr lang="en-GB" sz="3200" dirty="0" smtClean="0">
                <a:latin typeface="Verdana" pitchFamily="34" charset="0"/>
              </a:rPr>
              <a:t>  (Railway Rapist)</a:t>
            </a:r>
            <a:endParaRPr lang="en-GB" sz="3200" dirty="0">
              <a:latin typeface="Verdan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1828800"/>
            <a:ext cx="4572000" cy="4571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4343400"/>
            <a:ext cx="2857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Case Example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North London: Kilburn Area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3 Murders and 26 rapes 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1982 and 1986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Women, early 20’s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Strangers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Attacked during night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On or near railway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Used mask &amp; conversation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Violent rapes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Used a knife</a:t>
            </a:r>
          </a:p>
          <a:p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Talked to victim after rape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Questioned victims about where they lived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Varied description of rapist by victims</a:t>
            </a: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Greeted victims as he passed and then attacked from behind</a:t>
            </a:r>
          </a:p>
          <a:p>
            <a:pPr>
              <a:buSzPct val="85000"/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Restrained victims by fastening hands behind their backs</a:t>
            </a:r>
          </a:p>
          <a:p>
            <a:pPr>
              <a:buSzPct val="85000"/>
              <a:buFont typeface="Wingdings" pitchFamily="2" charset="2"/>
              <a:buChar char="§"/>
            </a:pPr>
            <a:r>
              <a:rPr lang="en-CA" dirty="0" smtClean="0">
                <a:latin typeface="Times New Roman" pitchFamily="18" charset="0"/>
              </a:rPr>
              <a:t>Gave victims instructions on how to get home</a:t>
            </a:r>
          </a:p>
          <a:p>
            <a:endParaRPr lang="en-CA" dirty="0"/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066800" y="380999"/>
          <a:ext cx="8001000" cy="6169152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4114800"/>
                <a:gridCol w="3886200"/>
              </a:tblGrid>
              <a:tr h="3578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b="1" cap="all" baseline="0" dirty="0"/>
                        <a:t>Main points of Canter’s profile </a:t>
                      </a:r>
                      <a:endParaRPr lang="en-CA" sz="2200" b="1" cap="all" baseline="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b="1" cap="all" baseline="0" dirty="0"/>
                        <a:t>Characteristics of offender </a:t>
                      </a:r>
                      <a:endParaRPr lang="en-CA" sz="2200" b="1" cap="all" baseline="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31937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/>
                        <a:t>Lived in area near to area of first crimes (1983) 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/>
                        <a:t>Lived in area suggested </a:t>
                      </a:r>
                      <a:endParaRPr lang="en-CA" sz="220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30797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/>
                        <a:t>Probably lives with woman 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/>
                        <a:t>Recently separated from wife </a:t>
                      </a:r>
                      <a:endParaRPr lang="en-CA" sz="220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3593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/>
                        <a:t>Aged mid-to late-20s 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/>
                        <a:t>Aged late 20s </a:t>
                      </a:r>
                      <a:endParaRPr lang="en-CA" sz="220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25664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/>
                        <a:t>Right-handed 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200"/>
                        <a:t>Right-handed</a:t>
                      </a:r>
                      <a:endParaRPr lang="en-CA" sz="220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37213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/>
                        <a:t>Semi-skilled or skilled job with weekend work, but relatively isolated work 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/>
                        <a:t>Travelling carpenter 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38496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/>
                        <a:t>Knowledge of railways 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/>
                        <a:t>Worked for British Rail 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50687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/>
                        <a:t>Previous criminal record for violence (maybe arrested between October 1982 and January 1984) 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/>
                        <a:t>Raped wife at knife point 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67965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/>
                        <a:t>Be a loner, with few friends 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200" dirty="0" smtClean="0"/>
                        <a:t>Had </a:t>
                      </a:r>
                      <a:r>
                        <a:rPr lang="en-CA" sz="2200" dirty="0"/>
                        <a:t>only two male </a:t>
                      </a:r>
                      <a:r>
                        <a:rPr lang="en-CA" sz="2200" dirty="0" smtClean="0"/>
                        <a:t>friends</a:t>
                      </a:r>
                      <a:r>
                        <a:rPr lang="en-CA" sz="2200" baseline="0" dirty="0" smtClean="0"/>
                        <a:t> (</a:t>
                      </a:r>
                      <a:r>
                        <a:rPr lang="en-CA" sz="2200" dirty="0" smtClean="0"/>
                        <a:t>one was co-offender </a:t>
                      </a:r>
                      <a:r>
                        <a:rPr lang="en-CA" sz="2200" dirty="0"/>
                        <a:t>David </a:t>
                      </a:r>
                      <a:r>
                        <a:rPr lang="en-CA" sz="2200" dirty="0" err="1" smtClean="0"/>
                        <a:t>Malcahy</a:t>
                      </a:r>
                      <a:r>
                        <a:rPr lang="en-CA" sz="2200" dirty="0" smtClean="0"/>
                        <a:t>)</a:t>
                      </a:r>
                      <a:endParaRPr lang="en-CA" sz="22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066800" y="380999"/>
          <a:ext cx="8001000" cy="5468112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4343400"/>
                <a:gridCol w="3657600"/>
              </a:tblGrid>
              <a:tr h="3578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b="1" cap="all" baseline="0" dirty="0"/>
                        <a:t>Main points of Canter’s profile </a:t>
                      </a:r>
                      <a:endParaRPr lang="en-CA" sz="2400" b="1" cap="all" baseline="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b="1" cap="all" baseline="0" dirty="0"/>
                        <a:t>Characteristics of offender </a:t>
                      </a:r>
                      <a:endParaRPr lang="en-CA" sz="2400" b="1" cap="all" baseline="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2951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dirty="0"/>
                        <a:t>Physically small, with feelings of unattractiveness </a:t>
                      </a:r>
                      <a:endParaRPr lang="en-CA" sz="24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dirty="0" smtClean="0"/>
                        <a:t>5’ 4” with </a:t>
                      </a:r>
                      <a:r>
                        <a:rPr lang="en-CA" sz="2400" dirty="0"/>
                        <a:t>acne </a:t>
                      </a:r>
                      <a:endParaRPr lang="en-CA" sz="24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34646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dirty="0"/>
                        <a:t>Interest in martial arts </a:t>
                      </a:r>
                      <a:endParaRPr lang="en-CA" sz="24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dirty="0"/>
                        <a:t>Member of a martial arts club </a:t>
                      </a:r>
                      <a:endParaRPr lang="en-CA" sz="24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32080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dirty="0"/>
                        <a:t>Needs to dominate women </a:t>
                      </a:r>
                      <a:endParaRPr lang="en-CA" sz="24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dirty="0"/>
                        <a:t>Attacked wife </a:t>
                      </a:r>
                      <a:endParaRPr lang="en-CA" sz="24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30797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dirty="0"/>
                        <a:t>Fantasies about rape and bondage</a:t>
                      </a:r>
                      <a:endParaRPr lang="en-CA" sz="24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dirty="0"/>
                        <a:t>Tied up his wife before sex </a:t>
                      </a:r>
                      <a:endParaRPr lang="en-CA" sz="24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3593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/>
                        <a:t>Fascination for weapons, especially swords and knives </a:t>
                      </a:r>
                      <a:endParaRPr lang="en-CA" sz="240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dirty="0"/>
                        <a:t>Had Kung Fu weapons at home </a:t>
                      </a:r>
                      <a:endParaRPr lang="en-CA" sz="24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32080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/>
                        <a:t>Fantasies about sex and violence </a:t>
                      </a:r>
                      <a:endParaRPr lang="en-CA" sz="240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CA" sz="2400" dirty="0"/>
                        <a:t>Had hard-core porn videos </a:t>
                      </a:r>
                      <a:endParaRPr lang="en-CA" sz="24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  <a:tr h="37213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/>
                        <a:t>Keeps souvenirs from crimes  </a:t>
                      </a:r>
                      <a:endParaRPr lang="en-CA" sz="240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/>
                        <a:t>Had 33 door keys from victims</a:t>
                      </a:r>
                      <a:endParaRPr lang="en-CA" sz="24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06" marR="53606" marT="0" marB="0"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ctrTitle"/>
          </p:nvPr>
        </p:nvSpPr>
        <p:spPr>
          <a:xfrm>
            <a:off x="1143000" y="152400"/>
            <a:ext cx="7406640" cy="9144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Helvetica" pitchFamily="34" charset="0"/>
              </a:rPr>
              <a:t>Types of Profiling</a:t>
            </a:r>
          </a:p>
        </p:txBody>
      </p:sp>
      <p:sp>
        <p:nvSpPr>
          <p:cNvPr id="39938" name="Content Placeholder 2"/>
          <p:cNvSpPr>
            <a:spLocks noGrp="1"/>
          </p:cNvSpPr>
          <p:nvPr>
            <p:ph type="subTitle" idx="1"/>
          </p:nvPr>
        </p:nvSpPr>
        <p:spPr>
          <a:xfrm>
            <a:off x="1066800" y="1371600"/>
            <a:ext cx="7826375" cy="4754563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>
                <a:latin typeface="Helvetica" pitchFamily="34" charset="0"/>
              </a:rPr>
              <a:t>In general, there are two approaches to criminal profiling:</a:t>
            </a:r>
          </a:p>
          <a:p>
            <a:pPr lvl="1" algn="l">
              <a:buFont typeface="Arial" pitchFamily="34" charset="0"/>
              <a:buChar char="•"/>
            </a:pPr>
            <a:r>
              <a:rPr lang="en-CA" b="1" dirty="0" smtClean="0">
                <a:solidFill>
                  <a:srgbClr val="C00000"/>
                </a:solidFill>
                <a:latin typeface="Helvetica" pitchFamily="34" charset="0"/>
              </a:rPr>
              <a:t> </a:t>
            </a:r>
            <a:r>
              <a:rPr lang="en-CA" b="1" u="sng" dirty="0" smtClean="0">
                <a:solidFill>
                  <a:srgbClr val="0070C0"/>
                </a:solidFill>
                <a:latin typeface="Helvetica" pitchFamily="34" charset="0"/>
              </a:rPr>
              <a:t>Deductive profiling</a:t>
            </a:r>
            <a:r>
              <a:rPr lang="en-CA" dirty="0" smtClean="0">
                <a:latin typeface="Helvetica" pitchFamily="34" charset="0"/>
              </a:rPr>
              <a:t>: </a:t>
            </a:r>
            <a:r>
              <a:rPr lang="en-US" dirty="0" smtClean="0">
                <a:latin typeface="Helvetica" pitchFamily="34" charset="0"/>
              </a:rPr>
              <a:t>Profiling an offender from evidence relating to that offender’s crimes</a:t>
            </a:r>
          </a:p>
          <a:p>
            <a:pPr lvl="1" algn="l">
              <a:buFont typeface="Arial" pitchFamily="34" charset="0"/>
              <a:buChar char="•"/>
            </a:pPr>
            <a:r>
              <a:rPr lang="en-US" b="1" dirty="0" smtClean="0">
                <a:solidFill>
                  <a:srgbClr val="C00000"/>
                </a:solidFill>
                <a:latin typeface="Helvetica" pitchFamily="34" charset="0"/>
              </a:rPr>
              <a:t> </a:t>
            </a:r>
            <a:r>
              <a:rPr lang="en-US" b="1" u="sng" dirty="0" smtClean="0">
                <a:solidFill>
                  <a:srgbClr val="0070C0"/>
                </a:solidFill>
                <a:latin typeface="Helvetica" pitchFamily="34" charset="0"/>
              </a:rPr>
              <a:t>Inductive profiling</a:t>
            </a:r>
            <a:r>
              <a:rPr lang="en-US" dirty="0" smtClean="0">
                <a:latin typeface="Helvetica" pitchFamily="34" charset="0"/>
              </a:rPr>
              <a:t>: Profiling an offender from what is known about other offenders who have committed similar (solved) crimes </a:t>
            </a:r>
            <a:endParaRPr lang="en-CA" dirty="0" smtClean="0">
              <a:latin typeface="Helvetica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187450" y="981075"/>
            <a:ext cx="7772400" cy="823913"/>
          </a:xfrm>
          <a:noFill/>
          <a:ln/>
        </p:spPr>
        <p:txBody>
          <a:bodyPr/>
          <a:lstStyle/>
          <a:p>
            <a:r>
              <a:rPr lang="en-US" sz="4000">
                <a:latin typeface="Verdana" pitchFamily="34" charset="0"/>
              </a:rPr>
              <a:t>Deductive Profiling</a:t>
            </a:r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1524000" y="2133600"/>
            <a:ext cx="7239000" cy="8604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hangingPunct="0"/>
            <a:r>
              <a:rPr lang="en-US" sz="2400" dirty="0">
                <a:latin typeface="Times New Roman" pitchFamily="18" charset="0"/>
              </a:rPr>
              <a:t>Body of a female victim is found in a locked warehouse in busy waterfront section</a:t>
            </a: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1524000" y="4953000"/>
            <a:ext cx="7239000" cy="8604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hangingPunct="0"/>
            <a:r>
              <a:rPr lang="en-US" sz="2400">
                <a:latin typeface="Times New Roman" pitchFamily="18" charset="0"/>
              </a:rPr>
              <a:t>Offender can easily access warehouse and feels comfortable in the area</a:t>
            </a:r>
          </a:p>
        </p:txBody>
      </p:sp>
      <p:sp>
        <p:nvSpPr>
          <p:cNvPr id="54277" name="AutoShape 5"/>
          <p:cNvSpPr>
            <a:spLocks noChangeArrowheads="1"/>
          </p:cNvSpPr>
          <p:nvPr/>
        </p:nvSpPr>
        <p:spPr bwMode="auto">
          <a:xfrm>
            <a:off x="5029200" y="3505200"/>
            <a:ext cx="609600" cy="685800"/>
          </a:xfrm>
          <a:prstGeom prst="downArrow">
            <a:avLst>
              <a:gd name="adj1" fmla="val 50000"/>
              <a:gd name="adj2" fmla="val 28125"/>
            </a:avLst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116013" y="1052513"/>
            <a:ext cx="7772400" cy="823912"/>
          </a:xfrm>
          <a:noFill/>
          <a:ln/>
        </p:spPr>
        <p:txBody>
          <a:bodyPr/>
          <a:lstStyle/>
          <a:p>
            <a:r>
              <a:rPr lang="en-US" sz="4000" dirty="0">
                <a:latin typeface="Verdana" pitchFamily="34" charset="0"/>
              </a:rPr>
              <a:t>Inductive Profiling</a:t>
            </a: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1447800" y="2133600"/>
            <a:ext cx="7239000" cy="8604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hangingPunct="0"/>
            <a:r>
              <a:rPr lang="en-US" sz="2400" dirty="0">
                <a:latin typeface="Times New Roman" pitchFamily="18" charset="0"/>
              </a:rPr>
              <a:t>80% of serial killers who attack people in parking lots are white males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1371600" y="5029200"/>
            <a:ext cx="7239000" cy="8604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hangingPunct="0"/>
            <a:r>
              <a:rPr lang="en-US" sz="2400" dirty="0">
                <a:latin typeface="Times New Roman" pitchFamily="18" charset="0"/>
              </a:rPr>
              <a:t>Our offender has attacked three people in parking lots, therefore it is likely that our offender is a white male</a:t>
            </a:r>
          </a:p>
        </p:txBody>
      </p:sp>
      <p:sp>
        <p:nvSpPr>
          <p:cNvPr id="56325" name="AutoShape 5"/>
          <p:cNvSpPr>
            <a:spLocks noChangeArrowheads="1"/>
          </p:cNvSpPr>
          <p:nvPr/>
        </p:nvSpPr>
        <p:spPr bwMode="auto">
          <a:xfrm>
            <a:off x="4876800" y="3810000"/>
            <a:ext cx="609600" cy="685800"/>
          </a:xfrm>
          <a:prstGeom prst="downArrow">
            <a:avLst>
              <a:gd name="adj1" fmla="val 50000"/>
              <a:gd name="adj2" fmla="val 28125"/>
            </a:avLst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ctrTitle"/>
          </p:nvPr>
        </p:nvSpPr>
        <p:spPr>
          <a:xfrm>
            <a:off x="1166813" y="274638"/>
            <a:ext cx="7726362" cy="1143000"/>
          </a:xfrm>
        </p:spPr>
        <p:txBody>
          <a:bodyPr/>
          <a:lstStyle/>
          <a:p>
            <a:pPr eaLnBrk="1" hangingPunct="1"/>
            <a:r>
              <a:rPr lang="en-US" sz="3600" dirty="0" smtClean="0">
                <a:latin typeface="Helvetica" pitchFamily="34" charset="0"/>
              </a:rPr>
              <a:t>Potential Problems with Profiling</a:t>
            </a:r>
          </a:p>
        </p:txBody>
      </p:sp>
      <p:sp>
        <p:nvSpPr>
          <p:cNvPr id="45058" name="Content Placeholder 2"/>
          <p:cNvSpPr>
            <a:spLocks noGrp="1"/>
          </p:cNvSpPr>
          <p:nvPr>
            <p:ph type="subTitle" idx="1"/>
          </p:nvPr>
        </p:nvSpPr>
        <p:spPr>
          <a:xfrm>
            <a:off x="1219200" y="1600200"/>
            <a:ext cx="7673975" cy="4525963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CA" sz="3000" dirty="0" smtClean="0">
                <a:latin typeface="Helvetica" pitchFamily="34" charset="0"/>
              </a:rPr>
              <a:t>Criminal profiling is often criticized on the following grounds: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en-CA" dirty="0" smtClean="0">
                <a:latin typeface="Helvetica" pitchFamily="34" charset="0"/>
              </a:rPr>
              <a:t>It lack a strong theoretical base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en-CA" dirty="0" smtClean="0">
                <a:latin typeface="Helvetica" pitchFamily="34" charset="0"/>
              </a:rPr>
              <a:t>Profiles are too ambiguous to be useful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en-CA" dirty="0" smtClean="0">
                <a:latin typeface="Helvetica" pitchFamily="34" charset="0"/>
              </a:rPr>
              <a:t>Professional profilers are not accurate</a:t>
            </a:r>
          </a:p>
        </p:txBody>
      </p:sp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Helvetica" pitchFamily="34" charset="0"/>
              </a:rPr>
              <a:t>1. Theoretical Base</a:t>
            </a:r>
          </a:p>
        </p:txBody>
      </p:sp>
      <p:sp>
        <p:nvSpPr>
          <p:cNvPr id="4608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CA" dirty="0" smtClean="0"/>
              <a:t>Many forms of profiling are based on a model of personality that lacks strong empirical support -- the </a:t>
            </a:r>
            <a:r>
              <a:rPr lang="en-CA" b="1" dirty="0" smtClean="0">
                <a:solidFill>
                  <a:srgbClr val="3366FF"/>
                </a:solidFill>
              </a:rPr>
              <a:t>classic trait model</a:t>
            </a:r>
            <a:endParaRPr lang="en-CA" dirty="0" smtClean="0"/>
          </a:p>
          <a:p>
            <a:pPr lvl="1" algn="l">
              <a:buFont typeface="Courier New" pitchFamily="49" charset="0"/>
              <a:buChar char="o"/>
            </a:pPr>
            <a:r>
              <a:rPr lang="en-CA" sz="2400" dirty="0" smtClean="0"/>
              <a:t>incorrectly assumes that </a:t>
            </a:r>
            <a:r>
              <a:rPr lang="en-CA" sz="2400" b="1" dirty="0" smtClean="0">
                <a:solidFill>
                  <a:srgbClr val="3366FF"/>
                </a:solidFill>
              </a:rPr>
              <a:t>internal traits</a:t>
            </a:r>
            <a:r>
              <a:rPr lang="en-CA" sz="2400" dirty="0" smtClean="0"/>
              <a:t> are the sole determinant of behaviour and it disregards </a:t>
            </a:r>
            <a:r>
              <a:rPr lang="en-CA" sz="2400" b="1" dirty="0" smtClean="0">
                <a:solidFill>
                  <a:srgbClr val="3366FF"/>
                </a:solidFill>
              </a:rPr>
              <a:t>situational influences</a:t>
            </a:r>
          </a:p>
        </p:txBody>
      </p:sp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Helvetica" pitchFamily="34" charset="0"/>
              </a:rPr>
              <a:t>Organized-Disorganized Model</a:t>
            </a:r>
          </a:p>
        </p:txBody>
      </p:sp>
      <p:sp>
        <p:nvSpPr>
          <p:cNvPr id="409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CA" dirty="0" smtClean="0">
                <a:latin typeface="Helvetica" pitchFamily="34" charset="0"/>
              </a:rPr>
              <a:t>The most widely known inductive profiling approach is the </a:t>
            </a:r>
            <a:r>
              <a:rPr lang="en-CA" b="1" dirty="0" smtClean="0">
                <a:solidFill>
                  <a:srgbClr val="3366FF"/>
                </a:solidFill>
                <a:latin typeface="Helvetica" pitchFamily="34" charset="0"/>
              </a:rPr>
              <a:t>organized-disorganized model </a:t>
            </a:r>
            <a:r>
              <a:rPr lang="en-CA" dirty="0" smtClean="0">
                <a:latin typeface="Helvetica" pitchFamily="34" charset="0"/>
              </a:rPr>
              <a:t>developed by the FBI</a:t>
            </a:r>
          </a:p>
          <a:p>
            <a:endParaRPr lang="en-CA" dirty="0" smtClean="0">
              <a:latin typeface="Helvetica" pitchFamily="34" charset="0"/>
            </a:endParaRPr>
          </a:p>
          <a:p>
            <a:pPr lvl="1"/>
            <a:endParaRPr lang="en-CA" dirty="0" smtClean="0">
              <a:latin typeface="Helvetica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486" name="Group 94"/>
          <p:cNvGraphicFramePr>
            <a:graphicFrameLocks noGrp="1"/>
          </p:cNvGraphicFramePr>
          <p:nvPr/>
        </p:nvGraphicFramePr>
        <p:xfrm>
          <a:off x="1066798" y="370092"/>
          <a:ext cx="7848602" cy="6349521"/>
        </p:xfrm>
        <a:graphic>
          <a:graphicData uri="http://schemas.openxmlformats.org/drawingml/2006/table">
            <a:tbl>
              <a:tblPr bandRow="1">
                <a:tableStyleId>{5DA37D80-6434-44D0-A028-1B22A696006F}</a:tableStyleId>
              </a:tblPr>
              <a:tblGrid>
                <a:gridCol w="3924301"/>
                <a:gridCol w="3924301"/>
              </a:tblGrid>
              <a:tr h="793963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Organized </a:t>
                      </a:r>
                      <a:r>
                        <a:rPr kumimoji="0" lang="en-US" sz="24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Behaviours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Organized Characteristics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</a:tr>
              <a:tr h="464744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Planned offence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High intelligence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  <a:tr h="441091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Restraints used on victim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Skilled occupation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  <a:tr h="49410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Use of vehicle in the crime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Maintains residence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  <a:tr h="441091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Little evidence at scene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Lives with partner</a:t>
                      </a:r>
                    </a:p>
                  </a:txBody>
                  <a:tcPr horzOverflow="overflow"/>
                </a:tc>
              </a:tr>
              <a:tr h="707587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Pre-death</a:t>
                      </a:r>
                      <a:r>
                        <a:rPr lang="en-CA" sz="2400" baseline="0" dirty="0" smtClean="0">
                          <a:latin typeface="+mn-lt"/>
                        </a:rPr>
                        <a:t> sexual assault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Sexually adequate</a:t>
                      </a:r>
                    </a:p>
                  </a:txBody>
                  <a:tcPr horzOverflow="overflow"/>
                </a:tc>
              </a:tr>
              <a:tr h="707587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Body not taken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Geographically mobile</a:t>
                      </a:r>
                    </a:p>
                  </a:txBody>
                  <a:tcPr horzOverflow="overflow"/>
                </a:tc>
              </a:tr>
              <a:tr h="793963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No post-mortem</a:t>
                      </a:r>
                      <a:r>
                        <a:rPr lang="en-CA" sz="2400" baseline="0" dirty="0" smtClean="0">
                          <a:latin typeface="+mn-lt"/>
                        </a:rPr>
                        <a:t> mutilation 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Lives and works far from crimes</a:t>
                      </a:r>
                    </a:p>
                  </a:txBody>
                  <a:tcPr horzOverflow="overflow"/>
                </a:tc>
              </a:tr>
              <a:tr h="707587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Maintains residence &amp; vehicle</a:t>
                      </a:r>
                    </a:p>
                  </a:txBody>
                  <a:tcPr horzOverflow="overflow"/>
                </a:tc>
              </a:tr>
              <a:tr h="707587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Follows crimes in media</a:t>
                      </a:r>
                    </a:p>
                  </a:txBody>
                  <a:tcPr horzOverflow="overflow"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94"/>
          <p:cNvGraphicFramePr>
            <a:graphicFrameLocks noGrp="1"/>
          </p:cNvGraphicFramePr>
          <p:nvPr/>
        </p:nvGraphicFramePr>
        <p:xfrm>
          <a:off x="1066800" y="183725"/>
          <a:ext cx="7772400" cy="6429219"/>
        </p:xfrm>
        <a:graphic>
          <a:graphicData uri="http://schemas.openxmlformats.org/drawingml/2006/table">
            <a:tbl>
              <a:tblPr bandRow="1">
                <a:tableStyleId>{5DA37D80-6434-44D0-A028-1B22A696006F}</a:tableStyleId>
              </a:tblPr>
              <a:tblGrid>
                <a:gridCol w="3886200"/>
                <a:gridCol w="3886200"/>
              </a:tblGrid>
              <a:tr h="1173764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Disorganized </a:t>
                      </a:r>
                      <a:r>
                        <a:rPr kumimoji="0" lang="en-US" sz="24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Behaviours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Disorganized Characteristics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  <a:tr h="45547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Spontaneous offence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Low intelligence</a:t>
                      </a:r>
                    </a:p>
                  </a:txBody>
                  <a:tcPr horzOverflow="overflow"/>
                </a:tc>
              </a:tr>
              <a:tr h="53255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 restraints used on victim 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Unskilled occupation</a:t>
                      </a:r>
                    </a:p>
                  </a:txBody>
                  <a:tcPr horzOverflow="overflow"/>
                </a:tc>
              </a:tr>
              <a:tr h="819847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 vehicle used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Does not maintain residence or vehicle</a:t>
                      </a:r>
                    </a:p>
                  </a:txBody>
                  <a:tcPr horzOverflow="overflow"/>
                </a:tc>
              </a:tr>
              <a:tr h="455471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Evidence left at scene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Lives alone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</a:tr>
              <a:tr h="662332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Post-mortem sexual acts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Geographically stable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</a:tr>
              <a:tr h="812606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Post-mortem</a:t>
                      </a:r>
                      <a:r>
                        <a:rPr lang="en-CA" sz="2400" baseline="0" dirty="0" smtClean="0">
                          <a:latin typeface="+mn-lt"/>
                        </a:rPr>
                        <a:t> mutilation 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dirty="0" smtClean="0">
                          <a:latin typeface="+mn-lt"/>
                        </a:rPr>
                        <a:t>Sexually inadequate</a:t>
                      </a:r>
                    </a:p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</a:tr>
              <a:tr h="812606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Body (or parts of)</a:t>
                      </a:r>
                      <a:r>
                        <a:rPr lang="en-CA" sz="2400" baseline="0" dirty="0" smtClean="0">
                          <a:latin typeface="+mn-lt"/>
                        </a:rPr>
                        <a:t> taken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Lives and works close to crimes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</a:tr>
              <a:tr h="662332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</a:rPr>
                        <a:t>Little interest in media</a:t>
                      </a:r>
                      <a:endParaRPr lang="en-CA" sz="2400" dirty="0">
                        <a:latin typeface="+mn-lt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>
                <a:latin typeface="Helvetica" pitchFamily="34" charset="0"/>
              </a:rPr>
              <a:t>Assumptions of the Organized-Disorganized Model</a:t>
            </a:r>
          </a:p>
        </p:txBody>
      </p:sp>
      <p:sp>
        <p:nvSpPr>
          <p:cNvPr id="419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>
                <a:latin typeface="Helvetica" pitchFamily="34" charset="0"/>
              </a:rPr>
              <a:t>Crime scenes can be categorized as organized (methodical) or disorganized (chaotic)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Helvetica" pitchFamily="34" charset="0"/>
              </a:rPr>
              <a:t>Background characteristics can be categorized as organized (high functioning) or disorganized (low functioning)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Helvetica" pitchFamily="34" charset="0"/>
              </a:rPr>
              <a:t>Personality determines </a:t>
            </a:r>
            <a:r>
              <a:rPr lang="en-US" dirty="0" err="1" smtClean="0">
                <a:latin typeface="Helvetica" pitchFamily="34" charset="0"/>
              </a:rPr>
              <a:t>behaviour</a:t>
            </a:r>
            <a:endParaRPr lang="en-US" dirty="0" smtClean="0">
              <a:latin typeface="Helvetica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Helvetica" pitchFamily="34" charset="0"/>
              </a:rPr>
              <a:t>2. Ambiguous Profiles</a:t>
            </a: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CA" dirty="0" smtClean="0">
                <a:latin typeface="Helvetica" pitchFamily="34" charset="0"/>
              </a:rPr>
              <a:t>Profiles often contain ambiguous predictions (e.g., the offender will be a “social misfit”)</a:t>
            </a:r>
          </a:p>
          <a:p>
            <a:pPr>
              <a:buFont typeface="Arial" pitchFamily="34" charset="0"/>
              <a:buChar char="•"/>
            </a:pPr>
            <a:r>
              <a:rPr lang="en-CA" dirty="0" smtClean="0">
                <a:latin typeface="Helvetica" pitchFamily="34" charset="0"/>
              </a:rPr>
              <a:t>Purpose is to prioritize suspects</a:t>
            </a:r>
          </a:p>
          <a:p>
            <a:pPr lvl="1">
              <a:buFont typeface="Arial" pitchFamily="34" charset="0"/>
              <a:buChar char="•"/>
            </a:pPr>
            <a:r>
              <a:rPr lang="en-CA" sz="2400" dirty="0" smtClean="0">
                <a:latin typeface="Helvetica" pitchFamily="34" charset="0"/>
              </a:rPr>
              <a:t>Can’t be used if too broad</a:t>
            </a:r>
          </a:p>
          <a:p>
            <a:pPr>
              <a:buFont typeface="Arial" pitchFamily="34" charset="0"/>
              <a:buChar char="•"/>
            </a:pPr>
            <a:r>
              <a:rPr lang="en-CA" dirty="0" smtClean="0">
                <a:latin typeface="Helvetica" pitchFamily="34" charset="0"/>
              </a:rPr>
              <a:t>Biased interpretation</a:t>
            </a:r>
          </a:p>
          <a:p>
            <a:pPr lvl="1">
              <a:buFont typeface="Arial" pitchFamily="34" charset="0"/>
              <a:buChar char="•"/>
            </a:pPr>
            <a:r>
              <a:rPr lang="en-CA" sz="2400" dirty="0" smtClean="0">
                <a:latin typeface="Helvetica" pitchFamily="34" charset="0"/>
              </a:rPr>
              <a:t>Can make the profile fit the offender</a:t>
            </a:r>
          </a:p>
        </p:txBody>
      </p:sp>
    </p:spTree>
    <p:custDataLst>
      <p:tags r:id="rId1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Helvetica" pitchFamily="34" charset="0"/>
              </a:rPr>
              <a:t>3. Accuracy of Profilers</a:t>
            </a:r>
          </a:p>
        </p:txBody>
      </p:sp>
      <p:sp>
        <p:nvSpPr>
          <p:cNvPr id="481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CA" dirty="0" smtClean="0">
                <a:latin typeface="Helvetica" pitchFamily="34" charset="0"/>
              </a:rPr>
              <a:t>Professional profilers do not always produce profiles that are more accurate than profiles produced by non-professionals</a:t>
            </a:r>
          </a:p>
          <a:p>
            <a:pPr lvl="1">
              <a:buFont typeface="Arial" pitchFamily="34" charset="0"/>
              <a:buChar char="•"/>
            </a:pPr>
            <a:r>
              <a:rPr lang="en-CA" dirty="0" smtClean="0">
                <a:latin typeface="Helvetica" pitchFamily="34" charset="0"/>
              </a:rPr>
              <a:t>Mixed results in research</a:t>
            </a:r>
          </a:p>
          <a:p>
            <a:pPr lvl="1">
              <a:buFont typeface="Arial" charset="0"/>
              <a:buNone/>
            </a:pPr>
            <a:endParaRPr lang="en-CA" dirty="0" smtClean="0">
              <a:latin typeface="Helvetica" pitchFamily="34" charset="0"/>
            </a:endParaRPr>
          </a:p>
          <a:p>
            <a:endParaRPr lang="en-CA" dirty="0" smtClean="0">
              <a:latin typeface="Helvetica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/>
          </p:nvPr>
        </p:nvGraphicFramePr>
        <p:xfrm>
          <a:off x="457200" y="274638"/>
          <a:ext cx="8458200" cy="5973765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371600"/>
                <a:gridCol w="1143000"/>
                <a:gridCol w="1714500"/>
                <a:gridCol w="1409700"/>
                <a:gridCol w="1409700"/>
                <a:gridCol w="1409700"/>
              </a:tblGrid>
              <a:tr h="853395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Measure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Profilers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Psychologists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Police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Students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Psychics</a:t>
                      </a:r>
                      <a:endParaRPr lang="en-CA" dirty="0"/>
                    </a:p>
                  </a:txBody>
                  <a:tcPr/>
                </a:tc>
              </a:tr>
              <a:tr h="853395">
                <a:tc>
                  <a:txBody>
                    <a:bodyPr/>
                    <a:lstStyle/>
                    <a:p>
                      <a:r>
                        <a:rPr lang="en-CA" dirty="0" smtClean="0"/>
                        <a:t>Cognitions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b="1" dirty="0" smtClean="0">
                          <a:solidFill>
                            <a:srgbClr val="FF0000"/>
                          </a:solidFill>
                        </a:rPr>
                        <a:t>3.20</a:t>
                      </a:r>
                      <a:endParaRPr lang="en-CA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2.27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2.49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2.03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2.60</a:t>
                      </a:r>
                      <a:endParaRPr lang="en-CA" sz="2400" dirty="0"/>
                    </a:p>
                  </a:txBody>
                  <a:tcPr/>
                </a:tc>
              </a:tr>
              <a:tr h="853395">
                <a:tc>
                  <a:txBody>
                    <a:bodyPr/>
                    <a:lstStyle/>
                    <a:p>
                      <a:r>
                        <a:rPr lang="en-CA" dirty="0" smtClean="0"/>
                        <a:t>Physical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3.60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b="1" dirty="0" smtClean="0">
                          <a:solidFill>
                            <a:srgbClr val="FF0000"/>
                          </a:solidFill>
                        </a:rPr>
                        <a:t>3.63</a:t>
                      </a:r>
                      <a:endParaRPr lang="en-CA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3.43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3.42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2.80</a:t>
                      </a:r>
                      <a:endParaRPr lang="en-CA" sz="2400" dirty="0"/>
                    </a:p>
                  </a:txBody>
                  <a:tcPr/>
                </a:tc>
              </a:tr>
              <a:tr h="853395">
                <a:tc>
                  <a:txBody>
                    <a:bodyPr/>
                    <a:lstStyle/>
                    <a:p>
                      <a:r>
                        <a:rPr lang="en-CA" dirty="0" smtClean="0"/>
                        <a:t>Offence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4.00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b="1" dirty="0" smtClean="0">
                          <a:solidFill>
                            <a:srgbClr val="FF0000"/>
                          </a:solidFill>
                        </a:rPr>
                        <a:t>4.03</a:t>
                      </a:r>
                      <a:endParaRPr lang="en-CA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3.09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3.64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3.65</a:t>
                      </a:r>
                      <a:endParaRPr lang="en-CA" sz="2400" dirty="0"/>
                    </a:p>
                  </a:txBody>
                  <a:tcPr/>
                </a:tc>
              </a:tr>
              <a:tr h="853395">
                <a:tc>
                  <a:txBody>
                    <a:bodyPr/>
                    <a:lstStyle/>
                    <a:p>
                      <a:r>
                        <a:rPr lang="en-CA" dirty="0" smtClean="0"/>
                        <a:t>Social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b="1" dirty="0" smtClean="0">
                          <a:solidFill>
                            <a:srgbClr val="FF0000"/>
                          </a:solidFill>
                        </a:rPr>
                        <a:t>3.00</a:t>
                      </a:r>
                      <a:endParaRPr lang="en-CA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2.63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2.60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2.94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2.25</a:t>
                      </a:r>
                      <a:endParaRPr lang="en-CA" sz="2400" dirty="0"/>
                    </a:p>
                  </a:txBody>
                  <a:tcPr/>
                </a:tc>
              </a:tr>
              <a:tr h="853395">
                <a:tc>
                  <a:txBody>
                    <a:bodyPr/>
                    <a:lstStyle/>
                    <a:p>
                      <a:r>
                        <a:rPr lang="en-CA" dirty="0" smtClean="0"/>
                        <a:t>Personality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24.6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b="1" dirty="0" smtClean="0">
                          <a:solidFill>
                            <a:srgbClr val="FF0000"/>
                          </a:solidFill>
                        </a:rPr>
                        <a:t>34.03</a:t>
                      </a:r>
                      <a:endParaRPr lang="en-CA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22.03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26.84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27.70</a:t>
                      </a:r>
                      <a:endParaRPr lang="en-CA" sz="2400" dirty="0"/>
                    </a:p>
                  </a:txBody>
                  <a:tcPr/>
                </a:tc>
              </a:tr>
              <a:tr h="853395">
                <a:tc>
                  <a:txBody>
                    <a:bodyPr/>
                    <a:lstStyle/>
                    <a:p>
                      <a:r>
                        <a:rPr lang="en-CA" dirty="0" smtClean="0"/>
                        <a:t>Total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b="1" dirty="0" smtClean="0">
                          <a:solidFill>
                            <a:srgbClr val="FF0000"/>
                          </a:solidFill>
                        </a:rPr>
                        <a:t>13.80</a:t>
                      </a:r>
                      <a:endParaRPr lang="en-CA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12.57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dirty="0" smtClean="0"/>
                        <a:t>11.60</a:t>
                      </a:r>
                    </a:p>
                    <a:p>
                      <a:pPr algn="ctr"/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12.03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11.30</a:t>
                      </a:r>
                      <a:endParaRPr lang="en-CA" sz="2400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do profiles contain?</a:t>
            </a:r>
            <a:br>
              <a:rPr lang="en-CA" dirty="0" smtClean="0"/>
            </a:br>
            <a:r>
              <a:rPr lang="en-CA" dirty="0" smtClean="0"/>
              <a:t>(Alison et al., 2003)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Analyzed 21 criminal profiles</a:t>
            </a:r>
          </a:p>
          <a:p>
            <a:r>
              <a:rPr lang="en-CA" dirty="0" smtClean="0"/>
              <a:t>880 statements that contained predictions about the characteristics of the unknown criminal</a:t>
            </a:r>
          </a:p>
        </p:txBody>
      </p:sp>
    </p:spTree>
    <p:custDataLst>
      <p:tags r:id="rId1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" y="304800"/>
          <a:ext cx="8458200" cy="5943599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6265333"/>
                <a:gridCol w="2192867"/>
              </a:tblGrid>
              <a:tr h="8709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/>
                        <a:t>Type of Statement</a:t>
                      </a:r>
                      <a:endParaRPr lang="en-CA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/>
                        <a:t>Frequency</a:t>
                      </a:r>
                      <a:endParaRPr lang="en-CA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8069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/>
                        <a:t>Unsubstantiated (no </a:t>
                      </a:r>
                      <a:r>
                        <a:rPr lang="en-CA" sz="2400" dirty="0"/>
                        <a:t>grounds, warrant,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/>
                        <a:t>backing, modality or </a:t>
                      </a:r>
                      <a:r>
                        <a:rPr lang="en-CA" sz="2400" dirty="0" smtClean="0"/>
                        <a:t>rebuttal)</a:t>
                      </a:r>
                      <a:endParaRPr lang="en-CA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/>
                        <a:t>82.0%</a:t>
                      </a:r>
                      <a:endParaRPr lang="en-CA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894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/>
                        <a:t>Substantiated  </a:t>
                      </a:r>
                      <a:r>
                        <a:rPr lang="en-CA" sz="2400" dirty="0" smtClean="0"/>
                        <a:t>(claim + grounds</a:t>
                      </a:r>
                      <a:r>
                        <a:rPr lang="en-CA" sz="2400" dirty="0" smtClean="0"/>
                        <a:t>)</a:t>
                      </a:r>
                      <a:endParaRPr lang="en-CA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/>
                        <a:t>15.5%</a:t>
                      </a:r>
                      <a:endParaRPr lang="en-CA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5124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/>
                        <a:t>Illogical </a:t>
                      </a:r>
                      <a:r>
                        <a:rPr lang="en-CA" sz="2400" dirty="0" smtClean="0"/>
                        <a:t>(claim + </a:t>
                      </a:r>
                      <a:r>
                        <a:rPr lang="en-CA" sz="2400" dirty="0" smtClean="0"/>
                        <a:t>non-</a:t>
                      </a:r>
                      <a:r>
                        <a:rPr lang="en-CA" sz="2400" dirty="0" err="1" smtClean="0"/>
                        <a:t>sequitor</a:t>
                      </a:r>
                      <a:r>
                        <a:rPr lang="en-CA" sz="2400" dirty="0" smtClean="0"/>
                        <a:t> </a:t>
                      </a:r>
                      <a:r>
                        <a:rPr lang="en-CA" sz="2400" dirty="0" smtClean="0"/>
                        <a:t>grounds</a:t>
                      </a:r>
                      <a:r>
                        <a:rPr lang="en-CA" sz="2400" dirty="0" smtClean="0"/>
                        <a:t>)</a:t>
                      </a:r>
                      <a:endParaRPr lang="en-CA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/>
                        <a:t>1.2%</a:t>
                      </a:r>
                      <a:endParaRPr lang="en-CA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5124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/>
                        <a:t>Justified claim </a:t>
                      </a:r>
                      <a:r>
                        <a:rPr lang="en-CA" sz="2400" dirty="0" smtClean="0"/>
                        <a:t>(claim </a:t>
                      </a:r>
                      <a:r>
                        <a:rPr lang="en-CA" sz="2400" dirty="0" smtClean="0"/>
                        <a:t>+ grounds + </a:t>
                      </a:r>
                      <a:r>
                        <a:rPr lang="en-CA" sz="2400" dirty="0" smtClean="0"/>
                        <a:t>warrant</a:t>
                      </a:r>
                      <a:r>
                        <a:rPr lang="en-CA" sz="2400" dirty="0" smtClean="0"/>
                        <a:t>)</a:t>
                      </a:r>
                      <a:endParaRPr lang="en-CA" sz="24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latin typeface="+mn-lt"/>
                          <a:ea typeface="+mn-ea"/>
                          <a:cs typeface="+mn-cs"/>
                        </a:rPr>
                        <a:t>1.4%</a:t>
                      </a:r>
                      <a:endParaRPr lang="en-CA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Research Summary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No compelling evidence to suggest criminal profiling is reliable, valid, or useful</a:t>
            </a:r>
          </a:p>
          <a:p>
            <a:r>
              <a:rPr lang="en-CA" dirty="0" smtClean="0"/>
              <a:t>Research on empirically validated models is in its infancy</a:t>
            </a:r>
          </a:p>
          <a:p>
            <a:endParaRPr lang="en-CA" dirty="0"/>
          </a:p>
        </p:txBody>
      </p:sp>
    </p:spTree>
    <p:custDataLst>
      <p:tags r:id="rId1"/>
    </p:custData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is Profiling Used?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295400"/>
            <a:ext cx="7562088" cy="4953000"/>
          </a:xfrm>
        </p:spPr>
        <p:txBody>
          <a:bodyPr>
            <a:normAutofit fontScale="92500" lnSpcReduction="10000"/>
          </a:bodyPr>
          <a:lstStyle/>
          <a:p>
            <a:r>
              <a:rPr lang="en-CA" dirty="0"/>
              <a:t>Cover all bases</a:t>
            </a:r>
          </a:p>
          <a:p>
            <a:pPr lvl="1"/>
            <a:r>
              <a:rPr lang="en-CA" dirty="0"/>
              <a:t>Victim, public, etc</a:t>
            </a:r>
            <a:r>
              <a:rPr lang="en-CA" dirty="0" smtClean="0"/>
              <a:t>.</a:t>
            </a:r>
          </a:p>
          <a:p>
            <a:pPr lvl="1"/>
            <a:endParaRPr lang="en-CA" dirty="0"/>
          </a:p>
          <a:p>
            <a:r>
              <a:rPr lang="en-CA" dirty="0" smtClean="0"/>
              <a:t>Feel </a:t>
            </a:r>
            <a:r>
              <a:rPr lang="en-CA" dirty="0"/>
              <a:t>their nothing to lose</a:t>
            </a:r>
          </a:p>
          <a:p>
            <a:pPr lvl="1"/>
            <a:r>
              <a:rPr lang="en-CA" dirty="0"/>
              <a:t>Ignore potential for harm</a:t>
            </a:r>
            <a:r>
              <a:rPr lang="en-CA" dirty="0" smtClean="0"/>
              <a:t>!</a:t>
            </a:r>
          </a:p>
          <a:p>
            <a:pPr lvl="1"/>
            <a:endParaRPr lang="en-CA" dirty="0"/>
          </a:p>
          <a:p>
            <a:r>
              <a:rPr lang="en-CA" dirty="0" smtClean="0"/>
              <a:t>Actually </a:t>
            </a:r>
            <a:r>
              <a:rPr lang="en-CA" dirty="0"/>
              <a:t>believe profilers can help with uncertain </a:t>
            </a:r>
            <a:r>
              <a:rPr lang="en-CA" dirty="0" smtClean="0"/>
              <a:t>investigation</a:t>
            </a:r>
          </a:p>
          <a:p>
            <a:pPr lvl="1"/>
            <a:r>
              <a:rPr lang="en-CA" dirty="0" smtClean="0"/>
              <a:t>Confirmation bias</a:t>
            </a:r>
          </a:p>
          <a:p>
            <a:pPr lvl="1"/>
            <a:r>
              <a:rPr lang="en-CA" dirty="0" smtClean="0"/>
              <a:t>Successes are reported</a:t>
            </a:r>
          </a:p>
          <a:p>
            <a:pPr lvl="1"/>
            <a:r>
              <a:rPr lang="en-CA" dirty="0" smtClean="0"/>
              <a:t>Many advocate for its use</a:t>
            </a:r>
          </a:p>
          <a:p>
            <a:pPr lvl="1"/>
            <a:endParaRPr lang="en-CA" dirty="0" smtClean="0"/>
          </a:p>
          <a:p>
            <a:endParaRPr lang="en-CA" dirty="0" smtClean="0"/>
          </a:p>
          <a:p>
            <a:pPr>
              <a:buNone/>
            </a:pPr>
            <a:endParaRPr lang="en-CA" dirty="0"/>
          </a:p>
        </p:txBody>
      </p:sp>
    </p:spTree>
    <p:custDataLst>
      <p:tags r:id="rId1"/>
    </p:custData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Why is Profiling Used?</a:t>
            </a:r>
            <a:endParaRPr lang="en-CA" sz="4000" dirty="0">
              <a:latin typeface="Verdana" pitchFamily="34" charset="0"/>
            </a:endParaRPr>
          </a:p>
        </p:txBody>
      </p:sp>
      <p:sp>
        <p:nvSpPr>
          <p:cNvPr id="87043" name="Rectangle 3"/>
          <p:cNvSpPr>
            <a:spLocks noGrp="1" noChangeArrowheads="1"/>
          </p:cNvSpPr>
          <p:nvPr>
            <p:ph idx="1"/>
          </p:nvPr>
        </p:nvSpPr>
        <p:spPr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CA" sz="2800" dirty="0" smtClean="0"/>
              <a:t>Presentation as experts</a:t>
            </a:r>
          </a:p>
          <a:p>
            <a:pPr>
              <a:lnSpc>
                <a:spcPct val="90000"/>
              </a:lnSpc>
            </a:pPr>
            <a:endParaRPr lang="en-CA" sz="2800" dirty="0" smtClean="0"/>
          </a:p>
          <a:p>
            <a:r>
              <a:rPr lang="en-CA" sz="2800" dirty="0" smtClean="0"/>
              <a:t>It is accepted by others</a:t>
            </a:r>
          </a:p>
          <a:p>
            <a:pPr lvl="1"/>
            <a:r>
              <a:rPr lang="en-CA" sz="2400" dirty="0" smtClean="0"/>
              <a:t>Internalize belief</a:t>
            </a:r>
          </a:p>
          <a:p>
            <a:pPr lvl="1"/>
            <a:r>
              <a:rPr lang="en-CA" sz="2400" dirty="0" smtClean="0"/>
              <a:t>Contagion</a:t>
            </a:r>
          </a:p>
          <a:p>
            <a:pPr>
              <a:buFont typeface="Wingdings" pitchFamily="2" charset="2"/>
              <a:buNone/>
            </a:pPr>
            <a:endParaRPr lang="en-CA" sz="2800" dirty="0" smtClean="0"/>
          </a:p>
          <a:p>
            <a:r>
              <a:rPr lang="en-CA" sz="2800" dirty="0" smtClean="0"/>
              <a:t>Mistaking fiction for fact</a:t>
            </a:r>
          </a:p>
          <a:p>
            <a:pPr>
              <a:lnSpc>
                <a:spcPct val="90000"/>
              </a:lnSpc>
            </a:pPr>
            <a:endParaRPr lang="en-CA" sz="2800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Used because police find it helpful? (Snook et al., 2007)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Interviews 51 police officers in Canada who worked in major crime divisions</a:t>
            </a:r>
            <a:endParaRPr lang="en-CA" dirty="0"/>
          </a:p>
        </p:txBody>
      </p:sp>
    </p:spTree>
    <p:custDataLst>
      <p:tags r:id="rId1"/>
    </p:custData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143000" y="304800"/>
          <a:ext cx="7791452" cy="57150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29000"/>
                <a:gridCol w="1828800"/>
                <a:gridCol w="1219200"/>
                <a:gridCol w="1314452"/>
              </a:tblGrid>
              <a:tr h="1143000"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/>
                        <a:t>Statement</a:t>
                      </a:r>
                      <a:endParaRPr lang="en-C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/>
                        <a:t>Strongly</a:t>
                      </a:r>
                      <a:r>
                        <a:rPr lang="en-CA" sz="2000" baseline="0" dirty="0" smtClean="0"/>
                        <a:t> Agree/</a:t>
                      </a:r>
                    </a:p>
                    <a:p>
                      <a:pPr algn="ctr"/>
                      <a:r>
                        <a:rPr lang="en-CA" sz="2000" baseline="0" dirty="0" smtClean="0"/>
                        <a:t>Agree</a:t>
                      </a:r>
                      <a:endParaRPr lang="en-C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/>
                        <a:t>Neutral</a:t>
                      </a:r>
                      <a:endParaRPr lang="en-C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/>
                        <a:t>Strongly Disagree/</a:t>
                      </a:r>
                    </a:p>
                    <a:p>
                      <a:pPr algn="ctr"/>
                      <a:r>
                        <a:rPr lang="en-CA" sz="2000" dirty="0" smtClean="0"/>
                        <a:t>Disagree</a:t>
                      </a:r>
                      <a:endParaRPr lang="en-CA" sz="2000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Profiling is a valuable investigative tool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88.2%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7.8%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3.9%</a:t>
                      </a:r>
                      <a:endParaRPr lang="en-CA" sz="2400" dirty="0"/>
                    </a:p>
                  </a:txBody>
                  <a:tcPr/>
                </a:tc>
              </a:tr>
              <a:tr h="800100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Profilers help</a:t>
                      </a:r>
                      <a:r>
                        <a:rPr lang="en-CA" sz="2400" baseline="0" dirty="0" smtClean="0"/>
                        <a:t> solve cases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94.2%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3.9%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2.0%</a:t>
                      </a:r>
                      <a:endParaRPr lang="en-CA" sz="2400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Profilers should</a:t>
                      </a:r>
                      <a:r>
                        <a:rPr lang="en-CA" sz="2400" baseline="0" dirty="0" smtClean="0"/>
                        <a:t> be used as evidence in court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33.3%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21.6%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44.1%</a:t>
                      </a:r>
                      <a:endParaRPr lang="en-CA" sz="2400" dirty="0"/>
                    </a:p>
                  </a:txBody>
                  <a:tcPr/>
                </a:tc>
              </a:tr>
              <a:tr h="1485900">
                <a:tc>
                  <a:txBody>
                    <a:bodyPr/>
                    <a:lstStyle/>
                    <a:p>
                      <a:r>
                        <a:rPr lang="en-CA" sz="2400" dirty="0" smtClean="0"/>
                        <a:t>There is no risk of</a:t>
                      </a:r>
                      <a:r>
                        <a:rPr lang="en-CA" sz="2400" baseline="0" dirty="0" smtClean="0"/>
                        <a:t> a profiler misdirecting an investigation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5.9%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15.7%</a:t>
                      </a:r>
                      <a:endParaRPr lang="en-C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78.4%</a:t>
                      </a:r>
                      <a:endParaRPr lang="en-CA" sz="2400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ctrTitle"/>
          </p:nvPr>
        </p:nvSpPr>
        <p:spPr>
          <a:xfrm>
            <a:off x="990600" y="274638"/>
            <a:ext cx="8045450" cy="1143000"/>
          </a:xfrm>
        </p:spPr>
        <p:txBody>
          <a:bodyPr/>
          <a:lstStyle/>
          <a:p>
            <a:pPr eaLnBrk="1" hangingPunct="1"/>
            <a:r>
              <a:rPr lang="en-US" smtClean="0">
                <a:latin typeface="Helvetica" pitchFamily="34" charset="0"/>
              </a:rPr>
              <a:t>Geographic Profiling Systems</a:t>
            </a:r>
          </a:p>
        </p:txBody>
      </p:sp>
      <p:sp>
        <p:nvSpPr>
          <p:cNvPr id="50178" name="Content Placeholder 2"/>
          <p:cNvSpPr>
            <a:spLocks noGrp="1"/>
          </p:cNvSpPr>
          <p:nvPr>
            <p:ph type="subTitle" idx="1"/>
          </p:nvPr>
        </p:nvSpPr>
        <p:spPr>
          <a:xfrm>
            <a:off x="1219200" y="1600200"/>
            <a:ext cx="7673975" cy="4525963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b="1" dirty="0" smtClean="0">
                <a:solidFill>
                  <a:srgbClr val="3366FF"/>
                </a:solidFill>
                <a:latin typeface="Helvetica" pitchFamily="34" charset="0"/>
              </a:rPr>
              <a:t>Geographic profiling systems</a:t>
            </a:r>
            <a:r>
              <a:rPr lang="en-US" dirty="0" smtClean="0">
                <a:latin typeface="Helvetica" pitchFamily="34" charset="0"/>
              </a:rPr>
              <a:t> rely on mathematical models of spatial </a:t>
            </a:r>
            <a:r>
              <a:rPr lang="en-US" dirty="0" err="1" smtClean="0">
                <a:latin typeface="Helvetica" pitchFamily="34" charset="0"/>
              </a:rPr>
              <a:t>behaviour</a:t>
            </a:r>
            <a:endParaRPr lang="en-US" dirty="0" smtClean="0">
              <a:latin typeface="Helvetic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Helvetica" pitchFamily="34" charset="0"/>
              </a:rPr>
              <a:t>Assign probability values to locations surrounding linked crimes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Helvetica" pitchFamily="34" charset="0"/>
              </a:rPr>
              <a:t>Probabilities correspond to the likelihood that the offender resides in those areas </a:t>
            </a:r>
          </a:p>
        </p:txBody>
      </p:sp>
    </p:spTree>
    <p:custDataLst>
      <p:tags r:id="rId1"/>
    </p:custData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does the research say about geographic profiling?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Some research found that, with some training, students are about as accurate as geographic profiling</a:t>
            </a:r>
          </a:p>
          <a:p>
            <a:r>
              <a:rPr lang="en-CA" dirty="0" smtClean="0"/>
              <a:t>Questions the cost-benefit of these systems</a:t>
            </a:r>
            <a:endParaRPr lang="en-CA" dirty="0"/>
          </a:p>
        </p:txBody>
      </p:sp>
    </p:spTree>
    <p:custDataLst>
      <p:tags r:id="rId1"/>
    </p:custData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Handwriting analysis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295400"/>
            <a:ext cx="7498080" cy="4800600"/>
          </a:xfrm>
        </p:spPr>
        <p:txBody>
          <a:bodyPr>
            <a:noAutofit/>
          </a:bodyPr>
          <a:lstStyle/>
          <a:p>
            <a:r>
              <a:rPr lang="en-CA" sz="2400" dirty="0" smtClean="0"/>
              <a:t>The use of handwriting to infer personality or psychopathological characteristics (graphology)</a:t>
            </a:r>
          </a:p>
          <a:p>
            <a:r>
              <a:rPr lang="en-CA" sz="2400" dirty="0" smtClean="0"/>
              <a:t>Advocates of posit that specific handwriting “signs” are linked to psychological traits</a:t>
            </a:r>
          </a:p>
          <a:p>
            <a:pPr lvl="1"/>
            <a:r>
              <a:rPr lang="en-CA" sz="2000" dirty="0" smtClean="0"/>
              <a:t>E.g. ,people who cross their </a:t>
            </a:r>
            <a:r>
              <a:rPr lang="en-CA" sz="2000" i="1" dirty="0" err="1" smtClean="0"/>
              <a:t>ts</a:t>
            </a:r>
            <a:r>
              <a:rPr lang="en-CA" sz="2000" i="1" dirty="0" smtClean="0"/>
              <a:t> </a:t>
            </a:r>
            <a:r>
              <a:rPr lang="en-CA" sz="2000" dirty="0" smtClean="0"/>
              <a:t>with small “whips” are especially sadistic</a:t>
            </a:r>
          </a:p>
          <a:p>
            <a:pPr lvl="1"/>
            <a:r>
              <a:rPr lang="en-CA" sz="2000" dirty="0" smtClean="0"/>
              <a:t>E.g., if a married woman pens her signature with larger capitals on her given name than on her husband's surname, she betrays an unhappy marriage</a:t>
            </a:r>
          </a:p>
          <a:p>
            <a:r>
              <a:rPr lang="en-CA" sz="2400" dirty="0" smtClean="0"/>
              <a:t>Scores of studies suggest that graphology is virtually useless as a personality assessment or crime detection technique</a:t>
            </a:r>
          </a:p>
          <a:p>
            <a:r>
              <a:rPr lang="en-CA" sz="2400" dirty="0" smtClean="0"/>
              <a:t>Virtually no evidence to support its validity</a:t>
            </a:r>
          </a:p>
        </p:txBody>
      </p:sp>
    </p:spTree>
    <p:custDataLst>
      <p:tags r:id="rId1"/>
    </p:custData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Handwriting Analysis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371600"/>
            <a:ext cx="7638288" cy="4876800"/>
          </a:xfrm>
        </p:spPr>
        <p:txBody>
          <a:bodyPr/>
          <a:lstStyle/>
          <a:p>
            <a:r>
              <a:rPr lang="en-CA" dirty="0" smtClean="0"/>
              <a:t>Character reading</a:t>
            </a:r>
          </a:p>
          <a:p>
            <a:r>
              <a:rPr lang="en-CA" dirty="0" smtClean="0"/>
              <a:t>Whatever metaphors the features of an individual's script bring to mind are descriptive of the writer</a:t>
            </a:r>
          </a:p>
          <a:p>
            <a:pPr lvl="1"/>
            <a:endParaRPr lang="en-CA" dirty="0" smtClean="0"/>
          </a:p>
          <a:p>
            <a:endParaRPr lang="en-CA" dirty="0"/>
          </a:p>
        </p:txBody>
      </p:sp>
    </p:spTree>
    <p:custDataLst>
      <p:tags r:id="rId1"/>
    </p:custData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What do the following denote?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Words drift up</a:t>
            </a:r>
          </a:p>
          <a:p>
            <a:r>
              <a:rPr lang="en-CA" dirty="0" smtClean="0"/>
              <a:t>Words drift down</a:t>
            </a:r>
          </a:p>
          <a:p>
            <a:r>
              <a:rPr lang="en-CA" dirty="0" smtClean="0"/>
              <a:t>Wide spacing</a:t>
            </a:r>
          </a:p>
          <a:p>
            <a:r>
              <a:rPr lang="en-CA" dirty="0" smtClean="0"/>
              <a:t>Crowded words</a:t>
            </a:r>
          </a:p>
          <a:p>
            <a:r>
              <a:rPr lang="en-CA" dirty="0" smtClean="0"/>
              <a:t>Variable letter slants</a:t>
            </a:r>
          </a:p>
          <a:p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What do the following denote?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Large capital “I”</a:t>
            </a:r>
          </a:p>
          <a:p>
            <a:r>
              <a:rPr lang="en-CA" dirty="0" smtClean="0"/>
              <a:t>Low writing pressure</a:t>
            </a:r>
          </a:p>
          <a:p>
            <a:r>
              <a:rPr lang="en-CA" dirty="0" smtClean="0"/>
              <a:t>Ragged upper loops</a:t>
            </a:r>
          </a:p>
          <a:p>
            <a:r>
              <a:rPr lang="en-CA" dirty="0" smtClean="0"/>
              <a:t>Break between lower and upper portions of letters</a:t>
            </a:r>
          </a:p>
          <a:p>
            <a:r>
              <a:rPr lang="en-CA" dirty="0" smtClean="0"/>
              <a:t>Bulbous loops below the lines</a:t>
            </a:r>
          </a:p>
          <a:p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Helvetica" pitchFamily="34" charset="0"/>
              </a:rPr>
              <a:t>Polygraph</a:t>
            </a:r>
            <a:endParaRPr lang="en-CA" dirty="0" smtClean="0">
              <a:latin typeface="Helvetica" pitchFamily="34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>
                <a:latin typeface="Helvetica" pitchFamily="34" charset="0"/>
                <a:cs typeface="Helvetica" pitchFamily="34" charset="0"/>
              </a:rPr>
              <a:t>Based on the belief that deception is related to physiological change </a:t>
            </a:r>
          </a:p>
          <a:p>
            <a:r>
              <a:rPr lang="en-US" sz="3200" dirty="0" smtClean="0">
                <a:latin typeface="Helvetica" pitchFamily="34" charset="0"/>
                <a:cs typeface="Helvetica" pitchFamily="34" charset="0"/>
              </a:rPr>
              <a:t>Measures:</a:t>
            </a:r>
          </a:p>
          <a:p>
            <a:pPr lvl="1"/>
            <a:r>
              <a:rPr lang="en-CA" sz="2800" dirty="0" smtClean="0">
                <a:latin typeface="Helvetica" pitchFamily="34" charset="0"/>
                <a:cs typeface="Helvetica" pitchFamily="34" charset="0"/>
              </a:rPr>
              <a:t> Respiration</a:t>
            </a:r>
          </a:p>
          <a:p>
            <a:pPr lvl="1"/>
            <a:r>
              <a:rPr lang="en-CA" sz="2800" dirty="0" smtClean="0">
                <a:latin typeface="Helvetica" pitchFamily="34" charset="0"/>
                <a:cs typeface="Helvetica" pitchFamily="34" charset="0"/>
              </a:rPr>
              <a:t> Heart rate</a:t>
            </a:r>
          </a:p>
          <a:p>
            <a:pPr lvl="1"/>
            <a:r>
              <a:rPr lang="en-CA" sz="2800" dirty="0" smtClean="0">
                <a:latin typeface="Helvetica" pitchFamily="34" charset="0"/>
                <a:cs typeface="Helvetica" pitchFamily="34" charset="0"/>
              </a:rPr>
              <a:t> Sweating</a:t>
            </a:r>
            <a:endParaRPr lang="en-US" sz="4000" dirty="0" smtClean="0">
              <a:latin typeface="Helvetica" pitchFamily="34" charset="0"/>
              <a:cs typeface="Helvetica" pitchFamily="34" charset="0"/>
            </a:endParaRPr>
          </a:p>
          <a:p>
            <a:endParaRPr lang="en-US" sz="3400" dirty="0" smtClean="0">
              <a:latin typeface="Times New Roman" pitchFamily="18" charset="0"/>
            </a:endParaRPr>
          </a:p>
        </p:txBody>
      </p:sp>
      <p:pic>
        <p:nvPicPr>
          <p:cNvPr id="10240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505200"/>
            <a:ext cx="4459932" cy="297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656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latin typeface="Helvetica" pitchFamily="34" charset="0"/>
              </a:rPr>
              <a:t>Uses of Polygraph</a:t>
            </a:r>
            <a:r>
              <a:rPr lang="en-CA" sz="4400" dirty="0" smtClean="0">
                <a:latin typeface="Helvetica" pitchFamily="34" charset="0"/>
              </a:rPr>
              <a:t> 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latin typeface="Helvetica" pitchFamily="34" charset="0"/>
                <a:cs typeface="Helvetica" pitchFamily="34" charset="0"/>
              </a:rPr>
              <a:t>Helps in criminal investigations (suspect is asked to take a polygraph test)</a:t>
            </a:r>
          </a:p>
          <a:p>
            <a:r>
              <a:rPr lang="en-CA" dirty="0" smtClean="0">
                <a:latin typeface="Helvetica" pitchFamily="34" charset="0"/>
                <a:cs typeface="Helvetica" pitchFamily="34" charset="0"/>
              </a:rPr>
              <a:t>Verify a crime has occurred (victim is asked to take a polygraph test)</a:t>
            </a:r>
          </a:p>
          <a:p>
            <a:r>
              <a:rPr lang="en-CA" dirty="0" smtClean="0">
                <a:latin typeface="Helvetica" pitchFamily="34" charset="0"/>
                <a:cs typeface="Helvetica" pitchFamily="34" charset="0"/>
              </a:rPr>
              <a:t>Monitoring sexual offenders on probation (United States)</a:t>
            </a:r>
          </a:p>
          <a:p>
            <a:r>
              <a:rPr lang="en-CA" dirty="0" smtClean="0">
                <a:latin typeface="Helvetica" pitchFamily="34" charset="0"/>
                <a:cs typeface="Helvetica" pitchFamily="34" charset="0"/>
              </a:rPr>
              <a:t>Pre-employment screening for security agencies and police</a:t>
            </a:r>
          </a:p>
          <a:p>
            <a:endParaRPr lang="en-US" dirty="0" smtClean="0">
              <a:latin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Helvetica" pitchFamily="34" charset="0"/>
              </a:rPr>
              <a:t>Admissibility of Polygraph</a:t>
            </a:r>
            <a:endParaRPr lang="en-CA" dirty="0" smtClean="0">
              <a:latin typeface="Helvetica" pitchFamily="34" charset="0"/>
            </a:endParaRPr>
          </a:p>
        </p:txBody>
      </p:sp>
      <p:sp>
        <p:nvSpPr>
          <p:cNvPr id="3072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latin typeface="Helvetica" pitchFamily="34" charset="0"/>
                <a:cs typeface="Helvetica" pitchFamily="34" charset="0"/>
              </a:rPr>
              <a:t>Did not pass general acceptance test when first admitted as evidence in court (</a:t>
            </a:r>
            <a:r>
              <a:rPr lang="en-CA" i="1" dirty="0" smtClean="0">
                <a:latin typeface="Helvetica" pitchFamily="34" charset="0"/>
                <a:cs typeface="Helvetica" pitchFamily="34" charset="0"/>
              </a:rPr>
              <a:t>Frye v. United States, 1923</a:t>
            </a:r>
            <a:r>
              <a:rPr lang="en-CA" dirty="0" smtClean="0">
                <a:latin typeface="Helvetica" pitchFamily="34" charset="0"/>
                <a:cs typeface="Helvetica" pitchFamily="34" charset="0"/>
              </a:rPr>
              <a:t>) </a:t>
            </a:r>
          </a:p>
          <a:p>
            <a:r>
              <a:rPr lang="en-CA" dirty="0" smtClean="0">
                <a:latin typeface="Helvetica" pitchFamily="34" charset="0"/>
                <a:cs typeface="Helvetica" pitchFamily="34" charset="0"/>
              </a:rPr>
              <a:t>Currently allowed in some States if agreed by both prosecution and defence </a:t>
            </a:r>
          </a:p>
          <a:p>
            <a:r>
              <a:rPr lang="en-CA" dirty="0" smtClean="0">
                <a:latin typeface="Helvetica" pitchFamily="34" charset="0"/>
                <a:cs typeface="Helvetica" pitchFamily="34" charset="0"/>
              </a:rPr>
              <a:t>Not admissible into evidence in Canadian courts (</a:t>
            </a:r>
            <a:r>
              <a:rPr lang="en-CA" i="1" dirty="0" smtClean="0">
                <a:latin typeface="Helvetica" pitchFamily="34" charset="0"/>
                <a:cs typeface="Helvetica" pitchFamily="34" charset="0"/>
              </a:rPr>
              <a:t>R. v. </a:t>
            </a:r>
            <a:r>
              <a:rPr lang="en-CA" i="1" dirty="0" err="1" smtClean="0">
                <a:latin typeface="Helvetica" pitchFamily="34" charset="0"/>
                <a:cs typeface="Helvetica" pitchFamily="34" charset="0"/>
              </a:rPr>
              <a:t>Beland</a:t>
            </a:r>
            <a:r>
              <a:rPr lang="en-CA" i="1" dirty="0" smtClean="0">
                <a:latin typeface="Helvetica" pitchFamily="34" charset="0"/>
                <a:cs typeface="Helvetica" pitchFamily="34" charset="0"/>
              </a:rPr>
              <a:t>, 1987)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latin typeface="Helvetica" pitchFamily="34" charset="0"/>
              </a:rPr>
              <a:t>Types of Polygraph Tests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latin typeface="Helvetica" pitchFamily="34" charset="0"/>
                <a:cs typeface="Helvetica" pitchFamily="34" charset="0"/>
              </a:rPr>
              <a:t>There are two main types of polygraph tests: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Helvetica" pitchFamily="34" charset="0"/>
                <a:cs typeface="Helvetica" pitchFamily="34" charset="0"/>
              </a:rPr>
              <a:t> Comparison Question Test (CQT) 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CA" dirty="0" smtClean="0">
                <a:latin typeface="Helvetica" pitchFamily="34" charset="0"/>
                <a:cs typeface="Helvetica" pitchFamily="34" charset="0"/>
              </a:rPr>
              <a:t> Concealed Information Test (CIT)  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Helvetica" pitchFamily="34" charset="0"/>
              </a:rPr>
              <a:t>1. Comparison Question Test (CQT)</a:t>
            </a:r>
            <a:endParaRPr lang="en-CA" dirty="0" smtClean="0">
              <a:latin typeface="Helvetica" pitchFamily="34" charset="0"/>
            </a:endParaRPr>
          </a:p>
        </p:txBody>
      </p:sp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dirty="0" smtClean="0">
                <a:latin typeface="Helvetica" pitchFamily="34" charset="0"/>
                <a:cs typeface="Helvetica" pitchFamily="34" charset="0"/>
              </a:rPr>
              <a:t>Includes three types of questions:</a:t>
            </a:r>
          </a:p>
          <a:p>
            <a:pPr lvl="1">
              <a:lnSpc>
                <a:spcPct val="80000"/>
              </a:lnSpc>
            </a:pPr>
            <a:r>
              <a:rPr lang="en-US" dirty="0" smtClean="0">
                <a:latin typeface="Helvetica" pitchFamily="34" charset="0"/>
                <a:cs typeface="Helvetica" pitchFamily="34" charset="0"/>
              </a:rPr>
              <a:t>Irrelevant</a:t>
            </a:r>
          </a:p>
          <a:p>
            <a:pPr lvl="1">
              <a:lnSpc>
                <a:spcPct val="80000"/>
              </a:lnSpc>
            </a:pPr>
            <a:r>
              <a:rPr lang="en-US" dirty="0" smtClean="0">
                <a:latin typeface="Helvetica" pitchFamily="34" charset="0"/>
                <a:cs typeface="Helvetica" pitchFamily="34" charset="0"/>
              </a:rPr>
              <a:t>Relevant</a:t>
            </a:r>
          </a:p>
          <a:p>
            <a:pPr lvl="1">
              <a:lnSpc>
                <a:spcPct val="80000"/>
              </a:lnSpc>
            </a:pPr>
            <a:r>
              <a:rPr lang="en-US" dirty="0" smtClean="0">
                <a:latin typeface="Helvetica" pitchFamily="34" charset="0"/>
                <a:cs typeface="Helvetica" pitchFamily="34" charset="0"/>
              </a:rPr>
              <a:t>Comparison</a:t>
            </a:r>
          </a:p>
          <a:p>
            <a:pPr>
              <a:lnSpc>
                <a:spcPct val="80000"/>
              </a:lnSpc>
            </a:pPr>
            <a:r>
              <a:rPr lang="en-US" dirty="0" smtClean="0">
                <a:latin typeface="Helvetica" pitchFamily="34" charset="0"/>
                <a:cs typeface="Helvetica" pitchFamily="34" charset="0"/>
              </a:rPr>
              <a:t>Deception is assessed by comparing physiological responses between relevant and comparison questions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Helvetica" pitchFamily="34" charset="0"/>
              </a:rPr>
              <a:t>Phases of the CQT</a:t>
            </a:r>
            <a:endParaRPr lang="en-CA" smtClean="0">
              <a:latin typeface="Helvetica" pitchFamily="34" charset="0"/>
            </a:endParaRPr>
          </a:p>
        </p:txBody>
      </p:sp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CA" u="sng" dirty="0" smtClean="0">
                <a:latin typeface="Helvetica" pitchFamily="34" charset="0"/>
                <a:cs typeface="Helvetica" pitchFamily="34" charset="0"/>
              </a:rPr>
              <a:t>Pre-test interview</a:t>
            </a:r>
            <a:endParaRPr lang="en-CA" dirty="0" smtClean="0">
              <a:latin typeface="Helvetica" pitchFamily="34" charset="0"/>
              <a:cs typeface="Helvetica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CA" dirty="0" smtClean="0">
                <a:latin typeface="Helvetica" pitchFamily="34" charset="0"/>
                <a:cs typeface="Helvetica" pitchFamily="34" charset="0"/>
              </a:rPr>
              <a:t>Interview with suspect to develop the comparison questions</a:t>
            </a:r>
          </a:p>
          <a:p>
            <a:pPr>
              <a:lnSpc>
                <a:spcPct val="80000"/>
              </a:lnSpc>
            </a:pPr>
            <a:r>
              <a:rPr lang="en-CA" u="sng" dirty="0" smtClean="0">
                <a:latin typeface="Helvetica" pitchFamily="34" charset="0"/>
                <a:cs typeface="Helvetica" pitchFamily="34" charset="0"/>
              </a:rPr>
              <a:t>Polygraph exam</a:t>
            </a:r>
            <a:endParaRPr lang="en-CA" dirty="0" smtClean="0">
              <a:latin typeface="Helvetica" pitchFamily="34" charset="0"/>
              <a:cs typeface="Helvetica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CA" dirty="0" smtClean="0">
                <a:latin typeface="Helvetica" pitchFamily="34" charset="0"/>
                <a:cs typeface="Helvetica" pitchFamily="34" charset="0"/>
              </a:rPr>
              <a:t>Questions are asked while suspect’s physiological responses are measured</a:t>
            </a:r>
          </a:p>
          <a:p>
            <a:pPr>
              <a:lnSpc>
                <a:spcPct val="80000"/>
              </a:lnSpc>
            </a:pPr>
            <a:r>
              <a:rPr lang="en-CA" u="sng" dirty="0" smtClean="0">
                <a:latin typeface="Helvetica" pitchFamily="34" charset="0"/>
                <a:cs typeface="Helvetica" pitchFamily="34" charset="0"/>
              </a:rPr>
              <a:t>Scoring</a:t>
            </a:r>
            <a:endParaRPr lang="en-CA" dirty="0" smtClean="0">
              <a:latin typeface="Helvetica" pitchFamily="34" charset="0"/>
              <a:cs typeface="Helvetica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CA" dirty="0" smtClean="0">
                <a:latin typeface="Helvetica" pitchFamily="34" charset="0"/>
                <a:cs typeface="Helvetica" pitchFamily="34" charset="0"/>
              </a:rPr>
              <a:t>Polygraph examiner scores the physiological responses to determine if the suspect is truthful, deceptive, or inconclusive </a:t>
            </a:r>
          </a:p>
          <a:p>
            <a:pPr>
              <a:lnSpc>
                <a:spcPct val="80000"/>
              </a:lnSpc>
            </a:pPr>
            <a:r>
              <a:rPr lang="en-CA" u="sng" dirty="0" smtClean="0">
                <a:latin typeface="Helvetica" pitchFamily="34" charset="0"/>
                <a:cs typeface="Helvetica" pitchFamily="34" charset="0"/>
              </a:rPr>
              <a:t>Post-test interview</a:t>
            </a:r>
            <a:endParaRPr lang="en-CA" dirty="0" smtClean="0">
              <a:latin typeface="Helvetica" pitchFamily="34" charset="0"/>
              <a:cs typeface="Helvetica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CA" dirty="0" smtClean="0">
                <a:latin typeface="Helvetica" pitchFamily="34" charset="0"/>
                <a:cs typeface="Helvetica" pitchFamily="34" charset="0"/>
              </a:rPr>
              <a:t>If a suspect is judged deceptive they are pressured to confess</a:t>
            </a:r>
            <a:r>
              <a:rPr lang="en-CA" sz="2600" dirty="0" smtClean="0">
                <a:latin typeface="Helvetica" pitchFamily="34" charset="0"/>
                <a:cs typeface="Helvetica" pitchFamily="34" charset="0"/>
              </a:rPr>
              <a:t> </a:t>
            </a:r>
            <a:endParaRPr lang="en-US" sz="2600" dirty="0" smtClean="0">
              <a:latin typeface="Helvetica" pitchFamily="34" charset="0"/>
              <a:cs typeface="Helvetic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Helvetica" pitchFamily="34" charset="0"/>
              </a:rPr>
              <a:t>Comparison Question Test: </a:t>
            </a:r>
            <a:br>
              <a:rPr lang="en-US" dirty="0" smtClean="0">
                <a:latin typeface="Helvetica" pitchFamily="34" charset="0"/>
              </a:rPr>
            </a:br>
            <a:r>
              <a:rPr lang="en-US" dirty="0" smtClean="0">
                <a:latin typeface="Helvetica" pitchFamily="34" charset="0"/>
              </a:rPr>
              <a:t>Sample Questions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1524000"/>
          <a:ext cx="8229601" cy="47182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33601"/>
                <a:gridCol w="3048000"/>
                <a:gridCol w="3048000"/>
              </a:tblGrid>
              <a:tr h="7315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Question 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Purpose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Example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/>
                      </a:endParaRPr>
                    </a:p>
                  </a:txBody>
                  <a:tcPr horzOverflow="overflow"/>
                </a:tc>
              </a:tr>
              <a:tr h="41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Irrelevant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Used to obtain a baseline</a:t>
                      </a:r>
                      <a:endParaRPr kumimoji="0" lang="en-C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/>
                        <a:cs typeface="Helvetica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Are you left handed?</a:t>
                      </a:r>
                      <a:endParaRPr kumimoji="0" lang="en-C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/>
                        <a:cs typeface="Helvetica"/>
                      </a:endParaRPr>
                    </a:p>
                  </a:txBody>
                  <a:tcPr horzOverflow="overflow"/>
                </a:tc>
              </a:tr>
              <a:tr h="41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Relevant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Deal with the crime</a:t>
                      </a:r>
                      <a:endParaRPr kumimoji="0" lang="en-C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/>
                        <a:cs typeface="Helvetica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charset="2"/>
                        <a:buNone/>
                        <a:tabLst/>
                      </a:pPr>
                      <a:r>
                        <a:rPr kumimoji="0" lang="en-CA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Did you assault Sam Smith on March 11</a:t>
                      </a:r>
                      <a:r>
                        <a:rPr kumimoji="0" lang="en-CA" sz="2800" u="none" strike="noStrike" cap="none" normalizeH="0" baseline="30000" dirty="0" smtClean="0">
                          <a:ln>
                            <a:noFill/>
                          </a:ln>
                          <a:effectLst/>
                        </a:rPr>
                        <a:t>th</a:t>
                      </a:r>
                      <a:r>
                        <a:rPr kumimoji="0" lang="en-CA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?</a:t>
                      </a:r>
                      <a:endParaRPr kumimoji="0" lang="en-C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/>
                        <a:cs typeface="Helvetica"/>
                      </a:endParaRPr>
                    </a:p>
                  </a:txBody>
                  <a:tcPr horzOverflow="overflow"/>
                </a:tc>
              </a:tr>
              <a:tr h="41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Comparison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Deal with prior antisocial behaviour</a:t>
                      </a:r>
                      <a:endParaRPr kumimoji="0" lang="en-C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/>
                        <a:cs typeface="Helvetica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Before age 25, did you ever verbally threaten to hurt anyone?</a:t>
                      </a:r>
                      <a:endParaRPr kumimoji="0" lang="en-C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/>
                        <a:cs typeface="Helvetica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Possible Outcomes of CQT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AutoNum type="arabicPeriod"/>
            </a:pPr>
            <a:r>
              <a:rPr lang="en-CA" dirty="0" smtClean="0"/>
              <a:t>Truthful</a:t>
            </a:r>
          </a:p>
          <a:p>
            <a:pPr marL="596646" indent="-514350">
              <a:buAutoNum type="arabicPeriod"/>
            </a:pPr>
            <a:r>
              <a:rPr lang="en-CA" dirty="0" smtClean="0"/>
              <a:t>Deceptive</a:t>
            </a:r>
          </a:p>
          <a:p>
            <a:pPr marL="596646" indent="-514350">
              <a:buAutoNum type="arabicPeriod"/>
            </a:pPr>
            <a:r>
              <a:rPr lang="en-CA" dirty="0" smtClean="0"/>
              <a:t>Inconclusive</a:t>
            </a:r>
            <a:endParaRPr lang="en-CA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Helvetica" pitchFamily="34" charset="0"/>
              </a:rPr>
              <a:t>2. Concealed Information Test (CIT)</a:t>
            </a:r>
            <a:endParaRPr lang="en-CA" dirty="0" smtClean="0">
              <a:latin typeface="Helvetica" pitchFamily="34" charset="0"/>
            </a:endParaRPr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Helvetica" pitchFamily="34" charset="0"/>
                <a:cs typeface="Helvetica" pitchFamily="34" charset="0"/>
              </a:rPr>
              <a:t>Assesses if suspect has information that only the criminal would know</a:t>
            </a:r>
          </a:p>
          <a:p>
            <a:r>
              <a:rPr lang="en-US" dirty="0" smtClean="0">
                <a:latin typeface="Helvetica" pitchFamily="34" charset="0"/>
                <a:cs typeface="Helvetica" pitchFamily="34" charset="0"/>
              </a:rPr>
              <a:t>Asks suspects multiple-choice questions, one option is correct</a:t>
            </a:r>
          </a:p>
          <a:p>
            <a:r>
              <a:rPr lang="en-US" dirty="0" smtClean="0">
                <a:latin typeface="Helvetica" pitchFamily="34" charset="0"/>
                <a:cs typeface="Helvetica" pitchFamily="34" charset="0"/>
              </a:rPr>
              <a:t>Assumes if the suspect is guilty they will react strongly to correct information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Use of CIT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Used less frequently</a:t>
            </a:r>
          </a:p>
          <a:p>
            <a:r>
              <a:rPr lang="en-CA" dirty="0" smtClean="0"/>
              <a:t>More difficult to create a good test</a:t>
            </a:r>
          </a:p>
          <a:p>
            <a:r>
              <a:rPr lang="en-CA" dirty="0" smtClean="0"/>
              <a:t>Would have to test information not available in the media</a:t>
            </a:r>
            <a:endParaRPr lang="en-CA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Types of Polygraph Studies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609600" y="1447800"/>
          <a:ext cx="83248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Types of Error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142999" y="1447800"/>
          <a:ext cx="7791450" cy="4648200"/>
        </p:xfrm>
        <a:graphic>
          <a:graphicData uri="http://schemas.openxmlformats.org/drawingml/2006/table">
            <a:tbl>
              <a:tblPr firstRow="1" firstCol="1">
                <a:tableStyleId>{93296810-A885-4BE3-A3E7-6D5BEEA58F35}</a:tableStyleId>
              </a:tblPr>
              <a:tblGrid>
                <a:gridCol w="2597150"/>
                <a:gridCol w="2597150"/>
                <a:gridCol w="2597150"/>
              </a:tblGrid>
              <a:tr h="1549400">
                <a:tc>
                  <a:txBody>
                    <a:bodyPr/>
                    <a:lstStyle/>
                    <a:p>
                      <a:endParaRPr lang="en-CA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3200" dirty="0" smtClean="0"/>
                        <a:t>Actually</a:t>
                      </a:r>
                      <a:r>
                        <a:rPr lang="en-CA" sz="3200" baseline="0" dirty="0" smtClean="0"/>
                        <a:t> Innocent</a:t>
                      </a:r>
                      <a:endParaRPr lang="en-CA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3200" dirty="0" smtClean="0"/>
                        <a:t>Actually </a:t>
                      </a:r>
                    </a:p>
                    <a:p>
                      <a:pPr algn="ctr"/>
                      <a:r>
                        <a:rPr lang="en-CA" sz="3200" dirty="0" smtClean="0"/>
                        <a:t>Guilty</a:t>
                      </a:r>
                      <a:endParaRPr lang="en-CA" sz="3200" dirty="0"/>
                    </a:p>
                  </a:txBody>
                  <a:tcPr/>
                </a:tc>
              </a:tr>
              <a:tr h="1549400">
                <a:tc>
                  <a:txBody>
                    <a:bodyPr/>
                    <a:lstStyle/>
                    <a:p>
                      <a:r>
                        <a:rPr lang="en-CA" sz="3200" dirty="0" smtClean="0"/>
                        <a:t>Found Innocent</a:t>
                      </a:r>
                      <a:endParaRPr lang="en-CA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3200" dirty="0" smtClean="0"/>
                    </a:p>
                    <a:p>
                      <a:pPr algn="ctr"/>
                      <a:r>
                        <a:rPr lang="en-CA" sz="3200" dirty="0" smtClean="0"/>
                        <a:t>Accurate</a:t>
                      </a:r>
                      <a:endParaRPr lang="en-CA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3200" dirty="0" smtClean="0"/>
                    </a:p>
                    <a:p>
                      <a:pPr algn="ctr"/>
                      <a:r>
                        <a:rPr lang="en-CA" sz="3200" dirty="0" smtClean="0"/>
                        <a:t>False Negative</a:t>
                      </a:r>
                      <a:endParaRPr lang="en-CA" sz="3200" dirty="0"/>
                    </a:p>
                  </a:txBody>
                  <a:tcPr/>
                </a:tc>
              </a:tr>
              <a:tr h="1549400">
                <a:tc>
                  <a:txBody>
                    <a:bodyPr/>
                    <a:lstStyle/>
                    <a:p>
                      <a:r>
                        <a:rPr lang="en-CA" sz="3200" dirty="0" smtClean="0"/>
                        <a:t>Found </a:t>
                      </a:r>
                      <a:endParaRPr lang="en-CA" sz="3200" dirty="0" smtClean="0"/>
                    </a:p>
                    <a:p>
                      <a:r>
                        <a:rPr lang="en-CA" sz="3200" dirty="0" smtClean="0"/>
                        <a:t>Guilty</a:t>
                      </a:r>
                      <a:endParaRPr lang="en-CA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3200" dirty="0" smtClean="0"/>
                    </a:p>
                    <a:p>
                      <a:pPr algn="ctr"/>
                      <a:r>
                        <a:rPr lang="en-CA" sz="3200" dirty="0" smtClean="0"/>
                        <a:t>False Positive</a:t>
                      </a:r>
                      <a:endParaRPr lang="en-CA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3200" dirty="0" smtClean="0"/>
                    </a:p>
                    <a:p>
                      <a:pPr algn="ctr"/>
                      <a:r>
                        <a:rPr lang="en-CA" sz="3200" dirty="0" smtClean="0"/>
                        <a:t>Accurate</a:t>
                      </a:r>
                      <a:endParaRPr lang="en-CA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Helvetica" pitchFamily="34" charset="0"/>
              </a:rPr>
              <a:t>Accuracy of the CQT</a:t>
            </a:r>
            <a:r>
              <a:rPr lang="en-US" sz="4400" dirty="0" smtClean="0">
                <a:latin typeface="Helvetica" pitchFamily="34" charset="0"/>
              </a:rPr>
              <a:t> </a:t>
            </a:r>
            <a:endParaRPr lang="en-CA" sz="4400" dirty="0" smtClean="0">
              <a:latin typeface="Helvetica" pitchFamily="34" charset="0"/>
            </a:endParaRPr>
          </a:p>
        </p:txBody>
      </p:sp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>
                <a:latin typeface="Helvetica" pitchFamily="34" charset="0"/>
                <a:cs typeface="Helvetica" pitchFamily="34" charset="0"/>
              </a:rPr>
              <a:t>In field studies:</a:t>
            </a:r>
          </a:p>
          <a:p>
            <a:pPr lvl="1"/>
            <a:r>
              <a:rPr lang="en-CA" dirty="0" smtClean="0">
                <a:latin typeface="Helvetica" pitchFamily="34" charset="0"/>
                <a:cs typeface="Helvetica" pitchFamily="34" charset="0"/>
              </a:rPr>
              <a:t>84% to 92% guilty correctly identified</a:t>
            </a:r>
          </a:p>
          <a:p>
            <a:pPr lvl="1"/>
            <a:r>
              <a:rPr lang="en-CA" dirty="0" smtClean="0">
                <a:latin typeface="Helvetica" pitchFamily="34" charset="0"/>
                <a:cs typeface="Helvetica" pitchFamily="34" charset="0"/>
              </a:rPr>
              <a:t>9% to 24% false positive errors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Helvetica" pitchFamily="34" charset="0"/>
              </a:rPr>
              <a:t>Accuracy of CIT</a:t>
            </a:r>
            <a:r>
              <a:rPr lang="en-US" sz="4400" smtClean="0">
                <a:latin typeface="Helvetica" pitchFamily="34" charset="0"/>
              </a:rPr>
              <a:t> </a:t>
            </a:r>
            <a:endParaRPr lang="en-CA" sz="4400" smtClean="0">
              <a:latin typeface="Helvetica" pitchFamily="34" charset="0"/>
            </a:endParaRPr>
          </a:p>
        </p:txBody>
      </p:sp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CA" dirty="0" smtClean="0">
                <a:latin typeface="Helvetica" pitchFamily="34" charset="0"/>
                <a:cs typeface="Helvetica" pitchFamily="34" charset="0"/>
              </a:rPr>
              <a:t>In lab studies:</a:t>
            </a:r>
          </a:p>
          <a:p>
            <a:pPr lvl="1"/>
            <a:r>
              <a:rPr lang="en-CA" dirty="0" smtClean="0">
                <a:latin typeface="Helvetica" pitchFamily="34" charset="0"/>
                <a:cs typeface="Helvetica" pitchFamily="34" charset="0"/>
              </a:rPr>
              <a:t>Very accurate at identifying innocent participants</a:t>
            </a:r>
          </a:p>
          <a:p>
            <a:pPr lvl="2"/>
            <a:r>
              <a:rPr lang="en-CA" dirty="0" smtClean="0">
                <a:latin typeface="Helvetica" pitchFamily="34" charset="0"/>
                <a:cs typeface="Helvetica" pitchFamily="34" charset="0"/>
              </a:rPr>
              <a:t>Up to 95% correctly identified</a:t>
            </a:r>
          </a:p>
          <a:p>
            <a:pPr lvl="1"/>
            <a:r>
              <a:rPr lang="en-US" dirty="0" smtClean="0">
                <a:latin typeface="Helvetica" pitchFamily="34" charset="0"/>
                <a:cs typeface="Helvetica" pitchFamily="34" charset="0"/>
              </a:rPr>
              <a:t>Less accurate at identifying guilty participants </a:t>
            </a:r>
          </a:p>
          <a:p>
            <a:pPr lvl="2"/>
            <a:r>
              <a:rPr lang="en-US" dirty="0" smtClean="0">
                <a:latin typeface="Helvetica" pitchFamily="34" charset="0"/>
                <a:cs typeface="Helvetica" pitchFamily="34" charset="0"/>
              </a:rPr>
              <a:t>75% to 85% correctly identified</a:t>
            </a:r>
          </a:p>
          <a:p>
            <a:r>
              <a:rPr lang="en-US" dirty="0" smtClean="0">
                <a:latin typeface="Helvetica" pitchFamily="34" charset="0"/>
                <a:cs typeface="Helvetica" pitchFamily="34" charset="0"/>
              </a:rPr>
              <a:t>In field studies:</a:t>
            </a:r>
          </a:p>
          <a:p>
            <a:pPr lvl="1"/>
            <a:r>
              <a:rPr lang="en-US" dirty="0" smtClean="0">
                <a:latin typeface="Helvetica" pitchFamily="34" charset="0"/>
                <a:cs typeface="Helvetica" pitchFamily="34" charset="0"/>
              </a:rPr>
              <a:t>94% to 98% of innocent correctly identified</a:t>
            </a:r>
          </a:p>
          <a:p>
            <a:pPr lvl="1"/>
            <a:r>
              <a:rPr lang="en-US" dirty="0" smtClean="0">
                <a:latin typeface="Helvetica" pitchFamily="34" charset="0"/>
                <a:cs typeface="Helvetica" pitchFamily="34" charset="0"/>
              </a:rPr>
              <a:t>42% to 76% of guilty correctly identified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Helvetica" pitchFamily="34" charset="0"/>
              </a:rPr>
              <a:t>Countermeasures</a:t>
            </a:r>
            <a:endParaRPr lang="en-CA" smtClean="0">
              <a:latin typeface="Helvetica" pitchFamily="34" charset="0"/>
            </a:endParaRPr>
          </a:p>
        </p:txBody>
      </p:sp>
      <p:sp>
        <p:nvSpPr>
          <p:cNvPr id="29698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Helvetica" pitchFamily="34" charset="0"/>
                <a:cs typeface="Helvetica" pitchFamily="34" charset="0"/>
              </a:rPr>
              <a:t>Both physical and mental countermeasures dramatically reduce the effectiveness of the CQT</a:t>
            </a:r>
          </a:p>
          <a:p>
            <a:r>
              <a:rPr lang="en-US" dirty="0" smtClean="0">
                <a:latin typeface="Helvetica" pitchFamily="34" charset="0"/>
                <a:cs typeface="Helvetica" pitchFamily="34" charset="0"/>
              </a:rPr>
              <a:t>The CIT does not appear to be effected by anti-anxiety drugs</a:t>
            </a:r>
            <a:endParaRPr lang="en-US" i="1" dirty="0" smtClean="0">
              <a:latin typeface="Helvetica" pitchFamily="34" charset="0"/>
              <a:cs typeface="Helvetica" pitchFamily="34" charset="0"/>
            </a:endParaRPr>
          </a:p>
          <a:p>
            <a:pPr>
              <a:buFont typeface="Arial" charset="0"/>
              <a:buNone/>
            </a:pPr>
            <a:endParaRPr lang="en-US" i="1" dirty="0" smtClean="0">
              <a:latin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Next Class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Chapter 4 -- Deception</a:t>
            </a:r>
            <a:endParaRPr lang="en-CA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XPANDSHOWBAR" val="True"/>
  <p:tag name="BULLETTYPE" val="3"/>
  <p:tag name="RESPCOUNTERSTYLE" val="-1"/>
  <p:tag name="INPUTSOURCE" val="1"/>
  <p:tag name="BACKUPMAINTENANCE" val="7"/>
  <p:tag name="ROTATIONINTERVAL" val="2"/>
  <p:tag name="RACERSMAXDISPLAYED" val="5"/>
  <p:tag name="TEAMSINLEADERBOARD" val="5"/>
  <p:tag name="BUBBLEVALUEFORMAT" val="0.0"/>
  <p:tag name="CUSTOMCELLFORECOLOR" val="-16777216"/>
  <p:tag name="CUSTOMCELLBACKCOLOR4" val="-8355712"/>
  <p:tag name="DISPLAYDEVICEID" val="True"/>
  <p:tag name="GRIDSIZE" val="{Width=800, Height=600}"/>
  <p:tag name="CHARTCOLORS" val="0"/>
  <p:tag name="MULTIRESPDIVISOR" val="1"/>
  <p:tag name="INCORRECTPOINTVALUE" val="0"/>
  <p:tag name="AUTOADJUSTPARTRANGE" val="True"/>
  <p:tag name="FIBNUMRESULTS" val="5"/>
  <p:tag name="PRRESPONSE2" val="9"/>
  <p:tag name="PRRESPONSE6" val="5"/>
  <p:tag name="PRRESPONSE10" val="1"/>
  <p:tag name="POWERPOINTVERSION" val="12.0"/>
  <p:tag name="CSVFORMAT" val="0"/>
  <p:tag name="RESPCOUNTERFORMAT" val="0"/>
  <p:tag name="ALLOWDUPLICATES" val="False"/>
  <p:tag name="REVIEWONLY" val="False"/>
  <p:tag name="RACEANIMATIONSPEED" val="3"/>
  <p:tag name="BUBBLENAMEVISIBLE" val="True"/>
  <p:tag name="CUSTOMGRIDBACKCOLOR" val="-722948"/>
  <p:tag name="USESCHEMECOLORS" val="True"/>
  <p:tag name="GRIDROTATIONINTERVAL" val="2"/>
  <p:tag name="POLLINGCYCLE" val="2"/>
  <p:tag name="INCLUDEPPT" val="True"/>
  <p:tag name="REALTIMEBACKUPPATH" val="(None)"/>
  <p:tag name="FIBDISPLAYRESULTS" val="True"/>
  <p:tag name="PRRESPONSE3" val="8"/>
  <p:tag name="PRRESPONSE8" val="3"/>
  <p:tag name="TPVERSION" val="2008"/>
  <p:tag name="ANSWERNOWSTYLE" val="-1"/>
  <p:tag name="COUNTDOWNSECONDS" val="10"/>
  <p:tag name="AUTOADVANCE" val="False"/>
  <p:tag name="SKIPREMAININGRACESLIDES" val="True"/>
  <p:tag name="BUBBLEGROUPING" val="3"/>
  <p:tag name="CUSTOMCELLBACKCOLOR3" val="-268652"/>
  <p:tag name="AUTOSIZEGRID" val="True"/>
  <p:tag name="RESETCHARTS" val="True"/>
  <p:tag name="REALTIMEBACKUP" val="False"/>
  <p:tag name="FIBINCLUDEOTHER" val="True"/>
  <p:tag name="PRRESPONSE5" val="6"/>
  <p:tag name="ALWAYSOPENPOLL" val="False"/>
  <p:tag name="ANSWERNOWTEXT" val="Answer Now"/>
  <p:tag name="BACKUPSESSIONS" val="True"/>
  <p:tag name="RACEENDPOINTS" val="100"/>
  <p:tag name="DEFAULTNUMTEAMS" val="5"/>
  <p:tag name="DISPLAYDEVICENUMBER" val="True"/>
  <p:tag name="CHARTLABELS" val="1"/>
  <p:tag name="ZEROBASED" val="False"/>
  <p:tag name="PRRESPONSE1" val="10"/>
  <p:tag name="SHOWFLASHWARNING" val="True"/>
  <p:tag name="COUNTDOWNSTYLE" val="-1"/>
  <p:tag name="AUTOUPDATEALIASES" val="True"/>
  <p:tag name="BUBBLESIZEVISIBLE" val="True"/>
  <p:tag name="GRIDOPACITY" val="90"/>
  <p:tag name="ALLOWUSERFEEDBACK" val="True"/>
  <p:tag name="FIBDISPLAYKEYWORDS" val="True"/>
  <p:tag name="SHOWBARVISIBLE" val="True"/>
  <p:tag name="NUMRESPONSES" val="1"/>
  <p:tag name="MAXRESPONDERS" val="5"/>
  <p:tag name="GRIDPOSITION" val="1"/>
  <p:tag name="CHARTSCALE" val="True"/>
  <p:tag name="PRRESPONSE9" val="2"/>
  <p:tag name="CHARTVALUEFORMAT" val="0%"/>
  <p:tag name="CUSTOMCELLBACKCOLOR2" val="-13395457"/>
  <p:tag name="CORRECTPOINTVALUE" val="1"/>
  <p:tag name="USESECONDARYMONITOR" val="True"/>
  <p:tag name="PARTICIPANTSINLEADERBOARD" val="5"/>
  <p:tag name="INCLUDENONRESPONDERS" val="False"/>
  <p:tag name="SAVECSVWITHSESSION" val="True"/>
  <p:tag name="DISPLAYNAME" val="True"/>
  <p:tag name="PRRESPONSE7" val="4"/>
  <p:tag name="GRIDFONTSIZE" val="12"/>
  <p:tag name="STDCHART" val="1"/>
  <p:tag name="RESPTABLESTYLE" val="-1"/>
  <p:tag name="CUSTOMCELLBACKCOLOR1" val="-657956"/>
  <p:tag name="PRRESPONSE4" val="7"/>
  <p:tag name="ADVANCEDSETTINGSVIEW" val="False"/>
  <p:tag name="DELIMITERS" val="3.1"/>
  <p:tag name="TPFULLVERSION" val="4.3.2.117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2815</TotalTime>
  <Words>2088</Words>
  <Application>Microsoft Office PowerPoint</Application>
  <PresentationFormat>On-screen Show (4:3)</PresentationFormat>
  <Paragraphs>453</Paragraphs>
  <Slides>55</Slides>
  <Notes>43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Solstice</vt:lpstr>
      <vt:lpstr>Chapter 3</vt:lpstr>
      <vt:lpstr>Questions from my last lecture</vt:lpstr>
      <vt:lpstr>ViCLAS Research  (Martineau &amp; Corey, 2008)</vt:lpstr>
      <vt:lpstr>Results of Martineau &amp; Corey (2008)</vt:lpstr>
      <vt:lpstr>Today you will learn about…</vt:lpstr>
      <vt:lpstr>Criminal Profiling</vt:lpstr>
      <vt:lpstr>The Goals of Profiling</vt:lpstr>
      <vt:lpstr>Pseudoscience &amp; Law Enforcement</vt:lpstr>
      <vt:lpstr>Some warning signs</vt:lpstr>
      <vt:lpstr>History of Criminal Profiling</vt:lpstr>
      <vt:lpstr>Case Example: John Duffy &amp; David Mulcahy  (Railway Rapist)</vt:lpstr>
      <vt:lpstr>Case Example</vt:lpstr>
      <vt:lpstr>Slide 13</vt:lpstr>
      <vt:lpstr>Slide 14</vt:lpstr>
      <vt:lpstr>Types of Profiling</vt:lpstr>
      <vt:lpstr>Deductive Profiling</vt:lpstr>
      <vt:lpstr>Inductive Profiling</vt:lpstr>
      <vt:lpstr>Potential Problems with Profiling</vt:lpstr>
      <vt:lpstr>1. Theoretical Base</vt:lpstr>
      <vt:lpstr>Organized-Disorganized Model</vt:lpstr>
      <vt:lpstr>Slide 21</vt:lpstr>
      <vt:lpstr>Slide 22</vt:lpstr>
      <vt:lpstr>Assumptions of the Organized-Disorganized Model</vt:lpstr>
      <vt:lpstr>2. Ambiguous Profiles</vt:lpstr>
      <vt:lpstr>3. Accuracy of Profilers</vt:lpstr>
      <vt:lpstr>Slide 26</vt:lpstr>
      <vt:lpstr>What do profiles contain? (Alison et al., 2003)</vt:lpstr>
      <vt:lpstr>Slide 28</vt:lpstr>
      <vt:lpstr>Research Summary</vt:lpstr>
      <vt:lpstr>Why is Profiling Used?</vt:lpstr>
      <vt:lpstr>Why is Profiling Used?</vt:lpstr>
      <vt:lpstr>Used because police find it helpful? (Snook et al., 2007)</vt:lpstr>
      <vt:lpstr>Slide 33</vt:lpstr>
      <vt:lpstr>Geographic Profiling Systems</vt:lpstr>
      <vt:lpstr>What does the research say about geographic profiling?</vt:lpstr>
      <vt:lpstr>Handwriting analysis</vt:lpstr>
      <vt:lpstr>Handwriting Analysis</vt:lpstr>
      <vt:lpstr>What do the following denote?</vt:lpstr>
      <vt:lpstr>What do the following denote?</vt:lpstr>
      <vt:lpstr>Polygraph</vt:lpstr>
      <vt:lpstr>Uses of Polygraph </vt:lpstr>
      <vt:lpstr>Admissibility of Polygraph</vt:lpstr>
      <vt:lpstr>Types of Polygraph Tests</vt:lpstr>
      <vt:lpstr>1. Comparison Question Test (CQT)</vt:lpstr>
      <vt:lpstr>Phases of the CQT</vt:lpstr>
      <vt:lpstr>Comparison Question Test:  Sample Questions</vt:lpstr>
      <vt:lpstr>Possible Outcomes of CQT</vt:lpstr>
      <vt:lpstr>2. Concealed Information Test (CIT)</vt:lpstr>
      <vt:lpstr>Use of CIT</vt:lpstr>
      <vt:lpstr>Types of Polygraph Studies</vt:lpstr>
      <vt:lpstr>Types of Error</vt:lpstr>
      <vt:lpstr>Accuracy of the CQT </vt:lpstr>
      <vt:lpstr>Accuracy of CIT </vt:lpstr>
      <vt:lpstr>Countermeasures</vt:lpstr>
      <vt:lpstr>Next Class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3</dc:title>
  <dc:creator>Jenelle</dc:creator>
  <cp:lastModifiedBy>Jenelle</cp:lastModifiedBy>
  <cp:revision>208</cp:revision>
  <dcterms:created xsi:type="dcterms:W3CDTF">2011-08-20T17:24:26Z</dcterms:created>
  <dcterms:modified xsi:type="dcterms:W3CDTF">2011-09-27T00:27:05Z</dcterms:modified>
</cp:coreProperties>
</file>