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6"/>
  </p:notesMasterIdLst>
  <p:handoutMasterIdLst>
    <p:handoutMasterId r:id="rId27"/>
  </p:handoutMasterIdLst>
  <p:sldIdLst>
    <p:sldId id="256" r:id="rId2"/>
    <p:sldId id="260" r:id="rId3"/>
    <p:sldId id="261" r:id="rId4"/>
    <p:sldId id="262" r:id="rId5"/>
    <p:sldId id="264" r:id="rId6"/>
    <p:sldId id="299" r:id="rId7"/>
    <p:sldId id="265" r:id="rId8"/>
    <p:sldId id="266" r:id="rId9"/>
    <p:sldId id="295" r:id="rId10"/>
    <p:sldId id="296" r:id="rId11"/>
    <p:sldId id="298" r:id="rId12"/>
    <p:sldId id="268" r:id="rId13"/>
    <p:sldId id="269" r:id="rId14"/>
    <p:sldId id="300" r:id="rId15"/>
    <p:sldId id="301" r:id="rId16"/>
    <p:sldId id="302" r:id="rId17"/>
    <p:sldId id="303" r:id="rId18"/>
    <p:sldId id="304" r:id="rId19"/>
    <p:sldId id="267" r:id="rId20"/>
    <p:sldId id="273" r:id="rId21"/>
    <p:sldId id="292" r:id="rId22"/>
    <p:sldId id="287" r:id="rId23"/>
    <p:sldId id="297" r:id="rId24"/>
    <p:sldId id="288" r:id="rId25"/>
  </p:sldIdLst>
  <p:sldSz cx="9144000" cy="6858000" type="screen4x3"/>
  <p:notesSz cx="6854825" cy="9237663"/>
  <p:defaultTextStyle>
    <a:defPPr>
      <a:defRPr lang="en-CA"/>
    </a:defPPr>
    <a:lvl1pPr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34" charset="-128"/>
        <a:cs typeface="+mn-cs"/>
      </a:defRPr>
    </a:lvl5pPr>
    <a:lvl6pPr marL="2286000" algn="l" defTabSz="914400" rtl="0" eaLnBrk="1" latinLnBrk="0" hangingPunct="1">
      <a:defRPr sz="2400" kern="1200">
        <a:solidFill>
          <a:schemeClr val="tx1"/>
        </a:solidFill>
        <a:latin typeface="Arial" charset="0"/>
        <a:ea typeface="ＭＳ Ｐゴシック" pitchFamily="34" charset="-128"/>
        <a:cs typeface="+mn-cs"/>
      </a:defRPr>
    </a:lvl6pPr>
    <a:lvl7pPr marL="2743200" algn="l" defTabSz="914400" rtl="0" eaLnBrk="1" latinLnBrk="0" hangingPunct="1">
      <a:defRPr sz="2400" kern="1200">
        <a:solidFill>
          <a:schemeClr val="tx1"/>
        </a:solidFill>
        <a:latin typeface="Arial" charset="0"/>
        <a:ea typeface="ＭＳ Ｐゴシック" pitchFamily="34" charset="-128"/>
        <a:cs typeface="+mn-cs"/>
      </a:defRPr>
    </a:lvl7pPr>
    <a:lvl8pPr marL="3200400" algn="l" defTabSz="914400" rtl="0" eaLnBrk="1" latinLnBrk="0" hangingPunct="1">
      <a:defRPr sz="2400" kern="1200">
        <a:solidFill>
          <a:schemeClr val="tx1"/>
        </a:solidFill>
        <a:latin typeface="Arial" charset="0"/>
        <a:ea typeface="ＭＳ Ｐゴシック" pitchFamily="34" charset="-128"/>
        <a:cs typeface="+mn-cs"/>
      </a:defRPr>
    </a:lvl8pPr>
    <a:lvl9pPr marL="3657600" algn="l" defTabSz="914400" rtl="0" eaLnBrk="1" latinLnBrk="0" hangingPunct="1">
      <a:defRPr sz="2400"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29F4"/>
    <a:srgbClr val="E602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9" autoAdjust="0"/>
    <p:restoredTop sz="86380" autoAdjust="0"/>
  </p:normalViewPr>
  <p:slideViewPr>
    <p:cSldViewPr>
      <p:cViewPr varScale="1">
        <p:scale>
          <a:sx n="61" d="100"/>
          <a:sy n="61" d="100"/>
        </p:scale>
        <p:origin x="93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3" d="100"/>
          <a:sy n="53" d="100"/>
        </p:scale>
        <p:origin x="2844" y="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1026"/>
          <p:cNvSpPr>
            <a:spLocks noGrp="1" noChangeArrowheads="1"/>
          </p:cNvSpPr>
          <p:nvPr>
            <p:ph type="hdr" sz="quarter"/>
          </p:nvPr>
        </p:nvSpPr>
        <p:spPr bwMode="auto">
          <a:xfrm>
            <a:off x="0" y="0"/>
            <a:ext cx="3001963" cy="447675"/>
          </a:xfrm>
          <a:prstGeom prst="rect">
            <a:avLst/>
          </a:prstGeom>
          <a:noFill/>
          <a:ln w="9525">
            <a:noFill/>
            <a:miter lim="800000"/>
            <a:headEnd/>
            <a:tailEnd/>
          </a:ln>
          <a:effectLst/>
        </p:spPr>
        <p:txBody>
          <a:bodyPr vert="horz" wrap="square" lIns="88898" tIns="44449" rIns="88898" bIns="44449" numCol="1" anchor="t" anchorCtr="0" compatLnSpc="1">
            <a:prstTxWarp prst="textNoShape">
              <a:avLst/>
            </a:prstTxWarp>
          </a:bodyPr>
          <a:lstStyle>
            <a:lvl1pPr defTabSz="889000">
              <a:defRPr sz="1200" smtClean="0">
                <a:ea typeface="ＭＳ Ｐゴシック" pitchFamily="84" charset="-128"/>
              </a:defRPr>
            </a:lvl1pPr>
          </a:lstStyle>
          <a:p>
            <a:pPr>
              <a:defRPr/>
            </a:pPr>
            <a:endParaRPr lang="en-CA"/>
          </a:p>
        </p:txBody>
      </p:sp>
      <p:sp>
        <p:nvSpPr>
          <p:cNvPr id="60419" name="Rectangle 1027"/>
          <p:cNvSpPr>
            <a:spLocks noGrp="1" noChangeArrowheads="1"/>
          </p:cNvSpPr>
          <p:nvPr>
            <p:ph type="dt" sz="quarter" idx="1"/>
          </p:nvPr>
        </p:nvSpPr>
        <p:spPr bwMode="auto">
          <a:xfrm>
            <a:off x="3881438" y="0"/>
            <a:ext cx="3001962" cy="447675"/>
          </a:xfrm>
          <a:prstGeom prst="rect">
            <a:avLst/>
          </a:prstGeom>
          <a:noFill/>
          <a:ln w="9525">
            <a:noFill/>
            <a:miter lim="800000"/>
            <a:headEnd/>
            <a:tailEnd/>
          </a:ln>
          <a:effectLst/>
        </p:spPr>
        <p:txBody>
          <a:bodyPr vert="horz" wrap="square" lIns="88898" tIns="44449" rIns="88898" bIns="44449" numCol="1" anchor="t" anchorCtr="0" compatLnSpc="1">
            <a:prstTxWarp prst="textNoShape">
              <a:avLst/>
            </a:prstTxWarp>
          </a:bodyPr>
          <a:lstStyle>
            <a:lvl1pPr algn="r" defTabSz="889000">
              <a:defRPr sz="1200" smtClean="0">
                <a:ea typeface="ＭＳ Ｐゴシック" pitchFamily="84" charset="-128"/>
              </a:defRPr>
            </a:lvl1pPr>
          </a:lstStyle>
          <a:p>
            <a:pPr>
              <a:defRPr/>
            </a:pPr>
            <a:fld id="{C874F45D-3076-4272-9A52-4178F54E3503}" type="datetimeFigureOut">
              <a:rPr lang="en-CA"/>
              <a:pPr>
                <a:defRPr/>
              </a:pPr>
              <a:t>2016-09-06</a:t>
            </a:fld>
            <a:endParaRPr lang="en-CA"/>
          </a:p>
        </p:txBody>
      </p:sp>
      <p:sp>
        <p:nvSpPr>
          <p:cNvPr id="60420" name="Rectangle 1028"/>
          <p:cNvSpPr>
            <a:spLocks noGrp="1" noChangeArrowheads="1"/>
          </p:cNvSpPr>
          <p:nvPr>
            <p:ph type="ftr" sz="quarter" idx="2"/>
          </p:nvPr>
        </p:nvSpPr>
        <p:spPr bwMode="auto">
          <a:xfrm>
            <a:off x="0" y="8743950"/>
            <a:ext cx="3001963" cy="523875"/>
          </a:xfrm>
          <a:prstGeom prst="rect">
            <a:avLst/>
          </a:prstGeom>
          <a:noFill/>
          <a:ln w="9525">
            <a:noFill/>
            <a:miter lim="800000"/>
            <a:headEnd/>
            <a:tailEnd/>
          </a:ln>
          <a:effectLst/>
        </p:spPr>
        <p:txBody>
          <a:bodyPr vert="horz" wrap="square" lIns="88898" tIns="44449" rIns="88898" bIns="44449" numCol="1" anchor="b" anchorCtr="0" compatLnSpc="1">
            <a:prstTxWarp prst="textNoShape">
              <a:avLst/>
            </a:prstTxWarp>
          </a:bodyPr>
          <a:lstStyle>
            <a:lvl1pPr defTabSz="889000">
              <a:defRPr sz="1200" smtClean="0">
                <a:ea typeface="ＭＳ Ｐゴシック" pitchFamily="84" charset="-128"/>
              </a:defRPr>
            </a:lvl1pPr>
          </a:lstStyle>
          <a:p>
            <a:pPr>
              <a:defRPr/>
            </a:pPr>
            <a:endParaRPr lang="en-CA"/>
          </a:p>
        </p:txBody>
      </p:sp>
      <p:sp>
        <p:nvSpPr>
          <p:cNvPr id="60421" name="Rectangle 1029"/>
          <p:cNvSpPr>
            <a:spLocks noGrp="1" noChangeArrowheads="1"/>
          </p:cNvSpPr>
          <p:nvPr>
            <p:ph type="sldNum" sz="quarter" idx="3"/>
          </p:nvPr>
        </p:nvSpPr>
        <p:spPr bwMode="auto">
          <a:xfrm>
            <a:off x="3881438" y="8743950"/>
            <a:ext cx="3001962" cy="523875"/>
          </a:xfrm>
          <a:prstGeom prst="rect">
            <a:avLst/>
          </a:prstGeom>
          <a:noFill/>
          <a:ln w="9525">
            <a:noFill/>
            <a:miter lim="800000"/>
            <a:headEnd/>
            <a:tailEnd/>
          </a:ln>
          <a:effectLst/>
        </p:spPr>
        <p:txBody>
          <a:bodyPr vert="horz" wrap="square" lIns="88898" tIns="44449" rIns="88898" bIns="44449" numCol="1" anchor="b" anchorCtr="0" compatLnSpc="1">
            <a:prstTxWarp prst="textNoShape">
              <a:avLst/>
            </a:prstTxWarp>
          </a:bodyPr>
          <a:lstStyle>
            <a:lvl1pPr algn="r" defTabSz="889000">
              <a:defRPr sz="1200" smtClean="0">
                <a:ea typeface="ＭＳ Ｐゴシック" pitchFamily="84" charset="-128"/>
              </a:defRPr>
            </a:lvl1pPr>
          </a:lstStyle>
          <a:p>
            <a:pPr>
              <a:defRPr/>
            </a:pPr>
            <a:fld id="{6084B3C9-938D-484E-8185-9E7DCA72093C}" type="slidenum">
              <a:rPr lang="en-CA"/>
              <a:pPr>
                <a:defRPr/>
              </a:pPr>
              <a:t>‹#›</a:t>
            </a:fld>
            <a:endParaRPr lang="en-CA"/>
          </a:p>
        </p:txBody>
      </p:sp>
    </p:spTree>
    <p:extLst>
      <p:ext uri="{BB962C8B-B14F-4D97-AF65-F5344CB8AC3E}">
        <p14:creationId xmlns:p14="http://schemas.microsoft.com/office/powerpoint/2010/main" val="42669516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2970213" cy="461963"/>
          </a:xfrm>
          <a:prstGeom prst="rect">
            <a:avLst/>
          </a:prstGeom>
          <a:noFill/>
          <a:ln w="9525">
            <a:noFill/>
            <a:miter lim="800000"/>
            <a:headEnd/>
            <a:tailEnd/>
          </a:ln>
        </p:spPr>
        <p:txBody>
          <a:bodyPr vert="horz" wrap="square" lIns="91947" tIns="45973" rIns="91947" bIns="45973" numCol="1" anchor="t" anchorCtr="0" compatLnSpc="1">
            <a:prstTxWarp prst="textNoShape">
              <a:avLst/>
            </a:prstTxWarp>
          </a:bodyPr>
          <a:lstStyle>
            <a:lvl1pPr defTabSz="889000">
              <a:defRPr sz="1200" smtClean="0">
                <a:ea typeface="ＭＳ Ｐゴシック" pitchFamily="84" charset="-128"/>
              </a:defRPr>
            </a:lvl1pPr>
          </a:lstStyle>
          <a:p>
            <a:pPr>
              <a:defRPr/>
            </a:pPr>
            <a:endParaRPr lang="en-US"/>
          </a:p>
        </p:txBody>
      </p:sp>
      <p:sp>
        <p:nvSpPr>
          <p:cNvPr id="3" name="Date Placeholder 2"/>
          <p:cNvSpPr>
            <a:spLocks noGrp="1"/>
          </p:cNvSpPr>
          <p:nvPr>
            <p:ph type="dt" idx="1"/>
          </p:nvPr>
        </p:nvSpPr>
        <p:spPr bwMode="auto">
          <a:xfrm>
            <a:off x="3883025" y="0"/>
            <a:ext cx="2970213" cy="461963"/>
          </a:xfrm>
          <a:prstGeom prst="rect">
            <a:avLst/>
          </a:prstGeom>
          <a:noFill/>
          <a:ln w="9525">
            <a:noFill/>
            <a:miter lim="800000"/>
            <a:headEnd/>
            <a:tailEnd/>
          </a:ln>
        </p:spPr>
        <p:txBody>
          <a:bodyPr vert="horz" wrap="square" lIns="91947" tIns="45973" rIns="91947" bIns="45973" numCol="1" anchor="t" anchorCtr="0" compatLnSpc="1">
            <a:prstTxWarp prst="textNoShape">
              <a:avLst/>
            </a:prstTxWarp>
          </a:bodyPr>
          <a:lstStyle>
            <a:lvl1pPr algn="r" defTabSz="889000">
              <a:defRPr sz="1200" smtClean="0">
                <a:ea typeface="ＭＳ Ｐゴシック" pitchFamily="84" charset="-128"/>
              </a:defRPr>
            </a:lvl1pPr>
          </a:lstStyle>
          <a:p>
            <a:pPr>
              <a:defRPr/>
            </a:pPr>
            <a:fld id="{64366AC6-058E-439F-989C-6F23DFC57C0E}" type="datetimeFigureOut">
              <a:rPr lang="en-US"/>
              <a:pPr>
                <a:defRPr/>
              </a:pPr>
              <a:t>9/6/2016</a:t>
            </a:fld>
            <a:endParaRPr lang="en-US"/>
          </a:p>
        </p:txBody>
      </p:sp>
      <p:sp>
        <p:nvSpPr>
          <p:cNvPr id="4" name="Slide Image Placeholder 3"/>
          <p:cNvSpPr>
            <a:spLocks noGrp="1" noRot="1" noChangeAspect="1"/>
          </p:cNvSpPr>
          <p:nvPr>
            <p:ph type="sldImg" idx="2"/>
          </p:nvPr>
        </p:nvSpPr>
        <p:spPr>
          <a:xfrm>
            <a:off x="1116013" y="692150"/>
            <a:ext cx="4621212" cy="3465513"/>
          </a:xfrm>
          <a:prstGeom prst="rect">
            <a:avLst/>
          </a:prstGeom>
          <a:noFill/>
          <a:ln w="12700">
            <a:solidFill>
              <a:prstClr val="black"/>
            </a:solidFill>
          </a:ln>
        </p:spPr>
        <p:txBody>
          <a:bodyPr vert="horz" lIns="94576" tIns="47288" rIns="94576" bIns="47288" rtlCol="0" anchor="ctr"/>
          <a:lstStyle/>
          <a:p>
            <a:pPr lvl="0"/>
            <a:endParaRPr lang="en-US" noProof="0" smtClean="0"/>
          </a:p>
        </p:txBody>
      </p:sp>
      <p:sp>
        <p:nvSpPr>
          <p:cNvPr id="5" name="Notes Placeholder 4"/>
          <p:cNvSpPr>
            <a:spLocks noGrp="1"/>
          </p:cNvSpPr>
          <p:nvPr>
            <p:ph type="body" sz="quarter" idx="3"/>
          </p:nvPr>
        </p:nvSpPr>
        <p:spPr bwMode="auto">
          <a:xfrm>
            <a:off x="685800" y="4387850"/>
            <a:ext cx="5483225" cy="4157663"/>
          </a:xfrm>
          <a:prstGeom prst="rect">
            <a:avLst/>
          </a:prstGeom>
          <a:noFill/>
          <a:ln w="9525">
            <a:noFill/>
            <a:miter lim="800000"/>
            <a:headEnd/>
            <a:tailEnd/>
          </a:ln>
        </p:spPr>
        <p:txBody>
          <a:bodyPr vert="horz" wrap="square" lIns="91947" tIns="45973" rIns="91947" bIns="4597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bwMode="auto">
          <a:xfrm>
            <a:off x="0" y="8774113"/>
            <a:ext cx="2970213" cy="461962"/>
          </a:xfrm>
          <a:prstGeom prst="rect">
            <a:avLst/>
          </a:prstGeom>
          <a:noFill/>
          <a:ln w="9525">
            <a:noFill/>
            <a:miter lim="800000"/>
            <a:headEnd/>
            <a:tailEnd/>
          </a:ln>
        </p:spPr>
        <p:txBody>
          <a:bodyPr vert="horz" wrap="square" lIns="91947" tIns="45973" rIns="91947" bIns="45973" numCol="1" anchor="b" anchorCtr="0" compatLnSpc="1">
            <a:prstTxWarp prst="textNoShape">
              <a:avLst/>
            </a:prstTxWarp>
          </a:bodyPr>
          <a:lstStyle>
            <a:lvl1pPr defTabSz="889000">
              <a:defRPr sz="1200" smtClean="0">
                <a:ea typeface="ＭＳ Ｐゴシック" pitchFamily="84" charset="-128"/>
              </a:defRPr>
            </a:lvl1pPr>
          </a:lstStyle>
          <a:p>
            <a:pPr>
              <a:defRPr/>
            </a:pPr>
            <a:endParaRPr lang="en-US"/>
          </a:p>
        </p:txBody>
      </p:sp>
      <p:sp>
        <p:nvSpPr>
          <p:cNvPr id="7" name="Slide Number Placeholder 6"/>
          <p:cNvSpPr>
            <a:spLocks noGrp="1"/>
          </p:cNvSpPr>
          <p:nvPr>
            <p:ph type="sldNum" sz="quarter" idx="5"/>
          </p:nvPr>
        </p:nvSpPr>
        <p:spPr bwMode="auto">
          <a:xfrm>
            <a:off x="3883025" y="8774113"/>
            <a:ext cx="2970213" cy="461962"/>
          </a:xfrm>
          <a:prstGeom prst="rect">
            <a:avLst/>
          </a:prstGeom>
          <a:noFill/>
          <a:ln w="9525">
            <a:noFill/>
            <a:miter lim="800000"/>
            <a:headEnd/>
            <a:tailEnd/>
          </a:ln>
        </p:spPr>
        <p:txBody>
          <a:bodyPr vert="horz" wrap="square" lIns="91947" tIns="45973" rIns="91947" bIns="45973" numCol="1" anchor="b" anchorCtr="0" compatLnSpc="1">
            <a:prstTxWarp prst="textNoShape">
              <a:avLst/>
            </a:prstTxWarp>
          </a:bodyPr>
          <a:lstStyle>
            <a:lvl1pPr algn="r" defTabSz="889000">
              <a:defRPr sz="1200" smtClean="0">
                <a:ea typeface="ＭＳ Ｐゴシック" pitchFamily="84" charset="-128"/>
              </a:defRPr>
            </a:lvl1pPr>
          </a:lstStyle>
          <a:p>
            <a:pPr>
              <a:defRPr/>
            </a:pPr>
            <a:fld id="{BAB915A9-AA55-4066-B3F6-9DDD9F5C162D}" type="slidenum">
              <a:rPr lang="en-US"/>
              <a:pPr>
                <a:defRPr/>
              </a:pPr>
              <a:t>‹#›</a:t>
            </a:fld>
            <a:endParaRPr lang="en-US"/>
          </a:p>
        </p:txBody>
      </p:sp>
    </p:spTree>
    <p:extLst>
      <p:ext uri="{BB962C8B-B14F-4D97-AF65-F5344CB8AC3E}">
        <p14:creationId xmlns:p14="http://schemas.microsoft.com/office/powerpoint/2010/main" val="267921397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050"/>
          <p:cNvSpPr>
            <a:spLocks noGrp="1" noRot="1" noChangeAspect="1" noTextEdit="1"/>
          </p:cNvSpPr>
          <p:nvPr>
            <p:ph type="sldImg"/>
          </p:nvPr>
        </p:nvSpPr>
        <p:spPr bwMode="auto">
          <a:noFill/>
          <a:ln>
            <a:solidFill>
              <a:srgbClr val="000000"/>
            </a:solidFill>
            <a:miter lim="800000"/>
            <a:headEnd/>
            <a:tailEnd/>
          </a:ln>
        </p:spPr>
      </p:sp>
      <p:sp>
        <p:nvSpPr>
          <p:cNvPr id="38915" name="Rectangle 2051"/>
          <p:cNvSpPr>
            <a:spLocks noGrp="1"/>
          </p:cNvSpPr>
          <p:nvPr>
            <p:ph type="body" idx="1"/>
          </p:nvPr>
        </p:nvSpPr>
        <p:spPr>
          <a:noFill/>
          <a:ln/>
        </p:spPr>
        <p:txBody>
          <a:bodyPr/>
          <a:lstStyle/>
          <a:p>
            <a:pPr eaLnBrk="1" hangingPunct="1"/>
            <a:endParaRPr lang="en-US" dirty="0" smtClean="0"/>
          </a:p>
        </p:txBody>
      </p:sp>
    </p:spTree>
    <p:extLst>
      <p:ext uri="{BB962C8B-B14F-4D97-AF65-F5344CB8AC3E}">
        <p14:creationId xmlns:p14="http://schemas.microsoft.com/office/powerpoint/2010/main" val="1722949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BAB915A9-AA55-4066-B3F6-9DDD9F5C162D}" type="slidenum">
              <a:rPr lang="en-US" smtClean="0"/>
              <a:pPr>
                <a:defRPr/>
              </a:pPr>
              <a:t>3</a:t>
            </a:fld>
            <a:endParaRPr lang="en-US"/>
          </a:p>
        </p:txBody>
      </p:sp>
    </p:spTree>
    <p:extLst>
      <p:ext uri="{BB962C8B-B14F-4D97-AF65-F5344CB8AC3E}">
        <p14:creationId xmlns:p14="http://schemas.microsoft.com/office/powerpoint/2010/main" val="118379109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5" descr="PPT_main_bckgrnd"/>
          <p:cNvPicPr>
            <a:picLocks noChangeAspect="1" noChangeArrowheads="1"/>
          </p:cNvPicPr>
          <p:nvPr/>
        </p:nvPicPr>
        <p:blipFill>
          <a:blip r:embed="rId2" cstate="print"/>
          <a:srcRect/>
          <a:stretch>
            <a:fillRect/>
          </a:stretch>
        </p:blipFill>
        <p:spPr bwMode="auto">
          <a:xfrm>
            <a:off x="0" y="2667000"/>
            <a:ext cx="9144000" cy="2160588"/>
          </a:xfrm>
          <a:prstGeom prst="rect">
            <a:avLst/>
          </a:prstGeom>
          <a:noFill/>
          <a:ln w="9525">
            <a:noFill/>
            <a:miter lim="800000"/>
            <a:headEnd/>
            <a:tailEnd/>
          </a:ln>
        </p:spPr>
      </p:pic>
      <p:pic>
        <p:nvPicPr>
          <p:cNvPr id="5" name="Picture 6" descr="Carleton_logo"/>
          <p:cNvPicPr>
            <a:picLocks noChangeAspect="1" noChangeArrowheads="1"/>
          </p:cNvPicPr>
          <p:nvPr/>
        </p:nvPicPr>
        <p:blipFill>
          <a:blip r:embed="rId3" cstate="print"/>
          <a:srcRect/>
          <a:stretch>
            <a:fillRect/>
          </a:stretch>
        </p:blipFill>
        <p:spPr bwMode="auto">
          <a:xfrm>
            <a:off x="5295900" y="5948363"/>
            <a:ext cx="1498600" cy="376237"/>
          </a:xfrm>
          <a:prstGeom prst="rect">
            <a:avLst/>
          </a:prstGeom>
          <a:noFill/>
          <a:ln w="9525">
            <a:noFill/>
            <a:miter lim="800000"/>
            <a:headEnd/>
            <a:tailEnd/>
          </a:ln>
        </p:spPr>
      </p:pic>
      <p:pic>
        <p:nvPicPr>
          <p:cNvPr id="6" name="Picture 7" descr="Sprott_logo"/>
          <p:cNvPicPr>
            <a:picLocks noChangeAspect="1" noChangeArrowheads="1"/>
          </p:cNvPicPr>
          <p:nvPr/>
        </p:nvPicPr>
        <p:blipFill>
          <a:blip r:embed="rId4" cstate="print"/>
          <a:srcRect/>
          <a:stretch>
            <a:fillRect/>
          </a:stretch>
        </p:blipFill>
        <p:spPr bwMode="auto">
          <a:xfrm>
            <a:off x="5081588" y="990600"/>
            <a:ext cx="1928812" cy="896938"/>
          </a:xfrm>
          <a:prstGeom prst="rect">
            <a:avLst/>
          </a:prstGeom>
          <a:noFill/>
          <a:ln w="9525">
            <a:noFill/>
            <a:miter lim="800000"/>
            <a:headEnd/>
            <a:tailEnd/>
          </a:ln>
        </p:spPr>
      </p:pic>
      <p:sp>
        <p:nvSpPr>
          <p:cNvPr id="21516" name="Rectangle 12"/>
          <p:cNvSpPr>
            <a:spLocks noGrp="1" noChangeArrowheads="1"/>
          </p:cNvSpPr>
          <p:nvPr>
            <p:ph type="ctrTitle" sz="quarter"/>
          </p:nvPr>
        </p:nvSpPr>
        <p:spPr>
          <a:xfrm>
            <a:off x="457200" y="3200400"/>
            <a:ext cx="8229600" cy="457200"/>
          </a:xfrm>
        </p:spPr>
        <p:txBody>
          <a:bodyPr/>
          <a:lstStyle>
            <a:lvl1pPr>
              <a:defRPr sz="1800" smtClean="0">
                <a:solidFill>
                  <a:schemeClr val="bg1"/>
                </a:solidFill>
              </a:defRPr>
            </a:lvl1pPr>
          </a:lstStyle>
          <a:p>
            <a:r>
              <a:rPr lang="en-CA" smtClean="0"/>
              <a:t>Click to edit Master title style</a:t>
            </a:r>
          </a:p>
        </p:txBody>
      </p:sp>
      <p:sp>
        <p:nvSpPr>
          <p:cNvPr id="21518" name="Rectangle 14"/>
          <p:cNvSpPr>
            <a:spLocks noGrp="1" noChangeArrowheads="1"/>
          </p:cNvSpPr>
          <p:nvPr>
            <p:ph type="subTitle" sz="quarter" idx="1"/>
          </p:nvPr>
        </p:nvSpPr>
        <p:spPr>
          <a:xfrm>
            <a:off x="457200" y="3657600"/>
            <a:ext cx="8229600" cy="533400"/>
          </a:xfrm>
        </p:spPr>
        <p:txBody>
          <a:bodyPr/>
          <a:lstStyle>
            <a:lvl1pPr algn="r">
              <a:defRPr sz="800" smtClean="0">
                <a:solidFill>
                  <a:schemeClr val="accent1"/>
                </a:solidFill>
              </a:defRPr>
            </a:lvl1pPr>
          </a:lstStyle>
          <a:p>
            <a:r>
              <a:rPr lang="en-CA" smtClean="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447800"/>
            <a:ext cx="38100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38100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364162"/>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3641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9" descr="PPT_header"/>
          <p:cNvPicPr>
            <a:picLocks noChangeAspect="1" noChangeArrowheads="1"/>
          </p:cNvPicPr>
          <p:nvPr/>
        </p:nvPicPr>
        <p:blipFill>
          <a:blip r:embed="rId14" cstate="print"/>
          <a:srcRect/>
          <a:stretch>
            <a:fillRect/>
          </a:stretch>
        </p:blipFill>
        <p:spPr bwMode="auto">
          <a:xfrm>
            <a:off x="0" y="0"/>
            <a:ext cx="9144000" cy="935038"/>
          </a:xfrm>
          <a:prstGeom prst="rect">
            <a:avLst/>
          </a:prstGeom>
          <a:noFill/>
          <a:ln w="9525">
            <a:noFill/>
            <a:miter lim="800000"/>
            <a:headEnd/>
            <a:tailEnd/>
          </a:ln>
        </p:spPr>
      </p:pic>
      <p:pic>
        <p:nvPicPr>
          <p:cNvPr id="1027" name="Picture 10" descr="Carleton_logo"/>
          <p:cNvPicPr>
            <a:picLocks noChangeAspect="1" noChangeArrowheads="1"/>
          </p:cNvPicPr>
          <p:nvPr/>
        </p:nvPicPr>
        <p:blipFill>
          <a:blip r:embed="rId15" cstate="print"/>
          <a:srcRect/>
          <a:stretch>
            <a:fillRect/>
          </a:stretch>
        </p:blipFill>
        <p:spPr bwMode="auto">
          <a:xfrm>
            <a:off x="7315200" y="6137275"/>
            <a:ext cx="1279525" cy="322263"/>
          </a:xfrm>
          <a:prstGeom prst="rect">
            <a:avLst/>
          </a:prstGeom>
          <a:noFill/>
          <a:ln w="9525">
            <a:noFill/>
            <a:miter lim="800000"/>
            <a:headEnd/>
            <a:tailEnd/>
          </a:ln>
        </p:spPr>
      </p:pic>
      <p:pic>
        <p:nvPicPr>
          <p:cNvPr id="1028" name="Picture 11" descr="Sprott_logo"/>
          <p:cNvPicPr>
            <a:picLocks noChangeAspect="1" noChangeArrowheads="1"/>
          </p:cNvPicPr>
          <p:nvPr/>
        </p:nvPicPr>
        <p:blipFill>
          <a:blip r:embed="rId16" cstate="print"/>
          <a:srcRect/>
          <a:stretch>
            <a:fillRect/>
          </a:stretch>
        </p:blipFill>
        <p:spPr bwMode="auto">
          <a:xfrm>
            <a:off x="457200" y="5715000"/>
            <a:ext cx="1600200" cy="744538"/>
          </a:xfrm>
          <a:prstGeom prst="rect">
            <a:avLst/>
          </a:prstGeom>
          <a:noFill/>
          <a:ln w="9525">
            <a:noFill/>
            <a:miter lim="800000"/>
            <a:headEnd/>
            <a:tailEnd/>
          </a:ln>
        </p:spPr>
      </p:pic>
      <p:sp>
        <p:nvSpPr>
          <p:cNvPr id="1029" name="Rectangle 3"/>
          <p:cNvSpPr>
            <a:spLocks noGrp="1" noChangeArrowheads="1"/>
          </p:cNvSpPr>
          <p:nvPr>
            <p:ph type="body" idx="1"/>
          </p:nvPr>
        </p:nvSpPr>
        <p:spPr bwMode="auto">
          <a:xfrm>
            <a:off x="685800" y="1752600"/>
            <a:ext cx="7772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30" name="Rectangle 7"/>
          <p:cNvSpPr>
            <a:spLocks noGrp="1" noChangeArrowheads="1"/>
          </p:cNvSpPr>
          <p:nvPr>
            <p:ph type="title"/>
          </p:nvPr>
        </p:nvSpPr>
        <p:spPr bwMode="auto">
          <a:xfrm>
            <a:off x="685800" y="1066800"/>
            <a:ext cx="77724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Tree>
  </p:cSld>
  <p:clrMap bg1="lt1" tx1="dk1" bg2="lt2" tx2="dk2" accent1="accent1" accent2="accent2" accent3="accent3" accent4="accent4" accent5="accent5" accent6="accent6" hlink="hlink" folHlink="folHlink"/>
  <p:sldLayoutIdLst>
    <p:sldLayoutId id="2147483686"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rtl="0" eaLnBrk="0" fontAlgn="base" hangingPunct="0">
        <a:spcBef>
          <a:spcPct val="0"/>
        </a:spcBef>
        <a:spcAft>
          <a:spcPct val="0"/>
        </a:spcAft>
        <a:defRPr sz="3000" b="1">
          <a:solidFill>
            <a:srgbClr val="E60226"/>
          </a:solidFill>
          <a:latin typeface="+mj-lt"/>
          <a:ea typeface="+mj-ea"/>
          <a:cs typeface="+mj-cs"/>
        </a:defRPr>
      </a:lvl1pPr>
      <a:lvl2pPr algn="l" rtl="0" eaLnBrk="0" fontAlgn="base" hangingPunct="0">
        <a:spcBef>
          <a:spcPct val="0"/>
        </a:spcBef>
        <a:spcAft>
          <a:spcPct val="0"/>
        </a:spcAft>
        <a:defRPr sz="3000" b="1">
          <a:solidFill>
            <a:srgbClr val="E60226"/>
          </a:solidFill>
          <a:latin typeface="Arial" charset="0"/>
          <a:ea typeface="ＭＳ Ｐゴシック" pitchFamily="-80" charset="-128"/>
        </a:defRPr>
      </a:lvl2pPr>
      <a:lvl3pPr algn="l" rtl="0" eaLnBrk="0" fontAlgn="base" hangingPunct="0">
        <a:spcBef>
          <a:spcPct val="0"/>
        </a:spcBef>
        <a:spcAft>
          <a:spcPct val="0"/>
        </a:spcAft>
        <a:defRPr sz="3000" b="1">
          <a:solidFill>
            <a:srgbClr val="E60226"/>
          </a:solidFill>
          <a:latin typeface="Arial" charset="0"/>
          <a:ea typeface="ＭＳ Ｐゴシック" pitchFamily="-80" charset="-128"/>
        </a:defRPr>
      </a:lvl3pPr>
      <a:lvl4pPr algn="l" rtl="0" eaLnBrk="0" fontAlgn="base" hangingPunct="0">
        <a:spcBef>
          <a:spcPct val="0"/>
        </a:spcBef>
        <a:spcAft>
          <a:spcPct val="0"/>
        </a:spcAft>
        <a:defRPr sz="3000" b="1">
          <a:solidFill>
            <a:srgbClr val="E60226"/>
          </a:solidFill>
          <a:latin typeface="Arial" charset="0"/>
          <a:ea typeface="ＭＳ Ｐゴシック" pitchFamily="-80" charset="-128"/>
        </a:defRPr>
      </a:lvl4pPr>
      <a:lvl5pPr algn="l" rtl="0" eaLnBrk="0" fontAlgn="base" hangingPunct="0">
        <a:spcBef>
          <a:spcPct val="0"/>
        </a:spcBef>
        <a:spcAft>
          <a:spcPct val="0"/>
        </a:spcAft>
        <a:defRPr sz="3000" b="1">
          <a:solidFill>
            <a:srgbClr val="E60226"/>
          </a:solidFill>
          <a:latin typeface="Arial" charset="0"/>
          <a:ea typeface="ＭＳ Ｐゴシック" pitchFamily="-80" charset="-128"/>
        </a:defRPr>
      </a:lvl5pPr>
      <a:lvl6pPr marL="457200" algn="ctr" rtl="0" fontAlgn="base">
        <a:spcBef>
          <a:spcPct val="0"/>
        </a:spcBef>
        <a:spcAft>
          <a:spcPct val="0"/>
        </a:spcAft>
        <a:defRPr sz="4400">
          <a:solidFill>
            <a:schemeClr val="tx2"/>
          </a:solidFill>
          <a:latin typeface="Arial" charset="0"/>
          <a:ea typeface="ＭＳ Ｐゴシック" pitchFamily="-80" charset="-128"/>
        </a:defRPr>
      </a:lvl6pPr>
      <a:lvl7pPr marL="914400" algn="ctr" rtl="0" fontAlgn="base">
        <a:spcBef>
          <a:spcPct val="0"/>
        </a:spcBef>
        <a:spcAft>
          <a:spcPct val="0"/>
        </a:spcAft>
        <a:defRPr sz="4400">
          <a:solidFill>
            <a:schemeClr val="tx2"/>
          </a:solidFill>
          <a:latin typeface="Arial" charset="0"/>
          <a:ea typeface="ＭＳ Ｐゴシック" pitchFamily="-80" charset="-128"/>
        </a:defRPr>
      </a:lvl7pPr>
      <a:lvl8pPr marL="1371600" algn="ctr" rtl="0" fontAlgn="base">
        <a:spcBef>
          <a:spcPct val="0"/>
        </a:spcBef>
        <a:spcAft>
          <a:spcPct val="0"/>
        </a:spcAft>
        <a:defRPr sz="4400">
          <a:solidFill>
            <a:schemeClr val="tx2"/>
          </a:solidFill>
          <a:latin typeface="Arial" charset="0"/>
          <a:ea typeface="ＭＳ Ｐゴシック" pitchFamily="-80" charset="-128"/>
        </a:defRPr>
      </a:lvl8pPr>
      <a:lvl9pPr marL="1828800" algn="ctr" rtl="0" fontAlgn="base">
        <a:spcBef>
          <a:spcPct val="0"/>
        </a:spcBef>
        <a:spcAft>
          <a:spcPct val="0"/>
        </a:spcAft>
        <a:defRPr sz="4400">
          <a:solidFill>
            <a:schemeClr val="tx2"/>
          </a:solidFill>
          <a:latin typeface="Arial" charset="0"/>
          <a:ea typeface="ＭＳ Ｐゴシック" pitchFamily="-80" charset="-128"/>
        </a:defRPr>
      </a:lvl9pPr>
    </p:titleStyle>
    <p:bodyStyle>
      <a:lvl1pPr marL="342900" indent="-342900" algn="l" rtl="0" eaLnBrk="0" fontAlgn="base" hangingPunct="0">
        <a:spcBef>
          <a:spcPct val="0"/>
        </a:spcBef>
        <a:spcAft>
          <a:spcPct val="25000"/>
        </a:spcAft>
        <a:defRPr>
          <a:solidFill>
            <a:schemeClr val="tx1"/>
          </a:solidFill>
          <a:latin typeface="Arial" charset="0"/>
          <a:ea typeface="+mn-ea"/>
          <a:cs typeface="+mn-cs"/>
        </a:defRPr>
      </a:lvl1pPr>
      <a:lvl2pPr marL="742950" indent="-285750" algn="l" rtl="0" eaLnBrk="0" fontAlgn="base" hangingPunct="0">
        <a:spcBef>
          <a:spcPct val="0"/>
        </a:spcBef>
        <a:spcAft>
          <a:spcPct val="25000"/>
        </a:spcAft>
        <a:buChar char="–"/>
        <a:defRPr>
          <a:solidFill>
            <a:schemeClr val="tx1"/>
          </a:solidFill>
          <a:latin typeface="Arial" charset="0"/>
          <a:ea typeface="+mn-ea"/>
        </a:defRPr>
      </a:lvl2pPr>
      <a:lvl3pPr marL="1143000" indent="-228600" algn="l" rtl="0" eaLnBrk="0" fontAlgn="base" hangingPunct="0">
        <a:spcBef>
          <a:spcPct val="0"/>
        </a:spcBef>
        <a:spcAft>
          <a:spcPct val="25000"/>
        </a:spcAft>
        <a:buChar char="•"/>
        <a:defRPr>
          <a:solidFill>
            <a:schemeClr val="tx1"/>
          </a:solidFill>
          <a:latin typeface="Arial" charset="0"/>
          <a:ea typeface="+mn-ea"/>
        </a:defRPr>
      </a:lvl3pPr>
      <a:lvl4pPr marL="1600200" indent="-228600" algn="l" rtl="0" eaLnBrk="0" fontAlgn="base" hangingPunct="0">
        <a:spcBef>
          <a:spcPct val="0"/>
        </a:spcBef>
        <a:spcAft>
          <a:spcPct val="25000"/>
        </a:spcAft>
        <a:buChar char="–"/>
        <a:defRPr>
          <a:solidFill>
            <a:schemeClr val="tx1"/>
          </a:solidFill>
          <a:latin typeface="Arial" charset="0"/>
          <a:ea typeface="+mn-ea"/>
        </a:defRPr>
      </a:lvl4pPr>
      <a:lvl5pPr marL="2057400" indent="-228600" algn="l" rtl="0" eaLnBrk="0" fontAlgn="base" hangingPunct="0">
        <a:spcBef>
          <a:spcPct val="0"/>
        </a:spcBef>
        <a:spcAft>
          <a:spcPct val="25000"/>
        </a:spcAft>
        <a:buChar char="»"/>
        <a:defRPr>
          <a:solidFill>
            <a:schemeClr val="tx1"/>
          </a:solidFill>
          <a:latin typeface="Arial" charset="0"/>
          <a:ea typeface="+mn-ea"/>
        </a:defRPr>
      </a:lvl5pPr>
      <a:lvl6pPr marL="2514600" indent="-228600" algn="l" rtl="0" fontAlgn="base">
        <a:spcBef>
          <a:spcPct val="20000"/>
        </a:spcBef>
        <a:spcAft>
          <a:spcPct val="0"/>
        </a:spcAft>
        <a:buChar char="»"/>
        <a:defRPr>
          <a:solidFill>
            <a:schemeClr val="tx1"/>
          </a:solidFill>
          <a:latin typeface="+mn-lt"/>
          <a:ea typeface="+mn-ea"/>
        </a:defRPr>
      </a:lvl6pPr>
      <a:lvl7pPr marL="2971800" indent="-228600" algn="l" rtl="0" fontAlgn="base">
        <a:spcBef>
          <a:spcPct val="20000"/>
        </a:spcBef>
        <a:spcAft>
          <a:spcPct val="0"/>
        </a:spcAft>
        <a:buChar char="»"/>
        <a:defRPr>
          <a:solidFill>
            <a:schemeClr val="tx1"/>
          </a:solidFill>
          <a:latin typeface="+mn-lt"/>
          <a:ea typeface="+mn-ea"/>
        </a:defRPr>
      </a:lvl7pPr>
      <a:lvl8pPr marL="3429000" indent="-228600" algn="l" rtl="0" fontAlgn="base">
        <a:spcBef>
          <a:spcPct val="20000"/>
        </a:spcBef>
        <a:spcAft>
          <a:spcPct val="0"/>
        </a:spcAft>
        <a:buChar char="»"/>
        <a:defRPr>
          <a:solidFill>
            <a:schemeClr val="tx1"/>
          </a:solidFill>
          <a:latin typeface="+mn-lt"/>
          <a:ea typeface="+mn-ea"/>
        </a:defRPr>
      </a:lvl8pPr>
      <a:lvl9pPr marL="3886200" indent="-228600" algn="l" rtl="0" fontAlgn="base">
        <a:spcBef>
          <a:spcPct val="20000"/>
        </a:spcBef>
        <a:spcAft>
          <a:spcPct val="0"/>
        </a:spcAft>
        <a:buChar char="»"/>
        <a:defRPr>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15"/>
          <p:cNvSpPr>
            <a:spLocks noGrp="1" noChangeArrowheads="1"/>
          </p:cNvSpPr>
          <p:nvPr>
            <p:ph type="ctrTitle"/>
          </p:nvPr>
        </p:nvSpPr>
        <p:spPr>
          <a:xfrm>
            <a:off x="457200" y="3124200"/>
            <a:ext cx="8229600" cy="914400"/>
          </a:xfrm>
        </p:spPr>
        <p:txBody>
          <a:bodyPr/>
          <a:lstStyle/>
          <a:p>
            <a:pPr algn="ctr"/>
            <a:r>
              <a:rPr lang="en-US" sz="2400" dirty="0" smtClean="0">
                <a:latin typeface="Calibri" panose="020F0502020204030204" pitchFamily="34" charset="0"/>
              </a:rPr>
              <a:t>BUSI </a:t>
            </a:r>
            <a:r>
              <a:rPr lang="en-US" sz="2400" dirty="0">
                <a:latin typeface="Calibri" panose="020F0502020204030204" pitchFamily="34" charset="0"/>
              </a:rPr>
              <a:t>1</a:t>
            </a:r>
            <a:r>
              <a:rPr lang="en-US" sz="2400" dirty="0" smtClean="0">
                <a:latin typeface="Calibri" panose="020F0502020204030204" pitchFamily="34" charset="0"/>
              </a:rPr>
              <a:t>701 A: Introduction to </a:t>
            </a:r>
            <a:r>
              <a:rPr lang="en-US" sz="2400" dirty="0">
                <a:latin typeface="Calibri" panose="020F0502020204030204" pitchFamily="34" charset="0"/>
              </a:rPr>
              <a:t>International Business </a:t>
            </a:r>
            <a:br>
              <a:rPr lang="en-US" sz="2400" dirty="0">
                <a:latin typeface="Calibri" panose="020F0502020204030204" pitchFamily="34" charset="0"/>
              </a:rPr>
            </a:br>
            <a:r>
              <a:rPr lang="en-US" sz="2000" dirty="0" smtClean="0">
                <a:latin typeface="Calibri" panose="020F0502020204030204" pitchFamily="34" charset="0"/>
              </a:rPr>
              <a:t>(International Business: Definition, History, Significance and Future)</a:t>
            </a:r>
            <a:endParaRPr lang="en-CA" sz="2000" dirty="0">
              <a:latin typeface="Calibri" panose="020F050202020403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26"/>
          <p:cNvSpPr>
            <a:spLocks noGrp="1" noChangeArrowheads="1"/>
          </p:cNvSpPr>
          <p:nvPr>
            <p:ph type="title"/>
          </p:nvPr>
        </p:nvSpPr>
        <p:spPr>
          <a:xfrm>
            <a:off x="609600" y="990600"/>
            <a:ext cx="8229600" cy="1752600"/>
          </a:xfrm>
        </p:spPr>
        <p:txBody>
          <a:bodyPr/>
          <a:lstStyle/>
          <a:p>
            <a:pPr algn="ctr"/>
            <a:r>
              <a:rPr lang="en-US" sz="2100" dirty="0" smtClean="0"/>
              <a:t/>
            </a:r>
            <a:br>
              <a:rPr lang="en-US" sz="2100" dirty="0" smtClean="0"/>
            </a:br>
            <a:r>
              <a:rPr lang="en-US" sz="2400" dirty="0" smtClean="0">
                <a:solidFill>
                  <a:srgbClr val="FF3300"/>
                </a:solidFill>
                <a:latin typeface="Calibri" panose="020F0502020204030204" pitchFamily="34" charset="0"/>
              </a:rPr>
              <a:t>Carleton University</a:t>
            </a:r>
            <a:r>
              <a:rPr lang="en-US" sz="2400" dirty="0" smtClean="0">
                <a:latin typeface="Calibri" panose="020F0502020204030204" pitchFamily="34" charset="0"/>
              </a:rPr>
              <a:t> </a:t>
            </a:r>
            <a:br>
              <a:rPr lang="en-US" sz="2400" dirty="0" smtClean="0">
                <a:latin typeface="Calibri" panose="020F0502020204030204" pitchFamily="34" charset="0"/>
              </a:rPr>
            </a:br>
            <a:r>
              <a:rPr lang="en-US" sz="2400" dirty="0" err="1" smtClean="0">
                <a:solidFill>
                  <a:srgbClr val="1429F4"/>
                </a:solidFill>
                <a:latin typeface="Calibri" panose="020F0502020204030204" pitchFamily="34" charset="0"/>
              </a:rPr>
              <a:t>Sprott</a:t>
            </a:r>
            <a:r>
              <a:rPr lang="en-US" sz="2400" dirty="0" smtClean="0">
                <a:solidFill>
                  <a:srgbClr val="1429F4"/>
                </a:solidFill>
                <a:latin typeface="Calibri" panose="020F0502020204030204" pitchFamily="34" charset="0"/>
              </a:rPr>
              <a:t> School of Business</a:t>
            </a:r>
            <a:br>
              <a:rPr lang="en-US" sz="2400" dirty="0" smtClean="0">
                <a:solidFill>
                  <a:srgbClr val="1429F4"/>
                </a:solidFill>
                <a:latin typeface="Calibri" panose="020F0502020204030204" pitchFamily="34" charset="0"/>
              </a:rPr>
            </a:br>
            <a:r>
              <a:rPr lang="en-US" sz="2100" b="0" dirty="0" smtClean="0">
                <a:solidFill>
                  <a:schemeClr val="accent2"/>
                </a:solidFill>
                <a:latin typeface="Calibri" panose="020F0502020204030204" pitchFamily="34" charset="0"/>
              </a:rPr>
              <a:t/>
            </a:r>
            <a:br>
              <a:rPr lang="en-US" sz="2100" b="0" dirty="0" smtClean="0">
                <a:solidFill>
                  <a:schemeClr val="accent2"/>
                </a:solidFill>
                <a:latin typeface="Calibri" panose="020F0502020204030204" pitchFamily="34" charset="0"/>
              </a:rPr>
            </a:br>
            <a:r>
              <a:rPr lang="en-US" sz="2400" dirty="0" smtClean="0">
                <a:latin typeface="Calibri" panose="020F0502020204030204" pitchFamily="34" charset="0"/>
              </a:rPr>
              <a:t>BUSI 1701 A </a:t>
            </a:r>
            <a:br>
              <a:rPr lang="en-US" sz="2400" dirty="0" smtClean="0">
                <a:latin typeface="Calibri" panose="020F0502020204030204" pitchFamily="34" charset="0"/>
              </a:rPr>
            </a:br>
            <a:r>
              <a:rPr lang="en-US" sz="2400" dirty="0" smtClean="0">
                <a:latin typeface="Calibri" panose="020F0502020204030204" pitchFamily="34" charset="0"/>
              </a:rPr>
              <a:t>Introduction to International Business</a:t>
            </a:r>
            <a:br>
              <a:rPr lang="en-US" sz="2400" dirty="0" smtClean="0">
                <a:latin typeface="Calibri" panose="020F0502020204030204" pitchFamily="34" charset="0"/>
              </a:rPr>
            </a:br>
            <a:r>
              <a:rPr lang="en-US" sz="2400" dirty="0" smtClean="0">
                <a:latin typeface="Calibri" panose="020F0502020204030204" pitchFamily="34" charset="0"/>
              </a:rPr>
              <a:t>(Fall 2016)</a:t>
            </a:r>
            <a:endParaRPr lang="en-CA" sz="2400" dirty="0" smtClean="0">
              <a:latin typeface="Calibri" panose="020F0502020204030204" pitchFamily="34" charset="0"/>
            </a:endParaRPr>
          </a:p>
        </p:txBody>
      </p:sp>
      <p:sp>
        <p:nvSpPr>
          <p:cNvPr id="4099" name="Rectangle 1027"/>
          <p:cNvSpPr>
            <a:spLocks noGrp="1" noChangeArrowheads="1"/>
          </p:cNvSpPr>
          <p:nvPr>
            <p:ph type="body" idx="1"/>
          </p:nvPr>
        </p:nvSpPr>
        <p:spPr>
          <a:xfrm>
            <a:off x="685800" y="3352800"/>
            <a:ext cx="7772400" cy="2286000"/>
          </a:xfrm>
        </p:spPr>
        <p:txBody>
          <a:bodyPr/>
          <a:lstStyle/>
          <a:p>
            <a:pPr algn="ctr"/>
            <a:r>
              <a:rPr lang="en-US" sz="2400" b="1" dirty="0" smtClean="0">
                <a:solidFill>
                  <a:srgbClr val="1429F4"/>
                </a:solidFill>
                <a:latin typeface="Calibri" panose="020F0502020204030204" pitchFamily="34" charset="0"/>
              </a:rPr>
              <a:t>Lecture </a:t>
            </a:r>
            <a:r>
              <a:rPr lang="en-US" sz="2400" b="1" smtClean="0">
                <a:solidFill>
                  <a:srgbClr val="1429F4"/>
                </a:solidFill>
                <a:latin typeface="Calibri" panose="020F0502020204030204" pitchFamily="34" charset="0"/>
              </a:rPr>
              <a:t># 1.2</a:t>
            </a:r>
            <a:endParaRPr lang="en-US" sz="2400" b="1" dirty="0" smtClean="0">
              <a:solidFill>
                <a:srgbClr val="1429F4"/>
              </a:solidFill>
              <a:latin typeface="Calibri" panose="020F0502020204030204" pitchFamily="34" charset="0"/>
            </a:endParaRPr>
          </a:p>
          <a:p>
            <a:pPr algn="ctr"/>
            <a:r>
              <a:rPr lang="en-US" sz="2000" b="1" dirty="0" smtClean="0">
                <a:solidFill>
                  <a:srgbClr val="1429F4"/>
                </a:solidFill>
                <a:latin typeface="Calibri" panose="020F0502020204030204" pitchFamily="34" charset="0"/>
              </a:rPr>
              <a:t>International Business: Definition, History, Significance and Future</a:t>
            </a:r>
          </a:p>
          <a:p>
            <a:pPr algn="ctr"/>
            <a:endParaRPr lang="en-US" sz="1200" dirty="0" smtClean="0">
              <a:solidFill>
                <a:srgbClr val="FF3300"/>
              </a:solidFill>
              <a:latin typeface="Calibri" panose="020F0502020204030204" pitchFamily="34" charset="0"/>
            </a:endParaRPr>
          </a:p>
          <a:p>
            <a:pPr algn="ctr"/>
            <a:r>
              <a:rPr lang="en-US" b="1" dirty="0" smtClean="0">
                <a:latin typeface="Calibri" panose="020F0502020204030204" pitchFamily="34" charset="0"/>
              </a:rPr>
              <a:t>September 8</a:t>
            </a:r>
            <a:r>
              <a:rPr lang="en-US" b="1" baseline="30000" dirty="0" smtClean="0">
                <a:latin typeface="Calibri" panose="020F0502020204030204" pitchFamily="34" charset="0"/>
              </a:rPr>
              <a:t>th</a:t>
            </a:r>
            <a:r>
              <a:rPr lang="en-US" b="1" dirty="0" smtClean="0">
                <a:latin typeface="Calibri" panose="020F0502020204030204" pitchFamily="34" charset="0"/>
              </a:rPr>
              <a:t>, 2016</a:t>
            </a:r>
          </a:p>
          <a:p>
            <a:pPr algn="ctr"/>
            <a:endParaRPr lang="en-US" sz="900" b="1" dirty="0" smtClean="0">
              <a:latin typeface="Calibri" panose="020F0502020204030204" pitchFamily="34" charset="0"/>
            </a:endParaRPr>
          </a:p>
          <a:p>
            <a:pPr algn="ctr"/>
            <a:r>
              <a:rPr lang="en-US" dirty="0" smtClean="0">
                <a:latin typeface="Calibri" panose="020F0502020204030204" pitchFamily="34" charset="0"/>
              </a:rPr>
              <a:t>Dr. </a:t>
            </a:r>
            <a:r>
              <a:rPr lang="en-US" dirty="0" err="1" smtClean="0">
                <a:latin typeface="Calibri" panose="020F0502020204030204" pitchFamily="34" charset="0"/>
              </a:rPr>
              <a:t>Abdulghany</a:t>
            </a:r>
            <a:r>
              <a:rPr lang="en-US" dirty="0" smtClean="0">
                <a:latin typeface="Calibri" panose="020F0502020204030204" pitchFamily="34" charset="0"/>
              </a:rPr>
              <a:t>  Mohamed</a:t>
            </a:r>
          </a:p>
          <a:p>
            <a:pPr algn="ctr"/>
            <a:r>
              <a:rPr lang="en-US" dirty="0" smtClean="0">
                <a:latin typeface="Calibri" panose="020F0502020204030204" pitchFamily="34" charset="0"/>
              </a:rPr>
              <a:t>DCD, </a:t>
            </a:r>
            <a:r>
              <a:rPr lang="en-US" dirty="0" err="1" smtClean="0">
                <a:latin typeface="Calibri" panose="020F0502020204030204" pitchFamily="34" charset="0"/>
              </a:rPr>
              <a:t>B.Com</a:t>
            </a:r>
            <a:r>
              <a:rPr lang="en-US" dirty="0" smtClean="0">
                <a:latin typeface="Calibri" panose="020F0502020204030204" pitchFamily="34" charset="0"/>
              </a:rPr>
              <a:t> (</a:t>
            </a:r>
            <a:r>
              <a:rPr lang="en-US" dirty="0" err="1" smtClean="0">
                <a:latin typeface="Calibri" panose="020F0502020204030204" pitchFamily="34" charset="0"/>
              </a:rPr>
              <a:t>Hons;Finance</a:t>
            </a:r>
            <a:r>
              <a:rPr lang="en-US" dirty="0" smtClean="0">
                <a:latin typeface="Calibri" panose="020F0502020204030204" pitchFamily="34" charset="0"/>
              </a:rPr>
              <a:t>), MA (Public Admin; Dev. Admin), MBA, </a:t>
            </a:r>
            <a:r>
              <a:rPr lang="en-US" dirty="0" err="1" smtClean="0">
                <a:latin typeface="Calibri" panose="020F0502020204030204" pitchFamily="34" charset="0"/>
              </a:rPr>
              <a:t>Ph.D</a:t>
            </a:r>
            <a:endParaRPr lang="en-US" dirty="0" smtClean="0">
              <a:latin typeface="Calibri" panose="020F0502020204030204" pitchFamily="34" charset="0"/>
            </a:endParaRPr>
          </a:p>
          <a:p>
            <a:endParaRPr lang="en-CA" dirty="0" smtClean="0">
              <a:latin typeface="Calibri" panose="020F050202020403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685800" y="914400"/>
            <a:ext cx="7772400" cy="685800"/>
          </a:xfrm>
        </p:spPr>
        <p:txBody>
          <a:bodyPr/>
          <a:lstStyle/>
          <a:p>
            <a:r>
              <a:rPr lang="en-US" sz="3600" dirty="0" smtClean="0">
                <a:latin typeface="Calibri" panose="020F0502020204030204" pitchFamily="34" charset="0"/>
              </a:rPr>
              <a:t>Today’s Agenda</a:t>
            </a:r>
            <a:endParaRPr lang="en-CA" sz="3600" dirty="0" smtClean="0">
              <a:latin typeface="Calibri" panose="020F0502020204030204" pitchFamily="34" charset="0"/>
            </a:endParaRPr>
          </a:p>
        </p:txBody>
      </p:sp>
      <p:sp>
        <p:nvSpPr>
          <p:cNvPr id="5123" name="Rectangle 3"/>
          <p:cNvSpPr>
            <a:spLocks noGrp="1" noChangeArrowheads="1"/>
          </p:cNvSpPr>
          <p:nvPr>
            <p:ph type="body" idx="1"/>
          </p:nvPr>
        </p:nvSpPr>
        <p:spPr>
          <a:xfrm>
            <a:off x="609600" y="1676400"/>
            <a:ext cx="7924800" cy="4038600"/>
          </a:xfrm>
        </p:spPr>
        <p:txBody>
          <a:bodyPr/>
          <a:lstStyle/>
          <a:p>
            <a:pPr marL="1074738" indent="-625475">
              <a:lnSpc>
                <a:spcPct val="150000"/>
              </a:lnSpc>
              <a:buFont typeface="Wingdings" pitchFamily="2" charset="2"/>
              <a:buChar char="Ø"/>
            </a:pPr>
            <a:r>
              <a:rPr lang="en-US" b="1" dirty="0" smtClean="0">
                <a:solidFill>
                  <a:srgbClr val="1429F4"/>
                </a:solidFill>
                <a:latin typeface="Calibri" panose="020F0502020204030204" pitchFamily="34" charset="0"/>
              </a:rPr>
              <a:t>Previous Session follow up</a:t>
            </a:r>
          </a:p>
          <a:p>
            <a:pPr marL="1074738" indent="-625475">
              <a:lnSpc>
                <a:spcPct val="150000"/>
              </a:lnSpc>
              <a:buFont typeface="Wingdings" pitchFamily="2" charset="2"/>
              <a:buChar char="Ø"/>
            </a:pPr>
            <a:r>
              <a:rPr lang="en-US" b="1" dirty="0" smtClean="0">
                <a:solidFill>
                  <a:srgbClr val="FF3300"/>
                </a:solidFill>
                <a:latin typeface="Calibri" panose="020F0502020204030204" pitchFamily="34" charset="0"/>
              </a:rPr>
              <a:t>What is International Business?</a:t>
            </a:r>
          </a:p>
          <a:p>
            <a:pPr marL="1474788" lvl="1" indent="-625475">
              <a:lnSpc>
                <a:spcPct val="150000"/>
              </a:lnSpc>
              <a:buFont typeface="Wingdings" pitchFamily="2" charset="2"/>
              <a:buChar char="Ø"/>
            </a:pPr>
            <a:r>
              <a:rPr lang="en-US" b="1" dirty="0" smtClean="0">
                <a:solidFill>
                  <a:srgbClr val="FF3300"/>
                </a:solidFill>
                <a:latin typeface="Calibri" panose="020F0502020204030204" pitchFamily="34" charset="0"/>
              </a:rPr>
              <a:t>Definition</a:t>
            </a:r>
          </a:p>
          <a:p>
            <a:pPr marL="1474788" lvl="1" indent="-625475">
              <a:lnSpc>
                <a:spcPct val="150000"/>
              </a:lnSpc>
              <a:buFont typeface="Wingdings" pitchFamily="2" charset="2"/>
              <a:buChar char="Ø"/>
            </a:pPr>
            <a:r>
              <a:rPr lang="en-US" b="1" dirty="0" smtClean="0">
                <a:solidFill>
                  <a:srgbClr val="FF3300"/>
                </a:solidFill>
                <a:latin typeface="Calibri" panose="020F0502020204030204" pitchFamily="34" charset="0"/>
              </a:rPr>
              <a:t>History</a:t>
            </a:r>
          </a:p>
          <a:p>
            <a:pPr marL="1474788" lvl="1" indent="-625475">
              <a:lnSpc>
                <a:spcPct val="150000"/>
              </a:lnSpc>
              <a:buFont typeface="Wingdings" pitchFamily="2" charset="2"/>
              <a:buChar char="Ø"/>
            </a:pPr>
            <a:r>
              <a:rPr lang="en-US" b="1" dirty="0" smtClean="0">
                <a:solidFill>
                  <a:srgbClr val="FF3300"/>
                </a:solidFill>
                <a:latin typeface="Calibri" panose="020F0502020204030204" pitchFamily="34" charset="0"/>
              </a:rPr>
              <a:t>Significance</a:t>
            </a:r>
          </a:p>
          <a:p>
            <a:pPr marL="1474788" lvl="1" indent="-625475">
              <a:lnSpc>
                <a:spcPct val="150000"/>
              </a:lnSpc>
              <a:buFont typeface="Wingdings" pitchFamily="2" charset="2"/>
              <a:buChar char="Ø"/>
            </a:pPr>
            <a:r>
              <a:rPr lang="en-US" b="1" dirty="0" smtClean="0">
                <a:solidFill>
                  <a:srgbClr val="FF3300"/>
                </a:solidFill>
                <a:latin typeface="Calibri" panose="020F0502020204030204" pitchFamily="34" charset="0"/>
              </a:rPr>
              <a:t>Future</a:t>
            </a:r>
          </a:p>
          <a:p>
            <a:pPr marL="1074738" indent="-625475">
              <a:lnSpc>
                <a:spcPct val="150000"/>
              </a:lnSpc>
              <a:buFont typeface="Wingdings" pitchFamily="2" charset="2"/>
              <a:buChar char="Ø"/>
            </a:pPr>
            <a:r>
              <a:rPr lang="en-US" b="1" dirty="0" smtClean="0">
                <a:solidFill>
                  <a:srgbClr val="FF0000"/>
                </a:solidFill>
                <a:latin typeface="Calibri" panose="020F0502020204030204" pitchFamily="34" charset="0"/>
              </a:rPr>
              <a:t>Announcements</a:t>
            </a:r>
          </a:p>
          <a:p>
            <a:pPr marL="1074738" indent="-625475">
              <a:lnSpc>
                <a:spcPct val="150000"/>
              </a:lnSpc>
              <a:buFont typeface="Wingdings" pitchFamily="2" charset="2"/>
              <a:buChar char="Ø"/>
            </a:pPr>
            <a:r>
              <a:rPr lang="en-US" b="1" dirty="0" smtClean="0">
                <a:latin typeface="Calibri" panose="020F0502020204030204" pitchFamily="34" charset="0"/>
              </a:rPr>
              <a:t>AOB</a:t>
            </a:r>
            <a:endParaRPr lang="en-CA" b="1" dirty="0" smtClean="0">
              <a:latin typeface="Calibri" panose="020F0502020204030204" pitchFamily="34" charset="0"/>
            </a:endParaRPr>
          </a:p>
        </p:txBody>
      </p:sp>
      <p:sp>
        <p:nvSpPr>
          <p:cNvPr id="5124"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a:t>3 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1066800"/>
            <a:ext cx="7772400" cy="685800"/>
          </a:xfrm>
        </p:spPr>
        <p:txBody>
          <a:bodyPr/>
          <a:lstStyle/>
          <a:p>
            <a:r>
              <a:rPr lang="en-US" sz="3600" dirty="0" smtClean="0">
                <a:latin typeface="Calibri" panose="020F0502020204030204" pitchFamily="34" charset="0"/>
              </a:rPr>
              <a:t>Individual Assignment &amp; Group Project</a:t>
            </a:r>
            <a:endParaRPr lang="en-CA" sz="3600" dirty="0" smtClean="0">
              <a:latin typeface="Calibri" panose="020F0502020204030204" pitchFamily="34" charset="0"/>
            </a:endParaRPr>
          </a:p>
        </p:txBody>
      </p:sp>
      <p:sp>
        <p:nvSpPr>
          <p:cNvPr id="6147" name="Rectangle 3"/>
          <p:cNvSpPr>
            <a:spLocks noGrp="1" noChangeArrowheads="1"/>
          </p:cNvSpPr>
          <p:nvPr>
            <p:ph type="body" idx="1"/>
          </p:nvPr>
        </p:nvSpPr>
        <p:spPr>
          <a:xfrm>
            <a:off x="685800" y="2184400"/>
            <a:ext cx="7772400" cy="3454400"/>
          </a:xfrm>
        </p:spPr>
        <p:txBody>
          <a:bodyPr/>
          <a:lstStyle/>
          <a:p>
            <a:pPr marL="388938" indent="-388938">
              <a:buFont typeface="Wingdings" pitchFamily="2" charset="2"/>
              <a:buChar char="Ø"/>
            </a:pPr>
            <a:r>
              <a:rPr lang="en-US" sz="2800" b="1" dirty="0" smtClean="0">
                <a:solidFill>
                  <a:srgbClr val="1429F4"/>
                </a:solidFill>
                <a:latin typeface="Calibri" panose="020F0502020204030204" pitchFamily="34" charset="0"/>
              </a:rPr>
              <a:t>Individual Case Study </a:t>
            </a:r>
            <a:r>
              <a:rPr lang="en-US" sz="2800" b="1" dirty="0" smtClean="0">
                <a:solidFill>
                  <a:srgbClr val="1429F4"/>
                </a:solidFill>
                <a:latin typeface="Calibri" panose="020F0502020204030204" pitchFamily="34" charset="0"/>
              </a:rPr>
              <a:t>Assignment</a:t>
            </a:r>
          </a:p>
          <a:p>
            <a:pPr marL="388938" indent="-388938">
              <a:buFont typeface="Wingdings" pitchFamily="2" charset="2"/>
              <a:buChar char="Ø"/>
            </a:pPr>
            <a:endParaRPr lang="en-US" sz="2800" b="1" dirty="0" smtClean="0">
              <a:solidFill>
                <a:srgbClr val="1429F4"/>
              </a:solidFill>
              <a:latin typeface="Calibri" panose="020F0502020204030204" pitchFamily="34" charset="0"/>
            </a:endParaRPr>
          </a:p>
          <a:p>
            <a:pPr marL="388938" indent="-388938">
              <a:buFont typeface="Wingdings" pitchFamily="2" charset="2"/>
              <a:buChar char="Ø"/>
            </a:pPr>
            <a:r>
              <a:rPr lang="en-US" sz="2800" b="1" dirty="0" smtClean="0">
                <a:solidFill>
                  <a:srgbClr val="00B050"/>
                </a:solidFill>
                <a:latin typeface="Calibri" panose="020F0502020204030204" pitchFamily="34" charset="0"/>
              </a:rPr>
              <a:t>Group Project</a:t>
            </a:r>
          </a:p>
          <a:p>
            <a:pPr marL="388938" indent="-388938">
              <a:buFont typeface="Wingdings" pitchFamily="2" charset="2"/>
              <a:buChar char="Ø"/>
            </a:pPr>
            <a:endParaRPr lang="en-US" sz="2800" b="1" dirty="0" smtClean="0">
              <a:solidFill>
                <a:srgbClr val="1429F4"/>
              </a:solidFill>
              <a:latin typeface="Calibri" panose="020F0502020204030204" pitchFamily="34" charset="0"/>
            </a:endParaRPr>
          </a:p>
        </p:txBody>
      </p:sp>
      <p:sp>
        <p:nvSpPr>
          <p:cNvPr id="6148"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a:t>4 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818147"/>
            <a:ext cx="7772400" cy="762000"/>
          </a:xfrm>
        </p:spPr>
        <p:txBody>
          <a:bodyPr/>
          <a:lstStyle/>
          <a:p>
            <a:r>
              <a:rPr lang="en-US" sz="3600" dirty="0" smtClean="0">
                <a:latin typeface="Calibri" panose="020F0502020204030204" pitchFamily="34" charset="0"/>
              </a:rPr>
              <a:t>What is International Business?</a:t>
            </a:r>
            <a:endParaRPr lang="en-CA" sz="3600" dirty="0" smtClean="0">
              <a:latin typeface="Calibri" panose="020F0502020204030204" pitchFamily="34" charset="0"/>
            </a:endParaRPr>
          </a:p>
        </p:txBody>
      </p:sp>
      <p:sp>
        <p:nvSpPr>
          <p:cNvPr id="7171" name="Rectangle 3"/>
          <p:cNvSpPr>
            <a:spLocks noGrp="1" noChangeArrowheads="1"/>
          </p:cNvSpPr>
          <p:nvPr>
            <p:ph type="body" idx="1"/>
          </p:nvPr>
        </p:nvSpPr>
        <p:spPr>
          <a:xfrm>
            <a:off x="609600" y="1905000"/>
            <a:ext cx="7924800" cy="3810000"/>
          </a:xfrm>
        </p:spPr>
        <p:txBody>
          <a:bodyPr/>
          <a:lstStyle/>
          <a:p>
            <a:pPr marL="0" lvl="0" indent="0"/>
            <a:r>
              <a:rPr lang="en-US" sz="2000" dirty="0" smtClean="0">
                <a:latin typeface="Calibri" panose="020F0502020204030204" pitchFamily="34" charset="0"/>
              </a:rPr>
              <a:t>Best to first to disaggregate the phrase:</a:t>
            </a:r>
          </a:p>
          <a:p>
            <a:pPr marL="0" lvl="0" indent="0"/>
            <a:endParaRPr lang="en-US" sz="2000" dirty="0" smtClean="0">
              <a:latin typeface="Calibri" panose="020F0502020204030204" pitchFamily="34" charset="0"/>
            </a:endParaRPr>
          </a:p>
          <a:p>
            <a:pPr marL="352425" lvl="0" indent="-352425">
              <a:buFont typeface="Wingdings" panose="05000000000000000000" pitchFamily="2" charset="2"/>
              <a:buChar char="Ø"/>
            </a:pPr>
            <a:r>
              <a:rPr lang="en-US" sz="2000" dirty="0" smtClean="0">
                <a:solidFill>
                  <a:srgbClr val="FF0000"/>
                </a:solidFill>
                <a:latin typeface="Calibri" panose="020F0502020204030204" pitchFamily="34" charset="0"/>
              </a:rPr>
              <a:t>International</a:t>
            </a:r>
            <a:r>
              <a:rPr lang="en-US" sz="2000" dirty="0" smtClean="0">
                <a:solidFill>
                  <a:srgbClr val="1429F4"/>
                </a:solidFill>
                <a:latin typeface="Calibri" panose="020F0502020204030204" pitchFamily="34" charset="0"/>
              </a:rPr>
              <a:t> </a:t>
            </a:r>
            <a:r>
              <a:rPr lang="en-US" sz="2000" dirty="0">
                <a:solidFill>
                  <a:srgbClr val="1429F4"/>
                </a:solidFill>
                <a:latin typeface="Calibri" panose="020F0502020204030204" pitchFamily="34" charset="0"/>
              </a:rPr>
              <a:t>		= across national </a:t>
            </a:r>
            <a:r>
              <a:rPr lang="en-US" sz="2000" dirty="0" smtClean="0">
                <a:solidFill>
                  <a:srgbClr val="1429F4"/>
                </a:solidFill>
                <a:latin typeface="Calibri" panose="020F0502020204030204" pitchFamily="34" charset="0"/>
              </a:rPr>
              <a:t>borders</a:t>
            </a:r>
            <a:endParaRPr lang="en-US" sz="2000" dirty="0">
              <a:solidFill>
                <a:srgbClr val="1429F4"/>
              </a:solidFill>
              <a:latin typeface="Calibri" panose="020F0502020204030204" pitchFamily="34" charset="0"/>
            </a:endParaRPr>
          </a:p>
          <a:p>
            <a:pPr marL="352425" lvl="0" indent="-352425">
              <a:buFont typeface="Wingdings" panose="05000000000000000000" pitchFamily="2" charset="2"/>
              <a:buChar char="Ø"/>
            </a:pPr>
            <a:endParaRPr lang="en-US" sz="1000" dirty="0">
              <a:solidFill>
                <a:srgbClr val="1429F4"/>
              </a:solidFill>
              <a:latin typeface="Calibri" panose="020F0502020204030204" pitchFamily="34" charset="0"/>
            </a:endParaRPr>
          </a:p>
          <a:p>
            <a:pPr marL="352425" lvl="0" indent="-352425">
              <a:buFont typeface="Wingdings" panose="05000000000000000000" pitchFamily="2" charset="2"/>
              <a:buChar char="Ø"/>
            </a:pPr>
            <a:r>
              <a:rPr lang="en-US" sz="2000" dirty="0">
                <a:solidFill>
                  <a:srgbClr val="FF0000"/>
                </a:solidFill>
                <a:latin typeface="Calibri" panose="020F0502020204030204" pitchFamily="34" charset="0"/>
              </a:rPr>
              <a:t>Business</a:t>
            </a:r>
            <a:r>
              <a:rPr lang="en-US" sz="2000" dirty="0">
                <a:solidFill>
                  <a:srgbClr val="1429F4"/>
                </a:solidFill>
                <a:latin typeface="Calibri" panose="020F0502020204030204" pitchFamily="34" charset="0"/>
              </a:rPr>
              <a:t> 		</a:t>
            </a:r>
            <a:r>
              <a:rPr lang="en-US" sz="2000" dirty="0" smtClean="0">
                <a:solidFill>
                  <a:srgbClr val="1429F4"/>
                </a:solidFill>
                <a:latin typeface="Calibri" panose="020F0502020204030204" pitchFamily="34" charset="0"/>
              </a:rPr>
              <a:t>= </a:t>
            </a:r>
            <a:r>
              <a:rPr lang="en-US" sz="2000" dirty="0">
                <a:solidFill>
                  <a:srgbClr val="1429F4"/>
                </a:solidFill>
                <a:latin typeface="Calibri" panose="020F0502020204030204" pitchFamily="34" charset="0"/>
              </a:rPr>
              <a:t>business </a:t>
            </a:r>
            <a:r>
              <a:rPr lang="en-US" sz="2000" dirty="0" smtClean="0">
                <a:solidFill>
                  <a:srgbClr val="1429F4"/>
                </a:solidFill>
                <a:latin typeface="Calibri" panose="020F0502020204030204" pitchFamily="34" charset="0"/>
              </a:rPr>
              <a:t>firm; </a:t>
            </a:r>
          </a:p>
          <a:p>
            <a:pPr marL="0" lvl="0" indent="0"/>
            <a:r>
              <a:rPr lang="en-US" sz="2000" dirty="0">
                <a:solidFill>
                  <a:srgbClr val="1429F4"/>
                </a:solidFill>
                <a:latin typeface="Calibri" panose="020F0502020204030204" pitchFamily="34" charset="0"/>
              </a:rPr>
              <a:t>	</a:t>
            </a:r>
            <a:r>
              <a:rPr lang="en-US" sz="2000" dirty="0" smtClean="0">
                <a:solidFill>
                  <a:srgbClr val="1429F4"/>
                </a:solidFill>
                <a:latin typeface="Calibri" panose="020F0502020204030204" pitchFamily="34" charset="0"/>
              </a:rPr>
              <a:t>			</a:t>
            </a:r>
            <a:r>
              <a:rPr lang="en-US" sz="2000" dirty="0" smtClean="0">
                <a:solidFill>
                  <a:srgbClr val="FF0000"/>
                </a:solidFill>
                <a:latin typeface="Calibri" panose="020F0502020204030204" pitchFamily="34" charset="0"/>
              </a:rPr>
              <a:t>or</a:t>
            </a:r>
            <a:r>
              <a:rPr lang="en-US" sz="2000" dirty="0">
                <a:solidFill>
                  <a:srgbClr val="FF0000"/>
                </a:solidFill>
                <a:latin typeface="Calibri" panose="020F0502020204030204" pitchFamily="34" charset="0"/>
              </a:rPr>
              <a:t>,</a:t>
            </a:r>
          </a:p>
          <a:p>
            <a:pPr marL="352425" lvl="0" indent="-352425"/>
            <a:r>
              <a:rPr lang="en-US" sz="2000" dirty="0">
                <a:solidFill>
                  <a:srgbClr val="1429F4"/>
                </a:solidFill>
                <a:latin typeface="Calibri" panose="020F0502020204030204" pitchFamily="34" charset="0"/>
              </a:rPr>
              <a:t>				</a:t>
            </a:r>
            <a:r>
              <a:rPr lang="en-US" sz="2000" dirty="0" smtClean="0">
                <a:solidFill>
                  <a:srgbClr val="7030A0"/>
                </a:solidFill>
                <a:latin typeface="Calibri" panose="020F0502020204030204" pitchFamily="34" charset="0"/>
              </a:rPr>
              <a:t>= </a:t>
            </a:r>
            <a:r>
              <a:rPr lang="en-US" sz="2000" dirty="0">
                <a:solidFill>
                  <a:srgbClr val="7030A0"/>
                </a:solidFill>
                <a:latin typeface="Calibri" panose="020F0502020204030204" pitchFamily="34" charset="0"/>
              </a:rPr>
              <a:t>trade, commercial, investment 					activities/transactions</a:t>
            </a:r>
          </a:p>
          <a:p>
            <a:endParaRPr lang="en-CA" dirty="0" smtClean="0"/>
          </a:p>
        </p:txBody>
      </p:sp>
      <p:sp>
        <p:nvSpPr>
          <p:cNvPr id="7172"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a:t>5 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382000" cy="1143000"/>
          </a:xfrm>
        </p:spPr>
        <p:txBody>
          <a:bodyPr/>
          <a:lstStyle/>
          <a:p>
            <a:r>
              <a:rPr lang="en-CA" dirty="0" smtClean="0"/>
              <a:t>Three-fold Meaning of International Business</a:t>
            </a:r>
            <a:endParaRPr lang="en-CA" dirty="0"/>
          </a:p>
        </p:txBody>
      </p:sp>
      <p:sp>
        <p:nvSpPr>
          <p:cNvPr id="3" name="Content Placeholder 2"/>
          <p:cNvSpPr>
            <a:spLocks noGrp="1"/>
          </p:cNvSpPr>
          <p:nvPr>
            <p:ph idx="1"/>
          </p:nvPr>
        </p:nvSpPr>
        <p:spPr/>
        <p:txBody>
          <a:bodyPr/>
          <a:lstStyle/>
          <a:p>
            <a:pPr marL="0" lvl="0" indent="0"/>
            <a:r>
              <a:rPr lang="en-CA"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Semantically, the term “international business” has three-fold meaning in IB literature:</a:t>
            </a:r>
            <a:endParaRPr lang="en-US" sz="2000" b="1" dirty="0">
              <a:solidFill>
                <a:srgbClr val="000000"/>
              </a:solidFill>
              <a:latin typeface="Calibri" panose="020F0502020204030204" pitchFamily="34" charset="0"/>
            </a:endParaRPr>
          </a:p>
          <a:p>
            <a:pPr marL="0" lvl="0" indent="0"/>
            <a:r>
              <a:rPr lang="en-US" sz="2000" dirty="0">
                <a:solidFill>
                  <a:srgbClr val="FF0000"/>
                </a:solidFill>
                <a:latin typeface="Calibri" panose="020F0502020204030204" pitchFamily="34" charset="0"/>
              </a:rPr>
              <a:t>International business</a:t>
            </a:r>
            <a:r>
              <a:rPr lang="en-US" sz="2000" dirty="0">
                <a:solidFill>
                  <a:srgbClr val="1429F4"/>
                </a:solidFill>
                <a:latin typeface="Calibri" panose="020F0502020204030204" pitchFamily="34" charset="0"/>
              </a:rPr>
              <a:t>	= business firm that operates across 					national borders?, </a:t>
            </a:r>
            <a:r>
              <a:rPr lang="en-US" sz="2000" dirty="0">
                <a:solidFill>
                  <a:srgbClr val="FF0000"/>
                </a:solidFill>
                <a:latin typeface="Calibri" panose="020F0502020204030204" pitchFamily="34" charset="0"/>
              </a:rPr>
              <a:t>or,</a:t>
            </a:r>
          </a:p>
          <a:p>
            <a:pPr lvl="0">
              <a:buFont typeface="Wingdings" panose="05000000000000000000" pitchFamily="2" charset="2"/>
              <a:buChar char="Ø"/>
            </a:pPr>
            <a:endParaRPr lang="en-US" sz="1000" dirty="0">
              <a:solidFill>
                <a:srgbClr val="1429F4"/>
              </a:solidFill>
              <a:latin typeface="Calibri" panose="020F0502020204030204" pitchFamily="34" charset="0"/>
            </a:endParaRPr>
          </a:p>
          <a:p>
            <a:pPr marL="0" lvl="0" indent="0" defTabSz="147638">
              <a:tabLst>
                <a:tab pos="2774950" algn="l"/>
              </a:tabLst>
            </a:pPr>
            <a:r>
              <a:rPr lang="en-US" sz="2000" dirty="0">
                <a:solidFill>
                  <a:srgbClr val="1429F4"/>
                </a:solidFill>
                <a:latin typeface="Calibri" panose="020F0502020204030204" pitchFamily="34" charset="0"/>
              </a:rPr>
              <a:t>		</a:t>
            </a:r>
            <a:r>
              <a:rPr lang="en-US" sz="2000" dirty="0">
                <a:solidFill>
                  <a:srgbClr val="000000"/>
                </a:solidFill>
                <a:latin typeface="Calibri" panose="020F0502020204030204" pitchFamily="34" charset="0"/>
              </a:rPr>
              <a:t>= trade and investment activities and 									transactions across national </a:t>
            </a:r>
            <a:r>
              <a:rPr lang="en-US" sz="2000" dirty="0" smtClean="0">
                <a:solidFill>
                  <a:srgbClr val="000000"/>
                </a:solidFill>
                <a:latin typeface="Calibri" panose="020F0502020204030204" pitchFamily="34" charset="0"/>
              </a:rPr>
              <a:t>borders</a:t>
            </a:r>
          </a:p>
          <a:p>
            <a:pPr marL="0" lvl="0" indent="0" defTabSz="147638">
              <a:tabLst>
                <a:tab pos="2774950" algn="l"/>
              </a:tabLst>
            </a:pPr>
            <a:endParaRPr lang="en-US" sz="2000" dirty="0">
              <a:solidFill>
                <a:srgbClr val="000000"/>
              </a:solidFill>
              <a:latin typeface="Calibri" panose="020F0502020204030204" pitchFamily="34" charset="0"/>
            </a:endParaRPr>
          </a:p>
          <a:p>
            <a:pPr marL="0" lvl="0" indent="0" defTabSz="147638">
              <a:tabLst>
                <a:tab pos="3048000" algn="l"/>
                <a:tab pos="3144838" algn="l"/>
              </a:tabLst>
            </a:pPr>
            <a:r>
              <a:rPr lang="en-US" sz="2000" b="1" dirty="0">
                <a:solidFill>
                  <a:srgbClr val="002060"/>
                </a:solidFill>
                <a:latin typeface="Calibri" panose="020F0502020204030204" pitchFamily="34" charset="0"/>
              </a:rPr>
              <a:t>But, international business is also understood as an “academic discipline.”</a:t>
            </a:r>
            <a:endParaRPr lang="en-CA" sz="2000" b="1" dirty="0">
              <a:solidFill>
                <a:srgbClr val="002060"/>
              </a:solidFill>
              <a:latin typeface="Calibri" panose="020F0502020204030204" pitchFamily="34" charset="0"/>
            </a:endParaRPr>
          </a:p>
          <a:p>
            <a:endParaRPr lang="en-CA" dirty="0"/>
          </a:p>
        </p:txBody>
      </p:sp>
      <p:sp>
        <p:nvSpPr>
          <p:cNvPr id="4" name="Rectangle 4"/>
          <p:cNvSpPr>
            <a:spLocks noChangeArrowheads="1"/>
          </p:cNvSpPr>
          <p:nvPr/>
        </p:nvSpPr>
        <p:spPr bwMode="auto">
          <a:xfrm>
            <a:off x="40386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a:t>6 of </a:t>
            </a:r>
            <a:r>
              <a:rPr lang="en-US" sz="1400" dirty="0" smtClean="0"/>
              <a:t>24</a:t>
            </a:r>
            <a:endParaRPr lang="en-CA" sz="1400" dirty="0"/>
          </a:p>
        </p:txBody>
      </p:sp>
    </p:spTree>
    <p:extLst>
      <p:ext uri="{BB962C8B-B14F-4D97-AF65-F5344CB8AC3E}">
        <p14:creationId xmlns:p14="http://schemas.microsoft.com/office/powerpoint/2010/main" val="2546730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1066800"/>
            <a:ext cx="7772400" cy="685800"/>
          </a:xfrm>
        </p:spPr>
        <p:txBody>
          <a:bodyPr/>
          <a:lstStyle/>
          <a:p>
            <a:r>
              <a:rPr lang="en-US" sz="3600" dirty="0" smtClean="0"/>
              <a:t>International business = firm</a:t>
            </a:r>
            <a:endParaRPr lang="en-CA" sz="3600" dirty="0" smtClean="0">
              <a:latin typeface="Calibri" panose="020F0502020204030204" pitchFamily="34" charset="0"/>
            </a:endParaRPr>
          </a:p>
        </p:txBody>
      </p:sp>
      <p:sp>
        <p:nvSpPr>
          <p:cNvPr id="8195" name="Rectangle 3"/>
          <p:cNvSpPr>
            <a:spLocks noGrp="1" noChangeArrowheads="1"/>
          </p:cNvSpPr>
          <p:nvPr>
            <p:ph type="body" idx="1"/>
          </p:nvPr>
        </p:nvSpPr>
        <p:spPr>
          <a:xfrm>
            <a:off x="685800" y="2438400"/>
            <a:ext cx="7772400" cy="3022600"/>
          </a:xfrm>
        </p:spPr>
        <p:txBody>
          <a:bodyPr/>
          <a:lstStyle/>
          <a:p>
            <a:pPr marL="0" indent="0" algn="ctr">
              <a:lnSpc>
                <a:spcPct val="150000"/>
              </a:lnSpc>
            </a:pPr>
            <a:r>
              <a:rPr lang="en-US" sz="3200" b="1" dirty="0" smtClean="0">
                <a:solidFill>
                  <a:srgbClr val="1429F4"/>
                </a:solidFill>
                <a:latin typeface="Calibri" panose="020F0502020204030204" pitchFamily="34" charset="0"/>
                <a:cs typeface="Times New Roman" pitchFamily="18" charset="0"/>
              </a:rPr>
              <a:t>The textbook defines international business as “Any firm that engages in international trade or investment”</a:t>
            </a:r>
            <a:r>
              <a:rPr lang="en-US" sz="3200" b="1" dirty="0">
                <a:solidFill>
                  <a:srgbClr val="1429F4"/>
                </a:solidFill>
                <a:latin typeface="Calibri" panose="020F0502020204030204" pitchFamily="34" charset="0"/>
                <a:cs typeface="Times New Roman" pitchFamily="18" charset="0"/>
              </a:rPr>
              <a:t> </a:t>
            </a:r>
            <a:r>
              <a:rPr lang="en-US" sz="3200" b="1" dirty="0" smtClean="0">
                <a:solidFill>
                  <a:srgbClr val="1429F4"/>
                </a:solidFill>
                <a:latin typeface="Calibri" panose="020F0502020204030204" pitchFamily="34" charset="0"/>
                <a:cs typeface="Times New Roman" pitchFamily="18" charset="0"/>
              </a:rPr>
              <a:t>(Hill &amp; </a:t>
            </a:r>
            <a:r>
              <a:rPr lang="en-US" sz="3200" b="1" dirty="0" err="1" smtClean="0">
                <a:solidFill>
                  <a:srgbClr val="1429F4"/>
                </a:solidFill>
                <a:latin typeface="Calibri" panose="020F0502020204030204" pitchFamily="34" charset="0"/>
                <a:cs typeface="Times New Roman" pitchFamily="18" charset="0"/>
              </a:rPr>
              <a:t>McKaig</a:t>
            </a:r>
            <a:r>
              <a:rPr lang="en-US" sz="3200" b="1" dirty="0" smtClean="0">
                <a:solidFill>
                  <a:srgbClr val="1429F4"/>
                </a:solidFill>
                <a:latin typeface="Calibri" panose="020F0502020204030204" pitchFamily="34" charset="0"/>
                <a:cs typeface="Times New Roman" pitchFamily="18" charset="0"/>
              </a:rPr>
              <a:t> 2015: p.34</a:t>
            </a:r>
            <a:r>
              <a:rPr lang="en-US" sz="3200" b="1" dirty="0">
                <a:solidFill>
                  <a:srgbClr val="1429F4"/>
                </a:solidFill>
                <a:latin typeface="Calibri" panose="020F0502020204030204" pitchFamily="34" charset="0"/>
                <a:cs typeface="Times New Roman" pitchFamily="18" charset="0"/>
              </a:rPr>
              <a:t>) </a:t>
            </a:r>
            <a:endParaRPr lang="en-CA" sz="3200" b="1" dirty="0" smtClean="0">
              <a:solidFill>
                <a:srgbClr val="1429F4"/>
              </a:solidFill>
              <a:latin typeface="Calibri" panose="020F0502020204030204" pitchFamily="34" charset="0"/>
              <a:cs typeface="Times New Roman" pitchFamily="18" charset="0"/>
            </a:endParaRPr>
          </a:p>
        </p:txBody>
      </p:sp>
      <p:sp>
        <p:nvSpPr>
          <p:cNvPr id="8196" name="Rectangle 4"/>
          <p:cNvSpPr>
            <a:spLocks noChangeArrowheads="1"/>
          </p:cNvSpPr>
          <p:nvPr/>
        </p:nvSpPr>
        <p:spPr bwMode="auto">
          <a:xfrm>
            <a:off x="40386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a:t>7</a:t>
            </a:r>
            <a:r>
              <a:rPr lang="en-US" sz="1400" dirty="0" smtClean="0"/>
              <a:t>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1066800"/>
            <a:ext cx="8077200" cy="685800"/>
          </a:xfrm>
        </p:spPr>
        <p:txBody>
          <a:bodyPr/>
          <a:lstStyle/>
          <a:p>
            <a:r>
              <a:rPr lang="en-CA" sz="3600" dirty="0" smtClean="0">
                <a:latin typeface="Calibri" panose="020F0502020204030204" pitchFamily="34" charset="0"/>
              </a:rPr>
              <a:t>International business as activity/process</a:t>
            </a:r>
          </a:p>
        </p:txBody>
      </p:sp>
      <p:sp>
        <p:nvSpPr>
          <p:cNvPr id="9219" name="Rectangle 3"/>
          <p:cNvSpPr>
            <a:spLocks noGrp="1" noChangeArrowheads="1"/>
          </p:cNvSpPr>
          <p:nvPr>
            <p:ph type="body" idx="1"/>
          </p:nvPr>
        </p:nvSpPr>
        <p:spPr>
          <a:xfrm>
            <a:off x="381000" y="1752600"/>
            <a:ext cx="8382000" cy="3962400"/>
          </a:xfrm>
        </p:spPr>
        <p:txBody>
          <a:bodyPr/>
          <a:lstStyle/>
          <a:p>
            <a:pPr indent="457200">
              <a:lnSpc>
                <a:spcPct val="200000"/>
              </a:lnSpc>
              <a:spcAft>
                <a:spcPts val="1000"/>
              </a:spcAft>
            </a:pPr>
            <a:r>
              <a:rPr lang="en-CA" sz="2000" dirty="0" smtClean="0">
                <a:latin typeface="Calibri" panose="020F0502020204030204" pitchFamily="34" charset="0"/>
                <a:ea typeface="Times New Roman" panose="02020603050405020304" pitchFamily="18" charset="0"/>
                <a:cs typeface="Times New Roman" panose="02020603050405020304" pitchFamily="18" charset="0"/>
              </a:rPr>
              <a:t>International business is also referred as commercial </a:t>
            </a:r>
            <a:r>
              <a:rPr lang="en-CA" sz="2000" dirty="0">
                <a:latin typeface="Calibri" panose="020F0502020204030204" pitchFamily="34" charset="0"/>
                <a:ea typeface="Times New Roman" panose="02020603050405020304" pitchFamily="18" charset="0"/>
                <a:cs typeface="Times New Roman" panose="02020603050405020304" pitchFamily="18" charset="0"/>
              </a:rPr>
              <a:t>or economic activities (including trade in goods and services, transfer of resources, skills and knowhow, information, and investment) across national borders (see e.g., </a:t>
            </a:r>
            <a:r>
              <a:rPr lang="en-CA" sz="2000" dirty="0" smtClean="0">
                <a:latin typeface="Calibri" panose="020F0502020204030204" pitchFamily="34" charset="0"/>
                <a:ea typeface="Times New Roman" panose="02020603050405020304" pitchFamily="18" charset="0"/>
                <a:cs typeface="Times New Roman" panose="02020603050405020304" pitchFamily="18" charset="0"/>
              </a:rPr>
              <a:t>Griffin &amp; </a:t>
            </a:r>
            <a:r>
              <a:rPr lang="en-CA" sz="2000" dirty="0" err="1" smtClean="0">
                <a:latin typeface="Calibri" panose="020F0502020204030204" pitchFamily="34" charset="0"/>
                <a:ea typeface="Times New Roman" panose="02020603050405020304" pitchFamily="18" charset="0"/>
                <a:cs typeface="Times New Roman" panose="02020603050405020304" pitchFamily="18" charset="0"/>
              </a:rPr>
              <a:t>Pustay</a:t>
            </a:r>
            <a:r>
              <a:rPr lang="en-CA" sz="2000" dirty="0" smtClean="0">
                <a:latin typeface="Calibri" panose="020F0502020204030204" pitchFamily="34" charset="0"/>
                <a:ea typeface="Times New Roman" panose="02020603050405020304" pitchFamily="18" charset="0"/>
                <a:cs typeface="Times New Roman" panose="02020603050405020304" pitchFamily="18" charset="0"/>
              </a:rPr>
              <a:t> 2010; Wild </a:t>
            </a:r>
            <a:r>
              <a:rPr lang="en-CA" sz="2000" dirty="0">
                <a:latin typeface="Calibri" panose="020F0502020204030204" pitchFamily="34" charset="0"/>
                <a:ea typeface="Times New Roman" panose="02020603050405020304" pitchFamily="18" charset="0"/>
                <a:cs typeface="Times New Roman" panose="02020603050405020304" pitchFamily="18" charset="0"/>
              </a:rPr>
              <a:t>&amp; Wild, 2012). </a:t>
            </a:r>
            <a:endParaRPr lang="en-CA"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9220"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a:t>8</a:t>
            </a:r>
            <a:r>
              <a:rPr lang="en-US" sz="1400" dirty="0" smtClean="0"/>
              <a:t>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85800" y="1066800"/>
            <a:ext cx="7772400" cy="685800"/>
          </a:xfrm>
        </p:spPr>
        <p:txBody>
          <a:bodyPr/>
          <a:lstStyle/>
          <a:p>
            <a:r>
              <a:rPr lang="en-CA" sz="3600" dirty="0" smtClean="0">
                <a:latin typeface="Calibri" panose="020F0502020204030204" pitchFamily="34" charset="0"/>
              </a:rPr>
              <a:t>Domestic vs International Business</a:t>
            </a:r>
          </a:p>
        </p:txBody>
      </p:sp>
      <p:sp>
        <p:nvSpPr>
          <p:cNvPr id="16387" name="Rectangle 3"/>
          <p:cNvSpPr>
            <a:spLocks noGrp="1" noChangeArrowheads="1"/>
          </p:cNvSpPr>
          <p:nvPr>
            <p:ph type="body" idx="1"/>
          </p:nvPr>
        </p:nvSpPr>
        <p:spPr>
          <a:xfrm>
            <a:off x="838200" y="1905000"/>
            <a:ext cx="7467600" cy="3886200"/>
          </a:xfrm>
        </p:spPr>
        <p:txBody>
          <a:bodyPr/>
          <a:lstStyle/>
          <a:p>
            <a:pPr>
              <a:lnSpc>
                <a:spcPct val="200000"/>
              </a:lnSpc>
              <a:buFont typeface="Arial" panose="020B0604020202020204" pitchFamily="34" charset="0"/>
              <a:buChar char="•"/>
            </a:pPr>
            <a:r>
              <a:rPr lang="en-CA" sz="2000" dirty="0" smtClean="0"/>
              <a:t>Domestic business involves transaction occurring within the boundaries of a single country</a:t>
            </a:r>
          </a:p>
          <a:p>
            <a:pPr>
              <a:lnSpc>
                <a:spcPct val="200000"/>
              </a:lnSpc>
              <a:buFont typeface="Arial" panose="020B0604020202020204" pitchFamily="34" charset="0"/>
              <a:buChar char="•"/>
            </a:pPr>
            <a:endParaRPr lang="en-CA" sz="2000" dirty="0" smtClean="0"/>
          </a:p>
          <a:p>
            <a:pPr>
              <a:lnSpc>
                <a:spcPct val="200000"/>
              </a:lnSpc>
              <a:buFont typeface="Arial" panose="020B0604020202020204" pitchFamily="34" charset="0"/>
              <a:buChar char="•"/>
            </a:pPr>
            <a:r>
              <a:rPr lang="en-CA" sz="2000" dirty="0" smtClean="0"/>
              <a:t>International business transactions cross nation</a:t>
            </a:r>
            <a:r>
              <a:rPr lang="en-CA" sz="2000" dirty="0" smtClean="0">
                <a:solidFill>
                  <a:srgbClr val="000000"/>
                </a:solidFill>
              </a:rPr>
              <a:t>al </a:t>
            </a:r>
            <a:r>
              <a:rPr lang="en-CA" sz="2000" dirty="0">
                <a:solidFill>
                  <a:srgbClr val="000000"/>
                </a:solidFill>
              </a:rPr>
              <a:t>borders</a:t>
            </a:r>
            <a:endParaRPr lang="en-CA" sz="2000" dirty="0" smtClean="0"/>
          </a:p>
          <a:p>
            <a:pPr marL="0" indent="0">
              <a:lnSpc>
                <a:spcPct val="200000"/>
              </a:lnSpc>
            </a:pPr>
            <a:r>
              <a:rPr lang="en-CA" sz="2000" dirty="0" smtClean="0"/>
              <a:t>				(Griffin &amp; </a:t>
            </a:r>
            <a:r>
              <a:rPr lang="en-CA" sz="2000" dirty="0" err="1" smtClean="0"/>
              <a:t>Pustay</a:t>
            </a:r>
            <a:r>
              <a:rPr lang="en-CA" sz="2000" dirty="0" smtClean="0"/>
              <a:t> 2010: 5)</a:t>
            </a:r>
          </a:p>
        </p:txBody>
      </p:sp>
      <p:sp>
        <p:nvSpPr>
          <p:cNvPr id="16388"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a:t>9</a:t>
            </a:r>
            <a:r>
              <a:rPr lang="en-US" sz="1400" dirty="0" smtClean="0"/>
              <a:t>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p:spPr>
        <p:txBody>
          <a:bodyPr/>
          <a:lstStyle/>
          <a:p>
            <a:r>
              <a:rPr lang="en-CA" sz="3600" dirty="0" smtClean="0">
                <a:latin typeface="Calibri" panose="020F0502020204030204" pitchFamily="34" charset="0"/>
              </a:rPr>
              <a:t>Context Matters</a:t>
            </a:r>
            <a:endParaRPr lang="en-CA" sz="3600" dirty="0">
              <a:latin typeface="Calibri" panose="020F0502020204030204" pitchFamily="34" charset="0"/>
            </a:endParaRPr>
          </a:p>
        </p:txBody>
      </p:sp>
      <p:sp>
        <p:nvSpPr>
          <p:cNvPr id="3" name="Content Placeholder 2"/>
          <p:cNvSpPr>
            <a:spLocks noGrp="1"/>
          </p:cNvSpPr>
          <p:nvPr>
            <p:ph idx="1"/>
          </p:nvPr>
        </p:nvSpPr>
        <p:spPr>
          <a:xfrm>
            <a:off x="571500" y="1752600"/>
            <a:ext cx="8115300" cy="4267200"/>
          </a:xfrm>
        </p:spPr>
        <p:txBody>
          <a:bodyPr/>
          <a:lstStyle/>
          <a:p>
            <a:pPr marL="0" lvl="0" indent="0">
              <a:lnSpc>
                <a:spcPct val="200000"/>
              </a:lnSpc>
              <a:spcAft>
                <a:spcPts val="1000"/>
              </a:spcAft>
            </a:pPr>
            <a:r>
              <a:rPr lang="en-CA" sz="2000"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a:t>
            </a:r>
            <a:r>
              <a:rPr lang="en-CA"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dual usage of the term is aptly noted by Griffin &amp; </a:t>
            </a:r>
            <a:r>
              <a:rPr lang="en-CA" sz="2000"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Pustay</a:t>
            </a:r>
            <a:r>
              <a:rPr lang="en-CA"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CA" sz="2000" dirty="0" smtClean="0">
                <a:solidFill>
                  <a:srgbClr val="000000"/>
                </a:solidFill>
                <a:latin typeface="Calibri" panose="020F0502020204030204" pitchFamily="34" charset="0"/>
                <a:ea typeface="Times New Roman" panose="02020603050405020304" pitchFamily="18" charset="0"/>
                <a:cs typeface="Times New Roman" panose="02020603050405020304" pitchFamily="18" charset="0"/>
              </a:rPr>
              <a:t>2010:10</a:t>
            </a:r>
            <a:r>
              <a:rPr lang="en-CA"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thus:</a:t>
            </a:r>
          </a:p>
          <a:p>
            <a:pPr marL="457200" indent="0">
              <a:lnSpc>
                <a:spcPct val="115000"/>
              </a:lnSpc>
              <a:spcAft>
                <a:spcPts val="1000"/>
              </a:spcAft>
            </a:pPr>
            <a:r>
              <a:rPr lang="en-CA" sz="2000" dirty="0" smtClean="0">
                <a:latin typeface="Calibri" panose="020F0502020204030204" pitchFamily="34" charset="0"/>
                <a:ea typeface="Times New Roman" panose="02020603050405020304" pitchFamily="18" charset="0"/>
                <a:cs typeface="Times New Roman" panose="02020603050405020304" pitchFamily="18" charset="0"/>
              </a:rPr>
              <a:t>More </a:t>
            </a:r>
            <a:r>
              <a:rPr lang="en-CA" sz="2000" dirty="0">
                <a:latin typeface="Calibri" panose="020F0502020204030204" pitchFamily="34" charset="0"/>
                <a:ea typeface="Times New Roman" panose="02020603050405020304" pitchFamily="18" charset="0"/>
                <a:cs typeface="Times New Roman" panose="02020603050405020304" pitchFamily="18" charset="0"/>
              </a:rPr>
              <a:t>formally, we can define an international business as any organization that engages in cross-border commercial transactions with individuals, private firms, and/or public sector organizations. But note that we have also used the term international business to mean cross-border commercial transactions. Whenever you see this term, you need to determine, from the context in which it is being used, whether it is referring to a general process involving transactions across borders or to a single organization engaging in specific transactions across borders.</a:t>
            </a:r>
          </a:p>
          <a:p>
            <a:pPr>
              <a:buFont typeface="Wingdings" pitchFamily="2" charset="2"/>
              <a:buChar char="Ø"/>
            </a:pPr>
            <a:endParaRPr lang="en-CA" sz="1600" b="1" dirty="0">
              <a:solidFill>
                <a:srgbClr val="FF0000"/>
              </a:solidFill>
              <a:latin typeface="Calibri" panose="020F0502020204030204" pitchFamily="34" charset="0"/>
            </a:endParaRPr>
          </a:p>
        </p:txBody>
      </p:sp>
      <p:sp>
        <p:nvSpPr>
          <p:cNvPr id="5"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10 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838200"/>
            <a:ext cx="8001000" cy="762000"/>
          </a:xfrm>
        </p:spPr>
        <p:txBody>
          <a:bodyPr/>
          <a:lstStyle/>
          <a:p>
            <a:r>
              <a:rPr lang="en-CA" sz="2400" dirty="0" smtClean="0"/>
              <a:t>International Business as an Academic Discipline</a:t>
            </a:r>
            <a:endParaRPr lang="en-CA" sz="2400" dirty="0"/>
          </a:p>
        </p:txBody>
      </p:sp>
      <p:sp>
        <p:nvSpPr>
          <p:cNvPr id="3" name="Content Placeholder 2"/>
          <p:cNvSpPr>
            <a:spLocks noGrp="1"/>
          </p:cNvSpPr>
          <p:nvPr>
            <p:ph idx="1"/>
          </p:nvPr>
        </p:nvSpPr>
        <p:spPr>
          <a:xfrm>
            <a:off x="685800" y="1905000"/>
            <a:ext cx="7772400" cy="3733800"/>
          </a:xfrm>
        </p:spPr>
        <p:txBody>
          <a:bodyPr/>
          <a:lstStyle/>
          <a:p>
            <a:pPr>
              <a:lnSpc>
                <a:spcPct val="200000"/>
              </a:lnSpc>
            </a:pPr>
            <a:r>
              <a:rPr lang="en-CA" dirty="0" smtClean="0"/>
              <a:t>The phrase “international business” also refers to a body of knowledge/literature/interdisciplinary field of study (Islam &amp; Shepherd, 1997).</a:t>
            </a:r>
            <a:endParaRPr lang="en-CA" dirty="0"/>
          </a:p>
        </p:txBody>
      </p:sp>
      <p:sp>
        <p:nvSpPr>
          <p:cNvPr id="4" name="Rectangle 4"/>
          <p:cNvSpPr>
            <a:spLocks noChangeArrowheads="1"/>
          </p:cNvSpPr>
          <p:nvPr/>
        </p:nvSpPr>
        <p:spPr bwMode="auto">
          <a:xfrm>
            <a:off x="40386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11 </a:t>
            </a:r>
            <a:r>
              <a:rPr lang="en-US" sz="1400" dirty="0"/>
              <a:t>of </a:t>
            </a:r>
            <a:r>
              <a:rPr lang="en-US" sz="1400" dirty="0" smtClean="0"/>
              <a:t>24</a:t>
            </a:r>
            <a:endParaRPr lang="en-CA" sz="1400" dirty="0"/>
          </a:p>
        </p:txBody>
      </p:sp>
    </p:spTree>
    <p:extLst>
      <p:ext uri="{BB962C8B-B14F-4D97-AF65-F5344CB8AC3E}">
        <p14:creationId xmlns:p14="http://schemas.microsoft.com/office/powerpoint/2010/main" val="2218696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1066800"/>
            <a:ext cx="7772400" cy="685800"/>
          </a:xfrm>
        </p:spPr>
        <p:txBody>
          <a:bodyPr/>
          <a:lstStyle/>
          <a:p>
            <a:r>
              <a:rPr lang="en-CA" sz="3600" dirty="0" smtClean="0">
                <a:latin typeface="Calibri" panose="020F0502020204030204" pitchFamily="34" charset="0"/>
              </a:rPr>
              <a:t>History</a:t>
            </a:r>
          </a:p>
        </p:txBody>
      </p:sp>
      <p:sp>
        <p:nvSpPr>
          <p:cNvPr id="13315" name="Rectangle 3"/>
          <p:cNvSpPr>
            <a:spLocks noGrp="1" noChangeArrowheads="1"/>
          </p:cNvSpPr>
          <p:nvPr>
            <p:ph type="body" idx="1"/>
          </p:nvPr>
        </p:nvSpPr>
        <p:spPr>
          <a:xfrm>
            <a:off x="533400" y="1905000"/>
            <a:ext cx="8077200" cy="3733800"/>
          </a:xfrm>
        </p:spPr>
        <p:txBody>
          <a:bodyPr/>
          <a:lstStyle/>
          <a:p>
            <a:pPr marL="0" indent="0">
              <a:lnSpc>
                <a:spcPct val="150000"/>
              </a:lnSpc>
            </a:pPr>
            <a:r>
              <a:rPr lang="en-CA" sz="2000" b="1" dirty="0" smtClean="0">
                <a:solidFill>
                  <a:srgbClr val="1429F4"/>
                </a:solidFill>
                <a:latin typeface="Calibri" panose="020F0502020204030204" pitchFamily="34" charset="0"/>
                <a:cs typeface="Times New Roman" pitchFamily="18" charset="0"/>
              </a:rPr>
              <a:t>IB-as-cross-border-transactions </a:t>
            </a:r>
            <a:r>
              <a:rPr lang="en-CA" sz="2000" b="1" dirty="0" smtClean="0">
                <a:solidFill>
                  <a:srgbClr val="FF0000"/>
                </a:solidFill>
                <a:latin typeface="Calibri" panose="020F0502020204030204" pitchFamily="34" charset="0"/>
                <a:cs typeface="Times New Roman" pitchFamily="18" charset="0"/>
              </a:rPr>
              <a:t>is not new </a:t>
            </a:r>
            <a:r>
              <a:rPr lang="en-CA" sz="2000" b="1" dirty="0" smtClean="0">
                <a:solidFill>
                  <a:srgbClr val="1429F4"/>
                </a:solidFill>
                <a:latin typeface="Calibri" panose="020F0502020204030204" pitchFamily="34" charset="0"/>
                <a:cs typeface="Times New Roman" pitchFamily="18" charset="0"/>
              </a:rPr>
              <a:t>– it goes back to 2500 BC.</a:t>
            </a:r>
          </a:p>
          <a:p>
            <a:pPr marL="0" indent="0">
              <a:lnSpc>
                <a:spcPct val="150000"/>
              </a:lnSpc>
            </a:pPr>
            <a:endParaRPr lang="en-CA" sz="2000" b="1" dirty="0" smtClean="0">
              <a:solidFill>
                <a:srgbClr val="1429F4"/>
              </a:solidFill>
              <a:latin typeface="Calibri" panose="020F0502020204030204" pitchFamily="34" charset="0"/>
              <a:cs typeface="Times New Roman" pitchFamily="18" charset="0"/>
            </a:endParaRPr>
          </a:p>
          <a:p>
            <a:pPr marL="0" indent="0">
              <a:lnSpc>
                <a:spcPct val="150000"/>
              </a:lnSpc>
            </a:pPr>
            <a:r>
              <a:rPr lang="en-CA" sz="2000" b="1" dirty="0" smtClean="0">
                <a:solidFill>
                  <a:srgbClr val="7030A0"/>
                </a:solidFill>
                <a:latin typeface="Calibri" panose="020F0502020204030204" pitchFamily="34" charset="0"/>
                <a:cs typeface="Times New Roman" pitchFamily="18" charset="0"/>
              </a:rPr>
              <a:t>IB-as-academic-discipline</a:t>
            </a:r>
            <a:r>
              <a:rPr lang="en-CA" sz="2000" b="1" dirty="0" smtClean="0">
                <a:solidFill>
                  <a:srgbClr val="1429F4"/>
                </a:solidFill>
                <a:latin typeface="Calibri" panose="020F0502020204030204" pitchFamily="34" charset="0"/>
                <a:cs typeface="Times New Roman" pitchFamily="18" charset="0"/>
              </a:rPr>
              <a:t> </a:t>
            </a:r>
            <a:r>
              <a:rPr lang="en-CA" sz="2000" b="1" dirty="0" smtClean="0">
                <a:solidFill>
                  <a:srgbClr val="FF0000"/>
                </a:solidFill>
                <a:latin typeface="Calibri" panose="020F0502020204030204" pitchFamily="34" charset="0"/>
                <a:cs typeface="Times New Roman" pitchFamily="18" charset="0"/>
              </a:rPr>
              <a:t>is also not new </a:t>
            </a:r>
            <a:r>
              <a:rPr lang="en-CA" sz="2000" b="1" dirty="0" smtClean="0">
                <a:solidFill>
                  <a:srgbClr val="1429F4"/>
                </a:solidFill>
                <a:latin typeface="Calibri" panose="020F0502020204030204" pitchFamily="34" charset="0"/>
                <a:cs typeface="Times New Roman" pitchFamily="18" charset="0"/>
              </a:rPr>
              <a:t>– </a:t>
            </a:r>
            <a:r>
              <a:rPr lang="en-CA" sz="2000" b="1" dirty="0" smtClean="0">
                <a:latin typeface="Calibri" panose="020F0502020204030204" pitchFamily="34" charset="0"/>
                <a:cs typeface="Times New Roman" pitchFamily="18" charset="0"/>
              </a:rPr>
              <a:t>it can be traced back to Oxford University (school of estate management) where it operated for some 400 years since the 12</a:t>
            </a:r>
            <a:r>
              <a:rPr lang="en-CA" sz="2000" b="1" baseline="30000" dirty="0" smtClean="0">
                <a:latin typeface="Calibri" panose="020F0502020204030204" pitchFamily="34" charset="0"/>
                <a:cs typeface="Times New Roman" pitchFamily="18" charset="0"/>
              </a:rPr>
              <a:t>th</a:t>
            </a:r>
            <a:r>
              <a:rPr lang="en-CA" sz="2000" b="1" dirty="0" smtClean="0">
                <a:latin typeface="Calibri" panose="020F0502020204030204" pitchFamily="34" charset="0"/>
                <a:cs typeface="Times New Roman" pitchFamily="18" charset="0"/>
              </a:rPr>
              <a:t> century. But, only since 1960 has there been a move to give IB organizational identity within universities.</a:t>
            </a:r>
          </a:p>
          <a:p>
            <a:pPr marL="0" indent="0">
              <a:lnSpc>
                <a:spcPct val="150000"/>
              </a:lnSpc>
            </a:pPr>
            <a:endParaRPr lang="en-CA" sz="2000" b="1" dirty="0" smtClean="0">
              <a:latin typeface="Calibri" panose="020F0502020204030204" pitchFamily="34" charset="0"/>
              <a:cs typeface="Times New Roman" pitchFamily="18" charset="0"/>
            </a:endParaRPr>
          </a:p>
          <a:p>
            <a:pPr marL="0" indent="0">
              <a:lnSpc>
                <a:spcPct val="150000"/>
              </a:lnSpc>
            </a:pPr>
            <a:r>
              <a:rPr lang="en-CA" sz="2000" b="1" dirty="0" smtClean="0">
                <a:latin typeface="Calibri" panose="020F0502020204030204" pitchFamily="34" charset="0"/>
                <a:cs typeface="Times New Roman" pitchFamily="18" charset="0"/>
              </a:rPr>
              <a:t>					(Islam &amp; Shepherd, 1997)</a:t>
            </a:r>
          </a:p>
        </p:txBody>
      </p:sp>
      <p:sp>
        <p:nvSpPr>
          <p:cNvPr id="13316"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12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838200"/>
            <a:ext cx="7772400" cy="609600"/>
          </a:xfrm>
        </p:spPr>
        <p:txBody>
          <a:bodyPr/>
          <a:lstStyle/>
          <a:p>
            <a:r>
              <a:rPr lang="en-US" sz="3600" dirty="0" smtClean="0">
                <a:latin typeface="Calibri" panose="020F0502020204030204" pitchFamily="34" charset="0"/>
              </a:rPr>
              <a:t>Significance of International Business</a:t>
            </a:r>
          </a:p>
        </p:txBody>
      </p:sp>
      <p:sp>
        <p:nvSpPr>
          <p:cNvPr id="14339" name="Rectangle 3"/>
          <p:cNvSpPr>
            <a:spLocks noGrp="1" noChangeArrowheads="1"/>
          </p:cNvSpPr>
          <p:nvPr>
            <p:ph type="body" idx="1"/>
          </p:nvPr>
        </p:nvSpPr>
        <p:spPr>
          <a:xfrm>
            <a:off x="457200" y="1447800"/>
            <a:ext cx="8382000" cy="4191000"/>
          </a:xfrm>
        </p:spPr>
        <p:txBody>
          <a:bodyPr/>
          <a:lstStyle/>
          <a:p>
            <a:pPr>
              <a:lnSpc>
                <a:spcPct val="145000"/>
              </a:lnSpc>
            </a:pPr>
            <a:r>
              <a:rPr lang="en-US" sz="2400" b="1" dirty="0" smtClean="0">
                <a:solidFill>
                  <a:srgbClr val="1429F4"/>
                </a:solidFill>
              </a:rPr>
              <a:t>Advantages of International Trade</a:t>
            </a:r>
          </a:p>
          <a:p>
            <a:pPr marL="914400" indent="-457200">
              <a:lnSpc>
                <a:spcPct val="145000"/>
              </a:lnSpc>
              <a:buFont typeface="Arial" panose="020B0604020202020204" pitchFamily="34" charset="0"/>
              <a:buChar char="•"/>
            </a:pPr>
            <a:r>
              <a:rPr lang="en-US" sz="1200" b="1" dirty="0" smtClean="0">
                <a:solidFill>
                  <a:srgbClr val="7030A0"/>
                </a:solidFill>
              </a:rPr>
              <a:t>Benefits to consumers</a:t>
            </a:r>
          </a:p>
          <a:p>
            <a:pPr marL="914400" lvl="1" indent="-457200">
              <a:lnSpc>
                <a:spcPct val="145000"/>
              </a:lnSpc>
              <a:buFont typeface="Arial" panose="020B0604020202020204" pitchFamily="34" charset="0"/>
              <a:buChar char="•"/>
            </a:pPr>
            <a:r>
              <a:rPr lang="en-US" sz="1200" b="1" dirty="0" smtClean="0"/>
              <a:t>Provides a wider choice/variety in products and services</a:t>
            </a:r>
          </a:p>
          <a:p>
            <a:pPr marL="914400" lvl="1" indent="-457200">
              <a:lnSpc>
                <a:spcPct val="145000"/>
              </a:lnSpc>
              <a:buFont typeface="Arial" panose="020B0604020202020204" pitchFamily="34" charset="0"/>
              <a:buChar char="•"/>
            </a:pPr>
            <a:r>
              <a:rPr lang="en-US" sz="1200" b="1" dirty="0" smtClean="0"/>
              <a:t>Lower prices due to competition</a:t>
            </a:r>
          </a:p>
          <a:p>
            <a:pPr marL="914400" indent="-457200">
              <a:lnSpc>
                <a:spcPct val="145000"/>
              </a:lnSpc>
              <a:buFont typeface="Arial" panose="020B0604020202020204" pitchFamily="34" charset="0"/>
              <a:buChar char="•"/>
            </a:pPr>
            <a:r>
              <a:rPr lang="en-US" sz="1200" b="1" dirty="0" smtClean="0">
                <a:solidFill>
                  <a:srgbClr val="7030A0"/>
                </a:solidFill>
              </a:rPr>
              <a:t>Benefits to firms</a:t>
            </a:r>
          </a:p>
          <a:p>
            <a:pPr marL="914400" lvl="1" indent="-457200">
              <a:lnSpc>
                <a:spcPct val="145000"/>
              </a:lnSpc>
              <a:buFont typeface="Arial" panose="020B0604020202020204" pitchFamily="34" charset="0"/>
              <a:buChar char="•"/>
            </a:pPr>
            <a:r>
              <a:rPr lang="en-US" sz="1200" b="1" dirty="0" smtClean="0"/>
              <a:t>Innovation &amp; High productivity </a:t>
            </a:r>
          </a:p>
          <a:p>
            <a:pPr marL="914400" indent="-457200">
              <a:lnSpc>
                <a:spcPct val="145000"/>
              </a:lnSpc>
              <a:buFont typeface="Arial" panose="020B0604020202020204" pitchFamily="34" charset="0"/>
              <a:buChar char="•"/>
            </a:pPr>
            <a:r>
              <a:rPr lang="en-US" sz="1200" b="1" dirty="0" smtClean="0">
                <a:solidFill>
                  <a:srgbClr val="7030A0"/>
                </a:solidFill>
              </a:rPr>
              <a:t>Benefits to workers</a:t>
            </a:r>
          </a:p>
          <a:p>
            <a:pPr marL="914400" lvl="1" indent="-457200">
              <a:lnSpc>
                <a:spcPct val="145000"/>
              </a:lnSpc>
              <a:buFont typeface="Arial" panose="020B0604020202020204" pitchFamily="34" charset="0"/>
              <a:buChar char="•"/>
            </a:pPr>
            <a:r>
              <a:rPr lang="en-US" sz="1200" b="1" dirty="0" smtClean="0"/>
              <a:t>Creates jobs</a:t>
            </a:r>
          </a:p>
          <a:p>
            <a:pPr marL="914400" indent="-457200">
              <a:lnSpc>
                <a:spcPct val="145000"/>
              </a:lnSpc>
              <a:buFont typeface="Arial" panose="020B0604020202020204" pitchFamily="34" charset="0"/>
              <a:buChar char="•"/>
            </a:pPr>
            <a:r>
              <a:rPr lang="en-US" sz="1200" b="1" dirty="0" smtClean="0">
                <a:solidFill>
                  <a:srgbClr val="7030A0"/>
                </a:solidFill>
              </a:rPr>
              <a:t>Benefits to countries</a:t>
            </a:r>
          </a:p>
          <a:p>
            <a:pPr marL="914400" lvl="1" indent="-457200">
              <a:lnSpc>
                <a:spcPct val="145000"/>
              </a:lnSpc>
              <a:buFont typeface="Arial" panose="020B0604020202020204" pitchFamily="34" charset="0"/>
              <a:buChar char="•"/>
            </a:pPr>
            <a:r>
              <a:rPr lang="en-US" sz="1200" b="1" dirty="0" smtClean="0"/>
              <a:t>Political: countries that trade do not go to war </a:t>
            </a:r>
          </a:p>
          <a:p>
            <a:pPr marL="914400" lvl="1" indent="-457200">
              <a:lnSpc>
                <a:spcPct val="145000"/>
              </a:lnSpc>
              <a:buFont typeface="Arial" panose="020B0604020202020204" pitchFamily="34" charset="0"/>
              <a:buChar char="•"/>
            </a:pPr>
            <a:r>
              <a:rPr lang="en-US" sz="1200" b="1" dirty="0" smtClean="0"/>
              <a:t>Attracts investments</a:t>
            </a:r>
          </a:p>
          <a:p>
            <a:pPr marL="914400" lvl="1" indent="-457200">
              <a:lnSpc>
                <a:spcPct val="145000"/>
              </a:lnSpc>
              <a:buFont typeface="Arial" panose="020B0604020202020204" pitchFamily="34" charset="0"/>
              <a:buChar char="•"/>
            </a:pPr>
            <a:r>
              <a:rPr lang="en-US" sz="1200" b="1" dirty="0" smtClean="0"/>
              <a:t>Attracts new technology</a:t>
            </a:r>
          </a:p>
          <a:p>
            <a:pPr algn="ctr"/>
            <a:endParaRPr lang="en-CA" sz="1200" b="1" dirty="0" smtClean="0">
              <a:solidFill>
                <a:schemeClr val="accent2"/>
              </a:solidFill>
            </a:endParaRPr>
          </a:p>
        </p:txBody>
      </p:sp>
      <p:sp>
        <p:nvSpPr>
          <p:cNvPr id="14340"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13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579438"/>
          </a:xfrm>
        </p:spPr>
        <p:txBody>
          <a:bodyPr/>
          <a:lstStyle/>
          <a:p>
            <a:r>
              <a:rPr lang="en-CA" dirty="0" smtClean="0"/>
              <a:t>Significance of International Trade</a:t>
            </a:r>
            <a:endParaRPr lang="en-CA" dirty="0"/>
          </a:p>
        </p:txBody>
      </p:sp>
      <p:sp>
        <p:nvSpPr>
          <p:cNvPr id="3" name="Content Placeholder 2"/>
          <p:cNvSpPr>
            <a:spLocks noGrp="1"/>
          </p:cNvSpPr>
          <p:nvPr>
            <p:ph idx="1"/>
          </p:nvPr>
        </p:nvSpPr>
        <p:spPr>
          <a:xfrm>
            <a:off x="685800" y="1447800"/>
            <a:ext cx="7772400" cy="4648200"/>
          </a:xfrm>
        </p:spPr>
        <p:txBody>
          <a:bodyPr/>
          <a:lstStyle/>
          <a:p>
            <a:pPr marL="0" indent="0"/>
            <a:r>
              <a:rPr lang="en-CA" dirty="0" smtClean="0"/>
              <a:t>According to the World Trade Report 2013:</a:t>
            </a:r>
          </a:p>
          <a:p>
            <a:pPr marL="0" indent="0"/>
            <a:endParaRPr lang="en-CA" dirty="0"/>
          </a:p>
          <a:p>
            <a:pPr marL="393700" indent="0"/>
            <a:r>
              <a:rPr lang="en-CA" dirty="0" smtClean="0"/>
              <a:t>The </a:t>
            </a:r>
            <a:r>
              <a:rPr lang="en-CA" dirty="0"/>
              <a:t>rise of a world economy, the spread of </a:t>
            </a:r>
            <a:r>
              <a:rPr lang="en-CA" dirty="0" smtClean="0"/>
              <a:t>investment and </a:t>
            </a:r>
            <a:r>
              <a:rPr lang="en-CA" dirty="0"/>
              <a:t>technology, the growth of </a:t>
            </a:r>
            <a:r>
              <a:rPr lang="en-CA" dirty="0" smtClean="0"/>
              <a:t>international specialization</a:t>
            </a:r>
            <a:r>
              <a:rPr lang="en-CA" dirty="0"/>
              <a:t>, the ascent of new economic powers, </a:t>
            </a:r>
            <a:r>
              <a:rPr lang="en-CA" dirty="0" smtClean="0"/>
              <a:t>the dramatic </a:t>
            </a:r>
            <a:r>
              <a:rPr lang="en-CA" dirty="0"/>
              <a:t>surge in growth and population – none of </a:t>
            </a:r>
            <a:r>
              <a:rPr lang="en-CA" dirty="0" smtClean="0"/>
              <a:t>this in </a:t>
            </a:r>
            <a:r>
              <a:rPr lang="en-CA" dirty="0"/>
              <a:t>turn would have been possible without a </a:t>
            </a:r>
            <a:r>
              <a:rPr lang="en-CA" dirty="0" smtClean="0"/>
              <a:t>massive expansion </a:t>
            </a:r>
            <a:r>
              <a:rPr lang="en-CA" dirty="0"/>
              <a:t>of global trade over the past 200 years. </a:t>
            </a:r>
            <a:r>
              <a:rPr lang="en-CA" dirty="0" smtClean="0"/>
              <a:t>At the </a:t>
            </a:r>
            <a:r>
              <a:rPr lang="en-CA" dirty="0"/>
              <a:t>same time, the spread of industrialization – first </a:t>
            </a:r>
            <a:r>
              <a:rPr lang="en-CA" dirty="0" smtClean="0"/>
              <a:t>to Europe</a:t>
            </a:r>
            <a:r>
              <a:rPr lang="en-CA" dirty="0"/>
              <a:t>, next to the Americas, and then to Asia, </a:t>
            </a:r>
            <a:r>
              <a:rPr lang="en-CA" dirty="0" smtClean="0"/>
              <a:t>Africa and </a:t>
            </a:r>
            <a:r>
              <a:rPr lang="en-CA" dirty="0"/>
              <a:t>elsewhere – fuelled a further expansion </a:t>
            </a:r>
            <a:r>
              <a:rPr lang="en-CA" dirty="0" smtClean="0"/>
              <a:t>of international </a:t>
            </a:r>
            <a:r>
              <a:rPr lang="en-CA" dirty="0"/>
              <a:t>trade and economic integration. Since </a:t>
            </a:r>
            <a:r>
              <a:rPr lang="en-CA" dirty="0" smtClean="0"/>
              <a:t>the mid-1800s</a:t>
            </a:r>
            <a:r>
              <a:rPr lang="en-CA" dirty="0"/>
              <a:t>, the world’s population has grown </a:t>
            </a:r>
            <a:r>
              <a:rPr lang="en-CA" dirty="0" smtClean="0"/>
              <a:t>roughly six-fold</a:t>
            </a:r>
            <a:r>
              <a:rPr lang="en-CA" dirty="0"/>
              <a:t>, world output has grown 60-fold, and </a:t>
            </a:r>
            <a:r>
              <a:rPr lang="en-CA" dirty="0" smtClean="0"/>
              <a:t>world trade </a:t>
            </a:r>
            <a:r>
              <a:rPr lang="en-CA" dirty="0"/>
              <a:t>has grown over 140-fold (Maddison, 2008</a:t>
            </a:r>
            <a:r>
              <a:rPr lang="en-CA" dirty="0" smtClean="0"/>
              <a:t>). (WTO, 2013:46)</a:t>
            </a:r>
            <a:endParaRPr lang="en-CA" dirty="0"/>
          </a:p>
        </p:txBody>
      </p:sp>
      <p:sp>
        <p:nvSpPr>
          <p:cNvPr id="4"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14 </a:t>
            </a:r>
            <a:r>
              <a:rPr lang="en-US" sz="1400" dirty="0"/>
              <a:t>of </a:t>
            </a:r>
            <a:r>
              <a:rPr lang="en-US" sz="1400" dirty="0" smtClean="0"/>
              <a:t>24</a:t>
            </a:r>
            <a:endParaRPr lang="en-CA" sz="1400" dirty="0"/>
          </a:p>
        </p:txBody>
      </p:sp>
    </p:spTree>
    <p:extLst>
      <p:ext uri="{BB962C8B-B14F-4D97-AF65-F5344CB8AC3E}">
        <p14:creationId xmlns:p14="http://schemas.microsoft.com/office/powerpoint/2010/main" val="869104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382000" cy="1143000"/>
          </a:xfrm>
        </p:spPr>
        <p:txBody>
          <a:bodyPr/>
          <a:lstStyle/>
          <a:p>
            <a:r>
              <a:rPr lang="en-US" sz="2400" dirty="0" smtClean="0"/>
              <a:t>Four Major Recent Trends in the Global </a:t>
            </a:r>
            <a:r>
              <a:rPr lang="en-US" sz="2400" dirty="0" smtClean="0"/>
              <a:t>Economy (WTO)</a:t>
            </a:r>
            <a:endParaRPr lang="en-CA" sz="2400" dirty="0"/>
          </a:p>
        </p:txBody>
      </p:sp>
      <p:sp>
        <p:nvSpPr>
          <p:cNvPr id="3" name="Content Placeholder 2"/>
          <p:cNvSpPr>
            <a:spLocks noGrp="1"/>
          </p:cNvSpPr>
          <p:nvPr>
            <p:ph idx="1"/>
          </p:nvPr>
        </p:nvSpPr>
        <p:spPr>
          <a:xfrm>
            <a:off x="685800" y="1752600"/>
            <a:ext cx="7772400" cy="4419600"/>
          </a:xfrm>
        </p:spPr>
        <p:txBody>
          <a:bodyPr/>
          <a:lstStyle/>
          <a:p>
            <a:r>
              <a:rPr lang="en-CA" dirty="0" smtClean="0"/>
              <a:t>According to the World </a:t>
            </a:r>
            <a:r>
              <a:rPr lang="en-CA" dirty="0"/>
              <a:t>Trade Report 2014 </a:t>
            </a:r>
            <a:r>
              <a:rPr lang="en-CA" dirty="0" smtClean="0"/>
              <a:t>the world has in the last decade been characterized by four major trends:</a:t>
            </a:r>
          </a:p>
          <a:p>
            <a:pPr marL="850900" indent="-393700">
              <a:lnSpc>
                <a:spcPct val="200000"/>
              </a:lnSpc>
              <a:buAutoNum type="romanLcParenBoth"/>
            </a:pPr>
            <a:r>
              <a:rPr lang="en-CA" dirty="0" smtClean="0"/>
              <a:t>the </a:t>
            </a:r>
            <a:r>
              <a:rPr lang="en-CA" dirty="0"/>
              <a:t>rise of the developing </a:t>
            </a:r>
            <a:r>
              <a:rPr lang="en-CA" dirty="0" smtClean="0"/>
              <a:t>world,</a:t>
            </a:r>
          </a:p>
          <a:p>
            <a:pPr marL="850900" indent="-393700">
              <a:lnSpc>
                <a:spcPct val="200000"/>
              </a:lnSpc>
              <a:buAutoNum type="romanLcParenBoth"/>
            </a:pPr>
            <a:r>
              <a:rPr lang="en-CA" dirty="0" smtClean="0"/>
              <a:t>the </a:t>
            </a:r>
            <a:r>
              <a:rPr lang="en-CA" dirty="0"/>
              <a:t>expansion of global value chains, </a:t>
            </a:r>
            <a:endParaRPr lang="en-CA" dirty="0" smtClean="0"/>
          </a:p>
          <a:p>
            <a:pPr marL="850900" indent="-393700">
              <a:lnSpc>
                <a:spcPct val="200000"/>
              </a:lnSpc>
              <a:buAutoNum type="romanLcParenBoth"/>
            </a:pPr>
            <a:r>
              <a:rPr lang="en-CA" dirty="0" smtClean="0"/>
              <a:t>the </a:t>
            </a:r>
            <a:r>
              <a:rPr lang="en-CA" dirty="0"/>
              <a:t>increase in prices of commodities and the growing importance of commodity exports, and </a:t>
            </a:r>
            <a:endParaRPr lang="en-CA" dirty="0" smtClean="0"/>
          </a:p>
          <a:p>
            <a:pPr marL="850900" indent="-393700">
              <a:lnSpc>
                <a:spcPct val="200000"/>
              </a:lnSpc>
              <a:buAutoNum type="romanLcParenBoth"/>
            </a:pPr>
            <a:r>
              <a:rPr lang="en-CA" dirty="0" smtClean="0"/>
              <a:t>the </a:t>
            </a:r>
            <a:r>
              <a:rPr lang="en-CA" dirty="0"/>
              <a:t>increasingly global nature of macroeconomic shocks</a:t>
            </a:r>
            <a:r>
              <a:rPr lang="en-CA" dirty="0" smtClean="0"/>
              <a:t>.</a:t>
            </a:r>
          </a:p>
          <a:p>
            <a:pPr marL="850900" indent="-393700"/>
            <a:endParaRPr lang="en-US" dirty="0"/>
          </a:p>
          <a:p>
            <a:pPr marL="0" indent="0"/>
            <a:r>
              <a:rPr lang="en-US" dirty="0" smtClean="0"/>
              <a:t>		</a:t>
            </a:r>
            <a:r>
              <a:rPr lang="en-US" dirty="0"/>
              <a:t>	</a:t>
            </a:r>
            <a:r>
              <a:rPr lang="en-US" dirty="0" smtClean="0"/>
              <a:t>			(WTO 2014:5)</a:t>
            </a:r>
            <a:endParaRPr lang="en-CA" dirty="0"/>
          </a:p>
        </p:txBody>
      </p:sp>
      <p:sp>
        <p:nvSpPr>
          <p:cNvPr id="4"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15 </a:t>
            </a:r>
            <a:r>
              <a:rPr lang="en-US" sz="1400" dirty="0"/>
              <a:t>of </a:t>
            </a:r>
            <a:r>
              <a:rPr lang="en-US" sz="1400" dirty="0" smtClean="0"/>
              <a:t>24</a:t>
            </a:r>
            <a:endParaRPr lang="en-CA" sz="1400" dirty="0"/>
          </a:p>
        </p:txBody>
      </p:sp>
    </p:spTree>
    <p:extLst>
      <p:ext uri="{BB962C8B-B14F-4D97-AF65-F5344CB8AC3E}">
        <p14:creationId xmlns:p14="http://schemas.microsoft.com/office/powerpoint/2010/main" val="6324599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229600" cy="1143000"/>
          </a:xfrm>
        </p:spPr>
        <p:txBody>
          <a:bodyPr/>
          <a:lstStyle/>
          <a:p>
            <a:r>
              <a:rPr lang="en-US" dirty="0" smtClean="0"/>
              <a:t>Challenging Trends too</a:t>
            </a:r>
            <a:endParaRPr lang="en-CA" dirty="0"/>
          </a:p>
        </p:txBody>
      </p:sp>
      <p:sp>
        <p:nvSpPr>
          <p:cNvPr id="3" name="Content Placeholder 2"/>
          <p:cNvSpPr>
            <a:spLocks noGrp="1"/>
          </p:cNvSpPr>
          <p:nvPr>
            <p:ph idx="1"/>
          </p:nvPr>
        </p:nvSpPr>
        <p:spPr>
          <a:xfrm>
            <a:off x="685800" y="1600200"/>
            <a:ext cx="7772400" cy="3886200"/>
          </a:xfrm>
        </p:spPr>
        <p:txBody>
          <a:bodyPr/>
          <a:lstStyle/>
          <a:p>
            <a:r>
              <a:rPr lang="en-CA" dirty="0" smtClean="0"/>
              <a:t>While numerous positive trend have characterized the global economy recently, the UNCTAD in its Trade and Development Report 2014 reminds us that:</a:t>
            </a:r>
          </a:p>
          <a:p>
            <a:r>
              <a:rPr lang="en-CA" dirty="0" smtClean="0"/>
              <a:t>Indeed</a:t>
            </a:r>
            <a:r>
              <a:rPr lang="en-CA" dirty="0"/>
              <a:t>, growing global economic imbalances, heightened social and environmental fragilities and persistent financial instability, turning at times to outright crisis, should give pause for thought and further policy discussion. Hunger still remains a daily reality for hundreds of millions of people, particularly in rural communities, with children being the most vulnerable. At the same time, rapid urbanization in many parts of the developing world has coincided with premature deindustrialization and a degraded public sector, giving rise to poor working conditions and a growing sense of insecurity. Where these trends have collided with the ambitions of a youthful population, economic frustrations have spilled over into political unrest. </a:t>
            </a:r>
            <a:r>
              <a:rPr lang="en-CA" dirty="0" smtClean="0"/>
              <a:t>(p.1)</a:t>
            </a:r>
            <a:endParaRPr lang="en-CA" dirty="0"/>
          </a:p>
        </p:txBody>
      </p:sp>
      <p:sp>
        <p:nvSpPr>
          <p:cNvPr id="4"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16 </a:t>
            </a:r>
            <a:r>
              <a:rPr lang="en-US" sz="1400" dirty="0"/>
              <a:t>of </a:t>
            </a:r>
            <a:r>
              <a:rPr lang="en-US" sz="1400" dirty="0" smtClean="0"/>
              <a:t>24</a:t>
            </a:r>
            <a:endParaRPr lang="en-CA" sz="1400" dirty="0"/>
          </a:p>
        </p:txBody>
      </p:sp>
    </p:spTree>
    <p:extLst>
      <p:ext uri="{BB962C8B-B14F-4D97-AF65-F5344CB8AC3E}">
        <p14:creationId xmlns:p14="http://schemas.microsoft.com/office/powerpoint/2010/main" val="1445451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838200"/>
          </a:xfrm>
        </p:spPr>
        <p:txBody>
          <a:bodyPr/>
          <a:lstStyle/>
          <a:p>
            <a:r>
              <a:rPr lang="en-US" dirty="0" smtClean="0"/>
              <a:t>A world of growing inequalities</a:t>
            </a:r>
            <a:endParaRPr lang="en-CA" dirty="0"/>
          </a:p>
        </p:txBody>
      </p:sp>
      <p:sp>
        <p:nvSpPr>
          <p:cNvPr id="3" name="Content Placeholder 2"/>
          <p:cNvSpPr>
            <a:spLocks noGrp="1"/>
          </p:cNvSpPr>
          <p:nvPr>
            <p:ph idx="1"/>
          </p:nvPr>
        </p:nvSpPr>
        <p:spPr/>
        <p:txBody>
          <a:bodyPr/>
          <a:lstStyle/>
          <a:p>
            <a:r>
              <a:rPr lang="en-CA" dirty="0" smtClean="0"/>
              <a:t>The UNCTAD report (2014) further observes that:</a:t>
            </a:r>
          </a:p>
          <a:p>
            <a:endParaRPr lang="en-CA" dirty="0"/>
          </a:p>
          <a:p>
            <a:r>
              <a:rPr lang="en-CA" dirty="0" smtClean="0"/>
              <a:t>Back </a:t>
            </a:r>
            <a:r>
              <a:rPr lang="en-CA" dirty="0"/>
              <a:t>in 1964, the international community recognized that “If privilege, extremes of wealth and poverty, and social injustice persist, then the goal of development is lost”. Yet, almost everywhere in recent years, the spread of market liberalism has coincided with highly unequal patterns of income and wealth distribution. A world where its 85 wealthiest citizens own more than its bottom three and a half billion was not the one envisaged 50 years ago. </a:t>
            </a:r>
            <a:r>
              <a:rPr lang="en-CA" dirty="0" smtClean="0"/>
              <a:t>(p.1)</a:t>
            </a:r>
            <a:endParaRPr lang="en-CA" dirty="0"/>
          </a:p>
          <a:p>
            <a:endParaRPr lang="en-CA" dirty="0"/>
          </a:p>
        </p:txBody>
      </p:sp>
      <p:sp>
        <p:nvSpPr>
          <p:cNvPr id="4"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17 </a:t>
            </a:r>
            <a:r>
              <a:rPr lang="en-US" sz="1400" dirty="0"/>
              <a:t>of </a:t>
            </a:r>
            <a:r>
              <a:rPr lang="en-US" sz="1400" dirty="0" smtClean="0"/>
              <a:t>24</a:t>
            </a:r>
            <a:endParaRPr lang="en-CA" sz="1400" dirty="0"/>
          </a:p>
        </p:txBody>
      </p:sp>
    </p:spTree>
    <p:extLst>
      <p:ext uri="{BB962C8B-B14F-4D97-AF65-F5344CB8AC3E}">
        <p14:creationId xmlns:p14="http://schemas.microsoft.com/office/powerpoint/2010/main" val="2621753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en-CA" dirty="0" smtClean="0"/>
              <a:t>Another recent trend</a:t>
            </a:r>
            <a:endParaRPr lang="en-CA" dirty="0"/>
          </a:p>
        </p:txBody>
      </p:sp>
      <p:sp>
        <p:nvSpPr>
          <p:cNvPr id="3" name="Content Placeholder 2"/>
          <p:cNvSpPr>
            <a:spLocks noGrp="1"/>
          </p:cNvSpPr>
          <p:nvPr>
            <p:ph idx="1"/>
          </p:nvPr>
        </p:nvSpPr>
        <p:spPr/>
        <p:txBody>
          <a:bodyPr/>
          <a:lstStyle/>
          <a:p>
            <a:pPr>
              <a:lnSpc>
                <a:spcPct val="200000"/>
              </a:lnSpc>
            </a:pPr>
            <a:r>
              <a:rPr lang="en-CA" dirty="0" smtClean="0"/>
              <a:t>Growing protectionism &amp; Anti-globalism (e.g., BREXIT; current election rhetoric in the USA)</a:t>
            </a:r>
            <a:endParaRPr lang="en-CA" dirty="0"/>
          </a:p>
        </p:txBody>
      </p:sp>
      <p:sp>
        <p:nvSpPr>
          <p:cNvPr id="4"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18 </a:t>
            </a:r>
            <a:r>
              <a:rPr lang="en-US" sz="1400" dirty="0"/>
              <a:t>of </a:t>
            </a:r>
            <a:r>
              <a:rPr lang="en-US" sz="1400" dirty="0" smtClean="0"/>
              <a:t>24</a:t>
            </a:r>
            <a:endParaRPr lang="en-CA" sz="1400" dirty="0"/>
          </a:p>
        </p:txBody>
      </p:sp>
    </p:spTree>
    <p:extLst>
      <p:ext uri="{BB962C8B-B14F-4D97-AF65-F5344CB8AC3E}">
        <p14:creationId xmlns:p14="http://schemas.microsoft.com/office/powerpoint/2010/main" val="2573288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85800" y="1066800"/>
            <a:ext cx="7772400" cy="533400"/>
          </a:xfrm>
        </p:spPr>
        <p:txBody>
          <a:bodyPr/>
          <a:lstStyle/>
          <a:p>
            <a:r>
              <a:rPr lang="en-US" sz="3600" dirty="0">
                <a:solidFill>
                  <a:srgbClr val="FF0000"/>
                </a:solidFill>
                <a:latin typeface="Calibri" panose="020F0502020204030204" pitchFamily="34" charset="0"/>
              </a:rPr>
              <a:t>Why study international business</a:t>
            </a:r>
            <a:r>
              <a:rPr lang="en-US" sz="3600" dirty="0" smtClean="0">
                <a:solidFill>
                  <a:srgbClr val="FF0000"/>
                </a:solidFill>
                <a:latin typeface="Calibri" panose="020F0502020204030204" pitchFamily="34" charset="0"/>
              </a:rPr>
              <a:t>?</a:t>
            </a:r>
            <a:endParaRPr lang="en-CA" sz="3600" dirty="0" smtClean="0">
              <a:solidFill>
                <a:srgbClr val="FF0000"/>
              </a:solidFill>
              <a:latin typeface="Calibri" panose="020F0502020204030204" pitchFamily="34" charset="0"/>
            </a:endParaRPr>
          </a:p>
        </p:txBody>
      </p:sp>
      <p:sp>
        <p:nvSpPr>
          <p:cNvPr id="12291" name="Rectangle 3"/>
          <p:cNvSpPr>
            <a:spLocks noGrp="1" noChangeArrowheads="1"/>
          </p:cNvSpPr>
          <p:nvPr>
            <p:ph type="body" idx="1"/>
          </p:nvPr>
        </p:nvSpPr>
        <p:spPr>
          <a:xfrm>
            <a:off x="685800" y="1752600"/>
            <a:ext cx="8077200" cy="4191000"/>
          </a:xfrm>
        </p:spPr>
        <p:txBody>
          <a:bodyPr/>
          <a:lstStyle/>
          <a:p>
            <a:pPr marL="0" indent="0"/>
            <a:r>
              <a:rPr lang="en-CA" sz="2800" b="1" dirty="0" smtClean="0">
                <a:solidFill>
                  <a:srgbClr val="1429F4"/>
                </a:solidFill>
                <a:latin typeface="Calibri" panose="020F0502020204030204" pitchFamily="34" charset="0"/>
              </a:rPr>
              <a:t>International Business is a:</a:t>
            </a:r>
          </a:p>
          <a:p>
            <a:pPr marL="1025525" indent="-631825">
              <a:buAutoNum type="romanLcParenBoth"/>
            </a:pPr>
            <a:r>
              <a:rPr lang="en-CA" sz="2800" b="1" dirty="0">
                <a:latin typeface="Calibri" panose="020F0502020204030204" pitchFamily="34" charset="0"/>
              </a:rPr>
              <a:t>F</a:t>
            </a:r>
            <a:r>
              <a:rPr lang="en-CA" sz="2800" b="1" dirty="0" smtClean="0">
                <a:latin typeface="Calibri" panose="020F0502020204030204" pitchFamily="34" charset="0"/>
              </a:rPr>
              <a:t>acilitator of global economy and interconnectedness</a:t>
            </a:r>
          </a:p>
          <a:p>
            <a:pPr marL="1025525" indent="-631825">
              <a:buAutoNum type="romanLcParenBoth"/>
            </a:pPr>
            <a:r>
              <a:rPr lang="en-CA" sz="2800" b="1" dirty="0" smtClean="0">
                <a:solidFill>
                  <a:srgbClr val="1429F4"/>
                </a:solidFill>
                <a:latin typeface="Calibri" panose="020F0502020204030204" pitchFamily="34" charset="0"/>
              </a:rPr>
              <a:t>Contributor of national economic well-being</a:t>
            </a:r>
          </a:p>
          <a:p>
            <a:pPr marL="1025525" indent="-631825">
              <a:buAutoNum type="romanLcParenBoth"/>
            </a:pPr>
            <a:r>
              <a:rPr lang="en-CA" sz="2800" b="1" dirty="0" smtClean="0">
                <a:solidFill>
                  <a:srgbClr val="FF0000"/>
                </a:solidFill>
                <a:latin typeface="Calibri" panose="020F0502020204030204" pitchFamily="34" charset="0"/>
              </a:rPr>
              <a:t>Competitive advantage of business firms</a:t>
            </a:r>
          </a:p>
          <a:p>
            <a:pPr marL="1025525" indent="-631825">
              <a:buAutoNum type="romanLcParenBoth"/>
            </a:pPr>
            <a:r>
              <a:rPr lang="en-CA" sz="2800" b="1" dirty="0" smtClean="0">
                <a:solidFill>
                  <a:srgbClr val="1429F4"/>
                </a:solidFill>
                <a:latin typeface="Calibri" panose="020F0502020204030204" pitchFamily="34" charset="0"/>
              </a:rPr>
              <a:t>Source of careers and jobs</a:t>
            </a:r>
          </a:p>
          <a:p>
            <a:pPr marL="571500" indent="-571500">
              <a:buAutoNum type="romanLcParenBoth"/>
            </a:pPr>
            <a:endParaRPr lang="en-CA" sz="2800" b="1" dirty="0" smtClean="0">
              <a:solidFill>
                <a:srgbClr val="1429F4"/>
              </a:solidFill>
              <a:latin typeface="Calibri" panose="020F0502020204030204" pitchFamily="34" charset="0"/>
            </a:endParaRPr>
          </a:p>
          <a:p>
            <a:pPr marL="0" indent="0"/>
            <a:r>
              <a:rPr lang="en-CA" sz="2000" b="1" dirty="0" smtClean="0">
                <a:latin typeface="Calibri" panose="020F0502020204030204" pitchFamily="34" charset="0"/>
              </a:rPr>
              <a:t>(</a:t>
            </a:r>
            <a:r>
              <a:rPr lang="en-CA" sz="2000" b="1" dirty="0" err="1" smtClean="0">
                <a:latin typeface="Calibri" panose="020F0502020204030204" pitchFamily="34" charset="0"/>
              </a:rPr>
              <a:t>Cavusgil</a:t>
            </a:r>
            <a:r>
              <a:rPr lang="en-CA" sz="2000" b="1" dirty="0" smtClean="0">
                <a:latin typeface="Calibri" panose="020F0502020204030204" pitchFamily="34" charset="0"/>
              </a:rPr>
              <a:t>, Knight &amp; </a:t>
            </a:r>
            <a:r>
              <a:rPr lang="en-CA" sz="2000" b="1" dirty="0" err="1" smtClean="0">
                <a:latin typeface="Calibri" panose="020F0502020204030204" pitchFamily="34" charset="0"/>
              </a:rPr>
              <a:t>Riesenberger</a:t>
            </a:r>
            <a:r>
              <a:rPr lang="en-CA" sz="2000" b="1" dirty="0" smtClean="0">
                <a:latin typeface="Calibri" panose="020F0502020204030204" pitchFamily="34" charset="0"/>
              </a:rPr>
              <a:t>, 2012)</a:t>
            </a:r>
          </a:p>
        </p:txBody>
      </p:sp>
      <p:sp>
        <p:nvSpPr>
          <p:cNvPr id="12292"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19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69758" y="952500"/>
            <a:ext cx="8001000" cy="685800"/>
          </a:xfrm>
        </p:spPr>
        <p:txBody>
          <a:bodyPr/>
          <a:lstStyle/>
          <a:p>
            <a:r>
              <a:rPr lang="en-CA" sz="3600" dirty="0" smtClean="0">
                <a:latin typeface="Calibri" panose="020F0502020204030204" pitchFamily="34" charset="0"/>
              </a:rPr>
              <a:t>Future of IB</a:t>
            </a:r>
          </a:p>
        </p:txBody>
      </p:sp>
      <p:sp>
        <p:nvSpPr>
          <p:cNvPr id="19459" name="Rectangle 3"/>
          <p:cNvSpPr>
            <a:spLocks noGrp="1" noChangeArrowheads="1"/>
          </p:cNvSpPr>
          <p:nvPr>
            <p:ph type="body" idx="1"/>
          </p:nvPr>
        </p:nvSpPr>
        <p:spPr>
          <a:xfrm>
            <a:off x="669758" y="1905000"/>
            <a:ext cx="7772400" cy="3810000"/>
          </a:xfrm>
        </p:spPr>
        <p:txBody>
          <a:bodyPr/>
          <a:lstStyle/>
          <a:p>
            <a:pPr marL="0" indent="0">
              <a:lnSpc>
                <a:spcPct val="150000"/>
              </a:lnSpc>
            </a:pPr>
            <a:r>
              <a:rPr lang="en-CA" sz="2000" b="1" dirty="0">
                <a:solidFill>
                  <a:srgbClr val="1429F4"/>
                </a:solidFill>
                <a:latin typeface="Calibri" panose="020F0502020204030204" pitchFamily="34" charset="0"/>
              </a:rPr>
              <a:t>Where is IB (as </a:t>
            </a:r>
            <a:r>
              <a:rPr lang="en-CA" sz="2000" b="1" dirty="0" smtClean="0">
                <a:solidFill>
                  <a:srgbClr val="1429F4"/>
                </a:solidFill>
                <a:latin typeface="Calibri" panose="020F0502020204030204" pitchFamily="34" charset="0"/>
              </a:rPr>
              <a:t>a firm involved in business </a:t>
            </a:r>
            <a:r>
              <a:rPr lang="en-CA" sz="2000" b="1" dirty="0">
                <a:solidFill>
                  <a:srgbClr val="1429F4"/>
                </a:solidFill>
                <a:latin typeface="Calibri" panose="020F0502020204030204" pitchFamily="34" charset="0"/>
              </a:rPr>
              <a:t>across borders) headed</a:t>
            </a:r>
            <a:r>
              <a:rPr lang="en-CA" sz="2000" b="1" dirty="0" smtClean="0">
                <a:solidFill>
                  <a:srgbClr val="1429F4"/>
                </a:solidFill>
                <a:latin typeface="Calibri" panose="020F0502020204030204" pitchFamily="34" charset="0"/>
              </a:rPr>
              <a:t>?</a:t>
            </a:r>
          </a:p>
          <a:p>
            <a:pPr marL="0" indent="0">
              <a:lnSpc>
                <a:spcPct val="150000"/>
              </a:lnSpc>
            </a:pPr>
            <a:endParaRPr lang="en-CA" sz="2000" b="1" dirty="0">
              <a:solidFill>
                <a:srgbClr val="1429F4"/>
              </a:solidFill>
              <a:latin typeface="Calibri" panose="020F0502020204030204" pitchFamily="34" charset="0"/>
            </a:endParaRPr>
          </a:p>
          <a:p>
            <a:pPr marL="0" indent="0">
              <a:lnSpc>
                <a:spcPct val="150000"/>
              </a:lnSpc>
            </a:pPr>
            <a:r>
              <a:rPr lang="en-CA" sz="2000" b="1" dirty="0" smtClean="0">
                <a:solidFill>
                  <a:srgbClr val="1429F4"/>
                </a:solidFill>
                <a:latin typeface="Calibri" panose="020F0502020204030204" pitchFamily="34" charset="0"/>
              </a:rPr>
              <a:t>Where </a:t>
            </a:r>
            <a:r>
              <a:rPr lang="en-CA" sz="2000" b="1" dirty="0" smtClean="0">
                <a:solidFill>
                  <a:srgbClr val="1429F4"/>
                </a:solidFill>
                <a:latin typeface="Calibri" panose="020F0502020204030204" pitchFamily="34" charset="0"/>
              </a:rPr>
              <a:t>is IB </a:t>
            </a:r>
            <a:r>
              <a:rPr lang="en-CA" sz="2000" b="1" dirty="0" smtClean="0">
                <a:solidFill>
                  <a:srgbClr val="1429F4"/>
                </a:solidFill>
                <a:latin typeface="Calibri" panose="020F0502020204030204" pitchFamily="34" charset="0"/>
              </a:rPr>
              <a:t>(as transactions across borders) headed?</a:t>
            </a:r>
          </a:p>
          <a:p>
            <a:pPr marL="0" indent="0">
              <a:lnSpc>
                <a:spcPct val="150000"/>
              </a:lnSpc>
            </a:pPr>
            <a:endParaRPr lang="en-CA" sz="2000" b="1" dirty="0" smtClean="0">
              <a:solidFill>
                <a:srgbClr val="1429F4"/>
              </a:solidFill>
              <a:latin typeface="Calibri" panose="020F0502020204030204" pitchFamily="34" charset="0"/>
            </a:endParaRPr>
          </a:p>
          <a:p>
            <a:pPr marL="0" indent="0">
              <a:lnSpc>
                <a:spcPct val="150000"/>
              </a:lnSpc>
            </a:pPr>
            <a:r>
              <a:rPr lang="en-CA" sz="2000" b="1" dirty="0">
                <a:solidFill>
                  <a:srgbClr val="1429F4"/>
                </a:solidFill>
                <a:latin typeface="Calibri" panose="020F0502020204030204" pitchFamily="34" charset="0"/>
              </a:rPr>
              <a:t>Where is IB (as </a:t>
            </a:r>
            <a:r>
              <a:rPr lang="en-CA" sz="2000" b="1" dirty="0" smtClean="0">
                <a:solidFill>
                  <a:srgbClr val="1429F4"/>
                </a:solidFill>
                <a:latin typeface="Calibri" panose="020F0502020204030204" pitchFamily="34" charset="0"/>
              </a:rPr>
              <a:t>an academic discipline) </a:t>
            </a:r>
            <a:r>
              <a:rPr lang="en-CA" sz="2000" b="1" dirty="0">
                <a:solidFill>
                  <a:srgbClr val="1429F4"/>
                </a:solidFill>
                <a:latin typeface="Calibri" panose="020F0502020204030204" pitchFamily="34" charset="0"/>
              </a:rPr>
              <a:t>headed?</a:t>
            </a:r>
          </a:p>
          <a:p>
            <a:pPr marL="0" indent="0">
              <a:lnSpc>
                <a:spcPct val="150000"/>
              </a:lnSpc>
            </a:pPr>
            <a:endParaRPr lang="en-CA" sz="2000" b="1" dirty="0" smtClean="0">
              <a:solidFill>
                <a:srgbClr val="1429F4"/>
              </a:solidFill>
              <a:latin typeface="Calibri" panose="020F0502020204030204" pitchFamily="34" charset="0"/>
            </a:endParaRPr>
          </a:p>
        </p:txBody>
      </p:sp>
      <p:sp>
        <p:nvSpPr>
          <p:cNvPr id="19460"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20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85800" y="1066800"/>
            <a:ext cx="7772400" cy="685800"/>
          </a:xfrm>
        </p:spPr>
        <p:txBody>
          <a:bodyPr/>
          <a:lstStyle/>
          <a:p>
            <a:r>
              <a:rPr lang="en-CA" sz="3600" dirty="0" smtClean="0">
                <a:latin typeface="Calibri" panose="020F0502020204030204" pitchFamily="34" charset="0"/>
              </a:rPr>
              <a:t>References</a:t>
            </a:r>
          </a:p>
        </p:txBody>
      </p:sp>
      <p:sp>
        <p:nvSpPr>
          <p:cNvPr id="34819" name="Rectangle 3"/>
          <p:cNvSpPr>
            <a:spLocks noGrp="1" noChangeArrowheads="1"/>
          </p:cNvSpPr>
          <p:nvPr>
            <p:ph type="body" idx="1"/>
          </p:nvPr>
        </p:nvSpPr>
        <p:spPr>
          <a:xfrm>
            <a:off x="609600" y="1676400"/>
            <a:ext cx="7772400" cy="4038600"/>
          </a:xfrm>
        </p:spPr>
        <p:txBody>
          <a:bodyPr/>
          <a:lstStyle/>
          <a:p>
            <a:pPr marL="176213" indent="-176213">
              <a:lnSpc>
                <a:spcPct val="200000"/>
              </a:lnSpc>
            </a:pPr>
            <a:r>
              <a:rPr lang="en-CA" sz="1200" dirty="0" err="1" smtClean="0">
                <a:latin typeface="Calibri" panose="020F0502020204030204" pitchFamily="34" charset="0"/>
              </a:rPr>
              <a:t>Cavusgil</a:t>
            </a:r>
            <a:r>
              <a:rPr lang="en-CA" sz="1200" dirty="0" smtClean="0">
                <a:latin typeface="Calibri" panose="020F0502020204030204" pitchFamily="34" charset="0"/>
              </a:rPr>
              <a:t>, S. T., G. Knight and  J.R. </a:t>
            </a:r>
            <a:r>
              <a:rPr lang="en-CA" sz="1200" dirty="0" err="1" smtClean="0">
                <a:latin typeface="Calibri" panose="020F0502020204030204" pitchFamily="34" charset="0"/>
              </a:rPr>
              <a:t>Riesenberger</a:t>
            </a:r>
            <a:r>
              <a:rPr lang="en-CA" sz="1200" dirty="0" smtClean="0">
                <a:latin typeface="Calibri" panose="020F0502020204030204" pitchFamily="34" charset="0"/>
              </a:rPr>
              <a:t> (2012) </a:t>
            </a:r>
            <a:r>
              <a:rPr lang="en-CA" sz="1200" i="1" dirty="0" smtClean="0">
                <a:latin typeface="Calibri" panose="020F0502020204030204" pitchFamily="34" charset="0"/>
              </a:rPr>
              <a:t>International Business; The New Realities, 2</a:t>
            </a:r>
            <a:r>
              <a:rPr lang="en-CA" sz="1200" i="1" baseline="30000" dirty="0" smtClean="0">
                <a:latin typeface="Calibri" panose="020F0502020204030204" pitchFamily="34" charset="0"/>
              </a:rPr>
              <a:t>nd</a:t>
            </a:r>
            <a:r>
              <a:rPr lang="en-CA" sz="1200" i="1" dirty="0" smtClean="0">
                <a:latin typeface="Calibri" panose="020F0502020204030204" pitchFamily="34" charset="0"/>
              </a:rPr>
              <a:t>, ed.</a:t>
            </a:r>
            <a:r>
              <a:rPr lang="en-CA" sz="1200" dirty="0" smtClean="0">
                <a:latin typeface="Calibri" panose="020F0502020204030204" pitchFamily="34" charset="0"/>
              </a:rPr>
              <a:t> New York, Prentice Hall</a:t>
            </a:r>
          </a:p>
          <a:p>
            <a:pPr marL="176213" indent="-176213">
              <a:lnSpc>
                <a:spcPct val="200000"/>
              </a:lnSpc>
            </a:pPr>
            <a:r>
              <a:rPr lang="en-CA" sz="1200" dirty="0" smtClean="0">
                <a:latin typeface="Calibri" panose="020F0502020204030204" pitchFamily="34" charset="0"/>
              </a:rPr>
              <a:t>Griffin, R..W. and M.W. </a:t>
            </a:r>
            <a:r>
              <a:rPr lang="en-CA" sz="1200" dirty="0" err="1" smtClean="0">
                <a:latin typeface="Calibri" panose="020F0502020204030204" pitchFamily="34" charset="0"/>
              </a:rPr>
              <a:t>Pustay</a:t>
            </a:r>
            <a:r>
              <a:rPr lang="en-CA" sz="1200" dirty="0" smtClean="0">
                <a:latin typeface="Calibri" panose="020F0502020204030204" pitchFamily="34" charset="0"/>
              </a:rPr>
              <a:t> (2010) </a:t>
            </a:r>
            <a:r>
              <a:rPr lang="en-CA" sz="1200" i="1" dirty="0" smtClean="0">
                <a:latin typeface="Calibri" panose="020F0502020204030204" pitchFamily="34" charset="0"/>
              </a:rPr>
              <a:t>International Business</a:t>
            </a:r>
            <a:r>
              <a:rPr lang="en-CA" sz="1200" dirty="0" smtClean="0">
                <a:latin typeface="Calibri" panose="020F0502020204030204" pitchFamily="34" charset="0"/>
              </a:rPr>
              <a:t>, sixth ed. Upper Saddle River, NJ., </a:t>
            </a:r>
            <a:r>
              <a:rPr lang="en-CA" sz="1200" dirty="0">
                <a:latin typeface="Calibri" panose="020F0502020204030204" pitchFamily="34" charset="0"/>
              </a:rPr>
              <a:t>Prentice </a:t>
            </a:r>
            <a:r>
              <a:rPr lang="en-CA" sz="1200" dirty="0" smtClean="0">
                <a:latin typeface="Calibri" panose="020F0502020204030204" pitchFamily="34" charset="0"/>
              </a:rPr>
              <a:t>Hall</a:t>
            </a:r>
          </a:p>
          <a:p>
            <a:pPr marL="176213" indent="-176213">
              <a:lnSpc>
                <a:spcPct val="200000"/>
              </a:lnSpc>
            </a:pPr>
            <a:r>
              <a:rPr lang="en-CA" sz="1200" dirty="0" smtClean="0">
                <a:latin typeface="Calibri" panose="020F0502020204030204" pitchFamily="34" charset="0"/>
              </a:rPr>
              <a:t>Islam, I. and W. Shepherd (</a:t>
            </a:r>
            <a:r>
              <a:rPr lang="en-CA" sz="1200" dirty="0" err="1" smtClean="0">
                <a:latin typeface="Calibri" panose="020F0502020204030204" pitchFamily="34" charset="0"/>
              </a:rPr>
              <a:t>eds</a:t>
            </a:r>
            <a:r>
              <a:rPr lang="en-CA" sz="1200" dirty="0" smtClean="0">
                <a:latin typeface="Calibri" panose="020F0502020204030204" pitchFamily="34" charset="0"/>
              </a:rPr>
              <a:t>) (1997)</a:t>
            </a:r>
            <a:r>
              <a:rPr lang="en-CA" sz="1200" i="1" dirty="0" smtClean="0">
                <a:latin typeface="Calibri" panose="020F0502020204030204" pitchFamily="34" charset="0"/>
              </a:rPr>
              <a:t>Current Issues in International Business</a:t>
            </a:r>
            <a:r>
              <a:rPr lang="en-CA" sz="1200" dirty="0" smtClean="0">
                <a:latin typeface="Calibri" panose="020F0502020204030204" pitchFamily="34" charset="0"/>
              </a:rPr>
              <a:t>, Cheltenham, UK. Edward Elgar</a:t>
            </a:r>
          </a:p>
          <a:p>
            <a:pPr marL="176213" indent="-176213">
              <a:lnSpc>
                <a:spcPct val="200000"/>
              </a:lnSpc>
            </a:pPr>
            <a:r>
              <a:rPr lang="en-US" sz="1200" dirty="0" smtClean="0">
                <a:latin typeface="Calibri" panose="020F0502020204030204" pitchFamily="34" charset="0"/>
              </a:rPr>
              <a:t>UNCTAD (2014) </a:t>
            </a:r>
            <a:r>
              <a:rPr lang="en-US" sz="1200" i="1" dirty="0" smtClean="0">
                <a:latin typeface="Calibri" panose="020F0502020204030204" pitchFamily="34" charset="0"/>
              </a:rPr>
              <a:t>Trade and Development Report 2014</a:t>
            </a:r>
            <a:r>
              <a:rPr lang="en-US" sz="1200" dirty="0" smtClean="0">
                <a:latin typeface="Calibri" panose="020F0502020204030204" pitchFamily="34" charset="0"/>
              </a:rPr>
              <a:t>, New York and Geneva, United Nations Conference on Trade and Development.</a:t>
            </a:r>
            <a:endParaRPr lang="en-CA" sz="1200" dirty="0" smtClean="0">
              <a:latin typeface="Calibri" panose="020F0502020204030204" pitchFamily="34" charset="0"/>
            </a:endParaRPr>
          </a:p>
          <a:p>
            <a:pPr marL="176213" indent="-176213">
              <a:lnSpc>
                <a:spcPct val="200000"/>
              </a:lnSpc>
            </a:pPr>
            <a:r>
              <a:rPr lang="en-CA" sz="1200" dirty="0" smtClean="0">
                <a:latin typeface="Calibri" panose="020F0502020204030204" pitchFamily="34" charset="0"/>
              </a:rPr>
              <a:t>Wild, J.J. and K.L. Wild (2012) </a:t>
            </a:r>
            <a:r>
              <a:rPr lang="en-CA" sz="1200" i="1" dirty="0" smtClean="0">
                <a:latin typeface="Calibri" panose="020F0502020204030204" pitchFamily="34" charset="0"/>
              </a:rPr>
              <a:t>International Business; The Challenges of Globalization</a:t>
            </a:r>
            <a:r>
              <a:rPr lang="en-CA" sz="1200" dirty="0" smtClean="0">
                <a:latin typeface="Calibri" panose="020F0502020204030204" pitchFamily="34" charset="0"/>
              </a:rPr>
              <a:t>, New York, Prentice Hall</a:t>
            </a:r>
          </a:p>
          <a:p>
            <a:pPr marL="176213" indent="-176213">
              <a:lnSpc>
                <a:spcPct val="200000"/>
              </a:lnSpc>
            </a:pPr>
            <a:r>
              <a:rPr lang="en-CA" sz="1200" dirty="0" smtClean="0">
                <a:latin typeface="Calibri" panose="020F0502020204030204" pitchFamily="34" charset="0"/>
              </a:rPr>
              <a:t>WTO (2013</a:t>
            </a:r>
            <a:r>
              <a:rPr lang="en-CA" sz="1200" i="1" dirty="0" smtClean="0">
                <a:latin typeface="Calibri" panose="020F0502020204030204" pitchFamily="34" charset="0"/>
              </a:rPr>
              <a:t>) World Trade Report 2013</a:t>
            </a:r>
            <a:r>
              <a:rPr lang="en-CA" sz="1200" dirty="0" smtClean="0">
                <a:latin typeface="Calibri" panose="020F0502020204030204" pitchFamily="34" charset="0"/>
              </a:rPr>
              <a:t>, Geneva, World Trade Organization.</a:t>
            </a:r>
          </a:p>
          <a:p>
            <a:pPr marL="176213" indent="-176213">
              <a:lnSpc>
                <a:spcPct val="200000"/>
              </a:lnSpc>
            </a:pPr>
            <a:r>
              <a:rPr lang="en-CA" sz="1200" dirty="0" smtClean="0">
                <a:latin typeface="Calibri" panose="020F0502020204030204" pitchFamily="34" charset="0"/>
              </a:rPr>
              <a:t>WTO </a:t>
            </a:r>
            <a:r>
              <a:rPr lang="en-CA" sz="1200" dirty="0">
                <a:latin typeface="Calibri" panose="020F0502020204030204" pitchFamily="34" charset="0"/>
              </a:rPr>
              <a:t>(</a:t>
            </a:r>
            <a:r>
              <a:rPr lang="en-CA" sz="1200" dirty="0" smtClean="0">
                <a:latin typeface="Calibri" panose="020F0502020204030204" pitchFamily="34" charset="0"/>
              </a:rPr>
              <a:t>2014</a:t>
            </a:r>
            <a:r>
              <a:rPr lang="en-CA" sz="1200" i="1" dirty="0" smtClean="0">
                <a:latin typeface="Calibri" panose="020F0502020204030204" pitchFamily="34" charset="0"/>
              </a:rPr>
              <a:t>) </a:t>
            </a:r>
            <a:r>
              <a:rPr lang="en-CA" sz="1200" i="1" dirty="0">
                <a:latin typeface="Calibri" panose="020F0502020204030204" pitchFamily="34" charset="0"/>
              </a:rPr>
              <a:t>World Trade </a:t>
            </a:r>
            <a:r>
              <a:rPr lang="en-CA" sz="1200" i="1" dirty="0" smtClean="0">
                <a:latin typeface="Calibri" panose="020F0502020204030204" pitchFamily="34" charset="0"/>
              </a:rPr>
              <a:t>Report 2014</a:t>
            </a:r>
            <a:r>
              <a:rPr lang="en-CA" sz="1200" dirty="0" smtClean="0">
                <a:latin typeface="Calibri" panose="020F0502020204030204" pitchFamily="34" charset="0"/>
              </a:rPr>
              <a:t>, Geneva, World </a:t>
            </a:r>
            <a:r>
              <a:rPr lang="en-CA" sz="1200" dirty="0">
                <a:latin typeface="Calibri" panose="020F0502020204030204" pitchFamily="34" charset="0"/>
              </a:rPr>
              <a:t>Trade Organization.</a:t>
            </a:r>
          </a:p>
          <a:p>
            <a:pPr marL="176213" indent="-176213">
              <a:lnSpc>
                <a:spcPct val="200000"/>
              </a:lnSpc>
            </a:pPr>
            <a:endParaRPr lang="en-CA" sz="1200" dirty="0" smtClean="0">
              <a:latin typeface="Calibri" panose="020F0502020204030204" pitchFamily="34" charset="0"/>
            </a:endParaRPr>
          </a:p>
        </p:txBody>
      </p:sp>
      <p:sp>
        <p:nvSpPr>
          <p:cNvPr id="34820"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21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685800" y="1066800"/>
            <a:ext cx="7772400" cy="685800"/>
          </a:xfrm>
        </p:spPr>
        <p:txBody>
          <a:bodyPr/>
          <a:lstStyle/>
          <a:p>
            <a:r>
              <a:rPr lang="en-US" sz="3600" dirty="0" smtClean="0">
                <a:latin typeface="Calibri" panose="020F0502020204030204" pitchFamily="34" charset="0"/>
              </a:rPr>
              <a:t>Next Session?</a:t>
            </a:r>
            <a:endParaRPr lang="en-CA" sz="3600" dirty="0" smtClean="0">
              <a:latin typeface="Calibri" panose="020F0502020204030204" pitchFamily="34" charset="0"/>
            </a:endParaRPr>
          </a:p>
        </p:txBody>
      </p:sp>
      <p:sp>
        <p:nvSpPr>
          <p:cNvPr id="35843" name="Rectangle 3"/>
          <p:cNvSpPr>
            <a:spLocks noGrp="1" noChangeArrowheads="1"/>
          </p:cNvSpPr>
          <p:nvPr>
            <p:ph type="body" idx="1"/>
          </p:nvPr>
        </p:nvSpPr>
        <p:spPr>
          <a:xfrm>
            <a:off x="457200" y="1897063"/>
            <a:ext cx="8382000" cy="3970337"/>
          </a:xfrm>
        </p:spPr>
        <p:txBody>
          <a:bodyPr/>
          <a:lstStyle/>
          <a:p>
            <a:pPr marL="609600" indent="-512763"/>
            <a:r>
              <a:rPr lang="en-CA" sz="2400" b="1" dirty="0" smtClean="0">
                <a:solidFill>
                  <a:srgbClr val="1429F4"/>
                </a:solidFill>
              </a:rPr>
              <a:t>What is Globalization?</a:t>
            </a:r>
          </a:p>
          <a:p>
            <a:pPr marL="609600" indent="-512763"/>
            <a:endParaRPr lang="en-CA" sz="2400" b="1" dirty="0" smtClean="0">
              <a:solidFill>
                <a:srgbClr val="1429F4"/>
              </a:solidFill>
            </a:endParaRPr>
          </a:p>
          <a:p>
            <a:pPr marL="609600" indent="-512763"/>
            <a:r>
              <a:rPr lang="en-CA" sz="2400" b="1" dirty="0" smtClean="0">
                <a:solidFill>
                  <a:srgbClr val="1429F4"/>
                </a:solidFill>
              </a:rPr>
              <a:t>Reading: Chapter 1 (Hill &amp; </a:t>
            </a:r>
            <a:r>
              <a:rPr lang="en-CA" sz="2400" b="1" dirty="0" err="1" smtClean="0">
                <a:solidFill>
                  <a:srgbClr val="1429F4"/>
                </a:solidFill>
              </a:rPr>
              <a:t>McKaig</a:t>
            </a:r>
            <a:r>
              <a:rPr lang="en-CA" sz="2400" b="1" dirty="0" smtClean="0">
                <a:solidFill>
                  <a:srgbClr val="1429F4"/>
                </a:solidFill>
              </a:rPr>
              <a:t>, 2015)</a:t>
            </a:r>
          </a:p>
        </p:txBody>
      </p:sp>
      <p:sp>
        <p:nvSpPr>
          <p:cNvPr id="35844"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22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503238"/>
          </a:xfrm>
        </p:spPr>
        <p:txBody>
          <a:bodyPr/>
          <a:lstStyle/>
          <a:p>
            <a:r>
              <a:rPr lang="en-CA" dirty="0" smtClean="0"/>
              <a:t>ANNOUNCEMENTS</a:t>
            </a:r>
            <a:endParaRPr lang="en-CA" dirty="0"/>
          </a:p>
        </p:txBody>
      </p:sp>
      <p:sp>
        <p:nvSpPr>
          <p:cNvPr id="3" name="Content Placeholder 2"/>
          <p:cNvSpPr>
            <a:spLocks noGrp="1"/>
          </p:cNvSpPr>
          <p:nvPr>
            <p:ph idx="1"/>
          </p:nvPr>
        </p:nvSpPr>
        <p:spPr/>
        <p:txBody>
          <a:bodyPr/>
          <a:lstStyle/>
          <a:p>
            <a:pPr marL="0" indent="0"/>
            <a:r>
              <a:rPr lang="en-US" sz="2000" b="1" dirty="0">
                <a:solidFill>
                  <a:srgbClr val="1429F4"/>
                </a:solidFill>
                <a:latin typeface="Calibri" panose="020F0502020204030204" pitchFamily="34" charset="0"/>
              </a:rPr>
              <a:t>Reminder: </a:t>
            </a:r>
            <a:endParaRPr lang="en-US" sz="2000" b="1" dirty="0" smtClean="0">
              <a:solidFill>
                <a:srgbClr val="1429F4"/>
              </a:solidFill>
              <a:latin typeface="Calibri" panose="020F0502020204030204" pitchFamily="34" charset="0"/>
            </a:endParaRPr>
          </a:p>
          <a:p>
            <a:pPr marL="0" indent="0"/>
            <a:r>
              <a:rPr lang="en-US" sz="2000" b="1" dirty="0" smtClean="0">
                <a:solidFill>
                  <a:srgbClr val="1429F4"/>
                </a:solidFill>
                <a:latin typeface="Calibri" panose="020F0502020204030204" pitchFamily="34" charset="0"/>
              </a:rPr>
              <a:t>Library </a:t>
            </a:r>
            <a:r>
              <a:rPr lang="en-US" sz="2000" b="1" dirty="0">
                <a:solidFill>
                  <a:srgbClr val="1429F4"/>
                </a:solidFill>
                <a:latin typeface="Calibri" panose="020F0502020204030204" pitchFamily="34" charset="0"/>
              </a:rPr>
              <a:t>Session (September </a:t>
            </a:r>
            <a:r>
              <a:rPr lang="en-US" sz="2000" b="1" dirty="0" smtClean="0">
                <a:solidFill>
                  <a:srgbClr val="1429F4"/>
                </a:solidFill>
                <a:latin typeface="Calibri" panose="020F0502020204030204" pitchFamily="34" charset="0"/>
              </a:rPr>
              <a:t>13</a:t>
            </a:r>
            <a:r>
              <a:rPr lang="en-US" sz="2000" b="1" baseline="30000" dirty="0" smtClean="0">
                <a:solidFill>
                  <a:srgbClr val="1429F4"/>
                </a:solidFill>
                <a:latin typeface="Calibri" panose="020F0502020204030204" pitchFamily="34" charset="0"/>
              </a:rPr>
              <a:t>th</a:t>
            </a:r>
            <a:r>
              <a:rPr lang="en-US" sz="2000" b="1" dirty="0" smtClean="0">
                <a:solidFill>
                  <a:srgbClr val="1429F4"/>
                </a:solidFill>
                <a:latin typeface="Calibri" panose="020F0502020204030204" pitchFamily="34" charset="0"/>
              </a:rPr>
              <a:t>, 2016: 2:35-3:55pm)</a:t>
            </a:r>
          </a:p>
          <a:p>
            <a:pPr marL="0" indent="0"/>
            <a:r>
              <a:rPr lang="en-US" b="1" dirty="0">
                <a:solidFill>
                  <a:srgbClr val="1429F4"/>
                </a:solidFill>
                <a:latin typeface="Calibri" panose="020F0502020204030204" pitchFamily="34" charset="0"/>
              </a:rPr>
              <a:t>	</a:t>
            </a:r>
          </a:p>
          <a:p>
            <a:pPr marL="0" indent="0"/>
            <a:endParaRPr lang="en-CA" dirty="0"/>
          </a:p>
        </p:txBody>
      </p:sp>
      <p:sp>
        <p:nvSpPr>
          <p:cNvPr id="4"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23 </a:t>
            </a:r>
            <a:r>
              <a:rPr lang="en-US" sz="1400" dirty="0"/>
              <a:t>of </a:t>
            </a:r>
            <a:r>
              <a:rPr lang="en-US" sz="1400" dirty="0" smtClean="0"/>
              <a:t>24</a:t>
            </a:r>
            <a:endParaRPr lang="en-CA" sz="1400" dirty="0"/>
          </a:p>
        </p:txBody>
      </p:sp>
    </p:spTree>
    <p:extLst>
      <p:ext uri="{BB962C8B-B14F-4D97-AF65-F5344CB8AC3E}">
        <p14:creationId xmlns:p14="http://schemas.microsoft.com/office/powerpoint/2010/main" val="39738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685800" y="1066800"/>
            <a:ext cx="7772400" cy="685800"/>
          </a:xfrm>
        </p:spPr>
        <p:txBody>
          <a:bodyPr/>
          <a:lstStyle/>
          <a:p>
            <a:r>
              <a:rPr lang="en-US" sz="3600" dirty="0" smtClean="0">
                <a:latin typeface="Calibri" panose="020F0502020204030204" pitchFamily="34" charset="0"/>
              </a:rPr>
              <a:t>AOB</a:t>
            </a:r>
            <a:endParaRPr lang="en-CA" sz="3600" dirty="0" smtClean="0">
              <a:latin typeface="Calibri" panose="020F0502020204030204" pitchFamily="34" charset="0"/>
            </a:endParaRPr>
          </a:p>
        </p:txBody>
      </p:sp>
      <p:sp>
        <p:nvSpPr>
          <p:cNvPr id="36867" name="Rectangle 3"/>
          <p:cNvSpPr>
            <a:spLocks noGrp="1" noChangeArrowheads="1"/>
          </p:cNvSpPr>
          <p:nvPr>
            <p:ph type="body" idx="1"/>
          </p:nvPr>
        </p:nvSpPr>
        <p:spPr>
          <a:xfrm>
            <a:off x="685800" y="1981200"/>
            <a:ext cx="7772400" cy="3657600"/>
          </a:xfrm>
        </p:spPr>
        <p:txBody>
          <a:bodyPr/>
          <a:lstStyle/>
          <a:p>
            <a:pPr marL="0" indent="0" algn="ctr"/>
            <a:r>
              <a:rPr lang="en-US" sz="3600" dirty="0" smtClean="0">
                <a:solidFill>
                  <a:srgbClr val="1429F4"/>
                </a:solidFill>
                <a:latin typeface="Calibri" panose="020F0502020204030204" pitchFamily="34" charset="0"/>
              </a:rPr>
              <a:t>Any other business?</a:t>
            </a:r>
          </a:p>
          <a:p>
            <a:pPr marL="0" indent="0" algn="ctr"/>
            <a:endParaRPr lang="en-US" sz="3600" dirty="0" smtClean="0">
              <a:solidFill>
                <a:srgbClr val="1429F4"/>
              </a:solidFill>
              <a:latin typeface="Calibri" panose="020F0502020204030204" pitchFamily="34" charset="0"/>
            </a:endParaRPr>
          </a:p>
          <a:p>
            <a:pPr marL="0" indent="0" algn="ctr"/>
            <a:r>
              <a:rPr lang="en-US" sz="3600" dirty="0" smtClean="0">
                <a:solidFill>
                  <a:srgbClr val="1429F4"/>
                </a:solidFill>
                <a:latin typeface="Calibri" panose="020F0502020204030204" pitchFamily="34" charset="0"/>
              </a:rPr>
              <a:t>If none, have a good week and see you next class!</a:t>
            </a:r>
            <a:endParaRPr lang="en-CA" sz="3600" dirty="0" smtClean="0">
              <a:solidFill>
                <a:srgbClr val="1429F4"/>
              </a:solidFill>
              <a:latin typeface="Calibri" panose="020F0502020204030204" pitchFamily="34" charset="0"/>
            </a:endParaRPr>
          </a:p>
        </p:txBody>
      </p:sp>
      <p:sp>
        <p:nvSpPr>
          <p:cNvPr id="36868" name="Rectangle 4"/>
          <p:cNvSpPr>
            <a:spLocks noChangeArrowheads="1"/>
          </p:cNvSpPr>
          <p:nvPr/>
        </p:nvSpPr>
        <p:spPr bwMode="auto">
          <a:xfrm>
            <a:off x="3962400" y="6096000"/>
            <a:ext cx="1219200" cy="228600"/>
          </a:xfrm>
          <a:prstGeom prst="rect">
            <a:avLst/>
          </a:prstGeom>
          <a:noFill/>
          <a:ln w="9525">
            <a:noFill/>
            <a:miter lim="800000"/>
            <a:headEnd/>
            <a:tailEnd/>
          </a:ln>
        </p:spPr>
        <p:txBody>
          <a:bodyPr/>
          <a:lstStyle/>
          <a:p>
            <a:pPr algn="ctr">
              <a:lnSpc>
                <a:spcPct val="90000"/>
              </a:lnSpc>
              <a:spcAft>
                <a:spcPct val="25000"/>
              </a:spcAft>
            </a:pPr>
            <a:r>
              <a:rPr lang="en-US" sz="1400" dirty="0" smtClean="0"/>
              <a:t>24 </a:t>
            </a:r>
            <a:r>
              <a:rPr lang="en-US" sz="1400" dirty="0"/>
              <a:t>of </a:t>
            </a:r>
            <a:r>
              <a:rPr lang="en-US" sz="1400" dirty="0" smtClean="0"/>
              <a:t>24</a:t>
            </a:r>
            <a:endParaRPr lang="en-CA" sz="1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prott_PPT_template">
  <a:themeElements>
    <a:clrScheme name="Sprott_PPT_template 1">
      <a:dk1>
        <a:srgbClr val="000000"/>
      </a:dk1>
      <a:lt1>
        <a:srgbClr val="FFFFFF"/>
      </a:lt1>
      <a:dk2>
        <a:srgbClr val="000000"/>
      </a:dk2>
      <a:lt2>
        <a:srgbClr val="808080"/>
      </a:lt2>
      <a:accent1>
        <a:srgbClr val="004A92"/>
      </a:accent1>
      <a:accent2>
        <a:srgbClr val="FAB40D"/>
      </a:accent2>
      <a:accent3>
        <a:srgbClr val="FFFFFF"/>
      </a:accent3>
      <a:accent4>
        <a:srgbClr val="000000"/>
      </a:accent4>
      <a:accent5>
        <a:srgbClr val="AAB1C7"/>
      </a:accent5>
      <a:accent6>
        <a:srgbClr val="E3A30B"/>
      </a:accent6>
      <a:hlink>
        <a:srgbClr val="EA0039"/>
      </a:hlink>
      <a:folHlink>
        <a:srgbClr val="A8EDFF"/>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8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80"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Sprott_PPT_template 1">
        <a:dk1>
          <a:srgbClr val="000000"/>
        </a:dk1>
        <a:lt1>
          <a:srgbClr val="FFFFFF"/>
        </a:lt1>
        <a:dk2>
          <a:srgbClr val="000000"/>
        </a:dk2>
        <a:lt2>
          <a:srgbClr val="808080"/>
        </a:lt2>
        <a:accent1>
          <a:srgbClr val="004A92"/>
        </a:accent1>
        <a:accent2>
          <a:srgbClr val="FAB40D"/>
        </a:accent2>
        <a:accent3>
          <a:srgbClr val="FFFFFF"/>
        </a:accent3>
        <a:accent4>
          <a:srgbClr val="000000"/>
        </a:accent4>
        <a:accent5>
          <a:srgbClr val="AAB1C7"/>
        </a:accent5>
        <a:accent6>
          <a:srgbClr val="E3A30B"/>
        </a:accent6>
        <a:hlink>
          <a:srgbClr val="EA0039"/>
        </a:hlink>
        <a:folHlink>
          <a:srgbClr val="A8ED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C:\Sprott\BUSI 3704 A Fall08\Admin\Sprott_PPT_template.pot</Template>
  <TotalTime>1566</TotalTime>
  <Words>1310</Words>
  <Application>Microsoft Office PowerPoint</Application>
  <PresentationFormat>On-screen Show (4:3)</PresentationFormat>
  <Paragraphs>148</Paragraphs>
  <Slides>24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ＭＳ Ｐゴシック</vt:lpstr>
      <vt:lpstr>Arial</vt:lpstr>
      <vt:lpstr>Calibri</vt:lpstr>
      <vt:lpstr>Times New Roman</vt:lpstr>
      <vt:lpstr>Wingdings</vt:lpstr>
      <vt:lpstr>Sprott_PPT_template</vt:lpstr>
      <vt:lpstr>BUSI 1701 A: Introduction to International Business  (International Business: Definition, History, Significance and Future)</vt:lpstr>
      <vt:lpstr> Carleton University  Sprott School of Business  BUSI 1701 A  Introduction to International Business (Fall 2016)</vt:lpstr>
      <vt:lpstr>Today’s Agenda</vt:lpstr>
      <vt:lpstr>Individual Assignment &amp; Group Project</vt:lpstr>
      <vt:lpstr>What is International Business?</vt:lpstr>
      <vt:lpstr>Three-fold Meaning of International Business</vt:lpstr>
      <vt:lpstr>International business = firm</vt:lpstr>
      <vt:lpstr>International business as activity/process</vt:lpstr>
      <vt:lpstr>Domestic vs International Business</vt:lpstr>
      <vt:lpstr>Context Matters</vt:lpstr>
      <vt:lpstr>International Business as an Academic Discipline</vt:lpstr>
      <vt:lpstr>History</vt:lpstr>
      <vt:lpstr>Significance of International Business</vt:lpstr>
      <vt:lpstr>Significance of International Trade</vt:lpstr>
      <vt:lpstr>Four Major Recent Trends in the Global Economy (WTO)</vt:lpstr>
      <vt:lpstr>Challenging Trends too</vt:lpstr>
      <vt:lpstr>A world of growing inequalities</vt:lpstr>
      <vt:lpstr>Another recent trend</vt:lpstr>
      <vt:lpstr>Why study international business?</vt:lpstr>
      <vt:lpstr>Future of IB</vt:lpstr>
      <vt:lpstr>References</vt:lpstr>
      <vt:lpstr>Next Session?</vt:lpstr>
      <vt:lpstr>ANNOUNCEMENTS</vt:lpstr>
      <vt:lpstr>AOB</vt:lpstr>
    </vt:vector>
  </TitlesOfParts>
  <Company>Sprott School of Business, Carleton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 1701 C: Introduction to International Business</dc:title>
  <dc:subject>First Session</dc:subject>
  <dc:creator>Dr. Abdulghany Mohamed</dc:creator>
  <cp:lastModifiedBy>Abdulghany Mohamed</cp:lastModifiedBy>
  <cp:revision>244</cp:revision>
  <cp:lastPrinted>2008-07-22T14:30:32Z</cp:lastPrinted>
  <dcterms:created xsi:type="dcterms:W3CDTF">2008-09-03T18:50:35Z</dcterms:created>
  <dcterms:modified xsi:type="dcterms:W3CDTF">2016-09-06T13:18:20Z</dcterms:modified>
</cp:coreProperties>
</file>