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8"/>
  </p:notesMasterIdLst>
  <p:sldIdLst>
    <p:sldId id="256" r:id="rId2"/>
    <p:sldId id="279" r:id="rId3"/>
    <p:sldId id="280" r:id="rId4"/>
    <p:sldId id="281" r:id="rId5"/>
    <p:sldId id="276" r:id="rId6"/>
    <p:sldId id="277" r:id="rId7"/>
    <p:sldId id="257" r:id="rId8"/>
    <p:sldId id="259" r:id="rId9"/>
    <p:sldId id="266" r:id="rId10"/>
    <p:sldId id="282" r:id="rId11"/>
    <p:sldId id="283" r:id="rId12"/>
    <p:sldId id="284" r:id="rId13"/>
    <p:sldId id="285" r:id="rId14"/>
    <p:sldId id="286" r:id="rId15"/>
    <p:sldId id="268" r:id="rId16"/>
    <p:sldId id="269" r:id="rId17"/>
    <p:sldId id="260" r:id="rId18"/>
    <p:sldId id="271" r:id="rId19"/>
    <p:sldId id="272" r:id="rId20"/>
    <p:sldId id="273" r:id="rId21"/>
    <p:sldId id="278" r:id="rId22"/>
    <p:sldId id="274" r:id="rId23"/>
    <p:sldId id="275" r:id="rId24"/>
    <p:sldId id="263" r:id="rId25"/>
    <p:sldId id="264" r:id="rId26"/>
    <p:sldId id="265" r:id="rId2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423" autoAdjust="0"/>
  </p:normalViewPr>
  <p:slideViewPr>
    <p:cSldViewPr>
      <p:cViewPr varScale="1">
        <p:scale>
          <a:sx n="71" d="100"/>
          <a:sy n="71" d="100"/>
        </p:scale>
        <p:origin x="-1500" y="-108"/>
      </p:cViewPr>
      <p:guideLst>
        <p:guide orient="horz" pos="2160"/>
        <p:guide pos="2880"/>
      </p:guideLst>
    </p:cSldViewPr>
  </p:slideViewPr>
  <p:notesTextViewPr>
    <p:cViewPr>
      <p:scale>
        <a:sx n="100" d="100"/>
        <a:sy n="100" d="100"/>
      </p:scale>
      <p:origin x="0" y="0"/>
    </p:cViewPr>
  </p:notesTextViewPr>
  <p:notesViewPr>
    <p:cSldViewPr>
      <p:cViewPr varScale="1">
        <p:scale>
          <a:sx n="85" d="100"/>
          <a:sy n="85" d="100"/>
        </p:scale>
        <p:origin x="-378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D35A838-3C0B-435D-B691-86427362F602}" type="datetimeFigureOut">
              <a:rPr lang="en-CA"/>
              <a:pPr>
                <a:defRPr/>
              </a:pPr>
              <a:t>2014-09-30</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CA"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0B5EDD2-A3E6-4D1F-AE0F-490453765CC6}" type="slidenum">
              <a:rPr lang="en-CA"/>
              <a:pPr>
                <a:defRPr/>
              </a:pPr>
              <a:t>‹#›</a:t>
            </a:fld>
            <a:endParaRPr lang="en-CA"/>
          </a:p>
        </p:txBody>
      </p:sp>
    </p:spTree>
    <p:extLst>
      <p:ext uri="{BB962C8B-B14F-4D97-AF65-F5344CB8AC3E}">
        <p14:creationId xmlns:p14="http://schemas.microsoft.com/office/powerpoint/2010/main" val="22071034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1F0B3CD1-374A-4429-B073-9311DFCC0ACB}" type="slidenum">
              <a:rPr lang="en-CA" smtClean="0"/>
              <a:pPr>
                <a:defRPr/>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r>
              <a:rPr lang="en-CA" altLang="en-US" smtClean="0"/>
              <a:t>What is the basic question .... Determine if there is a difference between the brands in how they maintain the health of your teeth</a:t>
            </a:r>
          </a:p>
          <a:p>
            <a:pPr marL="228600" indent="-228600" eaLnBrk="1" hangingPunct="1">
              <a:spcBef>
                <a:spcPct val="0"/>
              </a:spcBef>
              <a:buFontTx/>
              <a:buAutoNum type="arabicPeriod"/>
            </a:pPr>
            <a:r>
              <a:rPr lang="en-CA" altLang="en-US" smtClean="0"/>
              <a:t>How would you operationally define and manipulate the variables. </a:t>
            </a:r>
          </a:p>
          <a:p>
            <a:pPr marL="685800" lvl="1" indent="-228600" eaLnBrk="1" hangingPunct="1">
              <a:spcBef>
                <a:spcPct val="0"/>
              </a:spcBef>
              <a:buFontTx/>
              <a:buAutoNum type="arabicPeriod"/>
            </a:pPr>
            <a:r>
              <a:rPr lang="en-CA" altLang="en-US" smtClean="0"/>
              <a:t>IV:  Brand </a:t>
            </a:r>
            <a:r>
              <a:rPr lang="en-CA" altLang="en-US" smtClean="0">
                <a:sym typeface="Wingdings" pitchFamily="2" charset="2"/>
              </a:rPr>
              <a:t> </a:t>
            </a:r>
            <a:r>
              <a:rPr lang="en-CA" altLang="en-US" smtClean="0"/>
              <a:t>Crest versus Brand X </a:t>
            </a:r>
          </a:p>
          <a:p>
            <a:pPr marL="685800" lvl="1" indent="-228600" eaLnBrk="1" hangingPunct="1">
              <a:spcBef>
                <a:spcPct val="0"/>
              </a:spcBef>
              <a:buFontTx/>
              <a:buAutoNum type="arabicPeriod"/>
            </a:pPr>
            <a:r>
              <a:rPr lang="en-CA" altLang="en-US" smtClean="0"/>
              <a:t>Health of teeth </a:t>
            </a:r>
            <a:r>
              <a:rPr lang="en-CA" altLang="en-US" smtClean="0">
                <a:sym typeface="Wingdings" pitchFamily="2" charset="2"/>
              </a:rPr>
              <a:t> # of cavities</a:t>
            </a:r>
          </a:p>
          <a:p>
            <a:pPr marL="228600" indent="-228600" eaLnBrk="1" hangingPunct="1">
              <a:spcBef>
                <a:spcPct val="0"/>
              </a:spcBef>
              <a:buFontTx/>
              <a:buAutoNum type="arabicPeriod"/>
            </a:pPr>
            <a:r>
              <a:rPr lang="en-CA" altLang="en-US" smtClean="0">
                <a:sym typeface="Wingdings" pitchFamily="2" charset="2"/>
              </a:rPr>
              <a:t>Extraneous vars:  dental history, fluoridation of the water supply, personal dental hygiene,  number of brtushings daily, flossing, time spent brushing, types of food eaten, family  history ... So multiple causes (theme 4)</a:t>
            </a:r>
          </a:p>
          <a:p>
            <a:pPr marL="228600" indent="-228600" eaLnBrk="1" hangingPunct="1">
              <a:spcBef>
                <a:spcPct val="0"/>
              </a:spcBef>
              <a:buFontTx/>
              <a:buAutoNum type="arabicPeriod"/>
            </a:pPr>
            <a:r>
              <a:rPr lang="en-CA" altLang="en-US" smtClean="0">
                <a:sym typeface="Wingdings" pitchFamily="2" charset="2"/>
              </a:rPr>
              <a:t>How would you try to control for these variables?</a:t>
            </a:r>
          </a:p>
          <a:p>
            <a:pPr marL="228600" indent="-228600" eaLnBrk="1" hangingPunct="1">
              <a:spcBef>
                <a:spcPct val="0"/>
              </a:spcBef>
              <a:buFontTx/>
              <a:buAutoNum type="arabicPeriod"/>
            </a:pPr>
            <a:r>
              <a:rPr lang="en-CA" altLang="en-US" sz="1400" smtClean="0"/>
              <a:t>Do you think that Crest controls for these extreneous variables ... What are the implications?  ... Can’t infer cause-effect just correlation</a:t>
            </a:r>
          </a:p>
          <a:p>
            <a:pPr marL="228600" indent="-228600" eaLnBrk="1" hangingPunct="1">
              <a:spcBef>
                <a:spcPct val="0"/>
              </a:spcBef>
              <a:buFontTx/>
              <a:buAutoNum type="arabicPeriod"/>
            </a:pPr>
            <a:r>
              <a:rPr lang="en-CA" altLang="en-US" sz="1400" smtClean="0"/>
              <a:t>Let’s say that after a year, people using Crest had 1.8 cavities ... On your own write down how many cavities would the Brand X subjects need to have in order to conclude that there is a significant difference?</a:t>
            </a:r>
          </a:p>
          <a:p>
            <a:pPr marL="685800" lvl="1" indent="-228600" eaLnBrk="1" hangingPunct="1">
              <a:spcBef>
                <a:spcPct val="0"/>
              </a:spcBef>
              <a:buFontTx/>
              <a:buAutoNum type="arabicPeriod"/>
            </a:pPr>
            <a:r>
              <a:rPr lang="en-CA" altLang="en-US" smtClean="0">
                <a:sym typeface="Wingdings" pitchFamily="2" charset="2"/>
              </a:rPr>
              <a:t>Ask them to say, write down range and approx distribution</a:t>
            </a:r>
          </a:p>
          <a:p>
            <a:pPr marL="685800" lvl="1" indent="-228600" eaLnBrk="1" hangingPunct="1">
              <a:spcBef>
                <a:spcPct val="0"/>
              </a:spcBef>
              <a:buFontTx/>
              <a:buAutoNum type="arabicPeriod"/>
            </a:pPr>
            <a:r>
              <a:rPr lang="en-CA" altLang="en-US" smtClean="0">
                <a:sym typeface="Wingdings" pitchFamily="2" charset="2"/>
              </a:rPr>
              <a:t>Will be var  need to have a standard criterion for making a decision</a:t>
            </a:r>
          </a:p>
          <a:p>
            <a:pPr marL="685800" lvl="1" indent="-228600" eaLnBrk="1" hangingPunct="1">
              <a:spcBef>
                <a:spcPct val="0"/>
              </a:spcBef>
              <a:buFontTx/>
              <a:buAutoNum type="arabicPeriod"/>
            </a:pPr>
            <a:r>
              <a:rPr lang="en-CA" altLang="en-US" smtClean="0">
                <a:sym typeface="Wingdings" pitchFamily="2" charset="2"/>
              </a:rPr>
              <a:t>Probability of differences occurring by chance decreases as the difference between the two brands increases ... Evidence gets stronger</a:t>
            </a:r>
          </a:p>
          <a:p>
            <a:pPr marL="685800" lvl="1" indent="-228600" eaLnBrk="1" hangingPunct="1">
              <a:spcBef>
                <a:spcPct val="0"/>
              </a:spcBef>
              <a:buFontTx/>
              <a:buAutoNum type="arabicPeriod"/>
            </a:pPr>
            <a:r>
              <a:rPr lang="en-CA" altLang="en-US" smtClean="0">
                <a:sym typeface="Wingdings" pitchFamily="2" charset="2"/>
              </a:rPr>
              <a:t>Small differences might reversed themselves if the exp is done again</a:t>
            </a:r>
          </a:p>
          <a:p>
            <a:pPr marL="228600" indent="-228600" eaLnBrk="1" hangingPunct="1">
              <a:spcBef>
                <a:spcPct val="0"/>
              </a:spcBef>
              <a:buFontTx/>
              <a:buAutoNum type="arabicPeriod"/>
            </a:pPr>
            <a:endParaRPr lang="en-CA" alt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9771007-58EE-4282-9325-332D30B33F1E}" type="slidenum">
              <a:rPr lang="en-CA" smtClean="0"/>
              <a:pPr fontAlgn="base">
                <a:spcBef>
                  <a:spcPct val="0"/>
                </a:spcBef>
                <a:spcAft>
                  <a:spcPct val="0"/>
                </a:spcAft>
                <a:defRPr/>
              </a:pPr>
              <a:t>8</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r>
              <a:rPr lang="en-CA" altLang="en-US" dirty="0" smtClean="0"/>
              <a:t>Experiments: random assignment</a:t>
            </a:r>
          </a:p>
          <a:p>
            <a:pPr marL="228600" indent="-228600" eaLnBrk="1" hangingPunct="1">
              <a:spcBef>
                <a:spcPct val="0"/>
              </a:spcBef>
              <a:buFontTx/>
              <a:buAutoNum type="arabicPeriod"/>
            </a:pPr>
            <a:r>
              <a:rPr lang="en-CA" altLang="en-US" dirty="0" smtClean="0"/>
              <a:t>R: link between </a:t>
            </a:r>
            <a:r>
              <a:rPr lang="en-CA" altLang="en-US" dirty="0" err="1" smtClean="0"/>
              <a:t>ht</a:t>
            </a:r>
            <a:r>
              <a:rPr lang="en-CA" altLang="en-US" dirty="0" smtClean="0"/>
              <a:t> and shoe size, being tall does not cause you to have big feet</a:t>
            </a:r>
          </a:p>
          <a:p>
            <a:pPr marL="228600" indent="-228600" eaLnBrk="1" hangingPunct="1">
              <a:spcBef>
                <a:spcPct val="0"/>
              </a:spcBef>
              <a:buFontTx/>
              <a:buAutoNum type="arabicPeriod"/>
            </a:pPr>
            <a:r>
              <a:rPr lang="en-CA" altLang="en-US" dirty="0" smtClean="0"/>
              <a:t>What does the R tell us? Strength of </a:t>
            </a:r>
            <a:r>
              <a:rPr lang="en-CA" altLang="en-US" dirty="0" err="1" smtClean="0"/>
              <a:t>rel</a:t>
            </a:r>
            <a:r>
              <a:rPr lang="en-CA" altLang="en-US" dirty="0" smtClean="0"/>
              <a:t> and direction</a:t>
            </a:r>
          </a:p>
          <a:p>
            <a:pPr marL="228600" indent="-228600" eaLnBrk="1" hangingPunct="1">
              <a:spcBef>
                <a:spcPct val="0"/>
              </a:spcBef>
              <a:buFontTx/>
              <a:buAutoNum type="arabicPeriod"/>
            </a:pPr>
            <a:r>
              <a:rPr lang="en-CA" altLang="en-US" dirty="0" smtClean="0"/>
              <a:t>Measures of central </a:t>
            </a:r>
            <a:r>
              <a:rPr lang="en-CA" altLang="en-US" dirty="0" err="1" smtClean="0"/>
              <a:t>tendancy</a:t>
            </a:r>
            <a:r>
              <a:rPr lang="en-CA" altLang="en-US" dirty="0" smtClean="0"/>
              <a:t>: mean, median, mode. When do you use which?... Depends on shape of the distribution ... Compare groups</a:t>
            </a:r>
          </a:p>
          <a:p>
            <a:pPr marL="228600" indent="-228600" eaLnBrk="1" hangingPunct="1">
              <a:spcBef>
                <a:spcPct val="0"/>
              </a:spcBef>
              <a:buFontTx/>
              <a:buAutoNum type="arabicPeriod"/>
            </a:pPr>
            <a:r>
              <a:rPr lang="en-CA" altLang="en-US" dirty="0" smtClean="0"/>
              <a:t>Measures of variability : standard deviation...  Not all values are the same</a:t>
            </a:r>
          </a:p>
        </p:txBody>
      </p:sp>
      <p:sp>
        <p:nvSpPr>
          <p:cNvPr id="327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5702738-ADA5-4F4A-97CE-12711428CDA8}" type="slidenum">
              <a:rPr lang="en-CA" smtClean="0"/>
              <a:pPr fontAlgn="base">
                <a:spcBef>
                  <a:spcPct val="0"/>
                </a:spcBef>
                <a:spcAft>
                  <a:spcPct val="0"/>
                </a:spcAft>
                <a:defRPr/>
              </a:pPr>
              <a:t>9</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613F6531-76E6-44C6-834A-32FC4BE49C4F}" type="slidenum">
              <a:rPr lang="en-CA" smtClean="0"/>
              <a:pPr>
                <a:defRPr/>
              </a:pPr>
              <a:t>10</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57033FED-89A4-4C82-84A8-1B151B26C390}" type="slidenum">
              <a:rPr lang="en-CA" smtClean="0"/>
              <a:pPr>
                <a:defRPr/>
              </a:pPr>
              <a:t>11</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0492B1EE-D69D-40CC-814C-6DA44E7E0FA3}" type="slidenum">
              <a:rPr lang="en-CA" smtClean="0"/>
              <a:pPr>
                <a:defRPr/>
              </a:pPr>
              <a:t>12</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3695F67E-090D-4493-A2A8-08EDEEDDD5FC}" type="slidenum">
              <a:rPr lang="en-CA" smtClean="0"/>
              <a:pPr>
                <a:defRPr/>
              </a:pPr>
              <a:t>13</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9724E62D-BE5A-4639-9DDB-39B7F5409FDC}" type="slidenum">
              <a:rPr lang="en-CA" smtClean="0"/>
              <a:pPr>
                <a:defRPr/>
              </a:pPr>
              <a:t>14</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CA" altLang="en-US" smtClean="0"/>
              <a:t>#1</a:t>
            </a:r>
          </a:p>
        </p:txBody>
      </p:sp>
      <p:sp>
        <p:nvSpPr>
          <p:cNvPr id="4" name="Slide Number Placeholder 3"/>
          <p:cNvSpPr>
            <a:spLocks noGrp="1"/>
          </p:cNvSpPr>
          <p:nvPr>
            <p:ph type="sldNum" sz="quarter" idx="5"/>
          </p:nvPr>
        </p:nvSpPr>
        <p:spPr/>
        <p:txBody>
          <a:bodyPr/>
          <a:lstStyle/>
          <a:p>
            <a:pPr>
              <a:defRPr/>
            </a:pPr>
            <a:fld id="{56E8D440-05A3-4711-B3B3-A0C5B4E537CE}" type="slidenum">
              <a:rPr lang="en-CA" smtClean="0"/>
              <a:pPr>
                <a:defRPr/>
              </a:pPr>
              <a:t>15</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CA" altLang="en-US" dirty="0" smtClean="0"/>
              <a:t>#3</a:t>
            </a:r>
          </a:p>
        </p:txBody>
      </p:sp>
      <p:sp>
        <p:nvSpPr>
          <p:cNvPr id="4" name="Slide Number Placeholder 3"/>
          <p:cNvSpPr>
            <a:spLocks noGrp="1"/>
          </p:cNvSpPr>
          <p:nvPr>
            <p:ph type="sldNum" sz="quarter" idx="5"/>
          </p:nvPr>
        </p:nvSpPr>
        <p:spPr/>
        <p:txBody>
          <a:bodyPr/>
          <a:lstStyle/>
          <a:p>
            <a:pPr>
              <a:defRPr/>
            </a:pPr>
            <a:fld id="{9ADA335F-1A3D-4114-9CE8-4A7433A82EC3}" type="slidenum">
              <a:rPr lang="en-CA" smtClean="0"/>
              <a:pPr>
                <a:defRPr/>
              </a:pPr>
              <a:t>16</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a:defRPr/>
            </a:pPr>
            <a:fld id="{0E213E6B-78FD-4AC5-A32C-60ADFF2438DD}" type="slidenum">
              <a:rPr lang="en-CA" smtClean="0"/>
              <a:pPr>
                <a:defRPr/>
              </a:pPr>
              <a:t>17</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smtClean="0"/>
              <a:t>#2</a:t>
            </a:r>
          </a:p>
        </p:txBody>
      </p:sp>
      <p:sp>
        <p:nvSpPr>
          <p:cNvPr id="348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17AA603-436E-4B74-A217-A2FD206BFFE3}" type="slidenum">
              <a:rPr lang="en-CA" smtClean="0"/>
              <a:pPr fontAlgn="base">
                <a:spcBef>
                  <a:spcPct val="0"/>
                </a:spcBef>
                <a:spcAft>
                  <a:spcPct val="0"/>
                </a:spcAft>
                <a:defRPr/>
              </a:pPr>
              <a:t>18</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smtClean="0"/>
              <a:t>#2</a:t>
            </a:r>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642545-9781-42B4-8233-33DCAC849853}" type="slidenum">
              <a:rPr lang="en-CA" smtClean="0"/>
              <a:pPr fontAlgn="base">
                <a:spcBef>
                  <a:spcPct val="0"/>
                </a:spcBef>
                <a:spcAft>
                  <a:spcPct val="0"/>
                </a:spcAft>
                <a:defRPr/>
              </a:pPr>
              <a:t>19</a:t>
            </a:fld>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r>
              <a:rPr lang="en-CA" altLang="en-US" dirty="0" smtClean="0"/>
              <a:t>Right:  understanding language</a:t>
            </a:r>
          </a:p>
          <a:p>
            <a:pPr marL="228600" indent="-228600" eaLnBrk="1" hangingPunct="1">
              <a:spcBef>
                <a:spcPct val="0"/>
              </a:spcBef>
              <a:buFontTx/>
              <a:buAutoNum type="arabicPeriod"/>
            </a:pPr>
            <a:r>
              <a:rPr lang="en-CA" altLang="en-US" dirty="0" smtClean="0"/>
              <a:t>Left: spatial skills</a:t>
            </a:r>
          </a:p>
          <a:p>
            <a:pPr marL="228600" indent="-228600" eaLnBrk="1" hangingPunct="1">
              <a:spcBef>
                <a:spcPct val="0"/>
              </a:spcBef>
              <a:buFontTx/>
              <a:buAutoNum type="arabicPeriod"/>
            </a:pPr>
            <a:r>
              <a:rPr lang="en-CA" altLang="en-US" dirty="0" smtClean="0"/>
              <a:t>Right: counting - math</a:t>
            </a:r>
          </a:p>
          <a:p>
            <a:pPr marL="228600" indent="-228600" eaLnBrk="1" hangingPunct="1">
              <a:spcBef>
                <a:spcPct val="0"/>
              </a:spcBef>
              <a:buFontTx/>
              <a:buAutoNum type="arabicPeriod"/>
            </a:pPr>
            <a:r>
              <a:rPr lang="en-CA" altLang="en-US" dirty="0" smtClean="0"/>
              <a:t>Left: spatial, patterns</a:t>
            </a:r>
          </a:p>
          <a:p>
            <a:pPr marL="228600" indent="-228600" eaLnBrk="1" hangingPunct="1">
              <a:spcBef>
                <a:spcPct val="0"/>
              </a:spcBef>
              <a:buFontTx/>
              <a:buAutoNum type="arabicPeriod"/>
            </a:pPr>
            <a:r>
              <a:rPr lang="en-CA" altLang="en-US" dirty="0" smtClean="0"/>
              <a:t>Right: verbal</a:t>
            </a:r>
          </a:p>
          <a:p>
            <a:pPr marL="228600" indent="-228600" eaLnBrk="1" hangingPunct="1">
              <a:spcBef>
                <a:spcPct val="0"/>
              </a:spcBef>
              <a:buFontTx/>
              <a:buAutoNum type="arabicPeriod"/>
            </a:pPr>
            <a:r>
              <a:rPr lang="en-CA" altLang="en-US" dirty="0" smtClean="0"/>
              <a:t>Right: math</a:t>
            </a:r>
          </a:p>
          <a:p>
            <a:pPr marL="228600" indent="-228600" eaLnBrk="1" hangingPunct="1">
              <a:spcBef>
                <a:spcPct val="0"/>
              </a:spcBef>
              <a:buFontTx/>
              <a:buAutoNum type="arabicPeriod"/>
            </a:pPr>
            <a:r>
              <a:rPr lang="en-CA" altLang="en-US" dirty="0" smtClean="0"/>
              <a:t>Left: facial recognition</a:t>
            </a:r>
          </a:p>
          <a:p>
            <a:pPr marL="228600" indent="-228600" eaLnBrk="1" hangingPunct="1">
              <a:spcBef>
                <a:spcPct val="0"/>
              </a:spcBef>
            </a:pPr>
            <a:endParaRPr lang="en-CA" altLang="en-US" dirty="0" smtClean="0"/>
          </a:p>
          <a:p>
            <a:pPr marL="228600" indent="-228600" eaLnBrk="1" hangingPunct="1">
              <a:spcBef>
                <a:spcPct val="0"/>
              </a:spcBef>
            </a:pPr>
            <a:r>
              <a:rPr lang="en-CA" altLang="en-US" dirty="0" smtClean="0"/>
              <a:t>LH:</a:t>
            </a:r>
          </a:p>
          <a:p>
            <a:pPr marL="228600" indent="-228600" eaLnBrk="1" hangingPunct="1">
              <a:spcBef>
                <a:spcPct val="0"/>
              </a:spcBef>
              <a:buFontTx/>
              <a:buChar char="•"/>
            </a:pPr>
            <a:r>
              <a:rPr lang="en-CA" altLang="en-US" dirty="0" smtClean="0"/>
              <a:t>Verbal (speaking, reading, writing, understanding language)</a:t>
            </a:r>
          </a:p>
          <a:p>
            <a:pPr marL="228600" indent="-228600" eaLnBrk="1" hangingPunct="1">
              <a:spcBef>
                <a:spcPct val="0"/>
              </a:spcBef>
              <a:buFontTx/>
              <a:buChar char="•"/>
            </a:pPr>
            <a:r>
              <a:rPr lang="en-CA" altLang="en-US" dirty="0" smtClean="0"/>
              <a:t>Analytical (figures things out step-by-step, math, sequential, processes symbols, logical</a:t>
            </a:r>
          </a:p>
          <a:p>
            <a:pPr marL="228600" indent="-228600" eaLnBrk="1" hangingPunct="1">
              <a:spcBef>
                <a:spcPct val="0"/>
              </a:spcBef>
            </a:pPr>
            <a:endParaRPr lang="en-CA" altLang="en-US" dirty="0" smtClean="0"/>
          </a:p>
          <a:p>
            <a:pPr marL="228600" indent="-228600" eaLnBrk="1" hangingPunct="1">
              <a:spcBef>
                <a:spcPct val="0"/>
              </a:spcBef>
            </a:pPr>
            <a:r>
              <a:rPr lang="en-CA" altLang="en-US" dirty="0" smtClean="0"/>
              <a:t>RH</a:t>
            </a:r>
          </a:p>
          <a:p>
            <a:pPr marL="228600" indent="-228600" eaLnBrk="1" hangingPunct="1">
              <a:spcBef>
                <a:spcPct val="0"/>
              </a:spcBef>
              <a:buFontTx/>
              <a:buChar char="•"/>
            </a:pPr>
            <a:r>
              <a:rPr lang="en-CA" altLang="en-US" dirty="0" smtClean="0"/>
              <a:t>Non-verbal (music, art, perceptual and spatial skills, emotion, </a:t>
            </a:r>
            <a:r>
              <a:rPr lang="en-CA" altLang="en-US" dirty="0" err="1" smtClean="0"/>
              <a:t>recog</a:t>
            </a:r>
            <a:r>
              <a:rPr lang="en-CA" altLang="en-US" dirty="0" smtClean="0"/>
              <a:t> of </a:t>
            </a:r>
            <a:r>
              <a:rPr lang="en-CA" altLang="en-US" dirty="0" err="1" smtClean="0"/>
              <a:t>fases</a:t>
            </a:r>
            <a:r>
              <a:rPr lang="en-CA" altLang="en-US" dirty="0" smtClean="0"/>
              <a:t>, patterns, forms wholes, intuitive, concrete</a:t>
            </a:r>
          </a:p>
          <a:p>
            <a:pPr marL="228600" indent="-228600" eaLnBrk="1" hangingPunct="1">
              <a:spcBef>
                <a:spcPct val="0"/>
              </a:spcBef>
              <a:buFontTx/>
              <a:buAutoNum type="arabicPeriod"/>
            </a:pPr>
            <a:endParaRPr lang="en-CA" altLang="en-US" dirty="0" smtClean="0"/>
          </a:p>
        </p:txBody>
      </p:sp>
      <p:sp>
        <p:nvSpPr>
          <p:cNvPr id="368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135673F-42AF-4334-B81A-9B6848EF0594}" type="slidenum">
              <a:rPr lang="en-CA" smtClean="0"/>
              <a:pPr fontAlgn="base">
                <a:spcBef>
                  <a:spcPct val="0"/>
                </a:spcBef>
                <a:spcAft>
                  <a:spcPct val="0"/>
                </a:spcAft>
                <a:defRPr/>
              </a:pPr>
              <a:t>20</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Tx/>
              <a:buChar char="-"/>
            </a:pPr>
            <a:r>
              <a:rPr lang="en-CA" altLang="en-US" smtClean="0"/>
              <a:t> Cerebral lateralization is a matter of degree rather than all-or-nothing</a:t>
            </a:r>
          </a:p>
          <a:p>
            <a:pPr eaLnBrk="1" hangingPunct="1">
              <a:spcBef>
                <a:spcPct val="0"/>
              </a:spcBef>
              <a:buFontTx/>
              <a:buChar char="-"/>
            </a:pPr>
            <a:r>
              <a:rPr lang="en-CA" altLang="en-US" smtClean="0"/>
              <a:t> there are individual differences in patterns of lateralization e.g. Right handed versus left handed people</a:t>
            </a:r>
          </a:p>
          <a:p>
            <a:pPr eaLnBrk="1" hangingPunct="1">
              <a:spcBef>
                <a:spcPct val="0"/>
              </a:spcBef>
              <a:buFontTx/>
              <a:buChar char="-"/>
            </a:pPr>
            <a:r>
              <a:rPr lang="en-CA" altLang="en-US" smtClean="0"/>
              <a:t> some problems require a combination of skills from both hemispheres</a:t>
            </a:r>
          </a:p>
          <a:p>
            <a:pPr eaLnBrk="1" hangingPunct="1">
              <a:spcBef>
                <a:spcPct val="0"/>
              </a:spcBef>
            </a:pPr>
            <a:endParaRPr lang="en-CA" altLang="en-US" smtClean="0"/>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E56F6A7-76E4-4A94-B19E-F3EBF778EA1E}" type="slidenum">
              <a:rPr lang="en-CA" smtClean="0"/>
              <a:pPr fontAlgn="base">
                <a:spcBef>
                  <a:spcPct val="0"/>
                </a:spcBef>
                <a:spcAft>
                  <a:spcPct val="0"/>
                </a:spcAft>
                <a:defRPr/>
              </a:pPr>
              <a:t>21</a:t>
            </a:fld>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#2 </a:t>
            </a:r>
          </a:p>
          <a:p>
            <a:pPr eaLnBrk="1" hangingPunct="1">
              <a:spcBef>
                <a:spcPct val="0"/>
              </a:spcBef>
            </a:pPr>
            <a:endParaRPr lang="en-CA" altLang="en-US" dirty="0" smtClean="0"/>
          </a:p>
          <a:p>
            <a:pPr eaLnBrk="1" hangingPunct="1">
              <a:spcBef>
                <a:spcPct val="0"/>
              </a:spcBef>
            </a:pPr>
            <a:r>
              <a:rPr lang="en-CA" altLang="en-US" dirty="0" smtClean="0"/>
              <a:t>Your book explains how Darwin  saw survival of the fittest as meaning that survival is only important to the extent that it is linked to reproductive success i.e. organisms with lots of genes that lead to characteristics that promote survival are more likely generate more </a:t>
            </a:r>
            <a:r>
              <a:rPr lang="en-CA" altLang="en-US" smtClean="0"/>
              <a:t>offspring than </a:t>
            </a:r>
            <a:r>
              <a:rPr lang="en-CA" altLang="en-US" dirty="0" smtClean="0"/>
              <a:t>organisms that have fewer of those genes. To Darwin “fitness” really referred to reproductive success. And so by looking at litter size one can tell which parents had a better genetic make-up</a:t>
            </a:r>
          </a:p>
          <a:p>
            <a:pPr eaLnBrk="1" hangingPunct="1">
              <a:spcBef>
                <a:spcPct val="0"/>
              </a:spcBef>
            </a:pPr>
            <a:endParaRPr lang="en-CA" altLang="en-US" dirty="0" smtClean="0"/>
          </a:p>
        </p:txBody>
      </p:sp>
      <p:sp>
        <p:nvSpPr>
          <p:cNvPr id="389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516534E-4F6C-468C-BC99-FE55304B4FFD}" type="slidenum">
              <a:rPr lang="en-CA" smtClean="0"/>
              <a:pPr fontAlgn="base">
                <a:spcBef>
                  <a:spcPct val="0"/>
                </a:spcBef>
                <a:spcAft>
                  <a:spcPct val="0"/>
                </a:spcAft>
                <a:defRPr/>
              </a:pPr>
              <a:t>22</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#1 why not #2?</a:t>
            </a:r>
          </a:p>
        </p:txBody>
      </p:sp>
      <p:sp>
        <p:nvSpPr>
          <p:cNvPr id="399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3B387C0-28E7-440C-82AF-D7D2F6A2D3CD}" type="slidenum">
              <a:rPr lang="en-CA" smtClean="0"/>
              <a:pPr fontAlgn="base">
                <a:spcBef>
                  <a:spcPct val="0"/>
                </a:spcBef>
                <a:spcAft>
                  <a:spcPct val="0"/>
                </a:spcAft>
                <a:defRPr/>
              </a:pPr>
              <a:t>23</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smtClean="0"/>
              <a:t>Click to edit Master title style</a:t>
            </a:r>
            <a:endParaRPr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6" name="Date Placeholder 6"/>
          <p:cNvSpPr>
            <a:spLocks noGrp="1"/>
          </p:cNvSpPr>
          <p:nvPr>
            <p:ph type="dt" sz="half" idx="10"/>
          </p:nvPr>
        </p:nvSpPr>
        <p:spPr/>
        <p:txBody>
          <a:bodyPr/>
          <a:lstStyle>
            <a:lvl1pPr>
              <a:defRPr/>
            </a:lvl1pPr>
            <a:extLst/>
          </a:lstStyle>
          <a:p>
            <a:pPr>
              <a:defRPr/>
            </a:pPr>
            <a:fld id="{CAEC2751-706E-4D1F-9000-B669F2724970}" type="datetime1">
              <a:rPr lang="en-US" smtClean="0"/>
              <a:t>9/30/2014</a:t>
            </a:fld>
            <a:endParaRPr lang="en-US"/>
          </a:p>
        </p:txBody>
      </p:sp>
      <p:sp>
        <p:nvSpPr>
          <p:cNvPr id="7" name="Footer Placeholder 19"/>
          <p:cNvSpPr>
            <a:spLocks noGrp="1"/>
          </p:cNvSpPr>
          <p:nvPr>
            <p:ph type="ftr" sz="quarter" idx="11"/>
          </p:nvPr>
        </p:nvSpPr>
        <p:spPr/>
        <p:txBody>
          <a:bodyPr/>
          <a:lstStyle>
            <a:lvl1pPr>
              <a:defRPr/>
            </a:lvl1pPr>
            <a:extLst/>
          </a:lstStyle>
          <a:p>
            <a:pPr>
              <a:defRPr/>
            </a:pPr>
            <a:endParaRPr lang="en-US"/>
          </a:p>
        </p:txBody>
      </p:sp>
      <p:sp>
        <p:nvSpPr>
          <p:cNvPr id="8" name="Slide Number Placeholder 9"/>
          <p:cNvSpPr>
            <a:spLocks noGrp="1"/>
          </p:cNvSpPr>
          <p:nvPr>
            <p:ph type="sldNum" sz="quarter" idx="12"/>
          </p:nvPr>
        </p:nvSpPr>
        <p:spPr/>
        <p:txBody>
          <a:bodyPr/>
          <a:lstStyle>
            <a:lvl1pPr>
              <a:defRPr/>
            </a:lvl1pPr>
            <a:extLst/>
          </a:lstStyle>
          <a:p>
            <a:pPr>
              <a:defRPr/>
            </a:pPr>
            <a:fld id="{8EFD812A-8D5E-430A-B501-BD737A5ACCDC}" type="slidenum">
              <a:rPr lang="en-US"/>
              <a:pPr>
                <a:defRPr/>
              </a:pPr>
              <a:t>‹#›</a:t>
            </a:fld>
            <a:endParaRPr lang="en-US"/>
          </a:p>
        </p:txBody>
      </p:sp>
    </p:spTree>
    <p:extLst>
      <p:ext uri="{BB962C8B-B14F-4D97-AF65-F5344CB8AC3E}">
        <p14:creationId xmlns:p14="http://schemas.microsoft.com/office/powerpoint/2010/main" val="1639983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BB324127-918F-4183-92E1-47841DC8CCD5}" type="datetime1">
              <a:rPr lang="en-US" smtClean="0"/>
              <a:t>9/30/2014</a:t>
            </a:fld>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8E9EF540-A7E1-4760-A29F-1F9483663F8C}" type="slidenum">
              <a:rPr lang="en-US"/>
              <a:pPr>
                <a:defRPr/>
              </a:pPr>
              <a:t>‹#›</a:t>
            </a:fld>
            <a:endParaRPr lang="en-US"/>
          </a:p>
        </p:txBody>
      </p:sp>
    </p:spTree>
    <p:extLst>
      <p:ext uri="{BB962C8B-B14F-4D97-AF65-F5344CB8AC3E}">
        <p14:creationId xmlns:p14="http://schemas.microsoft.com/office/powerpoint/2010/main" val="3248417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extLst/>
          </a:lstStyle>
          <a:p>
            <a:pPr>
              <a:defRPr/>
            </a:pPr>
            <a:fld id="{73B23BE4-AF56-40DF-8A94-5A9C9FF290B5}" type="datetime1">
              <a:rPr lang="en-US" smtClean="0"/>
              <a:t>9/30/2014</a:t>
            </a:fld>
            <a:endParaRPr lang="en-US"/>
          </a:p>
        </p:txBody>
      </p:sp>
      <p:sp>
        <p:nvSpPr>
          <p:cNvPr id="9" name="Footer Placeholder 4"/>
          <p:cNvSpPr>
            <a:spLocks noGrp="1"/>
          </p:cNvSpPr>
          <p:nvPr>
            <p:ph type="ftr" sz="quarter" idx="11"/>
          </p:nvPr>
        </p:nvSpPr>
        <p:spPr/>
        <p:txBody>
          <a:bodyPr/>
          <a:lstStyle>
            <a:lvl1pPr>
              <a:defRPr/>
            </a:lvl1pPr>
            <a:extLst/>
          </a:lstStyle>
          <a:p>
            <a:pPr>
              <a:defRPr/>
            </a:pPr>
            <a:endParaRPr lang="en-US"/>
          </a:p>
        </p:txBody>
      </p:sp>
      <p:sp>
        <p:nvSpPr>
          <p:cNvPr id="10" name="Slide Number Placeholder 5"/>
          <p:cNvSpPr>
            <a:spLocks noGrp="1"/>
          </p:cNvSpPr>
          <p:nvPr>
            <p:ph type="sldNum" sz="quarter" idx="12"/>
          </p:nvPr>
        </p:nvSpPr>
        <p:spPr/>
        <p:txBody>
          <a:bodyPr/>
          <a:lstStyle>
            <a:lvl1pPr>
              <a:defRPr/>
            </a:lvl1pPr>
            <a:extLst/>
          </a:lstStyle>
          <a:p>
            <a:pPr>
              <a:defRPr/>
            </a:pPr>
            <a:fld id="{03345C3F-F48B-4013-9503-FE51FB18F43A}" type="slidenum">
              <a:rPr lang="en-US"/>
              <a:pPr>
                <a:defRPr/>
              </a:pPr>
              <a:t>‹#›</a:t>
            </a:fld>
            <a:endParaRPr lang="en-US"/>
          </a:p>
        </p:txBody>
      </p:sp>
    </p:spTree>
    <p:extLst>
      <p:ext uri="{BB962C8B-B14F-4D97-AF65-F5344CB8AC3E}">
        <p14:creationId xmlns:p14="http://schemas.microsoft.com/office/powerpoint/2010/main" val="2480564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2FBDDD7E-4E1D-47AC-9201-5D0DD5F4F2CD}" type="datetime1">
              <a:rPr lang="en-US" smtClean="0"/>
              <a:t>9/30/2014</a:t>
            </a:fld>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AA536330-ECD7-43FC-9AF8-F6348C9E2171}" type="slidenum">
              <a:rPr lang="en-US"/>
              <a:pPr>
                <a:defRPr/>
              </a:pPr>
              <a:t>‹#›</a:t>
            </a:fld>
            <a:endParaRPr lang="en-US"/>
          </a:p>
        </p:txBody>
      </p:sp>
    </p:spTree>
    <p:extLst>
      <p:ext uri="{BB962C8B-B14F-4D97-AF65-F5344CB8AC3E}">
        <p14:creationId xmlns:p14="http://schemas.microsoft.com/office/powerpoint/2010/main" val="2862146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6E1F298B-291A-46C0-934E-252CBA9DF13D}" type="datetime1">
              <a:rPr lang="en-US" smtClean="0"/>
              <a:t>9/30/2014</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3676DF9B-CA81-4638-B349-B243B1CEC613}" type="slidenum">
              <a:rPr lang="en-US"/>
              <a:pPr>
                <a:defRPr/>
              </a:pPr>
              <a:t>‹#›</a:t>
            </a:fld>
            <a:endParaRPr lang="en-US"/>
          </a:p>
        </p:txBody>
      </p:sp>
    </p:spTree>
    <p:extLst>
      <p:ext uri="{BB962C8B-B14F-4D97-AF65-F5344CB8AC3E}">
        <p14:creationId xmlns:p14="http://schemas.microsoft.com/office/powerpoint/2010/main" val="964688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7F4C56BC-DE90-455E-9BA3-0EA43C8CE9E0}" type="datetime1">
              <a:rPr lang="en-US" smtClean="0"/>
              <a:t>9/30/2014</a:t>
            </a:fld>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pPr>
              <a:defRPr/>
            </a:pPr>
            <a:fld id="{8ADE1F36-0640-481A-897D-6F6D2C97B35A}" type="slidenum">
              <a:rPr lang="en-US"/>
              <a:pPr>
                <a:defRPr/>
              </a:pPr>
              <a:t>‹#›</a:t>
            </a:fld>
            <a:endParaRPr lang="en-US"/>
          </a:p>
        </p:txBody>
      </p:sp>
    </p:spTree>
    <p:extLst>
      <p:ext uri="{BB962C8B-B14F-4D97-AF65-F5344CB8AC3E}">
        <p14:creationId xmlns:p14="http://schemas.microsoft.com/office/powerpoint/2010/main" val="3148462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Date Placeholder 1"/>
          <p:cNvSpPr>
            <a:spLocks noGrp="1"/>
          </p:cNvSpPr>
          <p:nvPr>
            <p:ph type="dt" sz="half" idx="10"/>
          </p:nvPr>
        </p:nvSpPr>
        <p:spPr/>
        <p:txBody>
          <a:bodyPr/>
          <a:lstStyle>
            <a:lvl1pPr>
              <a:defRPr/>
            </a:lvl1pPr>
            <a:extLst/>
          </a:lstStyle>
          <a:p>
            <a:pPr>
              <a:defRPr/>
            </a:pPr>
            <a:fld id="{D1DF0F93-5995-4C8C-8B31-C7BF61BFB846}" type="datetime1">
              <a:rPr lang="en-US" smtClean="0"/>
              <a:t>9/30/2014</a:t>
            </a:fld>
            <a:endParaRPr lang="en-US"/>
          </a:p>
        </p:txBody>
      </p:sp>
      <p:sp>
        <p:nvSpPr>
          <p:cNvPr id="5" name="Footer Placeholder 2"/>
          <p:cNvSpPr>
            <a:spLocks noGrp="1"/>
          </p:cNvSpPr>
          <p:nvPr>
            <p:ph type="ftr" sz="quarter" idx="11"/>
          </p:nvPr>
        </p:nvSpPr>
        <p:spPr/>
        <p:txBody>
          <a:bodyPr/>
          <a:lstStyle>
            <a:lvl1pPr>
              <a:defRPr/>
            </a:lvl1pPr>
            <a:extLst/>
          </a:lstStyle>
          <a:p>
            <a:pPr>
              <a:defRPr/>
            </a:pPr>
            <a:endParaRPr lang="en-US"/>
          </a:p>
        </p:txBody>
      </p:sp>
      <p:sp>
        <p:nvSpPr>
          <p:cNvPr id="6" name="Slide Number Placeholder 3"/>
          <p:cNvSpPr>
            <a:spLocks noGrp="1"/>
          </p:cNvSpPr>
          <p:nvPr>
            <p:ph type="sldNum" sz="quarter" idx="12"/>
          </p:nvPr>
        </p:nvSpPr>
        <p:spPr/>
        <p:txBody>
          <a:bodyPr/>
          <a:lstStyle>
            <a:lvl1pPr>
              <a:defRPr/>
            </a:lvl1pPr>
            <a:extLst/>
          </a:lstStyle>
          <a:p>
            <a:pPr>
              <a:defRPr/>
            </a:pPr>
            <a:fld id="{70B49BC4-313B-4501-9F93-AD218AB87BCA}" type="slidenum">
              <a:rPr lang="en-US"/>
              <a:pPr>
                <a:defRPr/>
              </a:pPr>
              <a:t>‹#›</a:t>
            </a:fld>
            <a:endParaRPr lang="en-US"/>
          </a:p>
        </p:txBody>
      </p:sp>
    </p:spTree>
    <p:extLst>
      <p:ext uri="{BB962C8B-B14F-4D97-AF65-F5344CB8AC3E}">
        <p14:creationId xmlns:p14="http://schemas.microsoft.com/office/powerpoint/2010/main" val="1261158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63AA6D13-F8CB-4208-AC86-FAA1A88A0C9B}" type="datetime1">
              <a:rPr lang="en-US" smtClean="0"/>
              <a:t>9/30/2014</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9318CDC9-122D-4A4A-AECE-0C59C5A15BDC}" type="slidenum">
              <a:rPr lang="en-US"/>
              <a:pPr>
                <a:defRPr/>
              </a:pPr>
              <a:t>‹#›</a:t>
            </a:fld>
            <a:endParaRPr lang="en-US"/>
          </a:p>
        </p:txBody>
      </p:sp>
    </p:spTree>
    <p:extLst>
      <p:ext uri="{BB962C8B-B14F-4D97-AF65-F5344CB8AC3E}">
        <p14:creationId xmlns:p14="http://schemas.microsoft.com/office/powerpoint/2010/main" val="161867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extLst/>
          </a:lstStyle>
          <a:p>
            <a:pPr>
              <a:defRPr/>
            </a:pPr>
            <a:fld id="{E1F8F030-4769-43E4-8A1F-93AE99011A0B}" type="datetime1">
              <a:rPr lang="en-US" smtClean="0"/>
              <a:t>9/30/2014</a:t>
            </a:fld>
            <a:endParaRPr lang="en-US"/>
          </a:p>
        </p:txBody>
      </p:sp>
      <p:sp>
        <p:nvSpPr>
          <p:cNvPr id="9" name="Footer Placeholder 5"/>
          <p:cNvSpPr>
            <a:spLocks noGrp="1"/>
          </p:cNvSpPr>
          <p:nvPr>
            <p:ph type="ftr" sz="quarter" idx="11"/>
          </p:nvPr>
        </p:nvSpPr>
        <p:spPr/>
        <p:txBody>
          <a:bodyPr/>
          <a:lstStyle>
            <a:lvl1pPr>
              <a:defRPr/>
            </a:lvl1pPr>
            <a:extLst/>
          </a:lstStyle>
          <a:p>
            <a:pPr>
              <a:defRPr/>
            </a:pPr>
            <a:endParaRPr lang="en-US"/>
          </a:p>
        </p:txBody>
      </p:sp>
      <p:sp>
        <p:nvSpPr>
          <p:cNvPr id="10" name="Slide Number Placeholder 6"/>
          <p:cNvSpPr>
            <a:spLocks noGrp="1"/>
          </p:cNvSpPr>
          <p:nvPr>
            <p:ph type="sldNum" sz="quarter" idx="12"/>
          </p:nvPr>
        </p:nvSpPr>
        <p:spPr/>
        <p:txBody>
          <a:bodyPr/>
          <a:lstStyle>
            <a:lvl1pPr>
              <a:defRPr/>
            </a:lvl1pPr>
            <a:extLst/>
          </a:lstStyle>
          <a:p>
            <a:pPr>
              <a:defRPr/>
            </a:pPr>
            <a:fld id="{01519432-0D57-40F7-9FE3-5E48982D5F78}" type="slidenum">
              <a:rPr lang="en-US"/>
              <a:pPr>
                <a:defRPr/>
              </a:pPr>
              <a:t>‹#›</a:t>
            </a:fld>
            <a:endParaRPr lang="en-US"/>
          </a:p>
        </p:txBody>
      </p:sp>
    </p:spTree>
    <p:extLst>
      <p:ext uri="{BB962C8B-B14F-4D97-AF65-F5344CB8AC3E}">
        <p14:creationId xmlns:p14="http://schemas.microsoft.com/office/powerpoint/2010/main" val="192106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9BDA5BF0-D95D-44CF-BFFF-813682455184}" type="datetime1">
              <a:rPr lang="en-US" smtClean="0"/>
              <a:t>9/30/2014</a:t>
            </a:fld>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E9BAB7FF-40E1-4C7A-A90A-CFF64C7AFB38}" type="slidenum">
              <a:rPr lang="en-US"/>
              <a:pPr>
                <a:defRPr/>
              </a:pPr>
              <a:t>‹#›</a:t>
            </a:fld>
            <a:endParaRPr lang="en-US"/>
          </a:p>
        </p:txBody>
      </p:sp>
    </p:spTree>
    <p:extLst>
      <p:ext uri="{BB962C8B-B14F-4D97-AF65-F5344CB8AC3E}">
        <p14:creationId xmlns:p14="http://schemas.microsoft.com/office/powerpoint/2010/main" val="1918811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0B6FD3D7-77D6-47B0-A262-F087871B8D90}" type="datetime1">
              <a:rPr lang="en-US" smtClean="0"/>
              <a:t>9/30/2014</a:t>
            </a:fld>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96DED065-88FB-4E11-965B-692D9CE27A77}" type="slidenum">
              <a:rPr lang="en-US"/>
              <a:pPr>
                <a:defRPr/>
              </a:pPr>
              <a:t>‹#›</a:t>
            </a:fld>
            <a:endParaRPr lang="en-US"/>
          </a:p>
        </p:txBody>
      </p:sp>
    </p:spTree>
    <p:extLst>
      <p:ext uri="{BB962C8B-B14F-4D97-AF65-F5344CB8AC3E}">
        <p14:creationId xmlns:p14="http://schemas.microsoft.com/office/powerpoint/2010/main" val="2091388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cs typeface="+mn-cs"/>
              </a:defRPr>
            </a:lvl1pPr>
            <a:extLst/>
          </a:lstStyle>
          <a:p>
            <a:pPr>
              <a:defRPr/>
            </a:pPr>
            <a:fld id="{9599303F-FA5B-4AD7-8BAF-4A04DDFF1280}" type="datetime1">
              <a:rPr lang="en-US" smtClean="0"/>
              <a:t>9/30/2014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en-US"/>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fld id="{525E2423-DA73-451D-83EC-7AC3EC91795A}" type="slidenum">
              <a:rPr lang="en-US"/>
              <a:pPr>
                <a:defRPr/>
              </a:pPr>
              <a:t>‹#›</a:t>
            </a:fld>
            <a:endParaRPr lang="en-US"/>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819" r:id="rId1"/>
    <p:sldLayoutId id="2147483814" r:id="rId2"/>
    <p:sldLayoutId id="2147483820" r:id="rId3"/>
    <p:sldLayoutId id="2147483815" r:id="rId4"/>
    <p:sldLayoutId id="2147483821" r:id="rId5"/>
    <p:sldLayoutId id="2147483816" r:id="rId6"/>
    <p:sldLayoutId id="2147483822" r:id="rId7"/>
    <p:sldLayoutId id="2147483823" r:id="rId8"/>
    <p:sldLayoutId id="2147483824" r:id="rId9"/>
    <p:sldLayoutId id="2147483817" r:id="rId10"/>
    <p:sldLayoutId id="2147483818" r:id="rId11"/>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a:defRPr>
      </a:lvl2pPr>
      <a:lvl3pPr algn="l" rtl="0" eaLnBrk="0" fontAlgn="base" hangingPunct="0">
        <a:spcBef>
          <a:spcPct val="0"/>
        </a:spcBef>
        <a:spcAft>
          <a:spcPct val="0"/>
        </a:spcAft>
        <a:defRPr sz="4300">
          <a:solidFill>
            <a:srgbClr val="572314"/>
          </a:solidFill>
          <a:latin typeface="Gill Sans MT"/>
        </a:defRPr>
      </a:lvl3pPr>
      <a:lvl4pPr algn="l" rtl="0" eaLnBrk="0" fontAlgn="base" hangingPunct="0">
        <a:spcBef>
          <a:spcPct val="0"/>
        </a:spcBef>
        <a:spcAft>
          <a:spcPct val="0"/>
        </a:spcAft>
        <a:defRPr sz="4300">
          <a:solidFill>
            <a:srgbClr val="572314"/>
          </a:solidFill>
          <a:latin typeface="Gill Sans MT"/>
        </a:defRPr>
      </a:lvl4pPr>
      <a:lvl5pPr algn="l" rtl="0" eaLnBrk="0" fontAlgn="base" hangingPunct="0">
        <a:spcBef>
          <a:spcPct val="0"/>
        </a:spcBef>
        <a:spcAft>
          <a:spcPct val="0"/>
        </a:spcAft>
        <a:defRPr sz="4300">
          <a:solidFill>
            <a:srgbClr val="572314"/>
          </a:solidFill>
          <a:latin typeface="Gill Sans MT"/>
        </a:defRPr>
      </a:lvl5pPr>
      <a:lvl6pPr marL="457200" algn="l" rtl="0" fontAlgn="base">
        <a:spcBef>
          <a:spcPct val="0"/>
        </a:spcBef>
        <a:spcAft>
          <a:spcPct val="0"/>
        </a:spcAft>
        <a:defRPr sz="4300">
          <a:solidFill>
            <a:srgbClr val="572314"/>
          </a:solidFill>
          <a:latin typeface="Gill Sans MT"/>
        </a:defRPr>
      </a:lvl6pPr>
      <a:lvl7pPr marL="914400" algn="l" rtl="0" fontAlgn="base">
        <a:spcBef>
          <a:spcPct val="0"/>
        </a:spcBef>
        <a:spcAft>
          <a:spcPct val="0"/>
        </a:spcAft>
        <a:defRPr sz="4300">
          <a:solidFill>
            <a:srgbClr val="572314"/>
          </a:solidFill>
          <a:latin typeface="Gill Sans MT"/>
        </a:defRPr>
      </a:lvl7pPr>
      <a:lvl8pPr marL="1371600" algn="l" rtl="0" fontAlgn="base">
        <a:spcBef>
          <a:spcPct val="0"/>
        </a:spcBef>
        <a:spcAft>
          <a:spcPct val="0"/>
        </a:spcAft>
        <a:defRPr sz="4300">
          <a:solidFill>
            <a:srgbClr val="572314"/>
          </a:solidFill>
          <a:latin typeface="Gill Sans MT"/>
        </a:defRPr>
      </a:lvl8pPr>
      <a:lvl9pPr marL="1828800" algn="l" rtl="0" fontAlgn="base">
        <a:spcBef>
          <a:spcPct val="0"/>
        </a:spcBef>
        <a:spcAft>
          <a:spcPct val="0"/>
        </a:spcAft>
        <a:defRPr sz="4300">
          <a:solidFill>
            <a:srgbClr val="572314"/>
          </a:solidFill>
          <a:latin typeface="Gill Sans MT"/>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ted.com/talks/joachim_de_posada_says_don_t_eat_the_marshmallow_yet.html" TargetMode="External"/><Relationship Id="rId2" Type="http://schemas.openxmlformats.org/officeDocument/2006/relationships/hyperlink" Target="http://www.examtime.com/mind-maps/?gclid=CID7gZmA7rkCFaNaMgodoHAAD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auth.mhhe.com/socscience/english/qe/qe76aa.php?qi=185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graphpad.com/quickcalcs/randomize1.cf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1925" y="360363"/>
            <a:ext cx="7407275" cy="1471612"/>
          </a:xfrm>
        </p:spPr>
        <p:txBody>
          <a:bodyPr/>
          <a:lstStyle/>
          <a:p>
            <a:pPr eaLnBrk="1" fontAlgn="auto" hangingPunct="1">
              <a:spcAft>
                <a:spcPts val="0"/>
              </a:spcAft>
              <a:defRPr/>
            </a:pPr>
            <a:r>
              <a:rPr lang="en-CA" dirty="0" smtClean="0">
                <a:solidFill>
                  <a:schemeClr val="tx2">
                    <a:satMod val="130000"/>
                  </a:schemeClr>
                </a:solidFill>
              </a:rPr>
              <a:t>Review: Chap 1 – 3</a:t>
            </a:r>
            <a:endParaRPr lang="en-CA" dirty="0">
              <a:solidFill>
                <a:schemeClr val="tx2">
                  <a:satMod val="130000"/>
                </a:schemeClr>
              </a:solidFill>
            </a:endParaRPr>
          </a:p>
        </p:txBody>
      </p:sp>
      <p:sp>
        <p:nvSpPr>
          <p:cNvPr id="3" name="Subtitle 2"/>
          <p:cNvSpPr>
            <a:spLocks noGrp="1"/>
          </p:cNvSpPr>
          <p:nvPr>
            <p:ph type="subTitle" idx="1"/>
          </p:nvPr>
        </p:nvSpPr>
        <p:spPr>
          <a:xfrm>
            <a:off x="1431925" y="1849438"/>
            <a:ext cx="7407275" cy="1752600"/>
          </a:xfrm>
        </p:spPr>
        <p:txBody>
          <a:bodyPr>
            <a:normAutofit/>
          </a:bodyPr>
          <a:lstStyle/>
          <a:p>
            <a:pPr eaLnBrk="1" fontAlgn="auto" hangingPunct="1">
              <a:spcAft>
                <a:spcPts val="0"/>
              </a:spcAft>
              <a:buFont typeface="Wingdings 2"/>
              <a:buNone/>
              <a:defRPr/>
            </a:pPr>
            <a:r>
              <a:rPr lang="en-CA" dirty="0" err="1" smtClean="0"/>
              <a:t>Weiten</a:t>
            </a:r>
            <a:r>
              <a:rPr lang="en-CA" dirty="0" smtClean="0"/>
              <a:t> and McCann</a:t>
            </a:r>
          </a:p>
          <a:p>
            <a:pPr eaLnBrk="1" fontAlgn="auto" hangingPunct="1">
              <a:spcAft>
                <a:spcPts val="0"/>
              </a:spcAft>
              <a:buFont typeface="Wingdings 2"/>
              <a:buNone/>
              <a:defRPr/>
            </a:pPr>
            <a:endParaRPr lang="en-CA" dirty="0"/>
          </a:p>
          <a:p>
            <a:pPr eaLnBrk="1" fontAlgn="auto" hangingPunct="1">
              <a:spcAft>
                <a:spcPts val="0"/>
              </a:spcAft>
              <a:buFont typeface="Wingdings 2"/>
              <a:buNone/>
              <a:defRPr/>
            </a:pPr>
            <a:r>
              <a:rPr lang="en-CA" dirty="0" err="1" smtClean="0"/>
              <a:t>Dr</a:t>
            </a:r>
            <a:r>
              <a:rPr lang="en-CA" dirty="0" smtClean="0"/>
              <a:t> Peter </a:t>
            </a:r>
            <a:r>
              <a:rPr lang="en-CA" dirty="0" err="1" smtClean="0"/>
              <a:t>Aubin</a:t>
            </a:r>
            <a:endParaRPr lang="en-CA" dirty="0" smtClean="0"/>
          </a:p>
          <a:p>
            <a:pPr eaLnBrk="1" fontAlgn="auto" hangingPunct="1">
              <a:spcAft>
                <a:spcPts val="0"/>
              </a:spcAft>
              <a:buFont typeface="Wingdings 2"/>
              <a:buNone/>
              <a:defRPr/>
            </a:pPr>
            <a:endParaRPr lang="en-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CA" dirty="0" smtClean="0"/>
              <a:t>Objectives</a:t>
            </a:r>
            <a:endParaRPr lang="en-CA" dirty="0"/>
          </a:p>
        </p:txBody>
      </p:sp>
      <p:sp>
        <p:nvSpPr>
          <p:cNvPr id="9219" name="Content Placeholder 2"/>
          <p:cNvSpPr>
            <a:spLocks noGrp="1"/>
          </p:cNvSpPr>
          <p:nvPr>
            <p:ph idx="1"/>
          </p:nvPr>
        </p:nvSpPr>
        <p:spPr/>
        <p:txBody>
          <a:bodyPr/>
          <a:lstStyle/>
          <a:p>
            <a:pPr>
              <a:defRPr/>
            </a:pPr>
            <a:r>
              <a:rPr lang="en-CA" altLang="en-US" dirty="0" smtClean="0"/>
              <a:t>Build stronger learning skills</a:t>
            </a:r>
          </a:p>
          <a:p>
            <a:pPr>
              <a:defRPr/>
            </a:pPr>
            <a:r>
              <a:rPr lang="en-CA" altLang="en-US" dirty="0" smtClean="0"/>
              <a:t>Understand how multiple questions are constructed and how you should study for them</a:t>
            </a:r>
          </a:p>
          <a:p>
            <a:pPr>
              <a:defRPr/>
            </a:pPr>
            <a:endParaRPr lang="en-CA" altLang="en-US" dirty="0"/>
          </a:p>
          <a:p>
            <a:pPr marL="82550" indent="0">
              <a:buFont typeface="Wingdings 2" pitchFamily="18" charset="2"/>
              <a:buNone/>
              <a:defRPr/>
            </a:pPr>
            <a:r>
              <a:rPr lang="en-CA" altLang="en-US" dirty="0" smtClean="0"/>
              <a:t>This will</a:t>
            </a:r>
          </a:p>
          <a:p>
            <a:pPr>
              <a:defRPr/>
            </a:pPr>
            <a:r>
              <a:rPr lang="en-CA" altLang="en-US" dirty="0" smtClean="0"/>
              <a:t>Support your success in this course</a:t>
            </a:r>
          </a:p>
          <a:p>
            <a:pPr>
              <a:defRPr/>
            </a:pPr>
            <a:r>
              <a:rPr lang="en-CA" altLang="en-US" dirty="0" smtClean="0"/>
              <a:t>Support your success in your degree</a:t>
            </a:r>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Rounded Rectangle 73"/>
          <p:cNvSpPr/>
          <p:nvPr/>
        </p:nvSpPr>
        <p:spPr>
          <a:xfrm>
            <a:off x="1362075" y="4648200"/>
            <a:ext cx="6334125" cy="1219200"/>
          </a:xfrm>
          <a:prstGeom prst="roundRect">
            <a:avLst/>
          </a:prstGeom>
          <a:solidFill>
            <a:srgbClr val="FFC0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58374" name="Rounded Rectangle 58373"/>
          <p:cNvSpPr/>
          <p:nvPr/>
        </p:nvSpPr>
        <p:spPr>
          <a:xfrm>
            <a:off x="6324600" y="838200"/>
            <a:ext cx="2590800" cy="3581400"/>
          </a:xfrm>
          <a:prstGeom prst="roundRect">
            <a:avLst/>
          </a:prstGeom>
          <a:solidFill>
            <a:schemeClr val="bg1">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58378" name="Freeform 58377"/>
          <p:cNvSpPr/>
          <p:nvPr/>
        </p:nvSpPr>
        <p:spPr>
          <a:xfrm>
            <a:off x="655638" y="1322388"/>
            <a:ext cx="5546725" cy="2990850"/>
          </a:xfrm>
          <a:custGeom>
            <a:avLst/>
            <a:gdLst>
              <a:gd name="connsiteX0" fmla="*/ 4870174 w 5546034"/>
              <a:gd name="connsiteY0" fmla="*/ 4 h 2991683"/>
              <a:gd name="connsiteX1" fmla="*/ 4870174 w 5546034"/>
              <a:gd name="connsiteY1" fmla="*/ 4 h 2991683"/>
              <a:gd name="connsiteX2" fmla="*/ 4959626 w 5546034"/>
              <a:gd name="connsiteY2" fmla="*/ 19883 h 2991683"/>
              <a:gd name="connsiteX3" fmla="*/ 5039139 w 5546034"/>
              <a:gd name="connsiteY3" fmla="*/ 39761 h 2991683"/>
              <a:gd name="connsiteX4" fmla="*/ 5118652 w 5546034"/>
              <a:gd name="connsiteY4" fmla="*/ 89457 h 2991683"/>
              <a:gd name="connsiteX5" fmla="*/ 5178287 w 5546034"/>
              <a:gd name="connsiteY5" fmla="*/ 129213 h 2991683"/>
              <a:gd name="connsiteX6" fmla="*/ 5287617 w 5546034"/>
              <a:gd name="connsiteY6" fmla="*/ 198787 h 2991683"/>
              <a:gd name="connsiteX7" fmla="*/ 5317434 w 5546034"/>
              <a:gd name="connsiteY7" fmla="*/ 228604 h 2991683"/>
              <a:gd name="connsiteX8" fmla="*/ 5387008 w 5546034"/>
              <a:gd name="connsiteY8" fmla="*/ 278300 h 2991683"/>
              <a:gd name="connsiteX9" fmla="*/ 5426765 w 5546034"/>
              <a:gd name="connsiteY9" fmla="*/ 318057 h 2991683"/>
              <a:gd name="connsiteX10" fmla="*/ 5436704 w 5546034"/>
              <a:gd name="connsiteY10" fmla="*/ 347874 h 2991683"/>
              <a:gd name="connsiteX11" fmla="*/ 5476460 w 5546034"/>
              <a:gd name="connsiteY11" fmla="*/ 397570 h 2991683"/>
              <a:gd name="connsiteX12" fmla="*/ 5496339 w 5546034"/>
              <a:gd name="connsiteY12" fmla="*/ 457204 h 2991683"/>
              <a:gd name="connsiteX13" fmla="*/ 5506278 w 5546034"/>
              <a:gd name="connsiteY13" fmla="*/ 496961 h 2991683"/>
              <a:gd name="connsiteX14" fmla="*/ 5526156 w 5546034"/>
              <a:gd name="connsiteY14" fmla="*/ 556596 h 2991683"/>
              <a:gd name="connsiteX15" fmla="*/ 5536095 w 5546034"/>
              <a:gd name="connsiteY15" fmla="*/ 586413 h 2991683"/>
              <a:gd name="connsiteX16" fmla="*/ 5546034 w 5546034"/>
              <a:gd name="connsiteY16" fmla="*/ 626170 h 2991683"/>
              <a:gd name="connsiteX17" fmla="*/ 5526156 w 5546034"/>
              <a:gd name="connsiteY17" fmla="*/ 805074 h 2991683"/>
              <a:gd name="connsiteX18" fmla="*/ 5506278 w 5546034"/>
              <a:gd name="connsiteY18" fmla="*/ 834891 h 2991683"/>
              <a:gd name="connsiteX19" fmla="*/ 5446643 w 5546034"/>
              <a:gd name="connsiteY19" fmla="*/ 944222 h 2991683"/>
              <a:gd name="connsiteX20" fmla="*/ 5416826 w 5546034"/>
              <a:gd name="connsiteY20" fmla="*/ 964100 h 2991683"/>
              <a:gd name="connsiteX21" fmla="*/ 5377069 w 5546034"/>
              <a:gd name="connsiteY21" fmla="*/ 1003857 h 2991683"/>
              <a:gd name="connsiteX22" fmla="*/ 5357191 w 5546034"/>
              <a:gd name="connsiteY22" fmla="*/ 1033674 h 2991683"/>
              <a:gd name="connsiteX23" fmla="*/ 5287617 w 5546034"/>
              <a:gd name="connsiteY23" fmla="*/ 1073430 h 2991683"/>
              <a:gd name="connsiteX24" fmla="*/ 5218043 w 5546034"/>
              <a:gd name="connsiteY24" fmla="*/ 1133065 h 2991683"/>
              <a:gd name="connsiteX25" fmla="*/ 5188226 w 5546034"/>
              <a:gd name="connsiteY25" fmla="*/ 1143004 h 2991683"/>
              <a:gd name="connsiteX26" fmla="*/ 5118652 w 5546034"/>
              <a:gd name="connsiteY26" fmla="*/ 1172822 h 2991683"/>
              <a:gd name="connsiteX27" fmla="*/ 5059017 w 5546034"/>
              <a:gd name="connsiteY27" fmla="*/ 1212578 h 2991683"/>
              <a:gd name="connsiteX28" fmla="*/ 5009321 w 5546034"/>
              <a:gd name="connsiteY28" fmla="*/ 1232457 h 2991683"/>
              <a:gd name="connsiteX29" fmla="*/ 4929808 w 5546034"/>
              <a:gd name="connsiteY29" fmla="*/ 1262274 h 2991683"/>
              <a:gd name="connsiteX30" fmla="*/ 4899991 w 5546034"/>
              <a:gd name="connsiteY30" fmla="*/ 1282152 h 2991683"/>
              <a:gd name="connsiteX31" fmla="*/ 4760843 w 5546034"/>
              <a:gd name="connsiteY31" fmla="*/ 1331848 h 2991683"/>
              <a:gd name="connsiteX32" fmla="*/ 4731026 w 5546034"/>
              <a:gd name="connsiteY32" fmla="*/ 1341787 h 2991683"/>
              <a:gd name="connsiteX33" fmla="*/ 4691269 w 5546034"/>
              <a:gd name="connsiteY33" fmla="*/ 1351726 h 2991683"/>
              <a:gd name="connsiteX34" fmla="*/ 4661452 w 5546034"/>
              <a:gd name="connsiteY34" fmla="*/ 1361665 h 2991683"/>
              <a:gd name="connsiteX35" fmla="*/ 4611756 w 5546034"/>
              <a:gd name="connsiteY35" fmla="*/ 1371604 h 2991683"/>
              <a:gd name="connsiteX36" fmla="*/ 4532243 w 5546034"/>
              <a:gd name="connsiteY36" fmla="*/ 1391483 h 2991683"/>
              <a:gd name="connsiteX37" fmla="*/ 4492487 w 5546034"/>
              <a:gd name="connsiteY37" fmla="*/ 1401422 h 2991683"/>
              <a:gd name="connsiteX38" fmla="*/ 4462669 w 5546034"/>
              <a:gd name="connsiteY38" fmla="*/ 1421300 h 2991683"/>
              <a:gd name="connsiteX39" fmla="*/ 4383156 w 5546034"/>
              <a:gd name="connsiteY39" fmla="*/ 1441178 h 2991683"/>
              <a:gd name="connsiteX40" fmla="*/ 4273826 w 5546034"/>
              <a:gd name="connsiteY40" fmla="*/ 1470996 h 2991683"/>
              <a:gd name="connsiteX41" fmla="*/ 4244008 w 5546034"/>
              <a:gd name="connsiteY41" fmla="*/ 1490874 h 2991683"/>
              <a:gd name="connsiteX42" fmla="*/ 4144617 w 5546034"/>
              <a:gd name="connsiteY42" fmla="*/ 1520691 h 2991683"/>
              <a:gd name="connsiteX43" fmla="*/ 4094921 w 5546034"/>
              <a:gd name="connsiteY43" fmla="*/ 1560448 h 2991683"/>
              <a:gd name="connsiteX44" fmla="*/ 4055165 w 5546034"/>
              <a:gd name="connsiteY44" fmla="*/ 1570387 h 2991683"/>
              <a:gd name="connsiteX45" fmla="*/ 3955774 w 5546034"/>
              <a:gd name="connsiteY45" fmla="*/ 1610143 h 2991683"/>
              <a:gd name="connsiteX46" fmla="*/ 3896139 w 5546034"/>
              <a:gd name="connsiteY46" fmla="*/ 1630022 h 2991683"/>
              <a:gd name="connsiteX47" fmla="*/ 3856382 w 5546034"/>
              <a:gd name="connsiteY47" fmla="*/ 1649900 h 2991683"/>
              <a:gd name="connsiteX48" fmla="*/ 3806687 w 5546034"/>
              <a:gd name="connsiteY48" fmla="*/ 1659839 h 2991683"/>
              <a:gd name="connsiteX49" fmla="*/ 3766930 w 5546034"/>
              <a:gd name="connsiteY49" fmla="*/ 1669778 h 2991683"/>
              <a:gd name="connsiteX50" fmla="*/ 3717234 w 5546034"/>
              <a:gd name="connsiteY50" fmla="*/ 1699596 h 2991683"/>
              <a:gd name="connsiteX51" fmla="*/ 3647660 w 5546034"/>
              <a:gd name="connsiteY51" fmla="*/ 1729413 h 2991683"/>
              <a:gd name="connsiteX52" fmla="*/ 3588026 w 5546034"/>
              <a:gd name="connsiteY52" fmla="*/ 1769170 h 2991683"/>
              <a:gd name="connsiteX53" fmla="*/ 3448878 w 5546034"/>
              <a:gd name="connsiteY53" fmla="*/ 1828804 h 2991683"/>
              <a:gd name="connsiteX54" fmla="*/ 3409121 w 5546034"/>
              <a:gd name="connsiteY54" fmla="*/ 1848683 h 2991683"/>
              <a:gd name="connsiteX55" fmla="*/ 3379304 w 5546034"/>
              <a:gd name="connsiteY55" fmla="*/ 1868561 h 2991683"/>
              <a:gd name="connsiteX56" fmla="*/ 3339547 w 5546034"/>
              <a:gd name="connsiteY56" fmla="*/ 1898378 h 2991683"/>
              <a:gd name="connsiteX57" fmla="*/ 3269974 w 5546034"/>
              <a:gd name="connsiteY57" fmla="*/ 1928196 h 2991683"/>
              <a:gd name="connsiteX58" fmla="*/ 3240156 w 5546034"/>
              <a:gd name="connsiteY58" fmla="*/ 1948074 h 2991683"/>
              <a:gd name="connsiteX59" fmla="*/ 3170582 w 5546034"/>
              <a:gd name="connsiteY59" fmla="*/ 1967952 h 2991683"/>
              <a:gd name="connsiteX60" fmla="*/ 3110947 w 5546034"/>
              <a:gd name="connsiteY60" fmla="*/ 2017648 h 2991683"/>
              <a:gd name="connsiteX61" fmla="*/ 3071191 w 5546034"/>
              <a:gd name="connsiteY61" fmla="*/ 2027587 h 2991683"/>
              <a:gd name="connsiteX62" fmla="*/ 2971800 w 5546034"/>
              <a:gd name="connsiteY62" fmla="*/ 2117039 h 2991683"/>
              <a:gd name="connsiteX63" fmla="*/ 2922104 w 5546034"/>
              <a:gd name="connsiteY63" fmla="*/ 2166735 h 2991683"/>
              <a:gd name="connsiteX64" fmla="*/ 2872408 w 5546034"/>
              <a:gd name="connsiteY64" fmla="*/ 2216430 h 2991683"/>
              <a:gd name="connsiteX65" fmla="*/ 2792895 w 5546034"/>
              <a:gd name="connsiteY65" fmla="*/ 2286004 h 2991683"/>
              <a:gd name="connsiteX66" fmla="*/ 2743200 w 5546034"/>
              <a:gd name="connsiteY66" fmla="*/ 2335700 h 2991683"/>
              <a:gd name="connsiteX67" fmla="*/ 2723321 w 5546034"/>
              <a:gd name="connsiteY67" fmla="*/ 2355578 h 2991683"/>
              <a:gd name="connsiteX68" fmla="*/ 2623930 w 5546034"/>
              <a:gd name="connsiteY68" fmla="*/ 2425152 h 2991683"/>
              <a:gd name="connsiteX69" fmla="*/ 2594113 w 5546034"/>
              <a:gd name="connsiteY69" fmla="*/ 2445030 h 2991683"/>
              <a:gd name="connsiteX70" fmla="*/ 2554356 w 5546034"/>
              <a:gd name="connsiteY70" fmla="*/ 2474848 h 2991683"/>
              <a:gd name="connsiteX71" fmla="*/ 2514600 w 5546034"/>
              <a:gd name="connsiteY71" fmla="*/ 2484787 h 2991683"/>
              <a:gd name="connsiteX72" fmla="*/ 2484782 w 5546034"/>
              <a:gd name="connsiteY72" fmla="*/ 2504665 h 2991683"/>
              <a:gd name="connsiteX73" fmla="*/ 2435087 w 5546034"/>
              <a:gd name="connsiteY73" fmla="*/ 2524543 h 2991683"/>
              <a:gd name="connsiteX74" fmla="*/ 2405269 w 5546034"/>
              <a:gd name="connsiteY74" fmla="*/ 2554361 h 2991683"/>
              <a:gd name="connsiteX75" fmla="*/ 2365513 w 5546034"/>
              <a:gd name="connsiteY75" fmla="*/ 2564300 h 2991683"/>
              <a:gd name="connsiteX76" fmla="*/ 2335695 w 5546034"/>
              <a:gd name="connsiteY76" fmla="*/ 2574239 h 2991683"/>
              <a:gd name="connsiteX77" fmla="*/ 2256182 w 5546034"/>
              <a:gd name="connsiteY77" fmla="*/ 2623935 h 2991683"/>
              <a:gd name="connsiteX78" fmla="*/ 2226365 w 5546034"/>
              <a:gd name="connsiteY78" fmla="*/ 2643813 h 2991683"/>
              <a:gd name="connsiteX79" fmla="*/ 2176669 w 5546034"/>
              <a:gd name="connsiteY79" fmla="*/ 2653752 h 2991683"/>
              <a:gd name="connsiteX80" fmla="*/ 2146852 w 5546034"/>
              <a:gd name="connsiteY80" fmla="*/ 2663691 h 2991683"/>
              <a:gd name="connsiteX81" fmla="*/ 2057400 w 5546034"/>
              <a:gd name="connsiteY81" fmla="*/ 2703448 h 2991683"/>
              <a:gd name="connsiteX82" fmla="*/ 2027582 w 5546034"/>
              <a:gd name="connsiteY82" fmla="*/ 2713387 h 2991683"/>
              <a:gd name="connsiteX83" fmla="*/ 1977887 w 5546034"/>
              <a:gd name="connsiteY83" fmla="*/ 2733265 h 2991683"/>
              <a:gd name="connsiteX84" fmla="*/ 1878495 w 5546034"/>
              <a:gd name="connsiteY84" fmla="*/ 2773022 h 2991683"/>
              <a:gd name="connsiteX85" fmla="*/ 1838739 w 5546034"/>
              <a:gd name="connsiteY85" fmla="*/ 2792900 h 2991683"/>
              <a:gd name="connsiteX86" fmla="*/ 1808921 w 5546034"/>
              <a:gd name="connsiteY86" fmla="*/ 2802839 h 2991683"/>
              <a:gd name="connsiteX87" fmla="*/ 1729408 w 5546034"/>
              <a:gd name="connsiteY87" fmla="*/ 2832657 h 2991683"/>
              <a:gd name="connsiteX88" fmla="*/ 1699591 w 5546034"/>
              <a:gd name="connsiteY88" fmla="*/ 2852535 h 2991683"/>
              <a:gd name="connsiteX89" fmla="*/ 1590260 w 5546034"/>
              <a:gd name="connsiteY89" fmla="*/ 2872413 h 2991683"/>
              <a:gd name="connsiteX90" fmla="*/ 1530626 w 5546034"/>
              <a:gd name="connsiteY90" fmla="*/ 2902230 h 2991683"/>
              <a:gd name="connsiteX91" fmla="*/ 1500808 w 5546034"/>
              <a:gd name="connsiteY91" fmla="*/ 2912170 h 2991683"/>
              <a:gd name="connsiteX92" fmla="*/ 1411356 w 5546034"/>
              <a:gd name="connsiteY92" fmla="*/ 2941987 h 2991683"/>
              <a:gd name="connsiteX93" fmla="*/ 1311965 w 5546034"/>
              <a:gd name="connsiteY93" fmla="*/ 2971804 h 2991683"/>
              <a:gd name="connsiteX94" fmla="*/ 1282147 w 5546034"/>
              <a:gd name="connsiteY94" fmla="*/ 2981743 h 2991683"/>
              <a:gd name="connsiteX95" fmla="*/ 1222513 w 5546034"/>
              <a:gd name="connsiteY95" fmla="*/ 2991683 h 2991683"/>
              <a:gd name="connsiteX96" fmla="*/ 1033669 w 5546034"/>
              <a:gd name="connsiteY96" fmla="*/ 2981743 h 2991683"/>
              <a:gd name="connsiteX97" fmla="*/ 894521 w 5546034"/>
              <a:gd name="connsiteY97" fmla="*/ 2961865 h 2991683"/>
              <a:gd name="connsiteX98" fmla="*/ 735495 w 5546034"/>
              <a:gd name="connsiteY98" fmla="*/ 2941987 h 2991683"/>
              <a:gd name="connsiteX99" fmla="*/ 626165 w 5546034"/>
              <a:gd name="connsiteY99" fmla="*/ 2912170 h 2991683"/>
              <a:gd name="connsiteX100" fmla="*/ 556591 w 5546034"/>
              <a:gd name="connsiteY100" fmla="*/ 2902230 h 2991683"/>
              <a:gd name="connsiteX101" fmla="*/ 417443 w 5546034"/>
              <a:gd name="connsiteY101" fmla="*/ 2872413 h 2991683"/>
              <a:gd name="connsiteX102" fmla="*/ 367747 w 5546034"/>
              <a:gd name="connsiteY102" fmla="*/ 2852535 h 2991683"/>
              <a:gd name="connsiteX103" fmla="*/ 327991 w 5546034"/>
              <a:gd name="connsiteY103" fmla="*/ 2832657 h 2991683"/>
              <a:gd name="connsiteX104" fmla="*/ 238539 w 5546034"/>
              <a:gd name="connsiteY104" fmla="*/ 2812778 h 2991683"/>
              <a:gd name="connsiteX105" fmla="*/ 129208 w 5546034"/>
              <a:gd name="connsiteY105" fmla="*/ 2753143 h 2991683"/>
              <a:gd name="connsiteX106" fmla="*/ 69574 w 5546034"/>
              <a:gd name="connsiteY106" fmla="*/ 2693509 h 2991683"/>
              <a:gd name="connsiteX107" fmla="*/ 59634 w 5546034"/>
              <a:gd name="connsiteY107" fmla="*/ 2653752 h 2991683"/>
              <a:gd name="connsiteX108" fmla="*/ 39756 w 5546034"/>
              <a:gd name="connsiteY108" fmla="*/ 2594117 h 2991683"/>
              <a:gd name="connsiteX109" fmla="*/ 29817 w 5546034"/>
              <a:gd name="connsiteY109" fmla="*/ 2544422 h 2991683"/>
              <a:gd name="connsiteX110" fmla="*/ 9939 w 5546034"/>
              <a:gd name="connsiteY110" fmla="*/ 2484787 h 2991683"/>
              <a:gd name="connsiteX111" fmla="*/ 0 w 5546034"/>
              <a:gd name="connsiteY111" fmla="*/ 2445030 h 2991683"/>
              <a:gd name="connsiteX112" fmla="*/ 19878 w 5546034"/>
              <a:gd name="connsiteY112" fmla="*/ 2037526 h 2991683"/>
              <a:gd name="connsiteX113" fmla="*/ 29817 w 5546034"/>
              <a:gd name="connsiteY113" fmla="*/ 2007709 h 2991683"/>
              <a:gd name="connsiteX114" fmla="*/ 39756 w 5546034"/>
              <a:gd name="connsiteY114" fmla="*/ 1938135 h 2991683"/>
              <a:gd name="connsiteX115" fmla="*/ 59634 w 5546034"/>
              <a:gd name="connsiteY115" fmla="*/ 1908317 h 2991683"/>
              <a:gd name="connsiteX116" fmla="*/ 69574 w 5546034"/>
              <a:gd name="connsiteY116" fmla="*/ 1878500 h 2991683"/>
              <a:gd name="connsiteX117" fmla="*/ 89452 w 5546034"/>
              <a:gd name="connsiteY117" fmla="*/ 1808926 h 2991683"/>
              <a:gd name="connsiteX118" fmla="*/ 129208 w 5546034"/>
              <a:gd name="connsiteY118" fmla="*/ 1729413 h 2991683"/>
              <a:gd name="connsiteX119" fmla="*/ 149087 w 5546034"/>
              <a:gd name="connsiteY119" fmla="*/ 1689657 h 2991683"/>
              <a:gd name="connsiteX120" fmla="*/ 159026 w 5546034"/>
              <a:gd name="connsiteY120" fmla="*/ 1659839 h 2991683"/>
              <a:gd name="connsiteX121" fmla="*/ 208721 w 5546034"/>
              <a:gd name="connsiteY121" fmla="*/ 1600204 h 2991683"/>
              <a:gd name="connsiteX122" fmla="*/ 258417 w 5546034"/>
              <a:gd name="connsiteY122" fmla="*/ 1530630 h 2991683"/>
              <a:gd name="connsiteX123" fmla="*/ 258417 w 5546034"/>
              <a:gd name="connsiteY123" fmla="*/ 1530630 h 2991683"/>
              <a:gd name="connsiteX124" fmla="*/ 298174 w 5546034"/>
              <a:gd name="connsiteY124" fmla="*/ 1470996 h 2991683"/>
              <a:gd name="connsiteX125" fmla="*/ 318052 w 5546034"/>
              <a:gd name="connsiteY125" fmla="*/ 1441178 h 2991683"/>
              <a:gd name="connsiteX126" fmla="*/ 387626 w 5546034"/>
              <a:gd name="connsiteY126" fmla="*/ 1371604 h 2991683"/>
              <a:gd name="connsiteX127" fmla="*/ 457200 w 5546034"/>
              <a:gd name="connsiteY127" fmla="*/ 1302030 h 2991683"/>
              <a:gd name="connsiteX128" fmla="*/ 477078 w 5546034"/>
              <a:gd name="connsiteY128" fmla="*/ 1262274 h 2991683"/>
              <a:gd name="connsiteX129" fmla="*/ 526774 w 5546034"/>
              <a:gd name="connsiteY129" fmla="*/ 1192700 h 2991683"/>
              <a:gd name="connsiteX130" fmla="*/ 556591 w 5546034"/>
              <a:gd name="connsiteY130" fmla="*/ 1162883 h 2991683"/>
              <a:gd name="connsiteX131" fmla="*/ 596347 w 5546034"/>
              <a:gd name="connsiteY131" fmla="*/ 1103248 h 2991683"/>
              <a:gd name="connsiteX132" fmla="*/ 616226 w 5546034"/>
              <a:gd name="connsiteY132" fmla="*/ 1083370 h 2991683"/>
              <a:gd name="connsiteX133" fmla="*/ 735495 w 5546034"/>
              <a:gd name="connsiteY133" fmla="*/ 954161 h 2991683"/>
              <a:gd name="connsiteX134" fmla="*/ 745434 w 5546034"/>
              <a:gd name="connsiteY134" fmla="*/ 924343 h 2991683"/>
              <a:gd name="connsiteX135" fmla="*/ 815008 w 5546034"/>
              <a:gd name="connsiteY135" fmla="*/ 874648 h 2991683"/>
              <a:gd name="connsiteX136" fmla="*/ 834887 w 5546034"/>
              <a:gd name="connsiteY136" fmla="*/ 844830 h 2991683"/>
              <a:gd name="connsiteX137" fmla="*/ 914400 w 5546034"/>
              <a:gd name="connsiteY137" fmla="*/ 785196 h 2991683"/>
              <a:gd name="connsiteX138" fmla="*/ 944217 w 5546034"/>
              <a:gd name="connsiteY138" fmla="*/ 765317 h 2991683"/>
              <a:gd name="connsiteX139" fmla="*/ 983974 w 5546034"/>
              <a:gd name="connsiteY139" fmla="*/ 725561 h 2991683"/>
              <a:gd name="connsiteX140" fmla="*/ 1043608 w 5546034"/>
              <a:gd name="connsiteY140" fmla="*/ 685804 h 2991683"/>
              <a:gd name="connsiteX141" fmla="*/ 1083365 w 5546034"/>
              <a:gd name="connsiteY141" fmla="*/ 655987 h 2991683"/>
              <a:gd name="connsiteX142" fmla="*/ 1123121 w 5546034"/>
              <a:gd name="connsiteY142" fmla="*/ 636109 h 2991683"/>
              <a:gd name="connsiteX143" fmla="*/ 1152939 w 5546034"/>
              <a:gd name="connsiteY143" fmla="*/ 616230 h 2991683"/>
              <a:gd name="connsiteX144" fmla="*/ 1192695 w 5546034"/>
              <a:gd name="connsiteY144" fmla="*/ 596352 h 2991683"/>
              <a:gd name="connsiteX145" fmla="*/ 1222513 w 5546034"/>
              <a:gd name="connsiteY145" fmla="*/ 576474 h 2991683"/>
              <a:gd name="connsiteX146" fmla="*/ 1262269 w 5546034"/>
              <a:gd name="connsiteY146" fmla="*/ 566535 h 2991683"/>
              <a:gd name="connsiteX147" fmla="*/ 1351721 w 5546034"/>
              <a:gd name="connsiteY147" fmla="*/ 536717 h 2991683"/>
              <a:gd name="connsiteX148" fmla="*/ 1391478 w 5546034"/>
              <a:gd name="connsiteY148" fmla="*/ 516839 h 2991683"/>
              <a:gd name="connsiteX149" fmla="*/ 1490869 w 5546034"/>
              <a:gd name="connsiteY149" fmla="*/ 487022 h 2991683"/>
              <a:gd name="connsiteX150" fmla="*/ 1560443 w 5546034"/>
              <a:gd name="connsiteY150" fmla="*/ 477083 h 2991683"/>
              <a:gd name="connsiteX151" fmla="*/ 1590260 w 5546034"/>
              <a:gd name="connsiteY151" fmla="*/ 467143 h 2991683"/>
              <a:gd name="connsiteX152" fmla="*/ 1779104 w 5546034"/>
              <a:gd name="connsiteY152" fmla="*/ 447265 h 2991683"/>
              <a:gd name="connsiteX153" fmla="*/ 1818860 w 5546034"/>
              <a:gd name="connsiteY153" fmla="*/ 437326 h 2991683"/>
              <a:gd name="connsiteX154" fmla="*/ 1878495 w 5546034"/>
              <a:gd name="connsiteY154" fmla="*/ 417448 h 2991683"/>
              <a:gd name="connsiteX155" fmla="*/ 1987826 w 5546034"/>
              <a:gd name="connsiteY155" fmla="*/ 387630 h 2991683"/>
              <a:gd name="connsiteX156" fmla="*/ 2027582 w 5546034"/>
              <a:gd name="connsiteY156" fmla="*/ 377691 h 2991683"/>
              <a:gd name="connsiteX157" fmla="*/ 2146852 w 5546034"/>
              <a:gd name="connsiteY157" fmla="*/ 337935 h 2991683"/>
              <a:gd name="connsiteX158" fmla="*/ 2206487 w 5546034"/>
              <a:gd name="connsiteY158" fmla="*/ 318057 h 2991683"/>
              <a:gd name="connsiteX159" fmla="*/ 2266121 w 5546034"/>
              <a:gd name="connsiteY159" fmla="*/ 298178 h 2991683"/>
              <a:gd name="connsiteX160" fmla="*/ 2305878 w 5546034"/>
              <a:gd name="connsiteY160" fmla="*/ 288239 h 2991683"/>
              <a:gd name="connsiteX161" fmla="*/ 2395330 w 5546034"/>
              <a:gd name="connsiteY161" fmla="*/ 248483 h 2991683"/>
              <a:gd name="connsiteX162" fmla="*/ 2454965 w 5546034"/>
              <a:gd name="connsiteY162" fmla="*/ 238543 h 2991683"/>
              <a:gd name="connsiteX163" fmla="*/ 2564295 w 5546034"/>
              <a:gd name="connsiteY163" fmla="*/ 198787 h 2991683"/>
              <a:gd name="connsiteX164" fmla="*/ 2633869 w 5546034"/>
              <a:gd name="connsiteY164" fmla="*/ 188848 h 2991683"/>
              <a:gd name="connsiteX165" fmla="*/ 2832652 w 5546034"/>
              <a:gd name="connsiteY165" fmla="*/ 129213 h 2991683"/>
              <a:gd name="connsiteX166" fmla="*/ 2872408 w 5546034"/>
              <a:gd name="connsiteY166" fmla="*/ 119274 h 2991683"/>
              <a:gd name="connsiteX167" fmla="*/ 2922104 w 5546034"/>
              <a:gd name="connsiteY167" fmla="*/ 109335 h 2991683"/>
              <a:gd name="connsiteX168" fmla="*/ 3021495 w 5546034"/>
              <a:gd name="connsiteY168" fmla="*/ 79517 h 2991683"/>
              <a:gd name="connsiteX169" fmla="*/ 3597965 w 5546034"/>
              <a:gd name="connsiteY169" fmla="*/ 59639 h 2991683"/>
              <a:gd name="connsiteX170" fmla="*/ 4373217 w 5546034"/>
              <a:gd name="connsiteY170" fmla="*/ 49700 h 2991683"/>
              <a:gd name="connsiteX171" fmla="*/ 4512365 w 5546034"/>
              <a:gd name="connsiteY171" fmla="*/ 29822 h 2991683"/>
              <a:gd name="connsiteX172" fmla="*/ 4542182 w 5546034"/>
              <a:gd name="connsiteY172" fmla="*/ 19883 h 2991683"/>
              <a:gd name="connsiteX173" fmla="*/ 4651513 w 5546034"/>
              <a:gd name="connsiteY173" fmla="*/ 9943 h 2991683"/>
              <a:gd name="connsiteX174" fmla="*/ 4939747 w 5546034"/>
              <a:gd name="connsiteY174" fmla="*/ 4 h 2991683"/>
              <a:gd name="connsiteX175" fmla="*/ 4959626 w 5546034"/>
              <a:gd name="connsiteY175" fmla="*/ 19883 h 2991683"/>
              <a:gd name="connsiteX176" fmla="*/ 4969565 w 5546034"/>
              <a:gd name="connsiteY176" fmla="*/ 39761 h 2991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Lst>
            <a:rect l="l" t="t" r="r" b="b"/>
            <a:pathLst>
              <a:path w="5546034" h="2991683">
                <a:moveTo>
                  <a:pt x="4870174" y="4"/>
                </a:moveTo>
                <a:lnTo>
                  <a:pt x="4870174" y="4"/>
                </a:lnTo>
                <a:lnTo>
                  <a:pt x="4959626" y="19883"/>
                </a:lnTo>
                <a:cubicBezTo>
                  <a:pt x="4990738" y="26550"/>
                  <a:pt x="5011192" y="27784"/>
                  <a:pt x="5039139" y="39761"/>
                </a:cubicBezTo>
                <a:cubicBezTo>
                  <a:pt x="5087854" y="60639"/>
                  <a:pt x="5073591" y="57915"/>
                  <a:pt x="5118652" y="89457"/>
                </a:cubicBezTo>
                <a:cubicBezTo>
                  <a:pt x="5138224" y="103157"/>
                  <a:pt x="5158131" y="116387"/>
                  <a:pt x="5178287" y="129213"/>
                </a:cubicBezTo>
                <a:cubicBezTo>
                  <a:pt x="5199371" y="142630"/>
                  <a:pt x="5272628" y="183798"/>
                  <a:pt x="5287617" y="198787"/>
                </a:cubicBezTo>
                <a:cubicBezTo>
                  <a:pt x="5297556" y="208726"/>
                  <a:pt x="5306636" y="219606"/>
                  <a:pt x="5317434" y="228604"/>
                </a:cubicBezTo>
                <a:cubicBezTo>
                  <a:pt x="5428747" y="321365"/>
                  <a:pt x="5243800" y="152993"/>
                  <a:pt x="5387008" y="278300"/>
                </a:cubicBezTo>
                <a:cubicBezTo>
                  <a:pt x="5401113" y="290641"/>
                  <a:pt x="5426765" y="318057"/>
                  <a:pt x="5426765" y="318057"/>
                </a:cubicBezTo>
                <a:cubicBezTo>
                  <a:pt x="5430078" y="327996"/>
                  <a:pt x="5432019" y="338503"/>
                  <a:pt x="5436704" y="347874"/>
                </a:cubicBezTo>
                <a:cubicBezTo>
                  <a:pt x="5449241" y="372949"/>
                  <a:pt x="5457972" y="379081"/>
                  <a:pt x="5476460" y="397570"/>
                </a:cubicBezTo>
                <a:cubicBezTo>
                  <a:pt x="5483086" y="417448"/>
                  <a:pt x="5491257" y="436876"/>
                  <a:pt x="5496339" y="457204"/>
                </a:cubicBezTo>
                <a:cubicBezTo>
                  <a:pt x="5499652" y="470456"/>
                  <a:pt x="5502353" y="483877"/>
                  <a:pt x="5506278" y="496961"/>
                </a:cubicBezTo>
                <a:cubicBezTo>
                  <a:pt x="5512299" y="517031"/>
                  <a:pt x="5519530" y="536718"/>
                  <a:pt x="5526156" y="556596"/>
                </a:cubicBezTo>
                <a:cubicBezTo>
                  <a:pt x="5529469" y="566535"/>
                  <a:pt x="5533554" y="576249"/>
                  <a:pt x="5536095" y="586413"/>
                </a:cubicBezTo>
                <a:lnTo>
                  <a:pt x="5546034" y="626170"/>
                </a:lnTo>
                <a:cubicBezTo>
                  <a:pt x="5545436" y="632146"/>
                  <a:pt x="5530599" y="788784"/>
                  <a:pt x="5526156" y="805074"/>
                </a:cubicBezTo>
                <a:cubicBezTo>
                  <a:pt x="5523013" y="816598"/>
                  <a:pt x="5511998" y="824404"/>
                  <a:pt x="5506278" y="834891"/>
                </a:cubicBezTo>
                <a:cubicBezTo>
                  <a:pt x="5506216" y="835005"/>
                  <a:pt x="5464803" y="926062"/>
                  <a:pt x="5446643" y="944222"/>
                </a:cubicBezTo>
                <a:cubicBezTo>
                  <a:pt x="5438197" y="952669"/>
                  <a:pt x="5425895" y="956326"/>
                  <a:pt x="5416826" y="964100"/>
                </a:cubicBezTo>
                <a:cubicBezTo>
                  <a:pt x="5402596" y="976297"/>
                  <a:pt x="5387465" y="988263"/>
                  <a:pt x="5377069" y="1003857"/>
                </a:cubicBezTo>
                <a:cubicBezTo>
                  <a:pt x="5370443" y="1013796"/>
                  <a:pt x="5365638" y="1025227"/>
                  <a:pt x="5357191" y="1033674"/>
                </a:cubicBezTo>
                <a:cubicBezTo>
                  <a:pt x="5343142" y="1047723"/>
                  <a:pt x="5303209" y="1065634"/>
                  <a:pt x="5287617" y="1073430"/>
                </a:cubicBezTo>
                <a:cubicBezTo>
                  <a:pt x="5263163" y="1097884"/>
                  <a:pt x="5248317" y="1117928"/>
                  <a:pt x="5218043" y="1133065"/>
                </a:cubicBezTo>
                <a:cubicBezTo>
                  <a:pt x="5208672" y="1137750"/>
                  <a:pt x="5198165" y="1139691"/>
                  <a:pt x="5188226" y="1143004"/>
                </a:cubicBezTo>
                <a:cubicBezTo>
                  <a:pt x="5079698" y="1215357"/>
                  <a:pt x="5247005" y="1108646"/>
                  <a:pt x="5118652" y="1172822"/>
                </a:cubicBezTo>
                <a:cubicBezTo>
                  <a:pt x="5097284" y="1183506"/>
                  <a:pt x="5081199" y="1203705"/>
                  <a:pt x="5059017" y="1212578"/>
                </a:cubicBezTo>
                <a:cubicBezTo>
                  <a:pt x="5042452" y="1219204"/>
                  <a:pt x="5026026" y="1226192"/>
                  <a:pt x="5009321" y="1232457"/>
                </a:cubicBezTo>
                <a:cubicBezTo>
                  <a:pt x="4974911" y="1245361"/>
                  <a:pt x="4968228" y="1243064"/>
                  <a:pt x="4929808" y="1262274"/>
                </a:cubicBezTo>
                <a:cubicBezTo>
                  <a:pt x="4919124" y="1267616"/>
                  <a:pt x="4910837" y="1277146"/>
                  <a:pt x="4899991" y="1282152"/>
                </a:cubicBezTo>
                <a:cubicBezTo>
                  <a:pt x="4787677" y="1333990"/>
                  <a:pt x="4835309" y="1310572"/>
                  <a:pt x="4760843" y="1331848"/>
                </a:cubicBezTo>
                <a:cubicBezTo>
                  <a:pt x="4750769" y="1334726"/>
                  <a:pt x="4741100" y="1338909"/>
                  <a:pt x="4731026" y="1341787"/>
                </a:cubicBezTo>
                <a:cubicBezTo>
                  <a:pt x="4717891" y="1345540"/>
                  <a:pt x="4704404" y="1347973"/>
                  <a:pt x="4691269" y="1351726"/>
                </a:cubicBezTo>
                <a:cubicBezTo>
                  <a:pt x="4681195" y="1354604"/>
                  <a:pt x="4671616" y="1359124"/>
                  <a:pt x="4661452" y="1361665"/>
                </a:cubicBezTo>
                <a:cubicBezTo>
                  <a:pt x="4645063" y="1365762"/>
                  <a:pt x="4628217" y="1367805"/>
                  <a:pt x="4611756" y="1371604"/>
                </a:cubicBezTo>
                <a:cubicBezTo>
                  <a:pt x="4585136" y="1377747"/>
                  <a:pt x="4558747" y="1384857"/>
                  <a:pt x="4532243" y="1391483"/>
                </a:cubicBezTo>
                <a:lnTo>
                  <a:pt x="4492487" y="1401422"/>
                </a:lnTo>
                <a:cubicBezTo>
                  <a:pt x="4482548" y="1408048"/>
                  <a:pt x="4473353" y="1415958"/>
                  <a:pt x="4462669" y="1421300"/>
                </a:cubicBezTo>
                <a:cubicBezTo>
                  <a:pt x="4438541" y="1433364"/>
                  <a:pt x="4408109" y="1434373"/>
                  <a:pt x="4383156" y="1441178"/>
                </a:cubicBezTo>
                <a:cubicBezTo>
                  <a:pt x="4244440" y="1479010"/>
                  <a:pt x="4394903" y="1446781"/>
                  <a:pt x="4273826" y="1470996"/>
                </a:cubicBezTo>
                <a:cubicBezTo>
                  <a:pt x="4263887" y="1477622"/>
                  <a:pt x="4254924" y="1486023"/>
                  <a:pt x="4244008" y="1490874"/>
                </a:cubicBezTo>
                <a:cubicBezTo>
                  <a:pt x="4212895" y="1504702"/>
                  <a:pt x="4177660" y="1512431"/>
                  <a:pt x="4144617" y="1520691"/>
                </a:cubicBezTo>
                <a:cubicBezTo>
                  <a:pt x="4128052" y="1533943"/>
                  <a:pt x="4113465" y="1550145"/>
                  <a:pt x="4094921" y="1560448"/>
                </a:cubicBezTo>
                <a:cubicBezTo>
                  <a:pt x="4082980" y="1567082"/>
                  <a:pt x="4068029" y="1565793"/>
                  <a:pt x="4055165" y="1570387"/>
                </a:cubicBezTo>
                <a:cubicBezTo>
                  <a:pt x="4021561" y="1582388"/>
                  <a:pt x="3989625" y="1598859"/>
                  <a:pt x="3955774" y="1610143"/>
                </a:cubicBezTo>
                <a:cubicBezTo>
                  <a:pt x="3935896" y="1616769"/>
                  <a:pt x="3915594" y="1622240"/>
                  <a:pt x="3896139" y="1630022"/>
                </a:cubicBezTo>
                <a:cubicBezTo>
                  <a:pt x="3882382" y="1635525"/>
                  <a:pt x="3870438" y="1645215"/>
                  <a:pt x="3856382" y="1649900"/>
                </a:cubicBezTo>
                <a:cubicBezTo>
                  <a:pt x="3840356" y="1655242"/>
                  <a:pt x="3823178" y="1656174"/>
                  <a:pt x="3806687" y="1659839"/>
                </a:cubicBezTo>
                <a:cubicBezTo>
                  <a:pt x="3793352" y="1662802"/>
                  <a:pt x="3780182" y="1666465"/>
                  <a:pt x="3766930" y="1669778"/>
                </a:cubicBezTo>
                <a:cubicBezTo>
                  <a:pt x="3728105" y="1708605"/>
                  <a:pt x="3768843" y="1673792"/>
                  <a:pt x="3717234" y="1699596"/>
                </a:cubicBezTo>
                <a:cubicBezTo>
                  <a:pt x="3648594" y="1733915"/>
                  <a:pt x="3730404" y="1708727"/>
                  <a:pt x="3647660" y="1729413"/>
                </a:cubicBezTo>
                <a:cubicBezTo>
                  <a:pt x="3627782" y="1742665"/>
                  <a:pt x="3610691" y="1761615"/>
                  <a:pt x="3588026" y="1769170"/>
                </a:cubicBezTo>
                <a:cubicBezTo>
                  <a:pt x="3500282" y="1798418"/>
                  <a:pt x="3547129" y="1779679"/>
                  <a:pt x="3448878" y="1828804"/>
                </a:cubicBezTo>
                <a:cubicBezTo>
                  <a:pt x="3435626" y="1835430"/>
                  <a:pt x="3421449" y="1840464"/>
                  <a:pt x="3409121" y="1848683"/>
                </a:cubicBezTo>
                <a:cubicBezTo>
                  <a:pt x="3399182" y="1855309"/>
                  <a:pt x="3389024" y="1861618"/>
                  <a:pt x="3379304" y="1868561"/>
                </a:cubicBezTo>
                <a:cubicBezTo>
                  <a:pt x="3365824" y="1878189"/>
                  <a:pt x="3353594" y="1889598"/>
                  <a:pt x="3339547" y="1898378"/>
                </a:cubicBezTo>
                <a:cubicBezTo>
                  <a:pt x="3256818" y="1950084"/>
                  <a:pt x="3337607" y="1894380"/>
                  <a:pt x="3269974" y="1928196"/>
                </a:cubicBezTo>
                <a:cubicBezTo>
                  <a:pt x="3259290" y="1933538"/>
                  <a:pt x="3250840" y="1942732"/>
                  <a:pt x="3240156" y="1948074"/>
                </a:cubicBezTo>
                <a:cubicBezTo>
                  <a:pt x="3225896" y="1955204"/>
                  <a:pt x="3183321" y="1964767"/>
                  <a:pt x="3170582" y="1967952"/>
                </a:cubicBezTo>
                <a:cubicBezTo>
                  <a:pt x="3152669" y="1985865"/>
                  <a:pt x="3135166" y="2007269"/>
                  <a:pt x="3110947" y="2017648"/>
                </a:cubicBezTo>
                <a:cubicBezTo>
                  <a:pt x="3098392" y="2023029"/>
                  <a:pt x="3084443" y="2024274"/>
                  <a:pt x="3071191" y="2027587"/>
                </a:cubicBezTo>
                <a:cubicBezTo>
                  <a:pt x="3003196" y="2081982"/>
                  <a:pt x="3036502" y="2052337"/>
                  <a:pt x="2971800" y="2117039"/>
                </a:cubicBezTo>
                <a:lnTo>
                  <a:pt x="2922104" y="2166735"/>
                </a:lnTo>
                <a:cubicBezTo>
                  <a:pt x="2882346" y="2226372"/>
                  <a:pt x="2925419" y="2170045"/>
                  <a:pt x="2872408" y="2216430"/>
                </a:cubicBezTo>
                <a:cubicBezTo>
                  <a:pt x="2779380" y="2297829"/>
                  <a:pt x="2859994" y="2241273"/>
                  <a:pt x="2792895" y="2286004"/>
                </a:cubicBezTo>
                <a:cubicBezTo>
                  <a:pt x="2775790" y="2337321"/>
                  <a:pt x="2795836" y="2300610"/>
                  <a:pt x="2743200" y="2335700"/>
                </a:cubicBezTo>
                <a:cubicBezTo>
                  <a:pt x="2735403" y="2340898"/>
                  <a:pt x="2730520" y="2349579"/>
                  <a:pt x="2723321" y="2355578"/>
                </a:cubicBezTo>
                <a:cubicBezTo>
                  <a:pt x="2693876" y="2380116"/>
                  <a:pt x="2654913" y="2404497"/>
                  <a:pt x="2623930" y="2425152"/>
                </a:cubicBezTo>
                <a:cubicBezTo>
                  <a:pt x="2613991" y="2431778"/>
                  <a:pt x="2603669" y="2437863"/>
                  <a:pt x="2594113" y="2445030"/>
                </a:cubicBezTo>
                <a:cubicBezTo>
                  <a:pt x="2580861" y="2454969"/>
                  <a:pt x="2569173" y="2467440"/>
                  <a:pt x="2554356" y="2474848"/>
                </a:cubicBezTo>
                <a:cubicBezTo>
                  <a:pt x="2542138" y="2480957"/>
                  <a:pt x="2527852" y="2481474"/>
                  <a:pt x="2514600" y="2484787"/>
                </a:cubicBezTo>
                <a:cubicBezTo>
                  <a:pt x="2504661" y="2491413"/>
                  <a:pt x="2495466" y="2499323"/>
                  <a:pt x="2484782" y="2504665"/>
                </a:cubicBezTo>
                <a:cubicBezTo>
                  <a:pt x="2468824" y="2512644"/>
                  <a:pt x="2450216" y="2515087"/>
                  <a:pt x="2435087" y="2524543"/>
                </a:cubicBezTo>
                <a:cubicBezTo>
                  <a:pt x="2423167" y="2531993"/>
                  <a:pt x="2417473" y="2547387"/>
                  <a:pt x="2405269" y="2554361"/>
                </a:cubicBezTo>
                <a:cubicBezTo>
                  <a:pt x="2393409" y="2561138"/>
                  <a:pt x="2378647" y="2560547"/>
                  <a:pt x="2365513" y="2564300"/>
                </a:cubicBezTo>
                <a:cubicBezTo>
                  <a:pt x="2355439" y="2567178"/>
                  <a:pt x="2345634" y="2570926"/>
                  <a:pt x="2335695" y="2574239"/>
                </a:cubicBezTo>
                <a:cubicBezTo>
                  <a:pt x="2299936" y="2627880"/>
                  <a:pt x="2334619" y="2589074"/>
                  <a:pt x="2256182" y="2623935"/>
                </a:cubicBezTo>
                <a:cubicBezTo>
                  <a:pt x="2245266" y="2628786"/>
                  <a:pt x="2237550" y="2639619"/>
                  <a:pt x="2226365" y="2643813"/>
                </a:cubicBezTo>
                <a:cubicBezTo>
                  <a:pt x="2210547" y="2649745"/>
                  <a:pt x="2193058" y="2649655"/>
                  <a:pt x="2176669" y="2653752"/>
                </a:cubicBezTo>
                <a:cubicBezTo>
                  <a:pt x="2166505" y="2656293"/>
                  <a:pt x="2156662" y="2660012"/>
                  <a:pt x="2146852" y="2663691"/>
                </a:cubicBezTo>
                <a:cubicBezTo>
                  <a:pt x="2023539" y="2709934"/>
                  <a:pt x="2162824" y="2658267"/>
                  <a:pt x="2057400" y="2703448"/>
                </a:cubicBezTo>
                <a:cubicBezTo>
                  <a:pt x="2047770" y="2707575"/>
                  <a:pt x="2037392" y="2709708"/>
                  <a:pt x="2027582" y="2713387"/>
                </a:cubicBezTo>
                <a:cubicBezTo>
                  <a:pt x="2010877" y="2719651"/>
                  <a:pt x="1994452" y="2726639"/>
                  <a:pt x="1977887" y="2733265"/>
                </a:cubicBezTo>
                <a:cubicBezTo>
                  <a:pt x="1934890" y="2776260"/>
                  <a:pt x="1978175" y="2739795"/>
                  <a:pt x="1878495" y="2773022"/>
                </a:cubicBezTo>
                <a:cubicBezTo>
                  <a:pt x="1864439" y="2777707"/>
                  <a:pt x="1852357" y="2787064"/>
                  <a:pt x="1838739" y="2792900"/>
                </a:cubicBezTo>
                <a:cubicBezTo>
                  <a:pt x="1829109" y="2797027"/>
                  <a:pt x="1818860" y="2799526"/>
                  <a:pt x="1808921" y="2802839"/>
                </a:cubicBezTo>
                <a:cubicBezTo>
                  <a:pt x="1738995" y="2849456"/>
                  <a:pt x="1827662" y="2795811"/>
                  <a:pt x="1729408" y="2832657"/>
                </a:cubicBezTo>
                <a:cubicBezTo>
                  <a:pt x="1718223" y="2836851"/>
                  <a:pt x="1710275" y="2847193"/>
                  <a:pt x="1699591" y="2852535"/>
                </a:cubicBezTo>
                <a:cubicBezTo>
                  <a:pt x="1668948" y="2867857"/>
                  <a:pt x="1617669" y="2868987"/>
                  <a:pt x="1590260" y="2872413"/>
                </a:cubicBezTo>
                <a:cubicBezTo>
                  <a:pt x="1570382" y="2882352"/>
                  <a:pt x="1550935" y="2893204"/>
                  <a:pt x="1530626" y="2902230"/>
                </a:cubicBezTo>
                <a:cubicBezTo>
                  <a:pt x="1521052" y="2906485"/>
                  <a:pt x="1510618" y="2908491"/>
                  <a:pt x="1500808" y="2912170"/>
                </a:cubicBezTo>
                <a:cubicBezTo>
                  <a:pt x="1425960" y="2940239"/>
                  <a:pt x="1477969" y="2925334"/>
                  <a:pt x="1411356" y="2941987"/>
                </a:cubicBezTo>
                <a:cubicBezTo>
                  <a:pt x="1342658" y="2976336"/>
                  <a:pt x="1401064" y="2952005"/>
                  <a:pt x="1311965" y="2971804"/>
                </a:cubicBezTo>
                <a:cubicBezTo>
                  <a:pt x="1301738" y="2974077"/>
                  <a:pt x="1292374" y="2979470"/>
                  <a:pt x="1282147" y="2981743"/>
                </a:cubicBezTo>
                <a:cubicBezTo>
                  <a:pt x="1262475" y="2986115"/>
                  <a:pt x="1242391" y="2988370"/>
                  <a:pt x="1222513" y="2991683"/>
                </a:cubicBezTo>
                <a:cubicBezTo>
                  <a:pt x="1159565" y="2988370"/>
                  <a:pt x="1096532" y="2986400"/>
                  <a:pt x="1033669" y="2981743"/>
                </a:cubicBezTo>
                <a:cubicBezTo>
                  <a:pt x="940422" y="2974836"/>
                  <a:pt x="975778" y="2972022"/>
                  <a:pt x="894521" y="2961865"/>
                </a:cubicBezTo>
                <a:lnTo>
                  <a:pt x="735495" y="2941987"/>
                </a:lnTo>
                <a:cubicBezTo>
                  <a:pt x="699102" y="2929856"/>
                  <a:pt x="665403" y="2917776"/>
                  <a:pt x="626165" y="2912170"/>
                </a:cubicBezTo>
                <a:cubicBezTo>
                  <a:pt x="602974" y="2908857"/>
                  <a:pt x="579498" y="2907139"/>
                  <a:pt x="556591" y="2902230"/>
                </a:cubicBezTo>
                <a:cubicBezTo>
                  <a:pt x="372411" y="2862762"/>
                  <a:pt x="600331" y="2898539"/>
                  <a:pt x="417443" y="2872413"/>
                </a:cubicBezTo>
                <a:cubicBezTo>
                  <a:pt x="400878" y="2865787"/>
                  <a:pt x="384051" y="2859781"/>
                  <a:pt x="367747" y="2852535"/>
                </a:cubicBezTo>
                <a:cubicBezTo>
                  <a:pt x="354208" y="2846518"/>
                  <a:pt x="342182" y="2836914"/>
                  <a:pt x="327991" y="2832657"/>
                </a:cubicBezTo>
                <a:cubicBezTo>
                  <a:pt x="301364" y="2824669"/>
                  <a:pt x="264942" y="2827180"/>
                  <a:pt x="238539" y="2812778"/>
                </a:cubicBezTo>
                <a:cubicBezTo>
                  <a:pt x="116989" y="2746479"/>
                  <a:pt x="199790" y="2776672"/>
                  <a:pt x="129208" y="2753143"/>
                </a:cubicBezTo>
                <a:cubicBezTo>
                  <a:pt x="109330" y="2733265"/>
                  <a:pt x="76393" y="2720781"/>
                  <a:pt x="69574" y="2693509"/>
                </a:cubicBezTo>
                <a:cubicBezTo>
                  <a:pt x="66261" y="2680257"/>
                  <a:pt x="63559" y="2666836"/>
                  <a:pt x="59634" y="2653752"/>
                </a:cubicBezTo>
                <a:cubicBezTo>
                  <a:pt x="53613" y="2633682"/>
                  <a:pt x="43865" y="2614664"/>
                  <a:pt x="39756" y="2594117"/>
                </a:cubicBezTo>
                <a:cubicBezTo>
                  <a:pt x="36443" y="2577552"/>
                  <a:pt x="34262" y="2560720"/>
                  <a:pt x="29817" y="2544422"/>
                </a:cubicBezTo>
                <a:cubicBezTo>
                  <a:pt x="24304" y="2524207"/>
                  <a:pt x="15021" y="2505115"/>
                  <a:pt x="9939" y="2484787"/>
                </a:cubicBezTo>
                <a:lnTo>
                  <a:pt x="0" y="2445030"/>
                </a:lnTo>
                <a:cubicBezTo>
                  <a:pt x="2043" y="2375558"/>
                  <a:pt x="-4213" y="2157984"/>
                  <a:pt x="19878" y="2037526"/>
                </a:cubicBezTo>
                <a:cubicBezTo>
                  <a:pt x="21933" y="2027253"/>
                  <a:pt x="26504" y="2017648"/>
                  <a:pt x="29817" y="2007709"/>
                </a:cubicBezTo>
                <a:cubicBezTo>
                  <a:pt x="33130" y="1984518"/>
                  <a:pt x="33024" y="1960574"/>
                  <a:pt x="39756" y="1938135"/>
                </a:cubicBezTo>
                <a:cubicBezTo>
                  <a:pt x="43188" y="1926693"/>
                  <a:pt x="54292" y="1919001"/>
                  <a:pt x="59634" y="1908317"/>
                </a:cubicBezTo>
                <a:cubicBezTo>
                  <a:pt x="64319" y="1898946"/>
                  <a:pt x="66696" y="1888574"/>
                  <a:pt x="69574" y="1878500"/>
                </a:cubicBezTo>
                <a:cubicBezTo>
                  <a:pt x="75415" y="1858059"/>
                  <a:pt x="80285" y="1829093"/>
                  <a:pt x="89452" y="1808926"/>
                </a:cubicBezTo>
                <a:cubicBezTo>
                  <a:pt x="101714" y="1781949"/>
                  <a:pt x="115956" y="1755917"/>
                  <a:pt x="129208" y="1729413"/>
                </a:cubicBezTo>
                <a:cubicBezTo>
                  <a:pt x="135834" y="1716161"/>
                  <a:pt x="144402" y="1703713"/>
                  <a:pt x="149087" y="1689657"/>
                </a:cubicBezTo>
                <a:cubicBezTo>
                  <a:pt x="152400" y="1679718"/>
                  <a:pt x="153828" y="1668936"/>
                  <a:pt x="159026" y="1659839"/>
                </a:cubicBezTo>
                <a:cubicBezTo>
                  <a:pt x="174775" y="1632278"/>
                  <a:pt x="188269" y="1620657"/>
                  <a:pt x="208721" y="1600204"/>
                </a:cubicBezTo>
                <a:cubicBezTo>
                  <a:pt x="224587" y="1552607"/>
                  <a:pt x="211252" y="1577795"/>
                  <a:pt x="258417" y="1530630"/>
                </a:cubicBezTo>
                <a:lnTo>
                  <a:pt x="258417" y="1530630"/>
                </a:lnTo>
                <a:cubicBezTo>
                  <a:pt x="298487" y="1450490"/>
                  <a:pt x="257698" y="1521591"/>
                  <a:pt x="298174" y="1470996"/>
                </a:cubicBezTo>
                <a:cubicBezTo>
                  <a:pt x="305636" y="1461668"/>
                  <a:pt x="310061" y="1450057"/>
                  <a:pt x="318052" y="1441178"/>
                </a:cubicBezTo>
                <a:cubicBezTo>
                  <a:pt x="339992" y="1416800"/>
                  <a:pt x="370752" y="1399728"/>
                  <a:pt x="387626" y="1371604"/>
                </a:cubicBezTo>
                <a:cubicBezTo>
                  <a:pt x="425066" y="1309204"/>
                  <a:pt x="400165" y="1330548"/>
                  <a:pt x="457200" y="1302030"/>
                </a:cubicBezTo>
                <a:cubicBezTo>
                  <a:pt x="463826" y="1288778"/>
                  <a:pt x="469727" y="1275138"/>
                  <a:pt x="477078" y="1262274"/>
                </a:cubicBezTo>
                <a:cubicBezTo>
                  <a:pt x="486068" y="1246541"/>
                  <a:pt x="517631" y="1203367"/>
                  <a:pt x="526774" y="1192700"/>
                </a:cubicBezTo>
                <a:cubicBezTo>
                  <a:pt x="535921" y="1182028"/>
                  <a:pt x="547962" y="1173978"/>
                  <a:pt x="556591" y="1162883"/>
                </a:cubicBezTo>
                <a:cubicBezTo>
                  <a:pt x="571258" y="1144025"/>
                  <a:pt x="579453" y="1120141"/>
                  <a:pt x="596347" y="1103248"/>
                </a:cubicBezTo>
                <a:cubicBezTo>
                  <a:pt x="602973" y="1096622"/>
                  <a:pt x="610603" y="1090867"/>
                  <a:pt x="616226" y="1083370"/>
                </a:cubicBezTo>
                <a:cubicBezTo>
                  <a:pt x="707354" y="961866"/>
                  <a:pt x="646118" y="1007787"/>
                  <a:pt x="735495" y="954161"/>
                </a:cubicBezTo>
                <a:cubicBezTo>
                  <a:pt x="738808" y="944222"/>
                  <a:pt x="739622" y="933060"/>
                  <a:pt x="745434" y="924343"/>
                </a:cubicBezTo>
                <a:cubicBezTo>
                  <a:pt x="765580" y="894124"/>
                  <a:pt x="783918" y="890193"/>
                  <a:pt x="815008" y="874648"/>
                </a:cubicBezTo>
                <a:cubicBezTo>
                  <a:pt x="821634" y="864709"/>
                  <a:pt x="826008" y="852821"/>
                  <a:pt x="834887" y="844830"/>
                </a:cubicBezTo>
                <a:cubicBezTo>
                  <a:pt x="859513" y="822667"/>
                  <a:pt x="886834" y="803574"/>
                  <a:pt x="914400" y="785196"/>
                </a:cubicBezTo>
                <a:cubicBezTo>
                  <a:pt x="924339" y="778570"/>
                  <a:pt x="935147" y="773091"/>
                  <a:pt x="944217" y="765317"/>
                </a:cubicBezTo>
                <a:cubicBezTo>
                  <a:pt x="958447" y="753120"/>
                  <a:pt x="969339" y="737269"/>
                  <a:pt x="983974" y="725561"/>
                </a:cubicBezTo>
                <a:cubicBezTo>
                  <a:pt x="1002629" y="710637"/>
                  <a:pt x="1024036" y="699504"/>
                  <a:pt x="1043608" y="685804"/>
                </a:cubicBezTo>
                <a:cubicBezTo>
                  <a:pt x="1057179" y="676304"/>
                  <a:pt x="1069318" y="664766"/>
                  <a:pt x="1083365" y="655987"/>
                </a:cubicBezTo>
                <a:cubicBezTo>
                  <a:pt x="1095929" y="648135"/>
                  <a:pt x="1110257" y="643460"/>
                  <a:pt x="1123121" y="636109"/>
                </a:cubicBezTo>
                <a:cubicBezTo>
                  <a:pt x="1133493" y="630182"/>
                  <a:pt x="1142567" y="622157"/>
                  <a:pt x="1152939" y="616230"/>
                </a:cubicBezTo>
                <a:cubicBezTo>
                  <a:pt x="1165803" y="608879"/>
                  <a:pt x="1179831" y="603703"/>
                  <a:pt x="1192695" y="596352"/>
                </a:cubicBezTo>
                <a:cubicBezTo>
                  <a:pt x="1203067" y="590425"/>
                  <a:pt x="1211533" y="581179"/>
                  <a:pt x="1222513" y="576474"/>
                </a:cubicBezTo>
                <a:cubicBezTo>
                  <a:pt x="1235068" y="571093"/>
                  <a:pt x="1249017" y="569848"/>
                  <a:pt x="1262269" y="566535"/>
                </a:cubicBezTo>
                <a:cubicBezTo>
                  <a:pt x="1324249" y="525216"/>
                  <a:pt x="1254334" y="565934"/>
                  <a:pt x="1351721" y="536717"/>
                </a:cubicBezTo>
                <a:cubicBezTo>
                  <a:pt x="1365913" y="532459"/>
                  <a:pt x="1377721" y="522342"/>
                  <a:pt x="1391478" y="516839"/>
                </a:cubicBezTo>
                <a:cubicBezTo>
                  <a:pt x="1413087" y="508195"/>
                  <a:pt x="1464023" y="491903"/>
                  <a:pt x="1490869" y="487022"/>
                </a:cubicBezTo>
                <a:cubicBezTo>
                  <a:pt x="1513918" y="482831"/>
                  <a:pt x="1537252" y="480396"/>
                  <a:pt x="1560443" y="477083"/>
                </a:cubicBezTo>
                <a:cubicBezTo>
                  <a:pt x="1570382" y="473770"/>
                  <a:pt x="1580096" y="469684"/>
                  <a:pt x="1590260" y="467143"/>
                </a:cubicBezTo>
                <a:cubicBezTo>
                  <a:pt x="1658866" y="449991"/>
                  <a:pt x="1696567" y="453160"/>
                  <a:pt x="1779104" y="447265"/>
                </a:cubicBezTo>
                <a:cubicBezTo>
                  <a:pt x="1792356" y="443952"/>
                  <a:pt x="1805776" y="441251"/>
                  <a:pt x="1818860" y="437326"/>
                </a:cubicBezTo>
                <a:cubicBezTo>
                  <a:pt x="1838930" y="431305"/>
                  <a:pt x="1857948" y="421557"/>
                  <a:pt x="1878495" y="417448"/>
                </a:cubicBezTo>
                <a:cubicBezTo>
                  <a:pt x="1969071" y="399333"/>
                  <a:pt x="1886944" y="417895"/>
                  <a:pt x="1987826" y="387630"/>
                </a:cubicBezTo>
                <a:cubicBezTo>
                  <a:pt x="2000910" y="383705"/>
                  <a:pt x="2014544" y="381765"/>
                  <a:pt x="2027582" y="377691"/>
                </a:cubicBezTo>
                <a:cubicBezTo>
                  <a:pt x="2067582" y="365191"/>
                  <a:pt x="2107095" y="351187"/>
                  <a:pt x="2146852" y="337935"/>
                </a:cubicBezTo>
                <a:lnTo>
                  <a:pt x="2206487" y="318057"/>
                </a:lnTo>
                <a:cubicBezTo>
                  <a:pt x="2226365" y="311431"/>
                  <a:pt x="2245793" y="303260"/>
                  <a:pt x="2266121" y="298178"/>
                </a:cubicBezTo>
                <a:lnTo>
                  <a:pt x="2305878" y="288239"/>
                </a:lnTo>
                <a:cubicBezTo>
                  <a:pt x="2332086" y="275135"/>
                  <a:pt x="2367408" y="256098"/>
                  <a:pt x="2395330" y="248483"/>
                </a:cubicBezTo>
                <a:cubicBezTo>
                  <a:pt x="2414772" y="243180"/>
                  <a:pt x="2435087" y="241856"/>
                  <a:pt x="2454965" y="238543"/>
                </a:cubicBezTo>
                <a:cubicBezTo>
                  <a:pt x="2484609" y="226686"/>
                  <a:pt x="2534133" y="205747"/>
                  <a:pt x="2564295" y="198787"/>
                </a:cubicBezTo>
                <a:cubicBezTo>
                  <a:pt x="2587122" y="193519"/>
                  <a:pt x="2610678" y="192161"/>
                  <a:pt x="2633869" y="188848"/>
                </a:cubicBezTo>
                <a:cubicBezTo>
                  <a:pt x="2709608" y="163602"/>
                  <a:pt x="2741637" y="151967"/>
                  <a:pt x="2832652" y="129213"/>
                </a:cubicBezTo>
                <a:cubicBezTo>
                  <a:pt x="2845904" y="125900"/>
                  <a:pt x="2859073" y="122237"/>
                  <a:pt x="2872408" y="119274"/>
                </a:cubicBezTo>
                <a:cubicBezTo>
                  <a:pt x="2888899" y="115609"/>
                  <a:pt x="2905806" y="113780"/>
                  <a:pt x="2922104" y="109335"/>
                </a:cubicBezTo>
                <a:cubicBezTo>
                  <a:pt x="2957143" y="99779"/>
                  <a:pt x="2985894" y="84994"/>
                  <a:pt x="3021495" y="79517"/>
                </a:cubicBezTo>
                <a:cubicBezTo>
                  <a:pt x="3191472" y="53366"/>
                  <a:pt x="3518561" y="60889"/>
                  <a:pt x="3597965" y="59639"/>
                </a:cubicBezTo>
                <a:lnTo>
                  <a:pt x="4373217" y="49700"/>
                </a:lnTo>
                <a:cubicBezTo>
                  <a:pt x="4419600" y="43074"/>
                  <a:pt x="4467916" y="44638"/>
                  <a:pt x="4512365" y="29822"/>
                </a:cubicBezTo>
                <a:cubicBezTo>
                  <a:pt x="4522304" y="26509"/>
                  <a:pt x="4531811" y="21365"/>
                  <a:pt x="4542182" y="19883"/>
                </a:cubicBezTo>
                <a:cubicBezTo>
                  <a:pt x="4578408" y="14708"/>
                  <a:pt x="4614975" y="11973"/>
                  <a:pt x="4651513" y="9943"/>
                </a:cubicBezTo>
                <a:cubicBezTo>
                  <a:pt x="4839942" y="-526"/>
                  <a:pt x="4828816" y="4"/>
                  <a:pt x="4939747" y="4"/>
                </a:cubicBezTo>
                <a:lnTo>
                  <a:pt x="4959626" y="19883"/>
                </a:lnTo>
                <a:lnTo>
                  <a:pt x="4969565" y="39761"/>
                </a:lnTo>
              </a:path>
            </a:pathLst>
          </a:custGeom>
          <a:solidFill>
            <a:srgbClr val="FF00FF">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 name="Title 1"/>
          <p:cNvSpPr>
            <a:spLocks noGrp="1"/>
          </p:cNvSpPr>
          <p:nvPr>
            <p:ph type="title"/>
          </p:nvPr>
        </p:nvSpPr>
        <p:spPr/>
        <p:txBody>
          <a:bodyPr>
            <a:noAutofit/>
          </a:bodyPr>
          <a:lstStyle/>
          <a:p>
            <a:pPr>
              <a:defRPr/>
            </a:pPr>
            <a:r>
              <a:rPr lang="en-CA" sz="3600" dirty="0" smtClean="0"/>
              <a:t>Attitude and approach make you successful</a:t>
            </a:r>
            <a:endParaRPr lang="en-CA" sz="3600" dirty="0"/>
          </a:p>
        </p:txBody>
      </p:sp>
      <p:sp>
        <p:nvSpPr>
          <p:cNvPr id="4" name="Action Button: Movie 3">
            <a:hlinkClick r:id="rId2" highlightClick="1"/>
          </p:cNvPr>
          <p:cNvSpPr/>
          <p:nvPr/>
        </p:nvSpPr>
        <p:spPr>
          <a:xfrm>
            <a:off x="228600" y="6151563"/>
            <a:ext cx="1295400" cy="45720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247" name="TextBox 4"/>
          <p:cNvSpPr txBox="1">
            <a:spLocks noChangeArrowheads="1"/>
          </p:cNvSpPr>
          <p:nvPr/>
        </p:nvSpPr>
        <p:spPr bwMode="auto">
          <a:xfrm>
            <a:off x="1752600" y="6056313"/>
            <a:ext cx="5943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a:defRPr>
            </a:lvl9pPr>
          </a:lstStyle>
          <a:p>
            <a:pPr eaLnBrk="1" hangingPunct="1">
              <a:spcBef>
                <a:spcPct val="0"/>
              </a:spcBef>
              <a:buClrTx/>
              <a:buSzTx/>
              <a:buFontTx/>
              <a:buNone/>
            </a:pPr>
            <a:r>
              <a:rPr lang="en-CA" altLang="en-US" sz="1800">
                <a:latin typeface="Arial" pitchFamily="34" charset="0"/>
              </a:rPr>
              <a:t>Example of mind map tool, also for creating cue cards and quizzes, group sharing</a:t>
            </a:r>
          </a:p>
        </p:txBody>
      </p:sp>
      <p:sp>
        <p:nvSpPr>
          <p:cNvPr id="6" name="Oval 5"/>
          <p:cNvSpPr/>
          <p:nvPr/>
        </p:nvSpPr>
        <p:spPr>
          <a:xfrm>
            <a:off x="6769100" y="3302000"/>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Make it my own</a:t>
            </a:r>
          </a:p>
        </p:txBody>
      </p:sp>
      <p:sp>
        <p:nvSpPr>
          <p:cNvPr id="8" name="Oval 7"/>
          <p:cNvSpPr/>
          <p:nvPr/>
        </p:nvSpPr>
        <p:spPr>
          <a:xfrm>
            <a:off x="6731000" y="2085975"/>
            <a:ext cx="1857375"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Different techniques</a:t>
            </a:r>
          </a:p>
        </p:txBody>
      </p:sp>
      <p:sp>
        <p:nvSpPr>
          <p:cNvPr id="9" name="Oval 8"/>
          <p:cNvSpPr/>
          <p:nvPr/>
        </p:nvSpPr>
        <p:spPr>
          <a:xfrm>
            <a:off x="3962400" y="1406525"/>
            <a:ext cx="17526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Make it motivating</a:t>
            </a:r>
          </a:p>
        </p:txBody>
      </p:sp>
      <p:sp>
        <p:nvSpPr>
          <p:cNvPr id="10" name="Oval 9"/>
          <p:cNvSpPr/>
          <p:nvPr/>
        </p:nvSpPr>
        <p:spPr>
          <a:xfrm>
            <a:off x="1066800" y="2865438"/>
            <a:ext cx="2057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Strong connections</a:t>
            </a:r>
          </a:p>
        </p:txBody>
      </p:sp>
      <p:sp>
        <p:nvSpPr>
          <p:cNvPr id="11" name="Oval 10"/>
          <p:cNvSpPr/>
          <p:nvPr/>
        </p:nvSpPr>
        <p:spPr>
          <a:xfrm>
            <a:off x="2095500" y="1865313"/>
            <a:ext cx="17526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Active and focused</a:t>
            </a:r>
          </a:p>
        </p:txBody>
      </p:sp>
      <p:sp>
        <p:nvSpPr>
          <p:cNvPr id="14" name="Rounded Rectangle 13"/>
          <p:cNvSpPr/>
          <p:nvPr/>
        </p:nvSpPr>
        <p:spPr>
          <a:xfrm>
            <a:off x="4406900" y="3017838"/>
            <a:ext cx="1295400" cy="765175"/>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Success</a:t>
            </a:r>
          </a:p>
        </p:txBody>
      </p:sp>
      <p:cxnSp>
        <p:nvCxnSpPr>
          <p:cNvPr id="16" name="Straight Arrow Connector 15"/>
          <p:cNvCxnSpPr>
            <a:stCxn id="9" idx="4"/>
            <a:endCxn id="14" idx="0"/>
          </p:cNvCxnSpPr>
          <p:nvPr/>
        </p:nvCxnSpPr>
        <p:spPr>
          <a:xfrm>
            <a:off x="4838700" y="2397125"/>
            <a:ext cx="215900" cy="6207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6" idx="2"/>
            <a:endCxn id="14" idx="3"/>
          </p:cNvCxnSpPr>
          <p:nvPr/>
        </p:nvCxnSpPr>
        <p:spPr>
          <a:xfrm flipH="1" flipV="1">
            <a:off x="5702300" y="3400425"/>
            <a:ext cx="1066800" cy="3968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0" idx="6"/>
            <a:endCxn id="14" idx="1"/>
          </p:cNvCxnSpPr>
          <p:nvPr/>
        </p:nvCxnSpPr>
        <p:spPr>
          <a:xfrm>
            <a:off x="3124200" y="3360738"/>
            <a:ext cx="1282700" cy="396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1" idx="1"/>
            <a:endCxn id="14" idx="0"/>
          </p:cNvCxnSpPr>
          <p:nvPr/>
        </p:nvCxnSpPr>
        <p:spPr>
          <a:xfrm>
            <a:off x="2352675" y="2011363"/>
            <a:ext cx="2701925" cy="10064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8" idx="2"/>
            <a:endCxn id="14" idx="3"/>
          </p:cNvCxnSpPr>
          <p:nvPr/>
        </p:nvCxnSpPr>
        <p:spPr>
          <a:xfrm flipH="1">
            <a:off x="5702300" y="2581275"/>
            <a:ext cx="1028700" cy="8191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Oval 26"/>
          <p:cNvSpPr/>
          <p:nvPr/>
        </p:nvSpPr>
        <p:spPr>
          <a:xfrm>
            <a:off x="6626225" y="1063625"/>
            <a:ext cx="1962150"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Understand choices</a:t>
            </a:r>
          </a:p>
        </p:txBody>
      </p:sp>
      <p:cxnSp>
        <p:nvCxnSpPr>
          <p:cNvPr id="29" name="Straight Arrow Connector 28"/>
          <p:cNvCxnSpPr>
            <a:stCxn id="27" idx="4"/>
            <a:endCxn id="8" idx="0"/>
          </p:cNvCxnSpPr>
          <p:nvPr/>
        </p:nvCxnSpPr>
        <p:spPr>
          <a:xfrm>
            <a:off x="7607300" y="1749425"/>
            <a:ext cx="52388" cy="3365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Trapezoid 32">
            <a:hlinkClick r:id="rId3"/>
          </p:cNvPr>
          <p:cNvSpPr/>
          <p:nvPr/>
        </p:nvSpPr>
        <p:spPr>
          <a:xfrm>
            <a:off x="1524000" y="4848225"/>
            <a:ext cx="1981200" cy="7620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Self-discipline (video)</a:t>
            </a:r>
          </a:p>
        </p:txBody>
      </p:sp>
      <p:sp>
        <p:nvSpPr>
          <p:cNvPr id="38" name="Trapezoid 37"/>
          <p:cNvSpPr/>
          <p:nvPr/>
        </p:nvSpPr>
        <p:spPr>
          <a:xfrm>
            <a:off x="4140200" y="4845050"/>
            <a:ext cx="1828800" cy="7620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Decision to make it happen</a:t>
            </a:r>
          </a:p>
        </p:txBody>
      </p:sp>
      <p:sp>
        <p:nvSpPr>
          <p:cNvPr id="39" name="Trapezoid 38"/>
          <p:cNvSpPr/>
          <p:nvPr/>
        </p:nvSpPr>
        <p:spPr>
          <a:xfrm>
            <a:off x="6400800" y="4848225"/>
            <a:ext cx="1066800" cy="7620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Plan</a:t>
            </a:r>
          </a:p>
        </p:txBody>
      </p:sp>
      <p:cxnSp>
        <p:nvCxnSpPr>
          <p:cNvPr id="42" name="Straight Arrow Connector 41"/>
          <p:cNvCxnSpPr>
            <a:stCxn id="33" idx="3"/>
            <a:endCxn id="14" idx="2"/>
          </p:cNvCxnSpPr>
          <p:nvPr/>
        </p:nvCxnSpPr>
        <p:spPr>
          <a:xfrm flipV="1">
            <a:off x="3409950" y="3783013"/>
            <a:ext cx="1644650" cy="14462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38" idx="0"/>
            <a:endCxn id="14" idx="2"/>
          </p:cNvCxnSpPr>
          <p:nvPr/>
        </p:nvCxnSpPr>
        <p:spPr>
          <a:xfrm flipV="1">
            <a:off x="5054600" y="3783013"/>
            <a:ext cx="0" cy="10620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39" idx="0"/>
            <a:endCxn id="14" idx="2"/>
          </p:cNvCxnSpPr>
          <p:nvPr/>
        </p:nvCxnSpPr>
        <p:spPr>
          <a:xfrm flipH="1" flipV="1">
            <a:off x="5054600" y="3783013"/>
            <a:ext cx="1879600" cy="10652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down)">
                                      <p:cBhvr>
                                        <p:cTn id="37" dur="500"/>
                                        <p:tgtEl>
                                          <p:spTgt spid="3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down)">
                                      <p:cBhvr>
                                        <p:cTn id="42" dur="500"/>
                                        <p:tgtEl>
                                          <p:spTgt spid="3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27" grpId="0" animBg="1"/>
      <p:bldP spid="33" grpId="0" animBg="1"/>
      <p:bldP spid="38" grpId="0" animBg="1"/>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Different techniques improve different aspects of memory</a:t>
            </a:r>
            <a:endParaRPr lang="en-CA" dirty="0"/>
          </a:p>
        </p:txBody>
      </p:sp>
      <p:sp>
        <p:nvSpPr>
          <p:cNvPr id="11267" name="Content Placeholder 2"/>
          <p:cNvSpPr>
            <a:spLocks noGrp="1"/>
          </p:cNvSpPr>
          <p:nvPr>
            <p:ph idx="1"/>
          </p:nvPr>
        </p:nvSpPr>
        <p:spPr/>
        <p:txBody>
          <a:bodyPr/>
          <a:lstStyle/>
          <a:p>
            <a:r>
              <a:rPr lang="en-CA" altLang="en-US" sz="2800" b="1" smtClean="0"/>
              <a:t>Input: </a:t>
            </a:r>
          </a:p>
          <a:p>
            <a:pPr lvl="1"/>
            <a:r>
              <a:rPr lang="en-CA" altLang="en-US" sz="2400" smtClean="0"/>
              <a:t>encoding when you read, hear, see, feel i.e. what, connections</a:t>
            </a:r>
          </a:p>
          <a:p>
            <a:r>
              <a:rPr lang="en-CA" altLang="en-US" sz="2800" b="1" smtClean="0"/>
              <a:t>Memory trace</a:t>
            </a:r>
            <a:r>
              <a:rPr lang="en-CA" altLang="en-US" sz="2800" smtClean="0"/>
              <a:t>: </a:t>
            </a:r>
          </a:p>
          <a:p>
            <a:pPr lvl="1"/>
            <a:r>
              <a:rPr lang="en-CA" altLang="en-US" sz="2400" smtClean="0"/>
              <a:t>clear imprints in your head i.e. connections,</a:t>
            </a:r>
          </a:p>
          <a:p>
            <a:r>
              <a:rPr lang="en-CA" altLang="en-US" sz="2800" b="1" smtClean="0"/>
              <a:t>Output:	</a:t>
            </a:r>
          </a:p>
          <a:p>
            <a:pPr lvl="1"/>
            <a:r>
              <a:rPr lang="en-CA" altLang="en-US" sz="2400" smtClean="0"/>
              <a:t>retrieving the information</a:t>
            </a:r>
          </a:p>
          <a:p>
            <a:pPr lvl="1"/>
            <a:r>
              <a:rPr lang="en-CA" altLang="en-US" sz="2400" smtClean="0"/>
              <a:t>Help you correct wrong info</a:t>
            </a:r>
          </a:p>
          <a:p>
            <a:pPr lvl="1"/>
            <a:r>
              <a:rPr lang="en-CA" altLang="en-US" sz="2400" smtClean="0"/>
              <a:t>Strenthen connections</a:t>
            </a:r>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Active Learning:</a:t>
            </a:r>
            <a:endParaRPr lang="en-CA" dirty="0">
              <a:solidFill>
                <a:schemeClr val="tx2">
                  <a:satMod val="130000"/>
                </a:schemeClr>
              </a:solidFill>
            </a:endParaRPr>
          </a:p>
        </p:txBody>
      </p:sp>
      <p:sp>
        <p:nvSpPr>
          <p:cNvPr id="3" name="Content Placeholder 2"/>
          <p:cNvSpPr>
            <a:spLocks noGrp="1"/>
          </p:cNvSpPr>
          <p:nvPr>
            <p:ph idx="1"/>
          </p:nvPr>
        </p:nvSpPr>
        <p:spPr>
          <a:xfrm>
            <a:off x="1143000" y="1447800"/>
            <a:ext cx="7791450" cy="5181600"/>
          </a:xfrm>
        </p:spPr>
        <p:txBody>
          <a:bodyPr>
            <a:normAutofit lnSpcReduction="10000"/>
          </a:bodyPr>
          <a:lstStyle/>
          <a:p>
            <a:pPr marL="365760" indent="-283464" eaLnBrk="1" fontAlgn="auto" hangingPunct="1">
              <a:spcAft>
                <a:spcPts val="0"/>
              </a:spcAft>
              <a:buFont typeface="Wingdings 2"/>
              <a:buNone/>
              <a:defRPr/>
            </a:pPr>
            <a:r>
              <a:rPr lang="en-CA" sz="1800" dirty="0" smtClean="0">
                <a:hlinkClick r:id="rId2"/>
              </a:rPr>
              <a:t>(http://auth.mhhe.com/socscience/english/qe/qe76aa.php?qi=1858</a:t>
            </a:r>
            <a:r>
              <a:rPr lang="en-CA" sz="1800" dirty="0" smtClean="0"/>
              <a:t> )</a:t>
            </a:r>
          </a:p>
          <a:p>
            <a:pPr marL="82296" indent="0" eaLnBrk="1" fontAlgn="auto" hangingPunct="1">
              <a:spcAft>
                <a:spcPts val="0"/>
              </a:spcAft>
              <a:buFont typeface="Wingdings 2" pitchFamily="18" charset="2"/>
              <a:buNone/>
              <a:defRPr/>
            </a:pPr>
            <a:r>
              <a:rPr lang="en-CA" sz="1800" b="1" dirty="0" smtClean="0">
                <a:solidFill>
                  <a:srgbClr val="0000CC"/>
                </a:solidFill>
              </a:rPr>
              <a:t>Input, prep, connection</a:t>
            </a:r>
          </a:p>
          <a:p>
            <a:pPr marL="365760" indent="-283464" eaLnBrk="1" fontAlgn="auto" hangingPunct="1">
              <a:spcAft>
                <a:spcPts val="0"/>
              </a:spcAft>
              <a:buFont typeface="Wingdings 2"/>
              <a:buChar char=""/>
              <a:defRPr/>
            </a:pPr>
            <a:r>
              <a:rPr lang="en-CA" sz="1800" dirty="0" smtClean="0"/>
              <a:t>I preview chapters before lectures</a:t>
            </a:r>
          </a:p>
          <a:p>
            <a:pPr marL="365760" indent="-283464" eaLnBrk="1" fontAlgn="auto" hangingPunct="1">
              <a:spcAft>
                <a:spcPts val="0"/>
              </a:spcAft>
              <a:buFont typeface="Wingdings 2"/>
              <a:buChar char=""/>
              <a:defRPr/>
            </a:pPr>
            <a:r>
              <a:rPr lang="en-CA" sz="1800" dirty="0" smtClean="0"/>
              <a:t>I create chapter outlines</a:t>
            </a:r>
          </a:p>
          <a:p>
            <a:pPr marL="365760" indent="-283464" eaLnBrk="1" fontAlgn="auto" hangingPunct="1">
              <a:spcAft>
                <a:spcPts val="0"/>
              </a:spcAft>
              <a:buFont typeface="Wingdings 2"/>
              <a:buChar char=""/>
              <a:defRPr/>
            </a:pPr>
            <a:r>
              <a:rPr lang="en-CA" sz="1800" dirty="0" smtClean="0"/>
              <a:t>I divide the chapter into manageable sections</a:t>
            </a:r>
          </a:p>
          <a:p>
            <a:pPr marL="365760" indent="-283464" eaLnBrk="1" fontAlgn="auto" hangingPunct="1">
              <a:spcAft>
                <a:spcPts val="0"/>
              </a:spcAft>
              <a:buFont typeface="Wingdings 2"/>
              <a:buChar char=""/>
              <a:defRPr/>
            </a:pPr>
            <a:r>
              <a:rPr lang="en-CA" sz="1800" dirty="0" smtClean="0"/>
              <a:t>I write summaries in my own words after each section</a:t>
            </a:r>
          </a:p>
          <a:p>
            <a:pPr marL="365760" indent="-283464" eaLnBrk="1" fontAlgn="auto" hangingPunct="1">
              <a:spcAft>
                <a:spcPts val="0"/>
              </a:spcAft>
              <a:buFont typeface="Wingdings 2"/>
              <a:buChar char=""/>
              <a:defRPr/>
            </a:pPr>
            <a:r>
              <a:rPr lang="en-CA" sz="1800" dirty="0" smtClean="0"/>
              <a:t>I highlight key concepts and main ideas</a:t>
            </a:r>
          </a:p>
          <a:p>
            <a:pPr marL="365760" indent="-283464" eaLnBrk="1" fontAlgn="auto" hangingPunct="1">
              <a:spcAft>
                <a:spcPts val="0"/>
              </a:spcAft>
              <a:buFont typeface="Wingdings 2"/>
              <a:buChar char=""/>
              <a:defRPr/>
            </a:pPr>
            <a:r>
              <a:rPr lang="en-CA" sz="1800" dirty="0" smtClean="0"/>
              <a:t>I review definitions and key words (getting lingo straight)</a:t>
            </a:r>
          </a:p>
          <a:p>
            <a:pPr marL="365760" indent="-283464" eaLnBrk="1" fontAlgn="auto" hangingPunct="1">
              <a:spcAft>
                <a:spcPts val="0"/>
              </a:spcAft>
              <a:buFont typeface="Wingdings 2"/>
              <a:buChar char=""/>
              <a:defRPr/>
            </a:pPr>
            <a:r>
              <a:rPr lang="en-CA" sz="1800" dirty="0" smtClean="0"/>
              <a:t>I use note cards to write formulas and main ideas</a:t>
            </a:r>
            <a:r>
              <a:rPr lang="en-CA" sz="1800" dirty="0"/>
              <a:t> (getting lingo straight)</a:t>
            </a:r>
            <a:endParaRPr lang="en-CA" sz="1800" dirty="0" smtClean="0"/>
          </a:p>
          <a:p>
            <a:pPr marL="365760" indent="-283464" eaLnBrk="1" fontAlgn="auto" hangingPunct="1">
              <a:spcAft>
                <a:spcPts val="0"/>
              </a:spcAft>
              <a:buFont typeface="Wingdings 2"/>
              <a:buChar char=""/>
              <a:defRPr/>
            </a:pPr>
            <a:r>
              <a:rPr lang="en-CA" sz="1800" dirty="0" smtClean="0"/>
              <a:t>I use note cards to write out questions and answers</a:t>
            </a:r>
            <a:r>
              <a:rPr lang="en-CA" sz="1800" dirty="0"/>
              <a:t> (getting lingo straight</a:t>
            </a:r>
            <a:r>
              <a:rPr lang="en-CA" sz="1800" dirty="0" smtClean="0"/>
              <a:t>)</a:t>
            </a:r>
          </a:p>
          <a:p>
            <a:pPr eaLnBrk="1" hangingPunct="1">
              <a:defRPr/>
            </a:pPr>
            <a:r>
              <a:rPr lang="en-CA" altLang="en-US" sz="1800" dirty="0" smtClean="0"/>
              <a:t>I read chapter summaries</a:t>
            </a:r>
          </a:p>
          <a:p>
            <a:pPr eaLnBrk="1" hangingPunct="1">
              <a:defRPr/>
            </a:pPr>
            <a:r>
              <a:rPr lang="en-CA" altLang="en-US" sz="1800" dirty="0" smtClean="0"/>
              <a:t>I review graphs, charts, pictures, and tables</a:t>
            </a:r>
          </a:p>
          <a:p>
            <a:pPr eaLnBrk="1" hangingPunct="1">
              <a:defRPr/>
            </a:pPr>
            <a:r>
              <a:rPr lang="en-CA" altLang="en-US" sz="1800" dirty="0" smtClean="0"/>
              <a:t>I focus on main ideas, not individual words</a:t>
            </a:r>
            <a:endParaRPr lang="en-CA" altLang="en-US" sz="1800" dirty="0"/>
          </a:p>
          <a:p>
            <a:pPr eaLnBrk="1" hangingPunct="1">
              <a:defRPr/>
            </a:pPr>
            <a:r>
              <a:rPr lang="en-CA" altLang="en-US" sz="1800" dirty="0" smtClean="0"/>
              <a:t>I </a:t>
            </a:r>
            <a:r>
              <a:rPr lang="en-CA" altLang="en-US" sz="1800" dirty="0"/>
              <a:t>stay focused by looking for examples that support main </a:t>
            </a:r>
            <a:r>
              <a:rPr lang="en-CA" altLang="en-US" sz="1800" dirty="0" smtClean="0"/>
              <a:t>points</a:t>
            </a:r>
          </a:p>
          <a:p>
            <a:pPr eaLnBrk="1" hangingPunct="1">
              <a:defRPr/>
            </a:pPr>
            <a:r>
              <a:rPr lang="en-CA" altLang="en-US" sz="1800" dirty="0"/>
              <a:t>I compare reading notes with lecture notes</a:t>
            </a:r>
          </a:p>
          <a:p>
            <a:pPr marL="82296" indent="0" eaLnBrk="1" fontAlgn="auto" hangingPunct="1">
              <a:spcAft>
                <a:spcPts val="0"/>
              </a:spcAft>
              <a:buFont typeface="Wingdings 2" pitchFamily="18" charset="2"/>
              <a:buNone/>
              <a:defRPr/>
            </a:pPr>
            <a:endParaRPr lang="en-CA" sz="1800" dirty="0" smtClean="0"/>
          </a:p>
          <a:p>
            <a:pPr marL="82296" indent="0" eaLnBrk="1" fontAlgn="auto" hangingPunct="1">
              <a:spcAft>
                <a:spcPts val="0"/>
              </a:spcAft>
              <a:buFont typeface="Wingdings 2" pitchFamily="18" charset="2"/>
              <a:buNone/>
              <a:defRPr/>
            </a:pPr>
            <a:endParaRPr lang="en-CA" sz="1800" dirty="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Active Reading Checklist</a:t>
            </a:r>
            <a:endParaRPr lang="en-CA" dirty="0">
              <a:solidFill>
                <a:schemeClr val="tx2">
                  <a:satMod val="130000"/>
                </a:schemeClr>
              </a:solidFill>
            </a:endParaRPr>
          </a:p>
        </p:txBody>
      </p:sp>
      <p:sp>
        <p:nvSpPr>
          <p:cNvPr id="12291" name="Content Placeholder 2"/>
          <p:cNvSpPr>
            <a:spLocks noGrp="1"/>
          </p:cNvSpPr>
          <p:nvPr>
            <p:ph idx="1"/>
          </p:nvPr>
        </p:nvSpPr>
        <p:spPr/>
        <p:txBody>
          <a:bodyPr/>
          <a:lstStyle/>
          <a:p>
            <a:pPr marL="82296" indent="0" eaLnBrk="1" fontAlgn="auto" hangingPunct="1">
              <a:spcAft>
                <a:spcPts val="0"/>
              </a:spcAft>
              <a:buFont typeface="Wingdings 2" pitchFamily="18" charset="2"/>
              <a:buNone/>
              <a:defRPr/>
            </a:pPr>
            <a:r>
              <a:rPr lang="en-CA" sz="1800" b="1" dirty="0" smtClean="0">
                <a:solidFill>
                  <a:srgbClr val="0000CC"/>
                </a:solidFill>
              </a:rPr>
              <a:t>How </a:t>
            </a:r>
            <a:r>
              <a:rPr lang="en-CA" sz="1800" b="1" dirty="0">
                <a:solidFill>
                  <a:srgbClr val="0000CC"/>
                </a:solidFill>
              </a:rPr>
              <a:t>am I doing, connections, stronger </a:t>
            </a:r>
            <a:r>
              <a:rPr lang="en-CA" sz="1800" b="1" dirty="0" err="1">
                <a:solidFill>
                  <a:srgbClr val="0000CC"/>
                </a:solidFill>
              </a:rPr>
              <a:t>mem</a:t>
            </a:r>
            <a:r>
              <a:rPr lang="en-CA" sz="1800" b="1" dirty="0">
                <a:solidFill>
                  <a:srgbClr val="0000CC"/>
                </a:solidFill>
              </a:rPr>
              <a:t> trace,  output</a:t>
            </a:r>
          </a:p>
          <a:p>
            <a:pPr marL="365760" indent="-283464" eaLnBrk="1" fontAlgn="auto" hangingPunct="1">
              <a:spcAft>
                <a:spcPts val="0"/>
              </a:spcAft>
              <a:buFont typeface="Wingdings 2"/>
              <a:buChar char=""/>
              <a:defRPr/>
            </a:pPr>
            <a:r>
              <a:rPr lang="en-CA" sz="1800" dirty="0" smtClean="0"/>
              <a:t>Create my own multiple choice questions</a:t>
            </a:r>
          </a:p>
          <a:p>
            <a:pPr marL="365760" indent="-283464" eaLnBrk="1" fontAlgn="auto" hangingPunct="1">
              <a:spcAft>
                <a:spcPts val="0"/>
              </a:spcAft>
              <a:buFont typeface="Wingdings 2"/>
              <a:buChar char=""/>
              <a:defRPr/>
            </a:pPr>
            <a:r>
              <a:rPr lang="en-CA" sz="1800" dirty="0" smtClean="0"/>
              <a:t>I </a:t>
            </a:r>
            <a:r>
              <a:rPr lang="en-CA" sz="1800" dirty="0"/>
              <a:t>form a study group, and we exchange summaries and </a:t>
            </a:r>
            <a:r>
              <a:rPr lang="en-CA" sz="1800" dirty="0" smtClean="0"/>
              <a:t>test </a:t>
            </a:r>
            <a:r>
              <a:rPr lang="en-CA" sz="1800" dirty="0"/>
              <a:t>questions.</a:t>
            </a:r>
          </a:p>
          <a:p>
            <a:pPr marL="365760" indent="-283464" eaLnBrk="1" fontAlgn="auto" hangingPunct="1">
              <a:spcAft>
                <a:spcPts val="0"/>
              </a:spcAft>
              <a:buFont typeface="Wingdings 2"/>
              <a:buChar char=""/>
              <a:defRPr/>
            </a:pPr>
            <a:r>
              <a:rPr lang="en-CA" sz="1800" dirty="0"/>
              <a:t>I practice teaching main concepts to other members of my study team </a:t>
            </a:r>
            <a:endParaRPr lang="en-CA" sz="1800" dirty="0" smtClean="0"/>
          </a:p>
          <a:p>
            <a:pPr marL="365760" indent="-283464" eaLnBrk="1" fontAlgn="auto" hangingPunct="1">
              <a:spcAft>
                <a:spcPts val="0"/>
              </a:spcAft>
              <a:buFont typeface="Wingdings 2"/>
              <a:buChar char=""/>
              <a:defRPr/>
            </a:pPr>
            <a:r>
              <a:rPr lang="en-CA" altLang="en-US" sz="1800" dirty="0" smtClean="0"/>
              <a:t>I answer end of chapter questions</a:t>
            </a:r>
          </a:p>
          <a:p>
            <a:pPr marL="365760" indent="-283464" eaLnBrk="1" fontAlgn="auto" hangingPunct="1">
              <a:spcAft>
                <a:spcPts val="0"/>
              </a:spcAft>
              <a:buFont typeface="Wingdings 2"/>
              <a:buChar char=""/>
              <a:defRPr/>
            </a:pPr>
            <a:r>
              <a:rPr lang="en-CA" sz="1800" dirty="0" smtClean="0"/>
              <a:t>I </a:t>
            </a:r>
            <a:r>
              <a:rPr lang="en-CA" sz="1800" dirty="0"/>
              <a:t>use mind maps to create links and connections between concepts in a logical </a:t>
            </a:r>
            <a:r>
              <a:rPr lang="en-CA" sz="1800" dirty="0" smtClean="0"/>
              <a:t>manner</a:t>
            </a:r>
            <a:endParaRPr lang="en-CA" altLang="en-US" sz="1800" dirty="0" smtClean="0"/>
          </a:p>
          <a:p>
            <a:pPr marL="82550" indent="0" eaLnBrk="1" hangingPunct="1">
              <a:buFont typeface="Wingdings 2" pitchFamily="18" charset="2"/>
              <a:buNone/>
              <a:defRPr/>
            </a:pPr>
            <a:r>
              <a:rPr lang="en-CA" altLang="en-US" sz="1800" dirty="0" smtClean="0">
                <a:solidFill>
                  <a:srgbClr val="0000CC"/>
                </a:solidFill>
              </a:rPr>
              <a:t>Attitude, motivation, active learning, personal responsibility</a:t>
            </a:r>
          </a:p>
          <a:p>
            <a:pPr eaLnBrk="1" hangingPunct="1">
              <a:defRPr/>
            </a:pPr>
            <a:r>
              <a:rPr lang="en-CA" altLang="en-US" sz="1800" dirty="0" smtClean="0"/>
              <a:t>I read sitting in a firm chair</a:t>
            </a:r>
          </a:p>
          <a:p>
            <a:pPr eaLnBrk="1" hangingPunct="1">
              <a:defRPr/>
            </a:pPr>
            <a:r>
              <a:rPr lang="en-CA" altLang="en-US" sz="1800" dirty="0" smtClean="0"/>
              <a:t>Specific plan</a:t>
            </a:r>
          </a:p>
          <a:p>
            <a:pPr eaLnBrk="1" hangingPunct="1">
              <a:defRPr/>
            </a:pPr>
            <a:r>
              <a:rPr lang="en-CA" altLang="en-US" sz="1800" dirty="0" smtClean="0"/>
              <a:t>I read difficult material standing up or while taking notes at the board</a:t>
            </a:r>
          </a:p>
          <a:p>
            <a:pPr eaLnBrk="1" hangingPunct="1">
              <a:defRPr/>
            </a:pPr>
            <a:r>
              <a:rPr lang="en-CA" altLang="en-US" sz="1800" dirty="0" smtClean="0"/>
              <a:t>I make reading an active process by asking questions and staying alert</a:t>
            </a:r>
          </a:p>
          <a:p>
            <a:pPr eaLnBrk="1" hangingPunct="1">
              <a:defRPr/>
            </a:pPr>
            <a:endParaRPr lang="en-CA" altLang="en-US" sz="1800" dirty="0" smtClean="0"/>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endParaRPr lang="en-CA">
              <a:solidFill>
                <a:schemeClr val="tx2">
                  <a:satMod val="130000"/>
                </a:schemeClr>
              </a:solidFill>
            </a:endParaRPr>
          </a:p>
        </p:txBody>
      </p:sp>
      <p:sp>
        <p:nvSpPr>
          <p:cNvPr id="14339" name="Content Placeholder 2"/>
          <p:cNvSpPr>
            <a:spLocks noGrp="1"/>
          </p:cNvSpPr>
          <p:nvPr>
            <p:ph idx="1"/>
          </p:nvPr>
        </p:nvSpPr>
        <p:spPr/>
        <p:txBody>
          <a:bodyPr/>
          <a:lstStyle/>
          <a:p>
            <a:pPr eaLnBrk="1" hangingPunct="1"/>
            <a:r>
              <a:rPr lang="en-CA" altLang="en-US" smtClean="0"/>
              <a:t>Chap 2: Research Methodology</a:t>
            </a:r>
          </a:p>
          <a:p>
            <a:pPr eaLnBrk="1" hangingPunct="1"/>
            <a:r>
              <a:rPr lang="en-CA" altLang="en-US" smtClean="0"/>
              <a:t>Chap 3: Biological Basis of Behaviour</a:t>
            </a:r>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CA" dirty="0" smtClean="0">
                <a:solidFill>
                  <a:schemeClr val="tx2">
                    <a:satMod val="130000"/>
                  </a:schemeClr>
                </a:solidFill>
              </a:rPr>
              <a:t>Chap 2: Research Methodology</a:t>
            </a:r>
            <a:endParaRPr lang="en-CA" dirty="0">
              <a:solidFill>
                <a:schemeClr val="tx2">
                  <a:satMod val="130000"/>
                </a:schemeClr>
              </a:solidFill>
            </a:endParaRPr>
          </a:p>
        </p:txBody>
      </p:sp>
      <p:sp>
        <p:nvSpPr>
          <p:cNvPr id="3" name="Content Placeholder 2"/>
          <p:cNvSpPr>
            <a:spLocks noGrp="1"/>
          </p:cNvSpPr>
          <p:nvPr>
            <p:ph idx="1"/>
          </p:nvPr>
        </p:nvSpPr>
        <p:spPr>
          <a:xfrm>
            <a:off x="1143000" y="1447800"/>
            <a:ext cx="7791450" cy="4800600"/>
          </a:xfrm>
        </p:spPr>
        <p:txBody>
          <a:bodyPr/>
          <a:lstStyle/>
          <a:p>
            <a:pPr eaLnBrk="1" hangingPunct="1"/>
            <a:r>
              <a:rPr lang="en-CA" altLang="en-US" smtClean="0"/>
              <a:t>The Crest Test</a:t>
            </a:r>
          </a:p>
          <a:p>
            <a:pPr lvl="1" eaLnBrk="1" hangingPunct="1"/>
            <a:r>
              <a:rPr lang="en-CA" altLang="en-US" sz="1800" smtClean="0"/>
              <a:t>Imagine that you are the Director of Research for Crest toothpaste</a:t>
            </a:r>
          </a:p>
          <a:p>
            <a:pPr lvl="1" eaLnBrk="1" hangingPunct="1"/>
            <a:r>
              <a:rPr lang="en-CA" altLang="en-US" sz="1800" smtClean="0"/>
              <a:t>Devise an experiment that compares Crest to Brand X</a:t>
            </a:r>
          </a:p>
          <a:p>
            <a:pPr lvl="1" eaLnBrk="1" hangingPunct="1"/>
            <a:r>
              <a:rPr lang="en-CA" altLang="en-US" sz="1800" smtClean="0"/>
              <a:t>Questions</a:t>
            </a:r>
          </a:p>
          <a:p>
            <a:pPr marL="1000125" lvl="2" indent="-342900" eaLnBrk="1" hangingPunct="1">
              <a:buFont typeface="Gill Sans MT"/>
              <a:buAutoNum type="arabicPeriod"/>
            </a:pPr>
            <a:r>
              <a:rPr lang="en-CA" altLang="en-US" sz="1400" smtClean="0"/>
              <a:t>What is the basic question you are investigating?</a:t>
            </a:r>
          </a:p>
          <a:p>
            <a:pPr marL="1000125" lvl="2" indent="-342900" eaLnBrk="1" hangingPunct="1">
              <a:buFont typeface="Gill Sans MT"/>
              <a:buAutoNum type="arabicPeriod"/>
            </a:pPr>
            <a:r>
              <a:rPr lang="en-CA" altLang="en-US" sz="1400" smtClean="0"/>
              <a:t>How would you operationally define and manipulate the variables?</a:t>
            </a:r>
          </a:p>
          <a:p>
            <a:pPr marL="1000125" lvl="2" indent="-342900" eaLnBrk="1" hangingPunct="1">
              <a:buFont typeface="Gill Sans MT"/>
              <a:buAutoNum type="arabicPeriod"/>
            </a:pPr>
            <a:r>
              <a:rPr lang="en-CA" altLang="en-US" sz="1400" smtClean="0"/>
              <a:t>What variables would you control for? </a:t>
            </a:r>
          </a:p>
          <a:p>
            <a:pPr marL="1000125" lvl="2" indent="-342900" eaLnBrk="1" hangingPunct="1">
              <a:buFont typeface="Gill Sans MT"/>
              <a:buAutoNum type="arabicPeriod"/>
            </a:pPr>
            <a:r>
              <a:rPr lang="en-CA" altLang="en-US" sz="1400" smtClean="0">
                <a:sym typeface="Wingdings" pitchFamily="2" charset="2"/>
              </a:rPr>
              <a:t>How would you try to control for these variables?</a:t>
            </a:r>
          </a:p>
          <a:p>
            <a:pPr marL="1000125" lvl="2" indent="-342900" eaLnBrk="1" hangingPunct="1">
              <a:buFont typeface="Gill Sans MT"/>
              <a:buAutoNum type="arabicPeriod"/>
            </a:pPr>
            <a:r>
              <a:rPr lang="en-CA" altLang="en-US" sz="1400" smtClean="0"/>
              <a:t>Do you think that Crest controls for these extreneous variables ... What are the implications?</a:t>
            </a:r>
          </a:p>
          <a:p>
            <a:pPr marL="1000125" lvl="2" indent="-342900" eaLnBrk="1" hangingPunct="1">
              <a:buFont typeface="Gill Sans MT"/>
              <a:buAutoNum type="arabicPeriod"/>
            </a:pPr>
            <a:r>
              <a:rPr lang="en-CA" altLang="en-US" sz="1400" smtClean="0"/>
              <a:t>Let’s say that after a year, people using Crest had 1.8 cavities ... On your own write down how many cavities would the Brand X subjects need to have in order to conclude that there is a significant difference?</a:t>
            </a:r>
          </a:p>
          <a:p>
            <a:pPr marL="1000125" lvl="2" indent="-342900" eaLnBrk="1" hangingPunct="1">
              <a:buFont typeface="Gill Sans MT"/>
              <a:buAutoNum type="arabicPeriod"/>
            </a:pPr>
            <a:endParaRPr lang="en-CA" altLang="en-US" sz="1400" smtClean="0"/>
          </a:p>
          <a:p>
            <a:pPr marL="1000125" lvl="2" indent="-342900" eaLnBrk="1" hangingPunct="1">
              <a:buFont typeface="Gill Sans MT"/>
              <a:buAutoNum type="arabicPeriod"/>
            </a:pPr>
            <a:endParaRPr lang="en-CA" altLang="en-US" sz="1400" smtClean="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CA" dirty="0" smtClean="0">
                <a:solidFill>
                  <a:schemeClr val="tx2">
                    <a:satMod val="130000"/>
                  </a:schemeClr>
                </a:solidFill>
              </a:rPr>
              <a:t>Chap 2: Research Methodology</a:t>
            </a:r>
            <a:endParaRPr lang="en-CA" dirty="0">
              <a:solidFill>
                <a:schemeClr val="tx2">
                  <a:satMod val="130000"/>
                </a:schemeClr>
              </a:solidFill>
            </a:endParaRPr>
          </a:p>
        </p:txBody>
      </p:sp>
      <p:sp>
        <p:nvSpPr>
          <p:cNvPr id="3" name="Content Placeholder 2"/>
          <p:cNvSpPr>
            <a:spLocks noGrp="1"/>
          </p:cNvSpPr>
          <p:nvPr>
            <p:ph idx="1"/>
          </p:nvPr>
        </p:nvSpPr>
        <p:spPr>
          <a:xfrm>
            <a:off x="1143000" y="1447800"/>
            <a:ext cx="7791450" cy="4800600"/>
          </a:xfrm>
        </p:spPr>
        <p:txBody>
          <a:bodyPr/>
          <a:lstStyle/>
          <a:p>
            <a:pPr marL="479425" indent="-342900" eaLnBrk="1" hangingPunct="1"/>
            <a:r>
              <a:rPr lang="en-CA" altLang="en-US" sz="2200" smtClean="0"/>
              <a:t>Experiments</a:t>
            </a:r>
          </a:p>
          <a:p>
            <a:pPr marL="754063" lvl="1" indent="-342900" eaLnBrk="1" hangingPunct="1"/>
            <a:r>
              <a:rPr lang="en-CA" altLang="en-US" sz="1800" smtClean="0"/>
              <a:t>Random assignment to Control (n=10), Experimental groups (n=10)</a:t>
            </a:r>
          </a:p>
          <a:p>
            <a:pPr marL="1000125" lvl="2" indent="-342900" eaLnBrk="1" hangingPunct="1"/>
            <a:r>
              <a:rPr lang="en-CA" altLang="en-US" sz="1400" smtClean="0">
                <a:hlinkClick r:id="rId3"/>
              </a:rPr>
              <a:t>http://www.graphpad.com/quickcalcs/randomize1.cfm</a:t>
            </a:r>
            <a:r>
              <a:rPr lang="en-CA" altLang="en-US" sz="1400" smtClean="0"/>
              <a:t> </a:t>
            </a:r>
          </a:p>
          <a:p>
            <a:pPr marL="479425" indent="-342900" eaLnBrk="1" hangingPunct="1"/>
            <a:r>
              <a:rPr lang="en-CA" altLang="en-US" sz="2200" smtClean="0"/>
              <a:t>Random sampling versus random assignment</a:t>
            </a:r>
          </a:p>
          <a:p>
            <a:pPr marL="479425" indent="-342900" eaLnBrk="1" hangingPunct="1"/>
            <a:r>
              <a:rPr lang="en-CA" altLang="en-US" sz="2200" smtClean="0"/>
              <a:t>Correlation, </a:t>
            </a:r>
          </a:p>
          <a:p>
            <a:pPr marL="754063" lvl="1" indent="-342900" eaLnBrk="1" hangingPunct="1"/>
            <a:r>
              <a:rPr lang="en-CA" altLang="en-US" sz="1800" smtClean="0"/>
              <a:t>Height and shoe size</a:t>
            </a:r>
          </a:p>
          <a:p>
            <a:pPr marL="754063" lvl="1" indent="-342900" eaLnBrk="1" hangingPunct="1"/>
            <a:r>
              <a:rPr lang="en-CA" altLang="en-US" sz="1800" smtClean="0"/>
              <a:t>What does R tell us?</a:t>
            </a:r>
          </a:p>
          <a:p>
            <a:pPr marL="479425" indent="-342900" eaLnBrk="1" hangingPunct="1"/>
            <a:r>
              <a:rPr lang="en-CA" altLang="en-US" sz="2200" smtClean="0"/>
              <a:t>Central tendency</a:t>
            </a:r>
          </a:p>
          <a:p>
            <a:pPr marL="479425" indent="-342900" eaLnBrk="1" hangingPunct="1"/>
            <a:r>
              <a:rPr lang="en-CA" altLang="en-US" sz="2200" smtClean="0"/>
              <a:t>Variability</a:t>
            </a:r>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Chap 2: How to create multiple choice questions</a:t>
            </a:r>
            <a:endParaRPr lang="en-CA" dirty="0"/>
          </a:p>
        </p:txBody>
      </p:sp>
      <p:sp>
        <p:nvSpPr>
          <p:cNvPr id="3" name="Content Placeholder 2"/>
          <p:cNvSpPr>
            <a:spLocks noGrp="1"/>
          </p:cNvSpPr>
          <p:nvPr>
            <p:ph idx="1"/>
          </p:nvPr>
        </p:nvSpPr>
        <p:spPr/>
        <p:txBody>
          <a:bodyPr/>
          <a:lstStyle/>
          <a:p>
            <a:pPr>
              <a:defRPr/>
            </a:pPr>
            <a:r>
              <a:rPr lang="en-CA" dirty="0" smtClean="0"/>
              <a:t>Terms </a:t>
            </a:r>
            <a:r>
              <a:rPr lang="en-CA" dirty="0" smtClean="0">
                <a:sym typeface="Wingdings" panose="05000000000000000000" pitchFamily="2" charset="2"/>
              </a:rPr>
              <a:t> Choose from d</a:t>
            </a:r>
            <a:r>
              <a:rPr lang="en-CA" dirty="0" smtClean="0"/>
              <a:t>efinitions</a:t>
            </a:r>
          </a:p>
          <a:p>
            <a:pPr>
              <a:defRPr/>
            </a:pPr>
            <a:endParaRPr lang="en-CA" dirty="0" smtClean="0"/>
          </a:p>
          <a:p>
            <a:pPr marL="82550" indent="0" algn="ctr">
              <a:buFont typeface="Wingdings 2" pitchFamily="18" charset="2"/>
              <a:buNone/>
              <a:defRPr/>
            </a:pPr>
            <a:r>
              <a:rPr lang="en-CA" dirty="0" smtClean="0"/>
              <a:t>Versus</a:t>
            </a:r>
          </a:p>
          <a:p>
            <a:pPr>
              <a:defRPr/>
            </a:pPr>
            <a:endParaRPr lang="en-CA" dirty="0" smtClean="0"/>
          </a:p>
          <a:p>
            <a:pPr>
              <a:defRPr/>
            </a:pPr>
            <a:r>
              <a:rPr lang="en-CA" dirty="0" smtClean="0"/>
              <a:t>Example, story, definition </a:t>
            </a:r>
            <a:r>
              <a:rPr lang="en-CA" dirty="0" smtClean="0">
                <a:sym typeface="Wingdings" panose="05000000000000000000" pitchFamily="2" charset="2"/>
              </a:rPr>
              <a:t> Choose from terms</a:t>
            </a:r>
            <a:endParaRPr lang="en-CA" dirty="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How to create multiple choice questions:  Terms </a:t>
            </a:r>
            <a:r>
              <a:rPr lang="en-CA" dirty="0" smtClean="0">
                <a:sym typeface="Wingdings" panose="05000000000000000000" pitchFamily="2" charset="2"/>
              </a:rPr>
              <a:t> </a:t>
            </a:r>
            <a:r>
              <a:rPr lang="en-CA" dirty="0" err="1" smtClean="0">
                <a:sym typeface="Wingdings" panose="05000000000000000000" pitchFamily="2" charset="2"/>
              </a:rPr>
              <a:t>Defitions</a:t>
            </a:r>
            <a:endParaRPr lang="en-CA" dirty="0"/>
          </a:p>
        </p:txBody>
      </p:sp>
      <p:sp>
        <p:nvSpPr>
          <p:cNvPr id="18435" name="Content Placeholder 2"/>
          <p:cNvSpPr>
            <a:spLocks noGrp="1"/>
          </p:cNvSpPr>
          <p:nvPr>
            <p:ph idx="1"/>
          </p:nvPr>
        </p:nvSpPr>
        <p:spPr/>
        <p:txBody>
          <a:bodyPr/>
          <a:lstStyle/>
          <a:p>
            <a:endParaRPr lang="en-US" altLang="en-US" sz="1800" smtClean="0"/>
          </a:p>
          <a:p>
            <a:r>
              <a:rPr lang="en-US" altLang="en-US" sz="1800" smtClean="0"/>
              <a:t>An experiment is a research study that includes:</a:t>
            </a:r>
            <a:br>
              <a:rPr lang="en-US" altLang="en-US" sz="1800" smtClean="0"/>
            </a:br>
            <a:r>
              <a:rPr lang="en-US" altLang="en-US" sz="1800" smtClean="0"/>
              <a:t/>
            </a:r>
            <a:br>
              <a:rPr lang="en-US" altLang="en-US" sz="1800" smtClean="0"/>
            </a:br>
            <a:r>
              <a:rPr lang="en-US" altLang="en-US" sz="1800" smtClean="0"/>
              <a:t>1. An independent variable and a dependent variable with subjects randomly assigned to each level of the independent variable</a:t>
            </a:r>
            <a:br>
              <a:rPr lang="en-US" altLang="en-US" sz="1800" smtClean="0"/>
            </a:br>
            <a:r>
              <a:rPr lang="en-US" altLang="en-US" sz="1800" smtClean="0"/>
              <a:t/>
            </a:r>
            <a:br>
              <a:rPr lang="en-US" altLang="en-US" sz="1800" smtClean="0"/>
            </a:br>
            <a:r>
              <a:rPr lang="en-US" altLang="en-US" sz="1800" smtClean="0"/>
              <a:t>2. A study where the experimenter observes behaviour without influencing it</a:t>
            </a:r>
            <a:br>
              <a:rPr lang="en-US" altLang="en-US" sz="1800" smtClean="0"/>
            </a:br>
            <a:r>
              <a:rPr lang="en-US" altLang="en-US" sz="1800" smtClean="0"/>
              <a:t/>
            </a:r>
            <a:br>
              <a:rPr lang="en-US" altLang="en-US" sz="1800" smtClean="0"/>
            </a:br>
            <a:r>
              <a:rPr lang="en-US" altLang="en-US" sz="1800" smtClean="0"/>
              <a:t>3. An in-depth study of an interesting case for the purpose of understanding what makes this type of person tick and how one might be able to manipulate their behaviour</a:t>
            </a:r>
            <a:br>
              <a:rPr lang="en-US" altLang="en-US" sz="1800" smtClean="0"/>
            </a:br>
            <a:r>
              <a:rPr lang="en-US" altLang="en-US" sz="1800" smtClean="0"/>
              <a:t/>
            </a:r>
            <a:br>
              <a:rPr lang="en-US" altLang="en-US" sz="1800" smtClean="0"/>
            </a:br>
            <a:r>
              <a:rPr lang="en-US" altLang="en-US" sz="1800" smtClean="0"/>
              <a:t>4. A questionnaire sent out to many people for the purpose of understanding the basis of a behaviour</a:t>
            </a:r>
            <a:endParaRPr lang="en-CA" altLang="en-US" sz="1800" smtClean="0"/>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How to create multiple choice questions: Story </a:t>
            </a:r>
            <a:r>
              <a:rPr lang="en-CA" dirty="0" smtClean="0">
                <a:sym typeface="Wingdings" panose="05000000000000000000" pitchFamily="2" charset="2"/>
              </a:rPr>
              <a:t> Terms</a:t>
            </a:r>
            <a:endParaRPr lang="en-CA" dirty="0"/>
          </a:p>
        </p:txBody>
      </p:sp>
      <p:sp>
        <p:nvSpPr>
          <p:cNvPr id="19459" name="Content Placeholder 2"/>
          <p:cNvSpPr>
            <a:spLocks noGrp="1"/>
          </p:cNvSpPr>
          <p:nvPr>
            <p:ph idx="1"/>
          </p:nvPr>
        </p:nvSpPr>
        <p:spPr/>
        <p:txBody>
          <a:bodyPr/>
          <a:lstStyle/>
          <a:p>
            <a:r>
              <a:rPr lang="en-US" altLang="en-US" sz="1800" dirty="0" err="1" smtClean="0"/>
              <a:t>Dr</a:t>
            </a:r>
            <a:r>
              <a:rPr lang="en-US" altLang="en-US" sz="1800" dirty="0" smtClean="0"/>
              <a:t> John set out to better understand how changes in sleep can impact memory for words. In this study, he varied systematically the number of hours that subjects slept in a sleep lab. Specifically, he had three groups of subjects that consisted of randomly assigned individuals. One group was allowed to sleep 8 </a:t>
            </a:r>
            <a:r>
              <a:rPr lang="en-US" altLang="en-US" sz="1800" dirty="0" err="1" smtClean="0"/>
              <a:t>hrs</a:t>
            </a:r>
            <a:r>
              <a:rPr lang="en-US" altLang="en-US" sz="1800" dirty="0" smtClean="0"/>
              <a:t>, another group slept for 4 hours, and the third was kept awake all night. The following day all subjects were given a memory test. Performance on the memory test changed consistently with the number of hours slept providing a clear statement of the impact of sleep deprivation on memory. This design was </a:t>
            </a:r>
            <a:br>
              <a:rPr lang="en-US" altLang="en-US" sz="1800" dirty="0" smtClean="0"/>
            </a:br>
            <a:r>
              <a:rPr lang="en-US" altLang="en-US" sz="1800" dirty="0" smtClean="0"/>
              <a:t/>
            </a:r>
            <a:br>
              <a:rPr lang="en-US" altLang="en-US" sz="1800" dirty="0" smtClean="0"/>
            </a:br>
            <a:r>
              <a:rPr lang="en-US" altLang="en-US" sz="1800" dirty="0" smtClean="0"/>
              <a:t>A. A case study</a:t>
            </a:r>
            <a:br>
              <a:rPr lang="en-US" altLang="en-US" sz="1800" dirty="0" smtClean="0"/>
            </a:br>
            <a:r>
              <a:rPr lang="en-US" altLang="en-US" sz="1800" dirty="0" smtClean="0"/>
              <a:t>B. A correlational study</a:t>
            </a:r>
            <a:br>
              <a:rPr lang="en-US" altLang="en-US" sz="1800" dirty="0" smtClean="0"/>
            </a:br>
            <a:r>
              <a:rPr lang="en-US" altLang="en-US" sz="1800" dirty="0" smtClean="0"/>
              <a:t>C. Naturalistic observation</a:t>
            </a:r>
            <a:br>
              <a:rPr lang="en-US" altLang="en-US" sz="1800" dirty="0" smtClean="0"/>
            </a:br>
            <a:r>
              <a:rPr lang="en-US" altLang="en-US" sz="1800" dirty="0" smtClean="0"/>
              <a:t>D. An experiment</a:t>
            </a:r>
            <a:br>
              <a:rPr lang="en-US" altLang="en-US" sz="1800" dirty="0" smtClean="0"/>
            </a:br>
            <a:r>
              <a:rPr lang="en-US" altLang="en-US" sz="1800" dirty="0" smtClean="0"/>
              <a:t/>
            </a:r>
            <a:br>
              <a:rPr lang="en-US" altLang="en-US" sz="1800" dirty="0" smtClean="0"/>
            </a:br>
            <a:endParaRPr lang="en-US" altLang="en-US" sz="1800" dirty="0" smtClean="0"/>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How to create multiple choice questions:  Terms </a:t>
            </a:r>
            <a:r>
              <a:rPr lang="en-CA" dirty="0" smtClean="0">
                <a:sym typeface="Wingdings" panose="05000000000000000000" pitchFamily="2" charset="2"/>
              </a:rPr>
              <a:t> </a:t>
            </a:r>
            <a:r>
              <a:rPr lang="en-CA" dirty="0" err="1" smtClean="0">
                <a:sym typeface="Wingdings" panose="05000000000000000000" pitchFamily="2" charset="2"/>
              </a:rPr>
              <a:t>Defitions</a:t>
            </a:r>
            <a:endParaRPr lang="en-CA" dirty="0"/>
          </a:p>
        </p:txBody>
      </p:sp>
      <p:sp>
        <p:nvSpPr>
          <p:cNvPr id="3" name="Content Placeholder 2"/>
          <p:cNvSpPr>
            <a:spLocks noGrp="1"/>
          </p:cNvSpPr>
          <p:nvPr>
            <p:ph idx="1"/>
          </p:nvPr>
        </p:nvSpPr>
        <p:spPr/>
        <p:txBody>
          <a:bodyPr/>
          <a:lstStyle/>
          <a:p>
            <a:pPr marL="82550" indent="0">
              <a:buFont typeface="Wingdings 2" pitchFamily="18" charset="2"/>
              <a:buNone/>
              <a:defRPr/>
            </a:pPr>
            <a:endParaRPr lang="en-US" sz="1800" dirty="0" smtClean="0"/>
          </a:p>
          <a:p>
            <a:pPr>
              <a:defRPr/>
            </a:pPr>
            <a:r>
              <a:rPr lang="en-US" sz="1800" dirty="0" smtClean="0"/>
              <a:t>A confounding variable is</a:t>
            </a:r>
            <a:br>
              <a:rPr lang="en-US" sz="1800" dirty="0" smtClean="0"/>
            </a:br>
            <a:r>
              <a:rPr lang="en-US" sz="1800" dirty="0" smtClean="0"/>
              <a:t/>
            </a:r>
            <a:br>
              <a:rPr lang="en-US" sz="1800" dirty="0" smtClean="0"/>
            </a:br>
            <a:r>
              <a:rPr lang="en-US" sz="1800" dirty="0" smtClean="0"/>
              <a:t>A. A really annoying variable</a:t>
            </a:r>
            <a:br>
              <a:rPr lang="en-US" sz="1800" dirty="0" smtClean="0"/>
            </a:br>
            <a:r>
              <a:rPr lang="en-US" sz="1800" dirty="0" smtClean="0"/>
              <a:t>B. An extraneous variable</a:t>
            </a:r>
            <a:br>
              <a:rPr lang="en-US" sz="1800" dirty="0" smtClean="0"/>
            </a:br>
            <a:r>
              <a:rPr lang="en-US" sz="1800" dirty="0" smtClean="0"/>
              <a:t>C. A variable that threatens your ability to make a clear causal statement about the effect of the independent variable</a:t>
            </a:r>
            <a:br>
              <a:rPr lang="en-US" sz="1800" dirty="0" smtClean="0"/>
            </a:br>
            <a:r>
              <a:rPr lang="en-US" sz="1800" dirty="0" smtClean="0"/>
              <a:t>D. Unrelated to the variables you are studying</a:t>
            </a:r>
            <a:br>
              <a:rPr lang="en-US" sz="1800" dirty="0" smtClean="0"/>
            </a:br>
            <a:endParaRPr lang="en-US" sz="1800" dirty="0" smtClean="0"/>
          </a:p>
          <a:p>
            <a:pPr>
              <a:defRPr/>
            </a:pPr>
            <a:endParaRPr lang="en-US" sz="1800" dirty="0" smtClean="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How to create multiple choice questions: Story </a:t>
            </a:r>
            <a:r>
              <a:rPr lang="en-CA" dirty="0" smtClean="0">
                <a:sym typeface="Wingdings" panose="05000000000000000000" pitchFamily="2" charset="2"/>
              </a:rPr>
              <a:t> Terms</a:t>
            </a:r>
            <a:endParaRPr lang="en-CA" dirty="0"/>
          </a:p>
        </p:txBody>
      </p:sp>
      <p:sp>
        <p:nvSpPr>
          <p:cNvPr id="3" name="Content Placeholder 2"/>
          <p:cNvSpPr>
            <a:spLocks noGrp="1"/>
          </p:cNvSpPr>
          <p:nvPr>
            <p:ph idx="1"/>
          </p:nvPr>
        </p:nvSpPr>
        <p:spPr/>
        <p:txBody>
          <a:bodyPr/>
          <a:lstStyle/>
          <a:p>
            <a:pPr marL="82550" indent="0">
              <a:buFont typeface="Wingdings 2" pitchFamily="18" charset="2"/>
              <a:buNone/>
              <a:defRPr/>
            </a:pPr>
            <a:endParaRPr lang="en-US" sz="2800" dirty="0" smtClean="0"/>
          </a:p>
          <a:p>
            <a:pPr marL="82550" indent="0">
              <a:buFont typeface="Wingdings 2" pitchFamily="18" charset="2"/>
              <a:buNone/>
              <a:defRPr/>
            </a:pPr>
            <a:r>
              <a:rPr lang="en-US" sz="2800" dirty="0" smtClean="0"/>
              <a:t>Your turn …</a:t>
            </a:r>
          </a:p>
          <a:p>
            <a:pPr>
              <a:defRPr/>
            </a:pPr>
            <a:endParaRPr lang="en-US" sz="1800" dirty="0"/>
          </a:p>
          <a:p>
            <a:pPr>
              <a:defRPr/>
            </a:pPr>
            <a:r>
              <a:rPr lang="en-US" sz="1800" dirty="0" smtClean="0"/>
              <a:t>Create an example of an experiment where there is a confounding variable at play and mention the problem</a:t>
            </a:r>
          </a:p>
          <a:p>
            <a:pPr>
              <a:defRPr/>
            </a:pPr>
            <a:r>
              <a:rPr lang="en-US" sz="1800" dirty="0" smtClean="0"/>
              <a:t>Create 4 answer options, one of which is “Confounding variable”</a:t>
            </a:r>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2</a:t>
            </a:r>
            <a:endParaRPr lang="en-CA" dirty="0">
              <a:solidFill>
                <a:schemeClr val="tx2">
                  <a:satMod val="130000"/>
                </a:schemeClr>
              </a:solidFill>
            </a:endParaRPr>
          </a:p>
        </p:txBody>
      </p:sp>
      <p:sp>
        <p:nvSpPr>
          <p:cNvPr id="23555" name="Content Placeholder 2"/>
          <p:cNvSpPr>
            <a:spLocks noGrp="1"/>
          </p:cNvSpPr>
          <p:nvPr>
            <p:ph idx="1"/>
          </p:nvPr>
        </p:nvSpPr>
        <p:spPr/>
        <p:txBody>
          <a:bodyPr/>
          <a:lstStyle/>
          <a:p>
            <a:pPr marL="595313" indent="-514350" eaLnBrk="1" hangingPunct="1">
              <a:buFont typeface="Gill Sans MT"/>
              <a:buAutoNum type="arabicPeriod"/>
            </a:pPr>
            <a:r>
              <a:rPr lang="en-CA" altLang="en-US" sz="2000" dirty="0" smtClean="0"/>
              <a:t>A researcher has developed a new treatment for smoking which combines hypnosis and acupuncture. He randomly assigns participants to two groups and administers his new treatment to one group, while the other group receives no treatment. He measures the number of cigarettes participants smoke in the two weeks following treatment. This study is best described as:</a:t>
            </a:r>
          </a:p>
          <a:p>
            <a:pPr marL="869950" lvl="1" indent="-514350" eaLnBrk="1" hangingPunct="1">
              <a:buFont typeface="Gill Sans MT"/>
              <a:buAutoNum type="arabicPeriod"/>
            </a:pPr>
            <a:r>
              <a:rPr lang="en-CA" altLang="en-US" sz="1600" dirty="0" smtClean="0"/>
              <a:t>Experimental</a:t>
            </a:r>
          </a:p>
          <a:p>
            <a:pPr marL="869950" lvl="1" indent="-514350" eaLnBrk="1" hangingPunct="1">
              <a:buFont typeface="Gill Sans MT"/>
              <a:buAutoNum type="arabicPeriod"/>
            </a:pPr>
            <a:r>
              <a:rPr lang="en-CA" altLang="en-US" sz="1600" dirty="0" smtClean="0"/>
              <a:t>Correlational</a:t>
            </a:r>
          </a:p>
          <a:p>
            <a:pPr marL="869950" lvl="1" indent="-514350" eaLnBrk="1" hangingPunct="1">
              <a:buFont typeface="Gill Sans MT"/>
              <a:buAutoNum type="arabicPeriod"/>
            </a:pPr>
            <a:r>
              <a:rPr lang="en-CA" altLang="en-US" sz="1600" dirty="0" smtClean="0"/>
              <a:t>Laboratory observation</a:t>
            </a:r>
          </a:p>
          <a:p>
            <a:pPr marL="869950" lvl="1" indent="-514350" eaLnBrk="1" hangingPunct="1">
              <a:buFont typeface="Gill Sans MT"/>
              <a:buAutoNum type="arabicPeriod"/>
            </a:pPr>
            <a:r>
              <a:rPr lang="en-CA" altLang="en-US" sz="1600" dirty="0" smtClean="0"/>
              <a:t>Naturalistic observation</a:t>
            </a:r>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2</a:t>
            </a:r>
            <a:endParaRPr lang="en-CA" dirty="0">
              <a:solidFill>
                <a:schemeClr val="tx2">
                  <a:satMod val="130000"/>
                </a:schemeClr>
              </a:solidFill>
            </a:endParaRPr>
          </a:p>
        </p:txBody>
      </p:sp>
      <p:sp>
        <p:nvSpPr>
          <p:cNvPr id="24579" name="Content Placeholder 2"/>
          <p:cNvSpPr>
            <a:spLocks noGrp="1"/>
          </p:cNvSpPr>
          <p:nvPr>
            <p:ph idx="1"/>
          </p:nvPr>
        </p:nvSpPr>
        <p:spPr/>
        <p:txBody>
          <a:bodyPr/>
          <a:lstStyle/>
          <a:p>
            <a:pPr marL="595313" indent="-514350" eaLnBrk="1" hangingPunct="1">
              <a:buFont typeface="Gill Sans MT"/>
              <a:buAutoNum type="arabicPeriod"/>
            </a:pPr>
            <a:r>
              <a:rPr lang="en-CA" altLang="en-US" sz="2000" dirty="0" smtClean="0"/>
              <a:t>The best definition of a double-blind study is research in which ________</a:t>
            </a:r>
          </a:p>
          <a:p>
            <a:pPr marL="869950" lvl="1" indent="-514350" eaLnBrk="1" hangingPunct="1">
              <a:buFont typeface="Gill Sans MT"/>
              <a:buAutoNum type="arabicPeriod"/>
            </a:pPr>
            <a:r>
              <a:rPr lang="en-CA" altLang="en-US" sz="1600" dirty="0" smtClean="0"/>
              <a:t>Nobody knows what they are doing</a:t>
            </a:r>
          </a:p>
          <a:p>
            <a:pPr marL="869950" lvl="1" indent="-514350" eaLnBrk="1" hangingPunct="1">
              <a:buFont typeface="Gill Sans MT"/>
              <a:buAutoNum type="arabicPeriod"/>
            </a:pPr>
            <a:r>
              <a:rPr lang="en-CA" altLang="en-US" sz="1600" dirty="0" smtClean="0"/>
              <a:t>Neither the participants in the treatment group nor those in the control group know which treatment is being given to which group</a:t>
            </a:r>
          </a:p>
          <a:p>
            <a:pPr marL="869950" lvl="1" indent="-514350" eaLnBrk="1" hangingPunct="1">
              <a:buFont typeface="Gill Sans MT"/>
              <a:buAutoNum type="arabicPeriod"/>
            </a:pPr>
            <a:r>
              <a:rPr lang="en-CA" altLang="en-US" sz="1600" dirty="0" smtClean="0"/>
              <a:t>Both the researcher and the participants are unaware of who is in the experimental and control groups</a:t>
            </a:r>
          </a:p>
          <a:p>
            <a:pPr marL="869950" lvl="1" indent="-514350" eaLnBrk="1" hangingPunct="1">
              <a:buFont typeface="Gill Sans MT"/>
              <a:buAutoNum type="arabicPeriod"/>
            </a:pPr>
            <a:r>
              <a:rPr lang="en-CA" altLang="en-US" sz="1600" dirty="0" smtClean="0"/>
              <a:t>Two control groups must be used</a:t>
            </a:r>
          </a:p>
          <a:p>
            <a:pPr marL="869950" lvl="1" indent="-514350" eaLnBrk="1" hangingPunct="1">
              <a:buFont typeface="Verdana" pitchFamily="34" charset="0"/>
              <a:buNone/>
            </a:pPr>
            <a:endParaRPr lang="en-CA" altLang="en-US" sz="1600" dirty="0" smtClean="0"/>
          </a:p>
          <a:p>
            <a:pPr marL="869950" lvl="1" indent="-514350" eaLnBrk="1" hangingPunct="1">
              <a:buFont typeface="Verdana" pitchFamily="34" charset="0"/>
              <a:buNone/>
            </a:pPr>
            <a:r>
              <a:rPr lang="en-CA" altLang="en-US" sz="1600" dirty="0" smtClean="0"/>
              <a:t>Now flip this around so that instead of starting with the statement about “double-blind” you start by describing a scenario  or an example</a:t>
            </a:r>
          </a:p>
          <a:p>
            <a:pPr marL="869950" lvl="1" indent="-514350" eaLnBrk="1" hangingPunct="1">
              <a:buFont typeface="Verdana" pitchFamily="34" charset="0"/>
              <a:buNone/>
            </a:pPr>
            <a:r>
              <a:rPr lang="en-CA" altLang="en-US" sz="1600" dirty="0" smtClean="0"/>
              <a:t>Now create the options. In what order would you place them?</a:t>
            </a:r>
          </a:p>
          <a:p>
            <a:pPr marL="869950" lvl="1" indent="-514350" eaLnBrk="1" hangingPunct="1">
              <a:buFont typeface="Verdana" pitchFamily="34" charset="0"/>
              <a:buNone/>
            </a:pPr>
            <a:r>
              <a:rPr lang="en-CA" altLang="en-US" sz="1600" dirty="0" smtClean="0"/>
              <a:t>Example of flipping a coin ... True randomness has sequences. In an exam, can you predict sequence? Will you have the tendency to?</a:t>
            </a:r>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CA" dirty="0" smtClean="0">
                <a:solidFill>
                  <a:schemeClr val="tx2">
                    <a:satMod val="130000"/>
                  </a:schemeClr>
                </a:solidFill>
              </a:rPr>
              <a:t>Chap 3: Biological Basis of Behaviour</a:t>
            </a:r>
            <a:endParaRPr lang="en-CA" dirty="0">
              <a:solidFill>
                <a:schemeClr val="tx2">
                  <a:satMod val="130000"/>
                </a:schemeClr>
              </a:solidFill>
            </a:endParaRPr>
          </a:p>
        </p:txBody>
      </p:sp>
      <p:sp>
        <p:nvSpPr>
          <p:cNvPr id="25603" name="Content Placeholder 2"/>
          <p:cNvSpPr>
            <a:spLocks noGrp="1"/>
          </p:cNvSpPr>
          <p:nvPr>
            <p:ph idx="1"/>
          </p:nvPr>
        </p:nvSpPr>
        <p:spPr/>
        <p:txBody>
          <a:bodyPr/>
          <a:lstStyle/>
          <a:p>
            <a:pPr eaLnBrk="1" hangingPunct="1"/>
            <a:endParaRPr lang="en-CA" altLang="en-US" smtClean="0"/>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3</a:t>
            </a:r>
            <a:endParaRPr lang="en-CA" dirty="0">
              <a:solidFill>
                <a:schemeClr val="tx2">
                  <a:satMod val="130000"/>
                </a:schemeClr>
              </a:solidFill>
            </a:endParaRPr>
          </a:p>
        </p:txBody>
      </p:sp>
      <p:sp>
        <p:nvSpPr>
          <p:cNvPr id="3" name="Content Placeholder 2"/>
          <p:cNvSpPr>
            <a:spLocks noGrp="1"/>
          </p:cNvSpPr>
          <p:nvPr>
            <p:ph idx="1"/>
          </p:nvPr>
        </p:nvSpPr>
        <p:spPr/>
        <p:txBody>
          <a:bodyPr>
            <a:normAutofit fontScale="85000" lnSpcReduction="20000"/>
          </a:bodyPr>
          <a:lstStyle/>
          <a:p>
            <a:pPr marL="596646" indent="-514350" eaLnBrk="1" fontAlgn="auto" hangingPunct="1">
              <a:spcAft>
                <a:spcPts val="0"/>
              </a:spcAft>
              <a:buFont typeface="+mj-lt"/>
              <a:buAutoNum type="arabicPeriod"/>
              <a:defRPr/>
            </a:pPr>
            <a:r>
              <a:rPr lang="en-CA" dirty="0" smtClean="0"/>
              <a:t>Dr. McCallum's class is learning about genes. He explains that not all of the information contained in our genes is used, either because the environment doesn't trigger certain tendencies, or because another genetic tendency took precedence. The genetic information that IS active in a particular person is expressed through observable characteristics. We call these characteristics </a:t>
            </a:r>
          </a:p>
          <a:p>
            <a:pPr marL="1117854" lvl="2" indent="-514350" eaLnBrk="1" fontAlgn="auto" hangingPunct="1">
              <a:spcAft>
                <a:spcPts val="0"/>
              </a:spcAft>
              <a:buFont typeface="+mj-lt"/>
              <a:buAutoNum type="arabicPeriod"/>
              <a:defRPr/>
            </a:pPr>
            <a:r>
              <a:rPr lang="en-CA" dirty="0" smtClean="0"/>
              <a:t>Genotypes</a:t>
            </a:r>
          </a:p>
          <a:p>
            <a:pPr marL="1117854" lvl="2" indent="-514350" eaLnBrk="1" fontAlgn="auto" hangingPunct="1">
              <a:spcAft>
                <a:spcPts val="0"/>
              </a:spcAft>
              <a:buFont typeface="+mj-lt"/>
              <a:buAutoNum type="arabicPeriod"/>
              <a:defRPr/>
            </a:pPr>
            <a:r>
              <a:rPr lang="en-CA" dirty="0" smtClean="0"/>
              <a:t>Phenotypes</a:t>
            </a:r>
          </a:p>
          <a:p>
            <a:pPr marL="1117854" lvl="2" indent="-514350" eaLnBrk="1" fontAlgn="auto" hangingPunct="1">
              <a:spcAft>
                <a:spcPts val="0"/>
              </a:spcAft>
              <a:buFont typeface="+mj-lt"/>
              <a:buAutoNum type="arabicPeriod"/>
              <a:defRPr/>
            </a:pPr>
            <a:r>
              <a:rPr lang="en-CA" dirty="0" smtClean="0"/>
              <a:t>Alleles</a:t>
            </a:r>
          </a:p>
          <a:p>
            <a:pPr marL="1117854" lvl="2" indent="-514350" eaLnBrk="1" fontAlgn="auto" hangingPunct="1">
              <a:spcAft>
                <a:spcPts val="0"/>
              </a:spcAft>
              <a:buFont typeface="+mj-lt"/>
              <a:buAutoNum type="arabicPeriod"/>
              <a:defRPr/>
            </a:pPr>
            <a:r>
              <a:rPr lang="en-CA" dirty="0" smtClean="0"/>
              <a:t>chromosomes</a:t>
            </a:r>
            <a:endParaRPr lang="en-CA" dirty="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3</a:t>
            </a:r>
            <a:endParaRPr lang="en-CA" dirty="0">
              <a:solidFill>
                <a:schemeClr val="tx2">
                  <a:satMod val="130000"/>
                </a:schemeClr>
              </a:solidFill>
            </a:endParaRPr>
          </a:p>
        </p:txBody>
      </p:sp>
      <p:sp>
        <p:nvSpPr>
          <p:cNvPr id="3" name="Content Placeholder 2"/>
          <p:cNvSpPr>
            <a:spLocks noGrp="1"/>
          </p:cNvSpPr>
          <p:nvPr>
            <p:ph idx="1"/>
          </p:nvPr>
        </p:nvSpPr>
        <p:spPr/>
        <p:txBody>
          <a:bodyPr>
            <a:normAutofit fontScale="70000" lnSpcReduction="20000"/>
          </a:bodyPr>
          <a:lstStyle/>
          <a:p>
            <a:pPr marL="596646" indent="-514350" eaLnBrk="1" fontAlgn="auto" hangingPunct="1">
              <a:spcAft>
                <a:spcPts val="0"/>
              </a:spcAft>
              <a:buFont typeface="+mj-lt"/>
              <a:buAutoNum type="arabicPeriod"/>
              <a:defRPr/>
            </a:pPr>
            <a:r>
              <a:rPr lang="en-CA" dirty="0" smtClean="0"/>
              <a:t>Tim and John were in a car accident where they each received a head injury. Since the accident, Tim has had difficulty understanding what other people are saying. Similarly, when he tries to respond to other people it is hard to understand what he is trying to say even though he states each word clearly. John has a different problem. He seems to understand what people are saying but can't respond to them at all. Which of the following is TRUE of Tim and John? </a:t>
            </a:r>
          </a:p>
          <a:p>
            <a:pPr marL="1117854" lvl="2" indent="-514350" eaLnBrk="1" fontAlgn="auto" hangingPunct="1">
              <a:spcAft>
                <a:spcPts val="0"/>
              </a:spcAft>
              <a:buFont typeface="+mj-lt"/>
              <a:buAutoNum type="arabicPeriod"/>
              <a:defRPr/>
            </a:pPr>
            <a:r>
              <a:rPr lang="en-CA" dirty="0" smtClean="0"/>
              <a:t>Tim's injury was to </a:t>
            </a:r>
            <a:r>
              <a:rPr lang="en-CA" dirty="0" err="1" smtClean="0"/>
              <a:t>Broca's</a:t>
            </a:r>
            <a:r>
              <a:rPr lang="en-CA" dirty="0" smtClean="0"/>
              <a:t> area and John's was to </a:t>
            </a:r>
            <a:r>
              <a:rPr lang="en-CA" dirty="0" err="1" smtClean="0"/>
              <a:t>Wernicke's</a:t>
            </a:r>
            <a:r>
              <a:rPr lang="en-CA" dirty="0" smtClean="0"/>
              <a:t> area</a:t>
            </a:r>
          </a:p>
          <a:p>
            <a:pPr marL="1117854" lvl="2" indent="-514350" eaLnBrk="1" fontAlgn="auto" hangingPunct="1">
              <a:spcAft>
                <a:spcPts val="0"/>
              </a:spcAft>
              <a:buFont typeface="+mj-lt"/>
              <a:buAutoNum type="arabicPeriod"/>
              <a:defRPr/>
            </a:pPr>
            <a:r>
              <a:rPr lang="en-CA" dirty="0" smtClean="0"/>
              <a:t>Tim's injury was to </a:t>
            </a:r>
            <a:r>
              <a:rPr lang="en-CA" dirty="0" err="1" smtClean="0"/>
              <a:t>Wernicke's</a:t>
            </a:r>
            <a:r>
              <a:rPr lang="en-CA" dirty="0" smtClean="0"/>
              <a:t> area and John's was to </a:t>
            </a:r>
            <a:r>
              <a:rPr lang="en-CA" dirty="0" err="1" smtClean="0"/>
              <a:t>Broca's</a:t>
            </a:r>
            <a:r>
              <a:rPr lang="en-CA" dirty="0" smtClean="0"/>
              <a:t> area</a:t>
            </a:r>
          </a:p>
          <a:p>
            <a:pPr marL="1117854" lvl="2" indent="-514350" eaLnBrk="1" fontAlgn="auto" hangingPunct="1">
              <a:spcAft>
                <a:spcPts val="0"/>
              </a:spcAft>
              <a:buFont typeface="+mj-lt"/>
              <a:buAutoNum type="arabicPeriod"/>
              <a:defRPr/>
            </a:pPr>
            <a:r>
              <a:rPr lang="en-CA" dirty="0" smtClean="0"/>
              <a:t>Tim's injury was to the </a:t>
            </a:r>
            <a:r>
              <a:rPr lang="en-CA" dirty="0" err="1" smtClean="0"/>
              <a:t>somatosensory</a:t>
            </a:r>
            <a:r>
              <a:rPr lang="en-CA" dirty="0" smtClean="0"/>
              <a:t> cortex and John's to the primary motor cortex</a:t>
            </a:r>
          </a:p>
          <a:p>
            <a:pPr marL="1117854" lvl="2" indent="-514350" eaLnBrk="1" fontAlgn="auto" hangingPunct="1">
              <a:spcAft>
                <a:spcPts val="0"/>
              </a:spcAft>
              <a:buFont typeface="+mj-lt"/>
              <a:buAutoNum type="arabicPeriod"/>
              <a:defRPr/>
            </a:pPr>
            <a:r>
              <a:rPr lang="en-CA" dirty="0" smtClean="0"/>
              <a:t>Tim's injury was to the left hemisphere and John's was to the right hemisphere</a:t>
            </a:r>
            <a:endParaRPr lang="en-CA" dirty="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3  </a:t>
            </a:r>
            <a:endParaRPr lang="en-CA" dirty="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 typeface="Wingdings 2"/>
              <a:buChar char=""/>
              <a:defRPr/>
            </a:pPr>
            <a:r>
              <a:rPr lang="en-CA" sz="2000" dirty="0" smtClean="0"/>
              <a:t>Research suggests that a person’s eyes will move to the left when dealing with a problem that engages the right hemisphere. Eyes will move to the right when dealing with a left hemisphere problem. </a:t>
            </a:r>
            <a:r>
              <a:rPr lang="en-CA" sz="2000" b="1" dirty="0" smtClean="0"/>
              <a:t>In which direction would eyes move </a:t>
            </a:r>
            <a:r>
              <a:rPr lang="en-CA" sz="2000" dirty="0" smtClean="0"/>
              <a:t>when a person is responding to the following problems (left, right, both/neither), explain your respond:</a:t>
            </a:r>
          </a:p>
          <a:p>
            <a:pPr marL="699516" lvl="1" indent="-342900" eaLnBrk="1" fontAlgn="auto" hangingPunct="1">
              <a:spcAft>
                <a:spcPts val="0"/>
              </a:spcAft>
              <a:buFont typeface="+mj-lt"/>
              <a:buAutoNum type="arabicPeriod"/>
              <a:defRPr/>
            </a:pPr>
            <a:r>
              <a:rPr lang="en-CA" sz="1800" dirty="0" smtClean="0"/>
              <a:t>What is meant by the proverb “One day is worth two tomorrows”?</a:t>
            </a:r>
          </a:p>
          <a:p>
            <a:pPr marL="699516" lvl="1" indent="-342900" eaLnBrk="1" fontAlgn="auto" hangingPunct="1">
              <a:spcAft>
                <a:spcPts val="0"/>
              </a:spcAft>
              <a:buFont typeface="+mj-lt"/>
              <a:buAutoNum type="arabicPeriod"/>
              <a:defRPr/>
            </a:pPr>
            <a:r>
              <a:rPr lang="en-CA" sz="1800" dirty="0" smtClean="0"/>
              <a:t>Driving directions … how to get somewhere</a:t>
            </a:r>
          </a:p>
          <a:p>
            <a:pPr marL="699516" lvl="1" indent="-342900" eaLnBrk="1" fontAlgn="auto" hangingPunct="1">
              <a:spcAft>
                <a:spcPts val="0"/>
              </a:spcAft>
              <a:buFont typeface="+mj-lt"/>
              <a:buAutoNum type="arabicPeriod"/>
              <a:defRPr/>
            </a:pPr>
            <a:r>
              <a:rPr lang="en-CA" sz="1800" dirty="0" smtClean="0"/>
              <a:t>How many pennies in a bowl</a:t>
            </a:r>
          </a:p>
          <a:p>
            <a:pPr marL="699516" lvl="1" indent="-342900" eaLnBrk="1" fontAlgn="auto" hangingPunct="1">
              <a:spcAft>
                <a:spcPts val="0"/>
              </a:spcAft>
              <a:buFont typeface="+mj-lt"/>
              <a:buAutoNum type="arabicPeriod"/>
              <a:defRPr/>
            </a:pPr>
            <a:r>
              <a:rPr lang="en-CA" sz="1800" dirty="0" smtClean="0"/>
              <a:t>Putting together a puzzle of a forest</a:t>
            </a:r>
          </a:p>
          <a:p>
            <a:pPr marL="699516" lvl="1" indent="-342900" eaLnBrk="1" fontAlgn="auto" hangingPunct="1">
              <a:spcAft>
                <a:spcPts val="0"/>
              </a:spcAft>
              <a:buFont typeface="+mj-lt"/>
              <a:buAutoNum type="arabicPeriod"/>
              <a:defRPr/>
            </a:pPr>
            <a:r>
              <a:rPr lang="en-CA" sz="1800" dirty="0" smtClean="0"/>
              <a:t>Define the word charity</a:t>
            </a:r>
          </a:p>
          <a:p>
            <a:pPr marL="699516" lvl="1" indent="-342900" eaLnBrk="1" fontAlgn="auto" hangingPunct="1">
              <a:spcAft>
                <a:spcPts val="0"/>
              </a:spcAft>
              <a:buFont typeface="+mj-lt"/>
              <a:buAutoNum type="arabicPeriod"/>
              <a:defRPr/>
            </a:pPr>
            <a:r>
              <a:rPr lang="en-CA" sz="1800" dirty="0" smtClean="0"/>
              <a:t>A zookeeper has three geese and two mountain lions in the zoo. How many feet are in the zoo?</a:t>
            </a:r>
          </a:p>
          <a:p>
            <a:pPr marL="699516" lvl="1" indent="-342900" eaLnBrk="1" fontAlgn="auto" hangingPunct="1">
              <a:spcAft>
                <a:spcPts val="0"/>
              </a:spcAft>
              <a:buFont typeface="+mj-lt"/>
              <a:buAutoNum type="arabicPeriod"/>
              <a:defRPr/>
            </a:pPr>
            <a:r>
              <a:rPr lang="en-CA" sz="1800" dirty="0" smtClean="0"/>
              <a:t>Is that your mother’s face on the picture?</a:t>
            </a:r>
          </a:p>
          <a:p>
            <a:pPr marL="699516" lvl="1" indent="-342900" eaLnBrk="1" fontAlgn="auto" hangingPunct="1">
              <a:spcAft>
                <a:spcPts val="0"/>
              </a:spcAft>
              <a:buFont typeface="+mj-lt"/>
              <a:buAutoNum type="arabicPeriod"/>
              <a:defRPr/>
            </a:pPr>
            <a:endParaRPr lang="en-CA" sz="1800" dirty="0" smtClean="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3</a:t>
            </a:r>
            <a:endParaRPr lang="en-CA" dirty="0">
              <a:solidFill>
                <a:schemeClr val="tx2">
                  <a:satMod val="130000"/>
                </a:schemeClr>
              </a:solidFill>
            </a:endParaRPr>
          </a:p>
        </p:txBody>
      </p:sp>
      <p:sp>
        <p:nvSpPr>
          <p:cNvPr id="29699" name="Content Placeholder 2"/>
          <p:cNvSpPr>
            <a:spLocks noGrp="1"/>
          </p:cNvSpPr>
          <p:nvPr>
            <p:ph idx="1"/>
          </p:nvPr>
        </p:nvSpPr>
        <p:spPr/>
        <p:txBody>
          <a:bodyPr/>
          <a:lstStyle/>
          <a:p>
            <a:pPr eaLnBrk="1" hangingPunct="1"/>
            <a:r>
              <a:rPr lang="en-CA" altLang="en-US" sz="2000" smtClean="0"/>
              <a:t>Follow-up to previous question</a:t>
            </a:r>
          </a:p>
          <a:p>
            <a:pPr lvl="1" eaLnBrk="1" hangingPunct="1"/>
            <a:r>
              <a:rPr lang="en-CA" altLang="en-US" sz="1600" smtClean="0"/>
              <a:t>If you did a study where you observed the eye movements of 50 participants performing these tasks, would all of them move their eyes in the predicted direction?</a:t>
            </a:r>
          </a:p>
          <a:p>
            <a:pPr lvl="1" eaLnBrk="1" hangingPunct="1"/>
            <a:endParaRPr lang="en-CA" altLang="en-US" sz="1600" smtClean="0"/>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3</a:t>
            </a:r>
            <a:endParaRPr lang="en-CA" dirty="0">
              <a:solidFill>
                <a:schemeClr val="tx2">
                  <a:satMod val="130000"/>
                </a:schemeClr>
              </a:solidFill>
            </a:endParaRPr>
          </a:p>
        </p:txBody>
      </p:sp>
      <p:sp>
        <p:nvSpPr>
          <p:cNvPr id="30723" name="Content Placeholder 2"/>
          <p:cNvSpPr>
            <a:spLocks noGrp="1"/>
          </p:cNvSpPr>
          <p:nvPr>
            <p:ph idx="1"/>
          </p:nvPr>
        </p:nvSpPr>
        <p:spPr/>
        <p:txBody>
          <a:bodyPr/>
          <a:lstStyle/>
          <a:p>
            <a:pPr eaLnBrk="1" hangingPunct="1"/>
            <a:r>
              <a:rPr lang="en-CA" altLang="en-US" sz="2000" dirty="0" smtClean="0"/>
              <a:t>When Darwin referred to animals that are the most “fit” as in “Survival of the fittest”. He was referring mostly to the following idea:</a:t>
            </a:r>
          </a:p>
          <a:p>
            <a:pPr marL="812800" lvl="1" indent="-457200" eaLnBrk="1" hangingPunct="1">
              <a:buFont typeface="Gill Sans MT"/>
              <a:buAutoNum type="arabicPeriod"/>
            </a:pPr>
            <a:r>
              <a:rPr lang="en-CA" altLang="en-US" sz="1600" dirty="0" smtClean="0"/>
              <a:t>Genetic characteristics of the strongest and most aggressive animals have a greater chance of survival</a:t>
            </a:r>
          </a:p>
          <a:p>
            <a:pPr marL="812800" lvl="1" indent="-457200" eaLnBrk="1" hangingPunct="1">
              <a:buFont typeface="Gill Sans MT"/>
              <a:buAutoNum type="arabicPeriod"/>
            </a:pPr>
            <a:r>
              <a:rPr lang="en-CA" altLang="en-US" sz="1600" dirty="0" smtClean="0"/>
              <a:t>Genetics traits that are observed as having been passed down. But this can only be confirmed by observing which animal has the most offspring</a:t>
            </a:r>
          </a:p>
          <a:p>
            <a:pPr marL="812800" lvl="1" indent="-457200" eaLnBrk="1" hangingPunct="1">
              <a:buFont typeface="Gill Sans MT"/>
              <a:buAutoNum type="arabicPeriod"/>
            </a:pPr>
            <a:r>
              <a:rPr lang="en-CA" altLang="en-US" sz="1600" dirty="0" smtClean="0"/>
              <a:t>Both of the above</a:t>
            </a:r>
          </a:p>
          <a:p>
            <a:pPr marL="812800" lvl="1" indent="-457200" eaLnBrk="1" hangingPunct="1">
              <a:buFont typeface="Gill Sans MT"/>
              <a:buAutoNum type="arabicPeriod"/>
            </a:pPr>
            <a:r>
              <a:rPr lang="en-CA" altLang="en-US" sz="1600" dirty="0" smtClean="0"/>
              <a:t>None of the above</a:t>
            </a:r>
          </a:p>
        </p:txBody>
      </p:sp>
      <p:sp>
        <p:nvSpPr>
          <p:cNvPr id="3" name="Slide Number Placeholder 2"/>
          <p:cNvSpPr>
            <a:spLocks noGrp="1"/>
          </p:cNvSpPr>
          <p:nvPr>
            <p:ph type="sldNum" sz="quarter" idx="12"/>
          </p:nvPr>
        </p:nvSpPr>
        <p:spPr/>
        <p:txBody>
          <a:bodyPr/>
          <a:lstStyle/>
          <a:p>
            <a:pPr>
              <a:defRPr/>
            </a:pPr>
            <a:fld id="{8E9EF540-A7E1-4760-A29F-1F9483663F8C}" type="slidenum">
              <a:rPr lang="en-US"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Chap 3</a:t>
            </a:r>
            <a:endParaRPr lang="en-CA" dirty="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 typeface="Wingdings 2"/>
              <a:buChar char=""/>
              <a:defRPr/>
            </a:pPr>
            <a:r>
              <a:rPr lang="en-CA" sz="2000" dirty="0" smtClean="0"/>
              <a:t>Driving on the highway late one night, Jason’s car nearly collided with another vehicle. The sudden shock of this near fatal experience would have what impact on Jason’s body?</a:t>
            </a:r>
          </a:p>
          <a:p>
            <a:pPr marL="365760" indent="-283464" eaLnBrk="1" fontAlgn="auto" hangingPunct="1">
              <a:spcAft>
                <a:spcPts val="0"/>
              </a:spcAft>
              <a:buFont typeface="Wingdings 2"/>
              <a:buChar char=""/>
              <a:defRPr/>
            </a:pPr>
            <a:r>
              <a:rPr lang="en-CA" sz="2000" dirty="0" smtClean="0"/>
              <a:t>Which division of the nervous system would have kicked in at the start of this experience?</a:t>
            </a:r>
          </a:p>
          <a:p>
            <a:pPr marL="745236" lvl="1" indent="-342900" eaLnBrk="1" fontAlgn="auto" hangingPunct="1">
              <a:spcAft>
                <a:spcPts val="0"/>
              </a:spcAft>
              <a:buFont typeface="+mj-lt"/>
              <a:buAutoNum type="arabicPeriod"/>
              <a:defRPr/>
            </a:pPr>
            <a:r>
              <a:rPr lang="en-CA" sz="1600" dirty="0" smtClean="0"/>
              <a:t>Sympathetic nervous system</a:t>
            </a:r>
          </a:p>
          <a:p>
            <a:pPr marL="745236" lvl="1" indent="-342900" eaLnBrk="1" fontAlgn="auto" hangingPunct="1">
              <a:spcAft>
                <a:spcPts val="0"/>
              </a:spcAft>
              <a:buFont typeface="+mj-lt"/>
              <a:buAutoNum type="arabicPeriod"/>
              <a:defRPr/>
            </a:pPr>
            <a:r>
              <a:rPr lang="en-CA" sz="1600" dirty="0" smtClean="0"/>
              <a:t>Peripheral nervous system</a:t>
            </a:r>
          </a:p>
          <a:p>
            <a:pPr marL="745236" lvl="1" indent="-342900" eaLnBrk="1" fontAlgn="auto" hangingPunct="1">
              <a:spcAft>
                <a:spcPts val="0"/>
              </a:spcAft>
              <a:buFont typeface="+mj-lt"/>
              <a:buAutoNum type="arabicPeriod"/>
              <a:defRPr/>
            </a:pPr>
            <a:r>
              <a:rPr lang="en-CA" sz="1600" dirty="0" smtClean="0"/>
              <a:t>Para-sympathetic nervous system</a:t>
            </a:r>
          </a:p>
          <a:p>
            <a:pPr marL="745236" lvl="1" indent="-342900" eaLnBrk="1" fontAlgn="auto" hangingPunct="1">
              <a:spcAft>
                <a:spcPts val="0"/>
              </a:spcAft>
              <a:buFont typeface="+mj-lt"/>
              <a:buAutoNum type="arabicPeriod"/>
              <a:defRPr/>
            </a:pPr>
            <a:r>
              <a:rPr lang="en-CA" sz="1600" dirty="0" smtClean="0"/>
              <a:t>Somatic nervous system</a:t>
            </a:r>
          </a:p>
          <a:p>
            <a:pPr marL="470916" indent="-342900" eaLnBrk="1" fontAlgn="auto" hangingPunct="1">
              <a:spcAft>
                <a:spcPts val="0"/>
              </a:spcAft>
              <a:buFont typeface="Wingdings 2"/>
              <a:buChar char=""/>
              <a:defRPr/>
            </a:pPr>
            <a:r>
              <a:rPr lang="en-CA" sz="2000" dirty="0" smtClean="0"/>
              <a:t>Which division of the nervous system would kick in immediately after? Why?</a:t>
            </a:r>
            <a:endParaRPr lang="en-CA" sz="2000" dirty="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Themes for the midterm</a:t>
            </a:r>
            <a:endParaRPr lang="en-CA" dirty="0">
              <a:solidFill>
                <a:schemeClr val="tx2">
                  <a:satMod val="130000"/>
                </a:schemeClr>
              </a:solidFill>
            </a:endParaRPr>
          </a:p>
        </p:txBody>
      </p:sp>
      <p:sp>
        <p:nvSpPr>
          <p:cNvPr id="3" name="Content Placeholder 2"/>
          <p:cNvSpPr>
            <a:spLocks noGrp="1"/>
          </p:cNvSpPr>
          <p:nvPr>
            <p:ph idx="1"/>
          </p:nvPr>
        </p:nvSpPr>
        <p:spPr/>
        <p:txBody>
          <a:bodyPr>
            <a:normAutofit fontScale="70000" lnSpcReduction="20000"/>
          </a:bodyPr>
          <a:lstStyle/>
          <a:p>
            <a:pPr marL="365760" indent="-283464" eaLnBrk="1" fontAlgn="auto" hangingPunct="1">
              <a:spcAft>
                <a:spcPts val="0"/>
              </a:spcAft>
              <a:buFont typeface="Wingdings 2"/>
              <a:buChar char=""/>
              <a:defRPr/>
            </a:pPr>
            <a:r>
              <a:rPr lang="en-CA" dirty="0" smtClean="0"/>
              <a:t>Descartes, Freud, Watson, Skinner, Wundt, Rogers, Maslow</a:t>
            </a:r>
          </a:p>
          <a:p>
            <a:pPr marL="365760" indent="-283464" eaLnBrk="1" fontAlgn="auto" hangingPunct="1">
              <a:spcAft>
                <a:spcPts val="0"/>
              </a:spcAft>
              <a:buFont typeface="Wingdings 2"/>
              <a:buChar char=""/>
              <a:defRPr/>
            </a:pPr>
            <a:r>
              <a:rPr lang="en-CA" dirty="0" smtClean="0"/>
              <a:t>Know the historical schools of thought they represented (e.g. </a:t>
            </a:r>
            <a:r>
              <a:rPr lang="en-CA" dirty="0" err="1" smtClean="0"/>
              <a:t>structuralists</a:t>
            </a:r>
            <a:r>
              <a:rPr lang="en-CA" dirty="0" smtClean="0"/>
              <a:t>, functionalists, etc), if I give you comments people make you should be able to identify which school they believe in</a:t>
            </a:r>
          </a:p>
          <a:p>
            <a:pPr marL="365760" indent="-283464" eaLnBrk="1" fontAlgn="auto" hangingPunct="1">
              <a:spcAft>
                <a:spcPts val="0"/>
              </a:spcAft>
              <a:buFont typeface="Wingdings 2"/>
              <a:buChar char=""/>
              <a:defRPr/>
            </a:pPr>
            <a:r>
              <a:rPr lang="en-CA" dirty="0" smtClean="0"/>
              <a:t>The different types of psychologies (cognitive, biological ,etc) and what they examine, if I give you an example you should be able to tell which school is the focus of that example, how do they approach behaviour, what is the cause of behaviour, </a:t>
            </a:r>
          </a:p>
          <a:p>
            <a:pPr marL="365760" indent="-283464" eaLnBrk="1" fontAlgn="auto" hangingPunct="1">
              <a:spcAft>
                <a:spcPts val="0"/>
              </a:spcAft>
              <a:buFont typeface="Wingdings 2"/>
              <a:buChar char=""/>
              <a:defRPr/>
            </a:pPr>
            <a:r>
              <a:rPr lang="en-CA" dirty="0" smtClean="0"/>
              <a:t>Understand the seven themes, if I gave you an example of a theme you should be able to tell which these is represents</a:t>
            </a:r>
          </a:p>
          <a:p>
            <a:pPr marL="365760" indent="-283464" eaLnBrk="1" fontAlgn="auto" hangingPunct="1">
              <a:spcAft>
                <a:spcPts val="0"/>
              </a:spcAft>
              <a:buFont typeface="Wingdings 2"/>
              <a:buChar char=""/>
              <a:defRPr/>
            </a:pPr>
            <a:r>
              <a:rPr lang="en-CA" dirty="0" smtClean="0"/>
              <a:t>What is an experiment... random assignment, experimental </a:t>
            </a:r>
            <a:r>
              <a:rPr lang="en-CA" dirty="0" err="1" smtClean="0"/>
              <a:t>vs</a:t>
            </a:r>
            <a:r>
              <a:rPr lang="en-CA" dirty="0" smtClean="0"/>
              <a:t> control groups, extraneous/confounding variables</a:t>
            </a:r>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Themes for the midterm</a:t>
            </a:r>
            <a:endParaRPr lang="en-CA" dirty="0">
              <a:solidFill>
                <a:schemeClr val="tx2">
                  <a:satMod val="130000"/>
                </a:schemeClr>
              </a:solidFill>
            </a:endParaRPr>
          </a:p>
        </p:txBody>
      </p:sp>
      <p:sp>
        <p:nvSpPr>
          <p:cNvPr id="3" name="Content Placeholder 2"/>
          <p:cNvSpPr>
            <a:spLocks noGrp="1"/>
          </p:cNvSpPr>
          <p:nvPr>
            <p:ph idx="1"/>
          </p:nvPr>
        </p:nvSpPr>
        <p:spPr/>
        <p:txBody>
          <a:bodyPr>
            <a:normAutofit fontScale="62500" lnSpcReduction="20000"/>
          </a:bodyPr>
          <a:lstStyle/>
          <a:p>
            <a:pPr marL="365760" indent="-283464" eaLnBrk="1" fontAlgn="auto" hangingPunct="1">
              <a:spcAft>
                <a:spcPts val="0"/>
              </a:spcAft>
              <a:buFont typeface="Wingdings 2"/>
              <a:buChar char=""/>
              <a:defRPr/>
            </a:pPr>
            <a:r>
              <a:rPr lang="en-CA" dirty="0" smtClean="0"/>
              <a:t>Describe the different research methods descriptive/</a:t>
            </a:r>
            <a:r>
              <a:rPr lang="en-CA" dirty="0" err="1" smtClean="0"/>
              <a:t>correlational</a:t>
            </a:r>
            <a:r>
              <a:rPr lang="en-CA" dirty="0" smtClean="0"/>
              <a:t> research, etc,).  What are their pros and cons. You should be able to read a description of a study and be able to tell what kind of research method it uses. Why choose one method over another. To be able to explain this you have to be able to generate examples of each method and link the characteristics of each method back to the example… generating examples is a great way to learn anything</a:t>
            </a:r>
          </a:p>
          <a:p>
            <a:pPr marL="365760" indent="-283464" eaLnBrk="1" fontAlgn="auto" hangingPunct="1">
              <a:spcAft>
                <a:spcPts val="0"/>
              </a:spcAft>
              <a:buFont typeface="Wingdings 2"/>
              <a:buChar char=""/>
              <a:defRPr/>
            </a:pPr>
            <a:r>
              <a:rPr lang="en-CA" dirty="0" smtClean="0"/>
              <a:t>Describe what is central tendency means ... as well as the three measures we took. When do you use which one. </a:t>
            </a:r>
          </a:p>
          <a:p>
            <a:pPr marL="365760" indent="-283464" eaLnBrk="1" fontAlgn="auto" hangingPunct="1">
              <a:spcAft>
                <a:spcPts val="0"/>
              </a:spcAft>
              <a:buFont typeface="Wingdings 2"/>
              <a:buChar char=""/>
              <a:defRPr/>
            </a:pPr>
            <a:r>
              <a:rPr lang="en-CA" dirty="0" smtClean="0"/>
              <a:t>Describe variability. What is the standard deviation</a:t>
            </a:r>
          </a:p>
          <a:p>
            <a:pPr marL="365760" indent="-283464" eaLnBrk="1" fontAlgn="auto" hangingPunct="1">
              <a:spcAft>
                <a:spcPts val="0"/>
              </a:spcAft>
              <a:buFont typeface="Wingdings 2"/>
              <a:buChar char=""/>
              <a:defRPr/>
            </a:pPr>
            <a:r>
              <a:rPr lang="en-CA" dirty="0" smtClean="0"/>
              <a:t>Representative samples, random sampling, types of biases, </a:t>
            </a:r>
          </a:p>
          <a:p>
            <a:pPr marL="365760" indent="-283464" eaLnBrk="1" fontAlgn="auto" hangingPunct="1">
              <a:spcAft>
                <a:spcPts val="0"/>
              </a:spcAft>
              <a:buFont typeface="Wingdings 2"/>
              <a:buChar char=""/>
              <a:defRPr/>
            </a:pPr>
            <a:r>
              <a:rPr lang="en-CA" dirty="0" smtClean="0"/>
              <a:t>Bio psych: neurons resting potential,  CNS </a:t>
            </a:r>
            <a:r>
              <a:rPr lang="en-CA" dirty="0" err="1" smtClean="0"/>
              <a:t>vs</a:t>
            </a:r>
            <a:r>
              <a:rPr lang="en-CA" dirty="0" smtClean="0"/>
              <a:t> PNS, measurement techniques, when is which used,  types of brain waves on EEGs e.g. wake, drowsy, deep sleep and their associated voltage and frequency levels</a:t>
            </a:r>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CA" dirty="0" smtClean="0">
                <a:solidFill>
                  <a:schemeClr val="tx2">
                    <a:satMod val="130000"/>
                  </a:schemeClr>
                </a:solidFill>
              </a:rPr>
              <a:t>Themes for the midterm</a:t>
            </a:r>
            <a:endParaRPr lang="en-CA" dirty="0">
              <a:solidFill>
                <a:schemeClr val="tx2">
                  <a:satMod val="130000"/>
                </a:schemeClr>
              </a:solidFill>
            </a:endParaRPr>
          </a:p>
        </p:txBody>
      </p:sp>
      <p:sp>
        <p:nvSpPr>
          <p:cNvPr id="3" name="Content Placeholder 2"/>
          <p:cNvSpPr>
            <a:spLocks noGrp="1"/>
          </p:cNvSpPr>
          <p:nvPr>
            <p:ph idx="1"/>
          </p:nvPr>
        </p:nvSpPr>
        <p:spPr/>
        <p:txBody>
          <a:bodyPr>
            <a:normAutofit fontScale="70000" lnSpcReduction="20000"/>
          </a:bodyPr>
          <a:lstStyle/>
          <a:p>
            <a:pPr marL="365760" indent="-283464" eaLnBrk="1" fontAlgn="auto" hangingPunct="1">
              <a:spcAft>
                <a:spcPts val="0"/>
              </a:spcAft>
              <a:buFont typeface="Wingdings 2"/>
              <a:buChar char=""/>
              <a:defRPr/>
            </a:pPr>
            <a:r>
              <a:rPr lang="en-CA" dirty="0" smtClean="0"/>
              <a:t>Left brain functions versus right brain functions, research findings e.g. semantic tasks, types of impairments, . </a:t>
            </a:r>
            <a:r>
              <a:rPr lang="en-CA" dirty="0" err="1" smtClean="0"/>
              <a:t>Wernike</a:t>
            </a:r>
            <a:r>
              <a:rPr lang="en-CA" dirty="0" smtClean="0"/>
              <a:t> </a:t>
            </a:r>
            <a:r>
              <a:rPr lang="en-CA" dirty="0" err="1" smtClean="0"/>
              <a:t>vs</a:t>
            </a:r>
            <a:r>
              <a:rPr lang="en-CA" dirty="0" smtClean="0"/>
              <a:t> </a:t>
            </a:r>
            <a:r>
              <a:rPr lang="en-CA" dirty="0" err="1" smtClean="0"/>
              <a:t>Broca’s</a:t>
            </a:r>
            <a:r>
              <a:rPr lang="en-CA" dirty="0" smtClean="0"/>
              <a:t> areas,  </a:t>
            </a:r>
          </a:p>
          <a:p>
            <a:pPr marL="365760" indent="-283464" eaLnBrk="1" fontAlgn="auto" hangingPunct="1">
              <a:spcAft>
                <a:spcPts val="0"/>
              </a:spcAft>
              <a:buFont typeface="Wingdings 2"/>
              <a:buChar char=""/>
              <a:defRPr/>
            </a:pPr>
            <a:r>
              <a:rPr lang="en-CA" dirty="0" smtClean="0"/>
              <a:t>Darwin and what he meant by “fit”</a:t>
            </a:r>
          </a:p>
          <a:p>
            <a:pPr marL="365760" indent="-283464" eaLnBrk="1" fontAlgn="auto" hangingPunct="1">
              <a:spcAft>
                <a:spcPts val="0"/>
              </a:spcAft>
              <a:buFont typeface="Wingdings 2"/>
              <a:buChar char=""/>
              <a:defRPr/>
            </a:pPr>
            <a:r>
              <a:rPr lang="en-CA" dirty="0" smtClean="0"/>
              <a:t>What did Griggs &amp; </a:t>
            </a:r>
            <a:r>
              <a:rPr lang="en-CA" dirty="0" err="1" smtClean="0"/>
              <a:t>Ransdell</a:t>
            </a:r>
            <a:r>
              <a:rPr lang="en-CA" dirty="0" smtClean="0"/>
              <a:t> (1987) find concerning misconceptions and what does this tell us</a:t>
            </a:r>
          </a:p>
          <a:p>
            <a:pPr marL="365760" indent="-283464" eaLnBrk="1" fontAlgn="auto" hangingPunct="1">
              <a:spcAft>
                <a:spcPts val="0"/>
              </a:spcAft>
              <a:buFont typeface="Wingdings 2"/>
              <a:buChar char=""/>
              <a:defRPr/>
            </a:pPr>
            <a:r>
              <a:rPr lang="en-CA" dirty="0" smtClean="0"/>
              <a:t>I strongly suggest getting the workbook because the questions are set-up to help you learn the material, but you have to use it as a way of challenging you to understand where your strengths and weaknesses are. Do not check answers ahead of time. Otherwise, you will be confident about a level of knowledge that you do not actually have</a:t>
            </a:r>
          </a:p>
          <a:p>
            <a:pPr marL="365760" indent="-283464" eaLnBrk="1" fontAlgn="auto" hangingPunct="1">
              <a:spcAft>
                <a:spcPts val="0"/>
              </a:spcAft>
              <a:buFont typeface="Wingdings 2"/>
              <a:buChar char=""/>
              <a:defRPr/>
            </a:pPr>
            <a:r>
              <a:rPr lang="en-CA" dirty="0" smtClean="0"/>
              <a:t>Challenge yourself. If you have only done sample questions and done well but have not worked with the material in other ways, you may not do as well as you expect</a:t>
            </a:r>
          </a:p>
          <a:p>
            <a:pPr marL="365760" indent="-283464" eaLnBrk="1" fontAlgn="auto" hangingPunct="1">
              <a:spcAft>
                <a:spcPts val="0"/>
              </a:spcAft>
              <a:buFont typeface="Wingdings 2"/>
              <a:buChar char=""/>
              <a:defRPr/>
            </a:pPr>
            <a:endParaRPr lang="en-CA" dirty="0" smtClean="0"/>
          </a:p>
          <a:p>
            <a:pPr marL="365760" indent="-283464" eaLnBrk="1" fontAlgn="auto" hangingPunct="1">
              <a:spcAft>
                <a:spcPts val="0"/>
              </a:spcAft>
              <a:buFont typeface="Wingdings 2"/>
              <a:buChar char=""/>
              <a:defRPr/>
            </a:pPr>
            <a:endParaRPr lang="en-CA" dirty="0"/>
          </a:p>
        </p:txBody>
      </p:sp>
      <p:sp>
        <p:nvSpPr>
          <p:cNvPr id="4" name="Slide Number Placeholder 3"/>
          <p:cNvSpPr>
            <a:spLocks noGrp="1"/>
          </p:cNvSpPr>
          <p:nvPr>
            <p:ph type="sldNum" sz="quarter" idx="12"/>
          </p:nvPr>
        </p:nvSpPr>
        <p:spPr/>
        <p:txBody>
          <a:bodyPr/>
          <a:lstStyle/>
          <a:p>
            <a:pPr>
              <a:defRPr/>
            </a:pPr>
            <a:fld id="{8E9EF540-A7E1-4760-A29F-1F9483663F8C}" type="slidenum">
              <a:rPr lang="en-US" smtClean="0"/>
              <a:pPr>
                <a:defRPr/>
              </a:pPr>
              <a:t>26</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595</TotalTime>
  <Words>2536</Words>
  <Application>Microsoft Office PowerPoint</Application>
  <PresentationFormat>On-screen Show (4:3)</PresentationFormat>
  <Paragraphs>260</Paragraphs>
  <Slides>26</Slides>
  <Notes>17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Solstice</vt:lpstr>
      <vt:lpstr>Review: Chap 1 – 3</vt:lpstr>
      <vt:lpstr>Objectives</vt:lpstr>
      <vt:lpstr>Attitude and approach make you successful</vt:lpstr>
      <vt:lpstr>Different techniques improve different aspects of memory</vt:lpstr>
      <vt:lpstr>Active Learning:</vt:lpstr>
      <vt:lpstr>Active Reading Checklist</vt:lpstr>
      <vt:lpstr>PowerPoint Presentation</vt:lpstr>
      <vt:lpstr>Chap 2: Research Methodology</vt:lpstr>
      <vt:lpstr>Chap 2: Research Methodology</vt:lpstr>
      <vt:lpstr>Chap 2: How to create multiple choice questions</vt:lpstr>
      <vt:lpstr>How to create multiple choice questions:  Terms  Defitions</vt:lpstr>
      <vt:lpstr>How to create multiple choice questions: Story  Terms</vt:lpstr>
      <vt:lpstr>How to create multiple choice questions:  Terms  Defitions</vt:lpstr>
      <vt:lpstr>How to create multiple choice questions: Story  Terms</vt:lpstr>
      <vt:lpstr>Chap 2</vt:lpstr>
      <vt:lpstr>Chap 2</vt:lpstr>
      <vt:lpstr>Chap 3: Biological Basis of Behaviour</vt:lpstr>
      <vt:lpstr>Chap 3</vt:lpstr>
      <vt:lpstr>Chap 3</vt:lpstr>
      <vt:lpstr>Chap 3  </vt:lpstr>
      <vt:lpstr>Chap 3</vt:lpstr>
      <vt:lpstr>Chap 3</vt:lpstr>
      <vt:lpstr>Chap 3</vt:lpstr>
      <vt:lpstr>Themes for the midterm</vt:lpstr>
      <vt:lpstr>Themes for the midterm</vt:lpstr>
      <vt:lpstr>Themes for the midterm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Chap 1 – 3</dc:title>
  <dc:creator>Peter</dc:creator>
  <cp:lastModifiedBy>peteraubin@sympatico.ca</cp:lastModifiedBy>
  <cp:revision>86</cp:revision>
  <dcterms:created xsi:type="dcterms:W3CDTF">2006-08-16T00:00:00Z</dcterms:created>
  <dcterms:modified xsi:type="dcterms:W3CDTF">2014-09-30T22:48:46Z</dcterms:modified>
</cp:coreProperties>
</file>