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4"/>
  </p:notesMasterIdLst>
  <p:handoutMasterIdLst>
    <p:handoutMasterId r:id="rId35"/>
  </p:handoutMasterIdLst>
  <p:sldIdLst>
    <p:sldId id="359" r:id="rId2"/>
    <p:sldId id="421" r:id="rId3"/>
    <p:sldId id="581" r:id="rId4"/>
    <p:sldId id="640" r:id="rId5"/>
    <p:sldId id="656" r:id="rId6"/>
    <p:sldId id="651" r:id="rId7"/>
    <p:sldId id="653" r:id="rId8"/>
    <p:sldId id="654" r:id="rId9"/>
    <p:sldId id="657" r:id="rId10"/>
    <p:sldId id="609" r:id="rId11"/>
    <p:sldId id="611" r:id="rId12"/>
    <p:sldId id="650" r:id="rId13"/>
    <p:sldId id="643" r:id="rId14"/>
    <p:sldId id="610" r:id="rId15"/>
    <p:sldId id="641" r:id="rId16"/>
    <p:sldId id="612" r:id="rId17"/>
    <p:sldId id="615" r:id="rId18"/>
    <p:sldId id="622" r:id="rId19"/>
    <p:sldId id="623" r:id="rId20"/>
    <p:sldId id="624" r:id="rId21"/>
    <p:sldId id="626" r:id="rId22"/>
    <p:sldId id="628" r:id="rId23"/>
    <p:sldId id="645" r:id="rId24"/>
    <p:sldId id="646" r:id="rId25"/>
    <p:sldId id="648" r:id="rId26"/>
    <p:sldId id="649" r:id="rId27"/>
    <p:sldId id="629" r:id="rId28"/>
    <p:sldId id="644" r:id="rId29"/>
    <p:sldId id="642" r:id="rId30"/>
    <p:sldId id="658" r:id="rId31"/>
    <p:sldId id="659" r:id="rId32"/>
    <p:sldId id="660" r:id="rId3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76DB"/>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6299" autoAdjust="0"/>
  </p:normalViewPr>
  <p:slideViewPr>
    <p:cSldViewPr>
      <p:cViewPr>
        <p:scale>
          <a:sx n="66" d="100"/>
          <a:sy n="66" d="100"/>
        </p:scale>
        <p:origin x="1650" y="-12"/>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sz="quarter" idx="1"/>
          </p:nvPr>
        </p:nvSpPr>
        <p:spPr>
          <a:xfrm>
            <a:off x="3970938" y="0"/>
            <a:ext cx="3037840" cy="464820"/>
          </a:xfrm>
          <a:prstGeom prst="rect">
            <a:avLst/>
          </a:prstGeom>
        </p:spPr>
        <p:txBody>
          <a:bodyPr vert="horz" lIns="93165" tIns="46583" rIns="93165" bIns="46583" rtlCol="0"/>
          <a:lstStyle>
            <a:lvl1pPr algn="r">
              <a:defRPr sz="1300"/>
            </a:lvl1pPr>
          </a:lstStyle>
          <a:p>
            <a:fld id="{6F80010F-76CD-4DBE-8ABA-DB4A165124D3}" type="datetimeFigureOut">
              <a:rPr lang="en-CA" smtClean="0"/>
              <a:t>2017-06-06</a:t>
            </a:fld>
            <a:endParaRPr lang="en-CA"/>
          </a:p>
        </p:txBody>
      </p:sp>
      <p:sp>
        <p:nvSpPr>
          <p:cNvPr id="4" name="Footer Placeholder 3"/>
          <p:cNvSpPr>
            <a:spLocks noGrp="1"/>
          </p:cNvSpPr>
          <p:nvPr>
            <p:ph type="ftr" sz="quarter" idx="2"/>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65" tIns="46583" rIns="93165" bIns="46583"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65" tIns="46583" rIns="93165" bIns="46583" rtlCol="0"/>
          <a:lstStyle>
            <a:lvl1pPr algn="r">
              <a:defRPr sz="1300"/>
            </a:lvl1pPr>
          </a:lstStyle>
          <a:p>
            <a:fld id="{76D3BF52-A715-4FA6-87CC-CF04B34BDE0D}" type="datetimeFigureOut">
              <a:rPr lang="en-CA" smtClean="0"/>
              <a:pPr/>
              <a:t>2017-06-06</a:t>
            </a:fld>
            <a:endParaRPr lang="en-CA"/>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3165" tIns="46583" rIns="93165" bIns="46583"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65" tIns="46583" rIns="93165" bIns="4658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65" tIns="46583" rIns="93165" bIns="46583"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3</a:t>
            </a:fld>
            <a:endParaRPr lang="en-CA"/>
          </a:p>
        </p:txBody>
      </p:sp>
    </p:spTree>
    <p:extLst>
      <p:ext uri="{BB962C8B-B14F-4D97-AF65-F5344CB8AC3E}">
        <p14:creationId xmlns:p14="http://schemas.microsoft.com/office/powerpoint/2010/main" val="347911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4</a:t>
            </a:fld>
            <a:endParaRPr lang="en-CA"/>
          </a:p>
        </p:txBody>
      </p:sp>
    </p:spTree>
    <p:extLst>
      <p:ext uri="{BB962C8B-B14F-4D97-AF65-F5344CB8AC3E}">
        <p14:creationId xmlns:p14="http://schemas.microsoft.com/office/powerpoint/2010/main" val="777608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5</a:t>
            </a:fld>
            <a:endParaRPr lang="en-CA"/>
          </a:p>
        </p:txBody>
      </p:sp>
    </p:spTree>
    <p:extLst>
      <p:ext uri="{BB962C8B-B14F-4D97-AF65-F5344CB8AC3E}">
        <p14:creationId xmlns:p14="http://schemas.microsoft.com/office/powerpoint/2010/main" val="1918592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a:t>See page 495</a:t>
            </a:r>
          </a:p>
        </p:txBody>
      </p:sp>
      <p:sp>
        <p:nvSpPr>
          <p:cNvPr id="4" name="Slide Number Placeholder 3"/>
          <p:cNvSpPr>
            <a:spLocks noGrp="1"/>
          </p:cNvSpPr>
          <p:nvPr>
            <p:ph type="sldNum" sz="quarter" idx="10"/>
          </p:nvPr>
        </p:nvSpPr>
        <p:spPr/>
        <p:txBody>
          <a:bodyPr/>
          <a:lstStyle/>
          <a:p>
            <a:fld id="{52F28473-6B82-4CF1-8B4B-9959A0EF32D8}" type="slidenum">
              <a:rPr lang="en-CA" smtClean="0"/>
              <a:pPr/>
              <a:t>6</a:t>
            </a:fld>
            <a:endParaRPr lang="en-CA"/>
          </a:p>
        </p:txBody>
      </p:sp>
    </p:spTree>
    <p:extLst>
      <p:ext uri="{BB962C8B-B14F-4D97-AF65-F5344CB8AC3E}">
        <p14:creationId xmlns:p14="http://schemas.microsoft.com/office/powerpoint/2010/main" val="877713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7F721436-C078-41E5-9AB5-25C9B801847C}" type="slidenum">
              <a:rPr lang="en-CA" smtClean="0"/>
              <a:pPr eaLnBrk="1" hangingPunct="1"/>
              <a:t>7</a:t>
            </a:fld>
            <a:endParaRPr lang="en-CA"/>
          </a:p>
        </p:txBody>
      </p:sp>
      <p:sp>
        <p:nvSpPr>
          <p:cNvPr id="109571"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xfrm>
            <a:off x="466725" y="4416425"/>
            <a:ext cx="6154738" cy="4183063"/>
          </a:xfrm>
          <a:ln/>
        </p:spPr>
        <p:txBody>
          <a:bodyPr/>
          <a:lstStyle/>
          <a:p>
            <a:pPr>
              <a:defRPr/>
            </a:pP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C93A1FBD-EA6A-4952-9F5C-C4A57155B4A2}" type="slidenum">
              <a:rPr lang="en-CA" smtClean="0"/>
              <a:pPr eaLnBrk="1" hangingPunct="1"/>
              <a:t>8</a:t>
            </a:fld>
            <a:endParaRPr lang="en-CA"/>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xfrm>
            <a:off x="466725" y="4416425"/>
            <a:ext cx="6154738"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9</a:t>
            </a:fld>
            <a:endParaRPr lang="en-CA"/>
          </a:p>
        </p:txBody>
      </p:sp>
    </p:spTree>
    <p:extLst>
      <p:ext uri="{BB962C8B-B14F-4D97-AF65-F5344CB8AC3E}">
        <p14:creationId xmlns:p14="http://schemas.microsoft.com/office/powerpoint/2010/main" val="1918592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10</a:t>
            </a:fld>
            <a:endParaRPr lang="en-US" dirty="0"/>
          </a:p>
        </p:txBody>
      </p:sp>
    </p:spTree>
    <p:extLst>
      <p:ext uri="{BB962C8B-B14F-4D97-AF65-F5344CB8AC3E}">
        <p14:creationId xmlns:p14="http://schemas.microsoft.com/office/powerpoint/2010/main" val="1269130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11</a:t>
            </a:fld>
            <a:endParaRPr lang="en-US" dirty="0"/>
          </a:p>
        </p:txBody>
      </p:sp>
    </p:spTree>
    <p:extLst>
      <p:ext uri="{BB962C8B-B14F-4D97-AF65-F5344CB8AC3E}">
        <p14:creationId xmlns:p14="http://schemas.microsoft.com/office/powerpoint/2010/main" val="244061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FC4473EE-8FEC-42F7-A530-A52FB9D37722}" type="slidenum">
              <a:rPr lang="en-CA" smtClean="0"/>
              <a:pPr eaLnBrk="1" hangingPunct="1"/>
              <a:t>12</a:t>
            </a:fld>
            <a:endParaRPr lang="en-CA"/>
          </a:p>
        </p:txBody>
      </p:sp>
      <p:sp>
        <p:nvSpPr>
          <p:cNvPr id="72707" name="Rectangle 2"/>
          <p:cNvSpPr>
            <a:spLocks noGrp="1" noRot="1" noChangeAspect="1" noChangeArrowheads="1" noTextEdit="1"/>
          </p:cNvSpPr>
          <p:nvPr>
            <p:ph type="sldImg"/>
          </p:nvPr>
        </p:nvSpPr>
        <p:spPr>
          <a:xfrm>
            <a:off x="1360488" y="892175"/>
            <a:ext cx="4289425" cy="3217863"/>
          </a:xfrm>
          <a:solidFill>
            <a:srgbClr val="FFFFFF"/>
          </a:solidFill>
          <a:ln/>
        </p:spPr>
      </p:sp>
      <p:sp>
        <p:nvSpPr>
          <p:cNvPr id="72708" name="Text Box 3"/>
          <p:cNvSpPr>
            <a:spLocks noGrp="1" noChangeArrowheads="1"/>
          </p:cNvSpPr>
          <p:nvPr>
            <p:ph type="body" idx="1"/>
          </p:nvPr>
        </p:nvSpPr>
        <p:spPr>
          <a:xfrm>
            <a:off x="1085850" y="4422775"/>
            <a:ext cx="4845050" cy="3573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228600" indent="-228600"/>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13</a:t>
            </a:fld>
            <a:endParaRPr lang="en-CA"/>
          </a:p>
        </p:txBody>
      </p:sp>
    </p:spTree>
    <p:extLst>
      <p:ext uri="{BB962C8B-B14F-4D97-AF65-F5344CB8AC3E}">
        <p14:creationId xmlns:p14="http://schemas.microsoft.com/office/powerpoint/2010/main" val="3371480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5FD80F7-B56C-49C3-B7CA-9E5C9239B10C}" type="slidenum">
              <a:rPr lang="en-US" smtClean="0"/>
              <a:t>14</a:t>
            </a:fld>
            <a:endParaRPr lang="en-US" dirty="0"/>
          </a:p>
        </p:txBody>
      </p:sp>
    </p:spTree>
    <p:extLst>
      <p:ext uri="{BB962C8B-B14F-4D97-AF65-F5344CB8AC3E}">
        <p14:creationId xmlns:p14="http://schemas.microsoft.com/office/powerpoint/2010/main" val="2907221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9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A5FA6A4-9DA5-1A4C-AECC-583D18B6DFAF}" type="slidenum">
              <a:rPr lang="en-US" smtClean="0"/>
              <a:pPr/>
              <a:t>15</a:t>
            </a:fld>
            <a:endParaRPr lang="en-US"/>
          </a:p>
        </p:txBody>
      </p:sp>
    </p:spTree>
    <p:extLst>
      <p:ext uri="{BB962C8B-B14F-4D97-AF65-F5344CB8AC3E}">
        <p14:creationId xmlns:p14="http://schemas.microsoft.com/office/powerpoint/2010/main" val="488297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16</a:t>
            </a:fld>
            <a:endParaRPr lang="en-US" dirty="0"/>
          </a:p>
        </p:txBody>
      </p:sp>
    </p:spTree>
    <p:extLst>
      <p:ext uri="{BB962C8B-B14F-4D97-AF65-F5344CB8AC3E}">
        <p14:creationId xmlns:p14="http://schemas.microsoft.com/office/powerpoint/2010/main" val="1459240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17</a:t>
            </a:fld>
            <a:endParaRPr lang="en-US" dirty="0"/>
          </a:p>
        </p:txBody>
      </p:sp>
    </p:spTree>
    <p:extLst>
      <p:ext uri="{BB962C8B-B14F-4D97-AF65-F5344CB8AC3E}">
        <p14:creationId xmlns:p14="http://schemas.microsoft.com/office/powerpoint/2010/main" val="33001138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5FD80F7-B56C-49C3-B7CA-9E5C9239B10C}" type="slidenum">
              <a:rPr lang="en-US" smtClean="0"/>
              <a:t>18</a:t>
            </a:fld>
            <a:endParaRPr lang="en-US" dirty="0"/>
          </a:p>
        </p:txBody>
      </p:sp>
    </p:spTree>
    <p:extLst>
      <p:ext uri="{BB962C8B-B14F-4D97-AF65-F5344CB8AC3E}">
        <p14:creationId xmlns:p14="http://schemas.microsoft.com/office/powerpoint/2010/main" val="664697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5FD80F7-B56C-49C3-B7CA-9E5C9239B10C}" type="slidenum">
              <a:rPr lang="en-US" smtClean="0"/>
              <a:t>19</a:t>
            </a:fld>
            <a:endParaRPr lang="en-US" dirty="0"/>
          </a:p>
        </p:txBody>
      </p:sp>
    </p:spTree>
    <p:extLst>
      <p:ext uri="{BB962C8B-B14F-4D97-AF65-F5344CB8AC3E}">
        <p14:creationId xmlns:p14="http://schemas.microsoft.com/office/powerpoint/2010/main" val="2166947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20</a:t>
            </a:fld>
            <a:endParaRPr lang="en-US" dirty="0"/>
          </a:p>
        </p:txBody>
      </p:sp>
    </p:spTree>
    <p:extLst>
      <p:ext uri="{BB962C8B-B14F-4D97-AF65-F5344CB8AC3E}">
        <p14:creationId xmlns:p14="http://schemas.microsoft.com/office/powerpoint/2010/main" val="317227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21</a:t>
            </a:fld>
            <a:endParaRPr lang="en-US" dirty="0"/>
          </a:p>
        </p:txBody>
      </p:sp>
    </p:spTree>
    <p:extLst>
      <p:ext uri="{BB962C8B-B14F-4D97-AF65-F5344CB8AC3E}">
        <p14:creationId xmlns:p14="http://schemas.microsoft.com/office/powerpoint/2010/main" val="457865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45FD80F7-B56C-49C3-B7CA-9E5C9239B10C}" type="slidenum">
              <a:rPr lang="en-US" smtClean="0"/>
              <a:t>22</a:t>
            </a:fld>
            <a:endParaRPr lang="en-US" dirty="0"/>
          </a:p>
        </p:txBody>
      </p:sp>
    </p:spTree>
    <p:extLst>
      <p:ext uri="{BB962C8B-B14F-4D97-AF65-F5344CB8AC3E}">
        <p14:creationId xmlns:p14="http://schemas.microsoft.com/office/powerpoint/2010/main" val="10410807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23</a:t>
            </a:fld>
            <a:endParaRPr lang="en-CA"/>
          </a:p>
        </p:txBody>
      </p:sp>
    </p:spTree>
    <p:extLst>
      <p:ext uri="{BB962C8B-B14F-4D97-AF65-F5344CB8AC3E}">
        <p14:creationId xmlns:p14="http://schemas.microsoft.com/office/powerpoint/2010/main" val="21559018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24</a:t>
            </a:fld>
            <a:endParaRPr lang="en-CA"/>
          </a:p>
        </p:txBody>
      </p:sp>
    </p:spTree>
    <p:extLst>
      <p:ext uri="{BB962C8B-B14F-4D97-AF65-F5344CB8AC3E}">
        <p14:creationId xmlns:p14="http://schemas.microsoft.com/office/powerpoint/2010/main" val="4280049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25</a:t>
            </a:fld>
            <a:endParaRPr lang="en-CA"/>
          </a:p>
        </p:txBody>
      </p:sp>
    </p:spTree>
    <p:extLst>
      <p:ext uri="{BB962C8B-B14F-4D97-AF65-F5344CB8AC3E}">
        <p14:creationId xmlns:p14="http://schemas.microsoft.com/office/powerpoint/2010/main" val="3261678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26</a:t>
            </a:fld>
            <a:endParaRPr lang="en-CA"/>
          </a:p>
        </p:txBody>
      </p:sp>
    </p:spTree>
    <p:extLst>
      <p:ext uri="{BB962C8B-B14F-4D97-AF65-F5344CB8AC3E}">
        <p14:creationId xmlns:p14="http://schemas.microsoft.com/office/powerpoint/2010/main" val="3282374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5FD80F7-B56C-49C3-B7CA-9E5C9239B10C}" type="slidenum">
              <a:rPr lang="en-US" smtClean="0"/>
              <a:t>27</a:t>
            </a:fld>
            <a:endParaRPr lang="en-US" dirty="0"/>
          </a:p>
        </p:txBody>
      </p:sp>
    </p:spTree>
    <p:extLst>
      <p:ext uri="{BB962C8B-B14F-4D97-AF65-F5344CB8AC3E}">
        <p14:creationId xmlns:p14="http://schemas.microsoft.com/office/powerpoint/2010/main" val="713572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28</a:t>
            </a:fld>
            <a:endParaRPr lang="en-CA"/>
          </a:p>
        </p:txBody>
      </p:sp>
    </p:spTree>
    <p:extLst>
      <p:ext uri="{BB962C8B-B14F-4D97-AF65-F5344CB8AC3E}">
        <p14:creationId xmlns:p14="http://schemas.microsoft.com/office/powerpoint/2010/main" val="41261267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sz="9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29</a:t>
            </a:fld>
            <a:endParaRPr lang="en-US"/>
          </a:p>
        </p:txBody>
      </p:sp>
    </p:spTree>
    <p:extLst>
      <p:ext uri="{BB962C8B-B14F-4D97-AF65-F5344CB8AC3E}">
        <p14:creationId xmlns:p14="http://schemas.microsoft.com/office/powerpoint/2010/main" val="713206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30</a:t>
            </a:fld>
            <a:endParaRPr lang="en-US"/>
          </a:p>
        </p:txBody>
      </p:sp>
    </p:spTree>
    <p:extLst>
      <p:ext uri="{BB962C8B-B14F-4D97-AF65-F5344CB8AC3E}">
        <p14:creationId xmlns:p14="http://schemas.microsoft.com/office/powerpoint/2010/main" val="126136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CA5FA6A4-9DA5-1A4C-AECC-583D18B6DFAF}" type="slidenum">
              <a:rPr lang="en-US" smtClean="0"/>
              <a:pPr/>
              <a:t>31</a:t>
            </a:fld>
            <a:endParaRPr lang="en-US"/>
          </a:p>
        </p:txBody>
      </p:sp>
    </p:spTree>
    <p:extLst>
      <p:ext uri="{BB962C8B-B14F-4D97-AF65-F5344CB8AC3E}">
        <p14:creationId xmlns:p14="http://schemas.microsoft.com/office/powerpoint/2010/main" val="1505686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CA5FA6A4-9DA5-1A4C-AECC-583D18B6DFAF}" type="slidenum">
              <a:rPr lang="en-US" smtClean="0"/>
              <a:pPr/>
              <a:t>32</a:t>
            </a:fld>
            <a:endParaRPr lang="en-US"/>
          </a:p>
        </p:txBody>
      </p:sp>
    </p:spTree>
    <p:extLst>
      <p:ext uri="{BB962C8B-B14F-4D97-AF65-F5344CB8AC3E}">
        <p14:creationId xmlns:p14="http://schemas.microsoft.com/office/powerpoint/2010/main" val="13234085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a:t>Click to edit Master title style</a:t>
            </a:r>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a:t>Click to edit Master title style</a:t>
            </a:r>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lowchart: Process 2"/>
          <p:cNvSpPr/>
          <p:nvPr userDrawn="1"/>
        </p:nvSpPr>
        <p:spPr>
          <a:xfrm>
            <a:off x="0" y="404664"/>
            <a:ext cx="3059832" cy="6453336"/>
          </a:xfrm>
          <a:prstGeom prst="flowChartProcess">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n>
                <a:noFill/>
              </a:ln>
            </a:endParaRPr>
          </a:p>
        </p:txBody>
      </p:sp>
      <p:sp>
        <p:nvSpPr>
          <p:cNvPr id="2" name="Title 1"/>
          <p:cNvSpPr>
            <a:spLocks noGrp="1"/>
          </p:cNvSpPr>
          <p:nvPr>
            <p:ph type="title"/>
          </p:nvPr>
        </p:nvSpPr>
        <p:spPr>
          <a:xfrm>
            <a:off x="251520" y="476672"/>
            <a:ext cx="2592288" cy="2088232"/>
          </a:xfrm>
        </p:spPr>
        <p:txBody>
          <a:bodyPr>
            <a:normAutofit/>
          </a:bodyPr>
          <a:lstStyle>
            <a:lvl1pPr>
              <a:defRPr sz="3200"/>
            </a:lvl1pPr>
          </a:lstStyle>
          <a:p>
            <a:r>
              <a:rPr lang="en-US" dirty="0"/>
              <a:t>Click to edit Master title style</a:t>
            </a:r>
            <a:endParaRPr lang="en-CA" dirty="0"/>
          </a:p>
        </p:txBody>
      </p:sp>
      <p:sp>
        <p:nvSpPr>
          <p:cNvPr id="6" name="Text Placeholder 5"/>
          <p:cNvSpPr>
            <a:spLocks noGrp="1"/>
          </p:cNvSpPr>
          <p:nvPr>
            <p:ph type="body" sz="quarter" idx="10"/>
          </p:nvPr>
        </p:nvSpPr>
        <p:spPr>
          <a:xfrm>
            <a:off x="3347864" y="908720"/>
            <a:ext cx="5257105" cy="338484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Tree>
    <p:extLst>
      <p:ext uri="{BB962C8B-B14F-4D97-AF65-F5344CB8AC3E}">
        <p14:creationId xmlns:p14="http://schemas.microsoft.com/office/powerpoint/2010/main" val="3738707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6139"/>
          </a:xfrm>
        </p:spPr>
        <p:txBody>
          <a:bodyPr>
            <a:noAutofit/>
          </a:bodyPr>
          <a:lstStyle>
            <a:lvl1pPr algn="l">
              <a:defRPr sz="4400" b="1">
                <a:latin typeface="Franklin Gothic Medium" pitchFamily="34" charset="0"/>
              </a:defRPr>
            </a:lvl1pPr>
          </a:lstStyle>
          <a:p>
            <a:r>
              <a:rPr lang="en-CA" dirty="0"/>
              <a:t>Click to edit Master title style</a:t>
            </a:r>
            <a:endParaRPr lang="en-US" dirty="0"/>
          </a:p>
        </p:txBody>
      </p:sp>
      <p:sp>
        <p:nvSpPr>
          <p:cNvPr id="3" name="Text Placeholder 2"/>
          <p:cNvSpPr>
            <a:spLocks noGrp="1"/>
          </p:cNvSpPr>
          <p:nvPr>
            <p:ph type="body" idx="1"/>
          </p:nvPr>
        </p:nvSpPr>
        <p:spPr>
          <a:xfrm>
            <a:off x="457200" y="1346854"/>
            <a:ext cx="4040188"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a:t>Click to edit Master text styles</a:t>
            </a:r>
          </a:p>
        </p:txBody>
      </p:sp>
      <p:sp>
        <p:nvSpPr>
          <p:cNvPr id="4" name="Content Placeholder 3"/>
          <p:cNvSpPr>
            <a:spLocks noGrp="1"/>
          </p:cNvSpPr>
          <p:nvPr>
            <p:ph sz="half" idx="2"/>
          </p:nvPr>
        </p:nvSpPr>
        <p:spPr>
          <a:xfrm>
            <a:off x="457200" y="1986615"/>
            <a:ext cx="4040188"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5" name="Text Placeholder 4"/>
          <p:cNvSpPr>
            <a:spLocks noGrp="1"/>
          </p:cNvSpPr>
          <p:nvPr>
            <p:ph type="body" sz="quarter" idx="3"/>
          </p:nvPr>
        </p:nvSpPr>
        <p:spPr>
          <a:xfrm>
            <a:off x="4645025" y="1346854"/>
            <a:ext cx="4041775"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a:t>Click to edit Master text styles</a:t>
            </a:r>
          </a:p>
        </p:txBody>
      </p:sp>
      <p:sp>
        <p:nvSpPr>
          <p:cNvPr id="6" name="Content Placeholder 5"/>
          <p:cNvSpPr>
            <a:spLocks noGrp="1"/>
          </p:cNvSpPr>
          <p:nvPr>
            <p:ph sz="quarter" idx="4"/>
          </p:nvPr>
        </p:nvSpPr>
        <p:spPr>
          <a:xfrm>
            <a:off x="4645025" y="1986615"/>
            <a:ext cx="4041775"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2BC5A62-BCCB-1E46-8B3A-BB6734AE5F12}" type="datetimeFigureOut">
              <a:rPr lang="en-US" smtClean="0"/>
              <a:pPr/>
              <a:t>06-Jun-17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9691013-1AC6-BE45-A724-9C2F6CB3106C}" type="slidenum">
              <a:rPr lang="en-US" smtClean="0"/>
              <a:pPr/>
              <a:t>‹#›</a:t>
            </a:fld>
            <a:endParaRPr lang="en-US"/>
          </a:p>
        </p:txBody>
      </p:sp>
      <p:sp>
        <p:nvSpPr>
          <p:cNvPr id="10" name="Rectangle 9"/>
          <p:cNvSpPr/>
          <p:nvPr userDrawn="1"/>
        </p:nvSpPr>
        <p:spPr>
          <a:xfrm>
            <a:off x="-182880" y="850777"/>
            <a:ext cx="9326880" cy="182562"/>
          </a:xfrm>
          <a:prstGeom prst="rect">
            <a:avLst/>
          </a:prstGeom>
          <a:gradFill flip="none" rotWithShape="1">
            <a:gsLst>
              <a:gs pos="33336">
                <a:srgbClr val="9B9B9B"/>
              </a:gs>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solidFill>
              <a:schemeClr val="tx1"/>
            </a:solidFill>
          </a:ln>
          <a:effectLst>
            <a:glow rad="101600">
              <a:schemeClr val="accent1">
                <a:satMod val="175000"/>
                <a:alpha val="40000"/>
              </a:schemeClr>
            </a:glow>
            <a:outerShdw blurRad="40000" dist="23000" dir="5400000" rotWithShape="0">
              <a:srgbClr val="000000">
                <a:alpha val="35000"/>
              </a:srgbClr>
            </a:outerShdw>
          </a:effectLst>
          <a:scene3d>
            <a:camera prst="orthographicFront"/>
            <a:lightRig rig="threePt" dir="t"/>
          </a:scene3d>
          <a:sp3d>
            <a:bevelT w="101600" prst="ribl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pic>
        <p:nvPicPr>
          <p:cNvPr id="11" name="Picture 4" descr="C:\Users\Rob\Desktop\Sprott_cmyk.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4501" y="746508"/>
            <a:ext cx="971956" cy="450987"/>
          </a:xfrm>
          <a:prstGeom prst="roundRect">
            <a:avLst>
              <a:gd name="adj" fmla="val 16667"/>
            </a:avLst>
          </a:prstGeom>
          <a:ln>
            <a:noFill/>
          </a:ln>
          <a:effectLst>
            <a:outerShdw blurRad="50800" dist="38100" dir="5400000" algn="t" rotWithShape="0">
              <a:prstClr val="black">
                <a:alpha val="40000"/>
              </a:prstClr>
            </a:outerShdw>
          </a:effectLst>
          <a:scene3d>
            <a:camera prst="orthographicFront"/>
            <a:lightRig rig="contrasting" dir="t">
              <a:rot lat="0" lon="0" rev="4200000"/>
            </a:lightRig>
          </a:scene3d>
          <a:sp3d prstMaterial="plastic">
            <a:bevelT w="381000" h="1143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5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57200" y="6476999"/>
            <a:ext cx="2133600" cy="274320"/>
          </a:xfrm>
          <a:prstGeom prst="rect">
            <a:avLst/>
          </a:prstGeom>
        </p:spPr>
        <p:txBody>
          <a:bodyPr/>
          <a:lstStyle/>
          <a:p>
            <a:endParaRPr lang="en-US" altLang="en-US">
              <a:solidFill>
                <a:srgbClr val="000000"/>
              </a:solidFill>
            </a:endParaRPr>
          </a:p>
        </p:txBody>
      </p:sp>
      <p:sp>
        <p:nvSpPr>
          <p:cNvPr id="6" name="Footer Placeholder 5"/>
          <p:cNvSpPr>
            <a:spLocks noGrp="1"/>
          </p:cNvSpPr>
          <p:nvPr>
            <p:ph type="ftr" sz="quarter" idx="11"/>
          </p:nvPr>
        </p:nvSpPr>
        <p:spPr>
          <a:xfrm>
            <a:off x="2640596" y="6476999"/>
            <a:ext cx="5507719" cy="274320"/>
          </a:xfrm>
          <a:prstGeom prst="rect">
            <a:avLst/>
          </a:prstGeom>
        </p:spPr>
        <p:txBody>
          <a:bodyPr/>
          <a:lstStyle/>
          <a:p>
            <a:endParaRPr lang="en-US" altLang="en-US">
              <a:solidFill>
                <a:srgbClr val="000000"/>
              </a:solidFill>
            </a:endParaRPr>
          </a:p>
        </p:txBody>
      </p:sp>
      <p:sp>
        <p:nvSpPr>
          <p:cNvPr id="7" name="Slide Number Placeholder 6"/>
          <p:cNvSpPr>
            <a:spLocks noGrp="1"/>
          </p:cNvSpPr>
          <p:nvPr>
            <p:ph type="sldNum" sz="quarter" idx="12"/>
          </p:nvPr>
        </p:nvSpPr>
        <p:spPr>
          <a:xfrm>
            <a:off x="8204396" y="6476999"/>
            <a:ext cx="733864" cy="274320"/>
          </a:xfrm>
          <a:prstGeom prst="rect">
            <a:avLst/>
          </a:prstGeom>
        </p:spPr>
        <p:txBody>
          <a:bodyPr/>
          <a:lstStyle/>
          <a:p>
            <a:fld id="{E565B86B-C9C0-4866-B1F2-7A8F13F76AA1}" type="slidenum">
              <a:rPr lang="en-US" altLang="en-US" smtClean="0">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600658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57200" y="6476999"/>
            <a:ext cx="2133600" cy="274320"/>
          </a:xfrm>
          <a:prstGeom prst="rect">
            <a:avLst/>
          </a:prstGeom>
        </p:spPr>
        <p:txBody>
          <a:bodyPr/>
          <a:lstStyle/>
          <a:p>
            <a:endParaRPr lang="en-US" altLang="en-US">
              <a:solidFill>
                <a:srgbClr val="000000"/>
              </a:solidFill>
            </a:endParaRPr>
          </a:p>
        </p:txBody>
      </p:sp>
      <p:sp>
        <p:nvSpPr>
          <p:cNvPr id="5" name="Footer Placeholder 4"/>
          <p:cNvSpPr>
            <a:spLocks noGrp="1"/>
          </p:cNvSpPr>
          <p:nvPr>
            <p:ph type="ftr" sz="quarter" idx="11"/>
          </p:nvPr>
        </p:nvSpPr>
        <p:spPr>
          <a:xfrm>
            <a:off x="2640596" y="6476999"/>
            <a:ext cx="5507719" cy="274320"/>
          </a:xfrm>
          <a:prstGeom prst="rect">
            <a:avLst/>
          </a:prstGeom>
        </p:spPr>
        <p:txBody>
          <a:bodyPr/>
          <a:lstStyle/>
          <a:p>
            <a:endParaRPr lang="en-US" altLang="en-US">
              <a:solidFill>
                <a:srgbClr val="000000"/>
              </a:solidFill>
            </a:endParaRPr>
          </a:p>
        </p:txBody>
      </p:sp>
      <p:sp>
        <p:nvSpPr>
          <p:cNvPr id="6" name="Slide Number Placeholder 5"/>
          <p:cNvSpPr>
            <a:spLocks noGrp="1"/>
          </p:cNvSpPr>
          <p:nvPr>
            <p:ph type="sldNum" sz="quarter" idx="12"/>
          </p:nvPr>
        </p:nvSpPr>
        <p:spPr>
          <a:xfrm>
            <a:off x="8204396" y="6476999"/>
            <a:ext cx="733864" cy="274320"/>
          </a:xfrm>
          <a:prstGeom prst="rect">
            <a:avLst/>
          </a:prstGeom>
        </p:spPr>
        <p:txBody>
          <a:bodyPr/>
          <a:lstStyle/>
          <a:p>
            <a:fld id="{38554642-041D-42D5-A686-5BE243B16702}" type="slidenum">
              <a:rPr lang="en-US" altLang="en-US" smtClean="0">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5374705"/>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iXn7OW8IvUAhUEExoKHdKXADAQjRwIBw&amp;url=https://cal.skypeenglishclasses.com/lesson/ethical-dilemmas-business&amp;psig=AFQjCNHhLz3N4kO5ZiKA30sSXAqNcBj8oA&amp;ust=1495830240702230"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s://www.google.ca/url?sa=i&amp;rct=j&amp;q=&amp;esrc=s&amp;source=images&amp;cd=&amp;cad=rja&amp;uact=8&amp;ved=0ahUKEwiQseq05qXUAhXE6IMKHXEcCxYQjRwIBw&amp;url=https://www.pinterest.com/explore/ethics-quotes/&amp;psig=AFQjCNGCel3sPdiVmjCGGmWc0FyiC3Ra7g&amp;ust=1496720997303631" TargetMode="Externa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hyperlink" Target="https://drive.google.com/open?id=157AG3wCxlxBORk3VZnPlRWpQs5I&amp;usp=sharing" TargetMode="External"/><Relationship Id="rId3" Type="http://schemas.openxmlformats.org/officeDocument/2006/relationships/hyperlink" Target="https://docs.google.com/forms/d/e/1FAIpQLSfWy1JDmcUc2ItcxMDkWUcmP9b8U32Ba-1xfVn-f1H6ykdZAQ/viewform?usp=sf_link" TargetMode="External"/><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iu7MXY8IvUAhVEWRoKHdGsDF0QjRwIBw&amp;url=https://en.wikipedia.org/wiki/Sprott_School_of_Business&amp;psig=AFQjCNFCnXSejR0J6iuSGyXuvHBc7WELUA&amp;ust=1495830409421037"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jtvOqdjKjUAhUM6YMKHbkiCXwQjRwIBw&amp;url=https://adaptiveframeworks.com.au/course/business-ethics/&amp;psig=AFQjCNGBRe77biMvTCl-EU52oi1Rl818Mg&amp;ust=1496799867725201"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p3t_h6qXUAhUD4YMKHUf8ASUQjRwIBw&amp;url=http://maxpixel.freegreatpicture.com/Dangerous-Alligator-Crocodile-Hir-1089702&amp;psig=AFQjCNGWt0uZwTXrCf81u2YO2G4sdiuLPg&amp;ust=1496722180422557"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hyperlink" Target="https://www.google.ca/url?sa=i&amp;rct=j&amp;q=&amp;esrc=s&amp;source=images&amp;cd=&amp;cad=rja&amp;uact=8&amp;ved=0ahUKEwiRiuCBkqjUAhUj4YMKHc57AoEQjRwIBw&amp;url=https://brandmanagerguide.com/2014/09/13/means-end-theory/&amp;psig=AFQjCNHE9uqT64CzAeLM2NsGlyGC-YjYMw&amp;ust=1496801436471046" TargetMode="Externa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youtube.com/watch?v=mRvI6d5cbeQ" TargetMode="External"/><Relationship Id="rId3" Type="http://schemas.openxmlformats.org/officeDocument/2006/relationships/hyperlink" Target="http://www.businessethicsblog.com/" TargetMode="External"/><Relationship Id="rId7" Type="http://schemas.openxmlformats.org/officeDocument/2006/relationships/hyperlink" Target="https://www.youtube.com/watch?v=uRYu4nwRjos"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youtube.com/watch?v=QgAU2RJHfvE" TargetMode="External"/><Relationship Id="rId5" Type="http://schemas.openxmlformats.org/officeDocument/2006/relationships/hyperlink" Target="https://www.youtube.com/watch?v=4FV4kocCPgM" TargetMode="External"/><Relationship Id="rId4" Type="http://schemas.openxmlformats.org/officeDocument/2006/relationships/hyperlink" Target="https://www.youtube.com/watch?v=xa3wyaEe9vE" TargetMode="External"/><Relationship Id="rId9" Type="http://schemas.openxmlformats.org/officeDocument/2006/relationships/hyperlink" Target="https://www.youtube.com/watch?v=FzrBurlJUNk"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LrOjSj6jUAhUG7oMKHXsRDHcQjRwIBw&amp;url=http://www.businessinsider.com/finance-crisis-warnings-sign-flashing-again-libor-2016-8&amp;psig=AFQjCNHhxIozEOxvFru0WDFQZe7ADDW4wA&amp;ust=1496800797622447"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www.clerk.gc.ca/eng/index.asp"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www.pco-bcp.gc.ca/index.asp?lang=eng&amp;page=secretariat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a:t> </a:t>
            </a:r>
            <a:br>
              <a:rPr lang="en-CA" sz="3600" dirty="0"/>
            </a:br>
            <a:r>
              <a:rPr lang="en-CA" sz="3600" dirty="0"/>
              <a:t>Week 6A</a:t>
            </a:r>
            <a:br>
              <a:rPr lang="en-CA" sz="3600" dirty="0"/>
            </a:br>
            <a:r>
              <a:rPr lang="en-CA" sz="3600" dirty="0"/>
              <a:t>Ethics</a:t>
            </a:r>
            <a:br>
              <a:rPr lang="en-CA" sz="3600" dirty="0"/>
            </a:br>
            <a:r>
              <a:rPr lang="en-US" sz="1600" dirty="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26" name="Picture 2" descr="Image result for ethics in busines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509120"/>
            <a:ext cx="2857500" cy="18859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a:t>Road Map</a:t>
            </a:r>
          </a:p>
        </p:txBody>
      </p:sp>
      <p:sp>
        <p:nvSpPr>
          <p:cNvPr id="3" name="Content Placeholder 2"/>
          <p:cNvSpPr>
            <a:spLocks noGrp="1"/>
          </p:cNvSpPr>
          <p:nvPr>
            <p:ph idx="1"/>
          </p:nvPr>
        </p:nvSpPr>
        <p:spPr>
          <a:xfrm>
            <a:off x="467544" y="1484784"/>
            <a:ext cx="5328592" cy="3960440"/>
          </a:xfrm>
        </p:spPr>
        <p:txBody>
          <a:bodyPr>
            <a:normAutofit fontScale="92500" lnSpcReduction="10000"/>
          </a:bodyPr>
          <a:lstStyle/>
          <a:p>
            <a:r>
              <a:rPr lang="en-CA" dirty="0"/>
              <a:t>Review Week 5</a:t>
            </a:r>
          </a:p>
          <a:p>
            <a:pPr lvl="1"/>
            <a:r>
              <a:rPr lang="en-CA" dirty="0"/>
              <a:t>Influence</a:t>
            </a:r>
          </a:p>
          <a:p>
            <a:pPr lvl="1"/>
            <a:r>
              <a:rPr lang="en-CA" dirty="0"/>
              <a:t>Power</a:t>
            </a:r>
          </a:p>
          <a:p>
            <a:pPr lvl="1"/>
            <a:r>
              <a:rPr lang="en-CA" dirty="0"/>
              <a:t>Politics</a:t>
            </a:r>
          </a:p>
          <a:p>
            <a:r>
              <a:rPr lang="en-CA" dirty="0"/>
              <a:t>Values &amp; Ethics</a:t>
            </a:r>
          </a:p>
          <a:p>
            <a:pPr lvl="1"/>
            <a:r>
              <a:rPr lang="en-CA" dirty="0"/>
              <a:t>Ethical Subjectivism</a:t>
            </a:r>
          </a:p>
          <a:p>
            <a:pPr lvl="1"/>
            <a:r>
              <a:rPr lang="en-CA" dirty="0"/>
              <a:t>Values</a:t>
            </a:r>
          </a:p>
          <a:p>
            <a:pPr lvl="1"/>
            <a:r>
              <a:rPr lang="en-CA" dirty="0"/>
              <a:t>Business ethics</a:t>
            </a:r>
          </a:p>
          <a:p>
            <a:pPr lvl="1"/>
            <a:r>
              <a:rPr lang="en-CA" dirty="0"/>
              <a:t>Making ethical Business decisions</a:t>
            </a:r>
          </a:p>
          <a:p>
            <a:pPr lvl="1"/>
            <a:endParaRPr lang="en-CA" dirty="0"/>
          </a:p>
          <a:p>
            <a:pPr lvl="1"/>
            <a:endParaRPr lang="en-CA" dirty="0"/>
          </a:p>
          <a:p>
            <a:pPr lvl="1"/>
            <a:endParaRPr lang="en-CA" dirty="0"/>
          </a:p>
          <a:p>
            <a:endParaRPr lang="en-CA" dirty="0"/>
          </a:p>
          <a:p>
            <a:pPr marL="411480" lvl="1" indent="0">
              <a:buNone/>
            </a:pPr>
            <a:endParaRPr lang="en-CA" dirty="0"/>
          </a:p>
          <a:p>
            <a:endParaRPr lang="en-CA" dirty="0"/>
          </a:p>
          <a:p>
            <a:pPr lvl="1"/>
            <a:endParaRPr lang="en-CA" dirty="0"/>
          </a:p>
          <a:p>
            <a:pPr lvl="1"/>
            <a:endParaRPr lang="en-CA" dirty="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pic>
        <p:nvPicPr>
          <p:cNvPr id="1026" name="Picture 2" descr="Image result for ethics quote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2160" y="1556792"/>
            <a:ext cx="2771800" cy="346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19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a:t>BUSI 2101: Around the world</a:t>
            </a:r>
          </a:p>
        </p:txBody>
      </p:sp>
      <p:sp>
        <p:nvSpPr>
          <p:cNvPr id="3" name="Content Placeholder 2"/>
          <p:cNvSpPr>
            <a:spLocks noGrp="1"/>
          </p:cNvSpPr>
          <p:nvPr>
            <p:ph idx="1"/>
          </p:nvPr>
        </p:nvSpPr>
        <p:spPr>
          <a:xfrm>
            <a:off x="467544" y="1268760"/>
            <a:ext cx="8229600" cy="936104"/>
          </a:xfrm>
        </p:spPr>
        <p:txBody>
          <a:bodyPr>
            <a:normAutofit fontScale="70000" lnSpcReduction="20000"/>
          </a:bodyPr>
          <a:lstStyle/>
          <a:p>
            <a:r>
              <a:rPr lang="en-CA" dirty="0"/>
              <a:t>Get into groups of four. Find one company from outside North America/Europe that </a:t>
            </a:r>
            <a:r>
              <a:rPr lang="en-CA" dirty="0" err="1"/>
              <a:t>Sprott</a:t>
            </a:r>
            <a:r>
              <a:rPr lang="en-CA" dirty="0"/>
              <a:t> students should know about but do not.</a:t>
            </a:r>
          </a:p>
          <a:p>
            <a:r>
              <a:rPr lang="en-CA" dirty="0"/>
              <a:t>Go to our online form </a:t>
            </a:r>
            <a:r>
              <a:rPr lang="en-CA" dirty="0">
                <a:hlinkClick r:id="rId3"/>
              </a:rPr>
              <a:t>our online form </a:t>
            </a:r>
          </a:p>
        </p:txBody>
      </p:sp>
      <p:sp>
        <p:nvSpPr>
          <p:cNvPr id="4" name="Slide Number Placeholder 3"/>
          <p:cNvSpPr>
            <a:spLocks noGrp="1"/>
          </p:cNvSpPr>
          <p:nvPr>
            <p:ph type="sldNum" sz="quarter" idx="12"/>
          </p:nvPr>
        </p:nvSpPr>
        <p:spPr/>
        <p:txBody>
          <a:bodyPr/>
          <a:lstStyle/>
          <a:p>
            <a:fld id="{465045C0-524C-4C6A-96B2-D7CF4749CC0B}" type="slidenum">
              <a:rPr lang="en-CA" smtClean="0"/>
              <a:pPr/>
              <a:t>3</a:t>
            </a:fld>
            <a:endParaRPr lang="en-CA"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731" y="2443595"/>
            <a:ext cx="1873970" cy="79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920" y="3777926"/>
            <a:ext cx="9525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3168" y="4293096"/>
            <a:ext cx="1983879" cy="1114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5638800"/>
            <a:ext cx="375285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7476238" y="1916832"/>
            <a:ext cx="1471649" cy="1053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a:hlinkClick r:id="rId8"/>
          </p:cNvPr>
          <p:cNvPicPr>
            <a:picLocks noChangeAspect="1" noChangeArrowheads="1"/>
          </p:cNvPicPr>
          <p:nvPr/>
        </p:nvPicPr>
        <p:blipFill>
          <a:blip cstate="print">
            <a:extLst>
              <a:ext uri="{28A0092B-C50C-407E-A947-70E740481C1C}">
                <a14:useLocalDpi xmlns:a14="http://schemas.microsoft.com/office/drawing/2010/main" val="0"/>
              </a:ext>
            </a:extLst>
          </a:blip>
          <a:srcRect/>
          <a:stretch>
            <a:fillRect/>
          </a:stretch>
        </p:blipFill>
        <p:spPr bwMode="auto">
          <a:xfrm>
            <a:off x="2771800" y="2388864"/>
            <a:ext cx="3589623" cy="302085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10666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Guest Speaker	</a:t>
            </a:r>
          </a:p>
        </p:txBody>
      </p:sp>
      <p:sp>
        <p:nvSpPr>
          <p:cNvPr id="3" name="Content Placeholder 2"/>
          <p:cNvSpPr>
            <a:spLocks noGrp="1"/>
          </p:cNvSpPr>
          <p:nvPr>
            <p:ph idx="1"/>
          </p:nvPr>
        </p:nvSpPr>
        <p:spPr/>
        <p:txBody>
          <a:bodyPr/>
          <a:lstStyle/>
          <a:p>
            <a:endParaRPr lang="en-CA" dirty="0"/>
          </a:p>
          <a:p>
            <a:endParaRPr lang="en-CA" dirty="0"/>
          </a:p>
          <a:p>
            <a:r>
              <a:rPr lang="en-CA" dirty="0"/>
              <a:t>Project-Based, Experiential Learning at </a:t>
            </a:r>
            <a:r>
              <a:rPr lang="en-CA" dirty="0" err="1"/>
              <a:t>Sprott</a:t>
            </a:r>
            <a:r>
              <a:rPr lang="en-CA" dirty="0"/>
              <a:t>.</a:t>
            </a:r>
          </a:p>
        </p:txBody>
      </p:sp>
      <p:sp>
        <p:nvSpPr>
          <p:cNvPr id="4" name="Slide Number Placeholder 3"/>
          <p:cNvSpPr>
            <a:spLocks noGrp="1"/>
          </p:cNvSpPr>
          <p:nvPr>
            <p:ph type="sldNum" sz="quarter" idx="12"/>
          </p:nvPr>
        </p:nvSpPr>
        <p:spPr/>
        <p:txBody>
          <a:bodyPr/>
          <a:lstStyle/>
          <a:p>
            <a:fld id="{465045C0-524C-4C6A-96B2-D7CF4749CC0B}" type="slidenum">
              <a:rPr lang="en-CA" smtClean="0"/>
              <a:pPr/>
              <a:t>4</a:t>
            </a:fld>
            <a:endParaRPr lang="en-CA" dirty="0"/>
          </a:p>
        </p:txBody>
      </p:sp>
      <p:pic>
        <p:nvPicPr>
          <p:cNvPr id="2050" name="Picture 2" descr="Image result for Sprot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0860" y="2996952"/>
            <a:ext cx="2733675" cy="153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214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Power And Politics</a:t>
            </a:r>
          </a:p>
        </p:txBody>
      </p:sp>
      <p:sp>
        <p:nvSpPr>
          <p:cNvPr id="3" name="Text Placeholder 2"/>
          <p:cNvSpPr>
            <a:spLocks noGrp="1"/>
          </p:cNvSpPr>
          <p:nvPr>
            <p:ph type="body" idx="1"/>
          </p:nvPr>
        </p:nvSpPr>
        <p:spPr/>
        <p:txBody>
          <a:bodyPr/>
          <a:lstStyle/>
          <a:p>
            <a:r>
              <a:rPr lang="en-CA" dirty="0"/>
              <a:t>Week 5B</a:t>
            </a:r>
          </a:p>
        </p:txBody>
      </p:sp>
      <p:sp>
        <p:nvSpPr>
          <p:cNvPr id="5" name="Slide Number Placeholder 4"/>
          <p:cNvSpPr>
            <a:spLocks noGrp="1"/>
          </p:cNvSpPr>
          <p:nvPr>
            <p:ph type="sldNum" sz="quarter" idx="12"/>
          </p:nvPr>
        </p:nvSpPr>
        <p:spPr/>
        <p:txBody>
          <a:bodyPr/>
          <a:lstStyle/>
          <a:p>
            <a:fld id="{38554642-041D-42D5-A686-5BE243B16702}" type="slidenum">
              <a:rPr lang="en-US" altLang="en-US" smtClean="0">
                <a:solidFill>
                  <a:srgbClr val="000000"/>
                </a:solidFill>
              </a:rPr>
              <a:pPr/>
              <a:t>5</a:t>
            </a:fld>
            <a:endParaRPr lang="en-US" altLang="en-US">
              <a:solidFill>
                <a:srgbClr val="000000"/>
              </a:solidFill>
            </a:endParaRPr>
          </a:p>
        </p:txBody>
      </p:sp>
    </p:spTree>
    <p:extLst>
      <p:ext uri="{BB962C8B-B14F-4D97-AF65-F5344CB8AC3E}">
        <p14:creationId xmlns:p14="http://schemas.microsoft.com/office/powerpoint/2010/main" val="2505871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a:t>Cialdini’s</a:t>
            </a:r>
            <a:r>
              <a:rPr lang="en-CA" dirty="0"/>
              <a:t> 6 Influence Strategies</a:t>
            </a:r>
          </a:p>
        </p:txBody>
      </p:sp>
      <p:sp>
        <p:nvSpPr>
          <p:cNvPr id="3" name="Content Placeholder 2"/>
          <p:cNvSpPr>
            <a:spLocks noGrp="1"/>
          </p:cNvSpPr>
          <p:nvPr>
            <p:ph idx="1"/>
          </p:nvPr>
        </p:nvSpPr>
        <p:spPr>
          <a:xfrm>
            <a:off x="467544" y="1268760"/>
            <a:ext cx="8229600" cy="5040560"/>
          </a:xfrm>
        </p:spPr>
        <p:txBody>
          <a:bodyPr>
            <a:normAutofit fontScale="92500"/>
          </a:bodyPr>
          <a:lstStyle/>
          <a:p>
            <a:pPr marL="514350" indent="-514350">
              <a:buFont typeface="+mj-lt"/>
              <a:buAutoNum type="arabicPeriod"/>
            </a:pPr>
            <a:r>
              <a:rPr lang="en-US" b="1" dirty="0"/>
              <a:t>Reciprocity</a:t>
            </a:r>
            <a:r>
              <a:rPr lang="en-US" dirty="0"/>
              <a:t>  - Repay in kind. Includes gifts, </a:t>
            </a:r>
            <a:r>
              <a:rPr lang="en-US" dirty="0" err="1"/>
              <a:t>favours</a:t>
            </a:r>
            <a:r>
              <a:rPr lang="en-US" dirty="0"/>
              <a:t> and concessions people make to one another</a:t>
            </a:r>
          </a:p>
          <a:p>
            <a:pPr marL="514350" indent="-514350">
              <a:buFont typeface="+mj-lt"/>
              <a:buAutoNum type="arabicPeriod"/>
            </a:pPr>
            <a:r>
              <a:rPr lang="en-US" b="1" dirty="0"/>
              <a:t>Social proof - </a:t>
            </a:r>
            <a:r>
              <a:rPr lang="en-US" dirty="0"/>
              <a:t> Follow the lead of similar others</a:t>
            </a:r>
          </a:p>
          <a:p>
            <a:pPr marL="514350" indent="-514350">
              <a:buFont typeface="+mj-lt"/>
              <a:buAutoNum type="arabicPeriod"/>
            </a:pPr>
            <a:r>
              <a:rPr lang="en-US" b="1" dirty="0"/>
              <a:t>Consistency - </a:t>
            </a:r>
            <a:r>
              <a:rPr lang="en-US" dirty="0"/>
              <a:t>Align with clear public commitment</a:t>
            </a:r>
            <a:endParaRPr lang="en-CA" dirty="0"/>
          </a:p>
          <a:p>
            <a:pPr marL="514350" indent="-514350">
              <a:buFont typeface="+mj-lt"/>
              <a:buAutoNum type="arabicPeriod"/>
            </a:pPr>
            <a:r>
              <a:rPr lang="en-US" b="1" dirty="0"/>
              <a:t>Scarcity</a:t>
            </a:r>
            <a:r>
              <a:rPr lang="en-US" dirty="0"/>
              <a:t>  - Want scarce items. e.g. “limited time offer”</a:t>
            </a:r>
          </a:p>
          <a:p>
            <a:pPr marL="514350" indent="-514350">
              <a:buFont typeface="+mj-lt"/>
              <a:buAutoNum type="arabicPeriod"/>
            </a:pPr>
            <a:r>
              <a:rPr lang="en-US" b="1" dirty="0"/>
              <a:t>Expertise and authority - </a:t>
            </a:r>
            <a:r>
              <a:rPr lang="en-US" dirty="0"/>
              <a:t>Relevant expertise and experience persuades</a:t>
            </a:r>
          </a:p>
          <a:p>
            <a:pPr marL="514350" indent="-514350">
              <a:buFont typeface="+mj-lt"/>
              <a:buAutoNum type="arabicPeriod"/>
            </a:pPr>
            <a:r>
              <a:rPr lang="en-US" b="1" dirty="0"/>
              <a:t>Liking - </a:t>
            </a:r>
            <a:r>
              <a:rPr lang="en-US" dirty="0"/>
              <a:t>People respond to those who are likable.</a:t>
            </a:r>
          </a:p>
          <a:p>
            <a:pPr marL="0" indent="0">
              <a:buNone/>
            </a:pPr>
            <a:endParaRPr lang="en-US"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6</a:t>
            </a:fld>
            <a:endParaRPr lang="en-CA" dirty="0"/>
          </a:p>
        </p:txBody>
      </p:sp>
    </p:spTree>
    <p:extLst>
      <p:ext uri="{BB962C8B-B14F-4D97-AF65-F5344CB8AC3E}">
        <p14:creationId xmlns:p14="http://schemas.microsoft.com/office/powerpoint/2010/main" val="489596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Grp="1" noChangeArrowheads="1"/>
          </p:cNvSpPr>
          <p:nvPr>
            <p:ph type="title"/>
          </p:nvPr>
        </p:nvSpPr>
        <p:spPr>
          <a:xfrm>
            <a:off x="467544" y="260648"/>
            <a:ext cx="8229600" cy="1031577"/>
          </a:xfrm>
        </p:spPr>
        <p:txBody>
          <a:bodyPr/>
          <a:lstStyle/>
          <a:p>
            <a:pPr>
              <a:defRPr/>
            </a:pPr>
            <a:r>
              <a:rPr lang="en-US" dirty="0"/>
              <a:t>Politics: Power in Action</a:t>
            </a:r>
          </a:p>
        </p:txBody>
      </p:sp>
      <p:sp>
        <p:nvSpPr>
          <p:cNvPr id="393219" name="Rectangle 3"/>
          <p:cNvSpPr>
            <a:spLocks noGrp="1" noChangeArrowheads="1"/>
          </p:cNvSpPr>
          <p:nvPr>
            <p:ph idx="1"/>
          </p:nvPr>
        </p:nvSpPr>
        <p:spPr>
          <a:xfrm>
            <a:off x="395537" y="1412776"/>
            <a:ext cx="7058298" cy="5278537"/>
          </a:xfrm>
        </p:spPr>
        <p:txBody>
          <a:bodyPr>
            <a:normAutofit/>
          </a:bodyPr>
          <a:lstStyle/>
          <a:p>
            <a:pPr>
              <a:defRPr/>
            </a:pPr>
            <a:r>
              <a:rPr lang="en-US" dirty="0"/>
              <a:t>Political </a:t>
            </a:r>
            <a:r>
              <a:rPr lang="en-US" dirty="0" err="1"/>
              <a:t>behaviour</a:t>
            </a:r>
            <a:r>
              <a:rPr lang="en-US" dirty="0"/>
              <a:t> </a:t>
            </a:r>
          </a:p>
          <a:p>
            <a:pPr lvl="1">
              <a:defRPr/>
            </a:pPr>
            <a:r>
              <a:rPr lang="en-US" dirty="0"/>
              <a:t>those activities that influence, </a:t>
            </a:r>
          </a:p>
          <a:p>
            <a:pPr marL="457200" lvl="1" indent="0">
              <a:buNone/>
              <a:defRPr/>
            </a:pPr>
            <a:r>
              <a:rPr lang="en-US" dirty="0"/>
              <a:t>or attempt to influence, the </a:t>
            </a:r>
          </a:p>
          <a:p>
            <a:pPr marL="457200" lvl="1" indent="0">
              <a:buNone/>
              <a:defRPr/>
            </a:pPr>
            <a:r>
              <a:rPr lang="en-US" dirty="0"/>
              <a:t>distribution of advantages and disadvantages within the organization.</a:t>
            </a:r>
          </a:p>
          <a:p>
            <a:pPr lvl="1">
              <a:defRPr/>
            </a:pPr>
            <a:endParaRPr lang="en-US" dirty="0"/>
          </a:p>
          <a:p>
            <a:pPr lvl="1">
              <a:defRPr/>
            </a:pPr>
            <a:r>
              <a:rPr lang="en-US" dirty="0"/>
              <a:t>Legitimate: Normal, everyday </a:t>
            </a:r>
            <a:r>
              <a:rPr lang="en-US" dirty="0" err="1"/>
              <a:t>behaviour</a:t>
            </a:r>
            <a:r>
              <a:rPr lang="en-US" dirty="0"/>
              <a:t>.</a:t>
            </a:r>
          </a:p>
          <a:p>
            <a:pPr lvl="1">
              <a:defRPr/>
            </a:pPr>
            <a:r>
              <a:rPr lang="en-US" dirty="0"/>
              <a:t>Illegitimate: Extreme political </a:t>
            </a:r>
            <a:r>
              <a:rPr lang="en-US" dirty="0" err="1"/>
              <a:t>behaviours</a:t>
            </a:r>
            <a:r>
              <a:rPr lang="en-US" dirty="0"/>
              <a:t> that violate the implied rules of the game.</a:t>
            </a:r>
          </a:p>
        </p:txBody>
      </p:sp>
      <p:sp>
        <p:nvSpPr>
          <p:cNvPr id="57348"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CB1847C1-5F5E-4D80-86E0-6A754B2163CF}" type="slidenum">
              <a:rPr lang="en-CA" smtClean="0">
                <a:solidFill>
                  <a:schemeClr val="bg1"/>
                </a:solidFill>
              </a:rPr>
              <a:pPr eaLnBrk="1" hangingPunct="1"/>
              <a:t>7</a:t>
            </a:fld>
            <a:endParaRPr lang="en-CA">
              <a:solidFill>
                <a:schemeClr val="bg1"/>
              </a:solidFill>
            </a:endParaRPr>
          </a:p>
        </p:txBody>
      </p:sp>
      <p:pic>
        <p:nvPicPr>
          <p:cNvPr id="5734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412776"/>
            <a:ext cx="3056802" cy="1637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4060216"/>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ChangeArrowheads="1"/>
          </p:cNvSpPr>
          <p:nvPr>
            <p:ph type="title"/>
          </p:nvPr>
        </p:nvSpPr>
        <p:spPr/>
        <p:txBody>
          <a:bodyPr>
            <a:normAutofit/>
          </a:bodyPr>
          <a:lstStyle/>
          <a:p>
            <a:pPr>
              <a:defRPr/>
            </a:pPr>
            <a:r>
              <a:rPr lang="en-US"/>
              <a:t>Types of Political Activity</a:t>
            </a:r>
          </a:p>
        </p:txBody>
      </p:sp>
      <p:sp>
        <p:nvSpPr>
          <p:cNvPr id="59395" name="Rectangle 3"/>
          <p:cNvSpPr>
            <a:spLocks noGrp="1" noChangeArrowheads="1"/>
          </p:cNvSpPr>
          <p:nvPr>
            <p:ph idx="1"/>
          </p:nvPr>
        </p:nvSpPr>
        <p:spPr>
          <a:xfrm>
            <a:off x="251520" y="1484784"/>
            <a:ext cx="8134350" cy="4363131"/>
          </a:xfrm>
        </p:spPr>
        <p:txBody>
          <a:bodyPr/>
          <a:lstStyle/>
          <a:p>
            <a:r>
              <a:rPr lang="en-US" dirty="0"/>
              <a:t>Attacking or blaming others</a:t>
            </a:r>
          </a:p>
          <a:p>
            <a:r>
              <a:rPr lang="en-US" dirty="0"/>
              <a:t>Using information</a:t>
            </a:r>
          </a:p>
          <a:p>
            <a:r>
              <a:rPr lang="en-US" dirty="0"/>
              <a:t>Managing impressions – </a:t>
            </a:r>
            <a:r>
              <a:rPr lang="en-US" dirty="0">
                <a:solidFill>
                  <a:srgbClr val="FF0000"/>
                </a:solidFill>
              </a:rPr>
              <a:t>Link to behaviour</a:t>
            </a:r>
            <a:endParaRPr lang="en-US" dirty="0"/>
          </a:p>
          <a:p>
            <a:r>
              <a:rPr lang="en-US" dirty="0"/>
              <a:t>Building support for ideas</a:t>
            </a:r>
          </a:p>
          <a:p>
            <a:r>
              <a:rPr lang="en-US" dirty="0"/>
              <a:t>Praising others </a:t>
            </a:r>
          </a:p>
          <a:p>
            <a:r>
              <a:rPr lang="en-US" dirty="0"/>
              <a:t>Building coalitions</a:t>
            </a:r>
          </a:p>
          <a:p>
            <a:r>
              <a:rPr lang="en-US" dirty="0"/>
              <a:t>Associating with influential people </a:t>
            </a:r>
          </a:p>
          <a:p>
            <a:r>
              <a:rPr lang="en-US" dirty="0"/>
              <a:t>Creating obligations </a:t>
            </a:r>
          </a:p>
        </p:txBody>
      </p:sp>
      <p:sp>
        <p:nvSpPr>
          <p:cNvPr id="59396"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96AAF27-B6F1-4A6C-8920-E3665CB95159}" type="slidenum">
              <a:rPr lang="en-CA" smtClean="0">
                <a:solidFill>
                  <a:schemeClr val="bg1"/>
                </a:solidFill>
              </a:rPr>
              <a:pPr eaLnBrk="1" hangingPunct="1"/>
              <a:t>8</a:t>
            </a:fld>
            <a:endParaRPr lang="en-CA">
              <a:solidFill>
                <a:schemeClr val="bg1"/>
              </a:solidFill>
            </a:endParaRPr>
          </a:p>
        </p:txBody>
      </p:sp>
      <p:pic>
        <p:nvPicPr>
          <p:cNvPr id="5939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6234" y="5041106"/>
            <a:ext cx="2540000" cy="1470025"/>
          </a:xfrm>
          <a:prstGeom prst="rect">
            <a:avLst/>
          </a:prstGeom>
          <a:noFill/>
          <a:ln w="158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360781"/>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Values &amp; Ethics</a:t>
            </a:r>
          </a:p>
        </p:txBody>
      </p:sp>
      <p:sp>
        <p:nvSpPr>
          <p:cNvPr id="3" name="Text Placeholder 2"/>
          <p:cNvSpPr>
            <a:spLocks noGrp="1"/>
          </p:cNvSpPr>
          <p:nvPr>
            <p:ph type="body" idx="1"/>
          </p:nvPr>
        </p:nvSpPr>
        <p:spPr/>
        <p:txBody>
          <a:bodyPr/>
          <a:lstStyle/>
          <a:p>
            <a:r>
              <a:rPr lang="en-CA" dirty="0"/>
              <a:t>Week 6A</a:t>
            </a:r>
          </a:p>
        </p:txBody>
      </p:sp>
      <p:sp>
        <p:nvSpPr>
          <p:cNvPr id="5" name="Slide Number Placeholder 4"/>
          <p:cNvSpPr>
            <a:spLocks noGrp="1"/>
          </p:cNvSpPr>
          <p:nvPr>
            <p:ph type="sldNum" sz="quarter" idx="12"/>
          </p:nvPr>
        </p:nvSpPr>
        <p:spPr/>
        <p:txBody>
          <a:bodyPr/>
          <a:lstStyle/>
          <a:p>
            <a:fld id="{38554642-041D-42D5-A686-5BE243B16702}" type="slidenum">
              <a:rPr lang="en-US" altLang="en-US" smtClean="0">
                <a:solidFill>
                  <a:srgbClr val="000000"/>
                </a:solidFill>
              </a:rPr>
              <a:pPr/>
              <a:t>9</a:t>
            </a:fld>
            <a:endParaRPr lang="en-US" altLang="en-US">
              <a:solidFill>
                <a:srgbClr val="000000"/>
              </a:solidFill>
            </a:endParaRPr>
          </a:p>
        </p:txBody>
      </p:sp>
      <p:sp>
        <p:nvSpPr>
          <p:cNvPr id="4" name="AutoShape 2" descr="Image result for business ethics">
            <a:hlinkClick r:id="rId3"/>
          </p:cNvPr>
          <p:cNvSpPr>
            <a:spLocks noChangeAspect="1" noChangeArrowheads="1"/>
          </p:cNvSpPr>
          <p:nvPr/>
        </p:nvSpPr>
        <p:spPr bwMode="auto">
          <a:xfrm>
            <a:off x="53975" y="-1828800"/>
            <a:ext cx="2857500" cy="3810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4" descr="Image result for business ethics">
            <a:hlinkClick r:id="rId3"/>
          </p:cNvPr>
          <p:cNvSpPr>
            <a:spLocks noChangeAspect="1" noChangeArrowheads="1"/>
          </p:cNvSpPr>
          <p:nvPr/>
        </p:nvSpPr>
        <p:spPr bwMode="auto">
          <a:xfrm>
            <a:off x="206375" y="-1676400"/>
            <a:ext cx="2857500" cy="3810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30" name="Picture 6" descr="Image result for business ethic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1475" y="2780928"/>
            <a:ext cx="2857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043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ethics?</a:t>
            </a:r>
          </a:p>
        </p:txBody>
      </p:sp>
      <p:sp>
        <p:nvSpPr>
          <p:cNvPr id="3" name="Content Placeholder 2"/>
          <p:cNvSpPr>
            <a:spLocks noGrp="1"/>
          </p:cNvSpPr>
          <p:nvPr>
            <p:ph idx="1"/>
          </p:nvPr>
        </p:nvSpPr>
        <p:spPr>
          <a:xfrm>
            <a:off x="323528" y="1484784"/>
            <a:ext cx="8458200" cy="4800600"/>
          </a:xfrm>
        </p:spPr>
        <p:txBody>
          <a:bodyPr>
            <a:normAutofit fontScale="92500" lnSpcReduction="20000"/>
          </a:bodyPr>
          <a:lstStyle/>
          <a:p>
            <a:r>
              <a:rPr lang="en-US" dirty="0"/>
              <a:t>Ethics concerns </a:t>
            </a:r>
            <a:r>
              <a:rPr lang="en-US" b="1" i="1" dirty="0"/>
              <a:t>principles of right and wrong</a:t>
            </a:r>
          </a:p>
          <a:p>
            <a:pPr lvl="1"/>
            <a:r>
              <a:rPr lang="en-US" sz="3000" dirty="0"/>
              <a:t>Ethics sets </a:t>
            </a:r>
            <a:r>
              <a:rPr lang="en-US" sz="3000" b="1" i="1" dirty="0"/>
              <a:t>standards of moral behaviour</a:t>
            </a:r>
            <a:endParaRPr lang="en-US" sz="3000" dirty="0"/>
          </a:p>
          <a:p>
            <a:pPr lvl="2"/>
            <a:r>
              <a:rPr lang="en-US" sz="2800" dirty="0">
                <a:solidFill>
                  <a:schemeClr val="tx1"/>
                </a:solidFill>
              </a:rPr>
              <a:t>Defines things we should and shouldn’t do</a:t>
            </a:r>
          </a:p>
          <a:p>
            <a:pPr lvl="2"/>
            <a:r>
              <a:rPr lang="en-US" sz="2800" dirty="0">
                <a:solidFill>
                  <a:schemeClr val="tx1"/>
                </a:solidFill>
              </a:rPr>
              <a:t>Reflects how we should treat one another</a:t>
            </a:r>
          </a:p>
          <a:p>
            <a:pPr lvl="2"/>
            <a:r>
              <a:rPr lang="en-US" sz="2800" dirty="0">
                <a:solidFill>
                  <a:schemeClr val="tx1"/>
                </a:solidFill>
              </a:rPr>
              <a:t>Guides behavior in organizations in terms of what's acceptable</a:t>
            </a:r>
          </a:p>
          <a:p>
            <a:pPr lvl="2"/>
            <a:r>
              <a:rPr lang="en-US" sz="2800" dirty="0">
                <a:solidFill>
                  <a:schemeClr val="tx1"/>
                </a:solidFill>
              </a:rPr>
              <a:t>Underlies our evaluations of the appropriateness of our own and others’ behaviour</a:t>
            </a:r>
          </a:p>
          <a:p>
            <a:pPr marL="704088" lvl="2" indent="0">
              <a:buNone/>
            </a:pPr>
            <a:endParaRPr lang="en-US" sz="2800" dirty="0">
              <a:solidFill>
                <a:schemeClr val="tx1"/>
              </a:solidFill>
            </a:endParaRPr>
          </a:p>
          <a:p>
            <a:pPr marL="438912" lvl="1" indent="0">
              <a:buNone/>
            </a:pPr>
            <a:r>
              <a:rPr lang="en-US" sz="3000" i="1" dirty="0">
                <a:solidFill>
                  <a:schemeClr val="tx1"/>
                </a:solidFill>
              </a:rPr>
              <a:t>Ethical – Unethical – Non-Ethical</a:t>
            </a:r>
          </a:p>
          <a:p>
            <a:pPr marL="438912" lvl="1" indent="0">
              <a:buNone/>
            </a:pPr>
            <a:endParaRPr lang="en-US" sz="3000" i="1" dirty="0">
              <a:solidFill>
                <a:schemeClr val="tx1"/>
              </a:solidFill>
            </a:endParaRPr>
          </a:p>
          <a:p>
            <a:pPr marL="438912" lvl="1" indent="0">
              <a:buNone/>
            </a:pPr>
            <a:r>
              <a:rPr lang="en-US" sz="3000" i="1" dirty="0">
                <a:solidFill>
                  <a:schemeClr val="tx1"/>
                </a:solidFill>
              </a:rPr>
              <a:t>*Non-ethical does not mean unethical.</a:t>
            </a:r>
            <a:endParaRPr lang="en-CA" sz="3000" dirty="0">
              <a:solidFill>
                <a:schemeClr val="tx1"/>
              </a:solidFill>
            </a:endParaRPr>
          </a:p>
          <a:p>
            <a:pPr lvl="2"/>
            <a:endParaRPr lang="en-US" sz="2800" dirty="0">
              <a:solidFill>
                <a:schemeClr val="tx1"/>
              </a:solidFill>
            </a:endParaRPr>
          </a:p>
          <a:p>
            <a:pPr lvl="1"/>
            <a:endParaRPr lang="en-US" dirty="0"/>
          </a:p>
          <a:p>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10</a:t>
            </a:fld>
            <a:endParaRPr lang="en-US" dirty="0"/>
          </a:p>
        </p:txBody>
      </p:sp>
    </p:spTree>
    <p:extLst>
      <p:ext uri="{BB962C8B-B14F-4D97-AF65-F5344CB8AC3E}">
        <p14:creationId xmlns:p14="http://schemas.microsoft.com/office/powerpoint/2010/main" val="991349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Isn’t ethics subjective?</a:t>
            </a:r>
          </a:p>
        </p:txBody>
      </p:sp>
      <p:sp>
        <p:nvSpPr>
          <p:cNvPr id="3" name="Content Placeholder 2"/>
          <p:cNvSpPr>
            <a:spLocks noGrp="1"/>
          </p:cNvSpPr>
          <p:nvPr>
            <p:ph idx="1"/>
          </p:nvPr>
        </p:nvSpPr>
        <p:spPr>
          <a:xfrm>
            <a:off x="251520" y="1412776"/>
            <a:ext cx="8216084" cy="4876800"/>
          </a:xfrm>
        </p:spPr>
        <p:txBody>
          <a:bodyPr>
            <a:normAutofit/>
          </a:bodyPr>
          <a:lstStyle/>
          <a:p>
            <a:r>
              <a:rPr lang="en-US" dirty="0"/>
              <a:t>Since everybody has their own opinions of right and wrong, isn’t ethics subjective?</a:t>
            </a:r>
          </a:p>
          <a:p>
            <a:r>
              <a:rPr lang="en-US" b="1" i="1" dirty="0"/>
              <a:t>Ethical subjectivism </a:t>
            </a:r>
          </a:p>
          <a:p>
            <a:pPr lvl="1"/>
            <a:r>
              <a:rPr lang="en-US" dirty="0">
                <a:solidFill>
                  <a:schemeClr val="tx1"/>
                </a:solidFill>
              </a:rPr>
              <a:t>implies that statements about what’s right and wrong are just a matter of opinion or tastes.</a:t>
            </a:r>
          </a:p>
          <a:p>
            <a:pPr lvl="1"/>
            <a:r>
              <a:rPr lang="en-US" dirty="0">
                <a:solidFill>
                  <a:schemeClr val="tx1"/>
                </a:solidFill>
              </a:rPr>
              <a:t>and there’s no real way to say that one person’s opinion is better than any others.</a:t>
            </a:r>
          </a:p>
          <a:p>
            <a:pPr lvl="1"/>
            <a:r>
              <a:rPr lang="en-US" dirty="0">
                <a:solidFill>
                  <a:schemeClr val="tx1"/>
                </a:solidFill>
              </a:rPr>
              <a:t>this suggests that everyone should just do whatever they themselves think is right.</a:t>
            </a:r>
          </a:p>
          <a:p>
            <a:r>
              <a:rPr lang="en-US" dirty="0"/>
              <a:t>Problems with Ethical Subjectivism.</a:t>
            </a:r>
          </a:p>
        </p:txBody>
      </p:sp>
      <p:sp>
        <p:nvSpPr>
          <p:cNvPr id="5" name="Slide Number Placeholder 4"/>
          <p:cNvSpPr>
            <a:spLocks noGrp="1"/>
          </p:cNvSpPr>
          <p:nvPr>
            <p:ph type="sldNum" sz="quarter" idx="12"/>
          </p:nvPr>
        </p:nvSpPr>
        <p:spPr/>
        <p:txBody>
          <a:bodyPr/>
          <a:lstStyle/>
          <a:p>
            <a:fld id="{0D645285-E5EA-43DC-85E8-7E32AFDF7723}" type="slidenum">
              <a:rPr lang="en-US" smtClean="0"/>
              <a:t>11</a:t>
            </a:fld>
            <a:endParaRPr lang="en-US" dirty="0"/>
          </a:p>
        </p:txBody>
      </p:sp>
    </p:spTree>
    <p:extLst>
      <p:ext uri="{BB962C8B-B14F-4D97-AF65-F5344CB8AC3E}">
        <p14:creationId xmlns:p14="http://schemas.microsoft.com/office/powerpoint/2010/main" val="682830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lIns="0" tIns="0" rIns="0" bIns="0">
            <a:normAutofit/>
          </a:bodyPr>
          <a:lstStyle/>
          <a:p>
            <a:pPr defTabSz="449263">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GB"/>
              <a:t>Generational Value Differences</a:t>
            </a:r>
          </a:p>
        </p:txBody>
      </p:sp>
      <p:sp>
        <p:nvSpPr>
          <p:cNvPr id="34819" name="Rectangle 3"/>
          <p:cNvSpPr>
            <a:spLocks noGrp="1" noChangeArrowheads="1"/>
          </p:cNvSpPr>
          <p:nvPr>
            <p:ph type="body" idx="1"/>
          </p:nvPr>
        </p:nvSpPr>
        <p:spPr>
          <a:xfrm>
            <a:off x="251520" y="1412776"/>
            <a:ext cx="8351962" cy="5071344"/>
          </a:xfrm>
        </p:spPr>
        <p:txBody>
          <a:bodyPr>
            <a:normAutofit fontScale="62500" lnSpcReduction="20000"/>
          </a:bodyPr>
          <a:lstStyle/>
          <a:p>
            <a:pPr>
              <a:lnSpc>
                <a:spcPct val="120000"/>
              </a:lnSpc>
            </a:pPr>
            <a:r>
              <a:rPr lang="en-US" sz="2600" b="1" dirty="0"/>
              <a:t>The Elders</a:t>
            </a:r>
            <a:r>
              <a:rPr lang="en-US" sz="2600" dirty="0"/>
              <a:t> </a:t>
            </a:r>
            <a:r>
              <a:rPr lang="en-US" sz="2600" b="1" dirty="0">
                <a:cs typeface="Arial" pitchFamily="34" charset="0"/>
              </a:rPr>
              <a:t>» </a:t>
            </a:r>
            <a:r>
              <a:rPr lang="en-US" sz="2000" dirty="0"/>
              <a:t>over 70 years old</a:t>
            </a:r>
          </a:p>
          <a:p>
            <a:pPr lvl="1">
              <a:lnSpc>
                <a:spcPct val="120000"/>
              </a:lnSpc>
            </a:pPr>
            <a:r>
              <a:rPr lang="en-US" sz="2000" i="1" dirty="0">
                <a:solidFill>
                  <a:schemeClr val="tx1"/>
                </a:solidFill>
              </a:rPr>
              <a:t>Core values</a:t>
            </a:r>
            <a:r>
              <a:rPr lang="en-US" sz="2000" dirty="0">
                <a:solidFill>
                  <a:schemeClr val="tx1"/>
                </a:solidFill>
              </a:rPr>
              <a:t>: Belief in order, authority, discipline, and the Golden Rule </a:t>
            </a:r>
            <a:r>
              <a:rPr lang="en-US" sz="2000" dirty="0">
                <a:solidFill>
                  <a:srgbClr val="FF0000"/>
                </a:solidFill>
              </a:rPr>
              <a:t>(do all to others that you expect to be done to you)</a:t>
            </a:r>
          </a:p>
          <a:p>
            <a:pPr lvl="1">
              <a:lnSpc>
                <a:spcPct val="120000"/>
              </a:lnSpc>
            </a:pPr>
            <a:r>
              <a:rPr lang="en-US" sz="2000" i="1" dirty="0">
                <a:solidFill>
                  <a:schemeClr val="tx1"/>
                </a:solidFill>
              </a:rPr>
              <a:t>Major Events</a:t>
            </a:r>
            <a:r>
              <a:rPr lang="en-US" sz="2000" dirty="0">
                <a:solidFill>
                  <a:schemeClr val="tx1"/>
                </a:solidFill>
              </a:rPr>
              <a:t>: WW2, Great Depression </a:t>
            </a:r>
          </a:p>
          <a:p>
            <a:pPr lvl="1">
              <a:lnSpc>
                <a:spcPct val="120000"/>
              </a:lnSpc>
            </a:pPr>
            <a:endParaRPr lang="en-US" sz="1000" dirty="0">
              <a:solidFill>
                <a:schemeClr val="tx1"/>
              </a:solidFill>
            </a:endParaRPr>
          </a:p>
          <a:p>
            <a:pPr>
              <a:lnSpc>
                <a:spcPct val="120000"/>
              </a:lnSpc>
            </a:pPr>
            <a:r>
              <a:rPr lang="en-US" sz="2600" b="1" dirty="0"/>
              <a:t>Baby Boomers</a:t>
            </a:r>
            <a:r>
              <a:rPr lang="en-US" sz="2300" dirty="0"/>
              <a:t> </a:t>
            </a:r>
            <a:r>
              <a:rPr lang="en-US" sz="2600" b="1" dirty="0">
                <a:cs typeface="Arial" pitchFamily="34" charset="0"/>
              </a:rPr>
              <a:t>» </a:t>
            </a:r>
            <a:r>
              <a:rPr lang="en-US" sz="2000" dirty="0"/>
              <a:t>born mid-1940s to mid-1960s</a:t>
            </a:r>
          </a:p>
          <a:p>
            <a:pPr lvl="1">
              <a:lnSpc>
                <a:spcPct val="120000"/>
              </a:lnSpc>
            </a:pPr>
            <a:r>
              <a:rPr lang="en-US" sz="2000" i="1" dirty="0">
                <a:solidFill>
                  <a:schemeClr val="tx1"/>
                </a:solidFill>
              </a:rPr>
              <a:t>Core Values</a:t>
            </a:r>
            <a:r>
              <a:rPr lang="en-US" sz="2000" dirty="0">
                <a:solidFill>
                  <a:schemeClr val="tx1"/>
                </a:solidFill>
              </a:rPr>
              <a:t>: Autonomy, career focus, disengaged Darwinists, </a:t>
            </a:r>
            <a:r>
              <a:rPr lang="en-US" sz="2000" dirty="0">
                <a:solidFill>
                  <a:schemeClr val="tx1"/>
                </a:solidFill>
                <a:ea typeface="ＭＳ Ｐゴシック" pitchFamily="1" charset="-128"/>
              </a:rPr>
              <a:t>Pragmatists who believe ends can justify the means, Achievement and material success are very important, Sense of accomplishment and social recognition rank high with them</a:t>
            </a:r>
            <a:endParaRPr lang="en-US" sz="2000" dirty="0">
              <a:solidFill>
                <a:schemeClr val="tx1"/>
              </a:solidFill>
            </a:endParaRPr>
          </a:p>
          <a:p>
            <a:pPr lvl="1">
              <a:lnSpc>
                <a:spcPct val="120000"/>
              </a:lnSpc>
            </a:pPr>
            <a:r>
              <a:rPr lang="en-US" sz="2000" i="1" dirty="0">
                <a:solidFill>
                  <a:schemeClr val="tx1"/>
                </a:solidFill>
              </a:rPr>
              <a:t>Major Events</a:t>
            </a:r>
            <a:r>
              <a:rPr lang="en-US" sz="2000" dirty="0">
                <a:solidFill>
                  <a:schemeClr val="tx1"/>
                </a:solidFill>
              </a:rPr>
              <a:t>: Post War baby boom, competition for jobs, the 60s, </a:t>
            </a:r>
          </a:p>
          <a:p>
            <a:pPr lvl="1">
              <a:lnSpc>
                <a:spcPct val="120000"/>
              </a:lnSpc>
            </a:pPr>
            <a:endParaRPr lang="en-US" sz="1000" dirty="0">
              <a:solidFill>
                <a:schemeClr val="tx1"/>
              </a:solidFill>
            </a:endParaRPr>
          </a:p>
          <a:p>
            <a:pPr>
              <a:lnSpc>
                <a:spcPct val="120000"/>
              </a:lnSpc>
            </a:pPr>
            <a:r>
              <a:rPr lang="en-US" sz="2600" b="1" dirty="0"/>
              <a:t>Generation X</a:t>
            </a:r>
            <a:r>
              <a:rPr lang="en-US" sz="2300" b="1" dirty="0"/>
              <a:t> </a:t>
            </a:r>
            <a:r>
              <a:rPr lang="en-US" sz="2300" b="1" dirty="0">
                <a:cs typeface="Arial" pitchFamily="34" charset="0"/>
              </a:rPr>
              <a:t>»</a:t>
            </a:r>
            <a:r>
              <a:rPr lang="en-US" sz="2600" b="1" dirty="0">
                <a:cs typeface="Arial" pitchFamily="34" charset="0"/>
              </a:rPr>
              <a:t> </a:t>
            </a:r>
            <a:r>
              <a:rPr lang="en-US" sz="2000" dirty="0"/>
              <a:t>born mid-1960s to early 1980s</a:t>
            </a:r>
          </a:p>
          <a:p>
            <a:pPr lvl="1">
              <a:lnSpc>
                <a:spcPct val="120000"/>
              </a:lnSpc>
            </a:pPr>
            <a:r>
              <a:rPr lang="en-US" sz="2000" i="1" dirty="0">
                <a:solidFill>
                  <a:schemeClr val="tx1"/>
                </a:solidFill>
              </a:rPr>
              <a:t>Core Values</a:t>
            </a:r>
            <a:r>
              <a:rPr lang="en-US" sz="2000" dirty="0">
                <a:solidFill>
                  <a:schemeClr val="tx1"/>
                </a:solidFill>
              </a:rPr>
              <a:t>: Thrill-seeking materialists, aimless dependents, social hedonists, new Aquarians, autonomous, pessimistic, intellect, promotion, fun at work. </a:t>
            </a:r>
            <a:r>
              <a:rPr lang="en-US" sz="2000" dirty="0">
                <a:solidFill>
                  <a:schemeClr val="tx1"/>
                </a:solidFill>
                <a:ea typeface="ＭＳ Ｐゴシック" pitchFamily="1" charset="-128"/>
              </a:rPr>
              <a:t>Value flexibility, life options and achievement of job satisfaction. Less willing to make personal sacrifices for the sake of their employer than Boomers</a:t>
            </a:r>
            <a:endParaRPr lang="en-US" sz="2000" dirty="0">
              <a:solidFill>
                <a:schemeClr val="tx1"/>
              </a:solidFill>
            </a:endParaRPr>
          </a:p>
          <a:p>
            <a:pPr lvl="1">
              <a:lnSpc>
                <a:spcPct val="120000"/>
              </a:lnSpc>
            </a:pPr>
            <a:r>
              <a:rPr lang="en-US" sz="2000" i="1" dirty="0">
                <a:solidFill>
                  <a:schemeClr val="tx1"/>
                </a:solidFill>
              </a:rPr>
              <a:t>Major Events:</a:t>
            </a:r>
            <a:r>
              <a:rPr lang="en-US" sz="2000" dirty="0">
                <a:solidFill>
                  <a:schemeClr val="tx1"/>
                </a:solidFill>
              </a:rPr>
              <a:t> Economic downturn</a:t>
            </a:r>
          </a:p>
          <a:p>
            <a:pPr lvl="1">
              <a:lnSpc>
                <a:spcPct val="120000"/>
              </a:lnSpc>
            </a:pPr>
            <a:endParaRPr lang="en-US" sz="1300" i="1" dirty="0">
              <a:solidFill>
                <a:schemeClr val="tx1"/>
              </a:solidFill>
            </a:endParaRPr>
          </a:p>
          <a:p>
            <a:pPr>
              <a:lnSpc>
                <a:spcPct val="120000"/>
              </a:lnSpc>
            </a:pPr>
            <a:r>
              <a:rPr lang="en-US" sz="2600" b="1" dirty="0"/>
              <a:t>The Ne(x)t Generation (</a:t>
            </a:r>
            <a:r>
              <a:rPr lang="en-US" sz="2600" b="1" dirty="0" err="1"/>
              <a:t>Millennials</a:t>
            </a:r>
            <a:r>
              <a:rPr lang="en-US" sz="2600" b="1" dirty="0"/>
              <a:t>)</a:t>
            </a:r>
            <a:r>
              <a:rPr lang="en-US" sz="2300" b="1" dirty="0"/>
              <a:t> </a:t>
            </a:r>
            <a:r>
              <a:rPr lang="en-US" sz="2300" b="1" dirty="0">
                <a:cs typeface="Arial" pitchFamily="34" charset="0"/>
              </a:rPr>
              <a:t>» </a:t>
            </a:r>
            <a:r>
              <a:rPr lang="en-US" sz="2000" dirty="0"/>
              <a:t>born 1977 to 1997</a:t>
            </a:r>
          </a:p>
          <a:p>
            <a:pPr lvl="1">
              <a:lnSpc>
                <a:spcPct val="120000"/>
              </a:lnSpc>
            </a:pPr>
            <a:r>
              <a:rPr lang="en-US" sz="2000" i="1" dirty="0">
                <a:solidFill>
                  <a:schemeClr val="tx1"/>
                </a:solidFill>
              </a:rPr>
              <a:t>Core Values</a:t>
            </a:r>
            <a:r>
              <a:rPr lang="en-US" sz="2000" dirty="0">
                <a:solidFill>
                  <a:schemeClr val="tx1"/>
                </a:solidFill>
              </a:rPr>
              <a:t>: “Creators, not recipients”, Curious, contrarian, flexible, collaborative, high in self-esteem, change is ok, get bored easily</a:t>
            </a:r>
          </a:p>
          <a:p>
            <a:pPr lvl="1">
              <a:lnSpc>
                <a:spcPct val="120000"/>
              </a:lnSpc>
            </a:pPr>
            <a:r>
              <a:rPr lang="en-US" sz="2000" i="1" dirty="0">
                <a:solidFill>
                  <a:schemeClr val="tx1"/>
                </a:solidFill>
              </a:rPr>
              <a:t>Major Events</a:t>
            </a:r>
            <a:r>
              <a:rPr lang="en-US" sz="2000" dirty="0">
                <a:solidFill>
                  <a:schemeClr val="tx1"/>
                </a:solidFill>
              </a:rPr>
              <a:t>: </a:t>
            </a:r>
            <a:r>
              <a:rPr lang="en-US" sz="1900" dirty="0">
                <a:solidFill>
                  <a:schemeClr val="tx1"/>
                </a:solidFill>
              </a:rPr>
              <a:t>Economic prosperity, technological advance, globalization</a:t>
            </a:r>
            <a:endParaRPr lang="en-CA" sz="1900" dirty="0">
              <a:solidFill>
                <a:schemeClr val="tx1"/>
              </a:solidFill>
            </a:endParaRPr>
          </a:p>
        </p:txBody>
      </p:sp>
      <p:sp>
        <p:nvSpPr>
          <p:cNvPr id="34820" name="Slide Number Placeholder 3"/>
          <p:cNvSpPr>
            <a:spLocks noGrp="1"/>
          </p:cNvSpPr>
          <p:nvPr>
            <p:ph type="sldNum" sz="quarter" idx="4294967295"/>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B3C46CD-95C8-42B2-84E4-32D2AFCEC8E0}" type="slidenum">
              <a:rPr lang="en-CA" smtClean="0">
                <a:solidFill>
                  <a:schemeClr val="bg1"/>
                </a:solidFill>
              </a:rPr>
              <a:pPr eaLnBrk="1" hangingPunct="1"/>
              <a:t>12</a:t>
            </a:fld>
            <a:endParaRPr lang="en-CA" dirty="0">
              <a:solidFill>
                <a:schemeClr val="bg1"/>
              </a:solidFill>
            </a:endParaRPr>
          </a:p>
        </p:txBody>
      </p:sp>
      <p:pic>
        <p:nvPicPr>
          <p:cNvPr id="348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368" y="75327"/>
            <a:ext cx="1116632" cy="113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5650077"/>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What are Values?</a:t>
            </a:r>
          </a:p>
        </p:txBody>
      </p:sp>
      <p:sp>
        <p:nvSpPr>
          <p:cNvPr id="3" name="Content Placeholder 2"/>
          <p:cNvSpPr>
            <a:spLocks noGrp="1"/>
          </p:cNvSpPr>
          <p:nvPr>
            <p:ph idx="1"/>
          </p:nvPr>
        </p:nvSpPr>
        <p:spPr>
          <a:xfrm>
            <a:off x="467544" y="1268760"/>
            <a:ext cx="8229600" cy="1152128"/>
          </a:xfrm>
        </p:spPr>
        <p:txBody>
          <a:bodyPr>
            <a:normAutofit fontScale="70000" lnSpcReduction="20000"/>
          </a:bodyPr>
          <a:lstStyle/>
          <a:p>
            <a:r>
              <a:rPr lang="en-CA" dirty="0"/>
              <a:t>Terminal (the end value) vs. Instrumental Values (something you can act upon, in your everyday actions to see the end goal you want)</a:t>
            </a:r>
          </a:p>
          <a:p>
            <a:r>
              <a:rPr lang="en-CA" dirty="0"/>
              <a:t>Alligator River Exercise</a:t>
            </a:r>
          </a:p>
          <a:p>
            <a:pPr marL="109728" indent="0">
              <a:buNone/>
            </a:pPr>
            <a:r>
              <a:rPr lang="en-CA" dirty="0"/>
              <a:t> </a:t>
            </a:r>
          </a:p>
        </p:txBody>
      </p:sp>
      <p:sp>
        <p:nvSpPr>
          <p:cNvPr id="4" name="Slide Number Placeholder 3"/>
          <p:cNvSpPr>
            <a:spLocks noGrp="1"/>
          </p:cNvSpPr>
          <p:nvPr>
            <p:ph type="sldNum" sz="quarter" idx="12"/>
          </p:nvPr>
        </p:nvSpPr>
        <p:spPr/>
        <p:txBody>
          <a:bodyPr/>
          <a:lstStyle/>
          <a:p>
            <a:fld id="{465045C0-524C-4C6A-96B2-D7CF4749CC0B}" type="slidenum">
              <a:rPr lang="en-CA" smtClean="0"/>
              <a:pPr/>
              <a:t>13</a:t>
            </a:fld>
            <a:endParaRPr lang="en-CA" dirty="0"/>
          </a:p>
        </p:txBody>
      </p:sp>
      <p:pic>
        <p:nvPicPr>
          <p:cNvPr id="2054" name="Picture 6" descr="Image result for Alligator river">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98056" y="4005064"/>
            <a:ext cx="2315741" cy="191590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terminal vs instrumental value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576" y="2348880"/>
            <a:ext cx="5842480" cy="4273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147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business ethics?</a:t>
            </a:r>
          </a:p>
        </p:txBody>
      </p:sp>
      <p:sp>
        <p:nvSpPr>
          <p:cNvPr id="3" name="Content Placeholder 2"/>
          <p:cNvSpPr>
            <a:spLocks noGrp="1"/>
          </p:cNvSpPr>
          <p:nvPr>
            <p:ph idx="1"/>
          </p:nvPr>
        </p:nvSpPr>
        <p:spPr>
          <a:xfrm>
            <a:off x="395536" y="1412776"/>
            <a:ext cx="8368484" cy="4876800"/>
          </a:xfrm>
        </p:spPr>
        <p:txBody>
          <a:bodyPr>
            <a:normAutofit/>
          </a:bodyPr>
          <a:lstStyle/>
          <a:p>
            <a:r>
              <a:rPr lang="en-US" b="1" i="1" dirty="0"/>
              <a:t>Business ethics </a:t>
            </a:r>
            <a:r>
              <a:rPr lang="en-US" dirty="0"/>
              <a:t>(or “organizational ethics”)</a:t>
            </a:r>
          </a:p>
          <a:p>
            <a:pPr lvl="1"/>
            <a:r>
              <a:rPr lang="en-US" dirty="0">
                <a:solidFill>
                  <a:schemeClr val="tx1"/>
                </a:solidFill>
              </a:rPr>
              <a:t>a form of “applied ethics” wherein principles of ethics are applied to business settings and issues.  </a:t>
            </a:r>
          </a:p>
          <a:p>
            <a:r>
              <a:rPr lang="en-US" dirty="0"/>
              <a:t>Among other things, business ethics looks at:</a:t>
            </a:r>
          </a:p>
          <a:p>
            <a:pPr lvl="1"/>
            <a:r>
              <a:rPr lang="en-US" dirty="0">
                <a:solidFill>
                  <a:schemeClr val="tx1"/>
                </a:solidFill>
              </a:rPr>
              <a:t>the </a:t>
            </a:r>
            <a:r>
              <a:rPr lang="en-US" b="1" i="1" dirty="0">
                <a:solidFill>
                  <a:schemeClr val="tx1"/>
                </a:solidFill>
              </a:rPr>
              <a:t>ethical principles </a:t>
            </a:r>
            <a:r>
              <a:rPr lang="en-US" dirty="0">
                <a:solidFill>
                  <a:schemeClr val="tx1"/>
                </a:solidFill>
              </a:rPr>
              <a:t>businesses and the people who work for them should adhere to in their activities</a:t>
            </a:r>
          </a:p>
          <a:p>
            <a:pPr lvl="1"/>
            <a:r>
              <a:rPr lang="en-US" b="1" i="1" dirty="0">
                <a:solidFill>
                  <a:schemeClr val="tx1"/>
                </a:solidFill>
              </a:rPr>
              <a:t>how to promote ethical behaviour </a:t>
            </a:r>
            <a:r>
              <a:rPr lang="en-US" dirty="0">
                <a:solidFill>
                  <a:schemeClr val="tx1"/>
                </a:solidFill>
              </a:rPr>
              <a:t>by and within businesses</a:t>
            </a:r>
          </a:p>
          <a:p>
            <a:pPr lvl="1"/>
            <a:r>
              <a:rPr lang="en-US" b="1" i="1" dirty="0">
                <a:solidFill>
                  <a:schemeClr val="tx1"/>
                </a:solidFill>
              </a:rPr>
              <a:t>the impacts of ethical or unethical business behaviour </a:t>
            </a:r>
            <a:r>
              <a:rPr lang="en-US" dirty="0">
                <a:solidFill>
                  <a:schemeClr val="tx1"/>
                </a:solidFill>
              </a:rPr>
              <a:t>on business performance</a:t>
            </a:r>
          </a:p>
          <a:p>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14</a:t>
            </a:fld>
            <a:endParaRPr lang="en-US" dirty="0"/>
          </a:p>
        </p:txBody>
      </p:sp>
    </p:spTree>
    <p:extLst>
      <p:ext uri="{BB962C8B-B14F-4D97-AF65-F5344CB8AC3E}">
        <p14:creationId xmlns:p14="http://schemas.microsoft.com/office/powerpoint/2010/main" val="2660479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a:t>Ethical Climate</a:t>
            </a:r>
          </a:p>
        </p:txBody>
      </p:sp>
      <p:sp>
        <p:nvSpPr>
          <p:cNvPr id="3" name="Content Placeholder 2"/>
          <p:cNvSpPr>
            <a:spLocks noGrp="1"/>
          </p:cNvSpPr>
          <p:nvPr>
            <p:ph idx="1"/>
          </p:nvPr>
        </p:nvSpPr>
        <p:spPr>
          <a:xfrm>
            <a:off x="251520" y="1340769"/>
            <a:ext cx="8435280" cy="5328592"/>
          </a:xfrm>
        </p:spPr>
        <p:txBody>
          <a:bodyPr>
            <a:noAutofit/>
          </a:bodyPr>
          <a:lstStyle/>
          <a:p>
            <a:pPr>
              <a:lnSpc>
                <a:spcPct val="120000"/>
              </a:lnSpc>
            </a:pPr>
            <a:r>
              <a:rPr lang="en-CA" sz="1600" b="1" dirty="0"/>
              <a:t>Ethical Climate: </a:t>
            </a:r>
            <a:r>
              <a:rPr lang="en-CA" sz="1600" dirty="0"/>
              <a:t>The shared perception of what I correct behaviour, and how ethical situations should be handled in and organization (Victor &amp; Cullen, 1987, p.51).</a:t>
            </a:r>
          </a:p>
          <a:p>
            <a:pPr lvl="1">
              <a:lnSpc>
                <a:spcPct val="120000"/>
              </a:lnSpc>
            </a:pPr>
            <a:endParaRPr lang="en-CA" sz="1600" dirty="0"/>
          </a:p>
          <a:p>
            <a:pPr>
              <a:lnSpc>
                <a:spcPct val="120000"/>
              </a:lnSpc>
            </a:pPr>
            <a:r>
              <a:rPr lang="en-CA" sz="1600" b="1" dirty="0"/>
              <a:t>Ethical leadership </a:t>
            </a:r>
            <a:r>
              <a:rPr lang="en-CA" sz="1600" dirty="0"/>
              <a:t>is defined as, ‘‘the demonstration of normatively appropriate conduct through personal actions and interpersonal relationships, and the promotion of such conduct to followers through two way communication, reinforcement, and decision making’’</a:t>
            </a:r>
            <a:r>
              <a:rPr lang="da-DK" sz="1600" dirty="0"/>
              <a:t>(Brown et al., 2005, p. 120).</a:t>
            </a:r>
          </a:p>
          <a:p>
            <a:pPr>
              <a:lnSpc>
                <a:spcPct val="120000"/>
              </a:lnSpc>
            </a:pPr>
            <a:endParaRPr lang="da-DK" sz="1600" dirty="0"/>
          </a:p>
          <a:p>
            <a:pPr>
              <a:lnSpc>
                <a:spcPct val="120000"/>
              </a:lnSpc>
            </a:pPr>
            <a:r>
              <a:rPr lang="da-DK" sz="1600" dirty="0"/>
              <a:t>Top  movies about Business Ethics (</a:t>
            </a:r>
            <a:r>
              <a:rPr lang="da-DK" sz="1600" dirty="0">
                <a:hlinkClick r:id="rId3"/>
              </a:rPr>
              <a:t>www.businessethicsblog.com</a:t>
            </a:r>
            <a:r>
              <a:rPr lang="da-DK" sz="1600" dirty="0"/>
              <a:t>)</a:t>
            </a:r>
          </a:p>
          <a:p>
            <a:pPr lvl="1">
              <a:lnSpc>
                <a:spcPct val="120000"/>
              </a:lnSpc>
            </a:pPr>
            <a:r>
              <a:rPr lang="da-DK" sz="1600" dirty="0">
                <a:solidFill>
                  <a:schemeClr val="accent4">
                    <a:lumMod val="50000"/>
                  </a:schemeClr>
                </a:solidFill>
                <a:hlinkClick r:id="rId4"/>
              </a:rPr>
              <a:t>The Coorporation (2003)</a:t>
            </a:r>
            <a:endParaRPr lang="da-DK" sz="1600" dirty="0">
              <a:solidFill>
                <a:schemeClr val="accent4">
                  <a:lumMod val="50000"/>
                </a:schemeClr>
              </a:solidFill>
            </a:endParaRPr>
          </a:p>
          <a:p>
            <a:pPr lvl="1">
              <a:lnSpc>
                <a:spcPct val="120000"/>
              </a:lnSpc>
            </a:pPr>
            <a:r>
              <a:rPr lang="da-DK" sz="1600" dirty="0">
                <a:solidFill>
                  <a:schemeClr val="accent4">
                    <a:lumMod val="50000"/>
                  </a:schemeClr>
                </a:solidFill>
                <a:hlinkClick r:id="rId5"/>
              </a:rPr>
              <a:t>Walmart: The high Cost of Low Price (2005)</a:t>
            </a:r>
            <a:endParaRPr lang="da-DK" sz="1600" dirty="0">
              <a:solidFill>
                <a:schemeClr val="accent4">
                  <a:lumMod val="50000"/>
                </a:schemeClr>
              </a:solidFill>
            </a:endParaRPr>
          </a:p>
          <a:p>
            <a:pPr lvl="1">
              <a:lnSpc>
                <a:spcPct val="120000"/>
              </a:lnSpc>
            </a:pPr>
            <a:r>
              <a:rPr lang="da-DK" sz="1600" dirty="0">
                <a:solidFill>
                  <a:schemeClr val="accent4">
                    <a:lumMod val="50000"/>
                  </a:schemeClr>
                </a:solidFill>
                <a:hlinkClick r:id="rId6"/>
              </a:rPr>
              <a:t>Glengarry Glenn Ross (1992)</a:t>
            </a:r>
            <a:endParaRPr lang="da-DK" sz="1600" dirty="0">
              <a:solidFill>
                <a:schemeClr val="accent4">
                  <a:lumMod val="50000"/>
                </a:schemeClr>
              </a:solidFill>
            </a:endParaRPr>
          </a:p>
          <a:p>
            <a:pPr lvl="1">
              <a:lnSpc>
                <a:spcPct val="120000"/>
              </a:lnSpc>
            </a:pPr>
            <a:r>
              <a:rPr lang="da-DK" sz="1600" dirty="0">
                <a:solidFill>
                  <a:schemeClr val="accent4">
                    <a:lumMod val="50000"/>
                  </a:schemeClr>
                </a:solidFill>
                <a:hlinkClick r:id="rId7"/>
              </a:rPr>
              <a:t>A Decent Factory (</a:t>
            </a:r>
            <a:r>
              <a:rPr lang="da-DK" sz="1600" dirty="0">
                <a:solidFill>
                  <a:schemeClr val="accent4">
                    <a:lumMod val="50000"/>
                  </a:schemeClr>
                </a:solidFill>
              </a:rPr>
              <a:t>2004)</a:t>
            </a:r>
          </a:p>
          <a:p>
            <a:pPr lvl="1">
              <a:lnSpc>
                <a:spcPct val="120000"/>
              </a:lnSpc>
            </a:pPr>
            <a:r>
              <a:rPr lang="da-DK" sz="1600" dirty="0">
                <a:solidFill>
                  <a:schemeClr val="accent4">
                    <a:lumMod val="50000"/>
                  </a:schemeClr>
                </a:solidFill>
                <a:hlinkClick r:id="rId8"/>
              </a:rPr>
              <a:t>Enron: The Smartest Guys in the Room (2005) </a:t>
            </a:r>
            <a:endParaRPr lang="da-DK" sz="1600" dirty="0">
              <a:solidFill>
                <a:schemeClr val="accent4">
                  <a:lumMod val="50000"/>
                </a:schemeClr>
              </a:solidFill>
            </a:endParaRPr>
          </a:p>
          <a:p>
            <a:pPr lvl="1">
              <a:lnSpc>
                <a:spcPct val="120000"/>
              </a:lnSpc>
            </a:pPr>
            <a:r>
              <a:rPr lang="da-DK" sz="1600" dirty="0">
                <a:solidFill>
                  <a:schemeClr val="accent4">
                    <a:lumMod val="50000"/>
                  </a:schemeClr>
                </a:solidFill>
                <a:hlinkClick r:id="rId9"/>
              </a:rPr>
              <a:t>Inside Job (2010)</a:t>
            </a:r>
            <a:endParaRPr lang="da-DK" sz="1600" dirty="0">
              <a:solidFill>
                <a:schemeClr val="accent4">
                  <a:lumMod val="50000"/>
                </a:schemeClr>
              </a:solidFill>
            </a:endParaRPr>
          </a:p>
        </p:txBody>
      </p:sp>
    </p:spTree>
    <p:extLst>
      <p:ext uri="{BB962C8B-B14F-4D97-AF65-F5344CB8AC3E}">
        <p14:creationId xmlns:p14="http://schemas.microsoft.com/office/powerpoint/2010/main" val="815602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Laws vs. Ethics</a:t>
            </a:r>
          </a:p>
        </p:txBody>
      </p:sp>
      <p:sp>
        <p:nvSpPr>
          <p:cNvPr id="3" name="Content Placeholder 2"/>
          <p:cNvSpPr>
            <a:spLocks noGrp="1"/>
          </p:cNvSpPr>
          <p:nvPr>
            <p:ph idx="1"/>
          </p:nvPr>
        </p:nvSpPr>
        <p:spPr>
          <a:xfrm>
            <a:off x="395536" y="1484784"/>
            <a:ext cx="8229600" cy="5112568"/>
          </a:xfrm>
        </p:spPr>
        <p:txBody>
          <a:bodyPr>
            <a:normAutofit/>
          </a:bodyPr>
          <a:lstStyle/>
          <a:p>
            <a:r>
              <a:rPr lang="en-US" dirty="0"/>
              <a:t>Laws should reflect ethical principles but they may not always be up to date or cover important areas for decision makers.</a:t>
            </a:r>
          </a:p>
          <a:p>
            <a:endParaRPr lang="en-US" dirty="0"/>
          </a:p>
          <a:p>
            <a:r>
              <a:rPr lang="en-US" sz="3000" dirty="0"/>
              <a:t>Obeying the law should be seen as a “bare minimum” of </a:t>
            </a:r>
            <a:r>
              <a:rPr lang="en-US" sz="3000" dirty="0" err="1"/>
              <a:t>behaviour</a:t>
            </a:r>
            <a:r>
              <a:rPr lang="en-US" sz="3000" dirty="0"/>
              <a:t>, or a “first step”.</a:t>
            </a:r>
          </a:p>
          <a:p>
            <a:pPr lvl="1"/>
            <a:r>
              <a:rPr lang="en-US" dirty="0">
                <a:solidFill>
                  <a:schemeClr val="tx1"/>
                </a:solidFill>
              </a:rPr>
              <a:t>Consideration of ethics should be a fundamental part of </a:t>
            </a:r>
            <a:r>
              <a:rPr lang="en-US" b="1" i="1" u="sng" dirty="0">
                <a:solidFill>
                  <a:schemeClr val="tx1"/>
                </a:solidFill>
              </a:rPr>
              <a:t>every</a:t>
            </a:r>
            <a:r>
              <a:rPr lang="en-US" dirty="0">
                <a:solidFill>
                  <a:schemeClr val="tx1"/>
                </a:solidFill>
              </a:rPr>
              <a:t> (business) decision.</a:t>
            </a:r>
          </a:p>
          <a:p>
            <a:pPr lvl="1"/>
            <a:r>
              <a:rPr lang="en-US" dirty="0">
                <a:solidFill>
                  <a:schemeClr val="tx1"/>
                </a:solidFill>
              </a:rPr>
              <a:t>Ethics may require you to go well beyond the law in terms of how you treat your stakeholders.</a:t>
            </a:r>
          </a:p>
          <a:p>
            <a:pPr lvl="1"/>
            <a:r>
              <a:rPr lang="en-US" dirty="0">
                <a:solidFill>
                  <a:schemeClr val="tx1"/>
                </a:solidFill>
              </a:rPr>
              <a:t>Stakeholder expectations &gt; the law.</a:t>
            </a:r>
          </a:p>
          <a:p>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16</a:t>
            </a:fld>
            <a:endParaRPr lang="en-US" dirty="0"/>
          </a:p>
        </p:txBody>
      </p:sp>
    </p:spTree>
    <p:extLst>
      <p:ext uri="{BB962C8B-B14F-4D97-AF65-F5344CB8AC3E}">
        <p14:creationId xmlns:p14="http://schemas.microsoft.com/office/powerpoint/2010/main" val="1985117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be ethical in business?</a:t>
            </a:r>
          </a:p>
        </p:txBody>
      </p:sp>
      <p:sp>
        <p:nvSpPr>
          <p:cNvPr id="3" name="Content Placeholder 2"/>
          <p:cNvSpPr>
            <a:spLocks noGrp="1"/>
          </p:cNvSpPr>
          <p:nvPr>
            <p:ph idx="1"/>
          </p:nvPr>
        </p:nvSpPr>
        <p:spPr>
          <a:xfrm>
            <a:off x="395536" y="1556792"/>
            <a:ext cx="8301608" cy="4680520"/>
          </a:xfrm>
        </p:spPr>
        <p:txBody>
          <a:bodyPr>
            <a:normAutofit fontScale="92500" lnSpcReduction="20000"/>
          </a:bodyPr>
          <a:lstStyle/>
          <a:p>
            <a:r>
              <a:rPr lang="en-US" dirty="0"/>
              <a:t>Long term profitability</a:t>
            </a:r>
          </a:p>
          <a:p>
            <a:r>
              <a:rPr lang="en-US" dirty="0"/>
              <a:t>Maintain trust and reputation with stakeholders</a:t>
            </a:r>
          </a:p>
          <a:p>
            <a:r>
              <a:rPr lang="en-US" dirty="0"/>
              <a:t>Attract new customers</a:t>
            </a:r>
          </a:p>
          <a:p>
            <a:r>
              <a:rPr lang="en-US" dirty="0"/>
              <a:t>Customer loyalty</a:t>
            </a:r>
          </a:p>
          <a:p>
            <a:r>
              <a:rPr lang="en-US" dirty="0"/>
              <a:t>Attract and keep employees</a:t>
            </a:r>
          </a:p>
          <a:p>
            <a:pPr lvl="1"/>
            <a:endParaRPr lang="en-US" dirty="0"/>
          </a:p>
          <a:p>
            <a:r>
              <a:rPr lang="en-US" dirty="0"/>
              <a:t>In order to be ethical, you will be faced with many issues</a:t>
            </a:r>
          </a:p>
          <a:p>
            <a:pPr lvl="1"/>
            <a:r>
              <a:rPr lang="en-US" dirty="0">
                <a:solidFill>
                  <a:schemeClr val="tx1"/>
                </a:solidFill>
              </a:rPr>
              <a:t>Employee-Related Issues	</a:t>
            </a:r>
          </a:p>
          <a:p>
            <a:pPr lvl="1"/>
            <a:r>
              <a:rPr lang="en-US" dirty="0">
                <a:solidFill>
                  <a:schemeClr val="tx1"/>
                </a:solidFill>
              </a:rPr>
              <a:t>Customer-Related Issues	</a:t>
            </a:r>
          </a:p>
          <a:p>
            <a:pPr lvl="1"/>
            <a:r>
              <a:rPr lang="en-US" dirty="0">
                <a:solidFill>
                  <a:schemeClr val="tx1"/>
                </a:solidFill>
              </a:rPr>
              <a:t>International Issues	</a:t>
            </a:r>
          </a:p>
          <a:p>
            <a:pPr lvl="1"/>
            <a:r>
              <a:rPr lang="en-US" dirty="0">
                <a:solidFill>
                  <a:schemeClr val="tx1"/>
                </a:solidFill>
              </a:rPr>
              <a:t>Environmental Issues</a:t>
            </a:r>
          </a:p>
          <a:p>
            <a:pPr lvl="1"/>
            <a:r>
              <a:rPr lang="en-US" dirty="0">
                <a:solidFill>
                  <a:schemeClr val="tx1"/>
                </a:solidFill>
              </a:rPr>
              <a:t>Governance Issues</a:t>
            </a:r>
          </a:p>
          <a:p>
            <a:pPr lvl="1"/>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17</a:t>
            </a:fld>
            <a:endParaRPr lang="en-US" dirty="0"/>
          </a:p>
        </p:txBody>
      </p:sp>
      <p:pic>
        <p:nvPicPr>
          <p:cNvPr id="2050" name="Picture 2" descr="Image result for financial crisis 2008">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0112" y="4293786"/>
            <a:ext cx="2819797" cy="2116539"/>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212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Considerations for Business Decisions</a:t>
            </a:r>
          </a:p>
        </p:txBody>
      </p:sp>
      <p:sp>
        <p:nvSpPr>
          <p:cNvPr id="3" name="Content Placeholder 2"/>
          <p:cNvSpPr>
            <a:spLocks noGrp="1"/>
          </p:cNvSpPr>
          <p:nvPr>
            <p:ph idx="1"/>
          </p:nvPr>
        </p:nvSpPr>
        <p:spPr>
          <a:xfrm>
            <a:off x="395536" y="1484784"/>
            <a:ext cx="8229600" cy="4608512"/>
          </a:xfrm>
        </p:spPr>
        <p:txBody>
          <a:bodyPr/>
          <a:lstStyle/>
          <a:p>
            <a:r>
              <a:rPr lang="en-US" sz="2800" dirty="0"/>
              <a:t>There are a variety of ethical considerations that need to be taken into account in business decisions.</a:t>
            </a:r>
          </a:p>
          <a:p>
            <a:pPr lvl="1"/>
            <a:r>
              <a:rPr lang="en-US" sz="3000" dirty="0">
                <a:solidFill>
                  <a:schemeClr val="tx1"/>
                </a:solidFill>
                <a:highlight>
                  <a:srgbClr val="FFFF00"/>
                </a:highlight>
              </a:rPr>
              <a:t>Justice/Fairness</a:t>
            </a:r>
          </a:p>
          <a:p>
            <a:pPr lvl="1"/>
            <a:r>
              <a:rPr lang="en-US" sz="3000" dirty="0">
                <a:solidFill>
                  <a:schemeClr val="tx1"/>
                </a:solidFill>
                <a:highlight>
                  <a:srgbClr val="FFFF00"/>
                </a:highlight>
              </a:rPr>
              <a:t>Rights</a:t>
            </a:r>
          </a:p>
          <a:p>
            <a:pPr lvl="1"/>
            <a:r>
              <a:rPr lang="en-US" sz="3000" dirty="0">
                <a:solidFill>
                  <a:schemeClr val="tx1"/>
                </a:solidFill>
                <a:highlight>
                  <a:srgbClr val="FFFF00"/>
                </a:highlight>
              </a:rPr>
              <a:t>Utility (i.e., harms and benefits)</a:t>
            </a:r>
          </a:p>
          <a:p>
            <a:pPr lvl="1"/>
            <a:r>
              <a:rPr lang="en-US" sz="3000" dirty="0">
                <a:solidFill>
                  <a:schemeClr val="tx1"/>
                </a:solidFill>
                <a:highlight>
                  <a:srgbClr val="FFFF00"/>
                </a:highlight>
              </a:rPr>
              <a:t>Generalizability</a:t>
            </a:r>
          </a:p>
          <a:p>
            <a:endParaRPr lang="en-US" dirty="0"/>
          </a:p>
          <a:p>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18</a:t>
            </a:fld>
            <a:endParaRPr lang="en-US" dirty="0"/>
          </a:p>
        </p:txBody>
      </p:sp>
    </p:spTree>
    <p:extLst>
      <p:ext uri="{BB962C8B-B14F-4D97-AF65-F5344CB8AC3E}">
        <p14:creationId xmlns:p14="http://schemas.microsoft.com/office/powerpoint/2010/main" val="667414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Justice/Fairness</a:t>
            </a:r>
          </a:p>
        </p:txBody>
      </p:sp>
      <p:sp>
        <p:nvSpPr>
          <p:cNvPr id="3" name="Content Placeholder 2"/>
          <p:cNvSpPr>
            <a:spLocks noGrp="1"/>
          </p:cNvSpPr>
          <p:nvPr>
            <p:ph idx="1"/>
          </p:nvPr>
        </p:nvSpPr>
        <p:spPr>
          <a:xfrm>
            <a:off x="395536" y="1556792"/>
            <a:ext cx="8596064" cy="4996408"/>
          </a:xfrm>
        </p:spPr>
        <p:txBody>
          <a:bodyPr>
            <a:normAutofit lnSpcReduction="10000"/>
          </a:bodyPr>
          <a:lstStyle/>
          <a:p>
            <a:r>
              <a:rPr lang="en-US" sz="3000" dirty="0"/>
              <a:t>There are a variety of forms of justice that may need to be considered (depending on the situation).</a:t>
            </a:r>
          </a:p>
          <a:p>
            <a:pPr lvl="1"/>
            <a:r>
              <a:rPr lang="en-US" b="1" i="1" dirty="0">
                <a:solidFill>
                  <a:schemeClr val="tx1"/>
                </a:solidFill>
              </a:rPr>
              <a:t>Distributive justice </a:t>
            </a:r>
            <a:r>
              <a:rPr lang="en-US" dirty="0">
                <a:solidFill>
                  <a:schemeClr val="tx1"/>
                </a:solidFill>
              </a:rPr>
              <a:t>concerns fairness in the distribution of resources and/or the benefits and harms of our decisions among those affected.</a:t>
            </a:r>
          </a:p>
          <a:p>
            <a:pPr lvl="1"/>
            <a:r>
              <a:rPr lang="en-US" b="1" i="1" dirty="0">
                <a:solidFill>
                  <a:schemeClr val="tx1"/>
                </a:solidFill>
              </a:rPr>
              <a:t>Procedural justice </a:t>
            </a:r>
            <a:r>
              <a:rPr lang="en-US" dirty="0">
                <a:solidFill>
                  <a:schemeClr val="tx1"/>
                </a:solidFill>
              </a:rPr>
              <a:t>concerns the fairness of processes, and the application of them.</a:t>
            </a:r>
          </a:p>
          <a:p>
            <a:pPr lvl="1"/>
            <a:r>
              <a:rPr lang="en-US" b="1" i="1" dirty="0">
                <a:solidFill>
                  <a:schemeClr val="tx1"/>
                </a:solidFill>
              </a:rPr>
              <a:t>Compensatory justice </a:t>
            </a:r>
            <a:r>
              <a:rPr lang="en-US" dirty="0">
                <a:solidFill>
                  <a:schemeClr val="tx1"/>
                </a:solidFill>
              </a:rPr>
              <a:t>concerns compensating people fairly if they have been harmed.</a:t>
            </a:r>
          </a:p>
          <a:p>
            <a:pPr lvl="1"/>
            <a:r>
              <a:rPr lang="en-US" b="1" i="1" dirty="0">
                <a:solidFill>
                  <a:schemeClr val="tx1"/>
                </a:solidFill>
              </a:rPr>
              <a:t>Retributive justice </a:t>
            </a:r>
            <a:r>
              <a:rPr lang="en-US" dirty="0">
                <a:solidFill>
                  <a:schemeClr val="tx1"/>
                </a:solidFill>
              </a:rPr>
              <a:t>concerns fairness in punishing people for undesirable behaviour. </a:t>
            </a:r>
          </a:p>
        </p:txBody>
      </p:sp>
      <p:sp>
        <p:nvSpPr>
          <p:cNvPr id="5" name="Slide Number Placeholder 4"/>
          <p:cNvSpPr>
            <a:spLocks noGrp="1"/>
          </p:cNvSpPr>
          <p:nvPr>
            <p:ph type="sldNum" sz="quarter" idx="12"/>
          </p:nvPr>
        </p:nvSpPr>
        <p:spPr/>
        <p:txBody>
          <a:bodyPr/>
          <a:lstStyle/>
          <a:p>
            <a:fld id="{0D645285-E5EA-43DC-85E8-7E32AFDF7723}" type="slidenum">
              <a:rPr lang="en-US" smtClean="0"/>
              <a:t>19</a:t>
            </a:fld>
            <a:endParaRPr lang="en-US" dirty="0"/>
          </a:p>
        </p:txBody>
      </p:sp>
    </p:spTree>
    <p:extLst>
      <p:ext uri="{BB962C8B-B14F-4D97-AF65-F5344CB8AC3E}">
        <p14:creationId xmlns:p14="http://schemas.microsoft.com/office/powerpoint/2010/main" val="132675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Rights</a:t>
            </a:r>
          </a:p>
        </p:txBody>
      </p:sp>
      <p:sp>
        <p:nvSpPr>
          <p:cNvPr id="3" name="Content Placeholder 2"/>
          <p:cNvSpPr>
            <a:spLocks noGrp="1"/>
          </p:cNvSpPr>
          <p:nvPr>
            <p:ph idx="1"/>
          </p:nvPr>
        </p:nvSpPr>
        <p:spPr>
          <a:xfrm>
            <a:off x="251520" y="1412776"/>
            <a:ext cx="8740080" cy="5064224"/>
          </a:xfrm>
        </p:spPr>
        <p:txBody>
          <a:bodyPr>
            <a:normAutofit/>
          </a:bodyPr>
          <a:lstStyle/>
          <a:p>
            <a:r>
              <a:rPr lang="en-US" dirty="0"/>
              <a:t>Rights are </a:t>
            </a:r>
            <a:r>
              <a:rPr lang="en-US" b="1" i="1" dirty="0"/>
              <a:t>entitlements</a:t>
            </a:r>
            <a:r>
              <a:rPr lang="en-US" dirty="0"/>
              <a:t> a person has to behave in a certain way, or be treated in a certain way.  </a:t>
            </a:r>
          </a:p>
          <a:p>
            <a:r>
              <a:rPr lang="en-US" dirty="0"/>
              <a:t>A variety of rights may need to be considered (depending on the situation).  </a:t>
            </a:r>
          </a:p>
          <a:p>
            <a:pPr lvl="1"/>
            <a:r>
              <a:rPr lang="en-US" b="1" i="1" dirty="0">
                <a:solidFill>
                  <a:schemeClr val="tx1"/>
                </a:solidFill>
              </a:rPr>
              <a:t>Human/moral rights </a:t>
            </a:r>
            <a:r>
              <a:rPr lang="en-US" dirty="0">
                <a:solidFill>
                  <a:schemeClr val="tx1"/>
                </a:solidFill>
              </a:rPr>
              <a:t>are rights that a person has just because (s)he is a human being.  </a:t>
            </a:r>
          </a:p>
          <a:p>
            <a:pPr lvl="1"/>
            <a:r>
              <a:rPr lang="en-US" b="1" i="1" dirty="0">
                <a:solidFill>
                  <a:schemeClr val="tx1"/>
                </a:solidFill>
              </a:rPr>
              <a:t>Legal rights </a:t>
            </a:r>
            <a:r>
              <a:rPr lang="en-US" dirty="0">
                <a:solidFill>
                  <a:schemeClr val="tx1"/>
                </a:solidFill>
              </a:rPr>
              <a:t>are rights that a person has because the law says they do.  </a:t>
            </a:r>
          </a:p>
          <a:p>
            <a:pPr lvl="1"/>
            <a:r>
              <a:rPr lang="en-US" b="1" i="1" dirty="0">
                <a:solidFill>
                  <a:schemeClr val="tx1"/>
                </a:solidFill>
              </a:rPr>
              <a:t>Contractual rights </a:t>
            </a:r>
            <a:r>
              <a:rPr lang="en-US" dirty="0">
                <a:solidFill>
                  <a:schemeClr val="tx1"/>
                </a:solidFill>
              </a:rPr>
              <a:t>are rights a person has because (s)he has signed a contract.</a:t>
            </a:r>
          </a:p>
        </p:txBody>
      </p:sp>
      <p:sp>
        <p:nvSpPr>
          <p:cNvPr id="5" name="Slide Number Placeholder 4"/>
          <p:cNvSpPr>
            <a:spLocks noGrp="1"/>
          </p:cNvSpPr>
          <p:nvPr>
            <p:ph type="sldNum" sz="quarter" idx="12"/>
          </p:nvPr>
        </p:nvSpPr>
        <p:spPr/>
        <p:txBody>
          <a:bodyPr/>
          <a:lstStyle/>
          <a:p>
            <a:fld id="{0D645285-E5EA-43DC-85E8-7E32AFDF7723}" type="slidenum">
              <a:rPr lang="en-US" smtClean="0"/>
              <a:t>20</a:t>
            </a:fld>
            <a:endParaRPr lang="en-US" dirty="0"/>
          </a:p>
        </p:txBody>
      </p:sp>
    </p:spTree>
    <p:extLst>
      <p:ext uri="{BB962C8B-B14F-4D97-AF65-F5344CB8AC3E}">
        <p14:creationId xmlns:p14="http://schemas.microsoft.com/office/powerpoint/2010/main" val="30583464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Utility</a:t>
            </a:r>
          </a:p>
        </p:txBody>
      </p:sp>
      <p:sp>
        <p:nvSpPr>
          <p:cNvPr id="3" name="Content Placeholder 2"/>
          <p:cNvSpPr>
            <a:spLocks noGrp="1"/>
          </p:cNvSpPr>
          <p:nvPr>
            <p:ph idx="1"/>
          </p:nvPr>
        </p:nvSpPr>
        <p:spPr>
          <a:xfrm>
            <a:off x="395536" y="1340768"/>
            <a:ext cx="8596064" cy="5517232"/>
          </a:xfrm>
        </p:spPr>
        <p:txBody>
          <a:bodyPr>
            <a:normAutofit/>
          </a:bodyPr>
          <a:lstStyle/>
          <a:p>
            <a:r>
              <a:rPr lang="en-US" sz="3000" b="1" i="1" dirty="0"/>
              <a:t>Utilitarian</a:t>
            </a:r>
            <a:r>
              <a:rPr lang="en-US" sz="3000" dirty="0"/>
              <a:t> considerations relate to the </a:t>
            </a:r>
            <a:r>
              <a:rPr lang="en-US" sz="3000" b="1" i="1" dirty="0"/>
              <a:t>consequences</a:t>
            </a:r>
            <a:r>
              <a:rPr lang="en-US" sz="3000" dirty="0"/>
              <a:t> of our decisions.</a:t>
            </a:r>
          </a:p>
          <a:p>
            <a:pPr lvl="1"/>
            <a:r>
              <a:rPr lang="en-US" b="1" i="1" dirty="0">
                <a:solidFill>
                  <a:schemeClr val="tx1"/>
                </a:solidFill>
              </a:rPr>
              <a:t>Utilitarianism</a:t>
            </a:r>
            <a:r>
              <a:rPr lang="en-US" dirty="0">
                <a:solidFill>
                  <a:schemeClr val="tx1"/>
                </a:solidFill>
              </a:rPr>
              <a:t> argues that your goal should always be to </a:t>
            </a:r>
            <a:r>
              <a:rPr lang="en-US" b="1" i="1" dirty="0">
                <a:solidFill>
                  <a:schemeClr val="tx1"/>
                </a:solidFill>
              </a:rPr>
              <a:t>maximize net utility across everyone affected by your decision</a:t>
            </a:r>
            <a:r>
              <a:rPr lang="en-US" dirty="0">
                <a:solidFill>
                  <a:schemeClr val="tx1"/>
                </a:solidFill>
              </a:rPr>
              <a:t>.  </a:t>
            </a:r>
          </a:p>
          <a:p>
            <a:pPr lvl="1"/>
            <a:r>
              <a:rPr lang="en-US" dirty="0">
                <a:solidFill>
                  <a:schemeClr val="tx1"/>
                </a:solidFill>
              </a:rPr>
              <a:t>Utility is derived from the </a:t>
            </a:r>
            <a:r>
              <a:rPr lang="en-US" b="1" i="1" dirty="0">
                <a:solidFill>
                  <a:schemeClr val="tx1"/>
                </a:solidFill>
              </a:rPr>
              <a:t>benefits </a:t>
            </a:r>
            <a:r>
              <a:rPr lang="en-US" dirty="0">
                <a:solidFill>
                  <a:schemeClr val="tx1"/>
                </a:solidFill>
              </a:rPr>
              <a:t>(positive utility) </a:t>
            </a:r>
            <a:r>
              <a:rPr lang="en-US" b="1" i="1" dirty="0">
                <a:solidFill>
                  <a:schemeClr val="tx1"/>
                </a:solidFill>
              </a:rPr>
              <a:t>and harms </a:t>
            </a:r>
            <a:r>
              <a:rPr lang="en-US" dirty="0">
                <a:solidFill>
                  <a:schemeClr val="tx1"/>
                </a:solidFill>
              </a:rPr>
              <a:t>(negative utility) of our decisions.</a:t>
            </a:r>
          </a:p>
          <a:p>
            <a:pPr lvl="2"/>
            <a:r>
              <a:rPr lang="en-US" dirty="0">
                <a:solidFill>
                  <a:schemeClr val="tx1"/>
                </a:solidFill>
              </a:rPr>
              <a:t>benefits and harms to be considered can be physical, psychological, financial, emotional, or of any other type.  </a:t>
            </a:r>
          </a:p>
        </p:txBody>
      </p:sp>
      <p:sp>
        <p:nvSpPr>
          <p:cNvPr id="5" name="Slide Number Placeholder 4"/>
          <p:cNvSpPr>
            <a:spLocks noGrp="1"/>
          </p:cNvSpPr>
          <p:nvPr>
            <p:ph type="sldNum" sz="quarter" idx="12"/>
          </p:nvPr>
        </p:nvSpPr>
        <p:spPr/>
        <p:txBody>
          <a:bodyPr/>
          <a:lstStyle/>
          <a:p>
            <a:fld id="{0D645285-E5EA-43DC-85E8-7E32AFDF7723}" type="slidenum">
              <a:rPr lang="en-US" smtClean="0"/>
              <a:t>21</a:t>
            </a:fld>
            <a:endParaRPr lang="en-US" dirty="0"/>
          </a:p>
        </p:txBody>
      </p:sp>
    </p:spTree>
    <p:extLst>
      <p:ext uri="{BB962C8B-B14F-4D97-AF65-F5344CB8AC3E}">
        <p14:creationId xmlns:p14="http://schemas.microsoft.com/office/powerpoint/2010/main" val="24241523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Generalizability</a:t>
            </a:r>
          </a:p>
        </p:txBody>
      </p:sp>
      <p:sp>
        <p:nvSpPr>
          <p:cNvPr id="3" name="Content Placeholder 2"/>
          <p:cNvSpPr>
            <a:spLocks noGrp="1"/>
          </p:cNvSpPr>
          <p:nvPr>
            <p:ph idx="1"/>
          </p:nvPr>
        </p:nvSpPr>
        <p:spPr>
          <a:xfrm>
            <a:off x="395536" y="1484784"/>
            <a:ext cx="8216084" cy="4953000"/>
          </a:xfrm>
        </p:spPr>
        <p:txBody>
          <a:bodyPr>
            <a:normAutofit/>
          </a:bodyPr>
          <a:lstStyle/>
          <a:p>
            <a:r>
              <a:rPr lang="en-US" b="1" i="1" dirty="0"/>
              <a:t>Generalizability </a:t>
            </a:r>
            <a:r>
              <a:rPr lang="en-US" dirty="0"/>
              <a:t>concerns the rationality of the principle underlying a proposed action.</a:t>
            </a:r>
          </a:p>
          <a:p>
            <a:pPr lvl="1"/>
            <a:r>
              <a:rPr lang="en-US" dirty="0">
                <a:solidFill>
                  <a:schemeClr val="tx1"/>
                </a:solidFill>
              </a:rPr>
              <a:t>It is irrational to think that something is ethically permissible for you, but not ethically permissible for someone else the same situation.</a:t>
            </a:r>
          </a:p>
          <a:p>
            <a:pPr lvl="1"/>
            <a:r>
              <a:rPr lang="en-US" dirty="0">
                <a:solidFill>
                  <a:schemeClr val="tx1"/>
                </a:solidFill>
              </a:rPr>
              <a:t>So, you must be </a:t>
            </a:r>
            <a:r>
              <a:rPr lang="en-US" b="1" i="1" u="sng" dirty="0">
                <a:solidFill>
                  <a:schemeClr val="tx1"/>
                </a:solidFill>
              </a:rPr>
              <a:t>willing</a:t>
            </a:r>
            <a:r>
              <a:rPr lang="en-US" dirty="0">
                <a:solidFill>
                  <a:schemeClr val="tx1"/>
                </a:solidFill>
              </a:rPr>
              <a:t> to have everyone behave in the same ways that you do.</a:t>
            </a:r>
          </a:p>
          <a:p>
            <a:pPr lvl="1"/>
            <a:r>
              <a:rPr lang="en-US" dirty="0">
                <a:solidFill>
                  <a:schemeClr val="tx1"/>
                </a:solidFill>
              </a:rPr>
              <a:t>And, you must be willing to be treated in the same ways that you treat other people.</a:t>
            </a:r>
          </a:p>
          <a:p>
            <a:pPr lvl="1"/>
            <a:r>
              <a:rPr lang="en-US" dirty="0">
                <a:solidFill>
                  <a:schemeClr val="tx1"/>
                </a:solidFill>
              </a:rPr>
              <a:t>Kind of like the Golden Rule (but not exactly)</a:t>
            </a:r>
          </a:p>
          <a:p>
            <a:pPr lvl="1"/>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22</a:t>
            </a:fld>
            <a:endParaRPr lang="en-US" dirty="0"/>
          </a:p>
        </p:txBody>
      </p:sp>
    </p:spTree>
    <p:extLst>
      <p:ext uri="{BB962C8B-B14F-4D97-AF65-F5344CB8AC3E}">
        <p14:creationId xmlns:p14="http://schemas.microsoft.com/office/powerpoint/2010/main" val="883635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Steps for Making Ethical Decisions</a:t>
            </a:r>
          </a:p>
        </p:txBody>
      </p:sp>
      <p:sp>
        <p:nvSpPr>
          <p:cNvPr id="3" name="Content Placeholder 2"/>
          <p:cNvSpPr>
            <a:spLocks noGrp="1"/>
          </p:cNvSpPr>
          <p:nvPr>
            <p:ph idx="1"/>
          </p:nvPr>
        </p:nvSpPr>
        <p:spPr>
          <a:xfrm>
            <a:off x="467544" y="1412776"/>
            <a:ext cx="8229600" cy="5112568"/>
          </a:xfrm>
        </p:spPr>
        <p:txBody>
          <a:bodyPr>
            <a:normAutofit fontScale="85000" lnSpcReduction="20000"/>
          </a:bodyPr>
          <a:lstStyle/>
          <a:p>
            <a:pPr marL="624078" lvl="0" indent="-514350" fontAlgn="base">
              <a:buFont typeface="+mj-lt"/>
              <a:buAutoNum type="arabicPeriod"/>
            </a:pPr>
            <a:r>
              <a:rPr lang="en-US" dirty="0"/>
              <a:t>Identify the ethical issue or problem.</a:t>
            </a:r>
            <a:endParaRPr lang="en-CA" dirty="0"/>
          </a:p>
          <a:p>
            <a:pPr marL="624078" lvl="0" indent="-514350" fontAlgn="base">
              <a:buFont typeface="+mj-lt"/>
              <a:buAutoNum type="arabicPeriod"/>
            </a:pPr>
            <a:r>
              <a:rPr lang="en-US" dirty="0"/>
              <a:t>List the facts that have the most bearing on the decision.</a:t>
            </a:r>
            <a:endParaRPr lang="en-CA" dirty="0"/>
          </a:p>
          <a:p>
            <a:pPr marL="624078" lvl="0" indent="-514350" fontAlgn="base">
              <a:buFont typeface="+mj-lt"/>
              <a:buAutoNum type="arabicPeriod"/>
            </a:pPr>
            <a:r>
              <a:rPr lang="en-US" dirty="0"/>
              <a:t>Identify anyone who might be affected by your decision and how.</a:t>
            </a:r>
            <a:endParaRPr lang="en-CA" dirty="0"/>
          </a:p>
          <a:p>
            <a:pPr marL="624078" lvl="0" indent="-514350" fontAlgn="base">
              <a:buFont typeface="+mj-lt"/>
              <a:buAutoNum type="arabicPeriod"/>
            </a:pPr>
            <a:r>
              <a:rPr lang="en-US" dirty="0"/>
              <a:t>Explain what each affected person would want you to do about the issue.</a:t>
            </a:r>
            <a:endParaRPr lang="en-CA" dirty="0"/>
          </a:p>
          <a:p>
            <a:pPr marL="624078" lvl="0" indent="-514350" fontAlgn="base">
              <a:buFont typeface="+mj-lt"/>
              <a:buAutoNum type="arabicPeriod"/>
            </a:pPr>
            <a:r>
              <a:rPr lang="en-US" dirty="0"/>
              <a:t>List three alternative actions and identify the best and worst case scenario for each alternative, anyone who would be harmed by this choice (and how), any values that would be compromised by selecting this alternative, and any automatic reasons why this alternative should not be selected (legal issues, rules, etc.).</a:t>
            </a:r>
            <a:endParaRPr lang="en-CA" dirty="0"/>
          </a:p>
          <a:p>
            <a:pPr marL="624078" lvl="0" indent="-514350" fontAlgn="base">
              <a:buFont typeface="+mj-lt"/>
              <a:buAutoNum type="arabicPeriod"/>
            </a:pPr>
            <a:r>
              <a:rPr lang="en-US" dirty="0"/>
              <a:t>Determine a course of action.</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23</a:t>
            </a:fld>
            <a:endParaRPr lang="en-CA" dirty="0"/>
          </a:p>
        </p:txBody>
      </p:sp>
    </p:spTree>
    <p:extLst>
      <p:ext uri="{BB962C8B-B14F-4D97-AF65-F5344CB8AC3E}">
        <p14:creationId xmlns:p14="http://schemas.microsoft.com/office/powerpoint/2010/main" val="215225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Case 1: Lorna</a:t>
            </a:r>
          </a:p>
        </p:txBody>
      </p:sp>
      <p:sp>
        <p:nvSpPr>
          <p:cNvPr id="3" name="Content Placeholder 2"/>
          <p:cNvSpPr>
            <a:spLocks noGrp="1"/>
          </p:cNvSpPr>
          <p:nvPr>
            <p:ph idx="1"/>
          </p:nvPr>
        </p:nvSpPr>
        <p:spPr>
          <a:xfrm>
            <a:off x="467544" y="1556792"/>
            <a:ext cx="5040560" cy="4752528"/>
          </a:xfrm>
        </p:spPr>
        <p:txBody>
          <a:bodyPr>
            <a:normAutofit fontScale="85000" lnSpcReduction="10000"/>
          </a:bodyPr>
          <a:lstStyle/>
          <a:p>
            <a:r>
              <a:rPr lang="en-US" b="1" dirty="0"/>
              <a:t>CASE 1</a:t>
            </a:r>
            <a:r>
              <a:rPr lang="en-US" dirty="0"/>
              <a:t>: Lorna is an administrative assistant in the Human Resources Department. Her good friend, Bill, is applying for a job with the company and she has agreed to serve as a reference for him. Bill approaches her for advice on preparing for the interview. Lorna has the actual interview questions asked of all applicants and considers making him a copy of the list so he can adequately prepare.</a:t>
            </a: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24</a:t>
            </a:fld>
            <a:endParaRPr lang="en-CA" dirty="0"/>
          </a:p>
        </p:txBody>
      </p:sp>
      <p:sp>
        <p:nvSpPr>
          <p:cNvPr id="5" name="Content Placeholder 2"/>
          <p:cNvSpPr txBox="1">
            <a:spLocks/>
          </p:cNvSpPr>
          <p:nvPr/>
        </p:nvSpPr>
        <p:spPr>
          <a:xfrm>
            <a:off x="5796135" y="1412776"/>
            <a:ext cx="3321643" cy="3744416"/>
          </a:xfrm>
          <a:prstGeom prst="rect">
            <a:avLst/>
          </a:prstGeom>
          <a:solidFill>
            <a:schemeClr val="accent1">
              <a:lumMod val="40000"/>
              <a:lumOff val="60000"/>
            </a:schemeClr>
          </a:solidFill>
        </p:spPr>
        <p:txBody>
          <a:bodyPr vert="horz">
            <a:normAutofit fontScale="92500" lnSpcReduction="10000"/>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624078" indent="-514350" fontAlgn="base">
              <a:buFont typeface="+mj-lt"/>
              <a:buAutoNum type="arabicPeriod"/>
            </a:pPr>
            <a:r>
              <a:rPr lang="en-US" sz="1800" dirty="0"/>
              <a:t>Identify the ethical </a:t>
            </a:r>
            <a:r>
              <a:rPr lang="en-CA" sz="1800" dirty="0"/>
              <a:t>issue</a:t>
            </a:r>
          </a:p>
          <a:p>
            <a:pPr marL="624078" indent="-514350" fontAlgn="base">
              <a:buFont typeface="+mj-lt"/>
              <a:buAutoNum type="arabicPeriod"/>
            </a:pPr>
            <a:r>
              <a:rPr lang="en-US" sz="1800" dirty="0"/>
              <a:t>List the facts</a:t>
            </a:r>
            <a:endParaRPr lang="en-CA" sz="1800" dirty="0"/>
          </a:p>
          <a:p>
            <a:pPr marL="624078" indent="-514350" fontAlgn="base">
              <a:buFont typeface="+mj-lt"/>
              <a:buAutoNum type="arabicPeriod"/>
            </a:pPr>
            <a:r>
              <a:rPr lang="en-US" sz="1800" dirty="0"/>
              <a:t>Identify  stakeholders</a:t>
            </a:r>
            <a:endParaRPr lang="en-CA" sz="1800" dirty="0"/>
          </a:p>
          <a:p>
            <a:pPr marL="624078" indent="-514350" fontAlgn="base">
              <a:buFont typeface="+mj-lt"/>
              <a:buAutoNum type="arabicPeriod"/>
            </a:pPr>
            <a:r>
              <a:rPr lang="en-US" sz="1800" dirty="0"/>
              <a:t>Explain what each affected person would want you to do about the issue.</a:t>
            </a:r>
            <a:endParaRPr lang="en-CA" sz="1800" dirty="0"/>
          </a:p>
          <a:p>
            <a:pPr marL="624078" indent="-514350" fontAlgn="base">
              <a:buFont typeface="+mj-lt"/>
              <a:buAutoNum type="arabicPeriod"/>
            </a:pPr>
            <a:r>
              <a:rPr lang="en-US" sz="1800" dirty="0"/>
              <a:t>List three alternative actions and identify the best and worst case scenario for each alternative,</a:t>
            </a:r>
          </a:p>
          <a:p>
            <a:pPr marL="624078" indent="-514350" fontAlgn="base">
              <a:buFont typeface="+mj-lt"/>
              <a:buAutoNum type="arabicPeriod"/>
            </a:pPr>
            <a:r>
              <a:rPr lang="en-US" sz="1800" dirty="0"/>
              <a:t>Determine a course of action.</a:t>
            </a:r>
            <a:endParaRPr lang="en-CA" sz="1800" dirty="0"/>
          </a:p>
        </p:txBody>
      </p:sp>
    </p:spTree>
    <p:extLst>
      <p:ext uri="{BB962C8B-B14F-4D97-AF65-F5344CB8AC3E}">
        <p14:creationId xmlns:p14="http://schemas.microsoft.com/office/powerpoint/2010/main" val="3901285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Case 2: Emily</a:t>
            </a:r>
          </a:p>
        </p:txBody>
      </p:sp>
      <p:sp>
        <p:nvSpPr>
          <p:cNvPr id="3" name="Content Placeholder 2"/>
          <p:cNvSpPr>
            <a:spLocks noGrp="1"/>
          </p:cNvSpPr>
          <p:nvPr>
            <p:ph idx="1"/>
          </p:nvPr>
        </p:nvSpPr>
        <p:spPr>
          <a:xfrm>
            <a:off x="467544" y="1268760"/>
            <a:ext cx="5040560" cy="5040560"/>
          </a:xfrm>
        </p:spPr>
        <p:txBody>
          <a:bodyPr>
            <a:normAutofit fontScale="92500"/>
          </a:bodyPr>
          <a:lstStyle/>
          <a:p>
            <a:r>
              <a:rPr lang="en-US" b="1" dirty="0"/>
              <a:t>CASE 2</a:t>
            </a:r>
            <a:r>
              <a:rPr lang="en-US" dirty="0"/>
              <a:t>: Emily works in Quality Control. Once a year, her supervisor gives away the refurbished computers to the local elementary school. No specific records are kept of this type of transaction and Emily really needs a computer for her son who is in college. Her supervisor asks her to deliver 12 computer systems to the school.</a:t>
            </a: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25</a:t>
            </a:fld>
            <a:endParaRPr lang="en-CA" dirty="0"/>
          </a:p>
        </p:txBody>
      </p:sp>
      <p:sp>
        <p:nvSpPr>
          <p:cNvPr id="5" name="Content Placeholder 2"/>
          <p:cNvSpPr txBox="1">
            <a:spLocks/>
          </p:cNvSpPr>
          <p:nvPr/>
        </p:nvSpPr>
        <p:spPr>
          <a:xfrm>
            <a:off x="5796135" y="1412776"/>
            <a:ext cx="3321643" cy="3744416"/>
          </a:xfrm>
          <a:prstGeom prst="rect">
            <a:avLst/>
          </a:prstGeom>
          <a:solidFill>
            <a:schemeClr val="accent1">
              <a:lumMod val="40000"/>
              <a:lumOff val="60000"/>
            </a:schemeClr>
          </a:solidFill>
        </p:spPr>
        <p:txBody>
          <a:bodyPr vert="horz">
            <a:normAutofit fontScale="92500" lnSpcReduction="10000"/>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624078" indent="-514350" fontAlgn="base">
              <a:buFont typeface="+mj-lt"/>
              <a:buAutoNum type="arabicPeriod"/>
            </a:pPr>
            <a:r>
              <a:rPr lang="en-US" sz="1800" dirty="0"/>
              <a:t>Identify the ethical </a:t>
            </a:r>
            <a:r>
              <a:rPr lang="en-CA" sz="1800" dirty="0"/>
              <a:t>issue</a:t>
            </a:r>
          </a:p>
          <a:p>
            <a:pPr marL="624078" indent="-514350" fontAlgn="base">
              <a:buFont typeface="+mj-lt"/>
              <a:buAutoNum type="arabicPeriod"/>
            </a:pPr>
            <a:r>
              <a:rPr lang="en-US" sz="1800" dirty="0"/>
              <a:t>List the facts</a:t>
            </a:r>
            <a:endParaRPr lang="en-CA" sz="1800" dirty="0"/>
          </a:p>
          <a:p>
            <a:pPr marL="624078" indent="-514350" fontAlgn="base">
              <a:buFont typeface="+mj-lt"/>
              <a:buAutoNum type="arabicPeriod"/>
            </a:pPr>
            <a:r>
              <a:rPr lang="en-US" sz="1800" dirty="0"/>
              <a:t>Identify  stakeholders</a:t>
            </a:r>
            <a:endParaRPr lang="en-CA" sz="1800" dirty="0"/>
          </a:p>
          <a:p>
            <a:pPr marL="624078" indent="-514350" fontAlgn="base">
              <a:buFont typeface="+mj-lt"/>
              <a:buAutoNum type="arabicPeriod"/>
            </a:pPr>
            <a:r>
              <a:rPr lang="en-US" sz="1800" dirty="0"/>
              <a:t>Explain what each affected person would want you to do about the issue.</a:t>
            </a:r>
            <a:endParaRPr lang="en-CA" sz="1800" dirty="0"/>
          </a:p>
          <a:p>
            <a:pPr marL="624078" indent="-514350" fontAlgn="base">
              <a:buFont typeface="+mj-lt"/>
              <a:buAutoNum type="arabicPeriod"/>
            </a:pPr>
            <a:r>
              <a:rPr lang="en-US" sz="1800" dirty="0"/>
              <a:t>List three alternative actions and identify the best and worst case scenario for each alternative,</a:t>
            </a:r>
          </a:p>
          <a:p>
            <a:pPr marL="624078" indent="-514350" fontAlgn="base">
              <a:buFont typeface="+mj-lt"/>
              <a:buAutoNum type="arabicPeriod"/>
            </a:pPr>
            <a:r>
              <a:rPr lang="en-US" sz="1800" dirty="0"/>
              <a:t>Determine a course of action.</a:t>
            </a:r>
            <a:endParaRPr lang="en-CA" sz="1800" dirty="0"/>
          </a:p>
        </p:txBody>
      </p:sp>
    </p:spTree>
    <p:extLst>
      <p:ext uri="{BB962C8B-B14F-4D97-AF65-F5344CB8AC3E}">
        <p14:creationId xmlns:p14="http://schemas.microsoft.com/office/powerpoint/2010/main" val="3777218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Case 3: Cathy</a:t>
            </a:r>
          </a:p>
        </p:txBody>
      </p:sp>
      <p:sp>
        <p:nvSpPr>
          <p:cNvPr id="3" name="Content Placeholder 2"/>
          <p:cNvSpPr>
            <a:spLocks noGrp="1"/>
          </p:cNvSpPr>
          <p:nvPr>
            <p:ph idx="1"/>
          </p:nvPr>
        </p:nvSpPr>
        <p:spPr>
          <a:xfrm>
            <a:off x="467544" y="1412776"/>
            <a:ext cx="5040560" cy="5040560"/>
          </a:xfrm>
        </p:spPr>
        <p:txBody>
          <a:bodyPr>
            <a:normAutofit fontScale="70000" lnSpcReduction="20000"/>
          </a:bodyPr>
          <a:lstStyle/>
          <a:p>
            <a:pPr>
              <a:lnSpc>
                <a:spcPct val="120000"/>
              </a:lnSpc>
            </a:pPr>
            <a:r>
              <a:rPr lang="en-US" b="1" dirty="0"/>
              <a:t>CASE 3</a:t>
            </a:r>
            <a:r>
              <a:rPr lang="en-US" dirty="0"/>
              <a:t>: Richard and Conway are talking in the hallway about the employee benefits program. Conway, who has had some recent financial trouble, explains to Richard how the benefits program has a loophole that will allow him to receive some financial assistance that he really needs to help pay health care costs for his mother. Cathy, a fellow worker, overhears the conversation. Later, Cathy is approached by her supervisor who says he heard a rumor that some people were taking advantage of the company benefits program.</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26</a:t>
            </a:fld>
            <a:endParaRPr lang="en-CA" dirty="0"/>
          </a:p>
        </p:txBody>
      </p:sp>
      <p:sp>
        <p:nvSpPr>
          <p:cNvPr id="5" name="Content Placeholder 2"/>
          <p:cNvSpPr txBox="1">
            <a:spLocks/>
          </p:cNvSpPr>
          <p:nvPr/>
        </p:nvSpPr>
        <p:spPr>
          <a:xfrm>
            <a:off x="5796135" y="1412776"/>
            <a:ext cx="3321643" cy="3744416"/>
          </a:xfrm>
          <a:prstGeom prst="rect">
            <a:avLst/>
          </a:prstGeom>
          <a:solidFill>
            <a:schemeClr val="accent1">
              <a:lumMod val="40000"/>
              <a:lumOff val="60000"/>
            </a:schemeClr>
          </a:solidFill>
        </p:spPr>
        <p:txBody>
          <a:bodyPr vert="horz">
            <a:normAutofit fontScale="92500" lnSpcReduction="10000"/>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624078" indent="-514350" fontAlgn="base">
              <a:buFont typeface="+mj-lt"/>
              <a:buAutoNum type="arabicPeriod"/>
            </a:pPr>
            <a:r>
              <a:rPr lang="en-US" sz="1800" dirty="0"/>
              <a:t>Identify the ethical </a:t>
            </a:r>
            <a:r>
              <a:rPr lang="en-CA" sz="1800" dirty="0"/>
              <a:t>issue</a:t>
            </a:r>
          </a:p>
          <a:p>
            <a:pPr marL="624078" indent="-514350" fontAlgn="base">
              <a:buFont typeface="+mj-lt"/>
              <a:buAutoNum type="arabicPeriod"/>
            </a:pPr>
            <a:r>
              <a:rPr lang="en-US" sz="1800" dirty="0"/>
              <a:t>List the facts</a:t>
            </a:r>
            <a:endParaRPr lang="en-CA" sz="1800" dirty="0"/>
          </a:p>
          <a:p>
            <a:pPr marL="624078" indent="-514350" fontAlgn="base">
              <a:buFont typeface="+mj-lt"/>
              <a:buAutoNum type="arabicPeriod"/>
            </a:pPr>
            <a:r>
              <a:rPr lang="en-US" sz="1800" dirty="0"/>
              <a:t>Identify  stakeholders</a:t>
            </a:r>
            <a:endParaRPr lang="en-CA" sz="1800" dirty="0"/>
          </a:p>
          <a:p>
            <a:pPr marL="624078" indent="-514350" fontAlgn="base">
              <a:buFont typeface="+mj-lt"/>
              <a:buAutoNum type="arabicPeriod"/>
            </a:pPr>
            <a:r>
              <a:rPr lang="en-US" sz="1800" dirty="0"/>
              <a:t>Explain what each affected person would want you to do about the issue.</a:t>
            </a:r>
            <a:endParaRPr lang="en-CA" sz="1800" dirty="0"/>
          </a:p>
          <a:p>
            <a:pPr marL="624078" indent="-514350" fontAlgn="base">
              <a:buFont typeface="+mj-lt"/>
              <a:buAutoNum type="arabicPeriod"/>
            </a:pPr>
            <a:r>
              <a:rPr lang="en-US" sz="1800" dirty="0"/>
              <a:t>List three alternative actions and identify the best and worst case scenario for each alternative,</a:t>
            </a:r>
          </a:p>
          <a:p>
            <a:pPr marL="624078" indent="-514350" fontAlgn="base">
              <a:buFont typeface="+mj-lt"/>
              <a:buAutoNum type="arabicPeriod"/>
            </a:pPr>
            <a:r>
              <a:rPr lang="en-US" sz="1800" dirty="0"/>
              <a:t>Determine a course of action.</a:t>
            </a:r>
            <a:endParaRPr lang="en-CA" sz="1800" dirty="0"/>
          </a:p>
        </p:txBody>
      </p:sp>
    </p:spTree>
    <p:extLst>
      <p:ext uri="{BB962C8B-B14F-4D97-AF65-F5344CB8AC3E}">
        <p14:creationId xmlns:p14="http://schemas.microsoft.com/office/powerpoint/2010/main" val="9716119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the ethics of your decisions</a:t>
            </a:r>
          </a:p>
        </p:txBody>
      </p:sp>
      <p:sp>
        <p:nvSpPr>
          <p:cNvPr id="3" name="Content Placeholder 2"/>
          <p:cNvSpPr>
            <a:spLocks noGrp="1"/>
          </p:cNvSpPr>
          <p:nvPr>
            <p:ph idx="1"/>
          </p:nvPr>
        </p:nvSpPr>
        <p:spPr>
          <a:xfrm>
            <a:off x="251520" y="1484784"/>
            <a:ext cx="8368484" cy="4953000"/>
          </a:xfrm>
        </p:spPr>
        <p:txBody>
          <a:bodyPr>
            <a:normAutofit/>
          </a:bodyPr>
          <a:lstStyle/>
          <a:p>
            <a:r>
              <a:rPr lang="en-US" dirty="0"/>
              <a:t>Am I treating stakeholders fairly?</a:t>
            </a:r>
          </a:p>
          <a:p>
            <a:r>
              <a:rPr lang="en-US" dirty="0"/>
              <a:t>Does the decision maximize the net benefit across all affected stakeholders?</a:t>
            </a:r>
          </a:p>
          <a:p>
            <a:r>
              <a:rPr lang="en-US" dirty="0"/>
              <a:t>Does the decision violate anyone’s rights, or will it lead to the violation of their rights?</a:t>
            </a:r>
          </a:p>
          <a:p>
            <a:r>
              <a:rPr lang="en-US" dirty="0"/>
              <a:t>Am I willing to be treated this way by others?</a:t>
            </a:r>
          </a:p>
          <a:p>
            <a:r>
              <a:rPr lang="en-US" dirty="0"/>
              <a:t>Am I obeying the law?</a:t>
            </a:r>
          </a:p>
          <a:p>
            <a:r>
              <a:rPr lang="en-US" dirty="0"/>
              <a:t>How would I feel if everyone knew about my decision?</a:t>
            </a:r>
          </a:p>
          <a:p>
            <a:endParaRPr lang="en-US" dirty="0"/>
          </a:p>
        </p:txBody>
      </p:sp>
      <p:sp>
        <p:nvSpPr>
          <p:cNvPr id="5" name="Slide Number Placeholder 4"/>
          <p:cNvSpPr>
            <a:spLocks noGrp="1"/>
          </p:cNvSpPr>
          <p:nvPr>
            <p:ph type="sldNum" sz="quarter" idx="12"/>
          </p:nvPr>
        </p:nvSpPr>
        <p:spPr/>
        <p:txBody>
          <a:bodyPr/>
          <a:lstStyle/>
          <a:p>
            <a:fld id="{0D645285-E5EA-43DC-85E8-7E32AFDF7723}" type="slidenum">
              <a:rPr lang="en-US" smtClean="0"/>
              <a:t>27</a:t>
            </a:fld>
            <a:endParaRPr lang="en-US" dirty="0"/>
          </a:p>
        </p:txBody>
      </p:sp>
    </p:spTree>
    <p:extLst>
      <p:ext uri="{BB962C8B-B14F-4D97-AF65-F5344CB8AC3E}">
        <p14:creationId xmlns:p14="http://schemas.microsoft.com/office/powerpoint/2010/main" val="42099691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9600" cy="504056"/>
          </a:xfrm>
        </p:spPr>
        <p:txBody>
          <a:bodyPr>
            <a:noAutofit/>
          </a:bodyPr>
          <a:lstStyle/>
          <a:p>
            <a:r>
              <a:rPr lang="en-US" sz="2400" dirty="0"/>
              <a:t>KOHLBERG’S MORAL REASONING FRAMEWORK</a:t>
            </a:r>
            <a:br>
              <a:rPr lang="en-CA" sz="2400" dirty="0"/>
            </a:br>
            <a:endParaRPr lang="en-CA" sz="2400" dirty="0"/>
          </a:p>
        </p:txBody>
      </p:sp>
      <p:sp>
        <p:nvSpPr>
          <p:cNvPr id="3" name="Content Placeholder 2"/>
          <p:cNvSpPr>
            <a:spLocks noGrp="1"/>
          </p:cNvSpPr>
          <p:nvPr>
            <p:ph idx="1"/>
          </p:nvPr>
        </p:nvSpPr>
        <p:spPr>
          <a:xfrm>
            <a:off x="323528" y="1340768"/>
            <a:ext cx="8373616" cy="5112568"/>
          </a:xfrm>
        </p:spPr>
        <p:txBody>
          <a:bodyPr>
            <a:normAutofit fontScale="92500" lnSpcReduction="10000"/>
          </a:bodyPr>
          <a:lstStyle/>
          <a:p>
            <a:r>
              <a:rPr lang="en-US" dirty="0"/>
              <a:t>LEVEL 1: Self-</a:t>
            </a:r>
            <a:r>
              <a:rPr lang="en-US" dirty="0" err="1"/>
              <a:t>Centred</a:t>
            </a:r>
            <a:endParaRPr lang="en-CA" dirty="0"/>
          </a:p>
          <a:p>
            <a:pPr marL="109728" indent="0">
              <a:buNone/>
            </a:pPr>
            <a:r>
              <a:rPr lang="en-US" dirty="0"/>
              <a:t>	Stage 1: Obedience and Punishment (act based 	on negative consequences)</a:t>
            </a:r>
            <a:endParaRPr lang="en-CA" dirty="0"/>
          </a:p>
          <a:p>
            <a:pPr marL="109728" indent="0">
              <a:buNone/>
            </a:pPr>
            <a:r>
              <a:rPr lang="en-US" dirty="0"/>
              <a:t>	Stage 2: Instrumental (what’s in it for me?)</a:t>
            </a:r>
            <a:endParaRPr lang="en-CA" dirty="0"/>
          </a:p>
          <a:p>
            <a:r>
              <a:rPr lang="en-US" dirty="0"/>
              <a:t>LEVEL 2: Conformity</a:t>
            </a:r>
            <a:endParaRPr lang="en-CA" dirty="0"/>
          </a:p>
          <a:p>
            <a:pPr marL="109728" indent="0">
              <a:buNone/>
            </a:pPr>
            <a:r>
              <a:rPr lang="en-US" dirty="0"/>
              <a:t>	Stage 3: Conformity (be a good boy/girl)</a:t>
            </a:r>
            <a:endParaRPr lang="en-CA" dirty="0"/>
          </a:p>
          <a:p>
            <a:pPr marL="109728" indent="0">
              <a:buNone/>
            </a:pPr>
            <a:r>
              <a:rPr lang="en-US" dirty="0"/>
              <a:t>	Stage 4: Law &amp; Order (do your duty)</a:t>
            </a:r>
            <a:endParaRPr lang="en-CA" dirty="0"/>
          </a:p>
          <a:p>
            <a:r>
              <a:rPr lang="en-US" dirty="0"/>
              <a:t>LEVEL 3: Principled</a:t>
            </a:r>
            <a:endParaRPr lang="en-CA" dirty="0"/>
          </a:p>
          <a:p>
            <a:pPr marL="109728" indent="0">
              <a:buNone/>
            </a:pPr>
            <a:r>
              <a:rPr lang="en-US" dirty="0"/>
              <a:t>	Stage 5: Social Contract/Individual Rights 	(compromise for social harmony)</a:t>
            </a:r>
            <a:endParaRPr lang="en-CA" dirty="0"/>
          </a:p>
          <a:p>
            <a:pPr marL="109728" indent="0">
              <a:buNone/>
            </a:pPr>
            <a:r>
              <a:rPr lang="en-US" dirty="0"/>
              <a:t>	Stage 6: Universal Ethical Principles (act based 	on conscience, not laws)</a:t>
            </a: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28</a:t>
            </a:fld>
            <a:endParaRPr lang="en-CA" dirty="0"/>
          </a:p>
        </p:txBody>
      </p:sp>
    </p:spTree>
    <p:extLst>
      <p:ext uri="{BB962C8B-B14F-4D97-AF65-F5344CB8AC3E}">
        <p14:creationId xmlns:p14="http://schemas.microsoft.com/office/powerpoint/2010/main" val="39080005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a:t>Moral Disengagement</a:t>
            </a:r>
          </a:p>
        </p:txBody>
      </p:sp>
      <p:sp>
        <p:nvSpPr>
          <p:cNvPr id="3" name="Content Placeholder 2"/>
          <p:cNvSpPr>
            <a:spLocks noGrp="1"/>
          </p:cNvSpPr>
          <p:nvPr>
            <p:ph idx="1"/>
          </p:nvPr>
        </p:nvSpPr>
        <p:spPr>
          <a:xfrm>
            <a:off x="457200" y="1412776"/>
            <a:ext cx="8229600" cy="5184576"/>
          </a:xfrm>
        </p:spPr>
        <p:txBody>
          <a:bodyPr>
            <a:normAutofit fontScale="62500" lnSpcReduction="20000"/>
          </a:bodyPr>
          <a:lstStyle/>
          <a:p>
            <a:pPr marL="0" indent="0">
              <a:lnSpc>
                <a:spcPct val="120000"/>
              </a:lnSpc>
              <a:buNone/>
            </a:pPr>
            <a:r>
              <a:rPr lang="en-CA" dirty="0"/>
              <a:t>Who is likely to engage in unethical behaviour? </a:t>
            </a:r>
          </a:p>
          <a:p>
            <a:pPr marL="0" indent="0">
              <a:lnSpc>
                <a:spcPct val="120000"/>
              </a:lnSpc>
              <a:buNone/>
            </a:pPr>
            <a:endParaRPr lang="en-CA" dirty="0"/>
          </a:p>
          <a:p>
            <a:pPr marL="0" indent="0">
              <a:lnSpc>
                <a:spcPct val="120000"/>
              </a:lnSpc>
              <a:buNone/>
            </a:pPr>
            <a:r>
              <a:rPr lang="en-CA" dirty="0">
                <a:solidFill>
                  <a:srgbClr val="FF0000"/>
                </a:solidFill>
              </a:rPr>
              <a:t>Propensity to Morally Disengage: </a:t>
            </a:r>
            <a:r>
              <a:rPr lang="en-CA" dirty="0"/>
              <a:t>an individual difference in the way that people cognitively process decisions and behavior with ethical import that allows those inclined to morally disengage to behave unethically without feeling distress 	(Bandura, 1990a, 1990b, 1999, 2002).</a:t>
            </a:r>
          </a:p>
          <a:p>
            <a:pPr marL="0" indent="0">
              <a:lnSpc>
                <a:spcPct val="120000"/>
              </a:lnSpc>
              <a:buNone/>
            </a:pPr>
            <a:endParaRPr lang="en-CA" dirty="0"/>
          </a:p>
          <a:p>
            <a:pPr marL="0" indent="0">
              <a:lnSpc>
                <a:spcPct val="120000"/>
              </a:lnSpc>
              <a:buNone/>
            </a:pPr>
            <a:r>
              <a:rPr lang="en-CA" b="1" dirty="0">
                <a:solidFill>
                  <a:srgbClr val="FF0000"/>
                </a:solidFill>
              </a:rPr>
              <a:t>8 Interrelated Cognitive Mechanisms</a:t>
            </a:r>
          </a:p>
          <a:p>
            <a:pPr marL="514350" indent="-514350">
              <a:lnSpc>
                <a:spcPct val="120000"/>
              </a:lnSpc>
              <a:buFont typeface="+mj-lt"/>
              <a:buAutoNum type="arabicPeriod"/>
            </a:pPr>
            <a:r>
              <a:rPr lang="en-CA" i="1" dirty="0"/>
              <a:t>Moral justification – its for the greater good.</a:t>
            </a:r>
          </a:p>
          <a:p>
            <a:pPr marL="514350" indent="-514350">
              <a:lnSpc>
                <a:spcPct val="120000"/>
              </a:lnSpc>
              <a:buFont typeface="+mj-lt"/>
              <a:buAutoNum type="arabicPeriod"/>
            </a:pPr>
            <a:r>
              <a:rPr lang="en-CA" i="1" dirty="0"/>
              <a:t>Euphemistic labeling – be a team player</a:t>
            </a:r>
          </a:p>
          <a:p>
            <a:pPr marL="514350" indent="-514350">
              <a:lnSpc>
                <a:spcPct val="120000"/>
              </a:lnSpc>
              <a:buFont typeface="+mj-lt"/>
              <a:buAutoNum type="arabicPeriod"/>
            </a:pPr>
            <a:r>
              <a:rPr lang="en-CA" i="1" dirty="0"/>
              <a:t>Advantageous comparison – other people expense vacations</a:t>
            </a:r>
          </a:p>
          <a:p>
            <a:pPr marL="514350" indent="-514350">
              <a:lnSpc>
                <a:spcPct val="120000"/>
              </a:lnSpc>
              <a:buFont typeface="+mj-lt"/>
              <a:buAutoNum type="arabicPeriod"/>
            </a:pPr>
            <a:r>
              <a:rPr lang="en-CA" i="1" dirty="0"/>
              <a:t>Displacement of responsibility – my boss said it was ok.</a:t>
            </a:r>
          </a:p>
          <a:p>
            <a:pPr marL="514350" indent="-514350">
              <a:lnSpc>
                <a:spcPct val="120000"/>
              </a:lnSpc>
              <a:buFont typeface="+mj-lt"/>
              <a:buAutoNum type="arabicPeriod"/>
            </a:pPr>
            <a:r>
              <a:rPr lang="en-CA" i="1" dirty="0"/>
              <a:t>Diffusion of responsibility – Challenger disaster</a:t>
            </a:r>
          </a:p>
          <a:p>
            <a:pPr marL="514350" indent="-514350">
              <a:lnSpc>
                <a:spcPct val="120000"/>
              </a:lnSpc>
              <a:buFont typeface="+mj-lt"/>
              <a:buAutoNum type="arabicPeriod"/>
            </a:pPr>
            <a:r>
              <a:rPr lang="en-CA" i="1" dirty="0"/>
              <a:t>Distortion of consequences – the victimless crime </a:t>
            </a:r>
          </a:p>
          <a:p>
            <a:pPr marL="514350" indent="-514350">
              <a:lnSpc>
                <a:spcPct val="120000"/>
              </a:lnSpc>
              <a:buFont typeface="+mj-lt"/>
              <a:buAutoNum type="arabicPeriod"/>
            </a:pPr>
            <a:r>
              <a:rPr lang="en-CA" i="1" dirty="0"/>
              <a:t>Dehumanization – they are not worth the same moral consideration</a:t>
            </a:r>
          </a:p>
          <a:p>
            <a:pPr marL="514350" indent="-514350">
              <a:lnSpc>
                <a:spcPct val="120000"/>
              </a:lnSpc>
              <a:buFont typeface="+mj-lt"/>
              <a:buAutoNum type="arabicPeriod"/>
            </a:pPr>
            <a:r>
              <a:rPr lang="en-CA" i="1" dirty="0"/>
              <a:t>Attribution of blame – it is a crime to let  a sucker keep his money</a:t>
            </a:r>
          </a:p>
        </p:txBody>
      </p:sp>
    </p:spTree>
    <p:extLst>
      <p:ext uri="{BB962C8B-B14F-4D97-AF65-F5344CB8AC3E}">
        <p14:creationId xmlns:p14="http://schemas.microsoft.com/office/powerpoint/2010/main" val="16523930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33400" y="304800"/>
            <a:ext cx="8229600" cy="1558290"/>
          </a:xfrm>
          <a:prstGeom prst="rect">
            <a:avLst/>
          </a:prstGeom>
        </p:spPr>
        <p:txBody>
          <a:bodyPr vert="horz" lIns="91440" tIns="45720" rIns="91440" bIns="45720" rtlCol="0" anchor="ctr">
            <a:noAutofit/>
          </a:bodyPr>
          <a:lstStyle/>
          <a:p>
            <a:pPr algn="ctr">
              <a:spcBef>
                <a:spcPct val="0"/>
              </a:spcBef>
              <a:defRPr/>
            </a:pPr>
            <a:r>
              <a:rPr lang="en-US" sz="4800" b="1" dirty="0">
                <a:solidFill>
                  <a:schemeClr val="accent1"/>
                </a:solidFill>
                <a:latin typeface="Franklin Gothic Medium"/>
                <a:cs typeface="Franklin Gothic Medium"/>
              </a:rPr>
              <a:t>Next week</a:t>
            </a:r>
          </a:p>
          <a:p>
            <a:pPr algn="ctr">
              <a:spcBef>
                <a:spcPct val="0"/>
              </a:spcBef>
              <a:defRPr/>
            </a:pPr>
            <a:r>
              <a:rPr lang="en-US" sz="4800" b="1" dirty="0">
                <a:solidFill>
                  <a:schemeClr val="accent1"/>
                </a:solidFill>
                <a:latin typeface="Franklin Gothic Medium"/>
                <a:cs typeface="Franklin Gothic Medium"/>
              </a:rPr>
              <a:t>GUEST LECTURE</a:t>
            </a:r>
          </a:p>
        </p:txBody>
      </p:sp>
      <p:sp>
        <p:nvSpPr>
          <p:cNvPr id="6" name="Title 1"/>
          <p:cNvSpPr txBox="1">
            <a:spLocks/>
          </p:cNvSpPr>
          <p:nvPr/>
        </p:nvSpPr>
        <p:spPr>
          <a:xfrm>
            <a:off x="914400" y="5908040"/>
            <a:ext cx="8229600" cy="800100"/>
          </a:xfrm>
          <a:prstGeom prst="rect">
            <a:avLst/>
          </a:prstGeom>
        </p:spPr>
        <p:txBody>
          <a:bodyPr vert="horz" lIns="91440" tIns="45720" rIns="91440" bIns="45720" rtlCol="0" anchor="ctr">
            <a:noAutofit/>
          </a:bodyPr>
          <a:lstStyle/>
          <a:p>
            <a:pPr lvl="0" algn="r">
              <a:spcBef>
                <a:spcPct val="0"/>
              </a:spcBef>
              <a:defRPr/>
            </a:pPr>
            <a:endParaRPr kumimoji="0" lang="en-US" sz="1600" b="1" i="0" u="none" strike="noStrike" kern="1200" normalizeH="0" baseline="0" noProof="0" dirty="0">
              <a:ln w="1905"/>
              <a:solidFill>
                <a:schemeClr val="tx1">
                  <a:lumMod val="95000"/>
                </a:schemeClr>
              </a:solidFill>
              <a:effectLst>
                <a:innerShdw blurRad="69850" dist="43180" dir="5400000">
                  <a:srgbClr val="000000">
                    <a:alpha val="65000"/>
                  </a:srgbClr>
                </a:innerShdw>
              </a:effectLst>
              <a:uLnTx/>
              <a:uFillTx/>
              <a:latin typeface="Franklin Gothic Medium"/>
              <a:ea typeface="+mj-ea"/>
              <a:cs typeface="Franklin Gothic Medium"/>
            </a:endParaRPr>
          </a:p>
        </p:txBody>
      </p:sp>
      <p:sp>
        <p:nvSpPr>
          <p:cNvPr id="8" name="Slide Number Placeholder 7"/>
          <p:cNvSpPr>
            <a:spLocks noGrp="1"/>
          </p:cNvSpPr>
          <p:nvPr>
            <p:ph type="sldNum" sz="quarter" idx="12"/>
          </p:nvPr>
        </p:nvSpPr>
        <p:spPr/>
        <p:txBody>
          <a:bodyPr/>
          <a:lstStyle/>
          <a:p>
            <a:fld id="{38554642-041D-42D5-A686-5BE243B16702}" type="slidenum">
              <a:rPr lang="en-US" altLang="en-US" smtClean="0">
                <a:solidFill>
                  <a:srgbClr val="000000"/>
                </a:solidFill>
              </a:rPr>
              <a:pPr/>
              <a:t>30</a:t>
            </a:fld>
            <a:endParaRPr lang="en-US" altLang="en-US">
              <a:solidFill>
                <a:srgbClr val="000000"/>
              </a:solidFill>
            </a:endParaRPr>
          </a:p>
        </p:txBody>
      </p:sp>
      <p:sp>
        <p:nvSpPr>
          <p:cNvPr id="9" name="Title 1"/>
          <p:cNvSpPr txBox="1">
            <a:spLocks/>
          </p:cNvSpPr>
          <p:nvPr/>
        </p:nvSpPr>
        <p:spPr>
          <a:xfrm>
            <a:off x="533400" y="2972250"/>
            <a:ext cx="8229600" cy="3335839"/>
          </a:xfrm>
          <a:prstGeom prst="rect">
            <a:avLst/>
          </a:prstGeom>
        </p:spPr>
        <p:txBody>
          <a:bodyPr vert="horz" lIns="91440" tIns="45720" rIns="91440" bIns="45720" rtlCol="0" anchor="ctr">
            <a:noAutofit/>
          </a:bodyPr>
          <a:lstStyle/>
          <a:p>
            <a:r>
              <a:rPr lang="en-CA" sz="4800" b="1" dirty="0"/>
              <a:t>Christiane Fox</a:t>
            </a:r>
          </a:p>
          <a:p>
            <a:r>
              <a:rPr lang="en-CA" sz="3200" dirty="0"/>
              <a:t>Assistant Secretary to the Cabinet - Communications at Privy Council Office, Government of Canada</a:t>
            </a:r>
          </a:p>
        </p:txBody>
      </p:sp>
      <p:sp>
        <p:nvSpPr>
          <p:cNvPr id="2" name="Text Placeholder 1"/>
          <p:cNvSpPr>
            <a:spLocks noGrp="1"/>
          </p:cNvSpPr>
          <p:nvPr>
            <p:ph type="body" idx="1"/>
          </p:nvPr>
        </p:nvSpPr>
        <p:spPr/>
        <p:txBody>
          <a:bodyPr>
            <a:noAutofit/>
          </a:bodyPr>
          <a:lstStyle/>
          <a:p>
            <a:pPr algn="ctr"/>
            <a:r>
              <a:rPr lang="en-CA" sz="4800" b="1" dirty="0"/>
              <a:t>Decision Making</a:t>
            </a:r>
          </a:p>
        </p:txBody>
      </p:sp>
    </p:spTree>
    <p:extLst>
      <p:ext uri="{BB962C8B-B14F-4D97-AF65-F5344CB8AC3E}">
        <p14:creationId xmlns:p14="http://schemas.microsoft.com/office/powerpoint/2010/main" val="1980951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a:t>Privy Council Office</a:t>
            </a:r>
          </a:p>
        </p:txBody>
      </p:sp>
      <p:sp>
        <p:nvSpPr>
          <p:cNvPr id="2" name="Content Placeholder 1"/>
          <p:cNvSpPr>
            <a:spLocks noGrp="1"/>
          </p:cNvSpPr>
          <p:nvPr>
            <p:ph idx="1"/>
          </p:nvPr>
        </p:nvSpPr>
        <p:spPr>
          <a:xfrm>
            <a:off x="380999" y="1719070"/>
            <a:ext cx="7863409" cy="4910329"/>
          </a:xfrm>
        </p:spPr>
        <p:txBody>
          <a:bodyPr>
            <a:normAutofit fontScale="85000" lnSpcReduction="10000"/>
          </a:bodyPr>
          <a:lstStyle/>
          <a:p>
            <a:r>
              <a:rPr lang="en-CA" dirty="0"/>
              <a:t>The Privy Council Office (PCO) is the hub of non-partisan, public service support to the Prime Minister and Cabinet and its decision-making structures. </a:t>
            </a:r>
          </a:p>
          <a:p>
            <a:pPr lvl="1"/>
            <a:r>
              <a:rPr lang="en-CA" dirty="0"/>
              <a:t>Led by the </a:t>
            </a:r>
            <a:r>
              <a:rPr lang="en-CA" dirty="0">
                <a:hlinkClick r:id="rId3"/>
              </a:rPr>
              <a:t>Clerk of the Privy Council</a:t>
            </a:r>
            <a:r>
              <a:rPr lang="en-CA" dirty="0"/>
              <a:t>, PCO helps the Government implement its vision and respond effectively and quickly to issues facing the government and the country. </a:t>
            </a:r>
          </a:p>
          <a:p>
            <a:pPr lvl="1"/>
            <a:r>
              <a:rPr lang="en-CA" dirty="0"/>
              <a:t>In today's world of complex economic and social issues, much of this work involves consultation and coordination – both inside and beyond the federal government. The </a:t>
            </a:r>
            <a:r>
              <a:rPr lang="en-CA" dirty="0">
                <a:hlinkClick r:id="rId4"/>
              </a:rPr>
              <a:t>PCO secretariats</a:t>
            </a:r>
            <a:r>
              <a:rPr lang="en-CA" dirty="0"/>
              <a:t> play a key role in ensuring this collaboration.</a:t>
            </a:r>
          </a:p>
          <a:p>
            <a:pPr lvl="1"/>
            <a:r>
              <a:rPr lang="en-CA" dirty="0"/>
              <a:t>To this end, PCO works to achieve the highest professional and ethical standards in the federal Public Service.</a:t>
            </a:r>
          </a:p>
          <a:p>
            <a:endParaRPr lang="en-CA" dirty="0"/>
          </a:p>
        </p:txBody>
      </p:sp>
      <p:sp>
        <p:nvSpPr>
          <p:cNvPr id="3" name="Slide Number Placeholder 2"/>
          <p:cNvSpPr>
            <a:spLocks noGrp="1"/>
          </p:cNvSpPr>
          <p:nvPr>
            <p:ph type="sldNum" sz="quarter" idx="12"/>
          </p:nvPr>
        </p:nvSpPr>
        <p:spPr/>
        <p:txBody>
          <a:bodyPr/>
          <a:lstStyle/>
          <a:p>
            <a:fld id="{3231497C-1DD2-4D53-A991-A9A3237ED2C3}" type="slidenum">
              <a:rPr lang="en-US" altLang="en-US" smtClean="0">
                <a:solidFill>
                  <a:srgbClr val="000000"/>
                </a:solidFill>
              </a:rPr>
              <a:pPr/>
              <a:t>31</a:t>
            </a:fld>
            <a:endParaRPr lang="en-US" altLang="en-US">
              <a:solidFill>
                <a:srgbClr val="000000"/>
              </a:solidFill>
            </a:endParaRPr>
          </a:p>
        </p:txBody>
      </p:sp>
    </p:spTree>
    <p:extLst>
      <p:ext uri="{BB962C8B-B14F-4D97-AF65-F5344CB8AC3E}">
        <p14:creationId xmlns:p14="http://schemas.microsoft.com/office/powerpoint/2010/main" val="2313145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rob\Desktop\TN_oct-2014-e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534010"/>
            <a:ext cx="8595360" cy="497119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lstStyle/>
          <a:p>
            <a:r>
              <a:rPr lang="en-CA" dirty="0"/>
              <a:t>PCO - Organization</a:t>
            </a:r>
          </a:p>
        </p:txBody>
      </p:sp>
      <p:sp>
        <p:nvSpPr>
          <p:cNvPr id="3" name="Slide Number Placeholder 2"/>
          <p:cNvSpPr>
            <a:spLocks noGrp="1"/>
          </p:cNvSpPr>
          <p:nvPr>
            <p:ph type="sldNum" sz="quarter" idx="12"/>
          </p:nvPr>
        </p:nvSpPr>
        <p:spPr/>
        <p:txBody>
          <a:bodyPr/>
          <a:lstStyle/>
          <a:p>
            <a:fld id="{38554642-041D-42D5-A686-5BE243B16702}" type="slidenum">
              <a:rPr lang="en-US" altLang="en-US" smtClean="0">
                <a:solidFill>
                  <a:srgbClr val="000000"/>
                </a:solidFill>
              </a:rPr>
              <a:pPr/>
              <a:t>32</a:t>
            </a:fld>
            <a:endParaRPr lang="en-US" altLang="en-US">
              <a:solidFill>
                <a:srgbClr val="000000"/>
              </a:solidFill>
            </a:endParaRPr>
          </a:p>
        </p:txBody>
      </p:sp>
    </p:spTree>
    <p:extLst>
      <p:ext uri="{BB962C8B-B14F-4D97-AF65-F5344CB8AC3E}">
        <p14:creationId xmlns:p14="http://schemas.microsoft.com/office/powerpoint/2010/main" val="2866144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6583</TotalTime>
  <Words>2167</Words>
  <Application>Microsoft Office PowerPoint</Application>
  <PresentationFormat>On-screen Show (4:3)</PresentationFormat>
  <Paragraphs>295</Paragraphs>
  <Slides>32</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ＭＳ Ｐゴシック</vt:lpstr>
      <vt:lpstr>Arial</vt:lpstr>
      <vt:lpstr>Calibri</vt:lpstr>
      <vt:lpstr>Franklin Gothic Medium</vt:lpstr>
      <vt:lpstr>Georgia</vt:lpstr>
      <vt:lpstr>Trebuchet MS</vt:lpstr>
      <vt:lpstr>Wingdings 2</vt:lpstr>
      <vt:lpstr>Urban</vt:lpstr>
      <vt:lpstr>  Week 6A Ethics Summer 2017</vt:lpstr>
      <vt:lpstr>Road Map</vt:lpstr>
      <vt:lpstr>BUSI 2101: Around the world</vt:lpstr>
      <vt:lpstr>Guest Speaker </vt:lpstr>
      <vt:lpstr>Power And Politics</vt:lpstr>
      <vt:lpstr>Cialdini’s 6 Influence Strategies</vt:lpstr>
      <vt:lpstr>Politics: Power in Action</vt:lpstr>
      <vt:lpstr>Types of Political Activity</vt:lpstr>
      <vt:lpstr>Values &amp; Ethics</vt:lpstr>
      <vt:lpstr>What is ethics?</vt:lpstr>
      <vt:lpstr>Isn’t ethics subjective?</vt:lpstr>
      <vt:lpstr>Generational Value Differences</vt:lpstr>
      <vt:lpstr>What are Values?</vt:lpstr>
      <vt:lpstr>What is business ethics?</vt:lpstr>
      <vt:lpstr>Ethical Climate</vt:lpstr>
      <vt:lpstr>Laws vs. Ethics</vt:lpstr>
      <vt:lpstr>Why be ethical in business?</vt:lpstr>
      <vt:lpstr>Considerations for Business Decisions</vt:lpstr>
      <vt:lpstr>Justice/Fairness</vt:lpstr>
      <vt:lpstr>Rights</vt:lpstr>
      <vt:lpstr>Utility</vt:lpstr>
      <vt:lpstr>Generalizability</vt:lpstr>
      <vt:lpstr>Steps for Making Ethical Decisions</vt:lpstr>
      <vt:lpstr>Case 1: Lorna</vt:lpstr>
      <vt:lpstr>Case 2: Emily</vt:lpstr>
      <vt:lpstr>Case 3: Cathy</vt:lpstr>
      <vt:lpstr>Testing the ethics of your decisions</vt:lpstr>
      <vt:lpstr>KOHLBERG’S MORAL REASONING FRAMEWORK </vt:lpstr>
      <vt:lpstr>Moral Disengagement</vt:lpstr>
      <vt:lpstr>PowerPoint Presentation</vt:lpstr>
      <vt:lpstr>Privy Council Office</vt:lpstr>
      <vt:lpstr>PCO - Organization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Neeharika Saha</cp:lastModifiedBy>
  <cp:revision>212</cp:revision>
  <cp:lastPrinted>2017-05-04T15:06:50Z</cp:lastPrinted>
  <dcterms:created xsi:type="dcterms:W3CDTF">2012-05-28T22:36:24Z</dcterms:created>
  <dcterms:modified xsi:type="dcterms:W3CDTF">2017-06-06T18:11:28Z</dcterms:modified>
</cp:coreProperties>
</file>