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notesSlides/notesSlide3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Default Extension="emf" ContentType="image/x-emf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2.xml" ContentType="application/vnd.openxmlformats-officedocument.themeOverride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4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42.xml" ContentType="application/vnd.openxmlformats-officedocument.presentationml.notes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Default Extension="xls" ContentType="application/vnd.ms-excel"/>
  <Override PartName="/ppt/notesSlides/notesSlide18.xml" ContentType="application/vnd.openxmlformats-officedocument.presentationml.notesSlide+xml"/>
  <Default Extension="wmf" ContentType="image/x-wmf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6"/>
  </p:notesMasterIdLst>
  <p:sldIdLst>
    <p:sldId id="256" r:id="rId2"/>
    <p:sldId id="258" r:id="rId3"/>
    <p:sldId id="259" r:id="rId4"/>
    <p:sldId id="260" r:id="rId5"/>
    <p:sldId id="261" r:id="rId6"/>
    <p:sldId id="262" r:id="rId7"/>
    <p:sldId id="264" r:id="rId8"/>
    <p:sldId id="267" r:id="rId9"/>
    <p:sldId id="265" r:id="rId10"/>
    <p:sldId id="266" r:id="rId11"/>
    <p:sldId id="274" r:id="rId12"/>
    <p:sldId id="275" r:id="rId13"/>
    <p:sldId id="276" r:id="rId14"/>
    <p:sldId id="279" r:id="rId15"/>
    <p:sldId id="278" r:id="rId16"/>
    <p:sldId id="280" r:id="rId17"/>
    <p:sldId id="268" r:id="rId18"/>
    <p:sldId id="269" r:id="rId19"/>
    <p:sldId id="270" r:id="rId20"/>
    <p:sldId id="271" r:id="rId21"/>
    <p:sldId id="282" r:id="rId22"/>
    <p:sldId id="272" r:id="rId23"/>
    <p:sldId id="283" r:id="rId24"/>
    <p:sldId id="273" r:id="rId25"/>
    <p:sldId id="284" r:id="rId26"/>
    <p:sldId id="285" r:id="rId27"/>
    <p:sldId id="286" r:id="rId28"/>
    <p:sldId id="287" r:id="rId29"/>
    <p:sldId id="290" r:id="rId30"/>
    <p:sldId id="291" r:id="rId31"/>
    <p:sldId id="293" r:id="rId32"/>
    <p:sldId id="294" r:id="rId33"/>
    <p:sldId id="295" r:id="rId34"/>
    <p:sldId id="296" r:id="rId35"/>
    <p:sldId id="300" r:id="rId36"/>
    <p:sldId id="301" r:id="rId37"/>
    <p:sldId id="302" r:id="rId38"/>
    <p:sldId id="303" r:id="rId39"/>
    <p:sldId id="304" r:id="rId40"/>
    <p:sldId id="307" r:id="rId41"/>
    <p:sldId id="308" r:id="rId42"/>
    <p:sldId id="305" r:id="rId43"/>
    <p:sldId id="306" r:id="rId44"/>
    <p:sldId id="309" r:id="rId45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12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image" Target="../media/image15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2BCC09A-70CF-4774-B79A-CA19E8AD0E40}" type="datetimeFigureOut">
              <a:rPr lang="en-US"/>
              <a:pPr>
                <a:defRPr/>
              </a:pPr>
              <a:t>1/28/2013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CA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CA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F8BF7367-A443-4039-8D59-72E6DFC74585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CA" smtClean="0"/>
          </a:p>
        </p:txBody>
      </p:sp>
      <p:sp>
        <p:nvSpPr>
          <p:cNvPr id="5530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B06AA6B-B84E-4637-B937-0E707F3B8E60}" type="slidenum">
              <a:rPr lang="en-CA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en-CA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2488ACD-B7EA-4111-8AD3-B22D4EE8248D}" type="slidenum">
              <a:rPr lang="en-CA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en-CA" smtClean="0"/>
          </a:p>
        </p:txBody>
      </p:sp>
      <p:sp>
        <p:nvSpPr>
          <p:cNvPr id="56323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80B5864-68F6-4583-B347-68B763291B13}" type="slidenum">
              <a:rPr lang="en-CA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en-CA" smtClean="0"/>
          </a:p>
        </p:txBody>
      </p:sp>
      <p:sp>
        <p:nvSpPr>
          <p:cNvPr id="57347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10FDCD5-9A55-4F5F-8B5D-BCF27DC3F63A}" type="slidenum">
              <a:rPr lang="en-CA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en-CA" smtClean="0"/>
          </a:p>
        </p:txBody>
      </p:sp>
      <p:sp>
        <p:nvSpPr>
          <p:cNvPr id="58371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CA" smtClean="0"/>
          </a:p>
        </p:txBody>
      </p:sp>
      <p:sp>
        <p:nvSpPr>
          <p:cNvPr id="593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014DBC7-7AD1-482E-B596-8BCAB6FBFDD6}" type="slidenum">
              <a:rPr lang="en-CA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en-CA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562FEC0-E999-4B1E-B255-F848FA342153}" type="slidenum">
              <a:rPr lang="en-CA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en-CA" smtClean="0"/>
          </a:p>
        </p:txBody>
      </p:sp>
      <p:sp>
        <p:nvSpPr>
          <p:cNvPr id="60419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087A090-E288-445C-9E1D-54FEC87F7926}" type="slidenum">
              <a:rPr lang="en-CA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en-CA" smtClean="0"/>
          </a:p>
        </p:txBody>
      </p:sp>
      <p:sp>
        <p:nvSpPr>
          <p:cNvPr id="61443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B6C61E5-10A6-4371-8E25-CE43AFC80369}" type="slidenum">
              <a:rPr lang="en-CA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en-CA" smtClean="0"/>
          </a:p>
        </p:txBody>
      </p:sp>
      <p:sp>
        <p:nvSpPr>
          <p:cNvPr id="62467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7F337F1-FD3C-4542-8600-7297DA9B2B2F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en-US" smtClean="0"/>
          </a:p>
        </p:txBody>
      </p:sp>
      <p:sp>
        <p:nvSpPr>
          <p:cNvPr id="63491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CA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5962EDC-53E7-4A5E-8123-B184EDF701E7}" type="slidenum">
              <a:rPr lang="en-CA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en-CA" smtClean="0"/>
          </a:p>
        </p:txBody>
      </p:sp>
      <p:sp>
        <p:nvSpPr>
          <p:cNvPr id="64515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7D11ECB-037B-445C-9ED7-CF9A82919E20}" type="slidenum">
              <a:rPr lang="en-CA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en-CA" smtClean="0"/>
          </a:p>
        </p:txBody>
      </p:sp>
      <p:sp>
        <p:nvSpPr>
          <p:cNvPr id="65539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BE183EF-AE5F-4A49-B813-F96F0731B5C5}" type="slidenum">
              <a:rPr lang="en-CA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en-CA" smtClean="0"/>
          </a:p>
        </p:txBody>
      </p:sp>
      <p:sp>
        <p:nvSpPr>
          <p:cNvPr id="66563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18164EC-5087-47DF-8638-6B5FB4E9CEFA}" type="slidenum">
              <a:rPr lang="en-CA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en-CA" smtClean="0"/>
          </a:p>
        </p:txBody>
      </p:sp>
      <p:sp>
        <p:nvSpPr>
          <p:cNvPr id="67587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68612" name="Header Placeholder 3"/>
          <p:cNvSpPr>
            <a:spLocks noGrp="1"/>
          </p:cNvSpPr>
          <p:nvPr>
            <p:ph type="hdr" sz="quarter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mtClean="0"/>
              <a:t>LO4.1</a:t>
            </a:r>
          </a:p>
        </p:txBody>
      </p:sp>
      <p:sp>
        <p:nvSpPr>
          <p:cNvPr id="68613" name="Slide Number Placeholder 4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5163723-CFDC-4134-98B8-501078472809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14</a:t>
            </a:fld>
            <a:endParaRPr 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7319D0F-5B50-4421-9D2B-31EDC2CC9DAB}" type="slidenum">
              <a:rPr lang="en-CA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</a:t>
            </a:fld>
            <a:endParaRPr lang="en-CA" smtClean="0"/>
          </a:p>
        </p:txBody>
      </p:sp>
      <p:sp>
        <p:nvSpPr>
          <p:cNvPr id="69635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963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D3B4245-31B7-449F-ACE3-CCDF2682CA88}" type="slidenum">
              <a:rPr lang="en-CA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</a:t>
            </a:fld>
            <a:endParaRPr lang="en-CA" smtClean="0"/>
          </a:p>
        </p:txBody>
      </p:sp>
      <p:sp>
        <p:nvSpPr>
          <p:cNvPr id="70659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F7792DB-2650-4198-B8E0-B4BEF7D45559}" type="slidenum">
              <a:rPr lang="en-CA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17</a:t>
            </a:fld>
            <a:endParaRPr lang="en-CA" smtClean="0"/>
          </a:p>
        </p:txBody>
      </p:sp>
      <p:sp>
        <p:nvSpPr>
          <p:cNvPr id="71683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684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8FD00E2-A9B9-432D-AA86-33E1C16B2FF0}" type="slidenum">
              <a:rPr lang="en-CA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</a:t>
            </a:fld>
            <a:endParaRPr lang="en-CA" smtClean="0"/>
          </a:p>
        </p:txBody>
      </p:sp>
      <p:sp>
        <p:nvSpPr>
          <p:cNvPr id="72707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FE24161-73A0-4FA9-B22E-2B802E96471D}" type="slidenum">
              <a:rPr lang="en-CA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19</a:t>
            </a:fld>
            <a:endParaRPr lang="en-CA" smtClean="0"/>
          </a:p>
        </p:txBody>
      </p:sp>
      <p:sp>
        <p:nvSpPr>
          <p:cNvPr id="73731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11432ED-64F6-40A3-90AE-EF379E590468}" type="slidenum">
              <a:rPr lang="en-CA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</a:t>
            </a:fld>
            <a:endParaRPr lang="en-CA" smtClean="0"/>
          </a:p>
        </p:txBody>
      </p:sp>
      <p:sp>
        <p:nvSpPr>
          <p:cNvPr id="74755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4588" y="687388"/>
            <a:ext cx="4568825" cy="342582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577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CA" smtClean="0"/>
          </a:p>
        </p:txBody>
      </p:sp>
      <p:sp>
        <p:nvSpPr>
          <p:cNvPr id="7578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4211DB2-27B0-45B5-8355-6BD9A81F1AA5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21</a:t>
            </a:fld>
            <a:endParaRPr lang="en-US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680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CA" smtClean="0"/>
          </a:p>
        </p:txBody>
      </p:sp>
      <p:sp>
        <p:nvSpPr>
          <p:cNvPr id="7680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7C21034-2E72-4C6C-99C3-067FB3D9F8A5}" type="slidenum">
              <a:rPr lang="en-CA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</a:t>
            </a:fld>
            <a:endParaRPr lang="en-CA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5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089FCC9-34A2-499C-854D-9781338973C7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23</a:t>
            </a:fld>
            <a:endParaRPr lang="en-US" smtClean="0"/>
          </a:p>
        </p:txBody>
      </p:sp>
      <p:sp>
        <p:nvSpPr>
          <p:cNvPr id="77827" name="Rectangle 2"/>
          <p:cNvSpPr>
            <a:spLocks noChangeArrowheads="1" noTextEdit="1"/>
          </p:cNvSpPr>
          <p:nvPr>
            <p:ph type="sldImg"/>
          </p:nvPr>
        </p:nvSpPr>
        <p:spPr bwMode="auto">
          <a:xfrm>
            <a:off x="1152525" y="692150"/>
            <a:ext cx="4554538" cy="34163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782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CA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B36C291-FE47-4B69-B845-215DDE67817A}" type="slidenum">
              <a:rPr lang="en-CA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24</a:t>
            </a:fld>
            <a:endParaRPr lang="en-CA" smtClean="0"/>
          </a:p>
        </p:txBody>
      </p:sp>
      <p:sp>
        <p:nvSpPr>
          <p:cNvPr id="78851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885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987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CA" smtClean="0"/>
          </a:p>
        </p:txBody>
      </p:sp>
      <p:sp>
        <p:nvSpPr>
          <p:cNvPr id="7987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6E721E2-385B-4699-8349-E0C5E77E5C37}" type="slidenum">
              <a:rPr lang="en-CA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25</a:t>
            </a:fld>
            <a:endParaRPr lang="en-CA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08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CA" smtClean="0"/>
          </a:p>
        </p:txBody>
      </p:sp>
      <p:sp>
        <p:nvSpPr>
          <p:cNvPr id="8090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BF3C5AD-94B8-4047-92F7-6C1000E8F69F}" type="slidenum">
              <a:rPr lang="en-CA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26</a:t>
            </a:fld>
            <a:endParaRPr lang="en-CA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F861B95-5E20-42BE-AA67-0155CE4364DF}" type="slidenum">
              <a:rPr lang="en-CA" smtClean="0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27</a:t>
            </a:fld>
            <a:endParaRPr lang="en-CA" smtClean="0">
              <a:latin typeface="Arial" charset="0"/>
              <a:cs typeface="Arial" charset="0"/>
            </a:endParaRPr>
          </a:p>
        </p:txBody>
      </p:sp>
      <p:sp>
        <p:nvSpPr>
          <p:cNvPr id="81923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24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E1C4746-37E2-4CB2-BFA8-2FE7C0AD257F}" type="slidenum">
              <a:rPr lang="en-CA" smtClean="0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28</a:t>
            </a:fld>
            <a:endParaRPr lang="en-CA" smtClean="0">
              <a:latin typeface="Arial" charset="0"/>
              <a:cs typeface="Arial" charset="0"/>
            </a:endParaRPr>
          </a:p>
        </p:txBody>
      </p:sp>
      <p:sp>
        <p:nvSpPr>
          <p:cNvPr id="82947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294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397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CA" smtClean="0"/>
          </a:p>
        </p:txBody>
      </p:sp>
      <p:sp>
        <p:nvSpPr>
          <p:cNvPr id="8397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6A7DFCC-6C2B-4315-8871-2877C128C83F}" type="slidenum">
              <a:rPr lang="en-CA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29</a:t>
            </a:fld>
            <a:endParaRPr lang="en-CA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CA" smtClean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F7E6E90-C6DC-4D6A-B514-ED763E9DD562}" type="slidenum">
              <a:rPr lang="en-CA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30</a:t>
            </a:fld>
            <a:endParaRPr lang="en-CA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725BAE2-865F-4A99-9772-4DF8DC53AB24}" type="slidenum">
              <a:rPr lang="en-CA" smtClean="0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31</a:t>
            </a:fld>
            <a:endParaRPr lang="en-CA" smtClean="0">
              <a:latin typeface="Arial" charset="0"/>
              <a:cs typeface="Arial" charset="0"/>
            </a:endParaRPr>
          </a:p>
        </p:txBody>
      </p:sp>
      <p:sp>
        <p:nvSpPr>
          <p:cNvPr id="86019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602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A0175AD-6954-4590-973A-617763A8CDA1}" type="slidenum">
              <a:rPr lang="en-CA" smtClean="0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32</a:t>
            </a:fld>
            <a:endParaRPr lang="en-CA" smtClean="0">
              <a:latin typeface="Arial" charset="0"/>
              <a:cs typeface="Arial" charset="0"/>
            </a:endParaRPr>
          </a:p>
        </p:txBody>
      </p:sp>
      <p:sp>
        <p:nvSpPr>
          <p:cNvPr id="87043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7044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F18945E-9085-4C85-BE15-04B422D9F5EC}" type="slidenum">
              <a:rPr lang="en-CA" smtClean="0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33</a:t>
            </a:fld>
            <a:endParaRPr lang="en-CA" smtClean="0">
              <a:latin typeface="Arial" charset="0"/>
              <a:cs typeface="Arial" charset="0"/>
            </a:endParaRPr>
          </a:p>
        </p:txBody>
      </p:sp>
      <p:sp>
        <p:nvSpPr>
          <p:cNvPr id="88067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806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D2EAA57-7B02-4032-A31B-FC6CB8C27722}" type="slidenum">
              <a:rPr lang="en-CA" smtClean="0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34</a:t>
            </a:fld>
            <a:endParaRPr lang="en-CA" smtClean="0">
              <a:latin typeface="Arial" charset="0"/>
              <a:cs typeface="Arial" charset="0"/>
            </a:endParaRPr>
          </a:p>
        </p:txBody>
      </p:sp>
      <p:sp>
        <p:nvSpPr>
          <p:cNvPr id="89091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909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01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CA" smtClean="0"/>
          </a:p>
        </p:txBody>
      </p:sp>
      <p:sp>
        <p:nvSpPr>
          <p:cNvPr id="9011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16231DD-C526-4B10-BD1A-9B62D9613533}" type="slidenum">
              <a:rPr lang="en-CA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35</a:t>
            </a:fld>
            <a:endParaRPr lang="en-CA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113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CA" smtClean="0"/>
          </a:p>
        </p:txBody>
      </p:sp>
      <p:sp>
        <p:nvSpPr>
          <p:cNvPr id="911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21964C1-BFA5-46A2-BFA1-3CF44A54EE1F}" type="slidenum">
              <a:rPr lang="en-CA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36</a:t>
            </a:fld>
            <a:endParaRPr lang="en-CA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6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CA" smtClean="0"/>
          </a:p>
        </p:txBody>
      </p:sp>
      <p:sp>
        <p:nvSpPr>
          <p:cNvPr id="9216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A2634A2-A315-4C4D-9E8B-A51F43C12E28}" type="slidenum">
              <a:rPr lang="en-CA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37</a:t>
            </a:fld>
            <a:endParaRPr lang="en-CA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31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CA" smtClean="0"/>
          </a:p>
        </p:txBody>
      </p:sp>
      <p:sp>
        <p:nvSpPr>
          <p:cNvPr id="9318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680F22D-1F8E-4BBE-8199-AC3609D72617}" type="slidenum">
              <a:rPr lang="en-CA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38</a:t>
            </a:fld>
            <a:endParaRPr lang="en-CA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42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CA" smtClean="0"/>
          </a:p>
        </p:txBody>
      </p:sp>
      <p:sp>
        <p:nvSpPr>
          <p:cNvPr id="942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5FE7F09-D8F1-492E-823E-5B64859F4C1D}" type="slidenum">
              <a:rPr lang="en-CA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39</a:t>
            </a:fld>
            <a:endParaRPr lang="en-CA" smtClean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52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CA" smtClean="0"/>
          </a:p>
        </p:txBody>
      </p:sp>
      <p:sp>
        <p:nvSpPr>
          <p:cNvPr id="9523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5689647-9BEC-4D0B-A16F-846FA3D0F18E}" type="slidenum">
              <a:rPr lang="en-CA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40</a:t>
            </a:fld>
            <a:endParaRPr lang="en-CA" smtClean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625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CA" smtClean="0"/>
          </a:p>
        </p:txBody>
      </p:sp>
      <p:sp>
        <p:nvSpPr>
          <p:cNvPr id="9626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CFCA3AA-8844-4F4F-9B37-846247B1DD5F}" type="slidenum">
              <a:rPr lang="en-CA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41</a:t>
            </a:fld>
            <a:endParaRPr lang="en-CA" smtClean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5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EE2CE7D-8096-40FE-9945-730FAEC56C67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42</a:t>
            </a:fld>
            <a:endParaRPr lang="en-US" smtClean="0"/>
          </a:p>
        </p:txBody>
      </p:sp>
      <p:sp>
        <p:nvSpPr>
          <p:cNvPr id="97283" name="Rectangle 2"/>
          <p:cNvSpPr>
            <a:spLocks noChangeArrowheads="1" noTextEdit="1"/>
          </p:cNvSpPr>
          <p:nvPr>
            <p:ph type="sldImg"/>
          </p:nvPr>
        </p:nvSpPr>
        <p:spPr bwMode="auto">
          <a:xfrm>
            <a:off x="1152525" y="692150"/>
            <a:ext cx="4554538" cy="34163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728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CA" smtClean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5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9783E9F-FC59-4DBD-B512-359F3DA9B4D4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43</a:t>
            </a:fld>
            <a:endParaRPr lang="en-US" smtClean="0"/>
          </a:p>
        </p:txBody>
      </p:sp>
      <p:sp>
        <p:nvSpPr>
          <p:cNvPr id="98307" name="Rectangle 2"/>
          <p:cNvSpPr>
            <a:spLocks noChangeArrowheads="1" noTextEdit="1"/>
          </p:cNvSpPr>
          <p:nvPr>
            <p:ph type="sldImg"/>
          </p:nvPr>
        </p:nvSpPr>
        <p:spPr bwMode="auto">
          <a:xfrm>
            <a:off x="1152525" y="692150"/>
            <a:ext cx="4554538" cy="34163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830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CA" smtClean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933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CA" smtClean="0"/>
          </a:p>
        </p:txBody>
      </p:sp>
      <p:sp>
        <p:nvSpPr>
          <p:cNvPr id="9933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CB2CC20-3A23-42EC-A024-56491A78163E}" type="slidenum">
              <a:rPr lang="en-CA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44</a:t>
            </a:fld>
            <a:endParaRPr lang="en-CA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ltGray">
          <a:xfrm>
            <a:off x="0" y="0"/>
            <a:ext cx="9144000" cy="513556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 bwMode="invGray">
          <a:xfrm>
            <a:off x="0" y="5127625"/>
            <a:ext cx="9144000" cy="46038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tIns="0" bIns="0" anchor="t"/>
          <a:lstStyle>
            <a:lvl1pPr algn="l">
              <a:defRPr sz="4700" b="1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2009 McGraw-Hill Ryerson Limited</a:t>
            </a:r>
            <a:endParaRPr lang="en-CA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Lecture Four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12ED51-24F0-4805-A336-798C0C11D3E1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2009 McGraw-Hill Ryerson Limited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Lecture Four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6CF706-6E59-42A7-891B-1ED77AF2A43F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ltGray">
          <a:xfrm>
            <a:off x="0" y="0"/>
            <a:ext cx="9144000" cy="260191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 bwMode="invGray">
          <a:xfrm>
            <a:off x="0" y="2601913"/>
            <a:ext cx="9144000" cy="46037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tIns="0" rIns="91440" bIns="0" anchor="b"/>
          <a:lstStyle>
            <a:lvl1pPr algn="l">
              <a:defRPr sz="4700" b="1" cap="none" baseline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2009 McGraw-Hill Ryerson Limited</a:t>
            </a:r>
            <a:endParaRPr lang="en-CA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Lecture Four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5EA40B-B0F8-4E9E-86C6-01B4E930755F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2009 McGraw-Hill Ryerson Limited</a:t>
            </a:r>
            <a:endParaRPr lang="en-C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Lecture Four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9522B4-71F6-4B0A-A526-D618F9340D47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2009 McGraw-Hill Ryerson Limited</a:t>
            </a:r>
            <a:endParaRPr lang="en-CA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Lecture Four</a:t>
            </a: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76A7CB-2B75-4D1D-8A60-B090120EDDD3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2009 McGraw-Hill Ryerson Limited</a:t>
            </a:r>
            <a:endParaRPr lang="en-CA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Lecture Four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2FDD2A-CE59-472A-9BA0-55EC86686D2C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2009 McGraw-Hill Ryerson Limited</a:t>
            </a:r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Lecture Four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2432C8-91A8-43EE-A5B1-A2E24F48C871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 bwMode="invGray">
          <a:xfrm>
            <a:off x="2855913" y="0"/>
            <a:ext cx="46037" cy="145415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2855913" y="0"/>
            <a:ext cx="46037" cy="145415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2009 McGraw-Hill Ryerson Limited</a:t>
            </a:r>
            <a:endParaRPr lang="en-CA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Lecture Four</a:t>
            </a:r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3A39FF-2095-4512-8CC7-7BEC535EF985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855913" y="0"/>
            <a:ext cx="46037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2855913" y="0"/>
            <a:ext cx="46037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>
          <a:xfrm>
            <a:off x="165100" y="1169988"/>
            <a:ext cx="2522538" cy="2016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2009 McGraw-Hill Ryerson Limited</a:t>
            </a:r>
            <a:endParaRPr lang="en-CA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300" y="1169988"/>
            <a:ext cx="5194300" cy="201612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r>
              <a:rPr lang="en-CA"/>
              <a:t>Lecture Four</a:t>
            </a:r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138" y="1169988"/>
            <a:ext cx="733425" cy="2016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336CAD-4A67-4513-8CB0-A1491BCF2FF4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2009 McGraw-Hill Ryerson Limited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Lecture Four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4C3D25-F693-4CF4-8F48-9141952106EB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invGray">
          <a:xfrm>
            <a:off x="6599238" y="0"/>
            <a:ext cx="46037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 bwMode="ltGray">
          <a:xfrm>
            <a:off x="6648450" y="0"/>
            <a:ext cx="2514600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2009 McGraw-Hill Ryerson Limited</a:t>
            </a:r>
            <a:endParaRPr lang="en-CA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013" y="6376988"/>
            <a:ext cx="383698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Lecture Four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D4EE10-EBB0-4523-80E6-F3BD98BAF671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388" y="115888"/>
            <a:ext cx="8785225" cy="125888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539750" y="1700213"/>
            <a:ext cx="8064500" cy="4537075"/>
          </a:xfrm>
        </p:spPr>
        <p:txBody>
          <a:bodyPr rtlCol="0">
            <a:normAutofit/>
          </a:bodyPr>
          <a:lstStyle/>
          <a:p>
            <a:pPr lvl="0"/>
            <a:endParaRPr lang="en-CA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©2007 McGraw-Hill Ryerson Ltd.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Lecture 3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C38EEF-F42A-413B-8C5F-6FD5689684D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6688"/>
            <a:ext cx="9144000" cy="4445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4000" cy="143351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0950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229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774825"/>
            <a:ext cx="8229600" cy="462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54864" tIns="9144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7000"/>
            <a:ext cx="2133600" cy="274638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95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r>
              <a:rPr lang="en-US"/>
              <a:t>© 2009 McGraw-Hill Ryerson Limited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013" y="6477000"/>
            <a:ext cx="5508625" cy="274638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95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r>
              <a:rPr lang="en-CA"/>
              <a:t>Lecture Four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200" y="6477000"/>
            <a:ext cx="733425" cy="274638"/>
          </a:xfrm>
          <a:prstGeom prst="rect">
            <a:avLst/>
          </a:prstGeom>
        </p:spPr>
        <p:txBody>
          <a:bodyPr vert="horz" bIns="0" rtlCol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95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9D1CC9AD-E7ED-4092-942F-BA9F567D0906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699" r:id="rId2"/>
    <p:sldLayoutId id="2147483705" r:id="rId3"/>
    <p:sldLayoutId id="2147483700" r:id="rId4"/>
    <p:sldLayoutId id="2147483701" r:id="rId5"/>
    <p:sldLayoutId id="2147483702" r:id="rId6"/>
    <p:sldLayoutId id="2147483706" r:id="rId7"/>
    <p:sldLayoutId id="2147483707" r:id="rId8"/>
    <p:sldLayoutId id="2147483708" r:id="rId9"/>
    <p:sldLayoutId id="2147483703" r:id="rId10"/>
    <p:sldLayoutId id="2147483709" r:id="rId11"/>
    <p:sldLayoutId id="2147483710" r:id="rId12"/>
  </p:sldLayoutIdLst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500" b="1" kern="1200">
          <a:solidFill>
            <a:srgbClr val="FFC800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9pPr>
      <a:extLst/>
    </p:titleStyle>
    <p:bodyStyle>
      <a:lvl1pPr marL="438150" indent="-319088" algn="l" rtl="0" eaLnBrk="0" fontAlgn="base" hangingPunct="0">
        <a:spcBef>
          <a:spcPct val="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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0250" indent="-2730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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5363" indent="-228600" algn="l" rtl="0" eaLnBrk="0" fontAlgn="base" hangingPunct="0">
        <a:spcBef>
          <a:spcPct val="20000"/>
        </a:spcBef>
        <a:spcAft>
          <a:spcPct val="0"/>
        </a:spcAft>
        <a:buClr>
          <a:srgbClr val="E66C7D"/>
        </a:buClr>
        <a:buFont typeface="Arial" charset="0"/>
        <a:buChar char="▪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025" indent="-182563" algn="l" rtl="0" eaLnBrk="0" fontAlgn="base" hangingPunct="0">
        <a:spcBef>
          <a:spcPct val="20000"/>
        </a:spcBef>
        <a:spcAft>
          <a:spcPct val="0"/>
        </a:spcAft>
        <a:buClr>
          <a:srgbClr val="6BB76D"/>
        </a:buClr>
        <a:buFont typeface="Arial" charset="0"/>
        <a:buChar char="▪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5575" indent="-182563" algn="l" rtl="0" eaLnBrk="0" fontAlgn="base" hangingPunct="0">
        <a:spcBef>
          <a:spcPct val="20000"/>
        </a:spcBef>
        <a:spcAft>
          <a:spcPct val="0"/>
        </a:spcAft>
        <a:buClr>
          <a:srgbClr val="E88651"/>
        </a:buClr>
        <a:buFont typeface="Wingdings 3" pitchFamily="18" charset="2"/>
        <a:buChar char=""/>
        <a:defRPr lang="en-US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Microsoft_Office_Excel_Chart1.xls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Microsoft_Office_Excel_Chart2.xls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oleObject" Target="../embeddings/Microsoft_Office_Excel_Chart3.xls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4" Type="http://schemas.openxmlformats.org/officeDocument/2006/relationships/oleObject" Target="../embeddings/Microsoft_Office_Excel_Chart4.xls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5.vml"/><Relationship Id="rId4" Type="http://schemas.openxmlformats.org/officeDocument/2006/relationships/oleObject" Target="../embeddings/oleObject1.bin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4" Type="http://schemas.openxmlformats.org/officeDocument/2006/relationships/oleObject" Target="../embeddings/oleObject2.bin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4" Type="http://schemas.openxmlformats.org/officeDocument/2006/relationships/oleObject" Target="../embeddings/oleObject3.bin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4" Type="http://schemas.openxmlformats.org/officeDocument/2006/relationships/oleObject" Target="../embeddings/oleObject4.bin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3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4" Type="http://schemas.openxmlformats.org/officeDocument/2006/relationships/oleObject" Target="../embeddings/oleObject5.bin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5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4" Type="http://schemas.openxmlformats.org/officeDocument/2006/relationships/oleObject" Target="../embeddings/oleObject6.bin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.bin"/><Relationship Id="rId3" Type="http://schemas.openxmlformats.org/officeDocument/2006/relationships/notesSlide" Target="../notesSlides/notesSlide40.xml"/><Relationship Id="rId7" Type="http://schemas.openxmlformats.org/officeDocument/2006/relationships/oleObject" Target="../embeddings/oleObject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8.bin"/><Relationship Id="rId5" Type="http://schemas.openxmlformats.org/officeDocument/2006/relationships/oleObject" Target="../embeddings/oleObject7.bin"/><Relationship Id="rId4" Type="http://schemas.openxmlformats.org/officeDocument/2006/relationships/image" Target="../media/image20.png"/><Relationship Id="rId9" Type="http://schemas.openxmlformats.org/officeDocument/2006/relationships/oleObject" Target="../embeddings/oleObject11.bin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dirty="0" smtClean="0">
                <a:solidFill>
                  <a:schemeClr val="accent1">
                    <a:satMod val="150000"/>
                  </a:schemeClr>
                </a:solidFill>
              </a:rPr>
              <a:t>Lecture Four: Business Cycles, Unemployment and Inflation</a:t>
            </a:r>
            <a:endParaRPr lang="en-CA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2048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500188"/>
          </a:xfrm>
        </p:spPr>
        <p:txBody>
          <a:bodyPr/>
          <a:lstStyle/>
          <a:p>
            <a:pPr eaLnBrk="1" hangingPunct="1">
              <a:buFont typeface="Arial" charset="0"/>
              <a:buChar char="•"/>
            </a:pPr>
            <a:r>
              <a:rPr lang="en-CA" smtClean="0"/>
              <a:t>Business Cycles</a:t>
            </a:r>
          </a:p>
          <a:p>
            <a:pPr eaLnBrk="1" hangingPunct="1">
              <a:buFont typeface="Arial" charset="0"/>
              <a:buChar char="•"/>
            </a:pPr>
            <a:r>
              <a:rPr lang="en-CA" smtClean="0"/>
              <a:t>Potential Output</a:t>
            </a:r>
          </a:p>
          <a:p>
            <a:pPr eaLnBrk="1" hangingPunct="1">
              <a:buFont typeface="Arial" charset="0"/>
              <a:buChar char="•"/>
            </a:pPr>
            <a:r>
              <a:rPr lang="en-CA" smtClean="0"/>
              <a:t>Unemployment and Okun’s Law</a:t>
            </a:r>
          </a:p>
          <a:p>
            <a:pPr eaLnBrk="1" hangingPunct="1">
              <a:buFont typeface="Arial" charset="0"/>
              <a:buChar char="•"/>
            </a:pPr>
            <a:r>
              <a:rPr lang="en-CA" smtClean="0"/>
              <a:t>Inflation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9527" name="Rectangle 7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200" dirty="0" smtClean="0">
                <a:solidFill>
                  <a:schemeClr val="accent1">
                    <a:satMod val="150000"/>
                  </a:schemeClr>
                </a:solidFill>
              </a:rPr>
              <a:t>Fluctuations in Canadian Real GDP, 1926-2007</a:t>
            </a:r>
            <a:r>
              <a:rPr lang="en-CA" sz="3200" dirty="0" smtClean="0">
                <a:solidFill>
                  <a:schemeClr val="accent1">
                    <a:satMod val="150000"/>
                  </a:schemeClr>
                </a:solidFill>
              </a:rPr>
              <a:t/>
            </a:r>
            <a:br>
              <a:rPr lang="en-CA" sz="3200" dirty="0" smtClean="0">
                <a:solidFill>
                  <a:schemeClr val="accent1">
                    <a:satMod val="150000"/>
                  </a:schemeClr>
                </a:solidFill>
              </a:rPr>
            </a:br>
            <a:endParaRPr lang="en-US" sz="3200" dirty="0">
              <a:solidFill>
                <a:schemeClr val="accent1">
                  <a:satMod val="150000"/>
                </a:schemeClr>
              </a:solidFill>
            </a:endParaRPr>
          </a:p>
        </p:txBody>
      </p:sp>
      <p:graphicFrame>
        <p:nvGraphicFramePr>
          <p:cNvPr id="1026" name="Chart 5"/>
          <p:cNvGraphicFramePr>
            <a:graphicFrameLocks/>
          </p:cNvGraphicFramePr>
          <p:nvPr/>
        </p:nvGraphicFramePr>
        <p:xfrm>
          <a:off x="857250" y="1682750"/>
          <a:ext cx="7286625" cy="4603750"/>
        </p:xfrm>
        <a:graphic>
          <a:graphicData uri="http://schemas.openxmlformats.org/presentationml/2006/ole">
            <p:oleObj spid="_x0000_s1026" r:id="rId4" imgW="7285351" imgH="4602879" progId="Excel.Chart.8">
              <p:embed/>
            </p:oleObj>
          </a:graphicData>
        </a:graphic>
      </p:graphicFrame>
      <p:cxnSp>
        <p:nvCxnSpPr>
          <p:cNvPr id="8" name="Straight Arrow Connector 7"/>
          <p:cNvCxnSpPr/>
          <p:nvPr/>
        </p:nvCxnSpPr>
        <p:spPr>
          <a:xfrm rot="5400000">
            <a:off x="3569494" y="4639469"/>
            <a:ext cx="720725" cy="1587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rot="5400000">
            <a:off x="2068513" y="4497388"/>
            <a:ext cx="1576387" cy="1587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rot="5400000">
            <a:off x="5641181" y="3425032"/>
            <a:ext cx="720725" cy="158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rot="5400000">
            <a:off x="6355556" y="2924969"/>
            <a:ext cx="720725" cy="158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rot="5400000">
            <a:off x="7212807" y="2353469"/>
            <a:ext cx="292100" cy="1587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rot="5400000">
            <a:off x="1926432" y="5139531"/>
            <a:ext cx="292100" cy="1587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1857375" y="4208463"/>
            <a:ext cx="1143000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sz="1400">
                <a:latin typeface="Corbel" pitchFamily="34" charset="0"/>
              </a:rPr>
              <a:t>Great Depression begins</a:t>
            </a: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2500313" y="3351213"/>
            <a:ext cx="6429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sz="1400">
                <a:latin typeface="Corbel" pitchFamily="34" charset="0"/>
              </a:rPr>
              <a:t>WWII</a:t>
            </a: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3500438" y="3708400"/>
            <a:ext cx="11430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sz="1400">
                <a:latin typeface="Corbel" pitchFamily="34" charset="0"/>
              </a:rPr>
              <a:t>1953-54 recession</a:t>
            </a: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5429250" y="2493963"/>
            <a:ext cx="10001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sz="1400">
                <a:latin typeface="Corbel" pitchFamily="34" charset="0"/>
              </a:rPr>
              <a:t>1981-82 recession</a:t>
            </a: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6143625" y="2065338"/>
            <a:ext cx="10001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sz="1400">
                <a:latin typeface="Corbel" pitchFamily="34" charset="0"/>
              </a:rPr>
              <a:t>1990-92 recession</a:t>
            </a:r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6858000" y="1708150"/>
            <a:ext cx="10001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CA" sz="1400">
                <a:latin typeface="Corbel" pitchFamily="34" charset="0"/>
              </a:rPr>
              <a:t>2001 slowdown</a:t>
            </a:r>
          </a:p>
        </p:txBody>
      </p:sp>
      <p:sp>
        <p:nvSpPr>
          <p:cNvPr id="25" name="Slide Number Placeholder 2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A7460B0-6066-4AEB-9A0A-3C2EF817B62E}" type="slidenum">
              <a:rPr lang="en-CA"/>
              <a:pPr>
                <a:defRPr/>
              </a:pPr>
              <a:t>2</a:t>
            </a:fld>
            <a:endParaRPr lang="en-CA"/>
          </a:p>
        </p:txBody>
      </p:sp>
      <p:sp>
        <p:nvSpPr>
          <p:cNvPr id="26" name="Footer Placeholder 2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Lecture Four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00"/>
                            </p:stCondLst>
                            <p:childTnLst>
                              <p:par>
                                <p:cTn id="5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7478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solidFill>
                  <a:schemeClr val="accent1">
                    <a:satMod val="150000"/>
                  </a:schemeClr>
                </a:solidFill>
              </a:rPr>
              <a:t>Recessions and Expansions</a:t>
            </a:r>
            <a:endParaRPr lang="en-US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20483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642938" y="1571625"/>
            <a:ext cx="7786687" cy="4857750"/>
          </a:xfrm>
        </p:spPr>
        <p:txBody>
          <a:bodyPr rtlCol="0">
            <a:normAutofit fontScale="92500" lnSpcReduction="20000"/>
          </a:bodyPr>
          <a:lstStyle/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dirty="0" smtClean="0"/>
              <a:t>Recession (or contraction)</a:t>
            </a:r>
          </a:p>
          <a:p>
            <a:pPr marL="731520" lvl="1" indent="-27432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en-CA" dirty="0" smtClean="0"/>
              <a:t>A period in which the economy is growing at a rate significantly below normal</a:t>
            </a:r>
          </a:p>
          <a:p>
            <a:pPr marL="731520" lvl="1" indent="-27432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en-CA" dirty="0" smtClean="0"/>
              <a:t>“two-consecutive-quarters” rule</a:t>
            </a:r>
          </a:p>
          <a:p>
            <a:pPr marL="731520" lvl="1" indent="-27432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en-CA" dirty="0" smtClean="0"/>
              <a:t>Depression  </a:t>
            </a:r>
          </a:p>
          <a:p>
            <a:pPr marL="996696" lvl="2" eaLnBrk="1" fontAlgn="auto" hangingPunct="1">
              <a:spcAft>
                <a:spcPts val="0"/>
              </a:spcAft>
              <a:buClr>
                <a:schemeClr val="accent3"/>
              </a:buClr>
              <a:buFont typeface="Arial"/>
              <a:buChar char="▪"/>
              <a:defRPr/>
            </a:pPr>
            <a:r>
              <a:rPr lang="en-CA" dirty="0" smtClean="0"/>
              <a:t>A particularly severe or protracted recession</a:t>
            </a:r>
            <a:endParaRPr lang="en-US" dirty="0" smtClean="0"/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dirty="0" smtClean="0"/>
              <a:t>Peak</a:t>
            </a:r>
          </a:p>
          <a:p>
            <a:pPr marL="731520" lvl="1" indent="-27432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en-US" dirty="0" smtClean="0"/>
              <a:t>The high point of economic activity (GDP) prior to a downturn</a:t>
            </a:r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dirty="0" smtClean="0"/>
              <a:t>Trough </a:t>
            </a:r>
          </a:p>
          <a:p>
            <a:pPr marL="731520" lvl="1" indent="-27432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en-US" dirty="0" smtClean="0"/>
              <a:t>The low point of economic activity (GDP) prior to a recovery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3FC454-5DD3-4517-B53C-256710E67752}" type="slidenum">
              <a:rPr lang="en-CA"/>
              <a:pPr>
                <a:defRPr/>
              </a:pPr>
              <a:t>3</a:t>
            </a:fld>
            <a:endParaRPr lang="en-CA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Lecture Four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04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04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1574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solidFill>
                  <a:schemeClr val="accent1">
                    <a:satMod val="150000"/>
                  </a:schemeClr>
                </a:solidFill>
              </a:rPr>
              <a:t>Recessions and Expansions</a:t>
            </a:r>
            <a:endParaRPr lang="en-US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21507" name="Rectangle 7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Expansion</a:t>
            </a:r>
          </a:p>
          <a:p>
            <a:pPr lvl="1" eaLnBrk="1" hangingPunct="1"/>
            <a:r>
              <a:rPr lang="en-US" smtClean="0"/>
              <a:t>A period in which the economy is growing at a rate significantly above normal</a:t>
            </a:r>
          </a:p>
          <a:p>
            <a:pPr lvl="1" eaLnBrk="1" hangingPunct="1"/>
            <a:r>
              <a:rPr lang="en-US" smtClean="0"/>
              <a:t>Normally lasts longer than a recession</a:t>
            </a:r>
          </a:p>
          <a:p>
            <a:pPr eaLnBrk="1" hangingPunct="1"/>
            <a:r>
              <a:rPr lang="en-US" smtClean="0"/>
              <a:t>Boom</a:t>
            </a:r>
          </a:p>
          <a:p>
            <a:pPr lvl="1" eaLnBrk="1" hangingPunct="1"/>
            <a:r>
              <a:rPr lang="en-US" smtClean="0"/>
              <a:t>A particularly strong and protracted expansion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D8CEC94-57F4-457C-A2B4-6CBCFAEBCF72}" type="slidenum">
              <a:rPr lang="en-CA"/>
              <a:pPr>
                <a:defRPr/>
              </a:pPr>
              <a:t>4</a:t>
            </a:fld>
            <a:endParaRPr lang="en-CA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Lecture Four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dirty="0" smtClean="0">
                <a:solidFill>
                  <a:schemeClr val="accent1">
                    <a:satMod val="150000"/>
                  </a:schemeClr>
                </a:solidFill>
              </a:rPr>
              <a:t>Canada </a:t>
            </a:r>
            <a:r>
              <a:rPr lang="en-CA" dirty="0" smtClean="0">
                <a:solidFill>
                  <a:schemeClr val="accent1">
                    <a:satMod val="150000"/>
                  </a:schemeClr>
                </a:solidFill>
              </a:rPr>
              <a:t>Recessions</a:t>
            </a:r>
            <a:endParaRPr lang="en-CA" dirty="0">
              <a:solidFill>
                <a:schemeClr val="accent1">
                  <a:satMod val="150000"/>
                </a:schemeClr>
              </a:solidFill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642938" y="1500188"/>
          <a:ext cx="8001000" cy="4817745"/>
        </p:xfrm>
        <a:graphic>
          <a:graphicData uri="http://schemas.openxmlformats.org/drawingml/2006/table">
            <a:tbl>
              <a:tblPr/>
              <a:tblGrid>
                <a:gridCol w="1071562"/>
                <a:gridCol w="1214438"/>
                <a:gridCol w="1428750"/>
                <a:gridCol w="1643062"/>
                <a:gridCol w="1285875"/>
                <a:gridCol w="1357313"/>
              </a:tblGrid>
              <a:tr h="371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Georgia" pitchFamily="18" charset="0"/>
                          <a:cs typeface="Arial" charset="0"/>
                        </a:rPr>
                        <a:t>Peak date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Georgia" pitchFamily="18" charset="0"/>
                          <a:cs typeface="Arial" charset="0"/>
                        </a:rPr>
                        <a:t>(Start)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Georgia" pitchFamily="18" charset="0"/>
                          <a:cs typeface="Arial" charset="0"/>
                        </a:rPr>
                        <a:t>Trough date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Georgia" pitchFamily="18" charset="0"/>
                          <a:cs typeface="Arial" charset="0"/>
                        </a:rPr>
                        <a:t>(End)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Georgia" pitchFamily="18" charset="0"/>
                          <a:cs typeface="Arial" charset="0"/>
                        </a:rPr>
                        <a:t>Approximate duration (Month)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Georgia" pitchFamily="18" charset="0"/>
                          <a:cs typeface="Arial" charset="0"/>
                        </a:rPr>
                        <a:t>Highest unemployment rate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Georgia" pitchFamily="18" charset="0"/>
                          <a:cs typeface="Arial" charset="0"/>
                        </a:rPr>
                        <a:t>% change in annual real GDP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Georgia" pitchFamily="18" charset="0"/>
                          <a:cs typeface="Arial" charset="0"/>
                        </a:rPr>
                        <a:t>Duration in subsequent expansion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cs typeface="Arial" charset="0"/>
                        </a:rPr>
                        <a:t>Sept. 1947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4D5C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cs typeface="Arial" charset="0"/>
                        </a:rPr>
                        <a:t>March 1948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4D5C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cs typeface="Arial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4D5C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cs typeface="Arial" charset="0"/>
                        </a:rPr>
                        <a:t>2.8(1949)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4D5C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cs typeface="Arial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4D5C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cs typeface="Arial" charset="0"/>
                        </a:rPr>
                        <a:t>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4D5CE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cs typeface="Arial" charset="0"/>
                        </a:rPr>
                        <a:t>Feb. 1949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B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cs typeface="Arial" charset="0"/>
                        </a:rPr>
                        <a:t>July 1949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B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cs typeface="Arial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B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cs typeface="Arial" charset="0"/>
                        </a:rPr>
                        <a:t>3.6(1950)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B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cs typeface="Arial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B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cs typeface="Arial" charset="0"/>
                        </a:rPr>
                        <a:t>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B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cs typeface="Arial" charset="0"/>
                        </a:rPr>
                        <a:t>June 1951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4D5C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cs typeface="Arial" charset="0"/>
                        </a:rPr>
                        <a:t>Dec. 1951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4D5C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cs typeface="Arial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4D5C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cs typeface="Arial" charset="0"/>
                        </a:rPr>
                        <a:t>2.9(1952)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4D5C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cs typeface="Arial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4D5C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cs typeface="Arial" charset="0"/>
                        </a:rPr>
                        <a:t>16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4D5CE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cs typeface="Arial" charset="0"/>
                        </a:rPr>
                        <a:t>April 1953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B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cs typeface="Arial" charset="0"/>
                        </a:rPr>
                        <a:t>April 1954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B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cs typeface="Arial" charset="0"/>
                        </a:rPr>
                        <a:t>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B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cs typeface="Arial" charset="0"/>
                        </a:rPr>
                        <a:t>4.6(1954)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B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cs typeface="Arial" charset="0"/>
                        </a:rPr>
                        <a:t>-1.2(1954)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B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cs typeface="Arial" charset="0"/>
                        </a:rPr>
                        <a:t>36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B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cs typeface="Arial" charset="0"/>
                        </a:rPr>
                        <a:t>April 1957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4D5C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cs typeface="Arial" charset="0"/>
                        </a:rPr>
                        <a:t>Jan. 1958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4D5C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cs typeface="Arial" charset="0"/>
                        </a:rPr>
                        <a:t>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4D5C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cs typeface="Arial" charset="0"/>
                        </a:rPr>
                        <a:t>7.0(1958)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4D5C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cs typeface="Arial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4D5C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cs typeface="Arial" charset="0"/>
                        </a:rPr>
                        <a:t>25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4D5CE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cs typeface="Arial" charset="0"/>
                        </a:rPr>
                        <a:t>Feb. 1960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B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cs typeface="Arial" charset="0"/>
                        </a:rPr>
                        <a:t>Mar. 1961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B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cs typeface="Arial" charset="0"/>
                        </a:rPr>
                        <a:t>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B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cs typeface="Arial" charset="0"/>
                        </a:rPr>
                        <a:t>7.1(1961)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B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cs typeface="Arial" charset="0"/>
                        </a:rPr>
                        <a:t>2.8(1960-61)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B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cs typeface="Arial" charset="0"/>
                        </a:rPr>
                        <a:t>108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B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cs typeface="Arial" charset="0"/>
                        </a:rPr>
                        <a:t>Mar. 1970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4D5C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cs typeface="Arial" charset="0"/>
                        </a:rPr>
                        <a:t>June 1970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4D5C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cs typeface="Arial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4D5C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cs typeface="Arial" charset="0"/>
                        </a:rPr>
                        <a:t>6.2(1971)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4D5C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cs typeface="Arial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4D5C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cs typeface="Arial" charset="0"/>
                        </a:rPr>
                        <a:t>55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4D5CE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cs typeface="Arial" charset="0"/>
                        </a:rPr>
                        <a:t>Jan. 1975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B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cs typeface="Arial" charset="0"/>
                        </a:rPr>
                        <a:t>Mar. 1975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B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cs typeface="Arial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B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cs typeface="Arial" charset="0"/>
                        </a:rPr>
                        <a:t>7.0(1976)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B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cs typeface="Arial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B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cs typeface="Arial" charset="0"/>
                        </a:rPr>
                        <a:t>59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B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cs typeface="Arial" charset="0"/>
                        </a:rPr>
                        <a:t>Feb. 1980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4D5C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cs typeface="Arial" charset="0"/>
                        </a:rPr>
                        <a:t>June 1980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4D5C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cs typeface="Arial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4D5C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cs typeface="Arial" charset="0"/>
                        </a:rPr>
                        <a:t>7.6(1981)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4D5C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cs typeface="Arial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4D5C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cs typeface="Arial" charset="0"/>
                        </a:rPr>
                        <a:t>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4D5CE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cs typeface="Arial" charset="0"/>
                        </a:rPr>
                        <a:t>July 1981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B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cs typeface="Arial" charset="0"/>
                        </a:rPr>
                        <a:t>Oct. 1982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B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cs typeface="Arial" charset="0"/>
                        </a:rPr>
                        <a:t>15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B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cs typeface="Arial" charset="0"/>
                        </a:rPr>
                        <a:t>11.9(1983)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B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cs typeface="Arial" charset="0"/>
                        </a:rPr>
                        <a:t>-2.9(1981-82)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B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cs typeface="Arial" charset="0"/>
                        </a:rPr>
                        <a:t>90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EB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cs typeface="Arial" charset="0"/>
                        </a:rPr>
                        <a:t>April 1990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4D5C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cs typeface="Arial" charset="0"/>
                        </a:rPr>
                        <a:t>April 1992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4D5C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cs typeface="Arial" charset="0"/>
                        </a:rPr>
                        <a:t>24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4D5C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cs typeface="Arial" charset="0"/>
                        </a:rPr>
                        <a:t>11.6(1993)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4D5C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cs typeface="Arial" charset="0"/>
                        </a:rPr>
                        <a:t>-1.9(1990-91)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4D5C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cs typeface="Arial" charset="0"/>
                        </a:rPr>
                        <a:t>108+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4D5CE"/>
                    </a:solidFill>
                  </a:tcPr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9BDB5B2-E840-40E3-AF0C-E93D5BC9F0C6}" type="slidenum">
              <a:rPr lang="en-CA"/>
              <a:pPr>
                <a:defRPr/>
              </a:pPr>
              <a:t>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Lecture Four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Chart 23"/>
          <p:cNvGraphicFramePr>
            <a:graphicFrameLocks/>
          </p:cNvGraphicFramePr>
          <p:nvPr/>
        </p:nvGraphicFramePr>
        <p:xfrm>
          <a:off x="1143000" y="1500188"/>
          <a:ext cx="6691313" cy="4246562"/>
        </p:xfrm>
        <a:graphic>
          <a:graphicData uri="http://schemas.openxmlformats.org/presentationml/2006/ole">
            <p:oleObj spid="_x0000_s2050" r:id="rId4" imgW="6693988" imgH="4249280" progId="Excel.Chart.8">
              <p:embed/>
            </p:oleObj>
          </a:graphicData>
        </a:graphic>
      </p:graphicFrame>
      <p:sp>
        <p:nvSpPr>
          <p:cNvPr id="625671" name="Rectangle 7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200" dirty="0" smtClean="0">
                <a:solidFill>
                  <a:schemeClr val="accent1">
                    <a:satMod val="150000"/>
                  </a:schemeClr>
                </a:solidFill>
              </a:rPr>
              <a:t>Canada’s Real GDP Per Capita Growth Rate, 1927–2007</a:t>
            </a:r>
            <a:br>
              <a:rPr lang="en-US" sz="3200" dirty="0" smtClean="0">
                <a:solidFill>
                  <a:schemeClr val="accent1">
                    <a:satMod val="150000"/>
                  </a:schemeClr>
                </a:solidFill>
              </a:rPr>
            </a:br>
            <a:endParaRPr lang="en-US" sz="3200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625674" name="Text Box 10"/>
          <p:cNvSpPr txBox="1">
            <a:spLocks noChangeArrowheads="1"/>
          </p:cNvSpPr>
          <p:nvPr/>
        </p:nvSpPr>
        <p:spPr bwMode="auto">
          <a:xfrm>
            <a:off x="2017713" y="1143000"/>
            <a:ext cx="1039812" cy="66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CA" sz="1200" b="1">
                <a:solidFill>
                  <a:srgbClr val="F69A00"/>
                </a:solidFill>
                <a:latin typeface="Tahoma" pitchFamily="34" charset="0"/>
              </a:rPr>
              <a:t>Average growth rate, 1940-1944 (9.1 percent)</a:t>
            </a:r>
          </a:p>
        </p:txBody>
      </p:sp>
      <p:sp>
        <p:nvSpPr>
          <p:cNvPr id="625676" name="Text Box 12"/>
          <p:cNvSpPr txBox="1">
            <a:spLocks noChangeArrowheads="1"/>
          </p:cNvSpPr>
          <p:nvPr/>
        </p:nvSpPr>
        <p:spPr bwMode="auto">
          <a:xfrm>
            <a:off x="3951288" y="4471988"/>
            <a:ext cx="1790700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CA" sz="1200" b="1">
                <a:solidFill>
                  <a:srgbClr val="6B827B"/>
                </a:solidFill>
                <a:latin typeface="Tahoma" pitchFamily="34" charset="0"/>
              </a:rPr>
              <a:t>Average growth rate,</a:t>
            </a:r>
          </a:p>
          <a:p>
            <a:pPr algn="ctr">
              <a:lnSpc>
                <a:spcPct val="90000"/>
              </a:lnSpc>
            </a:pPr>
            <a:r>
              <a:rPr lang="en-CA" sz="1200" b="1">
                <a:solidFill>
                  <a:srgbClr val="6B827B"/>
                </a:solidFill>
                <a:latin typeface="Tahoma" pitchFamily="34" charset="0"/>
              </a:rPr>
              <a:t>1962-1979</a:t>
            </a:r>
          </a:p>
          <a:p>
            <a:pPr algn="ctr">
              <a:lnSpc>
                <a:spcPct val="90000"/>
              </a:lnSpc>
            </a:pPr>
            <a:r>
              <a:rPr lang="en-CA" sz="1200" b="1">
                <a:solidFill>
                  <a:srgbClr val="6B827B"/>
                </a:solidFill>
                <a:latin typeface="Tahoma" pitchFamily="34" charset="0"/>
              </a:rPr>
              <a:t>(3.3 percent)</a:t>
            </a:r>
          </a:p>
        </p:txBody>
      </p:sp>
      <p:sp>
        <p:nvSpPr>
          <p:cNvPr id="625678" name="Text Box 14"/>
          <p:cNvSpPr txBox="1">
            <a:spLocks noChangeArrowheads="1"/>
          </p:cNvSpPr>
          <p:nvPr/>
        </p:nvSpPr>
        <p:spPr bwMode="auto">
          <a:xfrm>
            <a:off x="3197225" y="1920875"/>
            <a:ext cx="25241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CA" sz="1200" b="1">
                <a:solidFill>
                  <a:srgbClr val="9C9A9C"/>
                </a:solidFill>
                <a:latin typeface="Tahoma" pitchFamily="34" charset="0"/>
              </a:rPr>
              <a:t>Long-term average growth rate,</a:t>
            </a:r>
          </a:p>
          <a:p>
            <a:pPr algn="ctr">
              <a:lnSpc>
                <a:spcPct val="90000"/>
              </a:lnSpc>
            </a:pPr>
            <a:r>
              <a:rPr lang="en-CA" sz="1200" b="1">
                <a:solidFill>
                  <a:srgbClr val="9C9A9C"/>
                </a:solidFill>
                <a:latin typeface="Tahoma" pitchFamily="34" charset="0"/>
              </a:rPr>
              <a:t>1927-2003</a:t>
            </a:r>
          </a:p>
          <a:p>
            <a:pPr algn="ctr">
              <a:lnSpc>
                <a:spcPct val="90000"/>
              </a:lnSpc>
            </a:pPr>
            <a:r>
              <a:rPr lang="en-CA" sz="1200" b="1">
                <a:solidFill>
                  <a:srgbClr val="9C9A9C"/>
                </a:solidFill>
                <a:latin typeface="Tahoma" pitchFamily="34" charset="0"/>
              </a:rPr>
              <a:t>(2.3 percent)</a:t>
            </a:r>
          </a:p>
        </p:txBody>
      </p:sp>
      <p:sp>
        <p:nvSpPr>
          <p:cNvPr id="625679" name="Text Box 15"/>
          <p:cNvSpPr txBox="1">
            <a:spLocks noChangeArrowheads="1"/>
          </p:cNvSpPr>
          <p:nvPr/>
        </p:nvSpPr>
        <p:spPr bwMode="auto">
          <a:xfrm>
            <a:off x="5791200" y="4456113"/>
            <a:ext cx="13303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CA" sz="1200" b="1">
                <a:solidFill>
                  <a:srgbClr val="424984"/>
                </a:solidFill>
                <a:latin typeface="Tahoma" pitchFamily="34" charset="0"/>
              </a:rPr>
              <a:t>Average growth</a:t>
            </a:r>
          </a:p>
          <a:p>
            <a:pPr algn="ctr">
              <a:lnSpc>
                <a:spcPct val="90000"/>
              </a:lnSpc>
            </a:pPr>
            <a:r>
              <a:rPr lang="en-CA" sz="1200" b="1">
                <a:solidFill>
                  <a:srgbClr val="424984"/>
                </a:solidFill>
                <a:latin typeface="Tahoma" pitchFamily="34" charset="0"/>
              </a:rPr>
              <a:t>rate, 1980-1996 (1.2 percent)</a:t>
            </a:r>
          </a:p>
        </p:txBody>
      </p:sp>
      <p:sp>
        <p:nvSpPr>
          <p:cNvPr id="625680" name="Text Box 16"/>
          <p:cNvSpPr txBox="1">
            <a:spLocks noChangeArrowheads="1"/>
          </p:cNvSpPr>
          <p:nvPr/>
        </p:nvSpPr>
        <p:spPr bwMode="auto">
          <a:xfrm>
            <a:off x="2457450" y="4486275"/>
            <a:ext cx="1090613" cy="66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CA" sz="1200" b="1">
                <a:latin typeface="Tahoma" pitchFamily="34" charset="0"/>
              </a:rPr>
              <a:t>Average growth rate,</a:t>
            </a:r>
            <a:br>
              <a:rPr lang="en-CA" sz="1200" b="1">
                <a:latin typeface="Tahoma" pitchFamily="34" charset="0"/>
              </a:rPr>
            </a:br>
            <a:r>
              <a:rPr lang="en-CA" sz="1200" b="1">
                <a:latin typeface="Tahoma" pitchFamily="34" charset="0"/>
              </a:rPr>
              <a:t>1929-1938</a:t>
            </a:r>
          </a:p>
          <a:p>
            <a:pPr algn="ctr">
              <a:lnSpc>
                <a:spcPct val="90000"/>
              </a:lnSpc>
            </a:pPr>
            <a:r>
              <a:rPr lang="en-CA" sz="1200" b="1">
                <a:latin typeface="Tahoma" pitchFamily="34" charset="0"/>
              </a:rPr>
              <a:t>(-1.1 percent)</a:t>
            </a:r>
          </a:p>
        </p:txBody>
      </p:sp>
      <p:sp>
        <p:nvSpPr>
          <p:cNvPr id="625681" name="Line 17"/>
          <p:cNvSpPr>
            <a:spLocks noChangeShapeType="1"/>
          </p:cNvSpPr>
          <p:nvPr/>
        </p:nvSpPr>
        <p:spPr bwMode="auto">
          <a:xfrm>
            <a:off x="2847975" y="2509838"/>
            <a:ext cx="414338" cy="0"/>
          </a:xfrm>
          <a:prstGeom prst="line">
            <a:avLst/>
          </a:prstGeom>
          <a:noFill/>
          <a:ln w="28575">
            <a:solidFill>
              <a:srgbClr val="F69A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25682" name="Line 18"/>
          <p:cNvSpPr>
            <a:spLocks noChangeShapeType="1"/>
          </p:cNvSpPr>
          <p:nvPr/>
        </p:nvSpPr>
        <p:spPr bwMode="auto">
          <a:xfrm>
            <a:off x="2532063" y="1809750"/>
            <a:ext cx="525462" cy="676275"/>
          </a:xfrm>
          <a:prstGeom prst="line">
            <a:avLst/>
          </a:prstGeom>
          <a:noFill/>
          <a:ln w="9525">
            <a:solidFill>
              <a:srgbClr val="F69A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en-US"/>
          </a:p>
        </p:txBody>
      </p:sp>
      <p:sp>
        <p:nvSpPr>
          <p:cNvPr id="625683" name="Line 19"/>
          <p:cNvSpPr>
            <a:spLocks noChangeShapeType="1"/>
          </p:cNvSpPr>
          <p:nvPr/>
        </p:nvSpPr>
        <p:spPr bwMode="auto">
          <a:xfrm>
            <a:off x="1833563" y="3338513"/>
            <a:ext cx="6010275" cy="0"/>
          </a:xfrm>
          <a:prstGeom prst="line">
            <a:avLst/>
          </a:prstGeom>
          <a:noFill/>
          <a:ln w="28575">
            <a:solidFill>
              <a:srgbClr val="9C9A9C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25684" name="Line 20"/>
          <p:cNvSpPr>
            <a:spLocks noChangeShapeType="1"/>
          </p:cNvSpPr>
          <p:nvPr/>
        </p:nvSpPr>
        <p:spPr bwMode="auto">
          <a:xfrm>
            <a:off x="4424363" y="2444750"/>
            <a:ext cx="0" cy="874713"/>
          </a:xfrm>
          <a:prstGeom prst="line">
            <a:avLst/>
          </a:prstGeom>
          <a:noFill/>
          <a:ln w="9525">
            <a:solidFill>
              <a:srgbClr val="9C9A9C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en-US"/>
          </a:p>
        </p:txBody>
      </p:sp>
      <p:sp>
        <p:nvSpPr>
          <p:cNvPr id="625685" name="Line 21"/>
          <p:cNvSpPr>
            <a:spLocks noChangeShapeType="1"/>
          </p:cNvSpPr>
          <p:nvPr/>
        </p:nvSpPr>
        <p:spPr bwMode="auto">
          <a:xfrm>
            <a:off x="5857875" y="3476625"/>
            <a:ext cx="1079500" cy="0"/>
          </a:xfrm>
          <a:prstGeom prst="line">
            <a:avLst/>
          </a:prstGeom>
          <a:noFill/>
          <a:ln w="28575">
            <a:solidFill>
              <a:srgbClr val="424984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25686" name="Line 22"/>
          <p:cNvSpPr>
            <a:spLocks noChangeShapeType="1"/>
          </p:cNvSpPr>
          <p:nvPr/>
        </p:nvSpPr>
        <p:spPr bwMode="auto">
          <a:xfrm flipV="1">
            <a:off x="6400800" y="3490913"/>
            <a:ext cx="0" cy="966787"/>
          </a:xfrm>
          <a:prstGeom prst="line">
            <a:avLst/>
          </a:prstGeom>
          <a:noFill/>
          <a:ln w="9525">
            <a:solidFill>
              <a:srgbClr val="424984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en-US"/>
          </a:p>
        </p:txBody>
      </p:sp>
      <p:sp>
        <p:nvSpPr>
          <p:cNvPr id="625687" name="Line 23"/>
          <p:cNvSpPr>
            <a:spLocks noChangeShapeType="1"/>
          </p:cNvSpPr>
          <p:nvPr/>
        </p:nvSpPr>
        <p:spPr bwMode="auto">
          <a:xfrm flipH="1">
            <a:off x="4667250" y="3186113"/>
            <a:ext cx="1044575" cy="0"/>
          </a:xfrm>
          <a:prstGeom prst="line">
            <a:avLst/>
          </a:prstGeom>
          <a:noFill/>
          <a:ln w="28575">
            <a:solidFill>
              <a:srgbClr val="6B867B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25688" name="Line 24"/>
          <p:cNvSpPr>
            <a:spLocks noChangeShapeType="1"/>
          </p:cNvSpPr>
          <p:nvPr/>
        </p:nvSpPr>
        <p:spPr bwMode="auto">
          <a:xfrm flipV="1">
            <a:off x="4805363" y="3205163"/>
            <a:ext cx="0" cy="1266825"/>
          </a:xfrm>
          <a:prstGeom prst="line">
            <a:avLst/>
          </a:prstGeom>
          <a:noFill/>
          <a:ln w="9525">
            <a:solidFill>
              <a:srgbClr val="6B867B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en-US"/>
          </a:p>
        </p:txBody>
      </p:sp>
      <p:sp>
        <p:nvSpPr>
          <p:cNvPr id="625689" name="Line 25"/>
          <p:cNvSpPr>
            <a:spLocks noChangeShapeType="1"/>
          </p:cNvSpPr>
          <p:nvPr/>
        </p:nvSpPr>
        <p:spPr bwMode="auto">
          <a:xfrm>
            <a:off x="2014538" y="3705225"/>
            <a:ext cx="757237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25690" name="Line 26"/>
          <p:cNvSpPr>
            <a:spLocks noChangeShapeType="1"/>
          </p:cNvSpPr>
          <p:nvPr/>
        </p:nvSpPr>
        <p:spPr bwMode="auto">
          <a:xfrm flipV="1">
            <a:off x="2738438" y="3724275"/>
            <a:ext cx="0" cy="7429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en-US"/>
          </a:p>
        </p:txBody>
      </p:sp>
      <p:sp>
        <p:nvSpPr>
          <p:cNvPr id="25" name="Text Box 14"/>
          <p:cNvSpPr txBox="1">
            <a:spLocks noChangeArrowheads="1"/>
          </p:cNvSpPr>
          <p:nvPr/>
        </p:nvSpPr>
        <p:spPr bwMode="auto">
          <a:xfrm>
            <a:off x="5786438" y="1928813"/>
            <a:ext cx="25241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CA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cs typeface="+mn-cs"/>
              </a:rPr>
              <a:t>Average growth rate,</a:t>
            </a:r>
          </a:p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CA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cs typeface="+mn-cs"/>
              </a:rPr>
              <a:t>1997-2007</a:t>
            </a:r>
          </a:p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CA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cs typeface="+mn-cs"/>
              </a:rPr>
              <a:t>(2.3 percent)</a:t>
            </a:r>
          </a:p>
        </p:txBody>
      </p:sp>
      <p:sp>
        <p:nvSpPr>
          <p:cNvPr id="26" name="Line 20"/>
          <p:cNvSpPr>
            <a:spLocks noChangeShapeType="1"/>
          </p:cNvSpPr>
          <p:nvPr/>
        </p:nvSpPr>
        <p:spPr bwMode="auto">
          <a:xfrm>
            <a:off x="7013575" y="2452688"/>
            <a:ext cx="0" cy="874712"/>
          </a:xfrm>
          <a:prstGeom prst="line">
            <a:avLst/>
          </a:prstGeom>
          <a:noFill/>
          <a:ln w="9525">
            <a:solidFill>
              <a:schemeClr val="tx1">
                <a:lumMod val="65000"/>
                <a:lumOff val="35000"/>
              </a:schemeClr>
            </a:solidFill>
            <a:round/>
            <a:headEnd/>
            <a:tailEnd type="triangle" w="med" len="lg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CA">
              <a:latin typeface="+mn-lt"/>
              <a:cs typeface="+mn-cs"/>
            </a:endParaRPr>
          </a:p>
        </p:txBody>
      </p:sp>
      <p:cxnSp>
        <p:nvCxnSpPr>
          <p:cNvPr id="28" name="Straight Connector 27"/>
          <p:cNvCxnSpPr/>
          <p:nvPr/>
        </p:nvCxnSpPr>
        <p:spPr>
          <a:xfrm>
            <a:off x="6858000" y="3357563"/>
            <a:ext cx="785813" cy="1587"/>
          </a:xfrm>
          <a:prstGeom prst="line">
            <a:avLst/>
          </a:prstGeom>
          <a:ln w="381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AEDAAE9-996A-4D85-9525-D264DD24671C}" type="slidenum">
              <a:rPr lang="en-CA"/>
              <a:pPr>
                <a:defRPr/>
              </a:pPr>
              <a:t>6</a:t>
            </a:fld>
            <a:endParaRPr lang="en-CA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Lecture Four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6256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25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6256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625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25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625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500"/>
                                        <p:tgtEl>
                                          <p:spTgt spid="625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25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6256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" dur="500"/>
                                        <p:tgtEl>
                                          <p:spTgt spid="625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25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625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7" dur="500"/>
                                        <p:tgtEl>
                                          <p:spTgt spid="625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25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625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5674" grpId="0"/>
      <p:bldP spid="625676" grpId="0"/>
      <p:bldP spid="625678" grpId="0"/>
      <p:bldP spid="625679" grpId="0"/>
      <p:bldP spid="625680" grpId="0"/>
      <p:bldP spid="625681" grpId="0" animBg="1"/>
      <p:bldP spid="625682" grpId="0" animBg="1"/>
      <p:bldP spid="625683" grpId="0" animBg="1"/>
      <p:bldP spid="625684" grpId="0" animBg="1"/>
      <p:bldP spid="625685" grpId="0" animBg="1"/>
      <p:bldP spid="625686" grpId="0" animBg="1"/>
      <p:bldP spid="625687" grpId="0" animBg="1"/>
      <p:bldP spid="625688" grpId="0" animBg="1"/>
      <p:bldP spid="625689" grpId="0" animBg="1"/>
      <p:bldP spid="625690" grpId="0" animBg="1"/>
      <p:bldP spid="2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3622" name="Rectangle 6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chemeClr val="accent1">
                    <a:satMod val="150000"/>
                  </a:schemeClr>
                </a:solidFill>
              </a:rPr>
              <a:t>“Cyclical”  Fluctuations of </a:t>
            </a:r>
            <a:r>
              <a:rPr lang="en-US" dirty="0" smtClean="0">
                <a:solidFill>
                  <a:schemeClr val="accent1">
                    <a:satMod val="150000"/>
                  </a:schemeClr>
                </a:solidFill>
              </a:rPr>
              <a:t>Economic Activity</a:t>
            </a:r>
            <a:endParaRPr lang="en-US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623623" name="Rectangle 7"/>
          <p:cNvSpPr>
            <a:spLocks noGrp="1" noChangeArrowheads="1"/>
          </p:cNvSpPr>
          <p:nvPr>
            <p:ph type="body" idx="1"/>
          </p:nvPr>
        </p:nvSpPr>
        <p:spPr/>
        <p:txBody>
          <a:bodyPr rtlCol="0">
            <a:normAutofit/>
          </a:bodyPr>
          <a:lstStyle/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sz="2400" dirty="0"/>
              <a:t>The term “Business Cycle” should not  be read to imply that economic fluctuations are regular or inevitable</a:t>
            </a:r>
          </a:p>
          <a:p>
            <a:pPr marL="731520" lvl="1" indent="-27432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en-US" sz="2400" dirty="0"/>
              <a:t>Irregular in length and </a:t>
            </a:r>
            <a:r>
              <a:rPr lang="en-US" sz="2400" dirty="0" smtClean="0"/>
              <a:t>severity</a:t>
            </a:r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CA" sz="2400" dirty="0" smtClean="0"/>
              <a:t>Expansions and recessions usually are not limited to a few industries or regions but are </a:t>
            </a:r>
            <a:r>
              <a:rPr lang="en-CA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felt throughout the economy </a:t>
            </a:r>
            <a:r>
              <a:rPr lang="en-CA" sz="2400" i="1" dirty="0" smtClean="0"/>
              <a:t>.</a:t>
            </a:r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CA" sz="2400" dirty="0" smtClean="0"/>
              <a:t>Unemployment is a key indicator of short-term economic fluctuations</a:t>
            </a:r>
          </a:p>
          <a:p>
            <a:pPr marL="731520" lvl="1" indent="-27432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en-CA" sz="2400" dirty="0" smtClean="0"/>
              <a:t>Cyclical Unemployment</a:t>
            </a:r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CA" sz="2400" dirty="0" smtClean="0"/>
              <a:t>Inflation follows a typical pattern in recessions and expansions.</a:t>
            </a:r>
            <a:endParaRPr lang="en-US" sz="2400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A78C11-553B-43FC-A9DC-F06480B0D759}" type="slidenum">
              <a:rPr lang="en-CA"/>
              <a:pPr>
                <a:defRPr/>
              </a:pPr>
              <a:t>7</a:t>
            </a:fld>
            <a:endParaRPr lang="en-CA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Lecture Four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36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236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36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236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36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236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36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236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36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236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36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236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362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8136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2400" dirty="0" smtClean="0">
                <a:solidFill>
                  <a:schemeClr val="accent1">
                    <a:satMod val="150000"/>
                  </a:schemeClr>
                </a:solidFill>
              </a:rPr>
              <a:t>Canada’s Unemployment Rate and Pronounced GDP Slowdowns:1960-2007</a:t>
            </a:r>
            <a:r>
              <a:rPr lang="en-CA" sz="2400" dirty="0" smtClean="0">
                <a:solidFill>
                  <a:schemeClr val="accent1">
                    <a:satMod val="150000"/>
                  </a:schemeClr>
                </a:solidFill>
              </a:rPr>
              <a:t/>
            </a:r>
            <a:br>
              <a:rPr lang="en-CA" sz="2400" dirty="0" smtClean="0">
                <a:solidFill>
                  <a:schemeClr val="accent1">
                    <a:satMod val="150000"/>
                  </a:schemeClr>
                </a:solidFill>
              </a:rPr>
            </a:br>
            <a:endParaRPr lang="en-US" sz="2400" dirty="0">
              <a:solidFill>
                <a:schemeClr val="accent1">
                  <a:satMod val="150000"/>
                </a:schemeClr>
              </a:solidFill>
            </a:endParaRPr>
          </a:p>
        </p:txBody>
      </p:sp>
      <p:graphicFrame>
        <p:nvGraphicFramePr>
          <p:cNvPr id="3074" name="Chart 6"/>
          <p:cNvGraphicFramePr>
            <a:graphicFrameLocks/>
          </p:cNvGraphicFramePr>
          <p:nvPr/>
        </p:nvGraphicFramePr>
        <p:xfrm>
          <a:off x="1143000" y="1397000"/>
          <a:ext cx="7000875" cy="4246563"/>
        </p:xfrm>
        <a:graphic>
          <a:graphicData uri="http://schemas.openxmlformats.org/presentationml/2006/ole">
            <p:oleObj spid="_x0000_s3074" name="Chart" r:id="rId4" imgW="7004911" imgH="4249280" progId="Excel.Chart.8">
              <p:embed/>
            </p:oleObj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357313" y="5500688"/>
            <a:ext cx="7143750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dirty="0">
                <a:solidFill>
                  <a:schemeClr val="accent6">
                    <a:lumMod val="50000"/>
                  </a:schemeClr>
                </a:solidFill>
                <a:latin typeface="+mn-lt"/>
                <a:cs typeface="+mn-cs"/>
              </a:rPr>
              <a:t>The vertical blue lines indicate starting points of periods when the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dirty="0">
                <a:solidFill>
                  <a:schemeClr val="accent6">
                    <a:lumMod val="50000"/>
                  </a:schemeClr>
                </a:solidFill>
                <a:latin typeface="+mn-lt"/>
                <a:cs typeface="+mn-cs"/>
              </a:rPr>
              <a:t>GDP growth rate slowed sharply and unemployment rate rises.</a:t>
            </a: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8BD4212-010C-4382-AD09-5ED3E1A119D8}" type="slidenum">
              <a:rPr lang="en-CA"/>
              <a:pPr>
                <a:defRPr/>
              </a:pPr>
              <a:t>8</a:t>
            </a:fld>
            <a:endParaRPr lang="en-CA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Lecture Four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1033" name="Rectangle 9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2800" dirty="0" smtClean="0">
                <a:solidFill>
                  <a:schemeClr val="accent1">
                    <a:satMod val="150000"/>
                  </a:schemeClr>
                </a:solidFill>
              </a:rPr>
              <a:t>Canadian Recessions and Inflation, 1960-2007</a:t>
            </a:r>
            <a:r>
              <a:rPr lang="en-CA" sz="2800" dirty="0" smtClean="0">
                <a:solidFill>
                  <a:schemeClr val="accent1">
                    <a:satMod val="150000"/>
                  </a:schemeClr>
                </a:solidFill>
              </a:rPr>
              <a:t/>
            </a:r>
            <a:br>
              <a:rPr lang="en-CA" sz="2800" dirty="0" smtClean="0">
                <a:solidFill>
                  <a:schemeClr val="accent1">
                    <a:satMod val="150000"/>
                  </a:schemeClr>
                </a:solidFill>
              </a:rPr>
            </a:br>
            <a:endParaRPr lang="en-US" sz="2800" dirty="0">
              <a:solidFill>
                <a:schemeClr val="accent1">
                  <a:satMod val="150000"/>
                </a:schemeClr>
              </a:solidFill>
            </a:endParaRPr>
          </a:p>
        </p:txBody>
      </p:sp>
      <p:graphicFrame>
        <p:nvGraphicFramePr>
          <p:cNvPr id="4098" name="Chart 5"/>
          <p:cNvGraphicFramePr>
            <a:graphicFrameLocks/>
          </p:cNvGraphicFramePr>
          <p:nvPr/>
        </p:nvGraphicFramePr>
        <p:xfrm>
          <a:off x="1065213" y="1397000"/>
          <a:ext cx="7181850" cy="4541838"/>
        </p:xfrm>
        <a:graphic>
          <a:graphicData uri="http://schemas.openxmlformats.org/presentationml/2006/ole">
            <p:oleObj spid="_x0000_s4098" r:id="rId4" imgW="7181710" imgH="4541914" progId="Excel.Chart.8">
              <p:embed/>
            </p:oleObj>
          </a:graphicData>
        </a:graphic>
      </p:graphicFrame>
      <p:cxnSp>
        <p:nvCxnSpPr>
          <p:cNvPr id="15" name="Straight Connector 14"/>
          <p:cNvCxnSpPr/>
          <p:nvPr/>
        </p:nvCxnSpPr>
        <p:spPr>
          <a:xfrm rot="5400000" flipH="1" flipV="1">
            <a:off x="1286669" y="3428207"/>
            <a:ext cx="3571875" cy="1587"/>
          </a:xfrm>
          <a:prstGeom prst="line">
            <a:avLst/>
          </a:prstGeom>
          <a:ln w="28575">
            <a:solidFill>
              <a:schemeClr val="bg2">
                <a:lumMod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rot="5400000" flipH="1" flipV="1">
            <a:off x="4001294" y="3428207"/>
            <a:ext cx="3571875" cy="1587"/>
          </a:xfrm>
          <a:prstGeom prst="line">
            <a:avLst/>
          </a:prstGeom>
          <a:ln w="28575">
            <a:solidFill>
              <a:schemeClr val="bg2">
                <a:lumMod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rot="5400000" flipH="1" flipV="1">
            <a:off x="2643981" y="3428207"/>
            <a:ext cx="3571875" cy="1588"/>
          </a:xfrm>
          <a:prstGeom prst="line">
            <a:avLst/>
          </a:prstGeom>
          <a:ln w="28575">
            <a:solidFill>
              <a:schemeClr val="bg2">
                <a:lumMod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rot="5400000" flipH="1" flipV="1">
            <a:off x="3072606" y="3428207"/>
            <a:ext cx="3571875" cy="1588"/>
          </a:xfrm>
          <a:prstGeom prst="line">
            <a:avLst/>
          </a:prstGeom>
          <a:ln w="28575">
            <a:solidFill>
              <a:schemeClr val="bg2">
                <a:lumMod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rot="5400000" flipH="1" flipV="1">
            <a:off x="5215731" y="3428207"/>
            <a:ext cx="3571875" cy="1588"/>
          </a:xfrm>
          <a:prstGeom prst="line">
            <a:avLst/>
          </a:prstGeom>
          <a:ln w="28575">
            <a:solidFill>
              <a:schemeClr val="bg2">
                <a:lumMod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6CF9DC-A97E-47F7-8F4C-63A46FA5A90B}" type="slidenum">
              <a:rPr lang="en-CA"/>
              <a:pPr>
                <a:defRPr/>
              </a:pPr>
              <a:t>9</a:t>
            </a:fld>
            <a:endParaRPr lang="en-CA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Lecture Four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0790" name="Rectangle 6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chemeClr val="accent1">
                    <a:satMod val="150000"/>
                  </a:schemeClr>
                </a:solidFill>
              </a:rPr>
              <a:t>Characteristics of Short-run Fluctuations</a:t>
            </a:r>
          </a:p>
        </p:txBody>
      </p:sp>
      <p:sp>
        <p:nvSpPr>
          <p:cNvPr id="26627" name="Rectangle 7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Uneven in industrial impact</a:t>
            </a:r>
          </a:p>
          <a:p>
            <a:pPr lvl="1" eaLnBrk="1" hangingPunct="1"/>
            <a:r>
              <a:rPr lang="en-US" smtClean="0"/>
              <a:t>Durable goods are much more sensitive to income and interest rate fluctuations</a:t>
            </a:r>
          </a:p>
          <a:p>
            <a:pPr lvl="2" eaLnBrk="1" hangingPunct="1"/>
            <a:r>
              <a:rPr lang="en-US" smtClean="0"/>
              <a:t>Households can postpone purchases ?</a:t>
            </a:r>
          </a:p>
          <a:p>
            <a:pPr lvl="3" eaLnBrk="1" hangingPunct="1"/>
            <a:r>
              <a:rPr lang="en-US" smtClean="0"/>
              <a:t>E.g., cars, houses, capital equipment</a:t>
            </a:r>
          </a:p>
          <a:p>
            <a:pPr lvl="1" eaLnBrk="1" hangingPunct="1"/>
            <a:r>
              <a:rPr lang="en-US" smtClean="0"/>
              <a:t>Services and nondurables output is much less sensitive to fluctuations</a:t>
            </a:r>
          </a:p>
          <a:p>
            <a:pPr lvl="2" eaLnBrk="1" hangingPunct="1"/>
            <a:r>
              <a:rPr lang="en-US" smtClean="0"/>
              <a:t>Hard to postpone consumption </a:t>
            </a:r>
          </a:p>
          <a:p>
            <a:pPr lvl="3" eaLnBrk="1" hangingPunct="1"/>
            <a:r>
              <a:rPr lang="en-US" smtClean="0"/>
              <a:t>E.g., Food, hospitals, schools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7A982B4-C378-443F-A5E2-E11437A39615}" type="slidenum">
              <a:rPr lang="en-CA"/>
              <a:pPr>
                <a:defRPr/>
              </a:pPr>
              <a:t>10</a:t>
            </a:fld>
            <a:endParaRPr lang="en-CA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Lecture Four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66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66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3862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>
                <a:solidFill>
                  <a:schemeClr val="accent1">
                    <a:satMod val="150000"/>
                  </a:schemeClr>
                </a:solidFill>
              </a:rPr>
              <a:t>Potential Output</a:t>
            </a:r>
          </a:p>
        </p:txBody>
      </p:sp>
      <p:sp>
        <p:nvSpPr>
          <p:cNvPr id="633863" name="Rectangle 7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Potential output, Potential real GDP, or Full employment output</a:t>
            </a:r>
          </a:p>
          <a:p>
            <a:pPr lvl="1" eaLnBrk="1" hangingPunct="1"/>
            <a:r>
              <a:rPr lang="en-US" smtClean="0"/>
              <a:t>The amount of output (real GDP) that an economy could produce when using all its resources, such as capital and labour, at normal rates</a:t>
            </a:r>
          </a:p>
          <a:p>
            <a:pPr lvl="1" eaLnBrk="1" hangingPunct="1"/>
            <a:r>
              <a:rPr lang="en-US" smtClean="0"/>
              <a:t>Potential output grows over time </a:t>
            </a:r>
          </a:p>
          <a:p>
            <a:pPr lvl="2" eaLnBrk="1" hangingPunct="1"/>
            <a:r>
              <a:rPr lang="en-US" smtClean="0"/>
              <a:t>Capital &amp; labor inputs increase + technology improves</a:t>
            </a:r>
          </a:p>
          <a:p>
            <a:pPr lvl="1" eaLnBrk="1" hangingPunct="1"/>
            <a:r>
              <a:rPr lang="en-US" smtClean="0"/>
              <a:t>Usually denoted by Y*</a:t>
            </a:r>
          </a:p>
          <a:p>
            <a:pPr eaLnBrk="1" hangingPunct="1">
              <a:buFont typeface="Wingdings" pitchFamily="2" charset="2"/>
              <a:buNone/>
            </a:pPr>
            <a:endParaRPr lang="en-US" smtClean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00F257-9E2B-4896-AA5B-93E493D780E4}" type="slidenum">
              <a:rPr lang="en-CA"/>
              <a:pPr>
                <a:defRPr/>
              </a:pPr>
              <a:t>11</a:t>
            </a:fld>
            <a:endParaRPr lang="en-CA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Lecture Four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38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338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38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338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38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338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38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338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38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338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386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5910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>
                <a:solidFill>
                  <a:schemeClr val="accent1">
                    <a:satMod val="150000"/>
                  </a:schemeClr>
                </a:solidFill>
              </a:rPr>
              <a:t>Recessions and Potential Output</a:t>
            </a:r>
          </a:p>
        </p:txBody>
      </p:sp>
      <p:sp>
        <p:nvSpPr>
          <p:cNvPr id="635911" name="Rectangle 7"/>
          <p:cNvSpPr>
            <a:spLocks noGrp="1" noChangeArrowheads="1"/>
          </p:cNvSpPr>
          <p:nvPr>
            <p:ph type="body" idx="1"/>
          </p:nvPr>
        </p:nvSpPr>
        <p:spPr/>
        <p:txBody>
          <a:bodyPr rtlCol="0">
            <a:normAutofit fontScale="92500"/>
          </a:bodyPr>
          <a:lstStyle/>
          <a:p>
            <a:pPr marL="438912" indent="-320040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dirty="0" smtClean="0"/>
              <a:t>Why might the economy grow at less than its normal rate? </a:t>
            </a:r>
          </a:p>
          <a:p>
            <a:pPr marL="731520" lvl="1" indent="-274320" eaLnBrk="1" fontAlgn="auto" hangingPunct="1">
              <a:lnSpc>
                <a:spcPct val="75000"/>
              </a:lnSpc>
              <a:spcAft>
                <a:spcPts val="0"/>
              </a:spcAft>
              <a:buFont typeface="Wingdings"/>
              <a:buChar char=""/>
              <a:defRPr/>
            </a:pPr>
            <a:r>
              <a:rPr lang="en-US" dirty="0" smtClean="0"/>
              <a:t>Maybe actual output (Y) equals potential output (Y*), but potential output is now growing more slowly ?</a:t>
            </a:r>
          </a:p>
          <a:p>
            <a:pPr marL="731520" lvl="1" indent="-274320" eaLnBrk="1" fontAlgn="auto" hangingPunct="1">
              <a:lnSpc>
                <a:spcPct val="75000"/>
              </a:lnSpc>
              <a:spcAft>
                <a:spcPts val="0"/>
              </a:spcAft>
              <a:buFont typeface="Wingdings"/>
              <a:buChar char=""/>
              <a:defRPr/>
            </a:pPr>
            <a:r>
              <a:rPr lang="en-US" dirty="0" smtClean="0"/>
              <a:t>Actual output (Y) is less than potential output (Y*) </a:t>
            </a:r>
          </a:p>
          <a:p>
            <a:pPr marL="996696" lvl="2" eaLnBrk="1" fontAlgn="auto" hangingPunct="1">
              <a:lnSpc>
                <a:spcPct val="75000"/>
              </a:lnSpc>
              <a:spcAft>
                <a:spcPts val="0"/>
              </a:spcAft>
              <a:buClr>
                <a:schemeClr val="accent3"/>
              </a:buClr>
              <a:buFont typeface="Arial"/>
              <a:buChar char="▪"/>
              <a:defRPr/>
            </a:pPr>
            <a:r>
              <a:rPr lang="en-US" dirty="0" smtClean="0"/>
              <a:t>i.e., a recessionary gap</a:t>
            </a:r>
          </a:p>
          <a:p>
            <a:pPr marL="996696" lvl="2" eaLnBrk="1" fontAlgn="auto" hangingPunct="1">
              <a:lnSpc>
                <a:spcPct val="75000"/>
              </a:lnSpc>
              <a:spcAft>
                <a:spcPts val="0"/>
              </a:spcAft>
              <a:buClr>
                <a:schemeClr val="accent3"/>
              </a:buClr>
              <a:buFont typeface="Arial"/>
              <a:buChar char="▪"/>
              <a:defRPr/>
            </a:pPr>
            <a:r>
              <a:rPr lang="en-US" dirty="0" smtClean="0"/>
              <a:t> the usual explanation for short-term fluctuations</a:t>
            </a:r>
          </a:p>
          <a:p>
            <a:pPr marL="438912" indent="-320040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dirty="0" smtClean="0"/>
              <a:t>Output gap  (Y – Y*)</a:t>
            </a:r>
          </a:p>
          <a:p>
            <a:pPr marL="731520" lvl="1" indent="-274320" eaLnBrk="1" fontAlgn="auto" hangingPunct="1">
              <a:lnSpc>
                <a:spcPct val="75000"/>
              </a:lnSpc>
              <a:spcAft>
                <a:spcPts val="0"/>
              </a:spcAft>
              <a:buFont typeface="Wingdings"/>
              <a:buChar char=""/>
              <a:defRPr/>
            </a:pPr>
            <a:r>
              <a:rPr lang="en-US" dirty="0" smtClean="0"/>
              <a:t>The difference between the economy’s potential output and its actual output at a given point in time</a:t>
            </a:r>
          </a:p>
          <a:p>
            <a:pPr marL="731520" lvl="1" indent="-274320" eaLnBrk="1" fontAlgn="auto" hangingPunct="1">
              <a:lnSpc>
                <a:spcPct val="75000"/>
              </a:lnSpc>
              <a:spcAft>
                <a:spcPts val="0"/>
              </a:spcAft>
              <a:buFont typeface="Wingdings"/>
              <a:buChar char=""/>
              <a:defRPr/>
            </a:pPr>
            <a:r>
              <a:rPr lang="en-US" dirty="0" smtClean="0"/>
              <a:t>Y*  is potential real GDP</a:t>
            </a:r>
          </a:p>
          <a:p>
            <a:pPr marL="731520" lvl="1" indent="-274320" eaLnBrk="1" fontAlgn="auto" hangingPunct="1">
              <a:lnSpc>
                <a:spcPct val="75000"/>
              </a:lnSpc>
              <a:spcAft>
                <a:spcPts val="0"/>
              </a:spcAft>
              <a:buFont typeface="Wingdings"/>
              <a:buChar char=""/>
              <a:defRPr/>
            </a:pPr>
            <a:r>
              <a:rPr lang="en-US" dirty="0" smtClean="0"/>
              <a:t>Y is actual real GDP</a:t>
            </a:r>
          </a:p>
          <a:p>
            <a:pPr marL="438912" indent="-320040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endParaRPr lang="en-US" dirty="0" smtClean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FA9B3FB-6DAE-48B7-B4FC-7780D5F34334}" type="slidenum">
              <a:rPr lang="en-CA"/>
              <a:pPr>
                <a:defRPr/>
              </a:pPr>
              <a:t>12</a:t>
            </a:fld>
            <a:endParaRPr lang="en-CA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Lecture Four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9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359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9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359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9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359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9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6359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9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359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9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6359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9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6359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9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6359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9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359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5911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0006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solidFill>
                  <a:schemeClr val="accent1">
                    <a:satMod val="150000"/>
                  </a:schemeClr>
                </a:solidFill>
              </a:rPr>
              <a:t>Output Gaps</a:t>
            </a:r>
            <a:endParaRPr lang="en-US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640007" name="Rectangle 7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Recessionary gap (Y &lt; Y*)</a:t>
            </a:r>
          </a:p>
          <a:p>
            <a:pPr lvl="1" eaLnBrk="1" hangingPunct="1"/>
            <a:r>
              <a:rPr lang="en-US" smtClean="0"/>
              <a:t>A negative output gap -  when potential output exceeds actual output</a:t>
            </a:r>
          </a:p>
          <a:p>
            <a:pPr lvl="1" eaLnBrk="1" hangingPunct="1"/>
            <a:r>
              <a:rPr lang="en-US" smtClean="0"/>
              <a:t>Capital &amp; labour resources are not fully utilized </a:t>
            </a:r>
          </a:p>
          <a:p>
            <a:pPr eaLnBrk="1" hangingPunct="1"/>
            <a:r>
              <a:rPr lang="en-US" smtClean="0"/>
              <a:t>Expansionary gap (Y &gt; Y*)</a:t>
            </a:r>
          </a:p>
          <a:p>
            <a:pPr lvl="1" eaLnBrk="1" hangingPunct="1"/>
            <a:r>
              <a:rPr lang="en-US" smtClean="0"/>
              <a:t>A positive output gap - when actual output is higher than potential output</a:t>
            </a:r>
          </a:p>
          <a:p>
            <a:pPr lvl="1" eaLnBrk="1" hangingPunct="1"/>
            <a:r>
              <a:rPr lang="en-US" smtClean="0"/>
              <a:t>Resources are being “over-utilized”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77C49D-EE5D-4F2D-9C14-A78AF1455245}" type="slidenum">
              <a:rPr lang="en-CA"/>
              <a:pPr>
                <a:defRPr/>
              </a:pPr>
              <a:t>13</a:t>
            </a:fld>
            <a:endParaRPr lang="en-CA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Lecture Four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00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400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00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400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00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400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00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400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00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400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00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400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0007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6" descr="McCON-MACRO-07-F03"/>
          <p:cNvPicPr>
            <a:picLocks noGrp="1" noChangeAspect="1" noChangeArrowheads="1"/>
          </p:cNvPicPr>
          <p:nvPr>
            <p:ph idx="4294967295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071563" y="0"/>
            <a:ext cx="6686550" cy="675481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7174" name="Rectangle 6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solidFill>
                  <a:schemeClr val="accent1">
                    <a:satMod val="150000"/>
                  </a:schemeClr>
                </a:solidFill>
              </a:rPr>
              <a:t>Output Gaps and Unemployment</a:t>
            </a:r>
            <a:endParaRPr lang="en-US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647175" name="Rectangle 7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Recessionary gap</a:t>
            </a:r>
          </a:p>
          <a:p>
            <a:pPr lvl="1" eaLnBrk="1" hangingPunct="1"/>
            <a:r>
              <a:rPr lang="en-US" smtClean="0"/>
              <a:t>Output is falling below potential</a:t>
            </a:r>
          </a:p>
          <a:p>
            <a:pPr lvl="1" eaLnBrk="1" hangingPunct="1"/>
            <a:r>
              <a:rPr lang="en-US" smtClean="0"/>
              <a:t>High unemployment rate </a:t>
            </a:r>
          </a:p>
          <a:p>
            <a:pPr eaLnBrk="1" hangingPunct="1"/>
            <a:r>
              <a:rPr lang="en-US" smtClean="0"/>
              <a:t>Expansionary gap</a:t>
            </a:r>
          </a:p>
          <a:p>
            <a:pPr lvl="1" eaLnBrk="1" hangingPunct="1"/>
            <a:r>
              <a:rPr lang="en-CA" smtClean="0"/>
              <a:t>Labour is being utilized at a rate greater than normal</a:t>
            </a:r>
            <a:endParaRPr lang="en-US" smtClean="0"/>
          </a:p>
          <a:p>
            <a:pPr lvl="1" eaLnBrk="1" hangingPunct="1"/>
            <a:r>
              <a:rPr lang="en-US" smtClean="0"/>
              <a:t>Low unemployment rate 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6BA189-E9E9-4081-B5B4-2E15A2633AC0}" type="slidenum">
              <a:rPr lang="en-CA"/>
              <a:pPr>
                <a:defRPr/>
              </a:pPr>
              <a:t>15</a:t>
            </a:fld>
            <a:endParaRPr lang="en-CA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Lecture Four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47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1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6471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1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6471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1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6471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1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6471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1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471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7175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789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>
                <a:solidFill>
                  <a:schemeClr val="accent1">
                    <a:satMod val="150000"/>
                  </a:schemeClr>
                </a:solidFill>
              </a:rPr>
              <a:t>Measuring Unemployment</a:t>
            </a:r>
          </a:p>
        </p:txBody>
      </p:sp>
      <p:sp>
        <p:nvSpPr>
          <p:cNvPr id="677893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 rtlCol="0">
            <a:normAutofit lnSpcReduction="10000"/>
          </a:bodyPr>
          <a:lstStyle/>
          <a:p>
            <a:pPr marL="438912" indent="-320040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sz="2400" dirty="0" smtClean="0"/>
              <a:t>The unemployment rate is calculated monthly, by Statistics Canada</a:t>
            </a:r>
          </a:p>
          <a:p>
            <a:pPr marL="731520" lvl="1" indent="-27432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en-US" sz="2400" dirty="0" smtClean="0"/>
              <a:t>The number of unemployed people divided by the labour force</a:t>
            </a:r>
          </a:p>
          <a:p>
            <a:pPr marL="438912" indent="-320040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sz="2400" dirty="0" smtClean="0"/>
              <a:t>Each person 15 or older is asked:</a:t>
            </a:r>
          </a:p>
          <a:p>
            <a:pPr marL="731520" lvl="1" indent="-274320" eaLnBrk="1" fontAlgn="auto" hangingPunct="1">
              <a:lnSpc>
                <a:spcPct val="75000"/>
              </a:lnSpc>
              <a:spcAft>
                <a:spcPts val="0"/>
              </a:spcAft>
              <a:buFont typeface="Wingdings"/>
              <a:buChar char=""/>
              <a:defRPr/>
            </a:pPr>
            <a:r>
              <a:rPr lang="en-US" sz="2400" i="1" dirty="0" smtClean="0"/>
              <a:t>Did you do any paid work?</a:t>
            </a:r>
          </a:p>
          <a:p>
            <a:pPr marL="996696" lvl="2" eaLnBrk="1" fontAlgn="auto" hangingPunct="1">
              <a:lnSpc>
                <a:spcPct val="75000"/>
              </a:lnSpc>
              <a:spcAft>
                <a:spcPts val="0"/>
              </a:spcAft>
              <a:buClr>
                <a:schemeClr val="accent3"/>
              </a:buClr>
              <a:buFont typeface="Arial"/>
              <a:buChar char="▪"/>
              <a:defRPr/>
            </a:pPr>
            <a:r>
              <a:rPr lang="en-US" dirty="0" smtClean="0"/>
              <a:t>If “Yes” – counted as “Employed”</a:t>
            </a:r>
          </a:p>
          <a:p>
            <a:pPr marL="996696" lvl="2" eaLnBrk="1" fontAlgn="auto" hangingPunct="1">
              <a:lnSpc>
                <a:spcPct val="75000"/>
              </a:lnSpc>
              <a:spcAft>
                <a:spcPts val="0"/>
              </a:spcAft>
              <a:buClr>
                <a:schemeClr val="accent3"/>
              </a:buClr>
              <a:buFont typeface="Arial"/>
              <a:buChar char="▪"/>
              <a:defRPr/>
            </a:pPr>
            <a:r>
              <a:rPr lang="en-US" dirty="0" smtClean="0"/>
              <a:t>If “No” – then asked: </a:t>
            </a:r>
            <a:r>
              <a:rPr lang="en-US" i="1" dirty="0" smtClean="0"/>
              <a:t>“Did you look for work?”</a:t>
            </a:r>
            <a:r>
              <a:rPr lang="en-US" dirty="0" smtClean="0"/>
              <a:t> </a:t>
            </a:r>
          </a:p>
          <a:p>
            <a:pPr marL="1216152" lvl="3" indent="-182880" eaLnBrk="1" fontAlgn="auto" hangingPunct="1">
              <a:lnSpc>
                <a:spcPct val="75000"/>
              </a:lnSpc>
              <a:spcAft>
                <a:spcPts val="0"/>
              </a:spcAft>
              <a:buClr>
                <a:schemeClr val="accent4"/>
              </a:buClr>
              <a:buFont typeface="Arial"/>
              <a:buChar char="▪"/>
              <a:defRPr/>
            </a:pPr>
            <a:r>
              <a:rPr lang="en-US" sz="2400" dirty="0" smtClean="0"/>
              <a:t>If “Yes” – counted as “Unemployed”</a:t>
            </a:r>
          </a:p>
          <a:p>
            <a:pPr marL="1216152" lvl="3" indent="-182880" eaLnBrk="1" fontAlgn="auto" hangingPunct="1">
              <a:lnSpc>
                <a:spcPct val="75000"/>
              </a:lnSpc>
              <a:spcAft>
                <a:spcPts val="0"/>
              </a:spcAft>
              <a:buClr>
                <a:schemeClr val="accent4"/>
              </a:buClr>
              <a:buFont typeface="Arial"/>
              <a:buChar char="▪"/>
              <a:defRPr/>
            </a:pPr>
            <a:r>
              <a:rPr lang="en-US" sz="2400" dirty="0" smtClean="0"/>
              <a:t>If “No” – counted as “Not in the labour force”</a:t>
            </a:r>
          </a:p>
          <a:p>
            <a:pPr marL="731520" lvl="1" indent="-274320" eaLnBrk="1" fontAlgn="auto" hangingPunct="1">
              <a:lnSpc>
                <a:spcPct val="75000"/>
              </a:lnSpc>
              <a:spcAft>
                <a:spcPts val="0"/>
              </a:spcAft>
              <a:buFont typeface="Wingdings"/>
              <a:buChar char=""/>
              <a:defRPr/>
            </a:pPr>
            <a:r>
              <a:rPr lang="en-US" sz="2400" dirty="0" smtClean="0"/>
              <a:t>All persons of working age assigned to one of:</a:t>
            </a:r>
          </a:p>
          <a:p>
            <a:pPr marL="996696" lvl="2" eaLnBrk="1" fontAlgn="auto" hangingPunct="1">
              <a:lnSpc>
                <a:spcPct val="75000"/>
              </a:lnSpc>
              <a:spcAft>
                <a:spcPts val="0"/>
              </a:spcAft>
              <a:buClr>
                <a:schemeClr val="accent3"/>
              </a:buClr>
              <a:buFont typeface="Arial"/>
              <a:buChar char="▪"/>
              <a:defRPr/>
            </a:pPr>
            <a:r>
              <a:rPr lang="en-US" dirty="0" smtClean="0"/>
              <a:t>“Employed” OR “Unemployed” OR “Not in Labour Force”</a:t>
            </a:r>
          </a:p>
          <a:p>
            <a:pPr marL="438912" indent="-320040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endParaRPr lang="en-US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78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778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78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6778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78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778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789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67789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789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7789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789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67789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789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67789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789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67789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789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67789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789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67789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789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9222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>
                <a:solidFill>
                  <a:schemeClr val="accent1">
                    <a:satMod val="150000"/>
                  </a:schemeClr>
                </a:solidFill>
              </a:rPr>
              <a:t>Types of Unemployment </a:t>
            </a:r>
          </a:p>
        </p:txBody>
      </p:sp>
      <p:sp>
        <p:nvSpPr>
          <p:cNvPr id="649223" name="Rectangle 7"/>
          <p:cNvSpPr>
            <a:spLocks noGrp="1" noChangeArrowheads="1"/>
          </p:cNvSpPr>
          <p:nvPr>
            <p:ph type="body" idx="1"/>
          </p:nvPr>
        </p:nvSpPr>
        <p:spPr/>
        <p:txBody>
          <a:bodyPr rtlCol="0">
            <a:normAutofit fontScale="92500" lnSpcReduction="20000"/>
          </a:bodyPr>
          <a:lstStyle/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smtClean="0"/>
              <a:t>Frictional</a:t>
            </a:r>
          </a:p>
          <a:p>
            <a:pPr marL="731520" lvl="1" indent="-27432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en-US" smtClean="0"/>
              <a:t>Associated with short-term matching of workers and jobs</a:t>
            </a:r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smtClean="0"/>
              <a:t>Structural</a:t>
            </a:r>
          </a:p>
          <a:p>
            <a:pPr marL="731520" lvl="1" indent="-27432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en-US" smtClean="0"/>
              <a:t>Long-term chronic—mismatch of skills which workers have &amp; skills required for jobs</a:t>
            </a:r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smtClean="0"/>
              <a:t>Seasonal</a:t>
            </a:r>
          </a:p>
          <a:p>
            <a:pPr marL="731520" lvl="1" indent="-27432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en-US" smtClean="0"/>
              <a:t>Predictable fluctuations in jobs and job search due to weather and seasons</a:t>
            </a:r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smtClean="0"/>
              <a:t>Cyclical </a:t>
            </a:r>
          </a:p>
          <a:p>
            <a:pPr marL="731520" lvl="1" indent="-27432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en-US" smtClean="0"/>
              <a:t>“Demand – deficient” unemployment, additional unemployment brought by recessions.</a:t>
            </a:r>
          </a:p>
          <a:p>
            <a:pPr marL="731520" lvl="1" indent="-27432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endParaRPr lang="en-US" smtClean="0"/>
          </a:p>
          <a:p>
            <a:pPr marL="731520" lvl="1" indent="-27432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endParaRPr lang="en-US" smtClean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DFAA594-5837-45E6-88F3-26FC010897B3}" type="slidenum">
              <a:rPr lang="en-CA"/>
              <a:pPr>
                <a:defRPr/>
              </a:pPr>
              <a:t>17</a:t>
            </a:fld>
            <a:endParaRPr lang="en-CA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Lecture Four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92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492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92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492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92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492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92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492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92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492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92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492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92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492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92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492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922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2294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>
                <a:solidFill>
                  <a:schemeClr val="accent1">
                    <a:satMod val="150000"/>
                  </a:schemeClr>
                </a:solidFill>
              </a:rPr>
              <a:t>Natural Rate of Unemployment</a:t>
            </a:r>
          </a:p>
        </p:txBody>
      </p:sp>
      <p:sp>
        <p:nvSpPr>
          <p:cNvPr id="652295" name="Rectangle 7"/>
          <p:cNvSpPr>
            <a:spLocks noGrp="1" noChangeArrowheads="1"/>
          </p:cNvSpPr>
          <p:nvPr>
            <p:ph type="body" idx="1"/>
          </p:nvPr>
        </p:nvSpPr>
        <p:spPr/>
        <p:txBody>
          <a:bodyPr rtlCol="0">
            <a:normAutofit fontScale="92500" lnSpcReduction="10000"/>
          </a:bodyPr>
          <a:lstStyle/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smtClean="0"/>
              <a:t>Natural rate of unemployment  [u*]</a:t>
            </a:r>
          </a:p>
          <a:p>
            <a:pPr marL="731520" lvl="1" indent="-27432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en-US" smtClean="0"/>
              <a:t>Frictional + structural + seasonal unemployment</a:t>
            </a:r>
          </a:p>
          <a:p>
            <a:pPr marL="731520" lvl="1" indent="-27432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en-US" smtClean="0"/>
              <a:t>The unemployment rate </a:t>
            </a:r>
          </a:p>
          <a:p>
            <a:pPr marL="996696" lvl="2" eaLnBrk="1" fontAlgn="auto" hangingPunct="1">
              <a:spcAft>
                <a:spcPts val="0"/>
              </a:spcAft>
              <a:buClr>
                <a:schemeClr val="accent3"/>
              </a:buClr>
              <a:buFont typeface="Arial"/>
              <a:buChar char="▪"/>
              <a:defRPr/>
            </a:pPr>
            <a:r>
              <a:rPr lang="en-US" smtClean="0"/>
              <a:t>when cyclical unemployment equals zero</a:t>
            </a:r>
          </a:p>
          <a:p>
            <a:pPr marL="996696" lvl="2" eaLnBrk="1" fontAlgn="auto" hangingPunct="1">
              <a:spcAft>
                <a:spcPts val="0"/>
              </a:spcAft>
              <a:buClr>
                <a:schemeClr val="accent3"/>
              </a:buClr>
              <a:buFont typeface="Arial"/>
              <a:buChar char="▪"/>
              <a:defRPr/>
            </a:pPr>
            <a:r>
              <a:rPr lang="en-US" smtClean="0"/>
              <a:t>when an economy has neither an expansionary gap nor a recessionary gap</a:t>
            </a:r>
          </a:p>
          <a:p>
            <a:pPr marL="731520" lvl="1" indent="-27432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en-CA" smtClean="0"/>
              <a:t>Full-employment rate of unemployment  or non-accelerating inflation rate of unemployment (or NAIRU )</a:t>
            </a:r>
          </a:p>
          <a:p>
            <a:pPr marL="731520" lvl="1" indent="-27432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en-CA" smtClean="0"/>
              <a:t>The natural rate of unemployment could be lowered by measures such as structural policies</a:t>
            </a:r>
            <a:endParaRPr lang="en-US" smtClean="0"/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endParaRPr lang="en-US" smtClean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77C294B-6BB7-4BB8-AB22-C50BF14435FE}" type="slidenum">
              <a:rPr lang="en-CA"/>
              <a:pPr>
                <a:defRPr/>
              </a:pPr>
              <a:t>18</a:t>
            </a:fld>
            <a:endParaRPr lang="en-CA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Lecture Four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22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522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22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522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22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522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22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522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22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522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22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522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22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522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2295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4342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>
                <a:solidFill>
                  <a:schemeClr val="accent1">
                    <a:satMod val="150000"/>
                  </a:schemeClr>
                </a:solidFill>
              </a:rPr>
              <a:t>Cyclical Unemployment</a:t>
            </a:r>
          </a:p>
        </p:txBody>
      </p:sp>
      <p:sp>
        <p:nvSpPr>
          <p:cNvPr id="654343" name="Rectangle 7"/>
          <p:cNvSpPr>
            <a:spLocks noGrp="1" noChangeArrowheads="1"/>
          </p:cNvSpPr>
          <p:nvPr>
            <p:ph type="body" idx="1"/>
          </p:nvPr>
        </p:nvSpPr>
        <p:spPr/>
        <p:txBody>
          <a:bodyPr rtlCol="0">
            <a:normAutofit lnSpcReduction="10000"/>
          </a:bodyPr>
          <a:lstStyle/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dirty="0" smtClean="0"/>
              <a:t>Cyclical unemployment: u - u*</a:t>
            </a:r>
          </a:p>
          <a:p>
            <a:pPr marL="731520" lvl="1" indent="-27432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en-US" dirty="0" smtClean="0"/>
              <a:t>Actual unemployment rate: u</a:t>
            </a:r>
          </a:p>
          <a:p>
            <a:pPr marL="731520" lvl="1" indent="-27432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en-US" dirty="0" smtClean="0"/>
              <a:t>Natural rate of unemployment: u*</a:t>
            </a:r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dirty="0" smtClean="0"/>
              <a:t>Recession</a:t>
            </a:r>
          </a:p>
          <a:p>
            <a:pPr marL="731520" lvl="1" indent="-27432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en-US" dirty="0" smtClean="0"/>
              <a:t>u – u* is positive (u &gt; u*)</a:t>
            </a:r>
          </a:p>
          <a:p>
            <a:pPr marL="731520" lvl="1" indent="-27432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en-US" dirty="0" smtClean="0"/>
              <a:t>Positive cyclical unemployment gap</a:t>
            </a:r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dirty="0" smtClean="0"/>
              <a:t>Expansion</a:t>
            </a:r>
          </a:p>
          <a:p>
            <a:pPr marL="731520" lvl="1" indent="-27432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en-US" dirty="0" smtClean="0"/>
              <a:t>u – u* is negative (u &lt; u*)</a:t>
            </a:r>
          </a:p>
          <a:p>
            <a:pPr marL="731520" lvl="1" indent="-27432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en-US" dirty="0" smtClean="0"/>
              <a:t>Negative cyclical unemployment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F9EB294-3335-46B7-A7D1-D7C678D272C1}" type="slidenum">
              <a:rPr lang="en-CA"/>
              <a:pPr>
                <a:defRPr/>
              </a:pPr>
              <a:t>19</a:t>
            </a:fld>
            <a:endParaRPr lang="en-CA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Lecture Four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43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543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43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6543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43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6543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43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6543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43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6543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43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543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43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6543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43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543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43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6543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434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6390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err="1" smtClean="0">
                <a:solidFill>
                  <a:schemeClr val="accent1">
                    <a:satMod val="150000"/>
                  </a:schemeClr>
                </a:solidFill>
              </a:rPr>
              <a:t>Okun’s</a:t>
            </a:r>
            <a:r>
              <a:rPr lang="en-US" dirty="0" smtClean="0">
                <a:solidFill>
                  <a:schemeClr val="accent1">
                    <a:satMod val="150000"/>
                  </a:schemeClr>
                </a:solidFill>
              </a:rPr>
              <a:t> Law</a:t>
            </a:r>
            <a:endParaRPr lang="en-US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656391" name="Rectangle 7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Okun’s Law</a:t>
            </a:r>
          </a:p>
          <a:p>
            <a:pPr lvl="1" eaLnBrk="1" hangingPunct="1"/>
            <a:r>
              <a:rPr lang="en-US" smtClean="0"/>
              <a:t>The relationship between an output gap and cyclical unemployment</a:t>
            </a:r>
          </a:p>
          <a:p>
            <a:pPr lvl="1" eaLnBrk="1" hangingPunct="1"/>
            <a:r>
              <a:rPr lang="en-US" smtClean="0"/>
              <a:t>Each extra percentage point of cyclical unemployment is associated with a 2 percentage point increase change in output</a:t>
            </a:r>
          </a:p>
          <a:p>
            <a:pPr lvl="1" eaLnBrk="1" hangingPunct="1"/>
            <a:r>
              <a:rPr lang="es-ES" b="1" smtClean="0"/>
              <a:t>(</a:t>
            </a:r>
            <a:r>
              <a:rPr lang="es-ES" b="1" i="1" smtClean="0"/>
              <a:t>Y*- Y)/Y*  =2 ( U - U*).</a:t>
            </a:r>
            <a:endParaRPr lang="en-US" b="1" smtClean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CFB7595-7496-4DB7-9CE6-49278EB8E9ED}" type="slidenum">
              <a:rPr lang="en-CA"/>
              <a:pPr>
                <a:defRPr/>
              </a:pPr>
              <a:t>20</a:t>
            </a:fld>
            <a:endParaRPr lang="en-CA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Lecture Four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3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563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3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563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3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563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3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563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6391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8" name="Rectangle 2"/>
          <p:cNvSpPr>
            <a:spLocks noGrp="1" noChangeArrowheads="1"/>
          </p:cNvSpPr>
          <p:nvPr>
            <p:ph type="title"/>
          </p:nvPr>
        </p:nvSpPr>
        <p:spPr>
          <a:xfrm>
            <a:off x="574675" y="260350"/>
            <a:ext cx="8569325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2800" smtClean="0">
                <a:solidFill>
                  <a:schemeClr val="accent1">
                    <a:satMod val="150000"/>
                  </a:schemeClr>
                </a:solidFill>
              </a:rPr>
              <a:t>Okun’s Law</a:t>
            </a:r>
            <a:br>
              <a:rPr lang="en-US" sz="2800" smtClean="0">
                <a:solidFill>
                  <a:schemeClr val="accent1">
                    <a:satMod val="150000"/>
                  </a:schemeClr>
                </a:solidFill>
              </a:rPr>
            </a:br>
            <a:r>
              <a:rPr lang="en-US" sz="2800" smtClean="0">
                <a:solidFill>
                  <a:schemeClr val="accent1">
                    <a:satMod val="150000"/>
                  </a:schemeClr>
                </a:solidFill>
              </a:rPr>
              <a:t>The Effect of Growth in Real GDP on Unemployment</a:t>
            </a:r>
          </a:p>
        </p:txBody>
      </p:sp>
      <p:graphicFrame>
        <p:nvGraphicFramePr>
          <p:cNvPr id="427011" name="Object 3"/>
          <p:cNvGraphicFramePr>
            <a:graphicFrameLocks noChangeAspect="1"/>
          </p:cNvGraphicFramePr>
          <p:nvPr>
            <p:ph idx="1"/>
          </p:nvPr>
        </p:nvGraphicFramePr>
        <p:xfrm>
          <a:off x="755650" y="1844675"/>
          <a:ext cx="7978775" cy="3962400"/>
        </p:xfrm>
        <a:graphic>
          <a:graphicData uri="http://schemas.openxmlformats.org/presentationml/2006/ole">
            <p:oleObj spid="_x0000_s5122" name="Chart" r:id="rId4" imgW="7248576" imgH="3600456" progId="MSGraph.Chart.8">
              <p:embed followColorScheme="full"/>
            </p:oleObj>
          </a:graphicData>
        </a:graphic>
      </p:graphicFrame>
      <p:sp>
        <p:nvSpPr>
          <p:cNvPr id="427013" name="Line 5"/>
          <p:cNvSpPr>
            <a:spLocks noChangeShapeType="1"/>
          </p:cNvSpPr>
          <p:nvPr/>
        </p:nvSpPr>
        <p:spPr bwMode="auto">
          <a:xfrm>
            <a:off x="1908175" y="3068638"/>
            <a:ext cx="5832475" cy="2160587"/>
          </a:xfrm>
          <a:prstGeom prst="line">
            <a:avLst/>
          </a:prstGeom>
          <a:noFill/>
          <a:ln w="38100">
            <a:solidFill>
              <a:schemeClr val="folHlink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27014" name="Text Box 6"/>
          <p:cNvSpPr txBox="1">
            <a:spLocks noChangeArrowheads="1"/>
          </p:cNvSpPr>
          <p:nvPr/>
        </p:nvSpPr>
        <p:spPr bwMode="auto">
          <a:xfrm>
            <a:off x="1403350" y="2492375"/>
            <a:ext cx="7272338" cy="4064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sz="2000" dirty="0">
                <a:solidFill>
                  <a:srgbClr val="FF0000"/>
                </a:solidFill>
                <a:cs typeface="+mn-cs"/>
              </a:rPr>
              <a:t>Change in </a:t>
            </a:r>
            <a:r>
              <a:rPr lang="en-US" sz="2000" b="1" dirty="0">
                <a:solidFill>
                  <a:srgbClr val="FF0000"/>
                </a:solidFill>
                <a:cs typeface="+mn-cs"/>
              </a:rPr>
              <a:t>u</a:t>
            </a:r>
            <a:r>
              <a:rPr lang="en-US" sz="2000" dirty="0">
                <a:solidFill>
                  <a:srgbClr val="FF0000"/>
                </a:solidFill>
                <a:cs typeface="+mn-cs"/>
              </a:rPr>
              <a:t> rate = 0.11 – 0.4234 (growth in Y – growth in Y*)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F76AEE8-6C22-4FA3-AA9F-8389388BC663}" type="slidenum">
              <a:rPr lang="en-US" smtClean="0"/>
              <a:pPr>
                <a:defRPr/>
              </a:pPr>
              <a:t>21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Four</a:t>
            </a:r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27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27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4270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OleChart spid="427011" grpId="0"/>
      <p:bldP spid="427013" grpId="0" animBg="1"/>
      <p:bldP spid="42701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dirty="0" err="1" smtClean="0">
                <a:solidFill>
                  <a:schemeClr val="accent1">
                    <a:satMod val="150000"/>
                  </a:schemeClr>
                </a:solidFill>
              </a:rPr>
              <a:t>Okun’s</a:t>
            </a:r>
            <a:r>
              <a:rPr lang="en-CA" dirty="0" smtClean="0">
                <a:solidFill>
                  <a:schemeClr val="accent1">
                    <a:satMod val="150000"/>
                  </a:schemeClr>
                </a:solidFill>
              </a:rPr>
              <a:t> Law and Canada’s Output Gap in 1994</a:t>
            </a:r>
            <a:endParaRPr lang="en-CA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 w="19050"/>
        </p:spPr>
        <p:txBody>
          <a:bodyPr rtlCol="0">
            <a:normAutofit/>
          </a:bodyPr>
          <a:lstStyle/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CA" sz="1400" dirty="0" smtClean="0">
                <a:solidFill>
                  <a:schemeClr val="accent6">
                    <a:lumMod val="50000"/>
                  </a:schemeClr>
                </a:solidFill>
              </a:rPr>
              <a:t>     1. 	    2. 	     3. 	      4. 	       5. 	      6. 	    7. 	         8.</a:t>
            </a:r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CA" sz="1400" dirty="0" smtClean="0">
                <a:solidFill>
                  <a:schemeClr val="accent6">
                    <a:lumMod val="50000"/>
                  </a:schemeClr>
                </a:solidFill>
              </a:rPr>
              <a:t>								  Implied</a:t>
            </a:r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CA" sz="1400" dirty="0" smtClean="0">
                <a:solidFill>
                  <a:schemeClr val="accent6">
                    <a:lumMod val="50000"/>
                  </a:schemeClr>
                </a:solidFill>
              </a:rPr>
              <a:t>	        Output gap  Actual GDP   Potential 	                         u - u*       	</a:t>
            </a:r>
            <a:r>
              <a:rPr lang="en-CA" sz="1400" dirty="0" err="1" smtClean="0">
                <a:solidFill>
                  <a:schemeClr val="accent6">
                    <a:lumMod val="50000"/>
                  </a:schemeClr>
                </a:solidFill>
              </a:rPr>
              <a:t>urate</a:t>
            </a:r>
            <a:r>
              <a:rPr lang="en-CA" sz="1400" dirty="0" smtClean="0">
                <a:solidFill>
                  <a:schemeClr val="accent6">
                    <a:lumMod val="50000"/>
                  </a:schemeClr>
                </a:solidFill>
              </a:rPr>
              <a:t>       	  natural rate of</a:t>
            </a:r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CA" sz="1400" dirty="0" smtClean="0">
                <a:solidFill>
                  <a:schemeClr val="accent6">
                    <a:lumMod val="50000"/>
                  </a:schemeClr>
                </a:solidFill>
              </a:rPr>
              <a:t>	        (1994$,          (1994$,       GDP (1994$,  Percentage    	(%)               	 u          	 unemployment,</a:t>
            </a:r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CA" sz="1400" dirty="0" smtClean="0">
                <a:solidFill>
                  <a:schemeClr val="accent6">
                    <a:lumMod val="50000"/>
                  </a:schemeClr>
                </a:solidFill>
              </a:rPr>
              <a:t>Source   billions)        billions)        billions)          output gap                         	(%)               	   u*  (%)</a:t>
            </a:r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CA" sz="1400" dirty="0" smtClean="0"/>
              <a:t>IMF               37                  773                 810                	4.6              	  2.3          	 10.3                      8.0</a:t>
            </a:r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CA" sz="1400" dirty="0" smtClean="0"/>
              <a:t>Finance        45                  773                 818              	  5.5                	 2.8           	10.3                      7.5</a:t>
            </a:r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CA" sz="1400" dirty="0" smtClean="0"/>
              <a:t>HRDC           77                  773                850               	  9.1                	 4.5          	 10.3                      5.8</a:t>
            </a:r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CA" sz="1400" dirty="0" smtClean="0"/>
              <a:t>CCPA           109                 773                882              	  12.4                6.2          	10.3                       4.1</a:t>
            </a:r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endParaRPr lang="en-CA" sz="1600" dirty="0" smtClean="0"/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CA" sz="1600" dirty="0" smtClean="0"/>
              <a:t>	</a:t>
            </a:r>
            <a:r>
              <a:rPr lang="en-CA" sz="1600" dirty="0" err="1" smtClean="0"/>
              <a:t>Okun’s</a:t>
            </a:r>
            <a:r>
              <a:rPr lang="en-CA" sz="1600" dirty="0" smtClean="0"/>
              <a:t> law tells us that the percentage output gap is double the percentage-point gap between the actual unemployment rate and the natural rate.</a:t>
            </a:r>
            <a:endParaRPr lang="en-CA" sz="1600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642938" y="1785938"/>
            <a:ext cx="7786687" cy="1587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642938" y="2928938"/>
            <a:ext cx="7786687" cy="1587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657C151-D639-4499-832B-058D7AFA1678}" type="slidenum">
              <a:rPr lang="en-CA"/>
              <a:pPr>
                <a:defRPr/>
              </a:pPr>
              <a:t>22</a:t>
            </a:fld>
            <a:endParaRPr lang="en-CA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Lecture Four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Lecture  Four</a:t>
            </a:r>
          </a:p>
        </p:txBody>
      </p:sp>
      <p:sp>
        <p:nvSpPr>
          <p:cNvPr id="2048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7489313-93AC-4BE9-8C97-101D7386DC6F}" type="slidenum">
              <a:rPr lang="en-US"/>
              <a:pPr>
                <a:defRPr/>
              </a:pPr>
              <a:t>23</a:t>
            </a:fld>
            <a:endParaRPr lang="en-US"/>
          </a:p>
        </p:txBody>
      </p:sp>
      <p:sp>
        <p:nvSpPr>
          <p:cNvPr id="20485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smtClean="0">
                <a:solidFill>
                  <a:schemeClr val="accent1">
                    <a:satMod val="150000"/>
                  </a:schemeClr>
                </a:solidFill>
              </a:rPr>
              <a:t>Economic Cost of Unemployment</a:t>
            </a:r>
          </a:p>
        </p:txBody>
      </p:sp>
      <p:sp>
        <p:nvSpPr>
          <p:cNvPr id="434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CA" smtClean="0"/>
              <a:t>Given for 1994:</a:t>
            </a:r>
          </a:p>
          <a:p>
            <a:pPr lvl="1" eaLnBrk="1" hangingPunct="1">
              <a:lnSpc>
                <a:spcPct val="90000"/>
              </a:lnSpc>
            </a:pPr>
            <a:r>
              <a:rPr lang="en-CA" smtClean="0"/>
              <a:t>unemployment rate is 10.3%</a:t>
            </a:r>
          </a:p>
          <a:p>
            <a:pPr lvl="1" eaLnBrk="1" hangingPunct="1">
              <a:lnSpc>
                <a:spcPct val="90000"/>
              </a:lnSpc>
            </a:pPr>
            <a:r>
              <a:rPr lang="en-CA" smtClean="0"/>
              <a:t>natural rate is 7.5%</a:t>
            </a:r>
          </a:p>
          <a:p>
            <a:pPr lvl="1" eaLnBrk="1" hangingPunct="1">
              <a:lnSpc>
                <a:spcPct val="90000"/>
              </a:lnSpc>
            </a:pPr>
            <a:r>
              <a:rPr lang="en-CA" smtClean="0"/>
              <a:t>potential GDP is $818 billion</a:t>
            </a:r>
          </a:p>
          <a:p>
            <a:pPr eaLnBrk="1" hangingPunct="1">
              <a:lnSpc>
                <a:spcPct val="90000"/>
              </a:lnSpc>
            </a:pPr>
            <a:r>
              <a:rPr lang="en-CA" smtClean="0"/>
              <a:t>What is the GDP gap?</a:t>
            </a:r>
          </a:p>
          <a:p>
            <a:pPr lvl="1" eaLnBrk="1" hangingPunct="1">
              <a:lnSpc>
                <a:spcPct val="90000"/>
              </a:lnSpc>
            </a:pPr>
            <a:r>
              <a:rPr lang="en-CA" smtClean="0"/>
              <a:t>10.3% </a:t>
            </a:r>
            <a:r>
              <a:rPr lang="en-CA" smtClean="0">
                <a:sym typeface="Symbol" pitchFamily="18" charset="2"/>
              </a:rPr>
              <a:t></a:t>
            </a:r>
            <a:r>
              <a:rPr lang="en-CA" smtClean="0"/>
              <a:t> 7.5% = 2.8% (gap in % terms)</a:t>
            </a:r>
          </a:p>
          <a:p>
            <a:pPr lvl="1" eaLnBrk="1" hangingPunct="1">
              <a:lnSpc>
                <a:spcPct val="90000"/>
              </a:lnSpc>
            </a:pPr>
            <a:r>
              <a:rPr lang="en-CA" smtClean="0"/>
              <a:t>2.8% X 2 = 5.6% (apply Okun’s Law)</a:t>
            </a:r>
          </a:p>
          <a:p>
            <a:pPr lvl="1" eaLnBrk="1" hangingPunct="1">
              <a:lnSpc>
                <a:spcPct val="90000"/>
              </a:lnSpc>
            </a:pPr>
            <a:r>
              <a:rPr lang="en-CA" smtClean="0"/>
              <a:t>5.6% of $818 billion = $45.8 billion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41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41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41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4179" grpId="0" build="p" bldLvl="4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8438" name="Rectangle 6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dirty="0" err="1" smtClean="0">
                <a:solidFill>
                  <a:schemeClr val="accent1">
                    <a:satMod val="150000"/>
                  </a:schemeClr>
                </a:solidFill>
              </a:rPr>
              <a:t>Okun’s</a:t>
            </a:r>
            <a:r>
              <a:rPr lang="en-CA" dirty="0" smtClean="0">
                <a:solidFill>
                  <a:schemeClr val="accent1">
                    <a:satMod val="150000"/>
                  </a:schemeClr>
                </a:solidFill>
              </a:rPr>
              <a:t> Law and Canada’s Output Gap in 1994</a:t>
            </a:r>
            <a:endParaRPr lang="en-US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658439" name="Rectangle 7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2800" smtClean="0"/>
              <a:t>1994 – estimates of cost of recessionary gap range from $37 to $109 billion, for that one year</a:t>
            </a:r>
          </a:p>
          <a:p>
            <a:pPr lvl="1" eaLnBrk="1" hangingPunct="1"/>
            <a:r>
              <a:rPr lang="en-US" sz="2400" smtClean="0"/>
              <a:t>1994 Canadian population = 29 million</a:t>
            </a:r>
          </a:p>
          <a:p>
            <a:pPr lvl="1" eaLnBrk="1" hangingPunct="1"/>
            <a:r>
              <a:rPr lang="en-US" sz="2400" smtClean="0"/>
              <a:t>Even according to the lowest estimate, the output loss was around $1,276 per person or about $5,100 per family (1994 dollars)</a:t>
            </a:r>
          </a:p>
          <a:p>
            <a:pPr eaLnBrk="1" hangingPunct="1"/>
            <a:r>
              <a:rPr lang="en-US" sz="2800" smtClean="0"/>
              <a:t>Total cost of 1990s recession must be summed over entire period 1990-96</a:t>
            </a:r>
          </a:p>
          <a:p>
            <a:pPr lvl="1" eaLnBrk="1" hangingPunct="1"/>
            <a:r>
              <a:rPr lang="en-CA" sz="2400" smtClean="0"/>
              <a:t>see Pierre Fortin, “The Great Canadian Slump”</a:t>
            </a:r>
            <a:endParaRPr lang="en-US" sz="2400" smtClean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69A175-0F3F-445B-AD39-A542490B18EA}" type="slidenum">
              <a:rPr lang="en-CA"/>
              <a:pPr>
                <a:defRPr/>
              </a:pPr>
              <a:t>24</a:t>
            </a:fld>
            <a:endParaRPr lang="en-CA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Lecture Four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84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584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84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584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84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584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84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584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84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584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8439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dirty="0" smtClean="0">
                <a:solidFill>
                  <a:schemeClr val="accent1">
                    <a:satMod val="150000"/>
                  </a:schemeClr>
                </a:solidFill>
              </a:rPr>
              <a:t>The Consumer Price Index: Measuring the Price Level</a:t>
            </a:r>
            <a:endParaRPr lang="en-CA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smtClean="0"/>
              <a:t>Price Level </a:t>
            </a:r>
          </a:p>
          <a:p>
            <a:pPr lvl="1" eaLnBrk="1" hangingPunct="1"/>
            <a:r>
              <a:rPr lang="en-CA" smtClean="0"/>
              <a:t>the overall level of prices at a point in time as measured by a price index such as the CPI</a:t>
            </a:r>
          </a:p>
          <a:p>
            <a:pPr eaLnBrk="1" hangingPunct="1"/>
            <a:r>
              <a:rPr lang="en-CA" smtClean="0"/>
              <a:t>Consumer Price Index (CPI)</a:t>
            </a:r>
          </a:p>
          <a:p>
            <a:pPr lvl="1" eaLnBrk="1" hangingPunct="1"/>
            <a:r>
              <a:rPr lang="en-CA" smtClean="0"/>
              <a:t>for any period, measures the cost in that period of a standard basket of goods and services relative to the cost of the same basket of goods and services in a fixed year, called the base year</a:t>
            </a:r>
          </a:p>
          <a:p>
            <a:pPr eaLnBrk="1" hangingPunct="1">
              <a:buFont typeface="Wingdings" pitchFamily="2" charset="2"/>
              <a:buNone/>
            </a:pPr>
            <a:endParaRPr lang="en-CA" smtClean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58C9B81-3AF6-478E-8755-D51721312E53}" type="slidenum">
              <a:rPr lang="en-CA"/>
              <a:pPr>
                <a:defRPr/>
              </a:pPr>
              <a:t>25</a:t>
            </a:fld>
            <a:endParaRPr lang="en-CA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Lecture Four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dirty="0" smtClean="0">
                <a:solidFill>
                  <a:schemeClr val="accent1">
                    <a:satMod val="150000"/>
                  </a:schemeClr>
                </a:solidFill>
              </a:rPr>
              <a:t>Monthly Household Budget of the Typical Family</a:t>
            </a:r>
            <a:endParaRPr lang="en-CA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40963" name="Content Placeholder 2"/>
          <p:cNvSpPr>
            <a:spLocks noGrp="1"/>
          </p:cNvSpPr>
          <p:nvPr>
            <p:ph sz="half" idx="1"/>
          </p:nvPr>
        </p:nvSpPr>
        <p:spPr>
          <a:xfrm>
            <a:off x="571500" y="1951038"/>
            <a:ext cx="3929063" cy="38862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CA" sz="1800" b="1" smtClean="0"/>
              <a:t>Table 1: Base Year 2002</a:t>
            </a:r>
          </a:p>
          <a:p>
            <a:pPr eaLnBrk="1" hangingPunct="1">
              <a:buFont typeface="Wingdings" pitchFamily="2" charset="2"/>
              <a:buNone/>
            </a:pPr>
            <a:endParaRPr lang="en-CA" sz="1800" b="1" smtClean="0"/>
          </a:p>
          <a:p>
            <a:pPr eaLnBrk="1" hangingPunct="1">
              <a:buFont typeface="Wingdings" pitchFamily="2" charset="2"/>
              <a:buNone/>
            </a:pPr>
            <a:r>
              <a:rPr lang="en-CA" sz="1800" b="1" smtClean="0"/>
              <a:t>Item 			     Cost</a:t>
            </a:r>
          </a:p>
          <a:p>
            <a:pPr eaLnBrk="1" hangingPunct="1">
              <a:buFont typeface="Wingdings" pitchFamily="2" charset="2"/>
              <a:buNone/>
            </a:pPr>
            <a:endParaRPr lang="en-CA" sz="1800" smtClean="0"/>
          </a:p>
          <a:p>
            <a:pPr eaLnBrk="1" hangingPunct="1">
              <a:buFont typeface="Wingdings" pitchFamily="2" charset="2"/>
              <a:buNone/>
            </a:pPr>
            <a:r>
              <a:rPr lang="en-CA" sz="1800" smtClean="0"/>
              <a:t>Rent, 2-bedroom aptment 	       500</a:t>
            </a:r>
          </a:p>
          <a:p>
            <a:pPr eaLnBrk="1" hangingPunct="1">
              <a:buFont typeface="Wingdings" pitchFamily="2" charset="2"/>
              <a:buNone/>
            </a:pPr>
            <a:r>
              <a:rPr lang="en-CA" sz="1800" smtClean="0"/>
              <a:t>Hamburgers (60 at $2 each)     120</a:t>
            </a:r>
          </a:p>
          <a:p>
            <a:pPr eaLnBrk="1" hangingPunct="1">
              <a:buFont typeface="Wingdings" pitchFamily="2" charset="2"/>
              <a:buNone/>
            </a:pPr>
            <a:r>
              <a:rPr lang="en-CA" sz="1800" smtClean="0"/>
              <a:t>Movie tickets (10 at $6 each)      60</a:t>
            </a:r>
          </a:p>
          <a:p>
            <a:pPr eaLnBrk="1" hangingPunct="1">
              <a:buFont typeface="Wingdings" pitchFamily="2" charset="2"/>
              <a:buNone/>
            </a:pPr>
            <a:endParaRPr lang="en-CA" sz="1800" b="1" smtClean="0"/>
          </a:p>
          <a:p>
            <a:pPr eaLnBrk="1" hangingPunct="1">
              <a:buFont typeface="Wingdings" pitchFamily="2" charset="2"/>
              <a:buNone/>
            </a:pPr>
            <a:r>
              <a:rPr lang="en-CA" sz="1800" b="1" smtClean="0"/>
              <a:t>Total Expenditure	   $680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>
          <a:xfrm>
            <a:off x="4800600" y="1951038"/>
            <a:ext cx="3914775" cy="38862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CA" sz="1800" b="1" smtClean="0"/>
              <a:t>Table 2: Year 2009</a:t>
            </a:r>
          </a:p>
          <a:p>
            <a:pPr eaLnBrk="1" hangingPunct="1">
              <a:buFont typeface="Wingdings" pitchFamily="2" charset="2"/>
              <a:buNone/>
            </a:pPr>
            <a:endParaRPr lang="en-CA" sz="1800" b="1" smtClean="0"/>
          </a:p>
          <a:p>
            <a:pPr eaLnBrk="1" hangingPunct="1">
              <a:buFont typeface="Wingdings" pitchFamily="2" charset="2"/>
              <a:buNone/>
            </a:pPr>
            <a:r>
              <a:rPr lang="en-CA" sz="1800" b="1" smtClean="0"/>
              <a:t>Item 			     Cost</a:t>
            </a:r>
          </a:p>
          <a:p>
            <a:pPr eaLnBrk="1" hangingPunct="1">
              <a:buFont typeface="Wingdings" pitchFamily="2" charset="2"/>
              <a:buNone/>
            </a:pPr>
            <a:endParaRPr lang="en-CA" sz="1800" smtClean="0"/>
          </a:p>
          <a:p>
            <a:pPr eaLnBrk="1" hangingPunct="1">
              <a:buFont typeface="Wingdings" pitchFamily="2" charset="2"/>
              <a:buNone/>
            </a:pPr>
            <a:r>
              <a:rPr lang="en-CA" sz="1800" smtClean="0"/>
              <a:t>Rent, 2-bedroom aptment 	       630</a:t>
            </a:r>
          </a:p>
          <a:p>
            <a:pPr eaLnBrk="1" hangingPunct="1">
              <a:buFont typeface="Wingdings" pitchFamily="2" charset="2"/>
              <a:buNone/>
            </a:pPr>
            <a:r>
              <a:rPr lang="en-CA" sz="1800" smtClean="0"/>
              <a:t>Hamburgers (60 at $2.5 each)   150</a:t>
            </a:r>
          </a:p>
          <a:p>
            <a:pPr eaLnBrk="1" hangingPunct="1">
              <a:buFont typeface="Wingdings" pitchFamily="2" charset="2"/>
              <a:buNone/>
            </a:pPr>
            <a:r>
              <a:rPr lang="en-CA" sz="1800" smtClean="0"/>
              <a:t>Movie tickets (10 at $7 each)      70</a:t>
            </a:r>
          </a:p>
          <a:p>
            <a:pPr eaLnBrk="1" hangingPunct="1">
              <a:buFont typeface="Wingdings" pitchFamily="2" charset="2"/>
              <a:buNone/>
            </a:pPr>
            <a:endParaRPr lang="en-CA" sz="1800" b="1" smtClean="0"/>
          </a:p>
          <a:p>
            <a:pPr eaLnBrk="1" hangingPunct="1">
              <a:buFont typeface="Wingdings" pitchFamily="2" charset="2"/>
              <a:buNone/>
            </a:pPr>
            <a:r>
              <a:rPr lang="en-CA" sz="1800" b="1" smtClean="0"/>
              <a:t>Total Expenditure	    $850</a:t>
            </a:r>
          </a:p>
          <a:p>
            <a:pPr eaLnBrk="1" hangingPunct="1"/>
            <a:endParaRPr lang="en-CA" sz="1800" smtClean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7C7687E-B7F1-4B51-9AE6-7B61E6C9BC60}" type="slidenum">
              <a:rPr lang="en-CA"/>
              <a:pPr>
                <a:defRPr/>
              </a:pPr>
              <a:t>26</a:t>
            </a:fld>
            <a:endParaRPr lang="en-CA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Lecture Four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42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>
                <a:solidFill>
                  <a:schemeClr val="accent1">
                    <a:satMod val="150000"/>
                  </a:schemeClr>
                </a:solidFill>
              </a:rPr>
              <a:t>Consumer Price Index</a:t>
            </a:r>
            <a:endParaRPr lang="en-US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>
          <a:xfrm>
            <a:off x="642938" y="2786063"/>
            <a:ext cx="7786687" cy="3357562"/>
          </a:xfrm>
        </p:spPr>
        <p:txBody>
          <a:bodyPr/>
          <a:lstStyle/>
          <a:p>
            <a:pPr eaLnBrk="1" hangingPunct="1"/>
            <a:r>
              <a:rPr lang="en-US" sz="2800" smtClean="0"/>
              <a:t>CPI measures changes in prices of a “typical” household consumption market basket.</a:t>
            </a:r>
          </a:p>
          <a:p>
            <a:pPr eaLnBrk="1" hangingPunct="1"/>
            <a:r>
              <a:rPr lang="en-US" sz="2800" smtClean="0"/>
              <a:t>Using Table 1 and 2</a:t>
            </a:r>
          </a:p>
          <a:p>
            <a:pPr lvl="1" eaLnBrk="1" hangingPunct="1"/>
            <a:r>
              <a:rPr lang="en-US" sz="2400" smtClean="0"/>
              <a:t> CPI in 2009 = ($850÷$680)×100 = 125</a:t>
            </a:r>
          </a:p>
          <a:p>
            <a:pPr lvl="1" eaLnBrk="1" hangingPunct="1"/>
            <a:r>
              <a:rPr lang="en-CA" sz="2400" smtClean="0"/>
              <a:t>the cost of living in the year 2009 is 25 percent higher than it was in 2002 </a:t>
            </a:r>
            <a:endParaRPr lang="en-US" sz="2400" smtClean="0"/>
          </a:p>
          <a:p>
            <a:pPr eaLnBrk="1" hangingPunct="1"/>
            <a:endParaRPr lang="en-CA" sz="2800" smtClean="0"/>
          </a:p>
        </p:txBody>
      </p:sp>
      <p:graphicFrame>
        <p:nvGraphicFramePr>
          <p:cNvPr id="28677" name="Object 5"/>
          <p:cNvGraphicFramePr>
            <a:graphicFrameLocks noChangeAspect="1"/>
          </p:cNvGraphicFramePr>
          <p:nvPr/>
        </p:nvGraphicFramePr>
        <p:xfrm>
          <a:off x="1492250" y="1651000"/>
          <a:ext cx="6391275" cy="735013"/>
        </p:xfrm>
        <a:graphic>
          <a:graphicData uri="http://schemas.openxmlformats.org/presentationml/2006/ole">
            <p:oleObj spid="_x0000_s6146" name="Equation" r:id="rId4" imgW="3644640" imgH="419040" progId="Equation.3">
              <p:embed/>
            </p:oleObj>
          </a:graphicData>
        </a:graphic>
      </p:graphicFrame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553BB02-E064-4E69-B14B-7FE89B2A1BBA}" type="slidenum">
              <a:rPr lang="en-CA"/>
              <a:pPr>
                <a:defRPr/>
              </a:pPr>
              <a:t>27</a:t>
            </a:fld>
            <a:endParaRPr lang="en-CA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Lecture Four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42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>
                <a:solidFill>
                  <a:schemeClr val="accent1">
                    <a:satMod val="150000"/>
                  </a:schemeClr>
                </a:solidFill>
              </a:rPr>
              <a:t>Consumer Price Index</a:t>
            </a:r>
            <a:endParaRPr lang="en-US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>
          <a:xfrm>
            <a:off x="642938" y="1500188"/>
            <a:ext cx="7786687" cy="4643437"/>
          </a:xfrm>
        </p:spPr>
        <p:txBody>
          <a:bodyPr rtlCol="0">
            <a:normAutofit lnSpcReduction="10000"/>
          </a:bodyPr>
          <a:lstStyle/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dirty="0" smtClean="0"/>
              <a:t>Example</a:t>
            </a:r>
          </a:p>
          <a:p>
            <a:pPr marL="731520" lvl="1" indent="-27432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en-US" dirty="0" smtClean="0"/>
              <a:t>Adding purchase item of 4 sweaters at $30 each in 2002 and $50 each in 2009</a:t>
            </a:r>
          </a:p>
          <a:p>
            <a:pPr marL="731520" lvl="1" indent="-27432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en-US" dirty="0" smtClean="0"/>
              <a:t>In 2002, total expenditure changes to $680 + $30×4 = $800</a:t>
            </a:r>
          </a:p>
          <a:p>
            <a:pPr marL="731520" lvl="1" indent="-27432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en-US" dirty="0" smtClean="0"/>
              <a:t>In 2009, total expenditure changes to $850 + $50×4 = $1050</a:t>
            </a:r>
          </a:p>
          <a:p>
            <a:pPr marL="731520" lvl="1" indent="-27432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en-US" dirty="0" smtClean="0"/>
              <a:t>CPI in 2009 = ($1050÷$800)×100 = 131</a:t>
            </a:r>
          </a:p>
          <a:p>
            <a:pPr marL="731520" lvl="1" indent="-27432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en-CA" dirty="0" smtClean="0"/>
              <a:t>the cost of living in the year 2009 is 31 percent higher than it was in 2002 </a:t>
            </a:r>
          </a:p>
          <a:p>
            <a:pPr marL="731520" lvl="1" indent="-27432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endParaRPr lang="en-US" dirty="0" smtClean="0"/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endParaRPr lang="en-CA" dirty="0" smtClean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F683DA1-64A3-4AF2-88A6-75E8F3B8155A}" type="slidenum">
              <a:rPr lang="en-CA"/>
              <a:pPr>
                <a:defRPr/>
              </a:pPr>
              <a:t>28</a:t>
            </a:fld>
            <a:endParaRPr lang="en-CA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Lecture Four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dirty="0" smtClean="0">
                <a:solidFill>
                  <a:schemeClr val="accent1">
                    <a:satMod val="150000"/>
                  </a:schemeClr>
                </a:solidFill>
              </a:rPr>
              <a:t>Inflation</a:t>
            </a:r>
            <a:endParaRPr lang="en-CA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sz="2400" smtClean="0"/>
              <a:t>Rate of Inflation </a:t>
            </a:r>
          </a:p>
          <a:p>
            <a:pPr lvl="1" eaLnBrk="1" hangingPunct="1"/>
            <a:r>
              <a:rPr lang="en-CA" sz="2000" smtClean="0"/>
              <a:t>the annual percentage rate of change in the price level</a:t>
            </a:r>
          </a:p>
          <a:p>
            <a:pPr eaLnBrk="1" hangingPunct="1"/>
            <a:r>
              <a:rPr lang="en-CA" sz="2400" smtClean="0"/>
              <a:t>Calculating Inflation Rate 1972-1976</a:t>
            </a:r>
          </a:p>
          <a:p>
            <a:pPr lvl="1" eaLnBrk="1" hangingPunct="1">
              <a:buFont typeface="Wingdings" pitchFamily="2" charset="2"/>
              <a:buNone/>
            </a:pPr>
            <a:r>
              <a:rPr lang="en-CA" sz="2000" smtClean="0"/>
              <a:t>                                                              </a:t>
            </a:r>
          </a:p>
          <a:p>
            <a:pPr lvl="1" eaLnBrk="1" hangingPunct="1">
              <a:buFont typeface="Wingdings" pitchFamily="2" charset="2"/>
              <a:buNone/>
            </a:pPr>
            <a:r>
              <a:rPr lang="en-CA" sz="2000" smtClean="0"/>
              <a:t>                                                              Inflation rate between 1972 and 1973: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500063" y="3143250"/>
          <a:ext cx="3429024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14512"/>
                <a:gridCol w="171451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1600" b="0" dirty="0" smtClean="0"/>
                        <a:t>Year</a:t>
                      </a:r>
                      <a:endParaRPr lang="en-CA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600" b="0" dirty="0" smtClean="0"/>
                        <a:t>CPI</a:t>
                      </a:r>
                      <a:endParaRPr lang="en-CA" sz="1600" b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1600" b="0" dirty="0" smtClean="0"/>
                        <a:t>1972</a:t>
                      </a:r>
                      <a:endParaRPr lang="en-CA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600" b="0" dirty="0" smtClean="0"/>
                        <a:t>21.9</a:t>
                      </a:r>
                      <a:endParaRPr lang="en-CA" sz="1600" b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1600" b="0" dirty="0" smtClean="0"/>
                        <a:t>1973</a:t>
                      </a:r>
                      <a:endParaRPr lang="en-CA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600" b="0" dirty="0" smtClean="0"/>
                        <a:t>23.6</a:t>
                      </a:r>
                      <a:endParaRPr lang="en-CA" sz="1600" b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1600" b="0" dirty="0" smtClean="0"/>
                        <a:t>1974</a:t>
                      </a:r>
                      <a:endParaRPr lang="en-CA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600" b="0" dirty="0" smtClean="0"/>
                        <a:t>26.2</a:t>
                      </a:r>
                      <a:endParaRPr lang="en-CA" sz="1600" b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1600" b="0" dirty="0" smtClean="0"/>
                        <a:t>1975</a:t>
                      </a:r>
                      <a:endParaRPr lang="en-CA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600" b="0" dirty="0" smtClean="0"/>
                        <a:t>29.0</a:t>
                      </a:r>
                      <a:endParaRPr lang="en-CA" sz="1600" b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1600" b="0" dirty="0" smtClean="0"/>
                        <a:t>1976</a:t>
                      </a:r>
                      <a:endParaRPr lang="en-CA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600" b="0" dirty="0" smtClean="0"/>
                        <a:t>31.1</a:t>
                      </a:r>
                      <a:endParaRPr lang="en-CA" sz="1600" b="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Object 2"/>
          <p:cNvGraphicFramePr>
            <a:graphicFrameLocks noChangeAspect="1"/>
          </p:cNvGraphicFramePr>
          <p:nvPr/>
        </p:nvGraphicFramePr>
        <p:xfrm>
          <a:off x="4429125" y="4143375"/>
          <a:ext cx="3875088" cy="687388"/>
        </p:xfrm>
        <a:graphic>
          <a:graphicData uri="http://schemas.openxmlformats.org/presentationml/2006/ole">
            <p:oleObj spid="_x0000_s7170" name="Equation" r:id="rId4" imgW="2222280" imgH="393480" progId="Equation.3">
              <p:embed/>
            </p:oleObj>
          </a:graphicData>
        </a:graphic>
      </p:graphicFrame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715F6A-4CFF-4978-814C-C457C436A961}" type="slidenum">
              <a:rPr lang="en-CA"/>
              <a:pPr>
                <a:defRPr/>
              </a:pPr>
              <a:t>29</a:t>
            </a:fld>
            <a:endParaRPr lang="en-CA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Lecture Four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dirty="0" smtClean="0">
                <a:solidFill>
                  <a:schemeClr val="accent1">
                    <a:satMod val="150000"/>
                  </a:schemeClr>
                </a:solidFill>
              </a:rPr>
              <a:t>Deflation</a:t>
            </a:r>
            <a:endParaRPr lang="en-CA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smtClean="0"/>
              <a:t>Deflation</a:t>
            </a:r>
          </a:p>
          <a:p>
            <a:pPr lvl="1" eaLnBrk="1" hangingPunct="1"/>
            <a:r>
              <a:rPr lang="en-CA" smtClean="0"/>
              <a:t>a situation in which the prices of most goods and services are falling over time so that inflation is negative</a:t>
            </a:r>
          </a:p>
          <a:p>
            <a:pPr lvl="1" eaLnBrk="1" hangingPunct="1"/>
            <a:r>
              <a:rPr lang="en-CA" smtClean="0"/>
              <a:t>Example: </a:t>
            </a:r>
          </a:p>
          <a:p>
            <a:pPr lvl="2" eaLnBrk="1" hangingPunct="1"/>
            <a:r>
              <a:rPr lang="en-CA" smtClean="0"/>
              <a:t>Canada in early 1930s</a:t>
            </a:r>
          </a:p>
          <a:p>
            <a:pPr lvl="2" eaLnBrk="1" hangingPunct="1"/>
            <a:r>
              <a:rPr lang="en-CA" smtClean="0"/>
              <a:t>Japan in early 1990s</a:t>
            </a:r>
          </a:p>
          <a:p>
            <a:pPr lvl="1" eaLnBrk="1" hangingPunct="1"/>
            <a:endParaRPr lang="en-CA" smtClean="0"/>
          </a:p>
          <a:p>
            <a:pPr lvl="1" eaLnBrk="1" hangingPunct="1">
              <a:buFont typeface="Wingdings" pitchFamily="2" charset="2"/>
              <a:buNone/>
            </a:pPr>
            <a:r>
              <a:rPr lang="en-CA" smtClean="0"/>
              <a:t>                                                              </a:t>
            </a: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CB099A-4F66-4369-95BC-69F73FB0C866}" type="slidenum">
              <a:rPr lang="en-CA"/>
              <a:pPr>
                <a:defRPr/>
              </a:pPr>
              <a:t>30</a:t>
            </a:fld>
            <a:endParaRPr lang="en-CA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Lecture Four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566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>
                <a:solidFill>
                  <a:schemeClr val="accent1">
                    <a:satMod val="150000"/>
                  </a:schemeClr>
                </a:solidFill>
              </a:rPr>
              <a:t>Adjusting for Inflation</a:t>
            </a:r>
          </a:p>
        </p:txBody>
      </p:sp>
      <p:sp>
        <p:nvSpPr>
          <p:cNvPr id="625669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Nominal quantity</a:t>
            </a:r>
          </a:p>
          <a:p>
            <a:pPr lvl="1" eaLnBrk="1" hangingPunct="1"/>
            <a:r>
              <a:rPr lang="en-US" smtClean="0"/>
              <a:t>A quantity that is measured in terms of its current dollar value</a:t>
            </a:r>
          </a:p>
          <a:p>
            <a:pPr eaLnBrk="1" hangingPunct="1"/>
            <a:r>
              <a:rPr lang="en-US" smtClean="0"/>
              <a:t>Real quantity</a:t>
            </a:r>
          </a:p>
          <a:p>
            <a:pPr lvl="1" eaLnBrk="1" hangingPunct="1"/>
            <a:r>
              <a:rPr lang="en-US" smtClean="0"/>
              <a:t>A quantity that is measured in constant dollar terms</a:t>
            </a:r>
          </a:p>
          <a:p>
            <a:pPr eaLnBrk="1" hangingPunct="1"/>
            <a:r>
              <a:rPr lang="en-US" smtClean="0"/>
              <a:t>Deflating</a:t>
            </a:r>
          </a:p>
          <a:p>
            <a:pPr lvl="1" eaLnBrk="1" hangingPunct="1"/>
            <a:r>
              <a:rPr lang="en-US" smtClean="0"/>
              <a:t>The process of dividing a nominal quantity by a price index to express the quantity in real terms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02938E0-0667-4F3D-A1B6-9DBCCD702FC6}" type="slidenum">
              <a:rPr lang="en-CA"/>
              <a:pPr>
                <a:defRPr/>
              </a:pPr>
              <a:t>31</a:t>
            </a:fld>
            <a:endParaRPr lang="en-CA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Lecture Four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6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256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6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256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6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256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6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256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6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256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66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2566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5669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566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>
                <a:solidFill>
                  <a:schemeClr val="accent1">
                    <a:satMod val="150000"/>
                  </a:schemeClr>
                </a:solidFill>
              </a:rPr>
              <a:t>Adjusting for Inflation</a:t>
            </a:r>
          </a:p>
        </p:txBody>
      </p:sp>
      <p:sp>
        <p:nvSpPr>
          <p:cNvPr id="625669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CA" sz="2400" smtClean="0"/>
              <a:t>Comparing the Real Values of a Family’s Income in 2002 and 2007</a:t>
            </a:r>
          </a:p>
          <a:p>
            <a:pPr eaLnBrk="1" hangingPunct="1"/>
            <a:endParaRPr lang="en-CA" sz="2400" smtClean="0"/>
          </a:p>
          <a:p>
            <a:pPr eaLnBrk="1" hangingPunct="1"/>
            <a:endParaRPr lang="en-CA" sz="2400" smtClean="0"/>
          </a:p>
          <a:p>
            <a:pPr eaLnBrk="1" hangingPunct="1"/>
            <a:endParaRPr lang="en-CA" sz="2400" smtClean="0"/>
          </a:p>
          <a:p>
            <a:pPr eaLnBrk="1" hangingPunct="1"/>
            <a:endParaRPr lang="en-CA" sz="2400" smtClean="0"/>
          </a:p>
          <a:p>
            <a:pPr lvl="1" eaLnBrk="1" hangingPunct="1"/>
            <a:endParaRPr lang="en-CA" sz="2000" smtClean="0"/>
          </a:p>
          <a:p>
            <a:pPr lvl="1" eaLnBrk="1" hangingPunct="1"/>
            <a:r>
              <a:rPr lang="en-CA" sz="2000" smtClean="0"/>
              <a:t>The calculations show that in real or purchasing power terms, the family’s income actually decreased by $673, or by about 1.3 percent of the initial real income of $50 000, between 2002 and 2007</a:t>
            </a:r>
          </a:p>
          <a:p>
            <a:pPr eaLnBrk="1" hangingPunct="1"/>
            <a:endParaRPr lang="en-CA" sz="2400" smtClean="0"/>
          </a:p>
          <a:p>
            <a:pPr eaLnBrk="1" hangingPunct="1"/>
            <a:endParaRPr lang="en-CA" sz="2400" smtClean="0"/>
          </a:p>
          <a:p>
            <a:pPr eaLnBrk="1" hangingPunct="1"/>
            <a:endParaRPr lang="en-CA" sz="2400" smtClean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1214438" y="2643188"/>
          <a:ext cx="6786610" cy="17723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57322"/>
                <a:gridCol w="1690678"/>
                <a:gridCol w="738214"/>
                <a:gridCol w="3000396"/>
              </a:tblGrid>
              <a:tr h="642942">
                <a:tc>
                  <a:txBody>
                    <a:bodyPr/>
                    <a:lstStyle/>
                    <a:p>
                      <a:pPr algn="ctr"/>
                      <a:r>
                        <a:rPr lang="en-CA" sz="1600" b="0" dirty="0" smtClean="0"/>
                        <a:t>Year</a:t>
                      </a:r>
                      <a:endParaRPr lang="en-CA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600" b="0" dirty="0" smtClean="0"/>
                        <a:t>Nominal Family Income</a:t>
                      </a:r>
                      <a:endParaRPr lang="en-CA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600" b="0" dirty="0" smtClean="0"/>
                        <a:t>CPI</a:t>
                      </a:r>
                      <a:endParaRPr lang="en-CA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600" b="0" dirty="0" smtClean="0"/>
                        <a:t>Real Family Income</a:t>
                      </a:r>
                    </a:p>
                    <a:p>
                      <a:pPr algn="ctr"/>
                      <a:r>
                        <a:rPr lang="en-CA" sz="1600" b="0" dirty="0" smtClean="0"/>
                        <a:t>=Nominal</a:t>
                      </a:r>
                      <a:r>
                        <a:rPr lang="en-CA" sz="1600" b="0" baseline="0" dirty="0" smtClean="0"/>
                        <a:t> Family Income/CPI</a:t>
                      </a:r>
                      <a:endParaRPr lang="en-CA" sz="1600" b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1600" b="0" dirty="0" smtClean="0"/>
                        <a:t>2002</a:t>
                      </a:r>
                      <a:endParaRPr lang="en-CA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600" b="0" dirty="0" smtClean="0"/>
                        <a:t>$50 000</a:t>
                      </a:r>
                      <a:endParaRPr lang="en-CA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600" b="0" dirty="0" smtClean="0"/>
                        <a:t>100</a:t>
                      </a:r>
                      <a:endParaRPr lang="en-CA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600" b="0" dirty="0" smtClean="0"/>
                        <a:t>50</a:t>
                      </a:r>
                      <a:r>
                        <a:rPr lang="en-CA" sz="1600" b="0" baseline="0" dirty="0" smtClean="0"/>
                        <a:t> 000</a:t>
                      </a:r>
                      <a:endParaRPr lang="en-CA" sz="1600" b="0" dirty="0"/>
                    </a:p>
                  </a:txBody>
                  <a:tcPr/>
                </a:tc>
              </a:tr>
              <a:tr h="758518">
                <a:tc>
                  <a:txBody>
                    <a:bodyPr/>
                    <a:lstStyle/>
                    <a:p>
                      <a:pPr algn="ctr"/>
                      <a:r>
                        <a:rPr lang="en-CA" sz="1600" b="0" dirty="0" smtClean="0"/>
                        <a:t>2007</a:t>
                      </a:r>
                      <a:endParaRPr lang="en-CA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600" b="0" dirty="0" smtClean="0"/>
                        <a:t>$55 000</a:t>
                      </a:r>
                      <a:endParaRPr lang="en-CA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600" b="0" dirty="0" smtClean="0"/>
                        <a:t>111.5</a:t>
                      </a:r>
                      <a:endParaRPr lang="en-CA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CA" sz="1600" b="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9" name="Object 2"/>
          <p:cNvGraphicFramePr>
            <a:graphicFrameLocks noChangeAspect="1"/>
          </p:cNvGraphicFramePr>
          <p:nvPr/>
        </p:nvGraphicFramePr>
        <p:xfrm>
          <a:off x="5572125" y="3571875"/>
          <a:ext cx="2039938" cy="608013"/>
        </p:xfrm>
        <a:graphic>
          <a:graphicData uri="http://schemas.openxmlformats.org/presentationml/2006/ole">
            <p:oleObj spid="_x0000_s8194" name="Equation" r:id="rId4" imgW="1320480" imgH="393480" progId="Equation.3">
              <p:embed/>
            </p:oleObj>
          </a:graphicData>
        </a:graphic>
      </p:graphicFrame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91C857-709E-404D-9475-E998AA9EAF05}" type="slidenum">
              <a:rPr lang="en-CA"/>
              <a:pPr>
                <a:defRPr/>
              </a:pPr>
              <a:t>32</a:t>
            </a:fld>
            <a:endParaRPr lang="en-CA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Lecture Four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6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256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66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2566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5669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771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>
                <a:solidFill>
                  <a:schemeClr val="accent1">
                    <a:satMod val="150000"/>
                  </a:schemeClr>
                </a:solidFill>
              </a:rPr>
              <a:t>Real Wage</a:t>
            </a:r>
          </a:p>
        </p:txBody>
      </p:sp>
      <p:graphicFrame>
        <p:nvGraphicFramePr>
          <p:cNvPr id="627716" name="Object 2"/>
          <p:cNvGraphicFramePr>
            <a:graphicFrameLocks noChangeAspect="1"/>
          </p:cNvGraphicFramePr>
          <p:nvPr>
            <p:ph idx="1"/>
          </p:nvPr>
        </p:nvGraphicFramePr>
        <p:xfrm>
          <a:off x="3143250" y="2143125"/>
          <a:ext cx="3757613" cy="755650"/>
        </p:xfrm>
        <a:graphic>
          <a:graphicData uri="http://schemas.openxmlformats.org/presentationml/2006/ole">
            <p:oleObj spid="_x0000_s9218" name="Equation" r:id="rId4" imgW="2145960" imgH="431640" progId="Equation.DSMT4">
              <p:embed/>
            </p:oleObj>
          </a:graphicData>
        </a:graphic>
      </p:graphicFrame>
      <p:sp>
        <p:nvSpPr>
          <p:cNvPr id="627718" name="Rectangle 6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714375" y="2357438"/>
            <a:ext cx="7667625" cy="3857625"/>
          </a:xfrm>
        </p:spPr>
        <p:txBody>
          <a:bodyPr/>
          <a:lstStyle/>
          <a:p>
            <a:pPr eaLnBrk="1" hangingPunct="1"/>
            <a:r>
              <a:rPr lang="en-US" smtClean="0"/>
              <a:t>Real wage</a:t>
            </a:r>
          </a:p>
          <a:p>
            <a:pPr lvl="1" eaLnBrk="1" hangingPunct="1"/>
            <a:r>
              <a:rPr lang="en-US" sz="2000" smtClean="0"/>
              <a:t>The wage paid to workers measured in terms of real purchasing power</a:t>
            </a:r>
          </a:p>
          <a:p>
            <a:pPr lvl="1" eaLnBrk="1" hangingPunct="1"/>
            <a:r>
              <a:rPr lang="en-US" sz="2000" smtClean="0"/>
              <a:t>Example</a:t>
            </a:r>
          </a:p>
          <a:p>
            <a:pPr lvl="2" eaLnBrk="1" hangingPunct="1"/>
            <a:r>
              <a:rPr lang="en-CA" sz="2000" smtClean="0"/>
              <a:t>the average hourly paid employee earned $16.67 per hour in 2002 and $18.02 per hour in 2006</a:t>
            </a:r>
          </a:p>
          <a:p>
            <a:pPr lvl="2" eaLnBrk="1" hangingPunct="1"/>
            <a:r>
              <a:rPr lang="en-CA" sz="2000" smtClean="0"/>
              <a:t>Real wage is $16.67 in 2002 (base year) and $16.52 in 2006</a:t>
            </a:r>
          </a:p>
          <a:p>
            <a:pPr lvl="2" eaLnBrk="1" hangingPunct="1"/>
            <a:r>
              <a:rPr lang="en-CA" sz="2000" smtClean="0"/>
              <a:t>2006 real wage = 100 × 18.02 / 109.1 (CPI in 2006)= $16.52</a:t>
            </a:r>
            <a:endParaRPr lang="en-US" sz="2000" smtClean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695FAE3-0247-4E41-9597-4C0DF737C23D}" type="slidenum">
              <a:rPr lang="en-CA"/>
              <a:pPr>
                <a:defRPr/>
              </a:pPr>
              <a:t>33</a:t>
            </a:fld>
            <a:endParaRPr lang="en-CA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Lecture Four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277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277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277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277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277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277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277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7718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9770" name="Rectangle 10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2400" dirty="0" smtClean="0">
                <a:solidFill>
                  <a:schemeClr val="accent1">
                    <a:satMod val="150000"/>
                  </a:schemeClr>
                </a:solidFill>
              </a:rPr>
              <a:t>Nominal and Real Wages of Hourly Paid Employees in Canada, 1983-2006</a:t>
            </a:r>
            <a:r>
              <a:rPr lang="en-CA" sz="2400" dirty="0" smtClean="0">
                <a:solidFill>
                  <a:schemeClr val="accent1">
                    <a:satMod val="150000"/>
                  </a:schemeClr>
                </a:solidFill>
              </a:rPr>
              <a:t/>
            </a:r>
            <a:br>
              <a:rPr lang="en-CA" sz="2400" dirty="0" smtClean="0">
                <a:solidFill>
                  <a:schemeClr val="accent1">
                    <a:satMod val="150000"/>
                  </a:schemeClr>
                </a:solidFill>
              </a:rPr>
            </a:br>
            <a:endParaRPr lang="en-US" sz="2400" dirty="0">
              <a:solidFill>
                <a:schemeClr val="accent1">
                  <a:satMod val="150000"/>
                </a:schemeClr>
              </a:solidFill>
            </a:endParaRPr>
          </a:p>
        </p:txBody>
      </p:sp>
      <p:pic>
        <p:nvPicPr>
          <p:cNvPr id="45059" name="Picture 2" descr="fra65323_060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85875" y="1785938"/>
            <a:ext cx="6532563" cy="439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223875A-82CE-4818-A3B7-4B1AB90BF005}" type="slidenum">
              <a:rPr lang="en-CA"/>
              <a:pPr>
                <a:defRPr/>
              </a:pPr>
              <a:t>34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Lecture Four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590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>
                <a:solidFill>
                  <a:schemeClr val="accent1">
                    <a:satMod val="150000"/>
                  </a:schemeClr>
                </a:solidFill>
              </a:rPr>
              <a:t>Nominal vs. Real Interest Rates</a:t>
            </a:r>
            <a:endParaRPr lang="en-CA">
              <a:solidFill>
                <a:schemeClr val="accent1">
                  <a:satMod val="150000"/>
                </a:schemeClr>
              </a:solidFill>
            </a:endParaRPr>
          </a:p>
        </p:txBody>
      </p:sp>
      <p:graphicFrame>
        <p:nvGraphicFramePr>
          <p:cNvPr id="635908" name="Object 2"/>
          <p:cNvGraphicFramePr>
            <a:graphicFrameLocks noChangeAspect="1"/>
          </p:cNvGraphicFramePr>
          <p:nvPr>
            <p:ph idx="1"/>
          </p:nvPr>
        </p:nvGraphicFramePr>
        <p:xfrm>
          <a:off x="3714750" y="3643313"/>
          <a:ext cx="1093788" cy="330200"/>
        </p:xfrm>
        <a:graphic>
          <a:graphicData uri="http://schemas.openxmlformats.org/presentationml/2006/ole">
            <p:oleObj spid="_x0000_s10242" name="Equation" r:id="rId4" imgW="545760" imgH="164880" progId="Equation.3">
              <p:embed/>
            </p:oleObj>
          </a:graphicData>
        </a:graphic>
      </p:graphicFrame>
      <p:sp>
        <p:nvSpPr>
          <p:cNvPr id="635910" name="Rectangle 6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928688" y="1643063"/>
            <a:ext cx="7096125" cy="3214687"/>
          </a:xfrm>
        </p:spPr>
        <p:txBody>
          <a:bodyPr/>
          <a:lstStyle/>
          <a:p>
            <a:pPr eaLnBrk="1" hangingPunct="1"/>
            <a:r>
              <a:rPr lang="en-US" sz="2400" smtClean="0"/>
              <a:t>Nominal interest rate (i)</a:t>
            </a:r>
          </a:p>
          <a:p>
            <a:pPr lvl="1" eaLnBrk="1" hangingPunct="1"/>
            <a:r>
              <a:rPr lang="en-US" sz="2400" smtClean="0"/>
              <a:t>Price paid per dollar borrowed per year</a:t>
            </a:r>
          </a:p>
          <a:p>
            <a:pPr eaLnBrk="1" hangingPunct="1"/>
            <a:r>
              <a:rPr lang="en-US" sz="2400" smtClean="0"/>
              <a:t>Real interest rate (r)</a:t>
            </a:r>
          </a:p>
          <a:p>
            <a:pPr lvl="1" eaLnBrk="1" hangingPunct="1"/>
            <a:r>
              <a:rPr lang="en-US" sz="2400" smtClean="0"/>
              <a:t>Nominal interest rate minus the inflation rate </a:t>
            </a:r>
          </a:p>
          <a:p>
            <a:pPr lvl="1" eaLnBrk="1" hangingPunct="1"/>
            <a:endParaRPr lang="en-US" sz="2400" smtClean="0"/>
          </a:p>
          <a:p>
            <a:pPr lvl="1" eaLnBrk="1" hangingPunct="1"/>
            <a:endParaRPr lang="en-US" sz="2400" smtClean="0"/>
          </a:p>
          <a:p>
            <a:pPr lvl="1" eaLnBrk="1" hangingPunct="1"/>
            <a:r>
              <a:rPr lang="en-US" sz="2400" smtClean="0"/>
              <a:t>Can be negative or positive, depending on size of inflation rate</a:t>
            </a:r>
            <a:endParaRPr lang="en-CA" sz="2400" smtClean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7513EF2-C4C5-4744-9240-A94E507A5E44}" type="slidenum">
              <a:rPr lang="en-CA"/>
              <a:pPr>
                <a:defRPr/>
              </a:pPr>
              <a:t>35</a:t>
            </a:fld>
            <a:endParaRPr lang="en-CA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Lecture Four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9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359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9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359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9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359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9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359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9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359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359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5910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sz="2800" dirty="0" smtClean="0">
                <a:solidFill>
                  <a:schemeClr val="accent1">
                    <a:satMod val="150000"/>
                  </a:schemeClr>
                </a:solidFill>
              </a:rPr>
              <a:t>Example: Real Interest Rates in Recent Decades</a:t>
            </a:r>
            <a:endParaRPr lang="en-CA" sz="2800" dirty="0">
              <a:solidFill>
                <a:schemeClr val="accent1">
                  <a:satMod val="150000"/>
                </a:schemeClr>
              </a:solidFill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1500188" y="1571625"/>
          <a:ext cx="6096000" cy="4287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4446"/>
                <a:gridCol w="1833554"/>
                <a:gridCol w="1524000"/>
                <a:gridCol w="1524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1600" b="0" dirty="0" smtClean="0"/>
                        <a:t>Year</a:t>
                      </a:r>
                      <a:endParaRPr lang="en-CA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600" b="0" dirty="0" smtClean="0"/>
                        <a:t>Nominal Interest</a:t>
                      </a:r>
                      <a:r>
                        <a:rPr lang="en-CA" sz="1600" b="0" baseline="0" dirty="0" smtClean="0"/>
                        <a:t> Rate (%)</a:t>
                      </a:r>
                      <a:endParaRPr lang="en-CA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600" b="0" dirty="0" smtClean="0"/>
                        <a:t>Inflation (%)</a:t>
                      </a:r>
                      <a:endParaRPr lang="en-CA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600" b="0" dirty="0" smtClean="0"/>
                        <a:t>Real Interest Rate  (%)</a:t>
                      </a:r>
                      <a:endParaRPr lang="en-CA" sz="1600" b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1600" b="0" dirty="0" smtClean="0"/>
                        <a:t>1970</a:t>
                      </a:r>
                      <a:endParaRPr lang="en-CA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600" b="0" dirty="0" smtClean="0"/>
                        <a:t>6.0</a:t>
                      </a:r>
                      <a:endParaRPr lang="en-CA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600" b="0" dirty="0" smtClean="0"/>
                        <a:t>3.4</a:t>
                      </a:r>
                      <a:endParaRPr lang="en-CA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600" b="0" dirty="0" smtClean="0"/>
                        <a:t>2.6</a:t>
                      </a:r>
                      <a:endParaRPr lang="en-CA" sz="1600" b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1600" b="0" dirty="0" smtClean="0"/>
                        <a:t>1975</a:t>
                      </a:r>
                      <a:endParaRPr lang="en-CA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600" b="0" dirty="0" smtClean="0"/>
                        <a:t>7.4</a:t>
                      </a:r>
                      <a:endParaRPr lang="en-CA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600" b="0" dirty="0" smtClean="0"/>
                        <a:t>10.9</a:t>
                      </a:r>
                      <a:endParaRPr lang="en-CA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600" b="0" dirty="0" smtClean="0"/>
                        <a:t>-3.5</a:t>
                      </a:r>
                      <a:endParaRPr lang="en-CA" sz="1600" b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1600" b="0" dirty="0" smtClean="0"/>
                        <a:t>1980</a:t>
                      </a:r>
                      <a:endParaRPr lang="en-CA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600" b="0" dirty="0" smtClean="0"/>
                        <a:t>12.7</a:t>
                      </a:r>
                      <a:endParaRPr lang="en-CA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600" b="0" dirty="0" smtClean="0"/>
                        <a:t>10.1</a:t>
                      </a:r>
                      <a:endParaRPr lang="en-CA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600" b="0" dirty="0" smtClean="0"/>
                        <a:t>2.6</a:t>
                      </a:r>
                      <a:endParaRPr lang="en-CA" sz="1600" b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1600" b="0" dirty="0" smtClean="0"/>
                        <a:t>1981</a:t>
                      </a:r>
                      <a:endParaRPr lang="en-CA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600" b="0" dirty="0" smtClean="0"/>
                        <a:t>17.8</a:t>
                      </a:r>
                      <a:endParaRPr lang="en-CA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600" b="0" dirty="0" smtClean="0"/>
                        <a:t>12.4</a:t>
                      </a:r>
                      <a:endParaRPr lang="en-CA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600" b="0" dirty="0" smtClean="0"/>
                        <a:t>5.4</a:t>
                      </a:r>
                      <a:endParaRPr lang="en-CA" sz="1600" b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1600" b="0" dirty="0" smtClean="0"/>
                        <a:t>1987</a:t>
                      </a:r>
                      <a:endParaRPr lang="en-CA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600" b="0" dirty="0" smtClean="0"/>
                        <a:t>8.2</a:t>
                      </a:r>
                      <a:endParaRPr lang="en-CA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600" b="0" dirty="0" smtClean="0"/>
                        <a:t>4.4</a:t>
                      </a:r>
                      <a:endParaRPr lang="en-CA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600" b="0" dirty="0" smtClean="0"/>
                        <a:t>3.8</a:t>
                      </a:r>
                      <a:endParaRPr lang="en-CA" sz="1600" b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1600" b="0" dirty="0" smtClean="0"/>
                        <a:t>1990</a:t>
                      </a:r>
                      <a:endParaRPr lang="en-CA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600" b="0" dirty="0" smtClean="0"/>
                        <a:t>12.8</a:t>
                      </a:r>
                      <a:endParaRPr lang="en-CA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600" b="0" dirty="0" smtClean="0"/>
                        <a:t>4.8</a:t>
                      </a:r>
                      <a:endParaRPr lang="en-CA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600" b="0" dirty="0" smtClean="0"/>
                        <a:t>8.0</a:t>
                      </a:r>
                      <a:endParaRPr lang="en-CA" sz="1600" b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1600" b="0" dirty="0" smtClean="0"/>
                        <a:t>1995</a:t>
                      </a:r>
                      <a:endParaRPr lang="en-CA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600" b="0" dirty="0" smtClean="0"/>
                        <a:t>7.0</a:t>
                      </a:r>
                      <a:endParaRPr lang="en-CA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600" b="0" dirty="0" smtClean="0"/>
                        <a:t>2.2</a:t>
                      </a:r>
                      <a:endParaRPr lang="en-CA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600" b="0" dirty="0" smtClean="0"/>
                        <a:t>4.8</a:t>
                      </a:r>
                      <a:endParaRPr lang="en-CA" sz="1600" b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1600" b="0" dirty="0" smtClean="0"/>
                        <a:t>2000</a:t>
                      </a:r>
                      <a:endParaRPr lang="en-CA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600" b="0" dirty="0" smtClean="0"/>
                        <a:t>5.5</a:t>
                      </a:r>
                      <a:endParaRPr lang="en-CA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600" b="0" dirty="0" smtClean="0"/>
                        <a:t>2.7</a:t>
                      </a:r>
                      <a:endParaRPr lang="en-CA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600" b="0" dirty="0" smtClean="0"/>
                        <a:t>2.8</a:t>
                      </a:r>
                      <a:endParaRPr lang="en-CA" sz="1600" b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1600" b="0" dirty="0" smtClean="0"/>
                        <a:t>2003</a:t>
                      </a:r>
                      <a:endParaRPr lang="en-CA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2.9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600" b="0" dirty="0" smtClean="0"/>
                        <a:t>2.8</a:t>
                      </a:r>
                      <a:endParaRPr lang="en-CA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600" b="0" dirty="0" smtClean="0"/>
                        <a:t>0.1</a:t>
                      </a:r>
                      <a:endParaRPr lang="en-CA" sz="1600" b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1600" b="0" dirty="0" smtClean="0"/>
                        <a:t>2007</a:t>
                      </a:r>
                      <a:endParaRPr lang="en-CA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4.1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600" b="0" dirty="0" smtClean="0"/>
                        <a:t>2.2</a:t>
                      </a:r>
                      <a:endParaRPr lang="en-CA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600" b="0" dirty="0" smtClean="0"/>
                        <a:t>1.9</a:t>
                      </a:r>
                      <a:endParaRPr lang="en-CA" sz="1600" b="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EA17FE-6BB8-4844-BC24-97200C628590}" type="slidenum">
              <a:rPr lang="en-CA"/>
              <a:pPr>
                <a:defRPr/>
              </a:pPr>
              <a:t>36</a:t>
            </a:fld>
            <a:endParaRPr lang="en-CA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Lecture Four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solidFill>
                  <a:schemeClr val="accent1">
                    <a:satMod val="150000"/>
                  </a:schemeClr>
                </a:solidFill>
              </a:rPr>
              <a:t>Inflation and Nominal Interest Rates in Canada, 1962-2007</a:t>
            </a:r>
            <a:endParaRPr lang="en-CA" dirty="0">
              <a:solidFill>
                <a:schemeClr val="accent1">
                  <a:satMod val="150000"/>
                </a:schemeClr>
              </a:solidFill>
            </a:endParaRPr>
          </a:p>
        </p:txBody>
      </p:sp>
      <p:pic>
        <p:nvPicPr>
          <p:cNvPr id="47107" name="Content Placeholder 6" descr="figure 6.2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490663" y="1643063"/>
            <a:ext cx="6091237" cy="4500562"/>
          </a:xfrm>
        </p:spPr>
      </p:pic>
      <p:cxnSp>
        <p:nvCxnSpPr>
          <p:cNvPr id="9" name="Straight Arrow Connector 8"/>
          <p:cNvCxnSpPr/>
          <p:nvPr/>
        </p:nvCxnSpPr>
        <p:spPr>
          <a:xfrm rot="5400000">
            <a:off x="3463132" y="3036094"/>
            <a:ext cx="1930400" cy="1587"/>
          </a:xfrm>
          <a:prstGeom prst="straightConnector1">
            <a:avLst/>
          </a:prstGeom>
          <a:ln w="28575">
            <a:solidFill>
              <a:schemeClr val="tx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4500563" y="3500438"/>
            <a:ext cx="107156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sz="1400">
                <a:latin typeface="Corbel" pitchFamily="34" charset="0"/>
              </a:rPr>
              <a:t>Inflation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3FD83BC-8F40-41E8-AED1-B2E9643FB246}" type="slidenum">
              <a:rPr lang="en-CA"/>
              <a:pPr>
                <a:defRPr/>
              </a:pPr>
              <a:t>37</a:t>
            </a:fld>
            <a:endParaRPr lang="en-CA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Lecture Four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6932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chemeClr val="accent1">
                    <a:satMod val="150000"/>
                  </a:schemeClr>
                </a:solidFill>
              </a:rPr>
              <a:t>Anticipated and Unanticipated Inflation</a:t>
            </a:r>
            <a:endParaRPr lang="en-CA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636933" name="Rectangle 5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800" smtClean="0"/>
              <a:t>Anticipated inflation</a:t>
            </a:r>
          </a:p>
          <a:p>
            <a:pPr lvl="1" eaLnBrk="1" hangingPunct="1">
              <a:lnSpc>
                <a:spcPct val="75000"/>
              </a:lnSpc>
            </a:pPr>
            <a:r>
              <a:rPr lang="en-US" sz="2400" smtClean="0"/>
              <a:t>When inflation fits people’s general expectations </a:t>
            </a:r>
          </a:p>
          <a:p>
            <a:pPr lvl="1" eaLnBrk="1" hangingPunct="1">
              <a:lnSpc>
                <a:spcPct val="75000"/>
              </a:lnSpc>
            </a:pPr>
            <a:r>
              <a:rPr lang="en-US" sz="2400" smtClean="0"/>
              <a:t>“Built Into” people’s decisions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smtClean="0"/>
              <a:t>Unanticipated inflation</a:t>
            </a:r>
          </a:p>
          <a:p>
            <a:pPr lvl="1" eaLnBrk="1" hangingPunct="1">
              <a:lnSpc>
                <a:spcPct val="75000"/>
              </a:lnSpc>
            </a:pPr>
            <a:r>
              <a:rPr lang="en-US" sz="2400" smtClean="0"/>
              <a:t>When inflation turns out to be higher or lower than was expected</a:t>
            </a:r>
          </a:p>
          <a:p>
            <a:pPr lvl="2" eaLnBrk="1" hangingPunct="1">
              <a:lnSpc>
                <a:spcPct val="75000"/>
              </a:lnSpc>
            </a:pPr>
            <a:r>
              <a:rPr lang="en-US" sz="2000" smtClean="0"/>
              <a:t>Debtors win when inflation &gt; expected </a:t>
            </a:r>
          </a:p>
          <a:p>
            <a:pPr lvl="3" eaLnBrk="1" hangingPunct="1">
              <a:lnSpc>
                <a:spcPct val="75000"/>
              </a:lnSpc>
            </a:pPr>
            <a:r>
              <a:rPr lang="en-US" sz="1800" smtClean="0"/>
              <a:t>Because they repay loans with $ that have less purchasing power than they expected</a:t>
            </a:r>
          </a:p>
          <a:p>
            <a:pPr lvl="2" eaLnBrk="1" hangingPunct="1">
              <a:lnSpc>
                <a:spcPct val="75000"/>
              </a:lnSpc>
            </a:pPr>
            <a:r>
              <a:rPr lang="en-US" sz="2000" smtClean="0"/>
              <a:t>Debtors lose when inflation &lt; expected</a:t>
            </a:r>
          </a:p>
          <a:p>
            <a:pPr lvl="3" eaLnBrk="1" hangingPunct="1">
              <a:lnSpc>
                <a:spcPct val="75000"/>
              </a:lnSpc>
            </a:pPr>
            <a:r>
              <a:rPr lang="en-US" sz="1800" smtClean="0"/>
              <a:t>Because they repay loans with $ that have more purchasing power than they expected</a:t>
            </a:r>
          </a:p>
          <a:p>
            <a:pPr lvl="3" eaLnBrk="1" hangingPunct="1">
              <a:lnSpc>
                <a:spcPct val="75000"/>
              </a:lnSpc>
            </a:pPr>
            <a:endParaRPr lang="en-US" sz="1800" smtClean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FC7C02-AEBE-48BC-808A-51AE0BABCA97}" type="slidenum">
              <a:rPr lang="en-CA"/>
              <a:pPr>
                <a:defRPr/>
              </a:pPr>
              <a:t>38</a:t>
            </a:fld>
            <a:endParaRPr lang="en-CA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Lecture Four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69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369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69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369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69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369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69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369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693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3693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693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3693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693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3693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693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3693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693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63693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6933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795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>
                <a:solidFill>
                  <a:schemeClr val="accent1">
                    <a:satMod val="150000"/>
                  </a:schemeClr>
                </a:solidFill>
              </a:rPr>
              <a:t>Fisher Effect</a:t>
            </a:r>
            <a:endParaRPr lang="en-CA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637957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 rtlCol="0">
            <a:normAutofit fontScale="92500"/>
          </a:bodyPr>
          <a:lstStyle/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smtClean="0"/>
              <a:t>The tendency for nominal interest rates to be:</a:t>
            </a:r>
          </a:p>
          <a:p>
            <a:pPr marL="731520" lvl="1" indent="-27432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en-US" smtClean="0"/>
              <a:t> high when inflation is high and</a:t>
            </a:r>
          </a:p>
          <a:p>
            <a:pPr marL="731520" lvl="1" indent="-27432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en-US" smtClean="0"/>
              <a:t> low when inflation is low</a:t>
            </a:r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smtClean="0"/>
              <a:t>WHY ?</a:t>
            </a:r>
          </a:p>
          <a:p>
            <a:pPr marL="731520" lvl="1" indent="-27432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en-US" smtClean="0"/>
              <a:t>High inflation now makes people anticipate high inflation in the future</a:t>
            </a:r>
          </a:p>
          <a:p>
            <a:pPr marL="731520" lvl="1" indent="-27432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en-US" smtClean="0"/>
              <a:t>Lenders raise their nominal interest rate so that their real rate of return is unaffected</a:t>
            </a:r>
          </a:p>
          <a:p>
            <a:pPr marL="731520" lvl="1" indent="-27432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en-US" smtClean="0"/>
              <a:t>Borrowers are willing to pay more because the real cost of borrowing is the same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9F72BEF-CB1E-4FA4-A764-F0E4A93A7C14}" type="slidenum">
              <a:rPr lang="en-CA"/>
              <a:pPr>
                <a:defRPr/>
              </a:pPr>
              <a:t>39</a:t>
            </a:fld>
            <a:endParaRPr lang="en-CA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Lecture Four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79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379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79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379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79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379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79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379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79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379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795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3795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795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3795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7957" grpId="0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1" name="Picture 2" descr="fig7-5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4400" y="990600"/>
            <a:ext cx="7315200" cy="51181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649232" name="Rectangle 16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solidFill>
                  <a:schemeClr val="accent1">
                    <a:satMod val="150000"/>
                  </a:schemeClr>
                </a:solidFill>
              </a:rPr>
              <a:t>Different Levels of Inflation</a:t>
            </a:r>
            <a:r>
              <a:rPr lang="en-CA" dirty="0" smtClean="0">
                <a:solidFill>
                  <a:schemeClr val="accent1">
                    <a:satMod val="150000"/>
                  </a:schemeClr>
                </a:solidFill>
              </a:rPr>
              <a:t/>
            </a:r>
            <a:br>
              <a:rPr lang="en-CA" dirty="0" smtClean="0">
                <a:solidFill>
                  <a:schemeClr val="accent1">
                    <a:satMod val="150000"/>
                  </a:schemeClr>
                </a:solidFill>
              </a:rPr>
            </a:br>
            <a:endParaRPr lang="en-CA" dirty="0">
              <a:solidFill>
                <a:schemeClr val="accent1">
                  <a:satMod val="150000"/>
                </a:schemeClr>
              </a:solidFill>
            </a:endParaRPr>
          </a:p>
        </p:txBody>
      </p:sp>
      <p:graphicFrame>
        <p:nvGraphicFramePr>
          <p:cNvPr id="649221" name="Object 2"/>
          <p:cNvGraphicFramePr>
            <a:graphicFrameLocks noChangeAspect="1"/>
          </p:cNvGraphicFramePr>
          <p:nvPr/>
        </p:nvGraphicFramePr>
        <p:xfrm>
          <a:off x="2428875" y="4306888"/>
          <a:ext cx="638175" cy="474662"/>
        </p:xfrm>
        <a:graphic>
          <a:graphicData uri="http://schemas.openxmlformats.org/presentationml/2006/ole">
            <p:oleObj spid="_x0000_s11266" name="Image" r:id="rId5" imgW="1092063" imgH="812412" progId="Photoshop.Image.7">
              <p:embed/>
            </p:oleObj>
          </a:graphicData>
        </a:graphic>
      </p:graphicFrame>
      <p:graphicFrame>
        <p:nvGraphicFramePr>
          <p:cNvPr id="649222" name="Object 3"/>
          <p:cNvGraphicFramePr>
            <a:graphicFrameLocks noChangeAspect="1"/>
          </p:cNvGraphicFramePr>
          <p:nvPr/>
        </p:nvGraphicFramePr>
        <p:xfrm>
          <a:off x="3463925" y="4310063"/>
          <a:ext cx="566738" cy="477837"/>
        </p:xfrm>
        <a:graphic>
          <a:graphicData uri="http://schemas.openxmlformats.org/presentationml/2006/ole">
            <p:oleObj spid="_x0000_s11267" name="Image" r:id="rId6" imgW="977778" imgH="825106" progId="Photoshop.Image.7">
              <p:embed/>
            </p:oleObj>
          </a:graphicData>
        </a:graphic>
      </p:graphicFrame>
      <p:graphicFrame>
        <p:nvGraphicFramePr>
          <p:cNvPr id="649223" name="Object 4"/>
          <p:cNvGraphicFramePr>
            <a:graphicFrameLocks noChangeAspect="1"/>
          </p:cNvGraphicFramePr>
          <p:nvPr/>
        </p:nvGraphicFramePr>
        <p:xfrm>
          <a:off x="4319588" y="4310063"/>
          <a:ext cx="882650" cy="412750"/>
        </p:xfrm>
        <a:graphic>
          <a:graphicData uri="http://schemas.openxmlformats.org/presentationml/2006/ole">
            <p:oleObj spid="_x0000_s11268" name="Image" r:id="rId7" imgW="1523272" imgH="711111" progId="Photoshop.Image.7">
              <p:embed/>
            </p:oleObj>
          </a:graphicData>
        </a:graphic>
      </p:graphicFrame>
      <p:graphicFrame>
        <p:nvGraphicFramePr>
          <p:cNvPr id="649224" name="Object 5"/>
          <p:cNvGraphicFramePr>
            <a:graphicFrameLocks noChangeAspect="1"/>
          </p:cNvGraphicFramePr>
          <p:nvPr/>
        </p:nvGraphicFramePr>
        <p:xfrm>
          <a:off x="5424488" y="4305300"/>
          <a:ext cx="817562" cy="242888"/>
        </p:xfrm>
        <a:graphic>
          <a:graphicData uri="http://schemas.openxmlformats.org/presentationml/2006/ole">
            <p:oleObj spid="_x0000_s11269" name="Image" r:id="rId8" imgW="1409524" imgH="419048" progId="Photoshop.Image.7">
              <p:embed/>
            </p:oleObj>
          </a:graphicData>
        </a:graphic>
      </p:graphicFrame>
      <p:graphicFrame>
        <p:nvGraphicFramePr>
          <p:cNvPr id="649225" name="Object 6"/>
          <p:cNvGraphicFramePr>
            <a:graphicFrameLocks noChangeAspect="1"/>
          </p:cNvGraphicFramePr>
          <p:nvPr/>
        </p:nvGraphicFramePr>
        <p:xfrm>
          <a:off x="6929438" y="4305300"/>
          <a:ext cx="692150" cy="250825"/>
        </p:xfrm>
        <a:graphic>
          <a:graphicData uri="http://schemas.openxmlformats.org/presentationml/2006/ole">
            <p:oleObj spid="_x0000_s11270" name="Image" r:id="rId9" imgW="1193230" imgH="431594" progId="Photoshop.Image.7">
              <p:embed/>
            </p:oleObj>
          </a:graphicData>
        </a:graphic>
      </p:graphicFrame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750F553-5DA6-403F-BE79-F0F53EB38CCE}" type="slidenum">
              <a:rPr lang="en-CA"/>
              <a:pPr>
                <a:defRPr/>
              </a:pPr>
              <a:t>40</a:t>
            </a:fld>
            <a:endParaRPr lang="en-CA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Lecture Four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dirty="0" smtClean="0">
                <a:solidFill>
                  <a:schemeClr val="accent1">
                    <a:satMod val="150000"/>
                  </a:schemeClr>
                </a:solidFill>
              </a:rPr>
              <a:t>Describing the Intensity of Inflation</a:t>
            </a:r>
            <a:endParaRPr lang="en-CA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smtClean="0"/>
              <a:t>Low inflation</a:t>
            </a:r>
          </a:p>
          <a:p>
            <a:pPr lvl="1" eaLnBrk="1" hangingPunct="1"/>
            <a:r>
              <a:rPr lang="en-CA" smtClean="0"/>
              <a:t>inflation between 1 and 3 percent per year</a:t>
            </a:r>
          </a:p>
          <a:p>
            <a:pPr eaLnBrk="1" hangingPunct="1"/>
            <a:r>
              <a:rPr lang="en-CA" smtClean="0"/>
              <a:t>Moderate inflation </a:t>
            </a:r>
          </a:p>
          <a:p>
            <a:pPr lvl="1" eaLnBrk="1" hangingPunct="1"/>
            <a:r>
              <a:rPr lang="en-CA" smtClean="0"/>
              <a:t>inflation between 3 and 6 percent per year</a:t>
            </a:r>
          </a:p>
          <a:p>
            <a:pPr eaLnBrk="1" hangingPunct="1"/>
            <a:r>
              <a:rPr lang="en-CA" smtClean="0"/>
              <a:t>High inflation</a:t>
            </a:r>
          </a:p>
          <a:p>
            <a:pPr lvl="1" eaLnBrk="1" hangingPunct="1"/>
            <a:r>
              <a:rPr lang="en-CA" smtClean="0"/>
              <a:t>inflation greater than 6 percent per year</a:t>
            </a:r>
          </a:p>
          <a:p>
            <a:pPr eaLnBrk="1" hangingPunct="1"/>
            <a:r>
              <a:rPr lang="en-CA" smtClean="0"/>
              <a:t>Hyperinflation </a:t>
            </a:r>
          </a:p>
          <a:p>
            <a:pPr lvl="1" eaLnBrk="1" hangingPunct="1"/>
            <a:r>
              <a:rPr lang="en-CA" smtClean="0"/>
              <a:t>inflation greater than 500 percent per year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9C5C93E-2E63-4A4B-8C0F-7AA58A41DEC0}" type="slidenum">
              <a:rPr lang="en-CA"/>
              <a:pPr>
                <a:defRPr/>
              </a:pPr>
              <a:t>41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Lecture Four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>
                <a:solidFill>
                  <a:schemeClr val="accent1">
                    <a:satMod val="150000"/>
                  </a:schemeClr>
                </a:solidFill>
              </a:rPr>
              <a:t>Types of Inflation</a:t>
            </a:r>
            <a:endParaRPr lang="en-CA" smtClean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4567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Demand-Pull Inflation</a:t>
            </a:r>
          </a:p>
          <a:p>
            <a:pPr lvl="1" eaLnBrk="1" hangingPunct="1"/>
            <a:r>
              <a:rPr lang="en-US" smtClean="0"/>
              <a:t>excess demand</a:t>
            </a:r>
          </a:p>
          <a:p>
            <a:pPr eaLnBrk="1" hangingPunct="1"/>
            <a:r>
              <a:rPr lang="en-US" smtClean="0"/>
              <a:t>Cost-Push Inflation</a:t>
            </a:r>
          </a:p>
          <a:p>
            <a:pPr lvl="1" eaLnBrk="1" hangingPunct="1"/>
            <a:r>
              <a:rPr lang="en-US" smtClean="0"/>
              <a:t>per-unit production costs</a:t>
            </a:r>
          </a:p>
          <a:p>
            <a:pPr lvl="1" eaLnBrk="1" hangingPunct="1"/>
            <a:r>
              <a:rPr lang="en-US" smtClean="0"/>
              <a:t>supply shocks</a:t>
            </a:r>
          </a:p>
          <a:p>
            <a:pPr eaLnBrk="1" hangingPunct="1"/>
            <a:r>
              <a:rPr lang="en-US" smtClean="0"/>
              <a:t>Complexities</a:t>
            </a:r>
            <a:endParaRPr lang="en-CA" smtClean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5D5503-339E-4E47-A3C0-1EB8EEC29015}" type="slidenum">
              <a:rPr lang="en-CA"/>
              <a:pPr>
                <a:defRPr/>
              </a:pPr>
              <a:t>42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Lecture Four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6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6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67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67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67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67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6707" grpId="0" build="p" bldLvl="3" autoUpdateAnimBg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>
                <a:solidFill>
                  <a:schemeClr val="accent1">
                    <a:satMod val="150000"/>
                  </a:schemeClr>
                </a:solidFill>
              </a:rPr>
              <a:t>Effects of Inflation on Output</a:t>
            </a:r>
            <a:endParaRPr lang="en-CA" smtClean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471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Cost-Push Inflation &amp; Real Output</a:t>
            </a:r>
          </a:p>
          <a:p>
            <a:pPr eaLnBrk="1" hangingPunct="1"/>
            <a:r>
              <a:rPr lang="en-US" smtClean="0"/>
              <a:t>Demand-Pull Inflation &amp; Real Output</a:t>
            </a:r>
          </a:p>
          <a:p>
            <a:pPr eaLnBrk="1" hangingPunct="1"/>
            <a:r>
              <a:rPr lang="en-US" smtClean="0"/>
              <a:t>Hyperinflation &amp; Breakdown</a:t>
            </a:r>
            <a:endParaRPr lang="en-CA" smtClean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F00AE7E-3CD7-4570-B5AA-6AC442F3C1E0}" type="slidenum">
              <a:rPr lang="en-CA"/>
              <a:pPr>
                <a:defRPr/>
              </a:pPr>
              <a:t>43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Lecture Four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10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10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10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43" grpId="0" build="p" autoUpdateAnimBg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dirty="0" smtClean="0">
                <a:solidFill>
                  <a:schemeClr val="accent1">
                    <a:satMod val="150000"/>
                  </a:schemeClr>
                </a:solidFill>
              </a:rPr>
              <a:t>After Today’s Lecture</a:t>
            </a:r>
            <a:endParaRPr lang="en-CA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5325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dirty="0" smtClean="0"/>
              <a:t>Chapter seven</a:t>
            </a:r>
          </a:p>
          <a:p>
            <a:pPr eaLnBrk="1" hangingPunct="1"/>
            <a:r>
              <a:rPr lang="en-CA" dirty="0" smtClean="0"/>
              <a:t>Homework 4</a:t>
            </a:r>
            <a:endParaRPr lang="en-CA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Lecture Four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68A13FC-1EF0-40DE-8592-AB08CBFB9170}" type="slidenum">
              <a:rPr lang="en-CA"/>
              <a:pPr>
                <a:defRPr/>
              </a:pPr>
              <a:t>44</a:t>
            </a:fld>
            <a:endParaRPr lang="en-CA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Module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</a:themeOverride>
</file>

<file path=ppt/theme/themeOverride2.xml><?xml version="1.0" encoding="utf-8"?>
<a:themeOverride xmlns:a="http://schemas.openxmlformats.org/drawingml/2006/main">
  <a:clrScheme name="Module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75</TotalTime>
  <Words>2252</Words>
  <Application>Microsoft Office PowerPoint</Application>
  <PresentationFormat>On-screen Show (4:3)</PresentationFormat>
  <Paragraphs>561</Paragraphs>
  <Slides>44</Slides>
  <Notes>44</Notes>
  <HiddenSlides>0</HiddenSlides>
  <MMClips>0</MMClips>
  <ScaleCrop>false</ScaleCrop>
  <HeadingPairs>
    <vt:vector size="8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5</vt:i4>
      </vt:variant>
      <vt:variant>
        <vt:lpstr>Slide Titles</vt:lpstr>
      </vt:variant>
      <vt:variant>
        <vt:i4>44</vt:i4>
      </vt:variant>
    </vt:vector>
  </HeadingPairs>
  <TitlesOfParts>
    <vt:vector size="59" baseType="lpstr">
      <vt:lpstr>Arial</vt:lpstr>
      <vt:lpstr>Corbel</vt:lpstr>
      <vt:lpstr>Wingdings 2</vt:lpstr>
      <vt:lpstr>Wingdings</vt:lpstr>
      <vt:lpstr>Wingdings 3</vt:lpstr>
      <vt:lpstr>Calibri</vt:lpstr>
      <vt:lpstr>Georgia</vt:lpstr>
      <vt:lpstr>Tahoma</vt:lpstr>
      <vt:lpstr>Symbol</vt:lpstr>
      <vt:lpstr>Module</vt:lpstr>
      <vt:lpstr>Microsoft Office Excel Chart</vt:lpstr>
      <vt:lpstr>Microsoft Graph Chart</vt:lpstr>
      <vt:lpstr>Microsoft Equation 3.0</vt:lpstr>
      <vt:lpstr>MathType 4.0 Equation</vt:lpstr>
      <vt:lpstr>Adobe Photoshop Image</vt:lpstr>
      <vt:lpstr>Lecture Four: Business Cycles, Unemployment and Inflation</vt:lpstr>
      <vt:lpstr>Fluctuations in Canadian Real GDP, 1926-2007 </vt:lpstr>
      <vt:lpstr>Recessions and Expansions</vt:lpstr>
      <vt:lpstr>Recessions and Expansions</vt:lpstr>
      <vt:lpstr>Canada Recessions</vt:lpstr>
      <vt:lpstr>Canada’s Real GDP Per Capita Growth Rate, 1927–2007 </vt:lpstr>
      <vt:lpstr>“Cyclical”  Fluctuations of Economic Activity</vt:lpstr>
      <vt:lpstr>Canada’s Unemployment Rate and Pronounced GDP Slowdowns:1960-2007 </vt:lpstr>
      <vt:lpstr>Canadian Recessions and Inflation, 1960-2007 </vt:lpstr>
      <vt:lpstr>Characteristics of Short-run Fluctuations</vt:lpstr>
      <vt:lpstr>Potential Output</vt:lpstr>
      <vt:lpstr>Recessions and Potential Output</vt:lpstr>
      <vt:lpstr>Output Gaps</vt:lpstr>
      <vt:lpstr>Slide 14</vt:lpstr>
      <vt:lpstr>Output Gaps and Unemployment</vt:lpstr>
      <vt:lpstr>Measuring Unemployment</vt:lpstr>
      <vt:lpstr>Types of Unemployment </vt:lpstr>
      <vt:lpstr>Natural Rate of Unemployment</vt:lpstr>
      <vt:lpstr>Cyclical Unemployment</vt:lpstr>
      <vt:lpstr>Okun’s Law</vt:lpstr>
      <vt:lpstr>Okun’s Law The Effect of Growth in Real GDP on Unemployment</vt:lpstr>
      <vt:lpstr>Okun’s Law and Canada’s Output Gap in 1994</vt:lpstr>
      <vt:lpstr>Economic Cost of Unemployment</vt:lpstr>
      <vt:lpstr>Okun’s Law and Canada’s Output Gap in 1994</vt:lpstr>
      <vt:lpstr>The Consumer Price Index: Measuring the Price Level</vt:lpstr>
      <vt:lpstr>Monthly Household Budget of the Typical Family</vt:lpstr>
      <vt:lpstr>Consumer Price Index</vt:lpstr>
      <vt:lpstr>Consumer Price Index</vt:lpstr>
      <vt:lpstr>Inflation</vt:lpstr>
      <vt:lpstr>Deflation</vt:lpstr>
      <vt:lpstr>Adjusting for Inflation</vt:lpstr>
      <vt:lpstr>Adjusting for Inflation</vt:lpstr>
      <vt:lpstr>Real Wage</vt:lpstr>
      <vt:lpstr>Nominal and Real Wages of Hourly Paid Employees in Canada, 1983-2006 </vt:lpstr>
      <vt:lpstr>Nominal vs. Real Interest Rates</vt:lpstr>
      <vt:lpstr>Example: Real Interest Rates in Recent Decades</vt:lpstr>
      <vt:lpstr>Inflation and Nominal Interest Rates in Canada, 1962-2007</vt:lpstr>
      <vt:lpstr>Anticipated and Unanticipated Inflation</vt:lpstr>
      <vt:lpstr>Fisher Effect</vt:lpstr>
      <vt:lpstr>Different Levels of Inflation </vt:lpstr>
      <vt:lpstr>Describing the Intensity of Inflation</vt:lpstr>
      <vt:lpstr>Types of Inflation</vt:lpstr>
      <vt:lpstr>Effects of Inflation on Output</vt:lpstr>
      <vt:lpstr>After Today’s Lecture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Lecture Four: Business Cycles, Unemployment and Inflation</dc:title>
  <dc:creator>Amy</dc:creator>
  <cp:lastModifiedBy>artsadmin</cp:lastModifiedBy>
  <cp:revision>16</cp:revision>
  <dcterms:created xsi:type="dcterms:W3CDTF">2010-01-25T19:28:19Z</dcterms:created>
  <dcterms:modified xsi:type="dcterms:W3CDTF">2013-01-28T20:49:59Z</dcterms:modified>
</cp:coreProperties>
</file>