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9" r:id="rId4"/>
    <p:sldId id="269" r:id="rId5"/>
    <p:sldId id="258" r:id="rId6"/>
    <p:sldId id="259" r:id="rId7"/>
    <p:sldId id="270" r:id="rId8"/>
    <p:sldId id="260" r:id="rId9"/>
    <p:sldId id="271" r:id="rId10"/>
    <p:sldId id="261" r:id="rId11"/>
    <p:sldId id="262" r:id="rId12"/>
    <p:sldId id="272" r:id="rId13"/>
    <p:sldId id="263" r:id="rId14"/>
    <p:sldId id="264" r:id="rId15"/>
    <p:sldId id="273" r:id="rId16"/>
    <p:sldId id="265" r:id="rId17"/>
    <p:sldId id="274" r:id="rId18"/>
    <p:sldId id="266" r:id="rId19"/>
    <p:sldId id="275" r:id="rId20"/>
    <p:sldId id="267" r:id="rId21"/>
    <p:sldId id="277" r:id="rId22"/>
    <p:sldId id="268" r:id="rId23"/>
    <p:sldId id="276" r:id="rId24"/>
    <p:sldId id="278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54279A-2B9E-8096-1DC2-0914F6B94355}" v="4448" dt="2019-10-16T01:43:33.1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8"/>
    <p:restoredTop sz="94663"/>
  </p:normalViewPr>
  <p:slideViewPr>
    <p:cSldViewPr snapToGrid="0">
      <p:cViewPr>
        <p:scale>
          <a:sx n="131" d="100"/>
          <a:sy n="131" d="100"/>
        </p:scale>
        <p:origin x="392" y="-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10/21/19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8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10/21/19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978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10/21/19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24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10/21/19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677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10/21/19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024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10/21/19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907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10/21/19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57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10/21/19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665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10/21/19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93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731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10/21/19</a:t>
            </a:fld>
            <a:endParaRPr lang="en-US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03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92190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6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FA8F66-3B85-411D-A2A6-A50DF3026D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5045FE-1459-4540-91F6-233FC03CC7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278" r="9085" b="-7"/>
          <a:stretch/>
        </p:blipFill>
        <p:spPr>
          <a:xfrm>
            <a:off x="20" y="10896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695E25C-06E7-4082-BE92-B571B616B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285571"/>
            <a:ext cx="11265408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4BD7DF-F4BB-427F-B4F6-6DC83A59AA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732" y="4428067"/>
            <a:ext cx="11260667" cy="1962497"/>
          </a:xfrm>
          <a:prstGeom prst="rect">
            <a:avLst/>
          </a:prstGeom>
          <a:solidFill>
            <a:srgbClr val="465359">
              <a:alpha val="97000"/>
            </a:srgb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599" y="4572000"/>
            <a:ext cx="10965141" cy="895244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  <a:cs typeface="Calibri Light"/>
              </a:rPr>
              <a:t>Midterm Prep</a:t>
            </a:r>
            <a:endParaRPr lang="en-US" sz="4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6D66-963F-4CA6-BE60-685FF28A7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Midterm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931C7-ADB3-48F1-A1ED-5E1EFD922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87" y="2060127"/>
            <a:ext cx="11029615" cy="3634486"/>
          </a:xfrm>
        </p:spPr>
        <p:txBody>
          <a:bodyPr/>
          <a:lstStyle/>
          <a:p>
            <a:pPr marL="305435" indent="-305435"/>
            <a:r>
              <a:rPr lang="en-US">
                <a:ea typeface="+mn-lt"/>
                <a:cs typeface="+mn-lt"/>
              </a:rPr>
              <a:t>In-class on </a:t>
            </a:r>
            <a:r>
              <a:rPr lang="en-US" b="1">
                <a:ea typeface="+mn-lt"/>
                <a:cs typeface="+mn-lt"/>
              </a:rPr>
              <a:t>Thursday, October 31</a:t>
            </a:r>
            <a:r>
              <a:rPr lang="en-US">
                <a:ea typeface="+mn-lt"/>
                <a:cs typeface="+mn-lt"/>
              </a:rPr>
              <a:t> from </a:t>
            </a:r>
            <a:r>
              <a:rPr lang="en-US" b="1">
                <a:ea typeface="+mn-lt"/>
                <a:cs typeface="+mn-lt"/>
              </a:rPr>
              <a:t>2:35 pm – 4:25 pm</a:t>
            </a:r>
            <a:endParaRPr lang="en-US">
              <a:ea typeface="+mn-lt"/>
              <a:cs typeface="+mn-lt"/>
            </a:endParaRPr>
          </a:p>
          <a:p>
            <a:pPr marL="305435" indent="-305435"/>
            <a:r>
              <a:rPr lang="en-US">
                <a:ea typeface="+mn-lt"/>
                <a:cs typeface="+mn-lt"/>
              </a:rPr>
              <a:t>The exam will cover materials addressed </a:t>
            </a:r>
            <a:r>
              <a:rPr lang="en-US" b="1">
                <a:ea typeface="+mn-lt"/>
                <a:cs typeface="+mn-lt"/>
              </a:rPr>
              <a:t>in class and in your discussion groups </a:t>
            </a:r>
            <a:r>
              <a:rPr lang="en-US">
                <a:ea typeface="+mn-lt"/>
                <a:cs typeface="+mn-lt"/>
              </a:rPr>
              <a:t>from September 5 to October 17</a:t>
            </a:r>
          </a:p>
          <a:p>
            <a:pPr marL="0" indent="0">
              <a:buNone/>
            </a:pPr>
            <a:r>
              <a:rPr lang="en-US" b="1" u="sng">
                <a:ea typeface="+mn-lt"/>
                <a:cs typeface="+mn-lt"/>
              </a:rPr>
              <a:t>Two Parts:</a:t>
            </a:r>
          </a:p>
          <a:p>
            <a:pPr marL="305435" indent="-305435"/>
            <a:r>
              <a:rPr lang="en-US">
                <a:ea typeface="+mn-lt"/>
                <a:cs typeface="+mn-lt"/>
              </a:rPr>
              <a:t>Choose and define three (3) </a:t>
            </a:r>
            <a:r>
              <a:rPr lang="en-US" b="1">
                <a:ea typeface="+mn-lt"/>
                <a:cs typeface="+mn-lt"/>
              </a:rPr>
              <a:t>key concepts </a:t>
            </a:r>
            <a:r>
              <a:rPr lang="en-US">
                <a:ea typeface="+mn-lt"/>
                <a:cs typeface="+mn-lt"/>
              </a:rPr>
              <a:t>related to disability studies</a:t>
            </a:r>
          </a:p>
          <a:p>
            <a:pPr marL="305435" indent="-305435"/>
            <a:r>
              <a:rPr lang="en-US">
                <a:ea typeface="+mn-lt"/>
                <a:cs typeface="+mn-lt"/>
              </a:rPr>
              <a:t>Choose and answer one (1) question in </a:t>
            </a:r>
            <a:r>
              <a:rPr lang="en-US" b="1">
                <a:ea typeface="+mn-lt"/>
                <a:cs typeface="+mn-lt"/>
              </a:rPr>
              <a:t>essay</a:t>
            </a:r>
            <a:r>
              <a:rPr lang="en-US">
                <a:ea typeface="+mn-lt"/>
                <a:cs typeface="+mn-lt"/>
              </a:rPr>
              <a:t> format</a:t>
            </a:r>
          </a:p>
          <a:p>
            <a:pPr marL="0" indent="0">
              <a:buNone/>
            </a:pPr>
            <a:br>
              <a:rPr lang="en-US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The PMC Portal will communicate the time and place of your exam, if you are writing with them.</a:t>
            </a:r>
          </a:p>
          <a:p>
            <a:pPr marL="305435" indent="-305435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2933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680D6-BE67-417A-BE5C-59509E16A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Breakdown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1F1A9-8F85-4C10-B050-A84E59469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402" y="1612285"/>
            <a:ext cx="11029615" cy="3634486"/>
          </a:xfrm>
        </p:spPr>
        <p:txBody>
          <a:bodyPr/>
          <a:lstStyle/>
          <a:p>
            <a:pPr marL="305435" indent="-305435">
              <a:buNone/>
            </a:pPr>
            <a:r>
              <a:rPr lang="en-US" b="1">
                <a:ea typeface="+mn-lt"/>
                <a:cs typeface="+mn-lt"/>
              </a:rPr>
              <a:t>Part 1: </a:t>
            </a:r>
            <a:r>
              <a:rPr lang="en-US">
                <a:ea typeface="+mn-lt"/>
                <a:cs typeface="+mn-lt"/>
              </a:rPr>
              <a:t>Define and explain 3 key concepts (worth 10 points each). </a:t>
            </a:r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•Definition: ~ 4 marks</a:t>
            </a:r>
            <a:endParaRPr lang="en-US"/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•Explanation: ~ 6 marks (recommend making 3 separate points about the concept)</a:t>
            </a:r>
            <a:endParaRPr lang="en-US"/>
          </a:p>
          <a:p>
            <a:pPr marL="305435" indent="-305435">
              <a:buNone/>
            </a:pPr>
            <a:r>
              <a:rPr lang="en-US" b="1">
                <a:ea typeface="+mn-lt"/>
                <a:cs typeface="+mn-lt"/>
              </a:rPr>
              <a:t>Part 2: </a:t>
            </a:r>
            <a:r>
              <a:rPr lang="en-US">
                <a:ea typeface="+mn-lt"/>
                <a:cs typeface="+mn-lt"/>
              </a:rPr>
              <a:t>Short Essay (worth 20 points)</a:t>
            </a:r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344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6CFA9F-1CEA-477B-9984-801C74566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733" y="1577340"/>
            <a:ext cx="4955798" cy="37033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6100">
                <a:solidFill>
                  <a:srgbClr val="FFFFFF">
                    <a:alpha val="90000"/>
                  </a:srgbClr>
                </a:solidFill>
              </a:rPr>
              <a:t>Eugenics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699CC7-9304-4373-AD90-27F0A15F6E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55" y="1577340"/>
            <a:ext cx="2895067" cy="3703320"/>
          </a:xfr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800" cap="all">
                <a:solidFill>
                  <a:schemeClr val="accent1"/>
                </a:solidFill>
              </a:rPr>
              <a:t>What do you remember?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62832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B34DF-FED2-4CCB-8B0E-8D3B858F3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Eugenics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CAE07-D68C-4AA9-9CDB-BCE251B54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Beliefs and practices aimed at “</a:t>
            </a:r>
            <a:r>
              <a:rPr lang="en-US" b="1">
                <a:ea typeface="+mn-lt"/>
                <a:cs typeface="+mn-lt"/>
              </a:rPr>
              <a:t>improving human stock</a:t>
            </a:r>
            <a:r>
              <a:rPr lang="en-US">
                <a:ea typeface="+mn-lt"/>
                <a:cs typeface="+mn-lt"/>
              </a:rPr>
              <a:t>” that were most prevalent during the 20th century – selective breeding</a:t>
            </a:r>
            <a:endParaRPr lang="en-US"/>
          </a:p>
          <a:p>
            <a:pPr marL="305435" indent="-305435"/>
            <a:r>
              <a:rPr lang="en-US"/>
              <a:t>Positive: Promoting the reproduction of people with 'desirable' traits (controlled sperm banks, incentives to have babies – baby bonus)</a:t>
            </a:r>
          </a:p>
          <a:p>
            <a:pPr marL="305435" indent="-305435"/>
            <a:r>
              <a:rPr lang="en-US"/>
              <a:t>Negative: Inhibiting the reproduction of people with 'undesirable' traits (</a:t>
            </a:r>
            <a:r>
              <a:rPr lang="en-US">
                <a:ea typeface="+mn-lt"/>
                <a:cs typeface="+mn-lt"/>
              </a:rPr>
              <a:t>forced sterilization – immigration restrictions – marriage restrictions – racial and sexual segregation – selective abortion)</a:t>
            </a:r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pPr marL="305435" indent="-305435"/>
            <a:endParaRPr lang="en-US" b="1">
              <a:ea typeface="+mn-lt"/>
              <a:cs typeface="+mn-lt"/>
            </a:endParaRPr>
          </a:p>
          <a:p>
            <a:pPr marL="305435" indent="-305435"/>
            <a:endParaRPr lang="en-US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6712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A5826-1B6E-4D08-BEE4-8F103BDC2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Eugenics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33BFF-DDDE-461F-BA7F-4741DF774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pPr marL="305435" indent="-305435"/>
            <a:r>
              <a:rPr lang="en-US">
                <a:ea typeface="+mn-lt"/>
                <a:cs typeface="+mn-lt"/>
              </a:rPr>
              <a:t>1885 – Galton formed Eugenics theory 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Disabled people were unfit to live in society according to his theory – individual problems:</a:t>
            </a:r>
            <a:br>
              <a:rPr lang="en-US">
                <a:ea typeface="+mn-lt"/>
                <a:cs typeface="+mn-lt"/>
              </a:rPr>
            </a:b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Example: Racism and poverty were NOT social/economic problems, they were the problems of individuals 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Justification of settler colonialism and expansion - 'natural inferiority - used to legitimize colonial project – not smart enough/lacked rights </a:t>
            </a:r>
          </a:p>
          <a:p>
            <a:pPr marL="305435" indent="-305435"/>
            <a:r>
              <a:rPr lang="en-US">
                <a:ea typeface="+mn-lt"/>
                <a:cs typeface="+mn-lt"/>
              </a:rPr>
              <a:t>Homosexuals – degeneracy/infect the nation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Women – poor (carriers of disease) &amp; wealthy (mothers of nation – used to enforce patriarchy and heteronormativity – must keep them as baby machines) 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Intellectually disabled people – seen as unproductive with the rise of capitalism - absence of accommodations for disabled workers </a:t>
            </a:r>
          </a:p>
          <a:p>
            <a:pPr marL="305435" indent="-305435"/>
            <a:r>
              <a:rPr lang="en-US"/>
              <a:t>Immigration policy – laws restricting and screening people from entering the country (medical exams to exclude disabled people)</a:t>
            </a:r>
            <a:br>
              <a:rPr lang="en-US"/>
            </a:br>
            <a:br>
              <a:rPr lang="en-US"/>
            </a:b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981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51F911-1EE2-4E1B-8600-9E572F0B3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733" y="1577340"/>
            <a:ext cx="4955798" cy="37033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7200">
                <a:solidFill>
                  <a:srgbClr val="FFFFFF">
                    <a:alpha val="90000"/>
                  </a:srgbClr>
                </a:solidFill>
              </a:rPr>
              <a:t>Charity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9A2DD-B7C7-4731-BA27-A1F22AA0B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55" y="1577340"/>
            <a:ext cx="2895067" cy="3703320"/>
          </a:xfr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800" cap="all">
                <a:solidFill>
                  <a:schemeClr val="accent1"/>
                </a:solidFill>
              </a:rPr>
              <a:t>What do you remember?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147586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EE119-13DF-4ED3-AED6-22821CC77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Charity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6FCFD-DA07-4154-A4F4-7D8F03306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05435" indent="-305435"/>
            <a:r>
              <a:rPr lang="en-US" b="1">
                <a:ea typeface="+mn-lt"/>
                <a:cs typeface="+mn-lt"/>
              </a:rPr>
              <a:t>Constructs disabled people as children, white and objects of pity</a:t>
            </a:r>
            <a:endParaRPr lang="en-US"/>
          </a:p>
          <a:p>
            <a:pPr marL="305435" indent="-305435"/>
            <a:r>
              <a:rPr lang="en-US" b="1">
                <a:ea typeface="+mn-lt"/>
                <a:cs typeface="+mn-lt"/>
              </a:rPr>
              <a:t>Individualizes disability</a:t>
            </a:r>
            <a:endParaRPr lang="en-US"/>
          </a:p>
          <a:p>
            <a:pPr marL="305435" indent="-305435"/>
            <a:r>
              <a:rPr lang="en-US" b="1">
                <a:ea typeface="+mn-lt"/>
                <a:cs typeface="+mn-lt"/>
              </a:rPr>
              <a:t>Teaches that ‘cure’ is possible with enough money</a:t>
            </a:r>
            <a:endParaRPr lang="en-US"/>
          </a:p>
          <a:p>
            <a:pPr marL="305435" indent="-305435"/>
            <a:r>
              <a:rPr lang="en-US" b="1"/>
              <a:t>Industry in and of itself</a:t>
            </a:r>
          </a:p>
          <a:p>
            <a:pPr marL="305435" indent="-305435"/>
            <a:r>
              <a:rPr lang="en-US" b="1">
                <a:ea typeface="+mn-lt"/>
                <a:cs typeface="+mn-lt"/>
              </a:rPr>
              <a:t>Valorizes the ‘supercrip,’ those who ‘overcome’ disability</a:t>
            </a:r>
            <a:endParaRPr lang="en-US" b="1"/>
          </a:p>
          <a:p>
            <a:pPr marL="305435" indent="-305435"/>
            <a:endParaRPr lang="en-US" b="1"/>
          </a:p>
          <a:p>
            <a:pPr marL="305435" indent="-305435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8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1D245A-92C9-42BB-8264-B88AA2B6C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733" y="1577340"/>
            <a:ext cx="4955798" cy="37033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7200">
                <a:solidFill>
                  <a:srgbClr val="FFFFFF">
                    <a:alpha val="90000"/>
                  </a:srgbClr>
                </a:solidFill>
              </a:rPr>
              <a:t>Medical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FF068-B7C1-4EDF-B7FE-815EDE0E5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55" y="1577340"/>
            <a:ext cx="2895067" cy="3703320"/>
          </a:xfr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800" cap="all">
                <a:solidFill>
                  <a:schemeClr val="accent1"/>
                </a:solidFill>
              </a:rPr>
              <a:t>What do you remember?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561487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C392F-E246-4E66-BDEA-1AFBE38BB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Medical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038EA-7A30-4B6D-82B0-FD5B850C9E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05435" indent="-305435"/>
            <a:r>
              <a:rPr lang="en-US" b="1">
                <a:ea typeface="+mn-lt"/>
                <a:cs typeface="+mn-lt"/>
              </a:rPr>
              <a:t>Individual</a:t>
            </a:r>
            <a:r>
              <a:rPr lang="en-US">
                <a:ea typeface="+mn-lt"/>
                <a:cs typeface="+mn-lt"/>
              </a:rPr>
              <a:t> abnormalities and deficiencies 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Disabled people are </a:t>
            </a:r>
            <a:r>
              <a:rPr lang="en-US" b="1">
                <a:ea typeface="+mn-lt"/>
                <a:cs typeface="+mn-lt"/>
              </a:rPr>
              <a:t>broken</a:t>
            </a:r>
            <a:r>
              <a:rPr lang="en-US">
                <a:ea typeface="+mn-lt"/>
                <a:cs typeface="+mn-lt"/>
              </a:rPr>
              <a:t> </a:t>
            </a:r>
            <a:r>
              <a:rPr lang="en-US" b="1">
                <a:ea typeface="+mn-lt"/>
                <a:cs typeface="+mn-lt"/>
              </a:rPr>
              <a:t>and need to be fixed – to cure the 'problem'</a:t>
            </a:r>
            <a:endParaRPr lang="en-US" b="1"/>
          </a:p>
          <a:p>
            <a:pPr marL="305435" indent="-305435"/>
            <a:r>
              <a:rPr lang="en-US">
                <a:ea typeface="+mn-lt"/>
                <a:cs typeface="+mn-lt"/>
              </a:rPr>
              <a:t>Privileges </a:t>
            </a:r>
            <a:r>
              <a:rPr lang="en-US" b="1">
                <a:ea typeface="+mn-lt"/>
                <a:cs typeface="+mn-lt"/>
              </a:rPr>
              <a:t>‘expert’ knowledge, diagnosis and treatment </a:t>
            </a:r>
            <a:br>
              <a:rPr lang="en-US" b="1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--&gt; The ability to medicalize something or someone is done by those in power</a:t>
            </a:r>
            <a:br>
              <a:rPr lang="en-US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--&gt; It's an expression of the values and needs of those in power  - done to distinguish what is deviant/abnormal vs. normal 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Disabled people </a:t>
            </a:r>
            <a:r>
              <a:rPr lang="en-US" b="1">
                <a:ea typeface="+mn-lt"/>
                <a:cs typeface="+mn-lt"/>
              </a:rPr>
              <a:t>need care givers </a:t>
            </a:r>
            <a:r>
              <a:rPr lang="en-US">
                <a:ea typeface="+mn-lt"/>
                <a:cs typeface="+mn-lt"/>
              </a:rPr>
              <a:t>and professionals to speak for them - agency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Disabled people should find ways to </a:t>
            </a:r>
            <a:r>
              <a:rPr lang="en-US" b="1">
                <a:ea typeface="+mn-lt"/>
                <a:cs typeface="+mn-lt"/>
              </a:rPr>
              <a:t>adjust to ‘regular’ society </a:t>
            </a:r>
            <a:endParaRPr lang="en-US" b="1"/>
          </a:p>
          <a:p>
            <a:pPr marL="305435" indent="-305435"/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14057261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68B53-3404-475B-8BEF-28E1A1E8A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Medical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5D707-01DF-493A-90A0-BB659ADD6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05435" indent="-305435"/>
            <a:r>
              <a:rPr lang="en-US">
                <a:ea typeface="+mn-lt"/>
                <a:cs typeface="+mn-lt"/>
              </a:rPr>
              <a:t>Disability = lack of health or ‘normal’ functioning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Disability is based on the body – </a:t>
            </a:r>
            <a:r>
              <a:rPr lang="en-US" err="1">
                <a:ea typeface="+mn-lt"/>
                <a:cs typeface="+mn-lt"/>
              </a:rPr>
              <a:t>ablebodidness</a:t>
            </a:r>
            <a:r>
              <a:rPr lang="en-US">
                <a:ea typeface="+mn-lt"/>
                <a:cs typeface="+mn-lt"/>
              </a:rPr>
              <a:t> is the ideal and disabled people are a tragedy  </a:t>
            </a:r>
          </a:p>
          <a:p>
            <a:pPr marL="305435" indent="-305435"/>
            <a:r>
              <a:rPr lang="en-US">
                <a:ea typeface="+mn-lt"/>
                <a:cs typeface="+mn-lt"/>
              </a:rPr>
              <a:t>Doesn’t seek to remove social barriers; the oppressive institutionalized structures remain intact 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Claims absolute scientific objectivity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Assumes that disabled people want to be ‘normal’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Primary way disability is understood in our society</a:t>
            </a:r>
            <a:endParaRPr lang="en-US"/>
          </a:p>
          <a:p>
            <a:pPr marL="305435" indent="-305435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2610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FF4404-6391-48F5-A64F-14F00E3CA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733" y="1577340"/>
            <a:ext cx="4955798" cy="37033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7200">
                <a:solidFill>
                  <a:srgbClr val="FFFFFF">
                    <a:alpha val="90000"/>
                  </a:srgbClr>
                </a:solidFill>
              </a:rPr>
              <a:t>Social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4EFDA-6455-4BBB-88E3-9EC3C27CD4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55" y="1577340"/>
            <a:ext cx="2895067" cy="3703320"/>
          </a:xfr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800" cap="all">
                <a:solidFill>
                  <a:schemeClr val="accent1"/>
                </a:solidFill>
              </a:rPr>
              <a:t>What do you remember?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918215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5561F-C232-43C3-B253-3B7A26B10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Social model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9A335-967A-4900-82AA-2561D85C5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87" y="2768653"/>
            <a:ext cx="11029615" cy="3634486"/>
          </a:xfrm>
        </p:spPr>
        <p:txBody>
          <a:bodyPr>
            <a:normAutofit fontScale="85000" lnSpcReduction="20000"/>
          </a:bodyPr>
          <a:lstStyle/>
          <a:p>
            <a:pPr marL="305435" indent="-305435"/>
            <a:r>
              <a:rPr lang="en-US" dirty="0">
                <a:ea typeface="+mn-lt"/>
                <a:cs typeface="+mn-lt"/>
              </a:rPr>
              <a:t>A person is </a:t>
            </a:r>
            <a:r>
              <a:rPr lang="en-US" b="1" dirty="0">
                <a:ea typeface="+mn-lt"/>
                <a:cs typeface="+mn-lt"/>
              </a:rPr>
              <a:t>disabled by their environment </a:t>
            </a:r>
            <a:endParaRPr lang="en-US" dirty="0"/>
          </a:p>
          <a:p>
            <a:pPr marL="305435" indent="-305435"/>
            <a:r>
              <a:rPr lang="en-US" dirty="0">
                <a:highlight>
                  <a:srgbClr val="FFFF00"/>
                </a:highlight>
                <a:ea typeface="+mn-lt"/>
                <a:cs typeface="+mn-lt"/>
              </a:rPr>
              <a:t>Disability is a </a:t>
            </a:r>
            <a:r>
              <a:rPr lang="en-US" b="1" dirty="0">
                <a:highlight>
                  <a:srgbClr val="FFFF00"/>
                </a:highlight>
                <a:ea typeface="+mn-lt"/>
                <a:cs typeface="+mn-lt"/>
              </a:rPr>
              <a:t>normal, expression of humanity</a:t>
            </a:r>
            <a:endParaRPr lang="en-US" b="1" dirty="0">
              <a:highlight>
                <a:srgbClr val="FFFF00"/>
              </a:highlight>
            </a:endParaRPr>
          </a:p>
          <a:p>
            <a:pPr marL="305435" indent="-305435"/>
            <a:r>
              <a:rPr lang="en-US" dirty="0">
                <a:ea typeface="+mn-lt"/>
                <a:cs typeface="+mn-lt"/>
              </a:rPr>
              <a:t>Disabled people are </a:t>
            </a:r>
            <a:r>
              <a:rPr lang="en-US" b="1" dirty="0">
                <a:ea typeface="+mn-lt"/>
                <a:cs typeface="+mn-lt"/>
              </a:rPr>
              <a:t>entitled to equal rights</a:t>
            </a:r>
            <a:endParaRPr lang="en-US" b="1" dirty="0"/>
          </a:p>
          <a:p>
            <a:pPr marL="305435" indent="-305435"/>
            <a:r>
              <a:rPr lang="en-US" dirty="0">
                <a:ea typeface="+mn-lt"/>
                <a:cs typeface="+mn-lt"/>
              </a:rPr>
              <a:t>Disabled people have </a:t>
            </a:r>
            <a:r>
              <a:rPr lang="en-US" b="1" dirty="0">
                <a:ea typeface="+mn-lt"/>
                <a:cs typeface="+mn-lt"/>
              </a:rPr>
              <a:t>a right to autonomy, choice, and free and informed consent </a:t>
            </a:r>
            <a:endParaRPr lang="en-US" b="1" dirty="0"/>
          </a:p>
          <a:p>
            <a:pPr marL="305435" indent="-305435"/>
            <a:r>
              <a:rPr lang="en-US" dirty="0">
                <a:highlight>
                  <a:srgbClr val="FFFF00"/>
                </a:highlight>
                <a:ea typeface="+mn-lt"/>
                <a:cs typeface="+mn-lt"/>
              </a:rPr>
              <a:t>Disabled people are </a:t>
            </a:r>
            <a:r>
              <a:rPr lang="en-US" b="1" dirty="0">
                <a:highlight>
                  <a:srgbClr val="FFFF00"/>
                </a:highlight>
                <a:ea typeface="+mn-lt"/>
                <a:cs typeface="+mn-lt"/>
              </a:rPr>
              <a:t>equal and have a right to socioeconomic inclusion</a:t>
            </a:r>
            <a:endParaRPr lang="en-US" b="1" dirty="0">
              <a:highlight>
                <a:srgbClr val="FFFF00"/>
              </a:highlight>
            </a:endParaRPr>
          </a:p>
          <a:p>
            <a:pPr marL="0" indent="0">
              <a:buNone/>
            </a:pPr>
            <a:br>
              <a:rPr lang="en-US" b="1" dirty="0">
                <a:ea typeface="+mn-lt"/>
                <a:cs typeface="+mn-lt"/>
              </a:rPr>
            </a:br>
            <a:r>
              <a:rPr lang="en-US" b="1" dirty="0">
                <a:ea typeface="+mn-lt"/>
                <a:cs typeface="+mn-lt"/>
              </a:rPr>
              <a:t>Ableism: </a:t>
            </a:r>
            <a:r>
              <a:rPr lang="en-US" dirty="0">
                <a:ea typeface="+mn-lt"/>
                <a:cs typeface="+mn-lt"/>
              </a:rPr>
              <a:t>According to the </a:t>
            </a:r>
            <a:r>
              <a:rPr lang="en-US" i="1" dirty="0">
                <a:ea typeface="+mn-lt"/>
                <a:cs typeface="+mn-lt"/>
              </a:rPr>
              <a:t>Ontario Human Rights Commission</a:t>
            </a:r>
            <a:r>
              <a:rPr lang="en-US" dirty="0">
                <a:ea typeface="+mn-lt"/>
                <a:cs typeface="+mn-lt"/>
              </a:rPr>
              <a:t>, ableism “refers to attitudes in society that devalue and limit the potential of persons with disabilities.”</a:t>
            </a:r>
            <a:br>
              <a:rPr lang="en-US" dirty="0">
                <a:ea typeface="+mn-lt"/>
                <a:cs typeface="+mn-lt"/>
              </a:rPr>
            </a:br>
            <a:br>
              <a:rPr lang="en-US" dirty="0">
                <a:ea typeface="+mn-lt"/>
                <a:cs typeface="+mn-lt"/>
              </a:rPr>
            </a:br>
            <a:r>
              <a:rPr lang="en-US" b="1" dirty="0" err="1">
                <a:ea typeface="+mn-lt"/>
                <a:cs typeface="+mn-lt"/>
              </a:rPr>
              <a:t>Disablism</a:t>
            </a:r>
            <a:r>
              <a:rPr lang="en-US" b="1" dirty="0">
                <a:ea typeface="+mn-lt"/>
                <a:cs typeface="+mn-lt"/>
              </a:rPr>
              <a:t>: </a:t>
            </a:r>
            <a:r>
              <a:rPr lang="en-US" dirty="0">
                <a:highlight>
                  <a:srgbClr val="FFFF00"/>
                </a:highlight>
                <a:ea typeface="+mn-lt"/>
                <a:cs typeface="+mn-lt"/>
              </a:rPr>
              <a:t>A set of assumption</a:t>
            </a:r>
            <a:r>
              <a:rPr lang="en-US" dirty="0">
                <a:ea typeface="+mn-lt"/>
                <a:cs typeface="+mn-lt"/>
              </a:rPr>
              <a:t>s (conscious or unconscious) and practices that promote differential or unequal treatment of people because of actual or resumed disabilities” (Rice et al. 2017, 216).</a:t>
            </a:r>
            <a:br>
              <a:rPr lang="en-US" dirty="0">
                <a:ea typeface="+mn-lt"/>
                <a:cs typeface="+mn-lt"/>
              </a:rPr>
            </a:br>
            <a:br>
              <a:rPr lang="en-US" dirty="0">
                <a:ea typeface="+mn-lt"/>
                <a:cs typeface="+mn-lt"/>
              </a:rPr>
            </a:br>
            <a:r>
              <a:rPr lang="en-US" b="1" dirty="0" err="1">
                <a:ea typeface="+mn-lt"/>
                <a:cs typeface="+mn-lt"/>
              </a:rPr>
              <a:t>Sanism</a:t>
            </a:r>
            <a:r>
              <a:rPr lang="en-US" dirty="0">
                <a:ea typeface="+mn-lt"/>
                <a:cs typeface="+mn-lt"/>
              </a:rPr>
              <a:t> can be best understood as “the systemic subjugation of people who have received mental health diagnoses or treatment” (</a:t>
            </a:r>
            <a:r>
              <a:rPr lang="en-US" dirty="0" err="1">
                <a:ea typeface="+mn-lt"/>
                <a:cs typeface="+mn-lt"/>
              </a:rPr>
              <a:t>Castrodale</a:t>
            </a:r>
            <a:r>
              <a:rPr lang="en-US" dirty="0">
                <a:ea typeface="+mn-lt"/>
                <a:cs typeface="+mn-lt"/>
              </a:rPr>
              <a:t> 2017, 58). </a:t>
            </a:r>
            <a:endParaRPr lang="en-US" dirty="0"/>
          </a:p>
          <a:p>
            <a:pPr marL="305435" indent="-305435"/>
            <a:endParaRPr lang="en-US" b="1" dirty="0"/>
          </a:p>
          <a:p>
            <a:pPr marL="305435" indent="-305435"/>
            <a:endParaRPr lang="en-US" b="1" dirty="0"/>
          </a:p>
          <a:p>
            <a:pPr marL="305435" indent="-30543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744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30DE23E-763F-401A-94F9-06128FF931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101667"/>
              </p:ext>
            </p:extLst>
          </p:nvPr>
        </p:nvGraphicFramePr>
        <p:xfrm>
          <a:off x="588210" y="788737"/>
          <a:ext cx="11029950" cy="5566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14975">
                  <a:extLst>
                    <a:ext uri="{9D8B030D-6E8A-4147-A177-3AD203B41FA5}">
                      <a16:colId xmlns:a16="http://schemas.microsoft.com/office/drawing/2014/main" val="1384673214"/>
                    </a:ext>
                  </a:extLst>
                </a:gridCol>
                <a:gridCol w="5514975">
                  <a:extLst>
                    <a:ext uri="{9D8B030D-6E8A-4147-A177-3AD203B41FA5}">
                      <a16:colId xmlns:a16="http://schemas.microsoft.com/office/drawing/2014/main" val="3388150439"/>
                    </a:ext>
                  </a:extLst>
                </a:gridCol>
              </a:tblGrid>
              <a:tr h="1430421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>
                          <a:effectLst/>
                        </a:rPr>
                        <a:t>Medical</a:t>
                      </a:r>
                      <a:r>
                        <a:rPr lang="en-US" sz="2400" kern="1200" baseline="0">
                          <a:effectLst/>
                        </a:rPr>
                        <a:t> Model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>
                          <a:effectLst/>
                        </a:rPr>
                        <a:t>Social Model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50966601"/>
                  </a:ext>
                </a:extLst>
              </a:tr>
              <a:tr h="848487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effectLst/>
                        </a:rPr>
                        <a:t>A person is disabled by the abnormalities and deficits</a:t>
                      </a:r>
                      <a:r>
                        <a:rPr lang="en-US" sz="1600" kern="1200" baseline="0">
                          <a:effectLst/>
                        </a:rPr>
                        <a:t> of their own body and/or brain.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effectLst/>
                        </a:rPr>
                        <a:t>A</a:t>
                      </a:r>
                      <a:r>
                        <a:rPr lang="en-US" sz="1600" kern="1200" baseline="0">
                          <a:effectLst/>
                        </a:rPr>
                        <a:t> person is disabled by their environment and its physical, attitudinal, communication and social barriers.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10133808"/>
                  </a:ext>
                </a:extLst>
              </a:tr>
              <a:tr h="848487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effectLst/>
                        </a:rPr>
                        <a:t>Disabled people are broken, abnormal, or damaged and should be fixed, cured, and/or prevented.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effectLst/>
                        </a:rPr>
                        <a:t>Disabled people are normal, valid</a:t>
                      </a:r>
                      <a:r>
                        <a:rPr lang="en-US" sz="1600" kern="1200" baseline="0">
                          <a:effectLst/>
                        </a:rPr>
                        <a:t> varieties of human beings and should have equal rights and access to society.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4142296"/>
                  </a:ext>
                </a:extLst>
              </a:tr>
              <a:tr h="1343533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effectLst/>
                        </a:rPr>
                        <a:t>Since the disabled person’s impairments</a:t>
                      </a:r>
                      <a:r>
                        <a:rPr lang="en-US" sz="1600" kern="1200" baseline="0">
                          <a:effectLst/>
                        </a:rPr>
                        <a:t> prevent them from functioning normally, they need caregivers and professionals to make decisions for them. The disabled person is an object of charity and a receiver of help.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effectLst/>
                        </a:rPr>
                        <a:t>Since the disabled person is inherently equal, they have a right to autonomy, choice, and free and informed consent in their</a:t>
                      </a:r>
                      <a:r>
                        <a:rPr lang="en-US" sz="1600" kern="1200" baseline="0">
                          <a:effectLst/>
                        </a:rPr>
                        <a:t> own lives.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07455030"/>
                  </a:ext>
                </a:extLst>
              </a:tr>
              <a:tr h="1096010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effectLst/>
                        </a:rPr>
                        <a:t>The disabled person should adjust to fit into society, since they are the one who is not normal. Being part of society means rising above disability.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effectLst/>
                        </a:rPr>
                        <a:t>The disabled person should be supported by society because they are equal</a:t>
                      </a:r>
                      <a:r>
                        <a:rPr lang="en-US" sz="1600" kern="1200" baseline="0">
                          <a:effectLst/>
                        </a:rPr>
                        <a:t> and have a right to inclusion. Their community should adjust its own barriers and biases.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077523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F137DC0-EAE9-4A13-8229-7D94B50C7309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371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69306B-2A57-47E0-8780-334667127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733" y="1577340"/>
            <a:ext cx="4955798" cy="37033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5000">
                <a:solidFill>
                  <a:srgbClr val="FFFFFF">
                    <a:alpha val="90000"/>
                  </a:srgbClr>
                </a:solidFill>
              </a:rPr>
              <a:t>Legislation and Citizenship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8D2E9-AD5E-4C81-AA0B-352104939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55" y="1577340"/>
            <a:ext cx="2895067" cy="3703320"/>
          </a:xfr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800" cap="all">
                <a:solidFill>
                  <a:schemeClr val="accent1"/>
                </a:solidFill>
              </a:rPr>
              <a:t>What do you remember?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696285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97234-54DC-42E1-8D0C-91F3A6030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Legislation &amp; Citizenship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DA9511-6537-417F-9942-0F2F092F2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87" y="2153706"/>
            <a:ext cx="11029615" cy="363448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i="1">
                <a:ea typeface="+mn-lt"/>
                <a:cs typeface="+mn-lt"/>
              </a:rPr>
              <a:t>“Many Canadians with disabilities are effectively absent, lacking full enjoyment of liberty of the person, or freedom of expression and communication (Prince, 2009, p.4) 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Non-recognition of full person status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Discrimination in employment, housing and income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Marginalization in the political process, policy development and decision-making processes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Social exclusion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Inaccessible built environments</a:t>
            </a:r>
            <a:br>
              <a:rPr lang="en-US">
                <a:ea typeface="+mn-lt"/>
                <a:cs typeface="+mn-lt"/>
              </a:rPr>
            </a:b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I suggest studying (refer to lecture slides):</a:t>
            </a:r>
          </a:p>
          <a:p>
            <a:pPr marL="305435" indent="-305435"/>
            <a:r>
              <a:rPr lang="en-US"/>
              <a:t>Government v. Activist reponses to disability</a:t>
            </a:r>
          </a:p>
          <a:p>
            <a:pPr marL="305435" indent="-305435"/>
            <a:r>
              <a:rPr lang="en-US"/>
              <a:t>Disability legislation in Canada </a:t>
            </a:r>
          </a:p>
        </p:txBody>
      </p:sp>
    </p:spTree>
    <p:extLst>
      <p:ext uri="{BB962C8B-B14F-4D97-AF65-F5344CB8AC3E}">
        <p14:creationId xmlns:p14="http://schemas.microsoft.com/office/powerpoint/2010/main" val="3197853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17A9E9-7DDE-4246-9651-D03FEA877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733" y="1577340"/>
            <a:ext cx="4955798" cy="37033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4000">
                <a:solidFill>
                  <a:srgbClr val="FFFFFF">
                    <a:alpha val="90000"/>
                  </a:srgbClr>
                </a:solidFill>
              </a:rPr>
              <a:t>Neoliberalism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B8530-C504-4F8E-8A9B-12E1A57BC8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55" y="1577340"/>
            <a:ext cx="2895067" cy="3703320"/>
          </a:xfr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800" cap="all">
                <a:solidFill>
                  <a:schemeClr val="accent1"/>
                </a:solidFill>
              </a:rPr>
              <a:t>What do you remember?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792189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1AE75-B706-4DAE-ADD7-274D5CA2D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Neoliberalism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0972D-495E-4AC5-850D-4AE9CDE05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612285"/>
            <a:ext cx="11029615" cy="3634486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 “Neoliberal capitalism requires a populace of able-bodied workers and the continual reproduction of this workforce in order to ensure its future power: non-reproductive queer bodies threaten this reproductive futurity, and must be disciplined” (Long, 2018, p. 2). 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"Pull up by your bootstraps" – ways neoliberalism privileges those able to engage in capital accumulation by placing the onus/blame for non-productive bodies on the ‘defective’ individuals </a:t>
            </a:r>
          </a:p>
          <a:p>
            <a:pPr marL="305435" indent="-305435"/>
            <a:r>
              <a:rPr lang="en-US">
                <a:ea typeface="+mn-lt"/>
                <a:cs typeface="+mn-lt"/>
              </a:rPr>
              <a:t>Socially useful bodies which align with neoliberal ideas of being healthy and productive populations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033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4E3A22-889F-4CD1-8233-08D454736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733" y="1577340"/>
            <a:ext cx="4955798" cy="37033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5600">
                <a:solidFill>
                  <a:srgbClr val="FFFFFF">
                    <a:alpha val="90000"/>
                  </a:srgbClr>
                </a:solidFill>
              </a:rPr>
              <a:t>Language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9CD458-C19F-4EC9-B416-84A6199C1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55" y="1577340"/>
            <a:ext cx="2895067" cy="3703320"/>
          </a:xfr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800" cap="all">
                <a:solidFill>
                  <a:schemeClr val="accent1"/>
                </a:solidFill>
              </a:rPr>
              <a:t>What do you remember?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105100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1E9F6-1480-4311-A833-4837EE1F3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Language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56A1C-8B93-4576-8AC8-36F9A40E45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139" y="2233917"/>
            <a:ext cx="5281194" cy="3634486"/>
          </a:xfrm>
        </p:spPr>
        <p:txBody>
          <a:bodyPr/>
          <a:lstStyle/>
          <a:p>
            <a:pPr marL="0" indent="0">
              <a:buNone/>
            </a:pPr>
            <a:r>
              <a:rPr lang="en-US" u="sng" dirty="0"/>
              <a:t>First person language: </a:t>
            </a:r>
            <a:endParaRPr lang="en-US" dirty="0"/>
          </a:p>
          <a:p>
            <a:pPr marL="285750" indent="-285750">
              <a:buFont typeface="Courier New" panose="05020102010507070707" pitchFamily="18" charset="2"/>
              <a:buChar char="o"/>
            </a:pPr>
            <a:r>
              <a:rPr lang="en-US" dirty="0"/>
              <a:t>Commonly used by government </a:t>
            </a:r>
          </a:p>
          <a:p>
            <a:pPr marL="285750" indent="-285750">
              <a:buFont typeface="Courier New" panose="05020102010507070707" pitchFamily="18" charset="2"/>
              <a:buChar char="o"/>
            </a:pPr>
            <a:r>
              <a:rPr lang="en-US" dirty="0"/>
              <a:t>Recommends</a:t>
            </a:r>
            <a:r>
              <a:rPr lang="en-US" dirty="0">
                <a:ea typeface="+mn-lt"/>
                <a:cs typeface="+mn-lt"/>
              </a:rPr>
              <a:t> that disability should always be spoken as something that is </a:t>
            </a:r>
            <a:r>
              <a:rPr lang="en-US" b="1" dirty="0">
                <a:ea typeface="+mn-lt"/>
                <a:cs typeface="+mn-lt"/>
              </a:rPr>
              <a:t>separate</a:t>
            </a:r>
            <a:r>
              <a:rPr lang="en-US" dirty="0">
                <a:ea typeface="+mn-lt"/>
                <a:cs typeface="+mn-lt"/>
              </a:rPr>
              <a:t> from individuals - Person + Disability</a:t>
            </a:r>
          </a:p>
          <a:p>
            <a:pPr marL="285750" indent="-285750">
              <a:buFont typeface="Courier New" panose="05020102010507070707" pitchFamily="18" charset="2"/>
              <a:buChar char="o"/>
            </a:pPr>
            <a:r>
              <a:rPr lang="en-US" dirty="0">
                <a:ea typeface="+mn-lt"/>
                <a:cs typeface="+mn-lt"/>
              </a:rPr>
              <a:t>Intends to halt the objectification of disabled people (e.g. </a:t>
            </a:r>
            <a:r>
              <a:rPr lang="en-US" i="1" dirty="0">
                <a:ea typeface="+mn-lt"/>
                <a:cs typeface="+mn-lt"/>
              </a:rPr>
              <a:t>the</a:t>
            </a:r>
            <a:r>
              <a:rPr lang="en-US" dirty="0">
                <a:ea typeface="+mn-lt"/>
                <a:cs typeface="+mn-lt"/>
              </a:rPr>
              <a:t> disabled) and</a:t>
            </a:r>
            <a:r>
              <a:rPr lang="en-US" dirty="0">
                <a:highlight>
                  <a:srgbClr val="FFFF00"/>
                </a:highlight>
                <a:ea typeface="+mn-lt"/>
                <a:cs typeface="+mn-lt"/>
              </a:rPr>
              <a:t> </a:t>
            </a:r>
            <a:r>
              <a:rPr lang="en-US" b="1" dirty="0">
                <a:highlight>
                  <a:srgbClr val="FFFF00"/>
                </a:highlight>
                <a:ea typeface="+mn-lt"/>
                <a:cs typeface="+mn-lt"/>
              </a:rPr>
              <a:t>replace harmful words </a:t>
            </a:r>
            <a:r>
              <a:rPr lang="en-US" dirty="0">
                <a:ea typeface="+mn-lt"/>
                <a:cs typeface="+mn-lt"/>
              </a:rPr>
              <a:t>like “cripple,” “lame,” “retard,” “blind,” etc.</a:t>
            </a:r>
          </a:p>
          <a:p>
            <a:pPr marL="285750" indent="-285750">
              <a:buFont typeface="Courier New" panose="05020102010507070707" pitchFamily="18" charset="2"/>
              <a:buChar char="o"/>
            </a:pPr>
            <a:r>
              <a:rPr lang="en-US" dirty="0">
                <a:ea typeface="+mn-lt"/>
                <a:cs typeface="+mn-lt"/>
              </a:rPr>
              <a:t>Purported to be </a:t>
            </a:r>
            <a:r>
              <a:rPr lang="en-US" b="1" dirty="0">
                <a:ea typeface="+mn-lt"/>
                <a:cs typeface="+mn-lt"/>
              </a:rPr>
              <a:t>neutral</a:t>
            </a:r>
            <a:r>
              <a:rPr lang="en-US" dirty="0">
                <a:ea typeface="+mn-lt"/>
                <a:cs typeface="+mn-lt"/>
              </a:rPr>
              <a:t> and </a:t>
            </a:r>
            <a:r>
              <a:rPr lang="en-US" b="1" dirty="0">
                <a:ea typeface="+mn-lt"/>
                <a:cs typeface="+mn-lt"/>
              </a:rPr>
              <a:t>objective</a:t>
            </a:r>
            <a:r>
              <a:rPr lang="en-US" dirty="0">
                <a:ea typeface="+mn-lt"/>
                <a:cs typeface="+mn-lt"/>
              </a:rPr>
              <a:t> language.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72A099-474F-4561-B8C4-F999F5AC04F3}"/>
              </a:ext>
            </a:extLst>
          </p:cNvPr>
          <p:cNvSpPr txBox="1"/>
          <p:nvPr/>
        </p:nvSpPr>
        <p:spPr>
          <a:xfrm>
            <a:off x="6475663" y="2191084"/>
            <a:ext cx="5256463" cy="33234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1700" u="sng" dirty="0" err="1"/>
              <a:t>Critques</a:t>
            </a:r>
            <a:r>
              <a:rPr lang="en-US" sz="1700" u="sng" dirty="0"/>
              <a:t>: </a:t>
            </a:r>
            <a:br>
              <a:rPr lang="en-US" sz="1700" dirty="0"/>
            </a:br>
            <a:br>
              <a:rPr lang="en-US" sz="1700" dirty="0"/>
            </a:br>
            <a:r>
              <a:rPr lang="en-US" sz="1700" dirty="0"/>
              <a:t>Click to add </a:t>
            </a:r>
            <a:r>
              <a:rPr lang="en-US" sz="1700" dirty="0">
                <a:ea typeface="+mn-lt"/>
                <a:cs typeface="+mn-lt"/>
              </a:rPr>
              <a:t>Positions disability as an individual deficiency.</a:t>
            </a:r>
            <a:endParaRPr lang="en-US" sz="1700" dirty="0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Courier New"/>
              <a:buChar char="o"/>
            </a:pPr>
            <a:r>
              <a:rPr lang="en-US" sz="1700" dirty="0">
                <a:highlight>
                  <a:srgbClr val="FFFF00"/>
                </a:highlight>
                <a:ea typeface="+mn-lt"/>
                <a:cs typeface="+mn-lt"/>
              </a:rPr>
              <a:t>Reinforces the normal/abnormal binary.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Only some differences are pathologized.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Courier New"/>
              <a:buChar char="o"/>
            </a:pPr>
            <a:r>
              <a:rPr lang="en-US" sz="1700" dirty="0">
                <a:highlight>
                  <a:srgbClr val="FFFF00"/>
                </a:highlight>
                <a:ea typeface="+mn-lt"/>
                <a:cs typeface="+mn-lt"/>
              </a:rPr>
              <a:t>Erases the social and political contexts in which inaccessibility and exclusion occur.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Courier New"/>
              <a:buChar char="o"/>
            </a:pPr>
            <a:r>
              <a:rPr lang="en-US" sz="1700" dirty="0">
                <a:highlight>
                  <a:srgbClr val="FFFF00"/>
                </a:highlight>
                <a:ea typeface="+mn-lt"/>
                <a:cs typeface="+mn-lt"/>
              </a:rPr>
              <a:t>Erases people’s diverse experiences of impairment and disability. 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Self-identification is key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4646361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DDFCC-EA43-407E-9F63-D1B6F75F7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Language &amp; Accessibility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05465-569B-405C-AB8B-B8CEB10FE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34" y="1231285"/>
            <a:ext cx="11029615" cy="3634486"/>
          </a:xfrm>
        </p:spPr>
        <p:txBody>
          <a:bodyPr/>
          <a:lstStyle/>
          <a:p>
            <a:pPr marL="305435" indent="-305435"/>
            <a:r>
              <a:rPr lang="en-US"/>
              <a:t>Equality v. Equity </a:t>
            </a:r>
          </a:p>
          <a:p>
            <a:pPr marL="305435" indent="-305435"/>
            <a:r>
              <a:rPr lang="en-US"/>
              <a:t>Universal Instructional Design</a:t>
            </a:r>
          </a:p>
        </p:txBody>
      </p:sp>
      <p:pic>
        <p:nvPicPr>
          <p:cNvPr id="4" name="Picture 4" descr="A picture containing game&#10;&#10;Description generated with very high confidence">
            <a:extLst>
              <a:ext uri="{FF2B5EF4-FFF2-40B4-BE49-F238E27FC236}">
                <a16:creationId xmlns:a16="http://schemas.microsoft.com/office/drawing/2014/main" id="{9B4E02E7-B114-4CE7-9888-A6208A465D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8312" y="2217691"/>
            <a:ext cx="5336673" cy="285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8502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A239C5-8C40-4398-B449-2409E149F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5733" y="1577340"/>
            <a:ext cx="4955798" cy="37033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2900">
                <a:solidFill>
                  <a:srgbClr val="FFFFFF">
                    <a:alpha val="90000"/>
                  </a:srgbClr>
                </a:solidFill>
              </a:rPr>
              <a:t>Intersectionality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E571F-C5CA-4300-B9CC-D3D6D2860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55" y="1577340"/>
            <a:ext cx="2895067" cy="3703320"/>
          </a:xfr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800" cap="all">
                <a:solidFill>
                  <a:schemeClr val="accent1"/>
                </a:solidFill>
              </a:rPr>
              <a:t>WHAT DO YOU REmember?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504923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7F0C5-5A35-434D-B9B6-C77590C9A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 tips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924FFD-7126-414F-B665-D74B19052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666" y="1712548"/>
            <a:ext cx="11029615" cy="3634486"/>
          </a:xfrm>
        </p:spPr>
        <p:txBody>
          <a:bodyPr/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u="sng"/>
              <a:t>When writing short and long answers: </a:t>
            </a:r>
          </a:p>
          <a:p>
            <a:pPr marL="305435" indent="-305435"/>
            <a:r>
              <a:rPr lang="en-US"/>
              <a:t>Be concise – you have a short amount of time to answer the question so get to the point and put as much information as you can – do not get off track </a:t>
            </a:r>
          </a:p>
          <a:p>
            <a:pPr marL="305435" indent="-305435"/>
            <a:r>
              <a:rPr lang="en-US"/>
              <a:t>Look at how much each question is marked out of – if the question is out of 6 marks, ensure that you have 6 points that are detailed and answer the question – support your claims (in-depth) - merely writing a sentence and not supporting your claim is not enough</a:t>
            </a:r>
          </a:p>
          <a:p>
            <a:pPr marL="305435" indent="-305435"/>
            <a:r>
              <a:rPr lang="en-US"/>
              <a:t>Draw from readings and lecture materials to back up your arguments (this is the evidence)</a:t>
            </a:r>
          </a:p>
        </p:txBody>
      </p:sp>
    </p:spTree>
    <p:extLst>
      <p:ext uri="{BB962C8B-B14F-4D97-AF65-F5344CB8AC3E}">
        <p14:creationId xmlns:p14="http://schemas.microsoft.com/office/powerpoint/2010/main" val="31995919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1C020-D3E0-41FC-9A52-37546328A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Five paragraph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0C63E-A8FD-43D2-A0DB-1D0CE17DA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05435" indent="-305435">
              <a:buNone/>
            </a:pPr>
            <a:r>
              <a:rPr lang="en-US" b="1">
                <a:ea typeface="+mn-lt"/>
                <a:cs typeface="+mn-lt"/>
              </a:rPr>
              <a:t>Introduction </a:t>
            </a:r>
            <a:r>
              <a:rPr lang="en-US">
                <a:ea typeface="+mn-lt"/>
                <a:cs typeface="+mn-lt"/>
              </a:rPr>
              <a:t>(</a:t>
            </a:r>
            <a:r>
              <a:rPr lang="en-US" i="1">
                <a:ea typeface="+mn-lt"/>
                <a:cs typeface="+mn-lt"/>
              </a:rPr>
              <a:t>Paragraph 1</a:t>
            </a:r>
            <a:r>
              <a:rPr lang="en-US">
                <a:ea typeface="+mn-lt"/>
                <a:cs typeface="+mn-lt"/>
              </a:rPr>
              <a:t>)</a:t>
            </a:r>
            <a:endParaRPr lang="en-US"/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•Introduce your topic </a:t>
            </a:r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•Develop a thesis statement</a:t>
            </a:r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•List three arguments/examples you will use to support your argument</a:t>
            </a:r>
          </a:p>
          <a:p>
            <a:pPr marL="305435" indent="-305435">
              <a:buNone/>
            </a:pPr>
            <a:r>
              <a:rPr lang="en-US" b="1">
                <a:ea typeface="+mn-lt"/>
                <a:cs typeface="+mn-lt"/>
              </a:rPr>
              <a:t>Body</a:t>
            </a:r>
            <a:endParaRPr lang="en-US">
              <a:ea typeface="+mn-lt"/>
              <a:cs typeface="+mn-lt"/>
            </a:endParaRPr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</a:t>
            </a:r>
            <a:r>
              <a:rPr lang="en-US" i="1">
                <a:ea typeface="+mn-lt"/>
                <a:cs typeface="+mn-lt"/>
              </a:rPr>
              <a:t>Paragraph 2</a:t>
            </a:r>
            <a:r>
              <a:rPr lang="en-US">
                <a:ea typeface="+mn-lt"/>
                <a:cs typeface="+mn-lt"/>
              </a:rPr>
              <a:t> – Discussion of supporting example #1</a:t>
            </a:r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</a:t>
            </a:r>
            <a:r>
              <a:rPr lang="en-US" i="1">
                <a:ea typeface="+mn-lt"/>
                <a:cs typeface="+mn-lt"/>
              </a:rPr>
              <a:t>Paragraph 3</a:t>
            </a:r>
            <a:r>
              <a:rPr lang="en-US">
                <a:ea typeface="+mn-lt"/>
                <a:cs typeface="+mn-lt"/>
              </a:rPr>
              <a:t> – Discussion of supporting example #2</a:t>
            </a:r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</a:t>
            </a:r>
            <a:r>
              <a:rPr lang="en-US" i="1">
                <a:ea typeface="+mn-lt"/>
                <a:cs typeface="+mn-lt"/>
              </a:rPr>
              <a:t>Paragraph 4</a:t>
            </a:r>
            <a:r>
              <a:rPr lang="en-US">
                <a:ea typeface="+mn-lt"/>
                <a:cs typeface="+mn-lt"/>
              </a:rPr>
              <a:t> – Discussion of supporting example #3</a:t>
            </a:r>
          </a:p>
          <a:p>
            <a:pPr marL="305435" indent="-305435">
              <a:buNone/>
            </a:pPr>
            <a:r>
              <a:rPr lang="en-US" b="1">
                <a:ea typeface="+mn-lt"/>
                <a:cs typeface="+mn-lt"/>
              </a:rPr>
              <a:t>Conclusion</a:t>
            </a:r>
            <a:r>
              <a:rPr lang="en-US">
                <a:ea typeface="+mn-lt"/>
                <a:cs typeface="+mn-lt"/>
              </a:rPr>
              <a:t> (</a:t>
            </a:r>
            <a:r>
              <a:rPr lang="en-US" i="1">
                <a:ea typeface="+mn-lt"/>
                <a:cs typeface="+mn-lt"/>
              </a:rPr>
              <a:t>Paragraph 5</a:t>
            </a:r>
            <a:r>
              <a:rPr lang="en-US">
                <a:ea typeface="+mn-lt"/>
                <a:cs typeface="+mn-lt"/>
              </a:rPr>
              <a:t>)</a:t>
            </a:r>
          </a:p>
          <a:p>
            <a:pPr marL="305435" indent="-305435">
              <a:buNone/>
            </a:pPr>
            <a:r>
              <a:rPr lang="en-US">
                <a:ea typeface="+mn-lt"/>
                <a:cs typeface="+mn-lt"/>
              </a:rPr>
              <a:t>•Summarize your main arguments/examples and explain how they prove your thesis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2415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061A0-AD5E-4A62-8BE1-80D9E53CA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Body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D104-2ED9-4F7E-B118-43DFCB1A44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Paragraph 2: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First, write a </a:t>
            </a:r>
            <a:r>
              <a:rPr lang="en-US" b="1">
                <a:ea typeface="+mn-lt"/>
                <a:cs typeface="+mn-lt"/>
              </a:rPr>
              <a:t>topic sentence </a:t>
            </a:r>
            <a:r>
              <a:rPr lang="en-US">
                <a:ea typeface="+mn-lt"/>
                <a:cs typeface="+mn-lt"/>
              </a:rPr>
              <a:t>that summarizes your point. This is the first sentence of your paragraph.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Next, write your </a:t>
            </a:r>
            <a:r>
              <a:rPr lang="en-US" b="1">
                <a:ea typeface="+mn-lt"/>
                <a:cs typeface="+mn-lt"/>
              </a:rPr>
              <a:t>argument</a:t>
            </a:r>
            <a:r>
              <a:rPr lang="en-US">
                <a:ea typeface="+mn-lt"/>
                <a:cs typeface="+mn-lt"/>
              </a:rPr>
              <a:t>, or why you feel the topic sentence is true.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Finally, present your </a:t>
            </a:r>
            <a:r>
              <a:rPr lang="en-US" b="1">
                <a:ea typeface="+mn-lt"/>
                <a:cs typeface="+mn-lt"/>
              </a:rPr>
              <a:t>evidence</a:t>
            </a:r>
            <a:r>
              <a:rPr lang="en-US">
                <a:ea typeface="+mn-lt"/>
                <a:cs typeface="+mn-lt"/>
              </a:rPr>
              <a:t> (facts, quotes, examples, and statistics) to support your argument.</a:t>
            </a:r>
            <a:endParaRPr lang="en-US"/>
          </a:p>
          <a:p>
            <a:pPr marL="305435" indent="-305435"/>
            <a:r>
              <a:rPr lang="en-US">
                <a:ea typeface="+mn-lt"/>
                <a:cs typeface="+mn-lt"/>
              </a:rPr>
              <a:t>Repeat for paragraphs 3 through 4</a:t>
            </a:r>
            <a:endParaRPr lang="en-US"/>
          </a:p>
          <a:p>
            <a:pPr marL="305435" indent="-305435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3438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E6836-9215-45FE-827A-96B432559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Final pro-tip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DC01A-5091-4D1A-93C8-7C68A62DB8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139" y="2340864"/>
            <a:ext cx="11029615" cy="3634486"/>
          </a:xfrm>
        </p:spPr>
        <p:txBody>
          <a:bodyPr/>
          <a:lstStyle/>
          <a:p>
            <a:pPr marL="0" indent="0">
              <a:buNone/>
            </a:pPr>
            <a:r>
              <a:rPr lang="en-US" sz="3000"/>
              <a:t>BREATH ….</a:t>
            </a:r>
          </a:p>
          <a:p>
            <a:pPr marL="0" indent="0">
              <a:buNone/>
            </a:pPr>
            <a:r>
              <a:rPr lang="en-US" sz="2000"/>
              <a:t>If you've gone to lecture, done the readings, attended tutorial and studied … YOU'RE SET!</a:t>
            </a:r>
          </a:p>
        </p:txBody>
      </p:sp>
      <p:pic>
        <p:nvPicPr>
          <p:cNvPr id="4" name="Picture 4" descr="A person looking at the camera&#10;&#10;Description generated with high confidence">
            <a:extLst>
              <a:ext uri="{FF2B5EF4-FFF2-40B4-BE49-F238E27FC236}">
                <a16:creationId xmlns:a16="http://schemas.microsoft.com/office/drawing/2014/main" id="{9998FEA7-6CD1-4169-8F45-95A934942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6370" y="1108564"/>
            <a:ext cx="7275094" cy="276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61490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">
      <a:dk1>
        <a:srgbClr val="000000"/>
      </a:dk1>
      <a:lt1>
        <a:srgbClr val="FFFFFF"/>
      </a:lt1>
      <a:dk2>
        <a:srgbClr val="413124"/>
      </a:dk2>
      <a:lt2>
        <a:srgbClr val="E2E8E8"/>
      </a:lt2>
      <a:accent1>
        <a:srgbClr val="C79595"/>
      </a:accent1>
      <a:accent2>
        <a:srgbClr val="BB977E"/>
      </a:accent2>
      <a:accent3>
        <a:srgbClr val="ABA480"/>
      </a:accent3>
      <a:accent4>
        <a:srgbClr val="9CAA72"/>
      </a:accent4>
      <a:accent5>
        <a:srgbClr val="8FAC81"/>
      </a:accent5>
      <a:accent6>
        <a:srgbClr val="76B07B"/>
      </a:accent6>
      <a:hlink>
        <a:srgbClr val="568D8E"/>
      </a:hlink>
      <a:folHlink>
        <a:srgbClr val="7F7F7F"/>
      </a:folHlink>
    </a:clrScheme>
    <a:fontScheme name="Dividend">
      <a:majorFont>
        <a:latin typeface="Century School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843</TotalTime>
  <Words>689</Words>
  <Application>Microsoft Macintosh PowerPoint</Application>
  <PresentationFormat>Widescreen</PresentationFormat>
  <Paragraphs>136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Century Schoolbook</vt:lpstr>
      <vt:lpstr>Courier New</vt:lpstr>
      <vt:lpstr>Franklin Gothic Book</vt:lpstr>
      <vt:lpstr>Wingdings 2</vt:lpstr>
      <vt:lpstr>DividendVTI</vt:lpstr>
      <vt:lpstr>Midterm Prep</vt:lpstr>
      <vt:lpstr>Midterm </vt:lpstr>
      <vt:lpstr>Breakdown</vt:lpstr>
      <vt:lpstr>Eugenics </vt:lpstr>
      <vt:lpstr>Eugenics </vt:lpstr>
      <vt:lpstr>Eugenics</vt:lpstr>
      <vt:lpstr>Charity model</vt:lpstr>
      <vt:lpstr>Charity model</vt:lpstr>
      <vt:lpstr>Medical model</vt:lpstr>
      <vt:lpstr>Medical model</vt:lpstr>
      <vt:lpstr>Medical model</vt:lpstr>
      <vt:lpstr>Social model</vt:lpstr>
      <vt:lpstr>Social model </vt:lpstr>
      <vt:lpstr>PowerPoint Presentation</vt:lpstr>
      <vt:lpstr>Legislation and Citizenship</vt:lpstr>
      <vt:lpstr>Legislation &amp; Citizenship</vt:lpstr>
      <vt:lpstr>Neoliberalism </vt:lpstr>
      <vt:lpstr>Neoliberalism </vt:lpstr>
      <vt:lpstr>Language </vt:lpstr>
      <vt:lpstr>Language </vt:lpstr>
      <vt:lpstr>Language &amp; Accessibility </vt:lpstr>
      <vt:lpstr>Intersectionality</vt:lpstr>
      <vt:lpstr>Pro tips</vt:lpstr>
      <vt:lpstr>Five paragraph model</vt:lpstr>
      <vt:lpstr>Body structure</vt:lpstr>
      <vt:lpstr>Final pro-tip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Jade mcnamara</cp:lastModifiedBy>
  <cp:revision>7</cp:revision>
  <dcterms:created xsi:type="dcterms:W3CDTF">2019-10-15T00:43:01Z</dcterms:created>
  <dcterms:modified xsi:type="dcterms:W3CDTF">2019-10-22T15:41:48Z</dcterms:modified>
</cp:coreProperties>
</file>