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900" r:id="rId1"/>
  </p:sldMasterIdLst>
  <p:notesMasterIdLst>
    <p:notesMasterId r:id="rId24"/>
  </p:notesMasterIdLst>
  <p:sldIdLst>
    <p:sldId id="326" r:id="rId2"/>
    <p:sldId id="259" r:id="rId3"/>
    <p:sldId id="331" r:id="rId4"/>
    <p:sldId id="332" r:id="rId5"/>
    <p:sldId id="333" r:id="rId6"/>
    <p:sldId id="334" r:id="rId7"/>
    <p:sldId id="335" r:id="rId8"/>
    <p:sldId id="336" r:id="rId9"/>
    <p:sldId id="337" r:id="rId10"/>
    <p:sldId id="338" r:id="rId11"/>
    <p:sldId id="339" r:id="rId12"/>
    <p:sldId id="340" r:id="rId13"/>
    <p:sldId id="341" r:id="rId14"/>
    <p:sldId id="342" r:id="rId15"/>
    <p:sldId id="343" r:id="rId16"/>
    <p:sldId id="344" r:id="rId17"/>
    <p:sldId id="345" r:id="rId18"/>
    <p:sldId id="346" r:id="rId19"/>
    <p:sldId id="347" r:id="rId20"/>
    <p:sldId id="348" r:id="rId21"/>
    <p:sldId id="349" r:id="rId22"/>
    <p:sldId id="350" r:id="rId2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128" autoAdjust="0"/>
    <p:restoredTop sz="85362" autoAdjust="0"/>
  </p:normalViewPr>
  <p:slideViewPr>
    <p:cSldViewPr>
      <p:cViewPr>
        <p:scale>
          <a:sx n="66" d="100"/>
          <a:sy n="66" d="100"/>
        </p:scale>
        <p:origin x="-1710" y="-666"/>
      </p:cViewPr>
      <p:guideLst>
        <p:guide orient="horz" pos="2160"/>
        <p:guide pos="2880"/>
      </p:guideLst>
    </p:cSldViewPr>
  </p:slideViewPr>
  <p:outlineViewPr>
    <p:cViewPr>
      <p:scale>
        <a:sx n="33" d="100"/>
        <a:sy n="33" d="100"/>
      </p:scale>
      <p:origin x="0" y="43044"/>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C16638C-182B-451A-BC91-9DE5740DBEF9}" type="datetimeFigureOut">
              <a:rPr lang="en-US" smtClean="0"/>
              <a:pPr/>
              <a:t>6/27/2013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CEBE949-F45C-455F-964D-B59B382E1C10}" type="slidenum">
              <a:rPr lang="en-US" smtClean="0"/>
              <a:pPr/>
              <a:t>‹#›</a:t>
            </a:fld>
            <a:endParaRPr lang="en-US"/>
          </a:p>
        </p:txBody>
      </p:sp>
    </p:spTree>
    <p:extLst>
      <p:ext uri="{BB962C8B-B14F-4D97-AF65-F5344CB8AC3E}">
        <p14:creationId xmlns:p14="http://schemas.microsoft.com/office/powerpoint/2010/main" val="400164946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www.youtube.com/watch?v=D3gHsCk5uE0&amp;feature=related" TargetMode="External"/><Relationship Id="rId2" Type="http://schemas.openxmlformats.org/officeDocument/2006/relationships/slide" Target="../slides/slide2.xml"/><Relationship Id="rId1" Type="http://schemas.openxmlformats.org/officeDocument/2006/relationships/notesMaster" Target="../notesMasters/notesMaster1.xml"/><Relationship Id="rId4" Type="http://schemas.openxmlformats.org/officeDocument/2006/relationships/hyperlink" Target="http://www.youtube.com/watch?v=2kcrEL-HHtA&amp;feature=related" TargetMode="Externa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420624" lvl="2" indent="-384048">
              <a:buClr>
                <a:schemeClr val="accent1"/>
              </a:buClr>
              <a:buSzPct val="80000"/>
              <a:buFont typeface="Wingdings 2"/>
              <a:buChar char=""/>
            </a:pPr>
            <a:r>
              <a:rPr lang="en-US" sz="1700" u="sng" dirty="0" smtClean="0">
                <a:hlinkClick r:id="rId3"/>
              </a:rPr>
              <a:t>http://www.youtube.com/watch?v=D3gHsCk5uE0&amp;feature=related</a:t>
            </a:r>
            <a:endParaRPr lang="en-US" sz="1700" dirty="0" smtClean="0"/>
          </a:p>
          <a:p>
            <a:pPr marL="420624" lvl="2" indent="-384048">
              <a:buClr>
                <a:schemeClr val="accent1"/>
              </a:buClr>
              <a:buSzPct val="80000"/>
              <a:buFont typeface="Wingdings 2"/>
              <a:buChar char=""/>
            </a:pPr>
            <a:r>
              <a:rPr lang="en-US" sz="1700" u="sng" dirty="0" smtClean="0">
                <a:hlinkClick r:id="rId4"/>
              </a:rPr>
              <a:t>http://www.youtube.com/watch?v=2kcrEL-HHtA&amp;feature=related</a:t>
            </a:r>
            <a:endParaRPr lang="en-US" dirty="0"/>
          </a:p>
        </p:txBody>
      </p:sp>
      <p:sp>
        <p:nvSpPr>
          <p:cNvPr id="4" name="Slide Number Placeholder 3"/>
          <p:cNvSpPr>
            <a:spLocks noGrp="1"/>
          </p:cNvSpPr>
          <p:nvPr>
            <p:ph type="sldNum" sz="quarter" idx="10"/>
          </p:nvPr>
        </p:nvSpPr>
        <p:spPr/>
        <p:txBody>
          <a:bodyPr/>
          <a:lstStyle/>
          <a:p>
            <a:fld id="{7CEBE949-F45C-455F-964D-B59B382E1C10}" type="slidenum">
              <a:rPr lang="en-US" smtClean="0"/>
              <a:pPr/>
              <a:t>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2"/>
      </p:bgRef>
    </p:bg>
    <p:spTree>
      <p:nvGrpSpPr>
        <p:cNvPr id="1" name=""/>
        <p:cNvGrpSpPr/>
        <p:nvPr/>
      </p:nvGrpSpPr>
      <p:grpSpPr>
        <a:xfrm>
          <a:off x="0" y="0"/>
          <a:ext cx="0" cy="0"/>
          <a:chOff x="0" y="0"/>
          <a:chExt cx="0" cy="0"/>
        </a:xfrm>
      </p:grpSpPr>
      <p:sp>
        <p:nvSpPr>
          <p:cNvPr id="7" name="Freeform 6"/>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8" name="Freeform 7"/>
          <p:cNvSpPr>
            <a:spLocks/>
          </p:cNvSpPr>
          <p:nvPr/>
        </p:nvSpPr>
        <p:spPr bwMode="auto">
          <a:xfrm>
            <a:off x="6105525" y="0"/>
            <a:ext cx="3038475"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1608" y="1590"/>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9" name="Title 8"/>
          <p:cNvSpPr>
            <a:spLocks noGrp="1"/>
          </p:cNvSpPr>
          <p:nvPr>
            <p:ph type="ctrTitle"/>
          </p:nvPr>
        </p:nvSpPr>
        <p:spPr>
          <a:xfrm>
            <a:off x="429064" y="3337560"/>
            <a:ext cx="6480048" cy="2301240"/>
          </a:xfrm>
        </p:spPr>
        <p:txBody>
          <a:bodyPr rIns="45720" anchor="t"/>
          <a:lstStyle>
            <a:lvl1pPr algn="r">
              <a:defRPr lang="en-US" b="1" cap="all" baseline="0"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433050" y="1544812"/>
            <a:ext cx="6480048" cy="1752600"/>
          </a:xfrm>
        </p:spPr>
        <p:txBody>
          <a:bodyPr tIns="0" rIns="45720" bIns="0" anchor="b">
            <a:normAutofit/>
          </a:bodyPr>
          <a:lstStyle>
            <a:lvl1pPr marL="0" indent="0" algn="r">
              <a:buNone/>
              <a:defRPr sz="2000">
                <a:solidFill>
                  <a:schemeClr val="tx1"/>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2D9A5311-75B2-471C-8E11-17B6A87BBD2A}" type="datetimeFigureOut">
              <a:rPr lang="en-US" smtClean="0"/>
              <a:pPr/>
              <a:t>6/27/2013</a:t>
            </a:fld>
            <a:endParaRPr lang="en-US"/>
          </a:p>
        </p:txBody>
      </p:sp>
      <p:sp>
        <p:nvSpPr>
          <p:cNvPr id="19" name="Footer Placeholder 18"/>
          <p:cNvSpPr>
            <a:spLocks noGrp="1"/>
          </p:cNvSpPr>
          <p:nvPr>
            <p:ph type="ftr" sz="quarter" idx="11"/>
          </p:nvPr>
        </p:nvSpPr>
        <p:spPr/>
        <p:txBody>
          <a:bodyPr/>
          <a:lstStyle/>
          <a:p>
            <a:endParaRPr lang="en-US"/>
          </a:p>
        </p:txBody>
      </p:sp>
      <p:sp>
        <p:nvSpPr>
          <p:cNvPr id="27" name="Slide Number Placeholder 26"/>
          <p:cNvSpPr>
            <a:spLocks noGrp="1"/>
          </p:cNvSpPr>
          <p:nvPr>
            <p:ph type="sldNum" sz="quarter" idx="12"/>
          </p:nvPr>
        </p:nvSpPr>
        <p:spPr/>
        <p:txBody>
          <a:bodyPr/>
          <a:lstStyle/>
          <a:p>
            <a:fld id="{0338E1BC-A160-422F-9E57-CBD221B1E041}"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2D9A5311-75B2-471C-8E11-17B6A87BBD2A}" type="datetimeFigureOut">
              <a:rPr lang="en-US" smtClean="0"/>
              <a:pPr/>
              <a:t>6/27/2013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338E1BC-A160-422F-9E57-CBD221B1E041}"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2"/>
      </p:bgRef>
    </p:bg>
    <p:spTree>
      <p:nvGrpSpPr>
        <p:cNvPr id="1" name=""/>
        <p:cNvGrpSpPr/>
        <p:nvPr/>
      </p:nvGrpSpPr>
      <p:grpSpPr>
        <a:xfrm>
          <a:off x="0" y="0"/>
          <a:ext cx="0" cy="0"/>
          <a:chOff x="0" y="0"/>
          <a:chExt cx="0" cy="0"/>
        </a:xfrm>
      </p:grpSpPr>
      <p:sp>
        <p:nvSpPr>
          <p:cNvPr id="7" name="Freeform 6"/>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9" name="Freeform 8"/>
          <p:cNvSpPr>
            <a:spLocks/>
          </p:cNvSpPr>
          <p:nvPr/>
        </p:nvSpPr>
        <p:spPr bwMode="auto">
          <a:xfrm>
            <a:off x="6105525" y="0"/>
            <a:ext cx="3038475"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1608" y="1590"/>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2" name="Title 1"/>
          <p:cNvSpPr>
            <a:spLocks noGrp="1"/>
          </p:cNvSpPr>
          <p:nvPr>
            <p:ph type="title"/>
          </p:nvPr>
        </p:nvSpPr>
        <p:spPr>
          <a:xfrm>
            <a:off x="685800" y="3583837"/>
            <a:ext cx="6629400" cy="1826363"/>
          </a:xfrm>
        </p:spPr>
        <p:txBody>
          <a:bodyPr tIns="0" bIns="0" anchor="t"/>
          <a:lstStyle>
            <a:lvl1pPr algn="l">
              <a:buNone/>
              <a:defRPr sz="4200" b="1" cap="none" baseline="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685800" y="2485800"/>
            <a:ext cx="6629400" cy="1066688"/>
          </a:xfrm>
        </p:spPr>
        <p:txBody>
          <a:bodyPr lIns="45720" tIns="0" rIns="45720" bIns="0" anchor="b"/>
          <a:lstStyle>
            <a:lvl1pPr marL="0" indent="0" algn="l">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2D9A5311-75B2-471C-8E11-17B6A87BBD2A}" type="datetimeFigureOut">
              <a:rPr lang="en-US" smtClean="0"/>
              <a:pPr/>
              <a:t>6/27/2013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338E1BC-A160-422F-9E57-CBD221B1E041}"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467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600200"/>
            <a:ext cx="3657600" cy="4525963"/>
          </a:xfrm>
        </p:spPr>
        <p:txBody>
          <a:bodyPr/>
          <a:lstStyle>
            <a:lvl1pPr>
              <a:defRPr sz="2600"/>
            </a:lvl1pPr>
            <a:lvl2pPr>
              <a:defRPr sz="22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267200" y="1600200"/>
            <a:ext cx="3657600" cy="4525963"/>
          </a:xfrm>
        </p:spPr>
        <p:txBody>
          <a:bodyPr/>
          <a:lstStyle>
            <a:lvl1pPr>
              <a:defRPr sz="2600"/>
            </a:lvl1pPr>
            <a:lvl2pPr>
              <a:defRPr sz="22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2D9A5311-75B2-471C-8E11-17B6A87BBD2A}" type="datetimeFigureOut">
              <a:rPr lang="en-US" smtClean="0"/>
              <a:pPr/>
              <a:t>6/27/2013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338E1BC-A160-422F-9E57-CBD221B1E041}"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86400"/>
            <a:ext cx="4040188" cy="838200"/>
          </a:xfrm>
        </p:spPr>
        <p:txBody>
          <a:bodyPr anchor="t"/>
          <a:lstStyle>
            <a:lvl1pPr marL="0" indent="0">
              <a:buNone/>
              <a:defRPr sz="2400" b="1">
                <a:solidFill>
                  <a:schemeClr val="accent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5486400"/>
            <a:ext cx="4041775" cy="838200"/>
          </a:xfrm>
        </p:spPr>
        <p:txBody>
          <a:bodyPr anchor="t"/>
          <a:lstStyle>
            <a:lvl1pPr marL="0" indent="0">
              <a:buNone/>
              <a:defRPr sz="2400" b="1">
                <a:solidFill>
                  <a:schemeClr val="accent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516912"/>
            <a:ext cx="4040188"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516912"/>
            <a:ext cx="4041775"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2D9A5311-75B2-471C-8E11-17B6A87BBD2A}" type="datetimeFigureOut">
              <a:rPr lang="en-US" smtClean="0"/>
              <a:pPr/>
              <a:t>6/27/2013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338E1BC-A160-422F-9E57-CBD221B1E041}"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320"/>
            <a:ext cx="7470648" cy="1143000"/>
          </a:xfrm>
        </p:spPr>
        <p:txBody>
          <a:bodyPr anchor="ctr"/>
          <a:lstStyle>
            <a:lvl1pPr algn="l">
              <a:defRPr sz="4600"/>
            </a:lvl1pPr>
          </a:lstStyle>
          <a:p>
            <a:r>
              <a:rPr kumimoji="0" lang="en-US" smtClean="0"/>
              <a:t>Click to edit Master title style</a:t>
            </a:r>
            <a:endParaRPr kumimoji="0" lang="en-US"/>
          </a:p>
        </p:txBody>
      </p:sp>
      <p:sp>
        <p:nvSpPr>
          <p:cNvPr id="7" name="Date Placeholder 6"/>
          <p:cNvSpPr>
            <a:spLocks noGrp="1"/>
          </p:cNvSpPr>
          <p:nvPr>
            <p:ph type="dt" sz="half" idx="10"/>
          </p:nvPr>
        </p:nvSpPr>
        <p:spPr/>
        <p:txBody>
          <a:bodyPr/>
          <a:lstStyle/>
          <a:p>
            <a:fld id="{2D9A5311-75B2-471C-8E11-17B6A87BBD2A}" type="datetimeFigureOut">
              <a:rPr lang="en-US" smtClean="0"/>
              <a:pPr/>
              <a:t>6/27/2013</a:t>
            </a:fld>
            <a:endParaRPr lang="en-US"/>
          </a:p>
        </p:txBody>
      </p:sp>
      <p:sp>
        <p:nvSpPr>
          <p:cNvPr id="8" name="Slide Number Placeholder 7"/>
          <p:cNvSpPr>
            <a:spLocks noGrp="1"/>
          </p:cNvSpPr>
          <p:nvPr>
            <p:ph type="sldNum" sz="quarter" idx="11"/>
          </p:nvPr>
        </p:nvSpPr>
        <p:spPr/>
        <p:txBody>
          <a:bodyPr/>
          <a:lstStyle/>
          <a:p>
            <a:fld id="{0338E1BC-A160-422F-9E57-CBD221B1E041}" type="slidenum">
              <a:rPr lang="en-US" smtClean="0"/>
              <a:pPr/>
              <a:t>‹#›</a:t>
            </a:fld>
            <a:endParaRPr lang="en-US"/>
          </a:p>
        </p:txBody>
      </p:sp>
      <p:sp>
        <p:nvSpPr>
          <p:cNvPr id="9" name="Footer Placeholder 8"/>
          <p:cNvSpPr>
            <a:spLocks noGrp="1"/>
          </p:cNvSpPr>
          <p:nvPr>
            <p:ph type="ftr" sz="quarter" idx="12"/>
          </p:nvPr>
        </p:nvSpPr>
        <p:spPr/>
        <p:txBody>
          <a:bodyPr/>
          <a:lstStyle/>
          <a:p>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D9A5311-75B2-471C-8E11-17B6A87BBD2A}" type="datetimeFigureOut">
              <a:rPr lang="en-US" smtClean="0"/>
              <a:pPr/>
              <a:t>6/27/2013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338E1BC-A160-422F-9E57-CBD221B1E041}"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1185528"/>
            <a:ext cx="3200400" cy="730250"/>
          </a:xfrm>
        </p:spPr>
        <p:txBody>
          <a:bodyPr tIns="0" bIns="0" anchor="t"/>
          <a:lstStyle>
            <a:lvl1pPr algn="l">
              <a:buNone/>
              <a:defRPr sz="1800" b="1">
                <a:solidFill>
                  <a:schemeClr val="accent1"/>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214424"/>
            <a:ext cx="2743200" cy="914400"/>
          </a:xfrm>
        </p:spPr>
        <p:txBody>
          <a:bodyPr lIns="45720" tIns="0" rIns="45720" bIns="0" anchor="b"/>
          <a:lstStyle>
            <a:lvl1pPr marL="0" indent="0" algn="l">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1981200"/>
            <a:ext cx="7086600" cy="3810000"/>
          </a:xfrm>
        </p:spPr>
        <p:txBody>
          <a:bodyPr/>
          <a:lstStyle>
            <a:lvl1pPr>
              <a:defRPr sz="2800"/>
            </a:lvl1pPr>
            <a:lvl2pPr>
              <a:defRPr sz="2400"/>
            </a:lvl2pPr>
            <a:lvl3pPr>
              <a:defRPr sz="2200"/>
            </a:lvl3pPr>
            <a:lvl4pPr>
              <a:defRPr sz="2000"/>
            </a:lvl4pPr>
            <a:lvl5pPr>
              <a:defRPr sz="20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2D9A5311-75B2-471C-8E11-17B6A87BBD2A}" type="datetimeFigureOut">
              <a:rPr lang="en-US" smtClean="0"/>
              <a:pPr/>
              <a:t>6/27/2013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156448" y="6422064"/>
            <a:ext cx="762000" cy="365125"/>
          </a:xfrm>
        </p:spPr>
        <p:txBody>
          <a:bodyPr/>
          <a:lstStyle/>
          <a:p>
            <a:fld id="{0338E1BC-A160-422F-9E57-CBD221B1E041}"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556732" y="1705709"/>
            <a:ext cx="3053868" cy="1253808"/>
          </a:xfrm>
        </p:spPr>
        <p:txBody>
          <a:bodyPr anchor="b"/>
          <a:lstStyle>
            <a:lvl1pPr algn="l">
              <a:buNone/>
              <a:defRPr sz="2200" b="1">
                <a:solidFill>
                  <a:schemeClr val="accent1"/>
                </a:solidFill>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1065628" y="1019907"/>
            <a:ext cx="4114800" cy="4114800"/>
          </a:xfrm>
          <a:prstGeom prst="ellipse">
            <a:avLst/>
          </a:prstGeom>
          <a:solidFill>
            <a:schemeClr val="bg2">
              <a:shade val="50000"/>
            </a:schemeClr>
          </a:solidFill>
          <a:ln w="50800" cap="flat">
            <a:solidFill>
              <a:schemeClr val="bg2"/>
            </a:solidFill>
            <a:miter lim="800000"/>
          </a:ln>
          <a:effectLst>
            <a:outerShdw blurRad="152000" dist="345000" dir="5400000" sx="-80000" sy="-18000" rotWithShape="0">
              <a:srgbClr val="000000">
                <a:alpha val="25000"/>
              </a:srgbClr>
            </a:outerShdw>
          </a:effectLst>
          <a:scene3d>
            <a:camera prst="orthographicFront"/>
            <a:lightRig rig="contrasting" dir="t">
              <a:rot lat="0" lon="0" rev="2400000"/>
            </a:lightRig>
          </a:scene3d>
          <a:sp3d contourW="7620">
            <a:bevelT w="63500" h="63500"/>
            <a:contourClr>
              <a:schemeClr val="bg2">
                <a:shade val="50000"/>
              </a:schemeClr>
            </a:contourClr>
          </a:sp3d>
        </p:spPr>
        <p:txBody>
          <a:bodyPr/>
          <a:lstStyle>
            <a:lvl1pPr marL="0" indent="0">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5556734" y="2998765"/>
            <a:ext cx="3053866" cy="2663482"/>
          </a:xfrm>
        </p:spPr>
        <p:txBody>
          <a:bodyPr lIns="45720" rIns="45720"/>
          <a:lstStyle>
            <a:lvl1pPr marL="0" indent="0">
              <a:buFontTx/>
              <a:buNone/>
              <a:defRPr sz="12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a:xfrm>
            <a:off x="457200" y="6422064"/>
            <a:ext cx="2133600" cy="365125"/>
          </a:xfrm>
        </p:spPr>
        <p:txBody>
          <a:bodyPr/>
          <a:lstStyle/>
          <a:p>
            <a:fld id="{2D9A5311-75B2-471C-8E11-17B6A87BBD2A}" type="datetimeFigureOut">
              <a:rPr lang="en-US" smtClean="0"/>
              <a:pPr/>
              <a:t>6/27/2013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338E1BC-A160-422F-9E57-CBD221B1E041}"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2D9A5311-75B2-471C-8E11-17B6A87BBD2A}" type="datetimeFigureOut">
              <a:rPr lang="en-US" smtClean="0"/>
              <a:pPr/>
              <a:t>6/27/2013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338E1BC-A160-422F-9E57-CBD221B1E041}"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2D9A5311-75B2-471C-8E11-17B6A87BBD2A}" type="datetimeFigureOut">
              <a:rPr lang="en-US" smtClean="0"/>
              <a:pPr/>
              <a:t>6/27/2013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338E1BC-A160-422F-9E57-CBD221B1E041}"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12" name="Freeform 11"/>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16" name="Freeform 15"/>
          <p:cNvSpPr>
            <a:spLocks/>
          </p:cNvSpPr>
          <p:nvPr/>
        </p:nvSpPr>
        <p:spPr bwMode="auto">
          <a:xfrm>
            <a:off x="7315200" y="0"/>
            <a:ext cx="1828800"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2082" y="1734"/>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9" name="Title Placeholder 8"/>
          <p:cNvSpPr>
            <a:spLocks noGrp="1"/>
          </p:cNvSpPr>
          <p:nvPr>
            <p:ph type="title"/>
          </p:nvPr>
        </p:nvSpPr>
        <p:spPr>
          <a:xfrm>
            <a:off x="457200" y="274638"/>
            <a:ext cx="7467600" cy="1143000"/>
          </a:xfrm>
          <a:prstGeom prst="rect">
            <a:avLst/>
          </a:prstGeom>
        </p:spPr>
        <p:txBody>
          <a:bodyPr vert="horz" lIns="45720" rIns="45720" anchor="ctr">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600200"/>
            <a:ext cx="7467600" cy="4525963"/>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422064"/>
            <a:ext cx="2133600" cy="365125"/>
          </a:xfrm>
          <a:prstGeom prst="rect">
            <a:avLst/>
          </a:prstGeom>
        </p:spPr>
        <p:txBody>
          <a:bodyPr vert="horz" bIns="0" anchor="b"/>
          <a:lstStyle>
            <a:lvl1pPr algn="l" eaLnBrk="1" latinLnBrk="0" hangingPunct="1">
              <a:defRPr kumimoji="0" sz="1000">
                <a:solidFill>
                  <a:schemeClr val="tx2">
                    <a:shade val="50000"/>
                  </a:schemeClr>
                </a:solidFill>
              </a:defRPr>
            </a:lvl1pPr>
          </a:lstStyle>
          <a:p>
            <a:fld id="{2D9A5311-75B2-471C-8E11-17B6A87BBD2A}" type="datetimeFigureOut">
              <a:rPr lang="en-US" smtClean="0"/>
              <a:pPr/>
              <a:t>6/27/2013</a:t>
            </a:fld>
            <a:endParaRPr lang="en-US"/>
          </a:p>
        </p:txBody>
      </p:sp>
      <p:sp>
        <p:nvSpPr>
          <p:cNvPr id="22" name="Footer Placeholder 21"/>
          <p:cNvSpPr>
            <a:spLocks noGrp="1"/>
          </p:cNvSpPr>
          <p:nvPr>
            <p:ph type="ftr" sz="quarter" idx="3"/>
          </p:nvPr>
        </p:nvSpPr>
        <p:spPr>
          <a:xfrm>
            <a:off x="3124200" y="6422064"/>
            <a:ext cx="2895600" cy="365125"/>
          </a:xfrm>
          <a:prstGeom prst="rect">
            <a:avLst/>
          </a:prstGeom>
        </p:spPr>
        <p:txBody>
          <a:bodyPr vert="horz" lIns="0" rIns="0" bIns="0" anchor="b"/>
          <a:lstStyle>
            <a:lvl1pPr algn="ctr" eaLnBrk="1" latinLnBrk="0" hangingPunct="1">
              <a:defRPr kumimoji="0" sz="1000">
                <a:solidFill>
                  <a:schemeClr val="tx2">
                    <a:shade val="50000"/>
                  </a:schemeClr>
                </a:solidFill>
              </a:defRPr>
            </a:lvl1pPr>
          </a:lstStyle>
          <a:p>
            <a:endParaRPr lang="en-US"/>
          </a:p>
        </p:txBody>
      </p:sp>
      <p:sp>
        <p:nvSpPr>
          <p:cNvPr id="18" name="Slide Number Placeholder 17"/>
          <p:cNvSpPr>
            <a:spLocks noGrp="1"/>
          </p:cNvSpPr>
          <p:nvPr>
            <p:ph type="sldNum" sz="quarter" idx="4"/>
          </p:nvPr>
        </p:nvSpPr>
        <p:spPr>
          <a:xfrm>
            <a:off x="8153400" y="6422064"/>
            <a:ext cx="762000" cy="365125"/>
          </a:xfrm>
          <a:prstGeom prst="rect">
            <a:avLst/>
          </a:prstGeom>
        </p:spPr>
        <p:txBody>
          <a:bodyPr vert="horz" lIns="0" tIns="0" rIns="0" bIns="0" anchor="b"/>
          <a:lstStyle>
            <a:lvl1pPr algn="r" eaLnBrk="1" latinLnBrk="0" hangingPunct="1">
              <a:defRPr kumimoji="0" sz="1000">
                <a:solidFill>
                  <a:schemeClr val="tx2">
                    <a:shade val="50000"/>
                  </a:schemeClr>
                </a:solidFill>
              </a:defRPr>
            </a:lvl1pPr>
          </a:lstStyle>
          <a:p>
            <a:fld id="{0338E1BC-A160-422F-9E57-CBD221B1E041}" type="slidenum">
              <a:rPr lang="en-US" smtClean="0"/>
              <a:pPr/>
              <a:t>‹#›</a:t>
            </a:fld>
            <a:endParaRPr lang="en-US"/>
          </a:p>
        </p:txBody>
      </p:sp>
    </p:spTree>
  </p:cSld>
  <p:clrMap bg1="dk1" tx1="lt1" bg2="dk2" tx2="lt2" accent1="accent1" accent2="accent2" accent3="accent3" accent4="accent4" accent5="accent5" accent6="accent6" hlink="hlink" folHlink="folHlink"/>
  <p:sldLayoutIdLst>
    <p:sldLayoutId id="2147483901" r:id="rId1"/>
    <p:sldLayoutId id="2147483902" r:id="rId2"/>
    <p:sldLayoutId id="2147483903" r:id="rId3"/>
    <p:sldLayoutId id="2147483904" r:id="rId4"/>
    <p:sldLayoutId id="2147483905" r:id="rId5"/>
    <p:sldLayoutId id="2147483906" r:id="rId6"/>
    <p:sldLayoutId id="2147483907" r:id="rId7"/>
    <p:sldLayoutId id="2147483908" r:id="rId8"/>
    <p:sldLayoutId id="2147483909" r:id="rId9"/>
    <p:sldLayoutId id="2147483910" r:id="rId10"/>
    <p:sldLayoutId id="2147483911" r:id="rId11"/>
  </p:sldLayoutIdLst>
  <p:txStyles>
    <p:titleStyle>
      <a:lvl1pPr algn="l" rtl="0" eaLnBrk="1" latinLnBrk="0" hangingPunct="1">
        <a:spcBef>
          <a:spcPct val="0"/>
        </a:spcBef>
        <a:buNone/>
        <a:defRPr kumimoji="0" sz="4600" kern="1200">
          <a:solidFill>
            <a:schemeClr val="tx1"/>
          </a:solidFill>
          <a:latin typeface="+mj-lt"/>
          <a:ea typeface="+mj-ea"/>
          <a:cs typeface="+mj-cs"/>
        </a:defRPr>
      </a:lvl1pPr>
    </p:titleStyle>
    <p:body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mn-lt"/>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mn-lt"/>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mn-lt"/>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mn-lt"/>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mn-lt"/>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hyperlink" Target="http://www.youtube.com/watch?v=nOjGdvju-po&amp;feature=related"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1.jpeg"/><Relationship Id="rId4" Type="http://schemas.openxmlformats.org/officeDocument/2006/relationships/hyperlink" Target="http://www.youtube.com/watch?v=D3gHsCk5uE0&amp;feature=related"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1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 Id="rId5" Type="http://schemas.openxmlformats.org/officeDocument/2006/relationships/image" Target="../media/image21.png"/><Relationship Id="rId4" Type="http://schemas.openxmlformats.org/officeDocument/2006/relationships/image" Target="../media/image20.png"/></Relationships>
</file>

<file path=ppt/slides/_rels/slide15.xml.rels><?xml version="1.0" encoding="UTF-8" standalone="yes"?>
<Relationships xmlns="http://schemas.openxmlformats.org/package/2006/relationships"><Relationship Id="rId3" Type="http://schemas.openxmlformats.org/officeDocument/2006/relationships/hyperlink" Target="http://www.youtube.com/watch?v=yZbgz3eo4YI" TargetMode="External"/><Relationship Id="rId7" Type="http://schemas.openxmlformats.org/officeDocument/2006/relationships/image" Target="../media/image23.png"/><Relationship Id="rId2" Type="http://schemas.openxmlformats.org/officeDocument/2006/relationships/hyperlink" Target="http://www.youtube.com/watch?v=fmbE7mP9Kjs&amp;feature=player_embedded" TargetMode="External"/><Relationship Id="rId1" Type="http://schemas.openxmlformats.org/officeDocument/2006/relationships/slideLayout" Target="../slideLayouts/slideLayout2.xml"/><Relationship Id="rId6" Type="http://schemas.openxmlformats.org/officeDocument/2006/relationships/image" Target="../media/image22.jpeg"/><Relationship Id="rId5" Type="http://schemas.openxmlformats.org/officeDocument/2006/relationships/hyperlink" Target="http://www.youtube.com/watch?v=u6XgEI5dCrE" TargetMode="External"/><Relationship Id="rId4" Type="http://schemas.openxmlformats.org/officeDocument/2006/relationships/hyperlink" Target="http://www.youtube.com/watch?v=-GlJue_4wAY&amp;feature=related" TargetMode="External"/></Relationships>
</file>

<file path=ppt/slides/_rels/slide16.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png"/><Relationship Id="rId1" Type="http://schemas.openxmlformats.org/officeDocument/2006/relationships/slideLayout" Target="../slideLayouts/slideLayout2.xml"/><Relationship Id="rId5" Type="http://schemas.openxmlformats.org/officeDocument/2006/relationships/image" Target="../media/image29.png"/><Relationship Id="rId4" Type="http://schemas.openxmlformats.org/officeDocument/2006/relationships/image" Target="../media/image28.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CA" dirty="0" smtClean="0"/>
              <a:t>Introduction to Legal Studies:  Canadian Law Enforcement</a:t>
            </a:r>
            <a:endParaRPr lang="en-CA" dirty="0"/>
          </a:p>
        </p:txBody>
      </p:sp>
      <p:sp>
        <p:nvSpPr>
          <p:cNvPr id="3" name="Content Placeholder 2"/>
          <p:cNvSpPr>
            <a:spLocks noGrp="1"/>
          </p:cNvSpPr>
          <p:nvPr>
            <p:ph idx="1"/>
          </p:nvPr>
        </p:nvSpPr>
        <p:spPr>
          <a:xfrm>
            <a:off x="457200" y="1600200"/>
            <a:ext cx="8077200" cy="4876800"/>
          </a:xfrm>
        </p:spPr>
        <p:txBody>
          <a:bodyPr>
            <a:normAutofit/>
          </a:bodyPr>
          <a:lstStyle/>
          <a:p>
            <a:r>
              <a:rPr lang="en-CA" dirty="0" smtClean="0"/>
              <a:t>This weeks topic; Canadian law enforcement</a:t>
            </a:r>
          </a:p>
          <a:p>
            <a:r>
              <a:rPr lang="en-CA" dirty="0" smtClean="0"/>
              <a:t>My Method of lecture</a:t>
            </a:r>
          </a:p>
          <a:p>
            <a:pPr lvl="1"/>
            <a:r>
              <a:rPr lang="en-CA" dirty="0" smtClean="0"/>
              <a:t>The use of the G20 case study to illustrate </a:t>
            </a:r>
            <a:r>
              <a:rPr lang="en-CA" dirty="0"/>
              <a:t>different processes occurring in Canadian law </a:t>
            </a:r>
            <a:r>
              <a:rPr lang="en-CA" dirty="0" smtClean="0"/>
              <a:t>enforcement including those mentioned in this week’s readings;</a:t>
            </a:r>
          </a:p>
          <a:p>
            <a:pPr lvl="2"/>
            <a:r>
              <a:rPr lang="en-CA" dirty="0" smtClean="0"/>
              <a:t>“Plural Policing: a comparative perspective -  Canada” by </a:t>
            </a:r>
            <a:r>
              <a:rPr lang="en-CA" dirty="0" err="1" smtClean="0"/>
              <a:t>Rigakos</a:t>
            </a:r>
            <a:r>
              <a:rPr lang="en-CA" dirty="0" smtClean="0"/>
              <a:t> and Leung</a:t>
            </a:r>
          </a:p>
          <a:p>
            <a:pPr lvl="2"/>
            <a:r>
              <a:rPr lang="en-CA" dirty="0" smtClean="0"/>
              <a:t>“police investigating police” by  The Commission for Public Complaints against the RCMP</a:t>
            </a:r>
          </a:p>
          <a:p>
            <a:pPr lvl="2"/>
            <a:r>
              <a:rPr lang="en-CA" dirty="0" smtClean="0"/>
              <a:t>The case Doe v. Metropolitan Toronto Commissioners of Police</a:t>
            </a:r>
          </a:p>
          <a:p>
            <a:pPr lvl="4"/>
            <a:endParaRPr lang="en-CA" dirty="0" smtClean="0"/>
          </a:p>
          <a:p>
            <a:pPr lvl="1"/>
            <a:endParaRPr lang="en-CA" dirty="0"/>
          </a:p>
        </p:txBody>
      </p:sp>
    </p:spTree>
    <p:extLst>
      <p:ext uri="{BB962C8B-B14F-4D97-AF65-F5344CB8AC3E}">
        <p14:creationId xmlns:p14="http://schemas.microsoft.com/office/powerpoint/2010/main" val="423860112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228600"/>
            <a:ext cx="8610600" cy="838200"/>
          </a:xfrm>
        </p:spPr>
        <p:txBody>
          <a:bodyPr>
            <a:normAutofit/>
          </a:bodyPr>
          <a:lstStyle/>
          <a:p>
            <a:pPr algn="ctr"/>
            <a:r>
              <a:rPr lang="en-US" u="sng" dirty="0" smtClean="0">
                <a:latin typeface="+mn-lt"/>
              </a:rPr>
              <a:t>The June 2010 G8 and G20</a:t>
            </a:r>
            <a:endParaRPr lang="en-US" u="sng" dirty="0">
              <a:latin typeface="+mn-lt"/>
            </a:endParaRPr>
          </a:p>
        </p:txBody>
      </p:sp>
      <p:sp>
        <p:nvSpPr>
          <p:cNvPr id="3" name="Content Placeholder 2"/>
          <p:cNvSpPr>
            <a:spLocks noGrp="1"/>
          </p:cNvSpPr>
          <p:nvPr>
            <p:ph idx="1"/>
          </p:nvPr>
        </p:nvSpPr>
        <p:spPr>
          <a:xfrm>
            <a:off x="-304800" y="4114800"/>
            <a:ext cx="9296400" cy="2743200"/>
          </a:xfrm>
        </p:spPr>
        <p:txBody>
          <a:bodyPr>
            <a:normAutofit/>
          </a:bodyPr>
          <a:lstStyle/>
          <a:p>
            <a:pPr lvl="2"/>
            <a:r>
              <a:rPr lang="en-US" dirty="0" smtClean="0"/>
              <a:t>From </a:t>
            </a:r>
            <a:r>
              <a:rPr lang="en-US" dirty="0"/>
              <a:t>June 25-27, 2010, the Canadian </a:t>
            </a:r>
            <a:r>
              <a:rPr lang="en-CA" dirty="0"/>
              <a:t>government hosted the G8 and G20 </a:t>
            </a:r>
            <a:r>
              <a:rPr lang="en-CA" dirty="0" smtClean="0"/>
              <a:t>Summits.</a:t>
            </a:r>
            <a:endParaRPr lang="en-CA" dirty="0"/>
          </a:p>
          <a:p>
            <a:pPr lvl="2"/>
            <a:r>
              <a:rPr lang="en-CA" dirty="0" smtClean="0"/>
              <a:t>The </a:t>
            </a:r>
            <a:r>
              <a:rPr lang="en-CA" dirty="0"/>
              <a:t>political event involved the largest “peacetime” security operation in Canadian history </a:t>
            </a:r>
          </a:p>
          <a:p>
            <a:pPr lvl="2"/>
            <a:r>
              <a:rPr lang="en-CA" dirty="0" smtClean="0"/>
              <a:t>resulted </a:t>
            </a:r>
            <a:r>
              <a:rPr lang="en-CA" dirty="0"/>
              <a:t>in over 1105 arrests, the largest mass arrest in </a:t>
            </a:r>
            <a:r>
              <a:rPr lang="en-CA" dirty="0" smtClean="0"/>
              <a:t>Canadian history.</a:t>
            </a:r>
          </a:p>
          <a:p>
            <a:pPr marL="1307592" lvl="4" indent="0">
              <a:buNone/>
            </a:pPr>
            <a:r>
              <a:rPr lang="en-US" sz="1000" u="sng" dirty="0" smtClean="0">
                <a:hlinkClick r:id="rId3"/>
              </a:rPr>
              <a:t>http</a:t>
            </a:r>
            <a:r>
              <a:rPr lang="en-US" sz="1000" u="sng" dirty="0">
                <a:hlinkClick r:id="rId3"/>
              </a:rPr>
              <a:t>://www.youtube.com/watch?v=nOjGdvju-po&amp;feature=related</a:t>
            </a:r>
            <a:endParaRPr lang="en-US" sz="1000" dirty="0"/>
          </a:p>
          <a:p>
            <a:pPr lvl="3"/>
            <a:endParaRPr lang="en-CA" dirty="0"/>
          </a:p>
          <a:p>
            <a:endParaRPr lang="en-CA" sz="2600" dirty="0" smtClean="0">
              <a:latin typeface="Arial monospaced for SAP" pitchFamily="49" charset="0"/>
            </a:endParaRPr>
          </a:p>
          <a:p>
            <a:pPr marL="420624" lvl="2" indent="-384048">
              <a:buClr>
                <a:schemeClr val="accent1"/>
              </a:buClr>
              <a:buSzPct val="80000"/>
              <a:buFont typeface="Wingdings 2"/>
              <a:buChar char=""/>
            </a:pPr>
            <a:endParaRPr lang="en-US" sz="1700" u="sng" dirty="0" smtClean="0">
              <a:hlinkClick r:id="rId4"/>
            </a:endParaRPr>
          </a:p>
          <a:p>
            <a:pPr marL="420624" lvl="2" indent="-384048">
              <a:buClr>
                <a:schemeClr val="accent1"/>
              </a:buClr>
              <a:buSzPct val="80000"/>
              <a:buFont typeface="Wingdings 2"/>
              <a:buChar char=""/>
            </a:pPr>
            <a:endParaRPr lang="en-US" dirty="0" smtClean="0"/>
          </a:p>
          <a:p>
            <a:endParaRPr lang="en-CA" sz="1800" dirty="0" smtClean="0"/>
          </a:p>
          <a:p>
            <a:pPr>
              <a:buNone/>
            </a:pPr>
            <a:endParaRPr lang="en-US" sz="1800" dirty="0" smtClean="0"/>
          </a:p>
          <a:p>
            <a:pPr marL="420624" lvl="2" indent="-384048">
              <a:buClr>
                <a:schemeClr val="accent1"/>
              </a:buClr>
              <a:buSzPct val="80000"/>
              <a:buFont typeface="Wingdings 2"/>
              <a:buChar char=""/>
            </a:pPr>
            <a:endParaRPr lang="en-US" sz="1700" u="sng" dirty="0" smtClean="0">
              <a:hlinkClick r:id="rId4"/>
            </a:endParaRPr>
          </a:p>
          <a:p>
            <a:pPr marL="420624" lvl="2" indent="-384048">
              <a:buClr>
                <a:schemeClr val="accent1"/>
              </a:buClr>
              <a:buSzPct val="80000"/>
              <a:buFont typeface="Wingdings 2"/>
              <a:buChar char=""/>
            </a:pPr>
            <a:endParaRPr lang="en-US" sz="1700" dirty="0" smtClean="0"/>
          </a:p>
          <a:p>
            <a:endParaRPr lang="en-US" sz="1800" dirty="0"/>
          </a:p>
        </p:txBody>
      </p:sp>
      <p:pic>
        <p:nvPicPr>
          <p:cNvPr id="9217" name="Picture 21" descr="Description: http://www.chinadaily.com.cn/world/images/attachement/jpg/site1/20100628/0013729e45180d91d1614e.jpg"/>
          <p:cNvPicPr>
            <a:picLocks noChangeAspect="1" noChangeArrowheads="1"/>
          </p:cNvPicPr>
          <p:nvPr/>
        </p:nvPicPr>
        <p:blipFill>
          <a:blip r:embed="rId5" cstate="print"/>
          <a:srcRect/>
          <a:stretch>
            <a:fillRect/>
          </a:stretch>
        </p:blipFill>
        <p:spPr bwMode="auto">
          <a:xfrm>
            <a:off x="0" y="1295400"/>
            <a:ext cx="9144000" cy="28194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534400" cy="914400"/>
          </a:xfrm>
        </p:spPr>
        <p:txBody>
          <a:bodyPr>
            <a:normAutofit fontScale="90000"/>
          </a:bodyPr>
          <a:lstStyle/>
          <a:p>
            <a:pPr marL="448056" marR="0" lvl="1" indent="0" algn="l" defTabSz="914400" rtl="0" eaLnBrk="1" fontAlgn="auto" latinLnBrk="0" hangingPunct="1">
              <a:lnSpc>
                <a:spcPct val="100000"/>
              </a:lnSpc>
              <a:spcBef>
                <a:spcPct val="20000"/>
              </a:spcBef>
              <a:spcAft>
                <a:spcPts val="0"/>
              </a:spcAft>
              <a:tabLst/>
              <a:defRPr/>
            </a:pPr>
            <a:r>
              <a:rPr kumimoji="0" lang="en-CA" sz="2700" b="0" i="0" u="sng" strike="noStrike" kern="1200" cap="none" spc="0" normalizeH="0" baseline="0" noProof="0" dirty="0" smtClean="0">
                <a:ln>
                  <a:noFill/>
                </a:ln>
                <a:solidFill>
                  <a:prstClr val="white"/>
                </a:solidFill>
                <a:effectLst/>
                <a:uLnTx/>
                <a:uFillTx/>
                <a:latin typeface="+mj-lt"/>
                <a:ea typeface="+mn-ea"/>
                <a:cs typeface="+mn-cs"/>
              </a:rPr>
              <a:t>Plural Policing: a Comparative Perspective - Canada</a:t>
            </a:r>
            <a:r>
              <a:rPr kumimoji="0" lang="en-CA" sz="2700" b="0" i="0" u="none" strike="noStrike" kern="1200" cap="none" spc="0" normalizeH="0" baseline="0" noProof="0" dirty="0" smtClean="0">
                <a:ln>
                  <a:noFill/>
                </a:ln>
                <a:solidFill>
                  <a:prstClr val="white"/>
                </a:solidFill>
                <a:effectLst/>
                <a:uLnTx/>
                <a:uFillTx/>
                <a:latin typeface="+mj-lt"/>
                <a:ea typeface="+mn-ea"/>
                <a:cs typeface="+mn-cs"/>
              </a:rPr>
              <a:t> </a:t>
            </a:r>
            <a:br>
              <a:rPr kumimoji="0" lang="en-CA" sz="2700" b="0" i="0" u="none" strike="noStrike" kern="1200" cap="none" spc="0" normalizeH="0" baseline="0" noProof="0" dirty="0" smtClean="0">
                <a:ln>
                  <a:noFill/>
                </a:ln>
                <a:solidFill>
                  <a:prstClr val="white"/>
                </a:solidFill>
                <a:effectLst/>
                <a:uLnTx/>
                <a:uFillTx/>
                <a:latin typeface="+mj-lt"/>
                <a:ea typeface="+mn-ea"/>
                <a:cs typeface="+mn-cs"/>
              </a:rPr>
            </a:br>
            <a:r>
              <a:rPr kumimoji="0" lang="en-CA" sz="2700" b="0" i="0" u="none" strike="noStrike" kern="1200" cap="none" spc="0" normalizeH="0" baseline="0" noProof="0" dirty="0" smtClean="0">
                <a:ln>
                  <a:noFill/>
                </a:ln>
                <a:solidFill>
                  <a:prstClr val="white"/>
                </a:solidFill>
                <a:effectLst/>
                <a:uLnTx/>
                <a:uFillTx/>
                <a:latin typeface="+mj-lt"/>
                <a:ea typeface="+mn-ea"/>
                <a:cs typeface="+mn-cs"/>
              </a:rPr>
              <a:t>by George </a:t>
            </a:r>
            <a:r>
              <a:rPr kumimoji="0" lang="en-CA" sz="2700" b="0" i="0" u="none" strike="noStrike" kern="1200" cap="none" spc="0" normalizeH="0" baseline="0" noProof="0" dirty="0" err="1" smtClean="0">
                <a:ln>
                  <a:noFill/>
                </a:ln>
                <a:solidFill>
                  <a:prstClr val="white"/>
                </a:solidFill>
                <a:effectLst/>
                <a:uLnTx/>
                <a:uFillTx/>
                <a:latin typeface="+mj-lt"/>
                <a:ea typeface="+mn-ea"/>
                <a:cs typeface="+mn-cs"/>
              </a:rPr>
              <a:t>Rigakos</a:t>
            </a:r>
            <a:r>
              <a:rPr kumimoji="0" lang="en-CA" sz="2700" b="0" i="0" u="none" strike="noStrike" kern="1200" cap="none" spc="0" normalizeH="0" baseline="0" noProof="0" dirty="0" smtClean="0">
                <a:ln>
                  <a:noFill/>
                </a:ln>
                <a:solidFill>
                  <a:prstClr val="white"/>
                </a:solidFill>
                <a:effectLst/>
                <a:uLnTx/>
                <a:uFillTx/>
                <a:latin typeface="+mj-lt"/>
                <a:ea typeface="+mn-ea"/>
                <a:cs typeface="+mn-cs"/>
              </a:rPr>
              <a:t> and Cherie Leung</a:t>
            </a:r>
            <a:r>
              <a:rPr kumimoji="0" lang="en-CA" sz="2600" b="0" i="0" u="none" strike="noStrike" kern="1200" cap="none" spc="0" normalizeH="0" baseline="0" noProof="0" dirty="0" smtClean="0">
                <a:ln>
                  <a:noFill/>
                </a:ln>
                <a:solidFill>
                  <a:prstClr val="white"/>
                </a:solidFill>
                <a:effectLst/>
                <a:uLnTx/>
                <a:uFillTx/>
                <a:latin typeface="Arial"/>
                <a:ea typeface="+mn-ea"/>
                <a:cs typeface="+mn-cs"/>
              </a:rPr>
              <a:t/>
            </a:r>
            <a:br>
              <a:rPr kumimoji="0" lang="en-CA" sz="2600" b="0" i="0" u="none" strike="noStrike" kern="1200" cap="none" spc="0" normalizeH="0" baseline="0" noProof="0" dirty="0" smtClean="0">
                <a:ln>
                  <a:noFill/>
                </a:ln>
                <a:solidFill>
                  <a:prstClr val="white"/>
                </a:solidFill>
                <a:effectLst/>
                <a:uLnTx/>
                <a:uFillTx/>
                <a:latin typeface="Arial"/>
                <a:ea typeface="+mn-ea"/>
                <a:cs typeface="+mn-cs"/>
              </a:rPr>
            </a:br>
            <a:endParaRPr lang="en-CA" dirty="0"/>
          </a:p>
        </p:txBody>
      </p:sp>
      <p:sp>
        <p:nvSpPr>
          <p:cNvPr id="3" name="Content Placeholder 2"/>
          <p:cNvSpPr>
            <a:spLocks noGrp="1"/>
          </p:cNvSpPr>
          <p:nvPr>
            <p:ph idx="1"/>
          </p:nvPr>
        </p:nvSpPr>
        <p:spPr>
          <a:xfrm>
            <a:off x="457200" y="1371600"/>
            <a:ext cx="5943600" cy="3962399"/>
          </a:xfrm>
        </p:spPr>
        <p:txBody>
          <a:bodyPr>
            <a:normAutofit/>
          </a:bodyPr>
          <a:lstStyle/>
          <a:p>
            <a:r>
              <a:rPr lang="en-CA" dirty="0" smtClean="0"/>
              <a:t>The Mountie is a National Symbol in Canada</a:t>
            </a:r>
          </a:p>
          <a:p>
            <a:r>
              <a:rPr lang="en-CA" dirty="0" smtClean="0"/>
              <a:t>History</a:t>
            </a:r>
          </a:p>
          <a:p>
            <a:pPr lvl="1"/>
            <a:r>
              <a:rPr lang="en-CA" dirty="0"/>
              <a:t>Northwest Mounted </a:t>
            </a:r>
            <a:r>
              <a:rPr lang="en-CA" dirty="0" smtClean="0"/>
              <a:t>Police; 1873</a:t>
            </a:r>
          </a:p>
          <a:p>
            <a:pPr lvl="1"/>
            <a:r>
              <a:rPr lang="en-CA" dirty="0"/>
              <a:t>Royal Northwest Mounted </a:t>
            </a:r>
            <a:r>
              <a:rPr lang="en-CA" dirty="0" smtClean="0"/>
              <a:t>Police; 1904</a:t>
            </a:r>
          </a:p>
          <a:p>
            <a:pPr lvl="1"/>
            <a:r>
              <a:rPr lang="en-CA" dirty="0" smtClean="0"/>
              <a:t>Royal Canadian Mounted Police; 1920</a:t>
            </a:r>
            <a:endParaRPr lang="en-CA"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0" y="762000"/>
            <a:ext cx="3048000" cy="2667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6000" y="3429000"/>
            <a:ext cx="3048001" cy="3429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97084006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152400"/>
            <a:ext cx="9906000" cy="1096962"/>
          </a:xfrm>
        </p:spPr>
        <p:txBody>
          <a:bodyPr>
            <a:noAutofit/>
          </a:bodyPr>
          <a:lstStyle/>
          <a:p>
            <a:pPr algn="ctr"/>
            <a:r>
              <a:rPr lang="en-CA" sz="4000" dirty="0" smtClean="0"/>
              <a:t>Critical History of the RCMP</a:t>
            </a:r>
            <a:endParaRPr lang="en-CA" sz="4000" dirty="0"/>
          </a:p>
        </p:txBody>
      </p:sp>
      <p:sp>
        <p:nvSpPr>
          <p:cNvPr id="3" name="Content Placeholder 2"/>
          <p:cNvSpPr>
            <a:spLocks noGrp="1"/>
          </p:cNvSpPr>
          <p:nvPr>
            <p:ph idx="1"/>
          </p:nvPr>
        </p:nvSpPr>
        <p:spPr>
          <a:xfrm>
            <a:off x="457200" y="1295400"/>
            <a:ext cx="6172200" cy="5334000"/>
          </a:xfrm>
        </p:spPr>
        <p:txBody>
          <a:bodyPr>
            <a:normAutofit fontScale="70000" lnSpcReduction="20000"/>
          </a:bodyPr>
          <a:lstStyle/>
          <a:p>
            <a:pPr lvl="1"/>
            <a:r>
              <a:rPr lang="en-CA" dirty="0" smtClean="0"/>
              <a:t>RCMP </a:t>
            </a:r>
            <a:r>
              <a:rPr lang="en-CA" dirty="0"/>
              <a:t>was established as paramilitary force that was central </a:t>
            </a:r>
            <a:r>
              <a:rPr lang="en-CA" dirty="0" smtClean="0"/>
              <a:t>to British </a:t>
            </a:r>
            <a:r>
              <a:rPr lang="en-CA" dirty="0"/>
              <a:t>colonial expansion </a:t>
            </a:r>
            <a:r>
              <a:rPr lang="en-CA" dirty="0" smtClean="0"/>
              <a:t>.</a:t>
            </a:r>
          </a:p>
          <a:p>
            <a:pPr lvl="1"/>
            <a:endParaRPr lang="en-CA" dirty="0" smtClean="0"/>
          </a:p>
          <a:p>
            <a:pPr lvl="1"/>
            <a:r>
              <a:rPr lang="en-CA" dirty="0"/>
              <a:t>RCMP has also been the instrument of some of the federal government's most authoritarian practices, </a:t>
            </a:r>
            <a:r>
              <a:rPr lang="en-CA" dirty="0" smtClean="0"/>
              <a:t>(i.e. the </a:t>
            </a:r>
            <a:r>
              <a:rPr lang="en-CA" dirty="0"/>
              <a:t>aggressive social control and surveillance of aboriginals, labor unionists, homosexuals and socialist political </a:t>
            </a:r>
            <a:r>
              <a:rPr lang="en-CA" dirty="0" smtClean="0"/>
              <a:t>movements)  </a:t>
            </a:r>
          </a:p>
          <a:p>
            <a:pPr lvl="1"/>
            <a:endParaRPr lang="en-CA" dirty="0" smtClean="0"/>
          </a:p>
          <a:p>
            <a:pPr lvl="1"/>
            <a:r>
              <a:rPr lang="en-CA" dirty="0" smtClean="0"/>
              <a:t>Kinsman (et al., 2000): since </a:t>
            </a:r>
            <a:r>
              <a:rPr lang="en-CA" dirty="0"/>
              <a:t>its birth the RCMP has </a:t>
            </a:r>
            <a:r>
              <a:rPr lang="en-CA" dirty="0" smtClean="0"/>
              <a:t>targeted</a:t>
            </a:r>
            <a:r>
              <a:rPr lang="en-CA" dirty="0"/>
              <a:t>, monitored, and </a:t>
            </a:r>
            <a:r>
              <a:rPr lang="en-CA" dirty="0" smtClean="0"/>
              <a:t>suppressed the </a:t>
            </a:r>
            <a:r>
              <a:rPr lang="en-CA" dirty="0"/>
              <a:t>activities of </a:t>
            </a:r>
            <a:r>
              <a:rPr lang="en-CA" dirty="0" smtClean="0"/>
              <a:t>dissident  domestic groups </a:t>
            </a:r>
          </a:p>
          <a:p>
            <a:pPr lvl="2"/>
            <a:r>
              <a:rPr lang="en-CA" dirty="0" smtClean="0"/>
              <a:t>the </a:t>
            </a:r>
            <a:r>
              <a:rPr lang="en-CA" dirty="0"/>
              <a:t>extensive historical and contemporary surveillance of perceived Canadian dissidents not only violated people’s democratic rights but also had a dramatic impact on the socio-political fabric of Canada. </a:t>
            </a:r>
          </a:p>
          <a:p>
            <a:pPr lvl="2"/>
            <a:endParaRPr lang="en-CA" dirty="0" smtClean="0"/>
          </a:p>
          <a:p>
            <a:pPr lvl="1"/>
            <a:r>
              <a:rPr lang="en-CA" dirty="0" smtClean="0"/>
              <a:t>In </a:t>
            </a:r>
            <a:r>
              <a:rPr lang="en-CA" i="1" dirty="0" smtClean="0"/>
              <a:t>An </a:t>
            </a:r>
            <a:r>
              <a:rPr lang="en-CA" i="1" dirty="0"/>
              <a:t>Unauthorized History of the RCMP</a:t>
            </a:r>
            <a:r>
              <a:rPr lang="en-CA" dirty="0"/>
              <a:t> , Lorne and Caroline Brown </a:t>
            </a:r>
            <a:r>
              <a:rPr lang="en-CA" dirty="0" smtClean="0"/>
              <a:t>reveal a long list of anti-democratic offences committed by RCMP since its creation</a:t>
            </a:r>
            <a:endParaRPr lang="en-CA"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29400" y="3657600"/>
            <a:ext cx="2362200" cy="2971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93681" y="991279"/>
            <a:ext cx="2205037" cy="26193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39782799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7467600" cy="1066800"/>
          </a:xfrm>
        </p:spPr>
        <p:txBody>
          <a:bodyPr/>
          <a:lstStyle/>
          <a:p>
            <a:pPr algn="ctr"/>
            <a:r>
              <a:rPr lang="en-CA" sz="2100" u="sng" dirty="0">
                <a:solidFill>
                  <a:prstClr val="white"/>
                </a:solidFill>
              </a:rPr>
              <a:t>Plural Policing: a Comparative Perspective - Canada</a:t>
            </a:r>
            <a:r>
              <a:rPr lang="en-CA" sz="2100" dirty="0">
                <a:solidFill>
                  <a:prstClr val="white"/>
                </a:solidFill>
              </a:rPr>
              <a:t> </a:t>
            </a:r>
            <a:br>
              <a:rPr lang="en-CA" sz="2100" dirty="0">
                <a:solidFill>
                  <a:prstClr val="white"/>
                </a:solidFill>
              </a:rPr>
            </a:br>
            <a:r>
              <a:rPr lang="en-CA" sz="2100" dirty="0">
                <a:solidFill>
                  <a:prstClr val="white"/>
                </a:solidFill>
              </a:rPr>
              <a:t>by George </a:t>
            </a:r>
            <a:r>
              <a:rPr lang="en-CA" sz="2100" dirty="0" err="1">
                <a:solidFill>
                  <a:prstClr val="white"/>
                </a:solidFill>
              </a:rPr>
              <a:t>Rigakos</a:t>
            </a:r>
            <a:r>
              <a:rPr lang="en-CA" sz="2100" dirty="0">
                <a:solidFill>
                  <a:prstClr val="white"/>
                </a:solidFill>
              </a:rPr>
              <a:t> and Cherie Leung</a:t>
            </a:r>
            <a:endParaRPr lang="en-CA" dirty="0"/>
          </a:p>
        </p:txBody>
      </p:sp>
      <p:sp>
        <p:nvSpPr>
          <p:cNvPr id="3" name="Content Placeholder 2"/>
          <p:cNvSpPr>
            <a:spLocks noGrp="1"/>
          </p:cNvSpPr>
          <p:nvPr>
            <p:ph idx="1"/>
          </p:nvPr>
        </p:nvSpPr>
        <p:spPr>
          <a:xfrm>
            <a:off x="457200" y="1219200"/>
            <a:ext cx="6400800" cy="5486400"/>
          </a:xfrm>
        </p:spPr>
        <p:txBody>
          <a:bodyPr>
            <a:normAutofit fontScale="70000" lnSpcReduction="20000"/>
          </a:bodyPr>
          <a:lstStyle/>
          <a:p>
            <a:r>
              <a:rPr lang="en-CA" dirty="0" smtClean="0"/>
              <a:t>RCMP responsible for policing </a:t>
            </a:r>
            <a:r>
              <a:rPr lang="en-CA" dirty="0"/>
              <a:t>the largest part of the Canadian </a:t>
            </a:r>
            <a:r>
              <a:rPr lang="en-CA" dirty="0" smtClean="0"/>
              <a:t>landscape</a:t>
            </a:r>
          </a:p>
          <a:p>
            <a:endParaRPr lang="en-CA" dirty="0" smtClean="0"/>
          </a:p>
          <a:p>
            <a:pPr lvl="1"/>
            <a:r>
              <a:rPr lang="en-CA" dirty="0" smtClean="0"/>
              <a:t>More </a:t>
            </a:r>
            <a:r>
              <a:rPr lang="en-CA" dirty="0"/>
              <a:t>than half of </a:t>
            </a:r>
            <a:r>
              <a:rPr lang="en-CA" dirty="0" smtClean="0"/>
              <a:t>RCMP officers </a:t>
            </a:r>
            <a:r>
              <a:rPr lang="en-CA" dirty="0"/>
              <a:t>provide policing services to provinces, territories or </a:t>
            </a:r>
            <a:r>
              <a:rPr lang="en-CA" dirty="0" smtClean="0"/>
              <a:t>municipalities</a:t>
            </a:r>
          </a:p>
          <a:p>
            <a:pPr lvl="2"/>
            <a:r>
              <a:rPr lang="en-CA" dirty="0" smtClean="0"/>
              <a:t>Québec </a:t>
            </a:r>
            <a:r>
              <a:rPr lang="en-CA" dirty="0"/>
              <a:t>and Ontario </a:t>
            </a:r>
            <a:r>
              <a:rPr lang="en-CA" dirty="0" smtClean="0"/>
              <a:t>maintain </a:t>
            </a:r>
            <a:r>
              <a:rPr lang="en-CA" dirty="0"/>
              <a:t>their own provincial police </a:t>
            </a:r>
            <a:r>
              <a:rPr lang="en-CA" dirty="0" smtClean="0"/>
              <a:t>forces. (i.e. </a:t>
            </a:r>
            <a:r>
              <a:rPr lang="en-CA" dirty="0" err="1" smtClean="0"/>
              <a:t>Sûreté</a:t>
            </a:r>
            <a:r>
              <a:rPr lang="en-CA" dirty="0" smtClean="0"/>
              <a:t> </a:t>
            </a:r>
            <a:r>
              <a:rPr lang="en-CA" dirty="0"/>
              <a:t>du Québec and The Ontario Provincial Police (OPP) </a:t>
            </a:r>
          </a:p>
          <a:p>
            <a:pPr lvl="2"/>
            <a:endParaRPr lang="en-CA" dirty="0"/>
          </a:p>
          <a:p>
            <a:endParaRPr lang="en-CA" dirty="0" smtClean="0"/>
          </a:p>
          <a:p>
            <a:r>
              <a:rPr lang="en-CA" dirty="0" smtClean="0"/>
              <a:t>RCMP responsibilities: coordinating </a:t>
            </a:r>
            <a:r>
              <a:rPr lang="en-CA" dirty="0"/>
              <a:t>with Interpol, maintaining a centralized national police criminal database, national security and terrorism, coordinating efforts in drug trafficking, organized crime, and security for major international events, like the G20 </a:t>
            </a:r>
            <a:r>
              <a:rPr lang="en-CA" dirty="0" smtClean="0"/>
              <a:t>Summit</a:t>
            </a:r>
          </a:p>
          <a:p>
            <a:pPr lvl="1"/>
            <a:r>
              <a:rPr lang="en-CA" i="1" dirty="0"/>
              <a:t>Foreign Missions and International Organizations Act</a:t>
            </a:r>
            <a:r>
              <a:rPr lang="en-CA" dirty="0"/>
              <a:t> </a:t>
            </a:r>
            <a:r>
              <a:rPr lang="en-CA" i="1" dirty="0"/>
              <a:t>(FMIOA)</a:t>
            </a:r>
            <a:r>
              <a:rPr lang="en-CA" dirty="0"/>
              <a:t> </a:t>
            </a:r>
            <a:r>
              <a:rPr lang="en-CA" dirty="0" smtClean="0"/>
              <a:t>states </a:t>
            </a:r>
            <a:r>
              <a:rPr lang="en-CA" dirty="0"/>
              <a:t>that</a:t>
            </a:r>
            <a:r>
              <a:rPr lang="en-CA" i="1" dirty="0"/>
              <a:t> </a:t>
            </a:r>
            <a:r>
              <a:rPr lang="en-CA" i="1" dirty="0" smtClean="0"/>
              <a:t> “The </a:t>
            </a:r>
            <a:r>
              <a:rPr lang="en-CA" i="1" dirty="0"/>
              <a:t>Royal Canadian Mounted Police has the primary responsibility to ensure the security for the proper functioning of any intergovernmental conference…”</a:t>
            </a:r>
            <a:endParaRPr lang="en-CA" dirty="0"/>
          </a:p>
          <a:p>
            <a:endParaRPr lang="en-CA" dirty="0"/>
          </a:p>
        </p:txBody>
      </p:sp>
      <p:sp>
        <p:nvSpPr>
          <p:cNvPr id="4" name="AutoShape 4" descr="data:image/jpeg;base64,/9j/4AAQSkZJRgABAQAAAQABAAD/2wCEAAkGBhQSERUUEhQWFRUVGRkYFxgXGR4cHBwcHiIfGx8dHR8cISYfIBwjHBwgHzAhIycpLCwsHx4xNTAqNSYsLSkBCQoKDgwOGg8PGiwkHyQtMCw0LykqLCwsLCwtLCwvLS8qLSwsLCosLCo0LC0vMCwsLCwsLCwsLCwqLCwsLCwsLP/AABEIAPYAzQMBIgACEQEDEQH/xAAcAAACAwEBAQEAAAAAAAAAAAAABgQFBwMCAQj/xABIEAACAQIEBAQDBQQHBgUFAQABAgMEEQAFEiEGEzFBByJRYTJxgRQjQlKRYnKhsTNDgpKissEVJDRTY3MWg9HS8RdEo+HwCP/EABsBAAIDAQEBAAAAAAAAAAAAAAIDAAQFAQYH/8QANhEAAgECBAMFBwQCAgMAAAAAAQIAAxEEEiExE0FRBSJhgaEUMnGRwdHwBrHh8RViQnIjJDP/2gAMAwEAAhEDEQA/ANxwYMGJJDBgwYkkMGDBiSQwYMGJJC+Pl8UXHOYPDQTvGxR7KisOql2VNQ9xquPlhQyLiSSlZlVJqiEggIZQ8iSKTuDO4JjcWv5jpZSQLNhbVFUgHnCCki4l7xFxlNFUGKlijlEWnnl3KnUw1LFHYEGTTZjfygMl/ixFz3i/nrGlK7KskSTSSLs6o99CKd9Mj2YltyqqbblThZNS3ndra2aSZ9JuAzG9ge4RFVA3fTcbEY6RwpECqRqqli2lQF1Mev1NvkADbYYz6mMPeVfL6xwpbEzpTZo9JPDLG76GmjgmjeSSQOspChhzGa0iMwNx1GoH2lVWZTVck7GoniEcskMcMDiPTyza7mxLO/xWOwBUD1xWZM0JrVNdKsUUBEkWu4WWY3Oot8AEe9kJBub9AMes3r0mr1no45lSUf7wzpoR9I+7lTUQ2v8AD8IupB7Y7d+BfN4+XSQgZ7WlzlPG0lKs0dSz1HLi50D2AdxqWLlvayltbpZ7bht91N5FBx/Uc+NaiGERSyLEDFIzNGzmy6tSgMC1lutrXB3GKKvy5JCjsDsbizEAEkOVYA+ZCyhwDtcD8uI+axsy/d6eYrxSrqvpLRvqUNbsdAB/XALjG7oPnO8IG82K+PuMsr+Oq6oKKifYUHxMdEzu35U/CF9yLn2w5cDZ69VSh5bc1HkikKiwJRragO2pbNbtfGitVHNlMSUIFzGHBgwYbAhgwYMSSGDBgxJIYMGDEkhgwYMSSGDBgxJIY+XwE4zzO86mmnlCTSQxRPyk5RAOtdmke4OsByVCdLI1wb7LqVBTGZp0KSbCaHfCvxvxC0KpDE+iSXUzOACY4ktqYA7ayxWNb7Xa++k4o5uM6qWKOMI1NIB9/NoVgWG1qdSSG1fFrYFVXsW2woZi7xzI7TSTpUFI2aUhnUrqKgEAAxka9rDzG+98JqYhQMqnWGiXOu0uKjOJ5IPs8snNh5kb65D99pQh+UbIFYF1H3lwQuoEE2JhSOBYmwDXv6XBv/EH+GOfPQW5p5erzWsS2/Q6fwqOmp9K7dTj59skt5Aka9wbu59+YLaDvsYlFvU4znZn98y2qhfdkqd44lvO2kMLiP8ArHB9F/CD+d7KPXHIVcr2LcuM7+VFLbH9tmIYkAXYAXsOwGKuTMIIdQeRImJuxZrlj6lhdi37wBwsVvH0SORCjFR3DaQ39m1v1F8RKTMLIPOdJUasY45vP5OSNUstQGiiiFvMzC24AACjqWPQYnUDuLwVClamAKsiknfsJFYW1I9r39bg74S8u8Uo4aqCpWF2MWtWBK7o62IB3sdQU39AR3xIq/F6OarlqJIJPMFjjAZfJGvm09BcmQsxPy9MO9lPC270Uagz6bR6jkAPcjuL3B9twf8A1x9eG5JW5BAFj8Qt9LMN+1m9j1wgUPilE8lpImjQ/i16rfMWH8MNlBn1PN/RSavlb/VrYqvSqJowjAQ2qz1Vg6Qev3kQHzLbj+6Gx1ynP6qjjnhgjS0spljnZgVj1ABwY+rNdbrvY33ItjtUSq3xKCAdQYN5wbWuHta1iRYhhviNPA4sF+9JAYou0yg77x9H2IPkOqxB0b4Kk7J/85GAI78aOBuNZZZ2patldypeGULo1hdnVlBIDrsduoPQWOHy+MFo4ZZK3XDKYVp+W6uFDMZJI9xZhpC6SbgjqRt6OeVcfz0xK5gDNGQSlRDEdVx+CSNL2J7Mu19iBjTpVxorHWVXTW67TSL4MZTS+INZFMJqopyGdBLAEs1OknwvzPxlbjXcW+K1rY1UHD0qK+qwCpG8+4MGDBwYYMGDEkhgwYMSSGKfP+KIaTSJdbO99McSNI5A+JtKAnSt9z0xcYzrjSB0ry5+CenVIm9GhZ5HT2LI2sevLPphdRiilgJ1Rc2lFNPT1VTUzB+aWdGjkDuCsRRdAXSQYyrrICNjcG+OqJojGnZQwY3JJ31m7E3ZmZzfuxJx9SQswAALOwvsAWJtYswF2On8RvtjglKxO/4SdAYG/wCXWd/iYDYdFWwHVicapUzksdunlLirl05yt4g4kSmC60Yhr7DSAbW+JibX32QX972vjzQ5DmWYtDNHAaeFGEkZkk5bM1tmHlZgtibWXe9wcSp87gVTzXXlgkMzRMUJGxAbSUJB2tc74TZ+MKqpdqLKjMsMpB0A2PoxB/q4ztdbgfK5GLGHVRq62sN9h9IFQnkZJz/iAUUjQsqNIOohlEi33+JrX1etwTijpoMwzMFIImMQP4fKg+btt9L/AEwz5HwHT0VVGleFl+5aeR2a0MQB0qpFvOSw/EQOwU41HhvO6eqg5lKQY1YpYLp0le2nttYj2IxnYvtJcOM1BM3+x2/PlDUM+jG3hMwyrwMsNVZUqvqsX+rvYD+6cWg4VyCBgsksTt+3OW/XlkAfW2GzjqjEuXVKWueUxHzXzj/LhJ8O+BqCty1XkhvKTJG0gdrgg7EC+m4Ur2xQTGVK1E169VgAbWSw3G/LSEaYVsqgecc6Xw/y1lDJSwMrAWIuwI9QbkH54q8pybJq4ypDTRlojZwEdCNyOosDuD0xQeFGbvAK+ldtSUoeRT2GksGt6AkBrfP1xI8Bqf7mqlO7PIi3+QLfzfCq1GrRSszVWJXLYgnXN18pAVYrYDWSajwryqeRooZTHKnxJHMGZfmj3b+WFrN/A+pju1LMkvXyteNvl1Kn9Ri08OF52d5hP2XmhT+9IAP8KnGp1E6opZyFUC5JNgB6k9hjtbHYvBVRTVy2gJDa6kbdfWdWmlQXtafnWiziryx+VLGyb3s67/NSbqfmAfYjDnw3nD1rFKOF5nHncFkW1z1ZpGuST3F/ni/zXj/Kaj7id1kQm12jYoD6hrXH7w/XCpnvhjNTstXlMjsB51VG+8UesbD41t262/NjZpY1KpAxSGmx63APn+fGB3kHcNx6yyr6ipoalmrIJQtSFDB2V7ugspjfUVYhdijENYAi9sX2U5nHPGJad/KSRuGtcbEEEXQ+4uPphSXxXNdHTUuYqtkmBmYiySAKwXmDqumTSWtsRfpaxdOYoCKvJUHZAkiKG/dUXv8AIE4t4qmq2AECmxMi11OsvkcEGRWidb76WUspB3BHlNmFx5jjnQVBhqaGT7XMxdwGeaUheQkbM4ZfLGFCgblb33vfFoqarJpC+a6tcsVbfe1gNJudQt3J64pK7LEkpxzoldoCxKNeyuDZlNjuN+nQ7euEU6mQgg6Qyua4O81rJeJKarDGmnjlCmzaGuR6XHUA9j3xZ4zXgSHVmkzr0ipkje3TU76kB9wqE+wbGlY2KT50DdZUdcptDBgwYZBhgwYMSSU3FfEP2On5gXmOzJHEl7apHOlQT2HcnsAcZ/XcQ1FRy/tEkB5TmQLDG41NpZBd3f4AHPRbm3bDh4jUJej5igsaaWOo0jqVjPnA9+WWI9wMZo0o5yhWBV7qGvsSNwb9PhBPyGKWKqOui84+iite89Vq3Ajuby3BHoi21n+0CsY/ef0x8nreUyBTyk3LOeY0SBfVUVzc9rBeh3x4SqLM0kcZKMFClmAOgDba22okyevnwq8Z8QO1qSEeeQgNobUTfYJttcnr9PXFJFLOF5c9fnLDGykmfKrMqjMmTLqSQtTRu7lgpRDqcuXYEkiNS1lUm/1Nhp/DGSU2XKkEZUSyXJLECSXTux+Q/KNh87nFbkuXQZHQM8xBc2MhHV3/AAxp7DcD6t8kvhDiOGrzX7RmDFX2+zKdolP4RftYbi+xJJJva+diqlTHq5S/CQct2P2+njIgFIi/vH0nHiLNHkzMxZxI6QREkJCDoI6pYdbMNtW7b227OfAnEc9TMBS0iQZagZRcWJPZgfxNcbgepuxNsSfE7gr7bT8yNf8AeIQSturr1KfPuPe474T8mqMzzWmSAMtNSRpolmtpDhdrHfew6qtl66sBmpYrCgiwtobnRfEKNyeX9wSCj/ms2B0WRezI4tcEEEHbqNumMe4SOb0kU1PS0hsZCRJItgptpupYqp2AN98XD+IlFlVOtJSF6sx38xYaLk3PmA3FzfSot74V63xDzWq+BuSv/TXR/ia7fxx3s7s3FMHRKYZGItnB5Xsco1+clasgsWNj4TQOAfD40tNOKk6papSsmk30oQRYN3Y6iSenT0wuUGT5xlaSwUiRzxOxZXFtSkgDUAWBBsBsQRcfqoM2YsbtVy3/AO+/+hxIhzfNYvgq5Db1k1f58a/+D7QzOzhWzWJDKbabW+Ere10NADa3jNN8LuDZKGKR57c6YgsAb6QL2BPQm5JNtum+KvxjrJHNLRRnT9pfzE9DuqqD7amv9BiiyzxfrqcgVcKzL3IGhv1W6/www5lU0efxKIJjDVREtEH2YHa4sD5lNgbqSQRe3bGJUwuJw2NGIxa6dQLgaWBtvYaS0KiPTy0zLhfDnL46UwtCh8h1St/SXAN31dVsd9th0xR+Ble7008TElInUoT21Akgegut7e+EzMchzB8yEFTKI5qxQrOG8rxjbfljoeX0sLnra+GKfNjTAZRkys89zz5+h1dHIPRbdC3RQLC53wdTDOaJpGpnL2a//FQNzfpy+k4HAa4FrafGXXiL4apWhqilCioW+oC2mW3UG3SQWtfudj64TODc3ppKWegqIqeCpKkU9U6BCHU6gkj2upBGzfQ++ncJcOLlVI3Nn1XJkldmsim2+kHoPc7sfoMJnivwak0f+0aWzXAaXTuGU9JRb0HX237HB9l9ohH9nZsyXsrWt5fb8tyrSuMwGvMSzyzilZ3aMEiS2pgHV1IvYlXjO63PRrG1uu+LOti8gbbzmONh6lPPq+saaf7K4VfD/iczw8lyNcduvUr7WB/TDTUt91ISRdAJFAB6xnUdz35ese98X3GWoVtbzhj3QZ94b4gmopakLTCdZ3WRXEqppsqppbUCbDTcFQepxo/DGfrWU6zKpQksrIxBKuhKsLjY7jY9xbGWZlULEqux8ql3P7sakm3uS6C2NK4FylqeghR9pGBkk9nkJkYfQtb6YvYSo7ix2ERXUDUc5f4MGDF6V4Yrs7zpKaMOwZizBERACzsbkKtyB0BJJIAAJJAGLHClx+lvsrnZROYz7GaN4lP99lH9o4ByQpInRvIPEXF8dTAkMLtG8z6JkPklSNVLybdtQAQOLj7wEE4z7P8AhuExymBEgeNG3iGj8BJRgNmBQ2N7mzdet2OCrBvciyXD+u3nK+trea3TcHFSsDskWqPmpJqeddapqJs+hmNyIiSQ2kE2ULaxOMlsQ1Rgb2/aW1phQectv/D9LQ5R9trkFTLylYJLcxh3A0RpH8IAJAJIJ2J9sI/g9w3zZpK2RRZCViAFhrO7EDpZQbD0v7Y9eL3Gs9XyKQoigNzPumLB7+VBYgEFfN7HUDthxzSQZRlFk+OOMIp9ZX6t/eJb6DAdqV7UVo0d6hsPhzg0V7xZ+U6TtQ5oZoZFL/ZJLMx8qg9PKwNip0lSPb5HHfi3gOnrogrKI5FFo5FABUDopHdP2e3YjGUJnMYyuKipWL1FXNeo2IPUBVueoPl3v2b1w7ZtXz081BldFKRIoUzSfF5epvqvtbU9j20DGPUwdWi68Jyti1r8go1bwBPK2seKisDmF/zQSfwQtdRrNHmDJ9mp18kzNvb9k9SgH5twbAegQeK+NZ8ykMNPeKlU/CNtQ9Xt6ncL0+u+LbxY4naoqBQQHyIQZT6v6H2Qdf2r+mKekpFjUKvQfxPqceo/T/Y3tbe2V1AvyA9fid78pm43F8EcNTI9DlKRdBdvzHr9PTE4DH3HmVyB5RqY2Cr6sTYD6k2x9EypRTQWAmAWZzrqZOyjI56yXk0yhnA1OzGyRr6ubE79gNzv6HHGtoJIJWhnQxyp1XqCD0ZT+JT2P06jG7cFcKLQUqxizSN55n7vIep/dHwgdgMVHirwyKikM6D76lBkUjqyDeRD7FRqH7QHqcYC9qPxsx93p9ZonCDJYbzGSuKmuyIE64Ty5F3FjbcdLflPuMXF77jocfDjbrUKddbOLzPp1WQ3BjR4eeJnNkWmrrLOPLHKwA1/sN6N6Ho3z6woa05FmFS9RE709UdSSoBcbl9O9he7EEXB2Bwn53lnMXUv9Iu4t3Hp8/TGl+G3F5zCkeCULJUQrYiTcSL0VmuD3srG3oe+Pl/bXZQ7NZnVb030Ybc9CDysdxt5bekwuI46jWxEo0Sr4hludVPl6NsO7kf5n9/hX3PV7o8woYGjy+J472ZFhB1bWLMGO4ud/iNzfGZCvzXNRUJG6QJTAh4IzyzcavIALsblSNzpviqyrJlTLkzGmLfaKWcc4E7abjSQANhuL/NvTGfVwQqDI7hQLAKutiR3Sx5k9fWPWplNwL+J+k95jk0eV5uizJqpWYMN2B5TEg2KkMGQ33B/CPXGq8U8PSUETVNO5qadRqaOQ3dQbbrJ+OP1Vt7EkE9MInHmW1FVRfa2dJoUtLC4AWRUkNmjkAsDpJXzD8rX64b+AeP6ebKI6WpEk0mmSnaONdTGMAAMd7Kul1XUxG42xtYV1r0BxSCV0J8R6g9fGKa6t3ecqq7hFGRUnkmZwOWrh7Kh66VTppuNtVy1tze2NK4Y4vD0LTVjpG8DNHOxNl1L0b21qVYD9qwwn0MbzRGOYOp3iV3Gl2UWMcrLc6XDWv6lSehtiAlFEzwzNEpmkZUYG+xQOSbdNSlSAxFwO4wqniDSJvr8PzaMKZwJsGXZjHPGssLrJG4urKbg/wD90tiThN8MATBUSWsklVM0fyXTGT9XRjhyxqqbgGVSLGBxmHEkJXMZOct3Yq9I73K6FQBkjv5VkRwzna5Dhu22nHGPQBnHNnMstRHLLrDSOQsgZkbRGToGlDZbAeUj1BxXxbBaet/KHTF2kWqVGSSVWI1RSRuADubFF26h1Ylfr7DHOslbSSyjTdQqXHmJYKodt1A1EXAuPUnpjpmlMOVLNGd+WWYfhfTZrkdQQFtcWJGxuALQMyJUKkssel9SksmiMCxJLHzO5t0RbFjb3Iy0GbKBLl7XMWskoWqc/CylZOTKxYqCF+5vawO+nUo69frjUuKuNaShAWp1M0gJEaKGJXpcgkCxO253+mM48DqfVW1Eh3KxEXPW7Ou/zsDidnslNJxERWMggijUWlPkLaLhT7anvY+hxSx1JK+NKNfLTS9l38vmICMVp3G5M95hkeS10azRVCUbuSACQvmHXVGTYdRupA+eOvDGVLlsNbXvUR1TovLikRy47WBJ7klFsCbAEXwu8GcKUdbX1Yc6YIy3KVXC3BYhbE7kBR29sMnilRR0WVRUsAIRpu5uTYM5uf3iMdqm1RcGKjHMRcMBou5F99tJxdi9hp+8QuHYS2uZzqZ2O56nux+pxejEXKoNEKD9kE/Xc/zxZ0FBJNIsUKGSRr2VbdB1JJ2VRfcn27kX+uYZFw+HW+gA1nlqzGrUNtZHti14QhDZjRK3Tng/VVd1/wASjFxN4V5gqagtO5t8CzEN8gWQKT8yMLdHWGmqY5JFZHppkeRGFmUA+YEfuE2IuD2xXrYmliKLrTa5sYdOk9J1LjS8/SAx5kQEEHcHYj1B2x6Vri43B6HFZxNnApaSac/1aEqPVuij6sQPrjy015+dKZbIB2W6j5AkD+Ax7OJeSZHNORDTxmV1UatwFX9p2Oygm9u57A4ss14Fr6dDJLThkUXZoZBJpHclbK1h3sDj1q4qlSApu2oAmMaTuSyjSUJxXZTmX2DM4ZxtGzecfst5XH8dXztiwDAgEG4O4IxTcVQ3jVvytb9R/wDrFftWgmIwrA9P7jcJUKVRNUkyOemzxamnQmCpQioIICqe7G9h1CuO58wxMocjy6jNVqnjC1ZPMjkmQIAbnSq3B/ERfr8sLPiFL9oyOjnN73hLn5oyt/iGF/iHgampMxoYQZHgqNGvUwvu+nYqBbYjHyalQ4yAVKhU2K2Ub8M31N9xpaelY5ToPwzVKUUdTSy01I8TRBDEyxfCusG3Tbrc333xlHhHHOKqdYY1lYRHXEWCsyhlvoJ8pYG3lbYgncYa/CulFPmGZUy3sjDSDvsjsB/BhhPoq37Jm9aolMJb7VEsljZC99JOm5Cg2uwB09e2L/ZlNadarQuSpCtrubjX94FViyq3PaafHWLJEksLakcXUMCCO1u9rEEWPp1xxRLTzuT5I2JQD1lCTMfqzqi+3zxGoKheUEiUxiK8ZiYg6SADbULhgQQwcGzA374lzMvOk6BU5Y+bLEl3Y9NgdIGwFr9dwZFsw/uNFyRJfBlVJDXRUtPJI8JEjzRNZkhU3YFWtqUmU2AJNwWPYHGo4wulr5YWM9JJKjyyoVjBukxJVFBQjfWo9iBvtY43MY2MK16fPzlWstmn3GfeIMEMMiyxNaqlK6oBuJkBCs7D8BRCTzdumk6thjQcZz4iUDRzGoa4hljjjeQf1TIzlSx7RtzOp2DKL7Nhlb3DpeLTeLVTTlmYRn4w8bKejBwV1ezi4Poeh7WgnMPuVcndkFgOpOncfMf/ADiT9qKNpk8rfhb8LHqAD+Fv2T9CccqfJnq61qaM6Wd5Cz2/ooRZrqOgOl1VVFhqNz0xj06Zey+Mvlgpv4Sn8CG+9q/3Iz/ibDnxBwLlssjzVICu+7OZilz0vYtbt6YQvCyX7LmNXCwJ0xyggdSYmBt23sDhiy7hSlzpRXzl1dyUMcbiwCEhQxKk6tGm9rYzcejU8Y9YuUWw1XfUaDcdDApm9MLa5lNU8E5KX0pmBRjsBrRxf56QP446eLeWCny+hhVtSxFlDfm8o379euL3P/DTLoaSZ+WYysbFZGke4YC46mxubC1t74TqoST8OIz3P2ap0qT/AMu2n9Az6foB2w3D1uM9OqKjFQ1u8BuQQCCP2gsMoIsNuU80/wAK/IfyxqngxQJoqZurmRYvkqqr2HzZyT8h6YyTKp9cKH9kA/MbH+WHjw64vShmkWc6YJ9JL9o5F8oLfsMtgT2KgnYkj6l2gDUwoKeB8rTzeHstYhvETbbYz/xc4XWWmNWi/e04u9h8cP41PrpF3HpY+pwteLdc8lZEmtjByFkj0sQrMzMGa6ncgBR7A7dcMnhXXz1FJLFUrI8I2hlk/GjXVkud20kEBj1BA7YweE9OmtcEanTrpNHMrMaZlh4VZ0Z8vVWbU9OxgY+oWxQ/WMr9b4W/GPO2aSGji3PllZfzOx0Qp/eu30XE7wg4bqqT7SKmIxq3K0XKnUUDKT5Sfw6OuIcvDVVLxBz3gf7OsoYSHTp0xw2Tvf8Apd+mBUqtQsNhcj6TpBK2P51jxwlw0lDTJCu7fFK/d5D8TH+QHYADti6tjF/EqqrjUsZRNDShxHAFfSjkKTrbQ2osbMRfoAO+Gnw84pKZbLLWSnRBKyLJIbsyhVYC/V2DMUHUmwG5xGotwxVve5t43nA4zZOkzji7LVp8wq4UGlFkDoB0AkUSED0AYtYYVeI/+HP7y4Yc4zQ1NRNUMNJmfVp7qoAVVPuFUX974VuK5vKiepJ/T/5xvMDTwVn3t+8z1s+I06zTKKmgl4dhjqpRCjoFWRtwr62KfTb9L9MUGT+HUtbIv2nMI5UiTTE0MvMcWvpsDayg7779tuol+INMY8uyugHxyGO49woX/PIf0xS534dRLm8VDTSSKrprZmsxX4ybWC9lHX1x8vwxsjMtTLmLsO6DYA2JHMX9Z6J9wLXtYTSOCPD4Zc0sjTNPLLsWK6bC9+5JJJ3JJ7DGV1jWz+Y2vaeT/Xr7YdfCSOYVVbG9RJNDTkRLqZtOrURqCkm2yH9cLHBORf7UzarKuUNppo3H4W1gJcdxvYjuL4ZgKdT2utnbMco1tbfbTlpOsyhVNrax4y2gRdMcSLGrsPKotuxFz+ncbWGINbULIsjorclmkkNx5prkkKBvpjsAADu9hew2PuCudEnDJonhEkbp1AlK6VK+zM6FW9xiLNVrGoiiZC0aqCSRojVRbXIb2G3RL6ifQb4flZb9bx1wTflNB8O8mgaKOq1pNMyBrqwKwhxfloPwm2xY+ZrG9hsHfGdeHPD8gqHrNHKieLlqCNLS3YNzGXqFAFl1bnUTsOui426XuDS3hKFT3jreGPMkYYEEAgixB3BHoRj1iDnGcx00fMlJtcKoVSzMzbBVVdyT6D3wyBMs4g4aQ1s9PDI8NPGkZaJdJBeTUxEeoHQmkA6RtfpbH3w9ojS5tpeVpVnp3WMvbUDGY7qSPi8gG/Uge2LGrrPtFdJMkUqRvFGj81NJZ1ZrEC5NtDWJItsLXwttltS9TTTwSrH9nEkZY7sp80bEKdmJXYX6EAnGVxgtcm4y/wASzlJSU/EK/wCz+KNZ2SaQNftpmGlj9HJ/TDhxNwhM6qtBMKIF3eYJqUOTpF7J329hjOfEvLvJBUB5WY60JkkaRiFa4e7dLk7gWFyLDGtcK579soYpxuxSzj/qLsw+pF/kRjJ7YdlNPFU/+pvtztcbdYyiBqjTPM48O4aWI1OY1k86qR5FFizHooZ2J3+mwO+LTIeMKPMIHy1IjS642jhDEFTtcb9m1ebe99979VuKSasyWukmlMjx1CSaW6p0DfIEMQF6DQffEriphLleVTxIftAKRxsi73S66SR31qCo/et3wbUjUASsxLBrAjQKQuYG1gD5+UC9tV2tFXInaKSSnlGl0Y7HsRsw/hf9cX4OLzxb4Je/2+nHnUAzheu39YPW3RvkD64U8pzUTL6MPiH+o9sfQP092qmMw4W+o/LfbwmHj8MUfMNpNWEDTa/lvpFzpF7Xst9IvYdB2wy5D4hVlJAkEQp2SPVpLpIWsWLbkSAHr6YXNWPMg3X4tOoFwhAYrfzBSQQGt0JxtYjDUnTVb21sNP2lKlVdW0O/Wbh4ccUT10Esk6xjRKY0MYYBgFUnZmY3DEr17YXuNPEStpK2SCNKflqsbIZFcsQw3+FwPiDDphs4HzWjlphHRDQkNlMZVlZCd/Nq6k7nVc3N9zvhJ8XK6jkbQpc10NlBRTpAaz6ZWYaStjqst2BO1rnHlqSg1rMptfYXv+CbDkhLg+cWeI+NamuSNJxAFR+Z92jg30so+J2FvMe2KAQj3NiSASSAT1KgmwJ9vfHs4+E49ZSw1KktgOd+uvnMV6rubkz4cQuE8o/2jmiKReGI6n9NCHp/aaw+uImeZrp+7j3kbbbqL9vmfTGi5LwfJl+S1JAIqpYmd7fEoANkFu6i5Nu5Ppjyf6m7TWlTFBD3mNvM6em/xtNbs7Dm+cieOLOLsq+2wyyvNLNSsNPJAMYIN7HVYHzfl9Bvti44a+xVlY+YUszPMU0NG9hoFgAdNtQ+G17kbnFX4YZFQy5ejcmKWQlhMXUMwa5sN+g02tbFXV5SmXZ9RikGhagDXGDcAMxVhv8AhIGoDsRt2x4BqdIl8NTZwyKw1tYgakW5Aza1ADm1jL7LcnfJ8trpJZFeVy8gZb7kgKvUDfWx298cf/8AN+T2jqqkj4mWFT+6NbfxZf0xD8dM/wBMMVKvxSnmP+6uyj6tc/2cHh7QT01HE61M0UhkcCO4MKnUU0yRkea7LZjcMLi1rY1uyXIotia27n0Gg+sTVF2yLyknifL5KutrXWdoad3ERCKC0hiVUfc2sodSPUlT2xY+GvCccdSY6g8/lpzaYEAILGzkoNjIpZbG5FmuLEHHOjdxTEypy31VEjJfVp1SSSAA99iN++2JmVV7UVWC1PUTKtMsaclQwDFryaizCxsiWHffFtKxNbUi1z6c7zpWyeM1S2PuIOS5vHVQpNESUcG1xYgg2IIPRgQQR6jE7GrKsMVPE2QirgMeoo4KvG4F9LruDbuOoI7gkYtseXBsbbG23zxwi4sZJk5aZJJIp49MkeksFa6lWvpdGPVTpIs1mBFjfqYszPGXKWtMy8u/aVgQ1/2bKJL9/MMd8xy6sp1kmqo5mKgNPVJJE4ITuEbSwjFyRGEFrnqTfA1AzrZ2UjUro6jSyMu6tY6h7EX3BPyxh1EFNyCLA7XlxTcXlZnUKRwzJNGZIJadYQysBJDoJkLhTs4JCObEH7sddsL/AIS5+1JVyUFRdRI1lvtpmG1v7Y2+YX1xeSK08UgbyzbLIjXsguG0WBuY2A+MHzA3HQAKXiBkjljWBy0pa8pG25uQyDsqgBbdgF9zg8qV6Jw1Tn/d/n85GUqeIsdeJvB9KiZ5YZzAJSDKmnUrG9yQAR33sbi/p0w55PkcdNTxQoLrCAFLbm+5LexJJO3rig8N+OhmEOmQgVMQ+8H5x/zAPfuOx9iMOIGPHYyvil/9eufd/PPTaWEVD3lkatro4Y2kmZUjUeZm6AHb+N7Wxk3GvhcyH7Zlh1xnzmJDewO94rfEn7PUdr9uHiLxelfWR0SzLFSpIBJKfhLdCduqruB2JuelrTstabJa+nplm59HVMNKm111ELqHYEEg3XZhfv02MFQr4JVqo1qhGbKQbFR48m5/hiKjLU0I06xKoeI1PllGhhsT2v8AzGLqNwwuCCPUb407i7gygrN6hVikPSVWVHJ977P9QcIFd4IVUZLUlSjjsGJjb+F1P6jHsez/ANZUWUCvofH77H0mVX7L17k7cPcRzUUplg0ksuh0e+lh1Um24Kk3B9CR3uK+WZnZndtTyMzu3qzG5Nu3sOwtiJLwLnSbcpm9w0bfxvj1D4fZzIQChQHu0ka2/um/8Maw7f7MVzWDC5/2X7yt7DiCoQnQfGe55lQXYhR7m2KSozl5nENKjO7mwsCWJ/ZH+pw3UngmwHMr6tERd20m+378llH6HDzlUFDl9JLLQRpNy0LMYnV5Gt6tckDvYbddsY3aH6vVlyYVbk6abX8WNh8vmJaodmBTd5ScB+HMeXj7ZXunNUahqI0Q+5Y7F/foO1zvjRGe9iLEEAi24I/9LYxRc3Gah6nMqpYKSBgFpoj52JFxYdSSLjVudjbSN8aL4e8RRVlMwhheGOFhHGGuQUA2se5FrEXNttzfHhe08PXN61YksN9O6t9gDz8bX+M2KLKDYbSTX8PNDRyxZascMrksv4QGYjU17HcC9uw29ML/AA5wUaJnzDMajnTojEsSSqC1ibtuzW8o2AF9r3vjQVXGK+LXG5qZBQ0p1IrASFfxyX2Ueqqf1Pywvs72jEsaCnRtWbnbmL+PSdqZV73yEg5HL/tTNZa6pBFNSjnyDraOP4IwO5YgC3fzHGgU/nE4dRHzJpZBGHDmPXZt2G2rmansNgT1OM9yrIHihZY2CSOjJI5uQ6SLZlsOwuCPdQe+HulrgGZ2a3UttcWJuNut9RIUdWLEAX6esxDKEFKlsPptFJSIOZp7lnkflDQ1ix1WXY6LE7/CAzaBuegcdRbEqfMJNQijXnVMgJSFL2A6BpGPwoD1Y2vuAL4h005DM3wliPKVBKqN7E3IvcsSQNyWN7Wt2yareasiloBIz6o0mdQeQ0IN2EjMNBYAtp0Etc+mK9Omr1AttPCE5Ki80bhTIzSUscLNrcamdump3Yu5A9NTG3tbFvgwY3gLShDBgwY7JEzxFglYU9o5JadXZpkjUudQsY2ZBuyKbkgA+bQbbYSJM86lmeNb2vNTyxj++2lf1IxtNsUHHkMj5fOsQYllAYILsYywEmkHq3K1W97Yq1sMtQ5iTGpUK6TO5qZpLFnVXAIWRUOpb76SNRDxk9VPzUg9VzOql1WXWoDRws5AOoEuCoIP4lspN/RrGxuBexVur+iVZE7GOQE+gBVrEEDte/riKuSQ1gZ6hHco7xLHrKBALE30m5Zr6vi0gWsL3OMpGt7/AC+cuHT3Yv8AGXh9UZO8VdRMxiAQlhu0TEC4f1RjcXO2+k9iXThzjSPN6WSASGnqmjKsF67ixeO/VfUdRc+zYtcn4i5C6KmQzUTgxuZtJaI2IAdrANEx8h1jUrFQSQ22R8QcHPETV0n3elVnaJSwaBXGtdDE3YKDYnY3B2sNn4zDUMYqtezcjbn0PhKqFkJFtJpWT+E1JHR8idRK7HU8o8rBug0HqFA7G4O9x6L1b4fw5VHJXGR52gAMCOAFVidKXt8Vma+1h7Y88J+NBUiDMkII8vOC2I/7ievuv6YfuIsujzPLpY4JEcSKOW6tddakMtyOm4sfS/THnHqY3C18uJY5GOp3BF9bdNOQsbSwOGy3UaxC4Z8N1r4FrMwllklnGpQGA0r26g9ethYAEYl8A5nJSVdblzOZY6dHkhLdQFsdPyIYG3Yg264h5V4mPl9KtHU0kv2mActRsFYD4ST1tb8oNxuDviTwDw5OiVuYVgKyzxS6VYWNiC7MR+G5AAB7A4tV+Lkq+0EZDog066FbcgIIK6Zd+cZPDTi6XMaaSWZUVkk0DQCARpDb3J33xF8SuK56F6QwleXK5WTUt+hQ7HtcE4qfBGvjjoJQ8iIWnJAZ1BtoQXsTf1x88cGWShgkRlYLNbUpBG6t3HuuKa4emO1OHl7l7Wtpt94WY8K99Zz4pX/aOdrl8rstNCmtlU21Np1k/OxC37AG3XF3l/hZTwVsVTTSSQqgOqMHVqPuzEnQRsQb9rWxS8a0E0M9LnFKnMtHGZkHWxX4tvwlG0k9rA4ruKeOWzaOOky+ObXIwMl9rAAixKkjTc3JNhsMWVSvUp01oNlp5crbWB1zFh48vSDdRctvylXxzwlFl1fHO0XNopXDFAbW7tHcdvxL6jbscMcGb1+asseXL9hoYyAJbAX0m4AA+XwJt+Y4bM5ahpKCOnr3Ro0jjUK25coAAVUeY7j+O+Mw4n8SqiuU09DE0NOq2IjHnKdLNp2ROg0j1sScOwz1saq9y5XTO3u265ebfhgsAh38ucYfEbxSIBo6Ftch8kkyep2Kx26se5HToPUcF8LTl+WLVVH/ABLTQEj/AJUbMF0/vksNR+g7k+uF+EVyloq2Z0d42j5yOl1jSRxGWRuodL3vbezD3w053M+a0+ueVoKRiJIoowoZlU+R5ZGB+K2sIosBp6nGzhaeGwlDLT22J5k/m0Wc5cXlDT0ysNRKqsdlkO9wPwaVBuzNcoFG5Ontcju7K7ArzI1UeVGCsVPQsSpILt3O9h5QQLgr2aJJS1KwcxpI2VpYwy3ZWPkbXpAu1lsG7Daw3v8Aamr1RShzywVK6j1321bbgD1P8cKKXsRz5y4Dm1PyltVZnT+ZHlQhgVZSyg2OxFgb9Ntt8aT4YVsslFaTUUjcxwO66WeJQukkWHTdb2F9N8TeBIIzQU0i08cBeJGKogUAkD2vv1333wxWxo0aApXIMpVKufS0MGDBizEwwYMGJJDHzH3BiSSor+EqOZi8tLBI56s0Slj8za5wl8Z5FBQlJKQJHI5VTSou0wuBrVV+F0BJLkaSNm7EaXhP4w4dmeUVFOA7cvlSRlgpZQxdSjHYMGJuCQCCNwVGE1lzIRa8NDZhrFaanuSVK6uhDfC49H9OmzAEjuGHSA9QrzqjpYyI8bxtsWUgnsbMpswDISPMd746mqdWVJYqiLVqCl9OgsoLka43IvpBO57Y8SESgIgMq6rlLXjO++72AbvqjOsdcYQUqbPcHrL176jWUfE3B8MrRNNJVSFdKO/kZ+Uo07KiAsyEqbnUWGodQMKcOS5hQAT0ryKCAxC+VgCbASRnY9vUC+NOkqgjapIJlsoUGFxOOpO6sEl1EnfZr2GPhqKYsVeoQD4XDo67H4gTpK33sQGuD13xZGIqFcrAMOfOK4a76iKOW+ONTGdNXTpIVNiVvG49drEX+QGGaHxky+dCkwmjDqVYMlxYixF0JPQ+gxWLAI545o44a7blzxaoX5qDa4Uktr21Da97g9Ti7zDhDJKmkqZqeDTNFFJIYdckcisqlrNEW2Fx2FvS+FnsnB1+8FynwNv49IJqOhsDcRbWk4bffXp/tTD+YxYz51kIpVpDJqgV+YEHNJ1b76gL9/XFBmfAFLE6MFkdAURkVt5CbL5W30s17rfy9tr3xzm4CpWikliDr1VIme5RugEpC3MlyLqLAdPN1IHBUmAZq1S1+bc/lO3YGwURjqPGqjgjWOmhlkCKFW9kUACwFyWbp6jCnXeK9fUkpSosIPaFbv8AVj/MAYd8uGTxQI9Flxq52VTpKvIqOQCRJLJeMaSbHTv7Yj0xjUySSz0wnkDbqyWWykIiLHqKqvQD5k7nDP8AH4PDahMzeOvz5ekis77mwmfJwdUOyzVfOZXJ1FAZJDsSu+/xMAl9wNV8aXknCsNKIoQJAdKSzAStpkkjKmzr0Kq5uLW6C98SYp1Cq6yBhcINCyM17dNIS+4HewNsSYNTOHEbqVVgDJpRTfsVDM9r2N/La2OviarC3u+kPhID1nqaWMGbnaOUEQOJLFTcv1BFjf0sbm1gTiBm1e3LapkjbkwgOkVtLOQRpZxbyRrsdNr7XPQKJyU3M0rOt3Q6kK2UKenkKNq6H8ZJP8MRKesZmLRLXyoGZLpHrQspIYXPmIuCL9OuEotzZBf85fHrCvbUxoyrw+pKhRUVQiq5JQCHBJiVeyRAH4BudR3Ykk2vYW1N4e5dGQy0VPcdCYwbf3r44cAZNJTwymROUJpTIkNweWpCixt5QzMC5C7AscNGN9AAo0tKLbz4otj7gwYODDBgwYkkMGDBiSQwYMGJJDGa8b1Ty1zwSlzTxQxyCBG085nZ1JcgglV020XsSRfGlYpOI+F0qtLamimQMElWxIDdVYHZkNgSp7gEEEXwuqpZCFNjCUgG5mX02UwPJzaJYoZEDIwMR6MADrjBUgi2xNvxDcHbnSRyR1rI08kzNTl1EjaULhwDoABC6UvsAdifTE1oLTVCVZib7K6ItRGGjuWXUVFmLq63AIViPMMRZsoM7A2Z0U/FUqrjfuquvNPzZkHsw2xiMMrFXPhrr67+UuA3F1kLN+IWJYRjnlQdYiJVBtcgyblmsDdUAH5sdKfMQYkdRyxuCpsCjKbFdtttiCNrEdOmJHM2aJOVKpGgkRlUQdDfRIFLEbBFtbckiwvUZnlsqq4imVTK2pVCG4ayqxQlyQtlGotcCwt5iBjoVCMv3+2nyjVZhqJBz/Obty44zM9rnYiy9CSTuqnpc6bi9uurFRlxqA+ozwppFwmp35Y/ZMeop9GA9QemL+l4XgpxrkvK5N2dxqYn9lel/S9/UnbHtMoeraqKkrHDTySzFLgAKh5UI+ekX9VVvzYuUGU92n84uqp955HrWMdLFJyheNInjeR9TkpYqUU/DETvp8pK222AHHOK2rm1ycpojy76FZdQUblnDC50qDY7lcd86CARQ0mpyHjHJXzKxUg2HWztax0bG5LdL4u6ykeYOs7GOW1jTWCst77N5i8gK2swOg9hcbBewD20v4wRp3edpn3+ypCVCSQyBdwpqoh8tJLrY/S4w75JmR0srE81NnHlDb7gtY6TfrrU2PXFfw/NGUMUqKDZbFlGxt5WO3wSKQb9Nwexx0TJ4rk25bLezJ5GB+gsfcEEY5XcMMrCOoodwZYZlnoiUakLs5ICLa5tuevQAC9z7YtcnzgyXWzIygFopLagDuDcHdCDswxURcPrrEjytKbEKZFBUA9QBGyENewb3A7Wxe5tk4nZdGhQB93IGkEim3nAZWG37J2IKnftSYU7Zb+esNma97SipM6rTWTxqY5Ejc/dutgF8pWzpvcg9wd8W2V5OFeSSdiksjs4WCSUGO5vYaSCN9yWABJNxjvl/D4hVgZJirEs9ntdiACWb+lYWFvi26WGJvDmULVTzwtPJAI9DRRQaEDxMP6QsVZiS+pTYjTYdzfDaYNR8tLTTfbb8/mJZgBcxt4Izd5o5Y5W1vTycsybAuCqupYDYOFcK1u4vYXsGTELKMnipohFCulQSepJJO5ZiblmJ6kkk4m43FBCgHeUDvpDBgwYKchgwYMSSGDBgxJIYhZzm8VLC80zaY0Fyep9AAO5JsAB1JxNxnPGGZ/aa0QjeKi0yP6NUODyl9+Wl5P3imAqOEUsZ1Rc2kat4uzOZrx8ijTqqSIZZbft2IRT+yLkdCcSaHxCq4dqumE6/wDMpPi/tROb/VWPywn8R5jUrPFDTlEZ0dl5i3Ejrb7oEmykg3v7jHfLuLtYYvTyLEjOhnUBowUF2JI3UDex3vtvjK9pr++LEdJa4abGXtHFS1s8rUuYmDnPzJIHiCzByAp0c21gdIPwvvexxNzvhJ6QxS05q6hSXSdNZlY3UlGCmwW0gAJWwAY326UUVZR1qAXhmHQBgCQTvazAMDb/AFxMp8ukhsKapqYFHRQ/MQf2Jg4A+Vhie00jcVEsT4fhk4bf8TPOb8KyU8EdZM7LLzUEkSMOTFE50kHaxK3DNIe42sBjxwnwitcxd9X2UfE2o3qGH4Q178ld722Y7DYG9inEOZoLCSknH/VjeNj7Exsy/wCEY7Q+IVYm0mXowG33FQvb0V1X9L4er4YsCCNPKcPFAItOGfeG0wlIoEp0gchtLFlELW0vpRVIZGAVtIK+YH1w5cM8MRUVOIY/Ne7SO3xSOfiZvn6dALDtiji8UE/rKOtQ/wDaVx/+Nz/LHQeKVN3irB7mll/9uLStSuSCNYk57WMZKLJoITeKGKM9Loirt9AMeq7KYZhaaKOQdLOgbb6jC4vinQ/nmHsaea/+TAPFOhPRpz8qab/2YbmXrAsYcXeHMNZoeMiCaNdCOqgqUHRHTYFB2sQR2OKvIvCSMKxris7HZAmtEjHqvm1Fz+YnawAt3sf/AKqUh+FKtv3aWX/VRjxJ4k3/AKOhq2v0LrHGP8cgYfphTPSBuSIYz2yi9onV9O2XytBUsNBuYpXNg6etzYc1Rs699iB6dMkyir+yJVMrzxz6mMaDTLENbcsoBbWhTSSPiF7gEXGL6fjOtl2Wip0HX7+cv8jpRP8AXHibMcxl+KqihX0p4Ln+/MW/ULig3soLEnfp9JYzVSALT3lPCLSwtUVM9TTSM8jAalVUj1ER3jdSouliQ29zvboIOW55RUlRJMtRNmNSU5QEEQKogOrTdAIxdtyxa/yx5m4djk3n5tUw3BqJGkA9wm0Y+iY51WcU8KNqkRVjXUVQjZb6dlXe2qw6dcL9rRSOEmsnCJ94yyqeNcxc3ip6anX0ndpHPzEVlX5ajj5k/idIlStPmEUaayoSeEty7sbAOr7qCdtVyLkXtfCueNgzxx06J94HLPO/KEZQ+ZGBFw4BBt6EYlcUUSyRCX4lAKvbfVE/xabd7WYH1VcRcZWVxxNjO8FGFlmyYMLHh7nxqaQCRtU0B5Mp/MVAKyfKRCr/AFPphnxsg3FxKZFtIYMGDHZyGF7ivig0wSOFBNUzX5cZOlbL8Ujt+GNbi56kkAbnF9NKFUsxAVQSSegA3JPtjLcsq2qHmr5Afv7clT+CnU/dD5u15iPZThFerwkzQ0XMbT1nHGOY00cksk9GRGupkEEmn90MZL3J8t7dTjjk9BIsIMikyyM085AJHNk8zC/bQulPbScVfEb6mij06lBkqHU9GWnUyBT7NJpB9r4qqfL5J1Es8srTP5i4kdbX3AUKQFHoANsZj1Gq0u+dzLaUrN3eU71nCkvNeRZQQJGqI4yNJE2nSt366QRe1v8A1xUwcPulGYBDPHNKY4HbmcyJtbXeXSpIFgpFyBseu+Laklr49klEy7jTUAubD0kUh7fX6YkQcfRLIIqmKWGQ7DljnI19trWf6aScCDU2QhvQ6eH9zrKB72nrFGWqeNlrJbSyRVawKEUKGWFWAsB+YkDErKpKlZ5IRO3NmmWIuTqVGCmWcop2uuyD2+ezvFVUdSyBHhkZHDqtwrB/XQ2l9XzGINbwSBpMUksEqSvMshGo6pAA2zW2IAx01xs62+I+UEJ0Mr24gq4JUppJKYvpkbXOxQSKGCpuuyuRfa3bDRmeZinpmncfAoZghvv6KT2uepwrR8HSRSgxCnnjKJGy1KktsdTMDuAxYs31ti54zpnloZYolLMxVbDrpLqSfooxWfhs6gW135f1GDMAbz4OMICZQ4YGJokYWBN5baenYHY/LHgcdUgLgyOpjvqBjkGne2/l9/44TqrI5xVrMEfTNWMsi6TsiSK0bdNlIvv7Ysc8lbkZix1JrrIhcg/CujzWtuNsO9npXFudtj8B94OdowUnGMDQCWaaOMO7otmbop2vYddJBNhYXGJL8Y0yyiEzgOSoA3tc2tvbTuCN798KNfmq82GX7RFOrU9SglmjKIzarsjItvMUOnbrcYqdcrQVDxlFhVaKWSAL1GldkY3K20+pNsd9lRtTcf3bp+eE5xCI9SceUwdFBlYuSFCxsQSCVIF+tiN8esm4oeepkQRSclbqr8sgBk2bU5NrltgAPnigo2ISidQx5dfMpsOiyM2/TYWxI4aflV04ZKvU1TLoChvs4Vz8Tdr3vv8ALANRQK1hrb6zucki8bM+zFqenllVQxjQtpuQCBbv16XP0xSHjCS42UIKuOFuu8Uqakbrsbne3bFnxTTTywMlOY7uCjCS4BRlK7EdCCb+9sUq8FMCo5w0N9mMy6TdmgGkGM3AF7WNxhNHhhbvv/X8wmzX0kbL4ftANJXy1IqHDWhlBVOaNXmidLBk0kfdm9yL74XaigDUlE0ShHlSSme215VYMl/cyJ/HGhUPCgEwlV55AjvJFGTdI2fqRYXOxNrnbHWp+y0iWmaCABi+lmBbUTclU3e/yGLC1zfuAn4bc/4+8DIOZixW8zMNDpSKWgaKRlmTQHkN1lRi+zAKFN7dh12GHDL45TEqzrGrm40xE6QvYC47D6emKT/xzFISKSKWpIsNTfdRb+5u7fIKDj7IK6YEO5gU/hpxyxb3kbVKfpbC6iEgK9lA8zDQG9119BOVFmVTl1SRCqXbRA3P1rHpLfcSXAudBLRG3YpfDQ3iTUUkiDMIYjE5sZqYuRH1+NHuStgTcHsdsLSZK0QEJklkhmKxSpI5cASEIskZa5R0Zg1xsQDftixVDV0SMbc0orXIv94uxPy1qdu42xYGLamFKm63sYBpBmObeazFKGAZSCCAQR0IO4I9se8IPhXnd42o32MI1QgnflMSNPuYpA0R9gnrh+xsIwYXEpMLGxiF4n8QxqIaFpUi+1k813cIFgXdxqYgapLcsfNvTFWmYQy2WGaCQ/limRiOwUKDcgKABYY0qahjchnRGI6FlBI+ROKzN+DKOqXTPTRP76AGHyYWYfQ4r18MK25ho+TaZtndMbo6aTJEWsjXCurApJG3dQ6m1+xscRaevpwADMIm/JUDlkf2t42+atb5YtuKeHpcvGsNJPRDZi/nmpvRtXWSAd1O6jocUEsRVtJPoQQbqykXDA/iVhYgjrf54zXoml3X1HKXqTB9VNjL+gg0gtcEabqQbqw9VYbML+hOIPBuTCozlZCLrSRGQn/qSeVB89ILfQYraJOSz6fLG6SvIn4Q0aNIJQo2BGjQxHxB99wMaD4UZYy0j1Ei6Xq5DNY9RHbTEP7g1f2sOwdH/wAmcbWi67kKVO8Zc04epqkWqIIpf30Vj9CRcfTFBN4YUwH+7yVNN7Qzvp/uSak/hhwwY1SAdDKN4gzcAVa7xVscn7NRTr/mhKH+GIM3DOZr/U0kv/bmkQ/pIjD+ONMwYS2GpNuohiow2MypqOtX48un/wDKmhkH6EocfTVyL8VFXj/yA3+SQ41THy2EnA0Ty9YfHfrMrfNB+Knrl3vvRTf6A748JmidOTW7dvsU9/5Y1e2C2B/x9Hx+cnHeZYuZEjalzE/KjcX/ALzDHSN6h9o8trW/7jQw/wCZmONPtgtjowFEcpOM/WZ1FkmYv/8Aa0sX/eqXkP6RIB/HE2HguuI89ZBF6iClUn6NMzfrpw84MOXDUl2UQDUY7mKCeG8b/wDFVNXVD8rzFE/uQ6B+t8WdFwRQwqRFSQJcFSRGtyDsRq+Lce+LzAcPCgbQbzE+CsqWlaqpyPPTztGL9Sh8yN/aUjf2w0hQU1syIm/ndgq7Hfcne3TbFTx9R8jNopLMIa9EikK7HXGR37EwkqD19OmF2jpRMRNMBqYAoo2VE6qiflQDYBbepuTjDxVBVqM7nSaFEmoAByl/Pn63C0n+8T9EKg8lD0DvI1gwXrpW9yBuL4sspoOVDHCl2Eahb+pHVj8zc4jUbRpExJESINUjnooHUk9T/M7AYmZJw0+YrzKoPHRGxip7lXmHaSoK76T1EQNrWv7qpUGxHdUWUSVXFM66mLGYZtHSVX2iKenMkRMmgTR3PRZYiNX9YguPR0X1xs2X1yTRJLGdSSKHU+oIuMQ6fhakjTQlNAq9NIiS38sS8vy+OCMRwoqIt9KqLAXJJsOwuTsMbdGlwly3vKTvnN5JwYMGHxc8yICCCAQdiD3xm+d+HksN2omiMAJPInLjlEncQyJdlQnflsCoPTHzBgGUMLGdUkG4n3KOA5aj/ieRFAba44Wd3lAIOh5JAumK4BKoo1dCcaRGoAsBYDoBj5gxEUKLCdYknWe8GDBg4MMGDBiSQwYMGJJDBgwYkkMGDBiSQwYMGJJDBgwYkkpuK+GY66DlOShDB45F+KORfhdfcencEjGRZnVfYpRT1ECtIBYNBKVRvQ6XiJTtsCwHbbH3BhNSmtTRhGI7KdDG/IeDZKvly1hiWnUh46WIsysw6NO7AF7dkAC/66KuDBg0UKLKIBJJuZ9wYMGDnJ//2Q=="/>
          <p:cNvSpPr>
            <a:spLocks noChangeAspect="1" noChangeArrowheads="1"/>
          </p:cNvSpPr>
          <p:nvPr/>
        </p:nvSpPr>
        <p:spPr bwMode="auto">
          <a:xfrm>
            <a:off x="63500" y="-15398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pic>
        <p:nvPicPr>
          <p:cNvPr id="3077"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19987" y="2057400"/>
            <a:ext cx="1624013" cy="1447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8"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19987" y="3657600"/>
            <a:ext cx="1624013" cy="124664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7418620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066800"/>
          </a:xfrm>
        </p:spPr>
        <p:txBody>
          <a:bodyPr/>
          <a:lstStyle/>
          <a:p>
            <a:pPr algn="ctr"/>
            <a:r>
              <a:rPr lang="en-CA" sz="2100" u="sng" dirty="0">
                <a:solidFill>
                  <a:prstClr val="white"/>
                </a:solidFill>
              </a:rPr>
              <a:t>Plural Policing: a Comparative Perspective - Canada</a:t>
            </a:r>
            <a:r>
              <a:rPr lang="en-CA" sz="2100" dirty="0">
                <a:solidFill>
                  <a:prstClr val="white"/>
                </a:solidFill>
              </a:rPr>
              <a:t> </a:t>
            </a:r>
            <a:br>
              <a:rPr lang="en-CA" sz="2100" dirty="0">
                <a:solidFill>
                  <a:prstClr val="white"/>
                </a:solidFill>
              </a:rPr>
            </a:br>
            <a:r>
              <a:rPr lang="en-CA" sz="2100" dirty="0">
                <a:solidFill>
                  <a:prstClr val="white"/>
                </a:solidFill>
              </a:rPr>
              <a:t>by George </a:t>
            </a:r>
            <a:r>
              <a:rPr lang="en-CA" sz="2100" dirty="0" err="1">
                <a:solidFill>
                  <a:prstClr val="white"/>
                </a:solidFill>
              </a:rPr>
              <a:t>Rigakos</a:t>
            </a:r>
            <a:r>
              <a:rPr lang="en-CA" sz="2100" dirty="0">
                <a:solidFill>
                  <a:prstClr val="white"/>
                </a:solidFill>
              </a:rPr>
              <a:t> and Cherie Leung</a:t>
            </a:r>
            <a:endParaRPr lang="en-CA" dirty="0"/>
          </a:p>
        </p:txBody>
      </p:sp>
      <p:sp>
        <p:nvSpPr>
          <p:cNvPr id="3" name="Content Placeholder 2"/>
          <p:cNvSpPr>
            <a:spLocks noGrp="1"/>
          </p:cNvSpPr>
          <p:nvPr>
            <p:ph idx="1"/>
          </p:nvPr>
        </p:nvSpPr>
        <p:spPr>
          <a:xfrm>
            <a:off x="228600" y="1295401"/>
            <a:ext cx="7086600" cy="4876800"/>
          </a:xfrm>
        </p:spPr>
        <p:txBody>
          <a:bodyPr>
            <a:normAutofit fontScale="92500"/>
          </a:bodyPr>
          <a:lstStyle/>
          <a:p>
            <a:r>
              <a:rPr lang="en-CA" dirty="0" smtClean="0"/>
              <a:t>Levels </a:t>
            </a:r>
            <a:r>
              <a:rPr lang="en-CA" dirty="0"/>
              <a:t>of public policing in </a:t>
            </a:r>
            <a:r>
              <a:rPr lang="en-CA" dirty="0" smtClean="0"/>
              <a:t>Canada</a:t>
            </a:r>
          </a:p>
          <a:p>
            <a:pPr lvl="1"/>
            <a:r>
              <a:rPr lang="en-CA" dirty="0"/>
              <a:t>municipal, provincial, federal, and First </a:t>
            </a:r>
            <a:r>
              <a:rPr lang="en-CA" dirty="0" smtClean="0"/>
              <a:t>Nations</a:t>
            </a:r>
          </a:p>
          <a:p>
            <a:pPr lvl="1"/>
            <a:r>
              <a:rPr lang="en-CA" dirty="0"/>
              <a:t>The five largest Canadian police forces: </a:t>
            </a:r>
            <a:endParaRPr lang="en-CA" dirty="0" smtClean="0"/>
          </a:p>
          <a:p>
            <a:pPr lvl="2"/>
            <a:r>
              <a:rPr lang="en-CA" dirty="0" smtClean="0"/>
              <a:t>the </a:t>
            </a:r>
            <a:r>
              <a:rPr lang="en-CA" dirty="0"/>
              <a:t>RCMP, Metropolitan Toronto Police, OPP, </a:t>
            </a:r>
            <a:r>
              <a:rPr lang="en-CA" dirty="0" err="1"/>
              <a:t>Sûreté</a:t>
            </a:r>
            <a:r>
              <a:rPr lang="en-CA" dirty="0"/>
              <a:t> du Québec, and the Montréal Urban Community Police </a:t>
            </a:r>
          </a:p>
          <a:p>
            <a:pPr lvl="3"/>
            <a:r>
              <a:rPr lang="en-CA" dirty="0" smtClean="0"/>
              <a:t> accounts </a:t>
            </a:r>
            <a:r>
              <a:rPr lang="en-CA" dirty="0"/>
              <a:t>for over 60% of all Canadian police officers.</a:t>
            </a:r>
          </a:p>
          <a:p>
            <a:pPr lvl="1"/>
            <a:r>
              <a:rPr lang="en-CA" dirty="0" smtClean="0"/>
              <a:t>First </a:t>
            </a:r>
            <a:r>
              <a:rPr lang="en-CA" dirty="0"/>
              <a:t>Nations policing is governed by an assortment of direct policing agreements between aboriginal communities across Canada and the RCMP, the OPP, or the </a:t>
            </a:r>
            <a:r>
              <a:rPr lang="en-CA" dirty="0" err="1"/>
              <a:t>Sûreté</a:t>
            </a:r>
            <a:r>
              <a:rPr lang="en-CA" dirty="0"/>
              <a:t> du Québec</a:t>
            </a:r>
          </a:p>
          <a:p>
            <a:pPr lvl="1"/>
            <a:endParaRPr lang="en-CA" dirty="0" smtClean="0"/>
          </a:p>
        </p:txBody>
      </p:sp>
      <p:pic>
        <p:nvPicPr>
          <p:cNvPr id="409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76900" y="4657272"/>
            <a:ext cx="1674358" cy="1828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100"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73271" y="990600"/>
            <a:ext cx="1677987" cy="17811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101"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469642" y="2771775"/>
            <a:ext cx="1681616" cy="19335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67851902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7467600" cy="990600"/>
          </a:xfrm>
        </p:spPr>
        <p:txBody>
          <a:bodyPr>
            <a:normAutofit fontScale="90000"/>
          </a:bodyPr>
          <a:lstStyle/>
          <a:p>
            <a:r>
              <a:rPr lang="en-CA" dirty="0"/>
              <a:t>the G20 Integrated Security Unit</a:t>
            </a:r>
          </a:p>
        </p:txBody>
      </p:sp>
      <p:sp>
        <p:nvSpPr>
          <p:cNvPr id="3" name="Content Placeholder 2"/>
          <p:cNvSpPr>
            <a:spLocks noGrp="1"/>
          </p:cNvSpPr>
          <p:nvPr>
            <p:ph idx="1"/>
          </p:nvPr>
        </p:nvSpPr>
        <p:spPr>
          <a:xfrm>
            <a:off x="0" y="1066800"/>
            <a:ext cx="7924800" cy="3200399"/>
          </a:xfrm>
        </p:spPr>
        <p:txBody>
          <a:bodyPr>
            <a:normAutofit fontScale="62500" lnSpcReduction="20000"/>
          </a:bodyPr>
          <a:lstStyle/>
          <a:p>
            <a:r>
              <a:rPr lang="en-CA" dirty="0"/>
              <a:t>The RCMP established the </a:t>
            </a:r>
            <a:r>
              <a:rPr lang="en-CA" i="1" dirty="0"/>
              <a:t>G8/G20 Integrated Security Unit</a:t>
            </a:r>
            <a:r>
              <a:rPr lang="en-CA" dirty="0"/>
              <a:t> (ISU) as the “central coordinating body for the G8/G20 Summits security planning, operations and demobilization activities” under the direction of Chief Superintendent Alphonse </a:t>
            </a:r>
            <a:r>
              <a:rPr lang="en-CA" dirty="0" err="1"/>
              <a:t>MacNeil</a:t>
            </a:r>
            <a:r>
              <a:rPr lang="en-CA" dirty="0"/>
              <a:t>. </a:t>
            </a:r>
            <a:endParaRPr lang="en-CA" dirty="0" smtClean="0"/>
          </a:p>
          <a:p>
            <a:r>
              <a:rPr lang="en-CA" dirty="0" smtClean="0"/>
              <a:t>20,974 </a:t>
            </a:r>
            <a:r>
              <a:rPr lang="en-CA" dirty="0"/>
              <a:t>security </a:t>
            </a:r>
            <a:r>
              <a:rPr lang="en-CA" dirty="0" smtClean="0"/>
              <a:t>personnel </a:t>
            </a:r>
            <a:r>
              <a:rPr lang="en-CA" dirty="0"/>
              <a:t>from 26 public police departments. </a:t>
            </a:r>
            <a:endParaRPr lang="en-CA" dirty="0" smtClean="0"/>
          </a:p>
          <a:p>
            <a:pPr lvl="1"/>
            <a:r>
              <a:rPr lang="en-CA" dirty="0" smtClean="0"/>
              <a:t>Key </a:t>
            </a:r>
            <a:r>
              <a:rPr lang="en-CA" dirty="0"/>
              <a:t>agencies among these included Toronto Police Service (TPS), Ontario Provincial Police (OPP), Peel Regional Police. The ISU also incorporated the Canadian Forces, private security, and also the Canadian Security Intelligence Service (CSIS</a:t>
            </a:r>
            <a:r>
              <a:rPr lang="en-CA" dirty="0" smtClean="0"/>
              <a:t>).</a:t>
            </a:r>
          </a:p>
          <a:p>
            <a:r>
              <a:rPr lang="en-CA" dirty="0" smtClean="0"/>
              <a:t>ISU publicly described itself as “a </a:t>
            </a:r>
            <a:r>
              <a:rPr lang="en-CA" dirty="0"/>
              <a:t>joint forces team comprised of security experts collaborating together to ensure the safety of the Heads of State, the community and minimize to the fullest extent possible, the potential impact of police security operations</a:t>
            </a:r>
            <a:r>
              <a:rPr lang="en-CA" dirty="0" smtClean="0"/>
              <a:t>.”</a:t>
            </a:r>
          </a:p>
          <a:p>
            <a:pPr lvl="1"/>
            <a:endParaRPr lang="en-CA" dirty="0"/>
          </a:p>
          <a:p>
            <a:pPr marL="448056" lvl="1" indent="0">
              <a:buNone/>
            </a:pPr>
            <a:endParaRPr lang="en-CA" dirty="0"/>
          </a:p>
          <a:p>
            <a:endParaRPr lang="en-CA" dirty="0"/>
          </a:p>
        </p:txBody>
      </p:sp>
      <p:pic>
        <p:nvPicPr>
          <p:cNvPr id="2355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43484" y="2534331"/>
            <a:ext cx="1427163" cy="17292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4267200"/>
            <a:ext cx="9144000" cy="2590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51021280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z="2100" u="sng" dirty="0">
                <a:solidFill>
                  <a:prstClr val="white"/>
                </a:solidFill>
              </a:rPr>
              <a:t>Plural Policing: a Comparative Perspective - Canada</a:t>
            </a:r>
            <a:r>
              <a:rPr lang="en-CA" sz="2100" dirty="0">
                <a:solidFill>
                  <a:prstClr val="white"/>
                </a:solidFill>
              </a:rPr>
              <a:t> </a:t>
            </a:r>
            <a:br>
              <a:rPr lang="en-CA" sz="2100" dirty="0">
                <a:solidFill>
                  <a:prstClr val="white"/>
                </a:solidFill>
              </a:rPr>
            </a:br>
            <a:r>
              <a:rPr lang="en-CA" sz="2100" dirty="0">
                <a:solidFill>
                  <a:prstClr val="white"/>
                </a:solidFill>
              </a:rPr>
              <a:t>by George </a:t>
            </a:r>
            <a:r>
              <a:rPr lang="en-CA" sz="2100" dirty="0" err="1">
                <a:solidFill>
                  <a:prstClr val="white"/>
                </a:solidFill>
              </a:rPr>
              <a:t>Rigakos</a:t>
            </a:r>
            <a:r>
              <a:rPr lang="en-CA" sz="2100" dirty="0">
                <a:solidFill>
                  <a:prstClr val="white"/>
                </a:solidFill>
              </a:rPr>
              <a:t> and Cherie Leung</a:t>
            </a:r>
            <a:endParaRPr lang="en-CA" dirty="0"/>
          </a:p>
        </p:txBody>
      </p:sp>
      <p:sp>
        <p:nvSpPr>
          <p:cNvPr id="3" name="Content Placeholder 2"/>
          <p:cNvSpPr>
            <a:spLocks noGrp="1"/>
          </p:cNvSpPr>
          <p:nvPr>
            <p:ph idx="1"/>
          </p:nvPr>
        </p:nvSpPr>
        <p:spPr/>
        <p:txBody>
          <a:bodyPr/>
          <a:lstStyle/>
          <a:p>
            <a:r>
              <a:rPr lang="en-CA" dirty="0"/>
              <a:t>structure of Canadian public policing as a </a:t>
            </a:r>
            <a:r>
              <a:rPr lang="en-CA" i="1" dirty="0"/>
              <a:t>decentralized-coordinated-multiple </a:t>
            </a:r>
            <a:r>
              <a:rPr lang="en-CA" dirty="0"/>
              <a:t>system </a:t>
            </a:r>
            <a:r>
              <a:rPr lang="en-CA" dirty="0" smtClean="0"/>
              <a:t>(</a:t>
            </a:r>
            <a:r>
              <a:rPr lang="en-CA" dirty="0" err="1" smtClean="0"/>
              <a:t>Bayley</a:t>
            </a:r>
            <a:r>
              <a:rPr lang="en-CA" dirty="0" smtClean="0"/>
              <a:t> 1985: 57)</a:t>
            </a:r>
          </a:p>
          <a:p>
            <a:r>
              <a:rPr lang="en-CA" dirty="0"/>
              <a:t>When a contracted provincial force or the RCMP is removed, another fills its place with limited jurisdictional overlap.</a:t>
            </a:r>
          </a:p>
          <a:p>
            <a:r>
              <a:rPr lang="en-CA" dirty="0"/>
              <a:t>Structure of G20 ISU was a </a:t>
            </a:r>
            <a:r>
              <a:rPr lang="en-CA" dirty="0" smtClean="0"/>
              <a:t>complex </a:t>
            </a:r>
            <a:r>
              <a:rPr lang="en-CA" dirty="0"/>
              <a:t>and extensive security network </a:t>
            </a:r>
          </a:p>
          <a:p>
            <a:pPr lvl="1"/>
            <a:r>
              <a:rPr lang="en-CA" dirty="0"/>
              <a:t>’Whole of Government</a:t>
            </a:r>
            <a:r>
              <a:rPr lang="en-CA" dirty="0" smtClean="0"/>
              <a:t>’ Approach</a:t>
            </a:r>
            <a:endParaRPr lang="en-CA" dirty="0"/>
          </a:p>
        </p:txBody>
      </p:sp>
    </p:spTree>
    <p:extLst>
      <p:ext uri="{BB962C8B-B14F-4D97-AF65-F5344CB8AC3E}">
        <p14:creationId xmlns:p14="http://schemas.microsoft.com/office/powerpoint/2010/main" val="16619038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CA" sz="2100" u="sng" dirty="0">
                <a:solidFill>
                  <a:prstClr val="white"/>
                </a:solidFill>
              </a:rPr>
              <a:t>Plural Policing: a Comparative Perspective - Canada</a:t>
            </a:r>
            <a:r>
              <a:rPr lang="en-CA" sz="2100" dirty="0">
                <a:solidFill>
                  <a:prstClr val="white"/>
                </a:solidFill>
              </a:rPr>
              <a:t> </a:t>
            </a:r>
            <a:br>
              <a:rPr lang="en-CA" sz="2100" dirty="0">
                <a:solidFill>
                  <a:prstClr val="white"/>
                </a:solidFill>
              </a:rPr>
            </a:br>
            <a:r>
              <a:rPr lang="en-CA" sz="2100" dirty="0">
                <a:solidFill>
                  <a:prstClr val="white"/>
                </a:solidFill>
              </a:rPr>
              <a:t>by George </a:t>
            </a:r>
            <a:r>
              <a:rPr lang="en-CA" sz="2100" dirty="0" err="1">
                <a:solidFill>
                  <a:prstClr val="white"/>
                </a:solidFill>
              </a:rPr>
              <a:t>Rigakos</a:t>
            </a:r>
            <a:r>
              <a:rPr lang="en-CA" sz="2100" dirty="0">
                <a:solidFill>
                  <a:prstClr val="white"/>
                </a:solidFill>
              </a:rPr>
              <a:t> and Cherie Leung</a:t>
            </a:r>
            <a:endParaRPr lang="en-CA" dirty="0"/>
          </a:p>
        </p:txBody>
      </p:sp>
      <p:sp>
        <p:nvSpPr>
          <p:cNvPr id="3" name="Content Placeholder 2"/>
          <p:cNvSpPr>
            <a:spLocks noGrp="1"/>
          </p:cNvSpPr>
          <p:nvPr>
            <p:ph idx="1"/>
          </p:nvPr>
        </p:nvSpPr>
        <p:spPr>
          <a:xfrm>
            <a:off x="457200" y="1371600"/>
            <a:ext cx="8077200" cy="4648200"/>
          </a:xfrm>
        </p:spPr>
        <p:txBody>
          <a:bodyPr>
            <a:normAutofit fontScale="92500" lnSpcReduction="20000"/>
          </a:bodyPr>
          <a:lstStyle/>
          <a:p>
            <a:r>
              <a:rPr lang="en-CA" b="1" dirty="0"/>
              <a:t>State expenditures on public policing personnel</a:t>
            </a:r>
          </a:p>
          <a:p>
            <a:pPr lvl="1"/>
            <a:r>
              <a:rPr lang="en-CA" dirty="0"/>
              <a:t>Public police agencies </a:t>
            </a:r>
            <a:r>
              <a:rPr lang="en-CA" dirty="0" smtClean="0"/>
              <a:t>are becoming more expensive!</a:t>
            </a:r>
          </a:p>
          <a:p>
            <a:pPr lvl="1"/>
            <a:r>
              <a:rPr lang="en-CA" dirty="0"/>
              <a:t>Overall, in 2001, total policing expenditures in Canada totaled 7.3 billion which represents an increase of 6.9% from </a:t>
            </a:r>
            <a:r>
              <a:rPr lang="en-CA" dirty="0" smtClean="0"/>
              <a:t>2000</a:t>
            </a:r>
          </a:p>
          <a:p>
            <a:pPr lvl="1"/>
            <a:r>
              <a:rPr lang="en-CA" dirty="0"/>
              <a:t>In constant dollars, expenditures are up 4.2%, the fifth year in a row that costs have increased (Canadian center for Justice statistics 2002:57</a:t>
            </a:r>
            <a:r>
              <a:rPr lang="en-CA" dirty="0" smtClean="0"/>
              <a:t>)</a:t>
            </a:r>
          </a:p>
          <a:p>
            <a:pPr lvl="1"/>
            <a:r>
              <a:rPr lang="en-CA" dirty="0"/>
              <a:t>Between the 1988-89 fiscal year and the 1994-5 fiscal year, the cost for public police services per Canadian rose from$163 to $</a:t>
            </a:r>
            <a:r>
              <a:rPr lang="en-CA" dirty="0" smtClean="0"/>
              <a:t>198</a:t>
            </a:r>
          </a:p>
          <a:p>
            <a:pPr lvl="1"/>
            <a:r>
              <a:rPr lang="en-CA" dirty="0" smtClean="0"/>
              <a:t>G20: security </a:t>
            </a:r>
            <a:r>
              <a:rPr lang="en-CA" dirty="0"/>
              <a:t>costs </a:t>
            </a:r>
            <a:r>
              <a:rPr lang="en-CA" dirty="0" smtClean="0"/>
              <a:t>was approx. </a:t>
            </a:r>
            <a:r>
              <a:rPr lang="en-CA" dirty="0"/>
              <a:t>510 million dollars</a:t>
            </a:r>
          </a:p>
          <a:p>
            <a:pPr lvl="1"/>
            <a:endParaRPr lang="en-CA" dirty="0"/>
          </a:p>
          <a:p>
            <a:pPr lvl="1"/>
            <a:endParaRPr lang="en-CA" dirty="0"/>
          </a:p>
          <a:p>
            <a:endParaRPr lang="en-CA" dirty="0" smtClean="0"/>
          </a:p>
          <a:p>
            <a:endParaRPr lang="en-CA" dirty="0"/>
          </a:p>
        </p:txBody>
      </p:sp>
    </p:spTree>
    <p:extLst>
      <p:ext uri="{BB962C8B-B14F-4D97-AF65-F5344CB8AC3E}">
        <p14:creationId xmlns:p14="http://schemas.microsoft.com/office/powerpoint/2010/main" val="219731249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z="2100" u="sng" dirty="0">
                <a:solidFill>
                  <a:prstClr val="white"/>
                </a:solidFill>
              </a:rPr>
              <a:t>Plural Policing: a Comparative Perspective - Canada</a:t>
            </a:r>
            <a:r>
              <a:rPr lang="en-CA" sz="2100" dirty="0">
                <a:solidFill>
                  <a:prstClr val="white"/>
                </a:solidFill>
              </a:rPr>
              <a:t> </a:t>
            </a:r>
            <a:br>
              <a:rPr lang="en-CA" sz="2100" dirty="0">
                <a:solidFill>
                  <a:prstClr val="white"/>
                </a:solidFill>
              </a:rPr>
            </a:br>
            <a:r>
              <a:rPr lang="en-CA" sz="2100" dirty="0">
                <a:solidFill>
                  <a:prstClr val="white"/>
                </a:solidFill>
              </a:rPr>
              <a:t>by George </a:t>
            </a:r>
            <a:r>
              <a:rPr lang="en-CA" sz="2100" dirty="0" err="1">
                <a:solidFill>
                  <a:prstClr val="white"/>
                </a:solidFill>
              </a:rPr>
              <a:t>Rigakos</a:t>
            </a:r>
            <a:r>
              <a:rPr lang="en-CA" sz="2100" dirty="0">
                <a:solidFill>
                  <a:prstClr val="white"/>
                </a:solidFill>
              </a:rPr>
              <a:t> and Cherie Leung</a:t>
            </a:r>
            <a:endParaRPr lang="en-CA" dirty="0"/>
          </a:p>
        </p:txBody>
      </p:sp>
      <p:sp>
        <p:nvSpPr>
          <p:cNvPr id="3" name="Content Placeholder 2"/>
          <p:cNvSpPr>
            <a:spLocks noGrp="1"/>
          </p:cNvSpPr>
          <p:nvPr>
            <p:ph idx="1"/>
          </p:nvPr>
        </p:nvSpPr>
        <p:spPr>
          <a:xfrm>
            <a:off x="457200" y="1295400"/>
            <a:ext cx="7467600" cy="4953000"/>
          </a:xfrm>
        </p:spPr>
        <p:txBody>
          <a:bodyPr>
            <a:normAutofit fontScale="92500" lnSpcReduction="10000"/>
          </a:bodyPr>
          <a:lstStyle/>
          <a:p>
            <a:r>
              <a:rPr lang="en-CA" b="1" dirty="0"/>
              <a:t>Why so expensive?</a:t>
            </a:r>
          </a:p>
          <a:p>
            <a:pPr lvl="1"/>
            <a:r>
              <a:rPr lang="en-CA" b="1" dirty="0"/>
              <a:t>Regionalization development</a:t>
            </a:r>
          </a:p>
          <a:p>
            <a:pPr lvl="2"/>
            <a:r>
              <a:rPr lang="en-CA" dirty="0"/>
              <a:t>move towards larger regional or provincially contracted </a:t>
            </a:r>
            <a:r>
              <a:rPr lang="en-CA" dirty="0" smtClean="0"/>
              <a:t>detachments</a:t>
            </a:r>
          </a:p>
          <a:p>
            <a:pPr lvl="2"/>
            <a:r>
              <a:rPr lang="en-CA" dirty="0"/>
              <a:t>"equitable police </a:t>
            </a:r>
            <a:r>
              <a:rPr lang="en-CA" dirty="0" smtClean="0"/>
              <a:t>financing“</a:t>
            </a:r>
          </a:p>
          <a:p>
            <a:pPr lvl="2"/>
            <a:r>
              <a:rPr lang="en-CA" dirty="0"/>
              <a:t>"effective and efficient" policing</a:t>
            </a:r>
            <a:endParaRPr lang="en-CA" dirty="0" smtClean="0"/>
          </a:p>
          <a:p>
            <a:pPr lvl="2"/>
            <a:r>
              <a:rPr lang="en-CA" dirty="0"/>
              <a:t>from 1962 to 1996, 153 police services were amalgamated into 11 regional police services providing policing to over 60% of Ontario's population. </a:t>
            </a:r>
            <a:endParaRPr lang="en-CA" dirty="0" smtClean="0"/>
          </a:p>
          <a:p>
            <a:pPr lvl="2"/>
            <a:r>
              <a:rPr lang="en-CA" dirty="0" smtClean="0"/>
              <a:t>OPP a main benefactor</a:t>
            </a:r>
          </a:p>
          <a:p>
            <a:pPr lvl="3"/>
            <a:r>
              <a:rPr lang="en-CA" dirty="0" smtClean="0"/>
              <a:t>As of  2003</a:t>
            </a:r>
            <a:r>
              <a:rPr lang="en-CA" dirty="0"/>
              <a:t>, the OPP was servicing 54 specialized contracts and providing quotes for an additional 24 municipalities.</a:t>
            </a:r>
          </a:p>
          <a:p>
            <a:pPr lvl="2"/>
            <a:endParaRPr lang="en-CA" dirty="0"/>
          </a:p>
        </p:txBody>
      </p:sp>
    </p:spTree>
    <p:extLst>
      <p:ext uri="{BB962C8B-B14F-4D97-AF65-F5344CB8AC3E}">
        <p14:creationId xmlns:p14="http://schemas.microsoft.com/office/powerpoint/2010/main" val="139392161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z="2100" u="sng" dirty="0">
                <a:solidFill>
                  <a:prstClr val="white"/>
                </a:solidFill>
              </a:rPr>
              <a:t>Plural Policing: a Comparative Perspective - Canada</a:t>
            </a:r>
            <a:r>
              <a:rPr lang="en-CA" sz="2100" dirty="0">
                <a:solidFill>
                  <a:prstClr val="white"/>
                </a:solidFill>
              </a:rPr>
              <a:t> </a:t>
            </a:r>
            <a:br>
              <a:rPr lang="en-CA" sz="2100" dirty="0">
                <a:solidFill>
                  <a:prstClr val="white"/>
                </a:solidFill>
              </a:rPr>
            </a:br>
            <a:r>
              <a:rPr lang="en-CA" sz="2100" dirty="0">
                <a:solidFill>
                  <a:prstClr val="white"/>
                </a:solidFill>
              </a:rPr>
              <a:t>by George </a:t>
            </a:r>
            <a:r>
              <a:rPr lang="en-CA" sz="2100" dirty="0" err="1">
                <a:solidFill>
                  <a:prstClr val="white"/>
                </a:solidFill>
              </a:rPr>
              <a:t>Rigakos</a:t>
            </a:r>
            <a:r>
              <a:rPr lang="en-CA" sz="2100" dirty="0">
                <a:solidFill>
                  <a:prstClr val="white"/>
                </a:solidFill>
              </a:rPr>
              <a:t> and Cherie Leung</a:t>
            </a:r>
            <a:endParaRPr lang="en-CA" dirty="0"/>
          </a:p>
        </p:txBody>
      </p:sp>
      <p:sp>
        <p:nvSpPr>
          <p:cNvPr id="3" name="Content Placeholder 2"/>
          <p:cNvSpPr>
            <a:spLocks noGrp="1"/>
          </p:cNvSpPr>
          <p:nvPr>
            <p:ph idx="1"/>
          </p:nvPr>
        </p:nvSpPr>
        <p:spPr/>
        <p:txBody>
          <a:bodyPr>
            <a:normAutofit fontScale="92500" lnSpcReduction="20000"/>
          </a:bodyPr>
          <a:lstStyle/>
          <a:p>
            <a:r>
              <a:rPr lang="en-CA" b="1" dirty="0"/>
              <a:t>Why so expensive?</a:t>
            </a:r>
          </a:p>
          <a:p>
            <a:pPr lvl="1"/>
            <a:r>
              <a:rPr lang="en-CA" b="1" dirty="0"/>
              <a:t>The war on terror effect</a:t>
            </a:r>
          </a:p>
          <a:p>
            <a:pPr lvl="2"/>
            <a:r>
              <a:rPr lang="en-CA" dirty="0"/>
              <a:t>An immediate $280 million anti-terrorism plan was announced in October 2001. Two months later, a new federal budget allocated $7.7 billion over five years for initiatives aimed at terrorism, including $1.6 billion for strengthened intelligence and policing</a:t>
            </a:r>
            <a:r>
              <a:rPr lang="en-CA" dirty="0" smtClean="0"/>
              <a:t>.</a:t>
            </a:r>
          </a:p>
          <a:p>
            <a:pPr lvl="2"/>
            <a:r>
              <a:rPr lang="en-CA" dirty="0" smtClean="0"/>
              <a:t>Promised to enhance </a:t>
            </a:r>
            <a:r>
              <a:rPr lang="en-CA" dirty="0"/>
              <a:t>information-sharing capabilities among policing services, intelligence, and military agencies, as well as increase the number of police and intelligence officers and better equip them for response and prevention to terrorist activity (Canadian center for Justice statistics 2002:21). </a:t>
            </a:r>
          </a:p>
          <a:p>
            <a:pPr lvl="1"/>
            <a:endParaRPr lang="en-CA" dirty="0"/>
          </a:p>
        </p:txBody>
      </p:sp>
    </p:spTree>
    <p:extLst>
      <p:ext uri="{BB962C8B-B14F-4D97-AF65-F5344CB8AC3E}">
        <p14:creationId xmlns:p14="http://schemas.microsoft.com/office/powerpoint/2010/main" val="31297592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467600" cy="715962"/>
          </a:xfrm>
        </p:spPr>
        <p:txBody>
          <a:bodyPr>
            <a:normAutofit fontScale="90000"/>
          </a:bodyPr>
          <a:lstStyle/>
          <a:p>
            <a:r>
              <a:rPr lang="en-CA" dirty="0"/>
              <a:t>Post-9/11 </a:t>
            </a:r>
            <a:r>
              <a:rPr lang="en-CA" dirty="0" smtClean="0"/>
              <a:t>Amplification </a:t>
            </a:r>
            <a:r>
              <a:rPr lang="en-CA" dirty="0"/>
              <a:t>of </a:t>
            </a:r>
            <a:r>
              <a:rPr lang="en-CA" dirty="0" smtClean="0"/>
              <a:t>Police Militarization</a:t>
            </a:r>
            <a:endParaRPr lang="en-CA" dirty="0"/>
          </a:p>
        </p:txBody>
      </p:sp>
      <p:sp>
        <p:nvSpPr>
          <p:cNvPr id="3" name="Content Placeholder 2"/>
          <p:cNvSpPr>
            <a:spLocks noGrp="1"/>
          </p:cNvSpPr>
          <p:nvPr>
            <p:ph idx="1"/>
          </p:nvPr>
        </p:nvSpPr>
        <p:spPr>
          <a:xfrm>
            <a:off x="152400" y="1143000"/>
            <a:ext cx="5136696" cy="5715000"/>
          </a:xfrm>
        </p:spPr>
        <p:txBody>
          <a:bodyPr>
            <a:normAutofit lnSpcReduction="10000"/>
          </a:bodyPr>
          <a:lstStyle/>
          <a:p>
            <a:endParaRPr lang="en-CA" dirty="0" smtClean="0"/>
          </a:p>
          <a:p>
            <a:r>
              <a:rPr lang="en-CA" dirty="0" smtClean="0"/>
              <a:t>Impact of 9/11 </a:t>
            </a:r>
            <a:r>
              <a:rPr lang="en-CA" dirty="0"/>
              <a:t>shifted attention and resources toward anticipating and managing risk in the context of globalization of crime and the threat of international terrorism. </a:t>
            </a:r>
            <a:endParaRPr lang="en-CA" dirty="0" smtClean="0"/>
          </a:p>
          <a:p>
            <a:r>
              <a:rPr lang="en-CA" dirty="0" smtClean="0"/>
              <a:t>It </a:t>
            </a:r>
            <a:r>
              <a:rPr lang="en-CA" dirty="0"/>
              <a:t>has rationalized and stimulated more aggressive, paramilitary proactive tactics of policing citizens</a:t>
            </a:r>
          </a:p>
          <a:p>
            <a:endParaRPr lang="en-CA" dirty="0"/>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67324" y="959757"/>
            <a:ext cx="3876675" cy="229688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147" name="Picture 3" descr="C:\Users\Nick\Pictures\New folder\Avon corp webpage photo.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67325" y="3256643"/>
            <a:ext cx="3876675" cy="36167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7652750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305800" cy="990600"/>
          </a:xfrm>
        </p:spPr>
        <p:txBody>
          <a:bodyPr>
            <a:normAutofit/>
          </a:bodyPr>
          <a:lstStyle/>
          <a:p>
            <a:pPr algn="ctr"/>
            <a:r>
              <a:rPr lang="en-CA" sz="2400" dirty="0" smtClean="0"/>
              <a:t>Pre-9/11 police </a:t>
            </a:r>
            <a:r>
              <a:rPr lang="en-CA" sz="2400" dirty="0"/>
              <a:t>militarization </a:t>
            </a:r>
          </a:p>
        </p:txBody>
      </p:sp>
      <p:sp>
        <p:nvSpPr>
          <p:cNvPr id="3" name="Content Placeholder 2"/>
          <p:cNvSpPr>
            <a:spLocks noGrp="1"/>
          </p:cNvSpPr>
          <p:nvPr>
            <p:ph idx="1"/>
          </p:nvPr>
        </p:nvSpPr>
        <p:spPr>
          <a:xfrm>
            <a:off x="228600" y="1422400"/>
            <a:ext cx="8763000" cy="3073400"/>
          </a:xfrm>
        </p:spPr>
        <p:txBody>
          <a:bodyPr>
            <a:normAutofit fontScale="92500" lnSpcReduction="10000"/>
          </a:bodyPr>
          <a:lstStyle/>
          <a:p>
            <a:r>
              <a:rPr lang="en-CA" dirty="0" err="1" smtClean="0"/>
              <a:t>Kraska</a:t>
            </a:r>
            <a:r>
              <a:rPr lang="en-CA" dirty="0" smtClean="0"/>
              <a:t> demonstrated the rise and normalization of police militarization in U.S.</a:t>
            </a:r>
          </a:p>
          <a:p>
            <a:pPr lvl="1"/>
            <a:r>
              <a:rPr lang="en-CA" dirty="0"/>
              <a:t>a dramatic increase in the volume and activity of paramilitary police units (PPUs) </a:t>
            </a:r>
            <a:r>
              <a:rPr lang="en-CA" dirty="0" smtClean="0"/>
              <a:t>aka SWAT teams</a:t>
            </a:r>
          </a:p>
          <a:p>
            <a:pPr lvl="1"/>
            <a:r>
              <a:rPr lang="en-CA" dirty="0"/>
              <a:t>police </a:t>
            </a:r>
            <a:r>
              <a:rPr lang="en-CA" dirty="0" smtClean="0"/>
              <a:t>militarization: a </a:t>
            </a:r>
            <a:r>
              <a:rPr lang="en-CA" dirty="0"/>
              <a:t>process through which police adopt a “set of beliefs and values that stress the use of force and domination as appropriate means to solve problems and gain political power” </a:t>
            </a:r>
            <a:r>
              <a:rPr lang="en-CA" dirty="0" smtClean="0"/>
              <a:t>(</a:t>
            </a:r>
            <a:r>
              <a:rPr lang="en-CA" dirty="0" err="1" smtClean="0"/>
              <a:t>Kraska</a:t>
            </a:r>
            <a:r>
              <a:rPr lang="en-CA" dirty="0" smtClean="0"/>
              <a:t> 1997)</a:t>
            </a:r>
            <a:endParaRPr lang="en-CA" dirty="0"/>
          </a:p>
        </p:txBody>
      </p:sp>
      <p:pic>
        <p:nvPicPr>
          <p:cNvPr id="717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24599" y="4495800"/>
            <a:ext cx="2819401" cy="2362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172"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4495800"/>
            <a:ext cx="3581400" cy="2362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175" name="Picture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03171" y="4510315"/>
            <a:ext cx="2721428" cy="232591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31345316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274638"/>
            <a:ext cx="7696200" cy="487362"/>
          </a:xfrm>
        </p:spPr>
        <p:txBody>
          <a:bodyPr>
            <a:noAutofit/>
          </a:bodyPr>
          <a:lstStyle/>
          <a:p>
            <a:pPr algn="ctr"/>
            <a:r>
              <a:rPr lang="en-CA" sz="3200" dirty="0"/>
              <a:t>Police Militarization in Canada</a:t>
            </a:r>
          </a:p>
        </p:txBody>
      </p:sp>
      <p:sp>
        <p:nvSpPr>
          <p:cNvPr id="3" name="Content Placeholder 2"/>
          <p:cNvSpPr>
            <a:spLocks noGrp="1"/>
          </p:cNvSpPr>
          <p:nvPr>
            <p:ph idx="1"/>
          </p:nvPr>
        </p:nvSpPr>
        <p:spPr>
          <a:xfrm>
            <a:off x="0" y="914401"/>
            <a:ext cx="7224486" cy="3886200"/>
          </a:xfrm>
        </p:spPr>
        <p:txBody>
          <a:bodyPr>
            <a:normAutofit fontScale="77500" lnSpcReduction="20000"/>
          </a:bodyPr>
          <a:lstStyle/>
          <a:p>
            <a:r>
              <a:rPr lang="en-CA" dirty="0" smtClean="0"/>
              <a:t>a </a:t>
            </a:r>
            <a:r>
              <a:rPr lang="en-CA" dirty="0"/>
              <a:t>similar blurring of security responsibilities between military and police is occurring in Canada. </a:t>
            </a:r>
            <a:endParaRPr lang="en-CA" dirty="0" smtClean="0"/>
          </a:p>
          <a:p>
            <a:pPr lvl="1"/>
            <a:r>
              <a:rPr lang="en-CA" dirty="0"/>
              <a:t>Canada </a:t>
            </a:r>
            <a:r>
              <a:rPr lang="en-CA" dirty="0" smtClean="0"/>
              <a:t>Command’s “mission </a:t>
            </a:r>
            <a:r>
              <a:rPr lang="en-CA" dirty="0"/>
              <a:t>within Canada”, </a:t>
            </a:r>
            <a:r>
              <a:rPr lang="en-CA" dirty="0" smtClean="0"/>
              <a:t>“</a:t>
            </a:r>
            <a:r>
              <a:rPr lang="en-CA" dirty="0"/>
              <a:t>is to defend against threats and security challenges and support civilian authorities [i.e. public police] to enhance safety, security and stability”. This integration of military and police is, “the effective answer to the security challenges of the 21st century” such as providing “military support to major [domestic] security events”. </a:t>
            </a:r>
            <a:r>
              <a:rPr lang="en-CA" dirty="0" smtClean="0"/>
              <a:t>(Department </a:t>
            </a:r>
            <a:r>
              <a:rPr lang="en-CA" dirty="0"/>
              <a:t>of National Defence </a:t>
            </a:r>
            <a:r>
              <a:rPr lang="en-CA" dirty="0" smtClean="0"/>
              <a:t>website)</a:t>
            </a:r>
          </a:p>
          <a:p>
            <a:pPr lvl="1"/>
            <a:endParaRPr lang="en-CA" dirty="0" smtClean="0"/>
          </a:p>
          <a:p>
            <a:pPr lvl="1"/>
            <a:r>
              <a:rPr lang="en-CA" dirty="0" smtClean="0"/>
              <a:t>During G20: Canadian Forces provided land, air, and water support</a:t>
            </a:r>
            <a:endParaRPr lang="en-CA" dirty="0"/>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24486" y="609600"/>
            <a:ext cx="1905000" cy="23812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19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24600" y="4605338"/>
            <a:ext cx="2804886" cy="225266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196"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11121" y="4605338"/>
            <a:ext cx="2609850" cy="224903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198" name="Picture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 y="4605339"/>
            <a:ext cx="3711120" cy="23455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6857385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7467600" cy="1066800"/>
          </a:xfrm>
        </p:spPr>
        <p:txBody>
          <a:bodyPr>
            <a:normAutofit/>
          </a:bodyPr>
          <a:lstStyle/>
          <a:p>
            <a:pPr algn="ctr"/>
            <a:r>
              <a:rPr lang="en-CA" sz="2800" dirty="0"/>
              <a:t>Paramilitary policing at the </a:t>
            </a:r>
            <a:r>
              <a:rPr lang="en-CA" sz="2800" dirty="0" smtClean="0"/>
              <a:t>G20</a:t>
            </a:r>
            <a:endParaRPr lang="en-CA" sz="2800" dirty="0"/>
          </a:p>
        </p:txBody>
      </p:sp>
      <p:sp>
        <p:nvSpPr>
          <p:cNvPr id="3" name="Content Placeholder 2"/>
          <p:cNvSpPr>
            <a:spLocks noGrp="1"/>
          </p:cNvSpPr>
          <p:nvPr>
            <p:ph idx="1"/>
          </p:nvPr>
        </p:nvSpPr>
        <p:spPr>
          <a:xfrm>
            <a:off x="0" y="914401"/>
            <a:ext cx="9144000" cy="4038600"/>
          </a:xfrm>
        </p:spPr>
        <p:txBody>
          <a:bodyPr/>
          <a:lstStyle/>
          <a:p>
            <a:pPr marL="36576" indent="0">
              <a:buNone/>
            </a:pPr>
            <a:r>
              <a:rPr lang="en-CA" dirty="0"/>
              <a:t>G20 security operation deployed </a:t>
            </a:r>
            <a:r>
              <a:rPr lang="en-CA" dirty="0" smtClean="0"/>
              <a:t>paramilitary </a:t>
            </a:r>
            <a:r>
              <a:rPr lang="en-CA" dirty="0"/>
              <a:t>police units to secure the June 2010 </a:t>
            </a:r>
            <a:r>
              <a:rPr lang="en-CA" dirty="0" smtClean="0"/>
              <a:t>Summits</a:t>
            </a:r>
          </a:p>
          <a:p>
            <a:pPr marL="36576" indent="0">
              <a:buNone/>
            </a:pPr>
            <a:r>
              <a:rPr lang="en-CA" dirty="0" smtClean="0"/>
              <a:t>Pre-Summit paramilitary-style drills </a:t>
            </a:r>
          </a:p>
          <a:p>
            <a:pPr marL="420624" lvl="1" indent="-384048">
              <a:buSzPct val="80000"/>
              <a:buFont typeface="Wingdings 2"/>
              <a:buChar char=""/>
            </a:pPr>
            <a:r>
              <a:rPr lang="en-CA" sz="1000" dirty="0">
                <a:latin typeface="Andalus" pitchFamily="18" charset="-78"/>
                <a:cs typeface="Andalus" pitchFamily="18" charset="-78"/>
                <a:hlinkClick r:id="rId2"/>
              </a:rPr>
              <a:t>http://www.youtube.com/watch?v=fmbE7mP9Kjs&amp;feature=player_embedded</a:t>
            </a:r>
            <a:endParaRPr lang="en-CA" sz="1000" dirty="0">
              <a:latin typeface="Andalus" pitchFamily="18" charset="-78"/>
              <a:cs typeface="Andalus" pitchFamily="18" charset="-78"/>
            </a:endParaRPr>
          </a:p>
          <a:p>
            <a:pPr marL="36576" indent="0">
              <a:buNone/>
            </a:pPr>
            <a:r>
              <a:rPr lang="en-CA" dirty="0" smtClean="0"/>
              <a:t>Proactive</a:t>
            </a:r>
            <a:r>
              <a:rPr lang="en-CA" dirty="0"/>
              <a:t>, coercive Tactics to suppress dissent</a:t>
            </a:r>
          </a:p>
          <a:p>
            <a:pPr marL="36576" indent="0">
              <a:buNone/>
            </a:pPr>
            <a:r>
              <a:rPr lang="en-CA" dirty="0" smtClean="0"/>
              <a:t>- </a:t>
            </a:r>
            <a:r>
              <a:rPr lang="en-CA" dirty="0" err="1" smtClean="0"/>
              <a:t>Ketteling</a:t>
            </a:r>
            <a:r>
              <a:rPr lang="en-CA" dirty="0" smtClean="0"/>
              <a:t>; </a:t>
            </a:r>
            <a:r>
              <a:rPr lang="en-US" sz="1800" u="sng" dirty="0" smtClean="0">
                <a:hlinkClick r:id="rId3"/>
              </a:rPr>
              <a:t>http</a:t>
            </a:r>
            <a:r>
              <a:rPr lang="en-US" sz="1800" u="sng" dirty="0">
                <a:hlinkClick r:id="rId3"/>
              </a:rPr>
              <a:t>://www.youtube.com/watch?v=yZbgz3eo4YI</a:t>
            </a:r>
            <a:endParaRPr lang="en-CA" sz="1800" dirty="0"/>
          </a:p>
          <a:p>
            <a:pPr marL="36576" indent="0">
              <a:buNone/>
            </a:pPr>
            <a:r>
              <a:rPr lang="en-CA" dirty="0" smtClean="0"/>
              <a:t>- </a:t>
            </a:r>
            <a:r>
              <a:rPr lang="en-CA" dirty="0"/>
              <a:t>Snatch </a:t>
            </a:r>
            <a:r>
              <a:rPr lang="en-CA" dirty="0" smtClean="0"/>
              <a:t>squads;</a:t>
            </a:r>
            <a:r>
              <a:rPr lang="en-US" u="sng" dirty="0" smtClean="0">
                <a:hlinkClick r:id="rId4"/>
              </a:rPr>
              <a:t> </a:t>
            </a:r>
            <a:r>
              <a:rPr lang="en-US" sz="1400" u="sng" dirty="0">
                <a:hlinkClick r:id="rId4"/>
              </a:rPr>
              <a:t>http://www.youtube.com/watch?v=-GlJue_4wAY&amp;feature=related</a:t>
            </a:r>
            <a:endParaRPr lang="en-CA" sz="1400" dirty="0"/>
          </a:p>
          <a:p>
            <a:pPr marL="36576" indent="0">
              <a:buNone/>
            </a:pPr>
            <a:r>
              <a:rPr lang="en-CA" dirty="0" smtClean="0"/>
              <a:t>- undercover officers; </a:t>
            </a:r>
            <a:r>
              <a:rPr lang="en-US" sz="1600" u="sng" dirty="0">
                <a:hlinkClick r:id="rId5"/>
              </a:rPr>
              <a:t>http://www.youtube.com/watch?v=u6XgEI5dCrE</a:t>
            </a:r>
            <a:endParaRPr lang="en-CA" sz="1600" dirty="0"/>
          </a:p>
          <a:p>
            <a:pPr marL="36576" indent="0">
              <a:buNone/>
            </a:pPr>
            <a:endParaRPr lang="en-CA" dirty="0" smtClean="0"/>
          </a:p>
          <a:p>
            <a:pPr marL="36576" indent="0">
              <a:buNone/>
            </a:pPr>
            <a:endParaRPr lang="en-CA" dirty="0"/>
          </a:p>
        </p:txBody>
      </p:sp>
      <p:pic>
        <p:nvPicPr>
          <p:cNvPr id="4" name="Picture 80" descr="Description: http://msnbcmedia3.msn.com/j/MSNBC/Components/Slideshows/_production/ss-100624-g8-toronto/ss-100627-g20-02.grid-8x2.jpg"/>
          <p:cNvPicPr>
            <a:picLocks noChangeAspect="1" noChangeArrowheads="1"/>
          </p:cNvPicPr>
          <p:nvPr/>
        </p:nvPicPr>
        <p:blipFill>
          <a:blip r:embed="rId6" cstate="print"/>
          <a:srcRect/>
          <a:stretch>
            <a:fillRect/>
          </a:stretch>
        </p:blipFill>
        <p:spPr bwMode="auto">
          <a:xfrm>
            <a:off x="5486400" y="4803774"/>
            <a:ext cx="3657600" cy="2054225"/>
          </a:xfrm>
          <a:prstGeom prst="rect">
            <a:avLst/>
          </a:prstGeom>
          <a:noFill/>
          <a:ln w="9525">
            <a:noFill/>
            <a:miter lim="800000"/>
            <a:headEnd/>
            <a:tailEnd/>
          </a:ln>
        </p:spPr>
      </p:pic>
      <p:pic>
        <p:nvPicPr>
          <p:cNvPr id="9219" name="Picture 3"/>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0" y="4836431"/>
            <a:ext cx="5486400" cy="20215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0574480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7467600" cy="1265238"/>
          </a:xfrm>
        </p:spPr>
        <p:txBody>
          <a:bodyPr/>
          <a:lstStyle/>
          <a:p>
            <a:pPr algn="ctr"/>
            <a:r>
              <a:rPr lang="en-CA" sz="2100" u="sng" dirty="0">
                <a:solidFill>
                  <a:prstClr val="white"/>
                </a:solidFill>
              </a:rPr>
              <a:t>Plural Policing: a Comparative Perspective - Canada</a:t>
            </a:r>
            <a:r>
              <a:rPr lang="en-CA" sz="2100" dirty="0">
                <a:solidFill>
                  <a:prstClr val="white"/>
                </a:solidFill>
              </a:rPr>
              <a:t> </a:t>
            </a:r>
            <a:br>
              <a:rPr lang="en-CA" sz="2100" dirty="0">
                <a:solidFill>
                  <a:prstClr val="white"/>
                </a:solidFill>
              </a:rPr>
            </a:br>
            <a:r>
              <a:rPr lang="en-CA" sz="2100" dirty="0">
                <a:solidFill>
                  <a:prstClr val="white"/>
                </a:solidFill>
              </a:rPr>
              <a:t>by George </a:t>
            </a:r>
            <a:r>
              <a:rPr lang="en-CA" sz="2100" dirty="0" err="1">
                <a:solidFill>
                  <a:prstClr val="white"/>
                </a:solidFill>
              </a:rPr>
              <a:t>Rigakos</a:t>
            </a:r>
            <a:r>
              <a:rPr lang="en-CA" sz="2100" dirty="0">
                <a:solidFill>
                  <a:prstClr val="white"/>
                </a:solidFill>
              </a:rPr>
              <a:t> and Cherie Leung</a:t>
            </a:r>
            <a:endParaRPr lang="en-CA" dirty="0"/>
          </a:p>
        </p:txBody>
      </p:sp>
      <p:sp>
        <p:nvSpPr>
          <p:cNvPr id="3" name="Content Placeholder 2"/>
          <p:cNvSpPr>
            <a:spLocks noGrp="1"/>
          </p:cNvSpPr>
          <p:nvPr>
            <p:ph idx="1"/>
          </p:nvPr>
        </p:nvSpPr>
        <p:spPr>
          <a:xfrm>
            <a:off x="457200" y="1600200"/>
            <a:ext cx="5486400" cy="4648199"/>
          </a:xfrm>
        </p:spPr>
        <p:txBody>
          <a:bodyPr>
            <a:normAutofit/>
          </a:bodyPr>
          <a:lstStyle/>
          <a:p>
            <a:r>
              <a:rPr lang="en-CA" b="1" dirty="0" smtClean="0"/>
              <a:t>privatization </a:t>
            </a:r>
            <a:r>
              <a:rPr lang="en-CA" b="1" dirty="0"/>
              <a:t>of policing </a:t>
            </a:r>
            <a:r>
              <a:rPr lang="en-CA" b="1" dirty="0" smtClean="0"/>
              <a:t>trend</a:t>
            </a:r>
            <a:endParaRPr lang="en-CA" b="1" dirty="0"/>
          </a:p>
          <a:p>
            <a:pPr lvl="1"/>
            <a:r>
              <a:rPr lang="en-CA" dirty="0" smtClean="0"/>
              <a:t>U.S private </a:t>
            </a:r>
            <a:r>
              <a:rPr lang="en-CA" dirty="0"/>
              <a:t>security guards now outnumber their public counterparts </a:t>
            </a:r>
            <a:r>
              <a:rPr lang="en-CA" dirty="0" smtClean="0"/>
              <a:t>3 to 1. In Canada 4:1 (</a:t>
            </a:r>
            <a:r>
              <a:rPr lang="en-CA" dirty="0" err="1" smtClean="0"/>
              <a:t>Rigakos</a:t>
            </a:r>
            <a:r>
              <a:rPr lang="en-CA" dirty="0" smtClean="0"/>
              <a:t> 2002) </a:t>
            </a:r>
          </a:p>
          <a:p>
            <a:pPr lvl="1"/>
            <a:r>
              <a:rPr lang="en-CA" dirty="0" smtClean="0"/>
              <a:t>Cost a key factor</a:t>
            </a:r>
          </a:p>
          <a:p>
            <a:pPr lvl="1"/>
            <a:r>
              <a:rPr lang="en-CA" dirty="0" smtClean="0"/>
              <a:t>During G20: Contemporary </a:t>
            </a:r>
            <a:r>
              <a:rPr lang="en-CA" dirty="0"/>
              <a:t>Security Canada (CSC) </a:t>
            </a:r>
            <a:r>
              <a:rPr lang="en-CA" dirty="0" smtClean="0"/>
              <a:t> provided </a:t>
            </a:r>
            <a:r>
              <a:rPr lang="en-CA" dirty="0"/>
              <a:t>over a thousand security </a:t>
            </a:r>
            <a:r>
              <a:rPr lang="en-CA" dirty="0" smtClean="0"/>
              <a:t>guards</a:t>
            </a:r>
            <a:endParaRPr lang="en-CA" dirty="0"/>
          </a:p>
          <a:p>
            <a:endParaRPr lang="en-CA" dirty="0"/>
          </a:p>
        </p:txBody>
      </p:sp>
      <p:pic>
        <p:nvPicPr>
          <p:cNvPr id="10243"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67400" y="1524000"/>
            <a:ext cx="3251200" cy="48006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89272616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z="2100" u="sng" dirty="0">
                <a:solidFill>
                  <a:prstClr val="white"/>
                </a:solidFill>
                <a:latin typeface="Arial"/>
              </a:rPr>
              <a:t>Plural Policing: a Comparative Perspective - Canada</a:t>
            </a:r>
            <a:r>
              <a:rPr lang="en-CA" sz="2100" dirty="0">
                <a:solidFill>
                  <a:prstClr val="white"/>
                </a:solidFill>
                <a:latin typeface="Arial"/>
              </a:rPr>
              <a:t> </a:t>
            </a:r>
            <a:br>
              <a:rPr lang="en-CA" sz="2100" dirty="0">
                <a:solidFill>
                  <a:prstClr val="white"/>
                </a:solidFill>
                <a:latin typeface="Arial"/>
              </a:rPr>
            </a:br>
            <a:r>
              <a:rPr lang="en-CA" sz="2100" dirty="0">
                <a:solidFill>
                  <a:prstClr val="white"/>
                </a:solidFill>
                <a:latin typeface="Arial"/>
              </a:rPr>
              <a:t>by George </a:t>
            </a:r>
            <a:r>
              <a:rPr lang="en-CA" sz="2100" dirty="0" err="1">
                <a:solidFill>
                  <a:prstClr val="white"/>
                </a:solidFill>
                <a:latin typeface="Arial"/>
              </a:rPr>
              <a:t>Rigakos</a:t>
            </a:r>
            <a:r>
              <a:rPr lang="en-CA" sz="2100" dirty="0">
                <a:solidFill>
                  <a:prstClr val="white"/>
                </a:solidFill>
                <a:latin typeface="Arial"/>
              </a:rPr>
              <a:t> and Cherie Leung</a:t>
            </a:r>
            <a:endParaRPr lang="en-CA" dirty="0"/>
          </a:p>
        </p:txBody>
      </p:sp>
      <p:sp>
        <p:nvSpPr>
          <p:cNvPr id="3" name="Content Placeholder 2"/>
          <p:cNvSpPr>
            <a:spLocks noGrp="1"/>
          </p:cNvSpPr>
          <p:nvPr>
            <p:ph idx="1"/>
          </p:nvPr>
        </p:nvSpPr>
        <p:spPr/>
        <p:txBody>
          <a:bodyPr/>
          <a:lstStyle/>
          <a:p>
            <a:r>
              <a:rPr lang="en-CA" dirty="0"/>
              <a:t>Regulating </a:t>
            </a:r>
            <a:r>
              <a:rPr lang="en-CA" dirty="0" smtClean="0"/>
              <a:t>the private </a:t>
            </a:r>
            <a:r>
              <a:rPr lang="en-CA" dirty="0"/>
              <a:t>security </a:t>
            </a:r>
            <a:r>
              <a:rPr lang="en-CA" dirty="0" smtClean="0"/>
              <a:t>industry</a:t>
            </a:r>
          </a:p>
          <a:p>
            <a:r>
              <a:rPr lang="en-CA" dirty="0"/>
              <a:t>in the hands of provincial </a:t>
            </a:r>
            <a:r>
              <a:rPr lang="en-CA" dirty="0" smtClean="0"/>
              <a:t>registrars</a:t>
            </a:r>
          </a:p>
          <a:p>
            <a:r>
              <a:rPr lang="en-CA" dirty="0"/>
              <a:t>With the exception of British Columbia and Newfoundland, there are no minimum training standards for security guards across Canada</a:t>
            </a:r>
            <a:r>
              <a:rPr lang="en-CA" dirty="0" smtClean="0"/>
              <a:t>.</a:t>
            </a:r>
          </a:p>
          <a:p>
            <a:r>
              <a:rPr lang="en-CA" dirty="0"/>
              <a:t>death of Patrick </a:t>
            </a:r>
            <a:r>
              <a:rPr lang="en-CA" dirty="0" err="1"/>
              <a:t>Shrand</a:t>
            </a:r>
            <a:r>
              <a:rPr lang="en-CA" dirty="0"/>
              <a:t> </a:t>
            </a:r>
            <a:endParaRPr lang="en-CA" dirty="0" smtClean="0"/>
          </a:p>
          <a:p>
            <a:r>
              <a:rPr lang="en-CA" dirty="0" smtClean="0"/>
              <a:t>Change on the horizon?</a:t>
            </a:r>
            <a:endParaRPr lang="en-CA" dirty="0"/>
          </a:p>
          <a:p>
            <a:endParaRPr lang="en-CA" dirty="0" smtClean="0"/>
          </a:p>
          <a:p>
            <a:endParaRPr lang="en-CA" dirty="0"/>
          </a:p>
        </p:txBody>
      </p:sp>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0" y="4343400"/>
            <a:ext cx="2143125" cy="21431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97651365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7467600" cy="1066800"/>
          </a:xfrm>
        </p:spPr>
        <p:txBody>
          <a:bodyPr>
            <a:normAutofit/>
          </a:bodyPr>
          <a:lstStyle/>
          <a:p>
            <a:pPr algn="ctr"/>
            <a:r>
              <a:rPr lang="en-CA" sz="2400" dirty="0" smtClean="0"/>
              <a:t>Police Discretion</a:t>
            </a:r>
            <a:endParaRPr lang="en-CA" sz="2400" dirty="0"/>
          </a:p>
        </p:txBody>
      </p:sp>
      <p:sp>
        <p:nvSpPr>
          <p:cNvPr id="3" name="Content Placeholder 2"/>
          <p:cNvSpPr>
            <a:spLocks noGrp="1"/>
          </p:cNvSpPr>
          <p:nvPr>
            <p:ph idx="1"/>
          </p:nvPr>
        </p:nvSpPr>
        <p:spPr>
          <a:xfrm>
            <a:off x="457200" y="990600"/>
            <a:ext cx="5715000" cy="4038600"/>
          </a:xfrm>
        </p:spPr>
        <p:txBody>
          <a:bodyPr>
            <a:normAutofit fontScale="77500" lnSpcReduction="20000"/>
          </a:bodyPr>
          <a:lstStyle/>
          <a:p>
            <a:r>
              <a:rPr lang="en-CA" dirty="0"/>
              <a:t>a significant feature of law enforcement</a:t>
            </a:r>
          </a:p>
          <a:p>
            <a:r>
              <a:rPr lang="en-CA" dirty="0" smtClean="0"/>
              <a:t>“discretionary </a:t>
            </a:r>
            <a:r>
              <a:rPr lang="en-CA" dirty="0"/>
              <a:t>power officials can exercise in specific situations”</a:t>
            </a:r>
          </a:p>
          <a:p>
            <a:r>
              <a:rPr lang="en-CA" dirty="0" smtClean="0"/>
              <a:t>Always operative</a:t>
            </a:r>
          </a:p>
          <a:p>
            <a:r>
              <a:rPr lang="en-CA" dirty="0"/>
              <a:t>based largely on a police officers subjective sense of what is happening, whether it matters, what might happen if it is left alone or if an arrest is made.</a:t>
            </a:r>
          </a:p>
          <a:p>
            <a:r>
              <a:rPr lang="en-CA" dirty="0"/>
              <a:t>discriminatory practices based on race, ethnicity, gender, age, and class</a:t>
            </a:r>
          </a:p>
          <a:p>
            <a:endParaRPr lang="en-CA" dirty="0"/>
          </a:p>
        </p:txBody>
      </p:sp>
      <p:pic>
        <p:nvPicPr>
          <p:cNvPr id="12293"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343400"/>
            <a:ext cx="3124200" cy="25146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294" name="Picture 6" descr="C:\Users\Nick\Pictures\arrested at G20.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641417" y="4191000"/>
            <a:ext cx="3502583" cy="2667000"/>
          </a:xfrm>
          <a:prstGeom prst="rect">
            <a:avLst/>
          </a:prstGeom>
          <a:noFill/>
          <a:extLst>
            <a:ext uri="{909E8E84-426E-40DD-AFC4-6F175D3DCCD1}">
              <a14:hiddenFill xmlns:a14="http://schemas.microsoft.com/office/drawing/2010/main">
                <a:solidFill>
                  <a:srgbClr val="FFFFFF"/>
                </a:solidFill>
              </a14:hiddenFill>
            </a:ext>
          </a:extLst>
        </p:spPr>
      </p:pic>
      <p:pic>
        <p:nvPicPr>
          <p:cNvPr id="12295" name="Picture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02429" y="4343401"/>
            <a:ext cx="2538988" cy="25146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296" name="Picture 8"/>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172200" y="1474787"/>
            <a:ext cx="2971800" cy="271621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56571885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33400"/>
            <a:ext cx="7467600" cy="884238"/>
          </a:xfrm>
        </p:spPr>
        <p:txBody>
          <a:bodyPr>
            <a:normAutofit fontScale="90000"/>
          </a:bodyPr>
          <a:lstStyle/>
          <a:p>
            <a:pPr>
              <a:lnSpc>
                <a:spcPct val="115000"/>
              </a:lnSpc>
              <a:spcAft>
                <a:spcPts val="1000"/>
              </a:spcAft>
            </a:pPr>
            <a:r>
              <a:rPr lang="en-CA" sz="4000" dirty="0">
                <a:ea typeface="Calibri"/>
                <a:cs typeface="Times New Roman"/>
              </a:rPr>
              <a:t>Police Discretion not to enforce the law</a:t>
            </a:r>
            <a:r>
              <a:rPr lang="en-CA" sz="4800" dirty="0">
                <a:ea typeface="Calibri"/>
                <a:cs typeface="Times New Roman"/>
              </a:rPr>
              <a:t/>
            </a:r>
            <a:br>
              <a:rPr lang="en-CA" sz="4800" dirty="0">
                <a:ea typeface="Calibri"/>
                <a:cs typeface="Times New Roman"/>
              </a:rPr>
            </a:br>
            <a:endParaRPr lang="en-CA" dirty="0"/>
          </a:p>
        </p:txBody>
      </p:sp>
      <p:sp>
        <p:nvSpPr>
          <p:cNvPr id="3" name="Content Placeholder 2"/>
          <p:cNvSpPr>
            <a:spLocks noGrp="1"/>
          </p:cNvSpPr>
          <p:nvPr>
            <p:ph idx="1"/>
          </p:nvPr>
        </p:nvSpPr>
        <p:spPr/>
        <p:txBody>
          <a:bodyPr>
            <a:normAutofit fontScale="62500" lnSpcReduction="20000"/>
          </a:bodyPr>
          <a:lstStyle/>
          <a:p>
            <a:r>
              <a:rPr lang="en-CA" dirty="0" smtClean="0"/>
              <a:t>the </a:t>
            </a:r>
            <a:r>
              <a:rPr lang="en-CA" dirty="0"/>
              <a:t>law is not taken seriously by government thus need not be enforced</a:t>
            </a:r>
          </a:p>
          <a:p>
            <a:r>
              <a:rPr lang="en-CA" dirty="0" smtClean="0"/>
              <a:t>the </a:t>
            </a:r>
            <a:r>
              <a:rPr lang="en-CA" dirty="0"/>
              <a:t>community is not concerned about the law being enforced</a:t>
            </a:r>
          </a:p>
          <a:p>
            <a:r>
              <a:rPr lang="en-CA" dirty="0" smtClean="0"/>
              <a:t>there </a:t>
            </a:r>
            <a:r>
              <a:rPr lang="en-CA" dirty="0"/>
              <a:t>are </a:t>
            </a:r>
            <a:r>
              <a:rPr lang="en-CA" dirty="0" smtClean="0"/>
              <a:t>other, more </a:t>
            </a:r>
            <a:r>
              <a:rPr lang="en-CA" dirty="0"/>
              <a:t>pressing duties to be undertaken</a:t>
            </a:r>
          </a:p>
          <a:p>
            <a:r>
              <a:rPr lang="en-CA" dirty="0" smtClean="0"/>
              <a:t>an </a:t>
            </a:r>
            <a:r>
              <a:rPr lang="en-CA" dirty="0"/>
              <a:t>offender is contrite and promises not to do the act again</a:t>
            </a:r>
          </a:p>
          <a:p>
            <a:r>
              <a:rPr lang="en-CA" dirty="0"/>
              <a:t>there are too few police officers available</a:t>
            </a:r>
          </a:p>
          <a:p>
            <a:r>
              <a:rPr lang="en-CA" dirty="0"/>
              <a:t>the police officer sympathizes with the offender</a:t>
            </a:r>
          </a:p>
          <a:p>
            <a:r>
              <a:rPr lang="en-CA" dirty="0"/>
              <a:t>a particular criminal act is so common within a particular group that does not warrant sanction</a:t>
            </a:r>
          </a:p>
          <a:p>
            <a:r>
              <a:rPr lang="en-CA" dirty="0"/>
              <a:t>a belief that the victim can get restitution without arresting the offender</a:t>
            </a:r>
          </a:p>
          <a:p>
            <a:r>
              <a:rPr lang="en-CA" dirty="0" err="1"/>
              <a:t>nonenforcement</a:t>
            </a:r>
            <a:r>
              <a:rPr lang="en-CA" dirty="0"/>
              <a:t> may be traded for information</a:t>
            </a:r>
          </a:p>
          <a:p>
            <a:r>
              <a:rPr lang="en-CA" dirty="0"/>
              <a:t>the probable penalty is too severe</a:t>
            </a:r>
          </a:p>
          <a:p>
            <a:r>
              <a:rPr lang="en-CA" dirty="0"/>
              <a:t>the arrest would unduly harm the offender's status</a:t>
            </a:r>
          </a:p>
          <a:p>
            <a:endParaRPr lang="en-CA" dirty="0"/>
          </a:p>
        </p:txBody>
      </p:sp>
    </p:spTree>
    <p:extLst>
      <p:ext uri="{BB962C8B-B14F-4D97-AF65-F5344CB8AC3E}">
        <p14:creationId xmlns:p14="http://schemas.microsoft.com/office/powerpoint/2010/main" val="31466722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sz="3600" b="1" dirty="0"/>
              <a:t>Doe </a:t>
            </a:r>
            <a:r>
              <a:rPr lang="en-CA" sz="3600" b="1" dirty="0" err="1"/>
              <a:t>vs</a:t>
            </a:r>
            <a:r>
              <a:rPr lang="en-CA" sz="3600" b="1" dirty="0"/>
              <a:t> Metropolitan Toronto Municipality Commissionaires of Police</a:t>
            </a:r>
            <a:r>
              <a:rPr lang="en-CA" b="1" dirty="0"/>
              <a:t/>
            </a:r>
            <a:br>
              <a:rPr lang="en-CA" b="1" dirty="0"/>
            </a:br>
            <a:endParaRPr lang="en-CA" dirty="0"/>
          </a:p>
        </p:txBody>
      </p:sp>
      <p:sp>
        <p:nvSpPr>
          <p:cNvPr id="3" name="Content Placeholder 2"/>
          <p:cNvSpPr>
            <a:spLocks noGrp="1"/>
          </p:cNvSpPr>
          <p:nvPr>
            <p:ph idx="1"/>
          </p:nvPr>
        </p:nvSpPr>
        <p:spPr>
          <a:xfrm>
            <a:off x="457200" y="1600200"/>
            <a:ext cx="5791200" cy="4876800"/>
          </a:xfrm>
        </p:spPr>
        <p:txBody>
          <a:bodyPr>
            <a:normAutofit fontScale="77500" lnSpcReduction="20000"/>
          </a:bodyPr>
          <a:lstStyle/>
          <a:p>
            <a:r>
              <a:rPr lang="en-CA" dirty="0"/>
              <a:t>Jane </a:t>
            </a:r>
            <a:r>
              <a:rPr lang="en-CA" dirty="0" smtClean="0"/>
              <a:t>Doe (a pseudonym) sexually </a:t>
            </a:r>
            <a:r>
              <a:rPr lang="en-CA" dirty="0"/>
              <a:t>assaulted by the </a:t>
            </a:r>
            <a:r>
              <a:rPr lang="en-CA" dirty="0" smtClean="0"/>
              <a:t>“balcony rapist” Paul Callow, </a:t>
            </a:r>
            <a:r>
              <a:rPr lang="en-CA" dirty="0"/>
              <a:t>who was </a:t>
            </a:r>
            <a:r>
              <a:rPr lang="en-CA" dirty="0" smtClean="0"/>
              <a:t>sexually assaulting  </a:t>
            </a:r>
            <a:r>
              <a:rPr lang="en-CA" dirty="0"/>
              <a:t>women living in </a:t>
            </a:r>
            <a:r>
              <a:rPr lang="en-CA" dirty="0" smtClean="0"/>
              <a:t>apartment </a:t>
            </a:r>
            <a:r>
              <a:rPr lang="en-CA" dirty="0"/>
              <a:t>buildings in </a:t>
            </a:r>
            <a:r>
              <a:rPr lang="en-CA" dirty="0" smtClean="0"/>
              <a:t> </a:t>
            </a:r>
            <a:r>
              <a:rPr lang="en-CA" dirty="0"/>
              <a:t>Toronto.</a:t>
            </a:r>
          </a:p>
          <a:p>
            <a:r>
              <a:rPr lang="en-CA" dirty="0"/>
              <a:t>Doe </a:t>
            </a:r>
            <a:r>
              <a:rPr lang="en-CA" dirty="0" smtClean="0"/>
              <a:t>sued The </a:t>
            </a:r>
            <a:r>
              <a:rPr lang="en-CA" dirty="0"/>
              <a:t>Metropolitan Toronto Police Force on two </a:t>
            </a:r>
            <a:r>
              <a:rPr lang="en-CA" dirty="0" smtClean="0"/>
              <a:t>primary grounds</a:t>
            </a:r>
            <a:endParaRPr lang="en-CA" dirty="0"/>
          </a:p>
          <a:p>
            <a:pPr lvl="2"/>
            <a:r>
              <a:rPr lang="en-CA" dirty="0" smtClean="0"/>
              <a:t>that </a:t>
            </a:r>
            <a:r>
              <a:rPr lang="en-CA" dirty="0"/>
              <a:t>the Toronto police conducted a negligent investigation in relation to the balcony rapist and failed to warn women whom they knew to be potential targets of Callow of the fact that they were at risk. </a:t>
            </a:r>
            <a:endParaRPr lang="en-CA" dirty="0" smtClean="0"/>
          </a:p>
          <a:p>
            <a:pPr lvl="2"/>
            <a:endParaRPr lang="en-CA" dirty="0"/>
          </a:p>
          <a:p>
            <a:pPr lvl="2"/>
            <a:r>
              <a:rPr lang="en-CA" dirty="0"/>
              <a:t>Secondly, the Toronto police did not protect her constitutional rights under section 15 of the </a:t>
            </a:r>
            <a:r>
              <a:rPr lang="en-CA" i="1" dirty="0"/>
              <a:t>Charter of Rights and Freedoms</a:t>
            </a:r>
            <a:r>
              <a:rPr lang="en-CA" dirty="0"/>
              <a:t>. </a:t>
            </a:r>
          </a:p>
          <a:p>
            <a:pPr marL="448056" lvl="1" indent="0">
              <a:buNone/>
            </a:pPr>
            <a:endParaRPr lang="en-CA" dirty="0"/>
          </a:p>
          <a:p>
            <a:endParaRPr lang="en-CA" dirty="0"/>
          </a:p>
        </p:txBody>
      </p:sp>
      <p:pic>
        <p:nvPicPr>
          <p:cNvPr id="1331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91274" y="1291996"/>
            <a:ext cx="2752726" cy="28228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331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91274" y="4114800"/>
            <a:ext cx="2828925" cy="2743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51021195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sz="2700" b="1" dirty="0" smtClean="0"/>
              <a:t>Doe </a:t>
            </a:r>
            <a:r>
              <a:rPr lang="en-CA" sz="2700" b="1" dirty="0" err="1"/>
              <a:t>vs</a:t>
            </a:r>
            <a:r>
              <a:rPr lang="en-CA" sz="2700" b="1" dirty="0"/>
              <a:t> Metropolitan Toronto Municipality Commissionaires of Police Continued</a:t>
            </a:r>
            <a:r>
              <a:rPr lang="en-CA" b="1" dirty="0"/>
              <a:t/>
            </a:r>
            <a:br>
              <a:rPr lang="en-CA" b="1" dirty="0"/>
            </a:br>
            <a:endParaRPr lang="en-CA" dirty="0"/>
          </a:p>
        </p:txBody>
      </p:sp>
      <p:sp>
        <p:nvSpPr>
          <p:cNvPr id="3" name="Content Placeholder 2"/>
          <p:cNvSpPr>
            <a:spLocks noGrp="1"/>
          </p:cNvSpPr>
          <p:nvPr>
            <p:ph idx="1"/>
          </p:nvPr>
        </p:nvSpPr>
        <p:spPr>
          <a:xfrm>
            <a:off x="457200" y="1143001"/>
            <a:ext cx="7467600" cy="4648200"/>
          </a:xfrm>
        </p:spPr>
        <p:txBody>
          <a:bodyPr>
            <a:normAutofit fontScale="62500" lnSpcReduction="20000"/>
          </a:bodyPr>
          <a:lstStyle/>
          <a:p>
            <a:r>
              <a:rPr lang="en-CA" dirty="0" smtClean="0"/>
              <a:t>Distinguishing feature: that </a:t>
            </a:r>
            <a:r>
              <a:rPr lang="en-CA" dirty="0"/>
              <a:t>the Annex rapist differed from the balcony rapist because Davidson physically  assaulted his victims in addition to sexually assaulting </a:t>
            </a:r>
            <a:r>
              <a:rPr lang="en-CA" dirty="0" smtClean="0"/>
              <a:t>them</a:t>
            </a:r>
          </a:p>
          <a:p>
            <a:r>
              <a:rPr lang="en-CA" dirty="0"/>
              <a:t>judge McFarland agreed that the balcony rapist was a "gentleman rapist" because he did not beat his victims while sexually assaulting them</a:t>
            </a:r>
            <a:r>
              <a:rPr lang="en-CA" dirty="0" smtClean="0"/>
              <a:t>.</a:t>
            </a:r>
          </a:p>
          <a:p>
            <a:r>
              <a:rPr lang="en-CA" dirty="0" smtClean="0"/>
              <a:t>Toronto Police strategically  did not warn women about rape incidences occurring in area</a:t>
            </a:r>
          </a:p>
          <a:p>
            <a:r>
              <a:rPr lang="en-CA" dirty="0" smtClean="0"/>
              <a:t>Judge: </a:t>
            </a:r>
            <a:r>
              <a:rPr lang="en-CA" dirty="0"/>
              <a:t>the conduct of this investigation and the failure to warn in particular, was motivated and informed by the adherence to rape myths as well as sexist stereotypical reasoning about rate, about women and about women who are raped</a:t>
            </a:r>
            <a:r>
              <a:rPr lang="en-CA" dirty="0" smtClean="0"/>
              <a:t>.</a:t>
            </a:r>
          </a:p>
          <a:p>
            <a:r>
              <a:rPr lang="en-CA" dirty="0" smtClean="0"/>
              <a:t>The </a:t>
            </a:r>
            <a:r>
              <a:rPr lang="en-CA" dirty="0"/>
              <a:t>municipality of Metropolitan Toronto was found liable for the harms caused to Jane Doe by the police, and they were ordered to pay over $200,000 in damages. </a:t>
            </a:r>
            <a:endParaRPr lang="en-CA" dirty="0" smtClean="0"/>
          </a:p>
          <a:p>
            <a:pPr lvl="1"/>
            <a:r>
              <a:rPr lang="en-CA" dirty="0" smtClean="0"/>
              <a:t>Police Sexual violence and harassment during the G20:</a:t>
            </a:r>
          </a:p>
          <a:p>
            <a:pPr marL="448056" lvl="1" indent="0">
              <a:buNone/>
            </a:pPr>
            <a:endParaRPr lang="en-CA" dirty="0" smtClean="0"/>
          </a:p>
          <a:p>
            <a:pPr marL="448056" lvl="1" indent="0">
              <a:buNone/>
            </a:pPr>
            <a:r>
              <a:rPr lang="en-CA" dirty="0"/>
              <a:t>https://www.youtube.com/watch?v=wAvZ06oePhQ</a:t>
            </a:r>
            <a:endParaRPr lang="en-CA" dirty="0" smtClean="0"/>
          </a:p>
          <a:p>
            <a:endParaRPr lang="en-CA" dirty="0"/>
          </a:p>
        </p:txBody>
      </p:sp>
      <p:pic>
        <p:nvPicPr>
          <p:cNvPr id="1433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0" y="4724400"/>
            <a:ext cx="3048000" cy="21336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8811868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Box 1"/>
          <p:cNvSpPr txBox="1"/>
          <p:nvPr/>
        </p:nvSpPr>
        <p:spPr>
          <a:xfrm>
            <a:off x="1190171" y="304800"/>
            <a:ext cx="7391400" cy="461665"/>
          </a:xfrm>
          <a:prstGeom prst="rect">
            <a:avLst/>
          </a:prstGeom>
          <a:noFill/>
        </p:spPr>
        <p:txBody>
          <a:bodyPr wrap="square" rtlCol="0">
            <a:spAutoFit/>
          </a:bodyPr>
          <a:lstStyle/>
          <a:p>
            <a:pPr algn="ctr"/>
            <a:r>
              <a:rPr lang="en-CA" sz="2400" dirty="0" smtClean="0"/>
              <a:t>Next Week Readings</a:t>
            </a:r>
            <a:r>
              <a:rPr lang="en-CA" dirty="0" smtClean="0"/>
              <a:t> </a:t>
            </a:r>
            <a:endParaRPr lang="en-CA" dirty="0"/>
          </a:p>
        </p:txBody>
      </p:sp>
      <p:sp>
        <p:nvSpPr>
          <p:cNvPr id="4" name="TextBox 3"/>
          <p:cNvSpPr txBox="1"/>
          <p:nvPr/>
        </p:nvSpPr>
        <p:spPr>
          <a:xfrm>
            <a:off x="1219200" y="1447800"/>
            <a:ext cx="7239000" cy="2585323"/>
          </a:xfrm>
          <a:prstGeom prst="rect">
            <a:avLst/>
          </a:prstGeom>
          <a:noFill/>
        </p:spPr>
        <p:txBody>
          <a:bodyPr wrap="square" rtlCol="0">
            <a:spAutoFit/>
          </a:bodyPr>
          <a:lstStyle/>
          <a:p>
            <a:r>
              <a:rPr lang="en-CA" sz="2400" dirty="0" smtClean="0"/>
              <a:t>Law, Liberalism, and the Critics:</a:t>
            </a:r>
          </a:p>
          <a:p>
            <a:endParaRPr lang="en-CA" sz="2400" dirty="0"/>
          </a:p>
          <a:p>
            <a:r>
              <a:rPr lang="en-CA" sz="2400" dirty="0" smtClean="0"/>
              <a:t>Case Book 6 (A) – (F)</a:t>
            </a:r>
          </a:p>
          <a:p>
            <a:endParaRPr lang="en-CA" sz="2400" dirty="0"/>
          </a:p>
          <a:p>
            <a:endParaRPr lang="en-CA" sz="2400" dirty="0" smtClean="0"/>
          </a:p>
          <a:p>
            <a:endParaRPr lang="en-CA" sz="2400" dirty="0"/>
          </a:p>
          <a:p>
            <a:endParaRPr lang="en-CA" dirty="0" smtClean="0"/>
          </a:p>
        </p:txBody>
      </p:sp>
    </p:spTree>
    <p:extLst>
      <p:ext uri="{BB962C8B-B14F-4D97-AF65-F5344CB8AC3E}">
        <p14:creationId xmlns:p14="http://schemas.microsoft.com/office/powerpoint/2010/main" val="2413960657"/>
      </p:ext>
    </p:extLst>
  </p:cSld>
  <p:clrMapOvr>
    <a:masterClrMapping/>
  </p:clrMapOvr>
  <p:timing>
    <p:tnLst>
      <p:par>
        <p:cTn id="1" dur="indefinite" restart="never" nodeType="tmRoot"/>
      </p:par>
    </p:tnLst>
  </p:timing>
</p:sld>
</file>

<file path=ppt/theme/theme1.xml><?xml version="1.0" encoding="utf-8"?>
<a:theme xmlns:a="http://schemas.openxmlformats.org/drawingml/2006/main" name="Technic">
  <a:themeElements>
    <a:clrScheme name="Grayscale">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Custom 1">
      <a:majorFont>
        <a:latin typeface="Cambria"/>
        <a:ea typeface=""/>
        <a:cs typeface=""/>
      </a:majorFont>
      <a:minorFont>
        <a:latin typeface="Cambria"/>
        <a:ea typeface=""/>
        <a:cs typeface=""/>
      </a:minorFont>
    </a:fontScheme>
    <a:fmtScheme name="Technic">
      <a:fillStyleLst>
        <a:solidFill>
          <a:schemeClr val="phClr"/>
        </a:solidFill>
        <a:gradFill rotWithShape="1">
          <a:gsLst>
            <a:gs pos="0">
              <a:schemeClr val="phClr">
                <a:tint val="1000"/>
              </a:schemeClr>
            </a:gs>
            <a:gs pos="68000">
              <a:schemeClr val="phClr">
                <a:tint val="77000"/>
              </a:schemeClr>
            </a:gs>
            <a:gs pos="81000">
              <a:schemeClr val="phClr">
                <a:tint val="79000"/>
              </a:schemeClr>
            </a:gs>
            <a:gs pos="86000">
              <a:schemeClr val="phClr">
                <a:tint val="73000"/>
              </a:schemeClr>
            </a:gs>
            <a:gs pos="100000">
              <a:schemeClr val="phClr">
                <a:tint val="35000"/>
              </a:schemeClr>
            </a:gs>
          </a:gsLst>
          <a:lin ang="5400000" scaled="1"/>
        </a:gradFill>
        <a:gradFill rotWithShape="1">
          <a:gsLst>
            <a:gs pos="0">
              <a:schemeClr val="phClr">
                <a:tint val="73000"/>
                <a:satMod val="150000"/>
              </a:schemeClr>
            </a:gs>
            <a:gs pos="25000">
              <a:schemeClr val="phClr">
                <a:tint val="96000"/>
                <a:shade val="80000"/>
                <a:satMod val="105000"/>
              </a:schemeClr>
            </a:gs>
            <a:gs pos="38000">
              <a:schemeClr val="phClr">
                <a:tint val="96000"/>
                <a:shade val="59000"/>
                <a:satMod val="120000"/>
              </a:schemeClr>
            </a:gs>
            <a:gs pos="55000">
              <a:schemeClr val="phClr">
                <a:shade val="57000"/>
                <a:satMod val="120000"/>
              </a:schemeClr>
            </a:gs>
            <a:gs pos="80000">
              <a:schemeClr val="phClr">
                <a:shade val="56000"/>
                <a:satMod val="145000"/>
              </a:schemeClr>
            </a:gs>
            <a:gs pos="88000">
              <a:schemeClr val="phClr">
                <a:shade val="63000"/>
                <a:satMod val="160000"/>
              </a:schemeClr>
            </a:gs>
            <a:gs pos="100000">
              <a:schemeClr val="phClr">
                <a:tint val="99555"/>
                <a:satMod val="155000"/>
              </a:schemeClr>
            </a:gs>
          </a:gsLst>
          <a:lin ang="5400000" scaled="1"/>
        </a:gradFill>
      </a:fillStyleLst>
      <a:lnStyleLst>
        <a:ln w="9525" cap="flat" cmpd="sng" algn="ctr">
          <a:solidFill>
            <a:schemeClr val="phClr">
              <a:shade val="60000"/>
              <a:satMod val="300000"/>
            </a:schemeClr>
          </a:solidFill>
          <a:prstDash val="solid"/>
        </a:ln>
        <a:ln w="19050" cap="flat" cmpd="sng" algn="ctr">
          <a:solidFill>
            <a:schemeClr val="phClr"/>
          </a:solidFill>
          <a:prstDash val="solid"/>
        </a:ln>
        <a:ln w="19050" cap="flat" cmpd="sng" algn="ctr">
          <a:solidFill>
            <a:schemeClr val="phClr"/>
          </a:solidFill>
          <a:prstDash val="solid"/>
        </a:ln>
      </a:lnStyleLst>
      <a:effectStyleLst>
        <a:effectStyle>
          <a:effectLst>
            <a:glow rad="63500">
              <a:schemeClr val="phClr">
                <a:tint val="30000"/>
                <a:shade val="95000"/>
                <a:satMod val="300000"/>
                <a:alpha val="50000"/>
              </a:schemeClr>
            </a:glow>
          </a:effectLst>
        </a:effectStyle>
        <a:effectStyle>
          <a:effectLst>
            <a:glow rad="70000">
              <a:schemeClr val="phClr">
                <a:tint val="30000"/>
                <a:shade val="95000"/>
                <a:satMod val="300000"/>
                <a:alpha val="50000"/>
              </a:schemeClr>
            </a:glow>
          </a:effectLst>
        </a:effectStyle>
        <a:effectStyle>
          <a:effectLst>
            <a:glow rad="76200">
              <a:schemeClr val="phClr">
                <a:tint val="30000"/>
                <a:shade val="95000"/>
                <a:satMod val="300000"/>
                <a:alpha val="50000"/>
              </a:schemeClr>
            </a:glow>
          </a:effectLst>
          <a:scene3d>
            <a:camera prst="orthographicFront" fov="0">
              <a:rot lat="0" lon="0" rev="0"/>
            </a:camera>
            <a:lightRig rig="harsh" dir="t">
              <a:rot lat="6000000" lon="6000000" rev="0"/>
            </a:lightRig>
          </a:scene3d>
          <a:sp3d contourW="10000" prstMaterial="metal">
            <a:bevelT w="20000" h="9000" prst="softRound"/>
            <a:contourClr>
              <a:schemeClr val="phClr">
                <a:shade val="30000"/>
                <a:satMod val="200000"/>
              </a:schemeClr>
            </a:contourClr>
          </a:sp3d>
        </a:effectStyle>
      </a:effectStyleLst>
      <a:bgFillStyleLst>
        <a:solidFill>
          <a:schemeClr val="phClr"/>
        </a:solidFill>
        <a:gradFill rotWithShape="1">
          <a:gsLst>
            <a:gs pos="0">
              <a:schemeClr val="phClr">
                <a:shade val="40000"/>
                <a:satMod val="150000"/>
              </a:schemeClr>
            </a:gs>
            <a:gs pos="30000">
              <a:schemeClr val="phClr">
                <a:shade val="60000"/>
                <a:satMod val="150000"/>
              </a:schemeClr>
            </a:gs>
            <a:gs pos="100000">
              <a:schemeClr val="phClr">
                <a:tint val="83000"/>
                <a:satMod val="200000"/>
              </a:schemeClr>
            </a:gs>
          </a:gsLst>
          <a:lin ang="13000000" scaled="0"/>
        </a:gradFill>
        <a:gradFill rotWithShape="1">
          <a:gsLst>
            <a:gs pos="0">
              <a:schemeClr val="phClr">
                <a:tint val="78000"/>
                <a:satMod val="220000"/>
              </a:schemeClr>
            </a:gs>
            <a:gs pos="100000">
              <a:schemeClr val="phClr">
                <a:shade val="35000"/>
                <a:satMod val="155000"/>
              </a:schemeClr>
            </a:gs>
          </a:gsLst>
          <a:path path="circle">
            <a:fillToRect l="60000" t="50000" r="4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Technic</Template>
  <TotalTime>2807</TotalTime>
  <Words>1865</Words>
  <Application>Microsoft Office PowerPoint</Application>
  <PresentationFormat>On-screen Show (4:3)</PresentationFormat>
  <Paragraphs>158</Paragraphs>
  <Slides>22</Slides>
  <Notes>1</Notes>
  <HiddenSlides>0</HiddenSlides>
  <MMClips>0</MMClips>
  <ScaleCrop>false</ScaleCrop>
  <HeadingPairs>
    <vt:vector size="4" baseType="variant">
      <vt:variant>
        <vt:lpstr>Theme</vt:lpstr>
      </vt:variant>
      <vt:variant>
        <vt:i4>1</vt:i4>
      </vt:variant>
      <vt:variant>
        <vt:lpstr>Slide Titles</vt:lpstr>
      </vt:variant>
      <vt:variant>
        <vt:i4>22</vt:i4>
      </vt:variant>
    </vt:vector>
  </HeadingPairs>
  <TitlesOfParts>
    <vt:vector size="23" baseType="lpstr">
      <vt:lpstr>Technic</vt:lpstr>
      <vt:lpstr>Introduction to Legal Studies:  Canadian Law Enforcement</vt:lpstr>
      <vt:lpstr>The June 2010 G8 and G20</vt:lpstr>
      <vt:lpstr>Plural Policing: a Comparative Perspective - Canada  by George Rigakos and Cherie Leung </vt:lpstr>
      <vt:lpstr>Critical History of the RCMP</vt:lpstr>
      <vt:lpstr>Plural Policing: a Comparative Perspective - Canada  by George Rigakos and Cherie Leung</vt:lpstr>
      <vt:lpstr>Plural Policing: a Comparative Perspective - Canada  by George Rigakos and Cherie Leung</vt:lpstr>
      <vt:lpstr>the G20 Integrated Security Unit</vt:lpstr>
      <vt:lpstr>Plural Policing: a Comparative Perspective - Canada  by George Rigakos and Cherie Leung</vt:lpstr>
      <vt:lpstr>Plural Policing: a Comparative Perspective - Canada  by George Rigakos and Cherie Leung</vt:lpstr>
      <vt:lpstr>Plural Policing: a Comparative Perspective - Canada  by George Rigakos and Cherie Leung</vt:lpstr>
      <vt:lpstr>Plural Policing: a Comparative Perspective - Canada  by George Rigakos and Cherie Leung</vt:lpstr>
      <vt:lpstr>Post-9/11 Amplification of Police Militarization</vt:lpstr>
      <vt:lpstr>Pre-9/11 police militarization </vt:lpstr>
      <vt:lpstr>Police Militarization in Canada</vt:lpstr>
      <vt:lpstr>Paramilitary policing at the G20</vt:lpstr>
      <vt:lpstr>Plural Policing: a Comparative Perspective - Canada  by George Rigakos and Cherie Leung</vt:lpstr>
      <vt:lpstr>Plural Policing: a Comparative Perspective - Canada  by George Rigakos and Cherie Leung</vt:lpstr>
      <vt:lpstr>Police Discretion</vt:lpstr>
      <vt:lpstr>Police Discretion not to enforce the law </vt:lpstr>
      <vt:lpstr>Doe vs Metropolitan Toronto Municipality Commissionaires of Police </vt:lpstr>
      <vt:lpstr>Doe vs Metropolitan Toronto Municipality Commissionaires of Police Continued </vt:lpstr>
      <vt:lpstr>PowerPoint Presentation</vt:lpstr>
    </vt:vector>
  </TitlesOfParts>
  <Company>Carleton University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Battle of Toronto: police  Mobilization and activist resistance during the g20</dc:title>
  <dc:creator>Carleton University</dc:creator>
  <cp:lastModifiedBy>Carleton University</cp:lastModifiedBy>
  <cp:revision>260</cp:revision>
  <dcterms:created xsi:type="dcterms:W3CDTF">2010-10-14T17:12:49Z</dcterms:created>
  <dcterms:modified xsi:type="dcterms:W3CDTF">2013-06-27T15:48:29Z</dcterms:modified>
</cp:coreProperties>
</file>