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Default Extension="wmf" ContentType="image/x-wmf"/>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72"/>
  </p:notesMasterIdLst>
  <p:handoutMasterIdLst>
    <p:handoutMasterId r:id="rId73"/>
  </p:handoutMasterIdLst>
  <p:sldIdLst>
    <p:sldId id="260" r:id="rId2"/>
    <p:sldId id="547" r:id="rId3"/>
    <p:sldId id="363" r:id="rId4"/>
    <p:sldId id="566" r:id="rId5"/>
    <p:sldId id="567" r:id="rId6"/>
    <p:sldId id="597" r:id="rId7"/>
    <p:sldId id="580" r:id="rId8"/>
    <p:sldId id="591" r:id="rId9"/>
    <p:sldId id="592" r:id="rId10"/>
    <p:sldId id="593" r:id="rId11"/>
    <p:sldId id="594" r:id="rId12"/>
    <p:sldId id="595" r:id="rId13"/>
    <p:sldId id="480" r:id="rId14"/>
    <p:sldId id="550" r:id="rId15"/>
    <p:sldId id="481" r:id="rId16"/>
    <p:sldId id="551" r:id="rId17"/>
    <p:sldId id="553" r:id="rId18"/>
    <p:sldId id="554" r:id="rId19"/>
    <p:sldId id="552" r:id="rId20"/>
    <p:sldId id="483" r:id="rId21"/>
    <p:sldId id="555" r:id="rId22"/>
    <p:sldId id="484" r:id="rId23"/>
    <p:sldId id="556" r:id="rId24"/>
    <p:sldId id="485" r:id="rId25"/>
    <p:sldId id="557" r:id="rId26"/>
    <p:sldId id="558" r:id="rId27"/>
    <p:sldId id="486" r:id="rId28"/>
    <p:sldId id="487" r:id="rId29"/>
    <p:sldId id="488" r:id="rId30"/>
    <p:sldId id="559" r:id="rId31"/>
    <p:sldId id="489" r:id="rId32"/>
    <p:sldId id="490" r:id="rId33"/>
    <p:sldId id="492" r:id="rId34"/>
    <p:sldId id="560" r:id="rId35"/>
    <p:sldId id="491" r:id="rId36"/>
    <p:sldId id="493" r:id="rId37"/>
    <p:sldId id="494" r:id="rId38"/>
    <p:sldId id="495" r:id="rId39"/>
    <p:sldId id="561" r:id="rId40"/>
    <p:sldId id="498" r:id="rId41"/>
    <p:sldId id="499" r:id="rId42"/>
    <p:sldId id="562" r:id="rId43"/>
    <p:sldId id="500" r:id="rId44"/>
    <p:sldId id="501" r:id="rId45"/>
    <p:sldId id="581" r:id="rId46"/>
    <p:sldId id="582" r:id="rId47"/>
    <p:sldId id="583" r:id="rId48"/>
    <p:sldId id="584" r:id="rId49"/>
    <p:sldId id="563" r:id="rId50"/>
    <p:sldId id="589" r:id="rId51"/>
    <p:sldId id="590" r:id="rId52"/>
    <p:sldId id="515" r:id="rId53"/>
    <p:sldId id="516" r:id="rId54"/>
    <p:sldId id="517" r:id="rId55"/>
    <p:sldId id="596" r:id="rId56"/>
    <p:sldId id="518" r:id="rId57"/>
    <p:sldId id="519" r:id="rId58"/>
    <p:sldId id="520" r:id="rId59"/>
    <p:sldId id="521" r:id="rId60"/>
    <p:sldId id="522" r:id="rId61"/>
    <p:sldId id="530" r:id="rId62"/>
    <p:sldId id="531" r:id="rId63"/>
    <p:sldId id="532" r:id="rId64"/>
    <p:sldId id="536" r:id="rId65"/>
    <p:sldId id="537" r:id="rId66"/>
    <p:sldId id="564" r:id="rId67"/>
    <p:sldId id="585" r:id="rId68"/>
    <p:sldId id="586" r:id="rId69"/>
    <p:sldId id="565" r:id="rId70"/>
    <p:sldId id="401" r:id="rId71"/>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20/01/2012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E0EFD6CE-590D-4A8D-A33C-823EC767D91F}" type="slidenum">
              <a:rPr lang="en-US"/>
              <a:pPr/>
              <a:t>8</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z="1400" smtClean="0"/>
              <a:t>While you probably already know that the political, economic, and legal systems of countries differ, you may not  know why these differences are important to companies that do business in foreign markets.  </a:t>
            </a:r>
          </a:p>
          <a:p>
            <a:pPr eaLnBrk="1" hangingPunct="1"/>
            <a:endParaRPr lang="en-US" sz="1400" smtClean="0"/>
          </a:p>
          <a:p>
            <a:pPr eaLnBrk="1" hangingPunct="1"/>
            <a:r>
              <a:rPr lang="en-US" sz="1400" smtClean="0"/>
              <a:t>In this chapter, we’re going to explore these systems, known collectively as the </a:t>
            </a:r>
            <a:r>
              <a:rPr lang="en-US" sz="1400" b="1" smtClean="0"/>
              <a:t>political economy</a:t>
            </a:r>
            <a:r>
              <a:rPr lang="en-US" sz="1400" smtClean="0"/>
              <a:t> of a country, and what they mean for multinational enterprises. </a:t>
            </a:r>
          </a:p>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87B2D84B-0A37-48FD-82B9-A79E3F4860B2}" type="slidenum">
              <a:rPr lang="en-US"/>
              <a:pPr/>
              <a:t>9</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z="1400" smtClean="0"/>
              <a:t>A country’s </a:t>
            </a:r>
            <a:r>
              <a:rPr lang="en-US" sz="1400" b="1" smtClean="0"/>
              <a:t>political system </a:t>
            </a:r>
            <a:r>
              <a:rPr lang="en-US" sz="1400" smtClean="0"/>
              <a:t>is its system of government.  </a:t>
            </a:r>
          </a:p>
          <a:p>
            <a:pPr eaLnBrk="1" hangingPunct="1"/>
            <a:endParaRPr lang="en-US" sz="1400" smtClean="0"/>
          </a:p>
          <a:p>
            <a:pPr eaLnBrk="1" hangingPunct="1"/>
            <a:r>
              <a:rPr lang="en-US" sz="1400" smtClean="0"/>
              <a:t>You can think of political systems as having two dimensions:</a:t>
            </a:r>
          </a:p>
          <a:p>
            <a:pPr eaLnBrk="1" hangingPunct="1"/>
            <a:r>
              <a:rPr lang="en-US" sz="1400" smtClean="0"/>
              <a:t>First, the degree to which they emphasize collectivism as opposed to individualism, and second, the degree to which they are democratic or totalitarian.  </a:t>
            </a:r>
          </a:p>
          <a:p>
            <a:pPr eaLnBrk="1" hangingPunct="1"/>
            <a:endParaRPr lang="en-US" sz="1400" smtClean="0"/>
          </a:p>
          <a:p>
            <a:pPr eaLnBrk="1" hangingPunct="1"/>
            <a:r>
              <a:rPr lang="en-US" sz="1400" smtClean="0"/>
              <a:t>Keep in mind that while we’re talking about these systems individually, they’re actually interrelated.  Collectivistic systems tend to be more totalitarian and individualistic systems tend to be more democratic. </a:t>
            </a:r>
          </a:p>
          <a:p>
            <a:pPr eaLnBrk="1" hangingPunct="1"/>
            <a:endParaRPr lang="en-US" sz="1400" smtClean="0"/>
          </a:p>
          <a:p>
            <a:pPr eaLnBrk="1" hangingPunct="1"/>
            <a:endParaRPr lang="en-US" sz="14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C3858D2E-A7DA-4892-B691-73DC9DA0ECFF}" type="slidenum">
              <a:rPr lang="en-US"/>
              <a:pPr/>
              <a:t>10</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z="1400" b="1" smtClean="0"/>
              <a:t>Collectivism</a:t>
            </a:r>
            <a:r>
              <a:rPr lang="en-US" sz="1400" smtClean="0"/>
              <a:t> refers to a system that stresses the primacy of collective goals over individual goals.  </a:t>
            </a:r>
          </a:p>
          <a:p>
            <a:pPr eaLnBrk="1" hangingPunct="1"/>
            <a:endParaRPr lang="en-US" sz="1400" smtClean="0"/>
          </a:p>
          <a:p>
            <a:pPr eaLnBrk="1" hangingPunct="1"/>
            <a:r>
              <a:rPr lang="en-US" sz="1400" smtClean="0"/>
              <a:t>In other words, in a collectivistic society, the needs of a society as a whole are generally viewed as being more important than individual freedoms.</a:t>
            </a:r>
          </a:p>
          <a:p>
            <a:pPr eaLnBrk="1" hangingPunct="1"/>
            <a:r>
              <a:rPr lang="en-US" sz="1400" smtClean="0"/>
              <a:t>Collectivism isn’t new, in fact, we can trace it back to the ancient Greek philosopher, Plato.  In modern times though, collectivism is equated with socialism. </a:t>
            </a:r>
          </a:p>
          <a:p>
            <a:pPr eaLnBrk="1" hangingPunct="1"/>
            <a:r>
              <a:rPr lang="en-US" sz="1400" smtClean="0"/>
              <a:t>Modern day </a:t>
            </a:r>
            <a:r>
              <a:rPr lang="en-US" sz="1400" b="1" smtClean="0"/>
              <a:t>socialists</a:t>
            </a:r>
            <a:r>
              <a:rPr lang="en-US" sz="1400" smtClean="0"/>
              <a:t>, who trace their roots to Karl Marx, advocate state ownership of the basic means of production, distribution, and exchange. </a:t>
            </a:r>
          </a:p>
          <a:p>
            <a:pPr eaLnBrk="1" hangingPunct="1"/>
            <a:r>
              <a:rPr lang="en-US" sz="1400" smtClean="0"/>
              <a:t>In other words, state owned enterprises can be managed to benefit society as a whole, rather than benefiting individual capitalists.</a:t>
            </a:r>
          </a:p>
          <a:p>
            <a:pPr eaLnBrk="1" hangingPunct="1"/>
            <a:r>
              <a:rPr lang="en-US" sz="1400" smtClean="0"/>
              <a:t>You can learn more about the rationale behind state owned enterprises in the </a:t>
            </a:r>
            <a:r>
              <a:rPr lang="en-US" sz="1400" b="1" smtClean="0"/>
              <a:t>Country Focus: Chavez’s Venezuela </a:t>
            </a:r>
            <a:r>
              <a:rPr lang="en-US" sz="1400" smtClean="0"/>
              <a:t>in your text.  </a:t>
            </a:r>
          </a:p>
          <a:p>
            <a:pPr eaLnBrk="1" hangingPunct="1"/>
            <a:endParaRPr lang="en-US" sz="14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1F43BD50-55CE-48ED-814A-1B5A6A8AD070}" type="slidenum">
              <a:rPr lang="en-US"/>
              <a:pPr/>
              <a:t>11</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z="1000" smtClean="0"/>
              <a:t>In the early 20th century, the socialist ideology split into two camps.  </a:t>
            </a:r>
          </a:p>
          <a:p>
            <a:pPr eaLnBrk="1" hangingPunct="1"/>
            <a:r>
              <a:rPr lang="en-US" sz="1000" smtClean="0"/>
              <a:t>One group, the </a:t>
            </a:r>
            <a:r>
              <a:rPr lang="en-US" sz="1000" b="1" smtClean="0"/>
              <a:t>communists,</a:t>
            </a:r>
            <a:r>
              <a:rPr lang="en-US" sz="1000" smtClean="0"/>
              <a:t> believed that collectivism could only be achieved through violent revolution and totalitarian dictatorship, while the other group, the </a:t>
            </a:r>
            <a:r>
              <a:rPr lang="en-US" sz="1000" b="1" smtClean="0"/>
              <a:t>social democrats</a:t>
            </a:r>
            <a:r>
              <a:rPr lang="en-US" sz="1000" smtClean="0"/>
              <a:t>, believed the same goals could be achieved using democratic means.  </a:t>
            </a:r>
          </a:p>
          <a:p>
            <a:pPr eaLnBrk="1" hangingPunct="1"/>
            <a:r>
              <a:rPr lang="en-US" sz="1000" smtClean="0"/>
              <a:t>During the late 1970s, communism was a dominant force in the world.  You might think of the former Soviet Union for example, and its Eastern European neighbors like Poland, Czechoslovakia, and Hungary.  Think also of China, Cambodia, and Vietnam, and of Angola and Mozambique, Cuba, and Nicaragua.</a:t>
            </a:r>
          </a:p>
          <a:p>
            <a:pPr eaLnBrk="1" hangingPunct="1"/>
            <a:endParaRPr lang="en-US" sz="1000" smtClean="0"/>
          </a:p>
          <a:p>
            <a:pPr eaLnBrk="1" hangingPunct="1"/>
            <a:r>
              <a:rPr lang="en-US" sz="1000" smtClean="0"/>
              <a:t>But by the mid-1990s, the world was a very different place!  Communism was in retreat.  The Soviet Union for example, had been replaced by 15 republics that were structured as democracies.  China, through it still limited political freedom, was moving away from its strict communist ideology.  Today, only a few fringe states like Cuba and North Korea still practice true communism.</a:t>
            </a:r>
          </a:p>
          <a:p>
            <a:pPr eaLnBrk="1" hangingPunct="1"/>
            <a:r>
              <a:rPr lang="en-US" sz="1000" smtClean="0"/>
              <a:t>  </a:t>
            </a:r>
          </a:p>
          <a:p>
            <a:pPr eaLnBrk="1" hangingPunct="1"/>
            <a:r>
              <a:rPr lang="en-US" sz="1000" smtClean="0"/>
              <a:t>Today, social democracy is also retreating.  Countries like Great Britain, France, and Germany that had been greatly influenced by the principles of social democracy, have realized that state-ownership of the means of production doesn’t always benefit the public.  </a:t>
            </a:r>
          </a:p>
          <a:p>
            <a:pPr eaLnBrk="1" hangingPunct="1"/>
            <a:endParaRPr lang="en-US" sz="1000" smtClean="0"/>
          </a:p>
          <a:p>
            <a:pPr eaLnBrk="1" hangingPunct="1"/>
            <a:r>
              <a:rPr lang="en-US" sz="1000" smtClean="0"/>
              <a:t>New parties have been voted into power with the goal of selling state-owned enterprises to private investors who will run them more efficiently.  This process is known as </a:t>
            </a:r>
            <a:r>
              <a:rPr lang="en-US" sz="1000" b="1" smtClean="0"/>
              <a:t>privatization</a:t>
            </a:r>
            <a:r>
              <a:rPr lang="en-US" sz="1000" smtClean="0"/>
              <a:t>. </a:t>
            </a:r>
          </a:p>
          <a:p>
            <a:pPr eaLnBrk="1" hangingPunct="1"/>
            <a:endParaRPr lang="en-US" sz="1000" smtClean="0"/>
          </a:p>
          <a:p>
            <a:pPr eaLnBrk="1" hangingPunct="1"/>
            <a:endParaRPr lang="en-US" sz="10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0B9F9238-F945-4052-B330-3ECA27CC6C75}" type="slidenum">
              <a:rPr lang="en-US"/>
              <a:pPr/>
              <a:t>12</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z="1400" b="1" smtClean="0"/>
              <a:t>Individualism</a:t>
            </a:r>
            <a:r>
              <a:rPr lang="en-US" sz="1400" smtClean="0"/>
              <a:t>, which can be traced to the ancient Greek philosopher, Aristotle, suggests that individuals should have freedom over their economic and political pursuits.  </a:t>
            </a:r>
          </a:p>
          <a:p>
            <a:pPr eaLnBrk="1" hangingPunct="1"/>
            <a:endParaRPr lang="en-US" sz="1400" smtClean="0"/>
          </a:p>
          <a:p>
            <a:pPr eaLnBrk="1" hangingPunct="1"/>
            <a:r>
              <a:rPr lang="en-US" sz="1400" smtClean="0"/>
              <a:t>This philosophy has been championed by people like David Hume, Adam Smith, and John Stuart Mill, and more recently by economists including Milton Friedman and Friedrich von Hayak.</a:t>
            </a:r>
          </a:p>
          <a:p>
            <a:pPr eaLnBrk="1" hangingPunct="1"/>
            <a:endParaRPr lang="en-US" sz="1400" smtClean="0"/>
          </a:p>
          <a:p>
            <a:pPr eaLnBrk="1" hangingPunct="1"/>
            <a:r>
              <a:rPr lang="en-US" sz="1400" smtClean="0"/>
              <a:t>Individualism is based on two key concepts: first, that individual freedom and self-expression are guaranteed, and second, that people are allowed to pursue their own self-interest in order to achieve the best overall good for society.  </a:t>
            </a:r>
          </a:p>
          <a:p>
            <a:pPr eaLnBrk="1" hangingPunct="1"/>
            <a:endParaRPr lang="en-US" sz="1400" smtClean="0"/>
          </a:p>
          <a:p>
            <a:pPr eaLnBrk="1" hangingPunct="1"/>
            <a:r>
              <a:rPr lang="en-US" sz="1400" smtClean="0"/>
              <a:t>For international companies, individualism and its free market economics is important for creating a favorable business environment. </a:t>
            </a:r>
          </a:p>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E1135A31-0D52-4778-98DD-59E651F079D2}" type="slidenum">
              <a:rPr lang="en-US"/>
              <a:pPr/>
              <a:t>13</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lnSpc>
                <a:spcPct val="80000"/>
              </a:lnSpc>
            </a:pPr>
            <a:r>
              <a:rPr lang="en-US" smtClean="0"/>
              <a:t>Let’s move on to the second dimension of political systems, the degree to which they are democratic or totalitarian.  </a:t>
            </a:r>
          </a:p>
          <a:p>
            <a:pPr eaLnBrk="1" hangingPunct="1">
              <a:lnSpc>
                <a:spcPct val="80000"/>
              </a:lnSpc>
            </a:pPr>
            <a:endParaRPr lang="en-US" smtClean="0"/>
          </a:p>
          <a:p>
            <a:pPr eaLnBrk="1" hangingPunct="1">
              <a:lnSpc>
                <a:spcPct val="80000"/>
              </a:lnSpc>
            </a:pPr>
            <a:r>
              <a:rPr lang="en-US" smtClean="0"/>
              <a:t>You can think of these as being at opposite ends of a political dimension where at one end, </a:t>
            </a:r>
            <a:r>
              <a:rPr lang="en-US" b="1" smtClean="0"/>
              <a:t>democracy</a:t>
            </a:r>
            <a:r>
              <a:rPr lang="en-US" smtClean="0"/>
              <a:t> is a political system in which government is by the people, and is exercised either directly or through elected individuals, and at the other end, </a:t>
            </a:r>
            <a:r>
              <a:rPr lang="en-US" b="1" smtClean="0"/>
              <a:t>totalitarianism</a:t>
            </a:r>
            <a:r>
              <a:rPr lang="en-US" smtClean="0"/>
              <a:t>, where one person or political party exercises absolute control over all spheres of life, and opposing political parties are forbidden.  </a:t>
            </a:r>
          </a:p>
          <a:p>
            <a:pPr eaLnBrk="1" hangingPunct="1">
              <a:lnSpc>
                <a:spcPct val="80000"/>
              </a:lnSpc>
            </a:pPr>
            <a:endParaRPr lang="en-US" smtClean="0"/>
          </a:p>
          <a:p>
            <a:pPr eaLnBrk="1" hangingPunct="1">
              <a:lnSpc>
                <a:spcPct val="80000"/>
              </a:lnSpc>
            </a:pPr>
            <a:r>
              <a:rPr lang="en-US" smtClean="0"/>
              <a:t>While we generally think of democracy as going hand-in-hand with individualism, and totalitarianism being associated with collectivism, gray areas do exist.  For example, China is still under totalitarian rule, but has adopted free market policies that tend to be associated with individualism. </a:t>
            </a:r>
          </a:p>
          <a:p>
            <a:pPr eaLnBrk="1" hangingPunct="1">
              <a:lnSpc>
                <a:spcPct val="80000"/>
              </a:lnSpc>
            </a:pPr>
            <a:r>
              <a:rPr lang="en-US" smtClean="0"/>
              <a:t>A pure democracy is based in the belief that people should be directly involved in decision making.  </a:t>
            </a:r>
          </a:p>
          <a:p>
            <a:pPr eaLnBrk="1" hangingPunct="1">
              <a:lnSpc>
                <a:spcPct val="80000"/>
              </a:lnSpc>
            </a:pPr>
            <a:endParaRPr lang="en-US" smtClean="0"/>
          </a:p>
          <a:p>
            <a:pPr eaLnBrk="1" hangingPunct="1">
              <a:lnSpc>
                <a:spcPct val="80000"/>
              </a:lnSpc>
            </a:pPr>
            <a:r>
              <a:rPr lang="en-US" smtClean="0"/>
              <a:t>The most common form of democracy today is </a:t>
            </a:r>
            <a:r>
              <a:rPr lang="en-US" b="1" smtClean="0"/>
              <a:t>representative democracy</a:t>
            </a:r>
            <a:r>
              <a:rPr lang="en-US" smtClean="0"/>
              <a:t>, where elected representatives vote on behalf of constituents.  This is the type of system that is present in the U.S. </a:t>
            </a:r>
          </a:p>
          <a:p>
            <a:pPr eaLnBrk="1" hangingPunct="1">
              <a:lnSpc>
                <a:spcPct val="80000"/>
              </a:lnSpc>
            </a:pPr>
            <a:r>
              <a:rPr lang="en-US" smtClean="0"/>
              <a:t> </a:t>
            </a:r>
          </a:p>
          <a:p>
            <a:pPr eaLnBrk="1" hangingPunct="1">
              <a:lnSpc>
                <a:spcPct val="80000"/>
              </a:lnSpc>
            </a:pPr>
            <a:r>
              <a:rPr lang="en-US" smtClean="0"/>
              <a:t>Some of the characteristics of democracies include freedom of expression, free media, regular elections, a fair court system, and free access to state information.  Of course, these freedoms do not exist in totalitarian systems.</a:t>
            </a:r>
          </a:p>
          <a:p>
            <a:pPr eaLnBrk="1" hangingPunct="1">
              <a:lnSpc>
                <a:spcPct val="80000"/>
              </a:lnSpc>
            </a:pPr>
            <a:endParaRPr lang="en-US" smtClean="0"/>
          </a:p>
          <a:p>
            <a:pPr eaLnBrk="1" hangingPunct="1">
              <a:lnSpc>
                <a:spcPct val="80000"/>
              </a:lnSpc>
            </a:pPr>
            <a:endParaRPr lang="en-US" sz="10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E1135A31-0D52-4778-98DD-59E651F079D2}" type="slidenum">
              <a:rPr lang="en-US"/>
              <a:pPr/>
              <a:t>14</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lnSpc>
                <a:spcPct val="80000"/>
              </a:lnSpc>
            </a:pPr>
            <a:r>
              <a:rPr lang="en-US" smtClean="0"/>
              <a:t>Let’s move on to the second dimension of political systems, the degree to which they are democratic or totalitarian.  </a:t>
            </a:r>
          </a:p>
          <a:p>
            <a:pPr eaLnBrk="1" hangingPunct="1">
              <a:lnSpc>
                <a:spcPct val="80000"/>
              </a:lnSpc>
            </a:pPr>
            <a:endParaRPr lang="en-US" smtClean="0"/>
          </a:p>
          <a:p>
            <a:pPr eaLnBrk="1" hangingPunct="1">
              <a:lnSpc>
                <a:spcPct val="80000"/>
              </a:lnSpc>
            </a:pPr>
            <a:r>
              <a:rPr lang="en-US" smtClean="0"/>
              <a:t>You can think of these as being at opposite ends of a political dimension where at one end, </a:t>
            </a:r>
            <a:r>
              <a:rPr lang="en-US" b="1" smtClean="0"/>
              <a:t>democracy</a:t>
            </a:r>
            <a:r>
              <a:rPr lang="en-US" smtClean="0"/>
              <a:t> is a political system in which government is by the people, and is exercised either directly or through elected individuals, and at the other end, </a:t>
            </a:r>
            <a:r>
              <a:rPr lang="en-US" b="1" smtClean="0"/>
              <a:t>totalitarianism</a:t>
            </a:r>
            <a:r>
              <a:rPr lang="en-US" smtClean="0"/>
              <a:t>, where one person or political party exercises absolute control over all spheres of life, and opposing political parties are forbidden.  </a:t>
            </a:r>
          </a:p>
          <a:p>
            <a:pPr eaLnBrk="1" hangingPunct="1">
              <a:lnSpc>
                <a:spcPct val="80000"/>
              </a:lnSpc>
            </a:pPr>
            <a:endParaRPr lang="en-US" smtClean="0"/>
          </a:p>
          <a:p>
            <a:pPr eaLnBrk="1" hangingPunct="1">
              <a:lnSpc>
                <a:spcPct val="80000"/>
              </a:lnSpc>
            </a:pPr>
            <a:r>
              <a:rPr lang="en-US" smtClean="0"/>
              <a:t>While we generally think of democracy as going hand-in-hand with individualism, and totalitarianism being associated with collectivism, gray areas do exist.  For example, China is still under totalitarian rule, but has adopted free market policies that tend to be associated with individualism. </a:t>
            </a:r>
          </a:p>
          <a:p>
            <a:pPr eaLnBrk="1" hangingPunct="1">
              <a:lnSpc>
                <a:spcPct val="80000"/>
              </a:lnSpc>
            </a:pPr>
            <a:r>
              <a:rPr lang="en-US" smtClean="0"/>
              <a:t>A pure democracy is based in the belief that people should be directly involved in decision making.  </a:t>
            </a:r>
          </a:p>
          <a:p>
            <a:pPr eaLnBrk="1" hangingPunct="1">
              <a:lnSpc>
                <a:spcPct val="80000"/>
              </a:lnSpc>
            </a:pPr>
            <a:endParaRPr lang="en-US" smtClean="0"/>
          </a:p>
          <a:p>
            <a:pPr eaLnBrk="1" hangingPunct="1">
              <a:lnSpc>
                <a:spcPct val="80000"/>
              </a:lnSpc>
            </a:pPr>
            <a:r>
              <a:rPr lang="en-US" smtClean="0"/>
              <a:t>The most common form of democracy today is </a:t>
            </a:r>
            <a:r>
              <a:rPr lang="en-US" b="1" smtClean="0"/>
              <a:t>representative democracy</a:t>
            </a:r>
            <a:r>
              <a:rPr lang="en-US" smtClean="0"/>
              <a:t>, where elected representatives vote on behalf of constituents.  This is the type of system that is present in the U.S. </a:t>
            </a:r>
          </a:p>
          <a:p>
            <a:pPr eaLnBrk="1" hangingPunct="1">
              <a:lnSpc>
                <a:spcPct val="80000"/>
              </a:lnSpc>
            </a:pPr>
            <a:r>
              <a:rPr lang="en-US" smtClean="0"/>
              <a:t> </a:t>
            </a:r>
          </a:p>
          <a:p>
            <a:pPr eaLnBrk="1" hangingPunct="1">
              <a:lnSpc>
                <a:spcPct val="80000"/>
              </a:lnSpc>
            </a:pPr>
            <a:r>
              <a:rPr lang="en-US" smtClean="0"/>
              <a:t>Some of the characteristics of democracies include freedom of expression, free media, regular elections, a fair court system, and free access to state information.  Of course, these freedoms do not exist in totalitarian systems.</a:t>
            </a:r>
          </a:p>
          <a:p>
            <a:pPr eaLnBrk="1" hangingPunct="1">
              <a:lnSpc>
                <a:spcPct val="80000"/>
              </a:lnSpc>
            </a:pPr>
            <a:endParaRPr lang="en-US" smtClean="0"/>
          </a:p>
          <a:p>
            <a:pPr eaLnBrk="1" hangingPunct="1">
              <a:lnSpc>
                <a:spcPct val="80000"/>
              </a:lnSpc>
            </a:pPr>
            <a:endParaRPr lang="en-US" sz="10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ABC3E90D-E7C1-41B0-9CD8-0E7169FB7FF7}" type="slidenum">
              <a:rPr lang="en-US"/>
              <a:pPr/>
              <a:t>15</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en-US" sz="1000" smtClean="0"/>
              <a:t>As we said, in a </a:t>
            </a:r>
            <a:r>
              <a:rPr lang="en-US" sz="1000" b="1" smtClean="0"/>
              <a:t>totalitarian system,</a:t>
            </a:r>
            <a:r>
              <a:rPr lang="en-US" sz="1000" smtClean="0"/>
              <a:t> one person or political party exercises absolute control over all spheres of life, and opposing political parties are forbidden.  </a:t>
            </a:r>
          </a:p>
          <a:p>
            <a:pPr eaLnBrk="1" hangingPunct="1"/>
            <a:r>
              <a:rPr lang="en-US" sz="1000" smtClean="0"/>
              <a:t>There are four major forms of totalitarianism:</a:t>
            </a:r>
          </a:p>
          <a:p>
            <a:pPr eaLnBrk="1" hangingPunct="1"/>
            <a:r>
              <a:rPr lang="en-US" sz="1000" b="1" smtClean="0"/>
              <a:t>Communist totalitarianism</a:t>
            </a:r>
            <a:r>
              <a:rPr lang="en-US" sz="1000" smtClean="0"/>
              <a:t> advocates achieving socialism through totalitarian dictatorship.  While this form of totalitarianism is declining worldwide, countries like Vietnam, Cuba, and North Korea still follow the philosophy. </a:t>
            </a:r>
          </a:p>
          <a:p>
            <a:pPr eaLnBrk="1" hangingPunct="1"/>
            <a:endParaRPr lang="en-US" sz="1000" smtClean="0"/>
          </a:p>
          <a:p>
            <a:pPr eaLnBrk="1" hangingPunct="1"/>
            <a:r>
              <a:rPr lang="en-US" sz="1000" smtClean="0"/>
              <a:t>In a </a:t>
            </a:r>
            <a:r>
              <a:rPr lang="en-US" sz="1000" b="1" smtClean="0"/>
              <a:t>theocratic totalitarian</a:t>
            </a:r>
            <a:r>
              <a:rPr lang="en-US" sz="1000" smtClean="0"/>
              <a:t> system political power is monopolized by a party, group, or individual that governs according to religious principles.  You can think of countries like Saudi Arabia or Iran when you think of this type of system.  Both countries are greatly influenced by the principles of Islam, and both countries restrict political and religious freedom.</a:t>
            </a:r>
          </a:p>
          <a:p>
            <a:pPr eaLnBrk="1" hangingPunct="1"/>
            <a:endParaRPr lang="en-US" sz="1000" smtClean="0"/>
          </a:p>
          <a:p>
            <a:pPr eaLnBrk="1" hangingPunct="1"/>
            <a:r>
              <a:rPr lang="en-US" sz="1000" smtClean="0"/>
              <a:t>In a </a:t>
            </a:r>
            <a:r>
              <a:rPr lang="en-US" sz="1000" b="1" smtClean="0"/>
              <a:t>tribal totalitarian</a:t>
            </a:r>
            <a:r>
              <a:rPr lang="en-US" sz="1000" smtClean="0"/>
              <a:t> system a political party that represents the interests of a particular tribe monopolizes power.  This type of system is present in some African nations like Zimbabwe and Tanzania.</a:t>
            </a:r>
          </a:p>
          <a:p>
            <a:pPr eaLnBrk="1" hangingPunct="1"/>
            <a:endParaRPr lang="en-US" sz="1000" smtClean="0"/>
          </a:p>
          <a:p>
            <a:pPr eaLnBrk="1" hangingPunct="1"/>
            <a:r>
              <a:rPr lang="en-US" sz="1000" smtClean="0"/>
              <a:t>A </a:t>
            </a:r>
            <a:r>
              <a:rPr lang="en-US" sz="1000" b="1" smtClean="0"/>
              <a:t>right wing totalitarian</a:t>
            </a:r>
            <a:r>
              <a:rPr lang="en-US" sz="1000" smtClean="0"/>
              <a:t> system allows individual economic freedom, but individual political freedom is restricted because it might lead to communism.  A nation’s military often backs this type of system.  This type of system has been declining since 1980, but you might recall its presence in Germany and Italy during the 1930s and 1940s. </a:t>
            </a:r>
          </a:p>
          <a:p>
            <a:pPr eaLnBrk="1" hangingPunct="1"/>
            <a:endParaRPr lang="en-US" sz="1000" smtClean="0"/>
          </a:p>
          <a:p>
            <a:pPr eaLnBrk="1" hangingPunct="1"/>
            <a:endParaRPr lang="en-US" sz="10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ABC3E90D-E7C1-41B0-9CD8-0E7169FB7FF7}" type="slidenum">
              <a:rPr lang="en-US"/>
              <a:pPr/>
              <a:t>16</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en-US" sz="1000" smtClean="0"/>
              <a:t>As we said, in a </a:t>
            </a:r>
            <a:r>
              <a:rPr lang="en-US" sz="1000" b="1" smtClean="0"/>
              <a:t>totalitarian system,</a:t>
            </a:r>
            <a:r>
              <a:rPr lang="en-US" sz="1000" smtClean="0"/>
              <a:t> one person or political party exercises absolute control over all spheres of life, and opposing political parties are forbidden.  </a:t>
            </a:r>
          </a:p>
          <a:p>
            <a:pPr eaLnBrk="1" hangingPunct="1"/>
            <a:r>
              <a:rPr lang="en-US" sz="1000" smtClean="0"/>
              <a:t>There are four major forms of totalitarianism:</a:t>
            </a:r>
          </a:p>
          <a:p>
            <a:pPr eaLnBrk="1" hangingPunct="1"/>
            <a:r>
              <a:rPr lang="en-US" sz="1000" b="1" smtClean="0"/>
              <a:t>Communist totalitarianism</a:t>
            </a:r>
            <a:r>
              <a:rPr lang="en-US" sz="1000" smtClean="0"/>
              <a:t> advocates achieving socialism through totalitarian dictatorship.  While this form of totalitarianism is declining worldwide, countries like Vietnam, Cuba, and North Korea still follow the philosophy. </a:t>
            </a:r>
          </a:p>
          <a:p>
            <a:pPr eaLnBrk="1" hangingPunct="1"/>
            <a:endParaRPr lang="en-US" sz="1000" smtClean="0"/>
          </a:p>
          <a:p>
            <a:pPr eaLnBrk="1" hangingPunct="1"/>
            <a:r>
              <a:rPr lang="en-US" sz="1000" smtClean="0"/>
              <a:t>In a </a:t>
            </a:r>
            <a:r>
              <a:rPr lang="en-US" sz="1000" b="1" smtClean="0"/>
              <a:t>theocratic totalitarian</a:t>
            </a:r>
            <a:r>
              <a:rPr lang="en-US" sz="1000" smtClean="0"/>
              <a:t> system political power is monopolized by a party, group, or individual that governs according to religious principles.  You can think of countries like Saudi Arabia or Iran when you think of this type of system.  Both countries are greatly influenced by the principles of Islam, and both countries restrict political and religious freedom.</a:t>
            </a:r>
          </a:p>
          <a:p>
            <a:pPr eaLnBrk="1" hangingPunct="1"/>
            <a:endParaRPr lang="en-US" sz="1000" smtClean="0"/>
          </a:p>
          <a:p>
            <a:pPr eaLnBrk="1" hangingPunct="1"/>
            <a:r>
              <a:rPr lang="en-US" sz="1000" smtClean="0"/>
              <a:t>In a </a:t>
            </a:r>
            <a:r>
              <a:rPr lang="en-US" sz="1000" b="1" smtClean="0"/>
              <a:t>tribal totalitarian</a:t>
            </a:r>
            <a:r>
              <a:rPr lang="en-US" sz="1000" smtClean="0"/>
              <a:t> system a political party that represents the interests of a particular tribe monopolizes power.  This type of system is present in some African nations like Zimbabwe and Tanzania.</a:t>
            </a:r>
          </a:p>
          <a:p>
            <a:pPr eaLnBrk="1" hangingPunct="1"/>
            <a:endParaRPr lang="en-US" sz="1000" smtClean="0"/>
          </a:p>
          <a:p>
            <a:pPr eaLnBrk="1" hangingPunct="1"/>
            <a:r>
              <a:rPr lang="en-US" sz="1000" smtClean="0"/>
              <a:t>A </a:t>
            </a:r>
            <a:r>
              <a:rPr lang="en-US" sz="1000" b="1" smtClean="0"/>
              <a:t>right wing totalitarian</a:t>
            </a:r>
            <a:r>
              <a:rPr lang="en-US" sz="1000" smtClean="0"/>
              <a:t> system allows individual economic freedom, but individual political freedom is restricted because it might lead to communism.  A nation’s military often backs this type of system.  This type of system has been declining since 1980, but you might recall its presence in Germany and Italy during the 1930s and 1940s. </a:t>
            </a:r>
          </a:p>
          <a:p>
            <a:pPr eaLnBrk="1" hangingPunct="1"/>
            <a:endParaRPr lang="en-US" sz="1000" smtClean="0"/>
          </a:p>
          <a:p>
            <a:pPr eaLnBrk="1" hangingPunct="1"/>
            <a:endParaRPr lang="en-US" sz="10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DCC5FF34-6354-47E1-BF1D-9951E7C84E08}" type="slidenum">
              <a:rPr lang="en-US"/>
              <a:pPr/>
              <a:t>17</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80000"/>
              </a:lnSpc>
            </a:pPr>
            <a:r>
              <a:rPr lang="en-US" sz="1000" smtClean="0"/>
              <a:t>Now, let’s explore the different economic systems that exist in the world.  Keep in mind that a nation’s political system and its economic system are connected.</a:t>
            </a:r>
          </a:p>
          <a:p>
            <a:pPr eaLnBrk="1" hangingPunct="1">
              <a:lnSpc>
                <a:spcPct val="80000"/>
              </a:lnSpc>
            </a:pPr>
            <a:r>
              <a:rPr lang="en-US" sz="1000" smtClean="0"/>
              <a:t>  </a:t>
            </a:r>
          </a:p>
          <a:p>
            <a:pPr eaLnBrk="1" hangingPunct="1">
              <a:lnSpc>
                <a:spcPct val="80000"/>
              </a:lnSpc>
            </a:pPr>
            <a:r>
              <a:rPr lang="en-US" sz="1000" smtClean="0"/>
              <a:t>As we mentioned before, in countries where individual goals are given primacy over collective goals, free market systems are likely to exist, but in countries where collective goals are dominant, markets are likely to be restricted and state-owned enterprises are common.</a:t>
            </a:r>
          </a:p>
          <a:p>
            <a:pPr eaLnBrk="1" hangingPunct="1">
              <a:lnSpc>
                <a:spcPct val="80000"/>
              </a:lnSpc>
            </a:pPr>
            <a:endParaRPr lang="en-US" sz="1000" smtClean="0"/>
          </a:p>
          <a:p>
            <a:pPr eaLnBrk="1" hangingPunct="1">
              <a:lnSpc>
                <a:spcPct val="80000"/>
              </a:lnSpc>
            </a:pPr>
            <a:r>
              <a:rPr lang="en-US" sz="1000" smtClean="0"/>
              <a:t>There are three types of broad economic systems: market economies, command economies, and mixed economies.</a:t>
            </a:r>
          </a:p>
          <a:p>
            <a:pPr eaLnBrk="1" hangingPunct="1">
              <a:lnSpc>
                <a:spcPct val="80000"/>
              </a:lnSpc>
            </a:pPr>
            <a:endParaRPr lang="en-US" sz="1000" smtClean="0"/>
          </a:p>
          <a:p>
            <a:pPr eaLnBrk="1" hangingPunct="1">
              <a:lnSpc>
                <a:spcPct val="80000"/>
              </a:lnSpc>
            </a:pPr>
            <a:r>
              <a:rPr lang="en-US" sz="1000" smtClean="0"/>
              <a:t>In a </a:t>
            </a:r>
            <a:r>
              <a:rPr lang="en-US" sz="1000" b="1" smtClean="0"/>
              <a:t>market economy,</a:t>
            </a:r>
            <a:r>
              <a:rPr lang="en-US" sz="1000" smtClean="0"/>
              <a:t> goods and services are privately owned and production quantities are determined by supply and demand.  </a:t>
            </a:r>
          </a:p>
          <a:p>
            <a:pPr eaLnBrk="1" hangingPunct="1">
              <a:lnSpc>
                <a:spcPct val="80000"/>
              </a:lnSpc>
            </a:pPr>
            <a:r>
              <a:rPr lang="en-US" sz="1000" smtClean="0"/>
              <a:t>In a market economy, like the U.S., governments encourage free and fair competition and discourage monopolies.</a:t>
            </a:r>
          </a:p>
          <a:p>
            <a:pPr eaLnBrk="1" hangingPunct="1">
              <a:lnSpc>
                <a:spcPct val="80000"/>
              </a:lnSpc>
            </a:pPr>
            <a:endParaRPr lang="en-US" sz="1000" smtClean="0"/>
          </a:p>
          <a:p>
            <a:pPr eaLnBrk="1" hangingPunct="1">
              <a:lnSpc>
                <a:spcPct val="80000"/>
              </a:lnSpc>
            </a:pPr>
            <a:r>
              <a:rPr lang="en-US" sz="1000" smtClean="0"/>
              <a:t>In a </a:t>
            </a:r>
            <a:r>
              <a:rPr lang="en-US" sz="1000" b="1" smtClean="0"/>
              <a:t>command economy,</a:t>
            </a:r>
            <a:r>
              <a:rPr lang="en-US" sz="1000" smtClean="0"/>
              <a:t> the goods and services that a country produces, the quantity in which they are produced, and the price at which they are sold, are planned by the government.  </a:t>
            </a:r>
          </a:p>
          <a:p>
            <a:pPr eaLnBrk="1" hangingPunct="1">
              <a:lnSpc>
                <a:spcPct val="80000"/>
              </a:lnSpc>
            </a:pPr>
            <a:r>
              <a:rPr lang="en-US" sz="1000" smtClean="0"/>
              <a:t>Businesses are state-owned and the government allocates resources for the good of society as a whole.  </a:t>
            </a:r>
          </a:p>
          <a:p>
            <a:pPr eaLnBrk="1" hangingPunct="1">
              <a:lnSpc>
                <a:spcPct val="80000"/>
              </a:lnSpc>
            </a:pPr>
            <a:r>
              <a:rPr lang="en-US" sz="1000" smtClean="0"/>
              <a:t>However, because state-owned companies lack the profit incentive to be efficient and develop new products that you find in market economies, command economies tend to stagnate.</a:t>
            </a:r>
          </a:p>
          <a:p>
            <a:pPr eaLnBrk="1" hangingPunct="1">
              <a:lnSpc>
                <a:spcPct val="80000"/>
              </a:lnSpc>
            </a:pPr>
            <a:endParaRPr lang="en-US" sz="1000" smtClean="0"/>
          </a:p>
          <a:p>
            <a:pPr eaLnBrk="1" hangingPunct="1">
              <a:lnSpc>
                <a:spcPct val="80000"/>
              </a:lnSpc>
            </a:pPr>
            <a:r>
              <a:rPr lang="en-US" sz="1000" smtClean="0"/>
              <a:t>In a </a:t>
            </a:r>
            <a:r>
              <a:rPr lang="en-US" sz="1000" b="1" smtClean="0"/>
              <a:t>mixed economy,</a:t>
            </a:r>
            <a:r>
              <a:rPr lang="en-US" sz="1000" smtClean="0"/>
              <a:t> elements of a market economy and elements of a command economy are present.  </a:t>
            </a:r>
          </a:p>
          <a:p>
            <a:pPr eaLnBrk="1" hangingPunct="1">
              <a:lnSpc>
                <a:spcPct val="80000"/>
              </a:lnSpc>
            </a:pPr>
            <a:r>
              <a:rPr lang="en-US" sz="1000" smtClean="0"/>
              <a:t>Governments often take control of industries that are considered vital to national interest.  Until their recent shift to market economies, France, Great Britain, and Sweden were mixed economies.</a:t>
            </a:r>
          </a:p>
          <a:p>
            <a:pPr eaLnBrk="1" hangingPunct="1">
              <a:lnSpc>
                <a:spcPct val="80000"/>
              </a:lnSpc>
            </a:pPr>
            <a:endParaRPr lang="en-US" sz="1000" smtClean="0"/>
          </a:p>
          <a:p>
            <a:pPr eaLnBrk="1" hangingPunct="1">
              <a:lnSpc>
                <a:spcPct val="80000"/>
              </a:lnSpc>
            </a:pPr>
            <a:endParaRPr lang="en-US" sz="900" smtClean="0"/>
          </a:p>
          <a:p>
            <a:pPr eaLnBrk="1" hangingPunct="1">
              <a:lnSpc>
                <a:spcPct val="80000"/>
              </a:lnSpc>
            </a:pPr>
            <a:endParaRPr lang="en-US" sz="900" smtClean="0"/>
          </a:p>
          <a:p>
            <a:pPr eaLnBrk="1" hangingPunct="1">
              <a:lnSpc>
                <a:spcPct val="80000"/>
              </a:lnSpc>
            </a:pPr>
            <a:endParaRPr lang="en-US" sz="8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DCC5FF34-6354-47E1-BF1D-9951E7C84E08}" type="slidenum">
              <a:rPr lang="en-US"/>
              <a:pPr/>
              <a:t>18</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80000"/>
              </a:lnSpc>
            </a:pPr>
            <a:r>
              <a:rPr lang="en-US" sz="1000" smtClean="0"/>
              <a:t>Now, let’s explore the different economic systems that exist in the world.  Keep in mind that a nation’s political system and its economic system are connected.</a:t>
            </a:r>
          </a:p>
          <a:p>
            <a:pPr eaLnBrk="1" hangingPunct="1">
              <a:lnSpc>
                <a:spcPct val="80000"/>
              </a:lnSpc>
            </a:pPr>
            <a:r>
              <a:rPr lang="en-US" sz="1000" smtClean="0"/>
              <a:t>  </a:t>
            </a:r>
          </a:p>
          <a:p>
            <a:pPr eaLnBrk="1" hangingPunct="1">
              <a:lnSpc>
                <a:spcPct val="80000"/>
              </a:lnSpc>
            </a:pPr>
            <a:r>
              <a:rPr lang="en-US" sz="1000" smtClean="0"/>
              <a:t>As we mentioned before, in countries where individual goals are given primacy over collective goals, free market systems are likely to exist, but in countries where collective goals are dominant, markets are likely to be restricted and state-owned enterprises are common.</a:t>
            </a:r>
          </a:p>
          <a:p>
            <a:pPr eaLnBrk="1" hangingPunct="1">
              <a:lnSpc>
                <a:spcPct val="80000"/>
              </a:lnSpc>
            </a:pPr>
            <a:endParaRPr lang="en-US" sz="1000" smtClean="0"/>
          </a:p>
          <a:p>
            <a:pPr eaLnBrk="1" hangingPunct="1">
              <a:lnSpc>
                <a:spcPct val="80000"/>
              </a:lnSpc>
            </a:pPr>
            <a:r>
              <a:rPr lang="en-US" sz="1000" smtClean="0"/>
              <a:t>There are three types of broad economic systems: market economies, command economies, and mixed economies.</a:t>
            </a:r>
          </a:p>
          <a:p>
            <a:pPr eaLnBrk="1" hangingPunct="1">
              <a:lnSpc>
                <a:spcPct val="80000"/>
              </a:lnSpc>
            </a:pPr>
            <a:endParaRPr lang="en-US" sz="1000" smtClean="0"/>
          </a:p>
          <a:p>
            <a:pPr eaLnBrk="1" hangingPunct="1">
              <a:lnSpc>
                <a:spcPct val="80000"/>
              </a:lnSpc>
            </a:pPr>
            <a:r>
              <a:rPr lang="en-US" sz="1000" smtClean="0"/>
              <a:t>In a </a:t>
            </a:r>
            <a:r>
              <a:rPr lang="en-US" sz="1000" b="1" smtClean="0"/>
              <a:t>market economy,</a:t>
            </a:r>
            <a:r>
              <a:rPr lang="en-US" sz="1000" smtClean="0"/>
              <a:t> goods and services are privately owned and production quantities are determined by supply and demand.  </a:t>
            </a:r>
          </a:p>
          <a:p>
            <a:pPr eaLnBrk="1" hangingPunct="1">
              <a:lnSpc>
                <a:spcPct val="80000"/>
              </a:lnSpc>
            </a:pPr>
            <a:r>
              <a:rPr lang="en-US" sz="1000" smtClean="0"/>
              <a:t>In a market economy, like the U.S., governments encourage free and fair competition and discourage monopolies.</a:t>
            </a:r>
          </a:p>
          <a:p>
            <a:pPr eaLnBrk="1" hangingPunct="1">
              <a:lnSpc>
                <a:spcPct val="80000"/>
              </a:lnSpc>
            </a:pPr>
            <a:endParaRPr lang="en-US" sz="1000" smtClean="0"/>
          </a:p>
          <a:p>
            <a:pPr eaLnBrk="1" hangingPunct="1">
              <a:lnSpc>
                <a:spcPct val="80000"/>
              </a:lnSpc>
            </a:pPr>
            <a:r>
              <a:rPr lang="en-US" sz="1000" smtClean="0"/>
              <a:t>In a </a:t>
            </a:r>
            <a:r>
              <a:rPr lang="en-US" sz="1000" b="1" smtClean="0"/>
              <a:t>command economy,</a:t>
            </a:r>
            <a:r>
              <a:rPr lang="en-US" sz="1000" smtClean="0"/>
              <a:t> the goods and services that a country produces, the quantity in which they are produced, and the price at which they are sold, are planned by the government.  </a:t>
            </a:r>
          </a:p>
          <a:p>
            <a:pPr eaLnBrk="1" hangingPunct="1">
              <a:lnSpc>
                <a:spcPct val="80000"/>
              </a:lnSpc>
            </a:pPr>
            <a:r>
              <a:rPr lang="en-US" sz="1000" smtClean="0"/>
              <a:t>Businesses are state-owned and the government allocates resources for the good of society as a whole.  </a:t>
            </a:r>
          </a:p>
          <a:p>
            <a:pPr eaLnBrk="1" hangingPunct="1">
              <a:lnSpc>
                <a:spcPct val="80000"/>
              </a:lnSpc>
            </a:pPr>
            <a:r>
              <a:rPr lang="en-US" sz="1000" smtClean="0"/>
              <a:t>However, because state-owned companies lack the profit incentive to be efficient and develop new products that you find in market economies, command economies tend to stagnate.</a:t>
            </a:r>
          </a:p>
          <a:p>
            <a:pPr eaLnBrk="1" hangingPunct="1">
              <a:lnSpc>
                <a:spcPct val="80000"/>
              </a:lnSpc>
            </a:pPr>
            <a:endParaRPr lang="en-US" sz="1000" smtClean="0"/>
          </a:p>
          <a:p>
            <a:pPr eaLnBrk="1" hangingPunct="1">
              <a:lnSpc>
                <a:spcPct val="80000"/>
              </a:lnSpc>
            </a:pPr>
            <a:r>
              <a:rPr lang="en-US" sz="1000" smtClean="0"/>
              <a:t>In a </a:t>
            </a:r>
            <a:r>
              <a:rPr lang="en-US" sz="1000" b="1" smtClean="0"/>
              <a:t>mixed economy,</a:t>
            </a:r>
            <a:r>
              <a:rPr lang="en-US" sz="1000" smtClean="0"/>
              <a:t> elements of a market economy and elements of a command economy are present.  </a:t>
            </a:r>
          </a:p>
          <a:p>
            <a:pPr eaLnBrk="1" hangingPunct="1">
              <a:lnSpc>
                <a:spcPct val="80000"/>
              </a:lnSpc>
            </a:pPr>
            <a:r>
              <a:rPr lang="en-US" sz="1000" smtClean="0"/>
              <a:t>Governments often take control of industries that are considered vital to national interest.  Until their recent shift to market economies, France, Great Britain, and Sweden were mixed economies.</a:t>
            </a:r>
          </a:p>
          <a:p>
            <a:pPr eaLnBrk="1" hangingPunct="1">
              <a:lnSpc>
                <a:spcPct val="80000"/>
              </a:lnSpc>
            </a:pPr>
            <a:endParaRPr lang="en-US" sz="1000" smtClean="0"/>
          </a:p>
          <a:p>
            <a:pPr eaLnBrk="1" hangingPunct="1">
              <a:lnSpc>
                <a:spcPct val="80000"/>
              </a:lnSpc>
            </a:pPr>
            <a:endParaRPr lang="en-US" sz="900" smtClean="0"/>
          </a:p>
          <a:p>
            <a:pPr eaLnBrk="1" hangingPunct="1">
              <a:lnSpc>
                <a:spcPct val="80000"/>
              </a:lnSpc>
            </a:pPr>
            <a:endParaRPr lang="en-US" sz="900" smtClean="0"/>
          </a:p>
          <a:p>
            <a:pPr eaLnBrk="1" hangingPunct="1">
              <a:lnSpc>
                <a:spcPct val="80000"/>
              </a:lnSpc>
            </a:pPr>
            <a:endParaRPr lang="en-US" sz="8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DCC5FF34-6354-47E1-BF1D-9951E7C84E08}" type="slidenum">
              <a:rPr lang="en-US"/>
              <a:pPr/>
              <a:t>19</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80000"/>
              </a:lnSpc>
            </a:pPr>
            <a:r>
              <a:rPr lang="en-US" sz="1000" smtClean="0"/>
              <a:t>Now, let’s explore the different economic systems that exist in the world.  Keep in mind that a nation’s political system and its economic system are connected.</a:t>
            </a:r>
          </a:p>
          <a:p>
            <a:pPr eaLnBrk="1" hangingPunct="1">
              <a:lnSpc>
                <a:spcPct val="80000"/>
              </a:lnSpc>
            </a:pPr>
            <a:r>
              <a:rPr lang="en-US" sz="1000" smtClean="0"/>
              <a:t>  </a:t>
            </a:r>
          </a:p>
          <a:p>
            <a:pPr eaLnBrk="1" hangingPunct="1">
              <a:lnSpc>
                <a:spcPct val="80000"/>
              </a:lnSpc>
            </a:pPr>
            <a:r>
              <a:rPr lang="en-US" sz="1000" smtClean="0"/>
              <a:t>As we mentioned before, in countries where individual goals are given primacy over collective goals, free market systems are likely to exist, but in countries where collective goals are dominant, markets are likely to be restricted and state-owned enterprises are common.</a:t>
            </a:r>
          </a:p>
          <a:p>
            <a:pPr eaLnBrk="1" hangingPunct="1">
              <a:lnSpc>
                <a:spcPct val="80000"/>
              </a:lnSpc>
            </a:pPr>
            <a:endParaRPr lang="en-US" sz="1000" smtClean="0"/>
          </a:p>
          <a:p>
            <a:pPr eaLnBrk="1" hangingPunct="1">
              <a:lnSpc>
                <a:spcPct val="80000"/>
              </a:lnSpc>
            </a:pPr>
            <a:r>
              <a:rPr lang="en-US" sz="1000" smtClean="0"/>
              <a:t>There are three types of broad economic systems: market economies, command economies, and mixed economies.</a:t>
            </a:r>
          </a:p>
          <a:p>
            <a:pPr eaLnBrk="1" hangingPunct="1">
              <a:lnSpc>
                <a:spcPct val="80000"/>
              </a:lnSpc>
            </a:pPr>
            <a:endParaRPr lang="en-US" sz="1000" smtClean="0"/>
          </a:p>
          <a:p>
            <a:pPr eaLnBrk="1" hangingPunct="1">
              <a:lnSpc>
                <a:spcPct val="80000"/>
              </a:lnSpc>
            </a:pPr>
            <a:r>
              <a:rPr lang="en-US" sz="1000" smtClean="0"/>
              <a:t>In a </a:t>
            </a:r>
            <a:r>
              <a:rPr lang="en-US" sz="1000" b="1" smtClean="0"/>
              <a:t>market economy,</a:t>
            </a:r>
            <a:r>
              <a:rPr lang="en-US" sz="1000" smtClean="0"/>
              <a:t> goods and services are privately owned and production quantities are determined by supply and demand.  </a:t>
            </a:r>
          </a:p>
          <a:p>
            <a:pPr eaLnBrk="1" hangingPunct="1">
              <a:lnSpc>
                <a:spcPct val="80000"/>
              </a:lnSpc>
            </a:pPr>
            <a:r>
              <a:rPr lang="en-US" sz="1000" smtClean="0"/>
              <a:t>In a market economy, like the U.S., governments encourage free and fair competition and discourage monopolies.</a:t>
            </a:r>
          </a:p>
          <a:p>
            <a:pPr eaLnBrk="1" hangingPunct="1">
              <a:lnSpc>
                <a:spcPct val="80000"/>
              </a:lnSpc>
            </a:pPr>
            <a:endParaRPr lang="en-US" sz="1000" smtClean="0"/>
          </a:p>
          <a:p>
            <a:pPr eaLnBrk="1" hangingPunct="1">
              <a:lnSpc>
                <a:spcPct val="80000"/>
              </a:lnSpc>
            </a:pPr>
            <a:r>
              <a:rPr lang="en-US" sz="1000" smtClean="0"/>
              <a:t>In a </a:t>
            </a:r>
            <a:r>
              <a:rPr lang="en-US" sz="1000" b="1" smtClean="0"/>
              <a:t>command economy,</a:t>
            </a:r>
            <a:r>
              <a:rPr lang="en-US" sz="1000" smtClean="0"/>
              <a:t> the goods and services that a country produces, the quantity in which they are produced, and the price at which they are sold, are planned by the government.  </a:t>
            </a:r>
          </a:p>
          <a:p>
            <a:pPr eaLnBrk="1" hangingPunct="1">
              <a:lnSpc>
                <a:spcPct val="80000"/>
              </a:lnSpc>
            </a:pPr>
            <a:r>
              <a:rPr lang="en-US" sz="1000" smtClean="0"/>
              <a:t>Businesses are state-owned and the government allocates resources for the good of society as a whole.  </a:t>
            </a:r>
          </a:p>
          <a:p>
            <a:pPr eaLnBrk="1" hangingPunct="1">
              <a:lnSpc>
                <a:spcPct val="80000"/>
              </a:lnSpc>
            </a:pPr>
            <a:r>
              <a:rPr lang="en-US" sz="1000" smtClean="0"/>
              <a:t>However, because state-owned companies lack the profit incentive to be efficient and develop new products that you find in market economies, command economies tend to stagnate.</a:t>
            </a:r>
          </a:p>
          <a:p>
            <a:pPr eaLnBrk="1" hangingPunct="1">
              <a:lnSpc>
                <a:spcPct val="80000"/>
              </a:lnSpc>
            </a:pPr>
            <a:endParaRPr lang="en-US" sz="1000" smtClean="0"/>
          </a:p>
          <a:p>
            <a:pPr eaLnBrk="1" hangingPunct="1">
              <a:lnSpc>
                <a:spcPct val="80000"/>
              </a:lnSpc>
            </a:pPr>
            <a:r>
              <a:rPr lang="en-US" sz="1000" smtClean="0"/>
              <a:t>In a </a:t>
            </a:r>
            <a:r>
              <a:rPr lang="en-US" sz="1000" b="1" smtClean="0"/>
              <a:t>mixed economy,</a:t>
            </a:r>
            <a:r>
              <a:rPr lang="en-US" sz="1000" smtClean="0"/>
              <a:t> elements of a market economy and elements of a command economy are present.  </a:t>
            </a:r>
          </a:p>
          <a:p>
            <a:pPr eaLnBrk="1" hangingPunct="1">
              <a:lnSpc>
                <a:spcPct val="80000"/>
              </a:lnSpc>
            </a:pPr>
            <a:r>
              <a:rPr lang="en-US" sz="1000" smtClean="0"/>
              <a:t>Governments often take control of industries that are considered vital to national interest.  Until their recent shift to market economies, France, Great Britain, and Sweden were mixed economies.</a:t>
            </a:r>
          </a:p>
          <a:p>
            <a:pPr eaLnBrk="1" hangingPunct="1">
              <a:lnSpc>
                <a:spcPct val="80000"/>
              </a:lnSpc>
            </a:pPr>
            <a:endParaRPr lang="en-US" sz="1000" smtClean="0"/>
          </a:p>
          <a:p>
            <a:pPr eaLnBrk="1" hangingPunct="1">
              <a:lnSpc>
                <a:spcPct val="80000"/>
              </a:lnSpc>
            </a:pPr>
            <a:endParaRPr lang="en-US" sz="900" smtClean="0"/>
          </a:p>
          <a:p>
            <a:pPr eaLnBrk="1" hangingPunct="1">
              <a:lnSpc>
                <a:spcPct val="80000"/>
              </a:lnSpc>
            </a:pPr>
            <a:endParaRPr lang="en-US" sz="900" smtClean="0"/>
          </a:p>
          <a:p>
            <a:pPr eaLnBrk="1" hangingPunct="1">
              <a:lnSpc>
                <a:spcPct val="80000"/>
              </a:lnSpc>
            </a:pPr>
            <a:endParaRPr lang="en-US" sz="8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7D6EE865-E0A9-4BB1-BFAB-32DE7B4880EF}" type="slidenum">
              <a:rPr lang="en-US"/>
              <a:pPr/>
              <a:t>20</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lnSpc>
                <a:spcPct val="90000"/>
              </a:lnSpc>
            </a:pPr>
            <a:r>
              <a:rPr lang="en-US" sz="900" smtClean="0"/>
              <a:t>Now, let’s look at </a:t>
            </a:r>
            <a:r>
              <a:rPr lang="en-US" sz="900" b="1" smtClean="0"/>
              <a:t>legal systems</a:t>
            </a:r>
            <a:r>
              <a:rPr lang="en-US" sz="900" smtClean="0"/>
              <a:t>, or the rules that regulate behavior, along with the processes by which the laws of a country are enforced and through which redress for grievances is obtained.  </a:t>
            </a:r>
          </a:p>
          <a:p>
            <a:pPr eaLnBrk="1" hangingPunct="1">
              <a:lnSpc>
                <a:spcPct val="90000"/>
              </a:lnSpc>
            </a:pPr>
            <a:endParaRPr lang="en-US" sz="900" smtClean="0"/>
          </a:p>
          <a:p>
            <a:pPr eaLnBrk="1" hangingPunct="1">
              <a:lnSpc>
                <a:spcPct val="90000"/>
              </a:lnSpc>
            </a:pPr>
            <a:r>
              <a:rPr lang="en-US" sz="900" smtClean="0"/>
              <a:t>Why is it important for international managers to be familiar with different legal systems?</a:t>
            </a:r>
          </a:p>
          <a:p>
            <a:pPr eaLnBrk="1" hangingPunct="1">
              <a:lnSpc>
                <a:spcPct val="90000"/>
              </a:lnSpc>
            </a:pPr>
            <a:r>
              <a:rPr lang="en-US" sz="900" smtClean="0"/>
              <a:t>It’s important because a country’s laws regulate business practice, define the manner in which business transactions are to be executed, and set down the rights and obligations of those involved in business transactions.  So, the legal system impacts the attractiveness of a country as an investment or a potential target market.</a:t>
            </a:r>
          </a:p>
          <a:p>
            <a:pPr eaLnBrk="1" hangingPunct="1">
              <a:lnSpc>
                <a:spcPct val="90000"/>
              </a:lnSpc>
            </a:pPr>
            <a:endParaRPr lang="en-US" sz="900" smtClean="0"/>
          </a:p>
          <a:p>
            <a:pPr eaLnBrk="1" hangingPunct="1">
              <a:lnSpc>
                <a:spcPct val="90000"/>
              </a:lnSpc>
            </a:pPr>
            <a:r>
              <a:rPr lang="en-US" sz="900" smtClean="0"/>
              <a:t>Remember, a country’s legal system is influenced by its political system.  So, countries that are collectivistic totalitarian states restrict private enterprise, while individualistic market economies are pro private enterprise and pro consumer.</a:t>
            </a:r>
          </a:p>
          <a:p>
            <a:pPr eaLnBrk="1" hangingPunct="1">
              <a:lnSpc>
                <a:spcPct val="90000"/>
              </a:lnSpc>
            </a:pPr>
            <a:endParaRPr lang="en-US" sz="900" smtClean="0"/>
          </a:p>
          <a:p>
            <a:pPr eaLnBrk="1" hangingPunct="1">
              <a:lnSpc>
                <a:spcPct val="90000"/>
              </a:lnSpc>
            </a:pPr>
            <a:r>
              <a:rPr lang="en-US" sz="900" smtClean="0"/>
              <a:t>There are three types of legal systems: </a:t>
            </a:r>
          </a:p>
          <a:p>
            <a:pPr eaLnBrk="1" hangingPunct="1">
              <a:lnSpc>
                <a:spcPct val="90000"/>
              </a:lnSpc>
            </a:pPr>
            <a:r>
              <a:rPr lang="en-US" sz="900" b="1" smtClean="0"/>
              <a:t>Common law</a:t>
            </a:r>
            <a:r>
              <a:rPr lang="en-US" sz="900" smtClean="0"/>
              <a:t> is based on tradition, precedent, and custom.  So, judges look at how previous cases have been treated to decide how to treat current cases.  Then, as new precedents are made, laws can be amended if necessary.  </a:t>
            </a:r>
          </a:p>
          <a:p>
            <a:pPr eaLnBrk="1" hangingPunct="1">
              <a:lnSpc>
                <a:spcPct val="90000"/>
              </a:lnSpc>
            </a:pPr>
            <a:endParaRPr lang="en-US" sz="900" smtClean="0"/>
          </a:p>
          <a:p>
            <a:pPr eaLnBrk="1" hangingPunct="1">
              <a:lnSpc>
                <a:spcPct val="90000"/>
              </a:lnSpc>
            </a:pPr>
            <a:r>
              <a:rPr lang="en-US" sz="900" b="1" smtClean="0"/>
              <a:t>Civil law</a:t>
            </a:r>
            <a:r>
              <a:rPr lang="en-US" sz="900" smtClean="0"/>
              <a:t> is based on a detailed set of laws organized into codes.  This type of system, which is practiced in more than 80 countries including Germany, Japan, and Russia, is less adversarial than common law because under civil law, judges only have the power to apply the existing law, not interpret the law.</a:t>
            </a:r>
          </a:p>
          <a:p>
            <a:pPr eaLnBrk="1" hangingPunct="1">
              <a:lnSpc>
                <a:spcPct val="90000"/>
              </a:lnSpc>
            </a:pPr>
            <a:endParaRPr lang="en-US" sz="900" smtClean="0"/>
          </a:p>
          <a:p>
            <a:pPr eaLnBrk="1" hangingPunct="1">
              <a:lnSpc>
                <a:spcPct val="90000"/>
              </a:lnSpc>
            </a:pPr>
            <a:r>
              <a:rPr lang="en-US" sz="900" b="1" smtClean="0"/>
              <a:t>Theocratic law</a:t>
            </a:r>
            <a:r>
              <a:rPr lang="en-US" sz="900" smtClean="0"/>
              <a:t> is based on religious teachings.  You might already know that today, Islamic law is the most widely practiced theocratic law system in the world.  In practice, Islamic jurors and scholars are struggling to apply the foundations of Islamic law to the modern world, and many Muslim countries today are actually practicing Islamic law combined with common law or civil law.</a:t>
            </a:r>
          </a:p>
          <a:p>
            <a:pPr eaLnBrk="1" hangingPunct="1">
              <a:lnSpc>
                <a:spcPct val="90000"/>
              </a:lnSpc>
            </a:pPr>
            <a:endParaRPr lang="en-US" sz="900" smtClean="0"/>
          </a:p>
          <a:p>
            <a:pPr eaLnBrk="1" hangingPunct="1">
              <a:lnSpc>
                <a:spcPct val="90000"/>
              </a:lnSpc>
            </a:pPr>
            <a:endParaRPr lang="en-US" sz="9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7D6EE865-E0A9-4BB1-BFAB-32DE7B4880EF}" type="slidenum">
              <a:rPr lang="en-US"/>
              <a:pPr/>
              <a:t>21</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lnSpc>
                <a:spcPct val="90000"/>
              </a:lnSpc>
            </a:pPr>
            <a:r>
              <a:rPr lang="en-US" sz="900" smtClean="0"/>
              <a:t>Now, let’s look at </a:t>
            </a:r>
            <a:r>
              <a:rPr lang="en-US" sz="900" b="1" smtClean="0"/>
              <a:t>legal systems</a:t>
            </a:r>
            <a:r>
              <a:rPr lang="en-US" sz="900" smtClean="0"/>
              <a:t>, or the rules that regulate behavior, along with the processes by which the laws of a country are enforced and through which redress for grievances is obtained.  </a:t>
            </a:r>
          </a:p>
          <a:p>
            <a:pPr eaLnBrk="1" hangingPunct="1">
              <a:lnSpc>
                <a:spcPct val="90000"/>
              </a:lnSpc>
            </a:pPr>
            <a:endParaRPr lang="en-US" sz="900" smtClean="0"/>
          </a:p>
          <a:p>
            <a:pPr eaLnBrk="1" hangingPunct="1">
              <a:lnSpc>
                <a:spcPct val="90000"/>
              </a:lnSpc>
            </a:pPr>
            <a:r>
              <a:rPr lang="en-US" sz="900" smtClean="0"/>
              <a:t>Why is it important for international managers to be familiar with different legal systems?</a:t>
            </a:r>
          </a:p>
          <a:p>
            <a:pPr eaLnBrk="1" hangingPunct="1">
              <a:lnSpc>
                <a:spcPct val="90000"/>
              </a:lnSpc>
            </a:pPr>
            <a:r>
              <a:rPr lang="en-US" sz="900" smtClean="0"/>
              <a:t>It’s important because a country’s laws regulate business practice, define the manner in which business transactions are to be executed, and set down the rights and obligations of those involved in business transactions.  So, the legal system impacts the attractiveness of a country as an investment or a potential target market.</a:t>
            </a:r>
          </a:p>
          <a:p>
            <a:pPr eaLnBrk="1" hangingPunct="1">
              <a:lnSpc>
                <a:spcPct val="90000"/>
              </a:lnSpc>
            </a:pPr>
            <a:endParaRPr lang="en-US" sz="900" smtClean="0"/>
          </a:p>
          <a:p>
            <a:pPr eaLnBrk="1" hangingPunct="1">
              <a:lnSpc>
                <a:spcPct val="90000"/>
              </a:lnSpc>
            </a:pPr>
            <a:r>
              <a:rPr lang="en-US" sz="900" smtClean="0"/>
              <a:t>Remember, a country’s legal system is influenced by its political system.  So, countries that are collectivistic totalitarian states restrict private enterprise, while individualistic market economies are pro private enterprise and pro consumer.</a:t>
            </a:r>
          </a:p>
          <a:p>
            <a:pPr eaLnBrk="1" hangingPunct="1">
              <a:lnSpc>
                <a:spcPct val="90000"/>
              </a:lnSpc>
            </a:pPr>
            <a:endParaRPr lang="en-US" sz="900" smtClean="0"/>
          </a:p>
          <a:p>
            <a:pPr eaLnBrk="1" hangingPunct="1">
              <a:lnSpc>
                <a:spcPct val="90000"/>
              </a:lnSpc>
            </a:pPr>
            <a:r>
              <a:rPr lang="en-US" sz="900" smtClean="0"/>
              <a:t>There are three types of legal systems: </a:t>
            </a:r>
          </a:p>
          <a:p>
            <a:pPr eaLnBrk="1" hangingPunct="1">
              <a:lnSpc>
                <a:spcPct val="90000"/>
              </a:lnSpc>
            </a:pPr>
            <a:r>
              <a:rPr lang="en-US" sz="900" b="1" smtClean="0"/>
              <a:t>Common law</a:t>
            </a:r>
            <a:r>
              <a:rPr lang="en-US" sz="900" smtClean="0"/>
              <a:t> is based on tradition, precedent, and custom.  So, judges look at how previous cases have been treated to decide how to treat current cases.  Then, as new precedents are made, laws can be amended if necessary.  </a:t>
            </a:r>
          </a:p>
          <a:p>
            <a:pPr eaLnBrk="1" hangingPunct="1">
              <a:lnSpc>
                <a:spcPct val="90000"/>
              </a:lnSpc>
            </a:pPr>
            <a:endParaRPr lang="en-US" sz="900" smtClean="0"/>
          </a:p>
          <a:p>
            <a:pPr eaLnBrk="1" hangingPunct="1">
              <a:lnSpc>
                <a:spcPct val="90000"/>
              </a:lnSpc>
            </a:pPr>
            <a:r>
              <a:rPr lang="en-US" sz="900" b="1" smtClean="0"/>
              <a:t>Civil law</a:t>
            </a:r>
            <a:r>
              <a:rPr lang="en-US" sz="900" smtClean="0"/>
              <a:t> is based on a detailed set of laws organized into codes.  This type of system, which is practiced in more than 80 countries including Germany, Japan, and Russia, is less adversarial than common law because under civil law, judges only have the power to apply the existing law, not interpret the law.</a:t>
            </a:r>
          </a:p>
          <a:p>
            <a:pPr eaLnBrk="1" hangingPunct="1">
              <a:lnSpc>
                <a:spcPct val="90000"/>
              </a:lnSpc>
            </a:pPr>
            <a:endParaRPr lang="en-US" sz="900" smtClean="0"/>
          </a:p>
          <a:p>
            <a:pPr eaLnBrk="1" hangingPunct="1">
              <a:lnSpc>
                <a:spcPct val="90000"/>
              </a:lnSpc>
            </a:pPr>
            <a:r>
              <a:rPr lang="en-US" sz="900" b="1" smtClean="0"/>
              <a:t>Theocratic law</a:t>
            </a:r>
            <a:r>
              <a:rPr lang="en-US" sz="900" smtClean="0"/>
              <a:t> is based on religious teachings.  You might already know that today, Islamic law is the most widely practiced theocratic law system in the world.  In practice, Islamic jurors and scholars are struggling to apply the foundations of Islamic law to the modern world, and many Muslim countries today are actually practicing Islamic law combined with common law or civil law.</a:t>
            </a:r>
          </a:p>
          <a:p>
            <a:pPr eaLnBrk="1" hangingPunct="1">
              <a:lnSpc>
                <a:spcPct val="90000"/>
              </a:lnSpc>
            </a:pPr>
            <a:endParaRPr lang="en-US" sz="900" smtClean="0"/>
          </a:p>
          <a:p>
            <a:pPr eaLnBrk="1" hangingPunct="1">
              <a:lnSpc>
                <a:spcPct val="90000"/>
              </a:lnSpc>
            </a:pPr>
            <a:endParaRPr lang="en-US" sz="9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A6CDB012-034F-4A80-A0A5-853E4048A532}" type="slidenum">
              <a:rPr lang="en-US"/>
              <a:pPr/>
              <a:t>22</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lnSpc>
                <a:spcPct val="80000"/>
              </a:lnSpc>
            </a:pPr>
            <a:r>
              <a:rPr lang="en-US" sz="900" smtClean="0"/>
              <a:t>Why it is important for international companies to be familiar with the legal system in the countries in which they operate?</a:t>
            </a:r>
          </a:p>
          <a:p>
            <a:pPr eaLnBrk="1" hangingPunct="1">
              <a:lnSpc>
                <a:spcPct val="80000"/>
              </a:lnSpc>
            </a:pPr>
            <a:endParaRPr lang="en-US" sz="900" smtClean="0"/>
          </a:p>
          <a:p>
            <a:pPr eaLnBrk="1" hangingPunct="1">
              <a:lnSpc>
                <a:spcPct val="80000"/>
              </a:lnSpc>
            </a:pPr>
            <a:r>
              <a:rPr lang="en-US" sz="900" smtClean="0"/>
              <a:t>One key reason is because each system approaches the enforcement of contracts in a different way.  </a:t>
            </a:r>
          </a:p>
          <a:p>
            <a:pPr eaLnBrk="1" hangingPunct="1">
              <a:lnSpc>
                <a:spcPct val="80000"/>
              </a:lnSpc>
            </a:pPr>
            <a:endParaRPr lang="en-US" sz="900" smtClean="0"/>
          </a:p>
          <a:p>
            <a:pPr eaLnBrk="1" hangingPunct="1">
              <a:lnSpc>
                <a:spcPct val="80000"/>
              </a:lnSpc>
            </a:pPr>
            <a:r>
              <a:rPr lang="en-US" sz="900" smtClean="0"/>
              <a:t>A </a:t>
            </a:r>
            <a:r>
              <a:rPr lang="en-US" sz="900" b="1" smtClean="0"/>
              <a:t>contract</a:t>
            </a:r>
            <a:r>
              <a:rPr lang="en-US" sz="900" smtClean="0"/>
              <a:t> is a document that specifies the conditions under which an exchange is to occur and details the rights and obligations of the parties involved. </a:t>
            </a:r>
          </a:p>
          <a:p>
            <a:pPr eaLnBrk="1" hangingPunct="1">
              <a:lnSpc>
                <a:spcPct val="80000"/>
              </a:lnSpc>
            </a:pPr>
            <a:r>
              <a:rPr lang="en-US" sz="900" b="1" smtClean="0"/>
              <a:t>Contract law</a:t>
            </a:r>
            <a:r>
              <a:rPr lang="en-US" sz="900" smtClean="0"/>
              <a:t> then is the body of law that governs contract enforcement.  </a:t>
            </a:r>
          </a:p>
          <a:p>
            <a:pPr eaLnBrk="1" hangingPunct="1">
              <a:lnSpc>
                <a:spcPct val="80000"/>
              </a:lnSpc>
            </a:pPr>
            <a:endParaRPr lang="en-US" sz="900" smtClean="0"/>
          </a:p>
          <a:p>
            <a:pPr eaLnBrk="1" hangingPunct="1">
              <a:lnSpc>
                <a:spcPct val="80000"/>
              </a:lnSpc>
            </a:pPr>
            <a:r>
              <a:rPr lang="en-US" sz="900" smtClean="0"/>
              <a:t>Common law systems tend to spell out detailed contingencies related to the enforcement of a contract, while in civil law systems contracts tend to be much shorter because many issues are already covered in a civil code.  </a:t>
            </a:r>
          </a:p>
          <a:p>
            <a:pPr eaLnBrk="1" hangingPunct="1">
              <a:lnSpc>
                <a:spcPct val="80000"/>
              </a:lnSpc>
            </a:pPr>
            <a:endParaRPr lang="en-US" sz="900" smtClean="0"/>
          </a:p>
          <a:p>
            <a:pPr eaLnBrk="1" hangingPunct="1">
              <a:lnSpc>
                <a:spcPct val="80000"/>
              </a:lnSpc>
            </a:pPr>
            <a:r>
              <a:rPr lang="en-US" sz="900" smtClean="0"/>
              <a:t>What does this mean for companies?  </a:t>
            </a:r>
          </a:p>
          <a:p>
            <a:pPr eaLnBrk="1" hangingPunct="1">
              <a:lnSpc>
                <a:spcPct val="80000"/>
              </a:lnSpc>
            </a:pPr>
            <a:endParaRPr lang="en-US" sz="900" smtClean="0"/>
          </a:p>
          <a:p>
            <a:pPr eaLnBrk="1" hangingPunct="1">
              <a:lnSpc>
                <a:spcPct val="80000"/>
              </a:lnSpc>
            </a:pPr>
            <a:r>
              <a:rPr lang="en-US" sz="900" smtClean="0"/>
              <a:t>Well, compared to a civil law system, contracts in common law states will be more expensive to draw up, and contract disputes will be very adversarial.  However, in a common law system remember that the judge interprets the law with regard to the situation at hand, so there may be more flexibility in how a dispute is handled. </a:t>
            </a:r>
          </a:p>
          <a:p>
            <a:pPr eaLnBrk="1" hangingPunct="1">
              <a:lnSpc>
                <a:spcPct val="80000"/>
              </a:lnSpc>
            </a:pPr>
            <a:r>
              <a:rPr lang="en-US" sz="900" smtClean="0"/>
              <a:t>So, suppose you come from a common law state, and you’ve signed an agreement with a company operating under a civil law system.  Which law should apply?  </a:t>
            </a:r>
          </a:p>
          <a:p>
            <a:pPr eaLnBrk="1" hangingPunct="1">
              <a:lnSpc>
                <a:spcPct val="80000"/>
              </a:lnSpc>
            </a:pPr>
            <a:endParaRPr lang="en-US" sz="900" smtClean="0"/>
          </a:p>
          <a:p>
            <a:pPr eaLnBrk="1" hangingPunct="1">
              <a:lnSpc>
                <a:spcPct val="80000"/>
              </a:lnSpc>
            </a:pPr>
            <a:r>
              <a:rPr lang="en-US" sz="900" smtClean="0"/>
              <a:t>To deal with this type of scenario, many countries, including the U.S., have signed the </a:t>
            </a:r>
            <a:r>
              <a:rPr lang="en-US" sz="900" b="1" smtClean="0"/>
              <a:t>United Nations Convention on Contracts for the International Sale of Goods, or CIGS,  </a:t>
            </a:r>
            <a:r>
              <a:rPr lang="en-US" sz="900" smtClean="0"/>
              <a:t>which established a uniform set of rules governing certain aspects of the making and performance of everyday contracts between sellers and buyers who have their places of business in different nations.  </a:t>
            </a:r>
          </a:p>
          <a:p>
            <a:pPr eaLnBrk="1" hangingPunct="1">
              <a:lnSpc>
                <a:spcPct val="80000"/>
              </a:lnSpc>
            </a:pPr>
            <a:endParaRPr lang="en-US" sz="900" smtClean="0"/>
          </a:p>
          <a:p>
            <a:pPr eaLnBrk="1" hangingPunct="1">
              <a:lnSpc>
                <a:spcPct val="80000"/>
              </a:lnSpc>
            </a:pPr>
            <a:r>
              <a:rPr lang="en-US" sz="900" smtClean="0"/>
              <a:t>Unfortunately, at the moment, only about 70 countries have ratified CIGS, and many major trading countries like the United Kingdom and Japan have still not signed the agreement. </a:t>
            </a:r>
          </a:p>
          <a:p>
            <a:pPr eaLnBrk="1" hangingPunct="1">
              <a:lnSpc>
                <a:spcPct val="80000"/>
              </a:lnSpc>
            </a:pPr>
            <a:endParaRPr lang="en-US" sz="900" smtClean="0"/>
          </a:p>
          <a:p>
            <a:pPr eaLnBrk="1" hangingPunct="1">
              <a:lnSpc>
                <a:spcPct val="80000"/>
              </a:lnSpc>
            </a:pPr>
            <a:endParaRPr lang="en-US" sz="900" smtClean="0"/>
          </a:p>
          <a:p>
            <a:pPr eaLnBrk="1" hangingPunct="1">
              <a:lnSpc>
                <a:spcPct val="80000"/>
              </a:lnSpc>
            </a:pPr>
            <a:endParaRPr lang="en-US" sz="900" smtClean="0"/>
          </a:p>
          <a:p>
            <a:pPr eaLnBrk="1" hangingPunct="1">
              <a:lnSpc>
                <a:spcPct val="80000"/>
              </a:lnSpc>
            </a:pPr>
            <a:endParaRPr lang="en-US" sz="900" smtClean="0"/>
          </a:p>
          <a:p>
            <a:pPr eaLnBrk="1" hangingPunct="1">
              <a:lnSpc>
                <a:spcPct val="80000"/>
              </a:lnSpc>
            </a:pPr>
            <a:endParaRPr lang="en-US" sz="8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A6CDB012-034F-4A80-A0A5-853E4048A532}" type="slidenum">
              <a:rPr lang="en-US"/>
              <a:pPr/>
              <a:t>23</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lnSpc>
                <a:spcPct val="80000"/>
              </a:lnSpc>
            </a:pPr>
            <a:r>
              <a:rPr lang="en-US" sz="900" smtClean="0"/>
              <a:t>Why it is important for international companies to be familiar with the legal system in the countries in which they operate?</a:t>
            </a:r>
          </a:p>
          <a:p>
            <a:pPr eaLnBrk="1" hangingPunct="1">
              <a:lnSpc>
                <a:spcPct val="80000"/>
              </a:lnSpc>
            </a:pPr>
            <a:endParaRPr lang="en-US" sz="900" smtClean="0"/>
          </a:p>
          <a:p>
            <a:pPr eaLnBrk="1" hangingPunct="1">
              <a:lnSpc>
                <a:spcPct val="80000"/>
              </a:lnSpc>
            </a:pPr>
            <a:r>
              <a:rPr lang="en-US" sz="900" smtClean="0"/>
              <a:t>One key reason is because each system approaches the enforcement of contracts in a different way.  </a:t>
            </a:r>
          </a:p>
          <a:p>
            <a:pPr eaLnBrk="1" hangingPunct="1">
              <a:lnSpc>
                <a:spcPct val="80000"/>
              </a:lnSpc>
            </a:pPr>
            <a:endParaRPr lang="en-US" sz="900" smtClean="0"/>
          </a:p>
          <a:p>
            <a:pPr eaLnBrk="1" hangingPunct="1">
              <a:lnSpc>
                <a:spcPct val="80000"/>
              </a:lnSpc>
            </a:pPr>
            <a:r>
              <a:rPr lang="en-US" sz="900" smtClean="0"/>
              <a:t>A </a:t>
            </a:r>
            <a:r>
              <a:rPr lang="en-US" sz="900" b="1" smtClean="0"/>
              <a:t>contract</a:t>
            </a:r>
            <a:r>
              <a:rPr lang="en-US" sz="900" smtClean="0"/>
              <a:t> is a document that specifies the conditions under which an exchange is to occur and details the rights and obligations of the parties involved. </a:t>
            </a:r>
          </a:p>
          <a:p>
            <a:pPr eaLnBrk="1" hangingPunct="1">
              <a:lnSpc>
                <a:spcPct val="80000"/>
              </a:lnSpc>
            </a:pPr>
            <a:r>
              <a:rPr lang="en-US" sz="900" b="1" smtClean="0"/>
              <a:t>Contract law</a:t>
            </a:r>
            <a:r>
              <a:rPr lang="en-US" sz="900" smtClean="0"/>
              <a:t> then is the body of law that governs contract enforcement.  </a:t>
            </a:r>
          </a:p>
          <a:p>
            <a:pPr eaLnBrk="1" hangingPunct="1">
              <a:lnSpc>
                <a:spcPct val="80000"/>
              </a:lnSpc>
            </a:pPr>
            <a:endParaRPr lang="en-US" sz="900" smtClean="0"/>
          </a:p>
          <a:p>
            <a:pPr eaLnBrk="1" hangingPunct="1">
              <a:lnSpc>
                <a:spcPct val="80000"/>
              </a:lnSpc>
            </a:pPr>
            <a:r>
              <a:rPr lang="en-US" sz="900" smtClean="0"/>
              <a:t>Common law systems tend to spell out detailed contingencies related to the enforcement of a contract, while in civil law systems contracts tend to be much shorter because many issues are already covered in a civil code.  </a:t>
            </a:r>
          </a:p>
          <a:p>
            <a:pPr eaLnBrk="1" hangingPunct="1">
              <a:lnSpc>
                <a:spcPct val="80000"/>
              </a:lnSpc>
            </a:pPr>
            <a:endParaRPr lang="en-US" sz="900" smtClean="0"/>
          </a:p>
          <a:p>
            <a:pPr eaLnBrk="1" hangingPunct="1">
              <a:lnSpc>
                <a:spcPct val="80000"/>
              </a:lnSpc>
            </a:pPr>
            <a:r>
              <a:rPr lang="en-US" sz="900" smtClean="0"/>
              <a:t>What does this mean for companies?  </a:t>
            </a:r>
          </a:p>
          <a:p>
            <a:pPr eaLnBrk="1" hangingPunct="1">
              <a:lnSpc>
                <a:spcPct val="80000"/>
              </a:lnSpc>
            </a:pPr>
            <a:endParaRPr lang="en-US" sz="900" smtClean="0"/>
          </a:p>
          <a:p>
            <a:pPr eaLnBrk="1" hangingPunct="1">
              <a:lnSpc>
                <a:spcPct val="80000"/>
              </a:lnSpc>
            </a:pPr>
            <a:r>
              <a:rPr lang="en-US" sz="900" smtClean="0"/>
              <a:t>Well, compared to a civil law system, contracts in common law states will be more expensive to draw up, and contract disputes will be very adversarial.  However, in a common law system remember that the judge interprets the law with regard to the situation at hand, so there may be more flexibility in how a dispute is handled. </a:t>
            </a:r>
          </a:p>
          <a:p>
            <a:pPr eaLnBrk="1" hangingPunct="1">
              <a:lnSpc>
                <a:spcPct val="80000"/>
              </a:lnSpc>
            </a:pPr>
            <a:r>
              <a:rPr lang="en-US" sz="900" smtClean="0"/>
              <a:t>So, suppose you come from a common law state, and you’ve signed an agreement with a company operating under a civil law system.  Which law should apply?  </a:t>
            </a:r>
          </a:p>
          <a:p>
            <a:pPr eaLnBrk="1" hangingPunct="1">
              <a:lnSpc>
                <a:spcPct val="80000"/>
              </a:lnSpc>
            </a:pPr>
            <a:endParaRPr lang="en-US" sz="900" smtClean="0"/>
          </a:p>
          <a:p>
            <a:pPr eaLnBrk="1" hangingPunct="1">
              <a:lnSpc>
                <a:spcPct val="80000"/>
              </a:lnSpc>
            </a:pPr>
            <a:r>
              <a:rPr lang="en-US" sz="900" smtClean="0"/>
              <a:t>To deal with this type of scenario, many countries, including the U.S., have signed the </a:t>
            </a:r>
            <a:r>
              <a:rPr lang="en-US" sz="900" b="1" smtClean="0"/>
              <a:t>United Nations Convention on Contracts for the International Sale of Goods, or CIGS,  </a:t>
            </a:r>
            <a:r>
              <a:rPr lang="en-US" sz="900" smtClean="0"/>
              <a:t>which established a uniform set of rules governing certain aspects of the making and performance of everyday contracts between sellers and buyers who have their places of business in different nations.  </a:t>
            </a:r>
          </a:p>
          <a:p>
            <a:pPr eaLnBrk="1" hangingPunct="1">
              <a:lnSpc>
                <a:spcPct val="80000"/>
              </a:lnSpc>
            </a:pPr>
            <a:endParaRPr lang="en-US" sz="900" smtClean="0"/>
          </a:p>
          <a:p>
            <a:pPr eaLnBrk="1" hangingPunct="1">
              <a:lnSpc>
                <a:spcPct val="80000"/>
              </a:lnSpc>
            </a:pPr>
            <a:r>
              <a:rPr lang="en-US" sz="900" smtClean="0"/>
              <a:t>Unfortunately, at the moment, only about 70 countries have ratified CIGS, and many major trading countries like the United Kingdom and Japan have still not signed the agreement. </a:t>
            </a:r>
          </a:p>
          <a:p>
            <a:pPr eaLnBrk="1" hangingPunct="1">
              <a:lnSpc>
                <a:spcPct val="80000"/>
              </a:lnSpc>
            </a:pPr>
            <a:endParaRPr lang="en-US" sz="900" smtClean="0"/>
          </a:p>
          <a:p>
            <a:pPr eaLnBrk="1" hangingPunct="1">
              <a:lnSpc>
                <a:spcPct val="80000"/>
              </a:lnSpc>
            </a:pPr>
            <a:endParaRPr lang="en-US" sz="900" smtClean="0"/>
          </a:p>
          <a:p>
            <a:pPr eaLnBrk="1" hangingPunct="1">
              <a:lnSpc>
                <a:spcPct val="80000"/>
              </a:lnSpc>
            </a:pPr>
            <a:endParaRPr lang="en-US" sz="900" smtClean="0"/>
          </a:p>
          <a:p>
            <a:pPr eaLnBrk="1" hangingPunct="1">
              <a:lnSpc>
                <a:spcPct val="80000"/>
              </a:lnSpc>
            </a:pPr>
            <a:endParaRPr lang="en-US" sz="900" smtClean="0"/>
          </a:p>
          <a:p>
            <a:pPr eaLnBrk="1" hangingPunct="1">
              <a:lnSpc>
                <a:spcPct val="80000"/>
              </a:lnSpc>
            </a:pPr>
            <a:endParaRPr lang="en-US" sz="8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B97569CC-9C80-4D86-9325-80BF5D2AEE69}" type="slidenum">
              <a:rPr lang="en-US"/>
              <a:pPr/>
              <a:t>24</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lnSpc>
                <a:spcPct val="80000"/>
              </a:lnSpc>
            </a:pPr>
            <a:r>
              <a:rPr lang="en-US" sz="900" smtClean="0"/>
              <a:t>Now, let’s talk about property rights and corruption. </a:t>
            </a:r>
            <a:r>
              <a:rPr lang="en-US" sz="900" b="1" smtClean="0"/>
              <a:t>Property rights</a:t>
            </a:r>
            <a:r>
              <a:rPr lang="en-US" sz="900" smtClean="0"/>
              <a:t> are the legal rights over the use to which a resource is put and over the use of any income that may be derived from that resource.  </a:t>
            </a:r>
          </a:p>
          <a:p>
            <a:pPr eaLnBrk="1" hangingPunct="1">
              <a:lnSpc>
                <a:spcPct val="80000"/>
              </a:lnSpc>
            </a:pPr>
            <a:endParaRPr lang="en-US" sz="900" smtClean="0"/>
          </a:p>
          <a:p>
            <a:pPr eaLnBrk="1" hangingPunct="1">
              <a:lnSpc>
                <a:spcPct val="80000"/>
              </a:lnSpc>
            </a:pPr>
            <a:r>
              <a:rPr lang="en-US" sz="900" smtClean="0"/>
              <a:t>As you’ve probably already guessed, the laws on property rights differ across countries.  In some countries, even though there are laws protecting property, the laws are not consistently enforced.  </a:t>
            </a:r>
          </a:p>
          <a:p>
            <a:pPr eaLnBrk="1" hangingPunct="1">
              <a:lnSpc>
                <a:spcPct val="80000"/>
              </a:lnSpc>
            </a:pPr>
            <a:endParaRPr lang="en-US" sz="900" smtClean="0"/>
          </a:p>
          <a:p>
            <a:pPr eaLnBrk="1" hangingPunct="1">
              <a:lnSpc>
                <a:spcPct val="80000"/>
              </a:lnSpc>
            </a:pPr>
            <a:r>
              <a:rPr lang="en-US" sz="900" smtClean="0"/>
              <a:t>Property rights can be violated through private actions and through public actions.</a:t>
            </a:r>
          </a:p>
          <a:p>
            <a:pPr eaLnBrk="1" hangingPunct="1">
              <a:lnSpc>
                <a:spcPct val="80000"/>
              </a:lnSpc>
            </a:pPr>
            <a:r>
              <a:rPr lang="en-US" sz="900" b="1" smtClean="0"/>
              <a:t>Private violations</a:t>
            </a:r>
            <a:r>
              <a:rPr lang="en-US" sz="900" smtClean="0"/>
              <a:t> like theft, piracy, or blackmail, are done by individuals.  Keep in mind that this type of violation can take place in any country, but countries with weak legal systems like Russia have a much bigger problem with it. </a:t>
            </a:r>
          </a:p>
          <a:p>
            <a:pPr eaLnBrk="1" hangingPunct="1">
              <a:lnSpc>
                <a:spcPct val="80000"/>
              </a:lnSpc>
            </a:pPr>
            <a:endParaRPr lang="en-US" sz="900" smtClean="0"/>
          </a:p>
          <a:p>
            <a:pPr eaLnBrk="1" hangingPunct="1">
              <a:lnSpc>
                <a:spcPct val="80000"/>
              </a:lnSpc>
            </a:pPr>
            <a:r>
              <a:rPr lang="en-US" sz="900" smtClean="0"/>
              <a:t>When </a:t>
            </a:r>
            <a:r>
              <a:rPr lang="en-US" sz="900" b="1" smtClean="0"/>
              <a:t>public</a:t>
            </a:r>
            <a:r>
              <a:rPr lang="en-US" sz="900" smtClean="0"/>
              <a:t> officials like politicians and bureaucrats violate property rights, they might use legal mechanisms such as levying excessive taxes like Chavez did in Venezuela, or requiring special expensive licenses, or even simply taking assets into state control.  Public violation can also be illegal.  You might think of having to pay a bribe in order to get the right to operate in a certain country like companies had to do in the Philippines when Ferdinand Marcos was in power.  </a:t>
            </a:r>
          </a:p>
          <a:p>
            <a:pPr eaLnBrk="1" hangingPunct="1">
              <a:lnSpc>
                <a:spcPct val="80000"/>
              </a:lnSpc>
            </a:pPr>
            <a:endParaRPr lang="en-US" sz="900" smtClean="0"/>
          </a:p>
          <a:p>
            <a:pPr eaLnBrk="1" hangingPunct="1">
              <a:lnSpc>
                <a:spcPct val="80000"/>
              </a:lnSpc>
            </a:pPr>
            <a:r>
              <a:rPr lang="en-US" sz="900" smtClean="0"/>
              <a:t>The United States passed the Foreign Corrupt Practices Act in the 1970s to make it illegal for companies to bribe government officials in foreign countries to obtain or maintain business over which the foreign official has authority.  </a:t>
            </a:r>
          </a:p>
          <a:p>
            <a:pPr eaLnBrk="1" hangingPunct="1">
              <a:lnSpc>
                <a:spcPct val="80000"/>
              </a:lnSpc>
            </a:pPr>
            <a:endParaRPr lang="en-US" sz="900" smtClean="0"/>
          </a:p>
          <a:p>
            <a:pPr eaLnBrk="1" hangingPunct="1">
              <a:lnSpc>
                <a:spcPct val="80000"/>
              </a:lnSpc>
            </a:pPr>
            <a:r>
              <a:rPr lang="en-US" sz="900" smtClean="0"/>
              <a:t>Companies have to keep detailed records so that it’s clear whether a violation has taken place.</a:t>
            </a:r>
          </a:p>
          <a:p>
            <a:pPr eaLnBrk="1" hangingPunct="1">
              <a:lnSpc>
                <a:spcPct val="80000"/>
              </a:lnSpc>
            </a:pPr>
            <a:endParaRPr lang="en-US" sz="900" smtClean="0"/>
          </a:p>
          <a:p>
            <a:pPr eaLnBrk="1" hangingPunct="1">
              <a:lnSpc>
                <a:spcPct val="80000"/>
              </a:lnSpc>
            </a:pPr>
            <a:r>
              <a:rPr lang="en-US" sz="900" smtClean="0"/>
              <a:t>There are some exceptions to this law.  Facilitating or expediting payments, which are also called grease payments, are still allowed.  So a company can speed up the processing of routine paperwork, or obtain permits or licenses using grease payments.  The U.S. argues that since these types of activities would be performed routinely anyway, speeding them is not a violation of the law.</a:t>
            </a:r>
          </a:p>
          <a:p>
            <a:pPr eaLnBrk="1" hangingPunct="1">
              <a:lnSpc>
                <a:spcPct val="80000"/>
              </a:lnSpc>
            </a:pPr>
            <a:endParaRPr lang="en-US" sz="900" smtClean="0"/>
          </a:p>
          <a:p>
            <a:pPr eaLnBrk="1" hangingPunct="1">
              <a:lnSpc>
                <a:spcPct val="80000"/>
              </a:lnSpc>
            </a:pPr>
            <a:r>
              <a:rPr lang="en-US" sz="900" smtClean="0"/>
              <a:t>The Organization for Economic Cooperation and Development, or OECD, has also adopted a convention that requires member states to make bribery of foreign public officials a criminal offense.</a:t>
            </a:r>
          </a:p>
          <a:p>
            <a:pPr eaLnBrk="1" hangingPunct="1">
              <a:lnSpc>
                <a:spcPct val="80000"/>
              </a:lnSpc>
            </a:pPr>
            <a:endParaRPr lang="en-US" sz="9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B97569CC-9C80-4D86-9325-80BF5D2AEE69}" type="slidenum">
              <a:rPr lang="en-US"/>
              <a:pPr/>
              <a:t>25</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lnSpc>
                <a:spcPct val="80000"/>
              </a:lnSpc>
            </a:pPr>
            <a:r>
              <a:rPr lang="en-US" sz="900" smtClean="0"/>
              <a:t>Now, let’s talk about property rights and corruption. </a:t>
            </a:r>
            <a:r>
              <a:rPr lang="en-US" sz="900" b="1" smtClean="0"/>
              <a:t>Property rights</a:t>
            </a:r>
            <a:r>
              <a:rPr lang="en-US" sz="900" smtClean="0"/>
              <a:t> are the legal rights over the use to which a resource is put and over the use of any income that may be derived from that resource.  </a:t>
            </a:r>
          </a:p>
          <a:p>
            <a:pPr eaLnBrk="1" hangingPunct="1">
              <a:lnSpc>
                <a:spcPct val="80000"/>
              </a:lnSpc>
            </a:pPr>
            <a:endParaRPr lang="en-US" sz="900" smtClean="0"/>
          </a:p>
          <a:p>
            <a:pPr eaLnBrk="1" hangingPunct="1">
              <a:lnSpc>
                <a:spcPct val="80000"/>
              </a:lnSpc>
            </a:pPr>
            <a:r>
              <a:rPr lang="en-US" sz="900" smtClean="0"/>
              <a:t>As you’ve probably already guessed, the laws on property rights differ across countries.  In some countries, even though there are laws protecting property, the laws are not consistently enforced.  </a:t>
            </a:r>
          </a:p>
          <a:p>
            <a:pPr eaLnBrk="1" hangingPunct="1">
              <a:lnSpc>
                <a:spcPct val="80000"/>
              </a:lnSpc>
            </a:pPr>
            <a:endParaRPr lang="en-US" sz="900" smtClean="0"/>
          </a:p>
          <a:p>
            <a:pPr eaLnBrk="1" hangingPunct="1">
              <a:lnSpc>
                <a:spcPct val="80000"/>
              </a:lnSpc>
            </a:pPr>
            <a:r>
              <a:rPr lang="en-US" sz="900" smtClean="0"/>
              <a:t>Property rights can be violated through private actions and through public actions.</a:t>
            </a:r>
          </a:p>
          <a:p>
            <a:pPr eaLnBrk="1" hangingPunct="1">
              <a:lnSpc>
                <a:spcPct val="80000"/>
              </a:lnSpc>
            </a:pPr>
            <a:r>
              <a:rPr lang="en-US" sz="900" b="1" smtClean="0"/>
              <a:t>Private violations</a:t>
            </a:r>
            <a:r>
              <a:rPr lang="en-US" sz="900" smtClean="0"/>
              <a:t> like theft, piracy, or blackmail, are done by individuals.  Keep in mind that this type of violation can take place in any country, but countries with weak legal systems like Russia have a much bigger problem with it. </a:t>
            </a:r>
          </a:p>
          <a:p>
            <a:pPr eaLnBrk="1" hangingPunct="1">
              <a:lnSpc>
                <a:spcPct val="80000"/>
              </a:lnSpc>
            </a:pPr>
            <a:endParaRPr lang="en-US" sz="900" smtClean="0"/>
          </a:p>
          <a:p>
            <a:pPr eaLnBrk="1" hangingPunct="1">
              <a:lnSpc>
                <a:spcPct val="80000"/>
              </a:lnSpc>
            </a:pPr>
            <a:r>
              <a:rPr lang="en-US" sz="900" smtClean="0"/>
              <a:t>When </a:t>
            </a:r>
            <a:r>
              <a:rPr lang="en-US" sz="900" b="1" smtClean="0"/>
              <a:t>public</a:t>
            </a:r>
            <a:r>
              <a:rPr lang="en-US" sz="900" smtClean="0"/>
              <a:t> officials like politicians and bureaucrats violate property rights, they might use legal mechanisms such as levying excessive taxes like Chavez did in Venezuela, or requiring special expensive licenses, or even simply taking assets into state control.  Public violation can also be illegal.  You might think of having to pay a bribe in order to get the right to operate in a certain country like companies had to do in the Philippines when Ferdinand Marcos was in power.  </a:t>
            </a:r>
          </a:p>
          <a:p>
            <a:pPr eaLnBrk="1" hangingPunct="1">
              <a:lnSpc>
                <a:spcPct val="80000"/>
              </a:lnSpc>
            </a:pPr>
            <a:endParaRPr lang="en-US" sz="900" smtClean="0"/>
          </a:p>
          <a:p>
            <a:pPr eaLnBrk="1" hangingPunct="1">
              <a:lnSpc>
                <a:spcPct val="80000"/>
              </a:lnSpc>
            </a:pPr>
            <a:r>
              <a:rPr lang="en-US" sz="900" smtClean="0"/>
              <a:t>The United States passed the Foreign Corrupt Practices Act in the 1970s to make it illegal for companies to bribe government officials in foreign countries to obtain or maintain business over which the foreign official has authority.  </a:t>
            </a:r>
          </a:p>
          <a:p>
            <a:pPr eaLnBrk="1" hangingPunct="1">
              <a:lnSpc>
                <a:spcPct val="80000"/>
              </a:lnSpc>
            </a:pPr>
            <a:endParaRPr lang="en-US" sz="900" smtClean="0"/>
          </a:p>
          <a:p>
            <a:pPr eaLnBrk="1" hangingPunct="1">
              <a:lnSpc>
                <a:spcPct val="80000"/>
              </a:lnSpc>
            </a:pPr>
            <a:r>
              <a:rPr lang="en-US" sz="900" smtClean="0"/>
              <a:t>Companies have to keep detailed records so that it’s clear whether a violation has taken place.</a:t>
            </a:r>
          </a:p>
          <a:p>
            <a:pPr eaLnBrk="1" hangingPunct="1">
              <a:lnSpc>
                <a:spcPct val="80000"/>
              </a:lnSpc>
            </a:pPr>
            <a:endParaRPr lang="en-US" sz="900" smtClean="0"/>
          </a:p>
          <a:p>
            <a:pPr eaLnBrk="1" hangingPunct="1">
              <a:lnSpc>
                <a:spcPct val="80000"/>
              </a:lnSpc>
            </a:pPr>
            <a:r>
              <a:rPr lang="en-US" sz="900" smtClean="0"/>
              <a:t>There are some exceptions to this law.  Facilitating or expediting payments, which are also called grease payments, are still allowed.  So a company can speed up the processing of routine paperwork, or obtain permits or licenses using grease payments.  The U.S. argues that since these types of activities would be performed routinely anyway, speeding them is not a violation of the law.</a:t>
            </a:r>
          </a:p>
          <a:p>
            <a:pPr eaLnBrk="1" hangingPunct="1">
              <a:lnSpc>
                <a:spcPct val="80000"/>
              </a:lnSpc>
            </a:pPr>
            <a:endParaRPr lang="en-US" sz="900" smtClean="0"/>
          </a:p>
          <a:p>
            <a:pPr eaLnBrk="1" hangingPunct="1">
              <a:lnSpc>
                <a:spcPct val="80000"/>
              </a:lnSpc>
            </a:pPr>
            <a:r>
              <a:rPr lang="en-US" sz="900" smtClean="0"/>
              <a:t>The Organization for Economic Cooperation and Development, or OECD, has also adopted a convention that requires member states to make bribery of foreign public officials a criminal offense.</a:t>
            </a:r>
          </a:p>
          <a:p>
            <a:pPr eaLnBrk="1" hangingPunct="1">
              <a:lnSpc>
                <a:spcPct val="80000"/>
              </a:lnSpc>
            </a:pPr>
            <a:endParaRPr lang="en-US" sz="9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B97569CC-9C80-4D86-9325-80BF5D2AEE69}" type="slidenum">
              <a:rPr lang="en-US"/>
              <a:pPr/>
              <a:t>26</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lnSpc>
                <a:spcPct val="80000"/>
              </a:lnSpc>
            </a:pPr>
            <a:r>
              <a:rPr lang="en-US" sz="900" smtClean="0"/>
              <a:t>Now, let’s talk about property rights and corruption. </a:t>
            </a:r>
            <a:r>
              <a:rPr lang="en-US" sz="900" b="1" smtClean="0"/>
              <a:t>Property rights</a:t>
            </a:r>
            <a:r>
              <a:rPr lang="en-US" sz="900" smtClean="0"/>
              <a:t> are the legal rights over the use to which a resource is put and over the use of any income that may be derived from that resource.  </a:t>
            </a:r>
          </a:p>
          <a:p>
            <a:pPr eaLnBrk="1" hangingPunct="1">
              <a:lnSpc>
                <a:spcPct val="80000"/>
              </a:lnSpc>
            </a:pPr>
            <a:endParaRPr lang="en-US" sz="900" smtClean="0"/>
          </a:p>
          <a:p>
            <a:pPr eaLnBrk="1" hangingPunct="1">
              <a:lnSpc>
                <a:spcPct val="80000"/>
              </a:lnSpc>
            </a:pPr>
            <a:r>
              <a:rPr lang="en-US" sz="900" smtClean="0"/>
              <a:t>As you’ve probably already guessed, the laws on property rights differ across countries.  In some countries, even though there are laws protecting property, the laws are not consistently enforced.  </a:t>
            </a:r>
          </a:p>
          <a:p>
            <a:pPr eaLnBrk="1" hangingPunct="1">
              <a:lnSpc>
                <a:spcPct val="80000"/>
              </a:lnSpc>
            </a:pPr>
            <a:endParaRPr lang="en-US" sz="900" smtClean="0"/>
          </a:p>
          <a:p>
            <a:pPr eaLnBrk="1" hangingPunct="1">
              <a:lnSpc>
                <a:spcPct val="80000"/>
              </a:lnSpc>
            </a:pPr>
            <a:r>
              <a:rPr lang="en-US" sz="900" smtClean="0"/>
              <a:t>Property rights can be violated through private actions and through public actions.</a:t>
            </a:r>
          </a:p>
          <a:p>
            <a:pPr eaLnBrk="1" hangingPunct="1">
              <a:lnSpc>
                <a:spcPct val="80000"/>
              </a:lnSpc>
            </a:pPr>
            <a:r>
              <a:rPr lang="en-US" sz="900" b="1" smtClean="0"/>
              <a:t>Private violations</a:t>
            </a:r>
            <a:r>
              <a:rPr lang="en-US" sz="900" smtClean="0"/>
              <a:t> like theft, piracy, or blackmail, are done by individuals.  Keep in mind that this type of violation can take place in any country, but countries with weak legal systems like Russia have a much bigger problem with it. </a:t>
            </a:r>
          </a:p>
          <a:p>
            <a:pPr eaLnBrk="1" hangingPunct="1">
              <a:lnSpc>
                <a:spcPct val="80000"/>
              </a:lnSpc>
            </a:pPr>
            <a:endParaRPr lang="en-US" sz="900" smtClean="0"/>
          </a:p>
          <a:p>
            <a:pPr eaLnBrk="1" hangingPunct="1">
              <a:lnSpc>
                <a:spcPct val="80000"/>
              </a:lnSpc>
            </a:pPr>
            <a:r>
              <a:rPr lang="en-US" sz="900" smtClean="0"/>
              <a:t>When </a:t>
            </a:r>
            <a:r>
              <a:rPr lang="en-US" sz="900" b="1" smtClean="0"/>
              <a:t>public</a:t>
            </a:r>
            <a:r>
              <a:rPr lang="en-US" sz="900" smtClean="0"/>
              <a:t> officials like politicians and bureaucrats violate property rights, they might use legal mechanisms such as levying excessive taxes like Chavez did in Venezuela, or requiring special expensive licenses, or even simply taking assets into state control.  Public violation can also be illegal.  You might think of having to pay a bribe in order to get the right to operate in a certain country like companies had to do in the Philippines when Ferdinand Marcos was in power.  </a:t>
            </a:r>
          </a:p>
          <a:p>
            <a:pPr eaLnBrk="1" hangingPunct="1">
              <a:lnSpc>
                <a:spcPct val="80000"/>
              </a:lnSpc>
            </a:pPr>
            <a:endParaRPr lang="en-US" sz="900" smtClean="0"/>
          </a:p>
          <a:p>
            <a:pPr eaLnBrk="1" hangingPunct="1">
              <a:lnSpc>
                <a:spcPct val="80000"/>
              </a:lnSpc>
            </a:pPr>
            <a:r>
              <a:rPr lang="en-US" sz="900" smtClean="0"/>
              <a:t>The United States passed the Foreign Corrupt Practices Act in the 1970s to make it illegal for companies to bribe government officials in foreign countries to obtain or maintain business over which the foreign official has authority.  </a:t>
            </a:r>
          </a:p>
          <a:p>
            <a:pPr eaLnBrk="1" hangingPunct="1">
              <a:lnSpc>
                <a:spcPct val="80000"/>
              </a:lnSpc>
            </a:pPr>
            <a:endParaRPr lang="en-US" sz="900" smtClean="0"/>
          </a:p>
          <a:p>
            <a:pPr eaLnBrk="1" hangingPunct="1">
              <a:lnSpc>
                <a:spcPct val="80000"/>
              </a:lnSpc>
            </a:pPr>
            <a:r>
              <a:rPr lang="en-US" sz="900" smtClean="0"/>
              <a:t>Companies have to keep detailed records so that it’s clear whether a violation has taken place.</a:t>
            </a:r>
          </a:p>
          <a:p>
            <a:pPr eaLnBrk="1" hangingPunct="1">
              <a:lnSpc>
                <a:spcPct val="80000"/>
              </a:lnSpc>
            </a:pPr>
            <a:endParaRPr lang="en-US" sz="900" smtClean="0"/>
          </a:p>
          <a:p>
            <a:pPr eaLnBrk="1" hangingPunct="1">
              <a:lnSpc>
                <a:spcPct val="80000"/>
              </a:lnSpc>
            </a:pPr>
            <a:r>
              <a:rPr lang="en-US" sz="900" smtClean="0"/>
              <a:t>There are some exceptions to this law.  Facilitating or expediting payments, which are also called grease payments, are still allowed.  So a company can speed up the processing of routine paperwork, or obtain permits or licenses using grease payments.  The U.S. argues that since these types of activities would be performed routinely anyway, speeding them is not a violation of the law.</a:t>
            </a:r>
          </a:p>
          <a:p>
            <a:pPr eaLnBrk="1" hangingPunct="1">
              <a:lnSpc>
                <a:spcPct val="80000"/>
              </a:lnSpc>
            </a:pPr>
            <a:endParaRPr lang="en-US" sz="900" smtClean="0"/>
          </a:p>
          <a:p>
            <a:pPr eaLnBrk="1" hangingPunct="1">
              <a:lnSpc>
                <a:spcPct val="80000"/>
              </a:lnSpc>
            </a:pPr>
            <a:r>
              <a:rPr lang="en-US" sz="900" smtClean="0"/>
              <a:t>The Organization for Economic Cooperation and Development, or OECD, has also adopted a convention that requires member states to make bribery of foreign public officials a criminal offense.</a:t>
            </a:r>
          </a:p>
          <a:p>
            <a:pPr eaLnBrk="1" hangingPunct="1">
              <a:lnSpc>
                <a:spcPct val="80000"/>
              </a:lnSpc>
            </a:pPr>
            <a:endParaRPr lang="en-US" sz="9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8C55451B-8375-4384-B019-B21AF6E32156}" type="slidenum">
              <a:rPr lang="en-US"/>
              <a:pPr/>
              <a:t>27</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z="1400" smtClean="0"/>
              <a:t>Here you can see corruption levels in various countries.  Remember, that this type of corruption is present in every country, but it’s much more prevalent in countries with weak legal systems.  </a:t>
            </a:r>
          </a:p>
          <a:p>
            <a:pPr eaLnBrk="1" hangingPunct="1"/>
            <a:endParaRPr lang="en-US" sz="1400" smtClean="0"/>
          </a:p>
          <a:p>
            <a:pPr eaLnBrk="1" hangingPunct="1"/>
            <a:r>
              <a:rPr lang="en-US" sz="1400" smtClean="0"/>
              <a:t>Why is it important  to understand property rights and corruption?  Well, most companies will be significantly more cautious when doing business in countries with high levels of corruption.  This can be quite detrimental to a country because when foreign direct investment and trade are reduced, economic growth slows.</a:t>
            </a:r>
          </a:p>
          <a:p>
            <a:pPr eaLnBrk="1" hangingPunct="1"/>
            <a:endParaRPr lang="en-US" sz="1400" smtClean="0"/>
          </a:p>
          <a:p>
            <a:pPr eaLnBrk="1" hangingPunct="1"/>
            <a:r>
              <a:rPr lang="en-US" sz="1400" smtClean="0"/>
              <a:t>You might recall the Country Focus on the corruption that took place in Venezuela in the late 1990s and early 2000s when the president of the country, Victor Chavez began to take control over foreign oil companies doing business in Venezuela, and the Country Focus on the corruption that has been rampant in Nigeria over the last 40 years.  </a:t>
            </a:r>
          </a:p>
          <a:p>
            <a:pPr eaLnBrk="1" hangingPunct="1"/>
            <a:endParaRPr lang="en-US" sz="1400" smtClean="0"/>
          </a:p>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E7EFDFE0-611B-401F-B669-D6CD840E53A4}" type="slidenum">
              <a:rPr lang="en-US"/>
              <a:pPr/>
              <a:t>28</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n-US" sz="1400" smtClean="0"/>
              <a:t>Now, let’s go on to talk about protecting intellectual property.  </a:t>
            </a:r>
          </a:p>
          <a:p>
            <a:pPr eaLnBrk="1" hangingPunct="1"/>
            <a:endParaRPr lang="en-US" sz="1400" smtClean="0"/>
          </a:p>
          <a:p>
            <a:pPr eaLnBrk="1" hangingPunct="1"/>
            <a:r>
              <a:rPr lang="en-US" sz="1400" smtClean="0"/>
              <a:t>Remember that </a:t>
            </a:r>
            <a:r>
              <a:rPr lang="en-US" sz="1400" b="1" smtClean="0"/>
              <a:t>intellectual property</a:t>
            </a:r>
            <a:r>
              <a:rPr lang="en-US" sz="1400" smtClean="0"/>
              <a:t> is property that is the product of intellectual activity.  So, it can include anything from computer software or a chemical formula for a new drug to a screenplay or a music score. </a:t>
            </a:r>
          </a:p>
          <a:p>
            <a:pPr eaLnBrk="1" hangingPunct="1"/>
            <a:endParaRPr lang="en-US" sz="1400" smtClean="0"/>
          </a:p>
          <a:p>
            <a:pPr eaLnBrk="1" hangingPunct="1"/>
            <a:r>
              <a:rPr lang="en-US" sz="1400" smtClean="0"/>
              <a:t>Intellectual property can be protected in three ways:</a:t>
            </a:r>
          </a:p>
          <a:p>
            <a:pPr eaLnBrk="1" hangingPunct="1"/>
            <a:r>
              <a:rPr lang="en-US" sz="1400" smtClean="0"/>
              <a:t>A</a:t>
            </a:r>
            <a:r>
              <a:rPr lang="en-US" sz="1400" b="1" smtClean="0"/>
              <a:t> patent</a:t>
            </a:r>
            <a:r>
              <a:rPr lang="en-US" sz="1400" smtClean="0"/>
              <a:t> gives the inventor of a new product or process exclusive rights to manufacture, use or sell the invention.  </a:t>
            </a:r>
          </a:p>
          <a:p>
            <a:pPr eaLnBrk="1" hangingPunct="1"/>
            <a:r>
              <a:rPr lang="en-US" sz="1400" smtClean="0"/>
              <a:t>A </a:t>
            </a:r>
            <a:r>
              <a:rPr lang="en-US" sz="1400" b="1" smtClean="0"/>
              <a:t>copyright</a:t>
            </a:r>
            <a:r>
              <a:rPr lang="en-US" sz="1400" smtClean="0"/>
              <a:t> is the exclusive right of authors, composers, playwrights, artists, and publishers to publish and dispose of their work as they see fit.  </a:t>
            </a:r>
          </a:p>
          <a:p>
            <a:pPr eaLnBrk="1" hangingPunct="1"/>
            <a:r>
              <a:rPr lang="en-US" sz="1400" smtClean="0"/>
              <a:t>A </a:t>
            </a:r>
            <a:r>
              <a:rPr lang="en-US" sz="1400" b="1" smtClean="0"/>
              <a:t>trademark</a:t>
            </a:r>
            <a:r>
              <a:rPr lang="en-US" sz="1400" smtClean="0"/>
              <a:t> is a design or name that may be officially registered, that allows merchants or manufacturers to designate or differentiate their products.  </a:t>
            </a:r>
          </a:p>
          <a:p>
            <a:pPr eaLnBrk="1" hangingPunct="1"/>
            <a:r>
              <a:rPr lang="en-US" sz="1400" smtClean="0"/>
              <a:t>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E74DC038-C6EC-4EC8-ADD6-D8B3F859C540}" type="slidenum">
              <a:rPr lang="en-US"/>
              <a:pPr/>
              <a:t>29</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pPr>
            <a:r>
              <a:rPr lang="en-US" smtClean="0"/>
              <a:t>You might already know that the protection of intellectual property rights varies by country.  </a:t>
            </a:r>
          </a:p>
          <a:p>
            <a:pPr eaLnBrk="1" hangingPunct="1">
              <a:lnSpc>
                <a:spcPct val="90000"/>
              </a:lnSpc>
            </a:pPr>
            <a:endParaRPr lang="en-US" smtClean="0"/>
          </a:p>
          <a:p>
            <a:pPr eaLnBrk="1" hangingPunct="1">
              <a:lnSpc>
                <a:spcPct val="90000"/>
              </a:lnSpc>
            </a:pPr>
            <a:r>
              <a:rPr lang="en-US" smtClean="0"/>
              <a:t>China and Thailand are currently among the world’s biggest violators of intellectual property rights.  Pirated products like Rolex watches, Levi’s jeans, and computer software are widely available in both countries. In Latin America, about 68 percent of all software is pirated, and in China alone, 86 percent of software is pirated! </a:t>
            </a:r>
          </a:p>
          <a:p>
            <a:pPr eaLnBrk="1" hangingPunct="1">
              <a:lnSpc>
                <a:spcPct val="90000"/>
              </a:lnSpc>
            </a:pPr>
            <a:endParaRPr lang="en-US" smtClean="0"/>
          </a:p>
          <a:p>
            <a:pPr eaLnBrk="1" hangingPunct="1">
              <a:lnSpc>
                <a:spcPct val="90000"/>
              </a:lnSpc>
            </a:pPr>
            <a:r>
              <a:rPr lang="en-US" smtClean="0"/>
              <a:t>Nearly 200 countries have signed the </a:t>
            </a:r>
            <a:r>
              <a:rPr lang="en-US" b="1" smtClean="0"/>
              <a:t>Paris Convention for the Protection of Industrial Property</a:t>
            </a:r>
            <a:r>
              <a:rPr lang="en-US" smtClean="0"/>
              <a:t> to protect intellectual property rights, and are part of the </a:t>
            </a:r>
            <a:r>
              <a:rPr lang="en-US" b="1" smtClean="0"/>
              <a:t>World Property Organization</a:t>
            </a:r>
            <a:r>
              <a:rPr lang="en-US" smtClean="0"/>
              <a:t>, but enforcement of property regulations is still lax in many countries.  </a:t>
            </a:r>
          </a:p>
          <a:p>
            <a:pPr eaLnBrk="1" hangingPunct="1">
              <a:lnSpc>
                <a:spcPct val="90000"/>
              </a:lnSpc>
            </a:pPr>
            <a:endParaRPr lang="en-US" smtClean="0"/>
          </a:p>
          <a:p>
            <a:pPr eaLnBrk="1" hangingPunct="1">
              <a:lnSpc>
                <a:spcPct val="90000"/>
              </a:lnSpc>
            </a:pPr>
            <a:r>
              <a:rPr lang="en-US" smtClean="0"/>
              <a:t>What can you do if your intellectual property is stolen?  </a:t>
            </a:r>
          </a:p>
          <a:p>
            <a:pPr eaLnBrk="1" hangingPunct="1">
              <a:lnSpc>
                <a:spcPct val="90000"/>
              </a:lnSpc>
            </a:pPr>
            <a:r>
              <a:rPr lang="en-US" smtClean="0"/>
              <a:t>You can lobby your government to take action.  Many companies have done this already, and as a result this is one of the areas that the WTO is working on though the Trade Related Aspects of Intellectual Property Rights or TRIPS agreement.  You can also file your own lawsuit.  Starbucks was successful at doing this against a Chinese firm that opened stores that were virtually replicas of the traditional Starbucks store.   You can learn more about the Starbucks case in the Management Focus in your text.</a:t>
            </a:r>
          </a:p>
          <a:p>
            <a:pPr eaLnBrk="1" hangingPunct="1">
              <a:lnSpc>
                <a:spcPct val="90000"/>
              </a:lnSpc>
            </a:pPr>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E74DC038-C6EC-4EC8-ADD6-D8B3F859C540}" type="slidenum">
              <a:rPr lang="en-US"/>
              <a:pPr/>
              <a:t>30</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pPr>
            <a:r>
              <a:rPr lang="en-US" smtClean="0"/>
              <a:t>You might already know that the protection of intellectual property rights varies by country.  </a:t>
            </a:r>
          </a:p>
          <a:p>
            <a:pPr eaLnBrk="1" hangingPunct="1">
              <a:lnSpc>
                <a:spcPct val="90000"/>
              </a:lnSpc>
            </a:pPr>
            <a:endParaRPr lang="en-US" smtClean="0"/>
          </a:p>
          <a:p>
            <a:pPr eaLnBrk="1" hangingPunct="1">
              <a:lnSpc>
                <a:spcPct val="90000"/>
              </a:lnSpc>
            </a:pPr>
            <a:r>
              <a:rPr lang="en-US" smtClean="0"/>
              <a:t>China and Thailand are currently among the world’s biggest violators of intellectual property rights.  Pirated products like Rolex watches, Levi’s jeans, and computer software are widely available in both countries. In Latin America, about 68 percent of all software is pirated, and in China alone, 86 percent of software is pirated! </a:t>
            </a:r>
          </a:p>
          <a:p>
            <a:pPr eaLnBrk="1" hangingPunct="1">
              <a:lnSpc>
                <a:spcPct val="90000"/>
              </a:lnSpc>
            </a:pPr>
            <a:endParaRPr lang="en-US" smtClean="0"/>
          </a:p>
          <a:p>
            <a:pPr eaLnBrk="1" hangingPunct="1">
              <a:lnSpc>
                <a:spcPct val="90000"/>
              </a:lnSpc>
            </a:pPr>
            <a:r>
              <a:rPr lang="en-US" smtClean="0"/>
              <a:t>Nearly 200 countries have signed the </a:t>
            </a:r>
            <a:r>
              <a:rPr lang="en-US" b="1" smtClean="0"/>
              <a:t>Paris Convention for the Protection of Industrial Property</a:t>
            </a:r>
            <a:r>
              <a:rPr lang="en-US" smtClean="0"/>
              <a:t> to protect intellectual property rights, and are part of the </a:t>
            </a:r>
            <a:r>
              <a:rPr lang="en-US" b="1" smtClean="0"/>
              <a:t>World Property Organization</a:t>
            </a:r>
            <a:r>
              <a:rPr lang="en-US" smtClean="0"/>
              <a:t>, but enforcement of property regulations is still lax in many countries.  </a:t>
            </a:r>
          </a:p>
          <a:p>
            <a:pPr eaLnBrk="1" hangingPunct="1">
              <a:lnSpc>
                <a:spcPct val="90000"/>
              </a:lnSpc>
            </a:pPr>
            <a:endParaRPr lang="en-US" smtClean="0"/>
          </a:p>
          <a:p>
            <a:pPr eaLnBrk="1" hangingPunct="1">
              <a:lnSpc>
                <a:spcPct val="90000"/>
              </a:lnSpc>
            </a:pPr>
            <a:r>
              <a:rPr lang="en-US" smtClean="0"/>
              <a:t>What can you do if your intellectual property is stolen?  </a:t>
            </a:r>
          </a:p>
          <a:p>
            <a:pPr eaLnBrk="1" hangingPunct="1">
              <a:lnSpc>
                <a:spcPct val="90000"/>
              </a:lnSpc>
            </a:pPr>
            <a:r>
              <a:rPr lang="en-US" smtClean="0"/>
              <a:t>You can lobby your government to take action.  Many companies have done this already, and as a result this is one of the areas that the WTO is working on though the Trade Related Aspects of Intellectual Property Rights or TRIPS agreement.  You can also file your own lawsuit.  Starbucks was successful at doing this against a Chinese firm that opened stores that were virtually replicas of the traditional Starbucks store.   You can learn more about the Starbucks case in the Management Focus in your text.</a:t>
            </a:r>
          </a:p>
          <a:p>
            <a:pPr eaLnBrk="1" hangingPunct="1">
              <a:lnSpc>
                <a:spcPct val="90000"/>
              </a:lnSpc>
            </a:pPr>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CEBB730-B7A6-4C6C-8E4E-49C958A83A2A}" type="slidenum">
              <a:rPr lang="en-US"/>
              <a:pPr/>
              <a:t>31</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lnSpc>
                <a:spcPct val="90000"/>
              </a:lnSpc>
            </a:pPr>
            <a:r>
              <a:rPr lang="en-US" sz="1400" smtClean="0"/>
              <a:t>Companies also need to be aware of product safety and product liability when they do business in other countries.  </a:t>
            </a:r>
          </a:p>
          <a:p>
            <a:pPr eaLnBrk="1" hangingPunct="1">
              <a:lnSpc>
                <a:spcPct val="90000"/>
              </a:lnSpc>
            </a:pPr>
            <a:endParaRPr lang="en-US" sz="1400" smtClean="0"/>
          </a:p>
          <a:p>
            <a:pPr eaLnBrk="1" hangingPunct="1">
              <a:lnSpc>
                <a:spcPct val="90000"/>
              </a:lnSpc>
            </a:pPr>
            <a:r>
              <a:rPr lang="en-US" sz="1400" b="1" smtClean="0"/>
              <a:t>Product safety</a:t>
            </a:r>
            <a:r>
              <a:rPr lang="en-US" sz="1400" smtClean="0"/>
              <a:t> laws set certain standards to which a product must adhere and </a:t>
            </a:r>
            <a:r>
              <a:rPr lang="en-US" sz="1400" b="1" smtClean="0"/>
              <a:t>product liability</a:t>
            </a:r>
            <a:r>
              <a:rPr lang="en-US" sz="1400" smtClean="0"/>
              <a:t> involves holding a firm and its officers responsible when a product causes injury, death, or damage.  </a:t>
            </a:r>
          </a:p>
          <a:p>
            <a:pPr eaLnBrk="1" hangingPunct="1">
              <a:lnSpc>
                <a:spcPct val="90000"/>
              </a:lnSpc>
            </a:pPr>
            <a:endParaRPr lang="en-US" sz="1400" smtClean="0"/>
          </a:p>
          <a:p>
            <a:pPr eaLnBrk="1" hangingPunct="1">
              <a:lnSpc>
                <a:spcPct val="90000"/>
              </a:lnSpc>
            </a:pPr>
            <a:r>
              <a:rPr lang="en-US" sz="1400" smtClean="0"/>
              <a:t>You probably already know that the U.S. has some of the strictest laws in the world in this area.  Developing nations usually have less comprehensive laws.  This often leads to an ethical dilemma for companies.  What should a company do if the standards in a foreign market are lower than the standards at home?  </a:t>
            </a:r>
          </a:p>
          <a:p>
            <a:pPr eaLnBrk="1" hangingPunct="1">
              <a:lnSpc>
                <a:spcPct val="90000"/>
              </a:lnSpc>
            </a:pPr>
            <a:endParaRPr lang="en-US" sz="1400" smtClean="0"/>
          </a:p>
          <a:p>
            <a:pPr eaLnBrk="1" hangingPunct="1">
              <a:lnSpc>
                <a:spcPct val="90000"/>
              </a:lnSpc>
            </a:pPr>
            <a:r>
              <a:rPr lang="en-US" sz="1400" smtClean="0"/>
              <a:t>Should they incur the costs of complying with the home country standards, even if this puts them at a competitive disadvantage, or should they simply meet the standards of the host market even if this means that foreign consumers may not be assured of the same product safety levels as domestic consumers? </a:t>
            </a:r>
          </a:p>
          <a:p>
            <a:pPr eaLnBrk="1" hangingPunct="1">
              <a:lnSpc>
                <a:spcPct val="90000"/>
              </a:lnSpc>
            </a:pPr>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652134E8-396E-4A7B-9196-8256A690AEE8}" type="slidenum">
              <a:rPr lang="en-US"/>
              <a:pPr/>
              <a:t>32</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lnSpc>
                <a:spcPct val="80000"/>
              </a:lnSpc>
            </a:pPr>
            <a:r>
              <a:rPr lang="en-US" sz="1000" smtClean="0"/>
              <a:t>Now, let’s move on to the determinants of economic development. </a:t>
            </a:r>
          </a:p>
          <a:p>
            <a:pPr eaLnBrk="1" hangingPunct="1">
              <a:lnSpc>
                <a:spcPct val="80000"/>
              </a:lnSpc>
            </a:pPr>
            <a:endParaRPr lang="en-US" sz="1000" smtClean="0"/>
          </a:p>
          <a:p>
            <a:pPr eaLnBrk="1" hangingPunct="1">
              <a:lnSpc>
                <a:spcPct val="80000"/>
              </a:lnSpc>
            </a:pPr>
            <a:r>
              <a:rPr lang="en-US" sz="1000" smtClean="0"/>
              <a:t>The political, economic, and legal environments of a country can have a significant impact on its economic development, and on its attractiveness as a potential investment location or target market. </a:t>
            </a:r>
          </a:p>
          <a:p>
            <a:pPr eaLnBrk="1" hangingPunct="1">
              <a:lnSpc>
                <a:spcPct val="80000"/>
              </a:lnSpc>
            </a:pPr>
            <a:endParaRPr lang="en-US" sz="1000" smtClean="0"/>
          </a:p>
          <a:p>
            <a:pPr eaLnBrk="1" hangingPunct="1">
              <a:lnSpc>
                <a:spcPct val="80000"/>
              </a:lnSpc>
            </a:pPr>
            <a:r>
              <a:rPr lang="en-US" sz="1000" smtClean="0"/>
              <a:t>Economic development levels an be measured using </a:t>
            </a:r>
            <a:r>
              <a:rPr lang="en-US" sz="1000" b="1" smtClean="0"/>
              <a:t>gross national income</a:t>
            </a:r>
            <a:r>
              <a:rPr lang="en-US" sz="1000" smtClean="0"/>
              <a:t> per person, or GNI.  </a:t>
            </a:r>
          </a:p>
          <a:p>
            <a:pPr eaLnBrk="1" hangingPunct="1">
              <a:lnSpc>
                <a:spcPct val="80000"/>
              </a:lnSpc>
            </a:pPr>
            <a:r>
              <a:rPr lang="en-US" sz="1000" smtClean="0"/>
              <a:t>But, GNI measures can be misleading because they don’t take into account cost of living differences.  So, we adjust these numbers by purchasing power.  Using </a:t>
            </a:r>
            <a:r>
              <a:rPr lang="en-US" sz="1000" b="1" smtClean="0"/>
              <a:t>purchasing power parity or PPP</a:t>
            </a:r>
            <a:r>
              <a:rPr lang="en-US" sz="1000" smtClean="0"/>
              <a:t>, we can adjust the numbers to reflect how far your money actually goes in a particular country. </a:t>
            </a:r>
          </a:p>
          <a:p>
            <a:pPr eaLnBrk="1" hangingPunct="1">
              <a:lnSpc>
                <a:spcPct val="80000"/>
              </a:lnSpc>
            </a:pPr>
            <a:endParaRPr lang="en-US" sz="1000" smtClean="0"/>
          </a:p>
          <a:p>
            <a:pPr eaLnBrk="1" hangingPunct="1">
              <a:lnSpc>
                <a:spcPct val="80000"/>
              </a:lnSpc>
            </a:pPr>
            <a:r>
              <a:rPr lang="en-US" sz="1000" smtClean="0"/>
              <a:t>What does this mean for companies?  Well, looking at a PPI adjusted GNI for India in 2007, we would conclude that the average India could only consume about 6 percent of the goods and services consumed by the average American.  Think about that the next time you go to the mall!  Should we discount India as a potential market then?  No, because if we look a little deeper we would find that the country has an emerging middle class of about 100 million people that represents a tremendous opportunity for foreign companies.</a:t>
            </a:r>
          </a:p>
          <a:p>
            <a:pPr eaLnBrk="1" hangingPunct="1">
              <a:lnSpc>
                <a:spcPct val="80000"/>
              </a:lnSpc>
            </a:pPr>
            <a:endParaRPr lang="en-US" sz="1000" smtClean="0"/>
          </a:p>
          <a:p>
            <a:pPr eaLnBrk="1" hangingPunct="1">
              <a:lnSpc>
                <a:spcPct val="80000"/>
              </a:lnSpc>
            </a:pPr>
            <a:r>
              <a:rPr lang="en-US" sz="1000" smtClean="0"/>
              <a:t>Are there other ways to measure economic development? Nobel-prize winning economist Amartya Sen thinks so!  </a:t>
            </a:r>
          </a:p>
          <a:p>
            <a:pPr eaLnBrk="1" hangingPunct="1">
              <a:lnSpc>
                <a:spcPct val="80000"/>
              </a:lnSpc>
            </a:pPr>
            <a:endParaRPr lang="en-US" sz="1000" smtClean="0"/>
          </a:p>
          <a:p>
            <a:pPr eaLnBrk="1" hangingPunct="1">
              <a:lnSpc>
                <a:spcPct val="80000"/>
              </a:lnSpc>
            </a:pPr>
            <a:r>
              <a:rPr lang="en-US" sz="1000" smtClean="0"/>
              <a:t>Amartya Sen argues that rather than simply focusing on material output measures like GNI per capital, we should consider the capabilities and opportunities people enjoy when measuring economic development.  Sen believes that economic progress includes things like removing impediments to freedom like tyranny, poverty, and the neglect of public facilities, and a democratization of political communities so that citizens have a voice in decisions.  So, for example, Sen argues that providing basic health care and education is essential for economic growth.</a:t>
            </a:r>
          </a:p>
          <a:p>
            <a:pPr eaLnBrk="1" hangingPunct="1">
              <a:lnSpc>
                <a:spcPct val="80000"/>
              </a:lnSpc>
            </a:pPr>
            <a:endParaRPr lang="en-US" sz="1000" smtClean="0"/>
          </a:p>
          <a:p>
            <a:pPr eaLnBrk="1" hangingPunct="1">
              <a:lnSpc>
                <a:spcPct val="80000"/>
              </a:lnSpc>
            </a:pPr>
            <a:endParaRPr lang="en-US" sz="10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E5944CD4-2C0A-4C2F-9973-A858EF490211}" type="slidenum">
              <a:rPr lang="en-US"/>
              <a:pPr/>
              <a:t>33</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z="1400" smtClean="0"/>
              <a:t>Here you can see how countries compare by GNI per capita.</a:t>
            </a:r>
          </a:p>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652134E8-396E-4A7B-9196-8256A690AEE8}" type="slidenum">
              <a:rPr lang="en-US"/>
              <a:pPr/>
              <a:t>34</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lnSpc>
                <a:spcPct val="80000"/>
              </a:lnSpc>
            </a:pPr>
            <a:r>
              <a:rPr lang="en-US" sz="1000" smtClean="0"/>
              <a:t>Now, let’s move on to the determinants of economic development. </a:t>
            </a:r>
          </a:p>
          <a:p>
            <a:pPr eaLnBrk="1" hangingPunct="1">
              <a:lnSpc>
                <a:spcPct val="80000"/>
              </a:lnSpc>
            </a:pPr>
            <a:endParaRPr lang="en-US" sz="1000" smtClean="0"/>
          </a:p>
          <a:p>
            <a:pPr eaLnBrk="1" hangingPunct="1">
              <a:lnSpc>
                <a:spcPct val="80000"/>
              </a:lnSpc>
            </a:pPr>
            <a:r>
              <a:rPr lang="en-US" sz="1000" smtClean="0"/>
              <a:t>The political, economic, and legal environments of a country can have a significant impact on its economic development, and on its attractiveness as a potential investment location or target market. </a:t>
            </a:r>
          </a:p>
          <a:p>
            <a:pPr eaLnBrk="1" hangingPunct="1">
              <a:lnSpc>
                <a:spcPct val="80000"/>
              </a:lnSpc>
            </a:pPr>
            <a:endParaRPr lang="en-US" sz="1000" smtClean="0"/>
          </a:p>
          <a:p>
            <a:pPr eaLnBrk="1" hangingPunct="1">
              <a:lnSpc>
                <a:spcPct val="80000"/>
              </a:lnSpc>
            </a:pPr>
            <a:r>
              <a:rPr lang="en-US" sz="1000" smtClean="0"/>
              <a:t>Economic development levels an be measured using </a:t>
            </a:r>
            <a:r>
              <a:rPr lang="en-US" sz="1000" b="1" smtClean="0"/>
              <a:t>gross national income</a:t>
            </a:r>
            <a:r>
              <a:rPr lang="en-US" sz="1000" smtClean="0"/>
              <a:t> per person, or GNI.  </a:t>
            </a:r>
          </a:p>
          <a:p>
            <a:pPr eaLnBrk="1" hangingPunct="1">
              <a:lnSpc>
                <a:spcPct val="80000"/>
              </a:lnSpc>
            </a:pPr>
            <a:r>
              <a:rPr lang="en-US" sz="1000" smtClean="0"/>
              <a:t>But, GNI measures can be misleading because they don’t take into account cost of living differences.  So, we adjust these numbers by purchasing power.  Using </a:t>
            </a:r>
            <a:r>
              <a:rPr lang="en-US" sz="1000" b="1" smtClean="0"/>
              <a:t>purchasing power parity or PPP</a:t>
            </a:r>
            <a:r>
              <a:rPr lang="en-US" sz="1000" smtClean="0"/>
              <a:t>, we can adjust the numbers to reflect how far your money actually goes in a particular country. </a:t>
            </a:r>
          </a:p>
          <a:p>
            <a:pPr eaLnBrk="1" hangingPunct="1">
              <a:lnSpc>
                <a:spcPct val="80000"/>
              </a:lnSpc>
            </a:pPr>
            <a:endParaRPr lang="en-US" sz="1000" smtClean="0"/>
          </a:p>
          <a:p>
            <a:pPr eaLnBrk="1" hangingPunct="1">
              <a:lnSpc>
                <a:spcPct val="80000"/>
              </a:lnSpc>
            </a:pPr>
            <a:r>
              <a:rPr lang="en-US" sz="1000" smtClean="0"/>
              <a:t>What does this mean for companies?  Well, looking at a PPI adjusted GNI for India in 2007, we would conclude that the average India could only consume about 6 percent of the goods and services consumed by the average American.  Think about that the next time you go to the mall!  Should we discount India as a potential market then?  No, because if we look a little deeper we would find that the country has an emerging middle class of about 100 million people that represents a tremendous opportunity for foreign companies.</a:t>
            </a:r>
          </a:p>
          <a:p>
            <a:pPr eaLnBrk="1" hangingPunct="1">
              <a:lnSpc>
                <a:spcPct val="80000"/>
              </a:lnSpc>
            </a:pPr>
            <a:endParaRPr lang="en-US" sz="1000" smtClean="0"/>
          </a:p>
          <a:p>
            <a:pPr eaLnBrk="1" hangingPunct="1">
              <a:lnSpc>
                <a:spcPct val="80000"/>
              </a:lnSpc>
            </a:pPr>
            <a:r>
              <a:rPr lang="en-US" sz="1000" smtClean="0"/>
              <a:t>Are there other ways to measure economic development? Nobel-prize winning economist Amartya Sen thinks so!  </a:t>
            </a:r>
          </a:p>
          <a:p>
            <a:pPr eaLnBrk="1" hangingPunct="1">
              <a:lnSpc>
                <a:spcPct val="80000"/>
              </a:lnSpc>
            </a:pPr>
            <a:endParaRPr lang="en-US" sz="1000" smtClean="0"/>
          </a:p>
          <a:p>
            <a:pPr eaLnBrk="1" hangingPunct="1">
              <a:lnSpc>
                <a:spcPct val="80000"/>
              </a:lnSpc>
            </a:pPr>
            <a:r>
              <a:rPr lang="en-US" sz="1000" smtClean="0"/>
              <a:t>Amartya Sen argues that rather than simply focusing on material output measures like GNI per capital, we should consider the capabilities and opportunities people enjoy when measuring economic development.  Sen believes that economic progress includes things like removing impediments to freedom like tyranny, poverty, and the neglect of public facilities, and a democratization of political communities so that citizens have a voice in decisions.  So, for example, Sen argues that providing basic health care and education is essential for economic growth.</a:t>
            </a:r>
          </a:p>
          <a:p>
            <a:pPr eaLnBrk="1" hangingPunct="1">
              <a:lnSpc>
                <a:spcPct val="80000"/>
              </a:lnSpc>
            </a:pPr>
            <a:endParaRPr lang="en-US" sz="1000" smtClean="0"/>
          </a:p>
          <a:p>
            <a:pPr eaLnBrk="1" hangingPunct="1">
              <a:lnSpc>
                <a:spcPct val="80000"/>
              </a:lnSpc>
            </a:pPr>
            <a:endParaRPr lang="en-US" sz="10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04785CA5-E80A-4B00-8C8C-6CE51A90E6F3}" type="slidenum">
              <a:rPr lang="en-US"/>
              <a:pPr/>
              <a:t>35</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z="1400" smtClean="0"/>
              <a:t>The UN has incorporated Sen’s ideas in its </a:t>
            </a:r>
            <a:r>
              <a:rPr lang="en-US" sz="1400" b="1" smtClean="0"/>
              <a:t>Human Development Index, or HDI</a:t>
            </a:r>
            <a:r>
              <a:rPr lang="en-US" sz="1400" smtClean="0"/>
              <a:t>, which measures the quality of life in different countries.  HDI is based on life expectancy at birth, educational attainment, and whether average incomes in a country are sufficient to meet the basic needs of life in a country. </a:t>
            </a:r>
          </a:p>
          <a:p>
            <a:pPr eaLnBrk="1" hangingPunct="1"/>
            <a:endParaRPr lang="en-US" smtClean="0"/>
          </a:p>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F016F163-EEED-43A1-A8B6-2B49485D14C5}" type="slidenum">
              <a:rPr lang="en-US"/>
              <a:pPr/>
              <a:t>36</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lnSpc>
                <a:spcPct val="80000"/>
              </a:lnSpc>
            </a:pPr>
            <a:r>
              <a:rPr lang="en-US" sz="1000" smtClean="0"/>
              <a:t>What is the relationship between political economy and economic progress?</a:t>
            </a:r>
          </a:p>
          <a:p>
            <a:pPr eaLnBrk="1" hangingPunct="1">
              <a:lnSpc>
                <a:spcPct val="80000"/>
              </a:lnSpc>
            </a:pPr>
            <a:r>
              <a:rPr lang="en-US" sz="1000" smtClean="0"/>
              <a:t>  </a:t>
            </a:r>
          </a:p>
          <a:p>
            <a:pPr eaLnBrk="1" hangingPunct="1">
              <a:lnSpc>
                <a:spcPct val="80000"/>
              </a:lnSpc>
            </a:pPr>
            <a:r>
              <a:rPr lang="en-US" sz="1000" smtClean="0"/>
              <a:t>There is broad agreement among policy makers and scholars that innovation and entrepreneurship are the engines of long-run economic growth, and that furthermore innovation and entrepreneurship require a market economy.  In other words, new products and business processes can increase the productivity of labor and capital.  </a:t>
            </a:r>
          </a:p>
          <a:p>
            <a:pPr eaLnBrk="1" hangingPunct="1">
              <a:lnSpc>
                <a:spcPct val="80000"/>
              </a:lnSpc>
            </a:pPr>
            <a:endParaRPr lang="en-US" sz="1000" smtClean="0"/>
          </a:p>
          <a:p>
            <a:pPr eaLnBrk="1" hangingPunct="1">
              <a:lnSpc>
                <a:spcPct val="80000"/>
              </a:lnSpc>
            </a:pPr>
            <a:r>
              <a:rPr lang="en-US" sz="1000" smtClean="0"/>
              <a:t>Just think of some of the innovations by Microsoft or Dell, both of which were formed by entrepreneurs, and how they have changed not only the way of doing business, but also how we live today.  Remember that without the market economy that creates incentives for entrepreneurs like Bill Gates and Michael Dell, these companies and their innovations may never have been created! </a:t>
            </a:r>
          </a:p>
          <a:p>
            <a:pPr eaLnBrk="1" hangingPunct="1">
              <a:lnSpc>
                <a:spcPct val="80000"/>
              </a:lnSpc>
            </a:pPr>
            <a:endParaRPr lang="en-US" sz="1000" smtClean="0"/>
          </a:p>
          <a:p>
            <a:pPr eaLnBrk="1" hangingPunct="1">
              <a:lnSpc>
                <a:spcPct val="80000"/>
              </a:lnSpc>
            </a:pPr>
            <a:r>
              <a:rPr lang="en-US" sz="1000" smtClean="0"/>
              <a:t>Similarly, innovation and entrepreneurship require strong property rights.  If the innovations by Microsoft were not given protection, there would have been little incentive for the company to continue to develop new software and other products.  </a:t>
            </a:r>
          </a:p>
          <a:p>
            <a:pPr eaLnBrk="1" hangingPunct="1">
              <a:lnSpc>
                <a:spcPct val="80000"/>
              </a:lnSpc>
            </a:pPr>
            <a:endParaRPr lang="en-US" sz="1000" smtClean="0"/>
          </a:p>
          <a:p>
            <a:pPr eaLnBrk="1" hangingPunct="1">
              <a:lnSpc>
                <a:spcPct val="80000"/>
              </a:lnSpc>
            </a:pPr>
            <a:r>
              <a:rPr lang="en-US" sz="1000" smtClean="0"/>
              <a:t>What type of political system is best for economic development?  Most experts agree that sustained economic growth requires a free market system and strong protection of property rights, and that while a totalitarian regime may initially experience growth, it is unlikely that even a benevolent dictatorship is best in the long run. </a:t>
            </a:r>
          </a:p>
          <a:p>
            <a:pPr eaLnBrk="1" hangingPunct="1">
              <a:lnSpc>
                <a:spcPct val="80000"/>
              </a:lnSpc>
            </a:pPr>
            <a:endParaRPr lang="en-US" sz="1000" smtClean="0"/>
          </a:p>
          <a:p>
            <a:pPr eaLnBrk="1" hangingPunct="1">
              <a:lnSpc>
                <a:spcPct val="80000"/>
              </a:lnSpc>
            </a:pPr>
            <a:r>
              <a:rPr lang="en-US" sz="1000" smtClean="0"/>
              <a:t>Finally, remember that economic progress often leads to the establishment of democracy.  When a free market system is in place, individual freedoms and democracy will follow.  Think about countries, like South Korea and Taiwan that have adopted more democratic governments in the last twenty years, and of China which appears to be on the road to a free market system.  You can learn more about some of the changes taking place in China in the Country Focus exploring  the implications of the property law that was passed in 2007.</a:t>
            </a:r>
          </a:p>
          <a:p>
            <a:pPr eaLnBrk="1" hangingPunct="1">
              <a:lnSpc>
                <a:spcPct val="80000"/>
              </a:lnSpc>
            </a:pPr>
            <a:endParaRPr lang="en-US" sz="10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6925B1F6-39BA-4159-9A2F-37891488AD0E}" type="slidenum">
              <a:rPr lang="en-US"/>
              <a:pPr/>
              <a:t>37</a:t>
            </a:fld>
            <a:endParaRPr lang="en-US"/>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r>
              <a:rPr lang="en-US" sz="1400" smtClean="0"/>
              <a:t>Are there other factors help determine levels of economic development? </a:t>
            </a:r>
          </a:p>
          <a:p>
            <a:pPr eaLnBrk="1" hangingPunct="1"/>
            <a:endParaRPr lang="en-US" sz="1400" smtClean="0"/>
          </a:p>
          <a:p>
            <a:pPr eaLnBrk="1" hangingPunct="1"/>
            <a:r>
              <a:rPr lang="en-US" sz="1400" smtClean="0"/>
              <a:t>Yes, Adam Smith for example, argued that a country’s geography can also influence its economic growth. This idea has been expanded by Harvard economist, Jeffery Sachs, who argues that countries that are lucky enough to have favorable geographic situations are more likely to be open to and develop market economies.  So, landlocked economies tend to grow more slowly than coastal economies that have easy access to trading routes.  Similarly, countries with poor climates or soil conditions are less likely to grow than those with more favorable conditions.</a:t>
            </a:r>
          </a:p>
          <a:p>
            <a:pPr eaLnBrk="1" hangingPunct="1"/>
            <a:r>
              <a:rPr lang="en-US" sz="1400" smtClean="0"/>
              <a:t>You might guess that education is another factor that has been linked to economic development.  Generally, we say that the more a country invests in its education system, the greater its economic growth.  So, although Pakistan and South Korea were more or less equal in 1960, because South Korea made education a top priority, South Korea was able to pull far ahead of Pakistan. </a:t>
            </a:r>
          </a:p>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940C0C29-69F1-4BDC-8C06-3923360D23EE}" type="slidenum">
              <a:rPr lang="en-US"/>
              <a:pPr/>
              <a:t>38</a:t>
            </a:fld>
            <a:endParaRPr 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lnSpc>
                <a:spcPct val="80000"/>
              </a:lnSpc>
            </a:pPr>
            <a:r>
              <a:rPr lang="en-US" sz="900" smtClean="0"/>
              <a:t>Now that you’re familiar with the different types of political systems and how they affect economic </a:t>
            </a:r>
            <a:r>
              <a:rPr lang="en-US" sz="800" smtClean="0"/>
              <a:t>growth, you may be wondering where the world stands today.  </a:t>
            </a:r>
          </a:p>
          <a:p>
            <a:pPr eaLnBrk="1" hangingPunct="1">
              <a:lnSpc>
                <a:spcPct val="80000"/>
              </a:lnSpc>
            </a:pPr>
            <a:endParaRPr lang="en-US" sz="800" smtClean="0"/>
          </a:p>
          <a:p>
            <a:pPr eaLnBrk="1" hangingPunct="1">
              <a:lnSpc>
                <a:spcPct val="80000"/>
              </a:lnSpc>
            </a:pPr>
            <a:r>
              <a:rPr lang="en-US" sz="800" smtClean="0"/>
              <a:t>We can see two major trends in the global economy:  First, during the late 1980s and early 1990s, we saw a series of democratic revolutions, and second, there has been a strong move away from centrally planned and mixed economies toward free market economies.   </a:t>
            </a:r>
          </a:p>
          <a:p>
            <a:pPr eaLnBrk="1" hangingPunct="1">
              <a:lnSpc>
                <a:spcPct val="80000"/>
              </a:lnSpc>
            </a:pPr>
            <a:r>
              <a:rPr lang="en-US" sz="800" smtClean="0"/>
              <a:t>The number of democracies in the world has nearly doubled since 1987.  Many of the new democracies are in Eastern Europe and Latin America.  Mexico, for example, had its first free and fair presidential election in 2000.  </a:t>
            </a:r>
          </a:p>
          <a:p>
            <a:pPr eaLnBrk="1" hangingPunct="1">
              <a:lnSpc>
                <a:spcPct val="80000"/>
              </a:lnSpc>
            </a:pPr>
            <a:endParaRPr lang="en-US" sz="800" smtClean="0"/>
          </a:p>
          <a:p>
            <a:pPr eaLnBrk="1" hangingPunct="1">
              <a:lnSpc>
                <a:spcPct val="80000"/>
              </a:lnSpc>
            </a:pPr>
            <a:r>
              <a:rPr lang="en-US" sz="800" smtClean="0"/>
              <a:t>What’s caused the spread in democracy over the last 15 years?</a:t>
            </a:r>
          </a:p>
          <a:p>
            <a:pPr eaLnBrk="1" hangingPunct="1">
              <a:lnSpc>
                <a:spcPct val="80000"/>
              </a:lnSpc>
            </a:pPr>
            <a:r>
              <a:rPr lang="en-US" sz="800" smtClean="0"/>
              <a:t>There are three main reasons:  </a:t>
            </a:r>
          </a:p>
          <a:p>
            <a:pPr eaLnBrk="1" hangingPunct="1">
              <a:lnSpc>
                <a:spcPct val="80000"/>
              </a:lnSpc>
            </a:pPr>
            <a:r>
              <a:rPr lang="en-US" sz="800" smtClean="0"/>
              <a:t>First, many totalitarian regimes were unsuccessful.  Think about Eastern Europe for example and the revolution there that was prompted by the growing gap between the rich, vibrant Western economies and the stagnant, poor economies of the Communist East. Since the revolution, countries like Poland, and the Czech Republic have emerged as economic success stories.</a:t>
            </a:r>
          </a:p>
          <a:p>
            <a:pPr eaLnBrk="1" hangingPunct="1">
              <a:lnSpc>
                <a:spcPct val="80000"/>
              </a:lnSpc>
            </a:pPr>
            <a:r>
              <a:rPr lang="en-US" sz="800" smtClean="0"/>
              <a:t>A second reason for the spread of democracy is that advances in communications technology like the Internet, faxes, and satellite TV have all made it easier to spread democratic ideals, and have limited the ability of governments to suppress access to these ideas.  </a:t>
            </a:r>
          </a:p>
          <a:p>
            <a:pPr eaLnBrk="1" hangingPunct="1">
              <a:lnSpc>
                <a:spcPct val="80000"/>
              </a:lnSpc>
            </a:pPr>
            <a:r>
              <a:rPr lang="en-US" sz="800" smtClean="0"/>
              <a:t>Finally, emerging middle classes have been pushing for democratic reforms.</a:t>
            </a:r>
          </a:p>
          <a:p>
            <a:pPr eaLnBrk="1" hangingPunct="1">
              <a:lnSpc>
                <a:spcPct val="80000"/>
              </a:lnSpc>
            </a:pPr>
            <a:endParaRPr lang="en-US" sz="800" smtClean="0"/>
          </a:p>
          <a:p>
            <a:pPr eaLnBrk="1" hangingPunct="1">
              <a:lnSpc>
                <a:spcPct val="80000"/>
              </a:lnSpc>
            </a:pPr>
            <a:r>
              <a:rPr lang="en-US" sz="800" smtClean="0"/>
              <a:t>Going hand in hand with the spread of democracy, is the second trend, a move away from command and mixed economies and towards market-based systems.  </a:t>
            </a:r>
          </a:p>
          <a:p>
            <a:pPr eaLnBrk="1" hangingPunct="1">
              <a:lnSpc>
                <a:spcPct val="80000"/>
              </a:lnSpc>
            </a:pPr>
            <a:r>
              <a:rPr lang="en-US" sz="800" smtClean="0"/>
              <a:t>You already know that countries in the former Soviet Union and Eastern European Communist bloc rejected their systems in favor of market based systems, and we have seen a similar trend in Asian countries like China and Vietnam, as well as in African countries like Angola, Ethiopia, and Mozambique. </a:t>
            </a:r>
          </a:p>
          <a:p>
            <a:pPr eaLnBrk="1" hangingPunct="1">
              <a:lnSpc>
                <a:spcPct val="80000"/>
              </a:lnSpc>
            </a:pPr>
            <a:r>
              <a:rPr lang="en-US" sz="800" smtClean="0"/>
              <a:t>The reasons for the shift are the same everywhere.  The old system simply didn’t work well.  </a:t>
            </a:r>
          </a:p>
          <a:p>
            <a:pPr eaLnBrk="1" hangingPunct="1">
              <a:lnSpc>
                <a:spcPct val="80000"/>
              </a:lnSpc>
            </a:pPr>
            <a:r>
              <a:rPr lang="en-US" sz="800" smtClean="0"/>
              <a:t>Keep in mind though, that economic freedom doesn’t necessarily mean political freedom.  Hong Kong and Singapore for example, have free market systems, but are not politically free. </a:t>
            </a:r>
          </a:p>
          <a:p>
            <a:pPr eaLnBrk="1" hangingPunct="1">
              <a:lnSpc>
                <a:spcPct val="80000"/>
              </a:lnSpc>
            </a:pPr>
            <a:endParaRPr lang="en-US" sz="800" smtClean="0"/>
          </a:p>
          <a:p>
            <a:pPr eaLnBrk="1" hangingPunct="1">
              <a:lnSpc>
                <a:spcPct val="80000"/>
              </a:lnSpc>
            </a:pPr>
            <a:r>
              <a:rPr lang="en-US" sz="800" smtClean="0"/>
              <a:t>What is the world likely to look like in the future?  </a:t>
            </a:r>
          </a:p>
          <a:p>
            <a:pPr eaLnBrk="1" hangingPunct="1">
              <a:lnSpc>
                <a:spcPct val="80000"/>
              </a:lnSpc>
            </a:pPr>
            <a:endParaRPr lang="en-US" sz="800" smtClean="0"/>
          </a:p>
          <a:p>
            <a:pPr eaLnBrk="1" hangingPunct="1">
              <a:lnSpc>
                <a:spcPct val="80000"/>
              </a:lnSpc>
            </a:pPr>
            <a:r>
              <a:rPr lang="en-US" sz="800" smtClean="0"/>
              <a:t>Some political scientists believe that the trend will continue and that Western liberal democracy will prevail.  Others however, have suggested that while we see societies modernizing and adopting many of the material goods like Coca-Cola that are a part of the democratic free market economy, this type of modernization may also be creating a push for the adoption of more traditional values.  </a:t>
            </a:r>
          </a:p>
          <a:p>
            <a:pPr eaLnBrk="1" hangingPunct="1">
              <a:lnSpc>
                <a:spcPct val="80000"/>
              </a:lnSpc>
            </a:pPr>
            <a:r>
              <a:rPr lang="en-US" sz="800" smtClean="0"/>
              <a:t>What does this mean for companies?  If this second perspective holds, it may be much more difficult for companies to do business in certain parts of the world. </a:t>
            </a:r>
          </a:p>
          <a:p>
            <a:pPr eaLnBrk="1" hangingPunct="1">
              <a:lnSpc>
                <a:spcPct val="80000"/>
              </a:lnSpc>
            </a:pPr>
            <a:endParaRPr lang="en-US" sz="80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940C0C29-69F1-4BDC-8C06-3923360D23EE}" type="slidenum">
              <a:rPr lang="en-US"/>
              <a:pPr/>
              <a:t>39</a:t>
            </a:fld>
            <a:endParaRPr 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lnSpc>
                <a:spcPct val="80000"/>
              </a:lnSpc>
            </a:pPr>
            <a:r>
              <a:rPr lang="en-US" sz="900" smtClean="0"/>
              <a:t>Now that you’re familiar with the different types of political systems and how they affect economic </a:t>
            </a:r>
            <a:r>
              <a:rPr lang="en-US" sz="800" smtClean="0"/>
              <a:t>growth, you may be wondering where the world stands today.  </a:t>
            </a:r>
          </a:p>
          <a:p>
            <a:pPr eaLnBrk="1" hangingPunct="1">
              <a:lnSpc>
                <a:spcPct val="80000"/>
              </a:lnSpc>
            </a:pPr>
            <a:endParaRPr lang="en-US" sz="800" smtClean="0"/>
          </a:p>
          <a:p>
            <a:pPr eaLnBrk="1" hangingPunct="1">
              <a:lnSpc>
                <a:spcPct val="80000"/>
              </a:lnSpc>
            </a:pPr>
            <a:r>
              <a:rPr lang="en-US" sz="800" smtClean="0"/>
              <a:t>We can see two major trends in the global economy:  First, during the late 1980s and early 1990s, we saw a series of democratic revolutions, and second, there has been a strong move away from centrally planned and mixed economies toward free market economies.   </a:t>
            </a:r>
          </a:p>
          <a:p>
            <a:pPr eaLnBrk="1" hangingPunct="1">
              <a:lnSpc>
                <a:spcPct val="80000"/>
              </a:lnSpc>
            </a:pPr>
            <a:r>
              <a:rPr lang="en-US" sz="800" smtClean="0"/>
              <a:t>The number of democracies in the world has nearly doubled since 1987.  Many of the new democracies are in Eastern Europe and Latin America.  Mexico, for example, had its first free and fair presidential election in 2000.  </a:t>
            </a:r>
          </a:p>
          <a:p>
            <a:pPr eaLnBrk="1" hangingPunct="1">
              <a:lnSpc>
                <a:spcPct val="80000"/>
              </a:lnSpc>
            </a:pPr>
            <a:endParaRPr lang="en-US" sz="800" smtClean="0"/>
          </a:p>
          <a:p>
            <a:pPr eaLnBrk="1" hangingPunct="1">
              <a:lnSpc>
                <a:spcPct val="80000"/>
              </a:lnSpc>
            </a:pPr>
            <a:r>
              <a:rPr lang="en-US" sz="800" smtClean="0"/>
              <a:t>What’s caused the spread in democracy over the last 15 years?</a:t>
            </a:r>
          </a:p>
          <a:p>
            <a:pPr eaLnBrk="1" hangingPunct="1">
              <a:lnSpc>
                <a:spcPct val="80000"/>
              </a:lnSpc>
            </a:pPr>
            <a:r>
              <a:rPr lang="en-US" sz="800" smtClean="0"/>
              <a:t>There are three main reasons:  </a:t>
            </a:r>
          </a:p>
          <a:p>
            <a:pPr eaLnBrk="1" hangingPunct="1">
              <a:lnSpc>
                <a:spcPct val="80000"/>
              </a:lnSpc>
            </a:pPr>
            <a:r>
              <a:rPr lang="en-US" sz="800" smtClean="0"/>
              <a:t>First, many totalitarian regimes were unsuccessful.  Think about Eastern Europe for example and the revolution there that was prompted by the growing gap between the rich, vibrant Western economies and the stagnant, poor economies of the Communist East. Since the revolution, countries like Poland, and the Czech Republic have emerged as economic success stories.</a:t>
            </a:r>
          </a:p>
          <a:p>
            <a:pPr eaLnBrk="1" hangingPunct="1">
              <a:lnSpc>
                <a:spcPct val="80000"/>
              </a:lnSpc>
            </a:pPr>
            <a:r>
              <a:rPr lang="en-US" sz="800" smtClean="0"/>
              <a:t>A second reason for the spread of democracy is that advances in communications technology like the Internet, faxes, and satellite TV have all made it easier to spread democratic ideals, and have limited the ability of governments to suppress access to these ideas.  </a:t>
            </a:r>
          </a:p>
          <a:p>
            <a:pPr eaLnBrk="1" hangingPunct="1">
              <a:lnSpc>
                <a:spcPct val="80000"/>
              </a:lnSpc>
            </a:pPr>
            <a:r>
              <a:rPr lang="en-US" sz="800" smtClean="0"/>
              <a:t>Finally, emerging middle classes have been pushing for democratic reforms.</a:t>
            </a:r>
          </a:p>
          <a:p>
            <a:pPr eaLnBrk="1" hangingPunct="1">
              <a:lnSpc>
                <a:spcPct val="80000"/>
              </a:lnSpc>
            </a:pPr>
            <a:endParaRPr lang="en-US" sz="800" smtClean="0"/>
          </a:p>
          <a:p>
            <a:pPr eaLnBrk="1" hangingPunct="1">
              <a:lnSpc>
                <a:spcPct val="80000"/>
              </a:lnSpc>
            </a:pPr>
            <a:r>
              <a:rPr lang="en-US" sz="800" smtClean="0"/>
              <a:t>Going hand in hand with the spread of democracy, is the second trend, a move away from command and mixed economies and towards market-based systems.  </a:t>
            </a:r>
          </a:p>
          <a:p>
            <a:pPr eaLnBrk="1" hangingPunct="1">
              <a:lnSpc>
                <a:spcPct val="80000"/>
              </a:lnSpc>
            </a:pPr>
            <a:r>
              <a:rPr lang="en-US" sz="800" smtClean="0"/>
              <a:t>You already know that countries in the former Soviet Union and Eastern European Communist bloc rejected their systems in favor of market based systems, and we have seen a similar trend in Asian countries like China and Vietnam, as well as in African countries like Angola, Ethiopia, and Mozambique. </a:t>
            </a:r>
          </a:p>
          <a:p>
            <a:pPr eaLnBrk="1" hangingPunct="1">
              <a:lnSpc>
                <a:spcPct val="80000"/>
              </a:lnSpc>
            </a:pPr>
            <a:r>
              <a:rPr lang="en-US" sz="800" smtClean="0"/>
              <a:t>The reasons for the shift are the same everywhere.  The old system simply didn’t work well.  </a:t>
            </a:r>
          </a:p>
          <a:p>
            <a:pPr eaLnBrk="1" hangingPunct="1">
              <a:lnSpc>
                <a:spcPct val="80000"/>
              </a:lnSpc>
            </a:pPr>
            <a:r>
              <a:rPr lang="en-US" sz="800" smtClean="0"/>
              <a:t>Keep in mind though, that economic freedom doesn’t necessarily mean political freedom.  Hong Kong and Singapore for example, have free market systems, but are not politically free. </a:t>
            </a:r>
          </a:p>
          <a:p>
            <a:pPr eaLnBrk="1" hangingPunct="1">
              <a:lnSpc>
                <a:spcPct val="80000"/>
              </a:lnSpc>
            </a:pPr>
            <a:endParaRPr lang="en-US" sz="800" smtClean="0"/>
          </a:p>
          <a:p>
            <a:pPr eaLnBrk="1" hangingPunct="1">
              <a:lnSpc>
                <a:spcPct val="80000"/>
              </a:lnSpc>
            </a:pPr>
            <a:r>
              <a:rPr lang="en-US" sz="800" smtClean="0"/>
              <a:t>What is the world likely to look like in the future?  </a:t>
            </a:r>
          </a:p>
          <a:p>
            <a:pPr eaLnBrk="1" hangingPunct="1">
              <a:lnSpc>
                <a:spcPct val="80000"/>
              </a:lnSpc>
            </a:pPr>
            <a:endParaRPr lang="en-US" sz="800" smtClean="0"/>
          </a:p>
          <a:p>
            <a:pPr eaLnBrk="1" hangingPunct="1">
              <a:lnSpc>
                <a:spcPct val="80000"/>
              </a:lnSpc>
            </a:pPr>
            <a:r>
              <a:rPr lang="en-US" sz="800" smtClean="0"/>
              <a:t>Some political scientists believe that the trend will continue and that Western liberal democracy will prevail.  Others however, have suggested that while we see societies modernizing and adopting many of the material goods like Coca-Cola that are a part of the democratic free market economy, this type of modernization may also be creating a push for the adoption of more traditional values.  </a:t>
            </a:r>
          </a:p>
          <a:p>
            <a:pPr eaLnBrk="1" hangingPunct="1">
              <a:lnSpc>
                <a:spcPct val="80000"/>
              </a:lnSpc>
            </a:pPr>
            <a:r>
              <a:rPr lang="en-US" sz="800" smtClean="0"/>
              <a:t>What does this mean for companies?  If this second perspective holds, it may be much more difficult for companies to do business in certain parts of the world. </a:t>
            </a:r>
          </a:p>
          <a:p>
            <a:pPr eaLnBrk="1" hangingPunct="1">
              <a:lnSpc>
                <a:spcPct val="80000"/>
              </a:lnSpc>
            </a:pPr>
            <a:endParaRPr lang="en-US" sz="8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E1DE1FCB-F0D3-4A28-8B73-6BC5044C7218}" type="slidenum">
              <a:rPr lang="en-US"/>
              <a:pPr/>
              <a:t>40</a:t>
            </a:fld>
            <a:endParaRPr lang="en-US"/>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r>
              <a:rPr lang="en-US" sz="1000" smtClean="0"/>
              <a:t>How do countries make the change from a centrally planned or mixed economy to a free market economy?  </a:t>
            </a:r>
          </a:p>
          <a:p>
            <a:pPr eaLnBrk="1" hangingPunct="1"/>
            <a:endParaRPr lang="en-US" sz="1000" smtClean="0"/>
          </a:p>
          <a:p>
            <a:pPr eaLnBrk="1" hangingPunct="1"/>
            <a:r>
              <a:rPr lang="en-US" sz="1000" smtClean="0"/>
              <a:t>The transition involves three steps:</a:t>
            </a:r>
          </a:p>
          <a:p>
            <a:pPr eaLnBrk="1" hangingPunct="1"/>
            <a:r>
              <a:rPr lang="en-US" sz="1000" smtClean="0"/>
              <a:t>First, </a:t>
            </a:r>
            <a:r>
              <a:rPr lang="en-US" sz="1000" b="1" smtClean="0"/>
              <a:t>deregulation</a:t>
            </a:r>
            <a:r>
              <a:rPr lang="en-US" sz="1000" smtClean="0"/>
              <a:t>, which involves removing legal restrictions to the free play of markets, the establishment of private enterprises, and the manner in which private enterprises operate.  </a:t>
            </a:r>
          </a:p>
          <a:p>
            <a:pPr eaLnBrk="1" hangingPunct="1"/>
            <a:endParaRPr lang="en-US" sz="1000" smtClean="0"/>
          </a:p>
          <a:p>
            <a:pPr eaLnBrk="1" hangingPunct="1"/>
            <a:r>
              <a:rPr lang="en-US" sz="1000" smtClean="0"/>
              <a:t>In other words, price controls are eliminated so that price is set by supply and demand, private enterprises are permitted, and so is foreign investment and trade.  In India, for example, major economic reforms have helped the country become a global center for software development and a global player in pharmaceuticals. </a:t>
            </a:r>
          </a:p>
          <a:p>
            <a:pPr eaLnBrk="1" hangingPunct="1"/>
            <a:endParaRPr lang="en-US" sz="1000" smtClean="0"/>
          </a:p>
          <a:p>
            <a:pPr eaLnBrk="1" hangingPunct="1"/>
            <a:r>
              <a:rPr lang="en-US" sz="1000" smtClean="0"/>
              <a:t>The second step,</a:t>
            </a:r>
            <a:r>
              <a:rPr lang="en-US" sz="1000" b="1" smtClean="0"/>
              <a:t> privatization</a:t>
            </a:r>
            <a:r>
              <a:rPr lang="en-US" sz="1000" smtClean="0"/>
              <a:t>, transfers ownership of state property to private investors.  Because private investors are motivated by profit, the companies should become more efficient and productive.  In Great Britain for example, over 100 companies were privatized.  </a:t>
            </a:r>
          </a:p>
          <a:p>
            <a:pPr eaLnBrk="1" hangingPunct="1"/>
            <a:endParaRPr lang="en-US" sz="1000" smtClean="0"/>
          </a:p>
          <a:p>
            <a:pPr eaLnBrk="1" hangingPunct="1"/>
            <a:r>
              <a:rPr lang="en-US" sz="1000" smtClean="0"/>
              <a:t>Finally, there must also be a strong legal system in place to protect property rights and provide contract enforcement.   This is often a challenge to countries going through the shift towards being a market economy.  In Eastern Europe for example, since property had been owned by the state, there was no mechanism in place to protect private property.  Even now, while most countries have improved their systems, there are still gaps that can create huge difficulties for companies. </a:t>
            </a:r>
          </a:p>
          <a:p>
            <a:pPr eaLnBrk="1" hangingPunct="1"/>
            <a:endParaRPr lang="en-US" sz="100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7C5C9817-F8F1-410E-AD6F-7FDADB02860D}" type="slidenum">
              <a:rPr lang="en-US"/>
              <a:pPr/>
              <a:t>41</a:t>
            </a:fld>
            <a:endParaRPr 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lnSpc>
                <a:spcPct val="80000"/>
              </a:lnSpc>
            </a:pPr>
            <a:r>
              <a:rPr lang="en-US" sz="900" smtClean="0"/>
              <a:t>What are the implications of changing political economy?</a:t>
            </a:r>
          </a:p>
          <a:p>
            <a:pPr eaLnBrk="1" hangingPunct="1">
              <a:lnSpc>
                <a:spcPct val="80000"/>
              </a:lnSpc>
            </a:pPr>
            <a:endParaRPr lang="en-US" sz="900" smtClean="0"/>
          </a:p>
          <a:p>
            <a:pPr eaLnBrk="1" hangingPunct="1">
              <a:lnSpc>
                <a:spcPct val="80000"/>
              </a:lnSpc>
            </a:pPr>
            <a:r>
              <a:rPr lang="en-US" sz="900" smtClean="0"/>
              <a:t>Companies now have access to new markets like China and its 1.2 billion people, and India’s 1.1 billion people!  </a:t>
            </a:r>
          </a:p>
          <a:p>
            <a:pPr eaLnBrk="1" hangingPunct="1">
              <a:lnSpc>
                <a:spcPct val="80000"/>
              </a:lnSpc>
            </a:pPr>
            <a:r>
              <a:rPr lang="en-US" sz="900" smtClean="0"/>
              <a:t>Latin America has also emerged as a new market of about 400 million consumers.  </a:t>
            </a:r>
          </a:p>
          <a:p>
            <a:pPr eaLnBrk="1" hangingPunct="1">
              <a:lnSpc>
                <a:spcPct val="80000"/>
              </a:lnSpc>
            </a:pPr>
            <a:endParaRPr lang="en-US" sz="900" smtClean="0"/>
          </a:p>
          <a:p>
            <a:pPr eaLnBrk="1" hangingPunct="1">
              <a:lnSpc>
                <a:spcPct val="80000"/>
              </a:lnSpc>
            </a:pPr>
            <a:r>
              <a:rPr lang="en-US" sz="900" smtClean="0"/>
              <a:t>Remember though, a large population doesn’t always mean a large profit.  </a:t>
            </a:r>
          </a:p>
          <a:p>
            <a:pPr eaLnBrk="1" hangingPunct="1">
              <a:lnSpc>
                <a:spcPct val="80000"/>
              </a:lnSpc>
            </a:pPr>
            <a:endParaRPr lang="en-US" sz="900" smtClean="0"/>
          </a:p>
          <a:p>
            <a:pPr eaLnBrk="1" hangingPunct="1">
              <a:lnSpc>
                <a:spcPct val="80000"/>
              </a:lnSpc>
            </a:pPr>
            <a:r>
              <a:rPr lang="en-US" sz="900" smtClean="0"/>
              <a:t>The benefits of doing business in a market are a function of not only its size, but also the current and future purchasing power of its consumers.  So, in 1960, if you looked at South Korea, it may not have looked too attractive.  </a:t>
            </a:r>
          </a:p>
          <a:p>
            <a:pPr eaLnBrk="1" hangingPunct="1">
              <a:lnSpc>
                <a:spcPct val="80000"/>
              </a:lnSpc>
            </a:pPr>
            <a:r>
              <a:rPr lang="en-US" sz="900" smtClean="0"/>
              <a:t>Of course now you know that the companies that invested then, and gained </a:t>
            </a:r>
            <a:r>
              <a:rPr lang="en-US" sz="900" b="1" smtClean="0"/>
              <a:t>first mover advantages</a:t>
            </a:r>
            <a:r>
              <a:rPr lang="en-US" sz="900" smtClean="0"/>
              <a:t> are benefiting from their foresight.   Companies just coming into the market are having a much more difficult time building brand loyalty and gaining experience.</a:t>
            </a:r>
          </a:p>
          <a:p>
            <a:pPr eaLnBrk="1" hangingPunct="1">
              <a:lnSpc>
                <a:spcPct val="80000"/>
              </a:lnSpc>
            </a:pPr>
            <a:r>
              <a:rPr lang="en-US" sz="900" smtClean="0"/>
              <a:t>Today, many companies are expanding in China in the hopes that they will be able to achieve first mover benefits. </a:t>
            </a:r>
          </a:p>
          <a:p>
            <a:pPr eaLnBrk="1" hangingPunct="1">
              <a:lnSpc>
                <a:spcPct val="80000"/>
              </a:lnSpc>
            </a:pPr>
            <a:endParaRPr lang="en-US" sz="900" smtClean="0"/>
          </a:p>
          <a:p>
            <a:pPr eaLnBrk="1" hangingPunct="1">
              <a:lnSpc>
                <a:spcPct val="80000"/>
              </a:lnSpc>
            </a:pPr>
            <a:r>
              <a:rPr lang="en-US" sz="900" smtClean="0"/>
              <a:t>Keep in mind that these countries are still transitioning and while the potential benefits are enormous, there is still significant risk. </a:t>
            </a:r>
          </a:p>
          <a:p>
            <a:pPr eaLnBrk="1" hangingPunct="1">
              <a:lnSpc>
                <a:spcPct val="80000"/>
              </a:lnSpc>
            </a:pPr>
            <a:r>
              <a:rPr lang="en-US" sz="800" smtClean="0"/>
              <a:t>What are the costs of doing business in a foreign market?  </a:t>
            </a:r>
          </a:p>
          <a:p>
            <a:pPr eaLnBrk="1" hangingPunct="1">
              <a:lnSpc>
                <a:spcPct val="80000"/>
              </a:lnSpc>
            </a:pPr>
            <a:endParaRPr lang="en-US" sz="800" smtClean="0"/>
          </a:p>
          <a:p>
            <a:pPr eaLnBrk="1" hangingPunct="1">
              <a:lnSpc>
                <a:spcPct val="80000"/>
              </a:lnSpc>
            </a:pPr>
            <a:r>
              <a:rPr lang="en-US" sz="800" smtClean="0"/>
              <a:t>Sometimes, companies have to make payments to the host government just to be allowed to operate in a country.</a:t>
            </a:r>
          </a:p>
          <a:p>
            <a:pPr eaLnBrk="1" hangingPunct="1">
              <a:lnSpc>
                <a:spcPct val="80000"/>
              </a:lnSpc>
            </a:pPr>
            <a:r>
              <a:rPr lang="en-US" sz="800" smtClean="0"/>
              <a:t>There may also be costs associated with the economic systems of the country.  For example if a country’s infrastructure is poor, a company may find it has to make additional investments.  McDonald’s has done this in Moscow where it had to vertically integrate backwards just to maintain food quality levels.  Russian grown meat and potatoes were so poor the company couldn’t use them, and so it set up its own dairy farms, cattle ranches, vegetable plots, and food processing plants.  </a:t>
            </a:r>
          </a:p>
          <a:p>
            <a:pPr eaLnBrk="1" hangingPunct="1">
              <a:lnSpc>
                <a:spcPct val="80000"/>
              </a:lnSpc>
            </a:pPr>
            <a:r>
              <a:rPr lang="en-US" sz="800" smtClean="0"/>
              <a:t>Finally, there may be legal costs associated with the country.  Complying with local laws and workplace regulations, product safety standards, and environmental pollution laws can all affect the bottom line.  So companies doing business in the U.S. for example, may find insurance costs exorbitant.  And, as we mentioned earlier, if a country has a poor legal system, costs will rise.</a:t>
            </a:r>
          </a:p>
          <a:p>
            <a:pPr eaLnBrk="1" hangingPunct="1">
              <a:lnSpc>
                <a:spcPct val="80000"/>
              </a:lnSpc>
            </a:pPr>
            <a:endParaRPr lang="en-US" sz="900" smtClean="0"/>
          </a:p>
          <a:p>
            <a:pPr eaLnBrk="1" hangingPunct="1">
              <a:lnSpc>
                <a:spcPct val="80000"/>
              </a:lnSpc>
            </a:pPr>
            <a:endParaRPr lang="en-US" sz="80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7C5C9817-F8F1-410E-AD6F-7FDADB02860D}" type="slidenum">
              <a:rPr lang="en-US"/>
              <a:pPr/>
              <a:t>42</a:t>
            </a:fld>
            <a:endParaRPr 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lnSpc>
                <a:spcPct val="80000"/>
              </a:lnSpc>
            </a:pPr>
            <a:r>
              <a:rPr lang="en-US" sz="900" smtClean="0"/>
              <a:t>What are the implications of changing political economy?</a:t>
            </a:r>
          </a:p>
          <a:p>
            <a:pPr eaLnBrk="1" hangingPunct="1">
              <a:lnSpc>
                <a:spcPct val="80000"/>
              </a:lnSpc>
            </a:pPr>
            <a:endParaRPr lang="en-US" sz="900" smtClean="0"/>
          </a:p>
          <a:p>
            <a:pPr eaLnBrk="1" hangingPunct="1">
              <a:lnSpc>
                <a:spcPct val="80000"/>
              </a:lnSpc>
            </a:pPr>
            <a:r>
              <a:rPr lang="en-US" sz="900" smtClean="0"/>
              <a:t>Companies now have access to new markets like China and its 1.2 billion people, and India’s 1.1 billion people!  </a:t>
            </a:r>
          </a:p>
          <a:p>
            <a:pPr eaLnBrk="1" hangingPunct="1">
              <a:lnSpc>
                <a:spcPct val="80000"/>
              </a:lnSpc>
            </a:pPr>
            <a:r>
              <a:rPr lang="en-US" sz="900" smtClean="0"/>
              <a:t>Latin America has also emerged as a new market of about 400 million consumers.  </a:t>
            </a:r>
          </a:p>
          <a:p>
            <a:pPr eaLnBrk="1" hangingPunct="1">
              <a:lnSpc>
                <a:spcPct val="80000"/>
              </a:lnSpc>
            </a:pPr>
            <a:endParaRPr lang="en-US" sz="900" smtClean="0"/>
          </a:p>
          <a:p>
            <a:pPr eaLnBrk="1" hangingPunct="1">
              <a:lnSpc>
                <a:spcPct val="80000"/>
              </a:lnSpc>
            </a:pPr>
            <a:r>
              <a:rPr lang="en-US" sz="900" smtClean="0"/>
              <a:t>Remember though, a large population doesn’t always mean a large profit.  </a:t>
            </a:r>
          </a:p>
          <a:p>
            <a:pPr eaLnBrk="1" hangingPunct="1">
              <a:lnSpc>
                <a:spcPct val="80000"/>
              </a:lnSpc>
            </a:pPr>
            <a:endParaRPr lang="en-US" sz="900" smtClean="0"/>
          </a:p>
          <a:p>
            <a:pPr eaLnBrk="1" hangingPunct="1">
              <a:lnSpc>
                <a:spcPct val="80000"/>
              </a:lnSpc>
            </a:pPr>
            <a:r>
              <a:rPr lang="en-US" sz="900" smtClean="0"/>
              <a:t>The benefits of doing business in a market are a function of not only its size, but also the current and future purchasing power of its consumers.  So, in 1960, if you looked at South Korea, it may not have looked too attractive.  </a:t>
            </a:r>
          </a:p>
          <a:p>
            <a:pPr eaLnBrk="1" hangingPunct="1">
              <a:lnSpc>
                <a:spcPct val="80000"/>
              </a:lnSpc>
            </a:pPr>
            <a:r>
              <a:rPr lang="en-US" sz="900" smtClean="0"/>
              <a:t>Of course now you know that the companies that invested then, and gained </a:t>
            </a:r>
            <a:r>
              <a:rPr lang="en-US" sz="900" b="1" smtClean="0"/>
              <a:t>first mover advantages</a:t>
            </a:r>
            <a:r>
              <a:rPr lang="en-US" sz="900" smtClean="0"/>
              <a:t> are benefiting from their foresight.   Companies just coming into the market are having a much more difficult time building brand loyalty and gaining experience.</a:t>
            </a:r>
          </a:p>
          <a:p>
            <a:pPr eaLnBrk="1" hangingPunct="1">
              <a:lnSpc>
                <a:spcPct val="80000"/>
              </a:lnSpc>
            </a:pPr>
            <a:r>
              <a:rPr lang="en-US" sz="900" smtClean="0"/>
              <a:t>Today, many companies are expanding in China in the hopes that they will be able to achieve first mover benefits. </a:t>
            </a:r>
          </a:p>
          <a:p>
            <a:pPr eaLnBrk="1" hangingPunct="1">
              <a:lnSpc>
                <a:spcPct val="80000"/>
              </a:lnSpc>
            </a:pPr>
            <a:endParaRPr lang="en-US" sz="900" smtClean="0"/>
          </a:p>
          <a:p>
            <a:pPr eaLnBrk="1" hangingPunct="1">
              <a:lnSpc>
                <a:spcPct val="80000"/>
              </a:lnSpc>
            </a:pPr>
            <a:r>
              <a:rPr lang="en-US" sz="900" smtClean="0"/>
              <a:t>Keep in mind that these countries are still transitioning and while the potential benefits are enormous, there is still significant risk. </a:t>
            </a:r>
          </a:p>
          <a:p>
            <a:pPr eaLnBrk="1" hangingPunct="1">
              <a:lnSpc>
                <a:spcPct val="80000"/>
              </a:lnSpc>
            </a:pPr>
            <a:r>
              <a:rPr lang="en-US" sz="800" smtClean="0"/>
              <a:t>What are the costs of doing business in a foreign market?  </a:t>
            </a:r>
          </a:p>
          <a:p>
            <a:pPr eaLnBrk="1" hangingPunct="1">
              <a:lnSpc>
                <a:spcPct val="80000"/>
              </a:lnSpc>
            </a:pPr>
            <a:endParaRPr lang="en-US" sz="800" smtClean="0"/>
          </a:p>
          <a:p>
            <a:pPr eaLnBrk="1" hangingPunct="1">
              <a:lnSpc>
                <a:spcPct val="80000"/>
              </a:lnSpc>
            </a:pPr>
            <a:r>
              <a:rPr lang="en-US" sz="800" smtClean="0"/>
              <a:t>Sometimes, companies have to make payments to the host government just to be allowed to operate in a country.</a:t>
            </a:r>
          </a:p>
          <a:p>
            <a:pPr eaLnBrk="1" hangingPunct="1">
              <a:lnSpc>
                <a:spcPct val="80000"/>
              </a:lnSpc>
            </a:pPr>
            <a:r>
              <a:rPr lang="en-US" sz="800" smtClean="0"/>
              <a:t>There may also be costs associated with the economic systems of the country.  For example if a country’s infrastructure is poor, a company may find it has to make additional investments.  McDonald’s has done this in Moscow where it had to vertically integrate backwards just to maintain food quality levels.  Russian grown meat and potatoes were so poor the company couldn’t use them, and so it set up its own dairy farms, cattle ranches, vegetable plots, and food processing plants.  </a:t>
            </a:r>
          </a:p>
          <a:p>
            <a:pPr eaLnBrk="1" hangingPunct="1">
              <a:lnSpc>
                <a:spcPct val="80000"/>
              </a:lnSpc>
            </a:pPr>
            <a:r>
              <a:rPr lang="en-US" sz="800" smtClean="0"/>
              <a:t>Finally, there may be legal costs associated with the country.  Complying with local laws and workplace regulations, product safety standards, and environmental pollution laws can all affect the bottom line.  So companies doing business in the U.S. for example, may find insurance costs exorbitant.  And, as we mentioned earlier, if a country has a poor legal system, costs will rise.</a:t>
            </a:r>
          </a:p>
          <a:p>
            <a:pPr eaLnBrk="1" hangingPunct="1">
              <a:lnSpc>
                <a:spcPct val="80000"/>
              </a:lnSpc>
            </a:pPr>
            <a:endParaRPr lang="en-US" sz="900" smtClean="0"/>
          </a:p>
          <a:p>
            <a:pPr eaLnBrk="1" hangingPunct="1">
              <a:lnSpc>
                <a:spcPct val="80000"/>
              </a:lnSpc>
            </a:pPr>
            <a:endParaRPr lang="en-US" sz="80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27019D34-0A70-46D2-9826-436B8EA059AE}" type="slidenum">
              <a:rPr lang="en-US"/>
              <a:pPr/>
              <a:t>43</a:t>
            </a:fld>
            <a:endParaRPr lang="en-US"/>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lnSpc>
                <a:spcPct val="90000"/>
              </a:lnSpc>
            </a:pPr>
            <a:r>
              <a:rPr lang="en-US" sz="1400" smtClean="0"/>
              <a:t>Given the costs of doing business in a foreign market, is it worth it?  Well, you’ll need to look at the risks involved.  </a:t>
            </a:r>
          </a:p>
          <a:p>
            <a:pPr eaLnBrk="1" hangingPunct="1">
              <a:lnSpc>
                <a:spcPct val="90000"/>
              </a:lnSpc>
            </a:pPr>
            <a:endParaRPr lang="en-US" sz="1400" smtClean="0"/>
          </a:p>
          <a:p>
            <a:pPr eaLnBrk="1" hangingPunct="1">
              <a:lnSpc>
                <a:spcPct val="90000"/>
              </a:lnSpc>
            </a:pPr>
            <a:r>
              <a:rPr lang="en-US" sz="1400" b="1" smtClean="0"/>
              <a:t>Political risk</a:t>
            </a:r>
            <a:r>
              <a:rPr lang="en-US" sz="1400" smtClean="0"/>
              <a:t> is the likelihood that political forces will cause drastic changes in a country’s business environment that adversely affects the profit and other goals of a company.  Clearly, this type of risk is going to be higher in countries that are in the midst of social unrest or disorder, and its effects can be sudden and dramatic. </a:t>
            </a:r>
          </a:p>
          <a:p>
            <a:pPr eaLnBrk="1" hangingPunct="1">
              <a:lnSpc>
                <a:spcPct val="90000"/>
              </a:lnSpc>
            </a:pPr>
            <a:endParaRPr lang="en-US" sz="1400" b="1" smtClean="0"/>
          </a:p>
          <a:p>
            <a:pPr eaLnBrk="1" hangingPunct="1">
              <a:lnSpc>
                <a:spcPct val="90000"/>
              </a:lnSpc>
            </a:pPr>
            <a:r>
              <a:rPr lang="en-US" sz="1400" b="1" smtClean="0"/>
              <a:t>Economic risk</a:t>
            </a:r>
            <a:r>
              <a:rPr lang="en-US" sz="1400" smtClean="0"/>
              <a:t> is the likelihood that economic mismanagement will cause drastic changes in a country’s business environment that adversely affects the profits and other goals of a company.  You might think of the Asian financial crisis and its implications here. </a:t>
            </a:r>
          </a:p>
          <a:p>
            <a:pPr eaLnBrk="1" hangingPunct="1">
              <a:lnSpc>
                <a:spcPct val="90000"/>
              </a:lnSpc>
            </a:pPr>
            <a:endParaRPr lang="en-US" sz="1400" smtClean="0"/>
          </a:p>
          <a:p>
            <a:pPr eaLnBrk="1" hangingPunct="1">
              <a:lnSpc>
                <a:spcPct val="90000"/>
              </a:lnSpc>
            </a:pPr>
            <a:r>
              <a:rPr lang="en-US" sz="1400" b="1" smtClean="0"/>
              <a:t>Legal risk</a:t>
            </a:r>
            <a:r>
              <a:rPr lang="en-US" sz="1400" smtClean="0"/>
              <a:t> is the likelihood that a trading partner will opportunistically break a contract or expropriate property rights.  We’ve already talked about the importance of a strong legal system to making a country an attractive market. </a:t>
            </a:r>
          </a:p>
          <a:p>
            <a:pPr eaLnBrk="1" hangingPunct="1">
              <a:lnSpc>
                <a:spcPct val="90000"/>
              </a:lnSpc>
            </a:pPr>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4498D310-1142-4E95-BF3A-B48C350FEE26}" type="slidenum">
              <a:rPr lang="en-US"/>
              <a:pPr/>
              <a:t>44</a:t>
            </a:fld>
            <a:endParaRPr 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r>
              <a:rPr lang="en-US" sz="1400" smtClean="0"/>
              <a:t>The overall attractiveness of a country as a potential market or investment site then, is a function of the benefits, costs, and risks associated with doing business in that country.</a:t>
            </a:r>
          </a:p>
          <a:p>
            <a:pPr eaLnBrk="1" hangingPunct="1"/>
            <a:endParaRPr lang="en-US" sz="1400" smtClean="0"/>
          </a:p>
          <a:p>
            <a:pPr eaLnBrk="1" hangingPunct="1"/>
            <a:r>
              <a:rPr lang="en-US" sz="1400" smtClean="0"/>
              <a:t>In general, the benefit-cost-risk trade-off is likely to be most favorable in in politically stable developed and developing nations that have free market systems and no dramatic upsurge in either inflation rates or private sector debt. </a:t>
            </a:r>
          </a:p>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2EDFF33C-5A32-4599-BC0C-FA240B1D594A}" type="slidenum">
              <a:rPr lang="en-US"/>
              <a:pPr/>
              <a:t>52</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smtClean="0"/>
              <a:t>If you’ve ever visited a foreign country, you probably noticed some differences in how people dressed, the food they ate, or their choice of transportation.  Perhaps a particular religion influenced how society worked, or a different language was spoken.  </a:t>
            </a:r>
          </a:p>
          <a:p>
            <a:pPr eaLnBrk="1" hangingPunct="1"/>
            <a:r>
              <a:rPr lang="en-US" smtClean="0"/>
              <a:t>All of these things are part of </a:t>
            </a:r>
            <a:r>
              <a:rPr lang="en-US" b="1" smtClean="0"/>
              <a:t>culture</a:t>
            </a:r>
            <a:endParaRPr lang="en-US" smtClean="0"/>
          </a:p>
          <a:p>
            <a:pPr eaLnBrk="1" hangingPunct="1"/>
            <a:r>
              <a:rPr lang="en-US" smtClean="0"/>
              <a:t>Just as you’d adapt for differences at home, when doing business in foreign countries, you’ll need to adapt as well.  </a:t>
            </a:r>
          </a:p>
          <a:p>
            <a:pPr eaLnBrk="1" hangingPunct="1"/>
            <a:r>
              <a:rPr lang="en-US" smtClean="0"/>
              <a:t>We say that managers need </a:t>
            </a:r>
            <a:r>
              <a:rPr lang="en-US" b="1" smtClean="0"/>
              <a:t>cross-cultural literacy</a:t>
            </a:r>
            <a:r>
              <a:rPr lang="en-US" smtClean="0"/>
              <a:t>, or an understanding of how cultural differences across and within nations can affect the way in which business is practiced.</a:t>
            </a:r>
          </a:p>
          <a:p>
            <a:pPr eaLnBrk="1" hangingPunct="1"/>
            <a:r>
              <a:rPr lang="en-US" smtClean="0"/>
              <a:t>It’s also important to consider how culture might affect the cost of doing business in a particular location.  </a:t>
            </a:r>
          </a:p>
          <a:p>
            <a:pPr eaLnBrk="1" hangingPunct="1"/>
            <a:r>
              <a:rPr lang="en-US" smtClean="0"/>
              <a:t>For example, some people argue that the Japanese traditions including lifetime employment and long-term decision-making lowered the costs of doing business in the country during the 1960s, 70s and 80s. </a:t>
            </a:r>
          </a:p>
          <a:p>
            <a:pPr eaLnBrk="1" hangingPunct="1"/>
            <a:endParaRPr lang="en-US" smtClean="0"/>
          </a:p>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90072FB6-7F3E-469D-A5B4-24373E48147C}" type="slidenum">
              <a:rPr lang="en-US"/>
              <a:pPr/>
              <a:t>53</a:t>
            </a:fld>
            <a:endParaRPr 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r>
              <a:rPr lang="en-US" b="1" smtClean="0"/>
              <a:t>Culture </a:t>
            </a:r>
            <a:r>
              <a:rPr lang="en-US" smtClean="0"/>
              <a:t>is a system of values and norms that are shared among a group of people and that when taken together constitute a design for living--where </a:t>
            </a:r>
            <a:r>
              <a:rPr lang="en-US" b="1" smtClean="0"/>
              <a:t>values</a:t>
            </a:r>
            <a:r>
              <a:rPr lang="en-US" smtClean="0"/>
              <a:t> are abstract ideas about what a group believes is good, right, and desirable, and </a:t>
            </a:r>
            <a:r>
              <a:rPr lang="en-US" b="1" smtClean="0"/>
              <a:t>norms</a:t>
            </a:r>
            <a:r>
              <a:rPr lang="en-US" smtClean="0"/>
              <a:t> are the social rules and guidelines that prescribe appropriate behavior in particular situations.  </a:t>
            </a:r>
          </a:p>
          <a:p>
            <a:pPr eaLnBrk="1" hangingPunct="1"/>
            <a:r>
              <a:rPr lang="en-US" smtClean="0"/>
              <a:t>You may not think, now that people in so many countries wear blue jeans, drink Coke and Starbucks coffee, eat Big Macs, and listen to MTV, that cultural differences are still important.  </a:t>
            </a:r>
          </a:p>
          <a:p>
            <a:pPr eaLnBrk="1" hangingPunct="1"/>
            <a:r>
              <a:rPr lang="en-US" smtClean="0"/>
              <a:t>But you’d be wrong!  </a:t>
            </a:r>
          </a:p>
          <a:p>
            <a:pPr eaLnBrk="1" hangingPunct="1"/>
            <a:r>
              <a:rPr lang="en-US" smtClean="0"/>
              <a:t>Long-standing cultural differences still influence how business is being done. Also, keep in mind that culture is dynamic, it is always changing.  </a:t>
            </a:r>
          </a:p>
          <a:p>
            <a:pPr eaLnBrk="1" hangingPunct="1"/>
            <a:r>
              <a:rPr lang="en-US" smtClean="0"/>
              <a:t>Just think for a moment of how cell phones have changed our culture and those of many others as an example.</a:t>
            </a:r>
          </a:p>
          <a:p>
            <a:pPr eaLnBrk="1" hangingPunct="1"/>
            <a:r>
              <a:rPr lang="en-US" smtClean="0"/>
              <a:t>We call a group of people who share a common set of values and norms a </a:t>
            </a:r>
            <a:r>
              <a:rPr lang="en-US" b="1" smtClean="0"/>
              <a:t>society</a:t>
            </a:r>
            <a:r>
              <a:rPr lang="en-US" smtClean="0"/>
              <a:t>, and though we talk about the French culture, and the Japanese culture, and so on, culture is not necessarily divided by national boundaries.  Some countries like Switzerland, even have multiple distinct cultures.  Similarly, some cultures transcend national boundaries.  </a:t>
            </a:r>
          </a:p>
          <a:p>
            <a:pPr eaLnBrk="1" hangingPunct="1"/>
            <a:r>
              <a:rPr lang="en-US" smtClean="0"/>
              <a:t>For example, you might think of how the values promoted by Islam influence many countries. </a:t>
            </a:r>
          </a:p>
          <a:p>
            <a:pPr eaLnBrk="1" hangingPunct="1"/>
            <a:endParaRPr lang="en-US" smtClean="0"/>
          </a:p>
          <a:p>
            <a:pPr eaLnBrk="1" hangingPunct="1"/>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C3AA7550-3647-4B04-A8BC-87C360A91C9E}" type="slidenum">
              <a:rPr lang="en-US"/>
              <a:pPr/>
              <a:t>54</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lnSpc>
                <a:spcPct val="90000"/>
              </a:lnSpc>
            </a:pPr>
            <a:r>
              <a:rPr lang="en-US" smtClean="0"/>
              <a:t>Values are a fundamental building block of culture. </a:t>
            </a:r>
          </a:p>
          <a:p>
            <a:pPr eaLnBrk="1" hangingPunct="1">
              <a:lnSpc>
                <a:spcPct val="90000"/>
              </a:lnSpc>
            </a:pPr>
            <a:r>
              <a:rPr lang="en-US" smtClean="0"/>
              <a:t>They provide the context within which a society’s norms are established and justified.  </a:t>
            </a:r>
          </a:p>
          <a:p>
            <a:pPr eaLnBrk="1" hangingPunct="1">
              <a:lnSpc>
                <a:spcPct val="90000"/>
              </a:lnSpc>
            </a:pPr>
            <a:r>
              <a:rPr lang="en-US" smtClean="0"/>
              <a:t>Values can include things like a society’s attitudes toward individual freedom, loyalty, collective responsibility, marriage, and so on.  </a:t>
            </a:r>
          </a:p>
          <a:p>
            <a:pPr eaLnBrk="1" hangingPunct="1">
              <a:lnSpc>
                <a:spcPct val="90000"/>
              </a:lnSpc>
            </a:pPr>
            <a:r>
              <a:rPr lang="en-US" smtClean="0"/>
              <a:t>Values also reflect the political and economic systems of a society.  </a:t>
            </a:r>
          </a:p>
          <a:p>
            <a:pPr eaLnBrk="1" hangingPunct="1">
              <a:lnSpc>
                <a:spcPct val="90000"/>
              </a:lnSpc>
            </a:pPr>
            <a:r>
              <a:rPr lang="en-US" smtClean="0"/>
              <a:t>So, for example, the free market system in the U.S., shows that individual freedom is valued.</a:t>
            </a:r>
          </a:p>
          <a:p>
            <a:pPr eaLnBrk="1" hangingPunct="1">
              <a:lnSpc>
                <a:spcPct val="90000"/>
              </a:lnSpc>
            </a:pPr>
            <a:r>
              <a:rPr lang="en-US" smtClean="0"/>
              <a:t>The social rules that govern people’s actions toward one another are called norms.  </a:t>
            </a:r>
          </a:p>
          <a:p>
            <a:pPr eaLnBrk="1" hangingPunct="1">
              <a:lnSpc>
                <a:spcPct val="90000"/>
              </a:lnSpc>
            </a:pPr>
            <a:r>
              <a:rPr lang="en-US" smtClean="0"/>
              <a:t>You can think of norms as being either folkways or mores.  </a:t>
            </a:r>
          </a:p>
          <a:p>
            <a:pPr eaLnBrk="1" hangingPunct="1">
              <a:lnSpc>
                <a:spcPct val="90000"/>
              </a:lnSpc>
            </a:pPr>
            <a:r>
              <a:rPr lang="en-US" b="1" smtClean="0"/>
              <a:t>Folkways</a:t>
            </a:r>
            <a:r>
              <a:rPr lang="en-US" smtClean="0"/>
              <a:t> are the routine conventions of everyday life like dress codes, social manners, and neighborly behavior.</a:t>
            </a:r>
          </a:p>
          <a:p>
            <a:pPr eaLnBrk="1" hangingPunct="1">
              <a:lnSpc>
                <a:spcPct val="90000"/>
              </a:lnSpc>
            </a:pPr>
            <a:r>
              <a:rPr lang="en-US" b="1" smtClean="0"/>
              <a:t>Mores </a:t>
            </a:r>
            <a:r>
              <a:rPr lang="en-US" smtClean="0"/>
              <a:t>are the norms that are central to the functioning of a society and to its social life.  </a:t>
            </a:r>
          </a:p>
          <a:p>
            <a:pPr eaLnBrk="1" hangingPunct="1">
              <a:lnSpc>
                <a:spcPct val="90000"/>
              </a:lnSpc>
            </a:pPr>
            <a:r>
              <a:rPr lang="en-US" smtClean="0"/>
              <a:t>Mores may actually become laws.  </a:t>
            </a:r>
          </a:p>
          <a:p>
            <a:pPr eaLnBrk="1" hangingPunct="1">
              <a:lnSpc>
                <a:spcPct val="90000"/>
              </a:lnSpc>
            </a:pPr>
            <a:r>
              <a:rPr lang="en-US" smtClean="0"/>
              <a:t>So, for example, we have laws against theft and incest.  </a:t>
            </a:r>
          </a:p>
          <a:p>
            <a:pPr eaLnBrk="1" hangingPunct="1">
              <a:lnSpc>
                <a:spcPct val="90000"/>
              </a:lnSpc>
            </a:pPr>
            <a:r>
              <a:rPr lang="en-US" smtClean="0"/>
              <a:t>As you’ve probably guessed, mores are much more significant than folkways, and violating them usually brings serious retribution.   </a:t>
            </a:r>
          </a:p>
          <a:p>
            <a:pPr eaLnBrk="1" hangingPunct="1">
              <a:lnSpc>
                <a:spcPct val="90000"/>
              </a:lnSpc>
            </a:pPr>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C3AA7550-3647-4B04-A8BC-87C360A91C9E}" type="slidenum">
              <a:rPr lang="en-US"/>
              <a:pPr/>
              <a:t>55</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lnSpc>
                <a:spcPct val="90000"/>
              </a:lnSpc>
            </a:pPr>
            <a:r>
              <a:rPr lang="en-US" smtClean="0"/>
              <a:t>Values are a fundamental building block of culture. </a:t>
            </a:r>
          </a:p>
          <a:p>
            <a:pPr eaLnBrk="1" hangingPunct="1">
              <a:lnSpc>
                <a:spcPct val="90000"/>
              </a:lnSpc>
            </a:pPr>
            <a:r>
              <a:rPr lang="en-US" smtClean="0"/>
              <a:t>They provide the context within which a society’s norms are established and justified.  </a:t>
            </a:r>
          </a:p>
          <a:p>
            <a:pPr eaLnBrk="1" hangingPunct="1">
              <a:lnSpc>
                <a:spcPct val="90000"/>
              </a:lnSpc>
            </a:pPr>
            <a:r>
              <a:rPr lang="en-US" smtClean="0"/>
              <a:t>Values can include things like a society’s attitudes toward individual freedom, loyalty, collective responsibility, marriage, and so on.  </a:t>
            </a:r>
          </a:p>
          <a:p>
            <a:pPr eaLnBrk="1" hangingPunct="1">
              <a:lnSpc>
                <a:spcPct val="90000"/>
              </a:lnSpc>
            </a:pPr>
            <a:r>
              <a:rPr lang="en-US" smtClean="0"/>
              <a:t>Values also reflect the political and economic systems of a society.  </a:t>
            </a:r>
          </a:p>
          <a:p>
            <a:pPr eaLnBrk="1" hangingPunct="1">
              <a:lnSpc>
                <a:spcPct val="90000"/>
              </a:lnSpc>
            </a:pPr>
            <a:r>
              <a:rPr lang="en-US" smtClean="0"/>
              <a:t>So, for example, the free market system in the U.S., shows that individual freedom is valued.</a:t>
            </a:r>
          </a:p>
          <a:p>
            <a:pPr eaLnBrk="1" hangingPunct="1">
              <a:lnSpc>
                <a:spcPct val="90000"/>
              </a:lnSpc>
            </a:pPr>
            <a:r>
              <a:rPr lang="en-US" smtClean="0"/>
              <a:t>The social rules that govern people’s actions toward one another are called norms.  </a:t>
            </a:r>
          </a:p>
          <a:p>
            <a:pPr eaLnBrk="1" hangingPunct="1">
              <a:lnSpc>
                <a:spcPct val="90000"/>
              </a:lnSpc>
            </a:pPr>
            <a:r>
              <a:rPr lang="en-US" smtClean="0"/>
              <a:t>You can think of norms as being either folkways or mores.  </a:t>
            </a:r>
          </a:p>
          <a:p>
            <a:pPr eaLnBrk="1" hangingPunct="1">
              <a:lnSpc>
                <a:spcPct val="90000"/>
              </a:lnSpc>
            </a:pPr>
            <a:r>
              <a:rPr lang="en-US" b="1" smtClean="0"/>
              <a:t>Folkways</a:t>
            </a:r>
            <a:r>
              <a:rPr lang="en-US" smtClean="0"/>
              <a:t> are the routine conventions of everyday life like dress codes, social manners, and neighborly behavior.</a:t>
            </a:r>
          </a:p>
          <a:p>
            <a:pPr eaLnBrk="1" hangingPunct="1">
              <a:lnSpc>
                <a:spcPct val="90000"/>
              </a:lnSpc>
            </a:pPr>
            <a:r>
              <a:rPr lang="en-US" b="1" smtClean="0"/>
              <a:t>Mores </a:t>
            </a:r>
            <a:r>
              <a:rPr lang="en-US" smtClean="0"/>
              <a:t>are the norms that are central to the functioning of a society and to its social life.  </a:t>
            </a:r>
          </a:p>
          <a:p>
            <a:pPr eaLnBrk="1" hangingPunct="1">
              <a:lnSpc>
                <a:spcPct val="90000"/>
              </a:lnSpc>
            </a:pPr>
            <a:r>
              <a:rPr lang="en-US" smtClean="0"/>
              <a:t>Mores may actually become laws.  </a:t>
            </a:r>
          </a:p>
          <a:p>
            <a:pPr eaLnBrk="1" hangingPunct="1">
              <a:lnSpc>
                <a:spcPct val="90000"/>
              </a:lnSpc>
            </a:pPr>
            <a:r>
              <a:rPr lang="en-US" smtClean="0"/>
              <a:t>So, for example, we have laws against theft and incest.  </a:t>
            </a:r>
          </a:p>
          <a:p>
            <a:pPr eaLnBrk="1" hangingPunct="1">
              <a:lnSpc>
                <a:spcPct val="90000"/>
              </a:lnSpc>
            </a:pPr>
            <a:r>
              <a:rPr lang="en-US" smtClean="0"/>
              <a:t>As you’ve probably guessed, mores are much more significant than folkways, and violating them usually brings serious retribution.   </a:t>
            </a:r>
          </a:p>
          <a:p>
            <a:pPr eaLnBrk="1" hangingPunct="1">
              <a:lnSpc>
                <a:spcPct val="90000"/>
              </a:lnSpc>
            </a:pPr>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F4A1531D-AA3D-4E65-A2C5-C1E235356707}" type="slidenum">
              <a:rPr lang="en-US"/>
              <a:pPr/>
              <a:t>56</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US" sz="1400" smtClean="0"/>
              <a:t>What is the relationship between culture and the nation-state?  </a:t>
            </a:r>
          </a:p>
          <a:p>
            <a:pPr eaLnBrk="1" hangingPunct="1"/>
            <a:r>
              <a:rPr lang="en-US" sz="1400" smtClean="0"/>
              <a:t>Well, remember that a society is a group of people that share a common set of values and norms.  </a:t>
            </a:r>
          </a:p>
          <a:p>
            <a:pPr eaLnBrk="1" hangingPunct="1"/>
            <a:r>
              <a:rPr lang="en-US" sz="1400" smtClean="0"/>
              <a:t>In other words, it’s a group bound together by a common culture. </a:t>
            </a:r>
          </a:p>
          <a:p>
            <a:pPr eaLnBrk="1" hangingPunct="1"/>
            <a:r>
              <a:rPr lang="en-US" sz="1400" smtClean="0"/>
              <a:t>Nation-states are political creations and so they can contain more than one culture like India and Switzerland do. </a:t>
            </a:r>
          </a:p>
          <a:p>
            <a:pPr eaLnBrk="1" hangingPunct="1"/>
            <a:r>
              <a:rPr lang="en-US" sz="1400" smtClean="0"/>
              <a:t>Keep in mind also that a country can have different societies, and that each society can have its own culture.  </a:t>
            </a:r>
          </a:p>
          <a:p>
            <a:pPr eaLnBrk="1" hangingPunct="1"/>
            <a:r>
              <a:rPr lang="en-US" sz="1400" smtClean="0"/>
              <a:t>Likewise, a culture can embrace several nations.  You might think of the Hispanic culture, for example.</a:t>
            </a:r>
          </a:p>
          <a:p>
            <a:pPr eaLnBrk="1" hangingPunct="1"/>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04474859-8BC0-4BA0-87EB-A1B516685754}" type="slidenum">
              <a:rPr lang="en-US"/>
              <a:pPr/>
              <a:t>57</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z="1400" smtClean="0"/>
              <a:t>What determines culture?   </a:t>
            </a:r>
          </a:p>
          <a:p>
            <a:pPr eaLnBrk="1" hangingPunct="1"/>
            <a:r>
              <a:rPr lang="en-US" sz="1400" smtClean="0"/>
              <a:t>The values and norms of a culture evolve over time and are a function of a number of factors at work in a society including religion, political and economic philosophies, education, language, and social structure. </a:t>
            </a:r>
          </a:p>
          <a:p>
            <a:pPr eaLnBrk="1" hangingPunct="1"/>
            <a:r>
              <a:rPr lang="en-US" sz="1400" smtClean="0"/>
              <a:t>Let’s talk about each of these factors beginning with social structure.</a:t>
            </a:r>
          </a:p>
          <a:p>
            <a:pPr eaLnBrk="1" hangingPunct="1"/>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C696F100-1AAD-45DA-B5A0-9DF0505611E4}" type="slidenum">
              <a:rPr lang="en-US"/>
              <a:pPr/>
              <a:t>58</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sz="1400" b="1" smtClean="0"/>
              <a:t>Social structure </a:t>
            </a:r>
            <a:r>
              <a:rPr lang="en-US" sz="1400" smtClean="0"/>
              <a:t>refers to the basic social organization of a society.  </a:t>
            </a:r>
          </a:p>
          <a:p>
            <a:pPr eaLnBrk="1" hangingPunct="1"/>
            <a:r>
              <a:rPr lang="en-US" sz="1400" smtClean="0"/>
              <a:t>There are two important elements to consider here:  first, the degree to which the basic unit of social organization is the individual rather than the group—usually we think of the individual being dominant in Western societies, and the group being more important in other societies.  </a:t>
            </a:r>
          </a:p>
          <a:p>
            <a:pPr eaLnBrk="1" hangingPunct="1"/>
            <a:r>
              <a:rPr lang="en-US" sz="1400" smtClean="0"/>
              <a:t>Second, the degree to which the society is stratified into classes or castes.  </a:t>
            </a:r>
          </a:p>
          <a:p>
            <a:pPr eaLnBrk="1" hangingPunct="1"/>
            <a:r>
              <a:rPr lang="en-US" sz="1400" smtClean="0"/>
              <a:t>You already know that in the U.S. there is a relatively low degree of social stratification and that it’s fairly easy to move between strata.  Compare this to the situation in India for example, where there is a high degree of social stratification and much lower mobility between strata.</a:t>
            </a:r>
          </a:p>
          <a:p>
            <a:pPr eaLnBrk="1" hangingPunct="1"/>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134E6F4F-0944-4AA1-8B4B-2F9BF635470D}" type="slidenum">
              <a:rPr lang="en-US"/>
              <a:pPr/>
              <a:t>59</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z="1000" smtClean="0"/>
              <a:t>It is important to study the role of groups and individuals in order to really understand a culture.</a:t>
            </a:r>
          </a:p>
          <a:p>
            <a:pPr eaLnBrk="1" hangingPunct="1"/>
            <a:r>
              <a:rPr lang="en-US" sz="1000" smtClean="0"/>
              <a:t>A </a:t>
            </a:r>
            <a:r>
              <a:rPr lang="en-US" sz="1000" b="1" smtClean="0"/>
              <a:t>group</a:t>
            </a:r>
            <a:r>
              <a:rPr lang="en-US" sz="1000" smtClean="0"/>
              <a:t> is just an association of two or more people who share a sense of identity or who interact with each other in structured ways based on a common set of expectations.  </a:t>
            </a:r>
          </a:p>
          <a:p>
            <a:pPr eaLnBrk="1" hangingPunct="1"/>
            <a:r>
              <a:rPr lang="en-US" sz="1000" smtClean="0"/>
              <a:t>So, you might think of your family as being a group, or perhaps you belong to a recreational or social group.  </a:t>
            </a:r>
          </a:p>
          <a:p>
            <a:pPr eaLnBrk="1" hangingPunct="1"/>
            <a:r>
              <a:rPr lang="en-US" sz="1000" smtClean="0"/>
              <a:t>In some societies the group is considered more important, while in others, individual achievements and attributes are more important.  </a:t>
            </a:r>
          </a:p>
          <a:p>
            <a:pPr eaLnBrk="1" hangingPunct="1"/>
            <a:r>
              <a:rPr lang="en-US" sz="1000" smtClean="0"/>
              <a:t>In many Western societies, there is a strong focus on the individual and individual achievements. </a:t>
            </a:r>
          </a:p>
          <a:p>
            <a:pPr eaLnBrk="1" hangingPunct="1"/>
            <a:r>
              <a:rPr lang="en-US" sz="1000" smtClean="0"/>
              <a:t>Think about your favorite sports team for a minute.  </a:t>
            </a:r>
          </a:p>
          <a:p>
            <a:pPr eaLnBrk="1" hangingPunct="1"/>
            <a:r>
              <a:rPr lang="en-US" sz="1000" smtClean="0"/>
              <a:t>You probably know its record, and many of its players, and you can probably tell me a lot about a few stars.  </a:t>
            </a:r>
          </a:p>
          <a:p>
            <a:pPr eaLnBrk="1" hangingPunct="1"/>
            <a:r>
              <a:rPr lang="en-US" sz="1000" smtClean="0"/>
              <a:t>What does this tell you about this particular group? </a:t>
            </a:r>
          </a:p>
          <a:p>
            <a:pPr eaLnBrk="1" hangingPunct="1"/>
            <a:r>
              <a:rPr lang="en-US" sz="1000" smtClean="0"/>
              <a:t>How does this mindset affect business?  </a:t>
            </a:r>
          </a:p>
          <a:p>
            <a:pPr eaLnBrk="1" hangingPunct="1"/>
            <a:r>
              <a:rPr lang="en-US" sz="1000" smtClean="0"/>
              <a:t>Well, it can be both beneficial and harmful.  </a:t>
            </a:r>
          </a:p>
          <a:p>
            <a:pPr eaLnBrk="1" hangingPunct="1"/>
            <a:r>
              <a:rPr lang="en-US" sz="1000" smtClean="0"/>
              <a:t>On one hand, the focus on individual achievements leads to a high degree of entrepreneurship which is beneficial because it’s linked to the development of new products and processes. </a:t>
            </a:r>
          </a:p>
          <a:p>
            <a:pPr eaLnBrk="1" hangingPunct="1"/>
            <a:r>
              <a:rPr lang="en-US" sz="1000" smtClean="0"/>
              <a:t>On the other hand, the focus on the individual also leads to a lot of managerial mobility, and so, there is a lack of loyalty and commitment to individual firms, and there is competition between individuals within a firm rather than team building for the sake of the organization.  </a:t>
            </a:r>
          </a:p>
          <a:p>
            <a:pPr eaLnBrk="1" hangingPunct="1"/>
            <a:r>
              <a:rPr lang="en-US" sz="1000" smtClean="0"/>
              <a:t>You’ve probably experienced some of these issues yourself.</a:t>
            </a:r>
          </a:p>
          <a:p>
            <a:pPr eaLnBrk="1" hangingPunct="1"/>
            <a:endParaRPr lang="en-US" sz="1000" smtClean="0"/>
          </a:p>
          <a:p>
            <a:pPr eaLnBrk="1" hangingPunct="1"/>
            <a:endParaRPr lang="en-US" sz="100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E55B1617-C4BF-4723-AB27-8D6CE23B7F0C}" type="slidenum">
              <a:rPr lang="en-US"/>
              <a:pPr/>
              <a:t>60</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xfrm>
            <a:off x="533400" y="4777740"/>
            <a:ext cx="5486400" cy="4526280"/>
          </a:xfrm>
          <a:noFill/>
          <a:ln/>
        </p:spPr>
        <p:txBody>
          <a:bodyPr/>
          <a:lstStyle/>
          <a:p>
            <a:pPr eaLnBrk="1" hangingPunct="1">
              <a:lnSpc>
                <a:spcPct val="90000"/>
              </a:lnSpc>
            </a:pPr>
            <a:r>
              <a:rPr lang="en-US" smtClean="0"/>
              <a:t>In contrast, many Asian societies focus on the group as the primary form of social organization. </a:t>
            </a:r>
          </a:p>
          <a:p>
            <a:pPr eaLnBrk="1" hangingPunct="1">
              <a:lnSpc>
                <a:spcPct val="90000"/>
              </a:lnSpc>
            </a:pPr>
            <a:r>
              <a:rPr lang="en-US" smtClean="0"/>
              <a:t>So, rather than looking at the individual achievements of a Japanese manager, you might look at the standing of the group that he belongs to.  </a:t>
            </a:r>
          </a:p>
          <a:p>
            <a:pPr eaLnBrk="1" hangingPunct="1">
              <a:lnSpc>
                <a:spcPct val="90000"/>
              </a:lnSpc>
            </a:pPr>
            <a:r>
              <a:rPr lang="en-US" smtClean="0"/>
              <a:t>In fact, rather than identifying themselves by the job they do, for example “marketing manager”, Japanese business men often identify themselves as belonging to a particular company, so they might say they belong to Sony or Toyota.  </a:t>
            </a:r>
          </a:p>
          <a:p>
            <a:pPr eaLnBrk="1" hangingPunct="1">
              <a:lnSpc>
                <a:spcPct val="90000"/>
              </a:lnSpc>
            </a:pPr>
            <a:r>
              <a:rPr lang="en-US" smtClean="0"/>
              <a:t>You’ve probably heard of the lifetime employment system that is often associated with Japanese companies that reflects this commitment.  </a:t>
            </a:r>
          </a:p>
          <a:p>
            <a:pPr eaLnBrk="1" hangingPunct="1">
              <a:lnSpc>
                <a:spcPct val="90000"/>
              </a:lnSpc>
            </a:pPr>
            <a:r>
              <a:rPr lang="en-US" smtClean="0"/>
              <a:t>From a business perspective, this means that there is a strong incentive to work together for the common good, rather than focus on individual achievements.  </a:t>
            </a:r>
          </a:p>
          <a:p>
            <a:pPr eaLnBrk="1" hangingPunct="1">
              <a:lnSpc>
                <a:spcPct val="90000"/>
              </a:lnSpc>
            </a:pPr>
            <a:r>
              <a:rPr lang="en-US" smtClean="0"/>
              <a:t>Many experts believe that this cooperative atmosphere has been central to Japanese success.  </a:t>
            </a:r>
          </a:p>
          <a:p>
            <a:pPr eaLnBrk="1" hangingPunct="1">
              <a:lnSpc>
                <a:spcPct val="90000"/>
              </a:lnSpc>
            </a:pPr>
            <a:r>
              <a:rPr lang="en-US" smtClean="0"/>
              <a:t>Is the group emphasis always better?  </a:t>
            </a:r>
          </a:p>
          <a:p>
            <a:pPr eaLnBrk="1" hangingPunct="1">
              <a:lnSpc>
                <a:spcPct val="90000"/>
              </a:lnSpc>
            </a:pPr>
            <a:r>
              <a:rPr lang="en-US" smtClean="0"/>
              <a:t>Not necessarily!  Just like in societies that emphasize the individual, there are drawbacks from emphasizing the group.  </a:t>
            </a:r>
          </a:p>
          <a:p>
            <a:pPr eaLnBrk="1" hangingPunct="1">
              <a:lnSpc>
                <a:spcPct val="90000"/>
              </a:lnSpc>
            </a:pPr>
            <a:r>
              <a:rPr lang="en-US" smtClean="0"/>
              <a:t>One drawback in Japan for example, is a lack of incentive for individual creativity and initiative, and consequently entrepreneurial activity. </a:t>
            </a:r>
          </a:p>
          <a:p>
            <a:pPr eaLnBrk="1" hangingPunct="1">
              <a:lnSpc>
                <a:spcPct val="90000"/>
              </a:lnSpc>
            </a:pPr>
            <a:endParaRPr lang="en-US" smtClean="0"/>
          </a:p>
          <a:p>
            <a:pPr eaLnBrk="1" hangingPunct="1">
              <a:lnSpc>
                <a:spcPct val="90000"/>
              </a:lnSpc>
            </a:pPr>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112C4F6E-8660-49B9-95D2-9594185F39C6}" type="slidenum">
              <a:rPr lang="en-US"/>
              <a:pPr/>
              <a:t>61</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mtClean="0"/>
              <a:t>Confucianism, which is practiced mainly in China, is not really a religion, but more of an influential ideology.  </a:t>
            </a:r>
          </a:p>
          <a:p>
            <a:pPr eaLnBrk="1" hangingPunct="1"/>
            <a:r>
              <a:rPr lang="en-US" smtClean="0"/>
              <a:t>Confucianism teaches the importance of attaining personal salvation through right action.  </a:t>
            </a:r>
          </a:p>
          <a:p>
            <a:pPr eaLnBrk="1" hangingPunct="1"/>
            <a:r>
              <a:rPr lang="en-US" smtClean="0"/>
              <a:t>Moral and ethical conduct is important, as is loyalty.  </a:t>
            </a:r>
          </a:p>
          <a:p>
            <a:pPr eaLnBrk="1" hangingPunct="1"/>
            <a:r>
              <a:rPr lang="en-US" smtClean="0"/>
              <a:t>What do the principles of Confucianism mean for business?  </a:t>
            </a:r>
          </a:p>
          <a:p>
            <a:pPr eaLnBrk="1" hangingPunct="1"/>
            <a:r>
              <a:rPr lang="en-US" smtClean="0"/>
              <a:t>Well, because of the key principles of the ideology—loyalty, reciprocal obligations, and honesty—the cost of doing business can be lower.  </a:t>
            </a:r>
          </a:p>
          <a:p>
            <a:pPr eaLnBrk="1" hangingPunct="1"/>
            <a:r>
              <a:rPr lang="en-US" smtClean="0"/>
              <a:t>You might think of the concept of guanxi that is so important to business in China.  You can learn more about the importance of guanxi in the Management Focus on DMG in your text.</a:t>
            </a:r>
          </a:p>
          <a:p>
            <a:pPr eaLnBrk="1" hangingPunct="1"/>
            <a:r>
              <a:rPr lang="en-US" smtClean="0"/>
              <a:t>Similarly, if people behave in a moral, honest way, expensive contracts to protect companies are not necessary.  </a:t>
            </a:r>
          </a:p>
          <a:p>
            <a:pPr eaLnBrk="1" hangingPunct="1"/>
            <a:r>
              <a:rPr lang="en-US" smtClean="0"/>
              <a:t>Many people believe that Japan owes its success in the auto industry to the strong relationships that exist between the auto companies and their suppliers. </a:t>
            </a:r>
          </a:p>
          <a:p>
            <a:pPr eaLnBrk="1" hangingPunct="1"/>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ECC36F5B-9893-4FDF-89CA-CAF5560F5785}" type="slidenum">
              <a:rPr lang="en-US"/>
              <a:pPr/>
              <a:t>62</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lnSpc>
                <a:spcPct val="80000"/>
              </a:lnSpc>
            </a:pPr>
            <a:r>
              <a:rPr lang="en-US" sz="900" smtClean="0"/>
              <a:t>Now, let’s move on to look at how language defines culture.  </a:t>
            </a:r>
          </a:p>
          <a:p>
            <a:pPr eaLnBrk="1" hangingPunct="1">
              <a:lnSpc>
                <a:spcPct val="80000"/>
              </a:lnSpc>
            </a:pPr>
            <a:r>
              <a:rPr lang="en-US" sz="900" smtClean="0"/>
              <a:t>Language is how we communicate with each other both in the </a:t>
            </a:r>
            <a:r>
              <a:rPr lang="en-US" sz="900" b="1" smtClean="0"/>
              <a:t>spoken </a:t>
            </a:r>
            <a:r>
              <a:rPr lang="en-US" sz="900" smtClean="0"/>
              <a:t>form and in the </a:t>
            </a:r>
            <a:r>
              <a:rPr lang="en-US" sz="900" b="1" smtClean="0"/>
              <a:t>unspoken</a:t>
            </a:r>
            <a:r>
              <a:rPr lang="en-US" sz="900" smtClean="0"/>
              <a:t> form, and it’s also how we perceive the world. </a:t>
            </a:r>
          </a:p>
          <a:p>
            <a:pPr eaLnBrk="1" hangingPunct="1">
              <a:lnSpc>
                <a:spcPct val="80000"/>
              </a:lnSpc>
            </a:pPr>
            <a:r>
              <a:rPr lang="en-US" sz="900" smtClean="0"/>
              <a:t>Think for a minute about snow.  You might say “oh, look, it’s snowing” and your friend would know exactly what you mean.  But the Inuit or Eskimo people would have no idea what you meant.  Why not?  Because the Inuit have 24 different ways of describing what you probably think of as only snow!</a:t>
            </a:r>
          </a:p>
          <a:p>
            <a:pPr eaLnBrk="1" hangingPunct="1">
              <a:lnSpc>
                <a:spcPct val="80000"/>
              </a:lnSpc>
            </a:pPr>
            <a:r>
              <a:rPr lang="en-US" sz="900" smtClean="0"/>
              <a:t>Some countries have more than one language and distinct culture.  </a:t>
            </a:r>
          </a:p>
          <a:p>
            <a:pPr eaLnBrk="1" hangingPunct="1">
              <a:lnSpc>
                <a:spcPct val="80000"/>
              </a:lnSpc>
            </a:pPr>
            <a:r>
              <a:rPr lang="en-US" sz="900" smtClean="0"/>
              <a:t>Canada for example, has both an English speaking and a French speaking area—both with their own cultures.  </a:t>
            </a:r>
          </a:p>
          <a:p>
            <a:pPr eaLnBrk="1" hangingPunct="1">
              <a:lnSpc>
                <a:spcPct val="80000"/>
              </a:lnSpc>
            </a:pPr>
            <a:r>
              <a:rPr lang="en-US" sz="900" smtClean="0"/>
              <a:t>Belgium is divided into Flemish and French speakers, and four different languages are spoken in Switzerland!  </a:t>
            </a:r>
          </a:p>
          <a:p>
            <a:pPr eaLnBrk="1" hangingPunct="1">
              <a:lnSpc>
                <a:spcPct val="80000"/>
              </a:lnSpc>
            </a:pPr>
            <a:r>
              <a:rPr lang="en-US" sz="900" smtClean="0"/>
              <a:t>Do you know which language is the most widely spoken language in the world?  </a:t>
            </a:r>
          </a:p>
          <a:p>
            <a:pPr eaLnBrk="1" hangingPunct="1">
              <a:lnSpc>
                <a:spcPct val="80000"/>
              </a:lnSpc>
            </a:pPr>
            <a:r>
              <a:rPr lang="en-US" sz="900" smtClean="0"/>
              <a:t>If you answered English, you’re right!  But keep in mind that Chinese is the mother tongue of the largest number of people!  </a:t>
            </a:r>
          </a:p>
          <a:p>
            <a:pPr eaLnBrk="1" hangingPunct="1">
              <a:lnSpc>
                <a:spcPct val="80000"/>
              </a:lnSpc>
            </a:pPr>
            <a:r>
              <a:rPr lang="en-US" sz="900" smtClean="0"/>
              <a:t>You may be wondering if it’s important, given that English is so widely spoken in the business world, to learn a foreign language.  The answer is yes!  It’s very important.  </a:t>
            </a:r>
          </a:p>
          <a:p>
            <a:pPr eaLnBrk="1" hangingPunct="1">
              <a:lnSpc>
                <a:spcPct val="80000"/>
              </a:lnSpc>
            </a:pPr>
            <a:r>
              <a:rPr lang="en-US" sz="900" smtClean="0"/>
              <a:t>Also remember, that just because people may speak English, it may not be the English you’re familiar with.  For example, if a British colleague tells you he’s “chuffed to the mint balls” should you be concerned or happy?  </a:t>
            </a:r>
          </a:p>
          <a:p>
            <a:pPr eaLnBrk="1" hangingPunct="1">
              <a:lnSpc>
                <a:spcPct val="80000"/>
              </a:lnSpc>
            </a:pPr>
            <a:r>
              <a:rPr lang="en-US" sz="900" smtClean="0"/>
              <a:t>The answer is happy!   </a:t>
            </a:r>
          </a:p>
          <a:p>
            <a:pPr eaLnBrk="1" hangingPunct="1">
              <a:lnSpc>
                <a:spcPct val="80000"/>
              </a:lnSpc>
            </a:pPr>
            <a:r>
              <a:rPr lang="en-US" sz="900" smtClean="0"/>
              <a:t>What about unspoken language – why is it important?  </a:t>
            </a:r>
          </a:p>
          <a:p>
            <a:pPr eaLnBrk="1" hangingPunct="1">
              <a:lnSpc>
                <a:spcPct val="80000"/>
              </a:lnSpc>
            </a:pPr>
            <a:r>
              <a:rPr lang="en-US" sz="900" smtClean="0"/>
              <a:t>Well, think for a moment about how you stand when you’re talking with another person.  You probably stand about an arm’s length away.  But in Latin America people tend to stand much closer together. </a:t>
            </a:r>
          </a:p>
          <a:p>
            <a:pPr eaLnBrk="1" hangingPunct="1">
              <a:lnSpc>
                <a:spcPct val="80000"/>
              </a:lnSpc>
            </a:pPr>
            <a:r>
              <a:rPr lang="en-US" sz="900" smtClean="0"/>
              <a:t>Now picture yourself at a business meeting with someone from Brazil.  </a:t>
            </a:r>
          </a:p>
          <a:p>
            <a:pPr eaLnBrk="1" hangingPunct="1">
              <a:lnSpc>
                <a:spcPct val="80000"/>
              </a:lnSpc>
            </a:pPr>
            <a:r>
              <a:rPr lang="en-US" sz="900" smtClean="0"/>
              <a:t>He might try to stand at his customary distance causing you take a step backward because he’s invaded your personal space.  You may be annoyed at him for standing so close to you, and he may interpret your response as aloofness.  You meeting is already off to a bad start!</a:t>
            </a:r>
          </a:p>
          <a:p>
            <a:pPr eaLnBrk="1" hangingPunct="1">
              <a:lnSpc>
                <a:spcPct val="80000"/>
              </a:lnSpc>
            </a:pPr>
            <a:r>
              <a:rPr lang="en-US" sz="900" smtClean="0"/>
              <a:t>Similarly, consider the circle you might make with your thumb and forefinger.  </a:t>
            </a:r>
          </a:p>
          <a:p>
            <a:pPr eaLnBrk="1" hangingPunct="1">
              <a:lnSpc>
                <a:spcPct val="80000"/>
              </a:lnSpc>
            </a:pPr>
            <a:r>
              <a:rPr lang="en-US" sz="900" smtClean="0"/>
              <a:t>In the United States, you’ve signaled a positive response, but if you make the same gesture in Greece, you’ve just insulted someone!  </a:t>
            </a:r>
          </a:p>
          <a:p>
            <a:pPr eaLnBrk="1" hangingPunct="1">
              <a:lnSpc>
                <a:spcPct val="80000"/>
              </a:lnSpc>
            </a:pPr>
            <a:r>
              <a:rPr lang="en-US" sz="900" smtClean="0"/>
              <a:t>Because facial expressions, hand gestures, and other types of unspoken language can mean different things in different cultures, it’s important to do your homework before meeting with someone from another culture.</a:t>
            </a:r>
          </a:p>
          <a:p>
            <a:pPr eaLnBrk="1" hangingPunct="1">
              <a:lnSpc>
                <a:spcPct val="80000"/>
              </a:lnSpc>
            </a:pPr>
            <a:endParaRPr lang="en-US" sz="900" smtClean="0"/>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57DFBB91-AC30-41FB-A708-C6BC4C7D65D7}" type="slidenum">
              <a:rPr lang="en-US"/>
              <a:pPr/>
              <a:t>63</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z="1400" smtClean="0"/>
              <a:t>Another element of culture is education.  </a:t>
            </a:r>
          </a:p>
          <a:p>
            <a:pPr eaLnBrk="1" hangingPunct="1"/>
            <a:r>
              <a:rPr lang="en-US" sz="1400" smtClean="0"/>
              <a:t>You already know that formal education is important to gain the skills you need to be productive in modern society, but did you know that a country’s education system can be an important determinant of competitive advantage?  </a:t>
            </a:r>
          </a:p>
          <a:p>
            <a:pPr eaLnBrk="1" hangingPunct="1"/>
            <a:r>
              <a:rPr lang="en-US" sz="1400" smtClean="0"/>
              <a:t>Michael Porter has pointed out that Japan’s success story began with its well-educated workforce.  </a:t>
            </a:r>
          </a:p>
          <a:p>
            <a:pPr eaLnBrk="1" hangingPunct="1"/>
            <a:r>
              <a:rPr lang="en-US" sz="1400" smtClean="0"/>
              <a:t>Today, India is an attractive destination for investment because of its well-educated workforce.  </a:t>
            </a:r>
          </a:p>
          <a:p>
            <a:pPr eaLnBrk="1" hangingPunct="1"/>
            <a:r>
              <a:rPr lang="en-US" sz="1400" smtClean="0"/>
              <a:t>A country’s education system can also be an indicator of what products might sell well, and what types of promotional materials should be used.  </a:t>
            </a:r>
          </a:p>
          <a:p>
            <a:pPr eaLnBrk="1" hangingPunct="1"/>
            <a:r>
              <a:rPr lang="en-US" sz="1400" smtClean="0"/>
              <a:t>For example, in a country where literacy rates are low, written promotions won’t work well.</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32934284-0159-4A14-8A3F-099E4A44B526}" type="slidenum">
              <a:rPr lang="en-US"/>
              <a:pPr/>
              <a:t>64</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lnSpc>
                <a:spcPct val="90000"/>
              </a:lnSpc>
            </a:pPr>
            <a:r>
              <a:rPr lang="en-US" smtClean="0"/>
              <a:t>How does culture change?</a:t>
            </a:r>
          </a:p>
          <a:p>
            <a:pPr eaLnBrk="1" hangingPunct="1">
              <a:lnSpc>
                <a:spcPct val="90000"/>
              </a:lnSpc>
            </a:pPr>
            <a:r>
              <a:rPr lang="en-US" smtClean="0"/>
              <a:t>Culture is evolutionary, and change can often be slow and painful.  </a:t>
            </a:r>
          </a:p>
          <a:p>
            <a:pPr eaLnBrk="1" hangingPunct="1">
              <a:lnSpc>
                <a:spcPct val="90000"/>
              </a:lnSpc>
            </a:pPr>
            <a:r>
              <a:rPr lang="en-US" smtClean="0"/>
              <a:t>For example, the fall of Communism in Eastern Europe ushered in a new era of individualism and a shift away from the collectivist values that had been in place for many years.  </a:t>
            </a:r>
          </a:p>
          <a:p>
            <a:pPr eaLnBrk="1" hangingPunct="1">
              <a:lnSpc>
                <a:spcPct val="90000"/>
              </a:lnSpc>
            </a:pPr>
            <a:r>
              <a:rPr lang="en-US" smtClean="0"/>
              <a:t>Change is also present in Japan.  </a:t>
            </a:r>
          </a:p>
          <a:p>
            <a:pPr eaLnBrk="1" hangingPunct="1">
              <a:lnSpc>
                <a:spcPct val="90000"/>
              </a:lnSpc>
            </a:pPr>
            <a:r>
              <a:rPr lang="en-US" smtClean="0"/>
              <a:t>While an emphasis on group achievements and loyalty has contributed to much of the country’s current success, Japan’s younger generation is showing signs that these values may not be acceptable anymore.  </a:t>
            </a:r>
          </a:p>
          <a:p>
            <a:pPr eaLnBrk="1" hangingPunct="1">
              <a:lnSpc>
                <a:spcPct val="90000"/>
              </a:lnSpc>
            </a:pPr>
            <a:r>
              <a:rPr lang="en-US" smtClean="0"/>
              <a:t>Instead, the younger generation is acting more like Western managers who leave companies in search of more money and rank, who avoid overtime, and who prefer to spend their free time away from the office.</a:t>
            </a:r>
          </a:p>
          <a:p>
            <a:pPr eaLnBrk="1" hangingPunct="1">
              <a:lnSpc>
                <a:spcPct val="90000"/>
              </a:lnSpc>
            </a:pPr>
            <a:r>
              <a:rPr lang="en-US" smtClean="0"/>
              <a:t>Why do these types of changes occur?  </a:t>
            </a:r>
          </a:p>
          <a:p>
            <a:pPr eaLnBrk="1" hangingPunct="1">
              <a:lnSpc>
                <a:spcPct val="90000"/>
              </a:lnSpc>
            </a:pPr>
            <a:r>
              <a:rPr lang="en-US" smtClean="0"/>
              <a:t>Some studies show that economic progress is associated with a shift away from collectivism and towards individualism—this would explain what’s happening in Japan, for example.  </a:t>
            </a:r>
          </a:p>
          <a:p>
            <a:pPr eaLnBrk="1" hangingPunct="1">
              <a:lnSpc>
                <a:spcPct val="90000"/>
              </a:lnSpc>
            </a:pPr>
            <a:r>
              <a:rPr lang="en-US" smtClean="0"/>
              <a:t>Other studies show that the effects of economic progress on factors like education and infrastructure also contribute to cultural change.  </a:t>
            </a:r>
          </a:p>
          <a:p>
            <a:pPr eaLnBrk="1" hangingPunct="1">
              <a:lnSpc>
                <a:spcPct val="90000"/>
              </a:lnSpc>
            </a:pPr>
            <a:r>
              <a:rPr lang="en-US" smtClean="0"/>
              <a:t>So, as countries get richer, there is a shift away from traditional values.  </a:t>
            </a:r>
          </a:p>
          <a:p>
            <a:pPr eaLnBrk="1" hangingPunct="1">
              <a:lnSpc>
                <a:spcPct val="90000"/>
              </a:lnSpc>
            </a:pPr>
            <a:r>
              <a:rPr lang="en-US" smtClean="0"/>
              <a:t>Keep in mind though, that these changes don’t occur overnight—it may take generations before they are really a part of a new culture. </a:t>
            </a:r>
          </a:p>
          <a:p>
            <a:pPr eaLnBrk="1" hangingPunct="1">
              <a:lnSpc>
                <a:spcPct val="90000"/>
              </a:lnSpc>
            </a:pPr>
            <a:endParaRPr 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B0B45419-9381-44ED-8A02-76960240DAA9}" type="slidenum">
              <a:rPr lang="en-US"/>
              <a:pPr/>
              <a:t>65</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lnSpc>
                <a:spcPct val="90000"/>
              </a:lnSpc>
            </a:pPr>
            <a:r>
              <a:rPr lang="en-US" sz="900" smtClean="0"/>
              <a:t>What are the implications of all of this for managers?  </a:t>
            </a:r>
          </a:p>
          <a:p>
            <a:pPr eaLnBrk="1" hangingPunct="1">
              <a:lnSpc>
                <a:spcPct val="90000"/>
              </a:lnSpc>
            </a:pPr>
            <a:r>
              <a:rPr lang="en-US" sz="900" smtClean="0"/>
              <a:t>Well, as we said at the beginning, it’s vital for firms to develop cross cultural literacy.  </a:t>
            </a:r>
          </a:p>
          <a:p>
            <a:pPr eaLnBrk="1" hangingPunct="1">
              <a:lnSpc>
                <a:spcPct val="90000"/>
              </a:lnSpc>
            </a:pPr>
            <a:r>
              <a:rPr lang="en-US" sz="900" smtClean="0"/>
              <a:t>To be successful, you have to be able to conform and adapt to the value system and norms of the host country. </a:t>
            </a:r>
          </a:p>
          <a:p>
            <a:pPr eaLnBrk="1" hangingPunct="1">
              <a:lnSpc>
                <a:spcPct val="90000"/>
              </a:lnSpc>
            </a:pPr>
            <a:r>
              <a:rPr lang="en-US" sz="900" smtClean="0"/>
              <a:t>One way you can gain knowledge of the local culture is to hire local citizens.  Developing a cadre of cosmopolitan managers who have been exposed to different cultures can also be helpful.  </a:t>
            </a:r>
          </a:p>
          <a:p>
            <a:pPr eaLnBrk="1" hangingPunct="1">
              <a:lnSpc>
                <a:spcPct val="90000"/>
              </a:lnSpc>
            </a:pPr>
            <a:r>
              <a:rPr lang="en-US" sz="900" smtClean="0"/>
              <a:t>It’s important to avoid being </a:t>
            </a:r>
            <a:r>
              <a:rPr lang="en-US" sz="900" b="1" smtClean="0"/>
              <a:t>ethnocentric</a:t>
            </a:r>
            <a:r>
              <a:rPr lang="en-US" sz="900" smtClean="0"/>
              <a:t>, or believe that your ethnic group or culture is superior to that of others.  </a:t>
            </a:r>
          </a:p>
          <a:p>
            <a:pPr eaLnBrk="1" hangingPunct="1">
              <a:lnSpc>
                <a:spcPct val="90000"/>
              </a:lnSpc>
            </a:pPr>
            <a:r>
              <a:rPr lang="en-US" sz="900" smtClean="0"/>
              <a:t>You’ve probably heard of the Ugly American, or the American who believes he is better than anyone else, and that his way of doing things is better than anyone else’s.  </a:t>
            </a:r>
          </a:p>
          <a:p>
            <a:pPr eaLnBrk="1" hangingPunct="1">
              <a:lnSpc>
                <a:spcPct val="90000"/>
              </a:lnSpc>
            </a:pPr>
            <a:r>
              <a:rPr lang="en-US" sz="900" smtClean="0"/>
              <a:t>French people have also been accused of sharing this trait.  Needless to say, it doesn’t go down well in a business meeting!</a:t>
            </a:r>
          </a:p>
          <a:p>
            <a:pPr eaLnBrk="1" hangingPunct="1">
              <a:lnSpc>
                <a:spcPct val="90000"/>
              </a:lnSpc>
            </a:pPr>
            <a:r>
              <a:rPr lang="en-US" sz="900" smtClean="0"/>
              <a:t>A second reason for companies to be aware of cultural differences is the link between culture and competitive advantage.  </a:t>
            </a:r>
          </a:p>
          <a:p>
            <a:pPr eaLnBrk="1" hangingPunct="1">
              <a:lnSpc>
                <a:spcPct val="90000"/>
              </a:lnSpc>
            </a:pPr>
            <a:r>
              <a:rPr lang="en-US" sz="900" smtClean="0"/>
              <a:t>The value systems and norms of a country influence the costs the cost of doing business, which of course then affects the competitive advantage of firms.</a:t>
            </a:r>
          </a:p>
          <a:p>
            <a:pPr eaLnBrk="1" hangingPunct="1">
              <a:lnSpc>
                <a:spcPct val="90000"/>
              </a:lnSpc>
            </a:pPr>
            <a:r>
              <a:rPr lang="en-US" sz="900" smtClean="0"/>
              <a:t>Remember our discussion of how a society’s class structure affects the relationship between management and labor for example, or how Japan’s strong worker loyalty system, and lifetime employment guarantees affect the success of Japanese companies.  </a:t>
            </a:r>
          </a:p>
          <a:p>
            <a:pPr eaLnBrk="1" hangingPunct="1">
              <a:lnSpc>
                <a:spcPct val="90000"/>
              </a:lnSpc>
            </a:pPr>
            <a:r>
              <a:rPr lang="en-US" sz="900" smtClean="0"/>
              <a:t>Similarly, a more individualistic culture promotes entrepreneurial activities as compared to a culture that emphasizes collective behavior. </a:t>
            </a:r>
          </a:p>
          <a:p>
            <a:pPr eaLnBrk="1" hangingPunct="1">
              <a:lnSpc>
                <a:spcPct val="90000"/>
              </a:lnSpc>
            </a:pPr>
            <a:r>
              <a:rPr lang="en-US" sz="900" smtClean="0"/>
              <a:t>These differences provide companies with insight as to which countries are most likely to produce competitors, and which countries will be the best for investing or selling.  </a:t>
            </a:r>
          </a:p>
          <a:p>
            <a:pPr eaLnBrk="1" hangingPunct="1">
              <a:lnSpc>
                <a:spcPct val="90000"/>
              </a:lnSpc>
            </a:pPr>
            <a:r>
              <a:rPr lang="en-US" sz="900" smtClean="0"/>
              <a:t>For example, if you’re comparing two countries with similar wage costs, you’ll recognize that the country with the better education system, less social stratification, and a group identification is probably the better site for production facilities.  </a:t>
            </a:r>
          </a:p>
          <a:p>
            <a:pPr eaLnBrk="1" hangingPunct="1">
              <a:lnSpc>
                <a:spcPct val="90000"/>
              </a:lnSpc>
            </a:pPr>
            <a:r>
              <a:rPr lang="en-US" sz="900" smtClean="0"/>
              <a:t>Similarly, based on cultural differences, we would expect strong competitors to emerge from Pacific Rim nations, as compared to some other parts of the world. </a:t>
            </a:r>
          </a:p>
          <a:p>
            <a:pPr eaLnBrk="1" hangingPunct="1">
              <a:lnSpc>
                <a:spcPct val="90000"/>
              </a:lnSpc>
            </a:pPr>
            <a:endParaRPr lang="en-US" sz="900" smtClean="0"/>
          </a:p>
          <a:p>
            <a:pPr eaLnBrk="1" hangingPunct="1">
              <a:lnSpc>
                <a:spcPct val="90000"/>
              </a:lnSpc>
            </a:pPr>
            <a:endParaRPr lang="en-US" sz="90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B0B45419-9381-44ED-8A02-76960240DAA9}" type="slidenum">
              <a:rPr lang="en-US"/>
              <a:pPr/>
              <a:t>66</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lnSpc>
                <a:spcPct val="90000"/>
              </a:lnSpc>
            </a:pPr>
            <a:r>
              <a:rPr lang="en-US" sz="900" smtClean="0"/>
              <a:t>What are the implications of all of this for managers?  </a:t>
            </a:r>
          </a:p>
          <a:p>
            <a:pPr eaLnBrk="1" hangingPunct="1">
              <a:lnSpc>
                <a:spcPct val="90000"/>
              </a:lnSpc>
            </a:pPr>
            <a:r>
              <a:rPr lang="en-US" sz="900" smtClean="0"/>
              <a:t>Well, as we said at the beginning, it’s vital for firms to develop cross cultural literacy.  </a:t>
            </a:r>
          </a:p>
          <a:p>
            <a:pPr eaLnBrk="1" hangingPunct="1">
              <a:lnSpc>
                <a:spcPct val="90000"/>
              </a:lnSpc>
            </a:pPr>
            <a:r>
              <a:rPr lang="en-US" sz="900" smtClean="0"/>
              <a:t>To be successful, you have to be able to conform and adapt to the value system and norms of the host country. </a:t>
            </a:r>
          </a:p>
          <a:p>
            <a:pPr eaLnBrk="1" hangingPunct="1">
              <a:lnSpc>
                <a:spcPct val="90000"/>
              </a:lnSpc>
            </a:pPr>
            <a:r>
              <a:rPr lang="en-US" sz="900" smtClean="0"/>
              <a:t>One way you can gain knowledge of the local culture is to hire local citizens.  Developing a cadre of cosmopolitan managers who have been exposed to different cultures can also be helpful.  </a:t>
            </a:r>
          </a:p>
          <a:p>
            <a:pPr eaLnBrk="1" hangingPunct="1">
              <a:lnSpc>
                <a:spcPct val="90000"/>
              </a:lnSpc>
            </a:pPr>
            <a:r>
              <a:rPr lang="en-US" sz="900" smtClean="0"/>
              <a:t>It’s important to avoid being </a:t>
            </a:r>
            <a:r>
              <a:rPr lang="en-US" sz="900" b="1" smtClean="0"/>
              <a:t>ethnocentric</a:t>
            </a:r>
            <a:r>
              <a:rPr lang="en-US" sz="900" smtClean="0"/>
              <a:t>, or believe that your ethnic group or culture is superior to that of others.  </a:t>
            </a:r>
          </a:p>
          <a:p>
            <a:pPr eaLnBrk="1" hangingPunct="1">
              <a:lnSpc>
                <a:spcPct val="90000"/>
              </a:lnSpc>
            </a:pPr>
            <a:r>
              <a:rPr lang="en-US" sz="900" smtClean="0"/>
              <a:t>You’ve probably heard of the Ugly American, or the American who believes he is better than anyone else, and that his way of doing things is better than anyone else’s.  </a:t>
            </a:r>
          </a:p>
          <a:p>
            <a:pPr eaLnBrk="1" hangingPunct="1">
              <a:lnSpc>
                <a:spcPct val="90000"/>
              </a:lnSpc>
            </a:pPr>
            <a:r>
              <a:rPr lang="en-US" sz="900" smtClean="0"/>
              <a:t>French people have also been accused of sharing this trait.  Needless to say, it doesn’t go down well in a business meeting!</a:t>
            </a:r>
          </a:p>
          <a:p>
            <a:pPr eaLnBrk="1" hangingPunct="1">
              <a:lnSpc>
                <a:spcPct val="90000"/>
              </a:lnSpc>
            </a:pPr>
            <a:r>
              <a:rPr lang="en-US" sz="900" smtClean="0"/>
              <a:t>A second reason for companies to be aware of cultural differences is the link between culture and competitive advantage.  </a:t>
            </a:r>
          </a:p>
          <a:p>
            <a:pPr eaLnBrk="1" hangingPunct="1">
              <a:lnSpc>
                <a:spcPct val="90000"/>
              </a:lnSpc>
            </a:pPr>
            <a:r>
              <a:rPr lang="en-US" sz="900" smtClean="0"/>
              <a:t>The value systems and norms of a country influence the costs the cost of doing business, which of course then affects the competitive advantage of firms.</a:t>
            </a:r>
          </a:p>
          <a:p>
            <a:pPr eaLnBrk="1" hangingPunct="1">
              <a:lnSpc>
                <a:spcPct val="90000"/>
              </a:lnSpc>
            </a:pPr>
            <a:r>
              <a:rPr lang="en-US" sz="900" smtClean="0"/>
              <a:t>Remember our discussion of how a society’s class structure affects the relationship between management and labor for example, or how Japan’s strong worker loyalty system, and lifetime employment guarantees affect the success of Japanese companies.  </a:t>
            </a:r>
          </a:p>
          <a:p>
            <a:pPr eaLnBrk="1" hangingPunct="1">
              <a:lnSpc>
                <a:spcPct val="90000"/>
              </a:lnSpc>
            </a:pPr>
            <a:r>
              <a:rPr lang="en-US" sz="900" smtClean="0"/>
              <a:t>Similarly, a more individualistic culture promotes entrepreneurial activities as compared to a culture that emphasizes collective behavior. </a:t>
            </a:r>
          </a:p>
          <a:p>
            <a:pPr eaLnBrk="1" hangingPunct="1">
              <a:lnSpc>
                <a:spcPct val="90000"/>
              </a:lnSpc>
            </a:pPr>
            <a:r>
              <a:rPr lang="en-US" sz="900" smtClean="0"/>
              <a:t>These differences provide companies with insight as to which countries are most likely to produce competitors, and which countries will be the best for investing or selling.  </a:t>
            </a:r>
          </a:p>
          <a:p>
            <a:pPr eaLnBrk="1" hangingPunct="1">
              <a:lnSpc>
                <a:spcPct val="90000"/>
              </a:lnSpc>
            </a:pPr>
            <a:r>
              <a:rPr lang="en-US" sz="900" smtClean="0"/>
              <a:t>For example, if you’re comparing two countries with similar wage costs, you’ll recognize that the country with the better education system, less social stratification, and a group identification is probably the better site for production facilities.  </a:t>
            </a:r>
          </a:p>
          <a:p>
            <a:pPr eaLnBrk="1" hangingPunct="1">
              <a:lnSpc>
                <a:spcPct val="90000"/>
              </a:lnSpc>
            </a:pPr>
            <a:r>
              <a:rPr lang="en-US" sz="900" smtClean="0"/>
              <a:t>Similarly, based on cultural differences, we would expect strong competitors to emerge from Pacific Rim nations, as compared to some other parts of the world. </a:t>
            </a:r>
          </a:p>
          <a:p>
            <a:pPr eaLnBrk="1" hangingPunct="1">
              <a:lnSpc>
                <a:spcPct val="90000"/>
              </a:lnSpc>
            </a:pPr>
            <a:endParaRPr lang="en-US" sz="900" smtClean="0"/>
          </a:p>
          <a:p>
            <a:pPr eaLnBrk="1" hangingPunct="1">
              <a:lnSpc>
                <a:spcPct val="90000"/>
              </a:lnSpc>
            </a:pPr>
            <a:endParaRPr lang="en-US" sz="9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2701D</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2701D</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2701D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3 – Country Differences in Political Economy and Culture</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Questions???</a:t>
            </a:r>
          </a:p>
        </p:txBody>
      </p:sp>
      <p:sp>
        <p:nvSpPr>
          <p:cNvPr id="19459" name="Rectangle 3"/>
          <p:cNvSpPr>
            <a:spLocks noGrp="1" noChangeArrowheads="1"/>
          </p:cNvSpPr>
          <p:nvPr>
            <p:ph type="body" idx="1"/>
          </p:nvPr>
        </p:nvSpPr>
        <p:spPr>
          <a:xfrm>
            <a:off x="395536" y="1412776"/>
            <a:ext cx="8302625" cy="4535487"/>
          </a:xfrm>
        </p:spPr>
        <p:txBody>
          <a:bodyPr/>
          <a:lstStyle/>
          <a:p>
            <a:endParaRPr lang="en-US" dirty="0" smtClean="0">
              <a:effectLst/>
            </a:endParaRPr>
          </a:p>
          <a:p>
            <a:r>
              <a:rPr lang="en-US" dirty="0" smtClean="0">
                <a:effectLst/>
              </a:rPr>
              <a:t>Assignment #1</a:t>
            </a:r>
          </a:p>
          <a:p>
            <a:endParaRPr lang="en-US" dirty="0" smtClean="0">
              <a:effectLst/>
            </a:endParaRPr>
          </a:p>
          <a:p>
            <a:r>
              <a:rPr lang="en-US" dirty="0" smtClean="0">
                <a:effectLst/>
              </a:rPr>
              <a:t>Midterm</a:t>
            </a:r>
          </a:p>
          <a:p>
            <a:endParaRPr lang="en-US" dirty="0" smtClean="0">
              <a:effectLst/>
            </a:endParaRPr>
          </a:p>
          <a:p>
            <a:r>
              <a:rPr lang="en-US" dirty="0" smtClean="0">
                <a:effectLst/>
              </a:rPr>
              <a:t>Anything else</a:t>
            </a:r>
            <a:endParaRPr lang="en-US" sz="2200" dirty="0" smtClean="0">
              <a:effectLst/>
            </a:endParaRPr>
          </a:p>
          <a:p>
            <a:endParaRPr lang="en-US" sz="2400" dirty="0" smtClean="0">
              <a:effectLst/>
            </a:endParaRPr>
          </a:p>
          <a:p>
            <a:endParaRPr lang="en-US" sz="2400" dirty="0" smtClean="0">
              <a:effectLst/>
            </a:endParaRPr>
          </a:p>
          <a:p>
            <a:pPr lvl="0">
              <a:buNone/>
            </a:pPr>
            <a:endParaRPr lang="en-US" sz="1000" dirty="0" smtClean="0">
              <a:effectLst/>
            </a:endParaRPr>
          </a:p>
          <a:p>
            <a:pPr>
              <a:buNone/>
            </a:pPr>
            <a:r>
              <a:rPr lang="en-US" dirty="0" smtClean="0"/>
              <a:t> </a:t>
            </a:r>
            <a:endParaRPr lang="en-CA"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3 Overview</a:t>
            </a:r>
          </a:p>
        </p:txBody>
      </p:sp>
      <p:sp>
        <p:nvSpPr>
          <p:cNvPr id="19459" name="Rectangle 3"/>
          <p:cNvSpPr>
            <a:spLocks noGrp="1" noChangeArrowheads="1"/>
          </p:cNvSpPr>
          <p:nvPr>
            <p:ph type="body" idx="1"/>
          </p:nvPr>
        </p:nvSpPr>
        <p:spPr>
          <a:xfrm>
            <a:off x="395536" y="1556792"/>
            <a:ext cx="8302625" cy="4535487"/>
          </a:xfrm>
        </p:spPr>
        <p:txBody>
          <a:bodyPr/>
          <a:lstStyle/>
          <a:p>
            <a:pPr lvl="0"/>
            <a:r>
              <a:rPr lang="en-US" dirty="0" smtClean="0"/>
              <a:t>Understand the business implications of the differing political, economic and legal systems of countries</a:t>
            </a:r>
          </a:p>
          <a:p>
            <a:pPr lvl="0"/>
            <a:endParaRPr lang="en-US" dirty="0" smtClean="0"/>
          </a:p>
          <a:p>
            <a:pPr lvl="0"/>
            <a:r>
              <a:rPr lang="en-US" dirty="0" smtClean="0"/>
              <a:t>Understand the business and economic implications of the differences in culture of countries</a:t>
            </a:r>
          </a:p>
          <a:p>
            <a:pPr lvl="0">
              <a:buNone/>
            </a:pPr>
            <a:endParaRPr lang="en-US" sz="1000" dirty="0" smtClean="0">
              <a:effectLst/>
            </a:endParaRPr>
          </a:p>
          <a:p>
            <a:pPr lvl="0">
              <a:buNone/>
            </a:pPr>
            <a:endParaRPr lang="en-US" sz="1000" dirty="0" smtClean="0">
              <a:effectLst/>
            </a:endParaRPr>
          </a:p>
          <a:p>
            <a:pPr>
              <a:buNone/>
            </a:pPr>
            <a:r>
              <a:rPr lang="en-US" dirty="0" smtClean="0"/>
              <a:t> </a:t>
            </a:r>
            <a:endParaRPr lang="en-CA"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 </a:t>
            </a:r>
            <a:r>
              <a:rPr lang="en-US" b="1" dirty="0" smtClean="0"/>
              <a:t>Contextual Environment of a Firm</a:t>
            </a:r>
          </a:p>
        </p:txBody>
      </p:sp>
      <p:sp>
        <p:nvSpPr>
          <p:cNvPr id="2560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sz="4000" dirty="0" smtClean="0">
              <a:effectLst/>
            </a:endParaRPr>
          </a:p>
          <a:p>
            <a:pPr eaLnBrk="1" hangingPunct="1">
              <a:buFont typeface="Wingdings" pitchFamily="2" charset="2"/>
              <a:buNone/>
            </a:pPr>
            <a:endParaRPr lang="en-US" sz="4000" dirty="0" smtClean="0">
              <a:effectLst/>
            </a:endParaRPr>
          </a:p>
          <a:p>
            <a:pPr eaLnBrk="1" hangingPunct="1">
              <a:buFont typeface="Wingdings" pitchFamily="2" charset="2"/>
              <a:buNone/>
            </a:pPr>
            <a:endParaRPr lang="en-US" sz="4000" dirty="0" smtClean="0">
              <a:effectLst/>
            </a:endParaRPr>
          </a:p>
        </p:txBody>
      </p:sp>
      <p:sp>
        <p:nvSpPr>
          <p:cNvPr id="4" name="Slide Number Placeholder 3"/>
          <p:cNvSpPr>
            <a:spLocks noGrp="1"/>
          </p:cNvSpPr>
          <p:nvPr>
            <p:ph type="sldNum" sz="quarter" idx="12"/>
          </p:nvPr>
        </p:nvSpPr>
        <p:spPr/>
        <p:txBody>
          <a:bodyPr/>
          <a:lstStyle/>
          <a:p>
            <a:pPr>
              <a:defRPr/>
            </a:pPr>
            <a:fld id="{C5E23FDB-3B45-426C-A41E-4A16F6514D8F}" type="slidenum">
              <a:rPr lang="en-US" smtClean="0"/>
              <a:pPr>
                <a:defRPr/>
              </a:pPr>
              <a:t>4</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25606" name="Oval 6"/>
          <p:cNvSpPr>
            <a:spLocks noChangeArrowheads="1"/>
          </p:cNvSpPr>
          <p:nvPr/>
        </p:nvSpPr>
        <p:spPr bwMode="auto">
          <a:xfrm>
            <a:off x="3419475" y="2852738"/>
            <a:ext cx="2089150" cy="1944687"/>
          </a:xfrm>
          <a:prstGeom prst="ellipse">
            <a:avLst/>
          </a:prstGeom>
          <a:noFill/>
          <a:ln w="9525" algn="ctr">
            <a:solidFill>
              <a:schemeClr val="tx1"/>
            </a:solidFill>
            <a:round/>
            <a:headEnd/>
            <a:tailEnd/>
          </a:ln>
        </p:spPr>
        <p:txBody>
          <a:bodyPr/>
          <a:lstStyle/>
          <a:p>
            <a:endParaRPr lang="en-CA"/>
          </a:p>
        </p:txBody>
      </p:sp>
      <p:sp>
        <p:nvSpPr>
          <p:cNvPr id="25607" name="Oval 7"/>
          <p:cNvSpPr>
            <a:spLocks noChangeArrowheads="1"/>
          </p:cNvSpPr>
          <p:nvPr/>
        </p:nvSpPr>
        <p:spPr bwMode="auto">
          <a:xfrm>
            <a:off x="2484438" y="2133600"/>
            <a:ext cx="4032250" cy="3311525"/>
          </a:xfrm>
          <a:prstGeom prst="ellipse">
            <a:avLst/>
          </a:prstGeom>
          <a:noFill/>
          <a:ln w="9525" algn="ctr">
            <a:solidFill>
              <a:schemeClr val="tx1"/>
            </a:solidFill>
            <a:round/>
            <a:headEnd/>
            <a:tailEnd/>
          </a:ln>
        </p:spPr>
        <p:txBody>
          <a:bodyPr/>
          <a:lstStyle/>
          <a:p>
            <a:endParaRPr lang="en-CA"/>
          </a:p>
        </p:txBody>
      </p:sp>
      <p:sp>
        <p:nvSpPr>
          <p:cNvPr id="25608" name="Oval 8"/>
          <p:cNvSpPr>
            <a:spLocks noChangeArrowheads="1"/>
          </p:cNvSpPr>
          <p:nvPr/>
        </p:nvSpPr>
        <p:spPr bwMode="auto">
          <a:xfrm>
            <a:off x="1835150" y="1341438"/>
            <a:ext cx="5329238" cy="4608512"/>
          </a:xfrm>
          <a:prstGeom prst="ellipse">
            <a:avLst/>
          </a:prstGeom>
          <a:noFill/>
          <a:ln w="9525" algn="ctr">
            <a:solidFill>
              <a:schemeClr val="tx1"/>
            </a:solidFill>
            <a:round/>
            <a:headEnd/>
            <a:tailEnd/>
          </a:ln>
        </p:spPr>
        <p:txBody>
          <a:bodyPr/>
          <a:lstStyle/>
          <a:p>
            <a:endParaRPr lang="en-CA"/>
          </a:p>
        </p:txBody>
      </p:sp>
      <p:sp>
        <p:nvSpPr>
          <p:cNvPr id="25609" name="TextBox 9"/>
          <p:cNvSpPr txBox="1">
            <a:spLocks noChangeArrowheads="1"/>
          </p:cNvSpPr>
          <p:nvPr/>
        </p:nvSpPr>
        <p:spPr bwMode="auto">
          <a:xfrm>
            <a:off x="3708400" y="3357563"/>
            <a:ext cx="1584325" cy="830262"/>
          </a:xfrm>
          <a:prstGeom prst="rect">
            <a:avLst/>
          </a:prstGeom>
          <a:noFill/>
          <a:ln w="9525">
            <a:noFill/>
            <a:miter lim="800000"/>
            <a:headEnd/>
            <a:tailEnd/>
          </a:ln>
        </p:spPr>
        <p:txBody>
          <a:bodyPr>
            <a:spAutoFit/>
          </a:bodyPr>
          <a:lstStyle/>
          <a:p>
            <a:r>
              <a:rPr lang="en-US" sz="1600" u="sng" dirty="0"/>
              <a:t>The firm </a:t>
            </a:r>
            <a:r>
              <a:rPr lang="en-US" sz="1600" dirty="0"/>
              <a:t>and its internal environment</a:t>
            </a:r>
            <a:endParaRPr lang="en-CA" sz="1600" dirty="0"/>
          </a:p>
        </p:txBody>
      </p:sp>
      <p:sp>
        <p:nvSpPr>
          <p:cNvPr id="25610" name="TextBox 10"/>
          <p:cNvSpPr txBox="1">
            <a:spLocks noChangeArrowheads="1"/>
          </p:cNvSpPr>
          <p:nvPr/>
        </p:nvSpPr>
        <p:spPr bwMode="auto">
          <a:xfrm>
            <a:off x="3276600" y="2492375"/>
            <a:ext cx="2663825" cy="339725"/>
          </a:xfrm>
          <a:prstGeom prst="rect">
            <a:avLst/>
          </a:prstGeom>
          <a:noFill/>
          <a:ln w="9525">
            <a:noFill/>
            <a:miter lim="800000"/>
            <a:headEnd/>
            <a:tailEnd/>
          </a:ln>
        </p:spPr>
        <p:txBody>
          <a:bodyPr>
            <a:spAutoFit/>
          </a:bodyPr>
          <a:lstStyle/>
          <a:p>
            <a:r>
              <a:rPr lang="en-US" sz="1600"/>
              <a:t>Industry environment</a:t>
            </a:r>
            <a:endParaRPr lang="en-CA" sz="1600"/>
          </a:p>
        </p:txBody>
      </p:sp>
      <p:sp>
        <p:nvSpPr>
          <p:cNvPr id="25611" name="TextBox 11"/>
          <p:cNvSpPr txBox="1">
            <a:spLocks noChangeArrowheads="1"/>
          </p:cNvSpPr>
          <p:nvPr/>
        </p:nvSpPr>
        <p:spPr bwMode="auto">
          <a:xfrm>
            <a:off x="3348038" y="1773238"/>
            <a:ext cx="2736850" cy="368300"/>
          </a:xfrm>
          <a:prstGeom prst="rect">
            <a:avLst/>
          </a:prstGeom>
          <a:noFill/>
          <a:ln w="9525">
            <a:noFill/>
            <a:miter lim="800000"/>
            <a:headEnd/>
            <a:tailEnd/>
          </a:ln>
        </p:spPr>
        <p:txBody>
          <a:bodyPr>
            <a:spAutoFit/>
          </a:bodyPr>
          <a:lstStyle/>
          <a:p>
            <a:r>
              <a:rPr lang="en-US">
                <a:solidFill>
                  <a:srgbClr val="FF3300"/>
                </a:solidFill>
              </a:rPr>
              <a:t>Macro environment</a:t>
            </a:r>
            <a:endParaRPr lang="en-CA">
              <a:solidFill>
                <a:srgbClr val="FF3300"/>
              </a:solidFill>
            </a:endParaRPr>
          </a:p>
        </p:txBody>
      </p:sp>
      <p:cxnSp>
        <p:nvCxnSpPr>
          <p:cNvPr id="25612" name="Straight Arrow Connector 13"/>
          <p:cNvCxnSpPr>
            <a:cxnSpLocks noChangeShapeType="1"/>
            <a:endCxn id="25607" idx="1"/>
          </p:cNvCxnSpPr>
          <p:nvPr/>
        </p:nvCxnSpPr>
        <p:spPr bwMode="auto">
          <a:xfrm>
            <a:off x="2627313" y="2276475"/>
            <a:ext cx="447675" cy="341313"/>
          </a:xfrm>
          <a:prstGeom prst="straightConnector1">
            <a:avLst/>
          </a:prstGeom>
          <a:noFill/>
          <a:ln w="9525" algn="ctr">
            <a:solidFill>
              <a:schemeClr val="tx1"/>
            </a:solidFill>
            <a:round/>
            <a:headEnd/>
            <a:tailEnd type="arrow" w="med" len="med"/>
          </a:ln>
        </p:spPr>
      </p:cxnSp>
      <p:cxnSp>
        <p:nvCxnSpPr>
          <p:cNvPr id="25613" name="Straight Arrow Connector 17"/>
          <p:cNvCxnSpPr>
            <a:cxnSpLocks noChangeShapeType="1"/>
            <a:endCxn id="25610" idx="3"/>
          </p:cNvCxnSpPr>
          <p:nvPr/>
        </p:nvCxnSpPr>
        <p:spPr bwMode="auto">
          <a:xfrm rot="5400000">
            <a:off x="5927725" y="2217738"/>
            <a:ext cx="457200" cy="431800"/>
          </a:xfrm>
          <a:prstGeom prst="straightConnector1">
            <a:avLst/>
          </a:prstGeom>
          <a:noFill/>
          <a:ln w="9525" algn="ctr">
            <a:solidFill>
              <a:schemeClr val="tx1"/>
            </a:solidFill>
            <a:round/>
            <a:headEnd/>
            <a:tailEnd type="arrow" w="med" len="med"/>
          </a:ln>
        </p:spPr>
      </p:cxnSp>
      <p:cxnSp>
        <p:nvCxnSpPr>
          <p:cNvPr id="25614" name="Straight Arrow Connector 19"/>
          <p:cNvCxnSpPr>
            <a:cxnSpLocks noChangeShapeType="1"/>
          </p:cNvCxnSpPr>
          <p:nvPr/>
        </p:nvCxnSpPr>
        <p:spPr bwMode="auto">
          <a:xfrm rot="10800000">
            <a:off x="6227763" y="4652963"/>
            <a:ext cx="431800" cy="215900"/>
          </a:xfrm>
          <a:prstGeom prst="straightConnector1">
            <a:avLst/>
          </a:prstGeom>
          <a:noFill/>
          <a:ln w="9525" algn="ctr">
            <a:solidFill>
              <a:schemeClr val="tx1"/>
            </a:solidFill>
            <a:round/>
            <a:headEnd/>
            <a:tailEnd type="arrow" w="med" len="med"/>
          </a:ln>
        </p:spPr>
      </p:cxnSp>
      <p:cxnSp>
        <p:nvCxnSpPr>
          <p:cNvPr id="25615" name="Straight Arrow Connector 21"/>
          <p:cNvCxnSpPr>
            <a:cxnSpLocks noChangeShapeType="1"/>
          </p:cNvCxnSpPr>
          <p:nvPr/>
        </p:nvCxnSpPr>
        <p:spPr bwMode="auto">
          <a:xfrm rot="5400000" flipH="1" flipV="1">
            <a:off x="2447132" y="4761706"/>
            <a:ext cx="433388" cy="358775"/>
          </a:xfrm>
          <a:prstGeom prst="straightConnector1">
            <a:avLst/>
          </a:prstGeom>
          <a:noFill/>
          <a:ln w="9525" algn="ctr">
            <a:solidFill>
              <a:schemeClr val="tx1"/>
            </a:solidFill>
            <a:round/>
            <a:headEnd/>
            <a:tailEnd type="arrow" w="med" len="med"/>
          </a:ln>
        </p:spPr>
      </p:cxnSp>
      <p:cxnSp>
        <p:nvCxnSpPr>
          <p:cNvPr id="25616" name="Straight Arrow Connector 27"/>
          <p:cNvCxnSpPr>
            <a:cxnSpLocks noChangeShapeType="1"/>
          </p:cNvCxnSpPr>
          <p:nvPr/>
        </p:nvCxnSpPr>
        <p:spPr bwMode="auto">
          <a:xfrm rot="10800000">
            <a:off x="5580063" y="3716338"/>
            <a:ext cx="720725" cy="1587"/>
          </a:xfrm>
          <a:prstGeom prst="straightConnector1">
            <a:avLst/>
          </a:prstGeom>
          <a:noFill/>
          <a:ln w="9525" algn="ctr">
            <a:solidFill>
              <a:schemeClr val="tx1"/>
            </a:solidFill>
            <a:round/>
            <a:headEnd/>
            <a:tailEnd type="arrow" w="med" len="med"/>
          </a:ln>
        </p:spPr>
      </p:cxnSp>
      <p:cxnSp>
        <p:nvCxnSpPr>
          <p:cNvPr id="25617" name="Straight Arrow Connector 32"/>
          <p:cNvCxnSpPr>
            <a:cxnSpLocks noChangeShapeType="1"/>
          </p:cNvCxnSpPr>
          <p:nvPr/>
        </p:nvCxnSpPr>
        <p:spPr bwMode="auto">
          <a:xfrm>
            <a:off x="2700338" y="3716338"/>
            <a:ext cx="719137" cy="1587"/>
          </a:xfrm>
          <a:prstGeom prst="straightConnector1">
            <a:avLst/>
          </a:prstGeom>
          <a:noFill/>
          <a:ln w="9525" algn="ctr">
            <a:solidFill>
              <a:schemeClr val="tx1"/>
            </a:solidFill>
            <a:round/>
            <a:headEnd/>
            <a:tailEnd type="arrow" w="med" len="med"/>
          </a:ln>
        </p:spPr>
      </p:cxnSp>
      <p:cxnSp>
        <p:nvCxnSpPr>
          <p:cNvPr id="25618" name="Straight Arrow Connector 34"/>
          <p:cNvCxnSpPr>
            <a:cxnSpLocks noChangeShapeType="1"/>
            <a:endCxn id="25606" idx="4"/>
          </p:cNvCxnSpPr>
          <p:nvPr/>
        </p:nvCxnSpPr>
        <p:spPr bwMode="auto">
          <a:xfrm rot="5400000" flipH="1" flipV="1">
            <a:off x="4157662" y="5067301"/>
            <a:ext cx="576263" cy="36512"/>
          </a:xfrm>
          <a:prstGeom prst="straightConnector1">
            <a:avLst/>
          </a:prstGeom>
          <a:noFill/>
          <a:ln w="9525" algn="ctr">
            <a:solidFill>
              <a:schemeClr val="tx1"/>
            </a:solidFill>
            <a:round/>
            <a:headEnd/>
            <a:tailEnd type="arrow" w="med" len="med"/>
          </a:ln>
        </p:spPr>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pPr eaLnBrk="1" hangingPunct="1">
              <a:defRPr/>
            </a:pPr>
            <a:r>
              <a:rPr lang="en-US" sz="4400" b="1" dirty="0" smtClean="0"/>
              <a:t>Macro Environmental Analysis</a:t>
            </a:r>
          </a:p>
        </p:txBody>
      </p:sp>
      <p:sp>
        <p:nvSpPr>
          <p:cNvPr id="4099" name="Rectangle 3"/>
          <p:cNvSpPr>
            <a:spLocks noGrp="1" noChangeArrowheads="1"/>
          </p:cNvSpPr>
          <p:nvPr>
            <p:ph type="body" idx="1"/>
          </p:nvPr>
        </p:nvSpPr>
        <p:spPr>
          <a:xfrm>
            <a:off x="468313" y="1844675"/>
            <a:ext cx="4040187" cy="639763"/>
          </a:xfrm>
        </p:spPr>
        <p:txBody>
          <a:bodyPr/>
          <a:lstStyle/>
          <a:p>
            <a:pPr>
              <a:defRPr/>
            </a:pPr>
            <a:endParaRPr lang="en-US" dirty="0" smtClean="0"/>
          </a:p>
          <a:p>
            <a:pPr algn="ctr" eaLnBrk="1" hangingPunct="1">
              <a:defRPr/>
            </a:pPr>
            <a:r>
              <a:rPr lang="en-US" u="sng" dirty="0" smtClean="0">
                <a:effectLst>
                  <a:outerShdw blurRad="38100" dist="38100" dir="2700000" algn="tl">
                    <a:srgbClr val="000000">
                      <a:alpha val="43137"/>
                    </a:srgbClr>
                  </a:outerShdw>
                </a:effectLst>
              </a:rPr>
              <a:t>Opportunities</a:t>
            </a:r>
          </a:p>
        </p:txBody>
      </p:sp>
      <p:sp>
        <p:nvSpPr>
          <p:cNvPr id="9" name="Content Placeholder 8"/>
          <p:cNvSpPr>
            <a:spLocks noGrp="1"/>
          </p:cNvSpPr>
          <p:nvPr>
            <p:ph sz="half" idx="2"/>
          </p:nvPr>
        </p:nvSpPr>
        <p:spPr/>
        <p:txBody>
          <a:bodyPr/>
          <a:lstStyle/>
          <a:p>
            <a:pPr>
              <a:buFont typeface="Wingdings" pitchFamily="2" charset="2"/>
              <a:buNone/>
              <a:defRPr/>
            </a:pPr>
            <a:endParaRPr lang="en-US" b="1" dirty="0" smtClean="0">
              <a:latin typeface="Arial" pitchFamily="34" charset="0"/>
            </a:endParaRPr>
          </a:p>
          <a:p>
            <a:pPr>
              <a:buFont typeface="Wingdings" pitchFamily="2" charset="2"/>
              <a:buNone/>
              <a:defRPr/>
            </a:pPr>
            <a:endParaRPr lang="en-US" b="1" dirty="0" smtClean="0">
              <a:latin typeface="Arial" pitchFamily="34" charset="0"/>
            </a:endParaRPr>
          </a:p>
          <a:p>
            <a:pPr>
              <a:buFont typeface="Wingdings" pitchFamily="2" charset="2"/>
              <a:buNone/>
              <a:defRPr/>
            </a:pPr>
            <a:r>
              <a:rPr lang="en-US" b="1" dirty="0" smtClean="0">
                <a:latin typeface="Arial" pitchFamily="34" charset="0"/>
              </a:rPr>
              <a:t>Conditions in the environment that a firm can take advantage of to achieve its goals</a:t>
            </a:r>
          </a:p>
          <a:p>
            <a:pPr>
              <a:buFont typeface="Wingdings" pitchFamily="2" charset="2"/>
              <a:buNone/>
              <a:defRPr/>
            </a:pPr>
            <a:endParaRPr lang="en-US" b="1" dirty="0" smtClean="0">
              <a:latin typeface="Arial" pitchFamily="34" charset="0"/>
            </a:endParaRPr>
          </a:p>
          <a:p>
            <a:pPr>
              <a:buFont typeface="Wingdings" pitchFamily="2" charset="2"/>
              <a:buNone/>
              <a:defRPr/>
            </a:pPr>
            <a:endParaRPr lang="en-US" b="1" dirty="0" smtClean="0">
              <a:latin typeface="Arial" pitchFamily="34" charset="0"/>
            </a:endParaRPr>
          </a:p>
          <a:p>
            <a:pPr>
              <a:buFont typeface="Wingdings" pitchFamily="2" charset="2"/>
              <a:buNone/>
              <a:defRPr/>
            </a:pPr>
            <a:endParaRPr lang="en-CA" dirty="0"/>
          </a:p>
        </p:txBody>
      </p:sp>
      <p:sp>
        <p:nvSpPr>
          <p:cNvPr id="10" name="Text Placeholder 9"/>
          <p:cNvSpPr>
            <a:spLocks noGrp="1"/>
          </p:cNvSpPr>
          <p:nvPr>
            <p:ph type="body" sz="quarter" idx="3"/>
          </p:nvPr>
        </p:nvSpPr>
        <p:spPr>
          <a:xfrm>
            <a:off x="4643438" y="1844675"/>
            <a:ext cx="4041775" cy="639763"/>
          </a:xfrm>
        </p:spPr>
        <p:txBody>
          <a:bodyPr/>
          <a:lstStyle/>
          <a:p>
            <a:pPr algn="ctr">
              <a:defRPr/>
            </a:pPr>
            <a:r>
              <a:rPr lang="en-US" u="sng" dirty="0" smtClean="0">
                <a:effectLst>
                  <a:outerShdw blurRad="38100" dist="38100" dir="2700000" algn="tl">
                    <a:srgbClr val="000000">
                      <a:alpha val="43137"/>
                    </a:srgbClr>
                  </a:outerShdw>
                </a:effectLst>
              </a:rPr>
              <a:t>Threats</a:t>
            </a:r>
            <a:endParaRPr lang="en-CA" u="sng" dirty="0">
              <a:effectLst>
                <a:outerShdw blurRad="38100" dist="38100" dir="2700000" algn="tl">
                  <a:srgbClr val="000000">
                    <a:alpha val="43137"/>
                  </a:srgbClr>
                </a:outerShdw>
              </a:effectLst>
            </a:endParaRPr>
          </a:p>
        </p:txBody>
      </p:sp>
      <p:sp>
        <p:nvSpPr>
          <p:cNvPr id="11" name="Content Placeholder 10"/>
          <p:cNvSpPr>
            <a:spLocks noGrp="1"/>
          </p:cNvSpPr>
          <p:nvPr>
            <p:ph sz="quarter" idx="4"/>
          </p:nvPr>
        </p:nvSpPr>
        <p:spPr/>
        <p:txBody>
          <a:bodyPr/>
          <a:lstStyle/>
          <a:p>
            <a:pPr>
              <a:buFont typeface="Wingdings" pitchFamily="2" charset="2"/>
              <a:buNone/>
              <a:defRPr/>
            </a:pPr>
            <a:endParaRPr lang="en-US" b="1" dirty="0" smtClean="0">
              <a:latin typeface="Arial" pitchFamily="34" charset="0"/>
            </a:endParaRPr>
          </a:p>
          <a:p>
            <a:pPr>
              <a:buFont typeface="Wingdings" pitchFamily="2" charset="2"/>
              <a:buNone/>
              <a:defRPr/>
            </a:pPr>
            <a:endParaRPr lang="en-US" b="1" dirty="0" smtClean="0">
              <a:latin typeface="Arial" pitchFamily="34" charset="0"/>
            </a:endParaRPr>
          </a:p>
          <a:p>
            <a:pPr>
              <a:buFont typeface="Wingdings" pitchFamily="2" charset="2"/>
              <a:buNone/>
              <a:defRPr/>
            </a:pPr>
            <a:r>
              <a:rPr lang="en-US" b="1" dirty="0" smtClean="0">
                <a:latin typeface="Arial" pitchFamily="34" charset="0"/>
              </a:rPr>
              <a:t>Conditions in the environment that endanger the integrity &amp; success of a firm’s business</a:t>
            </a:r>
          </a:p>
          <a:p>
            <a:pPr>
              <a:buFont typeface="Wingdings" pitchFamily="2" charset="2"/>
              <a:buNone/>
              <a:defRPr/>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4" name="Slide Number Placeholder 3"/>
          <p:cNvSpPr>
            <a:spLocks noGrp="1"/>
          </p:cNvSpPr>
          <p:nvPr>
            <p:ph type="sldNum" sz="quarter" idx="12"/>
          </p:nvPr>
        </p:nvSpPr>
        <p:spPr/>
        <p:txBody>
          <a:bodyPr/>
          <a:lstStyle/>
          <a:p>
            <a:pPr>
              <a:defRPr/>
            </a:pPr>
            <a:fld id="{2B6D5B5F-4E92-4E12-AD52-58D6F6253AD9}"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Macro Environmental Analysis</a:t>
            </a:r>
          </a:p>
        </p:txBody>
      </p:sp>
      <p:sp>
        <p:nvSpPr>
          <p:cNvPr id="4099" name="Rectangle 3"/>
          <p:cNvSpPr>
            <a:spLocks noGrp="1" noChangeArrowheads="1"/>
          </p:cNvSpPr>
          <p:nvPr>
            <p:ph type="body" idx="1"/>
          </p:nvPr>
        </p:nvSpPr>
        <p:spPr>
          <a:xfrm>
            <a:off x="395288" y="1412875"/>
            <a:ext cx="8302625" cy="4535488"/>
          </a:xfrm>
        </p:spPr>
        <p:txBody>
          <a:bodyPr/>
          <a:lstStyle/>
          <a:p>
            <a:pPr eaLnBrk="1" hangingPunct="1">
              <a:buNone/>
              <a:defRPr/>
            </a:pPr>
            <a:r>
              <a:rPr lang="en-US" dirty="0" smtClean="0">
                <a:effectLst/>
              </a:rPr>
              <a:t>How so you measure the attractiveness of the business environment in a country???</a:t>
            </a:r>
          </a:p>
          <a:p>
            <a:pPr eaLnBrk="1" hangingPunct="1">
              <a:defRPr/>
            </a:pPr>
            <a:endParaRPr lang="en-US" dirty="0" smtClean="0">
              <a:effectLst/>
            </a:endParaRPr>
          </a:p>
          <a:p>
            <a:pPr eaLnBrk="1" hangingPunct="1">
              <a:defRPr/>
            </a:pPr>
            <a:r>
              <a:rPr lang="en-US" dirty="0" smtClean="0">
                <a:effectLst/>
              </a:rPr>
              <a:t>Benefits</a:t>
            </a:r>
          </a:p>
          <a:p>
            <a:pPr eaLnBrk="1" hangingPunct="1">
              <a:defRPr/>
            </a:pPr>
            <a:endParaRPr lang="en-US" dirty="0" smtClean="0">
              <a:effectLst/>
            </a:endParaRPr>
          </a:p>
          <a:p>
            <a:pPr eaLnBrk="1" hangingPunct="1">
              <a:defRPr/>
            </a:pPr>
            <a:r>
              <a:rPr lang="en-US" dirty="0" smtClean="0">
                <a:effectLst/>
              </a:rPr>
              <a:t>Costs</a:t>
            </a:r>
          </a:p>
          <a:p>
            <a:pPr eaLnBrk="1" hangingPunct="1">
              <a:defRPr/>
            </a:pPr>
            <a:endParaRPr lang="en-US" dirty="0" smtClean="0">
              <a:effectLst/>
            </a:endParaRPr>
          </a:p>
          <a:p>
            <a:pPr eaLnBrk="1" hangingPunct="1">
              <a:defRPr/>
            </a:pPr>
            <a:r>
              <a:rPr lang="en-US" dirty="0" smtClean="0">
                <a:effectLst/>
              </a:rPr>
              <a:t>Risks</a:t>
            </a:r>
          </a:p>
        </p:txBody>
      </p:sp>
      <p:sp>
        <p:nvSpPr>
          <p:cNvPr id="4" name="Slide Number Placeholder 3"/>
          <p:cNvSpPr>
            <a:spLocks noGrp="1"/>
          </p:cNvSpPr>
          <p:nvPr>
            <p:ph type="sldNum" sz="quarter" idx="12"/>
          </p:nvPr>
        </p:nvSpPr>
        <p:spPr/>
        <p:txBody>
          <a:bodyPr/>
          <a:lstStyle/>
          <a:p>
            <a:pPr>
              <a:defRPr/>
            </a:pPr>
            <a:fld id="{94F313AC-3C52-45BF-8005-A4ABD2F8324A}" type="slidenum">
              <a:rPr lang="en-US" smtClean="0"/>
              <a:pPr>
                <a:defRPr/>
              </a:pPr>
              <a:t>6</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indent="0" algn="ctr" eaLnBrk="1" hangingPunct="1">
              <a:spcBef>
                <a:spcPts val="0"/>
              </a:spcBef>
              <a:buNone/>
            </a:pPr>
            <a:r>
              <a:rPr lang="en-US" sz="4400" b="1" dirty="0" smtClean="0"/>
              <a:t>Business Implications of Differences </a:t>
            </a:r>
          </a:p>
          <a:p>
            <a:pPr indent="0" algn="ctr" eaLnBrk="1" hangingPunct="1">
              <a:spcBef>
                <a:spcPts val="0"/>
              </a:spcBef>
              <a:buNone/>
            </a:pPr>
            <a:r>
              <a:rPr lang="en-US" sz="4400" b="1" dirty="0" smtClean="0"/>
              <a:t>In Political Economy (Political, legal and economic factors)</a:t>
            </a:r>
            <a:endParaRPr lang="en-CA" sz="4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BUSI 2701D</a:t>
            </a:r>
            <a:endParaRPr lang="en-US" dirty="0"/>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What Is A Political Economy?</a:t>
            </a:r>
          </a:p>
        </p:txBody>
      </p:sp>
      <p:sp>
        <p:nvSpPr>
          <p:cNvPr id="4101" name="Rectangle 3"/>
          <p:cNvSpPr>
            <a:spLocks noGrp="1" noChangeArrowheads="1"/>
          </p:cNvSpPr>
          <p:nvPr>
            <p:ph type="body" idx="1"/>
          </p:nvPr>
        </p:nvSpPr>
        <p:spPr/>
        <p:txBody>
          <a:bodyPr/>
          <a:lstStyle/>
          <a:p>
            <a:pPr eaLnBrk="1" hangingPunct="1"/>
            <a:r>
              <a:rPr lang="en-US" dirty="0" smtClean="0"/>
              <a:t>The </a:t>
            </a:r>
            <a:r>
              <a:rPr lang="en-US" b="1" dirty="0" smtClean="0"/>
              <a:t>political economy</a:t>
            </a:r>
            <a:r>
              <a:rPr lang="en-US" dirty="0" smtClean="0"/>
              <a:t> of a nation refers to its political, economic, and legal systems</a:t>
            </a:r>
          </a:p>
          <a:p>
            <a:pPr lvl="1" eaLnBrk="1" hangingPunct="1"/>
            <a:endParaRPr lang="en-US" dirty="0" smtClean="0"/>
          </a:p>
          <a:p>
            <a:pPr lvl="1" eaLnBrk="1" hangingPunct="1"/>
            <a:r>
              <a:rPr lang="en-US" dirty="0" smtClean="0"/>
              <a:t>they interact and influence each other i.e. they are interdependent</a:t>
            </a:r>
          </a:p>
          <a:p>
            <a:pPr lvl="1" eaLnBrk="1" hangingPunct="1"/>
            <a:endParaRPr lang="en-US" dirty="0" smtClean="0"/>
          </a:p>
          <a:p>
            <a:pPr lvl="1" eaLnBrk="1" hangingPunct="1"/>
            <a:r>
              <a:rPr lang="en-US" dirty="0" smtClean="0"/>
              <a:t>they affect the level of economic well-being in the nation </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2701D</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What Is A Political System?</a:t>
            </a:r>
          </a:p>
        </p:txBody>
      </p:sp>
      <p:sp>
        <p:nvSpPr>
          <p:cNvPr id="5125" name="Rectangle 3"/>
          <p:cNvSpPr>
            <a:spLocks noGrp="1" noChangeArrowheads="1"/>
          </p:cNvSpPr>
          <p:nvPr>
            <p:ph type="body" idx="1"/>
          </p:nvPr>
        </p:nvSpPr>
        <p:spPr/>
        <p:txBody>
          <a:bodyPr/>
          <a:lstStyle/>
          <a:p>
            <a:pPr eaLnBrk="1" hangingPunct="1"/>
            <a:r>
              <a:rPr lang="en-US" b="1" dirty="0" smtClean="0"/>
              <a:t>Political system</a:t>
            </a:r>
            <a:r>
              <a:rPr lang="en-US" dirty="0" smtClean="0"/>
              <a:t> refers to the system of government in a nation</a:t>
            </a:r>
          </a:p>
          <a:p>
            <a:pPr eaLnBrk="1" hangingPunct="1"/>
            <a:endParaRPr lang="en-US" dirty="0" smtClean="0"/>
          </a:p>
          <a:p>
            <a:pPr eaLnBrk="1" hangingPunct="1"/>
            <a:r>
              <a:rPr lang="en-US" dirty="0" smtClean="0"/>
              <a:t>Assessed according to</a:t>
            </a:r>
          </a:p>
          <a:p>
            <a:pPr lvl="1" eaLnBrk="1" hangingPunct="1"/>
            <a:endParaRPr lang="en-US" dirty="0" smtClean="0"/>
          </a:p>
          <a:p>
            <a:pPr lvl="1" eaLnBrk="1" hangingPunct="1"/>
            <a:r>
              <a:rPr lang="en-US" dirty="0" smtClean="0"/>
              <a:t>the degree to which the country emphasizes </a:t>
            </a:r>
            <a:r>
              <a:rPr lang="en-US" u="sng" dirty="0" smtClean="0"/>
              <a:t>collectivism</a:t>
            </a:r>
            <a:r>
              <a:rPr lang="en-US" dirty="0" smtClean="0"/>
              <a:t> as opposed to </a:t>
            </a:r>
            <a:r>
              <a:rPr lang="en-US" u="sng" dirty="0" smtClean="0"/>
              <a:t>individualism</a:t>
            </a:r>
            <a:r>
              <a:rPr lang="en-US" dirty="0" smtClean="0"/>
              <a:t> </a:t>
            </a:r>
          </a:p>
          <a:p>
            <a:pPr lvl="1" eaLnBrk="1" hangingPunct="1"/>
            <a:endParaRPr lang="en-US" dirty="0" smtClean="0"/>
          </a:p>
          <a:p>
            <a:pPr lvl="1" eaLnBrk="1" hangingPunct="1"/>
            <a:r>
              <a:rPr lang="en-US" dirty="0" smtClean="0"/>
              <a:t>the degree to which the country is </a:t>
            </a:r>
            <a:r>
              <a:rPr lang="en-US" u="sng" dirty="0" smtClean="0"/>
              <a:t>democratic</a:t>
            </a:r>
            <a:r>
              <a:rPr lang="en-US" dirty="0" smtClean="0"/>
              <a:t> or </a:t>
            </a:r>
            <a:r>
              <a:rPr lang="en-US" u="sng" dirty="0" smtClean="0"/>
              <a:t>totalitarian</a:t>
            </a:r>
            <a:r>
              <a:rPr lang="en-US" dirty="0" smtClean="0"/>
              <a:t> </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2701D</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What Is Collectivism?</a:t>
            </a:r>
          </a:p>
        </p:txBody>
      </p:sp>
      <p:sp>
        <p:nvSpPr>
          <p:cNvPr id="6149" name="Rectangle 3"/>
          <p:cNvSpPr>
            <a:spLocks noGrp="1" noChangeArrowheads="1"/>
          </p:cNvSpPr>
          <p:nvPr>
            <p:ph type="body" idx="1"/>
          </p:nvPr>
        </p:nvSpPr>
        <p:spPr/>
        <p:txBody>
          <a:bodyPr/>
          <a:lstStyle/>
          <a:p>
            <a:pPr eaLnBrk="1" hangingPunct="1">
              <a:lnSpc>
                <a:spcPct val="90000"/>
              </a:lnSpc>
            </a:pPr>
            <a:r>
              <a:rPr lang="en-US" b="1" dirty="0" smtClean="0"/>
              <a:t>Collectivism </a:t>
            </a:r>
            <a:r>
              <a:rPr lang="en-US" dirty="0" smtClean="0"/>
              <a:t>stresses the primacy of collective goals over individual goals</a:t>
            </a:r>
          </a:p>
          <a:p>
            <a:pPr lvl="1" eaLnBrk="1" hangingPunct="1">
              <a:lnSpc>
                <a:spcPct val="90000"/>
              </a:lnSpc>
            </a:pPr>
            <a:r>
              <a:rPr lang="en-US" dirty="0" smtClean="0"/>
              <a:t>can be traced to the Greek philosopher, Plato (427-347 BC)</a:t>
            </a:r>
          </a:p>
          <a:p>
            <a:pPr eaLnBrk="1" hangingPunct="1">
              <a:lnSpc>
                <a:spcPct val="90000"/>
              </a:lnSpc>
            </a:pPr>
            <a:endParaRPr lang="en-US" dirty="0" smtClean="0"/>
          </a:p>
          <a:p>
            <a:pPr eaLnBrk="1" hangingPunct="1">
              <a:lnSpc>
                <a:spcPct val="90000"/>
              </a:lnSpc>
            </a:pPr>
            <a:r>
              <a:rPr lang="en-US" dirty="0" smtClean="0"/>
              <a:t>Today, collectivism is equated with </a:t>
            </a:r>
            <a:r>
              <a:rPr lang="en-US" b="1" dirty="0" smtClean="0"/>
              <a:t>socialists</a:t>
            </a:r>
            <a:r>
              <a:rPr lang="en-US" dirty="0" smtClean="0"/>
              <a:t> (Karl Marx 1818-1883) </a:t>
            </a:r>
          </a:p>
          <a:p>
            <a:pPr lvl="1" eaLnBrk="1" hangingPunct="1">
              <a:lnSpc>
                <a:spcPct val="90000"/>
              </a:lnSpc>
            </a:pPr>
            <a:r>
              <a:rPr lang="en-US" dirty="0" smtClean="0"/>
              <a:t>advocate </a:t>
            </a:r>
            <a:r>
              <a:rPr lang="en-US" u="sng" dirty="0" smtClean="0"/>
              <a:t>state ownership</a:t>
            </a:r>
            <a:r>
              <a:rPr lang="en-US" dirty="0" smtClean="0"/>
              <a:t> of the basic means of production, distribution, and exchange</a:t>
            </a:r>
          </a:p>
          <a:p>
            <a:pPr lvl="1" eaLnBrk="1" hangingPunct="1">
              <a:lnSpc>
                <a:spcPct val="90000"/>
              </a:lnSpc>
            </a:pPr>
            <a:r>
              <a:rPr lang="en-US" dirty="0" smtClean="0"/>
              <a:t>goal is to manage to </a:t>
            </a:r>
            <a:r>
              <a:rPr lang="en-US" u="sng" dirty="0" smtClean="0"/>
              <a:t>benefit society as a whole</a:t>
            </a:r>
            <a:r>
              <a:rPr lang="en-US" dirty="0" smtClean="0"/>
              <a:t>, rather than individual capitalists</a:t>
            </a:r>
          </a:p>
          <a:p>
            <a:pPr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Does Modern-Day  Socialism Look?</a:t>
            </a:r>
          </a:p>
        </p:txBody>
      </p:sp>
      <p:sp>
        <p:nvSpPr>
          <p:cNvPr id="7173" name="Rectangle 3"/>
          <p:cNvSpPr>
            <a:spLocks noGrp="1" noChangeArrowheads="1"/>
          </p:cNvSpPr>
          <p:nvPr>
            <p:ph type="body" idx="1"/>
          </p:nvPr>
        </p:nvSpPr>
        <p:spPr/>
        <p:txBody>
          <a:bodyPr/>
          <a:lstStyle/>
          <a:p>
            <a:pPr marL="533400" indent="-533400" eaLnBrk="1" hangingPunct="1">
              <a:lnSpc>
                <a:spcPct val="90000"/>
              </a:lnSpc>
              <a:buNone/>
            </a:pPr>
            <a:r>
              <a:rPr lang="en-US" sz="2800" dirty="0" smtClean="0"/>
              <a:t>In the early 20</a:t>
            </a:r>
            <a:r>
              <a:rPr lang="en-US" sz="2800" baseline="30000" dirty="0" smtClean="0"/>
              <a:t>th</a:t>
            </a:r>
            <a:r>
              <a:rPr lang="en-US" sz="2800" dirty="0" smtClean="0"/>
              <a:t> century, socialism split into</a:t>
            </a:r>
          </a:p>
          <a:p>
            <a:pPr marL="533400" indent="-533400" eaLnBrk="1" hangingPunct="1">
              <a:lnSpc>
                <a:spcPct val="90000"/>
              </a:lnSpc>
              <a:buFont typeface="Wingdings" pitchFamily="2" charset="2"/>
              <a:buAutoNum type="arabicPeriod"/>
            </a:pPr>
            <a:r>
              <a:rPr lang="en-US" sz="2800" b="1" dirty="0" smtClean="0"/>
              <a:t>Communism</a:t>
            </a:r>
            <a:r>
              <a:rPr lang="en-US" sz="2800" dirty="0" smtClean="0"/>
              <a:t> – socialism achieved through violent revolution and totalitarian dictatorship</a:t>
            </a:r>
          </a:p>
          <a:p>
            <a:pPr marL="914400" lvl="1" indent="-457200" eaLnBrk="1" hangingPunct="1">
              <a:lnSpc>
                <a:spcPct val="90000"/>
              </a:lnSpc>
            </a:pPr>
            <a:r>
              <a:rPr lang="en-US" sz="2400" dirty="0" smtClean="0"/>
              <a:t>in retreat worldwide by mid-1990s</a:t>
            </a:r>
          </a:p>
          <a:p>
            <a:pPr marL="533400" indent="-533400" eaLnBrk="1" hangingPunct="1">
              <a:lnSpc>
                <a:spcPct val="90000"/>
              </a:lnSpc>
              <a:buFont typeface="Wingdings" pitchFamily="2" charset="2"/>
              <a:buAutoNum type="arabicPeriod"/>
            </a:pPr>
            <a:r>
              <a:rPr lang="en-US" sz="2800" b="1" dirty="0" smtClean="0"/>
              <a:t>Social democrats</a:t>
            </a:r>
            <a:r>
              <a:rPr lang="en-US" sz="2800" dirty="0" smtClean="0"/>
              <a:t> – socialism is achieved through democratic means</a:t>
            </a:r>
          </a:p>
          <a:p>
            <a:pPr marL="914400" lvl="1" indent="-457200" eaLnBrk="1" hangingPunct="1">
              <a:lnSpc>
                <a:spcPct val="90000"/>
              </a:lnSpc>
            </a:pPr>
            <a:r>
              <a:rPr lang="en-US" sz="2400" dirty="0" smtClean="0"/>
              <a:t>retreating as many countries move toward free market economies</a:t>
            </a:r>
          </a:p>
          <a:p>
            <a:pPr marL="1314450" lvl="2" indent="-457200" eaLnBrk="1" hangingPunct="1">
              <a:lnSpc>
                <a:spcPct val="90000"/>
              </a:lnSpc>
            </a:pPr>
            <a:r>
              <a:rPr lang="en-US" sz="2000" dirty="0" smtClean="0"/>
              <a:t>state-owned enterprises have been </a:t>
            </a:r>
            <a:r>
              <a:rPr lang="en-US" sz="2000" b="1" dirty="0" smtClean="0"/>
              <a:t>privatized</a:t>
            </a:r>
            <a:r>
              <a:rPr lang="en-US" sz="2000" dirty="0" smtClean="0"/>
              <a:t> </a:t>
            </a:r>
            <a:r>
              <a:rPr lang="en-US" dirty="0" smtClean="0"/>
              <a:t>in many nations   </a:t>
            </a:r>
          </a:p>
          <a:p>
            <a:pPr marL="533400" indent="-533400"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What Is Individualism?</a:t>
            </a:r>
          </a:p>
        </p:txBody>
      </p:sp>
      <p:sp>
        <p:nvSpPr>
          <p:cNvPr id="8197" name="Rectangle 3"/>
          <p:cNvSpPr>
            <a:spLocks noGrp="1" noChangeArrowheads="1"/>
          </p:cNvSpPr>
          <p:nvPr>
            <p:ph type="body" idx="1"/>
          </p:nvPr>
        </p:nvSpPr>
        <p:spPr/>
        <p:txBody>
          <a:bodyPr/>
          <a:lstStyle/>
          <a:p>
            <a:pPr eaLnBrk="1" hangingPunct="1"/>
            <a:r>
              <a:rPr lang="en-US" sz="2800" b="1" dirty="0" smtClean="0"/>
              <a:t>Individualism </a:t>
            </a:r>
            <a:r>
              <a:rPr lang="en-US" sz="2800" dirty="0" smtClean="0"/>
              <a:t>refers to philosophy that an individual should have freedom in his own economic and political pursuits</a:t>
            </a:r>
          </a:p>
          <a:p>
            <a:pPr lvl="1" eaLnBrk="1" hangingPunct="1"/>
            <a:r>
              <a:rPr lang="en-US" sz="2400" dirty="0" smtClean="0"/>
              <a:t>can be traced to Greek philosopher, Aristotle (384-322 BC), who argued that individual diversity and private ownership are desirable </a:t>
            </a:r>
          </a:p>
          <a:p>
            <a:pPr lvl="1" eaLnBrk="1" hangingPunct="1"/>
            <a:r>
              <a:rPr lang="en-US" sz="2400" u="sng" dirty="0" smtClean="0"/>
              <a:t>individual economic and political freedoms </a:t>
            </a:r>
            <a:r>
              <a:rPr lang="en-US" sz="2400" dirty="0" smtClean="0"/>
              <a:t>are the ground rules on which a society should be based  </a:t>
            </a:r>
          </a:p>
          <a:p>
            <a:pPr lvl="1" eaLnBrk="1" hangingPunct="1"/>
            <a:r>
              <a:rPr lang="en-US" sz="2400" dirty="0" smtClean="0"/>
              <a:t>implies </a:t>
            </a:r>
            <a:r>
              <a:rPr lang="en-US" sz="2400" u="sng" dirty="0" smtClean="0"/>
              <a:t>democratic political systems</a:t>
            </a:r>
            <a:r>
              <a:rPr lang="en-US" sz="2400" dirty="0" smtClean="0"/>
              <a:t>, </a:t>
            </a:r>
            <a:r>
              <a:rPr lang="en-US" sz="2400" u="sng" dirty="0" smtClean="0"/>
              <a:t>free market economies</a:t>
            </a:r>
            <a:r>
              <a:rPr lang="en-US" sz="2400" dirty="0" smtClean="0"/>
              <a:t> and </a:t>
            </a:r>
            <a:r>
              <a:rPr lang="en-US" sz="2400" u="sng" dirty="0" smtClean="0"/>
              <a:t>entrepreneurship</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lstStyle/>
          <a:p>
            <a:pPr eaLnBrk="1" hangingPunct="1"/>
            <a:r>
              <a:rPr lang="en-US" b="1" smtClean="0">
                <a:latin typeface="Cambria" pitchFamily="18" charset="0"/>
              </a:rPr>
              <a:t>What Is Democracy?</a:t>
            </a:r>
          </a:p>
        </p:txBody>
      </p:sp>
      <p:sp>
        <p:nvSpPr>
          <p:cNvPr id="9221" name="Rectangle 3"/>
          <p:cNvSpPr>
            <a:spLocks noGrp="1" noChangeArrowheads="1"/>
          </p:cNvSpPr>
          <p:nvPr>
            <p:ph type="body" idx="1"/>
          </p:nvPr>
        </p:nvSpPr>
        <p:spPr/>
        <p:txBody>
          <a:bodyPr/>
          <a:lstStyle/>
          <a:p>
            <a:pPr eaLnBrk="1" hangingPunct="1">
              <a:buNone/>
            </a:pPr>
            <a:endParaRPr lang="en-US" sz="2400" b="1" dirty="0" smtClean="0"/>
          </a:p>
          <a:p>
            <a:pPr eaLnBrk="1" hangingPunct="1">
              <a:buNone/>
            </a:pPr>
            <a:r>
              <a:rPr lang="en-US" b="1" dirty="0" smtClean="0"/>
              <a:t>Democracy</a:t>
            </a:r>
            <a:r>
              <a:rPr lang="en-US" dirty="0" smtClean="0"/>
              <a:t> refers to a political system in which </a:t>
            </a:r>
            <a:r>
              <a:rPr lang="en-US" u="sng" dirty="0" smtClean="0"/>
              <a:t>government is by the people</a:t>
            </a:r>
            <a:r>
              <a:rPr lang="en-US" dirty="0" smtClean="0"/>
              <a:t>, exercised either directly or through elected representatives</a:t>
            </a:r>
            <a:endParaRPr lang="en-US" sz="3200" dirty="0" smtClean="0"/>
          </a:p>
          <a:p>
            <a:pPr eaLnBrk="1" hangingPunct="1"/>
            <a:endParaRPr lang="en-US" sz="28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lstStyle/>
          <a:p>
            <a:pPr eaLnBrk="1" hangingPunct="1"/>
            <a:r>
              <a:rPr lang="en-US" b="1" smtClean="0">
                <a:latin typeface="Cambria" pitchFamily="18" charset="0"/>
              </a:rPr>
              <a:t>What Is Democracy?</a:t>
            </a:r>
          </a:p>
        </p:txBody>
      </p:sp>
      <p:sp>
        <p:nvSpPr>
          <p:cNvPr id="9221" name="Rectangle 3"/>
          <p:cNvSpPr>
            <a:spLocks noGrp="1" noChangeArrowheads="1"/>
          </p:cNvSpPr>
          <p:nvPr>
            <p:ph type="body" idx="1"/>
          </p:nvPr>
        </p:nvSpPr>
        <p:spPr/>
        <p:txBody>
          <a:bodyPr/>
          <a:lstStyle/>
          <a:p>
            <a:pPr eaLnBrk="1" hangingPunct="1"/>
            <a:r>
              <a:rPr lang="en-US" sz="2400" b="1" dirty="0" smtClean="0"/>
              <a:t>Democracy</a:t>
            </a:r>
            <a:r>
              <a:rPr lang="en-US" sz="2400" dirty="0" smtClean="0"/>
              <a:t> </a:t>
            </a:r>
          </a:p>
          <a:p>
            <a:pPr lvl="1" eaLnBrk="1" hangingPunct="1"/>
            <a:r>
              <a:rPr lang="en-US" dirty="0" smtClean="0"/>
              <a:t>pure democracy means citizens should be directly involved in decision making</a:t>
            </a:r>
          </a:p>
          <a:p>
            <a:pPr lvl="1" eaLnBrk="1" hangingPunct="1"/>
            <a:endParaRPr lang="en-US" dirty="0" smtClean="0"/>
          </a:p>
          <a:p>
            <a:pPr lvl="1" eaLnBrk="1" hangingPunct="1"/>
            <a:r>
              <a:rPr lang="en-US" dirty="0" smtClean="0"/>
              <a:t>most modern democratic states practice </a:t>
            </a:r>
            <a:r>
              <a:rPr lang="en-US" b="1" dirty="0" smtClean="0"/>
              <a:t>representative democracy</a:t>
            </a:r>
            <a:r>
              <a:rPr lang="en-US" dirty="0" smtClean="0"/>
              <a:t> where citizens periodically elect individuals to represent them</a:t>
            </a:r>
          </a:p>
          <a:p>
            <a:pPr lvl="1" eaLnBrk="1" hangingPunct="1"/>
            <a:endParaRPr lang="en-US" dirty="0" smtClean="0"/>
          </a:p>
          <a:p>
            <a:pPr lvl="1" eaLnBrk="1" hangingPunct="1"/>
            <a:r>
              <a:rPr lang="en-US" dirty="0" smtClean="0"/>
              <a:t>usually associated with individualism </a:t>
            </a:r>
          </a:p>
          <a:p>
            <a:pPr eaLnBrk="1" hangingPunct="1"/>
            <a:endParaRPr lang="en-US" sz="2400" dirty="0" smtClean="0"/>
          </a:p>
          <a:p>
            <a:pPr eaLnBrk="1" hangingPunct="1"/>
            <a:endParaRPr lang="en-US" dirty="0" smtClean="0"/>
          </a:p>
          <a:p>
            <a:pPr eaLnBrk="1" hangingPunct="1"/>
            <a:endParaRPr lang="en-US" sz="28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p:txBody>
          <a:bodyPr/>
          <a:lstStyle/>
          <a:p>
            <a:pPr eaLnBrk="1" hangingPunct="1"/>
            <a:r>
              <a:rPr lang="en-US" b="1" dirty="0" smtClean="0">
                <a:latin typeface="Cambria" pitchFamily="18" charset="0"/>
              </a:rPr>
              <a:t>What Is Totalitarianism?</a:t>
            </a:r>
          </a:p>
        </p:txBody>
      </p:sp>
      <p:sp>
        <p:nvSpPr>
          <p:cNvPr id="10245" name="Rectangle 3"/>
          <p:cNvSpPr>
            <a:spLocks noGrp="1" noChangeArrowheads="1"/>
          </p:cNvSpPr>
          <p:nvPr>
            <p:ph type="body" idx="1"/>
          </p:nvPr>
        </p:nvSpPr>
        <p:spPr/>
        <p:txBody>
          <a:bodyPr/>
          <a:lstStyle/>
          <a:p>
            <a:pPr marL="457200" indent="-457200" eaLnBrk="1" hangingPunct="1">
              <a:lnSpc>
                <a:spcPct val="90000"/>
              </a:lnSpc>
              <a:buNone/>
            </a:pPr>
            <a:endParaRPr lang="en-US" sz="2400" b="1" dirty="0" smtClean="0"/>
          </a:p>
          <a:p>
            <a:pPr marL="457200" indent="-457200" eaLnBrk="1" hangingPunct="1">
              <a:lnSpc>
                <a:spcPct val="90000"/>
              </a:lnSpc>
              <a:buNone/>
            </a:pPr>
            <a:r>
              <a:rPr lang="en-US" sz="2400" b="1" dirty="0" smtClean="0"/>
              <a:t>Totalitarianism</a:t>
            </a:r>
            <a:r>
              <a:rPr lang="en-US" sz="2400" dirty="0" smtClean="0"/>
              <a:t> is a form of government in which </a:t>
            </a:r>
            <a:r>
              <a:rPr lang="en-US" sz="2400" u="sng" dirty="0" smtClean="0"/>
              <a:t>one person or political party exercises absolute control </a:t>
            </a:r>
            <a:r>
              <a:rPr lang="en-US" sz="2400" dirty="0" smtClean="0"/>
              <a:t>over all spheres of human life and prohibits opposing political parties</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p:txBody>
          <a:bodyPr/>
          <a:lstStyle/>
          <a:p>
            <a:pPr eaLnBrk="1" hangingPunct="1"/>
            <a:r>
              <a:rPr lang="en-US" b="1" smtClean="0">
                <a:latin typeface="Cambria" pitchFamily="18" charset="0"/>
              </a:rPr>
              <a:t>What Is Totalitarianism?</a:t>
            </a:r>
          </a:p>
        </p:txBody>
      </p:sp>
      <p:sp>
        <p:nvSpPr>
          <p:cNvPr id="10245" name="Rectangle 3"/>
          <p:cNvSpPr>
            <a:spLocks noGrp="1" noChangeArrowheads="1"/>
          </p:cNvSpPr>
          <p:nvPr>
            <p:ph type="body" idx="1"/>
          </p:nvPr>
        </p:nvSpPr>
        <p:spPr>
          <a:xfrm>
            <a:off x="467544" y="1268760"/>
            <a:ext cx="8229600" cy="4530725"/>
          </a:xfrm>
        </p:spPr>
        <p:txBody>
          <a:bodyPr/>
          <a:lstStyle/>
          <a:p>
            <a:pPr marL="457200" indent="-457200" eaLnBrk="1" hangingPunct="1">
              <a:lnSpc>
                <a:spcPct val="90000"/>
              </a:lnSpc>
              <a:buNone/>
            </a:pPr>
            <a:r>
              <a:rPr lang="en-US" sz="2400" b="1" dirty="0" smtClean="0"/>
              <a:t>Totalitarianism</a:t>
            </a:r>
            <a:endParaRPr lang="en-US" sz="2400" dirty="0" smtClean="0"/>
          </a:p>
          <a:p>
            <a:pPr marL="838200" lvl="1" indent="-381000" eaLnBrk="1" hangingPunct="1">
              <a:lnSpc>
                <a:spcPct val="90000"/>
              </a:lnSpc>
              <a:buFont typeface="Wingdings" pitchFamily="2" charset="2"/>
              <a:buAutoNum type="arabicPeriod"/>
            </a:pPr>
            <a:r>
              <a:rPr lang="en-US" sz="2000" b="1" dirty="0" smtClean="0"/>
              <a:t>Communist totalitarianism</a:t>
            </a:r>
            <a:r>
              <a:rPr lang="en-US" sz="2000" dirty="0" smtClean="0"/>
              <a:t> – found in states where the communist party monopolizes power</a:t>
            </a:r>
          </a:p>
          <a:p>
            <a:pPr marL="838200" lvl="1" indent="-381000" eaLnBrk="1" hangingPunct="1">
              <a:lnSpc>
                <a:spcPct val="90000"/>
              </a:lnSpc>
              <a:buFont typeface="Wingdings" pitchFamily="2" charset="2"/>
              <a:buAutoNum type="arabicPeriod"/>
            </a:pPr>
            <a:endParaRPr lang="en-US" sz="2000" b="1" dirty="0" smtClean="0"/>
          </a:p>
          <a:p>
            <a:pPr marL="838200" lvl="1" indent="-381000" eaLnBrk="1" hangingPunct="1">
              <a:lnSpc>
                <a:spcPct val="90000"/>
              </a:lnSpc>
              <a:buFont typeface="Wingdings" pitchFamily="2" charset="2"/>
              <a:buAutoNum type="arabicPeriod"/>
            </a:pPr>
            <a:r>
              <a:rPr lang="en-US" sz="2000" b="1" dirty="0" smtClean="0"/>
              <a:t>Theocratic totalitarianism</a:t>
            </a:r>
            <a:r>
              <a:rPr lang="en-US" sz="2000" dirty="0" smtClean="0"/>
              <a:t> - found in states where political power is monopolized by a party, group, or individual that governs according to religious principles</a:t>
            </a:r>
          </a:p>
          <a:p>
            <a:pPr marL="838200" lvl="1" indent="-381000" eaLnBrk="1" hangingPunct="1">
              <a:lnSpc>
                <a:spcPct val="90000"/>
              </a:lnSpc>
              <a:buFont typeface="Wingdings" pitchFamily="2" charset="2"/>
              <a:buAutoNum type="arabicPeriod"/>
            </a:pPr>
            <a:endParaRPr lang="en-US" sz="2000" b="1" dirty="0" smtClean="0"/>
          </a:p>
          <a:p>
            <a:pPr marL="838200" lvl="1" indent="-381000" eaLnBrk="1" hangingPunct="1">
              <a:lnSpc>
                <a:spcPct val="90000"/>
              </a:lnSpc>
              <a:buFont typeface="Wingdings" pitchFamily="2" charset="2"/>
              <a:buAutoNum type="arabicPeriod"/>
            </a:pPr>
            <a:r>
              <a:rPr lang="en-US" sz="2000" b="1" dirty="0" smtClean="0"/>
              <a:t>Tribal</a:t>
            </a:r>
            <a:r>
              <a:rPr lang="en-US" sz="2000" dirty="0" smtClean="0"/>
              <a:t> </a:t>
            </a:r>
            <a:r>
              <a:rPr lang="en-US" sz="2000" b="1" dirty="0" smtClean="0"/>
              <a:t>totalitarianism</a:t>
            </a:r>
            <a:r>
              <a:rPr lang="en-US" sz="2000" dirty="0" smtClean="0"/>
              <a:t> - found in states where a political party that represents the interests of a particular tribe monopolizes power</a:t>
            </a:r>
          </a:p>
          <a:p>
            <a:pPr marL="838200" lvl="1" indent="-381000" eaLnBrk="1" hangingPunct="1">
              <a:lnSpc>
                <a:spcPct val="90000"/>
              </a:lnSpc>
              <a:buFont typeface="Wingdings" pitchFamily="2" charset="2"/>
              <a:buAutoNum type="arabicPeriod"/>
            </a:pPr>
            <a:endParaRPr lang="en-US" sz="2000" b="1" dirty="0" smtClean="0"/>
          </a:p>
          <a:p>
            <a:pPr marL="838200" lvl="1" indent="-381000" eaLnBrk="1" hangingPunct="1">
              <a:lnSpc>
                <a:spcPct val="90000"/>
              </a:lnSpc>
              <a:buFont typeface="Wingdings" pitchFamily="2" charset="2"/>
              <a:buAutoNum type="arabicPeriod"/>
            </a:pPr>
            <a:r>
              <a:rPr lang="en-US" sz="2000" b="1" dirty="0" smtClean="0"/>
              <a:t>Right-wing totalitarianism</a:t>
            </a:r>
            <a:r>
              <a:rPr lang="en-US" sz="2000" dirty="0" smtClean="0"/>
              <a:t> - permits some individual economic freedom, but restricts individual political freedom</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p:txBody>
          <a:bodyPr/>
          <a:lstStyle/>
          <a:p>
            <a:pPr eaLnBrk="1" hangingPunct="1"/>
            <a:r>
              <a:rPr lang="en-US" b="1" smtClean="0">
                <a:latin typeface="Cambria" pitchFamily="18" charset="0"/>
              </a:rPr>
              <a:t>What Is An Economic System?</a:t>
            </a:r>
          </a:p>
        </p:txBody>
      </p:sp>
      <p:sp>
        <p:nvSpPr>
          <p:cNvPr id="11269" name="Rectangle 3"/>
          <p:cNvSpPr>
            <a:spLocks noGrp="1" noChangeArrowheads="1"/>
          </p:cNvSpPr>
          <p:nvPr>
            <p:ph type="body" idx="1"/>
          </p:nvPr>
        </p:nvSpPr>
        <p:spPr/>
        <p:txBody>
          <a:bodyPr/>
          <a:lstStyle/>
          <a:p>
            <a:pPr marL="609600" indent="-609600" eaLnBrk="1" hangingPunct="1">
              <a:lnSpc>
                <a:spcPct val="80000"/>
              </a:lnSpc>
              <a:buNone/>
            </a:pPr>
            <a:r>
              <a:rPr lang="en-US" sz="2400" dirty="0" smtClean="0"/>
              <a:t>There are three types of economic systems</a:t>
            </a:r>
          </a:p>
          <a:p>
            <a:pPr marL="609600" indent="-609600" eaLnBrk="1" hangingPunct="1">
              <a:lnSpc>
                <a:spcPct val="80000"/>
              </a:lnSpc>
              <a:buFont typeface="Wingdings" pitchFamily="2" charset="2"/>
              <a:buAutoNum type="arabicPeriod"/>
            </a:pPr>
            <a:endParaRPr lang="en-US" sz="2400" b="1" dirty="0" smtClean="0">
              <a:solidFill>
                <a:srgbClr val="959535"/>
              </a:solidFill>
            </a:endParaRPr>
          </a:p>
          <a:p>
            <a:pPr marL="609600" indent="-609600" eaLnBrk="1" hangingPunct="1">
              <a:lnSpc>
                <a:spcPct val="80000"/>
              </a:lnSpc>
              <a:buFont typeface="Wingdings" pitchFamily="2" charset="2"/>
              <a:buAutoNum type="arabicPeriod"/>
            </a:pPr>
            <a:r>
              <a:rPr lang="en-US" sz="2400" b="1" dirty="0" smtClean="0"/>
              <a:t>Market economies</a:t>
            </a:r>
            <a:r>
              <a:rPr lang="en-US" sz="2400" dirty="0" smtClean="0"/>
              <a:t> - all productive activities are privately owned and production is determined by the </a:t>
            </a:r>
            <a:r>
              <a:rPr lang="en-US" sz="2400" u="sng" dirty="0" smtClean="0"/>
              <a:t>interaction of supply and demand</a:t>
            </a:r>
            <a:r>
              <a:rPr lang="en-US" sz="2400" dirty="0" smtClean="0"/>
              <a:t> </a:t>
            </a:r>
          </a:p>
          <a:p>
            <a:pPr marL="990600" lvl="1" indent="-533400" eaLnBrk="1" hangingPunct="1">
              <a:lnSpc>
                <a:spcPct val="80000"/>
              </a:lnSpc>
            </a:pPr>
            <a:endParaRPr lang="en-US" dirty="0" smtClean="0"/>
          </a:p>
          <a:p>
            <a:pPr marL="990600" lvl="1" indent="-533400" eaLnBrk="1" hangingPunct="1">
              <a:lnSpc>
                <a:spcPct val="80000"/>
              </a:lnSpc>
            </a:pPr>
            <a:r>
              <a:rPr lang="en-US" dirty="0" smtClean="0"/>
              <a:t>government encourages free and fair competition between private producers</a:t>
            </a:r>
          </a:p>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Font typeface="Wingdings" pitchFamily="2" charset="2"/>
              <a:buAutoNum type="arabicPeriod"/>
            </a:pPr>
            <a:r>
              <a:rPr lang="en-US" sz="2400" b="1" dirty="0" smtClean="0"/>
              <a:t>Command economies</a:t>
            </a:r>
            <a:r>
              <a:rPr lang="en-US" sz="2400" dirty="0" smtClean="0"/>
              <a:t> </a:t>
            </a:r>
          </a:p>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Font typeface="Wingdings" pitchFamily="2" charset="2"/>
              <a:buAutoNum type="arabicPeriod"/>
            </a:pPr>
            <a:r>
              <a:rPr lang="en-US" sz="2400" b="1" dirty="0" smtClean="0"/>
              <a:t>Mixed economies</a:t>
            </a:r>
            <a:r>
              <a:rPr lang="en-US" sz="2400" dirty="0" smtClean="0"/>
              <a:t> </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p:txBody>
          <a:bodyPr/>
          <a:lstStyle/>
          <a:p>
            <a:pPr eaLnBrk="1" hangingPunct="1"/>
            <a:r>
              <a:rPr lang="en-US" b="1" smtClean="0">
                <a:latin typeface="Cambria" pitchFamily="18" charset="0"/>
              </a:rPr>
              <a:t>What Is An Economic System?</a:t>
            </a:r>
          </a:p>
        </p:txBody>
      </p:sp>
      <p:sp>
        <p:nvSpPr>
          <p:cNvPr id="11269" name="Rectangle 3"/>
          <p:cNvSpPr>
            <a:spLocks noGrp="1" noChangeArrowheads="1"/>
          </p:cNvSpPr>
          <p:nvPr>
            <p:ph type="body" idx="1"/>
          </p:nvPr>
        </p:nvSpPr>
        <p:spPr>
          <a:xfrm>
            <a:off x="539552" y="1268760"/>
            <a:ext cx="8229600" cy="4530725"/>
          </a:xfrm>
        </p:spPr>
        <p:txBody>
          <a:bodyPr/>
          <a:lstStyle/>
          <a:p>
            <a:pPr marL="609600" indent="-609600" eaLnBrk="1" hangingPunct="1">
              <a:lnSpc>
                <a:spcPct val="80000"/>
              </a:lnSpc>
              <a:buNone/>
            </a:pPr>
            <a:r>
              <a:rPr lang="en-US" sz="2200" dirty="0" smtClean="0"/>
              <a:t>There are three types of economic systems</a:t>
            </a:r>
          </a:p>
          <a:p>
            <a:pPr marL="609600" indent="-609600" eaLnBrk="1" hangingPunct="1">
              <a:lnSpc>
                <a:spcPct val="80000"/>
              </a:lnSpc>
              <a:buFont typeface="Wingdings" pitchFamily="2" charset="2"/>
              <a:buAutoNum type="arabicPeriod"/>
            </a:pPr>
            <a:r>
              <a:rPr lang="en-US" sz="2200" b="1" dirty="0" smtClean="0"/>
              <a:t>Market economies</a:t>
            </a:r>
            <a:r>
              <a:rPr lang="en-US" sz="2200" dirty="0" smtClean="0"/>
              <a:t> – </a:t>
            </a:r>
          </a:p>
          <a:p>
            <a:pPr marL="609600" indent="-609600" eaLnBrk="1" hangingPunct="1">
              <a:lnSpc>
                <a:spcPct val="80000"/>
              </a:lnSpc>
              <a:buFont typeface="Wingdings" pitchFamily="2" charset="2"/>
              <a:buAutoNum type="arabicPeriod"/>
            </a:pPr>
            <a:endParaRPr lang="en-US" sz="2200" b="1" dirty="0" smtClean="0"/>
          </a:p>
          <a:p>
            <a:pPr marL="609600" indent="-609600" eaLnBrk="1" hangingPunct="1">
              <a:lnSpc>
                <a:spcPct val="80000"/>
              </a:lnSpc>
              <a:buFont typeface="Wingdings" pitchFamily="2" charset="2"/>
              <a:buAutoNum type="arabicPeriod"/>
            </a:pPr>
            <a:r>
              <a:rPr lang="en-US" sz="2200" b="1" dirty="0" smtClean="0"/>
              <a:t>Command economies</a:t>
            </a:r>
            <a:r>
              <a:rPr lang="en-US" sz="2200" dirty="0" smtClean="0"/>
              <a:t> - </a:t>
            </a:r>
            <a:r>
              <a:rPr lang="en-US" sz="2200" u="sng" dirty="0" smtClean="0"/>
              <a:t>government plans</a:t>
            </a:r>
            <a:r>
              <a:rPr lang="en-US" sz="2200" dirty="0" smtClean="0"/>
              <a:t> the goods and services that a country produces, the quantity that is produced, and the prices as which they are sold</a:t>
            </a:r>
          </a:p>
          <a:p>
            <a:pPr marL="990600" lvl="1" indent="-533400" eaLnBrk="1" hangingPunct="1">
              <a:lnSpc>
                <a:spcPct val="80000"/>
              </a:lnSpc>
            </a:pPr>
            <a:endParaRPr lang="en-US" sz="2200" dirty="0" smtClean="0"/>
          </a:p>
          <a:p>
            <a:pPr marL="990600" lvl="1" indent="-533400" eaLnBrk="1" hangingPunct="1">
              <a:lnSpc>
                <a:spcPct val="80000"/>
              </a:lnSpc>
            </a:pPr>
            <a:r>
              <a:rPr lang="en-US" sz="2200" u="sng" dirty="0" smtClean="0"/>
              <a:t>all businesses are state-owned</a:t>
            </a:r>
            <a:r>
              <a:rPr lang="en-US" sz="2200" dirty="0" smtClean="0"/>
              <a:t>, and governments allocate resources for “the good of society”</a:t>
            </a:r>
          </a:p>
          <a:p>
            <a:pPr marL="990600" lvl="1" indent="-533400" eaLnBrk="1" hangingPunct="1">
              <a:lnSpc>
                <a:spcPct val="80000"/>
              </a:lnSpc>
            </a:pPr>
            <a:endParaRPr lang="en-US" sz="2200" dirty="0" smtClean="0"/>
          </a:p>
          <a:p>
            <a:pPr marL="990600" lvl="1" indent="-533400" eaLnBrk="1" hangingPunct="1">
              <a:lnSpc>
                <a:spcPct val="80000"/>
              </a:lnSpc>
            </a:pPr>
            <a:r>
              <a:rPr lang="en-US" sz="2200" dirty="0" smtClean="0"/>
              <a:t>because there is little incentive to control costs and be efficient, </a:t>
            </a:r>
            <a:r>
              <a:rPr lang="en-US" sz="2200" u="sng" dirty="0" smtClean="0"/>
              <a:t>command economies tend to stagnate</a:t>
            </a:r>
            <a:r>
              <a:rPr lang="en-US" sz="2200" dirty="0" smtClean="0"/>
              <a:t> </a:t>
            </a:r>
          </a:p>
          <a:p>
            <a:pPr marL="609600" indent="-609600" eaLnBrk="1" hangingPunct="1">
              <a:lnSpc>
                <a:spcPct val="80000"/>
              </a:lnSpc>
              <a:buFont typeface="Wingdings" pitchFamily="2" charset="2"/>
              <a:buAutoNum type="arabicPeriod"/>
            </a:pPr>
            <a:endParaRPr lang="en-US" sz="2200" b="1" dirty="0" smtClean="0"/>
          </a:p>
          <a:p>
            <a:pPr marL="609600" indent="-609600" eaLnBrk="1" hangingPunct="1">
              <a:lnSpc>
                <a:spcPct val="80000"/>
              </a:lnSpc>
              <a:buFont typeface="Wingdings" pitchFamily="2" charset="2"/>
              <a:buAutoNum type="arabicPeriod"/>
            </a:pPr>
            <a:r>
              <a:rPr lang="en-US" sz="2200" b="1" dirty="0" smtClean="0"/>
              <a:t>Mixed economies</a:t>
            </a:r>
            <a:endParaRPr lang="en-US" sz="22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p:txBody>
          <a:bodyPr/>
          <a:lstStyle/>
          <a:p>
            <a:pPr eaLnBrk="1" hangingPunct="1"/>
            <a:r>
              <a:rPr lang="en-US" b="1" smtClean="0">
                <a:latin typeface="Cambria" pitchFamily="18" charset="0"/>
              </a:rPr>
              <a:t>What Is An Economic System?</a:t>
            </a:r>
          </a:p>
        </p:txBody>
      </p:sp>
      <p:sp>
        <p:nvSpPr>
          <p:cNvPr id="11269" name="Rectangle 3"/>
          <p:cNvSpPr>
            <a:spLocks noGrp="1" noChangeArrowheads="1"/>
          </p:cNvSpPr>
          <p:nvPr>
            <p:ph type="body" idx="1"/>
          </p:nvPr>
        </p:nvSpPr>
        <p:spPr>
          <a:xfrm>
            <a:off x="467544" y="1268760"/>
            <a:ext cx="8229600" cy="4530725"/>
          </a:xfrm>
        </p:spPr>
        <p:txBody>
          <a:bodyPr/>
          <a:lstStyle/>
          <a:p>
            <a:pPr marL="609600" indent="-609600" eaLnBrk="1" hangingPunct="1">
              <a:lnSpc>
                <a:spcPct val="80000"/>
              </a:lnSpc>
              <a:buNone/>
            </a:pPr>
            <a:r>
              <a:rPr lang="en-US" sz="2400" dirty="0" smtClean="0"/>
              <a:t>There are three types of economic systems</a:t>
            </a:r>
          </a:p>
          <a:p>
            <a:pPr marL="609600" indent="-609600" eaLnBrk="1" hangingPunct="1">
              <a:lnSpc>
                <a:spcPct val="80000"/>
              </a:lnSpc>
              <a:buFont typeface="Wingdings" pitchFamily="2" charset="2"/>
              <a:buAutoNum type="arabicPeriod"/>
            </a:pPr>
            <a:endParaRPr lang="en-US" sz="2400" b="1" dirty="0" smtClean="0">
              <a:solidFill>
                <a:srgbClr val="959535"/>
              </a:solidFill>
            </a:endParaRPr>
          </a:p>
          <a:p>
            <a:pPr marL="609600" indent="-609600" eaLnBrk="1" hangingPunct="1">
              <a:lnSpc>
                <a:spcPct val="80000"/>
              </a:lnSpc>
              <a:buFont typeface="Wingdings" pitchFamily="2" charset="2"/>
              <a:buAutoNum type="arabicPeriod"/>
            </a:pPr>
            <a:r>
              <a:rPr lang="en-US" sz="2400" b="1" dirty="0" smtClean="0"/>
              <a:t>Market economies</a:t>
            </a:r>
            <a:r>
              <a:rPr lang="en-US" sz="2400" dirty="0" smtClean="0"/>
              <a:t> </a:t>
            </a:r>
          </a:p>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Font typeface="Wingdings" pitchFamily="2" charset="2"/>
              <a:buAutoNum type="arabicPeriod"/>
            </a:pPr>
            <a:r>
              <a:rPr lang="en-US" sz="2400" b="1" dirty="0" smtClean="0"/>
              <a:t>Command economies</a:t>
            </a:r>
            <a:r>
              <a:rPr lang="en-US" sz="2400" dirty="0" smtClean="0"/>
              <a:t> </a:t>
            </a:r>
          </a:p>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Font typeface="Wingdings" pitchFamily="2" charset="2"/>
              <a:buAutoNum type="arabicPeriod"/>
            </a:pPr>
            <a:r>
              <a:rPr lang="en-US" sz="2400" b="1" dirty="0" smtClean="0"/>
              <a:t>Mixed economies</a:t>
            </a:r>
            <a:r>
              <a:rPr lang="en-US" sz="2400" dirty="0" smtClean="0"/>
              <a:t> - certain sectors of the economy are left to private ownership and free market mechanisms while other sectors have significant state ownership and government planning</a:t>
            </a:r>
          </a:p>
          <a:p>
            <a:pPr marL="990600" lvl="1" indent="-533400" eaLnBrk="1" hangingPunct="1">
              <a:lnSpc>
                <a:spcPct val="80000"/>
              </a:lnSpc>
            </a:pPr>
            <a:endParaRPr lang="en-US" dirty="0" smtClean="0"/>
          </a:p>
          <a:p>
            <a:pPr marL="990600" lvl="1" indent="-533400" eaLnBrk="1" hangingPunct="1">
              <a:lnSpc>
                <a:spcPct val="80000"/>
              </a:lnSpc>
            </a:pPr>
            <a:r>
              <a:rPr lang="en-US" dirty="0" smtClean="0"/>
              <a:t>governments tend to own firms that are considered important to </a:t>
            </a:r>
            <a:r>
              <a:rPr lang="en-US" u="sng" dirty="0" smtClean="0"/>
              <a:t>national security</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p:txBody>
          <a:bodyPr/>
          <a:lstStyle/>
          <a:p>
            <a:pPr eaLnBrk="1" hangingPunct="1"/>
            <a:r>
              <a:rPr lang="en-US" b="1" smtClean="0">
                <a:latin typeface="Cambria" pitchFamily="18" charset="0"/>
              </a:rPr>
              <a:t>What Is A Legal System?</a:t>
            </a:r>
          </a:p>
        </p:txBody>
      </p:sp>
      <p:sp>
        <p:nvSpPr>
          <p:cNvPr id="12293" name="Rectangle 3"/>
          <p:cNvSpPr>
            <a:spLocks noGrp="1" noChangeArrowheads="1"/>
          </p:cNvSpPr>
          <p:nvPr>
            <p:ph type="body" idx="1"/>
          </p:nvPr>
        </p:nvSpPr>
        <p:spPr/>
        <p:txBody>
          <a:bodyPr/>
          <a:lstStyle/>
          <a:p>
            <a:pPr marL="533400" indent="-533400" eaLnBrk="1" hangingPunct="1">
              <a:lnSpc>
                <a:spcPct val="80000"/>
              </a:lnSpc>
              <a:buNone/>
            </a:pPr>
            <a:endParaRPr lang="en-US" sz="2800" dirty="0" smtClean="0"/>
          </a:p>
          <a:p>
            <a:pPr marL="533400" indent="-533400" eaLnBrk="1" hangingPunct="1">
              <a:lnSpc>
                <a:spcPct val="80000"/>
              </a:lnSpc>
              <a:buNone/>
            </a:pPr>
            <a:r>
              <a:rPr lang="en-US" sz="2800" dirty="0" smtClean="0"/>
              <a:t>The </a:t>
            </a:r>
            <a:r>
              <a:rPr lang="en-US" sz="2800" b="1" dirty="0" smtClean="0"/>
              <a:t>legal system</a:t>
            </a:r>
            <a:r>
              <a:rPr lang="en-US" sz="2800" dirty="0" smtClean="0"/>
              <a:t> of a country refers to the </a:t>
            </a:r>
            <a:r>
              <a:rPr lang="en-US" sz="2800" u="sng" dirty="0" smtClean="0"/>
              <a:t>rules</a:t>
            </a:r>
            <a:r>
              <a:rPr lang="en-US" sz="2800" dirty="0" smtClean="0"/>
              <a:t> that regulate behavior along with the </a:t>
            </a:r>
            <a:r>
              <a:rPr lang="en-US" sz="2800" u="sng" dirty="0" smtClean="0"/>
              <a:t>processes</a:t>
            </a:r>
            <a:r>
              <a:rPr lang="en-US" sz="2800" dirty="0" smtClean="0"/>
              <a:t> by which the laws are enforced and through which redress for grievances is obtained</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p:txBody>
          <a:bodyPr/>
          <a:lstStyle/>
          <a:p>
            <a:pPr eaLnBrk="1" hangingPunct="1"/>
            <a:r>
              <a:rPr lang="en-US" b="1" smtClean="0">
                <a:latin typeface="Cambria" pitchFamily="18" charset="0"/>
              </a:rPr>
              <a:t>What Is A Legal System?</a:t>
            </a:r>
          </a:p>
        </p:txBody>
      </p:sp>
      <p:sp>
        <p:nvSpPr>
          <p:cNvPr id="12293" name="Rectangle 3"/>
          <p:cNvSpPr>
            <a:spLocks noGrp="1" noChangeArrowheads="1"/>
          </p:cNvSpPr>
          <p:nvPr>
            <p:ph type="body" idx="1"/>
          </p:nvPr>
        </p:nvSpPr>
        <p:spPr/>
        <p:txBody>
          <a:bodyPr/>
          <a:lstStyle/>
          <a:p>
            <a:pPr marL="533400" indent="-533400" eaLnBrk="1" hangingPunct="1">
              <a:lnSpc>
                <a:spcPct val="80000"/>
              </a:lnSpc>
              <a:buNone/>
            </a:pPr>
            <a:r>
              <a:rPr lang="en-US" sz="2800" dirty="0" smtClean="0"/>
              <a:t>There are three types of legal systems</a:t>
            </a:r>
          </a:p>
          <a:p>
            <a:pPr marL="533400" indent="-533400" eaLnBrk="1" hangingPunct="1">
              <a:lnSpc>
                <a:spcPct val="80000"/>
              </a:lnSpc>
              <a:buFont typeface="Wingdings" pitchFamily="2" charset="2"/>
              <a:buAutoNum type="arabicPeriod"/>
            </a:pPr>
            <a:endParaRPr lang="en-US" sz="2800" b="1" dirty="0" smtClean="0">
              <a:solidFill>
                <a:srgbClr val="959535"/>
              </a:solidFill>
            </a:endParaRPr>
          </a:p>
          <a:p>
            <a:pPr marL="533400" indent="-533400" eaLnBrk="1" hangingPunct="1">
              <a:lnSpc>
                <a:spcPct val="80000"/>
              </a:lnSpc>
              <a:buFont typeface="Wingdings" pitchFamily="2" charset="2"/>
              <a:buAutoNum type="arabicPeriod"/>
            </a:pPr>
            <a:r>
              <a:rPr lang="en-US" sz="2800" b="1" dirty="0" smtClean="0"/>
              <a:t>Common law</a:t>
            </a:r>
            <a:r>
              <a:rPr lang="en-US" sz="2800" dirty="0" smtClean="0"/>
              <a:t> - based on tradition, precedent, and custom</a:t>
            </a:r>
          </a:p>
          <a:p>
            <a:pPr marL="533400" indent="-533400" eaLnBrk="1" hangingPunct="1">
              <a:lnSpc>
                <a:spcPct val="80000"/>
              </a:lnSpc>
              <a:buFont typeface="Wingdings" pitchFamily="2" charset="2"/>
              <a:buAutoNum type="arabicPeriod"/>
            </a:pPr>
            <a:endParaRPr lang="en-US" sz="2800" b="1" dirty="0" smtClean="0"/>
          </a:p>
          <a:p>
            <a:pPr marL="533400" indent="-533400" eaLnBrk="1" hangingPunct="1">
              <a:lnSpc>
                <a:spcPct val="80000"/>
              </a:lnSpc>
              <a:buFont typeface="Wingdings" pitchFamily="2" charset="2"/>
              <a:buAutoNum type="arabicPeriod"/>
            </a:pPr>
            <a:r>
              <a:rPr lang="en-US" sz="2800" b="1" dirty="0" smtClean="0"/>
              <a:t>Civil law</a:t>
            </a:r>
            <a:r>
              <a:rPr lang="en-US" sz="2800" dirty="0" smtClean="0"/>
              <a:t> - based on detailed set of laws organized into codes</a:t>
            </a:r>
          </a:p>
          <a:p>
            <a:pPr marL="533400" indent="-533400" eaLnBrk="1" hangingPunct="1">
              <a:lnSpc>
                <a:spcPct val="80000"/>
              </a:lnSpc>
              <a:buFont typeface="Wingdings" pitchFamily="2" charset="2"/>
              <a:buAutoNum type="arabicPeriod"/>
            </a:pPr>
            <a:endParaRPr lang="en-US" sz="2800" b="1" dirty="0" smtClean="0"/>
          </a:p>
          <a:p>
            <a:pPr marL="533400" indent="-533400" eaLnBrk="1" hangingPunct="1">
              <a:lnSpc>
                <a:spcPct val="80000"/>
              </a:lnSpc>
              <a:buFont typeface="Wingdings" pitchFamily="2" charset="2"/>
              <a:buAutoNum type="arabicPeriod"/>
            </a:pPr>
            <a:r>
              <a:rPr lang="en-US" sz="2800" b="1" dirty="0" smtClean="0"/>
              <a:t>Theocratic law</a:t>
            </a:r>
            <a:r>
              <a:rPr lang="en-US" sz="2800" dirty="0" smtClean="0"/>
              <a:t> - law is based on religious teachings</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p:txBody>
          <a:bodyPr/>
          <a:lstStyle/>
          <a:p>
            <a:pPr eaLnBrk="1" hangingPunct="1"/>
            <a:r>
              <a:rPr lang="en-US" sz="4000" b="1" smtClean="0">
                <a:latin typeface="Cambria" pitchFamily="18" charset="0"/>
              </a:rPr>
              <a:t>How Are Contracts Enforced In Different Legal Systems?</a:t>
            </a:r>
          </a:p>
        </p:txBody>
      </p:sp>
      <p:sp>
        <p:nvSpPr>
          <p:cNvPr id="13317" name="Rectangle 3"/>
          <p:cNvSpPr>
            <a:spLocks noGrp="1" noChangeArrowheads="1"/>
          </p:cNvSpPr>
          <p:nvPr>
            <p:ph type="body" idx="1"/>
          </p:nvPr>
        </p:nvSpPr>
        <p:spPr/>
        <p:txBody>
          <a:bodyPr/>
          <a:lstStyle/>
          <a:p>
            <a:pPr eaLnBrk="1" hangingPunct="1">
              <a:lnSpc>
                <a:spcPct val="80000"/>
              </a:lnSpc>
            </a:pPr>
            <a:endParaRPr lang="en-US" sz="2000" dirty="0" smtClean="0"/>
          </a:p>
          <a:p>
            <a:pPr eaLnBrk="1" hangingPunct="1">
              <a:lnSpc>
                <a:spcPct val="80000"/>
              </a:lnSpc>
            </a:pPr>
            <a:r>
              <a:rPr lang="en-US" sz="2400" dirty="0" smtClean="0"/>
              <a:t>A </a:t>
            </a:r>
            <a:r>
              <a:rPr lang="en-US" sz="2400" b="1" dirty="0" smtClean="0"/>
              <a:t>contract</a:t>
            </a:r>
            <a:r>
              <a:rPr lang="en-US" sz="2400" dirty="0" smtClean="0"/>
              <a:t> is a document that specifies the conditions under which an exchange is to occur and details the </a:t>
            </a:r>
            <a:r>
              <a:rPr lang="en-US" sz="2400" u="sng" dirty="0" smtClean="0"/>
              <a:t>rights and obligations of the parties involved</a:t>
            </a:r>
          </a:p>
          <a:p>
            <a:pPr eaLnBrk="1" hangingPunct="1">
              <a:lnSpc>
                <a:spcPct val="80000"/>
              </a:lnSpc>
            </a:pPr>
            <a:endParaRPr lang="en-US" sz="2400" b="1" dirty="0" smtClean="0"/>
          </a:p>
          <a:p>
            <a:pPr eaLnBrk="1" hangingPunct="1">
              <a:lnSpc>
                <a:spcPct val="80000"/>
              </a:lnSpc>
            </a:pPr>
            <a:r>
              <a:rPr lang="en-US" sz="2400" b="1" dirty="0" smtClean="0"/>
              <a:t>Contract law</a:t>
            </a:r>
            <a:r>
              <a:rPr lang="en-US" sz="2400" dirty="0" smtClean="0"/>
              <a:t> is the body of law that governs contract enforcement</a:t>
            </a:r>
          </a:p>
          <a:p>
            <a:pPr eaLnBrk="1" hangingPunct="1">
              <a:lnSpc>
                <a:spcPct val="80000"/>
              </a:lnSpc>
            </a:pPr>
            <a:endParaRPr lang="en-US" sz="2400" dirty="0" smtClean="0"/>
          </a:p>
          <a:p>
            <a:pPr eaLnBrk="1" hangingPunct="1">
              <a:lnSpc>
                <a:spcPct val="80000"/>
              </a:lnSpc>
            </a:pPr>
            <a:endParaRPr lang="en-US" sz="20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p:txBody>
          <a:bodyPr/>
          <a:lstStyle/>
          <a:p>
            <a:pPr eaLnBrk="1" hangingPunct="1"/>
            <a:r>
              <a:rPr lang="en-US" sz="4000" b="1" smtClean="0">
                <a:latin typeface="Cambria" pitchFamily="18" charset="0"/>
              </a:rPr>
              <a:t>How Are Contracts Enforced In Different Legal Systems?</a:t>
            </a:r>
          </a:p>
        </p:txBody>
      </p:sp>
      <p:sp>
        <p:nvSpPr>
          <p:cNvPr id="13317" name="Rectangle 3"/>
          <p:cNvSpPr>
            <a:spLocks noGrp="1" noChangeArrowheads="1"/>
          </p:cNvSpPr>
          <p:nvPr>
            <p:ph type="body" idx="1"/>
          </p:nvPr>
        </p:nvSpPr>
        <p:spPr/>
        <p:txBody>
          <a:bodyPr/>
          <a:lstStyle/>
          <a:p>
            <a:pPr eaLnBrk="1" hangingPunct="1">
              <a:lnSpc>
                <a:spcPct val="80000"/>
              </a:lnSpc>
            </a:pPr>
            <a:r>
              <a:rPr lang="en-US" sz="2200" dirty="0" smtClean="0"/>
              <a:t>Under a </a:t>
            </a:r>
            <a:r>
              <a:rPr lang="en-US" sz="2200" u="sng" dirty="0" smtClean="0"/>
              <a:t>common law</a:t>
            </a:r>
            <a:r>
              <a:rPr lang="en-US" sz="2200" dirty="0" smtClean="0"/>
              <a:t> system, contracts tend to be very detailed with all contingencies spelled out</a:t>
            </a:r>
          </a:p>
          <a:p>
            <a:pPr eaLnBrk="1" hangingPunct="1">
              <a:lnSpc>
                <a:spcPct val="80000"/>
              </a:lnSpc>
            </a:pPr>
            <a:endParaRPr lang="en-US" sz="2200" dirty="0" smtClean="0"/>
          </a:p>
          <a:p>
            <a:pPr eaLnBrk="1" hangingPunct="1">
              <a:lnSpc>
                <a:spcPct val="80000"/>
              </a:lnSpc>
            </a:pPr>
            <a:r>
              <a:rPr lang="en-US" sz="2200" dirty="0" smtClean="0"/>
              <a:t>Under a </a:t>
            </a:r>
            <a:r>
              <a:rPr lang="en-US" sz="2200" u="sng" dirty="0" smtClean="0"/>
              <a:t>civil law</a:t>
            </a:r>
            <a:r>
              <a:rPr lang="en-US" sz="2200" dirty="0" smtClean="0"/>
              <a:t> system, contracts tend to be much shorter and less specific because many issues are already covered in the civil code</a:t>
            </a:r>
          </a:p>
          <a:p>
            <a:pPr eaLnBrk="1" hangingPunct="1">
              <a:lnSpc>
                <a:spcPct val="80000"/>
              </a:lnSpc>
            </a:pPr>
            <a:endParaRPr lang="en-US" sz="2200" dirty="0" smtClean="0"/>
          </a:p>
          <a:p>
            <a:pPr eaLnBrk="1" hangingPunct="1">
              <a:lnSpc>
                <a:spcPct val="80000"/>
              </a:lnSpc>
            </a:pPr>
            <a:r>
              <a:rPr lang="en-US" sz="2200" dirty="0" smtClean="0"/>
              <a:t>Many countries have ratified the </a:t>
            </a:r>
            <a:r>
              <a:rPr lang="en-US" sz="2200" b="1" dirty="0" smtClean="0"/>
              <a:t>United Nations Convention on Contracts for the International Sale of Goods (CIGS)</a:t>
            </a:r>
            <a:r>
              <a:rPr lang="en-US" sz="2200" dirty="0" smtClean="0"/>
              <a:t> which establishes a uniform set of rules governing certain aspects of the making and performance of everyday commercial contracts between buyers and sellers who have their places of business in different nations</a:t>
            </a:r>
          </a:p>
          <a:p>
            <a:pPr eaLnBrk="1" hangingPunct="1">
              <a:lnSpc>
                <a:spcPct val="80000"/>
              </a:lnSpc>
            </a:pPr>
            <a:endParaRPr lang="en-US" sz="2000" dirty="0" smtClean="0"/>
          </a:p>
          <a:p>
            <a:pPr eaLnBrk="1" hangingPunct="1">
              <a:lnSpc>
                <a:spcPct val="80000"/>
              </a:lnSpc>
            </a:pPr>
            <a:endParaRPr lang="en-US" sz="20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p:txBody>
          <a:bodyPr/>
          <a:lstStyle/>
          <a:p>
            <a:pPr eaLnBrk="1" hangingPunct="1"/>
            <a:r>
              <a:rPr lang="en-US" b="1" smtClean="0">
                <a:latin typeface="Cambria" pitchFamily="18" charset="0"/>
              </a:rPr>
              <a:t>How Are Property Rights </a:t>
            </a:r>
            <a:br>
              <a:rPr lang="en-US" b="1" smtClean="0">
                <a:latin typeface="Cambria" pitchFamily="18" charset="0"/>
              </a:rPr>
            </a:br>
            <a:r>
              <a:rPr lang="en-US" b="1" smtClean="0">
                <a:latin typeface="Cambria" pitchFamily="18" charset="0"/>
              </a:rPr>
              <a:t>And Corruption Related?</a:t>
            </a:r>
          </a:p>
        </p:txBody>
      </p:sp>
      <p:sp>
        <p:nvSpPr>
          <p:cNvPr id="14341" name="Rectangle 3"/>
          <p:cNvSpPr>
            <a:spLocks noGrp="1" noChangeArrowheads="1"/>
          </p:cNvSpPr>
          <p:nvPr>
            <p:ph type="body" idx="1"/>
          </p:nvPr>
        </p:nvSpPr>
        <p:spPr/>
        <p:txBody>
          <a:bodyPr/>
          <a:lstStyle/>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Property rights</a:t>
            </a:r>
            <a:r>
              <a:rPr lang="en-US" sz="2400" dirty="0" smtClean="0"/>
              <a:t> refer to the legal rights over the </a:t>
            </a:r>
            <a:r>
              <a:rPr lang="en-US" sz="2400" u="sng" dirty="0" smtClean="0"/>
              <a:t>use to which a resource</a:t>
            </a:r>
            <a:r>
              <a:rPr lang="en-US" sz="2400" dirty="0" smtClean="0"/>
              <a:t> is put and over the use made of </a:t>
            </a:r>
            <a:r>
              <a:rPr lang="en-US" sz="2400" u="sng" dirty="0" smtClean="0"/>
              <a:t>any income</a:t>
            </a:r>
            <a:r>
              <a:rPr lang="en-US" sz="2400" dirty="0" smtClean="0"/>
              <a:t> that may be derived from that resource</a:t>
            </a:r>
          </a:p>
          <a:p>
            <a:pPr marL="609600" indent="-609600" eaLnBrk="1" hangingPunct="1">
              <a:lnSpc>
                <a:spcPct val="90000"/>
              </a:lnSpc>
            </a:pPr>
            <a:endParaRPr lang="en-US" sz="24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p:txBody>
          <a:bodyPr/>
          <a:lstStyle/>
          <a:p>
            <a:pPr eaLnBrk="1" hangingPunct="1"/>
            <a:r>
              <a:rPr lang="en-US" b="1" smtClean="0">
                <a:latin typeface="Cambria" pitchFamily="18" charset="0"/>
              </a:rPr>
              <a:t>How Are Property Rights </a:t>
            </a:r>
            <a:br>
              <a:rPr lang="en-US" b="1" smtClean="0">
                <a:latin typeface="Cambria" pitchFamily="18" charset="0"/>
              </a:rPr>
            </a:br>
            <a:r>
              <a:rPr lang="en-US" b="1" smtClean="0">
                <a:latin typeface="Cambria" pitchFamily="18" charset="0"/>
              </a:rPr>
              <a:t>And Corruption Related?</a:t>
            </a:r>
          </a:p>
        </p:txBody>
      </p:sp>
      <p:sp>
        <p:nvSpPr>
          <p:cNvPr id="14341" name="Rectangle 3"/>
          <p:cNvSpPr>
            <a:spLocks noGrp="1" noChangeArrowheads="1"/>
          </p:cNvSpPr>
          <p:nvPr>
            <p:ph type="body" idx="1"/>
          </p:nvPr>
        </p:nvSpPr>
        <p:spPr/>
        <p:txBody>
          <a:bodyPr/>
          <a:lstStyle/>
          <a:p>
            <a:pPr marL="609600" indent="-609600" eaLnBrk="1" hangingPunct="1">
              <a:lnSpc>
                <a:spcPct val="90000"/>
              </a:lnSpc>
              <a:buNone/>
            </a:pPr>
            <a:r>
              <a:rPr lang="en-US" sz="2400" dirty="0" smtClean="0"/>
              <a:t>Can be violated through</a:t>
            </a:r>
          </a:p>
          <a:p>
            <a:pPr marL="990600" lvl="1" indent="-533400" eaLnBrk="1" hangingPunct="1">
              <a:lnSpc>
                <a:spcPct val="90000"/>
              </a:lnSpc>
              <a:buFont typeface="Wingdings" pitchFamily="2" charset="2"/>
              <a:buAutoNum type="arabicPeriod"/>
            </a:pPr>
            <a:endParaRPr lang="en-US" sz="2000" b="1" dirty="0" smtClean="0"/>
          </a:p>
          <a:p>
            <a:pPr marL="990600" lvl="1" indent="-533400" eaLnBrk="1" hangingPunct="1">
              <a:lnSpc>
                <a:spcPct val="90000"/>
              </a:lnSpc>
              <a:buFont typeface="Wingdings" pitchFamily="2" charset="2"/>
              <a:buAutoNum type="arabicPeriod"/>
            </a:pPr>
            <a:r>
              <a:rPr lang="en-US" sz="2000" b="1" dirty="0" smtClean="0"/>
              <a:t>Private action</a:t>
            </a:r>
            <a:r>
              <a:rPr lang="en-US" sz="2000" dirty="0" smtClean="0"/>
              <a:t> – theft, piracy, blackmail </a:t>
            </a:r>
          </a:p>
          <a:p>
            <a:pPr marL="990600" lvl="1" indent="-533400" eaLnBrk="1" hangingPunct="1">
              <a:lnSpc>
                <a:spcPct val="90000"/>
              </a:lnSpc>
              <a:buFont typeface="Wingdings" pitchFamily="2" charset="2"/>
              <a:buAutoNum type="arabicPeriod"/>
            </a:pPr>
            <a:endParaRPr lang="en-US" sz="2000" b="1" dirty="0" smtClean="0"/>
          </a:p>
          <a:p>
            <a:pPr marL="990600" lvl="1" indent="-533400" eaLnBrk="1" hangingPunct="1">
              <a:lnSpc>
                <a:spcPct val="90000"/>
              </a:lnSpc>
              <a:buFont typeface="Wingdings" pitchFamily="2" charset="2"/>
              <a:buAutoNum type="arabicPeriod"/>
            </a:pPr>
            <a:r>
              <a:rPr lang="en-US" sz="2000" b="1" dirty="0" smtClean="0"/>
              <a:t>Public action (i.e. Government Action)</a:t>
            </a:r>
          </a:p>
          <a:p>
            <a:pPr marL="1390650" lvl="2" indent="-533400" eaLnBrk="1" hangingPunct="1">
              <a:lnSpc>
                <a:spcPct val="90000"/>
              </a:lnSpc>
            </a:pPr>
            <a:endParaRPr lang="en-US" sz="1800" dirty="0" smtClean="0"/>
          </a:p>
          <a:p>
            <a:pPr marL="1390650" lvl="2" indent="-533400" eaLnBrk="1" hangingPunct="1">
              <a:lnSpc>
                <a:spcPct val="90000"/>
              </a:lnSpc>
            </a:pPr>
            <a:r>
              <a:rPr lang="en-US" dirty="0" smtClean="0"/>
              <a:t>legally  - ex. excessive taxation or </a:t>
            </a:r>
          </a:p>
          <a:p>
            <a:pPr marL="1390650" lvl="2" indent="-533400" eaLnBrk="1" hangingPunct="1">
              <a:lnSpc>
                <a:spcPct val="90000"/>
              </a:lnSpc>
            </a:pPr>
            <a:endParaRPr lang="en-US" dirty="0" smtClean="0"/>
          </a:p>
          <a:p>
            <a:pPr marL="1390650" lvl="2" indent="-533400" eaLnBrk="1" hangingPunct="1">
              <a:lnSpc>
                <a:spcPct val="90000"/>
              </a:lnSpc>
            </a:pPr>
            <a:r>
              <a:rPr lang="en-US" dirty="0" smtClean="0"/>
              <a:t>illegally  - ex. bribes or blackmailing </a:t>
            </a:r>
          </a:p>
          <a:p>
            <a:pPr marL="1828800" lvl="3" indent="-457200" eaLnBrk="1" hangingPunct="1">
              <a:lnSpc>
                <a:spcPct val="90000"/>
              </a:lnSpc>
            </a:pPr>
            <a:endParaRPr lang="en-US" sz="2000" dirty="0" smtClean="0"/>
          </a:p>
          <a:p>
            <a:pPr marL="1828800" lvl="3" indent="-457200" eaLnBrk="1" hangingPunct="1">
              <a:lnSpc>
                <a:spcPct val="90000"/>
              </a:lnSpc>
            </a:pPr>
            <a:r>
              <a:rPr lang="en-US" sz="2000" u="sng" dirty="0" smtClean="0"/>
              <a:t>high levels of corruption reduce</a:t>
            </a:r>
            <a:r>
              <a:rPr lang="en-US" sz="2000" dirty="0" smtClean="0"/>
              <a:t> foreign direct investment, the level of international trade, and the economic growth rate in a country </a:t>
            </a:r>
          </a:p>
          <a:p>
            <a:pPr marL="609600" indent="-609600" eaLnBrk="1" hangingPunct="1">
              <a:lnSpc>
                <a:spcPct val="90000"/>
              </a:lnSpc>
            </a:pPr>
            <a:endParaRPr lang="en-US" sz="24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p:txBody>
          <a:bodyPr/>
          <a:lstStyle/>
          <a:p>
            <a:pPr eaLnBrk="1" hangingPunct="1"/>
            <a:r>
              <a:rPr lang="en-US" b="1" smtClean="0">
                <a:latin typeface="Cambria" pitchFamily="18" charset="0"/>
              </a:rPr>
              <a:t>How Are Property Rights </a:t>
            </a:r>
            <a:br>
              <a:rPr lang="en-US" b="1" smtClean="0">
                <a:latin typeface="Cambria" pitchFamily="18" charset="0"/>
              </a:rPr>
            </a:br>
            <a:r>
              <a:rPr lang="en-US" b="1" smtClean="0">
                <a:latin typeface="Cambria" pitchFamily="18" charset="0"/>
              </a:rPr>
              <a:t>And Corruption Related?</a:t>
            </a:r>
          </a:p>
        </p:txBody>
      </p:sp>
      <p:sp>
        <p:nvSpPr>
          <p:cNvPr id="14341" name="Rectangle 3"/>
          <p:cNvSpPr>
            <a:spLocks noGrp="1" noChangeArrowheads="1"/>
          </p:cNvSpPr>
          <p:nvPr>
            <p:ph type="body" idx="1"/>
          </p:nvPr>
        </p:nvSpPr>
        <p:spPr/>
        <p:txBody>
          <a:bodyPr/>
          <a:lstStyle/>
          <a:p>
            <a:pPr marL="609600" indent="-609600" eaLnBrk="1" hangingPunct="1">
              <a:lnSpc>
                <a:spcPct val="90000"/>
              </a:lnSpc>
            </a:pPr>
            <a:endParaRPr lang="en-US" sz="2400" dirty="0" smtClean="0"/>
          </a:p>
          <a:p>
            <a:pPr marL="609600" indent="-609600" eaLnBrk="1" hangingPunct="1">
              <a:lnSpc>
                <a:spcPct val="90000"/>
              </a:lnSpc>
              <a:buNone/>
            </a:pPr>
            <a:r>
              <a:rPr lang="en-US" sz="2400" dirty="0" smtClean="0"/>
              <a:t>The </a:t>
            </a:r>
            <a:r>
              <a:rPr lang="en-US" sz="2400" b="1" dirty="0" smtClean="0"/>
              <a:t>Foreign Corrupt Practices Act</a:t>
            </a:r>
            <a:r>
              <a:rPr lang="en-US" sz="2400" dirty="0" smtClean="0"/>
              <a:t> makes it </a:t>
            </a:r>
            <a:r>
              <a:rPr lang="en-US" sz="2400" u="sng" dirty="0" smtClean="0"/>
              <a:t>illegal for U.S. companies to bribe </a:t>
            </a:r>
            <a:r>
              <a:rPr lang="en-US" sz="2400" dirty="0" smtClean="0"/>
              <a:t>foreign government officials </a:t>
            </a:r>
            <a:r>
              <a:rPr lang="en-US" sz="2400" u="sng" dirty="0" smtClean="0"/>
              <a:t>to obtain or maintain business</a:t>
            </a:r>
            <a:r>
              <a:rPr lang="en-US" sz="2400" dirty="0" smtClean="0"/>
              <a:t> over which that foreign official has authority</a:t>
            </a:r>
          </a:p>
          <a:p>
            <a:pPr marL="1009650" lvl="1" indent="-609600" eaLnBrk="1" hangingPunct="1">
              <a:lnSpc>
                <a:spcPct val="90000"/>
              </a:lnSpc>
            </a:pPr>
            <a:endParaRPr lang="en-US" sz="2000" dirty="0" smtClean="0"/>
          </a:p>
          <a:p>
            <a:pPr marL="1009650" lvl="1" indent="-609600" eaLnBrk="1" hangingPunct="1">
              <a:lnSpc>
                <a:spcPct val="90000"/>
              </a:lnSpc>
            </a:pPr>
            <a:r>
              <a:rPr lang="en-US" sz="2000" dirty="0" smtClean="0"/>
              <a:t>The law also applies to foreign subsidiaries owned by US companies (e.g. subsidiaries in Canada, China, Brazil etc)</a:t>
            </a:r>
          </a:p>
          <a:p>
            <a:pPr marL="609600" indent="-609600" eaLnBrk="1" hangingPunct="1">
              <a:lnSpc>
                <a:spcPct val="90000"/>
              </a:lnSpc>
            </a:pPr>
            <a:endParaRPr lang="en-US" sz="24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
          <p:cNvSpPr>
            <a:spLocks noGrp="1" noChangeArrowheads="1"/>
          </p:cNvSpPr>
          <p:nvPr>
            <p:ph type="title"/>
          </p:nvPr>
        </p:nvSpPr>
        <p:spPr/>
        <p:txBody>
          <a:bodyPr/>
          <a:lstStyle/>
          <a:p>
            <a:pPr eaLnBrk="1" hangingPunct="1"/>
            <a:r>
              <a:rPr lang="en-US" sz="4000" b="1" smtClean="0">
                <a:latin typeface="Cambria" pitchFamily="18" charset="0"/>
              </a:rPr>
              <a:t>Which Countries Are </a:t>
            </a:r>
            <a:br>
              <a:rPr lang="en-US" sz="4000" b="1" smtClean="0">
                <a:latin typeface="Cambria" pitchFamily="18" charset="0"/>
              </a:rPr>
            </a:br>
            <a:r>
              <a:rPr lang="en-US" sz="4000" b="1" smtClean="0">
                <a:latin typeface="Cambria" pitchFamily="18" charset="0"/>
              </a:rPr>
              <a:t>Most Corrupt?</a:t>
            </a:r>
          </a:p>
        </p:txBody>
      </p:sp>
      <p:sp>
        <p:nvSpPr>
          <p:cNvPr id="15365" name="Rectangle 3"/>
          <p:cNvSpPr>
            <a:spLocks noGrp="1" noChangeArrowheads="1"/>
          </p:cNvSpPr>
          <p:nvPr>
            <p:ph type="body" idx="1"/>
          </p:nvPr>
        </p:nvSpPr>
        <p:spPr/>
        <p:txBody>
          <a:bodyPr/>
          <a:lstStyle/>
          <a:p>
            <a:pPr algn="ctr" eaLnBrk="1" hangingPunct="1">
              <a:buFont typeface="Wingdings" pitchFamily="2" charset="2"/>
              <a:buNone/>
            </a:pPr>
            <a:r>
              <a:rPr lang="en-US" sz="1400" smtClean="0"/>
              <a:t>Rankings of Corruption by Country 2008</a:t>
            </a:r>
          </a:p>
          <a:p>
            <a:pPr algn="ctr" eaLnBrk="1" hangingPunct="1">
              <a:buFont typeface="Wingdings" pitchFamily="2" charset="2"/>
              <a:buNone/>
            </a:pPr>
            <a:endParaRPr lang="en-US" sz="1400" smtClean="0"/>
          </a:p>
        </p:txBody>
      </p:sp>
      <p:pic>
        <p:nvPicPr>
          <p:cNvPr id="15366" name="Picture 5"/>
          <p:cNvPicPr>
            <a:picLocks noChangeAspect="1" noChangeArrowheads="1"/>
          </p:cNvPicPr>
          <p:nvPr/>
        </p:nvPicPr>
        <p:blipFill>
          <a:blip r:embed="rId3" cstate="print"/>
          <a:srcRect/>
          <a:stretch>
            <a:fillRect/>
          </a:stretch>
        </p:blipFill>
        <p:spPr bwMode="auto">
          <a:xfrm>
            <a:off x="1475656" y="1844824"/>
            <a:ext cx="6512768" cy="4283050"/>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
        <p:nvSpPr>
          <p:cNvPr id="9" name="Footer Placeholder 8"/>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p:txBody>
          <a:bodyPr/>
          <a:lstStyle/>
          <a:p>
            <a:pPr eaLnBrk="1" hangingPunct="1"/>
            <a:r>
              <a:rPr lang="en-US" sz="4000" b="1" dirty="0" smtClean="0">
                <a:latin typeface="Cambria" pitchFamily="18" charset="0"/>
              </a:rPr>
              <a:t>What is Intellectual </a:t>
            </a:r>
            <a:br>
              <a:rPr lang="en-US" sz="4000" b="1" dirty="0" smtClean="0">
                <a:latin typeface="Cambria" pitchFamily="18" charset="0"/>
              </a:rPr>
            </a:br>
            <a:r>
              <a:rPr lang="en-US" sz="4000" b="1" dirty="0" smtClean="0">
                <a:latin typeface="Cambria" pitchFamily="18" charset="0"/>
              </a:rPr>
              <a:t>Property?</a:t>
            </a:r>
            <a:r>
              <a:rPr lang="en-US" sz="4000" dirty="0" smtClean="0"/>
              <a:t> </a:t>
            </a:r>
          </a:p>
        </p:txBody>
      </p:sp>
      <p:sp>
        <p:nvSpPr>
          <p:cNvPr id="16389" name="Rectangle 3"/>
          <p:cNvSpPr>
            <a:spLocks noGrp="1" noChangeArrowheads="1"/>
          </p:cNvSpPr>
          <p:nvPr>
            <p:ph type="body" idx="1"/>
          </p:nvPr>
        </p:nvSpPr>
        <p:spPr/>
        <p:txBody>
          <a:bodyPr/>
          <a:lstStyle/>
          <a:p>
            <a:pPr marL="533400" indent="-533400" eaLnBrk="1" hangingPunct="1">
              <a:lnSpc>
                <a:spcPct val="90000"/>
              </a:lnSpc>
            </a:pPr>
            <a:r>
              <a:rPr lang="en-US" sz="2400" b="1" dirty="0" smtClean="0"/>
              <a:t>Intellectual property</a:t>
            </a:r>
            <a:r>
              <a:rPr lang="en-US" sz="2400" dirty="0" smtClean="0"/>
              <a:t> - property that is the product of </a:t>
            </a:r>
            <a:r>
              <a:rPr lang="en-US" sz="2400" u="sng" dirty="0" smtClean="0"/>
              <a:t>intellectual activity</a:t>
            </a:r>
          </a:p>
          <a:p>
            <a:pPr marL="533400" indent="-533400" eaLnBrk="1" hangingPunct="1">
              <a:lnSpc>
                <a:spcPct val="90000"/>
              </a:lnSpc>
            </a:pPr>
            <a:r>
              <a:rPr lang="en-US" sz="2400" dirty="0" smtClean="0"/>
              <a:t>Can be protected using</a:t>
            </a:r>
          </a:p>
          <a:p>
            <a:pPr marL="533400" indent="-533400" eaLnBrk="1" hangingPunct="1">
              <a:lnSpc>
                <a:spcPct val="90000"/>
              </a:lnSpc>
              <a:buFont typeface="Wingdings" pitchFamily="2" charset="2"/>
              <a:buAutoNum type="arabicPeriod"/>
            </a:pPr>
            <a:r>
              <a:rPr lang="en-US" sz="2400" b="1" dirty="0" smtClean="0"/>
              <a:t>Patents</a:t>
            </a:r>
            <a:r>
              <a:rPr lang="en-US" sz="2400" dirty="0" smtClean="0"/>
              <a:t> – exclusive rights for a defined period to the manufacture, use, or sale of that </a:t>
            </a:r>
            <a:r>
              <a:rPr lang="en-US" sz="2400" u="sng" dirty="0" smtClean="0"/>
              <a:t>invention</a:t>
            </a:r>
          </a:p>
          <a:p>
            <a:pPr marL="533400" indent="-533400" eaLnBrk="1" hangingPunct="1">
              <a:lnSpc>
                <a:spcPct val="90000"/>
              </a:lnSpc>
              <a:buFont typeface="Wingdings" pitchFamily="2" charset="2"/>
              <a:buAutoNum type="arabicPeriod"/>
            </a:pPr>
            <a:r>
              <a:rPr lang="en-US" sz="2400" b="1" dirty="0" smtClean="0"/>
              <a:t>Copyrights</a:t>
            </a:r>
            <a:r>
              <a:rPr lang="en-US" sz="2400" dirty="0" smtClean="0"/>
              <a:t> – the exclusive legal rights of </a:t>
            </a:r>
            <a:r>
              <a:rPr lang="en-US" sz="2400" u="sng" dirty="0" smtClean="0"/>
              <a:t>authors, composers, playwrights, artists, and publishers</a:t>
            </a:r>
            <a:r>
              <a:rPr lang="en-US" sz="2400" dirty="0" smtClean="0"/>
              <a:t> to publish and disperse their work as they see fit</a:t>
            </a:r>
          </a:p>
          <a:p>
            <a:pPr marL="533400" indent="-533400" eaLnBrk="1" hangingPunct="1">
              <a:lnSpc>
                <a:spcPct val="90000"/>
              </a:lnSpc>
              <a:buFont typeface="Wingdings" pitchFamily="2" charset="2"/>
              <a:buAutoNum type="arabicPeriod"/>
            </a:pPr>
            <a:r>
              <a:rPr lang="en-US" sz="2400" b="1" dirty="0" smtClean="0"/>
              <a:t>Trademarks</a:t>
            </a:r>
            <a:r>
              <a:rPr lang="en-US" sz="2400" dirty="0" smtClean="0"/>
              <a:t> – </a:t>
            </a:r>
            <a:r>
              <a:rPr lang="en-US" sz="2400" u="sng" dirty="0" smtClean="0"/>
              <a:t>design and names</a:t>
            </a:r>
            <a:r>
              <a:rPr lang="en-US" sz="2400" dirty="0" smtClean="0"/>
              <a:t> by which merchants or manufacturers designate and differentiate their products</a:t>
            </a:r>
          </a:p>
          <a:p>
            <a:pPr marL="533400" indent="-533400" eaLnBrk="1" hangingPunct="1">
              <a:lnSpc>
                <a:spcPct val="90000"/>
              </a:lnSpc>
            </a:pPr>
            <a:endParaRPr lang="en-US" sz="24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eaLnBrk="1" hangingPunct="1"/>
            <a:r>
              <a:rPr lang="en-US" sz="4000" b="1" smtClean="0">
                <a:latin typeface="Cambria" pitchFamily="18" charset="0"/>
              </a:rPr>
              <a:t>How Can Intellectual </a:t>
            </a:r>
            <a:br>
              <a:rPr lang="en-US" sz="4000" b="1" smtClean="0">
                <a:latin typeface="Cambria" pitchFamily="18" charset="0"/>
              </a:rPr>
            </a:br>
            <a:r>
              <a:rPr lang="en-US" sz="4000" b="1" smtClean="0">
                <a:latin typeface="Cambria" pitchFamily="18" charset="0"/>
              </a:rPr>
              <a:t>Property Be Protected?</a:t>
            </a:r>
          </a:p>
        </p:txBody>
      </p:sp>
      <p:sp>
        <p:nvSpPr>
          <p:cNvPr id="17413" name="Rectangle 3"/>
          <p:cNvSpPr>
            <a:spLocks noGrp="1" noChangeArrowheads="1"/>
          </p:cNvSpPr>
          <p:nvPr>
            <p:ph type="body" idx="1"/>
          </p:nvPr>
        </p:nvSpPr>
        <p:spPr/>
        <p:txBody>
          <a:bodyPr/>
          <a:lstStyle/>
          <a:p>
            <a:pPr eaLnBrk="1" hangingPunct="1">
              <a:lnSpc>
                <a:spcPct val="90000"/>
              </a:lnSpc>
            </a:pPr>
            <a:endParaRPr lang="en-US" sz="2800" dirty="0" smtClean="0"/>
          </a:p>
          <a:p>
            <a:pPr eaLnBrk="1" hangingPunct="1">
              <a:lnSpc>
                <a:spcPct val="90000"/>
              </a:lnSpc>
            </a:pPr>
            <a:r>
              <a:rPr lang="en-US" sz="2800" dirty="0" smtClean="0"/>
              <a:t>Protection of intellectual property (IP)  rights differs from country to country</a:t>
            </a:r>
          </a:p>
          <a:p>
            <a:pPr eaLnBrk="1" hangingPunct="1">
              <a:lnSpc>
                <a:spcPct val="90000"/>
              </a:lnSpc>
            </a:pPr>
            <a:endParaRPr lang="en-US" dirty="0" smtClean="0"/>
          </a:p>
          <a:p>
            <a:pPr eaLnBrk="1" hangingPunct="1">
              <a:lnSpc>
                <a:spcPct val="90000"/>
              </a:lnSpc>
            </a:pPr>
            <a:r>
              <a:rPr lang="en-US" sz="2800" dirty="0" smtClean="0"/>
              <a:t> IP organizations and treaties</a:t>
            </a:r>
          </a:p>
          <a:p>
            <a:pPr lvl="1" eaLnBrk="1" hangingPunct="1">
              <a:lnSpc>
                <a:spcPct val="90000"/>
              </a:lnSpc>
            </a:pPr>
            <a:r>
              <a:rPr lang="en-US" sz="2400" b="1" dirty="0" smtClean="0"/>
              <a:t>World Intellectual Property Organization (183 nation members)</a:t>
            </a:r>
          </a:p>
          <a:p>
            <a:pPr lvl="1" eaLnBrk="1" hangingPunct="1">
              <a:lnSpc>
                <a:spcPct val="90000"/>
              </a:lnSpc>
            </a:pPr>
            <a:r>
              <a:rPr lang="en-US" sz="2400" b="1" dirty="0" smtClean="0"/>
              <a:t>Paris Convention for the Protection of Industrial Property (stated in 1883)</a:t>
            </a:r>
          </a:p>
          <a:p>
            <a:pPr lvl="2" eaLnBrk="1" hangingPunct="1">
              <a:lnSpc>
                <a:spcPct val="90000"/>
              </a:lnSpc>
            </a:pPr>
            <a:r>
              <a:rPr lang="en-US" sz="2000" b="1" dirty="0" smtClean="0"/>
              <a:t>Signed by 170 nations by 2007</a:t>
            </a:r>
          </a:p>
          <a:p>
            <a:pPr lvl="2" eaLnBrk="1" hangingPunct="1">
              <a:lnSpc>
                <a:spcPct val="90000"/>
              </a:lnSpc>
            </a:pPr>
            <a:endParaRPr lang="en-US" sz="2000" b="1" dirty="0" smtClean="0"/>
          </a:p>
          <a:p>
            <a:pPr eaLnBrk="1" hangingPunct="1">
              <a:lnSpc>
                <a:spcPct val="90000"/>
              </a:lnSpc>
            </a:pPr>
            <a:endParaRPr lang="en-US" sz="28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eaLnBrk="1" hangingPunct="1"/>
            <a:r>
              <a:rPr lang="en-US" sz="4000" b="1" smtClean="0">
                <a:latin typeface="Cambria" pitchFamily="18" charset="0"/>
              </a:rPr>
              <a:t>How Can Intellectual </a:t>
            </a:r>
            <a:br>
              <a:rPr lang="en-US" sz="4000" b="1" smtClean="0">
                <a:latin typeface="Cambria" pitchFamily="18" charset="0"/>
              </a:rPr>
            </a:br>
            <a:r>
              <a:rPr lang="en-US" sz="4000" b="1" smtClean="0">
                <a:latin typeface="Cambria" pitchFamily="18" charset="0"/>
              </a:rPr>
              <a:t>Property Be Protected?</a:t>
            </a:r>
          </a:p>
        </p:txBody>
      </p:sp>
      <p:sp>
        <p:nvSpPr>
          <p:cNvPr id="17413" name="Rectangle 3"/>
          <p:cNvSpPr>
            <a:spLocks noGrp="1" noChangeArrowheads="1"/>
          </p:cNvSpPr>
          <p:nvPr>
            <p:ph type="body" idx="1"/>
          </p:nvPr>
        </p:nvSpPr>
        <p:spPr/>
        <p:txBody>
          <a:bodyPr/>
          <a:lstStyle/>
          <a:p>
            <a:pPr eaLnBrk="1" hangingPunct="1">
              <a:lnSpc>
                <a:spcPct val="90000"/>
              </a:lnSpc>
            </a:pPr>
            <a:endParaRPr lang="en-US" sz="2800" dirty="0" smtClean="0"/>
          </a:p>
          <a:p>
            <a:pPr eaLnBrk="1" hangingPunct="1">
              <a:lnSpc>
                <a:spcPct val="90000"/>
              </a:lnSpc>
            </a:pPr>
            <a:r>
              <a:rPr lang="en-US" sz="2800" dirty="0" smtClean="0"/>
              <a:t>To avoid piracy, firms can </a:t>
            </a:r>
          </a:p>
          <a:p>
            <a:pPr lvl="1" eaLnBrk="1" hangingPunct="1">
              <a:lnSpc>
                <a:spcPct val="90000"/>
              </a:lnSpc>
            </a:pPr>
            <a:endParaRPr lang="en-US" sz="2400" dirty="0" smtClean="0"/>
          </a:p>
          <a:p>
            <a:pPr lvl="1" eaLnBrk="1" hangingPunct="1">
              <a:lnSpc>
                <a:spcPct val="90000"/>
              </a:lnSpc>
            </a:pPr>
            <a:r>
              <a:rPr lang="en-US" sz="2400" dirty="0" smtClean="0"/>
              <a:t>stay away from countries where intellectual property laws are lax</a:t>
            </a:r>
          </a:p>
          <a:p>
            <a:pPr lvl="1" eaLnBrk="1" hangingPunct="1">
              <a:lnSpc>
                <a:spcPct val="90000"/>
              </a:lnSpc>
            </a:pPr>
            <a:endParaRPr lang="en-US" sz="2400" dirty="0" smtClean="0"/>
          </a:p>
          <a:p>
            <a:pPr lvl="1" eaLnBrk="1" hangingPunct="1">
              <a:lnSpc>
                <a:spcPct val="90000"/>
              </a:lnSpc>
            </a:pPr>
            <a:r>
              <a:rPr lang="en-US" sz="2400" dirty="0" smtClean="0"/>
              <a:t>file lawsuits</a:t>
            </a:r>
          </a:p>
          <a:p>
            <a:pPr lvl="1" eaLnBrk="1" hangingPunct="1">
              <a:lnSpc>
                <a:spcPct val="90000"/>
              </a:lnSpc>
            </a:pPr>
            <a:endParaRPr lang="en-US" sz="2400" dirty="0" smtClean="0"/>
          </a:p>
          <a:p>
            <a:pPr lvl="1" eaLnBrk="1" hangingPunct="1">
              <a:lnSpc>
                <a:spcPct val="90000"/>
              </a:lnSpc>
            </a:pPr>
            <a:r>
              <a:rPr lang="en-US" sz="2400" dirty="0" smtClean="0"/>
              <a:t>lobby governments for international property rights agreements and enforcement     </a:t>
            </a:r>
          </a:p>
          <a:p>
            <a:pPr eaLnBrk="1" hangingPunct="1">
              <a:lnSpc>
                <a:spcPct val="90000"/>
              </a:lnSpc>
            </a:pPr>
            <a:endParaRPr lang="en-US" sz="28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p:txBody>
          <a:bodyPr/>
          <a:lstStyle/>
          <a:p>
            <a:pPr eaLnBrk="1" hangingPunct="1"/>
            <a:r>
              <a:rPr lang="en-US" sz="4000" b="1" smtClean="0">
                <a:latin typeface="Cambria" pitchFamily="18" charset="0"/>
              </a:rPr>
              <a:t>What Is Product Safety </a:t>
            </a:r>
            <a:br>
              <a:rPr lang="en-US" sz="4000" b="1" smtClean="0">
                <a:latin typeface="Cambria" pitchFamily="18" charset="0"/>
              </a:rPr>
            </a:br>
            <a:r>
              <a:rPr lang="en-US" sz="4000" b="1" smtClean="0">
                <a:latin typeface="Cambria" pitchFamily="18" charset="0"/>
              </a:rPr>
              <a:t>And Liability?</a:t>
            </a:r>
          </a:p>
        </p:txBody>
      </p:sp>
      <p:sp>
        <p:nvSpPr>
          <p:cNvPr id="18437" name="Rectangle 3"/>
          <p:cNvSpPr>
            <a:spLocks noGrp="1" noChangeArrowheads="1"/>
          </p:cNvSpPr>
          <p:nvPr>
            <p:ph type="body" idx="1"/>
          </p:nvPr>
        </p:nvSpPr>
        <p:spPr/>
        <p:txBody>
          <a:bodyPr/>
          <a:lstStyle/>
          <a:p>
            <a:pPr eaLnBrk="1" hangingPunct="1">
              <a:lnSpc>
                <a:spcPct val="90000"/>
              </a:lnSpc>
            </a:pPr>
            <a:r>
              <a:rPr lang="en-US" sz="2400" b="1" dirty="0" smtClean="0"/>
              <a:t>Product safety laws</a:t>
            </a:r>
            <a:r>
              <a:rPr lang="en-US" sz="2400" dirty="0" smtClean="0"/>
              <a:t> set certain standards to which a product must adhere</a:t>
            </a:r>
          </a:p>
          <a:p>
            <a:pPr eaLnBrk="1" hangingPunct="1">
              <a:lnSpc>
                <a:spcPct val="90000"/>
              </a:lnSpc>
            </a:pPr>
            <a:endParaRPr lang="en-US" sz="2400" b="1" dirty="0" smtClean="0"/>
          </a:p>
          <a:p>
            <a:pPr eaLnBrk="1" hangingPunct="1">
              <a:lnSpc>
                <a:spcPct val="90000"/>
              </a:lnSpc>
            </a:pPr>
            <a:r>
              <a:rPr lang="en-US" sz="2400" b="1" dirty="0" smtClean="0"/>
              <a:t>Product liability</a:t>
            </a:r>
            <a:r>
              <a:rPr lang="en-US" sz="2400" dirty="0" smtClean="0"/>
              <a:t> involves holding a firm and its officers responsible when a product causes injury, death, or damage </a:t>
            </a:r>
          </a:p>
          <a:p>
            <a:pPr eaLnBrk="1" hangingPunct="1">
              <a:lnSpc>
                <a:spcPct val="90000"/>
              </a:lnSpc>
            </a:pPr>
            <a:endParaRPr lang="en-US" sz="2400" dirty="0" smtClean="0"/>
          </a:p>
          <a:p>
            <a:pPr eaLnBrk="1" hangingPunct="1">
              <a:lnSpc>
                <a:spcPct val="90000"/>
              </a:lnSpc>
            </a:pPr>
            <a:r>
              <a:rPr lang="en-US" sz="2400" dirty="0" smtClean="0"/>
              <a:t>When product safety </a:t>
            </a:r>
            <a:r>
              <a:rPr lang="en-US" sz="2400" u="sng" dirty="0" smtClean="0"/>
              <a:t>laws are stricter in a firm’s home country</a:t>
            </a:r>
            <a:r>
              <a:rPr lang="en-US" sz="2400" dirty="0" smtClean="0"/>
              <a:t> than in a foreign country, or when liability laws are more lax, the firm has to decide whether to adhere to home country or host country standards</a:t>
            </a:r>
          </a:p>
          <a:p>
            <a:pPr eaLnBrk="1" hangingPunct="1">
              <a:lnSpc>
                <a:spcPct val="90000"/>
              </a:lnSpc>
            </a:pPr>
            <a:endParaRPr lang="en-US" sz="28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p:txBody>
          <a:bodyPr/>
          <a:lstStyle/>
          <a:p>
            <a:pPr eaLnBrk="1" hangingPunct="1"/>
            <a:r>
              <a:rPr lang="en-US" sz="3600" b="1" smtClean="0">
                <a:latin typeface="Cambria" pitchFamily="18" charset="0"/>
              </a:rPr>
              <a:t>What Determines A Country’s Level </a:t>
            </a:r>
            <a:br>
              <a:rPr lang="en-US" sz="3600" b="1" smtClean="0">
                <a:latin typeface="Cambria" pitchFamily="18" charset="0"/>
              </a:rPr>
            </a:br>
            <a:r>
              <a:rPr lang="en-US" sz="3600" b="1" smtClean="0">
                <a:latin typeface="Cambria" pitchFamily="18" charset="0"/>
              </a:rPr>
              <a:t>Of Economic Development?</a:t>
            </a:r>
          </a:p>
        </p:txBody>
      </p:sp>
      <p:sp>
        <p:nvSpPr>
          <p:cNvPr id="19461" name="Rectangle 3"/>
          <p:cNvSpPr>
            <a:spLocks noGrp="1" noChangeArrowheads="1"/>
          </p:cNvSpPr>
          <p:nvPr>
            <p:ph type="body" idx="1"/>
          </p:nvPr>
        </p:nvSpPr>
        <p:spPr/>
        <p:txBody>
          <a:bodyPr/>
          <a:lstStyle/>
          <a:p>
            <a:pPr marL="609600" indent="-609600" eaLnBrk="1" hangingPunct="1">
              <a:lnSpc>
                <a:spcPct val="80000"/>
              </a:lnSpc>
              <a:buNone/>
            </a:pPr>
            <a:r>
              <a:rPr lang="en-US" sz="2800" dirty="0" smtClean="0"/>
              <a:t>Two ways to measure levels of economic development are:</a:t>
            </a:r>
          </a:p>
          <a:p>
            <a:pPr marL="609600" indent="-609600" eaLnBrk="1" hangingPunct="1">
              <a:lnSpc>
                <a:spcPct val="80000"/>
              </a:lnSpc>
              <a:buFont typeface="Wingdings" pitchFamily="2" charset="2"/>
              <a:buAutoNum type="arabicPeriod"/>
            </a:pPr>
            <a:endParaRPr lang="en-US" sz="2800" b="1" dirty="0" smtClean="0">
              <a:solidFill>
                <a:srgbClr val="959535"/>
              </a:solidFill>
            </a:endParaRPr>
          </a:p>
          <a:p>
            <a:pPr marL="609600" indent="-609600" eaLnBrk="1" hangingPunct="1">
              <a:lnSpc>
                <a:spcPct val="80000"/>
              </a:lnSpc>
              <a:buFont typeface="Wingdings" pitchFamily="2" charset="2"/>
              <a:buAutoNum type="arabicPeriod"/>
            </a:pPr>
            <a:r>
              <a:rPr lang="en-US" sz="2800" b="1" dirty="0" smtClean="0"/>
              <a:t>Gross national income (GNI)</a:t>
            </a:r>
            <a:r>
              <a:rPr lang="en-US" sz="2800" dirty="0" smtClean="0"/>
              <a:t> per person</a:t>
            </a:r>
          </a:p>
          <a:p>
            <a:pPr marL="609600" indent="-609600" eaLnBrk="1" hangingPunct="1">
              <a:lnSpc>
                <a:spcPct val="80000"/>
              </a:lnSpc>
              <a:buFont typeface="Wingdings" pitchFamily="2" charset="2"/>
              <a:buAutoNum type="arabicPeriod"/>
            </a:pPr>
            <a:endParaRPr lang="en-US" sz="2800" b="1" dirty="0" smtClean="0"/>
          </a:p>
          <a:p>
            <a:pPr marL="609600" indent="-609600" eaLnBrk="1" hangingPunct="1">
              <a:lnSpc>
                <a:spcPct val="80000"/>
              </a:lnSpc>
              <a:buFont typeface="Wingdings" pitchFamily="2" charset="2"/>
              <a:buAutoNum type="arabicPeriod"/>
            </a:pPr>
            <a:r>
              <a:rPr lang="en-US" sz="2800" b="1" dirty="0" smtClean="0"/>
              <a:t>GNI with Purchasing power parity (PPP)</a:t>
            </a:r>
            <a:r>
              <a:rPr lang="en-US" sz="2800" dirty="0" smtClean="0"/>
              <a:t> involves adjusting GNI by purchasing power relative to the US</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p:txBody>
          <a:bodyPr/>
          <a:lstStyle/>
          <a:p>
            <a:pPr eaLnBrk="1" hangingPunct="1"/>
            <a:r>
              <a:rPr lang="en-US" sz="4000" b="1" smtClean="0">
                <a:latin typeface="Cambria" pitchFamily="18" charset="0"/>
              </a:rPr>
              <a:t>How Do Countries Compare on Economic Development?</a:t>
            </a:r>
            <a:r>
              <a:rPr lang="en-US" sz="4000" smtClean="0"/>
              <a:t> </a:t>
            </a:r>
          </a:p>
        </p:txBody>
      </p:sp>
      <p:sp>
        <p:nvSpPr>
          <p:cNvPr id="21509" name="Rectangle 3"/>
          <p:cNvSpPr>
            <a:spLocks noGrp="1" noChangeArrowheads="1"/>
          </p:cNvSpPr>
          <p:nvPr>
            <p:ph type="body" idx="1"/>
          </p:nvPr>
        </p:nvSpPr>
        <p:spPr/>
        <p:txBody>
          <a:bodyPr/>
          <a:lstStyle/>
          <a:p>
            <a:pPr algn="ctr" eaLnBrk="1" hangingPunct="1">
              <a:buFont typeface="Wingdings" pitchFamily="2" charset="2"/>
              <a:buNone/>
            </a:pPr>
            <a:r>
              <a:rPr lang="en-US" sz="1600" smtClean="0"/>
              <a:t>Economic Data for Select Countries</a:t>
            </a:r>
          </a:p>
          <a:p>
            <a:pPr eaLnBrk="1" hangingPunct="1"/>
            <a:endParaRPr lang="en-US" smtClean="0"/>
          </a:p>
          <a:p>
            <a:pPr eaLnBrk="1" hangingPunct="1"/>
            <a:endParaRPr lang="en-US" smtClean="0"/>
          </a:p>
        </p:txBody>
      </p:sp>
      <p:pic>
        <p:nvPicPr>
          <p:cNvPr id="21510" name="Picture 6"/>
          <p:cNvPicPr>
            <a:picLocks noChangeAspect="1" noChangeArrowheads="1"/>
          </p:cNvPicPr>
          <p:nvPr/>
        </p:nvPicPr>
        <p:blipFill>
          <a:blip r:embed="rId3" cstate="print"/>
          <a:srcRect/>
          <a:stretch>
            <a:fillRect/>
          </a:stretch>
        </p:blipFill>
        <p:spPr bwMode="auto">
          <a:xfrm>
            <a:off x="990600" y="2057400"/>
            <a:ext cx="7151688" cy="3862388"/>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
        <p:nvSpPr>
          <p:cNvPr id="9" name="Footer Placeholder 8"/>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p:txBody>
          <a:bodyPr/>
          <a:lstStyle/>
          <a:p>
            <a:pPr eaLnBrk="1" hangingPunct="1"/>
            <a:r>
              <a:rPr lang="en-US" sz="3600" b="1" smtClean="0">
                <a:latin typeface="Cambria" pitchFamily="18" charset="0"/>
              </a:rPr>
              <a:t>What Determines A Country’s Level </a:t>
            </a:r>
            <a:br>
              <a:rPr lang="en-US" sz="3600" b="1" smtClean="0">
                <a:latin typeface="Cambria" pitchFamily="18" charset="0"/>
              </a:rPr>
            </a:br>
            <a:r>
              <a:rPr lang="en-US" sz="3600" b="1" smtClean="0">
                <a:latin typeface="Cambria" pitchFamily="18" charset="0"/>
              </a:rPr>
              <a:t>Of Economic Development?</a:t>
            </a:r>
          </a:p>
        </p:txBody>
      </p:sp>
      <p:sp>
        <p:nvSpPr>
          <p:cNvPr id="19461" name="Rectangle 3"/>
          <p:cNvSpPr>
            <a:spLocks noGrp="1" noChangeArrowheads="1"/>
          </p:cNvSpPr>
          <p:nvPr>
            <p:ph type="body" idx="1"/>
          </p:nvPr>
        </p:nvSpPr>
        <p:spPr>
          <a:xfrm>
            <a:off x="467544" y="1772816"/>
            <a:ext cx="8229600" cy="4530725"/>
          </a:xfrm>
        </p:spPr>
        <p:txBody>
          <a:bodyPr/>
          <a:lstStyle/>
          <a:p>
            <a:pPr marL="609600" indent="-609600" eaLnBrk="1" hangingPunct="1">
              <a:lnSpc>
                <a:spcPct val="80000"/>
              </a:lnSpc>
              <a:buNone/>
            </a:pPr>
            <a:r>
              <a:rPr lang="en-US" sz="2800" dirty="0" smtClean="0"/>
              <a:t>Nobel-prize winner </a:t>
            </a:r>
            <a:r>
              <a:rPr lang="en-US" sz="2800" dirty="0" err="1" smtClean="0"/>
              <a:t>Amartya</a:t>
            </a:r>
            <a:r>
              <a:rPr lang="en-US" sz="2800" dirty="0" smtClean="0"/>
              <a:t> </a:t>
            </a:r>
            <a:r>
              <a:rPr lang="en-US" sz="2800" dirty="0" err="1" smtClean="0"/>
              <a:t>Sen</a:t>
            </a:r>
            <a:r>
              <a:rPr lang="en-US" sz="2800" dirty="0" smtClean="0"/>
              <a:t>  argues economic development should be seen as a process of </a:t>
            </a:r>
            <a:r>
              <a:rPr lang="en-US" sz="2800" u="sng" dirty="0" smtClean="0"/>
              <a:t>expanding the real freedoms</a:t>
            </a:r>
            <a:r>
              <a:rPr lang="en-US" sz="2800" dirty="0" smtClean="0"/>
              <a:t> that people experience </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the removal of major </a:t>
            </a:r>
            <a:r>
              <a:rPr lang="en-US" sz="2400" u="sng" dirty="0" smtClean="0"/>
              <a:t>impediments to freedom</a:t>
            </a:r>
            <a:r>
              <a:rPr lang="en-US" sz="2400" dirty="0" smtClean="0"/>
              <a:t> like poverty, tyranny, and neglect of public facilities</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the presence of basic health care and basic education</a:t>
            </a:r>
          </a:p>
          <a:p>
            <a:pPr marL="609600" indent="-609600" eaLnBrk="1" hangingPunct="1">
              <a:lnSpc>
                <a:spcPct val="80000"/>
              </a:lnSpc>
            </a:pPr>
            <a:endParaRPr lang="en-US" sz="2800" dirty="0" smtClean="0"/>
          </a:p>
          <a:p>
            <a:pPr marL="609600" indent="-609600" eaLnBrk="1" hangingPunct="1">
              <a:lnSpc>
                <a:spcPct val="80000"/>
              </a:lnSpc>
            </a:pPr>
            <a:endParaRPr lang="en-US" sz="28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2"/>
          <p:cNvSpPr>
            <a:spLocks noGrp="1" noChangeArrowheads="1"/>
          </p:cNvSpPr>
          <p:nvPr>
            <p:ph type="title"/>
          </p:nvPr>
        </p:nvSpPr>
        <p:spPr/>
        <p:txBody>
          <a:bodyPr/>
          <a:lstStyle/>
          <a:p>
            <a:pPr eaLnBrk="1" hangingPunct="1"/>
            <a:r>
              <a:rPr lang="en-US" sz="3600" b="1" smtClean="0">
                <a:latin typeface="Cambria" pitchFamily="18" charset="0"/>
              </a:rPr>
              <a:t>What Determines A Country’s Level </a:t>
            </a:r>
            <a:br>
              <a:rPr lang="en-US" sz="3600" b="1" smtClean="0">
                <a:latin typeface="Cambria" pitchFamily="18" charset="0"/>
              </a:rPr>
            </a:br>
            <a:r>
              <a:rPr lang="en-US" sz="3600" b="1" smtClean="0">
                <a:latin typeface="Cambria" pitchFamily="18" charset="0"/>
              </a:rPr>
              <a:t>Of Economic Development?</a:t>
            </a:r>
          </a:p>
        </p:txBody>
      </p:sp>
      <p:sp>
        <p:nvSpPr>
          <p:cNvPr id="20485" name="Rectangle 3"/>
          <p:cNvSpPr>
            <a:spLocks noGrp="1" noChangeArrowheads="1"/>
          </p:cNvSpPr>
          <p:nvPr>
            <p:ph type="body" idx="1"/>
          </p:nvPr>
        </p:nvSpPr>
        <p:spPr/>
        <p:txBody>
          <a:bodyPr/>
          <a:lstStyle/>
          <a:p>
            <a:pPr marL="609600" indent="-609600" eaLnBrk="1" hangingPunct="1">
              <a:buNone/>
            </a:pPr>
            <a:r>
              <a:rPr lang="en-US" dirty="0" smtClean="0"/>
              <a:t>The United Nations used </a:t>
            </a:r>
            <a:r>
              <a:rPr lang="en-US" dirty="0" err="1" smtClean="0"/>
              <a:t>Sen’s</a:t>
            </a:r>
            <a:r>
              <a:rPr lang="en-US" dirty="0" smtClean="0"/>
              <a:t> ideas to develop the </a:t>
            </a:r>
            <a:r>
              <a:rPr lang="en-US" b="1" dirty="0" smtClean="0"/>
              <a:t>Human Development Index (HDI)</a:t>
            </a:r>
            <a:r>
              <a:rPr lang="en-US" dirty="0" smtClean="0"/>
              <a:t> which is based on </a:t>
            </a:r>
          </a:p>
          <a:p>
            <a:pPr marL="990600" lvl="1" indent="-533400" eaLnBrk="1" hangingPunct="1"/>
            <a:endParaRPr lang="en-US" dirty="0" smtClean="0"/>
          </a:p>
          <a:p>
            <a:pPr marL="990600" lvl="1" indent="-533400" eaLnBrk="1" hangingPunct="1"/>
            <a:r>
              <a:rPr lang="en-US" dirty="0" smtClean="0"/>
              <a:t>life expectancy at birth</a:t>
            </a:r>
          </a:p>
          <a:p>
            <a:pPr marL="990600" lvl="1" indent="-533400" eaLnBrk="1" hangingPunct="1"/>
            <a:endParaRPr lang="en-US" dirty="0" smtClean="0"/>
          </a:p>
          <a:p>
            <a:pPr marL="990600" lvl="1" indent="-533400" eaLnBrk="1" hangingPunct="1"/>
            <a:r>
              <a:rPr lang="en-US" dirty="0" smtClean="0"/>
              <a:t>educational attainment</a:t>
            </a:r>
          </a:p>
          <a:p>
            <a:pPr marL="990600" lvl="1" indent="-533400" eaLnBrk="1" hangingPunct="1"/>
            <a:endParaRPr lang="en-US" dirty="0" smtClean="0"/>
          </a:p>
          <a:p>
            <a:pPr marL="990600" lvl="1" indent="-533400" eaLnBrk="1" hangingPunct="1"/>
            <a:r>
              <a:rPr lang="en-US" dirty="0" smtClean="0"/>
              <a:t>whether average incomes are sufficient to meet the basic needs of life in a country   </a:t>
            </a:r>
          </a:p>
          <a:p>
            <a:pPr marL="609600" indent="-609600" eaLnBrk="1" hangingPunct="1"/>
            <a:endParaRPr lang="en-US"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2"/>
          <p:cNvSpPr>
            <a:spLocks noGrp="1" noChangeArrowheads="1"/>
          </p:cNvSpPr>
          <p:nvPr>
            <p:ph type="title"/>
          </p:nvPr>
        </p:nvSpPr>
        <p:spPr/>
        <p:txBody>
          <a:bodyPr/>
          <a:lstStyle/>
          <a:p>
            <a:pPr eaLnBrk="1" hangingPunct="1"/>
            <a:r>
              <a:rPr lang="en-US" sz="4000" b="1" smtClean="0">
                <a:latin typeface="Cambria" pitchFamily="18" charset="0"/>
              </a:rPr>
              <a:t>How Does Political Economy Influence Economic Progress?</a:t>
            </a:r>
          </a:p>
        </p:txBody>
      </p:sp>
      <p:sp>
        <p:nvSpPr>
          <p:cNvPr id="22533" name="Rectangle 3"/>
          <p:cNvSpPr>
            <a:spLocks noGrp="1" noChangeArrowheads="1"/>
          </p:cNvSpPr>
          <p:nvPr>
            <p:ph type="body" idx="1"/>
          </p:nvPr>
        </p:nvSpPr>
        <p:spPr/>
        <p:txBody>
          <a:bodyPr/>
          <a:lstStyle/>
          <a:p>
            <a:pPr eaLnBrk="1" hangingPunct="1"/>
            <a:r>
              <a:rPr lang="en-US" sz="2400" u="sng" dirty="0" smtClean="0"/>
              <a:t>Innovation and entrepreneurship are the engines </a:t>
            </a:r>
            <a:r>
              <a:rPr lang="en-US" sz="2400" dirty="0" smtClean="0"/>
              <a:t>of long-run economic growth</a:t>
            </a:r>
          </a:p>
          <a:p>
            <a:pPr eaLnBrk="1" hangingPunct="1"/>
            <a:endParaRPr lang="en-US" sz="2400" dirty="0" smtClean="0"/>
          </a:p>
          <a:p>
            <a:pPr eaLnBrk="1" hangingPunct="1"/>
            <a:r>
              <a:rPr lang="en-US" sz="2400" dirty="0" smtClean="0"/>
              <a:t>Innovation and entrepreneurship require a </a:t>
            </a:r>
            <a:r>
              <a:rPr lang="en-US" sz="2400" u="sng" dirty="0" smtClean="0"/>
              <a:t>market economy</a:t>
            </a:r>
            <a:r>
              <a:rPr lang="en-US" sz="2400" dirty="0" smtClean="0"/>
              <a:t> and </a:t>
            </a:r>
            <a:r>
              <a:rPr lang="en-US" sz="2400" u="sng" dirty="0" smtClean="0"/>
              <a:t>strong property rights</a:t>
            </a:r>
          </a:p>
          <a:p>
            <a:pPr eaLnBrk="1" hangingPunct="1"/>
            <a:endParaRPr lang="en-US" sz="2400" dirty="0" smtClean="0"/>
          </a:p>
          <a:p>
            <a:pPr eaLnBrk="1" hangingPunct="1"/>
            <a:r>
              <a:rPr lang="en-US" sz="2400" u="sng" dirty="0" smtClean="0"/>
              <a:t>Democratic regimes</a:t>
            </a:r>
            <a:r>
              <a:rPr lang="en-US" sz="2400" dirty="0" smtClean="0"/>
              <a:t> are probably more conducive to </a:t>
            </a:r>
            <a:r>
              <a:rPr lang="en-US" sz="2400" u="sng" dirty="0" smtClean="0"/>
              <a:t>long-term economic growth</a:t>
            </a:r>
            <a:r>
              <a:rPr lang="en-US" sz="2400" dirty="0" smtClean="0"/>
              <a:t> than dictatorships</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2"/>
          <p:cNvSpPr>
            <a:spLocks noGrp="1" noChangeArrowheads="1"/>
          </p:cNvSpPr>
          <p:nvPr>
            <p:ph type="title"/>
          </p:nvPr>
        </p:nvSpPr>
        <p:spPr/>
        <p:txBody>
          <a:bodyPr/>
          <a:lstStyle/>
          <a:p>
            <a:pPr eaLnBrk="1" hangingPunct="1"/>
            <a:r>
              <a:rPr lang="en-US" sz="4000" b="1" smtClean="0">
                <a:latin typeface="Cambria" pitchFamily="18" charset="0"/>
              </a:rPr>
              <a:t>How Do Geography And Education Influence Economic Development?</a:t>
            </a:r>
          </a:p>
        </p:txBody>
      </p:sp>
      <p:sp>
        <p:nvSpPr>
          <p:cNvPr id="23557" name="Rectangle 3"/>
          <p:cNvSpPr>
            <a:spLocks noGrp="1" noChangeArrowheads="1"/>
          </p:cNvSpPr>
          <p:nvPr>
            <p:ph type="body" idx="1"/>
          </p:nvPr>
        </p:nvSpPr>
        <p:spPr/>
        <p:txBody>
          <a:bodyPr/>
          <a:lstStyle/>
          <a:p>
            <a:pPr eaLnBrk="1" hangingPunct="1"/>
            <a:r>
              <a:rPr lang="en-US" sz="2600" dirty="0" smtClean="0"/>
              <a:t>Countries with </a:t>
            </a:r>
            <a:r>
              <a:rPr lang="en-US" sz="2600" u="sng" dirty="0" smtClean="0"/>
              <a:t>favorable geography</a:t>
            </a:r>
            <a:r>
              <a:rPr lang="en-US" sz="2600" dirty="0" smtClean="0"/>
              <a:t> are more likely to engage in trade, and so, be more </a:t>
            </a:r>
            <a:r>
              <a:rPr lang="en-US" sz="2600" u="sng" dirty="0" smtClean="0"/>
              <a:t>open to market-based economic systems</a:t>
            </a:r>
            <a:r>
              <a:rPr lang="en-US" sz="2600" dirty="0" smtClean="0"/>
              <a:t>, and the economic growth they promote</a:t>
            </a:r>
          </a:p>
          <a:p>
            <a:pPr eaLnBrk="1" hangingPunct="1"/>
            <a:endParaRPr lang="en-US" sz="2600" dirty="0" smtClean="0"/>
          </a:p>
          <a:p>
            <a:pPr eaLnBrk="1" hangingPunct="1"/>
            <a:r>
              <a:rPr lang="en-US" sz="2600" dirty="0" smtClean="0"/>
              <a:t>Countries that </a:t>
            </a:r>
            <a:r>
              <a:rPr lang="en-US" sz="2600" u="sng" dirty="0" smtClean="0"/>
              <a:t>invest in education</a:t>
            </a:r>
            <a:r>
              <a:rPr lang="en-US" sz="2600" dirty="0" smtClean="0"/>
              <a:t> have higher growth rates because the workforce is more productive</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p:txBody>
          <a:bodyPr/>
          <a:lstStyle/>
          <a:p>
            <a:pPr eaLnBrk="1" hangingPunct="1"/>
            <a:r>
              <a:rPr lang="en-US" sz="4000" b="1" smtClean="0">
                <a:latin typeface="Cambria" pitchFamily="18" charset="0"/>
              </a:rPr>
              <a:t>How Is The Political </a:t>
            </a:r>
            <a:br>
              <a:rPr lang="en-US" sz="4000" b="1" smtClean="0">
                <a:latin typeface="Cambria" pitchFamily="18" charset="0"/>
              </a:rPr>
            </a:br>
            <a:r>
              <a:rPr lang="en-US" sz="4000" b="1" smtClean="0">
                <a:latin typeface="Cambria" pitchFamily="18" charset="0"/>
              </a:rPr>
              <a:t>Economy Changing?</a:t>
            </a:r>
          </a:p>
        </p:txBody>
      </p:sp>
      <p:sp>
        <p:nvSpPr>
          <p:cNvPr id="24581" name="Rectangle 3"/>
          <p:cNvSpPr>
            <a:spLocks noGrp="1" noChangeArrowheads="1"/>
          </p:cNvSpPr>
          <p:nvPr>
            <p:ph type="body" idx="1"/>
          </p:nvPr>
        </p:nvSpPr>
        <p:spPr/>
        <p:txBody>
          <a:bodyPr/>
          <a:lstStyle/>
          <a:p>
            <a:pPr marL="609600" indent="-609600" eaLnBrk="1" hangingPunct="1">
              <a:lnSpc>
                <a:spcPct val="90000"/>
              </a:lnSpc>
              <a:buNone/>
            </a:pPr>
            <a:r>
              <a:rPr lang="en-US" sz="2400" dirty="0" smtClean="0"/>
              <a:t>Since the late 1980s, two trends have emerged</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AutoNum type="arabicPeriod"/>
            </a:pPr>
            <a:r>
              <a:rPr lang="en-US" sz="2400" dirty="0" smtClean="0"/>
              <a:t>Democratic revolution (late 1980s and early 1990s)</a:t>
            </a:r>
          </a:p>
          <a:p>
            <a:pPr marL="990600" lvl="1" indent="-533400" eaLnBrk="1" hangingPunct="1">
              <a:lnSpc>
                <a:spcPct val="90000"/>
              </a:lnSpc>
            </a:pPr>
            <a:r>
              <a:rPr lang="en-US" sz="2200" dirty="0" smtClean="0"/>
              <a:t>many totalitarian regimes </a:t>
            </a:r>
            <a:r>
              <a:rPr lang="en-US" sz="2200" u="sng" dirty="0" smtClean="0"/>
              <a:t>failed to deliver economic progress</a:t>
            </a:r>
            <a:r>
              <a:rPr lang="en-US" sz="2200" dirty="0" smtClean="0"/>
              <a:t> to the vast bulk of their populations</a:t>
            </a:r>
          </a:p>
          <a:p>
            <a:pPr marL="990600" lvl="1" indent="-533400" eaLnBrk="1" hangingPunct="1">
              <a:lnSpc>
                <a:spcPct val="90000"/>
              </a:lnSpc>
            </a:pPr>
            <a:r>
              <a:rPr lang="en-US" sz="2200" dirty="0" smtClean="0"/>
              <a:t>new </a:t>
            </a:r>
            <a:r>
              <a:rPr lang="en-US" sz="2200" u="sng" dirty="0" smtClean="0"/>
              <a:t>information and communication technologies</a:t>
            </a:r>
            <a:r>
              <a:rPr lang="en-US" sz="2200" dirty="0" smtClean="0"/>
              <a:t> have broken down the ability of the state to control access to uncensored information</a:t>
            </a:r>
          </a:p>
          <a:p>
            <a:pPr marL="990600" lvl="1" indent="-533400" eaLnBrk="1" hangingPunct="1">
              <a:lnSpc>
                <a:spcPct val="90000"/>
              </a:lnSpc>
            </a:pPr>
            <a:r>
              <a:rPr lang="en-US" sz="2200" dirty="0" smtClean="0"/>
              <a:t>economic advances of the last 25 years have led to increasingly </a:t>
            </a:r>
            <a:r>
              <a:rPr lang="en-US" sz="2200" u="sng" dirty="0" smtClean="0"/>
              <a:t>prosperous middle and working classes</a:t>
            </a:r>
            <a:r>
              <a:rPr lang="en-US" sz="2200" dirty="0" smtClean="0"/>
              <a:t> who have </a:t>
            </a:r>
            <a:r>
              <a:rPr lang="en-US" sz="2200" u="sng" dirty="0" smtClean="0"/>
              <a:t>pushed for democratic reforms </a:t>
            </a:r>
          </a:p>
          <a:p>
            <a:pPr marL="609600" indent="-609600" eaLnBrk="1" hangingPunct="1">
              <a:lnSpc>
                <a:spcPct val="90000"/>
              </a:lnSpc>
            </a:pPr>
            <a:endParaRPr lang="en-US" sz="22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p:txBody>
          <a:bodyPr/>
          <a:lstStyle/>
          <a:p>
            <a:pPr eaLnBrk="1" hangingPunct="1"/>
            <a:r>
              <a:rPr lang="en-US" sz="4000" b="1" smtClean="0">
                <a:latin typeface="Cambria" pitchFamily="18" charset="0"/>
              </a:rPr>
              <a:t>How Is The Political </a:t>
            </a:r>
            <a:br>
              <a:rPr lang="en-US" sz="4000" b="1" smtClean="0">
                <a:latin typeface="Cambria" pitchFamily="18" charset="0"/>
              </a:rPr>
            </a:br>
            <a:r>
              <a:rPr lang="en-US" sz="4000" b="1" smtClean="0">
                <a:latin typeface="Cambria" pitchFamily="18" charset="0"/>
              </a:rPr>
              <a:t>Economy Changing?</a:t>
            </a:r>
          </a:p>
        </p:txBody>
      </p:sp>
      <p:sp>
        <p:nvSpPr>
          <p:cNvPr id="24581" name="Rectangle 3"/>
          <p:cNvSpPr>
            <a:spLocks noGrp="1" noChangeArrowheads="1"/>
          </p:cNvSpPr>
          <p:nvPr>
            <p:ph type="body" idx="1"/>
          </p:nvPr>
        </p:nvSpPr>
        <p:spPr/>
        <p:txBody>
          <a:bodyPr/>
          <a:lstStyle/>
          <a:p>
            <a:pPr marL="609600" indent="-609600" eaLnBrk="1" hangingPunct="1">
              <a:lnSpc>
                <a:spcPct val="90000"/>
              </a:lnSpc>
              <a:buNone/>
            </a:pPr>
            <a:r>
              <a:rPr lang="en-US" sz="2400" dirty="0" smtClean="0"/>
              <a:t>Since the late 1980s, two trends have emerged</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AutoNum type="arabicPeriod"/>
            </a:pPr>
            <a:r>
              <a:rPr lang="en-US" sz="2400" dirty="0" smtClean="0"/>
              <a:t>Democratic revolution (late 1980s and early 1990s)</a:t>
            </a:r>
          </a:p>
          <a:p>
            <a:pPr marL="609600" indent="-609600" eaLnBrk="1" hangingPunct="1">
              <a:lnSpc>
                <a:spcPct val="90000"/>
              </a:lnSpc>
              <a:buFont typeface="Wingdings" pitchFamily="2" charset="2"/>
              <a:buAutoNum type="arabicPeriod"/>
            </a:pPr>
            <a:endParaRPr lang="en-US" sz="2400" dirty="0" smtClean="0"/>
          </a:p>
          <a:p>
            <a:pPr marL="609600" indent="-609600" eaLnBrk="1" hangingPunct="1">
              <a:lnSpc>
                <a:spcPct val="90000"/>
              </a:lnSpc>
              <a:buFont typeface="Wingdings" pitchFamily="2" charset="2"/>
              <a:buAutoNum type="arabicPeriod"/>
            </a:pPr>
            <a:r>
              <a:rPr lang="en-US" sz="2400" dirty="0" smtClean="0"/>
              <a:t>A move away from centrally planned and mixed economies</a:t>
            </a:r>
          </a:p>
          <a:p>
            <a:pPr marL="990600" lvl="1" indent="-533400" eaLnBrk="1" hangingPunct="1">
              <a:lnSpc>
                <a:spcPct val="90000"/>
              </a:lnSpc>
            </a:pPr>
            <a:endParaRPr lang="en-US" sz="2200" dirty="0" smtClean="0"/>
          </a:p>
          <a:p>
            <a:pPr marL="990600" lvl="1" indent="-533400" eaLnBrk="1" hangingPunct="1">
              <a:lnSpc>
                <a:spcPct val="90000"/>
              </a:lnSpc>
            </a:pPr>
            <a:r>
              <a:rPr lang="en-US" sz="2200" u="sng" dirty="0" smtClean="0"/>
              <a:t>more countries have shifted toward the market-based model</a:t>
            </a:r>
          </a:p>
          <a:p>
            <a:pPr marL="609600" indent="-609600" eaLnBrk="1" hangingPunct="1">
              <a:lnSpc>
                <a:spcPct val="90000"/>
              </a:lnSpc>
            </a:pPr>
            <a:endParaRPr lang="en-US" sz="24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2"/>
          <p:cNvSpPr>
            <a:spLocks noGrp="1" noChangeArrowheads="1"/>
          </p:cNvSpPr>
          <p:nvPr>
            <p:ph type="title"/>
          </p:nvPr>
        </p:nvSpPr>
        <p:spPr/>
        <p:txBody>
          <a:bodyPr/>
          <a:lstStyle/>
          <a:p>
            <a:pPr eaLnBrk="1" hangingPunct="1"/>
            <a:r>
              <a:rPr lang="en-US" sz="4000" b="1" smtClean="0">
                <a:latin typeface="Cambria" pitchFamily="18" charset="0"/>
              </a:rPr>
              <a:t>What Is The Nature Of </a:t>
            </a:r>
            <a:br>
              <a:rPr lang="en-US" sz="4000" b="1" smtClean="0">
                <a:latin typeface="Cambria" pitchFamily="18" charset="0"/>
              </a:rPr>
            </a:br>
            <a:r>
              <a:rPr lang="en-US" sz="4000" b="1" smtClean="0">
                <a:latin typeface="Cambria" pitchFamily="18" charset="0"/>
              </a:rPr>
              <a:t>Economic Transformation? </a:t>
            </a:r>
          </a:p>
        </p:txBody>
      </p:sp>
      <p:sp>
        <p:nvSpPr>
          <p:cNvPr id="27653" name="Rectangle 3"/>
          <p:cNvSpPr>
            <a:spLocks noGrp="1" noChangeArrowheads="1"/>
          </p:cNvSpPr>
          <p:nvPr>
            <p:ph type="body" idx="1"/>
          </p:nvPr>
        </p:nvSpPr>
        <p:spPr>
          <a:xfrm>
            <a:off x="467544" y="1412776"/>
            <a:ext cx="8229600" cy="4530725"/>
          </a:xfrm>
        </p:spPr>
        <p:txBody>
          <a:bodyPr/>
          <a:lstStyle/>
          <a:p>
            <a:pPr eaLnBrk="1" hangingPunct="1">
              <a:lnSpc>
                <a:spcPct val="90000"/>
              </a:lnSpc>
            </a:pPr>
            <a:r>
              <a:rPr lang="en-US" sz="2400" dirty="0" smtClean="0"/>
              <a:t>The </a:t>
            </a:r>
            <a:r>
              <a:rPr lang="en-US" sz="2400" u="sng" dirty="0" smtClean="0"/>
              <a:t>shift toward a market-based </a:t>
            </a:r>
            <a:r>
              <a:rPr lang="en-US" sz="2400" dirty="0" smtClean="0"/>
              <a:t>system involves</a:t>
            </a:r>
          </a:p>
          <a:p>
            <a:pPr lvl="1" eaLnBrk="1" hangingPunct="1">
              <a:lnSpc>
                <a:spcPct val="90000"/>
              </a:lnSpc>
            </a:pPr>
            <a:endParaRPr lang="en-US" b="1" dirty="0" smtClean="0"/>
          </a:p>
          <a:p>
            <a:pPr lvl="1" eaLnBrk="1" hangingPunct="1">
              <a:lnSpc>
                <a:spcPct val="90000"/>
              </a:lnSpc>
            </a:pPr>
            <a:r>
              <a:rPr lang="en-US" b="1" dirty="0" smtClean="0"/>
              <a:t>Deregulation</a:t>
            </a:r>
            <a:r>
              <a:rPr lang="en-US" dirty="0" smtClean="0"/>
              <a:t> – removing legal restrictions to the free play of markets, the establishment of private enterprises, and the manner in which private enterprises operate </a:t>
            </a:r>
          </a:p>
          <a:p>
            <a:pPr lvl="1" eaLnBrk="1" hangingPunct="1">
              <a:lnSpc>
                <a:spcPct val="90000"/>
              </a:lnSpc>
            </a:pPr>
            <a:endParaRPr lang="en-US" b="1" dirty="0" smtClean="0"/>
          </a:p>
          <a:p>
            <a:pPr lvl="1" eaLnBrk="1" hangingPunct="1">
              <a:lnSpc>
                <a:spcPct val="90000"/>
              </a:lnSpc>
            </a:pPr>
            <a:r>
              <a:rPr lang="en-US" b="1" dirty="0" smtClean="0"/>
              <a:t>Privatization</a:t>
            </a:r>
            <a:r>
              <a:rPr lang="en-US" dirty="0" smtClean="0"/>
              <a:t> -</a:t>
            </a:r>
            <a:r>
              <a:rPr lang="en-US" b="1" dirty="0" smtClean="0"/>
              <a:t> </a:t>
            </a:r>
            <a:r>
              <a:rPr lang="en-US" dirty="0" smtClean="0"/>
              <a:t>transfers the ownership of state property into the hands of private investors</a:t>
            </a:r>
          </a:p>
          <a:p>
            <a:pPr lvl="1" eaLnBrk="1" hangingPunct="1">
              <a:lnSpc>
                <a:spcPct val="90000"/>
              </a:lnSpc>
            </a:pPr>
            <a:endParaRPr lang="en-US" dirty="0" smtClean="0"/>
          </a:p>
          <a:p>
            <a:pPr lvl="1" eaLnBrk="1" hangingPunct="1">
              <a:lnSpc>
                <a:spcPct val="90000"/>
              </a:lnSpc>
            </a:pPr>
            <a:r>
              <a:rPr lang="en-US" dirty="0" smtClean="0"/>
              <a:t>the creation of a </a:t>
            </a:r>
            <a:r>
              <a:rPr lang="en-US" b="1" dirty="0" smtClean="0"/>
              <a:t>legal system</a:t>
            </a:r>
            <a:r>
              <a:rPr lang="en-US" dirty="0" smtClean="0"/>
              <a:t> to safeguard </a:t>
            </a:r>
            <a:r>
              <a:rPr lang="en-US" u="sng" dirty="0" smtClean="0"/>
              <a:t>property rights</a:t>
            </a:r>
          </a:p>
          <a:p>
            <a:pPr eaLnBrk="1" hangingPunct="1">
              <a:lnSpc>
                <a:spcPct val="90000"/>
              </a:lnSpc>
            </a:pPr>
            <a:endParaRPr lang="en-US"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p:txBody>
          <a:bodyPr/>
          <a:lstStyle/>
          <a:p>
            <a:pPr eaLnBrk="1" hangingPunct="1"/>
            <a:r>
              <a:rPr lang="en-US" sz="4000" b="1" smtClean="0">
                <a:latin typeface="Cambria" pitchFamily="18" charset="0"/>
              </a:rPr>
              <a:t>What Does The Changing </a:t>
            </a:r>
            <a:br>
              <a:rPr lang="en-US" sz="4000" b="1" smtClean="0">
                <a:latin typeface="Cambria" pitchFamily="18" charset="0"/>
              </a:rPr>
            </a:br>
            <a:r>
              <a:rPr lang="en-US" sz="4000" b="1" smtClean="0">
                <a:latin typeface="Cambria" pitchFamily="18" charset="0"/>
              </a:rPr>
              <a:t>Economy Mean For Managers?</a:t>
            </a:r>
          </a:p>
        </p:txBody>
      </p:sp>
      <p:sp>
        <p:nvSpPr>
          <p:cNvPr id="28677" name="Rectangle 3"/>
          <p:cNvSpPr>
            <a:spLocks noGrp="1" noChangeArrowheads="1"/>
          </p:cNvSpPr>
          <p:nvPr>
            <p:ph type="body" idx="1"/>
          </p:nvPr>
        </p:nvSpPr>
        <p:spPr/>
        <p:txBody>
          <a:bodyPr/>
          <a:lstStyle/>
          <a:p>
            <a:pPr eaLnBrk="1" hangingPunct="1">
              <a:lnSpc>
                <a:spcPct val="90000"/>
              </a:lnSpc>
            </a:pPr>
            <a:r>
              <a:rPr lang="en-US" sz="2400" u="sng" dirty="0" smtClean="0"/>
              <a:t>Markets</a:t>
            </a:r>
            <a:r>
              <a:rPr lang="en-US" sz="2400" dirty="0" smtClean="0"/>
              <a:t> that were formerly </a:t>
            </a:r>
            <a:r>
              <a:rPr lang="en-US" sz="2400" u="sng" dirty="0" smtClean="0"/>
              <a:t>off-limits</a:t>
            </a:r>
            <a:r>
              <a:rPr lang="en-US" sz="2400" dirty="0" smtClean="0"/>
              <a:t> to Western business are now </a:t>
            </a:r>
            <a:r>
              <a:rPr lang="en-US" sz="2400" u="sng" dirty="0" smtClean="0"/>
              <a:t>open</a:t>
            </a:r>
          </a:p>
          <a:p>
            <a:pPr eaLnBrk="1" hangingPunct="1">
              <a:lnSpc>
                <a:spcPct val="90000"/>
              </a:lnSpc>
            </a:pPr>
            <a:endParaRPr lang="en-US" sz="2400" dirty="0" smtClean="0"/>
          </a:p>
          <a:p>
            <a:pPr eaLnBrk="1" hangingPunct="1">
              <a:lnSpc>
                <a:spcPct val="90000"/>
              </a:lnSpc>
            </a:pPr>
            <a:r>
              <a:rPr lang="en-US" sz="2400" dirty="0" smtClean="0"/>
              <a:t>By identifying and </a:t>
            </a:r>
            <a:r>
              <a:rPr lang="en-US" sz="2400" u="sng" dirty="0" smtClean="0"/>
              <a:t>investing early in potential future economic stars</a:t>
            </a:r>
            <a:r>
              <a:rPr lang="en-US" sz="2400" dirty="0" smtClean="0"/>
              <a:t>, firms may be able to gain </a:t>
            </a:r>
            <a:r>
              <a:rPr lang="en-US" sz="2400" b="1" dirty="0" smtClean="0"/>
              <a:t>first mover advantages</a:t>
            </a:r>
            <a:r>
              <a:rPr lang="en-US" sz="2400" dirty="0" smtClean="0"/>
              <a:t> such as loyalty and experience in a country</a:t>
            </a:r>
          </a:p>
          <a:p>
            <a:pPr lvl="1" eaLnBrk="1" hangingPunct="1">
              <a:lnSpc>
                <a:spcPct val="90000"/>
              </a:lnSpc>
            </a:pPr>
            <a:endParaRPr lang="en-US" sz="2000" dirty="0" smtClean="0"/>
          </a:p>
          <a:p>
            <a:pPr lvl="1" eaLnBrk="1" hangingPunct="1">
              <a:lnSpc>
                <a:spcPct val="90000"/>
              </a:lnSpc>
            </a:pPr>
            <a:r>
              <a:rPr lang="en-US" dirty="0" smtClean="0"/>
              <a:t>e.g. China with 1.2 billion people and India with 1.1 billion people</a:t>
            </a:r>
          </a:p>
          <a:p>
            <a:pPr eaLnBrk="1" hangingPunct="1">
              <a:lnSpc>
                <a:spcPct val="90000"/>
              </a:lnSpc>
            </a:pPr>
            <a:endParaRPr lang="en-US" sz="2400" dirty="0" smtClean="0"/>
          </a:p>
          <a:p>
            <a:pPr eaLnBrk="1" hangingPunct="1">
              <a:lnSpc>
                <a:spcPct val="90000"/>
              </a:lnSpc>
            </a:pPr>
            <a:endParaRPr lang="en-US" sz="24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p:txBody>
          <a:bodyPr/>
          <a:lstStyle/>
          <a:p>
            <a:pPr eaLnBrk="1" hangingPunct="1"/>
            <a:r>
              <a:rPr lang="en-US" sz="4000" b="1" smtClean="0">
                <a:latin typeface="Cambria" pitchFamily="18" charset="0"/>
              </a:rPr>
              <a:t>What Does The Changing </a:t>
            </a:r>
            <a:br>
              <a:rPr lang="en-US" sz="4000" b="1" smtClean="0">
                <a:latin typeface="Cambria" pitchFamily="18" charset="0"/>
              </a:rPr>
            </a:br>
            <a:r>
              <a:rPr lang="en-US" sz="4000" b="1" smtClean="0">
                <a:latin typeface="Cambria" pitchFamily="18" charset="0"/>
              </a:rPr>
              <a:t>Economy Mean For Managers?</a:t>
            </a:r>
          </a:p>
        </p:txBody>
      </p:sp>
      <p:sp>
        <p:nvSpPr>
          <p:cNvPr id="28677" name="Rectangle 3"/>
          <p:cNvSpPr>
            <a:spLocks noGrp="1" noChangeArrowheads="1"/>
          </p:cNvSpPr>
          <p:nvPr>
            <p:ph type="body" idx="1"/>
          </p:nvPr>
        </p:nvSpPr>
        <p:spPr/>
        <p:txBody>
          <a:bodyPr/>
          <a:lstStyle/>
          <a:p>
            <a:pPr eaLnBrk="1" hangingPunct="1">
              <a:lnSpc>
                <a:spcPct val="90000"/>
              </a:lnSpc>
            </a:pPr>
            <a:endParaRPr lang="en-US" sz="2400" dirty="0" smtClean="0"/>
          </a:p>
          <a:p>
            <a:pPr eaLnBrk="1" hangingPunct="1">
              <a:lnSpc>
                <a:spcPct val="90000"/>
              </a:lnSpc>
            </a:pPr>
            <a:r>
              <a:rPr lang="en-US" sz="2400" dirty="0" smtClean="0"/>
              <a:t>However, </a:t>
            </a:r>
            <a:r>
              <a:rPr lang="en-US" sz="2400" u="sng" dirty="0" smtClean="0"/>
              <a:t>first mover advantages</a:t>
            </a:r>
            <a:r>
              <a:rPr lang="en-US" sz="2400" dirty="0" smtClean="0"/>
              <a:t> come with large </a:t>
            </a:r>
            <a:r>
              <a:rPr lang="en-US" sz="2400" u="sng" dirty="0" smtClean="0"/>
              <a:t>risks</a:t>
            </a:r>
          </a:p>
          <a:p>
            <a:pPr eaLnBrk="1" hangingPunct="1">
              <a:lnSpc>
                <a:spcPct val="90000"/>
              </a:lnSpc>
            </a:pPr>
            <a:endParaRPr lang="en-US" sz="2400" dirty="0" smtClean="0"/>
          </a:p>
          <a:p>
            <a:pPr eaLnBrk="1" hangingPunct="1">
              <a:lnSpc>
                <a:spcPct val="90000"/>
              </a:lnSpc>
            </a:pPr>
            <a:r>
              <a:rPr lang="en-US" sz="2400" dirty="0" smtClean="0"/>
              <a:t>It can be </a:t>
            </a:r>
            <a:r>
              <a:rPr lang="en-US" sz="2400" u="sng" dirty="0" smtClean="0"/>
              <a:t>more costly</a:t>
            </a:r>
            <a:r>
              <a:rPr lang="en-US" sz="2400" dirty="0" smtClean="0"/>
              <a:t> to do business in countries with dramatically different product, workplace, and pollution standards, or where there is poor legal protection for property rights </a:t>
            </a:r>
          </a:p>
          <a:p>
            <a:pPr eaLnBrk="1" hangingPunct="1">
              <a:lnSpc>
                <a:spcPct val="90000"/>
              </a:lnSpc>
            </a:pPr>
            <a:endParaRPr lang="en-US" sz="2400" dirty="0" smtClean="0"/>
          </a:p>
          <a:p>
            <a:pPr eaLnBrk="1" hangingPunct="1">
              <a:lnSpc>
                <a:spcPct val="90000"/>
              </a:lnSpc>
            </a:pPr>
            <a:endParaRPr lang="en-US" sz="24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2"/>
          <p:cNvSpPr>
            <a:spLocks noGrp="1" noChangeArrowheads="1"/>
          </p:cNvSpPr>
          <p:nvPr>
            <p:ph type="title"/>
          </p:nvPr>
        </p:nvSpPr>
        <p:spPr/>
        <p:txBody>
          <a:bodyPr/>
          <a:lstStyle/>
          <a:p>
            <a:pPr eaLnBrk="1" hangingPunct="1"/>
            <a:r>
              <a:rPr lang="en-US" sz="4000" b="1" dirty="0" smtClean="0">
                <a:latin typeface="Cambria" pitchFamily="18" charset="0"/>
              </a:rPr>
              <a:t>What Does The Changing </a:t>
            </a:r>
            <a:br>
              <a:rPr lang="en-US" sz="4000" b="1" dirty="0" smtClean="0">
                <a:latin typeface="Cambria" pitchFamily="18" charset="0"/>
              </a:rPr>
            </a:br>
            <a:r>
              <a:rPr lang="en-US" sz="4000" b="1" dirty="0" smtClean="0">
                <a:latin typeface="Cambria" pitchFamily="18" charset="0"/>
              </a:rPr>
              <a:t>Economy Mean For Managers?</a:t>
            </a:r>
          </a:p>
        </p:txBody>
      </p:sp>
      <p:sp>
        <p:nvSpPr>
          <p:cNvPr id="29701" name="Rectangle 3"/>
          <p:cNvSpPr>
            <a:spLocks noGrp="1" noChangeArrowheads="1"/>
          </p:cNvSpPr>
          <p:nvPr>
            <p:ph type="body" idx="1"/>
          </p:nvPr>
        </p:nvSpPr>
        <p:spPr/>
        <p:txBody>
          <a:bodyPr/>
          <a:lstStyle/>
          <a:p>
            <a:pPr marL="457200" indent="-457200" eaLnBrk="1" hangingPunct="1">
              <a:lnSpc>
                <a:spcPct val="90000"/>
              </a:lnSpc>
              <a:buNone/>
            </a:pPr>
            <a:r>
              <a:rPr lang="en-US" sz="2400" dirty="0" smtClean="0"/>
              <a:t>Managers must consider</a:t>
            </a:r>
          </a:p>
          <a:p>
            <a:pPr marL="457200" indent="-457200" eaLnBrk="1" hangingPunct="1">
              <a:lnSpc>
                <a:spcPct val="90000"/>
              </a:lnSpc>
              <a:buFont typeface="Wingdings" pitchFamily="2" charset="2"/>
              <a:buAutoNum type="arabicPeriod"/>
            </a:pPr>
            <a:r>
              <a:rPr lang="en-US" sz="2400" b="1" dirty="0" smtClean="0"/>
              <a:t>Political risk</a:t>
            </a:r>
            <a:r>
              <a:rPr lang="en-US" sz="2400" dirty="0" smtClean="0"/>
              <a:t> - the likelihood that </a:t>
            </a:r>
            <a:r>
              <a:rPr lang="en-US" sz="2400" u="sng" dirty="0" smtClean="0"/>
              <a:t>political forces</a:t>
            </a:r>
            <a:r>
              <a:rPr lang="en-US" sz="2400" dirty="0" smtClean="0"/>
              <a:t> will cause </a:t>
            </a:r>
            <a:r>
              <a:rPr lang="en-US" sz="2400" u="sng" dirty="0" smtClean="0"/>
              <a:t>drastic negative changes</a:t>
            </a:r>
            <a:r>
              <a:rPr lang="en-US" sz="2400" dirty="0" smtClean="0"/>
              <a:t> in a country's business environment </a:t>
            </a:r>
          </a:p>
          <a:p>
            <a:pPr marL="457200" indent="-457200" eaLnBrk="1" hangingPunct="1">
              <a:lnSpc>
                <a:spcPct val="90000"/>
              </a:lnSpc>
              <a:buFont typeface="Wingdings" pitchFamily="2" charset="2"/>
              <a:buAutoNum type="arabicPeriod"/>
            </a:pPr>
            <a:endParaRPr lang="en-US" sz="2400" b="1" dirty="0" smtClean="0"/>
          </a:p>
          <a:p>
            <a:pPr marL="457200" indent="-457200" eaLnBrk="1" hangingPunct="1">
              <a:lnSpc>
                <a:spcPct val="90000"/>
              </a:lnSpc>
              <a:buFont typeface="Wingdings" pitchFamily="2" charset="2"/>
              <a:buAutoNum type="arabicPeriod"/>
            </a:pPr>
            <a:r>
              <a:rPr lang="en-US" sz="2400" b="1" dirty="0" smtClean="0"/>
              <a:t>Economic risk</a:t>
            </a:r>
            <a:r>
              <a:rPr lang="en-US" sz="2400" dirty="0" smtClean="0"/>
              <a:t> - the likelihood that </a:t>
            </a:r>
            <a:r>
              <a:rPr lang="en-US" sz="2400" u="sng" dirty="0" smtClean="0"/>
              <a:t>economic mismanagement</a:t>
            </a:r>
            <a:r>
              <a:rPr lang="en-US" sz="2400" dirty="0" smtClean="0"/>
              <a:t> will cause drastic negative changes in a country's business environment </a:t>
            </a:r>
          </a:p>
          <a:p>
            <a:pPr marL="457200" indent="-457200" eaLnBrk="1" hangingPunct="1">
              <a:lnSpc>
                <a:spcPct val="90000"/>
              </a:lnSpc>
              <a:buFont typeface="Wingdings" pitchFamily="2" charset="2"/>
              <a:buAutoNum type="arabicPeriod"/>
            </a:pPr>
            <a:endParaRPr lang="en-US" sz="2400" b="1" dirty="0" smtClean="0"/>
          </a:p>
          <a:p>
            <a:pPr marL="457200" indent="-457200" eaLnBrk="1" hangingPunct="1">
              <a:lnSpc>
                <a:spcPct val="90000"/>
              </a:lnSpc>
              <a:buFont typeface="Wingdings" pitchFamily="2" charset="2"/>
              <a:buAutoNum type="arabicPeriod"/>
            </a:pPr>
            <a:r>
              <a:rPr lang="en-US" sz="2400" b="1" dirty="0" smtClean="0"/>
              <a:t>Legal risk</a:t>
            </a:r>
            <a:r>
              <a:rPr lang="en-US" sz="2400" dirty="0" smtClean="0"/>
              <a:t> - the likelihood that a trading partner will </a:t>
            </a:r>
            <a:r>
              <a:rPr lang="en-US" sz="2400" u="sng" dirty="0" smtClean="0"/>
              <a:t>opportunistically break a contract</a:t>
            </a:r>
            <a:r>
              <a:rPr lang="en-US" sz="2400" dirty="0" smtClean="0"/>
              <a:t> or </a:t>
            </a:r>
            <a:r>
              <a:rPr lang="en-US" sz="2400" u="sng" dirty="0" smtClean="0"/>
              <a:t>expropriate property rights</a:t>
            </a:r>
          </a:p>
          <a:p>
            <a:pPr marL="457200" indent="-457200" eaLnBrk="1" hangingPunct="1">
              <a:lnSpc>
                <a:spcPct val="90000"/>
              </a:lnSpc>
            </a:pPr>
            <a:endParaRPr lang="en-US" sz="24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2"/>
          <p:cNvSpPr>
            <a:spLocks noGrp="1" noChangeArrowheads="1"/>
          </p:cNvSpPr>
          <p:nvPr>
            <p:ph type="title"/>
          </p:nvPr>
        </p:nvSpPr>
        <p:spPr>
          <a:xfrm>
            <a:off x="467544" y="0"/>
            <a:ext cx="8229600" cy="1139825"/>
          </a:xfrm>
        </p:spPr>
        <p:txBody>
          <a:bodyPr/>
          <a:lstStyle/>
          <a:p>
            <a:pPr eaLnBrk="1" hangingPunct="1"/>
            <a:r>
              <a:rPr lang="en-US" sz="4000" b="1" dirty="0" smtClean="0">
                <a:latin typeface="Cambria" pitchFamily="18" charset="0"/>
              </a:rPr>
              <a:t>How Can Managers Determine A Market’s Overall Attractiveness?  </a:t>
            </a:r>
          </a:p>
        </p:txBody>
      </p:sp>
      <p:sp>
        <p:nvSpPr>
          <p:cNvPr id="30725" name="Rectangle 3"/>
          <p:cNvSpPr>
            <a:spLocks noGrp="1" noChangeArrowheads="1"/>
          </p:cNvSpPr>
          <p:nvPr>
            <p:ph type="body" idx="1"/>
          </p:nvPr>
        </p:nvSpPr>
        <p:spPr>
          <a:xfrm>
            <a:off x="467544" y="1340768"/>
            <a:ext cx="8229600" cy="4530725"/>
          </a:xfrm>
        </p:spPr>
        <p:txBody>
          <a:bodyPr/>
          <a:lstStyle/>
          <a:p>
            <a:pPr eaLnBrk="1" hangingPunct="1">
              <a:lnSpc>
                <a:spcPct val="90000"/>
              </a:lnSpc>
            </a:pPr>
            <a:r>
              <a:rPr lang="en-US" sz="2800" dirty="0" smtClean="0"/>
              <a:t>The overall </a:t>
            </a:r>
            <a:r>
              <a:rPr lang="en-US" sz="2800" u="sng" dirty="0" smtClean="0"/>
              <a:t>attractiveness of a country</a:t>
            </a:r>
            <a:r>
              <a:rPr lang="en-US" sz="2800" dirty="0" smtClean="0"/>
              <a:t> depends on </a:t>
            </a:r>
            <a:r>
              <a:rPr lang="en-US" sz="2800" u="sng" dirty="0" smtClean="0"/>
              <a:t>balancing</a:t>
            </a:r>
            <a:r>
              <a:rPr lang="en-US" sz="2800" dirty="0" smtClean="0"/>
              <a:t>:</a:t>
            </a:r>
          </a:p>
          <a:p>
            <a:pPr lvl="1" eaLnBrk="1" hangingPunct="1">
              <a:lnSpc>
                <a:spcPct val="90000"/>
              </a:lnSpc>
            </a:pPr>
            <a:r>
              <a:rPr lang="en-US" sz="2400" dirty="0" smtClean="0"/>
              <a:t>the </a:t>
            </a:r>
            <a:r>
              <a:rPr lang="en-US" sz="2400" u="sng" dirty="0" smtClean="0"/>
              <a:t>benefits, costs, and risks</a:t>
            </a:r>
            <a:r>
              <a:rPr lang="en-US" sz="2400" dirty="0" smtClean="0"/>
              <a:t> associated with doing business in that country</a:t>
            </a:r>
          </a:p>
          <a:p>
            <a:pPr eaLnBrk="1" hangingPunct="1">
              <a:lnSpc>
                <a:spcPct val="90000"/>
              </a:lnSpc>
            </a:pPr>
            <a:endParaRPr lang="en-US" sz="2800" dirty="0" smtClean="0"/>
          </a:p>
          <a:p>
            <a:pPr eaLnBrk="1" hangingPunct="1">
              <a:lnSpc>
                <a:spcPct val="90000"/>
              </a:lnSpc>
            </a:pPr>
            <a:r>
              <a:rPr lang="en-US" sz="2800" dirty="0" smtClean="0"/>
              <a:t>The benefit-cost-risk trade-off is likely to be </a:t>
            </a:r>
            <a:r>
              <a:rPr lang="en-US" sz="2800" u="sng" dirty="0" smtClean="0"/>
              <a:t>most favorable</a:t>
            </a:r>
            <a:r>
              <a:rPr lang="en-US" sz="2800" dirty="0" smtClean="0"/>
              <a:t> in:</a:t>
            </a:r>
          </a:p>
          <a:p>
            <a:pPr lvl="1" eaLnBrk="1" hangingPunct="1">
              <a:lnSpc>
                <a:spcPct val="90000"/>
              </a:lnSpc>
            </a:pPr>
            <a:r>
              <a:rPr lang="en-US" sz="2400" u="sng" dirty="0" smtClean="0"/>
              <a:t>politically stable</a:t>
            </a:r>
            <a:r>
              <a:rPr lang="en-US" sz="2400" dirty="0" smtClean="0"/>
              <a:t> developed and developing nations, with</a:t>
            </a:r>
          </a:p>
          <a:p>
            <a:pPr lvl="1" eaLnBrk="1" hangingPunct="1">
              <a:lnSpc>
                <a:spcPct val="90000"/>
              </a:lnSpc>
            </a:pPr>
            <a:r>
              <a:rPr lang="en-US" sz="2400" u="sng" dirty="0" smtClean="0"/>
              <a:t>free market</a:t>
            </a:r>
            <a:r>
              <a:rPr lang="en-US" sz="2400" dirty="0" smtClean="0"/>
              <a:t> systems, </a:t>
            </a:r>
          </a:p>
          <a:p>
            <a:pPr lvl="1" eaLnBrk="1" hangingPunct="1">
              <a:lnSpc>
                <a:spcPct val="90000"/>
              </a:lnSpc>
            </a:pPr>
            <a:r>
              <a:rPr lang="en-US" u="sng" dirty="0" smtClean="0"/>
              <a:t>intellectual property laws</a:t>
            </a:r>
            <a:r>
              <a:rPr lang="en-US" dirty="0" smtClean="0"/>
              <a:t>, and</a:t>
            </a:r>
            <a:endParaRPr lang="en-US" sz="2400" dirty="0" smtClean="0"/>
          </a:p>
          <a:p>
            <a:pPr lvl="1" eaLnBrk="1" hangingPunct="1">
              <a:lnSpc>
                <a:spcPct val="90000"/>
              </a:lnSpc>
            </a:pPr>
            <a:r>
              <a:rPr lang="en-US" sz="2400" u="sng" dirty="0" smtClean="0"/>
              <a:t>stable inflation</a:t>
            </a:r>
            <a:r>
              <a:rPr lang="en-US" sz="2400" dirty="0" smtClean="0"/>
              <a:t> rates and </a:t>
            </a:r>
            <a:r>
              <a:rPr lang="en-US" sz="2400" u="sng" dirty="0" smtClean="0"/>
              <a:t>public debt</a:t>
            </a:r>
            <a:r>
              <a:rPr lang="en-US" sz="2400" dirty="0" smtClean="0"/>
              <a:t> </a:t>
            </a:r>
          </a:p>
          <a:p>
            <a:pPr eaLnBrk="1" hangingPunct="1">
              <a:lnSpc>
                <a:spcPct val="90000"/>
              </a:lnSpc>
            </a:pPr>
            <a:endParaRPr lang="en-US" sz="2800" dirty="0" smtClean="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GB" sz="4400" b="1" dirty="0" smtClean="0"/>
              <a:t>Venezuela </a:t>
            </a:r>
            <a:endParaRPr lang="en-US" sz="4400" b="1" dirty="0" smtClean="0"/>
          </a:p>
        </p:txBody>
      </p:sp>
      <p:sp>
        <p:nvSpPr>
          <p:cNvPr id="40963" name="Rectangle 3"/>
          <p:cNvSpPr>
            <a:spLocks noGrp="1" noChangeArrowheads="1"/>
          </p:cNvSpPr>
          <p:nvPr>
            <p:ph type="body" idx="1"/>
          </p:nvPr>
        </p:nvSpPr>
        <p:spPr>
          <a:xfrm>
            <a:off x="395536" y="1196752"/>
            <a:ext cx="8302625" cy="4535488"/>
          </a:xfrm>
        </p:spPr>
        <p:txBody>
          <a:bodyPr/>
          <a:lstStyle/>
          <a:p>
            <a:pPr eaLnBrk="1" hangingPunct="1"/>
            <a:r>
              <a:rPr lang="en-US" dirty="0" smtClean="0">
                <a:effectLst/>
              </a:rPr>
              <a:t>Venezuela is rich in oil and oil accounts for 70% of the country’s exports</a:t>
            </a:r>
          </a:p>
          <a:p>
            <a:pPr eaLnBrk="1" hangingPunct="1"/>
            <a:r>
              <a:rPr lang="en-US" dirty="0" smtClean="0">
                <a:effectLst/>
              </a:rPr>
              <a:t>Hugo Chavez was elected President in 1998</a:t>
            </a:r>
          </a:p>
          <a:p>
            <a:pPr eaLnBrk="1" hangingPunct="1"/>
            <a:r>
              <a:rPr lang="en-US" dirty="0" smtClean="0">
                <a:effectLst/>
              </a:rPr>
              <a:t>Soon after reelection, he amended the constitution to increase the unilateral powers of the President</a:t>
            </a:r>
          </a:p>
          <a:p>
            <a:pPr eaLnBrk="1" hangingPunct="1"/>
            <a:r>
              <a:rPr lang="en-US" dirty="0" smtClean="0">
                <a:effectLst/>
              </a:rPr>
              <a:t>His supporters in the senate then passed a measure to allow the government to remove and appoint Supreme Court Justices</a:t>
            </a:r>
          </a:p>
          <a:p>
            <a:pPr eaLnBrk="1" hangingPunct="1"/>
            <a:endParaRPr lang="en-US" dirty="0" smtClean="0">
              <a:effectLst/>
            </a:endParaRPr>
          </a:p>
          <a:p>
            <a:pPr eaLnBrk="1" hangingPunct="1">
              <a:buNone/>
            </a:pPr>
            <a:endParaRPr lang="en-US" dirty="0" smtClean="0">
              <a:effectLst/>
            </a:endParaRP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
        <p:nvSpPr>
          <p:cNvPr id="9" name="Footer Placeholder 8"/>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GB" sz="4400" b="1" dirty="0" smtClean="0"/>
              <a:t>Venezuela </a:t>
            </a:r>
            <a:endParaRPr lang="en-US" sz="4400" b="1" dirty="0" smtClean="0"/>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r>
              <a:rPr lang="en-US" dirty="0" smtClean="0">
                <a:effectLst/>
              </a:rPr>
              <a:t>Chavez has progressively taken over private enterprises including large rural ranches and farms</a:t>
            </a:r>
          </a:p>
          <a:p>
            <a:pPr eaLnBrk="1" hangingPunct="1"/>
            <a:endParaRPr lang="en-US" dirty="0" smtClean="0">
              <a:effectLst/>
            </a:endParaRPr>
          </a:p>
          <a:p>
            <a:pPr eaLnBrk="1" hangingPunct="1"/>
            <a:r>
              <a:rPr lang="en-US" dirty="0" smtClean="0">
                <a:effectLst/>
              </a:rPr>
              <a:t>The increased unilateral power in the government has led to rampant corruption</a:t>
            </a:r>
          </a:p>
          <a:p>
            <a:pPr eaLnBrk="1" hangingPunct="1"/>
            <a:endParaRPr lang="en-US" dirty="0" smtClean="0">
              <a:effectLst/>
            </a:endParaRPr>
          </a:p>
          <a:p>
            <a:pPr eaLnBrk="1" hangingPunct="1"/>
            <a:r>
              <a:rPr lang="en-US" dirty="0" smtClean="0">
                <a:effectLst/>
              </a:rPr>
              <a:t>In 2005, he increased oil royalties from 1% to 30% and increased the tax rate on oil sales from 34% to 50%</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
        <p:nvSpPr>
          <p:cNvPr id="9" name="Footer Placeholder 8"/>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GB" sz="4400" b="1" dirty="0" smtClean="0"/>
              <a:t>Venezuela </a:t>
            </a:r>
            <a:endParaRPr lang="en-US" sz="4400" b="1" dirty="0" smtClean="0"/>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eaLnBrk="1" hangingPunct="1"/>
            <a:r>
              <a:rPr lang="en-US" dirty="0" smtClean="0">
                <a:effectLst/>
              </a:rPr>
              <a:t>In 2008, </a:t>
            </a:r>
            <a:r>
              <a:rPr lang="en-US" i="1" dirty="0" smtClean="0">
                <a:effectLst/>
              </a:rPr>
              <a:t>Transparency International </a:t>
            </a:r>
            <a:r>
              <a:rPr lang="en-US" dirty="0" smtClean="0">
                <a:effectLst/>
              </a:rPr>
              <a:t>ranked Venezuela 162 out of 180 nations (corruption index)</a:t>
            </a:r>
          </a:p>
          <a:p>
            <a:pPr eaLnBrk="1" hangingPunct="1"/>
            <a:endParaRPr lang="en-US" dirty="0" smtClean="0">
              <a:effectLst/>
            </a:endParaRPr>
          </a:p>
          <a:p>
            <a:pPr eaLnBrk="1" hangingPunct="1"/>
            <a:r>
              <a:rPr lang="en-US" dirty="0" smtClean="0">
                <a:effectLst/>
              </a:rPr>
              <a:t>“In 2009, </a:t>
            </a:r>
            <a:r>
              <a:rPr lang="en-US" i="1" dirty="0" smtClean="0">
                <a:effectLst/>
              </a:rPr>
              <a:t>Freedom House</a:t>
            </a:r>
            <a:r>
              <a:rPr lang="en-US" dirty="0" smtClean="0">
                <a:effectLst/>
              </a:rPr>
              <a:t>, which annually ranks countries based on political and civil liberties, noted that Venezuela was only “partly free” and that freedoms were being progressively curtailed” (Hill)</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
        <p:nvSpPr>
          <p:cNvPr id="9" name="Footer Placeholder 8"/>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512" y="0"/>
            <a:ext cx="8785225" cy="1139825"/>
          </a:xfrm>
        </p:spPr>
        <p:txBody>
          <a:bodyPr/>
          <a:lstStyle/>
          <a:p>
            <a:pPr eaLnBrk="1" hangingPunct="1">
              <a:defRPr/>
            </a:pPr>
            <a:r>
              <a:rPr lang="en-US" sz="4400" b="1" dirty="0" smtClean="0"/>
              <a:t>Case:  </a:t>
            </a:r>
            <a:r>
              <a:rPr lang="en-GB" sz="4400" b="1" dirty="0" smtClean="0"/>
              <a:t>Venezuela </a:t>
            </a:r>
            <a:endParaRPr lang="en-US" sz="4400" b="1" dirty="0" smtClean="0"/>
          </a:p>
        </p:txBody>
      </p:sp>
      <p:sp>
        <p:nvSpPr>
          <p:cNvPr id="40963" name="Rectangle 3"/>
          <p:cNvSpPr>
            <a:spLocks noGrp="1" noChangeArrowheads="1"/>
          </p:cNvSpPr>
          <p:nvPr>
            <p:ph type="body" idx="1"/>
          </p:nvPr>
        </p:nvSpPr>
        <p:spPr>
          <a:xfrm>
            <a:off x="323528" y="980728"/>
            <a:ext cx="8302625" cy="4535488"/>
          </a:xfrm>
        </p:spPr>
        <p:txBody>
          <a:bodyPr/>
          <a:lstStyle/>
          <a:p>
            <a:pPr>
              <a:buNone/>
            </a:pPr>
            <a:r>
              <a:rPr lang="en-US" sz="2200" dirty="0" smtClean="0"/>
              <a:t>1. Under Chavez’s leadership, what kind of economic system is being put in place in Venezuela?  How would you characterize the political system?  </a:t>
            </a:r>
            <a:endParaRPr lang="en-CA" sz="2200" dirty="0" smtClean="0"/>
          </a:p>
          <a:p>
            <a:pPr>
              <a:buNone/>
            </a:pPr>
            <a:endParaRPr lang="en-US" sz="2200" dirty="0" smtClean="0"/>
          </a:p>
          <a:p>
            <a:pPr>
              <a:buNone/>
            </a:pPr>
            <a:r>
              <a:rPr lang="en-US" sz="2200" dirty="0" smtClean="0"/>
              <a:t>2. How do you think that Chavez’s unilateral changes to contracts with foreign oil companies will impact upon future investment by foreigners in Venezuela?  </a:t>
            </a:r>
            <a:endParaRPr lang="en-CA" sz="2200" dirty="0" smtClean="0"/>
          </a:p>
          <a:p>
            <a:pPr>
              <a:buNone/>
            </a:pPr>
            <a:endParaRPr lang="en-US" sz="2200" dirty="0" smtClean="0"/>
          </a:p>
          <a:p>
            <a:pPr>
              <a:buNone/>
            </a:pPr>
            <a:r>
              <a:rPr lang="en-US" sz="2200" dirty="0" smtClean="0"/>
              <a:t>3. How will the high level of public corruption in Venezuela impact future growth rates?</a:t>
            </a:r>
            <a:endParaRPr lang="en-CA" sz="2200" dirty="0" smtClean="0"/>
          </a:p>
          <a:p>
            <a:pPr>
              <a:buNone/>
            </a:pPr>
            <a:endParaRPr lang="en-US" sz="2200" dirty="0" smtClean="0"/>
          </a:p>
          <a:p>
            <a:pPr>
              <a:buNone/>
            </a:pPr>
            <a:r>
              <a:rPr lang="en-US" sz="2200" dirty="0" smtClean="0"/>
              <a:t>4. In your estimation, what is the long run prognosis for the Venezuelan economy?  Is this a country that is attractive to international businesses - explain?</a:t>
            </a:r>
            <a:endParaRPr lang="en-CA" sz="2200"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
        <p:nvSpPr>
          <p:cNvPr id="9" name="Footer Placeholder 8"/>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indent="0" algn="ctr" eaLnBrk="1" hangingPunct="1">
              <a:spcBef>
                <a:spcPts val="0"/>
              </a:spcBef>
              <a:buNone/>
            </a:pPr>
            <a:r>
              <a:rPr lang="en-US" sz="4400" b="1" dirty="0" smtClean="0"/>
              <a:t>Business Implications of Differences </a:t>
            </a:r>
          </a:p>
          <a:p>
            <a:pPr indent="0" algn="ctr" eaLnBrk="1" hangingPunct="1">
              <a:spcBef>
                <a:spcPts val="0"/>
              </a:spcBef>
              <a:buNone/>
            </a:pPr>
            <a:r>
              <a:rPr lang="en-US" sz="4400" b="1" dirty="0" smtClean="0"/>
              <a:t>in Culture</a:t>
            </a:r>
            <a:endParaRPr lang="en-CA" sz="4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Macro Environmental Analysis</a:t>
            </a:r>
          </a:p>
        </p:txBody>
      </p:sp>
      <p:sp>
        <p:nvSpPr>
          <p:cNvPr id="4099" name="Rectangle 3"/>
          <p:cNvSpPr>
            <a:spLocks noGrp="1" noChangeArrowheads="1"/>
          </p:cNvSpPr>
          <p:nvPr>
            <p:ph type="body" idx="1"/>
          </p:nvPr>
        </p:nvSpPr>
        <p:spPr>
          <a:xfrm>
            <a:off x="395288" y="1412875"/>
            <a:ext cx="8302625" cy="4535488"/>
          </a:xfrm>
        </p:spPr>
        <p:txBody>
          <a:bodyPr/>
          <a:lstStyle/>
          <a:p>
            <a:pPr>
              <a:buFont typeface="Wingdings" pitchFamily="2" charset="2"/>
              <a:buNone/>
              <a:defRPr/>
            </a:pPr>
            <a:r>
              <a:rPr lang="en-US" dirty="0" smtClean="0">
                <a:solidFill>
                  <a:srgbClr val="FFFF00"/>
                </a:solidFill>
              </a:rPr>
              <a:t>Socio-cultural Issues and Trends</a:t>
            </a:r>
          </a:p>
          <a:p>
            <a:pPr lvl="1">
              <a:spcBef>
                <a:spcPct val="0"/>
              </a:spcBef>
              <a:spcAft>
                <a:spcPct val="40000"/>
              </a:spcAft>
              <a:defRPr/>
            </a:pPr>
            <a:endParaRPr lang="en-US" dirty="0" smtClean="0"/>
          </a:p>
          <a:p>
            <a:pPr lvl="1">
              <a:spcBef>
                <a:spcPct val="0"/>
              </a:spcBef>
              <a:spcAft>
                <a:spcPct val="40000"/>
              </a:spcAft>
              <a:defRPr/>
            </a:pPr>
            <a:r>
              <a:rPr lang="en-US" dirty="0" smtClean="0"/>
              <a:t>Education levels</a:t>
            </a:r>
          </a:p>
          <a:p>
            <a:pPr lvl="1">
              <a:spcBef>
                <a:spcPct val="0"/>
              </a:spcBef>
              <a:spcAft>
                <a:spcPct val="40000"/>
              </a:spcAft>
              <a:defRPr/>
            </a:pPr>
            <a:r>
              <a:rPr lang="en-US" dirty="0" smtClean="0"/>
              <a:t>Population growth rate</a:t>
            </a:r>
          </a:p>
          <a:p>
            <a:pPr lvl="1">
              <a:spcBef>
                <a:spcPct val="0"/>
              </a:spcBef>
              <a:spcAft>
                <a:spcPct val="40000"/>
              </a:spcAft>
              <a:defRPr/>
            </a:pPr>
            <a:r>
              <a:rPr lang="en-US" dirty="0" smtClean="0"/>
              <a:t>Age distribution</a:t>
            </a:r>
          </a:p>
          <a:p>
            <a:pPr lvl="1">
              <a:spcBef>
                <a:spcPct val="0"/>
              </a:spcBef>
              <a:spcAft>
                <a:spcPct val="40000"/>
              </a:spcAft>
              <a:defRPr/>
            </a:pPr>
            <a:r>
              <a:rPr lang="en-US" dirty="0" smtClean="0"/>
              <a:t>Geographic distribution</a:t>
            </a:r>
          </a:p>
          <a:p>
            <a:pPr lvl="1">
              <a:spcBef>
                <a:spcPct val="0"/>
              </a:spcBef>
              <a:spcAft>
                <a:spcPct val="40000"/>
              </a:spcAft>
              <a:defRPr/>
            </a:pPr>
            <a:r>
              <a:rPr lang="en-US" dirty="0" smtClean="0"/>
              <a:t>Ethnic distribution</a:t>
            </a:r>
          </a:p>
          <a:p>
            <a:pPr lvl="1">
              <a:spcBef>
                <a:spcPct val="0"/>
              </a:spcBef>
              <a:spcAft>
                <a:spcPct val="40000"/>
              </a:spcAft>
              <a:defRPr/>
            </a:pPr>
            <a:r>
              <a:rPr lang="en-US" dirty="0" smtClean="0"/>
              <a:t>Income distribution</a:t>
            </a:r>
          </a:p>
        </p:txBody>
      </p:sp>
      <p:sp>
        <p:nvSpPr>
          <p:cNvPr id="4" name="Slide Number Placeholder 3"/>
          <p:cNvSpPr>
            <a:spLocks noGrp="1"/>
          </p:cNvSpPr>
          <p:nvPr>
            <p:ph type="sldNum" sz="quarter" idx="12"/>
          </p:nvPr>
        </p:nvSpPr>
        <p:spPr/>
        <p:txBody>
          <a:bodyPr/>
          <a:lstStyle/>
          <a:p>
            <a:pPr>
              <a:defRPr/>
            </a:pPr>
            <a:fld id="{0A20B272-2922-4DDE-A4B1-14F29DF3C9B3}" type="slidenum">
              <a:rPr lang="en-US" smtClean="0"/>
              <a:pPr>
                <a:defRPr/>
              </a:pPr>
              <a:t>50</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Macro Environmental Analysis</a:t>
            </a:r>
          </a:p>
        </p:txBody>
      </p:sp>
      <p:sp>
        <p:nvSpPr>
          <p:cNvPr id="4099" name="Rectangle 3"/>
          <p:cNvSpPr>
            <a:spLocks noGrp="1" noChangeArrowheads="1"/>
          </p:cNvSpPr>
          <p:nvPr>
            <p:ph type="body" idx="1"/>
          </p:nvPr>
        </p:nvSpPr>
        <p:spPr>
          <a:xfrm>
            <a:off x="395288" y="1412875"/>
            <a:ext cx="8302625" cy="4535488"/>
          </a:xfrm>
        </p:spPr>
        <p:txBody>
          <a:bodyPr/>
          <a:lstStyle/>
          <a:p>
            <a:pPr>
              <a:buFont typeface="Wingdings" pitchFamily="2" charset="2"/>
              <a:buNone/>
              <a:defRPr/>
            </a:pPr>
            <a:r>
              <a:rPr lang="en-US" dirty="0" smtClean="0">
                <a:solidFill>
                  <a:srgbClr val="FFFF00"/>
                </a:solidFill>
              </a:rPr>
              <a:t>Socio-cultural Issues and Trends</a:t>
            </a:r>
          </a:p>
          <a:p>
            <a:pPr lvl="1">
              <a:spcBef>
                <a:spcPct val="0"/>
              </a:spcBef>
              <a:spcAft>
                <a:spcPct val="40000"/>
              </a:spcAft>
              <a:defRPr/>
            </a:pPr>
            <a:endParaRPr lang="en-US" dirty="0" smtClean="0"/>
          </a:p>
          <a:p>
            <a:pPr lvl="1">
              <a:lnSpc>
                <a:spcPct val="90000"/>
              </a:lnSpc>
              <a:spcBef>
                <a:spcPct val="0"/>
              </a:spcBef>
              <a:spcAft>
                <a:spcPct val="40000"/>
              </a:spcAft>
              <a:defRPr/>
            </a:pPr>
            <a:r>
              <a:rPr lang="en-US" dirty="0" smtClean="0"/>
              <a:t>Spoken and unspoken communications</a:t>
            </a:r>
          </a:p>
          <a:p>
            <a:pPr lvl="1">
              <a:lnSpc>
                <a:spcPct val="90000"/>
              </a:lnSpc>
              <a:spcBef>
                <a:spcPct val="0"/>
              </a:spcBef>
              <a:spcAft>
                <a:spcPct val="40000"/>
              </a:spcAft>
              <a:defRPr/>
            </a:pPr>
            <a:r>
              <a:rPr lang="en-US" dirty="0" smtClean="0"/>
              <a:t>Religious or ideological issues</a:t>
            </a:r>
          </a:p>
          <a:p>
            <a:pPr lvl="1">
              <a:lnSpc>
                <a:spcPct val="90000"/>
              </a:lnSpc>
              <a:spcBef>
                <a:spcPct val="0"/>
              </a:spcBef>
              <a:spcAft>
                <a:spcPct val="40000"/>
              </a:spcAft>
              <a:defRPr/>
            </a:pPr>
            <a:r>
              <a:rPr lang="en-US" dirty="0" smtClean="0"/>
              <a:t>Workforce diversity</a:t>
            </a:r>
          </a:p>
          <a:p>
            <a:pPr lvl="1">
              <a:lnSpc>
                <a:spcPct val="90000"/>
              </a:lnSpc>
              <a:spcBef>
                <a:spcPct val="0"/>
              </a:spcBef>
              <a:spcAft>
                <a:spcPct val="40000"/>
              </a:spcAft>
              <a:defRPr/>
            </a:pPr>
            <a:r>
              <a:rPr lang="en-US" dirty="0" smtClean="0"/>
              <a:t>Attitudes about quality of work-life</a:t>
            </a:r>
          </a:p>
          <a:p>
            <a:pPr lvl="1">
              <a:lnSpc>
                <a:spcPct val="90000"/>
              </a:lnSpc>
              <a:spcBef>
                <a:spcPct val="0"/>
              </a:spcBef>
              <a:spcAft>
                <a:spcPct val="40000"/>
              </a:spcAft>
              <a:defRPr/>
            </a:pPr>
            <a:r>
              <a:rPr lang="en-US" dirty="0" smtClean="0"/>
              <a:t>Concerns about the environment</a:t>
            </a:r>
          </a:p>
          <a:p>
            <a:pPr lvl="1">
              <a:lnSpc>
                <a:spcPct val="90000"/>
              </a:lnSpc>
              <a:spcBef>
                <a:spcPct val="0"/>
              </a:spcBef>
              <a:spcAft>
                <a:spcPct val="40000"/>
              </a:spcAft>
              <a:defRPr/>
            </a:pPr>
            <a:r>
              <a:rPr lang="en-US" dirty="0" smtClean="0"/>
              <a:t>Shifts in work &amp; career preferences</a:t>
            </a:r>
          </a:p>
          <a:p>
            <a:pPr lvl="1">
              <a:lnSpc>
                <a:spcPct val="90000"/>
              </a:lnSpc>
              <a:spcBef>
                <a:spcPct val="0"/>
              </a:spcBef>
              <a:spcAft>
                <a:spcPct val="40000"/>
              </a:spcAft>
              <a:defRPr/>
            </a:pPr>
            <a:r>
              <a:rPr lang="en-US" dirty="0" smtClean="0"/>
              <a:t>Shifts in product &amp; service preferences</a:t>
            </a:r>
          </a:p>
          <a:p>
            <a:pPr>
              <a:lnSpc>
                <a:spcPct val="90000"/>
              </a:lnSpc>
              <a:spcBef>
                <a:spcPct val="0"/>
              </a:spcBef>
              <a:spcAft>
                <a:spcPct val="40000"/>
              </a:spcAft>
              <a:defRPr/>
            </a:pPr>
            <a:endParaRPr lang="en-US" sz="2400" dirty="0" smtClean="0"/>
          </a:p>
          <a:p>
            <a:pPr>
              <a:defRPr/>
            </a:pPr>
            <a:endParaRPr lang="en-US" dirty="0" smtClean="0"/>
          </a:p>
        </p:txBody>
      </p:sp>
      <p:sp>
        <p:nvSpPr>
          <p:cNvPr id="4" name="Slide Number Placeholder 3"/>
          <p:cNvSpPr>
            <a:spLocks noGrp="1"/>
          </p:cNvSpPr>
          <p:nvPr>
            <p:ph type="sldNum" sz="quarter" idx="12"/>
          </p:nvPr>
        </p:nvSpPr>
        <p:spPr/>
        <p:txBody>
          <a:bodyPr/>
          <a:lstStyle/>
          <a:p>
            <a:pPr>
              <a:defRPr/>
            </a:pPr>
            <a:fld id="{0C696FBD-287A-4C7B-9F45-5A6AEEA53AB4}" type="slidenum">
              <a:rPr lang="en-US" smtClean="0"/>
              <a:pPr>
                <a:defRPr/>
              </a:pPr>
              <a:t>51</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p:txBody>
          <a:bodyPr/>
          <a:lstStyle/>
          <a:p>
            <a:pPr eaLnBrk="1" hangingPunct="1"/>
            <a:r>
              <a:rPr lang="en-US" sz="4000" b="1" smtClean="0">
                <a:latin typeface="Cambria" pitchFamily="18" charset="0"/>
              </a:rPr>
              <a:t>What Is Cross-Cultural Literacy? </a:t>
            </a:r>
          </a:p>
        </p:txBody>
      </p:sp>
      <p:sp>
        <p:nvSpPr>
          <p:cNvPr id="4101" name="Rectangle 3"/>
          <p:cNvSpPr>
            <a:spLocks noGrp="1" noChangeArrowheads="1"/>
          </p:cNvSpPr>
          <p:nvPr>
            <p:ph type="body" idx="1"/>
          </p:nvPr>
        </p:nvSpPr>
        <p:spPr/>
        <p:txBody>
          <a:bodyPr/>
          <a:lstStyle/>
          <a:p>
            <a:pPr eaLnBrk="1" hangingPunct="1"/>
            <a:r>
              <a:rPr lang="en-US" b="1" dirty="0" smtClean="0"/>
              <a:t>Cross-cultural literacy</a:t>
            </a:r>
            <a:r>
              <a:rPr lang="en-US" dirty="0" smtClean="0"/>
              <a:t> is an </a:t>
            </a:r>
            <a:r>
              <a:rPr lang="en-US" u="sng" dirty="0" smtClean="0"/>
              <a:t>understanding of how cultural differences</a:t>
            </a:r>
            <a:r>
              <a:rPr lang="en-US" dirty="0" smtClean="0"/>
              <a:t> across and within nations can </a:t>
            </a:r>
            <a:r>
              <a:rPr lang="en-US" u="sng" dirty="0" smtClean="0"/>
              <a:t>affect</a:t>
            </a:r>
            <a:r>
              <a:rPr lang="en-US" dirty="0" smtClean="0"/>
              <a:t> the way in which </a:t>
            </a:r>
            <a:r>
              <a:rPr lang="en-US" u="sng" dirty="0" smtClean="0"/>
              <a:t>business</a:t>
            </a:r>
            <a:r>
              <a:rPr lang="en-US" dirty="0" smtClean="0"/>
              <a:t> is practiced </a:t>
            </a:r>
          </a:p>
          <a:p>
            <a:pPr eaLnBrk="1" hangingPunct="1"/>
            <a:endParaRPr lang="en-US" dirty="0" smtClean="0"/>
          </a:p>
          <a:p>
            <a:pPr eaLnBrk="1" hangingPunct="1"/>
            <a:r>
              <a:rPr lang="en-US" dirty="0" smtClean="0"/>
              <a:t>A </a:t>
            </a:r>
            <a:r>
              <a:rPr lang="en-US" u="sng" dirty="0" smtClean="0"/>
              <a:t>relationship</a:t>
            </a:r>
            <a:r>
              <a:rPr lang="en-US" dirty="0" smtClean="0"/>
              <a:t> may exist </a:t>
            </a:r>
            <a:r>
              <a:rPr lang="en-US" u="sng" dirty="0" smtClean="0"/>
              <a:t>between culture and the costs of doing business</a:t>
            </a:r>
            <a:r>
              <a:rPr lang="en-US" dirty="0" smtClean="0"/>
              <a:t> in a country or region</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p:txBody>
          <a:bodyPr/>
          <a:lstStyle/>
          <a:p>
            <a:pPr eaLnBrk="1" hangingPunct="1"/>
            <a:r>
              <a:rPr lang="en-US" b="1" smtClean="0">
                <a:latin typeface="Cambria" pitchFamily="18" charset="0"/>
              </a:rPr>
              <a:t>What Is Culture?</a:t>
            </a:r>
          </a:p>
        </p:txBody>
      </p:sp>
      <p:sp>
        <p:nvSpPr>
          <p:cNvPr id="5125" name="Rectangle 3"/>
          <p:cNvSpPr>
            <a:spLocks noGrp="1" noChangeArrowheads="1"/>
          </p:cNvSpPr>
          <p:nvPr>
            <p:ph type="body" idx="1"/>
          </p:nvPr>
        </p:nvSpPr>
        <p:spPr>
          <a:xfrm>
            <a:off x="467544" y="1340768"/>
            <a:ext cx="8229600" cy="4530725"/>
          </a:xfrm>
        </p:spPr>
        <p:txBody>
          <a:bodyPr/>
          <a:lstStyle/>
          <a:p>
            <a:pPr eaLnBrk="1" hangingPunct="1">
              <a:buNone/>
            </a:pPr>
            <a:r>
              <a:rPr lang="en-US" sz="2800" b="1" dirty="0" smtClean="0"/>
              <a:t>Culture</a:t>
            </a:r>
            <a:r>
              <a:rPr lang="en-US" sz="2800" dirty="0" smtClean="0"/>
              <a:t> is a system of </a:t>
            </a:r>
            <a:r>
              <a:rPr lang="en-US" sz="2800" u="sng" dirty="0" smtClean="0"/>
              <a:t>values and norms</a:t>
            </a:r>
            <a:r>
              <a:rPr lang="en-US" sz="2800" dirty="0" smtClean="0"/>
              <a:t> that are shared among a group of people and that when taken together </a:t>
            </a:r>
            <a:r>
              <a:rPr lang="en-US" sz="2800" u="sng" dirty="0" smtClean="0"/>
              <a:t>constitute a design for living</a:t>
            </a:r>
          </a:p>
          <a:p>
            <a:pPr lvl="1" eaLnBrk="1" hangingPunct="1"/>
            <a:endParaRPr lang="en-US" sz="2400" b="1" dirty="0" smtClean="0"/>
          </a:p>
          <a:p>
            <a:pPr lvl="1" eaLnBrk="1" hangingPunct="1"/>
            <a:r>
              <a:rPr lang="en-US" sz="2400" b="1" dirty="0" smtClean="0"/>
              <a:t>values</a:t>
            </a:r>
            <a:r>
              <a:rPr lang="en-US" sz="2400" dirty="0" smtClean="0"/>
              <a:t> are </a:t>
            </a:r>
            <a:r>
              <a:rPr lang="en-US" sz="2400" u="sng" dirty="0" smtClean="0"/>
              <a:t>abstract ideas</a:t>
            </a:r>
            <a:r>
              <a:rPr lang="en-US" sz="2400" dirty="0" smtClean="0"/>
              <a:t> about what a group believes to be good, right, and desirable</a:t>
            </a:r>
          </a:p>
          <a:p>
            <a:pPr lvl="1" eaLnBrk="1" hangingPunct="1"/>
            <a:endParaRPr lang="en-US" sz="2400" b="1" dirty="0" smtClean="0"/>
          </a:p>
          <a:p>
            <a:pPr lvl="1" eaLnBrk="1" hangingPunct="1"/>
            <a:r>
              <a:rPr lang="en-US" sz="2400" b="1" dirty="0" smtClean="0"/>
              <a:t>norms</a:t>
            </a:r>
            <a:r>
              <a:rPr lang="en-US" sz="2400" dirty="0" smtClean="0"/>
              <a:t> are the </a:t>
            </a:r>
            <a:r>
              <a:rPr lang="en-US" sz="2400" u="sng" dirty="0" smtClean="0"/>
              <a:t>social rules and guidelines</a:t>
            </a:r>
            <a:r>
              <a:rPr lang="en-US" sz="2400" dirty="0" smtClean="0"/>
              <a:t> that prescribe appropriate behavior in particular situations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53</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p:txBody>
          <a:bodyPr/>
          <a:lstStyle/>
          <a:p>
            <a:pPr eaLnBrk="1" hangingPunct="1"/>
            <a:r>
              <a:rPr lang="en-US" b="1" smtClean="0">
                <a:latin typeface="Cambria" pitchFamily="18" charset="0"/>
              </a:rPr>
              <a:t>What Are Values And Norms?</a:t>
            </a:r>
          </a:p>
        </p:txBody>
      </p:sp>
      <p:sp>
        <p:nvSpPr>
          <p:cNvPr id="6149" name="Rectangle 3"/>
          <p:cNvSpPr>
            <a:spLocks noGrp="1" noChangeArrowheads="1"/>
          </p:cNvSpPr>
          <p:nvPr>
            <p:ph type="body" idx="1"/>
          </p:nvPr>
        </p:nvSpPr>
        <p:spPr/>
        <p:txBody>
          <a:bodyPr/>
          <a:lstStyle/>
          <a:p>
            <a:pPr eaLnBrk="1" hangingPunct="1"/>
            <a:r>
              <a:rPr lang="en-US" dirty="0" smtClean="0"/>
              <a:t>Values provide the </a:t>
            </a:r>
            <a:r>
              <a:rPr lang="en-US" u="sng" dirty="0" smtClean="0"/>
              <a:t>context within which a society’s norms</a:t>
            </a:r>
            <a:r>
              <a:rPr lang="en-US" dirty="0" smtClean="0"/>
              <a:t> are established and justified and form the </a:t>
            </a:r>
            <a:r>
              <a:rPr lang="en-US" u="sng" dirty="0" smtClean="0"/>
              <a:t>bedrock of a culture</a:t>
            </a:r>
          </a:p>
          <a:p>
            <a:pPr eaLnBrk="1" hangingPunct="1"/>
            <a:endParaRPr lang="en-US" dirty="0" smtClean="0"/>
          </a:p>
          <a:p>
            <a:pPr eaLnBrk="1" hangingPunct="1"/>
            <a:r>
              <a:rPr lang="en-US" dirty="0" smtClean="0"/>
              <a:t>Values include </a:t>
            </a:r>
            <a:r>
              <a:rPr lang="en-US" u="sng" dirty="0" smtClean="0"/>
              <a:t>attitudes toward</a:t>
            </a:r>
            <a:r>
              <a:rPr lang="en-US" dirty="0" smtClean="0"/>
              <a:t> concepts such as freedom, truth, the roles of men and women, justice, social responsibilities etc.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54</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p:txBody>
          <a:bodyPr/>
          <a:lstStyle/>
          <a:p>
            <a:pPr eaLnBrk="1" hangingPunct="1"/>
            <a:r>
              <a:rPr lang="en-US" b="1" smtClean="0">
                <a:latin typeface="Cambria" pitchFamily="18" charset="0"/>
              </a:rPr>
              <a:t>What Are Values And Norms?</a:t>
            </a:r>
          </a:p>
        </p:txBody>
      </p:sp>
      <p:sp>
        <p:nvSpPr>
          <p:cNvPr id="6149" name="Rectangle 3"/>
          <p:cNvSpPr>
            <a:spLocks noGrp="1" noChangeArrowheads="1"/>
          </p:cNvSpPr>
          <p:nvPr>
            <p:ph type="body" idx="1"/>
          </p:nvPr>
        </p:nvSpPr>
        <p:spPr/>
        <p:txBody>
          <a:bodyPr/>
          <a:lstStyle/>
          <a:p>
            <a:pPr eaLnBrk="1" hangingPunct="1">
              <a:buNone/>
            </a:pPr>
            <a:r>
              <a:rPr lang="en-US" dirty="0" smtClean="0"/>
              <a:t>Norms include: </a:t>
            </a:r>
          </a:p>
          <a:p>
            <a:pPr lvl="1" eaLnBrk="1" hangingPunct="1"/>
            <a:r>
              <a:rPr lang="en-US" b="1" dirty="0" smtClean="0"/>
              <a:t>folkways</a:t>
            </a:r>
            <a:r>
              <a:rPr lang="en-US" dirty="0" smtClean="0"/>
              <a:t> - the routine conventions of everyday life</a:t>
            </a:r>
          </a:p>
          <a:p>
            <a:pPr lvl="2" eaLnBrk="1" hangingPunct="1"/>
            <a:r>
              <a:rPr lang="en-US" dirty="0" smtClean="0"/>
              <a:t>these include manners, appropriate dress, respectful </a:t>
            </a:r>
            <a:r>
              <a:rPr lang="en-US" dirty="0" err="1" smtClean="0"/>
              <a:t>behaviours</a:t>
            </a:r>
            <a:r>
              <a:rPr lang="en-US" dirty="0" smtClean="0"/>
              <a:t>, etc</a:t>
            </a:r>
          </a:p>
          <a:p>
            <a:pPr lvl="1" eaLnBrk="1" hangingPunct="1"/>
            <a:endParaRPr lang="en-US" b="1" dirty="0" smtClean="0"/>
          </a:p>
          <a:p>
            <a:pPr lvl="1" eaLnBrk="1" hangingPunct="1"/>
            <a:r>
              <a:rPr lang="en-US" b="1" dirty="0" smtClean="0"/>
              <a:t>mores</a:t>
            </a:r>
            <a:r>
              <a:rPr lang="en-US" dirty="0" smtClean="0"/>
              <a:t> – norms are seen as more serious rules that are central to the functioning of a society and to its social life</a:t>
            </a:r>
          </a:p>
          <a:p>
            <a:pPr lvl="2" eaLnBrk="1" hangingPunct="1"/>
            <a:r>
              <a:rPr lang="en-US" dirty="0" smtClean="0"/>
              <a:t>these include formal (i.e. laws) and informal rules toward theft, assault, adultery, murder, etc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55</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type="title"/>
          </p:nvPr>
        </p:nvSpPr>
        <p:spPr/>
        <p:txBody>
          <a:bodyPr/>
          <a:lstStyle/>
          <a:p>
            <a:pPr eaLnBrk="1" hangingPunct="1"/>
            <a:r>
              <a:rPr lang="en-US" b="1" dirty="0" smtClean="0">
                <a:latin typeface="Cambria" pitchFamily="18" charset="0"/>
              </a:rPr>
              <a:t>How Are Culture </a:t>
            </a:r>
            <a:br>
              <a:rPr lang="en-US" b="1" dirty="0" smtClean="0">
                <a:latin typeface="Cambria" pitchFamily="18" charset="0"/>
              </a:rPr>
            </a:br>
            <a:r>
              <a:rPr lang="en-US" b="1" dirty="0" smtClean="0">
                <a:latin typeface="Cambria" pitchFamily="18" charset="0"/>
              </a:rPr>
              <a:t>And The Nation-State Related?</a:t>
            </a:r>
          </a:p>
        </p:txBody>
      </p:sp>
      <p:sp>
        <p:nvSpPr>
          <p:cNvPr id="7173" name="Rectangle 3"/>
          <p:cNvSpPr>
            <a:spLocks noGrp="1" noChangeArrowheads="1"/>
          </p:cNvSpPr>
          <p:nvPr>
            <p:ph type="body" idx="1"/>
          </p:nvPr>
        </p:nvSpPr>
        <p:spPr>
          <a:xfrm>
            <a:off x="467544" y="1772816"/>
            <a:ext cx="8229600" cy="4530725"/>
          </a:xfrm>
        </p:spPr>
        <p:txBody>
          <a:bodyPr/>
          <a:lstStyle/>
          <a:p>
            <a:pPr eaLnBrk="1" hangingPunct="1"/>
            <a:r>
              <a:rPr lang="en-US" dirty="0" smtClean="0"/>
              <a:t>The relationship between a culture and a nation state is not strictly one-to-one </a:t>
            </a:r>
          </a:p>
          <a:p>
            <a:pPr eaLnBrk="1" hangingPunct="1"/>
            <a:endParaRPr lang="en-US" dirty="0" smtClean="0"/>
          </a:p>
          <a:p>
            <a:pPr eaLnBrk="1" hangingPunct="1"/>
            <a:r>
              <a:rPr lang="en-US" dirty="0" smtClean="0"/>
              <a:t>Nation-states are political creations </a:t>
            </a:r>
          </a:p>
          <a:p>
            <a:pPr lvl="1" eaLnBrk="1" hangingPunct="1"/>
            <a:r>
              <a:rPr lang="en-US" dirty="0" smtClean="0"/>
              <a:t>can contain one or more cultures</a:t>
            </a:r>
          </a:p>
          <a:p>
            <a:pPr eaLnBrk="1" hangingPunct="1"/>
            <a:endParaRPr lang="en-US" dirty="0" smtClean="0"/>
          </a:p>
          <a:p>
            <a:pPr eaLnBrk="1" hangingPunct="1"/>
            <a:r>
              <a:rPr lang="en-US" dirty="0" smtClean="0"/>
              <a:t>A culture can embrace several nations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56</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p:txBody>
          <a:bodyPr/>
          <a:lstStyle/>
          <a:p>
            <a:pPr eaLnBrk="1" hangingPunct="1"/>
            <a:r>
              <a:rPr lang="en-US" b="1" smtClean="0">
                <a:latin typeface="Cambria" pitchFamily="18" charset="0"/>
              </a:rPr>
              <a:t>What Are The </a:t>
            </a:r>
            <a:br>
              <a:rPr lang="en-US" b="1" smtClean="0">
                <a:latin typeface="Cambria" pitchFamily="18" charset="0"/>
              </a:rPr>
            </a:br>
            <a:r>
              <a:rPr lang="en-US" b="1" smtClean="0">
                <a:latin typeface="Cambria" pitchFamily="18" charset="0"/>
              </a:rPr>
              <a:t>Determinants Of Culture?</a:t>
            </a:r>
          </a:p>
        </p:txBody>
      </p:sp>
      <p:sp>
        <p:nvSpPr>
          <p:cNvPr id="8197" name="Rectangle 3"/>
          <p:cNvSpPr>
            <a:spLocks noGrp="1" noChangeArrowheads="1"/>
          </p:cNvSpPr>
          <p:nvPr>
            <p:ph type="body" idx="1"/>
          </p:nvPr>
        </p:nvSpPr>
        <p:spPr/>
        <p:txBody>
          <a:bodyPr/>
          <a:lstStyle/>
          <a:p>
            <a:pPr eaLnBrk="1" hangingPunct="1"/>
            <a:r>
              <a:rPr lang="en-US" dirty="0" smtClean="0"/>
              <a:t>The values and norms of a </a:t>
            </a:r>
            <a:r>
              <a:rPr lang="en-US" u="sng" dirty="0" smtClean="0"/>
              <a:t>culture evolve</a:t>
            </a:r>
            <a:r>
              <a:rPr lang="en-US" dirty="0" smtClean="0"/>
              <a:t> over time</a:t>
            </a:r>
          </a:p>
          <a:p>
            <a:pPr eaLnBrk="1" hangingPunct="1"/>
            <a:endParaRPr lang="en-US" dirty="0" smtClean="0"/>
          </a:p>
          <a:p>
            <a:pPr eaLnBrk="1" hangingPunct="1"/>
            <a:r>
              <a:rPr lang="en-US" dirty="0" smtClean="0"/>
              <a:t>Determinants include </a:t>
            </a:r>
          </a:p>
          <a:p>
            <a:pPr lvl="1" eaLnBrk="1" hangingPunct="1"/>
            <a:r>
              <a:rPr lang="en-US" dirty="0" smtClean="0"/>
              <a:t>religion</a:t>
            </a:r>
          </a:p>
          <a:p>
            <a:pPr lvl="1" eaLnBrk="1" hangingPunct="1"/>
            <a:r>
              <a:rPr lang="en-US" dirty="0" smtClean="0"/>
              <a:t>political and economic philosophies</a:t>
            </a:r>
          </a:p>
          <a:p>
            <a:pPr lvl="1" eaLnBrk="1" hangingPunct="1"/>
            <a:r>
              <a:rPr lang="en-US" dirty="0" smtClean="0"/>
              <a:t>education</a:t>
            </a:r>
          </a:p>
          <a:p>
            <a:pPr lvl="1" eaLnBrk="1" hangingPunct="1"/>
            <a:r>
              <a:rPr lang="en-US" dirty="0" smtClean="0"/>
              <a:t>language</a:t>
            </a:r>
          </a:p>
          <a:p>
            <a:pPr lvl="1" eaLnBrk="1" hangingPunct="1"/>
            <a:r>
              <a:rPr lang="en-US" dirty="0" smtClean="0"/>
              <a:t>social structure</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57</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lstStyle/>
          <a:p>
            <a:pPr eaLnBrk="1" hangingPunct="1"/>
            <a:r>
              <a:rPr lang="en-US" b="1" smtClean="0">
                <a:latin typeface="Cambria" pitchFamily="18" charset="0"/>
              </a:rPr>
              <a:t>What Is A Social Structure?</a:t>
            </a:r>
          </a:p>
        </p:txBody>
      </p:sp>
      <p:sp>
        <p:nvSpPr>
          <p:cNvPr id="9221" name="Rectangle 3"/>
          <p:cNvSpPr>
            <a:spLocks noGrp="1" noChangeArrowheads="1"/>
          </p:cNvSpPr>
          <p:nvPr>
            <p:ph type="body" idx="1"/>
          </p:nvPr>
        </p:nvSpPr>
        <p:spPr/>
        <p:txBody>
          <a:bodyPr/>
          <a:lstStyle/>
          <a:p>
            <a:pPr eaLnBrk="1" hangingPunct="1"/>
            <a:r>
              <a:rPr lang="en-US" b="1" dirty="0" smtClean="0"/>
              <a:t>Social structure</a:t>
            </a:r>
            <a:r>
              <a:rPr lang="en-US" dirty="0" smtClean="0"/>
              <a:t> refers to a society’s </a:t>
            </a:r>
            <a:r>
              <a:rPr lang="en-US" u="sng" dirty="0" smtClean="0"/>
              <a:t>basic social organization</a:t>
            </a:r>
          </a:p>
          <a:p>
            <a:pPr eaLnBrk="1" hangingPunct="1"/>
            <a:endParaRPr lang="en-US" dirty="0" smtClean="0"/>
          </a:p>
          <a:p>
            <a:pPr eaLnBrk="1" hangingPunct="1"/>
            <a:r>
              <a:rPr lang="en-US" dirty="0" smtClean="0"/>
              <a:t>Consider</a:t>
            </a:r>
          </a:p>
          <a:p>
            <a:pPr lvl="1" eaLnBrk="1" hangingPunct="1"/>
            <a:r>
              <a:rPr lang="en-US" dirty="0" smtClean="0"/>
              <a:t>the degree to which the </a:t>
            </a:r>
            <a:r>
              <a:rPr lang="en-US" u="sng" dirty="0" smtClean="0"/>
              <a:t>basic unit</a:t>
            </a:r>
            <a:r>
              <a:rPr lang="en-US" dirty="0" smtClean="0"/>
              <a:t> of social organization is the </a:t>
            </a:r>
            <a:r>
              <a:rPr lang="en-US" u="sng" dirty="0" smtClean="0"/>
              <a:t>individual, as opposed to the group</a:t>
            </a:r>
          </a:p>
          <a:p>
            <a:pPr lvl="1" eaLnBrk="1" hangingPunct="1"/>
            <a:endParaRPr lang="en-US" dirty="0" smtClean="0"/>
          </a:p>
          <a:p>
            <a:pPr lvl="1" eaLnBrk="1" hangingPunct="1"/>
            <a:r>
              <a:rPr lang="en-US" dirty="0" smtClean="0"/>
              <a:t>the </a:t>
            </a:r>
            <a:r>
              <a:rPr lang="en-US" u="sng" dirty="0" smtClean="0"/>
              <a:t>degree</a:t>
            </a:r>
            <a:r>
              <a:rPr lang="en-US" dirty="0" smtClean="0"/>
              <a:t> to which a society is </a:t>
            </a:r>
            <a:r>
              <a:rPr lang="en-US" u="sng" dirty="0" smtClean="0"/>
              <a:t>stratified into classes or castes</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58</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p:txBody>
          <a:bodyPr/>
          <a:lstStyle/>
          <a:p>
            <a:pPr eaLnBrk="1" hangingPunct="1"/>
            <a:r>
              <a:rPr lang="en-US" b="1" smtClean="0">
                <a:latin typeface="Cambria" pitchFamily="18" charset="0"/>
              </a:rPr>
              <a:t>How Are Individuals </a:t>
            </a:r>
            <a:br>
              <a:rPr lang="en-US" b="1" smtClean="0">
                <a:latin typeface="Cambria" pitchFamily="18" charset="0"/>
              </a:rPr>
            </a:br>
            <a:r>
              <a:rPr lang="en-US" b="1" smtClean="0">
                <a:latin typeface="Cambria" pitchFamily="18" charset="0"/>
              </a:rPr>
              <a:t>And Groups Different?</a:t>
            </a:r>
            <a:r>
              <a:rPr lang="en-US" sz="4000" smtClean="0"/>
              <a:t> </a:t>
            </a:r>
          </a:p>
        </p:txBody>
      </p:sp>
      <p:sp>
        <p:nvSpPr>
          <p:cNvPr id="10245" name="Rectangle 3"/>
          <p:cNvSpPr>
            <a:spLocks noGrp="1" noChangeArrowheads="1"/>
          </p:cNvSpPr>
          <p:nvPr>
            <p:ph type="body" idx="1"/>
          </p:nvPr>
        </p:nvSpPr>
        <p:spPr/>
        <p:txBody>
          <a:bodyPr/>
          <a:lstStyle/>
          <a:p>
            <a:pPr eaLnBrk="1" hangingPunct="1">
              <a:lnSpc>
                <a:spcPct val="90000"/>
              </a:lnSpc>
            </a:pPr>
            <a:r>
              <a:rPr lang="en-US" sz="2400" dirty="0" smtClean="0"/>
              <a:t>In </a:t>
            </a:r>
            <a:r>
              <a:rPr lang="en-US" sz="2400" u="sng" dirty="0" smtClean="0"/>
              <a:t>Western societies</a:t>
            </a:r>
            <a:r>
              <a:rPr lang="en-US" sz="2400" dirty="0" smtClean="0"/>
              <a:t>, there is a focus on the </a:t>
            </a:r>
            <a:r>
              <a:rPr lang="en-US" sz="2400" u="sng" dirty="0" smtClean="0"/>
              <a:t>individual</a:t>
            </a:r>
          </a:p>
          <a:p>
            <a:pPr lvl="1" eaLnBrk="1" hangingPunct="1">
              <a:lnSpc>
                <a:spcPct val="90000"/>
              </a:lnSpc>
            </a:pPr>
            <a:r>
              <a:rPr lang="en-US" sz="2000" u="sng" dirty="0" smtClean="0"/>
              <a:t>individual achievement</a:t>
            </a:r>
            <a:r>
              <a:rPr lang="en-US" sz="2000" dirty="0" smtClean="0"/>
              <a:t> is highly valued.  Believed to lead to:</a:t>
            </a:r>
          </a:p>
          <a:p>
            <a:pPr lvl="2" eaLnBrk="1" hangingPunct="1">
              <a:lnSpc>
                <a:spcPct val="90000"/>
              </a:lnSpc>
            </a:pPr>
            <a:r>
              <a:rPr lang="en-US" sz="1800" u="sng" dirty="0" smtClean="0"/>
              <a:t>Innovation</a:t>
            </a:r>
            <a:r>
              <a:rPr lang="en-US" sz="1800" dirty="0" smtClean="0"/>
              <a:t> in the U.S. economy</a:t>
            </a:r>
          </a:p>
          <a:p>
            <a:pPr lvl="2" eaLnBrk="1" hangingPunct="1">
              <a:lnSpc>
                <a:spcPct val="90000"/>
              </a:lnSpc>
            </a:pPr>
            <a:r>
              <a:rPr lang="en-US" sz="1800" dirty="0" smtClean="0"/>
              <a:t>high level of </a:t>
            </a:r>
            <a:r>
              <a:rPr lang="en-US" sz="1800" u="sng" dirty="0" smtClean="0"/>
              <a:t>entrepreneurship</a:t>
            </a:r>
            <a:endParaRPr lang="en-US" sz="1600" u="sng" dirty="0" smtClean="0"/>
          </a:p>
          <a:p>
            <a:pPr eaLnBrk="1" hangingPunct="1">
              <a:lnSpc>
                <a:spcPct val="90000"/>
              </a:lnSpc>
            </a:pPr>
            <a:endParaRPr lang="en-US" sz="2400" dirty="0" smtClean="0"/>
          </a:p>
          <a:p>
            <a:pPr eaLnBrk="1" hangingPunct="1">
              <a:lnSpc>
                <a:spcPct val="90000"/>
              </a:lnSpc>
            </a:pPr>
            <a:r>
              <a:rPr lang="en-US" sz="2400" u="sng" dirty="0" smtClean="0"/>
              <a:t>But</a:t>
            </a:r>
            <a:r>
              <a:rPr lang="en-US" sz="2400" dirty="0" smtClean="0"/>
              <a:t>, creates a </a:t>
            </a:r>
            <a:r>
              <a:rPr lang="en-US" sz="2400" u="sng" dirty="0" smtClean="0"/>
              <a:t>lack of company loyalty</a:t>
            </a:r>
            <a:r>
              <a:rPr lang="en-US" sz="2400" dirty="0" smtClean="0"/>
              <a:t> and failure to gain company specific knowledge</a:t>
            </a:r>
          </a:p>
          <a:p>
            <a:pPr lvl="1" eaLnBrk="1" hangingPunct="1">
              <a:lnSpc>
                <a:spcPct val="90000"/>
              </a:lnSpc>
            </a:pPr>
            <a:r>
              <a:rPr lang="en-US" sz="2000" u="sng" dirty="0" smtClean="0"/>
              <a:t>competition between individuals</a:t>
            </a:r>
            <a:r>
              <a:rPr lang="en-US" sz="2000" dirty="0" smtClean="0"/>
              <a:t> in a company instead of team building</a:t>
            </a:r>
          </a:p>
          <a:p>
            <a:pPr lvl="1" eaLnBrk="1" hangingPunct="1">
              <a:lnSpc>
                <a:spcPct val="90000"/>
              </a:lnSpc>
            </a:pPr>
            <a:endParaRPr lang="en-US" sz="2000" dirty="0" smtClean="0"/>
          </a:p>
          <a:p>
            <a:pPr lvl="1" eaLnBrk="1" hangingPunct="1">
              <a:lnSpc>
                <a:spcPct val="90000"/>
              </a:lnSpc>
            </a:pPr>
            <a:r>
              <a:rPr lang="en-US" sz="2000" u="sng" dirty="0" smtClean="0"/>
              <a:t>less ability to develop a strong network</a:t>
            </a:r>
            <a:r>
              <a:rPr lang="en-US" sz="2000" dirty="0" smtClean="0"/>
              <a:t> of contacts within a firm if moving from firm to firm</a:t>
            </a:r>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59</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p:txBody>
          <a:bodyPr/>
          <a:lstStyle/>
          <a:p>
            <a:pPr eaLnBrk="1" hangingPunct="1"/>
            <a:r>
              <a:rPr lang="en-US" b="1" smtClean="0">
                <a:latin typeface="Cambria" pitchFamily="18" charset="0"/>
              </a:rPr>
              <a:t>How Are Individuals </a:t>
            </a:r>
            <a:br>
              <a:rPr lang="en-US" b="1" smtClean="0">
                <a:latin typeface="Cambria" pitchFamily="18" charset="0"/>
              </a:rPr>
            </a:br>
            <a:r>
              <a:rPr lang="en-US" b="1" smtClean="0">
                <a:latin typeface="Cambria" pitchFamily="18" charset="0"/>
              </a:rPr>
              <a:t>And Groups Different?</a:t>
            </a:r>
            <a:r>
              <a:rPr lang="en-US" sz="4000" smtClean="0"/>
              <a:t> </a:t>
            </a:r>
          </a:p>
        </p:txBody>
      </p:sp>
      <p:sp>
        <p:nvSpPr>
          <p:cNvPr id="11269" name="Rectangle 3"/>
          <p:cNvSpPr>
            <a:spLocks noGrp="1" noChangeArrowheads="1"/>
          </p:cNvSpPr>
          <p:nvPr>
            <p:ph type="body" idx="1"/>
          </p:nvPr>
        </p:nvSpPr>
        <p:spPr/>
        <p:txBody>
          <a:bodyPr/>
          <a:lstStyle/>
          <a:p>
            <a:pPr eaLnBrk="1" hangingPunct="1"/>
            <a:r>
              <a:rPr lang="en-US" dirty="0" smtClean="0"/>
              <a:t>In many </a:t>
            </a:r>
            <a:r>
              <a:rPr lang="en-US" u="sng" dirty="0" smtClean="0"/>
              <a:t>Asian societies, the group</a:t>
            </a:r>
            <a:r>
              <a:rPr lang="en-US" dirty="0" smtClean="0"/>
              <a:t> is the primary unit of social organization  </a:t>
            </a:r>
          </a:p>
          <a:p>
            <a:pPr lvl="1" eaLnBrk="1" hangingPunct="1"/>
            <a:r>
              <a:rPr lang="en-US" dirty="0" smtClean="0"/>
              <a:t>discourages job switching between firms</a:t>
            </a:r>
          </a:p>
          <a:p>
            <a:pPr lvl="1" eaLnBrk="1" hangingPunct="1"/>
            <a:r>
              <a:rPr lang="en-US" dirty="0" smtClean="0"/>
              <a:t>encourages lifetime employment systems</a:t>
            </a:r>
          </a:p>
          <a:p>
            <a:pPr lvl="1" eaLnBrk="1" hangingPunct="1"/>
            <a:r>
              <a:rPr lang="en-US" dirty="0" smtClean="0"/>
              <a:t>leads to </a:t>
            </a:r>
            <a:r>
              <a:rPr lang="en-US" u="sng" dirty="0" smtClean="0"/>
              <a:t>cooperation in solving</a:t>
            </a:r>
            <a:r>
              <a:rPr lang="en-US" dirty="0" smtClean="0"/>
              <a:t> business problems and </a:t>
            </a:r>
            <a:r>
              <a:rPr lang="en-US" u="sng" dirty="0" smtClean="0"/>
              <a:t>durable networks in companies</a:t>
            </a:r>
          </a:p>
          <a:p>
            <a:pPr eaLnBrk="1" hangingPunct="1"/>
            <a:endParaRPr lang="en-US" dirty="0" smtClean="0"/>
          </a:p>
          <a:p>
            <a:pPr eaLnBrk="1" hangingPunct="1"/>
            <a:r>
              <a:rPr lang="en-US" u="sng" dirty="0" smtClean="0"/>
              <a:t>But</a:t>
            </a:r>
            <a:r>
              <a:rPr lang="en-US" dirty="0" smtClean="0"/>
              <a:t>, might also suppress individual creativity and initiative</a:t>
            </a:r>
          </a:p>
          <a:p>
            <a:pPr eaLnBrk="1" hangingPunct="1"/>
            <a:endParaRPr lang="en-US" dirty="0" smtClean="0"/>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60</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p:txBody>
          <a:bodyPr/>
          <a:lstStyle/>
          <a:p>
            <a:pPr eaLnBrk="1" hangingPunct="1"/>
            <a:r>
              <a:rPr lang="en-US" b="1" dirty="0" smtClean="0">
                <a:latin typeface="Cambria" pitchFamily="18" charset="0"/>
              </a:rPr>
              <a:t>An Example of the Impact of Ideology</a:t>
            </a:r>
          </a:p>
        </p:txBody>
      </p:sp>
      <p:sp>
        <p:nvSpPr>
          <p:cNvPr id="19461" name="Rectangle 3"/>
          <p:cNvSpPr>
            <a:spLocks noGrp="1" noChangeArrowheads="1"/>
          </p:cNvSpPr>
          <p:nvPr>
            <p:ph type="body" idx="1"/>
          </p:nvPr>
        </p:nvSpPr>
        <p:spPr/>
        <p:txBody>
          <a:bodyPr/>
          <a:lstStyle/>
          <a:p>
            <a:pPr eaLnBrk="1" hangingPunct="1">
              <a:lnSpc>
                <a:spcPct val="90000"/>
              </a:lnSpc>
              <a:buNone/>
            </a:pPr>
            <a:r>
              <a:rPr lang="en-US" b="1" dirty="0" smtClean="0"/>
              <a:t>Confucianism</a:t>
            </a:r>
          </a:p>
          <a:p>
            <a:pPr lvl="1" eaLnBrk="1" hangingPunct="1">
              <a:lnSpc>
                <a:spcPct val="90000"/>
              </a:lnSpc>
            </a:pPr>
            <a:endParaRPr lang="en-US" dirty="0" smtClean="0"/>
          </a:p>
          <a:p>
            <a:pPr lvl="1" eaLnBrk="1" hangingPunct="1">
              <a:lnSpc>
                <a:spcPct val="90000"/>
              </a:lnSpc>
            </a:pPr>
            <a:r>
              <a:rPr lang="en-US" dirty="0" smtClean="0"/>
              <a:t>ideology practiced mainly in China but also in other Asian nations</a:t>
            </a:r>
          </a:p>
          <a:p>
            <a:pPr lvl="1" eaLnBrk="1" hangingPunct="1">
              <a:lnSpc>
                <a:spcPct val="90000"/>
              </a:lnSpc>
            </a:pPr>
            <a:endParaRPr lang="en-US" dirty="0" smtClean="0"/>
          </a:p>
          <a:p>
            <a:pPr lvl="1" eaLnBrk="1" hangingPunct="1">
              <a:lnSpc>
                <a:spcPct val="90000"/>
              </a:lnSpc>
            </a:pPr>
            <a:r>
              <a:rPr lang="en-US" dirty="0" smtClean="0"/>
              <a:t>three key teachings of Confucianism</a:t>
            </a:r>
          </a:p>
          <a:p>
            <a:pPr lvl="2" eaLnBrk="1" hangingPunct="1">
              <a:lnSpc>
                <a:spcPct val="90000"/>
              </a:lnSpc>
            </a:pPr>
            <a:r>
              <a:rPr lang="en-US" dirty="0" smtClean="0"/>
              <a:t>Loyalty</a:t>
            </a:r>
          </a:p>
          <a:p>
            <a:pPr lvl="2" eaLnBrk="1" hangingPunct="1">
              <a:lnSpc>
                <a:spcPct val="90000"/>
              </a:lnSpc>
            </a:pPr>
            <a:r>
              <a:rPr lang="en-US" dirty="0" smtClean="0"/>
              <a:t>Reciprocal obligations</a:t>
            </a:r>
          </a:p>
          <a:p>
            <a:pPr lvl="2" eaLnBrk="1" hangingPunct="1">
              <a:lnSpc>
                <a:spcPct val="90000"/>
              </a:lnSpc>
            </a:pPr>
            <a:r>
              <a:rPr lang="en-US" dirty="0" smtClean="0"/>
              <a:t>Honesty</a:t>
            </a:r>
          </a:p>
          <a:p>
            <a:pPr lvl="1" eaLnBrk="1" hangingPunct="1">
              <a:lnSpc>
                <a:spcPct val="90000"/>
              </a:lnSpc>
            </a:pPr>
            <a:endParaRPr lang="en-US" dirty="0" smtClean="0"/>
          </a:p>
          <a:p>
            <a:pPr lvl="1" eaLnBrk="1" hangingPunct="1">
              <a:lnSpc>
                <a:spcPct val="90000"/>
              </a:lnSpc>
            </a:pPr>
            <a:r>
              <a:rPr lang="en-US" dirty="0" smtClean="0"/>
              <a:t>May lead to a </a:t>
            </a:r>
            <a:r>
              <a:rPr lang="en-US" u="sng" dirty="0" smtClean="0"/>
              <a:t>lowering of the cost</a:t>
            </a:r>
            <a:r>
              <a:rPr lang="en-US" dirty="0" smtClean="0"/>
              <a:t> of doing business in Confucian influenced societies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61</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2"/>
          <p:cNvSpPr>
            <a:spLocks noGrp="1" noChangeArrowheads="1"/>
          </p:cNvSpPr>
          <p:nvPr>
            <p:ph type="title"/>
          </p:nvPr>
        </p:nvSpPr>
        <p:spPr/>
        <p:txBody>
          <a:bodyPr/>
          <a:lstStyle/>
          <a:p>
            <a:pPr eaLnBrk="1" hangingPunct="1"/>
            <a:r>
              <a:rPr lang="en-US" b="1" smtClean="0">
                <a:latin typeface="Cambria" pitchFamily="18" charset="0"/>
              </a:rPr>
              <a:t>What Is The Role </a:t>
            </a:r>
            <a:br>
              <a:rPr lang="en-US" b="1" smtClean="0">
                <a:latin typeface="Cambria" pitchFamily="18" charset="0"/>
              </a:rPr>
            </a:br>
            <a:r>
              <a:rPr lang="en-US" b="1" smtClean="0">
                <a:latin typeface="Cambria" pitchFamily="18" charset="0"/>
              </a:rPr>
              <a:t>Of Language In Culture?</a:t>
            </a:r>
            <a:r>
              <a:rPr lang="en-US" sz="4000" b="1" smtClean="0">
                <a:latin typeface="Cambria" pitchFamily="18" charset="0"/>
              </a:rPr>
              <a:t> </a:t>
            </a:r>
          </a:p>
        </p:txBody>
      </p:sp>
      <p:sp>
        <p:nvSpPr>
          <p:cNvPr id="20485" name="Rectangle 3"/>
          <p:cNvSpPr>
            <a:spLocks noGrp="1" noChangeArrowheads="1"/>
          </p:cNvSpPr>
          <p:nvPr>
            <p:ph type="body" idx="1"/>
          </p:nvPr>
        </p:nvSpPr>
        <p:spPr>
          <a:xfrm>
            <a:off x="467544" y="1484784"/>
            <a:ext cx="8229600" cy="4530725"/>
          </a:xfrm>
        </p:spPr>
        <p:txBody>
          <a:bodyPr/>
          <a:lstStyle/>
          <a:p>
            <a:pPr eaLnBrk="1" hangingPunct="1">
              <a:lnSpc>
                <a:spcPct val="90000"/>
              </a:lnSpc>
            </a:pPr>
            <a:r>
              <a:rPr lang="en-US" sz="2400" dirty="0" smtClean="0"/>
              <a:t>Language  - the </a:t>
            </a:r>
            <a:r>
              <a:rPr lang="en-US" sz="2400" b="1" dirty="0" smtClean="0"/>
              <a:t>spoken</a:t>
            </a:r>
            <a:r>
              <a:rPr lang="en-US" sz="2400" dirty="0" smtClean="0"/>
              <a:t> and </a:t>
            </a:r>
            <a:r>
              <a:rPr lang="en-US" sz="2400" b="1" dirty="0" smtClean="0"/>
              <a:t>unspoken</a:t>
            </a:r>
            <a:r>
              <a:rPr lang="en-US" sz="2400" dirty="0" smtClean="0"/>
              <a:t> (e.g. facial expressions, personal space, and hand gestures ) means of communication </a:t>
            </a:r>
          </a:p>
          <a:p>
            <a:pPr eaLnBrk="1" hangingPunct="1">
              <a:lnSpc>
                <a:spcPct val="90000"/>
              </a:lnSpc>
            </a:pPr>
            <a:endParaRPr lang="en-US" sz="2400" dirty="0" smtClean="0"/>
          </a:p>
          <a:p>
            <a:pPr eaLnBrk="1" hangingPunct="1">
              <a:lnSpc>
                <a:spcPct val="90000"/>
              </a:lnSpc>
            </a:pPr>
            <a:r>
              <a:rPr lang="en-US" sz="2400" dirty="0" smtClean="0"/>
              <a:t>Language is one of the defining characteristics of culture</a:t>
            </a:r>
          </a:p>
          <a:p>
            <a:pPr lvl="1" eaLnBrk="1" hangingPunct="1">
              <a:lnSpc>
                <a:spcPct val="90000"/>
              </a:lnSpc>
            </a:pPr>
            <a:r>
              <a:rPr lang="en-US" sz="2000" dirty="0" smtClean="0"/>
              <a:t>countries with more than one language often have more than one culture</a:t>
            </a:r>
          </a:p>
          <a:p>
            <a:pPr lvl="1" eaLnBrk="1" hangingPunct="1">
              <a:lnSpc>
                <a:spcPct val="90000"/>
              </a:lnSpc>
            </a:pPr>
            <a:r>
              <a:rPr lang="en-US" sz="2000" u="sng" dirty="0" smtClean="0"/>
              <a:t>English</a:t>
            </a:r>
            <a:r>
              <a:rPr lang="en-US" sz="2000" dirty="0" smtClean="0"/>
              <a:t> is also becoming the </a:t>
            </a:r>
            <a:r>
              <a:rPr lang="en-US" sz="2000" u="sng" dirty="0" smtClean="0"/>
              <a:t>language of international</a:t>
            </a:r>
            <a:r>
              <a:rPr lang="en-US" sz="2000" dirty="0" smtClean="0"/>
              <a:t> business</a:t>
            </a:r>
          </a:p>
          <a:p>
            <a:pPr lvl="1" eaLnBrk="1" hangingPunct="1">
              <a:lnSpc>
                <a:spcPct val="90000"/>
              </a:lnSpc>
            </a:pPr>
            <a:r>
              <a:rPr lang="en-US" sz="2000" u="sng" dirty="0" smtClean="0"/>
              <a:t>knowledge of the local language is beneficial, and in some cases, critical for business success</a:t>
            </a:r>
          </a:p>
          <a:p>
            <a:pPr lvl="1" eaLnBrk="1" hangingPunct="1">
              <a:lnSpc>
                <a:spcPct val="90000"/>
              </a:lnSpc>
            </a:pPr>
            <a:r>
              <a:rPr lang="en-US" sz="2000" u="sng" dirty="0" smtClean="0"/>
              <a:t>failing to understand the nonverbal cues</a:t>
            </a:r>
            <a:r>
              <a:rPr lang="en-US" sz="2000" dirty="0" smtClean="0"/>
              <a:t> of another culture can lead to </a:t>
            </a:r>
            <a:r>
              <a:rPr lang="en-US" sz="2000" u="sng" dirty="0" smtClean="0"/>
              <a:t>communication failure</a:t>
            </a:r>
          </a:p>
          <a:p>
            <a:pPr lvl="1" eaLnBrk="1" hangingPunct="1">
              <a:lnSpc>
                <a:spcPct val="9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62</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p:txBody>
          <a:bodyPr/>
          <a:lstStyle/>
          <a:p>
            <a:pPr eaLnBrk="1" hangingPunct="1"/>
            <a:r>
              <a:rPr lang="en-US" b="1" smtClean="0">
                <a:latin typeface="Cambria" pitchFamily="18" charset="0"/>
              </a:rPr>
              <a:t>What Is The Role </a:t>
            </a:r>
            <a:br>
              <a:rPr lang="en-US" b="1" smtClean="0">
                <a:latin typeface="Cambria" pitchFamily="18" charset="0"/>
              </a:rPr>
            </a:br>
            <a:r>
              <a:rPr lang="en-US" b="1" smtClean="0">
                <a:latin typeface="Cambria" pitchFamily="18" charset="0"/>
              </a:rPr>
              <a:t>Of Education In Culture?</a:t>
            </a:r>
          </a:p>
        </p:txBody>
      </p:sp>
      <p:sp>
        <p:nvSpPr>
          <p:cNvPr id="21509" name="Rectangle 3"/>
          <p:cNvSpPr>
            <a:spLocks noGrp="1" noChangeArrowheads="1"/>
          </p:cNvSpPr>
          <p:nvPr>
            <p:ph type="body" idx="1"/>
          </p:nvPr>
        </p:nvSpPr>
        <p:spPr/>
        <p:txBody>
          <a:bodyPr/>
          <a:lstStyle/>
          <a:p>
            <a:pPr eaLnBrk="1" hangingPunct="1">
              <a:lnSpc>
                <a:spcPct val="90000"/>
              </a:lnSpc>
            </a:pPr>
            <a:r>
              <a:rPr lang="en-US" dirty="0" smtClean="0"/>
              <a:t>Formal education is usually how individuals learn language, conceptual, and mathematical skills  </a:t>
            </a:r>
          </a:p>
          <a:p>
            <a:pPr lvl="1" eaLnBrk="1" hangingPunct="1">
              <a:lnSpc>
                <a:spcPct val="90000"/>
              </a:lnSpc>
            </a:pPr>
            <a:endParaRPr lang="en-US" dirty="0" smtClean="0"/>
          </a:p>
          <a:p>
            <a:pPr eaLnBrk="1" hangingPunct="1">
              <a:lnSpc>
                <a:spcPct val="90000"/>
              </a:lnSpc>
            </a:pPr>
            <a:r>
              <a:rPr lang="en-US" dirty="0" smtClean="0"/>
              <a:t>Education is:</a:t>
            </a:r>
          </a:p>
          <a:p>
            <a:pPr lvl="1" eaLnBrk="1" hangingPunct="1">
              <a:lnSpc>
                <a:spcPct val="90000"/>
              </a:lnSpc>
            </a:pPr>
            <a:r>
              <a:rPr lang="en-US" dirty="0" smtClean="0"/>
              <a:t>important in determining a </a:t>
            </a:r>
            <a:r>
              <a:rPr lang="en-US" u="sng" dirty="0" smtClean="0"/>
              <a:t>nation’s competitive advantage</a:t>
            </a:r>
          </a:p>
          <a:p>
            <a:pPr lvl="1" eaLnBrk="1" hangingPunct="1">
              <a:lnSpc>
                <a:spcPct val="90000"/>
              </a:lnSpc>
            </a:pPr>
            <a:endParaRPr lang="en-US" dirty="0" smtClean="0"/>
          </a:p>
          <a:p>
            <a:pPr lvl="1" eaLnBrk="1" hangingPunct="1">
              <a:lnSpc>
                <a:spcPct val="90000"/>
              </a:lnSpc>
            </a:pPr>
            <a:r>
              <a:rPr lang="en-US" dirty="0" smtClean="0"/>
              <a:t>general education levels can be a </a:t>
            </a:r>
            <a:r>
              <a:rPr lang="en-US" u="sng" dirty="0" smtClean="0"/>
              <a:t>good index for the kinds of products</a:t>
            </a:r>
            <a:r>
              <a:rPr lang="en-US" dirty="0" smtClean="0"/>
              <a:t> that might sell in a country and its design and </a:t>
            </a:r>
            <a:r>
              <a:rPr lang="en-US" u="sng" dirty="0" smtClean="0"/>
              <a:t>production capabilities</a:t>
            </a:r>
          </a:p>
          <a:p>
            <a:pPr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63</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2"/>
          <p:cNvSpPr>
            <a:spLocks noGrp="1" noChangeArrowheads="1"/>
          </p:cNvSpPr>
          <p:nvPr>
            <p:ph type="title"/>
          </p:nvPr>
        </p:nvSpPr>
        <p:spPr/>
        <p:txBody>
          <a:bodyPr/>
          <a:lstStyle/>
          <a:p>
            <a:pPr eaLnBrk="1" hangingPunct="1"/>
            <a:r>
              <a:rPr lang="en-US" b="1" smtClean="0">
                <a:latin typeface="Cambria" pitchFamily="18" charset="0"/>
              </a:rPr>
              <a:t>Does Culture Change?</a:t>
            </a:r>
          </a:p>
        </p:txBody>
      </p:sp>
      <p:sp>
        <p:nvSpPr>
          <p:cNvPr id="25605" name="Rectangle 3"/>
          <p:cNvSpPr>
            <a:spLocks noGrp="1" noChangeArrowheads="1"/>
          </p:cNvSpPr>
          <p:nvPr>
            <p:ph type="body" idx="1"/>
          </p:nvPr>
        </p:nvSpPr>
        <p:spPr>
          <a:xfrm>
            <a:off x="467544" y="1340768"/>
            <a:ext cx="8229600" cy="4530725"/>
          </a:xfrm>
        </p:spPr>
        <p:txBody>
          <a:bodyPr/>
          <a:lstStyle/>
          <a:p>
            <a:pPr eaLnBrk="1" hangingPunct="1"/>
            <a:r>
              <a:rPr lang="en-US" dirty="0" smtClean="0"/>
              <a:t>Culture evolves over time</a:t>
            </a:r>
          </a:p>
          <a:p>
            <a:pPr lvl="1" eaLnBrk="1" hangingPunct="1"/>
            <a:endParaRPr lang="en-US" dirty="0" smtClean="0"/>
          </a:p>
          <a:p>
            <a:pPr lvl="1" eaLnBrk="1" hangingPunct="1"/>
            <a:r>
              <a:rPr lang="en-US" dirty="0" smtClean="0"/>
              <a:t>changes in value systems can be </a:t>
            </a:r>
            <a:r>
              <a:rPr lang="en-US" u="sng" dirty="0" smtClean="0"/>
              <a:t>slow and painful for a society</a:t>
            </a:r>
          </a:p>
          <a:p>
            <a:pPr eaLnBrk="1" hangingPunct="1"/>
            <a:endParaRPr lang="en-US" dirty="0" smtClean="0"/>
          </a:p>
          <a:p>
            <a:pPr eaLnBrk="1" hangingPunct="1"/>
            <a:r>
              <a:rPr lang="en-US" dirty="0" smtClean="0"/>
              <a:t>Social turmoil - an inevitable outcome of cultural change</a:t>
            </a:r>
          </a:p>
          <a:p>
            <a:pPr lvl="1" eaLnBrk="1" hangingPunct="1"/>
            <a:endParaRPr lang="en-US" dirty="0" smtClean="0"/>
          </a:p>
          <a:p>
            <a:pPr lvl="1" eaLnBrk="1" hangingPunct="1"/>
            <a:r>
              <a:rPr lang="en-US" dirty="0" smtClean="0"/>
              <a:t>as countries become </a:t>
            </a:r>
            <a:r>
              <a:rPr lang="en-US" u="sng" dirty="0" smtClean="0"/>
              <a:t>economically stronger, cultural change is particularly common</a:t>
            </a:r>
          </a:p>
          <a:p>
            <a:pPr eaLnBrk="1" hangingPunct="1"/>
            <a:endParaRPr lang="en-US" dirty="0" smtClean="0"/>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64</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2"/>
          <p:cNvSpPr>
            <a:spLocks noGrp="1" noChangeArrowheads="1"/>
          </p:cNvSpPr>
          <p:nvPr>
            <p:ph type="title"/>
          </p:nvPr>
        </p:nvSpPr>
        <p:spPr/>
        <p:txBody>
          <a:bodyPr/>
          <a:lstStyle/>
          <a:p>
            <a:pPr eaLnBrk="1" hangingPunct="1"/>
            <a:r>
              <a:rPr lang="en-US" b="1" smtClean="0">
                <a:latin typeface="Cambria" pitchFamily="18" charset="0"/>
              </a:rPr>
              <a:t>What Do Cultural Differences Mean For Managers?</a:t>
            </a:r>
          </a:p>
        </p:txBody>
      </p:sp>
      <p:sp>
        <p:nvSpPr>
          <p:cNvPr id="26629" name="Rectangle 3"/>
          <p:cNvSpPr>
            <a:spLocks noGrp="1" noChangeArrowheads="1"/>
          </p:cNvSpPr>
          <p:nvPr>
            <p:ph type="body" idx="1"/>
          </p:nvPr>
        </p:nvSpPr>
        <p:spPr/>
        <p:txBody>
          <a:bodyPr/>
          <a:lstStyle/>
          <a:p>
            <a:pPr marL="609600" indent="-609600" eaLnBrk="1" hangingPunct="1">
              <a:lnSpc>
                <a:spcPct val="80000"/>
              </a:lnSpc>
              <a:buNone/>
            </a:pPr>
            <a:r>
              <a:rPr lang="en-US" sz="2800" b="1" dirty="0" smtClean="0"/>
              <a:t>It is important to develop cross-cultural literacy</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companies that are </a:t>
            </a:r>
            <a:r>
              <a:rPr lang="en-US" sz="2400" u="sng" dirty="0" smtClean="0"/>
              <a:t>ill informed</a:t>
            </a:r>
            <a:r>
              <a:rPr lang="en-US" sz="2400" dirty="0" smtClean="0"/>
              <a:t> about the practices of another culture </a:t>
            </a:r>
            <a:r>
              <a:rPr lang="en-US" sz="2400" u="sng" dirty="0" smtClean="0"/>
              <a:t>are unlikely to succeed</a:t>
            </a:r>
            <a:r>
              <a:rPr lang="en-US" sz="2400" dirty="0" smtClean="0"/>
              <a:t> in that culture </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managers must </a:t>
            </a:r>
            <a:r>
              <a:rPr lang="en-US" sz="2400" u="sng" dirty="0" smtClean="0"/>
              <a:t>beware of ethnocentric</a:t>
            </a:r>
            <a:r>
              <a:rPr lang="en-US" sz="2400" dirty="0" smtClean="0"/>
              <a:t> behavior, or a belief in the superiority of one's own culture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65</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2"/>
          <p:cNvSpPr>
            <a:spLocks noGrp="1" noChangeArrowheads="1"/>
          </p:cNvSpPr>
          <p:nvPr>
            <p:ph type="title"/>
          </p:nvPr>
        </p:nvSpPr>
        <p:spPr/>
        <p:txBody>
          <a:bodyPr/>
          <a:lstStyle/>
          <a:p>
            <a:pPr eaLnBrk="1" hangingPunct="1"/>
            <a:r>
              <a:rPr lang="en-US" b="1" smtClean="0">
                <a:latin typeface="Cambria" pitchFamily="18" charset="0"/>
              </a:rPr>
              <a:t>What Do Cultural Differences Mean For Managers?</a:t>
            </a:r>
          </a:p>
        </p:txBody>
      </p:sp>
      <p:sp>
        <p:nvSpPr>
          <p:cNvPr id="26629" name="Rectangle 3"/>
          <p:cNvSpPr>
            <a:spLocks noGrp="1" noChangeArrowheads="1"/>
          </p:cNvSpPr>
          <p:nvPr>
            <p:ph type="body" idx="1"/>
          </p:nvPr>
        </p:nvSpPr>
        <p:spPr/>
        <p:txBody>
          <a:bodyPr/>
          <a:lstStyle/>
          <a:p>
            <a:pPr marL="609600" indent="-609600" eaLnBrk="1" hangingPunct="1">
              <a:lnSpc>
                <a:spcPct val="80000"/>
              </a:lnSpc>
              <a:buNone/>
            </a:pPr>
            <a:r>
              <a:rPr lang="en-US" sz="2800" b="1" dirty="0" smtClean="0"/>
              <a:t>There is a connection between culture and national competitive advantage</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suggests </a:t>
            </a:r>
            <a:r>
              <a:rPr lang="en-US" sz="2400" u="sng" dirty="0" smtClean="0"/>
              <a:t>which countries</a:t>
            </a:r>
            <a:r>
              <a:rPr lang="en-US" sz="2400" dirty="0" smtClean="0"/>
              <a:t> are likely to </a:t>
            </a:r>
            <a:r>
              <a:rPr lang="en-US" sz="2400" u="sng" dirty="0" smtClean="0"/>
              <a:t>produce the most viable competitors</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has </a:t>
            </a:r>
            <a:r>
              <a:rPr lang="en-US" sz="2400" u="sng" dirty="0" smtClean="0"/>
              <a:t>implications for the choice of countries</a:t>
            </a:r>
            <a:r>
              <a:rPr lang="en-US" sz="2400" dirty="0" smtClean="0"/>
              <a:t> in which to locate production facilities and do business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66</a:t>
            </a:fld>
            <a:endParaRPr lang="en-US"/>
          </a:p>
        </p:txBody>
      </p:sp>
      <p:sp>
        <p:nvSpPr>
          <p:cNvPr id="7" name="Footer Placeholder 6"/>
          <p:cNvSpPr>
            <a:spLocks noGrp="1"/>
          </p:cNvSpPr>
          <p:nvPr>
            <p:ph type="ftr" sz="quarter" idx="11"/>
          </p:nvPr>
        </p:nvSpPr>
        <p:spPr/>
        <p:txBody>
          <a:bodyPr/>
          <a:lstStyle/>
          <a:p>
            <a:pPr>
              <a:defRPr/>
            </a:pPr>
            <a:r>
              <a:rPr lang="en-US" smtClean="0"/>
              <a:t>BUSI 2701D</a:t>
            </a:r>
            <a:endParaRPr lang="en-US"/>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GB" sz="4400" b="1" dirty="0" smtClean="0"/>
              <a:t>MacDonald’s in India</a:t>
            </a:r>
            <a:endParaRPr lang="en-US" sz="4400" b="1" dirty="0" smtClean="0"/>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r>
              <a:rPr lang="en-US" dirty="0" smtClean="0">
                <a:effectLst/>
              </a:rPr>
              <a:t>30,000 restaurants in 120 countries serving 50 million customers per day</a:t>
            </a:r>
          </a:p>
          <a:p>
            <a:pPr eaLnBrk="1" hangingPunct="1"/>
            <a:r>
              <a:rPr lang="en-US" dirty="0" smtClean="0">
                <a:effectLst/>
              </a:rPr>
              <a:t>Outlets in India target the 200 million people in the middle class</a:t>
            </a:r>
          </a:p>
          <a:p>
            <a:pPr eaLnBrk="1" hangingPunct="1"/>
            <a:r>
              <a:rPr lang="en-US" dirty="0" smtClean="0">
                <a:effectLst/>
              </a:rPr>
              <a:t>India’s Hindu culture does not eat beef</a:t>
            </a:r>
          </a:p>
          <a:p>
            <a:pPr eaLnBrk="1" hangingPunct="1"/>
            <a:r>
              <a:rPr lang="en-US" dirty="0" smtClean="0">
                <a:effectLst/>
              </a:rPr>
              <a:t>India’s 140 million Muslims do not eat pork</a:t>
            </a:r>
          </a:p>
          <a:p>
            <a:pPr eaLnBrk="1" hangingPunct="1"/>
            <a:r>
              <a:rPr lang="en-US" dirty="0" smtClean="0">
                <a:effectLst/>
              </a:rPr>
              <a:t>Many Hindus are vegetarians</a:t>
            </a:r>
          </a:p>
          <a:p>
            <a:pPr eaLnBrk="1" hangingPunct="1"/>
            <a:endParaRPr lang="en-US" dirty="0" smtClean="0">
              <a:effectLst/>
            </a:endParaRPr>
          </a:p>
          <a:p>
            <a:pPr eaLnBrk="1" hangingPunct="1"/>
            <a:r>
              <a:rPr lang="en-US" dirty="0" smtClean="0">
                <a:effectLst/>
              </a:rPr>
              <a:t>Should MacDonald’s try to acclimatize the Indian population to its current menu???</a:t>
            </a: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67</a:t>
            </a:fld>
            <a:endParaRPr lang="en-US"/>
          </a:p>
        </p:txBody>
      </p:sp>
      <p:sp>
        <p:nvSpPr>
          <p:cNvPr id="9" name="Footer Placeholder 8"/>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GB" sz="4400" b="1" dirty="0" smtClean="0"/>
              <a:t>MacDonald’s in India</a:t>
            </a:r>
            <a:endParaRPr lang="en-US" sz="4400" b="1" dirty="0" smtClean="0"/>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r>
              <a:rPr lang="en-US" dirty="0" smtClean="0">
                <a:effectLst/>
              </a:rPr>
              <a:t>Created the Maharaja Mac made of mutton</a:t>
            </a:r>
          </a:p>
          <a:p>
            <a:pPr eaLnBrk="1" hangingPunct="1"/>
            <a:endParaRPr lang="en-US" dirty="0" smtClean="0">
              <a:effectLst/>
            </a:endParaRPr>
          </a:p>
          <a:p>
            <a:pPr eaLnBrk="1" hangingPunct="1"/>
            <a:r>
              <a:rPr lang="en-US" dirty="0" smtClean="0">
                <a:effectLst/>
              </a:rPr>
              <a:t>Created the </a:t>
            </a:r>
            <a:r>
              <a:rPr lang="en-US" dirty="0" err="1" smtClean="0">
                <a:effectLst/>
              </a:rPr>
              <a:t>McAloo</a:t>
            </a:r>
            <a:r>
              <a:rPr lang="en-US" dirty="0" smtClean="0">
                <a:effectLst/>
              </a:rPr>
              <a:t> </a:t>
            </a:r>
            <a:r>
              <a:rPr lang="en-US" dirty="0" err="1" smtClean="0">
                <a:effectLst/>
              </a:rPr>
              <a:t>Tikki</a:t>
            </a:r>
            <a:r>
              <a:rPr lang="en-US" dirty="0" smtClean="0">
                <a:effectLst/>
              </a:rPr>
              <a:t> Burger made out of chicken</a:t>
            </a:r>
          </a:p>
          <a:p>
            <a:pPr eaLnBrk="1" hangingPunct="1"/>
            <a:endParaRPr lang="en-US" dirty="0" smtClean="0">
              <a:effectLst/>
            </a:endParaRPr>
          </a:p>
          <a:p>
            <a:pPr eaLnBrk="1" hangingPunct="1"/>
            <a:r>
              <a:rPr lang="en-US" dirty="0" smtClean="0">
                <a:effectLst/>
              </a:rPr>
              <a:t>All foods are segregated into vegetarian and non-vegetarian lines</a:t>
            </a:r>
          </a:p>
          <a:p>
            <a:pPr eaLnBrk="1" hangingPunct="1"/>
            <a:endParaRPr lang="en-US" dirty="0" smtClean="0">
              <a:effectLst/>
            </a:endParaRPr>
          </a:p>
          <a:p>
            <a:pPr eaLnBrk="1" hangingPunct="1"/>
            <a:r>
              <a:rPr lang="en-US" dirty="0" smtClean="0">
                <a:effectLst/>
              </a:rPr>
              <a:t>However, kept the MacDonald’s brand and processes</a:t>
            </a:r>
          </a:p>
          <a:p>
            <a:pPr eaLnBrk="1" hangingPunct="1"/>
            <a:endParaRPr lang="en-US" dirty="0" smtClean="0">
              <a:effectLst/>
            </a:endParaRPr>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68</a:t>
            </a:fld>
            <a:endParaRPr lang="en-US"/>
          </a:p>
        </p:txBody>
      </p:sp>
      <p:sp>
        <p:nvSpPr>
          <p:cNvPr id="9" name="Footer Placeholder 8"/>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3 Overview</a:t>
            </a:r>
          </a:p>
        </p:txBody>
      </p:sp>
      <p:sp>
        <p:nvSpPr>
          <p:cNvPr id="19459" name="Rectangle 3"/>
          <p:cNvSpPr>
            <a:spLocks noGrp="1" noChangeArrowheads="1"/>
          </p:cNvSpPr>
          <p:nvPr>
            <p:ph type="body" idx="1"/>
          </p:nvPr>
        </p:nvSpPr>
        <p:spPr>
          <a:xfrm>
            <a:off x="395536" y="1556792"/>
            <a:ext cx="8302625" cy="4535487"/>
          </a:xfrm>
        </p:spPr>
        <p:txBody>
          <a:bodyPr/>
          <a:lstStyle/>
          <a:p>
            <a:pPr lvl="0"/>
            <a:r>
              <a:rPr lang="en-US" dirty="0" smtClean="0"/>
              <a:t>Understand the business implications of the differing political, economic and legal systems of countries</a:t>
            </a:r>
          </a:p>
          <a:p>
            <a:pPr lvl="0"/>
            <a:endParaRPr lang="en-US" dirty="0" smtClean="0"/>
          </a:p>
          <a:p>
            <a:pPr lvl="0"/>
            <a:r>
              <a:rPr lang="en-US" dirty="0" smtClean="0"/>
              <a:t>Understand the business and economic implications of the differences in culture of countries</a:t>
            </a:r>
          </a:p>
          <a:p>
            <a:pPr lvl="0">
              <a:buNone/>
            </a:pPr>
            <a:endParaRPr lang="en-US" sz="1000" dirty="0" smtClean="0">
              <a:effectLst/>
            </a:endParaRPr>
          </a:p>
          <a:p>
            <a:pPr lvl="0">
              <a:buNone/>
            </a:pPr>
            <a:endParaRPr lang="en-US" sz="1000" dirty="0" smtClean="0">
              <a:effectLst/>
            </a:endParaRPr>
          </a:p>
          <a:p>
            <a:pPr>
              <a:buNone/>
            </a:pPr>
            <a:r>
              <a:rPr lang="en-US" dirty="0" smtClean="0"/>
              <a:t> </a:t>
            </a:r>
            <a:endParaRPr lang="en-CA"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69</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70</a:t>
            </a:fld>
            <a:endParaRPr lang="en-US"/>
          </a:p>
        </p:txBody>
      </p:sp>
      <p:sp>
        <p:nvSpPr>
          <p:cNvPr id="8" name="Footer Placeholder 7"/>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2775</TotalTime>
  <Words>15959</Words>
  <Application>Microsoft Office PowerPoint</Application>
  <PresentationFormat>On-screen Show (4:3)</PresentationFormat>
  <Paragraphs>1209</Paragraphs>
  <Slides>70</Slides>
  <Notes>52</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Globe</vt:lpstr>
      <vt:lpstr>     Sprott School of Business  BUSI 2701D - Fundamentals of International Business  Lecture 3 – Country Differences in Political Economy and Culture  Instructor - Wade Rose, PhD  </vt:lpstr>
      <vt:lpstr>Questions???</vt:lpstr>
      <vt:lpstr>Lecture 3 Overview</vt:lpstr>
      <vt:lpstr> Contextual Environment of a Firm</vt:lpstr>
      <vt:lpstr>Macro Environmental Analysis</vt:lpstr>
      <vt:lpstr>Macro Environmental Analysis</vt:lpstr>
      <vt:lpstr>Slide 7</vt:lpstr>
      <vt:lpstr>What Is A Political Economy?</vt:lpstr>
      <vt:lpstr>What Is A Political System?</vt:lpstr>
      <vt:lpstr>What Is Collectivism?</vt:lpstr>
      <vt:lpstr>How Does Modern-Day  Socialism Look?</vt:lpstr>
      <vt:lpstr>What Is Individualism?</vt:lpstr>
      <vt:lpstr>What Is Democracy?</vt:lpstr>
      <vt:lpstr>What Is Democracy?</vt:lpstr>
      <vt:lpstr>What Is Totalitarianism?</vt:lpstr>
      <vt:lpstr>What Is Totalitarianism?</vt:lpstr>
      <vt:lpstr>What Is An Economic System?</vt:lpstr>
      <vt:lpstr>What Is An Economic System?</vt:lpstr>
      <vt:lpstr>What Is An Economic System?</vt:lpstr>
      <vt:lpstr>What Is A Legal System?</vt:lpstr>
      <vt:lpstr>What Is A Legal System?</vt:lpstr>
      <vt:lpstr>How Are Contracts Enforced In Different Legal Systems?</vt:lpstr>
      <vt:lpstr>How Are Contracts Enforced In Different Legal Systems?</vt:lpstr>
      <vt:lpstr>How Are Property Rights  And Corruption Related?</vt:lpstr>
      <vt:lpstr>How Are Property Rights  And Corruption Related?</vt:lpstr>
      <vt:lpstr>How Are Property Rights  And Corruption Related?</vt:lpstr>
      <vt:lpstr>Which Countries Are  Most Corrupt?</vt:lpstr>
      <vt:lpstr>What is Intellectual  Property? </vt:lpstr>
      <vt:lpstr>How Can Intellectual  Property Be Protected?</vt:lpstr>
      <vt:lpstr>How Can Intellectual  Property Be Protected?</vt:lpstr>
      <vt:lpstr>What Is Product Safety  And Liability?</vt:lpstr>
      <vt:lpstr>What Determines A Country’s Level  Of Economic Development?</vt:lpstr>
      <vt:lpstr>How Do Countries Compare on Economic Development? </vt:lpstr>
      <vt:lpstr>What Determines A Country’s Level  Of Economic Development?</vt:lpstr>
      <vt:lpstr>What Determines A Country’s Level  Of Economic Development?</vt:lpstr>
      <vt:lpstr>How Does Political Economy Influence Economic Progress?</vt:lpstr>
      <vt:lpstr>How Do Geography And Education Influence Economic Development?</vt:lpstr>
      <vt:lpstr>How Is The Political  Economy Changing?</vt:lpstr>
      <vt:lpstr>How Is The Political  Economy Changing?</vt:lpstr>
      <vt:lpstr>What Is The Nature Of  Economic Transformation? </vt:lpstr>
      <vt:lpstr>What Does The Changing  Economy Mean For Managers?</vt:lpstr>
      <vt:lpstr>What Does The Changing  Economy Mean For Managers?</vt:lpstr>
      <vt:lpstr>What Does The Changing  Economy Mean For Managers?</vt:lpstr>
      <vt:lpstr>How Can Managers Determine A Market’s Overall Attractiveness?  </vt:lpstr>
      <vt:lpstr>Case:  Venezuela </vt:lpstr>
      <vt:lpstr>Case:  Venezuela </vt:lpstr>
      <vt:lpstr>Case:  Venezuela </vt:lpstr>
      <vt:lpstr>Case:  Venezuela </vt:lpstr>
      <vt:lpstr>Slide 49</vt:lpstr>
      <vt:lpstr>Macro Environmental Analysis</vt:lpstr>
      <vt:lpstr>Macro Environmental Analysis</vt:lpstr>
      <vt:lpstr>What Is Cross-Cultural Literacy? </vt:lpstr>
      <vt:lpstr>What Is Culture?</vt:lpstr>
      <vt:lpstr>What Are Values And Norms?</vt:lpstr>
      <vt:lpstr>What Are Values And Norms?</vt:lpstr>
      <vt:lpstr>How Are Culture  And The Nation-State Related?</vt:lpstr>
      <vt:lpstr>What Are The  Determinants Of Culture?</vt:lpstr>
      <vt:lpstr>What Is A Social Structure?</vt:lpstr>
      <vt:lpstr>How Are Individuals  And Groups Different? </vt:lpstr>
      <vt:lpstr>How Are Individuals  And Groups Different? </vt:lpstr>
      <vt:lpstr>An Example of the Impact of Ideology</vt:lpstr>
      <vt:lpstr>What Is The Role  Of Language In Culture? </vt:lpstr>
      <vt:lpstr>What Is The Role  Of Education In Culture?</vt:lpstr>
      <vt:lpstr>Does Culture Change?</vt:lpstr>
      <vt:lpstr>What Do Cultural Differences Mean For Managers?</vt:lpstr>
      <vt:lpstr>What Do Cultural Differences Mean For Managers?</vt:lpstr>
      <vt:lpstr>Case:  MacDonald’s in India</vt:lpstr>
      <vt:lpstr>Case:  MacDonald’s in India</vt:lpstr>
      <vt:lpstr>Lecture 3 Overview</vt:lpstr>
      <vt:lpstr>Slide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315</cp:revision>
  <dcterms:created xsi:type="dcterms:W3CDTF">2007-10-29T20:49:47Z</dcterms:created>
  <dcterms:modified xsi:type="dcterms:W3CDTF">2012-01-20T19:04:13Z</dcterms:modified>
</cp:coreProperties>
</file>