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7"/>
  </p:notesMasterIdLst>
  <p:sldIdLst>
    <p:sldId id="352" r:id="rId2"/>
    <p:sldId id="353" r:id="rId3"/>
    <p:sldId id="354" r:id="rId4"/>
    <p:sldId id="355" r:id="rId5"/>
    <p:sldId id="356" r:id="rId6"/>
    <p:sldId id="357" r:id="rId7"/>
    <p:sldId id="358" r:id="rId8"/>
    <p:sldId id="329" r:id="rId9"/>
    <p:sldId id="347" r:id="rId10"/>
    <p:sldId id="330" r:id="rId11"/>
    <p:sldId id="348" r:id="rId12"/>
    <p:sldId id="331" r:id="rId13"/>
    <p:sldId id="332" r:id="rId14"/>
    <p:sldId id="333" r:id="rId15"/>
    <p:sldId id="334" r:id="rId16"/>
    <p:sldId id="335" r:id="rId17"/>
    <p:sldId id="336" r:id="rId18"/>
    <p:sldId id="337" r:id="rId19"/>
    <p:sldId id="338" r:id="rId20"/>
    <p:sldId id="349" r:id="rId21"/>
    <p:sldId id="350" r:id="rId22"/>
    <p:sldId id="351" r:id="rId23"/>
    <p:sldId id="339" r:id="rId24"/>
    <p:sldId id="340" r:id="rId25"/>
    <p:sldId id="341" r:id="rId26"/>
    <p:sldId id="342" r:id="rId27"/>
    <p:sldId id="343" r:id="rId28"/>
    <p:sldId id="344" r:id="rId29"/>
    <p:sldId id="345" r:id="rId30"/>
    <p:sldId id="346" r:id="rId31"/>
    <p:sldId id="283" r:id="rId32"/>
    <p:sldId id="303" r:id="rId33"/>
    <p:sldId id="284" r:id="rId34"/>
    <p:sldId id="285" r:id="rId35"/>
    <p:sldId id="304" r:id="rId36"/>
    <p:sldId id="286" r:id="rId37"/>
    <p:sldId id="287" r:id="rId38"/>
    <p:sldId id="305" r:id="rId39"/>
    <p:sldId id="306" r:id="rId40"/>
    <p:sldId id="307" r:id="rId41"/>
    <p:sldId id="308" r:id="rId42"/>
    <p:sldId id="309" r:id="rId43"/>
    <p:sldId id="310" r:id="rId44"/>
    <p:sldId id="288" r:id="rId45"/>
    <p:sldId id="289" r:id="rId46"/>
    <p:sldId id="290" r:id="rId47"/>
    <p:sldId id="311" r:id="rId48"/>
    <p:sldId id="291" r:id="rId49"/>
    <p:sldId id="292" r:id="rId50"/>
    <p:sldId id="293" r:id="rId51"/>
    <p:sldId id="294" r:id="rId52"/>
    <p:sldId id="295" r:id="rId53"/>
    <p:sldId id="296" r:id="rId54"/>
    <p:sldId id="312" r:id="rId55"/>
    <p:sldId id="297" r:id="rId56"/>
    <p:sldId id="313" r:id="rId57"/>
    <p:sldId id="317" r:id="rId58"/>
    <p:sldId id="314" r:id="rId59"/>
    <p:sldId id="315" r:id="rId60"/>
    <p:sldId id="298" r:id="rId61"/>
    <p:sldId id="299" r:id="rId62"/>
    <p:sldId id="300" r:id="rId63"/>
    <p:sldId id="301" r:id="rId64"/>
    <p:sldId id="318" r:id="rId65"/>
    <p:sldId id="302" r:id="rId6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8" autoAdjust="0"/>
    <p:restoredTop sz="87673" autoAdjust="0"/>
  </p:normalViewPr>
  <p:slideViewPr>
    <p:cSldViewPr>
      <p:cViewPr varScale="1">
        <p:scale>
          <a:sx n="64" d="100"/>
          <a:sy n="64" d="100"/>
        </p:scale>
        <p:origin x="1372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microsoft.com/office/2016/11/relationships/changesInfo" Target="changesInfos/changesInfo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Tran" userId="34018913e8f1d1e7" providerId="LiveId" clId="{7A91D3F4-7943-4FDF-AEBF-E8991FEF127A}"/>
    <pc:docChg chg="undo modSld">
      <pc:chgData name="Thomas Tran" userId="34018913e8f1d1e7" providerId="LiveId" clId="{7A91D3F4-7943-4FDF-AEBF-E8991FEF127A}" dt="2017-10-02T00:49:23.681" v="7" actId="1036"/>
      <pc:docMkLst>
        <pc:docMk/>
      </pc:docMkLst>
      <pc:sldChg chg="modSp">
        <pc:chgData name="Thomas Tran" userId="34018913e8f1d1e7" providerId="LiveId" clId="{7A91D3F4-7943-4FDF-AEBF-E8991FEF127A}" dt="2017-10-02T00:49:23.681" v="7" actId="1036"/>
        <pc:sldMkLst>
          <pc:docMk/>
          <pc:sldMk cId="47661483" sldId="310"/>
        </pc:sldMkLst>
        <pc:spChg chg="mod">
          <ac:chgData name="Thomas Tran" userId="34018913e8f1d1e7" providerId="LiveId" clId="{7A91D3F4-7943-4FDF-AEBF-E8991FEF127A}" dt="2017-10-02T00:49:23.681" v="7" actId="1036"/>
          <ac:spMkLst>
            <pc:docMk/>
            <pc:sldMk cId="47661483" sldId="310"/>
            <ac:spMk id="2" creationId="{00000000-0000-0000-0000-000000000000}"/>
          </ac:spMkLst>
        </pc:spChg>
      </pc:sldChg>
      <pc:sldChg chg="modSp">
        <pc:chgData name="Thomas Tran" userId="34018913e8f1d1e7" providerId="LiveId" clId="{7A91D3F4-7943-4FDF-AEBF-E8991FEF127A}" dt="2017-10-01T22:26:40.664" v="4" actId="1035"/>
        <pc:sldMkLst>
          <pc:docMk/>
          <pc:sldMk cId="1035914370" sldId="333"/>
        </pc:sldMkLst>
        <pc:spChg chg="mod">
          <ac:chgData name="Thomas Tran" userId="34018913e8f1d1e7" providerId="LiveId" clId="{7A91D3F4-7943-4FDF-AEBF-E8991FEF127A}" dt="2017-10-01T22:26:40.664" v="4" actId="1035"/>
          <ac:spMkLst>
            <pc:docMk/>
            <pc:sldMk cId="1035914370" sldId="333"/>
            <ac:spMk id="2" creationId="{00000000-0000-0000-0000-000000000000}"/>
          </ac:spMkLst>
        </pc:spChg>
      </pc:sldChg>
      <pc:sldChg chg="modSp">
        <pc:chgData name="Thomas Tran" userId="34018913e8f1d1e7" providerId="LiveId" clId="{7A91D3F4-7943-4FDF-AEBF-E8991FEF127A}" dt="2017-10-02T00:36:09.288" v="6" actId="1076"/>
        <pc:sldMkLst>
          <pc:docMk/>
          <pc:sldMk cId="3113169413" sldId="336"/>
        </pc:sldMkLst>
        <pc:picChg chg="mod">
          <ac:chgData name="Thomas Tran" userId="34018913e8f1d1e7" providerId="LiveId" clId="{7A91D3F4-7943-4FDF-AEBF-E8991FEF127A}" dt="2017-10-02T00:36:09.288" v="6" actId="1076"/>
          <ac:picMkLst>
            <pc:docMk/>
            <pc:sldMk cId="3113169413" sldId="336"/>
            <ac:picMk id="4" creationId="{00000000-0000-0000-0000-000000000000}"/>
          </ac:picMkLst>
        </pc:picChg>
      </pc:sldChg>
      <pc:sldChg chg="modSp">
        <pc:chgData name="Thomas Tran" userId="34018913e8f1d1e7" providerId="LiveId" clId="{7A91D3F4-7943-4FDF-AEBF-E8991FEF127A}" dt="2017-10-01T21:01:08.521" v="1" actId="1036"/>
        <pc:sldMkLst>
          <pc:docMk/>
          <pc:sldMk cId="2112613195" sldId="352"/>
        </pc:sldMkLst>
        <pc:picChg chg="mod">
          <ac:chgData name="Thomas Tran" userId="34018913e8f1d1e7" providerId="LiveId" clId="{7A91D3F4-7943-4FDF-AEBF-E8991FEF127A}" dt="2017-10-01T21:01:08.521" v="1" actId="1036"/>
          <ac:picMkLst>
            <pc:docMk/>
            <pc:sldMk cId="2112613195" sldId="352"/>
            <ac:picMk id="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5A609B-0527-4760-A0F8-841C2354177F}" type="datetimeFigureOut">
              <a:rPr lang="en-CA" smtClean="0"/>
              <a:t>2017-10-01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B6DDD4-5437-4C68-ABC0-52840CA37C3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150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0197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41016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96549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164257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83856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834325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06929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51568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08240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241421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62037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81921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707067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26059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737218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41605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403338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246957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075316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27236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35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49315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02144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40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13920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41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47670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43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06677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44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921571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46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853215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9pPr>
          </a:lstStyle>
          <a:p>
            <a:fld id="{BDC15AF4-B81C-459B-9482-5A398921D443}" type="slidenum">
              <a:rPr lang="en-US" altLang="en-US" sz="1200" b="0"/>
              <a:pPr/>
              <a:t>49</a:t>
            </a:fld>
            <a:endParaRPr lang="en-US" altLang="en-US" sz="1200" b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50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295344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9pPr>
          </a:lstStyle>
          <a:p>
            <a:fld id="{E52CF607-46FE-402D-977A-301D9D5AB6A9}" type="slidenum">
              <a:rPr lang="en-US" altLang="en-US" sz="1200" b="0"/>
              <a:pPr/>
              <a:t>51</a:t>
            </a:fld>
            <a:endParaRPr lang="en-US" altLang="en-US" sz="1200" b="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9pPr>
          </a:lstStyle>
          <a:p>
            <a:fld id="{9DAFFD2F-9393-429E-A642-DF0888BDFCB1}" type="slidenum">
              <a:rPr lang="en-US" altLang="en-US" sz="1200" b="0"/>
              <a:pPr/>
              <a:t>52</a:t>
            </a:fld>
            <a:endParaRPr lang="en-US" altLang="en-US" sz="1200" b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53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955836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57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345472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58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401871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61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82960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63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514993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64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9669953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65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7667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70FC9-B0B9-4CC8-83C3-1446B5A67B32}" type="datetime1">
              <a:rPr lang="en-CA" smtClean="0"/>
              <a:t>2017-10-01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6079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137D5-64E1-4431-BAB9-C1E0EB1C800B}" type="datetime1">
              <a:rPr lang="en-CA" smtClean="0"/>
              <a:t>2017-10-01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7753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9456-3F04-4E6D-9115-0470F1DA5CB1}" type="datetime1">
              <a:rPr lang="en-CA" smtClean="0"/>
              <a:t>2017-10-01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3823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AEF5C-5D15-471D-B801-9B88A2CCE6E5}" type="datetime1">
              <a:rPr lang="en-CA" smtClean="0"/>
              <a:t>2017-10-01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9524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D9A8D-A92A-418A-B409-2855A6FE48C0}" type="datetime1">
              <a:rPr lang="en-CA" smtClean="0"/>
              <a:t>2017-10-01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637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01D74-7AD6-4ADB-94D4-1705CDAAE503}" type="datetime1">
              <a:rPr lang="en-CA" smtClean="0"/>
              <a:t>2017-10-01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53351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5737B-65E1-407B-BAA8-56E3184A5145}" type="datetime1">
              <a:rPr lang="en-CA" smtClean="0"/>
              <a:t>2017-10-01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9496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AD96-A950-412A-A579-EDE92AFA4E04}" type="datetime1">
              <a:rPr lang="en-CA" smtClean="0"/>
              <a:t>2017-10-01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02230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95E33-28E2-4306-8342-367052AFC1E6}" type="datetime1">
              <a:rPr lang="en-CA" smtClean="0"/>
              <a:t>2017-10-01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48925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05E96-AA97-412F-B483-C42D452FFAC6}" type="datetime1">
              <a:rPr lang="en-CA" smtClean="0"/>
              <a:t>2017-10-01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9297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D1CA6-1EAA-456F-A2C9-FCA562ACF3FF}" type="datetime1">
              <a:rPr lang="en-CA" smtClean="0"/>
              <a:t>2017-10-01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0520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CCBD1-091A-4A19-8C80-3AFFFF3EBD50}" type="datetime1">
              <a:rPr lang="en-CA" smtClean="0"/>
              <a:t>2017-10-01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774F1-3934-4341-9223-09B738815DA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1381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sites.fas.harvard.edu/~biotext/animations/replication1.swf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042792" cy="4525963"/>
          </a:xfrm>
        </p:spPr>
        <p:txBody>
          <a:bodyPr/>
          <a:lstStyle/>
          <a:p>
            <a:r>
              <a:rPr lang="en-CA" dirty="0"/>
              <a:t>Building blocks of DNA</a:t>
            </a:r>
          </a:p>
          <a:p>
            <a:r>
              <a:rPr lang="en-CA" dirty="0"/>
              <a:t>Position of 3` and 5` is very important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1</a:t>
            </a:fld>
            <a:endParaRPr lang="en-CA"/>
          </a:p>
        </p:txBody>
      </p:sp>
      <p:pic>
        <p:nvPicPr>
          <p:cNvPr id="5" name="Picture 4" descr="figure_05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062" y="404664"/>
            <a:ext cx="4960938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454123"/>
            <a:ext cx="3528392" cy="4071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613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DNA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2</a:t>
            </a:fld>
            <a:endParaRPr lang="en-CA"/>
          </a:p>
        </p:txBody>
      </p:sp>
      <p:pic>
        <p:nvPicPr>
          <p:cNvPr id="7" name="Content Placeholder 6" descr="figure_05_06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78" y="1484784"/>
            <a:ext cx="8736148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94360"/>
            <a:ext cx="7632848" cy="566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753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Chromosome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DNA is highly packaged in the nucleus </a:t>
            </a:r>
          </a:p>
          <a:p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2052" name="Picture 4" descr="http://www.b4fa.org/wp-content/uploads/2012/06/what-is-a-chromosome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35432"/>
            <a:ext cx="6768752" cy="4777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80655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DNA Packaging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Chromatin</a:t>
            </a:r>
          </a:p>
          <a:p>
            <a:r>
              <a:rPr lang="en-US" dirty="0"/>
              <a:t>Nucleosome </a:t>
            </a:r>
          </a:p>
          <a:p>
            <a:r>
              <a:rPr lang="en-US" dirty="0"/>
              <a:t>Histones</a:t>
            </a:r>
          </a:p>
        </p:txBody>
      </p:sp>
      <p:pic>
        <p:nvPicPr>
          <p:cNvPr id="1026" name="Picture 2" descr="C:\Users\Hooshi\Documents\Fungi Genetics\chromatin.png"/>
          <p:cNvPicPr>
            <a:picLocks noChangeAspect="1" noChangeArrowheads="1"/>
          </p:cNvPicPr>
          <p:nvPr/>
        </p:nvPicPr>
        <p:blipFill>
          <a:blip r:embed="rId3" cstate="print"/>
          <a:srcRect t="8334"/>
          <a:stretch>
            <a:fillRect/>
          </a:stretch>
        </p:blipFill>
        <p:spPr bwMode="auto">
          <a:xfrm>
            <a:off x="2843808" y="1447799"/>
            <a:ext cx="6262760" cy="522880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923928" y="6550223"/>
            <a:ext cx="37699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prstClr val="black"/>
                </a:solidFill>
              </a:rPr>
              <a:t> from http://www.chromatintoronto.ca/projects.html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81128"/>
            <a:ext cx="4675432" cy="1988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27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en-CA" dirty="0"/>
              <a:t>nucleosome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842992" cy="4525963"/>
          </a:xfrm>
        </p:spPr>
        <p:txBody>
          <a:bodyPr/>
          <a:lstStyle/>
          <a:p>
            <a:r>
              <a:rPr lang="en-CA" dirty="0"/>
              <a:t>The basic unit of chromosome is nucleosome</a:t>
            </a:r>
          </a:p>
          <a:p>
            <a:r>
              <a:rPr lang="en-CA" dirty="0"/>
              <a:t>Nucleosome makes up chromatin</a:t>
            </a:r>
          </a:p>
          <a:p>
            <a:r>
              <a:rPr lang="en-CA" dirty="0"/>
              <a:t>DNA + Protein = chromatin </a:t>
            </a:r>
          </a:p>
          <a:p>
            <a:endParaRPr lang="en-CA" dirty="0"/>
          </a:p>
        </p:txBody>
      </p:sp>
      <p:pic>
        <p:nvPicPr>
          <p:cNvPr id="4" name="Picture 2" descr="figure_05_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725" y="427880"/>
            <a:ext cx="2925763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7166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Access to DNA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Chromatin remodeling</a:t>
            </a:r>
          </a:p>
          <a:p>
            <a:r>
              <a:rPr lang="en-CA" dirty="0"/>
              <a:t>Histone modification </a:t>
            </a:r>
          </a:p>
          <a:p>
            <a:pPr lvl="1"/>
            <a:r>
              <a:rPr lang="en-CA" dirty="0"/>
              <a:t>Acetylation </a:t>
            </a:r>
          </a:p>
          <a:p>
            <a:pPr lvl="1"/>
            <a:r>
              <a:rPr lang="en-CA" dirty="0"/>
              <a:t>Methylation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6</a:t>
            </a:fld>
            <a:endParaRPr lang="en-CA"/>
          </a:p>
        </p:txBody>
      </p:sp>
      <p:pic>
        <p:nvPicPr>
          <p:cNvPr id="5" name="Picture 4" descr="figure_05_27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485" y="2924944"/>
            <a:ext cx="4484303" cy="2953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8241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764704"/>
            <a:ext cx="7772400" cy="4572000"/>
          </a:xfrm>
        </p:spPr>
        <p:txBody>
          <a:bodyPr/>
          <a:lstStyle/>
          <a:p>
            <a:r>
              <a:rPr lang="en-CA" sz="3200" dirty="0" err="1"/>
              <a:t>Euchromatin</a:t>
            </a:r>
            <a:r>
              <a:rPr lang="en-CA" dirty="0"/>
              <a:t> </a:t>
            </a:r>
          </a:p>
          <a:p>
            <a:pPr lvl="1"/>
            <a:r>
              <a:rPr lang="en-CA" dirty="0"/>
              <a:t>Lightly packed DNA </a:t>
            </a:r>
          </a:p>
          <a:p>
            <a:pPr lvl="1"/>
            <a:r>
              <a:rPr lang="en-CA" dirty="0"/>
              <a:t>Transcriptionally active</a:t>
            </a:r>
          </a:p>
          <a:p>
            <a:r>
              <a:rPr lang="en-CA" sz="3200" dirty="0"/>
              <a:t>Heterochromatin </a:t>
            </a:r>
          </a:p>
          <a:p>
            <a:pPr lvl="1"/>
            <a:r>
              <a:rPr lang="en-CA" dirty="0"/>
              <a:t>Tightly packed DNA</a:t>
            </a:r>
          </a:p>
          <a:p>
            <a:pPr lvl="1"/>
            <a:r>
              <a:rPr lang="en-CA" dirty="0"/>
              <a:t>Transcriptionally repressed DNA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492" y="4293096"/>
            <a:ext cx="6438900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82999" y="6453336"/>
            <a:ext cx="5701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/>
              <a:t>Thomas </a:t>
            </a:r>
            <a:r>
              <a:rPr lang="en-CA" sz="1400" dirty="0" err="1"/>
              <a:t>Jenuwein</a:t>
            </a:r>
            <a:r>
              <a:rPr lang="en-CA" sz="1400" dirty="0"/>
              <a:t> and C. David Allis. Translating the Histone Code. Science 293 2001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7</a:t>
            </a:fld>
            <a:endParaRPr lang="en-CA"/>
          </a:p>
        </p:txBody>
      </p:sp>
      <p:pic>
        <p:nvPicPr>
          <p:cNvPr id="6" name="Picture 5" descr="figure_05_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6" y="4293096"/>
            <a:ext cx="8531225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2836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/>
              <a:t>DNA Replication 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85976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DNA replication </a:t>
            </a:r>
          </a:p>
          <a:p>
            <a:r>
              <a:rPr lang="en-CA" dirty="0"/>
              <a:t>Transcription </a:t>
            </a:r>
          </a:p>
          <a:p>
            <a:r>
              <a:rPr lang="en-CA" dirty="0"/>
              <a:t>Translation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9</a:t>
            </a:fld>
            <a:endParaRPr lang="en-CA"/>
          </a:p>
        </p:txBody>
      </p:sp>
      <p:pic>
        <p:nvPicPr>
          <p:cNvPr id="5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790" y="1772816"/>
            <a:ext cx="5606210" cy="4581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6042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DNA replication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10</a:t>
            </a:fld>
            <a:endParaRPr lang="en-CA"/>
          </a:p>
        </p:txBody>
      </p:sp>
      <p:pic>
        <p:nvPicPr>
          <p:cNvPr id="5" name="Content Placeholder 4" descr="figure_06_0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8229600" cy="355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26553" y="5157192"/>
            <a:ext cx="81994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/>
              <a:t>Template strand is replicated into two newly synthesized strands</a:t>
            </a:r>
          </a:p>
          <a:p>
            <a:r>
              <a:rPr lang="en-CA" sz="2400" dirty="0"/>
              <a:t>DNA synthesis is semi-conservative </a:t>
            </a:r>
          </a:p>
        </p:txBody>
      </p:sp>
    </p:spTree>
    <p:extLst>
      <p:ext uri="{BB962C8B-B14F-4D97-AF65-F5344CB8AC3E}">
        <p14:creationId xmlns:p14="http://schemas.microsoft.com/office/powerpoint/2010/main" val="32117793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11</a:t>
            </a:fld>
            <a:endParaRPr lang="en-CA"/>
          </a:p>
        </p:txBody>
      </p:sp>
      <p:pic>
        <p:nvPicPr>
          <p:cNvPr id="5" name="Content Placeholder 4" descr="figure_06_0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04664"/>
            <a:ext cx="3643259" cy="6157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6883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DNA replication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A template strand is used to replicate a newly synthesized strand of DNA </a:t>
            </a:r>
          </a:p>
          <a:p>
            <a:r>
              <a:rPr lang="en-CA" dirty="0"/>
              <a:t>Replication origin is the starting point for DNA replication </a:t>
            </a:r>
          </a:p>
          <a:p>
            <a:pPr lvl="1"/>
            <a:r>
              <a:rPr lang="en-CA" dirty="0"/>
              <a:t>Hydrogen bond is broken</a:t>
            </a:r>
          </a:p>
          <a:p>
            <a:pPr lvl="1"/>
            <a:r>
              <a:rPr lang="en-CA" dirty="0"/>
              <a:t>A-T rich areas are preferred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4946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Replication Origin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13</a:t>
            </a:fld>
            <a:endParaRPr lang="en-CA"/>
          </a:p>
        </p:txBody>
      </p:sp>
      <p:pic>
        <p:nvPicPr>
          <p:cNvPr id="5" name="Content Placeholder 4" descr="figure_06_0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556792"/>
            <a:ext cx="491477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figure_06_0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140968"/>
            <a:ext cx="4897543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67545" y="1988840"/>
            <a:ext cx="35658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Requires initiator proteins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Breaks the bonds between bases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In simple eukaryotes like yeast and bacteria it is about 100 </a:t>
            </a:r>
            <a:r>
              <a:rPr lang="en-CA" sz="2400" dirty="0" err="1"/>
              <a:t>bp</a:t>
            </a:r>
            <a:endParaRPr lang="en-CA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Formation of replication fork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3606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r>
              <a:rPr lang="en-CA" dirty="0"/>
              <a:t>Replication process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Helicase unwinds the DNA double helix </a:t>
            </a:r>
          </a:p>
          <a:p>
            <a:r>
              <a:rPr lang="en-CA" dirty="0"/>
              <a:t>DNA polymerase attaches to the leading strand and starts synthesizing the new DNA </a:t>
            </a:r>
          </a:p>
          <a:p>
            <a:r>
              <a:rPr lang="en-CA" dirty="0" err="1"/>
              <a:t>Primase</a:t>
            </a:r>
            <a:r>
              <a:rPr lang="en-CA" dirty="0"/>
              <a:t> adds RNA primer </a:t>
            </a:r>
          </a:p>
          <a:p>
            <a:r>
              <a:rPr lang="en-CA" dirty="0"/>
              <a:t>Okazaki fragments are added by DNA polymerase </a:t>
            </a:r>
          </a:p>
          <a:p>
            <a:r>
              <a:rPr lang="en-CA" dirty="0"/>
              <a:t>DNA Ligase </a:t>
            </a:r>
          </a:p>
          <a:p>
            <a:r>
              <a:rPr lang="en-CA" dirty="0"/>
              <a:t>5’ to 3’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59143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DNA replication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Replication fork formation </a:t>
            </a:r>
          </a:p>
          <a:p>
            <a:r>
              <a:rPr lang="en-CA" dirty="0"/>
              <a:t>DNA polymerase adds new nucleotides to the growing strand </a:t>
            </a:r>
          </a:p>
          <a:p>
            <a:r>
              <a:rPr lang="en-CA" dirty="0"/>
              <a:t>Replication is always in 5’ to 3’ direction </a:t>
            </a:r>
          </a:p>
          <a:p>
            <a:r>
              <a:rPr lang="en-CA" dirty="0"/>
              <a:t>Leading strand </a:t>
            </a:r>
          </a:p>
          <a:p>
            <a:r>
              <a:rPr lang="en-CA" dirty="0"/>
              <a:t>Lagging strand </a:t>
            </a:r>
          </a:p>
          <a:p>
            <a:pPr lvl="1"/>
            <a:r>
              <a:rPr lang="en-CA" dirty="0" err="1"/>
              <a:t>Primase</a:t>
            </a:r>
            <a:r>
              <a:rPr lang="en-CA" dirty="0"/>
              <a:t> </a:t>
            </a:r>
          </a:p>
          <a:p>
            <a:pPr lvl="1"/>
            <a:r>
              <a:rPr lang="en-CA" dirty="0"/>
              <a:t>Okazaki fragments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86637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DNA Polymerase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The process is 5` to 3` </a:t>
            </a:r>
          </a:p>
          <a:p>
            <a:r>
              <a:rPr lang="en-CA" dirty="0"/>
              <a:t>The energy is generated from hydrolysis of each </a:t>
            </a:r>
            <a:r>
              <a:rPr lang="en-CA" dirty="0" err="1"/>
              <a:t>dNTP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16</a:t>
            </a:fld>
            <a:endParaRPr lang="en-CA"/>
          </a:p>
        </p:txBody>
      </p:sp>
      <p:pic>
        <p:nvPicPr>
          <p:cNvPr id="6" name="Picture 5" descr="figure_06_11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23" y="3789040"/>
            <a:ext cx="8531225" cy="298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64331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 descr="figure_06_1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24936" cy="6306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31694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122912" cy="1143000"/>
          </a:xfrm>
        </p:spPr>
        <p:txBody>
          <a:bodyPr/>
          <a:lstStyle/>
          <a:p>
            <a:r>
              <a:rPr lang="en-CA" dirty="0" err="1"/>
              <a:t>Primase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687926" cy="4525963"/>
          </a:xfrm>
        </p:spPr>
        <p:txBody>
          <a:bodyPr/>
          <a:lstStyle/>
          <a:p>
            <a:r>
              <a:rPr lang="en-CA" dirty="0" err="1"/>
              <a:t>Primase</a:t>
            </a:r>
            <a:r>
              <a:rPr lang="en-CA" dirty="0"/>
              <a:t> adds RNA primers</a:t>
            </a:r>
          </a:p>
          <a:p>
            <a:r>
              <a:rPr lang="en-CA" dirty="0"/>
              <a:t>It is an example of RNA polymerase </a:t>
            </a:r>
          </a:p>
          <a:p>
            <a:r>
              <a:rPr lang="en-CA" dirty="0"/>
              <a:t>RNA is removed by DNA repair polymerase</a:t>
            </a:r>
          </a:p>
          <a:p>
            <a:r>
              <a:rPr lang="en-CA" dirty="0"/>
              <a:t>DNA ligase joins fragments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18</a:t>
            </a:fld>
            <a:endParaRPr lang="en-CA"/>
          </a:p>
        </p:txBody>
      </p:sp>
      <p:pic>
        <p:nvPicPr>
          <p:cNvPr id="5" name="Picture 4" descr="figure_06_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126" y="260648"/>
            <a:ext cx="3814763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1399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74840" cy="1143000"/>
          </a:xfrm>
        </p:spPr>
        <p:txBody>
          <a:bodyPr/>
          <a:lstStyle/>
          <a:p>
            <a:r>
              <a:rPr lang="en-CA" dirty="0"/>
              <a:t>Okazaki fragment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r>
              <a:rPr lang="en-CA" dirty="0"/>
              <a:t>Short fragments of DNA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19</a:t>
            </a:fld>
            <a:endParaRPr lang="en-CA"/>
          </a:p>
        </p:txBody>
      </p:sp>
      <p:pic>
        <p:nvPicPr>
          <p:cNvPr id="5" name="Picture 4" descr="figure_06_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4664"/>
            <a:ext cx="3436938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42350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Replication Machinery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DNA helicases </a:t>
            </a:r>
          </a:p>
          <a:p>
            <a:r>
              <a:rPr lang="en-CA" dirty="0"/>
              <a:t>DNA topoisomerase </a:t>
            </a:r>
          </a:p>
          <a:p>
            <a:r>
              <a:rPr lang="en-CA" dirty="0"/>
              <a:t>Single strand DNA binding protein </a:t>
            </a:r>
          </a:p>
          <a:p>
            <a:r>
              <a:rPr lang="en-CA" dirty="0" err="1"/>
              <a:t>Primase</a:t>
            </a:r>
            <a:r>
              <a:rPr lang="en-CA" dirty="0"/>
              <a:t> </a:t>
            </a:r>
          </a:p>
          <a:p>
            <a:r>
              <a:rPr lang="en-CA" dirty="0"/>
              <a:t>DNA polymerase </a:t>
            </a:r>
          </a:p>
          <a:p>
            <a:r>
              <a:rPr lang="en-CA" dirty="0"/>
              <a:t>Sliding clamp</a:t>
            </a:r>
          </a:p>
          <a:p>
            <a:r>
              <a:rPr lang="en-CA" dirty="0"/>
              <a:t>RNA primer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81665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21</a:t>
            </a:fld>
            <a:endParaRPr lang="en-CA"/>
          </a:p>
        </p:txBody>
      </p:sp>
      <p:pic>
        <p:nvPicPr>
          <p:cNvPr id="5" name="Picture 4" descr="figure_06_19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352928" cy="5464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5" descr="figure_06_19b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5837"/>
            <a:ext cx="8820472" cy="6612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6823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22</a:t>
            </a:fld>
            <a:endParaRPr lang="en-CA"/>
          </a:p>
        </p:txBody>
      </p:sp>
      <p:pic>
        <p:nvPicPr>
          <p:cNvPr id="5" name="Content Placeholder 4" descr="figure_06_2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7791517" cy="6161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08553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>
                <a:hlinkClick r:id="rId2"/>
              </a:rPr>
              <a:t>http://sites.fas.harvard.edu/~biotext/animations/replication1.swf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50684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Telomerase Replication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754760" cy="4525963"/>
          </a:xfrm>
        </p:spPr>
        <p:txBody>
          <a:bodyPr>
            <a:normAutofit/>
          </a:bodyPr>
          <a:lstStyle/>
          <a:p>
            <a:r>
              <a:rPr lang="en-CA" dirty="0"/>
              <a:t>Telomeres are long repetitive sequences at the end of the DNA strand </a:t>
            </a:r>
          </a:p>
          <a:p>
            <a:r>
              <a:rPr lang="en-CA" dirty="0"/>
              <a:t>Telomerase extends DNA at the lagging strand 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24</a:t>
            </a:fld>
            <a:endParaRPr lang="en-CA"/>
          </a:p>
        </p:txBody>
      </p:sp>
      <p:pic>
        <p:nvPicPr>
          <p:cNvPr id="5" name="Picture 4" descr="figure_06_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340768"/>
            <a:ext cx="4464496" cy="4962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79376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DNA repair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/>
              <a:t>Damage can occur exogenously or endogenously </a:t>
            </a:r>
          </a:p>
          <a:p>
            <a:pPr lvl="1"/>
            <a:r>
              <a:rPr lang="en-CA" dirty="0"/>
              <a:t>Replication stress</a:t>
            </a:r>
          </a:p>
          <a:p>
            <a:pPr lvl="1"/>
            <a:r>
              <a:rPr lang="en-CA" dirty="0"/>
              <a:t>UV radiation </a:t>
            </a:r>
          </a:p>
          <a:p>
            <a:pPr lvl="2"/>
            <a:r>
              <a:rPr lang="en-CA" dirty="0"/>
              <a:t>Thymine dimer</a:t>
            </a:r>
          </a:p>
          <a:p>
            <a:pPr lvl="1"/>
            <a:r>
              <a:rPr lang="en-CA" dirty="0"/>
              <a:t>Radical oxygen species </a:t>
            </a:r>
          </a:p>
          <a:p>
            <a:pPr lvl="2"/>
            <a:r>
              <a:rPr lang="en-CA" dirty="0"/>
              <a:t>Metabolic by-product </a:t>
            </a:r>
          </a:p>
          <a:p>
            <a:r>
              <a:rPr lang="en-CA" dirty="0"/>
              <a:t>Depuration </a:t>
            </a:r>
          </a:p>
          <a:p>
            <a:r>
              <a:rPr lang="en-CA" dirty="0"/>
              <a:t>Deamination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77256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26</a:t>
            </a:fld>
            <a:endParaRPr lang="en-CA"/>
          </a:p>
        </p:txBody>
      </p:sp>
      <p:pic>
        <p:nvPicPr>
          <p:cNvPr id="5" name="Content Placeholder 4" descr="figure_06_2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28" y="116632"/>
            <a:ext cx="8229600" cy="3785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figure_06_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33056"/>
            <a:ext cx="8531225" cy="2769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99955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6019" y="188640"/>
            <a:ext cx="7046291" cy="1143000"/>
          </a:xfrm>
        </p:spPr>
        <p:txBody>
          <a:bodyPr/>
          <a:lstStyle/>
          <a:p>
            <a:r>
              <a:rPr lang="en-CA" dirty="0"/>
              <a:t>Repair mechanism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698976" cy="4525963"/>
          </a:xfrm>
        </p:spPr>
        <p:txBody>
          <a:bodyPr/>
          <a:lstStyle/>
          <a:p>
            <a:r>
              <a:rPr lang="en-CA" dirty="0"/>
              <a:t>Recognize damage </a:t>
            </a:r>
          </a:p>
          <a:p>
            <a:r>
              <a:rPr lang="en-CA" dirty="0"/>
              <a:t>Remove damaged/mismatched nucleotide</a:t>
            </a:r>
          </a:p>
          <a:p>
            <a:r>
              <a:rPr lang="en-CA" dirty="0"/>
              <a:t>Add correct nucleotide </a:t>
            </a:r>
          </a:p>
          <a:p>
            <a:r>
              <a:rPr lang="en-CA" dirty="0"/>
              <a:t>Gap filling  </a:t>
            </a:r>
          </a:p>
        </p:txBody>
      </p:sp>
      <p:pic>
        <p:nvPicPr>
          <p:cNvPr id="4" name="Picture 3" descr="figure_06_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7" y="528156"/>
            <a:ext cx="2925763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94572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DNA double stranded break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400" dirty="0"/>
              <a:t>Non-homologous end joining: Error prone repair </a:t>
            </a:r>
          </a:p>
          <a:p>
            <a:r>
              <a:rPr lang="en-CA" sz="2400" dirty="0"/>
              <a:t>Homologous recombination: Error free repair </a:t>
            </a:r>
          </a:p>
        </p:txBody>
      </p:sp>
      <p:pic>
        <p:nvPicPr>
          <p:cNvPr id="4" name="Picture 3" descr="figure_06_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47055"/>
            <a:ext cx="7946827" cy="43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083744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Non-Homologous End Joining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Recognition and recruitment of repair factors to the site of DNA break</a:t>
            </a:r>
          </a:p>
          <a:p>
            <a:r>
              <a:rPr lang="en-US" dirty="0"/>
              <a:t>Bringing broken ends to close proximity</a:t>
            </a:r>
          </a:p>
          <a:p>
            <a:r>
              <a:rPr lang="en-US" dirty="0"/>
              <a:t>Ligation and gap filling 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3886200"/>
            <a:ext cx="73914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31950273"/>
      </p:ext>
    </p:extLst>
  </p:cSld>
  <p:clrMapOvr>
    <a:masterClrMapping/>
  </p:clrMapOvr>
  <p:transition advClick="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Homologous recombination </a:t>
            </a:r>
          </a:p>
        </p:txBody>
      </p:sp>
      <p:pic>
        <p:nvPicPr>
          <p:cNvPr id="4" name="Content Placeholder 3" descr="figure 6-3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50231"/>
            <a:ext cx="5400600" cy="559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98244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Central Dogma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332656"/>
            <a:ext cx="7632848" cy="6237623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97431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525963"/>
          </a:xfrm>
        </p:spPr>
        <p:txBody>
          <a:bodyPr/>
          <a:lstStyle/>
          <a:p>
            <a:r>
              <a:rPr lang="en-CA" dirty="0"/>
              <a:t>Central dogma of molecular biology</a:t>
            </a:r>
          </a:p>
          <a:p>
            <a:endParaRPr lang="en-CA" dirty="0"/>
          </a:p>
        </p:txBody>
      </p:sp>
      <p:pic>
        <p:nvPicPr>
          <p:cNvPr id="5" name="Picture 4" descr="figure_07_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84784"/>
            <a:ext cx="4698204" cy="5172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0564170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Ribonucleic Acid (RNA)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Composed of nucleotides </a:t>
            </a:r>
          </a:p>
          <a:p>
            <a:r>
              <a:rPr lang="en-CA" dirty="0"/>
              <a:t>Ribose sugar  </a:t>
            </a:r>
          </a:p>
          <a:p>
            <a:r>
              <a:rPr lang="en-CA" dirty="0"/>
              <a:t>Uracil </a:t>
            </a:r>
          </a:p>
        </p:txBody>
      </p:sp>
      <p:pic>
        <p:nvPicPr>
          <p:cNvPr id="5" name="Picture 4" descr="figure_07_03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480" y="3522563"/>
            <a:ext cx="4680520" cy="3074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figure_07_03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44800"/>
            <a:ext cx="4265613" cy="315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39825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Various Types of RNA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mRNA </a:t>
            </a:r>
          </a:p>
          <a:p>
            <a:pPr lvl="1"/>
            <a:r>
              <a:rPr lang="en-CA" dirty="0"/>
              <a:t>Encodes protein </a:t>
            </a:r>
          </a:p>
          <a:p>
            <a:r>
              <a:rPr lang="en-CA" dirty="0" err="1"/>
              <a:t>tRNA</a:t>
            </a:r>
            <a:endParaRPr lang="en-CA" dirty="0"/>
          </a:p>
          <a:p>
            <a:pPr lvl="1"/>
            <a:r>
              <a:rPr lang="en-CA" dirty="0"/>
              <a:t>Shuttles amino acids  </a:t>
            </a:r>
          </a:p>
          <a:p>
            <a:r>
              <a:rPr lang="en-CA" dirty="0" err="1"/>
              <a:t>rRNA</a:t>
            </a:r>
            <a:r>
              <a:rPr lang="en-CA" dirty="0"/>
              <a:t> </a:t>
            </a:r>
          </a:p>
          <a:p>
            <a:pPr lvl="1"/>
            <a:r>
              <a:rPr lang="en-CA" dirty="0"/>
              <a:t>Make up ribosome structures</a:t>
            </a:r>
          </a:p>
          <a:p>
            <a:r>
              <a:rPr lang="en-CA" dirty="0" err="1"/>
              <a:t>miRNA</a:t>
            </a:r>
            <a:r>
              <a:rPr lang="en-CA" dirty="0"/>
              <a:t> </a:t>
            </a:r>
          </a:p>
          <a:p>
            <a:pPr lvl="1"/>
            <a:r>
              <a:rPr lang="en-CA" dirty="0"/>
              <a:t>Gene expression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52581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Template strand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Template strand is used to transcribe the RNA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35</a:t>
            </a:fld>
            <a:endParaRPr lang="en-CA"/>
          </a:p>
        </p:txBody>
      </p:sp>
      <p:pic>
        <p:nvPicPr>
          <p:cNvPr id="5" name="Picture 4" descr="figure_07_0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564904"/>
            <a:ext cx="4731785" cy="351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97630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Transcription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Initiation </a:t>
            </a:r>
          </a:p>
          <a:p>
            <a:pPr lvl="1"/>
            <a:r>
              <a:rPr lang="en-CA" dirty="0"/>
              <a:t>Promoter recognition </a:t>
            </a:r>
          </a:p>
          <a:p>
            <a:r>
              <a:rPr lang="en-CA" dirty="0"/>
              <a:t>Unwinding DNA double helix </a:t>
            </a:r>
          </a:p>
          <a:p>
            <a:r>
              <a:rPr lang="en-CA" dirty="0"/>
              <a:t>RNA synthesis </a:t>
            </a:r>
          </a:p>
          <a:p>
            <a:r>
              <a:rPr lang="en-CA" dirty="0"/>
              <a:t>Termination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36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95570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Prokaryotic transcription </a:t>
            </a:r>
          </a:p>
        </p:txBody>
      </p:sp>
      <p:pic>
        <p:nvPicPr>
          <p:cNvPr id="4" name="Content Placeholder 3" descr="figure_07_0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83935"/>
            <a:ext cx="7128792" cy="555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10331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Transcription Initiation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Promoter region </a:t>
            </a:r>
          </a:p>
          <a:p>
            <a:r>
              <a:rPr lang="en-CA" dirty="0"/>
              <a:t>RNA polymerase </a:t>
            </a:r>
          </a:p>
          <a:p>
            <a:pPr lvl="1"/>
            <a:r>
              <a:rPr lang="en-CA" dirty="0"/>
              <a:t>Sigma factor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38</a:t>
            </a:fld>
            <a:endParaRPr lang="en-CA"/>
          </a:p>
        </p:txBody>
      </p:sp>
      <p:pic>
        <p:nvPicPr>
          <p:cNvPr id="5" name="Picture 4" descr="figure_07_1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266"/>
          <a:stretch/>
        </p:blipFill>
        <p:spPr bwMode="auto">
          <a:xfrm>
            <a:off x="377960" y="3861048"/>
            <a:ext cx="8531225" cy="2248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63128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39</a:t>
            </a:fld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9" name="Content Placeholder 3" descr="figure_07_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11" y="340011"/>
            <a:ext cx="8211337" cy="6401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46055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Transcription termination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Regions in the DNA signal transcription termination </a:t>
            </a:r>
          </a:p>
          <a:p>
            <a:r>
              <a:rPr lang="en-CA" dirty="0"/>
              <a:t>These regions will be transcribed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40</a:t>
            </a:fld>
            <a:endParaRPr lang="en-CA"/>
          </a:p>
        </p:txBody>
      </p:sp>
      <p:pic>
        <p:nvPicPr>
          <p:cNvPr id="5" name="Picture 4" descr="figure_07_1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04"/>
          <a:stretch/>
        </p:blipFill>
        <p:spPr bwMode="auto">
          <a:xfrm>
            <a:off x="306387" y="3645024"/>
            <a:ext cx="8531225" cy="25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03527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Eukaryotic vs Prokaryotic Transcription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41</a:t>
            </a:fld>
            <a:endParaRPr lang="en-CA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RNA Polymerase </a:t>
            </a:r>
          </a:p>
          <a:p>
            <a:pPr lvl="1"/>
            <a:r>
              <a:rPr lang="en-CA" dirty="0"/>
              <a:t>Eukaryotes have three different types </a:t>
            </a:r>
          </a:p>
          <a:p>
            <a:r>
              <a:rPr lang="en-CA" dirty="0"/>
              <a:t>Transcription factors </a:t>
            </a:r>
          </a:p>
          <a:p>
            <a:pPr lvl="1"/>
            <a:r>
              <a:rPr lang="en-CA" dirty="0"/>
              <a:t>Absent in prokaryotic cells </a:t>
            </a:r>
          </a:p>
          <a:p>
            <a:r>
              <a:rPr lang="en-CA" dirty="0"/>
              <a:t>Regulatory DNA sequences </a:t>
            </a:r>
          </a:p>
          <a:p>
            <a:pPr lvl="1"/>
            <a:r>
              <a:rPr lang="en-CA" dirty="0"/>
              <a:t>More complex regulation in eukaryotic cells </a:t>
            </a:r>
          </a:p>
          <a:p>
            <a:r>
              <a:rPr lang="en-CA" dirty="0"/>
              <a:t>Nucleosome structure</a:t>
            </a:r>
          </a:p>
          <a:p>
            <a:pPr lvl="1"/>
            <a:r>
              <a:rPr lang="en-CA" dirty="0"/>
              <a:t>Chromatin remodeling 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27486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RNA polymerases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42</a:t>
            </a:fld>
            <a:endParaRPr lang="en-CA"/>
          </a:p>
        </p:txBody>
      </p:sp>
      <p:pic>
        <p:nvPicPr>
          <p:cNvPr id="5" name="Content Placeholder 4" descr="table_07_0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29086"/>
            <a:ext cx="8229600" cy="3892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37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/>
          <a:lstStyle/>
          <a:p>
            <a:r>
              <a:rPr lang="en-CA" dirty="0"/>
              <a:t>Transcription initiation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Transcription Factors </a:t>
            </a:r>
          </a:p>
          <a:p>
            <a:pPr lvl="1"/>
            <a:r>
              <a:rPr lang="en-CA" dirty="0"/>
              <a:t>TFIID</a:t>
            </a:r>
          </a:p>
          <a:p>
            <a:pPr lvl="1"/>
            <a:r>
              <a:rPr lang="en-CA" dirty="0"/>
              <a:t>TFIIB</a:t>
            </a:r>
          </a:p>
          <a:p>
            <a:r>
              <a:rPr lang="en-CA" dirty="0"/>
              <a:t>TATA box </a:t>
            </a:r>
          </a:p>
          <a:p>
            <a:pPr lvl="1"/>
            <a:r>
              <a:rPr lang="en-CA" dirty="0"/>
              <a:t>TATA-binding protein (TBP)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43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6614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98976" cy="1143000"/>
          </a:xfrm>
        </p:spPr>
        <p:txBody>
          <a:bodyPr/>
          <a:lstStyle/>
          <a:p>
            <a:r>
              <a:rPr lang="en-CA" dirty="0"/>
              <a:t>Eukaryotic transcription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44</a:t>
            </a:fld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4618856" cy="4525963"/>
          </a:xfrm>
        </p:spPr>
        <p:txBody>
          <a:bodyPr>
            <a:normAutofit fontScale="85000" lnSpcReduction="10000"/>
          </a:bodyPr>
          <a:lstStyle/>
          <a:p>
            <a:r>
              <a:rPr lang="en-CA" dirty="0"/>
              <a:t>Recognition of TATA box by TBP on TFIID</a:t>
            </a:r>
          </a:p>
          <a:p>
            <a:r>
              <a:rPr lang="en-CA" dirty="0"/>
              <a:t>Recruitment of TFIIB</a:t>
            </a:r>
          </a:p>
          <a:p>
            <a:r>
              <a:rPr lang="en-CA" dirty="0"/>
              <a:t>Assembly of transcription factors and RNA polymerase </a:t>
            </a:r>
          </a:p>
          <a:p>
            <a:r>
              <a:rPr lang="en-CA" dirty="0"/>
              <a:t>TFIIH</a:t>
            </a:r>
          </a:p>
          <a:p>
            <a:pPr lvl="1"/>
            <a:r>
              <a:rPr lang="en-CA" dirty="0"/>
              <a:t>Unwinding DNA </a:t>
            </a:r>
          </a:p>
          <a:p>
            <a:pPr lvl="1"/>
            <a:r>
              <a:rPr lang="en-CA" dirty="0"/>
              <a:t> polymerase phosphorylation </a:t>
            </a:r>
          </a:p>
          <a:p>
            <a:r>
              <a:rPr lang="en-CA" dirty="0"/>
              <a:t>RNA polymerase starts RNA synthesis 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/>
          </a:p>
          <a:p>
            <a:endParaRPr lang="en-CA" dirty="0"/>
          </a:p>
        </p:txBody>
      </p:sp>
      <p:pic>
        <p:nvPicPr>
          <p:cNvPr id="6" name="Picture 5" descr="figure_07_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733" y="476672"/>
            <a:ext cx="2925763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891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76672"/>
            <a:ext cx="7632848" cy="621871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45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84769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mRNA processing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762872" cy="4525963"/>
          </a:xfrm>
        </p:spPr>
        <p:txBody>
          <a:bodyPr/>
          <a:lstStyle/>
          <a:p>
            <a:r>
              <a:rPr lang="en-CA" dirty="0"/>
              <a:t>Capping </a:t>
            </a:r>
          </a:p>
          <a:p>
            <a:pPr lvl="1"/>
            <a:r>
              <a:rPr lang="en-CA" dirty="0"/>
              <a:t>Addition of guanine bearing a methyl to the 5` end</a:t>
            </a:r>
          </a:p>
          <a:p>
            <a:r>
              <a:rPr lang="en-CA" dirty="0"/>
              <a:t>Polyadenylation </a:t>
            </a:r>
          </a:p>
          <a:p>
            <a:pPr lvl="1"/>
            <a:r>
              <a:rPr lang="en-CA" dirty="0"/>
              <a:t>Addition of poly-A tail to the 3` end</a:t>
            </a:r>
          </a:p>
          <a:p>
            <a:r>
              <a:rPr lang="en-CA" dirty="0"/>
              <a:t>Splicing </a:t>
            </a:r>
          </a:p>
        </p:txBody>
      </p:sp>
      <p:pic>
        <p:nvPicPr>
          <p:cNvPr id="4" name="Picture 3" descr="figure_07_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56792"/>
            <a:ext cx="3739530" cy="5161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46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3987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Intron and Exon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/>
              <a:t>Coding region of DNA is interrupted by non coding regions </a:t>
            </a:r>
          </a:p>
          <a:p>
            <a:r>
              <a:rPr lang="en-CA" sz="2800" dirty="0"/>
              <a:t>Introns </a:t>
            </a:r>
          </a:p>
          <a:p>
            <a:pPr lvl="1"/>
            <a:r>
              <a:rPr lang="en-CA" sz="2400" b="1" dirty="0"/>
              <a:t>Int</a:t>
            </a:r>
            <a:r>
              <a:rPr lang="en-CA" sz="2400" dirty="0"/>
              <a:t>ervening sequence </a:t>
            </a:r>
          </a:p>
          <a:p>
            <a:r>
              <a:rPr lang="en-CA" sz="2800" dirty="0"/>
              <a:t>Exon</a:t>
            </a:r>
          </a:p>
          <a:p>
            <a:pPr lvl="1"/>
            <a:r>
              <a:rPr lang="en-CA" sz="2400" b="1" dirty="0"/>
              <a:t>Ex</a:t>
            </a:r>
            <a:r>
              <a:rPr lang="en-CA" sz="2400" dirty="0"/>
              <a:t>pressed sequence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47</a:t>
            </a:fld>
            <a:endParaRPr lang="en-CA"/>
          </a:p>
        </p:txBody>
      </p:sp>
      <p:pic>
        <p:nvPicPr>
          <p:cNvPr id="5" name="Picture 2" descr="figure_07_1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00"/>
          <a:stretch/>
        </p:blipFill>
        <p:spPr bwMode="auto">
          <a:xfrm>
            <a:off x="304800" y="4509040"/>
            <a:ext cx="8531225" cy="2348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4179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RNA splicing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Remove intron and connect exons to produce functional mRNA </a:t>
            </a:r>
          </a:p>
          <a:p>
            <a:pPr lvl="1"/>
            <a:r>
              <a:rPr lang="en-CA" dirty="0"/>
              <a:t>Sequences in the pre-mRNA signal introns </a:t>
            </a:r>
          </a:p>
          <a:p>
            <a:pPr lvl="1"/>
            <a:r>
              <a:rPr lang="en-CA" dirty="0"/>
              <a:t>Requires </a:t>
            </a:r>
            <a:r>
              <a:rPr lang="en-CA" dirty="0" err="1"/>
              <a:t>snRNA</a:t>
            </a:r>
            <a:r>
              <a:rPr lang="en-CA" dirty="0"/>
              <a:t> with other proteins forming </a:t>
            </a:r>
            <a:r>
              <a:rPr lang="en-CA" dirty="0" err="1"/>
              <a:t>snRNPs</a:t>
            </a:r>
            <a:endParaRPr lang="en-CA" dirty="0"/>
          </a:p>
          <a:p>
            <a:pPr lvl="1"/>
            <a:r>
              <a:rPr lang="en-CA" dirty="0" err="1"/>
              <a:t>Splicesome</a:t>
            </a:r>
            <a:r>
              <a:rPr lang="en-CA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48</a:t>
            </a:fld>
            <a:endParaRPr lang="en-CA"/>
          </a:p>
        </p:txBody>
      </p:sp>
      <p:pic>
        <p:nvPicPr>
          <p:cNvPr id="5" name="Picture 2" descr="figure_07_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354727" y="4662190"/>
            <a:ext cx="8531225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44979" y="6453336"/>
            <a:ext cx="4683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N= any nucleotide        Y= A or G            R= U or C</a:t>
            </a:r>
          </a:p>
        </p:txBody>
      </p:sp>
    </p:spTree>
    <p:extLst>
      <p:ext uri="{BB962C8B-B14F-4D97-AF65-F5344CB8AC3E}">
        <p14:creationId xmlns:p14="http://schemas.microsoft.com/office/powerpoint/2010/main" val="272143337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figure_07_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00" y="279400"/>
            <a:ext cx="3589338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49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673022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3466728" cy="4985544"/>
          </a:xfrm>
        </p:spPr>
        <p:txBody>
          <a:bodyPr>
            <a:normAutofit/>
          </a:bodyPr>
          <a:lstStyle/>
          <a:p>
            <a:r>
              <a:rPr lang="en-CA" dirty="0" err="1"/>
              <a:t>snRNPs</a:t>
            </a:r>
            <a:r>
              <a:rPr lang="en-CA" dirty="0"/>
              <a:t> bind to </a:t>
            </a:r>
            <a:r>
              <a:rPr lang="en-CA" dirty="0" err="1"/>
              <a:t>lariant</a:t>
            </a:r>
            <a:r>
              <a:rPr lang="en-CA" dirty="0"/>
              <a:t> branch point and 5` end </a:t>
            </a:r>
          </a:p>
          <a:p>
            <a:r>
              <a:rPr lang="en-CA" dirty="0"/>
              <a:t>Recruitment of other </a:t>
            </a:r>
            <a:r>
              <a:rPr lang="en-CA" dirty="0" err="1"/>
              <a:t>snRNPs</a:t>
            </a:r>
            <a:r>
              <a:rPr lang="en-CA" dirty="0"/>
              <a:t> </a:t>
            </a:r>
          </a:p>
          <a:p>
            <a:r>
              <a:rPr lang="en-CA" dirty="0"/>
              <a:t>Assembly of </a:t>
            </a:r>
            <a:r>
              <a:rPr lang="en-CA" dirty="0" err="1"/>
              <a:t>slpiceosome</a:t>
            </a:r>
            <a:r>
              <a:rPr lang="en-CA" dirty="0"/>
              <a:t> </a:t>
            </a:r>
          </a:p>
          <a:p>
            <a:r>
              <a:rPr lang="en-CA" dirty="0"/>
              <a:t>Removal of intron </a:t>
            </a:r>
          </a:p>
        </p:txBody>
      </p:sp>
      <p:pic>
        <p:nvPicPr>
          <p:cNvPr id="7" name="Picture 6" descr="figure_07_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588096"/>
            <a:ext cx="5220072" cy="4997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50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697993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figure_07_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92696"/>
            <a:ext cx="8531225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51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089244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figure_07_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723900"/>
            <a:ext cx="8531225" cy="541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52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854266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Protein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/>
              <a:t>Are composed of amino acids</a:t>
            </a:r>
          </a:p>
          <a:p>
            <a:r>
              <a:rPr lang="en-CA" sz="2800" dirty="0"/>
              <a:t>There are 20 different amino acids </a:t>
            </a:r>
          </a:p>
          <a:p>
            <a:r>
              <a:rPr lang="en-CA" sz="2800" dirty="0"/>
              <a:t>Each amino acids is coded by 3 nucleotides termed codon</a:t>
            </a:r>
          </a:p>
          <a:p>
            <a:r>
              <a:rPr lang="en-CA" sz="2800" dirty="0"/>
              <a:t>Genetic code  </a:t>
            </a:r>
          </a:p>
          <a:p>
            <a:r>
              <a:rPr lang="en-CA" sz="2800" dirty="0"/>
              <a:t>Reading frame is used for translation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53</a:t>
            </a:fld>
            <a:endParaRPr lang="en-CA"/>
          </a:p>
        </p:txBody>
      </p:sp>
      <p:pic>
        <p:nvPicPr>
          <p:cNvPr id="5" name="Picture 2" descr="figure_07_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51" y="4653136"/>
            <a:ext cx="853122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502395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042792" cy="4525963"/>
          </a:xfrm>
        </p:spPr>
        <p:txBody>
          <a:bodyPr/>
          <a:lstStyle/>
          <a:p>
            <a:r>
              <a:rPr lang="en-CA" dirty="0"/>
              <a:t>Reading frame </a:t>
            </a:r>
          </a:p>
          <a:p>
            <a:r>
              <a:rPr lang="en-CA" dirty="0"/>
              <a:t>Same mRNA can give different protein sequence depending on the reading frame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54</a:t>
            </a:fld>
            <a:endParaRPr lang="en-CA"/>
          </a:p>
        </p:txBody>
      </p:sp>
      <p:pic>
        <p:nvPicPr>
          <p:cNvPr id="5" name="Picture 2" descr="figure_07_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772816"/>
            <a:ext cx="4464496" cy="4594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84603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Translation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mRNA </a:t>
            </a:r>
          </a:p>
          <a:p>
            <a:r>
              <a:rPr lang="en-CA" dirty="0" err="1"/>
              <a:t>tRNA</a:t>
            </a:r>
            <a:r>
              <a:rPr lang="en-CA" dirty="0"/>
              <a:t> </a:t>
            </a:r>
          </a:p>
          <a:p>
            <a:r>
              <a:rPr lang="en-CA" dirty="0" err="1"/>
              <a:t>rRNA</a:t>
            </a:r>
            <a:r>
              <a:rPr lang="en-CA" dirty="0"/>
              <a:t> </a:t>
            </a:r>
          </a:p>
          <a:p>
            <a:r>
              <a:rPr lang="en-CA" dirty="0"/>
              <a:t>Ribosome </a:t>
            </a:r>
          </a:p>
          <a:p>
            <a:r>
              <a:rPr lang="en-CA" dirty="0"/>
              <a:t>Translation initiation factors 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55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07371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/>
              <a:t>tRNA</a:t>
            </a:r>
            <a:r>
              <a:rPr lang="en-CA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Recognizes and attaches to codons </a:t>
            </a:r>
          </a:p>
          <a:p>
            <a:r>
              <a:rPr lang="en-CA" dirty="0"/>
              <a:t>Anticodon </a:t>
            </a:r>
          </a:p>
          <a:p>
            <a:r>
              <a:rPr lang="en-CA" dirty="0"/>
              <a:t>Amino acid bound end 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56</a:t>
            </a:fld>
            <a:endParaRPr lang="en-CA"/>
          </a:p>
        </p:txBody>
      </p:sp>
      <p:pic>
        <p:nvPicPr>
          <p:cNvPr id="5" name="Picture 2" descr="figure_07_29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767" y="2276872"/>
            <a:ext cx="3677456" cy="3955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161063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/>
              <a:t>tRNA</a:t>
            </a:r>
            <a:r>
              <a:rPr lang="en-CA" dirty="0"/>
              <a:t> synthase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Covalently couples amino acids to its corresponding </a:t>
            </a:r>
            <a:r>
              <a:rPr lang="en-CA" dirty="0" err="1"/>
              <a:t>tRNA</a:t>
            </a:r>
            <a:r>
              <a:rPr lang="en-CA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57</a:t>
            </a:fld>
            <a:endParaRPr lang="en-CA"/>
          </a:p>
        </p:txBody>
      </p:sp>
      <p:pic>
        <p:nvPicPr>
          <p:cNvPr id="5" name="Picture 2" descr="figure_07_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61505"/>
            <a:ext cx="8531225" cy="397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544275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Ribosome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Ribosomes are composed of several ribosomal proteins and ribosomal RNAs</a:t>
            </a:r>
          </a:p>
          <a:p>
            <a:pPr lvl="1"/>
            <a:r>
              <a:rPr lang="en-CA" dirty="0"/>
              <a:t>Large subunit</a:t>
            </a:r>
          </a:p>
          <a:p>
            <a:pPr lvl="1"/>
            <a:r>
              <a:rPr lang="en-CA" dirty="0"/>
              <a:t>Small subunit</a:t>
            </a:r>
          </a:p>
          <a:p>
            <a:r>
              <a:rPr lang="en-CA" dirty="0"/>
              <a:t>Ribozymes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58</a:t>
            </a:fld>
            <a:endParaRPr lang="en-CA"/>
          </a:p>
        </p:txBody>
      </p:sp>
      <p:pic>
        <p:nvPicPr>
          <p:cNvPr id="5" name="Picture 2" descr="figure_07_3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593278"/>
            <a:ext cx="3600400" cy="4220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177699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Ribosomal subunits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/>
              <a:t>Large subunit forms polypeptide chain by covalently binding the amino acids together</a:t>
            </a:r>
          </a:p>
          <a:p>
            <a:r>
              <a:rPr lang="en-CA" sz="2800" dirty="0"/>
              <a:t>Small subunit matches </a:t>
            </a:r>
            <a:r>
              <a:rPr lang="en-CA" sz="2800" dirty="0" err="1"/>
              <a:t>tRNA</a:t>
            </a:r>
            <a:r>
              <a:rPr lang="en-CA" sz="2800" dirty="0"/>
              <a:t> to its corresponding codons on mRNA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59</a:t>
            </a:fld>
            <a:endParaRPr lang="en-CA"/>
          </a:p>
        </p:txBody>
      </p:sp>
      <p:pic>
        <p:nvPicPr>
          <p:cNvPr id="5" name="Picture 2" descr="figure_07_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451638"/>
            <a:ext cx="6208241" cy="336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177699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Translation process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Translation initiation</a:t>
            </a:r>
          </a:p>
          <a:p>
            <a:pPr lvl="1"/>
            <a:r>
              <a:rPr lang="en-CA" dirty="0"/>
              <a:t>Scanning for start codon </a:t>
            </a:r>
          </a:p>
          <a:p>
            <a:r>
              <a:rPr lang="en-CA" dirty="0"/>
              <a:t>Elongation </a:t>
            </a:r>
          </a:p>
          <a:p>
            <a:pPr lvl="1"/>
            <a:r>
              <a:rPr lang="en-CA" dirty="0" err="1"/>
              <a:t>tRNA</a:t>
            </a:r>
            <a:r>
              <a:rPr lang="en-CA" dirty="0"/>
              <a:t> translocation across the mRNA </a:t>
            </a:r>
          </a:p>
          <a:p>
            <a:r>
              <a:rPr lang="en-CA" dirty="0"/>
              <a:t>Termination </a:t>
            </a:r>
          </a:p>
          <a:p>
            <a:pPr lvl="1"/>
            <a:r>
              <a:rPr lang="en-CA" dirty="0"/>
              <a:t>Binding of release factor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60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469863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7048" cy="1143000"/>
          </a:xfrm>
        </p:spPr>
        <p:txBody>
          <a:bodyPr/>
          <a:lstStyle/>
          <a:p>
            <a:r>
              <a:rPr lang="en-CA" dirty="0"/>
              <a:t>Translation Initiation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61</a:t>
            </a:fld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6059016" cy="4525963"/>
          </a:xfrm>
        </p:spPr>
        <p:txBody>
          <a:bodyPr/>
          <a:lstStyle/>
          <a:p>
            <a:r>
              <a:rPr lang="en-CA" dirty="0"/>
              <a:t>AUG is the start codon </a:t>
            </a:r>
          </a:p>
          <a:p>
            <a:pPr lvl="1"/>
            <a:r>
              <a:rPr lang="en-CA" dirty="0"/>
              <a:t>Initiator </a:t>
            </a:r>
            <a:r>
              <a:rPr lang="en-CA" dirty="0" err="1"/>
              <a:t>tRNA</a:t>
            </a:r>
            <a:r>
              <a:rPr lang="en-CA" dirty="0"/>
              <a:t> </a:t>
            </a:r>
          </a:p>
          <a:p>
            <a:pPr lvl="1"/>
            <a:r>
              <a:rPr lang="en-CA" dirty="0"/>
              <a:t>Translation initiation factors </a:t>
            </a:r>
          </a:p>
          <a:p>
            <a:r>
              <a:rPr lang="en-CA" dirty="0"/>
              <a:t>Binding of large ribosomal subunit </a:t>
            </a:r>
          </a:p>
          <a:p>
            <a:r>
              <a:rPr lang="en-CA" dirty="0"/>
              <a:t>Translation elongation 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6" name="Picture 3" descr="figure 7-3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733" y="496713"/>
            <a:ext cx="2925763" cy="631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290159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0528" y="274638"/>
            <a:ext cx="3960440" cy="1143000"/>
          </a:xfrm>
        </p:spPr>
        <p:txBody>
          <a:bodyPr/>
          <a:lstStyle/>
          <a:p>
            <a:r>
              <a:rPr lang="en-CA" dirty="0"/>
              <a:t>Elongation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62</a:t>
            </a:fld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5338936" cy="4525963"/>
          </a:xfrm>
        </p:spPr>
        <p:txBody>
          <a:bodyPr/>
          <a:lstStyle/>
          <a:p>
            <a:r>
              <a:rPr lang="en-CA" dirty="0"/>
              <a:t>New </a:t>
            </a:r>
            <a:r>
              <a:rPr lang="en-CA" dirty="0" err="1"/>
              <a:t>tRNA</a:t>
            </a:r>
            <a:r>
              <a:rPr lang="en-CA" dirty="0"/>
              <a:t> enters the A site</a:t>
            </a:r>
          </a:p>
          <a:p>
            <a:r>
              <a:rPr lang="en-CA" dirty="0"/>
              <a:t>Amino acid is covalently bound to the polypeptide       chain</a:t>
            </a:r>
          </a:p>
          <a:p>
            <a:r>
              <a:rPr lang="en-CA" dirty="0"/>
              <a:t>Translocation </a:t>
            </a:r>
          </a:p>
          <a:p>
            <a:r>
              <a:rPr lang="en-CA" dirty="0"/>
              <a:t>Ejection </a:t>
            </a:r>
          </a:p>
        </p:txBody>
      </p:sp>
      <p:pic>
        <p:nvPicPr>
          <p:cNvPr id="6" name="Picture 3" descr="figure_07_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661" y="269875"/>
            <a:ext cx="2925763" cy="631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756155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Termination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63</a:t>
            </a:fld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Stop codons </a:t>
            </a:r>
          </a:p>
          <a:p>
            <a:pPr lvl="1"/>
            <a:r>
              <a:rPr lang="en-CA" dirty="0"/>
              <a:t>UAA, UGA, UAG</a:t>
            </a:r>
          </a:p>
          <a:p>
            <a:r>
              <a:rPr lang="en-CA" dirty="0"/>
              <a:t>Release factors</a:t>
            </a:r>
          </a:p>
          <a:p>
            <a:r>
              <a:rPr lang="en-CA" dirty="0"/>
              <a:t>Addition of H</a:t>
            </a:r>
            <a:r>
              <a:rPr lang="en-CA" baseline="-25000" dirty="0"/>
              <a:t>2</a:t>
            </a:r>
            <a:r>
              <a:rPr lang="en-CA" dirty="0"/>
              <a:t>O</a:t>
            </a:r>
          </a:p>
          <a:p>
            <a:r>
              <a:rPr lang="en-CA" dirty="0"/>
              <a:t>Termination </a:t>
            </a:r>
          </a:p>
        </p:txBody>
      </p:sp>
      <p:pic>
        <p:nvPicPr>
          <p:cNvPr id="6" name="Picture 3" descr="figure 7-3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84784"/>
            <a:ext cx="3675923" cy="4885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198048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Prokaryotic translation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Initiation requires ribosome binding sequence</a:t>
            </a:r>
          </a:p>
          <a:p>
            <a:r>
              <a:rPr lang="en-CA" dirty="0"/>
              <a:t>Ribosome can bind to mRNA directly </a:t>
            </a:r>
          </a:p>
          <a:p>
            <a:r>
              <a:rPr lang="en-CA" dirty="0"/>
              <a:t>mRNAs are </a:t>
            </a:r>
            <a:r>
              <a:rPr lang="en-CA" i="1" dirty="0" err="1"/>
              <a:t>Polycistronic</a:t>
            </a:r>
            <a:r>
              <a:rPr lang="en-CA" dirty="0"/>
              <a:t>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64</a:t>
            </a:fld>
            <a:endParaRPr lang="en-CA"/>
          </a:p>
        </p:txBody>
      </p:sp>
      <p:pic>
        <p:nvPicPr>
          <p:cNvPr id="5" name="Picture 2" descr="figure_07_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61048"/>
            <a:ext cx="8531225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068580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Translation and antibiotics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Polyribosomes </a:t>
            </a:r>
          </a:p>
          <a:p>
            <a:r>
              <a:rPr lang="en-CA" dirty="0"/>
              <a:t>Inhibitory drugs are used as antibiotics </a:t>
            </a:r>
          </a:p>
          <a:p>
            <a:r>
              <a:rPr lang="en-CA" dirty="0"/>
              <a:t>Fungi are sources of many antibiotics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65</a:t>
            </a:fld>
            <a:endParaRPr lang="en-CA"/>
          </a:p>
        </p:txBody>
      </p:sp>
      <p:pic>
        <p:nvPicPr>
          <p:cNvPr id="5" name="Picture 2" descr="figure_07_3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348186"/>
            <a:ext cx="4765080" cy="3465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1795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5623</TotalTime>
  <Words>1008</Words>
  <Application>Microsoft Office PowerPoint</Application>
  <PresentationFormat>On-screen Show (4:3)</PresentationFormat>
  <Paragraphs>343</Paragraphs>
  <Slides>65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70" baseType="lpstr">
      <vt:lpstr>ＭＳ Ｐゴシック</vt:lpstr>
      <vt:lpstr>Arial</vt:lpstr>
      <vt:lpstr>Calibri</vt:lpstr>
      <vt:lpstr>Times</vt:lpstr>
      <vt:lpstr>Office Theme</vt:lpstr>
      <vt:lpstr>PowerPoint Presentation</vt:lpstr>
      <vt:lpstr>DNA </vt:lpstr>
      <vt:lpstr>Chromosome </vt:lpstr>
      <vt:lpstr>DNA Packaging </vt:lpstr>
      <vt:lpstr>nucleosome</vt:lpstr>
      <vt:lpstr>Access to DNA </vt:lpstr>
      <vt:lpstr>PowerPoint Presentation</vt:lpstr>
      <vt:lpstr>DNA Replication </vt:lpstr>
      <vt:lpstr>Today</vt:lpstr>
      <vt:lpstr>DNA replication</vt:lpstr>
      <vt:lpstr>PowerPoint Presentation</vt:lpstr>
      <vt:lpstr>DNA replication</vt:lpstr>
      <vt:lpstr>Replication Origin</vt:lpstr>
      <vt:lpstr>Replication process </vt:lpstr>
      <vt:lpstr>DNA replication </vt:lpstr>
      <vt:lpstr>DNA Polymerase</vt:lpstr>
      <vt:lpstr>PowerPoint Presentation</vt:lpstr>
      <vt:lpstr>Primase</vt:lpstr>
      <vt:lpstr>Okazaki fragment </vt:lpstr>
      <vt:lpstr>Replication Machinery </vt:lpstr>
      <vt:lpstr>PowerPoint Presentation</vt:lpstr>
      <vt:lpstr>PowerPoint Presentation</vt:lpstr>
      <vt:lpstr>PowerPoint Presentation</vt:lpstr>
      <vt:lpstr>Telomerase Replication </vt:lpstr>
      <vt:lpstr>DNA repair </vt:lpstr>
      <vt:lpstr>PowerPoint Presentation</vt:lpstr>
      <vt:lpstr>Repair mechanism </vt:lpstr>
      <vt:lpstr>DNA double stranded break </vt:lpstr>
      <vt:lpstr>Non-Homologous End Joining</vt:lpstr>
      <vt:lpstr>Homologous recombination </vt:lpstr>
      <vt:lpstr>Central Dogma </vt:lpstr>
      <vt:lpstr>PowerPoint Presentation</vt:lpstr>
      <vt:lpstr>Ribonucleic Acid (RNA)</vt:lpstr>
      <vt:lpstr>Various Types of RNA </vt:lpstr>
      <vt:lpstr>Template strand </vt:lpstr>
      <vt:lpstr>Transcription </vt:lpstr>
      <vt:lpstr>Prokaryotic transcription </vt:lpstr>
      <vt:lpstr>Transcription Initiation </vt:lpstr>
      <vt:lpstr>PowerPoint Presentation</vt:lpstr>
      <vt:lpstr>Transcription termination </vt:lpstr>
      <vt:lpstr>Eukaryotic vs Prokaryotic Transcription </vt:lpstr>
      <vt:lpstr>RNA polymerases </vt:lpstr>
      <vt:lpstr>Transcription initiation </vt:lpstr>
      <vt:lpstr>Eukaryotic transcription</vt:lpstr>
      <vt:lpstr>PowerPoint Presentation</vt:lpstr>
      <vt:lpstr>mRNA processing </vt:lpstr>
      <vt:lpstr>Intron and Exon </vt:lpstr>
      <vt:lpstr>RNA splicing </vt:lpstr>
      <vt:lpstr>PowerPoint Presentation</vt:lpstr>
      <vt:lpstr>PowerPoint Presentation</vt:lpstr>
      <vt:lpstr>PowerPoint Presentation</vt:lpstr>
      <vt:lpstr>PowerPoint Presentation</vt:lpstr>
      <vt:lpstr>Protein</vt:lpstr>
      <vt:lpstr>PowerPoint Presentation</vt:lpstr>
      <vt:lpstr>Translation</vt:lpstr>
      <vt:lpstr>tRNA </vt:lpstr>
      <vt:lpstr>tRNA synthase </vt:lpstr>
      <vt:lpstr>Ribosome</vt:lpstr>
      <vt:lpstr>Ribosomal subunits</vt:lpstr>
      <vt:lpstr>Translation process </vt:lpstr>
      <vt:lpstr>Translation Initiation </vt:lpstr>
      <vt:lpstr>Elongation </vt:lpstr>
      <vt:lpstr>Termination </vt:lpstr>
      <vt:lpstr>Prokaryotic translation</vt:lpstr>
      <vt:lpstr>Translation and antibiotics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3</dc:title>
  <dc:creator>hooshi yar</dc:creator>
  <cp:lastModifiedBy>Thomas Tran</cp:lastModifiedBy>
  <cp:revision>75</cp:revision>
  <dcterms:created xsi:type="dcterms:W3CDTF">2014-04-30T20:00:50Z</dcterms:created>
  <dcterms:modified xsi:type="dcterms:W3CDTF">2017-10-02T00:49:34Z</dcterms:modified>
</cp:coreProperties>
</file>