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00" r:id="rId3"/>
    <p:sldId id="274" r:id="rId4"/>
    <p:sldId id="275" r:id="rId5"/>
    <p:sldId id="273" r:id="rId6"/>
    <p:sldId id="263" r:id="rId7"/>
    <p:sldId id="294" r:id="rId8"/>
    <p:sldId id="293" r:id="rId9"/>
    <p:sldId id="299" r:id="rId10"/>
    <p:sldId id="295" r:id="rId11"/>
    <p:sldId id="296" r:id="rId12"/>
    <p:sldId id="297" r:id="rId13"/>
    <p:sldId id="301" r:id="rId14"/>
    <p:sldId id="302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501" autoAdjust="0"/>
    <p:restoredTop sz="86402" autoAdjust="0"/>
  </p:normalViewPr>
  <p:slideViewPr>
    <p:cSldViewPr>
      <p:cViewPr>
        <p:scale>
          <a:sx n="67" d="100"/>
          <a:sy n="67" d="100"/>
        </p:scale>
        <p:origin x="-1762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2ED8493-C09F-48CB-8CF3-B2BAE05EFF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19825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AD075F-5DD8-46B3-B8AC-32E85B0D2B85}" type="slidenum">
              <a:rPr lang="en-US" altLang="en-US" smtClean="0">
                <a:latin typeface="Arial" charset="0"/>
              </a:rPr>
              <a:pPr/>
              <a:t>6</a:t>
            </a:fld>
            <a:endParaRPr lang="en-US" altLang="en-US" smtClean="0">
              <a:latin typeface="Arial" charset="0"/>
            </a:endParaRPr>
          </a:p>
        </p:txBody>
      </p:sp>
      <p:sp>
        <p:nvSpPr>
          <p:cNvPr id="2969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BDA86AD-0200-416D-B959-9FD8F5945961}" type="slidenum">
              <a:rPr lang="en-US" altLang="en-US" sz="1200">
                <a:latin typeface="Times New Roman" pitchFamily="18" charset="0"/>
              </a:rPr>
              <a:pPr algn="r"/>
              <a:t>6</a:t>
            </a:fld>
            <a:endParaRPr lang="en-US" altLang="en-US" sz="1200">
              <a:latin typeface="Times New Roman" pitchFamily="18" charset="0"/>
            </a:endParaRPr>
          </a:p>
        </p:txBody>
      </p:sp>
      <p:sp>
        <p:nvSpPr>
          <p:cNvPr id="297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626BE-6F30-4500-9BE7-0B63F14EF9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4DA53-99D6-43F4-BF7C-AABFCE6859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06E16-FEFC-4D29-BF1F-1736D49B8A3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E62D0-4AE3-4AD0-973C-E9F45641C8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32977-B5F7-4C9F-8B4A-53FA0CBC3C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37F49F-8593-4A76-9127-24EBBA3A731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8CF5E-DEAA-4539-8906-E49C7177171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8D8FD-4DF8-4DC9-A03F-7545193C09D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8CC21-6574-470F-A71E-F3CB227937A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BD713-681C-4CA3-858A-C26D4BB3AE4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51C09-860B-43E7-8AC4-053B8254A7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3C4264-F9FD-497E-8FBF-0DD83480E0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6DCCD-5488-4F9C-8FD4-3426BF4D8AD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8F0B5-1AB6-47DD-92FB-3A322E5BF2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24E4B310-C4C5-48CD-B832-F6AAC061F89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oganassessments.com/_hoganweb/documents/Management_Derailment.pd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wmf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phanira@utsc.utoronto.ca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404664"/>
            <a:ext cx="8353425" cy="1470025"/>
          </a:xfrm>
        </p:spPr>
        <p:txBody>
          <a:bodyPr/>
          <a:lstStyle/>
          <a:p>
            <a:pPr eaLnBrk="1" hangingPunct="1"/>
            <a:r>
              <a:rPr lang="en-CA" altLang="en-US" b="1" dirty="0" smtClean="0">
                <a:ea typeface="ＭＳ Ｐゴシック" pitchFamily="34" charset="-128"/>
              </a:rPr>
              <a:t>People Management and  Organizational Behaviour</a:t>
            </a:r>
            <a:endParaRPr lang="en-US" altLang="en-US" b="1" dirty="0" smtClean="0">
              <a:ea typeface="ＭＳ Ｐゴシック" pitchFamily="34" charset="-128"/>
            </a:endParaRPr>
          </a:p>
        </p:txBody>
      </p:sp>
      <p:pic>
        <p:nvPicPr>
          <p:cNvPr id="4" name="Picture 13" descr="MCj0295370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701068"/>
            <a:ext cx="2448272" cy="3142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MCj039840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780928"/>
            <a:ext cx="1955602" cy="2795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MCj0230987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429000"/>
            <a:ext cx="221456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Agenda for Today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82952" cy="4525963"/>
          </a:xfrm>
        </p:spPr>
        <p:txBody>
          <a:bodyPr/>
          <a:lstStyle/>
          <a:p>
            <a:r>
              <a:rPr lang="en-CA" dirty="0" smtClean="0"/>
              <a:t>Course Outline/Introduction</a:t>
            </a:r>
          </a:p>
          <a:p>
            <a:endParaRPr lang="en-CA" dirty="0" smtClean="0"/>
          </a:p>
          <a:p>
            <a:r>
              <a:rPr lang="en-CA" dirty="0" smtClean="0"/>
              <a:t>Personality</a:t>
            </a:r>
          </a:p>
          <a:p>
            <a:endParaRPr lang="en-CA" dirty="0" smtClean="0"/>
          </a:p>
          <a:p>
            <a:r>
              <a:rPr lang="en-CA" dirty="0" smtClean="0"/>
              <a:t>Career Interests</a:t>
            </a:r>
          </a:p>
          <a:p>
            <a:endParaRPr lang="en-CA" dirty="0" smtClean="0"/>
          </a:p>
          <a:p>
            <a:r>
              <a:rPr lang="en-CA" dirty="0" smtClean="0"/>
              <a:t>Leadership Drawing Exercise</a:t>
            </a:r>
          </a:p>
          <a:p>
            <a:pPr>
              <a:buNone/>
            </a:pPr>
            <a:endParaRPr lang="en-CA" dirty="0"/>
          </a:p>
        </p:txBody>
      </p:sp>
      <p:pic>
        <p:nvPicPr>
          <p:cNvPr id="3074" name="Picture 2" descr="http://ourtowntustin.files.wordpress.com/2012/09/hidden-agenda-c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492896"/>
            <a:ext cx="3936730" cy="33802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9252520" cy="64740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CA" altLang="en-US" sz="3600" dirty="0" smtClean="0">
                <a:ea typeface="ＭＳ Ｐゴシック" pitchFamily="34" charset="-128"/>
              </a:rPr>
              <a:t>% </a:t>
            </a:r>
            <a:r>
              <a:rPr lang="en-CA" altLang="en-US" sz="3600" dirty="0" smtClean="0">
                <a:ea typeface="ＭＳ Ｐゴシック" pitchFamily="34" charset="-128"/>
              </a:rPr>
              <a:t>Employers seeking on </a:t>
            </a:r>
            <a:r>
              <a:rPr lang="en-CA" altLang="en-US" sz="3600" dirty="0" smtClean="0">
                <a:ea typeface="ＭＳ Ｐゴシック" pitchFamily="34" charset="-128"/>
              </a:rPr>
              <a:t>candidate’s resume</a:t>
            </a:r>
            <a:br>
              <a:rPr lang="en-CA" altLang="en-US" sz="3600" dirty="0" smtClean="0">
                <a:ea typeface="ＭＳ Ｐゴシック" pitchFamily="34" charset="-128"/>
              </a:rPr>
            </a:br>
            <a:endParaRPr lang="en-CA" altLang="en-US" sz="3600" dirty="0" smtClean="0">
              <a:ea typeface="ＭＳ Ｐゴシック" pitchFamily="34" charset="-128"/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107504" y="1124744"/>
            <a:ext cx="8756045" cy="5616624"/>
          </a:xfrm>
        </p:spPr>
        <p:txBody>
          <a:bodyPr/>
          <a:lstStyle/>
          <a:p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Ability to work in a team 			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	79.8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%</a:t>
            </a:r>
          </a:p>
          <a:p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Leadership 				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	77.2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%</a:t>
            </a:r>
          </a:p>
          <a:p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Communication skills (written) 		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	75.6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%</a:t>
            </a:r>
          </a:p>
          <a:p>
            <a:r>
              <a:rPr lang="en-CA" altLang="en-US" sz="2400" dirty="0" smtClean="0">
                <a:ea typeface="ＭＳ Ｐゴシック" pitchFamily="34" charset="-128"/>
              </a:rPr>
              <a:t>Problem-solving skill 			</a:t>
            </a:r>
            <a:r>
              <a:rPr lang="en-CA" altLang="en-US" sz="2400" dirty="0" smtClean="0">
                <a:ea typeface="ＭＳ Ｐゴシック" pitchFamily="34" charset="-128"/>
              </a:rPr>
              <a:t>	74.1</a:t>
            </a:r>
            <a:r>
              <a:rPr lang="en-CA" altLang="en-US" sz="2400" dirty="0" smtClean="0">
                <a:ea typeface="ＭＳ Ｐゴシック" pitchFamily="34" charset="-128"/>
              </a:rPr>
              <a:t>%</a:t>
            </a:r>
          </a:p>
          <a:p>
            <a:r>
              <a:rPr lang="en-CA" altLang="en-US" sz="2400" dirty="0" smtClean="0">
                <a:ea typeface="ＭＳ Ｐゴシック" pitchFamily="34" charset="-128"/>
              </a:rPr>
              <a:t>Strong work ethic 				73.1%</a:t>
            </a:r>
          </a:p>
          <a:p>
            <a:r>
              <a:rPr lang="en-CA" altLang="en-US" sz="2400" dirty="0" smtClean="0">
                <a:ea typeface="ＭＳ Ｐゴシック" pitchFamily="34" charset="-128"/>
              </a:rPr>
              <a:t>Analytical/quantitative skills 			72.0%</a:t>
            </a:r>
          </a:p>
          <a:p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Communication skills (verbal) 		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	67.4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%</a:t>
            </a:r>
          </a:p>
          <a:p>
            <a:r>
              <a:rPr lang="en-CA" altLang="en-US" sz="2400" dirty="0" smtClean="0">
                <a:ea typeface="ＭＳ Ｐゴシック" pitchFamily="34" charset="-128"/>
              </a:rPr>
              <a:t>Initiative 					</a:t>
            </a:r>
            <a:r>
              <a:rPr lang="en-CA" altLang="en-US" sz="2400" dirty="0" smtClean="0">
                <a:ea typeface="ＭＳ Ｐゴシック" pitchFamily="34" charset="-128"/>
              </a:rPr>
              <a:t>	65.3</a:t>
            </a:r>
            <a:r>
              <a:rPr lang="en-CA" altLang="en-US" sz="2400" dirty="0" smtClean="0">
                <a:ea typeface="ＭＳ Ｐゴシック" pitchFamily="34" charset="-128"/>
              </a:rPr>
              <a:t>%</a:t>
            </a:r>
          </a:p>
          <a:p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Technical skills 				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	61.1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%</a:t>
            </a:r>
          </a:p>
          <a:p>
            <a:r>
              <a:rPr lang="en-CA" altLang="en-US" sz="2400" dirty="0" smtClean="0">
                <a:ea typeface="ＭＳ Ｐゴシック" pitchFamily="34" charset="-128"/>
              </a:rPr>
              <a:t>Detail-oriented 				</a:t>
            </a:r>
            <a:r>
              <a:rPr lang="en-CA" altLang="en-US" sz="2400" dirty="0" smtClean="0">
                <a:ea typeface="ＭＳ Ｐゴシック" pitchFamily="34" charset="-128"/>
              </a:rPr>
              <a:t>	57.5</a:t>
            </a:r>
            <a:r>
              <a:rPr lang="en-CA" altLang="en-US" sz="2400" dirty="0" smtClean="0">
                <a:ea typeface="ＭＳ Ｐゴシック" pitchFamily="34" charset="-128"/>
              </a:rPr>
              <a:t>%</a:t>
            </a:r>
          </a:p>
          <a:p>
            <a:r>
              <a:rPr lang="en-CA" altLang="en-US" sz="2400" dirty="0" smtClean="0">
                <a:ea typeface="ＭＳ Ｐゴシック" pitchFamily="34" charset="-128"/>
              </a:rPr>
              <a:t>Computer </a:t>
            </a:r>
            <a:r>
              <a:rPr lang="en-CA" altLang="en-US" sz="2400" dirty="0" smtClean="0">
                <a:ea typeface="ＭＳ Ｐゴシック" pitchFamily="34" charset="-128"/>
              </a:rPr>
              <a:t>skills 				</a:t>
            </a:r>
            <a:r>
              <a:rPr lang="en-CA" altLang="en-US" sz="2400" dirty="0" smtClean="0">
                <a:ea typeface="ＭＳ Ｐゴシック" pitchFamily="34" charset="-128"/>
              </a:rPr>
              <a:t>	55.4</a:t>
            </a:r>
            <a:r>
              <a:rPr lang="en-CA" altLang="en-US" sz="2400" dirty="0" smtClean="0">
                <a:ea typeface="ＭＳ Ｐゴシック" pitchFamily="34" charset="-128"/>
              </a:rPr>
              <a:t>%</a:t>
            </a:r>
          </a:p>
          <a:p>
            <a:r>
              <a:rPr lang="en-CA" altLang="en-US" sz="2400" dirty="0" smtClean="0">
                <a:ea typeface="ＭＳ Ｐゴシック" pitchFamily="34" charset="-128"/>
              </a:rPr>
              <a:t>Interpersonal skills (relates well to others) 	54.9%</a:t>
            </a:r>
          </a:p>
          <a:p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Entrepreneurial 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skills/risk-taker 		</a:t>
            </a:r>
            <a:r>
              <a:rPr lang="en-CA" altLang="en-US" sz="2400" dirty="0" smtClean="0">
                <a:solidFill>
                  <a:srgbClr val="FF0000"/>
                </a:solidFill>
                <a:ea typeface="ＭＳ Ｐゴシック" pitchFamily="34" charset="-128"/>
              </a:rPr>
              <a:t>21.8%</a:t>
            </a:r>
            <a:endParaRPr lang="en-CA" altLang="en-US" sz="2400" dirty="0" smtClean="0">
              <a:solidFill>
                <a:srgbClr val="FF0000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7544" y="28610"/>
            <a:ext cx="8229600" cy="1143000"/>
          </a:xfrm>
        </p:spPr>
        <p:txBody>
          <a:bodyPr/>
          <a:lstStyle/>
          <a:p>
            <a:r>
              <a:rPr lang="en-CA" altLang="en-US" sz="3600" smtClean="0">
                <a:ea typeface="ＭＳ Ｐゴシック" pitchFamily="34" charset="-128"/>
              </a:rPr>
              <a:t>Soft skills vs. Technical Skills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251520" y="955675"/>
            <a:ext cx="8713093" cy="542565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CA" altLang="en-US" dirty="0" smtClean="0">
                <a:ea typeface="ＭＳ Ｐゴシック" pitchFamily="34" charset="-128"/>
              </a:rPr>
              <a:t>Employers </a:t>
            </a:r>
            <a:r>
              <a:rPr lang="en-CA" altLang="en-US" dirty="0" smtClean="0">
                <a:ea typeface="ＭＳ Ｐゴシック" pitchFamily="34" charset="-128"/>
              </a:rPr>
              <a:t>satisfied with the level of ‘hard skills’, but not satisfied with the level of ‘soft skills’ of college graduates </a:t>
            </a:r>
            <a:r>
              <a:rPr lang="en-CA" altLang="en-US" sz="2000" dirty="0" smtClean="0">
                <a:ea typeface="ＭＳ Ｐゴシック" pitchFamily="34" charset="-128"/>
              </a:rPr>
              <a:t>(NACE, 2010).</a:t>
            </a:r>
          </a:p>
          <a:p>
            <a:pPr>
              <a:lnSpc>
                <a:spcPct val="80000"/>
              </a:lnSpc>
            </a:pPr>
            <a:r>
              <a:rPr lang="en-CA" altLang="en-US" dirty="0" smtClean="0">
                <a:ea typeface="ＭＳ Ｐゴシック" pitchFamily="34" charset="-128"/>
              </a:rPr>
              <a:t>More managers are fired for </a:t>
            </a:r>
            <a:r>
              <a:rPr lang="en-CA" altLang="en-US" dirty="0" smtClean="0">
                <a:ea typeface="ＭＳ Ｐゴシック" pitchFamily="34" charset="-128"/>
              </a:rPr>
              <a:t>lack </a:t>
            </a:r>
            <a:r>
              <a:rPr lang="en-CA" altLang="en-US" dirty="0" smtClean="0">
                <a:ea typeface="ＭＳ Ｐゴシック" pitchFamily="34" charset="-128"/>
              </a:rPr>
              <a:t>of soft skills than for lacking technical skills. </a:t>
            </a:r>
          </a:p>
          <a:p>
            <a:pPr>
              <a:lnSpc>
                <a:spcPct val="80000"/>
              </a:lnSpc>
            </a:pPr>
            <a:r>
              <a:rPr lang="en-CA" altLang="en-US" dirty="0" smtClean="0">
                <a:ea typeface="ＭＳ Ｐゴシック" pitchFamily="34" charset="-128"/>
              </a:rPr>
              <a:t>Most managers fail because </a:t>
            </a:r>
          </a:p>
          <a:p>
            <a:pPr lvl="1">
              <a:lnSpc>
                <a:spcPct val="80000"/>
              </a:lnSpc>
            </a:pPr>
            <a:r>
              <a:rPr lang="en-CA" altLang="en-US" sz="3200" dirty="0" smtClean="0">
                <a:ea typeface="ＭＳ Ｐゴシック" pitchFamily="34" charset="-128"/>
              </a:rPr>
              <a:t>they have “bad judgment, </a:t>
            </a:r>
          </a:p>
          <a:p>
            <a:pPr lvl="1">
              <a:lnSpc>
                <a:spcPct val="80000"/>
              </a:lnSpc>
            </a:pPr>
            <a:r>
              <a:rPr lang="en-CA" altLang="en-US" sz="3200" dirty="0" smtClean="0">
                <a:ea typeface="ＭＳ Ｐゴシック" pitchFamily="34" charset="-128"/>
              </a:rPr>
              <a:t>can’t build teams, </a:t>
            </a:r>
          </a:p>
          <a:p>
            <a:pPr lvl="1">
              <a:lnSpc>
                <a:spcPct val="80000"/>
              </a:lnSpc>
            </a:pPr>
            <a:r>
              <a:rPr lang="en-CA" altLang="en-US" sz="3200" dirty="0" smtClean="0">
                <a:ea typeface="ＭＳ Ｐゴシック" pitchFamily="34" charset="-128"/>
              </a:rPr>
              <a:t>have troubled relationships, </a:t>
            </a:r>
          </a:p>
          <a:p>
            <a:pPr lvl="1">
              <a:lnSpc>
                <a:spcPct val="80000"/>
              </a:lnSpc>
            </a:pPr>
            <a:r>
              <a:rPr lang="en-CA" altLang="en-US" sz="3200" dirty="0" smtClean="0">
                <a:ea typeface="ＭＳ Ｐゴシック" pitchFamily="34" charset="-128"/>
              </a:rPr>
              <a:t>Can’t manage themselves </a:t>
            </a:r>
          </a:p>
          <a:p>
            <a:pPr lvl="1">
              <a:lnSpc>
                <a:spcPct val="80000"/>
              </a:lnSpc>
            </a:pPr>
            <a:r>
              <a:rPr lang="en-CA" altLang="en-US" sz="3200" dirty="0" smtClean="0">
                <a:ea typeface="ＭＳ Ｐゴシック" pitchFamily="34" charset="-128"/>
              </a:rPr>
              <a:t>Learn from their mistakes.</a:t>
            </a:r>
          </a:p>
        </p:txBody>
      </p:sp>
      <p:sp>
        <p:nvSpPr>
          <p:cNvPr id="5124" name="TextBox 3"/>
          <p:cNvSpPr txBox="1">
            <a:spLocks noChangeArrowheads="1"/>
          </p:cNvSpPr>
          <p:nvPr/>
        </p:nvSpPr>
        <p:spPr bwMode="auto">
          <a:xfrm>
            <a:off x="0" y="6251575"/>
            <a:ext cx="92884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lang="en-CA" altLang="en-US" sz="1200"/>
              <a:t>Hogan, J., Hogan, R., &amp; Kaiser, R. B. (2010, p. 3). </a:t>
            </a:r>
          </a:p>
          <a:p>
            <a:pPr lvl="1"/>
            <a:r>
              <a:rPr lang="en-CA" altLang="en-US" sz="1200" u="sng">
                <a:hlinkClick r:id="rId2"/>
              </a:rPr>
              <a:t>www.hoganassessments.com/_hoganweb/documents/Management_Derailment.pdf</a:t>
            </a:r>
            <a:endParaRPr lang="en-CA" altLang="en-US" sz="1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9098" y="332656"/>
            <a:ext cx="9324528" cy="9366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CA" altLang="en-US" sz="3200" dirty="0" smtClean="0">
                <a:ea typeface="ＭＳ Ｐゴシック" pitchFamily="34" charset="-128"/>
              </a:rPr>
              <a:t>Employers’ ratings of the importance of candidate skills</a:t>
            </a:r>
            <a:r>
              <a:rPr lang="en-CA" altLang="en-US" sz="3600" dirty="0" smtClean="0">
                <a:ea typeface="ＭＳ Ｐゴシック" pitchFamily="34" charset="-128"/>
              </a:rPr>
              <a:t/>
            </a:r>
            <a:br>
              <a:rPr lang="en-CA" altLang="en-US" sz="3600" dirty="0" smtClean="0">
                <a:ea typeface="ＭＳ Ｐゴシック" pitchFamily="34" charset="-128"/>
              </a:rPr>
            </a:br>
            <a:endParaRPr lang="en-CA" altLang="en-US" sz="3600" dirty="0" smtClean="0">
              <a:ea typeface="ＭＳ Ｐゴシック" pitchFamily="34" charset="-128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239906" y="1087438"/>
            <a:ext cx="8928100" cy="5400675"/>
          </a:xfrm>
        </p:spPr>
        <p:txBody>
          <a:bodyPr/>
          <a:lstStyle/>
          <a:p>
            <a:r>
              <a:rPr lang="en-CA" altLang="en-US" sz="2200" dirty="0" smtClean="0">
                <a:ea typeface="ＭＳ Ｐゴシック" pitchFamily="34" charset="-128"/>
              </a:rPr>
              <a:t>Ability to work in a </a:t>
            </a:r>
            <a:r>
              <a:rPr lang="en-CA" altLang="en-US" sz="2200" b="1" dirty="0" smtClean="0">
                <a:ea typeface="ＭＳ Ｐゴシック" pitchFamily="34" charset="-128"/>
              </a:rPr>
              <a:t>team</a:t>
            </a:r>
            <a:r>
              <a:rPr lang="en-CA" altLang="en-US" sz="2200" dirty="0" smtClean="0">
                <a:ea typeface="ＭＳ Ｐゴシック" pitchFamily="34" charset="-128"/>
              </a:rPr>
              <a:t> structure 				4.60</a:t>
            </a:r>
          </a:p>
          <a:p>
            <a:r>
              <a:rPr lang="en-CA" altLang="en-US" sz="2200" dirty="0" smtClean="0">
                <a:ea typeface="ＭＳ Ｐゴシック" pitchFamily="34" charset="-128"/>
              </a:rPr>
              <a:t>Ability to verbally </a:t>
            </a:r>
            <a:r>
              <a:rPr lang="en-CA" altLang="en-US" sz="2200" b="1" dirty="0" smtClean="0">
                <a:ea typeface="ＭＳ Ｐゴシック" pitchFamily="34" charset="-128"/>
              </a:rPr>
              <a:t>communicate</a:t>
            </a:r>
            <a:r>
              <a:rPr lang="en-CA" altLang="en-US" sz="2200" dirty="0" smtClean="0">
                <a:ea typeface="ＭＳ Ｐゴシック" pitchFamily="34" charset="-128"/>
              </a:rPr>
              <a:t> 				4.59</a:t>
            </a:r>
          </a:p>
          <a:p>
            <a:r>
              <a:rPr lang="en-CA" altLang="en-US" sz="2200" dirty="0" smtClean="0">
                <a:ea typeface="ＭＳ Ｐゴシック" pitchFamily="34" charset="-128"/>
              </a:rPr>
              <a:t>Ability to make </a:t>
            </a:r>
            <a:r>
              <a:rPr lang="en-CA" altLang="en-US" sz="2200" b="1" dirty="0" smtClean="0">
                <a:ea typeface="ＭＳ Ｐゴシック" pitchFamily="34" charset="-128"/>
              </a:rPr>
              <a:t>decisions</a:t>
            </a:r>
            <a:r>
              <a:rPr lang="en-CA" altLang="en-US" sz="2200" dirty="0" smtClean="0">
                <a:ea typeface="ＭＳ Ｐゴシック" pitchFamily="34" charset="-128"/>
              </a:rPr>
              <a:t> and solve </a:t>
            </a:r>
            <a:r>
              <a:rPr lang="en-CA" altLang="en-US" sz="2200" b="1" dirty="0" smtClean="0">
                <a:ea typeface="ＭＳ Ｐゴシック" pitchFamily="34" charset="-128"/>
              </a:rPr>
              <a:t>problems</a:t>
            </a:r>
            <a:r>
              <a:rPr lang="en-CA" altLang="en-US" sz="2200" dirty="0" smtClean="0">
                <a:ea typeface="ＭＳ Ｐゴシック" pitchFamily="34" charset="-128"/>
              </a:rPr>
              <a:t> 		4.49</a:t>
            </a:r>
          </a:p>
          <a:p>
            <a:r>
              <a:rPr lang="en-CA" altLang="en-US" sz="2200" dirty="0" smtClean="0">
                <a:ea typeface="ＭＳ Ｐゴシック" pitchFamily="34" charset="-128"/>
              </a:rPr>
              <a:t>Ability to obtain and </a:t>
            </a:r>
            <a:r>
              <a:rPr lang="en-CA" altLang="en-US" sz="2200" b="1" dirty="0" smtClean="0">
                <a:ea typeface="ＭＳ Ｐゴシック" pitchFamily="34" charset="-128"/>
              </a:rPr>
              <a:t>process</a:t>
            </a:r>
            <a:r>
              <a:rPr lang="en-CA" altLang="en-US" sz="2200" dirty="0" smtClean="0">
                <a:ea typeface="ＭＳ Ｐゴシック" pitchFamily="34" charset="-128"/>
              </a:rPr>
              <a:t> information 			4.46</a:t>
            </a:r>
          </a:p>
          <a:p>
            <a:r>
              <a:rPr lang="en-CA" altLang="en-US" sz="2200" dirty="0" smtClean="0">
                <a:ea typeface="ＭＳ Ｐゴシック" pitchFamily="34" charset="-128"/>
              </a:rPr>
              <a:t>Ability to </a:t>
            </a:r>
            <a:r>
              <a:rPr lang="en-CA" altLang="en-US" sz="2200" b="1" dirty="0" smtClean="0">
                <a:ea typeface="ＭＳ Ｐゴシック" pitchFamily="34" charset="-128"/>
              </a:rPr>
              <a:t>plan</a:t>
            </a:r>
            <a:r>
              <a:rPr lang="en-CA" altLang="en-US" sz="2200" dirty="0" smtClean="0">
                <a:ea typeface="ＭＳ Ｐゴシック" pitchFamily="34" charset="-128"/>
              </a:rPr>
              <a:t>, </a:t>
            </a:r>
            <a:r>
              <a:rPr lang="en-CA" altLang="en-US" sz="2200" b="1" dirty="0" smtClean="0">
                <a:ea typeface="ＭＳ Ｐゴシック" pitchFamily="34" charset="-128"/>
              </a:rPr>
              <a:t>organize</a:t>
            </a:r>
            <a:r>
              <a:rPr lang="en-CA" altLang="en-US" sz="2200" dirty="0" smtClean="0">
                <a:ea typeface="ＭＳ Ｐゴシック" pitchFamily="34" charset="-128"/>
              </a:rPr>
              <a:t> and </a:t>
            </a:r>
            <a:r>
              <a:rPr lang="en-CA" altLang="en-US" sz="2200" b="1" dirty="0" smtClean="0">
                <a:ea typeface="ＭＳ Ｐゴシック" pitchFamily="34" charset="-128"/>
              </a:rPr>
              <a:t>prioritize</a:t>
            </a:r>
            <a:r>
              <a:rPr lang="en-CA" altLang="en-US" sz="2200" dirty="0" smtClean="0">
                <a:ea typeface="ＭＳ Ｐゴシック" pitchFamily="34" charset="-128"/>
              </a:rPr>
              <a:t> work 		</a:t>
            </a:r>
            <a:r>
              <a:rPr lang="en-CA" altLang="en-US" sz="2200" dirty="0" smtClean="0">
                <a:ea typeface="ＭＳ Ｐゴシック" pitchFamily="34" charset="-128"/>
              </a:rPr>
              <a:t>4.45</a:t>
            </a:r>
            <a:endParaRPr lang="en-CA" altLang="en-US" sz="2200" dirty="0" smtClean="0">
              <a:ea typeface="ＭＳ Ｐゴシック" pitchFamily="34" charset="-128"/>
            </a:endParaRPr>
          </a:p>
          <a:p>
            <a:r>
              <a:rPr lang="it-IT" altLang="en-US" sz="2200" dirty="0" smtClean="0">
                <a:ea typeface="ＭＳ Ｐゴシック" pitchFamily="34" charset="-128"/>
              </a:rPr>
              <a:t>Ability to </a:t>
            </a:r>
            <a:r>
              <a:rPr lang="it-IT" altLang="en-US" sz="2200" b="1" dirty="0" smtClean="0">
                <a:ea typeface="ＭＳ Ｐゴシック" pitchFamily="34" charset="-128"/>
              </a:rPr>
              <a:t>analyze</a:t>
            </a:r>
            <a:r>
              <a:rPr lang="it-IT" altLang="en-US" sz="2200" dirty="0" smtClean="0">
                <a:ea typeface="ＭＳ Ｐゴシック" pitchFamily="34" charset="-128"/>
              </a:rPr>
              <a:t> quantitative data 		</a:t>
            </a:r>
            <a:r>
              <a:rPr lang="it-IT" altLang="en-US" sz="2200" dirty="0" smtClean="0">
                <a:ea typeface="ＭＳ Ｐゴシック" pitchFamily="34" charset="-128"/>
              </a:rPr>
              <a:t>	4.23</a:t>
            </a:r>
            <a:endParaRPr lang="it-IT" altLang="en-US" sz="2200" dirty="0" smtClean="0">
              <a:ea typeface="ＭＳ Ｐゴシック" pitchFamily="34" charset="-128"/>
            </a:endParaRPr>
          </a:p>
          <a:p>
            <a:r>
              <a:rPr lang="en-CA" altLang="en-US" sz="2200" b="1" dirty="0" smtClean="0">
                <a:solidFill>
                  <a:srgbClr val="FF0000"/>
                </a:solidFill>
                <a:ea typeface="ＭＳ Ｐゴシック" pitchFamily="34" charset="-128"/>
              </a:rPr>
              <a:t>Technical knowledge </a:t>
            </a:r>
            <a:r>
              <a:rPr lang="en-CA" altLang="en-US" sz="2200" dirty="0" smtClean="0">
                <a:solidFill>
                  <a:srgbClr val="FF0000"/>
                </a:solidFill>
                <a:ea typeface="ＭＳ Ｐゴシック" pitchFamily="34" charset="-128"/>
              </a:rPr>
              <a:t>related to the job 			4.23</a:t>
            </a:r>
          </a:p>
          <a:p>
            <a:r>
              <a:rPr lang="en-CA" altLang="en-US" sz="2200" dirty="0" smtClean="0">
                <a:ea typeface="ＭＳ Ｐゴシック" pitchFamily="34" charset="-128"/>
              </a:rPr>
              <a:t>Proficiency with computer </a:t>
            </a:r>
            <a:r>
              <a:rPr lang="en-CA" altLang="en-US" sz="2200" b="1" dirty="0" smtClean="0">
                <a:ea typeface="ＭＳ Ｐゴシック" pitchFamily="34" charset="-128"/>
              </a:rPr>
              <a:t>software</a:t>
            </a:r>
            <a:r>
              <a:rPr lang="en-CA" altLang="en-US" sz="2200" dirty="0" smtClean="0">
                <a:ea typeface="ＭＳ Ｐゴシック" pitchFamily="34" charset="-128"/>
              </a:rPr>
              <a:t> programs 		4.04</a:t>
            </a:r>
          </a:p>
          <a:p>
            <a:r>
              <a:rPr lang="en-CA" altLang="en-US" sz="2200" dirty="0" smtClean="0">
                <a:ea typeface="ＭＳ Ｐゴシック" pitchFamily="34" charset="-128"/>
              </a:rPr>
              <a:t>Ability to create and/or edit written </a:t>
            </a:r>
            <a:r>
              <a:rPr lang="en-CA" altLang="en-US" sz="2200" b="1" dirty="0" smtClean="0">
                <a:ea typeface="ＭＳ Ｐゴシック" pitchFamily="34" charset="-128"/>
              </a:rPr>
              <a:t>reports</a:t>
            </a:r>
            <a:r>
              <a:rPr lang="en-CA" altLang="en-US" sz="2200" dirty="0" smtClean="0">
                <a:ea typeface="ＭＳ Ｐゴシック" pitchFamily="34" charset="-128"/>
              </a:rPr>
              <a:t> 	</a:t>
            </a:r>
            <a:r>
              <a:rPr lang="en-CA" altLang="en-US" sz="2200" dirty="0" smtClean="0">
                <a:ea typeface="ＭＳ Ｐゴシック" pitchFamily="34" charset="-128"/>
              </a:rPr>
              <a:t>	3.65</a:t>
            </a:r>
            <a:endParaRPr lang="en-CA" altLang="en-US" sz="2200" dirty="0" smtClean="0">
              <a:ea typeface="ＭＳ Ｐゴシック" pitchFamily="34" charset="-128"/>
            </a:endParaRPr>
          </a:p>
          <a:p>
            <a:r>
              <a:rPr lang="en-CA" altLang="en-US" sz="2200" dirty="0" smtClean="0">
                <a:ea typeface="ＭＳ Ｐゴシック" pitchFamily="34" charset="-128"/>
              </a:rPr>
              <a:t>Ability to </a:t>
            </a:r>
            <a:r>
              <a:rPr lang="en-CA" altLang="en-US" sz="2200" b="1" dirty="0" smtClean="0">
                <a:ea typeface="ＭＳ Ｐゴシック" pitchFamily="34" charset="-128"/>
              </a:rPr>
              <a:t>sell</a:t>
            </a:r>
            <a:r>
              <a:rPr lang="en-CA" altLang="en-US" sz="2200" dirty="0" smtClean="0">
                <a:ea typeface="ＭＳ Ｐゴシック" pitchFamily="34" charset="-128"/>
              </a:rPr>
              <a:t> or </a:t>
            </a:r>
            <a:r>
              <a:rPr lang="en-CA" altLang="en-US" sz="2200" b="1" dirty="0" smtClean="0">
                <a:ea typeface="ＭＳ Ｐゴシック" pitchFamily="34" charset="-128"/>
              </a:rPr>
              <a:t>influence</a:t>
            </a:r>
            <a:r>
              <a:rPr lang="en-CA" altLang="en-US" sz="2200" dirty="0" smtClean="0">
                <a:ea typeface="ＭＳ Ｐゴシック" pitchFamily="34" charset="-128"/>
              </a:rPr>
              <a:t> others 				3.51</a:t>
            </a:r>
          </a:p>
        </p:txBody>
      </p:sp>
      <p:sp>
        <p:nvSpPr>
          <p:cNvPr id="3076" name="TextBox 3"/>
          <p:cNvSpPr txBox="1">
            <a:spLocks noChangeArrowheads="1"/>
          </p:cNvSpPr>
          <p:nvPr/>
        </p:nvSpPr>
        <p:spPr bwMode="auto">
          <a:xfrm>
            <a:off x="179388" y="6488113"/>
            <a:ext cx="78406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altLang="en-US" dirty="0"/>
              <a:t>National Association of Colleges and Employers NACE Research: Job Outlook 2012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Text Box 20"/>
          <p:cNvSpPr txBox="1">
            <a:spLocks noChangeArrowheads="1"/>
          </p:cNvSpPr>
          <p:nvPr/>
        </p:nvSpPr>
        <p:spPr bwMode="auto">
          <a:xfrm>
            <a:off x="1054820" y="184150"/>
            <a:ext cx="669984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en-US" sz="3600" dirty="0"/>
              <a:t>How </a:t>
            </a:r>
            <a:r>
              <a:rPr lang="en-US" altLang="en-US" sz="3600" dirty="0" smtClean="0"/>
              <a:t>You will Learn in this Class</a:t>
            </a:r>
            <a:endParaRPr lang="en-US" altLang="en-US" sz="3600" dirty="0"/>
          </a:p>
        </p:txBody>
      </p:sp>
      <p:pic>
        <p:nvPicPr>
          <p:cNvPr id="7179" name="Picture 11" descr="MCj0412244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7763" y="4652963"/>
            <a:ext cx="1654175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12" descr="MCj0415930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4652963"/>
            <a:ext cx="18669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13" descr="MCj02953700000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8038" y="4011613"/>
            <a:ext cx="2217737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Content Placeholder 2"/>
          <p:cNvSpPr txBox="1">
            <a:spLocks/>
          </p:cNvSpPr>
          <p:nvPr/>
        </p:nvSpPr>
        <p:spPr>
          <a:xfrm>
            <a:off x="247490" y="859215"/>
            <a:ext cx="8716998" cy="351683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CA" kern="0" dirty="0" smtClean="0"/>
              <a:t>Role Plays / Simulations and Debriefing</a:t>
            </a:r>
          </a:p>
          <a:p>
            <a:r>
              <a:rPr lang="en-CA" kern="0" dirty="0" smtClean="0"/>
              <a:t>Lecture/Discussions</a:t>
            </a:r>
            <a:endParaRPr lang="en-CA" kern="0" dirty="0" smtClean="0"/>
          </a:p>
          <a:p>
            <a:r>
              <a:rPr lang="en-CA" kern="0" dirty="0" smtClean="0"/>
              <a:t>Self </a:t>
            </a:r>
            <a:r>
              <a:rPr lang="en-CA" kern="0" dirty="0" smtClean="0"/>
              <a:t>Assessments </a:t>
            </a:r>
            <a:r>
              <a:rPr lang="en-CA" kern="0" dirty="0" smtClean="0"/>
              <a:t>&amp; Reflection</a:t>
            </a:r>
            <a:endParaRPr lang="en-CA" kern="0" dirty="0" smtClean="0"/>
          </a:p>
          <a:p>
            <a:pPr lvl="1"/>
            <a:r>
              <a:rPr lang="en-CA" sz="3200" kern="0" dirty="0" smtClean="0"/>
              <a:t>Assignment 1 &amp; Final exam</a:t>
            </a:r>
          </a:p>
          <a:p>
            <a:r>
              <a:rPr lang="en-CA" kern="0" dirty="0" smtClean="0"/>
              <a:t>Team </a:t>
            </a:r>
            <a:r>
              <a:rPr lang="en-CA" kern="0" dirty="0" smtClean="0"/>
              <a:t>Presentation</a:t>
            </a:r>
            <a:endParaRPr lang="en-CA" kern="0" dirty="0" smtClean="0"/>
          </a:p>
          <a:p>
            <a:r>
              <a:rPr lang="en-CA" kern="0" dirty="0" smtClean="0"/>
              <a:t>Readings</a:t>
            </a:r>
            <a:endParaRPr lang="en-CA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Methods of Evaluation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267325" cy="499745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Individually Written Assignment =20%</a:t>
            </a:r>
          </a:p>
          <a:p>
            <a:pPr lvl="1" eaLnBrk="1" hangingPunct="1"/>
            <a:r>
              <a:rPr lang="en-US" altLang="en-US" dirty="0" smtClean="0">
                <a:ea typeface="ＭＳ Ｐゴシック" pitchFamily="34" charset="-128"/>
              </a:rPr>
              <a:t>Analysis of </a:t>
            </a:r>
            <a:r>
              <a:rPr lang="en-US" altLang="en-US" dirty="0" smtClean="0">
                <a:ea typeface="ＭＳ Ｐゴシック" pitchFamily="34" charset="-128"/>
              </a:rPr>
              <a:t>based </a:t>
            </a:r>
            <a:r>
              <a:rPr lang="en-US" altLang="en-US" dirty="0" smtClean="0">
                <a:ea typeface="ＭＳ Ｐゴシック" pitchFamily="34" charset="-128"/>
              </a:rPr>
              <a:t>on </a:t>
            </a:r>
            <a:r>
              <a:rPr lang="en-US" altLang="en-US" dirty="0" smtClean="0">
                <a:ea typeface="ＭＳ Ｐゴシック" pitchFamily="34" charset="-128"/>
              </a:rPr>
              <a:t>leadership skills </a:t>
            </a:r>
            <a:r>
              <a:rPr lang="en-US" altLang="en-US" dirty="0" smtClean="0">
                <a:ea typeface="ＭＳ Ｐゴシック" pitchFamily="34" charset="-128"/>
              </a:rPr>
              <a:t>questionnaires </a:t>
            </a:r>
            <a:r>
              <a:rPr lang="en-US" altLang="en-US" dirty="0" smtClean="0">
                <a:ea typeface="ＭＳ Ｐゴシック" pitchFamily="34" charset="-128"/>
              </a:rPr>
              <a:t>completed by self and </a:t>
            </a:r>
            <a:r>
              <a:rPr lang="en-US" altLang="en-US" dirty="0" smtClean="0">
                <a:ea typeface="ＭＳ Ｐゴシック" pitchFamily="34" charset="-128"/>
              </a:rPr>
              <a:t>others</a:t>
            </a:r>
            <a:endParaRPr lang="en-US" altLang="en-US" dirty="0" smtClean="0">
              <a:ea typeface="ＭＳ Ｐゴシック" pitchFamily="34" charset="-128"/>
            </a:endParaRPr>
          </a:p>
        </p:txBody>
      </p:sp>
      <p:pic>
        <p:nvPicPr>
          <p:cNvPr id="13316" name="Picture 4" descr="MCj0415930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1341438"/>
            <a:ext cx="18669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MCj0230987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3284538"/>
            <a:ext cx="221456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9" descr="MCj0435731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4724400"/>
            <a:ext cx="1798637" cy="194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88640"/>
            <a:ext cx="8229600" cy="1143001"/>
          </a:xfrm>
        </p:spPr>
        <p:txBody>
          <a:bodyPr/>
          <a:lstStyle/>
          <a:p>
            <a:pPr eaLnBrk="1" hangingPunct="1"/>
            <a:r>
              <a:rPr lang="en-US" altLang="en-US" sz="4000" dirty="0" smtClean="0">
                <a:ea typeface="ＭＳ Ｐゴシック" pitchFamily="34" charset="-128"/>
              </a:rPr>
              <a:t>Methods of Evaluation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1" y="1628800"/>
            <a:ext cx="7043738" cy="518475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Class Participation</a:t>
            </a:r>
          </a:p>
          <a:p>
            <a:pPr lvl="1" eaLnBrk="1" hangingPunct="1"/>
            <a:r>
              <a:rPr lang="en-US" altLang="en-US" dirty="0" smtClean="0">
                <a:ea typeface="ＭＳ Ｐゴシック" pitchFamily="34" charset="-128"/>
              </a:rPr>
              <a:t>Worth 10%</a:t>
            </a:r>
          </a:p>
          <a:p>
            <a:pPr lvl="1" eaLnBrk="1" hangingPunct="1"/>
            <a:r>
              <a:rPr lang="en-US" altLang="en-US" dirty="0" smtClean="0">
                <a:ea typeface="ＭＳ Ｐゴシック" pitchFamily="34" charset="-128"/>
              </a:rPr>
              <a:t>Class </a:t>
            </a:r>
            <a:r>
              <a:rPr lang="en-US" altLang="en-US" dirty="0">
                <a:ea typeface="ＭＳ Ｐゴシック" pitchFamily="34" charset="-128"/>
              </a:rPr>
              <a:t>d</a:t>
            </a:r>
            <a:r>
              <a:rPr lang="en-US" altLang="en-US" dirty="0" smtClean="0">
                <a:ea typeface="ＭＳ Ｐゴシック" pitchFamily="34" charset="-128"/>
              </a:rPr>
              <a:t>iscussion </a:t>
            </a:r>
            <a:r>
              <a:rPr lang="en-US" altLang="en-US" dirty="0" smtClean="0">
                <a:ea typeface="ＭＳ Ｐゴシック" pitchFamily="34" charset="-128"/>
              </a:rPr>
              <a:t>on exercises &amp; lectures</a:t>
            </a:r>
          </a:p>
          <a:p>
            <a:pPr lvl="1" eaLnBrk="1" hangingPunct="1"/>
            <a:r>
              <a:rPr lang="en-US" altLang="en-US" dirty="0" smtClean="0">
                <a:ea typeface="ＭＳ Ｐゴシック" pitchFamily="34" charset="-128"/>
              </a:rPr>
              <a:t>Comments </a:t>
            </a:r>
            <a:r>
              <a:rPr lang="en-US" altLang="en-US" dirty="0" smtClean="0">
                <a:ea typeface="ＭＳ Ｐゴシック" pitchFamily="34" charset="-128"/>
              </a:rPr>
              <a:t>on </a:t>
            </a:r>
            <a:r>
              <a:rPr lang="en-US" altLang="en-US" dirty="0" smtClean="0">
                <a:ea typeface="ＭＳ Ｐゴシック" pitchFamily="34" charset="-128"/>
              </a:rPr>
              <a:t>“Participation Logs”</a:t>
            </a:r>
            <a:endParaRPr lang="en-US" altLang="en-US" dirty="0" smtClean="0">
              <a:ea typeface="ＭＳ Ｐゴシック" pitchFamily="34" charset="-128"/>
            </a:endParaRPr>
          </a:p>
          <a:p>
            <a:pPr lvl="1" eaLnBrk="1" hangingPunct="1"/>
            <a:r>
              <a:rPr lang="en-US" altLang="en-US" dirty="0" smtClean="0">
                <a:ea typeface="ＭＳ Ｐゴシック" pitchFamily="34" charset="-128"/>
              </a:rPr>
              <a:t>Professionalism </a:t>
            </a:r>
            <a:r>
              <a:rPr lang="en-US" altLang="en-US" dirty="0" smtClean="0">
                <a:ea typeface="ＭＳ Ｐゴシック" pitchFamily="34" charset="-128"/>
              </a:rPr>
              <a:t>in Class</a:t>
            </a:r>
          </a:p>
          <a:p>
            <a:pPr lvl="2" eaLnBrk="1" hangingPunct="1"/>
            <a:r>
              <a:rPr lang="en-US" altLang="en-US" dirty="0" smtClean="0">
                <a:ea typeface="ＭＳ Ｐゴシック" pitchFamily="34" charset="-128"/>
              </a:rPr>
              <a:t>(</a:t>
            </a:r>
            <a:r>
              <a:rPr lang="en-US" altLang="en-US" sz="1800" dirty="0" smtClean="0">
                <a:ea typeface="ＭＳ Ｐゴシック" pitchFamily="34" charset="-128"/>
              </a:rPr>
              <a:t>e.g., no </a:t>
            </a:r>
            <a:r>
              <a:rPr lang="en-US" altLang="en-US" sz="1800" dirty="0" smtClean="0">
                <a:ea typeface="ＭＳ Ｐゴシック" pitchFamily="34" charset="-128"/>
              </a:rPr>
              <a:t>social media use on laptops/smart phones, </a:t>
            </a:r>
            <a:r>
              <a:rPr lang="en-US" altLang="en-US" sz="1800" dirty="0" smtClean="0">
                <a:ea typeface="ＭＳ Ｐゴシック" pitchFamily="34" charset="-128"/>
              </a:rPr>
              <a:t>arriving </a:t>
            </a:r>
            <a:r>
              <a:rPr lang="en-US" altLang="en-US" sz="1800" dirty="0" smtClean="0">
                <a:ea typeface="ＭＳ Ｐゴシック" pitchFamily="34" charset="-128"/>
              </a:rPr>
              <a:t>on time, taking breaks at the right time)</a:t>
            </a:r>
          </a:p>
        </p:txBody>
      </p:sp>
      <p:pic>
        <p:nvPicPr>
          <p:cNvPr id="12292" name="Picture 4" descr="MCj0415930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51688" y="1125538"/>
            <a:ext cx="18669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 descr="MCj0230987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61188" y="4989513"/>
            <a:ext cx="2214562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214438"/>
            <a:ext cx="6643688" cy="5310187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Team Oral Presentation </a:t>
            </a:r>
          </a:p>
          <a:p>
            <a:pPr lvl="1" eaLnBrk="1" hangingPunct="1"/>
            <a:r>
              <a:rPr lang="en-US" altLang="en-US" dirty="0" smtClean="0"/>
              <a:t>Worth 35%</a:t>
            </a:r>
          </a:p>
          <a:p>
            <a:pPr lvl="1" eaLnBrk="1" hangingPunct="1"/>
            <a:r>
              <a:rPr lang="en-US" altLang="en-US" dirty="0" smtClean="0"/>
              <a:t>Research for and against a hypothesis</a:t>
            </a:r>
          </a:p>
          <a:p>
            <a:pPr lvl="2" eaLnBrk="1" hangingPunct="1"/>
            <a:r>
              <a:rPr lang="en-US" altLang="en-US" dirty="0" smtClean="0"/>
              <a:t>Topics randomly assigned</a:t>
            </a:r>
          </a:p>
          <a:p>
            <a:pPr lvl="1" eaLnBrk="1" hangingPunct="1"/>
            <a:r>
              <a:rPr lang="en-US" altLang="en-US" dirty="0" smtClean="0"/>
              <a:t>Requirements covered in separate class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539750" y="188913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4400">
                <a:solidFill>
                  <a:schemeClr val="tx2"/>
                </a:solidFill>
              </a:rPr>
              <a:t>Methods of Evaluation</a:t>
            </a:r>
          </a:p>
        </p:txBody>
      </p:sp>
      <p:pic>
        <p:nvPicPr>
          <p:cNvPr id="12292" name="Picture 6" descr="MCj0415930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557338"/>
            <a:ext cx="1866900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8" descr="MCj039840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149725"/>
            <a:ext cx="1379538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9501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Methods of Evaluation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0600" y="1370037"/>
            <a:ext cx="5253563" cy="5302225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ＭＳ Ｐゴシック" pitchFamily="34" charset="-128"/>
              </a:rPr>
              <a:t>Final exam=35%</a:t>
            </a:r>
          </a:p>
          <a:p>
            <a:pPr lvl="1" eaLnBrk="1" hangingPunct="1"/>
            <a:r>
              <a:rPr lang="en-US" altLang="en-US" dirty="0" smtClean="0">
                <a:ea typeface="ＭＳ Ｐゴシック" pitchFamily="34" charset="-128"/>
              </a:rPr>
              <a:t>Short answer questions based on </a:t>
            </a:r>
          </a:p>
          <a:p>
            <a:pPr lvl="2" eaLnBrk="1" hangingPunct="1"/>
            <a:r>
              <a:rPr lang="en-US" altLang="en-US" dirty="0" smtClean="0">
                <a:ea typeface="ＭＳ Ｐゴシック" pitchFamily="34" charset="-128"/>
              </a:rPr>
              <a:t>Discussion questions posed in lecture</a:t>
            </a:r>
            <a:endParaRPr lang="en-US" altLang="en-US" dirty="0" smtClean="0">
              <a:ea typeface="ＭＳ Ｐゴシック" pitchFamily="34" charset="-128"/>
            </a:endParaRPr>
          </a:p>
          <a:p>
            <a:pPr lvl="2" eaLnBrk="1" hangingPunct="1"/>
            <a:r>
              <a:rPr lang="en-US" altLang="en-US" dirty="0" smtClean="0">
                <a:ea typeface="ＭＳ Ｐゴシック" pitchFamily="34" charset="-128"/>
              </a:rPr>
              <a:t>Reflection </a:t>
            </a:r>
            <a:r>
              <a:rPr lang="en-US" altLang="en-US" dirty="0" smtClean="0">
                <a:ea typeface="ＭＳ Ｐゴシック" pitchFamily="34" charset="-128"/>
              </a:rPr>
              <a:t>/Debriefing questions on </a:t>
            </a:r>
            <a:r>
              <a:rPr lang="en-US" altLang="en-US" dirty="0" smtClean="0">
                <a:ea typeface="ＭＳ Ｐゴシック" pitchFamily="34" charset="-128"/>
              </a:rPr>
              <a:t>role play experiences</a:t>
            </a:r>
          </a:p>
          <a:p>
            <a:pPr lvl="2" eaLnBrk="1" hangingPunct="1"/>
            <a:r>
              <a:rPr lang="en-US" altLang="en-US" dirty="0" smtClean="0">
                <a:ea typeface="ＭＳ Ｐゴシック" pitchFamily="34" charset="-128"/>
              </a:rPr>
              <a:t>Readings (text book chapters, journal articles)</a:t>
            </a:r>
          </a:p>
          <a:p>
            <a:pPr eaLnBrk="1" hangingPunct="1"/>
            <a:endParaRPr lang="en-US" altLang="en-US" dirty="0" smtClean="0">
              <a:ea typeface="ＭＳ Ｐゴシック" pitchFamily="34" charset="-128"/>
            </a:endParaRPr>
          </a:p>
        </p:txBody>
      </p:sp>
      <p:pic>
        <p:nvPicPr>
          <p:cNvPr id="14340" name="Picture 4" descr="MCj0415930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1341438"/>
            <a:ext cx="18669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6" descr="MCj0230987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3284538"/>
            <a:ext cx="221456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9" descr="MCj0435731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4724400"/>
            <a:ext cx="1798637" cy="194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686800" cy="1143000"/>
          </a:xfrm>
        </p:spPr>
        <p:txBody>
          <a:bodyPr/>
          <a:lstStyle/>
          <a:p>
            <a:r>
              <a:rPr lang="en-US" altLang="en-US" sz="4000" dirty="0" smtClean="0">
                <a:ea typeface="ＭＳ Ｐゴシック" pitchFamily="34" charset="-128"/>
              </a:rPr>
              <a:t>Where to get materials</a:t>
            </a:r>
          </a:p>
        </p:txBody>
      </p:sp>
      <p:graphicFrame>
        <p:nvGraphicFramePr>
          <p:cNvPr id="69659" name="Group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757809"/>
              </p:ext>
            </p:extLst>
          </p:nvPr>
        </p:nvGraphicFramePr>
        <p:xfrm>
          <a:off x="179388" y="908050"/>
          <a:ext cx="8785225" cy="5834063"/>
        </p:xfrm>
        <a:graphic>
          <a:graphicData uri="http://schemas.openxmlformats.org/drawingml/2006/table">
            <a:tbl>
              <a:tblPr/>
              <a:tblGrid>
                <a:gridCol w="3024460"/>
                <a:gridCol w="2880320"/>
                <a:gridCol w="2880445"/>
              </a:tblGrid>
              <a:tr h="5834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Lecture &amp; Readings</a:t>
                      </a:r>
                      <a:endParaRPr kumimoji="0" lang="en-US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ppts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Journal articles available in library (&amp; portal)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Textbook (old versions ok)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43" marR="91443" marT="45731" marB="45731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Self Assessment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Download excel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sheets 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43" marR="91443" marT="45731" marB="45731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Role Play</a:t>
                      </a:r>
                      <a:endParaRPr kumimoji="0" lang="en-US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Handouts of roles in class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Do not show your roles to anyone before role play, unless in same group/role</a:t>
                      </a:r>
                    </a:p>
                  </a:txBody>
                  <a:tcPr marL="91443" marR="91443" marT="45731" marB="45731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67" name="Rectangle 20"/>
          <p:cNvSpPr>
            <a:spLocks noChangeArrowheads="1"/>
          </p:cNvSpPr>
          <p:nvPr/>
        </p:nvSpPr>
        <p:spPr bwMode="auto">
          <a:xfrm>
            <a:off x="1476375" y="35337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>
                <a:ea typeface="ＭＳ Ｐゴシック" pitchFamily="34" charset="-128"/>
              </a:rPr>
              <a:t>My availability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5141168"/>
          </a:xfrm>
        </p:spPr>
        <p:txBody>
          <a:bodyPr/>
          <a:lstStyle/>
          <a:p>
            <a:pPr>
              <a:defRPr/>
            </a:pPr>
            <a:r>
              <a:rPr lang="en-CA" dirty="0" smtClean="0">
                <a:ea typeface="+mn-ea"/>
              </a:rPr>
              <a:t>On </a:t>
            </a:r>
            <a:r>
              <a:rPr lang="en-CA" dirty="0" smtClean="0">
                <a:ea typeface="+mn-ea"/>
              </a:rPr>
              <a:t>email: </a:t>
            </a:r>
            <a:r>
              <a:rPr lang="en-CA" dirty="0" smtClean="0">
                <a:ea typeface="+mn-ea"/>
                <a:hlinkClick r:id="rId2"/>
              </a:rPr>
              <a:t>phanira@utsc.utoronto.ca</a:t>
            </a:r>
            <a:endParaRPr lang="en-CA" dirty="0" smtClean="0">
              <a:ea typeface="+mn-ea"/>
            </a:endParaRPr>
          </a:p>
          <a:p>
            <a:pPr lvl="1">
              <a:defRPr/>
            </a:pPr>
            <a:r>
              <a:rPr lang="en-CA" dirty="0" smtClean="0"/>
              <a:t>turnaround- 24 hours during weekdays and 48 hours on </a:t>
            </a:r>
            <a:r>
              <a:rPr lang="en-CA" dirty="0" smtClean="0"/>
              <a:t>weekend</a:t>
            </a:r>
          </a:p>
          <a:p>
            <a:pPr>
              <a:defRPr/>
            </a:pPr>
            <a:r>
              <a:rPr lang="en-GB" dirty="0"/>
              <a:t>By appointment in person </a:t>
            </a:r>
          </a:p>
          <a:p>
            <a:pPr lvl="1">
              <a:defRPr/>
            </a:pPr>
            <a:r>
              <a:rPr lang="en-GB" dirty="0"/>
              <a:t>Before or after class</a:t>
            </a:r>
          </a:p>
          <a:p>
            <a:pPr>
              <a:defRPr/>
            </a:pPr>
            <a:r>
              <a:rPr lang="en-CA" dirty="0"/>
              <a:t>Google chat (</a:t>
            </a:r>
            <a:r>
              <a:rPr lang="en-CA" dirty="0" err="1"/>
              <a:t>phani.radhakrishnan</a:t>
            </a:r>
            <a:r>
              <a:rPr lang="en-CA" dirty="0"/>
              <a:t>) or telephone by appointment on</a:t>
            </a:r>
          </a:p>
          <a:p>
            <a:pPr lvl="1">
              <a:defRPr/>
            </a:pPr>
            <a:r>
              <a:rPr lang="en-CA" dirty="0"/>
              <a:t>Tuesdays Thursdays &amp; Friday </a:t>
            </a:r>
            <a:r>
              <a:rPr lang="en-CA" dirty="0" smtClean="0"/>
              <a:t>10a-430p</a:t>
            </a:r>
            <a:endParaRPr lang="en-CA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>
                <a:ea typeface="ＭＳ Ｐゴシック" pitchFamily="34" charset="-128"/>
              </a:rPr>
              <a:t>TA availability</a:t>
            </a:r>
            <a:endParaRPr lang="en-CA" altLang="en-US" dirty="0" smtClean="0">
              <a:ea typeface="ＭＳ Ｐゴシック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5141168"/>
          </a:xfrm>
        </p:spPr>
        <p:txBody>
          <a:bodyPr/>
          <a:lstStyle/>
          <a:p>
            <a:r>
              <a:rPr lang="en-CA" dirty="0" smtClean="0"/>
              <a:t>By email</a:t>
            </a:r>
          </a:p>
          <a:p>
            <a:pPr lvl="1"/>
            <a:r>
              <a:rPr lang="en-CA" dirty="0" smtClean="0"/>
              <a:t>Anny </a:t>
            </a:r>
            <a:r>
              <a:rPr lang="en-CA" dirty="0"/>
              <a:t>Fong (anny.fong@mail.utoronto.ca)</a:t>
            </a:r>
            <a:endParaRPr lang="en-US" dirty="0"/>
          </a:p>
          <a:p>
            <a:pPr lvl="1"/>
            <a:r>
              <a:rPr lang="en-CA" dirty="0" smtClean="0"/>
              <a:t>Elham </a:t>
            </a:r>
            <a:r>
              <a:rPr lang="en-CA" dirty="0"/>
              <a:t>Marzi (</a:t>
            </a:r>
            <a:r>
              <a:rPr lang="en-US" dirty="0"/>
              <a:t>elham.marzi@gmail.com)</a:t>
            </a:r>
          </a:p>
          <a:p>
            <a:pPr>
              <a:defRPr/>
            </a:pPr>
            <a:r>
              <a:rPr lang="en-GB" dirty="0" smtClean="0"/>
              <a:t>Drop in during tutorial hours</a:t>
            </a:r>
            <a:endParaRPr lang="en-GB" dirty="0"/>
          </a:p>
          <a:p>
            <a:pPr lvl="1">
              <a:defRPr/>
            </a:pPr>
            <a:r>
              <a:rPr lang="en-GB" dirty="0" smtClean="0"/>
              <a:t>Before class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3873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Agenda for Today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82952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CA" dirty="0" smtClean="0"/>
              <a:t>Course Outline/Introduction</a:t>
            </a:r>
          </a:p>
          <a:p>
            <a:endParaRPr lang="en-CA" dirty="0" smtClean="0"/>
          </a:p>
          <a:p>
            <a:r>
              <a:rPr lang="en-CA" dirty="0" smtClean="0"/>
              <a:t>Personality</a:t>
            </a:r>
          </a:p>
          <a:p>
            <a:endParaRPr lang="en-CA" dirty="0" smtClean="0"/>
          </a:p>
          <a:p>
            <a:r>
              <a:rPr lang="en-CA" dirty="0" smtClean="0"/>
              <a:t>Career Interests</a:t>
            </a:r>
          </a:p>
          <a:p>
            <a:endParaRPr lang="en-CA" dirty="0" smtClean="0"/>
          </a:p>
          <a:p>
            <a:r>
              <a:rPr lang="en-CA" dirty="0" smtClean="0"/>
              <a:t>Leadership Drawing Exercise</a:t>
            </a:r>
          </a:p>
          <a:p>
            <a:pPr>
              <a:buNone/>
            </a:pPr>
            <a:endParaRPr lang="en-CA" dirty="0"/>
          </a:p>
        </p:txBody>
      </p:sp>
      <p:pic>
        <p:nvPicPr>
          <p:cNvPr id="3074" name="Picture 2" descr="http://ourtowntustin.files.wordpress.com/2012/09/hidden-agenda-clip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492896"/>
            <a:ext cx="3936730" cy="33802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3685136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3177</TotalTime>
  <Words>427</Words>
  <Application>Microsoft Office PowerPoint</Application>
  <PresentationFormat>On-screen Show (4:3)</PresentationFormat>
  <Paragraphs>116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Default Design</vt:lpstr>
      <vt:lpstr>People Management and  Organizational Behaviour</vt:lpstr>
      <vt:lpstr>Agenda for Today</vt:lpstr>
      <vt:lpstr>% Employers seeking on candidate’s resume </vt:lpstr>
      <vt:lpstr>Soft skills vs. Technical Skills</vt:lpstr>
      <vt:lpstr>Employers’ ratings of the importance of candidate skills </vt:lpstr>
      <vt:lpstr>PowerPoint Presentation</vt:lpstr>
      <vt:lpstr>Methods of Evaluation</vt:lpstr>
      <vt:lpstr>Methods of Evaluation</vt:lpstr>
      <vt:lpstr>PowerPoint Presentation</vt:lpstr>
      <vt:lpstr>Methods of Evaluation</vt:lpstr>
      <vt:lpstr>Where to get materials</vt:lpstr>
      <vt:lpstr>My availability</vt:lpstr>
      <vt:lpstr>TA availability</vt:lpstr>
      <vt:lpstr>Agenda for Today</vt:lpstr>
    </vt:vector>
  </TitlesOfParts>
  <Company>UTSC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Leadership Skills</dc:title>
  <dc:creator>heathcote</dc:creator>
  <cp:lastModifiedBy>Phani Radhakrishnan</cp:lastModifiedBy>
  <cp:revision>87</cp:revision>
  <dcterms:created xsi:type="dcterms:W3CDTF">2007-12-11T15:27:38Z</dcterms:created>
  <dcterms:modified xsi:type="dcterms:W3CDTF">2014-05-05T09:52:30Z</dcterms:modified>
</cp:coreProperties>
</file>