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80" r:id="rId3"/>
    <p:sldId id="286" r:id="rId4"/>
    <p:sldId id="264" r:id="rId5"/>
    <p:sldId id="284" r:id="rId6"/>
    <p:sldId id="274" r:id="rId7"/>
    <p:sldId id="276" r:id="rId8"/>
    <p:sldId id="275" r:id="rId9"/>
    <p:sldId id="272" r:id="rId10"/>
    <p:sldId id="265" r:id="rId11"/>
    <p:sldId id="266" r:id="rId12"/>
    <p:sldId id="270" r:id="rId13"/>
    <p:sldId id="267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 snapToGrid="0" snapToObjects="1">
      <p:cViewPr>
        <p:scale>
          <a:sx n="91" d="100"/>
          <a:sy n="91" d="100"/>
        </p:scale>
        <p:origin x="-1210" y="-1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B3732E-B99C-3949-AAC9-EAC20A349B19}" type="datetimeFigureOut">
              <a:rPr lang="en-US" smtClean="0"/>
              <a:t>5/21/2014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484CF3-BA4C-234E-8FF3-C7E84F16B8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4026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F2839018-B4E1-4B77-9903-BCE2CB554B28}" type="slidenum">
              <a:rPr lang="en-US" altLang="en-US" smtClean="0"/>
              <a:pPr eaLnBrk="1" hangingPunct="1">
                <a:spcBef>
                  <a:spcPct val="0"/>
                </a:spcBef>
              </a:pPr>
              <a:t>3</a:t>
            </a:fld>
            <a:endParaRPr lang="en-US" alt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 smtClean="0">
              <a:solidFill>
                <a:srgbClr val="FF0000"/>
              </a:solidFill>
            </a:endParaRPr>
          </a:p>
          <a:p>
            <a:pPr lvl="1"/>
            <a:r>
              <a:rPr lang="en-US" altLang="zh-CN" b="1" dirty="0" smtClean="0">
                <a:solidFill>
                  <a:srgbClr val="FF0000"/>
                </a:solidFill>
              </a:rPr>
              <a:t>E.g. What is your Hypothesis? Does it meet the assignment requirement?</a:t>
            </a:r>
          </a:p>
          <a:p>
            <a:pPr marL="457200" lvl="1" indent="0">
              <a:buNone/>
            </a:pPr>
            <a:r>
              <a:rPr lang="en-US" altLang="zh-CN" b="1" u="sng" dirty="0" smtClean="0">
                <a:solidFill>
                  <a:srgbClr val="FF0000"/>
                </a:solidFill>
              </a:rPr>
              <a:t>Also you guys came up with team name and logo as a group </a:t>
            </a:r>
            <a:endParaRPr lang="zh-CN" altLang="en-US" b="1" u="sng" dirty="0" smtClean="0">
              <a:solidFill>
                <a:srgbClr val="FF0000"/>
              </a:solidFill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84CF3-BA4C-234E-8FF3-C7E84F16B88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735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Move the red to the fresh</a:t>
            </a:r>
            <a:r>
              <a:rPr lang="en-US" baseline="0" dirty="0" smtClean="0"/>
              <a:t> slide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84CF3-BA4C-234E-8FF3-C7E84F16B88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4417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endParaRPr lang="en-CA" altLang="zh-CN" dirty="0" smtClean="0"/>
          </a:p>
          <a:p>
            <a:pPr lvl="1"/>
            <a:r>
              <a:rPr lang="en-CA" altLang="zh-CN" dirty="0" smtClean="0"/>
              <a:t>E.g., Sign off on agreements on charter! </a:t>
            </a:r>
          </a:p>
          <a:p>
            <a:pPr lvl="1"/>
            <a:r>
              <a:rPr lang="en-CA" altLang="zh-CN" dirty="0" smtClean="0"/>
              <a:t>E.g., How do we deal with  members are too quiet or don’t communicate or are too shy?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84CF3-BA4C-234E-8FF3-C7E84F16B88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049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 already build</a:t>
            </a:r>
            <a:r>
              <a:rPr lang="en-US" baseline="0" dirty="0" smtClean="0"/>
              <a:t> mutual trust by having a team discussion about similarities differences and sharing some of our experiences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84CF3-BA4C-234E-8FF3-C7E84F16B88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96508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FF6E4-33DE-5D4D-92EA-AF4364866397}" type="datetimeFigureOut">
              <a:rPr lang="en-US" smtClean="0"/>
              <a:t>5/21/2014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7F2E9-1DF4-9E49-8F04-4B4AB2798D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668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FF6E4-33DE-5D4D-92EA-AF4364866397}" type="datetimeFigureOut">
              <a:rPr lang="en-US" smtClean="0"/>
              <a:t>5/21/2014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7F2E9-1DF4-9E49-8F04-4B4AB2798D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530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FF6E4-33DE-5D4D-92EA-AF4364866397}" type="datetimeFigureOut">
              <a:rPr lang="en-US" smtClean="0"/>
              <a:t>5/21/2014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7F2E9-1DF4-9E49-8F04-4B4AB2798D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5157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FF6E4-33DE-5D4D-92EA-AF4364866397}" type="datetimeFigureOut">
              <a:rPr lang="en-US" smtClean="0"/>
              <a:t>5/21/2014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7F2E9-1DF4-9E49-8F04-4B4AB2798D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959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FF6E4-33DE-5D4D-92EA-AF4364866397}" type="datetimeFigureOut">
              <a:rPr lang="en-US" smtClean="0"/>
              <a:t>5/21/2014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7F2E9-1DF4-9E49-8F04-4B4AB2798D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044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FF6E4-33DE-5D4D-92EA-AF4364866397}" type="datetimeFigureOut">
              <a:rPr lang="en-US" smtClean="0"/>
              <a:t>5/21/2014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7F2E9-1DF4-9E49-8F04-4B4AB2798D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755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FF6E4-33DE-5D4D-92EA-AF4364866397}" type="datetimeFigureOut">
              <a:rPr lang="en-US" smtClean="0"/>
              <a:t>5/21/2014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7F2E9-1DF4-9E49-8F04-4B4AB2798D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822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FF6E4-33DE-5D4D-92EA-AF4364866397}" type="datetimeFigureOut">
              <a:rPr lang="en-US" smtClean="0"/>
              <a:t>5/21/2014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7F2E9-1DF4-9E49-8F04-4B4AB2798D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447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FF6E4-33DE-5D4D-92EA-AF4364866397}" type="datetimeFigureOut">
              <a:rPr lang="en-US" smtClean="0"/>
              <a:t>5/21/2014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7F2E9-1DF4-9E49-8F04-4B4AB2798D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495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FF6E4-33DE-5D4D-92EA-AF4364866397}" type="datetimeFigureOut">
              <a:rPr lang="en-US" smtClean="0"/>
              <a:t>5/21/2014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7F2E9-1DF4-9E49-8F04-4B4AB2798D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597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FF6E4-33DE-5D4D-92EA-AF4364866397}" type="datetimeFigureOut">
              <a:rPr lang="en-US" smtClean="0"/>
              <a:t>5/21/2014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7F2E9-1DF4-9E49-8F04-4B4AB2798D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035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EFF6E4-33DE-5D4D-92EA-AF4364866397}" type="datetimeFigureOut">
              <a:rPr lang="en-US" smtClean="0"/>
              <a:t>5/21/2014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C7F2E9-1DF4-9E49-8F04-4B4AB2798D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241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30425"/>
            <a:ext cx="9068499" cy="2718412"/>
          </a:xfrm>
        </p:spPr>
        <p:txBody>
          <a:bodyPr>
            <a:normAutofit/>
          </a:bodyPr>
          <a:lstStyle/>
          <a:p>
            <a:r>
              <a:rPr lang="en-US" b="1" dirty="0" smtClean="0"/>
              <a:t>Developing your Team </a:t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3200" b="1" dirty="0" smtClean="0"/>
              <a:t>Generating Hypotheses for the Team Assignment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294131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Tutorial Agenda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Team </a:t>
            </a:r>
            <a:r>
              <a:rPr lang="en-US" dirty="0" smtClean="0"/>
              <a:t>discussion on potential </a:t>
            </a:r>
            <a:r>
              <a:rPr lang="en-US" dirty="0" smtClean="0"/>
              <a:t>hypotheses generated by individual members</a:t>
            </a:r>
            <a:endParaRPr lang="en-US" dirty="0" smtClean="0"/>
          </a:p>
          <a:p>
            <a:r>
              <a:rPr lang="en-US" dirty="0" smtClean="0"/>
              <a:t>TA </a:t>
            </a:r>
            <a:r>
              <a:rPr lang="en-US" dirty="0" smtClean="0"/>
              <a:t>Discussion </a:t>
            </a:r>
            <a:r>
              <a:rPr lang="en-US" dirty="0" smtClean="0"/>
              <a:t>on Team Effectiveness</a:t>
            </a:r>
          </a:p>
          <a:p>
            <a:endParaRPr lang="en-US" dirty="0"/>
          </a:p>
          <a:p>
            <a:r>
              <a:rPr lang="en-US" dirty="0" smtClean="0"/>
              <a:t>NEXT CLASS SESSION:</a:t>
            </a:r>
          </a:p>
          <a:p>
            <a:pPr lvl="1"/>
            <a:r>
              <a:rPr lang="en-US" dirty="0" smtClean="0"/>
              <a:t>Submit one hypothesis as a team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302423" y="925115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47751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60287" y="1517360"/>
            <a:ext cx="8883713" cy="5498982"/>
          </a:xfrm>
        </p:spPr>
        <p:txBody>
          <a:bodyPr/>
          <a:lstStyle/>
          <a:p>
            <a:r>
              <a:rPr lang="en-US" altLang="en-US" b="1" dirty="0" smtClean="0">
                <a:latin typeface="+mj-lt"/>
              </a:rPr>
              <a:t>Recall…criteria for good </a:t>
            </a:r>
            <a:r>
              <a:rPr lang="en-US" altLang="en-US" b="1" dirty="0">
                <a:latin typeface="+mj-lt"/>
              </a:rPr>
              <a:t>h</a:t>
            </a:r>
            <a:r>
              <a:rPr lang="en-US" altLang="en-US" b="1" dirty="0" smtClean="0">
                <a:latin typeface="+mj-lt"/>
              </a:rPr>
              <a:t>ypotheses</a:t>
            </a:r>
          </a:p>
          <a:p>
            <a:pPr lvl="1"/>
            <a:r>
              <a:rPr lang="en-US" altLang="en-US" b="1" dirty="0" smtClean="0">
                <a:latin typeface="+mj-lt"/>
              </a:rPr>
              <a:t>Ensure it is not just a ‘topic’</a:t>
            </a:r>
          </a:p>
          <a:p>
            <a:pPr lvl="2"/>
            <a:r>
              <a:rPr lang="en-US" altLang="en-US" b="1" dirty="0" smtClean="0">
                <a:latin typeface="+mj-lt"/>
              </a:rPr>
              <a:t>E.g., What is X?</a:t>
            </a:r>
          </a:p>
          <a:p>
            <a:pPr lvl="1"/>
            <a:r>
              <a:rPr lang="en-US" altLang="en-US" b="1" dirty="0" smtClean="0">
                <a:latin typeface="+mj-lt"/>
              </a:rPr>
              <a:t>Ensure there is research for </a:t>
            </a:r>
            <a:r>
              <a:rPr lang="en-US" altLang="en-US" b="1" u="sng" dirty="0" smtClean="0">
                <a:latin typeface="+mj-lt"/>
              </a:rPr>
              <a:t>and against </a:t>
            </a:r>
            <a:r>
              <a:rPr lang="en-US" altLang="en-US" b="1" dirty="0" smtClean="0">
                <a:latin typeface="+mj-lt"/>
              </a:rPr>
              <a:t>the hypothesis</a:t>
            </a:r>
          </a:p>
          <a:p>
            <a:pPr lvl="1"/>
            <a:r>
              <a:rPr lang="en-US" altLang="en-US" b="1" dirty="0" smtClean="0">
                <a:latin typeface="+mj-lt"/>
              </a:rPr>
              <a:t>Ensure you have picked correct type of counter hypothesis</a:t>
            </a:r>
          </a:p>
          <a:p>
            <a:pPr lvl="2"/>
            <a:r>
              <a:rPr lang="en-US" altLang="en-US" b="1" dirty="0" smtClean="0">
                <a:latin typeface="+mj-lt"/>
              </a:rPr>
              <a:t>i.e., X is not related to Y </a:t>
            </a:r>
          </a:p>
          <a:p>
            <a:pPr lvl="3"/>
            <a:r>
              <a:rPr lang="en-US" altLang="en-US" b="1" dirty="0" smtClean="0">
                <a:latin typeface="+mj-lt"/>
              </a:rPr>
              <a:t>(e.g., feedback is NOT related to performance)</a:t>
            </a:r>
          </a:p>
          <a:p>
            <a:pPr lvl="2"/>
            <a:r>
              <a:rPr lang="en-US" altLang="en-US" b="1" dirty="0" smtClean="0">
                <a:latin typeface="+mj-lt"/>
              </a:rPr>
              <a:t>NOT Z is related to Y! </a:t>
            </a:r>
          </a:p>
          <a:p>
            <a:pPr lvl="3"/>
            <a:r>
              <a:rPr lang="en-US" altLang="en-US" b="1" dirty="0" smtClean="0">
                <a:latin typeface="+mj-lt"/>
              </a:rPr>
              <a:t>(e.g., ability is related to performance) 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3352800" y="457200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76712" y="21601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/>
              <a:t>Team Discussion on Potential Shortlist of Hypotheses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743144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179512" y="2132856"/>
            <a:ext cx="8712968" cy="41764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圆角矩形 6"/>
          <p:cNvSpPr/>
          <p:nvPr/>
        </p:nvSpPr>
        <p:spPr>
          <a:xfrm>
            <a:off x="323528" y="3501008"/>
            <a:ext cx="180020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Shared Mental Models</a:t>
            </a:r>
            <a:endParaRPr lang="zh-CN" altLang="en-US" dirty="0"/>
          </a:p>
        </p:txBody>
      </p:sp>
      <p:sp>
        <p:nvSpPr>
          <p:cNvPr id="8" name="圆角矩形 7"/>
          <p:cNvSpPr/>
          <p:nvPr/>
        </p:nvSpPr>
        <p:spPr>
          <a:xfrm>
            <a:off x="7020272" y="3573016"/>
            <a:ext cx="180020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Mutual Trust</a:t>
            </a:r>
            <a:endParaRPr lang="zh-CN" altLang="en-US" dirty="0"/>
          </a:p>
        </p:txBody>
      </p:sp>
      <p:sp>
        <p:nvSpPr>
          <p:cNvPr id="9" name="圆角矩形 8"/>
          <p:cNvSpPr/>
          <p:nvPr/>
        </p:nvSpPr>
        <p:spPr>
          <a:xfrm>
            <a:off x="3995936" y="5373216"/>
            <a:ext cx="180020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Closed-loop Communication</a:t>
            </a:r>
            <a:endParaRPr lang="zh-CN" altLang="en-US" dirty="0"/>
          </a:p>
        </p:txBody>
      </p:sp>
      <p:sp>
        <p:nvSpPr>
          <p:cNvPr id="11" name="标题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352928" cy="1872208"/>
          </a:xfrm>
        </p:spPr>
        <p:txBody>
          <a:bodyPr>
            <a:normAutofit/>
          </a:bodyPr>
          <a:lstStyle/>
          <a:p>
            <a:r>
              <a:rPr lang="en-US" altLang="zh-CN" b="1" dirty="0" smtClean="0"/>
              <a:t>What affects Team Functioning --I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3873568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67112" y="274638"/>
            <a:ext cx="8753912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Team has shared mental model when….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67112" y="1308684"/>
            <a:ext cx="9211112" cy="5549316"/>
          </a:xfrm>
        </p:spPr>
        <p:txBody>
          <a:bodyPr>
            <a:normAutofit/>
          </a:bodyPr>
          <a:lstStyle/>
          <a:p>
            <a:pPr marL="342900" lvl="1" indent="-342900">
              <a:buFont typeface="Arial"/>
              <a:buChar char="•"/>
            </a:pPr>
            <a:r>
              <a:rPr lang="en-US" altLang="zh-CN" sz="3600" dirty="0"/>
              <a:t>Team members have clear and common goals </a:t>
            </a:r>
            <a:r>
              <a:rPr lang="en-US" altLang="zh-CN" sz="3600" dirty="0" smtClean="0"/>
              <a:t>and </a:t>
            </a:r>
            <a:r>
              <a:rPr lang="en-US" altLang="zh-CN" sz="3600" dirty="0"/>
              <a:t>performance </a:t>
            </a:r>
            <a:r>
              <a:rPr lang="en-US" altLang="zh-CN" sz="3600" dirty="0" smtClean="0"/>
              <a:t>standards</a:t>
            </a:r>
          </a:p>
          <a:p>
            <a:pPr marL="342900" lvl="1" indent="-342900">
              <a:buFont typeface="Arial"/>
              <a:buChar char="•"/>
            </a:pPr>
            <a:r>
              <a:rPr lang="en-US" altLang="zh-CN" sz="3600" dirty="0"/>
              <a:t>Team members train and practice together </a:t>
            </a:r>
          </a:p>
          <a:p>
            <a:pPr marL="742950" lvl="2" indent="-342900"/>
            <a:r>
              <a:rPr lang="en-US" sz="3200" dirty="0"/>
              <a:t>E.g., generate hypothesis that meets the assignment requirements </a:t>
            </a:r>
            <a:endParaRPr lang="en-US" altLang="zh-CN" sz="36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55424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4682"/>
            <a:ext cx="9144000" cy="1143000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More on Shared Mental Models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0668" y="956345"/>
            <a:ext cx="8892330" cy="5169819"/>
          </a:xfrm>
        </p:spPr>
        <p:txBody>
          <a:bodyPr>
            <a:noAutofit/>
          </a:bodyPr>
          <a:lstStyle/>
          <a:p>
            <a:r>
              <a:rPr lang="en-US" altLang="zh-CN" sz="3000" dirty="0"/>
              <a:t>An organizing knowledge structure </a:t>
            </a:r>
            <a:r>
              <a:rPr lang="en-US" altLang="zh-CN" sz="3000" dirty="0" smtClean="0"/>
              <a:t>of </a:t>
            </a:r>
            <a:r>
              <a:rPr lang="en-US" altLang="zh-CN" sz="3000" dirty="0"/>
              <a:t>the relationships among the tasks that the team is engaged in </a:t>
            </a:r>
            <a:endParaRPr lang="en-US" altLang="zh-CN" sz="3000" dirty="0">
              <a:solidFill>
                <a:srgbClr val="FF0000"/>
              </a:solidFill>
            </a:endParaRPr>
          </a:p>
          <a:p>
            <a:r>
              <a:rPr lang="en-US" altLang="zh-CN" dirty="0" smtClean="0"/>
              <a:t>About </a:t>
            </a:r>
            <a:r>
              <a:rPr lang="en-US" altLang="zh-CN" dirty="0"/>
              <a:t>how the team members will interact</a:t>
            </a:r>
          </a:p>
          <a:p>
            <a:pPr lvl="1"/>
            <a:r>
              <a:rPr lang="en-US" altLang="zh-CN" sz="3200" dirty="0"/>
              <a:t>E.g., How do we make decisions? – who does what in which assignment (across courses, in this course)</a:t>
            </a:r>
          </a:p>
          <a:p>
            <a:r>
              <a:rPr lang="en-US" altLang="zh-CN" dirty="0" smtClean="0"/>
              <a:t>Anticipating and predicting each other’s needs.</a:t>
            </a:r>
          </a:p>
          <a:p>
            <a:r>
              <a:rPr lang="en-US" altLang="zh-CN" dirty="0" smtClean="0"/>
              <a:t>Identify changes in the team, task, or teammates and implicitly adjusting strategies as needed.</a:t>
            </a:r>
          </a:p>
        </p:txBody>
      </p:sp>
    </p:spTree>
    <p:extLst>
      <p:ext uri="{BB962C8B-B14F-4D97-AF65-F5344CB8AC3E}">
        <p14:creationId xmlns:p14="http://schemas.microsoft.com/office/powerpoint/2010/main" val="2545010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Team has Closed-loop Communication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Exchange of information between a sender and a receiver irrespective of the medium &amp; minimal “links” in communication </a:t>
            </a:r>
          </a:p>
          <a:p>
            <a:pPr lvl="1"/>
            <a:r>
              <a:rPr lang="en-US" altLang="zh-CN" dirty="0" smtClean="0">
                <a:solidFill>
                  <a:srgbClr val="000000"/>
                </a:solidFill>
              </a:rPr>
              <a:t>Team developed a page/platform (e.g., </a:t>
            </a:r>
            <a:r>
              <a:rPr lang="en-US" altLang="zh-CN" dirty="0" err="1" smtClean="0">
                <a:solidFill>
                  <a:srgbClr val="000000"/>
                </a:solidFill>
              </a:rPr>
              <a:t>dropbox</a:t>
            </a:r>
            <a:r>
              <a:rPr lang="en-US" altLang="zh-CN" dirty="0" smtClean="0">
                <a:solidFill>
                  <a:srgbClr val="000000"/>
                </a:solidFill>
              </a:rPr>
              <a:t>, blackboard) to exchange information</a:t>
            </a:r>
          </a:p>
          <a:p>
            <a:pPr lvl="1"/>
            <a:r>
              <a:rPr lang="en-US" altLang="zh-CN" dirty="0" smtClean="0">
                <a:solidFill>
                  <a:srgbClr val="000000"/>
                </a:solidFill>
              </a:rPr>
              <a:t>Exchanged contact Information</a:t>
            </a:r>
          </a:p>
          <a:p>
            <a:pPr lvl="2"/>
            <a:r>
              <a:rPr lang="en-US" altLang="zh-CN" dirty="0" smtClean="0">
                <a:solidFill>
                  <a:srgbClr val="000000"/>
                </a:solidFill>
              </a:rPr>
              <a:t>Email addresses, phone numbers, virtual media addresses (</a:t>
            </a:r>
            <a:r>
              <a:rPr lang="en-US" altLang="zh-CN" dirty="0" err="1" smtClean="0">
                <a:solidFill>
                  <a:srgbClr val="000000"/>
                </a:solidFill>
              </a:rPr>
              <a:t>e.g.,Skype</a:t>
            </a:r>
            <a:r>
              <a:rPr lang="en-US" altLang="zh-CN" dirty="0" smtClean="0">
                <a:solidFill>
                  <a:srgbClr val="000000"/>
                </a:solidFill>
              </a:rPr>
              <a:t>/ Google </a:t>
            </a:r>
            <a:r>
              <a:rPr lang="en-CA" altLang="zh-CN" dirty="0" smtClean="0"/>
              <a:t>hangout) </a:t>
            </a:r>
          </a:p>
        </p:txBody>
      </p:sp>
    </p:spTree>
    <p:extLst>
      <p:ext uri="{BB962C8B-B14F-4D97-AF65-F5344CB8AC3E}">
        <p14:creationId xmlns:p14="http://schemas.microsoft.com/office/powerpoint/2010/main" val="1959882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5835" y="274638"/>
            <a:ext cx="9018165" cy="1143000"/>
          </a:xfrm>
        </p:spPr>
        <p:txBody>
          <a:bodyPr>
            <a:normAutofit/>
          </a:bodyPr>
          <a:lstStyle/>
          <a:p>
            <a:r>
              <a:rPr lang="en-US" altLang="zh-CN" sz="3200" b="1" dirty="0" smtClean="0"/>
              <a:t>Behaviors Displaying Closed-loop Communication</a:t>
            </a:r>
            <a:endParaRPr lang="zh-CN" altLang="en-US" sz="32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Following up with team members to ensure message was received.</a:t>
            </a:r>
          </a:p>
          <a:p>
            <a:r>
              <a:rPr lang="en-US" altLang="zh-CN" dirty="0" smtClean="0"/>
              <a:t>Acknowledging that a message was received.</a:t>
            </a:r>
          </a:p>
          <a:p>
            <a:r>
              <a:rPr lang="en-US" altLang="zh-CN" dirty="0" smtClean="0"/>
              <a:t>Clarifying with the sender of the message that the message received is the same as the intended message.</a:t>
            </a:r>
          </a:p>
          <a:p>
            <a:pPr lvl="1"/>
            <a:r>
              <a:rPr lang="en-US" altLang="zh-CN" dirty="0" smtClean="0"/>
              <a:t>Face-face meetings are crucial</a:t>
            </a:r>
          </a:p>
          <a:p>
            <a:pPr lvl="1"/>
            <a:r>
              <a:rPr lang="en-US" altLang="zh-CN" dirty="0" smtClean="0"/>
              <a:t>Regular meetings are crucial</a:t>
            </a:r>
          </a:p>
          <a:p>
            <a:pPr lvl="1"/>
            <a:endParaRPr lang="en-US" altLang="zh-CN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554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179512" y="2132856"/>
            <a:ext cx="8712968" cy="41764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圆角矩形 6"/>
          <p:cNvSpPr/>
          <p:nvPr/>
        </p:nvSpPr>
        <p:spPr>
          <a:xfrm>
            <a:off x="323528" y="3501008"/>
            <a:ext cx="180020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Shared Mental Models</a:t>
            </a:r>
            <a:endParaRPr lang="zh-CN" altLang="en-US" dirty="0"/>
          </a:p>
        </p:txBody>
      </p:sp>
      <p:sp>
        <p:nvSpPr>
          <p:cNvPr id="8" name="圆角矩形 7"/>
          <p:cNvSpPr/>
          <p:nvPr/>
        </p:nvSpPr>
        <p:spPr>
          <a:xfrm>
            <a:off x="7020272" y="3573016"/>
            <a:ext cx="180020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Mutual Trust</a:t>
            </a:r>
            <a:endParaRPr lang="zh-CN" altLang="en-US" dirty="0"/>
          </a:p>
        </p:txBody>
      </p:sp>
      <p:sp>
        <p:nvSpPr>
          <p:cNvPr id="9" name="圆角矩形 8"/>
          <p:cNvSpPr/>
          <p:nvPr/>
        </p:nvSpPr>
        <p:spPr>
          <a:xfrm>
            <a:off x="3995936" y="5373216"/>
            <a:ext cx="180020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Closed-loop Communication</a:t>
            </a:r>
            <a:endParaRPr lang="zh-CN" altLang="en-US" dirty="0"/>
          </a:p>
        </p:txBody>
      </p:sp>
      <p:sp>
        <p:nvSpPr>
          <p:cNvPr id="11" name="标题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352928" cy="1872208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What affects Team Functioning --I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41442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Mutual Trust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Arial" charset="0"/>
              </a:rPr>
              <a:t>Trust</a:t>
            </a:r>
          </a:p>
          <a:p>
            <a:pPr lvl="1"/>
            <a:r>
              <a:rPr lang="en-US" dirty="0">
                <a:latin typeface="Arial" charset="0"/>
              </a:rPr>
              <a:t>Confident positive expectations of another’s behavior</a:t>
            </a:r>
          </a:p>
          <a:p>
            <a:pPr lvl="0"/>
            <a:r>
              <a:rPr lang="en-US" dirty="0"/>
              <a:t>Types of Trust</a:t>
            </a:r>
          </a:p>
          <a:p>
            <a:pPr lvl="1"/>
            <a:r>
              <a:rPr lang="en-US" dirty="0" smtClean="0"/>
              <a:t>Based </a:t>
            </a:r>
            <a:r>
              <a:rPr lang="en-US" dirty="0"/>
              <a:t>on </a:t>
            </a:r>
            <a:r>
              <a:rPr lang="en-US" u="sng" dirty="0"/>
              <a:t>Similarity</a:t>
            </a:r>
          </a:p>
          <a:p>
            <a:pPr lvl="1"/>
            <a:r>
              <a:rPr lang="en-US" dirty="0"/>
              <a:t>Based on  Familiarity</a:t>
            </a:r>
            <a:endParaRPr lang="en-CA" dirty="0"/>
          </a:p>
          <a:p>
            <a:pPr lvl="1"/>
            <a:r>
              <a:rPr lang="en-US" dirty="0"/>
              <a:t>Based on Social networks</a:t>
            </a:r>
          </a:p>
          <a:p>
            <a:pPr lvl="1"/>
            <a:r>
              <a:rPr lang="en-US" dirty="0"/>
              <a:t>Implicit </a:t>
            </a:r>
            <a:r>
              <a:rPr lang="en-US" dirty="0" smtClean="0"/>
              <a:t>trust</a:t>
            </a:r>
          </a:p>
          <a:p>
            <a:pPr lvl="1"/>
            <a:r>
              <a:rPr lang="en-US" dirty="0"/>
              <a:t>Incentive-based(or calculated trust)</a:t>
            </a:r>
            <a:endParaRPr lang="en-CA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082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Trust – I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447" y="1600200"/>
            <a:ext cx="8883940" cy="4834156"/>
          </a:xfrm>
        </p:spPr>
        <p:txBody>
          <a:bodyPr/>
          <a:lstStyle/>
          <a:p>
            <a:r>
              <a:rPr lang="en-US" dirty="0"/>
              <a:t>Based on Similarity</a:t>
            </a:r>
            <a:endParaRPr lang="en-CA" dirty="0"/>
          </a:p>
          <a:p>
            <a:pPr lvl="1"/>
            <a:r>
              <a:rPr lang="en-US" dirty="0">
                <a:latin typeface="Arial" charset="0"/>
              </a:rPr>
              <a:t>Perceived compatibility of values, common goals and positive emotional attachment – understanding &amp; </a:t>
            </a:r>
            <a:r>
              <a:rPr lang="en-US" dirty="0" smtClean="0">
                <a:latin typeface="Arial" charset="0"/>
              </a:rPr>
              <a:t>learning</a:t>
            </a:r>
          </a:p>
          <a:p>
            <a:pPr lvl="2"/>
            <a:r>
              <a:rPr lang="en-US" dirty="0" smtClean="0">
                <a:latin typeface="Arial" charset="0"/>
              </a:rPr>
              <a:t>Positive emotional attachment comes from doing leisure/study activities together…</a:t>
            </a:r>
          </a:p>
          <a:p>
            <a:pPr lvl="3"/>
            <a:r>
              <a:rPr lang="en-US" dirty="0" smtClean="0">
                <a:latin typeface="Arial" charset="0"/>
              </a:rPr>
              <a:t>e.g., generating hypotheses together</a:t>
            </a:r>
          </a:p>
          <a:p>
            <a:pPr lvl="3"/>
            <a:r>
              <a:rPr lang="en-US" dirty="0" smtClean="0">
                <a:latin typeface="Arial" charset="0"/>
              </a:rPr>
              <a:t>E.g., generating team name and logo</a:t>
            </a:r>
          </a:p>
          <a:p>
            <a:pPr lvl="3"/>
            <a:endParaRPr lang="en-US" dirty="0" smtClean="0">
              <a:latin typeface="Arial" charset="0"/>
            </a:endParaRPr>
          </a:p>
          <a:p>
            <a:pPr lvl="2"/>
            <a:endParaRPr lang="en-US" dirty="0" smtClean="0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7756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Mutual Trust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6837" y="1600200"/>
            <a:ext cx="8800051" cy="5094215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Shared belief that team members will perform their roles and protect the interests of their teammates</a:t>
            </a:r>
          </a:p>
          <a:p>
            <a:r>
              <a:rPr lang="en-US" altLang="zh-CN" dirty="0"/>
              <a:t>Behaviors displaying Mutual Trust</a:t>
            </a:r>
            <a:endParaRPr lang="en-US" altLang="zh-CN" dirty="0">
              <a:solidFill>
                <a:srgbClr val="000000"/>
              </a:solidFill>
            </a:endParaRPr>
          </a:p>
          <a:p>
            <a:pPr lvl="1"/>
            <a:r>
              <a:rPr lang="en-US" altLang="zh-CN" dirty="0"/>
              <a:t>Information </a:t>
            </a:r>
            <a:r>
              <a:rPr lang="en-US" altLang="zh-CN" dirty="0" smtClean="0"/>
              <a:t>sharing </a:t>
            </a:r>
          </a:p>
          <a:p>
            <a:pPr lvl="2"/>
            <a:r>
              <a:rPr lang="en-US" altLang="zh-CN" u="sng" dirty="0" smtClean="0"/>
              <a:t>via exchange of contact information</a:t>
            </a:r>
            <a:endParaRPr lang="en-US" altLang="zh-CN" u="sng" dirty="0"/>
          </a:p>
          <a:p>
            <a:pPr lvl="1"/>
            <a:r>
              <a:rPr lang="en-US" altLang="zh-CN" dirty="0"/>
              <a:t>Willingness to admit mistakes and accept feedback</a:t>
            </a:r>
            <a:r>
              <a:rPr lang="en-US" altLang="zh-CN" dirty="0" smtClean="0"/>
              <a:t>.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81779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Trust – II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Implicit trust</a:t>
            </a:r>
            <a:endParaRPr lang="en-CA" dirty="0"/>
          </a:p>
          <a:p>
            <a:pPr lvl="1"/>
            <a:r>
              <a:rPr lang="en-US" dirty="0"/>
              <a:t>Instant attitudes</a:t>
            </a:r>
            <a:endParaRPr lang="en-CA" dirty="0"/>
          </a:p>
          <a:p>
            <a:pPr lvl="1"/>
            <a:r>
              <a:rPr lang="en-US" dirty="0"/>
              <a:t>Mere exposure: “He grew on me”</a:t>
            </a:r>
            <a:endParaRPr lang="en-CA" dirty="0"/>
          </a:p>
          <a:p>
            <a:pPr lvl="1"/>
            <a:r>
              <a:rPr lang="en-US" dirty="0"/>
              <a:t>Schmoozing: “Let’s have lunch sometime”</a:t>
            </a:r>
            <a:endParaRPr lang="en-CA" dirty="0"/>
          </a:p>
          <a:p>
            <a:pPr lvl="1"/>
            <a:r>
              <a:rPr lang="en-US" dirty="0"/>
              <a:t>Mirroring people</a:t>
            </a:r>
            <a:endParaRPr lang="en-CA" dirty="0"/>
          </a:p>
          <a:p>
            <a:pPr lvl="1"/>
            <a:r>
              <a:rPr lang="en-US" dirty="0"/>
              <a:t>Flattery </a:t>
            </a:r>
            <a:endParaRPr lang="en-CA" dirty="0"/>
          </a:p>
          <a:p>
            <a:pPr lvl="1"/>
            <a:r>
              <a:rPr lang="en-US" dirty="0"/>
              <a:t>Face-to-face contact</a:t>
            </a:r>
            <a:endParaRPr lang="en-CA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9219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Trust -- III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Incentive-based (</a:t>
            </a:r>
            <a:r>
              <a:rPr lang="en-US" dirty="0"/>
              <a:t>or calculated trust)</a:t>
            </a:r>
            <a:endParaRPr lang="en-CA" dirty="0"/>
          </a:p>
          <a:p>
            <a:pPr lvl="1"/>
            <a:r>
              <a:rPr lang="en-US" dirty="0">
                <a:latin typeface="Arial" charset="0"/>
              </a:rPr>
              <a:t>Reward for being trusting and acting trustworthy</a:t>
            </a:r>
          </a:p>
          <a:p>
            <a:pPr lvl="1"/>
            <a:r>
              <a:rPr lang="en-US" dirty="0">
                <a:latin typeface="Arial" charset="0"/>
              </a:rPr>
              <a:t>Punishment for violating trust </a:t>
            </a:r>
          </a:p>
        </p:txBody>
      </p:sp>
    </p:spTree>
    <p:extLst>
      <p:ext uri="{BB962C8B-B14F-4D97-AF65-F5344CB8AC3E}">
        <p14:creationId xmlns:p14="http://schemas.microsoft.com/office/powerpoint/2010/main" val="683947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563</TotalTime>
  <Words>596</Words>
  <Application>Microsoft Office PowerPoint</Application>
  <PresentationFormat>On-screen Show (4:3)</PresentationFormat>
  <Paragraphs>92</Paragraphs>
  <Slides>14</Slides>
  <Notes>5</Notes>
  <HiddenSlides>3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Developing your Team   Generating Hypotheses for the Team Assignment</vt:lpstr>
      <vt:lpstr>Tutorial Agenda</vt:lpstr>
      <vt:lpstr>PowerPoint Presentation</vt:lpstr>
      <vt:lpstr>What affects Team Functioning --I</vt:lpstr>
      <vt:lpstr>Team has shared mental model when….</vt:lpstr>
      <vt:lpstr>More on Shared Mental Models</vt:lpstr>
      <vt:lpstr>Team has Closed-loop Communication</vt:lpstr>
      <vt:lpstr>Behaviors Displaying Closed-loop Communication</vt:lpstr>
      <vt:lpstr>What affects Team Functioning --I</vt:lpstr>
      <vt:lpstr>Mutual Trust</vt:lpstr>
      <vt:lpstr>Types of Trust – I </vt:lpstr>
      <vt:lpstr>Mutual Trust</vt:lpstr>
      <vt:lpstr>Types of Trust – II</vt:lpstr>
      <vt:lpstr>Types of Trust -- III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Sinthia Soyeb</dc:creator>
  <cp:lastModifiedBy>Phani Radhakrishnan</cp:lastModifiedBy>
  <cp:revision>45</cp:revision>
  <dcterms:created xsi:type="dcterms:W3CDTF">2014-05-09T20:10:54Z</dcterms:created>
  <dcterms:modified xsi:type="dcterms:W3CDTF">2014-05-21T17:59:57Z</dcterms:modified>
</cp:coreProperties>
</file>