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7" r:id="rId2"/>
    <p:sldId id="258" r:id="rId3"/>
    <p:sldId id="259" r:id="rId4"/>
    <p:sldId id="261" r:id="rId5"/>
    <p:sldId id="306" r:id="rId6"/>
    <p:sldId id="267" r:id="rId7"/>
    <p:sldId id="268" r:id="rId8"/>
    <p:sldId id="269" r:id="rId9"/>
    <p:sldId id="270" r:id="rId10"/>
    <p:sldId id="271" r:id="rId11"/>
    <p:sldId id="273" r:id="rId12"/>
    <p:sldId id="274" r:id="rId13"/>
    <p:sldId id="275" r:id="rId14"/>
    <p:sldId id="276" r:id="rId15"/>
    <p:sldId id="277" r:id="rId16"/>
    <p:sldId id="278" r:id="rId17"/>
    <p:sldId id="287" r:id="rId18"/>
    <p:sldId id="289" r:id="rId19"/>
    <p:sldId id="290" r:id="rId20"/>
    <p:sldId id="291" r:id="rId21"/>
    <p:sldId id="292" r:id="rId22"/>
    <p:sldId id="293" r:id="rId23"/>
    <p:sldId id="294" r:id="rId24"/>
    <p:sldId id="304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7873" autoAdjust="0"/>
  </p:normalViewPr>
  <p:slideViewPr>
    <p:cSldViewPr>
      <p:cViewPr>
        <p:scale>
          <a:sx n="71" d="100"/>
          <a:sy n="71" d="100"/>
        </p:scale>
        <p:origin x="-1356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884C8F-5B7B-4FDE-BB5B-48ED3A556659}" type="datetimeFigureOut">
              <a:rPr lang="en-US" smtClean="0"/>
              <a:t>10/3/2012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782B6E-D5E2-4A9E-ACDC-BA7AD63CC04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814489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8EAFCA3-F4D6-4A73-A6EB-9A46CA9FE5BF}" type="slidenum">
              <a:rPr lang="en-CA" smtClean="0"/>
              <a:pPr>
                <a:defRPr/>
              </a:pPr>
              <a:t>2</a:t>
            </a:fld>
            <a:endParaRPr lang="en-C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8EAFCA3-F4D6-4A73-A6EB-9A46CA9FE5BF}" type="slidenum">
              <a:rPr lang="en-CA" smtClean="0"/>
              <a:pPr>
                <a:defRPr/>
              </a:pPr>
              <a:t>4</a:t>
            </a:fld>
            <a:endParaRPr lang="en-C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8EAFCA3-F4D6-4A73-A6EB-9A46CA9FE5BF}" type="slidenum">
              <a:rPr lang="en-CA" smtClean="0"/>
              <a:pPr>
                <a:defRPr/>
              </a:pPr>
              <a:t>6</a:t>
            </a:fld>
            <a:endParaRPr lang="en-C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8EAFCA3-F4D6-4A73-A6EB-9A46CA9FE5BF}" type="slidenum">
              <a:rPr lang="en-CA" smtClean="0"/>
              <a:pPr>
                <a:defRPr/>
              </a:pPr>
              <a:t>7</a:t>
            </a:fld>
            <a:endParaRPr lang="en-C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8EAFCA3-F4D6-4A73-A6EB-9A46CA9FE5BF}" type="slidenum">
              <a:rPr lang="en-CA" smtClean="0"/>
              <a:pPr>
                <a:defRPr/>
              </a:pPr>
              <a:t>8</a:t>
            </a:fld>
            <a:endParaRPr lang="en-C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8EAFCA3-F4D6-4A73-A6EB-9A46CA9FE5BF}" type="slidenum">
              <a:rPr lang="en-CA" smtClean="0"/>
              <a:pPr>
                <a:defRPr/>
              </a:pPr>
              <a:t>12</a:t>
            </a:fld>
            <a:endParaRPr lang="en-C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8EAFCA3-F4D6-4A73-A6EB-9A46CA9FE5BF}" type="slidenum">
              <a:rPr lang="en-CA" smtClean="0"/>
              <a:pPr>
                <a:defRPr/>
              </a:pPr>
              <a:t>13</a:t>
            </a:fld>
            <a:endParaRPr lang="en-C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z="1400" smtClean="0"/>
          </a:p>
        </p:txBody>
      </p:sp>
      <p:sp>
        <p:nvSpPr>
          <p:cNvPr id="28675" name="Rectangle 3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noFill/>
          <a:ln cap="flat">
            <a:solidFill>
              <a:srgbClr val="000000"/>
            </a:solidFill>
            <a:miter lim="800000"/>
            <a:headEnd/>
            <a:tailEnd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8EAFCA3-F4D6-4A73-A6EB-9A46CA9FE5BF}" type="slidenum">
              <a:rPr lang="en-CA" smtClean="0"/>
              <a:pPr>
                <a:defRPr/>
              </a:pPr>
              <a:t>16</a:t>
            </a:fld>
            <a:endParaRPr lang="en-CA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8EAFCA3-F4D6-4A73-A6EB-9A46CA9FE5BF}" type="slidenum">
              <a:rPr lang="en-CA" smtClean="0"/>
              <a:pPr>
                <a:defRPr/>
              </a:pPr>
              <a:t>18</a:t>
            </a:fld>
            <a:endParaRPr lang="en-CA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8EAFCA3-F4D6-4A73-A6EB-9A46CA9FE5BF}" type="slidenum">
              <a:rPr lang="en-CA" smtClean="0"/>
              <a:pPr>
                <a:defRPr/>
              </a:pPr>
              <a:t>19</a:t>
            </a:fld>
            <a:endParaRPr lang="en-CA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8EAFCA3-F4D6-4A73-A6EB-9A46CA9FE5BF}" type="slidenum">
              <a:rPr lang="en-CA" smtClean="0"/>
              <a:pPr>
                <a:defRPr/>
              </a:pPr>
              <a:t>20</a:t>
            </a:fld>
            <a:endParaRPr lang="en-CA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AEA5824-FA02-4A71-BA44-8886294E3232}" type="slidenum">
              <a:rPr lang="en-US"/>
              <a:pPr/>
              <a:t>22</a:t>
            </a:fld>
            <a:endParaRPr lang="en-US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889EF-30DE-4CAE-A4B0-FF2C75DA5569}" type="datetimeFigureOut">
              <a:rPr lang="en-US" smtClean="0"/>
              <a:t>10/3/2012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781D9-0962-4E8C-A481-ED409B21F8FD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889EF-30DE-4CAE-A4B0-FF2C75DA5569}" type="datetimeFigureOut">
              <a:rPr lang="en-US" smtClean="0"/>
              <a:t>10/3/2012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781D9-0962-4E8C-A481-ED409B21F8FD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889EF-30DE-4CAE-A4B0-FF2C75DA5569}" type="datetimeFigureOut">
              <a:rPr lang="en-US" smtClean="0"/>
              <a:t>10/3/2012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781D9-0962-4E8C-A481-ED409B21F8FD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889EF-30DE-4CAE-A4B0-FF2C75DA5569}" type="datetimeFigureOut">
              <a:rPr lang="en-US" smtClean="0"/>
              <a:t>10/3/2012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781D9-0962-4E8C-A481-ED409B21F8FD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889EF-30DE-4CAE-A4B0-FF2C75DA5569}" type="datetimeFigureOut">
              <a:rPr lang="en-US" smtClean="0"/>
              <a:t>10/3/2012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781D9-0962-4E8C-A481-ED409B21F8FD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889EF-30DE-4CAE-A4B0-FF2C75DA5569}" type="datetimeFigureOut">
              <a:rPr lang="en-US" smtClean="0"/>
              <a:t>10/3/2012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781D9-0962-4E8C-A481-ED409B21F8FD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889EF-30DE-4CAE-A4B0-FF2C75DA5569}" type="datetimeFigureOut">
              <a:rPr lang="en-US" smtClean="0"/>
              <a:t>10/3/2012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781D9-0962-4E8C-A481-ED409B21F8FD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889EF-30DE-4CAE-A4B0-FF2C75DA5569}" type="datetimeFigureOut">
              <a:rPr lang="en-US" smtClean="0"/>
              <a:t>10/3/2012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781D9-0962-4E8C-A481-ED409B21F8FD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889EF-30DE-4CAE-A4B0-FF2C75DA5569}" type="datetimeFigureOut">
              <a:rPr lang="en-US" smtClean="0"/>
              <a:t>10/3/2012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781D9-0962-4E8C-A481-ED409B21F8FD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889EF-30DE-4CAE-A4B0-FF2C75DA5569}" type="datetimeFigureOut">
              <a:rPr lang="en-US" smtClean="0"/>
              <a:t>10/3/2012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781D9-0962-4E8C-A481-ED409B21F8FD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889EF-30DE-4CAE-A4B0-FF2C75DA5569}" type="datetimeFigureOut">
              <a:rPr lang="en-US" smtClean="0"/>
              <a:t>10/3/2012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781D9-0962-4E8C-A481-ED409B21F8FD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889EF-30DE-4CAE-A4B0-FF2C75DA5569}" type="datetimeFigureOut">
              <a:rPr lang="en-US" smtClean="0"/>
              <a:t>10/3/2012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8781D9-0962-4E8C-A481-ED409B21F8FD}" type="slidenum">
              <a:rPr lang="en-CA" smtClean="0"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/>
              <a:t>Sociological Foundations I:</a:t>
            </a:r>
            <a:br>
              <a:rPr lang="en-CA" dirty="0" smtClean="0"/>
            </a:br>
            <a:r>
              <a:rPr lang="en-CA" dirty="0" smtClean="0"/>
              <a:t>What is Sociology? </a:t>
            </a:r>
            <a:endParaRPr lang="en-CA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en-CA" dirty="0" smtClean="0"/>
          </a:p>
          <a:p>
            <a:pPr fontAlgn="auto">
              <a:spcAft>
                <a:spcPts val="0"/>
              </a:spcAft>
              <a:defRPr/>
            </a:pPr>
            <a:r>
              <a:rPr lang="en-CA" b="0" dirty="0" smtClean="0"/>
              <a:t>S</a:t>
            </a:r>
            <a:r>
              <a:rPr lang="en-CA" dirty="0" smtClean="0"/>
              <a:t>eptember 18</a:t>
            </a:r>
            <a:r>
              <a:rPr lang="en-CA" baseline="30000" dirty="0" smtClean="0"/>
              <a:t>th</a:t>
            </a:r>
            <a:r>
              <a:rPr lang="en-CA" dirty="0" smtClean="0"/>
              <a:t>, 2012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smtClean="0"/>
              <a:t/>
            </a:r>
            <a:br>
              <a:rPr lang="en-CA" smtClean="0"/>
            </a:br>
            <a:r>
              <a:rPr lang="en-CA" smtClean="0"/>
              <a:t>Tutorial Groups Start Today (Sept 18th)</a:t>
            </a:r>
            <a:endParaRPr lang="en-CA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CA" dirty="0" smtClean="0"/>
              <a:t>Group B01—Mackenzie  4499</a:t>
            </a:r>
          </a:p>
          <a:p>
            <a:r>
              <a:rPr lang="en-CA" dirty="0" smtClean="0"/>
              <a:t>Group B02— Mackenzie 3269</a:t>
            </a:r>
          </a:p>
          <a:p>
            <a:r>
              <a:rPr lang="en-CA" dirty="0" smtClean="0"/>
              <a:t>Group B03— </a:t>
            </a:r>
            <a:r>
              <a:rPr lang="en-CA" dirty="0" err="1" smtClean="0"/>
              <a:t>Southam</a:t>
            </a:r>
            <a:r>
              <a:rPr lang="en-CA" dirty="0" smtClean="0"/>
              <a:t> Hall 515</a:t>
            </a:r>
          </a:p>
          <a:p>
            <a:r>
              <a:rPr lang="en-CA" dirty="0" smtClean="0"/>
              <a:t>Group B04— </a:t>
            </a:r>
            <a:r>
              <a:rPr lang="en-CA" dirty="0" err="1" smtClean="0"/>
              <a:t>Southam</a:t>
            </a:r>
            <a:r>
              <a:rPr lang="en-CA" dirty="0" smtClean="0"/>
              <a:t> Hall 501 </a:t>
            </a:r>
          </a:p>
          <a:p>
            <a:r>
              <a:rPr lang="en-CA" dirty="0" smtClean="0"/>
              <a:t>Group B05—  Tory Building 208</a:t>
            </a:r>
            <a:br>
              <a:rPr lang="en-CA" dirty="0" smtClean="0"/>
            </a:br>
            <a:endParaRPr lang="en-CA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CA" dirty="0" smtClean="0"/>
              <a:t>Group B06— Residence Commons Room 214</a:t>
            </a:r>
          </a:p>
          <a:p>
            <a:r>
              <a:rPr lang="en-CA" dirty="0" smtClean="0"/>
              <a:t>Group B07—Southam Hall 403</a:t>
            </a:r>
          </a:p>
          <a:p>
            <a:r>
              <a:rPr lang="en-CA" dirty="0" smtClean="0"/>
              <a:t>Group B08—Tory Building 230</a:t>
            </a:r>
          </a:p>
          <a:p>
            <a:r>
              <a:rPr lang="en-CA" dirty="0" smtClean="0"/>
              <a:t>Group B09— </a:t>
            </a:r>
            <a:r>
              <a:rPr lang="en-CA" dirty="0" err="1" smtClean="0"/>
              <a:t>Southam</a:t>
            </a:r>
            <a:r>
              <a:rPr lang="en-CA" dirty="0" smtClean="0"/>
              <a:t> Hall 615</a:t>
            </a:r>
          </a:p>
          <a:p>
            <a:r>
              <a:rPr lang="en-CA" dirty="0" smtClean="0"/>
              <a:t>Group B10—Paterson Hall 101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solidFill>
              <a:schemeClr val="accent1"/>
            </a:solidFill>
          </a:ln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/>
              <a:t>Key Terms and People</a:t>
            </a:r>
            <a:endParaRPr lang="en-CA" dirty="0"/>
          </a:p>
        </p:txBody>
      </p:sp>
      <p:sp>
        <p:nvSpPr>
          <p:cNvPr id="4099" name="Content Placeholder 2"/>
          <p:cNvSpPr>
            <a:spLocks noGrp="1"/>
          </p:cNvSpPr>
          <p:nvPr>
            <p:ph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ctr" anchorCtr="0" compatLnSpc="1">
            <a:prstTxWarp prst="textNoShape">
              <a:avLst/>
            </a:prstTxWarp>
          </a:bodyPr>
          <a:lstStyle/>
          <a:p>
            <a:r>
              <a:rPr lang="en-CA" smtClean="0"/>
              <a:t>Sociology</a:t>
            </a:r>
          </a:p>
          <a:p>
            <a:r>
              <a:rPr lang="en-CA" smtClean="0"/>
              <a:t>Sociological Imagination</a:t>
            </a:r>
          </a:p>
          <a:p>
            <a:r>
              <a:rPr lang="en-CA" smtClean="0"/>
              <a:t>Common Sense </a:t>
            </a:r>
          </a:p>
          <a:p>
            <a:r>
              <a:rPr lang="en-CA" smtClean="0"/>
              <a:t>Critical thinking</a:t>
            </a:r>
          </a:p>
          <a:p>
            <a:r>
              <a:rPr lang="en-CA" smtClean="0"/>
              <a:t>C. Wright Mills</a:t>
            </a:r>
          </a:p>
        </p:txBody>
      </p:sp>
      <p:sp>
        <p:nvSpPr>
          <p:cNvPr id="4100" name="Content Placeholder 6"/>
          <p:cNvSpPr>
            <a:spLocks noGrp="1"/>
          </p:cNvSpPr>
          <p:nvPr>
            <p:ph sz="quarter" idx="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ctr" anchorCtr="0" compatLnSpc="1">
            <a:prstTxWarp prst="textNoShape">
              <a:avLst/>
            </a:prstTxWarp>
          </a:bodyPr>
          <a:lstStyle/>
          <a:p>
            <a:r>
              <a:rPr lang="en-CA" dirty="0" smtClean="0"/>
              <a:t>Macro-sociology</a:t>
            </a:r>
          </a:p>
          <a:p>
            <a:r>
              <a:rPr lang="en-CA" dirty="0" smtClean="0"/>
              <a:t>Micro-sociology</a:t>
            </a:r>
          </a:p>
          <a:p>
            <a:r>
              <a:rPr lang="en-CA" dirty="0" smtClean="0"/>
              <a:t>Structure </a:t>
            </a:r>
          </a:p>
          <a:p>
            <a:r>
              <a:rPr lang="en-CA" dirty="0" smtClean="0"/>
              <a:t>Agency</a:t>
            </a:r>
          </a:p>
          <a:p>
            <a:endParaRPr lang="en-CA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/>
              <a:t>3 Elements of Sociology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28596" y="1643050"/>
            <a:ext cx="7467600" cy="4873752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en-CA" dirty="0" smtClean="0"/>
          </a:p>
          <a:p>
            <a:pPr fontAlgn="auto">
              <a:spcAft>
                <a:spcPts val="0"/>
              </a:spcAft>
              <a:defRPr/>
            </a:pPr>
            <a:r>
              <a:rPr lang="en-CA" dirty="0" smtClean="0"/>
              <a:t>A systematic study of social life </a:t>
            </a:r>
          </a:p>
          <a:p>
            <a:pPr fontAlgn="auto">
              <a:spcAft>
                <a:spcPts val="0"/>
              </a:spcAft>
              <a:defRPr/>
            </a:pPr>
            <a:endParaRPr lang="en-US" dirty="0" smtClean="0"/>
          </a:p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A variety of concepts, theories, and research methods </a:t>
            </a:r>
          </a:p>
          <a:p>
            <a:pPr fontAlgn="auto">
              <a:spcAft>
                <a:spcPts val="0"/>
              </a:spcAft>
              <a:defRPr/>
            </a:pPr>
            <a:endParaRPr lang="en-CA" dirty="0" smtClean="0"/>
          </a:p>
          <a:p>
            <a:pPr fontAlgn="auto">
              <a:spcAft>
                <a:spcPts val="0"/>
              </a:spcAft>
              <a:defRPr/>
            </a:pPr>
            <a:r>
              <a:rPr lang="en-CA" dirty="0" smtClean="0"/>
              <a:t>The body of knowledge resulting from this study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Elements of the Sociological Perspective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CA" dirty="0" smtClean="0"/>
              <a:t>See general social patterns in behaviours of particular individuals.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CA" dirty="0" smtClean="0"/>
              <a:t>See the strange in the familiar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 smtClean="0"/>
              <a:t>Seeing personal choice in social context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 smtClean="0"/>
              <a:t>Marginality and crisis </a:t>
            </a:r>
          </a:p>
          <a:p>
            <a:pPr lvl="0"/>
            <a:endParaRPr lang="en-CA" dirty="0" smtClean="0"/>
          </a:p>
          <a:p>
            <a:endParaRPr lang="en-CA" dirty="0" smtClean="0"/>
          </a:p>
          <a:p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CA" dirty="0" smtClean="0"/>
          </a:p>
          <a:p>
            <a:r>
              <a:rPr lang="en-CA" dirty="0" smtClean="0"/>
              <a:t>We can never fully understand human actions from simply the personal level.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/>
              <a:t>What does that mean for Individuals?</a:t>
            </a:r>
            <a:endParaRPr lang="en-CA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/>
              <a:t>“In the game of life, we may decide how to play our cards, but it is society that deals us the hand” (</a:t>
            </a:r>
            <a:r>
              <a:rPr lang="en-CA" dirty="0" err="1" smtClean="0"/>
              <a:t>Macionis</a:t>
            </a:r>
            <a:r>
              <a:rPr lang="en-CA" dirty="0" smtClean="0"/>
              <a:t> and Plummer 2005: 9). </a:t>
            </a:r>
          </a:p>
          <a:p>
            <a:pPr fontAlgn="auto">
              <a:spcAft>
                <a:spcPts val="0"/>
              </a:spcAft>
              <a:defRPr/>
            </a:pPr>
            <a:endParaRPr lang="en-CA" dirty="0" smtClean="0"/>
          </a:p>
          <a:p>
            <a:pPr fontAlgn="auto">
              <a:spcAft>
                <a:spcPts val="0"/>
              </a:spcAft>
              <a:defRPr/>
            </a:pPr>
            <a:endParaRPr lang="en-CA" dirty="0" smtClean="0"/>
          </a:p>
          <a:p>
            <a:pPr fontAlgn="auto">
              <a:spcAft>
                <a:spcPts val="0"/>
              </a:spcAft>
              <a:defRPr/>
            </a:pPr>
            <a:endParaRPr lang="en-CA" dirty="0" smtClean="0"/>
          </a:p>
          <a:p>
            <a:pPr fontAlgn="auto">
              <a:spcAft>
                <a:spcPts val="0"/>
              </a:spcAft>
              <a:defRPr/>
            </a:pPr>
            <a:endParaRPr lang="en-CA" dirty="0" smtClean="0"/>
          </a:p>
          <a:p>
            <a:pPr fontAlgn="auto">
              <a:spcAft>
                <a:spcPts val="0"/>
              </a:spcAft>
              <a:defRPr/>
            </a:pPr>
            <a:endParaRPr lang="en-CA" dirty="0" smtClean="0"/>
          </a:p>
          <a:p>
            <a:pPr fontAlgn="auto">
              <a:spcAft>
                <a:spcPts val="0"/>
              </a:spcAft>
              <a:defRPr/>
            </a:pP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/>
              <a:t>Social Structure</a:t>
            </a:r>
            <a:endParaRPr lang="en-CA" dirty="0"/>
          </a:p>
        </p:txBody>
      </p:sp>
      <p:sp>
        <p:nvSpPr>
          <p:cNvPr id="13316" name="Content Placeholder 5"/>
          <p:cNvSpPr>
            <a:spLocks noGrp="1"/>
          </p:cNvSpPr>
          <p:nvPr>
            <p:ph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ctr" anchorCtr="0" compatLnSpc="1">
            <a:prstTxWarp prst="textNoShape">
              <a:avLst/>
            </a:prstTxWarp>
            <a:normAutofit/>
          </a:bodyPr>
          <a:lstStyle/>
          <a:p>
            <a:r>
              <a:rPr lang="en-CA" dirty="0" smtClean="0"/>
              <a:t>Constrains and helps determine the action of individuals</a:t>
            </a:r>
          </a:p>
          <a:p>
            <a:endParaRPr lang="en-CA" dirty="0" smtClean="0"/>
          </a:p>
          <a:p>
            <a:r>
              <a:rPr lang="en-CA" dirty="0" smtClean="0"/>
              <a:t>Factors such as: social class, religion, gender, ethnicity, customs, etc. which affect and constrain the opportunities that people have.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Sociology’s Goals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 anchor="ctr"/>
          <a:lstStyle/>
          <a:p>
            <a:r>
              <a:rPr lang="en-US" dirty="0" smtClean="0"/>
              <a:t>Sociology’s goal </a:t>
            </a:r>
            <a:r>
              <a:rPr lang="en-US" dirty="0" smtClean="0">
                <a:sym typeface="Wingdings" pitchFamily="2" charset="2"/>
              </a:rPr>
              <a:t></a:t>
            </a:r>
            <a:r>
              <a:rPr lang="en-US" dirty="0" smtClean="0"/>
              <a:t> Improve society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There are no easy solutions in how to accomplish this goal</a:t>
            </a:r>
          </a:p>
          <a:p>
            <a:pPr lvl="1">
              <a:buFont typeface="Arial" pitchFamily="34" charset="0"/>
              <a:buChar char="•"/>
            </a:pPr>
            <a:endParaRPr lang="en-US" dirty="0" smtClean="0"/>
          </a:p>
          <a:p>
            <a:r>
              <a:rPr lang="en-US" dirty="0" smtClean="0"/>
              <a:t>Sociology provides useful ways to: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Understanding our current predicament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Seeing possible ways of dealing with it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/>
              <a:t>Critical Thinking</a:t>
            </a:r>
            <a:endParaRPr lang="en-CA" dirty="0"/>
          </a:p>
        </p:txBody>
      </p:sp>
      <p:sp>
        <p:nvSpPr>
          <p:cNvPr id="8195" name="Content Placeholder 2"/>
          <p:cNvSpPr>
            <a:spLocks noGrp="1"/>
          </p:cNvSpPr>
          <p:nvPr>
            <p:ph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CA" dirty="0" smtClean="0"/>
              <a:t>A willingness to ask any question, no matter how difficult</a:t>
            </a:r>
          </a:p>
          <a:p>
            <a:endParaRPr lang="en-CA" dirty="0" smtClean="0"/>
          </a:p>
          <a:p>
            <a:r>
              <a:rPr lang="en-CA" dirty="0" smtClean="0"/>
              <a:t>To be open to any answer that is supported by reason and evidence</a:t>
            </a:r>
          </a:p>
          <a:p>
            <a:endParaRPr lang="en-CA" dirty="0" smtClean="0"/>
          </a:p>
          <a:p>
            <a:r>
              <a:rPr lang="en-CA" dirty="0" smtClean="0"/>
              <a:t>To confront one’s own biases and prejudices openly when they get in the way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4600" dirty="0" smtClean="0"/>
              <a:t>Sociological Imagination </a:t>
            </a:r>
            <a:endParaRPr lang="en-CA" sz="46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/>
              <a:t>C. Wright Mills</a:t>
            </a:r>
            <a:endParaRPr lang="en-CA" dirty="0"/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CA" dirty="0" smtClean="0"/>
              <a:t>Wrote the </a:t>
            </a:r>
            <a:r>
              <a:rPr lang="en-CA" i="1" dirty="0" smtClean="0"/>
              <a:t>Sociological Imagination </a:t>
            </a:r>
            <a:r>
              <a:rPr lang="en-CA" dirty="0" smtClean="0"/>
              <a:t>in 1959.</a:t>
            </a:r>
          </a:p>
          <a:p>
            <a:endParaRPr lang="en-CA" dirty="0" smtClean="0"/>
          </a:p>
          <a:p>
            <a:r>
              <a:rPr lang="en-CA" dirty="0" smtClean="0"/>
              <a:t>Wrote about the connection between biography and history</a:t>
            </a:r>
          </a:p>
          <a:p>
            <a:endParaRPr lang="en-CA" dirty="0" smtClean="0"/>
          </a:p>
          <a:p>
            <a:r>
              <a:rPr lang="en-CA" dirty="0" smtClean="0"/>
              <a:t>Advocated active engagement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The Sociological Imagination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CA" dirty="0" smtClean="0"/>
              <a:t>The sociological imagination is the starting point to sociology. </a:t>
            </a:r>
          </a:p>
          <a:p>
            <a:endParaRPr lang="en-CA" dirty="0" smtClean="0"/>
          </a:p>
          <a:p>
            <a:r>
              <a:rPr lang="en-CA" dirty="0" smtClean="0"/>
              <a:t> One of the main goals of this and every sociological class is to get you thinking sociologically and develop your sociological imagination.</a:t>
            </a:r>
          </a:p>
          <a:p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The Sociological Imagination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sz="quarter" idx="1"/>
          </p:nvPr>
        </p:nvSpPr>
        <p:spPr bwMode="auto">
          <a:solidFill>
            <a:schemeClr val="bg1"/>
          </a:solidFill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buFont typeface="Monotype Sorts"/>
              <a:buNone/>
            </a:pPr>
            <a:r>
              <a:rPr lang="en-US" smtClean="0"/>
              <a:t>	</a:t>
            </a:r>
          </a:p>
          <a:p>
            <a:pPr>
              <a:buFont typeface="Monotype Sorts"/>
              <a:buNone/>
            </a:pPr>
            <a:r>
              <a:rPr lang="en-US" smtClean="0"/>
              <a:t>	“The sociological imagination enables us to grasp </a:t>
            </a:r>
            <a:r>
              <a:rPr lang="en-US" b="1" smtClean="0"/>
              <a:t>history</a:t>
            </a:r>
            <a:r>
              <a:rPr lang="en-US" smtClean="0"/>
              <a:t> and </a:t>
            </a:r>
            <a:r>
              <a:rPr lang="en-US" b="1" smtClean="0"/>
              <a:t>biography</a:t>
            </a:r>
            <a:r>
              <a:rPr lang="en-US" smtClean="0"/>
              <a:t> and the relations between the two within society. That is its task and its promise” (Mills, 1959)</a:t>
            </a:r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/>
              <a:t>Personal Troubles and Social Issues</a:t>
            </a:r>
            <a:endParaRPr lang="en-CA" dirty="0"/>
          </a:p>
        </p:txBody>
      </p:sp>
      <p:sp>
        <p:nvSpPr>
          <p:cNvPr id="12291" name="Content Placeholder 2"/>
          <p:cNvSpPr>
            <a:spLocks noGrp="1"/>
          </p:cNvSpPr>
          <p:nvPr>
            <p:ph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CA" dirty="0" smtClean="0"/>
              <a:t>Personal troubles: private problems experienced within the character of the individual and the range of their immediate relation to others.</a:t>
            </a:r>
          </a:p>
          <a:p>
            <a:pPr>
              <a:buNone/>
            </a:pPr>
            <a:endParaRPr lang="en-CA" dirty="0" smtClean="0"/>
          </a:p>
          <a:p>
            <a:r>
              <a:rPr lang="en-CA" dirty="0" smtClean="0"/>
              <a:t>Social Issues: lay beyond one's personal control and the range of one's inner life.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CA" sz="4000" dirty="0" smtClean="0"/>
              <a:t>Example #1: Unemployment</a:t>
            </a:r>
          </a:p>
          <a:p>
            <a:r>
              <a:rPr lang="en-CA" sz="4000" dirty="0" smtClean="0"/>
              <a:t>Example # 2: Body Image</a:t>
            </a:r>
            <a:endParaRPr lang="en-CA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 anchor="ctr"/>
          <a:lstStyle/>
          <a:p>
            <a:r>
              <a:rPr lang="en-CA" dirty="0" smtClean="0"/>
              <a:t>The social imagination is about determining the relationship between individual lives of people and the wider social forces.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/>
              <a:t>Scope of Sociology</a:t>
            </a:r>
            <a:endParaRPr lang="en-CA" dirty="0"/>
          </a:p>
        </p:txBody>
      </p:sp>
      <p:sp>
        <p:nvSpPr>
          <p:cNvPr id="15363" name="Content Placeholder 2"/>
          <p:cNvSpPr>
            <a:spLocks noGrp="1"/>
          </p:cNvSpPr>
          <p:nvPr>
            <p:ph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CA" dirty="0" smtClean="0"/>
          </a:p>
          <a:p>
            <a:endParaRPr lang="en-CA" dirty="0" smtClean="0"/>
          </a:p>
          <a:p>
            <a:r>
              <a:rPr lang="en-CA" dirty="0" smtClean="0"/>
              <a:t>From the analysis of passing encounters between individuals in the street, friend groups, families, communities, schools and up to the organizations, cultures, nations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/>
              <a:t>Macro- sociology</a:t>
            </a:r>
            <a:endParaRPr lang="en-CA" dirty="0"/>
          </a:p>
        </p:txBody>
      </p:sp>
      <p:sp>
        <p:nvSpPr>
          <p:cNvPr id="16387" name="Content Placeholder 2"/>
          <p:cNvSpPr>
            <a:spLocks noGrp="1"/>
          </p:cNvSpPr>
          <p:nvPr>
            <p:ph sz="quarter" idx="1"/>
          </p:nvPr>
        </p:nvSpPr>
        <p:spPr bwMode="auto">
          <a:solidFill>
            <a:schemeClr val="bg1"/>
          </a:solidFill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Studies large-scale social organizations and large social categories</a:t>
            </a:r>
          </a:p>
          <a:p>
            <a:endParaRPr lang="en-US" dirty="0" smtClean="0"/>
          </a:p>
          <a:p>
            <a:r>
              <a:rPr lang="en-US" dirty="0" smtClean="0"/>
              <a:t>Studies social processes and patterns in society as a whole</a:t>
            </a:r>
          </a:p>
          <a:p>
            <a:endParaRPr lang="en-US" dirty="0" smtClean="0"/>
          </a:p>
          <a:p>
            <a:endParaRPr lang="en-CA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Micro-sociology</a:t>
            </a:r>
            <a:endParaRPr lang="en-CA" dirty="0"/>
          </a:p>
        </p:txBody>
      </p:sp>
      <p:sp>
        <p:nvSpPr>
          <p:cNvPr id="17411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en-CA" dirty="0" smtClean="0"/>
          </a:p>
          <a:p>
            <a:r>
              <a:rPr lang="en-CA" dirty="0" smtClean="0"/>
              <a:t>Creation and maintenance of  symbols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The processes and patterns of face-to-face interaction</a:t>
            </a:r>
          </a:p>
          <a:p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smtClean="0"/>
              <a:t>Global Structure</a:t>
            </a:r>
            <a:br>
              <a:rPr lang="en-CA" smtClean="0"/>
            </a:b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International organizations, patterns of worldwide travel and communications and economic relations between countries.  </a:t>
            </a:r>
          </a:p>
          <a:p>
            <a:endParaRPr lang="en-CA" dirty="0" smtClean="0"/>
          </a:p>
          <a:p>
            <a:r>
              <a:rPr lang="en-US" dirty="0" smtClean="0"/>
              <a:t>No longer possible to ignore rest of the world—even for understanding our own society</a:t>
            </a:r>
            <a:endParaRPr lang="en-CA" dirty="0" smtClean="0"/>
          </a:p>
          <a:p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762000" y="714356"/>
            <a:ext cx="81534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endParaRPr lang="en-US" sz="2400" b="0">
              <a:latin typeface="Times New Roman" pitchFamily="18" charset="0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Sociological Toolbox</a:t>
            </a:r>
            <a:endParaRPr lang="en-CA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r>
              <a:rPr lang="en-US" dirty="0" smtClean="0"/>
              <a:t> Theories and methods are both part of a sociologist’s toolkit</a:t>
            </a:r>
          </a:p>
          <a:p>
            <a:r>
              <a:rPr lang="en-US" dirty="0" smtClean="0"/>
              <a:t> Theories are things to be used at every stage of research—not just an outcome at the end</a:t>
            </a:r>
          </a:p>
          <a:p>
            <a:r>
              <a:rPr lang="en-US" dirty="0" smtClean="0"/>
              <a:t> Most sociologists draw on different theories for different purposes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/>
              <a:t>Social Theory(s)</a:t>
            </a:r>
            <a:endParaRPr lang="en-CA" dirty="0"/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>
          <a:noFill/>
        </p:spPr>
        <p:txBody>
          <a:bodyPr/>
          <a:lstStyle/>
          <a:p>
            <a:r>
              <a:rPr lang="en-CA" dirty="0" smtClean="0"/>
              <a:t>Attempt to systematically explain social situations/ phenomena/ experiences/ behaviour</a:t>
            </a:r>
          </a:p>
          <a:p>
            <a:r>
              <a:rPr lang="en-CA" dirty="0" smtClean="0"/>
              <a:t>There is not a unified theory that everyone agrees on as the correct way of explaining social phenomena</a:t>
            </a:r>
          </a:p>
          <a:p>
            <a:r>
              <a:rPr lang="en-CA" dirty="0" smtClean="0"/>
              <a:t>Both reveal and conceal certain aspects of human experiences  </a:t>
            </a:r>
            <a:endParaRPr lang="en-US" dirty="0" smtClean="0"/>
          </a:p>
          <a:p>
            <a:endParaRPr lang="en-CA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Next Week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CA" dirty="0" smtClean="0"/>
              <a:t>Sociological Foundations II</a:t>
            </a:r>
          </a:p>
          <a:p>
            <a:endParaRPr lang="en-CA" dirty="0" smtClean="0"/>
          </a:p>
          <a:p>
            <a:r>
              <a:rPr lang="en-CA" dirty="0" smtClean="0"/>
              <a:t>CHANGE IN READINGS:</a:t>
            </a:r>
          </a:p>
          <a:p>
            <a:endParaRPr lang="en-CA" dirty="0" smtClean="0"/>
          </a:p>
          <a:p>
            <a:r>
              <a:rPr lang="en-CA" dirty="0" err="1" smtClean="0"/>
              <a:t>Knutilla</a:t>
            </a:r>
            <a:r>
              <a:rPr lang="en-CA" dirty="0" smtClean="0"/>
              <a:t> Chapter 1: Available in the Additional Readings folder on </a:t>
            </a:r>
            <a:r>
              <a:rPr lang="en-CA" dirty="0" err="1" smtClean="0"/>
              <a:t>Webct</a:t>
            </a:r>
            <a:endParaRPr lang="en-CA" dirty="0" smtClean="0"/>
          </a:p>
          <a:p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651</Words>
  <Application>Microsoft Office PowerPoint</Application>
  <PresentationFormat>On-screen Show (4:3)</PresentationFormat>
  <Paragraphs>128</Paragraphs>
  <Slides>24</Slides>
  <Notes>13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Sociological Foundations I: What is Sociology? </vt:lpstr>
      <vt:lpstr> Tutorial Groups Start Today (Sept 18th)</vt:lpstr>
      <vt:lpstr>Key Terms and People</vt:lpstr>
      <vt:lpstr>3 Elements of Sociology </vt:lpstr>
      <vt:lpstr>Elements of the Sociological Perspective</vt:lpstr>
      <vt:lpstr>PowerPoint Presentation</vt:lpstr>
      <vt:lpstr>What does that mean for Individuals?</vt:lpstr>
      <vt:lpstr>Social Structure</vt:lpstr>
      <vt:lpstr>Sociology’s Goals</vt:lpstr>
      <vt:lpstr>Critical Thinking</vt:lpstr>
      <vt:lpstr>Sociological Imagination </vt:lpstr>
      <vt:lpstr>C. Wright Mills</vt:lpstr>
      <vt:lpstr>The Sociological Imagination </vt:lpstr>
      <vt:lpstr>The Sociological Imagination</vt:lpstr>
      <vt:lpstr>Personal Troubles and Social Issues</vt:lpstr>
      <vt:lpstr>PowerPoint Presentation</vt:lpstr>
      <vt:lpstr>PowerPoint Presentation</vt:lpstr>
      <vt:lpstr>Scope of Sociology</vt:lpstr>
      <vt:lpstr>Macro- sociology</vt:lpstr>
      <vt:lpstr>Micro-sociology</vt:lpstr>
      <vt:lpstr>Global Structure </vt:lpstr>
      <vt:lpstr>Sociological Toolbox</vt:lpstr>
      <vt:lpstr>Social Theory(s)</vt:lpstr>
      <vt:lpstr>Next Week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Sociological Foundations I: What is Sociology?</dc:title>
  <dc:creator>Tamy</dc:creator>
  <cp:lastModifiedBy>Euodia Valeus</cp:lastModifiedBy>
  <cp:revision>4</cp:revision>
  <dcterms:created xsi:type="dcterms:W3CDTF">2012-09-18T06:07:57Z</dcterms:created>
  <dcterms:modified xsi:type="dcterms:W3CDTF">2012-10-03T20:48:28Z</dcterms:modified>
</cp:coreProperties>
</file>