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</p:sldMasterIdLst>
  <p:notesMasterIdLst>
    <p:notesMasterId r:id="rId32"/>
  </p:notesMasterIdLst>
  <p:sldIdLst>
    <p:sldId id="273" r:id="rId2"/>
    <p:sldId id="276" r:id="rId3"/>
    <p:sldId id="272" r:id="rId4"/>
    <p:sldId id="275" r:id="rId5"/>
    <p:sldId id="257" r:id="rId6"/>
    <p:sldId id="258" r:id="rId7"/>
    <p:sldId id="262" r:id="rId8"/>
    <p:sldId id="259" r:id="rId9"/>
    <p:sldId id="260" r:id="rId10"/>
    <p:sldId id="261" r:id="rId11"/>
    <p:sldId id="263" r:id="rId12"/>
    <p:sldId id="264" r:id="rId13"/>
    <p:sldId id="265" r:id="rId14"/>
    <p:sldId id="266" r:id="rId15"/>
    <p:sldId id="289" r:id="rId16"/>
    <p:sldId id="284" r:id="rId17"/>
    <p:sldId id="286" r:id="rId18"/>
    <p:sldId id="285" r:id="rId19"/>
    <p:sldId id="283" r:id="rId20"/>
    <p:sldId id="282" r:id="rId21"/>
    <p:sldId id="287" r:id="rId22"/>
    <p:sldId id="278" r:id="rId23"/>
    <p:sldId id="281" r:id="rId24"/>
    <p:sldId id="288" r:id="rId25"/>
    <p:sldId id="267" r:id="rId26"/>
    <p:sldId id="268" r:id="rId27"/>
    <p:sldId id="269" r:id="rId28"/>
    <p:sldId id="270" r:id="rId29"/>
    <p:sldId id="271" r:id="rId30"/>
    <p:sldId id="290" r:id="rId31"/>
  </p:sldIdLst>
  <p:sldSz cx="9144000" cy="6858000" type="screen4x3"/>
  <p:notesSz cx="68580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82" autoAdjust="0"/>
    <p:restoredTop sz="94660"/>
  </p:normalViewPr>
  <p:slideViewPr>
    <p:cSldViewPr>
      <p:cViewPr>
        <p:scale>
          <a:sx n="94" d="100"/>
          <a:sy n="94" d="100"/>
        </p:scale>
        <p:origin x="-852" y="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8" d="100"/>
          <a:sy n="68" d="100"/>
        </p:scale>
        <p:origin x="-2796" y="-120"/>
      </p:cViewPr>
      <p:guideLst>
        <p:guide orient="horz" pos="2928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56006B-A9A7-46F3-88D9-40B8E9CA53AB}" type="datetimeFigureOut">
              <a:rPr lang="en-GB" smtClean="0"/>
              <a:t>29/01/2014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49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15790"/>
            <a:ext cx="5486400" cy="418338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B72CD8-FA5A-4E47-9F09-F5AEFBE40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94850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B72CD8-FA5A-4E47-9F09-F5AEFBE4078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93430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B72CD8-FA5A-4E47-9F09-F5AEFBE4078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6502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B72CD8-FA5A-4E47-9F09-F5AEFBE4078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67861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651000" y="231775"/>
            <a:ext cx="3098800" cy="2324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2711450"/>
            <a:ext cx="5486400" cy="5887720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B72CD8-FA5A-4E47-9F09-F5AEFBE4078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9506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574800" y="309563"/>
            <a:ext cx="3251200" cy="24399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2943860"/>
            <a:ext cx="5791200" cy="5655310"/>
          </a:xfrm>
        </p:spPr>
        <p:txBody>
          <a:bodyPr/>
          <a:lstStyle/>
          <a:p>
            <a:endParaRPr lang="en-US" sz="18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B72CD8-FA5A-4E47-9F09-F5AEFBE4078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97576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8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B72CD8-FA5A-4E47-9F09-F5AEFBE4078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1153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97013" y="231775"/>
            <a:ext cx="3330575" cy="24987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2866390"/>
            <a:ext cx="5486400" cy="5732780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GB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B72CD8-FA5A-4E47-9F09-F5AEFBE4078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67739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8075" y="542925"/>
            <a:ext cx="4438650" cy="3330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183380"/>
            <a:ext cx="5486400" cy="4415790"/>
          </a:xfrm>
        </p:spPr>
        <p:txBody>
          <a:bodyPr/>
          <a:lstStyle/>
          <a:p>
            <a:endParaRPr lang="en-GB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B72CD8-FA5A-4E47-9F09-F5AEFBE4078E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3204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6050" y="231775"/>
            <a:ext cx="3873500" cy="29051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3408680"/>
            <a:ext cx="5486400" cy="5190490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GB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B72CD8-FA5A-4E47-9F09-F5AEFBE4078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93958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GB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B72CD8-FA5A-4E47-9F09-F5AEFBE4078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34529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724025" y="309563"/>
            <a:ext cx="3486150" cy="261461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3098800"/>
            <a:ext cx="5486400" cy="5965190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GB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B72CD8-FA5A-4E47-9F09-F5AEFBE4078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29693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92250" y="387350"/>
            <a:ext cx="3873500" cy="29051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3563620"/>
            <a:ext cx="5486400" cy="5035550"/>
          </a:xfrm>
        </p:spPr>
        <p:txBody>
          <a:bodyPr/>
          <a:lstStyle/>
          <a:p>
            <a:pPr lvl="1"/>
            <a:endParaRPr lang="en-GB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B72CD8-FA5A-4E47-9F09-F5AEFBE4078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98974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881188" y="309563"/>
            <a:ext cx="2892425" cy="217011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2788920"/>
            <a:ext cx="5486400" cy="5810250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GB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B72CD8-FA5A-4E47-9F09-F5AEFBE4078E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74970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571625" y="155575"/>
            <a:ext cx="3562350" cy="267176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3021330"/>
            <a:ext cx="5486400" cy="5577840"/>
          </a:xfrm>
        </p:spPr>
        <p:txBody>
          <a:bodyPr/>
          <a:lstStyle/>
          <a:p>
            <a:endParaRPr lang="en-GB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B72CD8-FA5A-4E47-9F09-F5AEFBE4078E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57706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B72CD8-FA5A-4E47-9F09-F5AEFBE4078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98308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B72CD8-FA5A-4E47-9F09-F5AEFBE4078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0963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B72CD8-FA5A-4E47-9F09-F5AEFBE4078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35944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B72CD8-FA5A-4E47-9F09-F5AEFBE4078E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37874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B72CD8-FA5A-4E47-9F09-F5AEFBE4078E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49288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B72CD8-FA5A-4E47-9F09-F5AEFBE4078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800483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647825" y="155575"/>
            <a:ext cx="3638550" cy="2730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3098800"/>
            <a:ext cx="5486400" cy="5500370"/>
          </a:xfrm>
        </p:spPr>
        <p:txBody>
          <a:bodyPr/>
          <a:lstStyle/>
          <a:p>
            <a:endParaRPr lang="en-GB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B72CD8-FA5A-4E47-9F09-F5AEFBE4078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87771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B72CD8-FA5A-4E47-9F09-F5AEFBE4078E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700669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B72CD8-FA5A-4E47-9F09-F5AEFBE4078E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29193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B72CD8-FA5A-4E47-9F09-F5AEFBE4078E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174284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724025" y="309563"/>
            <a:ext cx="3486150" cy="261461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3253740"/>
            <a:ext cx="5486400" cy="5345430"/>
          </a:xfrm>
        </p:spPr>
        <p:txBody>
          <a:bodyPr/>
          <a:lstStyle/>
          <a:p>
            <a:endParaRPr lang="en-US" sz="18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B72CD8-FA5A-4E47-9F09-F5AEFBE4078E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378944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dirty="0" smtClean="0"/>
              <a:t>…</a:t>
            </a:r>
            <a:endParaRPr lang="en-GB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B72CD8-FA5A-4E47-9F09-F5AEFBE4078E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656828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893888" y="309563"/>
            <a:ext cx="2994025" cy="224631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2711450"/>
            <a:ext cx="5486400" cy="6120130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GB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B72CD8-FA5A-4E47-9F09-F5AEFBE4078E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836721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728788" y="231775"/>
            <a:ext cx="2943225" cy="22082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2556510"/>
            <a:ext cx="5486400" cy="6042660"/>
          </a:xfrm>
        </p:spPr>
        <p:txBody>
          <a:bodyPr/>
          <a:lstStyle/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18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8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B72CD8-FA5A-4E47-9F09-F5AEFBE4078E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9312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263650" y="309563"/>
            <a:ext cx="3873500" cy="29051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3563620"/>
            <a:ext cx="5486400" cy="5035550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Jurisdiction does not include: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800" dirty="0"/>
              <a:t>Landlord/tenant issues involving evictions, repairs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800" dirty="0"/>
              <a:t>Discrimination under Ontario Human Rights Commission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800" dirty="0"/>
              <a:t>Employment standards (social assistance review board)</a:t>
            </a:r>
          </a:p>
          <a:p>
            <a:endParaRPr lang="en-US" sz="18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 smtClean="0"/>
              <a:t>Most common cases involve claims by businesses against consumers – plaintiffs tend to be better-educated, middle class men &amp; business groups (</a:t>
            </a:r>
            <a:r>
              <a:rPr lang="en-US" sz="1800" dirty="0" err="1" smtClean="0"/>
              <a:t>Vidmar</a:t>
            </a:r>
            <a:r>
              <a:rPr lang="en-US" sz="1800" dirty="0" smtClean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 smtClean="0"/>
              <a:t>Working poor most often as defendants and reportedly found process intimidating!</a:t>
            </a:r>
            <a:endParaRPr lang="en-GB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B72CD8-FA5A-4E47-9F09-F5AEFBE4078E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595141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651000" y="465138"/>
            <a:ext cx="3302000" cy="24780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3408680"/>
            <a:ext cx="5486400" cy="5190490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 smtClean="0"/>
              <a:t>Cyril &amp; Frankie date for a while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 smtClean="0"/>
              <a:t>Consummate relationship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 smtClean="0"/>
              <a:t>Both have been drinking, but not so drunk that ability to consent is questioned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 smtClean="0"/>
              <a:t>Both consent to intercourse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 smtClean="0"/>
              <a:t>No condom used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 smtClean="0"/>
              <a:t>Don’t see each other again for some time after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 smtClean="0"/>
              <a:t>Frankie discovers she is HIV positive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800" dirty="0" smtClean="0"/>
              <a:t>Discovers Cyril was HIV positive &amp; did not disclose</a:t>
            </a:r>
          </a:p>
          <a:p>
            <a:pPr lvl="1"/>
            <a:endParaRPr lang="en-US" sz="1800" dirty="0" smtClean="0"/>
          </a:p>
          <a:p>
            <a:r>
              <a:rPr lang="en-US" sz="1800" dirty="0" smtClean="0"/>
              <a:t>QUESTION: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 smtClean="0"/>
              <a:t>Has a crime been committed?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 smtClean="0"/>
              <a:t>Is it sexual assault? Assault? Assault causing bodily harm?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 smtClean="0"/>
              <a:t>Does Cyril’s status and non-disclosure nullify Frankie’s consent?</a:t>
            </a:r>
          </a:p>
          <a:p>
            <a:endParaRPr lang="en-US" sz="1800" dirty="0" smtClean="0"/>
          </a:p>
          <a:p>
            <a:endParaRPr lang="en-GB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B72CD8-FA5A-4E47-9F09-F5AEFBE4078E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2751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CB935-6567-4D31-B6E0-95792DA5F1B1}" type="datetime1">
              <a:rPr lang="en-US" smtClean="0"/>
              <a:t>1/29/2014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78C4F84C-9969-448E-AFE5-FE1FAB6BE70C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ACC1E-A1F5-4185-B3C2-2B9C9A493524}" type="datetime1">
              <a:rPr lang="en-US" smtClean="0"/>
              <a:t>1/29/2014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F84C-9969-448E-AFE5-FE1FAB6BE70C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C0114-F6EB-4087-A0CE-68017BCBF7A8}" type="datetime1">
              <a:rPr lang="en-US" smtClean="0"/>
              <a:t>1/29/2014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8C4F84C-9969-448E-AFE5-FE1FAB6BE70C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226BD-0D1A-49BC-AA5F-9EC2E7782D00}" type="datetime1">
              <a:rPr lang="en-US" smtClean="0"/>
              <a:t>1/29/2014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F84C-9969-448E-AFE5-FE1FAB6BE70C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6BBDB-F2A5-4ECB-B9A2-86AE952BEF8C}" type="datetime1">
              <a:rPr lang="en-US" smtClean="0"/>
              <a:t>1/29/2014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F84C-9969-448E-AFE5-FE1FAB6BE70C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F6533-30D4-4D0E-A741-9636B7BDDB04}" type="datetime1">
              <a:rPr lang="en-US" smtClean="0"/>
              <a:t>1/29/2014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F84C-9969-448E-AFE5-FE1FAB6BE70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629ED-7F03-4378-9111-1C8D9D49C178}" type="datetime1">
              <a:rPr lang="en-US" smtClean="0"/>
              <a:t>1/29/2014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F84C-9969-448E-AFE5-FE1FAB6BE70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5A7CF-D68D-4D20-BE02-47E28F823C07}" type="datetime1">
              <a:rPr lang="en-US" smtClean="0"/>
              <a:t>1/29/2014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F84C-9969-448E-AFE5-FE1FAB6BE70C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52CBD-6E97-4DDC-8623-28147380D747}" type="datetime1">
              <a:rPr lang="en-US" smtClean="0"/>
              <a:t>1/29/2014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8C4F84C-9969-448E-AFE5-FE1FAB6BE70C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D87D3-418F-4A82-8915-75E4734D03AC}" type="datetime1">
              <a:rPr lang="en-US" smtClean="0"/>
              <a:t>1/29/2014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F84C-9969-448E-AFE5-FE1FAB6BE70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CFBF7-79BE-4830-BE49-573E1687CCDC}" type="datetime1">
              <a:rPr lang="en-US" smtClean="0"/>
              <a:t>1/29/2014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F84C-9969-448E-AFE5-FE1FAB6BE70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0596440-AD6D-4E60-8B41-3B4A48307944}" type="datetime1">
              <a:rPr lang="en-US" smtClean="0"/>
              <a:t>1/29/2014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78C4F84C-9969-448E-AFE5-FE1FAB6BE70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4638"/>
            <a:ext cx="8400288" cy="715962"/>
          </a:xfrm>
        </p:spPr>
        <p:txBody>
          <a:bodyPr>
            <a:noAutofit/>
          </a:bodyPr>
          <a:lstStyle/>
          <a:p>
            <a:r>
              <a:rPr lang="en-US" sz="2400" dirty="0">
                <a:solidFill>
                  <a:schemeClr val="accent3"/>
                </a:solidFill>
                <a:latin typeface="+mn-lt"/>
              </a:rPr>
              <a:t>Introduction to Legal </a:t>
            </a:r>
            <a:r>
              <a:rPr lang="en-US" sz="2400" dirty="0" smtClean="0">
                <a:solidFill>
                  <a:schemeClr val="accent3"/>
                </a:solidFill>
                <a:latin typeface="+mn-lt"/>
              </a:rPr>
              <a:t>Studies - Access </a:t>
            </a:r>
            <a:r>
              <a:rPr lang="en-US" sz="2400" dirty="0">
                <a:solidFill>
                  <a:schemeClr val="accent3"/>
                </a:solidFill>
                <a:latin typeface="+mn-lt"/>
              </a:rPr>
              <a:t>to Justice: Income Issues</a:t>
            </a:r>
            <a:endParaRPr lang="en-CA" sz="2400" dirty="0">
              <a:solidFill>
                <a:schemeClr val="accent3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09600" y="1066800"/>
            <a:ext cx="8324088" cy="5181600"/>
          </a:xfrm>
        </p:spPr>
        <p:txBody>
          <a:bodyPr>
            <a:normAutofit/>
          </a:bodyPr>
          <a:lstStyle/>
          <a:p>
            <a:r>
              <a:rPr lang="en-CA" sz="2800" dirty="0" smtClean="0"/>
              <a:t>Review: </a:t>
            </a:r>
            <a:r>
              <a:rPr lang="en-CA" sz="2800" dirty="0" err="1" smtClean="0"/>
              <a:t>Fiss</a:t>
            </a:r>
            <a:r>
              <a:rPr lang="en-CA" sz="2800" dirty="0" smtClean="0"/>
              <a:t> v. </a:t>
            </a:r>
            <a:r>
              <a:rPr lang="en-CA" sz="2800" dirty="0" err="1" smtClean="0"/>
              <a:t>McThenia</a:t>
            </a:r>
            <a:r>
              <a:rPr lang="en-CA" sz="2800" dirty="0" smtClean="0"/>
              <a:t> &amp; Schaffer; Sargent</a:t>
            </a:r>
          </a:p>
          <a:p>
            <a:pPr lvl="1"/>
            <a:r>
              <a:rPr lang="en-CA" sz="2800" dirty="0" err="1" smtClean="0"/>
              <a:t>Fiss</a:t>
            </a:r>
            <a:r>
              <a:rPr lang="en-CA" sz="2800" dirty="0" smtClean="0"/>
              <a:t>: 4 arguments against settlement</a:t>
            </a:r>
          </a:p>
          <a:p>
            <a:pPr marL="1115568" lvl="2" indent="-457200">
              <a:buFont typeface="+mj-lt"/>
              <a:buAutoNum type="arabicPeriod"/>
            </a:pPr>
            <a:r>
              <a:rPr lang="en-CA" sz="2800" dirty="0" smtClean="0"/>
              <a:t>Distributional inequalities – poorer party may be forced to settle for financial reasons</a:t>
            </a:r>
          </a:p>
          <a:p>
            <a:pPr marL="1115568" lvl="2" indent="-457200">
              <a:buFont typeface="+mj-lt"/>
              <a:buAutoNum type="arabicPeriod"/>
            </a:pPr>
            <a:r>
              <a:rPr lang="en-CA" sz="2800" dirty="0" smtClean="0"/>
              <a:t>Difficulty securing judicial enforcement of out-of-court settlement</a:t>
            </a:r>
          </a:p>
          <a:p>
            <a:pPr marL="1115568" lvl="2" indent="-457200">
              <a:buFont typeface="+mj-lt"/>
              <a:buAutoNum type="arabicPeriod"/>
            </a:pPr>
            <a:r>
              <a:rPr lang="en-CA" sz="2800" dirty="0" smtClean="0"/>
              <a:t>Litigation is about social justice as well as legal justice</a:t>
            </a:r>
          </a:p>
          <a:p>
            <a:pPr marL="1115568" lvl="2" indent="-457200">
              <a:buFont typeface="+mj-lt"/>
              <a:buAutoNum type="arabicPeriod"/>
            </a:pPr>
            <a:r>
              <a:rPr lang="en-CA" sz="2800" dirty="0" smtClean="0"/>
              <a:t>Settlement precludes authoritative interpretation of the law</a:t>
            </a:r>
          </a:p>
          <a:p>
            <a:pPr marL="868680" lvl="1" indent="-457200"/>
            <a:r>
              <a:rPr lang="en-CA" sz="2800" dirty="0" err="1" smtClean="0"/>
              <a:t>Fiss</a:t>
            </a:r>
            <a:r>
              <a:rPr lang="en-CA" sz="2800" dirty="0" smtClean="0"/>
              <a:t> may presume too great a link between courts and justice</a:t>
            </a:r>
            <a:endParaRPr lang="en-CA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F84C-9969-448E-AFE5-FE1FAB6BE70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367113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28600"/>
            <a:ext cx="7772400" cy="838200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chemeClr val="accent3"/>
                </a:solidFill>
                <a:latin typeface="+mn-lt"/>
              </a:rPr>
              <a:t>Introduction to Legal Studies - Access to Justice: Income Issues</a:t>
            </a:r>
            <a:endParaRPr lang="en-GB" sz="2400" dirty="0">
              <a:latin typeface="+mn-lt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F84C-9969-448E-AFE5-FE1FAB6BE70C}" type="slidenum">
              <a:rPr lang="en-US" smtClean="0"/>
              <a:t>2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sz="3200" dirty="0" err="1" smtClean="0"/>
              <a:t>McThenia</a:t>
            </a:r>
            <a:r>
              <a:rPr lang="en-US" sz="3200" dirty="0" smtClean="0"/>
              <a:t> &amp; Schaffer: Why settlement is good</a:t>
            </a:r>
          </a:p>
          <a:p>
            <a:pPr lvl="1"/>
            <a:r>
              <a:rPr lang="en-US" sz="3200" dirty="0" smtClean="0"/>
              <a:t>Courts are about legal justice, not resolution or reconciliation</a:t>
            </a:r>
          </a:p>
          <a:p>
            <a:pPr lvl="1"/>
            <a:r>
              <a:rPr lang="en-US" sz="3200" dirty="0" smtClean="0"/>
              <a:t>Settlement is not about expediency, it is about ownership of process and outcome</a:t>
            </a:r>
          </a:p>
          <a:p>
            <a:pPr lvl="1"/>
            <a:r>
              <a:rPr lang="en-US" sz="3200" dirty="0" smtClean="0"/>
              <a:t>Parties are better able to do justice than courts (</a:t>
            </a:r>
            <a:r>
              <a:rPr lang="en-US" sz="3200" i="1" dirty="0" smtClean="0"/>
              <a:t>most important justice is that which people give to each other</a:t>
            </a:r>
            <a:r>
              <a:rPr lang="en-US" sz="3200" dirty="0" smtClean="0"/>
              <a:t>)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159708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4638"/>
            <a:ext cx="8400288" cy="715962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chemeClr val="accent3"/>
                </a:solidFill>
              </a:rPr>
              <a:t>Introduction to Legal Studies - Access to Justice: Income Issues</a:t>
            </a:r>
            <a:endParaRPr lang="en-CA" sz="24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09600" y="1143000"/>
            <a:ext cx="8324088" cy="5105400"/>
          </a:xfrm>
        </p:spPr>
        <p:txBody>
          <a:bodyPr>
            <a:noAutofit/>
          </a:bodyPr>
          <a:lstStyle/>
          <a:p>
            <a:r>
              <a:rPr lang="en-CA" sz="2800" dirty="0" smtClean="0"/>
              <a:t>Sargent</a:t>
            </a:r>
          </a:p>
          <a:p>
            <a:pPr lvl="1"/>
            <a:r>
              <a:rPr lang="en-CA" sz="2800" dirty="0" smtClean="0"/>
              <a:t>Critiques of mediation:</a:t>
            </a:r>
          </a:p>
          <a:p>
            <a:pPr marL="1115568" lvl="2" indent="-457200">
              <a:buFont typeface="+mj-lt"/>
              <a:buAutoNum type="arabicPeriod"/>
            </a:pPr>
            <a:r>
              <a:rPr lang="en-CA" sz="2800" dirty="0" smtClean="0"/>
              <a:t>Inadequate promise of mediation (Liberal critique)</a:t>
            </a:r>
          </a:p>
          <a:p>
            <a:pPr marL="1389888" lvl="3" indent="-457200"/>
            <a:r>
              <a:rPr lang="en-CA" sz="2800" dirty="0" smtClean="0"/>
              <a:t>Mediation focuses on outcomes, not processes</a:t>
            </a:r>
          </a:p>
          <a:p>
            <a:pPr marL="1389888" lvl="3" indent="-457200"/>
            <a:r>
              <a:rPr lang="en-CA" sz="2800" dirty="0" smtClean="0"/>
              <a:t>Mediation is system-appended, not a real alternative</a:t>
            </a:r>
          </a:p>
          <a:p>
            <a:pPr marL="1389888" lvl="3" indent="-457200"/>
            <a:r>
              <a:rPr lang="en-CA" sz="2800" dirty="0"/>
              <a:t>Mediation </a:t>
            </a:r>
            <a:r>
              <a:rPr lang="en-CA" sz="2800" dirty="0" smtClean="0"/>
              <a:t>divorces conflicts </a:t>
            </a:r>
            <a:r>
              <a:rPr lang="en-CA" sz="2800" dirty="0"/>
              <a:t>from larger social structural </a:t>
            </a:r>
            <a:r>
              <a:rPr lang="en-CA" sz="2800" dirty="0" smtClean="0"/>
              <a:t>context</a:t>
            </a:r>
          </a:p>
          <a:p>
            <a:pPr marL="1115568" lvl="2" indent="-457200">
              <a:buFont typeface="+mj-lt"/>
              <a:buAutoNum type="arabicPeriod"/>
            </a:pPr>
            <a:r>
              <a:rPr lang="en-CA" sz="2800" dirty="0" smtClean="0"/>
              <a:t>False promise of mediation (conflict perspective)</a:t>
            </a:r>
          </a:p>
          <a:p>
            <a:pPr marL="1389888" lvl="3" indent="-457200"/>
            <a:r>
              <a:rPr lang="en-CA" sz="2800" dirty="0"/>
              <a:t>Mediation is dyadic &amp; thus </a:t>
            </a:r>
            <a:r>
              <a:rPr lang="en-CA" sz="2800" dirty="0" smtClean="0"/>
              <a:t>ahistorical &amp; apolitical</a:t>
            </a:r>
          </a:p>
          <a:p>
            <a:pPr marL="1389888" lvl="3" indent="-457200"/>
            <a:r>
              <a:rPr lang="en-CA" sz="2800" dirty="0" smtClean="0"/>
              <a:t>Conflict is not just personal, it is political as well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F84C-9969-448E-AFE5-FE1FAB6BE70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910427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4638"/>
            <a:ext cx="8400288" cy="639762"/>
          </a:xfrm>
        </p:spPr>
        <p:txBody>
          <a:bodyPr>
            <a:noAutofit/>
          </a:bodyPr>
          <a:lstStyle/>
          <a:p>
            <a:r>
              <a:rPr lang="en-US" sz="2400" dirty="0">
                <a:solidFill>
                  <a:schemeClr val="accent3"/>
                </a:solidFill>
                <a:latin typeface="+mn-lt"/>
              </a:rPr>
              <a:t>Introduction to Legal Studies - Access to Justice: Income Issues</a:t>
            </a:r>
            <a:endParaRPr lang="en-CA" sz="24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1066800"/>
            <a:ext cx="8400288" cy="5181600"/>
          </a:xfrm>
        </p:spPr>
        <p:txBody>
          <a:bodyPr/>
          <a:lstStyle/>
          <a:p>
            <a:r>
              <a:rPr lang="en-US" sz="3600" dirty="0"/>
              <a:t>This week</a:t>
            </a:r>
            <a:r>
              <a:rPr lang="en-US" sz="3600" dirty="0" smtClean="0"/>
              <a:t>:  Access to Justice</a:t>
            </a:r>
            <a:endParaRPr lang="en-US" sz="3600" dirty="0"/>
          </a:p>
          <a:p>
            <a:pPr lvl="1"/>
            <a:r>
              <a:rPr lang="en-US" sz="3600" dirty="0" err="1"/>
              <a:t>Glathercole</a:t>
            </a:r>
            <a:r>
              <a:rPr lang="en-US" sz="3600" dirty="0"/>
              <a:t>, “Legal Services and the Poor”</a:t>
            </a:r>
          </a:p>
          <a:p>
            <a:pPr lvl="1"/>
            <a:r>
              <a:rPr lang="en-US" sz="3600" dirty="0" smtClean="0"/>
              <a:t>Ramsay</a:t>
            </a:r>
            <a:r>
              <a:rPr lang="en-US" sz="3600" dirty="0"/>
              <a:t>, “Small Claims Courts: A Review</a:t>
            </a:r>
            <a:r>
              <a:rPr lang="en-US" sz="3600" dirty="0" smtClean="0"/>
              <a:t>”</a:t>
            </a:r>
          </a:p>
          <a:p>
            <a:pPr lvl="1"/>
            <a:r>
              <a:rPr lang="en-US" sz="3600" dirty="0" smtClean="0"/>
              <a:t>Small Claims in Quebec </a:t>
            </a:r>
            <a:endParaRPr lang="en-US" sz="3600" dirty="0"/>
          </a:p>
          <a:p>
            <a:pPr marL="320040" lvl="1" indent="0">
              <a:buNone/>
            </a:pPr>
            <a:r>
              <a:rPr lang="en-US" sz="3600" dirty="0" smtClean="0"/>
              <a:t>   &amp; Ontario</a:t>
            </a:r>
          </a:p>
          <a:p>
            <a:pPr lvl="1"/>
            <a:endParaRPr lang="en-US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F84C-9969-448E-AFE5-FE1FAB6BE70C}" type="slidenum">
              <a:rPr lang="en-US" smtClean="0"/>
              <a:t>4</a:t>
            </a:fld>
            <a:endParaRPr lang="en-US"/>
          </a:p>
        </p:txBody>
      </p:sp>
      <p:pic>
        <p:nvPicPr>
          <p:cNvPr id="3074" name="Picture 2" descr="http://www.lawyersweekly.ca/images/LegalAidRecessio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2819400"/>
            <a:ext cx="2209800" cy="3629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246149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4638"/>
            <a:ext cx="8400288" cy="792162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chemeClr val="accent3"/>
                </a:solidFill>
                <a:latin typeface="+mn-lt"/>
              </a:rPr>
              <a:t>Introduction to Legal Studies - Access to Justice: Income Issues</a:t>
            </a:r>
            <a:endParaRPr lang="en-US" sz="24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09600" y="1143000"/>
            <a:ext cx="8324088" cy="5105400"/>
          </a:xfrm>
        </p:spPr>
        <p:txBody>
          <a:bodyPr>
            <a:normAutofit/>
          </a:bodyPr>
          <a:lstStyle/>
          <a:p>
            <a:r>
              <a:rPr lang="en-US" sz="3600" dirty="0" err="1" smtClean="0"/>
              <a:t>Glathercole</a:t>
            </a:r>
            <a:r>
              <a:rPr lang="en-US" sz="3600" dirty="0" smtClean="0"/>
              <a:t>:</a:t>
            </a:r>
          </a:p>
          <a:p>
            <a:pPr lvl="1"/>
            <a:r>
              <a:rPr lang="en-US" sz="3600" dirty="0" smtClean="0"/>
              <a:t>Legal aid originally concerned not only with provision of legal services, but also with alleviation of poverty</a:t>
            </a:r>
          </a:p>
          <a:p>
            <a:pPr lvl="1"/>
            <a:r>
              <a:rPr lang="en-US" sz="3600" dirty="0" smtClean="0"/>
              <a:t>Two categories of legal aid delivery</a:t>
            </a:r>
          </a:p>
          <a:p>
            <a:pPr lvl="2"/>
            <a:r>
              <a:rPr lang="en-US" sz="3600" dirty="0" err="1" smtClean="0"/>
              <a:t>Judicare</a:t>
            </a:r>
            <a:r>
              <a:rPr lang="en-US" sz="3600" dirty="0" smtClean="0"/>
              <a:t> Model</a:t>
            </a:r>
          </a:p>
          <a:p>
            <a:pPr lvl="2"/>
            <a:r>
              <a:rPr lang="en-US" sz="3600" dirty="0" smtClean="0"/>
              <a:t>Legal Services Model</a:t>
            </a:r>
            <a:endParaRPr lang="en-US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F84C-9969-448E-AFE5-FE1FAB6BE70C}" type="slidenum">
              <a:rPr lang="en-US" smtClean="0"/>
              <a:t>5</a:t>
            </a:fld>
            <a:endParaRPr 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Autofit/>
          </a:bodyPr>
          <a:lstStyle/>
          <a:p>
            <a:r>
              <a:rPr lang="en-US" sz="2400" dirty="0">
                <a:solidFill>
                  <a:schemeClr val="accent3"/>
                </a:solidFill>
                <a:latin typeface="+mn-lt"/>
              </a:rPr>
              <a:t>Introduction to Legal Studies - Access to Justice: Income Issues</a:t>
            </a:r>
            <a:endParaRPr lang="en-US" sz="24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371600"/>
            <a:ext cx="8229600" cy="4754563"/>
          </a:xfrm>
        </p:spPr>
        <p:txBody>
          <a:bodyPr>
            <a:noAutofit/>
          </a:bodyPr>
          <a:lstStyle/>
          <a:p>
            <a:pPr>
              <a:buNone/>
            </a:pPr>
            <a:endParaRPr lang="en-US" sz="3600" b="1" dirty="0" smtClean="0"/>
          </a:p>
          <a:p>
            <a:r>
              <a:rPr lang="en-US" sz="3600" b="1" dirty="0" err="1" smtClean="0"/>
              <a:t>Judicare</a:t>
            </a:r>
            <a:r>
              <a:rPr lang="en-US" sz="3600" b="1" dirty="0" smtClean="0"/>
              <a:t> Model:</a:t>
            </a:r>
          </a:p>
          <a:p>
            <a:pPr marL="0" indent="0">
              <a:buNone/>
            </a:pPr>
            <a:endParaRPr lang="en-US" sz="3600" b="1" dirty="0" smtClean="0"/>
          </a:p>
          <a:p>
            <a:pPr lvl="1"/>
            <a:r>
              <a:rPr lang="en-US" sz="3600" b="1" dirty="0" smtClean="0"/>
              <a:t>Basic philosophy </a:t>
            </a:r>
            <a:r>
              <a:rPr lang="en-US" sz="3600" dirty="0" smtClean="0"/>
              <a:t>that legal aid should provide the poor with access to the same legal services as are available to the rest of society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F84C-9969-448E-AFE5-FE1FAB6BE70C}" type="slidenum">
              <a:rPr lang="en-US" smtClean="0"/>
              <a:t>6</a:t>
            </a:fld>
            <a:endParaRPr lang="en-US"/>
          </a:p>
        </p:txBody>
      </p:sp>
      <p:pic>
        <p:nvPicPr>
          <p:cNvPr id="1028" name="Picture 4" descr="C:\Users\janedicksongilmore\AppData\Local\Microsoft\Windows\Temporary Internet Files\Content.IE5\P7MWA2OE\MC90006522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1143000"/>
            <a:ext cx="1534363" cy="1857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4638"/>
            <a:ext cx="8400288" cy="715962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chemeClr val="accent3"/>
                </a:solidFill>
                <a:latin typeface="+mn-lt"/>
              </a:rPr>
              <a:t>Introduction to Legal Studies - Access to Justice: Income Issues</a:t>
            </a:r>
            <a:endParaRPr lang="en-US" sz="24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1143000"/>
            <a:ext cx="8324088" cy="4800600"/>
          </a:xfrm>
        </p:spPr>
        <p:txBody>
          <a:bodyPr>
            <a:normAutofit/>
          </a:bodyPr>
          <a:lstStyle/>
          <a:p>
            <a:r>
              <a:rPr lang="en-US" sz="4000" b="1" dirty="0" smtClean="0"/>
              <a:t>Central characteristics of </a:t>
            </a:r>
            <a:r>
              <a:rPr lang="en-US" sz="4000" b="1" dirty="0" err="1" smtClean="0"/>
              <a:t>Judicare</a:t>
            </a:r>
            <a:r>
              <a:rPr lang="en-US" sz="4000" b="1" dirty="0" smtClean="0"/>
              <a:t>:</a:t>
            </a:r>
          </a:p>
          <a:p>
            <a:pPr lvl="1"/>
            <a:r>
              <a:rPr lang="en-US" sz="4000" dirty="0" smtClean="0"/>
              <a:t>Client chooses lawyer through fee-for-service structure with specified limits</a:t>
            </a:r>
          </a:p>
          <a:p>
            <a:pPr lvl="1"/>
            <a:r>
              <a:rPr lang="en-US" sz="4000" dirty="0" smtClean="0"/>
              <a:t>Legal profession responsible for the plan</a:t>
            </a:r>
          </a:p>
          <a:p>
            <a:pPr lvl="1"/>
            <a:r>
              <a:rPr lang="en-US" sz="4000" dirty="0" smtClean="0"/>
              <a:t>Services concentrate on serious criminal &amp; civil actions in superior courts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F84C-9969-448E-AFE5-FE1FAB6BE70C}" type="slidenum">
              <a:rPr lang="en-US" smtClean="0"/>
              <a:t>7</a:t>
            </a:fld>
            <a:endParaRPr lang="en-US"/>
          </a:p>
        </p:txBody>
      </p:sp>
      <p:pic>
        <p:nvPicPr>
          <p:cNvPr id="3074" name="Picture 2" descr="C:\Users\janedicksongilmore\AppData\Local\Microsoft\Windows\Temporary Internet Files\Content.IE5\VPEGU5T5\MC90005653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4876800"/>
            <a:ext cx="1929384" cy="1475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4638"/>
            <a:ext cx="8400288" cy="715962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chemeClr val="accent3"/>
                </a:solidFill>
                <a:latin typeface="+mn-lt"/>
              </a:rPr>
              <a:t>Introduction to Legal Studies - Access to Justice: Income Issues</a:t>
            </a:r>
            <a:endParaRPr lang="en-US" sz="24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09600" y="1447800"/>
            <a:ext cx="8324088" cy="48006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Strengths of </a:t>
            </a:r>
            <a:r>
              <a:rPr lang="en-US" sz="3600" dirty="0" err="1" smtClean="0"/>
              <a:t>Judicare</a:t>
            </a:r>
            <a:r>
              <a:rPr lang="en-US" sz="3600" dirty="0" smtClean="0"/>
              <a:t> Model:</a:t>
            </a:r>
          </a:p>
          <a:p>
            <a:pPr lvl="1"/>
            <a:r>
              <a:rPr lang="en-US" sz="3600" dirty="0" smtClean="0"/>
              <a:t>Client interviews &amp; hires own lawyer</a:t>
            </a:r>
          </a:p>
          <a:p>
            <a:pPr lvl="1"/>
            <a:r>
              <a:rPr lang="en-US" sz="3600" dirty="0" smtClean="0"/>
              <a:t>Client structures lawyer-client relationship</a:t>
            </a:r>
          </a:p>
          <a:p>
            <a:pPr lvl="1"/>
            <a:r>
              <a:rPr lang="en-US" sz="3600" dirty="0"/>
              <a:t> </a:t>
            </a:r>
            <a:r>
              <a:rPr lang="en-US" sz="3600" dirty="0" smtClean="0"/>
              <a:t>Client is employer of the lawyer, not the plan</a:t>
            </a:r>
            <a:endParaRPr lang="en-US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F84C-9969-448E-AFE5-FE1FAB6BE70C}" type="slidenum">
              <a:rPr lang="en-US" smtClean="0"/>
              <a:t>8</a:t>
            </a:fld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1" y="3815080"/>
            <a:ext cx="2590800" cy="274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4638"/>
            <a:ext cx="8400288" cy="639762"/>
          </a:xfrm>
        </p:spPr>
        <p:txBody>
          <a:bodyPr>
            <a:noAutofit/>
          </a:bodyPr>
          <a:lstStyle/>
          <a:p>
            <a:r>
              <a:rPr lang="en-US" sz="2400" dirty="0">
                <a:solidFill>
                  <a:schemeClr val="accent3"/>
                </a:solidFill>
                <a:latin typeface="+mn-lt"/>
              </a:rPr>
              <a:t>Introduction to Legal Studies - Access to Justice: Income </a:t>
            </a:r>
            <a:r>
              <a:rPr lang="en-US" sz="2400" dirty="0" smtClean="0">
                <a:solidFill>
                  <a:schemeClr val="accent3"/>
                </a:solidFill>
                <a:latin typeface="+mn-lt"/>
              </a:rPr>
              <a:t>Issues</a:t>
            </a:r>
            <a:endParaRPr lang="en-US" sz="24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066800"/>
            <a:ext cx="8476488" cy="5181600"/>
          </a:xfrm>
        </p:spPr>
        <p:txBody>
          <a:bodyPr>
            <a:noAutofit/>
          </a:bodyPr>
          <a:lstStyle/>
          <a:p>
            <a:r>
              <a:rPr lang="en-US" sz="3600" dirty="0" smtClean="0"/>
              <a:t>Weaknesses of </a:t>
            </a:r>
            <a:r>
              <a:rPr lang="en-US" sz="3600" dirty="0" err="1" smtClean="0"/>
              <a:t>Judicare</a:t>
            </a:r>
            <a:r>
              <a:rPr lang="en-US" sz="3600" dirty="0" smtClean="0"/>
              <a:t> Model:</a:t>
            </a:r>
          </a:p>
          <a:p>
            <a:pPr lvl="1"/>
            <a:r>
              <a:rPr lang="en-US" sz="3600" dirty="0" smtClean="0"/>
              <a:t>Not always cost-effective</a:t>
            </a:r>
          </a:p>
          <a:p>
            <a:pPr lvl="1"/>
            <a:r>
              <a:rPr lang="en-US" sz="3600" dirty="0" smtClean="0"/>
              <a:t>Counsel may have limited knowledge of those legal problems common to the poor</a:t>
            </a:r>
          </a:p>
          <a:p>
            <a:pPr lvl="1"/>
            <a:r>
              <a:rPr lang="en-US" sz="3600" dirty="0" smtClean="0"/>
              <a:t>Criticized as more problem-solving than problem-preventing in its approach</a:t>
            </a:r>
          </a:p>
          <a:p>
            <a:pPr lvl="1"/>
            <a:r>
              <a:rPr lang="en-US" sz="3600" dirty="0" smtClean="0"/>
              <a:t>Too concerned with equality of legal services than social equality, the poor get their day in court, but not much more</a:t>
            </a:r>
            <a:endParaRPr lang="en-US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F84C-9969-448E-AFE5-FE1FAB6BE70C}" type="slidenum">
              <a:rPr lang="en-US" smtClean="0"/>
              <a:t>9</a:t>
            </a:fld>
            <a:endParaRPr 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564880" cy="685800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chemeClr val="accent3"/>
                </a:solidFill>
                <a:latin typeface="+mn-lt"/>
              </a:rPr>
              <a:t>Introduction to Legal Studies - Access to Justice: Income </a:t>
            </a:r>
            <a:r>
              <a:rPr lang="en-US" sz="2400" dirty="0" smtClean="0">
                <a:solidFill>
                  <a:schemeClr val="accent3"/>
                </a:solidFill>
                <a:latin typeface="+mn-lt"/>
              </a:rPr>
              <a:t>Issues</a:t>
            </a:r>
            <a:endParaRPr lang="en-US" sz="24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066800"/>
            <a:ext cx="8229600" cy="5059363"/>
          </a:xfrm>
        </p:spPr>
        <p:txBody>
          <a:bodyPr>
            <a:noAutofit/>
          </a:bodyPr>
          <a:lstStyle/>
          <a:p>
            <a:endParaRPr lang="en-US" sz="3600" b="1" dirty="0" smtClean="0"/>
          </a:p>
          <a:p>
            <a:r>
              <a:rPr lang="en-US" sz="3600" b="1" dirty="0" smtClean="0"/>
              <a:t>Legal Services Model:</a:t>
            </a:r>
          </a:p>
          <a:p>
            <a:pPr lvl="1"/>
            <a:r>
              <a:rPr lang="en-US" sz="3600" b="1" dirty="0" smtClean="0"/>
              <a:t>Basic Philosophy </a:t>
            </a:r>
            <a:r>
              <a:rPr lang="en-US" sz="3600" dirty="0" smtClean="0"/>
              <a:t>that </a:t>
            </a:r>
          </a:p>
          <a:p>
            <a:pPr marL="320040" lvl="1" indent="0">
              <a:buNone/>
            </a:pPr>
            <a:r>
              <a:rPr lang="en-US" sz="3600" dirty="0" smtClean="0"/>
              <a:t>the goal of legal aid should </a:t>
            </a:r>
          </a:p>
          <a:p>
            <a:pPr marL="320040" lvl="1" indent="0">
              <a:buNone/>
            </a:pPr>
            <a:r>
              <a:rPr lang="en-US" sz="3600" dirty="0" smtClean="0"/>
              <a:t>be nothing less than the </a:t>
            </a:r>
          </a:p>
          <a:p>
            <a:pPr marL="320040" lvl="1" indent="0">
              <a:buNone/>
            </a:pPr>
            <a:r>
              <a:rPr lang="en-US" sz="3600" dirty="0" smtClean="0"/>
              <a:t>total eradication of </a:t>
            </a:r>
          </a:p>
          <a:p>
            <a:pPr marL="320040" lvl="1" indent="0">
              <a:buNone/>
            </a:pPr>
            <a:r>
              <a:rPr lang="en-US" sz="3600" dirty="0" smtClean="0"/>
              <a:t>poverty</a:t>
            </a:r>
          </a:p>
          <a:p>
            <a:pPr lvl="1"/>
            <a:endParaRPr lang="en-US" sz="36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F84C-9969-448E-AFE5-FE1FAB6BE70C}" type="slidenum">
              <a:rPr lang="en-US" smtClean="0"/>
              <a:t>10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1600200"/>
            <a:ext cx="3637280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76488" cy="715962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chemeClr val="accent3"/>
                </a:solidFill>
                <a:latin typeface="+mn-lt"/>
              </a:rPr>
              <a:t>Introduction to Legal Studies - Access to Justice: Income Issues</a:t>
            </a:r>
            <a:endParaRPr lang="en-US" sz="24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990600"/>
            <a:ext cx="8324088" cy="4800600"/>
          </a:xfrm>
        </p:spPr>
        <p:txBody>
          <a:bodyPr>
            <a:normAutofit/>
          </a:bodyPr>
          <a:lstStyle/>
          <a:p>
            <a:r>
              <a:rPr lang="en-US" sz="3600" b="1" dirty="0" smtClean="0"/>
              <a:t>Central characteristics:</a:t>
            </a:r>
          </a:p>
          <a:p>
            <a:pPr lvl="1"/>
            <a:r>
              <a:rPr lang="en-US" sz="3600" dirty="0" smtClean="0"/>
              <a:t>“Store front clinics”</a:t>
            </a:r>
          </a:p>
          <a:p>
            <a:pPr lvl="1"/>
            <a:r>
              <a:rPr lang="en-US" sz="3600" dirty="0" smtClean="0"/>
              <a:t>Focus on legal problems of the poor – welfare, housing, etc.</a:t>
            </a:r>
          </a:p>
          <a:p>
            <a:pPr lvl="1"/>
            <a:r>
              <a:rPr lang="en-US" sz="3600" dirty="0" smtClean="0"/>
              <a:t>Legal aid has political/lobbying function</a:t>
            </a:r>
          </a:p>
          <a:p>
            <a:pPr lvl="1"/>
            <a:r>
              <a:rPr lang="en-US" sz="3600" dirty="0" smtClean="0"/>
              <a:t>Independent commission/board administers program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F84C-9969-448E-AFE5-FE1FAB6BE70C}" type="slidenum">
              <a:rPr lang="en-US" smtClean="0"/>
              <a:t>11</a:t>
            </a:fld>
            <a:endParaRPr lang="en-US"/>
          </a:p>
        </p:txBody>
      </p:sp>
      <p:pic>
        <p:nvPicPr>
          <p:cNvPr id="6149" name="Picture 5" descr="C:\Users\janedicksongilmore\AppData\Local\Microsoft\Windows\Temporary Internet Files\Content.IE5\EEJ0HNMQ\MC90001895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4572000"/>
            <a:ext cx="1887322" cy="1586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4638"/>
            <a:ext cx="8400288" cy="639762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chemeClr val="accent3"/>
                </a:solidFill>
                <a:latin typeface="+mn-lt"/>
              </a:rPr>
              <a:t>Introduction to Legal Studies - Access to Justice: Income Issues</a:t>
            </a:r>
            <a:endParaRPr lang="en-US" sz="24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1447800"/>
            <a:ext cx="8400288" cy="4800600"/>
          </a:xfrm>
        </p:spPr>
        <p:txBody>
          <a:bodyPr>
            <a:normAutofit/>
          </a:bodyPr>
          <a:lstStyle/>
          <a:p>
            <a:r>
              <a:rPr lang="en-US" sz="3600" b="1" dirty="0" smtClean="0"/>
              <a:t>Strengths of Legal Services Model:</a:t>
            </a:r>
          </a:p>
          <a:p>
            <a:pPr lvl="1"/>
            <a:r>
              <a:rPr lang="en-US" sz="3600" dirty="0" smtClean="0"/>
              <a:t>Accessibility as offices are located where their clientele reside</a:t>
            </a:r>
          </a:p>
          <a:p>
            <a:pPr lvl="1"/>
            <a:r>
              <a:rPr lang="en-US" sz="3600" dirty="0" smtClean="0"/>
              <a:t>Lawyers may not be specialists, </a:t>
            </a:r>
          </a:p>
          <a:p>
            <a:pPr marL="320040" lvl="1" indent="0">
              <a:buNone/>
            </a:pPr>
            <a:r>
              <a:rPr lang="en-US" sz="3600" dirty="0" smtClean="0"/>
              <a:t>  but will be familiar with </a:t>
            </a:r>
          </a:p>
          <a:p>
            <a:pPr marL="320040" lvl="1" indent="0">
              <a:buNone/>
            </a:pPr>
            <a:r>
              <a:rPr lang="en-US" sz="3600" dirty="0" smtClean="0"/>
              <a:t>  problems of poor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F84C-9969-448E-AFE5-FE1FAB6BE70C}" type="slidenum">
              <a:rPr lang="en-US" smtClean="0"/>
              <a:t>12</a:t>
            </a:fld>
            <a:endParaRPr lang="en-US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3124200"/>
            <a:ext cx="2400300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4638"/>
            <a:ext cx="8400288" cy="639762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chemeClr val="accent3"/>
                </a:solidFill>
              </a:rPr>
              <a:t>Introduction to Legal Studies - Access to Justice: Income Issues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1143000"/>
            <a:ext cx="8400288" cy="5105400"/>
          </a:xfrm>
        </p:spPr>
        <p:txBody>
          <a:bodyPr/>
          <a:lstStyle/>
          <a:p>
            <a:r>
              <a:rPr lang="en-US" sz="3600" b="1" dirty="0" smtClean="0"/>
              <a:t>Weaknesses of Legal Services Model:</a:t>
            </a:r>
          </a:p>
          <a:p>
            <a:pPr lvl="1"/>
            <a:r>
              <a:rPr lang="en-US" sz="3600" dirty="0" smtClean="0"/>
              <a:t>Lawyer-client relationship managed by plan</a:t>
            </a:r>
          </a:p>
          <a:p>
            <a:pPr lvl="1"/>
            <a:r>
              <a:rPr lang="en-US" sz="3600" dirty="0" smtClean="0"/>
              <a:t>Lawyer may be more concerned about the plan than an individual legal problem</a:t>
            </a:r>
          </a:p>
          <a:p>
            <a:pPr lvl="1"/>
            <a:r>
              <a:rPr lang="en-US" sz="3600" dirty="0" smtClean="0"/>
              <a:t>Lawyers are non-specialists</a:t>
            </a:r>
          </a:p>
          <a:p>
            <a:pPr lvl="1"/>
            <a:r>
              <a:rPr lang="en-US" sz="3600" dirty="0" smtClean="0"/>
              <a:t>Eradication of poverty may not be a realistic goal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F84C-9969-448E-AFE5-FE1FAB6BE70C}" type="slidenum">
              <a:rPr lang="en-US" smtClean="0"/>
              <a:t>13</a:t>
            </a:fld>
            <a:endParaRPr 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324088" cy="639762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chemeClr val="accent3"/>
                </a:solidFill>
                <a:latin typeface="+mn-lt"/>
              </a:rPr>
              <a:t>Introduction to Legal Studies - Access to Justice: Income Issues</a:t>
            </a:r>
            <a:endParaRPr lang="en-US" sz="24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1447800"/>
            <a:ext cx="8400288" cy="4800600"/>
          </a:xfrm>
        </p:spPr>
        <p:txBody>
          <a:bodyPr>
            <a:normAutofit/>
          </a:bodyPr>
          <a:lstStyle/>
          <a:p>
            <a:r>
              <a:rPr lang="en-US" sz="3600" b="1" dirty="0" smtClean="0"/>
              <a:t>Challenges common to all legal aid plans:</a:t>
            </a:r>
          </a:p>
          <a:p>
            <a:pPr lvl="1"/>
            <a:r>
              <a:rPr lang="en-US" sz="3600" dirty="0" smtClean="0"/>
              <a:t>Expense</a:t>
            </a:r>
          </a:p>
          <a:p>
            <a:pPr lvl="1"/>
            <a:r>
              <a:rPr lang="en-US" sz="3600" dirty="0" smtClean="0"/>
              <a:t>Lack of Political Support</a:t>
            </a:r>
          </a:p>
          <a:p>
            <a:pPr lvl="1"/>
            <a:r>
              <a:rPr lang="en-US" sz="3600" dirty="0" smtClean="0"/>
              <a:t>Questionable Assumptions regarding ability of law to achieve positive social change</a:t>
            </a:r>
          </a:p>
          <a:p>
            <a:pPr lvl="1"/>
            <a:endParaRPr lang="en-US" sz="3600" b="1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F84C-9969-448E-AFE5-FE1FAB6BE70C}" type="slidenum">
              <a:rPr lang="en-US" smtClean="0"/>
              <a:t>14</a:t>
            </a:fld>
            <a:endParaRPr lang="en-US"/>
          </a:p>
        </p:txBody>
      </p:sp>
      <p:pic>
        <p:nvPicPr>
          <p:cNvPr id="7171" name="Picture 3" descr="C:\Users\janedicksongilmore\AppData\Local\Microsoft\Windows\Temporary Internet Files\Content.IE5\VPEGU5T5\MC910216372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1898" y="5516563"/>
            <a:ext cx="3528590" cy="3074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74638"/>
            <a:ext cx="8382000" cy="639762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chemeClr val="accent3"/>
                </a:solidFill>
              </a:rPr>
              <a:t>Introduction to Legal Studies - Access to Justice: Income Issues</a:t>
            </a:r>
            <a:endParaRPr lang="en-GB" sz="24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F84C-9969-448E-AFE5-FE1FAB6BE70C}" type="slidenum">
              <a:rPr lang="en-US" smtClean="0"/>
              <a:t>15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600" dirty="0" smtClean="0"/>
              <a:t>Expense of Legal Aid:</a:t>
            </a:r>
          </a:p>
          <a:p>
            <a:pPr lvl="1"/>
            <a:r>
              <a:rPr lang="en-US" sz="3400" dirty="0" smtClean="0"/>
              <a:t>Program </a:t>
            </a:r>
            <a:r>
              <a:rPr lang="en-US" sz="3400" dirty="0"/>
              <a:t>is a provincial responsibility, but federal government contributes financially</a:t>
            </a:r>
          </a:p>
          <a:p>
            <a:pPr lvl="1"/>
            <a:r>
              <a:rPr lang="en-US" sz="3400" dirty="0"/>
              <a:t>Budget for 2013/14 Legal Aid Ontario increased by 4.6% (roughly 3.15 million)</a:t>
            </a:r>
          </a:p>
          <a:p>
            <a:pPr lvl="1"/>
            <a:r>
              <a:rPr lang="en-US" sz="3400" dirty="0"/>
              <a:t>Overall budget for 2013/14: $70.9 million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00896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4638"/>
            <a:ext cx="8305800" cy="563562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chemeClr val="accent3"/>
                </a:solidFill>
              </a:rPr>
              <a:t>Introduction to Legal Studies - Access to Justice: Income Issues</a:t>
            </a:r>
            <a:endParaRPr lang="en-GB" sz="24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F84C-9969-448E-AFE5-FE1FAB6BE70C}" type="slidenum">
              <a:rPr lang="en-US" smtClean="0"/>
              <a:t>16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533400" y="990600"/>
            <a:ext cx="8153400" cy="5486400"/>
          </a:xfrm>
        </p:spPr>
        <p:txBody>
          <a:bodyPr>
            <a:normAutofit fontScale="92500" lnSpcReduction="20000"/>
          </a:bodyPr>
          <a:lstStyle/>
          <a:p>
            <a:r>
              <a:rPr lang="en-US" sz="3200" dirty="0" smtClean="0"/>
              <a:t>Legal Matters Covered for Qualified Applicants:</a:t>
            </a:r>
          </a:p>
          <a:p>
            <a:pPr lvl="1"/>
            <a:r>
              <a:rPr lang="en-US" sz="3000" dirty="0" smtClean="0"/>
              <a:t>Family Law, </a:t>
            </a:r>
            <a:r>
              <a:rPr lang="en-US" sz="3000" dirty="0" err="1" smtClean="0"/>
              <a:t>ie</a:t>
            </a:r>
            <a:r>
              <a:rPr lang="en-US" sz="3000" dirty="0" smtClean="0"/>
              <a:t>.:</a:t>
            </a:r>
          </a:p>
          <a:p>
            <a:pPr lvl="2"/>
            <a:r>
              <a:rPr lang="en-US" sz="2800" dirty="0"/>
              <a:t>divorce and </a:t>
            </a:r>
            <a:r>
              <a:rPr lang="en-US" sz="2800" dirty="0" smtClean="0"/>
              <a:t>separation</a:t>
            </a:r>
          </a:p>
          <a:p>
            <a:pPr lvl="2"/>
            <a:r>
              <a:rPr lang="en-US" sz="2800" dirty="0" smtClean="0"/>
              <a:t>child </a:t>
            </a:r>
            <a:r>
              <a:rPr lang="en-US" sz="2800" dirty="0"/>
              <a:t>custody and </a:t>
            </a:r>
            <a:r>
              <a:rPr lang="en-US" sz="2800" dirty="0" smtClean="0"/>
              <a:t>access</a:t>
            </a:r>
          </a:p>
          <a:p>
            <a:pPr lvl="2"/>
            <a:r>
              <a:rPr lang="en-US" sz="2800" dirty="0" smtClean="0"/>
              <a:t>support </a:t>
            </a:r>
            <a:r>
              <a:rPr lang="en-US" sz="2800" dirty="0"/>
              <a:t>payments. </a:t>
            </a:r>
            <a:endParaRPr lang="en-US" sz="2800" dirty="0" smtClean="0"/>
          </a:p>
          <a:p>
            <a:pPr lvl="1"/>
            <a:r>
              <a:rPr lang="en-US" sz="3000" dirty="0" smtClean="0"/>
              <a:t>Criminal Law, </a:t>
            </a:r>
            <a:r>
              <a:rPr lang="en-US" sz="3000" dirty="0" err="1" smtClean="0"/>
              <a:t>ie</a:t>
            </a:r>
            <a:r>
              <a:rPr lang="en-US" sz="3000" dirty="0" smtClean="0"/>
              <a:t>.:</a:t>
            </a:r>
          </a:p>
          <a:p>
            <a:pPr lvl="2"/>
            <a:r>
              <a:rPr lang="en-US" sz="2600" dirty="0" smtClean="0"/>
              <a:t>Generally for serious charges likely to result in jail time</a:t>
            </a:r>
          </a:p>
          <a:p>
            <a:pPr lvl="2"/>
            <a:r>
              <a:rPr lang="en-US" sz="2600" dirty="0" smtClean="0"/>
              <a:t>Youth offences which are serious and complex</a:t>
            </a:r>
          </a:p>
          <a:p>
            <a:pPr lvl="1"/>
            <a:r>
              <a:rPr lang="en-US" sz="3000" dirty="0" smtClean="0"/>
              <a:t>Immigration &amp; refugee claims</a:t>
            </a:r>
          </a:p>
          <a:p>
            <a:pPr lvl="1"/>
            <a:r>
              <a:rPr lang="en-US" sz="2800" dirty="0" smtClean="0"/>
              <a:t>Some civil cases (</a:t>
            </a:r>
            <a:r>
              <a:rPr lang="en-US" sz="2800" dirty="0" err="1" smtClean="0"/>
              <a:t>ie</a:t>
            </a:r>
            <a:r>
              <a:rPr lang="en-US" sz="2800" dirty="0" smtClean="0"/>
              <a:t>., workplace safety, appeals of administrative boards/tribunals;  Canada Pension appeals)</a:t>
            </a:r>
          </a:p>
          <a:p>
            <a:pPr lvl="1"/>
            <a:r>
              <a:rPr lang="en-US" sz="3000" dirty="0" smtClean="0"/>
              <a:t>Housing (</a:t>
            </a:r>
            <a:r>
              <a:rPr lang="en-US" sz="3000" dirty="0" err="1" smtClean="0"/>
              <a:t>ie</a:t>
            </a:r>
            <a:r>
              <a:rPr lang="en-US" sz="3000" dirty="0" smtClean="0"/>
              <a:t>., landlord &amp; tenant)</a:t>
            </a:r>
          </a:p>
          <a:p>
            <a:pPr lvl="1"/>
            <a:r>
              <a:rPr lang="en-US" sz="3000" dirty="0" smtClean="0"/>
              <a:t>Government assistance (</a:t>
            </a:r>
            <a:r>
              <a:rPr lang="en-US" sz="3000" dirty="0" err="1" smtClean="0"/>
              <a:t>ie</a:t>
            </a:r>
            <a:r>
              <a:rPr lang="en-US" sz="3000" dirty="0" smtClean="0"/>
              <a:t>., ODSP; Ontario Works Program, EI)</a:t>
            </a:r>
          </a:p>
          <a:p>
            <a:pPr lvl="1"/>
            <a:endParaRPr lang="en-GB" sz="3000" dirty="0"/>
          </a:p>
        </p:txBody>
      </p:sp>
    </p:spTree>
    <p:extLst>
      <p:ext uri="{BB962C8B-B14F-4D97-AF65-F5344CB8AC3E}">
        <p14:creationId xmlns:p14="http://schemas.microsoft.com/office/powerpoint/2010/main" val="17825092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74638"/>
            <a:ext cx="8382000" cy="715962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chemeClr val="accent3"/>
                </a:solidFill>
              </a:rPr>
              <a:t>Introduction to Legal Studies - Access to Justice: Income Issues</a:t>
            </a:r>
            <a:endParaRPr lang="en-GB" sz="24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F84C-9969-448E-AFE5-FE1FAB6BE70C}" type="slidenum">
              <a:rPr lang="en-US" smtClean="0"/>
              <a:t>17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685800" y="1143000"/>
            <a:ext cx="8001000" cy="5105400"/>
          </a:xfrm>
        </p:spPr>
        <p:txBody>
          <a:bodyPr>
            <a:normAutofit lnSpcReduction="10000"/>
          </a:bodyPr>
          <a:lstStyle/>
          <a:p>
            <a:r>
              <a:rPr lang="en-US" sz="2800" dirty="0" smtClean="0"/>
              <a:t>What kinds of Services? Examples:</a:t>
            </a:r>
          </a:p>
          <a:p>
            <a:pPr lvl="1"/>
            <a:r>
              <a:rPr lang="en-US" sz="2800" dirty="0" smtClean="0"/>
              <a:t>Family Law</a:t>
            </a:r>
          </a:p>
          <a:p>
            <a:pPr lvl="2"/>
            <a:r>
              <a:rPr lang="en-US" sz="2800" dirty="0" smtClean="0"/>
              <a:t>Full representation if applicant qualifies</a:t>
            </a:r>
          </a:p>
          <a:p>
            <a:pPr lvl="2"/>
            <a:r>
              <a:rPr lang="en-US" sz="2800" dirty="0" smtClean="0"/>
              <a:t>Duty Counsel</a:t>
            </a:r>
          </a:p>
          <a:p>
            <a:pPr lvl="2"/>
            <a:r>
              <a:rPr lang="en-US" sz="2800" dirty="0" smtClean="0"/>
              <a:t>Family Law Information Offices and </a:t>
            </a:r>
            <a:r>
              <a:rPr lang="en-US" sz="2800" dirty="0" err="1" smtClean="0"/>
              <a:t>Centres</a:t>
            </a:r>
            <a:endParaRPr lang="en-US" sz="2800" dirty="0" smtClean="0"/>
          </a:p>
          <a:p>
            <a:pPr lvl="2"/>
            <a:r>
              <a:rPr lang="en-US" sz="2800" dirty="0" smtClean="0"/>
              <a:t>Summary legal advice (20 minutes free; 2 hours if domestic violence involved)</a:t>
            </a:r>
            <a:endParaRPr lang="en-US" sz="2800" dirty="0"/>
          </a:p>
          <a:p>
            <a:pPr lvl="1"/>
            <a:r>
              <a:rPr lang="en-US" sz="2800" dirty="0" smtClean="0"/>
              <a:t>Criminal Law:</a:t>
            </a:r>
          </a:p>
          <a:p>
            <a:pPr lvl="2"/>
            <a:r>
              <a:rPr lang="en-US" sz="2800" dirty="0" smtClean="0"/>
              <a:t>Representation if eligible</a:t>
            </a:r>
          </a:p>
          <a:p>
            <a:pPr lvl="2"/>
            <a:r>
              <a:rPr lang="en-US" sz="2800" dirty="0" smtClean="0"/>
              <a:t>Duty counsel</a:t>
            </a:r>
          </a:p>
          <a:p>
            <a:pPr lvl="2"/>
            <a:r>
              <a:rPr lang="en-US" sz="2800" dirty="0" smtClean="0"/>
              <a:t>Summary legal advice via Legal Aid Clinics</a:t>
            </a:r>
          </a:p>
          <a:p>
            <a:pPr lvl="2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44271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en-US" sz="2400" dirty="0">
                <a:solidFill>
                  <a:schemeClr val="accent3"/>
                </a:solidFill>
              </a:rPr>
              <a:t>Introduction to Legal Studies - Access to Justice: Income Issues</a:t>
            </a:r>
            <a:endParaRPr lang="en-GB" sz="24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F84C-9969-448E-AFE5-FE1FAB6BE70C}" type="slidenum">
              <a:rPr lang="en-US" smtClean="0"/>
              <a:t>18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609600" y="1066800"/>
            <a:ext cx="8077200" cy="5181600"/>
          </a:xfrm>
        </p:spPr>
        <p:txBody>
          <a:bodyPr>
            <a:noAutofit/>
          </a:bodyPr>
          <a:lstStyle/>
          <a:p>
            <a:r>
              <a:rPr lang="en-US" sz="2800" dirty="0" smtClean="0"/>
              <a:t>Who is eligible for Legal Aid in Ontario?</a:t>
            </a:r>
          </a:p>
          <a:p>
            <a:pPr lvl="1"/>
            <a:r>
              <a:rPr lang="en-US" sz="2800" dirty="0" smtClean="0"/>
              <a:t>Determined by Asset and Income Tests</a:t>
            </a:r>
          </a:p>
          <a:p>
            <a:pPr lvl="1"/>
            <a:r>
              <a:rPr lang="en-US" sz="2800" dirty="0" smtClean="0"/>
              <a:t>Asset Test:</a:t>
            </a:r>
          </a:p>
          <a:p>
            <a:pPr lvl="2"/>
            <a:r>
              <a:rPr lang="en-US" sz="2800" dirty="0" smtClean="0"/>
              <a:t>Legal Aid will consider all assets (cash, stocks, bonds, RRSPs – anything that could be sold or converted into cash)</a:t>
            </a:r>
          </a:p>
          <a:p>
            <a:pPr lvl="2"/>
            <a:r>
              <a:rPr lang="en-US" sz="2800" dirty="0" smtClean="0"/>
              <a:t>Home ownership usually disqualifies</a:t>
            </a:r>
          </a:p>
          <a:p>
            <a:pPr lvl="1"/>
            <a:r>
              <a:rPr lang="en-US" sz="2800" dirty="0" smtClean="0"/>
              <a:t>Income Test:</a:t>
            </a:r>
          </a:p>
          <a:p>
            <a:pPr lvl="2"/>
            <a:r>
              <a:rPr lang="en-US" sz="2800" dirty="0" smtClean="0"/>
              <a:t>Legal Aid will consider all sources of income, including: Workers’ Compensation, EI, Pensions, Social assistance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9064357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4638"/>
            <a:ext cx="8382000" cy="639762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chemeClr val="accent3"/>
                </a:solidFill>
              </a:rPr>
              <a:t>Introduction to Legal Studies - Access to Justice: Income Issues</a:t>
            </a:r>
            <a:endParaRPr lang="en-GB" sz="24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F84C-9969-448E-AFE5-FE1FAB6BE70C}" type="slidenum">
              <a:rPr lang="en-US" smtClean="0"/>
              <a:t>19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609600" y="1066800"/>
            <a:ext cx="8077200" cy="5486400"/>
          </a:xfrm>
        </p:spPr>
        <p:txBody>
          <a:bodyPr/>
          <a:lstStyle/>
          <a:p>
            <a:pPr marL="0" indent="0">
              <a:buNone/>
            </a:pPr>
            <a:r>
              <a:rPr lang="en-US" sz="3200" dirty="0" smtClean="0"/>
              <a:t>What does eligibility look like?</a:t>
            </a:r>
          </a:p>
          <a:p>
            <a:pPr marL="0" indent="0">
              <a:buNone/>
            </a:pPr>
            <a:r>
              <a:rPr lang="en-US" sz="3200" dirty="0" smtClean="0"/>
              <a:t>-Summary legal advice</a:t>
            </a:r>
          </a:p>
          <a:p>
            <a:pPr marL="0" indent="0">
              <a:buNone/>
            </a:pPr>
            <a:r>
              <a:rPr lang="en-US" sz="3200" dirty="0" smtClean="0"/>
              <a:t>-Duty Counsel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2286000"/>
            <a:ext cx="60198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95249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4638"/>
            <a:ext cx="8305800" cy="1096962"/>
          </a:xfrm>
        </p:spPr>
        <p:txBody>
          <a:bodyPr>
            <a:normAutofit fontScale="90000"/>
          </a:bodyPr>
          <a:lstStyle/>
          <a:p>
            <a:r>
              <a:rPr lang="en-US" sz="2400" dirty="0">
                <a:solidFill>
                  <a:schemeClr val="accent3"/>
                </a:solidFill>
              </a:rPr>
              <a:t>Introduction to Legal Studies - Access to Justice: Income Issues</a:t>
            </a:r>
            <a:br>
              <a:rPr lang="en-US" sz="2400" dirty="0">
                <a:solidFill>
                  <a:schemeClr val="accent3"/>
                </a:solidFill>
              </a:rPr>
            </a:br>
            <a:r>
              <a:rPr lang="en-US" sz="2400" dirty="0">
                <a:solidFill>
                  <a:schemeClr val="accent3"/>
                </a:solidFill>
              </a:rPr>
              <a:t/>
            </a:r>
            <a:br>
              <a:rPr lang="en-US" sz="2400" dirty="0">
                <a:solidFill>
                  <a:schemeClr val="accent3"/>
                </a:solidFill>
              </a:rPr>
            </a:br>
            <a:r>
              <a:rPr lang="en-US" sz="2400" b="1" dirty="0" smtClean="0">
                <a:solidFill>
                  <a:schemeClr val="tx1"/>
                </a:solidFill>
              </a:rPr>
              <a:t>- </a:t>
            </a:r>
            <a:r>
              <a:rPr lang="en-US" sz="3600" dirty="0" smtClean="0">
                <a:solidFill>
                  <a:schemeClr val="tx1"/>
                </a:solidFill>
                <a:latin typeface="+mn-lt"/>
              </a:rPr>
              <a:t>Legal Aid Certificate:</a:t>
            </a:r>
            <a:endParaRPr lang="en-GB" sz="36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F84C-9969-448E-AFE5-FE1FAB6BE70C}" type="slidenum">
              <a:rPr lang="en-US" smtClean="0"/>
              <a:t>20</a:t>
            </a:fld>
            <a:endParaRPr lang="en-US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600200"/>
            <a:ext cx="8311662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3514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 fontScale="90000"/>
          </a:bodyPr>
          <a:lstStyle/>
          <a:p>
            <a:r>
              <a:rPr lang="en-US" sz="2400" dirty="0">
                <a:solidFill>
                  <a:schemeClr val="accent3"/>
                </a:solidFill>
              </a:rPr>
              <a:t>Introduction to Legal Studies - Access to Justice: Income Issues</a:t>
            </a:r>
            <a:endParaRPr lang="en-GB" sz="24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F84C-9969-448E-AFE5-FE1FAB6BE70C}" type="slidenum">
              <a:rPr lang="en-US" smtClean="0"/>
              <a:t>21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609600" y="1066800"/>
            <a:ext cx="8077200" cy="5105400"/>
          </a:xfrm>
        </p:spPr>
        <p:txBody>
          <a:bodyPr/>
          <a:lstStyle/>
          <a:p>
            <a:r>
              <a:rPr lang="en-US" dirty="0" smtClean="0"/>
              <a:t>Those most likely to receive funding are also living below the 2013 LICO: </a:t>
            </a:r>
            <a:endParaRPr lang="en-GB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2209800"/>
            <a:ext cx="6019800" cy="36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53677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4638"/>
            <a:ext cx="8305800" cy="563562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chemeClr val="accent3"/>
                </a:solidFill>
                <a:latin typeface="+mn-lt"/>
              </a:rPr>
              <a:t>Introduction to Legal Studies - Access to Justice: Income Issues</a:t>
            </a:r>
            <a:endParaRPr lang="en-GB" sz="2400" dirty="0">
              <a:latin typeface="+mn-lt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F84C-9969-448E-AFE5-FE1FAB6BE70C}" type="slidenum">
              <a:rPr lang="en-US" smtClean="0"/>
              <a:t>22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609600" y="914400"/>
            <a:ext cx="8153400" cy="52578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b="1" dirty="0" smtClean="0"/>
              <a:t>What does all this mean for You and Your Legal Problem?</a:t>
            </a:r>
          </a:p>
          <a:p>
            <a:r>
              <a:rPr lang="en-US" sz="2400" b="1" dirty="0" smtClean="0"/>
              <a:t>If you wish fully-funded representation, you:</a:t>
            </a:r>
          </a:p>
          <a:p>
            <a:pPr lvl="1"/>
            <a:r>
              <a:rPr lang="en-US" b="1" dirty="0" smtClean="0"/>
              <a:t>Will be living below the LICO</a:t>
            </a:r>
          </a:p>
          <a:p>
            <a:pPr lvl="1"/>
            <a:r>
              <a:rPr lang="en-US" b="1" dirty="0" smtClean="0"/>
              <a:t>Will not own property</a:t>
            </a:r>
          </a:p>
          <a:p>
            <a:pPr lvl="1"/>
            <a:r>
              <a:rPr lang="en-US" b="1" dirty="0" smtClean="0"/>
              <a:t>Will not be able to contribute to your costs of legal representation</a:t>
            </a:r>
          </a:p>
          <a:p>
            <a:r>
              <a:rPr lang="en-US" sz="2400" b="1" dirty="0" smtClean="0"/>
              <a:t>Your problem must be:</a:t>
            </a:r>
          </a:p>
          <a:p>
            <a:pPr lvl="1"/>
            <a:r>
              <a:rPr lang="en-US" b="1" dirty="0" smtClean="0"/>
              <a:t>A criminal charge likely to result in jail time (</a:t>
            </a:r>
            <a:r>
              <a:rPr lang="en-US" b="1" dirty="0" err="1" smtClean="0"/>
              <a:t>ie</a:t>
            </a:r>
            <a:r>
              <a:rPr lang="en-US" b="1" dirty="0" smtClean="0"/>
              <a:t>., assault, impaired driving causing bodily harm, etc.)</a:t>
            </a:r>
          </a:p>
          <a:p>
            <a:pPr lvl="1"/>
            <a:r>
              <a:rPr lang="en-US" b="1" dirty="0" smtClean="0"/>
              <a:t>A family law matter which is serious (</a:t>
            </a:r>
            <a:r>
              <a:rPr lang="en-US" b="1" dirty="0" err="1" smtClean="0"/>
              <a:t>ie</a:t>
            </a:r>
            <a:r>
              <a:rPr lang="en-US" b="1" dirty="0" smtClean="0"/>
              <a:t>., child protection, custody &amp; access)</a:t>
            </a:r>
          </a:p>
          <a:p>
            <a:pPr lvl="1"/>
            <a:r>
              <a:rPr lang="en-US" b="1" dirty="0" smtClean="0"/>
              <a:t>An immigration or refugee matter (sponsorship &amp; deportation appeals, detention reviews</a:t>
            </a:r>
            <a:r>
              <a:rPr lang="en-US" dirty="0" smtClean="0"/>
              <a:t>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857965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8077200" cy="715962"/>
          </a:xfrm>
        </p:spPr>
        <p:txBody>
          <a:bodyPr>
            <a:normAutofit fontScale="90000"/>
          </a:bodyPr>
          <a:lstStyle/>
          <a:p>
            <a:r>
              <a:rPr lang="en-US" sz="2400" dirty="0">
                <a:solidFill>
                  <a:schemeClr val="accent3"/>
                </a:solidFill>
              </a:rPr>
              <a:t>Introduction to Legal Studies - Access to Justice: Income Issues</a:t>
            </a:r>
            <a:endParaRPr lang="en-GB" sz="24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F84C-9969-448E-AFE5-FE1FAB6BE70C}" type="slidenum">
              <a:rPr lang="en-US" smtClean="0"/>
              <a:t>23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609600" y="1066800"/>
            <a:ext cx="8077200" cy="4953000"/>
          </a:xfrm>
        </p:spPr>
        <p:txBody>
          <a:bodyPr>
            <a:normAutofit/>
          </a:bodyPr>
          <a:lstStyle/>
          <a:p>
            <a:r>
              <a:rPr lang="en-US" sz="3800" dirty="0" smtClean="0"/>
              <a:t>What does all this mean for Legal Aid?</a:t>
            </a:r>
          </a:p>
          <a:p>
            <a:pPr lvl="1"/>
            <a:r>
              <a:rPr lang="en-US" sz="3600" dirty="0" smtClean="0"/>
              <a:t>Means Tests are such that only the poorest will qualify for full legal aid</a:t>
            </a:r>
          </a:p>
          <a:p>
            <a:pPr lvl="1"/>
            <a:r>
              <a:rPr lang="en-US" sz="3600" dirty="0" smtClean="0"/>
              <a:t> Those who fund the programs are least likely to benefit from them</a:t>
            </a:r>
          </a:p>
          <a:p>
            <a:pPr lvl="1"/>
            <a:r>
              <a:rPr lang="en-US" sz="3600" dirty="0" smtClean="0"/>
              <a:t>Strained budgets, targeted funding result in limited time and resources to dedicate to the larger goals of legal aid.</a:t>
            </a:r>
          </a:p>
          <a:p>
            <a:endParaRPr lang="en-US" sz="3800" dirty="0" smtClean="0"/>
          </a:p>
          <a:p>
            <a:pPr lvl="1"/>
            <a:endParaRPr lang="en-US" sz="36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113406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4638"/>
            <a:ext cx="8305800" cy="563562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chemeClr val="accent3"/>
                </a:solidFill>
              </a:rPr>
              <a:t>Introduction to Legal Studies - Access to Justice: Income Issues</a:t>
            </a:r>
            <a:endParaRPr lang="en-GB" sz="24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F84C-9969-448E-AFE5-FE1FAB6BE70C}" type="slidenum">
              <a:rPr lang="en-US" smtClean="0"/>
              <a:t>24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533400" y="990600"/>
            <a:ext cx="8153400" cy="5029200"/>
          </a:xfrm>
        </p:spPr>
        <p:txBody>
          <a:bodyPr/>
          <a:lstStyle/>
          <a:p>
            <a:pPr lvl="1"/>
            <a:r>
              <a:rPr lang="en-US" sz="3600" dirty="0"/>
              <a:t>Lack of Political </a:t>
            </a:r>
            <a:r>
              <a:rPr lang="en-US" sz="3600" dirty="0" smtClean="0"/>
              <a:t>Support</a:t>
            </a:r>
          </a:p>
          <a:p>
            <a:pPr lvl="2"/>
            <a:r>
              <a:rPr lang="en-US" sz="3200" dirty="0" smtClean="0"/>
              <a:t>Limited voter support for ameliorating “problems of the poor”</a:t>
            </a:r>
          </a:p>
          <a:p>
            <a:pPr lvl="2"/>
            <a:r>
              <a:rPr lang="en-US" sz="3200" dirty="0" smtClean="0"/>
              <a:t>General climate of financial retrenchment</a:t>
            </a:r>
          </a:p>
          <a:p>
            <a:pPr lvl="2"/>
            <a:r>
              <a:rPr lang="en-US" sz="3200" dirty="0" smtClean="0"/>
              <a:t>Rise of ‘new-right’ values</a:t>
            </a:r>
            <a:endParaRPr lang="en-US" sz="3200" dirty="0"/>
          </a:p>
          <a:p>
            <a:pPr lvl="1"/>
            <a:r>
              <a:rPr lang="en-US" sz="3600" dirty="0"/>
              <a:t>Questionable Assumptions regarding ability of law to achieve positive social </a:t>
            </a:r>
            <a:r>
              <a:rPr lang="en-US" sz="3600" dirty="0" smtClean="0"/>
              <a:t>change</a:t>
            </a:r>
          </a:p>
          <a:p>
            <a:pPr lvl="2"/>
            <a:r>
              <a:rPr lang="en-US" sz="3200" dirty="0" smtClean="0"/>
              <a:t>Can greater access achieve greater justice?</a:t>
            </a:r>
            <a:endParaRPr lang="en-US" sz="3200" dirty="0"/>
          </a:p>
          <a:p>
            <a:pPr lvl="1"/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1587654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4638"/>
            <a:ext cx="8400288" cy="563562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chemeClr val="accent3"/>
                </a:solidFill>
                <a:latin typeface="+mn-lt"/>
              </a:rPr>
              <a:t>Introduction to Legal Studies - Access to Justice: Income Issues</a:t>
            </a:r>
            <a:endParaRPr lang="en-US" sz="24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1066800"/>
            <a:ext cx="8400288" cy="5181600"/>
          </a:xfrm>
        </p:spPr>
        <p:txBody>
          <a:bodyPr/>
          <a:lstStyle/>
          <a:p>
            <a:r>
              <a:rPr lang="en-US" sz="3600" dirty="0" smtClean="0"/>
              <a:t>Ramsay: Small Claims Courts</a:t>
            </a:r>
          </a:p>
          <a:p>
            <a:pPr lvl="1"/>
            <a:r>
              <a:rPr lang="en-US" sz="3600" dirty="0" smtClean="0"/>
              <a:t>Originally intended to provide an alternative to costly litigation for small businesses and consumers</a:t>
            </a:r>
          </a:p>
          <a:p>
            <a:pPr lvl="1"/>
            <a:r>
              <a:rPr lang="en-US" sz="3600" dirty="0" smtClean="0"/>
              <a:t>General characteristics:</a:t>
            </a:r>
          </a:p>
          <a:p>
            <a:pPr lvl="2"/>
            <a:r>
              <a:rPr lang="en-US" sz="3600" dirty="0" smtClean="0"/>
              <a:t>Replicates traditional court structure</a:t>
            </a:r>
          </a:p>
          <a:p>
            <a:pPr lvl="2"/>
            <a:r>
              <a:rPr lang="en-US" sz="3600" dirty="0" smtClean="0"/>
              <a:t>Less formal legal process</a:t>
            </a:r>
          </a:p>
          <a:p>
            <a:pPr lvl="2"/>
            <a:r>
              <a:rPr lang="en-US" sz="3600" dirty="0" smtClean="0"/>
              <a:t>Lawyers usually absent</a:t>
            </a:r>
          </a:p>
          <a:p>
            <a:pPr lvl="2"/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F84C-9969-448E-AFE5-FE1FAB6BE70C}" type="slidenum">
              <a:rPr lang="en-US" smtClean="0"/>
              <a:t>25</a:t>
            </a:fld>
            <a:endParaRPr lang="en-US"/>
          </a:p>
        </p:txBody>
      </p:sp>
      <p:pic>
        <p:nvPicPr>
          <p:cNvPr id="8194" name="Picture 2" descr="C:\Users\janedicksongilmore\AppData\Local\Microsoft\Windows\Temporary Internet Files\Content.IE5\EEJ0HNMQ\MC900387188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876800"/>
            <a:ext cx="281940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4638"/>
            <a:ext cx="8400288" cy="715962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chemeClr val="accent3"/>
                </a:solidFill>
                <a:latin typeface="+mn-lt"/>
              </a:rPr>
              <a:t>Introduction to Legal Studies - Access to Justice: Income Issues</a:t>
            </a:r>
            <a:endParaRPr lang="en-US" sz="24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85800" y="1447800"/>
            <a:ext cx="8247888" cy="48006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Goals of Small Claims Courts:</a:t>
            </a:r>
          </a:p>
          <a:p>
            <a:pPr lvl="1"/>
            <a:r>
              <a:rPr lang="en-US" sz="3600" dirty="0" smtClean="0"/>
              <a:t>Dispute settlement</a:t>
            </a:r>
          </a:p>
          <a:p>
            <a:pPr lvl="1"/>
            <a:r>
              <a:rPr lang="en-US" sz="3600" dirty="0" smtClean="0"/>
              <a:t>Social problem solving</a:t>
            </a:r>
          </a:p>
          <a:p>
            <a:pPr lvl="1"/>
            <a:r>
              <a:rPr lang="en-US" sz="3600" dirty="0" smtClean="0"/>
              <a:t>Effective debt enforcement</a:t>
            </a:r>
          </a:p>
          <a:p>
            <a:pPr lvl="1"/>
            <a:r>
              <a:rPr lang="en-US" sz="3600" dirty="0" smtClean="0"/>
              <a:t>Access to justice</a:t>
            </a:r>
          </a:p>
          <a:p>
            <a:r>
              <a:rPr lang="en-US" sz="3600" dirty="0" smtClean="0"/>
              <a:t>Small Claims Courts differ across Canada</a:t>
            </a:r>
            <a:endParaRPr lang="en-US" sz="3600" dirty="0"/>
          </a:p>
          <a:p>
            <a:endParaRPr lang="en-US" sz="36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F84C-9969-448E-AFE5-FE1FAB6BE70C}" type="slidenum">
              <a:rPr lang="en-US" smtClean="0"/>
              <a:t>26</a:t>
            </a:fld>
            <a:endParaRPr 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76488" cy="639762"/>
          </a:xfrm>
        </p:spPr>
        <p:txBody>
          <a:bodyPr>
            <a:normAutofit/>
          </a:bodyPr>
          <a:lstStyle/>
          <a:p>
            <a:endParaRPr lang="en-US" sz="24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85800" y="1447800"/>
            <a:ext cx="8247888" cy="48006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Quebec:</a:t>
            </a:r>
          </a:p>
          <a:p>
            <a:pPr lvl="1"/>
            <a:r>
              <a:rPr lang="en-US" sz="3600" dirty="0" smtClean="0"/>
              <a:t>No lawyers</a:t>
            </a:r>
          </a:p>
          <a:p>
            <a:pPr lvl="1"/>
            <a:r>
              <a:rPr lang="en-US" sz="3600" dirty="0" smtClean="0"/>
              <a:t>Mediation as well as adjudication</a:t>
            </a:r>
          </a:p>
          <a:p>
            <a:pPr lvl="1"/>
            <a:r>
              <a:rPr lang="en-US" sz="3600" dirty="0" smtClean="0"/>
              <a:t>Relaxed rules of procedure</a:t>
            </a:r>
          </a:p>
          <a:p>
            <a:pPr lvl="1"/>
            <a:r>
              <a:rPr lang="en-US" sz="3600" dirty="0" smtClean="0"/>
              <a:t>Conciliation service available</a:t>
            </a:r>
          </a:p>
          <a:p>
            <a:pPr lvl="1"/>
            <a:r>
              <a:rPr lang="en-US" sz="3600" dirty="0" smtClean="0"/>
              <a:t>No appeals</a:t>
            </a:r>
          </a:p>
          <a:p>
            <a:pPr lvl="1"/>
            <a:r>
              <a:rPr lang="en-US" sz="3600" dirty="0" smtClean="0"/>
              <a:t>Jurisdiction limited to $7000.00</a:t>
            </a:r>
            <a:endParaRPr lang="en-US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F84C-9969-448E-AFE5-FE1FAB6BE70C}" type="slidenum">
              <a:rPr lang="en-US" smtClean="0"/>
              <a:t>27</a:t>
            </a:fld>
            <a:endParaRPr 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609600"/>
          </a:xfrm>
        </p:spPr>
        <p:txBody>
          <a:bodyPr>
            <a:noAutofit/>
          </a:bodyPr>
          <a:lstStyle/>
          <a:p>
            <a:r>
              <a:rPr lang="en-US" sz="2400" dirty="0">
                <a:solidFill>
                  <a:schemeClr val="accent3"/>
                </a:solidFill>
                <a:latin typeface="+mn-lt"/>
              </a:rPr>
              <a:t>Introduction to Legal Studies - Access to Justice: Income Issues</a:t>
            </a:r>
            <a:endParaRPr lang="en-US" sz="24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1447800"/>
            <a:ext cx="8400288" cy="4800600"/>
          </a:xfrm>
        </p:spPr>
        <p:txBody>
          <a:bodyPr>
            <a:noAutofit/>
          </a:bodyPr>
          <a:lstStyle/>
          <a:p>
            <a:r>
              <a:rPr lang="en-US" sz="3200" dirty="0" smtClean="0"/>
              <a:t>Ontario:</a:t>
            </a:r>
          </a:p>
          <a:p>
            <a:pPr lvl="1"/>
            <a:r>
              <a:rPr lang="en-US" sz="3200" dirty="0" smtClean="0"/>
              <a:t>Resemble modified version of higher level courts</a:t>
            </a:r>
          </a:p>
          <a:p>
            <a:pPr lvl="1"/>
            <a:r>
              <a:rPr lang="en-US" sz="3200" dirty="0" smtClean="0"/>
              <a:t>Lawyers and agents may appear</a:t>
            </a:r>
          </a:p>
          <a:p>
            <a:pPr lvl="1"/>
            <a:r>
              <a:rPr lang="en-US" sz="3200" dirty="0" smtClean="0"/>
              <a:t>Jurisdiction limited to $25,000.00 </a:t>
            </a:r>
          </a:p>
          <a:p>
            <a:pPr lvl="1"/>
            <a:r>
              <a:rPr lang="en-US" sz="3200" dirty="0" smtClean="0"/>
              <a:t>Include ‘settlement conferences’ before court</a:t>
            </a:r>
          </a:p>
          <a:p>
            <a:pPr lvl="1"/>
            <a:r>
              <a:rPr lang="en-US" sz="3200" dirty="0" smtClean="0"/>
              <a:t>Include actions in contract &amp; tort</a:t>
            </a:r>
          </a:p>
          <a:p>
            <a:pPr lvl="1"/>
            <a:r>
              <a:rPr lang="en-US" sz="3200" dirty="0" smtClean="0"/>
              <a:t>Restrictions on costs</a:t>
            </a: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F84C-9969-448E-AFE5-FE1FAB6BE70C}" type="slidenum">
              <a:rPr lang="en-US" smtClean="0"/>
              <a:t>28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8324088" cy="715962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chemeClr val="accent3"/>
                </a:solidFill>
                <a:latin typeface="+mn-lt"/>
              </a:rPr>
              <a:t>Introduction to Legal Studies - Access to Justice: Income Issues</a:t>
            </a:r>
            <a:endParaRPr lang="en-US" sz="24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85800" y="1447800"/>
            <a:ext cx="8247888" cy="48006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Ontario small claims jurisdictional limitations</a:t>
            </a:r>
          </a:p>
          <a:p>
            <a:r>
              <a:rPr lang="en-US" sz="3600" dirty="0" smtClean="0"/>
              <a:t>Common caseload – mostly debt collection!</a:t>
            </a:r>
          </a:p>
          <a:p>
            <a:r>
              <a:rPr lang="en-US" sz="3600" dirty="0" smtClean="0"/>
              <a:t>Bias in clientele?</a:t>
            </a:r>
          </a:p>
          <a:p>
            <a:pPr marL="82296" indent="0">
              <a:buNone/>
            </a:pPr>
            <a:endParaRPr lang="en-US" sz="3600" dirty="0" smtClean="0"/>
          </a:p>
          <a:p>
            <a:pPr marL="82296" indent="0" algn="r">
              <a:buNone/>
            </a:pPr>
            <a:endParaRPr lang="en-US" sz="3600" dirty="0" smtClean="0"/>
          </a:p>
          <a:p>
            <a:pPr marL="82296" indent="0" algn="r">
              <a:buNone/>
            </a:pPr>
            <a:endParaRPr lang="en-US" sz="3600" dirty="0"/>
          </a:p>
          <a:p>
            <a:pPr marL="82296" indent="0" algn="r">
              <a:buNone/>
            </a:pPr>
            <a:r>
              <a:rPr lang="en-US" sz="3600" dirty="0" smtClean="0"/>
              <a:t>…And finally…</a:t>
            </a:r>
            <a:endParaRPr lang="en-US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F84C-9969-448E-AFE5-FE1FAB6BE70C}" type="slidenum">
              <a:rPr lang="en-US" smtClean="0"/>
              <a:t>29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458200" cy="868362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chemeClr val="accent3"/>
                </a:solidFill>
              </a:rPr>
              <a:t>Introduction to Legal Studies - Access to Justice: Income Issues</a:t>
            </a:r>
            <a:endParaRPr lang="en-GB" sz="24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F84C-9969-448E-AFE5-FE1FAB6BE70C}" type="slidenum">
              <a:rPr lang="en-US" smtClean="0"/>
              <a:t>30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381000" y="1447800"/>
            <a:ext cx="8305800" cy="4572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 smtClean="0"/>
              <a:t>THE CASE OF SEX, LIES AND HIV</a:t>
            </a:r>
          </a:p>
          <a:p>
            <a:endParaRPr lang="en-GB" sz="32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9412" y="2438400"/>
            <a:ext cx="4090988" cy="4079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451163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450</TotalTime>
  <Words>1605</Words>
  <Application>Microsoft Office PowerPoint</Application>
  <PresentationFormat>On-screen Show (4:3)</PresentationFormat>
  <Paragraphs>275</Paragraphs>
  <Slides>30</Slides>
  <Notes>30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Equity</vt:lpstr>
      <vt:lpstr>Introduction to Legal Studies - Access to Justice: Income Issues</vt:lpstr>
      <vt:lpstr>Introduction to Legal Studies - Access to Justice: Income Issues</vt:lpstr>
      <vt:lpstr>Introduction to Legal Studies - Access to Justice: Income Issues</vt:lpstr>
      <vt:lpstr>Introduction to Legal Studies - Access to Justice: Income Issues</vt:lpstr>
      <vt:lpstr>Introduction to Legal Studies - Access to Justice: Income Issues</vt:lpstr>
      <vt:lpstr>Introduction to Legal Studies - Access to Justice: Income Issues</vt:lpstr>
      <vt:lpstr>Introduction to Legal Studies - Access to Justice: Income Issues</vt:lpstr>
      <vt:lpstr>Introduction to Legal Studies - Access to Justice: Income Issues</vt:lpstr>
      <vt:lpstr>Introduction to Legal Studies - Access to Justice: Income Issues</vt:lpstr>
      <vt:lpstr>Introduction to Legal Studies - Access to Justice: Income Issues</vt:lpstr>
      <vt:lpstr>Introduction to Legal Studies - Access to Justice: Income Issues</vt:lpstr>
      <vt:lpstr>Introduction to Legal Studies - Access to Justice: Income Issues</vt:lpstr>
      <vt:lpstr>Introduction to Legal Studies - Access to Justice: Income Issues</vt:lpstr>
      <vt:lpstr>Introduction to Legal Studies - Access to Justice: Income Issues</vt:lpstr>
      <vt:lpstr>Introduction to Legal Studies - Access to Justice: Income Issues</vt:lpstr>
      <vt:lpstr>Introduction to Legal Studies - Access to Justice: Income Issues</vt:lpstr>
      <vt:lpstr>Introduction to Legal Studies - Access to Justice: Income Issues</vt:lpstr>
      <vt:lpstr>Introduction to Legal Studies - Access to Justice: Income Issues</vt:lpstr>
      <vt:lpstr>Introduction to Legal Studies - Access to Justice: Income Issues</vt:lpstr>
      <vt:lpstr>Introduction to Legal Studies - Access to Justice: Income Issues  - Legal Aid Certificate:</vt:lpstr>
      <vt:lpstr>Introduction to Legal Studies - Access to Justice: Income Issues</vt:lpstr>
      <vt:lpstr>Introduction to Legal Studies - Access to Justice: Income Issues</vt:lpstr>
      <vt:lpstr>Introduction to Legal Studies - Access to Justice: Income Issues</vt:lpstr>
      <vt:lpstr>Introduction to Legal Studies - Access to Justice: Income Issues</vt:lpstr>
      <vt:lpstr>Introduction to Legal Studies - Access to Justice: Income Issues</vt:lpstr>
      <vt:lpstr>Introduction to Legal Studies - Access to Justice: Income Issues</vt:lpstr>
      <vt:lpstr>PowerPoint Presentation</vt:lpstr>
      <vt:lpstr>Introduction to Legal Studies - Access to Justice: Income Issues</vt:lpstr>
      <vt:lpstr>Introduction to Legal Studies - Access to Justice: Income Issues</vt:lpstr>
      <vt:lpstr>Introduction to Legal Studies - Access to Justice: Income Issues</vt:lpstr>
    </vt:vector>
  </TitlesOfParts>
  <Company>Carleton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Legal Studies Access to Justice: Income Issues</dc:title>
  <dc:creator>janedicksongilmore</dc:creator>
  <cp:lastModifiedBy>Carleton University</cp:lastModifiedBy>
  <cp:revision>47</cp:revision>
  <dcterms:created xsi:type="dcterms:W3CDTF">2011-01-17T15:18:52Z</dcterms:created>
  <dcterms:modified xsi:type="dcterms:W3CDTF">2014-01-29T14:26:30Z</dcterms:modified>
</cp:coreProperties>
</file>