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771" autoAdjust="0"/>
  </p:normalViewPr>
  <p:slideViewPr>
    <p:cSldViewPr>
      <p:cViewPr varScale="1">
        <p:scale>
          <a:sx n="61" d="100"/>
          <a:sy n="61" d="100"/>
        </p:scale>
        <p:origin x="144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Tran" userId="34018913e8f1d1e7" providerId="LiveId" clId="{F9C4899C-2A60-4F7F-A6DB-FCA182D4E5B4}"/>
    <pc:docChg chg="modSld sldOrd">
      <pc:chgData name="Thomas Tran" userId="34018913e8f1d1e7" providerId="LiveId" clId="{F9C4899C-2A60-4F7F-A6DB-FCA182D4E5B4}" dt="2017-10-04T00:23:09.994" v="4" actId="1036"/>
      <pc:docMkLst>
        <pc:docMk/>
      </pc:docMkLst>
      <pc:sldChg chg="modSp">
        <pc:chgData name="Thomas Tran" userId="34018913e8f1d1e7" providerId="LiveId" clId="{F9C4899C-2A60-4F7F-A6DB-FCA182D4E5B4}" dt="2017-10-04T00:23:09.994" v="4" actId="1036"/>
        <pc:sldMkLst>
          <pc:docMk/>
          <pc:sldMk cId="1533822203" sldId="257"/>
        </pc:sldMkLst>
        <pc:spChg chg="mod">
          <ac:chgData name="Thomas Tran" userId="34018913e8f1d1e7" providerId="LiveId" clId="{F9C4899C-2A60-4F7F-A6DB-FCA182D4E5B4}" dt="2017-10-04T00:23:09.994" v="4" actId="1036"/>
          <ac:spMkLst>
            <pc:docMk/>
            <pc:sldMk cId="1533822203" sldId="257"/>
            <ac:spMk id="5" creationId="{00000000-0000-0000-0000-000000000000}"/>
          </ac:spMkLst>
        </pc:spChg>
      </pc:sldChg>
      <pc:sldChg chg="ord">
        <pc:chgData name="Thomas Tran" userId="34018913e8f1d1e7" providerId="LiveId" clId="{F9C4899C-2A60-4F7F-A6DB-FCA182D4E5B4}" dt="2017-09-18T12:36:32.400" v="0" actId="1036"/>
        <pc:sldMkLst>
          <pc:docMk/>
          <pc:sldMk cId="265684247" sldId="318"/>
        </pc:sldMkLst>
      </pc:sldChg>
      <pc:sldChg chg="modSp">
        <pc:chgData name="Thomas Tran" userId="34018913e8f1d1e7" providerId="LiveId" clId="{F9C4899C-2A60-4F7F-A6DB-FCA182D4E5B4}" dt="2017-10-03T00:22:20.176" v="2" actId="1036"/>
        <pc:sldMkLst>
          <pc:docMk/>
          <pc:sldMk cId="2053728619" sldId="322"/>
        </pc:sldMkLst>
        <pc:picChg chg="mod">
          <ac:chgData name="Thomas Tran" userId="34018913e8f1d1e7" providerId="LiveId" clId="{F9C4899C-2A60-4F7F-A6DB-FCA182D4E5B4}" dt="2017-10-03T00:22:20.176" v="2" actId="1036"/>
          <ac:picMkLst>
            <pc:docMk/>
            <pc:sldMk cId="2053728619" sldId="322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7C4B0-84E8-4537-8A2F-5820FCBD751C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3FD7E-8422-499A-9AD6-D93845289EE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2626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0826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9ACF-8C1D-43CD-98C8-EA4D0294ECEF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4569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9558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35423A61-2DFF-462A-8696-957C08A69BA1}" type="slidenum">
              <a:rPr lang="en-US" altLang="en-US" sz="1200" b="0"/>
              <a:pPr/>
              <a:t>5</a:t>
            </a:fld>
            <a:endParaRPr lang="en-US" altLang="en-US" sz="1200" b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2548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4151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2067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54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0512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6225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8687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48974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74335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3600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53950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95295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44515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DDD4-5437-4C68-ABC0-52840CA37C39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1910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0870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860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1133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083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6865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025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950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8851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755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9349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2185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74BE1-2F00-4CA3-A73B-7DEBBD04DFF3}" type="datetimeFigureOut">
              <a:rPr lang="en-CA" smtClean="0"/>
              <a:t>2017-10-03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0B82D-A73A-4C98-914D-B156DD9FF1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724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11560" y="2823071"/>
            <a:ext cx="7772400" cy="1470025"/>
          </a:xfrm>
        </p:spPr>
        <p:txBody>
          <a:bodyPr>
            <a:normAutofit/>
          </a:bodyPr>
          <a:lstStyle/>
          <a:p>
            <a:r>
              <a:rPr lang="en-CA" sz="6600" b="1" dirty="0"/>
              <a:t>PROTEINS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3822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Amino acids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Subunits of proteins</a:t>
            </a:r>
          </a:p>
          <a:p>
            <a:r>
              <a:rPr lang="en-CA" dirty="0"/>
              <a:t>20 amino acids</a:t>
            </a:r>
          </a:p>
        </p:txBody>
      </p:sp>
      <p:pic>
        <p:nvPicPr>
          <p:cNvPr id="4" name="Picture 2" descr="figure_02_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52936"/>
            <a:ext cx="8531225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6125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Polypeptides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0808"/>
            <a:ext cx="8229600" cy="453650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8875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Are composed of amino acids</a:t>
            </a:r>
          </a:p>
          <a:p>
            <a:r>
              <a:rPr lang="en-CA" sz="2800" dirty="0"/>
              <a:t>There are 20 different amino acids </a:t>
            </a:r>
          </a:p>
          <a:p>
            <a:r>
              <a:rPr lang="en-CA" sz="2800" dirty="0"/>
              <a:t>Each amino acids is coded by 3 nucleotides termed codon</a:t>
            </a:r>
          </a:p>
          <a:p>
            <a:r>
              <a:rPr lang="en-CA" sz="2800" dirty="0"/>
              <a:t>Genetic code  </a:t>
            </a:r>
          </a:p>
          <a:p>
            <a:r>
              <a:rPr lang="en-CA" sz="2800" dirty="0"/>
              <a:t>Reading frame is used for translation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7365-3038-4FC9-BC23-05FF0D8CC432}" type="slidenum">
              <a:rPr lang="en-CA" smtClean="0"/>
              <a:t>4</a:t>
            </a:fld>
            <a:endParaRPr lang="en-CA"/>
          </a:p>
        </p:txBody>
      </p:sp>
      <p:pic>
        <p:nvPicPr>
          <p:cNvPr id="5" name="Picture 2" descr="figure_07_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51" y="4653136"/>
            <a:ext cx="85312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147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igure_04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279400"/>
            <a:ext cx="494823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444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structure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/>
              <a:t>Chain of amino acids </a:t>
            </a:r>
          </a:p>
          <a:p>
            <a:r>
              <a:rPr lang="en-CA" sz="2000" dirty="0"/>
              <a:t>Peptide bonds hold amino acids together </a:t>
            </a:r>
          </a:p>
          <a:p>
            <a:r>
              <a:rPr lang="en-CA" sz="2000" dirty="0"/>
              <a:t>Polypeptide chain </a:t>
            </a:r>
          </a:p>
          <a:p>
            <a:pPr marL="0" indent="0">
              <a:buNone/>
            </a:pPr>
            <a:endParaRPr lang="en-CA" sz="2000" dirty="0"/>
          </a:p>
        </p:txBody>
      </p:sp>
      <p:pic>
        <p:nvPicPr>
          <p:cNvPr id="4" name="Picture 2" descr="figure_04_0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67"/>
          <a:stretch/>
        </p:blipFill>
        <p:spPr bwMode="auto">
          <a:xfrm>
            <a:off x="323528" y="2702005"/>
            <a:ext cx="8531225" cy="4155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7826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7</a:t>
            </a:fld>
            <a:endParaRPr lang="en-CA"/>
          </a:p>
        </p:txBody>
      </p:sp>
      <p:pic>
        <p:nvPicPr>
          <p:cNvPr id="5" name="Picture 2" descr="figure_04_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98600"/>
            <a:ext cx="8531225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2329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folding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Polar and non-polar side chains play a crucial role in protein folding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8</a:t>
            </a:fld>
            <a:endParaRPr lang="en-CA"/>
          </a:p>
        </p:txBody>
      </p:sp>
      <p:pic>
        <p:nvPicPr>
          <p:cNvPr id="5" name="Picture 2" descr="figure_04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08314"/>
            <a:ext cx="6372106" cy="360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613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folding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/>
          <a:lstStyle/>
          <a:p>
            <a:r>
              <a:rPr lang="en-CA" dirty="0"/>
              <a:t>Proteins fold into a 3D structure </a:t>
            </a:r>
          </a:p>
          <a:p>
            <a:r>
              <a:rPr lang="en-CA" dirty="0"/>
              <a:t>Denaturation unfolds the protein</a:t>
            </a:r>
          </a:p>
          <a:p>
            <a:r>
              <a:rPr lang="en-CA" dirty="0"/>
              <a:t>Chaperones fold proteins into the correct conformation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9</a:t>
            </a:fld>
            <a:endParaRPr lang="en-CA"/>
          </a:p>
        </p:txBody>
      </p:sp>
      <p:pic>
        <p:nvPicPr>
          <p:cNvPr id="5" name="Picture 2" descr="figure_04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4266357" cy="453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2846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Primary structure </a:t>
            </a:r>
          </a:p>
        </p:txBody>
      </p:sp>
      <p:pic>
        <p:nvPicPr>
          <p:cNvPr id="4" name="Picture 2" descr="Protein-primary-structur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374972" cy="468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8812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secondary structure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pPr>
              <a:lnSpc>
                <a:spcPct val="105000"/>
              </a:lnSpc>
            </a:pPr>
            <a:r>
              <a:rPr lang="en-US" altLang="en-US" sz="2800" dirty="0">
                <a:latin typeface="Arial" charset="0"/>
              </a:rPr>
              <a:t>The </a:t>
            </a:r>
            <a:r>
              <a:rPr lang="en-US" altLang="en-US" sz="2800" b="1" dirty="0">
                <a:latin typeface="Arial" charset="0"/>
                <a:sym typeface="Symbol" charset="2"/>
              </a:rPr>
              <a:t> </a:t>
            </a:r>
            <a:r>
              <a:rPr lang="en-US" altLang="en-US" sz="2800" b="1" dirty="0">
                <a:latin typeface="Arial" charset="0"/>
              </a:rPr>
              <a:t>helix</a:t>
            </a:r>
            <a:endParaRPr lang="en-US" altLang="en-US" sz="2800" dirty="0">
              <a:latin typeface="Arial" charset="0"/>
            </a:endParaRPr>
          </a:p>
          <a:p>
            <a:pPr lvl="1">
              <a:lnSpc>
                <a:spcPct val="105000"/>
              </a:lnSpc>
            </a:pPr>
            <a:r>
              <a:rPr lang="en-US" altLang="en-US" sz="2400" dirty="0">
                <a:latin typeface="Arial" charset="0"/>
              </a:rPr>
              <a:t>stabilized by hydrogen bonds between nearby residues</a:t>
            </a:r>
          </a:p>
          <a:p>
            <a:pPr>
              <a:lnSpc>
                <a:spcPct val="105000"/>
              </a:lnSpc>
            </a:pPr>
            <a:r>
              <a:rPr lang="en-US" altLang="en-US" sz="2800" dirty="0">
                <a:latin typeface="Arial" charset="0"/>
              </a:rPr>
              <a:t>The </a:t>
            </a:r>
            <a:r>
              <a:rPr lang="en-US" altLang="en-US" sz="2800" b="1" dirty="0">
                <a:latin typeface="Arial" charset="0"/>
                <a:sym typeface="Symbol" charset="2"/>
              </a:rPr>
              <a:t></a:t>
            </a:r>
            <a:r>
              <a:rPr lang="en-US" altLang="en-US" sz="2800" b="1" dirty="0">
                <a:latin typeface="Arial" charset="0"/>
              </a:rPr>
              <a:t> sheet</a:t>
            </a:r>
          </a:p>
          <a:p>
            <a:pPr lvl="1">
              <a:lnSpc>
                <a:spcPct val="105000"/>
              </a:lnSpc>
            </a:pPr>
            <a:r>
              <a:rPr lang="en-US" altLang="en-US" sz="2400" dirty="0">
                <a:latin typeface="Arial" charset="0"/>
              </a:rPr>
              <a:t>stabilized by hydrogen bonds between adjacent segments that may not be nearby </a:t>
            </a:r>
          </a:p>
          <a:p>
            <a:pPr marL="457200" lvl="1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4962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Picture 2" descr="figure_04_13_0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10" y="764704"/>
            <a:ext cx="8420954" cy="5937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0056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04_13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79400"/>
            <a:ext cx="76358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6035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en-CA" dirty="0"/>
              <a:t>Other protein structures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800" dirty="0">
                <a:latin typeface="Arial" charset="0"/>
              </a:rPr>
              <a:t>Tertiary structure </a:t>
            </a:r>
          </a:p>
          <a:p>
            <a:pPr lvl="1"/>
            <a:r>
              <a:rPr lang="en-US" altLang="en-US" sz="2000" dirty="0">
                <a:latin typeface="Arial" charset="0"/>
              </a:rPr>
              <a:t>Involves the way the random coils, alpha helices and beta sheets fold in respect to each other. </a:t>
            </a:r>
          </a:p>
          <a:p>
            <a:pPr marL="0" indent="0">
              <a:buNone/>
            </a:pPr>
            <a:r>
              <a:rPr lang="en-CA" dirty="0"/>
              <a:t>Quaternary structure</a:t>
            </a:r>
          </a:p>
          <a:p>
            <a:pPr lvl="1"/>
            <a:r>
              <a:rPr lang="en-CA" dirty="0"/>
              <a:t>Complex of several </a:t>
            </a:r>
          </a:p>
          <a:p>
            <a:pPr marL="457200" lvl="1" indent="0">
              <a:buNone/>
            </a:pPr>
            <a:r>
              <a:rPr lang="en-CA" dirty="0"/>
              <a:t>    polypeptide chains </a:t>
            </a:r>
          </a:p>
          <a:p>
            <a:pPr marL="57150" indent="0">
              <a:buNone/>
            </a:pPr>
            <a:r>
              <a:rPr lang="en-CA" dirty="0"/>
              <a:t>Protein domains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14</a:t>
            </a:fld>
            <a:endParaRPr lang="en-CA"/>
          </a:p>
        </p:txBody>
      </p:sp>
      <p:pic>
        <p:nvPicPr>
          <p:cNvPr id="5" name="Picture 2" descr="figure_04_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238" y="2348880"/>
            <a:ext cx="4991274" cy="4186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918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Protein families</a:t>
            </a:r>
          </a:p>
          <a:p>
            <a:r>
              <a:rPr lang="en-CA" dirty="0"/>
              <a:t>Protein subunits</a:t>
            </a:r>
          </a:p>
          <a:p>
            <a:pPr lvl="1"/>
            <a:r>
              <a:rPr lang="en-CA" dirty="0"/>
              <a:t>Dimer</a:t>
            </a:r>
          </a:p>
          <a:p>
            <a:pPr lvl="1"/>
            <a:r>
              <a:rPr lang="en-CA" dirty="0"/>
              <a:t>Tetramer </a:t>
            </a:r>
          </a:p>
        </p:txBody>
      </p:sp>
      <p:pic>
        <p:nvPicPr>
          <p:cNvPr id="4" name="Picture 2" descr="figure_04_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72816"/>
            <a:ext cx="407915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6787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Disulfide bonds  </a:t>
            </a:r>
          </a:p>
        </p:txBody>
      </p:sp>
      <p:pic>
        <p:nvPicPr>
          <p:cNvPr id="5" name="Picture 2" descr="figure_04_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56793"/>
            <a:ext cx="8531225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167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binding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Protein interaction with other proteins or molecules is essential to its function </a:t>
            </a:r>
          </a:p>
          <a:p>
            <a:r>
              <a:rPr lang="en-CA" dirty="0"/>
              <a:t>High specificity in </a:t>
            </a:r>
          </a:p>
          <a:p>
            <a:pPr marL="0" indent="0">
              <a:buNone/>
            </a:pPr>
            <a:r>
              <a:rPr lang="en-CA" dirty="0"/>
              <a:t>    interaction </a:t>
            </a:r>
          </a:p>
          <a:p>
            <a:r>
              <a:rPr lang="en-CA" b="1" dirty="0"/>
              <a:t>Ligands </a:t>
            </a:r>
          </a:p>
          <a:p>
            <a:pPr lvl="1"/>
            <a:r>
              <a:rPr lang="en-CA" dirty="0"/>
              <a:t>Form weak interactions</a:t>
            </a:r>
          </a:p>
          <a:p>
            <a:pPr marL="457200" lvl="1" indent="0">
              <a:buNone/>
            </a:pPr>
            <a:r>
              <a:rPr lang="en-CA" dirty="0"/>
              <a:t>   with proteins at the </a:t>
            </a:r>
          </a:p>
          <a:p>
            <a:pPr marL="457200" lvl="1" indent="0">
              <a:buNone/>
            </a:pPr>
            <a:r>
              <a:rPr lang="en-CA" dirty="0"/>
              <a:t>    binding site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17</a:t>
            </a:fld>
            <a:endParaRPr lang="en-CA"/>
          </a:p>
        </p:txBody>
      </p:sp>
      <p:pic>
        <p:nvPicPr>
          <p:cNvPr id="5" name="Picture 2" descr="figure_04_31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917" y="2564904"/>
            <a:ext cx="4012555" cy="3848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396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Antibodies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Produced by immune system in response to foreign molecules </a:t>
            </a:r>
          </a:p>
          <a:p>
            <a:r>
              <a:rPr lang="en-CA" dirty="0"/>
              <a:t>Recognize a target molecule, antigen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18</a:t>
            </a:fld>
            <a:endParaRPr lang="en-CA"/>
          </a:p>
        </p:txBody>
      </p:sp>
      <p:pic>
        <p:nvPicPr>
          <p:cNvPr id="5" name="Picture 2" descr="figure_04_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2516"/>
            <a:ext cx="8531225" cy="537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955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Enzymes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Enzymes bind to substrates to perform a function </a:t>
            </a:r>
          </a:p>
          <a:p>
            <a:r>
              <a:rPr lang="en-CA" dirty="0"/>
              <a:t>Speed up chemical reactions </a:t>
            </a:r>
          </a:p>
          <a:p>
            <a:r>
              <a:rPr lang="en-CA" dirty="0"/>
              <a:t>They have high specificity to their substrate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19</a:t>
            </a:fld>
            <a:endParaRPr lang="en-CA"/>
          </a:p>
        </p:txBody>
      </p:sp>
      <p:pic>
        <p:nvPicPr>
          <p:cNvPr id="6" name="Picture 2" descr="table_04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84237"/>
            <a:ext cx="9144000" cy="5741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29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Lysozyme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Cuts polysaccharide chains in bacterial cell wall by hydrolysis </a:t>
            </a:r>
          </a:p>
          <a:p>
            <a:r>
              <a:rPr lang="en-CA" dirty="0"/>
              <a:t>Transition state</a:t>
            </a:r>
          </a:p>
          <a:p>
            <a:r>
              <a:rPr lang="en-CA" dirty="0"/>
              <a:t>Active site   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20</a:t>
            </a:fld>
            <a:endParaRPr lang="en-CA"/>
          </a:p>
        </p:txBody>
      </p:sp>
      <p:pic>
        <p:nvPicPr>
          <p:cNvPr id="7" name="Picture 2" descr="figure_04_3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14"/>
          <a:stretch/>
        </p:blipFill>
        <p:spPr bwMode="auto">
          <a:xfrm>
            <a:off x="467544" y="447523"/>
            <a:ext cx="7953375" cy="593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882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regulation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Protein can be regulated</a:t>
            </a:r>
          </a:p>
          <a:p>
            <a:pPr lvl="1"/>
            <a:r>
              <a:rPr lang="en-CA" dirty="0"/>
              <a:t>Gene expression </a:t>
            </a:r>
          </a:p>
          <a:p>
            <a:pPr lvl="1"/>
            <a:r>
              <a:rPr lang="en-CA" dirty="0"/>
              <a:t>Protein degradation </a:t>
            </a:r>
          </a:p>
          <a:p>
            <a:pPr lvl="1"/>
            <a:r>
              <a:rPr lang="en-CA" dirty="0"/>
              <a:t>Protein modification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9740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degradation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Proteolysis is the process of breaking down the protein to amino acid</a:t>
            </a:r>
          </a:p>
          <a:p>
            <a:pPr lvl="1"/>
            <a:r>
              <a:rPr lang="en-CA" dirty="0"/>
              <a:t>Proteases</a:t>
            </a:r>
          </a:p>
          <a:p>
            <a:pPr lvl="1"/>
            <a:r>
              <a:rPr lang="en-CA" dirty="0" err="1"/>
              <a:t>Proteosome</a:t>
            </a:r>
            <a:r>
              <a:rPr lang="en-CA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22</a:t>
            </a:fld>
            <a:endParaRPr lang="en-CA"/>
          </a:p>
        </p:txBody>
      </p:sp>
      <p:pic>
        <p:nvPicPr>
          <p:cNvPr id="5" name="Picture 2" descr="figure_07_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19" y="3655215"/>
            <a:ext cx="6496273" cy="308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8658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Enzymes’ activity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CA" dirty="0"/>
              <a:t>Feedback inhibition </a:t>
            </a:r>
          </a:p>
          <a:p>
            <a:pPr lvl="1"/>
            <a:r>
              <a:rPr lang="en-CA" dirty="0"/>
              <a:t>Final product inhibits the enzyme </a:t>
            </a:r>
          </a:p>
          <a:p>
            <a:pPr lvl="1"/>
            <a:r>
              <a:rPr lang="en-CA" dirty="0"/>
              <a:t>Negative regulation </a:t>
            </a:r>
          </a:p>
          <a:p>
            <a:pPr lvl="1"/>
            <a:r>
              <a:rPr lang="en-CA" dirty="0"/>
              <a:t>Positive regulation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23</a:t>
            </a:fld>
            <a:endParaRPr lang="en-CA"/>
          </a:p>
        </p:txBody>
      </p:sp>
      <p:pic>
        <p:nvPicPr>
          <p:cNvPr id="6" name="Picture 2" descr="figure_04_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825" y="1705272"/>
            <a:ext cx="4608679" cy="4604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842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Enzyme’s activity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Allosteric enzymes</a:t>
            </a:r>
          </a:p>
          <a:p>
            <a:pPr lvl="1"/>
            <a:r>
              <a:rPr lang="en-CA" sz="2400" dirty="0"/>
              <a:t>Active site and regulatory site</a:t>
            </a:r>
          </a:p>
          <a:p>
            <a:pPr lvl="1"/>
            <a:r>
              <a:rPr lang="en-CA" sz="2400" dirty="0"/>
              <a:t>Conformational changes regulates the activity of the protein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24</a:t>
            </a:fld>
            <a:endParaRPr lang="en-CA"/>
          </a:p>
        </p:txBody>
      </p:sp>
      <p:pic>
        <p:nvPicPr>
          <p:cNvPr id="5" name="Picture 2" descr="figure_04_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429000"/>
            <a:ext cx="6208241" cy="331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3216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1143000"/>
          </a:xfrm>
        </p:spPr>
        <p:txBody>
          <a:bodyPr/>
          <a:lstStyle/>
          <a:p>
            <a:r>
              <a:rPr lang="en-CA" dirty="0"/>
              <a:t>Phosphorylation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/>
          <a:lstStyle/>
          <a:p>
            <a:r>
              <a:rPr lang="en-CA" dirty="0"/>
              <a:t>Addition of a phosphate group to proteins by kinases </a:t>
            </a:r>
          </a:p>
          <a:p>
            <a:r>
              <a:rPr lang="en-CA" dirty="0"/>
              <a:t>It’s a reversible reaction, carried out by phosphatases </a:t>
            </a:r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  <p:pic>
        <p:nvPicPr>
          <p:cNvPr id="4" name="Picture 2" descr="figure_04_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5464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25145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modification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Signaling and localization of protein </a:t>
            </a:r>
          </a:p>
          <a:p>
            <a:r>
              <a:rPr lang="en-CA" dirty="0"/>
              <a:t>Protein-protein interaction </a:t>
            </a:r>
          </a:p>
          <a:p>
            <a:r>
              <a:rPr lang="en-CA" dirty="0"/>
              <a:t>GTP-binding protein involved in signaling</a:t>
            </a:r>
          </a:p>
          <a:p>
            <a:r>
              <a:rPr lang="en-CA" dirty="0"/>
              <a:t>Protein movement 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26</a:t>
            </a:fld>
            <a:endParaRPr lang="en-CA"/>
          </a:p>
        </p:txBody>
      </p:sp>
      <p:pic>
        <p:nvPicPr>
          <p:cNvPr id="5" name="Picture 2" descr="figure_04_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993405"/>
            <a:ext cx="8531225" cy="274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563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Protein modification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GTP binding protein act as on/off switches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27</a:t>
            </a:fld>
            <a:endParaRPr lang="en-CA"/>
          </a:p>
        </p:txBody>
      </p:sp>
      <p:pic>
        <p:nvPicPr>
          <p:cNvPr id="5" name="Picture 2" descr="figure_04_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12132"/>
            <a:ext cx="8531225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7286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90864" cy="1143000"/>
          </a:xfrm>
        </p:spPr>
        <p:txBody>
          <a:bodyPr>
            <a:normAutofit fontScale="90000"/>
          </a:bodyPr>
          <a:lstStyle/>
          <a:p>
            <a:r>
              <a:rPr lang="en-CA" dirty="0"/>
              <a:t>Protein modification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005461" cy="4525963"/>
          </a:xfrm>
        </p:spPr>
        <p:txBody>
          <a:bodyPr/>
          <a:lstStyle/>
          <a:p>
            <a:r>
              <a:rPr lang="en-CA" dirty="0"/>
              <a:t>Movement of eukaryotic cell are powered by ATP-hydrolysis in motor proteins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774F1-3934-4341-9223-09B738815DAA}" type="slidenum">
              <a:rPr lang="en-CA" smtClean="0"/>
              <a:t>28</a:t>
            </a:fld>
            <a:endParaRPr lang="en-CA"/>
          </a:p>
        </p:txBody>
      </p:sp>
      <p:pic>
        <p:nvPicPr>
          <p:cNvPr id="5" name="Picture 2" descr="figure_04_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661" y="404664"/>
            <a:ext cx="2925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890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402</Words>
  <Application>Microsoft Office PowerPoint</Application>
  <PresentationFormat>On-screen Show (4:3)</PresentationFormat>
  <Paragraphs>132</Paragraphs>
  <Slides>28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ＭＳ Ｐゴシック</vt:lpstr>
      <vt:lpstr>Arial</vt:lpstr>
      <vt:lpstr>Calibri</vt:lpstr>
      <vt:lpstr>Symbol</vt:lpstr>
      <vt:lpstr>Times</vt:lpstr>
      <vt:lpstr>Office Theme</vt:lpstr>
      <vt:lpstr>PROTEINS</vt:lpstr>
      <vt:lpstr>Amino acids</vt:lpstr>
      <vt:lpstr>Polypeptides </vt:lpstr>
      <vt:lpstr>Protein</vt:lpstr>
      <vt:lpstr>PowerPoint Presentation</vt:lpstr>
      <vt:lpstr>Protein structure </vt:lpstr>
      <vt:lpstr>PowerPoint Presentation</vt:lpstr>
      <vt:lpstr>Protein folding </vt:lpstr>
      <vt:lpstr>Protein folding </vt:lpstr>
      <vt:lpstr>Primary structure </vt:lpstr>
      <vt:lpstr>Protein secondary structure </vt:lpstr>
      <vt:lpstr>PowerPoint Presentation</vt:lpstr>
      <vt:lpstr>PowerPoint Presentation</vt:lpstr>
      <vt:lpstr>Other protein structures </vt:lpstr>
      <vt:lpstr>PowerPoint Presentation</vt:lpstr>
      <vt:lpstr>Disulfide bonds  </vt:lpstr>
      <vt:lpstr>Protein binding </vt:lpstr>
      <vt:lpstr>Antibodies </vt:lpstr>
      <vt:lpstr>Enzymes </vt:lpstr>
      <vt:lpstr>Lysozyme </vt:lpstr>
      <vt:lpstr>Protein regulation </vt:lpstr>
      <vt:lpstr>Protein degradation </vt:lpstr>
      <vt:lpstr>Enzymes’ activity </vt:lpstr>
      <vt:lpstr>Enzyme’s activity </vt:lpstr>
      <vt:lpstr>Phosphorylation</vt:lpstr>
      <vt:lpstr>Protein modification </vt:lpstr>
      <vt:lpstr>Protein modification </vt:lpstr>
      <vt:lpstr>Protein modification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PROTEINS</dc:title>
  <dc:creator>hooshi yar</dc:creator>
  <cp:lastModifiedBy>Thomas Tran</cp:lastModifiedBy>
  <cp:revision>4</cp:revision>
  <dcterms:created xsi:type="dcterms:W3CDTF">2017-05-04T01:08:03Z</dcterms:created>
  <dcterms:modified xsi:type="dcterms:W3CDTF">2017-10-04T00:23:15Z</dcterms:modified>
</cp:coreProperties>
</file>