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58" r:id="rId3"/>
    <p:sldId id="259" r:id="rId4"/>
    <p:sldId id="260" r:id="rId5"/>
    <p:sldId id="261" r:id="rId6"/>
    <p:sldId id="264" r:id="rId7"/>
    <p:sldId id="265" r:id="rId8"/>
    <p:sldId id="266" r:id="rId9"/>
    <p:sldId id="267" r:id="rId10"/>
    <p:sldId id="268" r:id="rId11"/>
    <p:sldId id="269" r:id="rId12"/>
    <p:sldId id="270" r:id="rId13"/>
    <p:sldId id="271" r:id="rId14"/>
    <p:sldId id="272" r:id="rId15"/>
    <p:sldId id="273" r:id="rId16"/>
    <p:sldId id="275" r:id="rId17"/>
    <p:sldId id="276" r:id="rId18"/>
    <p:sldId id="277" r:id="rId19"/>
    <p:sldId id="297" r:id="rId20"/>
    <p:sldId id="279" r:id="rId21"/>
    <p:sldId id="280" r:id="rId22"/>
    <p:sldId id="281" r:id="rId23"/>
    <p:sldId id="282" r:id="rId24"/>
    <p:sldId id="295" r:id="rId25"/>
    <p:sldId id="296"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658" autoAdjust="0"/>
  </p:normalViewPr>
  <p:slideViewPr>
    <p:cSldViewPr>
      <p:cViewPr>
        <p:scale>
          <a:sx n="42" d="100"/>
          <a:sy n="42" d="100"/>
        </p:scale>
        <p:origin x="-2196" y="-51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9D089F-4A70-443F-8DA6-40389E444B44}" type="datetimeFigureOut">
              <a:rPr lang="en-US" smtClean="0"/>
              <a:t>10/3/2012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726F4B-EB1E-422F-B34F-03A4AD1048E9}" type="slidenum">
              <a:rPr lang="en-CA" smtClean="0"/>
              <a:t>‹#›</a:t>
            </a:fld>
            <a:endParaRPr lang="en-CA"/>
          </a:p>
        </p:txBody>
      </p:sp>
    </p:spTree>
    <p:extLst>
      <p:ext uri="{BB962C8B-B14F-4D97-AF65-F5344CB8AC3E}">
        <p14:creationId xmlns:p14="http://schemas.microsoft.com/office/powerpoint/2010/main" val="35364452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82A9A98C-4384-4097-9577-D44AFB4527AB}" type="slidenum">
              <a:rPr lang="en-CA" smtClean="0"/>
              <a:pPr/>
              <a:t>2</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3</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5</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06A8F4B-1B59-41FB-8668-A8358481EB53}" type="slidenum">
              <a:rPr lang="en-US"/>
              <a:pPr fontAlgn="base">
                <a:spcBef>
                  <a:spcPct val="0"/>
                </a:spcBef>
                <a:spcAft>
                  <a:spcPct val="0"/>
                </a:spcAft>
              </a:pPr>
              <a:t>6</a:t>
            </a:fld>
            <a:endParaRPr lang="en-US"/>
          </a:p>
        </p:txBody>
      </p:sp>
      <p:sp>
        <p:nvSpPr>
          <p:cNvPr id="296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7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F4C4FF92-72C1-4004-AB14-73C98732F7FC}" type="slidenum">
              <a:rPr lang="en-CA"/>
              <a:pPr/>
              <a:t>7</a:t>
            </a:fld>
            <a:endParaRPr lang="en-CA"/>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8AE6190A-BAEF-48EF-A17C-79B547874182}" type="slidenum">
              <a:rPr lang="en-US"/>
              <a:pPr/>
              <a:t>8</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82A9A98C-4384-4097-9577-D44AFB4527AB}" type="slidenum">
              <a:rPr lang="en-CA" smtClean="0"/>
              <a:pPr/>
              <a:t>9</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82A9A98C-4384-4097-9577-D44AFB4527AB}" type="slidenum">
              <a:rPr lang="en-CA" smtClean="0"/>
              <a:pPr/>
              <a:t>10</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11</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12</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13</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82A9A98C-4384-4097-9577-D44AFB4527AB}" type="slidenum">
              <a:rPr lang="en-CA" smtClean="0"/>
              <a:pPr/>
              <a:t>14</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15</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16</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17</a:t>
            </a:fld>
            <a:endParaRPr lang="en-C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82A9A98C-4384-4097-9577-D44AFB4527AB}" type="slidenum">
              <a:rPr lang="en-CA" smtClean="0"/>
              <a:pPr/>
              <a:t>18</a:t>
            </a:fld>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19</a:t>
            </a:fld>
            <a:endParaRPr lang="en-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82A9A98C-4384-4097-9577-D44AFB4527AB}" type="slidenum">
              <a:rPr lang="en-CA" smtClean="0"/>
              <a:pPr/>
              <a:t>20</a:t>
            </a:fld>
            <a:endParaRPr lang="en-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21</a:t>
            </a:fld>
            <a:endParaRPr lang="en-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22</a:t>
            </a:fld>
            <a:endParaRPr lang="en-CA"/>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23</a:t>
            </a:fld>
            <a:endParaRPr lang="en-C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25</a:t>
            </a:fld>
            <a:endParaRPr lang="en-CA"/>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26</a:t>
            </a:fld>
            <a:endParaRPr lang="en-CA"/>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27</a:t>
            </a:fld>
            <a:endParaRPr lang="en-CA"/>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endParaRPr lang="en-CA" dirty="0"/>
          </a:p>
        </p:txBody>
      </p:sp>
      <p:sp>
        <p:nvSpPr>
          <p:cNvPr id="4" name="Slide Number Placeholder 3"/>
          <p:cNvSpPr>
            <a:spLocks noGrp="1"/>
          </p:cNvSpPr>
          <p:nvPr>
            <p:ph type="sldNum" sz="quarter" idx="10"/>
          </p:nvPr>
        </p:nvSpPr>
        <p:spPr/>
        <p:txBody>
          <a:bodyPr/>
          <a:lstStyle/>
          <a:p>
            <a:pPr>
              <a:defRPr/>
            </a:pPr>
            <a:fld id="{D8EAFCA3-F4D6-4A73-A6EB-9A46CA9FE5BF}" type="slidenum">
              <a:rPr lang="en-CA" smtClean="0"/>
              <a:pPr>
                <a:defRPr/>
              </a:pPr>
              <a:t>32</a:t>
            </a:fld>
            <a:endParaRPr lang="en-CA"/>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34</a:t>
            </a:fld>
            <a:endParaRPr lang="en-CA"/>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35</a:t>
            </a:fld>
            <a:endParaRPr lang="en-CA"/>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36</a:t>
            </a:fld>
            <a:endParaRPr lang="en-CA"/>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2A9A98C-4384-4097-9577-D44AFB4527AB}" type="slidenum">
              <a:rPr lang="en-CA" smtClean="0"/>
              <a:pPr/>
              <a:t>37</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ED1E469A-4A4B-43EB-80F0-326CEB122564}" type="datetimeFigureOut">
              <a:rPr lang="en-US" smtClean="0"/>
              <a:t>10/3/2012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D1E469A-4A4B-43EB-80F0-326CEB122564}" type="datetimeFigureOut">
              <a:rPr lang="en-US" smtClean="0"/>
              <a:t>10/3/2012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1E469A-4A4B-43EB-80F0-326CEB122564}" type="datetimeFigureOut">
              <a:rPr lang="en-US" smtClean="0"/>
              <a:t>10/3/2012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ED1E469A-4A4B-43EB-80F0-326CEB122564}" type="datetimeFigureOut">
              <a:rPr lang="en-US" smtClean="0"/>
              <a:t>10/3/2012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ED1E469A-4A4B-43EB-80F0-326CEB122564}" type="datetimeFigureOut">
              <a:rPr lang="en-US" smtClean="0"/>
              <a:t>10/3/2012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ED1E469A-4A4B-43EB-80F0-326CEB122564}" type="datetimeFigureOut">
              <a:rPr lang="en-US" smtClean="0"/>
              <a:t>10/3/2012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1E469A-4A4B-43EB-80F0-326CEB122564}" type="datetimeFigureOut">
              <a:rPr lang="en-US" smtClean="0"/>
              <a:t>10/3/2012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1E469A-4A4B-43EB-80F0-326CEB122564}" type="datetimeFigureOut">
              <a:rPr lang="en-US" smtClean="0"/>
              <a:t>10/3/2012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1E469A-4A4B-43EB-80F0-326CEB122564}" type="datetimeFigureOut">
              <a:rPr lang="en-US" smtClean="0"/>
              <a:t>10/3/2012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D1E469A-4A4B-43EB-80F0-326CEB122564}" type="datetimeFigureOut">
              <a:rPr lang="en-US" smtClean="0"/>
              <a:t>10/3/2012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D1E469A-4A4B-43EB-80F0-326CEB122564}" type="datetimeFigureOut">
              <a:rPr lang="en-US" smtClean="0"/>
              <a:t>10/3/2012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DE2D7F84-1D2A-4A2A-AC71-AEC759626575}" type="slidenum">
              <a:rPr lang="en-CA" smtClean="0"/>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t>Copyright © 2010 Nelson Education Limited </a:t>
            </a:r>
          </a:p>
        </p:txBody>
      </p:sp>
      <p:sp>
        <p:nvSpPr>
          <p:cNvPr id="5" name="Slide Number Placeholder 6"/>
          <p:cNvSpPr>
            <a:spLocks noGrp="1"/>
          </p:cNvSpPr>
          <p:nvPr>
            <p:ph type="sldNum" sz="quarter" idx="11"/>
          </p:nvPr>
        </p:nvSpPr>
        <p:spPr/>
        <p:txBody>
          <a:bodyPr/>
          <a:lstStyle>
            <a:lvl1pPr>
              <a:defRPr/>
            </a:lvl1pPr>
          </a:lstStyle>
          <a:p>
            <a:pPr>
              <a:defRPr/>
            </a:pPr>
            <a:fld id="{F7565A0F-CB6D-4E31-82FC-D95F461A1CD6}" type="slidenum">
              <a:rPr lang="en-CA"/>
              <a:pPr>
                <a:defRPr/>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1E469A-4A4B-43EB-80F0-326CEB122564}" type="datetimeFigureOut">
              <a:rPr lang="en-US" smtClean="0"/>
              <a:t>10/3/2012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2D7F84-1D2A-4A2A-AC71-AEC759626575}"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428728" y="1214422"/>
            <a:ext cx="6715172" cy="369332"/>
          </a:xfrm>
          <a:prstGeom prst="rect">
            <a:avLst/>
          </a:prstGeom>
          <a:noFill/>
        </p:spPr>
        <p:txBody>
          <a:bodyPr wrap="square" rtlCol="0">
            <a:spAutoFit/>
          </a:bodyPr>
          <a:lstStyle/>
          <a:p>
            <a:endParaRPr lang="en-CA" dirty="0"/>
          </a:p>
        </p:txBody>
      </p:sp>
      <p:sp>
        <p:nvSpPr>
          <p:cNvPr id="8" name="Title 7"/>
          <p:cNvSpPr>
            <a:spLocks noGrp="1"/>
          </p:cNvSpPr>
          <p:nvPr>
            <p:ph type="ctrTitle"/>
          </p:nvPr>
        </p:nvSpPr>
        <p:spPr/>
        <p:txBody>
          <a:bodyPr>
            <a:normAutofit/>
          </a:bodyPr>
          <a:lstStyle/>
          <a:p>
            <a:r>
              <a:rPr lang="en-CA" dirty="0" smtClean="0"/>
              <a:t>Sociological Foundations II: Founders of Sociological Thought</a:t>
            </a:r>
            <a:endParaRPr lang="en-CA" dirty="0"/>
          </a:p>
        </p:txBody>
      </p:sp>
      <p:sp>
        <p:nvSpPr>
          <p:cNvPr id="9" name="Subtitle 8"/>
          <p:cNvSpPr>
            <a:spLocks noGrp="1"/>
          </p:cNvSpPr>
          <p:nvPr>
            <p:ph type="subTitle" idx="1"/>
          </p:nvPr>
        </p:nvSpPr>
        <p:spPr/>
        <p:txBody>
          <a:bodyPr/>
          <a:lstStyle/>
          <a:p>
            <a:endParaRPr lang="en-CA" dirty="0" smtClean="0"/>
          </a:p>
          <a:p>
            <a:r>
              <a:rPr lang="en-CA" sz="3600" b="1" dirty="0" smtClean="0"/>
              <a:t>September 25</a:t>
            </a:r>
            <a:r>
              <a:rPr lang="en-CA" sz="3600" b="1" baseline="30000" dirty="0" smtClean="0"/>
              <a:t>th</a:t>
            </a:r>
            <a:r>
              <a:rPr lang="en-CA" sz="3600" b="1" dirty="0" smtClean="0"/>
              <a:t>, 2012</a:t>
            </a:r>
            <a:endParaRPr lang="en-CA" sz="3600" b="1" dirty="0"/>
          </a:p>
        </p:txBody>
      </p:sp>
      <p:sp>
        <p:nvSpPr>
          <p:cNvPr id="5" name="Slide Number Placeholder 4"/>
          <p:cNvSpPr>
            <a:spLocks noGrp="1"/>
          </p:cNvSpPr>
          <p:nvPr>
            <p:ph type="sldNum" sz="quarter" idx="12"/>
          </p:nvPr>
        </p:nvSpPr>
        <p:spPr/>
        <p:txBody>
          <a:bodyPr/>
          <a:lstStyle/>
          <a:p>
            <a:fld id="{82EC3314-25D2-4718-8B84-2DECAB6AB565}" type="slidenum">
              <a:rPr lang="en-CA" smtClean="0"/>
              <a:pPr/>
              <a:t>1</a:t>
            </a:fld>
            <a:endParaRPr lang="en-CA"/>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Key Terms and People</a:t>
            </a:r>
            <a:endParaRPr lang="en-CA" dirty="0"/>
          </a:p>
        </p:txBody>
      </p:sp>
      <p:sp>
        <p:nvSpPr>
          <p:cNvPr id="4" name="Content Placeholder 3"/>
          <p:cNvSpPr>
            <a:spLocks noGrp="1"/>
          </p:cNvSpPr>
          <p:nvPr>
            <p:ph sz="half" idx="1"/>
          </p:nvPr>
        </p:nvSpPr>
        <p:spPr/>
        <p:txBody>
          <a:bodyPr>
            <a:normAutofit fontScale="92500" lnSpcReduction="10000"/>
          </a:bodyPr>
          <a:lstStyle/>
          <a:p>
            <a:r>
              <a:rPr lang="en-CA" dirty="0" smtClean="0"/>
              <a:t>August Comte </a:t>
            </a:r>
          </a:p>
          <a:p>
            <a:r>
              <a:rPr lang="en-CA" dirty="0" smtClean="0"/>
              <a:t>Karl Marx</a:t>
            </a:r>
          </a:p>
          <a:p>
            <a:r>
              <a:rPr lang="en-CA" dirty="0" smtClean="0"/>
              <a:t>Materialist Approach</a:t>
            </a:r>
          </a:p>
          <a:p>
            <a:r>
              <a:rPr lang="en-US" dirty="0" smtClean="0"/>
              <a:t>Bourgeois</a:t>
            </a:r>
          </a:p>
          <a:p>
            <a:r>
              <a:rPr lang="en-US" dirty="0" smtClean="0"/>
              <a:t>Proletariat </a:t>
            </a:r>
            <a:endParaRPr lang="en-CA" dirty="0" smtClean="0"/>
          </a:p>
          <a:p>
            <a:r>
              <a:rPr lang="en-CA" dirty="0" smtClean="0"/>
              <a:t>Social Class</a:t>
            </a:r>
          </a:p>
          <a:p>
            <a:r>
              <a:rPr lang="en-CA" dirty="0" smtClean="0"/>
              <a:t>Class conflict</a:t>
            </a:r>
          </a:p>
          <a:p>
            <a:r>
              <a:rPr lang="en-CA" dirty="0" smtClean="0"/>
              <a:t>Emile Durkheim</a:t>
            </a:r>
          </a:p>
          <a:p>
            <a:r>
              <a:rPr lang="en-CA" dirty="0" smtClean="0"/>
              <a:t>Social Solidarity</a:t>
            </a:r>
          </a:p>
          <a:p>
            <a:r>
              <a:rPr lang="en-CA" dirty="0" smtClean="0"/>
              <a:t>Anomie</a:t>
            </a:r>
          </a:p>
          <a:p>
            <a:endParaRPr lang="en-CA" dirty="0" smtClean="0"/>
          </a:p>
        </p:txBody>
      </p:sp>
      <p:sp>
        <p:nvSpPr>
          <p:cNvPr id="5" name="Content Placeholder 4"/>
          <p:cNvSpPr>
            <a:spLocks noGrp="1"/>
          </p:cNvSpPr>
          <p:nvPr>
            <p:ph sz="half" idx="2"/>
          </p:nvPr>
        </p:nvSpPr>
        <p:spPr/>
        <p:txBody>
          <a:bodyPr>
            <a:normAutofit fontScale="92500" lnSpcReduction="10000"/>
          </a:bodyPr>
          <a:lstStyle/>
          <a:p>
            <a:r>
              <a:rPr lang="en-CA" dirty="0" smtClean="0"/>
              <a:t>Max Weber</a:t>
            </a:r>
          </a:p>
          <a:p>
            <a:r>
              <a:rPr lang="en-CA" dirty="0" err="1" smtClean="0"/>
              <a:t>Verstehen</a:t>
            </a:r>
            <a:endParaRPr lang="en-CA" dirty="0" smtClean="0"/>
          </a:p>
          <a:p>
            <a:r>
              <a:rPr lang="en-CA" dirty="0" smtClean="0"/>
              <a:t>Ideal Types</a:t>
            </a:r>
          </a:p>
          <a:p>
            <a:r>
              <a:rPr lang="en-CA" dirty="0" smtClean="0"/>
              <a:t>Harriet Martineau</a:t>
            </a:r>
          </a:p>
          <a:p>
            <a:r>
              <a:rPr lang="en-CA" dirty="0" smtClean="0"/>
              <a:t>Structural functionalism</a:t>
            </a:r>
          </a:p>
          <a:p>
            <a:r>
              <a:rPr lang="en-CA" dirty="0" smtClean="0"/>
              <a:t>Conflict theory</a:t>
            </a:r>
          </a:p>
          <a:p>
            <a:r>
              <a:rPr lang="en-CA" dirty="0" smtClean="0"/>
              <a:t>Symbolic </a:t>
            </a:r>
            <a:r>
              <a:rPr lang="en-CA" dirty="0" err="1" smtClean="0"/>
              <a:t>interactionism</a:t>
            </a:r>
            <a:endParaRPr lang="en-CA" dirty="0" smtClean="0"/>
          </a:p>
          <a:p>
            <a:r>
              <a:rPr lang="en-CA" dirty="0" smtClean="0"/>
              <a:t>Feminism</a:t>
            </a:r>
          </a:p>
          <a:p>
            <a:r>
              <a:rPr lang="en-CA" dirty="0" smtClean="0"/>
              <a:t>Postmodernism</a:t>
            </a:r>
          </a:p>
          <a:p>
            <a:endParaRPr lang="en-CA" dirty="0" smtClean="0"/>
          </a:p>
          <a:p>
            <a:endParaRPr lang="en-CA" dirty="0"/>
          </a:p>
        </p:txBody>
      </p:sp>
      <p:sp>
        <p:nvSpPr>
          <p:cNvPr id="6" name="Slide Number Placeholder 5"/>
          <p:cNvSpPr>
            <a:spLocks noGrp="1"/>
          </p:cNvSpPr>
          <p:nvPr>
            <p:ph type="sldNum" sz="quarter" idx="12"/>
          </p:nvPr>
        </p:nvSpPr>
        <p:spPr/>
        <p:txBody>
          <a:bodyPr/>
          <a:lstStyle/>
          <a:p>
            <a:fld id="{82EC3314-25D2-4718-8B84-2DECAB6AB565}" type="slidenum">
              <a:rPr lang="en-CA" smtClean="0"/>
              <a:pPr/>
              <a:t>2</a:t>
            </a:fld>
            <a:endParaRPr lang="en-CA"/>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CA" dirty="0" smtClean="0"/>
              <a:t>Social Structure</a:t>
            </a:r>
            <a:endParaRPr lang="en-CA" dirty="0"/>
          </a:p>
        </p:txBody>
      </p:sp>
      <p:sp>
        <p:nvSpPr>
          <p:cNvPr id="7" name="Content Placeholder 6"/>
          <p:cNvSpPr>
            <a:spLocks noGrp="1"/>
          </p:cNvSpPr>
          <p:nvPr>
            <p:ph idx="1"/>
          </p:nvPr>
        </p:nvSpPr>
        <p:spPr/>
        <p:txBody>
          <a:bodyPr>
            <a:normAutofit/>
          </a:bodyPr>
          <a:lstStyle/>
          <a:p>
            <a:r>
              <a:rPr lang="en-CA" dirty="0" smtClean="0"/>
              <a:t>Life entails social processes that sift and sort people into and out of various settings, and open or close opportunities depending on the characteristics of people and the contexts that surround them. </a:t>
            </a:r>
          </a:p>
          <a:p>
            <a:pPr>
              <a:buNone/>
            </a:pPr>
            <a:endParaRPr lang="en-CA" dirty="0"/>
          </a:p>
        </p:txBody>
      </p:sp>
      <p:sp>
        <p:nvSpPr>
          <p:cNvPr id="5" name="Slide Number Placeholder 4"/>
          <p:cNvSpPr>
            <a:spLocks noGrp="1"/>
          </p:cNvSpPr>
          <p:nvPr>
            <p:ph type="sldNum" sz="quarter" idx="12"/>
          </p:nvPr>
        </p:nvSpPr>
        <p:spPr/>
        <p:txBody>
          <a:bodyPr/>
          <a:lstStyle/>
          <a:p>
            <a:fld id="{82EC3314-25D2-4718-8B84-2DECAB6AB565}" type="slidenum">
              <a:rPr lang="en-CA" smtClean="0"/>
              <a:pPr/>
              <a:t>3</a:t>
            </a:fld>
            <a:endParaRPr lang="en-CA"/>
          </a:p>
        </p:txBody>
      </p:sp>
      <p:pic>
        <p:nvPicPr>
          <p:cNvPr id="8" name="rg_hi" descr="https://encrypted-tbn0.gstatic.com/images?q=tbn:ANd9GcS306q9-0PhlJ1Ash2kTk7XfOQcYrvlKfAUsK9ATV60RxgLl47U"/>
          <p:cNvPicPr/>
          <p:nvPr/>
        </p:nvPicPr>
        <p:blipFill>
          <a:blip r:embed="rId3"/>
          <a:srcRect/>
          <a:stretch>
            <a:fillRect/>
          </a:stretch>
        </p:blipFill>
        <p:spPr bwMode="auto">
          <a:xfrm>
            <a:off x="7291705" y="4387850"/>
            <a:ext cx="1852295" cy="247015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Agency</a:t>
            </a:r>
            <a:endParaRPr lang="en-CA" dirty="0"/>
          </a:p>
        </p:txBody>
      </p:sp>
      <p:sp>
        <p:nvSpPr>
          <p:cNvPr id="3" name="Content Placeholder 2"/>
          <p:cNvSpPr>
            <a:spLocks noGrp="1"/>
          </p:cNvSpPr>
          <p:nvPr>
            <p:ph sz="quarter" idx="1"/>
          </p:nvPr>
        </p:nvSpPr>
        <p:spPr/>
        <p:txBody>
          <a:bodyPr>
            <a:normAutofit/>
          </a:bodyPr>
          <a:lstStyle/>
          <a:p>
            <a:r>
              <a:rPr lang="en-CA" dirty="0" smtClean="0"/>
              <a:t>Individuals are the primary architects of their own lives – making their own decisions, creating their own opportunities, and generating their own meanings</a:t>
            </a:r>
            <a:endParaRPr lang="en-CA" dirty="0"/>
          </a:p>
        </p:txBody>
      </p:sp>
      <p:pic>
        <p:nvPicPr>
          <p:cNvPr id="4" name="rg_hi" descr="https://encrypted-tbn0.gstatic.com/images?q=tbn:ANd9GcTUBYok8KXVbY2YaBL3H6MUeNihXCpSl_5zSvStYjPAF3ET5xRxgQ"/>
          <p:cNvPicPr/>
          <p:nvPr/>
        </p:nvPicPr>
        <p:blipFill>
          <a:blip r:embed="rId2"/>
          <a:srcRect/>
          <a:stretch>
            <a:fillRect/>
          </a:stretch>
        </p:blipFill>
        <p:spPr bwMode="auto">
          <a:xfrm>
            <a:off x="6072198" y="4886960"/>
            <a:ext cx="2315845" cy="197104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dirty="0" smtClean="0"/>
              <a:t>Agency within Structure</a:t>
            </a:r>
            <a:endParaRPr lang="en-CA" dirty="0"/>
          </a:p>
        </p:txBody>
      </p:sp>
      <p:sp>
        <p:nvSpPr>
          <p:cNvPr id="3" name="Content Placeholder 2"/>
          <p:cNvSpPr>
            <a:spLocks noGrp="1"/>
          </p:cNvSpPr>
          <p:nvPr>
            <p:ph sz="quarter" idx="1"/>
          </p:nvPr>
        </p:nvSpPr>
        <p:spPr/>
        <p:txBody>
          <a:bodyPr/>
          <a:lstStyle/>
          <a:p>
            <a:r>
              <a:rPr lang="en-CA" dirty="0" smtClean="0"/>
              <a:t>Individuals actively create their own lives, but do so within parameters set by their social worlds (can constrain or enable).</a:t>
            </a:r>
          </a:p>
          <a:p>
            <a:endParaRPr lang="en-CA" dirty="0" smtClean="0"/>
          </a:p>
          <a:p>
            <a:r>
              <a:rPr lang="en-CA" dirty="0" smtClean="0"/>
              <a:t>People interact with and make attempts to alter those worlds.</a:t>
            </a:r>
            <a:endParaRPr lang="en-C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571472" y="857232"/>
            <a:ext cx="8001000" cy="1384300"/>
          </a:xfrm>
          <a:prstGeom prst="rect">
            <a:avLst/>
          </a:prstGeom>
          <a:noFill/>
          <a:ln w="9525">
            <a:noFill/>
            <a:miter lim="800000"/>
            <a:headEnd/>
            <a:tailEnd/>
          </a:ln>
        </p:spPr>
        <p:txBody>
          <a:bodyPr>
            <a:spAutoFit/>
          </a:bodyPr>
          <a:lstStyle/>
          <a:p>
            <a:pPr>
              <a:spcBef>
                <a:spcPct val="50000"/>
              </a:spcBef>
            </a:pPr>
            <a:r>
              <a:rPr lang="en-US" sz="2800" dirty="0">
                <a:latin typeface="Calibri" pitchFamily="34" charset="0"/>
              </a:rPr>
              <a:t>Sociology emerged in the late 19th and the early 20th century as an attempt to understand the rapid social change accompanying the transition to ‘Modernity’.</a:t>
            </a:r>
          </a:p>
        </p:txBody>
      </p:sp>
      <p:pic>
        <p:nvPicPr>
          <p:cNvPr id="19459" name="Picture 3" descr="industrial revolution train"/>
          <p:cNvPicPr>
            <a:picLocks noChangeAspect="1" noChangeArrowheads="1"/>
          </p:cNvPicPr>
          <p:nvPr/>
        </p:nvPicPr>
        <p:blipFill>
          <a:blip r:embed="rId3"/>
          <a:srcRect/>
          <a:stretch>
            <a:fillRect/>
          </a:stretch>
        </p:blipFill>
        <p:spPr bwMode="auto">
          <a:xfrm>
            <a:off x="4572000" y="2971800"/>
            <a:ext cx="4267200" cy="2940050"/>
          </a:xfrm>
          <a:prstGeom prst="rect">
            <a:avLst/>
          </a:prstGeom>
          <a:noFill/>
          <a:ln w="9525">
            <a:noFill/>
            <a:miter lim="800000"/>
            <a:headEnd/>
            <a:tailEnd/>
          </a:ln>
        </p:spPr>
      </p:pic>
      <p:pic>
        <p:nvPicPr>
          <p:cNvPr id="19460" name="Picture 4" descr="industrial-revolution-children-labor"/>
          <p:cNvPicPr>
            <a:picLocks noChangeAspect="1" noChangeArrowheads="1"/>
          </p:cNvPicPr>
          <p:nvPr/>
        </p:nvPicPr>
        <p:blipFill>
          <a:blip r:embed="rId4"/>
          <a:srcRect/>
          <a:stretch>
            <a:fillRect/>
          </a:stretch>
        </p:blipFill>
        <p:spPr bwMode="auto">
          <a:xfrm>
            <a:off x="304800" y="2971800"/>
            <a:ext cx="3921125" cy="2916238"/>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82EC3314-25D2-4718-8B84-2DECAB6AB565}" type="slidenum">
              <a:rPr lang="en-CA" smtClean="0"/>
              <a:pPr/>
              <a:t>6</a:t>
            </a:fld>
            <a:endParaRPr lang="en-CA"/>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algn="ctr" eaLnBrk="1" hangingPunct="1"/>
            <a:r>
              <a:rPr lang="en-US" dirty="0" smtClean="0"/>
              <a:t>The Founders’ Focus</a:t>
            </a:r>
          </a:p>
        </p:txBody>
      </p:sp>
      <p:sp>
        <p:nvSpPr>
          <p:cNvPr id="46083" name="Rectangle 3"/>
          <p:cNvSpPr>
            <a:spLocks noGrp="1" noChangeArrowheads="1"/>
          </p:cNvSpPr>
          <p:nvPr>
            <p:ph idx="1"/>
          </p:nvPr>
        </p:nvSpPr>
        <p:spPr/>
        <p:txBody>
          <a:bodyPr anchor="ctr"/>
          <a:lstStyle/>
          <a:p>
            <a:r>
              <a:rPr lang="en-CA" sz="2800" dirty="0" smtClean="0">
                <a:latin typeface="Arial" charset="0"/>
              </a:rPr>
              <a:t>Each founder focused on the transition from feudalism to industrial capitalism, pre-modern to modern society.</a:t>
            </a:r>
          </a:p>
          <a:p>
            <a:endParaRPr lang="en-CA" sz="2800" dirty="0" smtClean="0">
              <a:latin typeface="Arial" charset="0"/>
            </a:endParaRPr>
          </a:p>
          <a:p>
            <a:r>
              <a:rPr lang="en-CA" sz="2800" dirty="0" smtClean="0">
                <a:latin typeface="Arial" charset="0"/>
              </a:rPr>
              <a:t>Change and Stability</a:t>
            </a:r>
          </a:p>
          <a:p>
            <a:pPr eaLnBrk="1" hangingPunct="1"/>
            <a:endParaRPr lang="en-US" sz="2800" dirty="0" smtClean="0"/>
          </a:p>
        </p:txBody>
      </p:sp>
      <p:sp>
        <p:nvSpPr>
          <p:cNvPr id="4" name="Slide Number Placeholder 3"/>
          <p:cNvSpPr>
            <a:spLocks noGrp="1"/>
          </p:cNvSpPr>
          <p:nvPr>
            <p:ph type="sldNum" sz="quarter" idx="12"/>
          </p:nvPr>
        </p:nvSpPr>
        <p:spPr/>
        <p:txBody>
          <a:bodyPr/>
          <a:lstStyle/>
          <a:p>
            <a:fld id="{82EC3314-25D2-4718-8B84-2DECAB6AB565}" type="slidenum">
              <a:rPr lang="en-CA" smtClean="0"/>
              <a:pPr/>
              <a:t>7</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0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60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build="p" bldLvl="3"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OMTE"/>
          <p:cNvPicPr>
            <a:picLocks noChangeAspect="1" noChangeArrowheads="1"/>
          </p:cNvPicPr>
          <p:nvPr/>
        </p:nvPicPr>
        <p:blipFill>
          <a:blip r:embed="rId3"/>
          <a:srcRect/>
          <a:stretch>
            <a:fillRect/>
          </a:stretch>
        </p:blipFill>
        <p:spPr bwMode="auto">
          <a:xfrm>
            <a:off x="214282" y="4568681"/>
            <a:ext cx="2571768" cy="2289319"/>
          </a:xfrm>
          <a:prstGeom prst="rect">
            <a:avLst/>
          </a:prstGeom>
          <a:noFill/>
          <a:ln w="9525">
            <a:noFill/>
            <a:miter lim="800000"/>
            <a:headEnd/>
            <a:tailEnd/>
          </a:ln>
        </p:spPr>
      </p:pic>
      <p:sp>
        <p:nvSpPr>
          <p:cNvPr id="4" name="TextBox 3"/>
          <p:cNvSpPr txBox="1"/>
          <p:nvPr/>
        </p:nvSpPr>
        <p:spPr>
          <a:xfrm>
            <a:off x="285720" y="571481"/>
            <a:ext cx="8572560" cy="1661993"/>
          </a:xfrm>
          <a:prstGeom prst="rect">
            <a:avLst/>
          </a:prstGeom>
          <a:noFill/>
        </p:spPr>
        <p:txBody>
          <a:bodyPr wrap="square" rtlCol="0">
            <a:spAutoFit/>
          </a:bodyPr>
          <a:lstStyle/>
          <a:p>
            <a:pPr algn="ctr"/>
            <a:r>
              <a:rPr lang="en-US" sz="4200" dirty="0" smtClean="0">
                <a:latin typeface="Arial" pitchFamily="34" charset="0"/>
                <a:cs typeface="Arial" pitchFamily="34" charset="0"/>
              </a:rPr>
              <a:t>August Comte and the Emergence of Sociology</a:t>
            </a:r>
          </a:p>
          <a:p>
            <a:pPr algn="ctr"/>
            <a:endParaRPr lang="en-CA" dirty="0"/>
          </a:p>
        </p:txBody>
      </p:sp>
      <p:sp>
        <p:nvSpPr>
          <p:cNvPr id="5" name="Slide Number Placeholder 4"/>
          <p:cNvSpPr>
            <a:spLocks noGrp="1"/>
          </p:cNvSpPr>
          <p:nvPr>
            <p:ph type="sldNum" sz="quarter" idx="12"/>
          </p:nvPr>
        </p:nvSpPr>
        <p:spPr/>
        <p:txBody>
          <a:bodyPr/>
          <a:lstStyle/>
          <a:p>
            <a:fld id="{82EC3314-25D2-4718-8B84-2DECAB6AB565}" type="slidenum">
              <a:rPr lang="en-CA" smtClean="0"/>
              <a:pPr/>
              <a:t>8</a:t>
            </a:fld>
            <a:endParaRPr lang="en-CA"/>
          </a:p>
        </p:txBody>
      </p:sp>
      <p:sp>
        <p:nvSpPr>
          <p:cNvPr id="7" name="Content Placeholder 6"/>
          <p:cNvSpPr>
            <a:spLocks noGrp="1"/>
          </p:cNvSpPr>
          <p:nvPr>
            <p:ph sz="half" idx="4294967295"/>
          </p:nvPr>
        </p:nvSpPr>
        <p:spPr>
          <a:xfrm>
            <a:off x="3243263" y="1722438"/>
            <a:ext cx="5900737" cy="4525962"/>
          </a:xfrm>
        </p:spPr>
        <p:txBody>
          <a:bodyPr/>
          <a:lstStyle/>
          <a:p>
            <a:pPr>
              <a:spcBef>
                <a:spcPct val="50000"/>
              </a:spcBef>
            </a:pPr>
            <a:endParaRPr lang="en-US" sz="2800" dirty="0" smtClean="0"/>
          </a:p>
          <a:p>
            <a:pPr>
              <a:spcBef>
                <a:spcPct val="50000"/>
              </a:spcBef>
            </a:pPr>
            <a:endParaRPr lang="en-US" sz="2800" dirty="0" smtClean="0"/>
          </a:p>
          <a:p>
            <a:pPr>
              <a:buNone/>
            </a:pPr>
            <a:endParaRPr lang="en-CA" dirty="0"/>
          </a:p>
        </p:txBody>
      </p:sp>
      <p:sp>
        <p:nvSpPr>
          <p:cNvPr id="6" name="Oval Callout 5"/>
          <p:cNvSpPr/>
          <p:nvPr/>
        </p:nvSpPr>
        <p:spPr>
          <a:xfrm>
            <a:off x="1142976" y="2357430"/>
            <a:ext cx="6715172" cy="2500330"/>
          </a:xfrm>
          <a:prstGeom prst="wedgeEllipse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TextBox 7"/>
          <p:cNvSpPr txBox="1"/>
          <p:nvPr/>
        </p:nvSpPr>
        <p:spPr>
          <a:xfrm>
            <a:off x="1928794" y="2786058"/>
            <a:ext cx="5500726" cy="1384995"/>
          </a:xfrm>
          <a:prstGeom prst="rect">
            <a:avLst/>
          </a:prstGeom>
          <a:noFill/>
        </p:spPr>
        <p:txBody>
          <a:bodyPr wrap="square" rtlCol="0">
            <a:spAutoFit/>
          </a:bodyPr>
          <a:lstStyle/>
          <a:p>
            <a:r>
              <a:rPr lang="en-CA" sz="2800" dirty="0" smtClean="0">
                <a:solidFill>
                  <a:schemeClr val="bg1"/>
                </a:solidFill>
              </a:rPr>
              <a:t>We should study social reality using a scientific approach.  We should call this new discipline SOCIOLOGY! </a:t>
            </a:r>
            <a:endParaRPr lang="en-CA" sz="2800" dirty="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s://encrypted-tbn2.gstatic.com/images?q=tbn:ANd9GcQrU7ZAMLAILj6JOSk2a_6wfG83cDkrQjZhhvYnzU-giR5SD1Tjfg"/>
          <p:cNvPicPr>
            <a:picLocks noGrp="1" noChangeAspect="1" noChangeArrowheads="1"/>
          </p:cNvPicPr>
          <p:nvPr>
            <p:ph idx="4294967295"/>
          </p:nvPr>
        </p:nvPicPr>
        <p:blipFill>
          <a:blip r:embed="rId3"/>
          <a:srcRect/>
          <a:stretch>
            <a:fillRect/>
          </a:stretch>
        </p:blipFill>
        <p:spPr bwMode="auto">
          <a:xfrm>
            <a:off x="1714480" y="2000240"/>
            <a:ext cx="3064694" cy="4465226"/>
          </a:xfrm>
          <a:prstGeom prst="rect">
            <a:avLst/>
          </a:prstGeom>
          <a:noFill/>
        </p:spPr>
      </p:pic>
      <p:sp>
        <p:nvSpPr>
          <p:cNvPr id="6" name="Rounded Rectangular Callout 5"/>
          <p:cNvSpPr/>
          <p:nvPr/>
        </p:nvSpPr>
        <p:spPr>
          <a:xfrm>
            <a:off x="3000364" y="0"/>
            <a:ext cx="3500462" cy="1827094"/>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TextBox 7"/>
          <p:cNvSpPr txBox="1"/>
          <p:nvPr/>
        </p:nvSpPr>
        <p:spPr>
          <a:xfrm>
            <a:off x="3357554" y="428604"/>
            <a:ext cx="2928958" cy="1200329"/>
          </a:xfrm>
          <a:prstGeom prst="rect">
            <a:avLst/>
          </a:prstGeom>
          <a:noFill/>
        </p:spPr>
        <p:txBody>
          <a:bodyPr wrap="square" rtlCol="0">
            <a:spAutoFit/>
          </a:bodyPr>
          <a:lstStyle/>
          <a:p>
            <a:r>
              <a:rPr lang="en-US" sz="2400" dirty="0" smtClean="0">
                <a:solidFill>
                  <a:schemeClr val="bg1"/>
                </a:solidFill>
              </a:rPr>
              <a:t>In a country so rich, how could so many people be so poor?</a:t>
            </a:r>
            <a:r>
              <a:rPr lang="en-CA" sz="2400" dirty="0" smtClean="0">
                <a:solidFill>
                  <a:schemeClr val="bg1"/>
                </a:solidFill>
              </a:rPr>
              <a:t> </a:t>
            </a:r>
            <a:endParaRPr lang="en-CA" sz="2400" dirty="0">
              <a:solidFill>
                <a:schemeClr val="bg1"/>
              </a:solidFill>
            </a:endParaRPr>
          </a:p>
        </p:txBody>
      </p:sp>
      <p:sp>
        <p:nvSpPr>
          <p:cNvPr id="5" name="Slide Number Placeholder 4"/>
          <p:cNvSpPr>
            <a:spLocks noGrp="1"/>
          </p:cNvSpPr>
          <p:nvPr>
            <p:ph type="sldNum" sz="quarter" idx="12"/>
          </p:nvPr>
        </p:nvSpPr>
        <p:spPr/>
        <p:txBody>
          <a:bodyPr/>
          <a:lstStyle/>
          <a:p>
            <a:fld id="{82EC3314-25D2-4718-8B84-2DECAB6AB565}" type="slidenum">
              <a:rPr lang="en-CA" smtClean="0"/>
              <a:pPr/>
              <a:t>9</a:t>
            </a:fld>
            <a:endParaRPr lang="en-CA"/>
          </a:p>
        </p:txBody>
      </p:sp>
      <p:sp>
        <p:nvSpPr>
          <p:cNvPr id="7" name="TextBox 6"/>
          <p:cNvSpPr txBox="1"/>
          <p:nvPr/>
        </p:nvSpPr>
        <p:spPr>
          <a:xfrm>
            <a:off x="4929190" y="3929066"/>
            <a:ext cx="3214710" cy="707886"/>
          </a:xfrm>
          <a:prstGeom prst="rect">
            <a:avLst/>
          </a:prstGeom>
          <a:noFill/>
        </p:spPr>
        <p:txBody>
          <a:bodyPr wrap="square" rtlCol="0">
            <a:spAutoFit/>
          </a:bodyPr>
          <a:lstStyle/>
          <a:p>
            <a:r>
              <a:rPr lang="en-CA" sz="4000" dirty="0" smtClean="0">
                <a:solidFill>
                  <a:schemeClr val="accent1">
                    <a:lumMod val="50000"/>
                  </a:schemeClr>
                </a:solidFill>
              </a:rPr>
              <a:t>Karl Marx</a:t>
            </a:r>
            <a:endParaRPr lang="en-CA" sz="4000" dirty="0">
              <a:solidFill>
                <a:schemeClr val="accent1">
                  <a:lumMod val="50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Karl Marx </a:t>
            </a:r>
            <a:r>
              <a:rPr lang="en-US" dirty="0" smtClean="0"/>
              <a:t>(</a:t>
            </a:r>
            <a:r>
              <a:rPr lang="en-CA" dirty="0" smtClean="0"/>
              <a:t>1818–1883)</a:t>
            </a:r>
            <a:endParaRPr lang="en-CA" dirty="0"/>
          </a:p>
        </p:txBody>
      </p:sp>
      <p:sp>
        <p:nvSpPr>
          <p:cNvPr id="3" name="Content Placeholder 2"/>
          <p:cNvSpPr>
            <a:spLocks noGrp="1"/>
          </p:cNvSpPr>
          <p:nvPr>
            <p:ph sz="half" idx="1"/>
          </p:nvPr>
        </p:nvSpPr>
        <p:spPr/>
        <p:txBody>
          <a:bodyPr>
            <a:normAutofit fontScale="92500"/>
          </a:bodyPr>
          <a:lstStyle/>
          <a:p>
            <a:r>
              <a:rPr lang="en-US" sz="3200" dirty="0" smtClean="0"/>
              <a:t>Inequality was the key feature of any society</a:t>
            </a:r>
          </a:p>
          <a:p>
            <a:pPr>
              <a:spcBef>
                <a:spcPct val="50000"/>
              </a:spcBef>
            </a:pPr>
            <a:r>
              <a:rPr lang="en-US" sz="3200" dirty="0" smtClean="0"/>
              <a:t> Society’s system of production shapes everything else</a:t>
            </a:r>
          </a:p>
          <a:p>
            <a:pPr>
              <a:spcBef>
                <a:spcPct val="50000"/>
              </a:spcBef>
            </a:pPr>
            <a:r>
              <a:rPr lang="en-CA" sz="3200" dirty="0" smtClean="0"/>
              <a:t>Social revolutionary seeking a utopian future.</a:t>
            </a:r>
          </a:p>
          <a:p>
            <a:endParaRPr lang="en-CA" dirty="0"/>
          </a:p>
        </p:txBody>
      </p:sp>
      <p:pic>
        <p:nvPicPr>
          <p:cNvPr id="5" name="Picture 2" descr="marx1875"/>
          <p:cNvPicPr>
            <a:picLocks noGrp="1" noChangeAspect="1" noChangeArrowheads="1"/>
          </p:cNvPicPr>
          <p:nvPr>
            <p:ph sz="half" idx="2"/>
          </p:nvPr>
        </p:nvPicPr>
        <p:blipFill>
          <a:blip r:embed="rId3"/>
          <a:srcRect/>
          <a:stretch>
            <a:fillRect/>
          </a:stretch>
        </p:blipFill>
        <p:spPr bwMode="auto">
          <a:xfrm>
            <a:off x="5059942" y="1722438"/>
            <a:ext cx="3215116" cy="4525962"/>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82EC3314-25D2-4718-8B84-2DECAB6AB565}" type="slidenum">
              <a:rPr lang="en-CA" smtClean="0"/>
              <a:pPr/>
              <a:t>10</a:t>
            </a:fld>
            <a:endParaRPr lang="en-CA"/>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CA" dirty="0" smtClean="0"/>
              <a:t>Materialist Approach</a:t>
            </a:r>
            <a:endParaRPr lang="en-CA" dirty="0"/>
          </a:p>
        </p:txBody>
      </p:sp>
      <p:sp>
        <p:nvSpPr>
          <p:cNvPr id="9219" name="Rectangle 3"/>
          <p:cNvSpPr>
            <a:spLocks noGrp="1" noChangeArrowheads="1"/>
          </p:cNvSpPr>
          <p:nvPr>
            <p:ph idx="1"/>
          </p:nvPr>
        </p:nvSpPr>
        <p:spPr/>
        <p:txBody>
          <a:bodyPr>
            <a:normAutofit/>
          </a:bodyPr>
          <a:lstStyle/>
          <a:p>
            <a:endParaRPr lang="en-CA" dirty="0" smtClean="0"/>
          </a:p>
          <a:p>
            <a:r>
              <a:rPr lang="en-CA" dirty="0" smtClean="0"/>
              <a:t>Material production (production of satisfaction for our material needs) is deemed to be the main essential human activity.</a:t>
            </a:r>
            <a:endParaRPr lang="en-CA" dirty="0"/>
          </a:p>
        </p:txBody>
      </p:sp>
      <p:sp>
        <p:nvSpPr>
          <p:cNvPr id="4" name="Slide Number Placeholder 3"/>
          <p:cNvSpPr>
            <a:spLocks noGrp="1"/>
          </p:cNvSpPr>
          <p:nvPr>
            <p:ph type="sldNum" sz="quarter" idx="12"/>
          </p:nvPr>
        </p:nvSpPr>
        <p:spPr/>
        <p:txBody>
          <a:bodyPr/>
          <a:lstStyle/>
          <a:p>
            <a:fld id="{82EC3314-25D2-4718-8B84-2DECAB6AB565}" type="slidenum">
              <a:rPr lang="en-CA" smtClean="0"/>
              <a:pPr/>
              <a:t>11</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21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Bourgeois and </a:t>
            </a:r>
            <a:r>
              <a:rPr lang="en-US" dirty="0" smtClean="0"/>
              <a:t>Proletariat</a:t>
            </a:r>
            <a:endParaRPr lang="en-CA" dirty="0"/>
          </a:p>
        </p:txBody>
      </p:sp>
      <p:sp>
        <p:nvSpPr>
          <p:cNvPr id="3" name="Content Placeholder 2"/>
          <p:cNvSpPr>
            <a:spLocks noGrp="1"/>
          </p:cNvSpPr>
          <p:nvPr>
            <p:ph sz="half" idx="1"/>
          </p:nvPr>
        </p:nvSpPr>
        <p:spPr/>
        <p:txBody>
          <a:bodyPr>
            <a:normAutofit/>
          </a:bodyPr>
          <a:lstStyle/>
          <a:p>
            <a:pPr algn="ctr">
              <a:buNone/>
            </a:pPr>
            <a:r>
              <a:rPr lang="en-US" sz="3200" b="1" dirty="0" smtClean="0"/>
              <a:t>Bourgeois</a:t>
            </a:r>
          </a:p>
          <a:p>
            <a:endParaRPr lang="en-US" sz="3200" dirty="0" smtClean="0"/>
          </a:p>
          <a:p>
            <a:r>
              <a:rPr lang="en-US" sz="3200" dirty="0" smtClean="0"/>
              <a:t>Owners</a:t>
            </a:r>
          </a:p>
          <a:p>
            <a:r>
              <a:rPr lang="en-US" sz="3200" dirty="0" smtClean="0"/>
              <a:t>The oppressors </a:t>
            </a:r>
          </a:p>
        </p:txBody>
      </p:sp>
      <p:sp>
        <p:nvSpPr>
          <p:cNvPr id="9" name="Content Placeholder 8"/>
          <p:cNvSpPr>
            <a:spLocks noGrp="1"/>
          </p:cNvSpPr>
          <p:nvPr>
            <p:ph sz="half" idx="2"/>
          </p:nvPr>
        </p:nvSpPr>
        <p:spPr/>
        <p:txBody>
          <a:bodyPr>
            <a:normAutofit/>
          </a:bodyPr>
          <a:lstStyle/>
          <a:p>
            <a:pPr algn="ctr">
              <a:buNone/>
            </a:pPr>
            <a:r>
              <a:rPr lang="en-US" sz="3200" b="1" dirty="0" smtClean="0"/>
              <a:t>Proletariat </a:t>
            </a:r>
          </a:p>
          <a:p>
            <a:endParaRPr lang="en-US" sz="3200" dirty="0" smtClean="0"/>
          </a:p>
          <a:p>
            <a:r>
              <a:rPr lang="en-US" sz="3200" dirty="0" smtClean="0"/>
              <a:t>Workers</a:t>
            </a:r>
            <a:endParaRPr lang="en-CA" sz="3200" dirty="0" smtClean="0"/>
          </a:p>
          <a:p>
            <a:r>
              <a:rPr lang="en-CA" sz="3200" dirty="0" smtClean="0"/>
              <a:t>The oppressed</a:t>
            </a:r>
          </a:p>
          <a:p>
            <a:endParaRPr lang="en-CA" sz="3200" dirty="0"/>
          </a:p>
        </p:txBody>
      </p:sp>
      <p:sp>
        <p:nvSpPr>
          <p:cNvPr id="4" name="Slide Number Placeholder 3"/>
          <p:cNvSpPr>
            <a:spLocks noGrp="1"/>
          </p:cNvSpPr>
          <p:nvPr>
            <p:ph type="sldNum" sz="quarter" idx="12"/>
          </p:nvPr>
        </p:nvSpPr>
        <p:spPr/>
        <p:txBody>
          <a:bodyPr/>
          <a:lstStyle/>
          <a:p>
            <a:fld id="{82EC3314-25D2-4718-8B84-2DECAB6AB565}" type="slidenum">
              <a:rPr lang="en-CA" smtClean="0"/>
              <a:pPr/>
              <a:t>12</a:t>
            </a:fld>
            <a:endParaRPr lang="en-CA"/>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CA" dirty="0" smtClean="0"/>
              <a:t>Social Class</a:t>
            </a:r>
            <a:endParaRPr lang="en-CA" dirty="0"/>
          </a:p>
        </p:txBody>
      </p:sp>
      <p:sp>
        <p:nvSpPr>
          <p:cNvPr id="3" name="Content Placeholder 2"/>
          <p:cNvSpPr>
            <a:spLocks noGrp="1"/>
          </p:cNvSpPr>
          <p:nvPr>
            <p:ph idx="1"/>
          </p:nvPr>
        </p:nvSpPr>
        <p:spPr/>
        <p:txBody>
          <a:bodyPr>
            <a:normAutofit/>
          </a:bodyPr>
          <a:lstStyle/>
          <a:p>
            <a:r>
              <a:rPr lang="en-US" dirty="0" smtClean="0"/>
              <a:t>Determined by his or her relationship to the means of production.  </a:t>
            </a:r>
          </a:p>
          <a:p>
            <a:endParaRPr lang="en-US" dirty="0" smtClean="0"/>
          </a:p>
          <a:p>
            <a:r>
              <a:rPr lang="en-US" dirty="0" smtClean="0"/>
              <a:t>Made up of all individuals who have the same relationship to the means of production. </a:t>
            </a:r>
            <a:endParaRPr lang="en-CA" dirty="0" smtClean="0"/>
          </a:p>
        </p:txBody>
      </p:sp>
      <p:sp>
        <p:nvSpPr>
          <p:cNvPr id="4" name="Slide Number Placeholder 3"/>
          <p:cNvSpPr>
            <a:spLocks noGrp="1"/>
          </p:cNvSpPr>
          <p:nvPr>
            <p:ph type="sldNum" sz="quarter" idx="12"/>
          </p:nvPr>
        </p:nvSpPr>
        <p:spPr/>
        <p:txBody>
          <a:bodyPr/>
          <a:lstStyle/>
          <a:p>
            <a:fld id="{82EC3314-25D2-4718-8B84-2DECAB6AB565}" type="slidenum">
              <a:rPr lang="en-CA" smtClean="0"/>
              <a:pPr/>
              <a:t>13</a:t>
            </a:fld>
            <a:endParaRPr lang="en-CA"/>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Class Conflict</a:t>
            </a:r>
            <a:endParaRPr lang="en-CA" dirty="0"/>
          </a:p>
        </p:txBody>
      </p:sp>
      <p:sp>
        <p:nvSpPr>
          <p:cNvPr id="3" name="Content Placeholder 2"/>
          <p:cNvSpPr>
            <a:spLocks noGrp="1"/>
          </p:cNvSpPr>
          <p:nvPr>
            <p:ph idx="1"/>
          </p:nvPr>
        </p:nvSpPr>
        <p:spPr/>
        <p:txBody>
          <a:bodyPr anchor="ctr">
            <a:normAutofit/>
          </a:bodyPr>
          <a:lstStyle/>
          <a:p>
            <a:r>
              <a:rPr lang="en-CA" b="1" dirty="0" smtClean="0"/>
              <a:t>Class Conflict</a:t>
            </a:r>
            <a:r>
              <a:rPr lang="en-CA" dirty="0" smtClean="0"/>
              <a:t>: the struggle between classes to resist and overcome the opposition of other classes.</a:t>
            </a:r>
          </a:p>
          <a:p>
            <a:r>
              <a:rPr lang="en-CA" dirty="0" smtClean="0">
                <a:latin typeface="Arial" charset="0"/>
              </a:rPr>
              <a:t>Differential, unequal and oppressive power relations are constantly present.</a:t>
            </a:r>
            <a:endParaRPr lang="en-CA" sz="3200" dirty="0" smtClean="0">
              <a:latin typeface="Arial" charset="0"/>
            </a:endParaRPr>
          </a:p>
          <a:p>
            <a:r>
              <a:rPr lang="en-CA" dirty="0" smtClean="0">
                <a:latin typeface="Arial" charset="0"/>
              </a:rPr>
              <a:t>Change and social conflict normal and constant</a:t>
            </a:r>
          </a:p>
          <a:p>
            <a:endParaRPr lang="en-CA" dirty="0"/>
          </a:p>
        </p:txBody>
      </p:sp>
      <p:sp>
        <p:nvSpPr>
          <p:cNvPr id="4" name="Slide Number Placeholder 3"/>
          <p:cNvSpPr>
            <a:spLocks noGrp="1"/>
          </p:cNvSpPr>
          <p:nvPr>
            <p:ph type="sldNum" sz="quarter" idx="12"/>
          </p:nvPr>
        </p:nvSpPr>
        <p:spPr/>
        <p:txBody>
          <a:bodyPr/>
          <a:lstStyle/>
          <a:p>
            <a:fld id="{82EC3314-25D2-4718-8B84-2DECAB6AB565}" type="slidenum">
              <a:rPr lang="en-CA" smtClean="0"/>
              <a:pPr/>
              <a:t>14</a:t>
            </a:fld>
            <a:endParaRPr lang="en-CA"/>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00034" y="428604"/>
            <a:ext cx="8229600" cy="5661042"/>
          </a:xfrm>
        </p:spPr>
        <p:txBody>
          <a:bodyPr>
            <a:noAutofit/>
          </a:bodyPr>
          <a:lstStyle/>
          <a:p>
            <a:pPr algn="ctr"/>
            <a:r>
              <a:rPr lang="en-CA" sz="8800" dirty="0" smtClean="0"/>
              <a:t>Solution = Revolution 	</a:t>
            </a:r>
            <a:endParaRPr lang="en-CA" sz="8800" dirty="0"/>
          </a:p>
        </p:txBody>
      </p:sp>
      <p:sp>
        <p:nvSpPr>
          <p:cNvPr id="4" name="Slide Number Placeholder 3"/>
          <p:cNvSpPr>
            <a:spLocks noGrp="1"/>
          </p:cNvSpPr>
          <p:nvPr>
            <p:ph type="sldNum" sz="quarter" idx="12"/>
          </p:nvPr>
        </p:nvSpPr>
        <p:spPr/>
        <p:txBody>
          <a:bodyPr/>
          <a:lstStyle/>
          <a:p>
            <a:fld id="{82EC3314-25D2-4718-8B84-2DECAB6AB565}" type="slidenum">
              <a:rPr lang="en-CA" smtClean="0"/>
              <a:pPr/>
              <a:t>15</a:t>
            </a:fld>
            <a:endParaRPr lang="en-CA"/>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4294967295"/>
          </p:nvPr>
        </p:nvPicPr>
        <p:blipFill>
          <a:blip r:embed="rId3"/>
          <a:srcRect/>
          <a:stretch>
            <a:fillRect/>
          </a:stretch>
        </p:blipFill>
        <p:spPr bwMode="auto">
          <a:xfrm>
            <a:off x="2786050" y="3643314"/>
            <a:ext cx="1885950" cy="2428875"/>
          </a:xfrm>
          <a:prstGeom prst="rect">
            <a:avLst/>
          </a:prstGeom>
          <a:noFill/>
          <a:ln w="9525">
            <a:noFill/>
            <a:miter lim="800000"/>
            <a:headEnd/>
            <a:tailEnd/>
          </a:ln>
          <a:effectLst/>
        </p:spPr>
      </p:pic>
      <p:sp>
        <p:nvSpPr>
          <p:cNvPr id="5" name="Rounded Rectangular Callout 4"/>
          <p:cNvSpPr/>
          <p:nvPr/>
        </p:nvSpPr>
        <p:spPr>
          <a:xfrm>
            <a:off x="3143240" y="357166"/>
            <a:ext cx="4071966" cy="2714644"/>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dirty="0" smtClean="0">
                <a:solidFill>
                  <a:schemeClr val="bg1"/>
                </a:solidFill>
              </a:rPr>
              <a:t>Q:What holds individuals together in social institutions? What holds society together?</a:t>
            </a:r>
          </a:p>
          <a:p>
            <a:pPr algn="ctr"/>
            <a:endParaRPr lang="en-CA" sz="2800" dirty="0" smtClean="0">
              <a:solidFill>
                <a:schemeClr val="bg1"/>
              </a:solidFill>
            </a:endParaRPr>
          </a:p>
          <a:p>
            <a:pPr algn="ctr"/>
            <a:r>
              <a:rPr lang="en-CA" sz="2800" dirty="0" smtClean="0">
                <a:solidFill>
                  <a:schemeClr val="bg1"/>
                </a:solidFill>
              </a:rPr>
              <a:t>A: Solidarity  </a:t>
            </a:r>
            <a:endParaRPr lang="en-CA" sz="2800" dirty="0">
              <a:solidFill>
                <a:schemeClr val="bg1"/>
              </a:solidFill>
            </a:endParaRPr>
          </a:p>
        </p:txBody>
      </p:sp>
      <p:sp>
        <p:nvSpPr>
          <p:cNvPr id="4" name="Slide Number Placeholder 3"/>
          <p:cNvSpPr>
            <a:spLocks noGrp="1"/>
          </p:cNvSpPr>
          <p:nvPr>
            <p:ph type="sldNum" sz="quarter" idx="12"/>
          </p:nvPr>
        </p:nvSpPr>
        <p:spPr/>
        <p:txBody>
          <a:bodyPr/>
          <a:lstStyle/>
          <a:p>
            <a:fld id="{82EC3314-25D2-4718-8B84-2DECAB6AB565}" type="slidenum">
              <a:rPr lang="en-CA" smtClean="0"/>
              <a:pPr/>
              <a:t>16</a:t>
            </a:fld>
            <a:endParaRPr lang="en-CA"/>
          </a:p>
        </p:txBody>
      </p:sp>
      <p:sp>
        <p:nvSpPr>
          <p:cNvPr id="6" name="Rectangle 5"/>
          <p:cNvSpPr/>
          <p:nvPr/>
        </p:nvSpPr>
        <p:spPr>
          <a:xfrm>
            <a:off x="2500298" y="6215082"/>
            <a:ext cx="3143272" cy="523220"/>
          </a:xfrm>
          <a:prstGeom prst="rect">
            <a:avLst/>
          </a:prstGeom>
        </p:spPr>
        <p:txBody>
          <a:bodyPr wrap="square">
            <a:spAutoFit/>
          </a:bodyPr>
          <a:lstStyle/>
          <a:p>
            <a:r>
              <a:rPr lang="en-CA" sz="2800" dirty="0" smtClean="0">
                <a:solidFill>
                  <a:schemeClr val="accent2"/>
                </a:solidFill>
                <a:latin typeface="Arial" charset="0"/>
              </a:rPr>
              <a:t>Emile Durkheim</a:t>
            </a:r>
            <a:endParaRPr lang="en-CA" sz="2800" dirty="0">
              <a:solidFill>
                <a:schemeClr val="accent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85800" y="228600"/>
            <a:ext cx="7772400" cy="1066800"/>
          </a:xfrm>
        </p:spPr>
        <p:txBody>
          <a:bodyPr/>
          <a:lstStyle/>
          <a:p>
            <a:pPr algn="ctr"/>
            <a:r>
              <a:rPr lang="en-CA" sz="4000" dirty="0">
                <a:latin typeface="Arial" charset="0"/>
              </a:rPr>
              <a:t>Emile </a:t>
            </a:r>
            <a:r>
              <a:rPr lang="en-CA" sz="4000" dirty="0" smtClean="0">
                <a:latin typeface="Arial" charset="0"/>
              </a:rPr>
              <a:t>Durkheim </a:t>
            </a:r>
            <a:r>
              <a:rPr lang="en-CA" sz="4000" dirty="0" smtClean="0"/>
              <a:t>(1858–1917)</a:t>
            </a:r>
            <a:endParaRPr lang="en-CA" sz="4000" dirty="0">
              <a:latin typeface="Arial" charset="0"/>
            </a:endParaRPr>
          </a:p>
        </p:txBody>
      </p:sp>
      <p:sp>
        <p:nvSpPr>
          <p:cNvPr id="28675" name="Rectangle 3"/>
          <p:cNvSpPr>
            <a:spLocks noGrp="1" noChangeArrowheads="1"/>
          </p:cNvSpPr>
          <p:nvPr>
            <p:ph idx="1"/>
          </p:nvPr>
        </p:nvSpPr>
        <p:spPr>
          <a:xfrm>
            <a:off x="285720" y="1500174"/>
            <a:ext cx="7772400" cy="4648200"/>
          </a:xfrm>
        </p:spPr>
        <p:txBody>
          <a:bodyPr>
            <a:normAutofit/>
          </a:bodyPr>
          <a:lstStyle/>
          <a:p>
            <a:pPr>
              <a:lnSpc>
                <a:spcPct val="90000"/>
              </a:lnSpc>
            </a:pPr>
            <a:endParaRPr lang="en-CA" dirty="0" smtClean="0">
              <a:latin typeface="Arial" charset="0"/>
            </a:endParaRPr>
          </a:p>
          <a:p>
            <a:pPr>
              <a:lnSpc>
                <a:spcPct val="90000"/>
              </a:lnSpc>
            </a:pPr>
            <a:r>
              <a:rPr lang="en-CA" dirty="0" smtClean="0">
                <a:latin typeface="Arial" charset="0"/>
              </a:rPr>
              <a:t>Wanted to establish sociology as a legitimate science that could make a positive contribution to social order.</a:t>
            </a:r>
          </a:p>
          <a:p>
            <a:pPr>
              <a:lnSpc>
                <a:spcPct val="90000"/>
              </a:lnSpc>
            </a:pPr>
            <a:r>
              <a:rPr lang="en-CA" dirty="0" smtClean="0">
                <a:latin typeface="Arial" charset="0"/>
              </a:rPr>
              <a:t>Overriding concern</a:t>
            </a:r>
            <a:r>
              <a:rPr lang="en-CA" dirty="0">
                <a:latin typeface="Arial" charset="0"/>
              </a:rPr>
              <a:t>: Social order and stability</a:t>
            </a:r>
            <a:r>
              <a:rPr lang="en-CA" dirty="0" smtClean="0">
                <a:latin typeface="Arial" charset="0"/>
              </a:rPr>
              <a:t>.</a:t>
            </a:r>
          </a:p>
          <a:p>
            <a:pPr>
              <a:lnSpc>
                <a:spcPct val="90000"/>
              </a:lnSpc>
            </a:pPr>
            <a:r>
              <a:rPr lang="en-CA" dirty="0" smtClean="0">
                <a:latin typeface="Arial" charset="0"/>
              </a:rPr>
              <a:t>Intense dislike of social disorder.</a:t>
            </a:r>
            <a:endParaRPr lang="en-CA" dirty="0">
              <a:latin typeface="Arial" charset="0"/>
            </a:endParaRPr>
          </a:p>
        </p:txBody>
      </p:sp>
      <p:sp>
        <p:nvSpPr>
          <p:cNvPr id="5" name="Slide Number Placeholder 4"/>
          <p:cNvSpPr>
            <a:spLocks noGrp="1"/>
          </p:cNvSpPr>
          <p:nvPr>
            <p:ph type="sldNum" sz="quarter" idx="12"/>
          </p:nvPr>
        </p:nvSpPr>
        <p:spPr/>
        <p:txBody>
          <a:bodyPr/>
          <a:lstStyle/>
          <a:p>
            <a:fld id="{82EC3314-25D2-4718-8B84-2DECAB6AB565}" type="slidenum">
              <a:rPr lang="en-CA" smtClean="0"/>
              <a:pPr/>
              <a:t>17</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867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867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867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Social Solidarity</a:t>
            </a:r>
            <a:endParaRPr lang="en-CA" dirty="0"/>
          </a:p>
        </p:txBody>
      </p:sp>
      <p:sp>
        <p:nvSpPr>
          <p:cNvPr id="3" name="Content Placeholder 2"/>
          <p:cNvSpPr>
            <a:spLocks noGrp="1"/>
          </p:cNvSpPr>
          <p:nvPr>
            <p:ph idx="1"/>
          </p:nvPr>
        </p:nvSpPr>
        <p:spPr/>
        <p:txBody>
          <a:bodyPr anchor="ctr">
            <a:normAutofit/>
          </a:bodyPr>
          <a:lstStyle/>
          <a:p>
            <a:pPr marL="578358" indent="-514350">
              <a:buFont typeface="+mj-lt"/>
              <a:buAutoNum type="arabicPeriod"/>
            </a:pPr>
            <a:r>
              <a:rPr lang="en-CA" sz="3600" dirty="0" smtClean="0"/>
              <a:t>The degree to which group members share beliefs and values</a:t>
            </a:r>
          </a:p>
          <a:p>
            <a:pPr marL="578358" indent="-514350">
              <a:buFont typeface="+mj-lt"/>
              <a:buAutoNum type="arabicPeriod"/>
            </a:pPr>
            <a:endParaRPr lang="en-CA" sz="3600" dirty="0" smtClean="0"/>
          </a:p>
          <a:p>
            <a:pPr marL="578358" indent="-514350">
              <a:buFont typeface="+mj-lt"/>
              <a:buAutoNum type="arabicPeriod"/>
            </a:pPr>
            <a:r>
              <a:rPr lang="en-CA" sz="3600" dirty="0" smtClean="0"/>
              <a:t>The intensity and frequency of their interactions</a:t>
            </a:r>
            <a:endParaRPr lang="en-CA" sz="3600" dirty="0"/>
          </a:p>
        </p:txBody>
      </p:sp>
      <p:sp>
        <p:nvSpPr>
          <p:cNvPr id="4" name="Slide Number Placeholder 3"/>
          <p:cNvSpPr>
            <a:spLocks noGrp="1"/>
          </p:cNvSpPr>
          <p:nvPr>
            <p:ph type="sldNum" sz="quarter" idx="12"/>
          </p:nvPr>
        </p:nvSpPr>
        <p:spPr/>
        <p:txBody>
          <a:bodyPr/>
          <a:lstStyle/>
          <a:p>
            <a:fld id="{82EC3314-25D2-4718-8B84-2DECAB6AB565}" type="slidenum">
              <a:rPr lang="en-CA" smtClean="0"/>
              <a:pPr/>
              <a:t>18</a:t>
            </a:fld>
            <a:endParaRPr lang="en-CA"/>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Anomie </a:t>
            </a:r>
            <a:endParaRPr lang="en-CA" dirty="0"/>
          </a:p>
        </p:txBody>
      </p:sp>
      <p:sp>
        <p:nvSpPr>
          <p:cNvPr id="3" name="Content Placeholder 2"/>
          <p:cNvSpPr>
            <a:spLocks noGrp="1"/>
          </p:cNvSpPr>
          <p:nvPr>
            <p:ph idx="1"/>
          </p:nvPr>
        </p:nvSpPr>
        <p:spPr/>
        <p:txBody>
          <a:bodyPr/>
          <a:lstStyle/>
          <a:p>
            <a:r>
              <a:rPr lang="en-CA" dirty="0" smtClean="0"/>
              <a:t>Breakdown of social norms </a:t>
            </a:r>
          </a:p>
          <a:p>
            <a:r>
              <a:rPr lang="en-CA" dirty="0" smtClean="0"/>
              <a:t>Norms no longer control the activities of members in society</a:t>
            </a:r>
          </a:p>
          <a:p>
            <a:r>
              <a:rPr lang="en-CA" dirty="0" smtClean="0"/>
              <a:t>Social disorder </a:t>
            </a:r>
            <a:endParaRPr lang="en-CA" dirty="0"/>
          </a:p>
        </p:txBody>
      </p:sp>
      <p:sp>
        <p:nvSpPr>
          <p:cNvPr id="4" name="Slide Number Placeholder 3"/>
          <p:cNvSpPr>
            <a:spLocks noGrp="1"/>
          </p:cNvSpPr>
          <p:nvPr>
            <p:ph type="sldNum" sz="quarter" idx="12"/>
          </p:nvPr>
        </p:nvSpPr>
        <p:spPr/>
        <p:txBody>
          <a:bodyPr/>
          <a:lstStyle/>
          <a:p>
            <a:fld id="{82EC3314-25D2-4718-8B84-2DECAB6AB565}" type="slidenum">
              <a:rPr lang="en-CA" smtClean="0"/>
              <a:pPr/>
              <a:t>19</a:t>
            </a:fld>
            <a:endParaRPr lang="en-CA"/>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srcRect/>
          <a:stretch>
            <a:fillRect/>
          </a:stretch>
        </p:blipFill>
        <p:spPr bwMode="auto">
          <a:xfrm>
            <a:off x="3000364" y="3357562"/>
            <a:ext cx="1847850" cy="2333625"/>
          </a:xfrm>
          <a:prstGeom prst="rect">
            <a:avLst/>
          </a:prstGeom>
          <a:noFill/>
          <a:ln w="9525">
            <a:noFill/>
            <a:miter lim="800000"/>
            <a:headEnd/>
            <a:tailEnd/>
          </a:ln>
          <a:effectLst/>
        </p:spPr>
      </p:pic>
      <p:sp>
        <p:nvSpPr>
          <p:cNvPr id="4" name="Rounded Rectangular Callout 3"/>
          <p:cNvSpPr/>
          <p:nvPr/>
        </p:nvSpPr>
        <p:spPr>
          <a:xfrm>
            <a:off x="3786182" y="1071546"/>
            <a:ext cx="3786214" cy="185738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dirty="0" smtClean="0">
                <a:solidFill>
                  <a:schemeClr val="bg1"/>
                </a:solidFill>
              </a:rPr>
              <a:t>How do social actors conceptualized their social action?</a:t>
            </a:r>
            <a:endParaRPr lang="en-CA" sz="2800" dirty="0">
              <a:solidFill>
                <a:schemeClr val="bg1"/>
              </a:solidFill>
            </a:endParaRPr>
          </a:p>
        </p:txBody>
      </p:sp>
      <p:sp>
        <p:nvSpPr>
          <p:cNvPr id="5" name="Slide Number Placeholder 4"/>
          <p:cNvSpPr>
            <a:spLocks noGrp="1"/>
          </p:cNvSpPr>
          <p:nvPr>
            <p:ph type="sldNum" sz="quarter" idx="12"/>
          </p:nvPr>
        </p:nvSpPr>
        <p:spPr/>
        <p:txBody>
          <a:bodyPr/>
          <a:lstStyle/>
          <a:p>
            <a:fld id="{82EC3314-25D2-4718-8B84-2DECAB6AB565}" type="slidenum">
              <a:rPr lang="en-CA" smtClean="0"/>
              <a:pPr/>
              <a:t>20</a:t>
            </a:fld>
            <a:endParaRPr lang="en-CA"/>
          </a:p>
        </p:txBody>
      </p:sp>
      <p:sp>
        <p:nvSpPr>
          <p:cNvPr id="6" name="TextBox 5"/>
          <p:cNvSpPr txBox="1"/>
          <p:nvPr/>
        </p:nvSpPr>
        <p:spPr>
          <a:xfrm>
            <a:off x="5143504" y="4000504"/>
            <a:ext cx="2857520" cy="584775"/>
          </a:xfrm>
          <a:prstGeom prst="rect">
            <a:avLst/>
          </a:prstGeom>
          <a:noFill/>
        </p:spPr>
        <p:txBody>
          <a:bodyPr wrap="square" rtlCol="0">
            <a:spAutoFit/>
          </a:bodyPr>
          <a:lstStyle/>
          <a:p>
            <a:r>
              <a:rPr lang="en-CA" sz="3200" dirty="0" smtClean="0">
                <a:solidFill>
                  <a:schemeClr val="accent1">
                    <a:lumMod val="50000"/>
                  </a:schemeClr>
                </a:solidFill>
              </a:rPr>
              <a:t>Max Weber</a:t>
            </a:r>
            <a:endParaRPr lang="en-CA" sz="3200" dirty="0">
              <a:solidFill>
                <a:schemeClr val="accent1">
                  <a:lumMod val="50000"/>
                </a:schemeClr>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CA" dirty="0" smtClean="0"/>
              <a:t>Max Weber </a:t>
            </a:r>
            <a:r>
              <a:rPr lang="en-US" dirty="0" smtClean="0"/>
              <a:t>(1864–1920)</a:t>
            </a:r>
            <a:endParaRPr lang="en-CA" dirty="0"/>
          </a:p>
        </p:txBody>
      </p:sp>
      <p:sp>
        <p:nvSpPr>
          <p:cNvPr id="33795" name="Rectangle 3"/>
          <p:cNvSpPr>
            <a:spLocks noGrp="1" noChangeArrowheads="1"/>
          </p:cNvSpPr>
          <p:nvPr>
            <p:ph type="body" idx="4294967295"/>
          </p:nvPr>
        </p:nvSpPr>
        <p:spPr>
          <a:xfrm>
            <a:off x="642910" y="1643050"/>
            <a:ext cx="7772400" cy="4114800"/>
          </a:xfrm>
        </p:spPr>
        <p:txBody>
          <a:bodyPr/>
          <a:lstStyle/>
          <a:p>
            <a:pPr>
              <a:lnSpc>
                <a:spcPct val="90000"/>
              </a:lnSpc>
              <a:buFontTx/>
              <a:buNone/>
            </a:pPr>
            <a:endParaRPr lang="en-CA" sz="1200" dirty="0"/>
          </a:p>
          <a:p>
            <a:pPr>
              <a:lnSpc>
                <a:spcPct val="90000"/>
              </a:lnSpc>
              <a:buFontTx/>
              <a:buNone/>
            </a:pPr>
            <a:endParaRPr lang="en-CA" sz="1200" dirty="0"/>
          </a:p>
          <a:p>
            <a:pPr>
              <a:lnSpc>
                <a:spcPct val="90000"/>
              </a:lnSpc>
              <a:spcBef>
                <a:spcPts val="0"/>
              </a:spcBef>
            </a:pPr>
            <a:r>
              <a:rPr lang="en-CA" dirty="0"/>
              <a:t>Considered</a:t>
            </a:r>
            <a:r>
              <a:rPr lang="en-CA" b="1" dirty="0"/>
              <a:t> </a:t>
            </a:r>
            <a:r>
              <a:rPr lang="en-CA" dirty="0"/>
              <a:t>sociology to be about understanding and </a:t>
            </a:r>
            <a:r>
              <a:rPr lang="en-CA" dirty="0" smtClean="0"/>
              <a:t>explaining individual </a:t>
            </a:r>
            <a:r>
              <a:rPr lang="en-CA" dirty="0"/>
              <a:t>social actions.</a:t>
            </a:r>
          </a:p>
        </p:txBody>
      </p:sp>
      <p:sp>
        <p:nvSpPr>
          <p:cNvPr id="5" name="Slide Number Placeholder 4"/>
          <p:cNvSpPr>
            <a:spLocks noGrp="1"/>
          </p:cNvSpPr>
          <p:nvPr>
            <p:ph type="sldNum" sz="quarter" idx="12"/>
          </p:nvPr>
        </p:nvSpPr>
        <p:spPr/>
        <p:txBody>
          <a:bodyPr/>
          <a:lstStyle/>
          <a:p>
            <a:fld id="{82EC3314-25D2-4718-8B84-2DECAB6AB565}" type="slidenum">
              <a:rPr lang="en-CA" smtClean="0"/>
              <a:pPr/>
              <a:t>21</a:t>
            </a:fld>
            <a:endParaRPr lang="en-CA"/>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a:bodyPr>
          <a:lstStyle/>
          <a:p>
            <a:r>
              <a:rPr lang="en-CA" dirty="0" smtClean="0"/>
              <a:t>Human Social Action</a:t>
            </a:r>
            <a:endParaRPr lang="en-CA" dirty="0"/>
          </a:p>
        </p:txBody>
      </p:sp>
      <p:sp>
        <p:nvSpPr>
          <p:cNvPr id="34819" name="Rectangle 3"/>
          <p:cNvSpPr>
            <a:spLocks noGrp="1" noChangeArrowheads="1"/>
          </p:cNvSpPr>
          <p:nvPr>
            <p:ph idx="1"/>
          </p:nvPr>
        </p:nvSpPr>
        <p:spPr/>
        <p:txBody>
          <a:bodyPr>
            <a:normAutofit/>
          </a:bodyPr>
          <a:lstStyle/>
          <a:p>
            <a:r>
              <a:rPr lang="en-CA" dirty="0" smtClean="0"/>
              <a:t>Social behaviour and actions have subjective meanings to the actor.</a:t>
            </a:r>
          </a:p>
          <a:p>
            <a:endParaRPr lang="en-CA" dirty="0" smtClean="0"/>
          </a:p>
          <a:p>
            <a:r>
              <a:rPr lang="en-CA" dirty="0" smtClean="0"/>
              <a:t>We should try to uncover and understand these motives and subjective meanings.</a:t>
            </a:r>
            <a:endParaRPr lang="en-CA" dirty="0"/>
          </a:p>
        </p:txBody>
      </p:sp>
      <p:sp>
        <p:nvSpPr>
          <p:cNvPr id="4" name="Slide Number Placeholder 3"/>
          <p:cNvSpPr>
            <a:spLocks noGrp="1"/>
          </p:cNvSpPr>
          <p:nvPr>
            <p:ph type="sldNum" sz="quarter" idx="12"/>
          </p:nvPr>
        </p:nvSpPr>
        <p:spPr/>
        <p:txBody>
          <a:bodyPr/>
          <a:lstStyle/>
          <a:p>
            <a:fld id="{82EC3314-25D2-4718-8B84-2DECAB6AB565}" type="slidenum">
              <a:rPr lang="en-CA" smtClean="0"/>
              <a:pPr/>
              <a:t>22</a:t>
            </a:fld>
            <a:endParaRPr lang="en-CA"/>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CA" dirty="0" err="1" smtClean="0"/>
              <a:t>Verstehen</a:t>
            </a:r>
            <a:r>
              <a:rPr lang="en-CA" dirty="0" smtClean="0"/>
              <a:t> </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German word which means ‘understanding’ or ‘insight’</a:t>
            </a:r>
          </a:p>
          <a:p>
            <a:endParaRPr lang="en-CA" dirty="0" smtClean="0"/>
          </a:p>
          <a:p>
            <a:r>
              <a:rPr lang="en-CA" dirty="0" smtClean="0"/>
              <a:t>Weber used it to mean understanding arrived at through empathetic connection with the actor.</a:t>
            </a:r>
          </a:p>
          <a:p>
            <a:endParaRPr lang="en-CA" dirty="0" smtClean="0"/>
          </a:p>
          <a:p>
            <a:r>
              <a:rPr lang="en-CA" dirty="0" smtClean="0"/>
              <a:t>Stresses the importance of taking into account people’s emotions, thoughts, beliefs, and attitudes</a:t>
            </a:r>
            <a:endParaRPr lang="en-CA" dirty="0"/>
          </a:p>
        </p:txBody>
      </p:sp>
      <p:sp>
        <p:nvSpPr>
          <p:cNvPr id="4" name="Slide Number Placeholder 3"/>
          <p:cNvSpPr>
            <a:spLocks noGrp="1"/>
          </p:cNvSpPr>
          <p:nvPr>
            <p:ph type="sldNum" sz="quarter" idx="12"/>
          </p:nvPr>
        </p:nvSpPr>
        <p:spPr/>
        <p:txBody>
          <a:bodyPr/>
          <a:lstStyle/>
          <a:p>
            <a:fld id="{82EC3314-25D2-4718-8B84-2DECAB6AB565}" type="slidenum">
              <a:rPr lang="en-CA" smtClean="0"/>
              <a:pPr/>
              <a:t>23</a:t>
            </a:fld>
            <a:endParaRPr lang="en-CA"/>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CA" smtClean="0"/>
              <a:t>Where to we begin?</a:t>
            </a:r>
            <a:endParaRPr lang="en-CA" dirty="0"/>
          </a:p>
        </p:txBody>
      </p:sp>
      <p:sp>
        <p:nvSpPr>
          <p:cNvPr id="38915" name="Rectangle 3"/>
          <p:cNvSpPr>
            <a:spLocks noGrp="1" noChangeArrowheads="1"/>
          </p:cNvSpPr>
          <p:nvPr>
            <p:ph idx="1"/>
          </p:nvPr>
        </p:nvSpPr>
        <p:spPr/>
        <p:txBody>
          <a:bodyPr/>
          <a:lstStyle/>
          <a:p>
            <a:r>
              <a:rPr lang="en-CA" dirty="0" smtClean="0"/>
              <a:t>To guide our thinking, facilitate explanation, and allow comparative analysis Weber suggested we create ‘ideal types’ of the phenomenon we are studying.</a:t>
            </a:r>
            <a:endParaRPr lang="en-CA" dirty="0"/>
          </a:p>
        </p:txBody>
      </p:sp>
      <p:sp>
        <p:nvSpPr>
          <p:cNvPr id="4" name="Slide Number Placeholder 3"/>
          <p:cNvSpPr>
            <a:spLocks noGrp="1"/>
          </p:cNvSpPr>
          <p:nvPr>
            <p:ph type="sldNum" sz="quarter" idx="12"/>
          </p:nvPr>
        </p:nvSpPr>
        <p:spPr/>
        <p:txBody>
          <a:bodyPr/>
          <a:lstStyle/>
          <a:p>
            <a:fld id="{82EC3314-25D2-4718-8B84-2DECAB6AB565}" type="slidenum">
              <a:rPr lang="en-CA" smtClean="0"/>
              <a:pPr/>
              <a:t>24</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89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685800" y="304800"/>
            <a:ext cx="7772400" cy="1066800"/>
          </a:xfrm>
        </p:spPr>
        <p:txBody>
          <a:bodyPr/>
          <a:lstStyle/>
          <a:p>
            <a:r>
              <a:rPr lang="en-CA" sz="4000" dirty="0">
                <a:latin typeface="Arial" charset="0"/>
              </a:rPr>
              <a:t>Ideal </a:t>
            </a:r>
            <a:r>
              <a:rPr lang="en-CA" sz="4000" dirty="0" smtClean="0">
                <a:latin typeface="Arial" charset="0"/>
              </a:rPr>
              <a:t>Types</a:t>
            </a:r>
            <a:endParaRPr lang="en-CA" sz="2400" dirty="0">
              <a:latin typeface="Arial" charset="0"/>
            </a:endParaRPr>
          </a:p>
        </p:txBody>
      </p:sp>
      <p:sp>
        <p:nvSpPr>
          <p:cNvPr id="39939" name="Rectangle 3"/>
          <p:cNvSpPr>
            <a:spLocks noGrp="1" noChangeArrowheads="1"/>
          </p:cNvSpPr>
          <p:nvPr>
            <p:ph idx="1"/>
          </p:nvPr>
        </p:nvSpPr>
        <p:spPr>
          <a:xfrm>
            <a:off x="762000" y="1371600"/>
            <a:ext cx="7772400" cy="4800600"/>
          </a:xfrm>
        </p:spPr>
        <p:txBody>
          <a:bodyPr anchor="ctr">
            <a:normAutofit/>
          </a:bodyPr>
          <a:lstStyle/>
          <a:p>
            <a:pPr lvl="0"/>
            <a:r>
              <a:rPr lang="en-US" dirty="0" smtClean="0"/>
              <a:t>An abstract statement of the essential characteristics of any social phenomenon</a:t>
            </a:r>
          </a:p>
          <a:p>
            <a:pPr lvl="0"/>
            <a:endParaRPr lang="en-US" dirty="0" smtClean="0"/>
          </a:p>
          <a:p>
            <a:r>
              <a:rPr lang="en-CA" dirty="0" smtClean="0"/>
              <a:t>A mental construct or abstract representation of what we are studying</a:t>
            </a:r>
          </a:p>
          <a:p>
            <a:endParaRPr lang="en-CA" dirty="0" smtClean="0"/>
          </a:p>
          <a:p>
            <a:r>
              <a:rPr lang="en-CA" dirty="0" smtClean="0"/>
              <a:t>Benchmarks to analyze and understand behaviour</a:t>
            </a:r>
          </a:p>
          <a:p>
            <a:pPr lvl="0"/>
            <a:endParaRPr lang="en-US" dirty="0" smtClean="0"/>
          </a:p>
        </p:txBody>
      </p:sp>
      <p:sp>
        <p:nvSpPr>
          <p:cNvPr id="4" name="Slide Number Placeholder 3"/>
          <p:cNvSpPr>
            <a:spLocks noGrp="1"/>
          </p:cNvSpPr>
          <p:nvPr>
            <p:ph type="sldNum" sz="quarter" idx="12"/>
          </p:nvPr>
        </p:nvSpPr>
        <p:spPr/>
        <p:txBody>
          <a:bodyPr/>
          <a:lstStyle/>
          <a:p>
            <a:fld id="{82EC3314-25D2-4718-8B84-2DECAB6AB565}" type="slidenum">
              <a:rPr lang="en-CA" smtClean="0"/>
              <a:pPr/>
              <a:t>25</a:t>
            </a:fld>
            <a:endParaRPr lang="en-CA"/>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Weber Today: Rationalization </a:t>
            </a:r>
            <a:endParaRPr lang="en-CA" dirty="0"/>
          </a:p>
        </p:txBody>
      </p:sp>
      <p:sp>
        <p:nvSpPr>
          <p:cNvPr id="4" name="Content Placeholder 3"/>
          <p:cNvSpPr>
            <a:spLocks noGrp="1"/>
          </p:cNvSpPr>
          <p:nvPr>
            <p:ph idx="1"/>
          </p:nvPr>
        </p:nvSpPr>
        <p:spPr/>
        <p:txBody>
          <a:bodyPr/>
          <a:lstStyle/>
          <a:p>
            <a:r>
              <a:rPr lang="en-US" dirty="0" smtClean="0"/>
              <a:t>The process by which traditional methods of social organization, characterized by informality and spontaneity, are gradually replaced by efficiently administered formal rules and procedures</a:t>
            </a:r>
            <a:endParaRPr lang="en-CA" dirty="0"/>
          </a:p>
        </p:txBody>
      </p:sp>
      <p:sp>
        <p:nvSpPr>
          <p:cNvPr id="3" name="Slide Number Placeholder 2"/>
          <p:cNvSpPr>
            <a:spLocks noGrp="1"/>
          </p:cNvSpPr>
          <p:nvPr>
            <p:ph type="sldNum" sz="quarter" idx="12"/>
          </p:nvPr>
        </p:nvSpPr>
        <p:spPr/>
        <p:txBody>
          <a:bodyPr/>
          <a:lstStyle/>
          <a:p>
            <a:fld id="{82EC3314-25D2-4718-8B84-2DECAB6AB565}" type="slidenum">
              <a:rPr lang="en-CA" smtClean="0"/>
              <a:pPr/>
              <a:t>26</a:t>
            </a:fld>
            <a:endParaRPr lang="en-CA"/>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a:srcRect/>
          <a:stretch>
            <a:fillRect/>
          </a:stretch>
        </p:blipFill>
        <p:spPr bwMode="auto">
          <a:xfrm>
            <a:off x="2071670" y="2214554"/>
            <a:ext cx="3005854" cy="4167206"/>
          </a:xfrm>
          <a:prstGeom prst="rect">
            <a:avLst/>
          </a:prstGeom>
          <a:noFill/>
          <a:ln w="9525">
            <a:noFill/>
            <a:miter lim="800000"/>
            <a:headEnd/>
            <a:tailEnd/>
          </a:ln>
          <a:effectLst/>
        </p:spPr>
      </p:pic>
      <p:sp>
        <p:nvSpPr>
          <p:cNvPr id="5" name="Rounded Rectangular Callout 4"/>
          <p:cNvSpPr/>
          <p:nvPr/>
        </p:nvSpPr>
        <p:spPr>
          <a:xfrm>
            <a:off x="2786050" y="642918"/>
            <a:ext cx="4286280" cy="1571636"/>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TextBox 5"/>
          <p:cNvSpPr txBox="1"/>
          <p:nvPr/>
        </p:nvSpPr>
        <p:spPr>
          <a:xfrm>
            <a:off x="3428992" y="928670"/>
            <a:ext cx="2857520" cy="1077218"/>
          </a:xfrm>
          <a:prstGeom prst="rect">
            <a:avLst/>
          </a:prstGeom>
          <a:solidFill>
            <a:schemeClr val="tx1"/>
          </a:solidFill>
        </p:spPr>
        <p:txBody>
          <a:bodyPr wrap="square" rtlCol="0">
            <a:spAutoFit/>
          </a:bodyPr>
          <a:lstStyle/>
          <a:p>
            <a:r>
              <a:rPr lang="en-CA" sz="3200" dirty="0" smtClean="0">
                <a:solidFill>
                  <a:schemeClr val="bg1"/>
                </a:solidFill>
              </a:rPr>
              <a:t>What about the ladies?</a:t>
            </a:r>
            <a:endParaRPr lang="en-CA" sz="3200" dirty="0">
              <a:solidFill>
                <a:schemeClr val="bg1"/>
              </a:solidFill>
            </a:endParaRPr>
          </a:p>
        </p:txBody>
      </p:sp>
      <p:sp>
        <p:nvSpPr>
          <p:cNvPr id="7" name="Slide Number Placeholder 6"/>
          <p:cNvSpPr>
            <a:spLocks noGrp="1"/>
          </p:cNvSpPr>
          <p:nvPr>
            <p:ph type="sldNum" sz="quarter" idx="12"/>
          </p:nvPr>
        </p:nvSpPr>
        <p:spPr/>
        <p:txBody>
          <a:bodyPr/>
          <a:lstStyle/>
          <a:p>
            <a:fld id="{82EC3314-25D2-4718-8B84-2DECAB6AB565}" type="slidenum">
              <a:rPr lang="en-CA" smtClean="0"/>
              <a:pPr/>
              <a:t>27</a:t>
            </a:fld>
            <a:endParaRPr lang="en-CA"/>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effectLst/>
              </a:rPr>
              <a:t>Harriet Martineau (1802-1876)</a:t>
            </a:r>
            <a:endParaRPr lang="en-CA" dirty="0">
              <a:effectLst/>
            </a:endParaRPr>
          </a:p>
        </p:txBody>
      </p:sp>
      <p:sp>
        <p:nvSpPr>
          <p:cNvPr id="3" name="Content Placeholder 2"/>
          <p:cNvSpPr>
            <a:spLocks noGrp="1"/>
          </p:cNvSpPr>
          <p:nvPr>
            <p:ph idx="1"/>
          </p:nvPr>
        </p:nvSpPr>
        <p:spPr/>
        <p:txBody>
          <a:bodyPr/>
          <a:lstStyle/>
          <a:p>
            <a:r>
              <a:rPr lang="en-CA" dirty="0" smtClean="0"/>
              <a:t>Called the first female sociologist</a:t>
            </a:r>
          </a:p>
          <a:p>
            <a:r>
              <a:rPr lang="en-CA" dirty="0" smtClean="0"/>
              <a:t>Believed that an analysis of a society was need to have an understanding of women's lives</a:t>
            </a:r>
          </a:p>
          <a:p>
            <a:r>
              <a:rPr lang="en-CA" dirty="0" smtClean="0"/>
              <a:t>Brought attention to previously ignored topics such as marriage, children, domestic and religious life, and race relation</a:t>
            </a:r>
            <a:endParaRPr lang="en-CA" dirty="0"/>
          </a:p>
        </p:txBody>
      </p:sp>
      <p:pic>
        <p:nvPicPr>
          <p:cNvPr id="1027" name="Picture 3"/>
          <p:cNvPicPr>
            <a:picLocks noChangeAspect="1" noChangeArrowheads="1"/>
          </p:cNvPicPr>
          <p:nvPr/>
        </p:nvPicPr>
        <p:blipFill>
          <a:blip r:embed="rId2"/>
          <a:srcRect/>
          <a:stretch>
            <a:fillRect/>
          </a:stretch>
        </p:blipFill>
        <p:spPr bwMode="auto">
          <a:xfrm>
            <a:off x="7072330" y="5566854"/>
            <a:ext cx="2071669" cy="1291146"/>
          </a:xfrm>
          <a:prstGeom prst="rect">
            <a:avLst/>
          </a:prstGeom>
          <a:noFill/>
          <a:ln w="9525">
            <a:noFill/>
            <a:miter lim="800000"/>
            <a:headEnd/>
            <a:tailEnd/>
          </a:ln>
          <a:effectLst/>
        </p:spPr>
      </p:pic>
      <p:sp>
        <p:nvSpPr>
          <p:cNvPr id="5" name="Slide Number Placeholder 4"/>
          <p:cNvSpPr>
            <a:spLocks noGrp="1"/>
          </p:cNvSpPr>
          <p:nvPr>
            <p:ph type="sldNum" sz="quarter" idx="12"/>
          </p:nvPr>
        </p:nvSpPr>
        <p:spPr/>
        <p:txBody>
          <a:bodyPr/>
          <a:lstStyle/>
          <a:p>
            <a:fld id="{82EC3314-25D2-4718-8B84-2DECAB6AB565}" type="slidenum">
              <a:rPr lang="en-CA" smtClean="0"/>
              <a:pPr/>
              <a:t>28</a:t>
            </a:fld>
            <a:endParaRPr lang="en-CA"/>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381000" y="609600"/>
            <a:ext cx="8458200" cy="1143000"/>
          </a:xfrm>
        </p:spPr>
        <p:txBody>
          <a:bodyPr/>
          <a:lstStyle/>
          <a:p>
            <a:r>
              <a:rPr lang="en-CA" sz="4000" dirty="0">
                <a:latin typeface="Arial" charset="0"/>
              </a:rPr>
              <a:t>Why Are the Founders Important?</a:t>
            </a:r>
          </a:p>
        </p:txBody>
      </p:sp>
      <p:sp>
        <p:nvSpPr>
          <p:cNvPr id="41987" name="Rectangle 3"/>
          <p:cNvSpPr>
            <a:spLocks noGrp="1" noChangeArrowheads="1"/>
          </p:cNvSpPr>
          <p:nvPr>
            <p:ph idx="1"/>
          </p:nvPr>
        </p:nvSpPr>
        <p:spPr/>
        <p:txBody>
          <a:bodyPr anchor="ctr"/>
          <a:lstStyle/>
          <a:p>
            <a:pPr>
              <a:lnSpc>
                <a:spcPct val="90000"/>
              </a:lnSpc>
            </a:pPr>
            <a:r>
              <a:rPr lang="en-CA" dirty="0">
                <a:latin typeface="Arial" charset="0"/>
              </a:rPr>
              <a:t>Established foundational ideas for the discipline of </a:t>
            </a:r>
            <a:r>
              <a:rPr lang="en-CA" dirty="0" smtClean="0">
                <a:latin typeface="Arial" charset="0"/>
              </a:rPr>
              <a:t>sociology</a:t>
            </a:r>
          </a:p>
          <a:p>
            <a:pPr>
              <a:lnSpc>
                <a:spcPct val="90000"/>
              </a:lnSpc>
            </a:pPr>
            <a:endParaRPr lang="en-CA" dirty="0">
              <a:latin typeface="Arial" charset="0"/>
            </a:endParaRPr>
          </a:p>
          <a:p>
            <a:pPr>
              <a:lnSpc>
                <a:spcPct val="90000"/>
              </a:lnSpc>
            </a:pPr>
            <a:r>
              <a:rPr lang="en-CA" dirty="0">
                <a:latin typeface="Arial" charset="0"/>
              </a:rPr>
              <a:t>Many of these founding ideas still have </a:t>
            </a:r>
            <a:r>
              <a:rPr lang="en-CA" dirty="0" smtClean="0">
                <a:latin typeface="Arial" charset="0"/>
              </a:rPr>
              <a:t>relevance</a:t>
            </a:r>
          </a:p>
          <a:p>
            <a:pPr>
              <a:lnSpc>
                <a:spcPct val="90000"/>
              </a:lnSpc>
            </a:pPr>
            <a:endParaRPr lang="en-CA" dirty="0" smtClean="0">
              <a:latin typeface="Arial" charset="0"/>
            </a:endParaRPr>
          </a:p>
          <a:p>
            <a:pPr>
              <a:lnSpc>
                <a:spcPct val="90000"/>
              </a:lnSpc>
            </a:pPr>
            <a:r>
              <a:rPr lang="en-CA" dirty="0" smtClean="0">
                <a:latin typeface="Arial" charset="0"/>
              </a:rPr>
              <a:t>Founded social theories that are still employed today</a:t>
            </a:r>
            <a:endParaRPr lang="en-CA" dirty="0">
              <a:latin typeface="Arial" charset="0"/>
            </a:endParaRPr>
          </a:p>
        </p:txBody>
      </p:sp>
      <p:sp>
        <p:nvSpPr>
          <p:cNvPr id="4" name="Slide Number Placeholder 3"/>
          <p:cNvSpPr>
            <a:spLocks noGrp="1"/>
          </p:cNvSpPr>
          <p:nvPr>
            <p:ph type="sldNum" sz="quarter" idx="12"/>
          </p:nvPr>
        </p:nvSpPr>
        <p:spPr/>
        <p:txBody>
          <a:bodyPr/>
          <a:lstStyle/>
          <a:p>
            <a:fld id="{82EC3314-25D2-4718-8B84-2DECAB6AB565}" type="slidenum">
              <a:rPr lang="en-CA" smtClean="0"/>
              <a:pPr/>
              <a:t>29</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9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198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198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smtClean="0"/>
              <a:t>Paradigms</a:t>
            </a:r>
          </a:p>
        </p:txBody>
      </p:sp>
      <p:sp>
        <p:nvSpPr>
          <p:cNvPr id="90115" name="Rectangle 3"/>
          <p:cNvSpPr>
            <a:spLocks noGrp="1" noChangeArrowheads="1"/>
          </p:cNvSpPr>
          <p:nvPr>
            <p:ph idx="1"/>
          </p:nvPr>
        </p:nvSpPr>
        <p:spPr/>
        <p:txBody>
          <a:bodyPr/>
          <a:lstStyle/>
          <a:p>
            <a:r>
              <a:rPr lang="en-US" dirty="0" smtClean="0"/>
              <a:t>A set of assumptions about society and </a:t>
            </a:r>
            <a:r>
              <a:rPr lang="en-US" dirty="0" err="1" smtClean="0"/>
              <a:t>behaviour</a:t>
            </a:r>
            <a:endParaRPr lang="en-US" dirty="0" smtClean="0"/>
          </a:p>
          <a:p>
            <a:endParaRPr lang="en-US" dirty="0" smtClean="0"/>
          </a:p>
          <a:p>
            <a:r>
              <a:rPr lang="en-US" dirty="0" smtClean="0"/>
              <a:t>Directs sociological research:</a:t>
            </a:r>
          </a:p>
          <a:p>
            <a:pPr lvl="1"/>
            <a:r>
              <a:rPr lang="en-US" dirty="0" smtClean="0"/>
              <a:t>What kinds of questions are asked?</a:t>
            </a:r>
          </a:p>
          <a:p>
            <a:pPr lvl="1"/>
            <a:r>
              <a:rPr lang="en-US" dirty="0" smtClean="0"/>
              <a:t>How are research results interpreted?</a:t>
            </a:r>
          </a:p>
          <a:p>
            <a:endParaRPr lang="en-US" dirty="0" smtClean="0"/>
          </a:p>
        </p:txBody>
      </p:sp>
      <p:sp>
        <p:nvSpPr>
          <p:cNvPr id="4" name="Slide Number Placeholder 3"/>
          <p:cNvSpPr>
            <a:spLocks noGrp="1"/>
          </p:cNvSpPr>
          <p:nvPr>
            <p:ph type="sldNum" sz="quarter" idx="12"/>
          </p:nvPr>
        </p:nvSpPr>
        <p:spPr/>
        <p:txBody>
          <a:bodyPr/>
          <a:lstStyle/>
          <a:p>
            <a:fld id="{82EC3314-25D2-4718-8B84-2DECAB6AB565}" type="slidenum">
              <a:rPr lang="en-CA" smtClean="0"/>
              <a:pPr/>
              <a:t>30</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01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01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011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01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bldLvl="2"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1026"/>
          <p:cNvSpPr>
            <a:spLocks noGrp="1" noChangeArrowheads="1"/>
          </p:cNvSpPr>
          <p:nvPr>
            <p:ph type="title"/>
          </p:nvPr>
        </p:nvSpPr>
        <p:spPr/>
        <p:txBody>
          <a:bodyPr/>
          <a:lstStyle/>
          <a:p>
            <a:pPr eaLnBrk="1" hangingPunct="1"/>
            <a:r>
              <a:rPr lang="en-US" dirty="0" smtClean="0"/>
              <a:t>Sociological Paradigms</a:t>
            </a:r>
          </a:p>
        </p:txBody>
      </p:sp>
      <p:sp>
        <p:nvSpPr>
          <p:cNvPr id="50179" name="Rectangle 1027"/>
          <p:cNvSpPr>
            <a:spLocks noGrp="1" noChangeArrowheads="1"/>
          </p:cNvSpPr>
          <p:nvPr>
            <p:ph idx="1"/>
          </p:nvPr>
        </p:nvSpPr>
        <p:spPr/>
        <p:txBody>
          <a:bodyPr>
            <a:normAutofit lnSpcReduction="10000"/>
          </a:bodyPr>
          <a:lstStyle/>
          <a:p>
            <a:pPr marL="578358" indent="-514350" eaLnBrk="1" hangingPunct="1">
              <a:buFont typeface="+mj-lt"/>
              <a:buAutoNum type="arabicPeriod"/>
            </a:pPr>
            <a:r>
              <a:rPr lang="en-US" sz="2800" dirty="0" smtClean="0"/>
              <a:t>Structural functionalism</a:t>
            </a:r>
          </a:p>
          <a:p>
            <a:pPr marL="578358" indent="-514350" eaLnBrk="1" hangingPunct="1">
              <a:buFont typeface="+mj-lt"/>
              <a:buAutoNum type="arabicPeriod"/>
            </a:pPr>
            <a:endParaRPr lang="en-US" sz="2800" dirty="0" smtClean="0"/>
          </a:p>
          <a:p>
            <a:pPr marL="578358" indent="-514350" eaLnBrk="1" hangingPunct="1">
              <a:buFont typeface="+mj-lt"/>
              <a:buAutoNum type="arabicPeriod"/>
            </a:pPr>
            <a:r>
              <a:rPr lang="en-US" sz="2800" dirty="0" smtClean="0"/>
              <a:t>Conflict theory</a:t>
            </a:r>
          </a:p>
          <a:p>
            <a:pPr marL="578358" indent="-514350" eaLnBrk="1" hangingPunct="1">
              <a:buFont typeface="+mj-lt"/>
              <a:buAutoNum type="arabicPeriod"/>
            </a:pPr>
            <a:endParaRPr lang="en-US" sz="2800" dirty="0" smtClean="0"/>
          </a:p>
          <a:p>
            <a:pPr marL="578358" indent="-514350" eaLnBrk="1" hangingPunct="1">
              <a:buFont typeface="+mj-lt"/>
              <a:buAutoNum type="arabicPeriod"/>
            </a:pPr>
            <a:r>
              <a:rPr lang="en-US" sz="2800" dirty="0" smtClean="0"/>
              <a:t>Symbolic </a:t>
            </a:r>
            <a:r>
              <a:rPr lang="en-US" sz="2800" dirty="0" err="1" smtClean="0"/>
              <a:t>interactionism</a:t>
            </a:r>
            <a:endParaRPr lang="en-US" sz="2800" dirty="0" smtClean="0"/>
          </a:p>
          <a:p>
            <a:pPr marL="578358" indent="-514350" eaLnBrk="1" hangingPunct="1">
              <a:buFont typeface="+mj-lt"/>
              <a:buAutoNum type="arabicPeriod"/>
            </a:pPr>
            <a:endParaRPr lang="en-US" sz="2800" dirty="0" smtClean="0"/>
          </a:p>
          <a:p>
            <a:pPr marL="578358" indent="-514350" eaLnBrk="1" hangingPunct="1">
              <a:buFont typeface="+mj-lt"/>
              <a:buAutoNum type="arabicPeriod"/>
            </a:pPr>
            <a:r>
              <a:rPr lang="en-US" sz="2800" dirty="0" smtClean="0"/>
              <a:t>Feminism</a:t>
            </a:r>
          </a:p>
          <a:p>
            <a:pPr marL="578358" indent="-514350" eaLnBrk="1" hangingPunct="1">
              <a:buFont typeface="+mj-lt"/>
              <a:buAutoNum type="arabicPeriod"/>
            </a:pPr>
            <a:endParaRPr lang="en-US" sz="2800" dirty="0" smtClean="0"/>
          </a:p>
          <a:p>
            <a:pPr marL="578358" indent="-514350" eaLnBrk="1" hangingPunct="1">
              <a:buFont typeface="+mj-lt"/>
              <a:buAutoNum type="arabicPeriod"/>
            </a:pPr>
            <a:r>
              <a:rPr lang="en-US" sz="2800" dirty="0" smtClean="0"/>
              <a:t>Postmodernism</a:t>
            </a:r>
          </a:p>
        </p:txBody>
      </p:sp>
      <p:sp>
        <p:nvSpPr>
          <p:cNvPr id="4" name="Slide Number Placeholder 3"/>
          <p:cNvSpPr>
            <a:spLocks noGrp="1"/>
          </p:cNvSpPr>
          <p:nvPr>
            <p:ph type="sldNum" sz="quarter" idx="12"/>
          </p:nvPr>
        </p:nvSpPr>
        <p:spPr/>
        <p:txBody>
          <a:bodyPr/>
          <a:lstStyle/>
          <a:p>
            <a:fld id="{82EC3314-25D2-4718-8B84-2DECAB6AB565}" type="slidenum">
              <a:rPr lang="en-CA" smtClean="0"/>
              <a:pPr/>
              <a:t>31</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7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017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017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017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smtClean="0"/>
              <a:t>Structural Functionalism</a:t>
            </a:r>
          </a:p>
        </p:txBody>
      </p:sp>
      <p:sp>
        <p:nvSpPr>
          <p:cNvPr id="92163" name="Rectangle 3"/>
          <p:cNvSpPr>
            <a:spLocks noGrp="1" noChangeArrowheads="1"/>
          </p:cNvSpPr>
          <p:nvPr>
            <p:ph idx="1"/>
          </p:nvPr>
        </p:nvSpPr>
        <p:spPr/>
        <p:txBody>
          <a:bodyPr>
            <a:normAutofit lnSpcReduction="10000"/>
          </a:bodyPr>
          <a:lstStyle/>
          <a:p>
            <a:r>
              <a:rPr lang="en-US" sz="3000" dirty="0" smtClean="0"/>
              <a:t>Structures within the system exist to fulfill one or more of these needs </a:t>
            </a:r>
          </a:p>
          <a:p>
            <a:endParaRPr lang="en-US" sz="3000" dirty="0" smtClean="0"/>
          </a:p>
          <a:p>
            <a:r>
              <a:rPr lang="en-US" sz="3000" dirty="0" smtClean="0"/>
              <a:t>The normal state of the system is </a:t>
            </a:r>
            <a:r>
              <a:rPr lang="en-US" sz="3000" b="1" dirty="0" smtClean="0"/>
              <a:t>equilibrium</a:t>
            </a:r>
          </a:p>
          <a:p>
            <a:endParaRPr lang="en-US" sz="3000" dirty="0" smtClean="0"/>
          </a:p>
          <a:p>
            <a:r>
              <a:rPr lang="en-US" sz="3000" dirty="0" smtClean="0"/>
              <a:t>Changes in one structure 			      provoke changes in other 			   structures</a:t>
            </a:r>
          </a:p>
          <a:p>
            <a:pPr lvl="1"/>
            <a:r>
              <a:rPr lang="en-US" sz="2800" dirty="0" smtClean="0"/>
              <a:t>Change is disruptive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21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21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216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921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3"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CA" smtClean="0"/>
              <a:t>Conflict Theory</a:t>
            </a:r>
            <a:endParaRPr lang="en-CA" dirty="0" smtClean="0"/>
          </a:p>
        </p:txBody>
      </p:sp>
      <p:sp>
        <p:nvSpPr>
          <p:cNvPr id="3" name="Content Placeholder 2"/>
          <p:cNvSpPr>
            <a:spLocks noGrp="1"/>
          </p:cNvSpPr>
          <p:nvPr>
            <p:ph idx="1"/>
          </p:nvPr>
        </p:nvSpPr>
        <p:spPr/>
        <p:txBody>
          <a:bodyPr/>
          <a:lstStyle/>
          <a:p>
            <a:r>
              <a:rPr lang="en-US" dirty="0" smtClean="0"/>
              <a:t>Social inequality—the most important social fact in society</a:t>
            </a:r>
          </a:p>
          <a:p>
            <a:r>
              <a:rPr lang="en-US" dirty="0" smtClean="0"/>
              <a:t> Inequality gives rise to social classes and other social groups</a:t>
            </a:r>
          </a:p>
          <a:p>
            <a:r>
              <a:rPr lang="en-US" dirty="0" smtClean="0"/>
              <a:t> Conflict between classes and other social groups is the main engine of social change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rmAutofit fontScale="90000"/>
          </a:bodyPr>
          <a:lstStyle/>
          <a:p>
            <a:r>
              <a:rPr lang="en-CA" dirty="0" smtClean="0"/>
              <a:t/>
            </a:r>
            <a:br>
              <a:rPr lang="en-CA" dirty="0" smtClean="0"/>
            </a:br>
            <a:r>
              <a:rPr lang="en-CA" dirty="0" smtClean="0"/>
              <a:t> Symbolic </a:t>
            </a:r>
            <a:r>
              <a:rPr lang="en-CA" dirty="0" err="1" smtClean="0"/>
              <a:t>Interactionism</a:t>
            </a:r>
            <a:r>
              <a:rPr lang="en-CA" dirty="0" smtClean="0"/>
              <a:t> </a:t>
            </a:r>
            <a:endParaRPr lang="en-US" dirty="0" smtClean="0"/>
          </a:p>
        </p:txBody>
      </p:sp>
      <p:sp>
        <p:nvSpPr>
          <p:cNvPr id="98307" name="Rectangle 3"/>
          <p:cNvSpPr>
            <a:spLocks noGrp="1" noChangeArrowheads="1"/>
          </p:cNvSpPr>
          <p:nvPr>
            <p:ph idx="1"/>
          </p:nvPr>
        </p:nvSpPr>
        <p:spPr/>
        <p:txBody>
          <a:bodyPr/>
          <a:lstStyle/>
          <a:p>
            <a:r>
              <a:rPr lang="en-US" dirty="0" smtClean="0"/>
              <a:t>Human beings act toward things on the basis of the meanings that the things have for them</a:t>
            </a:r>
          </a:p>
          <a:p>
            <a:r>
              <a:rPr lang="en-US" dirty="0" smtClean="0"/>
              <a:t>Meanings arise out of social interaction</a:t>
            </a:r>
          </a:p>
          <a:p>
            <a:r>
              <a:rPr lang="en-CA" dirty="0" smtClean="0"/>
              <a:t>Meanings are modified through an interpretive process</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83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830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build="p" bldLvl="2"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170" name="Picture 2" descr="https://encrypted-tbn2.gstatic.com/images?q=tbn:ANd9GcRbJSaW5MnzbyeCsLqDlFZoMKJOqfxTKyHszyi8XmMMhA5v1Fwf"/>
          <p:cNvPicPr>
            <a:picLocks noChangeAspect="1" noChangeArrowheads="1"/>
          </p:cNvPicPr>
          <p:nvPr/>
        </p:nvPicPr>
        <p:blipFill>
          <a:blip r:embed="rId3"/>
          <a:srcRect/>
          <a:stretch>
            <a:fillRect/>
          </a:stretch>
        </p:blipFill>
        <p:spPr bwMode="auto">
          <a:xfrm>
            <a:off x="7618526" y="0"/>
            <a:ext cx="1525474" cy="2000240"/>
          </a:xfrm>
          <a:prstGeom prst="rect">
            <a:avLst/>
          </a:prstGeom>
          <a:noFill/>
        </p:spPr>
      </p:pic>
      <p:sp>
        <p:nvSpPr>
          <p:cNvPr id="11266" name="Rectangle 2"/>
          <p:cNvSpPr>
            <a:spLocks noGrp="1" noChangeArrowheads="1"/>
          </p:cNvSpPr>
          <p:nvPr>
            <p:ph type="title"/>
          </p:nvPr>
        </p:nvSpPr>
        <p:spPr/>
        <p:txBody>
          <a:bodyPr/>
          <a:lstStyle/>
          <a:p>
            <a:r>
              <a:rPr lang="en-US" dirty="0" smtClean="0"/>
              <a:t>Feminism</a:t>
            </a:r>
          </a:p>
        </p:txBody>
      </p:sp>
      <p:sp>
        <p:nvSpPr>
          <p:cNvPr id="57347" name="Rectangle 3"/>
          <p:cNvSpPr>
            <a:spLocks noGrp="1" noChangeArrowheads="1"/>
          </p:cNvSpPr>
          <p:nvPr>
            <p:ph idx="1"/>
          </p:nvPr>
        </p:nvSpPr>
        <p:spPr/>
        <p:txBody>
          <a:bodyPr>
            <a:normAutofit/>
          </a:bodyPr>
          <a:lstStyle/>
          <a:p>
            <a:r>
              <a:rPr lang="en-US" dirty="0" smtClean="0"/>
              <a:t>Focuses on various aspects of </a:t>
            </a:r>
            <a:r>
              <a:rPr lang="en-US" b="1" dirty="0" smtClean="0"/>
              <a:t>patriarchy</a:t>
            </a:r>
            <a:r>
              <a:rPr lang="en-US" dirty="0" smtClean="0"/>
              <a:t> (system of male domination in society).</a:t>
            </a:r>
          </a:p>
          <a:p>
            <a:endParaRPr lang="en-US" dirty="0" smtClean="0"/>
          </a:p>
          <a:p>
            <a:r>
              <a:rPr lang="en-US" dirty="0" smtClean="0"/>
              <a:t>Patriarchy is present in nearly all societies</a:t>
            </a:r>
          </a:p>
          <a:p>
            <a:endParaRPr lang="en-US" dirty="0" smtClean="0"/>
          </a:p>
          <a:p>
            <a:r>
              <a:rPr lang="en-US" dirty="0" smtClean="0"/>
              <a:t>Gender inequalities are not biologically determined, but socially constructed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73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734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73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bldLvl="2"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Rot="1" noChangeArrowheads="1"/>
          </p:cNvSpPr>
          <p:nvPr>
            <p:ph type="body" idx="1"/>
          </p:nvPr>
        </p:nvSpPr>
        <p:spPr/>
        <p:txBody>
          <a:bodyPr/>
          <a:lstStyle/>
          <a:p>
            <a:endParaRPr lang="en-CA" dirty="0" smtClean="0"/>
          </a:p>
          <a:p>
            <a:r>
              <a:rPr lang="en-CA" dirty="0" smtClean="0"/>
              <a:t>Societies characterized by post-industrialization, consumerism, and global communications bring into question existing assumptions about social life and the nature of reality</a:t>
            </a:r>
          </a:p>
          <a:p>
            <a:endParaRPr lang="en-US" dirty="0" smtClean="0"/>
          </a:p>
        </p:txBody>
      </p:sp>
      <p:sp>
        <p:nvSpPr>
          <p:cNvPr id="5" name="Footer Placeholder 4"/>
          <p:cNvSpPr>
            <a:spLocks noGrp="1"/>
          </p:cNvSpPr>
          <p:nvPr>
            <p:ph type="ftr" sz="quarter" idx="10"/>
          </p:nvPr>
        </p:nvSpPr>
        <p:spPr/>
        <p:txBody>
          <a:bodyPr/>
          <a:lstStyle/>
          <a:p>
            <a:endParaRPr lang="en-US" dirty="0"/>
          </a:p>
        </p:txBody>
      </p:sp>
      <p:sp>
        <p:nvSpPr>
          <p:cNvPr id="7" name="Slide Number Placeholder 6"/>
          <p:cNvSpPr>
            <a:spLocks noGrp="1"/>
          </p:cNvSpPr>
          <p:nvPr>
            <p:ph type="sldNum" sz="quarter" idx="11"/>
          </p:nvPr>
        </p:nvSpPr>
        <p:spPr/>
        <p:txBody>
          <a:bodyPr/>
          <a:lstStyle/>
          <a:p>
            <a:fld id="{822B70F5-AFA7-4DAE-9F8F-72DDD5A5A3DA}" type="slidenum">
              <a:rPr lang="en-CA" smtClean="0"/>
              <a:pPr/>
              <a:t>36</a:t>
            </a:fld>
            <a:endParaRPr lang="en-CA"/>
          </a:p>
        </p:txBody>
      </p:sp>
      <p:sp>
        <p:nvSpPr>
          <p:cNvPr id="45058" name="Rectangle 2"/>
          <p:cNvSpPr>
            <a:spLocks noGrp="1" noRot="1" noChangeArrowheads="1"/>
          </p:cNvSpPr>
          <p:nvPr>
            <p:ph type="title" idx="4294967295"/>
          </p:nvPr>
        </p:nvSpPr>
        <p:spPr>
          <a:xfrm>
            <a:off x="633413" y="228600"/>
            <a:ext cx="8510587" cy="1325563"/>
          </a:xfrm>
        </p:spPr>
        <p:txBody>
          <a:bodyPr/>
          <a:lstStyle/>
          <a:p>
            <a:pPr eaLnBrk="1" hangingPunct="1">
              <a:defRPr/>
            </a:pPr>
            <a:r>
              <a:rPr lang="en-US" dirty="0" smtClean="0"/>
              <a:t>Postmodern Social Theory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5058"/>
                                        </p:tgtEl>
                                        <p:attrNameLst>
                                          <p:attrName>style.visibility</p:attrName>
                                        </p:attrNameLst>
                                      </p:cBhvr>
                                      <p:to>
                                        <p:strVal val="visible"/>
                                      </p:to>
                                    </p:set>
                                    <p:anim calcmode="lin" valueType="num">
                                      <p:cBhvr additive="base">
                                        <p:cTn id="7" dur="500" fill="hold"/>
                                        <p:tgtEl>
                                          <p:spTgt spid="45058"/>
                                        </p:tgtEl>
                                        <p:attrNameLst>
                                          <p:attrName>ppt_x</p:attrName>
                                        </p:attrNameLst>
                                      </p:cBhvr>
                                      <p:tavLst>
                                        <p:tav tm="0">
                                          <p:val>
                                            <p:strVal val="#ppt_x"/>
                                          </p:val>
                                        </p:tav>
                                        <p:tav tm="100000">
                                          <p:val>
                                            <p:strVal val="#ppt_x"/>
                                          </p:val>
                                        </p:tav>
                                      </p:tavLst>
                                    </p:anim>
                                    <p:anim calcmode="lin" valueType="num">
                                      <p:cBhvr additive="base">
                                        <p:cTn id="8" dur="500" fill="hold"/>
                                        <p:tgtEl>
                                          <p:spTgt spid="4505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CA" i="1" dirty="0" smtClean="0"/>
              <a:t>Next Week</a:t>
            </a:r>
            <a:endParaRPr lang="en-CA" dirty="0"/>
          </a:p>
        </p:txBody>
      </p:sp>
      <p:sp>
        <p:nvSpPr>
          <p:cNvPr id="9" name="Content Placeholder 8"/>
          <p:cNvSpPr>
            <a:spLocks noGrp="1"/>
          </p:cNvSpPr>
          <p:nvPr>
            <p:ph idx="1"/>
          </p:nvPr>
        </p:nvSpPr>
        <p:spPr/>
        <p:txBody>
          <a:bodyPr/>
          <a:lstStyle/>
          <a:p>
            <a:r>
              <a:rPr lang="en-CA" b="1" i="1" dirty="0" smtClean="0"/>
              <a:t> Culture</a:t>
            </a:r>
            <a:endParaRPr lang="en-CA" dirty="0" smtClean="0"/>
          </a:p>
          <a:p>
            <a:r>
              <a:rPr lang="en-CA" i="1" dirty="0" smtClean="0"/>
              <a:t>Sociology in Our Times: </a:t>
            </a:r>
            <a:r>
              <a:rPr lang="en-CA" dirty="0" smtClean="0"/>
              <a:t>Chapter 3: Culture</a:t>
            </a:r>
          </a:p>
          <a:p>
            <a:endParaRPr lang="en-CA" dirty="0"/>
          </a:p>
        </p:txBody>
      </p:sp>
      <p:sp>
        <p:nvSpPr>
          <p:cNvPr id="3" name="Slide Number Placeholder 2"/>
          <p:cNvSpPr>
            <a:spLocks noGrp="1"/>
          </p:cNvSpPr>
          <p:nvPr>
            <p:ph type="sldNum" sz="quarter" idx="12"/>
          </p:nvPr>
        </p:nvSpPr>
        <p:spPr/>
        <p:txBody>
          <a:bodyPr/>
          <a:lstStyle/>
          <a:p>
            <a:fld id="{F7565A0F-CB6D-4E31-82FC-D95F461A1CD6}" type="slidenum">
              <a:rPr lang="en-CA" smtClean="0"/>
              <a:pPr/>
              <a:t>37</a:t>
            </a:fld>
            <a:endParaRPr lang="en-CA"/>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TotalTime>
  <Words>984</Words>
  <Application>Microsoft Office PowerPoint</Application>
  <PresentationFormat>On-screen Show (4:3)</PresentationFormat>
  <Paragraphs>224</Paragraphs>
  <Slides>37</Slides>
  <Notes>30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Sociological Foundations II: Founders of Sociological Thought</vt:lpstr>
      <vt:lpstr>Key Terms and People</vt:lpstr>
      <vt:lpstr>Social Structure</vt:lpstr>
      <vt:lpstr>Agency</vt:lpstr>
      <vt:lpstr>Agency within Structure</vt:lpstr>
      <vt:lpstr>PowerPoint Presentation</vt:lpstr>
      <vt:lpstr>The Founders’ Focus</vt:lpstr>
      <vt:lpstr>PowerPoint Presentation</vt:lpstr>
      <vt:lpstr>PowerPoint Presentation</vt:lpstr>
      <vt:lpstr>Karl Marx (1818–1883)</vt:lpstr>
      <vt:lpstr>Materialist Approach</vt:lpstr>
      <vt:lpstr>Bourgeois and Proletariat</vt:lpstr>
      <vt:lpstr>Social Class</vt:lpstr>
      <vt:lpstr>Class Conflict</vt:lpstr>
      <vt:lpstr>Solution = Revolution  </vt:lpstr>
      <vt:lpstr>PowerPoint Presentation</vt:lpstr>
      <vt:lpstr>Emile Durkheim (1858–1917)</vt:lpstr>
      <vt:lpstr>Social Solidarity</vt:lpstr>
      <vt:lpstr>Anomie </vt:lpstr>
      <vt:lpstr>PowerPoint Presentation</vt:lpstr>
      <vt:lpstr>Max Weber (1864–1920)</vt:lpstr>
      <vt:lpstr>Human Social Action</vt:lpstr>
      <vt:lpstr>Verstehen </vt:lpstr>
      <vt:lpstr>Where to we begin?</vt:lpstr>
      <vt:lpstr>Ideal Types</vt:lpstr>
      <vt:lpstr>Weber Today: Rationalization </vt:lpstr>
      <vt:lpstr>PowerPoint Presentation</vt:lpstr>
      <vt:lpstr>Harriet Martineau (1802-1876)</vt:lpstr>
      <vt:lpstr>Why Are the Founders Important?</vt:lpstr>
      <vt:lpstr>Paradigms</vt:lpstr>
      <vt:lpstr>Sociological Paradigms</vt:lpstr>
      <vt:lpstr>Structural Functionalism</vt:lpstr>
      <vt:lpstr>Conflict Theory</vt:lpstr>
      <vt:lpstr>  Symbolic Interactionism </vt:lpstr>
      <vt:lpstr>Feminism</vt:lpstr>
      <vt:lpstr>Postmodern Social Theory</vt:lpstr>
      <vt:lpstr>Next Week</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Sociological Foundations II: Founders of Sociological Thought</dc:title>
  <dc:creator>Tamy</dc:creator>
  <cp:lastModifiedBy>Euodia Valeus</cp:lastModifiedBy>
  <cp:revision>4</cp:revision>
  <dcterms:created xsi:type="dcterms:W3CDTF">2012-09-25T14:38:41Z</dcterms:created>
  <dcterms:modified xsi:type="dcterms:W3CDTF">2012-10-03T21:39:38Z</dcterms:modified>
</cp:coreProperties>
</file>