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Default Extension="emf" ContentType="image/x-emf"/>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5" r:id="rId1"/>
  </p:sldMasterIdLst>
  <p:notesMasterIdLst>
    <p:notesMasterId r:id="rId54"/>
  </p:notesMasterIdLst>
  <p:handoutMasterIdLst>
    <p:handoutMasterId r:id="rId55"/>
  </p:handoutMasterIdLst>
  <p:sldIdLst>
    <p:sldId id="260" r:id="rId2"/>
    <p:sldId id="363" r:id="rId3"/>
    <p:sldId id="573" r:id="rId4"/>
    <p:sldId id="516" r:id="rId5"/>
    <p:sldId id="517" r:id="rId6"/>
    <p:sldId id="544" r:id="rId7"/>
    <p:sldId id="518" r:id="rId8"/>
    <p:sldId id="519" r:id="rId9"/>
    <p:sldId id="520" r:id="rId10"/>
    <p:sldId id="568" r:id="rId11"/>
    <p:sldId id="569" r:id="rId12"/>
    <p:sldId id="521" r:id="rId13"/>
    <p:sldId id="522" r:id="rId14"/>
    <p:sldId id="545" r:id="rId15"/>
    <p:sldId id="523" r:id="rId16"/>
    <p:sldId id="524" r:id="rId17"/>
    <p:sldId id="525" r:id="rId18"/>
    <p:sldId id="526" r:id="rId19"/>
    <p:sldId id="527" r:id="rId20"/>
    <p:sldId id="528" r:id="rId21"/>
    <p:sldId id="529" r:id="rId22"/>
    <p:sldId id="530" r:id="rId23"/>
    <p:sldId id="546" r:id="rId24"/>
    <p:sldId id="531" r:id="rId25"/>
    <p:sldId id="547" r:id="rId26"/>
    <p:sldId id="532" r:id="rId27"/>
    <p:sldId id="571" r:id="rId28"/>
    <p:sldId id="570" r:id="rId29"/>
    <p:sldId id="572" r:id="rId30"/>
    <p:sldId id="533" r:id="rId31"/>
    <p:sldId id="534" r:id="rId32"/>
    <p:sldId id="548" r:id="rId33"/>
    <p:sldId id="535" r:id="rId34"/>
    <p:sldId id="549" r:id="rId35"/>
    <p:sldId id="550" r:id="rId36"/>
    <p:sldId id="551" r:id="rId37"/>
    <p:sldId id="552" r:id="rId38"/>
    <p:sldId id="553" r:id="rId39"/>
    <p:sldId id="554" r:id="rId40"/>
    <p:sldId id="555" r:id="rId41"/>
    <p:sldId id="556" r:id="rId42"/>
    <p:sldId id="557" r:id="rId43"/>
    <p:sldId id="558" r:id="rId44"/>
    <p:sldId id="559" r:id="rId45"/>
    <p:sldId id="560" r:id="rId46"/>
    <p:sldId id="561" r:id="rId47"/>
    <p:sldId id="562" r:id="rId48"/>
    <p:sldId id="563" r:id="rId49"/>
    <p:sldId id="564" r:id="rId50"/>
    <p:sldId id="565" r:id="rId51"/>
    <p:sldId id="574" r:id="rId52"/>
    <p:sldId id="543" r:id="rId53"/>
  </p:sldIdLst>
  <p:sldSz cx="9144000" cy="6858000" type="screen4x3"/>
  <p:notesSz cx="6858000" cy="10058400"/>
  <p:defaultTextStyle>
    <a:defPPr>
      <a:defRPr lang="en-US"/>
    </a:defPPr>
    <a:lvl1pPr algn="l" rtl="0" eaLnBrk="0" fontAlgn="base" hangingPunct="0">
      <a:spcBef>
        <a:spcPct val="0"/>
      </a:spcBef>
      <a:spcAft>
        <a:spcPct val="0"/>
      </a:spcAft>
      <a:defRPr kern="1200">
        <a:solidFill>
          <a:schemeClr val="tx1"/>
        </a:solidFill>
        <a:latin typeface="Verdana"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4" d="100"/>
          <a:sy n="74" d="100"/>
        </p:scale>
        <p:origin x="-876" y="-102"/>
      </p:cViewPr>
      <p:guideLst>
        <p:guide orient="horz" pos="2160"/>
        <p:guide pos="2880"/>
      </p:guideLst>
    </p:cSldViewPr>
  </p:slideViewPr>
  <p:notesTextViewPr>
    <p:cViewPr>
      <p:scale>
        <a:sx n="100" d="100"/>
        <a:sy n="100" d="100"/>
      </p:scale>
      <p:origin x="0" y="0"/>
    </p:cViewPr>
  </p:notesTextViewPr>
  <p:sorterViewPr>
    <p:cViewPr>
      <p:scale>
        <a:sx n="75" d="100"/>
        <a:sy n="75" d="100"/>
      </p:scale>
      <p:origin x="0" y="1962"/>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4994" name="Rectangle 2"/>
          <p:cNvSpPr>
            <a:spLocks noGrp="1" noChangeArrowheads="1"/>
          </p:cNvSpPr>
          <p:nvPr>
            <p:ph type="hdr" sz="quarter"/>
          </p:nvPr>
        </p:nvSpPr>
        <p:spPr bwMode="auto">
          <a:xfrm>
            <a:off x="0"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84995" name="Rectangle 3"/>
          <p:cNvSpPr>
            <a:spLocks noGrp="1" noChangeArrowheads="1"/>
          </p:cNvSpPr>
          <p:nvPr>
            <p:ph type="dt" sz="quarter" idx="1"/>
          </p:nvPr>
        </p:nvSpPr>
        <p:spPr bwMode="auto">
          <a:xfrm>
            <a:off x="3884613"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84996" name="Rectangle 4"/>
          <p:cNvSpPr>
            <a:spLocks noGrp="1" noChangeArrowheads="1"/>
          </p:cNvSpPr>
          <p:nvPr>
            <p:ph type="ftr" sz="quarter" idx="2"/>
          </p:nvPr>
        </p:nvSpPr>
        <p:spPr bwMode="auto">
          <a:xfrm>
            <a:off x="0"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84997" name="Rectangle 5"/>
          <p:cNvSpPr>
            <a:spLocks noGrp="1" noChangeArrowheads="1"/>
          </p:cNvSpPr>
          <p:nvPr>
            <p:ph type="sldNum" sz="quarter" idx="3"/>
          </p:nvPr>
        </p:nvSpPr>
        <p:spPr bwMode="auto">
          <a:xfrm>
            <a:off x="3884613"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F71BF05D-150F-40BD-8326-F58FC5CC4A3D}"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503238"/>
          </a:xfrm>
          <a:prstGeom prst="rect">
            <a:avLst/>
          </a:prstGeom>
        </p:spPr>
        <p:txBody>
          <a:bodyPr vert="horz" lIns="91440" tIns="45720" rIns="91440" bIns="45720" rtlCol="0"/>
          <a:lstStyle>
            <a:lvl1pPr algn="l">
              <a:defRPr sz="1200"/>
            </a:lvl1pPr>
          </a:lstStyle>
          <a:p>
            <a:pPr>
              <a:defRPr/>
            </a:pPr>
            <a:endParaRPr lang="en-CA"/>
          </a:p>
        </p:txBody>
      </p:sp>
      <p:sp>
        <p:nvSpPr>
          <p:cNvPr id="3" name="Date Placeholder 2"/>
          <p:cNvSpPr>
            <a:spLocks noGrp="1"/>
          </p:cNvSpPr>
          <p:nvPr>
            <p:ph type="dt" idx="1"/>
          </p:nvPr>
        </p:nvSpPr>
        <p:spPr>
          <a:xfrm>
            <a:off x="3884613" y="0"/>
            <a:ext cx="2971800" cy="503238"/>
          </a:xfrm>
          <a:prstGeom prst="rect">
            <a:avLst/>
          </a:prstGeom>
        </p:spPr>
        <p:txBody>
          <a:bodyPr vert="horz" lIns="91440" tIns="45720" rIns="91440" bIns="45720" rtlCol="0"/>
          <a:lstStyle>
            <a:lvl1pPr algn="r">
              <a:defRPr sz="1200"/>
            </a:lvl1pPr>
          </a:lstStyle>
          <a:p>
            <a:pPr>
              <a:defRPr/>
            </a:pPr>
            <a:fld id="{2F406A52-E8FF-4134-851E-9EB3A67020D6}" type="datetimeFigureOut">
              <a:rPr lang="en-CA"/>
              <a:pPr>
                <a:defRPr/>
              </a:pPr>
              <a:t>21/03/2012</a:t>
            </a:fld>
            <a:endParaRPr lang="en-CA"/>
          </a:p>
        </p:txBody>
      </p:sp>
      <p:sp>
        <p:nvSpPr>
          <p:cNvPr id="4" name="Slide Image Placeholder 3"/>
          <p:cNvSpPr>
            <a:spLocks noGrp="1" noRot="1" noChangeAspect="1"/>
          </p:cNvSpPr>
          <p:nvPr>
            <p:ph type="sldImg" idx="2"/>
          </p:nvPr>
        </p:nvSpPr>
        <p:spPr>
          <a:xfrm>
            <a:off x="914400" y="754063"/>
            <a:ext cx="5029200" cy="3771900"/>
          </a:xfrm>
          <a:prstGeom prst="rect">
            <a:avLst/>
          </a:prstGeom>
          <a:noFill/>
          <a:ln w="12700">
            <a:solidFill>
              <a:prstClr val="black"/>
            </a:solidFill>
          </a:ln>
        </p:spPr>
        <p:txBody>
          <a:bodyPr vert="horz" lIns="91440" tIns="45720" rIns="91440" bIns="45720" rtlCol="0" anchor="ctr"/>
          <a:lstStyle/>
          <a:p>
            <a:pPr lvl="0"/>
            <a:endParaRPr lang="en-CA" noProof="0" smtClean="0"/>
          </a:p>
        </p:txBody>
      </p:sp>
      <p:sp>
        <p:nvSpPr>
          <p:cNvPr id="5" name="Notes Placeholder 4"/>
          <p:cNvSpPr>
            <a:spLocks noGrp="1"/>
          </p:cNvSpPr>
          <p:nvPr>
            <p:ph type="body" sz="quarter" idx="3"/>
          </p:nvPr>
        </p:nvSpPr>
        <p:spPr>
          <a:xfrm>
            <a:off x="685800" y="4778375"/>
            <a:ext cx="5486400" cy="4525963"/>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CA" noProof="0" smtClean="0"/>
          </a:p>
        </p:txBody>
      </p:sp>
      <p:sp>
        <p:nvSpPr>
          <p:cNvPr id="6" name="Footer Placeholder 5"/>
          <p:cNvSpPr>
            <a:spLocks noGrp="1"/>
          </p:cNvSpPr>
          <p:nvPr>
            <p:ph type="ftr" sz="quarter" idx="4"/>
          </p:nvPr>
        </p:nvSpPr>
        <p:spPr>
          <a:xfrm>
            <a:off x="0" y="9553575"/>
            <a:ext cx="2971800" cy="503238"/>
          </a:xfrm>
          <a:prstGeom prst="rect">
            <a:avLst/>
          </a:prstGeom>
        </p:spPr>
        <p:txBody>
          <a:bodyPr vert="horz" lIns="91440" tIns="45720" rIns="91440" bIns="45720" rtlCol="0" anchor="b"/>
          <a:lstStyle>
            <a:lvl1pPr algn="l">
              <a:defRPr sz="1200"/>
            </a:lvl1pPr>
          </a:lstStyle>
          <a:p>
            <a:pPr>
              <a:defRPr/>
            </a:pPr>
            <a:endParaRPr lang="en-CA"/>
          </a:p>
        </p:txBody>
      </p:sp>
      <p:sp>
        <p:nvSpPr>
          <p:cNvPr id="7" name="Slide Number Placeholder 6"/>
          <p:cNvSpPr>
            <a:spLocks noGrp="1"/>
          </p:cNvSpPr>
          <p:nvPr>
            <p:ph type="sldNum" sz="quarter" idx="5"/>
          </p:nvPr>
        </p:nvSpPr>
        <p:spPr>
          <a:xfrm>
            <a:off x="3884613" y="9553575"/>
            <a:ext cx="2971800" cy="503238"/>
          </a:xfrm>
          <a:prstGeom prst="rect">
            <a:avLst/>
          </a:prstGeom>
        </p:spPr>
        <p:txBody>
          <a:bodyPr vert="horz" lIns="91440" tIns="45720" rIns="91440" bIns="45720" rtlCol="0" anchor="b"/>
          <a:lstStyle>
            <a:lvl1pPr algn="r">
              <a:defRPr sz="1200"/>
            </a:lvl1pPr>
          </a:lstStyle>
          <a:p>
            <a:pPr>
              <a:defRPr/>
            </a:pPr>
            <a:fld id="{AAA9314B-4828-46A5-AB9C-D5D17F8A5BD3}" type="slidenum">
              <a:rPr lang="en-CA"/>
              <a:pPr>
                <a:defRPr/>
              </a:pPr>
              <a:t>‹#›</a:t>
            </a:fld>
            <a:endParaRPr lang="en-CA"/>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9C8B0CE2-D787-4FB3-99BA-38D9FD543AB3}" type="slidenum">
              <a:rPr lang="en-US"/>
              <a:pPr/>
              <a:t>4</a:t>
            </a:fld>
            <a:endParaRPr lang="en-US"/>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r>
              <a:rPr lang="en-US" smtClean="0"/>
              <a:t>Where should a firm locate its production activities?  </a:t>
            </a:r>
          </a:p>
          <a:p>
            <a:pPr eaLnBrk="1" hangingPunct="1"/>
            <a:r>
              <a:rPr lang="en-US" smtClean="0"/>
              <a:t>In today’s global world, the answer to this question could be anywhere.  </a:t>
            </a:r>
          </a:p>
          <a:p>
            <a:pPr eaLnBrk="1" hangingPunct="1"/>
            <a:r>
              <a:rPr lang="en-US" smtClean="0"/>
              <a:t>Should all production be located in a single market, or is there a reason to locate different activities in different places?  </a:t>
            </a:r>
          </a:p>
          <a:p>
            <a:pPr eaLnBrk="1" hangingPunct="1"/>
            <a:r>
              <a:rPr lang="en-US" smtClean="0"/>
              <a:t>What’s the long term strategic role of foreign production sites?  </a:t>
            </a:r>
          </a:p>
          <a:p>
            <a:pPr eaLnBrk="1" hangingPunct="1"/>
            <a:r>
              <a:rPr lang="en-US" smtClean="0"/>
              <a:t>What factors might cause a firm to make changes in its strategy?  </a:t>
            </a:r>
          </a:p>
          <a:p>
            <a:pPr eaLnBrk="1" hangingPunct="1"/>
            <a:r>
              <a:rPr lang="en-US" smtClean="0"/>
              <a:t>Should the firm outsource, or handle activities in-house?</a:t>
            </a:r>
          </a:p>
          <a:p>
            <a:pPr eaLnBrk="1" hangingPunct="1"/>
            <a:r>
              <a:rPr lang="en-US" smtClean="0"/>
              <a:t>Firms also need to decide how to manage a globally dispersed supply chain, and what the role of Internet-based information technology should be in the management of global logistics.  </a:t>
            </a:r>
          </a:p>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B93C7441-1C35-4242-BCE4-601E57E9E60E}" type="slidenum">
              <a:rPr lang="en-US"/>
              <a:pPr/>
              <a:t>5</a:t>
            </a:fld>
            <a:endParaRPr lang="en-US"/>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r>
              <a:rPr lang="en-US" smtClean="0"/>
              <a:t>Let’s look at two activities in the value added chain -- production and logistics.  </a:t>
            </a:r>
          </a:p>
          <a:p>
            <a:pPr eaLnBrk="1" hangingPunct="1"/>
            <a:r>
              <a:rPr lang="en-US" smtClean="0"/>
              <a:t>How can these two activities can be conducted internationally to not only lower the costs of value creation, but also to add value by better serving customer needs?  </a:t>
            </a:r>
          </a:p>
          <a:p>
            <a:pPr eaLnBrk="1" hangingPunct="1"/>
            <a:r>
              <a:rPr lang="en-US" smtClean="0"/>
              <a:t>Remember that </a:t>
            </a:r>
            <a:r>
              <a:rPr lang="en-US" b="1" smtClean="0"/>
              <a:t>production </a:t>
            </a:r>
            <a:r>
              <a:rPr lang="en-US" smtClean="0"/>
              <a:t>refers to activities involved in creating a product, and that </a:t>
            </a:r>
            <a:r>
              <a:rPr lang="en-US" b="1" smtClean="0"/>
              <a:t>logistics</a:t>
            </a:r>
            <a:r>
              <a:rPr lang="en-US" smtClean="0"/>
              <a:t> refers to the procurement and physical transmission of material through the supply chain from the supplier to the customer. </a:t>
            </a:r>
          </a:p>
          <a:p>
            <a:pPr eaLnBrk="1" hangingPunct="1"/>
            <a:r>
              <a:rPr lang="en-US" smtClean="0"/>
              <a:t>The production and logistics functions of a firm have two main strategic objectives.  </a:t>
            </a:r>
          </a:p>
          <a:p>
            <a:pPr eaLnBrk="1" hangingPunct="1"/>
            <a:r>
              <a:rPr lang="en-US" smtClean="0"/>
              <a:t>First, to lower costs, and second, to eliminate defective products from the supply chain and the manufacturing process. </a:t>
            </a:r>
          </a:p>
          <a:p>
            <a:pPr eaLnBrk="1" hangingPunct="1"/>
            <a:r>
              <a:rPr lang="en-US" smtClean="0"/>
              <a:t>Keep in mind that these two objectives are interrelated, so for example, a firm that improves quality control will also reduce the cost of value creation. </a:t>
            </a:r>
          </a:p>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B93C7441-1C35-4242-BCE4-601E57E9E60E}" type="slidenum">
              <a:rPr lang="en-US"/>
              <a:pPr/>
              <a:t>6</a:t>
            </a:fld>
            <a:endParaRPr lang="en-US"/>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r>
              <a:rPr lang="en-US" smtClean="0"/>
              <a:t>Let’s look at two activities in the value added chain -- production and logistics.  </a:t>
            </a:r>
          </a:p>
          <a:p>
            <a:pPr eaLnBrk="1" hangingPunct="1"/>
            <a:r>
              <a:rPr lang="en-US" smtClean="0"/>
              <a:t>How can these two activities can be conducted internationally to not only lower the costs of value creation, but also to add value by better serving customer needs?  </a:t>
            </a:r>
          </a:p>
          <a:p>
            <a:pPr eaLnBrk="1" hangingPunct="1"/>
            <a:r>
              <a:rPr lang="en-US" smtClean="0"/>
              <a:t>Remember that </a:t>
            </a:r>
            <a:r>
              <a:rPr lang="en-US" b="1" smtClean="0"/>
              <a:t>production </a:t>
            </a:r>
            <a:r>
              <a:rPr lang="en-US" smtClean="0"/>
              <a:t>refers to activities involved in creating a product, and that </a:t>
            </a:r>
            <a:r>
              <a:rPr lang="en-US" b="1" smtClean="0"/>
              <a:t>logistics</a:t>
            </a:r>
            <a:r>
              <a:rPr lang="en-US" smtClean="0"/>
              <a:t> refers to the procurement and physical transmission of material through the supply chain from the supplier to the customer. </a:t>
            </a:r>
          </a:p>
          <a:p>
            <a:pPr eaLnBrk="1" hangingPunct="1"/>
            <a:r>
              <a:rPr lang="en-US" smtClean="0"/>
              <a:t>The production and logistics functions of a firm have two main strategic objectives.  </a:t>
            </a:r>
          </a:p>
          <a:p>
            <a:pPr eaLnBrk="1" hangingPunct="1"/>
            <a:r>
              <a:rPr lang="en-US" smtClean="0"/>
              <a:t>First, to lower costs, and second, to eliminate defective products from the supply chain and the manufacturing process. </a:t>
            </a:r>
          </a:p>
          <a:p>
            <a:pPr eaLnBrk="1" hangingPunct="1"/>
            <a:r>
              <a:rPr lang="en-US" smtClean="0"/>
              <a:t>Keep in mind that these two objectives are interrelated, so for example, a firm that improves quality control will also reduce the cost of value creation. </a:t>
            </a:r>
          </a:p>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3F1A69AA-6206-4C47-B0D1-45D1DC88A34D}" type="slidenum">
              <a:rPr lang="en-US"/>
              <a:pPr/>
              <a:t>7</a:t>
            </a:fld>
            <a:endParaRPr lang="en-US"/>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r>
              <a:rPr lang="en-US" smtClean="0"/>
              <a:t>How do companies boost product quality?  </a:t>
            </a:r>
          </a:p>
          <a:p>
            <a:pPr eaLnBrk="1" hangingPunct="1"/>
            <a:r>
              <a:rPr lang="en-US" smtClean="0"/>
              <a:t>The main technique that’s used today is the </a:t>
            </a:r>
            <a:r>
              <a:rPr lang="en-US" b="1" smtClean="0"/>
              <a:t>Six Sigma</a:t>
            </a:r>
            <a:r>
              <a:rPr lang="en-US" smtClean="0"/>
              <a:t> program which focuses on reducing defects, boosting productivity, eliminating waste, and cutting costs throughout the company.  </a:t>
            </a:r>
          </a:p>
          <a:p>
            <a:pPr eaLnBrk="1" hangingPunct="1"/>
            <a:r>
              <a:rPr lang="en-US" smtClean="0"/>
              <a:t>Companies like Motorola and General Electric use this program.</a:t>
            </a:r>
          </a:p>
          <a:p>
            <a:pPr eaLnBrk="1" hangingPunct="1"/>
            <a:r>
              <a:rPr lang="en-US" smtClean="0"/>
              <a:t>You may already be familiar with the Six Sigma program or its predecessor, </a:t>
            </a:r>
            <a:r>
              <a:rPr lang="en-US" b="1" smtClean="0"/>
              <a:t>total quality management</a:t>
            </a:r>
            <a:r>
              <a:rPr lang="en-US" smtClean="0"/>
              <a:t> or </a:t>
            </a:r>
            <a:r>
              <a:rPr lang="en-US" b="1" smtClean="0"/>
              <a:t>TQM</a:t>
            </a:r>
            <a:r>
              <a:rPr lang="en-US" smtClean="0"/>
              <a:t>.  TQM was popular in the 1980s and early 1990s.</a:t>
            </a:r>
          </a:p>
          <a:p>
            <a:pPr eaLnBrk="1" hangingPunct="1"/>
            <a:r>
              <a:rPr lang="en-US" smtClean="0"/>
              <a:t>In addition to Six Sigma and TQM, many countries have set quality guidelines.  </a:t>
            </a:r>
          </a:p>
          <a:p>
            <a:pPr eaLnBrk="1" hangingPunct="1"/>
            <a:r>
              <a:rPr lang="en-US" smtClean="0"/>
              <a:t>The European Union for example, has established a quality standard called </a:t>
            </a:r>
            <a:r>
              <a:rPr lang="en-US" b="1" smtClean="0"/>
              <a:t>ISO 9000</a:t>
            </a:r>
            <a:r>
              <a:rPr lang="en-US" smtClean="0"/>
              <a:t>, and requires all firms to meet its standards before they’re given access to the European market.</a:t>
            </a:r>
          </a:p>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895E75D4-BC83-4819-BAEE-01AE6873502E}" type="slidenum">
              <a:rPr lang="en-US"/>
              <a:pPr/>
              <a:t>8</a:t>
            </a:fld>
            <a:endParaRPr lang="en-US"/>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pPr eaLnBrk="1" hangingPunct="1"/>
            <a:r>
              <a:rPr lang="en-US" smtClean="0"/>
              <a:t>Here you can see the relationship between quality and costs.</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E97E2657-333E-4A6D-95CE-AA674FA85523}" type="slidenum">
              <a:rPr lang="en-US"/>
              <a:pPr/>
              <a:t>9</a:t>
            </a:fld>
            <a:endParaRPr lang="en-US"/>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r>
              <a:rPr lang="en-US" smtClean="0"/>
              <a:t>Now let’s get back to the question we asked at the start of this discussion-- where should firms produce?</a:t>
            </a:r>
          </a:p>
          <a:p>
            <a:pPr eaLnBrk="1" hangingPunct="1"/>
            <a:r>
              <a:rPr lang="en-US" smtClean="0"/>
              <a:t>Well, firms want to locate production so that they are to be able to accommodate demands for local responsiveness and to be able to respond quickly to shifts in customer demand.</a:t>
            </a:r>
          </a:p>
          <a:p>
            <a:pPr eaLnBrk="1" hangingPunct="1"/>
            <a:r>
              <a:rPr lang="en-US" smtClean="0"/>
              <a:t>As you’ll recall from the Opening Case for example, several global automakers like Hyundai have been shifting production to India to take advantage of the country’s low cost labor force. </a:t>
            </a:r>
          </a:p>
          <a:p>
            <a:pPr eaLnBrk="1" hangingPunct="1"/>
            <a:r>
              <a:rPr lang="en-US" smtClean="0"/>
              <a:t>We say there are three factors that might affect the choice of production location, country factors, technological factors, and product factors. </a:t>
            </a:r>
          </a:p>
          <a:p>
            <a:pPr eaLnBrk="1" hangingPunct="1"/>
            <a:r>
              <a:rPr lang="en-US" smtClean="0"/>
              <a:t>Let’s talk about each one. </a:t>
            </a:r>
          </a:p>
          <a:p>
            <a:pPr eaLnBrk="1" hangingPunct="1"/>
            <a:endParaRPr lang="en-US" smtClean="0"/>
          </a:p>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FCCCD12A-1A5F-4B5F-BED8-0F7328714A6D}" type="slidenum">
              <a:rPr lang="en-US"/>
              <a:pPr/>
              <a:t>12</a:t>
            </a:fld>
            <a:endParaRPr lang="en-US"/>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p:spPr>
        <p:txBody>
          <a:bodyPr/>
          <a:lstStyle/>
          <a:p>
            <a:pPr eaLnBrk="1" hangingPunct="1">
              <a:lnSpc>
                <a:spcPct val="90000"/>
              </a:lnSpc>
            </a:pPr>
            <a:r>
              <a:rPr lang="en-US" smtClean="0"/>
              <a:t>You’ll probably recall from our discussions in earlier chapters, that a firm should locate its manufacturing activities where economic and cultural conditions, including relative factor costs, are most conducive to the performance of that activity.  </a:t>
            </a:r>
          </a:p>
          <a:p>
            <a:pPr eaLnBrk="1" hangingPunct="1">
              <a:lnSpc>
                <a:spcPct val="90000"/>
              </a:lnSpc>
            </a:pPr>
            <a:r>
              <a:rPr lang="en-US" smtClean="0"/>
              <a:t>In other words, a firm should produce its product where ever it makes the most sense.  </a:t>
            </a:r>
          </a:p>
          <a:p>
            <a:pPr eaLnBrk="1" hangingPunct="1">
              <a:lnSpc>
                <a:spcPct val="90000"/>
              </a:lnSpc>
            </a:pPr>
            <a:r>
              <a:rPr lang="en-US" smtClean="0"/>
              <a:t>There are several country factors that influence the decision of where to produce.  </a:t>
            </a:r>
          </a:p>
          <a:p>
            <a:pPr eaLnBrk="1" hangingPunct="1">
              <a:lnSpc>
                <a:spcPct val="90000"/>
              </a:lnSpc>
            </a:pPr>
            <a:r>
              <a:rPr lang="en-US" smtClean="0"/>
              <a:t>For example, for a location to even be a possibility, skilled labor and supporting industries must be available.  </a:t>
            </a:r>
          </a:p>
          <a:p>
            <a:pPr eaLnBrk="1" hangingPunct="1">
              <a:lnSpc>
                <a:spcPct val="90000"/>
              </a:lnSpc>
            </a:pPr>
            <a:r>
              <a:rPr lang="en-US" smtClean="0"/>
              <a:t>Regulations on FDI and trade can significantly affect the attractiveness of a country as a production location.  </a:t>
            </a:r>
          </a:p>
          <a:p>
            <a:pPr eaLnBrk="1" hangingPunct="1">
              <a:lnSpc>
                <a:spcPct val="90000"/>
              </a:lnSpc>
            </a:pPr>
            <a:r>
              <a:rPr lang="en-US" smtClean="0"/>
              <a:t>In addition, expectations about the future value of a currency can also influence the decision of where to produce.  </a:t>
            </a:r>
          </a:p>
          <a:p>
            <a:pPr eaLnBrk="1" hangingPunct="1">
              <a:lnSpc>
                <a:spcPct val="90000"/>
              </a:lnSpc>
            </a:pPr>
            <a:r>
              <a:rPr lang="en-US" smtClean="0"/>
              <a:t>Transportation costs are another factor to consider. </a:t>
            </a:r>
          </a:p>
          <a:p>
            <a:pPr eaLnBrk="1" hangingPunct="1">
              <a:lnSpc>
                <a:spcPct val="90000"/>
              </a:lnSpc>
            </a:pPr>
            <a:r>
              <a:rPr lang="en-US" smtClean="0"/>
              <a:t>China has proved to be a successful production location for the Dutch firm, Phillips NV.  In fact, Phillips wants to eventually use China as a global supply base!  </a:t>
            </a:r>
          </a:p>
          <a:p>
            <a:pPr eaLnBrk="1" hangingPunct="1">
              <a:lnSpc>
                <a:spcPct val="90000"/>
              </a:lnSpc>
            </a:pPr>
            <a:r>
              <a:rPr lang="en-US" smtClean="0"/>
              <a:t>You can learn more about Phillips’ plans in the Management Focus in your text. </a:t>
            </a:r>
          </a:p>
          <a:p>
            <a:pPr eaLnBrk="1" hangingPunct="1">
              <a:lnSpc>
                <a:spcPct val="90000"/>
              </a:lnSpc>
            </a:pPr>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C26A0BBC-8FF6-4E04-9AEE-501751674329}" type="slidenum">
              <a:rPr lang="en-US"/>
              <a:pPr/>
              <a:t>13</a:t>
            </a:fld>
            <a:endParaRPr lang="en-US"/>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xfrm>
            <a:off x="762000" y="4777740"/>
            <a:ext cx="5486400" cy="4526280"/>
          </a:xfrm>
          <a:noFill/>
          <a:ln/>
        </p:spPr>
        <p:txBody>
          <a:bodyPr/>
          <a:lstStyle/>
          <a:p>
            <a:pPr eaLnBrk="1" hangingPunct="1"/>
            <a:r>
              <a:rPr lang="en-US" smtClean="0"/>
              <a:t>Technology is another factor to consider when making location decisions. </a:t>
            </a:r>
          </a:p>
          <a:p>
            <a:pPr eaLnBrk="1" hangingPunct="1"/>
            <a:r>
              <a:rPr lang="en-US" smtClean="0"/>
              <a:t>In particular, we need to look at the level of fixed costs involved, the minimum efficient scale of the technology, and the flexibility of the technology. </a:t>
            </a:r>
          </a:p>
          <a:p>
            <a:pPr eaLnBrk="1" hangingPunct="1"/>
            <a:r>
              <a:rPr lang="en-US" smtClean="0"/>
              <a:t>Let’s look at each one more closely beginning with the level of fixed costs.</a:t>
            </a:r>
          </a:p>
          <a:p>
            <a:pPr eaLnBrk="1" hangingPunct="1"/>
            <a:r>
              <a:rPr lang="en-US" smtClean="0"/>
              <a:t>Sometimes, the fixed costs of setting up a manufacturing plant are so high, a firm needs to serve the world market from just a few locations or even from a single location.  </a:t>
            </a:r>
          </a:p>
          <a:p>
            <a:pPr eaLnBrk="1" hangingPunct="1"/>
            <a:r>
              <a:rPr lang="en-US" smtClean="0"/>
              <a:t>It costs more than a billion dollars to set up a semi-conductor plant for example, so a semi-conductor producer is unlikely to establish multiple plants.  </a:t>
            </a:r>
          </a:p>
          <a:p>
            <a:pPr eaLnBrk="1" hangingPunct="1"/>
            <a:r>
              <a:rPr lang="en-US" smtClean="0"/>
              <a:t>Keep in mind of course, that the opposite is also true.  </a:t>
            </a:r>
          </a:p>
          <a:p>
            <a:pPr eaLnBrk="1" hangingPunct="1"/>
            <a:r>
              <a:rPr lang="en-US" smtClean="0"/>
              <a:t>If fixed costs are low, multiple locations might make sense. </a:t>
            </a:r>
          </a:p>
          <a:p>
            <a:pPr eaLnBrk="1" hangingPunct="1"/>
            <a:r>
              <a:rPr lang="en-US" smtClean="0"/>
              <a:t>How does </a:t>
            </a:r>
            <a:r>
              <a:rPr lang="en-US" b="1" smtClean="0"/>
              <a:t>minimum efficient scale</a:t>
            </a:r>
            <a:r>
              <a:rPr lang="en-US" smtClean="0"/>
              <a:t> affect the choice of production location?  </a:t>
            </a:r>
          </a:p>
          <a:p>
            <a:pPr eaLnBrk="1" hangingPunct="1"/>
            <a:r>
              <a:rPr lang="en-US" smtClean="0"/>
              <a:t>Well, we say that the larger the minimum efficient scale of a plant, the more likely a firm will centralize production in a single location or produce in just a few locations. </a:t>
            </a:r>
          </a:p>
          <a:p>
            <a:pPr eaLnBrk="1" hangingPunct="1"/>
            <a:endParaRPr lang="en-US" smtClean="0"/>
          </a:p>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C26A0BBC-8FF6-4E04-9AEE-501751674329}" type="slidenum">
              <a:rPr lang="en-US"/>
              <a:pPr/>
              <a:t>14</a:t>
            </a:fld>
            <a:endParaRPr lang="en-US"/>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xfrm>
            <a:off x="762000" y="4777740"/>
            <a:ext cx="5486400" cy="4526280"/>
          </a:xfrm>
          <a:noFill/>
          <a:ln/>
        </p:spPr>
        <p:txBody>
          <a:bodyPr/>
          <a:lstStyle/>
          <a:p>
            <a:pPr eaLnBrk="1" hangingPunct="1"/>
            <a:r>
              <a:rPr lang="en-US" smtClean="0"/>
              <a:t>Technology is another factor to consider when making location decisions. </a:t>
            </a:r>
          </a:p>
          <a:p>
            <a:pPr eaLnBrk="1" hangingPunct="1"/>
            <a:r>
              <a:rPr lang="en-US" smtClean="0"/>
              <a:t>In particular, we need to look at the level of fixed costs involved, the minimum efficient scale of the technology, and the flexibility of the technology. </a:t>
            </a:r>
          </a:p>
          <a:p>
            <a:pPr eaLnBrk="1" hangingPunct="1"/>
            <a:r>
              <a:rPr lang="en-US" smtClean="0"/>
              <a:t>Let’s look at each one more closely beginning with the level of fixed costs.</a:t>
            </a:r>
          </a:p>
          <a:p>
            <a:pPr eaLnBrk="1" hangingPunct="1"/>
            <a:r>
              <a:rPr lang="en-US" smtClean="0"/>
              <a:t>Sometimes, the fixed costs of setting up a manufacturing plant are so high, a firm needs to serve the world market from just a few locations or even from a single location.  </a:t>
            </a:r>
          </a:p>
          <a:p>
            <a:pPr eaLnBrk="1" hangingPunct="1"/>
            <a:r>
              <a:rPr lang="en-US" smtClean="0"/>
              <a:t>It costs more than a billion dollars to set up a semi-conductor plant for example, so a semi-conductor producer is unlikely to establish multiple plants.  </a:t>
            </a:r>
          </a:p>
          <a:p>
            <a:pPr eaLnBrk="1" hangingPunct="1"/>
            <a:r>
              <a:rPr lang="en-US" smtClean="0"/>
              <a:t>Keep in mind of course, that the opposite is also true.  </a:t>
            </a:r>
          </a:p>
          <a:p>
            <a:pPr eaLnBrk="1" hangingPunct="1"/>
            <a:r>
              <a:rPr lang="en-US" smtClean="0"/>
              <a:t>If fixed costs are low, multiple locations might make sense. </a:t>
            </a:r>
          </a:p>
          <a:p>
            <a:pPr eaLnBrk="1" hangingPunct="1"/>
            <a:r>
              <a:rPr lang="en-US" smtClean="0"/>
              <a:t>How does </a:t>
            </a:r>
            <a:r>
              <a:rPr lang="en-US" b="1" smtClean="0"/>
              <a:t>minimum efficient scale</a:t>
            </a:r>
            <a:r>
              <a:rPr lang="en-US" smtClean="0"/>
              <a:t> affect the choice of production location?  </a:t>
            </a:r>
          </a:p>
          <a:p>
            <a:pPr eaLnBrk="1" hangingPunct="1"/>
            <a:r>
              <a:rPr lang="en-US" smtClean="0"/>
              <a:t>Well, we say that the larger the minimum efficient scale of a plant, the more likely a firm will centralize production in a single location or produce in just a few locations. </a:t>
            </a:r>
          </a:p>
          <a:p>
            <a:pPr eaLnBrk="1" hangingPunct="1"/>
            <a:endParaRPr lang="en-US" smtClean="0"/>
          </a:p>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0119B62A-1E2C-47EE-95D3-24A717FEE237}" type="slidenum">
              <a:rPr lang="en-US"/>
              <a:pPr/>
              <a:t>15</a:t>
            </a:fld>
            <a:endParaRPr lang="en-US"/>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r>
              <a:rPr lang="en-US" sz="1000" smtClean="0"/>
              <a:t>How do new technologies influence the decision of where to locate production?</a:t>
            </a:r>
          </a:p>
          <a:p>
            <a:pPr eaLnBrk="1" hangingPunct="1"/>
            <a:r>
              <a:rPr lang="en-US" sz="1000" smtClean="0"/>
              <a:t>Well, you probably already know that to achieve economies of scale and the costs savings associated with them, firms need to mass produce standardized products.   </a:t>
            </a:r>
          </a:p>
          <a:p>
            <a:pPr eaLnBrk="1" hangingPunct="1"/>
            <a:r>
              <a:rPr lang="en-US" sz="1000" smtClean="0"/>
              <a:t>We typically think that firms that produce a greater variety of products have shorter production runs.  </a:t>
            </a:r>
          </a:p>
          <a:p>
            <a:pPr eaLnBrk="1" hangingPunct="1"/>
            <a:r>
              <a:rPr lang="en-US" sz="1000" smtClean="0"/>
              <a:t>However, these traditional practices are changing.  Today, </a:t>
            </a:r>
            <a:r>
              <a:rPr lang="en-US" sz="1000" b="1" smtClean="0"/>
              <a:t>flexible manufacturing</a:t>
            </a:r>
            <a:r>
              <a:rPr lang="en-US" sz="1000" smtClean="0"/>
              <a:t>, which is also called </a:t>
            </a:r>
            <a:r>
              <a:rPr lang="en-US" sz="1000" b="1" smtClean="0"/>
              <a:t>lean production</a:t>
            </a:r>
            <a:r>
              <a:rPr lang="en-US" sz="1000" smtClean="0"/>
              <a:t>, is changing the way companies produce, allowing them to challenge the traditional rules of production.  </a:t>
            </a:r>
          </a:p>
          <a:p>
            <a:pPr eaLnBrk="1" hangingPunct="1"/>
            <a:r>
              <a:rPr lang="en-US" sz="1000" smtClean="0"/>
              <a:t>These new technologies are designed to reduce set up times for complex equipment, increase the utilization of individual machines through better scheduling, and improve quality control at all stages of the manufacturing process. </a:t>
            </a:r>
          </a:p>
          <a:p>
            <a:pPr eaLnBrk="1" hangingPunct="1"/>
            <a:r>
              <a:rPr lang="en-US" sz="1000" smtClean="0"/>
              <a:t>Why is flexible manufacturing so important?</a:t>
            </a:r>
          </a:p>
          <a:p>
            <a:pPr eaLnBrk="1" hangingPunct="1"/>
            <a:r>
              <a:rPr lang="en-US" sz="1000" smtClean="0"/>
              <a:t>Flexible manufacturing allows companies to produce a wide variety of products at a unit cost that would normally be associated with mass production of a standardized product!  </a:t>
            </a:r>
          </a:p>
          <a:p>
            <a:pPr eaLnBrk="1" hangingPunct="1"/>
            <a:r>
              <a:rPr lang="en-US" sz="1000" b="1" smtClean="0"/>
              <a:t>Mass customization</a:t>
            </a:r>
            <a:r>
              <a:rPr lang="en-US" sz="1000" smtClean="0"/>
              <a:t> implies that a firm can customize its product line to meet the needs of different customers without additional costs.</a:t>
            </a:r>
          </a:p>
          <a:p>
            <a:pPr eaLnBrk="1" hangingPunct="1"/>
            <a:r>
              <a:rPr lang="en-US" sz="1000" smtClean="0"/>
              <a:t>Another common flexible manufacturing technology involves </a:t>
            </a:r>
            <a:r>
              <a:rPr lang="en-US" sz="1000" b="1" smtClean="0"/>
              <a:t>flexible machine cells</a:t>
            </a:r>
            <a:r>
              <a:rPr lang="en-US" sz="1000" smtClean="0"/>
              <a:t>.  This type of technology groups various types of machinery, a common materials handler, and a centralized cell controller.  </a:t>
            </a:r>
          </a:p>
          <a:p>
            <a:pPr eaLnBrk="1" hangingPunct="1"/>
            <a:r>
              <a:rPr lang="en-US" sz="1000" smtClean="0"/>
              <a:t>Firms that use flexible manufacturing technologies have a competitive advantage over those that don’t because they can customize their products to meet the needs of different national markets. </a:t>
            </a:r>
          </a:p>
          <a:p>
            <a:pPr eaLnBrk="1" hangingPunct="1"/>
            <a:endParaRPr lang="en-US" sz="100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D750A994-7C24-4B97-A287-527DCE8548D1}" type="slidenum">
              <a:rPr lang="en-US"/>
              <a:pPr/>
              <a:t>16</a:t>
            </a:fld>
            <a:endParaRPr lang="en-US"/>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r>
              <a:rPr lang="en-US" smtClean="0"/>
              <a:t>So, should a firm operate multiple production facilities or concentrate production in a few locations? </a:t>
            </a:r>
          </a:p>
          <a:p>
            <a:pPr eaLnBrk="1" hangingPunct="1"/>
            <a:r>
              <a:rPr lang="en-US" smtClean="0"/>
              <a:t>Firms should concentrate production in a few locations when they have substantial fixed costs, when the minimum efficient scale of production is high, and when flexible manufacturing is an option.</a:t>
            </a:r>
          </a:p>
          <a:p>
            <a:pPr eaLnBrk="1" hangingPunct="1"/>
            <a:r>
              <a:rPr lang="en-US" smtClean="0"/>
              <a:t>Establishing multiple production locations can make sense when both fixed costs and minimum efficient scale of production are relatively low, and when flexible manufacturing isn’t a good alternative.</a:t>
            </a:r>
          </a:p>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0DC4E1E9-D502-4170-8066-E193153DA13E}" type="slidenum">
              <a:rPr lang="en-US"/>
              <a:pPr/>
              <a:t>17</a:t>
            </a:fld>
            <a:endParaRPr lang="en-US"/>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r>
              <a:rPr lang="en-US" smtClean="0"/>
              <a:t>How does the product affect the decision of where to locate production?  </a:t>
            </a:r>
          </a:p>
          <a:p>
            <a:pPr eaLnBrk="1" hangingPunct="1"/>
            <a:r>
              <a:rPr lang="en-US" smtClean="0"/>
              <a:t>Well, there are two important factors to consider.  </a:t>
            </a:r>
          </a:p>
          <a:p>
            <a:pPr eaLnBrk="1" hangingPunct="1"/>
            <a:r>
              <a:rPr lang="en-US" smtClean="0"/>
              <a:t>The first is the product’s value-to-weight ratio.  </a:t>
            </a:r>
          </a:p>
          <a:p>
            <a:pPr eaLnBrk="1" hangingPunct="1"/>
            <a:r>
              <a:rPr lang="en-US" smtClean="0"/>
              <a:t>If the </a:t>
            </a:r>
            <a:r>
              <a:rPr lang="en-US" b="1" smtClean="0"/>
              <a:t>value-to-weight ratio</a:t>
            </a:r>
            <a:r>
              <a:rPr lang="en-US" smtClean="0"/>
              <a:t> is high like it might be with a pharmaceutical product, then it makes sense to produce the product in a single location and export it to other parts of the world.  </a:t>
            </a:r>
          </a:p>
          <a:p>
            <a:pPr eaLnBrk="1" hangingPunct="1"/>
            <a:r>
              <a:rPr lang="en-US" smtClean="0"/>
              <a:t>You know, for example, that it doesn’t cost as much to ship prescription pain killers as it costs to ship a car, so centralized production makes sense.</a:t>
            </a:r>
          </a:p>
          <a:p>
            <a:pPr eaLnBrk="1" hangingPunct="1"/>
            <a:r>
              <a:rPr lang="en-US" smtClean="0"/>
              <a:t>In contrast, when the value-to-weight ratio is low like it is with paint or a car, there is more pressure to manufacture the product in multiple locations around the world.</a:t>
            </a:r>
          </a:p>
          <a:p>
            <a:pPr eaLnBrk="1" hangingPunct="1"/>
            <a:r>
              <a:rPr lang="en-US" smtClean="0"/>
              <a:t>The second product factor to consider is whether the product serves </a:t>
            </a:r>
            <a:r>
              <a:rPr lang="en-US" b="1" smtClean="0"/>
              <a:t>universal</a:t>
            </a:r>
            <a:r>
              <a:rPr lang="en-US" smtClean="0"/>
              <a:t> </a:t>
            </a:r>
            <a:r>
              <a:rPr lang="en-US" b="1" smtClean="0"/>
              <a:t>needs</a:t>
            </a:r>
            <a:r>
              <a:rPr lang="en-US" smtClean="0"/>
              <a:t>, or needs that are the same everywhere.    </a:t>
            </a:r>
          </a:p>
          <a:p>
            <a:pPr eaLnBrk="1" hangingPunct="1"/>
            <a:r>
              <a:rPr lang="en-US" smtClean="0"/>
              <a:t>When there are few differences in consumer tastes and preferences, the need to be locally responsive is reduced, and centralized manufacturing makes sense.  </a:t>
            </a:r>
          </a:p>
          <a:p>
            <a:pPr eaLnBrk="1" hangingPunct="1"/>
            <a:r>
              <a:rPr lang="en-US" smtClean="0"/>
              <a:t>So, for example, a firm might produce calculators or video game consoles at a single location because they can be produced in bulk. </a:t>
            </a:r>
          </a:p>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EF4B35CC-B0F2-4AFD-A699-F24C28F481C7}" type="slidenum">
              <a:rPr lang="en-US"/>
              <a:pPr/>
              <a:t>18</a:t>
            </a:fld>
            <a:endParaRPr lang="en-US"/>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r>
              <a:rPr lang="en-US" smtClean="0"/>
              <a:t>As you can see, the decision of where to locate production is based on the three areas that we’ve discussed, country factors, technological factors, and product factors. </a:t>
            </a:r>
          </a:p>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D02499A8-CECE-4844-B689-4444D134B479}" type="slidenum">
              <a:rPr lang="en-US"/>
              <a:pPr/>
              <a:t>19</a:t>
            </a:fld>
            <a:endParaRPr lang="en-US"/>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lnSpc>
                <a:spcPct val="90000"/>
              </a:lnSpc>
            </a:pPr>
            <a:r>
              <a:rPr lang="en-US" smtClean="0"/>
              <a:t>Does the attractiveness of a production location change over time?</a:t>
            </a:r>
          </a:p>
          <a:p>
            <a:pPr eaLnBrk="1" hangingPunct="1">
              <a:lnSpc>
                <a:spcPct val="90000"/>
              </a:lnSpc>
            </a:pPr>
            <a:r>
              <a:rPr lang="en-US" smtClean="0"/>
              <a:t>The answer to this question is yes!  </a:t>
            </a:r>
          </a:p>
          <a:p>
            <a:pPr eaLnBrk="1" hangingPunct="1">
              <a:lnSpc>
                <a:spcPct val="90000"/>
              </a:lnSpc>
            </a:pPr>
            <a:r>
              <a:rPr lang="en-US" smtClean="0"/>
              <a:t>The strategic role of foreign factories, and the strategic advantage of foreign factories can change over time.  </a:t>
            </a:r>
          </a:p>
          <a:p>
            <a:pPr eaLnBrk="1" hangingPunct="1">
              <a:lnSpc>
                <a:spcPct val="90000"/>
              </a:lnSpc>
            </a:pPr>
            <a:r>
              <a:rPr lang="en-US" smtClean="0"/>
              <a:t>A foreign factory that was initially established to make a standard product to serve a local market, or to take advantage of low cost inputs, can evolve into a facility with advanced design capabilities.  </a:t>
            </a:r>
          </a:p>
          <a:p>
            <a:pPr eaLnBrk="1" hangingPunct="1">
              <a:lnSpc>
                <a:spcPct val="90000"/>
              </a:lnSpc>
            </a:pPr>
            <a:r>
              <a:rPr lang="en-US" smtClean="0"/>
              <a:t>Hewlett Packard, for example, initially located it production in Singapore to take advantage of low costs there, but today, the facility is an important center for designing and assembling portable ink jet printers.  </a:t>
            </a:r>
          </a:p>
          <a:p>
            <a:pPr eaLnBrk="1" hangingPunct="1">
              <a:lnSpc>
                <a:spcPct val="90000"/>
              </a:lnSpc>
            </a:pPr>
            <a:r>
              <a:rPr lang="en-US" smtClean="0"/>
              <a:t>You can learn more about Hewlett Packard’s operations in the Management Focus in your text.</a:t>
            </a:r>
          </a:p>
          <a:p>
            <a:pPr eaLnBrk="1" hangingPunct="1">
              <a:lnSpc>
                <a:spcPct val="90000"/>
              </a:lnSpc>
            </a:pPr>
            <a:r>
              <a:rPr lang="en-US" smtClean="0"/>
              <a:t>Keep in mind that as government regulations change, or as countries upgrade their factors of production, the strategic advantage of a particular location can change.  </a:t>
            </a:r>
          </a:p>
          <a:p>
            <a:pPr eaLnBrk="1" hangingPunct="1">
              <a:lnSpc>
                <a:spcPct val="90000"/>
              </a:lnSpc>
            </a:pPr>
            <a:r>
              <a:rPr lang="en-US" smtClean="0"/>
              <a:t>Just think about some of the changes that have been going on in many developing countries in the last twenty years or so.  </a:t>
            </a:r>
          </a:p>
          <a:p>
            <a:pPr eaLnBrk="1" hangingPunct="1">
              <a:lnSpc>
                <a:spcPct val="90000"/>
              </a:lnSpc>
            </a:pPr>
            <a:r>
              <a:rPr lang="en-US" smtClean="0"/>
              <a:t>Countries that had been economic backwaters just a generation ago are now thriving economies with improved communication and transportation infrastructures. </a:t>
            </a:r>
          </a:p>
          <a:p>
            <a:pPr eaLnBrk="1" hangingPunct="1">
              <a:lnSpc>
                <a:spcPct val="90000"/>
              </a:lnSpc>
            </a:pPr>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49FCD4CF-D50D-4E4A-BB51-7156643B250C}" type="slidenum">
              <a:rPr lang="en-US"/>
              <a:pPr/>
              <a:t>20</a:t>
            </a:fld>
            <a:endParaRPr lang="en-US"/>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r>
              <a:rPr lang="en-US" smtClean="0"/>
              <a:t>Once consequence of these changes is that as the strategic role of a factory is upgraded, and a firm develops centers of excellence around the world, a transnational strategy becomes possible.  </a:t>
            </a:r>
          </a:p>
          <a:p>
            <a:pPr eaLnBrk="1" hangingPunct="1"/>
            <a:r>
              <a:rPr lang="en-US" smtClean="0"/>
              <a:t>So, instead of simply thinking of foreign factories as low cost manufacturing facilities, they become vital components in the firm’s strategy.  </a:t>
            </a:r>
          </a:p>
          <a:p>
            <a:pPr eaLnBrk="1" hangingPunct="1"/>
            <a:r>
              <a:rPr lang="en-US" smtClean="0"/>
              <a:t>Recall from the Opening Case for example, that Hyundai is adding R&amp;D to its operations in India, making the location an even more important component in its overall strategy.</a:t>
            </a:r>
          </a:p>
          <a:p>
            <a:pPr eaLnBrk="1" hangingPunct="1"/>
            <a:r>
              <a:rPr lang="en-US" smtClean="0"/>
              <a:t>Remember also, that an important component of the transnational strategy is the notion of </a:t>
            </a:r>
            <a:r>
              <a:rPr lang="en-US" b="1" smtClean="0"/>
              <a:t>global learning</a:t>
            </a:r>
            <a:r>
              <a:rPr lang="en-US" smtClean="0"/>
              <a:t>, or the idea that valuable knowledge doesn’t just reside at a firm’s domestic operations, it can also be found in a firm’s foreign subsidiaries.</a:t>
            </a:r>
          </a:p>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DBE876FE-A40F-4254-AF4F-54122234C4BC}" type="slidenum">
              <a:rPr lang="en-US"/>
              <a:pPr/>
              <a:t>21</a:t>
            </a:fld>
            <a:endParaRPr lang="en-US"/>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r>
              <a:rPr lang="en-US" smtClean="0"/>
              <a:t>Now, let’s move on to outsourcing. </a:t>
            </a:r>
          </a:p>
          <a:p>
            <a:pPr eaLnBrk="1" hangingPunct="1"/>
            <a:r>
              <a:rPr lang="en-US" smtClean="0"/>
              <a:t>Should an international business make or buy the component parts to go into their final product?</a:t>
            </a:r>
          </a:p>
          <a:p>
            <a:pPr eaLnBrk="1" hangingPunct="1"/>
            <a:r>
              <a:rPr lang="en-US" smtClean="0"/>
              <a:t>The decision of whether to perform an activity in-house or outsource it to another firm, called the </a:t>
            </a:r>
            <a:r>
              <a:rPr lang="en-US" b="1" smtClean="0"/>
              <a:t>make- or- buy decision</a:t>
            </a:r>
            <a:r>
              <a:rPr lang="en-US" smtClean="0"/>
              <a:t>, is an important factor in many firms’ manufacturing strategies.</a:t>
            </a:r>
          </a:p>
          <a:p>
            <a:pPr eaLnBrk="1" hangingPunct="1"/>
            <a:r>
              <a:rPr lang="en-US" smtClean="0"/>
              <a:t>Toyota for example, actually produces less than 30 percent of the value of its cars.  </a:t>
            </a:r>
          </a:p>
          <a:p>
            <a:pPr eaLnBrk="1" hangingPunct="1"/>
            <a:r>
              <a:rPr lang="en-US" smtClean="0"/>
              <a:t>The rest is outsourced to other companies.  </a:t>
            </a:r>
          </a:p>
          <a:p>
            <a:pPr eaLnBrk="1" hangingPunct="1"/>
            <a:r>
              <a:rPr lang="en-US" smtClean="0"/>
              <a:t>Nike and Reebok actually outsource all production activities! </a:t>
            </a:r>
          </a:p>
          <a:p>
            <a:pPr eaLnBrk="1" hangingPunct="1"/>
            <a:r>
              <a:rPr lang="en-US" smtClean="0"/>
              <a:t>Keep in mind that like so many other things, make-or-buy decisions are more complex when they involve international markets than when they involve domestic markets.</a:t>
            </a:r>
          </a:p>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F9443B15-5EC0-4BC9-82BB-F8D59234D61A}" type="slidenum">
              <a:rPr lang="en-US"/>
              <a:pPr/>
              <a:t>22</a:t>
            </a:fld>
            <a:endParaRPr lang="en-US"/>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lnSpc>
                <a:spcPct val="80000"/>
              </a:lnSpc>
            </a:pPr>
            <a:r>
              <a:rPr lang="en-US" sz="900" smtClean="0"/>
              <a:t>What are the advantages of make?  </a:t>
            </a:r>
          </a:p>
          <a:p>
            <a:pPr eaLnBrk="1" hangingPunct="1">
              <a:lnSpc>
                <a:spcPct val="80000"/>
              </a:lnSpc>
            </a:pPr>
            <a:r>
              <a:rPr lang="en-US" sz="900" smtClean="0"/>
              <a:t>Making components in-house, or vertical integration as it’s also known, has several advantages.  </a:t>
            </a:r>
          </a:p>
          <a:p>
            <a:pPr eaLnBrk="1" hangingPunct="1">
              <a:lnSpc>
                <a:spcPct val="80000"/>
              </a:lnSpc>
            </a:pPr>
            <a:r>
              <a:rPr lang="en-US" sz="900" smtClean="0"/>
              <a:t>It’s associated with lower costs, it facilitates investments in specialized assets, it protects proprietary technology, and it facilitates the scheduling of adjacent processes.  </a:t>
            </a:r>
          </a:p>
          <a:p>
            <a:pPr eaLnBrk="1" hangingPunct="1">
              <a:lnSpc>
                <a:spcPct val="80000"/>
              </a:lnSpc>
            </a:pPr>
            <a:r>
              <a:rPr lang="en-US" sz="900" smtClean="0"/>
              <a:t>Let’s look at each of these more closely, beginning with lowering costs.</a:t>
            </a:r>
          </a:p>
          <a:p>
            <a:pPr eaLnBrk="1" hangingPunct="1">
              <a:lnSpc>
                <a:spcPct val="80000"/>
              </a:lnSpc>
            </a:pPr>
            <a:r>
              <a:rPr lang="en-US" sz="900" smtClean="0"/>
              <a:t>If a firm is already the most efficient producer of certain products, it doesn’t make sense to outsource to a less efficient producer.  </a:t>
            </a:r>
          </a:p>
          <a:p>
            <a:pPr eaLnBrk="1" hangingPunct="1">
              <a:lnSpc>
                <a:spcPct val="80000"/>
              </a:lnSpc>
            </a:pPr>
            <a:r>
              <a:rPr lang="en-US" sz="900" smtClean="0"/>
              <a:t>The firm can lower costs by continuing to manufacture the product in-house.  </a:t>
            </a:r>
          </a:p>
          <a:p>
            <a:pPr eaLnBrk="1" hangingPunct="1">
              <a:lnSpc>
                <a:spcPct val="80000"/>
              </a:lnSpc>
            </a:pPr>
            <a:r>
              <a:rPr lang="en-US" sz="900" smtClean="0"/>
              <a:t>Boeing for example, keeps large systems integration activities in-house because it’s more efficient at this activity than any other firm.  </a:t>
            </a:r>
          </a:p>
          <a:p>
            <a:pPr eaLnBrk="1" hangingPunct="1">
              <a:lnSpc>
                <a:spcPct val="80000"/>
              </a:lnSpc>
            </a:pPr>
            <a:r>
              <a:rPr lang="en-US" sz="900" smtClean="0"/>
              <a:t>Second, making components in-house also facilitates investments in specialized assets. When a firm has to invest in specialized assets, or assets whose value is contingent upon a particular relationship persisting, internal production makes sense.  </a:t>
            </a:r>
          </a:p>
          <a:p>
            <a:pPr eaLnBrk="1" hangingPunct="1">
              <a:lnSpc>
                <a:spcPct val="80000"/>
              </a:lnSpc>
            </a:pPr>
            <a:r>
              <a:rPr lang="en-US" sz="900" smtClean="0"/>
              <a:t>So, if Nissan develops a new fuel injection system that it believes will be an important competitive advantage, but that requires specialized assets, Nissan will probably choose to produce the system in-house.  </a:t>
            </a:r>
          </a:p>
          <a:p>
            <a:pPr eaLnBrk="1" hangingPunct="1">
              <a:lnSpc>
                <a:spcPct val="80000"/>
              </a:lnSpc>
            </a:pPr>
            <a:r>
              <a:rPr lang="en-US" sz="900" smtClean="0"/>
              <a:t>Because the system is unique to Nissan vehicles, it’s not worth it for an outside supplier to make the investments that would be needed.  </a:t>
            </a:r>
          </a:p>
          <a:p>
            <a:pPr eaLnBrk="1" hangingPunct="1">
              <a:lnSpc>
                <a:spcPct val="80000"/>
              </a:lnSpc>
            </a:pPr>
            <a:r>
              <a:rPr lang="en-US" sz="900" smtClean="0"/>
              <a:t>From Nissan’s, perspective, it wouldn’t be strategically desirable to use an outside supplier because since the supplier would have to make the special investments, Nissan would be more or less tied to that supplier, and couldn’t take advantage of changes in the market.  </a:t>
            </a:r>
          </a:p>
          <a:p>
            <a:pPr eaLnBrk="1" hangingPunct="1">
              <a:lnSpc>
                <a:spcPct val="80000"/>
              </a:lnSpc>
            </a:pPr>
            <a:r>
              <a:rPr lang="en-US" sz="900" smtClean="0"/>
              <a:t>Third, making a product in-house can help protect proprietary assets. </a:t>
            </a:r>
          </a:p>
          <a:p>
            <a:pPr eaLnBrk="1" hangingPunct="1">
              <a:lnSpc>
                <a:spcPct val="80000"/>
              </a:lnSpc>
            </a:pPr>
            <a:r>
              <a:rPr lang="en-US" sz="900" smtClean="0"/>
              <a:t>A firm that outsources something that contains proprietary information runs the risk of losing control over that information.  </a:t>
            </a:r>
          </a:p>
          <a:p>
            <a:pPr eaLnBrk="1" hangingPunct="1">
              <a:lnSpc>
                <a:spcPct val="80000"/>
              </a:lnSpc>
            </a:pPr>
            <a:r>
              <a:rPr lang="en-US" sz="900" smtClean="0"/>
              <a:t>Boeing for example, manufactures its own cockpits so that it doesn’t give away proprietary information to competitors. </a:t>
            </a:r>
          </a:p>
          <a:p>
            <a:pPr eaLnBrk="1" hangingPunct="1">
              <a:lnSpc>
                <a:spcPct val="80000"/>
              </a:lnSpc>
            </a:pPr>
            <a:r>
              <a:rPr lang="en-US" sz="900" smtClean="0"/>
              <a:t>Finally, firms that manufacture in-house also have more control over the planning, coordination, and scheduling or adjacent processes.  </a:t>
            </a:r>
          </a:p>
          <a:p>
            <a:pPr eaLnBrk="1" hangingPunct="1">
              <a:lnSpc>
                <a:spcPct val="80000"/>
              </a:lnSpc>
            </a:pPr>
            <a:r>
              <a:rPr lang="en-US" sz="900" smtClean="0"/>
              <a:t>For firms with just-in time inventory systems, this can be a real advantage.  </a:t>
            </a:r>
          </a:p>
          <a:p>
            <a:pPr eaLnBrk="1" hangingPunct="1">
              <a:lnSpc>
                <a:spcPct val="80000"/>
              </a:lnSpc>
            </a:pPr>
            <a:endParaRPr lang="en-US" sz="90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F9443B15-5EC0-4BC9-82BB-F8D59234D61A}" type="slidenum">
              <a:rPr lang="en-US"/>
              <a:pPr/>
              <a:t>23</a:t>
            </a:fld>
            <a:endParaRPr lang="en-US"/>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lnSpc>
                <a:spcPct val="80000"/>
              </a:lnSpc>
            </a:pPr>
            <a:r>
              <a:rPr lang="en-US" sz="900" smtClean="0"/>
              <a:t>What are the advantages of make?  </a:t>
            </a:r>
          </a:p>
          <a:p>
            <a:pPr eaLnBrk="1" hangingPunct="1">
              <a:lnSpc>
                <a:spcPct val="80000"/>
              </a:lnSpc>
            </a:pPr>
            <a:r>
              <a:rPr lang="en-US" sz="900" smtClean="0"/>
              <a:t>Making components in-house, or vertical integration as it’s also known, has several advantages.  </a:t>
            </a:r>
          </a:p>
          <a:p>
            <a:pPr eaLnBrk="1" hangingPunct="1">
              <a:lnSpc>
                <a:spcPct val="80000"/>
              </a:lnSpc>
            </a:pPr>
            <a:r>
              <a:rPr lang="en-US" sz="900" smtClean="0"/>
              <a:t>It’s associated with lower costs, it facilitates investments in specialized assets, it protects proprietary technology, and it facilitates the scheduling of adjacent processes.  </a:t>
            </a:r>
          </a:p>
          <a:p>
            <a:pPr eaLnBrk="1" hangingPunct="1">
              <a:lnSpc>
                <a:spcPct val="80000"/>
              </a:lnSpc>
            </a:pPr>
            <a:r>
              <a:rPr lang="en-US" sz="900" smtClean="0"/>
              <a:t>Let’s look at each of these more closely, beginning with lowering costs.</a:t>
            </a:r>
          </a:p>
          <a:p>
            <a:pPr eaLnBrk="1" hangingPunct="1">
              <a:lnSpc>
                <a:spcPct val="80000"/>
              </a:lnSpc>
            </a:pPr>
            <a:r>
              <a:rPr lang="en-US" sz="900" smtClean="0"/>
              <a:t>If a firm is already the most efficient producer of certain products, it doesn’t make sense to outsource to a less efficient producer.  </a:t>
            </a:r>
          </a:p>
          <a:p>
            <a:pPr eaLnBrk="1" hangingPunct="1">
              <a:lnSpc>
                <a:spcPct val="80000"/>
              </a:lnSpc>
            </a:pPr>
            <a:r>
              <a:rPr lang="en-US" sz="900" smtClean="0"/>
              <a:t>The firm can lower costs by continuing to manufacture the product in-house.  </a:t>
            </a:r>
          </a:p>
          <a:p>
            <a:pPr eaLnBrk="1" hangingPunct="1">
              <a:lnSpc>
                <a:spcPct val="80000"/>
              </a:lnSpc>
            </a:pPr>
            <a:r>
              <a:rPr lang="en-US" sz="900" smtClean="0"/>
              <a:t>Boeing for example, keeps large systems integration activities in-house because it’s more efficient at this activity than any other firm.  </a:t>
            </a:r>
          </a:p>
          <a:p>
            <a:pPr eaLnBrk="1" hangingPunct="1">
              <a:lnSpc>
                <a:spcPct val="80000"/>
              </a:lnSpc>
            </a:pPr>
            <a:r>
              <a:rPr lang="en-US" sz="900" smtClean="0"/>
              <a:t>Second, making components in-house also facilitates investments in specialized assets. When a firm has to invest in specialized assets, or assets whose value is contingent upon a particular relationship persisting, internal production makes sense.  </a:t>
            </a:r>
          </a:p>
          <a:p>
            <a:pPr eaLnBrk="1" hangingPunct="1">
              <a:lnSpc>
                <a:spcPct val="80000"/>
              </a:lnSpc>
            </a:pPr>
            <a:r>
              <a:rPr lang="en-US" sz="900" smtClean="0"/>
              <a:t>So, if Nissan develops a new fuel injection system that it believes will be an important competitive advantage, but that requires specialized assets, Nissan will probably choose to produce the system in-house.  </a:t>
            </a:r>
          </a:p>
          <a:p>
            <a:pPr eaLnBrk="1" hangingPunct="1">
              <a:lnSpc>
                <a:spcPct val="80000"/>
              </a:lnSpc>
            </a:pPr>
            <a:r>
              <a:rPr lang="en-US" sz="900" smtClean="0"/>
              <a:t>Because the system is unique to Nissan vehicles, it’s not worth it for an outside supplier to make the investments that would be needed.  </a:t>
            </a:r>
          </a:p>
          <a:p>
            <a:pPr eaLnBrk="1" hangingPunct="1">
              <a:lnSpc>
                <a:spcPct val="80000"/>
              </a:lnSpc>
            </a:pPr>
            <a:r>
              <a:rPr lang="en-US" sz="900" smtClean="0"/>
              <a:t>From Nissan’s, perspective, it wouldn’t be strategically desirable to use an outside supplier because since the supplier would have to make the special investments, Nissan would be more or less tied to that supplier, and couldn’t take advantage of changes in the market.  </a:t>
            </a:r>
          </a:p>
          <a:p>
            <a:pPr eaLnBrk="1" hangingPunct="1">
              <a:lnSpc>
                <a:spcPct val="80000"/>
              </a:lnSpc>
            </a:pPr>
            <a:r>
              <a:rPr lang="en-US" sz="900" smtClean="0"/>
              <a:t>Third, making a product in-house can help protect proprietary assets. </a:t>
            </a:r>
          </a:p>
          <a:p>
            <a:pPr eaLnBrk="1" hangingPunct="1">
              <a:lnSpc>
                <a:spcPct val="80000"/>
              </a:lnSpc>
            </a:pPr>
            <a:r>
              <a:rPr lang="en-US" sz="900" smtClean="0"/>
              <a:t>A firm that outsources something that contains proprietary information runs the risk of losing control over that information.  </a:t>
            </a:r>
          </a:p>
          <a:p>
            <a:pPr eaLnBrk="1" hangingPunct="1">
              <a:lnSpc>
                <a:spcPct val="80000"/>
              </a:lnSpc>
            </a:pPr>
            <a:r>
              <a:rPr lang="en-US" sz="900" smtClean="0"/>
              <a:t>Boeing for example, manufactures its own cockpits so that it doesn’t give away proprietary information to competitors. </a:t>
            </a:r>
          </a:p>
          <a:p>
            <a:pPr eaLnBrk="1" hangingPunct="1">
              <a:lnSpc>
                <a:spcPct val="80000"/>
              </a:lnSpc>
            </a:pPr>
            <a:r>
              <a:rPr lang="en-US" sz="900" smtClean="0"/>
              <a:t>Finally, firms that manufacture in-house also have more control over the planning, coordination, and scheduling or adjacent processes.  </a:t>
            </a:r>
          </a:p>
          <a:p>
            <a:pPr eaLnBrk="1" hangingPunct="1">
              <a:lnSpc>
                <a:spcPct val="80000"/>
              </a:lnSpc>
            </a:pPr>
            <a:r>
              <a:rPr lang="en-US" sz="900" smtClean="0"/>
              <a:t>For firms with just-in time inventory systems, this can be a real advantage.  </a:t>
            </a:r>
          </a:p>
          <a:p>
            <a:pPr eaLnBrk="1" hangingPunct="1">
              <a:lnSpc>
                <a:spcPct val="80000"/>
              </a:lnSpc>
            </a:pPr>
            <a:endParaRPr lang="en-US" sz="90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DFEE110F-0423-48D1-852F-EF0F58610C2E}" type="slidenum">
              <a:rPr lang="en-US"/>
              <a:pPr/>
              <a:t>24</a:t>
            </a:fld>
            <a:endParaRPr lang="en-US"/>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lnSpc>
                <a:spcPct val="90000"/>
              </a:lnSpc>
            </a:pPr>
            <a:r>
              <a:rPr lang="en-US" sz="1000" smtClean="0"/>
              <a:t>Why should a firm outsource or buy components?  </a:t>
            </a:r>
          </a:p>
          <a:p>
            <a:pPr eaLnBrk="1" hangingPunct="1">
              <a:lnSpc>
                <a:spcPct val="90000"/>
              </a:lnSpc>
            </a:pPr>
            <a:r>
              <a:rPr lang="en-US" sz="1000" smtClean="0"/>
              <a:t>Buying parts from independent suppliers gives a firm greater flexibility, helps drive down the firm’s cost structure, and helps the firm capture orders from international customers.  </a:t>
            </a:r>
          </a:p>
          <a:p>
            <a:pPr eaLnBrk="1" hangingPunct="1">
              <a:lnSpc>
                <a:spcPct val="90000"/>
              </a:lnSpc>
            </a:pPr>
            <a:r>
              <a:rPr lang="en-US" sz="1000" smtClean="0"/>
              <a:t>Let’s look at each of these beginning with the greater flexibility associated with buying. </a:t>
            </a:r>
          </a:p>
          <a:p>
            <a:pPr eaLnBrk="1" hangingPunct="1">
              <a:lnSpc>
                <a:spcPct val="90000"/>
              </a:lnSpc>
            </a:pPr>
            <a:r>
              <a:rPr lang="en-US" sz="1000" smtClean="0"/>
              <a:t>Maintaining strategic flexibility is a key advantage of going the buy path.  </a:t>
            </a:r>
          </a:p>
          <a:p>
            <a:pPr eaLnBrk="1" hangingPunct="1">
              <a:lnSpc>
                <a:spcPct val="90000"/>
              </a:lnSpc>
            </a:pPr>
            <a:r>
              <a:rPr lang="en-US" sz="1000" smtClean="0"/>
              <a:t>By buying parts from outside suppliers firms can switch orders between suppliers as circumstances change.  </a:t>
            </a:r>
          </a:p>
          <a:p>
            <a:pPr eaLnBrk="1" hangingPunct="1">
              <a:lnSpc>
                <a:spcPct val="90000"/>
              </a:lnSpc>
            </a:pPr>
            <a:r>
              <a:rPr lang="en-US" sz="1000" smtClean="0"/>
              <a:t>Having strategic flexibility can be especially important when exchange rate movements, political situations, or trade barriers alter the attractiveness of suppliers.  </a:t>
            </a:r>
          </a:p>
          <a:p>
            <a:pPr eaLnBrk="1" hangingPunct="1">
              <a:lnSpc>
                <a:spcPct val="90000"/>
              </a:lnSpc>
            </a:pPr>
            <a:r>
              <a:rPr lang="en-US" sz="1000" smtClean="0"/>
              <a:t>Second, by outsourcing, firms have lower costs because they can avoid the challenges involved in coordinating and controlling the additional activities that would be involved in making the components.  </a:t>
            </a:r>
          </a:p>
          <a:p>
            <a:pPr eaLnBrk="1" hangingPunct="1">
              <a:lnSpc>
                <a:spcPct val="90000"/>
              </a:lnSpc>
            </a:pPr>
            <a:r>
              <a:rPr lang="en-US" sz="1000" smtClean="0"/>
              <a:t>Firms can also lower costs when they avoid the lack of incentive that often comes with internal suppliers.  </a:t>
            </a:r>
          </a:p>
          <a:p>
            <a:pPr eaLnBrk="1" hangingPunct="1">
              <a:lnSpc>
                <a:spcPct val="90000"/>
              </a:lnSpc>
            </a:pPr>
            <a:r>
              <a:rPr lang="en-US" sz="1000" smtClean="0"/>
              <a:t>Because internal suppliers have a captive customer, they often don’t share the same drive to improve quality and lower prices that independent suppliers have.  </a:t>
            </a:r>
          </a:p>
          <a:p>
            <a:pPr eaLnBrk="1" hangingPunct="1">
              <a:lnSpc>
                <a:spcPct val="90000"/>
              </a:lnSpc>
            </a:pPr>
            <a:r>
              <a:rPr lang="en-US" sz="1000" smtClean="0"/>
              <a:t>In addition, it can be difficult to decide how to set transfer prices when products are made in-house.  </a:t>
            </a:r>
          </a:p>
          <a:p>
            <a:pPr eaLnBrk="1" hangingPunct="1">
              <a:lnSpc>
                <a:spcPct val="90000"/>
              </a:lnSpc>
            </a:pPr>
            <a:r>
              <a:rPr lang="en-US" sz="1000" smtClean="0"/>
              <a:t>A number of factors like exchange rates changes, and the ignorance of headquarters about local conditions, affect how prices should be set, and because of the complexity, internal suppliers located in other countries might choose the easy path of simply passing on cost increases rather than trying to find ways to reduce them.</a:t>
            </a:r>
          </a:p>
          <a:p>
            <a:pPr eaLnBrk="1" hangingPunct="1">
              <a:lnSpc>
                <a:spcPct val="90000"/>
              </a:lnSpc>
            </a:pPr>
            <a:r>
              <a:rPr lang="en-US" sz="1000" smtClean="0"/>
              <a:t>Finally, by outsourcing, firms can capture more orders from a country.  </a:t>
            </a:r>
          </a:p>
          <a:p>
            <a:pPr eaLnBrk="1" hangingPunct="1">
              <a:lnSpc>
                <a:spcPct val="90000"/>
              </a:lnSpc>
            </a:pPr>
            <a:r>
              <a:rPr lang="en-US" sz="1000" smtClean="0"/>
              <a:t>Boeing was able to get a large order from Air India for example, but agreed to shift some subcontracting work to Indian suppliers.  </a:t>
            </a:r>
          </a:p>
          <a:p>
            <a:pPr eaLnBrk="1" hangingPunct="1">
              <a:lnSpc>
                <a:spcPct val="90000"/>
              </a:lnSpc>
            </a:pPr>
            <a:endParaRPr lang="en-US" sz="100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DFEE110F-0423-48D1-852F-EF0F58610C2E}" type="slidenum">
              <a:rPr lang="en-US"/>
              <a:pPr/>
              <a:t>25</a:t>
            </a:fld>
            <a:endParaRPr lang="en-US"/>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lnSpc>
                <a:spcPct val="90000"/>
              </a:lnSpc>
            </a:pPr>
            <a:r>
              <a:rPr lang="en-US" sz="1000" smtClean="0"/>
              <a:t>Why should a firm outsource or buy components?  </a:t>
            </a:r>
          </a:p>
          <a:p>
            <a:pPr eaLnBrk="1" hangingPunct="1">
              <a:lnSpc>
                <a:spcPct val="90000"/>
              </a:lnSpc>
            </a:pPr>
            <a:r>
              <a:rPr lang="en-US" sz="1000" smtClean="0"/>
              <a:t>Buying parts from independent suppliers gives a firm greater flexibility, helps drive down the firm’s cost structure, and helps the firm capture orders from international customers.  </a:t>
            </a:r>
          </a:p>
          <a:p>
            <a:pPr eaLnBrk="1" hangingPunct="1">
              <a:lnSpc>
                <a:spcPct val="90000"/>
              </a:lnSpc>
            </a:pPr>
            <a:r>
              <a:rPr lang="en-US" sz="1000" smtClean="0"/>
              <a:t>Let’s look at each of these beginning with the greater flexibility associated with buying. </a:t>
            </a:r>
          </a:p>
          <a:p>
            <a:pPr eaLnBrk="1" hangingPunct="1">
              <a:lnSpc>
                <a:spcPct val="90000"/>
              </a:lnSpc>
            </a:pPr>
            <a:r>
              <a:rPr lang="en-US" sz="1000" smtClean="0"/>
              <a:t>Maintaining strategic flexibility is a key advantage of going the buy path.  </a:t>
            </a:r>
          </a:p>
          <a:p>
            <a:pPr eaLnBrk="1" hangingPunct="1">
              <a:lnSpc>
                <a:spcPct val="90000"/>
              </a:lnSpc>
            </a:pPr>
            <a:r>
              <a:rPr lang="en-US" sz="1000" smtClean="0"/>
              <a:t>By buying parts from outside suppliers firms can switch orders between suppliers as circumstances change.  </a:t>
            </a:r>
          </a:p>
          <a:p>
            <a:pPr eaLnBrk="1" hangingPunct="1">
              <a:lnSpc>
                <a:spcPct val="90000"/>
              </a:lnSpc>
            </a:pPr>
            <a:r>
              <a:rPr lang="en-US" sz="1000" smtClean="0"/>
              <a:t>Having strategic flexibility can be especially important when exchange rate movements, political situations, or trade barriers alter the attractiveness of suppliers.  </a:t>
            </a:r>
          </a:p>
          <a:p>
            <a:pPr eaLnBrk="1" hangingPunct="1">
              <a:lnSpc>
                <a:spcPct val="90000"/>
              </a:lnSpc>
            </a:pPr>
            <a:r>
              <a:rPr lang="en-US" sz="1000" smtClean="0"/>
              <a:t>Second, by outsourcing, firms have lower costs because they can avoid the challenges involved in coordinating and controlling the additional activities that would be involved in making the components.  </a:t>
            </a:r>
          </a:p>
          <a:p>
            <a:pPr eaLnBrk="1" hangingPunct="1">
              <a:lnSpc>
                <a:spcPct val="90000"/>
              </a:lnSpc>
            </a:pPr>
            <a:r>
              <a:rPr lang="en-US" sz="1000" smtClean="0"/>
              <a:t>Firms can also lower costs when they avoid the lack of incentive that often comes with internal suppliers.  </a:t>
            </a:r>
          </a:p>
          <a:p>
            <a:pPr eaLnBrk="1" hangingPunct="1">
              <a:lnSpc>
                <a:spcPct val="90000"/>
              </a:lnSpc>
            </a:pPr>
            <a:r>
              <a:rPr lang="en-US" sz="1000" smtClean="0"/>
              <a:t>Because internal suppliers have a captive customer, they often don’t share the same drive to improve quality and lower prices that independent suppliers have.  </a:t>
            </a:r>
          </a:p>
          <a:p>
            <a:pPr eaLnBrk="1" hangingPunct="1">
              <a:lnSpc>
                <a:spcPct val="90000"/>
              </a:lnSpc>
            </a:pPr>
            <a:r>
              <a:rPr lang="en-US" sz="1000" smtClean="0"/>
              <a:t>In addition, it can be difficult to decide how to set transfer prices when products are made in-house.  </a:t>
            </a:r>
          </a:p>
          <a:p>
            <a:pPr eaLnBrk="1" hangingPunct="1">
              <a:lnSpc>
                <a:spcPct val="90000"/>
              </a:lnSpc>
            </a:pPr>
            <a:r>
              <a:rPr lang="en-US" sz="1000" smtClean="0"/>
              <a:t>A number of factors like exchange rates changes, and the ignorance of headquarters about local conditions, affect how prices should be set, and because of the complexity, internal suppliers located in other countries might choose the easy path of simply passing on cost increases rather than trying to find ways to reduce them.</a:t>
            </a:r>
          </a:p>
          <a:p>
            <a:pPr eaLnBrk="1" hangingPunct="1">
              <a:lnSpc>
                <a:spcPct val="90000"/>
              </a:lnSpc>
            </a:pPr>
            <a:r>
              <a:rPr lang="en-US" sz="1000" smtClean="0"/>
              <a:t>Finally, by outsourcing, firms can capture more orders from a country.  </a:t>
            </a:r>
          </a:p>
          <a:p>
            <a:pPr eaLnBrk="1" hangingPunct="1">
              <a:lnSpc>
                <a:spcPct val="90000"/>
              </a:lnSpc>
            </a:pPr>
            <a:r>
              <a:rPr lang="en-US" sz="1000" smtClean="0"/>
              <a:t>Boeing was able to get a large order from Air India for example, but agreed to shift some subcontracting work to Indian suppliers.  </a:t>
            </a:r>
          </a:p>
          <a:p>
            <a:pPr eaLnBrk="1" hangingPunct="1">
              <a:lnSpc>
                <a:spcPct val="90000"/>
              </a:lnSpc>
            </a:pPr>
            <a:endParaRPr lang="en-US" sz="100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A3AE6E0C-BC14-4EC0-B58C-8231E09FE9EA}" type="slidenum">
              <a:rPr lang="en-US"/>
              <a:pPr/>
              <a:t>26</a:t>
            </a:fld>
            <a:endParaRPr lang="en-US"/>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r>
              <a:rPr lang="en-US" smtClean="0"/>
              <a:t>Can firms get the benefits of vertical integration without its disadvantages?  </a:t>
            </a:r>
          </a:p>
          <a:p>
            <a:pPr eaLnBrk="1" hangingPunct="1"/>
            <a:r>
              <a:rPr lang="en-US" smtClean="0"/>
              <a:t>Sometimes!  </a:t>
            </a:r>
          </a:p>
          <a:p>
            <a:pPr eaLnBrk="1" hangingPunct="1"/>
            <a:r>
              <a:rPr lang="en-US" smtClean="0"/>
              <a:t>By forming long-term strategic alliances with key suppliers, firms can mimic vertical integration .  </a:t>
            </a:r>
          </a:p>
          <a:p>
            <a:pPr eaLnBrk="1" hangingPunct="1"/>
            <a:r>
              <a:rPr lang="en-US" smtClean="0"/>
              <a:t>Keep in mind though, that the commitment can actually limit the firm’s flexibility.  </a:t>
            </a:r>
          </a:p>
          <a:p>
            <a:pPr eaLnBrk="1" hangingPunct="1"/>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1CC795F1-244D-4D31-87A2-85A1A3A395E8}" type="slidenum">
              <a:rPr lang="en-US"/>
              <a:pPr/>
              <a:t>30</a:t>
            </a:fld>
            <a:endParaRPr lang="en-US"/>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r>
              <a:rPr lang="en-US" smtClean="0"/>
              <a:t>Now, let’s move on to discuss how to manage the global supply chain.  </a:t>
            </a:r>
          </a:p>
          <a:p>
            <a:pPr eaLnBrk="1" hangingPunct="1"/>
            <a:r>
              <a:rPr lang="en-US" b="1" smtClean="0"/>
              <a:t>Logistics</a:t>
            </a:r>
            <a:r>
              <a:rPr lang="en-US" smtClean="0"/>
              <a:t> refers to the activities necessary to get materials to a manufacturing facility, through the manufacturing process, and out through the distribution system to the end user.</a:t>
            </a:r>
          </a:p>
          <a:p>
            <a:pPr eaLnBrk="1" hangingPunct="1"/>
            <a:r>
              <a:rPr lang="en-US" smtClean="0"/>
              <a:t>As you’ve probably guessed, when it comes to international logistics, firms have to deal with complications like distance, time, exchange rates, and customs barriers.  </a:t>
            </a:r>
          </a:p>
          <a:p>
            <a:pPr eaLnBrk="1" hangingPunct="1"/>
            <a:r>
              <a:rPr lang="en-US" smtClean="0"/>
              <a:t>Sometimes, we think of logistics only as an afterthought, but an efficient logistics system can have a significant impact on the firm’s bottom line.  </a:t>
            </a:r>
          </a:p>
          <a:p>
            <a:pPr eaLnBrk="1" hangingPunct="1"/>
            <a:r>
              <a:rPr lang="en-US" smtClean="0"/>
              <a:t>Even a small reduction in materials costs can add up to huge savings!  </a:t>
            </a:r>
          </a:p>
          <a:p>
            <a:pPr eaLnBrk="1" hangingPunct="1"/>
            <a:r>
              <a:rPr lang="en-US" smtClean="0"/>
              <a:t>The goal then, is to manage the global supply chain so that costs are at their minimum, but customer needs are still met. </a:t>
            </a:r>
          </a:p>
          <a:p>
            <a:pPr eaLnBrk="1" hangingPunct="1"/>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D54CEBDB-38C9-4D6D-AF82-465F0C6A1F1E}" type="slidenum">
              <a:rPr lang="en-US"/>
              <a:pPr/>
              <a:t>31</a:t>
            </a:fld>
            <a:endParaRPr lang="en-US"/>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r>
              <a:rPr lang="en-US" smtClean="0"/>
              <a:t>How can a just-in-time system help a firm as it manage its global supply system?</a:t>
            </a:r>
          </a:p>
          <a:p>
            <a:pPr eaLnBrk="1" hangingPunct="1"/>
            <a:r>
              <a:rPr lang="en-US" smtClean="0"/>
              <a:t>Many firms have turned to </a:t>
            </a:r>
            <a:r>
              <a:rPr lang="en-US" b="1" smtClean="0"/>
              <a:t>just-in-time</a:t>
            </a:r>
            <a:r>
              <a:rPr lang="en-US" smtClean="0"/>
              <a:t> or JIT systems as a way to reduce inventory costs.  </a:t>
            </a:r>
          </a:p>
          <a:p>
            <a:pPr eaLnBrk="1" hangingPunct="1"/>
            <a:r>
              <a:rPr lang="en-US" smtClean="0"/>
              <a:t>The basic idea behind a just-in-time system is that inventory holding costs are minimized by having materials arrive just as they’re to enter the production process.  </a:t>
            </a:r>
          </a:p>
          <a:p>
            <a:pPr eaLnBrk="1" hangingPunct="1"/>
            <a:r>
              <a:rPr lang="en-US" smtClean="0"/>
              <a:t>This system was pioneered in Japan during the 1950s and 1960s.  </a:t>
            </a:r>
          </a:p>
          <a:p>
            <a:pPr eaLnBrk="1" hangingPunct="1"/>
            <a:r>
              <a:rPr lang="en-US" smtClean="0"/>
              <a:t>Because inventory turnover is speeded up, firms can reduce warehouse and inventory holding costs.  </a:t>
            </a:r>
          </a:p>
          <a:p>
            <a:pPr eaLnBrk="1" hangingPunct="1"/>
            <a:r>
              <a:rPr lang="en-US" smtClean="0"/>
              <a:t>Another benefit of the just-in-time system is that because parts are used right away, defective parts can be immediately spotted and fixed, before additional defective parts are made.</a:t>
            </a:r>
          </a:p>
          <a:p>
            <a:pPr eaLnBrk="1" hangingPunct="1"/>
            <a:r>
              <a:rPr lang="en-US" smtClean="0"/>
              <a:t>Remember though, that since a just-in-time system runs without any buffer stock, a firm is vulnerable to disruptions in supply, and also can’t immediately respond to sudden surges in demand.</a:t>
            </a:r>
          </a:p>
          <a:p>
            <a:pPr eaLnBrk="1" hangingPunct="1"/>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D54CEBDB-38C9-4D6D-AF82-465F0C6A1F1E}" type="slidenum">
              <a:rPr lang="en-US"/>
              <a:pPr/>
              <a:t>32</a:t>
            </a:fld>
            <a:endParaRPr lang="en-US"/>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r>
              <a:rPr lang="en-US" smtClean="0"/>
              <a:t>How can a just-in-time system help a firm as it manage its global supply system?</a:t>
            </a:r>
          </a:p>
          <a:p>
            <a:pPr eaLnBrk="1" hangingPunct="1"/>
            <a:r>
              <a:rPr lang="en-US" smtClean="0"/>
              <a:t>Many firms have turned to </a:t>
            </a:r>
            <a:r>
              <a:rPr lang="en-US" b="1" smtClean="0"/>
              <a:t>just-in-time</a:t>
            </a:r>
            <a:r>
              <a:rPr lang="en-US" smtClean="0"/>
              <a:t> or JIT systems as a way to reduce inventory costs.  </a:t>
            </a:r>
          </a:p>
          <a:p>
            <a:pPr eaLnBrk="1" hangingPunct="1"/>
            <a:r>
              <a:rPr lang="en-US" smtClean="0"/>
              <a:t>The basic idea behind a just-in-time system is that inventory holding costs are minimized by having materials arrive just as they’re to enter the production process.  </a:t>
            </a:r>
          </a:p>
          <a:p>
            <a:pPr eaLnBrk="1" hangingPunct="1"/>
            <a:r>
              <a:rPr lang="en-US" smtClean="0"/>
              <a:t>This system was pioneered in Japan during the 1950s and 1960s.  </a:t>
            </a:r>
          </a:p>
          <a:p>
            <a:pPr eaLnBrk="1" hangingPunct="1"/>
            <a:r>
              <a:rPr lang="en-US" smtClean="0"/>
              <a:t>Because inventory turnover is speeded up, firms can reduce warehouse and inventory holding costs.  </a:t>
            </a:r>
          </a:p>
          <a:p>
            <a:pPr eaLnBrk="1" hangingPunct="1"/>
            <a:r>
              <a:rPr lang="en-US" smtClean="0"/>
              <a:t>Another benefit of the just-in-time system is that because parts are used right away, defective parts can be immediately spotted and fixed, before additional defective parts are made.</a:t>
            </a:r>
          </a:p>
          <a:p>
            <a:pPr eaLnBrk="1" hangingPunct="1"/>
            <a:r>
              <a:rPr lang="en-US" smtClean="0"/>
              <a:t>Remember though, that since a just-in-time system runs without any buffer stock, a firm is vulnerable to disruptions in supply, and also can’t immediately respond to sudden surges in demand.</a:t>
            </a:r>
          </a:p>
          <a:p>
            <a:pPr eaLnBrk="1" hangingPunct="1"/>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04ABB547-2464-4BC6-A1BD-F91836C17F9F}" type="slidenum">
              <a:rPr lang="en-US"/>
              <a:pPr/>
              <a:t>33</a:t>
            </a:fld>
            <a:endParaRPr lang="en-US"/>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r>
              <a:rPr lang="en-US" smtClean="0"/>
              <a:t>How can the Internet and other information technology help in the materials management process?  </a:t>
            </a:r>
          </a:p>
          <a:p>
            <a:pPr eaLnBrk="1" hangingPunct="1"/>
            <a:r>
              <a:rPr lang="en-US" smtClean="0"/>
              <a:t>Well, modern materials management depends on web based information to track parts around the world.  </a:t>
            </a:r>
          </a:p>
          <a:p>
            <a:pPr eaLnBrk="1" hangingPunct="1"/>
            <a:r>
              <a:rPr lang="en-US" smtClean="0"/>
              <a:t>Firms can use systems like electronic data interchange, or EDI, to track inputs, optimize productions schedules, communicate with suppliers in real time, and reduce the amount of paperwork with suppliers.  </a:t>
            </a:r>
          </a:p>
          <a:p>
            <a:pPr eaLnBrk="1" hangingPunct="1"/>
            <a:r>
              <a:rPr lang="en-US" smtClean="0"/>
              <a:t>The benefits of these technologies are so important, that firms that don’t take advantage of them often find themselves at a competitive disadvantage. </a:t>
            </a:r>
          </a:p>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8763" cy="6851650"/>
            <a:chOff x="1" y="0"/>
            <a:chExt cx="5763" cy="4316"/>
          </a:xfrm>
        </p:grpSpPr>
        <p:sp>
          <p:nvSpPr>
            <p:cNvPr id="5"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6"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7"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8" name="Group 6"/>
            <p:cNvGrpSpPr>
              <a:grpSpLocks/>
            </p:cNvGrpSpPr>
            <p:nvPr/>
          </p:nvGrpSpPr>
          <p:grpSpPr bwMode="auto">
            <a:xfrm>
              <a:off x="288" y="0"/>
              <a:ext cx="5098" cy="4316"/>
              <a:chOff x="288" y="0"/>
              <a:chExt cx="5098" cy="4316"/>
            </a:xfrm>
          </p:grpSpPr>
          <p:sp>
            <p:nvSpPr>
              <p:cNvPr id="28"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29"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0"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1"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2"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3"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4"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5"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6"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7"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8"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9"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0"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9"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0"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1"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2"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13"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14"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5"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16"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17"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18"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19"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20" name="Group 31"/>
            <p:cNvGrpSpPr>
              <a:grpSpLocks/>
            </p:cNvGrpSpPr>
            <p:nvPr/>
          </p:nvGrpSpPr>
          <p:grpSpPr bwMode="auto">
            <a:xfrm>
              <a:off x="1" y="392"/>
              <a:ext cx="5758" cy="1571"/>
              <a:chOff x="1" y="392"/>
              <a:chExt cx="5758" cy="1571"/>
            </a:xfrm>
          </p:grpSpPr>
          <p:sp>
            <p:nvSpPr>
              <p:cNvPr id="23"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24"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25"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26"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27"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3047" name="Rectangle 39"/>
          <p:cNvSpPr>
            <a:spLocks noGrp="1" noChangeArrowheads="1"/>
          </p:cNvSpPr>
          <p:nvPr>
            <p:ph type="ctrTitle" sz="quarter"/>
          </p:nvPr>
        </p:nvSpPr>
        <p:spPr>
          <a:xfrm>
            <a:off x="685800" y="1692275"/>
            <a:ext cx="7772400" cy="1736725"/>
          </a:xfrm>
        </p:spPr>
        <p:txBody>
          <a:bodyPr anchor="b"/>
          <a:lstStyle>
            <a:lvl1pPr>
              <a:defRPr sz="4400"/>
            </a:lvl1pPr>
          </a:lstStyle>
          <a:p>
            <a:r>
              <a:rPr lang="en-US"/>
              <a:t>Click to edit Master title style</a:t>
            </a:r>
          </a:p>
        </p:txBody>
      </p:sp>
      <p:sp>
        <p:nvSpPr>
          <p:cNvPr id="43048" name="Rectangle 40"/>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41" name="Rectangle 41"/>
          <p:cNvSpPr>
            <a:spLocks noGrp="1" noChangeArrowheads="1"/>
          </p:cNvSpPr>
          <p:nvPr>
            <p:ph type="dt" sz="quarter" idx="10"/>
          </p:nvPr>
        </p:nvSpPr>
        <p:spPr/>
        <p:txBody>
          <a:bodyPr/>
          <a:lstStyle>
            <a:lvl1pPr>
              <a:defRPr/>
            </a:lvl1pPr>
          </a:lstStyle>
          <a:p>
            <a:pPr>
              <a:defRPr/>
            </a:pPr>
            <a:endParaRPr lang="en-US"/>
          </a:p>
        </p:txBody>
      </p:sp>
      <p:sp>
        <p:nvSpPr>
          <p:cNvPr id="42" name="Rectangle 42"/>
          <p:cNvSpPr>
            <a:spLocks noGrp="1" noChangeArrowheads="1"/>
          </p:cNvSpPr>
          <p:nvPr>
            <p:ph type="ftr" sz="quarter" idx="11"/>
          </p:nvPr>
        </p:nvSpPr>
        <p:spPr/>
        <p:txBody>
          <a:bodyPr/>
          <a:lstStyle>
            <a:lvl1pPr>
              <a:defRPr smtClean="0"/>
            </a:lvl1pPr>
          </a:lstStyle>
          <a:p>
            <a:pPr>
              <a:defRPr/>
            </a:pPr>
            <a:r>
              <a:rPr lang="en-US" smtClean="0"/>
              <a:t>©MH 2011          BUSI 2701</a:t>
            </a:r>
            <a:endParaRPr lang="en-US"/>
          </a:p>
        </p:txBody>
      </p:sp>
      <p:sp>
        <p:nvSpPr>
          <p:cNvPr id="43" name="Rectangle 43"/>
          <p:cNvSpPr>
            <a:spLocks noGrp="1" noChangeArrowheads="1"/>
          </p:cNvSpPr>
          <p:nvPr>
            <p:ph type="sldNum" sz="quarter" idx="12"/>
          </p:nvPr>
        </p:nvSpPr>
        <p:spPr/>
        <p:txBody>
          <a:bodyPr/>
          <a:lstStyle>
            <a:lvl1pPr>
              <a:defRPr/>
            </a:lvl1pPr>
          </a:lstStyle>
          <a:p>
            <a:pPr>
              <a:defRPr/>
            </a:pPr>
            <a:fld id="{188A3A42-FBA1-4018-93CA-EF35EF804B39}"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©MH 2011          BUSI 2701</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C536D416-AEF1-43E7-8989-F10EBDAE3D1F}"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©MH 2011          BUSI 2701</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AAF4432E-94F3-4D2A-8640-457293F425FE}"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©MH 2011          BUSI 2701</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B400130C-89E3-4175-B807-F6104A4D851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40"/>
          <p:cNvSpPr>
            <a:spLocks noGrp="1" noChangeArrowheads="1"/>
          </p:cNvSpPr>
          <p:nvPr>
            <p:ph type="dt" sz="half" idx="10"/>
          </p:nvPr>
        </p:nvSpPr>
        <p:spPr>
          <a:ln/>
        </p:spPr>
        <p:txBody>
          <a:bodyPr/>
          <a:lstStyle>
            <a:lvl1pPr>
              <a:defRPr/>
            </a:lvl1pPr>
          </a:lstStyle>
          <a:p>
            <a:pPr>
              <a:defRPr/>
            </a:pPr>
            <a:endParaRPr lang="en-US"/>
          </a:p>
        </p:txBody>
      </p:sp>
      <p:sp>
        <p:nvSpPr>
          <p:cNvPr id="8" name="Rectangle 41"/>
          <p:cNvSpPr>
            <a:spLocks noGrp="1" noChangeArrowheads="1"/>
          </p:cNvSpPr>
          <p:nvPr>
            <p:ph type="ftr" sz="quarter" idx="11"/>
          </p:nvPr>
        </p:nvSpPr>
        <p:spPr>
          <a:ln/>
        </p:spPr>
        <p:txBody>
          <a:bodyPr/>
          <a:lstStyle>
            <a:lvl1pPr>
              <a:defRPr/>
            </a:lvl1pPr>
          </a:lstStyle>
          <a:p>
            <a:pPr>
              <a:defRPr/>
            </a:pPr>
            <a:r>
              <a:rPr lang="en-US" smtClean="0"/>
              <a:t>©MH 2011          BUSI 2701</a:t>
            </a:r>
            <a:endParaRPr lang="en-US"/>
          </a:p>
        </p:txBody>
      </p:sp>
      <p:sp>
        <p:nvSpPr>
          <p:cNvPr id="9" name="Rectangle 42"/>
          <p:cNvSpPr>
            <a:spLocks noGrp="1" noChangeArrowheads="1"/>
          </p:cNvSpPr>
          <p:nvPr>
            <p:ph type="sldNum" sz="quarter" idx="12"/>
          </p:nvPr>
        </p:nvSpPr>
        <p:spPr>
          <a:ln/>
        </p:spPr>
        <p:txBody>
          <a:bodyPr/>
          <a:lstStyle>
            <a:lvl1pPr>
              <a:defRPr/>
            </a:lvl1pPr>
          </a:lstStyle>
          <a:p>
            <a:pPr>
              <a:defRPr/>
            </a:pPr>
            <a:fld id="{B7FAA151-303F-4031-988C-9CD0CF6CCAF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40"/>
          <p:cNvSpPr>
            <a:spLocks noGrp="1" noChangeArrowheads="1"/>
          </p:cNvSpPr>
          <p:nvPr>
            <p:ph type="dt" sz="half" idx="10"/>
          </p:nvPr>
        </p:nvSpPr>
        <p:spPr>
          <a:ln/>
        </p:spPr>
        <p:txBody>
          <a:bodyPr/>
          <a:lstStyle>
            <a:lvl1pPr>
              <a:defRPr/>
            </a:lvl1pPr>
          </a:lstStyle>
          <a:p>
            <a:pPr>
              <a:defRPr/>
            </a:pPr>
            <a:endParaRPr lang="en-US"/>
          </a:p>
        </p:txBody>
      </p:sp>
      <p:sp>
        <p:nvSpPr>
          <p:cNvPr id="4" name="Rectangle 41"/>
          <p:cNvSpPr>
            <a:spLocks noGrp="1" noChangeArrowheads="1"/>
          </p:cNvSpPr>
          <p:nvPr>
            <p:ph type="ftr" sz="quarter" idx="11"/>
          </p:nvPr>
        </p:nvSpPr>
        <p:spPr>
          <a:ln/>
        </p:spPr>
        <p:txBody>
          <a:bodyPr/>
          <a:lstStyle>
            <a:lvl1pPr>
              <a:defRPr/>
            </a:lvl1pPr>
          </a:lstStyle>
          <a:p>
            <a:pPr>
              <a:defRPr/>
            </a:pPr>
            <a:r>
              <a:rPr lang="en-US" smtClean="0"/>
              <a:t>©MH 2011          BUSI 2701</a:t>
            </a:r>
            <a:endParaRPr lang="en-US"/>
          </a:p>
        </p:txBody>
      </p:sp>
      <p:sp>
        <p:nvSpPr>
          <p:cNvPr id="5" name="Rectangle 42"/>
          <p:cNvSpPr>
            <a:spLocks noGrp="1" noChangeArrowheads="1"/>
          </p:cNvSpPr>
          <p:nvPr>
            <p:ph type="sldNum" sz="quarter" idx="12"/>
          </p:nvPr>
        </p:nvSpPr>
        <p:spPr>
          <a:ln/>
        </p:spPr>
        <p:txBody>
          <a:bodyPr/>
          <a:lstStyle>
            <a:lvl1pPr>
              <a:defRPr/>
            </a:lvl1pPr>
          </a:lstStyle>
          <a:p>
            <a:pPr>
              <a:defRPr/>
            </a:pPr>
            <a:fld id="{AFA1F09F-7D11-4647-9EE9-2D17BA25720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0"/>
          <p:cNvSpPr>
            <a:spLocks noGrp="1" noChangeArrowheads="1"/>
          </p:cNvSpPr>
          <p:nvPr>
            <p:ph type="dt" sz="half" idx="10"/>
          </p:nvPr>
        </p:nvSpPr>
        <p:spPr>
          <a:ln/>
        </p:spPr>
        <p:txBody>
          <a:bodyPr/>
          <a:lstStyle>
            <a:lvl1pPr>
              <a:defRPr/>
            </a:lvl1pPr>
          </a:lstStyle>
          <a:p>
            <a:pPr>
              <a:defRPr/>
            </a:pPr>
            <a:endParaRPr lang="en-US"/>
          </a:p>
        </p:txBody>
      </p:sp>
      <p:sp>
        <p:nvSpPr>
          <p:cNvPr id="3" name="Rectangle 41"/>
          <p:cNvSpPr>
            <a:spLocks noGrp="1" noChangeArrowheads="1"/>
          </p:cNvSpPr>
          <p:nvPr>
            <p:ph type="ftr" sz="quarter" idx="11"/>
          </p:nvPr>
        </p:nvSpPr>
        <p:spPr>
          <a:ln/>
        </p:spPr>
        <p:txBody>
          <a:bodyPr/>
          <a:lstStyle>
            <a:lvl1pPr>
              <a:defRPr/>
            </a:lvl1pPr>
          </a:lstStyle>
          <a:p>
            <a:pPr>
              <a:defRPr/>
            </a:pPr>
            <a:r>
              <a:rPr lang="en-US" smtClean="0"/>
              <a:t>©MH 2011          BUSI 2701</a:t>
            </a:r>
            <a:endParaRPr lang="en-US"/>
          </a:p>
        </p:txBody>
      </p:sp>
      <p:sp>
        <p:nvSpPr>
          <p:cNvPr id="4" name="Rectangle 42"/>
          <p:cNvSpPr>
            <a:spLocks noGrp="1" noChangeArrowheads="1"/>
          </p:cNvSpPr>
          <p:nvPr>
            <p:ph type="sldNum" sz="quarter" idx="12"/>
          </p:nvPr>
        </p:nvSpPr>
        <p:spPr>
          <a:ln/>
        </p:spPr>
        <p:txBody>
          <a:bodyPr/>
          <a:lstStyle>
            <a:lvl1pPr>
              <a:defRPr/>
            </a:lvl1pPr>
          </a:lstStyle>
          <a:p>
            <a:pPr>
              <a:defRPr/>
            </a:pPr>
            <a:fld id="{F19A60B5-5E4E-4D72-997A-1C838CBFF22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©MH 2011          BUSI 2701</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0FF0386F-72AE-478E-A74F-EA30CEB7B65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©MH 2011          BUSI 2701</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D1450771-ABE1-42A3-AD64-2D9FB7FFF80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©MH 2011          BUSI 2701</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72A90AD0-FD33-43E2-AD77-70E5E30A574B}"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©MH 2011          BUSI 2701</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06F1A202-A7FE-40C8-BE13-9A909B3D838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shade val="39216"/>
                <a:invGamma/>
              </a:schemeClr>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588" y="0"/>
            <a:ext cx="9148762" cy="6851650"/>
            <a:chOff x="1" y="0"/>
            <a:chExt cx="5763" cy="4316"/>
          </a:xfrm>
        </p:grpSpPr>
        <p:sp>
          <p:nvSpPr>
            <p:cNvPr id="41987"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8"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9"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1035" name="Group 6"/>
            <p:cNvGrpSpPr>
              <a:grpSpLocks/>
            </p:cNvGrpSpPr>
            <p:nvPr/>
          </p:nvGrpSpPr>
          <p:grpSpPr bwMode="auto">
            <a:xfrm>
              <a:off x="288" y="0"/>
              <a:ext cx="5098" cy="4316"/>
              <a:chOff x="288" y="0"/>
              <a:chExt cx="5098" cy="4316"/>
            </a:xfrm>
          </p:grpSpPr>
          <p:sp>
            <p:nvSpPr>
              <p:cNvPr id="41991"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2"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3"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4"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5"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6"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7"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8"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9"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0"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1"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2"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3"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42004"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5"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6"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07"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42008"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42009"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10"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42011"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42012"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42013"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42014"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1047" name="Group 31"/>
            <p:cNvGrpSpPr>
              <a:grpSpLocks/>
            </p:cNvGrpSpPr>
            <p:nvPr/>
          </p:nvGrpSpPr>
          <p:grpSpPr bwMode="auto">
            <a:xfrm>
              <a:off x="1" y="392"/>
              <a:ext cx="5758" cy="1571"/>
              <a:chOff x="1" y="392"/>
              <a:chExt cx="5758" cy="1571"/>
            </a:xfrm>
          </p:grpSpPr>
          <p:sp>
            <p:nvSpPr>
              <p:cNvPr id="42016"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42017"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42018"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42019"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42020"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420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420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2023" name="Rectangle 39"/>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n-US" smtClean="0"/>
              <a:t>Click to edit Master title style</a:t>
            </a:r>
          </a:p>
        </p:txBody>
      </p:sp>
      <p:sp>
        <p:nvSpPr>
          <p:cNvPr id="42024" name="Rectangle 40"/>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effectLst>
                  <a:outerShdw blurRad="38100" dist="38100" dir="2700000" algn="tl">
                    <a:srgbClr val="000000"/>
                  </a:outerShdw>
                </a:effectLst>
              </a:defRPr>
            </a:lvl1pPr>
          </a:lstStyle>
          <a:p>
            <a:pPr>
              <a:defRPr/>
            </a:pPr>
            <a:endParaRPr lang="en-US"/>
          </a:p>
        </p:txBody>
      </p:sp>
      <p:sp>
        <p:nvSpPr>
          <p:cNvPr id="42025" name="Rectangle 41"/>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smtClean="0">
                <a:effectLst>
                  <a:outerShdw blurRad="38100" dist="38100" dir="2700000" algn="tl">
                    <a:srgbClr val="000000"/>
                  </a:outerShdw>
                </a:effectLst>
              </a:defRPr>
            </a:lvl1pPr>
          </a:lstStyle>
          <a:p>
            <a:pPr>
              <a:defRPr/>
            </a:pPr>
            <a:r>
              <a:rPr lang="en-US" smtClean="0"/>
              <a:t>©MH 2011          BUSI 2701</a:t>
            </a:r>
            <a:endParaRPr lang="en-US"/>
          </a:p>
        </p:txBody>
      </p:sp>
      <p:sp>
        <p:nvSpPr>
          <p:cNvPr id="42026" name="Rectangle 42"/>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a:effectLst>
                  <a:outerShdw blurRad="38100" dist="38100" dir="2700000" algn="tl">
                    <a:srgbClr val="000000"/>
                  </a:outerShdw>
                </a:effectLst>
              </a:defRPr>
            </a:lvl1pPr>
          </a:lstStyle>
          <a:p>
            <a:pPr>
              <a:defRPr/>
            </a:pPr>
            <a:fld id="{6D346059-1EFF-4220-A196-2C8636417C6A}" type="slidenum">
              <a:rPr lang="en-US"/>
              <a:pPr>
                <a:defRPr/>
              </a:pPr>
              <a:t>‹#›</a:t>
            </a:fld>
            <a:endParaRPr lang="en-US"/>
          </a:p>
        </p:txBody>
      </p:sp>
      <p:sp>
        <p:nvSpPr>
          <p:cNvPr id="42027" name="Rectangle 43"/>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988" r:id="rId1"/>
    <p:sldLayoutId id="2147483978" r:id="rId2"/>
    <p:sldLayoutId id="2147483979" r:id="rId3"/>
    <p:sldLayoutId id="2147483980" r:id="rId4"/>
    <p:sldLayoutId id="2147483981" r:id="rId5"/>
    <p:sldLayoutId id="2147483982" r:id="rId6"/>
    <p:sldLayoutId id="2147483983" r:id="rId7"/>
    <p:sldLayoutId id="2147483984" r:id="rId8"/>
    <p:sldLayoutId id="2147483985" r:id="rId9"/>
    <p:sldLayoutId id="2147483986" r:id="rId10"/>
    <p:sldLayoutId id="2147483987" r:id="rId11"/>
  </p:sldLayoutIdLst>
  <p:timing>
    <p:tnLst>
      <p:par>
        <p:cTn id="1" dur="indefinite" restart="never" nodeType="tmRoot"/>
      </p:par>
    </p:tnLst>
  </p:timing>
  <p:hf hdr="0" dt="0"/>
  <p:txStyles>
    <p:titleStyle>
      <a:lvl1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hlink"/>
        </a:buClr>
        <a:buSzPct val="60000"/>
        <a:buFont typeface="Wingdings" pitchFamily="2" charset="2"/>
        <a:buChar char="n"/>
        <a:defRPr sz="28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4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accent2"/>
        </a:buClr>
        <a:buSzPct val="60000"/>
        <a:buFont typeface="Wingdings" pitchFamily="2" charset="2"/>
        <a:buChar char="n"/>
        <a:defRPr sz="20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tx2"/>
        </a:buClr>
        <a:buChar char="•"/>
        <a:defRPr>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www.youtube.com/watch?v=9yRmwGMNuDo" TargetMode="External"/><Relationship Id="rId2" Type="http://schemas.openxmlformats.org/officeDocument/2006/relationships/hyperlink" Target="http://www.youtube.com/watch?v=57KGak-B_LA&amp;feature=related"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4"/>
          <p:cNvSpPr>
            <a:spLocks noGrp="1" noChangeArrowheads="1"/>
          </p:cNvSpPr>
          <p:nvPr>
            <p:ph type="ctrTitle"/>
          </p:nvPr>
        </p:nvSpPr>
        <p:spPr>
          <a:xfrm>
            <a:off x="323850" y="476250"/>
            <a:ext cx="8569325" cy="5689600"/>
          </a:xfrm>
        </p:spPr>
        <p:txBody>
          <a:bodyPr/>
          <a:lstStyle/>
          <a:p>
            <a:pPr eaLnBrk="1" hangingPunct="1">
              <a:defRPr/>
            </a:pP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err="1" smtClean="0"/>
              <a:t>Sprott</a:t>
            </a:r>
            <a:r>
              <a:rPr lang="en-CA" sz="3600" b="1" dirty="0" smtClean="0"/>
              <a:t> School of Business</a:t>
            </a:r>
            <a:br>
              <a:rPr lang="en-CA" sz="3600" b="1" dirty="0" smtClean="0"/>
            </a:br>
            <a:r>
              <a:rPr lang="en-CA" sz="3600" b="1" dirty="0" smtClean="0"/>
              <a:t/>
            </a:r>
            <a:br>
              <a:rPr lang="en-CA" sz="3600" b="1" dirty="0" smtClean="0"/>
            </a:br>
            <a:r>
              <a:rPr lang="en-CA" sz="3600" b="1" smtClean="0"/>
              <a:t>BUSI </a:t>
            </a:r>
            <a:r>
              <a:rPr lang="en-CA" sz="3600" b="1" smtClean="0"/>
              <a:t>2701D </a:t>
            </a:r>
            <a:r>
              <a:rPr lang="en-CA" sz="3600" b="1" dirty="0" smtClean="0"/>
              <a:t>- Fundamentals of International Business</a:t>
            </a:r>
            <a:br>
              <a:rPr lang="en-CA" sz="3600" b="1" dirty="0" smtClean="0"/>
            </a:br>
            <a:r>
              <a:rPr lang="en-CA" sz="3600" b="1" dirty="0" smtClean="0"/>
              <a:t/>
            </a:r>
            <a:br>
              <a:rPr lang="en-CA" sz="3600" b="1" dirty="0" smtClean="0"/>
            </a:br>
            <a:r>
              <a:rPr lang="en-CA" sz="3600" b="1" dirty="0" smtClean="0"/>
              <a:t>Lecture 11 – Global Production and Logistics</a:t>
            </a:r>
            <a:br>
              <a:rPr lang="en-CA" sz="3600" b="1" dirty="0" smtClean="0"/>
            </a:br>
            <a:r>
              <a:rPr lang="en-CA" sz="3600" b="1" dirty="0" smtClean="0"/>
              <a:t/>
            </a:r>
            <a:br>
              <a:rPr lang="en-CA" sz="3600" b="1" dirty="0" smtClean="0"/>
            </a:br>
            <a:r>
              <a:rPr lang="en-CA" sz="3600" b="1" dirty="0" smtClean="0"/>
              <a:t>Instructor - Wade Rose, PhD</a:t>
            </a:r>
            <a:br>
              <a:rPr lang="en-CA" sz="3600" b="1" dirty="0" smtClean="0"/>
            </a:br>
            <a:r>
              <a:rPr lang="en-CA" sz="4000" dirty="0" smtClean="0"/>
              <a:t> </a:t>
            </a:r>
            <a:endParaRPr lang="en-US" sz="40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11 Overview</a:t>
            </a:r>
          </a:p>
        </p:txBody>
      </p:sp>
      <p:sp>
        <p:nvSpPr>
          <p:cNvPr id="19459" name="Rectangle 3"/>
          <p:cNvSpPr>
            <a:spLocks noGrp="1" noChangeArrowheads="1"/>
          </p:cNvSpPr>
          <p:nvPr>
            <p:ph type="body" idx="1"/>
          </p:nvPr>
        </p:nvSpPr>
        <p:spPr>
          <a:xfrm>
            <a:off x="539552" y="1268760"/>
            <a:ext cx="8302625" cy="4535487"/>
          </a:xfrm>
        </p:spPr>
        <p:txBody>
          <a:bodyPr/>
          <a:lstStyle/>
          <a:p>
            <a:pPr lvl="0"/>
            <a:r>
              <a:rPr lang="en-US" sz="2400" dirty="0" smtClean="0"/>
              <a:t>Understand why production and logistics decisions are critical to multinational firms</a:t>
            </a:r>
          </a:p>
          <a:p>
            <a:pPr lvl="0"/>
            <a:endParaRPr lang="en-US" sz="2400" dirty="0" smtClean="0"/>
          </a:p>
          <a:p>
            <a:pPr lvl="0"/>
            <a:r>
              <a:rPr lang="en-US" sz="2400" dirty="0" smtClean="0"/>
              <a:t>Understand the factors that influence the decision of where to locate production</a:t>
            </a:r>
          </a:p>
          <a:p>
            <a:pPr lvl="0"/>
            <a:endParaRPr lang="en-US" sz="2400" dirty="0" smtClean="0"/>
          </a:p>
          <a:p>
            <a:pPr lvl="0"/>
            <a:r>
              <a:rPr lang="en-US" sz="2400" dirty="0" smtClean="0"/>
              <a:t>Understand the factors that influence ‘Make or Buy’ decisions</a:t>
            </a:r>
          </a:p>
          <a:p>
            <a:pPr lvl="0"/>
            <a:endParaRPr lang="en-US" sz="2400" dirty="0" smtClean="0"/>
          </a:p>
          <a:p>
            <a:pPr lvl="0"/>
            <a:r>
              <a:rPr lang="en-US" sz="2400" dirty="0" smtClean="0"/>
              <a:t>Understand how foreign subsidiaries’ roles in a multinational enterprise can be enhanced over time </a:t>
            </a:r>
          </a:p>
        </p:txBody>
      </p:sp>
      <p:sp>
        <p:nvSpPr>
          <p:cNvPr id="5" name="Footer Placeholder 4"/>
          <p:cNvSpPr>
            <a:spLocks noGrp="1"/>
          </p:cNvSpPr>
          <p:nvPr>
            <p:ph type="ftr" sz="quarter" idx="11"/>
          </p:nvPr>
        </p:nvSpPr>
        <p:spPr/>
        <p:txBody>
          <a:bodyPr/>
          <a:lstStyle/>
          <a:p>
            <a:pPr>
              <a:defRPr/>
            </a:pPr>
            <a:r>
              <a:rPr lang="en-US" smtClean="0"/>
              <a:t>©MH 2011          BUSI 2701</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xfrm>
            <a:off x="468313" y="549275"/>
            <a:ext cx="8229600" cy="1139825"/>
          </a:xfrm>
        </p:spPr>
        <p:txBody>
          <a:bodyPr/>
          <a:lstStyle/>
          <a:p>
            <a:pPr eaLnBrk="1" hangingPunct="1">
              <a:defRPr/>
            </a:pPr>
            <a:r>
              <a:rPr lang="en-US" sz="4400" dirty="0" smtClean="0">
                <a:effectLst/>
              </a:rPr>
              <a:t>Typical Business Firm</a:t>
            </a:r>
            <a:br>
              <a:rPr lang="en-US" sz="4400" dirty="0" smtClean="0">
                <a:effectLst/>
              </a:rPr>
            </a:br>
            <a:endParaRPr lang="en-US" sz="4400" dirty="0" smtClean="0"/>
          </a:p>
        </p:txBody>
      </p:sp>
      <p:sp>
        <p:nvSpPr>
          <p:cNvPr id="33795"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pPr>
            <a:endParaRPr lang="en-US" smtClean="0">
              <a:effectLst/>
            </a:endParaRPr>
          </a:p>
          <a:p>
            <a:pPr eaLnBrk="1" hangingPunct="1">
              <a:buFont typeface="Wingdings" pitchFamily="2" charset="2"/>
              <a:buNone/>
            </a:pPr>
            <a:endParaRPr lang="en-US" smtClean="0">
              <a:effectLst/>
            </a:endParaRPr>
          </a:p>
        </p:txBody>
      </p:sp>
      <p:sp>
        <p:nvSpPr>
          <p:cNvPr id="4" name="Slide Number Placeholder 3"/>
          <p:cNvSpPr>
            <a:spLocks noGrp="1"/>
          </p:cNvSpPr>
          <p:nvPr>
            <p:ph type="sldNum" sz="quarter" idx="12"/>
          </p:nvPr>
        </p:nvSpPr>
        <p:spPr/>
        <p:txBody>
          <a:bodyPr/>
          <a:lstStyle/>
          <a:p>
            <a:pPr>
              <a:defRPr/>
            </a:pPr>
            <a:fld id="{5B6DAD66-1C28-4B0E-9DAE-B9163BE86678}" type="slidenum">
              <a:rPr lang="en-US" smtClean="0"/>
              <a:pPr>
                <a:defRPr/>
              </a:pPr>
              <a:t>3</a:t>
            </a:fld>
            <a:endParaRPr lang="en-US"/>
          </a:p>
        </p:txBody>
      </p:sp>
      <p:sp>
        <p:nvSpPr>
          <p:cNvPr id="5" name="Footer Placeholder 4"/>
          <p:cNvSpPr>
            <a:spLocks noGrp="1"/>
          </p:cNvSpPr>
          <p:nvPr>
            <p:ph type="ftr" sz="quarter" idx="11"/>
          </p:nvPr>
        </p:nvSpPr>
        <p:spPr/>
        <p:txBody>
          <a:bodyPr/>
          <a:lstStyle/>
          <a:p>
            <a:pPr>
              <a:defRPr/>
            </a:pPr>
            <a:r>
              <a:rPr lang="en-US" smtClean="0"/>
              <a:t>Sprott 2701C</a:t>
            </a:r>
            <a:endParaRPr lang="en-US"/>
          </a:p>
        </p:txBody>
      </p:sp>
      <p:cxnSp>
        <p:nvCxnSpPr>
          <p:cNvPr id="33798" name="Straight Connector 6"/>
          <p:cNvCxnSpPr>
            <a:cxnSpLocks noChangeShapeType="1"/>
          </p:cNvCxnSpPr>
          <p:nvPr/>
        </p:nvCxnSpPr>
        <p:spPr bwMode="auto">
          <a:xfrm>
            <a:off x="827088" y="2349500"/>
            <a:ext cx="7561262" cy="0"/>
          </a:xfrm>
          <a:prstGeom prst="line">
            <a:avLst/>
          </a:prstGeom>
          <a:noFill/>
          <a:ln w="9525" algn="ctr">
            <a:solidFill>
              <a:schemeClr val="tx1"/>
            </a:solidFill>
            <a:round/>
            <a:headEnd/>
            <a:tailEnd/>
          </a:ln>
        </p:spPr>
      </p:cxnSp>
      <p:cxnSp>
        <p:nvCxnSpPr>
          <p:cNvPr id="33799" name="Straight Connector 8"/>
          <p:cNvCxnSpPr>
            <a:cxnSpLocks noChangeShapeType="1"/>
          </p:cNvCxnSpPr>
          <p:nvPr/>
        </p:nvCxnSpPr>
        <p:spPr bwMode="auto">
          <a:xfrm rot="5400000">
            <a:off x="-360362" y="3536950"/>
            <a:ext cx="2374900" cy="0"/>
          </a:xfrm>
          <a:prstGeom prst="line">
            <a:avLst/>
          </a:prstGeom>
          <a:noFill/>
          <a:ln w="9525" algn="ctr">
            <a:solidFill>
              <a:schemeClr val="tx1"/>
            </a:solidFill>
            <a:round/>
            <a:headEnd/>
            <a:tailEnd/>
          </a:ln>
        </p:spPr>
      </p:cxnSp>
      <p:cxnSp>
        <p:nvCxnSpPr>
          <p:cNvPr id="33800" name="Straight Connector 10"/>
          <p:cNvCxnSpPr>
            <a:cxnSpLocks noChangeShapeType="1"/>
          </p:cNvCxnSpPr>
          <p:nvPr/>
        </p:nvCxnSpPr>
        <p:spPr bwMode="auto">
          <a:xfrm rot="5400000">
            <a:off x="1763713" y="2997200"/>
            <a:ext cx="1295400" cy="0"/>
          </a:xfrm>
          <a:prstGeom prst="line">
            <a:avLst/>
          </a:prstGeom>
          <a:noFill/>
          <a:ln w="9525" algn="ctr">
            <a:solidFill>
              <a:schemeClr val="tx1"/>
            </a:solidFill>
            <a:round/>
            <a:headEnd/>
            <a:tailEnd/>
          </a:ln>
        </p:spPr>
      </p:cxnSp>
      <p:cxnSp>
        <p:nvCxnSpPr>
          <p:cNvPr id="33801" name="Straight Connector 12"/>
          <p:cNvCxnSpPr>
            <a:cxnSpLocks noChangeShapeType="1"/>
          </p:cNvCxnSpPr>
          <p:nvPr/>
        </p:nvCxnSpPr>
        <p:spPr bwMode="auto">
          <a:xfrm rot="5400000">
            <a:off x="2555875" y="3573463"/>
            <a:ext cx="2447925" cy="0"/>
          </a:xfrm>
          <a:prstGeom prst="line">
            <a:avLst/>
          </a:prstGeom>
          <a:noFill/>
          <a:ln w="9525" algn="ctr">
            <a:solidFill>
              <a:schemeClr val="tx1"/>
            </a:solidFill>
            <a:round/>
            <a:headEnd/>
            <a:tailEnd/>
          </a:ln>
        </p:spPr>
      </p:cxnSp>
      <p:cxnSp>
        <p:nvCxnSpPr>
          <p:cNvPr id="33802" name="Straight Connector 15"/>
          <p:cNvCxnSpPr>
            <a:cxnSpLocks noChangeShapeType="1"/>
          </p:cNvCxnSpPr>
          <p:nvPr/>
        </p:nvCxnSpPr>
        <p:spPr bwMode="auto">
          <a:xfrm rot="5400000">
            <a:off x="4428331" y="3069432"/>
            <a:ext cx="1439863" cy="0"/>
          </a:xfrm>
          <a:prstGeom prst="line">
            <a:avLst/>
          </a:prstGeom>
          <a:noFill/>
          <a:ln w="9525" algn="ctr">
            <a:solidFill>
              <a:schemeClr val="tx1"/>
            </a:solidFill>
            <a:round/>
            <a:headEnd/>
            <a:tailEnd/>
          </a:ln>
        </p:spPr>
      </p:cxnSp>
      <p:cxnSp>
        <p:nvCxnSpPr>
          <p:cNvPr id="33803" name="Straight Connector 18"/>
          <p:cNvCxnSpPr>
            <a:cxnSpLocks noChangeShapeType="1"/>
          </p:cNvCxnSpPr>
          <p:nvPr/>
        </p:nvCxnSpPr>
        <p:spPr bwMode="auto">
          <a:xfrm rot="5400000">
            <a:off x="5545138" y="3536950"/>
            <a:ext cx="2374900" cy="0"/>
          </a:xfrm>
          <a:prstGeom prst="line">
            <a:avLst/>
          </a:prstGeom>
          <a:noFill/>
          <a:ln w="9525" algn="ctr">
            <a:solidFill>
              <a:schemeClr val="tx1"/>
            </a:solidFill>
            <a:round/>
            <a:headEnd/>
            <a:tailEnd/>
          </a:ln>
        </p:spPr>
      </p:cxnSp>
      <p:cxnSp>
        <p:nvCxnSpPr>
          <p:cNvPr id="33804" name="Straight Connector 23"/>
          <p:cNvCxnSpPr>
            <a:cxnSpLocks noChangeShapeType="1"/>
          </p:cNvCxnSpPr>
          <p:nvPr/>
        </p:nvCxnSpPr>
        <p:spPr bwMode="auto">
          <a:xfrm rot="5400000">
            <a:off x="7668418" y="3069432"/>
            <a:ext cx="1439863" cy="0"/>
          </a:xfrm>
          <a:prstGeom prst="line">
            <a:avLst/>
          </a:prstGeom>
          <a:noFill/>
          <a:ln w="9525" algn="ctr">
            <a:solidFill>
              <a:schemeClr val="tx1"/>
            </a:solidFill>
            <a:round/>
            <a:headEnd/>
            <a:tailEnd/>
          </a:ln>
        </p:spPr>
      </p:cxnSp>
      <p:sp>
        <p:nvSpPr>
          <p:cNvPr id="33805" name="TextBox 25"/>
          <p:cNvSpPr txBox="1">
            <a:spLocks noChangeArrowheads="1"/>
          </p:cNvSpPr>
          <p:nvPr/>
        </p:nvSpPr>
        <p:spPr bwMode="auto">
          <a:xfrm>
            <a:off x="179388" y="4797425"/>
            <a:ext cx="1728787" cy="646113"/>
          </a:xfrm>
          <a:prstGeom prst="rect">
            <a:avLst/>
          </a:prstGeom>
          <a:noFill/>
          <a:ln w="9525">
            <a:noFill/>
            <a:miter lim="800000"/>
            <a:headEnd/>
            <a:tailEnd/>
          </a:ln>
        </p:spPr>
        <p:txBody>
          <a:bodyPr>
            <a:spAutoFit/>
          </a:bodyPr>
          <a:lstStyle/>
          <a:p>
            <a:r>
              <a:rPr lang="en-CA"/>
              <a:t>Operations and logistics</a:t>
            </a:r>
          </a:p>
        </p:txBody>
      </p:sp>
      <p:sp>
        <p:nvSpPr>
          <p:cNvPr id="33806" name="TextBox 26"/>
          <p:cNvSpPr txBox="1">
            <a:spLocks noChangeArrowheads="1"/>
          </p:cNvSpPr>
          <p:nvPr/>
        </p:nvSpPr>
        <p:spPr bwMode="auto">
          <a:xfrm>
            <a:off x="1619250" y="3789363"/>
            <a:ext cx="1657350" cy="646112"/>
          </a:xfrm>
          <a:prstGeom prst="rect">
            <a:avLst/>
          </a:prstGeom>
          <a:noFill/>
          <a:ln w="9525">
            <a:noFill/>
            <a:miter lim="800000"/>
            <a:headEnd/>
            <a:tailEnd/>
          </a:ln>
        </p:spPr>
        <p:txBody>
          <a:bodyPr>
            <a:spAutoFit/>
          </a:bodyPr>
          <a:lstStyle/>
          <a:p>
            <a:r>
              <a:rPr lang="en-CA"/>
              <a:t>Engineering / design</a:t>
            </a:r>
          </a:p>
        </p:txBody>
      </p:sp>
      <p:sp>
        <p:nvSpPr>
          <p:cNvPr id="33807" name="TextBox 27"/>
          <p:cNvSpPr txBox="1">
            <a:spLocks noChangeArrowheads="1"/>
          </p:cNvSpPr>
          <p:nvPr/>
        </p:nvSpPr>
        <p:spPr bwMode="auto">
          <a:xfrm>
            <a:off x="3132138" y="4941888"/>
            <a:ext cx="1511300" cy="368300"/>
          </a:xfrm>
          <a:prstGeom prst="rect">
            <a:avLst/>
          </a:prstGeom>
          <a:noFill/>
          <a:ln w="9525">
            <a:noFill/>
            <a:miter lim="800000"/>
            <a:headEnd/>
            <a:tailEnd/>
          </a:ln>
        </p:spPr>
        <p:txBody>
          <a:bodyPr>
            <a:spAutoFit/>
          </a:bodyPr>
          <a:lstStyle/>
          <a:p>
            <a:r>
              <a:rPr lang="en-CA"/>
              <a:t>Marketing</a:t>
            </a:r>
          </a:p>
        </p:txBody>
      </p:sp>
      <p:sp>
        <p:nvSpPr>
          <p:cNvPr id="33808" name="TextBox 28"/>
          <p:cNvSpPr txBox="1">
            <a:spLocks noChangeArrowheads="1"/>
          </p:cNvSpPr>
          <p:nvPr/>
        </p:nvSpPr>
        <p:spPr bwMode="auto">
          <a:xfrm>
            <a:off x="4211638" y="3860800"/>
            <a:ext cx="1800225" cy="646113"/>
          </a:xfrm>
          <a:prstGeom prst="rect">
            <a:avLst/>
          </a:prstGeom>
          <a:noFill/>
          <a:ln w="9525">
            <a:noFill/>
            <a:miter lim="800000"/>
            <a:headEnd/>
            <a:tailEnd/>
          </a:ln>
        </p:spPr>
        <p:txBody>
          <a:bodyPr>
            <a:spAutoFit/>
          </a:bodyPr>
          <a:lstStyle/>
          <a:p>
            <a:r>
              <a:rPr lang="en-CA"/>
              <a:t>Accounting &amp; Finance</a:t>
            </a:r>
          </a:p>
        </p:txBody>
      </p:sp>
      <p:sp>
        <p:nvSpPr>
          <p:cNvPr id="33809" name="TextBox 29"/>
          <p:cNvSpPr txBox="1">
            <a:spLocks noChangeArrowheads="1"/>
          </p:cNvSpPr>
          <p:nvPr/>
        </p:nvSpPr>
        <p:spPr bwMode="auto">
          <a:xfrm>
            <a:off x="5867400" y="4797425"/>
            <a:ext cx="1512888" cy="646113"/>
          </a:xfrm>
          <a:prstGeom prst="rect">
            <a:avLst/>
          </a:prstGeom>
          <a:noFill/>
          <a:ln w="9525">
            <a:noFill/>
            <a:miter lim="800000"/>
            <a:headEnd/>
            <a:tailEnd/>
          </a:ln>
        </p:spPr>
        <p:txBody>
          <a:bodyPr>
            <a:spAutoFit/>
          </a:bodyPr>
          <a:lstStyle/>
          <a:p>
            <a:r>
              <a:rPr lang="en-CA"/>
              <a:t>Human Resources</a:t>
            </a:r>
          </a:p>
        </p:txBody>
      </p:sp>
      <p:sp>
        <p:nvSpPr>
          <p:cNvPr id="33810" name="TextBox 30"/>
          <p:cNvSpPr txBox="1">
            <a:spLocks noChangeArrowheads="1"/>
          </p:cNvSpPr>
          <p:nvPr/>
        </p:nvSpPr>
        <p:spPr bwMode="auto">
          <a:xfrm>
            <a:off x="7092950" y="3789363"/>
            <a:ext cx="1835150" cy="1200150"/>
          </a:xfrm>
          <a:prstGeom prst="rect">
            <a:avLst/>
          </a:prstGeom>
          <a:noFill/>
          <a:ln w="9525">
            <a:noFill/>
            <a:miter lim="800000"/>
            <a:headEnd/>
            <a:tailEnd/>
          </a:ln>
        </p:spPr>
        <p:txBody>
          <a:bodyPr>
            <a:spAutoFit/>
          </a:bodyPr>
          <a:lstStyle/>
          <a:p>
            <a:r>
              <a:rPr lang="en-CA"/>
              <a:t>Support: IS / IT, Quality, Safety, Infrastructure</a:t>
            </a:r>
          </a:p>
        </p:txBody>
      </p:sp>
      <p:cxnSp>
        <p:nvCxnSpPr>
          <p:cNvPr id="33811" name="Straight Connector 32"/>
          <p:cNvCxnSpPr>
            <a:cxnSpLocks noChangeShapeType="1"/>
          </p:cNvCxnSpPr>
          <p:nvPr/>
        </p:nvCxnSpPr>
        <p:spPr bwMode="auto">
          <a:xfrm rot="5400000">
            <a:off x="4210844" y="2132807"/>
            <a:ext cx="433387" cy="0"/>
          </a:xfrm>
          <a:prstGeom prst="line">
            <a:avLst/>
          </a:prstGeom>
          <a:noFill/>
          <a:ln w="9525" algn="ctr">
            <a:solidFill>
              <a:schemeClr val="tx1"/>
            </a:solidFill>
            <a:round/>
            <a:headEnd/>
            <a:tailEnd/>
          </a:ln>
        </p:spPr>
      </p:cxnSp>
      <p:sp>
        <p:nvSpPr>
          <p:cNvPr id="33812" name="TextBox 33"/>
          <p:cNvSpPr txBox="1">
            <a:spLocks noChangeArrowheads="1"/>
          </p:cNvSpPr>
          <p:nvPr/>
        </p:nvSpPr>
        <p:spPr bwMode="auto">
          <a:xfrm>
            <a:off x="3059113" y="1412875"/>
            <a:ext cx="2736850" cy="369888"/>
          </a:xfrm>
          <a:prstGeom prst="rect">
            <a:avLst/>
          </a:prstGeom>
          <a:noFill/>
          <a:ln w="9525">
            <a:noFill/>
            <a:miter lim="800000"/>
            <a:headEnd/>
            <a:tailEnd/>
          </a:ln>
        </p:spPr>
        <p:txBody>
          <a:bodyPr>
            <a:spAutoFit/>
          </a:bodyPr>
          <a:lstStyle/>
          <a:p>
            <a:r>
              <a:rPr lang="en-CA"/>
              <a:t>Executive Leadership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Footer Placeholder 3"/>
          <p:cNvSpPr>
            <a:spLocks noGrp="1"/>
          </p:cNvSpPr>
          <p:nvPr>
            <p:ph type="ftr" sz="quarter" idx="10"/>
          </p:nvPr>
        </p:nvSpPr>
        <p:spPr>
          <a:noFill/>
        </p:spPr>
        <p:txBody>
          <a:bodyPr/>
          <a:lstStyle/>
          <a:p>
            <a:r>
              <a:rPr lang="en-US" smtClean="0"/>
              <a:t>©MH 2011          BUSI 2701</a:t>
            </a:r>
            <a:endParaRPr lang="en-US"/>
          </a:p>
        </p:txBody>
      </p:sp>
      <p:sp>
        <p:nvSpPr>
          <p:cNvPr id="4100" name="Rectangle 2"/>
          <p:cNvSpPr>
            <a:spLocks noGrp="1" noChangeArrowheads="1"/>
          </p:cNvSpPr>
          <p:nvPr>
            <p:ph type="title"/>
          </p:nvPr>
        </p:nvSpPr>
        <p:spPr/>
        <p:txBody>
          <a:bodyPr/>
          <a:lstStyle/>
          <a:p>
            <a:pPr eaLnBrk="1" hangingPunct="1"/>
            <a:r>
              <a:rPr lang="en-US" b="1" smtClean="0">
                <a:latin typeface="Cambria" pitchFamily="18" charset="0"/>
              </a:rPr>
              <a:t>What Are The Main </a:t>
            </a:r>
            <a:br>
              <a:rPr lang="en-US" b="1" smtClean="0">
                <a:latin typeface="Cambria" pitchFamily="18" charset="0"/>
              </a:rPr>
            </a:br>
            <a:r>
              <a:rPr lang="en-US" b="1" smtClean="0">
                <a:latin typeface="Cambria" pitchFamily="18" charset="0"/>
              </a:rPr>
              <a:t>Production Issues For Firms?</a:t>
            </a:r>
          </a:p>
        </p:txBody>
      </p:sp>
      <p:sp>
        <p:nvSpPr>
          <p:cNvPr id="4101" name="Rectangle 3"/>
          <p:cNvSpPr>
            <a:spLocks noGrp="1" noChangeArrowheads="1"/>
          </p:cNvSpPr>
          <p:nvPr>
            <p:ph type="body" idx="1"/>
          </p:nvPr>
        </p:nvSpPr>
        <p:spPr/>
        <p:txBody>
          <a:bodyPr/>
          <a:lstStyle/>
          <a:p>
            <a:pPr marL="381000" indent="-381000" eaLnBrk="1" hangingPunct="1">
              <a:lnSpc>
                <a:spcPct val="80000"/>
              </a:lnSpc>
              <a:buNone/>
            </a:pPr>
            <a:r>
              <a:rPr lang="en-US" sz="2200" dirty="0" smtClean="0"/>
              <a:t>International firms must answer five interrelated questions </a:t>
            </a:r>
          </a:p>
          <a:p>
            <a:pPr marL="381000" indent="-381000" eaLnBrk="1" hangingPunct="1">
              <a:lnSpc>
                <a:spcPct val="80000"/>
              </a:lnSpc>
              <a:buFont typeface="Wingdings" pitchFamily="2" charset="2"/>
              <a:buAutoNum type="arabicPeriod"/>
            </a:pPr>
            <a:r>
              <a:rPr lang="en-US" sz="2200" dirty="0" smtClean="0"/>
              <a:t>Where should production activities be located? </a:t>
            </a:r>
          </a:p>
          <a:p>
            <a:pPr marL="381000" indent="-381000" eaLnBrk="1" hangingPunct="1">
              <a:lnSpc>
                <a:spcPct val="80000"/>
              </a:lnSpc>
              <a:buFont typeface="Wingdings" pitchFamily="2" charset="2"/>
              <a:buAutoNum type="arabicPeriod"/>
            </a:pPr>
            <a:r>
              <a:rPr lang="en-US" sz="2200" dirty="0" smtClean="0"/>
              <a:t>What should be the long-term strategic role of foreign production sites?  </a:t>
            </a:r>
          </a:p>
          <a:p>
            <a:pPr marL="381000" indent="-381000" eaLnBrk="1" hangingPunct="1">
              <a:lnSpc>
                <a:spcPct val="80000"/>
              </a:lnSpc>
              <a:buFont typeface="Wingdings" pitchFamily="2" charset="2"/>
              <a:buAutoNum type="arabicPeriod"/>
            </a:pPr>
            <a:r>
              <a:rPr lang="en-US" sz="2200" dirty="0" smtClean="0"/>
              <a:t>Should the firm own foreign production activities or outsource those activities to independent vendors?  </a:t>
            </a:r>
          </a:p>
          <a:p>
            <a:pPr marL="381000" indent="-381000" eaLnBrk="1" hangingPunct="1">
              <a:lnSpc>
                <a:spcPct val="80000"/>
              </a:lnSpc>
              <a:buFont typeface="Wingdings" pitchFamily="2" charset="2"/>
              <a:buAutoNum type="arabicPeriod"/>
            </a:pPr>
            <a:r>
              <a:rPr lang="en-US" sz="2200" dirty="0" smtClean="0"/>
              <a:t>How should a globally dispersed supply chain be managed, and what is the role of Internet-based information technology in the management of global logistics? </a:t>
            </a:r>
          </a:p>
          <a:p>
            <a:pPr marL="381000" indent="-381000" eaLnBrk="1" hangingPunct="1">
              <a:lnSpc>
                <a:spcPct val="80000"/>
              </a:lnSpc>
              <a:buFont typeface="Wingdings" pitchFamily="2" charset="2"/>
              <a:buAutoNum type="arabicPeriod"/>
            </a:pPr>
            <a:r>
              <a:rPr lang="en-US" sz="2200" dirty="0" smtClean="0"/>
              <a:t>Should the firm manage global logistics itself, or should it outsource the management to enterprises that specialize in this activity?</a:t>
            </a:r>
          </a:p>
          <a:p>
            <a:pPr marL="381000" indent="-381000" eaLnBrk="1" hangingPunct="1">
              <a:lnSpc>
                <a:spcPct val="80000"/>
              </a:lnSpc>
            </a:pPr>
            <a:endParaRPr lang="en-US" sz="2400" dirty="0" smtClean="0"/>
          </a:p>
          <a:p>
            <a:pPr marL="381000" indent="-381000"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Footer Placeholder 3"/>
          <p:cNvSpPr>
            <a:spLocks noGrp="1"/>
          </p:cNvSpPr>
          <p:nvPr>
            <p:ph type="ftr" sz="quarter" idx="10"/>
          </p:nvPr>
        </p:nvSpPr>
        <p:spPr>
          <a:noFill/>
        </p:spPr>
        <p:txBody>
          <a:bodyPr/>
          <a:lstStyle/>
          <a:p>
            <a:r>
              <a:rPr lang="en-US" smtClean="0"/>
              <a:t>©MH 2011          BUSI 2701</a:t>
            </a:r>
            <a:endParaRPr lang="en-US"/>
          </a:p>
        </p:txBody>
      </p:sp>
      <p:sp>
        <p:nvSpPr>
          <p:cNvPr id="5124" name="Rectangle 2"/>
          <p:cNvSpPr>
            <a:spLocks noGrp="1" noChangeArrowheads="1"/>
          </p:cNvSpPr>
          <p:nvPr>
            <p:ph type="title"/>
          </p:nvPr>
        </p:nvSpPr>
        <p:spPr/>
        <p:txBody>
          <a:bodyPr/>
          <a:lstStyle/>
          <a:p>
            <a:pPr eaLnBrk="1" hangingPunct="1"/>
            <a:r>
              <a:rPr lang="en-US" b="1" smtClean="0">
                <a:latin typeface="Cambria" pitchFamily="18" charset="0"/>
              </a:rPr>
              <a:t>How Are Strategy, Production, And Logistics Related?</a:t>
            </a:r>
          </a:p>
        </p:txBody>
      </p:sp>
      <p:sp>
        <p:nvSpPr>
          <p:cNvPr id="5125" name="Rectangle 3"/>
          <p:cNvSpPr>
            <a:spLocks noGrp="1" noChangeArrowheads="1"/>
          </p:cNvSpPr>
          <p:nvPr>
            <p:ph type="body" idx="1"/>
          </p:nvPr>
        </p:nvSpPr>
        <p:spPr/>
        <p:txBody>
          <a:bodyPr/>
          <a:lstStyle/>
          <a:p>
            <a:pPr eaLnBrk="1" hangingPunct="1">
              <a:defRPr/>
            </a:pPr>
            <a:r>
              <a:rPr lang="en-US" sz="2400" b="1" dirty="0" smtClean="0"/>
              <a:t>Strategy - </a:t>
            </a:r>
            <a:r>
              <a:rPr lang="en-US" sz="2400" u="sng" dirty="0" smtClean="0">
                <a:effectLst>
                  <a:outerShdw blurRad="38100" dist="38100" dir="2700000" algn="tl">
                    <a:srgbClr val="000000">
                      <a:alpha val="43137"/>
                    </a:srgbClr>
                  </a:outerShdw>
                </a:effectLst>
              </a:rPr>
              <a:t>Vision</a:t>
            </a:r>
            <a:r>
              <a:rPr lang="en-US" sz="2400" dirty="0" smtClean="0">
                <a:effectLst>
                  <a:outerShdw blurRad="38100" dist="38100" dir="2700000" algn="tl">
                    <a:srgbClr val="000000">
                      <a:alpha val="43137"/>
                    </a:srgbClr>
                  </a:outerShdw>
                </a:effectLst>
              </a:rPr>
              <a:t> of where you are trying to go or what you are trying to become.  </a:t>
            </a:r>
            <a:r>
              <a:rPr lang="en-CA" sz="2400" u="sng" dirty="0" smtClean="0">
                <a:effectLst>
                  <a:outerShdw blurRad="38100" dist="38100" dir="2700000" algn="tl">
                    <a:srgbClr val="000000">
                      <a:alpha val="43137"/>
                    </a:srgbClr>
                  </a:outerShdw>
                </a:effectLst>
              </a:rPr>
              <a:t>Over-arching approach</a:t>
            </a:r>
            <a:r>
              <a:rPr lang="en-CA" sz="2400" dirty="0" smtClean="0">
                <a:effectLst>
                  <a:outerShdw blurRad="38100" dist="38100" dir="2700000" algn="tl">
                    <a:srgbClr val="000000">
                      <a:alpha val="43137"/>
                    </a:srgbClr>
                  </a:outerShdw>
                </a:effectLst>
              </a:rPr>
              <a:t>.  </a:t>
            </a:r>
            <a:r>
              <a:rPr lang="en-US" sz="2400" u="sng" dirty="0" smtClean="0">
                <a:effectLst>
                  <a:outerShdw blurRad="38100" dist="38100" dir="2700000" algn="tl">
                    <a:srgbClr val="000000">
                      <a:alpha val="43137"/>
                    </a:srgbClr>
                  </a:outerShdw>
                </a:effectLst>
              </a:rPr>
              <a:t>High level plan</a:t>
            </a:r>
            <a:r>
              <a:rPr lang="en-US" sz="2400" dirty="0" smtClean="0">
                <a:effectLst>
                  <a:outerShdw blurRad="38100" dist="38100" dir="2700000" algn="tl">
                    <a:srgbClr val="000000">
                      <a:alpha val="43137"/>
                    </a:srgbClr>
                  </a:outerShdw>
                </a:effectLst>
              </a:rPr>
              <a:t> of how you are going to get where you want to go</a:t>
            </a:r>
          </a:p>
          <a:p>
            <a:pPr marL="609600" indent="-609600" eaLnBrk="1" hangingPunct="1">
              <a:lnSpc>
                <a:spcPct val="90000"/>
              </a:lnSpc>
            </a:pPr>
            <a:endParaRPr lang="en-US" sz="2400" b="1" dirty="0" smtClean="0"/>
          </a:p>
          <a:p>
            <a:pPr marL="342000" indent="-342000" eaLnBrk="1" hangingPunct="1">
              <a:lnSpc>
                <a:spcPct val="90000"/>
              </a:lnSpc>
            </a:pPr>
            <a:r>
              <a:rPr lang="en-US" sz="2400" b="1" dirty="0" smtClean="0"/>
              <a:t>Production </a:t>
            </a:r>
            <a:r>
              <a:rPr lang="en-US" sz="2400" dirty="0" smtClean="0"/>
              <a:t>- activities involved in creating a product or service</a:t>
            </a:r>
          </a:p>
          <a:p>
            <a:pPr marL="609600" indent="-609600" eaLnBrk="1" hangingPunct="1">
              <a:lnSpc>
                <a:spcPct val="90000"/>
              </a:lnSpc>
            </a:pPr>
            <a:endParaRPr lang="en-US" sz="2400" b="1" dirty="0" smtClean="0"/>
          </a:p>
          <a:p>
            <a:pPr marL="342000" indent="-342000" eaLnBrk="1" hangingPunct="1">
              <a:lnSpc>
                <a:spcPct val="90000"/>
              </a:lnSpc>
            </a:pPr>
            <a:r>
              <a:rPr lang="en-US" sz="2400" b="1" dirty="0" smtClean="0"/>
              <a:t>Logistics</a:t>
            </a:r>
            <a:r>
              <a:rPr lang="en-US" sz="2400" dirty="0" smtClean="0"/>
              <a:t> - procurement and physical transmission of material through the supply chain, from suppliers to customers</a:t>
            </a:r>
          </a:p>
          <a:p>
            <a:pPr marL="609600" indent="-609600" eaLnBrk="1" hangingPunct="1">
              <a:lnSpc>
                <a:spcPct val="90000"/>
              </a:lnSpc>
              <a:buFont typeface="Wingdings" pitchFamily="2" charset="2"/>
              <a:buAutoNum type="arabicPeriod"/>
            </a:pPr>
            <a:endParaRPr lang="en-US" sz="2400" dirty="0" smtClean="0"/>
          </a:p>
          <a:p>
            <a:pPr marL="609600" indent="-609600" eaLnBrk="1" hangingPunct="1">
              <a:lnSpc>
                <a:spcPct val="90000"/>
              </a:lnSpc>
              <a:buFont typeface="Wingdings" pitchFamily="2" charset="2"/>
              <a:buNone/>
            </a:pPr>
            <a:endParaRPr lang="en-US" sz="2400" b="1" dirty="0" smtClean="0"/>
          </a:p>
          <a:p>
            <a:pPr marL="609600" indent="-609600" eaLnBrk="1" hangingPunct="1">
              <a:lnSpc>
                <a:spcPct val="90000"/>
              </a:lnSpc>
            </a:pPr>
            <a:endParaRPr lang="en-US" sz="2400" dirty="0" smtClean="0"/>
          </a:p>
          <a:p>
            <a:pPr marL="609600" indent="-609600"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Footer Placeholder 3"/>
          <p:cNvSpPr>
            <a:spLocks noGrp="1"/>
          </p:cNvSpPr>
          <p:nvPr>
            <p:ph type="ftr" sz="quarter" idx="10"/>
          </p:nvPr>
        </p:nvSpPr>
        <p:spPr>
          <a:noFill/>
        </p:spPr>
        <p:txBody>
          <a:bodyPr/>
          <a:lstStyle/>
          <a:p>
            <a:r>
              <a:rPr lang="en-US" smtClean="0"/>
              <a:t>©MH 2011          BUSI 2701</a:t>
            </a:r>
            <a:endParaRPr lang="en-US"/>
          </a:p>
        </p:txBody>
      </p:sp>
      <p:sp>
        <p:nvSpPr>
          <p:cNvPr id="5124" name="Rectangle 2"/>
          <p:cNvSpPr>
            <a:spLocks noGrp="1" noChangeArrowheads="1"/>
          </p:cNvSpPr>
          <p:nvPr>
            <p:ph type="title"/>
          </p:nvPr>
        </p:nvSpPr>
        <p:spPr/>
        <p:txBody>
          <a:bodyPr/>
          <a:lstStyle/>
          <a:p>
            <a:pPr eaLnBrk="1" hangingPunct="1"/>
            <a:r>
              <a:rPr lang="en-US" b="1" smtClean="0">
                <a:latin typeface="Cambria" pitchFamily="18" charset="0"/>
              </a:rPr>
              <a:t>How Are Strategy, Production, And Logistics Related?</a:t>
            </a:r>
          </a:p>
        </p:txBody>
      </p:sp>
      <p:sp>
        <p:nvSpPr>
          <p:cNvPr id="5125" name="Rectangle 3"/>
          <p:cNvSpPr>
            <a:spLocks noGrp="1" noChangeArrowheads="1"/>
          </p:cNvSpPr>
          <p:nvPr>
            <p:ph type="body" idx="1"/>
          </p:nvPr>
        </p:nvSpPr>
        <p:spPr/>
        <p:txBody>
          <a:bodyPr/>
          <a:lstStyle/>
          <a:p>
            <a:pPr marL="609600" indent="-609600" eaLnBrk="1" hangingPunct="1">
              <a:lnSpc>
                <a:spcPct val="90000"/>
              </a:lnSpc>
              <a:buNone/>
            </a:pPr>
            <a:r>
              <a:rPr lang="en-US" sz="2400" b="1" dirty="0" smtClean="0"/>
              <a:t>Questions:</a:t>
            </a:r>
            <a:r>
              <a:rPr lang="en-US" sz="2400" dirty="0" smtClean="0"/>
              <a:t> How can production and logistics:</a:t>
            </a:r>
            <a:r>
              <a:rPr lang="en-US" sz="2400" b="1" dirty="0" smtClean="0"/>
              <a:t> </a:t>
            </a:r>
          </a:p>
          <a:p>
            <a:pPr marL="609600" indent="-609600" eaLnBrk="1" hangingPunct="1">
              <a:lnSpc>
                <a:spcPct val="90000"/>
              </a:lnSpc>
              <a:buFont typeface="Wingdings" pitchFamily="2" charset="2"/>
              <a:buAutoNum type="arabicPeriod"/>
            </a:pPr>
            <a:endParaRPr lang="en-US" sz="2400" dirty="0" smtClean="0"/>
          </a:p>
          <a:p>
            <a:pPr marL="609600" indent="-609600" eaLnBrk="1" hangingPunct="1">
              <a:lnSpc>
                <a:spcPct val="90000"/>
              </a:lnSpc>
              <a:buFont typeface="Wingdings" pitchFamily="2" charset="2"/>
              <a:buAutoNum type="arabicPeriod"/>
            </a:pPr>
            <a:r>
              <a:rPr lang="en-US" sz="2400" dirty="0" smtClean="0"/>
              <a:t>Lower the costs of value creation?</a:t>
            </a:r>
          </a:p>
          <a:p>
            <a:pPr marL="990600" lvl="1" indent="-533400" eaLnBrk="1" hangingPunct="1">
              <a:lnSpc>
                <a:spcPct val="90000"/>
              </a:lnSpc>
            </a:pPr>
            <a:endParaRPr lang="en-US" sz="2000" dirty="0" smtClean="0"/>
          </a:p>
          <a:p>
            <a:pPr marL="990600" lvl="1" indent="-533400" eaLnBrk="1" hangingPunct="1">
              <a:lnSpc>
                <a:spcPct val="90000"/>
              </a:lnSpc>
            </a:pPr>
            <a:r>
              <a:rPr lang="en-US" sz="2000" dirty="0" smtClean="0"/>
              <a:t>disperse production to the </a:t>
            </a:r>
            <a:r>
              <a:rPr lang="en-US" sz="2000" u="sng" dirty="0" smtClean="0"/>
              <a:t>most efficient locations</a:t>
            </a:r>
            <a:r>
              <a:rPr lang="en-US" sz="2000" dirty="0" smtClean="0"/>
              <a:t> </a:t>
            </a:r>
          </a:p>
          <a:p>
            <a:pPr marL="990600" lvl="1" indent="-533400" eaLnBrk="1" hangingPunct="1">
              <a:lnSpc>
                <a:spcPct val="90000"/>
              </a:lnSpc>
            </a:pPr>
            <a:r>
              <a:rPr lang="en-US" sz="2000" dirty="0" smtClean="0"/>
              <a:t>manage the global supply chain efficiently to better </a:t>
            </a:r>
            <a:r>
              <a:rPr lang="en-US" sz="2000" u="sng" dirty="0" smtClean="0"/>
              <a:t>match supply and demand</a:t>
            </a:r>
          </a:p>
          <a:p>
            <a:pPr marL="609600" indent="-609600" eaLnBrk="1" hangingPunct="1">
              <a:lnSpc>
                <a:spcPct val="90000"/>
              </a:lnSpc>
              <a:buFont typeface="Wingdings" pitchFamily="2" charset="2"/>
              <a:buAutoNum type="arabicPeriod"/>
            </a:pPr>
            <a:endParaRPr lang="en-US" sz="2400" dirty="0" smtClean="0"/>
          </a:p>
          <a:p>
            <a:pPr marL="609600" indent="-609600" eaLnBrk="1" hangingPunct="1">
              <a:lnSpc>
                <a:spcPct val="90000"/>
              </a:lnSpc>
              <a:buFont typeface="Wingdings" pitchFamily="2" charset="2"/>
              <a:buAutoNum type="arabicPeriod"/>
            </a:pPr>
            <a:r>
              <a:rPr lang="en-US" sz="2400" dirty="0" smtClean="0"/>
              <a:t>Add value by better serving customer needs?</a:t>
            </a:r>
          </a:p>
          <a:p>
            <a:pPr marL="990600" lvl="1" indent="-533400" eaLnBrk="1" hangingPunct="1">
              <a:lnSpc>
                <a:spcPct val="90000"/>
              </a:lnSpc>
            </a:pPr>
            <a:endParaRPr lang="en-US" sz="2000" dirty="0" smtClean="0"/>
          </a:p>
          <a:p>
            <a:pPr marL="990600" lvl="1" indent="-533400" eaLnBrk="1" hangingPunct="1">
              <a:lnSpc>
                <a:spcPct val="90000"/>
              </a:lnSpc>
            </a:pPr>
            <a:r>
              <a:rPr lang="en-US" sz="2000" u="sng" dirty="0" smtClean="0"/>
              <a:t>eliminate defective products</a:t>
            </a:r>
            <a:r>
              <a:rPr lang="en-US" sz="2000" dirty="0" smtClean="0"/>
              <a:t> from the supply chain and the manufacturing process (i.e. improve quality)</a:t>
            </a:r>
          </a:p>
          <a:p>
            <a:pPr marL="609600" indent="-609600" eaLnBrk="1" hangingPunct="1">
              <a:lnSpc>
                <a:spcPct val="90000"/>
              </a:lnSpc>
              <a:buFont typeface="Wingdings" pitchFamily="2" charset="2"/>
              <a:buAutoNum type="arabicPeriod"/>
            </a:pPr>
            <a:endParaRPr lang="en-US" sz="2400" dirty="0" smtClean="0"/>
          </a:p>
          <a:p>
            <a:pPr marL="609600" indent="-609600" eaLnBrk="1" hangingPunct="1">
              <a:lnSpc>
                <a:spcPct val="90000"/>
              </a:lnSpc>
              <a:buFont typeface="Wingdings" pitchFamily="2" charset="2"/>
              <a:buNone/>
            </a:pPr>
            <a:endParaRPr lang="en-US" sz="2400" b="1" dirty="0" smtClean="0"/>
          </a:p>
          <a:p>
            <a:pPr marL="609600" indent="-609600" eaLnBrk="1" hangingPunct="1">
              <a:lnSpc>
                <a:spcPct val="90000"/>
              </a:lnSpc>
            </a:pPr>
            <a:endParaRPr lang="en-US" sz="2400" dirty="0" smtClean="0"/>
          </a:p>
          <a:p>
            <a:pPr marL="609600" indent="-609600"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oter Placeholder 3"/>
          <p:cNvSpPr>
            <a:spLocks noGrp="1"/>
          </p:cNvSpPr>
          <p:nvPr>
            <p:ph type="ftr" sz="quarter" idx="10"/>
          </p:nvPr>
        </p:nvSpPr>
        <p:spPr>
          <a:noFill/>
        </p:spPr>
        <p:txBody>
          <a:bodyPr/>
          <a:lstStyle/>
          <a:p>
            <a:r>
              <a:rPr lang="en-US" smtClean="0"/>
              <a:t>©MH 2011          BUSI 2701</a:t>
            </a:r>
            <a:endParaRPr lang="en-US"/>
          </a:p>
        </p:txBody>
      </p:sp>
      <p:sp>
        <p:nvSpPr>
          <p:cNvPr id="6148" name="Rectangle 2"/>
          <p:cNvSpPr>
            <a:spLocks noGrp="1" noChangeArrowheads="1"/>
          </p:cNvSpPr>
          <p:nvPr>
            <p:ph type="title"/>
          </p:nvPr>
        </p:nvSpPr>
        <p:spPr/>
        <p:txBody>
          <a:bodyPr/>
          <a:lstStyle/>
          <a:p>
            <a:pPr eaLnBrk="1" hangingPunct="1"/>
            <a:r>
              <a:rPr lang="en-US" b="1" smtClean="0">
                <a:latin typeface="Cambria" pitchFamily="18" charset="0"/>
              </a:rPr>
              <a:t>How Can Quality Be Improved?</a:t>
            </a:r>
          </a:p>
        </p:txBody>
      </p:sp>
      <p:sp>
        <p:nvSpPr>
          <p:cNvPr id="6149" name="Rectangle 3"/>
          <p:cNvSpPr>
            <a:spLocks noGrp="1" noChangeArrowheads="1"/>
          </p:cNvSpPr>
          <p:nvPr>
            <p:ph type="body" idx="1"/>
          </p:nvPr>
        </p:nvSpPr>
        <p:spPr/>
        <p:txBody>
          <a:bodyPr/>
          <a:lstStyle/>
          <a:p>
            <a:pPr eaLnBrk="1" hangingPunct="1"/>
            <a:r>
              <a:rPr lang="en-US" sz="2400" dirty="0" smtClean="0"/>
              <a:t>Many firms use the </a:t>
            </a:r>
            <a:r>
              <a:rPr lang="en-US" sz="2400" b="1" dirty="0" smtClean="0"/>
              <a:t>Six Sigma</a:t>
            </a:r>
            <a:r>
              <a:rPr lang="en-US" sz="2400" dirty="0" smtClean="0"/>
              <a:t> program -  a direct descendant of </a:t>
            </a:r>
            <a:r>
              <a:rPr lang="en-US" sz="2400" b="1" dirty="0" smtClean="0"/>
              <a:t>total quality management</a:t>
            </a:r>
            <a:r>
              <a:rPr lang="en-US" sz="2400" dirty="0" smtClean="0"/>
              <a:t> (</a:t>
            </a:r>
            <a:r>
              <a:rPr lang="en-US" sz="2400" b="1" dirty="0" smtClean="0"/>
              <a:t>TQM</a:t>
            </a:r>
            <a:r>
              <a:rPr lang="en-US" sz="2400" dirty="0" smtClean="0"/>
              <a:t>) </a:t>
            </a:r>
          </a:p>
          <a:p>
            <a:pPr lvl="1" eaLnBrk="1" hangingPunct="1"/>
            <a:r>
              <a:rPr lang="en-US" sz="2000" dirty="0" smtClean="0"/>
              <a:t>aims to reduce defects, boost productivity, eliminate waste, and cut costs throughout the company</a:t>
            </a:r>
          </a:p>
          <a:p>
            <a:pPr eaLnBrk="1" hangingPunct="1"/>
            <a:endParaRPr lang="en-US" sz="2400" dirty="0" smtClean="0"/>
          </a:p>
          <a:p>
            <a:pPr eaLnBrk="1" hangingPunct="1"/>
            <a:r>
              <a:rPr lang="en-US" sz="2400" dirty="0" smtClean="0"/>
              <a:t>In the European Union, firms must meet </a:t>
            </a:r>
            <a:r>
              <a:rPr lang="en-US" sz="2400" b="1" dirty="0" smtClean="0"/>
              <a:t>ISO 9000</a:t>
            </a:r>
            <a:r>
              <a:rPr lang="en-US" sz="2400" dirty="0" smtClean="0"/>
              <a:t> standards before gaining access to the European marketplace</a:t>
            </a:r>
          </a:p>
          <a:p>
            <a:pPr eaLnBrk="1" hangingPunct="1"/>
            <a:endParaRPr lang="en-US" sz="2400" dirty="0" smtClean="0"/>
          </a:p>
          <a:p>
            <a:pPr eaLnBrk="1" hangingPunct="1"/>
            <a:r>
              <a:rPr lang="en-US" sz="2400" dirty="0" smtClean="0"/>
              <a:t>These programs can lead to improved quality and reduced costs</a:t>
            </a:r>
            <a:endParaRPr lang="en-US" sz="2800" dirty="0" smtClean="0"/>
          </a:p>
          <a:p>
            <a:pPr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Footer Placeholder 3"/>
          <p:cNvSpPr>
            <a:spLocks noGrp="1"/>
          </p:cNvSpPr>
          <p:nvPr>
            <p:ph type="ftr" sz="quarter" idx="10"/>
          </p:nvPr>
        </p:nvSpPr>
        <p:spPr>
          <a:noFill/>
        </p:spPr>
        <p:txBody>
          <a:bodyPr/>
          <a:lstStyle/>
          <a:p>
            <a:r>
              <a:rPr lang="en-US" smtClean="0"/>
              <a:t>©MH 2011          BUSI 2701</a:t>
            </a:r>
            <a:endParaRPr lang="en-US"/>
          </a:p>
        </p:txBody>
      </p:sp>
      <p:sp>
        <p:nvSpPr>
          <p:cNvPr id="7172" name="Rectangle 2"/>
          <p:cNvSpPr>
            <a:spLocks noGrp="1" noChangeArrowheads="1"/>
          </p:cNvSpPr>
          <p:nvPr>
            <p:ph type="title"/>
          </p:nvPr>
        </p:nvSpPr>
        <p:spPr/>
        <p:txBody>
          <a:bodyPr/>
          <a:lstStyle/>
          <a:p>
            <a:pPr eaLnBrk="1" hangingPunct="1"/>
            <a:r>
              <a:rPr lang="en-US" b="1" smtClean="0">
                <a:latin typeface="Cambria" pitchFamily="18" charset="0"/>
              </a:rPr>
              <a:t>How Can Quality Be Improved?</a:t>
            </a:r>
          </a:p>
        </p:txBody>
      </p:sp>
      <p:sp>
        <p:nvSpPr>
          <p:cNvPr id="7173" name="Rectangle 3"/>
          <p:cNvSpPr>
            <a:spLocks noGrp="1" noChangeArrowheads="1"/>
          </p:cNvSpPr>
          <p:nvPr>
            <p:ph type="body" idx="1"/>
          </p:nvPr>
        </p:nvSpPr>
        <p:spPr/>
        <p:txBody>
          <a:bodyPr/>
          <a:lstStyle/>
          <a:p>
            <a:pPr algn="ctr" eaLnBrk="1" hangingPunct="1">
              <a:buFont typeface="Wingdings" pitchFamily="2" charset="2"/>
              <a:buNone/>
            </a:pPr>
            <a:r>
              <a:rPr lang="en-US" sz="1800" dirty="0" smtClean="0"/>
              <a:t>The Relationship Between Quality and Costs</a:t>
            </a:r>
            <a:endParaRPr lang="en-US" sz="1400" dirty="0" smtClean="0"/>
          </a:p>
          <a:p>
            <a:pPr algn="ctr" eaLnBrk="1" hangingPunct="1">
              <a:buFont typeface="Wingdings" pitchFamily="2" charset="2"/>
              <a:buNone/>
            </a:pPr>
            <a:endParaRPr lang="en-US" sz="1400" dirty="0" smtClean="0"/>
          </a:p>
          <a:p>
            <a:pPr algn="ctr" eaLnBrk="1" hangingPunct="1">
              <a:buFont typeface="Wingdings" pitchFamily="2" charset="2"/>
              <a:buNone/>
            </a:pPr>
            <a:endParaRPr lang="en-US" sz="1400" dirty="0" smtClean="0"/>
          </a:p>
        </p:txBody>
      </p:sp>
      <p:pic>
        <p:nvPicPr>
          <p:cNvPr id="7174" name="Picture 4"/>
          <p:cNvPicPr>
            <a:picLocks noChangeAspect="1" noChangeArrowheads="1"/>
          </p:cNvPicPr>
          <p:nvPr/>
        </p:nvPicPr>
        <p:blipFill>
          <a:blip r:embed="rId3" cstate="print"/>
          <a:srcRect/>
          <a:stretch>
            <a:fillRect/>
          </a:stretch>
        </p:blipFill>
        <p:spPr bwMode="auto">
          <a:xfrm>
            <a:off x="741363" y="2057400"/>
            <a:ext cx="7659687" cy="33782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Footer Placeholder 3"/>
          <p:cNvSpPr>
            <a:spLocks noGrp="1"/>
          </p:cNvSpPr>
          <p:nvPr>
            <p:ph type="ftr" sz="quarter" idx="10"/>
          </p:nvPr>
        </p:nvSpPr>
        <p:spPr>
          <a:noFill/>
        </p:spPr>
        <p:txBody>
          <a:bodyPr/>
          <a:lstStyle/>
          <a:p>
            <a:r>
              <a:rPr lang="en-US" smtClean="0"/>
              <a:t>©MH 2011          BUSI 2701</a:t>
            </a:r>
            <a:endParaRPr lang="en-US"/>
          </a:p>
        </p:txBody>
      </p:sp>
      <p:sp>
        <p:nvSpPr>
          <p:cNvPr id="8196" name="Rectangle 2"/>
          <p:cNvSpPr>
            <a:spLocks noGrp="1" noChangeArrowheads="1"/>
          </p:cNvSpPr>
          <p:nvPr>
            <p:ph type="title"/>
          </p:nvPr>
        </p:nvSpPr>
        <p:spPr/>
        <p:txBody>
          <a:bodyPr/>
          <a:lstStyle/>
          <a:p>
            <a:pPr eaLnBrk="1" hangingPunct="1"/>
            <a:r>
              <a:rPr lang="en-US" b="1" smtClean="0">
                <a:latin typeface="Cambria" pitchFamily="18" charset="0"/>
              </a:rPr>
              <a:t>Where Should </a:t>
            </a:r>
            <a:br>
              <a:rPr lang="en-US" b="1" smtClean="0">
                <a:latin typeface="Cambria" pitchFamily="18" charset="0"/>
              </a:rPr>
            </a:br>
            <a:r>
              <a:rPr lang="en-US" b="1" smtClean="0">
                <a:latin typeface="Cambria" pitchFamily="18" charset="0"/>
              </a:rPr>
              <a:t>Production Be Located?</a:t>
            </a:r>
          </a:p>
        </p:txBody>
      </p:sp>
      <p:sp>
        <p:nvSpPr>
          <p:cNvPr id="8197" name="Rectangle 3"/>
          <p:cNvSpPr>
            <a:spLocks noGrp="1" noChangeArrowheads="1"/>
          </p:cNvSpPr>
          <p:nvPr>
            <p:ph type="body" idx="1"/>
          </p:nvPr>
        </p:nvSpPr>
        <p:spPr/>
        <p:txBody>
          <a:bodyPr/>
          <a:lstStyle/>
          <a:p>
            <a:pPr marL="609600" indent="-609600" eaLnBrk="1" hangingPunct="1">
              <a:lnSpc>
                <a:spcPct val="90000"/>
              </a:lnSpc>
              <a:buNone/>
            </a:pPr>
            <a:r>
              <a:rPr lang="en-US" sz="2400" dirty="0" smtClean="0"/>
              <a:t>Firms should locate production so that </a:t>
            </a:r>
          </a:p>
          <a:p>
            <a:pPr marL="990600" lvl="1" indent="-533400" eaLnBrk="1" hangingPunct="1">
              <a:lnSpc>
                <a:spcPct val="90000"/>
              </a:lnSpc>
            </a:pPr>
            <a:r>
              <a:rPr lang="en-US" sz="2000" dirty="0" smtClean="0"/>
              <a:t>production and logistics are cost effective</a:t>
            </a:r>
          </a:p>
          <a:p>
            <a:pPr marL="990600" lvl="1" indent="-533400" eaLnBrk="1" hangingPunct="1">
              <a:lnSpc>
                <a:spcPct val="90000"/>
              </a:lnSpc>
            </a:pPr>
            <a:r>
              <a:rPr lang="en-US" sz="2000" dirty="0" smtClean="0"/>
              <a:t>production and logistics can be locally responsive</a:t>
            </a:r>
          </a:p>
          <a:p>
            <a:pPr marL="990600" lvl="1" indent="-533400" eaLnBrk="1" hangingPunct="1">
              <a:lnSpc>
                <a:spcPct val="90000"/>
              </a:lnSpc>
            </a:pPr>
            <a:r>
              <a:rPr lang="en-US" sz="2000" dirty="0" smtClean="0"/>
              <a:t>production and logistics can respond quickly to shifts in customer demand</a:t>
            </a:r>
          </a:p>
          <a:p>
            <a:pPr marL="609600" indent="-609600" eaLnBrk="1" hangingPunct="1">
              <a:lnSpc>
                <a:spcPct val="90000"/>
              </a:lnSpc>
            </a:pPr>
            <a:endParaRPr lang="en-US" sz="2400" dirty="0" smtClean="0"/>
          </a:p>
          <a:p>
            <a:pPr marL="609600" indent="-609600" eaLnBrk="1" hangingPunct="1">
              <a:lnSpc>
                <a:spcPct val="90000"/>
              </a:lnSpc>
              <a:buNone/>
            </a:pPr>
            <a:r>
              <a:rPr lang="en-US" sz="2400" dirty="0" smtClean="0"/>
              <a:t>Firms should consider</a:t>
            </a:r>
          </a:p>
          <a:p>
            <a:pPr marL="609600" indent="-609600" eaLnBrk="1" hangingPunct="1">
              <a:lnSpc>
                <a:spcPct val="90000"/>
              </a:lnSpc>
              <a:buFont typeface="Wingdings" pitchFamily="2" charset="2"/>
              <a:buAutoNum type="arabicPeriod"/>
            </a:pPr>
            <a:r>
              <a:rPr lang="en-US" sz="2400" dirty="0" smtClean="0"/>
              <a:t>Country factors</a:t>
            </a:r>
          </a:p>
          <a:p>
            <a:pPr marL="609600" indent="-609600" eaLnBrk="1" hangingPunct="1">
              <a:lnSpc>
                <a:spcPct val="90000"/>
              </a:lnSpc>
              <a:buFont typeface="Wingdings" pitchFamily="2" charset="2"/>
              <a:buAutoNum type="arabicPeriod"/>
            </a:pPr>
            <a:endParaRPr lang="en-US" sz="2400" dirty="0" smtClean="0"/>
          </a:p>
          <a:p>
            <a:pPr marL="609600" indent="-609600" eaLnBrk="1" hangingPunct="1">
              <a:lnSpc>
                <a:spcPct val="90000"/>
              </a:lnSpc>
              <a:buFont typeface="Wingdings" pitchFamily="2" charset="2"/>
              <a:buAutoNum type="arabicPeriod"/>
            </a:pPr>
            <a:r>
              <a:rPr lang="en-US" sz="2400" dirty="0" smtClean="0"/>
              <a:t>Technological factors</a:t>
            </a:r>
          </a:p>
          <a:p>
            <a:pPr marL="609600" indent="-609600" eaLnBrk="1" hangingPunct="1">
              <a:lnSpc>
                <a:spcPct val="90000"/>
              </a:lnSpc>
              <a:buFont typeface="Wingdings" pitchFamily="2" charset="2"/>
              <a:buAutoNum type="arabicPeriod"/>
            </a:pPr>
            <a:endParaRPr lang="en-US" sz="2400" dirty="0" smtClean="0"/>
          </a:p>
          <a:p>
            <a:pPr marL="609600" indent="-609600" eaLnBrk="1" hangingPunct="1">
              <a:lnSpc>
                <a:spcPct val="90000"/>
              </a:lnSpc>
              <a:buFont typeface="Wingdings" pitchFamily="2" charset="2"/>
              <a:buAutoNum type="arabicPeriod"/>
            </a:pPr>
            <a:r>
              <a:rPr lang="en-US" sz="2400" dirty="0" smtClean="0"/>
              <a:t>Product factors</a:t>
            </a:r>
          </a:p>
          <a:p>
            <a:pPr marL="609600" indent="-609600" eaLnBrk="1" hangingPunct="1">
              <a:lnSpc>
                <a:spcPct val="90000"/>
              </a:lnSpc>
              <a:buFont typeface="Wingdings" pitchFamily="2" charset="2"/>
              <a:buAutoNum type="arabicPeriod"/>
            </a:pPr>
            <a:endParaRPr lang="en-US" dirty="0" smtClean="0"/>
          </a:p>
          <a:p>
            <a:pPr marL="609600" indent="-609600" eaLnBrk="1" hangingPunct="1">
              <a:lnSpc>
                <a:spcPct val="90000"/>
              </a:lnSpc>
            </a:pPr>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Indian Auto</a:t>
            </a:r>
            <a:r>
              <a:rPr lang="en-GB" sz="4400" b="1" dirty="0" smtClean="0"/>
              <a:t> </a:t>
            </a:r>
            <a:r>
              <a:rPr lang="en-US" sz="4400" b="1" dirty="0" smtClean="0"/>
              <a:t> </a:t>
            </a:r>
          </a:p>
        </p:txBody>
      </p:sp>
      <p:sp>
        <p:nvSpPr>
          <p:cNvPr id="40963" name="Rectangle 3"/>
          <p:cNvSpPr>
            <a:spLocks noGrp="1" noChangeArrowheads="1"/>
          </p:cNvSpPr>
          <p:nvPr>
            <p:ph type="body" idx="1"/>
          </p:nvPr>
        </p:nvSpPr>
        <p:spPr>
          <a:xfrm>
            <a:off x="395288" y="1412875"/>
            <a:ext cx="8302625" cy="4535488"/>
          </a:xfrm>
        </p:spPr>
        <p:txBody>
          <a:bodyPr/>
          <a:lstStyle/>
          <a:p>
            <a:pPr eaLnBrk="1" hangingPunct="1">
              <a:buNone/>
            </a:pPr>
            <a:r>
              <a:rPr lang="en-US" sz="2400" dirty="0" smtClean="0"/>
              <a:t>The case describes India’s evolution as a small car manufacturing hub for several global automakers.  In 2012, India is expected to export half a million vehicles a year.  South Korea’s Hyundai is leading the charge, exporting over one third of its Indian production.  Suzuki and Nissan have both entered the Indian market more recently.  Both companies see the Indian market as an important component in their future production and marketing strategies.</a:t>
            </a:r>
            <a:endParaRPr lang="en-US" sz="4800" dirty="0" smtClean="0">
              <a:effectLst/>
            </a:endParaRPr>
          </a:p>
        </p:txBody>
      </p:sp>
      <p:sp>
        <p:nvSpPr>
          <p:cNvPr id="6" name="Footer Placeholder 5"/>
          <p:cNvSpPr>
            <a:spLocks noGrp="1"/>
          </p:cNvSpPr>
          <p:nvPr>
            <p:ph type="ftr" sz="quarter" idx="11"/>
          </p:nvPr>
        </p:nvSpPr>
        <p:spPr/>
        <p:txBody>
          <a:bodyPr/>
          <a:lstStyle/>
          <a:p>
            <a:pPr>
              <a:defRPr/>
            </a:pPr>
            <a:r>
              <a:rPr lang="en-US" smtClean="0"/>
              <a:t>©MH 2011          BUSI 2701</a:t>
            </a:r>
            <a:endParaRPr lang="en-US" dirty="0"/>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10</a:t>
            </a:fld>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Indian Auto</a:t>
            </a:r>
            <a:r>
              <a:rPr lang="en-GB" sz="4400" b="1" dirty="0" smtClean="0"/>
              <a:t> </a:t>
            </a:r>
            <a:r>
              <a:rPr lang="en-US" sz="4400" b="1" dirty="0" smtClean="0"/>
              <a:t> </a:t>
            </a:r>
          </a:p>
        </p:txBody>
      </p:sp>
      <p:sp>
        <p:nvSpPr>
          <p:cNvPr id="40963" name="Rectangle 3"/>
          <p:cNvSpPr>
            <a:spLocks noGrp="1" noChangeArrowheads="1"/>
          </p:cNvSpPr>
          <p:nvPr>
            <p:ph type="body" idx="1"/>
          </p:nvPr>
        </p:nvSpPr>
        <p:spPr>
          <a:xfrm>
            <a:off x="395288" y="1412875"/>
            <a:ext cx="8302625" cy="4535488"/>
          </a:xfrm>
        </p:spPr>
        <p:txBody>
          <a:bodyPr/>
          <a:lstStyle/>
          <a:p>
            <a:pPr>
              <a:buNone/>
            </a:pPr>
            <a:r>
              <a:rPr lang="en-US" sz="2000" dirty="0" smtClean="0"/>
              <a:t>1. Why did Hyundai initially commit to the Indian market?  What benefits does Hyundai currently enjoy as a result of being first to market?  What are the drawbacks of being an early market entrant?</a:t>
            </a:r>
            <a:endParaRPr lang="en-CA" sz="2000" dirty="0" smtClean="0"/>
          </a:p>
          <a:p>
            <a:pPr>
              <a:buNone/>
            </a:pPr>
            <a:r>
              <a:rPr lang="en-US" sz="2000" dirty="0" smtClean="0"/>
              <a:t> </a:t>
            </a:r>
            <a:endParaRPr lang="en-CA" sz="2000" dirty="0" smtClean="0"/>
          </a:p>
          <a:p>
            <a:pPr>
              <a:buNone/>
            </a:pPr>
            <a:r>
              <a:rPr lang="en-US" sz="2000" dirty="0" smtClean="0"/>
              <a:t>2. What makes India an attractive location for auto production?  What disadvantages do you see?  How do Indian production capabilities fit into the strategies of companies like Hyundai and Nissan?</a:t>
            </a:r>
            <a:endParaRPr lang="en-CA" sz="2000" dirty="0" smtClean="0"/>
          </a:p>
          <a:p>
            <a:pPr>
              <a:buNone/>
            </a:pPr>
            <a:r>
              <a:rPr lang="en-US" sz="2000" dirty="0" smtClean="0"/>
              <a:t> </a:t>
            </a:r>
            <a:endParaRPr lang="en-CA" sz="2000" dirty="0" smtClean="0"/>
          </a:p>
          <a:p>
            <a:pPr>
              <a:buNone/>
            </a:pPr>
            <a:r>
              <a:rPr lang="en-US" sz="2000" dirty="0" smtClean="0"/>
              <a:t>3. Nissan is planning to hire Indian engineers to develop a new car to compete with Tata’s “People Car.”  Why does Nissan want to involve local engineers in the product development process rather than simply transferring an existing design to India?</a:t>
            </a:r>
            <a:endParaRPr lang="en-CA" sz="2000" dirty="0" smtClean="0"/>
          </a:p>
        </p:txBody>
      </p:sp>
      <p:sp>
        <p:nvSpPr>
          <p:cNvPr id="6" name="Footer Placeholder 5"/>
          <p:cNvSpPr>
            <a:spLocks noGrp="1"/>
          </p:cNvSpPr>
          <p:nvPr>
            <p:ph type="ftr" sz="quarter" idx="11"/>
          </p:nvPr>
        </p:nvSpPr>
        <p:spPr/>
        <p:txBody>
          <a:bodyPr/>
          <a:lstStyle/>
          <a:p>
            <a:pPr>
              <a:defRPr/>
            </a:pPr>
            <a:r>
              <a:rPr lang="en-US" smtClean="0"/>
              <a:t>©MH 2011          BUSI 2701</a:t>
            </a:r>
            <a:endParaRPr lang="en-US" dirty="0"/>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11</a:t>
            </a:fld>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oter Placeholder 3"/>
          <p:cNvSpPr>
            <a:spLocks noGrp="1"/>
          </p:cNvSpPr>
          <p:nvPr>
            <p:ph type="ftr" sz="quarter" idx="10"/>
          </p:nvPr>
        </p:nvSpPr>
        <p:spPr>
          <a:noFill/>
        </p:spPr>
        <p:txBody>
          <a:bodyPr/>
          <a:lstStyle/>
          <a:p>
            <a:r>
              <a:rPr lang="en-US" smtClean="0"/>
              <a:t>©MH 2011          BUSI 2701</a:t>
            </a:r>
            <a:endParaRPr lang="en-US"/>
          </a:p>
        </p:txBody>
      </p:sp>
      <p:sp>
        <p:nvSpPr>
          <p:cNvPr id="9220" name="Rectangle 2"/>
          <p:cNvSpPr>
            <a:spLocks noGrp="1" noChangeArrowheads="1"/>
          </p:cNvSpPr>
          <p:nvPr>
            <p:ph type="title"/>
          </p:nvPr>
        </p:nvSpPr>
        <p:spPr/>
        <p:txBody>
          <a:bodyPr/>
          <a:lstStyle/>
          <a:p>
            <a:pPr eaLnBrk="1" hangingPunct="1"/>
            <a:r>
              <a:rPr lang="en-US" b="1" smtClean="0">
                <a:latin typeface="Cambria" pitchFamily="18" charset="0"/>
              </a:rPr>
              <a:t>Why Are </a:t>
            </a:r>
            <a:br>
              <a:rPr lang="en-US" b="1" smtClean="0">
                <a:latin typeface="Cambria" pitchFamily="18" charset="0"/>
              </a:rPr>
            </a:br>
            <a:r>
              <a:rPr lang="en-US" b="1" smtClean="0">
                <a:latin typeface="Cambria" pitchFamily="18" charset="0"/>
              </a:rPr>
              <a:t>Country Factors Important?</a:t>
            </a:r>
          </a:p>
        </p:txBody>
      </p:sp>
      <p:sp>
        <p:nvSpPr>
          <p:cNvPr id="9221" name="Rectangle 3"/>
          <p:cNvSpPr>
            <a:spLocks noGrp="1" noChangeArrowheads="1"/>
          </p:cNvSpPr>
          <p:nvPr>
            <p:ph type="body" idx="1"/>
          </p:nvPr>
        </p:nvSpPr>
        <p:spPr/>
        <p:txBody>
          <a:bodyPr/>
          <a:lstStyle/>
          <a:p>
            <a:pPr eaLnBrk="1" hangingPunct="1"/>
            <a:r>
              <a:rPr lang="en-US" sz="2400" dirty="0" smtClean="0"/>
              <a:t>Manufacturing should be located where economic, legal, political, and cultural conditions are most conducive to the performance of that activity</a:t>
            </a:r>
          </a:p>
          <a:p>
            <a:pPr eaLnBrk="1" hangingPunct="1"/>
            <a:endParaRPr lang="en-US" sz="2400" dirty="0" smtClean="0"/>
          </a:p>
          <a:p>
            <a:pPr eaLnBrk="1" hangingPunct="1"/>
            <a:r>
              <a:rPr lang="en-US" sz="2400" dirty="0" smtClean="0"/>
              <a:t>Firms should consider</a:t>
            </a:r>
          </a:p>
          <a:p>
            <a:pPr lvl="1" eaLnBrk="1" hangingPunct="1"/>
            <a:r>
              <a:rPr lang="en-US" sz="2000" dirty="0" smtClean="0"/>
              <a:t>the availability of skilled labor and supporting industries  </a:t>
            </a:r>
          </a:p>
          <a:p>
            <a:pPr lvl="1" eaLnBrk="1" hangingPunct="1"/>
            <a:r>
              <a:rPr lang="en-US" sz="2000" dirty="0" smtClean="0"/>
              <a:t>formal and informal trade barriers </a:t>
            </a:r>
          </a:p>
          <a:p>
            <a:pPr lvl="1" eaLnBrk="1" hangingPunct="1"/>
            <a:r>
              <a:rPr lang="en-US" sz="2000" dirty="0" smtClean="0"/>
              <a:t>expectations about future exchange rate changes</a:t>
            </a:r>
          </a:p>
          <a:p>
            <a:pPr lvl="1" eaLnBrk="1" hangingPunct="1"/>
            <a:r>
              <a:rPr lang="en-US" sz="2000" dirty="0" smtClean="0"/>
              <a:t>transportation costs</a:t>
            </a:r>
          </a:p>
          <a:p>
            <a:pPr lvl="1" eaLnBrk="1" hangingPunct="1"/>
            <a:r>
              <a:rPr lang="en-US" sz="2000" dirty="0" smtClean="0"/>
              <a:t>regulations affecting FDI</a:t>
            </a:r>
            <a:endParaRPr lang="en-US" sz="2400" dirty="0" smtClean="0"/>
          </a:p>
          <a:p>
            <a:pPr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Footer Placeholder 3"/>
          <p:cNvSpPr>
            <a:spLocks noGrp="1"/>
          </p:cNvSpPr>
          <p:nvPr>
            <p:ph type="ftr" sz="quarter" idx="10"/>
          </p:nvPr>
        </p:nvSpPr>
        <p:spPr>
          <a:noFill/>
        </p:spPr>
        <p:txBody>
          <a:bodyPr/>
          <a:lstStyle/>
          <a:p>
            <a:r>
              <a:rPr lang="en-US" smtClean="0"/>
              <a:t>©MH 2011          BUSI 2701</a:t>
            </a:r>
            <a:endParaRPr lang="en-US"/>
          </a:p>
        </p:txBody>
      </p:sp>
      <p:sp>
        <p:nvSpPr>
          <p:cNvPr id="10244" name="Rectangle 2"/>
          <p:cNvSpPr>
            <a:spLocks noGrp="1" noChangeArrowheads="1"/>
          </p:cNvSpPr>
          <p:nvPr>
            <p:ph type="title"/>
          </p:nvPr>
        </p:nvSpPr>
        <p:spPr/>
        <p:txBody>
          <a:bodyPr/>
          <a:lstStyle/>
          <a:p>
            <a:pPr eaLnBrk="1" hangingPunct="1"/>
            <a:r>
              <a:rPr lang="en-US" b="1" smtClean="0">
                <a:latin typeface="Cambria" pitchFamily="18" charset="0"/>
              </a:rPr>
              <a:t>Why Are Technological </a:t>
            </a:r>
            <a:br>
              <a:rPr lang="en-US" b="1" smtClean="0">
                <a:latin typeface="Cambria" pitchFamily="18" charset="0"/>
              </a:rPr>
            </a:br>
            <a:r>
              <a:rPr lang="en-US" b="1" smtClean="0">
                <a:latin typeface="Cambria" pitchFamily="18" charset="0"/>
              </a:rPr>
              <a:t>Factors Important?</a:t>
            </a:r>
          </a:p>
        </p:txBody>
      </p:sp>
      <p:sp>
        <p:nvSpPr>
          <p:cNvPr id="10245" name="Rectangle 3"/>
          <p:cNvSpPr>
            <a:spLocks noGrp="1" noChangeArrowheads="1"/>
          </p:cNvSpPr>
          <p:nvPr>
            <p:ph type="body" idx="1"/>
          </p:nvPr>
        </p:nvSpPr>
        <p:spPr/>
        <p:txBody>
          <a:bodyPr/>
          <a:lstStyle/>
          <a:p>
            <a:pPr marL="609600" indent="-609600" eaLnBrk="1" hangingPunct="1">
              <a:lnSpc>
                <a:spcPct val="90000"/>
              </a:lnSpc>
              <a:buNone/>
            </a:pPr>
            <a:r>
              <a:rPr lang="en-US" sz="2400" dirty="0" smtClean="0"/>
              <a:t>Firms should consider </a:t>
            </a:r>
          </a:p>
          <a:p>
            <a:pPr marL="609600" indent="-609600" eaLnBrk="1" hangingPunct="1">
              <a:lnSpc>
                <a:spcPct val="90000"/>
              </a:lnSpc>
              <a:buNone/>
            </a:pPr>
            <a:endParaRPr lang="en-US" sz="2400" b="1" dirty="0" smtClean="0"/>
          </a:p>
          <a:p>
            <a:pPr marL="609600" indent="-609600" eaLnBrk="1" hangingPunct="1">
              <a:lnSpc>
                <a:spcPct val="90000"/>
              </a:lnSpc>
              <a:buNone/>
            </a:pPr>
            <a:r>
              <a:rPr lang="en-US" sz="2400" b="1" dirty="0" smtClean="0"/>
              <a:t>1.  The level of fixed costs</a:t>
            </a:r>
          </a:p>
          <a:p>
            <a:pPr marL="990600" lvl="1" indent="-533400" eaLnBrk="1" hangingPunct="1">
              <a:lnSpc>
                <a:spcPct val="90000"/>
              </a:lnSpc>
            </a:pPr>
            <a:endParaRPr lang="en-US" sz="2000" dirty="0" smtClean="0"/>
          </a:p>
          <a:p>
            <a:pPr marL="990600" lvl="1" indent="-533400" eaLnBrk="1" hangingPunct="1">
              <a:lnSpc>
                <a:spcPct val="90000"/>
              </a:lnSpc>
            </a:pPr>
            <a:r>
              <a:rPr lang="en-US" sz="2000" dirty="0" smtClean="0"/>
              <a:t>if fixed costs are high, produce in a single location or a few locations</a:t>
            </a:r>
          </a:p>
          <a:p>
            <a:pPr marL="990600" lvl="1" indent="-533400" eaLnBrk="1" hangingPunct="1">
              <a:lnSpc>
                <a:spcPct val="90000"/>
              </a:lnSpc>
            </a:pPr>
            <a:endParaRPr lang="en-US" sz="2000" dirty="0" smtClean="0"/>
          </a:p>
          <a:p>
            <a:pPr marL="990600" lvl="1" indent="-533400" eaLnBrk="1" hangingPunct="1">
              <a:lnSpc>
                <a:spcPct val="90000"/>
              </a:lnSpc>
            </a:pPr>
            <a:r>
              <a:rPr lang="en-US" sz="2000" dirty="0" smtClean="0"/>
              <a:t>when fixed costs are low, multiple production plants may be possible – allows firms to respond to local demands</a:t>
            </a:r>
          </a:p>
          <a:p>
            <a:pPr marL="609600" indent="-609600" eaLnBrk="1" hangingPunct="1">
              <a:lnSpc>
                <a:spcPct val="90000"/>
              </a:lnSpc>
              <a:buFont typeface="Wingdings" pitchFamily="2" charset="2"/>
              <a:buAutoNum type="arabicPeriod"/>
            </a:pPr>
            <a:endParaRPr lang="en-US" sz="2400" dirty="0" smtClean="0"/>
          </a:p>
          <a:p>
            <a:pPr marL="609600" indent="-609600" eaLnBrk="1" hangingPunct="1">
              <a:lnSpc>
                <a:spcPct val="90000"/>
              </a:lnSpc>
              <a:buFont typeface="Wingdings" pitchFamily="2" charset="2"/>
              <a:buAutoNum type="arabicPeriod"/>
            </a:pPr>
            <a:endParaRPr lang="en-US" sz="2400" dirty="0" smtClean="0"/>
          </a:p>
          <a:p>
            <a:pPr marL="609600" indent="-609600"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Footer Placeholder 3"/>
          <p:cNvSpPr>
            <a:spLocks noGrp="1"/>
          </p:cNvSpPr>
          <p:nvPr>
            <p:ph type="ftr" sz="quarter" idx="10"/>
          </p:nvPr>
        </p:nvSpPr>
        <p:spPr>
          <a:noFill/>
        </p:spPr>
        <p:txBody>
          <a:bodyPr/>
          <a:lstStyle/>
          <a:p>
            <a:r>
              <a:rPr lang="en-US" smtClean="0"/>
              <a:t>©MH 2011          BUSI 2701</a:t>
            </a:r>
            <a:endParaRPr lang="en-US"/>
          </a:p>
        </p:txBody>
      </p:sp>
      <p:sp>
        <p:nvSpPr>
          <p:cNvPr id="10244" name="Rectangle 2"/>
          <p:cNvSpPr>
            <a:spLocks noGrp="1" noChangeArrowheads="1"/>
          </p:cNvSpPr>
          <p:nvPr>
            <p:ph type="title"/>
          </p:nvPr>
        </p:nvSpPr>
        <p:spPr/>
        <p:txBody>
          <a:bodyPr/>
          <a:lstStyle/>
          <a:p>
            <a:pPr eaLnBrk="1" hangingPunct="1"/>
            <a:r>
              <a:rPr lang="en-US" b="1" smtClean="0">
                <a:latin typeface="Cambria" pitchFamily="18" charset="0"/>
              </a:rPr>
              <a:t>Why Are Technological </a:t>
            </a:r>
            <a:br>
              <a:rPr lang="en-US" b="1" smtClean="0">
                <a:latin typeface="Cambria" pitchFamily="18" charset="0"/>
              </a:rPr>
            </a:br>
            <a:r>
              <a:rPr lang="en-US" b="1" smtClean="0">
                <a:latin typeface="Cambria" pitchFamily="18" charset="0"/>
              </a:rPr>
              <a:t>Factors Important?</a:t>
            </a:r>
          </a:p>
        </p:txBody>
      </p:sp>
      <p:sp>
        <p:nvSpPr>
          <p:cNvPr id="10245" name="Rectangle 3"/>
          <p:cNvSpPr>
            <a:spLocks noGrp="1" noChangeArrowheads="1"/>
          </p:cNvSpPr>
          <p:nvPr>
            <p:ph type="body" idx="1"/>
          </p:nvPr>
        </p:nvSpPr>
        <p:spPr/>
        <p:txBody>
          <a:bodyPr/>
          <a:lstStyle/>
          <a:p>
            <a:pPr marL="609600" indent="-609600" eaLnBrk="1" hangingPunct="1">
              <a:lnSpc>
                <a:spcPct val="90000"/>
              </a:lnSpc>
              <a:buNone/>
            </a:pPr>
            <a:r>
              <a:rPr lang="en-US" sz="2400" dirty="0" smtClean="0"/>
              <a:t>Firms should consider </a:t>
            </a:r>
          </a:p>
          <a:p>
            <a:pPr marL="609600" indent="-609600" eaLnBrk="1" hangingPunct="1">
              <a:lnSpc>
                <a:spcPct val="90000"/>
              </a:lnSpc>
              <a:buNone/>
            </a:pPr>
            <a:endParaRPr lang="en-US" sz="2400" b="1" dirty="0" smtClean="0"/>
          </a:p>
          <a:p>
            <a:pPr marL="609600" indent="-609600" eaLnBrk="1" hangingPunct="1">
              <a:lnSpc>
                <a:spcPct val="90000"/>
              </a:lnSpc>
              <a:buNone/>
            </a:pPr>
            <a:r>
              <a:rPr lang="en-US" sz="2400" b="1" dirty="0" smtClean="0"/>
              <a:t>2.  The minimum efficient scale</a:t>
            </a:r>
            <a:r>
              <a:rPr lang="en-US" sz="2400" dirty="0" smtClean="0"/>
              <a:t> </a:t>
            </a:r>
          </a:p>
          <a:p>
            <a:pPr marL="990600" lvl="1" indent="-533400" eaLnBrk="1" hangingPunct="1">
              <a:lnSpc>
                <a:spcPct val="90000"/>
              </a:lnSpc>
            </a:pPr>
            <a:endParaRPr lang="en-US" sz="2000" dirty="0" smtClean="0"/>
          </a:p>
          <a:p>
            <a:pPr marL="990600" lvl="1" indent="-533400" eaLnBrk="1" hangingPunct="1">
              <a:lnSpc>
                <a:spcPct val="90000"/>
              </a:lnSpc>
            </a:pPr>
            <a:r>
              <a:rPr lang="en-US" sz="2000" dirty="0" smtClean="0"/>
              <a:t>when </a:t>
            </a:r>
            <a:r>
              <a:rPr lang="en-US" sz="2000" b="1" dirty="0" smtClean="0"/>
              <a:t>minimum efficient scale</a:t>
            </a:r>
            <a:r>
              <a:rPr lang="en-US" sz="2000" dirty="0" smtClean="0"/>
              <a:t> (the level of output at which most plant-level scale economies start) is high, choose centralized production in a single location or a limited number of locations</a:t>
            </a:r>
          </a:p>
          <a:p>
            <a:pPr marL="990600" lvl="1" indent="-533400" eaLnBrk="1" hangingPunct="1">
              <a:lnSpc>
                <a:spcPct val="90000"/>
              </a:lnSpc>
            </a:pPr>
            <a:endParaRPr lang="en-US" sz="2000" dirty="0" smtClean="0"/>
          </a:p>
          <a:p>
            <a:pPr marL="990600" lvl="1" indent="-533400" eaLnBrk="1" hangingPunct="1">
              <a:lnSpc>
                <a:spcPct val="90000"/>
              </a:lnSpc>
            </a:pPr>
            <a:r>
              <a:rPr lang="en-US" sz="2000" dirty="0" smtClean="0"/>
              <a:t>when minimum efficient scale is low, respond to local market demands and hedge against currency risk by operating in multiple locations </a:t>
            </a:r>
          </a:p>
          <a:p>
            <a:pPr marL="609600" indent="-609600" eaLnBrk="1" hangingPunct="1">
              <a:lnSpc>
                <a:spcPct val="90000"/>
              </a:lnSpc>
              <a:buFont typeface="Wingdings" pitchFamily="2" charset="2"/>
              <a:buAutoNum type="arabicPeriod"/>
            </a:pPr>
            <a:endParaRPr lang="en-US" sz="2400" dirty="0" smtClean="0"/>
          </a:p>
          <a:p>
            <a:pPr marL="609600" indent="-609600" eaLnBrk="1" hangingPunct="1">
              <a:lnSpc>
                <a:spcPct val="90000"/>
              </a:lnSpc>
              <a:buFont typeface="Wingdings" pitchFamily="2" charset="2"/>
              <a:buAutoNum type="arabicPeriod"/>
            </a:pPr>
            <a:endParaRPr lang="en-US" sz="2400" dirty="0" smtClean="0"/>
          </a:p>
          <a:p>
            <a:pPr marL="609600" indent="-609600"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ooter Placeholder 3"/>
          <p:cNvSpPr>
            <a:spLocks noGrp="1"/>
          </p:cNvSpPr>
          <p:nvPr>
            <p:ph type="ftr" sz="quarter" idx="10"/>
          </p:nvPr>
        </p:nvSpPr>
        <p:spPr>
          <a:noFill/>
        </p:spPr>
        <p:txBody>
          <a:bodyPr/>
          <a:lstStyle/>
          <a:p>
            <a:r>
              <a:rPr lang="en-US" smtClean="0"/>
              <a:t>©MH 2011          BUSI 2701</a:t>
            </a:r>
            <a:endParaRPr lang="en-US"/>
          </a:p>
        </p:txBody>
      </p:sp>
      <p:sp>
        <p:nvSpPr>
          <p:cNvPr id="11268" name="Rectangle 2"/>
          <p:cNvSpPr>
            <a:spLocks noGrp="1" noChangeArrowheads="1"/>
          </p:cNvSpPr>
          <p:nvPr>
            <p:ph type="title"/>
          </p:nvPr>
        </p:nvSpPr>
        <p:spPr/>
        <p:txBody>
          <a:bodyPr/>
          <a:lstStyle/>
          <a:p>
            <a:pPr eaLnBrk="1" hangingPunct="1"/>
            <a:r>
              <a:rPr lang="en-US" b="1" smtClean="0">
                <a:latin typeface="Cambria" pitchFamily="18" charset="0"/>
              </a:rPr>
              <a:t>Why Are Technological </a:t>
            </a:r>
            <a:br>
              <a:rPr lang="en-US" b="1" smtClean="0">
                <a:latin typeface="Cambria" pitchFamily="18" charset="0"/>
              </a:rPr>
            </a:br>
            <a:r>
              <a:rPr lang="en-US" b="1" smtClean="0">
                <a:latin typeface="Cambria" pitchFamily="18" charset="0"/>
              </a:rPr>
              <a:t>Factors Important?</a:t>
            </a:r>
          </a:p>
        </p:txBody>
      </p:sp>
      <p:sp>
        <p:nvSpPr>
          <p:cNvPr id="11269" name="Rectangle 3"/>
          <p:cNvSpPr>
            <a:spLocks noGrp="1" noChangeArrowheads="1"/>
          </p:cNvSpPr>
          <p:nvPr>
            <p:ph type="body" idx="1"/>
          </p:nvPr>
        </p:nvSpPr>
        <p:spPr>
          <a:xfrm>
            <a:off x="467544" y="1484784"/>
            <a:ext cx="8229600" cy="4530725"/>
          </a:xfrm>
        </p:spPr>
        <p:txBody>
          <a:bodyPr/>
          <a:lstStyle/>
          <a:p>
            <a:pPr marL="609600" indent="-609600" eaLnBrk="1" hangingPunct="1">
              <a:lnSpc>
                <a:spcPct val="90000"/>
              </a:lnSpc>
              <a:buNone/>
            </a:pPr>
            <a:r>
              <a:rPr lang="en-US" dirty="0" smtClean="0"/>
              <a:t>Firms should consider </a:t>
            </a:r>
          </a:p>
          <a:p>
            <a:pPr marL="609600" indent="-609600" eaLnBrk="1" hangingPunct="1">
              <a:lnSpc>
                <a:spcPct val="90000"/>
              </a:lnSpc>
              <a:buNone/>
            </a:pPr>
            <a:endParaRPr lang="en-US" sz="2000" b="1" dirty="0" smtClean="0"/>
          </a:p>
          <a:p>
            <a:pPr marL="609600" indent="-609600" eaLnBrk="1" hangingPunct="1">
              <a:lnSpc>
                <a:spcPct val="90000"/>
              </a:lnSpc>
              <a:buNone/>
            </a:pPr>
            <a:r>
              <a:rPr lang="en-US" b="1" dirty="0" smtClean="0"/>
              <a:t>3</a:t>
            </a:r>
            <a:r>
              <a:rPr lang="en-US" sz="2400" b="1" dirty="0" smtClean="0"/>
              <a:t>.  The flexibility of the technology</a:t>
            </a:r>
          </a:p>
          <a:p>
            <a:pPr marL="990600" lvl="1" indent="-533400" eaLnBrk="1" hangingPunct="1">
              <a:lnSpc>
                <a:spcPct val="90000"/>
              </a:lnSpc>
            </a:pPr>
            <a:endParaRPr lang="en-US" sz="2000" b="1" dirty="0" smtClean="0"/>
          </a:p>
          <a:p>
            <a:pPr marL="990600" lvl="1" indent="-533400" eaLnBrk="1" hangingPunct="1">
              <a:lnSpc>
                <a:spcPct val="90000"/>
              </a:lnSpc>
            </a:pPr>
            <a:r>
              <a:rPr lang="en-US" sz="2000" dirty="0" smtClean="0"/>
              <a:t>flexible manufacturing technology / flexible machine cells or lean production </a:t>
            </a:r>
          </a:p>
          <a:p>
            <a:pPr marL="1371600" lvl="2" indent="-457200" eaLnBrk="1" hangingPunct="1">
              <a:lnSpc>
                <a:spcPct val="90000"/>
              </a:lnSpc>
            </a:pPr>
            <a:r>
              <a:rPr lang="en-US" sz="1800" dirty="0" smtClean="0"/>
              <a:t>reduces set up times for complex equipment</a:t>
            </a:r>
          </a:p>
          <a:p>
            <a:pPr marL="1371600" lvl="2" indent="-457200" eaLnBrk="1" hangingPunct="1">
              <a:lnSpc>
                <a:spcPct val="90000"/>
              </a:lnSpc>
            </a:pPr>
            <a:r>
              <a:rPr lang="en-US" sz="1800" dirty="0" smtClean="0"/>
              <a:t>increases the utilization of individual machines </a:t>
            </a:r>
          </a:p>
          <a:p>
            <a:pPr marL="1371600" lvl="2" indent="-457200" eaLnBrk="1" hangingPunct="1">
              <a:lnSpc>
                <a:spcPct val="90000"/>
              </a:lnSpc>
            </a:pPr>
            <a:r>
              <a:rPr lang="en-US" sz="1800" dirty="0" smtClean="0"/>
              <a:t>improves quality control </a:t>
            </a:r>
          </a:p>
          <a:p>
            <a:pPr marL="990600" lvl="1" indent="-533400" eaLnBrk="1" hangingPunct="1">
              <a:lnSpc>
                <a:spcPct val="90000"/>
              </a:lnSpc>
            </a:pPr>
            <a:endParaRPr lang="en-US" sz="2000" dirty="0" smtClean="0"/>
          </a:p>
          <a:p>
            <a:pPr marL="990600" lvl="1" indent="-533400" eaLnBrk="1" hangingPunct="1">
              <a:lnSpc>
                <a:spcPct val="90000"/>
              </a:lnSpc>
            </a:pPr>
            <a:r>
              <a:rPr lang="en-US" sz="2000" dirty="0" smtClean="0"/>
              <a:t>Flexible manufacturing allows firms to produce a wide variety of end products at a relatively low unit cost</a:t>
            </a:r>
          </a:p>
          <a:p>
            <a:pPr marL="1295400" lvl="2" indent="-381000" eaLnBrk="1" hangingPunct="1">
              <a:lnSpc>
                <a:spcPct val="90000"/>
              </a:lnSpc>
            </a:pPr>
            <a:r>
              <a:rPr lang="en-US" dirty="0" smtClean="0"/>
              <a:t>Mass customization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Footer Placeholder 3"/>
          <p:cNvSpPr>
            <a:spLocks noGrp="1"/>
          </p:cNvSpPr>
          <p:nvPr>
            <p:ph type="ftr" sz="quarter" idx="10"/>
          </p:nvPr>
        </p:nvSpPr>
        <p:spPr>
          <a:noFill/>
        </p:spPr>
        <p:txBody>
          <a:bodyPr/>
          <a:lstStyle/>
          <a:p>
            <a:r>
              <a:rPr lang="en-US" smtClean="0"/>
              <a:t>©MH 2011          BUSI 2701</a:t>
            </a:r>
            <a:endParaRPr lang="en-US"/>
          </a:p>
        </p:txBody>
      </p:sp>
      <p:sp>
        <p:nvSpPr>
          <p:cNvPr id="12292" name="Rectangle 2"/>
          <p:cNvSpPr>
            <a:spLocks noGrp="1" noChangeArrowheads="1"/>
          </p:cNvSpPr>
          <p:nvPr>
            <p:ph type="title"/>
          </p:nvPr>
        </p:nvSpPr>
        <p:spPr/>
        <p:txBody>
          <a:bodyPr/>
          <a:lstStyle/>
          <a:p>
            <a:pPr eaLnBrk="1" hangingPunct="1"/>
            <a:r>
              <a:rPr lang="en-US" b="1" smtClean="0">
                <a:latin typeface="Cambria" pitchFamily="18" charset="0"/>
              </a:rPr>
              <a:t>What Should a Firm Do? </a:t>
            </a:r>
          </a:p>
        </p:txBody>
      </p:sp>
      <p:sp>
        <p:nvSpPr>
          <p:cNvPr id="12293" name="Rectangle 3"/>
          <p:cNvSpPr>
            <a:spLocks noGrp="1" noChangeArrowheads="1"/>
          </p:cNvSpPr>
          <p:nvPr>
            <p:ph type="body" idx="1"/>
          </p:nvPr>
        </p:nvSpPr>
        <p:spPr>
          <a:xfrm>
            <a:off x="395536" y="1268760"/>
            <a:ext cx="8229600" cy="4530725"/>
          </a:xfrm>
        </p:spPr>
        <p:txBody>
          <a:bodyPr/>
          <a:lstStyle/>
          <a:p>
            <a:pPr eaLnBrk="1" hangingPunct="1">
              <a:lnSpc>
                <a:spcPct val="90000"/>
              </a:lnSpc>
            </a:pPr>
            <a:r>
              <a:rPr lang="en-US" sz="2400" dirty="0" smtClean="0"/>
              <a:t>Production should be </a:t>
            </a:r>
            <a:r>
              <a:rPr lang="en-US" sz="2400" u="sng" dirty="0" smtClean="0"/>
              <a:t>concentrated</a:t>
            </a:r>
            <a:r>
              <a:rPr lang="en-US" sz="2400" dirty="0" smtClean="0"/>
              <a:t> in one or a few locations when</a:t>
            </a:r>
          </a:p>
          <a:p>
            <a:pPr lvl="1" eaLnBrk="1" hangingPunct="1">
              <a:lnSpc>
                <a:spcPct val="90000"/>
              </a:lnSpc>
            </a:pPr>
            <a:r>
              <a:rPr lang="en-US" sz="2000" dirty="0" smtClean="0"/>
              <a:t>fixed costs are substantial</a:t>
            </a:r>
          </a:p>
          <a:p>
            <a:pPr lvl="1" eaLnBrk="1" hangingPunct="1">
              <a:lnSpc>
                <a:spcPct val="90000"/>
              </a:lnSpc>
            </a:pPr>
            <a:r>
              <a:rPr lang="en-US" sz="2000" dirty="0" smtClean="0"/>
              <a:t>the minimum efficient scale of production is high</a:t>
            </a:r>
          </a:p>
          <a:p>
            <a:pPr lvl="1" eaLnBrk="1" hangingPunct="1">
              <a:lnSpc>
                <a:spcPct val="90000"/>
              </a:lnSpc>
            </a:pPr>
            <a:r>
              <a:rPr lang="en-US" sz="2000" dirty="0" smtClean="0"/>
              <a:t>flexible manufacturing technologies are available  </a:t>
            </a:r>
          </a:p>
          <a:p>
            <a:pPr eaLnBrk="1" hangingPunct="1">
              <a:lnSpc>
                <a:spcPct val="90000"/>
              </a:lnSpc>
            </a:pPr>
            <a:endParaRPr lang="en-US" sz="2400" dirty="0" smtClean="0"/>
          </a:p>
          <a:p>
            <a:pPr eaLnBrk="1" hangingPunct="1">
              <a:lnSpc>
                <a:spcPct val="90000"/>
              </a:lnSpc>
            </a:pPr>
            <a:r>
              <a:rPr lang="en-US" sz="2400" dirty="0" smtClean="0"/>
              <a:t>Production in </a:t>
            </a:r>
            <a:r>
              <a:rPr lang="en-US" sz="2400" u="sng" dirty="0" smtClean="0"/>
              <a:t>multiple locations</a:t>
            </a:r>
            <a:r>
              <a:rPr lang="en-US" sz="2400" dirty="0" smtClean="0"/>
              <a:t> makes sense when</a:t>
            </a:r>
          </a:p>
          <a:p>
            <a:pPr lvl="1" eaLnBrk="1" hangingPunct="1">
              <a:lnSpc>
                <a:spcPct val="90000"/>
              </a:lnSpc>
            </a:pPr>
            <a:r>
              <a:rPr lang="en-US" sz="2000" dirty="0" smtClean="0"/>
              <a:t>both fixed costs and the minimum efficient scale of production are relatively low</a:t>
            </a:r>
          </a:p>
          <a:p>
            <a:pPr lvl="1" eaLnBrk="1" hangingPunct="1">
              <a:lnSpc>
                <a:spcPct val="90000"/>
              </a:lnSpc>
            </a:pPr>
            <a:r>
              <a:rPr lang="en-US" sz="2000" dirty="0" smtClean="0"/>
              <a:t>appropriate flexible manufacturing technologies are not available</a:t>
            </a:r>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Footer Placeholder 3"/>
          <p:cNvSpPr>
            <a:spLocks noGrp="1"/>
          </p:cNvSpPr>
          <p:nvPr>
            <p:ph type="ftr" sz="quarter" idx="10"/>
          </p:nvPr>
        </p:nvSpPr>
        <p:spPr>
          <a:noFill/>
        </p:spPr>
        <p:txBody>
          <a:bodyPr/>
          <a:lstStyle/>
          <a:p>
            <a:r>
              <a:rPr lang="en-US" smtClean="0"/>
              <a:t>©MH 2011          BUSI 2701</a:t>
            </a:r>
            <a:endParaRPr lang="en-US"/>
          </a:p>
        </p:txBody>
      </p:sp>
      <p:sp>
        <p:nvSpPr>
          <p:cNvPr id="13316" name="Rectangle 2"/>
          <p:cNvSpPr>
            <a:spLocks noGrp="1" noChangeArrowheads="1"/>
          </p:cNvSpPr>
          <p:nvPr>
            <p:ph type="title"/>
          </p:nvPr>
        </p:nvSpPr>
        <p:spPr/>
        <p:txBody>
          <a:bodyPr/>
          <a:lstStyle/>
          <a:p>
            <a:pPr eaLnBrk="1" hangingPunct="1"/>
            <a:r>
              <a:rPr lang="en-US" sz="4000" b="1" smtClean="0">
                <a:latin typeface="Cambria" pitchFamily="18" charset="0"/>
              </a:rPr>
              <a:t>Why Are Product Factors Important To Location Decisions?</a:t>
            </a:r>
          </a:p>
        </p:txBody>
      </p:sp>
      <p:sp>
        <p:nvSpPr>
          <p:cNvPr id="13317" name="Rectangle 3"/>
          <p:cNvSpPr>
            <a:spLocks noGrp="1" noChangeArrowheads="1"/>
          </p:cNvSpPr>
          <p:nvPr>
            <p:ph type="body" idx="1"/>
          </p:nvPr>
        </p:nvSpPr>
        <p:spPr/>
        <p:txBody>
          <a:bodyPr/>
          <a:lstStyle/>
          <a:p>
            <a:pPr marL="457200" indent="-457200" eaLnBrk="1" hangingPunct="1">
              <a:lnSpc>
                <a:spcPct val="80000"/>
              </a:lnSpc>
              <a:buNone/>
            </a:pPr>
            <a:r>
              <a:rPr lang="en-US" sz="2400" dirty="0" smtClean="0"/>
              <a:t>Two product factors impact location decisions</a:t>
            </a:r>
          </a:p>
          <a:p>
            <a:pPr marL="457200" indent="-457200" eaLnBrk="1" hangingPunct="1">
              <a:lnSpc>
                <a:spcPct val="80000"/>
              </a:lnSpc>
              <a:buFont typeface="Wingdings" pitchFamily="2" charset="2"/>
              <a:buAutoNum type="arabicPeriod"/>
            </a:pPr>
            <a:endParaRPr lang="en-US" sz="2400" b="1" dirty="0" smtClean="0"/>
          </a:p>
          <a:p>
            <a:pPr marL="457200" indent="-457200" eaLnBrk="1" hangingPunct="1">
              <a:lnSpc>
                <a:spcPct val="80000"/>
              </a:lnSpc>
              <a:buFont typeface="Wingdings" pitchFamily="2" charset="2"/>
              <a:buAutoNum type="arabicPeriod"/>
            </a:pPr>
            <a:r>
              <a:rPr lang="en-US" sz="2400" b="1" dirty="0" smtClean="0"/>
              <a:t>The product's value-to-weight ratio</a:t>
            </a:r>
            <a:endParaRPr lang="en-US" sz="2400" dirty="0" smtClean="0"/>
          </a:p>
          <a:p>
            <a:pPr marL="838200" lvl="1" indent="-381000" eaLnBrk="1" hangingPunct="1">
              <a:lnSpc>
                <a:spcPct val="80000"/>
              </a:lnSpc>
            </a:pPr>
            <a:r>
              <a:rPr lang="en-US" sz="2000" dirty="0" smtClean="0"/>
              <a:t>If the value-to-weight ratio is high, produce the product in a single location and export to other parts of the world</a:t>
            </a:r>
          </a:p>
          <a:p>
            <a:pPr marL="838200" lvl="1" indent="-381000" eaLnBrk="1" hangingPunct="1">
              <a:lnSpc>
                <a:spcPct val="80000"/>
              </a:lnSpc>
            </a:pPr>
            <a:r>
              <a:rPr lang="en-US" sz="2000" dirty="0" smtClean="0"/>
              <a:t>If the value-to-weight ratio is low, there is greater pressure to manufacture the product in multiple locations across the world</a:t>
            </a:r>
          </a:p>
          <a:p>
            <a:pPr marL="457200" indent="-457200" eaLnBrk="1" hangingPunct="1">
              <a:lnSpc>
                <a:spcPct val="80000"/>
              </a:lnSpc>
              <a:buFont typeface="Wingdings" pitchFamily="2" charset="2"/>
              <a:buAutoNum type="arabicPeriod"/>
            </a:pPr>
            <a:endParaRPr lang="en-US" sz="2400" b="1" dirty="0" smtClean="0"/>
          </a:p>
          <a:p>
            <a:pPr marL="457200" indent="-457200" eaLnBrk="1" hangingPunct="1">
              <a:lnSpc>
                <a:spcPct val="80000"/>
              </a:lnSpc>
              <a:buFont typeface="Wingdings" pitchFamily="2" charset="2"/>
              <a:buAutoNum type="arabicPeriod"/>
            </a:pPr>
            <a:r>
              <a:rPr lang="en-US" sz="2400" b="1" dirty="0" smtClean="0"/>
              <a:t>Whether the product serves universal needs </a:t>
            </a:r>
          </a:p>
          <a:p>
            <a:pPr marL="838200" lvl="1" indent="-381000" eaLnBrk="1" hangingPunct="1">
              <a:lnSpc>
                <a:spcPct val="80000"/>
              </a:lnSpc>
            </a:pPr>
            <a:r>
              <a:rPr lang="en-US" sz="2000" dirty="0" smtClean="0"/>
              <a:t>When products serve universal needs, the need for local responsiveness falls, and concentrating manufacturing in a central location makes sense</a:t>
            </a:r>
          </a:p>
          <a:p>
            <a:pPr marL="457200" indent="-457200"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Footer Placeholder 3"/>
          <p:cNvSpPr>
            <a:spLocks noGrp="1"/>
          </p:cNvSpPr>
          <p:nvPr>
            <p:ph type="ftr" sz="quarter" idx="10"/>
          </p:nvPr>
        </p:nvSpPr>
        <p:spPr>
          <a:noFill/>
        </p:spPr>
        <p:txBody>
          <a:bodyPr/>
          <a:lstStyle/>
          <a:p>
            <a:r>
              <a:rPr lang="en-US" smtClean="0"/>
              <a:t>©MH 2011          BUSI 2701</a:t>
            </a:r>
            <a:endParaRPr lang="en-US"/>
          </a:p>
        </p:txBody>
      </p:sp>
      <p:sp>
        <p:nvSpPr>
          <p:cNvPr id="14340" name="Rectangle 2"/>
          <p:cNvSpPr>
            <a:spLocks noGrp="1" noChangeArrowheads="1"/>
          </p:cNvSpPr>
          <p:nvPr>
            <p:ph type="title"/>
          </p:nvPr>
        </p:nvSpPr>
        <p:spPr/>
        <p:txBody>
          <a:bodyPr/>
          <a:lstStyle/>
          <a:p>
            <a:pPr eaLnBrk="1" hangingPunct="1"/>
            <a:r>
              <a:rPr lang="en-US" b="1" smtClean="0">
                <a:latin typeface="Cambria" pitchFamily="18" charset="0"/>
              </a:rPr>
              <a:t>How Are Location, Strategy, </a:t>
            </a:r>
            <a:br>
              <a:rPr lang="en-US" b="1" smtClean="0">
                <a:latin typeface="Cambria" pitchFamily="18" charset="0"/>
              </a:rPr>
            </a:br>
            <a:r>
              <a:rPr lang="en-US" b="1" smtClean="0">
                <a:latin typeface="Cambria" pitchFamily="18" charset="0"/>
              </a:rPr>
              <a:t>And Production Related?</a:t>
            </a:r>
          </a:p>
        </p:txBody>
      </p:sp>
      <p:sp>
        <p:nvSpPr>
          <p:cNvPr id="14341" name="Rectangle 3"/>
          <p:cNvSpPr>
            <a:spLocks noGrp="1" noChangeArrowheads="1"/>
          </p:cNvSpPr>
          <p:nvPr>
            <p:ph type="body" idx="1"/>
          </p:nvPr>
        </p:nvSpPr>
        <p:spPr/>
        <p:txBody>
          <a:bodyPr/>
          <a:lstStyle/>
          <a:p>
            <a:pPr algn="ctr" eaLnBrk="1" hangingPunct="1">
              <a:buFont typeface="Wingdings" pitchFamily="2" charset="2"/>
              <a:buNone/>
            </a:pPr>
            <a:r>
              <a:rPr lang="en-US" sz="1800" dirty="0" smtClean="0"/>
              <a:t>Location, Strategy, and Production</a:t>
            </a:r>
            <a:r>
              <a:rPr lang="en-US" sz="3600" dirty="0" smtClean="0"/>
              <a:t> </a:t>
            </a:r>
          </a:p>
          <a:p>
            <a:pPr algn="ctr" eaLnBrk="1" hangingPunct="1">
              <a:buFont typeface="Wingdings" pitchFamily="2" charset="2"/>
              <a:buNone/>
            </a:pPr>
            <a:endParaRPr lang="en-US" dirty="0" smtClean="0"/>
          </a:p>
          <a:p>
            <a:pPr algn="ctr" eaLnBrk="1" hangingPunct="1">
              <a:buFont typeface="Wingdings" pitchFamily="2" charset="2"/>
              <a:buNone/>
            </a:pPr>
            <a:endParaRPr lang="en-US" dirty="0" smtClean="0"/>
          </a:p>
        </p:txBody>
      </p:sp>
      <p:pic>
        <p:nvPicPr>
          <p:cNvPr id="14342" name="Picture 5"/>
          <p:cNvPicPr>
            <a:picLocks noChangeAspect="1" noChangeArrowheads="1"/>
          </p:cNvPicPr>
          <p:nvPr/>
        </p:nvPicPr>
        <p:blipFill>
          <a:blip r:embed="rId3" cstate="print"/>
          <a:srcRect/>
          <a:stretch>
            <a:fillRect/>
          </a:stretch>
        </p:blipFill>
        <p:spPr bwMode="auto">
          <a:xfrm>
            <a:off x="969963" y="2209800"/>
            <a:ext cx="7202487" cy="357505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oter Placeholder 3"/>
          <p:cNvSpPr>
            <a:spLocks noGrp="1"/>
          </p:cNvSpPr>
          <p:nvPr>
            <p:ph type="ftr" sz="quarter" idx="10"/>
          </p:nvPr>
        </p:nvSpPr>
        <p:spPr>
          <a:noFill/>
        </p:spPr>
        <p:txBody>
          <a:bodyPr/>
          <a:lstStyle/>
          <a:p>
            <a:r>
              <a:rPr lang="en-US" smtClean="0"/>
              <a:t>©MH 2011          BUSI 2701</a:t>
            </a:r>
            <a:endParaRPr lang="en-US"/>
          </a:p>
        </p:txBody>
      </p:sp>
      <p:sp>
        <p:nvSpPr>
          <p:cNvPr id="15364" name="Rectangle 2"/>
          <p:cNvSpPr>
            <a:spLocks noGrp="1" noChangeArrowheads="1"/>
          </p:cNvSpPr>
          <p:nvPr>
            <p:ph type="title"/>
          </p:nvPr>
        </p:nvSpPr>
        <p:spPr/>
        <p:txBody>
          <a:bodyPr/>
          <a:lstStyle/>
          <a:p>
            <a:pPr eaLnBrk="1" hangingPunct="1"/>
            <a:r>
              <a:rPr lang="en-US" b="1" smtClean="0">
                <a:latin typeface="Cambria" pitchFamily="18" charset="0"/>
              </a:rPr>
              <a:t>What Is The Strategic Role Of Foreign Factories?</a:t>
            </a:r>
            <a:r>
              <a:rPr lang="en-US" sz="4000" b="1" smtClean="0">
                <a:latin typeface="Cambria" pitchFamily="18" charset="0"/>
              </a:rPr>
              <a:t>  </a:t>
            </a:r>
          </a:p>
        </p:txBody>
      </p:sp>
      <p:sp>
        <p:nvSpPr>
          <p:cNvPr id="15365" name="Rectangle 3"/>
          <p:cNvSpPr>
            <a:spLocks noGrp="1" noChangeArrowheads="1"/>
          </p:cNvSpPr>
          <p:nvPr>
            <p:ph type="body" idx="1"/>
          </p:nvPr>
        </p:nvSpPr>
        <p:spPr/>
        <p:txBody>
          <a:bodyPr/>
          <a:lstStyle/>
          <a:p>
            <a:pPr marL="533400" indent="-533400" eaLnBrk="1" hangingPunct="1">
              <a:buNone/>
            </a:pPr>
            <a:r>
              <a:rPr lang="en-US" sz="2400" dirty="0" smtClean="0"/>
              <a:t>The strategic role of foreign factories and the strategic advantage of a particular location can change over time</a:t>
            </a:r>
          </a:p>
          <a:p>
            <a:pPr marL="914400" lvl="1" indent="-457200" eaLnBrk="1" hangingPunct="1"/>
            <a:r>
              <a:rPr lang="en-US" sz="2000" dirty="0" smtClean="0"/>
              <a:t>factories established to take advantage of low cost labor can evolve into facilities with advanced design capabilities  </a:t>
            </a:r>
          </a:p>
          <a:p>
            <a:pPr marL="533400" indent="-533400" eaLnBrk="1" hangingPunct="1"/>
            <a:endParaRPr lang="en-US" sz="2400" dirty="0" smtClean="0"/>
          </a:p>
          <a:p>
            <a:pPr marL="533400" indent="-533400" eaLnBrk="1" hangingPunct="1">
              <a:buNone/>
            </a:pPr>
            <a:r>
              <a:rPr lang="en-US" sz="2400" dirty="0" smtClean="0"/>
              <a:t>Improvement in a facility comes from </a:t>
            </a:r>
          </a:p>
          <a:p>
            <a:pPr marL="914400" lvl="1" indent="-457200" eaLnBrk="1" hangingPunct="1">
              <a:buFont typeface="Wingdings" pitchFamily="2" charset="2"/>
              <a:buAutoNum type="arabicPeriod"/>
            </a:pPr>
            <a:r>
              <a:rPr lang="en-US" sz="2000" dirty="0" smtClean="0"/>
              <a:t>Pressure to lower costs or respond to local markets</a:t>
            </a:r>
          </a:p>
          <a:p>
            <a:pPr marL="914400" lvl="1" indent="-457200" eaLnBrk="1" hangingPunct="1">
              <a:buFont typeface="Wingdings" pitchFamily="2" charset="2"/>
              <a:buAutoNum type="arabicPeriod"/>
            </a:pPr>
            <a:r>
              <a:rPr lang="en-US" sz="2000" dirty="0" smtClean="0"/>
              <a:t>An increase in the availability of advanced factors of production</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Footer Placeholder 3"/>
          <p:cNvSpPr>
            <a:spLocks noGrp="1"/>
          </p:cNvSpPr>
          <p:nvPr>
            <p:ph type="ftr" sz="quarter" idx="10"/>
          </p:nvPr>
        </p:nvSpPr>
        <p:spPr>
          <a:noFill/>
        </p:spPr>
        <p:txBody>
          <a:bodyPr/>
          <a:lstStyle/>
          <a:p>
            <a:r>
              <a:rPr lang="en-US" smtClean="0"/>
              <a:t>©MH 2011          BUSI 2701</a:t>
            </a:r>
            <a:endParaRPr lang="en-US"/>
          </a:p>
        </p:txBody>
      </p:sp>
      <p:sp>
        <p:nvSpPr>
          <p:cNvPr id="16388" name="Rectangle 2"/>
          <p:cNvSpPr>
            <a:spLocks noGrp="1" noChangeArrowheads="1"/>
          </p:cNvSpPr>
          <p:nvPr>
            <p:ph type="title"/>
          </p:nvPr>
        </p:nvSpPr>
        <p:spPr/>
        <p:txBody>
          <a:bodyPr/>
          <a:lstStyle/>
          <a:p>
            <a:pPr eaLnBrk="1" hangingPunct="1"/>
            <a:r>
              <a:rPr lang="en-US" b="1" smtClean="0">
                <a:latin typeface="Cambria" pitchFamily="18" charset="0"/>
              </a:rPr>
              <a:t>What Is The Strategic Role Of Foreign Factories?</a:t>
            </a:r>
          </a:p>
        </p:txBody>
      </p:sp>
      <p:sp>
        <p:nvSpPr>
          <p:cNvPr id="16389" name="Rectangle 3"/>
          <p:cNvSpPr>
            <a:spLocks noGrp="1" noChangeArrowheads="1"/>
          </p:cNvSpPr>
          <p:nvPr>
            <p:ph type="body" idx="1"/>
          </p:nvPr>
        </p:nvSpPr>
        <p:spPr/>
        <p:txBody>
          <a:bodyPr/>
          <a:lstStyle/>
          <a:p>
            <a:pPr eaLnBrk="1" hangingPunct="1">
              <a:buNone/>
            </a:pPr>
            <a:r>
              <a:rPr lang="en-US" sz="2400" dirty="0" smtClean="0"/>
              <a:t>Many companies now see foreign factories as globally dispersed centers of excellence</a:t>
            </a:r>
          </a:p>
          <a:p>
            <a:pPr lvl="1" eaLnBrk="1" hangingPunct="1"/>
            <a:r>
              <a:rPr lang="en-US" sz="2200" dirty="0" smtClean="0"/>
              <a:t>supports the development of a transnational strategy  </a:t>
            </a:r>
          </a:p>
          <a:p>
            <a:pPr lvl="1" eaLnBrk="1" hangingPunct="1"/>
            <a:endParaRPr lang="en-US" sz="2200" b="1" dirty="0" smtClean="0"/>
          </a:p>
          <a:p>
            <a:pPr lvl="1" eaLnBrk="1" hangingPunct="1"/>
            <a:r>
              <a:rPr lang="en-US" sz="2200" b="1" dirty="0" smtClean="0"/>
              <a:t>global learning</a:t>
            </a:r>
            <a:r>
              <a:rPr lang="en-US" sz="2200" dirty="0" smtClean="0"/>
              <a:t> - valuable knowledge can be found in foreign subsidiaries</a:t>
            </a:r>
          </a:p>
          <a:p>
            <a:pPr lvl="2" eaLnBrk="1" hangingPunct="1"/>
            <a:endParaRPr lang="en-US" sz="2200" dirty="0" smtClean="0"/>
          </a:p>
          <a:p>
            <a:pPr lvl="2" eaLnBrk="1" hangingPunct="1"/>
            <a:r>
              <a:rPr lang="en-US" sz="2200" dirty="0" smtClean="0"/>
              <a:t>implies that firms are less likely to switch production to new locations simply because some underlying variable like wage rates has changed</a:t>
            </a:r>
          </a:p>
          <a:p>
            <a:pPr eaLnBrk="1" hangingPunct="1"/>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Footer Placeholder 3"/>
          <p:cNvSpPr>
            <a:spLocks noGrp="1"/>
          </p:cNvSpPr>
          <p:nvPr>
            <p:ph type="ftr" sz="quarter" idx="10"/>
          </p:nvPr>
        </p:nvSpPr>
        <p:spPr>
          <a:noFill/>
        </p:spPr>
        <p:txBody>
          <a:bodyPr/>
          <a:lstStyle/>
          <a:p>
            <a:r>
              <a:rPr lang="en-US" smtClean="0"/>
              <a:t>©MH 2011          BUSI 2701</a:t>
            </a:r>
            <a:endParaRPr lang="en-US"/>
          </a:p>
        </p:txBody>
      </p:sp>
      <p:sp>
        <p:nvSpPr>
          <p:cNvPr id="17412" name="Rectangle 2"/>
          <p:cNvSpPr>
            <a:spLocks noGrp="1" noChangeArrowheads="1"/>
          </p:cNvSpPr>
          <p:nvPr>
            <p:ph type="title"/>
          </p:nvPr>
        </p:nvSpPr>
        <p:spPr/>
        <p:txBody>
          <a:bodyPr/>
          <a:lstStyle/>
          <a:p>
            <a:pPr eaLnBrk="1" hangingPunct="1"/>
            <a:r>
              <a:rPr lang="en-US" b="1" dirty="0" smtClean="0">
                <a:latin typeface="Cambria" pitchFamily="18" charset="0"/>
              </a:rPr>
              <a:t>Should A Firm Outsource Production (i.e. Make or Buy Decisions)?</a:t>
            </a:r>
          </a:p>
        </p:txBody>
      </p:sp>
      <p:sp>
        <p:nvSpPr>
          <p:cNvPr id="17413" name="Rectangle 3"/>
          <p:cNvSpPr>
            <a:spLocks noGrp="1" noChangeArrowheads="1"/>
          </p:cNvSpPr>
          <p:nvPr>
            <p:ph type="body" idx="1"/>
          </p:nvPr>
        </p:nvSpPr>
        <p:spPr/>
        <p:txBody>
          <a:bodyPr/>
          <a:lstStyle/>
          <a:p>
            <a:pPr eaLnBrk="1" hangingPunct="1"/>
            <a:r>
              <a:rPr lang="en-US" sz="2400" dirty="0" smtClean="0"/>
              <a:t>Should a firm </a:t>
            </a:r>
            <a:r>
              <a:rPr lang="en-US" sz="2400" u="sng" dirty="0" smtClean="0"/>
              <a:t>make or buy</a:t>
            </a:r>
            <a:r>
              <a:rPr lang="en-US" sz="2400" dirty="0" smtClean="0"/>
              <a:t> the component parts to go into its final product?</a:t>
            </a:r>
          </a:p>
          <a:p>
            <a:pPr eaLnBrk="1" hangingPunct="1"/>
            <a:endParaRPr lang="en-US" sz="2400" b="1" dirty="0" smtClean="0"/>
          </a:p>
          <a:p>
            <a:pPr eaLnBrk="1" hangingPunct="1"/>
            <a:r>
              <a:rPr lang="en-US" sz="2400" b="1" dirty="0" smtClean="0"/>
              <a:t>Make-or-buy decisions</a:t>
            </a:r>
            <a:r>
              <a:rPr lang="en-US" sz="2400" dirty="0" smtClean="0"/>
              <a:t> are important to firms' manufacturing strategies </a:t>
            </a:r>
          </a:p>
          <a:p>
            <a:pPr lvl="1" eaLnBrk="1" hangingPunct="1"/>
            <a:endParaRPr lang="en-US" sz="2000" dirty="0" smtClean="0"/>
          </a:p>
          <a:p>
            <a:pPr lvl="1" eaLnBrk="1" hangingPunct="1"/>
            <a:r>
              <a:rPr lang="en-US" sz="2200" dirty="0" smtClean="0"/>
              <a:t>service firms also face make-or-buy decisions</a:t>
            </a:r>
          </a:p>
          <a:p>
            <a:pPr lvl="1" eaLnBrk="1" hangingPunct="1"/>
            <a:endParaRPr lang="en-US" sz="2200" dirty="0" smtClean="0"/>
          </a:p>
          <a:p>
            <a:pPr lvl="1" eaLnBrk="1" hangingPunct="1"/>
            <a:r>
              <a:rPr lang="en-US" sz="2200" dirty="0" smtClean="0"/>
              <a:t>decisions involving international markets are more complex than those involving domestic markets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oter Placeholder 3"/>
          <p:cNvSpPr>
            <a:spLocks noGrp="1"/>
          </p:cNvSpPr>
          <p:nvPr>
            <p:ph type="ftr" sz="quarter" idx="10"/>
          </p:nvPr>
        </p:nvSpPr>
        <p:spPr>
          <a:noFill/>
        </p:spPr>
        <p:txBody>
          <a:bodyPr/>
          <a:lstStyle/>
          <a:p>
            <a:r>
              <a:rPr lang="en-US" smtClean="0"/>
              <a:t>©MH 2011          BUSI 2701</a:t>
            </a:r>
            <a:endParaRPr lang="en-US"/>
          </a:p>
        </p:txBody>
      </p:sp>
      <p:sp>
        <p:nvSpPr>
          <p:cNvPr id="18436" name="Rectangle 2"/>
          <p:cNvSpPr>
            <a:spLocks noGrp="1" noChangeArrowheads="1"/>
          </p:cNvSpPr>
          <p:nvPr>
            <p:ph type="title"/>
          </p:nvPr>
        </p:nvSpPr>
        <p:spPr/>
        <p:txBody>
          <a:bodyPr/>
          <a:lstStyle/>
          <a:p>
            <a:pPr eaLnBrk="1" hangingPunct="1"/>
            <a:r>
              <a:rPr lang="en-US" b="1" smtClean="0">
                <a:latin typeface="Cambria" pitchFamily="18" charset="0"/>
              </a:rPr>
              <a:t>Why Make?</a:t>
            </a:r>
          </a:p>
        </p:txBody>
      </p:sp>
      <p:sp>
        <p:nvSpPr>
          <p:cNvPr id="18437" name="Rectangle 3"/>
          <p:cNvSpPr>
            <a:spLocks noGrp="1" noChangeArrowheads="1"/>
          </p:cNvSpPr>
          <p:nvPr>
            <p:ph type="body" idx="1"/>
          </p:nvPr>
        </p:nvSpPr>
        <p:spPr/>
        <p:txBody>
          <a:bodyPr/>
          <a:lstStyle/>
          <a:p>
            <a:pPr marL="533400" indent="-533400" eaLnBrk="1" hangingPunct="1">
              <a:lnSpc>
                <a:spcPct val="80000"/>
              </a:lnSpc>
              <a:buNone/>
            </a:pPr>
            <a:r>
              <a:rPr lang="en-US" sz="2400" dirty="0" smtClean="0"/>
              <a:t>Vertical integration - making component parts in-house</a:t>
            </a:r>
          </a:p>
          <a:p>
            <a:pPr marL="533400" indent="-533400" eaLnBrk="1" hangingPunct="1">
              <a:lnSpc>
                <a:spcPct val="80000"/>
              </a:lnSpc>
              <a:buNone/>
            </a:pPr>
            <a:endParaRPr lang="en-US" sz="2400" b="1" dirty="0" smtClean="0"/>
          </a:p>
          <a:p>
            <a:pPr marL="533400" indent="-533400" eaLnBrk="1" hangingPunct="1">
              <a:lnSpc>
                <a:spcPct val="80000"/>
              </a:lnSpc>
              <a:buNone/>
            </a:pPr>
            <a:r>
              <a:rPr lang="en-US" sz="2400" b="1" dirty="0" smtClean="0"/>
              <a:t>1.  Lowers costs</a:t>
            </a:r>
            <a:r>
              <a:rPr lang="en-US" sz="2400" dirty="0" smtClean="0"/>
              <a:t> - if a firm is more efficient at that production activity than any other enterprise, manufacturing in-house makes sense</a:t>
            </a:r>
          </a:p>
          <a:p>
            <a:pPr marL="533400" indent="-533400" eaLnBrk="1" hangingPunct="1">
              <a:lnSpc>
                <a:spcPct val="80000"/>
              </a:lnSpc>
              <a:buNone/>
            </a:pPr>
            <a:endParaRPr lang="en-US" sz="2400" b="1" dirty="0" smtClean="0"/>
          </a:p>
          <a:p>
            <a:pPr marL="533400" indent="-533400" eaLnBrk="1" hangingPunct="1">
              <a:lnSpc>
                <a:spcPct val="80000"/>
              </a:lnSpc>
              <a:buNone/>
            </a:pPr>
            <a:r>
              <a:rPr lang="en-US" sz="2400" b="1" dirty="0" smtClean="0"/>
              <a:t>2.  Facilitates investments in highly specialized assets</a:t>
            </a:r>
            <a:r>
              <a:rPr lang="en-US" sz="2400" dirty="0" smtClean="0"/>
              <a:t> - internal production makes sense when substantial investments in </a:t>
            </a:r>
            <a:r>
              <a:rPr lang="en-US" sz="2400" b="1" dirty="0" smtClean="0"/>
              <a:t>specialized assets</a:t>
            </a:r>
            <a:r>
              <a:rPr lang="en-US" sz="2400" dirty="0" smtClean="0"/>
              <a:t> are required</a:t>
            </a:r>
          </a:p>
          <a:p>
            <a:pPr marL="533400" indent="-533400" eaLnBrk="1" hangingPunct="1">
              <a:lnSpc>
                <a:spcPct val="80000"/>
              </a:lnSpc>
              <a:buFont typeface="Wingdings" pitchFamily="2" charset="2"/>
              <a:buAutoNum type="arabicPeriod"/>
            </a:pPr>
            <a:endParaRPr lang="en-US" sz="2400" dirty="0" smtClean="0"/>
          </a:p>
          <a:p>
            <a:pPr marL="533400" indent="-533400" eaLnBrk="1" hangingPunct="1">
              <a:lnSpc>
                <a:spcPct val="80000"/>
              </a:lnSpc>
            </a:pPr>
            <a:endParaRPr lang="en-US" sz="2400" dirty="0" smtClean="0"/>
          </a:p>
          <a:p>
            <a:pPr marL="533400" indent="-533400" eaLnBrk="1" hangingPunct="1">
              <a:lnSpc>
                <a:spcPct val="80000"/>
              </a:lnSpc>
              <a:buFont typeface="Wingdings" pitchFamily="2" charset="2"/>
              <a:buAutoNum type="arabicPeriod"/>
            </a:pPr>
            <a:endParaRPr lang="en-US" sz="2400" dirty="0" smtClean="0"/>
          </a:p>
          <a:p>
            <a:pPr marL="533400" indent="-533400"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oter Placeholder 3"/>
          <p:cNvSpPr>
            <a:spLocks noGrp="1"/>
          </p:cNvSpPr>
          <p:nvPr>
            <p:ph type="ftr" sz="quarter" idx="10"/>
          </p:nvPr>
        </p:nvSpPr>
        <p:spPr>
          <a:noFill/>
        </p:spPr>
        <p:txBody>
          <a:bodyPr/>
          <a:lstStyle/>
          <a:p>
            <a:r>
              <a:rPr lang="en-US" smtClean="0"/>
              <a:t>©MH 2011          BUSI 2701</a:t>
            </a:r>
            <a:endParaRPr lang="en-US"/>
          </a:p>
        </p:txBody>
      </p:sp>
      <p:sp>
        <p:nvSpPr>
          <p:cNvPr id="18436" name="Rectangle 2"/>
          <p:cNvSpPr>
            <a:spLocks noGrp="1" noChangeArrowheads="1"/>
          </p:cNvSpPr>
          <p:nvPr>
            <p:ph type="title"/>
          </p:nvPr>
        </p:nvSpPr>
        <p:spPr/>
        <p:txBody>
          <a:bodyPr/>
          <a:lstStyle/>
          <a:p>
            <a:pPr eaLnBrk="1" hangingPunct="1"/>
            <a:r>
              <a:rPr lang="en-US" b="1" smtClean="0">
                <a:latin typeface="Cambria" pitchFamily="18" charset="0"/>
              </a:rPr>
              <a:t>Why Make?</a:t>
            </a:r>
          </a:p>
        </p:txBody>
      </p:sp>
      <p:sp>
        <p:nvSpPr>
          <p:cNvPr id="18437" name="Rectangle 3"/>
          <p:cNvSpPr>
            <a:spLocks noGrp="1" noChangeArrowheads="1"/>
          </p:cNvSpPr>
          <p:nvPr>
            <p:ph type="body" idx="1"/>
          </p:nvPr>
        </p:nvSpPr>
        <p:spPr>
          <a:xfrm>
            <a:off x="395536" y="1268760"/>
            <a:ext cx="8229600" cy="4530725"/>
          </a:xfrm>
        </p:spPr>
        <p:txBody>
          <a:bodyPr/>
          <a:lstStyle/>
          <a:p>
            <a:pPr marL="533400" indent="-533400" eaLnBrk="1" hangingPunct="1">
              <a:lnSpc>
                <a:spcPct val="80000"/>
              </a:lnSpc>
              <a:buNone/>
            </a:pPr>
            <a:r>
              <a:rPr lang="en-US" sz="2400" dirty="0" smtClean="0"/>
              <a:t>Vertical integration - making component parts in-house</a:t>
            </a:r>
          </a:p>
          <a:p>
            <a:pPr marL="533400" indent="-533400" eaLnBrk="1" hangingPunct="1">
              <a:lnSpc>
                <a:spcPct val="80000"/>
              </a:lnSpc>
              <a:buNone/>
            </a:pPr>
            <a:endParaRPr lang="en-US" sz="2400" b="1" dirty="0" smtClean="0"/>
          </a:p>
          <a:p>
            <a:pPr marL="533400" indent="-533400" eaLnBrk="1" hangingPunct="1">
              <a:lnSpc>
                <a:spcPct val="80000"/>
              </a:lnSpc>
              <a:buNone/>
            </a:pPr>
            <a:r>
              <a:rPr lang="en-US" sz="2400" b="1" dirty="0" smtClean="0"/>
              <a:t>3.  Protects proprietary technology</a:t>
            </a:r>
            <a:r>
              <a:rPr lang="en-US" sz="2400" dirty="0" smtClean="0"/>
              <a:t> – in-house production makes sense when component parts contain proprietary technology</a:t>
            </a:r>
          </a:p>
          <a:p>
            <a:pPr marL="533400" indent="-533400" eaLnBrk="1" hangingPunct="1">
              <a:lnSpc>
                <a:spcPct val="80000"/>
              </a:lnSpc>
              <a:buNone/>
            </a:pPr>
            <a:endParaRPr lang="en-US" sz="2400" b="1" dirty="0" smtClean="0"/>
          </a:p>
          <a:p>
            <a:pPr marL="533400" indent="-533400" eaLnBrk="1" hangingPunct="1">
              <a:lnSpc>
                <a:spcPct val="80000"/>
              </a:lnSpc>
              <a:buNone/>
            </a:pPr>
            <a:r>
              <a:rPr lang="en-US" sz="2400" b="1" dirty="0" smtClean="0"/>
              <a:t>4.  Facilitates the scheduling of adjacent processes</a:t>
            </a:r>
            <a:r>
              <a:rPr lang="en-US" sz="2400" dirty="0" smtClean="0"/>
              <a:t> - planning, coordination, and scheduling of adjacent processes can be easier with in-house production</a:t>
            </a:r>
          </a:p>
          <a:p>
            <a:pPr marL="533400" indent="-533400" eaLnBrk="1" hangingPunct="1">
              <a:lnSpc>
                <a:spcPct val="80000"/>
              </a:lnSpc>
              <a:buNone/>
            </a:pPr>
            <a:endParaRPr lang="en-US" sz="2400" dirty="0" smtClean="0"/>
          </a:p>
          <a:p>
            <a:pPr marL="533400" indent="-533400" eaLnBrk="1" hangingPunct="1">
              <a:lnSpc>
                <a:spcPct val="80000"/>
              </a:lnSpc>
              <a:buNone/>
            </a:pPr>
            <a:r>
              <a:rPr lang="en-US" sz="2400" dirty="0" smtClean="0"/>
              <a:t>5.  The activity is within a firm’s </a:t>
            </a:r>
            <a:r>
              <a:rPr lang="en-US" sz="2400" b="1" dirty="0" smtClean="0"/>
              <a:t>core competencies</a:t>
            </a:r>
          </a:p>
          <a:p>
            <a:pPr marL="533400" indent="-533400" eaLnBrk="1" hangingPunct="1">
              <a:lnSpc>
                <a:spcPct val="80000"/>
              </a:lnSpc>
            </a:pPr>
            <a:endParaRPr lang="en-US" sz="2400" dirty="0" smtClean="0"/>
          </a:p>
          <a:p>
            <a:pPr marL="533400" indent="-533400" eaLnBrk="1" hangingPunct="1">
              <a:lnSpc>
                <a:spcPct val="80000"/>
              </a:lnSpc>
              <a:buFont typeface="Wingdings" pitchFamily="2" charset="2"/>
              <a:buAutoNum type="arabicPeriod"/>
            </a:pPr>
            <a:endParaRPr lang="en-US" sz="2400" dirty="0" smtClean="0"/>
          </a:p>
          <a:p>
            <a:pPr marL="533400" indent="-533400"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23</a:t>
            </a:fld>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oter Placeholder 3"/>
          <p:cNvSpPr>
            <a:spLocks noGrp="1"/>
          </p:cNvSpPr>
          <p:nvPr>
            <p:ph type="ftr" sz="quarter" idx="10"/>
          </p:nvPr>
        </p:nvSpPr>
        <p:spPr>
          <a:noFill/>
        </p:spPr>
        <p:txBody>
          <a:bodyPr/>
          <a:lstStyle/>
          <a:p>
            <a:r>
              <a:rPr lang="en-US" smtClean="0"/>
              <a:t>©MH 2011          BUSI 2701</a:t>
            </a:r>
            <a:endParaRPr lang="en-US"/>
          </a:p>
        </p:txBody>
      </p:sp>
      <p:sp>
        <p:nvSpPr>
          <p:cNvPr id="19460" name="Rectangle 2"/>
          <p:cNvSpPr>
            <a:spLocks noGrp="1" noChangeArrowheads="1"/>
          </p:cNvSpPr>
          <p:nvPr>
            <p:ph type="title"/>
          </p:nvPr>
        </p:nvSpPr>
        <p:spPr/>
        <p:txBody>
          <a:bodyPr/>
          <a:lstStyle/>
          <a:p>
            <a:pPr eaLnBrk="1" hangingPunct="1"/>
            <a:r>
              <a:rPr lang="en-US" b="1" smtClean="0">
                <a:latin typeface="Cambria" pitchFamily="18" charset="0"/>
              </a:rPr>
              <a:t>Why Buy?</a:t>
            </a:r>
          </a:p>
        </p:txBody>
      </p:sp>
      <p:sp>
        <p:nvSpPr>
          <p:cNvPr id="19461" name="Rectangle 3"/>
          <p:cNvSpPr>
            <a:spLocks noGrp="1" noChangeArrowheads="1"/>
          </p:cNvSpPr>
          <p:nvPr>
            <p:ph type="body" idx="1"/>
          </p:nvPr>
        </p:nvSpPr>
        <p:spPr/>
        <p:txBody>
          <a:bodyPr/>
          <a:lstStyle/>
          <a:p>
            <a:pPr marL="533400" indent="-533400" eaLnBrk="1" hangingPunct="1">
              <a:lnSpc>
                <a:spcPct val="90000"/>
              </a:lnSpc>
              <a:buNone/>
            </a:pPr>
            <a:r>
              <a:rPr lang="en-US" sz="2400" dirty="0" smtClean="0"/>
              <a:t>Buying component parts from independent suppliers</a:t>
            </a:r>
          </a:p>
          <a:p>
            <a:pPr marL="533400" indent="-533400" eaLnBrk="1" hangingPunct="1">
              <a:lnSpc>
                <a:spcPct val="90000"/>
              </a:lnSpc>
              <a:buNone/>
            </a:pPr>
            <a:endParaRPr lang="en-US" sz="2400" b="1" dirty="0" smtClean="0"/>
          </a:p>
          <a:p>
            <a:pPr marL="533400" indent="-533400" eaLnBrk="1" hangingPunct="1">
              <a:lnSpc>
                <a:spcPct val="90000"/>
              </a:lnSpc>
              <a:buNone/>
            </a:pPr>
            <a:r>
              <a:rPr lang="en-US" sz="2400" b="1" dirty="0" smtClean="0"/>
              <a:t>1.  Helps drive down the firm's cost structure</a:t>
            </a:r>
          </a:p>
          <a:p>
            <a:pPr marL="914400" lvl="1" indent="-457200" eaLnBrk="1" hangingPunct="1">
              <a:lnSpc>
                <a:spcPct val="90000"/>
              </a:lnSpc>
            </a:pPr>
            <a:r>
              <a:rPr lang="en-US" sz="2000" dirty="0" smtClean="0"/>
              <a:t>avoids challenges of coordination and control of additional subunits </a:t>
            </a:r>
          </a:p>
          <a:p>
            <a:pPr marL="914400" lvl="1" indent="-457200" eaLnBrk="1" hangingPunct="1">
              <a:lnSpc>
                <a:spcPct val="90000"/>
              </a:lnSpc>
            </a:pPr>
            <a:endParaRPr lang="en-US" sz="2000" dirty="0" smtClean="0"/>
          </a:p>
          <a:p>
            <a:pPr marL="914400" lvl="1" indent="-457200" eaLnBrk="1" hangingPunct="1">
              <a:lnSpc>
                <a:spcPct val="90000"/>
              </a:lnSpc>
            </a:pPr>
            <a:r>
              <a:rPr lang="en-US" sz="2000" dirty="0" smtClean="0"/>
              <a:t>avoids the lack of incentive associated with internal suppliers</a:t>
            </a:r>
          </a:p>
          <a:p>
            <a:pPr marL="914400" lvl="1" indent="-457200" eaLnBrk="1" hangingPunct="1">
              <a:lnSpc>
                <a:spcPct val="90000"/>
              </a:lnSpc>
            </a:pPr>
            <a:endParaRPr lang="en-US" sz="2000" dirty="0" smtClean="0"/>
          </a:p>
          <a:p>
            <a:pPr marL="914400" lvl="1" indent="-457200" eaLnBrk="1" hangingPunct="1">
              <a:lnSpc>
                <a:spcPct val="90000"/>
              </a:lnSpc>
            </a:pPr>
            <a:r>
              <a:rPr lang="en-US" sz="2000" dirty="0" smtClean="0"/>
              <a:t>avoids the difficulties with setting appropriate transfer prices</a:t>
            </a:r>
          </a:p>
          <a:p>
            <a:pPr marL="533400" indent="-533400"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oter Placeholder 3"/>
          <p:cNvSpPr>
            <a:spLocks noGrp="1"/>
          </p:cNvSpPr>
          <p:nvPr>
            <p:ph type="ftr" sz="quarter" idx="10"/>
          </p:nvPr>
        </p:nvSpPr>
        <p:spPr>
          <a:noFill/>
        </p:spPr>
        <p:txBody>
          <a:bodyPr/>
          <a:lstStyle/>
          <a:p>
            <a:r>
              <a:rPr lang="en-US" smtClean="0"/>
              <a:t>©MH 2011          BUSI 2701</a:t>
            </a:r>
            <a:endParaRPr lang="en-US"/>
          </a:p>
        </p:txBody>
      </p:sp>
      <p:sp>
        <p:nvSpPr>
          <p:cNvPr id="19460" name="Rectangle 2"/>
          <p:cNvSpPr>
            <a:spLocks noGrp="1" noChangeArrowheads="1"/>
          </p:cNvSpPr>
          <p:nvPr>
            <p:ph type="title"/>
          </p:nvPr>
        </p:nvSpPr>
        <p:spPr/>
        <p:txBody>
          <a:bodyPr/>
          <a:lstStyle/>
          <a:p>
            <a:pPr eaLnBrk="1" hangingPunct="1"/>
            <a:r>
              <a:rPr lang="en-US" b="1" smtClean="0">
                <a:latin typeface="Cambria" pitchFamily="18" charset="0"/>
              </a:rPr>
              <a:t>Why Buy?</a:t>
            </a:r>
          </a:p>
        </p:txBody>
      </p:sp>
      <p:sp>
        <p:nvSpPr>
          <p:cNvPr id="19461" name="Rectangle 3"/>
          <p:cNvSpPr>
            <a:spLocks noGrp="1" noChangeArrowheads="1"/>
          </p:cNvSpPr>
          <p:nvPr>
            <p:ph type="body" idx="1"/>
          </p:nvPr>
        </p:nvSpPr>
        <p:spPr>
          <a:xfrm>
            <a:off x="395536" y="1196752"/>
            <a:ext cx="8229600" cy="4824536"/>
          </a:xfrm>
        </p:spPr>
        <p:txBody>
          <a:bodyPr/>
          <a:lstStyle/>
          <a:p>
            <a:pPr marL="533400" indent="-533400" eaLnBrk="1" hangingPunct="1">
              <a:lnSpc>
                <a:spcPct val="90000"/>
              </a:lnSpc>
              <a:buNone/>
            </a:pPr>
            <a:r>
              <a:rPr lang="en-US" sz="2400" dirty="0" smtClean="0"/>
              <a:t>Buying component parts from independent suppliers</a:t>
            </a:r>
          </a:p>
          <a:p>
            <a:pPr marL="533400" indent="-533400" eaLnBrk="1" hangingPunct="1">
              <a:lnSpc>
                <a:spcPct val="90000"/>
              </a:lnSpc>
              <a:buNone/>
            </a:pPr>
            <a:endParaRPr lang="en-US" sz="2400" b="1" dirty="0" smtClean="0"/>
          </a:p>
          <a:p>
            <a:pPr marL="533400" indent="-533400" eaLnBrk="1" hangingPunct="1">
              <a:lnSpc>
                <a:spcPct val="90000"/>
              </a:lnSpc>
              <a:buNone/>
            </a:pPr>
            <a:r>
              <a:rPr lang="en-US" sz="2400" b="1" dirty="0" smtClean="0"/>
              <a:t>2.  Gives the firm greater flexibility</a:t>
            </a:r>
          </a:p>
          <a:p>
            <a:pPr marL="914400" lvl="1" indent="-457200" eaLnBrk="1" hangingPunct="1">
              <a:lnSpc>
                <a:spcPct val="90000"/>
              </a:lnSpc>
            </a:pPr>
            <a:endParaRPr lang="en-US" sz="2000" dirty="0" smtClean="0"/>
          </a:p>
          <a:p>
            <a:pPr marL="914400" lvl="1" indent="-457200" eaLnBrk="1" hangingPunct="1">
              <a:lnSpc>
                <a:spcPct val="90000"/>
              </a:lnSpc>
            </a:pPr>
            <a:r>
              <a:rPr lang="en-US" sz="2200" dirty="0" smtClean="0"/>
              <a:t>important when changes in exchange rates and trade barriers alter the attractiveness of various supply sources over time</a:t>
            </a:r>
          </a:p>
          <a:p>
            <a:pPr marL="533400" indent="-533400" eaLnBrk="1" hangingPunct="1">
              <a:lnSpc>
                <a:spcPct val="90000"/>
              </a:lnSpc>
              <a:buNone/>
            </a:pPr>
            <a:endParaRPr lang="en-US" sz="2400" b="1" dirty="0" smtClean="0"/>
          </a:p>
          <a:p>
            <a:pPr marL="533400" indent="-533400" eaLnBrk="1" hangingPunct="1">
              <a:lnSpc>
                <a:spcPct val="90000"/>
              </a:lnSpc>
              <a:buNone/>
            </a:pPr>
            <a:r>
              <a:rPr lang="en-US" sz="2400" b="1" dirty="0" smtClean="0"/>
              <a:t>3.  Helps the firm capture orders from international customers</a:t>
            </a:r>
          </a:p>
          <a:p>
            <a:pPr marL="533400" indent="-533400" eaLnBrk="1" hangingPunct="1">
              <a:lnSpc>
                <a:spcPct val="90000"/>
              </a:lnSpc>
            </a:pPr>
            <a:endParaRPr lang="en-US" sz="2200" dirty="0" smtClean="0"/>
          </a:p>
          <a:p>
            <a:pPr marL="933450" lvl="1" indent="-533400" eaLnBrk="1" hangingPunct="1">
              <a:lnSpc>
                <a:spcPct val="90000"/>
              </a:lnSpc>
            </a:pPr>
            <a:r>
              <a:rPr lang="en-US" sz="2200" dirty="0" smtClean="0"/>
              <a:t>can help firms gain orders from suppliers’ countries (i.e. offsets)</a:t>
            </a:r>
          </a:p>
          <a:p>
            <a:pPr marL="533400" indent="-533400"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oter Placeholder 3"/>
          <p:cNvSpPr>
            <a:spLocks noGrp="1"/>
          </p:cNvSpPr>
          <p:nvPr>
            <p:ph type="ftr" sz="quarter" idx="10"/>
          </p:nvPr>
        </p:nvSpPr>
        <p:spPr>
          <a:noFill/>
        </p:spPr>
        <p:txBody>
          <a:bodyPr/>
          <a:lstStyle/>
          <a:p>
            <a:r>
              <a:rPr lang="en-US" smtClean="0"/>
              <a:t>©MH 2011          BUSI 2701</a:t>
            </a:r>
            <a:endParaRPr lang="en-US"/>
          </a:p>
        </p:txBody>
      </p:sp>
      <p:sp>
        <p:nvSpPr>
          <p:cNvPr id="20484" name="Rectangle 2"/>
          <p:cNvSpPr>
            <a:spLocks noGrp="1" noChangeArrowheads="1"/>
          </p:cNvSpPr>
          <p:nvPr>
            <p:ph type="title"/>
          </p:nvPr>
        </p:nvSpPr>
        <p:spPr/>
        <p:txBody>
          <a:bodyPr/>
          <a:lstStyle/>
          <a:p>
            <a:pPr eaLnBrk="1" hangingPunct="1"/>
            <a:r>
              <a:rPr lang="en-US" b="1" smtClean="0">
                <a:latin typeface="Cambria" pitchFamily="18" charset="0"/>
              </a:rPr>
              <a:t>Do Strategic Alliances With Suppliers Make Sense?</a:t>
            </a:r>
          </a:p>
        </p:txBody>
      </p:sp>
      <p:sp>
        <p:nvSpPr>
          <p:cNvPr id="20485" name="Rectangle 3"/>
          <p:cNvSpPr>
            <a:spLocks noGrp="1" noChangeArrowheads="1"/>
          </p:cNvSpPr>
          <p:nvPr>
            <p:ph type="body" idx="1"/>
          </p:nvPr>
        </p:nvSpPr>
        <p:spPr>
          <a:xfrm>
            <a:off x="467544" y="1844824"/>
            <a:ext cx="8229600" cy="4530725"/>
          </a:xfrm>
        </p:spPr>
        <p:txBody>
          <a:bodyPr/>
          <a:lstStyle/>
          <a:p>
            <a:pPr eaLnBrk="1" hangingPunct="1"/>
            <a:r>
              <a:rPr lang="en-US" sz="2400" dirty="0" smtClean="0"/>
              <a:t>Sometimes, firms can capture the </a:t>
            </a:r>
            <a:r>
              <a:rPr lang="en-US" sz="2400" u="sng" dirty="0" smtClean="0"/>
              <a:t>benefits of vertical integration without the associated organizational problem</a:t>
            </a:r>
            <a:r>
              <a:rPr lang="en-US" sz="2400" dirty="0" smtClean="0"/>
              <a:t>s by forming </a:t>
            </a:r>
            <a:r>
              <a:rPr lang="en-US" sz="2400" u="sng" dirty="0" smtClean="0"/>
              <a:t>long-term strategic alliances with key suppliers</a:t>
            </a:r>
          </a:p>
          <a:p>
            <a:pPr eaLnBrk="1" hangingPunct="1"/>
            <a:endParaRPr lang="en-US" sz="2400" dirty="0" smtClean="0"/>
          </a:p>
          <a:p>
            <a:pPr eaLnBrk="1" hangingPunct="1"/>
            <a:r>
              <a:rPr lang="en-US" sz="2400" dirty="0" smtClean="0"/>
              <a:t>However, these commitments may actually limit strategic flexibility</a:t>
            </a:r>
          </a:p>
          <a:p>
            <a:pPr eaLnBrk="1" hangingPunct="1"/>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26</a:t>
            </a:fld>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Boeing 787</a:t>
            </a:r>
          </a:p>
        </p:txBody>
      </p:sp>
      <p:sp>
        <p:nvSpPr>
          <p:cNvPr id="40963" name="Rectangle 3"/>
          <p:cNvSpPr>
            <a:spLocks noGrp="1" noChangeArrowheads="1"/>
          </p:cNvSpPr>
          <p:nvPr>
            <p:ph type="body" idx="1"/>
          </p:nvPr>
        </p:nvSpPr>
        <p:spPr>
          <a:xfrm>
            <a:off x="323528" y="1268760"/>
            <a:ext cx="8302625" cy="4535488"/>
          </a:xfrm>
        </p:spPr>
        <p:txBody>
          <a:bodyPr/>
          <a:lstStyle/>
          <a:p>
            <a:pPr eaLnBrk="1" hangingPunct="1">
              <a:buNone/>
            </a:pPr>
            <a:r>
              <a:rPr lang="en-US" sz="2400" dirty="0" smtClean="0"/>
              <a:t>The case explores Boeing’s strategy for its new 787 aircraft.  Boeing made the decision to outsource much of the production of the 787 in the hopes of significantly </a:t>
            </a:r>
            <a:r>
              <a:rPr lang="en-US" sz="2400" u="sng" dirty="0" smtClean="0"/>
              <a:t>reducing the time</a:t>
            </a:r>
            <a:r>
              <a:rPr lang="en-US" sz="2400" dirty="0" smtClean="0"/>
              <a:t> to get the product to market.  Boeing also anticipated that its outsourcing strategy would allow it to </a:t>
            </a:r>
            <a:r>
              <a:rPr lang="en-US" sz="2400" u="sng" dirty="0" smtClean="0"/>
              <a:t>generate additional sales from the countries that were partners</a:t>
            </a:r>
            <a:r>
              <a:rPr lang="en-US" sz="2400" dirty="0" smtClean="0"/>
              <a:t> in the process, and </a:t>
            </a:r>
            <a:r>
              <a:rPr lang="en-US" sz="2400" u="sng" dirty="0" smtClean="0"/>
              <a:t>reduce its costs and risks</a:t>
            </a:r>
            <a:r>
              <a:rPr lang="en-US" sz="2400" dirty="0" smtClean="0"/>
              <a:t>.  While Boeing’s strategy </a:t>
            </a:r>
            <a:r>
              <a:rPr lang="en-US" sz="2400" u="sng" dirty="0" smtClean="0"/>
              <a:t>worked for some components, for other parts, the strategy was a disaster</a:t>
            </a:r>
            <a:r>
              <a:rPr lang="en-US" sz="2400" dirty="0" smtClean="0"/>
              <a:t>.  Suppliers were late and some produced poor quality parts forcing Boeing to commit additional resources to the project.</a:t>
            </a:r>
            <a:endParaRPr lang="en-US" sz="4800" dirty="0" smtClean="0">
              <a:effectLst/>
            </a:endParaRPr>
          </a:p>
        </p:txBody>
      </p:sp>
      <p:sp>
        <p:nvSpPr>
          <p:cNvPr id="6" name="Footer Placeholder 5"/>
          <p:cNvSpPr>
            <a:spLocks noGrp="1"/>
          </p:cNvSpPr>
          <p:nvPr>
            <p:ph type="ftr" sz="quarter" idx="11"/>
          </p:nvPr>
        </p:nvSpPr>
        <p:spPr/>
        <p:txBody>
          <a:bodyPr/>
          <a:lstStyle/>
          <a:p>
            <a:pPr>
              <a:defRPr/>
            </a:pPr>
            <a:r>
              <a:rPr lang="en-US" smtClean="0"/>
              <a:t>©MH 2011          BUSI 2701</a:t>
            </a:r>
            <a:endParaRPr lang="en-US" dirty="0"/>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27</a:t>
            </a:fld>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Boeing 787</a:t>
            </a:r>
          </a:p>
        </p:txBody>
      </p:sp>
      <p:sp>
        <p:nvSpPr>
          <p:cNvPr id="40963" name="Rectangle 3"/>
          <p:cNvSpPr>
            <a:spLocks noGrp="1" noChangeArrowheads="1"/>
          </p:cNvSpPr>
          <p:nvPr>
            <p:ph type="body" idx="1"/>
          </p:nvPr>
        </p:nvSpPr>
        <p:spPr>
          <a:xfrm>
            <a:off x="395288" y="1412875"/>
            <a:ext cx="8302625" cy="4535488"/>
          </a:xfrm>
        </p:spPr>
        <p:txBody>
          <a:bodyPr/>
          <a:lstStyle/>
          <a:p>
            <a:pPr eaLnBrk="1" hangingPunct="1">
              <a:buNone/>
            </a:pPr>
            <a:r>
              <a:rPr lang="en-US" sz="3200" dirty="0" smtClean="0">
                <a:effectLst/>
              </a:rPr>
              <a:t>Background Videos:</a:t>
            </a:r>
          </a:p>
          <a:p>
            <a:pPr eaLnBrk="1" hangingPunct="1">
              <a:buNone/>
            </a:pPr>
            <a:endParaRPr lang="en-US" sz="2400" dirty="0" smtClean="0">
              <a:effectLst/>
            </a:endParaRPr>
          </a:p>
          <a:p>
            <a:pPr eaLnBrk="1" hangingPunct="1">
              <a:buNone/>
            </a:pPr>
            <a:r>
              <a:rPr lang="en-US" sz="2400" dirty="0" smtClean="0">
                <a:effectLst/>
                <a:hlinkClick r:id="rId2"/>
              </a:rPr>
              <a:t>http://www.youtube.com/watch?v=57KGak-B_LA&amp;feature=related</a:t>
            </a:r>
            <a:endParaRPr lang="en-US" sz="2400" dirty="0" smtClean="0">
              <a:effectLst/>
            </a:endParaRPr>
          </a:p>
          <a:p>
            <a:pPr eaLnBrk="1" hangingPunct="1">
              <a:buNone/>
            </a:pPr>
            <a:endParaRPr lang="en-US" sz="2400" dirty="0" smtClean="0">
              <a:effectLst/>
            </a:endParaRPr>
          </a:p>
          <a:p>
            <a:pPr eaLnBrk="1" hangingPunct="1">
              <a:buNone/>
            </a:pPr>
            <a:r>
              <a:rPr lang="en-US" sz="2400" dirty="0" smtClean="0">
                <a:effectLst/>
                <a:hlinkClick r:id="rId3"/>
              </a:rPr>
              <a:t>http://www.youtube.com/watch?v=9yRmwGMNuDo</a:t>
            </a:r>
            <a:endParaRPr lang="en-US" sz="2400" dirty="0" smtClean="0">
              <a:effectLst/>
            </a:endParaRPr>
          </a:p>
          <a:p>
            <a:pPr eaLnBrk="1" hangingPunct="1">
              <a:buNone/>
            </a:pPr>
            <a:endParaRPr lang="en-US" sz="2400" dirty="0" smtClean="0">
              <a:effectLst/>
            </a:endParaRPr>
          </a:p>
          <a:p>
            <a:pPr eaLnBrk="1" hangingPunct="1">
              <a:buNone/>
            </a:pPr>
            <a:r>
              <a:rPr lang="en-US" sz="3200" dirty="0" smtClean="0">
                <a:effectLst/>
              </a:rPr>
              <a:t>Boeing Partners:</a:t>
            </a:r>
          </a:p>
          <a:p>
            <a:pPr eaLnBrk="1" hangingPunct="1">
              <a:buNone/>
            </a:pPr>
            <a:endParaRPr lang="en-US" sz="2400" dirty="0" smtClean="0">
              <a:effectLst/>
            </a:endParaRPr>
          </a:p>
          <a:p>
            <a:pPr eaLnBrk="1" hangingPunct="1">
              <a:buNone/>
            </a:pPr>
            <a:r>
              <a:rPr lang="en-US" sz="2400" dirty="0" smtClean="0">
                <a:effectLst/>
              </a:rPr>
              <a:t>http://www.newairplane.com/787/whos_building/</a:t>
            </a:r>
          </a:p>
        </p:txBody>
      </p:sp>
      <p:sp>
        <p:nvSpPr>
          <p:cNvPr id="6" name="Footer Placeholder 5"/>
          <p:cNvSpPr>
            <a:spLocks noGrp="1"/>
          </p:cNvSpPr>
          <p:nvPr>
            <p:ph type="ftr" sz="quarter" idx="11"/>
          </p:nvPr>
        </p:nvSpPr>
        <p:spPr/>
        <p:txBody>
          <a:bodyPr/>
          <a:lstStyle/>
          <a:p>
            <a:pPr>
              <a:defRPr/>
            </a:pPr>
            <a:r>
              <a:rPr lang="en-US" smtClean="0"/>
              <a:t>©MH 2011          BUSI 2701</a:t>
            </a:r>
            <a:endParaRPr lang="en-US" dirty="0"/>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28</a:t>
            </a:fld>
            <a:endParaRPr 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Boeing 787</a:t>
            </a:r>
          </a:p>
        </p:txBody>
      </p:sp>
      <p:sp>
        <p:nvSpPr>
          <p:cNvPr id="40963" name="Rectangle 3"/>
          <p:cNvSpPr>
            <a:spLocks noGrp="1" noChangeArrowheads="1"/>
          </p:cNvSpPr>
          <p:nvPr>
            <p:ph type="body" idx="1"/>
          </p:nvPr>
        </p:nvSpPr>
        <p:spPr>
          <a:xfrm>
            <a:off x="323528" y="1268760"/>
            <a:ext cx="8302625" cy="4535488"/>
          </a:xfrm>
        </p:spPr>
        <p:txBody>
          <a:bodyPr/>
          <a:lstStyle/>
          <a:p>
            <a:pPr eaLnBrk="1" hangingPunct="1">
              <a:buNone/>
            </a:pPr>
            <a:r>
              <a:rPr lang="en-US" sz="2000" dirty="0" smtClean="0"/>
              <a:t>1. What are the benefits to Boeing of outsourcing so much work on the 787 to foreign suppliers?  What are the potential risks?  Do the benefits outweigh the risk?</a:t>
            </a:r>
            <a:endParaRPr lang="en-CA" sz="2000" dirty="0" smtClean="0"/>
          </a:p>
          <a:p>
            <a:pPr eaLnBrk="1" hangingPunct="1">
              <a:buNone/>
            </a:pPr>
            <a:endParaRPr lang="en-US" sz="2000" dirty="0" smtClean="0"/>
          </a:p>
          <a:p>
            <a:pPr eaLnBrk="1" hangingPunct="1">
              <a:buNone/>
            </a:pPr>
            <a:r>
              <a:rPr lang="en-US" sz="2000" dirty="0" smtClean="0"/>
              <a:t>2.  In 2007 and 2008 Boeing ran into several publicized issues with regard to its management of globally dispersed supply chain.  What are the causes of these problems?  What can a company like Boeing do to make sure that such problems do not occur in the future?</a:t>
            </a:r>
            <a:endParaRPr lang="en-CA" sz="2000" dirty="0" smtClean="0"/>
          </a:p>
          <a:p>
            <a:pPr eaLnBrk="1" hangingPunct="1">
              <a:buNone/>
            </a:pPr>
            <a:endParaRPr lang="en-US" sz="2000" dirty="0" smtClean="0"/>
          </a:p>
          <a:p>
            <a:pPr eaLnBrk="1" hangingPunct="1">
              <a:buNone/>
            </a:pPr>
            <a:r>
              <a:rPr lang="en-US" sz="2000" dirty="0" smtClean="0"/>
              <a:t>3.  Some critics have claimed that by outsourcing so much work, Boeing has been exporting American jobs overseas.  Is this criticism fair?  How should the company respond to such criticism? </a:t>
            </a:r>
            <a:endParaRPr lang="en-US" sz="4400" dirty="0" smtClean="0">
              <a:effectLst/>
            </a:endParaRPr>
          </a:p>
        </p:txBody>
      </p:sp>
      <p:sp>
        <p:nvSpPr>
          <p:cNvPr id="6" name="Footer Placeholder 5"/>
          <p:cNvSpPr>
            <a:spLocks noGrp="1"/>
          </p:cNvSpPr>
          <p:nvPr>
            <p:ph type="ftr" sz="quarter" idx="11"/>
          </p:nvPr>
        </p:nvSpPr>
        <p:spPr/>
        <p:txBody>
          <a:bodyPr/>
          <a:lstStyle/>
          <a:p>
            <a:pPr>
              <a:defRPr/>
            </a:pPr>
            <a:r>
              <a:rPr lang="en-US" smtClean="0"/>
              <a:t>©MH 2011          BUSI 2701</a:t>
            </a:r>
            <a:endParaRPr lang="en-US" dirty="0"/>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29</a:t>
            </a:fld>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oter Placeholder 3"/>
          <p:cNvSpPr>
            <a:spLocks noGrp="1"/>
          </p:cNvSpPr>
          <p:nvPr>
            <p:ph type="ftr" sz="quarter" idx="10"/>
          </p:nvPr>
        </p:nvSpPr>
        <p:spPr>
          <a:noFill/>
        </p:spPr>
        <p:txBody>
          <a:bodyPr/>
          <a:lstStyle/>
          <a:p>
            <a:r>
              <a:rPr lang="en-US" smtClean="0"/>
              <a:t>©MH 2011          BUSI 2701</a:t>
            </a:r>
            <a:endParaRPr lang="en-US"/>
          </a:p>
        </p:txBody>
      </p:sp>
      <p:sp>
        <p:nvSpPr>
          <p:cNvPr id="21508" name="Rectangle 2"/>
          <p:cNvSpPr>
            <a:spLocks noGrp="1" noChangeArrowheads="1"/>
          </p:cNvSpPr>
          <p:nvPr>
            <p:ph type="title"/>
          </p:nvPr>
        </p:nvSpPr>
        <p:spPr/>
        <p:txBody>
          <a:bodyPr/>
          <a:lstStyle/>
          <a:p>
            <a:pPr eaLnBrk="1" hangingPunct="1"/>
            <a:r>
              <a:rPr lang="en-US" sz="2800" b="1" dirty="0" smtClean="0">
                <a:latin typeface="Cambria" pitchFamily="18" charset="0"/>
              </a:rPr>
              <a:t>How Do Firms Manage The Global Supply Chain?</a:t>
            </a:r>
          </a:p>
        </p:txBody>
      </p:sp>
      <p:sp>
        <p:nvSpPr>
          <p:cNvPr id="21509" name="Rectangle 3"/>
          <p:cNvSpPr>
            <a:spLocks noGrp="1" noChangeArrowheads="1"/>
          </p:cNvSpPr>
          <p:nvPr>
            <p:ph type="body" idx="1"/>
          </p:nvPr>
        </p:nvSpPr>
        <p:spPr>
          <a:xfrm>
            <a:off x="467544" y="1268760"/>
            <a:ext cx="8229600" cy="4530725"/>
          </a:xfrm>
        </p:spPr>
        <p:txBody>
          <a:bodyPr/>
          <a:lstStyle/>
          <a:p>
            <a:pPr eaLnBrk="1" hangingPunct="1"/>
            <a:r>
              <a:rPr lang="en-US" sz="2400" b="1" dirty="0" smtClean="0"/>
              <a:t>Logistics</a:t>
            </a:r>
            <a:r>
              <a:rPr lang="en-US" sz="2400" dirty="0" smtClean="0"/>
              <a:t> encompasses the activities necessary to get </a:t>
            </a:r>
            <a:r>
              <a:rPr lang="en-US" sz="2400" u="sng" dirty="0" smtClean="0"/>
              <a:t>materials</a:t>
            </a:r>
            <a:r>
              <a:rPr lang="en-US" sz="2400" dirty="0" smtClean="0"/>
              <a:t> to a manufacturing facility, through the manufacturing process, and out through a distribution system to the end user all </a:t>
            </a:r>
            <a:r>
              <a:rPr lang="en-US" sz="2400" u="sng" dirty="0" smtClean="0"/>
              <a:t>at the right time, in the right amount and in the right sequence</a:t>
            </a:r>
          </a:p>
          <a:p>
            <a:pPr eaLnBrk="1" hangingPunct="1"/>
            <a:endParaRPr lang="en-US" sz="2400" dirty="0" smtClean="0"/>
          </a:p>
          <a:p>
            <a:pPr eaLnBrk="1" hangingPunct="1"/>
            <a:r>
              <a:rPr lang="en-US" sz="2400" dirty="0" smtClean="0"/>
              <a:t>The goal is to</a:t>
            </a:r>
          </a:p>
          <a:p>
            <a:pPr lvl="1" eaLnBrk="1" hangingPunct="1"/>
            <a:r>
              <a:rPr lang="en-US" sz="2000" dirty="0" smtClean="0"/>
              <a:t>manage a global supply chain at the lowest possible cost and in a way that best serves customer needs</a:t>
            </a:r>
          </a:p>
          <a:p>
            <a:pPr lvl="1" eaLnBrk="1" hangingPunct="1"/>
            <a:endParaRPr lang="en-US" sz="2000" dirty="0" smtClean="0"/>
          </a:p>
          <a:p>
            <a:pPr lvl="1" eaLnBrk="1" hangingPunct="1"/>
            <a:r>
              <a:rPr lang="en-US" sz="2000" dirty="0" smtClean="0"/>
              <a:t>establish a competitive advantage through superior customer service    </a:t>
            </a:r>
          </a:p>
          <a:p>
            <a:pPr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30</a:t>
            </a:fld>
            <a:endParaRPr 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3"/>
          <p:cNvSpPr>
            <a:spLocks noGrp="1"/>
          </p:cNvSpPr>
          <p:nvPr>
            <p:ph type="ftr" sz="quarter" idx="10"/>
          </p:nvPr>
        </p:nvSpPr>
        <p:spPr>
          <a:noFill/>
        </p:spPr>
        <p:txBody>
          <a:bodyPr/>
          <a:lstStyle/>
          <a:p>
            <a:r>
              <a:rPr lang="en-US" smtClean="0"/>
              <a:t>©MH 2011          BUSI 2701</a:t>
            </a:r>
            <a:endParaRPr lang="en-US"/>
          </a:p>
        </p:txBody>
      </p:sp>
      <p:sp>
        <p:nvSpPr>
          <p:cNvPr id="22532" name="Rectangle 2"/>
          <p:cNvSpPr>
            <a:spLocks noGrp="1" noChangeArrowheads="1"/>
          </p:cNvSpPr>
          <p:nvPr>
            <p:ph type="title"/>
          </p:nvPr>
        </p:nvSpPr>
        <p:spPr/>
        <p:txBody>
          <a:bodyPr/>
          <a:lstStyle/>
          <a:p>
            <a:pPr eaLnBrk="1" hangingPunct="1"/>
            <a:r>
              <a:rPr lang="en-US" b="1" smtClean="0">
                <a:latin typeface="Cambria" pitchFamily="18" charset="0"/>
              </a:rPr>
              <a:t>What Is The Role Of </a:t>
            </a:r>
            <a:br>
              <a:rPr lang="en-US" b="1" smtClean="0">
                <a:latin typeface="Cambria" pitchFamily="18" charset="0"/>
              </a:rPr>
            </a:br>
            <a:r>
              <a:rPr lang="en-US" b="1" smtClean="0">
                <a:latin typeface="Cambria" pitchFamily="18" charset="0"/>
              </a:rPr>
              <a:t>Just-In-Time Inventory?</a:t>
            </a:r>
          </a:p>
        </p:txBody>
      </p:sp>
      <p:sp>
        <p:nvSpPr>
          <p:cNvPr id="22533" name="Rectangle 3"/>
          <p:cNvSpPr>
            <a:spLocks noGrp="1" noChangeArrowheads="1"/>
          </p:cNvSpPr>
          <p:nvPr>
            <p:ph type="body" idx="1"/>
          </p:nvPr>
        </p:nvSpPr>
        <p:spPr/>
        <p:txBody>
          <a:bodyPr/>
          <a:lstStyle/>
          <a:p>
            <a:pPr eaLnBrk="1" hangingPunct="1">
              <a:lnSpc>
                <a:spcPct val="80000"/>
              </a:lnSpc>
              <a:buNone/>
            </a:pPr>
            <a:endParaRPr lang="en-US" sz="2800" b="1" dirty="0" smtClean="0"/>
          </a:p>
          <a:p>
            <a:pPr eaLnBrk="1" hangingPunct="1">
              <a:lnSpc>
                <a:spcPct val="80000"/>
              </a:lnSpc>
              <a:buNone/>
            </a:pPr>
            <a:r>
              <a:rPr lang="en-US" sz="2800" b="1" dirty="0" smtClean="0"/>
              <a:t>Just-in-time</a:t>
            </a:r>
            <a:r>
              <a:rPr lang="en-US" sz="2800" dirty="0" smtClean="0"/>
              <a:t> (</a:t>
            </a:r>
            <a:r>
              <a:rPr lang="en-US" sz="2800" b="1" dirty="0" smtClean="0"/>
              <a:t>JIT</a:t>
            </a:r>
            <a:r>
              <a:rPr lang="en-US" sz="2800" dirty="0" smtClean="0"/>
              <a:t>) systems economize on inventory holding costs by having </a:t>
            </a:r>
            <a:r>
              <a:rPr lang="en-US" sz="2800" u="sng" dirty="0" smtClean="0"/>
              <a:t>materials arrive at a manufacturing plant just in time</a:t>
            </a:r>
            <a:r>
              <a:rPr lang="en-US" sz="2800" dirty="0" smtClean="0"/>
              <a:t> to enter the production process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31</a:t>
            </a:fld>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3"/>
          <p:cNvSpPr>
            <a:spLocks noGrp="1"/>
          </p:cNvSpPr>
          <p:nvPr>
            <p:ph type="ftr" sz="quarter" idx="10"/>
          </p:nvPr>
        </p:nvSpPr>
        <p:spPr>
          <a:noFill/>
        </p:spPr>
        <p:txBody>
          <a:bodyPr/>
          <a:lstStyle/>
          <a:p>
            <a:r>
              <a:rPr lang="en-US" smtClean="0"/>
              <a:t>©MH 2011          BUSI 2701</a:t>
            </a:r>
            <a:endParaRPr lang="en-US"/>
          </a:p>
        </p:txBody>
      </p:sp>
      <p:sp>
        <p:nvSpPr>
          <p:cNvPr id="22532" name="Rectangle 2"/>
          <p:cNvSpPr>
            <a:spLocks noGrp="1" noChangeArrowheads="1"/>
          </p:cNvSpPr>
          <p:nvPr>
            <p:ph type="title"/>
          </p:nvPr>
        </p:nvSpPr>
        <p:spPr/>
        <p:txBody>
          <a:bodyPr/>
          <a:lstStyle/>
          <a:p>
            <a:pPr eaLnBrk="1" hangingPunct="1"/>
            <a:r>
              <a:rPr lang="en-US" b="1" smtClean="0">
                <a:latin typeface="Cambria" pitchFamily="18" charset="0"/>
              </a:rPr>
              <a:t>What Is The Role Of </a:t>
            </a:r>
            <a:br>
              <a:rPr lang="en-US" b="1" smtClean="0">
                <a:latin typeface="Cambria" pitchFamily="18" charset="0"/>
              </a:rPr>
            </a:br>
            <a:r>
              <a:rPr lang="en-US" b="1" smtClean="0">
                <a:latin typeface="Cambria" pitchFamily="18" charset="0"/>
              </a:rPr>
              <a:t>Just-In-Time Inventory?</a:t>
            </a:r>
          </a:p>
        </p:txBody>
      </p:sp>
      <p:sp>
        <p:nvSpPr>
          <p:cNvPr id="22533" name="Rectangle 3"/>
          <p:cNvSpPr>
            <a:spLocks noGrp="1" noChangeArrowheads="1"/>
          </p:cNvSpPr>
          <p:nvPr>
            <p:ph type="body" idx="1"/>
          </p:nvPr>
        </p:nvSpPr>
        <p:spPr/>
        <p:txBody>
          <a:bodyPr/>
          <a:lstStyle/>
          <a:p>
            <a:pPr eaLnBrk="1" hangingPunct="1">
              <a:lnSpc>
                <a:spcPct val="80000"/>
              </a:lnSpc>
            </a:pPr>
            <a:r>
              <a:rPr lang="en-US" sz="2800" dirty="0" smtClean="0"/>
              <a:t>JIT systems</a:t>
            </a:r>
          </a:p>
          <a:p>
            <a:pPr lvl="1" eaLnBrk="1" hangingPunct="1">
              <a:lnSpc>
                <a:spcPct val="80000"/>
              </a:lnSpc>
            </a:pPr>
            <a:endParaRPr lang="en-US" sz="2400" dirty="0" smtClean="0"/>
          </a:p>
          <a:p>
            <a:pPr lvl="1" eaLnBrk="1" hangingPunct="1">
              <a:lnSpc>
                <a:spcPct val="80000"/>
              </a:lnSpc>
            </a:pPr>
            <a:r>
              <a:rPr lang="en-US" sz="2400" dirty="0" smtClean="0"/>
              <a:t>generate major cost savings from reduced warehousing and inventory holding costs </a:t>
            </a:r>
          </a:p>
          <a:p>
            <a:pPr lvl="1" eaLnBrk="1" hangingPunct="1">
              <a:lnSpc>
                <a:spcPct val="80000"/>
              </a:lnSpc>
            </a:pPr>
            <a:endParaRPr lang="en-US" sz="2400" dirty="0" smtClean="0"/>
          </a:p>
          <a:p>
            <a:pPr lvl="1" eaLnBrk="1" hangingPunct="1">
              <a:lnSpc>
                <a:spcPct val="80000"/>
              </a:lnSpc>
            </a:pPr>
            <a:r>
              <a:rPr lang="en-US" sz="2400" dirty="0" smtClean="0"/>
              <a:t>can help the firm spot defective parts and take them out of the manufacturing process to boost product quality</a:t>
            </a:r>
          </a:p>
          <a:p>
            <a:pPr eaLnBrk="1" hangingPunct="1">
              <a:lnSpc>
                <a:spcPct val="80000"/>
              </a:lnSpc>
            </a:pPr>
            <a:endParaRPr lang="en-US" sz="2800" dirty="0" smtClean="0"/>
          </a:p>
          <a:p>
            <a:pPr eaLnBrk="1" hangingPunct="1">
              <a:lnSpc>
                <a:spcPct val="80000"/>
              </a:lnSpc>
            </a:pPr>
            <a:r>
              <a:rPr lang="en-US" sz="2800" dirty="0" smtClean="0"/>
              <a:t>But, a JIT system leaves the firm with </a:t>
            </a:r>
            <a:r>
              <a:rPr lang="en-US" sz="2800" u="sng" dirty="0" smtClean="0"/>
              <a:t>no buffer stock of inventory</a:t>
            </a:r>
            <a:r>
              <a:rPr lang="en-US" sz="2800" dirty="0" smtClean="0"/>
              <a:t> to meet unexpected demand or supply changes </a:t>
            </a:r>
          </a:p>
          <a:p>
            <a:pPr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32</a:t>
            </a:fld>
            <a:endParaRPr 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Footer Placeholder 3"/>
          <p:cNvSpPr>
            <a:spLocks noGrp="1"/>
          </p:cNvSpPr>
          <p:nvPr>
            <p:ph type="ftr" sz="quarter" idx="10"/>
          </p:nvPr>
        </p:nvSpPr>
        <p:spPr>
          <a:noFill/>
        </p:spPr>
        <p:txBody>
          <a:bodyPr/>
          <a:lstStyle/>
          <a:p>
            <a:r>
              <a:rPr lang="en-US" smtClean="0"/>
              <a:t>©MH 2011          BUSI 2701</a:t>
            </a:r>
            <a:endParaRPr lang="en-US" dirty="0"/>
          </a:p>
        </p:txBody>
      </p:sp>
      <p:sp>
        <p:nvSpPr>
          <p:cNvPr id="23556" name="Rectangle 2"/>
          <p:cNvSpPr>
            <a:spLocks noGrp="1" noChangeArrowheads="1"/>
          </p:cNvSpPr>
          <p:nvPr>
            <p:ph type="title"/>
          </p:nvPr>
        </p:nvSpPr>
        <p:spPr/>
        <p:txBody>
          <a:bodyPr/>
          <a:lstStyle/>
          <a:p>
            <a:pPr eaLnBrk="1" hangingPunct="1"/>
            <a:r>
              <a:rPr lang="en-US" sz="4000" b="1" smtClean="0">
                <a:latin typeface="Cambria" pitchFamily="18" charset="0"/>
              </a:rPr>
              <a:t>What Is The Role Of Information Technology And The Internet?</a:t>
            </a:r>
          </a:p>
        </p:txBody>
      </p:sp>
      <p:sp>
        <p:nvSpPr>
          <p:cNvPr id="23557" name="Rectangle 3"/>
          <p:cNvSpPr>
            <a:spLocks noGrp="1" noChangeArrowheads="1"/>
          </p:cNvSpPr>
          <p:nvPr>
            <p:ph type="body" idx="1"/>
          </p:nvPr>
        </p:nvSpPr>
        <p:spPr/>
        <p:txBody>
          <a:bodyPr/>
          <a:lstStyle/>
          <a:p>
            <a:pPr eaLnBrk="1" hangingPunct="1"/>
            <a:r>
              <a:rPr lang="en-US" sz="2400" dirty="0" smtClean="0"/>
              <a:t>Web-based information systems play a crucial role in materials management</a:t>
            </a:r>
          </a:p>
          <a:p>
            <a:pPr lvl="1" eaLnBrk="1" hangingPunct="1"/>
            <a:r>
              <a:rPr lang="en-US" sz="2000" dirty="0" smtClean="0"/>
              <a:t>allow firms to optimize production scheduling according to when components are expected to arrive</a:t>
            </a:r>
          </a:p>
          <a:p>
            <a:pPr eaLnBrk="1" hangingPunct="1"/>
            <a:endParaRPr lang="en-US" sz="2400" dirty="0" smtClean="0"/>
          </a:p>
          <a:p>
            <a:pPr eaLnBrk="1" hangingPunct="1"/>
            <a:r>
              <a:rPr lang="en-US" sz="2400" dirty="0" smtClean="0"/>
              <a:t>Electronic Data Interchange (EDI)</a:t>
            </a:r>
          </a:p>
          <a:p>
            <a:pPr lvl="1" eaLnBrk="1" hangingPunct="1"/>
            <a:r>
              <a:rPr lang="en-US" sz="2000" dirty="0" smtClean="0"/>
              <a:t>facilitates the tracking of inputs</a:t>
            </a:r>
          </a:p>
          <a:p>
            <a:pPr lvl="1" eaLnBrk="1" hangingPunct="1"/>
            <a:r>
              <a:rPr lang="en-US" sz="2000" dirty="0" smtClean="0"/>
              <a:t>allows the firm to optimize its production schedule</a:t>
            </a:r>
          </a:p>
          <a:p>
            <a:pPr lvl="1" eaLnBrk="1" hangingPunct="1"/>
            <a:r>
              <a:rPr lang="en-US" sz="2000" dirty="0" smtClean="0"/>
              <a:t>lets the firm and its suppliers communicate in real time</a:t>
            </a:r>
          </a:p>
          <a:p>
            <a:pPr lvl="1" eaLnBrk="1" hangingPunct="1"/>
            <a:r>
              <a:rPr lang="en-US" sz="2000" dirty="0" smtClean="0"/>
              <a:t>eliminates the flow of paperwork between the firm and its suppliers</a:t>
            </a:r>
          </a:p>
          <a:p>
            <a:pPr eaLnBrk="1" hangingPunct="1"/>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33</a:t>
            </a:fld>
            <a:endParaRPr 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endParaRPr lang="en-US" sz="4400" b="1" dirty="0" smtClean="0"/>
          </a:p>
        </p:txBody>
      </p:sp>
      <p:sp>
        <p:nvSpPr>
          <p:cNvPr id="21507" name="Rectangle 3"/>
          <p:cNvSpPr>
            <a:spLocks noGrp="1" noChangeArrowheads="1"/>
          </p:cNvSpPr>
          <p:nvPr>
            <p:ph type="body" idx="1"/>
          </p:nvPr>
        </p:nvSpPr>
        <p:spPr>
          <a:xfrm>
            <a:off x="395288" y="1125538"/>
            <a:ext cx="8302625" cy="4535487"/>
          </a:xfrm>
        </p:spPr>
        <p:txBody>
          <a:bodyPr/>
          <a:lstStyle/>
          <a:p>
            <a:pPr algn="ctr" eaLnBrk="1" hangingPunct="1">
              <a:buFont typeface="Wingdings" pitchFamily="2" charset="2"/>
              <a:buNone/>
            </a:pPr>
            <a:r>
              <a:rPr lang="en-US" sz="4400" b="1" smtClean="0">
                <a:effectLst/>
              </a:rPr>
              <a:t>Supply Chain</a:t>
            </a:r>
          </a:p>
          <a:p>
            <a:pPr algn="ctr" eaLnBrk="1" hangingPunct="1">
              <a:buFont typeface="Wingdings" pitchFamily="2" charset="2"/>
              <a:buNone/>
            </a:pPr>
            <a:r>
              <a:rPr lang="en-US" sz="4400" b="1" smtClean="0">
                <a:effectLst/>
              </a:rPr>
              <a:t>Strategies</a:t>
            </a:r>
          </a:p>
          <a:p>
            <a:pPr algn="ctr" eaLnBrk="1" hangingPunct="1">
              <a:buFont typeface="Wingdings" pitchFamily="2" charset="2"/>
              <a:buNone/>
            </a:pPr>
            <a:endParaRPr lang="en-US" b="1" smtClean="0">
              <a:effectLst/>
            </a:endParaRPr>
          </a:p>
          <a:p>
            <a:pPr algn="ctr" eaLnBrk="1" hangingPunct="1">
              <a:buFont typeface="Wingdings" pitchFamily="2" charset="2"/>
              <a:buNone/>
            </a:pPr>
            <a:r>
              <a:rPr lang="en-US" b="1" smtClean="0">
                <a:effectLst/>
              </a:rPr>
              <a:t>See the Whole Board</a:t>
            </a:r>
          </a:p>
        </p:txBody>
      </p:sp>
      <p:sp>
        <p:nvSpPr>
          <p:cNvPr id="6" name="Footer Placeholder 5"/>
          <p:cNvSpPr>
            <a:spLocks noGrp="1"/>
          </p:cNvSpPr>
          <p:nvPr>
            <p:ph type="ftr" sz="quarter" idx="11"/>
          </p:nvPr>
        </p:nvSpPr>
        <p:spPr/>
        <p:txBody>
          <a:bodyPr/>
          <a:lstStyle/>
          <a:p>
            <a:pPr>
              <a:defRPr/>
            </a:pPr>
            <a:r>
              <a:rPr lang="en-US" dirty="0" smtClean="0"/>
              <a:t>BUSI 2701</a:t>
            </a:r>
            <a:endParaRPr lang="en-US" dirty="0"/>
          </a:p>
        </p:txBody>
      </p:sp>
      <p:pic>
        <p:nvPicPr>
          <p:cNvPr id="21509" name="Picture 3" descr="C:\Documents and Settings\Compaq_Owner\Local Settings\Temporary Internet Files\Content.IE5\A4DVS213\MC900299853[1].wmf"/>
          <p:cNvPicPr>
            <a:picLocks noChangeAspect="1" noChangeArrowheads="1"/>
          </p:cNvPicPr>
          <p:nvPr/>
        </p:nvPicPr>
        <p:blipFill>
          <a:blip r:embed="rId2" cstate="print"/>
          <a:srcRect/>
          <a:stretch>
            <a:fillRect/>
          </a:stretch>
        </p:blipFill>
        <p:spPr bwMode="auto">
          <a:xfrm>
            <a:off x="3203575" y="3933825"/>
            <a:ext cx="2730500" cy="1582738"/>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63E44CDE-06EB-4236-9693-D9B5F1B90B6D}" type="slidenum">
              <a:rPr lang="en-US" smtClean="0"/>
              <a:pPr>
                <a:defRPr/>
              </a:pPr>
              <a:t>34</a:t>
            </a:fld>
            <a:endParaRPr lang="en-US"/>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a:defRPr/>
            </a:pPr>
            <a:r>
              <a:rPr lang="en-US" b="1" dirty="0"/>
              <a:t>Supply </a:t>
            </a:r>
            <a:r>
              <a:rPr lang="en-US" b="1" dirty="0" smtClean="0"/>
              <a:t>Chain - Definition</a:t>
            </a:r>
            <a:endParaRPr lang="en-US" dirty="0"/>
          </a:p>
        </p:txBody>
      </p:sp>
      <p:sp>
        <p:nvSpPr>
          <p:cNvPr id="22531" name="Rectangle 3"/>
          <p:cNvSpPr>
            <a:spLocks noGrp="1" noChangeArrowheads="1"/>
          </p:cNvSpPr>
          <p:nvPr>
            <p:ph type="body" idx="1"/>
          </p:nvPr>
        </p:nvSpPr>
        <p:spPr>
          <a:xfrm>
            <a:off x="250825" y="1600200"/>
            <a:ext cx="8713788" cy="4530725"/>
          </a:xfrm>
        </p:spPr>
        <p:txBody>
          <a:bodyPr/>
          <a:lstStyle/>
          <a:p>
            <a:r>
              <a:rPr lang="en-CA" smtClean="0">
                <a:effectLst/>
              </a:rPr>
              <a:t>All parties involved, directly or indirectly, upstream and downstream</a:t>
            </a:r>
          </a:p>
          <a:p>
            <a:endParaRPr lang="en-CA" smtClean="0">
              <a:effectLst/>
            </a:endParaRPr>
          </a:p>
          <a:p>
            <a:r>
              <a:rPr lang="en-CA" smtClean="0">
                <a:effectLst/>
              </a:rPr>
              <a:t>Flows of products, services, finances, and/or information from raw materials to final consumer</a:t>
            </a:r>
          </a:p>
          <a:p>
            <a:endParaRPr lang="en-US" smtClean="0">
              <a:effectLst/>
            </a:endParaRPr>
          </a:p>
        </p:txBody>
      </p:sp>
      <p:sp>
        <p:nvSpPr>
          <p:cNvPr id="4" name="Footer Placeholder 3"/>
          <p:cNvSpPr>
            <a:spLocks noGrp="1"/>
          </p:cNvSpPr>
          <p:nvPr>
            <p:ph type="ftr" sz="quarter" idx="11"/>
          </p:nvPr>
        </p:nvSpPr>
        <p:spPr/>
        <p:txBody>
          <a:bodyPr/>
          <a:lstStyle/>
          <a:p>
            <a:pPr>
              <a:defRPr/>
            </a:pPr>
            <a:r>
              <a:rPr lang="en-US" dirty="0" smtClean="0"/>
              <a:t>BUSI 2701</a:t>
            </a:r>
            <a:endParaRPr lang="en-US" dirty="0"/>
          </a:p>
        </p:txBody>
      </p:sp>
      <p:sp>
        <p:nvSpPr>
          <p:cNvPr id="5" name="Slide Number Placeholder 4"/>
          <p:cNvSpPr>
            <a:spLocks noGrp="1"/>
          </p:cNvSpPr>
          <p:nvPr>
            <p:ph type="sldNum" sz="quarter" idx="12"/>
          </p:nvPr>
        </p:nvSpPr>
        <p:spPr/>
        <p:txBody>
          <a:bodyPr/>
          <a:lstStyle/>
          <a:p>
            <a:pPr>
              <a:defRPr/>
            </a:pPr>
            <a:fld id="{C04A9330-8A63-4E32-B49F-BC9E310E9796}" type="slidenum">
              <a:rPr lang="en-US" smtClean="0"/>
              <a:pPr>
                <a:defRPr/>
              </a:pPr>
              <a:t>35</a:t>
            </a:fld>
            <a:endParaRPr lang="en-US"/>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a:defRPr/>
            </a:pPr>
            <a:r>
              <a:rPr lang="en-US" b="1" dirty="0"/>
              <a:t>Supply </a:t>
            </a:r>
            <a:r>
              <a:rPr lang="en-US" b="1" dirty="0" smtClean="0"/>
              <a:t>Chain - Definition</a:t>
            </a:r>
            <a:endParaRPr lang="en-US" dirty="0"/>
          </a:p>
        </p:txBody>
      </p:sp>
      <p:sp>
        <p:nvSpPr>
          <p:cNvPr id="23555" name="Rectangle 3"/>
          <p:cNvSpPr>
            <a:spLocks noGrp="1" noChangeArrowheads="1"/>
          </p:cNvSpPr>
          <p:nvPr>
            <p:ph type="body" idx="1"/>
          </p:nvPr>
        </p:nvSpPr>
        <p:spPr>
          <a:xfrm>
            <a:off x="250825" y="1600200"/>
            <a:ext cx="8713788" cy="4530725"/>
          </a:xfrm>
        </p:spPr>
        <p:txBody>
          <a:bodyPr/>
          <a:lstStyle/>
          <a:p>
            <a:r>
              <a:rPr lang="en-US" smtClean="0">
                <a:effectLst/>
              </a:rPr>
              <a:t>Can include:</a:t>
            </a:r>
          </a:p>
          <a:p>
            <a:pPr lvl="1"/>
            <a:r>
              <a:rPr lang="en-US" smtClean="0">
                <a:effectLst/>
              </a:rPr>
              <a:t>Raw materials providers, refiners, manufactures, parts suppliers, assembly providers, systems providers, distributors, wholesalers and retailers</a:t>
            </a:r>
            <a:endParaRPr lang="en-CA" smtClean="0">
              <a:effectLst/>
            </a:endParaRPr>
          </a:p>
          <a:p>
            <a:pPr lvl="1"/>
            <a:endParaRPr lang="en-CA" smtClean="0">
              <a:effectLst/>
            </a:endParaRPr>
          </a:p>
          <a:p>
            <a:r>
              <a:rPr lang="en-CA" smtClean="0">
                <a:effectLst/>
              </a:rPr>
              <a:t>But also: </a:t>
            </a:r>
          </a:p>
          <a:p>
            <a:pPr lvl="1"/>
            <a:r>
              <a:rPr lang="en-CA" smtClean="0">
                <a:effectLst/>
              </a:rPr>
              <a:t>Banks, third party logistics providers, consulting companies, marketing companies, research labs, universities and other types of organizations</a:t>
            </a:r>
          </a:p>
        </p:txBody>
      </p:sp>
      <p:sp>
        <p:nvSpPr>
          <p:cNvPr id="4" name="Footer Placeholder 3"/>
          <p:cNvSpPr>
            <a:spLocks noGrp="1"/>
          </p:cNvSpPr>
          <p:nvPr>
            <p:ph type="ftr" sz="quarter" idx="11"/>
          </p:nvPr>
        </p:nvSpPr>
        <p:spPr/>
        <p:txBody>
          <a:bodyPr/>
          <a:lstStyle/>
          <a:p>
            <a:pPr>
              <a:defRPr/>
            </a:pPr>
            <a:r>
              <a:rPr lang="en-US" dirty="0" smtClean="0"/>
              <a:t>BUSI 2701</a:t>
            </a:r>
            <a:endParaRPr lang="en-US" dirty="0"/>
          </a:p>
        </p:txBody>
      </p:sp>
      <p:sp>
        <p:nvSpPr>
          <p:cNvPr id="5" name="Slide Number Placeholder 4"/>
          <p:cNvSpPr>
            <a:spLocks noGrp="1"/>
          </p:cNvSpPr>
          <p:nvPr>
            <p:ph type="sldNum" sz="quarter" idx="12"/>
          </p:nvPr>
        </p:nvSpPr>
        <p:spPr/>
        <p:txBody>
          <a:bodyPr/>
          <a:lstStyle/>
          <a:p>
            <a:pPr>
              <a:defRPr/>
            </a:pPr>
            <a:fld id="{838668C5-1E62-483F-9585-A3899EA9DB64}" type="slidenum">
              <a:rPr lang="en-US" smtClean="0"/>
              <a:pPr>
                <a:defRPr/>
              </a:pPr>
              <a:t>36</a:t>
            </a:fld>
            <a:endParaRPr lang="en-US"/>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pPr>
              <a:defRPr/>
            </a:pPr>
            <a:r>
              <a:rPr lang="en-US" b="1"/>
              <a:t>Supply Chain</a:t>
            </a:r>
            <a:endParaRPr lang="en-US"/>
          </a:p>
        </p:txBody>
      </p:sp>
      <p:sp>
        <p:nvSpPr>
          <p:cNvPr id="24579" name="Rectangle 3"/>
          <p:cNvSpPr>
            <a:spLocks noGrp="1" noChangeArrowheads="1"/>
          </p:cNvSpPr>
          <p:nvPr>
            <p:ph type="body" idx="1"/>
          </p:nvPr>
        </p:nvSpPr>
        <p:spPr>
          <a:xfrm>
            <a:off x="250825" y="1196975"/>
            <a:ext cx="8713788" cy="4530725"/>
          </a:xfrm>
        </p:spPr>
        <p:txBody>
          <a:bodyPr/>
          <a:lstStyle/>
          <a:p>
            <a:endParaRPr lang="en-CA" smtClean="0">
              <a:effectLst/>
            </a:endParaRPr>
          </a:p>
          <a:p>
            <a:r>
              <a:rPr lang="en-CA" smtClean="0">
                <a:effectLst/>
              </a:rPr>
              <a:t>The concept should be thought of as a </a:t>
            </a:r>
            <a:r>
              <a:rPr lang="en-CA" u="sng" smtClean="0">
                <a:effectLst/>
              </a:rPr>
              <a:t>network, web or system that functions as a whole</a:t>
            </a:r>
            <a:r>
              <a:rPr lang="en-CA" smtClean="0">
                <a:effectLst/>
              </a:rPr>
              <a:t> to provide value from the highest upstream source, through various value-adding or modifying nodes, to the end-customer.</a:t>
            </a:r>
          </a:p>
          <a:p>
            <a:endParaRPr lang="en-CA" smtClean="0">
              <a:effectLst/>
            </a:endParaRPr>
          </a:p>
          <a:p>
            <a:r>
              <a:rPr lang="en-CA" smtClean="0">
                <a:effectLst/>
              </a:rPr>
              <a:t>Remember: the whole can be greater than the sum of the parts. </a:t>
            </a:r>
            <a:endParaRPr lang="en-US" smtClean="0">
              <a:effectLst/>
            </a:endParaRPr>
          </a:p>
          <a:p>
            <a:endParaRPr lang="en-US" smtClean="0">
              <a:effectLst/>
            </a:endParaRPr>
          </a:p>
        </p:txBody>
      </p:sp>
      <p:sp>
        <p:nvSpPr>
          <p:cNvPr id="4" name="Footer Placeholder 3"/>
          <p:cNvSpPr>
            <a:spLocks noGrp="1"/>
          </p:cNvSpPr>
          <p:nvPr>
            <p:ph type="ftr" sz="quarter" idx="11"/>
          </p:nvPr>
        </p:nvSpPr>
        <p:spPr/>
        <p:txBody>
          <a:bodyPr/>
          <a:lstStyle/>
          <a:p>
            <a:pPr>
              <a:defRPr/>
            </a:pPr>
            <a:r>
              <a:rPr lang="en-US" dirty="0" smtClean="0"/>
              <a:t>BUSI 2701</a:t>
            </a:r>
            <a:endParaRPr lang="en-US" dirty="0"/>
          </a:p>
        </p:txBody>
      </p:sp>
      <p:sp>
        <p:nvSpPr>
          <p:cNvPr id="5" name="Slide Number Placeholder 4"/>
          <p:cNvSpPr>
            <a:spLocks noGrp="1"/>
          </p:cNvSpPr>
          <p:nvPr>
            <p:ph type="sldNum" sz="quarter" idx="12"/>
          </p:nvPr>
        </p:nvSpPr>
        <p:spPr/>
        <p:txBody>
          <a:bodyPr/>
          <a:lstStyle/>
          <a:p>
            <a:pPr>
              <a:defRPr/>
            </a:pPr>
            <a:fld id="{883CAE44-C5C8-4A77-BC7F-95737872B9EB}" type="slidenum">
              <a:rPr lang="en-US" smtClean="0"/>
              <a:pPr>
                <a:defRPr/>
              </a:pPr>
              <a:t>37</a:t>
            </a:fld>
            <a:endParaRPr lang="en-US"/>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pPr>
              <a:defRPr/>
            </a:pPr>
            <a:r>
              <a:rPr lang="en-US" b="1" dirty="0"/>
              <a:t>Supply </a:t>
            </a:r>
            <a:r>
              <a:rPr lang="en-US" b="1" dirty="0" smtClean="0"/>
              <a:t>Web or System???</a:t>
            </a:r>
            <a:endParaRPr lang="en-US" dirty="0"/>
          </a:p>
        </p:txBody>
      </p:sp>
      <p:sp>
        <p:nvSpPr>
          <p:cNvPr id="57347" name="Rectangle 3"/>
          <p:cNvSpPr>
            <a:spLocks noGrp="1" noChangeArrowheads="1"/>
          </p:cNvSpPr>
          <p:nvPr>
            <p:ph type="body" idx="1"/>
          </p:nvPr>
        </p:nvSpPr>
        <p:spPr>
          <a:xfrm>
            <a:off x="250825" y="1600200"/>
            <a:ext cx="8713788" cy="4530725"/>
          </a:xfrm>
        </p:spPr>
        <p:txBody>
          <a:bodyPr/>
          <a:lstStyle/>
          <a:p>
            <a:pPr>
              <a:defRPr/>
            </a:pPr>
            <a:endParaRPr lang="en-US" sz="2000" dirty="0"/>
          </a:p>
        </p:txBody>
      </p:sp>
      <p:sp>
        <p:nvSpPr>
          <p:cNvPr id="4" name="Footer Placeholder 3"/>
          <p:cNvSpPr>
            <a:spLocks noGrp="1"/>
          </p:cNvSpPr>
          <p:nvPr>
            <p:ph type="ftr" sz="quarter" idx="11"/>
          </p:nvPr>
        </p:nvSpPr>
        <p:spPr/>
        <p:txBody>
          <a:bodyPr/>
          <a:lstStyle/>
          <a:p>
            <a:pPr>
              <a:defRPr/>
            </a:pPr>
            <a:r>
              <a:rPr lang="en-US" dirty="0" smtClean="0"/>
              <a:t>BUSI 2701</a:t>
            </a:r>
            <a:endParaRPr lang="en-US" dirty="0"/>
          </a:p>
        </p:txBody>
      </p:sp>
      <p:pic>
        <p:nvPicPr>
          <p:cNvPr id="25605" name="Picture 2"/>
          <p:cNvPicPr>
            <a:picLocks noChangeAspect="1" noChangeArrowheads="1"/>
          </p:cNvPicPr>
          <p:nvPr/>
        </p:nvPicPr>
        <p:blipFill>
          <a:blip r:embed="rId2" cstate="print"/>
          <a:srcRect/>
          <a:stretch>
            <a:fillRect/>
          </a:stretch>
        </p:blipFill>
        <p:spPr bwMode="auto">
          <a:xfrm>
            <a:off x="2124075" y="1412875"/>
            <a:ext cx="4568825" cy="4419600"/>
          </a:xfrm>
          <a:prstGeom prst="rect">
            <a:avLst/>
          </a:prstGeom>
          <a:noFill/>
          <a:ln w="9525">
            <a:noFill/>
            <a:miter lim="800000"/>
            <a:headEnd/>
            <a:tailEnd/>
          </a:ln>
        </p:spPr>
      </p:pic>
      <p:sp>
        <p:nvSpPr>
          <p:cNvPr id="6" name="Slide Number Placeholder 5"/>
          <p:cNvSpPr>
            <a:spLocks noGrp="1"/>
          </p:cNvSpPr>
          <p:nvPr>
            <p:ph type="sldNum" sz="quarter" idx="12"/>
          </p:nvPr>
        </p:nvSpPr>
        <p:spPr/>
        <p:txBody>
          <a:bodyPr/>
          <a:lstStyle/>
          <a:p>
            <a:pPr>
              <a:defRPr/>
            </a:pPr>
            <a:fld id="{3BF05DD2-C67E-41B3-B02D-07C6628D4DAB}" type="slidenum">
              <a:rPr lang="en-US" smtClean="0"/>
              <a:pPr>
                <a:defRPr/>
              </a:pPr>
              <a:t>38</a:t>
            </a:fld>
            <a:endParaRPr lang="en-US"/>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pPr>
              <a:defRPr/>
            </a:pPr>
            <a:r>
              <a:rPr lang="en-US" b="1"/>
              <a:t>Supply Chain Strategy</a:t>
            </a:r>
            <a:endParaRPr lang="en-US"/>
          </a:p>
        </p:txBody>
      </p:sp>
      <p:sp>
        <p:nvSpPr>
          <p:cNvPr id="57347" name="Rectangle 3"/>
          <p:cNvSpPr>
            <a:spLocks noGrp="1" noChangeArrowheads="1"/>
          </p:cNvSpPr>
          <p:nvPr>
            <p:ph type="body" idx="1"/>
          </p:nvPr>
        </p:nvSpPr>
        <p:spPr>
          <a:xfrm>
            <a:off x="250825" y="1600200"/>
            <a:ext cx="8713788" cy="4530725"/>
          </a:xfrm>
        </p:spPr>
        <p:txBody>
          <a:bodyPr/>
          <a:lstStyle/>
          <a:p>
            <a:pPr>
              <a:buFont typeface="Wingdings" pitchFamily="2" charset="2"/>
              <a:buNone/>
              <a:defRPr/>
            </a:pPr>
            <a:r>
              <a:rPr lang="en-CA" dirty="0" smtClean="0"/>
              <a:t>Supply </a:t>
            </a:r>
            <a:r>
              <a:rPr lang="en-CA" dirty="0"/>
              <a:t>chain strategy </a:t>
            </a:r>
            <a:r>
              <a:rPr lang="en-CA" dirty="0" smtClean="0"/>
              <a:t>is </a:t>
            </a:r>
            <a:r>
              <a:rPr lang="en-CA" dirty="0"/>
              <a:t>the deliberate and/or emergent conceptual framework by which a company involves its supply chain and supply chain members in its efforts to reach its own </a:t>
            </a:r>
            <a:r>
              <a:rPr lang="en-CA" dirty="0" smtClean="0"/>
              <a:t>strategic </a:t>
            </a:r>
            <a:r>
              <a:rPr lang="en-CA" dirty="0"/>
              <a:t>objectives.</a:t>
            </a:r>
            <a:r>
              <a:rPr lang="en-CA" sz="2000" dirty="0"/>
              <a:t> </a:t>
            </a:r>
            <a:endParaRPr lang="en-CA" sz="2000" dirty="0" smtClean="0"/>
          </a:p>
          <a:p>
            <a:pPr>
              <a:buFont typeface="Wingdings" pitchFamily="2" charset="2"/>
              <a:buNone/>
              <a:defRPr/>
            </a:pPr>
            <a:endParaRPr lang="en-US" dirty="0" smtClean="0"/>
          </a:p>
          <a:p>
            <a:pPr>
              <a:buFont typeface="Wingdings" pitchFamily="2" charset="2"/>
              <a:buNone/>
              <a:defRPr/>
            </a:pPr>
            <a:r>
              <a:rPr lang="en-US" dirty="0" smtClean="0"/>
              <a:t>How do you make the whole web work for you?</a:t>
            </a:r>
          </a:p>
          <a:p>
            <a:pPr>
              <a:buFont typeface="Wingdings" pitchFamily="2" charset="2"/>
              <a:buNone/>
              <a:defRPr/>
            </a:pPr>
            <a:endParaRPr lang="en-US" dirty="0" smtClean="0"/>
          </a:p>
          <a:p>
            <a:pPr>
              <a:buFont typeface="Wingdings" pitchFamily="2" charset="2"/>
              <a:buNone/>
              <a:defRPr/>
            </a:pPr>
            <a:r>
              <a:rPr lang="en-US" u="sng" dirty="0" smtClean="0"/>
              <a:t>Note</a:t>
            </a:r>
            <a:r>
              <a:rPr lang="en-US" dirty="0" smtClean="0"/>
              <a:t>: No one person is responsible for the whole supply chain</a:t>
            </a:r>
            <a:endParaRPr lang="en-US" dirty="0"/>
          </a:p>
          <a:p>
            <a:pPr>
              <a:defRPr/>
            </a:pPr>
            <a:endParaRPr lang="en-US" sz="2000" dirty="0"/>
          </a:p>
        </p:txBody>
      </p:sp>
      <p:sp>
        <p:nvSpPr>
          <p:cNvPr id="4" name="Footer Placeholder 3"/>
          <p:cNvSpPr>
            <a:spLocks noGrp="1"/>
          </p:cNvSpPr>
          <p:nvPr>
            <p:ph type="ftr" sz="quarter" idx="11"/>
          </p:nvPr>
        </p:nvSpPr>
        <p:spPr/>
        <p:txBody>
          <a:bodyPr/>
          <a:lstStyle/>
          <a:p>
            <a:pPr>
              <a:defRPr/>
            </a:pPr>
            <a:r>
              <a:rPr lang="en-US" dirty="0" smtClean="0"/>
              <a:t>BUSI 2701</a:t>
            </a:r>
            <a:endParaRPr lang="en-US" dirty="0"/>
          </a:p>
        </p:txBody>
      </p:sp>
      <p:sp>
        <p:nvSpPr>
          <p:cNvPr id="5" name="Slide Number Placeholder 4"/>
          <p:cNvSpPr>
            <a:spLocks noGrp="1"/>
          </p:cNvSpPr>
          <p:nvPr>
            <p:ph type="sldNum" sz="quarter" idx="12"/>
          </p:nvPr>
        </p:nvSpPr>
        <p:spPr/>
        <p:txBody>
          <a:bodyPr/>
          <a:lstStyle/>
          <a:p>
            <a:pPr>
              <a:defRPr/>
            </a:pPr>
            <a:fld id="{2F415FA6-EE2A-46CF-9000-6E5E2F4A4C90}" type="slidenum">
              <a:rPr lang="en-US" smtClean="0"/>
              <a:pPr>
                <a:defRPr/>
              </a:pPr>
              <a:t>39</a:t>
            </a:fld>
            <a:endParaRPr lang="en-US"/>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pPr>
              <a:defRPr/>
            </a:pPr>
            <a:r>
              <a:rPr lang="en-US" b="1"/>
              <a:t>Supply Chain Strategies</a:t>
            </a:r>
            <a:endParaRPr lang="en-US"/>
          </a:p>
        </p:txBody>
      </p:sp>
      <p:sp>
        <p:nvSpPr>
          <p:cNvPr id="56323" name="Rectangle 3"/>
          <p:cNvSpPr>
            <a:spLocks noGrp="1" noChangeArrowheads="1"/>
          </p:cNvSpPr>
          <p:nvPr>
            <p:ph type="body" idx="1"/>
          </p:nvPr>
        </p:nvSpPr>
        <p:spPr>
          <a:xfrm>
            <a:off x="250825" y="1412875"/>
            <a:ext cx="8713788" cy="4530725"/>
          </a:xfrm>
        </p:spPr>
        <p:txBody>
          <a:bodyPr/>
          <a:lstStyle/>
          <a:p>
            <a:pPr>
              <a:lnSpc>
                <a:spcPct val="90000"/>
              </a:lnSpc>
              <a:defRPr/>
            </a:pPr>
            <a:r>
              <a:rPr lang="en-US" dirty="0"/>
              <a:t>Geographic</a:t>
            </a:r>
          </a:p>
          <a:p>
            <a:pPr lvl="1">
              <a:lnSpc>
                <a:spcPct val="90000"/>
              </a:lnSpc>
              <a:defRPr/>
            </a:pPr>
            <a:r>
              <a:rPr lang="en-US" sz="2000" dirty="0"/>
              <a:t>Upstream (suppliers)</a:t>
            </a:r>
          </a:p>
          <a:p>
            <a:pPr lvl="1">
              <a:lnSpc>
                <a:spcPct val="90000"/>
              </a:lnSpc>
              <a:defRPr/>
            </a:pPr>
            <a:r>
              <a:rPr lang="en-US" sz="2000" dirty="0"/>
              <a:t>Downstream (distributors / customers)</a:t>
            </a:r>
          </a:p>
          <a:p>
            <a:pPr lvl="1">
              <a:lnSpc>
                <a:spcPct val="90000"/>
              </a:lnSpc>
              <a:defRPr/>
            </a:pPr>
            <a:endParaRPr lang="en-US" dirty="0"/>
          </a:p>
          <a:p>
            <a:pPr>
              <a:lnSpc>
                <a:spcPct val="90000"/>
              </a:lnSpc>
              <a:defRPr/>
            </a:pPr>
            <a:r>
              <a:rPr lang="en-US" dirty="0"/>
              <a:t>Philosophies</a:t>
            </a:r>
          </a:p>
          <a:p>
            <a:pPr lvl="1">
              <a:lnSpc>
                <a:spcPct val="90000"/>
              </a:lnSpc>
              <a:defRPr/>
            </a:pPr>
            <a:r>
              <a:rPr lang="en-CA" sz="2000" dirty="0"/>
              <a:t>Product focused</a:t>
            </a:r>
          </a:p>
          <a:p>
            <a:pPr lvl="1">
              <a:lnSpc>
                <a:spcPct val="90000"/>
              </a:lnSpc>
              <a:defRPr/>
            </a:pPr>
            <a:r>
              <a:rPr lang="en-CA" sz="2000" dirty="0" smtClean="0"/>
              <a:t>Demand / Customer </a:t>
            </a:r>
            <a:r>
              <a:rPr lang="en-CA" sz="2000" dirty="0"/>
              <a:t>focused</a:t>
            </a:r>
          </a:p>
          <a:p>
            <a:pPr lvl="1">
              <a:lnSpc>
                <a:spcPct val="90000"/>
              </a:lnSpc>
              <a:defRPr/>
            </a:pPr>
            <a:r>
              <a:rPr lang="en-CA" sz="2000" dirty="0"/>
              <a:t>Lean / Agile / </a:t>
            </a:r>
            <a:r>
              <a:rPr lang="en-CA" sz="2000" dirty="0" err="1"/>
              <a:t>Leagile</a:t>
            </a:r>
            <a:endParaRPr lang="en-CA" sz="2000" dirty="0"/>
          </a:p>
          <a:p>
            <a:pPr lvl="1">
              <a:lnSpc>
                <a:spcPct val="90000"/>
              </a:lnSpc>
              <a:defRPr/>
            </a:pPr>
            <a:r>
              <a:rPr lang="en-CA" sz="2000" dirty="0"/>
              <a:t>Integrative</a:t>
            </a:r>
          </a:p>
          <a:p>
            <a:pPr lvl="1">
              <a:lnSpc>
                <a:spcPct val="90000"/>
              </a:lnSpc>
              <a:defRPr/>
            </a:pPr>
            <a:endParaRPr lang="en-CA" dirty="0"/>
          </a:p>
          <a:p>
            <a:pPr>
              <a:lnSpc>
                <a:spcPct val="90000"/>
              </a:lnSpc>
              <a:defRPr/>
            </a:pPr>
            <a:r>
              <a:rPr lang="en-US" dirty="0"/>
              <a:t>Facilitator</a:t>
            </a:r>
          </a:p>
          <a:p>
            <a:pPr lvl="1">
              <a:lnSpc>
                <a:spcPct val="90000"/>
              </a:lnSpc>
              <a:defRPr/>
            </a:pPr>
            <a:r>
              <a:rPr lang="en-US" sz="2000" dirty="0"/>
              <a:t>E-Supply Chain</a:t>
            </a:r>
          </a:p>
          <a:p>
            <a:pPr lvl="1">
              <a:lnSpc>
                <a:spcPct val="90000"/>
              </a:lnSpc>
              <a:defRPr/>
            </a:pPr>
            <a:endParaRPr lang="en-US" dirty="0"/>
          </a:p>
          <a:p>
            <a:pPr>
              <a:lnSpc>
                <a:spcPct val="90000"/>
              </a:lnSpc>
              <a:defRPr/>
            </a:pPr>
            <a:endParaRPr lang="en-US" dirty="0"/>
          </a:p>
        </p:txBody>
      </p:sp>
      <p:sp>
        <p:nvSpPr>
          <p:cNvPr id="4" name="Footer Placeholder 3"/>
          <p:cNvSpPr>
            <a:spLocks noGrp="1"/>
          </p:cNvSpPr>
          <p:nvPr>
            <p:ph type="ftr" sz="quarter" idx="11"/>
          </p:nvPr>
        </p:nvSpPr>
        <p:spPr/>
        <p:txBody>
          <a:bodyPr/>
          <a:lstStyle/>
          <a:p>
            <a:pPr>
              <a:defRPr/>
            </a:pPr>
            <a:r>
              <a:rPr lang="en-US" dirty="0" smtClean="0"/>
              <a:t>BUSI 2701</a:t>
            </a:r>
            <a:endParaRPr lang="en-US" dirty="0"/>
          </a:p>
        </p:txBody>
      </p:sp>
      <p:sp>
        <p:nvSpPr>
          <p:cNvPr id="5" name="Slide Number Placeholder 4"/>
          <p:cNvSpPr>
            <a:spLocks noGrp="1"/>
          </p:cNvSpPr>
          <p:nvPr>
            <p:ph type="sldNum" sz="quarter" idx="12"/>
          </p:nvPr>
        </p:nvSpPr>
        <p:spPr/>
        <p:txBody>
          <a:bodyPr/>
          <a:lstStyle/>
          <a:p>
            <a:pPr>
              <a:defRPr/>
            </a:pPr>
            <a:fld id="{E40C60D1-CB46-4C32-BE7F-5D0F4B1B6511}" type="slidenum">
              <a:rPr lang="en-US" smtClean="0"/>
              <a:pPr>
                <a:defRPr/>
              </a:pPr>
              <a:t>40</a:t>
            </a:fld>
            <a:endParaRPr lang="en-US"/>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457200" y="277813"/>
            <a:ext cx="8229600" cy="774700"/>
          </a:xfrm>
        </p:spPr>
        <p:txBody>
          <a:bodyPr/>
          <a:lstStyle/>
          <a:p>
            <a:pPr>
              <a:defRPr/>
            </a:pPr>
            <a:r>
              <a:rPr lang="en-US" b="1"/>
              <a:t>Supply Chain Strategies: Integrative</a:t>
            </a:r>
          </a:p>
        </p:txBody>
      </p:sp>
      <p:sp>
        <p:nvSpPr>
          <p:cNvPr id="28675" name="Rectangle 3"/>
          <p:cNvSpPr>
            <a:spLocks noGrp="1" noChangeArrowheads="1"/>
          </p:cNvSpPr>
          <p:nvPr>
            <p:ph type="body" idx="1"/>
          </p:nvPr>
        </p:nvSpPr>
        <p:spPr>
          <a:xfrm>
            <a:off x="250825" y="1196975"/>
            <a:ext cx="8713788" cy="4933950"/>
          </a:xfrm>
        </p:spPr>
        <p:txBody>
          <a:bodyPr/>
          <a:lstStyle/>
          <a:p>
            <a:pPr>
              <a:buFont typeface="Wingdings" pitchFamily="2" charset="2"/>
              <a:buNone/>
            </a:pPr>
            <a:r>
              <a:rPr lang="en-CA" sz="2400" smtClean="0">
                <a:effectLst/>
              </a:rPr>
              <a:t>Possible Strengths of an integrative SC strategy</a:t>
            </a:r>
          </a:p>
          <a:p>
            <a:endParaRPr lang="en-CA" sz="2400" smtClean="0">
              <a:effectLst/>
            </a:endParaRPr>
          </a:p>
          <a:p>
            <a:r>
              <a:rPr lang="en-CA" sz="2400" smtClean="0">
                <a:effectLst/>
              </a:rPr>
              <a:t>Synergies and complementary systems effects</a:t>
            </a:r>
          </a:p>
          <a:p>
            <a:endParaRPr lang="en-CA" sz="2400" smtClean="0">
              <a:effectLst/>
            </a:endParaRPr>
          </a:p>
          <a:p>
            <a:r>
              <a:rPr lang="en-CA" sz="2400" smtClean="0">
                <a:effectLst/>
              </a:rPr>
              <a:t>Access to markets, technologies, resources and expertise</a:t>
            </a:r>
          </a:p>
          <a:p>
            <a:endParaRPr lang="en-CA" sz="2400" smtClean="0">
              <a:effectLst/>
            </a:endParaRPr>
          </a:p>
          <a:p>
            <a:r>
              <a:rPr lang="en-CA" sz="2400" smtClean="0">
                <a:effectLst/>
              </a:rPr>
              <a:t>Visibility of problems</a:t>
            </a:r>
          </a:p>
          <a:p>
            <a:endParaRPr lang="en-CA" sz="2400" smtClean="0">
              <a:effectLst/>
            </a:endParaRPr>
          </a:p>
          <a:p>
            <a:r>
              <a:rPr lang="en-CA" sz="2400" smtClean="0">
                <a:effectLst/>
              </a:rPr>
              <a:t>Greatest impact when integration covers both the upstream and downstream sides of the supply chain</a:t>
            </a:r>
            <a:endParaRPr lang="en-US" sz="2400" smtClean="0">
              <a:effectLst/>
            </a:endParaRPr>
          </a:p>
          <a:p>
            <a:endParaRPr lang="en-US" sz="2000" smtClean="0">
              <a:effectLst/>
            </a:endParaRPr>
          </a:p>
        </p:txBody>
      </p:sp>
      <p:sp>
        <p:nvSpPr>
          <p:cNvPr id="4" name="Footer Placeholder 3"/>
          <p:cNvSpPr>
            <a:spLocks noGrp="1"/>
          </p:cNvSpPr>
          <p:nvPr>
            <p:ph type="ftr" sz="quarter" idx="11"/>
          </p:nvPr>
        </p:nvSpPr>
        <p:spPr/>
        <p:txBody>
          <a:bodyPr/>
          <a:lstStyle/>
          <a:p>
            <a:pPr>
              <a:defRPr/>
            </a:pPr>
            <a:r>
              <a:rPr lang="en-US" dirty="0" smtClean="0"/>
              <a:t>BUSI 2701</a:t>
            </a:r>
            <a:endParaRPr lang="en-US" dirty="0"/>
          </a:p>
        </p:txBody>
      </p:sp>
      <p:sp>
        <p:nvSpPr>
          <p:cNvPr id="5" name="Slide Number Placeholder 4"/>
          <p:cNvSpPr>
            <a:spLocks noGrp="1"/>
          </p:cNvSpPr>
          <p:nvPr>
            <p:ph type="sldNum" sz="quarter" idx="12"/>
          </p:nvPr>
        </p:nvSpPr>
        <p:spPr/>
        <p:txBody>
          <a:bodyPr/>
          <a:lstStyle/>
          <a:p>
            <a:pPr>
              <a:defRPr/>
            </a:pPr>
            <a:fld id="{B773FABB-03D7-4CF0-B51E-A4BE54EFCF58}" type="slidenum">
              <a:rPr lang="en-US" smtClean="0"/>
              <a:pPr>
                <a:defRPr/>
              </a:pPr>
              <a:t>41</a:t>
            </a:fld>
            <a:endParaRPr lang="en-US"/>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468313" y="0"/>
            <a:ext cx="8229600" cy="774700"/>
          </a:xfrm>
        </p:spPr>
        <p:txBody>
          <a:bodyPr/>
          <a:lstStyle/>
          <a:p>
            <a:pPr>
              <a:defRPr/>
            </a:pPr>
            <a:r>
              <a:rPr lang="en-US" b="1" dirty="0"/>
              <a:t>Supply Chain Strategies: Integrative</a:t>
            </a:r>
          </a:p>
        </p:txBody>
      </p:sp>
      <p:sp>
        <p:nvSpPr>
          <p:cNvPr id="81923" name="Rectangle 3"/>
          <p:cNvSpPr>
            <a:spLocks noGrp="1" noChangeArrowheads="1"/>
          </p:cNvSpPr>
          <p:nvPr>
            <p:ph type="body" idx="1"/>
          </p:nvPr>
        </p:nvSpPr>
        <p:spPr>
          <a:xfrm>
            <a:off x="250825" y="836613"/>
            <a:ext cx="8713788" cy="5149850"/>
          </a:xfrm>
        </p:spPr>
        <p:txBody>
          <a:bodyPr/>
          <a:lstStyle/>
          <a:p>
            <a:pPr>
              <a:lnSpc>
                <a:spcPct val="90000"/>
              </a:lnSpc>
              <a:buFont typeface="Wingdings" pitchFamily="2" charset="2"/>
              <a:buNone/>
              <a:defRPr/>
            </a:pPr>
            <a:r>
              <a:rPr lang="en-US" sz="2100" dirty="0"/>
              <a:t>Possible </a:t>
            </a:r>
            <a:r>
              <a:rPr lang="en-US" sz="2100" dirty="0" smtClean="0"/>
              <a:t>Weaknesses of an integrative SC strategy</a:t>
            </a:r>
            <a:endParaRPr lang="en-US" sz="2100" dirty="0"/>
          </a:p>
          <a:p>
            <a:pPr>
              <a:lnSpc>
                <a:spcPct val="90000"/>
              </a:lnSpc>
              <a:defRPr/>
            </a:pPr>
            <a:endParaRPr lang="en-US" sz="2100" dirty="0"/>
          </a:p>
          <a:p>
            <a:pPr>
              <a:lnSpc>
                <a:spcPct val="90000"/>
              </a:lnSpc>
              <a:defRPr/>
            </a:pPr>
            <a:r>
              <a:rPr lang="en-CA" sz="2100" dirty="0" smtClean="0">
                <a:effectLst/>
              </a:rPr>
              <a:t>Very </a:t>
            </a:r>
            <a:r>
              <a:rPr lang="en-CA" sz="2100" dirty="0">
                <a:effectLst/>
              </a:rPr>
              <a:t>difficult to integrate processes across supply chain </a:t>
            </a:r>
            <a:r>
              <a:rPr lang="en-CA" sz="2100" dirty="0" smtClean="0">
                <a:effectLst/>
              </a:rPr>
              <a:t>partners</a:t>
            </a:r>
            <a:endParaRPr lang="en-CA" sz="2100" dirty="0">
              <a:effectLst/>
            </a:endParaRPr>
          </a:p>
          <a:p>
            <a:pPr>
              <a:lnSpc>
                <a:spcPct val="90000"/>
              </a:lnSpc>
              <a:defRPr/>
            </a:pPr>
            <a:endParaRPr lang="en-CA" sz="2100" dirty="0">
              <a:effectLst/>
            </a:endParaRPr>
          </a:p>
          <a:p>
            <a:pPr>
              <a:lnSpc>
                <a:spcPct val="90000"/>
              </a:lnSpc>
              <a:defRPr/>
            </a:pPr>
            <a:r>
              <a:rPr lang="en-CA" sz="2100" dirty="0" smtClean="0">
                <a:effectLst/>
              </a:rPr>
              <a:t>Efforts </a:t>
            </a:r>
            <a:r>
              <a:rPr lang="en-CA" sz="2100" dirty="0">
                <a:effectLst/>
              </a:rPr>
              <a:t>to integrate the entire network are extremely </a:t>
            </a:r>
            <a:r>
              <a:rPr lang="en-CA" sz="2100" dirty="0" smtClean="0">
                <a:effectLst/>
              </a:rPr>
              <a:t>complex (numerous P&amp;Ls)</a:t>
            </a:r>
            <a:endParaRPr lang="en-CA" sz="2100" dirty="0">
              <a:effectLst/>
            </a:endParaRPr>
          </a:p>
          <a:p>
            <a:pPr>
              <a:lnSpc>
                <a:spcPct val="90000"/>
              </a:lnSpc>
              <a:defRPr/>
            </a:pPr>
            <a:endParaRPr lang="en-CA" sz="2100" dirty="0">
              <a:effectLst/>
            </a:endParaRPr>
          </a:p>
          <a:p>
            <a:pPr>
              <a:lnSpc>
                <a:spcPct val="90000"/>
              </a:lnSpc>
              <a:defRPr/>
            </a:pPr>
            <a:r>
              <a:rPr lang="en-CA" sz="2100" dirty="0" smtClean="0">
                <a:effectLst/>
              </a:rPr>
              <a:t>Can </a:t>
            </a:r>
            <a:r>
              <a:rPr lang="en-CA" sz="2100" dirty="0">
                <a:effectLst/>
              </a:rPr>
              <a:t>lead to massive quantities of data coming from numerous sources which can be difficult to interpret in </a:t>
            </a:r>
            <a:r>
              <a:rPr lang="en-CA" sz="2100" dirty="0" smtClean="0">
                <a:effectLst/>
              </a:rPr>
              <a:t>real-time</a:t>
            </a:r>
            <a:endParaRPr lang="en-US" sz="2100" dirty="0">
              <a:effectLst/>
            </a:endParaRPr>
          </a:p>
          <a:p>
            <a:pPr>
              <a:lnSpc>
                <a:spcPct val="90000"/>
              </a:lnSpc>
              <a:defRPr/>
            </a:pPr>
            <a:endParaRPr lang="en-CA" sz="2100" dirty="0">
              <a:effectLst/>
            </a:endParaRPr>
          </a:p>
          <a:p>
            <a:pPr>
              <a:lnSpc>
                <a:spcPct val="90000"/>
              </a:lnSpc>
              <a:defRPr/>
            </a:pPr>
            <a:r>
              <a:rPr lang="en-CA" sz="2100" dirty="0" smtClean="0">
                <a:effectLst/>
              </a:rPr>
              <a:t>Vulnerable </a:t>
            </a:r>
            <a:r>
              <a:rPr lang="en-CA" sz="2100" dirty="0">
                <a:effectLst/>
              </a:rPr>
              <a:t>to various disruptions such as natural disasters, terrorist incidents, or disease outbreaks in partner </a:t>
            </a:r>
            <a:r>
              <a:rPr lang="en-CA" sz="2100" dirty="0" smtClean="0">
                <a:effectLst/>
              </a:rPr>
              <a:t>countries</a:t>
            </a:r>
            <a:endParaRPr lang="en-CA" sz="2100" dirty="0">
              <a:effectLst/>
            </a:endParaRPr>
          </a:p>
          <a:p>
            <a:pPr>
              <a:lnSpc>
                <a:spcPct val="90000"/>
              </a:lnSpc>
              <a:buFont typeface="Wingdings" pitchFamily="2" charset="2"/>
              <a:buNone/>
              <a:defRPr/>
            </a:pPr>
            <a:r>
              <a:rPr lang="en-CA" sz="2100" dirty="0">
                <a:effectLst/>
              </a:rPr>
              <a:t> </a:t>
            </a:r>
            <a:endParaRPr lang="en-CA" sz="2100" dirty="0" smtClean="0">
              <a:effectLst/>
            </a:endParaRPr>
          </a:p>
          <a:p>
            <a:pPr>
              <a:lnSpc>
                <a:spcPct val="90000"/>
              </a:lnSpc>
              <a:defRPr/>
            </a:pPr>
            <a:r>
              <a:rPr lang="en-CA" sz="2100" dirty="0" smtClean="0">
                <a:effectLst/>
              </a:rPr>
              <a:t>Can </a:t>
            </a:r>
            <a:r>
              <a:rPr lang="en-CA" sz="2100" dirty="0">
                <a:effectLst/>
              </a:rPr>
              <a:t>be divorced from </a:t>
            </a:r>
            <a:r>
              <a:rPr lang="en-CA" sz="2100" dirty="0" smtClean="0">
                <a:effectLst/>
              </a:rPr>
              <a:t>corporate / business </a:t>
            </a:r>
            <a:r>
              <a:rPr lang="en-CA" sz="2100" dirty="0">
                <a:effectLst/>
              </a:rPr>
              <a:t>strategy</a:t>
            </a:r>
            <a:r>
              <a:rPr lang="en-US" sz="2100" dirty="0">
                <a:effectLst/>
              </a:rPr>
              <a:t> </a:t>
            </a:r>
          </a:p>
          <a:p>
            <a:pPr>
              <a:lnSpc>
                <a:spcPct val="90000"/>
              </a:lnSpc>
              <a:defRPr/>
            </a:pPr>
            <a:endParaRPr lang="en-US" sz="2000" dirty="0">
              <a:effectLst/>
            </a:endParaRPr>
          </a:p>
        </p:txBody>
      </p:sp>
      <p:sp>
        <p:nvSpPr>
          <p:cNvPr id="4" name="Footer Placeholder 3"/>
          <p:cNvSpPr>
            <a:spLocks noGrp="1"/>
          </p:cNvSpPr>
          <p:nvPr>
            <p:ph type="ftr" sz="quarter" idx="11"/>
          </p:nvPr>
        </p:nvSpPr>
        <p:spPr/>
        <p:txBody>
          <a:bodyPr/>
          <a:lstStyle/>
          <a:p>
            <a:pPr>
              <a:defRPr/>
            </a:pPr>
            <a:r>
              <a:rPr lang="en-US" dirty="0" smtClean="0"/>
              <a:t>BUSI 2701</a:t>
            </a:r>
            <a:endParaRPr lang="en-US" dirty="0"/>
          </a:p>
        </p:txBody>
      </p:sp>
      <p:sp>
        <p:nvSpPr>
          <p:cNvPr id="5" name="Slide Number Placeholder 4"/>
          <p:cNvSpPr>
            <a:spLocks noGrp="1"/>
          </p:cNvSpPr>
          <p:nvPr>
            <p:ph type="sldNum" sz="quarter" idx="12"/>
          </p:nvPr>
        </p:nvSpPr>
        <p:spPr/>
        <p:txBody>
          <a:bodyPr/>
          <a:lstStyle/>
          <a:p>
            <a:pPr>
              <a:defRPr/>
            </a:pPr>
            <a:fld id="{AD9FBADA-CC8D-43FD-929B-7BB222F9D1A3}" type="slidenum">
              <a:rPr lang="en-US" smtClean="0"/>
              <a:pPr>
                <a:defRPr/>
              </a:pPr>
              <a:t>42</a:t>
            </a:fld>
            <a:endParaRPr lang="en-US"/>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a:xfrm>
            <a:off x="395288" y="549275"/>
            <a:ext cx="8229600" cy="774700"/>
          </a:xfrm>
        </p:spPr>
        <p:txBody>
          <a:bodyPr/>
          <a:lstStyle/>
          <a:p>
            <a:pPr>
              <a:defRPr/>
            </a:pPr>
            <a:r>
              <a:rPr lang="en-US" b="1" dirty="0"/>
              <a:t>Supply Chain Facilitation: </a:t>
            </a:r>
            <a:r>
              <a:rPr lang="en-US" b="1" dirty="0" smtClean="0"/>
              <a:t/>
            </a:r>
            <a:br>
              <a:rPr lang="en-US" b="1" dirty="0" smtClean="0"/>
            </a:br>
            <a:r>
              <a:rPr lang="en-US" b="1" dirty="0" smtClean="0"/>
              <a:t>E-Supply </a:t>
            </a:r>
            <a:r>
              <a:rPr lang="en-US" b="1" dirty="0"/>
              <a:t>Chain</a:t>
            </a:r>
          </a:p>
        </p:txBody>
      </p:sp>
      <p:sp>
        <p:nvSpPr>
          <p:cNvPr id="82947" name="Rectangle 3"/>
          <p:cNvSpPr>
            <a:spLocks noGrp="1" noChangeArrowheads="1"/>
          </p:cNvSpPr>
          <p:nvPr>
            <p:ph type="body" idx="1"/>
          </p:nvPr>
        </p:nvSpPr>
        <p:spPr>
          <a:xfrm>
            <a:off x="250825" y="1628775"/>
            <a:ext cx="8713788" cy="5005388"/>
          </a:xfrm>
        </p:spPr>
        <p:txBody>
          <a:bodyPr/>
          <a:lstStyle/>
          <a:p>
            <a:pPr>
              <a:lnSpc>
                <a:spcPct val="90000"/>
              </a:lnSpc>
              <a:buFont typeface="Wingdings" pitchFamily="2" charset="2"/>
              <a:buNone/>
              <a:defRPr/>
            </a:pPr>
            <a:r>
              <a:rPr lang="en-US" dirty="0"/>
              <a:t>Possible Strengths</a:t>
            </a:r>
          </a:p>
          <a:p>
            <a:pPr>
              <a:lnSpc>
                <a:spcPct val="90000"/>
              </a:lnSpc>
              <a:defRPr/>
            </a:pPr>
            <a:endParaRPr lang="en-CA" dirty="0"/>
          </a:p>
          <a:p>
            <a:pPr>
              <a:lnSpc>
                <a:spcPct val="90000"/>
              </a:lnSpc>
              <a:defRPr/>
            </a:pPr>
            <a:r>
              <a:rPr lang="en-CA" sz="2200" dirty="0" smtClean="0">
                <a:effectLst/>
              </a:rPr>
              <a:t>Instantaneous </a:t>
            </a:r>
            <a:r>
              <a:rPr lang="en-CA" sz="2200" dirty="0">
                <a:effectLst/>
              </a:rPr>
              <a:t>sharing of </a:t>
            </a:r>
            <a:r>
              <a:rPr lang="en-CA" sz="2200" dirty="0" smtClean="0">
                <a:effectLst/>
              </a:rPr>
              <a:t>information</a:t>
            </a:r>
            <a:endParaRPr lang="en-CA" sz="2200" dirty="0">
              <a:effectLst/>
            </a:endParaRPr>
          </a:p>
          <a:p>
            <a:pPr lvl="1">
              <a:lnSpc>
                <a:spcPct val="90000"/>
              </a:lnSpc>
              <a:defRPr/>
            </a:pPr>
            <a:r>
              <a:rPr lang="en-CA" sz="2200" dirty="0">
                <a:effectLst/>
              </a:rPr>
              <a:t>enhanced ability to deal with demand and supply </a:t>
            </a:r>
            <a:r>
              <a:rPr lang="en-CA" sz="2200" dirty="0" smtClean="0">
                <a:effectLst/>
              </a:rPr>
              <a:t>uncertainty</a:t>
            </a:r>
            <a:endParaRPr lang="en-CA" sz="2200" dirty="0">
              <a:effectLst/>
            </a:endParaRPr>
          </a:p>
          <a:p>
            <a:pPr>
              <a:lnSpc>
                <a:spcPct val="90000"/>
              </a:lnSpc>
              <a:buFont typeface="Wingdings" pitchFamily="2" charset="2"/>
              <a:buNone/>
              <a:defRPr/>
            </a:pPr>
            <a:endParaRPr lang="en-CA" sz="2200" dirty="0">
              <a:effectLst/>
            </a:endParaRPr>
          </a:p>
          <a:p>
            <a:pPr>
              <a:lnSpc>
                <a:spcPct val="90000"/>
              </a:lnSpc>
              <a:defRPr/>
            </a:pPr>
            <a:r>
              <a:rPr lang="en-CA" sz="2200" dirty="0" smtClean="0">
                <a:effectLst/>
              </a:rPr>
              <a:t>Can </a:t>
            </a:r>
            <a:r>
              <a:rPr lang="en-CA" sz="2200" dirty="0">
                <a:effectLst/>
              </a:rPr>
              <a:t>facilitate the global search for products, suppliers and </a:t>
            </a:r>
            <a:r>
              <a:rPr lang="en-CA" sz="2200" dirty="0" smtClean="0">
                <a:effectLst/>
              </a:rPr>
              <a:t>distributors</a:t>
            </a:r>
            <a:endParaRPr lang="en-CA" sz="2200" dirty="0">
              <a:effectLst/>
            </a:endParaRPr>
          </a:p>
          <a:p>
            <a:pPr>
              <a:lnSpc>
                <a:spcPct val="90000"/>
              </a:lnSpc>
              <a:defRPr/>
            </a:pPr>
            <a:endParaRPr lang="en-CA" sz="2200" dirty="0" smtClean="0">
              <a:effectLst/>
            </a:endParaRPr>
          </a:p>
          <a:p>
            <a:pPr>
              <a:lnSpc>
                <a:spcPct val="90000"/>
              </a:lnSpc>
              <a:defRPr/>
            </a:pPr>
            <a:r>
              <a:rPr lang="en-CA" sz="2200" dirty="0" smtClean="0">
                <a:effectLst/>
              </a:rPr>
              <a:t>Electronic </a:t>
            </a:r>
            <a:r>
              <a:rPr lang="en-CA" sz="2200" dirty="0">
                <a:effectLst/>
              </a:rPr>
              <a:t>Market Places (EMP) allow flexibility and access to suppliers </a:t>
            </a:r>
            <a:r>
              <a:rPr lang="en-CA" sz="2200" dirty="0" smtClean="0">
                <a:effectLst/>
              </a:rPr>
              <a:t>globally</a:t>
            </a:r>
            <a:endParaRPr lang="en-US" sz="2200" dirty="0">
              <a:effectLst/>
            </a:endParaRPr>
          </a:p>
          <a:p>
            <a:pPr>
              <a:lnSpc>
                <a:spcPct val="90000"/>
              </a:lnSpc>
              <a:defRPr/>
            </a:pPr>
            <a:endParaRPr lang="en-US" sz="1800" dirty="0">
              <a:effectLst/>
            </a:endParaRPr>
          </a:p>
        </p:txBody>
      </p:sp>
      <p:sp>
        <p:nvSpPr>
          <p:cNvPr id="4" name="Footer Placeholder 3"/>
          <p:cNvSpPr>
            <a:spLocks noGrp="1"/>
          </p:cNvSpPr>
          <p:nvPr>
            <p:ph type="ftr" sz="quarter" idx="11"/>
          </p:nvPr>
        </p:nvSpPr>
        <p:spPr/>
        <p:txBody>
          <a:bodyPr/>
          <a:lstStyle/>
          <a:p>
            <a:pPr>
              <a:defRPr/>
            </a:pPr>
            <a:r>
              <a:rPr lang="en-US" dirty="0" smtClean="0"/>
              <a:t>BUSI 2701</a:t>
            </a:r>
            <a:endParaRPr lang="en-US" dirty="0"/>
          </a:p>
        </p:txBody>
      </p:sp>
      <p:sp>
        <p:nvSpPr>
          <p:cNvPr id="5" name="Slide Number Placeholder 4"/>
          <p:cNvSpPr>
            <a:spLocks noGrp="1"/>
          </p:cNvSpPr>
          <p:nvPr>
            <p:ph type="sldNum" sz="quarter" idx="12"/>
          </p:nvPr>
        </p:nvSpPr>
        <p:spPr/>
        <p:txBody>
          <a:bodyPr/>
          <a:lstStyle/>
          <a:p>
            <a:pPr>
              <a:defRPr/>
            </a:pPr>
            <a:fld id="{FFFDEE84-FC97-422A-B3EE-1F5DAF0F54DE}" type="slidenum">
              <a:rPr lang="en-US" smtClean="0"/>
              <a:pPr>
                <a:defRPr/>
              </a:pPr>
              <a:t>43</a:t>
            </a:fld>
            <a:endParaRPr lang="en-US"/>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xfrm>
            <a:off x="395288" y="549275"/>
            <a:ext cx="8229600" cy="774700"/>
          </a:xfrm>
        </p:spPr>
        <p:txBody>
          <a:bodyPr/>
          <a:lstStyle/>
          <a:p>
            <a:pPr>
              <a:defRPr/>
            </a:pPr>
            <a:r>
              <a:rPr lang="en-US" b="1" dirty="0"/>
              <a:t>Supply Chain Facilitation: </a:t>
            </a:r>
            <a:r>
              <a:rPr lang="en-US" b="1" dirty="0" smtClean="0"/>
              <a:t/>
            </a:r>
            <a:br>
              <a:rPr lang="en-US" b="1" dirty="0" smtClean="0"/>
            </a:br>
            <a:r>
              <a:rPr lang="en-US" b="1" dirty="0" smtClean="0"/>
              <a:t>E-Supply </a:t>
            </a:r>
            <a:r>
              <a:rPr lang="en-US" b="1" dirty="0"/>
              <a:t>Chain</a:t>
            </a:r>
          </a:p>
        </p:txBody>
      </p:sp>
      <p:sp>
        <p:nvSpPr>
          <p:cNvPr id="83971" name="Rectangle 3"/>
          <p:cNvSpPr>
            <a:spLocks noGrp="1" noChangeArrowheads="1"/>
          </p:cNvSpPr>
          <p:nvPr>
            <p:ph type="body" idx="1"/>
          </p:nvPr>
        </p:nvSpPr>
        <p:spPr>
          <a:xfrm>
            <a:off x="250825" y="1916113"/>
            <a:ext cx="8713788" cy="5545137"/>
          </a:xfrm>
        </p:spPr>
        <p:txBody>
          <a:bodyPr/>
          <a:lstStyle/>
          <a:p>
            <a:pPr>
              <a:lnSpc>
                <a:spcPct val="80000"/>
              </a:lnSpc>
              <a:buFont typeface="Wingdings" pitchFamily="2" charset="2"/>
              <a:buNone/>
              <a:defRPr/>
            </a:pPr>
            <a:r>
              <a:rPr lang="en-US" dirty="0"/>
              <a:t>Possible Weaknesses</a:t>
            </a:r>
          </a:p>
          <a:p>
            <a:pPr>
              <a:lnSpc>
                <a:spcPct val="80000"/>
              </a:lnSpc>
              <a:defRPr/>
            </a:pPr>
            <a:endParaRPr lang="en-US" sz="1800" dirty="0"/>
          </a:p>
          <a:p>
            <a:pPr>
              <a:lnSpc>
                <a:spcPct val="80000"/>
              </a:lnSpc>
              <a:defRPr/>
            </a:pPr>
            <a:r>
              <a:rPr lang="en-CA" sz="2200" dirty="0" smtClean="0">
                <a:effectLst/>
              </a:rPr>
              <a:t>Can </a:t>
            </a:r>
            <a:r>
              <a:rPr lang="en-CA" sz="2200" dirty="0">
                <a:effectLst/>
              </a:rPr>
              <a:t>be mistaken as a strategy (</a:t>
            </a:r>
            <a:r>
              <a:rPr lang="en-CA" sz="2200" dirty="0" smtClean="0">
                <a:effectLst/>
              </a:rPr>
              <a:t>Porter)</a:t>
            </a:r>
            <a:endParaRPr lang="en-CA" sz="2200" dirty="0">
              <a:effectLst/>
            </a:endParaRPr>
          </a:p>
          <a:p>
            <a:pPr>
              <a:lnSpc>
                <a:spcPct val="80000"/>
              </a:lnSpc>
              <a:defRPr/>
            </a:pPr>
            <a:endParaRPr lang="en-CA" sz="2200" dirty="0">
              <a:effectLst/>
            </a:endParaRPr>
          </a:p>
          <a:p>
            <a:pPr>
              <a:lnSpc>
                <a:spcPct val="80000"/>
              </a:lnSpc>
              <a:defRPr/>
            </a:pPr>
            <a:r>
              <a:rPr lang="en-CA" sz="2200" dirty="0" smtClean="0">
                <a:effectLst/>
              </a:rPr>
              <a:t>It </a:t>
            </a:r>
            <a:r>
              <a:rPr lang="en-CA" sz="2200" dirty="0">
                <a:effectLst/>
              </a:rPr>
              <a:t>is not always possible to predict the changes and new directions brought about by innovations in information </a:t>
            </a:r>
            <a:r>
              <a:rPr lang="en-CA" sz="2200" dirty="0" smtClean="0">
                <a:effectLst/>
              </a:rPr>
              <a:t>technology</a:t>
            </a:r>
            <a:endParaRPr lang="en-US" sz="2200" dirty="0">
              <a:effectLst/>
            </a:endParaRPr>
          </a:p>
          <a:p>
            <a:pPr>
              <a:lnSpc>
                <a:spcPct val="80000"/>
              </a:lnSpc>
              <a:buFont typeface="Wingdings" pitchFamily="2" charset="2"/>
              <a:buNone/>
              <a:defRPr/>
            </a:pPr>
            <a:r>
              <a:rPr lang="en-US" sz="2200" dirty="0">
                <a:effectLst/>
              </a:rPr>
              <a:t> </a:t>
            </a:r>
          </a:p>
          <a:p>
            <a:pPr>
              <a:lnSpc>
                <a:spcPct val="80000"/>
              </a:lnSpc>
              <a:defRPr/>
            </a:pPr>
            <a:r>
              <a:rPr lang="en-CA" sz="2200" dirty="0" smtClean="0">
                <a:effectLst/>
              </a:rPr>
              <a:t>Porter </a:t>
            </a:r>
            <a:r>
              <a:rPr lang="en-CA" sz="2200" dirty="0">
                <a:effectLst/>
              </a:rPr>
              <a:t>believes that the internet has lowered profit levels in general due to increased buyer access to information and lower switching costs</a:t>
            </a:r>
            <a:r>
              <a:rPr lang="en-US" sz="2200" dirty="0">
                <a:effectLst/>
              </a:rPr>
              <a:t> </a:t>
            </a:r>
          </a:p>
          <a:p>
            <a:pPr>
              <a:lnSpc>
                <a:spcPct val="80000"/>
              </a:lnSpc>
              <a:defRPr/>
            </a:pPr>
            <a:endParaRPr lang="en-CA" sz="2000" dirty="0">
              <a:effectLst/>
            </a:endParaRPr>
          </a:p>
          <a:p>
            <a:pPr>
              <a:lnSpc>
                <a:spcPct val="80000"/>
              </a:lnSpc>
              <a:defRPr/>
            </a:pPr>
            <a:endParaRPr lang="en-US" sz="2000" dirty="0">
              <a:effectLst/>
            </a:endParaRPr>
          </a:p>
          <a:p>
            <a:pPr>
              <a:lnSpc>
                <a:spcPct val="80000"/>
              </a:lnSpc>
              <a:defRPr/>
            </a:pPr>
            <a:endParaRPr lang="en-US" sz="2000" dirty="0">
              <a:effectLst/>
            </a:endParaRPr>
          </a:p>
        </p:txBody>
      </p:sp>
      <p:sp>
        <p:nvSpPr>
          <p:cNvPr id="4" name="Footer Placeholder 3"/>
          <p:cNvSpPr>
            <a:spLocks noGrp="1"/>
          </p:cNvSpPr>
          <p:nvPr>
            <p:ph type="ftr" sz="quarter" idx="11"/>
          </p:nvPr>
        </p:nvSpPr>
        <p:spPr/>
        <p:txBody>
          <a:bodyPr/>
          <a:lstStyle/>
          <a:p>
            <a:pPr>
              <a:defRPr/>
            </a:pPr>
            <a:r>
              <a:rPr lang="en-US" dirty="0" smtClean="0"/>
              <a:t>BUSI 2701</a:t>
            </a:r>
            <a:endParaRPr lang="en-US" dirty="0"/>
          </a:p>
        </p:txBody>
      </p:sp>
      <p:sp>
        <p:nvSpPr>
          <p:cNvPr id="5" name="Slide Number Placeholder 4"/>
          <p:cNvSpPr>
            <a:spLocks noGrp="1"/>
          </p:cNvSpPr>
          <p:nvPr>
            <p:ph type="sldNum" sz="quarter" idx="12"/>
          </p:nvPr>
        </p:nvSpPr>
        <p:spPr/>
        <p:txBody>
          <a:bodyPr/>
          <a:lstStyle/>
          <a:p>
            <a:pPr>
              <a:defRPr/>
            </a:pPr>
            <a:fld id="{A76CB280-EF83-413E-9FDE-9EE3063A4695}" type="slidenum">
              <a:rPr lang="en-US" smtClean="0"/>
              <a:pPr>
                <a:defRPr/>
              </a:pPr>
              <a:t>44</a:t>
            </a:fld>
            <a:endParaRPr lang="en-US"/>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xfrm>
            <a:off x="468313" y="476250"/>
            <a:ext cx="8229600" cy="774700"/>
          </a:xfrm>
        </p:spPr>
        <p:txBody>
          <a:bodyPr/>
          <a:lstStyle/>
          <a:p>
            <a:pPr>
              <a:defRPr/>
            </a:pPr>
            <a:r>
              <a:rPr lang="en-US" b="1" dirty="0"/>
              <a:t>Supply Chain Facilitation: </a:t>
            </a:r>
            <a:r>
              <a:rPr lang="en-US" b="1" dirty="0" smtClean="0"/>
              <a:t/>
            </a:r>
            <a:br>
              <a:rPr lang="en-US" b="1" dirty="0" smtClean="0"/>
            </a:br>
            <a:r>
              <a:rPr lang="en-US" b="1" dirty="0" smtClean="0"/>
              <a:t>E-Supply </a:t>
            </a:r>
            <a:r>
              <a:rPr lang="en-US" b="1" dirty="0"/>
              <a:t>Chain</a:t>
            </a:r>
          </a:p>
        </p:txBody>
      </p:sp>
      <p:sp>
        <p:nvSpPr>
          <p:cNvPr id="83971" name="Rectangle 3"/>
          <p:cNvSpPr>
            <a:spLocks noGrp="1" noChangeArrowheads="1"/>
          </p:cNvSpPr>
          <p:nvPr>
            <p:ph type="body" idx="1"/>
          </p:nvPr>
        </p:nvSpPr>
        <p:spPr>
          <a:xfrm>
            <a:off x="250825" y="1773238"/>
            <a:ext cx="8713788" cy="5545137"/>
          </a:xfrm>
        </p:spPr>
        <p:txBody>
          <a:bodyPr/>
          <a:lstStyle/>
          <a:p>
            <a:pPr>
              <a:lnSpc>
                <a:spcPct val="80000"/>
              </a:lnSpc>
              <a:buFont typeface="Wingdings" pitchFamily="2" charset="2"/>
              <a:buNone/>
              <a:defRPr/>
            </a:pPr>
            <a:r>
              <a:rPr lang="en-US" dirty="0"/>
              <a:t>Possible Weaknesses</a:t>
            </a:r>
          </a:p>
          <a:p>
            <a:pPr>
              <a:lnSpc>
                <a:spcPct val="80000"/>
              </a:lnSpc>
              <a:defRPr/>
            </a:pPr>
            <a:endParaRPr lang="en-US" sz="1800" dirty="0"/>
          </a:p>
          <a:p>
            <a:pPr>
              <a:lnSpc>
                <a:spcPct val="80000"/>
              </a:lnSpc>
              <a:defRPr/>
            </a:pPr>
            <a:r>
              <a:rPr lang="en-CA" sz="2400" dirty="0" smtClean="0">
                <a:effectLst/>
              </a:rPr>
              <a:t>Can </a:t>
            </a:r>
            <a:r>
              <a:rPr lang="en-CA" sz="2400" dirty="0">
                <a:effectLst/>
              </a:rPr>
              <a:t>necessitate process changes for the various firms in the </a:t>
            </a:r>
            <a:r>
              <a:rPr lang="en-CA" sz="2400" dirty="0" smtClean="0">
                <a:effectLst/>
              </a:rPr>
              <a:t>chain</a:t>
            </a:r>
            <a:endParaRPr lang="en-US" sz="2400" dirty="0">
              <a:effectLst/>
            </a:endParaRPr>
          </a:p>
          <a:p>
            <a:pPr>
              <a:lnSpc>
                <a:spcPct val="80000"/>
              </a:lnSpc>
              <a:defRPr/>
            </a:pPr>
            <a:endParaRPr lang="en-US" sz="2400" dirty="0">
              <a:effectLst/>
            </a:endParaRPr>
          </a:p>
          <a:p>
            <a:pPr>
              <a:lnSpc>
                <a:spcPct val="80000"/>
              </a:lnSpc>
              <a:defRPr/>
            </a:pPr>
            <a:r>
              <a:rPr lang="en-CA" sz="2400" dirty="0" smtClean="0">
                <a:effectLst/>
              </a:rPr>
              <a:t>Information </a:t>
            </a:r>
            <a:r>
              <a:rPr lang="en-CA" sz="2400" dirty="0">
                <a:effectLst/>
              </a:rPr>
              <a:t>sharing can represent a risk to the security of sensitive information</a:t>
            </a:r>
          </a:p>
          <a:p>
            <a:pPr>
              <a:lnSpc>
                <a:spcPct val="80000"/>
              </a:lnSpc>
              <a:defRPr/>
            </a:pPr>
            <a:endParaRPr lang="en-CA" sz="2400" dirty="0">
              <a:effectLst/>
            </a:endParaRPr>
          </a:p>
          <a:p>
            <a:pPr>
              <a:lnSpc>
                <a:spcPct val="80000"/>
              </a:lnSpc>
              <a:defRPr/>
            </a:pPr>
            <a:r>
              <a:rPr lang="en-CA" sz="2400" dirty="0" smtClean="0">
                <a:effectLst/>
              </a:rPr>
              <a:t>Can </a:t>
            </a:r>
            <a:r>
              <a:rPr lang="en-CA" sz="2400" dirty="0">
                <a:effectLst/>
              </a:rPr>
              <a:t>be divorced from </a:t>
            </a:r>
            <a:r>
              <a:rPr lang="en-CA" sz="2400" dirty="0" smtClean="0">
                <a:effectLst/>
              </a:rPr>
              <a:t>corporate / business strategy</a:t>
            </a:r>
          </a:p>
          <a:p>
            <a:pPr lvl="1">
              <a:lnSpc>
                <a:spcPct val="80000"/>
              </a:lnSpc>
              <a:defRPr/>
            </a:pPr>
            <a:endParaRPr lang="en-CA" sz="2000" dirty="0" smtClean="0">
              <a:effectLst/>
            </a:endParaRPr>
          </a:p>
          <a:p>
            <a:pPr lvl="1">
              <a:lnSpc>
                <a:spcPct val="80000"/>
              </a:lnSpc>
              <a:defRPr/>
            </a:pPr>
            <a:r>
              <a:rPr lang="en-CA" dirty="0" smtClean="0">
                <a:effectLst/>
              </a:rPr>
              <a:t>Different people in the organization may be in control of the strategies</a:t>
            </a:r>
            <a:endParaRPr lang="en-US" sz="2000" dirty="0">
              <a:effectLst/>
            </a:endParaRPr>
          </a:p>
          <a:p>
            <a:pPr>
              <a:lnSpc>
                <a:spcPct val="80000"/>
              </a:lnSpc>
              <a:defRPr/>
            </a:pPr>
            <a:endParaRPr lang="en-US" sz="2000" dirty="0">
              <a:effectLst/>
            </a:endParaRPr>
          </a:p>
        </p:txBody>
      </p:sp>
      <p:sp>
        <p:nvSpPr>
          <p:cNvPr id="4" name="Footer Placeholder 3"/>
          <p:cNvSpPr>
            <a:spLocks noGrp="1"/>
          </p:cNvSpPr>
          <p:nvPr>
            <p:ph type="ftr" sz="quarter" idx="11"/>
          </p:nvPr>
        </p:nvSpPr>
        <p:spPr/>
        <p:txBody>
          <a:bodyPr/>
          <a:lstStyle/>
          <a:p>
            <a:pPr>
              <a:defRPr/>
            </a:pPr>
            <a:r>
              <a:rPr lang="en-US" dirty="0" smtClean="0"/>
              <a:t>BUSI 2701</a:t>
            </a:r>
            <a:endParaRPr lang="en-US" dirty="0"/>
          </a:p>
        </p:txBody>
      </p:sp>
      <p:sp>
        <p:nvSpPr>
          <p:cNvPr id="5" name="Slide Number Placeholder 4"/>
          <p:cNvSpPr>
            <a:spLocks noGrp="1"/>
          </p:cNvSpPr>
          <p:nvPr>
            <p:ph type="sldNum" sz="quarter" idx="12"/>
          </p:nvPr>
        </p:nvSpPr>
        <p:spPr/>
        <p:txBody>
          <a:bodyPr/>
          <a:lstStyle/>
          <a:p>
            <a:pPr>
              <a:defRPr/>
            </a:pPr>
            <a:fld id="{D1B503A3-EFA5-4B95-8EDC-785C83324F57}" type="slidenum">
              <a:rPr lang="en-US" smtClean="0"/>
              <a:pPr>
                <a:defRPr/>
              </a:pPr>
              <a:t>45</a:t>
            </a:fld>
            <a:endParaRPr lang="en-US"/>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468313" y="549275"/>
            <a:ext cx="8229600" cy="703263"/>
          </a:xfrm>
        </p:spPr>
        <p:txBody>
          <a:bodyPr/>
          <a:lstStyle/>
          <a:p>
            <a:pPr>
              <a:defRPr/>
            </a:pPr>
            <a:r>
              <a:rPr lang="en-US" b="1" dirty="0"/>
              <a:t>Supply Chain </a:t>
            </a:r>
            <a:r>
              <a:rPr lang="en-US" b="1" dirty="0" smtClean="0"/>
              <a:t>Strategy</a:t>
            </a:r>
            <a:br>
              <a:rPr lang="en-US" b="1" dirty="0" smtClean="0"/>
            </a:br>
            <a:r>
              <a:rPr lang="en-US" b="1" dirty="0" smtClean="0"/>
              <a:t>Selection </a:t>
            </a:r>
            <a:r>
              <a:rPr lang="en-US" b="1" dirty="0"/>
              <a:t>Drivers</a:t>
            </a:r>
            <a:endParaRPr lang="en-US" dirty="0"/>
          </a:p>
        </p:txBody>
      </p:sp>
      <p:sp>
        <p:nvSpPr>
          <p:cNvPr id="33795" name="Rectangle 3"/>
          <p:cNvSpPr>
            <a:spLocks noGrp="1" noChangeArrowheads="1"/>
          </p:cNvSpPr>
          <p:nvPr>
            <p:ph type="body" idx="1"/>
          </p:nvPr>
        </p:nvSpPr>
        <p:spPr>
          <a:xfrm>
            <a:off x="250825" y="1628775"/>
            <a:ext cx="8713788" cy="4789488"/>
          </a:xfrm>
        </p:spPr>
        <p:txBody>
          <a:bodyPr/>
          <a:lstStyle/>
          <a:p>
            <a:r>
              <a:rPr lang="en-CA" sz="2200" smtClean="0">
                <a:effectLst/>
              </a:rPr>
              <a:t>Customer-perceived value</a:t>
            </a:r>
          </a:p>
          <a:p>
            <a:endParaRPr lang="en-CA" sz="2200" smtClean="0">
              <a:effectLst/>
            </a:endParaRPr>
          </a:p>
          <a:p>
            <a:r>
              <a:rPr lang="en-CA" sz="2200" smtClean="0">
                <a:effectLst/>
              </a:rPr>
              <a:t>Dependent upon whether products are functional or innovative</a:t>
            </a:r>
          </a:p>
          <a:p>
            <a:endParaRPr lang="en-CA" sz="2200" smtClean="0">
              <a:effectLst/>
            </a:endParaRPr>
          </a:p>
          <a:p>
            <a:r>
              <a:rPr lang="en-CA" sz="2200" smtClean="0">
                <a:effectLst/>
              </a:rPr>
              <a:t>Product lifecycle position</a:t>
            </a:r>
          </a:p>
          <a:p>
            <a:endParaRPr lang="en-CA" sz="2200" smtClean="0">
              <a:effectLst/>
            </a:endParaRPr>
          </a:p>
          <a:p>
            <a:r>
              <a:rPr lang="en-CA" sz="2200" smtClean="0">
                <a:effectLst/>
              </a:rPr>
              <a:t>Macroeconomic factors such as exchange rates and tariffs, and technology availability in a target country</a:t>
            </a:r>
          </a:p>
          <a:p>
            <a:endParaRPr lang="en-CA" sz="2200" smtClean="0">
              <a:effectLst/>
            </a:endParaRPr>
          </a:p>
          <a:p>
            <a:r>
              <a:rPr lang="en-CA" sz="2200" smtClean="0">
                <a:effectLst/>
              </a:rPr>
              <a:t>Political and cultural factors</a:t>
            </a:r>
            <a:endParaRPr lang="en-US" sz="2200" smtClean="0">
              <a:effectLst/>
            </a:endParaRPr>
          </a:p>
        </p:txBody>
      </p:sp>
      <p:sp>
        <p:nvSpPr>
          <p:cNvPr id="4" name="Footer Placeholder 3"/>
          <p:cNvSpPr>
            <a:spLocks noGrp="1"/>
          </p:cNvSpPr>
          <p:nvPr>
            <p:ph type="ftr" sz="quarter" idx="11"/>
          </p:nvPr>
        </p:nvSpPr>
        <p:spPr/>
        <p:txBody>
          <a:bodyPr/>
          <a:lstStyle/>
          <a:p>
            <a:pPr>
              <a:defRPr/>
            </a:pPr>
            <a:r>
              <a:rPr lang="en-US" dirty="0" smtClean="0"/>
              <a:t>BUSI 2701</a:t>
            </a:r>
            <a:endParaRPr lang="en-US" dirty="0"/>
          </a:p>
        </p:txBody>
      </p:sp>
      <p:sp>
        <p:nvSpPr>
          <p:cNvPr id="5" name="Slide Number Placeholder 4"/>
          <p:cNvSpPr>
            <a:spLocks noGrp="1"/>
          </p:cNvSpPr>
          <p:nvPr>
            <p:ph type="sldNum" sz="quarter" idx="12"/>
          </p:nvPr>
        </p:nvSpPr>
        <p:spPr/>
        <p:txBody>
          <a:bodyPr/>
          <a:lstStyle/>
          <a:p>
            <a:pPr>
              <a:defRPr/>
            </a:pPr>
            <a:fld id="{5D0EAEB0-1823-40DD-809B-C279306E3734}" type="slidenum">
              <a:rPr lang="en-US" smtClean="0"/>
              <a:pPr>
                <a:defRPr/>
              </a:pPr>
              <a:t>46</a:t>
            </a:fld>
            <a:endParaRPr lang="en-US"/>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395536" y="620688"/>
            <a:ext cx="8229600" cy="703263"/>
          </a:xfrm>
        </p:spPr>
        <p:txBody>
          <a:bodyPr/>
          <a:lstStyle/>
          <a:p>
            <a:pPr>
              <a:defRPr/>
            </a:pPr>
            <a:r>
              <a:rPr lang="en-US" b="1" dirty="0"/>
              <a:t>Supply Chain </a:t>
            </a:r>
            <a:r>
              <a:rPr lang="en-US" b="1" dirty="0" smtClean="0"/>
              <a:t>Strategy</a:t>
            </a:r>
            <a:br>
              <a:rPr lang="en-US" b="1" dirty="0" smtClean="0"/>
            </a:br>
            <a:r>
              <a:rPr lang="en-US" b="1" dirty="0" smtClean="0"/>
              <a:t>Selection </a:t>
            </a:r>
            <a:r>
              <a:rPr lang="en-US" b="1" dirty="0"/>
              <a:t>Drivers</a:t>
            </a:r>
            <a:endParaRPr lang="en-US" dirty="0"/>
          </a:p>
        </p:txBody>
      </p:sp>
      <p:sp>
        <p:nvSpPr>
          <p:cNvPr id="34819" name="Rectangle 3"/>
          <p:cNvSpPr>
            <a:spLocks noGrp="1" noChangeArrowheads="1"/>
          </p:cNvSpPr>
          <p:nvPr>
            <p:ph type="body" idx="1"/>
          </p:nvPr>
        </p:nvSpPr>
        <p:spPr>
          <a:xfrm>
            <a:off x="430213" y="1844675"/>
            <a:ext cx="8713787" cy="4789488"/>
          </a:xfrm>
        </p:spPr>
        <p:txBody>
          <a:bodyPr/>
          <a:lstStyle/>
          <a:p>
            <a:pPr>
              <a:lnSpc>
                <a:spcPct val="80000"/>
              </a:lnSpc>
            </a:pPr>
            <a:r>
              <a:rPr lang="en-CA" sz="2400" smtClean="0">
                <a:effectLst/>
              </a:rPr>
              <a:t>Stable versus volatile demand</a:t>
            </a:r>
          </a:p>
          <a:p>
            <a:pPr>
              <a:lnSpc>
                <a:spcPct val="80000"/>
              </a:lnSpc>
            </a:pPr>
            <a:endParaRPr lang="en-CA" sz="2400" smtClean="0">
              <a:effectLst/>
            </a:endParaRPr>
          </a:p>
          <a:p>
            <a:pPr>
              <a:lnSpc>
                <a:spcPct val="80000"/>
              </a:lnSpc>
            </a:pPr>
            <a:r>
              <a:rPr lang="en-CA" sz="2400" smtClean="0">
                <a:effectLst/>
              </a:rPr>
              <a:t>Waste reduction and environmental protection</a:t>
            </a:r>
          </a:p>
          <a:p>
            <a:pPr>
              <a:lnSpc>
                <a:spcPct val="80000"/>
              </a:lnSpc>
            </a:pPr>
            <a:endParaRPr lang="en-CA" sz="2400" smtClean="0">
              <a:effectLst/>
            </a:endParaRPr>
          </a:p>
          <a:p>
            <a:pPr>
              <a:lnSpc>
                <a:spcPct val="80000"/>
              </a:lnSpc>
            </a:pPr>
            <a:r>
              <a:rPr lang="en-CA" sz="2400" smtClean="0">
                <a:effectLst/>
              </a:rPr>
              <a:t>Configuration and coordination issues</a:t>
            </a:r>
          </a:p>
          <a:p>
            <a:pPr>
              <a:lnSpc>
                <a:spcPct val="80000"/>
              </a:lnSpc>
            </a:pPr>
            <a:endParaRPr lang="en-CA" sz="2400" smtClean="0">
              <a:effectLst/>
            </a:endParaRPr>
          </a:p>
          <a:p>
            <a:pPr>
              <a:lnSpc>
                <a:spcPct val="80000"/>
              </a:lnSpc>
            </a:pPr>
            <a:r>
              <a:rPr lang="en-CA" sz="2200" smtClean="0">
                <a:effectLst/>
              </a:rPr>
              <a:t>Align supply chain strategy with corporate and business strategy</a:t>
            </a:r>
          </a:p>
          <a:p>
            <a:pPr>
              <a:lnSpc>
                <a:spcPct val="80000"/>
              </a:lnSpc>
              <a:buFont typeface="Wingdings" pitchFamily="2" charset="2"/>
              <a:buNone/>
            </a:pPr>
            <a:endParaRPr lang="en-CA" sz="2200" smtClean="0">
              <a:effectLst/>
            </a:endParaRPr>
          </a:p>
        </p:txBody>
      </p:sp>
      <p:sp>
        <p:nvSpPr>
          <p:cNvPr id="4" name="Footer Placeholder 3"/>
          <p:cNvSpPr>
            <a:spLocks noGrp="1"/>
          </p:cNvSpPr>
          <p:nvPr>
            <p:ph type="ftr" sz="quarter" idx="11"/>
          </p:nvPr>
        </p:nvSpPr>
        <p:spPr/>
        <p:txBody>
          <a:bodyPr/>
          <a:lstStyle/>
          <a:p>
            <a:pPr>
              <a:defRPr/>
            </a:pPr>
            <a:r>
              <a:rPr lang="en-US" dirty="0" smtClean="0"/>
              <a:t>BUSI 2701</a:t>
            </a:r>
            <a:endParaRPr lang="en-US" dirty="0"/>
          </a:p>
        </p:txBody>
      </p:sp>
      <p:sp>
        <p:nvSpPr>
          <p:cNvPr id="5" name="Slide Number Placeholder 4"/>
          <p:cNvSpPr>
            <a:spLocks noGrp="1"/>
          </p:cNvSpPr>
          <p:nvPr>
            <p:ph type="sldNum" sz="quarter" idx="12"/>
          </p:nvPr>
        </p:nvSpPr>
        <p:spPr/>
        <p:txBody>
          <a:bodyPr/>
          <a:lstStyle/>
          <a:p>
            <a:pPr>
              <a:defRPr/>
            </a:pPr>
            <a:fld id="{81514ED8-E7FA-4F58-8D93-98A8B2C3A5FB}" type="slidenum">
              <a:rPr lang="en-US" smtClean="0"/>
              <a:pPr>
                <a:defRPr/>
              </a:pPr>
              <a:t>47</a:t>
            </a:fld>
            <a:endParaRPr lang="en-US"/>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395288" y="549275"/>
            <a:ext cx="8229600" cy="703263"/>
          </a:xfrm>
        </p:spPr>
        <p:txBody>
          <a:bodyPr/>
          <a:lstStyle/>
          <a:p>
            <a:pPr>
              <a:defRPr/>
            </a:pPr>
            <a:endParaRPr lang="en-US" dirty="0"/>
          </a:p>
        </p:txBody>
      </p:sp>
      <p:sp>
        <p:nvSpPr>
          <p:cNvPr id="35843" name="Rectangle 3"/>
          <p:cNvSpPr>
            <a:spLocks noGrp="1" noChangeArrowheads="1"/>
          </p:cNvSpPr>
          <p:nvPr>
            <p:ph type="body" idx="1"/>
          </p:nvPr>
        </p:nvSpPr>
        <p:spPr>
          <a:xfrm>
            <a:off x="251520" y="1772816"/>
            <a:ext cx="8713787" cy="4789488"/>
          </a:xfrm>
        </p:spPr>
        <p:txBody>
          <a:bodyPr/>
          <a:lstStyle/>
          <a:p>
            <a:pPr>
              <a:lnSpc>
                <a:spcPct val="80000"/>
              </a:lnSpc>
              <a:defRPr/>
            </a:pPr>
            <a:endParaRPr lang="en-CA" sz="2200" dirty="0" smtClean="0">
              <a:effectLst/>
            </a:endParaRPr>
          </a:p>
          <a:p>
            <a:pPr>
              <a:lnSpc>
                <a:spcPct val="80000"/>
              </a:lnSpc>
              <a:defRPr/>
            </a:pPr>
            <a:endParaRPr lang="en-CA" sz="2200" dirty="0" smtClean="0">
              <a:effectLst/>
            </a:endParaRPr>
          </a:p>
          <a:p>
            <a:pPr marL="0" algn="ctr">
              <a:lnSpc>
                <a:spcPct val="80000"/>
              </a:lnSpc>
              <a:buFont typeface="Wingdings" pitchFamily="2" charset="2"/>
              <a:buNone/>
              <a:defRPr/>
            </a:pPr>
            <a:r>
              <a:rPr lang="en-CA" sz="3600" dirty="0" smtClean="0">
                <a:effectLst/>
              </a:rPr>
              <a:t>Significant advantages when supply chain strategy is aligned with Corporate / Business strategy</a:t>
            </a:r>
          </a:p>
          <a:p>
            <a:pPr marL="0" algn="ctr">
              <a:lnSpc>
                <a:spcPct val="80000"/>
              </a:lnSpc>
              <a:buFont typeface="Wingdings" pitchFamily="2" charset="2"/>
              <a:buNone/>
              <a:defRPr/>
            </a:pPr>
            <a:endParaRPr lang="en-CA" sz="3600" dirty="0" smtClean="0">
              <a:effectLst/>
            </a:endParaRPr>
          </a:p>
          <a:p>
            <a:pPr marL="0" algn="ctr">
              <a:lnSpc>
                <a:spcPct val="80000"/>
              </a:lnSpc>
              <a:buFont typeface="Wingdings" pitchFamily="2" charset="2"/>
              <a:buNone/>
              <a:defRPr/>
            </a:pPr>
            <a:r>
              <a:rPr lang="en-CA" sz="3600" dirty="0" smtClean="0">
                <a:effectLst/>
              </a:rPr>
              <a:t>See the Whole Board</a:t>
            </a:r>
            <a:endParaRPr lang="en-US" sz="3600" dirty="0" smtClean="0">
              <a:effectLst/>
            </a:endParaRPr>
          </a:p>
          <a:p>
            <a:pPr>
              <a:lnSpc>
                <a:spcPct val="80000"/>
              </a:lnSpc>
              <a:defRPr/>
            </a:pPr>
            <a:endParaRPr lang="en-US" sz="2200" dirty="0" smtClean="0">
              <a:effectLst/>
            </a:endParaRPr>
          </a:p>
        </p:txBody>
      </p:sp>
      <p:sp>
        <p:nvSpPr>
          <p:cNvPr id="4" name="Footer Placeholder 3"/>
          <p:cNvSpPr>
            <a:spLocks noGrp="1"/>
          </p:cNvSpPr>
          <p:nvPr>
            <p:ph type="ftr" sz="quarter" idx="11"/>
          </p:nvPr>
        </p:nvSpPr>
        <p:spPr/>
        <p:txBody>
          <a:bodyPr/>
          <a:lstStyle/>
          <a:p>
            <a:pPr>
              <a:defRPr/>
            </a:pPr>
            <a:r>
              <a:rPr lang="en-US" dirty="0" smtClean="0"/>
              <a:t>BUSI 2701</a:t>
            </a:r>
            <a:endParaRPr lang="en-US" dirty="0"/>
          </a:p>
        </p:txBody>
      </p:sp>
      <p:sp>
        <p:nvSpPr>
          <p:cNvPr id="5" name="Slide Number Placeholder 4"/>
          <p:cNvSpPr>
            <a:spLocks noGrp="1"/>
          </p:cNvSpPr>
          <p:nvPr>
            <p:ph type="sldNum" sz="quarter" idx="12"/>
          </p:nvPr>
        </p:nvSpPr>
        <p:spPr/>
        <p:txBody>
          <a:bodyPr/>
          <a:lstStyle/>
          <a:p>
            <a:pPr>
              <a:defRPr/>
            </a:pPr>
            <a:fld id="{52D95E2D-3186-4EE2-B0DA-DAAE7B0FE5D9}" type="slidenum">
              <a:rPr lang="en-US" smtClean="0"/>
              <a:pPr>
                <a:defRPr/>
              </a:pPr>
              <a:t>48</a:t>
            </a:fld>
            <a:endParaRPr lang="en-US"/>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4"/>
          <p:cNvSpPr>
            <a:spLocks noGrp="1" noChangeArrowheads="1"/>
          </p:cNvSpPr>
          <p:nvPr>
            <p:ph type="title"/>
          </p:nvPr>
        </p:nvSpPr>
        <p:spPr/>
        <p:txBody>
          <a:bodyPr/>
          <a:lstStyle/>
          <a:p>
            <a:pPr>
              <a:defRPr/>
            </a:pPr>
            <a:r>
              <a:rPr lang="en-US" b="1" dirty="0" smtClean="0"/>
              <a:t>The </a:t>
            </a:r>
            <a:r>
              <a:rPr lang="en-US" b="1" dirty="0"/>
              <a:t>Missing Link?????</a:t>
            </a:r>
          </a:p>
        </p:txBody>
      </p:sp>
      <p:sp>
        <p:nvSpPr>
          <p:cNvPr id="36867" name="Oval 7"/>
          <p:cNvSpPr>
            <a:spLocks noChangeArrowheads="1"/>
          </p:cNvSpPr>
          <p:nvPr/>
        </p:nvSpPr>
        <p:spPr bwMode="auto">
          <a:xfrm>
            <a:off x="250825" y="1844675"/>
            <a:ext cx="3529013" cy="3455988"/>
          </a:xfrm>
          <a:prstGeom prst="ellipse">
            <a:avLst/>
          </a:prstGeom>
          <a:noFill/>
          <a:ln w="9525">
            <a:solidFill>
              <a:schemeClr val="tx1"/>
            </a:solidFill>
            <a:round/>
            <a:headEnd/>
            <a:tailEnd/>
          </a:ln>
        </p:spPr>
        <p:txBody>
          <a:bodyPr wrap="none" anchor="ctr"/>
          <a:lstStyle/>
          <a:p>
            <a:endParaRPr lang="en-CA"/>
          </a:p>
        </p:txBody>
      </p:sp>
      <p:sp>
        <p:nvSpPr>
          <p:cNvPr id="36868" name="Oval 8"/>
          <p:cNvSpPr>
            <a:spLocks noChangeArrowheads="1"/>
          </p:cNvSpPr>
          <p:nvPr/>
        </p:nvSpPr>
        <p:spPr bwMode="auto">
          <a:xfrm>
            <a:off x="5291138" y="1844675"/>
            <a:ext cx="3529012" cy="3455988"/>
          </a:xfrm>
          <a:prstGeom prst="ellipse">
            <a:avLst/>
          </a:prstGeom>
          <a:noFill/>
          <a:ln w="9525">
            <a:solidFill>
              <a:schemeClr val="tx1"/>
            </a:solidFill>
            <a:round/>
            <a:headEnd/>
            <a:tailEnd/>
          </a:ln>
        </p:spPr>
        <p:txBody>
          <a:bodyPr wrap="none" anchor="ctr"/>
          <a:lstStyle/>
          <a:p>
            <a:endParaRPr lang="en-CA"/>
          </a:p>
        </p:txBody>
      </p:sp>
      <p:sp>
        <p:nvSpPr>
          <p:cNvPr id="36869" name="Text Box 9"/>
          <p:cNvSpPr txBox="1">
            <a:spLocks noChangeArrowheads="1"/>
          </p:cNvSpPr>
          <p:nvPr/>
        </p:nvSpPr>
        <p:spPr bwMode="auto">
          <a:xfrm>
            <a:off x="4068763" y="3357563"/>
            <a:ext cx="1008062" cy="366712"/>
          </a:xfrm>
          <a:prstGeom prst="rect">
            <a:avLst/>
          </a:prstGeom>
          <a:noFill/>
          <a:ln w="9525">
            <a:noFill/>
            <a:miter lim="800000"/>
            <a:headEnd/>
            <a:tailEnd/>
          </a:ln>
        </p:spPr>
        <p:txBody>
          <a:bodyPr>
            <a:spAutoFit/>
          </a:bodyPr>
          <a:lstStyle/>
          <a:p>
            <a:pPr eaLnBrk="1" hangingPunct="1">
              <a:spcBef>
                <a:spcPct val="50000"/>
              </a:spcBef>
            </a:pPr>
            <a:r>
              <a:rPr lang="en-US" b="1">
                <a:latin typeface="Arial" charset="0"/>
              </a:rPr>
              <a:t>?????</a:t>
            </a:r>
          </a:p>
        </p:txBody>
      </p:sp>
      <p:sp>
        <p:nvSpPr>
          <p:cNvPr id="36870" name="Line 10"/>
          <p:cNvSpPr>
            <a:spLocks noChangeShapeType="1"/>
          </p:cNvSpPr>
          <p:nvPr/>
        </p:nvSpPr>
        <p:spPr bwMode="auto">
          <a:xfrm>
            <a:off x="4932363" y="3573463"/>
            <a:ext cx="360362" cy="0"/>
          </a:xfrm>
          <a:prstGeom prst="line">
            <a:avLst/>
          </a:prstGeom>
          <a:noFill/>
          <a:ln w="9525">
            <a:solidFill>
              <a:schemeClr val="tx1"/>
            </a:solidFill>
            <a:round/>
            <a:headEnd/>
            <a:tailEnd type="triangle" w="med" len="med"/>
          </a:ln>
        </p:spPr>
        <p:txBody>
          <a:bodyPr/>
          <a:lstStyle/>
          <a:p>
            <a:endParaRPr lang="en-CA"/>
          </a:p>
        </p:txBody>
      </p:sp>
      <p:sp>
        <p:nvSpPr>
          <p:cNvPr id="36871" name="Line 11"/>
          <p:cNvSpPr>
            <a:spLocks noChangeShapeType="1"/>
          </p:cNvSpPr>
          <p:nvPr/>
        </p:nvSpPr>
        <p:spPr bwMode="auto">
          <a:xfrm flipH="1">
            <a:off x="3779838" y="3573463"/>
            <a:ext cx="360362" cy="0"/>
          </a:xfrm>
          <a:prstGeom prst="line">
            <a:avLst/>
          </a:prstGeom>
          <a:noFill/>
          <a:ln w="9525">
            <a:solidFill>
              <a:schemeClr val="tx1"/>
            </a:solidFill>
            <a:round/>
            <a:headEnd/>
            <a:tailEnd type="triangle" w="med" len="med"/>
          </a:ln>
        </p:spPr>
        <p:txBody>
          <a:bodyPr/>
          <a:lstStyle/>
          <a:p>
            <a:endParaRPr lang="en-CA"/>
          </a:p>
        </p:txBody>
      </p:sp>
      <p:sp>
        <p:nvSpPr>
          <p:cNvPr id="36872" name="Text Box 12"/>
          <p:cNvSpPr txBox="1">
            <a:spLocks noChangeArrowheads="1"/>
          </p:cNvSpPr>
          <p:nvPr/>
        </p:nvSpPr>
        <p:spPr bwMode="auto">
          <a:xfrm rot="2520000">
            <a:off x="1547813" y="2924175"/>
            <a:ext cx="1412875" cy="336550"/>
          </a:xfrm>
          <a:prstGeom prst="rect">
            <a:avLst/>
          </a:prstGeom>
          <a:noFill/>
          <a:ln w="9525">
            <a:noFill/>
            <a:miter lim="800000"/>
            <a:headEnd/>
            <a:tailEnd/>
          </a:ln>
        </p:spPr>
        <p:txBody>
          <a:bodyPr>
            <a:spAutoFit/>
          </a:bodyPr>
          <a:lstStyle/>
          <a:p>
            <a:pPr eaLnBrk="1" hangingPunct="1">
              <a:spcBef>
                <a:spcPct val="50000"/>
              </a:spcBef>
            </a:pPr>
            <a:r>
              <a:rPr lang="en-US" sz="1600">
                <a:latin typeface="Times New Roman" pitchFamily="18" charset="0"/>
              </a:rPr>
              <a:t>downstream</a:t>
            </a:r>
          </a:p>
        </p:txBody>
      </p:sp>
      <p:sp>
        <p:nvSpPr>
          <p:cNvPr id="36873" name="Text Box 13"/>
          <p:cNvSpPr txBox="1">
            <a:spLocks noChangeArrowheads="1"/>
          </p:cNvSpPr>
          <p:nvPr/>
        </p:nvSpPr>
        <p:spPr bwMode="auto">
          <a:xfrm>
            <a:off x="1692275" y="4673600"/>
            <a:ext cx="931863" cy="336550"/>
          </a:xfrm>
          <a:prstGeom prst="rect">
            <a:avLst/>
          </a:prstGeom>
          <a:noFill/>
          <a:ln w="9525">
            <a:noFill/>
            <a:miter lim="800000"/>
            <a:headEnd/>
            <a:tailEnd/>
          </a:ln>
        </p:spPr>
        <p:txBody>
          <a:bodyPr wrap="none">
            <a:spAutoFit/>
          </a:bodyPr>
          <a:lstStyle/>
          <a:p>
            <a:pPr eaLnBrk="1" hangingPunct="1"/>
            <a:r>
              <a:rPr lang="en-US" sz="1600">
                <a:latin typeface="Times New Roman" pitchFamily="18" charset="0"/>
              </a:rPr>
              <a:t>upstream</a:t>
            </a:r>
          </a:p>
        </p:txBody>
      </p:sp>
      <p:sp>
        <p:nvSpPr>
          <p:cNvPr id="36874" name="Text Box 14"/>
          <p:cNvSpPr txBox="1">
            <a:spLocks noChangeArrowheads="1"/>
          </p:cNvSpPr>
          <p:nvPr/>
        </p:nvSpPr>
        <p:spPr bwMode="auto">
          <a:xfrm rot="-3000000">
            <a:off x="6243637" y="2720976"/>
            <a:ext cx="942975" cy="336550"/>
          </a:xfrm>
          <a:prstGeom prst="rect">
            <a:avLst/>
          </a:prstGeom>
          <a:noFill/>
          <a:ln w="9525">
            <a:noFill/>
            <a:miter lim="800000"/>
            <a:headEnd/>
            <a:tailEnd/>
          </a:ln>
        </p:spPr>
        <p:txBody>
          <a:bodyPr wrap="none">
            <a:spAutoFit/>
          </a:bodyPr>
          <a:lstStyle/>
          <a:p>
            <a:pPr eaLnBrk="1" hangingPunct="1"/>
            <a:r>
              <a:rPr lang="en-US" sz="1600">
                <a:latin typeface="Times New Roman" pitchFamily="18" charset="0"/>
              </a:rPr>
              <a:t>emergent</a:t>
            </a:r>
          </a:p>
        </p:txBody>
      </p:sp>
      <p:sp>
        <p:nvSpPr>
          <p:cNvPr id="36875" name="Text Box 15"/>
          <p:cNvSpPr txBox="1">
            <a:spLocks noChangeArrowheads="1"/>
          </p:cNvSpPr>
          <p:nvPr/>
        </p:nvSpPr>
        <p:spPr bwMode="auto">
          <a:xfrm rot="-1740000">
            <a:off x="6145213" y="4316413"/>
            <a:ext cx="989012" cy="336550"/>
          </a:xfrm>
          <a:prstGeom prst="rect">
            <a:avLst/>
          </a:prstGeom>
          <a:noFill/>
          <a:ln w="9525">
            <a:noFill/>
            <a:miter lim="800000"/>
            <a:headEnd/>
            <a:tailEnd/>
          </a:ln>
        </p:spPr>
        <p:txBody>
          <a:bodyPr wrap="none">
            <a:spAutoFit/>
          </a:bodyPr>
          <a:lstStyle/>
          <a:p>
            <a:pPr eaLnBrk="1" hangingPunct="1"/>
            <a:r>
              <a:rPr lang="en-US" sz="1600">
                <a:latin typeface="Times New Roman" pitchFamily="18" charset="0"/>
              </a:rPr>
              <a:t>deliberate</a:t>
            </a:r>
          </a:p>
        </p:txBody>
      </p:sp>
      <p:sp>
        <p:nvSpPr>
          <p:cNvPr id="36876" name="Text Box 16"/>
          <p:cNvSpPr txBox="1">
            <a:spLocks noChangeArrowheads="1"/>
          </p:cNvSpPr>
          <p:nvPr/>
        </p:nvSpPr>
        <p:spPr bwMode="auto">
          <a:xfrm>
            <a:off x="827088" y="1343025"/>
            <a:ext cx="2254250" cy="366713"/>
          </a:xfrm>
          <a:prstGeom prst="rect">
            <a:avLst/>
          </a:prstGeom>
          <a:noFill/>
          <a:ln w="9525">
            <a:noFill/>
            <a:miter lim="800000"/>
            <a:headEnd/>
            <a:tailEnd/>
          </a:ln>
        </p:spPr>
        <p:txBody>
          <a:bodyPr wrap="none">
            <a:spAutoFit/>
          </a:bodyPr>
          <a:lstStyle/>
          <a:p>
            <a:pPr eaLnBrk="1" hangingPunct="1"/>
            <a:r>
              <a:rPr lang="en-US">
                <a:latin typeface="Times New Roman" pitchFamily="18" charset="0"/>
              </a:rPr>
              <a:t>Supply Chain Strategy</a:t>
            </a:r>
          </a:p>
        </p:txBody>
      </p:sp>
      <p:sp>
        <p:nvSpPr>
          <p:cNvPr id="36877" name="Text Box 17"/>
          <p:cNvSpPr txBox="1">
            <a:spLocks noChangeArrowheads="1"/>
          </p:cNvSpPr>
          <p:nvPr/>
        </p:nvSpPr>
        <p:spPr bwMode="auto">
          <a:xfrm>
            <a:off x="5651500" y="1341438"/>
            <a:ext cx="2935288" cy="368300"/>
          </a:xfrm>
          <a:prstGeom prst="rect">
            <a:avLst/>
          </a:prstGeom>
          <a:noFill/>
          <a:ln w="9525">
            <a:noFill/>
            <a:miter lim="800000"/>
            <a:headEnd/>
            <a:tailEnd/>
          </a:ln>
        </p:spPr>
        <p:txBody>
          <a:bodyPr wrap="none">
            <a:spAutoFit/>
          </a:bodyPr>
          <a:lstStyle/>
          <a:p>
            <a:pPr eaLnBrk="1" hangingPunct="1"/>
            <a:r>
              <a:rPr lang="en-US">
                <a:latin typeface="Times New Roman" pitchFamily="18" charset="0"/>
              </a:rPr>
              <a:t>Corporate / Business Strategy</a:t>
            </a:r>
          </a:p>
        </p:txBody>
      </p:sp>
      <p:sp>
        <p:nvSpPr>
          <p:cNvPr id="36878" name="Text Box 18"/>
          <p:cNvSpPr txBox="1">
            <a:spLocks noChangeArrowheads="1"/>
          </p:cNvSpPr>
          <p:nvPr/>
        </p:nvSpPr>
        <p:spPr bwMode="auto">
          <a:xfrm rot="600000">
            <a:off x="7813675" y="3336925"/>
            <a:ext cx="682625" cy="336550"/>
          </a:xfrm>
          <a:prstGeom prst="rect">
            <a:avLst/>
          </a:prstGeom>
          <a:noFill/>
          <a:ln w="9525">
            <a:noFill/>
            <a:miter lim="800000"/>
            <a:headEnd/>
            <a:tailEnd/>
          </a:ln>
        </p:spPr>
        <p:txBody>
          <a:bodyPr wrap="none">
            <a:spAutoFit/>
          </a:bodyPr>
          <a:lstStyle/>
          <a:p>
            <a:pPr eaLnBrk="1" hangingPunct="1"/>
            <a:r>
              <a:rPr lang="en-US" sz="1600">
                <a:latin typeface="Times New Roman" pitchFamily="18" charset="0"/>
              </a:rPr>
              <a:t>vision</a:t>
            </a:r>
          </a:p>
        </p:txBody>
      </p:sp>
      <p:sp>
        <p:nvSpPr>
          <p:cNvPr id="36879" name="Text Box 19"/>
          <p:cNvSpPr txBox="1">
            <a:spLocks noChangeArrowheads="1"/>
          </p:cNvSpPr>
          <p:nvPr/>
        </p:nvSpPr>
        <p:spPr bwMode="auto">
          <a:xfrm rot="720000">
            <a:off x="5435600" y="3703638"/>
            <a:ext cx="1695450" cy="336550"/>
          </a:xfrm>
          <a:prstGeom prst="rect">
            <a:avLst/>
          </a:prstGeom>
          <a:noFill/>
          <a:ln w="9525">
            <a:noFill/>
            <a:miter lim="800000"/>
            <a:headEnd/>
            <a:tailEnd/>
          </a:ln>
        </p:spPr>
        <p:txBody>
          <a:bodyPr wrap="none">
            <a:spAutoFit/>
          </a:bodyPr>
          <a:lstStyle/>
          <a:p>
            <a:pPr eaLnBrk="1" hangingPunct="1"/>
            <a:r>
              <a:rPr lang="en-US" sz="1600">
                <a:latin typeface="Times New Roman" pitchFamily="18" charset="0"/>
              </a:rPr>
              <a:t>core competencies</a:t>
            </a:r>
          </a:p>
        </p:txBody>
      </p:sp>
      <p:sp>
        <p:nvSpPr>
          <p:cNvPr id="36880" name="Text Box 20"/>
          <p:cNvSpPr txBox="1">
            <a:spLocks noChangeArrowheads="1"/>
          </p:cNvSpPr>
          <p:nvPr/>
        </p:nvSpPr>
        <p:spPr bwMode="auto">
          <a:xfrm>
            <a:off x="7164388" y="2730500"/>
            <a:ext cx="892175" cy="336550"/>
          </a:xfrm>
          <a:prstGeom prst="rect">
            <a:avLst/>
          </a:prstGeom>
          <a:noFill/>
          <a:ln w="9525">
            <a:noFill/>
            <a:miter lim="800000"/>
            <a:headEnd/>
            <a:tailEnd/>
          </a:ln>
        </p:spPr>
        <p:txBody>
          <a:bodyPr wrap="none">
            <a:spAutoFit/>
          </a:bodyPr>
          <a:lstStyle/>
          <a:p>
            <a:pPr eaLnBrk="1" hangingPunct="1"/>
            <a:r>
              <a:rPr lang="en-US" sz="1600">
                <a:latin typeface="Times New Roman" pitchFamily="18" charset="0"/>
              </a:rPr>
              <a:t>black art</a:t>
            </a:r>
          </a:p>
        </p:txBody>
      </p:sp>
      <p:sp>
        <p:nvSpPr>
          <p:cNvPr id="36881" name="Text Box 21"/>
          <p:cNvSpPr txBox="1">
            <a:spLocks noChangeArrowheads="1"/>
          </p:cNvSpPr>
          <p:nvPr/>
        </p:nvSpPr>
        <p:spPr bwMode="auto">
          <a:xfrm>
            <a:off x="1384300" y="3617913"/>
            <a:ext cx="1320800" cy="336550"/>
          </a:xfrm>
          <a:prstGeom prst="rect">
            <a:avLst/>
          </a:prstGeom>
          <a:noFill/>
          <a:ln w="9525">
            <a:noFill/>
            <a:miter lim="800000"/>
            <a:headEnd/>
            <a:tailEnd/>
          </a:ln>
        </p:spPr>
        <p:txBody>
          <a:bodyPr wrap="none">
            <a:spAutoFit/>
          </a:bodyPr>
          <a:lstStyle/>
          <a:p>
            <a:pPr eaLnBrk="1" hangingPunct="1"/>
            <a:r>
              <a:rPr lang="en-US" sz="1600">
                <a:latin typeface="Times New Roman" pitchFamily="18" charset="0"/>
              </a:rPr>
              <a:t>product based</a:t>
            </a:r>
          </a:p>
        </p:txBody>
      </p:sp>
      <p:sp>
        <p:nvSpPr>
          <p:cNvPr id="36882" name="Text Box 22"/>
          <p:cNvSpPr txBox="1">
            <a:spLocks noChangeArrowheads="1"/>
          </p:cNvSpPr>
          <p:nvPr/>
        </p:nvSpPr>
        <p:spPr bwMode="auto">
          <a:xfrm>
            <a:off x="1331913" y="2154238"/>
            <a:ext cx="1343025" cy="336550"/>
          </a:xfrm>
          <a:prstGeom prst="rect">
            <a:avLst/>
          </a:prstGeom>
          <a:noFill/>
          <a:ln w="9525">
            <a:noFill/>
            <a:miter lim="800000"/>
            <a:headEnd/>
            <a:tailEnd/>
          </a:ln>
        </p:spPr>
        <p:txBody>
          <a:bodyPr wrap="none">
            <a:spAutoFit/>
          </a:bodyPr>
          <a:lstStyle/>
          <a:p>
            <a:pPr eaLnBrk="1" hangingPunct="1"/>
            <a:r>
              <a:rPr lang="en-US" sz="1600">
                <a:latin typeface="Times New Roman" pitchFamily="18" charset="0"/>
              </a:rPr>
              <a:t>demand based</a:t>
            </a:r>
          </a:p>
        </p:txBody>
      </p:sp>
      <p:sp>
        <p:nvSpPr>
          <p:cNvPr id="36883" name="Text Box 23"/>
          <p:cNvSpPr txBox="1">
            <a:spLocks noChangeArrowheads="1"/>
          </p:cNvSpPr>
          <p:nvPr/>
        </p:nvSpPr>
        <p:spPr bwMode="auto">
          <a:xfrm>
            <a:off x="2247900" y="3165475"/>
            <a:ext cx="184150" cy="274638"/>
          </a:xfrm>
          <a:prstGeom prst="rect">
            <a:avLst/>
          </a:prstGeom>
          <a:noFill/>
          <a:ln w="9525">
            <a:noFill/>
            <a:miter lim="800000"/>
            <a:headEnd/>
            <a:tailEnd/>
          </a:ln>
        </p:spPr>
        <p:txBody>
          <a:bodyPr wrap="none">
            <a:spAutoFit/>
          </a:bodyPr>
          <a:lstStyle/>
          <a:p>
            <a:pPr eaLnBrk="1" hangingPunct="1"/>
            <a:endParaRPr lang="en-US" sz="1200">
              <a:latin typeface="Times New Roman" pitchFamily="18" charset="0"/>
            </a:endParaRPr>
          </a:p>
        </p:txBody>
      </p:sp>
      <p:sp>
        <p:nvSpPr>
          <p:cNvPr id="36884" name="Text Box 24"/>
          <p:cNvSpPr txBox="1">
            <a:spLocks noChangeArrowheads="1"/>
          </p:cNvSpPr>
          <p:nvPr/>
        </p:nvSpPr>
        <p:spPr bwMode="auto">
          <a:xfrm rot="1500000">
            <a:off x="2633663" y="2751138"/>
            <a:ext cx="523875" cy="336550"/>
          </a:xfrm>
          <a:prstGeom prst="rect">
            <a:avLst/>
          </a:prstGeom>
          <a:noFill/>
          <a:ln w="9525">
            <a:noFill/>
            <a:miter lim="800000"/>
            <a:headEnd/>
            <a:tailEnd/>
          </a:ln>
        </p:spPr>
        <p:txBody>
          <a:bodyPr wrap="none">
            <a:spAutoFit/>
          </a:bodyPr>
          <a:lstStyle/>
          <a:p>
            <a:pPr eaLnBrk="1" hangingPunct="1"/>
            <a:r>
              <a:rPr lang="en-US" sz="1600">
                <a:latin typeface="Times New Roman" pitchFamily="18" charset="0"/>
              </a:rPr>
              <a:t>lean</a:t>
            </a:r>
          </a:p>
        </p:txBody>
      </p:sp>
      <p:sp>
        <p:nvSpPr>
          <p:cNvPr id="36885" name="Text Box 25"/>
          <p:cNvSpPr txBox="1">
            <a:spLocks noChangeArrowheads="1"/>
          </p:cNvSpPr>
          <p:nvPr/>
        </p:nvSpPr>
        <p:spPr bwMode="auto">
          <a:xfrm rot="-1860000">
            <a:off x="1676400" y="4148138"/>
            <a:ext cx="581025" cy="336550"/>
          </a:xfrm>
          <a:prstGeom prst="rect">
            <a:avLst/>
          </a:prstGeom>
          <a:noFill/>
          <a:ln w="9525">
            <a:noFill/>
            <a:miter lim="800000"/>
            <a:headEnd/>
            <a:tailEnd/>
          </a:ln>
        </p:spPr>
        <p:txBody>
          <a:bodyPr wrap="none">
            <a:spAutoFit/>
          </a:bodyPr>
          <a:lstStyle/>
          <a:p>
            <a:pPr eaLnBrk="1" hangingPunct="1"/>
            <a:r>
              <a:rPr lang="en-US" sz="1600">
                <a:latin typeface="Times New Roman" pitchFamily="18" charset="0"/>
              </a:rPr>
              <a:t>agile</a:t>
            </a:r>
          </a:p>
        </p:txBody>
      </p:sp>
      <p:sp>
        <p:nvSpPr>
          <p:cNvPr id="36886" name="Text Box 26"/>
          <p:cNvSpPr txBox="1">
            <a:spLocks noChangeArrowheads="1"/>
          </p:cNvSpPr>
          <p:nvPr/>
        </p:nvSpPr>
        <p:spPr bwMode="auto">
          <a:xfrm>
            <a:off x="755650" y="4170363"/>
            <a:ext cx="728663" cy="336550"/>
          </a:xfrm>
          <a:prstGeom prst="rect">
            <a:avLst/>
          </a:prstGeom>
          <a:noFill/>
          <a:ln w="9525">
            <a:noFill/>
            <a:miter lim="800000"/>
            <a:headEnd/>
            <a:tailEnd/>
          </a:ln>
        </p:spPr>
        <p:txBody>
          <a:bodyPr wrap="none">
            <a:spAutoFit/>
          </a:bodyPr>
          <a:lstStyle/>
          <a:p>
            <a:pPr eaLnBrk="1" hangingPunct="1"/>
            <a:r>
              <a:rPr lang="en-US" sz="1600">
                <a:latin typeface="Times New Roman" pitchFamily="18" charset="0"/>
              </a:rPr>
              <a:t>leagile</a:t>
            </a:r>
          </a:p>
        </p:txBody>
      </p:sp>
      <p:sp>
        <p:nvSpPr>
          <p:cNvPr id="36887" name="Text Box 27"/>
          <p:cNvSpPr txBox="1">
            <a:spLocks noChangeArrowheads="1"/>
          </p:cNvSpPr>
          <p:nvPr/>
        </p:nvSpPr>
        <p:spPr bwMode="auto">
          <a:xfrm rot="-1020000">
            <a:off x="2616200" y="3849688"/>
            <a:ext cx="1057275" cy="336550"/>
          </a:xfrm>
          <a:prstGeom prst="rect">
            <a:avLst/>
          </a:prstGeom>
          <a:noFill/>
          <a:ln w="9525">
            <a:noFill/>
            <a:miter lim="800000"/>
            <a:headEnd/>
            <a:tailEnd/>
          </a:ln>
        </p:spPr>
        <p:txBody>
          <a:bodyPr wrap="none">
            <a:spAutoFit/>
          </a:bodyPr>
          <a:lstStyle/>
          <a:p>
            <a:pPr eaLnBrk="1" hangingPunct="1"/>
            <a:r>
              <a:rPr lang="en-US" sz="1600">
                <a:latin typeface="Times New Roman" pitchFamily="18" charset="0"/>
              </a:rPr>
              <a:t>integrative</a:t>
            </a:r>
          </a:p>
        </p:txBody>
      </p:sp>
      <p:sp>
        <p:nvSpPr>
          <p:cNvPr id="36888" name="Text Box 28"/>
          <p:cNvSpPr txBox="1">
            <a:spLocks noChangeArrowheads="1"/>
          </p:cNvSpPr>
          <p:nvPr/>
        </p:nvSpPr>
        <p:spPr bwMode="auto">
          <a:xfrm>
            <a:off x="519113" y="2981325"/>
            <a:ext cx="1262062" cy="336550"/>
          </a:xfrm>
          <a:prstGeom prst="rect">
            <a:avLst/>
          </a:prstGeom>
          <a:noFill/>
          <a:ln w="9525">
            <a:noFill/>
            <a:miter lim="800000"/>
            <a:headEnd/>
            <a:tailEnd/>
          </a:ln>
        </p:spPr>
        <p:txBody>
          <a:bodyPr wrap="none">
            <a:spAutoFit/>
          </a:bodyPr>
          <a:lstStyle/>
          <a:p>
            <a:pPr eaLnBrk="1" hangingPunct="1"/>
            <a:r>
              <a:rPr lang="en-US" sz="1600">
                <a:latin typeface="Times New Roman" pitchFamily="18" charset="0"/>
              </a:rPr>
              <a:t>E-facilitation</a:t>
            </a:r>
          </a:p>
        </p:txBody>
      </p:sp>
      <p:sp>
        <p:nvSpPr>
          <p:cNvPr id="36889" name="Text Box 29"/>
          <p:cNvSpPr txBox="1">
            <a:spLocks noChangeArrowheads="1"/>
          </p:cNvSpPr>
          <p:nvPr/>
        </p:nvSpPr>
        <p:spPr bwMode="auto">
          <a:xfrm>
            <a:off x="6496050" y="2106613"/>
            <a:ext cx="1401763" cy="336550"/>
          </a:xfrm>
          <a:prstGeom prst="rect">
            <a:avLst/>
          </a:prstGeom>
          <a:noFill/>
          <a:ln w="9525">
            <a:noFill/>
            <a:miter lim="800000"/>
            <a:headEnd/>
            <a:tailEnd/>
          </a:ln>
        </p:spPr>
        <p:txBody>
          <a:bodyPr wrap="none">
            <a:spAutoFit/>
          </a:bodyPr>
          <a:lstStyle/>
          <a:p>
            <a:pPr eaLnBrk="1" hangingPunct="1"/>
            <a:r>
              <a:rPr lang="en-US" sz="1600">
                <a:latin typeface="Times New Roman" pitchFamily="18" charset="0"/>
              </a:rPr>
              <a:t>cost leadership</a:t>
            </a:r>
          </a:p>
        </p:txBody>
      </p:sp>
      <p:sp>
        <p:nvSpPr>
          <p:cNvPr id="36890" name="Text Box 30"/>
          <p:cNvSpPr txBox="1">
            <a:spLocks noChangeArrowheads="1"/>
          </p:cNvSpPr>
          <p:nvPr/>
        </p:nvSpPr>
        <p:spPr bwMode="auto">
          <a:xfrm>
            <a:off x="6711950" y="4699000"/>
            <a:ext cx="1352550" cy="336550"/>
          </a:xfrm>
          <a:prstGeom prst="rect">
            <a:avLst/>
          </a:prstGeom>
          <a:noFill/>
          <a:ln w="9525">
            <a:noFill/>
            <a:miter lim="800000"/>
            <a:headEnd/>
            <a:tailEnd/>
          </a:ln>
        </p:spPr>
        <p:txBody>
          <a:bodyPr wrap="none">
            <a:spAutoFit/>
          </a:bodyPr>
          <a:lstStyle/>
          <a:p>
            <a:pPr eaLnBrk="1" hangingPunct="1"/>
            <a:r>
              <a:rPr lang="en-US" sz="1600">
                <a:latin typeface="Times New Roman" pitchFamily="18" charset="0"/>
              </a:rPr>
              <a:t>differentiation</a:t>
            </a:r>
          </a:p>
        </p:txBody>
      </p:sp>
      <p:sp>
        <p:nvSpPr>
          <p:cNvPr id="36891" name="Text Box 31"/>
          <p:cNvSpPr txBox="1">
            <a:spLocks noChangeArrowheads="1"/>
          </p:cNvSpPr>
          <p:nvPr/>
        </p:nvSpPr>
        <p:spPr bwMode="auto">
          <a:xfrm rot="900000">
            <a:off x="5799138" y="2536825"/>
            <a:ext cx="874712" cy="336550"/>
          </a:xfrm>
          <a:prstGeom prst="rect">
            <a:avLst/>
          </a:prstGeom>
          <a:noFill/>
          <a:ln w="9525">
            <a:noFill/>
            <a:miter lim="800000"/>
            <a:headEnd/>
            <a:tailEnd/>
          </a:ln>
        </p:spPr>
        <p:txBody>
          <a:bodyPr wrap="none">
            <a:spAutoFit/>
          </a:bodyPr>
          <a:lstStyle/>
          <a:p>
            <a:pPr eaLnBrk="1" hangingPunct="1"/>
            <a:r>
              <a:rPr lang="en-US" sz="1600">
                <a:latin typeface="Times New Roman" pitchFamily="18" charset="0"/>
              </a:rPr>
              <a:t>leverage</a:t>
            </a:r>
          </a:p>
        </p:txBody>
      </p:sp>
      <p:sp>
        <p:nvSpPr>
          <p:cNvPr id="36892" name="Text Box 32"/>
          <p:cNvSpPr txBox="1">
            <a:spLocks noChangeArrowheads="1"/>
          </p:cNvSpPr>
          <p:nvPr/>
        </p:nvSpPr>
        <p:spPr bwMode="auto">
          <a:xfrm rot="-1200000">
            <a:off x="7231063" y="3822700"/>
            <a:ext cx="728662" cy="336550"/>
          </a:xfrm>
          <a:prstGeom prst="rect">
            <a:avLst/>
          </a:prstGeom>
          <a:noFill/>
          <a:ln w="9525">
            <a:noFill/>
            <a:miter lim="800000"/>
            <a:headEnd/>
            <a:tailEnd/>
          </a:ln>
        </p:spPr>
        <p:txBody>
          <a:bodyPr wrap="none">
            <a:spAutoFit/>
          </a:bodyPr>
          <a:lstStyle/>
          <a:p>
            <a:pPr eaLnBrk="1" hangingPunct="1"/>
            <a:r>
              <a:rPr lang="en-US" sz="1600">
                <a:latin typeface="Times New Roman" pitchFamily="18" charset="0"/>
              </a:rPr>
              <a:t>stretch</a:t>
            </a:r>
          </a:p>
        </p:txBody>
      </p:sp>
      <p:sp>
        <p:nvSpPr>
          <p:cNvPr id="36893" name="Text Box 33"/>
          <p:cNvSpPr txBox="1">
            <a:spLocks noChangeArrowheads="1"/>
          </p:cNvSpPr>
          <p:nvPr/>
        </p:nvSpPr>
        <p:spPr bwMode="auto">
          <a:xfrm>
            <a:off x="6084888" y="3306763"/>
            <a:ext cx="1514475" cy="336550"/>
          </a:xfrm>
          <a:prstGeom prst="rect">
            <a:avLst/>
          </a:prstGeom>
          <a:noFill/>
          <a:ln w="9525">
            <a:noFill/>
            <a:miter lim="800000"/>
            <a:headEnd/>
            <a:tailEnd/>
          </a:ln>
        </p:spPr>
        <p:txBody>
          <a:bodyPr wrap="none">
            <a:spAutoFit/>
          </a:bodyPr>
          <a:lstStyle/>
          <a:p>
            <a:pPr eaLnBrk="1" hangingPunct="1"/>
            <a:r>
              <a:rPr lang="en-US" sz="1600">
                <a:latin typeface="Times New Roman" pitchFamily="18" charset="0"/>
              </a:rPr>
              <a:t>learning process</a:t>
            </a:r>
          </a:p>
        </p:txBody>
      </p:sp>
      <p:sp>
        <p:nvSpPr>
          <p:cNvPr id="36894" name="Text Box 34"/>
          <p:cNvSpPr txBox="1">
            <a:spLocks noChangeArrowheads="1"/>
          </p:cNvSpPr>
          <p:nvPr/>
        </p:nvSpPr>
        <p:spPr bwMode="auto">
          <a:xfrm>
            <a:off x="7432675" y="4338638"/>
            <a:ext cx="830263" cy="336550"/>
          </a:xfrm>
          <a:prstGeom prst="rect">
            <a:avLst/>
          </a:prstGeom>
          <a:noFill/>
          <a:ln w="9525">
            <a:noFill/>
            <a:miter lim="800000"/>
            <a:headEnd/>
            <a:tailEnd/>
          </a:ln>
        </p:spPr>
        <p:txBody>
          <a:bodyPr wrap="none">
            <a:spAutoFit/>
          </a:bodyPr>
          <a:lstStyle/>
          <a:p>
            <a:pPr eaLnBrk="1" hangingPunct="1"/>
            <a:r>
              <a:rPr lang="en-US" sz="1600">
                <a:latin typeface="Times New Roman" pitchFamily="18" charset="0"/>
              </a:rPr>
              <a:t>patterns</a:t>
            </a:r>
          </a:p>
        </p:txBody>
      </p:sp>
      <p:sp>
        <p:nvSpPr>
          <p:cNvPr id="32" name="Footer Placeholder 31"/>
          <p:cNvSpPr>
            <a:spLocks noGrp="1"/>
          </p:cNvSpPr>
          <p:nvPr>
            <p:ph type="ftr" sz="quarter" idx="11"/>
          </p:nvPr>
        </p:nvSpPr>
        <p:spPr/>
        <p:txBody>
          <a:bodyPr/>
          <a:lstStyle/>
          <a:p>
            <a:pPr>
              <a:defRPr/>
            </a:pPr>
            <a:r>
              <a:rPr lang="en-US" dirty="0" smtClean="0"/>
              <a:t>BUSI 2701</a:t>
            </a:r>
            <a:endParaRPr lang="en-US" dirty="0"/>
          </a:p>
        </p:txBody>
      </p:sp>
      <p:sp>
        <p:nvSpPr>
          <p:cNvPr id="33" name="Slide Number Placeholder 32"/>
          <p:cNvSpPr>
            <a:spLocks noGrp="1"/>
          </p:cNvSpPr>
          <p:nvPr>
            <p:ph type="sldNum" sz="quarter" idx="12"/>
          </p:nvPr>
        </p:nvSpPr>
        <p:spPr/>
        <p:txBody>
          <a:bodyPr/>
          <a:lstStyle/>
          <a:p>
            <a:pPr>
              <a:defRPr/>
            </a:pPr>
            <a:fld id="{C954038F-91C4-4576-AF09-247945ECC8B9}" type="slidenum">
              <a:rPr lang="en-US" smtClean="0"/>
              <a:pPr>
                <a:defRPr/>
              </a:pPr>
              <a:t>49</a:t>
            </a:fld>
            <a:endParaRPr lang="en-US"/>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p:txBody>
          <a:bodyPr/>
          <a:lstStyle/>
          <a:p>
            <a:pPr>
              <a:defRPr/>
            </a:pPr>
            <a:r>
              <a:rPr lang="en-US" b="1" dirty="0" smtClean="0"/>
              <a:t>Supply Chain Conclusions</a:t>
            </a:r>
            <a:endParaRPr lang="en-US" b="1" dirty="0"/>
          </a:p>
        </p:txBody>
      </p:sp>
      <p:sp>
        <p:nvSpPr>
          <p:cNvPr id="37891" name="Rectangle 3"/>
          <p:cNvSpPr>
            <a:spLocks noGrp="1" noChangeArrowheads="1"/>
          </p:cNvSpPr>
          <p:nvPr>
            <p:ph type="body" idx="1"/>
          </p:nvPr>
        </p:nvSpPr>
        <p:spPr>
          <a:xfrm>
            <a:off x="250825" y="1412875"/>
            <a:ext cx="8713788" cy="4718050"/>
          </a:xfrm>
        </p:spPr>
        <p:txBody>
          <a:bodyPr/>
          <a:lstStyle/>
          <a:p>
            <a:r>
              <a:rPr lang="en-US" sz="2200" smtClean="0">
                <a:effectLst/>
              </a:rPr>
              <a:t>Supply chain can be viewed in a broad sense to include all the actors involved in the value chain (or web)</a:t>
            </a:r>
          </a:p>
          <a:p>
            <a:endParaRPr lang="en-US" sz="2200" smtClean="0">
              <a:effectLst/>
            </a:endParaRPr>
          </a:p>
          <a:p>
            <a:r>
              <a:rPr lang="en-US" sz="2200" smtClean="0">
                <a:effectLst/>
              </a:rPr>
              <a:t>Supply chain strategy has many faces</a:t>
            </a:r>
          </a:p>
          <a:p>
            <a:pPr lvl="1"/>
            <a:r>
              <a:rPr lang="en-US" sz="2200" smtClean="0">
                <a:effectLst/>
              </a:rPr>
              <a:t>Geographic / philosophies / facilitation </a:t>
            </a:r>
          </a:p>
          <a:p>
            <a:endParaRPr lang="en-US" sz="2200" smtClean="0">
              <a:effectLst/>
            </a:endParaRPr>
          </a:p>
          <a:p>
            <a:r>
              <a:rPr lang="en-US" sz="2200" smtClean="0">
                <a:effectLst/>
              </a:rPr>
              <a:t>There is often a “missing link” between supply chain strategy and corporate / business strategies</a:t>
            </a:r>
          </a:p>
          <a:p>
            <a:pPr lvl="1"/>
            <a:endParaRPr lang="en-US" sz="2200" smtClean="0">
              <a:effectLst/>
            </a:endParaRPr>
          </a:p>
          <a:p>
            <a:pPr lvl="1"/>
            <a:r>
              <a:rPr lang="en-US" sz="2200" smtClean="0">
                <a:effectLst/>
              </a:rPr>
              <a:t>This lack of coordination can cause significant problems for a firm</a:t>
            </a:r>
          </a:p>
          <a:p>
            <a:endParaRPr lang="en-US" smtClean="0">
              <a:effectLst/>
            </a:endParaRPr>
          </a:p>
        </p:txBody>
      </p:sp>
      <p:sp>
        <p:nvSpPr>
          <p:cNvPr id="4" name="Footer Placeholder 3"/>
          <p:cNvSpPr>
            <a:spLocks noGrp="1"/>
          </p:cNvSpPr>
          <p:nvPr>
            <p:ph type="ftr" sz="quarter" idx="11"/>
          </p:nvPr>
        </p:nvSpPr>
        <p:spPr/>
        <p:txBody>
          <a:bodyPr/>
          <a:lstStyle/>
          <a:p>
            <a:pPr>
              <a:defRPr/>
            </a:pPr>
            <a:r>
              <a:rPr lang="en-US" dirty="0" smtClean="0"/>
              <a:t>BUSI 2701</a:t>
            </a:r>
            <a:endParaRPr lang="en-US" dirty="0"/>
          </a:p>
        </p:txBody>
      </p:sp>
      <p:sp>
        <p:nvSpPr>
          <p:cNvPr id="5" name="Slide Number Placeholder 4"/>
          <p:cNvSpPr>
            <a:spLocks noGrp="1"/>
          </p:cNvSpPr>
          <p:nvPr>
            <p:ph type="sldNum" sz="quarter" idx="12"/>
          </p:nvPr>
        </p:nvSpPr>
        <p:spPr/>
        <p:txBody>
          <a:bodyPr/>
          <a:lstStyle/>
          <a:p>
            <a:pPr>
              <a:defRPr/>
            </a:pPr>
            <a:fld id="{BBD65E13-84F8-484B-9C06-594F83085E50}" type="slidenum">
              <a:rPr lang="en-US" smtClean="0"/>
              <a:pPr>
                <a:defRPr/>
              </a:pPr>
              <a:t>50</a:t>
            </a:fld>
            <a:endParaRPr lang="en-US"/>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11 Overview</a:t>
            </a:r>
          </a:p>
        </p:txBody>
      </p:sp>
      <p:sp>
        <p:nvSpPr>
          <p:cNvPr id="19459" name="Rectangle 3"/>
          <p:cNvSpPr>
            <a:spLocks noGrp="1" noChangeArrowheads="1"/>
          </p:cNvSpPr>
          <p:nvPr>
            <p:ph type="body" idx="1"/>
          </p:nvPr>
        </p:nvSpPr>
        <p:spPr>
          <a:xfrm>
            <a:off x="539552" y="1268760"/>
            <a:ext cx="8302625" cy="4535487"/>
          </a:xfrm>
        </p:spPr>
        <p:txBody>
          <a:bodyPr/>
          <a:lstStyle/>
          <a:p>
            <a:pPr lvl="0"/>
            <a:r>
              <a:rPr lang="en-US" sz="2400" dirty="0" smtClean="0"/>
              <a:t>Understand why production and logistics decisions are critical to multinational firms</a:t>
            </a:r>
          </a:p>
          <a:p>
            <a:pPr lvl="0"/>
            <a:endParaRPr lang="en-US" sz="2400" dirty="0" smtClean="0"/>
          </a:p>
          <a:p>
            <a:pPr lvl="0"/>
            <a:r>
              <a:rPr lang="en-US" sz="2400" dirty="0" smtClean="0"/>
              <a:t>Understand the factors that influence the decision of where to locate production</a:t>
            </a:r>
          </a:p>
          <a:p>
            <a:pPr lvl="0"/>
            <a:endParaRPr lang="en-US" sz="2400" dirty="0" smtClean="0"/>
          </a:p>
          <a:p>
            <a:pPr lvl="0"/>
            <a:r>
              <a:rPr lang="en-US" sz="2400" dirty="0" smtClean="0"/>
              <a:t>Understand the factors that influence ‘Make or Buy’ decisions</a:t>
            </a:r>
          </a:p>
          <a:p>
            <a:pPr lvl="0"/>
            <a:endParaRPr lang="en-US" sz="2400" dirty="0" smtClean="0"/>
          </a:p>
          <a:p>
            <a:pPr lvl="0"/>
            <a:r>
              <a:rPr lang="en-US" sz="2400" dirty="0" smtClean="0"/>
              <a:t>Understand how foreign subsidiaries’ roles in a multinational enterprise can be enhanced over time </a:t>
            </a:r>
          </a:p>
        </p:txBody>
      </p:sp>
      <p:sp>
        <p:nvSpPr>
          <p:cNvPr id="5" name="Footer Placeholder 4"/>
          <p:cNvSpPr>
            <a:spLocks noGrp="1"/>
          </p:cNvSpPr>
          <p:nvPr>
            <p:ph type="ftr" sz="quarter" idx="11"/>
          </p:nvPr>
        </p:nvSpPr>
        <p:spPr/>
        <p:txBody>
          <a:bodyPr/>
          <a:lstStyle/>
          <a:p>
            <a:pPr>
              <a:defRPr/>
            </a:pPr>
            <a:r>
              <a:rPr lang="en-US" smtClean="0"/>
              <a:t>©MH 2011          BUSI 2701</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51</a:t>
            </a:fld>
            <a:endParaRPr lang="en-US"/>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endParaRPr lang="en-US" sz="4400" b="1" dirty="0" smtClean="0"/>
          </a:p>
        </p:txBody>
      </p:sp>
      <p:sp>
        <p:nvSpPr>
          <p:cNvPr id="8195"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defRPr/>
            </a:pPr>
            <a:endParaRPr lang="en-US" dirty="0" smtClean="0"/>
          </a:p>
          <a:p>
            <a:pPr algn="ctr" eaLnBrk="1" hangingPunct="1">
              <a:buFont typeface="Wingdings" pitchFamily="2" charset="2"/>
              <a:buNone/>
              <a:defRPr/>
            </a:pPr>
            <a:endParaRPr lang="en-US" dirty="0" smtClean="0"/>
          </a:p>
          <a:p>
            <a:pPr algn="ctr" eaLnBrk="1" hangingPunct="1">
              <a:buFont typeface="Wingdings" pitchFamily="2" charset="2"/>
              <a:buNone/>
              <a:defRPr/>
            </a:pPr>
            <a:r>
              <a:rPr lang="en-US" sz="4400" dirty="0" smtClean="0"/>
              <a:t>Questions??</a:t>
            </a:r>
            <a:endParaRPr lang="en-CA" sz="4400" dirty="0" smtClean="0"/>
          </a:p>
        </p:txBody>
      </p:sp>
      <p:sp>
        <p:nvSpPr>
          <p:cNvPr id="5" name="Footer Placeholder 4"/>
          <p:cNvSpPr>
            <a:spLocks noGrp="1"/>
          </p:cNvSpPr>
          <p:nvPr>
            <p:ph type="ftr" sz="quarter" idx="11"/>
          </p:nvPr>
        </p:nvSpPr>
        <p:spPr/>
        <p:txBody>
          <a:bodyPr/>
          <a:lstStyle/>
          <a:p>
            <a:pPr>
              <a:defRPr/>
            </a:pPr>
            <a:r>
              <a:rPr lang="en-US" smtClean="0"/>
              <a:t>©MH 2011          BUSI 2701</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52</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Globe">
  <a:themeElements>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fontScheme name="Glob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Globe 1">
        <a:dk1>
          <a:srgbClr val="622100"/>
        </a:dk1>
        <a:lt1>
          <a:srgbClr val="FFFFFF"/>
        </a:lt1>
        <a:dk2>
          <a:srgbClr val="800000"/>
        </a:dk2>
        <a:lt2>
          <a:srgbClr val="FFFFCC"/>
        </a:lt2>
        <a:accent1>
          <a:srgbClr val="E42B00"/>
        </a:accent1>
        <a:accent2>
          <a:srgbClr val="996600"/>
        </a:accent2>
        <a:accent3>
          <a:srgbClr val="C0AAAA"/>
        </a:accent3>
        <a:accent4>
          <a:srgbClr val="DADADA"/>
        </a:accent4>
        <a:accent5>
          <a:srgbClr val="EFACAA"/>
        </a:accent5>
        <a:accent6>
          <a:srgbClr val="8A5C00"/>
        </a:accent6>
        <a:hlink>
          <a:srgbClr val="FADF6C"/>
        </a:hlink>
        <a:folHlink>
          <a:srgbClr val="FF9900"/>
        </a:folHlink>
      </a:clrScheme>
      <a:clrMap bg1="dk2" tx1="lt1" bg2="dk1" tx2="lt2" accent1="accent1" accent2="accent2" accent3="accent3" accent4="accent4" accent5="accent5" accent6="accent6" hlink="hlink" folHlink="folHlink"/>
    </a:extraClrScheme>
    <a:extraClrScheme>
      <a:clrScheme name="Globe 2">
        <a:dk1>
          <a:srgbClr val="5F4545"/>
        </a:dk1>
        <a:lt1>
          <a:srgbClr val="FFFFFF"/>
        </a:lt1>
        <a:dk2>
          <a:srgbClr val="8F6969"/>
        </a:dk2>
        <a:lt2>
          <a:srgbClr val="FFFFCC"/>
        </a:lt2>
        <a:accent1>
          <a:srgbClr val="CC6600"/>
        </a:accent1>
        <a:accent2>
          <a:srgbClr val="924C0C"/>
        </a:accent2>
        <a:accent3>
          <a:srgbClr val="C6B9B9"/>
        </a:accent3>
        <a:accent4>
          <a:srgbClr val="DADADA"/>
        </a:accent4>
        <a:accent5>
          <a:srgbClr val="E2B8AA"/>
        </a:accent5>
        <a:accent6>
          <a:srgbClr val="84440A"/>
        </a:accent6>
        <a:hlink>
          <a:srgbClr val="CFD375"/>
        </a:hlink>
        <a:folHlink>
          <a:srgbClr val="98BB91"/>
        </a:folHlink>
      </a:clrScheme>
      <a:clrMap bg1="dk2" tx1="lt1" bg2="dk1" tx2="lt2" accent1="accent1" accent2="accent2" accent3="accent3" accent4="accent4" accent5="accent5" accent6="accent6" hlink="hlink" folHlink="folHlink"/>
    </a:extraClrScheme>
    <a:extraClrScheme>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Globe 4">
        <a:dk1>
          <a:srgbClr val="005856"/>
        </a:dk1>
        <a:lt1>
          <a:srgbClr val="FFFFFF"/>
        </a:lt1>
        <a:dk2>
          <a:srgbClr val="008080"/>
        </a:dk2>
        <a:lt2>
          <a:srgbClr val="FFFFCC"/>
        </a:lt2>
        <a:accent1>
          <a:srgbClr val="0099CC"/>
        </a:accent1>
        <a:accent2>
          <a:srgbClr val="00CCFF"/>
        </a:accent2>
        <a:accent3>
          <a:srgbClr val="AAC0C0"/>
        </a:accent3>
        <a:accent4>
          <a:srgbClr val="DADADA"/>
        </a:accent4>
        <a:accent5>
          <a:srgbClr val="AACAE2"/>
        </a:accent5>
        <a:accent6>
          <a:srgbClr val="00B9E7"/>
        </a:accent6>
        <a:hlink>
          <a:srgbClr val="1ACE9F"/>
        </a:hlink>
        <a:folHlink>
          <a:srgbClr val="948CCE"/>
        </a:folHlink>
      </a:clrScheme>
      <a:clrMap bg1="dk2" tx1="lt1" bg2="dk1" tx2="lt2" accent1="accent1" accent2="accent2" accent3="accent3" accent4="accent4" accent5="accent5" accent6="accent6" hlink="hlink" folHlink="folHlink"/>
    </a:extraClrScheme>
    <a:extraClrScheme>
      <a:clrScheme name="Globe 5">
        <a:dk1>
          <a:srgbClr val="3C5436"/>
        </a:dk1>
        <a:lt1>
          <a:srgbClr val="FFFFFF"/>
        </a:lt1>
        <a:dk2>
          <a:srgbClr val="5F8656"/>
        </a:dk2>
        <a:lt2>
          <a:srgbClr val="D6D8C0"/>
        </a:lt2>
        <a:accent1>
          <a:srgbClr val="61733D"/>
        </a:accent1>
        <a:accent2>
          <a:srgbClr val="324A39"/>
        </a:accent2>
        <a:accent3>
          <a:srgbClr val="B6C3B4"/>
        </a:accent3>
        <a:accent4>
          <a:srgbClr val="DADADA"/>
        </a:accent4>
        <a:accent5>
          <a:srgbClr val="B7BCAF"/>
        </a:accent5>
        <a:accent6>
          <a:srgbClr val="2C4233"/>
        </a:accent6>
        <a:hlink>
          <a:srgbClr val="73D588"/>
        </a:hlink>
        <a:folHlink>
          <a:srgbClr val="6F99B9"/>
        </a:folHlink>
      </a:clrScheme>
      <a:clrMap bg1="dk2" tx1="lt1" bg2="dk1" tx2="lt2" accent1="accent1" accent2="accent2" accent3="accent3" accent4="accent4" accent5="accent5" accent6="accent6" hlink="hlink" folHlink="folHlink"/>
    </a:extraClrScheme>
    <a:extraClrScheme>
      <a:clrScheme name="Globe 6">
        <a:dk1>
          <a:srgbClr val="5B7B65"/>
        </a:dk1>
        <a:lt1>
          <a:srgbClr val="FFFFFF"/>
        </a:lt1>
        <a:dk2>
          <a:srgbClr val="9ABE9D"/>
        </a:dk2>
        <a:lt2>
          <a:srgbClr val="336600"/>
        </a:lt2>
        <a:accent1>
          <a:srgbClr val="00CC66"/>
        </a:accent1>
        <a:accent2>
          <a:srgbClr val="4E7050"/>
        </a:accent2>
        <a:accent3>
          <a:srgbClr val="CADBCC"/>
        </a:accent3>
        <a:accent4>
          <a:srgbClr val="DADADA"/>
        </a:accent4>
        <a:accent5>
          <a:srgbClr val="AAE2B8"/>
        </a:accent5>
        <a:accent6>
          <a:srgbClr val="466548"/>
        </a:accent6>
        <a:hlink>
          <a:srgbClr val="FFFFCC"/>
        </a:hlink>
        <a:folHlink>
          <a:srgbClr val="9CE8A3"/>
        </a:folHlink>
      </a:clrScheme>
      <a:clrMap bg1="dk2" tx1="lt1" bg2="dk1" tx2="lt2" accent1="accent1" accent2="accent2" accent3="accent3" accent4="accent4" accent5="accent5" accent6="accent6" hlink="hlink" folHlink="folHlink"/>
    </a:extraClrScheme>
    <a:extraClrScheme>
      <a:clrScheme name="Globe 7">
        <a:dk1>
          <a:srgbClr val="4C4E44"/>
        </a:dk1>
        <a:lt1>
          <a:srgbClr val="FFFFFF"/>
        </a:lt1>
        <a:dk2>
          <a:srgbClr val="686B5D"/>
        </a:dk2>
        <a:lt2>
          <a:srgbClr val="D6D5C6"/>
        </a:lt2>
        <a:accent1>
          <a:srgbClr val="898D79"/>
        </a:accent1>
        <a:accent2>
          <a:srgbClr val="4D4F45"/>
        </a:accent2>
        <a:accent3>
          <a:srgbClr val="B9BAB6"/>
        </a:accent3>
        <a:accent4>
          <a:srgbClr val="DADADA"/>
        </a:accent4>
        <a:accent5>
          <a:srgbClr val="C4C5BE"/>
        </a:accent5>
        <a:accent6>
          <a:srgbClr val="45473E"/>
        </a:accent6>
        <a:hlink>
          <a:srgbClr val="58BE67"/>
        </a:hlink>
        <a:folHlink>
          <a:srgbClr val="C0C640"/>
        </a:folHlink>
      </a:clrScheme>
      <a:clrMap bg1="dk2" tx1="lt1" bg2="dk1" tx2="lt2" accent1="accent1" accent2="accent2" accent3="accent3" accent4="accent4" accent5="accent5" accent6="accent6" hlink="hlink" folHlink="folHlink"/>
    </a:extraClrScheme>
    <a:extraClrScheme>
      <a:clrScheme name="Globe 8">
        <a:dk1>
          <a:srgbClr val="000000"/>
        </a:dk1>
        <a:lt1>
          <a:srgbClr val="FFFFDD"/>
        </a:lt1>
        <a:dk2>
          <a:srgbClr val="000000"/>
        </a:dk2>
        <a:lt2>
          <a:srgbClr val="98977A"/>
        </a:lt2>
        <a:accent1>
          <a:srgbClr val="BDCDA7"/>
        </a:accent1>
        <a:accent2>
          <a:srgbClr val="A0D060"/>
        </a:accent2>
        <a:accent3>
          <a:srgbClr val="FFFFEB"/>
        </a:accent3>
        <a:accent4>
          <a:srgbClr val="000000"/>
        </a:accent4>
        <a:accent5>
          <a:srgbClr val="DBE3D0"/>
        </a:accent5>
        <a:accent6>
          <a:srgbClr val="91BC56"/>
        </a:accent6>
        <a:hlink>
          <a:srgbClr val="FADD4E"/>
        </a:hlink>
        <a:folHlink>
          <a:srgbClr val="CC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Globe</Template>
  <TotalTime>2591</TotalTime>
  <Words>7065</Words>
  <Application>Microsoft Office PowerPoint</Application>
  <PresentationFormat>On-screen Show (4:3)</PresentationFormat>
  <Paragraphs>710</Paragraphs>
  <Slides>52</Slides>
  <Notes>25</Notes>
  <HiddenSlides>0</HiddenSlides>
  <MMClips>0</MMClips>
  <ScaleCrop>false</ScaleCrop>
  <HeadingPairs>
    <vt:vector size="4" baseType="variant">
      <vt:variant>
        <vt:lpstr>Theme</vt:lpstr>
      </vt:variant>
      <vt:variant>
        <vt:i4>1</vt:i4>
      </vt:variant>
      <vt:variant>
        <vt:lpstr>Slide Titles</vt:lpstr>
      </vt:variant>
      <vt:variant>
        <vt:i4>52</vt:i4>
      </vt:variant>
    </vt:vector>
  </HeadingPairs>
  <TitlesOfParts>
    <vt:vector size="53" baseType="lpstr">
      <vt:lpstr>Globe</vt:lpstr>
      <vt:lpstr>     Sprott School of Business  BUSI 2701D - Fundamentals of International Business  Lecture 11 – Global Production and Logistics  Instructor - Wade Rose, PhD  </vt:lpstr>
      <vt:lpstr>Lecture 11 Overview</vt:lpstr>
      <vt:lpstr>Typical Business Firm </vt:lpstr>
      <vt:lpstr>What Are The Main  Production Issues For Firms?</vt:lpstr>
      <vt:lpstr>How Are Strategy, Production, And Logistics Related?</vt:lpstr>
      <vt:lpstr>How Are Strategy, Production, And Logistics Related?</vt:lpstr>
      <vt:lpstr>How Can Quality Be Improved?</vt:lpstr>
      <vt:lpstr>How Can Quality Be Improved?</vt:lpstr>
      <vt:lpstr>Where Should  Production Be Located?</vt:lpstr>
      <vt:lpstr>Case: Indian Auto  </vt:lpstr>
      <vt:lpstr>Case: Indian Auto  </vt:lpstr>
      <vt:lpstr>Why Are  Country Factors Important?</vt:lpstr>
      <vt:lpstr>Why Are Technological  Factors Important?</vt:lpstr>
      <vt:lpstr>Why Are Technological  Factors Important?</vt:lpstr>
      <vt:lpstr>Why Are Technological  Factors Important?</vt:lpstr>
      <vt:lpstr>What Should a Firm Do? </vt:lpstr>
      <vt:lpstr>Why Are Product Factors Important To Location Decisions?</vt:lpstr>
      <vt:lpstr>How Are Location, Strategy,  And Production Related?</vt:lpstr>
      <vt:lpstr>What Is The Strategic Role Of Foreign Factories?  </vt:lpstr>
      <vt:lpstr>What Is The Strategic Role Of Foreign Factories?</vt:lpstr>
      <vt:lpstr>Should A Firm Outsource Production (i.e. Make or Buy Decisions)?</vt:lpstr>
      <vt:lpstr>Why Make?</vt:lpstr>
      <vt:lpstr>Why Make?</vt:lpstr>
      <vt:lpstr>Why Buy?</vt:lpstr>
      <vt:lpstr>Why Buy?</vt:lpstr>
      <vt:lpstr>Do Strategic Alliances With Suppliers Make Sense?</vt:lpstr>
      <vt:lpstr>Case: Boeing 787</vt:lpstr>
      <vt:lpstr>Case: Boeing 787</vt:lpstr>
      <vt:lpstr>Case: Boeing 787</vt:lpstr>
      <vt:lpstr>How Do Firms Manage The Global Supply Chain?</vt:lpstr>
      <vt:lpstr>What Is The Role Of  Just-In-Time Inventory?</vt:lpstr>
      <vt:lpstr>What Is The Role Of  Just-In-Time Inventory?</vt:lpstr>
      <vt:lpstr>What Is The Role Of Information Technology And The Internet?</vt:lpstr>
      <vt:lpstr>Slide 34</vt:lpstr>
      <vt:lpstr>Supply Chain - Definition</vt:lpstr>
      <vt:lpstr>Supply Chain - Definition</vt:lpstr>
      <vt:lpstr>Supply Chain</vt:lpstr>
      <vt:lpstr>Supply Web or System???</vt:lpstr>
      <vt:lpstr>Supply Chain Strategy</vt:lpstr>
      <vt:lpstr>Supply Chain Strategies</vt:lpstr>
      <vt:lpstr>Supply Chain Strategies: Integrative</vt:lpstr>
      <vt:lpstr>Supply Chain Strategies: Integrative</vt:lpstr>
      <vt:lpstr>Supply Chain Facilitation:  E-Supply Chain</vt:lpstr>
      <vt:lpstr>Supply Chain Facilitation:  E-Supply Chain</vt:lpstr>
      <vt:lpstr>Supply Chain Facilitation:  E-Supply Chain</vt:lpstr>
      <vt:lpstr>Supply Chain Strategy Selection Drivers</vt:lpstr>
      <vt:lpstr>Supply Chain Strategy Selection Drivers</vt:lpstr>
      <vt:lpstr>Slide 48</vt:lpstr>
      <vt:lpstr>The Missing Link?????</vt:lpstr>
      <vt:lpstr>Supply Chain Conclusions</vt:lpstr>
      <vt:lpstr>Lecture 11 Overview</vt:lpstr>
      <vt:lpstr>Slide 52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Shirley Rose</dc:creator>
  <cp:lastModifiedBy>HP Authorized Customer</cp:lastModifiedBy>
  <cp:revision>294</cp:revision>
  <dcterms:created xsi:type="dcterms:W3CDTF">2007-10-29T20:49:47Z</dcterms:created>
  <dcterms:modified xsi:type="dcterms:W3CDTF">2012-03-21T23:25:01Z</dcterms:modified>
</cp:coreProperties>
</file>