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36"/>
  </p:notesMasterIdLst>
  <p:sldIdLst>
    <p:sldId id="332" r:id="rId2"/>
    <p:sldId id="362" r:id="rId3"/>
    <p:sldId id="357" r:id="rId4"/>
    <p:sldId id="358" r:id="rId5"/>
    <p:sldId id="359" r:id="rId6"/>
    <p:sldId id="361" r:id="rId7"/>
    <p:sldId id="363" r:id="rId8"/>
    <p:sldId id="364" r:id="rId9"/>
    <p:sldId id="365" r:id="rId10"/>
    <p:sldId id="366" r:id="rId11"/>
    <p:sldId id="367" r:id="rId12"/>
    <p:sldId id="368" r:id="rId13"/>
    <p:sldId id="369" r:id="rId14"/>
    <p:sldId id="333" r:id="rId15"/>
    <p:sldId id="335" r:id="rId16"/>
    <p:sldId id="337" r:id="rId17"/>
    <p:sldId id="338" r:id="rId18"/>
    <p:sldId id="339" r:id="rId19"/>
    <p:sldId id="340" r:id="rId20"/>
    <p:sldId id="341" r:id="rId21"/>
    <p:sldId id="342" r:id="rId22"/>
    <p:sldId id="343" r:id="rId23"/>
    <p:sldId id="344" r:id="rId24"/>
    <p:sldId id="345" r:id="rId25"/>
    <p:sldId id="346" r:id="rId26"/>
    <p:sldId id="347" r:id="rId27"/>
    <p:sldId id="348" r:id="rId28"/>
    <p:sldId id="349" r:id="rId29"/>
    <p:sldId id="350" r:id="rId30"/>
    <p:sldId id="351" r:id="rId31"/>
    <p:sldId id="352" r:id="rId32"/>
    <p:sldId id="353" r:id="rId33"/>
    <p:sldId id="354" r:id="rId34"/>
    <p:sldId id="355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065" autoAdjust="0"/>
  </p:normalViewPr>
  <p:slideViewPr>
    <p:cSldViewPr>
      <p:cViewPr varScale="1">
        <p:scale>
          <a:sx n="64" d="100"/>
          <a:sy n="64" d="100"/>
        </p:scale>
        <p:origin x="-1330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F5F135-AB27-49BE-B8AD-31D30D5BA960}" type="datetimeFigureOut">
              <a:rPr lang="en-CA" smtClean="0"/>
              <a:t>2017-11-26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51A9DF-C455-4113-8F5F-67A5ACD2CBD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72841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51A9DF-C455-4113-8F5F-67A5ACD2CBD5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510228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51A9DF-C455-4113-8F5F-67A5ACD2CBD5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070072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073121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193642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841845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530271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788780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017185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101541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2AB0B5-C52D-4262-8073-D77A9BD60AB9}" type="slidenum">
              <a:rPr lang="en-CA" smtClean="0"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093103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944004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782526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237960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51A9DF-C455-4113-8F5F-67A5ACD2CBD5}" type="slidenum">
              <a:rPr lang="en-CA" smtClean="0"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456635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059820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29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309297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31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628963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33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755986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34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75479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AED93-D6B8-48B6-A4F8-AF0483C7C9C3}" type="datetimeFigureOut">
              <a:rPr lang="en-CA" smtClean="0"/>
              <a:t>2017-11-26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09FE5-2F25-4A02-9FCB-A6C7AA391D3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877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AED93-D6B8-48B6-A4F8-AF0483C7C9C3}" type="datetimeFigureOut">
              <a:rPr lang="en-CA" smtClean="0"/>
              <a:t>2017-11-26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09FE5-2F25-4A02-9FCB-A6C7AA391D3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44428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AED93-D6B8-48B6-A4F8-AF0483C7C9C3}" type="datetimeFigureOut">
              <a:rPr lang="en-CA" smtClean="0"/>
              <a:t>2017-11-26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09FE5-2F25-4A02-9FCB-A6C7AA391D3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36287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AED93-D6B8-48B6-A4F8-AF0483C7C9C3}" type="datetimeFigureOut">
              <a:rPr lang="en-CA" smtClean="0"/>
              <a:t>2017-11-26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09FE5-2F25-4A02-9FCB-A6C7AA391D3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4390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AED93-D6B8-48B6-A4F8-AF0483C7C9C3}" type="datetimeFigureOut">
              <a:rPr lang="en-CA" smtClean="0"/>
              <a:t>2017-11-26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09FE5-2F25-4A02-9FCB-A6C7AA391D3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3622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AED93-D6B8-48B6-A4F8-AF0483C7C9C3}" type="datetimeFigureOut">
              <a:rPr lang="en-CA" smtClean="0"/>
              <a:t>2017-11-26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09FE5-2F25-4A02-9FCB-A6C7AA391D3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00751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AED93-D6B8-48B6-A4F8-AF0483C7C9C3}" type="datetimeFigureOut">
              <a:rPr lang="en-CA" smtClean="0"/>
              <a:t>2017-11-26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09FE5-2F25-4A02-9FCB-A6C7AA391D3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36989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AED93-D6B8-48B6-A4F8-AF0483C7C9C3}" type="datetimeFigureOut">
              <a:rPr lang="en-CA" smtClean="0"/>
              <a:t>2017-11-26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09FE5-2F25-4A02-9FCB-A6C7AA391D3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64441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AED93-D6B8-48B6-A4F8-AF0483C7C9C3}" type="datetimeFigureOut">
              <a:rPr lang="en-CA" smtClean="0"/>
              <a:t>2017-11-26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09FE5-2F25-4A02-9FCB-A6C7AA391D3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47717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AED93-D6B8-48B6-A4F8-AF0483C7C9C3}" type="datetimeFigureOut">
              <a:rPr lang="en-CA" smtClean="0"/>
              <a:t>2017-11-26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09FE5-2F25-4A02-9FCB-A6C7AA391D3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78373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AED93-D6B8-48B6-A4F8-AF0483C7C9C3}" type="datetimeFigureOut">
              <a:rPr lang="en-CA" smtClean="0"/>
              <a:t>2017-11-26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09FE5-2F25-4A02-9FCB-A6C7AA391D3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69011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AED93-D6B8-48B6-A4F8-AF0483C7C9C3}" type="datetimeFigureOut">
              <a:rPr lang="en-CA" smtClean="0"/>
              <a:t>2017-11-26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B09FE5-2F25-4A02-9FCB-A6C7AA391D3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16501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Tissue Maintenance and Renewal </a:t>
            </a:r>
            <a:endParaRPr lang="en-CA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Stem Cell and </a:t>
            </a:r>
          </a:p>
          <a:p>
            <a:r>
              <a:rPr lang="en-CA" dirty="0" smtClean="0"/>
              <a:t>Cancer 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8012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Tissue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4" y="1268760"/>
            <a:ext cx="6212940" cy="4525963"/>
          </a:xfrm>
        </p:spPr>
        <p:txBody>
          <a:bodyPr/>
          <a:lstStyle/>
          <a:p>
            <a:r>
              <a:rPr lang="en-CA" dirty="0" smtClean="0"/>
              <a:t>From Cells to Tissues </a:t>
            </a:r>
          </a:p>
          <a:p>
            <a:pPr lvl="1"/>
            <a:r>
              <a:rPr lang="en-CA" dirty="0" smtClean="0"/>
              <a:t>In multicellular organism cells are organized into Tissues </a:t>
            </a:r>
          </a:p>
          <a:p>
            <a:pPr lvl="1"/>
            <a:r>
              <a:rPr lang="en-CA" dirty="0" smtClean="0"/>
              <a:t>Extracellular matrix </a:t>
            </a:r>
          </a:p>
          <a:p>
            <a:pPr lvl="2"/>
            <a:r>
              <a:rPr lang="en-CA" dirty="0" smtClean="0"/>
              <a:t>Extracellular molecules secreted by the cell, providing support and structure </a:t>
            </a:r>
          </a:p>
          <a:p>
            <a:pPr lvl="1"/>
            <a:r>
              <a:rPr lang="en-CA" dirty="0" smtClean="0"/>
              <a:t>Cell junctions</a:t>
            </a:r>
          </a:p>
          <a:p>
            <a:pPr lvl="2"/>
            <a:r>
              <a:rPr lang="en-CA" dirty="0" smtClean="0"/>
              <a:t>Links cells together </a:t>
            </a:r>
            <a:endParaRPr lang="en-CA" dirty="0"/>
          </a:p>
        </p:txBody>
      </p:sp>
      <p:pic>
        <p:nvPicPr>
          <p:cNvPr id="5" name="Picture 2" descr="figure_20_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556792"/>
            <a:ext cx="2861196" cy="4892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7896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CA" dirty="0" smtClean="0"/>
              <a:t>Animal Tissues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Connective </a:t>
            </a:r>
          </a:p>
          <a:p>
            <a:r>
              <a:rPr lang="en-CA" dirty="0" smtClean="0"/>
              <a:t>Nervous</a:t>
            </a:r>
          </a:p>
          <a:p>
            <a:r>
              <a:rPr lang="en-CA" dirty="0" smtClean="0"/>
              <a:t>Muscular </a:t>
            </a:r>
          </a:p>
          <a:p>
            <a:r>
              <a:rPr lang="en-CA" dirty="0" smtClean="0"/>
              <a:t>Epithelial </a:t>
            </a:r>
            <a:endParaRPr lang="en-CA" dirty="0"/>
          </a:p>
        </p:txBody>
      </p:sp>
      <p:pic>
        <p:nvPicPr>
          <p:cNvPr id="4" name="Picture 2" descr="figure_20_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645024"/>
            <a:ext cx="5996574" cy="30689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Image result for connective tissu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32656"/>
            <a:ext cx="38100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7393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Connective tissues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484784"/>
            <a:ext cx="5544616" cy="4525963"/>
          </a:xfrm>
        </p:spPr>
        <p:txBody>
          <a:bodyPr/>
          <a:lstStyle/>
          <a:p>
            <a:r>
              <a:rPr lang="en-CA" dirty="0" smtClean="0"/>
              <a:t>Plenty of extracellular matrix </a:t>
            </a:r>
          </a:p>
          <a:p>
            <a:pPr lvl="1"/>
            <a:r>
              <a:rPr lang="en-CA" dirty="0" smtClean="0"/>
              <a:t>Mechanical loads</a:t>
            </a:r>
          </a:p>
          <a:p>
            <a:pPr lvl="1"/>
            <a:r>
              <a:rPr lang="en-CA" dirty="0" smtClean="0"/>
              <a:t>Collagen </a:t>
            </a:r>
          </a:p>
          <a:p>
            <a:pPr lvl="1"/>
            <a:r>
              <a:rPr lang="en-CA" dirty="0" smtClean="0"/>
              <a:t>Elastin </a:t>
            </a:r>
          </a:p>
          <a:p>
            <a:pPr lvl="1">
              <a:spcBef>
                <a:spcPts val="0"/>
              </a:spcBef>
            </a:pPr>
            <a:r>
              <a:rPr lang="en-CA" dirty="0" smtClean="0"/>
              <a:t>Specialized 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CA" dirty="0" smtClean="0"/>
              <a:t>polysaccharide molecules </a:t>
            </a:r>
            <a:endParaRPr lang="en-CA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512476"/>
            <a:ext cx="499110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7896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Collagen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 fibrous protein, long triple stranded helical structure </a:t>
            </a:r>
          </a:p>
          <a:p>
            <a:pPr lvl="1"/>
            <a:r>
              <a:rPr lang="en-CA" dirty="0" smtClean="0"/>
              <a:t>Procollagen </a:t>
            </a:r>
          </a:p>
          <a:p>
            <a:pPr lvl="1"/>
            <a:r>
              <a:rPr lang="en-CA" dirty="0" smtClean="0"/>
              <a:t>Collagen fibrils</a:t>
            </a:r>
          </a:p>
          <a:p>
            <a:pPr lvl="1"/>
            <a:r>
              <a:rPr lang="en-CA" dirty="0" smtClean="0"/>
              <a:t>Collagen fibres </a:t>
            </a:r>
          </a:p>
          <a:p>
            <a:r>
              <a:rPr lang="en-CA" dirty="0" smtClean="0"/>
              <a:t>Manufactured by </a:t>
            </a:r>
          </a:p>
          <a:p>
            <a:pPr lvl="1"/>
            <a:r>
              <a:rPr lang="en-CA" dirty="0" smtClean="0"/>
              <a:t>Fibroblasts</a:t>
            </a:r>
          </a:p>
          <a:p>
            <a:pPr lvl="1"/>
            <a:r>
              <a:rPr lang="en-CA" dirty="0" smtClean="0"/>
              <a:t>Osteoblasts </a:t>
            </a:r>
          </a:p>
          <a:p>
            <a:pPr lvl="1"/>
            <a:endParaRPr lang="en-CA" dirty="0"/>
          </a:p>
        </p:txBody>
      </p:sp>
      <p:pic>
        <p:nvPicPr>
          <p:cNvPr id="4" name="Picture 2" descr="figure_20_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318676"/>
            <a:ext cx="4059121" cy="4532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78963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Cell attachment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Fibronectin connects collagen from the matrix to integrin on the cell </a:t>
            </a:r>
          </a:p>
          <a:p>
            <a:r>
              <a:rPr lang="en-CA" dirty="0" smtClean="0"/>
              <a:t>Extracellular and intracellular signals can activate integrin</a:t>
            </a:r>
            <a:endParaRPr lang="en-CA" dirty="0"/>
          </a:p>
        </p:txBody>
      </p:sp>
      <p:pic>
        <p:nvPicPr>
          <p:cNvPr id="5" name="Picture 2" descr="figure_20_15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797" y="3212976"/>
            <a:ext cx="2891640" cy="3645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figure_20_1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823756"/>
            <a:ext cx="4468017" cy="2773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78963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Polysaccharides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Glycosaminoglycan (GAGs) resist compression </a:t>
            </a:r>
          </a:p>
          <a:p>
            <a:pPr lvl="1"/>
            <a:r>
              <a:rPr lang="en-CA" dirty="0"/>
              <a:t>Extremely hydrophilic</a:t>
            </a:r>
          </a:p>
          <a:p>
            <a:pPr lvl="1"/>
            <a:r>
              <a:rPr lang="en-CA" dirty="0" smtClean="0"/>
              <a:t>Linked to proteins to make proteoglycan </a:t>
            </a:r>
          </a:p>
          <a:p>
            <a:pPr lvl="2"/>
            <a:r>
              <a:rPr lang="en-CA" dirty="0" smtClean="0"/>
              <a:t> provide hydrated spaces around the cell	</a:t>
            </a:r>
          </a:p>
          <a:p>
            <a:pPr lvl="2"/>
            <a:r>
              <a:rPr lang="en-CA" dirty="0" smtClean="0"/>
              <a:t>Bind to secreted signals </a:t>
            </a:r>
          </a:p>
          <a:p>
            <a:pPr lvl="2"/>
            <a:r>
              <a:rPr lang="en-CA" dirty="0" smtClean="0"/>
              <a:t>Regulate cell migration </a:t>
            </a:r>
          </a:p>
          <a:p>
            <a:pPr lvl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543769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Epithelial cells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556792"/>
            <a:ext cx="8229600" cy="4525963"/>
          </a:xfrm>
        </p:spPr>
        <p:txBody>
          <a:bodyPr/>
          <a:lstStyle/>
          <a:p>
            <a:r>
              <a:rPr lang="en-CA" dirty="0" smtClean="0"/>
              <a:t>Sheets of connected cells </a:t>
            </a:r>
          </a:p>
          <a:p>
            <a:pPr lvl="1"/>
            <a:r>
              <a:rPr lang="en-CA" dirty="0"/>
              <a:t>Apical </a:t>
            </a:r>
          </a:p>
          <a:p>
            <a:pPr lvl="2"/>
            <a:r>
              <a:rPr lang="en-CA" dirty="0"/>
              <a:t>Exposed to fluids</a:t>
            </a:r>
          </a:p>
          <a:p>
            <a:pPr lvl="1"/>
            <a:r>
              <a:rPr lang="en-CA" dirty="0" smtClean="0"/>
              <a:t>Basal </a:t>
            </a:r>
          </a:p>
          <a:p>
            <a:pPr lvl="2"/>
            <a:r>
              <a:rPr lang="en-CA" dirty="0" smtClean="0"/>
              <a:t>Attached to connective tissues – basal lamina</a:t>
            </a:r>
          </a:p>
          <a:p>
            <a:pPr lvl="2"/>
            <a:r>
              <a:rPr lang="en-CA" dirty="0" smtClean="0"/>
              <a:t>Collagen and laminin </a:t>
            </a:r>
          </a:p>
        </p:txBody>
      </p:sp>
      <p:pic>
        <p:nvPicPr>
          <p:cNvPr id="4" name="Picture 2" descr="figure_20_2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2697" y="3993534"/>
            <a:ext cx="3816424" cy="2963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43769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Cell junctions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Tight junctions </a:t>
            </a:r>
          </a:p>
          <a:p>
            <a:pPr lvl="1"/>
            <a:r>
              <a:rPr lang="en-CA" dirty="0" smtClean="0"/>
              <a:t>Tight seals to prevent leakage of water soluble molecules </a:t>
            </a:r>
          </a:p>
          <a:p>
            <a:pPr lvl="1"/>
            <a:r>
              <a:rPr lang="en-CA" dirty="0" err="1" smtClean="0"/>
              <a:t>Claudins</a:t>
            </a:r>
            <a:r>
              <a:rPr lang="en-CA" dirty="0" smtClean="0"/>
              <a:t> and </a:t>
            </a:r>
            <a:r>
              <a:rPr lang="en-CA" dirty="0" err="1" smtClean="0"/>
              <a:t>occludin</a:t>
            </a:r>
            <a:endParaRPr lang="en-CA" dirty="0" smtClean="0"/>
          </a:p>
          <a:p>
            <a:pPr lvl="1"/>
            <a:endParaRPr lang="en-CA" dirty="0"/>
          </a:p>
        </p:txBody>
      </p:sp>
      <p:pic>
        <p:nvPicPr>
          <p:cNvPr id="4" name="Picture 2" descr="figure_20_23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722242"/>
            <a:ext cx="5779368" cy="3121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43769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Cell junction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Junctions providing mechanical strength </a:t>
            </a:r>
          </a:p>
          <a:p>
            <a:pPr lvl="1"/>
            <a:r>
              <a:rPr lang="en-CA" dirty="0" err="1" smtClean="0"/>
              <a:t>Adherens</a:t>
            </a:r>
            <a:r>
              <a:rPr lang="en-CA" dirty="0" smtClean="0"/>
              <a:t> junctions </a:t>
            </a:r>
          </a:p>
          <a:p>
            <a:pPr lvl="2"/>
            <a:r>
              <a:rPr lang="en-CA" dirty="0" smtClean="0"/>
              <a:t>Cadherin connected to actin filaments </a:t>
            </a:r>
          </a:p>
        </p:txBody>
      </p:sp>
      <p:pic>
        <p:nvPicPr>
          <p:cNvPr id="4" name="Picture 2" descr="figure_20_2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861048"/>
            <a:ext cx="3057066" cy="2397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figure_20_2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573016"/>
            <a:ext cx="2827218" cy="3051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4376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Cell junction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Junctions providing mechanical strength </a:t>
            </a:r>
          </a:p>
          <a:p>
            <a:pPr lvl="1"/>
            <a:r>
              <a:rPr lang="en-CA" dirty="0" err="1" smtClean="0"/>
              <a:t>Desosome</a:t>
            </a:r>
            <a:endParaRPr lang="en-CA" dirty="0"/>
          </a:p>
          <a:p>
            <a:pPr lvl="2"/>
            <a:r>
              <a:rPr lang="en-CA" dirty="0" smtClean="0"/>
              <a:t>Cadherin connects to keratin filaments </a:t>
            </a:r>
          </a:p>
        </p:txBody>
      </p:sp>
      <p:pic>
        <p:nvPicPr>
          <p:cNvPr id="5" name="Picture 2" descr="figure_20_27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8"/>
          <a:stretch/>
        </p:blipFill>
        <p:spPr bwMode="auto">
          <a:xfrm>
            <a:off x="1784724" y="3315552"/>
            <a:ext cx="5451572" cy="3512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994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Cell junctions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Junctions providing mechanical strength </a:t>
            </a:r>
          </a:p>
          <a:p>
            <a:pPr lvl="1"/>
            <a:r>
              <a:rPr lang="en-CA" dirty="0" err="1" smtClean="0"/>
              <a:t>Hemidesosome</a:t>
            </a:r>
            <a:r>
              <a:rPr lang="en-CA" dirty="0" smtClean="0"/>
              <a:t>  </a:t>
            </a:r>
          </a:p>
          <a:p>
            <a:pPr lvl="2"/>
            <a:r>
              <a:rPr lang="en-CA" dirty="0" smtClean="0"/>
              <a:t>Attachment of </a:t>
            </a:r>
            <a:r>
              <a:rPr lang="en-CA" dirty="0" err="1" smtClean="0"/>
              <a:t>integrins</a:t>
            </a:r>
            <a:r>
              <a:rPr lang="en-CA" dirty="0" smtClean="0"/>
              <a:t> to laminin in basal lamina and keratin filaments inside the cell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573016"/>
            <a:ext cx="6033934" cy="2958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994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Gap junction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Narrow gap between two cell membranes that are parallel and close to each other</a:t>
            </a:r>
          </a:p>
          <a:p>
            <a:pPr lvl="1"/>
            <a:r>
              <a:rPr lang="en-CA" dirty="0" err="1" smtClean="0"/>
              <a:t>Connexons</a:t>
            </a:r>
            <a:r>
              <a:rPr lang="en-CA" dirty="0" smtClean="0"/>
              <a:t>  </a:t>
            </a:r>
          </a:p>
        </p:txBody>
      </p:sp>
      <p:pic>
        <p:nvPicPr>
          <p:cNvPr id="7" name="Picture 2" descr="figure_20_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356992"/>
            <a:ext cx="6568281" cy="3133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994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Stem Cells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122912" cy="5141168"/>
          </a:xfrm>
        </p:spPr>
        <p:txBody>
          <a:bodyPr>
            <a:normAutofit lnSpcReduction="10000"/>
          </a:bodyPr>
          <a:lstStyle/>
          <a:p>
            <a:r>
              <a:rPr lang="en-CA" dirty="0" smtClean="0"/>
              <a:t>Terminally differentiated cells: cells that need continual replacement and are unable to divide </a:t>
            </a:r>
          </a:p>
          <a:p>
            <a:r>
              <a:rPr lang="en-CA" dirty="0" smtClean="0"/>
              <a:t>Precursor cells: cells that replace terminally differentiated cells </a:t>
            </a:r>
          </a:p>
          <a:p>
            <a:r>
              <a:rPr lang="en-CA" dirty="0" smtClean="0"/>
              <a:t>Stem cells: self-renewing cells that derive precursor cells </a:t>
            </a:r>
            <a:endParaRPr lang="en-CA" dirty="0"/>
          </a:p>
        </p:txBody>
      </p:sp>
      <p:pic>
        <p:nvPicPr>
          <p:cNvPr id="4" name="Picture 2" descr="figure_20_3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27880"/>
            <a:ext cx="3114675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85481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Stem cells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Single type of stem cell can give rise to different types of differentiated cells </a:t>
            </a:r>
          </a:p>
          <a:p>
            <a:pPr lvl="1"/>
            <a:r>
              <a:rPr lang="en-CA" dirty="0" smtClean="0"/>
              <a:t>Intestine stem cells produce goblet cells and secretory cells </a:t>
            </a:r>
          </a:p>
          <a:p>
            <a:pPr lvl="1"/>
            <a:r>
              <a:rPr lang="en-CA" dirty="0" err="1" smtClean="0"/>
              <a:t>Hemopoiesis</a:t>
            </a:r>
            <a:r>
              <a:rPr lang="en-CA" dirty="0" smtClean="0"/>
              <a:t> the process of blood cell formation, produces red blood cells and different types of white blood cells from </a:t>
            </a:r>
            <a:r>
              <a:rPr lang="en-CA" dirty="0" err="1" smtClean="0"/>
              <a:t>hemopoitic</a:t>
            </a:r>
            <a:r>
              <a:rPr lang="en-CA" dirty="0" smtClean="0"/>
              <a:t> stem cells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6235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Embryonic stem cells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Transfusing specialized stem cells can generate differentiated cells </a:t>
            </a:r>
          </a:p>
          <a:p>
            <a:pPr lvl="1"/>
            <a:r>
              <a:rPr lang="en-CA" dirty="0" smtClean="0"/>
              <a:t>Mouse </a:t>
            </a:r>
            <a:r>
              <a:rPr lang="en-CA" dirty="0" err="1" smtClean="0"/>
              <a:t>hemopoietic</a:t>
            </a:r>
            <a:r>
              <a:rPr lang="en-CA" dirty="0" smtClean="0"/>
              <a:t> stem cells</a:t>
            </a:r>
          </a:p>
          <a:p>
            <a:pPr lvl="1"/>
            <a:r>
              <a:rPr lang="en-CA" dirty="0" smtClean="0"/>
              <a:t>Bone marrow transplant</a:t>
            </a:r>
          </a:p>
          <a:p>
            <a:r>
              <a:rPr lang="en-CA" dirty="0" smtClean="0"/>
              <a:t>ES cells can proliferate indefinitely in culture and remain unrestricted making them pluripotent 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4900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2" descr="figure_20_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79400"/>
            <a:ext cx="6873875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3579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Induced pluripotent stem cells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Introduction of 3 transcription regulator genes can change cells of an adult tissue to ES cell </a:t>
            </a:r>
          </a:p>
          <a:p>
            <a:pPr lvl="1"/>
            <a:r>
              <a:rPr lang="en-CA" dirty="0" smtClean="0"/>
              <a:t>Oct3/4</a:t>
            </a:r>
          </a:p>
          <a:p>
            <a:pPr lvl="1"/>
            <a:r>
              <a:rPr lang="en-CA" dirty="0" smtClean="0"/>
              <a:t>Sox2</a:t>
            </a:r>
          </a:p>
          <a:p>
            <a:pPr lvl="1"/>
            <a:r>
              <a:rPr lang="en-CA" dirty="0" smtClean="0"/>
              <a:t>Klf4</a:t>
            </a:r>
          </a:p>
          <a:p>
            <a:r>
              <a:rPr lang="en-CA" dirty="0" smtClean="0"/>
              <a:t>Low rate of conversion </a:t>
            </a:r>
          </a:p>
          <a:p>
            <a:r>
              <a:rPr lang="en-CA" dirty="0" smtClean="0"/>
              <a:t>Can be used to test drugs or toxins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09236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Induced pluripotent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Transcription regulators can change differentiated cells to pluripotent stem cells  </a:t>
            </a:r>
            <a:endParaRPr lang="en-CA" dirty="0"/>
          </a:p>
        </p:txBody>
      </p:sp>
      <p:pic>
        <p:nvPicPr>
          <p:cNvPr id="4" name="Picture 2" descr="figure_08_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980580"/>
            <a:ext cx="8531225" cy="376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10663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Induced pluripotent stem cells </a:t>
            </a:r>
            <a:endParaRPr lang="en-CA" dirty="0"/>
          </a:p>
        </p:txBody>
      </p:sp>
      <p:pic>
        <p:nvPicPr>
          <p:cNvPr id="4" name="Picture 2" descr="figure_20_4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04864"/>
            <a:ext cx="8229600" cy="2633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8784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Cloning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What is cloning ? </a:t>
            </a:r>
          </a:p>
          <a:p>
            <a:pPr lvl="1"/>
            <a:r>
              <a:rPr lang="en-CA" dirty="0" smtClean="0"/>
              <a:t>A set of cells or individuals that are genetically identical and descendant from the same ancestral cell</a:t>
            </a:r>
          </a:p>
          <a:p>
            <a:r>
              <a:rPr lang="en-CA" dirty="0" smtClean="0"/>
              <a:t>Reproductive cloning: cloning of an entire organism</a:t>
            </a:r>
          </a:p>
          <a:p>
            <a:pPr lvl="1"/>
            <a:r>
              <a:rPr lang="en-CA" dirty="0" smtClean="0"/>
              <a:t>Nuclear transplantation </a:t>
            </a:r>
          </a:p>
          <a:p>
            <a:r>
              <a:rPr lang="en-CA" dirty="0" smtClean="0"/>
              <a:t>Therapeutic cloning </a:t>
            </a:r>
          </a:p>
          <a:p>
            <a:pPr lvl="1"/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55200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2" descr="figure_20_4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96" y="1231900"/>
            <a:ext cx="9151896" cy="4732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E9B30-512E-45D0-AEF5-18918431835F}" type="slidenum">
              <a:rPr lang="en-CA" smtClean="0"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10220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Cancer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56584"/>
          </a:xfrm>
        </p:spPr>
        <p:txBody>
          <a:bodyPr>
            <a:normAutofit lnSpcReduction="10000"/>
          </a:bodyPr>
          <a:lstStyle/>
          <a:p>
            <a:r>
              <a:rPr lang="en-CA" dirty="0" smtClean="0"/>
              <a:t>Disease of tissue renewal </a:t>
            </a:r>
          </a:p>
          <a:p>
            <a:r>
              <a:rPr lang="en-CA" dirty="0" smtClean="0"/>
              <a:t>Cancer cells </a:t>
            </a:r>
          </a:p>
          <a:p>
            <a:pPr lvl="1"/>
            <a:r>
              <a:rPr lang="en-CA" dirty="0" smtClean="0"/>
              <a:t>Proliferate in defiance of normal constraints </a:t>
            </a:r>
          </a:p>
          <a:p>
            <a:pPr lvl="1"/>
            <a:r>
              <a:rPr lang="en-CA" dirty="0" smtClean="0"/>
              <a:t>Invade and occupy other cells territories </a:t>
            </a:r>
          </a:p>
          <a:p>
            <a:r>
              <a:rPr lang="en-CA" dirty="0" smtClean="0"/>
              <a:t>Tumors are formed from cells that proliferate but remain in one location</a:t>
            </a:r>
          </a:p>
          <a:p>
            <a:pPr lvl="1"/>
            <a:r>
              <a:rPr lang="en-CA" dirty="0" smtClean="0"/>
              <a:t>Benign </a:t>
            </a:r>
          </a:p>
          <a:p>
            <a:r>
              <a:rPr lang="en-CA" dirty="0" smtClean="0"/>
              <a:t>Tumors that can invade other tissues </a:t>
            </a:r>
          </a:p>
          <a:p>
            <a:pPr lvl="1"/>
            <a:r>
              <a:rPr lang="en-CA" dirty="0" smtClean="0"/>
              <a:t>Malignant </a:t>
            </a:r>
          </a:p>
          <a:p>
            <a:r>
              <a:rPr lang="en-CA" dirty="0" smtClean="0"/>
              <a:t>Metastases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32600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Epidemiology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Epidemiology: statistical analysis of human population looking for factors that correlate with disease incidence </a:t>
            </a:r>
          </a:p>
          <a:p>
            <a:r>
              <a:rPr lang="en-CA" dirty="0" smtClean="0"/>
              <a:t>Viruses play a role in cervical cancer</a:t>
            </a:r>
          </a:p>
          <a:p>
            <a:pPr lvl="1"/>
            <a:r>
              <a:rPr lang="en-CA" dirty="0" smtClean="0"/>
              <a:t>Human papillomavirus (HPV)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02773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Mutations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One of the causes of cancer are somatic mutations arising in somatic cells</a:t>
            </a:r>
          </a:p>
          <a:p>
            <a:r>
              <a:rPr lang="en-CA" dirty="0" smtClean="0"/>
              <a:t>Mutagens are environmental agents that cause changes in the genetic code </a:t>
            </a:r>
          </a:p>
          <a:p>
            <a:pPr lvl="1"/>
            <a:r>
              <a:rPr lang="en-CA" dirty="0" smtClean="0"/>
              <a:t>Radiation </a:t>
            </a:r>
          </a:p>
          <a:p>
            <a:pPr lvl="1"/>
            <a:r>
              <a:rPr lang="en-CA" dirty="0" smtClean="0"/>
              <a:t>Chemical carcinogens </a:t>
            </a:r>
          </a:p>
          <a:p>
            <a:r>
              <a:rPr lang="en-CA" dirty="0" smtClean="0"/>
              <a:t>Genetic instability results from mutations that increase replication errors and maintenance of the genome</a:t>
            </a:r>
          </a:p>
          <a:p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45190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Genetic instability </a:t>
            </a:r>
            <a:endParaRPr lang="en-CA" dirty="0"/>
          </a:p>
        </p:txBody>
      </p:sp>
      <p:pic>
        <p:nvPicPr>
          <p:cNvPr id="4" name="Picture 2" descr="table_20_01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412776"/>
            <a:ext cx="5976663" cy="5198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07934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482952" cy="1143000"/>
          </a:xfrm>
        </p:spPr>
        <p:txBody>
          <a:bodyPr/>
          <a:lstStyle/>
          <a:p>
            <a:r>
              <a:rPr lang="en-CA" dirty="0" smtClean="0"/>
              <a:t>Cancer cell evolution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978896" cy="4525963"/>
          </a:xfrm>
        </p:spPr>
        <p:txBody>
          <a:bodyPr/>
          <a:lstStyle/>
          <a:p>
            <a:r>
              <a:rPr lang="en-CA" dirty="0" smtClean="0"/>
              <a:t>Cancer causing mutations give competitive advantage to cancer cells </a:t>
            </a:r>
          </a:p>
          <a:p>
            <a:endParaRPr lang="en-CA" dirty="0"/>
          </a:p>
        </p:txBody>
      </p:sp>
      <p:pic>
        <p:nvPicPr>
          <p:cNvPr id="4" name="Picture 2" descr="figure_20_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54650"/>
            <a:ext cx="3312368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09573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</p:spPr>
        <p:txBody>
          <a:bodyPr>
            <a:normAutofit fontScale="92500" lnSpcReduction="20000"/>
          </a:bodyPr>
          <a:lstStyle/>
          <a:p>
            <a:r>
              <a:rPr lang="en-CA" dirty="0" smtClean="0"/>
              <a:t>Cancer cells have reduced dependency from other cells </a:t>
            </a:r>
          </a:p>
          <a:p>
            <a:pPr lvl="1"/>
            <a:r>
              <a:rPr lang="en-CA" dirty="0" smtClean="0"/>
              <a:t>Mutation in </a:t>
            </a:r>
            <a:r>
              <a:rPr lang="en-CA" dirty="0" err="1" smtClean="0"/>
              <a:t>Ras</a:t>
            </a:r>
            <a:r>
              <a:rPr lang="en-CA" dirty="0" smtClean="0"/>
              <a:t> gene</a:t>
            </a:r>
          </a:p>
          <a:p>
            <a:r>
              <a:rPr lang="en-CA" dirty="0" smtClean="0"/>
              <a:t>Can survive stress and escape apoptosis </a:t>
            </a:r>
          </a:p>
          <a:p>
            <a:pPr lvl="1"/>
            <a:r>
              <a:rPr lang="en-CA" dirty="0" smtClean="0"/>
              <a:t>p53 is inactivated in 50% of cancer cells </a:t>
            </a:r>
          </a:p>
          <a:p>
            <a:r>
              <a:rPr lang="en-CA" dirty="0" smtClean="0"/>
              <a:t>Can proliferate indefinitely </a:t>
            </a:r>
          </a:p>
          <a:p>
            <a:pPr lvl="1"/>
            <a:r>
              <a:rPr lang="en-CA" dirty="0" smtClean="0"/>
              <a:t>Actively produce telomerase </a:t>
            </a:r>
          </a:p>
          <a:p>
            <a:r>
              <a:rPr lang="en-CA" dirty="0" smtClean="0"/>
              <a:t>Genetically unstable, high rate of mutation and abnormal chromosome numbers </a:t>
            </a:r>
          </a:p>
          <a:p>
            <a:r>
              <a:rPr lang="en-CA" dirty="0" smtClean="0"/>
              <a:t>They have abnormal metabolism </a:t>
            </a:r>
          </a:p>
          <a:p>
            <a:r>
              <a:rPr lang="en-CA" dirty="0" smtClean="0"/>
              <a:t>They are abnormally invasive </a:t>
            </a:r>
          </a:p>
          <a:p>
            <a:pPr lvl="1"/>
            <a:r>
              <a:rPr lang="en-CA" dirty="0" smtClean="0"/>
              <a:t>Lack cadherin </a:t>
            </a:r>
          </a:p>
          <a:p>
            <a:r>
              <a:rPr lang="en-CA" dirty="0" smtClean="0"/>
              <a:t>They can survive and proliferate in abnormal locations </a:t>
            </a:r>
          </a:p>
          <a:p>
            <a:pPr marL="57150" indent="0">
              <a:buNone/>
            </a:pPr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19393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Oncogenes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Gain of function mutations: mutations which result in hyperactivity of a protein </a:t>
            </a:r>
          </a:p>
          <a:p>
            <a:r>
              <a:rPr lang="en-CA" dirty="0"/>
              <a:t>oncogenes </a:t>
            </a:r>
            <a:r>
              <a:rPr lang="en-CA" dirty="0" smtClean="0"/>
              <a:t>carry gain of function mutations unlike their normal genes which are called proto-oncogenes </a:t>
            </a:r>
            <a:endParaRPr lang="en-CA" dirty="0"/>
          </a:p>
        </p:txBody>
      </p:sp>
      <p:pic>
        <p:nvPicPr>
          <p:cNvPr id="4" name="Picture 2" descr="figure_20_48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162000"/>
            <a:ext cx="7503005" cy="26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29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791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Oncogenes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pic>
        <p:nvPicPr>
          <p:cNvPr id="4" name="Picture 2" descr="figure_20_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8856984" cy="4645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30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2806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Tumor suppressor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Loss of function mutation causes inactivity of genes</a:t>
            </a:r>
          </a:p>
          <a:p>
            <a:r>
              <a:rPr lang="en-CA" dirty="0" smtClean="0"/>
              <a:t>Tumor suppressor genes have mutations that causes their inactivity</a:t>
            </a:r>
          </a:p>
          <a:p>
            <a:r>
              <a:rPr lang="en-CA" dirty="0" smtClean="0"/>
              <a:t>Epigenetics can effect tumor suppressor genes  </a:t>
            </a:r>
          </a:p>
          <a:p>
            <a:endParaRPr lang="en-CA" dirty="0"/>
          </a:p>
        </p:txBody>
      </p:sp>
      <p:pic>
        <p:nvPicPr>
          <p:cNvPr id="4" name="Picture 2" descr="figure_20_48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251080"/>
            <a:ext cx="6784305" cy="2606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31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31197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 descr="figure_20_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124744"/>
            <a:ext cx="8531225" cy="489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32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2177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Target pathways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Pathways that are targeted by mutations are more important than the type of mutations </a:t>
            </a:r>
          </a:p>
          <a:p>
            <a:r>
              <a:rPr lang="en-CA" dirty="0" smtClean="0"/>
              <a:t>Most genes mutated in tumors fall in few specific pathways </a:t>
            </a:r>
          </a:p>
          <a:p>
            <a:pPr lvl="1"/>
            <a:r>
              <a:rPr lang="en-CA" dirty="0" smtClean="0"/>
              <a:t>DNA damage response</a:t>
            </a:r>
          </a:p>
          <a:p>
            <a:pPr lvl="1"/>
            <a:r>
              <a:rPr lang="en-CA" dirty="0" smtClean="0"/>
              <a:t>Cell growth </a:t>
            </a:r>
          </a:p>
          <a:p>
            <a:pPr lvl="1"/>
            <a:r>
              <a:rPr lang="en-CA" dirty="0" smtClean="0"/>
              <a:t>Cell proliferation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33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46751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Treatment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r>
              <a:rPr lang="en-CA" dirty="0" smtClean="0"/>
              <a:t>Random mutations in tumor cells makes it challenging to fight cancer</a:t>
            </a:r>
          </a:p>
          <a:p>
            <a:r>
              <a:rPr lang="en-CA" dirty="0" smtClean="0"/>
              <a:t>Treatments include</a:t>
            </a:r>
          </a:p>
          <a:p>
            <a:pPr lvl="1"/>
            <a:r>
              <a:rPr lang="en-CA" dirty="0" smtClean="0"/>
              <a:t>Surgery </a:t>
            </a:r>
          </a:p>
          <a:p>
            <a:pPr lvl="1"/>
            <a:r>
              <a:rPr lang="en-CA" dirty="0" smtClean="0"/>
              <a:t>Chemotherapy </a:t>
            </a:r>
          </a:p>
          <a:p>
            <a:pPr lvl="1"/>
            <a:r>
              <a:rPr lang="en-CA" dirty="0" smtClean="0"/>
              <a:t>Inhibitory drugs</a:t>
            </a:r>
          </a:p>
          <a:p>
            <a:pPr lvl="2"/>
            <a:r>
              <a:rPr lang="en-CA" dirty="0" smtClean="0"/>
              <a:t>Pathway specific</a:t>
            </a:r>
          </a:p>
          <a:p>
            <a:pPr lvl="2"/>
            <a:r>
              <a:rPr lang="en-CA" dirty="0" smtClean="0"/>
              <a:t>Protein specific </a:t>
            </a:r>
          </a:p>
          <a:p>
            <a:pPr lvl="1"/>
            <a:r>
              <a:rPr lang="en-CA" dirty="0" smtClean="0"/>
              <a:t>Antibodies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34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8296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754</Words>
  <Application>Microsoft Office PowerPoint</Application>
  <PresentationFormat>On-screen Show (4:3)</PresentationFormat>
  <Paragraphs>193</Paragraphs>
  <Slides>34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Theme</vt:lpstr>
      <vt:lpstr>Tissue Maintenance and Renewal </vt:lpstr>
      <vt:lpstr>Tissue </vt:lpstr>
      <vt:lpstr>Animal Tissues </vt:lpstr>
      <vt:lpstr>Connective tissues </vt:lpstr>
      <vt:lpstr>Collagen </vt:lpstr>
      <vt:lpstr>Cell attachment </vt:lpstr>
      <vt:lpstr>Polysaccharides </vt:lpstr>
      <vt:lpstr>Epithelial cells </vt:lpstr>
      <vt:lpstr>Cell junctions </vt:lpstr>
      <vt:lpstr>Cell junction </vt:lpstr>
      <vt:lpstr>Cell junction</vt:lpstr>
      <vt:lpstr>Cell junctions</vt:lpstr>
      <vt:lpstr>Gap junction</vt:lpstr>
      <vt:lpstr>Stem Cells </vt:lpstr>
      <vt:lpstr>Stem cells </vt:lpstr>
      <vt:lpstr>Embryonic stem cells </vt:lpstr>
      <vt:lpstr>PowerPoint Presentation</vt:lpstr>
      <vt:lpstr>Induced pluripotent stem cells </vt:lpstr>
      <vt:lpstr>Induced pluripotent </vt:lpstr>
      <vt:lpstr>Induced pluripotent stem cells </vt:lpstr>
      <vt:lpstr>Cloning </vt:lpstr>
      <vt:lpstr>PowerPoint Presentation</vt:lpstr>
      <vt:lpstr>Cancer </vt:lpstr>
      <vt:lpstr>Epidemiology </vt:lpstr>
      <vt:lpstr>Mutations </vt:lpstr>
      <vt:lpstr>Genetic instability </vt:lpstr>
      <vt:lpstr>Cancer cell evolution </vt:lpstr>
      <vt:lpstr>PowerPoint Presentation</vt:lpstr>
      <vt:lpstr>Oncogenes </vt:lpstr>
      <vt:lpstr>Oncogenes </vt:lpstr>
      <vt:lpstr>Tumor suppressor </vt:lpstr>
      <vt:lpstr>PowerPoint Presentation</vt:lpstr>
      <vt:lpstr>Target pathways </vt:lpstr>
      <vt:lpstr>Treatment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2017-11-26T19:07:28Z</dcterms:created>
  <dcterms:modified xsi:type="dcterms:W3CDTF">2017-11-26T19:09:36Z</dcterms:modified>
</cp:coreProperties>
</file>