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9" r:id="rId1"/>
  </p:sldMasterIdLst>
  <p:notesMasterIdLst>
    <p:notesMasterId r:id="rId45"/>
  </p:notesMasterIdLst>
  <p:handoutMasterIdLst>
    <p:handoutMasterId r:id="rId46"/>
  </p:handoutMasterIdLst>
  <p:sldIdLst>
    <p:sldId id="256" r:id="rId2"/>
    <p:sldId id="276" r:id="rId3"/>
    <p:sldId id="277" r:id="rId4"/>
    <p:sldId id="301" r:id="rId5"/>
    <p:sldId id="324" r:id="rId6"/>
    <p:sldId id="302" r:id="rId7"/>
    <p:sldId id="303" r:id="rId8"/>
    <p:sldId id="305" r:id="rId9"/>
    <p:sldId id="306" r:id="rId10"/>
    <p:sldId id="304" r:id="rId11"/>
    <p:sldId id="326" r:id="rId12"/>
    <p:sldId id="284" r:id="rId13"/>
    <p:sldId id="308" r:id="rId14"/>
    <p:sldId id="309" r:id="rId15"/>
    <p:sldId id="310" r:id="rId16"/>
    <p:sldId id="311" r:id="rId17"/>
    <p:sldId id="325" r:id="rId18"/>
    <p:sldId id="327" r:id="rId19"/>
    <p:sldId id="312" r:id="rId20"/>
    <p:sldId id="313" r:id="rId21"/>
    <p:sldId id="314" r:id="rId22"/>
    <p:sldId id="315" r:id="rId23"/>
    <p:sldId id="318" r:id="rId24"/>
    <p:sldId id="319" r:id="rId25"/>
    <p:sldId id="307" r:id="rId26"/>
    <p:sldId id="316" r:id="rId27"/>
    <p:sldId id="317" r:id="rId28"/>
    <p:sldId id="320" r:id="rId29"/>
    <p:sldId id="321" r:id="rId30"/>
    <p:sldId id="322" r:id="rId31"/>
    <p:sldId id="323" r:id="rId32"/>
    <p:sldId id="288" r:id="rId33"/>
    <p:sldId id="289" r:id="rId34"/>
    <p:sldId id="290" r:id="rId35"/>
    <p:sldId id="294" r:id="rId36"/>
    <p:sldId id="295" r:id="rId37"/>
    <p:sldId id="296" r:id="rId38"/>
    <p:sldId id="297" r:id="rId39"/>
    <p:sldId id="298" r:id="rId40"/>
    <p:sldId id="299" r:id="rId41"/>
    <p:sldId id="300" r:id="rId42"/>
    <p:sldId id="293" r:id="rId43"/>
    <p:sldId id="291" r:id="rId44"/>
  </p:sldIdLst>
  <p:sldSz cx="9144000" cy="6858000" type="screen4x3"/>
  <p:notesSz cx="7010400" cy="9236075"/>
  <p:defaultTextStyle>
    <a:defPPr>
      <a:defRPr lang="en-CA"/>
    </a:defPPr>
    <a:lvl1pPr algn="ctr" rtl="0" eaLnBrk="0" fontAlgn="base" hangingPunct="0">
      <a:spcBef>
        <a:spcPct val="0"/>
      </a:spcBef>
      <a:spcAft>
        <a:spcPct val="0"/>
      </a:spcAft>
      <a:defRPr sz="2800" kern="1200">
        <a:solidFill>
          <a:schemeClr val="tx1"/>
        </a:solidFill>
        <a:latin typeface="Times New Roman" pitchFamily="18" charset="0"/>
        <a:ea typeface="+mn-ea"/>
        <a:cs typeface="+mn-cs"/>
      </a:defRPr>
    </a:lvl1pPr>
    <a:lvl2pPr marL="457200" algn="ctr" rtl="0" eaLnBrk="0" fontAlgn="base" hangingPunct="0">
      <a:spcBef>
        <a:spcPct val="0"/>
      </a:spcBef>
      <a:spcAft>
        <a:spcPct val="0"/>
      </a:spcAft>
      <a:defRPr sz="2800" kern="1200">
        <a:solidFill>
          <a:schemeClr val="tx1"/>
        </a:solidFill>
        <a:latin typeface="Times New Roman" pitchFamily="18" charset="0"/>
        <a:ea typeface="+mn-ea"/>
        <a:cs typeface="+mn-cs"/>
      </a:defRPr>
    </a:lvl2pPr>
    <a:lvl3pPr marL="914400" algn="ctr" rtl="0" eaLnBrk="0" fontAlgn="base" hangingPunct="0">
      <a:spcBef>
        <a:spcPct val="0"/>
      </a:spcBef>
      <a:spcAft>
        <a:spcPct val="0"/>
      </a:spcAft>
      <a:defRPr sz="2800" kern="1200">
        <a:solidFill>
          <a:schemeClr val="tx1"/>
        </a:solidFill>
        <a:latin typeface="Times New Roman" pitchFamily="18" charset="0"/>
        <a:ea typeface="+mn-ea"/>
        <a:cs typeface="+mn-cs"/>
      </a:defRPr>
    </a:lvl3pPr>
    <a:lvl4pPr marL="1371600" algn="ctr" rtl="0" eaLnBrk="0" fontAlgn="base" hangingPunct="0">
      <a:spcBef>
        <a:spcPct val="0"/>
      </a:spcBef>
      <a:spcAft>
        <a:spcPct val="0"/>
      </a:spcAft>
      <a:defRPr sz="2800" kern="1200">
        <a:solidFill>
          <a:schemeClr val="tx1"/>
        </a:solidFill>
        <a:latin typeface="Times New Roman" pitchFamily="18" charset="0"/>
        <a:ea typeface="+mn-ea"/>
        <a:cs typeface="+mn-cs"/>
      </a:defRPr>
    </a:lvl4pPr>
    <a:lvl5pPr marL="1828800" algn="ctr" rtl="0" eaLnBrk="0" fontAlgn="base" hangingPunct="0">
      <a:spcBef>
        <a:spcPct val="0"/>
      </a:spcBef>
      <a:spcAft>
        <a:spcPct val="0"/>
      </a:spcAft>
      <a:defRPr sz="2800" kern="1200">
        <a:solidFill>
          <a:schemeClr val="tx1"/>
        </a:solidFill>
        <a:latin typeface="Times New Roman" pitchFamily="18" charset="0"/>
        <a:ea typeface="+mn-ea"/>
        <a:cs typeface="+mn-cs"/>
      </a:defRPr>
    </a:lvl5pPr>
    <a:lvl6pPr marL="2286000" algn="l" defTabSz="914400" rtl="0" eaLnBrk="1" latinLnBrk="0" hangingPunct="1">
      <a:defRPr sz="2800" kern="1200">
        <a:solidFill>
          <a:schemeClr val="tx1"/>
        </a:solidFill>
        <a:latin typeface="Times New Roman" pitchFamily="18" charset="0"/>
        <a:ea typeface="+mn-ea"/>
        <a:cs typeface="+mn-cs"/>
      </a:defRPr>
    </a:lvl6pPr>
    <a:lvl7pPr marL="2743200" algn="l" defTabSz="914400" rtl="0" eaLnBrk="1" latinLnBrk="0" hangingPunct="1">
      <a:defRPr sz="2800" kern="1200">
        <a:solidFill>
          <a:schemeClr val="tx1"/>
        </a:solidFill>
        <a:latin typeface="Times New Roman" pitchFamily="18" charset="0"/>
        <a:ea typeface="+mn-ea"/>
        <a:cs typeface="+mn-cs"/>
      </a:defRPr>
    </a:lvl7pPr>
    <a:lvl8pPr marL="3200400" algn="l" defTabSz="914400" rtl="0" eaLnBrk="1" latinLnBrk="0" hangingPunct="1">
      <a:defRPr sz="2800" kern="1200">
        <a:solidFill>
          <a:schemeClr val="tx1"/>
        </a:solidFill>
        <a:latin typeface="Times New Roman" pitchFamily="18" charset="0"/>
        <a:ea typeface="+mn-ea"/>
        <a:cs typeface="+mn-cs"/>
      </a:defRPr>
    </a:lvl8pPr>
    <a:lvl9pPr marL="3657600" algn="l" defTabSz="914400" rtl="0" eaLnBrk="1" latinLnBrk="0" hangingPunct="1">
      <a:defRPr sz="28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autoAdjust="0"/>
    <p:restoredTop sz="94660" autoAdjust="0"/>
  </p:normalViewPr>
  <p:slideViewPr>
    <p:cSldViewPr>
      <p:cViewPr varScale="1">
        <p:scale>
          <a:sx n="87" d="100"/>
          <a:sy n="87" d="100"/>
        </p:scale>
        <p:origin x="-234" y="-78"/>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Lst>
  </p:outlineViewPr>
  <p:notesTextViewPr>
    <p:cViewPr>
      <p:scale>
        <a:sx n="100" d="100"/>
        <a:sy n="100" d="100"/>
      </p:scale>
      <p:origin x="0" y="0"/>
    </p:cViewPr>
  </p:notesTextViewPr>
  <p:sorterViewPr>
    <p:cViewPr>
      <p:scale>
        <a:sx n="100" d="100"/>
        <a:sy n="100" d="100"/>
      </p:scale>
      <p:origin x="0" y="5436"/>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_rels/viewProps.xml.rels><?xml version="1.0" encoding="UTF-8" standalone="yes"?>
<Relationships xmlns="http://schemas.openxmlformats.org/package/2006/relationships"><Relationship Id="rId3" Type="http://schemas.openxmlformats.org/officeDocument/2006/relationships/slide" Target="slides/slide35.xml"/><Relationship Id="rId2" Type="http://schemas.openxmlformats.org/officeDocument/2006/relationships/slide" Target="slides/slide3.xml"/><Relationship Id="rId1" Type="http://schemas.openxmlformats.org/officeDocument/2006/relationships/slide" Target="slides/slide2.xml"/><Relationship Id="rId4" Type="http://schemas.openxmlformats.org/officeDocument/2006/relationships/slide" Target="slides/slide4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2.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p:cNvSpPr>
            <a:spLocks noGrp="1" noChangeArrowheads="1"/>
          </p:cNvSpPr>
          <p:nvPr>
            <p:ph type="hdr" sz="quarter"/>
          </p:nvPr>
        </p:nvSpPr>
        <p:spPr bwMode="auto">
          <a:xfrm>
            <a:off x="0" y="0"/>
            <a:ext cx="3038475" cy="461963"/>
          </a:xfrm>
          <a:prstGeom prst="rect">
            <a:avLst/>
          </a:prstGeom>
          <a:noFill/>
          <a:ln w="9525">
            <a:noFill/>
            <a:miter lim="800000"/>
            <a:headEnd/>
            <a:tailEnd/>
          </a:ln>
          <a:effectLst/>
        </p:spPr>
        <p:txBody>
          <a:bodyPr vert="horz" wrap="square" lIns="93433" tIns="46717" rIns="93433" bIns="46717" numCol="1" anchor="t" anchorCtr="0" compatLnSpc="1">
            <a:prstTxWarp prst="textNoShape">
              <a:avLst/>
            </a:prstTxWarp>
          </a:bodyPr>
          <a:lstStyle>
            <a:lvl1pPr algn="l" defTabSz="935038">
              <a:defRPr sz="1200">
                <a:latin typeface="Times New Roman" charset="0"/>
              </a:defRPr>
            </a:lvl1pPr>
          </a:lstStyle>
          <a:p>
            <a:pPr>
              <a:defRPr/>
            </a:pPr>
            <a:endParaRPr lang="en-CA"/>
          </a:p>
        </p:txBody>
      </p:sp>
      <p:sp>
        <p:nvSpPr>
          <p:cNvPr id="31747" name="Rectangle 3"/>
          <p:cNvSpPr>
            <a:spLocks noGrp="1" noChangeArrowheads="1"/>
          </p:cNvSpPr>
          <p:nvPr>
            <p:ph type="dt" sz="quarter" idx="1"/>
          </p:nvPr>
        </p:nvSpPr>
        <p:spPr bwMode="auto">
          <a:xfrm>
            <a:off x="3971925" y="0"/>
            <a:ext cx="3038475" cy="461963"/>
          </a:xfrm>
          <a:prstGeom prst="rect">
            <a:avLst/>
          </a:prstGeom>
          <a:noFill/>
          <a:ln w="9525">
            <a:noFill/>
            <a:miter lim="800000"/>
            <a:headEnd/>
            <a:tailEnd/>
          </a:ln>
          <a:effectLst/>
        </p:spPr>
        <p:txBody>
          <a:bodyPr vert="horz" wrap="square" lIns="93433" tIns="46717" rIns="93433" bIns="46717" numCol="1" anchor="t" anchorCtr="0" compatLnSpc="1">
            <a:prstTxWarp prst="textNoShape">
              <a:avLst/>
            </a:prstTxWarp>
          </a:bodyPr>
          <a:lstStyle>
            <a:lvl1pPr algn="r" defTabSz="935038">
              <a:defRPr sz="1200">
                <a:latin typeface="Times New Roman" charset="0"/>
              </a:defRPr>
            </a:lvl1pPr>
          </a:lstStyle>
          <a:p>
            <a:pPr>
              <a:defRPr/>
            </a:pPr>
            <a:endParaRPr lang="en-CA"/>
          </a:p>
        </p:txBody>
      </p:sp>
      <p:sp>
        <p:nvSpPr>
          <p:cNvPr id="31748" name="Rectangle 4"/>
          <p:cNvSpPr>
            <a:spLocks noGrp="1" noChangeArrowheads="1"/>
          </p:cNvSpPr>
          <p:nvPr>
            <p:ph type="ftr" sz="quarter" idx="2"/>
          </p:nvPr>
        </p:nvSpPr>
        <p:spPr bwMode="auto">
          <a:xfrm>
            <a:off x="0" y="8774113"/>
            <a:ext cx="3038475" cy="461962"/>
          </a:xfrm>
          <a:prstGeom prst="rect">
            <a:avLst/>
          </a:prstGeom>
          <a:noFill/>
          <a:ln w="9525">
            <a:noFill/>
            <a:miter lim="800000"/>
            <a:headEnd/>
            <a:tailEnd/>
          </a:ln>
          <a:effectLst/>
        </p:spPr>
        <p:txBody>
          <a:bodyPr vert="horz" wrap="square" lIns="93433" tIns="46717" rIns="93433" bIns="46717" numCol="1" anchor="b" anchorCtr="0" compatLnSpc="1">
            <a:prstTxWarp prst="textNoShape">
              <a:avLst/>
            </a:prstTxWarp>
          </a:bodyPr>
          <a:lstStyle>
            <a:lvl1pPr algn="l" defTabSz="935038">
              <a:defRPr sz="1200">
                <a:latin typeface="Times New Roman" charset="0"/>
              </a:defRPr>
            </a:lvl1pPr>
          </a:lstStyle>
          <a:p>
            <a:pPr>
              <a:defRPr/>
            </a:pPr>
            <a:endParaRPr lang="en-CA"/>
          </a:p>
        </p:txBody>
      </p:sp>
      <p:sp>
        <p:nvSpPr>
          <p:cNvPr id="31749" name="Rectangle 5"/>
          <p:cNvSpPr>
            <a:spLocks noGrp="1" noChangeArrowheads="1"/>
          </p:cNvSpPr>
          <p:nvPr>
            <p:ph type="sldNum" sz="quarter" idx="3"/>
          </p:nvPr>
        </p:nvSpPr>
        <p:spPr bwMode="auto">
          <a:xfrm>
            <a:off x="3971925" y="8774113"/>
            <a:ext cx="3038475" cy="461962"/>
          </a:xfrm>
          <a:prstGeom prst="rect">
            <a:avLst/>
          </a:prstGeom>
          <a:noFill/>
          <a:ln w="9525">
            <a:noFill/>
            <a:miter lim="800000"/>
            <a:headEnd/>
            <a:tailEnd/>
          </a:ln>
          <a:effectLst/>
        </p:spPr>
        <p:txBody>
          <a:bodyPr vert="horz" wrap="square" lIns="93433" tIns="46717" rIns="93433" bIns="46717" numCol="1" anchor="b" anchorCtr="0" compatLnSpc="1">
            <a:prstTxWarp prst="textNoShape">
              <a:avLst/>
            </a:prstTxWarp>
          </a:bodyPr>
          <a:lstStyle>
            <a:lvl1pPr algn="r" defTabSz="935038">
              <a:defRPr sz="1200">
                <a:latin typeface="Times New Roman" charset="0"/>
              </a:defRPr>
            </a:lvl1pPr>
          </a:lstStyle>
          <a:p>
            <a:pPr>
              <a:defRPr/>
            </a:pPr>
            <a:fld id="{A7BEC2B6-1C19-496B-BD4D-B08B200DCEDF}" type="slidenum">
              <a:rPr lang="en-CA"/>
              <a:pPr>
                <a:defRPr/>
              </a:pPr>
              <a:t>‹#›</a:t>
            </a:fld>
            <a:endParaRPr lang="en-CA"/>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hdr" sz="quarter"/>
          </p:nvPr>
        </p:nvSpPr>
        <p:spPr bwMode="auto">
          <a:xfrm>
            <a:off x="0" y="0"/>
            <a:ext cx="3038475" cy="461963"/>
          </a:xfrm>
          <a:prstGeom prst="rect">
            <a:avLst/>
          </a:prstGeom>
          <a:noFill/>
          <a:ln w="9525">
            <a:noFill/>
            <a:miter lim="800000"/>
            <a:headEnd/>
            <a:tailEnd/>
          </a:ln>
          <a:effectLst/>
        </p:spPr>
        <p:txBody>
          <a:bodyPr vert="horz" wrap="square" lIns="93433" tIns="46717" rIns="93433" bIns="46717" numCol="1" anchor="t" anchorCtr="0" compatLnSpc="1">
            <a:prstTxWarp prst="textNoShape">
              <a:avLst/>
            </a:prstTxWarp>
          </a:bodyPr>
          <a:lstStyle>
            <a:lvl1pPr algn="l" defTabSz="935038" eaLnBrk="1" hangingPunct="1">
              <a:defRPr sz="1200">
                <a:latin typeface="Times New Roman" charset="0"/>
              </a:defRPr>
            </a:lvl1pPr>
          </a:lstStyle>
          <a:p>
            <a:pPr>
              <a:defRPr/>
            </a:pPr>
            <a:endParaRPr lang="en-CA"/>
          </a:p>
        </p:txBody>
      </p:sp>
      <p:sp>
        <p:nvSpPr>
          <p:cNvPr id="11267" name="Rectangle 3"/>
          <p:cNvSpPr>
            <a:spLocks noGrp="1" noChangeArrowheads="1"/>
          </p:cNvSpPr>
          <p:nvPr>
            <p:ph type="dt" idx="1"/>
          </p:nvPr>
        </p:nvSpPr>
        <p:spPr bwMode="auto">
          <a:xfrm>
            <a:off x="3971925" y="0"/>
            <a:ext cx="3038475" cy="461963"/>
          </a:xfrm>
          <a:prstGeom prst="rect">
            <a:avLst/>
          </a:prstGeom>
          <a:noFill/>
          <a:ln w="9525">
            <a:noFill/>
            <a:miter lim="800000"/>
            <a:headEnd/>
            <a:tailEnd/>
          </a:ln>
          <a:effectLst/>
        </p:spPr>
        <p:txBody>
          <a:bodyPr vert="horz" wrap="square" lIns="93433" tIns="46717" rIns="93433" bIns="46717" numCol="1" anchor="t" anchorCtr="0" compatLnSpc="1">
            <a:prstTxWarp prst="textNoShape">
              <a:avLst/>
            </a:prstTxWarp>
          </a:bodyPr>
          <a:lstStyle>
            <a:lvl1pPr algn="r" defTabSz="935038" eaLnBrk="1" hangingPunct="1">
              <a:defRPr sz="1200">
                <a:latin typeface="Times New Roman" charset="0"/>
              </a:defRPr>
            </a:lvl1pPr>
          </a:lstStyle>
          <a:p>
            <a:pPr>
              <a:defRPr/>
            </a:pPr>
            <a:endParaRPr lang="en-CA"/>
          </a:p>
        </p:txBody>
      </p:sp>
      <p:sp>
        <p:nvSpPr>
          <p:cNvPr id="45060" name="Rectangle 4"/>
          <p:cNvSpPr>
            <a:spLocks noGrp="1" noRot="1" noChangeAspect="1" noChangeArrowheads="1" noTextEdit="1"/>
          </p:cNvSpPr>
          <p:nvPr>
            <p:ph type="sldImg" idx="2"/>
          </p:nvPr>
        </p:nvSpPr>
        <p:spPr bwMode="auto">
          <a:xfrm>
            <a:off x="1195388" y="692150"/>
            <a:ext cx="4619625" cy="3463925"/>
          </a:xfrm>
          <a:prstGeom prst="rect">
            <a:avLst/>
          </a:prstGeom>
          <a:noFill/>
          <a:ln w="9525">
            <a:solidFill>
              <a:srgbClr val="000000"/>
            </a:solidFill>
            <a:miter lim="800000"/>
            <a:headEnd/>
            <a:tailEnd/>
          </a:ln>
        </p:spPr>
      </p:sp>
      <p:sp>
        <p:nvSpPr>
          <p:cNvPr id="11269" name="Rectangle 5"/>
          <p:cNvSpPr>
            <a:spLocks noGrp="1" noChangeArrowheads="1"/>
          </p:cNvSpPr>
          <p:nvPr>
            <p:ph type="body" sz="quarter" idx="3"/>
          </p:nvPr>
        </p:nvSpPr>
        <p:spPr bwMode="auto">
          <a:xfrm>
            <a:off x="935038" y="4387850"/>
            <a:ext cx="5140325" cy="4156075"/>
          </a:xfrm>
          <a:prstGeom prst="rect">
            <a:avLst/>
          </a:prstGeom>
          <a:noFill/>
          <a:ln w="9525">
            <a:noFill/>
            <a:miter lim="800000"/>
            <a:headEnd/>
            <a:tailEnd/>
          </a:ln>
          <a:effectLst/>
        </p:spPr>
        <p:txBody>
          <a:bodyPr vert="horz" wrap="square" lIns="93433" tIns="46717" rIns="93433" bIns="46717" numCol="1" anchor="t" anchorCtr="0" compatLnSpc="1">
            <a:prstTxWarp prst="textNoShape">
              <a:avLst/>
            </a:prstTxWarp>
          </a:bodyPr>
          <a:lstStyle/>
          <a:p>
            <a:pPr lvl="0"/>
            <a:r>
              <a:rPr lang="en-CA" noProof="0" smtClean="0"/>
              <a:t>Click to edit Master text styles</a:t>
            </a:r>
          </a:p>
          <a:p>
            <a:pPr lvl="1"/>
            <a:r>
              <a:rPr lang="en-CA" noProof="0" smtClean="0"/>
              <a:t>Second level</a:t>
            </a:r>
          </a:p>
          <a:p>
            <a:pPr lvl="2"/>
            <a:r>
              <a:rPr lang="en-CA" noProof="0" smtClean="0"/>
              <a:t>Third level</a:t>
            </a:r>
          </a:p>
          <a:p>
            <a:pPr lvl="3"/>
            <a:r>
              <a:rPr lang="en-CA" noProof="0" smtClean="0"/>
              <a:t>Fourth level</a:t>
            </a:r>
          </a:p>
          <a:p>
            <a:pPr lvl="4"/>
            <a:r>
              <a:rPr lang="en-CA" noProof="0" smtClean="0"/>
              <a:t>Fifth level</a:t>
            </a:r>
          </a:p>
        </p:txBody>
      </p:sp>
      <p:sp>
        <p:nvSpPr>
          <p:cNvPr id="11270" name="Rectangle 6"/>
          <p:cNvSpPr>
            <a:spLocks noGrp="1" noChangeArrowheads="1"/>
          </p:cNvSpPr>
          <p:nvPr>
            <p:ph type="ftr" sz="quarter" idx="4"/>
          </p:nvPr>
        </p:nvSpPr>
        <p:spPr bwMode="auto">
          <a:xfrm>
            <a:off x="0" y="8774113"/>
            <a:ext cx="3038475" cy="461962"/>
          </a:xfrm>
          <a:prstGeom prst="rect">
            <a:avLst/>
          </a:prstGeom>
          <a:noFill/>
          <a:ln w="9525">
            <a:noFill/>
            <a:miter lim="800000"/>
            <a:headEnd/>
            <a:tailEnd/>
          </a:ln>
          <a:effectLst/>
        </p:spPr>
        <p:txBody>
          <a:bodyPr vert="horz" wrap="square" lIns="93433" tIns="46717" rIns="93433" bIns="46717" numCol="1" anchor="b" anchorCtr="0" compatLnSpc="1">
            <a:prstTxWarp prst="textNoShape">
              <a:avLst/>
            </a:prstTxWarp>
          </a:bodyPr>
          <a:lstStyle>
            <a:lvl1pPr algn="l" defTabSz="935038" eaLnBrk="1" hangingPunct="1">
              <a:defRPr sz="1200">
                <a:latin typeface="Times New Roman" charset="0"/>
              </a:defRPr>
            </a:lvl1pPr>
          </a:lstStyle>
          <a:p>
            <a:pPr>
              <a:defRPr/>
            </a:pPr>
            <a:endParaRPr lang="en-CA"/>
          </a:p>
        </p:txBody>
      </p:sp>
      <p:sp>
        <p:nvSpPr>
          <p:cNvPr id="11271" name="Rectangle 7"/>
          <p:cNvSpPr>
            <a:spLocks noGrp="1" noChangeArrowheads="1"/>
          </p:cNvSpPr>
          <p:nvPr>
            <p:ph type="sldNum" sz="quarter" idx="5"/>
          </p:nvPr>
        </p:nvSpPr>
        <p:spPr bwMode="auto">
          <a:xfrm>
            <a:off x="3971925" y="8774113"/>
            <a:ext cx="3038475" cy="461962"/>
          </a:xfrm>
          <a:prstGeom prst="rect">
            <a:avLst/>
          </a:prstGeom>
          <a:noFill/>
          <a:ln w="9525">
            <a:noFill/>
            <a:miter lim="800000"/>
            <a:headEnd/>
            <a:tailEnd/>
          </a:ln>
          <a:effectLst/>
        </p:spPr>
        <p:txBody>
          <a:bodyPr vert="horz" wrap="square" lIns="93433" tIns="46717" rIns="93433" bIns="46717" numCol="1" anchor="b" anchorCtr="0" compatLnSpc="1">
            <a:prstTxWarp prst="textNoShape">
              <a:avLst/>
            </a:prstTxWarp>
          </a:bodyPr>
          <a:lstStyle>
            <a:lvl1pPr algn="r" defTabSz="935038" eaLnBrk="1" hangingPunct="1">
              <a:defRPr sz="1200">
                <a:latin typeface="Times New Roman" charset="0"/>
              </a:defRPr>
            </a:lvl1pPr>
          </a:lstStyle>
          <a:p>
            <a:pPr>
              <a:defRPr/>
            </a:pPr>
            <a:fld id="{79877E28-4262-445C-A520-D5FFDE1B854A}" type="slidenum">
              <a:rPr lang="en-CA"/>
              <a:pPr>
                <a:defRPr/>
              </a:pPr>
              <a:t>‹#›</a:t>
            </a:fld>
            <a:endParaRPr lang="en-CA"/>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IE"/>
          </a:p>
        </p:txBody>
      </p:sp>
      <p:sp>
        <p:nvSpPr>
          <p:cNvPr id="5" name="Rectangle 5"/>
          <p:cNvSpPr>
            <a:spLocks noGrp="1" noChangeArrowheads="1"/>
          </p:cNvSpPr>
          <p:nvPr>
            <p:ph type="ftr" sz="quarter" idx="11"/>
          </p:nvPr>
        </p:nvSpPr>
        <p:spPr>
          <a:ln/>
        </p:spPr>
        <p:txBody>
          <a:bodyPr/>
          <a:lstStyle>
            <a:lvl1pPr>
              <a:defRPr/>
            </a:lvl1pPr>
          </a:lstStyle>
          <a:p>
            <a:pPr>
              <a:defRPr/>
            </a:pPr>
            <a:r>
              <a:rPr lang="en-US"/>
              <a:t>M.J.D. Hayes  and A. de Ruiter                                                                  Carleton University, Mechanical and Aerospace Engineering</a:t>
            </a:r>
            <a:endParaRPr lang="en-IE"/>
          </a:p>
        </p:txBody>
      </p:sp>
      <p:sp>
        <p:nvSpPr>
          <p:cNvPr id="6" name="Rectangle 6"/>
          <p:cNvSpPr>
            <a:spLocks noGrp="1" noChangeArrowheads="1"/>
          </p:cNvSpPr>
          <p:nvPr>
            <p:ph type="sldNum" sz="quarter" idx="12"/>
          </p:nvPr>
        </p:nvSpPr>
        <p:spPr>
          <a:ln/>
        </p:spPr>
        <p:txBody>
          <a:bodyPr/>
          <a:lstStyle>
            <a:lvl1pPr>
              <a:defRPr/>
            </a:lvl1pPr>
          </a:lstStyle>
          <a:p>
            <a:pPr>
              <a:defRPr/>
            </a:pPr>
            <a:fld id="{C3EF9180-8D9B-40FB-9DBE-0EB31F5872F6}" type="slidenum">
              <a:rPr lang="en-IE"/>
              <a:pPr>
                <a:defRPr/>
              </a:pPr>
              <a:t>‹#›</a:t>
            </a:fld>
            <a:endParaRPr lang="en-I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IE"/>
          </a:p>
        </p:txBody>
      </p:sp>
      <p:sp>
        <p:nvSpPr>
          <p:cNvPr id="5" name="Rectangle 5"/>
          <p:cNvSpPr>
            <a:spLocks noGrp="1" noChangeArrowheads="1"/>
          </p:cNvSpPr>
          <p:nvPr>
            <p:ph type="ftr" sz="quarter" idx="11"/>
          </p:nvPr>
        </p:nvSpPr>
        <p:spPr>
          <a:ln/>
        </p:spPr>
        <p:txBody>
          <a:bodyPr/>
          <a:lstStyle>
            <a:lvl1pPr>
              <a:defRPr/>
            </a:lvl1pPr>
          </a:lstStyle>
          <a:p>
            <a:pPr>
              <a:defRPr/>
            </a:pPr>
            <a:r>
              <a:rPr lang="en-US"/>
              <a:t>M.J.D. Hayes  and A. de Ruiter                                                                  Carleton University, Mechanical and Aerospace Engineering</a:t>
            </a:r>
            <a:endParaRPr lang="en-IE"/>
          </a:p>
        </p:txBody>
      </p:sp>
      <p:sp>
        <p:nvSpPr>
          <p:cNvPr id="6" name="Rectangle 6"/>
          <p:cNvSpPr>
            <a:spLocks noGrp="1" noChangeArrowheads="1"/>
          </p:cNvSpPr>
          <p:nvPr>
            <p:ph type="sldNum" sz="quarter" idx="12"/>
          </p:nvPr>
        </p:nvSpPr>
        <p:spPr>
          <a:ln/>
        </p:spPr>
        <p:txBody>
          <a:bodyPr/>
          <a:lstStyle>
            <a:lvl1pPr>
              <a:defRPr/>
            </a:lvl1pPr>
          </a:lstStyle>
          <a:p>
            <a:pPr>
              <a:defRPr/>
            </a:pPr>
            <a:fld id="{FDF8C8A9-A793-45CC-B436-0531B4EA14B7}" type="slidenum">
              <a:rPr lang="en-IE"/>
              <a:pPr>
                <a:defRPr/>
              </a:pPr>
              <a:t>‹#›</a:t>
            </a:fld>
            <a:endParaRPr lang="en-I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IE"/>
          </a:p>
        </p:txBody>
      </p:sp>
      <p:sp>
        <p:nvSpPr>
          <p:cNvPr id="5" name="Rectangle 5"/>
          <p:cNvSpPr>
            <a:spLocks noGrp="1" noChangeArrowheads="1"/>
          </p:cNvSpPr>
          <p:nvPr>
            <p:ph type="ftr" sz="quarter" idx="11"/>
          </p:nvPr>
        </p:nvSpPr>
        <p:spPr>
          <a:ln/>
        </p:spPr>
        <p:txBody>
          <a:bodyPr/>
          <a:lstStyle>
            <a:lvl1pPr>
              <a:defRPr/>
            </a:lvl1pPr>
          </a:lstStyle>
          <a:p>
            <a:pPr>
              <a:defRPr/>
            </a:pPr>
            <a:r>
              <a:rPr lang="en-US"/>
              <a:t>M.J.D. Hayes  and A. de Ruiter                                                                  Carleton University, Mechanical and Aerospace Engineering</a:t>
            </a:r>
            <a:endParaRPr lang="en-IE"/>
          </a:p>
        </p:txBody>
      </p:sp>
      <p:sp>
        <p:nvSpPr>
          <p:cNvPr id="6" name="Rectangle 6"/>
          <p:cNvSpPr>
            <a:spLocks noGrp="1" noChangeArrowheads="1"/>
          </p:cNvSpPr>
          <p:nvPr>
            <p:ph type="sldNum" sz="quarter" idx="12"/>
          </p:nvPr>
        </p:nvSpPr>
        <p:spPr>
          <a:ln/>
        </p:spPr>
        <p:txBody>
          <a:bodyPr/>
          <a:lstStyle>
            <a:lvl1pPr>
              <a:defRPr/>
            </a:lvl1pPr>
          </a:lstStyle>
          <a:p>
            <a:pPr>
              <a:defRPr/>
            </a:pPr>
            <a:fld id="{A90C9BF2-15EE-4329-9ED2-3CA2AE71C149}" type="slidenum">
              <a:rPr lang="en-IE"/>
              <a:pPr>
                <a:defRPr/>
              </a:pPr>
              <a:t>‹#›</a:t>
            </a:fld>
            <a:endParaRPr lang="en-I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33400" y="1371600"/>
            <a:ext cx="39624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371600"/>
            <a:ext cx="39624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IE"/>
          </a:p>
        </p:txBody>
      </p:sp>
      <p:sp>
        <p:nvSpPr>
          <p:cNvPr id="6" name="Rectangle 5"/>
          <p:cNvSpPr>
            <a:spLocks noGrp="1" noChangeArrowheads="1"/>
          </p:cNvSpPr>
          <p:nvPr>
            <p:ph type="ftr" sz="quarter" idx="11"/>
          </p:nvPr>
        </p:nvSpPr>
        <p:spPr>
          <a:ln/>
        </p:spPr>
        <p:txBody>
          <a:bodyPr/>
          <a:lstStyle>
            <a:lvl1pPr>
              <a:defRPr/>
            </a:lvl1pPr>
          </a:lstStyle>
          <a:p>
            <a:pPr>
              <a:defRPr/>
            </a:pPr>
            <a:r>
              <a:rPr lang="en-US"/>
              <a:t>M.J.D. Hayes  and A. de Ruiter                                                                  Carleton University, Mechanical and Aerospace Engineering</a:t>
            </a:r>
            <a:endParaRPr lang="en-IE"/>
          </a:p>
        </p:txBody>
      </p:sp>
      <p:sp>
        <p:nvSpPr>
          <p:cNvPr id="7" name="Rectangle 6"/>
          <p:cNvSpPr>
            <a:spLocks noGrp="1" noChangeArrowheads="1"/>
          </p:cNvSpPr>
          <p:nvPr>
            <p:ph type="sldNum" sz="quarter" idx="12"/>
          </p:nvPr>
        </p:nvSpPr>
        <p:spPr>
          <a:ln/>
        </p:spPr>
        <p:txBody>
          <a:bodyPr/>
          <a:lstStyle>
            <a:lvl1pPr>
              <a:defRPr/>
            </a:lvl1pPr>
          </a:lstStyle>
          <a:p>
            <a:pPr>
              <a:defRPr/>
            </a:pPr>
            <a:fld id="{A1C861CF-BF0D-4642-9D20-2FA1583B6E2C}" type="slidenum">
              <a:rPr lang="en-IE"/>
              <a:pPr>
                <a:defRPr/>
              </a:pPr>
              <a:t>‹#›</a:t>
            </a:fld>
            <a:endParaRPr lang="en-I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IE"/>
          </a:p>
        </p:txBody>
      </p:sp>
      <p:sp>
        <p:nvSpPr>
          <p:cNvPr id="8" name="Rectangle 5"/>
          <p:cNvSpPr>
            <a:spLocks noGrp="1" noChangeArrowheads="1"/>
          </p:cNvSpPr>
          <p:nvPr>
            <p:ph type="ftr" sz="quarter" idx="11"/>
          </p:nvPr>
        </p:nvSpPr>
        <p:spPr>
          <a:ln/>
        </p:spPr>
        <p:txBody>
          <a:bodyPr/>
          <a:lstStyle>
            <a:lvl1pPr>
              <a:defRPr/>
            </a:lvl1pPr>
          </a:lstStyle>
          <a:p>
            <a:pPr>
              <a:defRPr/>
            </a:pPr>
            <a:r>
              <a:rPr lang="en-US"/>
              <a:t>M.J.D. Hayes  and A. de Ruiter                                                                  Carleton University, Mechanical and Aerospace Engineering</a:t>
            </a:r>
            <a:endParaRPr lang="en-IE"/>
          </a:p>
        </p:txBody>
      </p:sp>
      <p:sp>
        <p:nvSpPr>
          <p:cNvPr id="9" name="Rectangle 6"/>
          <p:cNvSpPr>
            <a:spLocks noGrp="1" noChangeArrowheads="1"/>
          </p:cNvSpPr>
          <p:nvPr>
            <p:ph type="sldNum" sz="quarter" idx="12"/>
          </p:nvPr>
        </p:nvSpPr>
        <p:spPr>
          <a:ln/>
        </p:spPr>
        <p:txBody>
          <a:bodyPr/>
          <a:lstStyle>
            <a:lvl1pPr>
              <a:defRPr/>
            </a:lvl1pPr>
          </a:lstStyle>
          <a:p>
            <a:pPr>
              <a:defRPr/>
            </a:pPr>
            <a:fld id="{1CBEA681-C951-423D-A246-E06B04D9E363}" type="slidenum">
              <a:rPr lang="en-IE"/>
              <a:pPr>
                <a:defRPr/>
              </a:pPr>
              <a:t>‹#›</a:t>
            </a:fld>
            <a:endParaRPr lang="en-I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IE"/>
          </a:p>
        </p:txBody>
      </p:sp>
      <p:sp>
        <p:nvSpPr>
          <p:cNvPr id="4" name="Rectangle 5"/>
          <p:cNvSpPr>
            <a:spLocks noGrp="1" noChangeArrowheads="1"/>
          </p:cNvSpPr>
          <p:nvPr>
            <p:ph type="ftr" sz="quarter" idx="11"/>
          </p:nvPr>
        </p:nvSpPr>
        <p:spPr>
          <a:ln/>
        </p:spPr>
        <p:txBody>
          <a:bodyPr/>
          <a:lstStyle>
            <a:lvl1pPr>
              <a:defRPr/>
            </a:lvl1pPr>
          </a:lstStyle>
          <a:p>
            <a:pPr>
              <a:defRPr/>
            </a:pPr>
            <a:r>
              <a:rPr lang="en-US"/>
              <a:t>M.J.D. Hayes  and A. de Ruiter                                                                  Carleton University, Mechanical and Aerospace Engineering</a:t>
            </a:r>
            <a:endParaRPr lang="en-IE"/>
          </a:p>
        </p:txBody>
      </p:sp>
      <p:sp>
        <p:nvSpPr>
          <p:cNvPr id="5" name="Rectangle 6"/>
          <p:cNvSpPr>
            <a:spLocks noGrp="1" noChangeArrowheads="1"/>
          </p:cNvSpPr>
          <p:nvPr>
            <p:ph type="sldNum" sz="quarter" idx="12"/>
          </p:nvPr>
        </p:nvSpPr>
        <p:spPr>
          <a:ln/>
        </p:spPr>
        <p:txBody>
          <a:bodyPr/>
          <a:lstStyle>
            <a:lvl1pPr>
              <a:defRPr/>
            </a:lvl1pPr>
          </a:lstStyle>
          <a:p>
            <a:pPr>
              <a:defRPr/>
            </a:pPr>
            <a:fld id="{CA98DF21-7756-48DE-AF06-00C96E795FAC}" type="slidenum">
              <a:rPr lang="en-IE"/>
              <a:pPr>
                <a:defRPr/>
              </a:pPr>
              <a:t>‹#›</a:t>
            </a:fld>
            <a:endParaRPr lang="en-I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IE"/>
          </a:p>
        </p:txBody>
      </p:sp>
      <p:sp>
        <p:nvSpPr>
          <p:cNvPr id="3" name="Rectangle 5"/>
          <p:cNvSpPr>
            <a:spLocks noGrp="1" noChangeArrowheads="1"/>
          </p:cNvSpPr>
          <p:nvPr>
            <p:ph type="ftr" sz="quarter" idx="11"/>
          </p:nvPr>
        </p:nvSpPr>
        <p:spPr>
          <a:ln/>
        </p:spPr>
        <p:txBody>
          <a:bodyPr/>
          <a:lstStyle>
            <a:lvl1pPr>
              <a:defRPr/>
            </a:lvl1pPr>
          </a:lstStyle>
          <a:p>
            <a:pPr>
              <a:defRPr/>
            </a:pPr>
            <a:r>
              <a:rPr lang="en-US"/>
              <a:t>M.J.D. Hayes  and A. de Ruiter                                                                  Carleton University, Mechanical and Aerospace Engineering</a:t>
            </a:r>
            <a:endParaRPr lang="en-IE"/>
          </a:p>
        </p:txBody>
      </p:sp>
      <p:sp>
        <p:nvSpPr>
          <p:cNvPr id="4" name="Rectangle 6"/>
          <p:cNvSpPr>
            <a:spLocks noGrp="1" noChangeArrowheads="1"/>
          </p:cNvSpPr>
          <p:nvPr>
            <p:ph type="sldNum" sz="quarter" idx="12"/>
          </p:nvPr>
        </p:nvSpPr>
        <p:spPr>
          <a:ln/>
        </p:spPr>
        <p:txBody>
          <a:bodyPr/>
          <a:lstStyle>
            <a:lvl1pPr>
              <a:defRPr/>
            </a:lvl1pPr>
          </a:lstStyle>
          <a:p>
            <a:pPr>
              <a:defRPr/>
            </a:pPr>
            <a:fld id="{522D7C0F-206C-49AE-9B86-A38824A6BB09}" type="slidenum">
              <a:rPr lang="en-IE"/>
              <a:pPr>
                <a:defRPr/>
              </a:pPr>
              <a:t>‹#›</a:t>
            </a:fld>
            <a:endParaRPr lang="en-I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IE"/>
          </a:p>
        </p:txBody>
      </p:sp>
      <p:sp>
        <p:nvSpPr>
          <p:cNvPr id="6" name="Rectangle 5"/>
          <p:cNvSpPr>
            <a:spLocks noGrp="1" noChangeArrowheads="1"/>
          </p:cNvSpPr>
          <p:nvPr>
            <p:ph type="ftr" sz="quarter" idx="11"/>
          </p:nvPr>
        </p:nvSpPr>
        <p:spPr>
          <a:ln/>
        </p:spPr>
        <p:txBody>
          <a:bodyPr/>
          <a:lstStyle>
            <a:lvl1pPr>
              <a:defRPr/>
            </a:lvl1pPr>
          </a:lstStyle>
          <a:p>
            <a:pPr>
              <a:defRPr/>
            </a:pPr>
            <a:r>
              <a:rPr lang="en-US"/>
              <a:t>M.J.D. Hayes  and A. de Ruiter                                                                  Carleton University, Mechanical and Aerospace Engineering</a:t>
            </a:r>
            <a:endParaRPr lang="en-IE"/>
          </a:p>
        </p:txBody>
      </p:sp>
      <p:sp>
        <p:nvSpPr>
          <p:cNvPr id="7" name="Rectangle 6"/>
          <p:cNvSpPr>
            <a:spLocks noGrp="1" noChangeArrowheads="1"/>
          </p:cNvSpPr>
          <p:nvPr>
            <p:ph type="sldNum" sz="quarter" idx="12"/>
          </p:nvPr>
        </p:nvSpPr>
        <p:spPr>
          <a:ln/>
        </p:spPr>
        <p:txBody>
          <a:bodyPr/>
          <a:lstStyle>
            <a:lvl1pPr>
              <a:defRPr/>
            </a:lvl1pPr>
          </a:lstStyle>
          <a:p>
            <a:pPr>
              <a:defRPr/>
            </a:pPr>
            <a:fld id="{113ECD57-B9FC-4F51-9DB9-4D9E855753BD}" type="slidenum">
              <a:rPr lang="en-IE"/>
              <a:pPr>
                <a:defRPr/>
              </a:pPr>
              <a:t>‹#›</a:t>
            </a:fld>
            <a:endParaRPr lang="en-I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IE"/>
          </a:p>
        </p:txBody>
      </p:sp>
      <p:sp>
        <p:nvSpPr>
          <p:cNvPr id="6" name="Rectangle 5"/>
          <p:cNvSpPr>
            <a:spLocks noGrp="1" noChangeArrowheads="1"/>
          </p:cNvSpPr>
          <p:nvPr>
            <p:ph type="ftr" sz="quarter" idx="11"/>
          </p:nvPr>
        </p:nvSpPr>
        <p:spPr>
          <a:ln/>
        </p:spPr>
        <p:txBody>
          <a:bodyPr/>
          <a:lstStyle>
            <a:lvl1pPr>
              <a:defRPr/>
            </a:lvl1pPr>
          </a:lstStyle>
          <a:p>
            <a:pPr>
              <a:defRPr/>
            </a:pPr>
            <a:r>
              <a:rPr lang="en-US"/>
              <a:t>M.J.D. Hayes  and A. de Ruiter                                                                  Carleton University, Mechanical and Aerospace Engineering</a:t>
            </a:r>
            <a:endParaRPr lang="en-IE"/>
          </a:p>
        </p:txBody>
      </p:sp>
      <p:sp>
        <p:nvSpPr>
          <p:cNvPr id="7" name="Rectangle 6"/>
          <p:cNvSpPr>
            <a:spLocks noGrp="1" noChangeArrowheads="1"/>
          </p:cNvSpPr>
          <p:nvPr>
            <p:ph type="sldNum" sz="quarter" idx="12"/>
          </p:nvPr>
        </p:nvSpPr>
        <p:spPr>
          <a:ln/>
        </p:spPr>
        <p:txBody>
          <a:bodyPr/>
          <a:lstStyle>
            <a:lvl1pPr>
              <a:defRPr/>
            </a:lvl1pPr>
          </a:lstStyle>
          <a:p>
            <a:pPr>
              <a:defRPr/>
            </a:pPr>
            <a:fld id="{841C12F2-095F-456D-A647-75290D551AE3}" type="slidenum">
              <a:rPr lang="en-IE"/>
              <a:pPr>
                <a:defRPr/>
              </a:pPr>
              <a:t>‹#›</a:t>
            </a:fld>
            <a:endParaRPr lang="en-I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IE"/>
          </a:p>
        </p:txBody>
      </p:sp>
      <p:sp>
        <p:nvSpPr>
          <p:cNvPr id="5" name="Rectangle 5"/>
          <p:cNvSpPr>
            <a:spLocks noGrp="1" noChangeArrowheads="1"/>
          </p:cNvSpPr>
          <p:nvPr>
            <p:ph type="ftr" sz="quarter" idx="11"/>
          </p:nvPr>
        </p:nvSpPr>
        <p:spPr>
          <a:ln/>
        </p:spPr>
        <p:txBody>
          <a:bodyPr/>
          <a:lstStyle>
            <a:lvl1pPr>
              <a:defRPr/>
            </a:lvl1pPr>
          </a:lstStyle>
          <a:p>
            <a:pPr>
              <a:defRPr/>
            </a:pPr>
            <a:r>
              <a:rPr lang="en-US"/>
              <a:t>M.J.D. Hayes  and A. de Ruiter                                                                  Carleton University, Mechanical and Aerospace Engineering</a:t>
            </a:r>
            <a:endParaRPr lang="en-IE"/>
          </a:p>
        </p:txBody>
      </p:sp>
      <p:sp>
        <p:nvSpPr>
          <p:cNvPr id="6" name="Rectangle 6"/>
          <p:cNvSpPr>
            <a:spLocks noGrp="1" noChangeArrowheads="1"/>
          </p:cNvSpPr>
          <p:nvPr>
            <p:ph type="sldNum" sz="quarter" idx="12"/>
          </p:nvPr>
        </p:nvSpPr>
        <p:spPr>
          <a:ln/>
        </p:spPr>
        <p:txBody>
          <a:bodyPr/>
          <a:lstStyle>
            <a:lvl1pPr>
              <a:defRPr/>
            </a:lvl1pPr>
          </a:lstStyle>
          <a:p>
            <a:pPr>
              <a:defRPr/>
            </a:pPr>
            <a:fld id="{7C206169-668D-4DAE-8FCE-F447D8374816}" type="slidenum">
              <a:rPr lang="en-IE"/>
              <a:pPr>
                <a:defRPr/>
              </a:pPr>
              <a:t>‹#›</a:t>
            </a:fld>
            <a:endParaRPr lang="en-I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91300" y="533400"/>
            <a:ext cx="2019300" cy="5562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533400" y="533400"/>
            <a:ext cx="5905500" cy="5562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IE"/>
          </a:p>
        </p:txBody>
      </p:sp>
      <p:sp>
        <p:nvSpPr>
          <p:cNvPr id="5" name="Rectangle 5"/>
          <p:cNvSpPr>
            <a:spLocks noGrp="1" noChangeArrowheads="1"/>
          </p:cNvSpPr>
          <p:nvPr>
            <p:ph type="ftr" sz="quarter" idx="11"/>
          </p:nvPr>
        </p:nvSpPr>
        <p:spPr>
          <a:ln/>
        </p:spPr>
        <p:txBody>
          <a:bodyPr/>
          <a:lstStyle>
            <a:lvl1pPr>
              <a:defRPr/>
            </a:lvl1pPr>
          </a:lstStyle>
          <a:p>
            <a:pPr>
              <a:defRPr/>
            </a:pPr>
            <a:r>
              <a:rPr lang="en-US"/>
              <a:t>M.J.D. Hayes  and A. de Ruiter                                                                  Carleton University, Mechanical and Aerospace Engineering</a:t>
            </a:r>
            <a:endParaRPr lang="en-IE"/>
          </a:p>
        </p:txBody>
      </p:sp>
      <p:sp>
        <p:nvSpPr>
          <p:cNvPr id="6" name="Rectangle 6"/>
          <p:cNvSpPr>
            <a:spLocks noGrp="1" noChangeArrowheads="1"/>
          </p:cNvSpPr>
          <p:nvPr>
            <p:ph type="sldNum" sz="quarter" idx="12"/>
          </p:nvPr>
        </p:nvSpPr>
        <p:spPr>
          <a:ln/>
        </p:spPr>
        <p:txBody>
          <a:bodyPr/>
          <a:lstStyle>
            <a:lvl1pPr>
              <a:defRPr/>
            </a:lvl1pPr>
          </a:lstStyle>
          <a:p>
            <a:pPr>
              <a:defRPr/>
            </a:pPr>
            <a:fld id="{FE42DE89-AB4E-401C-98B3-46773571A2C6}" type="slidenum">
              <a:rPr lang="en-IE"/>
              <a:pPr>
                <a:defRPr/>
              </a:pPr>
              <a:t>‹#›</a:t>
            </a:fld>
            <a:endParaRPr lang="en-IE"/>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533400" y="533400"/>
            <a:ext cx="8077200" cy="685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IE" smtClean="0"/>
              <a:t>Klicken Sie, um das Titelformat zu bearbeiten</a:t>
            </a:r>
          </a:p>
        </p:txBody>
      </p:sp>
      <p:sp>
        <p:nvSpPr>
          <p:cNvPr id="2051" name="Rectangle 3"/>
          <p:cNvSpPr>
            <a:spLocks noGrp="1" noChangeArrowheads="1"/>
          </p:cNvSpPr>
          <p:nvPr>
            <p:ph type="body" idx="1"/>
          </p:nvPr>
        </p:nvSpPr>
        <p:spPr bwMode="auto">
          <a:xfrm>
            <a:off x="533400" y="1371600"/>
            <a:ext cx="8077200" cy="4724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IE" smtClean="0"/>
              <a:t>Klicken Sie, um die Formate des Vorlagentextes zu bearbeiten</a:t>
            </a:r>
          </a:p>
          <a:p>
            <a:pPr lvl="1"/>
            <a:r>
              <a:rPr lang="en-IE" smtClean="0"/>
              <a:t>Zweite Ebene</a:t>
            </a:r>
          </a:p>
          <a:p>
            <a:pPr lvl="2"/>
            <a:r>
              <a:rPr lang="en-IE" smtClean="0"/>
              <a:t>Dritte Ebene</a:t>
            </a:r>
          </a:p>
          <a:p>
            <a:pPr lvl="3"/>
            <a:r>
              <a:rPr lang="en-IE" smtClean="0"/>
              <a:t>Vierte Ebene</a:t>
            </a:r>
          </a:p>
          <a:p>
            <a:pPr lvl="4"/>
            <a:r>
              <a:rPr lang="en-IE" smtClean="0"/>
              <a:t>Fünfte Ebene</a:t>
            </a:r>
          </a:p>
        </p:txBody>
      </p:sp>
      <p:sp>
        <p:nvSpPr>
          <p:cNvPr id="15364" name="Rectangle 4"/>
          <p:cNvSpPr>
            <a:spLocks noGrp="1" noChangeArrowheads="1"/>
          </p:cNvSpPr>
          <p:nvPr>
            <p:ph type="dt" sz="half" idx="2"/>
          </p:nvPr>
        </p:nvSpPr>
        <p:spPr bwMode="auto">
          <a:xfrm>
            <a:off x="533400" y="6248400"/>
            <a:ext cx="20574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atin typeface="Times New Roman" charset="0"/>
              </a:defRPr>
            </a:lvl1pPr>
          </a:lstStyle>
          <a:p>
            <a:pPr>
              <a:defRPr/>
            </a:pPr>
            <a:endParaRPr lang="en-IE"/>
          </a:p>
        </p:txBody>
      </p:sp>
      <p:sp>
        <p:nvSpPr>
          <p:cNvPr id="15365" name="Rectangle 5"/>
          <p:cNvSpPr>
            <a:spLocks noGrp="1" noChangeArrowheads="1"/>
          </p:cNvSpPr>
          <p:nvPr>
            <p:ph type="ftr" sz="quarter" idx="3"/>
          </p:nvPr>
        </p:nvSpPr>
        <p:spPr bwMode="auto">
          <a:xfrm>
            <a:off x="2057400" y="6248400"/>
            <a:ext cx="50292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Times New Roman" charset="0"/>
              </a:defRPr>
            </a:lvl1pPr>
          </a:lstStyle>
          <a:p>
            <a:pPr>
              <a:defRPr/>
            </a:pPr>
            <a:r>
              <a:rPr lang="en-US"/>
              <a:t>M.J.D. Hayes  and A. de Ruiter                                                                  Carleton University, Mechanical and Aerospace Engineering</a:t>
            </a:r>
            <a:endParaRPr lang="en-IE"/>
          </a:p>
        </p:txBody>
      </p:sp>
      <p:sp>
        <p:nvSpPr>
          <p:cNvPr id="15366" name="Rectangle 6"/>
          <p:cNvSpPr>
            <a:spLocks noGrp="1" noChangeArrowheads="1"/>
          </p:cNvSpPr>
          <p:nvPr>
            <p:ph type="sldNum" sz="quarter" idx="4"/>
          </p:nvPr>
        </p:nvSpPr>
        <p:spPr bwMode="auto">
          <a:xfrm>
            <a:off x="6553200" y="6248400"/>
            <a:ext cx="20574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Times New Roman" charset="0"/>
              </a:defRPr>
            </a:lvl1pPr>
          </a:lstStyle>
          <a:p>
            <a:pPr>
              <a:defRPr/>
            </a:pPr>
            <a:fld id="{516B4EDE-A08D-4C66-8C2F-52796CB5503E}" type="slidenum">
              <a:rPr lang="en-IE"/>
              <a:pPr>
                <a:defRPr/>
              </a:pPr>
              <a:t>‹#›</a:t>
            </a:fld>
            <a:endParaRPr lang="en-IE"/>
          </a:p>
        </p:txBody>
      </p:sp>
      <p:sp>
        <p:nvSpPr>
          <p:cNvPr id="15367" name="Line 7"/>
          <p:cNvSpPr>
            <a:spLocks noChangeShapeType="1"/>
          </p:cNvSpPr>
          <p:nvPr/>
        </p:nvSpPr>
        <p:spPr bwMode="auto">
          <a:xfrm>
            <a:off x="533400" y="1295400"/>
            <a:ext cx="8077200" cy="0"/>
          </a:xfrm>
          <a:prstGeom prst="line">
            <a:avLst/>
          </a:prstGeom>
          <a:noFill/>
          <a:ln w="9525">
            <a:solidFill>
              <a:srgbClr val="000000"/>
            </a:solidFill>
            <a:round/>
            <a:headEnd/>
            <a:tailEnd/>
          </a:ln>
          <a:effectLst/>
        </p:spPr>
        <p:txBody>
          <a:bodyPr wrap="none" anchor="ctr"/>
          <a:lstStyle/>
          <a:p>
            <a:pPr>
              <a:defRPr/>
            </a:pPr>
            <a:endParaRPr lang="en-US">
              <a:latin typeface="Times New Roman" charset="0"/>
            </a:endParaRPr>
          </a:p>
        </p:txBody>
      </p:sp>
      <p:pic>
        <p:nvPicPr>
          <p:cNvPr id="2056" name="Picture 8" descr="CarletonLogo"/>
          <p:cNvPicPr>
            <a:picLocks noChangeAspect="1" noChangeArrowheads="1"/>
          </p:cNvPicPr>
          <p:nvPr/>
        </p:nvPicPr>
        <p:blipFill>
          <a:blip r:embed="rId13" cstate="print"/>
          <a:srcRect/>
          <a:stretch>
            <a:fillRect/>
          </a:stretch>
        </p:blipFill>
        <p:spPr bwMode="auto">
          <a:xfrm>
            <a:off x="598488" y="381000"/>
            <a:ext cx="581025" cy="609600"/>
          </a:xfrm>
          <a:prstGeom prst="rect">
            <a:avLst/>
          </a:prstGeom>
          <a:noFill/>
          <a:ln w="9525">
            <a:noFill/>
            <a:miter lim="800000"/>
            <a:headEnd/>
            <a:tailEnd/>
          </a:ln>
        </p:spPr>
      </p:pic>
      <p:pic>
        <p:nvPicPr>
          <p:cNvPr id="2057" name="Picture 9" descr="mae"/>
          <p:cNvPicPr>
            <a:picLocks noChangeAspect="1" noChangeArrowheads="1"/>
          </p:cNvPicPr>
          <p:nvPr/>
        </p:nvPicPr>
        <p:blipFill>
          <a:blip r:embed="rId14" cstate="print"/>
          <a:srcRect/>
          <a:stretch>
            <a:fillRect/>
          </a:stretch>
        </p:blipFill>
        <p:spPr bwMode="auto">
          <a:xfrm>
            <a:off x="7799388" y="457200"/>
            <a:ext cx="582612" cy="506413"/>
          </a:xfrm>
          <a:prstGeom prst="rect">
            <a:avLst/>
          </a:prstGeom>
          <a:noFill/>
          <a:ln w="9525">
            <a:noFill/>
            <a:miter lim="800000"/>
            <a:headEnd/>
            <a:tailEnd/>
          </a:ln>
        </p:spPr>
      </p:pic>
      <p:pic>
        <p:nvPicPr>
          <p:cNvPr id="2058" name="Picture 10" descr="Carleton U Logo Text"/>
          <p:cNvPicPr>
            <a:picLocks noChangeAspect="1" noChangeArrowheads="1"/>
          </p:cNvPicPr>
          <p:nvPr userDrawn="1"/>
        </p:nvPicPr>
        <p:blipFill>
          <a:blip r:embed="rId15" cstate="print"/>
          <a:srcRect/>
          <a:stretch>
            <a:fillRect/>
          </a:stretch>
        </p:blipFill>
        <p:spPr bwMode="auto">
          <a:xfrm>
            <a:off x="533400" y="990600"/>
            <a:ext cx="750888" cy="263525"/>
          </a:xfrm>
          <a:prstGeom prst="rect">
            <a:avLst/>
          </a:prstGeom>
          <a:noFill/>
          <a:ln w="9525">
            <a:noFill/>
            <a:miter lim="800000"/>
            <a:headEnd/>
            <a:tailEnd/>
          </a:ln>
        </p:spPr>
      </p:pic>
      <p:pic>
        <p:nvPicPr>
          <p:cNvPr id="2059" name="Picture 11" descr="maetr Text"/>
          <p:cNvPicPr>
            <a:picLocks noChangeAspect="1" noChangeArrowheads="1"/>
          </p:cNvPicPr>
          <p:nvPr userDrawn="1"/>
        </p:nvPicPr>
        <p:blipFill>
          <a:blip r:embed="rId16" cstate="print"/>
          <a:srcRect/>
          <a:stretch>
            <a:fillRect/>
          </a:stretch>
        </p:blipFill>
        <p:spPr bwMode="auto">
          <a:xfrm>
            <a:off x="7620000" y="914400"/>
            <a:ext cx="1017588" cy="331788"/>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hf hdr="0" dt="0"/>
  <p:txStyles>
    <p:titleStyle>
      <a:lvl1pPr algn="ctr" rtl="0" eaLnBrk="0" fontAlgn="base" hangingPunct="0">
        <a:spcBef>
          <a:spcPct val="0"/>
        </a:spcBef>
        <a:spcAft>
          <a:spcPct val="0"/>
        </a:spcAft>
        <a:defRPr sz="2800" b="1">
          <a:solidFill>
            <a:schemeClr val="tx2"/>
          </a:solidFill>
          <a:latin typeface="+mj-lt"/>
          <a:ea typeface="+mj-ea"/>
          <a:cs typeface="+mj-cs"/>
        </a:defRPr>
      </a:lvl1pPr>
      <a:lvl2pPr algn="ctr" rtl="0" eaLnBrk="0" fontAlgn="base" hangingPunct="0">
        <a:spcBef>
          <a:spcPct val="0"/>
        </a:spcBef>
        <a:spcAft>
          <a:spcPct val="0"/>
        </a:spcAft>
        <a:defRPr sz="2800" b="1">
          <a:solidFill>
            <a:schemeClr val="tx2"/>
          </a:solidFill>
          <a:latin typeface="Times New Roman" charset="0"/>
        </a:defRPr>
      </a:lvl2pPr>
      <a:lvl3pPr algn="ctr" rtl="0" eaLnBrk="0" fontAlgn="base" hangingPunct="0">
        <a:spcBef>
          <a:spcPct val="0"/>
        </a:spcBef>
        <a:spcAft>
          <a:spcPct val="0"/>
        </a:spcAft>
        <a:defRPr sz="2800" b="1">
          <a:solidFill>
            <a:schemeClr val="tx2"/>
          </a:solidFill>
          <a:latin typeface="Times New Roman" charset="0"/>
        </a:defRPr>
      </a:lvl3pPr>
      <a:lvl4pPr algn="ctr" rtl="0" eaLnBrk="0" fontAlgn="base" hangingPunct="0">
        <a:spcBef>
          <a:spcPct val="0"/>
        </a:spcBef>
        <a:spcAft>
          <a:spcPct val="0"/>
        </a:spcAft>
        <a:defRPr sz="2800" b="1">
          <a:solidFill>
            <a:schemeClr val="tx2"/>
          </a:solidFill>
          <a:latin typeface="Times New Roman" charset="0"/>
        </a:defRPr>
      </a:lvl4pPr>
      <a:lvl5pPr algn="ctr" rtl="0" eaLnBrk="0" fontAlgn="base" hangingPunct="0">
        <a:spcBef>
          <a:spcPct val="0"/>
        </a:spcBef>
        <a:spcAft>
          <a:spcPct val="0"/>
        </a:spcAft>
        <a:defRPr sz="2800" b="1">
          <a:solidFill>
            <a:schemeClr val="tx2"/>
          </a:solidFill>
          <a:latin typeface="Times New Roman" charset="0"/>
        </a:defRPr>
      </a:lvl5pPr>
      <a:lvl6pPr marL="457200" algn="ctr" rtl="0" eaLnBrk="0" fontAlgn="base" hangingPunct="0">
        <a:spcBef>
          <a:spcPct val="0"/>
        </a:spcBef>
        <a:spcAft>
          <a:spcPct val="0"/>
        </a:spcAft>
        <a:defRPr sz="2800" b="1">
          <a:solidFill>
            <a:schemeClr val="tx2"/>
          </a:solidFill>
          <a:latin typeface="Times New Roman" charset="0"/>
        </a:defRPr>
      </a:lvl6pPr>
      <a:lvl7pPr marL="914400" algn="ctr" rtl="0" eaLnBrk="0" fontAlgn="base" hangingPunct="0">
        <a:spcBef>
          <a:spcPct val="0"/>
        </a:spcBef>
        <a:spcAft>
          <a:spcPct val="0"/>
        </a:spcAft>
        <a:defRPr sz="2800" b="1">
          <a:solidFill>
            <a:schemeClr val="tx2"/>
          </a:solidFill>
          <a:latin typeface="Times New Roman" charset="0"/>
        </a:defRPr>
      </a:lvl7pPr>
      <a:lvl8pPr marL="1371600" algn="ctr" rtl="0" eaLnBrk="0" fontAlgn="base" hangingPunct="0">
        <a:spcBef>
          <a:spcPct val="0"/>
        </a:spcBef>
        <a:spcAft>
          <a:spcPct val="0"/>
        </a:spcAft>
        <a:defRPr sz="2800" b="1">
          <a:solidFill>
            <a:schemeClr val="tx2"/>
          </a:solidFill>
          <a:latin typeface="Times New Roman" charset="0"/>
        </a:defRPr>
      </a:lvl8pPr>
      <a:lvl9pPr marL="1828800" algn="ctr" rtl="0" eaLnBrk="0" fontAlgn="base" hangingPunct="0">
        <a:spcBef>
          <a:spcPct val="0"/>
        </a:spcBef>
        <a:spcAft>
          <a:spcPct val="0"/>
        </a:spcAft>
        <a:defRPr sz="2800" b="1">
          <a:solidFill>
            <a:schemeClr val="tx2"/>
          </a:solidFill>
          <a:latin typeface="Times New Roman" charset="0"/>
        </a:defRPr>
      </a:lvl9pPr>
    </p:titleStyle>
    <p:bodyStyle>
      <a:lvl1pPr marL="342900" indent="-342900" algn="l" rtl="0" eaLnBrk="0" fontAlgn="base" hangingPunct="0">
        <a:spcBef>
          <a:spcPct val="20000"/>
        </a:spcBef>
        <a:spcAft>
          <a:spcPct val="0"/>
        </a:spcAft>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a:solidFill>
            <a:schemeClr val="tx1"/>
          </a:solidFill>
          <a:latin typeface="+mn-lt"/>
        </a:defRPr>
      </a:lvl6pPr>
      <a:lvl7pPr marL="2971800" indent="-228600" algn="l" rtl="0" eaLnBrk="0" fontAlgn="base" hangingPunct="0">
        <a:spcBef>
          <a:spcPct val="20000"/>
        </a:spcBef>
        <a:spcAft>
          <a:spcPct val="0"/>
        </a:spcAft>
        <a:buChar char="»"/>
        <a:defRPr>
          <a:solidFill>
            <a:schemeClr val="tx1"/>
          </a:solidFill>
          <a:latin typeface="+mn-lt"/>
        </a:defRPr>
      </a:lvl7pPr>
      <a:lvl8pPr marL="3429000" indent="-228600" algn="l" rtl="0" eaLnBrk="0" fontAlgn="base" hangingPunct="0">
        <a:spcBef>
          <a:spcPct val="20000"/>
        </a:spcBef>
        <a:spcAft>
          <a:spcPct val="0"/>
        </a:spcAft>
        <a:buChar char="»"/>
        <a:defRPr>
          <a:solidFill>
            <a:schemeClr val="tx1"/>
          </a:solidFill>
          <a:latin typeface="+mn-lt"/>
        </a:defRPr>
      </a:lvl8pPr>
      <a:lvl9pPr marL="3886200" indent="-228600" algn="l" rtl="0" eaLnBrk="0" fontAlgn="base" hangingPunct="0">
        <a:spcBef>
          <a:spcPct val="20000"/>
        </a:spcBef>
        <a:spcAft>
          <a:spcPct val="0"/>
        </a:spcAft>
        <a:buChar char="»"/>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6.xml"/><Relationship Id="rId1" Type="http://schemas.openxmlformats.org/officeDocument/2006/relationships/vmlDrawing" Target="../drawings/vmlDrawing1.v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a:spLocks noGrp="1" noChangeArrowheads="1"/>
          </p:cNvSpPr>
          <p:nvPr>
            <p:ph type="body" idx="1"/>
          </p:nvPr>
        </p:nvSpPr>
        <p:spPr>
          <a:xfrm>
            <a:off x="760413" y="1371600"/>
            <a:ext cx="7612062" cy="5181600"/>
          </a:xfrm>
        </p:spPr>
        <p:txBody>
          <a:bodyPr/>
          <a:lstStyle/>
          <a:p>
            <a:pPr algn="ctr">
              <a:spcBef>
                <a:spcPct val="0"/>
              </a:spcBef>
              <a:buFontTx/>
              <a:buNone/>
            </a:pPr>
            <a:r>
              <a:rPr lang="en-US" sz="3600" smtClean="0">
                <a:solidFill>
                  <a:schemeClr val="tx2"/>
                </a:solidFill>
              </a:rPr>
              <a:t>MAAE 2001</a:t>
            </a:r>
          </a:p>
          <a:p>
            <a:pPr algn="ctr">
              <a:spcBef>
                <a:spcPct val="0"/>
              </a:spcBef>
              <a:buFontTx/>
              <a:buNone/>
            </a:pPr>
            <a:r>
              <a:rPr lang="en-US" sz="3600" smtClean="0">
                <a:solidFill>
                  <a:schemeClr val="tx2"/>
                </a:solidFill>
              </a:rPr>
              <a:t>Engineering Graphical Design</a:t>
            </a:r>
          </a:p>
          <a:p>
            <a:pPr algn="ctr">
              <a:spcBef>
                <a:spcPct val="0"/>
              </a:spcBef>
              <a:buFontTx/>
              <a:buNone/>
            </a:pPr>
            <a:r>
              <a:rPr lang="en-CA" sz="3600" smtClean="0"/>
              <a:t>Sections A and B</a:t>
            </a:r>
          </a:p>
          <a:p>
            <a:pPr algn="ctr">
              <a:spcBef>
                <a:spcPct val="0"/>
              </a:spcBef>
              <a:buFontTx/>
              <a:buNone/>
            </a:pPr>
            <a:endParaRPr lang="en-CA" sz="1400" b="1" smtClean="0"/>
          </a:p>
          <a:p>
            <a:pPr algn="ctr">
              <a:lnSpc>
                <a:spcPct val="90000"/>
              </a:lnSpc>
              <a:spcBef>
                <a:spcPct val="0"/>
              </a:spcBef>
              <a:buFontTx/>
              <a:buNone/>
            </a:pPr>
            <a:r>
              <a:rPr lang="en-CA" sz="3600" b="1" smtClean="0"/>
              <a:t>Lecture 1</a:t>
            </a:r>
          </a:p>
          <a:p>
            <a:pPr algn="ctr">
              <a:lnSpc>
                <a:spcPct val="90000"/>
              </a:lnSpc>
              <a:spcBef>
                <a:spcPct val="0"/>
              </a:spcBef>
              <a:buFontTx/>
              <a:buNone/>
            </a:pPr>
            <a:endParaRPr lang="en-CA" sz="1400" b="1" smtClean="0"/>
          </a:p>
          <a:p>
            <a:pPr algn="ctr">
              <a:lnSpc>
                <a:spcPct val="90000"/>
              </a:lnSpc>
              <a:spcBef>
                <a:spcPct val="0"/>
              </a:spcBef>
              <a:buFontTx/>
              <a:buNone/>
            </a:pPr>
            <a:r>
              <a:rPr lang="en-CA" sz="3600" b="1" smtClean="0"/>
              <a:t>Introduction</a:t>
            </a:r>
          </a:p>
          <a:p>
            <a:pPr algn="ctr">
              <a:spcBef>
                <a:spcPct val="0"/>
              </a:spcBef>
              <a:buFontTx/>
              <a:buNone/>
            </a:pPr>
            <a:endParaRPr lang="en-CA" sz="1400" smtClean="0">
              <a:solidFill>
                <a:schemeClr val="tx2"/>
              </a:solidFill>
            </a:endParaRPr>
          </a:p>
          <a:p>
            <a:pPr algn="ctr">
              <a:lnSpc>
                <a:spcPct val="90000"/>
              </a:lnSpc>
              <a:buFontTx/>
              <a:buNone/>
            </a:pPr>
            <a:r>
              <a:rPr lang="en-US" sz="2800" smtClean="0"/>
              <a:t>Professors M.J.D. Hayes and A. de Ruiter</a:t>
            </a:r>
          </a:p>
          <a:p>
            <a:pPr algn="ctr">
              <a:lnSpc>
                <a:spcPct val="90000"/>
              </a:lnSpc>
              <a:buFontTx/>
              <a:buNone/>
            </a:pPr>
            <a:r>
              <a:rPr lang="en-US" sz="2800" smtClean="0"/>
              <a:t>Department of Mechanical and </a:t>
            </a:r>
          </a:p>
          <a:p>
            <a:pPr algn="ctr">
              <a:lnSpc>
                <a:spcPct val="90000"/>
              </a:lnSpc>
              <a:buFontTx/>
              <a:buNone/>
            </a:pPr>
            <a:r>
              <a:rPr lang="en-US" sz="2800" smtClean="0"/>
              <a:t>Aerospace Engineering</a:t>
            </a:r>
          </a:p>
          <a:p>
            <a:pPr>
              <a:lnSpc>
                <a:spcPct val="110000"/>
              </a:lnSpc>
            </a:pPr>
            <a:endParaRPr lang="en-US" sz="200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Footer Placeholder 4"/>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4099" name="Slide Number Placeholder 5"/>
          <p:cNvSpPr>
            <a:spLocks noGrp="1"/>
          </p:cNvSpPr>
          <p:nvPr>
            <p:ph type="sldNum" sz="quarter" idx="12"/>
          </p:nvPr>
        </p:nvSpPr>
        <p:spPr>
          <a:noFill/>
        </p:spPr>
        <p:txBody>
          <a:bodyPr/>
          <a:lstStyle/>
          <a:p>
            <a:fld id="{90C875B9-090B-42EB-B0B0-A9D06856E517}" type="slidenum">
              <a:rPr lang="en-IE" smtClean="0">
                <a:latin typeface="Times New Roman" pitchFamily="18" charset="0"/>
              </a:rPr>
              <a:pPr/>
              <a:t>2</a:t>
            </a:fld>
            <a:endParaRPr lang="en-IE" smtClean="0">
              <a:latin typeface="Times New Roman" pitchFamily="18" charset="0"/>
            </a:endParaRPr>
          </a:p>
        </p:txBody>
      </p:sp>
      <p:sp>
        <p:nvSpPr>
          <p:cNvPr id="4100" name="Rectangle 2"/>
          <p:cNvSpPr>
            <a:spLocks noGrp="1" noChangeArrowheads="1"/>
          </p:cNvSpPr>
          <p:nvPr>
            <p:ph type="title"/>
          </p:nvPr>
        </p:nvSpPr>
        <p:spPr/>
        <p:txBody>
          <a:bodyPr/>
          <a:lstStyle/>
          <a:p>
            <a:r>
              <a:rPr lang="en-US" smtClean="0"/>
              <a:t>Mechanical Engineering</a:t>
            </a:r>
            <a:endParaRPr lang="en-CA" smtClean="0"/>
          </a:p>
        </p:txBody>
      </p:sp>
      <p:pic>
        <p:nvPicPr>
          <p:cNvPr id="4101" name="Picture 4" descr="watt-pic2"/>
          <p:cNvPicPr>
            <a:picLocks noChangeAspect="1" noChangeArrowheads="1"/>
          </p:cNvPicPr>
          <p:nvPr/>
        </p:nvPicPr>
        <p:blipFill>
          <a:blip r:embed="rId2" cstate="print"/>
          <a:srcRect/>
          <a:stretch>
            <a:fillRect/>
          </a:stretch>
        </p:blipFill>
        <p:spPr bwMode="auto">
          <a:xfrm>
            <a:off x="6637338" y="1371600"/>
            <a:ext cx="1884362" cy="2362200"/>
          </a:xfrm>
          <a:prstGeom prst="rect">
            <a:avLst/>
          </a:prstGeom>
          <a:noFill/>
          <a:ln w="9525">
            <a:noFill/>
            <a:miter lim="800000"/>
            <a:headEnd/>
            <a:tailEnd/>
          </a:ln>
        </p:spPr>
      </p:pic>
      <p:sp>
        <p:nvSpPr>
          <p:cNvPr id="4102" name="Text Box 5"/>
          <p:cNvSpPr txBox="1">
            <a:spLocks noChangeArrowheads="1"/>
          </p:cNvSpPr>
          <p:nvPr/>
        </p:nvSpPr>
        <p:spPr bwMode="auto">
          <a:xfrm>
            <a:off x="6491288" y="3754438"/>
            <a:ext cx="2060575" cy="304800"/>
          </a:xfrm>
          <a:prstGeom prst="rect">
            <a:avLst/>
          </a:prstGeom>
          <a:noFill/>
          <a:ln w="9525">
            <a:noFill/>
            <a:miter lim="800000"/>
            <a:headEnd/>
            <a:tailEnd/>
          </a:ln>
        </p:spPr>
        <p:txBody>
          <a:bodyPr wrap="none">
            <a:spAutoFit/>
          </a:bodyPr>
          <a:lstStyle/>
          <a:p>
            <a:pPr algn="l"/>
            <a:r>
              <a:rPr lang="en-US" sz="1400" i="1">
                <a:latin typeface="Tahoma" pitchFamily="34" charset="0"/>
              </a:rPr>
              <a:t>James Watt: 1739-1819</a:t>
            </a:r>
            <a:endParaRPr lang="en-CA" sz="1400" i="1">
              <a:latin typeface="Tahoma" pitchFamily="34" charset="0"/>
            </a:endParaRPr>
          </a:p>
        </p:txBody>
      </p:sp>
      <p:pic>
        <p:nvPicPr>
          <p:cNvPr id="4103" name="Picture 6" descr="JWATT-SM"/>
          <p:cNvPicPr>
            <a:picLocks noChangeAspect="1" noChangeArrowheads="1"/>
          </p:cNvPicPr>
          <p:nvPr/>
        </p:nvPicPr>
        <p:blipFill>
          <a:blip r:embed="rId3" cstate="print"/>
          <a:srcRect/>
          <a:stretch>
            <a:fillRect/>
          </a:stretch>
        </p:blipFill>
        <p:spPr bwMode="auto">
          <a:xfrm>
            <a:off x="6553200" y="4038600"/>
            <a:ext cx="1965325" cy="2206625"/>
          </a:xfrm>
          <a:prstGeom prst="rect">
            <a:avLst/>
          </a:prstGeom>
          <a:noFill/>
          <a:ln w="9525">
            <a:noFill/>
            <a:miter lim="800000"/>
            <a:headEnd/>
            <a:tailEnd/>
          </a:ln>
        </p:spPr>
      </p:pic>
      <p:sp>
        <p:nvSpPr>
          <p:cNvPr id="4104" name="Text Box 7"/>
          <p:cNvSpPr txBox="1">
            <a:spLocks noChangeArrowheads="1"/>
          </p:cNvSpPr>
          <p:nvPr/>
        </p:nvSpPr>
        <p:spPr bwMode="auto">
          <a:xfrm>
            <a:off x="457200" y="1447800"/>
            <a:ext cx="5334000" cy="4545013"/>
          </a:xfrm>
          <a:prstGeom prst="rect">
            <a:avLst/>
          </a:prstGeom>
          <a:noFill/>
          <a:ln w="9525">
            <a:noFill/>
            <a:miter lim="800000"/>
            <a:headEnd/>
            <a:tailEnd/>
          </a:ln>
        </p:spPr>
        <p:txBody>
          <a:bodyPr>
            <a:spAutoFit/>
          </a:bodyPr>
          <a:lstStyle/>
          <a:p>
            <a:pPr algn="l">
              <a:spcBef>
                <a:spcPct val="20000"/>
              </a:spcBef>
            </a:pPr>
            <a:r>
              <a:rPr lang="en-US" sz="1600">
                <a:latin typeface="Tahoma" pitchFamily="34" charset="0"/>
              </a:rPr>
              <a:t>The modern definition of ME:</a:t>
            </a:r>
          </a:p>
          <a:p>
            <a:pPr algn="l">
              <a:spcBef>
                <a:spcPct val="20000"/>
              </a:spcBef>
            </a:pPr>
            <a:endParaRPr lang="en-US" sz="1600">
              <a:latin typeface="Tahoma" pitchFamily="34" charset="0"/>
            </a:endParaRPr>
          </a:p>
          <a:p>
            <a:pPr algn="l">
              <a:spcBef>
                <a:spcPct val="20000"/>
              </a:spcBef>
            </a:pPr>
            <a:r>
              <a:rPr lang="en-US" sz="1600" i="1">
                <a:latin typeface="Tahoma" pitchFamily="34" charset="0"/>
              </a:rPr>
              <a:t>design, implementation, control, and maintenance of mechanical systems that transfer energy and/or power</a:t>
            </a:r>
          </a:p>
          <a:p>
            <a:pPr algn="l">
              <a:spcBef>
                <a:spcPct val="20000"/>
              </a:spcBef>
            </a:pPr>
            <a:endParaRPr lang="en-US" sz="1600" i="1">
              <a:latin typeface="Tahoma" pitchFamily="34" charset="0"/>
            </a:endParaRPr>
          </a:p>
          <a:p>
            <a:pPr algn="l">
              <a:spcBef>
                <a:spcPct val="20000"/>
              </a:spcBef>
            </a:pPr>
            <a:r>
              <a:rPr lang="en-US" sz="1600" i="1">
                <a:latin typeface="Tahoma" pitchFamily="34" charset="0"/>
              </a:rPr>
              <a:t>Examples</a:t>
            </a:r>
            <a:r>
              <a:rPr lang="en-US" sz="1600">
                <a:latin typeface="Tahoma" pitchFamily="34" charset="0"/>
              </a:rPr>
              <a:t>:</a:t>
            </a:r>
          </a:p>
          <a:p>
            <a:pPr algn="l">
              <a:spcBef>
                <a:spcPct val="20000"/>
              </a:spcBef>
            </a:pPr>
            <a:endParaRPr lang="en-US" sz="1600">
              <a:latin typeface="Tahoma" pitchFamily="34" charset="0"/>
            </a:endParaRPr>
          </a:p>
          <a:p>
            <a:pPr lvl="1" algn="l">
              <a:spcBef>
                <a:spcPct val="20000"/>
              </a:spcBef>
            </a:pPr>
            <a:r>
              <a:rPr lang="en-US" sz="1600">
                <a:latin typeface="Tahoma" pitchFamily="34" charset="0"/>
              </a:rPr>
              <a:t>robot mechanical systems (industrial robots, vehicle simulators, etc.);</a:t>
            </a:r>
          </a:p>
          <a:p>
            <a:pPr lvl="1" algn="l">
              <a:spcBef>
                <a:spcPct val="20000"/>
              </a:spcBef>
            </a:pPr>
            <a:r>
              <a:rPr lang="en-US" sz="1600">
                <a:latin typeface="Tahoma" pitchFamily="34" charset="0"/>
              </a:rPr>
              <a:t>vehicles (land, air, marine); </a:t>
            </a:r>
          </a:p>
          <a:p>
            <a:pPr lvl="1" algn="l">
              <a:spcBef>
                <a:spcPct val="20000"/>
              </a:spcBef>
            </a:pPr>
            <a:r>
              <a:rPr lang="en-US" sz="1600">
                <a:latin typeface="Tahoma" pitchFamily="34" charset="0"/>
              </a:rPr>
              <a:t>power generation (hydro, chemical, bio, etc.);</a:t>
            </a:r>
          </a:p>
          <a:p>
            <a:pPr lvl="1" algn="l">
              <a:spcBef>
                <a:spcPct val="20000"/>
              </a:spcBef>
            </a:pPr>
            <a:r>
              <a:rPr lang="en-US" sz="1600">
                <a:latin typeface="Tahoma" pitchFamily="34" charset="0"/>
              </a:rPr>
              <a:t>(automated) manufacturing and production systems...</a:t>
            </a:r>
          </a:p>
          <a:p>
            <a:pPr algn="l">
              <a:spcBef>
                <a:spcPct val="20000"/>
              </a:spcBef>
            </a:pPr>
            <a:endParaRPr lang="en-CA" sz="1600">
              <a:latin typeface="Tahoma" pitchFamily="34" charset="0"/>
            </a:endParaRPr>
          </a:p>
          <a:p>
            <a:pPr algn="l">
              <a:spcBef>
                <a:spcPct val="20000"/>
              </a:spcBef>
            </a:pPr>
            <a:r>
              <a:rPr lang="en-CA" sz="1600">
                <a:latin typeface="Tahoma" pitchFamily="34" charset="0"/>
              </a:rPr>
              <a:t>Started in the 1700’s when steam was harnessed with the work of James Watt, among others.</a:t>
            </a:r>
            <a:endParaRPr lang="en-US"/>
          </a:p>
        </p:txBody>
      </p:sp>
      <p:sp>
        <p:nvSpPr>
          <p:cNvPr id="4105" name="Line 8"/>
          <p:cNvSpPr>
            <a:spLocks noChangeShapeType="1"/>
          </p:cNvSpPr>
          <p:nvPr/>
        </p:nvSpPr>
        <p:spPr bwMode="auto">
          <a:xfrm>
            <a:off x="6019800" y="1371600"/>
            <a:ext cx="0" cy="4953000"/>
          </a:xfrm>
          <a:prstGeom prst="line">
            <a:avLst/>
          </a:prstGeom>
          <a:noFill/>
          <a:ln w="9525">
            <a:solidFill>
              <a:schemeClr val="accent2"/>
            </a:solidFill>
            <a:round/>
            <a:headEnd/>
            <a:tailEnd/>
          </a:ln>
        </p:spPr>
        <p:txBody>
          <a:bodyPr wrap="none" anchor="ctr"/>
          <a:lstStyle/>
          <a:p>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Footer Placeholder 4"/>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5123" name="Slide Number Placeholder 5"/>
          <p:cNvSpPr>
            <a:spLocks noGrp="1"/>
          </p:cNvSpPr>
          <p:nvPr>
            <p:ph type="sldNum" sz="quarter" idx="12"/>
          </p:nvPr>
        </p:nvSpPr>
        <p:spPr>
          <a:noFill/>
        </p:spPr>
        <p:txBody>
          <a:bodyPr/>
          <a:lstStyle/>
          <a:p>
            <a:fld id="{1150F132-2E7C-4ADA-B260-3F923D870AF0}" type="slidenum">
              <a:rPr lang="en-IE" smtClean="0">
                <a:latin typeface="Times New Roman" pitchFamily="18" charset="0"/>
              </a:rPr>
              <a:pPr/>
              <a:t>3</a:t>
            </a:fld>
            <a:endParaRPr lang="en-IE" smtClean="0">
              <a:latin typeface="Times New Roman" pitchFamily="18" charset="0"/>
            </a:endParaRPr>
          </a:p>
        </p:txBody>
      </p:sp>
      <p:sp>
        <p:nvSpPr>
          <p:cNvPr id="5124" name="Rectangle 2"/>
          <p:cNvSpPr>
            <a:spLocks noGrp="1" noChangeArrowheads="1"/>
          </p:cNvSpPr>
          <p:nvPr>
            <p:ph type="title"/>
          </p:nvPr>
        </p:nvSpPr>
        <p:spPr/>
        <p:txBody>
          <a:bodyPr/>
          <a:lstStyle/>
          <a:p>
            <a:r>
              <a:rPr lang="en-US" smtClean="0"/>
              <a:t>Mechanical Engineering</a:t>
            </a:r>
            <a:endParaRPr lang="en-CA" smtClean="0"/>
          </a:p>
        </p:txBody>
      </p:sp>
      <p:sp>
        <p:nvSpPr>
          <p:cNvPr id="5125" name="Text Box 4"/>
          <p:cNvSpPr txBox="1">
            <a:spLocks noChangeArrowheads="1"/>
          </p:cNvSpPr>
          <p:nvPr/>
        </p:nvSpPr>
        <p:spPr bwMode="auto">
          <a:xfrm>
            <a:off x="457200" y="1371600"/>
            <a:ext cx="8153400" cy="4105275"/>
          </a:xfrm>
          <a:prstGeom prst="rect">
            <a:avLst/>
          </a:prstGeom>
          <a:noFill/>
          <a:ln w="9525">
            <a:noFill/>
            <a:miter lim="800000"/>
            <a:headEnd/>
            <a:tailEnd/>
          </a:ln>
        </p:spPr>
        <p:txBody>
          <a:bodyPr>
            <a:spAutoFit/>
          </a:bodyPr>
          <a:lstStyle/>
          <a:p>
            <a:pPr algn="l">
              <a:spcBef>
                <a:spcPct val="20000"/>
              </a:spcBef>
            </a:pPr>
            <a:r>
              <a:rPr lang="en-US" sz="1600">
                <a:latin typeface="Tahoma" pitchFamily="34" charset="0"/>
              </a:rPr>
              <a:t>Historically ME</a:t>
            </a:r>
          </a:p>
          <a:p>
            <a:pPr algn="l">
              <a:spcBef>
                <a:spcPct val="20000"/>
              </a:spcBef>
            </a:pPr>
            <a:endParaRPr lang="en-US" sz="1600">
              <a:latin typeface="Tahoma" pitchFamily="34" charset="0"/>
            </a:endParaRPr>
          </a:p>
          <a:p>
            <a:pPr lvl="1" algn="l">
              <a:spcBef>
                <a:spcPct val="20000"/>
              </a:spcBef>
            </a:pPr>
            <a:r>
              <a:rPr lang="en-CA" sz="1600">
                <a:latin typeface="Tahoma" pitchFamily="34" charset="0"/>
              </a:rPr>
              <a:t>Started as a hands-on job shop profession;</a:t>
            </a:r>
          </a:p>
          <a:p>
            <a:pPr lvl="1" algn="l">
              <a:spcBef>
                <a:spcPct val="20000"/>
              </a:spcBef>
            </a:pPr>
            <a:r>
              <a:rPr lang="en-CA" sz="1600">
                <a:latin typeface="Tahoma" pitchFamily="34" charset="0"/>
              </a:rPr>
              <a:t>Developed into a profession focused on problem solving and analysis;</a:t>
            </a:r>
          </a:p>
          <a:p>
            <a:pPr lvl="1" algn="l">
              <a:spcBef>
                <a:spcPct val="20000"/>
              </a:spcBef>
            </a:pPr>
            <a:r>
              <a:rPr lang="en-CA" sz="1600">
                <a:latin typeface="Tahoma" pitchFamily="34" charset="0"/>
              </a:rPr>
              <a:t>Currently the professional focus is on balance: design analysis-synthesis cycle.</a:t>
            </a:r>
          </a:p>
          <a:p>
            <a:pPr lvl="1" algn="l">
              <a:spcBef>
                <a:spcPct val="20000"/>
              </a:spcBef>
            </a:pPr>
            <a:endParaRPr lang="en-CA" sz="1600">
              <a:latin typeface="Tahoma" pitchFamily="34" charset="0"/>
            </a:endParaRPr>
          </a:p>
          <a:p>
            <a:pPr algn="l">
              <a:spcBef>
                <a:spcPct val="20000"/>
              </a:spcBef>
            </a:pPr>
            <a:r>
              <a:rPr lang="en-CA" sz="1600">
                <a:latin typeface="Tahoma" pitchFamily="34" charset="0"/>
              </a:rPr>
              <a:t>Hence, there is strong emphasis placed on design in each year of the MECH and AERO programmes:</a:t>
            </a:r>
          </a:p>
          <a:p>
            <a:pPr algn="l">
              <a:spcBef>
                <a:spcPct val="20000"/>
              </a:spcBef>
            </a:pPr>
            <a:endParaRPr lang="en-CA" sz="1600">
              <a:latin typeface="Tahoma" pitchFamily="34" charset="0"/>
            </a:endParaRPr>
          </a:p>
          <a:p>
            <a:pPr lvl="1" algn="l">
              <a:spcBef>
                <a:spcPct val="20000"/>
              </a:spcBef>
            </a:pPr>
            <a:r>
              <a:rPr lang="en-CA" sz="1600">
                <a:latin typeface="Tahoma" pitchFamily="34" charset="0"/>
              </a:rPr>
              <a:t>MAAE 2001;</a:t>
            </a:r>
          </a:p>
          <a:p>
            <a:pPr lvl="1" algn="l">
              <a:spcBef>
                <a:spcPct val="20000"/>
              </a:spcBef>
            </a:pPr>
            <a:r>
              <a:rPr lang="en-CA" sz="1600">
                <a:latin typeface="Tahoma" pitchFamily="34" charset="0"/>
              </a:rPr>
              <a:t>MECH/AERO 3002;</a:t>
            </a:r>
          </a:p>
          <a:p>
            <a:pPr lvl="1" algn="l">
              <a:spcBef>
                <a:spcPct val="20000"/>
              </a:spcBef>
            </a:pPr>
            <a:r>
              <a:rPr lang="en-CA" sz="1600">
                <a:latin typeface="Tahoma" pitchFamily="34" charset="0"/>
              </a:rPr>
              <a:t>MAAE 3901;</a:t>
            </a:r>
          </a:p>
          <a:p>
            <a:pPr lvl="1" algn="l">
              <a:spcBef>
                <a:spcPct val="20000"/>
              </a:spcBef>
            </a:pPr>
            <a:r>
              <a:rPr lang="en-CA" sz="1600">
                <a:latin typeface="Tahoma" pitchFamily="34" charset="0"/>
              </a:rPr>
              <a:t>MECH/AERO 4003;</a:t>
            </a:r>
          </a:p>
          <a:p>
            <a:pPr lvl="1" algn="l">
              <a:spcBef>
                <a:spcPct val="20000"/>
              </a:spcBef>
            </a:pPr>
            <a:r>
              <a:rPr lang="en-CA" sz="1600">
                <a:latin typeface="Tahoma" pitchFamily="34" charset="0"/>
              </a:rPr>
              <a:t>MECH/AERO 4907 (final project).</a:t>
            </a:r>
            <a:endParaRPr lang="en-US" sz="1600">
              <a:latin typeface="Tahoma" pitchFamily="34" charset="0"/>
            </a:endParaRPr>
          </a:p>
        </p:txBody>
      </p:sp>
      <p:sp>
        <p:nvSpPr>
          <p:cNvPr id="5126" name="Line 5"/>
          <p:cNvSpPr>
            <a:spLocks noChangeShapeType="1"/>
          </p:cNvSpPr>
          <p:nvPr/>
        </p:nvSpPr>
        <p:spPr bwMode="auto">
          <a:xfrm>
            <a:off x="533400" y="5562600"/>
            <a:ext cx="8077200" cy="0"/>
          </a:xfrm>
          <a:prstGeom prst="line">
            <a:avLst/>
          </a:prstGeom>
          <a:noFill/>
          <a:ln w="9525">
            <a:solidFill>
              <a:schemeClr val="accent2"/>
            </a:solidFill>
            <a:round/>
            <a:headEnd/>
            <a:tailEnd/>
          </a:ln>
        </p:spPr>
        <p:txBody>
          <a:bodyPr wrap="none" anchor="ctr"/>
          <a:lstStyle/>
          <a:p>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Footer Placeholder 4"/>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6147" name="Slide Number Placeholder 5"/>
          <p:cNvSpPr>
            <a:spLocks noGrp="1"/>
          </p:cNvSpPr>
          <p:nvPr>
            <p:ph type="sldNum" sz="quarter" idx="12"/>
          </p:nvPr>
        </p:nvSpPr>
        <p:spPr>
          <a:noFill/>
        </p:spPr>
        <p:txBody>
          <a:bodyPr/>
          <a:lstStyle/>
          <a:p>
            <a:fld id="{AD456D25-63F7-4BF5-850B-B15FA16F06B8}" type="slidenum">
              <a:rPr lang="en-IE" smtClean="0">
                <a:latin typeface="Times New Roman" pitchFamily="18" charset="0"/>
              </a:rPr>
              <a:pPr/>
              <a:t>4</a:t>
            </a:fld>
            <a:endParaRPr lang="en-IE" smtClean="0">
              <a:latin typeface="Times New Roman" pitchFamily="18" charset="0"/>
            </a:endParaRPr>
          </a:p>
        </p:txBody>
      </p:sp>
      <p:sp>
        <p:nvSpPr>
          <p:cNvPr id="6148" name="Rectangle 2"/>
          <p:cNvSpPr>
            <a:spLocks noGrp="1" noChangeArrowheads="1"/>
          </p:cNvSpPr>
          <p:nvPr>
            <p:ph type="title"/>
          </p:nvPr>
        </p:nvSpPr>
        <p:spPr/>
        <p:txBody>
          <a:bodyPr/>
          <a:lstStyle/>
          <a:p>
            <a:r>
              <a:rPr lang="en-CA" smtClean="0"/>
              <a:t>MAAE 2001 Course Outline</a:t>
            </a:r>
          </a:p>
        </p:txBody>
      </p:sp>
      <p:sp>
        <p:nvSpPr>
          <p:cNvPr id="6149" name="Rectangle 3"/>
          <p:cNvSpPr>
            <a:spLocks noGrp="1" noChangeArrowheads="1"/>
          </p:cNvSpPr>
          <p:nvPr>
            <p:ph type="body" idx="1"/>
          </p:nvPr>
        </p:nvSpPr>
        <p:spPr/>
        <p:txBody>
          <a:bodyPr/>
          <a:lstStyle/>
          <a:p>
            <a:pPr algn="just">
              <a:lnSpc>
                <a:spcPct val="90000"/>
              </a:lnSpc>
            </a:pPr>
            <a:r>
              <a:rPr lang="en-US" b="1" smtClean="0">
                <a:cs typeface="Times New Roman" pitchFamily="18" charset="0"/>
              </a:rPr>
              <a:t>Instructors:</a:t>
            </a:r>
            <a:r>
              <a:rPr lang="en-US" smtClean="0">
                <a:cs typeface="Times New Roman" pitchFamily="18" charset="0"/>
              </a:rPr>
              <a:t>	</a:t>
            </a:r>
          </a:p>
          <a:p>
            <a:pPr lvl="1" algn="just">
              <a:lnSpc>
                <a:spcPct val="90000"/>
              </a:lnSpc>
            </a:pPr>
            <a:r>
              <a:rPr lang="en-US" smtClean="0">
                <a:cs typeface="Times New Roman" pitchFamily="18" charset="0"/>
              </a:rPr>
              <a:t>Section A: Prof. A. de Ruiter, 3246ME</a:t>
            </a:r>
          </a:p>
          <a:p>
            <a:pPr lvl="1" algn="just">
              <a:lnSpc>
                <a:spcPct val="90000"/>
              </a:lnSpc>
            </a:pPr>
            <a:r>
              <a:rPr lang="en-US" smtClean="0">
                <a:cs typeface="Times New Roman" pitchFamily="18" charset="0"/>
              </a:rPr>
              <a:t>Section B: Prof. M.J.D. Hayes, 2184ME</a:t>
            </a:r>
            <a:endParaRPr lang="en-CA" smtClean="0">
              <a:cs typeface="Times New Roman" pitchFamily="18" charset="0"/>
            </a:endParaRPr>
          </a:p>
          <a:p>
            <a:pPr lvl="1" algn="just">
              <a:lnSpc>
                <a:spcPct val="90000"/>
              </a:lnSpc>
            </a:pPr>
            <a:r>
              <a:rPr lang="en-US" smtClean="0">
                <a:cs typeface="Times New Roman" pitchFamily="18" charset="0"/>
              </a:rPr>
              <a:t>Office Hours: TBA</a:t>
            </a:r>
            <a:endParaRPr lang="en-CA" smtClean="0">
              <a:cs typeface="Times New Roman" pitchFamily="18" charset="0"/>
            </a:endParaRPr>
          </a:p>
          <a:p>
            <a:pPr algn="just">
              <a:lnSpc>
                <a:spcPct val="90000"/>
              </a:lnSpc>
            </a:pPr>
            <a:r>
              <a:rPr lang="en-US" b="1" smtClean="0">
                <a:cs typeface="Times New Roman" pitchFamily="18" charset="0"/>
              </a:rPr>
              <a:t>Goals:</a:t>
            </a:r>
          </a:p>
          <a:p>
            <a:pPr lvl="1" algn="just">
              <a:lnSpc>
                <a:spcPct val="90000"/>
              </a:lnSpc>
            </a:pPr>
            <a:r>
              <a:rPr lang="en-US" smtClean="0">
                <a:cs typeface="Times New Roman" pitchFamily="18" charset="0"/>
              </a:rPr>
              <a:t>To teach the fundamentals of Descriptive Geometry (DG) and graphical solution techniques for standard problems in 3D Euclidean space; </a:t>
            </a:r>
          </a:p>
          <a:p>
            <a:pPr lvl="1" algn="just">
              <a:lnSpc>
                <a:spcPct val="90000"/>
              </a:lnSpc>
            </a:pPr>
            <a:r>
              <a:rPr lang="en-US" smtClean="0">
                <a:cs typeface="Times New Roman" pitchFamily="18" charset="0"/>
              </a:rPr>
              <a:t>development of spatial visualization skills; </a:t>
            </a:r>
          </a:p>
          <a:p>
            <a:pPr lvl="1" algn="just">
              <a:lnSpc>
                <a:spcPct val="90000"/>
              </a:lnSpc>
            </a:pPr>
            <a:r>
              <a:rPr lang="en-US" smtClean="0">
                <a:cs typeface="Times New Roman" pitchFamily="18" charset="0"/>
              </a:rPr>
              <a:t>fundamental principles and practices of Engineering Drawing; </a:t>
            </a:r>
          </a:p>
          <a:p>
            <a:pPr lvl="1" algn="just">
              <a:lnSpc>
                <a:spcPct val="90000"/>
              </a:lnSpc>
            </a:pPr>
            <a:r>
              <a:rPr lang="en-US" smtClean="0">
                <a:cs typeface="Times New Roman" pitchFamily="18" charset="0"/>
              </a:rPr>
              <a:t>development of CAD skills using IntelliCAD (AutoCAD) and Pro/E;</a:t>
            </a:r>
          </a:p>
          <a:p>
            <a:pPr lvl="1" algn="just">
              <a:lnSpc>
                <a:spcPct val="90000"/>
              </a:lnSpc>
            </a:pPr>
            <a:r>
              <a:rPr lang="en-CA" smtClean="0">
                <a:cs typeface="Times New Roman" pitchFamily="18" charset="0"/>
              </a:rPr>
              <a:t>introduction to rapid prototyping/3D printing technology</a:t>
            </a:r>
            <a:endParaRPr lang="en-US" smtClean="0">
              <a:cs typeface="Times New Roman" pitchFamily="18" charset="0"/>
            </a:endParaRPr>
          </a:p>
          <a:p>
            <a:pPr lvl="1" algn="just">
              <a:lnSpc>
                <a:spcPct val="90000"/>
              </a:lnSpc>
            </a:pPr>
            <a:r>
              <a:rPr lang="en-US" smtClean="0">
                <a:cs typeface="Times New Roman" pitchFamily="18" charset="0"/>
              </a:rPr>
              <a:t>to apply the above skills to the Engineering Design Process.</a:t>
            </a:r>
            <a:endParaRPr lang="en-CA" smtClean="0">
              <a:cs typeface="Times New Roman" pitchFamily="18" charset="0"/>
            </a:endParaRPr>
          </a:p>
          <a:p>
            <a:pPr algn="just">
              <a:lnSpc>
                <a:spcPct val="90000"/>
              </a:lnSpc>
            </a:pPr>
            <a:endParaRPr lang="en-CA"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Footer Placeholder 4"/>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7171" name="Slide Number Placeholder 5"/>
          <p:cNvSpPr>
            <a:spLocks noGrp="1"/>
          </p:cNvSpPr>
          <p:nvPr>
            <p:ph type="sldNum" sz="quarter" idx="12"/>
          </p:nvPr>
        </p:nvSpPr>
        <p:spPr>
          <a:noFill/>
        </p:spPr>
        <p:txBody>
          <a:bodyPr/>
          <a:lstStyle/>
          <a:p>
            <a:fld id="{69BFCA59-5B16-4E07-9E32-DC224E05F316}" type="slidenum">
              <a:rPr lang="en-IE" smtClean="0">
                <a:latin typeface="Times New Roman" pitchFamily="18" charset="0"/>
              </a:rPr>
              <a:pPr/>
              <a:t>5</a:t>
            </a:fld>
            <a:endParaRPr lang="en-IE" smtClean="0">
              <a:latin typeface="Times New Roman" pitchFamily="18" charset="0"/>
            </a:endParaRPr>
          </a:p>
        </p:txBody>
      </p:sp>
      <p:sp>
        <p:nvSpPr>
          <p:cNvPr id="7172" name="Rectangle 2"/>
          <p:cNvSpPr>
            <a:spLocks noGrp="1" noChangeArrowheads="1"/>
          </p:cNvSpPr>
          <p:nvPr>
            <p:ph type="title"/>
          </p:nvPr>
        </p:nvSpPr>
        <p:spPr/>
        <p:txBody>
          <a:bodyPr/>
          <a:lstStyle/>
          <a:p>
            <a:r>
              <a:rPr lang="en-CA" smtClean="0"/>
              <a:t>MAAE 2001 Outline</a:t>
            </a:r>
          </a:p>
        </p:txBody>
      </p:sp>
      <p:sp>
        <p:nvSpPr>
          <p:cNvPr id="7173" name="Rectangle 3"/>
          <p:cNvSpPr>
            <a:spLocks noGrp="1" noChangeArrowheads="1"/>
          </p:cNvSpPr>
          <p:nvPr>
            <p:ph type="body" idx="1"/>
          </p:nvPr>
        </p:nvSpPr>
        <p:spPr/>
        <p:txBody>
          <a:bodyPr/>
          <a:lstStyle/>
          <a:p>
            <a:pPr algn="just">
              <a:lnSpc>
                <a:spcPct val="90000"/>
              </a:lnSpc>
            </a:pPr>
            <a:r>
              <a:rPr lang="en-US" b="1" smtClean="0">
                <a:cs typeface="Times New Roman" pitchFamily="18" charset="0"/>
              </a:rPr>
              <a:t>Topics:</a:t>
            </a:r>
            <a:r>
              <a:rPr lang="en-US" smtClean="0">
                <a:cs typeface="Times New Roman" pitchFamily="18" charset="0"/>
              </a:rPr>
              <a:t>	</a:t>
            </a:r>
          </a:p>
          <a:p>
            <a:pPr lvl="1" algn="just">
              <a:lnSpc>
                <a:spcPct val="90000"/>
              </a:lnSpc>
            </a:pPr>
            <a:r>
              <a:rPr lang="en-US" smtClean="0">
                <a:cs typeface="Times New Roman" pitchFamily="18" charset="0"/>
              </a:rPr>
              <a:t>the design process</a:t>
            </a:r>
          </a:p>
          <a:p>
            <a:pPr lvl="1" algn="just">
              <a:lnSpc>
                <a:spcPct val="90000"/>
              </a:lnSpc>
            </a:pPr>
            <a:r>
              <a:rPr lang="en-US" smtClean="0">
                <a:cs typeface="Times New Roman" pitchFamily="18" charset="0"/>
              </a:rPr>
              <a:t>basic manual drafting skill using instruments, sketching</a:t>
            </a:r>
            <a:endParaRPr lang="en-CA" smtClean="0">
              <a:cs typeface="Times New Roman" pitchFamily="18" charset="0"/>
            </a:endParaRPr>
          </a:p>
          <a:p>
            <a:pPr lvl="1" algn="just">
              <a:lnSpc>
                <a:spcPct val="90000"/>
              </a:lnSpc>
            </a:pPr>
            <a:r>
              <a:rPr lang="en-US" smtClean="0">
                <a:cs typeface="Times New Roman" pitchFamily="18" charset="0"/>
              </a:rPr>
              <a:t>intro to descriptive geometry (DG)</a:t>
            </a:r>
          </a:p>
          <a:p>
            <a:pPr lvl="2" algn="just">
              <a:lnSpc>
                <a:spcPct val="90000"/>
              </a:lnSpc>
            </a:pPr>
            <a:r>
              <a:rPr lang="en-CA" sz="1800" smtClean="0">
                <a:cs typeface="Times New Roman" pitchFamily="18" charset="0"/>
              </a:rPr>
              <a:t>orthographic projection</a:t>
            </a:r>
          </a:p>
          <a:p>
            <a:pPr lvl="2" algn="just">
              <a:lnSpc>
                <a:spcPct val="90000"/>
              </a:lnSpc>
            </a:pPr>
            <a:r>
              <a:rPr lang="en-CA" sz="1800" smtClean="0">
                <a:cs typeface="Times New Roman" pitchFamily="18" charset="0"/>
              </a:rPr>
              <a:t>points, lines, planes</a:t>
            </a:r>
          </a:p>
          <a:p>
            <a:pPr lvl="2" algn="just">
              <a:lnSpc>
                <a:spcPct val="90000"/>
              </a:lnSpc>
            </a:pPr>
            <a:r>
              <a:rPr lang="en-CA" sz="1800" smtClean="0">
                <a:cs typeface="Times New Roman" pitchFamily="18" charset="0"/>
              </a:rPr>
              <a:t>graphical mechanics</a:t>
            </a:r>
          </a:p>
          <a:p>
            <a:pPr lvl="2" algn="just">
              <a:lnSpc>
                <a:spcPct val="90000"/>
              </a:lnSpc>
            </a:pPr>
            <a:r>
              <a:rPr lang="en-CA" sz="1800" smtClean="0">
                <a:cs typeface="Times New Roman" pitchFamily="18" charset="0"/>
              </a:rPr>
              <a:t>intersections and developments</a:t>
            </a:r>
            <a:endParaRPr lang="en-US" sz="1800" smtClean="0">
              <a:cs typeface="Times New Roman" pitchFamily="18" charset="0"/>
            </a:endParaRPr>
          </a:p>
          <a:p>
            <a:pPr lvl="1" algn="just">
              <a:lnSpc>
                <a:spcPct val="90000"/>
              </a:lnSpc>
            </a:pPr>
            <a:r>
              <a:rPr lang="en-CA" smtClean="0">
                <a:cs typeface="Times New Roman" pitchFamily="18" charset="0"/>
              </a:rPr>
              <a:t>engineering drawing</a:t>
            </a:r>
          </a:p>
          <a:p>
            <a:pPr lvl="2" algn="just">
              <a:lnSpc>
                <a:spcPct val="90000"/>
              </a:lnSpc>
            </a:pPr>
            <a:r>
              <a:rPr lang="en-CA" sz="1800" smtClean="0"/>
              <a:t>drawings</a:t>
            </a:r>
          </a:p>
          <a:p>
            <a:pPr lvl="2" algn="just">
              <a:lnSpc>
                <a:spcPct val="90000"/>
              </a:lnSpc>
            </a:pPr>
            <a:r>
              <a:rPr lang="en-CA" sz="1800" smtClean="0"/>
              <a:t>dimensioning</a:t>
            </a:r>
          </a:p>
          <a:p>
            <a:pPr lvl="2" algn="just">
              <a:lnSpc>
                <a:spcPct val="90000"/>
              </a:lnSpc>
            </a:pPr>
            <a:r>
              <a:rPr lang="en-CA" sz="1800" smtClean="0"/>
              <a:t>fits and tolerances</a:t>
            </a:r>
          </a:p>
          <a:p>
            <a:pPr lvl="2" algn="just">
              <a:lnSpc>
                <a:spcPct val="90000"/>
              </a:lnSpc>
            </a:pPr>
            <a:r>
              <a:rPr lang="en-CA" sz="1800" smtClean="0"/>
              <a:t>threads, fasteners, welding</a:t>
            </a:r>
          </a:p>
          <a:p>
            <a:pPr lvl="2" algn="just">
              <a:lnSpc>
                <a:spcPct val="90000"/>
              </a:lnSpc>
            </a:pPr>
            <a:r>
              <a:rPr lang="en-CA" sz="1800" smtClean="0"/>
              <a:t>gears and cams</a:t>
            </a:r>
          </a:p>
          <a:p>
            <a:pPr lvl="2" algn="just">
              <a:lnSpc>
                <a:spcPct val="90000"/>
              </a:lnSpc>
            </a:pPr>
            <a:r>
              <a:rPr lang="en-CA" sz="1800" smtClean="0"/>
              <a:t>materials and manufacturing</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Footer Placeholder 4"/>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8195" name="Slide Number Placeholder 5"/>
          <p:cNvSpPr>
            <a:spLocks noGrp="1"/>
          </p:cNvSpPr>
          <p:nvPr>
            <p:ph type="sldNum" sz="quarter" idx="12"/>
          </p:nvPr>
        </p:nvSpPr>
        <p:spPr>
          <a:noFill/>
        </p:spPr>
        <p:txBody>
          <a:bodyPr/>
          <a:lstStyle/>
          <a:p>
            <a:fld id="{C435B0F2-D6FE-4DF3-98D0-5CA0A98D96D3}" type="slidenum">
              <a:rPr lang="en-IE" smtClean="0">
                <a:latin typeface="Times New Roman" pitchFamily="18" charset="0"/>
              </a:rPr>
              <a:pPr/>
              <a:t>6</a:t>
            </a:fld>
            <a:endParaRPr lang="en-IE" smtClean="0">
              <a:latin typeface="Times New Roman" pitchFamily="18" charset="0"/>
            </a:endParaRPr>
          </a:p>
        </p:txBody>
      </p:sp>
      <p:sp>
        <p:nvSpPr>
          <p:cNvPr id="8196" name="Rectangle 2"/>
          <p:cNvSpPr>
            <a:spLocks noGrp="1" noChangeArrowheads="1"/>
          </p:cNvSpPr>
          <p:nvPr>
            <p:ph type="title"/>
          </p:nvPr>
        </p:nvSpPr>
        <p:spPr/>
        <p:txBody>
          <a:bodyPr/>
          <a:lstStyle/>
          <a:p>
            <a:r>
              <a:rPr lang="en-CA" smtClean="0"/>
              <a:t>MAAE 2001 Outline</a:t>
            </a:r>
          </a:p>
        </p:txBody>
      </p:sp>
      <p:sp>
        <p:nvSpPr>
          <p:cNvPr id="8197" name="Rectangle 3"/>
          <p:cNvSpPr>
            <a:spLocks noGrp="1" noChangeArrowheads="1"/>
          </p:cNvSpPr>
          <p:nvPr>
            <p:ph type="body" idx="1"/>
          </p:nvPr>
        </p:nvSpPr>
        <p:spPr>
          <a:xfrm>
            <a:off x="762000" y="1447800"/>
            <a:ext cx="7467600" cy="4724400"/>
          </a:xfrm>
        </p:spPr>
        <p:txBody>
          <a:bodyPr/>
          <a:lstStyle/>
          <a:p>
            <a:pPr algn="just"/>
            <a:r>
              <a:rPr lang="en-US" b="1" dirty="0" smtClean="0">
                <a:cs typeface="Times New Roman" pitchFamily="18" charset="0"/>
              </a:rPr>
              <a:t>Texts (required):</a:t>
            </a:r>
            <a:r>
              <a:rPr lang="en-US" dirty="0" smtClean="0">
                <a:cs typeface="Times New Roman" pitchFamily="18" charset="0"/>
              </a:rPr>
              <a:t> </a:t>
            </a:r>
          </a:p>
          <a:p>
            <a:pPr algn="just">
              <a:buFontTx/>
              <a:buNone/>
            </a:pPr>
            <a:r>
              <a:rPr lang="en-US" dirty="0" smtClean="0">
                <a:cs typeface="Times New Roman" pitchFamily="18" charset="0"/>
              </a:rPr>
              <a:t> </a:t>
            </a:r>
            <a:endParaRPr lang="en-CA" dirty="0" smtClean="0">
              <a:cs typeface="Times New Roman" pitchFamily="18" charset="0"/>
            </a:endParaRPr>
          </a:p>
          <a:p>
            <a:pPr algn="just">
              <a:buFontTx/>
              <a:buAutoNum type="arabicPeriod"/>
            </a:pPr>
            <a:r>
              <a:rPr lang="en-US" i="1" dirty="0" smtClean="0"/>
              <a:t>Graphics Technology, 2</a:t>
            </a:r>
            <a:r>
              <a:rPr lang="en-US" i="1" baseline="30000" dirty="0" smtClean="0"/>
              <a:t>nd</a:t>
            </a:r>
            <a:r>
              <a:rPr lang="en-US" i="1" dirty="0" smtClean="0"/>
              <a:t> Ed.</a:t>
            </a:r>
            <a:r>
              <a:rPr lang="en-US" dirty="0" smtClean="0"/>
              <a:t>, James H. Earle, Pearson Prentice Hall, 2005.</a:t>
            </a:r>
            <a:endParaRPr lang="en-CA" dirty="0" smtClean="0"/>
          </a:p>
          <a:p>
            <a:pPr algn="just">
              <a:buFontTx/>
              <a:buAutoNum type="arabicPeriod"/>
            </a:pPr>
            <a:r>
              <a:rPr lang="en-US" i="1" dirty="0" smtClean="0"/>
              <a:t>Pro/ENGINEER WILDFIRE 5.0 Tutorial</a:t>
            </a:r>
            <a:r>
              <a:rPr lang="en-US" dirty="0" smtClean="0"/>
              <a:t>, R. </a:t>
            </a:r>
            <a:r>
              <a:rPr lang="en-US" dirty="0" err="1" smtClean="0"/>
              <a:t>Toogood</a:t>
            </a:r>
            <a:r>
              <a:rPr lang="en-US" dirty="0" smtClean="0"/>
              <a:t> and J. </a:t>
            </a:r>
            <a:r>
              <a:rPr lang="en-US" dirty="0" err="1" smtClean="0"/>
              <a:t>Zecher</a:t>
            </a:r>
            <a:r>
              <a:rPr lang="en-US" dirty="0" smtClean="0"/>
              <a:t>, </a:t>
            </a:r>
            <a:r>
              <a:rPr lang="en-US" dirty="0" smtClean="0"/>
              <a:t>SDC publications, 2009.</a:t>
            </a:r>
            <a:r>
              <a:rPr lang="en-US" dirty="0" smtClean="0">
                <a:cs typeface="Times New Roman" pitchFamily="18" charset="0"/>
              </a:rPr>
              <a:t> </a:t>
            </a:r>
          </a:p>
          <a:p>
            <a:pPr algn="just">
              <a:buFontTx/>
              <a:buNone/>
            </a:pPr>
            <a:r>
              <a:rPr lang="en-US" dirty="0" smtClean="0">
                <a:cs typeface="Times New Roman" pitchFamily="18" charset="0"/>
              </a:rPr>
              <a:t>	</a:t>
            </a:r>
          </a:p>
          <a:p>
            <a:pPr algn="just">
              <a:buFontTx/>
              <a:buNone/>
            </a:pPr>
            <a:r>
              <a:rPr lang="en-US" dirty="0" smtClean="0">
                <a:cs typeface="Times New Roman" pitchFamily="18" charset="0"/>
              </a:rPr>
              <a:t>	Both books are available at the University Bookstore (any edition of Earle will suffice, including any edition of Engineering Design Graphics).</a:t>
            </a:r>
          </a:p>
          <a:p>
            <a:pPr algn="just"/>
            <a:endParaRPr lang="en-CA"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Footer Placeholder 4"/>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9219" name="Slide Number Placeholder 5"/>
          <p:cNvSpPr>
            <a:spLocks noGrp="1"/>
          </p:cNvSpPr>
          <p:nvPr>
            <p:ph type="sldNum" sz="quarter" idx="12"/>
          </p:nvPr>
        </p:nvSpPr>
        <p:spPr>
          <a:noFill/>
        </p:spPr>
        <p:txBody>
          <a:bodyPr/>
          <a:lstStyle/>
          <a:p>
            <a:fld id="{14133B65-F2C1-4F64-A65E-F1D7C36344E8}" type="slidenum">
              <a:rPr lang="en-IE" smtClean="0">
                <a:latin typeface="Times New Roman" pitchFamily="18" charset="0"/>
              </a:rPr>
              <a:pPr/>
              <a:t>7</a:t>
            </a:fld>
            <a:endParaRPr lang="en-IE" smtClean="0">
              <a:latin typeface="Times New Roman" pitchFamily="18" charset="0"/>
            </a:endParaRPr>
          </a:p>
        </p:txBody>
      </p:sp>
      <p:sp>
        <p:nvSpPr>
          <p:cNvPr id="9220" name="Rectangle 1026"/>
          <p:cNvSpPr>
            <a:spLocks noGrp="1" noChangeArrowheads="1"/>
          </p:cNvSpPr>
          <p:nvPr>
            <p:ph type="title"/>
          </p:nvPr>
        </p:nvSpPr>
        <p:spPr/>
        <p:txBody>
          <a:bodyPr/>
          <a:lstStyle/>
          <a:p>
            <a:r>
              <a:rPr lang="en-CA" smtClean="0"/>
              <a:t>MAAE 2001 Outline</a:t>
            </a:r>
          </a:p>
        </p:txBody>
      </p:sp>
      <p:sp>
        <p:nvSpPr>
          <p:cNvPr id="9221" name="Rectangle 1027"/>
          <p:cNvSpPr>
            <a:spLocks noGrp="1" noChangeArrowheads="1"/>
          </p:cNvSpPr>
          <p:nvPr>
            <p:ph type="body" idx="1"/>
          </p:nvPr>
        </p:nvSpPr>
        <p:spPr/>
        <p:txBody>
          <a:bodyPr/>
          <a:lstStyle/>
          <a:p>
            <a:pPr algn="just"/>
            <a:r>
              <a:rPr lang="en-US" b="1" smtClean="0">
                <a:cs typeface="Times New Roman" pitchFamily="18" charset="0"/>
              </a:rPr>
              <a:t>Drafting instruments (required): </a:t>
            </a:r>
            <a:endParaRPr lang="en-CA" smtClean="0">
              <a:cs typeface="Times New Roman" pitchFamily="18" charset="0"/>
            </a:endParaRPr>
          </a:p>
          <a:p>
            <a:pPr lvl="1" algn="just"/>
            <a:r>
              <a:rPr lang="en-US" smtClean="0">
                <a:cs typeface="Times New Roman" pitchFamily="18" charset="0"/>
              </a:rPr>
              <a:t>You require the following instruments for manual drawing assignment and test problems. These items can be purchased at the bookstore or at any stationary supply store: </a:t>
            </a:r>
          </a:p>
          <a:p>
            <a:pPr lvl="1" algn="just">
              <a:buFontTx/>
              <a:buNone/>
            </a:pPr>
            <a:endParaRPr lang="en-CA" smtClean="0">
              <a:cs typeface="Times New Roman" pitchFamily="18" charset="0"/>
            </a:endParaRPr>
          </a:p>
          <a:p>
            <a:pPr lvl="2" algn="just">
              <a:buFontTx/>
              <a:buAutoNum type="arabicPeriod"/>
            </a:pPr>
            <a:r>
              <a:rPr lang="en-US" sz="2000" smtClean="0"/>
              <a:t>30</a:t>
            </a:r>
            <a:r>
              <a:rPr lang="en-US" sz="2000" baseline="30000" smtClean="0"/>
              <a:t>o</a:t>
            </a:r>
            <a:r>
              <a:rPr lang="en-US" sz="2000" smtClean="0"/>
              <a:t>-60</a:t>
            </a:r>
            <a:r>
              <a:rPr lang="en-US" sz="2000" baseline="30000" smtClean="0"/>
              <a:t>o</a:t>
            </a:r>
            <a:r>
              <a:rPr lang="en-US" sz="2000" smtClean="0"/>
              <a:t> and 45</a:t>
            </a:r>
            <a:r>
              <a:rPr lang="en-US" sz="2000" baseline="30000" smtClean="0"/>
              <a:t>o</a:t>
            </a:r>
            <a:r>
              <a:rPr lang="en-US" sz="2000" smtClean="0"/>
              <a:t>-90</a:t>
            </a:r>
            <a:r>
              <a:rPr lang="en-US" sz="2000" baseline="30000" smtClean="0"/>
              <a:t>o</a:t>
            </a:r>
            <a:r>
              <a:rPr lang="en-US" sz="2000" smtClean="0"/>
              <a:t> triangles.</a:t>
            </a:r>
            <a:endParaRPr lang="en-CA" sz="2000" smtClean="0"/>
          </a:p>
          <a:p>
            <a:pPr lvl="2" algn="just">
              <a:buFontTx/>
              <a:buAutoNum type="arabicPeriod"/>
            </a:pPr>
            <a:r>
              <a:rPr lang="en-US" sz="2000" smtClean="0"/>
              <a:t>Protractor.</a:t>
            </a:r>
            <a:endParaRPr lang="en-CA" sz="2000" smtClean="0"/>
          </a:p>
          <a:p>
            <a:pPr lvl="2" algn="just">
              <a:buFontTx/>
              <a:buAutoNum type="arabicPeriod"/>
            </a:pPr>
            <a:r>
              <a:rPr lang="en-US" sz="2000" smtClean="0"/>
              <a:t>Compass.</a:t>
            </a:r>
            <a:endParaRPr lang="en-CA" sz="2000" smtClean="0"/>
          </a:p>
          <a:p>
            <a:pPr lvl="2" algn="just">
              <a:buFontTx/>
              <a:buAutoNum type="arabicPeriod"/>
            </a:pPr>
            <a:r>
              <a:rPr lang="en-US" sz="2000" smtClean="0"/>
              <a:t>Straight edge scale.</a:t>
            </a:r>
            <a:endParaRPr lang="en-CA" sz="2000" smtClean="0"/>
          </a:p>
          <a:p>
            <a:pPr lvl="2" algn="just">
              <a:buFontTx/>
              <a:buAutoNum type="arabicPeriod"/>
            </a:pPr>
            <a:r>
              <a:rPr lang="en-US" sz="2000" smtClean="0"/>
              <a:t>White vinyl eraser. </a:t>
            </a:r>
            <a:endParaRPr lang="en-CA" sz="2000" smtClean="0"/>
          </a:p>
          <a:p>
            <a:pPr lvl="2" algn="just">
              <a:buFontTx/>
              <a:buAutoNum type="arabicPeriod"/>
            </a:pPr>
            <a:r>
              <a:rPr lang="en-US" sz="2000" smtClean="0"/>
              <a:t>Pencils.</a:t>
            </a:r>
            <a:endParaRPr lang="en-CA" sz="2000" smtClean="0"/>
          </a:p>
          <a:p>
            <a:pPr algn="just"/>
            <a:endParaRPr lang="en-CA" sz="200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Footer Placeholder 4"/>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10243" name="Slide Number Placeholder 5"/>
          <p:cNvSpPr>
            <a:spLocks noGrp="1"/>
          </p:cNvSpPr>
          <p:nvPr>
            <p:ph type="sldNum" sz="quarter" idx="12"/>
          </p:nvPr>
        </p:nvSpPr>
        <p:spPr>
          <a:noFill/>
        </p:spPr>
        <p:txBody>
          <a:bodyPr/>
          <a:lstStyle/>
          <a:p>
            <a:fld id="{94DAF7D0-74BA-4667-8CDB-C07B31D9BDA8}" type="slidenum">
              <a:rPr lang="en-IE" smtClean="0">
                <a:latin typeface="Times New Roman" pitchFamily="18" charset="0"/>
              </a:rPr>
              <a:pPr/>
              <a:t>8</a:t>
            </a:fld>
            <a:endParaRPr lang="en-IE" smtClean="0">
              <a:latin typeface="Times New Roman" pitchFamily="18" charset="0"/>
            </a:endParaRPr>
          </a:p>
        </p:txBody>
      </p:sp>
      <p:sp>
        <p:nvSpPr>
          <p:cNvPr id="10244" name="Rectangle 2"/>
          <p:cNvSpPr>
            <a:spLocks noGrp="1" noChangeArrowheads="1"/>
          </p:cNvSpPr>
          <p:nvPr>
            <p:ph type="title"/>
          </p:nvPr>
        </p:nvSpPr>
        <p:spPr/>
        <p:txBody>
          <a:bodyPr/>
          <a:lstStyle/>
          <a:p>
            <a:r>
              <a:rPr lang="en-CA" smtClean="0"/>
              <a:t>MAAE 2001 Outline</a:t>
            </a:r>
          </a:p>
        </p:txBody>
      </p:sp>
      <p:sp>
        <p:nvSpPr>
          <p:cNvPr id="10245" name="Rectangle 3"/>
          <p:cNvSpPr>
            <a:spLocks noGrp="1" noChangeArrowheads="1"/>
          </p:cNvSpPr>
          <p:nvPr>
            <p:ph type="body" idx="1"/>
          </p:nvPr>
        </p:nvSpPr>
        <p:spPr>
          <a:xfrm>
            <a:off x="428625" y="1371600"/>
            <a:ext cx="8286750" cy="4724400"/>
          </a:xfrm>
        </p:spPr>
        <p:txBody>
          <a:bodyPr/>
          <a:lstStyle/>
          <a:p>
            <a:pPr algn="just"/>
            <a:r>
              <a:rPr lang="en-US" sz="2000" b="1" dirty="0" smtClean="0">
                <a:cs typeface="Times New Roman" pitchFamily="18" charset="0"/>
              </a:rPr>
              <a:t>Course Management:</a:t>
            </a:r>
            <a:r>
              <a:rPr lang="en-US" sz="2000" dirty="0" smtClean="0">
                <a:cs typeface="Times New Roman" pitchFamily="18" charset="0"/>
              </a:rPr>
              <a:t> </a:t>
            </a:r>
          </a:p>
          <a:p>
            <a:pPr lvl="1" algn="just"/>
            <a:r>
              <a:rPr lang="en-US" sz="1800" dirty="0" err="1" smtClean="0">
                <a:cs typeface="Times New Roman" pitchFamily="18" charset="0"/>
              </a:rPr>
              <a:t>WebCT</a:t>
            </a:r>
            <a:r>
              <a:rPr lang="en-US" sz="1800" dirty="0" smtClean="0">
                <a:cs typeface="Times New Roman" pitchFamily="18" charset="0"/>
              </a:rPr>
              <a:t> – course info, lectures, assignments, and grades will be posted on the MAAE 2001 site</a:t>
            </a:r>
            <a:endParaRPr lang="en-CA" sz="1800" dirty="0" smtClean="0">
              <a:cs typeface="Times New Roman" pitchFamily="18" charset="0"/>
            </a:endParaRPr>
          </a:p>
          <a:p>
            <a:pPr algn="just"/>
            <a:endParaRPr lang="en-US" sz="2000" b="1" dirty="0" smtClean="0">
              <a:cs typeface="Times New Roman" pitchFamily="18" charset="0"/>
            </a:endParaRPr>
          </a:p>
          <a:p>
            <a:pPr algn="just"/>
            <a:r>
              <a:rPr lang="en-US" sz="2000" b="1" dirty="0" smtClean="0">
                <a:cs typeface="Times New Roman" pitchFamily="18" charset="0"/>
              </a:rPr>
              <a:t>Structure:</a:t>
            </a:r>
            <a:r>
              <a:rPr lang="en-US" sz="2000" dirty="0" smtClean="0">
                <a:cs typeface="Times New Roman" pitchFamily="18" charset="0"/>
              </a:rPr>
              <a:t> </a:t>
            </a:r>
          </a:p>
          <a:p>
            <a:pPr lvl="1" algn="just"/>
            <a:r>
              <a:rPr lang="en-CA" sz="1800" dirty="0" smtClean="0">
                <a:cs typeface="Times New Roman" pitchFamily="18" charset="0"/>
              </a:rPr>
              <a:t>two 1-hour lectures per week – cover course material.</a:t>
            </a:r>
            <a:endParaRPr lang="en-US" sz="1800" dirty="0" smtClean="0">
              <a:cs typeface="Times New Roman" pitchFamily="18" charset="0"/>
            </a:endParaRPr>
          </a:p>
          <a:p>
            <a:pPr lvl="1" algn="just"/>
            <a:r>
              <a:rPr lang="en-US" sz="1800" dirty="0" smtClean="0">
                <a:cs typeface="Times New Roman" pitchFamily="18" charset="0"/>
              </a:rPr>
              <a:t>two 2-hour lab periods per week. </a:t>
            </a:r>
          </a:p>
          <a:p>
            <a:pPr lvl="2" algn="just"/>
            <a:r>
              <a:rPr lang="en-US" sz="1600" dirty="0" smtClean="0">
                <a:cs typeface="Times New Roman" pitchFamily="18" charset="0"/>
              </a:rPr>
              <a:t>One devoted to DG using freehand sketching, drafting instruments, and </a:t>
            </a:r>
            <a:r>
              <a:rPr lang="en-US" sz="1600" dirty="0" err="1" smtClean="0">
                <a:cs typeface="Times New Roman" pitchFamily="18" charset="0"/>
              </a:rPr>
              <a:t>IntelliCAD</a:t>
            </a:r>
            <a:r>
              <a:rPr lang="en-US" sz="1600" dirty="0" smtClean="0">
                <a:cs typeface="Times New Roman" pitchFamily="18" charset="0"/>
              </a:rPr>
              <a:t>. </a:t>
            </a:r>
          </a:p>
          <a:p>
            <a:pPr lvl="2" algn="just"/>
            <a:r>
              <a:rPr lang="en-US" sz="1600" dirty="0" smtClean="0">
                <a:cs typeface="Times New Roman" pitchFamily="18" charset="0"/>
              </a:rPr>
              <a:t>Second devoted to Engineering Drawing and Design using freehand sketching and Pro/E. </a:t>
            </a:r>
          </a:p>
          <a:p>
            <a:pPr lvl="1" algn="just"/>
            <a:r>
              <a:rPr lang="en-US" sz="1800" dirty="0" smtClean="0">
                <a:cs typeface="Times New Roman" pitchFamily="18" charset="0"/>
              </a:rPr>
              <a:t>both labs support the development of your design skills.</a:t>
            </a:r>
          </a:p>
          <a:p>
            <a:pPr lvl="1" algn="just"/>
            <a:r>
              <a:rPr lang="en-US" sz="1800" dirty="0" smtClean="0">
                <a:cs typeface="Times New Roman" pitchFamily="18" charset="0"/>
              </a:rPr>
              <a:t>labs start the week of Jan. </a:t>
            </a:r>
            <a:r>
              <a:rPr lang="en-US" sz="1800" dirty="0" smtClean="0">
                <a:cs typeface="Times New Roman" pitchFamily="18" charset="0"/>
              </a:rPr>
              <a:t>16</a:t>
            </a:r>
            <a:r>
              <a:rPr lang="en-US" sz="1800" baseline="30000" dirty="0" smtClean="0">
                <a:cs typeface="Times New Roman" pitchFamily="18" charset="0"/>
              </a:rPr>
              <a:t>th</a:t>
            </a:r>
            <a:r>
              <a:rPr lang="en-US" sz="1800" dirty="0" smtClean="0">
                <a:cs typeface="Times New Roman" pitchFamily="18" charset="0"/>
              </a:rPr>
              <a:t> </a:t>
            </a:r>
            <a:r>
              <a:rPr lang="en-US" sz="1800" dirty="0" smtClean="0">
                <a:cs typeface="Times New Roman" pitchFamily="18" charset="0"/>
              </a:rPr>
              <a:t>(more details to follow) </a:t>
            </a:r>
            <a:endParaRPr lang="en-CA" sz="1800" dirty="0" smtClean="0">
              <a:cs typeface="Times New Roman" pitchFamily="18" charset="0"/>
            </a:endParaRPr>
          </a:p>
          <a:p>
            <a:pPr algn="just">
              <a:buFontTx/>
              <a:buNone/>
            </a:pPr>
            <a:endParaRPr lang="en-CA" sz="1200" dirty="0" smtClean="0">
              <a:cs typeface="Times New Roman" pitchFamily="18" charset="0"/>
            </a:endParaRPr>
          </a:p>
          <a:p>
            <a:pPr algn="just"/>
            <a:r>
              <a:rPr lang="en-US" sz="2000" dirty="0" smtClean="0">
                <a:cs typeface="Times New Roman" pitchFamily="18" charset="0"/>
              </a:rPr>
              <a:t>All assignments (DG, Pro/E, and the project) must be submitted. Failure to do so will result in a grade of </a:t>
            </a:r>
            <a:r>
              <a:rPr lang="en-US" sz="2000" i="1" dirty="0" smtClean="0">
                <a:cs typeface="Times New Roman" pitchFamily="18" charset="0"/>
              </a:rPr>
              <a:t>“</a:t>
            </a:r>
            <a:r>
              <a:rPr lang="en-US" sz="2000" b="1" i="1" dirty="0" smtClean="0">
                <a:cs typeface="Times New Roman" pitchFamily="18" charset="0"/>
              </a:rPr>
              <a:t>FND</a:t>
            </a:r>
            <a:r>
              <a:rPr lang="en-US" sz="2000" i="1" dirty="0" smtClean="0">
                <a:cs typeface="Times New Roman" pitchFamily="18" charset="0"/>
              </a:rPr>
              <a:t>”</a:t>
            </a:r>
            <a:r>
              <a:rPr lang="en-US" sz="2000" dirty="0" smtClean="0">
                <a:cs typeface="Times New Roman" pitchFamily="18" charset="0"/>
              </a:rPr>
              <a:t> for the course.</a:t>
            </a:r>
          </a:p>
          <a:p>
            <a:pPr algn="just"/>
            <a:endParaRPr lang="en-CA" sz="2000" dirty="0"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ooter Placeholder 4"/>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11267" name="Slide Number Placeholder 5"/>
          <p:cNvSpPr>
            <a:spLocks noGrp="1"/>
          </p:cNvSpPr>
          <p:nvPr>
            <p:ph type="sldNum" sz="quarter" idx="12"/>
          </p:nvPr>
        </p:nvSpPr>
        <p:spPr>
          <a:noFill/>
        </p:spPr>
        <p:txBody>
          <a:bodyPr/>
          <a:lstStyle/>
          <a:p>
            <a:fld id="{C80BB59B-14E2-486E-8D46-72C7A99DEDB2}" type="slidenum">
              <a:rPr lang="en-IE" smtClean="0">
                <a:latin typeface="Times New Roman" pitchFamily="18" charset="0"/>
              </a:rPr>
              <a:pPr/>
              <a:t>9</a:t>
            </a:fld>
            <a:endParaRPr lang="en-IE" smtClean="0">
              <a:latin typeface="Times New Roman" pitchFamily="18" charset="0"/>
            </a:endParaRPr>
          </a:p>
        </p:txBody>
      </p:sp>
      <p:sp>
        <p:nvSpPr>
          <p:cNvPr id="11268" name="Rectangle 2"/>
          <p:cNvSpPr>
            <a:spLocks noGrp="1" noChangeArrowheads="1"/>
          </p:cNvSpPr>
          <p:nvPr>
            <p:ph type="title"/>
          </p:nvPr>
        </p:nvSpPr>
        <p:spPr/>
        <p:txBody>
          <a:bodyPr/>
          <a:lstStyle/>
          <a:p>
            <a:r>
              <a:rPr lang="en-CA" smtClean="0"/>
              <a:t>MAAE 2001 Outline</a:t>
            </a:r>
          </a:p>
        </p:txBody>
      </p:sp>
      <p:sp>
        <p:nvSpPr>
          <p:cNvPr id="11269" name="Rectangle 3"/>
          <p:cNvSpPr>
            <a:spLocks noGrp="1" noChangeArrowheads="1"/>
          </p:cNvSpPr>
          <p:nvPr>
            <p:ph type="body" idx="1"/>
          </p:nvPr>
        </p:nvSpPr>
        <p:spPr/>
        <p:txBody>
          <a:bodyPr/>
          <a:lstStyle/>
          <a:p>
            <a:pPr marL="381000" indent="-381000" algn="just">
              <a:lnSpc>
                <a:spcPct val="90000"/>
              </a:lnSpc>
            </a:pPr>
            <a:r>
              <a:rPr lang="en-US" sz="2000" b="1" dirty="0" smtClean="0">
                <a:cs typeface="Times New Roman" pitchFamily="18" charset="0"/>
              </a:rPr>
              <a:t>Examinations:</a:t>
            </a:r>
            <a:r>
              <a:rPr lang="en-US" sz="2000" dirty="0" smtClean="0">
                <a:cs typeface="Times New Roman" pitchFamily="18" charset="0"/>
              </a:rPr>
              <a:t> </a:t>
            </a:r>
          </a:p>
          <a:p>
            <a:pPr marL="381000" indent="-381000" algn="just">
              <a:lnSpc>
                <a:spcPct val="90000"/>
              </a:lnSpc>
              <a:buFontTx/>
              <a:buNone/>
            </a:pPr>
            <a:endParaRPr lang="en-CA" sz="2000" dirty="0" smtClean="0">
              <a:cs typeface="Times New Roman" pitchFamily="18" charset="0"/>
            </a:endParaRPr>
          </a:p>
          <a:p>
            <a:pPr marL="800100" lvl="1" indent="-342900" algn="just">
              <a:lnSpc>
                <a:spcPct val="90000"/>
              </a:lnSpc>
              <a:buFontTx/>
              <a:buAutoNum type="arabicPeriod"/>
            </a:pPr>
            <a:r>
              <a:rPr lang="en-US" sz="1800" dirty="0" smtClean="0"/>
              <a:t>1-hour DG closed-book mid-term examination tentatively scheduled for </a:t>
            </a:r>
            <a:r>
              <a:rPr lang="en-US" sz="1800" b="1" dirty="0" smtClean="0"/>
              <a:t>Monday, March 5, 2012</a:t>
            </a:r>
          </a:p>
          <a:p>
            <a:pPr marL="1219200" lvl="2" indent="-304800" algn="just">
              <a:lnSpc>
                <a:spcPct val="90000"/>
              </a:lnSpc>
            </a:pPr>
            <a:r>
              <a:rPr lang="en-US" sz="1600" dirty="0" smtClean="0"/>
              <a:t>in classroom</a:t>
            </a:r>
          </a:p>
          <a:p>
            <a:pPr marL="1219200" lvl="2" indent="-304800" algn="just">
              <a:lnSpc>
                <a:spcPct val="90000"/>
              </a:lnSpc>
            </a:pPr>
            <a:r>
              <a:rPr lang="en-CA" sz="1600" dirty="0" smtClean="0"/>
              <a:t>a number of multiple-choice questions</a:t>
            </a:r>
            <a:endParaRPr lang="en-US" sz="1600" dirty="0" smtClean="0"/>
          </a:p>
          <a:p>
            <a:pPr marL="1219200" lvl="2" indent="-304800" algn="just">
              <a:lnSpc>
                <a:spcPct val="90000"/>
              </a:lnSpc>
            </a:pPr>
            <a:r>
              <a:rPr lang="en-US" sz="1600" dirty="0" smtClean="0"/>
              <a:t>several DG constructions, some with more than one component.</a:t>
            </a:r>
          </a:p>
          <a:p>
            <a:pPr marL="800100" lvl="1" indent="-342900" algn="just">
              <a:lnSpc>
                <a:spcPct val="90000"/>
              </a:lnSpc>
              <a:buFontTx/>
              <a:buNone/>
            </a:pPr>
            <a:endParaRPr lang="en-CA" sz="1800" dirty="0" smtClean="0">
              <a:cs typeface="Times New Roman" pitchFamily="18" charset="0"/>
            </a:endParaRPr>
          </a:p>
          <a:p>
            <a:pPr marL="800100" lvl="1" indent="-342900" algn="just">
              <a:lnSpc>
                <a:spcPct val="90000"/>
              </a:lnSpc>
              <a:buFontTx/>
              <a:buAutoNum type="arabicPeriod" startAt="2"/>
            </a:pPr>
            <a:r>
              <a:rPr lang="en-US" sz="1800" dirty="0" smtClean="0"/>
              <a:t>3-hour closed book final examination during exam period at end of term</a:t>
            </a:r>
          </a:p>
          <a:p>
            <a:pPr marL="1219200" lvl="2" indent="-304800" algn="just">
              <a:lnSpc>
                <a:spcPct val="90000"/>
              </a:lnSpc>
            </a:pPr>
            <a:r>
              <a:rPr lang="en-US" sz="1600" dirty="0" smtClean="0"/>
              <a:t>covers all lecture material and assigned readings</a:t>
            </a:r>
          </a:p>
          <a:p>
            <a:pPr marL="1219200" lvl="2" indent="-304800" algn="just">
              <a:lnSpc>
                <a:spcPct val="90000"/>
              </a:lnSpc>
            </a:pPr>
            <a:r>
              <a:rPr lang="en-US" sz="1600" dirty="0" smtClean="0"/>
              <a:t>a number of multiple-choice questions</a:t>
            </a:r>
          </a:p>
          <a:p>
            <a:pPr marL="1219200" lvl="2" indent="-304800" algn="just">
              <a:lnSpc>
                <a:spcPct val="90000"/>
              </a:lnSpc>
            </a:pPr>
            <a:r>
              <a:rPr lang="en-US" sz="1600" dirty="0" smtClean="0"/>
              <a:t>several DG constructions, some with more than one component</a:t>
            </a:r>
            <a:endParaRPr lang="en-CA" sz="1600" dirty="0" smtClean="0"/>
          </a:p>
          <a:p>
            <a:pPr marL="381000" indent="-381000" algn="just">
              <a:lnSpc>
                <a:spcPct val="90000"/>
              </a:lnSpc>
              <a:buFontTx/>
              <a:buNone/>
            </a:pPr>
            <a:endParaRPr lang="en-CA" sz="2000" dirty="0" smtClean="0">
              <a:cs typeface="Times New Roman" pitchFamily="18" charset="0"/>
            </a:endParaRPr>
          </a:p>
          <a:p>
            <a:pPr marL="381000" indent="-381000" algn="just">
              <a:lnSpc>
                <a:spcPct val="90000"/>
              </a:lnSpc>
            </a:pPr>
            <a:r>
              <a:rPr lang="en-US" sz="2000" b="1" dirty="0" smtClean="0">
                <a:cs typeface="Times New Roman" pitchFamily="18" charset="0"/>
              </a:rPr>
              <a:t>Absolutely no test scheduling accommodations will be made for other than certified health reasons.</a:t>
            </a:r>
            <a:endParaRPr lang="en-CA" sz="2000"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Footer Placeholder 4"/>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12291" name="Slide Number Placeholder 5"/>
          <p:cNvSpPr>
            <a:spLocks noGrp="1"/>
          </p:cNvSpPr>
          <p:nvPr>
            <p:ph type="sldNum" sz="quarter" idx="12"/>
          </p:nvPr>
        </p:nvSpPr>
        <p:spPr>
          <a:noFill/>
        </p:spPr>
        <p:txBody>
          <a:bodyPr/>
          <a:lstStyle/>
          <a:p>
            <a:fld id="{573B375F-8B5B-49B5-BC55-9E0F2D696895}" type="slidenum">
              <a:rPr lang="en-IE" smtClean="0">
                <a:latin typeface="Times New Roman" pitchFamily="18" charset="0"/>
              </a:rPr>
              <a:pPr/>
              <a:t>10</a:t>
            </a:fld>
            <a:endParaRPr lang="en-IE" smtClean="0">
              <a:latin typeface="Times New Roman" pitchFamily="18" charset="0"/>
            </a:endParaRPr>
          </a:p>
        </p:txBody>
      </p:sp>
      <p:sp>
        <p:nvSpPr>
          <p:cNvPr id="12292" name="Rectangle 2"/>
          <p:cNvSpPr>
            <a:spLocks noGrp="1" noChangeArrowheads="1"/>
          </p:cNvSpPr>
          <p:nvPr>
            <p:ph type="title"/>
          </p:nvPr>
        </p:nvSpPr>
        <p:spPr/>
        <p:txBody>
          <a:bodyPr/>
          <a:lstStyle/>
          <a:p>
            <a:r>
              <a:rPr lang="en-CA" smtClean="0"/>
              <a:t>MAAE 2001 Outline</a:t>
            </a:r>
          </a:p>
        </p:txBody>
      </p:sp>
      <p:sp>
        <p:nvSpPr>
          <p:cNvPr id="12293" name="Rectangle 3"/>
          <p:cNvSpPr>
            <a:spLocks noGrp="1" noChangeArrowheads="1"/>
          </p:cNvSpPr>
          <p:nvPr>
            <p:ph type="body" idx="1"/>
          </p:nvPr>
        </p:nvSpPr>
        <p:spPr/>
        <p:txBody>
          <a:bodyPr/>
          <a:lstStyle/>
          <a:p>
            <a:pPr marL="381000" indent="-381000" algn="just"/>
            <a:r>
              <a:rPr lang="en-US" b="1" smtClean="0">
                <a:cs typeface="Times New Roman" pitchFamily="18" charset="0"/>
              </a:rPr>
              <a:t>Grading:</a:t>
            </a:r>
          </a:p>
          <a:p>
            <a:pPr marL="800100" lvl="1" indent="-342900" algn="just"/>
            <a:endParaRPr lang="en-US" smtClean="0">
              <a:cs typeface="Times New Roman" pitchFamily="18" charset="0"/>
            </a:endParaRPr>
          </a:p>
          <a:p>
            <a:pPr marL="800100" lvl="1" indent="-342900" algn="just"/>
            <a:r>
              <a:rPr lang="en-US" smtClean="0">
                <a:cs typeface="Times New Roman" pitchFamily="18" charset="0"/>
              </a:rPr>
              <a:t>6 DG Lab Assignments:			10%</a:t>
            </a:r>
          </a:p>
          <a:p>
            <a:pPr marL="800100" lvl="1" indent="-342900" algn="just"/>
            <a:r>
              <a:rPr lang="en-US" smtClean="0">
                <a:cs typeface="Times New Roman" pitchFamily="18" charset="0"/>
              </a:rPr>
              <a:t>7 Pro/E exercises: 				10%</a:t>
            </a:r>
            <a:endParaRPr lang="en-CA" smtClean="0">
              <a:cs typeface="Times New Roman" pitchFamily="18" charset="0"/>
            </a:endParaRPr>
          </a:p>
          <a:p>
            <a:pPr marL="800100" lvl="1" indent="-342900" algn="just"/>
            <a:r>
              <a:rPr lang="en-US" smtClean="0">
                <a:cs typeface="Times New Roman" pitchFamily="18" charset="0"/>
              </a:rPr>
              <a:t>1 Design Project:				20% in total</a:t>
            </a:r>
          </a:p>
          <a:p>
            <a:pPr marL="1219200" lvl="2" indent="-304800" algn="just">
              <a:buFontTx/>
              <a:buAutoNum type="arabicPeriod"/>
            </a:pPr>
            <a:r>
              <a:rPr lang="en-US" sz="1800" smtClean="0">
                <a:cs typeface="Times New Roman" pitchFamily="18" charset="0"/>
              </a:rPr>
              <a:t>Project Selection Proposal: 0%</a:t>
            </a:r>
          </a:p>
          <a:p>
            <a:pPr marL="1219200" lvl="2" indent="-304800" algn="just">
              <a:buFontTx/>
              <a:buAutoNum type="arabicPeriod"/>
            </a:pPr>
            <a:r>
              <a:rPr lang="en-US" sz="1800" smtClean="0">
                <a:cs typeface="Times New Roman" pitchFamily="18" charset="0"/>
              </a:rPr>
              <a:t>Concept Sketches: 2%</a:t>
            </a:r>
          </a:p>
          <a:p>
            <a:pPr marL="1219200" lvl="2" indent="-304800" algn="just">
              <a:buFontTx/>
              <a:buAutoNum type="arabicPeriod"/>
            </a:pPr>
            <a:r>
              <a:rPr lang="en-US" sz="1800" smtClean="0">
                <a:cs typeface="Times New Roman" pitchFamily="18" charset="0"/>
              </a:rPr>
              <a:t>Proof-of-Concept Working Model: 3%;</a:t>
            </a:r>
          </a:p>
          <a:p>
            <a:pPr marL="1219200" lvl="2" indent="-304800" algn="just">
              <a:buFontTx/>
              <a:buAutoNum type="arabicPeriod"/>
            </a:pPr>
            <a:r>
              <a:rPr lang="en-US" sz="1800" smtClean="0">
                <a:cs typeface="Times New Roman" pitchFamily="18" charset="0"/>
              </a:rPr>
              <a:t>ABS Working Prototype: 5%;</a:t>
            </a:r>
          </a:p>
          <a:p>
            <a:pPr marL="1219200" lvl="2" indent="-304800" algn="just">
              <a:buFontTx/>
              <a:buAutoNum type="arabicPeriod"/>
            </a:pPr>
            <a:r>
              <a:rPr lang="en-US" sz="1800" smtClean="0">
                <a:cs typeface="Times New Roman" pitchFamily="18" charset="0"/>
              </a:rPr>
              <a:t>Design Drawings and Report: 10%</a:t>
            </a:r>
            <a:endParaRPr lang="en-CA" sz="1800" smtClean="0">
              <a:cs typeface="Times New Roman" pitchFamily="18" charset="0"/>
            </a:endParaRPr>
          </a:p>
          <a:p>
            <a:pPr marL="800100" lvl="1" indent="-342900" algn="just"/>
            <a:r>
              <a:rPr lang="en-US" smtClean="0">
                <a:cs typeface="Times New Roman" pitchFamily="18" charset="0"/>
              </a:rPr>
              <a:t>1 DG Mid-Term (closed-book):		10%</a:t>
            </a:r>
            <a:endParaRPr lang="en-CA" smtClean="0">
              <a:cs typeface="Times New Roman" pitchFamily="18" charset="0"/>
            </a:endParaRPr>
          </a:p>
          <a:p>
            <a:pPr marL="800100" lvl="1" indent="-342900" algn="just"/>
            <a:r>
              <a:rPr lang="en-US" smtClean="0">
                <a:cs typeface="Times New Roman" pitchFamily="18" charset="0"/>
              </a:rPr>
              <a:t>1 Final Exam (closed-book):		50%</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en-CA" smtClean="0"/>
              <a:t>MAAE 2001 Outline</a:t>
            </a:r>
            <a:endParaRPr lang="en-US" smtClean="0"/>
          </a:p>
        </p:txBody>
      </p:sp>
      <p:sp>
        <p:nvSpPr>
          <p:cNvPr id="13315" name="Content Placeholder 2"/>
          <p:cNvSpPr>
            <a:spLocks noGrp="1"/>
          </p:cNvSpPr>
          <p:nvPr>
            <p:ph idx="1"/>
          </p:nvPr>
        </p:nvSpPr>
        <p:spPr/>
        <p:txBody>
          <a:bodyPr/>
          <a:lstStyle/>
          <a:p>
            <a:pPr>
              <a:buFontTx/>
              <a:buNone/>
            </a:pPr>
            <a:endParaRPr lang="en-CA" sz="4000" dirty="0" smtClean="0"/>
          </a:p>
          <a:p>
            <a:pPr>
              <a:buFontTx/>
              <a:buNone/>
            </a:pPr>
            <a:endParaRPr lang="en-CA" sz="4000" dirty="0" smtClean="0"/>
          </a:p>
          <a:p>
            <a:pPr algn="ctr">
              <a:buFontTx/>
              <a:buNone/>
            </a:pPr>
            <a:r>
              <a:rPr lang="en-CA" sz="4000" dirty="0" smtClean="0"/>
              <a:t>Labs start the week of January </a:t>
            </a:r>
            <a:r>
              <a:rPr lang="en-CA" sz="4000" dirty="0" smtClean="0"/>
              <a:t>16.</a:t>
            </a:r>
            <a:endParaRPr lang="en-US" sz="4000" dirty="0" smtClean="0"/>
          </a:p>
        </p:txBody>
      </p:sp>
      <p:sp>
        <p:nvSpPr>
          <p:cNvPr id="13316" name="Footer Placeholder 3"/>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13317" name="Slide Number Placeholder 4"/>
          <p:cNvSpPr>
            <a:spLocks noGrp="1"/>
          </p:cNvSpPr>
          <p:nvPr>
            <p:ph type="sldNum" sz="quarter" idx="12"/>
          </p:nvPr>
        </p:nvSpPr>
        <p:spPr>
          <a:noFill/>
        </p:spPr>
        <p:txBody>
          <a:bodyPr/>
          <a:lstStyle/>
          <a:p>
            <a:fld id="{81CEEB88-BF31-48F7-984B-88A602BF484A}" type="slidenum">
              <a:rPr lang="en-IE" smtClean="0">
                <a:latin typeface="Times New Roman" pitchFamily="18" charset="0"/>
              </a:rPr>
              <a:pPr/>
              <a:t>11</a:t>
            </a:fld>
            <a:endParaRPr lang="en-IE" smtClean="0">
              <a:latin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Footer Placeholder 4"/>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14339" name="Slide Number Placeholder 5"/>
          <p:cNvSpPr>
            <a:spLocks noGrp="1"/>
          </p:cNvSpPr>
          <p:nvPr>
            <p:ph type="sldNum" sz="quarter" idx="12"/>
          </p:nvPr>
        </p:nvSpPr>
        <p:spPr>
          <a:noFill/>
        </p:spPr>
        <p:txBody>
          <a:bodyPr/>
          <a:lstStyle/>
          <a:p>
            <a:fld id="{22ECCD26-E326-43D8-B2F3-E4B48EA069AA}" type="slidenum">
              <a:rPr lang="en-IE" smtClean="0">
                <a:latin typeface="Times New Roman" pitchFamily="18" charset="0"/>
              </a:rPr>
              <a:pPr/>
              <a:t>12</a:t>
            </a:fld>
            <a:endParaRPr lang="en-IE" smtClean="0">
              <a:latin typeface="Times New Roman" pitchFamily="18" charset="0"/>
            </a:endParaRPr>
          </a:p>
        </p:txBody>
      </p:sp>
      <p:sp>
        <p:nvSpPr>
          <p:cNvPr id="14340" name="Rectangle 2"/>
          <p:cNvSpPr>
            <a:spLocks noGrp="1" noChangeArrowheads="1"/>
          </p:cNvSpPr>
          <p:nvPr>
            <p:ph type="title"/>
          </p:nvPr>
        </p:nvSpPr>
        <p:spPr/>
        <p:txBody>
          <a:bodyPr/>
          <a:lstStyle/>
          <a:p>
            <a:r>
              <a:rPr lang="en-US" smtClean="0"/>
              <a:t>WebCT</a:t>
            </a:r>
            <a:endParaRPr lang="en-CA" smtClean="0"/>
          </a:p>
        </p:txBody>
      </p:sp>
      <p:pic>
        <p:nvPicPr>
          <p:cNvPr id="14341" name="Picture 9"/>
          <p:cNvPicPr>
            <a:picLocks noChangeAspect="1" noChangeArrowheads="1"/>
          </p:cNvPicPr>
          <p:nvPr/>
        </p:nvPicPr>
        <p:blipFill>
          <a:blip r:embed="rId2" cstate="print"/>
          <a:srcRect/>
          <a:stretch>
            <a:fillRect/>
          </a:stretch>
        </p:blipFill>
        <p:spPr bwMode="auto">
          <a:xfrm>
            <a:off x="2143125" y="1428750"/>
            <a:ext cx="4835525" cy="47148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Footer Placeholder 4"/>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15363" name="Slide Number Placeholder 5"/>
          <p:cNvSpPr>
            <a:spLocks noGrp="1"/>
          </p:cNvSpPr>
          <p:nvPr>
            <p:ph type="sldNum" sz="quarter" idx="12"/>
          </p:nvPr>
        </p:nvSpPr>
        <p:spPr>
          <a:noFill/>
        </p:spPr>
        <p:txBody>
          <a:bodyPr/>
          <a:lstStyle/>
          <a:p>
            <a:fld id="{9987AE45-E8AB-4007-B676-D1634E68B219}" type="slidenum">
              <a:rPr lang="en-IE" smtClean="0">
                <a:latin typeface="Times New Roman" pitchFamily="18" charset="0"/>
              </a:rPr>
              <a:pPr/>
              <a:t>13</a:t>
            </a:fld>
            <a:endParaRPr lang="en-IE" smtClean="0">
              <a:latin typeface="Times New Roman" pitchFamily="18" charset="0"/>
            </a:endParaRPr>
          </a:p>
        </p:txBody>
      </p:sp>
      <p:sp>
        <p:nvSpPr>
          <p:cNvPr id="15364" name="Rectangle 2"/>
          <p:cNvSpPr>
            <a:spLocks noGrp="1" noChangeArrowheads="1"/>
          </p:cNvSpPr>
          <p:nvPr>
            <p:ph type="title"/>
          </p:nvPr>
        </p:nvSpPr>
        <p:spPr/>
        <p:txBody>
          <a:bodyPr/>
          <a:lstStyle/>
          <a:p>
            <a:r>
              <a:rPr lang="en-US" smtClean="0"/>
              <a:t>WebCT</a:t>
            </a:r>
            <a:endParaRPr lang="en-CA" smtClean="0"/>
          </a:p>
        </p:txBody>
      </p:sp>
      <p:pic>
        <p:nvPicPr>
          <p:cNvPr id="15365" name="Picture 4"/>
          <p:cNvPicPr>
            <a:picLocks noChangeAspect="1" noChangeArrowheads="1"/>
          </p:cNvPicPr>
          <p:nvPr/>
        </p:nvPicPr>
        <p:blipFill>
          <a:blip r:embed="rId2" cstate="print"/>
          <a:srcRect/>
          <a:stretch>
            <a:fillRect/>
          </a:stretch>
        </p:blipFill>
        <p:spPr bwMode="auto">
          <a:xfrm>
            <a:off x="2143125" y="1428750"/>
            <a:ext cx="4835525" cy="47148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Footer Placeholder 4"/>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16387" name="Slide Number Placeholder 5"/>
          <p:cNvSpPr>
            <a:spLocks noGrp="1"/>
          </p:cNvSpPr>
          <p:nvPr>
            <p:ph type="sldNum" sz="quarter" idx="12"/>
          </p:nvPr>
        </p:nvSpPr>
        <p:spPr>
          <a:noFill/>
        </p:spPr>
        <p:txBody>
          <a:bodyPr/>
          <a:lstStyle/>
          <a:p>
            <a:fld id="{35CEA2B2-74AB-46FC-804A-D8C7D1FF4653}" type="slidenum">
              <a:rPr lang="en-IE" smtClean="0">
                <a:latin typeface="Times New Roman" pitchFamily="18" charset="0"/>
              </a:rPr>
              <a:pPr/>
              <a:t>14</a:t>
            </a:fld>
            <a:endParaRPr lang="en-IE" smtClean="0">
              <a:latin typeface="Times New Roman" pitchFamily="18" charset="0"/>
            </a:endParaRPr>
          </a:p>
        </p:txBody>
      </p:sp>
      <p:sp>
        <p:nvSpPr>
          <p:cNvPr id="16388" name="Rectangle 2"/>
          <p:cNvSpPr>
            <a:spLocks noGrp="1" noChangeArrowheads="1"/>
          </p:cNvSpPr>
          <p:nvPr>
            <p:ph type="title"/>
          </p:nvPr>
        </p:nvSpPr>
        <p:spPr/>
        <p:txBody>
          <a:bodyPr/>
          <a:lstStyle/>
          <a:p>
            <a:r>
              <a:rPr lang="en-US" smtClean="0"/>
              <a:t>WebCT</a:t>
            </a:r>
            <a:endParaRPr lang="en-CA" smtClean="0"/>
          </a:p>
        </p:txBody>
      </p:sp>
      <p:pic>
        <p:nvPicPr>
          <p:cNvPr id="16389" name="Picture 9"/>
          <p:cNvPicPr>
            <a:picLocks noChangeAspect="1" noChangeArrowheads="1"/>
          </p:cNvPicPr>
          <p:nvPr/>
        </p:nvPicPr>
        <p:blipFill>
          <a:blip r:embed="rId2" cstate="print"/>
          <a:srcRect/>
          <a:stretch>
            <a:fillRect/>
          </a:stretch>
        </p:blipFill>
        <p:spPr bwMode="auto">
          <a:xfrm>
            <a:off x="2143125" y="1428750"/>
            <a:ext cx="4840288" cy="47148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2"/>
          <p:cNvPicPr>
            <a:picLocks noChangeAspect="1" noChangeArrowheads="1"/>
          </p:cNvPicPr>
          <p:nvPr/>
        </p:nvPicPr>
        <p:blipFill>
          <a:blip r:embed="rId2" cstate="print"/>
          <a:srcRect l="6570" t="28789" r="30637" b="34848"/>
          <a:stretch>
            <a:fillRect/>
          </a:stretch>
        </p:blipFill>
        <p:spPr bwMode="auto">
          <a:xfrm>
            <a:off x="1285875" y="1571625"/>
            <a:ext cx="6711950" cy="3786188"/>
          </a:xfrm>
          <a:prstGeom prst="rect">
            <a:avLst/>
          </a:prstGeom>
          <a:noFill/>
          <a:ln w="9525">
            <a:noFill/>
            <a:miter lim="800000"/>
            <a:headEnd/>
            <a:tailEnd/>
          </a:ln>
        </p:spPr>
      </p:pic>
      <p:sp>
        <p:nvSpPr>
          <p:cNvPr id="17411" name="Footer Placeholder 4"/>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17412" name="Slide Number Placeholder 5"/>
          <p:cNvSpPr>
            <a:spLocks noGrp="1"/>
          </p:cNvSpPr>
          <p:nvPr>
            <p:ph type="sldNum" sz="quarter" idx="12"/>
          </p:nvPr>
        </p:nvSpPr>
        <p:spPr>
          <a:noFill/>
        </p:spPr>
        <p:txBody>
          <a:bodyPr/>
          <a:lstStyle/>
          <a:p>
            <a:fld id="{5CF1BEEB-E741-4326-8CBD-F9D5B205C798}" type="slidenum">
              <a:rPr lang="en-IE" smtClean="0">
                <a:latin typeface="Times New Roman" pitchFamily="18" charset="0"/>
              </a:rPr>
              <a:pPr/>
              <a:t>15</a:t>
            </a:fld>
            <a:endParaRPr lang="en-IE" smtClean="0">
              <a:latin typeface="Times New Roman" pitchFamily="18" charset="0"/>
            </a:endParaRPr>
          </a:p>
        </p:txBody>
      </p:sp>
      <p:sp>
        <p:nvSpPr>
          <p:cNvPr id="17413" name="Rectangle 2"/>
          <p:cNvSpPr>
            <a:spLocks noGrp="1" noChangeArrowheads="1"/>
          </p:cNvSpPr>
          <p:nvPr>
            <p:ph type="title"/>
          </p:nvPr>
        </p:nvSpPr>
        <p:spPr/>
        <p:txBody>
          <a:bodyPr/>
          <a:lstStyle/>
          <a:p>
            <a:r>
              <a:rPr lang="en-US" smtClean="0"/>
              <a:t>WebCT</a:t>
            </a:r>
            <a:endParaRPr lang="en-CA" smtClean="0"/>
          </a:p>
        </p:txBody>
      </p:sp>
      <p:sp>
        <p:nvSpPr>
          <p:cNvPr id="288773" name="AutoShape 5"/>
          <p:cNvSpPr>
            <a:spLocks noChangeArrowheads="1"/>
          </p:cNvSpPr>
          <p:nvPr/>
        </p:nvSpPr>
        <p:spPr bwMode="auto">
          <a:xfrm flipH="1">
            <a:off x="2786063" y="2357438"/>
            <a:ext cx="2357437" cy="285750"/>
          </a:xfrm>
          <a:prstGeom prst="curvedDownArrow">
            <a:avLst>
              <a:gd name="adj1" fmla="val 92698"/>
              <a:gd name="adj2" fmla="val 342719"/>
              <a:gd name="adj3" fmla="val 33333"/>
            </a:avLst>
          </a:prstGeom>
          <a:solidFill>
            <a:schemeClr val="accent1"/>
          </a:solidFill>
          <a:ln w="9525">
            <a:solidFill>
              <a:schemeClr val="tx1"/>
            </a:solidFill>
            <a:miter lim="800000"/>
            <a:headEnd/>
            <a:tailEnd/>
          </a:ln>
        </p:spPr>
        <p:txBody>
          <a:bodyPr wrap="none" anchor="ct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887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877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oter Placeholder 4"/>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18435" name="Slide Number Placeholder 5"/>
          <p:cNvSpPr>
            <a:spLocks noGrp="1"/>
          </p:cNvSpPr>
          <p:nvPr>
            <p:ph type="sldNum" sz="quarter" idx="12"/>
          </p:nvPr>
        </p:nvSpPr>
        <p:spPr>
          <a:noFill/>
        </p:spPr>
        <p:txBody>
          <a:bodyPr/>
          <a:lstStyle/>
          <a:p>
            <a:fld id="{6BF7EDF2-A1E0-4715-B0FE-621CC093AE4B}" type="slidenum">
              <a:rPr lang="en-IE" smtClean="0">
                <a:latin typeface="Times New Roman" pitchFamily="18" charset="0"/>
              </a:rPr>
              <a:pPr/>
              <a:t>16</a:t>
            </a:fld>
            <a:endParaRPr lang="en-IE" smtClean="0">
              <a:latin typeface="Times New Roman" pitchFamily="18" charset="0"/>
            </a:endParaRPr>
          </a:p>
        </p:txBody>
      </p:sp>
      <p:sp>
        <p:nvSpPr>
          <p:cNvPr id="18436" name="Rectangle 2"/>
          <p:cNvSpPr>
            <a:spLocks noGrp="1" noChangeArrowheads="1"/>
          </p:cNvSpPr>
          <p:nvPr>
            <p:ph type="title"/>
          </p:nvPr>
        </p:nvSpPr>
        <p:spPr/>
        <p:txBody>
          <a:bodyPr/>
          <a:lstStyle/>
          <a:p>
            <a:r>
              <a:rPr lang="en-US" smtClean="0"/>
              <a:t>WebCT</a:t>
            </a:r>
            <a:endParaRPr lang="en-CA" smtClean="0"/>
          </a:p>
        </p:txBody>
      </p:sp>
      <p:graphicFrame>
        <p:nvGraphicFramePr>
          <p:cNvPr id="8" name="Table 7"/>
          <p:cNvGraphicFramePr>
            <a:graphicFrameLocks noGrp="1"/>
          </p:cNvGraphicFramePr>
          <p:nvPr/>
        </p:nvGraphicFramePr>
        <p:xfrm>
          <a:off x="1403648" y="1397003"/>
          <a:ext cx="6552727" cy="4840308"/>
        </p:xfrm>
        <a:graphic>
          <a:graphicData uri="http://schemas.openxmlformats.org/drawingml/2006/table">
            <a:tbl>
              <a:tblPr/>
              <a:tblGrid>
                <a:gridCol w="849565"/>
                <a:gridCol w="1231253"/>
                <a:gridCol w="1142602"/>
                <a:gridCol w="1182003"/>
                <a:gridCol w="1073652"/>
                <a:gridCol w="1073652"/>
              </a:tblGrid>
              <a:tr h="315227">
                <a:tc gridSpan="6">
                  <a:txBody>
                    <a:bodyPr/>
                    <a:lstStyle/>
                    <a:p>
                      <a:pPr algn="ctr" fontAlgn="b"/>
                      <a:r>
                        <a:rPr lang="en-US" sz="1300" b="1" i="0" u="none" strike="noStrike" dirty="0">
                          <a:latin typeface="Arial"/>
                        </a:rPr>
                        <a:t>MAAE 2001, Section A, Winter 2012 - Lecture and Lab Timetable</a:t>
                      </a:r>
                    </a:p>
                  </a:txBody>
                  <a:tcPr marL="6617" marR="6617" marT="6617"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15227">
                <a:tc gridSpan="6">
                  <a:txBody>
                    <a:bodyPr/>
                    <a:lstStyle/>
                    <a:p>
                      <a:pPr algn="ctr" fontAlgn="ctr"/>
                      <a:r>
                        <a:rPr lang="en-US" sz="1000" b="1" i="0" u="none" strike="noStrike">
                          <a:latin typeface="Arial"/>
                        </a:rPr>
                        <a:t>Prof. A. de Ruiter</a:t>
                      </a:r>
                    </a:p>
                  </a:txBody>
                  <a:tcPr marL="6617" marR="6617" marT="6617"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11202">
                <a:tc>
                  <a:txBody>
                    <a:bodyPr/>
                    <a:lstStyle/>
                    <a:p>
                      <a:pPr algn="ctr" fontAlgn="t"/>
                      <a:r>
                        <a:rPr lang="en-US" sz="1000" b="1" i="0" u="none" strike="noStrike">
                          <a:latin typeface="Arial"/>
                        </a:rPr>
                        <a:t> </a:t>
                      </a:r>
                    </a:p>
                  </a:txBody>
                  <a:tcPr marL="6617" marR="6617" marT="6617"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1" i="0" u="none" strike="noStrike">
                          <a:latin typeface="Arial"/>
                        </a:rPr>
                        <a:t>Monday</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r>
                        <a:rPr lang="en-US" sz="1000" b="1" i="0" u="none" strike="noStrike">
                          <a:latin typeface="Arial"/>
                        </a:rPr>
                        <a:t>Tuesday</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1" i="0" u="none" strike="noStrike">
                          <a:latin typeface="Arial"/>
                        </a:rPr>
                        <a:t>Wednesday</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r>
                        <a:rPr lang="en-US" sz="1000" b="1" i="0" u="none" strike="noStrike">
                          <a:latin typeface="Arial"/>
                        </a:rPr>
                        <a:t>Thursday</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1" i="0" u="none" strike="noStrike">
                          <a:latin typeface="Arial"/>
                        </a:rPr>
                        <a:t>Friday</a:t>
                      </a:r>
                    </a:p>
                  </a:txBody>
                  <a:tcPr marL="6617" marR="6617" marT="6617"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1202">
                <a:tc>
                  <a:txBody>
                    <a:bodyPr/>
                    <a:lstStyle/>
                    <a:p>
                      <a:pPr algn="r" fontAlgn="t"/>
                      <a:r>
                        <a:rPr lang="en-US" sz="1000" b="1" i="0" u="none" strike="noStrike">
                          <a:latin typeface="Arial"/>
                        </a:rPr>
                        <a:t>8:30</a:t>
                      </a:r>
                    </a:p>
                  </a:txBody>
                  <a:tcPr marL="6617" marR="6617" marT="6617"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t"/>
                      <a:r>
                        <a:rPr lang="en-US" sz="1000" b="0" i="0" u="none" strike="noStrike">
                          <a:latin typeface="Arial"/>
                        </a:rPr>
                        <a:t>Lecture - Sect A/B    5050MC/101AT</a:t>
                      </a:r>
                    </a:p>
                  </a:txBody>
                  <a:tcPr marL="6617" marR="6617" marT="6617"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ctr" fontAlgn="t"/>
                      <a:r>
                        <a:rPr lang="en-US" sz="1000" b="1"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t"/>
                      <a:r>
                        <a:rPr lang="en-US" sz="1000" b="0" i="0" u="none" strike="noStrike">
                          <a:latin typeface="Arial"/>
                        </a:rPr>
                        <a:t>Lecture - Sect A/B    5050MC/C164LA</a:t>
                      </a:r>
                    </a:p>
                  </a:txBody>
                  <a:tcPr marL="6617" marR="6617" marT="6617"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ctr" fontAlgn="t"/>
                      <a:r>
                        <a:rPr lang="en-US" sz="1000" b="1"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1"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1202">
                <a:tc>
                  <a:txBody>
                    <a:bodyPr/>
                    <a:lstStyle/>
                    <a:p>
                      <a:pPr algn="r" fontAlgn="t"/>
                      <a:r>
                        <a:rPr lang="en-US" sz="1000" b="1" i="0" u="none" strike="noStrike">
                          <a:latin typeface="Arial"/>
                        </a:rPr>
                        <a:t>9:00</a:t>
                      </a:r>
                    </a:p>
                  </a:txBody>
                  <a:tcPr marL="6617" marR="6617" marT="6617"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n-US"/>
                    </a:p>
                  </a:txBody>
                  <a:tcPr/>
                </a:tc>
                <a:tc>
                  <a:txBody>
                    <a:bodyPr/>
                    <a:lstStyle/>
                    <a:p>
                      <a:pPr algn="l"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c>
                  <a:txBody>
                    <a:bodyPr/>
                    <a:lstStyle/>
                    <a:p>
                      <a:pPr algn="l"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1202">
                <a:tc>
                  <a:txBody>
                    <a:bodyPr/>
                    <a:lstStyle/>
                    <a:p>
                      <a:pPr algn="r" fontAlgn="t"/>
                      <a:r>
                        <a:rPr lang="en-US" sz="1000" b="1" i="0" u="none" strike="noStrike">
                          <a:latin typeface="Arial"/>
                        </a:rPr>
                        <a:t>9:30</a:t>
                      </a:r>
                    </a:p>
                  </a:txBody>
                  <a:tcPr marL="6617" marR="6617" marT="6617"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4">
                  <a:txBody>
                    <a:bodyPr/>
                    <a:lstStyle/>
                    <a:p>
                      <a:pPr algn="ctr" fontAlgn="t"/>
                      <a:r>
                        <a:rPr lang="en-US" sz="1000" b="0" i="0" u="none" strike="noStrike">
                          <a:latin typeface="Arial"/>
                        </a:rPr>
                        <a:t>Lab A2                 DG                        9:30-11:30                2256ME</a:t>
                      </a:r>
                    </a:p>
                  </a:txBody>
                  <a:tcPr marL="6617" marR="6617" marT="6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fontAlgn="t"/>
                      <a:r>
                        <a:rPr lang="en-US" sz="1000" b="0" i="0" u="none" strike="noStrike">
                          <a:latin typeface="Arial"/>
                        </a:rPr>
                        <a:t> </a:t>
                      </a:r>
                    </a:p>
                  </a:txBody>
                  <a:tcPr marL="6617" marR="6617" marT="6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4">
                  <a:txBody>
                    <a:bodyPr/>
                    <a:lstStyle/>
                    <a:p>
                      <a:pPr algn="ctr" fontAlgn="t"/>
                      <a:r>
                        <a:rPr lang="it-IT" sz="1000" b="0" i="0" u="none" strike="noStrike">
                          <a:latin typeface="Arial"/>
                        </a:rPr>
                        <a:t>Lab A2             Pro/E                         9:30-11:30                2256ME</a:t>
                      </a:r>
                    </a:p>
                  </a:txBody>
                  <a:tcPr marL="6617" marR="6617" marT="6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l" fontAlgn="b"/>
                      <a:r>
                        <a:rPr lang="en-US" sz="700" b="0" i="0" u="none" strike="noStrike">
                          <a:latin typeface="Arial"/>
                        </a:rPr>
                        <a:t> </a:t>
                      </a:r>
                    </a:p>
                  </a:txBody>
                  <a:tcPr marL="6617" marR="6617" marT="6617" marB="0" anchor="b">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1202">
                <a:tc>
                  <a:txBody>
                    <a:bodyPr/>
                    <a:lstStyle/>
                    <a:p>
                      <a:pPr algn="r" fontAlgn="t"/>
                      <a:r>
                        <a:rPr lang="en-US" sz="1000" b="1" i="0" u="none" strike="noStrike">
                          <a:latin typeface="Arial"/>
                        </a:rPr>
                        <a:t>10:00</a:t>
                      </a:r>
                    </a:p>
                  </a:txBody>
                  <a:tcPr marL="6617" marR="6617" marT="6617"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n-US"/>
                    </a:p>
                  </a:txBody>
                  <a:tcPr/>
                </a:tc>
                <a:tc>
                  <a:txBody>
                    <a:bodyPr/>
                    <a:lstStyle/>
                    <a:p>
                      <a:pPr algn="ctr" fontAlgn="t"/>
                      <a:r>
                        <a:rPr lang="en-US" sz="1000" b="0" i="0" u="none" strike="noStrike">
                          <a:latin typeface="Arial"/>
                        </a:rPr>
                        <a:t> </a:t>
                      </a:r>
                    </a:p>
                  </a:txBody>
                  <a:tcPr marL="6617" marR="6617" marT="6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n-US"/>
                    </a:p>
                  </a:txBody>
                  <a:tcPr/>
                </a:tc>
                <a:tc>
                  <a:txBody>
                    <a:bodyPr/>
                    <a:lstStyle/>
                    <a:p>
                      <a:pPr algn="l" fontAlgn="b"/>
                      <a:r>
                        <a:rPr lang="en-US" sz="700" b="0" i="0" u="none" strike="noStrike">
                          <a:latin typeface="Arial"/>
                        </a:rPr>
                        <a:t> </a:t>
                      </a:r>
                    </a:p>
                  </a:txBody>
                  <a:tcPr marL="6617" marR="6617" marT="6617" marB="0" anchor="b">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1202">
                <a:tc>
                  <a:txBody>
                    <a:bodyPr/>
                    <a:lstStyle/>
                    <a:p>
                      <a:pPr algn="r" fontAlgn="t"/>
                      <a:r>
                        <a:rPr lang="en-US" sz="1000" b="1" i="0" u="none" strike="noStrike">
                          <a:latin typeface="Arial"/>
                        </a:rPr>
                        <a:t>10:30</a:t>
                      </a:r>
                    </a:p>
                  </a:txBody>
                  <a:tcPr marL="6617" marR="6617" marT="6617"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n-US"/>
                    </a:p>
                  </a:txBody>
                  <a:tcPr/>
                </a:tc>
                <a:tc>
                  <a:txBody>
                    <a:bodyPr/>
                    <a:lstStyle/>
                    <a:p>
                      <a:pPr algn="ctr" fontAlgn="t"/>
                      <a:r>
                        <a:rPr lang="en-US" sz="1000" b="0" i="0" u="none" strike="noStrike">
                          <a:latin typeface="Arial"/>
                        </a:rPr>
                        <a:t> </a:t>
                      </a:r>
                    </a:p>
                  </a:txBody>
                  <a:tcPr marL="6617" marR="6617" marT="6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n-US"/>
                    </a:p>
                  </a:txBody>
                  <a:tcPr/>
                </a:tc>
                <a:tc>
                  <a:txBody>
                    <a:bodyPr/>
                    <a:lstStyle/>
                    <a:p>
                      <a:pPr algn="l" fontAlgn="b"/>
                      <a:r>
                        <a:rPr lang="en-US" sz="700" b="0" i="0" u="none" strike="noStrike">
                          <a:latin typeface="Arial"/>
                        </a:rPr>
                        <a:t> </a:t>
                      </a:r>
                    </a:p>
                  </a:txBody>
                  <a:tcPr marL="6617" marR="6617" marT="6617" marB="0" anchor="b">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1202">
                <a:tc>
                  <a:txBody>
                    <a:bodyPr/>
                    <a:lstStyle/>
                    <a:p>
                      <a:pPr algn="r" fontAlgn="t"/>
                      <a:r>
                        <a:rPr lang="en-US" sz="1000" b="1" i="0" u="none" strike="noStrike">
                          <a:latin typeface="Arial"/>
                        </a:rPr>
                        <a:t>11:00</a:t>
                      </a:r>
                    </a:p>
                  </a:txBody>
                  <a:tcPr marL="6617" marR="6617" marT="6617"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c>
                  <a:txBody>
                    <a:bodyPr/>
                    <a:lstStyle/>
                    <a:p>
                      <a:pPr algn="ctr" fontAlgn="t"/>
                      <a:r>
                        <a:rPr lang="en-US" sz="1000" b="0" i="0" u="none" strike="noStrike">
                          <a:latin typeface="Arial"/>
                        </a:rPr>
                        <a:t> </a:t>
                      </a:r>
                    </a:p>
                  </a:txBody>
                  <a:tcPr marL="6617" marR="6617" marT="6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c>
                  <a:txBody>
                    <a:bodyPr/>
                    <a:lstStyle/>
                    <a:p>
                      <a:pPr algn="l" fontAlgn="b"/>
                      <a:r>
                        <a:rPr lang="en-US" sz="700" b="0" i="0" u="none" strike="noStrike">
                          <a:latin typeface="Arial"/>
                        </a:rPr>
                        <a:t> </a:t>
                      </a:r>
                    </a:p>
                  </a:txBody>
                  <a:tcPr marL="6617" marR="6617" marT="6617" marB="0" anchor="b">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1202">
                <a:tc>
                  <a:txBody>
                    <a:bodyPr/>
                    <a:lstStyle/>
                    <a:p>
                      <a:pPr algn="r" fontAlgn="t"/>
                      <a:r>
                        <a:rPr lang="en-US" sz="1000" b="1" i="0" u="none" strike="noStrike">
                          <a:latin typeface="Arial"/>
                        </a:rPr>
                        <a:t>11:30</a:t>
                      </a:r>
                    </a:p>
                  </a:txBody>
                  <a:tcPr marL="6617" marR="6617" marT="6617"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4">
                  <a:txBody>
                    <a:bodyPr/>
                    <a:lstStyle/>
                    <a:p>
                      <a:pPr algn="ctr" fontAlgn="t"/>
                      <a:r>
                        <a:rPr lang="en-US" sz="1000" b="0" i="0" u="none" strike="noStrike" dirty="0">
                          <a:latin typeface="Arial"/>
                        </a:rPr>
                        <a:t>  Lab A3      </a:t>
                      </a:r>
                      <a:r>
                        <a:rPr lang="en-US" sz="1000" b="0" i="0" u="none" strike="noStrike" dirty="0" smtClean="0">
                          <a:latin typeface="Arial"/>
                        </a:rPr>
                        <a:t>           </a:t>
                      </a:r>
                      <a:r>
                        <a:rPr lang="en-US" sz="1000" b="0" i="0" u="none" strike="noStrike" dirty="0">
                          <a:latin typeface="Arial"/>
                        </a:rPr>
                        <a:t>DG                        11:30-1:30                2256ME</a:t>
                      </a:r>
                    </a:p>
                  </a:txBody>
                  <a:tcPr marL="6617" marR="6617" marT="6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C0C0"/>
                    </a:solidFill>
                  </a:tcPr>
                </a:tc>
                <a:tc rowSpan="4">
                  <a:txBody>
                    <a:bodyPr/>
                    <a:lstStyle/>
                    <a:p>
                      <a:pPr algn="ctr" fontAlgn="t"/>
                      <a:r>
                        <a:rPr lang="en-US" sz="1000" b="0" i="0" u="none" strike="noStrike" dirty="0">
                          <a:latin typeface="Arial"/>
                        </a:rPr>
                        <a:t>  Lab A1      </a:t>
                      </a:r>
                      <a:r>
                        <a:rPr lang="en-US" sz="1000" b="0" i="0" u="none" strike="noStrike" dirty="0" smtClean="0">
                          <a:latin typeface="Arial"/>
                        </a:rPr>
                        <a:t>        </a:t>
                      </a:r>
                      <a:r>
                        <a:rPr lang="en-US" sz="1000" b="0" i="0" u="none" strike="noStrike" dirty="0">
                          <a:latin typeface="Arial"/>
                        </a:rPr>
                        <a:t>DG                        11:30-1:30                2256ME</a:t>
                      </a:r>
                    </a:p>
                  </a:txBody>
                  <a:tcPr marL="6617" marR="6617" marT="6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rowSpan="4">
                  <a:txBody>
                    <a:bodyPr/>
                    <a:lstStyle/>
                    <a:p>
                      <a:pPr algn="ctr" fontAlgn="t"/>
                      <a:r>
                        <a:rPr lang="it-IT" sz="1000" b="0" i="0" u="none" strike="noStrike">
                          <a:latin typeface="Arial"/>
                        </a:rPr>
                        <a:t>Lab A3                Pro/E                        11:30-1:30                2256ME</a:t>
                      </a:r>
                    </a:p>
                  </a:txBody>
                  <a:tcPr marL="6617" marR="6617" marT="6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C0C0"/>
                    </a:solidFill>
                  </a:tcPr>
                </a:tc>
                <a:tc rowSpan="4">
                  <a:txBody>
                    <a:bodyPr/>
                    <a:lstStyle/>
                    <a:p>
                      <a:pPr algn="ctr" fontAlgn="t"/>
                      <a:r>
                        <a:rPr lang="it-IT" sz="1000" b="0" i="0" u="none" strike="noStrike">
                          <a:latin typeface="Arial"/>
                        </a:rPr>
                        <a:t>Lab A1                Pro/E                        11:30-1:30                2256ME</a:t>
                      </a:r>
                    </a:p>
                  </a:txBody>
                  <a:tcPr marL="6617" marR="6617" marT="6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C0C0"/>
                    </a:solidFill>
                  </a:tcPr>
                </a:tc>
                <a:tc>
                  <a:txBody>
                    <a:bodyPr/>
                    <a:lstStyle/>
                    <a:p>
                      <a:pPr algn="l" fontAlgn="t"/>
                      <a:r>
                        <a:rPr lang="en-US" sz="1000" b="0" i="0" u="none" strike="noStrike">
                          <a:latin typeface="Arial"/>
                        </a:rPr>
                        <a:t> </a:t>
                      </a:r>
                    </a:p>
                  </a:txBody>
                  <a:tcPr marL="6617" marR="6617" marT="6617"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1202">
                <a:tc>
                  <a:txBody>
                    <a:bodyPr/>
                    <a:lstStyle/>
                    <a:p>
                      <a:pPr algn="r" fontAlgn="t"/>
                      <a:r>
                        <a:rPr lang="en-US" sz="1000" b="1" i="0" u="none" strike="noStrike">
                          <a:latin typeface="Arial"/>
                        </a:rPr>
                        <a:t>12:00</a:t>
                      </a:r>
                    </a:p>
                  </a:txBody>
                  <a:tcPr marL="6617" marR="6617" marT="6617"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l" fontAlgn="t"/>
                      <a:r>
                        <a:rPr lang="en-US" sz="1000" b="0" i="0" u="none" strike="noStrike">
                          <a:latin typeface="Arial"/>
                        </a:rPr>
                        <a:t> </a:t>
                      </a:r>
                    </a:p>
                  </a:txBody>
                  <a:tcPr marL="6617" marR="6617" marT="6617"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1202">
                <a:tc>
                  <a:txBody>
                    <a:bodyPr/>
                    <a:lstStyle/>
                    <a:p>
                      <a:pPr algn="r" fontAlgn="t"/>
                      <a:r>
                        <a:rPr lang="en-US" sz="1000" b="1" i="0" u="none" strike="noStrike">
                          <a:latin typeface="Arial"/>
                        </a:rPr>
                        <a:t>12:30</a:t>
                      </a:r>
                    </a:p>
                  </a:txBody>
                  <a:tcPr marL="6617" marR="6617" marT="6617"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l" fontAlgn="b"/>
                      <a:r>
                        <a:rPr lang="en-US" sz="700" b="0" i="0" u="none" strike="noStrike">
                          <a:latin typeface="Arial"/>
                        </a:rPr>
                        <a:t> </a:t>
                      </a:r>
                    </a:p>
                  </a:txBody>
                  <a:tcPr marL="6617" marR="6617" marT="6617" marB="0" anchor="b">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1202">
                <a:tc>
                  <a:txBody>
                    <a:bodyPr/>
                    <a:lstStyle/>
                    <a:p>
                      <a:pPr algn="r" fontAlgn="t"/>
                      <a:r>
                        <a:rPr lang="en-US" sz="1000" b="1" i="0" u="none" strike="noStrike">
                          <a:latin typeface="Arial"/>
                        </a:rPr>
                        <a:t>1:00</a:t>
                      </a:r>
                    </a:p>
                  </a:txBody>
                  <a:tcPr marL="6617" marR="6617" marT="6617"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l" fontAlgn="b"/>
                      <a:r>
                        <a:rPr lang="en-US" sz="700" b="0" i="0" u="none" strike="noStrike">
                          <a:latin typeface="Arial"/>
                        </a:rPr>
                        <a:t> </a:t>
                      </a:r>
                    </a:p>
                  </a:txBody>
                  <a:tcPr marL="6617" marR="6617" marT="6617" marB="0" anchor="b">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1202">
                <a:tc>
                  <a:txBody>
                    <a:bodyPr/>
                    <a:lstStyle/>
                    <a:p>
                      <a:pPr algn="r" fontAlgn="t"/>
                      <a:r>
                        <a:rPr lang="en-US" sz="1000" b="1" i="0" u="none" strike="noStrike">
                          <a:latin typeface="Arial"/>
                        </a:rPr>
                        <a:t>1:30</a:t>
                      </a:r>
                    </a:p>
                  </a:txBody>
                  <a:tcPr marL="6617" marR="6617" marT="6617"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1"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1202">
                <a:tc>
                  <a:txBody>
                    <a:bodyPr/>
                    <a:lstStyle/>
                    <a:p>
                      <a:pPr algn="r" fontAlgn="t"/>
                      <a:r>
                        <a:rPr lang="en-US" sz="1000" b="1" i="0" u="none" strike="noStrike">
                          <a:latin typeface="Arial"/>
                        </a:rPr>
                        <a:t>2:00</a:t>
                      </a:r>
                    </a:p>
                  </a:txBody>
                  <a:tcPr marL="6617" marR="6617" marT="6617"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1"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1202">
                <a:tc>
                  <a:txBody>
                    <a:bodyPr/>
                    <a:lstStyle/>
                    <a:p>
                      <a:pPr algn="r" fontAlgn="t"/>
                      <a:r>
                        <a:rPr lang="en-US" sz="1000" b="1" i="0" u="none" strike="noStrike">
                          <a:latin typeface="Arial"/>
                        </a:rPr>
                        <a:t>2:30</a:t>
                      </a:r>
                    </a:p>
                  </a:txBody>
                  <a:tcPr marL="6617" marR="6617" marT="6617"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t"/>
                      <a:r>
                        <a:rPr lang="en-US" sz="1000" b="1"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1202">
                <a:tc>
                  <a:txBody>
                    <a:bodyPr/>
                    <a:lstStyle/>
                    <a:p>
                      <a:pPr algn="r" fontAlgn="t"/>
                      <a:r>
                        <a:rPr lang="en-US" sz="1000" b="1" i="0" u="none" strike="noStrike">
                          <a:latin typeface="Arial"/>
                        </a:rPr>
                        <a:t>3:00</a:t>
                      </a:r>
                    </a:p>
                  </a:txBody>
                  <a:tcPr marL="6617" marR="6617" marT="6617"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t"/>
                      <a:r>
                        <a:rPr lang="en-US" sz="1000" b="1"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1202">
                <a:tc>
                  <a:txBody>
                    <a:bodyPr/>
                    <a:lstStyle/>
                    <a:p>
                      <a:pPr algn="r" fontAlgn="t"/>
                      <a:r>
                        <a:rPr lang="en-US" sz="1000" b="1" i="0" u="none" strike="noStrike">
                          <a:latin typeface="Arial"/>
                        </a:rPr>
                        <a:t>3:30</a:t>
                      </a:r>
                    </a:p>
                  </a:txBody>
                  <a:tcPr marL="6617" marR="6617" marT="6617"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t"/>
                      <a:r>
                        <a:rPr lang="en-US" sz="1000" b="1"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1202">
                <a:tc>
                  <a:txBody>
                    <a:bodyPr/>
                    <a:lstStyle/>
                    <a:p>
                      <a:pPr algn="r" fontAlgn="t"/>
                      <a:r>
                        <a:rPr lang="en-US" sz="1000" b="1" i="0" u="none" strike="noStrike">
                          <a:latin typeface="Arial"/>
                        </a:rPr>
                        <a:t>4:00</a:t>
                      </a:r>
                    </a:p>
                  </a:txBody>
                  <a:tcPr marL="6617" marR="6617" marT="6617"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t"/>
                      <a:r>
                        <a:rPr lang="en-US" sz="1000" b="1"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1202">
                <a:tc>
                  <a:txBody>
                    <a:bodyPr/>
                    <a:lstStyle/>
                    <a:p>
                      <a:pPr algn="r" fontAlgn="t"/>
                      <a:r>
                        <a:rPr lang="en-US" sz="1000" b="1" i="0" u="none" strike="noStrike">
                          <a:latin typeface="Arial"/>
                        </a:rPr>
                        <a:t>4:30</a:t>
                      </a:r>
                    </a:p>
                  </a:txBody>
                  <a:tcPr marL="6617" marR="6617" marT="6617"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1"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1202">
                <a:tc>
                  <a:txBody>
                    <a:bodyPr/>
                    <a:lstStyle/>
                    <a:p>
                      <a:pPr algn="r" fontAlgn="t"/>
                      <a:r>
                        <a:rPr lang="en-US" sz="1000" b="1" i="0" u="none" strike="noStrike">
                          <a:latin typeface="Arial"/>
                        </a:rPr>
                        <a:t>5:00</a:t>
                      </a:r>
                    </a:p>
                  </a:txBody>
                  <a:tcPr marL="6617" marR="6617" marT="6617"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1"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7016">
                <a:tc>
                  <a:txBody>
                    <a:bodyPr/>
                    <a:lstStyle/>
                    <a:p>
                      <a:pPr algn="r" fontAlgn="t"/>
                      <a:r>
                        <a:rPr lang="en-US" sz="1000" b="1" i="0" u="none" strike="noStrike">
                          <a:latin typeface="Arial"/>
                        </a:rPr>
                        <a:t>5:30</a:t>
                      </a:r>
                    </a:p>
                  </a:txBody>
                  <a:tcPr marL="6617" marR="6617" marT="6617"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700" b="0" i="0" u="none" strike="noStrike">
                          <a:latin typeface="Arial"/>
                        </a:rPr>
                        <a:t> </a:t>
                      </a:r>
                    </a:p>
                  </a:txBody>
                  <a:tcPr marL="6617" marR="6617" marT="661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700" b="0" i="0" u="none" strike="noStrike">
                          <a:latin typeface="Arial"/>
                        </a:rPr>
                        <a:t> </a:t>
                      </a:r>
                    </a:p>
                  </a:txBody>
                  <a:tcPr marL="6617" marR="6617" marT="661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700" b="0" i="0" u="none" strike="noStrike">
                          <a:latin typeface="Arial"/>
                        </a:rPr>
                        <a:t> </a:t>
                      </a:r>
                    </a:p>
                  </a:txBody>
                  <a:tcPr marL="6617" marR="6617" marT="661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700" b="0" i="0" u="none" strike="noStrike">
                          <a:latin typeface="Arial"/>
                        </a:rPr>
                        <a:t> </a:t>
                      </a:r>
                    </a:p>
                  </a:txBody>
                  <a:tcPr marL="6617" marR="6617" marT="661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700" b="0" i="0" u="none" strike="noStrike" dirty="0">
                          <a:latin typeface="Arial"/>
                        </a:rPr>
                        <a:t> </a:t>
                      </a:r>
                    </a:p>
                  </a:txBody>
                  <a:tcPr marL="6617" marR="6617" marT="6617" marB="0" anchor="b">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en-US" smtClean="0"/>
              <a:t>WebCT</a:t>
            </a:r>
          </a:p>
        </p:txBody>
      </p:sp>
      <p:sp>
        <p:nvSpPr>
          <p:cNvPr id="19459" name="Footer Placeholder 3"/>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19460" name="Slide Number Placeholder 4"/>
          <p:cNvSpPr>
            <a:spLocks noGrp="1"/>
          </p:cNvSpPr>
          <p:nvPr>
            <p:ph type="sldNum" sz="quarter" idx="12"/>
          </p:nvPr>
        </p:nvSpPr>
        <p:spPr>
          <a:noFill/>
        </p:spPr>
        <p:txBody>
          <a:bodyPr/>
          <a:lstStyle/>
          <a:p>
            <a:fld id="{D31E8312-620C-4828-ADC0-65FBD3A6CE62}" type="slidenum">
              <a:rPr lang="en-IE" smtClean="0">
                <a:latin typeface="Times New Roman" pitchFamily="18" charset="0"/>
              </a:rPr>
              <a:pPr/>
              <a:t>17</a:t>
            </a:fld>
            <a:endParaRPr lang="en-IE" smtClean="0">
              <a:latin typeface="Times New Roman" pitchFamily="18" charset="0"/>
            </a:endParaRPr>
          </a:p>
        </p:txBody>
      </p:sp>
      <p:graphicFrame>
        <p:nvGraphicFramePr>
          <p:cNvPr id="6" name="Table 5"/>
          <p:cNvGraphicFramePr>
            <a:graphicFrameLocks noGrp="1"/>
          </p:cNvGraphicFramePr>
          <p:nvPr/>
        </p:nvGraphicFramePr>
        <p:xfrm>
          <a:off x="1331640" y="1386111"/>
          <a:ext cx="6552727" cy="4912317"/>
        </p:xfrm>
        <a:graphic>
          <a:graphicData uri="http://schemas.openxmlformats.org/drawingml/2006/table">
            <a:tbl>
              <a:tblPr/>
              <a:tblGrid>
                <a:gridCol w="958459"/>
                <a:gridCol w="1212743"/>
                <a:gridCol w="1075822"/>
                <a:gridCol w="1173623"/>
                <a:gridCol w="1066040"/>
                <a:gridCol w="1066040"/>
              </a:tblGrid>
              <a:tr h="319917">
                <a:tc gridSpan="6">
                  <a:txBody>
                    <a:bodyPr/>
                    <a:lstStyle/>
                    <a:p>
                      <a:pPr algn="ctr" fontAlgn="b"/>
                      <a:r>
                        <a:rPr lang="en-US" sz="1300" b="1" i="0" u="none" strike="noStrike">
                          <a:latin typeface="Arial"/>
                        </a:rPr>
                        <a:t>MAAE 2001, Section B, Winter 2012 - Lecture and Lab Timetable</a:t>
                      </a:r>
                    </a:p>
                  </a:txBody>
                  <a:tcPr marL="6617" marR="6617" marT="6617"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19917">
                <a:tc gridSpan="6">
                  <a:txBody>
                    <a:bodyPr/>
                    <a:lstStyle/>
                    <a:p>
                      <a:pPr algn="ctr" fontAlgn="ctr"/>
                      <a:r>
                        <a:rPr lang="en-US" sz="1000" b="1" i="0" u="none" strike="noStrike">
                          <a:latin typeface="Arial"/>
                        </a:rPr>
                        <a:t>Prof. M.J.D. Hayes</a:t>
                      </a:r>
                    </a:p>
                  </a:txBody>
                  <a:tcPr marL="6617" marR="6617" marT="6617"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14344">
                <a:tc>
                  <a:txBody>
                    <a:bodyPr/>
                    <a:lstStyle/>
                    <a:p>
                      <a:pPr algn="ctr" fontAlgn="t"/>
                      <a:r>
                        <a:rPr lang="en-US" sz="1000" b="1" i="0" u="none" strike="noStrike">
                          <a:latin typeface="Arial"/>
                        </a:rPr>
                        <a:t> </a:t>
                      </a:r>
                    </a:p>
                  </a:txBody>
                  <a:tcPr marL="6617" marR="6617" marT="6617"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1" i="0" u="none" strike="noStrike">
                          <a:latin typeface="Arial"/>
                        </a:rPr>
                        <a:t>Monday</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r>
                        <a:rPr lang="en-US" sz="1000" b="1" i="0" u="none" strike="noStrike">
                          <a:latin typeface="Arial"/>
                        </a:rPr>
                        <a:t>Tuesday</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1" i="0" u="none" strike="noStrike">
                          <a:latin typeface="Arial"/>
                        </a:rPr>
                        <a:t>Wednesday</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r>
                        <a:rPr lang="en-US" sz="1000" b="1" i="0" u="none" strike="noStrike">
                          <a:latin typeface="Arial"/>
                        </a:rPr>
                        <a:t>Thursday</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1" i="0" u="none" strike="noStrike">
                          <a:latin typeface="Arial"/>
                        </a:rPr>
                        <a:t>Friday</a:t>
                      </a:r>
                    </a:p>
                  </a:txBody>
                  <a:tcPr marL="6617" marR="6617" marT="6617"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4344">
                <a:tc>
                  <a:txBody>
                    <a:bodyPr/>
                    <a:lstStyle/>
                    <a:p>
                      <a:pPr algn="r" fontAlgn="t"/>
                      <a:r>
                        <a:rPr lang="en-US" sz="1000" b="1" i="0" u="none" strike="noStrike">
                          <a:latin typeface="Arial"/>
                        </a:rPr>
                        <a:t>8:30</a:t>
                      </a:r>
                    </a:p>
                  </a:txBody>
                  <a:tcPr marL="6617" marR="6617" marT="6617"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t"/>
                      <a:r>
                        <a:rPr lang="en-US" sz="1000" b="0" i="0" u="none" strike="noStrike">
                          <a:latin typeface="Arial"/>
                        </a:rPr>
                        <a:t>Lecture - Sect A/B    5050MC/101AT</a:t>
                      </a:r>
                    </a:p>
                  </a:txBody>
                  <a:tcPr marL="6617" marR="6617" marT="6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C0C0"/>
                    </a:solidFill>
                  </a:tcPr>
                </a:tc>
                <a:tc>
                  <a:txBody>
                    <a:bodyPr/>
                    <a:lstStyle/>
                    <a:p>
                      <a:pPr algn="ctr" fontAlgn="t"/>
                      <a:r>
                        <a:rPr lang="en-US" sz="1000" b="1" i="0" u="none" strike="noStrike">
                          <a:latin typeface="Arial"/>
                        </a:rPr>
                        <a:t> </a:t>
                      </a:r>
                    </a:p>
                  </a:txBody>
                  <a:tcPr marL="6617" marR="6617" marT="6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t"/>
                      <a:r>
                        <a:rPr lang="en-US" sz="1000" b="0" i="0" u="none" strike="noStrike">
                          <a:latin typeface="Arial"/>
                        </a:rPr>
                        <a:t>Lecture - Sect A/B    5050MC/C164LA</a:t>
                      </a:r>
                    </a:p>
                  </a:txBody>
                  <a:tcPr marL="6617" marR="6617" marT="6617"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C0C0"/>
                    </a:solidFill>
                  </a:tcPr>
                </a:tc>
                <a:tc>
                  <a:txBody>
                    <a:bodyPr/>
                    <a:lstStyle/>
                    <a:p>
                      <a:pPr algn="ctr" fontAlgn="t"/>
                      <a:r>
                        <a:rPr lang="en-US" sz="1000" b="1"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1"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4344">
                <a:tc>
                  <a:txBody>
                    <a:bodyPr/>
                    <a:lstStyle/>
                    <a:p>
                      <a:pPr algn="r" fontAlgn="t"/>
                      <a:r>
                        <a:rPr lang="en-US" sz="1000" b="1" i="0" u="none" strike="noStrike">
                          <a:latin typeface="Arial"/>
                        </a:rPr>
                        <a:t>9:00</a:t>
                      </a:r>
                    </a:p>
                  </a:txBody>
                  <a:tcPr marL="6617" marR="6617" marT="6617"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n-US"/>
                    </a:p>
                  </a:txBody>
                  <a:tcPr/>
                </a:tc>
                <a:tc>
                  <a:txBody>
                    <a:bodyPr/>
                    <a:lstStyle/>
                    <a:p>
                      <a:pPr algn="l" fontAlgn="t"/>
                      <a:r>
                        <a:rPr lang="en-US" sz="1000" b="0" i="0" u="none" strike="noStrike">
                          <a:latin typeface="Arial"/>
                        </a:rPr>
                        <a:t> </a:t>
                      </a:r>
                    </a:p>
                  </a:txBody>
                  <a:tcPr marL="6617" marR="6617" marT="6617"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n-US"/>
                    </a:p>
                  </a:txBody>
                  <a:tcPr/>
                </a:tc>
                <a:tc>
                  <a:txBody>
                    <a:bodyPr/>
                    <a:lstStyle/>
                    <a:p>
                      <a:pPr algn="l"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4344">
                <a:tc>
                  <a:txBody>
                    <a:bodyPr/>
                    <a:lstStyle/>
                    <a:p>
                      <a:pPr algn="r" fontAlgn="t"/>
                      <a:r>
                        <a:rPr lang="en-US" sz="1000" b="1" i="0" u="none" strike="noStrike">
                          <a:latin typeface="Arial"/>
                        </a:rPr>
                        <a:t>9:30</a:t>
                      </a:r>
                    </a:p>
                  </a:txBody>
                  <a:tcPr marL="6617" marR="6617" marT="6617"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4">
                  <a:txBody>
                    <a:bodyPr/>
                    <a:lstStyle/>
                    <a:p>
                      <a:pPr algn="ctr" fontAlgn="t"/>
                      <a:r>
                        <a:rPr lang="en-US" sz="1000" b="0" i="0" u="none" strike="noStrike" dirty="0">
                          <a:latin typeface="Arial"/>
                        </a:rPr>
                        <a:t>Lab B2         </a:t>
                      </a:r>
                      <a:r>
                        <a:rPr lang="en-US" sz="1000" b="0" i="0" u="none" strike="noStrike" dirty="0" smtClean="0">
                          <a:latin typeface="Arial"/>
                        </a:rPr>
                        <a:t>         </a:t>
                      </a:r>
                      <a:r>
                        <a:rPr lang="en-US" sz="1000" b="0" i="0" u="none" strike="noStrike" dirty="0">
                          <a:latin typeface="Arial"/>
                        </a:rPr>
                        <a:t>DG                        9:30-11:30                2256ME</a:t>
                      </a:r>
                    </a:p>
                  </a:txBody>
                  <a:tcPr marL="6617" marR="6617" marT="6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C0C0"/>
                    </a:solidFill>
                  </a:tcPr>
                </a:tc>
                <a:tc>
                  <a:txBody>
                    <a:bodyPr/>
                    <a:lstStyle/>
                    <a:p>
                      <a:pPr algn="l" fontAlgn="t"/>
                      <a:r>
                        <a:rPr lang="en-US" sz="1000" b="0" i="0" u="none" strike="noStrike">
                          <a:latin typeface="Arial"/>
                        </a:rPr>
                        <a:t> </a:t>
                      </a:r>
                    </a:p>
                  </a:txBody>
                  <a:tcPr marL="6617" marR="6617" marT="6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4">
                  <a:txBody>
                    <a:bodyPr/>
                    <a:lstStyle/>
                    <a:p>
                      <a:pPr algn="ctr" fontAlgn="t"/>
                      <a:r>
                        <a:rPr lang="it-IT" sz="1000" b="0" i="0" u="none" strike="noStrike">
                          <a:latin typeface="Arial"/>
                        </a:rPr>
                        <a:t>Lab B2                Pro/E                        9:30-11:30                2256ME</a:t>
                      </a:r>
                    </a:p>
                  </a:txBody>
                  <a:tcPr marL="6617" marR="6617" marT="6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C0C0"/>
                    </a:solidFill>
                  </a:tcPr>
                </a:tc>
                <a:tc>
                  <a:txBody>
                    <a:bodyPr/>
                    <a:lstStyle/>
                    <a:p>
                      <a:pPr algn="l" fontAlgn="b"/>
                      <a:r>
                        <a:rPr lang="en-US" sz="700" b="0" i="0" u="none" strike="noStrike">
                          <a:latin typeface="Arial"/>
                        </a:rPr>
                        <a:t> </a:t>
                      </a:r>
                    </a:p>
                  </a:txBody>
                  <a:tcPr marL="6617" marR="6617" marT="6617"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700" b="0" i="0" u="none" strike="noStrike">
                          <a:latin typeface="Arial"/>
                        </a:rPr>
                        <a:t> </a:t>
                      </a:r>
                    </a:p>
                  </a:txBody>
                  <a:tcPr marL="6617" marR="6617" marT="6617" marB="0" anchor="b">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4344">
                <a:tc>
                  <a:txBody>
                    <a:bodyPr/>
                    <a:lstStyle/>
                    <a:p>
                      <a:pPr algn="r" fontAlgn="t"/>
                      <a:r>
                        <a:rPr lang="en-US" sz="1000" b="1" i="0" u="none" strike="noStrike">
                          <a:latin typeface="Arial"/>
                        </a:rPr>
                        <a:t>10:00</a:t>
                      </a:r>
                    </a:p>
                  </a:txBody>
                  <a:tcPr marL="6617" marR="6617" marT="6617"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n-US"/>
                    </a:p>
                  </a:txBody>
                  <a:tcPr/>
                </a:tc>
                <a:tc>
                  <a:txBody>
                    <a:bodyPr/>
                    <a:lstStyle/>
                    <a:p>
                      <a:pPr algn="l" fontAlgn="b"/>
                      <a:r>
                        <a:rPr lang="en-US" sz="700" b="0" i="0" u="none" strike="noStrike">
                          <a:latin typeface="Arial"/>
                        </a:rPr>
                        <a:t> </a:t>
                      </a:r>
                    </a:p>
                  </a:txBody>
                  <a:tcPr marL="6617" marR="6617" marT="6617"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n-US"/>
                    </a:p>
                  </a:txBody>
                  <a:tcPr/>
                </a:tc>
                <a:tc>
                  <a:txBody>
                    <a:bodyPr/>
                    <a:lstStyle/>
                    <a:p>
                      <a:pPr algn="l" fontAlgn="b"/>
                      <a:r>
                        <a:rPr lang="en-US" sz="700" b="0" i="0" u="none" strike="noStrike">
                          <a:latin typeface="Arial"/>
                        </a:rPr>
                        <a:t> </a:t>
                      </a:r>
                    </a:p>
                  </a:txBody>
                  <a:tcPr marL="6617" marR="6617" marT="6617"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700" b="0" i="0" u="none" strike="noStrike">
                          <a:latin typeface="Arial"/>
                        </a:rPr>
                        <a:t> </a:t>
                      </a:r>
                    </a:p>
                  </a:txBody>
                  <a:tcPr marL="6617" marR="6617" marT="6617" marB="0" anchor="b">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4344">
                <a:tc>
                  <a:txBody>
                    <a:bodyPr/>
                    <a:lstStyle/>
                    <a:p>
                      <a:pPr algn="r" fontAlgn="t"/>
                      <a:r>
                        <a:rPr lang="en-US" sz="1000" b="1" i="0" u="none" strike="noStrike">
                          <a:latin typeface="Arial"/>
                        </a:rPr>
                        <a:t>10:30</a:t>
                      </a:r>
                    </a:p>
                  </a:txBody>
                  <a:tcPr marL="6617" marR="6617" marT="6617"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n-US"/>
                    </a:p>
                  </a:txBody>
                  <a:tcPr/>
                </a:tc>
                <a:tc>
                  <a:txBody>
                    <a:bodyPr/>
                    <a:lstStyle/>
                    <a:p>
                      <a:pPr algn="l" fontAlgn="b"/>
                      <a:r>
                        <a:rPr lang="en-US" sz="700" b="0" i="0" u="none" strike="noStrike">
                          <a:latin typeface="Arial"/>
                        </a:rPr>
                        <a:t> </a:t>
                      </a:r>
                    </a:p>
                  </a:txBody>
                  <a:tcPr marL="6617" marR="6617" marT="6617"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n-US"/>
                    </a:p>
                  </a:txBody>
                  <a:tcPr/>
                </a:tc>
                <a:tc>
                  <a:txBody>
                    <a:bodyPr/>
                    <a:lstStyle/>
                    <a:p>
                      <a:pPr algn="l" fontAlgn="b"/>
                      <a:r>
                        <a:rPr lang="en-US" sz="700" b="0" i="0" u="none" strike="noStrike">
                          <a:latin typeface="Arial"/>
                        </a:rPr>
                        <a:t> </a:t>
                      </a:r>
                    </a:p>
                  </a:txBody>
                  <a:tcPr marL="6617" marR="6617" marT="6617"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700" b="0" i="0" u="none" strike="noStrike">
                          <a:latin typeface="Arial"/>
                        </a:rPr>
                        <a:t> </a:t>
                      </a:r>
                    </a:p>
                  </a:txBody>
                  <a:tcPr marL="6617" marR="6617" marT="6617" marB="0" anchor="b">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4344">
                <a:tc>
                  <a:txBody>
                    <a:bodyPr/>
                    <a:lstStyle/>
                    <a:p>
                      <a:pPr algn="r" fontAlgn="t"/>
                      <a:r>
                        <a:rPr lang="en-US" sz="1000" b="1" i="0" u="none" strike="noStrike">
                          <a:latin typeface="Arial"/>
                        </a:rPr>
                        <a:t>11:00</a:t>
                      </a:r>
                    </a:p>
                  </a:txBody>
                  <a:tcPr marL="6617" marR="6617" marT="6617"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n-US"/>
                    </a:p>
                  </a:txBody>
                  <a:tcPr/>
                </a:tc>
                <a:tc>
                  <a:txBody>
                    <a:bodyPr/>
                    <a:lstStyle/>
                    <a:p>
                      <a:pPr algn="l" fontAlgn="b"/>
                      <a:r>
                        <a:rPr lang="en-US" sz="700" b="0" i="0" u="none" strike="noStrike">
                          <a:latin typeface="Arial"/>
                        </a:rPr>
                        <a:t> </a:t>
                      </a:r>
                    </a:p>
                  </a:txBody>
                  <a:tcPr marL="6617" marR="6617" marT="6617"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n-US"/>
                    </a:p>
                  </a:txBody>
                  <a:tcPr/>
                </a:tc>
                <a:tc>
                  <a:txBody>
                    <a:bodyPr/>
                    <a:lstStyle/>
                    <a:p>
                      <a:pPr algn="l" fontAlgn="b"/>
                      <a:r>
                        <a:rPr lang="en-US" sz="700" b="0" i="0" u="none" strike="noStrike">
                          <a:latin typeface="Arial"/>
                        </a:rPr>
                        <a:t> </a:t>
                      </a:r>
                    </a:p>
                  </a:txBody>
                  <a:tcPr marL="6617" marR="6617" marT="6617"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700" b="0" i="0" u="none" strike="noStrike">
                          <a:latin typeface="Arial"/>
                        </a:rPr>
                        <a:t> </a:t>
                      </a:r>
                    </a:p>
                  </a:txBody>
                  <a:tcPr marL="6617" marR="6617" marT="6617" marB="0" anchor="b">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4344">
                <a:tc>
                  <a:txBody>
                    <a:bodyPr/>
                    <a:lstStyle/>
                    <a:p>
                      <a:pPr algn="r" fontAlgn="t"/>
                      <a:r>
                        <a:rPr lang="en-US" sz="1000" b="1" i="0" u="none" strike="noStrike">
                          <a:latin typeface="Arial"/>
                        </a:rPr>
                        <a:t>11:30</a:t>
                      </a:r>
                    </a:p>
                  </a:txBody>
                  <a:tcPr marL="6617" marR="6617" marT="6617"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700" b="0" i="0" u="none" strike="noStrike">
                          <a:latin typeface="Arial"/>
                        </a:rPr>
                        <a:t> </a:t>
                      </a:r>
                    </a:p>
                  </a:txBody>
                  <a:tcPr marL="6617" marR="6617" marT="6617" marB="0" anchor="b">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4344">
                <a:tc>
                  <a:txBody>
                    <a:bodyPr/>
                    <a:lstStyle/>
                    <a:p>
                      <a:pPr algn="r" fontAlgn="t"/>
                      <a:r>
                        <a:rPr lang="en-US" sz="1000" b="1" i="0" u="none" strike="noStrike">
                          <a:latin typeface="Arial"/>
                        </a:rPr>
                        <a:t>12:00</a:t>
                      </a:r>
                    </a:p>
                  </a:txBody>
                  <a:tcPr marL="6617" marR="6617" marT="6617"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700" b="0" i="0" u="none" strike="noStrike">
                          <a:latin typeface="Arial"/>
                        </a:rPr>
                        <a:t> </a:t>
                      </a:r>
                    </a:p>
                  </a:txBody>
                  <a:tcPr marL="6617" marR="6617" marT="6617" marB="0" anchor="b">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4344">
                <a:tc>
                  <a:txBody>
                    <a:bodyPr/>
                    <a:lstStyle/>
                    <a:p>
                      <a:pPr algn="r" fontAlgn="t"/>
                      <a:r>
                        <a:rPr lang="en-US" sz="1000" b="1" i="0" u="none" strike="noStrike">
                          <a:latin typeface="Arial"/>
                        </a:rPr>
                        <a:t>12:30</a:t>
                      </a:r>
                    </a:p>
                  </a:txBody>
                  <a:tcPr marL="6617" marR="6617" marT="6617"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700" b="0" i="0" u="none" strike="noStrike">
                          <a:latin typeface="Arial"/>
                        </a:rPr>
                        <a:t> </a:t>
                      </a:r>
                    </a:p>
                  </a:txBody>
                  <a:tcPr marL="6617" marR="6617" marT="6617" marB="0" anchor="b">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4344">
                <a:tc>
                  <a:txBody>
                    <a:bodyPr/>
                    <a:lstStyle/>
                    <a:p>
                      <a:pPr algn="r" fontAlgn="t"/>
                      <a:r>
                        <a:rPr lang="en-US" sz="1000" b="1" i="0" u="none" strike="noStrike">
                          <a:latin typeface="Arial"/>
                        </a:rPr>
                        <a:t>1:00</a:t>
                      </a:r>
                    </a:p>
                  </a:txBody>
                  <a:tcPr marL="6617" marR="6617" marT="6617"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700" b="0" i="0" u="none" strike="noStrike">
                          <a:latin typeface="Arial"/>
                        </a:rPr>
                        <a:t> </a:t>
                      </a:r>
                    </a:p>
                  </a:txBody>
                  <a:tcPr marL="6617" marR="6617" marT="6617" marB="0" anchor="b">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4344">
                <a:tc>
                  <a:txBody>
                    <a:bodyPr/>
                    <a:lstStyle/>
                    <a:p>
                      <a:pPr algn="r" fontAlgn="t"/>
                      <a:r>
                        <a:rPr lang="en-US" sz="1000" b="1" i="0" u="none" strike="noStrike">
                          <a:latin typeface="Arial"/>
                        </a:rPr>
                        <a:t>1:30</a:t>
                      </a:r>
                    </a:p>
                  </a:txBody>
                  <a:tcPr marL="6617" marR="6617" marT="6617"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700" b="0" i="0" u="none" strike="noStrike">
                          <a:latin typeface="Arial"/>
                        </a:rPr>
                        <a:t> </a:t>
                      </a:r>
                    </a:p>
                  </a:txBody>
                  <a:tcPr marL="6617" marR="6617" marT="661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700" b="0" i="0" u="none" strike="noStrike">
                          <a:latin typeface="Arial"/>
                        </a:rPr>
                        <a:t> </a:t>
                      </a:r>
                    </a:p>
                  </a:txBody>
                  <a:tcPr marL="6617" marR="6617" marT="6617" marB="0" anchor="b">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4344">
                <a:tc>
                  <a:txBody>
                    <a:bodyPr/>
                    <a:lstStyle/>
                    <a:p>
                      <a:pPr algn="r" fontAlgn="t"/>
                      <a:r>
                        <a:rPr lang="en-US" sz="1000" b="1" i="0" u="none" strike="noStrike">
                          <a:latin typeface="Arial"/>
                        </a:rPr>
                        <a:t>2:00</a:t>
                      </a:r>
                    </a:p>
                  </a:txBody>
                  <a:tcPr marL="6617" marR="6617" marT="6617"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700" b="0" i="0" u="none" strike="noStrike">
                          <a:latin typeface="Arial"/>
                        </a:rPr>
                        <a:t> </a:t>
                      </a:r>
                    </a:p>
                  </a:txBody>
                  <a:tcPr marL="6617" marR="6617" marT="661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700" b="0" i="0" u="none" strike="noStrike">
                          <a:latin typeface="Arial"/>
                        </a:rPr>
                        <a:t> </a:t>
                      </a:r>
                    </a:p>
                  </a:txBody>
                  <a:tcPr marL="6617" marR="6617" marT="6617" marB="0" anchor="b">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4344">
                <a:tc>
                  <a:txBody>
                    <a:bodyPr/>
                    <a:lstStyle/>
                    <a:p>
                      <a:pPr algn="r" fontAlgn="t"/>
                      <a:r>
                        <a:rPr lang="en-US" sz="1000" b="1" i="0" u="none" strike="noStrike">
                          <a:latin typeface="Arial"/>
                        </a:rPr>
                        <a:t>2:30</a:t>
                      </a:r>
                    </a:p>
                  </a:txBody>
                  <a:tcPr marL="6617" marR="6617" marT="6617"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4">
                  <a:txBody>
                    <a:bodyPr/>
                    <a:lstStyle/>
                    <a:p>
                      <a:pPr algn="ctr" fontAlgn="t"/>
                      <a:r>
                        <a:rPr lang="en-US" sz="1000" b="0" i="0" u="none" strike="noStrike" dirty="0">
                          <a:latin typeface="Arial"/>
                        </a:rPr>
                        <a:t>Lab B3         </a:t>
                      </a:r>
                      <a:r>
                        <a:rPr lang="en-US" sz="1000" b="0" i="0" u="none" strike="noStrike" dirty="0" smtClean="0">
                          <a:latin typeface="Arial"/>
                        </a:rPr>
                        <a:t>         </a:t>
                      </a:r>
                      <a:r>
                        <a:rPr lang="en-US" sz="1000" b="0" i="0" u="none" strike="noStrike" dirty="0">
                          <a:latin typeface="Arial"/>
                        </a:rPr>
                        <a:t>DG                        2:30-4:30                2256ME</a:t>
                      </a:r>
                    </a:p>
                  </a:txBody>
                  <a:tcPr marL="6617" marR="6617" marT="6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C0C0"/>
                    </a:solidFill>
                  </a:tcPr>
                </a:tc>
                <a:tc rowSpan="4">
                  <a:txBody>
                    <a:bodyPr/>
                    <a:lstStyle/>
                    <a:p>
                      <a:pPr algn="ctr" fontAlgn="t"/>
                      <a:r>
                        <a:rPr lang="en-US" sz="1000" b="0" i="0" u="none" strike="noStrike" dirty="0">
                          <a:latin typeface="Arial"/>
                        </a:rPr>
                        <a:t>Lab B1      </a:t>
                      </a:r>
                      <a:r>
                        <a:rPr lang="en-US" sz="1000" b="0" i="0" u="none" strike="noStrike" dirty="0" smtClean="0">
                          <a:latin typeface="Arial"/>
                        </a:rPr>
                        <a:t>        </a:t>
                      </a:r>
                      <a:r>
                        <a:rPr lang="en-US" sz="1000" b="0" i="0" u="none" strike="noStrike" dirty="0">
                          <a:latin typeface="Arial"/>
                        </a:rPr>
                        <a:t>DG                        2:30-4:30                2256ME</a:t>
                      </a:r>
                    </a:p>
                  </a:txBody>
                  <a:tcPr marL="6617" marR="6617" marT="6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C0C0"/>
                    </a:solidFill>
                  </a:tcPr>
                </a:tc>
                <a:tc rowSpan="4">
                  <a:txBody>
                    <a:bodyPr/>
                    <a:lstStyle/>
                    <a:p>
                      <a:pPr algn="ctr" fontAlgn="t"/>
                      <a:r>
                        <a:rPr lang="it-IT" sz="1000" b="0" i="0" u="none" strike="noStrike">
                          <a:latin typeface="Arial"/>
                        </a:rPr>
                        <a:t>Lab B3                Pro/E                        2:30-4:30                2256ME</a:t>
                      </a:r>
                    </a:p>
                  </a:txBody>
                  <a:tcPr marL="6617" marR="6617" marT="6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C0C0"/>
                    </a:solidFill>
                  </a:tcPr>
                </a:tc>
                <a:tc rowSpan="4">
                  <a:txBody>
                    <a:bodyPr/>
                    <a:lstStyle/>
                    <a:p>
                      <a:pPr algn="ctr" fontAlgn="t"/>
                      <a:r>
                        <a:rPr lang="it-IT" sz="1000" b="0" i="0" u="none" strike="noStrike">
                          <a:latin typeface="Arial"/>
                        </a:rPr>
                        <a:t>Lab B1             Pro/E                        2:30-4:30                2256ME</a:t>
                      </a:r>
                    </a:p>
                  </a:txBody>
                  <a:tcPr marL="6617" marR="6617" marT="6617"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C0C0"/>
                    </a:solidFill>
                  </a:tcPr>
                </a:tc>
                <a:tc>
                  <a:txBody>
                    <a:bodyPr/>
                    <a:lstStyle/>
                    <a:p>
                      <a:pPr algn="l" fontAlgn="b"/>
                      <a:r>
                        <a:rPr lang="en-US" sz="700" b="0" i="0" u="none" strike="noStrike">
                          <a:latin typeface="Arial"/>
                        </a:rPr>
                        <a:t> </a:t>
                      </a:r>
                    </a:p>
                  </a:txBody>
                  <a:tcPr marL="6617" marR="6617" marT="6617" marB="0" anchor="b">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4344">
                <a:tc>
                  <a:txBody>
                    <a:bodyPr/>
                    <a:lstStyle/>
                    <a:p>
                      <a:pPr algn="r" fontAlgn="t"/>
                      <a:r>
                        <a:rPr lang="en-US" sz="1000" b="1" i="0" u="none" strike="noStrike">
                          <a:latin typeface="Arial"/>
                        </a:rPr>
                        <a:t>3:00</a:t>
                      </a:r>
                    </a:p>
                  </a:txBody>
                  <a:tcPr marL="6617" marR="6617" marT="6617"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l" fontAlgn="b"/>
                      <a:r>
                        <a:rPr lang="en-US" sz="700" b="0" i="0" u="none" strike="noStrike">
                          <a:latin typeface="Arial"/>
                        </a:rPr>
                        <a:t> </a:t>
                      </a:r>
                    </a:p>
                  </a:txBody>
                  <a:tcPr marL="6617" marR="6617" marT="6617" marB="0" anchor="b">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4344">
                <a:tc>
                  <a:txBody>
                    <a:bodyPr/>
                    <a:lstStyle/>
                    <a:p>
                      <a:pPr algn="r" fontAlgn="t"/>
                      <a:r>
                        <a:rPr lang="en-US" sz="1000" b="1" i="0" u="none" strike="noStrike">
                          <a:latin typeface="Arial"/>
                        </a:rPr>
                        <a:t>3:30</a:t>
                      </a:r>
                    </a:p>
                  </a:txBody>
                  <a:tcPr marL="6617" marR="6617" marT="6617"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l" fontAlgn="b"/>
                      <a:r>
                        <a:rPr lang="en-US" sz="700" b="0" i="0" u="none" strike="noStrike">
                          <a:latin typeface="Arial"/>
                        </a:rPr>
                        <a:t> </a:t>
                      </a:r>
                    </a:p>
                  </a:txBody>
                  <a:tcPr marL="6617" marR="6617" marT="6617" marB="0" anchor="b">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4344">
                <a:tc>
                  <a:txBody>
                    <a:bodyPr/>
                    <a:lstStyle/>
                    <a:p>
                      <a:pPr algn="r" fontAlgn="t"/>
                      <a:r>
                        <a:rPr lang="en-US" sz="1000" b="1" i="0" u="none" strike="noStrike">
                          <a:latin typeface="Arial"/>
                        </a:rPr>
                        <a:t>4:00</a:t>
                      </a:r>
                    </a:p>
                  </a:txBody>
                  <a:tcPr marL="6617" marR="6617" marT="6617"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l" fontAlgn="b"/>
                      <a:r>
                        <a:rPr lang="en-US" sz="700" b="0" i="0" u="none" strike="noStrike">
                          <a:latin typeface="Arial"/>
                        </a:rPr>
                        <a:t> </a:t>
                      </a:r>
                    </a:p>
                  </a:txBody>
                  <a:tcPr marL="6617" marR="6617" marT="6617" marB="0" anchor="b">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4344">
                <a:tc>
                  <a:txBody>
                    <a:bodyPr/>
                    <a:lstStyle/>
                    <a:p>
                      <a:pPr algn="r" fontAlgn="t"/>
                      <a:r>
                        <a:rPr lang="en-US" sz="1000" b="1" i="0" u="none" strike="noStrike">
                          <a:latin typeface="Arial"/>
                        </a:rPr>
                        <a:t>4:30</a:t>
                      </a:r>
                    </a:p>
                  </a:txBody>
                  <a:tcPr marL="6617" marR="6617" marT="6617"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700" b="0" i="0" u="none" strike="noStrike">
                          <a:latin typeface="Arial"/>
                        </a:rPr>
                        <a:t> </a:t>
                      </a:r>
                    </a:p>
                  </a:txBody>
                  <a:tcPr marL="6617" marR="6617" marT="6617" marB="0" anchor="b">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4344">
                <a:tc>
                  <a:txBody>
                    <a:bodyPr/>
                    <a:lstStyle/>
                    <a:p>
                      <a:pPr algn="r" fontAlgn="t"/>
                      <a:r>
                        <a:rPr lang="en-US" sz="1000" b="1" i="0" u="none" strike="noStrike">
                          <a:latin typeface="Arial"/>
                        </a:rPr>
                        <a:t>5:00</a:t>
                      </a:r>
                    </a:p>
                  </a:txBody>
                  <a:tcPr marL="6617" marR="6617" marT="6617"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1000" b="0" i="0" u="none" strike="noStrike">
                          <a:latin typeface="Arial"/>
                        </a:rPr>
                        <a:t> </a:t>
                      </a:r>
                    </a:p>
                  </a:txBody>
                  <a:tcPr marL="6617" marR="6617" marT="66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700" b="0" i="0" u="none" strike="noStrike">
                          <a:latin typeface="Arial"/>
                        </a:rPr>
                        <a:t> </a:t>
                      </a:r>
                    </a:p>
                  </a:txBody>
                  <a:tcPr marL="6617" marR="6617" marT="6617" marB="0" anchor="b">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9947">
                <a:tc>
                  <a:txBody>
                    <a:bodyPr/>
                    <a:lstStyle/>
                    <a:p>
                      <a:pPr algn="r" fontAlgn="t"/>
                      <a:r>
                        <a:rPr lang="en-US" sz="1000" b="1" i="0" u="none" strike="noStrike">
                          <a:latin typeface="Arial"/>
                        </a:rPr>
                        <a:t>5:30</a:t>
                      </a:r>
                    </a:p>
                  </a:txBody>
                  <a:tcPr marL="6617" marR="6617" marT="6617"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700" b="0" i="0" u="none" strike="noStrike">
                          <a:latin typeface="Arial"/>
                        </a:rPr>
                        <a:t> </a:t>
                      </a:r>
                    </a:p>
                  </a:txBody>
                  <a:tcPr marL="6617" marR="6617" marT="661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700" b="0" i="0" u="none" strike="noStrike">
                          <a:latin typeface="Arial"/>
                        </a:rPr>
                        <a:t> </a:t>
                      </a:r>
                    </a:p>
                  </a:txBody>
                  <a:tcPr marL="6617" marR="6617" marT="661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700" b="0" i="0" u="none" strike="noStrike">
                          <a:latin typeface="Arial"/>
                        </a:rPr>
                        <a:t> </a:t>
                      </a:r>
                    </a:p>
                  </a:txBody>
                  <a:tcPr marL="6617" marR="6617" marT="661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700" b="0" i="0" u="none" strike="noStrike">
                          <a:latin typeface="Arial"/>
                        </a:rPr>
                        <a:t> </a:t>
                      </a:r>
                    </a:p>
                  </a:txBody>
                  <a:tcPr marL="6617" marR="6617" marT="661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US" sz="700" b="0" i="0" u="none" strike="noStrike" dirty="0">
                          <a:latin typeface="Arial"/>
                        </a:rPr>
                        <a:t> </a:t>
                      </a:r>
                    </a:p>
                  </a:txBody>
                  <a:tcPr marL="6617" marR="6617" marT="6617" marB="0" anchor="b">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IMPORTANT FOR SECTION B</a:t>
            </a:r>
            <a:endParaRPr lang="en-US" dirty="0"/>
          </a:p>
        </p:txBody>
      </p:sp>
      <p:sp>
        <p:nvSpPr>
          <p:cNvPr id="3" name="Footer Placeholder 2"/>
          <p:cNvSpPr>
            <a:spLocks noGrp="1"/>
          </p:cNvSpPr>
          <p:nvPr>
            <p:ph type="ftr" sz="quarter" idx="11"/>
          </p:nvPr>
        </p:nvSpPr>
        <p:spPr/>
        <p:txBody>
          <a:bodyPr/>
          <a:lstStyle/>
          <a:p>
            <a:pPr>
              <a:defRPr/>
            </a:pPr>
            <a:r>
              <a:rPr lang="en-US" smtClean="0"/>
              <a:t>M.J.D. Hayes  and A. de Ruiter                                                                  Carleton University, Mechanical and Aerospace Engineering</a:t>
            </a:r>
            <a:endParaRPr lang="en-IE"/>
          </a:p>
        </p:txBody>
      </p:sp>
      <p:sp>
        <p:nvSpPr>
          <p:cNvPr id="4" name="Slide Number Placeholder 3"/>
          <p:cNvSpPr>
            <a:spLocks noGrp="1"/>
          </p:cNvSpPr>
          <p:nvPr>
            <p:ph type="sldNum" sz="quarter" idx="12"/>
          </p:nvPr>
        </p:nvSpPr>
        <p:spPr/>
        <p:txBody>
          <a:bodyPr/>
          <a:lstStyle/>
          <a:p>
            <a:pPr>
              <a:defRPr/>
            </a:pPr>
            <a:fld id="{CA98DF21-7756-48DE-AF06-00C96E795FAC}" type="slidenum">
              <a:rPr lang="en-IE" smtClean="0"/>
              <a:pPr>
                <a:defRPr/>
              </a:pPr>
              <a:t>18</a:t>
            </a:fld>
            <a:endParaRPr lang="en-IE"/>
          </a:p>
        </p:txBody>
      </p:sp>
      <p:sp>
        <p:nvSpPr>
          <p:cNvPr id="5" name="Rectangle 4"/>
          <p:cNvSpPr/>
          <p:nvPr/>
        </p:nvSpPr>
        <p:spPr>
          <a:xfrm>
            <a:off x="1547664" y="2478375"/>
            <a:ext cx="6264696" cy="2246769"/>
          </a:xfrm>
          <a:prstGeom prst="rect">
            <a:avLst/>
          </a:prstGeom>
        </p:spPr>
        <p:txBody>
          <a:bodyPr wrap="square">
            <a:spAutoFit/>
          </a:bodyPr>
          <a:lstStyle/>
          <a:p>
            <a:pPr algn="just"/>
            <a:r>
              <a:rPr lang="en-CA" dirty="0" smtClean="0"/>
              <a:t>Room for Monday Lectures: 101AT</a:t>
            </a:r>
          </a:p>
          <a:p>
            <a:pPr algn="just"/>
            <a:endParaRPr lang="en-CA" dirty="0" smtClean="0"/>
          </a:p>
          <a:p>
            <a:pPr algn="just"/>
            <a:r>
              <a:rPr lang="en-CA" dirty="0" smtClean="0"/>
              <a:t>Room for Wednesday Lectures: C164LB</a:t>
            </a:r>
          </a:p>
          <a:p>
            <a:pPr algn="just"/>
            <a:endParaRPr lang="en-CA" dirty="0" smtClean="0"/>
          </a:p>
          <a:p>
            <a:endParaRPr lang="en-US" dirty="0"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12"/>
          <p:cNvPicPr>
            <a:picLocks noChangeAspect="1" noChangeArrowheads="1"/>
          </p:cNvPicPr>
          <p:nvPr/>
        </p:nvPicPr>
        <p:blipFill>
          <a:blip r:embed="rId2" cstate="print"/>
          <a:srcRect l="6570" t="28789" r="30637" b="34848"/>
          <a:stretch>
            <a:fillRect/>
          </a:stretch>
        </p:blipFill>
        <p:spPr bwMode="auto">
          <a:xfrm>
            <a:off x="1285875" y="1571625"/>
            <a:ext cx="6711950" cy="3786188"/>
          </a:xfrm>
          <a:prstGeom prst="rect">
            <a:avLst/>
          </a:prstGeom>
          <a:noFill/>
          <a:ln w="9525">
            <a:noFill/>
            <a:miter lim="800000"/>
            <a:headEnd/>
            <a:tailEnd/>
          </a:ln>
        </p:spPr>
      </p:pic>
      <p:sp>
        <p:nvSpPr>
          <p:cNvPr id="20483" name="Footer Placeholder 4"/>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20484" name="Slide Number Placeholder 5"/>
          <p:cNvSpPr>
            <a:spLocks noGrp="1"/>
          </p:cNvSpPr>
          <p:nvPr>
            <p:ph type="sldNum" sz="quarter" idx="12"/>
          </p:nvPr>
        </p:nvSpPr>
        <p:spPr>
          <a:noFill/>
        </p:spPr>
        <p:txBody>
          <a:bodyPr/>
          <a:lstStyle/>
          <a:p>
            <a:fld id="{67A4E317-0DE7-43DD-9653-008234DE332E}" type="slidenum">
              <a:rPr lang="en-IE" smtClean="0">
                <a:latin typeface="Times New Roman" pitchFamily="18" charset="0"/>
              </a:rPr>
              <a:pPr/>
              <a:t>19</a:t>
            </a:fld>
            <a:endParaRPr lang="en-IE" smtClean="0">
              <a:latin typeface="Times New Roman" pitchFamily="18" charset="0"/>
            </a:endParaRPr>
          </a:p>
        </p:txBody>
      </p:sp>
      <p:sp>
        <p:nvSpPr>
          <p:cNvPr id="20485" name="Rectangle 2"/>
          <p:cNvSpPr>
            <a:spLocks noGrp="1" noChangeArrowheads="1"/>
          </p:cNvSpPr>
          <p:nvPr>
            <p:ph type="title"/>
          </p:nvPr>
        </p:nvSpPr>
        <p:spPr/>
        <p:txBody>
          <a:bodyPr/>
          <a:lstStyle/>
          <a:p>
            <a:r>
              <a:rPr lang="en-US" smtClean="0"/>
              <a:t>WebCT</a:t>
            </a:r>
            <a:endParaRPr lang="en-CA" smtClean="0"/>
          </a:p>
        </p:txBody>
      </p:sp>
      <p:sp>
        <p:nvSpPr>
          <p:cNvPr id="290820" name="AutoShape 4"/>
          <p:cNvSpPr>
            <a:spLocks noChangeArrowheads="1"/>
          </p:cNvSpPr>
          <p:nvPr/>
        </p:nvSpPr>
        <p:spPr bwMode="auto">
          <a:xfrm flipH="1">
            <a:off x="2643188" y="2571750"/>
            <a:ext cx="2290762" cy="304800"/>
          </a:xfrm>
          <a:prstGeom prst="curvedDownArrow">
            <a:avLst>
              <a:gd name="adj1" fmla="val 92727"/>
              <a:gd name="adj2" fmla="val 342692"/>
              <a:gd name="adj3" fmla="val 33333"/>
            </a:avLst>
          </a:prstGeom>
          <a:solidFill>
            <a:schemeClr val="accent1"/>
          </a:solidFill>
          <a:ln w="9525">
            <a:solidFill>
              <a:schemeClr val="tx1"/>
            </a:solidFill>
            <a:miter lim="800000"/>
            <a:headEnd/>
            <a:tailEnd/>
          </a:ln>
        </p:spPr>
        <p:txBody>
          <a:bodyPr wrap="none" anchor="ct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908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082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ooter Placeholder 4"/>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21507" name="Slide Number Placeholder 5"/>
          <p:cNvSpPr>
            <a:spLocks noGrp="1"/>
          </p:cNvSpPr>
          <p:nvPr>
            <p:ph type="sldNum" sz="quarter" idx="12"/>
          </p:nvPr>
        </p:nvSpPr>
        <p:spPr>
          <a:noFill/>
        </p:spPr>
        <p:txBody>
          <a:bodyPr/>
          <a:lstStyle/>
          <a:p>
            <a:fld id="{555C7C12-CDD2-4B78-A0EB-BB287D5AE994}" type="slidenum">
              <a:rPr lang="en-IE" smtClean="0">
                <a:latin typeface="Times New Roman" pitchFamily="18" charset="0"/>
              </a:rPr>
              <a:pPr/>
              <a:t>20</a:t>
            </a:fld>
            <a:endParaRPr lang="en-IE" smtClean="0">
              <a:latin typeface="Times New Roman" pitchFamily="18" charset="0"/>
            </a:endParaRPr>
          </a:p>
        </p:txBody>
      </p:sp>
      <p:sp>
        <p:nvSpPr>
          <p:cNvPr id="21508" name="Rectangle 2"/>
          <p:cNvSpPr>
            <a:spLocks noGrp="1" noChangeArrowheads="1"/>
          </p:cNvSpPr>
          <p:nvPr>
            <p:ph type="title"/>
          </p:nvPr>
        </p:nvSpPr>
        <p:spPr/>
        <p:txBody>
          <a:bodyPr/>
          <a:lstStyle/>
          <a:p>
            <a:r>
              <a:rPr lang="en-US" smtClean="0"/>
              <a:t>WebCT</a:t>
            </a:r>
            <a:endParaRPr lang="en-CA" smtClean="0"/>
          </a:p>
        </p:txBody>
      </p:sp>
      <p:graphicFrame>
        <p:nvGraphicFramePr>
          <p:cNvPr id="6" name="Table 5"/>
          <p:cNvGraphicFramePr>
            <a:graphicFrameLocks noGrp="1"/>
          </p:cNvGraphicFramePr>
          <p:nvPr/>
        </p:nvGraphicFramePr>
        <p:xfrm>
          <a:off x="2222941" y="1397000"/>
          <a:ext cx="4509299" cy="4840308"/>
        </p:xfrm>
        <a:graphic>
          <a:graphicData uri="http://schemas.openxmlformats.org/drawingml/2006/table">
            <a:tbl>
              <a:tblPr/>
              <a:tblGrid>
                <a:gridCol w="181075"/>
                <a:gridCol w="357121"/>
                <a:gridCol w="1576023"/>
                <a:gridCol w="41104"/>
                <a:gridCol w="342030"/>
                <a:gridCol w="885257"/>
                <a:gridCol w="1126689"/>
              </a:tblGrid>
              <a:tr h="274628">
                <a:tc gridSpan="7">
                  <a:txBody>
                    <a:bodyPr/>
                    <a:lstStyle/>
                    <a:p>
                      <a:pPr algn="ctr" fontAlgn="t"/>
                      <a:r>
                        <a:rPr lang="en-US" sz="600" b="1" i="0" u="none" strike="noStrike" dirty="0">
                          <a:latin typeface="Arial"/>
                        </a:rPr>
                        <a:t>MAAE 2001 A/B                                                                                                   </a:t>
                      </a:r>
                      <a:r>
                        <a:rPr lang="en-US" sz="600" b="1" i="0" u="none" strike="noStrike" dirty="0" smtClean="0">
                          <a:latin typeface="Arial"/>
                        </a:rPr>
                        <a:t>                                                                                  </a:t>
                      </a:r>
                      <a:r>
                        <a:rPr lang="en-US" sz="600" b="1" i="0" u="none" strike="noStrike" dirty="0">
                          <a:latin typeface="Arial"/>
                        </a:rPr>
                        <a:t>Winter 2012 Schedule</a:t>
                      </a:r>
                    </a:p>
                  </a:txBody>
                  <a:tcPr marL="4118" marR="4118" marT="4118"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107890">
                <a:tc>
                  <a:txBody>
                    <a:bodyPr/>
                    <a:lstStyle/>
                    <a:p>
                      <a:pPr algn="ctr" fontAlgn="t"/>
                      <a:r>
                        <a:rPr lang="en-US" sz="400" b="1" i="0" u="none" strike="noStrike">
                          <a:latin typeface="Arial"/>
                        </a:rPr>
                        <a:t>Lect</a:t>
                      </a:r>
                    </a:p>
                  </a:txBody>
                  <a:tcPr marL="4118" marR="4118" marT="4118"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r>
                        <a:rPr lang="en-US" sz="400" b="1" i="0" u="none" strike="noStrike">
                          <a:latin typeface="Arial"/>
                        </a:rPr>
                        <a:t>Date</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r>
                        <a:rPr lang="en-US" sz="400" b="1" i="0" u="none" strike="noStrike">
                          <a:latin typeface="Arial"/>
                        </a:rPr>
                        <a:t>Lecture Subject</a:t>
                      </a:r>
                    </a:p>
                  </a:txBody>
                  <a:tcPr marL="4118" marR="4118" marT="4118"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r>
                        <a:rPr lang="en-US" sz="400" b="1" i="0" u="none" strike="noStrike">
                          <a:latin typeface="Arial"/>
                        </a:rPr>
                        <a:t> </a:t>
                      </a:r>
                    </a:p>
                  </a:txBody>
                  <a:tcPr marL="4118" marR="4118" marT="41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r>
                        <a:rPr lang="en-US" sz="400" b="1" i="0" u="none" strike="noStrike">
                          <a:latin typeface="Arial"/>
                        </a:rPr>
                        <a:t>Week of</a:t>
                      </a:r>
                    </a:p>
                  </a:txBody>
                  <a:tcPr marL="4118" marR="4118" marT="4118"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r>
                        <a:rPr lang="en-US" sz="400" b="1" i="0" u="none" strike="noStrike">
                          <a:latin typeface="Arial"/>
                        </a:rPr>
                        <a:t>Lab - Graphics Principles</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r>
                        <a:rPr lang="en-US" sz="400" b="1" i="0" u="none" strike="noStrike">
                          <a:latin typeface="Arial"/>
                        </a:rPr>
                        <a:t>Lab - Pro/E</a:t>
                      </a:r>
                    </a:p>
                  </a:txBody>
                  <a:tcPr marL="4118" marR="4118" marT="4118"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6738">
                <a:tc>
                  <a:txBody>
                    <a:bodyPr/>
                    <a:lstStyle/>
                    <a:p>
                      <a:pPr algn="ctr" fontAlgn="t"/>
                      <a:r>
                        <a:rPr lang="en-US" sz="400" b="0" i="0" u="none" strike="noStrike">
                          <a:latin typeface="Arial"/>
                        </a:rPr>
                        <a:t>1</a:t>
                      </a:r>
                    </a:p>
                  </a:txBody>
                  <a:tcPr marL="4118" marR="4118" marT="4118"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400" b="0" i="0" u="none" strike="noStrike">
                          <a:latin typeface="Arial"/>
                        </a:rPr>
                        <a:t>Jan. 04         </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Introduction -</a:t>
                      </a:r>
                      <a:r>
                        <a:rPr lang="en-US" sz="400" b="1" i="0" u="none" strike="noStrike">
                          <a:latin typeface="Arial"/>
                        </a:rPr>
                        <a:t> Project assigned</a:t>
                      </a:r>
                      <a:endParaRPr lang="en-US" sz="400" b="0" i="0" u="none" strike="noStrike">
                        <a:latin typeface="Arial"/>
                      </a:endParaRPr>
                    </a:p>
                  </a:txBody>
                  <a:tcPr marL="4118" marR="4118" marT="4118"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400" b="0" i="0" u="none" strike="noStrike">
                          <a:latin typeface="Arial"/>
                        </a:rPr>
                        <a:t>Jan. 04</a:t>
                      </a:r>
                    </a:p>
                  </a:txBody>
                  <a:tcPr marL="4118" marR="4118" marT="4118"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no labs</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no labs</a:t>
                      </a:r>
                    </a:p>
                  </a:txBody>
                  <a:tcPr marL="4118" marR="4118" marT="4118"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6738">
                <a:tc>
                  <a:txBody>
                    <a:bodyPr/>
                    <a:lstStyle/>
                    <a:p>
                      <a:pPr algn="ctr" fontAlgn="t"/>
                      <a:r>
                        <a:rPr lang="en-US" sz="400" b="0" i="0" u="none" strike="noStrike">
                          <a:latin typeface="Arial"/>
                        </a:rPr>
                        <a:t>2</a:t>
                      </a:r>
                    </a:p>
                  </a:txBody>
                  <a:tcPr marL="4118" marR="4118" marT="4118"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400" b="0" i="0" u="none" strike="noStrike">
                          <a:latin typeface="Arial"/>
                        </a:rPr>
                        <a:t>09                 </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The Design Process; 3D Printing (Chapter 2+lectures)</a:t>
                      </a:r>
                    </a:p>
                  </a:txBody>
                  <a:tcPr marL="4118" marR="4118" marT="4118"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400" b="0" i="0" u="none" strike="noStrike">
                          <a:latin typeface="Arial"/>
                        </a:rPr>
                        <a:t>Jan. 09</a:t>
                      </a:r>
                    </a:p>
                  </a:txBody>
                  <a:tcPr marL="4118" marR="4118" marT="4118"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no labs</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6738">
                <a:tc>
                  <a:txBody>
                    <a:bodyPr/>
                    <a:lstStyle/>
                    <a:p>
                      <a:pPr algn="ctr" fontAlgn="t"/>
                      <a:r>
                        <a:rPr lang="en-US" sz="400" b="0" i="0" u="none" strike="noStrike">
                          <a:latin typeface="Arial"/>
                        </a:rPr>
                        <a:t>3</a:t>
                      </a:r>
                    </a:p>
                  </a:txBody>
                  <a:tcPr marL="4118" marR="4118" marT="4118"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400" b="0" i="0" u="none" strike="noStrike">
                          <a:latin typeface="Arial"/>
                        </a:rPr>
                        <a:t>11             </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Mech. Drawing Techniques (Chapters 3 and 5) </a:t>
                      </a:r>
                    </a:p>
                  </a:txBody>
                  <a:tcPr marL="4118" marR="4118" marT="4118"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no labs</a:t>
                      </a:r>
                    </a:p>
                  </a:txBody>
                  <a:tcPr marL="4118" marR="4118" marT="4118"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6738">
                <a:tc>
                  <a:txBody>
                    <a:bodyPr/>
                    <a:lstStyle/>
                    <a:p>
                      <a:pPr algn="ctr" fontAlgn="t"/>
                      <a:r>
                        <a:rPr lang="en-US" sz="400" b="0" i="0" u="none" strike="noStrike">
                          <a:latin typeface="Arial"/>
                        </a:rPr>
                        <a:t>4</a:t>
                      </a:r>
                    </a:p>
                  </a:txBody>
                  <a:tcPr marL="4118" marR="4118" marT="4118"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400" b="0" i="0" u="none" strike="noStrike">
                          <a:latin typeface="Arial"/>
                        </a:rPr>
                        <a:t>16          </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Sketching, multiple views, orthographic projection (Chapters 6,7)</a:t>
                      </a:r>
                    </a:p>
                  </a:txBody>
                  <a:tcPr marL="4118" marR="4118" marT="4118"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endParaRPr lang="en-US" sz="400" b="0" i="0" u="none" strike="noStrike">
                        <a:latin typeface="Arial"/>
                      </a:endParaRPr>
                    </a:p>
                  </a:txBody>
                  <a:tcPr marL="4118" marR="4118" marT="41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400" b="0" i="0" u="none" strike="noStrike">
                          <a:latin typeface="Arial"/>
                        </a:rPr>
                        <a:t>Jan. 16</a:t>
                      </a:r>
                    </a:p>
                  </a:txBody>
                  <a:tcPr marL="4118" marR="4118" marT="4118"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IntelliCAD: Drawing Basics</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6738">
                <a:tc>
                  <a:txBody>
                    <a:bodyPr/>
                    <a:lstStyle/>
                    <a:p>
                      <a:pPr algn="ctr" fontAlgn="t"/>
                      <a:r>
                        <a:rPr lang="en-US" sz="400" b="0" i="0" u="none" strike="noStrike">
                          <a:latin typeface="Arial"/>
                        </a:rPr>
                        <a:t>5</a:t>
                      </a:r>
                    </a:p>
                  </a:txBody>
                  <a:tcPr marL="4118" marR="4118" marT="4118"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400" b="0" i="0" u="none" strike="noStrike">
                          <a:latin typeface="Arial"/>
                        </a:rPr>
                        <a:t>18</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Working/assembly drawings  (Chapter 15)</a:t>
                      </a:r>
                    </a:p>
                  </a:txBody>
                  <a:tcPr marL="4118" marR="4118" marT="4118"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Pro/E                                                </a:t>
                      </a:r>
                      <a:r>
                        <a:rPr lang="en-US" sz="400" b="1" i="0" u="none" strike="noStrike">
                          <a:latin typeface="Arial"/>
                        </a:rPr>
                        <a:t>Project Groups</a:t>
                      </a:r>
                      <a:endParaRPr lang="en-US" sz="400" b="0" i="0" u="none" strike="noStrike">
                        <a:latin typeface="Arial"/>
                      </a:endParaRPr>
                    </a:p>
                  </a:txBody>
                  <a:tcPr marL="4118" marR="4118" marT="4118"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6738">
                <a:tc>
                  <a:txBody>
                    <a:bodyPr/>
                    <a:lstStyle/>
                    <a:p>
                      <a:pPr algn="ctr" fontAlgn="t"/>
                      <a:r>
                        <a:rPr lang="en-US" sz="400" b="0" i="0" u="none" strike="noStrike">
                          <a:latin typeface="Arial"/>
                        </a:rPr>
                        <a:t>6</a:t>
                      </a:r>
                    </a:p>
                  </a:txBody>
                  <a:tcPr marL="4118" marR="4118" marT="4118"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400" b="0" i="0" u="none" strike="noStrike">
                          <a:latin typeface="Arial"/>
                        </a:rPr>
                        <a:t>23</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DG - points, lines and planes  (Chapters 7, 18, 19)</a:t>
                      </a:r>
                    </a:p>
                  </a:txBody>
                  <a:tcPr marL="4118" marR="4118" marT="4118"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400" b="0" i="0" u="none" strike="noStrike">
                          <a:latin typeface="Arial"/>
                        </a:rPr>
                        <a:t>Jan. 23</a:t>
                      </a:r>
                    </a:p>
                  </a:txBody>
                  <a:tcPr marL="4118" marR="4118" marT="4118"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IntelliCAD: Drawing Basics</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6738">
                <a:tc>
                  <a:txBody>
                    <a:bodyPr/>
                    <a:lstStyle/>
                    <a:p>
                      <a:pPr algn="ctr" fontAlgn="t"/>
                      <a:r>
                        <a:rPr lang="en-US" sz="400" b="0" i="0" u="none" strike="noStrike">
                          <a:latin typeface="Arial"/>
                        </a:rPr>
                        <a:t>7</a:t>
                      </a:r>
                    </a:p>
                  </a:txBody>
                  <a:tcPr marL="4118" marR="4118" marT="4118"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400" b="0" i="0" u="none" strike="noStrike">
                          <a:latin typeface="Arial"/>
                        </a:rPr>
                        <a:t>25</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DG - primary auxiliary views (Chapter 19) </a:t>
                      </a:r>
                      <a:r>
                        <a:rPr lang="en-US" sz="400" b="1" i="0" u="none" strike="noStrike">
                          <a:latin typeface="Arial"/>
                        </a:rPr>
                        <a:t>(DG1)</a:t>
                      </a:r>
                      <a:endParaRPr lang="en-US" sz="400" b="0" i="0" u="none" strike="noStrike">
                        <a:latin typeface="Arial"/>
                      </a:endParaRPr>
                    </a:p>
                  </a:txBody>
                  <a:tcPr marL="4118" marR="4118" marT="4118"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it-IT" sz="400" b="0" i="0" u="none" strike="noStrike">
                          <a:latin typeface="Arial"/>
                        </a:rPr>
                        <a:t>Pro/E Lab 1: Lessons 1/2         Proposal due</a:t>
                      </a:r>
                    </a:p>
                  </a:txBody>
                  <a:tcPr marL="4118" marR="4118" marT="4118"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6738">
                <a:tc>
                  <a:txBody>
                    <a:bodyPr/>
                    <a:lstStyle/>
                    <a:p>
                      <a:pPr algn="ctr" fontAlgn="t"/>
                      <a:r>
                        <a:rPr lang="en-US" sz="400" b="0" i="0" u="none" strike="noStrike">
                          <a:latin typeface="Arial"/>
                        </a:rPr>
                        <a:t>8</a:t>
                      </a:r>
                    </a:p>
                  </a:txBody>
                  <a:tcPr marL="4118" marR="4118" marT="4118"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400" b="0" i="0" u="none" strike="noStrike">
                          <a:latin typeface="Arial"/>
                        </a:rPr>
                        <a:t>30</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DG - primary auxiliary views (Chapter 19)</a:t>
                      </a:r>
                    </a:p>
                  </a:txBody>
                  <a:tcPr marL="4118" marR="4118" marT="4118"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400" b="0" i="0" u="none" strike="noStrike">
                          <a:latin typeface="Arial"/>
                        </a:rPr>
                        <a:t>Jan. 30</a:t>
                      </a:r>
                    </a:p>
                  </a:txBody>
                  <a:tcPr marL="4118" marR="4118" marT="4118"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DG 1 - Coordinates and Lines</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6738">
                <a:tc>
                  <a:txBody>
                    <a:bodyPr/>
                    <a:lstStyle/>
                    <a:p>
                      <a:pPr algn="ctr" fontAlgn="t"/>
                      <a:r>
                        <a:rPr lang="en-US" sz="400" b="0" i="0" u="none" strike="noStrike">
                          <a:latin typeface="Arial"/>
                        </a:rPr>
                        <a:t>9</a:t>
                      </a:r>
                    </a:p>
                  </a:txBody>
                  <a:tcPr marL="4118" marR="4118" marT="4118"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400" b="0" i="0" u="none" strike="noStrike">
                          <a:latin typeface="Arial"/>
                        </a:rPr>
                        <a:t>Feb. 01               </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fr-FR" sz="400" b="0" i="0" u="none" strike="noStrike">
                          <a:latin typeface="Arial"/>
                        </a:rPr>
                        <a:t>DG - plane intersections (Chapter 19)</a:t>
                      </a:r>
                    </a:p>
                  </a:txBody>
                  <a:tcPr marL="4118" marR="4118" marT="4118"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Pro/E Lab 2: Lesson 3/4 ( holes and cuts; rotation)</a:t>
                      </a:r>
                    </a:p>
                  </a:txBody>
                  <a:tcPr marL="4118" marR="4118" marT="4118"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6738">
                <a:tc>
                  <a:txBody>
                    <a:bodyPr/>
                    <a:lstStyle/>
                    <a:p>
                      <a:pPr algn="ctr" fontAlgn="t"/>
                      <a:r>
                        <a:rPr lang="en-US" sz="400" b="0" i="0" u="none" strike="noStrike">
                          <a:latin typeface="Arial"/>
                        </a:rPr>
                        <a:t>10</a:t>
                      </a:r>
                    </a:p>
                  </a:txBody>
                  <a:tcPr marL="4118" marR="4118" marT="4118"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400" b="0" i="0" u="none" strike="noStrike">
                          <a:latin typeface="Arial"/>
                        </a:rPr>
                        <a:t>06</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DG - visibility (Chapter 19) </a:t>
                      </a:r>
                      <a:r>
                        <a:rPr lang="en-US" sz="400" b="1" i="0" u="none" strike="noStrike">
                          <a:latin typeface="Arial"/>
                        </a:rPr>
                        <a:t>(DG2)</a:t>
                      </a:r>
                      <a:endParaRPr lang="en-US" sz="400" b="0" i="0" u="none" strike="noStrike">
                        <a:latin typeface="Arial"/>
                      </a:endParaRPr>
                    </a:p>
                  </a:txBody>
                  <a:tcPr marL="4118" marR="4118" marT="4118"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400" b="0" i="0" u="none" strike="noStrike">
                          <a:latin typeface="Arial"/>
                        </a:rPr>
                        <a:t>Feb. 06</a:t>
                      </a:r>
                    </a:p>
                  </a:txBody>
                  <a:tcPr marL="4118" marR="4118" marT="4118"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DG 2 - Intersections</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6738">
                <a:tc>
                  <a:txBody>
                    <a:bodyPr/>
                    <a:lstStyle/>
                    <a:p>
                      <a:pPr algn="ctr" fontAlgn="t"/>
                      <a:r>
                        <a:rPr lang="en-US" sz="400" b="0" i="0" u="none" strike="noStrike">
                          <a:latin typeface="Arial"/>
                        </a:rPr>
                        <a:t>11</a:t>
                      </a:r>
                    </a:p>
                  </a:txBody>
                  <a:tcPr marL="4118" marR="4118" marT="4118"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400" b="0" i="0" u="none" strike="noStrike">
                          <a:latin typeface="Arial"/>
                        </a:rPr>
                        <a:t>08</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DG - successive auxiliary views (Chapter 20) </a:t>
                      </a:r>
                      <a:r>
                        <a:rPr lang="en-US" sz="400" b="1" i="0" u="none" strike="noStrike">
                          <a:latin typeface="Arial"/>
                        </a:rPr>
                        <a:t>(DG3)</a:t>
                      </a:r>
                      <a:endParaRPr lang="en-US" sz="400" b="0" i="0" u="none" strike="noStrike">
                        <a:latin typeface="Arial"/>
                      </a:endParaRPr>
                    </a:p>
                  </a:txBody>
                  <a:tcPr marL="4118" marR="4118" marT="4118"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it-IT" sz="400" b="0" i="0" u="none" strike="noStrike">
                          <a:latin typeface="Arial"/>
                        </a:rPr>
                        <a:t>Pro/E Lab 3: Lesson 5/6 (Utilities/datum planes) </a:t>
                      </a:r>
                    </a:p>
                  </a:txBody>
                  <a:tcPr marL="4118" marR="4118" marT="4118"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6738">
                <a:tc>
                  <a:txBody>
                    <a:bodyPr/>
                    <a:lstStyle/>
                    <a:p>
                      <a:pPr algn="ctr" fontAlgn="t"/>
                      <a:r>
                        <a:rPr lang="en-US" sz="400" b="0" i="0" u="none" strike="noStrike">
                          <a:latin typeface="Arial"/>
                        </a:rPr>
                        <a:t>12</a:t>
                      </a:r>
                    </a:p>
                  </a:txBody>
                  <a:tcPr marL="4118" marR="4118" marT="4118"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400" b="0" i="0" u="none" strike="noStrike">
                          <a:latin typeface="Arial"/>
                        </a:rPr>
                        <a:t>13</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DG - connecting line segments (Chapter 20) </a:t>
                      </a:r>
                      <a:r>
                        <a:rPr lang="en-US" sz="400" b="1" i="0" u="none" strike="noStrike">
                          <a:latin typeface="Arial"/>
                        </a:rPr>
                        <a:t>(DG4)</a:t>
                      </a:r>
                      <a:endParaRPr lang="en-US" sz="400" b="0" i="0" u="none" strike="noStrike">
                        <a:latin typeface="Arial"/>
                      </a:endParaRPr>
                    </a:p>
                  </a:txBody>
                  <a:tcPr marL="4118" marR="4118" marT="4118"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400" b="0" i="0" u="none" strike="noStrike">
                          <a:latin typeface="Arial"/>
                        </a:rPr>
                        <a:t>Feb. 13</a:t>
                      </a:r>
                    </a:p>
                  </a:txBody>
                  <a:tcPr marL="4118" marR="4118" marT="4118"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DG 3 - Planar true view </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2901">
                <a:tc>
                  <a:txBody>
                    <a:bodyPr/>
                    <a:lstStyle/>
                    <a:p>
                      <a:pPr algn="ctr" fontAlgn="t"/>
                      <a:r>
                        <a:rPr lang="en-US" sz="400" b="0" i="0" u="none" strike="noStrike">
                          <a:latin typeface="Arial"/>
                        </a:rPr>
                        <a:t>13</a:t>
                      </a:r>
                    </a:p>
                  </a:txBody>
                  <a:tcPr marL="4118" marR="4118" marT="4118"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t"/>
                      <a:r>
                        <a:rPr lang="en-US" sz="400" b="0" i="0" u="none" strike="noStrike">
                          <a:latin typeface="Arial"/>
                        </a:rPr>
                        <a:t>15</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DG - vector graphics I (Chapter 22)</a:t>
                      </a:r>
                    </a:p>
                  </a:txBody>
                  <a:tcPr marL="4118" marR="4118" marT="4118"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Pro/E Lab 4: Lessons 7/8 (copies, drawings)                                   </a:t>
                      </a:r>
                      <a:r>
                        <a:rPr lang="en-US" sz="400" b="1" i="0" u="none" strike="noStrike">
                          <a:latin typeface="Arial"/>
                        </a:rPr>
                        <a:t>Conceptual sketches and proof-of-concept working model due.</a:t>
                      </a:r>
                      <a:endParaRPr lang="en-US" sz="400" b="0" i="0" u="none" strike="noStrike">
                        <a:latin typeface="Arial"/>
                      </a:endParaRPr>
                    </a:p>
                  </a:txBody>
                  <a:tcPr marL="4118" marR="4118" marT="4118"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6738">
                <a:tc>
                  <a:txBody>
                    <a:bodyPr/>
                    <a:lstStyle/>
                    <a:p>
                      <a:pPr algn="ctr" fontAlgn="t"/>
                      <a:r>
                        <a:rPr lang="en-US" sz="400" b="0" i="0" u="none" strike="noStrike">
                          <a:latin typeface="Arial"/>
                        </a:rPr>
                        <a:t>-</a:t>
                      </a:r>
                    </a:p>
                  </a:txBody>
                  <a:tcPr marL="4118" marR="4118" marT="4118"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400" b="0" i="0" u="none" strike="noStrike">
                          <a:latin typeface="Arial"/>
                        </a:rPr>
                        <a:t>Feb. 20-24</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400" b="0" i="0" u="none" strike="noStrike">
                          <a:latin typeface="Arial"/>
                        </a:rPr>
                        <a:t>Winter Break</a:t>
                      </a:r>
                    </a:p>
                  </a:txBody>
                  <a:tcPr marL="4118" marR="4118" marT="4118"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400" b="0" i="0" u="none" strike="noStrike">
                          <a:latin typeface="Arial"/>
                        </a:rPr>
                        <a:t>Feb. 20-24</a:t>
                      </a:r>
                    </a:p>
                  </a:txBody>
                  <a:tcPr marL="4118" marR="4118" marT="4118"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fontAlgn="ctr"/>
                      <a:r>
                        <a:rPr lang="en-US" sz="400" b="0" i="0" u="none" strike="noStrike">
                          <a:latin typeface="Arial"/>
                        </a:rPr>
                        <a:t>Winter Break</a:t>
                      </a:r>
                    </a:p>
                  </a:txBody>
                  <a:tcPr marL="4118" marR="4118" marT="4118" marB="0" anchor="ctr">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r>
              <a:tr h="166738">
                <a:tc>
                  <a:txBody>
                    <a:bodyPr/>
                    <a:lstStyle/>
                    <a:p>
                      <a:pPr algn="ctr" fontAlgn="t"/>
                      <a:r>
                        <a:rPr lang="en-US" sz="400" b="0" i="0" u="none" strike="noStrike">
                          <a:latin typeface="Arial"/>
                        </a:rPr>
                        <a:t>14</a:t>
                      </a:r>
                    </a:p>
                  </a:txBody>
                  <a:tcPr marL="4118" marR="4118" marT="4118"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400" b="0" i="0" u="none" strike="noStrike">
                          <a:latin typeface="Arial"/>
                        </a:rPr>
                        <a:t>27</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fr-FR" sz="400" b="0" i="0" u="none" strike="noStrike">
                          <a:latin typeface="Arial"/>
                        </a:rPr>
                        <a:t>DG - vector graphics II (Chapter 22)</a:t>
                      </a:r>
                    </a:p>
                  </a:txBody>
                  <a:tcPr marL="4118" marR="4118" marT="4118"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400" b="0" i="0" u="none" strike="noStrike">
                          <a:latin typeface="Arial"/>
                        </a:rPr>
                        <a:t>Feb. 27</a:t>
                      </a:r>
                    </a:p>
                  </a:txBody>
                  <a:tcPr marL="4118" marR="4118" marT="4118"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DG 4 - Shortest distance between skewed lines</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400" b="0" i="0" u="none" strike="noStrike">
                          <a:latin typeface="Arial"/>
                        </a:rPr>
                        <a:t> </a:t>
                      </a:r>
                    </a:p>
                  </a:txBody>
                  <a:tcPr marL="4118" marR="4118" marT="4118" marB="0" anchor="b">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71642">
                <a:tc>
                  <a:txBody>
                    <a:bodyPr/>
                    <a:lstStyle/>
                    <a:p>
                      <a:pPr algn="ctr" fontAlgn="t"/>
                      <a:r>
                        <a:rPr lang="en-US" sz="400" b="0" i="0" u="none" strike="noStrike">
                          <a:latin typeface="Arial"/>
                        </a:rPr>
                        <a:t>15</a:t>
                      </a:r>
                    </a:p>
                  </a:txBody>
                  <a:tcPr marL="4118" marR="4118" marT="4118"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t"/>
                      <a:r>
                        <a:rPr lang="en-US" sz="400" b="0" i="0" u="none" strike="noStrike">
                          <a:latin typeface="Arial"/>
                        </a:rPr>
                        <a:t>29</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DG - intersections and developments I (Ch. 23)</a:t>
                      </a:r>
                    </a:p>
                  </a:txBody>
                  <a:tcPr marL="4118" marR="4118" marT="4118"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400" b="0" i="0" u="none" strike="noStrike">
                          <a:latin typeface="Arial"/>
                        </a:rPr>
                        <a:t> </a:t>
                      </a:r>
                    </a:p>
                  </a:txBody>
                  <a:tcPr marL="4118" marR="4118" marT="411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Pro/E Lab 5: Lesson 9 (Assembly) </a:t>
                      </a:r>
                      <a:r>
                        <a:rPr lang="en-US" sz="400" b="1" i="0" u="none" strike="noStrike">
                          <a:latin typeface="Arial"/>
                        </a:rPr>
                        <a:t>STL Files due 16:30, Fri. March 09</a:t>
                      </a:r>
                      <a:endParaRPr lang="en-US" sz="400" b="0" i="0" u="none" strike="noStrike">
                        <a:latin typeface="Arial"/>
                      </a:endParaRPr>
                    </a:p>
                  </a:txBody>
                  <a:tcPr marL="4118" marR="4118" marT="4118"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3177">
                <a:tc>
                  <a:txBody>
                    <a:bodyPr/>
                    <a:lstStyle/>
                    <a:p>
                      <a:pPr algn="ctr" fontAlgn="t"/>
                      <a:r>
                        <a:rPr lang="en-US" sz="400" b="0" i="0" u="none" strike="noStrike">
                          <a:latin typeface="Arial"/>
                        </a:rPr>
                        <a:t>-</a:t>
                      </a:r>
                    </a:p>
                  </a:txBody>
                  <a:tcPr marL="4118" marR="4118" marT="4118"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t"/>
                      <a:r>
                        <a:rPr lang="en-US" sz="400" b="1" i="0" u="none" strike="noStrike">
                          <a:latin typeface="Arial"/>
                        </a:rPr>
                        <a:t>Mar. 05</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400" b="1" i="0" u="none" strike="noStrike">
                          <a:latin typeface="Arial"/>
                        </a:rPr>
                        <a:t>mid-term exam (to L10, DG2)</a:t>
                      </a:r>
                    </a:p>
                  </a:txBody>
                  <a:tcPr marL="4118" marR="4118" marT="4118"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r" fontAlgn="t"/>
                      <a:r>
                        <a:rPr lang="en-US" sz="400" b="0" i="0" u="none" strike="noStrike">
                          <a:latin typeface="Arial"/>
                        </a:rPr>
                        <a:t>Mar. 05</a:t>
                      </a:r>
                    </a:p>
                  </a:txBody>
                  <a:tcPr marL="4118" marR="4118" marT="4118"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gridSpan="2">
                  <a:txBody>
                    <a:bodyPr/>
                    <a:lstStyle/>
                    <a:p>
                      <a:pPr algn="ctr" fontAlgn="ctr"/>
                      <a:r>
                        <a:rPr lang="en-US" sz="400" b="1" i="0" u="none" strike="noStrike">
                          <a:latin typeface="Arial"/>
                        </a:rPr>
                        <a:t>DG Mid-Term Exam, Monday, March 5</a:t>
                      </a:r>
                    </a:p>
                  </a:txBody>
                  <a:tcPr marL="4118" marR="4118" marT="4118" marB="0" anchor="ctr">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hMerge="1">
                  <a:txBody>
                    <a:bodyPr/>
                    <a:lstStyle/>
                    <a:p>
                      <a:endParaRPr lang="en-US"/>
                    </a:p>
                  </a:txBody>
                  <a:tcPr/>
                </a:tc>
              </a:tr>
              <a:tr h="161834">
                <a:tc>
                  <a:txBody>
                    <a:bodyPr/>
                    <a:lstStyle/>
                    <a:p>
                      <a:pPr algn="ctr" fontAlgn="t"/>
                      <a:r>
                        <a:rPr lang="en-US" sz="400" b="0" i="0" u="none" strike="noStrike">
                          <a:latin typeface="Arial"/>
                        </a:rPr>
                        <a:t>16</a:t>
                      </a:r>
                    </a:p>
                  </a:txBody>
                  <a:tcPr marL="4118" marR="4118" marT="4118"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400" b="0" i="0" u="none" strike="noStrike">
                          <a:latin typeface="Arial"/>
                        </a:rPr>
                        <a:t>07</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DG - intersections and developments II (Ch. 23)(DG6)</a:t>
                      </a:r>
                    </a:p>
                  </a:txBody>
                  <a:tcPr marL="4118" marR="4118" marT="4118"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n-US"/>
                    </a:p>
                  </a:txBody>
                  <a:tcPr/>
                </a:tc>
                <a:tc gridSpan="2" vMerge="1">
                  <a:txBody>
                    <a:bodyPr/>
                    <a:lstStyle/>
                    <a:p>
                      <a:endParaRPr lang="en-US"/>
                    </a:p>
                  </a:txBody>
                  <a:tcPr/>
                </a:tc>
                <a:tc hMerge="1" vMerge="1">
                  <a:txBody>
                    <a:bodyPr/>
                    <a:lstStyle/>
                    <a:p>
                      <a:endParaRPr lang="en-US"/>
                    </a:p>
                  </a:txBody>
                  <a:tcPr/>
                </a:tc>
              </a:tr>
              <a:tr h="166738">
                <a:tc>
                  <a:txBody>
                    <a:bodyPr/>
                    <a:lstStyle/>
                    <a:p>
                      <a:pPr algn="ctr" fontAlgn="t"/>
                      <a:r>
                        <a:rPr lang="en-US" sz="400" b="0" i="0" u="none" strike="noStrike">
                          <a:latin typeface="Arial"/>
                        </a:rPr>
                        <a:t>17</a:t>
                      </a:r>
                    </a:p>
                  </a:txBody>
                  <a:tcPr marL="4118" marR="4118" marT="4118"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400" b="0" i="0" u="none" strike="noStrike">
                          <a:latin typeface="Arial"/>
                        </a:rPr>
                        <a:t>12</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Dimensions, Fits and Tolerances (Chapter 12,13)</a:t>
                      </a:r>
                    </a:p>
                  </a:txBody>
                  <a:tcPr marL="4118" marR="4118" marT="4118"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400" b="0" i="0" u="none" strike="noStrike">
                          <a:latin typeface="Arial"/>
                        </a:rPr>
                        <a:t>Mar. 12</a:t>
                      </a:r>
                    </a:p>
                  </a:txBody>
                  <a:tcPr marL="4118" marR="4118" marT="4118"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DG 5 - Force systems</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400" b="0" i="0" u="none" strike="noStrike">
                          <a:latin typeface="Arial"/>
                        </a:rPr>
                        <a:t> </a:t>
                      </a:r>
                    </a:p>
                  </a:txBody>
                  <a:tcPr marL="4118" marR="4118" marT="4118" marB="0" anchor="b">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6738">
                <a:tc>
                  <a:txBody>
                    <a:bodyPr/>
                    <a:lstStyle/>
                    <a:p>
                      <a:pPr algn="ctr" fontAlgn="t"/>
                      <a:r>
                        <a:rPr lang="en-US" sz="400" b="0" i="0" u="none" strike="noStrike">
                          <a:latin typeface="Arial"/>
                        </a:rPr>
                        <a:t>18</a:t>
                      </a:r>
                    </a:p>
                  </a:txBody>
                  <a:tcPr marL="4118" marR="4118" marT="4118"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400" b="0" i="0" u="none" strike="noStrike">
                          <a:latin typeface="Arial"/>
                        </a:rPr>
                        <a:t>14</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Dimensions, Fits and Tolerances (Chapter 12,13)</a:t>
                      </a:r>
                    </a:p>
                  </a:txBody>
                  <a:tcPr marL="4118" marR="4118" marT="4118"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400" b="0" i="0" u="none" strike="noStrike">
                          <a:latin typeface="Arial"/>
                        </a:rPr>
                        <a:t> </a:t>
                      </a:r>
                    </a:p>
                  </a:txBody>
                  <a:tcPr marL="4118" marR="4118" marT="411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it-IT" sz="400" b="0" i="0" u="none" strike="noStrike">
                          <a:latin typeface="Arial"/>
                        </a:rPr>
                        <a:t>Pro/E Lab 6: Lesson 10 (Assembly)</a:t>
                      </a:r>
                    </a:p>
                  </a:txBody>
                  <a:tcPr marL="4118" marR="4118" marT="4118"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6738">
                <a:tc>
                  <a:txBody>
                    <a:bodyPr/>
                    <a:lstStyle/>
                    <a:p>
                      <a:pPr algn="ctr" fontAlgn="t"/>
                      <a:r>
                        <a:rPr lang="en-US" sz="400" b="0" i="0" u="none" strike="noStrike">
                          <a:latin typeface="Arial"/>
                        </a:rPr>
                        <a:t>19</a:t>
                      </a:r>
                    </a:p>
                  </a:txBody>
                  <a:tcPr marL="4118" marR="4118" marT="4118"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400" b="0" i="0" u="none" strike="noStrike">
                          <a:latin typeface="Arial"/>
                        </a:rPr>
                        <a:t>16</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More on engineering drawings (Chapters 5,8,9,15)</a:t>
                      </a:r>
                    </a:p>
                  </a:txBody>
                  <a:tcPr marL="4118" marR="4118" marT="4118"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endParaRPr lang="en-US" sz="400" b="0" i="0" u="none" strike="noStrike">
                        <a:latin typeface="Arial"/>
                      </a:endParaRPr>
                    </a:p>
                  </a:txBody>
                  <a:tcPr marL="4118" marR="4118" marT="41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400" b="0" i="0" u="none" strike="noStrike">
                          <a:latin typeface="Arial"/>
                        </a:rPr>
                        <a:t>Mar. 19</a:t>
                      </a:r>
                    </a:p>
                  </a:txBody>
                  <a:tcPr marL="4118" marR="4118" marT="4118"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DG 6 - Developments</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6738">
                <a:tc>
                  <a:txBody>
                    <a:bodyPr/>
                    <a:lstStyle/>
                    <a:p>
                      <a:pPr algn="ctr" fontAlgn="t"/>
                      <a:r>
                        <a:rPr lang="en-US" sz="400" b="0" i="0" u="none" strike="noStrike">
                          <a:latin typeface="Arial"/>
                        </a:rPr>
                        <a:t>20</a:t>
                      </a:r>
                    </a:p>
                  </a:txBody>
                  <a:tcPr marL="4118" marR="4118" marT="4118"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400" b="0" i="0" u="none" strike="noStrike">
                          <a:latin typeface="Arial"/>
                        </a:rPr>
                        <a:t>21</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Threads, fasteners, and welding  (Ch. 10 and 14)</a:t>
                      </a:r>
                    </a:p>
                  </a:txBody>
                  <a:tcPr marL="4118" marR="4118" marT="4118"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Pro/E Lab 7: Lesson 11 (Sweeps/Blends)</a:t>
                      </a:r>
                    </a:p>
                  </a:txBody>
                  <a:tcPr marL="4118" marR="4118" marT="4118"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6738">
                <a:tc>
                  <a:txBody>
                    <a:bodyPr/>
                    <a:lstStyle/>
                    <a:p>
                      <a:pPr algn="ctr" fontAlgn="t"/>
                      <a:r>
                        <a:rPr lang="en-US" sz="400" b="0" i="0" u="none" strike="noStrike">
                          <a:latin typeface="Arial"/>
                        </a:rPr>
                        <a:t>21</a:t>
                      </a:r>
                    </a:p>
                  </a:txBody>
                  <a:tcPr marL="4118" marR="4118" marT="4118"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400" b="0" i="0" u="none" strike="noStrike">
                          <a:latin typeface="Arial"/>
                        </a:rPr>
                        <a:t>23</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Gears and cams (lectures)</a:t>
                      </a:r>
                    </a:p>
                  </a:txBody>
                  <a:tcPr marL="4118" marR="4118" marT="4118"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endParaRPr lang="en-US" sz="400" b="0" i="0" u="none" strike="noStrike">
                        <a:latin typeface="Arial"/>
                      </a:endParaRPr>
                    </a:p>
                  </a:txBody>
                  <a:tcPr marL="4118" marR="4118" marT="41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r" fontAlgn="t"/>
                      <a:r>
                        <a:rPr lang="en-US" sz="400" b="0" i="0" u="none" strike="noStrike">
                          <a:latin typeface="Arial"/>
                        </a:rPr>
                        <a:t>Mar. 26</a:t>
                      </a:r>
                    </a:p>
                  </a:txBody>
                  <a:tcPr marL="4118" marR="4118" marT="4118"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gridSpan="2">
                  <a:txBody>
                    <a:bodyPr/>
                    <a:lstStyle/>
                    <a:p>
                      <a:pPr algn="ctr" fontAlgn="t"/>
                      <a:r>
                        <a:rPr lang="en-US" sz="400" b="1" i="0" u="none" strike="noStrike">
                          <a:latin typeface="Arial"/>
                        </a:rPr>
                        <a:t>Project Final Design Report due 16:30, Wed. April 4                             in the </a:t>
                      </a:r>
                      <a:r>
                        <a:rPr lang="en-US" sz="400" b="1" i="0" u="none" strike="noStrike">
                          <a:solidFill>
                            <a:srgbClr val="FF6600"/>
                          </a:solidFill>
                          <a:latin typeface="Arial"/>
                        </a:rPr>
                        <a:t>orange</a:t>
                      </a:r>
                      <a:r>
                        <a:rPr lang="en-US" sz="400" b="1" i="0" u="none" strike="noStrike">
                          <a:latin typeface="Arial"/>
                        </a:rPr>
                        <a:t> steel file cabinet in front of 3135ME.                                             ABS Working Prototypes graded in Pro/E Lab.</a:t>
                      </a:r>
                    </a:p>
                  </a:txBody>
                  <a:tcPr marL="4118" marR="4118" marT="4118"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hMerge="1">
                  <a:txBody>
                    <a:bodyPr/>
                    <a:lstStyle/>
                    <a:p>
                      <a:endParaRPr lang="en-US"/>
                    </a:p>
                  </a:txBody>
                  <a:tcPr/>
                </a:tc>
              </a:tr>
              <a:tr h="166738">
                <a:tc>
                  <a:txBody>
                    <a:bodyPr/>
                    <a:lstStyle/>
                    <a:p>
                      <a:pPr algn="ctr" fontAlgn="t"/>
                      <a:r>
                        <a:rPr lang="en-US" sz="400" b="0" i="0" u="none" strike="noStrike">
                          <a:latin typeface="Arial"/>
                        </a:rPr>
                        <a:t>22</a:t>
                      </a:r>
                    </a:p>
                  </a:txBody>
                  <a:tcPr marL="4118" marR="4118" marT="4118"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400" b="0" i="0" u="none" strike="noStrike">
                          <a:latin typeface="Arial"/>
                        </a:rPr>
                        <a:t>28</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Materials and Processes (Chapter 11)</a:t>
                      </a:r>
                    </a:p>
                  </a:txBody>
                  <a:tcPr marL="4118" marR="4118" marT="4118"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endParaRPr lang="en-US" sz="400" b="0" i="0" u="none" strike="noStrike">
                        <a:latin typeface="Arial"/>
                      </a:endParaRPr>
                    </a:p>
                  </a:txBody>
                  <a:tcPr marL="4118" marR="4118" marT="41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r" fontAlgn="t"/>
                      <a:r>
                        <a:rPr lang="en-US" sz="400" b="0" i="0" u="none" strike="noStrike">
                          <a:latin typeface="Arial"/>
                        </a:rPr>
                        <a:t> </a:t>
                      </a:r>
                    </a:p>
                  </a:txBody>
                  <a:tcPr marL="4118" marR="4118" marT="4118"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vMerge="1">
                  <a:txBody>
                    <a:bodyPr/>
                    <a:lstStyle/>
                    <a:p>
                      <a:endParaRPr lang="en-US"/>
                    </a:p>
                  </a:txBody>
                  <a:tcPr/>
                </a:tc>
                <a:tc hMerge="1" vMerge="1">
                  <a:txBody>
                    <a:bodyPr/>
                    <a:lstStyle/>
                    <a:p>
                      <a:endParaRPr lang="en-US"/>
                    </a:p>
                  </a:txBody>
                  <a:tcPr/>
                </a:tc>
              </a:tr>
              <a:tr h="166738">
                <a:tc>
                  <a:txBody>
                    <a:bodyPr/>
                    <a:lstStyle/>
                    <a:p>
                      <a:pPr algn="ctr" fontAlgn="t"/>
                      <a:r>
                        <a:rPr lang="en-US" sz="400" b="0" i="0" u="none" strike="noStrike">
                          <a:latin typeface="Arial"/>
                        </a:rPr>
                        <a:t>23</a:t>
                      </a:r>
                    </a:p>
                  </a:txBody>
                  <a:tcPr marL="4118" marR="4118" marT="4118"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400" b="0" i="0" u="none" strike="noStrike">
                          <a:latin typeface="Arial"/>
                        </a:rPr>
                        <a:t>Apr. 02</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Summary/Wrap-up</a:t>
                      </a:r>
                    </a:p>
                  </a:txBody>
                  <a:tcPr marL="4118" marR="4118" marT="4118"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endParaRPr lang="en-US" sz="400" b="0" i="0" u="none" strike="noStrike">
                        <a:latin typeface="Arial"/>
                      </a:endParaRPr>
                    </a:p>
                  </a:txBody>
                  <a:tcPr marL="4118" marR="4118" marT="41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r" fontAlgn="t"/>
                      <a:r>
                        <a:rPr lang="en-US" sz="400" b="0" i="0" u="none" strike="noStrike">
                          <a:latin typeface="Arial"/>
                        </a:rPr>
                        <a:t>Apr. 02</a:t>
                      </a:r>
                    </a:p>
                  </a:txBody>
                  <a:tcPr marL="4118" marR="4118" marT="4118"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gridSpan="2">
                  <a:txBody>
                    <a:bodyPr/>
                    <a:lstStyle/>
                    <a:p>
                      <a:pPr algn="ctr" fontAlgn="t"/>
                      <a:r>
                        <a:rPr lang="en-US" sz="400" b="1" i="0" u="none" strike="noStrike">
                          <a:latin typeface="Arial"/>
                        </a:rPr>
                        <a:t>Project Final Design Report due 16:30, Tue. April 5                             in the </a:t>
                      </a:r>
                      <a:r>
                        <a:rPr lang="en-US" sz="400" b="1" i="0" u="none" strike="noStrike">
                          <a:solidFill>
                            <a:srgbClr val="FF6600"/>
                          </a:solidFill>
                          <a:latin typeface="Arial"/>
                        </a:rPr>
                        <a:t>orange</a:t>
                      </a:r>
                      <a:r>
                        <a:rPr lang="en-US" sz="400" b="1" i="0" u="none" strike="noStrike">
                          <a:latin typeface="Arial"/>
                        </a:rPr>
                        <a:t> steel file cabinet in front of 3135ME.                                            </a:t>
                      </a:r>
                    </a:p>
                  </a:txBody>
                  <a:tcPr marL="4118" marR="4118" marT="4118"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rowSpan="2" hMerge="1">
                  <a:txBody>
                    <a:bodyPr/>
                    <a:lstStyle/>
                    <a:p>
                      <a:endParaRPr lang="en-US"/>
                    </a:p>
                  </a:txBody>
                  <a:tcPr/>
                </a:tc>
              </a:tr>
              <a:tr h="166738">
                <a:tc>
                  <a:txBody>
                    <a:bodyPr/>
                    <a:lstStyle/>
                    <a:p>
                      <a:pPr algn="ctr" fontAlgn="t"/>
                      <a:r>
                        <a:rPr lang="en-US" sz="400" b="0" i="0" u="none" strike="noStrike">
                          <a:latin typeface="Arial"/>
                        </a:rPr>
                        <a:t>-</a:t>
                      </a:r>
                    </a:p>
                  </a:txBody>
                  <a:tcPr marL="4118" marR="4118" marT="4118"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fontAlgn="t"/>
                      <a:r>
                        <a:rPr lang="en-US" sz="400" b="0" i="0" u="none" strike="noStrike">
                          <a:latin typeface="Arial"/>
                        </a:rPr>
                        <a:t>04</a:t>
                      </a:r>
                    </a:p>
                  </a:txBody>
                  <a:tcPr marL="4118" marR="4118" marT="4118"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No Lecture</a:t>
                      </a:r>
                    </a:p>
                  </a:txBody>
                  <a:tcPr marL="4118" marR="4118" marT="4118"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t"/>
                      <a:r>
                        <a:rPr lang="en-US" sz="400" b="0" i="0" u="none" strike="noStrike">
                          <a:latin typeface="Arial"/>
                        </a:rPr>
                        <a:t> </a:t>
                      </a:r>
                    </a:p>
                  </a:txBody>
                  <a:tcPr marL="4118" marR="4118" marT="41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fontAlgn="t"/>
                      <a:r>
                        <a:rPr lang="en-US" sz="400" b="0" i="0" u="none" strike="noStrike" dirty="0">
                          <a:latin typeface="Arial"/>
                        </a:rPr>
                        <a:t> </a:t>
                      </a:r>
                    </a:p>
                  </a:txBody>
                  <a:tcPr marL="4118" marR="4118" marT="4118"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gridSpan="2" vMerge="1">
                  <a:txBody>
                    <a:bodyPr/>
                    <a:lstStyle/>
                    <a:p>
                      <a:endParaRPr lang="en-US"/>
                    </a:p>
                  </a:txBody>
                  <a:tcPr/>
                </a:tc>
                <a:tc hMerge="1" vMerge="1">
                  <a:txBody>
                    <a:bodyPr/>
                    <a:lstStyle/>
                    <a:p>
                      <a:endParaRPr lang="en-US"/>
                    </a:p>
                  </a:txBody>
                  <a:tcPr/>
                </a:tc>
              </a:tr>
            </a:tbl>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10"/>
          <p:cNvPicPr>
            <a:picLocks noChangeAspect="1" noChangeArrowheads="1"/>
          </p:cNvPicPr>
          <p:nvPr/>
        </p:nvPicPr>
        <p:blipFill>
          <a:blip r:embed="rId2" cstate="print"/>
          <a:srcRect l="5634" t="28920" r="4225" b="14687"/>
          <a:stretch>
            <a:fillRect/>
          </a:stretch>
        </p:blipFill>
        <p:spPr bwMode="auto">
          <a:xfrm>
            <a:off x="1000125" y="1500188"/>
            <a:ext cx="7151688" cy="4357687"/>
          </a:xfrm>
          <a:prstGeom prst="rect">
            <a:avLst/>
          </a:prstGeom>
          <a:noFill/>
          <a:ln w="9525">
            <a:noFill/>
            <a:miter lim="800000"/>
            <a:headEnd/>
            <a:tailEnd/>
          </a:ln>
        </p:spPr>
      </p:pic>
      <p:sp>
        <p:nvSpPr>
          <p:cNvPr id="22531" name="Footer Placeholder 4"/>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22532" name="Slide Number Placeholder 5"/>
          <p:cNvSpPr>
            <a:spLocks noGrp="1"/>
          </p:cNvSpPr>
          <p:nvPr>
            <p:ph type="sldNum" sz="quarter" idx="12"/>
          </p:nvPr>
        </p:nvSpPr>
        <p:spPr>
          <a:noFill/>
        </p:spPr>
        <p:txBody>
          <a:bodyPr/>
          <a:lstStyle/>
          <a:p>
            <a:fld id="{5BAE8913-64AB-4731-AC87-D3F5F279A1D3}" type="slidenum">
              <a:rPr lang="en-IE" smtClean="0">
                <a:latin typeface="Times New Roman" pitchFamily="18" charset="0"/>
              </a:rPr>
              <a:pPr/>
              <a:t>21</a:t>
            </a:fld>
            <a:endParaRPr lang="en-IE" smtClean="0">
              <a:latin typeface="Times New Roman" pitchFamily="18" charset="0"/>
            </a:endParaRPr>
          </a:p>
        </p:txBody>
      </p:sp>
      <p:sp>
        <p:nvSpPr>
          <p:cNvPr id="22533" name="Rectangle 2"/>
          <p:cNvSpPr>
            <a:spLocks noGrp="1" noChangeArrowheads="1"/>
          </p:cNvSpPr>
          <p:nvPr>
            <p:ph type="title"/>
          </p:nvPr>
        </p:nvSpPr>
        <p:spPr/>
        <p:txBody>
          <a:bodyPr/>
          <a:lstStyle/>
          <a:p>
            <a:r>
              <a:rPr lang="en-US" smtClean="0"/>
              <a:t>WebCT</a:t>
            </a:r>
            <a:endParaRPr lang="en-CA" smtClean="0"/>
          </a:p>
        </p:txBody>
      </p:sp>
      <p:sp>
        <p:nvSpPr>
          <p:cNvPr id="292872" name="AutoShape 8"/>
          <p:cNvSpPr>
            <a:spLocks noChangeArrowheads="1"/>
          </p:cNvSpPr>
          <p:nvPr/>
        </p:nvSpPr>
        <p:spPr bwMode="auto">
          <a:xfrm flipH="1">
            <a:off x="2643188" y="2143125"/>
            <a:ext cx="3810000" cy="304800"/>
          </a:xfrm>
          <a:prstGeom prst="curvedDownArrow">
            <a:avLst>
              <a:gd name="adj1" fmla="val 92708"/>
              <a:gd name="adj2" fmla="val 342708"/>
              <a:gd name="adj3" fmla="val 33333"/>
            </a:avLst>
          </a:prstGeom>
          <a:solidFill>
            <a:schemeClr val="accent1"/>
          </a:solidFill>
          <a:ln w="9525">
            <a:solidFill>
              <a:schemeClr val="tx1"/>
            </a:solidFill>
            <a:miter lim="800000"/>
            <a:headEnd/>
            <a:tailEnd/>
          </a:ln>
        </p:spPr>
        <p:txBody>
          <a:bodyPr wrap="none" anchor="ct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928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287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Footer Placeholder 4"/>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23555" name="Slide Number Placeholder 5"/>
          <p:cNvSpPr>
            <a:spLocks noGrp="1"/>
          </p:cNvSpPr>
          <p:nvPr>
            <p:ph type="sldNum" sz="quarter" idx="12"/>
          </p:nvPr>
        </p:nvSpPr>
        <p:spPr>
          <a:noFill/>
        </p:spPr>
        <p:txBody>
          <a:bodyPr/>
          <a:lstStyle/>
          <a:p>
            <a:fld id="{146C0C29-272E-459A-82D5-F6C8B8264D49}" type="slidenum">
              <a:rPr lang="en-IE" smtClean="0">
                <a:latin typeface="Times New Roman" pitchFamily="18" charset="0"/>
              </a:rPr>
              <a:pPr/>
              <a:t>22</a:t>
            </a:fld>
            <a:endParaRPr lang="en-IE" smtClean="0">
              <a:latin typeface="Times New Roman" pitchFamily="18" charset="0"/>
            </a:endParaRPr>
          </a:p>
        </p:txBody>
      </p:sp>
      <p:sp>
        <p:nvSpPr>
          <p:cNvPr id="23556" name="Rectangle 2"/>
          <p:cNvSpPr>
            <a:spLocks noGrp="1" noChangeArrowheads="1"/>
          </p:cNvSpPr>
          <p:nvPr>
            <p:ph type="title"/>
          </p:nvPr>
        </p:nvSpPr>
        <p:spPr/>
        <p:txBody>
          <a:bodyPr/>
          <a:lstStyle/>
          <a:p>
            <a:r>
              <a:rPr lang="en-US" smtClean="0"/>
              <a:t>WebCT</a:t>
            </a:r>
            <a:endParaRPr lang="en-CA" smtClean="0"/>
          </a:p>
        </p:txBody>
      </p:sp>
      <p:graphicFrame>
        <p:nvGraphicFramePr>
          <p:cNvPr id="6" name="Table 5"/>
          <p:cNvGraphicFramePr>
            <a:graphicFrameLocks noGrp="1"/>
          </p:cNvGraphicFramePr>
          <p:nvPr/>
        </p:nvGraphicFramePr>
        <p:xfrm>
          <a:off x="2085994" y="1396999"/>
          <a:ext cx="4862270" cy="4840319"/>
        </p:xfrm>
        <a:graphic>
          <a:graphicData uri="http://schemas.openxmlformats.org/drawingml/2006/table">
            <a:tbl>
              <a:tblPr/>
              <a:tblGrid>
                <a:gridCol w="873930"/>
                <a:gridCol w="389559"/>
                <a:gridCol w="290624"/>
                <a:gridCol w="362764"/>
                <a:gridCol w="280317"/>
                <a:gridCol w="371008"/>
                <a:gridCol w="280317"/>
                <a:gridCol w="371008"/>
                <a:gridCol w="290624"/>
                <a:gridCol w="379253"/>
                <a:gridCol w="305051"/>
                <a:gridCol w="362764"/>
                <a:gridCol w="305051"/>
              </a:tblGrid>
              <a:tr h="117049">
                <a:tc gridSpan="13">
                  <a:txBody>
                    <a:bodyPr/>
                    <a:lstStyle/>
                    <a:p>
                      <a:pPr algn="ctr" fontAlgn="t"/>
                      <a:r>
                        <a:rPr lang="en-US" sz="600" b="1" i="0" u="none" strike="noStrike">
                          <a:latin typeface="Times New Roman"/>
                        </a:rPr>
                        <a:t>MAAE 2001 Engineering Graphical Design Winter 2012 - Due Dates</a:t>
                      </a:r>
                    </a:p>
                  </a:txBody>
                  <a:tcPr marL="5781" marR="5781" marT="5781"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117049">
                <a:tc>
                  <a:txBody>
                    <a:bodyPr/>
                    <a:lstStyle/>
                    <a:p>
                      <a:pPr algn="ctr" fontAlgn="t"/>
                      <a:r>
                        <a:rPr lang="en-US" sz="600" b="1" i="0" u="none" strike="noStrike">
                          <a:latin typeface="Times New Roman"/>
                        </a:rPr>
                        <a:t> </a:t>
                      </a:r>
                    </a:p>
                  </a:txBody>
                  <a:tcPr marL="5781" marR="5781" marT="5781"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t"/>
                      <a:r>
                        <a:rPr lang="en-US" sz="600" b="1" i="0" u="none" strike="noStrike">
                          <a:latin typeface="Times New Roman"/>
                        </a:rPr>
                        <a:t>Section A1</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algn="ctr" fontAlgn="t"/>
                      <a:r>
                        <a:rPr lang="en-US" sz="600" b="1" i="0" u="none" strike="noStrike">
                          <a:latin typeface="Times New Roman"/>
                        </a:rPr>
                        <a:t>Section A2</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algn="ctr" fontAlgn="t"/>
                      <a:r>
                        <a:rPr lang="en-US" sz="600" b="1" i="0" u="none" strike="noStrike">
                          <a:latin typeface="Times New Roman"/>
                        </a:rPr>
                        <a:t>Section A3</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algn="ctr" fontAlgn="t"/>
                      <a:r>
                        <a:rPr lang="en-US" sz="600" b="1" i="0" u="none" strike="noStrike">
                          <a:latin typeface="Times New Roman"/>
                        </a:rPr>
                        <a:t>Section B1</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algn="ctr" fontAlgn="t"/>
                      <a:r>
                        <a:rPr lang="en-US" sz="600" b="1" i="0" u="none" strike="noStrike">
                          <a:latin typeface="Times New Roman"/>
                        </a:rPr>
                        <a:t>Section B2</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algn="ctr" fontAlgn="t"/>
                      <a:r>
                        <a:rPr lang="en-US" sz="600" b="1" i="0" u="none" strike="noStrike">
                          <a:latin typeface="Times New Roman"/>
                        </a:rPr>
                        <a:t>Section B3</a:t>
                      </a:r>
                    </a:p>
                  </a:txBody>
                  <a:tcPr marL="5781" marR="5781" marT="5781"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r>
              <a:tr h="123934">
                <a:tc>
                  <a:txBody>
                    <a:bodyPr/>
                    <a:lstStyle/>
                    <a:p>
                      <a:pPr algn="ctr" fontAlgn="t"/>
                      <a:r>
                        <a:rPr lang="en-US" sz="600" b="1" i="0" u="none" strike="noStrike">
                          <a:latin typeface="Times New Roman"/>
                        </a:rPr>
                        <a:t>Deliverable</a:t>
                      </a:r>
                    </a:p>
                  </a:txBody>
                  <a:tcPr marL="5781" marR="5781" marT="5781"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r>
                        <a:rPr lang="en-US" sz="600" b="1" i="0" u="none" strike="noStrike">
                          <a:latin typeface="Times New Roman"/>
                        </a:rPr>
                        <a:t>Assigned</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FF00"/>
                    </a:solidFill>
                  </a:tcPr>
                </a:tc>
                <a:tc>
                  <a:txBody>
                    <a:bodyPr/>
                    <a:lstStyle/>
                    <a:p>
                      <a:pPr algn="ctr" fontAlgn="t"/>
                      <a:r>
                        <a:rPr lang="en-US" sz="600" b="1" i="0" u="none" strike="noStrike">
                          <a:latin typeface="Times New Roman"/>
                        </a:rPr>
                        <a:t>Due</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FF00"/>
                    </a:solidFill>
                  </a:tcPr>
                </a:tc>
                <a:tc>
                  <a:txBody>
                    <a:bodyPr/>
                    <a:lstStyle/>
                    <a:p>
                      <a:pPr algn="ctr" fontAlgn="t"/>
                      <a:r>
                        <a:rPr lang="en-US" sz="600" b="1" i="0" u="none" strike="noStrike">
                          <a:latin typeface="Times New Roman"/>
                        </a:rPr>
                        <a:t>Assigned</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t"/>
                      <a:r>
                        <a:rPr lang="en-US" sz="600" b="1" i="0" u="none" strike="noStrike">
                          <a:latin typeface="Times New Roman"/>
                        </a:rPr>
                        <a:t>Due</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t"/>
                      <a:r>
                        <a:rPr lang="en-US" sz="600" b="1" i="0" u="none" strike="noStrike">
                          <a:latin typeface="Times New Roman"/>
                        </a:rPr>
                        <a:t>Assigned</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t"/>
                      <a:r>
                        <a:rPr lang="en-US" sz="600" b="1" i="0" u="none" strike="noStrike">
                          <a:latin typeface="Times New Roman"/>
                        </a:rPr>
                        <a:t>Due</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t"/>
                      <a:r>
                        <a:rPr lang="en-US" sz="600" b="1" i="0" u="none" strike="noStrike">
                          <a:latin typeface="Times New Roman"/>
                        </a:rPr>
                        <a:t>Assigned</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2A1C7"/>
                    </a:solidFill>
                  </a:tcPr>
                </a:tc>
                <a:tc>
                  <a:txBody>
                    <a:bodyPr/>
                    <a:lstStyle/>
                    <a:p>
                      <a:pPr algn="ctr" fontAlgn="t"/>
                      <a:r>
                        <a:rPr lang="en-US" sz="600" b="1" i="0" u="none" strike="noStrike">
                          <a:latin typeface="Times New Roman"/>
                        </a:rPr>
                        <a:t>Due</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2A1C7"/>
                    </a:solidFill>
                  </a:tcPr>
                </a:tc>
                <a:tc>
                  <a:txBody>
                    <a:bodyPr/>
                    <a:lstStyle/>
                    <a:p>
                      <a:pPr algn="ctr" fontAlgn="t"/>
                      <a:r>
                        <a:rPr lang="en-US" sz="600" b="1" i="0" u="none" strike="noStrike">
                          <a:latin typeface="Times New Roman"/>
                        </a:rPr>
                        <a:t>Assigned</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EF3"/>
                    </a:solidFill>
                  </a:tcPr>
                </a:tc>
                <a:tc>
                  <a:txBody>
                    <a:bodyPr/>
                    <a:lstStyle/>
                    <a:p>
                      <a:pPr algn="ctr" fontAlgn="t"/>
                      <a:r>
                        <a:rPr lang="en-US" sz="600" b="1" i="0" u="none" strike="noStrike">
                          <a:latin typeface="Times New Roman"/>
                        </a:rPr>
                        <a:t>Due</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EF3"/>
                    </a:solidFill>
                  </a:tcPr>
                </a:tc>
                <a:tc>
                  <a:txBody>
                    <a:bodyPr/>
                    <a:lstStyle/>
                    <a:p>
                      <a:pPr algn="ctr" fontAlgn="t"/>
                      <a:r>
                        <a:rPr lang="en-US" sz="600" b="1" i="0" u="none" strike="noStrike">
                          <a:latin typeface="Times New Roman"/>
                        </a:rPr>
                        <a:t>Assigned</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ctr" fontAlgn="t"/>
                      <a:r>
                        <a:rPr lang="en-US" sz="600" b="1" i="0" u="none" strike="noStrike">
                          <a:latin typeface="Times New Roman"/>
                        </a:rPr>
                        <a:t>Due</a:t>
                      </a:r>
                    </a:p>
                  </a:txBody>
                  <a:tcPr marL="5781" marR="5781" marT="5781"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r>
              <a:tr h="151475">
                <a:tc>
                  <a:txBody>
                    <a:bodyPr/>
                    <a:lstStyle/>
                    <a:p>
                      <a:pPr algn="ctr" fontAlgn="t"/>
                      <a:r>
                        <a:rPr lang="en-US" sz="700" b="0" i="0" u="none" strike="noStrike">
                          <a:latin typeface="Times New Roman"/>
                        </a:rPr>
                        <a:t> </a:t>
                      </a:r>
                    </a:p>
                  </a:txBody>
                  <a:tcPr marL="5781" marR="5781" marT="5781"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7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7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7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7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7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7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7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7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7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t"/>
                      <a:r>
                        <a:rPr lang="en-US" sz="7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t"/>
                      <a:r>
                        <a:rPr lang="en-US" sz="7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c>
                  <a:txBody>
                    <a:bodyPr/>
                    <a:lstStyle/>
                    <a:p>
                      <a:pPr algn="l" fontAlgn="t"/>
                      <a:r>
                        <a:rPr lang="en-US" sz="7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r>
              <a:tr h="123934">
                <a:tc>
                  <a:txBody>
                    <a:bodyPr/>
                    <a:lstStyle/>
                    <a:p>
                      <a:pPr algn="l" fontAlgn="t"/>
                      <a:r>
                        <a:rPr lang="en-US" sz="600" b="1" i="0" u="none" strike="noStrike">
                          <a:latin typeface="Times New Roman"/>
                        </a:rPr>
                        <a:t>Project:</a:t>
                      </a:r>
                    </a:p>
                  </a:txBody>
                  <a:tcPr marL="5781" marR="5781" marT="5781"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600" b="0" i="0" u="none" strike="noStrike">
                          <a:latin typeface="Times New Roman"/>
                        </a:rPr>
                        <a:t> </a:t>
                      </a:r>
                    </a:p>
                  </a:txBody>
                  <a:tcPr marL="5781" marR="5781" marT="5781"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EF3"/>
                    </a:solidFill>
                  </a:tcPr>
                </a:tc>
                <a:tc>
                  <a:txBody>
                    <a:bodyPr/>
                    <a:lstStyle/>
                    <a:p>
                      <a:pPr algn="l" fontAlgn="t"/>
                      <a:r>
                        <a:rPr lang="en-US" sz="6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EF3"/>
                    </a:solidFill>
                  </a:tcPr>
                </a:tc>
                <a:tc>
                  <a:txBody>
                    <a:bodyPr/>
                    <a:lstStyle/>
                    <a:p>
                      <a:pPr algn="l" fontAlgn="t"/>
                      <a:r>
                        <a:rPr lang="en-US" sz="6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l" fontAlgn="t"/>
                      <a:r>
                        <a:rPr lang="en-US" sz="6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r>
              <a:tr h="117049">
                <a:tc>
                  <a:txBody>
                    <a:bodyPr/>
                    <a:lstStyle/>
                    <a:p>
                      <a:pPr algn="ctr" fontAlgn="t"/>
                      <a:r>
                        <a:rPr lang="en-US" sz="600" b="1" i="0" u="none" strike="noStrike">
                          <a:latin typeface="Times New Roman"/>
                        </a:rPr>
                        <a:t>Project Groups</a:t>
                      </a:r>
                    </a:p>
                  </a:txBody>
                  <a:tcPr marL="5781" marR="5781" marT="5781"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Jan. 19</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Jan. 19</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Jan. 18</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Jan. 19</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t"/>
                      <a:r>
                        <a:rPr lang="en-US" sz="600" b="0" i="0" u="none" strike="noStrike">
                          <a:latin typeface="Times New Roman"/>
                        </a:rPr>
                        <a:t>Jan. 18</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c>
                  <a:txBody>
                    <a:bodyPr/>
                    <a:lstStyle/>
                    <a:p>
                      <a:pPr algn="l" fontAlgn="t"/>
                      <a:r>
                        <a:rPr lang="en-US" sz="600" b="0" i="0" u="none" strike="noStrike">
                          <a:latin typeface="Times New Roman"/>
                        </a:rPr>
                        <a:t>Jan. 18</a:t>
                      </a:r>
                    </a:p>
                  </a:txBody>
                  <a:tcPr marL="5781" marR="5781" marT="5781"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r>
              <a:tr h="234098">
                <a:tc>
                  <a:txBody>
                    <a:bodyPr/>
                    <a:lstStyle/>
                    <a:p>
                      <a:pPr algn="ctr" fontAlgn="t"/>
                      <a:r>
                        <a:rPr lang="en-US" sz="600" b="1" i="0" u="none" strike="noStrike">
                          <a:latin typeface="Times New Roman"/>
                        </a:rPr>
                        <a:t>Project Selection Proposal</a:t>
                      </a:r>
                    </a:p>
                  </a:txBody>
                  <a:tcPr marL="5781" marR="5781" marT="5781"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Jan. 26</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Jan. 26</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Jan. 25</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Jan. 26</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t"/>
                      <a:r>
                        <a:rPr lang="en-US" sz="600" b="0" i="0" u="none" strike="noStrike">
                          <a:latin typeface="Times New Roman"/>
                        </a:rPr>
                        <a:t>Jan. 25</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c>
                  <a:txBody>
                    <a:bodyPr/>
                    <a:lstStyle/>
                    <a:p>
                      <a:pPr algn="l" fontAlgn="t"/>
                      <a:r>
                        <a:rPr lang="en-US" sz="600" b="0" i="0" u="none" strike="noStrike">
                          <a:latin typeface="Times New Roman"/>
                        </a:rPr>
                        <a:t>Jan. 25</a:t>
                      </a:r>
                    </a:p>
                  </a:txBody>
                  <a:tcPr marL="5781" marR="5781" marT="5781"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r>
              <a:tr h="117049">
                <a:tc>
                  <a:txBody>
                    <a:bodyPr/>
                    <a:lstStyle/>
                    <a:p>
                      <a:pPr algn="ctr" fontAlgn="t"/>
                      <a:r>
                        <a:rPr lang="en-US" sz="600" b="1" i="0" u="none" strike="noStrike">
                          <a:latin typeface="Times New Roman"/>
                        </a:rPr>
                        <a:t>Concept Sketches</a:t>
                      </a:r>
                    </a:p>
                  </a:txBody>
                  <a:tcPr marL="5781" marR="5781" marT="5781"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Feb. 16</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Feb. 16</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Feb. 15</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Feb. 16</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t"/>
                      <a:r>
                        <a:rPr lang="en-US" sz="600" b="0" i="0" u="none" strike="noStrike">
                          <a:latin typeface="Times New Roman"/>
                        </a:rPr>
                        <a:t>Feb. 15</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c>
                  <a:txBody>
                    <a:bodyPr/>
                    <a:lstStyle/>
                    <a:p>
                      <a:pPr algn="l" fontAlgn="t"/>
                      <a:r>
                        <a:rPr lang="en-US" sz="600" b="0" i="0" u="none" strike="noStrike">
                          <a:latin typeface="Times New Roman"/>
                        </a:rPr>
                        <a:t>Feb. 15</a:t>
                      </a:r>
                    </a:p>
                  </a:txBody>
                  <a:tcPr marL="5781" marR="5781" marT="5781"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r>
              <a:tr h="227212">
                <a:tc>
                  <a:txBody>
                    <a:bodyPr/>
                    <a:lstStyle/>
                    <a:p>
                      <a:pPr algn="ctr" fontAlgn="t"/>
                      <a:r>
                        <a:rPr lang="en-US" sz="600" b="1" i="0" u="none" strike="noStrike">
                          <a:latin typeface="Times New Roman"/>
                        </a:rPr>
                        <a:t>Proof-of-Concept Model</a:t>
                      </a:r>
                    </a:p>
                  </a:txBody>
                  <a:tcPr marL="5781" marR="5781" marT="5781"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Feb. 16</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Feb. 16</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Feb. 15</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Feb. 16</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t"/>
                      <a:r>
                        <a:rPr lang="en-US" sz="600" b="0" i="0" u="none" strike="noStrike">
                          <a:latin typeface="Times New Roman"/>
                        </a:rPr>
                        <a:t>Feb. 15</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c>
                  <a:txBody>
                    <a:bodyPr/>
                    <a:lstStyle/>
                    <a:p>
                      <a:pPr algn="l" fontAlgn="t"/>
                      <a:r>
                        <a:rPr lang="en-US" sz="600" b="0" i="0" u="none" strike="noStrike">
                          <a:latin typeface="Times New Roman"/>
                        </a:rPr>
                        <a:t>Feb. 15</a:t>
                      </a:r>
                    </a:p>
                  </a:txBody>
                  <a:tcPr marL="5781" marR="5781" marT="5781"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r>
              <a:tr h="234098">
                <a:tc>
                  <a:txBody>
                    <a:bodyPr/>
                    <a:lstStyle/>
                    <a:p>
                      <a:pPr algn="ctr" fontAlgn="t"/>
                      <a:r>
                        <a:rPr lang="en-US" sz="600" b="1" i="0" u="none" strike="noStrike">
                          <a:latin typeface="Times New Roman"/>
                        </a:rPr>
                        <a:t>STL File</a:t>
                      </a:r>
                    </a:p>
                  </a:txBody>
                  <a:tcPr marL="5781" marR="5781" marT="5781"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Mar. 09</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Mar. 09</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Mar. 09</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Mar. 09</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t"/>
                      <a:r>
                        <a:rPr lang="en-US" sz="600" b="0" i="0" u="none" strike="noStrike">
                          <a:latin typeface="Times New Roman"/>
                        </a:rPr>
                        <a:t>Mar. 09</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c>
                  <a:txBody>
                    <a:bodyPr/>
                    <a:lstStyle/>
                    <a:p>
                      <a:pPr algn="l" fontAlgn="t"/>
                      <a:r>
                        <a:rPr lang="en-US" sz="600" b="0" i="0" u="none" strike="noStrike">
                          <a:latin typeface="Times New Roman"/>
                        </a:rPr>
                        <a:t>Mar. 09</a:t>
                      </a:r>
                    </a:p>
                  </a:txBody>
                  <a:tcPr marL="5781" marR="5781" marT="5781"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r>
              <a:tr h="234098">
                <a:tc>
                  <a:txBody>
                    <a:bodyPr/>
                    <a:lstStyle/>
                    <a:p>
                      <a:pPr algn="ctr" fontAlgn="t"/>
                      <a:r>
                        <a:rPr lang="en-US" sz="600" b="1" i="0" u="none" strike="noStrike">
                          <a:latin typeface="Times New Roman"/>
                        </a:rPr>
                        <a:t>ABS Prototype</a:t>
                      </a:r>
                    </a:p>
                  </a:txBody>
                  <a:tcPr marL="5781" marR="5781" marT="5781"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Mar. 29</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Mar. 29</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Mar. 28</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Mar. 29</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t"/>
                      <a:r>
                        <a:rPr lang="en-US" sz="600" b="0" i="0" u="none" strike="noStrike">
                          <a:latin typeface="Times New Roman"/>
                        </a:rPr>
                        <a:t>Mar. 28</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c>
                  <a:txBody>
                    <a:bodyPr/>
                    <a:lstStyle/>
                    <a:p>
                      <a:pPr algn="l" fontAlgn="t"/>
                      <a:r>
                        <a:rPr lang="en-US" sz="600" b="0" i="0" u="none" strike="noStrike">
                          <a:latin typeface="Times New Roman"/>
                        </a:rPr>
                        <a:t>Mar. 28</a:t>
                      </a:r>
                    </a:p>
                  </a:txBody>
                  <a:tcPr marL="5781" marR="5781" marT="5781"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r>
              <a:tr h="240983">
                <a:tc>
                  <a:txBody>
                    <a:bodyPr/>
                    <a:lstStyle/>
                    <a:p>
                      <a:pPr algn="ctr" fontAlgn="t"/>
                      <a:r>
                        <a:rPr lang="en-US" sz="600" b="1" i="0" u="none" strike="noStrike">
                          <a:latin typeface="Times New Roman"/>
                        </a:rPr>
                        <a:t>Design Drawings and Report</a:t>
                      </a:r>
                    </a:p>
                  </a:txBody>
                  <a:tcPr marL="5781" marR="5781" marT="5781"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Apr.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Apr.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Apr.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Apr.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EF3"/>
                    </a:solidFill>
                  </a:tcPr>
                </a:tc>
                <a:tc>
                  <a:txBody>
                    <a:bodyPr/>
                    <a:lstStyle/>
                    <a:p>
                      <a:pPr algn="l" fontAlgn="t"/>
                      <a:r>
                        <a:rPr lang="en-US" sz="600" b="0" i="0" u="none" strike="noStrike">
                          <a:latin typeface="Times New Roman"/>
                        </a:rPr>
                        <a:t>Apr.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EF3"/>
                    </a:solidFill>
                  </a:tcPr>
                </a:tc>
                <a:tc>
                  <a:txBody>
                    <a:bodyPr/>
                    <a:lstStyle/>
                    <a:p>
                      <a:pPr algn="l" fontAlgn="t"/>
                      <a:r>
                        <a:rPr lang="en-US" sz="600" b="0" i="0" u="none" strike="noStrike">
                          <a:latin typeface="Times New Roman"/>
                        </a:rPr>
                        <a:t>Jan. 04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l" fontAlgn="t"/>
                      <a:r>
                        <a:rPr lang="en-US" sz="600" b="0" i="0" u="none" strike="noStrike">
                          <a:latin typeface="Times New Roman"/>
                        </a:rPr>
                        <a:t>Apr. 04</a:t>
                      </a:r>
                    </a:p>
                  </a:txBody>
                  <a:tcPr marL="5781" marR="5781" marT="5781"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r>
              <a:tr h="137705">
                <a:tc>
                  <a:txBody>
                    <a:bodyPr/>
                    <a:lstStyle/>
                    <a:p>
                      <a:pPr algn="ctr" fontAlgn="t"/>
                      <a:r>
                        <a:rPr lang="en-US" sz="600" b="1" i="0" u="none" strike="noStrike">
                          <a:latin typeface="Times New Roman"/>
                        </a:rPr>
                        <a:t> </a:t>
                      </a:r>
                    </a:p>
                  </a:txBody>
                  <a:tcPr marL="5781" marR="5781" marT="5781"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6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t"/>
                      <a:r>
                        <a:rPr lang="en-US" sz="6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t"/>
                      <a:r>
                        <a:rPr lang="en-US" sz="6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c>
                  <a:txBody>
                    <a:bodyPr/>
                    <a:lstStyle/>
                    <a:p>
                      <a:pPr algn="l" fontAlgn="t"/>
                      <a:r>
                        <a:rPr lang="en-US" sz="6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r>
              <a:tr h="158361">
                <a:tc>
                  <a:txBody>
                    <a:bodyPr/>
                    <a:lstStyle/>
                    <a:p>
                      <a:pPr algn="l" fontAlgn="t"/>
                      <a:r>
                        <a:rPr lang="en-US" sz="600" b="1" i="0" u="none" strike="noStrike">
                          <a:latin typeface="Times New Roman"/>
                        </a:rPr>
                        <a:t>Lab. Assignments:</a:t>
                      </a:r>
                    </a:p>
                  </a:txBody>
                  <a:tcPr marL="5781" marR="5781" marT="5781"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600" b="0" i="0" u="none" strike="noStrike">
                          <a:latin typeface="Times New Roman"/>
                        </a:rPr>
                        <a:t> </a:t>
                      </a:r>
                    </a:p>
                  </a:txBody>
                  <a:tcPr marL="5781" marR="5781" marT="5781"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EF3"/>
                    </a:solidFill>
                  </a:tcPr>
                </a:tc>
                <a:tc>
                  <a:txBody>
                    <a:bodyPr/>
                    <a:lstStyle/>
                    <a:p>
                      <a:pPr algn="l" fontAlgn="t"/>
                      <a:r>
                        <a:rPr lang="en-US" sz="6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EF3"/>
                    </a:solidFill>
                  </a:tcPr>
                </a:tc>
                <a:tc>
                  <a:txBody>
                    <a:bodyPr/>
                    <a:lstStyle/>
                    <a:p>
                      <a:pPr algn="l" fontAlgn="t"/>
                      <a:r>
                        <a:rPr lang="en-US" sz="6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l" fontAlgn="t"/>
                      <a:r>
                        <a:rPr lang="en-US" sz="6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r>
              <a:tr h="117049">
                <a:tc>
                  <a:txBody>
                    <a:bodyPr/>
                    <a:lstStyle/>
                    <a:p>
                      <a:pPr algn="ctr" fontAlgn="t"/>
                      <a:r>
                        <a:rPr lang="en-US" sz="600" b="1" i="0" u="none" strike="noStrike">
                          <a:latin typeface="Times New Roman"/>
                        </a:rPr>
                        <a:t>DG 1 </a:t>
                      </a:r>
                    </a:p>
                  </a:txBody>
                  <a:tcPr marL="5781" marR="5781" marT="5781"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600" b="0" i="0" u="none" strike="noStrike">
                          <a:latin typeface="Times New Roman"/>
                        </a:rPr>
                        <a:t>Jan. 31</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Feb. 07</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Jan. 31</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Feb. 07</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Jan. 30</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Feb. 06</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Jan. 31</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Feb. 07</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Jan. 30</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5F1"/>
                    </a:solidFill>
                  </a:tcPr>
                </a:tc>
                <a:tc>
                  <a:txBody>
                    <a:bodyPr/>
                    <a:lstStyle/>
                    <a:p>
                      <a:pPr algn="l" fontAlgn="t"/>
                      <a:r>
                        <a:rPr lang="en-US" sz="600" b="0" i="0" u="none" strike="noStrike">
                          <a:latin typeface="Times New Roman"/>
                        </a:rPr>
                        <a:t>Feb. 06</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5F1"/>
                    </a:solidFill>
                  </a:tcPr>
                </a:tc>
                <a:tc>
                  <a:txBody>
                    <a:bodyPr/>
                    <a:lstStyle/>
                    <a:p>
                      <a:pPr algn="l" fontAlgn="t"/>
                      <a:r>
                        <a:rPr lang="en-US" sz="600" b="0" i="0" u="none" strike="noStrike">
                          <a:latin typeface="Times New Roman"/>
                        </a:rPr>
                        <a:t>Jan. 30</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c>
                  <a:txBody>
                    <a:bodyPr/>
                    <a:lstStyle/>
                    <a:p>
                      <a:pPr algn="l" fontAlgn="t"/>
                      <a:r>
                        <a:rPr lang="en-US" sz="600" b="0" i="0" u="none" strike="noStrike">
                          <a:latin typeface="Times New Roman"/>
                        </a:rPr>
                        <a:t>Feb. 06</a:t>
                      </a:r>
                    </a:p>
                  </a:txBody>
                  <a:tcPr marL="5781" marR="5781" marT="5781"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r>
              <a:tr h="117049">
                <a:tc>
                  <a:txBody>
                    <a:bodyPr/>
                    <a:lstStyle/>
                    <a:p>
                      <a:pPr algn="ctr" fontAlgn="t"/>
                      <a:r>
                        <a:rPr lang="en-US" sz="600" b="1" i="0" u="none" strike="noStrike">
                          <a:latin typeface="Times New Roman"/>
                        </a:rPr>
                        <a:t>DG 2 </a:t>
                      </a:r>
                    </a:p>
                  </a:txBody>
                  <a:tcPr marL="5781" marR="5781" marT="5781"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600" b="0" i="0" u="none" strike="noStrike">
                          <a:latin typeface="Times New Roman"/>
                        </a:rPr>
                        <a:t>Feb. 07</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Feb. 14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Feb. 07</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Feb. 14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Feb. 06</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Feb. 13</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Feb. 07</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Feb. 14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Feb. 06</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5F1"/>
                    </a:solidFill>
                  </a:tcPr>
                </a:tc>
                <a:tc>
                  <a:txBody>
                    <a:bodyPr/>
                    <a:lstStyle/>
                    <a:p>
                      <a:pPr algn="l" fontAlgn="t"/>
                      <a:r>
                        <a:rPr lang="en-US" sz="600" b="0" i="0" u="none" strike="noStrike">
                          <a:latin typeface="Times New Roman"/>
                        </a:rPr>
                        <a:t>Feb. 13</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5F1"/>
                    </a:solidFill>
                  </a:tcPr>
                </a:tc>
                <a:tc>
                  <a:txBody>
                    <a:bodyPr/>
                    <a:lstStyle/>
                    <a:p>
                      <a:pPr algn="l" fontAlgn="t"/>
                      <a:r>
                        <a:rPr lang="en-US" sz="600" b="0" i="0" u="none" strike="noStrike">
                          <a:latin typeface="Times New Roman"/>
                        </a:rPr>
                        <a:t>Feb. 06</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c>
                  <a:txBody>
                    <a:bodyPr/>
                    <a:lstStyle/>
                    <a:p>
                      <a:pPr algn="l" fontAlgn="t"/>
                      <a:r>
                        <a:rPr lang="en-US" sz="600" b="0" i="0" u="none" strike="noStrike">
                          <a:latin typeface="Times New Roman"/>
                        </a:rPr>
                        <a:t>Feb. 13</a:t>
                      </a:r>
                    </a:p>
                  </a:txBody>
                  <a:tcPr marL="5781" marR="5781" marT="5781"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r>
              <a:tr h="117049">
                <a:tc>
                  <a:txBody>
                    <a:bodyPr/>
                    <a:lstStyle/>
                    <a:p>
                      <a:pPr algn="ctr" fontAlgn="t"/>
                      <a:r>
                        <a:rPr lang="en-US" sz="600" b="1" i="0" u="none" strike="noStrike">
                          <a:latin typeface="Times New Roman"/>
                        </a:rPr>
                        <a:t>DG 3 </a:t>
                      </a:r>
                    </a:p>
                  </a:txBody>
                  <a:tcPr marL="5781" marR="5781" marT="5781"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600" b="0" i="0" u="none" strike="noStrike">
                          <a:latin typeface="Times New Roman"/>
                        </a:rPr>
                        <a:t>Feb. 14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Feb. 28</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Feb. 14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Feb. 28</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Feb. 13</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Feb. 27</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Feb. 14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Feb. 28</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Feb. 13</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5F1"/>
                    </a:solidFill>
                  </a:tcPr>
                </a:tc>
                <a:tc>
                  <a:txBody>
                    <a:bodyPr/>
                    <a:lstStyle/>
                    <a:p>
                      <a:pPr algn="l" fontAlgn="t"/>
                      <a:r>
                        <a:rPr lang="en-US" sz="600" b="0" i="0" u="none" strike="noStrike">
                          <a:latin typeface="Times New Roman"/>
                        </a:rPr>
                        <a:t>Feb. 27</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5F1"/>
                    </a:solidFill>
                  </a:tcPr>
                </a:tc>
                <a:tc>
                  <a:txBody>
                    <a:bodyPr/>
                    <a:lstStyle/>
                    <a:p>
                      <a:pPr algn="l" fontAlgn="t"/>
                      <a:r>
                        <a:rPr lang="en-US" sz="600" b="0" i="0" u="none" strike="noStrike">
                          <a:latin typeface="Times New Roman"/>
                        </a:rPr>
                        <a:t>Feb. 13</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c>
                  <a:txBody>
                    <a:bodyPr/>
                    <a:lstStyle/>
                    <a:p>
                      <a:pPr algn="l" fontAlgn="t"/>
                      <a:r>
                        <a:rPr lang="en-US" sz="600" b="0" i="0" u="none" strike="noStrike">
                          <a:latin typeface="Times New Roman"/>
                        </a:rPr>
                        <a:t>Feb. 27</a:t>
                      </a:r>
                    </a:p>
                  </a:txBody>
                  <a:tcPr marL="5781" marR="5781" marT="5781"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r>
              <a:tr h="234098">
                <a:tc>
                  <a:txBody>
                    <a:bodyPr/>
                    <a:lstStyle/>
                    <a:p>
                      <a:pPr algn="ctr" fontAlgn="t"/>
                      <a:r>
                        <a:rPr lang="en-US" sz="600" b="1" i="0" u="none" strike="noStrike">
                          <a:latin typeface="Times New Roman"/>
                        </a:rPr>
                        <a:t>DG 4 </a:t>
                      </a:r>
                    </a:p>
                  </a:txBody>
                  <a:tcPr marL="5781" marR="5781" marT="5781"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600" b="0" i="0" u="none" strike="noStrike">
                          <a:latin typeface="Times New Roman"/>
                        </a:rPr>
                        <a:t>Feb. 28</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Mar. 13</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Feb. 28</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Mar. 13</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Feb. 27</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Mar. 12</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Feb. 28</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Mar. 13</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Feb. 27</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5F1"/>
                    </a:solidFill>
                  </a:tcPr>
                </a:tc>
                <a:tc>
                  <a:txBody>
                    <a:bodyPr/>
                    <a:lstStyle/>
                    <a:p>
                      <a:pPr algn="l" fontAlgn="t"/>
                      <a:r>
                        <a:rPr lang="en-US" sz="600" b="0" i="0" u="none" strike="noStrike">
                          <a:latin typeface="Times New Roman"/>
                        </a:rPr>
                        <a:t>Mar. 12</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5F1"/>
                    </a:solidFill>
                  </a:tcPr>
                </a:tc>
                <a:tc>
                  <a:txBody>
                    <a:bodyPr/>
                    <a:lstStyle/>
                    <a:p>
                      <a:pPr algn="l" fontAlgn="t"/>
                      <a:r>
                        <a:rPr lang="en-US" sz="600" b="0" i="0" u="none" strike="noStrike">
                          <a:latin typeface="Times New Roman"/>
                        </a:rPr>
                        <a:t>Feb. 27</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c>
                  <a:txBody>
                    <a:bodyPr/>
                    <a:lstStyle/>
                    <a:p>
                      <a:pPr algn="l" fontAlgn="t"/>
                      <a:r>
                        <a:rPr lang="en-US" sz="600" b="0" i="0" u="none" strike="noStrike">
                          <a:latin typeface="Times New Roman"/>
                        </a:rPr>
                        <a:t>Mar. 12</a:t>
                      </a:r>
                    </a:p>
                  </a:txBody>
                  <a:tcPr marL="5781" marR="5781" marT="5781"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r>
              <a:tr h="234098">
                <a:tc>
                  <a:txBody>
                    <a:bodyPr/>
                    <a:lstStyle/>
                    <a:p>
                      <a:pPr algn="ctr" fontAlgn="t"/>
                      <a:r>
                        <a:rPr lang="en-US" sz="600" b="1" i="0" u="none" strike="noStrike">
                          <a:latin typeface="Times New Roman"/>
                        </a:rPr>
                        <a:t>DG 5 </a:t>
                      </a:r>
                    </a:p>
                  </a:txBody>
                  <a:tcPr marL="5781" marR="5781" marT="5781"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600" b="0" i="0" u="none" strike="noStrike">
                          <a:latin typeface="Times New Roman"/>
                        </a:rPr>
                        <a:t>Mar. 13</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Mar. 20</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Mar. 13</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Mar. 20</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Mar. 12</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Mar. 19</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Mar. 13</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Mar. 20</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Mar. 12</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5F1"/>
                    </a:solidFill>
                  </a:tcPr>
                </a:tc>
                <a:tc>
                  <a:txBody>
                    <a:bodyPr/>
                    <a:lstStyle/>
                    <a:p>
                      <a:pPr algn="l" fontAlgn="t"/>
                      <a:r>
                        <a:rPr lang="en-US" sz="600" b="0" i="0" u="none" strike="noStrike">
                          <a:latin typeface="Times New Roman"/>
                        </a:rPr>
                        <a:t>Mar. 19</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5F1"/>
                    </a:solidFill>
                  </a:tcPr>
                </a:tc>
                <a:tc>
                  <a:txBody>
                    <a:bodyPr/>
                    <a:lstStyle/>
                    <a:p>
                      <a:pPr algn="l" fontAlgn="t"/>
                      <a:r>
                        <a:rPr lang="en-US" sz="600" b="0" i="0" u="none" strike="noStrike">
                          <a:latin typeface="Times New Roman"/>
                        </a:rPr>
                        <a:t>Mar. 12</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c>
                  <a:txBody>
                    <a:bodyPr/>
                    <a:lstStyle/>
                    <a:p>
                      <a:pPr algn="l" fontAlgn="t"/>
                      <a:r>
                        <a:rPr lang="en-US" sz="600" b="0" i="0" u="none" strike="noStrike">
                          <a:latin typeface="Times New Roman"/>
                        </a:rPr>
                        <a:t>Mar. 19</a:t>
                      </a:r>
                    </a:p>
                  </a:txBody>
                  <a:tcPr marL="5781" marR="5781" marT="5781"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r>
              <a:tr h="240983">
                <a:tc>
                  <a:txBody>
                    <a:bodyPr/>
                    <a:lstStyle/>
                    <a:p>
                      <a:pPr algn="ctr" fontAlgn="t"/>
                      <a:r>
                        <a:rPr lang="en-US" sz="600" b="1" i="0" u="none" strike="noStrike">
                          <a:latin typeface="Times New Roman"/>
                        </a:rPr>
                        <a:t>DG 6 </a:t>
                      </a:r>
                    </a:p>
                  </a:txBody>
                  <a:tcPr marL="5781" marR="5781" marT="5781"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600" b="0" i="0" u="none" strike="noStrike">
                          <a:latin typeface="Times New Roman"/>
                        </a:rPr>
                        <a:t>Mar. 20</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Mar. 27</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Mar. 20</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Mar. 27</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Mar. 19</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Mar. 26</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Mar. 20</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Mar. 27</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Mar. 19</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c>
                  <a:txBody>
                    <a:bodyPr/>
                    <a:lstStyle/>
                    <a:p>
                      <a:pPr algn="l" fontAlgn="t"/>
                      <a:r>
                        <a:rPr lang="en-US" sz="600" b="0" i="0" u="none" strike="noStrike">
                          <a:latin typeface="Times New Roman"/>
                        </a:rPr>
                        <a:t>Mar. 26</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c>
                  <a:txBody>
                    <a:bodyPr/>
                    <a:lstStyle/>
                    <a:p>
                      <a:pPr algn="l" fontAlgn="t"/>
                      <a:r>
                        <a:rPr lang="en-US" sz="600" b="0" i="0" u="none" strike="noStrike">
                          <a:latin typeface="Times New Roman"/>
                        </a:rPr>
                        <a:t>Mar. 19</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l" fontAlgn="t"/>
                      <a:r>
                        <a:rPr lang="en-US" sz="600" b="0" i="0" u="none" strike="noStrike">
                          <a:latin typeface="Times New Roman"/>
                        </a:rPr>
                        <a:t>Mar. 26</a:t>
                      </a:r>
                    </a:p>
                  </a:txBody>
                  <a:tcPr marL="5781" marR="5781" marT="5781"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r>
              <a:tr h="151475">
                <a:tc>
                  <a:txBody>
                    <a:bodyPr/>
                    <a:lstStyle/>
                    <a:p>
                      <a:pPr algn="ctr" fontAlgn="t"/>
                      <a:r>
                        <a:rPr lang="en-US" sz="700" b="0" i="0" u="none" strike="noStrike">
                          <a:latin typeface="Times New Roman"/>
                        </a:rPr>
                        <a:t> </a:t>
                      </a:r>
                    </a:p>
                  </a:txBody>
                  <a:tcPr marL="5781" marR="5781" marT="5781"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7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7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7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7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7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7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7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7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7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EF3"/>
                    </a:solidFill>
                  </a:tcPr>
                </a:tc>
                <a:tc>
                  <a:txBody>
                    <a:bodyPr/>
                    <a:lstStyle/>
                    <a:p>
                      <a:pPr algn="l" fontAlgn="t"/>
                      <a:r>
                        <a:rPr lang="en-US" sz="7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EF3"/>
                    </a:solidFill>
                  </a:tcPr>
                </a:tc>
                <a:tc>
                  <a:txBody>
                    <a:bodyPr/>
                    <a:lstStyle/>
                    <a:p>
                      <a:pPr algn="l" fontAlgn="t"/>
                      <a:r>
                        <a:rPr lang="en-US" sz="7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c>
                  <a:txBody>
                    <a:bodyPr/>
                    <a:lstStyle/>
                    <a:p>
                      <a:pPr algn="l" fontAlgn="t"/>
                      <a:r>
                        <a:rPr lang="en-US" sz="700" b="0" i="0" u="none" strike="noStrike">
                          <a:latin typeface="Times New Roman"/>
                        </a:rPr>
                        <a:t> </a:t>
                      </a:r>
                    </a:p>
                  </a:txBody>
                  <a:tcPr marL="5781" marR="5781" marT="5781"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DDD"/>
                    </a:solidFill>
                  </a:tcPr>
                </a:tc>
              </a:tr>
              <a:tr h="117049">
                <a:tc>
                  <a:txBody>
                    <a:bodyPr/>
                    <a:lstStyle/>
                    <a:p>
                      <a:pPr algn="ctr" fontAlgn="t"/>
                      <a:r>
                        <a:rPr lang="en-US" sz="600" b="1" i="0" u="none" strike="noStrike">
                          <a:latin typeface="Times New Roman"/>
                        </a:rPr>
                        <a:t>Pro/E 1</a:t>
                      </a:r>
                    </a:p>
                  </a:txBody>
                  <a:tcPr marL="5781" marR="5781" marT="5781"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600" b="0" i="0" u="none" strike="noStrike">
                          <a:latin typeface="Times New Roman"/>
                        </a:rPr>
                        <a:t>Jan. 26</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Feb. 02</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Jan. 26</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Feb. 02</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Jan. 25</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Feb. 01</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Jan. 26</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Feb. 02</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Jan. 25</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t"/>
                      <a:r>
                        <a:rPr lang="en-US" sz="600" b="0" i="0" u="none" strike="noStrike">
                          <a:latin typeface="Times New Roman"/>
                        </a:rPr>
                        <a:t>Feb. 01</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t"/>
                      <a:r>
                        <a:rPr lang="en-US" sz="600" b="0" i="0" u="none" strike="noStrike">
                          <a:latin typeface="Times New Roman"/>
                        </a:rPr>
                        <a:t>Jan. 25</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c>
                  <a:txBody>
                    <a:bodyPr/>
                    <a:lstStyle/>
                    <a:p>
                      <a:pPr algn="l" fontAlgn="t"/>
                      <a:r>
                        <a:rPr lang="en-US" sz="600" b="0" i="0" u="none" strike="noStrike">
                          <a:latin typeface="Times New Roman"/>
                        </a:rPr>
                        <a:t>Feb. 01</a:t>
                      </a:r>
                    </a:p>
                  </a:txBody>
                  <a:tcPr marL="5781" marR="5781" marT="5781"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r>
              <a:tr h="117049">
                <a:tc>
                  <a:txBody>
                    <a:bodyPr/>
                    <a:lstStyle/>
                    <a:p>
                      <a:pPr algn="ctr" fontAlgn="t"/>
                      <a:r>
                        <a:rPr lang="en-US" sz="600" b="1" i="0" u="none" strike="noStrike">
                          <a:latin typeface="Times New Roman"/>
                        </a:rPr>
                        <a:t>Pro/E 2</a:t>
                      </a:r>
                    </a:p>
                  </a:txBody>
                  <a:tcPr marL="5781" marR="5781" marT="5781"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600" b="0" i="0" u="none" strike="noStrike">
                          <a:latin typeface="Times New Roman"/>
                        </a:rPr>
                        <a:t>Feb. 02</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Feb. 09</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Feb. 02</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Feb. 09</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Feb. 01</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Feb. 08</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Feb. 02</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Feb. 09</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Feb. 01</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t"/>
                      <a:r>
                        <a:rPr lang="en-US" sz="600" b="0" i="0" u="none" strike="noStrike">
                          <a:latin typeface="Times New Roman"/>
                        </a:rPr>
                        <a:t>Feb. 08</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t"/>
                      <a:r>
                        <a:rPr lang="en-US" sz="600" b="0" i="0" u="none" strike="noStrike">
                          <a:latin typeface="Times New Roman"/>
                        </a:rPr>
                        <a:t>Feb. 01</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c>
                  <a:txBody>
                    <a:bodyPr/>
                    <a:lstStyle/>
                    <a:p>
                      <a:pPr algn="l" fontAlgn="t"/>
                      <a:r>
                        <a:rPr lang="en-US" sz="600" b="0" i="0" u="none" strike="noStrike">
                          <a:latin typeface="Times New Roman"/>
                        </a:rPr>
                        <a:t>Feb. 08</a:t>
                      </a:r>
                    </a:p>
                  </a:txBody>
                  <a:tcPr marL="5781" marR="5781" marT="5781"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r>
              <a:tr h="117049">
                <a:tc>
                  <a:txBody>
                    <a:bodyPr/>
                    <a:lstStyle/>
                    <a:p>
                      <a:pPr algn="ctr" fontAlgn="t"/>
                      <a:r>
                        <a:rPr lang="en-US" sz="600" b="1" i="0" u="none" strike="noStrike">
                          <a:latin typeface="Times New Roman"/>
                        </a:rPr>
                        <a:t>Pro/E 3</a:t>
                      </a:r>
                    </a:p>
                  </a:txBody>
                  <a:tcPr marL="5781" marR="5781" marT="5781"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600" b="0" i="0" u="none" strike="noStrike">
                          <a:latin typeface="Times New Roman"/>
                        </a:rPr>
                        <a:t>Feb. 09</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Feb. 16</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Feb. 09</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Feb. 16</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Feb. 08</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Feb. 15</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Feb. 09</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Feb. 16</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Feb. 08</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t"/>
                      <a:r>
                        <a:rPr lang="en-US" sz="600" b="0" i="0" u="none" strike="noStrike">
                          <a:latin typeface="Times New Roman"/>
                        </a:rPr>
                        <a:t>Feb. 15</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t"/>
                      <a:r>
                        <a:rPr lang="en-US" sz="600" b="0" i="0" u="none" strike="noStrike">
                          <a:latin typeface="Times New Roman"/>
                        </a:rPr>
                        <a:t>Feb. 08</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c>
                  <a:txBody>
                    <a:bodyPr/>
                    <a:lstStyle/>
                    <a:p>
                      <a:pPr algn="l" fontAlgn="t"/>
                      <a:r>
                        <a:rPr lang="en-US" sz="600" b="0" i="0" u="none" strike="noStrike">
                          <a:latin typeface="Times New Roman"/>
                        </a:rPr>
                        <a:t>Feb. 15</a:t>
                      </a:r>
                    </a:p>
                  </a:txBody>
                  <a:tcPr marL="5781" marR="5781" marT="5781"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r>
              <a:tr h="234098">
                <a:tc>
                  <a:txBody>
                    <a:bodyPr/>
                    <a:lstStyle/>
                    <a:p>
                      <a:pPr algn="ctr" fontAlgn="t"/>
                      <a:r>
                        <a:rPr lang="en-US" sz="600" b="1" i="0" u="none" strike="noStrike">
                          <a:latin typeface="Times New Roman"/>
                        </a:rPr>
                        <a:t>Pro/E 4</a:t>
                      </a:r>
                    </a:p>
                  </a:txBody>
                  <a:tcPr marL="5781" marR="5781" marT="5781"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600" b="0" i="0" u="none" strike="noStrike">
                          <a:latin typeface="Times New Roman"/>
                        </a:rPr>
                        <a:t>Feb. 16</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Mar. 01</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Feb. 16</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Mar. 01</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Feb. 15</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Feb. 29</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Feb. 16</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Mar. 01</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Feb. 15</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t"/>
                      <a:r>
                        <a:rPr lang="en-US" sz="600" b="0" i="0" u="none" strike="noStrike">
                          <a:latin typeface="Times New Roman"/>
                        </a:rPr>
                        <a:t>Feb. 29</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t"/>
                      <a:r>
                        <a:rPr lang="en-US" sz="600" b="0" i="0" u="none" strike="noStrike">
                          <a:latin typeface="Times New Roman"/>
                        </a:rPr>
                        <a:t>Feb. 15</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c>
                  <a:txBody>
                    <a:bodyPr/>
                    <a:lstStyle/>
                    <a:p>
                      <a:pPr algn="l" fontAlgn="t"/>
                      <a:r>
                        <a:rPr lang="en-US" sz="600" b="0" i="0" u="none" strike="noStrike">
                          <a:latin typeface="Times New Roman"/>
                        </a:rPr>
                        <a:t>Feb. 29</a:t>
                      </a:r>
                    </a:p>
                  </a:txBody>
                  <a:tcPr marL="5781" marR="5781" marT="5781"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r>
              <a:tr h="234098">
                <a:tc>
                  <a:txBody>
                    <a:bodyPr/>
                    <a:lstStyle/>
                    <a:p>
                      <a:pPr algn="ctr" fontAlgn="t"/>
                      <a:r>
                        <a:rPr lang="en-US" sz="600" b="1" i="0" u="none" strike="noStrike">
                          <a:latin typeface="Times New Roman"/>
                        </a:rPr>
                        <a:t>Pro/E 5</a:t>
                      </a:r>
                    </a:p>
                  </a:txBody>
                  <a:tcPr marL="5781" marR="5781" marT="5781"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600" b="0" i="0" u="none" strike="noStrike">
                          <a:latin typeface="Times New Roman"/>
                        </a:rPr>
                        <a:t>Mar. 01</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Mar. 15</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Mar. 01</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Mar. 15</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Feb. 29</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Mar. 14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Mar. 01</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Mar. 15</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Feb. 29</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t"/>
                      <a:r>
                        <a:rPr lang="en-US" sz="600" b="0" i="0" u="none" strike="noStrike">
                          <a:latin typeface="Times New Roman"/>
                        </a:rPr>
                        <a:t>Mar. 14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t"/>
                      <a:r>
                        <a:rPr lang="en-US" sz="600" b="0" i="0" u="none" strike="noStrike">
                          <a:latin typeface="Times New Roman"/>
                        </a:rPr>
                        <a:t>Feb. 29</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c>
                  <a:txBody>
                    <a:bodyPr/>
                    <a:lstStyle/>
                    <a:p>
                      <a:pPr algn="l" fontAlgn="t"/>
                      <a:r>
                        <a:rPr lang="en-US" sz="600" b="0" i="0" u="none" strike="noStrike">
                          <a:latin typeface="Times New Roman"/>
                        </a:rPr>
                        <a:t>Mar. 14</a:t>
                      </a:r>
                    </a:p>
                  </a:txBody>
                  <a:tcPr marL="5781" marR="5781" marT="5781"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r>
              <a:tr h="234098">
                <a:tc>
                  <a:txBody>
                    <a:bodyPr/>
                    <a:lstStyle/>
                    <a:p>
                      <a:pPr algn="ctr" fontAlgn="t"/>
                      <a:r>
                        <a:rPr lang="en-US" sz="600" b="1" i="0" u="none" strike="noStrike">
                          <a:latin typeface="Times New Roman"/>
                        </a:rPr>
                        <a:t>Pro/E 6</a:t>
                      </a:r>
                    </a:p>
                  </a:txBody>
                  <a:tcPr marL="5781" marR="5781" marT="5781"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600" b="0" i="0" u="none" strike="noStrike">
                          <a:latin typeface="Times New Roman"/>
                        </a:rPr>
                        <a:t>Mar. 15</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Mar. 22</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Mar. 15</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Mar. 22</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Mar. 14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Mar. 21</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Mar. 15</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Mar. 22</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Mar. 14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t"/>
                      <a:r>
                        <a:rPr lang="en-US" sz="600" b="0" i="0" u="none" strike="noStrike">
                          <a:latin typeface="Times New Roman"/>
                        </a:rPr>
                        <a:t>Mar. 21</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t"/>
                      <a:r>
                        <a:rPr lang="en-US" sz="600" b="0" i="0" u="none" strike="noStrike">
                          <a:latin typeface="Times New Roman"/>
                        </a:rPr>
                        <a:t>Mar. 14</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c>
                  <a:txBody>
                    <a:bodyPr/>
                    <a:lstStyle/>
                    <a:p>
                      <a:pPr algn="l" fontAlgn="t"/>
                      <a:r>
                        <a:rPr lang="en-US" sz="600" b="0" i="0" u="none" strike="noStrike">
                          <a:latin typeface="Times New Roman"/>
                        </a:rPr>
                        <a:t>Mar. 21</a:t>
                      </a:r>
                    </a:p>
                  </a:txBody>
                  <a:tcPr marL="5781" marR="5781" marT="5781"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CDDD"/>
                    </a:solidFill>
                  </a:tcPr>
                </a:tc>
              </a:tr>
              <a:tr h="240983">
                <a:tc>
                  <a:txBody>
                    <a:bodyPr/>
                    <a:lstStyle/>
                    <a:p>
                      <a:pPr algn="ctr" fontAlgn="t"/>
                      <a:r>
                        <a:rPr lang="en-US" sz="600" b="1" i="0" u="none" strike="noStrike">
                          <a:latin typeface="Times New Roman"/>
                        </a:rPr>
                        <a:t>Pro/E 7</a:t>
                      </a:r>
                    </a:p>
                  </a:txBody>
                  <a:tcPr marL="5781" marR="5781" marT="5781" marB="0">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t"/>
                      <a:r>
                        <a:rPr lang="en-US" sz="600" b="0" i="0" u="none" strike="noStrike">
                          <a:latin typeface="Times New Roman"/>
                        </a:rPr>
                        <a:t>Mar. 22</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Mar. 29</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00FF00"/>
                    </a:solidFill>
                  </a:tcPr>
                </a:tc>
                <a:tc>
                  <a:txBody>
                    <a:bodyPr/>
                    <a:lstStyle/>
                    <a:p>
                      <a:pPr algn="l" fontAlgn="t"/>
                      <a:r>
                        <a:rPr lang="en-US" sz="600" b="0" i="0" u="none" strike="noStrike">
                          <a:latin typeface="Times New Roman"/>
                        </a:rPr>
                        <a:t>Mar. 22</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Mar. 29</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92D050"/>
                    </a:solidFill>
                  </a:tcPr>
                </a:tc>
                <a:tc>
                  <a:txBody>
                    <a:bodyPr/>
                    <a:lstStyle/>
                    <a:p>
                      <a:pPr algn="l" fontAlgn="t"/>
                      <a:r>
                        <a:rPr lang="en-US" sz="600" b="0" i="0" u="none" strike="noStrike">
                          <a:latin typeface="Times New Roman"/>
                        </a:rPr>
                        <a:t>Mar. 21</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Mar. 28</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600" b="0" i="0" u="none" strike="noStrike">
                          <a:latin typeface="Times New Roman"/>
                        </a:rPr>
                        <a:t>Mar. 22</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Mar. 29</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B2A1C7"/>
                    </a:solidFill>
                  </a:tcPr>
                </a:tc>
                <a:tc>
                  <a:txBody>
                    <a:bodyPr/>
                    <a:lstStyle/>
                    <a:p>
                      <a:pPr algn="l" fontAlgn="t"/>
                      <a:r>
                        <a:rPr lang="en-US" sz="600" b="0" i="0" u="none" strike="noStrike">
                          <a:latin typeface="Times New Roman"/>
                        </a:rPr>
                        <a:t>Mar. 21</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DBE5F1"/>
                    </a:solidFill>
                  </a:tcPr>
                </a:tc>
                <a:tc>
                  <a:txBody>
                    <a:bodyPr/>
                    <a:lstStyle/>
                    <a:p>
                      <a:pPr algn="l" fontAlgn="t"/>
                      <a:r>
                        <a:rPr lang="en-US" sz="600" b="0" i="0" u="none" strike="noStrike">
                          <a:latin typeface="Times New Roman"/>
                        </a:rPr>
                        <a:t>Mar. 28</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DBE5F1"/>
                    </a:solidFill>
                  </a:tcPr>
                </a:tc>
                <a:tc>
                  <a:txBody>
                    <a:bodyPr/>
                    <a:lstStyle/>
                    <a:p>
                      <a:pPr algn="l" fontAlgn="t"/>
                      <a:r>
                        <a:rPr lang="en-US" sz="600" b="0" i="0" u="none" strike="noStrike">
                          <a:latin typeface="Times New Roman"/>
                        </a:rPr>
                        <a:t>Mar. 21</a:t>
                      </a:r>
                    </a:p>
                  </a:txBody>
                  <a:tcPr marL="5781" marR="5781" marT="578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93CDDD"/>
                    </a:solidFill>
                  </a:tcPr>
                </a:tc>
                <a:tc>
                  <a:txBody>
                    <a:bodyPr/>
                    <a:lstStyle/>
                    <a:p>
                      <a:pPr algn="l" fontAlgn="t"/>
                      <a:r>
                        <a:rPr lang="en-US" sz="600" b="0" i="0" u="none" strike="noStrike" dirty="0">
                          <a:latin typeface="Times New Roman"/>
                        </a:rPr>
                        <a:t>Mar. 28</a:t>
                      </a:r>
                    </a:p>
                  </a:txBody>
                  <a:tcPr marL="5781" marR="5781" marT="5781" marB="0">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93CDDD"/>
                    </a:solidFill>
                  </a:tcPr>
                </a:tc>
              </a:tr>
            </a:tbl>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10"/>
          <p:cNvPicPr>
            <a:picLocks noChangeAspect="1" noChangeArrowheads="1"/>
          </p:cNvPicPr>
          <p:nvPr/>
        </p:nvPicPr>
        <p:blipFill>
          <a:blip r:embed="rId2" cstate="print"/>
          <a:srcRect l="5634" t="28920" r="4225" b="14687"/>
          <a:stretch>
            <a:fillRect/>
          </a:stretch>
        </p:blipFill>
        <p:spPr bwMode="auto">
          <a:xfrm>
            <a:off x="1000125" y="1500188"/>
            <a:ext cx="7151688" cy="4357687"/>
          </a:xfrm>
          <a:prstGeom prst="rect">
            <a:avLst/>
          </a:prstGeom>
          <a:noFill/>
          <a:ln w="9525">
            <a:noFill/>
            <a:miter lim="800000"/>
            <a:headEnd/>
            <a:tailEnd/>
          </a:ln>
        </p:spPr>
      </p:pic>
      <p:sp>
        <p:nvSpPr>
          <p:cNvPr id="24579" name="Footer Placeholder 4"/>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24580" name="Slide Number Placeholder 5"/>
          <p:cNvSpPr>
            <a:spLocks noGrp="1"/>
          </p:cNvSpPr>
          <p:nvPr>
            <p:ph type="sldNum" sz="quarter" idx="12"/>
          </p:nvPr>
        </p:nvSpPr>
        <p:spPr>
          <a:noFill/>
        </p:spPr>
        <p:txBody>
          <a:bodyPr/>
          <a:lstStyle/>
          <a:p>
            <a:fld id="{F764C87F-600D-483B-8C69-550EF6EB451C}" type="slidenum">
              <a:rPr lang="en-IE" smtClean="0">
                <a:latin typeface="Times New Roman" pitchFamily="18" charset="0"/>
              </a:rPr>
              <a:pPr/>
              <a:t>23</a:t>
            </a:fld>
            <a:endParaRPr lang="en-IE" smtClean="0">
              <a:latin typeface="Times New Roman" pitchFamily="18" charset="0"/>
            </a:endParaRPr>
          </a:p>
        </p:txBody>
      </p:sp>
      <p:sp>
        <p:nvSpPr>
          <p:cNvPr id="24581" name="Rectangle 2"/>
          <p:cNvSpPr>
            <a:spLocks noGrp="1" noChangeArrowheads="1"/>
          </p:cNvSpPr>
          <p:nvPr>
            <p:ph type="title"/>
          </p:nvPr>
        </p:nvSpPr>
        <p:spPr/>
        <p:txBody>
          <a:bodyPr/>
          <a:lstStyle/>
          <a:p>
            <a:r>
              <a:rPr lang="en-US" smtClean="0"/>
              <a:t>WebCT</a:t>
            </a:r>
            <a:endParaRPr lang="en-CA" smtClean="0"/>
          </a:p>
        </p:txBody>
      </p:sp>
      <p:sp>
        <p:nvSpPr>
          <p:cNvPr id="296966" name="AutoShape 6"/>
          <p:cNvSpPr>
            <a:spLocks noChangeArrowheads="1"/>
          </p:cNvSpPr>
          <p:nvPr/>
        </p:nvSpPr>
        <p:spPr bwMode="auto">
          <a:xfrm flipH="1">
            <a:off x="1509713" y="2755900"/>
            <a:ext cx="2071687" cy="285750"/>
          </a:xfrm>
          <a:prstGeom prst="curvedDownArrow">
            <a:avLst>
              <a:gd name="adj1" fmla="val 92706"/>
              <a:gd name="adj2" fmla="val 342697"/>
              <a:gd name="adj3" fmla="val 33333"/>
            </a:avLst>
          </a:prstGeom>
          <a:solidFill>
            <a:schemeClr val="accent1"/>
          </a:solidFill>
          <a:ln w="9525">
            <a:solidFill>
              <a:schemeClr val="tx1"/>
            </a:solidFill>
            <a:miter lim="800000"/>
            <a:headEnd/>
            <a:tailEnd/>
          </a:ln>
        </p:spPr>
        <p:txBody>
          <a:bodyPr wrap="none" anchor="ct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9696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6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Footer Placeholder 3"/>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1028" name="Slide Number Placeholder 4"/>
          <p:cNvSpPr>
            <a:spLocks noGrp="1"/>
          </p:cNvSpPr>
          <p:nvPr>
            <p:ph type="sldNum" sz="quarter" idx="12"/>
          </p:nvPr>
        </p:nvSpPr>
        <p:spPr>
          <a:noFill/>
        </p:spPr>
        <p:txBody>
          <a:bodyPr/>
          <a:lstStyle/>
          <a:p>
            <a:fld id="{634D7C30-D21D-494A-911C-D9430296B93D}" type="slidenum">
              <a:rPr lang="en-IE" smtClean="0">
                <a:latin typeface="Times New Roman" pitchFamily="18" charset="0"/>
              </a:rPr>
              <a:pPr/>
              <a:t>24</a:t>
            </a:fld>
            <a:endParaRPr lang="en-IE" smtClean="0">
              <a:latin typeface="Times New Roman" pitchFamily="18" charset="0"/>
            </a:endParaRPr>
          </a:p>
        </p:txBody>
      </p:sp>
      <p:sp>
        <p:nvSpPr>
          <p:cNvPr id="1029" name="Rectangle 2"/>
          <p:cNvSpPr>
            <a:spLocks noGrp="1" noChangeArrowheads="1"/>
          </p:cNvSpPr>
          <p:nvPr>
            <p:ph type="title"/>
          </p:nvPr>
        </p:nvSpPr>
        <p:spPr/>
        <p:txBody>
          <a:bodyPr/>
          <a:lstStyle/>
          <a:p>
            <a:r>
              <a:rPr lang="en-US" smtClean="0"/>
              <a:t>WebCT</a:t>
            </a:r>
            <a:endParaRPr lang="en-CA" smtClean="0"/>
          </a:p>
        </p:txBody>
      </p:sp>
      <p:graphicFrame>
        <p:nvGraphicFramePr>
          <p:cNvPr id="1026" name="Object 2"/>
          <p:cNvGraphicFramePr>
            <a:graphicFrameLocks noChangeAspect="1"/>
          </p:cNvGraphicFramePr>
          <p:nvPr/>
        </p:nvGraphicFramePr>
        <p:xfrm>
          <a:off x="838200" y="1319213"/>
          <a:ext cx="7400925" cy="5462587"/>
        </p:xfrm>
        <a:graphic>
          <a:graphicData uri="http://schemas.openxmlformats.org/presentationml/2006/ole">
            <p:oleObj spid="_x0000_s1026" name="Bitmap Image" r:id="rId3" imgW="7485714" imgH="5525271" progId="PBrush">
              <p:embed/>
            </p:oleObj>
          </a:graphicData>
        </a:graphic>
      </p:graphicFrame>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Footer Placeholder 4"/>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25603" name="Slide Number Placeholder 5"/>
          <p:cNvSpPr>
            <a:spLocks noGrp="1"/>
          </p:cNvSpPr>
          <p:nvPr>
            <p:ph type="sldNum" sz="quarter" idx="12"/>
          </p:nvPr>
        </p:nvSpPr>
        <p:spPr>
          <a:noFill/>
        </p:spPr>
        <p:txBody>
          <a:bodyPr/>
          <a:lstStyle/>
          <a:p>
            <a:fld id="{CB9CEC7F-E4C9-4ABD-A2DA-ED94699569EB}" type="slidenum">
              <a:rPr lang="en-IE" smtClean="0">
                <a:latin typeface="Times New Roman" pitchFamily="18" charset="0"/>
              </a:rPr>
              <a:pPr/>
              <a:t>25</a:t>
            </a:fld>
            <a:endParaRPr lang="en-IE" smtClean="0">
              <a:latin typeface="Times New Roman" pitchFamily="18" charset="0"/>
            </a:endParaRPr>
          </a:p>
        </p:txBody>
      </p:sp>
      <p:sp>
        <p:nvSpPr>
          <p:cNvPr id="25604" name="Rectangle 2"/>
          <p:cNvSpPr>
            <a:spLocks noGrp="1" noChangeArrowheads="1"/>
          </p:cNvSpPr>
          <p:nvPr>
            <p:ph type="title"/>
          </p:nvPr>
        </p:nvSpPr>
        <p:spPr/>
        <p:txBody>
          <a:bodyPr/>
          <a:lstStyle/>
          <a:p>
            <a:r>
              <a:rPr lang="en-US" smtClean="0"/>
              <a:t>DG Assignment Expectations</a:t>
            </a:r>
            <a:endParaRPr lang="en-CA" smtClean="0"/>
          </a:p>
        </p:txBody>
      </p:sp>
      <p:sp>
        <p:nvSpPr>
          <p:cNvPr id="25605" name="Rectangle 3"/>
          <p:cNvSpPr>
            <a:spLocks noGrp="1" noChangeArrowheads="1"/>
          </p:cNvSpPr>
          <p:nvPr>
            <p:ph type="body" idx="1"/>
          </p:nvPr>
        </p:nvSpPr>
        <p:spPr/>
        <p:txBody>
          <a:bodyPr/>
          <a:lstStyle/>
          <a:p>
            <a:pPr marL="381000" indent="-381000" algn="just">
              <a:lnSpc>
                <a:spcPct val="90000"/>
              </a:lnSpc>
            </a:pPr>
            <a:r>
              <a:rPr lang="en-US" sz="2000" smtClean="0">
                <a:cs typeface="Times New Roman" pitchFamily="18" charset="0"/>
              </a:rPr>
              <a:t>To be awarded perfect marks for a DG Laboratory Assignment the following expectations must be fulfilled, in addition to providing a correct solution.</a:t>
            </a:r>
          </a:p>
          <a:p>
            <a:pPr marL="800100" lvl="1" indent="-342900" algn="just">
              <a:lnSpc>
                <a:spcPct val="90000"/>
              </a:lnSpc>
              <a:buFontTx/>
              <a:buAutoNum type="arabicPeriod"/>
            </a:pPr>
            <a:r>
              <a:rPr lang="en-US" sz="1800" smtClean="0">
                <a:cs typeface="Times New Roman" pitchFamily="18" charset="0"/>
              </a:rPr>
              <a:t>Where numerical solutions are required, they must be in the appropriate form (i.e. compass bearing of a line, slope ratio of a line, etc.), and units must be included. Unless otherwise specified, </a:t>
            </a:r>
            <a:r>
              <a:rPr lang="en-US" sz="1800" b="1" i="1" smtClean="0">
                <a:cs typeface="Times New Roman" pitchFamily="18" charset="0"/>
              </a:rPr>
              <a:t>always use two-decimal-place accuracy</a:t>
            </a:r>
            <a:r>
              <a:rPr lang="en-US" sz="1800" smtClean="0">
                <a:cs typeface="Times New Roman" pitchFamily="18" charset="0"/>
              </a:rPr>
              <a:t>.</a:t>
            </a:r>
          </a:p>
          <a:p>
            <a:pPr marL="800100" lvl="1" indent="-342900" algn="just">
              <a:lnSpc>
                <a:spcPct val="90000"/>
              </a:lnSpc>
              <a:buFontTx/>
              <a:buAutoNum type="arabicPeriod"/>
            </a:pPr>
            <a:r>
              <a:rPr lang="en-US" sz="1800" smtClean="0">
                <a:cs typeface="Times New Roman" pitchFamily="18" charset="0"/>
              </a:rPr>
              <a:t>Leave all construction lines. For freehand sketches and manual drawings the construction lines are lighter and finer than object lines. For IntelliCAD drawings, construction lines must be changed to the </a:t>
            </a:r>
            <a:r>
              <a:rPr lang="en-US" sz="1800" i="1" smtClean="0">
                <a:cs typeface="Times New Roman" pitchFamily="18" charset="0"/>
              </a:rPr>
              <a:t>DOT</a:t>
            </a:r>
            <a:r>
              <a:rPr lang="en-US" sz="1800" smtClean="0">
                <a:cs typeface="Times New Roman" pitchFamily="18" charset="0"/>
              </a:rPr>
              <a:t> line type (see the file </a:t>
            </a:r>
            <a:r>
              <a:rPr lang="en-US" sz="1800" i="1" smtClean="0">
                <a:cs typeface="Times New Roman" pitchFamily="18" charset="0"/>
              </a:rPr>
              <a:t>Getting Started in IntelliCAD</a:t>
            </a:r>
            <a:r>
              <a:rPr lang="en-US" sz="1800" smtClean="0">
                <a:cs typeface="Times New Roman" pitchFamily="18" charset="0"/>
              </a:rPr>
              <a:t> that is posted in the </a:t>
            </a:r>
            <a:r>
              <a:rPr lang="en-US" sz="1800" i="1" smtClean="0">
                <a:cs typeface="Times New Roman" pitchFamily="18" charset="0"/>
              </a:rPr>
              <a:t>DG Assignment</a:t>
            </a:r>
            <a:r>
              <a:rPr lang="en-US" sz="1800" smtClean="0">
                <a:cs typeface="Times New Roman" pitchFamily="18" charset="0"/>
              </a:rPr>
              <a:t> folder in WebCT).</a:t>
            </a:r>
          </a:p>
          <a:p>
            <a:pPr marL="800100" lvl="1" indent="-342900" algn="just">
              <a:lnSpc>
                <a:spcPct val="90000"/>
              </a:lnSpc>
              <a:buFontTx/>
              <a:buAutoNum type="arabicPeriod"/>
            </a:pPr>
            <a:r>
              <a:rPr lang="en-US" sz="1800" smtClean="0">
                <a:cs typeface="Times New Roman" pitchFamily="18" charset="0"/>
              </a:rPr>
              <a:t>Where it is required to extract dimensions in order to compute answers, leave the dimensions and extension lines in the drawing.</a:t>
            </a:r>
          </a:p>
          <a:p>
            <a:pPr marL="800100" lvl="1" indent="-342900" algn="just">
              <a:lnSpc>
                <a:spcPct val="90000"/>
              </a:lnSpc>
              <a:buFontTx/>
              <a:buAutoNum type="arabicPeriod"/>
            </a:pPr>
            <a:r>
              <a:rPr lang="en-US" sz="1800" smtClean="0">
                <a:cs typeface="Times New Roman" pitchFamily="18" charset="0"/>
              </a:rPr>
              <a:t>Show and label </a:t>
            </a:r>
            <a:r>
              <a:rPr lang="en-US" sz="1800" b="1" smtClean="0">
                <a:cs typeface="Times New Roman" pitchFamily="18" charset="0"/>
              </a:rPr>
              <a:t>all</a:t>
            </a:r>
            <a:r>
              <a:rPr lang="en-US" sz="1800" smtClean="0">
                <a:cs typeface="Times New Roman" pitchFamily="18" charset="0"/>
              </a:rPr>
              <a:t> folding lines.</a:t>
            </a:r>
          </a:p>
          <a:p>
            <a:pPr marL="800100" lvl="1" indent="-342900" algn="just">
              <a:lnSpc>
                <a:spcPct val="90000"/>
              </a:lnSpc>
              <a:buFontTx/>
              <a:buAutoNum type="arabicPeriod"/>
            </a:pPr>
            <a:r>
              <a:rPr lang="en-US" sz="1800" smtClean="0">
                <a:cs typeface="Times New Roman" pitchFamily="18" charset="0"/>
              </a:rPr>
              <a:t>Identify </a:t>
            </a:r>
            <a:r>
              <a:rPr lang="en-US" sz="1800" b="1" smtClean="0">
                <a:cs typeface="Times New Roman" pitchFamily="18" charset="0"/>
              </a:rPr>
              <a:t>all</a:t>
            </a:r>
            <a:r>
              <a:rPr lang="en-US" sz="1800" smtClean="0">
                <a:cs typeface="Times New Roman" pitchFamily="18" charset="0"/>
              </a:rPr>
              <a:t> projections of all points.</a:t>
            </a:r>
          </a:p>
          <a:p>
            <a:pPr marL="800100" lvl="1" indent="-342900" algn="just">
              <a:lnSpc>
                <a:spcPct val="90000"/>
              </a:lnSpc>
              <a:buFontTx/>
              <a:buAutoNum type="arabicPeriod"/>
            </a:pPr>
            <a:r>
              <a:rPr lang="en-US" sz="1800" smtClean="0">
                <a:cs typeface="Times New Roman" pitchFamily="18" charset="0"/>
              </a:rPr>
              <a:t>Insert and completely fill out the title block.</a:t>
            </a:r>
          </a:p>
          <a:p>
            <a:pPr marL="381000" indent="-381000">
              <a:lnSpc>
                <a:spcPct val="90000"/>
              </a:lnSpc>
            </a:pPr>
            <a:endParaRPr lang="en-CA" sz="2000" smtClean="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10"/>
          <p:cNvPicPr>
            <a:picLocks noChangeAspect="1" noChangeArrowheads="1"/>
          </p:cNvPicPr>
          <p:nvPr/>
        </p:nvPicPr>
        <p:blipFill>
          <a:blip r:embed="rId2" cstate="print"/>
          <a:srcRect l="5634" t="28920" r="4225" b="14687"/>
          <a:stretch>
            <a:fillRect/>
          </a:stretch>
        </p:blipFill>
        <p:spPr bwMode="auto">
          <a:xfrm>
            <a:off x="1000125" y="1500188"/>
            <a:ext cx="7151688" cy="4357687"/>
          </a:xfrm>
          <a:prstGeom prst="rect">
            <a:avLst/>
          </a:prstGeom>
          <a:noFill/>
          <a:ln w="9525">
            <a:noFill/>
            <a:miter lim="800000"/>
            <a:headEnd/>
            <a:tailEnd/>
          </a:ln>
        </p:spPr>
      </p:pic>
      <p:sp>
        <p:nvSpPr>
          <p:cNvPr id="26627" name="Footer Placeholder 4"/>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26628" name="Slide Number Placeholder 5"/>
          <p:cNvSpPr>
            <a:spLocks noGrp="1"/>
          </p:cNvSpPr>
          <p:nvPr>
            <p:ph type="sldNum" sz="quarter" idx="12"/>
          </p:nvPr>
        </p:nvSpPr>
        <p:spPr>
          <a:noFill/>
        </p:spPr>
        <p:txBody>
          <a:bodyPr/>
          <a:lstStyle/>
          <a:p>
            <a:fld id="{9C4ACB69-3317-4255-A333-A413135A39D6}" type="slidenum">
              <a:rPr lang="en-IE" smtClean="0">
                <a:latin typeface="Times New Roman" pitchFamily="18" charset="0"/>
              </a:rPr>
              <a:pPr/>
              <a:t>26</a:t>
            </a:fld>
            <a:endParaRPr lang="en-IE" smtClean="0">
              <a:latin typeface="Times New Roman" pitchFamily="18" charset="0"/>
            </a:endParaRPr>
          </a:p>
        </p:txBody>
      </p:sp>
      <p:sp>
        <p:nvSpPr>
          <p:cNvPr id="26629" name="Rectangle 2"/>
          <p:cNvSpPr>
            <a:spLocks noGrp="1" noChangeArrowheads="1"/>
          </p:cNvSpPr>
          <p:nvPr>
            <p:ph type="title"/>
          </p:nvPr>
        </p:nvSpPr>
        <p:spPr/>
        <p:txBody>
          <a:bodyPr/>
          <a:lstStyle/>
          <a:p>
            <a:r>
              <a:rPr lang="en-US" smtClean="0"/>
              <a:t>WebCT</a:t>
            </a:r>
            <a:endParaRPr lang="en-CA" smtClean="0"/>
          </a:p>
        </p:txBody>
      </p:sp>
      <p:sp>
        <p:nvSpPr>
          <p:cNvPr id="294919" name="AutoShape 7"/>
          <p:cNvSpPr>
            <a:spLocks noChangeArrowheads="1"/>
          </p:cNvSpPr>
          <p:nvPr/>
        </p:nvSpPr>
        <p:spPr bwMode="auto">
          <a:xfrm flipH="1">
            <a:off x="2000250" y="4643438"/>
            <a:ext cx="2576513" cy="342900"/>
          </a:xfrm>
          <a:prstGeom prst="curvedDownArrow">
            <a:avLst>
              <a:gd name="adj1" fmla="val 92741"/>
              <a:gd name="adj2" fmla="val 342717"/>
              <a:gd name="adj3" fmla="val 33333"/>
            </a:avLst>
          </a:prstGeom>
          <a:solidFill>
            <a:schemeClr val="accent1"/>
          </a:solidFill>
          <a:ln w="9525">
            <a:solidFill>
              <a:schemeClr val="tx1"/>
            </a:solidFill>
            <a:miter lim="800000"/>
            <a:headEnd/>
            <a:tailEnd/>
          </a:ln>
        </p:spPr>
        <p:txBody>
          <a:bodyPr wrap="none" anchor="ct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949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491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Footer Placeholder 4"/>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27651" name="Slide Number Placeholder 5"/>
          <p:cNvSpPr>
            <a:spLocks noGrp="1"/>
          </p:cNvSpPr>
          <p:nvPr>
            <p:ph type="sldNum" sz="quarter" idx="12"/>
          </p:nvPr>
        </p:nvSpPr>
        <p:spPr>
          <a:noFill/>
        </p:spPr>
        <p:txBody>
          <a:bodyPr/>
          <a:lstStyle/>
          <a:p>
            <a:fld id="{873B507E-9019-4414-86B2-75CD67F0A7DA}" type="slidenum">
              <a:rPr lang="en-IE" smtClean="0">
                <a:latin typeface="Times New Roman" pitchFamily="18" charset="0"/>
              </a:rPr>
              <a:pPr/>
              <a:t>27</a:t>
            </a:fld>
            <a:endParaRPr lang="en-IE" smtClean="0">
              <a:latin typeface="Times New Roman" pitchFamily="18" charset="0"/>
            </a:endParaRPr>
          </a:p>
        </p:txBody>
      </p:sp>
      <p:sp>
        <p:nvSpPr>
          <p:cNvPr id="27652" name="Rectangle 2"/>
          <p:cNvSpPr>
            <a:spLocks noGrp="1" noChangeArrowheads="1"/>
          </p:cNvSpPr>
          <p:nvPr>
            <p:ph type="title"/>
          </p:nvPr>
        </p:nvSpPr>
        <p:spPr/>
        <p:txBody>
          <a:bodyPr/>
          <a:lstStyle/>
          <a:p>
            <a:r>
              <a:rPr lang="en-US" smtClean="0"/>
              <a:t>WebCT</a:t>
            </a:r>
            <a:endParaRPr lang="en-CA" smtClean="0"/>
          </a:p>
        </p:txBody>
      </p:sp>
      <p:graphicFrame>
        <p:nvGraphicFramePr>
          <p:cNvPr id="7" name="Table 6"/>
          <p:cNvGraphicFramePr>
            <a:graphicFrameLocks noGrp="1"/>
          </p:cNvGraphicFramePr>
          <p:nvPr/>
        </p:nvGraphicFramePr>
        <p:xfrm>
          <a:off x="1572345" y="1554073"/>
          <a:ext cx="6095999" cy="2090951"/>
        </p:xfrm>
        <a:graphic>
          <a:graphicData uri="http://schemas.openxmlformats.org/drawingml/2006/table">
            <a:tbl>
              <a:tblPr/>
              <a:tblGrid>
                <a:gridCol w="530087"/>
                <a:gridCol w="366383"/>
                <a:gridCol w="2050189"/>
                <a:gridCol w="1403171"/>
                <a:gridCol w="1746169"/>
              </a:tblGrid>
              <a:tr h="249666">
                <a:tc gridSpan="5">
                  <a:txBody>
                    <a:bodyPr/>
                    <a:lstStyle/>
                    <a:p>
                      <a:pPr algn="ctr" fontAlgn="t"/>
                      <a:r>
                        <a:rPr lang="en-US" sz="800" b="1" i="0" u="none" strike="noStrike">
                          <a:latin typeface="Arial"/>
                        </a:rPr>
                        <a:t>Pro/E Exercises MAAE 2001- Winter 2012 - A. de Ruiter (Section A1)</a:t>
                      </a:r>
                    </a:p>
                  </a:txBody>
                  <a:tcPr marL="7802" marR="7802" marT="7802"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171645">
                <a:tc>
                  <a:txBody>
                    <a:bodyPr/>
                    <a:lstStyle/>
                    <a:p>
                      <a:pPr algn="ctr" fontAlgn="t"/>
                      <a:r>
                        <a:rPr lang="en-US" sz="800" b="1" i="0" u="none" strike="noStrike">
                          <a:latin typeface="Arial"/>
                        </a:rPr>
                        <a:t>Assigned</a:t>
                      </a:r>
                    </a:p>
                  </a:txBody>
                  <a:tcPr marL="7802" marR="7802" marT="78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800" b="1" i="0" u="none" strike="noStrike">
                          <a:latin typeface="Arial"/>
                        </a:rPr>
                        <a:t>Due</a:t>
                      </a:r>
                    </a:p>
                  </a:txBody>
                  <a:tcPr marL="7802" marR="7802" marT="7802"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800" b="1" i="0" u="none" strike="noStrike">
                          <a:latin typeface="Arial"/>
                        </a:rPr>
                        <a:t>Lab - Pro/E</a:t>
                      </a:r>
                    </a:p>
                  </a:txBody>
                  <a:tcPr marL="7802" marR="7802" marT="7802"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800" b="1" i="0" u="none" strike="noStrike">
                          <a:latin typeface="Arial"/>
                        </a:rPr>
                        <a:t>Assignment Figure</a:t>
                      </a:r>
                    </a:p>
                  </a:txBody>
                  <a:tcPr marL="7802" marR="7802" marT="7802"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800" b="1" i="0" u="none" strike="noStrike">
                          <a:latin typeface="Arial"/>
                        </a:rPr>
                        <a:t>Page</a:t>
                      </a:r>
                    </a:p>
                  </a:txBody>
                  <a:tcPr marL="7802" marR="7802" marT="7802"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70">
                <a:tc>
                  <a:txBody>
                    <a:bodyPr/>
                    <a:lstStyle/>
                    <a:p>
                      <a:pPr algn="r" fontAlgn="t"/>
                      <a:r>
                        <a:rPr lang="en-US" sz="800" b="0" i="0" u="none" strike="noStrike">
                          <a:latin typeface="Arial"/>
                        </a:rPr>
                        <a:t>Jan 26</a:t>
                      </a:r>
                    </a:p>
                  </a:txBody>
                  <a:tcPr marL="7802" marR="7802" marT="78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800" b="0" i="0" u="none" strike="noStrike">
                          <a:latin typeface="Arial"/>
                        </a:rPr>
                        <a:t>Feb 02</a:t>
                      </a:r>
                    </a:p>
                  </a:txBody>
                  <a:tcPr marL="7802" marR="7802" marT="78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800" b="1" i="0" u="none" strike="noStrike">
                          <a:latin typeface="Arial"/>
                        </a:rPr>
                        <a:t>Lab 1:</a:t>
                      </a:r>
                      <a:r>
                        <a:rPr lang="en-US" sz="800" b="0" i="0" u="none" strike="noStrike">
                          <a:latin typeface="Arial"/>
                        </a:rPr>
                        <a:t> Pro/E Network Organization, Demo and Lessons 1/2</a:t>
                      </a:r>
                      <a:endParaRPr lang="en-US" sz="800" b="1" i="0" u="none" strike="noStrike">
                        <a:latin typeface="Arial"/>
                      </a:endParaRPr>
                    </a:p>
                  </a:txBody>
                  <a:tcPr marL="7802" marR="7802" marT="7802"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800" b="0" i="0" u="none" strike="noStrike">
                          <a:latin typeface="Arial"/>
                        </a:rPr>
                        <a:t>Figure 39</a:t>
                      </a:r>
                    </a:p>
                  </a:txBody>
                  <a:tcPr marL="7802" marR="7802" marT="7802"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800" b="0" i="0" u="none" strike="noStrike">
                          <a:latin typeface="Arial"/>
                        </a:rPr>
                        <a:t>page 2-31</a:t>
                      </a:r>
                    </a:p>
                  </a:txBody>
                  <a:tcPr marL="7802" marR="7802" marT="7802"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70">
                <a:tc>
                  <a:txBody>
                    <a:bodyPr/>
                    <a:lstStyle/>
                    <a:p>
                      <a:pPr algn="r" fontAlgn="t"/>
                      <a:r>
                        <a:rPr lang="en-US" sz="800" b="0" i="0" u="none" strike="noStrike">
                          <a:latin typeface="Arial"/>
                        </a:rPr>
                        <a:t>Feb 02</a:t>
                      </a:r>
                    </a:p>
                  </a:txBody>
                  <a:tcPr marL="7802" marR="7802" marT="78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800" b="0" i="0" u="none" strike="noStrike">
                          <a:latin typeface="Arial"/>
                        </a:rPr>
                        <a:t>Feb 09</a:t>
                      </a:r>
                    </a:p>
                  </a:txBody>
                  <a:tcPr marL="7802" marR="7802" marT="78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800" b="1" i="0" u="none" strike="noStrike">
                          <a:latin typeface="Arial"/>
                        </a:rPr>
                        <a:t>Lab 2:</a:t>
                      </a:r>
                      <a:r>
                        <a:rPr lang="en-US" sz="800" b="0" i="0" u="none" strike="noStrike">
                          <a:latin typeface="Arial"/>
                        </a:rPr>
                        <a:t> Pro/E -Lesson 3/4 ( holes and cuts; revolution)</a:t>
                      </a:r>
                      <a:endParaRPr lang="en-US" sz="800" b="1" i="0" u="none" strike="noStrike">
                        <a:latin typeface="Arial"/>
                      </a:endParaRPr>
                    </a:p>
                  </a:txBody>
                  <a:tcPr marL="7802" marR="7802" marT="7802"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800" b="0" i="0" u="none" strike="noStrike">
                          <a:latin typeface="Arial"/>
                        </a:rPr>
                        <a:t>Figure 43; Figure 24</a:t>
                      </a:r>
                    </a:p>
                  </a:txBody>
                  <a:tcPr marL="7802" marR="7802" marT="7802"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800" b="0" i="0" u="none" strike="noStrike">
                          <a:latin typeface="Arial"/>
                        </a:rPr>
                        <a:t>pages 3-28; 4-17</a:t>
                      </a:r>
                    </a:p>
                  </a:txBody>
                  <a:tcPr marL="7802" marR="7802" marT="7802"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88676">
                <a:tc>
                  <a:txBody>
                    <a:bodyPr/>
                    <a:lstStyle/>
                    <a:p>
                      <a:pPr algn="r" fontAlgn="t"/>
                      <a:r>
                        <a:rPr lang="en-US" sz="800" b="0" i="0" u="none" strike="noStrike">
                          <a:latin typeface="Arial"/>
                        </a:rPr>
                        <a:t>Feb 09</a:t>
                      </a:r>
                    </a:p>
                  </a:txBody>
                  <a:tcPr marL="7802" marR="7802" marT="78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800" b="0" i="0" u="none" strike="noStrike">
                          <a:latin typeface="Arial"/>
                        </a:rPr>
                        <a:t>Feb 16</a:t>
                      </a:r>
                    </a:p>
                  </a:txBody>
                  <a:tcPr marL="7802" marR="7802" marT="78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it-IT" sz="800" b="1" i="0" u="none" strike="noStrike">
                          <a:latin typeface="Arial"/>
                        </a:rPr>
                        <a:t>Lab 3:</a:t>
                      </a:r>
                      <a:r>
                        <a:rPr lang="it-IT" sz="800" b="0" i="0" u="none" strike="noStrike">
                          <a:latin typeface="Arial"/>
                        </a:rPr>
                        <a:t> Pro/E - Lesson 5/6 (Utilities/datum planes)</a:t>
                      </a:r>
                      <a:endParaRPr lang="it-IT" sz="800" b="1" i="0" u="none" strike="noStrike">
                        <a:latin typeface="Arial"/>
                      </a:endParaRPr>
                    </a:p>
                  </a:txBody>
                  <a:tcPr marL="7802" marR="7802" marT="7802"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800" b="0" i="0" u="none" strike="noStrike">
                          <a:latin typeface="Arial"/>
                        </a:rPr>
                        <a:t>Figure 27</a:t>
                      </a:r>
                    </a:p>
                  </a:txBody>
                  <a:tcPr marL="7802" marR="7802" marT="7802"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800" b="0" i="0" u="none" strike="noStrike">
                          <a:latin typeface="Arial"/>
                        </a:rPr>
                        <a:t>page 6-17</a:t>
                      </a:r>
                    </a:p>
                  </a:txBody>
                  <a:tcPr marL="7802" marR="7802" marT="7802"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70">
                <a:tc>
                  <a:txBody>
                    <a:bodyPr/>
                    <a:lstStyle/>
                    <a:p>
                      <a:pPr algn="r" fontAlgn="t"/>
                      <a:r>
                        <a:rPr lang="en-US" sz="800" b="0" i="0" u="none" strike="noStrike">
                          <a:latin typeface="Arial"/>
                        </a:rPr>
                        <a:t>Feb 16</a:t>
                      </a:r>
                    </a:p>
                  </a:txBody>
                  <a:tcPr marL="7802" marR="7802" marT="78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800" b="0" i="0" u="none" strike="noStrike">
                          <a:latin typeface="Arial"/>
                        </a:rPr>
                        <a:t>Mar 01</a:t>
                      </a:r>
                    </a:p>
                  </a:txBody>
                  <a:tcPr marL="7802" marR="7802" marT="78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800" b="1" i="0" u="none" strike="noStrike">
                          <a:latin typeface="Arial"/>
                        </a:rPr>
                        <a:t>Lab 4: </a:t>
                      </a:r>
                      <a:r>
                        <a:rPr lang="en-US" sz="800" b="0" i="0" u="none" strike="noStrike">
                          <a:latin typeface="Arial"/>
                        </a:rPr>
                        <a:t>Pro/E - Lessons 7/8 (copies, drawings) </a:t>
                      </a:r>
                      <a:endParaRPr lang="en-US" sz="800" b="1" i="0" u="none" strike="noStrike">
                        <a:latin typeface="Arial"/>
                      </a:endParaRPr>
                    </a:p>
                  </a:txBody>
                  <a:tcPr marL="7802" marR="7802" marT="7802"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800" b="0" i="0" u="none" strike="noStrike">
                          <a:latin typeface="Arial"/>
                        </a:rPr>
                        <a:t>Figures 21,22,29,34,35,55, and 58; Figures 22 and 40</a:t>
                      </a:r>
                    </a:p>
                  </a:txBody>
                  <a:tcPr marL="7802" marR="7802" marT="7802"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fr-FR" sz="800" b="0" i="0" u="none" strike="noStrike">
                          <a:latin typeface="Arial"/>
                        </a:rPr>
                        <a:t>Pages 7-11,7-12,7-16,7-19,7-21,7-30, 7-32; Pages 8-21,8-39</a:t>
                      </a:r>
                    </a:p>
                  </a:txBody>
                  <a:tcPr marL="7802" marR="7802" marT="7802"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32635">
                <a:tc>
                  <a:txBody>
                    <a:bodyPr/>
                    <a:lstStyle/>
                    <a:p>
                      <a:pPr algn="r" fontAlgn="t"/>
                      <a:r>
                        <a:rPr lang="en-US" sz="800" b="0" i="0" u="none" strike="noStrike">
                          <a:latin typeface="Arial"/>
                        </a:rPr>
                        <a:t>Mar 01</a:t>
                      </a:r>
                    </a:p>
                  </a:txBody>
                  <a:tcPr marL="7802" marR="7802" marT="78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800" b="0" i="0" u="none" strike="noStrike">
                          <a:latin typeface="Arial"/>
                        </a:rPr>
                        <a:t>Mar 15</a:t>
                      </a:r>
                    </a:p>
                  </a:txBody>
                  <a:tcPr marL="7802" marR="7802" marT="78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it-IT" sz="800" b="1" i="0" u="none" strike="noStrike">
                          <a:latin typeface="Arial"/>
                        </a:rPr>
                        <a:t>Lab 5:</a:t>
                      </a:r>
                      <a:r>
                        <a:rPr lang="it-IT" sz="800" b="0" i="0" u="none" strike="noStrike">
                          <a:latin typeface="Arial"/>
                        </a:rPr>
                        <a:t> Pro/E - Lesson 9 (Assembly)</a:t>
                      </a:r>
                      <a:endParaRPr lang="it-IT" sz="800" b="1" i="0" u="none" strike="noStrike">
                        <a:latin typeface="Arial"/>
                      </a:endParaRPr>
                    </a:p>
                  </a:txBody>
                  <a:tcPr marL="7802" marR="7802" marT="7802"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800" b="0" i="0" u="none" strike="noStrike">
                          <a:latin typeface="Arial"/>
                        </a:rPr>
                        <a:t>Figure 40</a:t>
                      </a:r>
                    </a:p>
                  </a:txBody>
                  <a:tcPr marL="7802" marR="7802" marT="7802"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800" b="0" i="0" u="none" strike="noStrike">
                          <a:latin typeface="Arial"/>
                        </a:rPr>
                        <a:t>Page 9-25</a:t>
                      </a:r>
                    </a:p>
                  </a:txBody>
                  <a:tcPr marL="7802" marR="7802" marT="7802"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12082">
                <a:tc>
                  <a:txBody>
                    <a:bodyPr/>
                    <a:lstStyle/>
                    <a:p>
                      <a:pPr algn="r" fontAlgn="t"/>
                      <a:r>
                        <a:rPr lang="en-US" sz="800" b="0" i="0" u="none" strike="noStrike">
                          <a:latin typeface="Arial"/>
                        </a:rPr>
                        <a:t>Mar 15</a:t>
                      </a:r>
                    </a:p>
                  </a:txBody>
                  <a:tcPr marL="7802" marR="7802" marT="78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800" b="0" i="0" u="none" strike="noStrike">
                          <a:latin typeface="Arial"/>
                        </a:rPr>
                        <a:t>Mar 22</a:t>
                      </a:r>
                    </a:p>
                  </a:txBody>
                  <a:tcPr marL="7802" marR="7802" marT="78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it-IT" sz="800" b="1" i="0" u="none" strike="noStrike">
                          <a:latin typeface="Arial"/>
                        </a:rPr>
                        <a:t>Lab 6:</a:t>
                      </a:r>
                      <a:r>
                        <a:rPr lang="it-IT" sz="800" b="0" i="0" u="none" strike="noStrike">
                          <a:latin typeface="Arial"/>
                        </a:rPr>
                        <a:t> Pro/E - Lesson 10 (Assembly)</a:t>
                      </a:r>
                      <a:endParaRPr lang="it-IT" sz="800" b="1" i="0" u="none" strike="noStrike">
                        <a:latin typeface="Arial"/>
                      </a:endParaRPr>
                    </a:p>
                  </a:txBody>
                  <a:tcPr marL="7802" marR="7802" marT="7802"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800" b="0" i="0" u="none" strike="noStrike">
                          <a:latin typeface="Arial"/>
                        </a:rPr>
                        <a:t>Figures 17 and 26</a:t>
                      </a:r>
                    </a:p>
                  </a:txBody>
                  <a:tcPr marL="7802" marR="7802" marT="7802"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800" b="0" i="0" u="none" strike="noStrike">
                          <a:latin typeface="Arial"/>
                        </a:rPr>
                        <a:t>Pages 10-17 and 10-25</a:t>
                      </a:r>
                    </a:p>
                  </a:txBody>
                  <a:tcPr marL="7802" marR="7802" marT="7802"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40437">
                <a:tc>
                  <a:txBody>
                    <a:bodyPr/>
                    <a:lstStyle/>
                    <a:p>
                      <a:pPr algn="r" fontAlgn="t"/>
                      <a:r>
                        <a:rPr lang="en-US" sz="800" b="0" i="0" u="none" strike="noStrike">
                          <a:latin typeface="Arial"/>
                        </a:rPr>
                        <a:t>Mar 22</a:t>
                      </a:r>
                    </a:p>
                  </a:txBody>
                  <a:tcPr marL="7802" marR="7802" marT="78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t"/>
                      <a:r>
                        <a:rPr lang="en-US" sz="800" b="0" i="0" u="none" strike="noStrike">
                          <a:latin typeface="Arial"/>
                        </a:rPr>
                        <a:t>Mar 29</a:t>
                      </a:r>
                    </a:p>
                  </a:txBody>
                  <a:tcPr marL="7802" marR="7802" marT="78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800" b="1" i="0" u="none" strike="noStrike">
                          <a:latin typeface="Arial"/>
                        </a:rPr>
                        <a:t>Lab 7:</a:t>
                      </a:r>
                      <a:r>
                        <a:rPr lang="en-US" sz="800" b="0" i="0" u="none" strike="noStrike">
                          <a:latin typeface="Arial"/>
                        </a:rPr>
                        <a:t> Pro/E - Lesson 11 (Sweeps/Blends)</a:t>
                      </a:r>
                      <a:endParaRPr lang="en-US" sz="800" b="1" i="0" u="none" strike="noStrike">
                        <a:latin typeface="Arial"/>
                      </a:endParaRPr>
                    </a:p>
                  </a:txBody>
                  <a:tcPr marL="7802" marR="7802" marT="7802"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800" b="0" i="0" u="none" strike="noStrike">
                          <a:latin typeface="Arial"/>
                        </a:rPr>
                        <a:t>Figure 31</a:t>
                      </a:r>
                    </a:p>
                  </a:txBody>
                  <a:tcPr marL="7802" marR="7802" marT="7802"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800" b="0" i="0" u="none" strike="noStrike" dirty="0">
                          <a:latin typeface="Arial"/>
                        </a:rPr>
                        <a:t>Page 11-19</a:t>
                      </a:r>
                    </a:p>
                  </a:txBody>
                  <a:tcPr marL="7802" marR="7802" marT="7802"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8" name="Table 7"/>
          <p:cNvGraphicFramePr>
            <a:graphicFrameLocks noGrp="1"/>
          </p:cNvGraphicFramePr>
          <p:nvPr/>
        </p:nvGraphicFramePr>
        <p:xfrm>
          <a:off x="1572345" y="3930337"/>
          <a:ext cx="6095999" cy="2090951"/>
        </p:xfrm>
        <a:graphic>
          <a:graphicData uri="http://schemas.openxmlformats.org/drawingml/2006/table">
            <a:tbl>
              <a:tblPr/>
              <a:tblGrid>
                <a:gridCol w="530087"/>
                <a:gridCol w="366383"/>
                <a:gridCol w="2050189"/>
                <a:gridCol w="1403171"/>
                <a:gridCol w="1746169"/>
              </a:tblGrid>
              <a:tr h="249666">
                <a:tc gridSpan="5">
                  <a:txBody>
                    <a:bodyPr/>
                    <a:lstStyle/>
                    <a:p>
                      <a:pPr algn="ctr" fontAlgn="t"/>
                      <a:r>
                        <a:rPr lang="en-US" sz="800" b="1" i="0" u="none" strike="noStrike">
                          <a:latin typeface="Arial"/>
                        </a:rPr>
                        <a:t>Pro/E Exercises MAAE 2001- Winter 2012 - M.J.D. Hayes (Section B1)</a:t>
                      </a:r>
                    </a:p>
                  </a:txBody>
                  <a:tcPr marL="7802" marR="7802" marT="7802"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171645">
                <a:tc>
                  <a:txBody>
                    <a:bodyPr/>
                    <a:lstStyle/>
                    <a:p>
                      <a:pPr algn="ctr" fontAlgn="t"/>
                      <a:r>
                        <a:rPr lang="en-US" sz="800" b="1" i="0" u="none" strike="noStrike">
                          <a:latin typeface="Arial"/>
                        </a:rPr>
                        <a:t>Assigned</a:t>
                      </a:r>
                    </a:p>
                  </a:txBody>
                  <a:tcPr marL="7802" marR="7802" marT="78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800" b="1" i="0" u="none" strike="noStrike">
                          <a:latin typeface="Arial"/>
                        </a:rPr>
                        <a:t>Due</a:t>
                      </a:r>
                    </a:p>
                  </a:txBody>
                  <a:tcPr marL="7802" marR="7802" marT="7802"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800" b="1" i="0" u="none" strike="noStrike">
                          <a:latin typeface="Arial"/>
                        </a:rPr>
                        <a:t>Lab - Pro/E</a:t>
                      </a:r>
                    </a:p>
                  </a:txBody>
                  <a:tcPr marL="7802" marR="7802" marT="7802"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800" b="1" i="0" u="none" strike="noStrike">
                          <a:latin typeface="Arial"/>
                        </a:rPr>
                        <a:t>Assignment Figure</a:t>
                      </a:r>
                    </a:p>
                  </a:txBody>
                  <a:tcPr marL="7802" marR="7802" marT="7802"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800" b="1" i="0" u="none" strike="noStrike">
                          <a:latin typeface="Arial"/>
                        </a:rPr>
                        <a:t>Page</a:t>
                      </a:r>
                    </a:p>
                  </a:txBody>
                  <a:tcPr marL="7802" marR="7802" marT="7802"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70">
                <a:tc>
                  <a:txBody>
                    <a:bodyPr/>
                    <a:lstStyle/>
                    <a:p>
                      <a:pPr algn="r" fontAlgn="t"/>
                      <a:r>
                        <a:rPr lang="en-US" sz="800" b="0" i="0" u="none" strike="noStrike">
                          <a:latin typeface="Arial"/>
                        </a:rPr>
                        <a:t>Jan 26</a:t>
                      </a:r>
                    </a:p>
                  </a:txBody>
                  <a:tcPr marL="7802" marR="7802" marT="78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800" b="0" i="0" u="none" strike="noStrike">
                          <a:latin typeface="Arial"/>
                        </a:rPr>
                        <a:t>Feb 02</a:t>
                      </a:r>
                    </a:p>
                  </a:txBody>
                  <a:tcPr marL="7802" marR="7802" marT="78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800" b="1" i="0" u="none" strike="noStrike">
                          <a:latin typeface="Arial"/>
                        </a:rPr>
                        <a:t>Lab 1:</a:t>
                      </a:r>
                      <a:r>
                        <a:rPr lang="en-US" sz="800" b="0" i="0" u="none" strike="noStrike">
                          <a:latin typeface="Arial"/>
                        </a:rPr>
                        <a:t> Pro/E Network Organization, Demo and Lessons 1/2</a:t>
                      </a:r>
                      <a:endParaRPr lang="en-US" sz="800" b="1" i="0" u="none" strike="noStrike">
                        <a:latin typeface="Arial"/>
                      </a:endParaRPr>
                    </a:p>
                  </a:txBody>
                  <a:tcPr marL="7802" marR="7802" marT="7802"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800" b="0" i="0" u="none" strike="noStrike">
                          <a:latin typeface="Arial"/>
                        </a:rPr>
                        <a:t>Figure 39</a:t>
                      </a:r>
                    </a:p>
                  </a:txBody>
                  <a:tcPr marL="7802" marR="7802" marT="7802"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800" b="0" i="0" u="none" strike="noStrike">
                          <a:latin typeface="Arial"/>
                        </a:rPr>
                        <a:t>page 2-31</a:t>
                      </a:r>
                    </a:p>
                  </a:txBody>
                  <a:tcPr marL="7802" marR="7802" marT="7802"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70">
                <a:tc>
                  <a:txBody>
                    <a:bodyPr/>
                    <a:lstStyle/>
                    <a:p>
                      <a:pPr algn="r" fontAlgn="t"/>
                      <a:r>
                        <a:rPr lang="en-US" sz="800" b="0" i="0" u="none" strike="noStrike">
                          <a:latin typeface="Arial"/>
                        </a:rPr>
                        <a:t>Feb 02</a:t>
                      </a:r>
                    </a:p>
                  </a:txBody>
                  <a:tcPr marL="7802" marR="7802" marT="78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800" b="0" i="0" u="none" strike="noStrike">
                          <a:latin typeface="Arial"/>
                        </a:rPr>
                        <a:t>Feb 09</a:t>
                      </a:r>
                    </a:p>
                  </a:txBody>
                  <a:tcPr marL="7802" marR="7802" marT="78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800" b="1" i="0" u="none" strike="noStrike">
                          <a:latin typeface="Arial"/>
                        </a:rPr>
                        <a:t>Lab 2:</a:t>
                      </a:r>
                      <a:r>
                        <a:rPr lang="en-US" sz="800" b="0" i="0" u="none" strike="noStrike">
                          <a:latin typeface="Arial"/>
                        </a:rPr>
                        <a:t> Pro/E -Lesson 3/4 ( holes and cuts; revolution)</a:t>
                      </a:r>
                      <a:endParaRPr lang="en-US" sz="800" b="1" i="0" u="none" strike="noStrike">
                        <a:latin typeface="Arial"/>
                      </a:endParaRPr>
                    </a:p>
                  </a:txBody>
                  <a:tcPr marL="7802" marR="7802" marT="7802"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800" b="0" i="0" u="none" strike="noStrike">
                          <a:latin typeface="Arial"/>
                        </a:rPr>
                        <a:t>Figure 43; Figure 24</a:t>
                      </a:r>
                    </a:p>
                  </a:txBody>
                  <a:tcPr marL="7802" marR="7802" marT="7802"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800" b="0" i="0" u="none" strike="noStrike">
                          <a:latin typeface="Arial"/>
                        </a:rPr>
                        <a:t>pages 3-28; 4-17</a:t>
                      </a:r>
                    </a:p>
                  </a:txBody>
                  <a:tcPr marL="7802" marR="7802" marT="7802"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88676">
                <a:tc>
                  <a:txBody>
                    <a:bodyPr/>
                    <a:lstStyle/>
                    <a:p>
                      <a:pPr algn="r" fontAlgn="t"/>
                      <a:r>
                        <a:rPr lang="en-US" sz="800" b="0" i="0" u="none" strike="noStrike">
                          <a:latin typeface="Arial"/>
                        </a:rPr>
                        <a:t>Feb 09</a:t>
                      </a:r>
                    </a:p>
                  </a:txBody>
                  <a:tcPr marL="7802" marR="7802" marT="78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800" b="0" i="0" u="none" strike="noStrike">
                          <a:latin typeface="Arial"/>
                        </a:rPr>
                        <a:t>Feb 16</a:t>
                      </a:r>
                    </a:p>
                  </a:txBody>
                  <a:tcPr marL="7802" marR="7802" marT="78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it-IT" sz="800" b="1" i="0" u="none" strike="noStrike">
                          <a:latin typeface="Arial"/>
                        </a:rPr>
                        <a:t>Lab 3:</a:t>
                      </a:r>
                      <a:r>
                        <a:rPr lang="it-IT" sz="800" b="0" i="0" u="none" strike="noStrike">
                          <a:latin typeface="Arial"/>
                        </a:rPr>
                        <a:t> Pro/E - Lesson 5/6 (Utilities/datum planes)</a:t>
                      </a:r>
                      <a:endParaRPr lang="it-IT" sz="800" b="1" i="0" u="none" strike="noStrike">
                        <a:latin typeface="Arial"/>
                      </a:endParaRPr>
                    </a:p>
                  </a:txBody>
                  <a:tcPr marL="7802" marR="7802" marT="7802"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800" b="0" i="0" u="none" strike="noStrike">
                          <a:latin typeface="Arial"/>
                        </a:rPr>
                        <a:t>Figure 27</a:t>
                      </a:r>
                    </a:p>
                  </a:txBody>
                  <a:tcPr marL="7802" marR="7802" marT="7802"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800" b="0" i="0" u="none" strike="noStrike">
                          <a:latin typeface="Arial"/>
                        </a:rPr>
                        <a:t>page 6-17</a:t>
                      </a:r>
                    </a:p>
                  </a:txBody>
                  <a:tcPr marL="7802" marR="7802" marT="7802"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70">
                <a:tc>
                  <a:txBody>
                    <a:bodyPr/>
                    <a:lstStyle/>
                    <a:p>
                      <a:pPr algn="r" fontAlgn="t"/>
                      <a:r>
                        <a:rPr lang="en-US" sz="800" b="0" i="0" u="none" strike="noStrike">
                          <a:latin typeface="Arial"/>
                        </a:rPr>
                        <a:t>Feb 16</a:t>
                      </a:r>
                    </a:p>
                  </a:txBody>
                  <a:tcPr marL="7802" marR="7802" marT="78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800" b="0" i="0" u="none" strike="noStrike">
                          <a:latin typeface="Arial"/>
                        </a:rPr>
                        <a:t>Mar 01</a:t>
                      </a:r>
                    </a:p>
                  </a:txBody>
                  <a:tcPr marL="7802" marR="7802" marT="78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800" b="1" i="0" u="none" strike="noStrike">
                          <a:latin typeface="Arial"/>
                        </a:rPr>
                        <a:t>Lab 4: </a:t>
                      </a:r>
                      <a:r>
                        <a:rPr lang="en-US" sz="800" b="0" i="0" u="none" strike="noStrike">
                          <a:latin typeface="Arial"/>
                        </a:rPr>
                        <a:t>Pro/E - Lessons 7/8 (copies, drawings) </a:t>
                      </a:r>
                      <a:endParaRPr lang="en-US" sz="800" b="1" i="0" u="none" strike="noStrike">
                        <a:latin typeface="Arial"/>
                      </a:endParaRPr>
                    </a:p>
                  </a:txBody>
                  <a:tcPr marL="7802" marR="7802" marT="7802"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800" b="0" i="0" u="none" strike="noStrike">
                          <a:latin typeface="Arial"/>
                        </a:rPr>
                        <a:t>Figures 21,22,29,34,35,55, and 58; Figures 22 and 40</a:t>
                      </a:r>
                    </a:p>
                  </a:txBody>
                  <a:tcPr marL="7802" marR="7802" marT="7802"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fr-FR" sz="800" b="0" i="0" u="none" strike="noStrike">
                          <a:latin typeface="Arial"/>
                        </a:rPr>
                        <a:t>Pages 7-11,7-12,7-16,7-19,7-21,7-30, 7-32; Pages 8-21,8-39</a:t>
                      </a:r>
                    </a:p>
                  </a:txBody>
                  <a:tcPr marL="7802" marR="7802" marT="7802"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32635">
                <a:tc>
                  <a:txBody>
                    <a:bodyPr/>
                    <a:lstStyle/>
                    <a:p>
                      <a:pPr algn="r" fontAlgn="t"/>
                      <a:r>
                        <a:rPr lang="en-US" sz="800" b="0" i="0" u="none" strike="noStrike">
                          <a:latin typeface="Arial"/>
                        </a:rPr>
                        <a:t>Mar 01</a:t>
                      </a:r>
                    </a:p>
                  </a:txBody>
                  <a:tcPr marL="7802" marR="7802" marT="78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800" b="0" i="0" u="none" strike="noStrike">
                          <a:latin typeface="Arial"/>
                        </a:rPr>
                        <a:t>Mar 15</a:t>
                      </a:r>
                    </a:p>
                  </a:txBody>
                  <a:tcPr marL="7802" marR="7802" marT="78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it-IT" sz="800" b="1" i="0" u="none" strike="noStrike">
                          <a:latin typeface="Arial"/>
                        </a:rPr>
                        <a:t>Lab 5:</a:t>
                      </a:r>
                      <a:r>
                        <a:rPr lang="it-IT" sz="800" b="0" i="0" u="none" strike="noStrike">
                          <a:latin typeface="Arial"/>
                        </a:rPr>
                        <a:t> Pro/E - Lesson 9 (Assembly)</a:t>
                      </a:r>
                      <a:endParaRPr lang="it-IT" sz="800" b="1" i="0" u="none" strike="noStrike">
                        <a:latin typeface="Arial"/>
                      </a:endParaRPr>
                    </a:p>
                  </a:txBody>
                  <a:tcPr marL="7802" marR="7802" marT="7802"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800" b="0" i="0" u="none" strike="noStrike">
                          <a:latin typeface="Arial"/>
                        </a:rPr>
                        <a:t>Figure 40</a:t>
                      </a:r>
                    </a:p>
                  </a:txBody>
                  <a:tcPr marL="7802" marR="7802" marT="7802"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800" b="0" i="0" u="none" strike="noStrike">
                          <a:latin typeface="Arial"/>
                        </a:rPr>
                        <a:t>Page 9-25</a:t>
                      </a:r>
                    </a:p>
                  </a:txBody>
                  <a:tcPr marL="7802" marR="7802" marT="7802"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12082">
                <a:tc>
                  <a:txBody>
                    <a:bodyPr/>
                    <a:lstStyle/>
                    <a:p>
                      <a:pPr algn="r" fontAlgn="t"/>
                      <a:r>
                        <a:rPr lang="en-US" sz="800" b="0" i="0" u="none" strike="noStrike">
                          <a:latin typeface="Arial"/>
                        </a:rPr>
                        <a:t>Mar 15</a:t>
                      </a:r>
                    </a:p>
                  </a:txBody>
                  <a:tcPr marL="7802" marR="7802" marT="78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800" b="0" i="0" u="none" strike="noStrike">
                          <a:latin typeface="Arial"/>
                        </a:rPr>
                        <a:t>Mar 22</a:t>
                      </a:r>
                    </a:p>
                  </a:txBody>
                  <a:tcPr marL="7802" marR="7802" marT="78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it-IT" sz="800" b="1" i="0" u="none" strike="noStrike">
                          <a:latin typeface="Arial"/>
                        </a:rPr>
                        <a:t>Lab 6:</a:t>
                      </a:r>
                      <a:r>
                        <a:rPr lang="it-IT" sz="800" b="0" i="0" u="none" strike="noStrike">
                          <a:latin typeface="Arial"/>
                        </a:rPr>
                        <a:t> Pro/E - Lesson 10 (Assembly)</a:t>
                      </a:r>
                      <a:endParaRPr lang="it-IT" sz="800" b="1" i="0" u="none" strike="noStrike">
                        <a:latin typeface="Arial"/>
                      </a:endParaRPr>
                    </a:p>
                  </a:txBody>
                  <a:tcPr marL="7802" marR="7802" marT="7802"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800" b="0" i="0" u="none" strike="noStrike">
                          <a:latin typeface="Arial"/>
                        </a:rPr>
                        <a:t>Figures 17 and 26</a:t>
                      </a:r>
                    </a:p>
                  </a:txBody>
                  <a:tcPr marL="7802" marR="7802" marT="7802"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800" b="0" i="0" u="none" strike="noStrike">
                          <a:latin typeface="Arial"/>
                        </a:rPr>
                        <a:t>Pages 10-17 and 10-25</a:t>
                      </a:r>
                    </a:p>
                  </a:txBody>
                  <a:tcPr marL="7802" marR="7802" marT="7802"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40437">
                <a:tc>
                  <a:txBody>
                    <a:bodyPr/>
                    <a:lstStyle/>
                    <a:p>
                      <a:pPr algn="r" fontAlgn="t"/>
                      <a:r>
                        <a:rPr lang="en-US" sz="800" b="0" i="0" u="none" strike="noStrike">
                          <a:latin typeface="Arial"/>
                        </a:rPr>
                        <a:t>Mar 22</a:t>
                      </a:r>
                    </a:p>
                  </a:txBody>
                  <a:tcPr marL="7802" marR="7802" marT="78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t"/>
                      <a:r>
                        <a:rPr lang="en-US" sz="800" b="0" i="0" u="none" strike="noStrike">
                          <a:latin typeface="Arial"/>
                        </a:rPr>
                        <a:t>Mar 29</a:t>
                      </a:r>
                    </a:p>
                  </a:txBody>
                  <a:tcPr marL="7802" marR="7802" marT="78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800" b="1" i="0" u="none" strike="noStrike">
                          <a:latin typeface="Arial"/>
                        </a:rPr>
                        <a:t>Lab 7:</a:t>
                      </a:r>
                      <a:r>
                        <a:rPr lang="en-US" sz="800" b="0" i="0" u="none" strike="noStrike">
                          <a:latin typeface="Arial"/>
                        </a:rPr>
                        <a:t> Pro/E - Lesson 11 (Sweeps/Blends)</a:t>
                      </a:r>
                      <a:endParaRPr lang="en-US" sz="800" b="1" i="0" u="none" strike="noStrike">
                        <a:latin typeface="Arial"/>
                      </a:endParaRPr>
                    </a:p>
                  </a:txBody>
                  <a:tcPr marL="7802" marR="7802" marT="7802"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800" b="0" i="0" u="none" strike="noStrike">
                          <a:latin typeface="Arial"/>
                        </a:rPr>
                        <a:t>Figure 31</a:t>
                      </a:r>
                    </a:p>
                  </a:txBody>
                  <a:tcPr marL="7802" marR="7802" marT="7802"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800" b="0" i="0" u="none" strike="noStrike" dirty="0">
                          <a:latin typeface="Arial"/>
                        </a:rPr>
                        <a:t>Page 11-19</a:t>
                      </a:r>
                    </a:p>
                  </a:txBody>
                  <a:tcPr marL="7802" marR="7802" marT="7802"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9"/>
          <p:cNvPicPr>
            <a:picLocks noChangeAspect="1" noChangeArrowheads="1"/>
          </p:cNvPicPr>
          <p:nvPr/>
        </p:nvPicPr>
        <p:blipFill>
          <a:blip r:embed="rId2" cstate="print"/>
          <a:srcRect l="5904" t="28789" r="2596" b="40909"/>
          <a:stretch>
            <a:fillRect/>
          </a:stretch>
        </p:blipFill>
        <p:spPr bwMode="auto">
          <a:xfrm>
            <a:off x="387350" y="1571625"/>
            <a:ext cx="8415338" cy="2714625"/>
          </a:xfrm>
          <a:prstGeom prst="rect">
            <a:avLst/>
          </a:prstGeom>
          <a:noFill/>
          <a:ln w="9525">
            <a:noFill/>
            <a:miter lim="800000"/>
            <a:headEnd/>
            <a:tailEnd/>
          </a:ln>
        </p:spPr>
      </p:pic>
      <p:sp>
        <p:nvSpPr>
          <p:cNvPr id="28675" name="Footer Placeholder 4"/>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28676" name="Slide Number Placeholder 5"/>
          <p:cNvSpPr>
            <a:spLocks noGrp="1"/>
          </p:cNvSpPr>
          <p:nvPr>
            <p:ph type="sldNum" sz="quarter" idx="12"/>
          </p:nvPr>
        </p:nvSpPr>
        <p:spPr>
          <a:noFill/>
        </p:spPr>
        <p:txBody>
          <a:bodyPr/>
          <a:lstStyle/>
          <a:p>
            <a:fld id="{907E34CA-3FB1-4587-8D91-1BABD6100135}" type="slidenum">
              <a:rPr lang="en-IE" smtClean="0">
                <a:latin typeface="Times New Roman" pitchFamily="18" charset="0"/>
              </a:rPr>
              <a:pPr/>
              <a:t>28</a:t>
            </a:fld>
            <a:endParaRPr lang="en-IE" smtClean="0">
              <a:latin typeface="Times New Roman" pitchFamily="18" charset="0"/>
            </a:endParaRPr>
          </a:p>
        </p:txBody>
      </p:sp>
      <p:sp>
        <p:nvSpPr>
          <p:cNvPr id="28677" name="Rectangle 2"/>
          <p:cNvSpPr>
            <a:spLocks noGrp="1" noChangeArrowheads="1"/>
          </p:cNvSpPr>
          <p:nvPr>
            <p:ph type="title"/>
          </p:nvPr>
        </p:nvSpPr>
        <p:spPr/>
        <p:txBody>
          <a:bodyPr/>
          <a:lstStyle/>
          <a:p>
            <a:r>
              <a:rPr lang="en-US" smtClean="0"/>
              <a:t>WebCT</a:t>
            </a:r>
            <a:endParaRPr lang="en-CA" smtClean="0"/>
          </a:p>
        </p:txBody>
      </p:sp>
      <p:sp>
        <p:nvSpPr>
          <p:cNvPr id="299013" name="AutoShape 5"/>
          <p:cNvSpPr>
            <a:spLocks noChangeArrowheads="1"/>
          </p:cNvSpPr>
          <p:nvPr/>
        </p:nvSpPr>
        <p:spPr bwMode="auto">
          <a:xfrm flipH="1">
            <a:off x="1428750" y="2500313"/>
            <a:ext cx="2928938" cy="428625"/>
          </a:xfrm>
          <a:prstGeom prst="curvedDownArrow">
            <a:avLst>
              <a:gd name="adj1" fmla="val 92725"/>
              <a:gd name="adj2" fmla="val 342711"/>
              <a:gd name="adj3" fmla="val 33333"/>
            </a:avLst>
          </a:prstGeom>
          <a:solidFill>
            <a:schemeClr val="accent1"/>
          </a:solidFill>
          <a:ln w="9525">
            <a:solidFill>
              <a:schemeClr val="tx1"/>
            </a:solidFill>
            <a:miter lim="800000"/>
            <a:headEnd/>
            <a:tailEnd/>
          </a:ln>
        </p:spPr>
        <p:txBody>
          <a:bodyPr wrap="none" anchor="ct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990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901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Footer Placeholder 4"/>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29699" name="Slide Number Placeholder 5"/>
          <p:cNvSpPr>
            <a:spLocks noGrp="1"/>
          </p:cNvSpPr>
          <p:nvPr>
            <p:ph type="sldNum" sz="quarter" idx="12"/>
          </p:nvPr>
        </p:nvSpPr>
        <p:spPr>
          <a:noFill/>
        </p:spPr>
        <p:txBody>
          <a:bodyPr/>
          <a:lstStyle/>
          <a:p>
            <a:fld id="{7F6DAE1D-F37F-4C37-9BC6-99282047ECC0}" type="slidenum">
              <a:rPr lang="en-IE" smtClean="0">
                <a:latin typeface="Times New Roman" pitchFamily="18" charset="0"/>
              </a:rPr>
              <a:pPr/>
              <a:t>29</a:t>
            </a:fld>
            <a:endParaRPr lang="en-IE" smtClean="0">
              <a:latin typeface="Times New Roman" pitchFamily="18" charset="0"/>
            </a:endParaRPr>
          </a:p>
        </p:txBody>
      </p:sp>
      <p:sp>
        <p:nvSpPr>
          <p:cNvPr id="29700" name="Rectangle 2"/>
          <p:cNvSpPr>
            <a:spLocks noGrp="1" noChangeArrowheads="1"/>
          </p:cNvSpPr>
          <p:nvPr>
            <p:ph type="title"/>
          </p:nvPr>
        </p:nvSpPr>
        <p:spPr/>
        <p:txBody>
          <a:bodyPr/>
          <a:lstStyle/>
          <a:p>
            <a:r>
              <a:rPr lang="en-US" sz="2400" smtClean="0"/>
              <a:t>Project - Mechanical Design</a:t>
            </a:r>
            <a:endParaRPr lang="en-CA" sz="2400" smtClean="0"/>
          </a:p>
        </p:txBody>
      </p:sp>
      <p:sp>
        <p:nvSpPr>
          <p:cNvPr id="29701" name="Rectangle 3"/>
          <p:cNvSpPr>
            <a:spLocks noGrp="1" noChangeArrowheads="1"/>
          </p:cNvSpPr>
          <p:nvPr>
            <p:ph type="body" idx="1"/>
          </p:nvPr>
        </p:nvSpPr>
        <p:spPr/>
        <p:txBody>
          <a:bodyPr/>
          <a:lstStyle/>
          <a:p>
            <a:pPr algn="just">
              <a:lnSpc>
                <a:spcPct val="90000"/>
              </a:lnSpc>
            </a:pPr>
            <a:r>
              <a:rPr lang="en-US" sz="1800" dirty="0" smtClean="0">
                <a:cs typeface="Times New Roman" pitchFamily="18" charset="0"/>
              </a:rPr>
              <a:t>This project requires solving a design problem where a mechanism consisting of multiple components is necessary.</a:t>
            </a:r>
          </a:p>
          <a:p>
            <a:pPr algn="just">
              <a:lnSpc>
                <a:spcPct val="90000"/>
              </a:lnSpc>
            </a:pPr>
            <a:r>
              <a:rPr lang="en-US" sz="1800" dirty="0" smtClean="0">
                <a:cs typeface="Times New Roman" pitchFamily="18" charset="0"/>
              </a:rPr>
              <a:t>The project is to be done in groups of at least 2 and at most 3.</a:t>
            </a:r>
          </a:p>
          <a:p>
            <a:pPr algn="just">
              <a:lnSpc>
                <a:spcPct val="90000"/>
              </a:lnSpc>
            </a:pPr>
            <a:r>
              <a:rPr lang="en-US" sz="1800" dirty="0" smtClean="0">
                <a:cs typeface="Times New Roman" pitchFamily="18" charset="0"/>
              </a:rPr>
              <a:t>Group members </a:t>
            </a:r>
            <a:r>
              <a:rPr lang="en-US" sz="1800" b="1" dirty="0" smtClean="0">
                <a:cs typeface="Times New Roman" pitchFamily="18" charset="0"/>
              </a:rPr>
              <a:t>MUST BE IN THE SAME LAB SECTION</a:t>
            </a:r>
            <a:r>
              <a:rPr lang="en-US" sz="1800" dirty="0" smtClean="0">
                <a:cs typeface="Times New Roman" pitchFamily="18" charset="0"/>
              </a:rPr>
              <a:t>.</a:t>
            </a:r>
          </a:p>
          <a:p>
            <a:pPr algn="just">
              <a:lnSpc>
                <a:spcPct val="90000"/>
              </a:lnSpc>
            </a:pPr>
            <a:r>
              <a:rPr lang="en-US" sz="1800" dirty="0" smtClean="0">
                <a:cs typeface="Times New Roman" pitchFamily="18" charset="0"/>
              </a:rPr>
              <a:t>Group formation is to be done in or </a:t>
            </a:r>
            <a:r>
              <a:rPr lang="en-US" sz="1800" b="1" dirty="0" smtClean="0">
                <a:cs typeface="Times New Roman" pitchFamily="18" charset="0"/>
              </a:rPr>
              <a:t>before</a:t>
            </a:r>
            <a:r>
              <a:rPr lang="en-US" sz="1800" dirty="0" smtClean="0">
                <a:cs typeface="Times New Roman" pitchFamily="18" charset="0"/>
              </a:rPr>
              <a:t> the first Pro/E Lab (week of Jan. </a:t>
            </a:r>
            <a:r>
              <a:rPr lang="en-US" sz="1800" dirty="0" smtClean="0">
                <a:cs typeface="Times New Roman" pitchFamily="18" charset="0"/>
              </a:rPr>
              <a:t>16). </a:t>
            </a:r>
            <a:endParaRPr lang="en-US" sz="1800" dirty="0" smtClean="0">
              <a:cs typeface="Times New Roman" pitchFamily="18" charset="0"/>
            </a:endParaRPr>
          </a:p>
          <a:p>
            <a:pPr algn="just">
              <a:lnSpc>
                <a:spcPct val="90000"/>
              </a:lnSpc>
            </a:pPr>
            <a:r>
              <a:rPr lang="en-US" sz="1800" dirty="0" smtClean="0">
                <a:cs typeface="Times New Roman" pitchFamily="18" charset="0"/>
              </a:rPr>
              <a:t>Your Section TA will assign you a GROUP NUMBER, </a:t>
            </a:r>
            <a:r>
              <a:rPr lang="en-US" sz="1800" dirty="0" err="1" smtClean="0">
                <a:cs typeface="Times New Roman" pitchFamily="18" charset="0"/>
              </a:rPr>
              <a:t>eg</a:t>
            </a:r>
            <a:r>
              <a:rPr lang="en-US" sz="1800" dirty="0" smtClean="0">
                <a:cs typeface="Times New Roman" pitchFamily="18" charset="0"/>
              </a:rPr>
              <a:t>. A1-7 (Group 7 in Lab Section A1). </a:t>
            </a:r>
            <a:r>
              <a:rPr lang="en-US" sz="1800" b="1" dirty="0" smtClean="0">
                <a:cs typeface="Times New Roman" pitchFamily="18" charset="0"/>
              </a:rPr>
              <a:t>USE THIS GROUP NUMBER ON ALL REPORTS</a:t>
            </a:r>
            <a:r>
              <a:rPr lang="en-US" sz="1800" dirty="0" smtClean="0">
                <a:cs typeface="Times New Roman" pitchFamily="18" charset="0"/>
              </a:rPr>
              <a:t>.</a:t>
            </a:r>
          </a:p>
          <a:p>
            <a:pPr algn="just">
              <a:lnSpc>
                <a:spcPct val="90000"/>
              </a:lnSpc>
            </a:pPr>
            <a:r>
              <a:rPr lang="en-US" sz="1800" dirty="0" smtClean="0">
                <a:cs typeface="Times New Roman" pitchFamily="18" charset="0"/>
              </a:rPr>
              <a:t>Your project proposal is due the next lab. The time to start planning is </a:t>
            </a:r>
            <a:r>
              <a:rPr lang="en-US" sz="1800" b="1" dirty="0" smtClean="0">
                <a:cs typeface="Times New Roman" pitchFamily="18" charset="0"/>
              </a:rPr>
              <a:t>NOW</a:t>
            </a:r>
            <a:r>
              <a:rPr lang="en-US" sz="1800" dirty="0" smtClean="0">
                <a:cs typeface="Times New Roman" pitchFamily="18" charset="0"/>
              </a:rPr>
              <a:t>!</a:t>
            </a:r>
          </a:p>
          <a:p>
            <a:pPr algn="just">
              <a:lnSpc>
                <a:spcPct val="90000"/>
              </a:lnSpc>
            </a:pPr>
            <a:r>
              <a:rPr lang="en-US" sz="1800" dirty="0" smtClean="0">
                <a:cs typeface="Times New Roman" pitchFamily="18" charset="0"/>
              </a:rPr>
              <a:t>The design problem can be selected from those shown in the document “Product Design Problems” in the Project section on the </a:t>
            </a:r>
            <a:r>
              <a:rPr lang="en-US" sz="1800" dirty="0" err="1" smtClean="0">
                <a:cs typeface="Times New Roman" pitchFamily="18" charset="0"/>
              </a:rPr>
              <a:t>WebCT</a:t>
            </a:r>
            <a:r>
              <a:rPr lang="en-US" sz="1800" dirty="0" smtClean="0">
                <a:cs typeface="Times New Roman" pitchFamily="18" charset="0"/>
              </a:rPr>
              <a:t> site.</a:t>
            </a:r>
          </a:p>
          <a:p>
            <a:pPr algn="just">
              <a:lnSpc>
                <a:spcPct val="90000"/>
              </a:lnSpc>
            </a:pPr>
            <a:r>
              <a:rPr lang="en-US" sz="1800" dirty="0" smtClean="0">
                <a:cs typeface="Times New Roman" pitchFamily="18" charset="0"/>
              </a:rPr>
              <a:t>While there are many suggested problems, you will have to select the problem you want to solve carefully, considering constraints that you should be able to identify, based on what follows. </a:t>
            </a:r>
          </a:p>
          <a:p>
            <a:pPr algn="just">
              <a:lnSpc>
                <a:spcPct val="90000"/>
              </a:lnSpc>
            </a:pPr>
            <a:r>
              <a:rPr lang="en-CA" sz="1800" dirty="0" smtClean="0">
                <a:cs typeface="Times New Roman" pitchFamily="18" charset="0"/>
              </a:rPr>
              <a:t>Alternately, you can develop your own design problem</a:t>
            </a:r>
          </a:p>
          <a:p>
            <a:pPr lvl="1" algn="just">
              <a:lnSpc>
                <a:spcPct val="90000"/>
              </a:lnSpc>
            </a:pPr>
            <a:r>
              <a:rPr lang="en-CA" sz="1600" dirty="0" smtClean="0">
                <a:cs typeface="Times New Roman" pitchFamily="18" charset="0"/>
              </a:rPr>
              <a:t>landing gear mechanism, components of an automobile system</a:t>
            </a:r>
            <a:endParaRPr lang="en-US" sz="1600" dirty="0" smtClean="0">
              <a:cs typeface="Times New Roman" pitchFamily="18" charset="0"/>
            </a:endParaRPr>
          </a:p>
          <a:p>
            <a:pPr>
              <a:lnSpc>
                <a:spcPct val="90000"/>
              </a:lnSpc>
            </a:pPr>
            <a:endParaRPr lang="en-CA" sz="1800" dirty="0"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Footer Placeholder 4"/>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30723" name="Slide Number Placeholder 5"/>
          <p:cNvSpPr>
            <a:spLocks noGrp="1"/>
          </p:cNvSpPr>
          <p:nvPr>
            <p:ph type="sldNum" sz="quarter" idx="12"/>
          </p:nvPr>
        </p:nvSpPr>
        <p:spPr>
          <a:noFill/>
        </p:spPr>
        <p:txBody>
          <a:bodyPr/>
          <a:lstStyle/>
          <a:p>
            <a:fld id="{E9C95A29-8815-4384-B6EA-B0AFAD3ACA7C}" type="slidenum">
              <a:rPr lang="en-IE" smtClean="0">
                <a:latin typeface="Times New Roman" pitchFamily="18" charset="0"/>
              </a:rPr>
              <a:pPr/>
              <a:t>30</a:t>
            </a:fld>
            <a:endParaRPr lang="en-IE" smtClean="0">
              <a:latin typeface="Times New Roman" pitchFamily="18" charset="0"/>
            </a:endParaRPr>
          </a:p>
        </p:txBody>
      </p:sp>
      <p:sp>
        <p:nvSpPr>
          <p:cNvPr id="30724" name="Rectangle 2"/>
          <p:cNvSpPr>
            <a:spLocks noGrp="1" noChangeArrowheads="1"/>
          </p:cNvSpPr>
          <p:nvPr>
            <p:ph type="title"/>
          </p:nvPr>
        </p:nvSpPr>
        <p:spPr/>
        <p:txBody>
          <a:bodyPr/>
          <a:lstStyle/>
          <a:p>
            <a:r>
              <a:rPr lang="en-US" sz="2400" smtClean="0"/>
              <a:t>Project - Mechanical Design</a:t>
            </a:r>
            <a:endParaRPr lang="en-CA" sz="2400" smtClean="0"/>
          </a:p>
        </p:txBody>
      </p:sp>
      <p:sp>
        <p:nvSpPr>
          <p:cNvPr id="30725" name="Rectangle 3"/>
          <p:cNvSpPr>
            <a:spLocks noGrp="1" noChangeArrowheads="1"/>
          </p:cNvSpPr>
          <p:nvPr>
            <p:ph type="body" idx="1"/>
          </p:nvPr>
        </p:nvSpPr>
        <p:spPr>
          <a:xfrm>
            <a:off x="381000" y="1371600"/>
            <a:ext cx="8229600" cy="4724400"/>
          </a:xfrm>
        </p:spPr>
        <p:txBody>
          <a:bodyPr/>
          <a:lstStyle/>
          <a:p>
            <a:pPr algn="just"/>
            <a:r>
              <a:rPr lang="en-US" smtClean="0">
                <a:cs typeface="Times New Roman" pitchFamily="18" charset="0"/>
              </a:rPr>
              <a:t>The mechanism assembly </a:t>
            </a:r>
            <a:r>
              <a:rPr lang="en-US" b="1" smtClean="0">
                <a:cs typeface="Times New Roman" pitchFamily="18" charset="0"/>
              </a:rPr>
              <a:t>MUST</a:t>
            </a:r>
            <a:r>
              <a:rPr lang="en-US" smtClean="0">
                <a:cs typeface="Times New Roman" pitchFamily="18" charset="0"/>
              </a:rPr>
              <a:t> have a minimum of four different </a:t>
            </a:r>
            <a:r>
              <a:rPr lang="en-US" b="1" smtClean="0">
                <a:cs typeface="Times New Roman" pitchFamily="18" charset="0"/>
              </a:rPr>
              <a:t>independent</a:t>
            </a:r>
            <a:r>
              <a:rPr lang="en-US" smtClean="0">
                <a:cs typeface="Times New Roman" pitchFamily="18" charset="0"/>
              </a:rPr>
              <a:t> parts and exhibit some </a:t>
            </a:r>
            <a:r>
              <a:rPr lang="en-US" b="1" smtClean="0">
                <a:cs typeface="Times New Roman" pitchFamily="18" charset="0"/>
              </a:rPr>
              <a:t>relative motion</a:t>
            </a:r>
            <a:r>
              <a:rPr lang="en-US" smtClean="0">
                <a:cs typeface="Times New Roman" pitchFamily="18" charset="0"/>
              </a:rPr>
              <a:t> between components. </a:t>
            </a:r>
          </a:p>
          <a:p>
            <a:pPr lvl="1" algn="just"/>
            <a:r>
              <a:rPr lang="en-US" smtClean="0">
                <a:cs typeface="Times New Roman" pitchFamily="18" charset="0"/>
              </a:rPr>
              <a:t>For example, four identical wheels on a vehicle design represent only one part.  </a:t>
            </a:r>
          </a:p>
          <a:p>
            <a:pPr algn="just"/>
            <a:r>
              <a:rPr lang="en-US" smtClean="0">
                <a:cs typeface="Times New Roman" pitchFamily="18" charset="0"/>
              </a:rPr>
              <a:t>At the same time you should be reminded that we are asking for only shape design, rather than a design that includes detailed engineering analyses. </a:t>
            </a:r>
          </a:p>
          <a:p>
            <a:endParaRPr lang="en-CA" smtClean="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Footer Placeholder 4"/>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31747" name="Slide Number Placeholder 5"/>
          <p:cNvSpPr>
            <a:spLocks noGrp="1"/>
          </p:cNvSpPr>
          <p:nvPr>
            <p:ph type="sldNum" sz="quarter" idx="12"/>
          </p:nvPr>
        </p:nvSpPr>
        <p:spPr>
          <a:noFill/>
        </p:spPr>
        <p:txBody>
          <a:bodyPr/>
          <a:lstStyle/>
          <a:p>
            <a:fld id="{A6D7BE46-D343-4F56-A803-8A64B1C88282}" type="slidenum">
              <a:rPr lang="en-IE" smtClean="0">
                <a:latin typeface="Times New Roman" pitchFamily="18" charset="0"/>
              </a:rPr>
              <a:pPr/>
              <a:t>31</a:t>
            </a:fld>
            <a:endParaRPr lang="en-IE" smtClean="0">
              <a:latin typeface="Times New Roman" pitchFamily="18" charset="0"/>
            </a:endParaRPr>
          </a:p>
        </p:txBody>
      </p:sp>
      <p:sp>
        <p:nvSpPr>
          <p:cNvPr id="31748" name="Rectangle 2"/>
          <p:cNvSpPr>
            <a:spLocks noGrp="1" noChangeArrowheads="1"/>
          </p:cNvSpPr>
          <p:nvPr>
            <p:ph type="title"/>
          </p:nvPr>
        </p:nvSpPr>
        <p:spPr/>
        <p:txBody>
          <a:bodyPr/>
          <a:lstStyle/>
          <a:p>
            <a:r>
              <a:rPr lang="en-US" sz="2400" smtClean="0"/>
              <a:t>Project - Mechanical Design</a:t>
            </a:r>
            <a:endParaRPr lang="en-CA" sz="2400" smtClean="0"/>
          </a:p>
        </p:txBody>
      </p:sp>
      <p:sp>
        <p:nvSpPr>
          <p:cNvPr id="31749" name="Rectangle 3"/>
          <p:cNvSpPr>
            <a:spLocks noGrp="1" noChangeArrowheads="1"/>
          </p:cNvSpPr>
          <p:nvPr>
            <p:ph type="body" idx="1"/>
          </p:nvPr>
        </p:nvSpPr>
        <p:spPr>
          <a:xfrm>
            <a:off x="533400" y="1371600"/>
            <a:ext cx="8077200" cy="473075"/>
          </a:xfrm>
        </p:spPr>
        <p:txBody>
          <a:bodyPr/>
          <a:lstStyle/>
          <a:p>
            <a:pPr algn="just"/>
            <a:r>
              <a:rPr lang="en-US" smtClean="0">
                <a:cs typeface="Times New Roman" pitchFamily="18" charset="0"/>
              </a:rPr>
              <a:t>Project Deliverables and Due Dates </a:t>
            </a:r>
            <a:endParaRPr lang="en-CA" smtClean="0">
              <a:cs typeface="Times New Roman" pitchFamily="18" charset="0"/>
            </a:endParaRPr>
          </a:p>
          <a:p>
            <a:endParaRPr lang="en-CA" smtClean="0"/>
          </a:p>
        </p:txBody>
      </p:sp>
      <p:sp>
        <p:nvSpPr>
          <p:cNvPr id="31751" name="Rectangle 2"/>
          <p:cNvSpPr>
            <a:spLocks noChangeArrowheads="1"/>
          </p:cNvSpPr>
          <p:nvPr/>
        </p:nvSpPr>
        <p:spPr bwMode="auto">
          <a:xfrm>
            <a:off x="533400" y="5307013"/>
            <a:ext cx="8077200" cy="473075"/>
          </a:xfrm>
          <a:prstGeom prst="rect">
            <a:avLst/>
          </a:prstGeom>
          <a:noFill/>
          <a:ln w="9525">
            <a:noFill/>
            <a:miter lim="800000"/>
            <a:headEnd/>
            <a:tailEnd/>
          </a:ln>
        </p:spPr>
        <p:txBody>
          <a:bodyPr/>
          <a:lstStyle/>
          <a:p>
            <a:pPr marL="342900" indent="-342900" algn="just">
              <a:spcBef>
                <a:spcPct val="20000"/>
              </a:spcBef>
              <a:buFontTx/>
              <a:buChar char="•"/>
            </a:pPr>
            <a:r>
              <a:rPr lang="en-US" sz="2400">
                <a:cs typeface="Times New Roman" pitchFamily="18" charset="0"/>
              </a:rPr>
              <a:t>details available on WebCT</a:t>
            </a:r>
          </a:p>
          <a:p>
            <a:pPr marL="342900" indent="-342900" algn="just">
              <a:spcBef>
                <a:spcPct val="20000"/>
              </a:spcBef>
              <a:buFontTx/>
              <a:buChar char="•"/>
            </a:pPr>
            <a:r>
              <a:rPr lang="en-US" sz="2400">
                <a:cs typeface="Times New Roman" pitchFamily="18" charset="0"/>
              </a:rPr>
              <a:t>will be discussed in future lectures </a:t>
            </a:r>
            <a:endParaRPr lang="en-CA" sz="2400">
              <a:cs typeface="Times New Roman" pitchFamily="18" charset="0"/>
            </a:endParaRPr>
          </a:p>
        </p:txBody>
      </p:sp>
      <p:graphicFrame>
        <p:nvGraphicFramePr>
          <p:cNvPr id="65" name="Table 64"/>
          <p:cNvGraphicFramePr>
            <a:graphicFrameLocks noGrp="1"/>
          </p:cNvGraphicFramePr>
          <p:nvPr/>
        </p:nvGraphicFramePr>
        <p:xfrm>
          <a:off x="1115616" y="1844825"/>
          <a:ext cx="7200800" cy="3456384"/>
        </p:xfrm>
        <a:graphic>
          <a:graphicData uri="http://schemas.openxmlformats.org/drawingml/2006/table">
            <a:tbl>
              <a:tblPr/>
              <a:tblGrid>
                <a:gridCol w="2136823"/>
                <a:gridCol w="3512585"/>
                <a:gridCol w="1551392"/>
              </a:tblGrid>
              <a:tr h="288032">
                <a:tc>
                  <a:txBody>
                    <a:bodyPr/>
                    <a:lstStyle/>
                    <a:p>
                      <a:pPr algn="ctr">
                        <a:spcAft>
                          <a:spcPts val="0"/>
                        </a:spcAft>
                      </a:pPr>
                      <a:r>
                        <a:rPr lang="en-US" sz="1200" dirty="0">
                          <a:latin typeface="Times New Roman"/>
                          <a:ea typeface="Times New Roman"/>
                          <a:cs typeface="Times New Roman"/>
                        </a:rPr>
                        <a:t>Project Deliverables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a:latin typeface="Times New Roman"/>
                          <a:ea typeface="Times New Roman"/>
                          <a:cs typeface="Times New Roman"/>
                        </a:rPr>
                        <a:t>Due Date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a:latin typeface="Times New Roman"/>
                          <a:ea typeface="Times New Roman"/>
                          <a:cs typeface="Times New Roman"/>
                        </a:rPr>
                        <a:t>Grade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76064">
                <a:tc>
                  <a:txBody>
                    <a:bodyPr/>
                    <a:lstStyle/>
                    <a:p>
                      <a:pPr algn="just">
                        <a:spcAft>
                          <a:spcPts val="0"/>
                        </a:spcAft>
                      </a:pPr>
                      <a:r>
                        <a:rPr lang="en-US" sz="1200" dirty="0">
                          <a:latin typeface="Times New Roman"/>
                          <a:ea typeface="Times New Roman"/>
                          <a:cs typeface="Times New Roman"/>
                        </a:rPr>
                        <a:t>1. Project Selection Proposal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200">
                          <a:latin typeface="Times New Roman"/>
                          <a:ea typeface="Times New Roman"/>
                          <a:cs typeface="Times New Roman"/>
                        </a:rPr>
                        <a:t>Submit to TA in scheduled Pro/E Lab week of January 23, 2012.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a:latin typeface="Times New Roman"/>
                          <a:ea typeface="Times New Roman"/>
                          <a:cs typeface="Times New Roman"/>
                        </a:rPr>
                        <a:t>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76064">
                <a:tc>
                  <a:txBody>
                    <a:bodyPr/>
                    <a:lstStyle/>
                    <a:p>
                      <a:pPr algn="just">
                        <a:spcAft>
                          <a:spcPts val="0"/>
                        </a:spcAft>
                      </a:pPr>
                      <a:r>
                        <a:rPr lang="en-US" sz="1200" dirty="0">
                          <a:latin typeface="Times New Roman"/>
                          <a:ea typeface="Times New Roman"/>
                          <a:cs typeface="Times New Roman"/>
                        </a:rPr>
                        <a:t>2. Concept Sketches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200">
                          <a:latin typeface="Times New Roman"/>
                          <a:ea typeface="Times New Roman"/>
                          <a:cs typeface="Times New Roman"/>
                        </a:rPr>
                        <a:t>Submit to TA in scheduled Pro/E Lab week of February 13, 2012.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a:latin typeface="Times New Roman"/>
                          <a:ea typeface="Times New Roman"/>
                          <a:cs typeface="Times New Roman"/>
                        </a:rPr>
                        <a:t>10% of project</a:t>
                      </a:r>
                    </a:p>
                    <a:p>
                      <a:pPr algn="ctr">
                        <a:spcAft>
                          <a:spcPts val="0"/>
                        </a:spcAft>
                      </a:pPr>
                      <a:r>
                        <a:rPr lang="en-US" sz="1200">
                          <a:latin typeface="Times New Roman"/>
                          <a:ea typeface="Times New Roman"/>
                          <a:cs typeface="Times New Roman"/>
                        </a:rPr>
                        <a:t>(2% of final mark)</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76064">
                <a:tc>
                  <a:txBody>
                    <a:bodyPr/>
                    <a:lstStyle/>
                    <a:p>
                      <a:pPr algn="just">
                        <a:spcAft>
                          <a:spcPts val="0"/>
                        </a:spcAft>
                      </a:pPr>
                      <a:r>
                        <a:rPr lang="en-US" sz="1200" dirty="0">
                          <a:latin typeface="Times New Roman"/>
                          <a:ea typeface="Times New Roman"/>
                          <a:cs typeface="Times New Roman"/>
                        </a:rPr>
                        <a:t>3. Proof-of-Concept Model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200" dirty="0">
                          <a:latin typeface="Times New Roman"/>
                          <a:ea typeface="Times New Roman"/>
                          <a:cs typeface="Times New Roman"/>
                        </a:rPr>
                        <a:t>Present to TA in scheduled Pro/E Lab week of February 13, 2012.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a:latin typeface="Times New Roman"/>
                          <a:ea typeface="Times New Roman"/>
                          <a:cs typeface="Times New Roman"/>
                        </a:rPr>
                        <a:t>15% of project</a:t>
                      </a:r>
                    </a:p>
                    <a:p>
                      <a:pPr algn="ctr">
                        <a:spcAft>
                          <a:spcPts val="0"/>
                        </a:spcAft>
                      </a:pPr>
                      <a:r>
                        <a:rPr lang="en-US" sz="1200">
                          <a:latin typeface="Times New Roman"/>
                          <a:ea typeface="Times New Roman"/>
                          <a:cs typeface="Times New Roman"/>
                        </a:rPr>
                        <a:t>(3% of final mark)</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64096">
                <a:tc>
                  <a:txBody>
                    <a:bodyPr/>
                    <a:lstStyle/>
                    <a:p>
                      <a:pPr algn="just">
                        <a:spcAft>
                          <a:spcPts val="0"/>
                        </a:spcAft>
                      </a:pPr>
                      <a:r>
                        <a:rPr lang="en-US" sz="1200">
                          <a:latin typeface="Times New Roman"/>
                          <a:ea typeface="Times New Roman"/>
                          <a:cs typeface="Times New Roman"/>
                        </a:rPr>
                        <a:t>4. ABS Working Prototype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CA" sz="1200" dirty="0">
                          <a:latin typeface="Times New Roman"/>
                          <a:ea typeface="Times New Roman"/>
                          <a:cs typeface="Times New Roman"/>
                        </a:rPr>
                        <a:t>STL files due 16:30 March 09, 2012. </a:t>
                      </a:r>
                      <a:endParaRPr lang="en-US" sz="1200" dirty="0">
                        <a:latin typeface="Times New Roman"/>
                        <a:ea typeface="Times New Roman"/>
                        <a:cs typeface="Times New Roman"/>
                      </a:endParaRPr>
                    </a:p>
                    <a:p>
                      <a:pPr>
                        <a:spcAft>
                          <a:spcPts val="0"/>
                        </a:spcAft>
                      </a:pPr>
                      <a:r>
                        <a:rPr lang="en-CA" sz="1200" dirty="0">
                          <a:latin typeface="Times New Roman"/>
                          <a:ea typeface="Times New Roman"/>
                          <a:cs typeface="Times New Roman"/>
                        </a:rPr>
                        <a:t>Present models to TA in Pro/E Lab week of March 26, 2012.</a:t>
                      </a:r>
                      <a:endParaRPr lang="en-US" sz="12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a:latin typeface="Times New Roman"/>
                          <a:ea typeface="Times New Roman"/>
                          <a:cs typeface="Times New Roman"/>
                        </a:rPr>
                        <a:t>25% of project</a:t>
                      </a:r>
                    </a:p>
                    <a:p>
                      <a:pPr algn="ctr">
                        <a:spcAft>
                          <a:spcPts val="0"/>
                        </a:spcAft>
                      </a:pPr>
                      <a:r>
                        <a:rPr lang="en-US" sz="1200">
                          <a:latin typeface="Times New Roman"/>
                          <a:ea typeface="Times New Roman"/>
                          <a:cs typeface="Times New Roman"/>
                        </a:rPr>
                        <a:t>(5% of final mark)</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76064">
                <a:tc>
                  <a:txBody>
                    <a:bodyPr/>
                    <a:lstStyle/>
                    <a:p>
                      <a:pPr algn="just">
                        <a:spcAft>
                          <a:spcPts val="0"/>
                        </a:spcAft>
                      </a:pPr>
                      <a:r>
                        <a:rPr lang="en-US" sz="1200">
                          <a:latin typeface="Times New Roman"/>
                          <a:ea typeface="Times New Roman"/>
                          <a:cs typeface="Times New Roman"/>
                        </a:rPr>
                        <a:t>5. Design Drawings &amp; Report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200" dirty="0">
                          <a:latin typeface="Times New Roman"/>
                          <a:ea typeface="Times New Roman"/>
                          <a:cs typeface="Times New Roman"/>
                        </a:rPr>
                        <a:t>16:30 Wed. April 4, 2012: </a:t>
                      </a:r>
                      <a:r>
                        <a:rPr lang="en-CA" sz="1200" dirty="0">
                          <a:latin typeface="Times New Roman"/>
                          <a:ea typeface="Times New Roman"/>
                          <a:cs typeface="Times New Roman"/>
                        </a:rPr>
                        <a:t>deposit in the steel cabinet MAAE 2001 slot outside room 3135ME.</a:t>
                      </a:r>
                      <a:endParaRPr lang="en-US" sz="12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dirty="0">
                          <a:latin typeface="Times New Roman"/>
                          <a:ea typeface="Times New Roman"/>
                          <a:cs typeface="Times New Roman"/>
                        </a:rPr>
                        <a:t>50% of project</a:t>
                      </a:r>
                    </a:p>
                    <a:p>
                      <a:pPr algn="ctr">
                        <a:spcAft>
                          <a:spcPts val="0"/>
                        </a:spcAft>
                      </a:pPr>
                      <a:r>
                        <a:rPr lang="en-US" sz="1200" dirty="0">
                          <a:latin typeface="Times New Roman"/>
                          <a:ea typeface="Times New Roman"/>
                          <a:cs typeface="Times New Roman"/>
                        </a:rPr>
                        <a:t>(10% of final mark)</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Footer Placeholder 3"/>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32771" name="Slide Number Placeholder 4"/>
          <p:cNvSpPr>
            <a:spLocks noGrp="1"/>
          </p:cNvSpPr>
          <p:nvPr>
            <p:ph type="sldNum" sz="quarter" idx="12"/>
          </p:nvPr>
        </p:nvSpPr>
        <p:spPr>
          <a:noFill/>
        </p:spPr>
        <p:txBody>
          <a:bodyPr/>
          <a:lstStyle/>
          <a:p>
            <a:fld id="{2B6E2493-924F-435A-9A4F-7D3911AE8E7B}" type="slidenum">
              <a:rPr lang="en-IE" smtClean="0">
                <a:latin typeface="Times New Roman" pitchFamily="18" charset="0"/>
              </a:rPr>
              <a:pPr/>
              <a:t>32</a:t>
            </a:fld>
            <a:endParaRPr lang="en-IE" smtClean="0">
              <a:latin typeface="Times New Roman" pitchFamily="18" charset="0"/>
            </a:endParaRPr>
          </a:p>
        </p:txBody>
      </p:sp>
      <p:sp>
        <p:nvSpPr>
          <p:cNvPr id="32772" name="Rectangle 2"/>
          <p:cNvSpPr>
            <a:spLocks noGrp="1" noChangeArrowheads="1"/>
          </p:cNvSpPr>
          <p:nvPr>
            <p:ph type="title"/>
          </p:nvPr>
        </p:nvSpPr>
        <p:spPr/>
        <p:txBody>
          <a:bodyPr/>
          <a:lstStyle/>
          <a:p>
            <a:r>
              <a:rPr lang="en-US" smtClean="0"/>
              <a:t>Project Example 1</a:t>
            </a:r>
            <a:endParaRPr lang="en-CA" smtClean="0"/>
          </a:p>
        </p:txBody>
      </p:sp>
      <p:pic>
        <p:nvPicPr>
          <p:cNvPr id="32773" name="Picture 4" descr="Project 1 fig 1"/>
          <p:cNvPicPr>
            <a:picLocks noChangeAspect="1" noChangeArrowheads="1"/>
          </p:cNvPicPr>
          <p:nvPr/>
        </p:nvPicPr>
        <p:blipFill>
          <a:blip r:embed="rId2" cstate="print"/>
          <a:srcRect/>
          <a:stretch>
            <a:fillRect/>
          </a:stretch>
        </p:blipFill>
        <p:spPr bwMode="auto">
          <a:xfrm>
            <a:off x="1828800" y="1339850"/>
            <a:ext cx="5410200" cy="49418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Footer Placeholder 3"/>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33795" name="Slide Number Placeholder 4"/>
          <p:cNvSpPr>
            <a:spLocks noGrp="1"/>
          </p:cNvSpPr>
          <p:nvPr>
            <p:ph type="sldNum" sz="quarter" idx="12"/>
          </p:nvPr>
        </p:nvSpPr>
        <p:spPr>
          <a:noFill/>
        </p:spPr>
        <p:txBody>
          <a:bodyPr/>
          <a:lstStyle/>
          <a:p>
            <a:fld id="{74CF3E83-B77E-4BA8-BA8A-3EAAF134C1B6}" type="slidenum">
              <a:rPr lang="en-IE" smtClean="0">
                <a:latin typeface="Times New Roman" pitchFamily="18" charset="0"/>
              </a:rPr>
              <a:pPr/>
              <a:t>33</a:t>
            </a:fld>
            <a:endParaRPr lang="en-IE" smtClean="0">
              <a:latin typeface="Times New Roman" pitchFamily="18" charset="0"/>
            </a:endParaRPr>
          </a:p>
        </p:txBody>
      </p:sp>
      <p:sp>
        <p:nvSpPr>
          <p:cNvPr id="33796" name="Rectangle 1026"/>
          <p:cNvSpPr>
            <a:spLocks noGrp="1" noChangeArrowheads="1"/>
          </p:cNvSpPr>
          <p:nvPr>
            <p:ph type="title"/>
          </p:nvPr>
        </p:nvSpPr>
        <p:spPr/>
        <p:txBody>
          <a:bodyPr/>
          <a:lstStyle/>
          <a:p>
            <a:r>
              <a:rPr lang="en-US" smtClean="0"/>
              <a:t>Project Example 1</a:t>
            </a:r>
            <a:endParaRPr lang="en-CA" smtClean="0"/>
          </a:p>
        </p:txBody>
      </p:sp>
      <p:pic>
        <p:nvPicPr>
          <p:cNvPr id="33797" name="Picture 1028" descr="Project 1 fig 2"/>
          <p:cNvPicPr>
            <a:picLocks noChangeAspect="1" noChangeArrowheads="1"/>
          </p:cNvPicPr>
          <p:nvPr/>
        </p:nvPicPr>
        <p:blipFill>
          <a:blip r:embed="rId2" cstate="print"/>
          <a:srcRect/>
          <a:stretch>
            <a:fillRect/>
          </a:stretch>
        </p:blipFill>
        <p:spPr bwMode="auto">
          <a:xfrm>
            <a:off x="1371600" y="1354138"/>
            <a:ext cx="6477000" cy="48974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Footer Placeholder 3"/>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34819" name="Slide Number Placeholder 4"/>
          <p:cNvSpPr>
            <a:spLocks noGrp="1"/>
          </p:cNvSpPr>
          <p:nvPr>
            <p:ph type="sldNum" sz="quarter" idx="12"/>
          </p:nvPr>
        </p:nvSpPr>
        <p:spPr>
          <a:noFill/>
        </p:spPr>
        <p:txBody>
          <a:bodyPr/>
          <a:lstStyle/>
          <a:p>
            <a:fld id="{8186F9A3-370C-40F2-8862-2550A5FB3936}" type="slidenum">
              <a:rPr lang="en-IE" smtClean="0">
                <a:latin typeface="Times New Roman" pitchFamily="18" charset="0"/>
              </a:rPr>
              <a:pPr/>
              <a:t>34</a:t>
            </a:fld>
            <a:endParaRPr lang="en-IE" smtClean="0">
              <a:latin typeface="Times New Roman" pitchFamily="18" charset="0"/>
            </a:endParaRPr>
          </a:p>
        </p:txBody>
      </p:sp>
      <p:sp>
        <p:nvSpPr>
          <p:cNvPr id="34820" name="Rectangle 2"/>
          <p:cNvSpPr>
            <a:spLocks noGrp="1" noChangeArrowheads="1"/>
          </p:cNvSpPr>
          <p:nvPr>
            <p:ph type="title"/>
          </p:nvPr>
        </p:nvSpPr>
        <p:spPr/>
        <p:txBody>
          <a:bodyPr/>
          <a:lstStyle/>
          <a:p>
            <a:r>
              <a:rPr lang="en-US" smtClean="0"/>
              <a:t>Project Example 1</a:t>
            </a:r>
            <a:endParaRPr lang="en-CA" smtClean="0"/>
          </a:p>
        </p:txBody>
      </p:sp>
      <p:pic>
        <p:nvPicPr>
          <p:cNvPr id="34821" name="Picture 4" descr="Project 1 fig 3"/>
          <p:cNvPicPr>
            <a:picLocks noChangeAspect="1" noChangeArrowheads="1"/>
          </p:cNvPicPr>
          <p:nvPr/>
        </p:nvPicPr>
        <p:blipFill>
          <a:blip r:embed="rId2" cstate="print"/>
          <a:srcRect/>
          <a:stretch>
            <a:fillRect/>
          </a:stretch>
        </p:blipFill>
        <p:spPr bwMode="auto">
          <a:xfrm>
            <a:off x="1371600" y="1314450"/>
            <a:ext cx="6629400" cy="49720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Footer Placeholder 2"/>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35843" name="Slide Number Placeholder 3"/>
          <p:cNvSpPr>
            <a:spLocks noGrp="1"/>
          </p:cNvSpPr>
          <p:nvPr>
            <p:ph type="sldNum" sz="quarter" idx="12"/>
          </p:nvPr>
        </p:nvSpPr>
        <p:spPr>
          <a:noFill/>
        </p:spPr>
        <p:txBody>
          <a:bodyPr/>
          <a:lstStyle/>
          <a:p>
            <a:fld id="{FBDC29EE-EEA6-4BB9-8846-BB2C094E6AAD}" type="slidenum">
              <a:rPr lang="en-IE" smtClean="0">
                <a:latin typeface="Times New Roman" pitchFamily="18" charset="0"/>
              </a:rPr>
              <a:pPr/>
              <a:t>35</a:t>
            </a:fld>
            <a:endParaRPr lang="en-IE" smtClean="0">
              <a:latin typeface="Times New Roman" pitchFamily="18" charset="0"/>
            </a:endParaRPr>
          </a:p>
        </p:txBody>
      </p:sp>
      <p:sp>
        <p:nvSpPr>
          <p:cNvPr id="35844" name="Rectangle 2"/>
          <p:cNvSpPr>
            <a:spLocks noChangeArrowheads="1"/>
          </p:cNvSpPr>
          <p:nvPr/>
        </p:nvSpPr>
        <p:spPr bwMode="auto">
          <a:xfrm>
            <a:off x="533400" y="533400"/>
            <a:ext cx="8077200" cy="685800"/>
          </a:xfrm>
          <a:prstGeom prst="rect">
            <a:avLst/>
          </a:prstGeom>
          <a:noFill/>
          <a:ln w="9525">
            <a:noFill/>
            <a:miter lim="800000"/>
            <a:headEnd/>
            <a:tailEnd/>
          </a:ln>
        </p:spPr>
        <p:txBody>
          <a:bodyPr anchor="ctr"/>
          <a:lstStyle/>
          <a:p>
            <a:r>
              <a:rPr lang="en-US" b="1">
                <a:solidFill>
                  <a:schemeClr val="tx2"/>
                </a:solidFill>
              </a:rPr>
              <a:t>Project Example 2</a:t>
            </a:r>
            <a:endParaRPr lang="en-CA" b="1">
              <a:solidFill>
                <a:schemeClr val="tx2"/>
              </a:solidFill>
            </a:endParaRPr>
          </a:p>
        </p:txBody>
      </p:sp>
      <p:pic>
        <p:nvPicPr>
          <p:cNvPr id="35845" name="Picture 5" descr="Assembly_Drawing_300"/>
          <p:cNvPicPr>
            <a:picLocks noChangeAspect="1" noChangeArrowheads="1"/>
          </p:cNvPicPr>
          <p:nvPr/>
        </p:nvPicPr>
        <p:blipFill>
          <a:blip r:embed="rId2" cstate="print"/>
          <a:srcRect/>
          <a:stretch>
            <a:fillRect/>
          </a:stretch>
        </p:blipFill>
        <p:spPr bwMode="auto">
          <a:xfrm>
            <a:off x="1371600" y="1447800"/>
            <a:ext cx="6426200" cy="48688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Footer Placeholder 3"/>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36867" name="Slide Number Placeholder 4"/>
          <p:cNvSpPr>
            <a:spLocks noGrp="1"/>
          </p:cNvSpPr>
          <p:nvPr>
            <p:ph type="sldNum" sz="quarter" idx="12"/>
          </p:nvPr>
        </p:nvSpPr>
        <p:spPr>
          <a:noFill/>
        </p:spPr>
        <p:txBody>
          <a:bodyPr/>
          <a:lstStyle/>
          <a:p>
            <a:fld id="{380B384B-5CEC-40BD-81F0-3C4025A578F7}" type="slidenum">
              <a:rPr lang="en-IE" smtClean="0">
                <a:latin typeface="Times New Roman" pitchFamily="18" charset="0"/>
              </a:rPr>
              <a:pPr/>
              <a:t>36</a:t>
            </a:fld>
            <a:endParaRPr lang="en-IE" smtClean="0">
              <a:latin typeface="Times New Roman" pitchFamily="18" charset="0"/>
            </a:endParaRPr>
          </a:p>
        </p:txBody>
      </p:sp>
      <p:sp>
        <p:nvSpPr>
          <p:cNvPr id="36868" name="Rectangle 3"/>
          <p:cNvSpPr>
            <a:spLocks noChangeArrowheads="1"/>
          </p:cNvSpPr>
          <p:nvPr/>
        </p:nvSpPr>
        <p:spPr bwMode="auto">
          <a:xfrm>
            <a:off x="533400" y="533400"/>
            <a:ext cx="8077200" cy="685800"/>
          </a:xfrm>
          <a:prstGeom prst="rect">
            <a:avLst/>
          </a:prstGeom>
          <a:noFill/>
          <a:ln w="9525">
            <a:noFill/>
            <a:miter lim="800000"/>
            <a:headEnd/>
            <a:tailEnd/>
          </a:ln>
        </p:spPr>
        <p:txBody>
          <a:bodyPr anchor="ctr"/>
          <a:lstStyle/>
          <a:p>
            <a:r>
              <a:rPr lang="en-US" b="1">
                <a:solidFill>
                  <a:schemeClr val="tx2"/>
                </a:solidFill>
              </a:rPr>
              <a:t>Project Example 2</a:t>
            </a:r>
            <a:endParaRPr lang="en-CA" b="1">
              <a:solidFill>
                <a:schemeClr val="tx2"/>
              </a:solidFill>
            </a:endParaRPr>
          </a:p>
        </p:txBody>
      </p:sp>
      <p:pic>
        <p:nvPicPr>
          <p:cNvPr id="36869" name="Picture 5" descr="Handle_Drawing_300"/>
          <p:cNvPicPr>
            <a:picLocks noChangeAspect="1" noChangeArrowheads="1"/>
          </p:cNvPicPr>
          <p:nvPr/>
        </p:nvPicPr>
        <p:blipFill>
          <a:blip r:embed="rId2" cstate="print"/>
          <a:srcRect/>
          <a:stretch>
            <a:fillRect/>
          </a:stretch>
        </p:blipFill>
        <p:spPr bwMode="auto">
          <a:xfrm>
            <a:off x="1447800" y="1371600"/>
            <a:ext cx="6426200" cy="4867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Footer Placeholder 2"/>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37891" name="Slide Number Placeholder 3"/>
          <p:cNvSpPr>
            <a:spLocks noGrp="1"/>
          </p:cNvSpPr>
          <p:nvPr>
            <p:ph type="sldNum" sz="quarter" idx="12"/>
          </p:nvPr>
        </p:nvSpPr>
        <p:spPr>
          <a:noFill/>
        </p:spPr>
        <p:txBody>
          <a:bodyPr/>
          <a:lstStyle/>
          <a:p>
            <a:fld id="{E06FD4B0-CD58-40E4-8D2A-DF8951A390CC}" type="slidenum">
              <a:rPr lang="en-IE" smtClean="0">
                <a:latin typeface="Times New Roman" pitchFamily="18" charset="0"/>
              </a:rPr>
              <a:pPr/>
              <a:t>37</a:t>
            </a:fld>
            <a:endParaRPr lang="en-IE" smtClean="0">
              <a:latin typeface="Times New Roman" pitchFamily="18" charset="0"/>
            </a:endParaRPr>
          </a:p>
        </p:txBody>
      </p:sp>
      <p:pic>
        <p:nvPicPr>
          <p:cNvPr id="37892" name="Picture 2" descr="Spring_Drawing_300"/>
          <p:cNvPicPr>
            <a:picLocks noChangeAspect="1" noChangeArrowheads="1"/>
          </p:cNvPicPr>
          <p:nvPr/>
        </p:nvPicPr>
        <p:blipFill>
          <a:blip r:embed="rId2" cstate="print"/>
          <a:srcRect/>
          <a:stretch>
            <a:fillRect/>
          </a:stretch>
        </p:blipFill>
        <p:spPr bwMode="auto">
          <a:xfrm>
            <a:off x="1371600" y="1371600"/>
            <a:ext cx="6426200" cy="4867275"/>
          </a:xfrm>
          <a:prstGeom prst="rect">
            <a:avLst/>
          </a:prstGeom>
          <a:noFill/>
          <a:ln w="9525">
            <a:noFill/>
            <a:miter lim="800000"/>
            <a:headEnd/>
            <a:tailEnd/>
          </a:ln>
        </p:spPr>
      </p:pic>
      <p:sp>
        <p:nvSpPr>
          <p:cNvPr id="37893" name="Rectangle 3"/>
          <p:cNvSpPr>
            <a:spLocks noChangeArrowheads="1"/>
          </p:cNvSpPr>
          <p:nvPr/>
        </p:nvSpPr>
        <p:spPr bwMode="auto">
          <a:xfrm>
            <a:off x="533400" y="533400"/>
            <a:ext cx="8077200" cy="685800"/>
          </a:xfrm>
          <a:prstGeom prst="rect">
            <a:avLst/>
          </a:prstGeom>
          <a:noFill/>
          <a:ln w="9525">
            <a:noFill/>
            <a:miter lim="800000"/>
            <a:headEnd/>
            <a:tailEnd/>
          </a:ln>
        </p:spPr>
        <p:txBody>
          <a:bodyPr anchor="ctr"/>
          <a:lstStyle/>
          <a:p>
            <a:r>
              <a:rPr lang="en-US" b="1">
                <a:solidFill>
                  <a:schemeClr val="tx2"/>
                </a:solidFill>
              </a:rPr>
              <a:t>Project Example 2</a:t>
            </a:r>
            <a:endParaRPr lang="en-CA" b="1">
              <a:solidFill>
                <a:schemeClr val="tx2"/>
              </a:solidFill>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Footer Placeholder 2"/>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38915" name="Slide Number Placeholder 3"/>
          <p:cNvSpPr>
            <a:spLocks noGrp="1"/>
          </p:cNvSpPr>
          <p:nvPr>
            <p:ph type="sldNum" sz="quarter" idx="12"/>
          </p:nvPr>
        </p:nvSpPr>
        <p:spPr>
          <a:noFill/>
        </p:spPr>
        <p:txBody>
          <a:bodyPr/>
          <a:lstStyle/>
          <a:p>
            <a:fld id="{74C8B51C-A44C-4962-896D-C916BAAFB882}" type="slidenum">
              <a:rPr lang="en-IE" smtClean="0">
                <a:latin typeface="Times New Roman" pitchFamily="18" charset="0"/>
              </a:rPr>
              <a:pPr/>
              <a:t>38</a:t>
            </a:fld>
            <a:endParaRPr lang="en-IE" smtClean="0">
              <a:latin typeface="Times New Roman" pitchFamily="18" charset="0"/>
            </a:endParaRPr>
          </a:p>
        </p:txBody>
      </p:sp>
      <p:pic>
        <p:nvPicPr>
          <p:cNvPr id="38916" name="Picture 2" descr="Inkpad_Drawing_300"/>
          <p:cNvPicPr>
            <a:picLocks noChangeAspect="1" noChangeArrowheads="1"/>
          </p:cNvPicPr>
          <p:nvPr/>
        </p:nvPicPr>
        <p:blipFill>
          <a:blip r:embed="rId2" cstate="print"/>
          <a:srcRect/>
          <a:stretch>
            <a:fillRect/>
          </a:stretch>
        </p:blipFill>
        <p:spPr bwMode="auto">
          <a:xfrm>
            <a:off x="1371600" y="1371600"/>
            <a:ext cx="6426200" cy="4867275"/>
          </a:xfrm>
          <a:prstGeom prst="rect">
            <a:avLst/>
          </a:prstGeom>
          <a:noFill/>
          <a:ln w="9525">
            <a:noFill/>
            <a:miter lim="800000"/>
            <a:headEnd/>
            <a:tailEnd/>
          </a:ln>
        </p:spPr>
      </p:pic>
      <p:sp>
        <p:nvSpPr>
          <p:cNvPr id="38917" name="Rectangle 3"/>
          <p:cNvSpPr>
            <a:spLocks noChangeArrowheads="1"/>
          </p:cNvSpPr>
          <p:nvPr/>
        </p:nvSpPr>
        <p:spPr bwMode="auto">
          <a:xfrm>
            <a:off x="533400" y="533400"/>
            <a:ext cx="8077200" cy="685800"/>
          </a:xfrm>
          <a:prstGeom prst="rect">
            <a:avLst/>
          </a:prstGeom>
          <a:noFill/>
          <a:ln w="9525">
            <a:noFill/>
            <a:miter lim="800000"/>
            <a:headEnd/>
            <a:tailEnd/>
          </a:ln>
        </p:spPr>
        <p:txBody>
          <a:bodyPr anchor="ctr"/>
          <a:lstStyle/>
          <a:p>
            <a:r>
              <a:rPr lang="en-US" b="1">
                <a:solidFill>
                  <a:schemeClr val="tx2"/>
                </a:solidFill>
              </a:rPr>
              <a:t>Project Example 2</a:t>
            </a:r>
            <a:endParaRPr lang="en-CA" b="1">
              <a:solidFill>
                <a:schemeClr val="tx2"/>
              </a:solidFill>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Footer Placeholder 2"/>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39939" name="Slide Number Placeholder 3"/>
          <p:cNvSpPr>
            <a:spLocks noGrp="1"/>
          </p:cNvSpPr>
          <p:nvPr>
            <p:ph type="sldNum" sz="quarter" idx="12"/>
          </p:nvPr>
        </p:nvSpPr>
        <p:spPr>
          <a:noFill/>
        </p:spPr>
        <p:txBody>
          <a:bodyPr/>
          <a:lstStyle/>
          <a:p>
            <a:fld id="{5140E56E-1263-4222-974C-38A08B673638}" type="slidenum">
              <a:rPr lang="en-IE" smtClean="0">
                <a:latin typeface="Times New Roman" pitchFamily="18" charset="0"/>
              </a:rPr>
              <a:pPr/>
              <a:t>39</a:t>
            </a:fld>
            <a:endParaRPr lang="en-IE" smtClean="0">
              <a:latin typeface="Times New Roman" pitchFamily="18" charset="0"/>
            </a:endParaRPr>
          </a:p>
        </p:txBody>
      </p:sp>
      <p:pic>
        <p:nvPicPr>
          <p:cNvPr id="39940" name="Picture 2" descr="Foot_Drawing_300"/>
          <p:cNvPicPr>
            <a:picLocks noChangeAspect="1" noChangeArrowheads="1"/>
          </p:cNvPicPr>
          <p:nvPr/>
        </p:nvPicPr>
        <p:blipFill>
          <a:blip r:embed="rId2" cstate="print"/>
          <a:srcRect/>
          <a:stretch>
            <a:fillRect/>
          </a:stretch>
        </p:blipFill>
        <p:spPr bwMode="auto">
          <a:xfrm>
            <a:off x="1371600" y="1371600"/>
            <a:ext cx="6426200" cy="4867275"/>
          </a:xfrm>
          <a:prstGeom prst="rect">
            <a:avLst/>
          </a:prstGeom>
          <a:noFill/>
          <a:ln w="9525">
            <a:noFill/>
            <a:miter lim="800000"/>
            <a:headEnd/>
            <a:tailEnd/>
          </a:ln>
        </p:spPr>
      </p:pic>
      <p:sp>
        <p:nvSpPr>
          <p:cNvPr id="39941" name="Rectangle 3"/>
          <p:cNvSpPr>
            <a:spLocks noChangeArrowheads="1"/>
          </p:cNvSpPr>
          <p:nvPr/>
        </p:nvSpPr>
        <p:spPr bwMode="auto">
          <a:xfrm>
            <a:off x="533400" y="533400"/>
            <a:ext cx="8077200" cy="685800"/>
          </a:xfrm>
          <a:prstGeom prst="rect">
            <a:avLst/>
          </a:prstGeom>
          <a:noFill/>
          <a:ln w="9525">
            <a:noFill/>
            <a:miter lim="800000"/>
            <a:headEnd/>
            <a:tailEnd/>
          </a:ln>
        </p:spPr>
        <p:txBody>
          <a:bodyPr anchor="ctr"/>
          <a:lstStyle/>
          <a:p>
            <a:r>
              <a:rPr lang="en-US" b="1">
                <a:solidFill>
                  <a:schemeClr val="tx2"/>
                </a:solidFill>
              </a:rPr>
              <a:t>Project Example 2</a:t>
            </a:r>
            <a:endParaRPr lang="en-CA" b="1">
              <a:solidFill>
                <a:schemeClr val="tx2"/>
              </a:solidFill>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Footer Placeholder 2"/>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40963" name="Slide Number Placeholder 3"/>
          <p:cNvSpPr>
            <a:spLocks noGrp="1"/>
          </p:cNvSpPr>
          <p:nvPr>
            <p:ph type="sldNum" sz="quarter" idx="12"/>
          </p:nvPr>
        </p:nvSpPr>
        <p:spPr>
          <a:noFill/>
        </p:spPr>
        <p:txBody>
          <a:bodyPr/>
          <a:lstStyle/>
          <a:p>
            <a:fld id="{7C12C72F-975E-4A62-9BBF-A0225812FE2C}" type="slidenum">
              <a:rPr lang="en-IE" smtClean="0">
                <a:latin typeface="Times New Roman" pitchFamily="18" charset="0"/>
              </a:rPr>
              <a:pPr/>
              <a:t>40</a:t>
            </a:fld>
            <a:endParaRPr lang="en-IE" smtClean="0">
              <a:latin typeface="Times New Roman" pitchFamily="18" charset="0"/>
            </a:endParaRPr>
          </a:p>
        </p:txBody>
      </p:sp>
      <p:pic>
        <p:nvPicPr>
          <p:cNvPr id="40964" name="Picture 2" descr="Head_Drawing_300"/>
          <p:cNvPicPr>
            <a:picLocks noChangeAspect="1" noChangeArrowheads="1"/>
          </p:cNvPicPr>
          <p:nvPr/>
        </p:nvPicPr>
        <p:blipFill>
          <a:blip r:embed="rId2" cstate="print"/>
          <a:srcRect/>
          <a:stretch>
            <a:fillRect/>
          </a:stretch>
        </p:blipFill>
        <p:spPr bwMode="auto">
          <a:xfrm>
            <a:off x="1371600" y="1371600"/>
            <a:ext cx="6426200" cy="4867275"/>
          </a:xfrm>
          <a:prstGeom prst="rect">
            <a:avLst/>
          </a:prstGeom>
          <a:noFill/>
          <a:ln w="9525">
            <a:noFill/>
            <a:miter lim="800000"/>
            <a:headEnd/>
            <a:tailEnd/>
          </a:ln>
        </p:spPr>
      </p:pic>
      <p:sp>
        <p:nvSpPr>
          <p:cNvPr id="40965" name="Rectangle 3"/>
          <p:cNvSpPr>
            <a:spLocks noChangeArrowheads="1"/>
          </p:cNvSpPr>
          <p:nvPr/>
        </p:nvSpPr>
        <p:spPr bwMode="auto">
          <a:xfrm>
            <a:off x="533400" y="533400"/>
            <a:ext cx="8077200" cy="685800"/>
          </a:xfrm>
          <a:prstGeom prst="rect">
            <a:avLst/>
          </a:prstGeom>
          <a:noFill/>
          <a:ln w="9525">
            <a:noFill/>
            <a:miter lim="800000"/>
            <a:headEnd/>
            <a:tailEnd/>
          </a:ln>
        </p:spPr>
        <p:txBody>
          <a:bodyPr anchor="ctr"/>
          <a:lstStyle/>
          <a:p>
            <a:r>
              <a:rPr lang="en-US" b="1">
                <a:solidFill>
                  <a:schemeClr val="tx2"/>
                </a:solidFill>
              </a:rPr>
              <a:t>Project Example 2</a:t>
            </a:r>
            <a:endParaRPr lang="en-CA" b="1">
              <a:solidFill>
                <a:schemeClr val="tx2"/>
              </a:solidFill>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Footer Placeholder 2"/>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41987" name="Slide Number Placeholder 3"/>
          <p:cNvSpPr>
            <a:spLocks noGrp="1"/>
          </p:cNvSpPr>
          <p:nvPr>
            <p:ph type="sldNum" sz="quarter" idx="12"/>
          </p:nvPr>
        </p:nvSpPr>
        <p:spPr>
          <a:noFill/>
        </p:spPr>
        <p:txBody>
          <a:bodyPr/>
          <a:lstStyle/>
          <a:p>
            <a:fld id="{D63C57D9-68D3-40D5-B3AE-90074491AA97}" type="slidenum">
              <a:rPr lang="en-IE" smtClean="0">
                <a:latin typeface="Times New Roman" pitchFamily="18" charset="0"/>
              </a:rPr>
              <a:pPr/>
              <a:t>41</a:t>
            </a:fld>
            <a:endParaRPr lang="en-IE" smtClean="0">
              <a:latin typeface="Times New Roman" pitchFamily="18" charset="0"/>
            </a:endParaRPr>
          </a:p>
        </p:txBody>
      </p:sp>
      <p:pic>
        <p:nvPicPr>
          <p:cNvPr id="41988" name="Picture 2" descr="Track_Drawing_300"/>
          <p:cNvPicPr>
            <a:picLocks noChangeAspect="1" noChangeArrowheads="1"/>
          </p:cNvPicPr>
          <p:nvPr/>
        </p:nvPicPr>
        <p:blipFill>
          <a:blip r:embed="rId2" cstate="print"/>
          <a:srcRect/>
          <a:stretch>
            <a:fillRect/>
          </a:stretch>
        </p:blipFill>
        <p:spPr bwMode="auto">
          <a:xfrm>
            <a:off x="1371600" y="1371600"/>
            <a:ext cx="6426200" cy="4867275"/>
          </a:xfrm>
          <a:prstGeom prst="rect">
            <a:avLst/>
          </a:prstGeom>
          <a:noFill/>
          <a:ln w="9525">
            <a:noFill/>
            <a:miter lim="800000"/>
            <a:headEnd/>
            <a:tailEnd/>
          </a:ln>
        </p:spPr>
      </p:pic>
      <p:sp>
        <p:nvSpPr>
          <p:cNvPr id="41989" name="Rectangle 3"/>
          <p:cNvSpPr>
            <a:spLocks noChangeArrowheads="1"/>
          </p:cNvSpPr>
          <p:nvPr/>
        </p:nvSpPr>
        <p:spPr bwMode="auto">
          <a:xfrm>
            <a:off x="533400" y="533400"/>
            <a:ext cx="8077200" cy="685800"/>
          </a:xfrm>
          <a:prstGeom prst="rect">
            <a:avLst/>
          </a:prstGeom>
          <a:noFill/>
          <a:ln w="9525">
            <a:noFill/>
            <a:miter lim="800000"/>
            <a:headEnd/>
            <a:tailEnd/>
          </a:ln>
        </p:spPr>
        <p:txBody>
          <a:bodyPr anchor="ctr"/>
          <a:lstStyle/>
          <a:p>
            <a:r>
              <a:rPr lang="en-US" b="1">
                <a:solidFill>
                  <a:schemeClr val="tx2"/>
                </a:solidFill>
              </a:rPr>
              <a:t>Project Example 2</a:t>
            </a:r>
            <a:endParaRPr lang="en-CA" b="1">
              <a:solidFill>
                <a:schemeClr val="tx2"/>
              </a:solidFill>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Footer Placeholder 4"/>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43011" name="Slide Number Placeholder 5"/>
          <p:cNvSpPr>
            <a:spLocks noGrp="1"/>
          </p:cNvSpPr>
          <p:nvPr>
            <p:ph type="sldNum" sz="quarter" idx="12"/>
          </p:nvPr>
        </p:nvSpPr>
        <p:spPr>
          <a:noFill/>
        </p:spPr>
        <p:txBody>
          <a:bodyPr/>
          <a:lstStyle/>
          <a:p>
            <a:fld id="{16AC2C0F-8B1B-4A66-A6E4-86C311DEE2E0}" type="slidenum">
              <a:rPr lang="en-IE" smtClean="0">
                <a:latin typeface="Times New Roman" pitchFamily="18" charset="0"/>
              </a:rPr>
              <a:pPr/>
              <a:t>42</a:t>
            </a:fld>
            <a:endParaRPr lang="en-IE" smtClean="0">
              <a:latin typeface="Times New Roman" pitchFamily="18" charset="0"/>
            </a:endParaRPr>
          </a:p>
        </p:txBody>
      </p:sp>
      <p:sp>
        <p:nvSpPr>
          <p:cNvPr id="43012" name="Rectangle 2"/>
          <p:cNvSpPr>
            <a:spLocks noGrp="1" noChangeArrowheads="1"/>
          </p:cNvSpPr>
          <p:nvPr>
            <p:ph type="title"/>
          </p:nvPr>
        </p:nvSpPr>
        <p:spPr/>
        <p:txBody>
          <a:bodyPr/>
          <a:lstStyle/>
          <a:p>
            <a:r>
              <a:rPr lang="en-US" smtClean="0"/>
              <a:t>Reading Assignment</a:t>
            </a:r>
            <a:endParaRPr lang="en-CA" smtClean="0"/>
          </a:p>
        </p:txBody>
      </p:sp>
      <p:sp>
        <p:nvSpPr>
          <p:cNvPr id="43013" name="Text Box 4"/>
          <p:cNvSpPr txBox="1">
            <a:spLocks noChangeArrowheads="1"/>
          </p:cNvSpPr>
          <p:nvPr/>
        </p:nvSpPr>
        <p:spPr bwMode="auto">
          <a:xfrm>
            <a:off x="457200" y="1752600"/>
            <a:ext cx="8229600" cy="2209800"/>
          </a:xfrm>
          <a:prstGeom prst="rect">
            <a:avLst/>
          </a:prstGeom>
          <a:noFill/>
          <a:ln w="9525">
            <a:noFill/>
            <a:miter lim="800000"/>
            <a:headEnd/>
            <a:tailEnd/>
          </a:ln>
        </p:spPr>
        <p:txBody>
          <a:bodyPr>
            <a:spAutoFit/>
          </a:bodyPr>
          <a:lstStyle/>
          <a:p>
            <a:pPr algn="l">
              <a:spcBef>
                <a:spcPct val="20000"/>
              </a:spcBef>
            </a:pPr>
            <a:r>
              <a:rPr lang="en-US" sz="2400">
                <a:solidFill>
                  <a:srgbClr val="FF3300"/>
                </a:solidFill>
                <a:latin typeface="Tahoma" pitchFamily="34" charset="0"/>
              </a:rPr>
              <a:t>Read</a:t>
            </a:r>
            <a:r>
              <a:rPr lang="en-US" sz="2400">
                <a:latin typeface="Tahoma" pitchFamily="34" charset="0"/>
              </a:rPr>
              <a:t> in Earle:</a:t>
            </a:r>
          </a:p>
          <a:p>
            <a:pPr algn="l">
              <a:spcBef>
                <a:spcPct val="20000"/>
              </a:spcBef>
            </a:pPr>
            <a:endParaRPr lang="en-US" sz="2400">
              <a:latin typeface="Tahoma" pitchFamily="34" charset="0"/>
            </a:endParaRPr>
          </a:p>
          <a:p>
            <a:pPr lvl="1" algn="l">
              <a:spcBef>
                <a:spcPct val="20000"/>
              </a:spcBef>
            </a:pPr>
            <a:r>
              <a:rPr lang="en-CA" sz="2400">
                <a:latin typeface="Tahoma" pitchFamily="34" charset="0"/>
              </a:rPr>
              <a:t>Chapter 2: </a:t>
            </a:r>
            <a:r>
              <a:rPr lang="en-CA" sz="2400" i="1">
                <a:latin typeface="Tahoma" pitchFamily="34" charset="0"/>
              </a:rPr>
              <a:t>The Design Process</a:t>
            </a:r>
            <a:r>
              <a:rPr lang="en-CA" sz="2400">
                <a:latin typeface="Tahoma" pitchFamily="34" charset="0"/>
              </a:rPr>
              <a:t>;</a:t>
            </a:r>
          </a:p>
          <a:p>
            <a:pPr lvl="1" algn="l">
              <a:spcBef>
                <a:spcPct val="20000"/>
              </a:spcBef>
            </a:pPr>
            <a:r>
              <a:rPr lang="en-CA" sz="2400">
                <a:latin typeface="Tahoma" pitchFamily="34" charset="0"/>
              </a:rPr>
              <a:t>Chapter 3: </a:t>
            </a:r>
            <a:r>
              <a:rPr lang="en-CA" sz="2400" i="1">
                <a:latin typeface="Tahoma" pitchFamily="34" charset="0"/>
              </a:rPr>
              <a:t>Drawing Instruments</a:t>
            </a:r>
            <a:r>
              <a:rPr lang="en-CA" sz="2400">
                <a:latin typeface="Tahoma" pitchFamily="34" charset="0"/>
              </a:rPr>
              <a:t>;</a:t>
            </a:r>
          </a:p>
          <a:p>
            <a:pPr lvl="1" algn="l">
              <a:spcBef>
                <a:spcPct val="20000"/>
              </a:spcBef>
            </a:pPr>
            <a:r>
              <a:rPr lang="en-CA" sz="2400">
                <a:latin typeface="Tahoma" pitchFamily="34" charset="0"/>
              </a:rPr>
              <a:t>Chapter 5: </a:t>
            </a:r>
            <a:r>
              <a:rPr lang="en-CA" sz="2400" i="1">
                <a:latin typeface="Tahoma" pitchFamily="34" charset="0"/>
              </a:rPr>
              <a:t>Geometric Construction</a:t>
            </a:r>
            <a:r>
              <a:rPr lang="en-CA" sz="2400">
                <a:latin typeface="Tahoma" pitchFamily="34" charset="0"/>
              </a:rPr>
              <a:t>.</a:t>
            </a:r>
            <a:endParaRPr lang="en-US" sz="2400">
              <a:latin typeface="Tahoma" pitchFamily="34" charset="0"/>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Footer Placeholder 2"/>
          <p:cNvSpPr>
            <a:spLocks noGrp="1"/>
          </p:cNvSpPr>
          <p:nvPr>
            <p:ph type="ftr" sz="quarter" idx="11"/>
          </p:nvPr>
        </p:nvSpPr>
        <p:spPr>
          <a:noFill/>
        </p:spPr>
        <p:txBody>
          <a:bodyPr/>
          <a:lstStyle/>
          <a:p>
            <a:r>
              <a:rPr lang="en-US" smtClean="0">
                <a:latin typeface="Times New Roman" pitchFamily="18" charset="0"/>
              </a:rPr>
              <a:t>M.J.D. Hayes  and A. de Ruiter                                                                  Carleton University, Mechanical and Aerospace Engineering</a:t>
            </a:r>
            <a:endParaRPr lang="en-IE" smtClean="0">
              <a:latin typeface="Times New Roman" pitchFamily="18" charset="0"/>
            </a:endParaRPr>
          </a:p>
        </p:txBody>
      </p:sp>
      <p:sp>
        <p:nvSpPr>
          <p:cNvPr id="44035" name="Slide Number Placeholder 3"/>
          <p:cNvSpPr>
            <a:spLocks noGrp="1"/>
          </p:cNvSpPr>
          <p:nvPr>
            <p:ph type="sldNum" sz="quarter" idx="12"/>
          </p:nvPr>
        </p:nvSpPr>
        <p:spPr>
          <a:noFill/>
        </p:spPr>
        <p:txBody>
          <a:bodyPr/>
          <a:lstStyle/>
          <a:p>
            <a:fld id="{C3108085-9903-40A6-BB3E-08EF1EAE8E11}" type="slidenum">
              <a:rPr lang="en-IE" smtClean="0">
                <a:latin typeface="Times New Roman" pitchFamily="18" charset="0"/>
              </a:rPr>
              <a:pPr/>
              <a:t>43</a:t>
            </a:fld>
            <a:endParaRPr lang="en-IE" smtClean="0">
              <a:latin typeface="Times New Roman" pitchFamily="18" charset="0"/>
            </a:endParaRPr>
          </a:p>
        </p:txBody>
      </p:sp>
      <p:sp>
        <p:nvSpPr>
          <p:cNvPr id="44036" name="Rectangle 2"/>
          <p:cNvSpPr>
            <a:spLocks noChangeArrowheads="1"/>
          </p:cNvSpPr>
          <p:nvPr/>
        </p:nvSpPr>
        <p:spPr bwMode="auto">
          <a:xfrm>
            <a:off x="3001963" y="3032125"/>
            <a:ext cx="3141662" cy="762000"/>
          </a:xfrm>
          <a:prstGeom prst="rect">
            <a:avLst/>
          </a:prstGeom>
          <a:noFill/>
          <a:ln w="9525">
            <a:noFill/>
            <a:miter lim="800000"/>
            <a:headEnd/>
            <a:tailEnd/>
          </a:ln>
        </p:spPr>
        <p:txBody>
          <a:bodyPr wrap="none">
            <a:spAutoFit/>
          </a:bodyPr>
          <a:lstStyle/>
          <a:p>
            <a:r>
              <a:rPr lang="en-US" sz="4400" i="1">
                <a:solidFill>
                  <a:schemeClr val="tx2"/>
                </a:solidFill>
                <a:latin typeface="Tahoma" pitchFamily="34" charset="0"/>
              </a:rPr>
              <a:t>Questions??</a:t>
            </a:r>
            <a:endParaRPr lang="en-CA" sz="4400" i="1">
              <a:solidFill>
                <a:schemeClr val="tx2"/>
              </a:solidFill>
              <a:latin typeface="Tahoma"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2E-Lect21">
  <a:themeElements>
    <a:clrScheme name="O2E-Lect21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2E-Lect21">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bg1"/>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CA" sz="28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bg1"/>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CA" sz="2800" b="0" i="0" u="none" strike="noStrike" cap="none" normalizeH="0" baseline="0" smtClean="0">
            <a:ln>
              <a:noFill/>
            </a:ln>
            <a:solidFill>
              <a:schemeClr val="tx1"/>
            </a:solidFill>
            <a:effectLst/>
            <a:latin typeface="Times New Roman" charset="0"/>
          </a:defRPr>
        </a:defPPr>
      </a:lstStyle>
    </a:lnDef>
  </a:objectDefaults>
  <a:extraClrSchemeLst>
    <a:extraClrScheme>
      <a:clrScheme name="O2E-Lect21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2E-Lect21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2E-Lect21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2E-Lect21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2E-Lect21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2E-Lect21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2E-Lect21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H:\91.100\Lectures\O2E-Lect21.ppt</Template>
  <TotalTime>15414</TotalTime>
  <Words>3614</Words>
  <Application>Microsoft Office PowerPoint</Application>
  <PresentationFormat>On-screen Show (4:3)</PresentationFormat>
  <Paragraphs>1104</Paragraphs>
  <Slides>43</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43</vt:i4>
      </vt:variant>
    </vt:vector>
  </HeadingPairs>
  <TitlesOfParts>
    <vt:vector size="45" baseType="lpstr">
      <vt:lpstr>O2E-Lect21</vt:lpstr>
      <vt:lpstr>Bitmap Image</vt:lpstr>
      <vt:lpstr>Slide 1</vt:lpstr>
      <vt:lpstr>Mechanical Engineering</vt:lpstr>
      <vt:lpstr>Mechanical Engineering</vt:lpstr>
      <vt:lpstr>MAAE 2001 Course Outline</vt:lpstr>
      <vt:lpstr>MAAE 2001 Outline</vt:lpstr>
      <vt:lpstr>MAAE 2001 Outline</vt:lpstr>
      <vt:lpstr>MAAE 2001 Outline</vt:lpstr>
      <vt:lpstr>MAAE 2001 Outline</vt:lpstr>
      <vt:lpstr>MAAE 2001 Outline</vt:lpstr>
      <vt:lpstr>MAAE 2001 Outline</vt:lpstr>
      <vt:lpstr>MAAE 2001 Outline</vt:lpstr>
      <vt:lpstr>WebCT</vt:lpstr>
      <vt:lpstr>WebCT</vt:lpstr>
      <vt:lpstr>WebCT</vt:lpstr>
      <vt:lpstr>WebCT</vt:lpstr>
      <vt:lpstr>WebCT</vt:lpstr>
      <vt:lpstr>WebCT</vt:lpstr>
      <vt:lpstr>IMPORTANT FOR SECTION B</vt:lpstr>
      <vt:lpstr>WebCT</vt:lpstr>
      <vt:lpstr>WebCT</vt:lpstr>
      <vt:lpstr>WebCT</vt:lpstr>
      <vt:lpstr>WebCT</vt:lpstr>
      <vt:lpstr>WebCT</vt:lpstr>
      <vt:lpstr>WebCT</vt:lpstr>
      <vt:lpstr>DG Assignment Expectations</vt:lpstr>
      <vt:lpstr>WebCT</vt:lpstr>
      <vt:lpstr>WebCT</vt:lpstr>
      <vt:lpstr>WebCT</vt:lpstr>
      <vt:lpstr>Project - Mechanical Design</vt:lpstr>
      <vt:lpstr>Project - Mechanical Design</vt:lpstr>
      <vt:lpstr>Project - Mechanical Design</vt:lpstr>
      <vt:lpstr>Project Example 1</vt:lpstr>
      <vt:lpstr>Project Example 1</vt:lpstr>
      <vt:lpstr>Project Example 1</vt:lpstr>
      <vt:lpstr>Slide 35</vt:lpstr>
      <vt:lpstr>Slide 36</vt:lpstr>
      <vt:lpstr>Slide 37</vt:lpstr>
      <vt:lpstr>Slide 38</vt:lpstr>
      <vt:lpstr>Slide 39</vt:lpstr>
      <vt:lpstr>Slide 40</vt:lpstr>
      <vt:lpstr>Slide 41</vt:lpstr>
      <vt:lpstr>Reading Assignment</vt:lpstr>
      <vt:lpstr>Slide 43</vt:lpstr>
    </vt:vector>
  </TitlesOfParts>
  <Company>Carleton University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JHayes</dc:creator>
  <cp:lastModifiedBy>jhayes</cp:lastModifiedBy>
  <cp:revision>498</cp:revision>
  <dcterms:created xsi:type="dcterms:W3CDTF">2001-08-15T12:32:00Z</dcterms:created>
  <dcterms:modified xsi:type="dcterms:W3CDTF">2012-01-03T19:24:48Z</dcterms:modified>
</cp:coreProperties>
</file>