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36"/>
  </p:notesMasterIdLst>
  <p:sldIdLst>
    <p:sldId id="256" r:id="rId2"/>
    <p:sldId id="258" r:id="rId3"/>
    <p:sldId id="259" r:id="rId4"/>
    <p:sldId id="260" r:id="rId5"/>
    <p:sldId id="284" r:id="rId6"/>
    <p:sldId id="261" r:id="rId7"/>
    <p:sldId id="285" r:id="rId8"/>
    <p:sldId id="262" r:id="rId9"/>
    <p:sldId id="263" r:id="rId10"/>
    <p:sldId id="264" r:id="rId11"/>
    <p:sldId id="265" r:id="rId12"/>
    <p:sldId id="266" r:id="rId13"/>
    <p:sldId id="267" r:id="rId14"/>
    <p:sldId id="286" r:id="rId15"/>
    <p:sldId id="287" r:id="rId16"/>
    <p:sldId id="268" r:id="rId17"/>
    <p:sldId id="269" r:id="rId18"/>
    <p:sldId id="281" r:id="rId19"/>
    <p:sldId id="296" r:id="rId20"/>
    <p:sldId id="292" r:id="rId21"/>
    <p:sldId id="270" r:id="rId22"/>
    <p:sldId id="271" r:id="rId23"/>
    <p:sldId id="294" r:id="rId24"/>
    <p:sldId id="273" r:id="rId25"/>
    <p:sldId id="274" r:id="rId26"/>
    <p:sldId id="276" r:id="rId27"/>
    <p:sldId id="290" r:id="rId28"/>
    <p:sldId id="295" r:id="rId29"/>
    <p:sldId id="298" r:id="rId30"/>
    <p:sldId id="283" r:id="rId31"/>
    <p:sldId id="291" r:id="rId32"/>
    <p:sldId id="279" r:id="rId33"/>
    <p:sldId id="280" r:id="rId34"/>
    <p:sldId id="297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CB452F"/>
    <a:srgbClr val="007A37"/>
    <a:srgbClr val="FD6203"/>
    <a:srgbClr val="002060"/>
    <a:srgbClr val="FFFFCC"/>
    <a:srgbClr val="EEF7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8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DA0148A-E140-45E0-AA3E-5BCB4F671E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445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A0148A-E140-45E0-AA3E-5BCB4F671EEA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061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DA0148A-E140-45E0-AA3E-5BCB4F671EE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68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F3D3F1-A197-479A-8699-6E23C96D854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C4972-FEB0-4708-BBF6-216BFD763A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0B60D9-1E82-4633-81ED-CBA5E0EBBFE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89CFCF-80B1-4FF7-BBF6-387CB83A7F5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67F0C-27E2-455B-9D65-59E722AB41B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984F4F-08D9-4476-941C-B302E8AF824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3E756-EF09-4BE2-89E9-41B754128D7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265126-DF11-46FB-AE81-59E98402C3F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39BB2E-8DFD-4CFB-9635-E856C94812B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83FDD0-7E16-45E3-9D80-48622FF84AA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FB68B5-0E0A-4E82-ACFC-22B7D29412C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Chapter 10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35E6C-3C51-409E-9C9E-04F5764D81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11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Chapter 10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B3B4D-4529-4AAA-BEA8-3A436B103F6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46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Chapter 10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0461C-D4CB-4B11-8A14-C307DDCB07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71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 2013 Curtis – Irvine Macroeconomics.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34245A5-66FB-4368-AFB4-9BD5F4F1B13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143000"/>
            <a:ext cx="7162800" cy="16383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8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31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Central Banking &amp; Monetary Policy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00200" y="3733800"/>
            <a:ext cx="499367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Macroeconomics</a:t>
            </a:r>
            <a:endParaRPr lang="en-US" sz="24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/>
            </a:endParaRPr>
          </a:p>
          <a:p>
            <a:pPr lvl="0">
              <a:lnSpc>
                <a:spcPct val="80000"/>
              </a:lnSpc>
              <a:defRPr/>
            </a:pPr>
            <a:endParaRPr lang="en-US" sz="2400" b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0">
              <a:lnSpc>
                <a:spcPct val="80000"/>
              </a:lnSpc>
              <a:defRPr/>
            </a:pPr>
            <a:r>
              <a:rPr lang="en-US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</a:t>
            </a:r>
            <a:r>
              <a:rPr lang="en-US" sz="2400" b="1" dirty="0">
                <a:solidFill>
                  <a:srgbClr val="9A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Curtis, Irvine © 2013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In this chapter we will explain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buClr>
                <a:srgbClr val="002060"/>
              </a:buClr>
              <a:buSzPct val="111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banking and the Bank of Canada</a:t>
            </a:r>
          </a:p>
          <a:p>
            <a:pPr eaLnBrk="1" hangingPunct="1">
              <a:lnSpc>
                <a:spcPct val="150000"/>
              </a:lnSpc>
              <a:buClr>
                <a:srgbClr val="002060"/>
              </a:buClr>
              <a:buSzPct val="111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banking operating techniques </a:t>
            </a:r>
          </a:p>
          <a:p>
            <a:pPr eaLnBrk="1" hangingPunct="1">
              <a:lnSpc>
                <a:spcPct val="150000"/>
              </a:lnSpc>
              <a:buClr>
                <a:srgbClr val="002060"/>
              </a:buClr>
              <a:buSzPct val="111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</a:p>
          <a:p>
            <a:pPr eaLnBrk="1" hangingPunct="1">
              <a:lnSpc>
                <a:spcPct val="150000"/>
              </a:lnSpc>
              <a:buClr>
                <a:srgbClr val="002060"/>
              </a:buClr>
              <a:buSzPct val="111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rules</a:t>
            </a:r>
          </a:p>
          <a:p>
            <a:pPr eaLnBrk="1" hangingPunct="1">
              <a:lnSpc>
                <a:spcPct val="150000"/>
              </a:lnSpc>
              <a:buClr>
                <a:srgbClr val="002060"/>
              </a:buClr>
              <a:buSzPct val="111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long-run neutrality of money</a:t>
            </a:r>
          </a:p>
          <a:p>
            <a:pPr eaLnBrk="1" hangingPunct="1">
              <a:lnSpc>
                <a:spcPct val="150000"/>
              </a:lnSpc>
              <a:buClr>
                <a:srgbClr val="002060"/>
              </a:buClr>
              <a:buSzPct val="111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indicators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3100" dirty="0" smtClean="0"/>
          </a:p>
        </p:txBody>
      </p:sp>
      <p:sp>
        <p:nvSpPr>
          <p:cNvPr id="614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00400" cy="362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/>
              <a:t>© 2013 Curtis – Irvine Macroeconomics.</a:t>
            </a:r>
            <a:endParaRPr lang="en-US" dirty="0" smtClean="0"/>
          </a:p>
        </p:txBody>
      </p:sp>
      <p:sp>
        <p:nvSpPr>
          <p:cNvPr id="614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/>
              <a:t>Chapter 10</a:t>
            </a:r>
          </a:p>
        </p:txBody>
      </p:sp>
      <p:sp>
        <p:nvSpPr>
          <p:cNvPr id="61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6A11B4-E9A4-41A3-9125-BE58AF3ABBB4}" type="slidenum">
              <a:rPr lang="en-US" smtClean="0"/>
              <a:pPr eaLnBrk="1" hangingPunct="1"/>
              <a:t>2</a:t>
            </a:fld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Banking and the Bank of</a:t>
            </a:r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Canada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pPr marL="609600" indent="-609600" eaLnBrk="1" hangingPunct="1">
              <a:buFontTx/>
              <a:buNone/>
            </a:pPr>
            <a:r>
              <a:rPr lang="en-US" dirty="0" smtClean="0"/>
              <a:t> 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Central Bank: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profit oriented.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responsible for design and conduct of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</a:t>
            </a:r>
          </a:p>
          <a:p>
            <a:pPr marL="609600" indent="-609600" eaLnBrk="1" hangingPunct="1">
              <a:buFontTx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objectives: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 stability or inflation rate control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GDP = potential GDP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Tx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Monetary policy tools: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Money base control or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Interest rate setting</a:t>
            </a:r>
          </a:p>
        </p:txBody>
      </p:sp>
      <p:sp>
        <p:nvSpPr>
          <p:cNvPr id="7170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4953000" cy="4389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2013 Curtis – Irvine Macroeconomics                     Chapter 10    .</a:t>
            </a:r>
          </a:p>
        </p:txBody>
      </p:sp>
      <p:sp>
        <p:nvSpPr>
          <p:cNvPr id="71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03FB2A-6C96-456C-8249-743994680024}" type="slidenum">
              <a:rPr lang="en-US" smtClean="0"/>
              <a:pPr eaLnBrk="1" hangingPunct="1"/>
              <a:t>3</a:t>
            </a:fld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2013 Curtis – Irvine Macroeconomics.</a:t>
            </a:r>
          </a:p>
        </p:txBody>
      </p:sp>
      <p:sp>
        <p:nvSpPr>
          <p:cNvPr id="819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5562600" cy="362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dirty="0" smtClean="0"/>
              <a:t>                             Chapter 10                                                             </a:t>
            </a:r>
            <a:r>
              <a:rPr lang="en-US" sz="1400" b="1" dirty="0" smtClean="0"/>
              <a:t>4</a:t>
            </a:r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381000"/>
            <a:ext cx="8229600" cy="7620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Balance Sheet of the Bank of Canada, 2011 </a:t>
            </a:r>
            <a:b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1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(year-end, millions of dollars)</a:t>
            </a:r>
          </a:p>
        </p:txBody>
      </p:sp>
      <p:sp>
        <p:nvSpPr>
          <p:cNvPr id="11819" name="Rectangle 555"/>
          <p:cNvSpPr>
            <a:spLocks noChangeArrowheads="1"/>
          </p:cNvSpPr>
          <p:nvPr/>
        </p:nvSpPr>
        <p:spPr bwMode="auto">
          <a:xfrm>
            <a:off x="4495800" y="1905000"/>
            <a:ext cx="4343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Notes in circulation                 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61,029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20" name="Rectangle 556"/>
          <p:cNvSpPr>
            <a:spLocks noChangeArrowheads="1"/>
          </p:cNvSpPr>
          <p:nvPr/>
        </p:nvSpPr>
        <p:spPr bwMode="auto">
          <a:xfrm>
            <a:off x="228600" y="1676400"/>
            <a:ext cx="42672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Government of Canada securities </a:t>
            </a:r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Treasury bills                     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18,546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Government bonds of maturity </a:t>
            </a: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&lt;= 3 years                                    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21,178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&gt; 3 years                                       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22,375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0" name="Line 557"/>
          <p:cNvSpPr>
            <a:spLocks noChangeShapeType="1"/>
          </p:cNvSpPr>
          <p:nvPr/>
        </p:nvSpPr>
        <p:spPr bwMode="auto">
          <a:xfrm>
            <a:off x="228600" y="1981200"/>
            <a:ext cx="8610600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8201" name="Line 558"/>
          <p:cNvSpPr>
            <a:spLocks noChangeShapeType="1"/>
          </p:cNvSpPr>
          <p:nvPr/>
        </p:nvSpPr>
        <p:spPr bwMode="auto">
          <a:xfrm>
            <a:off x="228600" y="1981200"/>
            <a:ext cx="0" cy="41910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8202" name="Line 559"/>
          <p:cNvSpPr>
            <a:spLocks noChangeShapeType="1"/>
          </p:cNvSpPr>
          <p:nvPr/>
        </p:nvSpPr>
        <p:spPr bwMode="auto">
          <a:xfrm>
            <a:off x="8839200" y="1981200"/>
            <a:ext cx="0" cy="41910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8203" name="Line 560"/>
          <p:cNvSpPr>
            <a:spLocks noChangeShapeType="1"/>
          </p:cNvSpPr>
          <p:nvPr/>
        </p:nvSpPr>
        <p:spPr bwMode="auto">
          <a:xfrm>
            <a:off x="228600" y="6172200"/>
            <a:ext cx="8610600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8204" name="Rectangle 561"/>
          <p:cNvSpPr>
            <a:spLocks noChangeArrowheads="1"/>
          </p:cNvSpPr>
          <p:nvPr/>
        </p:nvSpPr>
        <p:spPr bwMode="auto">
          <a:xfrm>
            <a:off x="1219200" y="1295400"/>
            <a:ext cx="1981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Assets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/>
              <a:t> </a:t>
            </a:r>
          </a:p>
        </p:txBody>
      </p:sp>
      <p:sp>
        <p:nvSpPr>
          <p:cNvPr id="8205" name="Rectangle 562"/>
          <p:cNvSpPr>
            <a:spLocks noChangeArrowheads="1"/>
          </p:cNvSpPr>
          <p:nvPr/>
        </p:nvSpPr>
        <p:spPr bwMode="auto">
          <a:xfrm>
            <a:off x="5105400" y="1295400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Liabilities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/>
              <a:t> </a:t>
            </a:r>
          </a:p>
        </p:txBody>
      </p:sp>
      <p:sp>
        <p:nvSpPr>
          <p:cNvPr id="11829" name="Rectangle 565"/>
          <p:cNvSpPr>
            <a:spLocks noChangeArrowheads="1"/>
          </p:cNvSpPr>
          <p:nvPr/>
        </p:nvSpPr>
        <p:spPr bwMode="auto">
          <a:xfrm>
            <a:off x="228600" y="3505200"/>
            <a:ext cx="4267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Advances to members of the</a:t>
            </a: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Canadian Payment Association 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81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30" name="Rectangle 566"/>
          <p:cNvSpPr>
            <a:spLocks noChangeArrowheads="1"/>
          </p:cNvSpPr>
          <p:nvPr/>
        </p:nvSpPr>
        <p:spPr bwMode="auto">
          <a:xfrm>
            <a:off x="228600" y="4267200"/>
            <a:ext cx="426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Securities from Resale Agreements     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1,448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31" name="Rectangle 567"/>
          <p:cNvSpPr>
            <a:spLocks noChangeArrowheads="1"/>
          </p:cNvSpPr>
          <p:nvPr/>
        </p:nvSpPr>
        <p:spPr bwMode="auto">
          <a:xfrm>
            <a:off x="228600" y="4572000"/>
            <a:ext cx="4267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Foreign currency deposits              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Other assets                                           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607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33" name="Rectangle 569"/>
          <p:cNvSpPr>
            <a:spLocks noChangeArrowheads="1"/>
          </p:cNvSpPr>
          <p:nvPr/>
        </p:nvSpPr>
        <p:spPr bwMode="auto">
          <a:xfrm>
            <a:off x="228600" y="5486400"/>
            <a:ext cx="4419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Total                                       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64,247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35" name="Rectangle 571"/>
          <p:cNvSpPr>
            <a:spLocks noChangeArrowheads="1"/>
          </p:cNvSpPr>
          <p:nvPr/>
        </p:nvSpPr>
        <p:spPr bwMode="auto">
          <a:xfrm>
            <a:off x="4495800" y="2209800"/>
            <a:ext cx="4343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Deposits</a:t>
            </a:r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Government of Canada       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1,512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Banks &amp; </a:t>
            </a:r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other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CPA members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107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Other			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862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Foreign central banks                          </a:t>
            </a:r>
            <a:r>
              <a:rPr lang="en-US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−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36" name="Rectangle 572"/>
          <p:cNvSpPr>
            <a:spLocks noChangeArrowheads="1"/>
          </p:cNvSpPr>
          <p:nvPr/>
        </p:nvSpPr>
        <p:spPr bwMode="auto">
          <a:xfrm>
            <a:off x="4572000" y="4495800"/>
            <a:ext cx="4267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Foreign currency liabilities        	  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−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Other liabilities                                      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737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838" name="Rectangle 574"/>
          <p:cNvSpPr>
            <a:spLocks noChangeArrowheads="1"/>
          </p:cNvSpPr>
          <p:nvPr/>
        </p:nvSpPr>
        <p:spPr bwMode="auto">
          <a:xfrm>
            <a:off x="4495800" y="5486400"/>
            <a:ext cx="426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Total                                                    </a:t>
            </a: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64,247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13" name="Line 575"/>
          <p:cNvSpPr>
            <a:spLocks noChangeShapeType="1"/>
          </p:cNvSpPr>
          <p:nvPr/>
        </p:nvSpPr>
        <p:spPr bwMode="auto">
          <a:xfrm>
            <a:off x="3124200" y="54102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8214" name="Line 576"/>
          <p:cNvSpPr>
            <a:spLocks noChangeShapeType="1"/>
          </p:cNvSpPr>
          <p:nvPr/>
        </p:nvSpPr>
        <p:spPr bwMode="auto">
          <a:xfrm>
            <a:off x="7391400" y="54102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6019800"/>
            <a:ext cx="59859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Source: Statistics Canada , CANSIM Table 176-0010 and author’s calculations </a:t>
            </a:r>
            <a:endParaRPr lang="en-CA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19" grpId="0"/>
      <p:bldP spid="11820" grpId="0"/>
      <p:bldP spid="11829" grpId="0"/>
      <p:bldP spid="11830" grpId="0"/>
      <p:bldP spid="11831" grpId="0"/>
      <p:bldP spid="11833" grpId="0"/>
      <p:bldP spid="11835" grpId="0"/>
      <p:bldP spid="11836" grpId="0"/>
      <p:bldP spid="11838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Banking and the Bank of Canada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central bank: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buClr>
                <a:srgbClr val="002060"/>
              </a:buClr>
              <a:buSzPct val="108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source of monetary base, </a:t>
            </a:r>
            <a:r>
              <a:rPr lang="en-US" sz="2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MB</a:t>
            </a:r>
          </a:p>
          <a:p>
            <a:pPr lvl="1">
              <a:buClr>
                <a:srgbClr val="002060"/>
              </a:buClr>
              <a:buSzPct val="108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Creates MB by buying bonds &amp; issuing central bank liabilities (notes 	&amp; </a:t>
            </a:r>
            <a:r>
              <a:rPr lang="en-US" sz="23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</a:t>
            </a: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deposits)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of Canada balance sheet shows: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 bonds = 90+% of assets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Notes in circulation = 90+% of liabilities (largest part of MB)</a:t>
            </a:r>
            <a:endParaRPr lang="en-US" sz="23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of Canada: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Also promotes stability in financial markets, e.g</a:t>
            </a:r>
            <a:r>
              <a:rPr lang="en-US" sz="23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09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“purchase and resale agreements” to provide liquidity when 	needed. 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Guidance on future course of interest rates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Comments on financial matters like household indebtedness etc. </a:t>
            </a:r>
          </a:p>
        </p:txBody>
      </p:sp>
      <p:sp>
        <p:nvSpPr>
          <p:cNvPr id="922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2013 Curtis – Irvine Macroeconomics.</a:t>
            </a:r>
          </a:p>
        </p:txBody>
      </p:sp>
      <p:sp>
        <p:nvSpPr>
          <p:cNvPr id="922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10</a:t>
            </a:r>
          </a:p>
        </p:txBody>
      </p:sp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6A578F-6AE1-4327-AF8E-D45AA80F384F}" type="slidenum">
              <a:rPr lang="en-US" smtClean="0"/>
              <a:pPr eaLnBrk="1" hangingPunct="1"/>
              <a:t>5</a:t>
            </a:fld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Operating Techniques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control Monetary Base (MB) &amp; Money supply (M)</a:t>
            </a:r>
          </a:p>
          <a:p>
            <a:pPr marL="0" indent="0" eaLnBrk="1" hangingPunct="1">
              <a:buNone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>
              <a:buClr>
                <a:srgbClr val="002060"/>
              </a:buClr>
              <a:buSzPct val="102000"/>
              <a:buFontTx/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Reserve requirements</a:t>
            </a:r>
          </a:p>
          <a:p>
            <a:pPr marL="1371600" lvl="2" indent="-457200" eaLnBrk="1" hangingPunct="1">
              <a:buClr>
                <a:srgbClr val="002060"/>
              </a:buClr>
              <a:buSzPct val="110000"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Legally Required Reserve Ratio (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rr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=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rr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*)</a:t>
            </a:r>
          </a:p>
          <a:p>
            <a:pPr marL="1371600" lvl="2" indent="-457200" eaLnBrk="1" hangingPunct="1">
              <a:buClr>
                <a:srgbClr val="002060"/>
              </a:buClr>
              <a:buSzPct val="110000"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Determines money multiplier in money supply function</a:t>
            </a:r>
          </a:p>
          <a:p>
            <a:pPr marL="990600" lvl="1" indent="-533400" eaLnBrk="1" hangingPunct="1">
              <a:buClr>
                <a:srgbClr val="002060"/>
              </a:buClr>
              <a:buSzPct val="100000"/>
              <a:buFontTx/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Open-market operations</a:t>
            </a:r>
          </a:p>
          <a:p>
            <a:pPr marL="1371600" lvl="2" indent="-457200" eaLnBrk="1" hangingPunct="1">
              <a:buClr>
                <a:srgbClr val="002060"/>
              </a:buClr>
              <a:buSzPct val="110000"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Buy or sell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govt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bonds</a:t>
            </a:r>
          </a:p>
          <a:p>
            <a:pPr marL="1371600" lvl="2" indent="-457200" eaLnBrk="1" hangingPunct="1">
              <a:buClr>
                <a:srgbClr val="002060"/>
              </a:buClr>
              <a:buSzPct val="110000"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Determine monetary base (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MB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 in money supply function</a:t>
            </a:r>
          </a:p>
          <a:p>
            <a:pPr marL="990600" lvl="1" indent="-533400" eaLnBrk="1" hangingPunct="1">
              <a:buClr>
                <a:srgbClr val="002060"/>
              </a:buClr>
              <a:buSzPct val="100000"/>
              <a:buFontTx/>
              <a:buAutoNum type="arabicPeriod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Bank rate setting</a:t>
            </a:r>
          </a:p>
          <a:p>
            <a:pPr marL="1371600" lvl="2" indent="-457200" eaLnBrk="1" hangingPunct="1">
              <a:buClr>
                <a:srgbClr val="002060"/>
              </a:buClr>
              <a:buSzPct val="112000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Sets cost of borrowing monetary base (MB)</a:t>
            </a:r>
          </a:p>
          <a:p>
            <a:pPr marL="1371600" lvl="2" indent="-457200" eaLnBrk="1" hangingPunct="1">
              <a:buClr>
                <a:srgbClr val="002060"/>
              </a:buClr>
              <a:buSzPct val="112000"/>
            </a:pP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Signals monetary policy change</a:t>
            </a:r>
            <a:endParaRPr lang="en-US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1024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A3E037-622C-4FC1-9342-5D5767962B68}" type="slidenum">
              <a:rPr lang="en-US" smtClean="0"/>
              <a:pPr eaLnBrk="1" hangingPunct="1"/>
              <a:t>6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0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40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40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40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40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40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40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140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Operating Techniques</a:t>
            </a:r>
            <a:endParaRPr lang="en-US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219200"/>
            <a:ext cx="8689848" cy="4953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Open Market Operations</a:t>
            </a:r>
          </a:p>
          <a:p>
            <a:pPr marL="0" indent="0">
              <a:buNone/>
            </a:pPr>
            <a:endParaRPr lang="en-US" sz="1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8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purchase or sale of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bonds in open financial 	markets:</a:t>
            </a:r>
            <a:endPara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Open market purchase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↑assets &amp; ↑liabilities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			base (MB)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Open market sale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↓assets &amp; ↓liabilities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↓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 			(MB)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SzPct val="110000"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Open market operations: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main instrument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longer term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management of monetary base (MB)</a:t>
            </a:r>
          </a:p>
        </p:txBody>
      </p:sp>
      <p:sp>
        <p:nvSpPr>
          <p:cNvPr id="1126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126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12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408FE2-2A5F-4892-A63D-109D7E0D6D69}" type="slidenum">
              <a:rPr lang="en-US" smtClean="0"/>
              <a:pPr eaLnBrk="1" hangingPunct="1"/>
              <a:t>7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Operating Techniques</a:t>
            </a:r>
            <a:endParaRPr lang="en-US" sz="2800" dirty="0" smtClean="0"/>
          </a:p>
        </p:txBody>
      </p:sp>
      <p:graphicFrame>
        <p:nvGraphicFramePr>
          <p:cNvPr id="152676" name="Group 10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462494549"/>
              </p:ext>
            </p:extLst>
          </p:nvPr>
        </p:nvGraphicFramePr>
        <p:xfrm>
          <a:off x="457200" y="1447800"/>
          <a:ext cx="8218488" cy="1585956"/>
        </p:xfrm>
        <a:graphic>
          <a:graphicData uri="http://schemas.openxmlformats.org/drawingml/2006/table">
            <a:tbl>
              <a:tblPr/>
              <a:tblGrid>
                <a:gridCol w="2054225"/>
                <a:gridCol w="2055813"/>
                <a:gridCol w="1876425"/>
                <a:gridCol w="2232025"/>
              </a:tblGrid>
              <a:tr h="39676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Central Bank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Commercial Banks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6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Assets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Liabilities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Assets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Liabilities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76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Open-market purchase: $100 million </a:t>
                      </a:r>
                      <a:r>
                        <a:rPr kumimoji="0" lang="en-US" sz="20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govt</a:t>
                      </a: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bonds from a pension fund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6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Govt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bond +100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Cheque     +100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change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2691" name="Group 115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69796008"/>
              </p:ext>
            </p:extLst>
          </p:nvPr>
        </p:nvGraphicFramePr>
        <p:xfrm>
          <a:off x="468313" y="3124200"/>
          <a:ext cx="8218487" cy="1252011"/>
        </p:xfrm>
        <a:graphic>
          <a:graphicData uri="http://schemas.openxmlformats.org/drawingml/2006/table">
            <a:tbl>
              <a:tblPr/>
              <a:tblGrid>
                <a:gridCol w="4110037"/>
                <a:gridCol w="1865313"/>
                <a:gridCol w="2243137"/>
              </a:tblGrid>
              <a:tr h="5334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Pension fund deposits proceeds of bond sale in a commercial bank</a:t>
                      </a:r>
                    </a:p>
                  </a:txBody>
                  <a:tcPr marT="45686" marB="456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186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change</a:t>
                      </a:r>
                    </a:p>
                  </a:txBody>
                  <a:tcPr marT="45686" marB="456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Central bank cheque      +100</a:t>
                      </a:r>
                    </a:p>
                  </a:txBody>
                  <a:tcPr marT="45686" marB="456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Pension fund deposit acct              +100</a:t>
                      </a:r>
                    </a:p>
                  </a:txBody>
                  <a:tcPr marT="45686" marB="456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2697" name="Group 121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2004921620"/>
              </p:ext>
            </p:extLst>
          </p:nvPr>
        </p:nvGraphicFramePr>
        <p:xfrm>
          <a:off x="468313" y="4581525"/>
          <a:ext cx="8218487" cy="1786234"/>
        </p:xfrm>
        <a:graphic>
          <a:graphicData uri="http://schemas.openxmlformats.org/drawingml/2006/table">
            <a:tbl>
              <a:tblPr/>
              <a:tblGrid>
                <a:gridCol w="1871662"/>
                <a:gridCol w="2232025"/>
                <a:gridCol w="1871663"/>
                <a:gridCol w="2243137"/>
              </a:tblGrid>
              <a:tr h="36578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Central bank cheque clears giving commercial banks $100 million cash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4994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change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Cheque o/s   -100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Central bank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cheque       -100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Pension fund deposit acct    100                                 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issued +100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reserves    +100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290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2291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229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62D8C16-C8A3-47CC-9896-9D769170187D}" type="slidenum">
              <a:rPr lang="en-US" smtClean="0"/>
              <a:pPr eaLnBrk="1" hangingPunct="1"/>
              <a:t>8</a:t>
            </a:fld>
            <a:endParaRPr lang="en-US" smtClean="0"/>
          </a:p>
        </p:txBody>
      </p:sp>
      <p:sp>
        <p:nvSpPr>
          <p:cNvPr id="152685" name="Text Box 109"/>
          <p:cNvSpPr txBox="1">
            <a:spLocks noChangeArrowheads="1"/>
          </p:cNvSpPr>
          <p:nvPr/>
        </p:nvSpPr>
        <p:spPr bwMode="auto">
          <a:xfrm>
            <a:off x="6477000" y="5715000"/>
            <a:ext cx="2438400" cy="784830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US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0.05, 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excess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reserves +95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988367"/>
            <a:ext cx="3726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 Open Market Purchase</a:t>
            </a:r>
            <a:endParaRPr lang="en-C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2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2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2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52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52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2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68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>
          <a:xfrm>
            <a:off x="-13855" y="304800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</a:t>
            </a:r>
            <a:r>
              <a:rPr lang="en-US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Operating Techniques</a:t>
            </a:r>
            <a:endParaRPr lang="en-US" sz="2800" dirty="0" smtClean="0"/>
          </a:p>
        </p:txBody>
      </p:sp>
      <p:graphicFrame>
        <p:nvGraphicFramePr>
          <p:cNvPr id="153658" name="Group 5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96292382"/>
              </p:ext>
            </p:extLst>
          </p:nvPr>
        </p:nvGraphicFramePr>
        <p:xfrm>
          <a:off x="457200" y="1773238"/>
          <a:ext cx="8218488" cy="1585956"/>
        </p:xfrm>
        <a:graphic>
          <a:graphicData uri="http://schemas.openxmlformats.org/drawingml/2006/table">
            <a:tbl>
              <a:tblPr/>
              <a:tblGrid>
                <a:gridCol w="2054225"/>
                <a:gridCol w="2055813"/>
                <a:gridCol w="1876425"/>
                <a:gridCol w="2232025"/>
              </a:tblGrid>
              <a:tr h="39676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Central Bank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Commercial Banks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6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Assets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Liabilities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Assets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Liabilities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76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Commercial banks increase lending and create new deposits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619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 change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Loans    +1900     Deposits      +1900</a:t>
                      </a:r>
                    </a:p>
                  </a:txBody>
                  <a:tcPr marT="45707" marB="457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3674" name="Group 74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182719069"/>
              </p:ext>
            </p:extLst>
          </p:nvPr>
        </p:nvGraphicFramePr>
        <p:xfrm>
          <a:off x="468313" y="3429000"/>
          <a:ext cx="8218487" cy="1328738"/>
        </p:xfrm>
        <a:graphic>
          <a:graphicData uri="http://schemas.openxmlformats.org/drawingml/2006/table">
            <a:tbl>
              <a:tblPr/>
              <a:tblGrid>
                <a:gridCol w="4110037"/>
                <a:gridCol w="2154238"/>
                <a:gridCol w="1954212"/>
              </a:tblGrid>
              <a:tr h="408066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Final effect of central bank open market purchase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206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Govt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bond   +100      Cash (</a:t>
                      </a:r>
                      <a:r>
                        <a:rPr kumimoji="0" lang="el-G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Δ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MB)   +100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endParaRPr kumimoji="0" lang="el-G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Cash reserves     +100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Loans                +1900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+2000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Deposits   +2000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3665" name="Group 65"/>
          <p:cNvGraphicFramePr>
            <a:graphicFrameLocks noGrp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2177913699"/>
              </p:ext>
            </p:extLst>
          </p:nvPr>
        </p:nvGraphicFramePr>
        <p:xfrm>
          <a:off x="468313" y="4797425"/>
          <a:ext cx="8218487" cy="896938"/>
        </p:xfrm>
        <a:graphic>
          <a:graphicData uri="http://schemas.openxmlformats.org/drawingml/2006/table">
            <a:tbl>
              <a:tblPr/>
              <a:tblGrid>
                <a:gridCol w="8218487"/>
              </a:tblGrid>
              <a:tr h="3965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Change in Money Supply</a:t>
                      </a:r>
                    </a:p>
                  </a:txBody>
                  <a:tcPr marT="45752" marB="4575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4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  <a:r>
                        <a:rPr kumimoji="0" lang="el-G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Δ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 = </a:t>
                      </a:r>
                      <a:r>
                        <a:rPr kumimoji="0" lang="el-G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Δ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MB/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rr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 $100/0.05 = $2,000</a:t>
                      </a:r>
                      <a:endParaRPr kumimoji="0" lang="el-G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52" marB="4575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4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3315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3316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AADE2DD-0AB6-4DE3-A1CB-C85953D1A0F8}" type="slidenum">
              <a:rPr lang="en-US" smtClean="0"/>
              <a:pPr eaLnBrk="1" hangingPunct="1"/>
              <a:t>9</a:t>
            </a:fld>
            <a:endParaRPr lang="en-US" smtClean="0"/>
          </a:p>
        </p:txBody>
      </p:sp>
      <p:sp>
        <p:nvSpPr>
          <p:cNvPr id="13359" name="Line 59"/>
          <p:cNvSpPr>
            <a:spLocks noChangeShapeType="1"/>
          </p:cNvSpPr>
          <p:nvPr/>
        </p:nvSpPr>
        <p:spPr bwMode="auto">
          <a:xfrm>
            <a:off x="6443663" y="2997200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660" name="Line 60"/>
          <p:cNvSpPr>
            <a:spLocks noChangeShapeType="1"/>
          </p:cNvSpPr>
          <p:nvPr/>
        </p:nvSpPr>
        <p:spPr bwMode="auto">
          <a:xfrm>
            <a:off x="2555875" y="3860800"/>
            <a:ext cx="0" cy="865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670" name="Line 70"/>
          <p:cNvSpPr>
            <a:spLocks noChangeShapeType="1"/>
          </p:cNvSpPr>
          <p:nvPr/>
        </p:nvSpPr>
        <p:spPr bwMode="auto">
          <a:xfrm>
            <a:off x="6011863" y="4437063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Rectangle 1"/>
          <p:cNvSpPr/>
          <p:nvPr/>
        </p:nvSpPr>
        <p:spPr>
          <a:xfrm>
            <a:off x="-13855" y="1085120"/>
            <a:ext cx="48470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 Open Market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Purchase (cont’d)</a:t>
            </a:r>
            <a:endParaRPr lang="en-C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5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53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9" grpId="0" animBg="1"/>
      <p:bldP spid="153660" grpId="0" animBg="1"/>
      <p:bldP spid="15367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534400" cy="5334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Operating Techniques</a:t>
            </a:r>
            <a:endParaRPr lang="en-US" sz="2800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4627" name="Rectangle 3"/>
              <p:cNvSpPr>
                <a:spLocks noGrp="1" noChangeArrowheads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eaLnBrk="1" hangingPunct="1">
                  <a:buNone/>
                  <a:defRPr/>
                </a:pPr>
                <a:r>
                  <a:rPr lang="en-CA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Open market operations </a:t>
                </a:r>
                <a:r>
                  <a:rPr lang="en-CA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give central bank control of MB</a:t>
                </a:r>
              </a:p>
              <a:p>
                <a:pPr eaLnBrk="1" hangingPunct="1">
                  <a:defRPr/>
                </a:pPr>
                <a:endParaRPr lang="en-CA" sz="1200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itchFamily="2" charset="2"/>
                </a:endParaRPr>
              </a:p>
              <a:p>
                <a:pPr eaLnBrk="1" hangingPunct="1">
                  <a:buClr>
                    <a:srgbClr val="002060"/>
                  </a:buClr>
                  <a:buSzPct val="112000"/>
                  <a:defRPr/>
                </a:pPr>
                <a:r>
                  <a:rPr lang="en-CA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How does the Bank use this power?</a:t>
                </a:r>
                <a:endParaRPr lang="en-CA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788670" lvl="1" indent="-514350">
                  <a:buClr>
                    <a:srgbClr val="002060"/>
                  </a:buClr>
                  <a:buSzPct val="100000"/>
                  <a:buFont typeface="+mj-lt"/>
                  <a:buAutoNum type="arabicPeriod"/>
                  <a:defRPr/>
                </a:pPr>
                <a:r>
                  <a:rPr lang="en-CA" sz="24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Control M</a:t>
                </a:r>
                <a:r>
                  <a:rPr lang="en-CA" sz="24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if </a:t>
                </a:r>
                <a:r>
                  <a:rPr lang="en-CA" sz="2400" b="1" dirty="0" err="1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cr</a:t>
                </a:r>
                <a:r>
                  <a:rPr lang="en-CA" sz="24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&amp; </a:t>
                </a:r>
                <a:r>
                  <a:rPr lang="en-CA" sz="2400" b="1" dirty="0" err="1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rr</a:t>
                </a:r>
                <a:r>
                  <a:rPr lang="en-CA" sz="2400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CA" sz="24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are fixed in M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(1+</m:t>
                        </m:r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𝑐𝑟</m:t>
                        </m:r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𝑐𝑟</m:t>
                        </m:r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𝑟𝑟</m:t>
                        </m:r>
                        <m:r>
                          <a:rPr lang="en-CA" sz="2400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CA" sz="24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x MB, </a:t>
                </a:r>
                <a:r>
                  <a:rPr lang="en-CA" sz="24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or</a:t>
                </a:r>
              </a:p>
              <a:p>
                <a:pPr marL="788670" lvl="1" indent="-514350">
                  <a:buClr>
                    <a:srgbClr val="002060"/>
                  </a:buClr>
                  <a:buSzPct val="100000"/>
                  <a:buFont typeface="+mj-lt"/>
                  <a:buAutoNum type="arabicPeriod"/>
                  <a:defRPr/>
                </a:pPr>
                <a:r>
                  <a:rPr lang="en-CA" sz="24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Control i </a:t>
                </a:r>
                <a:r>
                  <a:rPr lang="en-CA" sz="24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when  </a:t>
                </a:r>
                <a:r>
                  <a:rPr lang="en-CA" sz="24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L = </a:t>
                </a:r>
                <a:r>
                  <a:rPr lang="en-CA" sz="2400" b="1" dirty="0" err="1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kY</a:t>
                </a:r>
                <a:r>
                  <a:rPr lang="en-CA" sz="24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– hi </a:t>
                </a:r>
                <a:r>
                  <a:rPr lang="en-CA" sz="24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and L = M in equilibrium</a:t>
                </a:r>
              </a:p>
              <a:p>
                <a:pPr marL="0" indent="0">
                  <a:buNone/>
                  <a:defRPr/>
                </a:pPr>
                <a:endParaRPr lang="en-CA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buClr>
                    <a:srgbClr val="002060"/>
                  </a:buClr>
                  <a:buSzPct val="111000"/>
                  <a:defRPr/>
                </a:pPr>
                <a:r>
                  <a:rPr lang="en-CA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A central  bank must choose </a:t>
                </a:r>
              </a:p>
              <a:p>
                <a:pPr marL="0" indent="0">
                  <a:buNone/>
                  <a:defRPr/>
                </a:pPr>
                <a:r>
                  <a:rPr lang="en-CA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CA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– it </a:t>
                </a:r>
                <a:r>
                  <a:rPr lang="en-CA" i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cannot control </a:t>
                </a:r>
                <a:r>
                  <a:rPr lang="en-CA" i="1" dirty="0" smtClean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both</a:t>
                </a:r>
                <a:r>
                  <a:rPr lang="en-CA" i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CA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M &amp; i at the same time.</a:t>
                </a:r>
              </a:p>
              <a:p>
                <a:pPr marL="0" indent="0">
                  <a:buNone/>
                  <a:defRPr/>
                </a:pPr>
                <a:endParaRPr lang="en-CA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buClr>
                    <a:srgbClr val="002060"/>
                  </a:buClr>
                  <a:buSzPct val="111000"/>
                  <a:buFont typeface="Times New Roman" pitchFamily="18" charset="0"/>
                  <a:buChar char="•"/>
                  <a:defRPr/>
                </a:pPr>
                <a:r>
                  <a:rPr lang="en-US" b="1" dirty="0" smtClean="0">
                    <a:solidFill>
                      <a:srgbClr val="007A37"/>
                    </a:solidFill>
                    <a:latin typeface="Times New Roman" pitchFamily="18" charset="0"/>
                    <a:cs typeface="Times New Roman" pitchFamily="18" charset="0"/>
                  </a:rPr>
                  <a:t>Money market diagrams illustrate</a:t>
                </a:r>
                <a:endParaRPr lang="en-US" b="1" dirty="0">
                  <a:solidFill>
                    <a:srgbClr val="007A37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  <a:defRPr/>
                </a:pPr>
                <a:endParaRPr lang="en-CA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4627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85" t="-100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33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433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D606D23-9071-4506-B6FE-AD7AE91286B8}" type="slidenum">
              <a:rPr lang="en-US" smtClean="0"/>
              <a:pPr eaLnBrk="1" hangingPunct="1"/>
              <a:t>10</a:t>
            </a:fld>
            <a:endParaRPr lang="en-US" smtClean="0"/>
          </a:p>
        </p:txBody>
      </p:sp>
      <p:sp>
        <p:nvSpPr>
          <p:cNvPr id="2" name="Rectangle 1"/>
          <p:cNvSpPr/>
          <p:nvPr/>
        </p:nvSpPr>
        <p:spPr>
          <a:xfrm>
            <a:off x="609600" y="1066800"/>
            <a:ext cx="72736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spc="-100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Money Supply Control or Interest Rate Control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546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Operating Techniques</a:t>
            </a:r>
            <a:endParaRPr lang="en-US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5363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5364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63BE7AB-7CFC-431B-B879-8030C28CCD4F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sp>
        <p:nvSpPr>
          <p:cNvPr id="15366" name="Line 4"/>
          <p:cNvSpPr>
            <a:spLocks noChangeShapeType="1"/>
          </p:cNvSpPr>
          <p:nvPr/>
        </p:nvSpPr>
        <p:spPr bwMode="auto">
          <a:xfrm>
            <a:off x="2627313" y="2060575"/>
            <a:ext cx="0" cy="3455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67" name="Line 5"/>
          <p:cNvSpPr>
            <a:spLocks noChangeShapeType="1"/>
          </p:cNvSpPr>
          <p:nvPr/>
        </p:nvSpPr>
        <p:spPr bwMode="auto">
          <a:xfrm>
            <a:off x="2627313" y="5516563"/>
            <a:ext cx="4465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68" name="Line 6"/>
          <p:cNvSpPr>
            <a:spLocks noChangeShapeType="1"/>
          </p:cNvSpPr>
          <p:nvPr/>
        </p:nvSpPr>
        <p:spPr bwMode="auto">
          <a:xfrm>
            <a:off x="4140200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55" name="Line 7"/>
          <p:cNvSpPr>
            <a:spLocks noChangeShapeType="1"/>
          </p:cNvSpPr>
          <p:nvPr/>
        </p:nvSpPr>
        <p:spPr bwMode="auto">
          <a:xfrm>
            <a:off x="2916238" y="2781300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56" name="Line 8"/>
          <p:cNvSpPr>
            <a:spLocks noChangeShapeType="1"/>
          </p:cNvSpPr>
          <p:nvPr/>
        </p:nvSpPr>
        <p:spPr bwMode="auto">
          <a:xfrm>
            <a:off x="2627313" y="3789363"/>
            <a:ext cx="15128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71" name="Text Box 15"/>
          <p:cNvSpPr txBox="1">
            <a:spLocks noChangeArrowheads="1"/>
          </p:cNvSpPr>
          <p:nvPr/>
        </p:nvSpPr>
        <p:spPr bwMode="auto">
          <a:xfrm>
            <a:off x="1205418" y="1693862"/>
            <a:ext cx="1841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i</a:t>
            </a:r>
          </a:p>
        </p:txBody>
      </p:sp>
      <p:sp>
        <p:nvSpPr>
          <p:cNvPr id="15372" name="Text Box 16"/>
          <p:cNvSpPr txBox="1">
            <a:spLocks noChangeArrowheads="1"/>
          </p:cNvSpPr>
          <p:nvPr/>
        </p:nvSpPr>
        <p:spPr bwMode="auto">
          <a:xfrm>
            <a:off x="3581400" y="5516563"/>
            <a:ext cx="11241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Set M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3" name="Text Box 23"/>
          <p:cNvSpPr txBox="1">
            <a:spLocks noChangeArrowheads="1"/>
          </p:cNvSpPr>
          <p:nvPr/>
        </p:nvSpPr>
        <p:spPr bwMode="auto">
          <a:xfrm>
            <a:off x="3779838" y="198913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472" name="Text Box 24"/>
          <p:cNvSpPr txBox="1">
            <a:spLocks noChangeArrowheads="1"/>
          </p:cNvSpPr>
          <p:nvPr/>
        </p:nvSpPr>
        <p:spPr bwMode="auto">
          <a:xfrm>
            <a:off x="5795963" y="5013325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473" name="Text Box 25"/>
          <p:cNvSpPr txBox="1">
            <a:spLocks noChangeArrowheads="1"/>
          </p:cNvSpPr>
          <p:nvPr/>
        </p:nvSpPr>
        <p:spPr bwMode="auto">
          <a:xfrm>
            <a:off x="2280950" y="3573463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/>
              <a:t> </a:t>
            </a:r>
          </a:p>
        </p:txBody>
      </p:sp>
      <p:sp>
        <p:nvSpPr>
          <p:cNvPr id="104474" name="Text Box 26"/>
          <p:cNvSpPr txBox="1">
            <a:spLocks noChangeArrowheads="1"/>
          </p:cNvSpPr>
          <p:nvPr/>
        </p:nvSpPr>
        <p:spPr bwMode="auto">
          <a:xfrm>
            <a:off x="2268538" y="3068638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/>
              <a:t> </a:t>
            </a:r>
          </a:p>
        </p:txBody>
      </p:sp>
      <p:sp>
        <p:nvSpPr>
          <p:cNvPr id="104475" name="Line 27"/>
          <p:cNvSpPr>
            <a:spLocks noChangeShapeType="1"/>
          </p:cNvSpPr>
          <p:nvPr/>
        </p:nvSpPr>
        <p:spPr bwMode="auto">
          <a:xfrm>
            <a:off x="2627313" y="3284538"/>
            <a:ext cx="1439862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85" name="Line 37"/>
          <p:cNvSpPr>
            <a:spLocks noChangeShapeType="1"/>
          </p:cNvSpPr>
          <p:nvPr/>
        </p:nvSpPr>
        <p:spPr bwMode="auto">
          <a:xfrm flipH="1" flipV="1">
            <a:off x="3203575" y="3284538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86" name="Line 38"/>
          <p:cNvSpPr>
            <a:spLocks noChangeShapeType="1"/>
          </p:cNvSpPr>
          <p:nvPr/>
        </p:nvSpPr>
        <p:spPr bwMode="auto">
          <a:xfrm>
            <a:off x="3132138" y="2420938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87" name="Text Box 39"/>
          <p:cNvSpPr txBox="1">
            <a:spLocks noChangeArrowheads="1"/>
          </p:cNvSpPr>
          <p:nvPr/>
        </p:nvSpPr>
        <p:spPr bwMode="auto">
          <a:xfrm>
            <a:off x="5940425" y="4581525"/>
            <a:ext cx="7921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6" name="Text Box 42"/>
          <p:cNvSpPr txBox="1">
            <a:spLocks noChangeArrowheads="1"/>
          </p:cNvSpPr>
          <p:nvPr/>
        </p:nvSpPr>
        <p:spPr bwMode="auto">
          <a:xfrm>
            <a:off x="5724525" y="1819523"/>
            <a:ext cx="3025775" cy="1631216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fixed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central bank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results in an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determined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 the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money 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∆L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7" name="Text Box 43"/>
          <p:cNvSpPr txBox="1">
            <a:spLocks noChangeArrowheads="1"/>
          </p:cNvSpPr>
          <p:nvPr/>
        </p:nvSpPr>
        <p:spPr bwMode="auto">
          <a:xfrm>
            <a:off x="6588125" y="5516563"/>
            <a:ext cx="6492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M/P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10550" y="335280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∆i</a:t>
            </a:r>
            <a:endParaRPr lang="en-CA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4577846" y="4114800"/>
            <a:ext cx="569119" cy="0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495800" y="3810000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∆L</a:t>
            </a:r>
            <a:endParaRPr lang="en-CA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65275" y="104622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US" sz="2400" b="1" spc="-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Money Supply </a:t>
            </a:r>
            <a:r>
              <a:rPr lang="en-US" sz="2400" b="1" spc="-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Control</a:t>
            </a:r>
            <a:endParaRPr lang="en-CA" dirty="0">
              <a:solidFill>
                <a:srgbClr val="29293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4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0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5" grpId="0" animBg="1"/>
      <p:bldP spid="104456" grpId="0" animBg="1"/>
      <p:bldP spid="104472" grpId="0"/>
      <p:bldP spid="104474" grpId="0"/>
      <p:bldP spid="104475" grpId="0" animBg="1"/>
      <p:bldP spid="104485" grpId="0" animBg="1"/>
      <p:bldP spid="104486" grpId="0" animBg="1"/>
      <p:bldP spid="104487" grpId="0"/>
      <p:bldP spid="1538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>
          <a:xfrm>
            <a:off x="421481" y="406459"/>
            <a:ext cx="8229600" cy="639762"/>
          </a:xfrm>
        </p:spPr>
        <p:txBody>
          <a:bodyPr>
            <a:normAutofit/>
          </a:bodyPr>
          <a:lstStyle/>
          <a:p>
            <a:r>
              <a:rPr lang="en-US" sz="29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Bank Operating Techniques</a:t>
            </a:r>
            <a:endParaRPr lang="en-US" sz="2800" dirty="0" smtClean="0"/>
          </a:p>
        </p:txBody>
      </p:sp>
      <p:sp>
        <p:nvSpPr>
          <p:cNvPr id="16386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6387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6388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B5D207-466F-47CB-B692-95EEA4B8BC5D}" type="slidenum">
              <a:rPr lang="en-US" smtClean="0"/>
              <a:pPr eaLnBrk="1" hangingPunct="1"/>
              <a:t>12</a:t>
            </a:fld>
            <a:endParaRPr lang="en-US" smtClean="0"/>
          </a:p>
        </p:txBody>
      </p:sp>
      <p:sp>
        <p:nvSpPr>
          <p:cNvPr id="16390" name="Line 3"/>
          <p:cNvSpPr>
            <a:spLocks noChangeShapeType="1"/>
          </p:cNvSpPr>
          <p:nvPr/>
        </p:nvSpPr>
        <p:spPr bwMode="auto">
          <a:xfrm>
            <a:off x="2627313" y="2060575"/>
            <a:ext cx="0" cy="3455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391" name="Line 4"/>
          <p:cNvSpPr>
            <a:spLocks noChangeShapeType="1"/>
          </p:cNvSpPr>
          <p:nvPr/>
        </p:nvSpPr>
        <p:spPr bwMode="auto">
          <a:xfrm>
            <a:off x="2627313" y="5516563"/>
            <a:ext cx="4465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392" name="Line 5"/>
          <p:cNvSpPr>
            <a:spLocks noChangeShapeType="1"/>
          </p:cNvSpPr>
          <p:nvPr/>
        </p:nvSpPr>
        <p:spPr bwMode="auto">
          <a:xfrm>
            <a:off x="2627313" y="3789363"/>
            <a:ext cx="4249737" cy="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2342" name="Line 6"/>
          <p:cNvSpPr>
            <a:spLocks noChangeShapeType="1"/>
          </p:cNvSpPr>
          <p:nvPr/>
        </p:nvSpPr>
        <p:spPr bwMode="auto">
          <a:xfrm>
            <a:off x="2916238" y="2781300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142343" name="Line 7"/>
          <p:cNvSpPr>
            <a:spLocks noChangeShapeType="1"/>
          </p:cNvSpPr>
          <p:nvPr/>
        </p:nvSpPr>
        <p:spPr bwMode="auto">
          <a:xfrm flipV="1">
            <a:off x="4140200" y="3789363"/>
            <a:ext cx="0" cy="172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395" name="Text Box 8"/>
          <p:cNvSpPr txBox="1">
            <a:spLocks noChangeArrowheads="1"/>
          </p:cNvSpPr>
          <p:nvPr/>
        </p:nvSpPr>
        <p:spPr bwMode="auto">
          <a:xfrm>
            <a:off x="1347788" y="1700213"/>
            <a:ext cx="1841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i</a:t>
            </a:r>
          </a:p>
        </p:txBody>
      </p:sp>
      <p:sp>
        <p:nvSpPr>
          <p:cNvPr id="16396" name="Text Box 9"/>
          <p:cNvSpPr txBox="1">
            <a:spLocks noChangeArrowheads="1"/>
          </p:cNvSpPr>
          <p:nvPr/>
        </p:nvSpPr>
        <p:spPr bwMode="auto">
          <a:xfrm>
            <a:off x="3851275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2347" name="Text Box 11"/>
          <p:cNvSpPr txBox="1">
            <a:spLocks noChangeArrowheads="1"/>
          </p:cNvSpPr>
          <p:nvPr/>
        </p:nvSpPr>
        <p:spPr bwMode="auto">
          <a:xfrm>
            <a:off x="5795963" y="5013325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2348" name="Text Box 12"/>
          <p:cNvSpPr txBox="1">
            <a:spLocks noChangeArrowheads="1"/>
          </p:cNvSpPr>
          <p:nvPr/>
        </p:nvSpPr>
        <p:spPr bwMode="auto">
          <a:xfrm>
            <a:off x="1905000" y="3573463"/>
            <a:ext cx="939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Set 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42349" name="Text Box 13"/>
          <p:cNvSpPr txBox="1">
            <a:spLocks noChangeArrowheads="1"/>
          </p:cNvSpPr>
          <p:nvPr/>
        </p:nvSpPr>
        <p:spPr bwMode="auto">
          <a:xfrm>
            <a:off x="4643438" y="5516563"/>
            <a:ext cx="720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US" b="1" dirty="0"/>
              <a:t> </a:t>
            </a:r>
          </a:p>
        </p:txBody>
      </p:sp>
      <p:sp>
        <p:nvSpPr>
          <p:cNvPr id="142350" name="Line 14"/>
          <p:cNvSpPr>
            <a:spLocks noChangeShapeType="1"/>
          </p:cNvSpPr>
          <p:nvPr/>
        </p:nvSpPr>
        <p:spPr bwMode="auto">
          <a:xfrm flipH="1" flipV="1">
            <a:off x="4787900" y="3789363"/>
            <a:ext cx="0" cy="17272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2354" name="Line 18"/>
          <p:cNvSpPr>
            <a:spLocks noChangeShapeType="1"/>
          </p:cNvSpPr>
          <p:nvPr/>
        </p:nvSpPr>
        <p:spPr bwMode="auto">
          <a:xfrm flipV="1">
            <a:off x="4211638" y="4797425"/>
            <a:ext cx="504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2355" name="Line 19"/>
          <p:cNvSpPr>
            <a:spLocks noChangeShapeType="1"/>
          </p:cNvSpPr>
          <p:nvPr/>
        </p:nvSpPr>
        <p:spPr bwMode="auto">
          <a:xfrm>
            <a:off x="3132138" y="2420938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2356" name="Text Box 20"/>
          <p:cNvSpPr txBox="1">
            <a:spLocks noChangeArrowheads="1"/>
          </p:cNvSpPr>
          <p:nvPr/>
        </p:nvSpPr>
        <p:spPr bwMode="auto">
          <a:xfrm>
            <a:off x="5940425" y="4581525"/>
            <a:ext cx="7921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9" name="Text Box 23"/>
          <p:cNvSpPr txBox="1">
            <a:spLocks noChangeArrowheads="1"/>
          </p:cNvSpPr>
          <p:nvPr/>
        </p:nvSpPr>
        <p:spPr bwMode="auto">
          <a:xfrm>
            <a:off x="6084888" y="1700213"/>
            <a:ext cx="2735262" cy="1785104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fixed </a:t>
            </a:r>
            <a:r>
              <a:rPr lang="en-US" sz="2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 the central bank</a:t>
            </a: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results in a </a:t>
            </a:r>
            <a:r>
              <a:rPr lang="en-US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set by the 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money.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∆L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0" name="Text Box 24"/>
          <p:cNvSpPr txBox="1">
            <a:spLocks noChangeArrowheads="1"/>
          </p:cNvSpPr>
          <p:nvPr/>
        </p:nvSpPr>
        <p:spPr bwMode="auto">
          <a:xfrm>
            <a:off x="6659563" y="5516563"/>
            <a:ext cx="647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M/P</a:t>
            </a:r>
          </a:p>
        </p:txBody>
      </p:sp>
      <p:sp>
        <p:nvSpPr>
          <p:cNvPr id="16411" name="Text Box 25"/>
          <p:cNvSpPr txBox="1">
            <a:spLocks noChangeArrowheads="1"/>
          </p:cNvSpPr>
          <p:nvPr/>
        </p:nvSpPr>
        <p:spPr bwMode="auto">
          <a:xfrm>
            <a:off x="6877050" y="3644900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M/P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91000" y="4419600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∆M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3800" y="3200400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∆L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851275" y="3500438"/>
            <a:ext cx="46910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1565275" y="104622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US" sz="2400" b="1" spc="-1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Interest Rate Control</a:t>
            </a:r>
            <a:endParaRPr lang="en-CA" dirty="0">
              <a:solidFill>
                <a:srgbClr val="29293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4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2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2" grpId="0" animBg="1"/>
      <p:bldP spid="142343" grpId="0" animBg="1"/>
      <p:bldP spid="16396" grpId="0"/>
      <p:bldP spid="142349" grpId="0"/>
      <p:bldP spid="142350" grpId="0" animBg="1"/>
      <p:bldP spid="142354" grpId="0" animBg="1"/>
      <p:bldP spid="142355" grpId="0" animBg="1"/>
      <p:bldP spid="142356" grpId="0"/>
      <p:bldP spid="16409" grpId="0" animBg="1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Three  potential targets:</a:t>
            </a:r>
          </a:p>
          <a:p>
            <a:pPr marL="883920" lvl="1" indent="-609600">
              <a:lnSpc>
                <a:spcPct val="150000"/>
              </a:lnSpc>
              <a:buClr>
                <a:srgbClr val="002060"/>
              </a:buClr>
              <a:buSzPct val="102000"/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Control the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foreign exchange rate (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er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or</a:t>
            </a:r>
          </a:p>
          <a:p>
            <a:pPr marL="883920" lvl="1" indent="-609600">
              <a:buClr>
                <a:srgbClr val="002060"/>
              </a:buClr>
              <a:buSzPct val="102000"/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Control the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money supply (M)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, or</a:t>
            </a:r>
          </a:p>
          <a:p>
            <a:pPr marL="883920" lvl="1" indent="-609600">
              <a:buClr>
                <a:srgbClr val="002060"/>
              </a:buClr>
              <a:buSzPct val="102000"/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Control the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inflation rate (</a:t>
            </a: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π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</a:p>
          <a:p>
            <a:pPr marL="0" indent="0" eaLnBrk="1" hangingPunct="1">
              <a:buNone/>
            </a:pPr>
            <a:endParaRPr lang="en-CA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0" indent="0" eaLnBrk="1" hangingPunct="1">
              <a:buNone/>
            </a:pP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 central bank must choose:</a:t>
            </a:r>
          </a:p>
          <a:p>
            <a:pPr lvl="2">
              <a:buClr>
                <a:srgbClr val="C00000"/>
              </a:buClr>
              <a:buSzPct val="105000"/>
              <a:buFont typeface="Wingdings" pitchFamily="2" charset="2"/>
              <a:buChar char="Ø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It can only pursue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one of these targets</a:t>
            </a:r>
            <a:r>
              <a:rPr lang="en-C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at a time.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1741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741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757B09E-9F94-4D89-BB37-9620CB390475}" type="slidenum">
              <a:rPr lang="en-US" smtClean="0"/>
              <a:pPr eaLnBrk="1" hangingPunct="1"/>
              <a:t>13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43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43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229600" cy="990600"/>
          </a:xfrm>
        </p:spPr>
        <p:txBody>
          <a:bodyPr/>
          <a:lstStyle/>
          <a:p>
            <a:r>
              <a:rPr lang="en-US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Targets and </a:t>
            </a:r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Instruments</a:t>
            </a:r>
            <a:endParaRPr lang="en-US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002060"/>
              </a:buClr>
              <a:buSzPct val="107000"/>
            </a:pP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rate target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buys/sells foreign exchange to fix 				the exchange rate. 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Foreign exchange operations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∆MB, ∆M &amp; ∆i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target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sets i &amp; MB to fix M</a:t>
            </a:r>
          </a:p>
          <a:p>
            <a:pPr>
              <a:buClr>
                <a:srgbClr val="002060"/>
              </a:buClr>
              <a:buSzPct val="109000"/>
            </a:pP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Inflation target: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sets i &amp; MB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l-GR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π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*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target inflation rate.</a:t>
            </a:r>
          </a:p>
        </p:txBody>
      </p:sp>
      <p:sp>
        <p:nvSpPr>
          <p:cNvPr id="1843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843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84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932430-B44E-4F73-A304-59F0C13A4862}" type="slidenum">
              <a:rPr lang="en-US" smtClean="0"/>
              <a:pPr eaLnBrk="1" hangingPunct="1"/>
              <a:t>14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19200"/>
            <a:ext cx="8229600" cy="4221163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 Bank of Canada’s monetary </a:t>
            </a:r>
            <a:r>
              <a:rPr lang="en-US" sz="28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policy target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en-US" sz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inflation rate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=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1% - 3% on the CPI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 Bank of Canada’s monetary </a:t>
            </a:r>
            <a:r>
              <a:rPr lang="en-US" sz="28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policy instrument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lnSpc>
                <a:spcPct val="90000"/>
              </a:lnSpc>
              <a:buNone/>
            </a:pPr>
            <a:endParaRPr lang="en-US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overnight interest rate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onr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overnight rate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interest rate large financial 	institutions receive or pay on loans of MB from </a:t>
            </a:r>
          </a:p>
          <a:p>
            <a:pPr marL="274320" lvl="1" indent="0">
              <a:lnSpc>
                <a:spcPct val="9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one day until the next</a:t>
            </a:r>
          </a:p>
          <a:p>
            <a:pPr marL="0" indent="0">
              <a:lnSpc>
                <a:spcPct val="90000"/>
              </a:lnSpc>
              <a:buNone/>
            </a:pPr>
            <a:endParaRPr lang="en-US" sz="3300" dirty="0" smtClean="0">
              <a:solidFill>
                <a:schemeClr val="tx1"/>
              </a:solidFill>
            </a:endParaRPr>
          </a:p>
        </p:txBody>
      </p:sp>
      <p:sp>
        <p:nvSpPr>
          <p:cNvPr id="1946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1946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194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198F721-E7B9-45B8-8F51-A989CE3E64D3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6291263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>
          <a:xfrm>
            <a:off x="6927" y="381000"/>
            <a:ext cx="8229600" cy="9906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  <a:endParaRPr lang="en-US" sz="2800" dirty="0" smtClean="0"/>
          </a:p>
        </p:txBody>
      </p:sp>
      <p:sp>
        <p:nvSpPr>
          <p:cNvPr id="144387" name="Rectangle 3"/>
          <p:cNvSpPr>
            <a:spLocks noGrp="1" noChangeArrowheads="1"/>
          </p:cNvSpPr>
          <p:nvPr>
            <p:ph idx="1"/>
          </p:nvPr>
        </p:nvSpPr>
        <p:spPr>
          <a:xfrm>
            <a:off x="34636" y="1295400"/>
            <a:ext cx="8229600" cy="4419600"/>
          </a:xfrm>
        </p:spPr>
        <p:txBody>
          <a:bodyPr>
            <a:normAutofit/>
          </a:bodyPr>
          <a:lstStyle/>
          <a:p>
            <a:pPr marL="609600" indent="-609600" eaLnBrk="1" hangingPunct="1">
              <a:buFontTx/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Bank of Canada Monetary Policy:</a:t>
            </a:r>
          </a:p>
          <a:p>
            <a:pPr marL="609600" indent="-609600" eaLnBrk="1" hangingPunct="1">
              <a:buFontTx/>
              <a:buNone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Set the </a:t>
            </a:r>
            <a:r>
              <a:rPr lang="en-C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overnight rate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AD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required for 	</a:t>
            </a:r>
            <a:r>
              <a:rPr lang="en-C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inflation 	target </a:t>
            </a:r>
            <a:r>
              <a:rPr lang="el-GR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π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* </a:t>
            </a:r>
          </a:p>
          <a:p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buClr>
                <a:srgbClr val="002060"/>
              </a:buClr>
              <a:buSzPct val="108000"/>
            </a:pP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Set </a:t>
            </a:r>
            <a:r>
              <a:rPr lang="en-C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operating band 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for overnight rate = </a:t>
            </a:r>
            <a:r>
              <a:rPr lang="en-CA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onr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+/- 25 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basis points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. (100 basis points = 1%)</a:t>
            </a:r>
            <a:endParaRPr lang="en-CA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Overnight rate set by Bank drives commercial bank 	</a:t>
            </a:r>
            <a:r>
              <a:rPr lang="en-CA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prime rates, mortgage rates, rates on business 	and home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equity lines of credit </a:t>
            </a:r>
            <a:endParaRPr lang="en-CA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2150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2013 Curtis – Irvine Macroeconomics.</a:t>
            </a:r>
          </a:p>
        </p:txBody>
      </p:sp>
      <p:sp>
        <p:nvSpPr>
          <p:cNvPr id="2150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10</a:t>
            </a:r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BE8EC1-0AA7-46D4-B2DD-71EFD5AF21D6}" type="slidenum">
              <a:rPr lang="en-US" smtClean="0"/>
              <a:pPr eaLnBrk="1" hangingPunct="1"/>
              <a:t>16</a:t>
            </a:fld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4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>
          <a:xfrm>
            <a:off x="20782" y="381000"/>
            <a:ext cx="8229600" cy="6096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  <a:endParaRPr lang="en-US" sz="2800" dirty="0" smtClean="0"/>
          </a:p>
        </p:txBody>
      </p:sp>
      <p:sp>
        <p:nvSpPr>
          <p:cNvPr id="2457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© 2013 Curtis – Irvine Macroeconomics.</a:t>
            </a:r>
          </a:p>
        </p:txBody>
      </p:sp>
      <p:sp>
        <p:nvSpPr>
          <p:cNvPr id="2457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10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4B20B9-E6FA-4463-8A60-E488559CBECC}" type="slidenum">
              <a:rPr lang="en-US" smtClean="0"/>
              <a:pPr eaLnBrk="1" hangingPunct="1"/>
              <a:t>17</a:t>
            </a:fld>
            <a:endParaRPr lang="en-US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995362" y="988367"/>
            <a:ext cx="4254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Overnight Rate in Canada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2" y="1524000"/>
            <a:ext cx="7151687" cy="4745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38600" y="3124200"/>
            <a:ext cx="11657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Overnight rate</a:t>
            </a:r>
            <a:endParaRPr lang="en-CA" sz="1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4724400" y="3352800"/>
            <a:ext cx="228600" cy="332601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62400" y="4800600"/>
            <a:ext cx="12314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Operating band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4038600" y="4343400"/>
            <a:ext cx="292292" cy="5334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330891" y="4572000"/>
            <a:ext cx="1" cy="3429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95400" y="6269751"/>
            <a:ext cx="5551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Source: Statistics Canada, CANSIM Series V 39076,  V39077,  V39079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13855" y="533400"/>
            <a:ext cx="8229600" cy="4572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  <a:endParaRPr lang="en-US" sz="240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 – Irvine Macroeconomics.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C4972-FEB0-4708-BBF6-216BFD763AB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19200"/>
            <a:ext cx="7815247" cy="526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13" y="6169025"/>
            <a:ext cx="3736975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  <a:endParaRPr lang="en-CA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52400" y="1219200"/>
            <a:ext cx="8763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Market for Overnight Money: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Zero settlement balance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of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Canada </a:t>
            </a:r>
            <a:r>
              <a:rPr lang="en-CA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required for banks</a:t>
            </a:r>
            <a:endParaRPr lang="en-C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Settlement  balance &lt; 0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banks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borrow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other banks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@ onr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or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Bank of Canada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@ Bank Rate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onr + 25bp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Settlement balance &gt; 0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banks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may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Lend to other banks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@ onr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or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Hold in Bank of Canada @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Deposit Rate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onr – 25bp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Rate-Deposit Rate spread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market for overnight funds</a:t>
            </a:r>
            <a:endParaRPr lang="en-CA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984F4F-08D9-4476-941C-B302E8AF8241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63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229600" cy="8382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Targets and Instruments</a:t>
            </a:r>
            <a:endParaRPr lang="en-US" sz="2800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29079"/>
            <a:ext cx="8229600" cy="4876800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buNone/>
            </a:pP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Bank of Canada sets ONR and intervenes in overnight market to 	maintain ONR within its target band</a:t>
            </a:r>
            <a:r>
              <a:rPr lang="en-CA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:</a:t>
            </a:r>
          </a:p>
          <a:p>
            <a:pPr marL="0" indent="0" eaLnBrk="1" hangingPunct="1">
              <a:buNone/>
            </a:pPr>
            <a:endParaRPr lang="en-CA" sz="13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To offset upward pressure on the rate:</a:t>
            </a:r>
          </a:p>
          <a:p>
            <a:pPr marL="0" indent="0">
              <a:buNone/>
            </a:pP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en-CA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SPRA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: special purchase &amp; resale agreement</a:t>
            </a:r>
          </a:p>
          <a:p>
            <a:pPr marL="0" indent="0" eaLnBrk="1" hangingPunct="1">
              <a:buNone/>
            </a:pPr>
            <a:r>
              <a:rPr lang="en-CA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Buy securities today, sell back tomorrow </a:t>
            </a:r>
          </a:p>
          <a:p>
            <a:pPr marL="0" indent="0" eaLnBrk="1" hangingPunct="1">
              <a:buNone/>
            </a:pPr>
            <a:r>
              <a:rPr lang="en-CA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Price difference 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onr</a:t>
            </a:r>
            <a:endParaRPr lang="en-CA" sz="2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0" indent="0" eaLnBrk="1" hangingPunct="1">
              <a:buNone/>
            </a:pP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Temporarily increases monetary base, MB</a:t>
            </a:r>
          </a:p>
          <a:p>
            <a:pPr marL="0" indent="0" eaLnBrk="1" hangingPunct="1">
              <a:buNone/>
            </a:pPr>
            <a:endParaRPr lang="en-CA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To offset downward pressure on the rate</a:t>
            </a:r>
          </a:p>
          <a:p>
            <a:pPr marL="0" indent="0" eaLnBrk="1" hangingPunct="1">
              <a:buNone/>
            </a:pP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</a:t>
            </a:r>
            <a:r>
              <a:rPr lang="en-CA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SRA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: sale and repurchase agreement</a:t>
            </a:r>
          </a:p>
          <a:p>
            <a:pPr marL="274320" lvl="1" indent="0" eaLnBrk="1" hangingPunct="1">
              <a:buNone/>
            </a:pP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Sell securities today and buy back tomorrow</a:t>
            </a:r>
          </a:p>
          <a:p>
            <a:pPr marL="274320" lvl="1" indent="0" eaLnBrk="1" hangingPunct="1">
              <a:buNone/>
            </a:pP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Price difference 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onr</a:t>
            </a:r>
            <a:endParaRPr lang="en-CA" sz="2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274320" lvl="1" indent="0" eaLnBrk="1" hangingPunct="1">
              <a:buNone/>
            </a:pP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Temporarily reduces monetary base, MB</a:t>
            </a:r>
          </a:p>
          <a:p>
            <a:pPr>
              <a:buFontTx/>
              <a:buNone/>
            </a:pPr>
            <a:endParaRPr lang="en-US" sz="260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C4972-FEB0-4708-BBF6-216BFD763AB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9200" y="1075821"/>
            <a:ext cx="47412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Market for Overnight Money:</a:t>
            </a:r>
          </a:p>
          <a:p>
            <a:pPr marL="342900" lvl="0" indent="-342900">
              <a:buFont typeface="Arial" pitchFamily="34" charset="0"/>
              <a:buChar char="•"/>
            </a:pPr>
            <a:endParaRPr lang="en-CA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3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5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>
          <a:xfrm>
            <a:off x="421481" y="612220"/>
            <a:ext cx="8229600" cy="715962"/>
          </a:xfrm>
        </p:spPr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en-CA" sz="2400" b="1" spc="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The Market for Overnight Money:</a:t>
            </a:r>
            <a:br>
              <a:rPr lang="en-CA" sz="2400" b="1" spc="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en-CA" sz="1200" spc="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6626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26627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26628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6C102C8-8E50-4683-892C-9AD56DA38D2C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26630" name="Line 3"/>
          <p:cNvSpPr>
            <a:spLocks noChangeShapeType="1"/>
          </p:cNvSpPr>
          <p:nvPr/>
        </p:nvSpPr>
        <p:spPr bwMode="auto">
          <a:xfrm>
            <a:off x="5219700" y="2060575"/>
            <a:ext cx="0" cy="3455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1" name="Line 4"/>
          <p:cNvSpPr>
            <a:spLocks noChangeShapeType="1"/>
          </p:cNvSpPr>
          <p:nvPr/>
        </p:nvSpPr>
        <p:spPr bwMode="auto">
          <a:xfrm>
            <a:off x="5219700" y="5516563"/>
            <a:ext cx="37465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2" name="Line 5"/>
          <p:cNvSpPr>
            <a:spLocks noChangeShapeType="1"/>
          </p:cNvSpPr>
          <p:nvPr/>
        </p:nvSpPr>
        <p:spPr bwMode="auto">
          <a:xfrm>
            <a:off x="6732588" y="2420938"/>
            <a:ext cx="0" cy="3095625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3" name="Line 6"/>
          <p:cNvSpPr>
            <a:spLocks noChangeShapeType="1"/>
          </p:cNvSpPr>
          <p:nvPr/>
        </p:nvSpPr>
        <p:spPr bwMode="auto">
          <a:xfrm>
            <a:off x="5508625" y="2781300"/>
            <a:ext cx="2808288" cy="23050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4" name="Line 7"/>
          <p:cNvSpPr>
            <a:spLocks noChangeShapeType="1"/>
          </p:cNvSpPr>
          <p:nvPr/>
        </p:nvSpPr>
        <p:spPr bwMode="auto">
          <a:xfrm>
            <a:off x="5219700" y="3789363"/>
            <a:ext cx="3024188" cy="0"/>
          </a:xfrm>
          <a:prstGeom prst="line">
            <a:avLst/>
          </a:prstGeom>
          <a:noFill/>
          <a:ln w="34925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5" name="Text Box 9"/>
          <p:cNvSpPr txBox="1">
            <a:spLocks noChangeArrowheads="1"/>
          </p:cNvSpPr>
          <p:nvPr/>
        </p:nvSpPr>
        <p:spPr bwMode="auto">
          <a:xfrm>
            <a:off x="6443663" y="5516563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6636" name="Text Box 11"/>
          <p:cNvSpPr txBox="1">
            <a:spLocks noChangeArrowheads="1"/>
          </p:cNvSpPr>
          <p:nvPr/>
        </p:nvSpPr>
        <p:spPr bwMode="auto">
          <a:xfrm>
            <a:off x="6516688" y="198913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6637" name="Text Box 12"/>
          <p:cNvSpPr txBox="1">
            <a:spLocks noChangeArrowheads="1"/>
          </p:cNvSpPr>
          <p:nvPr/>
        </p:nvSpPr>
        <p:spPr bwMode="auto">
          <a:xfrm>
            <a:off x="8388350" y="5013325"/>
            <a:ext cx="7921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6638" name="Text Box 13"/>
          <p:cNvSpPr txBox="1">
            <a:spLocks noChangeArrowheads="1"/>
          </p:cNvSpPr>
          <p:nvPr/>
        </p:nvSpPr>
        <p:spPr bwMode="auto">
          <a:xfrm>
            <a:off x="3851275" y="3429000"/>
            <a:ext cx="137001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Overnight rate</a:t>
            </a:r>
          </a:p>
        </p:txBody>
      </p:sp>
      <p:sp>
        <p:nvSpPr>
          <p:cNvPr id="26639" name="Text Box 14"/>
          <p:cNvSpPr txBox="1">
            <a:spLocks noChangeArrowheads="1"/>
          </p:cNvSpPr>
          <p:nvPr/>
        </p:nvSpPr>
        <p:spPr bwMode="auto">
          <a:xfrm>
            <a:off x="4038600" y="2997200"/>
            <a:ext cx="13700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Rate</a:t>
            </a:r>
          </a:p>
        </p:txBody>
      </p:sp>
      <p:sp>
        <p:nvSpPr>
          <p:cNvPr id="26640" name="Line 15"/>
          <p:cNvSpPr>
            <a:spLocks noChangeShapeType="1"/>
          </p:cNvSpPr>
          <p:nvPr/>
        </p:nvSpPr>
        <p:spPr bwMode="auto">
          <a:xfrm>
            <a:off x="5219700" y="3238648"/>
            <a:ext cx="3024188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57" name="Line 25"/>
          <p:cNvSpPr>
            <a:spLocks noChangeShapeType="1"/>
          </p:cNvSpPr>
          <p:nvPr/>
        </p:nvSpPr>
        <p:spPr bwMode="auto">
          <a:xfrm>
            <a:off x="7588113" y="2420938"/>
            <a:ext cx="0" cy="3095625"/>
          </a:xfrm>
          <a:prstGeom prst="line">
            <a:avLst/>
          </a:prstGeom>
          <a:noFill/>
          <a:ln w="38100">
            <a:solidFill>
              <a:srgbClr val="C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58" name="Text Box 26"/>
          <p:cNvSpPr txBox="1">
            <a:spLocks noChangeArrowheads="1"/>
          </p:cNvSpPr>
          <p:nvPr/>
        </p:nvSpPr>
        <p:spPr bwMode="auto">
          <a:xfrm>
            <a:off x="7285037" y="1989138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20859" name="Text Box 27"/>
          <p:cNvSpPr txBox="1">
            <a:spLocks noChangeArrowheads="1"/>
          </p:cNvSpPr>
          <p:nvPr/>
        </p:nvSpPr>
        <p:spPr bwMode="auto">
          <a:xfrm>
            <a:off x="7361237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MB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20862" name="Text Box 30"/>
          <p:cNvSpPr txBox="1">
            <a:spLocks noChangeArrowheads="1"/>
          </p:cNvSpPr>
          <p:nvPr/>
        </p:nvSpPr>
        <p:spPr bwMode="auto">
          <a:xfrm>
            <a:off x="276081" y="1328182"/>
            <a:ext cx="3762519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000" dirty="0"/>
              <a:t> 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of Canada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sets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overnight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rate target onr</a:t>
            </a:r>
            <a:r>
              <a:rPr lang="en-US" sz="20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Short term increase in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demand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 MB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Upward pressure on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overnight 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CA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SPRA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offset the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upward pressure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CA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Temporary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(overnight) 	increase in MB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MB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CA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SRA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would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offset downward 	pressure on overnight 	rate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863" name="Line 31"/>
          <p:cNvSpPr>
            <a:spLocks noChangeShapeType="1"/>
          </p:cNvSpPr>
          <p:nvPr/>
        </p:nvSpPr>
        <p:spPr bwMode="auto">
          <a:xfrm>
            <a:off x="5878512" y="2362200"/>
            <a:ext cx="2808288" cy="2305050"/>
          </a:xfrm>
          <a:prstGeom prst="line">
            <a:avLst/>
          </a:prstGeom>
          <a:noFill/>
          <a:ln w="38100">
            <a:solidFill>
              <a:srgbClr val="0033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6646" name="Line 32"/>
          <p:cNvSpPr>
            <a:spLocks noChangeShapeType="1"/>
          </p:cNvSpPr>
          <p:nvPr/>
        </p:nvSpPr>
        <p:spPr bwMode="auto">
          <a:xfrm>
            <a:off x="5219700" y="4292600"/>
            <a:ext cx="3024188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120865" name="Text Box 33"/>
          <p:cNvSpPr txBox="1">
            <a:spLocks noChangeArrowheads="1"/>
          </p:cNvSpPr>
          <p:nvPr/>
        </p:nvSpPr>
        <p:spPr bwMode="auto">
          <a:xfrm>
            <a:off x="8388350" y="4581525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6648" name="Text Box 34"/>
          <p:cNvSpPr txBox="1">
            <a:spLocks noChangeArrowheads="1"/>
          </p:cNvSpPr>
          <p:nvPr/>
        </p:nvSpPr>
        <p:spPr bwMode="auto">
          <a:xfrm>
            <a:off x="4067175" y="4076700"/>
            <a:ext cx="11525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Deposit rate</a:t>
            </a:r>
          </a:p>
        </p:txBody>
      </p:sp>
      <p:sp>
        <p:nvSpPr>
          <p:cNvPr id="120867" name="Line 35"/>
          <p:cNvSpPr>
            <a:spLocks noChangeShapeType="1"/>
          </p:cNvSpPr>
          <p:nvPr/>
        </p:nvSpPr>
        <p:spPr bwMode="auto">
          <a:xfrm flipV="1">
            <a:off x="6804025" y="4868863"/>
            <a:ext cx="504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68" name="Line 36"/>
          <p:cNvSpPr>
            <a:spLocks noChangeShapeType="1"/>
          </p:cNvSpPr>
          <p:nvPr/>
        </p:nvSpPr>
        <p:spPr bwMode="auto">
          <a:xfrm flipV="1">
            <a:off x="7690140" y="4419600"/>
            <a:ext cx="504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6654" name="Text Box 40"/>
          <p:cNvSpPr txBox="1">
            <a:spLocks noChangeArrowheads="1"/>
          </p:cNvSpPr>
          <p:nvPr/>
        </p:nvSpPr>
        <p:spPr bwMode="auto">
          <a:xfrm>
            <a:off x="6099032" y="5949950"/>
            <a:ext cx="23582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 (MB)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55" name="Text Box 41"/>
          <p:cNvSpPr txBox="1">
            <a:spLocks noChangeArrowheads="1"/>
          </p:cNvSpPr>
          <p:nvPr/>
        </p:nvSpPr>
        <p:spPr bwMode="auto">
          <a:xfrm>
            <a:off x="4067175" y="1771867"/>
            <a:ext cx="1584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</a:t>
            </a:r>
          </a:p>
        </p:txBody>
      </p:sp>
      <p:sp>
        <p:nvSpPr>
          <p:cNvPr id="32" name="Line 36"/>
          <p:cNvSpPr>
            <a:spLocks noChangeShapeType="1"/>
          </p:cNvSpPr>
          <p:nvPr/>
        </p:nvSpPr>
        <p:spPr bwMode="auto">
          <a:xfrm flipV="1">
            <a:off x="5846620" y="2895600"/>
            <a:ext cx="5048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8153400" y="358140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onr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05600" y="4569023"/>
            <a:ext cx="7873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CA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SPRA</a:t>
            </a:r>
            <a:endParaRPr lang="en-CA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" dur="500"/>
                                        <p:tgtEl>
                                          <p:spTgt spid="120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20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0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120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120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" dur="500"/>
                                        <p:tgtEl>
                                          <p:spTgt spid="120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120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57" grpId="0" animBg="1"/>
      <p:bldP spid="120858" grpId="0"/>
      <p:bldP spid="120859" grpId="0"/>
      <p:bldP spid="120863" grpId="0" animBg="1"/>
      <p:bldP spid="120865" grpId="0"/>
      <p:bldP spid="120867" grpId="0" animBg="1"/>
      <p:bldP spid="120868" grpId="0" animBg="1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2765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0E89EA9-2A1A-468A-98F3-9EE5E2D3DD38}" type="slidenum">
              <a:rPr lang="en-US" smtClean="0"/>
              <a:pPr eaLnBrk="1" hangingPunct="1"/>
              <a:t>22</a:t>
            </a:fld>
            <a:endParaRPr lang="en-US" smtClean="0"/>
          </a:p>
        </p:txBody>
      </p:sp>
      <p:sp>
        <p:nvSpPr>
          <p:cNvPr id="9" name="TextBox 2"/>
          <p:cNvSpPr txBox="1"/>
          <p:nvPr/>
        </p:nvSpPr>
        <p:spPr>
          <a:xfrm>
            <a:off x="838200" y="6096000"/>
            <a:ext cx="4495800" cy="30777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Source: Statistics Canada, CANSIM Table 176-0073</a:t>
            </a:r>
            <a:endParaRPr kumimoji="0" lang="en-CA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77724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Rules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62075"/>
            <a:ext cx="8839200" cy="51895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rules:</a:t>
            </a:r>
          </a:p>
          <a:p>
            <a:pPr lvl="1">
              <a:buClr>
                <a:srgbClr val="002060"/>
              </a:buClr>
              <a:buSzPct val="113000"/>
            </a:pPr>
            <a:r>
              <a:rPr lang="en-US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describe how a central bank sets its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policy instrument</a:t>
            </a:r>
            <a:r>
              <a:rPr lang="en-US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		achieve its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policy target(s)</a:t>
            </a:r>
          </a:p>
          <a:p>
            <a:endParaRPr lang="en-US" sz="3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policy target(s)</a:t>
            </a: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pursue 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 = Y</a:t>
            </a:r>
            <a:r>
              <a:rPr lang="en-US" sz="38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and/or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π = π</a:t>
            </a:r>
            <a:r>
              <a:rPr lang="en-US" sz="3800" b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800" b="1" baseline="30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sz="1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>
              <a:buNone/>
            </a:pPr>
            <a:r>
              <a:rPr lang="en-US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instrument </a:t>
            </a: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interest rate</a:t>
            </a:r>
            <a:endParaRPr lang="en-US" sz="3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actions: </a:t>
            </a:r>
          </a:p>
          <a:p>
            <a:pPr lvl="1">
              <a:buClr>
                <a:srgbClr val="C00000"/>
              </a:buClr>
              <a:buSzPct val="110000"/>
            </a:pP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set interest rate</a:t>
            </a:r>
            <a:r>
              <a:rPr lang="en-US" sz="3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 knowledge of </a:t>
            </a:r>
            <a:r>
              <a:rPr lang="en-US" sz="3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transmission  	mechanism </a:t>
            </a: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AD  Y = Y</a:t>
            </a:r>
            <a:r>
              <a:rPr lang="en-US" sz="38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(when equilibrium </a:t>
            </a:r>
            <a:r>
              <a:rPr lang="el-GR" sz="3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π</a:t>
            </a:r>
            <a:r>
              <a:rPr lang="en-US" sz="3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= 0)</a:t>
            </a:r>
            <a:endParaRPr lang="en-US" sz="3800" i="1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>
              <a:buClr>
                <a:srgbClr val="002060"/>
              </a:buClr>
              <a:buSzPct val="111000"/>
            </a:pPr>
            <a:r>
              <a:rPr lang="en-US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∆i to offset ∆A </a:t>
            </a: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stabilize AD</a:t>
            </a:r>
            <a:r>
              <a:rPr lang="en-US" sz="3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Y @ Y</a:t>
            </a:r>
            <a:r>
              <a:rPr lang="en-US" sz="3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US" sz="3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endParaRPr lang="en-US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dirty="0" smtClean="0"/>
              <a:t> </a:t>
            </a:r>
            <a:endParaRPr lang="ru-RU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 – Irvine Macroeconomics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7B3B4D-4529-4AAA-BEA8-3A436B103F6F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 </a:t>
            </a:r>
            <a:r>
              <a:rPr 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Rules</a:t>
            </a:r>
            <a:endParaRPr lang="en-US" sz="3600" dirty="0" smtClean="0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219200"/>
            <a:ext cx="8686800" cy="4876800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None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Simple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‘Taylor Rule’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when equilibrium </a:t>
            </a:r>
            <a:r>
              <a:rPr lang="el-GR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0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105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09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target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 = Y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(assumes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0)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instrument: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≡ ONR</a:t>
            </a:r>
            <a:endParaRPr lang="en-US" sz="2400" b="1" baseline="-25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09000"/>
            </a:pP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09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conditions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= i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AD required for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 = Y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React to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transitory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by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stabilize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AD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React to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fundamental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by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resetting for i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Then set: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(Y – Y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lvl="1"/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1000"/>
            </a:pP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Y = Y</a:t>
            </a:r>
            <a:r>
              <a:rPr lang="en-US" sz="23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i = i</a:t>
            </a:r>
            <a:r>
              <a:rPr lang="en-US" sz="23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If Y≠ 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r>
              <a:rPr lang="en-US" sz="23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∆i = </a:t>
            </a:r>
            <a:r>
              <a:rPr lang="el-GR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β</a:t>
            </a: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(Y – Y</a:t>
            </a:r>
            <a:r>
              <a:rPr lang="en-US" sz="23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2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If persistent ∆A  ∆i</a:t>
            </a:r>
            <a:r>
              <a:rPr lang="en-US" sz="23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endParaRPr lang="en-US" sz="23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>
              <a:buFontTx/>
              <a:buNone/>
            </a:pPr>
            <a:endParaRPr lang="en-US" sz="2800" dirty="0" smtClean="0">
              <a:sym typeface="Symbol" pitchFamily="18" charset="2"/>
            </a:endParaRPr>
          </a:p>
        </p:txBody>
      </p:sp>
      <p:sp>
        <p:nvSpPr>
          <p:cNvPr id="30722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30723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3072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09767F7-D222-480D-AB54-9CE13CDFB3EC}" type="slidenum">
              <a:rPr lang="en-US" smtClean="0"/>
              <a:pPr eaLnBrk="1" hangingPunct="1"/>
              <a:t>24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2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259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5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259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259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259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259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12595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5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2"/>
          <p:cNvSpPr>
            <a:spLocks noGrp="1" noChangeArrowheads="1"/>
          </p:cNvSpPr>
          <p:nvPr>
            <p:ph type="title"/>
          </p:nvPr>
        </p:nvSpPr>
        <p:spPr>
          <a:xfrm>
            <a:off x="202786" y="4572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Rules</a:t>
            </a:r>
            <a:endParaRPr lang="en-US" sz="3600" dirty="0" smtClean="0"/>
          </a:p>
        </p:txBody>
      </p:sp>
      <p:sp>
        <p:nvSpPr>
          <p:cNvPr id="31746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31748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36F93BE-5733-4FF8-AA38-378B0F945C68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31750" name="Line 3"/>
          <p:cNvSpPr>
            <a:spLocks noChangeShapeType="1"/>
          </p:cNvSpPr>
          <p:nvPr/>
        </p:nvSpPr>
        <p:spPr bwMode="auto">
          <a:xfrm>
            <a:off x="838200" y="2349500"/>
            <a:ext cx="0" cy="3167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1" name="Line 4"/>
          <p:cNvSpPr>
            <a:spLocks noChangeShapeType="1"/>
          </p:cNvSpPr>
          <p:nvPr/>
        </p:nvSpPr>
        <p:spPr bwMode="auto">
          <a:xfrm flipV="1">
            <a:off x="838200" y="5486400"/>
            <a:ext cx="2782887" cy="301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2" name="Line 5"/>
          <p:cNvSpPr>
            <a:spLocks noChangeShapeType="1"/>
          </p:cNvSpPr>
          <p:nvPr/>
        </p:nvSpPr>
        <p:spPr bwMode="auto">
          <a:xfrm>
            <a:off x="2286000" y="2708275"/>
            <a:ext cx="0" cy="2808288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3" name="Line 6"/>
          <p:cNvSpPr>
            <a:spLocks noChangeShapeType="1"/>
          </p:cNvSpPr>
          <p:nvPr/>
        </p:nvSpPr>
        <p:spPr bwMode="auto">
          <a:xfrm flipV="1">
            <a:off x="914400" y="3284537"/>
            <a:ext cx="2638425" cy="1079500"/>
          </a:xfrm>
          <a:prstGeom prst="line">
            <a:avLst/>
          </a:prstGeom>
          <a:noFill/>
          <a:ln w="34925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127" name="Line 7"/>
          <p:cNvSpPr>
            <a:spLocks noChangeShapeType="1"/>
          </p:cNvSpPr>
          <p:nvPr/>
        </p:nvSpPr>
        <p:spPr bwMode="auto">
          <a:xfrm>
            <a:off x="838200" y="3789363"/>
            <a:ext cx="15128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31755" name="Text Box 8"/>
          <p:cNvSpPr txBox="1">
            <a:spLocks noChangeArrowheads="1"/>
          </p:cNvSpPr>
          <p:nvPr/>
        </p:nvSpPr>
        <p:spPr bwMode="auto">
          <a:xfrm>
            <a:off x="627676" y="2205038"/>
            <a:ext cx="288131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56" name="Text Box 9"/>
          <p:cNvSpPr txBox="1">
            <a:spLocks noChangeArrowheads="1"/>
          </p:cNvSpPr>
          <p:nvPr/>
        </p:nvSpPr>
        <p:spPr bwMode="auto">
          <a:xfrm>
            <a:off x="2103437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 err="1">
                <a:latin typeface="Times New Roman" pitchFamily="18" charset="0"/>
                <a:cs typeface="Times New Roman" pitchFamily="18" charset="0"/>
              </a:rPr>
              <a:t>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57" name="Text Box 10"/>
          <p:cNvSpPr txBox="1">
            <a:spLocks noChangeArrowheads="1"/>
          </p:cNvSpPr>
          <p:nvPr/>
        </p:nvSpPr>
        <p:spPr bwMode="auto">
          <a:xfrm>
            <a:off x="2133600" y="2300288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 err="1">
                <a:latin typeface="Times New Roman" pitchFamily="18" charset="0"/>
                <a:cs typeface="Times New Roman" pitchFamily="18" charset="0"/>
              </a:rPr>
              <a:t>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58" name="Text Box 11"/>
          <p:cNvSpPr txBox="1">
            <a:spLocks noChangeArrowheads="1"/>
          </p:cNvSpPr>
          <p:nvPr/>
        </p:nvSpPr>
        <p:spPr bwMode="auto">
          <a:xfrm>
            <a:off x="2722563" y="2915206"/>
            <a:ext cx="20018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= 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l-GR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(Y – Y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2" name="Text Box 12"/>
          <p:cNvSpPr txBox="1">
            <a:spLocks noChangeArrowheads="1"/>
          </p:cNvSpPr>
          <p:nvPr/>
        </p:nvSpPr>
        <p:spPr bwMode="auto">
          <a:xfrm>
            <a:off x="566738" y="3573463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62" name="Text Box 15"/>
          <p:cNvSpPr txBox="1">
            <a:spLocks noChangeArrowheads="1"/>
          </p:cNvSpPr>
          <p:nvPr/>
        </p:nvSpPr>
        <p:spPr bwMode="auto">
          <a:xfrm>
            <a:off x="3352800" y="5486400"/>
            <a:ext cx="370681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8" name="Line 18"/>
          <p:cNvSpPr>
            <a:spLocks noChangeShapeType="1"/>
          </p:cNvSpPr>
          <p:nvPr/>
        </p:nvSpPr>
        <p:spPr bwMode="auto">
          <a:xfrm flipH="1" flipV="1">
            <a:off x="1295400" y="3467894"/>
            <a:ext cx="0" cy="32146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66" name="Text Box 24"/>
          <p:cNvSpPr txBox="1">
            <a:spLocks noChangeArrowheads="1"/>
          </p:cNvSpPr>
          <p:nvPr/>
        </p:nvSpPr>
        <p:spPr bwMode="auto">
          <a:xfrm>
            <a:off x="373768" y="1043225"/>
            <a:ext cx="84233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Taylor Rule in action: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= i</a:t>
            </a:r>
            <a:r>
              <a:rPr lang="en-US" sz="20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l-GR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(Y – Y</a:t>
            </a:r>
            <a:r>
              <a:rPr lang="en-US" sz="20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 To offset a </a:t>
            </a:r>
            <a:r>
              <a:rPr lang="en-US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transitory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increase in A by ∆A to A’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7" name="Line 27"/>
          <p:cNvSpPr>
            <a:spLocks noChangeShapeType="1"/>
          </p:cNvSpPr>
          <p:nvPr/>
        </p:nvSpPr>
        <p:spPr bwMode="auto">
          <a:xfrm>
            <a:off x="887413" y="3505200"/>
            <a:ext cx="2160587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148" name="Line 28"/>
          <p:cNvSpPr>
            <a:spLocks noChangeShapeType="1"/>
          </p:cNvSpPr>
          <p:nvPr/>
        </p:nvSpPr>
        <p:spPr bwMode="auto">
          <a:xfrm flipH="1">
            <a:off x="2944090" y="3573463"/>
            <a:ext cx="0" cy="19431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70" name="Text Box 29"/>
          <p:cNvSpPr txBox="1">
            <a:spLocks noChangeArrowheads="1"/>
          </p:cNvSpPr>
          <p:nvPr/>
        </p:nvSpPr>
        <p:spPr bwMode="auto">
          <a:xfrm>
            <a:off x="2743200" y="5516563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33150" name="Text Box 30"/>
          <p:cNvSpPr txBox="1">
            <a:spLocks noChangeArrowheads="1"/>
          </p:cNvSpPr>
          <p:nvPr/>
        </p:nvSpPr>
        <p:spPr bwMode="auto">
          <a:xfrm>
            <a:off x="566738" y="3284538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362200" y="5257800"/>
            <a:ext cx="533400" cy="1622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46318" y="1980168"/>
            <a:ext cx="2116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 setting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105400" y="2388394"/>
            <a:ext cx="0" cy="3128169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105400" y="5516563"/>
            <a:ext cx="3200400" cy="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105400" y="2667000"/>
            <a:ext cx="2895600" cy="28495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105400" y="3429000"/>
            <a:ext cx="2895600" cy="114300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705600" y="2388394"/>
            <a:ext cx="0" cy="3113087"/>
          </a:xfrm>
          <a:prstGeom prst="line">
            <a:avLst/>
          </a:prstGeom>
          <a:ln w="34925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5105400" y="2915206"/>
            <a:ext cx="2895600" cy="1161494"/>
          </a:xfrm>
          <a:prstGeom prst="line">
            <a:avLst/>
          </a:prstGeom>
          <a:ln w="3492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620000" y="3099872"/>
            <a:ext cx="0" cy="2416691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5638800" y="3933031"/>
            <a:ext cx="0" cy="37518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781800" y="5105400"/>
            <a:ext cx="838200" cy="0"/>
          </a:xfrm>
          <a:prstGeom prst="straightConnector1">
            <a:avLst/>
          </a:prstGeom>
          <a:ln w="22225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6781800" y="4796631"/>
            <a:ext cx="838200" cy="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943600" y="3756819"/>
            <a:ext cx="0" cy="431800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764252" y="1981200"/>
            <a:ext cx="9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&amp; AE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43255" y="2164834"/>
            <a:ext cx="669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Arc 29"/>
          <p:cNvSpPr/>
          <p:nvPr/>
        </p:nvSpPr>
        <p:spPr>
          <a:xfrm>
            <a:off x="5257800" y="5257800"/>
            <a:ext cx="304800" cy="396081"/>
          </a:xfrm>
          <a:prstGeom prst="arc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TextBox 30"/>
          <p:cNvSpPr txBox="1"/>
          <p:nvPr/>
        </p:nvSpPr>
        <p:spPr>
          <a:xfrm>
            <a:off x="7696200" y="2362200"/>
            <a:ext cx="803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Y=AE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20" name="TextBox 133119"/>
          <p:cNvSpPr txBox="1"/>
          <p:nvPr/>
        </p:nvSpPr>
        <p:spPr>
          <a:xfrm>
            <a:off x="8093103" y="3124200"/>
            <a:ext cx="872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AE’(i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b="1" dirty="0" smtClean="0"/>
              <a:t>)</a:t>
            </a:r>
            <a:endParaRPr lang="en-CA" b="1" dirty="0"/>
          </a:p>
        </p:txBody>
      </p:sp>
      <p:sp>
        <p:nvSpPr>
          <p:cNvPr id="133121" name="TextBox 133120"/>
          <p:cNvSpPr txBox="1"/>
          <p:nvPr/>
        </p:nvSpPr>
        <p:spPr>
          <a:xfrm>
            <a:off x="7924800" y="2743200"/>
            <a:ext cx="872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AE’(i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/>
              <a:t>)</a:t>
            </a:r>
            <a:endParaRPr lang="en-CA" b="1" dirty="0"/>
          </a:p>
        </p:txBody>
      </p:sp>
      <p:sp>
        <p:nvSpPr>
          <p:cNvPr id="133122" name="TextBox 133121"/>
          <p:cNvSpPr txBox="1"/>
          <p:nvPr/>
        </p:nvSpPr>
        <p:spPr>
          <a:xfrm>
            <a:off x="4648200" y="2286000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23" name="TextBox 133122"/>
          <p:cNvSpPr txBox="1"/>
          <p:nvPr/>
        </p:nvSpPr>
        <p:spPr>
          <a:xfrm>
            <a:off x="4495800" y="3886200"/>
            <a:ext cx="705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A’(i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24" name="TextBox 133123"/>
          <p:cNvSpPr txBox="1"/>
          <p:nvPr/>
        </p:nvSpPr>
        <p:spPr>
          <a:xfrm>
            <a:off x="4495800" y="4267200"/>
            <a:ext cx="705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A’(i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/>
              <a:t>)</a:t>
            </a: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25" name="TextBox 133124"/>
          <p:cNvSpPr txBox="1"/>
          <p:nvPr/>
        </p:nvSpPr>
        <p:spPr>
          <a:xfrm>
            <a:off x="5181600" y="5257800"/>
            <a:ext cx="412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/>
              <a:t>45</a:t>
            </a:r>
            <a:r>
              <a:rPr lang="en-CA" sz="1200" b="1" baseline="30000" dirty="0" smtClean="0"/>
              <a:t>0</a:t>
            </a:r>
            <a:endParaRPr lang="en-CA" sz="1200" b="1" dirty="0"/>
          </a:p>
        </p:txBody>
      </p:sp>
      <p:sp>
        <p:nvSpPr>
          <p:cNvPr id="133126" name="TextBox 133125"/>
          <p:cNvSpPr txBox="1"/>
          <p:nvPr/>
        </p:nvSpPr>
        <p:spPr>
          <a:xfrm>
            <a:off x="6541544" y="5507180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28" name="TextBox 133127"/>
          <p:cNvSpPr txBox="1"/>
          <p:nvPr/>
        </p:nvSpPr>
        <p:spPr>
          <a:xfrm>
            <a:off x="7425086" y="54864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29" name="TextBox 133128"/>
          <p:cNvSpPr txBox="1"/>
          <p:nvPr/>
        </p:nvSpPr>
        <p:spPr>
          <a:xfrm>
            <a:off x="8153400" y="54864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0" name="TextBox 133129"/>
          <p:cNvSpPr txBox="1"/>
          <p:nvPr/>
        </p:nvSpPr>
        <p:spPr>
          <a:xfrm>
            <a:off x="5181600" y="3967138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∆A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1" name="TextBox 133130"/>
          <p:cNvSpPr txBox="1"/>
          <p:nvPr/>
        </p:nvSpPr>
        <p:spPr>
          <a:xfrm>
            <a:off x="5867400" y="3733800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A(∆</a:t>
            </a:r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/>
              <a:t>)</a:t>
            </a:r>
            <a:endParaRPr lang="en-CA" b="1" dirty="0"/>
          </a:p>
        </p:txBody>
      </p:sp>
      <p:sp>
        <p:nvSpPr>
          <p:cNvPr id="133135" name="TextBox 133134"/>
          <p:cNvSpPr txBox="1"/>
          <p:nvPr/>
        </p:nvSpPr>
        <p:spPr>
          <a:xfrm>
            <a:off x="6982690" y="5089358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6" name="TextBox 133135"/>
          <p:cNvSpPr txBox="1"/>
          <p:nvPr/>
        </p:nvSpPr>
        <p:spPr>
          <a:xfrm>
            <a:off x="6982690" y="441960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0" name="TextBox 133139"/>
          <p:cNvSpPr txBox="1"/>
          <p:nvPr/>
        </p:nvSpPr>
        <p:spPr>
          <a:xfrm>
            <a:off x="2415982" y="4913531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1" name="TextBox 133140"/>
          <p:cNvSpPr txBox="1"/>
          <p:nvPr/>
        </p:nvSpPr>
        <p:spPr>
          <a:xfrm>
            <a:off x="1295400" y="3456710"/>
            <a:ext cx="1051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(Y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-Y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 smtClean="0"/>
              <a:t>)</a:t>
            </a:r>
            <a:endParaRPr lang="en-CA" b="1" dirty="0"/>
          </a:p>
        </p:txBody>
      </p:sp>
      <p:sp>
        <p:nvSpPr>
          <p:cNvPr id="133142" name="TextBox 133141"/>
          <p:cNvSpPr txBox="1"/>
          <p:nvPr/>
        </p:nvSpPr>
        <p:spPr>
          <a:xfrm>
            <a:off x="697633" y="6253223"/>
            <a:ext cx="7774283" cy="40011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  To offset a </a:t>
            </a:r>
            <a:r>
              <a:rPr lang="en-CA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persistent</a:t>
            </a:r>
            <a:r>
              <a:rPr lang="en-C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∆</a:t>
            </a:r>
            <a:r>
              <a:rPr lang="en-CA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reset i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i = i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+ </a:t>
            </a:r>
            <a:r>
              <a:rPr lang="el-GR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β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(Y –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 to keep Y = Y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49234" y="5853113"/>
            <a:ext cx="6059095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 time passes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after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↑→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∆A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0, Y  Y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&amp;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i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3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8" grpId="0" animBg="1"/>
      <p:bldP spid="133147" grpId="0" animBg="1"/>
      <p:bldP spid="133148" grpId="0" animBg="1"/>
      <p:bldP spid="133123" grpId="0"/>
      <p:bldP spid="133135" grpId="0"/>
      <p:bldP spid="133142" grpId="0" animBg="1"/>
      <p:bldP spid="2" grpId="0" animBg="1"/>
      <p:bldP spid="2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Rules</a:t>
            </a:r>
            <a:endParaRPr lang="en-US" sz="2800" dirty="0" smtClean="0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066800"/>
            <a:ext cx="8534400" cy="5029200"/>
          </a:xfrm>
        </p:spPr>
        <p:txBody>
          <a:bodyPr>
            <a:normAutofit/>
          </a:bodyPr>
          <a:lstStyle/>
          <a:p>
            <a:pPr marL="0" lvl="0" indent="0">
              <a:buClr>
                <a:srgbClr val="93A299"/>
              </a:buClr>
              <a:buNone/>
            </a:pP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Taylor Rule’ </a:t>
            </a: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when equilibrium </a:t>
            </a:r>
            <a:r>
              <a:rPr lang="el-GR" sz="2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&gt; </a:t>
            </a:r>
            <a:r>
              <a:rPr lang="en-US" sz="2600" b="1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600" dirty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targets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l-GR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and Y = Y</a:t>
            </a:r>
            <a:r>
              <a:rPr lang="en-US" sz="26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US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instrument: </a:t>
            </a:r>
            <a:r>
              <a:rPr lang="en-US" sz="2600" b="1" dirty="0" err="1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≡ ONR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Then set	</a:t>
            </a:r>
            <a:r>
              <a:rPr lang="en-US" sz="2600" b="1" dirty="0" err="1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sz="2600" b="1" baseline="-25000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+ a(</a:t>
            </a:r>
            <a:r>
              <a:rPr lang="el-GR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l-GR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*) + </a:t>
            </a:r>
            <a:r>
              <a:rPr lang="el-GR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(Y – Y</a:t>
            </a:r>
            <a:r>
              <a:rPr lang="en-US" sz="2600" b="1" baseline="-25000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6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600" b="1" dirty="0" smtClean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2000"/>
              <a:defRPr/>
            </a:pPr>
            <a:r>
              <a:rPr lang="en-US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baseline="-25000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‘equilibrium’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onr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el-GR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*, Y = Y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2000"/>
              <a:defRPr/>
            </a:pPr>
            <a:endParaRPr lang="en-US" sz="1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2000"/>
              <a:defRPr/>
            </a:pP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6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sz="2600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the weights Bank gives to </a:t>
            </a:r>
            <a:r>
              <a:rPr lang="el-GR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CA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CA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CA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en-CA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targets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2000"/>
              <a:defRPr/>
            </a:pPr>
            <a:endParaRPr lang="en-US" sz="12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2000"/>
              <a:defRPr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(Y – Y</a:t>
            </a:r>
            <a:r>
              <a:rPr lang="en-CA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P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 is also an indicator of future ∆</a:t>
            </a:r>
            <a:r>
              <a:rPr lang="el-GR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π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</a:t>
            </a:r>
          </a:p>
        </p:txBody>
      </p:sp>
      <p:sp>
        <p:nvSpPr>
          <p:cNvPr id="34818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34819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3482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064DDC7-E8AF-4EEF-821B-C8171ACCB244}" type="slidenum">
              <a:rPr lang="en-US" smtClean="0"/>
              <a:pPr eaLnBrk="1" hangingPunct="1"/>
              <a:t>26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49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49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49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2296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Rules</a:t>
            </a:r>
            <a:endParaRPr lang="en-US" sz="2800" dirty="0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720846"/>
            <a:ext cx="87630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interest rate policy instrument is constrained by an 	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effective lower bound (ELB)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i.e.</a:t>
            </a:r>
          </a:p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≥ 0</a:t>
            </a:r>
          </a:p>
          <a:p>
            <a:pPr marL="0" indent="0">
              <a:buNone/>
            </a:pP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 </a:t>
            </a: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deep financial crisis &amp;/or recession:</a:t>
            </a:r>
          </a:p>
          <a:p>
            <a:pPr lvl="2"/>
            <a:r>
              <a:rPr lang="en-US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Lowering i</a:t>
            </a:r>
            <a:r>
              <a:rPr lang="en-US" sz="2600" i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first policy response</a:t>
            </a:r>
          </a:p>
          <a:p>
            <a:pPr lvl="2"/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US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 crisis/recession continues --</a:t>
            </a:r>
          </a:p>
          <a:p>
            <a:pPr lvl="2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Additional policy instruments needed</a:t>
            </a:r>
          </a:p>
          <a:p>
            <a:pPr lvl="0">
              <a:buClr>
                <a:srgbClr val="D16349"/>
              </a:buClr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3584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  <a:endParaRPr lang="en-US" dirty="0" smtClean="0"/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  <a:endParaRPr lang="en-US" dirty="0" smtClean="0"/>
          </a:p>
        </p:txBody>
      </p:sp>
      <p:sp>
        <p:nvSpPr>
          <p:cNvPr id="358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0D45E17-4437-4C69-81C2-11FEDAF3CBC6}" type="slidenum">
              <a:rPr lang="en-US" smtClean="0"/>
              <a:pPr eaLnBrk="1" hangingPunct="1"/>
              <a:t>27</a:t>
            </a:fld>
            <a:endParaRPr lang="en-US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685800" y="1126912"/>
            <a:ext cx="54616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Effective Lower Bound (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ELB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Rules</a:t>
            </a:r>
            <a:endParaRPr lang="en-US" sz="4000" dirty="0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600200"/>
            <a:ext cx="8763000" cy="4678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 the </a:t>
            </a:r>
            <a:r>
              <a:rPr lang="en-US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onr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additional policy instruments a needed, e.g.:</a:t>
            </a:r>
          </a:p>
          <a:p>
            <a:pPr lvl="1">
              <a:buClr>
                <a:srgbClr val="C00000"/>
              </a:buClr>
              <a:buSzPct val="111000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Moral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suasion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assure financial markets of continuing  	central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support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C00000"/>
              </a:buClr>
              <a:buSzPct val="111000"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Quantitative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easing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increase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market liquidity by 	expanding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asset holdings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 	putting more cash into 	the financial system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C00000"/>
              </a:buClr>
              <a:buSzPct val="110000"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Credit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easing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provide central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liquidity to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specific 	markets by targeted purchases of assets from those 	markets        	e.g. commercial paper and mortgage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markets</a:t>
            </a:r>
          </a:p>
          <a:p>
            <a:pPr marL="0" indent="0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280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 – Irvine Macroeconomics.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10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A0461C-D4CB-4B11-8A14-C307DDCB077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28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990600"/>
            <a:ext cx="54616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Effective Lower Bound (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ELB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292934"/>
                </a:solidFill>
              </a:rPr>
              <a:t>© 2013 Curtis – Irvine Macroeconomics.</a:t>
            </a:r>
            <a:endParaRPr lang="en-US" dirty="0">
              <a:solidFill>
                <a:srgbClr val="29293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292934"/>
                </a:solidFill>
              </a:rPr>
              <a:t>Chapter 10</a:t>
            </a:r>
            <a:endParaRPr lang="en-US" dirty="0">
              <a:solidFill>
                <a:srgbClr val="29293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73E756-EF09-4BE2-89E9-41B754128D7F}" type="slidenum">
              <a:rPr lang="en-US" smtClean="0">
                <a:solidFill>
                  <a:srgbClr val="292934"/>
                </a:solidFill>
              </a:rPr>
              <a:pPr>
                <a:defRPr/>
              </a:pPr>
              <a:t>29</a:t>
            </a:fld>
            <a:endParaRPr lang="en-US" dirty="0">
              <a:solidFill>
                <a:srgbClr val="292934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91" y="2067878"/>
            <a:ext cx="6810375" cy="4609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8546" y="913486"/>
            <a:ext cx="28937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Quantitative Easing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CA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0887" y="1066800"/>
            <a:ext cx="7874913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Once the fed funds rate had been reduced to the effective lower bound in 2008</a:t>
            </a: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Fed used ‘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Quantitative Easing’,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large scale purchases of government bonds to </a:t>
            </a: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increase the  Monetary Base to try to stimulate the economy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1375151"/>
            <a:ext cx="8043869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‘normal times’, pre 2008, the Fed increased the monetary base slowly to meet</a:t>
            </a: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demand for money at its target interest rate as the economy grew.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6918" y="451821"/>
            <a:ext cx="7690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 Monetary Policy at the Effective Lower Bound (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ELB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06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8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3891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389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C510134-DBEA-4898-BA24-97AFCD72DB12}" type="slidenum">
              <a:rPr lang="en-US" smtClean="0"/>
              <a:pPr eaLnBrk="1" hangingPunct="1"/>
              <a:t>30</a:t>
            </a:fld>
            <a:endParaRPr lang="en-US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23030"/>
            <a:ext cx="7848600" cy="490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04529" y="304017"/>
            <a:ext cx="6671698" cy="147732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Unlike the US Fed: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of Canada did not need to use Quantitative Easing.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Canadian economy recovered more quickly after 2008-09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 grew as needed to meet the demand for money </a:t>
            </a: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at the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onr’s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set by the Bank.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5635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Long-Run Neutrality of Money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447800"/>
            <a:ext cx="8763000" cy="48768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dirty="0" smtClean="0"/>
              <a:t> 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is neutral if: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∆M has no effect on output or other real variables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90000"/>
              </a:lnSpc>
            </a:pPr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Quantity Theory </a:t>
            </a: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’: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MV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PY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 ≡ money supply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 ≡ velocity of circulation of money (1/k)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 ≡ price level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≡ real GDP</a:t>
            </a:r>
          </a:p>
          <a:p>
            <a:pPr>
              <a:lnSpc>
                <a:spcPct val="90000"/>
              </a:lnSpc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 </a:t>
            </a:r>
            <a:r>
              <a:rPr lang="en-US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 &amp; Y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constant in long run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09000"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∆M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but </a:t>
            </a:r>
            <a:r>
              <a:rPr lang="en-US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∆Y = 0 </a:t>
            </a:r>
            <a:r>
              <a:rPr lang="en-US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money is neutral</a:t>
            </a:r>
            <a:endParaRPr lang="en-US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9000"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Monetary policy can change P &amp; </a:t>
            </a:r>
            <a:r>
              <a:rPr lang="el-GR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CA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but not Y</a:t>
            </a:r>
            <a:r>
              <a:rPr lang="en-CA" sz="2600" b="1" i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US" sz="26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4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3994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399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A1A803-8F02-4D46-8A48-EBA27F098F24}" type="slidenum">
              <a:rPr lang="en-US" smtClean="0"/>
              <a:pPr eaLnBrk="1" hangingPunct="1"/>
              <a:t>31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9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993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7159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Monetary Policy Indicators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8458200" cy="4525963"/>
          </a:xfrm>
        </p:spPr>
        <p:txBody>
          <a:bodyPr/>
          <a:lstStyle/>
          <a:p>
            <a:pPr marL="274320" lvl="1" indent="0">
              <a:buNone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Indicate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monetary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stimulus or restraint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 AD </a:t>
            </a:r>
            <a:r>
              <a:rPr lang="en-US" sz="23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hangingPunct="1">
              <a:buNone/>
            </a:pP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Some monetary policy indicators: </a:t>
            </a:r>
          </a:p>
          <a:p>
            <a:pPr marL="514350" indent="-51435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Nominal &amp; real interest rates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&amp; (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l-GR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)]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rates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Rates of growth of money aggregates 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[∆M1+/M1+ &amp; 			∆M2+/M2+]</a:t>
            </a:r>
          </a:p>
          <a:p>
            <a:pPr marL="457200" indent="-457200" eaLnBrk="1" hangingPunct="1">
              <a:buClr>
                <a:srgbClr val="002060"/>
              </a:buClr>
              <a:buSzPct val="100000"/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 growth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minus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GDP growth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[∆M/M - ∆Y/Y]</a:t>
            </a:r>
          </a:p>
        </p:txBody>
      </p:sp>
      <p:sp>
        <p:nvSpPr>
          <p:cNvPr id="43010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</a:p>
        </p:txBody>
      </p:sp>
      <p:sp>
        <p:nvSpPr>
          <p:cNvPr id="43011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10</a:t>
            </a:r>
          </a:p>
        </p:txBody>
      </p:sp>
      <p:sp>
        <p:nvSpPr>
          <p:cNvPr id="4301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3E23558-2B5B-4E6E-BA02-BEACB0A02015}" type="slidenum">
              <a:rPr lang="en-US" smtClean="0"/>
              <a:pPr eaLnBrk="1" hangingPunct="1"/>
              <a:t>32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3000"/>
            <a:ext cx="8458200" cy="5394325"/>
          </a:xfrm>
        </p:spPr>
        <p:txBody>
          <a:bodyPr>
            <a:normAutofit lnSpcReduction="10000"/>
          </a:bodyPr>
          <a:lstStyle/>
          <a:p>
            <a:pPr eaLnBrk="1" hangingPunct="1">
              <a:buClr>
                <a:srgbClr val="002060"/>
              </a:buClr>
              <a:buSzPct val="111000"/>
              <a:defRPr/>
            </a:pP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banks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operate to affect behaviour of commercial banks 	and financial markets</a:t>
            </a:r>
          </a:p>
          <a:p>
            <a:pPr eaLnBrk="1" hangingPunct="1">
              <a:buClr>
                <a:srgbClr val="002060"/>
              </a:buClr>
              <a:buSzPct val="111000"/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banks have responsibility for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1000"/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Bank of Canada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is Canada’s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bank.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It is the source of 	the monetary base and acts as banker to banks and 	government.</a:t>
            </a:r>
          </a:p>
          <a:p>
            <a:pPr>
              <a:buClr>
                <a:srgbClr val="002060"/>
              </a:buClr>
              <a:buSzPct val="111000"/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Canada is the responsibility of the Bank of 	Canada. The Bank uses its control of the monetary base and 	interest rates to promote economic stability at Y</a:t>
            </a:r>
            <a:r>
              <a:rPr lang="en-US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l-GR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*</a:t>
            </a:r>
          </a:p>
          <a:p>
            <a:pPr eaLnBrk="1" hangingPunct="1">
              <a:buClr>
                <a:srgbClr val="002060"/>
              </a:buClr>
              <a:buSzPct val="111000"/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banks have three main operating techniques: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reserve 	requirements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open-market operations,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bank rate 	setting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buClr>
                <a:srgbClr val="002060"/>
              </a:buClr>
              <a:buSzPct val="111000"/>
              <a:defRPr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banks can control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 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not both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simultaneously</a:t>
            </a:r>
          </a:p>
          <a:p>
            <a:pPr eaLnBrk="1" hangingPunct="1">
              <a:defRPr/>
            </a:pPr>
            <a:endParaRPr lang="en-US" sz="2400" dirty="0" smtClean="0"/>
          </a:p>
          <a:p>
            <a:pPr eaLnBrk="1" hangingPunct="1">
              <a:defRPr/>
            </a:pPr>
            <a:endParaRPr lang="en-US" sz="2400" dirty="0" smtClean="0"/>
          </a:p>
        </p:txBody>
      </p:sp>
      <p:sp>
        <p:nvSpPr>
          <p:cNvPr id="4403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  <a:endParaRPr lang="en-US" dirty="0" smtClean="0"/>
          </a:p>
        </p:txBody>
      </p:sp>
      <p:sp>
        <p:nvSpPr>
          <p:cNvPr id="4403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10</a:t>
            </a:r>
          </a:p>
        </p:txBody>
      </p:sp>
      <p:sp>
        <p:nvSpPr>
          <p:cNvPr id="440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7008EC-D0AD-4A4C-BD75-BF8B6CB80CED}" type="slidenum">
              <a:rPr lang="en-US" smtClean="0"/>
              <a:pPr eaLnBrk="1" hangingPunct="1"/>
              <a:t>33</a:t>
            </a:fld>
            <a:endParaRPr lang="en-US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4572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  <a:endParaRPr lang="en-CA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 – Irvine Macroeconomics.</a:t>
            </a:r>
            <a:endParaRPr lang="en-US" dirty="0" smtClean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10</a:t>
            </a:r>
          </a:p>
        </p:txBody>
      </p:sp>
      <p:sp>
        <p:nvSpPr>
          <p:cNvPr id="6" name="Rectangle 5"/>
          <p:cNvSpPr/>
          <p:nvPr/>
        </p:nvSpPr>
        <p:spPr>
          <a:xfrm>
            <a:off x="294410" y="1066800"/>
            <a:ext cx="8686800" cy="533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of Canada sets an</a:t>
            </a:r>
            <a:r>
              <a:rPr lang="en-US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inflation rate target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uses</a:t>
            </a:r>
            <a:r>
              <a:rPr lang="en-US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	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overnight interest rate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its</a:t>
            </a:r>
            <a:r>
              <a:rPr lang="en-US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instrument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solidFill>
                <a:prstClr val="black"/>
              </a:solidFill>
              <a:latin typeface="Georgia"/>
            </a:endParaRP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of Canada uses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SPRAs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SRAs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maintain its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overnight rate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setting</a:t>
            </a:r>
            <a:endParaRPr lang="en-US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monetary policy rule like a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Taylor Rule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for setting i provides a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useful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description of central bank policy actions</a:t>
            </a: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 in the policy instrument (i) change AD through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</a:p>
          <a:p>
            <a:pPr lvl="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defRPr/>
            </a:pP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transmission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mechanism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Quantitative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easing: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securities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purchases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increase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the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base and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system liquidity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Credit easing: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central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bank purchases of assets to provide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liquidity to 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specific markets</a:t>
            </a: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short run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fixed or sticky prices allow the central bank to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change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interest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rates, AD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US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984F4F-08D9-4476-941C-B302E8AF8241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34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11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2061</TotalTime>
  <Words>1765</Words>
  <Application>Microsoft Office PowerPoint</Application>
  <PresentationFormat>On-screen Show (4:3)</PresentationFormat>
  <Paragraphs>499</Paragraphs>
  <Slides>34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Clarity</vt:lpstr>
      <vt:lpstr>10 Central Banking &amp; Monetary Policy</vt:lpstr>
      <vt:lpstr>In this chapter we will explain </vt:lpstr>
      <vt:lpstr>Central Banking and the Bank of Canada</vt:lpstr>
      <vt:lpstr>The Balance Sheet of the Bank of Canada, 2011  (year-end, millions of dollars)</vt:lpstr>
      <vt:lpstr>Central Banking and the Bank of Canada</vt:lpstr>
      <vt:lpstr>Central Bank Operating Techniques</vt:lpstr>
      <vt:lpstr>Central Bank Operating Techniques</vt:lpstr>
      <vt:lpstr>Central Bank Operating Techniques</vt:lpstr>
      <vt:lpstr>Central Bank Operating Techniques</vt:lpstr>
      <vt:lpstr>Central Bank Operating Techniques</vt:lpstr>
      <vt:lpstr>Central Bank Operating Techniques</vt:lpstr>
      <vt:lpstr>Central Bank Operating Techniques</vt:lpstr>
      <vt:lpstr>Monetary Policy Targets and Instruments</vt:lpstr>
      <vt:lpstr>Monetary Policy Targets and Instruments</vt:lpstr>
      <vt:lpstr>PowerPoint Presentation</vt:lpstr>
      <vt:lpstr>Monetary Policy Targets and Instruments</vt:lpstr>
      <vt:lpstr>Monetary Policy Targets and Instruments</vt:lpstr>
      <vt:lpstr>Monetary Policy Targets and Instruments</vt:lpstr>
      <vt:lpstr>Monetary Policy Targets and Instruments</vt:lpstr>
      <vt:lpstr>Monetary Policy Targets and Instruments</vt:lpstr>
      <vt:lpstr>The Market for Overnight Money: </vt:lpstr>
      <vt:lpstr>PowerPoint Presentation</vt:lpstr>
      <vt:lpstr>Monetary Policy Rules</vt:lpstr>
      <vt:lpstr> Monetary Policy Rules</vt:lpstr>
      <vt:lpstr>Monetary Policy Rules</vt:lpstr>
      <vt:lpstr>Monetary Policy Rules</vt:lpstr>
      <vt:lpstr>Monetary Policy Rules</vt:lpstr>
      <vt:lpstr>Monetary Policy Rules</vt:lpstr>
      <vt:lpstr>PowerPoint Presentation</vt:lpstr>
      <vt:lpstr>PowerPoint Presentation</vt:lpstr>
      <vt:lpstr>The Long-Run Neutrality of Money</vt:lpstr>
      <vt:lpstr>Monetary Policy Indicators</vt:lpstr>
      <vt:lpstr>Chapter Summary</vt:lpstr>
      <vt:lpstr>Chapter 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219</cp:revision>
  <dcterms:created xsi:type="dcterms:W3CDTF">2010-06-04T16:19:13Z</dcterms:created>
  <dcterms:modified xsi:type="dcterms:W3CDTF">2013-02-24T22:17:37Z</dcterms:modified>
</cp:coreProperties>
</file>