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256" r:id="rId3"/>
    <p:sldId id="260" r:id="rId4"/>
    <p:sldId id="258" r:id="rId5"/>
    <p:sldId id="261" r:id="rId6"/>
    <p:sldId id="259" r:id="rId7"/>
    <p:sldId id="263" r:id="rId8"/>
    <p:sldId id="262" r:id="rId9"/>
    <p:sldId id="265" r:id="rId10"/>
    <p:sldId id="264" r:id="rId11"/>
    <p:sldId id="267" r:id="rId12"/>
    <p:sldId id="266" r:id="rId13"/>
    <p:sldId id="269" r:id="rId14"/>
    <p:sldId id="268" r:id="rId15"/>
    <p:sldId id="272" r:id="rId16"/>
    <p:sldId id="270" r:id="rId17"/>
    <p:sldId id="273" r:id="rId18"/>
    <p:sldId id="271" r:id="rId19"/>
    <p:sldId id="275" r:id="rId20"/>
    <p:sldId id="274" r:id="rId21"/>
    <p:sldId id="277" r:id="rId22"/>
    <p:sldId id="276" r:id="rId23"/>
    <p:sldId id="279" r:id="rId24"/>
    <p:sldId id="278" r:id="rId25"/>
    <p:sldId id="294" r:id="rId26"/>
    <p:sldId id="295" r:id="rId27"/>
    <p:sldId id="283" r:id="rId28"/>
    <p:sldId id="282" r:id="rId29"/>
    <p:sldId id="285" r:id="rId30"/>
    <p:sldId id="284" r:id="rId31"/>
    <p:sldId id="287" r:id="rId32"/>
    <p:sldId id="286" r:id="rId33"/>
    <p:sldId id="290" r:id="rId34"/>
    <p:sldId id="288" r:id="rId35"/>
    <p:sldId id="291" r:id="rId36"/>
    <p:sldId id="289" r:id="rId37"/>
    <p:sldId id="293" r:id="rId38"/>
    <p:sldId id="292" r:id="rId39"/>
    <p:sldId id="296" r:id="rId40"/>
    <p:sldId id="297"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5" d="100"/>
          <a:sy n="95" d="100"/>
        </p:scale>
        <p:origin x="-128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theme" Target="theme/theme1.xml"/><Relationship Id="rId47"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notesMaster" Target="notesMasters/notesMaster1.xml"/><Relationship Id="rId43" Type="http://schemas.openxmlformats.org/officeDocument/2006/relationships/printerSettings" Target="printerSettings/printerSettings1.bin"/><Relationship Id="rId44" Type="http://schemas.openxmlformats.org/officeDocument/2006/relationships/presProps" Target="presProps.xml"/><Relationship Id="rId4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9876DE-1555-4E03-ADCB-B32FDF89AF42}" type="datetimeFigureOut">
              <a:rPr lang="en-CA" smtClean="0"/>
              <a:t>2012-10-19</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496983-05C7-46DE-A1D7-252944512A09}" type="slidenum">
              <a:rPr lang="en-CA" smtClean="0"/>
              <a:t>‹#›</a:t>
            </a:fld>
            <a:endParaRPr lang="en-CA"/>
          </a:p>
        </p:txBody>
      </p:sp>
    </p:spTree>
    <p:extLst>
      <p:ext uri="{BB962C8B-B14F-4D97-AF65-F5344CB8AC3E}">
        <p14:creationId xmlns:p14="http://schemas.microsoft.com/office/powerpoint/2010/main" val="3408839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4</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6</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7</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8</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9</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10</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11</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12</a:t>
            </a:fld>
            <a:endParaRPr lang="en-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13</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14</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15</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16</a:t>
            </a:fld>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17</a:t>
            </a:fld>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18</a:t>
            </a:fld>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19</a:t>
            </a:fld>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20</a:t>
            </a:fld>
            <a:endParaRPr lang="en-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21</a:t>
            </a:fld>
            <a:endParaRPr lang="en-CA"/>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22</a:t>
            </a:fld>
            <a:endParaRPr lang="en-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23</a:t>
            </a:fld>
            <a:endParaRPr lang="en-CA"/>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24</a:t>
            </a:fld>
            <a:endParaRPr lang="en-CA"/>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27</a:t>
            </a:fld>
            <a:endParaRPr lang="en-CA"/>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28</a:t>
            </a:fld>
            <a:endParaRPr lang="en-CA"/>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29</a:t>
            </a:fld>
            <a:endParaRPr lang="en-CA"/>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30</a:t>
            </a:fld>
            <a:endParaRPr lang="en-CA"/>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31</a:t>
            </a:fld>
            <a:endParaRPr lang="en-CA"/>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32</a:t>
            </a:fld>
            <a:endParaRPr lang="en-CA"/>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33</a:t>
            </a:fld>
            <a:endParaRPr lang="en-CA"/>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34</a:t>
            </a:fld>
            <a:endParaRPr lang="en-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35</a:t>
            </a:fld>
            <a:endParaRPr lang="en-CA"/>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36</a:t>
            </a:fld>
            <a:endParaRPr lang="en-CA"/>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37</a:t>
            </a:fld>
            <a:endParaRPr lang="en-CA"/>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fld id="{63496983-05C7-46DE-A1D7-252944512A09}" type="slidenum">
              <a:rPr lang="en-CA" smtClean="0"/>
              <a:t>38</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B39D333B-E37B-4D05-9D41-C3D0F5741E65}" type="datetimeFigureOut">
              <a:rPr lang="en-CA" smtClean="0"/>
              <a:t>2012-10-19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39D333B-E37B-4D05-9D41-C3D0F5741E65}" type="datetimeFigureOut">
              <a:rPr lang="en-CA" smtClean="0"/>
              <a:t>2012-10-19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9D333B-E37B-4D05-9D41-C3D0F5741E65}" type="datetimeFigureOut">
              <a:rPr lang="en-CA" smtClean="0"/>
              <a:t>2012-10-19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B39D333B-E37B-4D05-9D41-C3D0F5741E65}" type="datetimeFigureOut">
              <a:rPr lang="en-CA" smtClean="0"/>
              <a:t>2012-10-19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B39D333B-E37B-4D05-9D41-C3D0F5741E65}" type="datetimeFigureOut">
              <a:rPr lang="en-CA" smtClean="0"/>
              <a:t>2012-10-19</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B39D333B-E37B-4D05-9D41-C3D0F5741E65}" type="datetimeFigureOut">
              <a:rPr lang="en-CA" smtClean="0"/>
              <a:t>2012-10-19</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9D333B-E37B-4D05-9D41-C3D0F5741E65}" type="datetimeFigureOut">
              <a:rPr lang="en-CA" smtClean="0"/>
              <a:t>2012-10-19</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9D333B-E37B-4D05-9D41-C3D0F5741E65}" type="datetimeFigureOut">
              <a:rPr lang="en-CA" smtClean="0"/>
              <a:t>2012-10-19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9D333B-E37B-4D05-9D41-C3D0F5741E65}" type="datetimeFigureOut">
              <a:rPr lang="en-CA" smtClean="0"/>
              <a:t>2012-10-19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39D333B-E37B-4D05-9D41-C3D0F5741E65}" type="datetimeFigureOut">
              <a:rPr lang="en-CA" smtClean="0"/>
              <a:t>2012-10-19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39D333B-E37B-4D05-9D41-C3D0F5741E65}" type="datetimeFigureOut">
              <a:rPr lang="en-CA" smtClean="0"/>
              <a:t>2012-10-19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F8AC02E2-FD56-40CE-8CC8-E8D61A6F7FFB}" type="slidenum">
              <a:rPr lang="en-CA" smtClean="0"/>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9D333B-E37B-4D05-9D41-C3D0F5741E65}" type="datetimeFigureOut">
              <a:rPr lang="en-CA" smtClean="0"/>
              <a:t>2012-10-19</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AC02E2-FD56-40CE-8CC8-E8D61A6F7FFB}" type="slidenum">
              <a:rPr lang="en-CA" smtClean="0"/>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51520" y="249610"/>
            <a:ext cx="91440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 </a:t>
            </a:r>
            <a:r>
              <a:rPr kumimoji="0" lang="en-US" sz="2800" b="0" i="0" u="none" strike="noStrike" cap="none" normalizeH="0" dirty="0" smtClean="0">
                <a:ln>
                  <a:noFill/>
                </a:ln>
                <a:effectLst/>
                <a:latin typeface="Tahoma" pitchFamily="34" charset="0"/>
                <a:ea typeface="Times New Roman" pitchFamily="18" charset="0"/>
                <a:cs typeface="Tahoma" pitchFamily="34" charset="0"/>
              </a:rPr>
              <a:t>The _______ was created in 1944 by 44 nations that met in Breton Woods, New Hampshire. </a:t>
            </a: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A. New Hampshire National Bank</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World Monetary Fund</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C. World Trade Organization</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strike="noStrike" cap="none" normalizeH="0" dirty="0" smtClean="0">
                <a:ln>
                  <a:noFill/>
                </a:ln>
                <a:effectLst/>
                <a:latin typeface="Tahoma" pitchFamily="34" charset="0"/>
                <a:ea typeface="Times New Roman" pitchFamily="18" charset="0"/>
                <a:cs typeface="Tahoma" pitchFamily="34" charset="0"/>
              </a:rPr>
              <a:t>D.</a:t>
            </a:r>
            <a:r>
              <a:rPr kumimoji="0" lang="en-US" sz="2800" u="none" strike="noStrike" cap="none" normalizeH="0" dirty="0" smtClean="0">
                <a:ln>
                  <a:noFill/>
                </a:ln>
                <a:effectLst/>
                <a:latin typeface="Tahoma" pitchFamily="34" charset="0"/>
                <a:ea typeface="Times New Roman" pitchFamily="18" charset="0"/>
                <a:cs typeface="Tahoma" pitchFamily="34" charset="0"/>
              </a:rPr>
              <a:t> </a:t>
            </a:r>
            <a:r>
              <a:rPr kumimoji="0" lang="en-US" sz="2800" b="0" i="0" u="none" strike="noStrike" cap="none" normalizeH="0" dirty="0" smtClean="0">
                <a:ln>
                  <a:noFill/>
                </a:ln>
                <a:effectLst/>
                <a:latin typeface="Tahoma" pitchFamily="34" charset="0"/>
                <a:ea typeface="Times New Roman" pitchFamily="18" charset="0"/>
                <a:cs typeface="Tahoma" pitchFamily="34" charset="0"/>
              </a:rPr>
              <a:t>International Monetary Fund</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United Nations</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251520" y="249610"/>
            <a:ext cx="91440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The _______ was created in 1944 by 44 nations that met in Breton Woods, New Hampshire. </a:t>
            </a: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New Hampshire National Bank</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World Monetary Fund</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World Trade Organization</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D.</a:t>
            </a:r>
            <a:r>
              <a:rPr kumimoji="0" lang="en-US" sz="280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International Monetary Fund</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United Nations</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251520" y="476672"/>
            <a:ext cx="8784976" cy="35289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2. </a:t>
            </a:r>
            <a:r>
              <a:rPr kumimoji="0" lang="en-US" sz="2800" b="0" i="0" u="none" strike="noStrike" cap="none" normalizeH="0" dirty="0" smtClean="0">
                <a:ln>
                  <a:noFill/>
                </a:ln>
                <a:effectLst/>
                <a:latin typeface="Tahoma" pitchFamily="34" charset="0"/>
                <a:ea typeface="Times New Roman" pitchFamily="18" charset="0"/>
                <a:cs typeface="Tahoma" pitchFamily="34" charset="0"/>
              </a:rPr>
              <a:t>In recent years, all of the following countries have seen their relative share of world output fall except: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A. United States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France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C. Germany</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D. </a:t>
            </a:r>
            <a:r>
              <a:rPr kumimoji="0" lang="en-US" sz="2800" b="0" i="0" u="none" strike="noStrike" cap="none" normalizeH="0" dirty="0" smtClean="0">
                <a:ln>
                  <a:noFill/>
                </a:ln>
                <a:effectLst/>
                <a:latin typeface="Tahoma" pitchFamily="34" charset="0"/>
                <a:ea typeface="Times New Roman" pitchFamily="18" charset="0"/>
                <a:cs typeface="Tahoma" pitchFamily="34" charset="0"/>
              </a:rPr>
              <a:t>China</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Japan</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251520" y="476672"/>
            <a:ext cx="8784976" cy="35289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2.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In recent years, all of the following countries have seen their relative share of world output fall except: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United States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France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Germany</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China</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Japan</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67544" y="612551"/>
            <a:ext cx="7992888"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3. </a:t>
            </a:r>
            <a:r>
              <a:rPr kumimoji="0" lang="en-US" sz="2800" b="0" i="0" u="none" strike="noStrike" cap="none" normalizeH="0" dirty="0" smtClean="0">
                <a:ln>
                  <a:noFill/>
                </a:ln>
                <a:effectLst/>
                <a:latin typeface="Tahoma" pitchFamily="34" charset="0"/>
                <a:ea typeface="Times New Roman" pitchFamily="18" charset="0"/>
                <a:cs typeface="Tahoma" pitchFamily="34" charset="0"/>
              </a:rPr>
              <a:t>Followers of socialist ideology who commit themselves to achieving socialism through democratic reforms are called: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A. Communists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B. </a:t>
            </a:r>
            <a:r>
              <a:rPr kumimoji="0" lang="en-US" sz="2800" b="0" i="0" u="none" strike="noStrike" cap="none" normalizeH="0" dirty="0" smtClean="0">
                <a:ln>
                  <a:noFill/>
                </a:ln>
                <a:effectLst/>
                <a:latin typeface="Tahoma" pitchFamily="34" charset="0"/>
                <a:ea typeface="Times New Roman" pitchFamily="18" charset="0"/>
                <a:cs typeface="Tahoma" pitchFamily="34" charset="0"/>
              </a:rPr>
              <a:t>Social democrats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C. Individualists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Political democrats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New democrats</a:t>
            </a: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A"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467544" y="612551"/>
            <a:ext cx="7992888"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3.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Followers of socialist ideology who commit themselves to achieving socialism through democratic reforms are called: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Communists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Social democrats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Individualists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Political democrats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New democrats</a:t>
            </a: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32048" y="827414"/>
            <a:ext cx="8604448"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en-US" sz="2800" b="1" dirty="0" smtClean="0">
                <a:solidFill>
                  <a:srgbClr val="000000"/>
                </a:solidFill>
                <a:latin typeface="Tahoma" pitchFamily="34" charset="0"/>
                <a:ea typeface="Times New Roman" pitchFamily="18" charset="0"/>
                <a:cs typeface="Tahoma" pitchFamily="34" charset="0"/>
              </a:rPr>
              <a:t>4.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What kind of economies were once very common throughout much of the world, although they are becoming less so?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A.</a:t>
            </a:r>
            <a:r>
              <a:rPr kumimoji="0" lang="en-US" sz="2800" b="0" i="0" u="none" strike="noStrike" cap="none" normalizeH="0" dirty="0" smtClean="0">
                <a:ln>
                  <a:noFill/>
                </a:ln>
                <a:effectLst/>
                <a:latin typeface="Tahoma" pitchFamily="34" charset="0"/>
                <a:ea typeface="Times New Roman" pitchFamily="18" charset="0"/>
                <a:cs typeface="Tahoma" pitchFamily="34" charset="0"/>
              </a:rPr>
              <a:t> mixed</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state-directed</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C. command</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market</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regulated</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432048" y="827414"/>
            <a:ext cx="8604448"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en-US" sz="2800" b="1" dirty="0" smtClean="0">
                <a:solidFill>
                  <a:srgbClr val="000000"/>
                </a:solidFill>
                <a:latin typeface="Tahoma" pitchFamily="34" charset="0"/>
                <a:ea typeface="Times New Roman" pitchFamily="18" charset="0"/>
                <a:cs typeface="Tahoma" pitchFamily="34" charset="0"/>
              </a:rPr>
              <a:t>4.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What kind of economies were once very common throughout much of the world, although they are becoming less so?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mixed</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state-directed</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command</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market</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regulated</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36512" y="40550"/>
            <a:ext cx="8748464"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en-US" sz="2800" b="1" dirty="0" smtClean="0">
                <a:latin typeface="Tahoma" pitchFamily="34" charset="0"/>
                <a:ea typeface="Times New Roman" pitchFamily="18" charset="0"/>
                <a:cs typeface="Tahoma" pitchFamily="34" charset="0"/>
              </a:rPr>
              <a:t>5</a:t>
            </a:r>
            <a:r>
              <a:rPr lang="en-US" sz="2400" b="1" dirty="0" smtClean="0">
                <a:latin typeface="Tahoma" pitchFamily="34" charset="0"/>
                <a:ea typeface="Times New Roman" pitchFamily="18" charset="0"/>
                <a:cs typeface="Tahoma" pitchFamily="34" charset="0"/>
              </a:rPr>
              <a:t>. </a:t>
            </a:r>
            <a:r>
              <a:rPr kumimoji="0" lang="en-US" sz="2400" b="0" i="0" u="none" strike="noStrike" cap="none" normalizeH="0" baseline="0" dirty="0" smtClean="0">
                <a:ln>
                  <a:noFill/>
                </a:ln>
                <a:effectLst/>
                <a:latin typeface="Tahoma" pitchFamily="34" charset="0"/>
                <a:ea typeface="Times New Roman" pitchFamily="18" charset="0"/>
                <a:cs typeface="Tahoma" pitchFamily="34" charset="0"/>
              </a:rPr>
              <a:t>Which of the following describes the concept of intellectual property? </a:t>
            </a:r>
            <a:br>
              <a:rPr kumimoji="0" lang="en-US" sz="2400" b="0" i="0" u="none" strike="noStrike" cap="none" normalizeH="0" baseline="0" dirty="0" smtClean="0">
                <a:ln>
                  <a:noFill/>
                </a:ln>
                <a:effectLst/>
                <a:latin typeface="Tahoma" pitchFamily="34" charset="0"/>
                <a:ea typeface="Times New Roman" pitchFamily="18" charset="0"/>
                <a:cs typeface="Tahoma" pitchFamily="34" charset="0"/>
              </a:rPr>
            </a:br>
            <a:endParaRPr kumimoji="0" lang="en-CA" sz="2400" b="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effectLst/>
                <a:latin typeface="Tahoma" pitchFamily="34" charset="0"/>
                <a:ea typeface="Times New Roman" pitchFamily="18" charset="0"/>
                <a:cs typeface="Tahoma" pitchFamily="34" charset="0"/>
              </a:rPr>
              <a:t>A. Exclusive legal rights of authors, composers, playwrights, artists, and publishers to publish and dispose of their work as they see fit.</a:t>
            </a:r>
            <a:br>
              <a:rPr kumimoji="0" lang="en-US" sz="24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400" i="0" strike="noStrike" cap="none" normalizeH="0" dirty="0" smtClean="0">
                <a:ln>
                  <a:noFill/>
                </a:ln>
                <a:effectLst/>
                <a:latin typeface="Tahoma" pitchFamily="34" charset="0"/>
                <a:ea typeface="Times New Roman" pitchFamily="18" charset="0"/>
                <a:cs typeface="Tahoma" pitchFamily="34" charset="0"/>
              </a:rPr>
              <a:t>B. </a:t>
            </a:r>
            <a:r>
              <a:rPr kumimoji="0" lang="en-US" sz="2400" b="0" i="0" u="none" strike="noStrike" cap="none" normalizeH="0" baseline="0" dirty="0" smtClean="0">
                <a:ln>
                  <a:noFill/>
                </a:ln>
                <a:effectLst/>
                <a:latin typeface="Tahoma" pitchFamily="34" charset="0"/>
                <a:ea typeface="Times New Roman" pitchFamily="18" charset="0"/>
                <a:cs typeface="Tahoma" pitchFamily="34" charset="0"/>
              </a:rPr>
              <a:t>Property, such as computer software, screenplays, musical scores, or chemical formulas for new drugs, that is the product of intellectual activity.</a:t>
            </a:r>
            <a:br>
              <a:rPr kumimoji="0" lang="en-US" sz="24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400" b="0" i="0" u="none" strike="noStrike" cap="none" normalizeH="0" baseline="0" dirty="0" smtClean="0">
                <a:ln>
                  <a:noFill/>
                </a:ln>
                <a:effectLst/>
                <a:latin typeface="Tahoma" pitchFamily="34" charset="0"/>
                <a:ea typeface="Times New Roman" pitchFamily="18" charset="0"/>
                <a:cs typeface="Tahoma" pitchFamily="34" charset="0"/>
              </a:rPr>
              <a:t>C. Designs and names, often officially registered, by which merchants or manufacturers designate and differentiate their products.</a:t>
            </a:r>
            <a:br>
              <a:rPr kumimoji="0" lang="en-US" sz="24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400" b="0" i="0" u="none" strike="noStrike" cap="none" normalizeH="0" baseline="0" dirty="0" smtClean="0">
                <a:ln>
                  <a:noFill/>
                </a:ln>
                <a:effectLst/>
                <a:latin typeface="Tahoma" pitchFamily="34" charset="0"/>
                <a:ea typeface="Times New Roman" pitchFamily="18" charset="0"/>
                <a:cs typeface="Tahoma" pitchFamily="34" charset="0"/>
              </a:rPr>
              <a:t>D. Document giving the inventor of a new product or process exclusive rights to the manufacturer, use, or sales of that invention.</a:t>
            </a:r>
            <a:br>
              <a:rPr kumimoji="0" lang="en-US" sz="24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400" b="0" i="0" u="none" strike="noStrike" cap="none" normalizeH="0" baseline="0" dirty="0" smtClean="0">
                <a:ln>
                  <a:noFill/>
                </a:ln>
                <a:effectLst/>
                <a:latin typeface="Tahoma" pitchFamily="34" charset="0"/>
                <a:ea typeface="Times New Roman" pitchFamily="18" charset="0"/>
                <a:cs typeface="Tahoma" pitchFamily="34" charset="0"/>
              </a:rPr>
              <a:t>E. Property that can be digitized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and copied</a:t>
            </a:r>
            <a:endParaRPr kumimoji="0" lang="en-US" sz="2800" b="0" i="0" u="none" strike="noStrike" cap="none" normalizeH="0" baseline="0" dirty="0" smtClean="0">
              <a:ln>
                <a:noFill/>
              </a:ln>
              <a:effectLst/>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36512" y="40550"/>
            <a:ext cx="8748464"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lang="en-US" sz="2800" b="1" dirty="0" smtClean="0">
                <a:solidFill>
                  <a:srgbClr val="000000"/>
                </a:solidFill>
                <a:latin typeface="Tahoma" pitchFamily="34" charset="0"/>
                <a:ea typeface="Times New Roman" pitchFamily="18" charset="0"/>
                <a:cs typeface="Tahoma" pitchFamily="34" charset="0"/>
              </a:rPr>
              <a:t>5</a:t>
            </a:r>
            <a:r>
              <a:rPr lang="en-US" sz="2400" b="1" dirty="0" smtClean="0">
                <a:solidFill>
                  <a:srgbClr val="000000"/>
                </a:solidFill>
                <a:latin typeface="Tahoma" pitchFamily="34" charset="0"/>
                <a:ea typeface="Times New Roman" pitchFamily="18" charset="0"/>
                <a:cs typeface="Tahoma" pitchFamily="34" charset="0"/>
              </a:rPr>
              <a:t>. </a:t>
            </a:r>
            <a: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Which of the following describes the concept of intellectual property? </a:t>
            </a:r>
            <a:b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Exclusive legal rights of authors, composers, playwrights, artists, and publishers to publish and dispose of their work as they see fit.</a:t>
            </a:r>
            <a:b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4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B.</a:t>
            </a:r>
            <a: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Property, such as computer software, screenplays, musical scores, or chemical formulas for new drugs, that is the product of intellectual activity.</a:t>
            </a:r>
            <a:b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4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Designs and names, often officially registered, by which merchants or manufacturers designate and differentiate their products.</a:t>
            </a:r>
            <a:b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4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Document giving the inventor of a new product or process exclusive rights to the manufacturer, use, or sales of that invention.</a:t>
            </a:r>
            <a:b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4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4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Property that can be digitized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and copied</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88032" y="1052736"/>
            <a:ext cx="8460432"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6. </a:t>
            </a:r>
            <a:r>
              <a:rPr kumimoji="0" lang="en-US" sz="2800" b="0" i="0" u="none" strike="noStrike" cap="none" normalizeH="0" dirty="0" smtClean="0">
                <a:ln>
                  <a:noFill/>
                </a:ln>
                <a:effectLst/>
                <a:latin typeface="Tahoma" pitchFamily="34" charset="0"/>
                <a:ea typeface="Times New Roman" pitchFamily="18" charset="0"/>
                <a:cs typeface="Tahoma" pitchFamily="34" charset="0"/>
              </a:rPr>
              <a:t>Which of the following is not true regarding culture?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i="0" strike="noStrike" cap="none" normalizeH="0" dirty="0" smtClean="0">
                <a:ln>
                  <a:noFill/>
                </a:ln>
                <a:effectLst/>
                <a:latin typeface="Tahoma" pitchFamily="34" charset="0"/>
                <a:ea typeface="Times New Roman" pitchFamily="18" charset="0"/>
                <a:cs typeface="Tahoma" pitchFamily="34" charset="0"/>
              </a:rPr>
              <a:t>A. </a:t>
            </a:r>
            <a:r>
              <a:rPr kumimoji="0" lang="en-US" sz="2800" b="0" i="0" u="none" strike="noStrike" cap="none" normalizeH="0" dirty="0" smtClean="0">
                <a:ln>
                  <a:noFill/>
                </a:ln>
                <a:effectLst/>
                <a:latin typeface="Tahoma" pitchFamily="34" charset="0"/>
                <a:ea typeface="Times New Roman" pitchFamily="18" charset="0"/>
                <a:cs typeface="Tahoma" pitchFamily="34" charset="0"/>
              </a:rPr>
              <a:t>Culture is static.</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Culture is evolving.</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C. Culture has changed significantly over past decades.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Culture involves the knowledge and beliefs of people.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None of these answers is correct</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1"/>
          <p:cNvSpPr>
            <a:spLocks noChangeArrowheads="1"/>
          </p:cNvSpPr>
          <p:nvPr/>
        </p:nvSpPr>
        <p:spPr bwMode="auto">
          <a:xfrm>
            <a:off x="288032" y="1052736"/>
            <a:ext cx="8460432"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6.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Which of the following is not true regarding culture?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Culture is static.</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Culture is evolving.</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Culture has changed significantly over past decades.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Culture involves the knowledge and beliefs of people.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None of these answers is correct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32049" y="398269"/>
            <a:ext cx="8460431"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7. </a:t>
            </a:r>
            <a:r>
              <a:rPr kumimoji="0" lang="en-US" sz="2800" b="0" i="0" u="none" strike="noStrike" cap="none" normalizeH="0" dirty="0" smtClean="0">
                <a:ln>
                  <a:noFill/>
                </a:ln>
                <a:effectLst/>
                <a:latin typeface="Tahoma" pitchFamily="34" charset="0"/>
                <a:ea typeface="Times New Roman" pitchFamily="18" charset="0"/>
                <a:cs typeface="Tahoma" pitchFamily="34" charset="0"/>
              </a:rPr>
              <a:t>__________ are social conventions concerning things such as the appropriate dress code in a particular situation, good social manners, eating with the correct utensils, </a:t>
            </a:r>
            <a:r>
              <a:rPr kumimoji="0" lang="en-US" sz="2800" b="0" i="0" u="none" strike="noStrike" cap="none" normalizeH="0" dirty="0" err="1" smtClean="0">
                <a:ln>
                  <a:noFill/>
                </a:ln>
                <a:effectLst/>
                <a:latin typeface="Tahoma" pitchFamily="34" charset="0"/>
                <a:ea typeface="Times New Roman" pitchFamily="18" charset="0"/>
                <a:cs typeface="Tahoma" pitchFamily="34" charset="0"/>
              </a:rPr>
              <a:t>neighbourly</a:t>
            </a:r>
            <a:r>
              <a:rPr kumimoji="0" lang="en-US" sz="2800" b="0" i="0" u="none" strike="noStrike" cap="none" normalizeH="0" dirty="0" smtClean="0">
                <a:ln>
                  <a:noFill/>
                </a:ln>
                <a:effectLst/>
                <a:latin typeface="Tahoma" pitchFamily="34" charset="0"/>
                <a:ea typeface="Times New Roman" pitchFamily="18" charset="0"/>
                <a:cs typeface="Tahoma" pitchFamily="34" charset="0"/>
              </a:rPr>
              <a:t> </a:t>
            </a:r>
            <a:r>
              <a:rPr kumimoji="0" lang="en-US" sz="2800" b="0" i="0" u="none" strike="noStrike" cap="none" normalizeH="0" dirty="0" err="1" smtClean="0">
                <a:ln>
                  <a:noFill/>
                </a:ln>
                <a:effectLst/>
                <a:latin typeface="Tahoma" pitchFamily="34" charset="0"/>
                <a:ea typeface="Times New Roman" pitchFamily="18" charset="0"/>
                <a:cs typeface="Tahoma" pitchFamily="34" charset="0"/>
              </a:rPr>
              <a:t>behaviour</a:t>
            </a:r>
            <a:r>
              <a:rPr kumimoji="0" lang="en-US" sz="2800" b="0" i="0" u="none" strike="noStrike" cap="none" normalizeH="0" dirty="0" smtClean="0">
                <a:ln>
                  <a:noFill/>
                </a:ln>
                <a:effectLst/>
                <a:latin typeface="Tahoma" pitchFamily="34" charset="0"/>
                <a:ea typeface="Times New Roman" pitchFamily="18" charset="0"/>
                <a:cs typeface="Tahoma" pitchFamily="34" charset="0"/>
              </a:rPr>
              <a:t>, and the like.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CA" sz="2800" b="0" i="0" u="none" strike="noStrike" cap="none" normalizeH="0" dirty="0" smtClean="0">
                <a:ln>
                  <a:noFill/>
                </a:ln>
                <a:effectLst/>
                <a:latin typeface="Tahoma" pitchFamily="34" charset="0"/>
                <a:ea typeface="Times New Roman" pitchFamily="18" charset="0"/>
                <a:cs typeface="Tahoma" pitchFamily="34" charset="0"/>
              </a:rPr>
              <a:t>A. Rites</a:t>
            </a:r>
            <a:br>
              <a:rPr kumimoji="0" lang="fr-CA" sz="2800" b="0" i="0" u="none" strike="noStrike" cap="none" normalizeH="0" dirty="0" smtClean="0">
                <a:ln>
                  <a:noFill/>
                </a:ln>
                <a:effectLst/>
                <a:latin typeface="Tahoma" pitchFamily="34" charset="0"/>
                <a:ea typeface="Times New Roman" pitchFamily="18" charset="0"/>
                <a:cs typeface="Tahoma" pitchFamily="34" charset="0"/>
              </a:rPr>
            </a:br>
            <a:r>
              <a:rPr kumimoji="0" lang="fr-CA" sz="2800" b="0" i="0" u="none" strike="noStrike" cap="none" normalizeH="0" dirty="0" smtClean="0">
                <a:ln>
                  <a:noFill/>
                </a:ln>
                <a:effectLst/>
                <a:latin typeface="Tahoma" pitchFamily="34" charset="0"/>
                <a:ea typeface="Times New Roman" pitchFamily="18" charset="0"/>
                <a:cs typeface="Tahoma" pitchFamily="34" charset="0"/>
              </a:rPr>
              <a:t>B. </a:t>
            </a:r>
            <a:r>
              <a:rPr kumimoji="0" lang="fr-CA" sz="2800" b="0" i="0" u="none" strike="noStrike" cap="none" normalizeH="0" dirty="0" err="1" smtClean="0">
                <a:ln>
                  <a:noFill/>
                </a:ln>
                <a:effectLst/>
                <a:latin typeface="Tahoma" pitchFamily="34" charset="0"/>
                <a:ea typeface="Times New Roman" pitchFamily="18" charset="0"/>
                <a:cs typeface="Tahoma" pitchFamily="34" charset="0"/>
              </a:rPr>
              <a:t>Rituals</a:t>
            </a:r>
            <a:r>
              <a:rPr kumimoji="0" lang="fr-CA" sz="2800" b="0" i="0" u="none" strike="noStrike" cap="none" normalizeH="0" dirty="0" smtClean="0">
                <a:ln>
                  <a:noFill/>
                </a:ln>
                <a:effectLst/>
                <a:latin typeface="Tahoma" pitchFamily="34" charset="0"/>
                <a:ea typeface="Times New Roman" pitchFamily="18" charset="0"/>
                <a:cs typeface="Tahoma" pitchFamily="34" charset="0"/>
              </a:rPr>
              <a:t/>
            </a:r>
            <a:br>
              <a:rPr kumimoji="0" lang="fr-CA" sz="2800" b="0" i="0" u="none" strike="noStrike" cap="none" normalizeH="0" dirty="0" smtClean="0">
                <a:ln>
                  <a:noFill/>
                </a:ln>
                <a:effectLst/>
                <a:latin typeface="Tahoma" pitchFamily="34" charset="0"/>
                <a:ea typeface="Times New Roman" pitchFamily="18" charset="0"/>
                <a:cs typeface="Tahoma" pitchFamily="34" charset="0"/>
              </a:rPr>
            </a:br>
            <a:r>
              <a:rPr kumimoji="0" lang="fr-CA" sz="2800" b="0" i="0" u="none" strike="noStrike" cap="none" normalizeH="0" dirty="0" smtClean="0">
                <a:ln>
                  <a:noFill/>
                </a:ln>
                <a:effectLst/>
                <a:latin typeface="Tahoma" pitchFamily="34" charset="0"/>
                <a:ea typeface="Times New Roman" pitchFamily="18" charset="0"/>
                <a:cs typeface="Tahoma" pitchFamily="34" charset="0"/>
              </a:rPr>
              <a:t>C. Mores</a:t>
            </a:r>
            <a:br>
              <a:rPr kumimoji="0" lang="fr-CA" sz="2800" b="0" i="0" u="none" strike="noStrike" cap="none" normalizeH="0" dirty="0" smtClean="0">
                <a:ln>
                  <a:noFill/>
                </a:ln>
                <a:effectLst/>
                <a:latin typeface="Tahoma" pitchFamily="34" charset="0"/>
                <a:ea typeface="Times New Roman" pitchFamily="18" charset="0"/>
                <a:cs typeface="Tahoma" pitchFamily="34" charset="0"/>
              </a:rPr>
            </a:br>
            <a:r>
              <a:rPr kumimoji="0" lang="fr-CA" sz="2800" i="0" strike="noStrike" cap="none" normalizeH="0" dirty="0" smtClean="0">
                <a:ln>
                  <a:noFill/>
                </a:ln>
                <a:effectLst/>
                <a:latin typeface="Tahoma" pitchFamily="34" charset="0"/>
                <a:ea typeface="Times New Roman" pitchFamily="18" charset="0"/>
                <a:cs typeface="Tahoma" pitchFamily="34" charset="0"/>
              </a:rPr>
              <a:t>D. </a:t>
            </a:r>
            <a:r>
              <a:rPr kumimoji="0" lang="fr-CA" sz="2800" b="0" i="0" u="none" strike="noStrike" cap="none" normalizeH="0" dirty="0" err="1" smtClean="0">
                <a:ln>
                  <a:noFill/>
                </a:ln>
                <a:effectLst/>
                <a:latin typeface="Tahoma" pitchFamily="34" charset="0"/>
                <a:ea typeface="Times New Roman" pitchFamily="18" charset="0"/>
                <a:cs typeface="Tahoma" pitchFamily="34" charset="0"/>
              </a:rPr>
              <a:t>Folkways</a:t>
            </a:r>
            <a:r>
              <a:rPr kumimoji="0" lang="fr-CA" sz="2800" b="0" i="0" u="none" strike="noStrike" cap="none" normalizeH="0" dirty="0" smtClean="0">
                <a:ln>
                  <a:noFill/>
                </a:ln>
                <a:effectLst/>
                <a:latin typeface="Tahoma" pitchFamily="34" charset="0"/>
                <a:ea typeface="Times New Roman" pitchFamily="18" charset="0"/>
                <a:cs typeface="Tahoma" pitchFamily="34" charset="0"/>
              </a:rPr>
              <a:t/>
            </a:r>
            <a:br>
              <a:rPr kumimoji="0" lang="fr-CA" sz="2800" b="0" i="0" u="none" strike="noStrike" cap="none" normalizeH="0" dirty="0" smtClean="0">
                <a:ln>
                  <a:noFill/>
                </a:ln>
                <a:effectLst/>
                <a:latin typeface="Tahoma" pitchFamily="34" charset="0"/>
                <a:ea typeface="Times New Roman" pitchFamily="18" charset="0"/>
                <a:cs typeface="Tahoma" pitchFamily="34" charset="0"/>
              </a:rPr>
            </a:br>
            <a:r>
              <a:rPr kumimoji="0" lang="fr-CA" sz="2800" b="0" i="0" u="none" strike="noStrike" cap="none" normalizeH="0" dirty="0" smtClean="0">
                <a:ln>
                  <a:noFill/>
                </a:ln>
                <a:effectLst/>
                <a:latin typeface="Tahoma" pitchFamily="34" charset="0"/>
                <a:ea typeface="Times New Roman" pitchFamily="18" charset="0"/>
                <a:cs typeface="Tahoma" pitchFamily="34" charset="0"/>
              </a:rPr>
              <a:t>E. </a:t>
            </a:r>
            <a:r>
              <a:rPr kumimoji="0" lang="fr-CA" sz="2800" b="0" i="0" u="none" strike="noStrike" cap="none" normalizeH="0" dirty="0" err="1" smtClean="0">
                <a:ln>
                  <a:noFill/>
                </a:ln>
                <a:effectLst/>
                <a:latin typeface="Tahoma" pitchFamily="34" charset="0"/>
                <a:ea typeface="Times New Roman" pitchFamily="18" charset="0"/>
                <a:cs typeface="Tahoma" pitchFamily="34" charset="0"/>
              </a:rPr>
              <a:t>Etiquette</a:t>
            </a:r>
            <a:endParaRPr kumimoji="0" lang="fr-CA"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432049" y="398269"/>
            <a:ext cx="8460431"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7.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__________ are social conventions concerning things such as the appropriate dress code in a particular situation, good social manners, eating with the correct utensils, </a:t>
            </a:r>
            <a:r>
              <a:rPr kumimoji="0" lang="en-US" sz="2800" b="0" i="0" u="none" strike="noStrike" cap="none" normalizeH="0" baseline="0" dirty="0" err="1" smtClean="0">
                <a:ln>
                  <a:noFill/>
                </a:ln>
                <a:solidFill>
                  <a:srgbClr val="000000"/>
                </a:solidFill>
                <a:effectLst/>
                <a:latin typeface="Tahoma" pitchFamily="34" charset="0"/>
                <a:ea typeface="Times New Roman" pitchFamily="18" charset="0"/>
                <a:cs typeface="Tahoma" pitchFamily="34" charset="0"/>
              </a:rPr>
              <a:t>neighbourly</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en-US" sz="2800" b="0" i="0" u="none" strike="noStrike" cap="none" normalizeH="0" baseline="0" dirty="0" err="1" smtClean="0">
                <a:ln>
                  <a:noFill/>
                </a:ln>
                <a:solidFill>
                  <a:srgbClr val="000000"/>
                </a:solidFill>
                <a:effectLst/>
                <a:latin typeface="Tahoma" pitchFamily="34" charset="0"/>
                <a:ea typeface="Times New Roman" pitchFamily="18" charset="0"/>
                <a:cs typeface="Tahoma" pitchFamily="34" charset="0"/>
              </a:rPr>
              <a:t>behaviour</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and the like.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CA"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Rites</a:t>
            </a:r>
            <a:b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fr-CA"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fr-CA" sz="2800" b="0" i="0" u="none" strike="noStrike" cap="none" normalizeH="0" baseline="0" dirty="0" err="1" smtClean="0">
                <a:ln>
                  <a:noFill/>
                </a:ln>
                <a:solidFill>
                  <a:srgbClr val="000000"/>
                </a:solidFill>
                <a:effectLst/>
                <a:latin typeface="Tahoma" pitchFamily="34" charset="0"/>
                <a:ea typeface="Times New Roman" pitchFamily="18" charset="0"/>
                <a:cs typeface="Tahoma" pitchFamily="34" charset="0"/>
              </a:rPr>
              <a:t>Rituals</a:t>
            </a:r>
            <a: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fr-CA"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Mores</a:t>
            </a:r>
            <a:b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fr-CA"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D.</a:t>
            </a:r>
            <a: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fr-CA" sz="2800" b="0" i="0" u="none" strike="noStrike" cap="none" normalizeH="0" baseline="0" dirty="0" err="1" smtClean="0">
                <a:ln>
                  <a:noFill/>
                </a:ln>
                <a:solidFill>
                  <a:srgbClr val="000000"/>
                </a:solidFill>
                <a:effectLst/>
                <a:latin typeface="Tahoma" pitchFamily="34" charset="0"/>
                <a:ea typeface="Times New Roman" pitchFamily="18" charset="0"/>
                <a:cs typeface="Tahoma" pitchFamily="34" charset="0"/>
              </a:rPr>
              <a:t>Folkways</a:t>
            </a:r>
            <a: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fr-CA"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fr-CA"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fr-CA" sz="2800" b="0" i="0" u="none" strike="noStrike" cap="none" normalizeH="0" baseline="0" dirty="0" err="1" smtClean="0">
                <a:ln>
                  <a:noFill/>
                </a:ln>
                <a:solidFill>
                  <a:srgbClr val="000000"/>
                </a:solidFill>
                <a:effectLst/>
                <a:latin typeface="Tahoma" pitchFamily="34" charset="0"/>
                <a:ea typeface="Times New Roman" pitchFamily="18" charset="0"/>
                <a:cs typeface="Tahoma" pitchFamily="34" charset="0"/>
              </a:rPr>
              <a:t>Etiquette</a:t>
            </a:r>
            <a:endParaRPr kumimoji="0" lang="fr-CA"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251520" y="349827"/>
            <a:ext cx="8712968"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8. </a:t>
            </a:r>
            <a:r>
              <a:rPr kumimoji="0" lang="en-US" sz="2800" b="0" i="0" u="none" strike="noStrike" cap="none" normalizeH="0" dirty="0" smtClean="0">
                <a:ln>
                  <a:noFill/>
                </a:ln>
                <a:effectLst/>
                <a:latin typeface="Tahoma" pitchFamily="34" charset="0"/>
                <a:ea typeface="Times New Roman" pitchFamily="18" charset="0"/>
                <a:cs typeface="Tahoma" pitchFamily="34" charset="0"/>
              </a:rPr>
              <a:t>Which of </a:t>
            </a:r>
            <a:r>
              <a:rPr kumimoji="0" lang="en-US" sz="2800" b="0" i="0" u="none" strike="noStrike" cap="none" normalizeH="0" dirty="0" err="1" smtClean="0">
                <a:ln>
                  <a:noFill/>
                </a:ln>
                <a:effectLst/>
                <a:latin typeface="Tahoma" pitchFamily="34" charset="0"/>
                <a:ea typeface="Times New Roman" pitchFamily="18" charset="0"/>
                <a:cs typeface="Tahoma" pitchFamily="34" charset="0"/>
              </a:rPr>
              <a:t>Hofstede's</a:t>
            </a:r>
            <a:r>
              <a:rPr kumimoji="0" lang="en-US" sz="2800" b="0" i="0" u="none" strike="noStrike" cap="none" normalizeH="0" dirty="0" smtClean="0">
                <a:ln>
                  <a:noFill/>
                </a:ln>
                <a:effectLst/>
                <a:latin typeface="Tahoma" pitchFamily="34" charset="0"/>
                <a:ea typeface="Times New Roman" pitchFamily="18" charset="0"/>
                <a:cs typeface="Tahoma" pitchFamily="34" charset="0"/>
              </a:rPr>
              <a:t> dimensions focuses on how a society deals with the fact that people are unequal in physical and intellectual capabilities?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individualism versus collectivism</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uncertainty avoidance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C. </a:t>
            </a:r>
            <a:r>
              <a:rPr kumimoji="0" lang="en-US" sz="2800" b="0" i="0" u="none" strike="noStrike" cap="none" normalizeH="0" dirty="0" smtClean="0">
                <a:ln>
                  <a:noFill/>
                </a:ln>
                <a:effectLst/>
                <a:latin typeface="Tahoma" pitchFamily="34" charset="0"/>
                <a:ea typeface="Times New Roman" pitchFamily="18" charset="0"/>
                <a:cs typeface="Tahoma" pitchFamily="34" charset="0"/>
              </a:rPr>
              <a:t>power distance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masculinity versus femininity</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time orientation</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251520" y="349827"/>
            <a:ext cx="8712968"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8.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Which of </a:t>
            </a:r>
            <a:r>
              <a:rPr kumimoji="0" lang="en-US" sz="2800" b="0" i="0" u="none" strike="noStrike" cap="none" normalizeH="0" baseline="0" dirty="0" err="1" smtClean="0">
                <a:ln>
                  <a:noFill/>
                </a:ln>
                <a:solidFill>
                  <a:srgbClr val="000000"/>
                </a:solidFill>
                <a:effectLst/>
                <a:latin typeface="Tahoma" pitchFamily="34" charset="0"/>
                <a:ea typeface="Times New Roman" pitchFamily="18" charset="0"/>
                <a:cs typeface="Tahoma" pitchFamily="34" charset="0"/>
              </a:rPr>
              <a:t>Hofstede's</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dimensions focuses on how a society deals with the fact that people are unequal in physical and intellectual capabilities?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individualism versus collectivism</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uncertainty avoidance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power distance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masculinity versus femininity</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time orientation</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88032" y="314403"/>
            <a:ext cx="853244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9. </a:t>
            </a:r>
            <a:r>
              <a:rPr kumimoji="0" lang="en-US" sz="2800" b="0" i="0" u="none" strike="noStrike" cap="none" normalizeH="0" dirty="0" smtClean="0">
                <a:ln>
                  <a:noFill/>
                </a:ln>
                <a:effectLst/>
                <a:latin typeface="Tahoma" pitchFamily="34" charset="0"/>
                <a:ea typeface="Times New Roman" pitchFamily="18" charset="0"/>
                <a:cs typeface="Tahoma" pitchFamily="34" charset="0"/>
              </a:rPr>
              <a:t>A strong need for rules and regulations, with a premium of job security, career patterns, and retirement benefits, would best describe a culture with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low uncertainty avoidance.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low power distance.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C.</a:t>
            </a:r>
            <a:r>
              <a:rPr kumimoji="0" lang="en-US" sz="2800" b="0" i="0" u="none" strike="noStrike" cap="none" normalizeH="0" dirty="0" smtClean="0">
                <a:ln>
                  <a:noFill/>
                </a:ln>
                <a:effectLst/>
                <a:latin typeface="Tahoma" pitchFamily="34" charset="0"/>
                <a:ea typeface="Times New Roman" pitchFamily="18" charset="0"/>
                <a:cs typeface="Tahoma" pitchFamily="34" charset="0"/>
              </a:rPr>
              <a:t> high uncertainty avoidance.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high power distance.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masculine values</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288032" y="314403"/>
            <a:ext cx="853244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9.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A strong need for rules and regulations, with a premium of job security, career patterns, and retirement benefits, would best describe a culture with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low uncertainty avoidance.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low power distance.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high uncertainty avoidance.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high power distance.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masculine values</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79513" y="608074"/>
            <a:ext cx="8280919"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10. </a:t>
            </a:r>
            <a:r>
              <a:rPr kumimoji="0" lang="en-US" sz="2800" b="0" i="0" u="none" strike="noStrike" cap="none" normalizeH="0" dirty="0" smtClean="0">
                <a:ln>
                  <a:noFill/>
                </a:ln>
                <a:effectLst/>
                <a:latin typeface="Tahoma" pitchFamily="34" charset="0"/>
                <a:ea typeface="Times New Roman" pitchFamily="18" charset="0"/>
                <a:cs typeface="Tahoma" pitchFamily="34" charset="0"/>
              </a:rPr>
              <a:t>A situation in which a country specializes in producing the goods it produces most efficiently and buys the products it produces less efficiently from other countries, even if it could produce the good more efficiently itself is referred to as: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comprehensive advantage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pertinent advantage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C.</a:t>
            </a:r>
            <a:r>
              <a:rPr kumimoji="0" lang="en-US" sz="2800" b="0" i="0" u="none" strike="noStrike" cap="none" normalizeH="0" dirty="0" smtClean="0">
                <a:ln>
                  <a:noFill/>
                </a:ln>
                <a:effectLst/>
                <a:latin typeface="Tahoma" pitchFamily="34" charset="0"/>
                <a:ea typeface="Times New Roman" pitchFamily="18" charset="0"/>
                <a:cs typeface="Tahoma" pitchFamily="34" charset="0"/>
              </a:rPr>
              <a:t> comparative advantage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absolute advantage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inherent advantage</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179513" y="608074"/>
            <a:ext cx="8280919"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10.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A situation in which a country specializes in producing the goods it produces most efficiently and buys the products it produces less efficiently from other countries, even if it could produce the good more efficiently itself is referred to as: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comprehensive advantage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pertinent advantage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comparative advantage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absolute advantage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inherent advantage</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16024" y="476672"/>
            <a:ext cx="7740352"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11. </a:t>
            </a:r>
            <a:r>
              <a:rPr kumimoji="0" lang="en-US" sz="2800" b="0" i="0" u="none" strike="noStrike" cap="none" normalizeH="0" dirty="0" smtClean="0">
                <a:ln>
                  <a:noFill/>
                </a:ln>
                <a:effectLst/>
                <a:latin typeface="Tahoma" pitchFamily="34" charset="0"/>
                <a:ea typeface="Times New Roman" pitchFamily="18" charset="0"/>
                <a:cs typeface="Tahoma" pitchFamily="34" charset="0"/>
              </a:rPr>
              <a:t>__________ are the oldest and simplest instrument of trade policy.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Subsidies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B. Administrative policies</a:t>
            </a:r>
            <a:br>
              <a:rPr kumimoji="0" lang="en-US" sz="2800" i="0"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C. </a:t>
            </a:r>
            <a:r>
              <a:rPr kumimoji="0" lang="en-US" sz="2800" b="0" i="0" u="none" strike="noStrike" cap="none" normalizeH="0" dirty="0" smtClean="0">
                <a:ln>
                  <a:noFill/>
                </a:ln>
                <a:effectLst/>
                <a:latin typeface="Tahoma" pitchFamily="34" charset="0"/>
                <a:ea typeface="Times New Roman" pitchFamily="18" charset="0"/>
                <a:cs typeface="Tahoma" pitchFamily="34" charset="0"/>
              </a:rPr>
              <a:t>Tariffs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Voluntary export restraints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Price discrimination</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1"/>
          <p:cNvSpPr>
            <a:spLocks noChangeArrowheads="1"/>
          </p:cNvSpPr>
          <p:nvPr/>
        </p:nvSpPr>
        <p:spPr bwMode="auto">
          <a:xfrm>
            <a:off x="216024" y="476672"/>
            <a:ext cx="7740352"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11.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__________ are the oldest and simplest instrument of trade policy.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Subsidies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Administrative policies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Tariffs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Voluntary export restraints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Price discrimination</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323528" y="836712"/>
            <a:ext cx="7992888"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12. </a:t>
            </a:r>
            <a:r>
              <a:rPr kumimoji="0" lang="en-US" sz="2800" b="0" i="0" u="none" strike="noStrike" cap="none" normalizeH="0" dirty="0" smtClean="0">
                <a:ln>
                  <a:noFill/>
                </a:ln>
                <a:effectLst/>
                <a:latin typeface="Tahoma" pitchFamily="34" charset="0"/>
                <a:ea typeface="Times New Roman" pitchFamily="18" charset="0"/>
                <a:cs typeface="Tahoma" pitchFamily="34" charset="0"/>
              </a:rPr>
              <a:t>If DELL Computers has Net Income of $ 2 billion on Sales Revenue of $62 billion; Financial Analysts will say it has what Percentage Net Income to Revenue?</a:t>
            </a:r>
          </a:p>
          <a:p>
            <a:pPr marL="0" marR="0" lvl="0" indent="0" algn="l" defTabSz="914400" rtl="0" eaLnBrk="1" fontAlgn="base" latinLnBrk="0" hangingPunct="1">
              <a:lnSpc>
                <a:spcPct val="100000"/>
              </a:lnSpc>
              <a:spcBef>
                <a:spcPct val="0"/>
              </a:spcBef>
              <a:spcAft>
                <a:spcPct val="0"/>
              </a:spcAft>
              <a:buClrTx/>
              <a:buSzTx/>
              <a:tabLst/>
            </a:pP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2.3%</a:t>
            </a: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i="0" strike="noStrike" cap="none" normalizeH="0" dirty="0" smtClean="0">
                <a:ln>
                  <a:noFill/>
                </a:ln>
                <a:effectLst/>
                <a:latin typeface="Tahoma" pitchFamily="34" charset="0"/>
                <a:ea typeface="Times New Roman" pitchFamily="18" charset="0"/>
                <a:cs typeface="Tahoma" pitchFamily="34" charset="0"/>
              </a:rPr>
              <a:t>B.</a:t>
            </a:r>
            <a:r>
              <a:rPr kumimoji="0" lang="en-US" sz="2800" b="0" i="0" strike="noStrike" cap="none" normalizeH="0" dirty="0" smtClean="0">
                <a:ln>
                  <a:noFill/>
                </a:ln>
                <a:effectLst/>
                <a:latin typeface="Tahoma" pitchFamily="34" charset="0"/>
                <a:ea typeface="Times New Roman" pitchFamily="18" charset="0"/>
                <a:cs typeface="Tahoma" pitchFamily="34" charset="0"/>
              </a:rPr>
              <a:t> </a:t>
            </a:r>
            <a:r>
              <a:rPr kumimoji="0" lang="en-US" sz="2800" b="0" i="0" u="none" strike="noStrike" cap="none" normalizeH="0" dirty="0" smtClean="0">
                <a:ln>
                  <a:noFill/>
                </a:ln>
                <a:effectLst/>
                <a:latin typeface="Tahoma" pitchFamily="34" charset="0"/>
                <a:ea typeface="Times New Roman" pitchFamily="18" charset="0"/>
                <a:cs typeface="Tahoma" pitchFamily="34" charset="0"/>
              </a:rPr>
              <a:t>3.2%</a:t>
            </a: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C. -3.2%</a:t>
            </a: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D. 31%</a:t>
            </a: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E. None of the above. </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1"/>
          <p:cNvSpPr>
            <a:spLocks noChangeArrowheads="1"/>
          </p:cNvSpPr>
          <p:nvPr/>
        </p:nvSpPr>
        <p:spPr bwMode="auto">
          <a:xfrm>
            <a:off x="323528" y="836712"/>
            <a:ext cx="7992888"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12. </a:t>
            </a:r>
            <a:r>
              <a:rPr kumimoji="0" lang="en-US" sz="28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If DELL Computers has Net Income of $ 2 billion on Sales Revenue of $62 billion; Financial Analysts will say it has what Percentage Net Income to Revenue?</a:t>
            </a:r>
          </a:p>
          <a:p>
            <a:pPr marL="0" marR="0" lvl="0" indent="0" algn="l" defTabSz="914400" rtl="0" eaLnBrk="1" fontAlgn="base" latinLnBrk="0" hangingPunct="1">
              <a:lnSpc>
                <a:spcPct val="100000"/>
              </a:lnSpc>
              <a:spcBef>
                <a:spcPct val="0"/>
              </a:spcBef>
              <a:spcAft>
                <a:spcPct val="0"/>
              </a:spcAft>
              <a:buClrTx/>
              <a:buSzTx/>
              <a:tabLst/>
            </a:pP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2.3%</a:t>
            </a: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3.2%</a:t>
            </a: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-3.2%</a:t>
            </a: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31%</a:t>
            </a: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None of the above.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67544" y="185726"/>
            <a:ext cx="8280920" cy="655564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effectLst/>
                <a:latin typeface="Tahoma" pitchFamily="34" charset="0"/>
                <a:ea typeface="Times New Roman" pitchFamily="18" charset="0"/>
                <a:cs typeface="Tahoma" pitchFamily="34" charset="0"/>
              </a:rPr>
              <a:t>13.</a:t>
            </a:r>
            <a:r>
              <a:rPr kumimoji="0" lang="en-US" sz="2800" b="1" i="0" u="none" strike="noStrike" cap="none" normalizeH="0" dirty="0" smtClean="0">
                <a:ln>
                  <a:noFill/>
                </a:ln>
                <a:effectLst/>
                <a:latin typeface="Tahoma" pitchFamily="34" charset="0"/>
                <a:ea typeface="Times New Roman" pitchFamily="18" charset="0"/>
                <a:cs typeface="Tahoma" pitchFamily="34" charset="0"/>
              </a:rPr>
              <a:t> </a:t>
            </a:r>
            <a:r>
              <a:rPr kumimoji="0" lang="en-US" sz="2800" b="0" i="0" u="none" strike="noStrike" cap="none" normalizeH="0" dirty="0" smtClean="0">
                <a:ln>
                  <a:noFill/>
                </a:ln>
                <a:effectLst/>
                <a:latin typeface="Tahoma" pitchFamily="34" charset="0"/>
                <a:ea typeface="Times New Roman" pitchFamily="18" charset="0"/>
                <a:cs typeface="Tahoma" pitchFamily="34" charset="0"/>
              </a:rPr>
              <a:t>Canada uses Marketing Boards to protect agriculture (dairy &amp; poultry); the United States uses subsidies (grain production).  This results in:</a:t>
            </a:r>
            <a:endParaRPr lang="en-US" sz="2800" dirty="0" smtClean="0">
              <a:latin typeface="Tahoma" pitchFamily="34" charset="0"/>
              <a:ea typeface="Times New Roman" pitchFamily="18" charset="0"/>
              <a:cs typeface="Tahoma" pitchFamily="34" charset="0"/>
            </a:endParaRPr>
          </a:p>
          <a:p>
            <a:pPr marL="0" marR="0" lvl="0" indent="0" algn="l" defTabSz="914400" rtl="0" eaLnBrk="1" fontAlgn="base" latinLnBrk="0" hangingPunct="1">
              <a:lnSpc>
                <a:spcPct val="100000"/>
              </a:lnSpc>
              <a:spcBef>
                <a:spcPct val="0"/>
              </a:spcBef>
              <a:spcAft>
                <a:spcPct val="0"/>
              </a:spcAft>
              <a:buClrTx/>
              <a:buSzTx/>
              <a:tabLst/>
            </a:pPr>
            <a:endParaRPr kumimoji="0" lang="en-US" sz="2800" b="0" i="0" u="none" strike="noStrike" cap="none" normalizeH="0" baseline="0" dirty="0">
              <a:ln>
                <a:noFill/>
              </a:ln>
              <a:effectLst/>
              <a:latin typeface="Tahoma" pitchFamily="34" charset="0"/>
              <a:ea typeface="Times New Roman" pitchFamily="18" charset="0"/>
              <a:cs typeface="Tahom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Canada </a:t>
            </a:r>
            <a:r>
              <a:rPr lang="en-US" sz="2800" dirty="0" smtClean="0">
                <a:latin typeface="Tahoma" pitchFamily="34" charset="0"/>
                <a:ea typeface="Times New Roman" pitchFamily="18" charset="0"/>
                <a:cs typeface="Tahoma" pitchFamily="34" charset="0"/>
              </a:rPr>
              <a:t>produces less dairy &amp; poultry than its consumers demand – pushing prices up</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Canad</a:t>
            </a:r>
            <a:r>
              <a:rPr lang="en-US" sz="2800" dirty="0" smtClean="0">
                <a:latin typeface="Tahoma" pitchFamily="34" charset="0"/>
                <a:ea typeface="Times New Roman" pitchFamily="18" charset="0"/>
                <a:cs typeface="Tahoma" pitchFamily="34" charset="0"/>
              </a:rPr>
              <a:t>a produces more than consumers demand – consequently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Canada</a:t>
            </a:r>
            <a:r>
              <a:rPr kumimoji="0" lang="en-US" sz="2800" b="0" i="0" u="none" strike="noStrike" cap="none" normalizeH="0" dirty="0" smtClean="0">
                <a:ln>
                  <a:noFill/>
                </a:ln>
                <a:effectLst/>
                <a:latin typeface="Tahoma" pitchFamily="34" charset="0"/>
                <a:ea typeface="Times New Roman" pitchFamily="18" charset="0"/>
                <a:cs typeface="Tahoma" pitchFamily="34" charset="0"/>
              </a:rPr>
              <a:t> exports dairy &amp; poultry</a:t>
            </a:r>
          </a:p>
          <a:p>
            <a:pPr marL="0" marR="0" lvl="0" indent="0" algn="l" defTabSz="914400" rtl="0" eaLnBrk="0" fontAlgn="base" latinLnBrk="0" hangingPunct="0">
              <a:lnSpc>
                <a:spcPct val="100000"/>
              </a:lnSpc>
              <a:spcBef>
                <a:spcPct val="0"/>
              </a:spcBef>
              <a:spcAft>
                <a:spcPct val="0"/>
              </a:spcAft>
              <a:buClrTx/>
              <a:buSzTx/>
              <a:buFontTx/>
              <a:buNone/>
              <a:tabLst/>
            </a:pPr>
            <a:r>
              <a:rPr lang="en-US" sz="2800" baseline="0" dirty="0" smtClean="0">
                <a:latin typeface="Tahoma" pitchFamily="34" charset="0"/>
                <a:ea typeface="Times New Roman" pitchFamily="18" charset="0"/>
                <a:cs typeface="Tahoma" pitchFamily="34" charset="0"/>
              </a:rPr>
              <a:t>C.</a:t>
            </a:r>
            <a:r>
              <a:rPr lang="en-US" sz="2800" dirty="0" smtClean="0">
                <a:latin typeface="Tahoma" pitchFamily="34" charset="0"/>
                <a:ea typeface="Times New Roman" pitchFamily="18" charset="0"/>
                <a:cs typeface="Tahoma" pitchFamily="34" charset="0"/>
              </a:rPr>
              <a:t> The United States produces more grain than its consumers demand – the surplus is exported</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i="0" strike="noStrike" cap="none" normalizeH="0" baseline="0" dirty="0" smtClean="0">
                <a:ln>
                  <a:noFill/>
                </a:ln>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The United States</a:t>
            </a:r>
            <a:r>
              <a:rPr kumimoji="0" lang="en-US" sz="2800" b="0" i="0" u="none" strike="noStrike" cap="none" normalizeH="0" dirty="0" smtClean="0">
                <a:ln>
                  <a:noFill/>
                </a:ln>
                <a:effectLst/>
                <a:latin typeface="Tahoma" pitchFamily="34" charset="0"/>
                <a:ea typeface="Times New Roman" pitchFamily="18" charset="0"/>
                <a:cs typeface="Tahoma" pitchFamily="34" charset="0"/>
              </a:rPr>
              <a:t> produces less grain than its consumers demand – </a:t>
            </a:r>
            <a:r>
              <a:rPr lang="en-US" sz="2800" dirty="0" smtClean="0">
                <a:latin typeface="Tahoma" pitchFamily="34" charset="0"/>
                <a:ea typeface="Times New Roman" pitchFamily="18" charset="0"/>
                <a:cs typeface="Tahoma" pitchFamily="34" charset="0"/>
              </a:rPr>
              <a:t>which pushes world prices up</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E. </a:t>
            </a:r>
            <a:r>
              <a:rPr lang="en-CA" sz="2800" dirty="0" smtClean="0">
                <a:latin typeface="Tahoma" pitchFamily="34" charset="0"/>
                <a:ea typeface="Times New Roman" pitchFamily="18" charset="0"/>
                <a:cs typeface="Tahoma" pitchFamily="34" charset="0"/>
              </a:rPr>
              <a:t>Answers ‘A’ and ‘C’ are correct</a:t>
            </a:r>
          </a:p>
          <a:p>
            <a:pPr marL="0" marR="0" lvl="0" indent="0" algn="l" defTabSz="914400" rtl="0" eaLnBrk="0" fontAlgn="base" latinLnBrk="0" hangingPunct="0">
              <a:lnSpc>
                <a:spcPct val="100000"/>
              </a:lnSpc>
              <a:spcBef>
                <a:spcPct val="0"/>
              </a:spcBef>
              <a:spcAft>
                <a:spcPct val="0"/>
              </a:spcAft>
              <a:buClrTx/>
              <a:buSzTx/>
              <a:buFontTx/>
              <a:buNone/>
              <a:tabLst/>
            </a:pPr>
            <a:r>
              <a:rPr kumimoji="0" lang="en-CA" sz="2800" b="0" i="0" u="none" strike="noStrike" cap="none" normalizeH="0" baseline="0" dirty="0" smtClean="0">
                <a:ln>
                  <a:noFill/>
                </a:ln>
                <a:effectLst/>
                <a:latin typeface="Tahoma" pitchFamily="34" charset="0"/>
                <a:ea typeface="Times New Roman" pitchFamily="18" charset="0"/>
                <a:cs typeface="Tahoma" pitchFamily="34" charset="0"/>
              </a:rPr>
              <a:t>F. Answers</a:t>
            </a:r>
            <a:r>
              <a:rPr kumimoji="0" lang="en-CA" sz="2800" b="0" i="0" u="none" strike="noStrike" cap="none" normalizeH="0" dirty="0" smtClean="0">
                <a:ln>
                  <a:noFill/>
                </a:ln>
                <a:effectLst/>
                <a:latin typeface="Tahoma" pitchFamily="34" charset="0"/>
                <a:ea typeface="Times New Roman" pitchFamily="18" charset="0"/>
                <a:cs typeface="Tahoma" pitchFamily="34" charset="0"/>
              </a:rPr>
              <a:t> ‘B’ and ‘D’ are correct</a:t>
            </a:r>
            <a:endParaRPr kumimoji="0" lang="en-CA" sz="2800" b="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A" sz="28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2345373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67544" y="185726"/>
            <a:ext cx="8280920" cy="655564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effectLst/>
                <a:latin typeface="Tahoma" pitchFamily="34" charset="0"/>
                <a:ea typeface="Times New Roman" pitchFamily="18" charset="0"/>
                <a:cs typeface="Tahoma" pitchFamily="34" charset="0"/>
              </a:rPr>
              <a:t>13.</a:t>
            </a:r>
            <a:r>
              <a:rPr kumimoji="0" lang="en-US" sz="2800" b="0" i="0" u="none" strike="noStrike" cap="none" normalizeH="0" dirty="0" smtClean="0">
                <a:ln>
                  <a:noFill/>
                </a:ln>
                <a:effectLst/>
                <a:latin typeface="Tahoma" pitchFamily="34" charset="0"/>
                <a:ea typeface="Times New Roman" pitchFamily="18" charset="0"/>
                <a:cs typeface="Tahoma" pitchFamily="34" charset="0"/>
              </a:rPr>
              <a:t> Canada uses Marketing Boards to protect agriculture (dairy &amp; poultry); the United States uses subsidies (grain production).  This results in:</a:t>
            </a:r>
            <a:endParaRPr lang="en-US" sz="2800" dirty="0" smtClean="0">
              <a:latin typeface="Tahoma" pitchFamily="34" charset="0"/>
              <a:ea typeface="Times New Roman" pitchFamily="18" charset="0"/>
              <a:cs typeface="Tahoma" pitchFamily="34" charset="0"/>
            </a:endParaRPr>
          </a:p>
          <a:p>
            <a:pPr marL="0" marR="0" lvl="0" indent="0" algn="l" defTabSz="914400" rtl="0" eaLnBrk="1" fontAlgn="base" latinLnBrk="0" hangingPunct="1">
              <a:lnSpc>
                <a:spcPct val="100000"/>
              </a:lnSpc>
              <a:spcBef>
                <a:spcPct val="0"/>
              </a:spcBef>
              <a:spcAft>
                <a:spcPct val="0"/>
              </a:spcAft>
              <a:buClrTx/>
              <a:buSzTx/>
              <a:tabLst/>
            </a:pPr>
            <a:endParaRPr kumimoji="0" lang="en-US" sz="2800" b="0" i="0" u="none" strike="noStrike" cap="none" normalizeH="0" baseline="0" dirty="0">
              <a:ln>
                <a:noFill/>
              </a:ln>
              <a:effectLst/>
              <a:latin typeface="Tahoma" pitchFamily="34" charset="0"/>
              <a:ea typeface="Times New Roman" pitchFamily="18" charset="0"/>
              <a:cs typeface="Tahoma"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Canada </a:t>
            </a:r>
            <a:r>
              <a:rPr lang="en-US" sz="2800" dirty="0" smtClean="0">
                <a:latin typeface="Tahoma" pitchFamily="34" charset="0"/>
                <a:ea typeface="Times New Roman" pitchFamily="18" charset="0"/>
                <a:cs typeface="Tahoma" pitchFamily="34" charset="0"/>
              </a:rPr>
              <a:t>produces less dairy &amp; poultry than its consumers demand – pushing prices up</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Canad</a:t>
            </a:r>
            <a:r>
              <a:rPr lang="en-US" sz="2800" dirty="0" smtClean="0">
                <a:latin typeface="Tahoma" pitchFamily="34" charset="0"/>
                <a:ea typeface="Times New Roman" pitchFamily="18" charset="0"/>
                <a:cs typeface="Tahoma" pitchFamily="34" charset="0"/>
              </a:rPr>
              <a:t>a produces more than consumers demand – consequently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Canada</a:t>
            </a:r>
            <a:r>
              <a:rPr kumimoji="0" lang="en-US" sz="2800" b="0" i="0" u="none" strike="noStrike" cap="none" normalizeH="0" dirty="0" smtClean="0">
                <a:ln>
                  <a:noFill/>
                </a:ln>
                <a:effectLst/>
                <a:latin typeface="Tahoma" pitchFamily="34" charset="0"/>
                <a:ea typeface="Times New Roman" pitchFamily="18" charset="0"/>
                <a:cs typeface="Tahoma" pitchFamily="34" charset="0"/>
              </a:rPr>
              <a:t> exports dairy &amp; poultry</a:t>
            </a:r>
          </a:p>
          <a:p>
            <a:pPr marL="0" marR="0" lvl="0" indent="0" algn="l" defTabSz="914400" rtl="0" eaLnBrk="0" fontAlgn="base" latinLnBrk="0" hangingPunct="0">
              <a:lnSpc>
                <a:spcPct val="100000"/>
              </a:lnSpc>
              <a:spcBef>
                <a:spcPct val="0"/>
              </a:spcBef>
              <a:spcAft>
                <a:spcPct val="0"/>
              </a:spcAft>
              <a:buClrTx/>
              <a:buSzTx/>
              <a:buFontTx/>
              <a:buNone/>
              <a:tabLst/>
            </a:pPr>
            <a:r>
              <a:rPr lang="en-US" sz="2800" baseline="0" dirty="0" smtClean="0">
                <a:latin typeface="Tahoma" pitchFamily="34" charset="0"/>
                <a:ea typeface="Times New Roman" pitchFamily="18" charset="0"/>
                <a:cs typeface="Tahoma" pitchFamily="34" charset="0"/>
              </a:rPr>
              <a:t>C.</a:t>
            </a:r>
            <a:r>
              <a:rPr lang="en-US" sz="2800" dirty="0" smtClean="0">
                <a:latin typeface="Tahoma" pitchFamily="34" charset="0"/>
                <a:ea typeface="Times New Roman" pitchFamily="18" charset="0"/>
                <a:cs typeface="Tahoma" pitchFamily="34" charset="0"/>
              </a:rPr>
              <a:t> The United States produces more grain than its consumers demand – the surplus is exported</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i="0" strike="noStrike" cap="none" normalizeH="0" baseline="0" dirty="0" smtClean="0">
                <a:ln>
                  <a:noFill/>
                </a:ln>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The United States</a:t>
            </a:r>
            <a:r>
              <a:rPr kumimoji="0" lang="en-US" sz="2800" b="0" i="0" u="none" strike="noStrike" cap="none" normalizeH="0" dirty="0" smtClean="0">
                <a:ln>
                  <a:noFill/>
                </a:ln>
                <a:effectLst/>
                <a:latin typeface="Tahoma" pitchFamily="34" charset="0"/>
                <a:ea typeface="Times New Roman" pitchFamily="18" charset="0"/>
                <a:cs typeface="Tahoma" pitchFamily="34" charset="0"/>
              </a:rPr>
              <a:t> produces less grain than its consumers demand – </a:t>
            </a:r>
            <a:r>
              <a:rPr lang="en-US" sz="2800" dirty="0" smtClean="0">
                <a:latin typeface="Tahoma" pitchFamily="34" charset="0"/>
                <a:ea typeface="Times New Roman" pitchFamily="18" charset="0"/>
                <a:cs typeface="Tahoma" pitchFamily="34" charset="0"/>
              </a:rPr>
              <a:t>which pushes world prices up</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effectLst/>
                <a:latin typeface="Tahoma" pitchFamily="34" charset="0"/>
                <a:ea typeface="Times New Roman" pitchFamily="18" charset="0"/>
                <a:cs typeface="Tahoma" pitchFamily="34" charset="0"/>
              </a:rPr>
              <a:t>E. </a:t>
            </a:r>
            <a:r>
              <a:rPr lang="en-CA" sz="2800" dirty="0" smtClean="0">
                <a:latin typeface="Tahoma" pitchFamily="34" charset="0"/>
                <a:ea typeface="Times New Roman" pitchFamily="18" charset="0"/>
                <a:cs typeface="Tahoma" pitchFamily="34" charset="0"/>
              </a:rPr>
              <a:t>Answers ‘A’ and ‘C’ are correct</a:t>
            </a:r>
          </a:p>
          <a:p>
            <a:pPr marL="0" marR="0" lvl="0" indent="0" algn="l" defTabSz="914400" rtl="0" eaLnBrk="0" fontAlgn="base" latinLnBrk="0" hangingPunct="0">
              <a:lnSpc>
                <a:spcPct val="100000"/>
              </a:lnSpc>
              <a:spcBef>
                <a:spcPct val="0"/>
              </a:spcBef>
              <a:spcAft>
                <a:spcPct val="0"/>
              </a:spcAft>
              <a:buClrTx/>
              <a:buSzTx/>
              <a:buFontTx/>
              <a:buNone/>
              <a:tabLst/>
            </a:pPr>
            <a:r>
              <a:rPr kumimoji="0" lang="en-CA" sz="2800" b="0" i="0" u="none" strike="noStrike" cap="none" normalizeH="0" baseline="0" dirty="0" smtClean="0">
                <a:ln>
                  <a:noFill/>
                </a:ln>
                <a:effectLst/>
                <a:latin typeface="Tahoma" pitchFamily="34" charset="0"/>
                <a:ea typeface="Times New Roman" pitchFamily="18" charset="0"/>
                <a:cs typeface="Tahoma" pitchFamily="34" charset="0"/>
              </a:rPr>
              <a:t>F. Answers</a:t>
            </a:r>
            <a:r>
              <a:rPr kumimoji="0" lang="en-CA" sz="2800" b="0" i="0" u="none" strike="noStrike" cap="none" normalizeH="0" dirty="0" smtClean="0">
                <a:ln>
                  <a:noFill/>
                </a:ln>
                <a:effectLst/>
                <a:latin typeface="Tahoma" pitchFamily="34" charset="0"/>
                <a:ea typeface="Times New Roman" pitchFamily="18" charset="0"/>
                <a:cs typeface="Tahoma" pitchFamily="34" charset="0"/>
              </a:rPr>
              <a:t> ‘B’ and ‘D’ are correct</a:t>
            </a:r>
            <a:endParaRPr kumimoji="0" lang="en-CA" sz="2800" b="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A" sz="28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1792420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395536" y="261229"/>
            <a:ext cx="8100392"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14. </a:t>
            </a:r>
            <a:r>
              <a:rPr kumimoji="0" lang="en-US" sz="2800" b="0" i="0" u="none" strike="noStrike" cap="none" normalizeH="0" dirty="0" smtClean="0">
                <a:ln>
                  <a:noFill/>
                </a:ln>
                <a:effectLst/>
                <a:latin typeface="Tahoma" pitchFamily="34" charset="0"/>
                <a:ea typeface="Times New Roman" pitchFamily="18" charset="0"/>
                <a:cs typeface="Tahoma" pitchFamily="34" charset="0"/>
              </a:rPr>
              <a:t>The _________________ establishes a uniform set of rules governing certain aspects of the making and performance of everyday commercial contracts between sellers and buyers.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i="0" strike="noStrike" cap="none" normalizeH="0" dirty="0" smtClean="0">
                <a:ln>
                  <a:noFill/>
                </a:ln>
                <a:effectLst/>
                <a:latin typeface="Tahoma" pitchFamily="34" charset="0"/>
                <a:ea typeface="Times New Roman" pitchFamily="18" charset="0"/>
                <a:cs typeface="Tahoma" pitchFamily="34" charset="0"/>
              </a:rPr>
              <a:t>A. </a:t>
            </a:r>
            <a:r>
              <a:rPr kumimoji="0" lang="en-US" sz="2800" b="0" i="0" u="none" strike="noStrike" cap="none" normalizeH="0" dirty="0" smtClean="0">
                <a:ln>
                  <a:noFill/>
                </a:ln>
                <a:effectLst/>
                <a:latin typeface="Tahoma" pitchFamily="34" charset="0"/>
                <a:ea typeface="Times New Roman" pitchFamily="18" charset="0"/>
                <a:cs typeface="Tahoma" pitchFamily="34" charset="0"/>
              </a:rPr>
              <a:t>United Nations Convention on Contracts for the International Sale of Goods</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The foreign practices act</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C. State directed economy</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The United Nations Human Development</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The Canadian Government</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395536" y="261229"/>
            <a:ext cx="8100392"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14.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The _________________ establishes a uniform set of rules governing certain aspects of the making and performance of everyday commercial contracts between sellers and buyers.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United Nations Convention on Contracts for the International Sale of Goods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The foreign practices act</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State directed economy</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The United Nations Human Development</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The Canadian Government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611560" y="836712"/>
            <a:ext cx="7956376" cy="41131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15. </a:t>
            </a:r>
            <a:r>
              <a:rPr kumimoji="0" lang="en-US" sz="2800" b="0" i="0" u="none" strike="noStrike" cap="none" normalizeH="0" dirty="0" smtClean="0">
                <a:ln>
                  <a:noFill/>
                </a:ln>
                <a:effectLst/>
                <a:latin typeface="Tahoma" pitchFamily="34" charset="0"/>
                <a:ea typeface="Times New Roman" pitchFamily="18" charset="0"/>
                <a:cs typeface="Tahoma" pitchFamily="34" charset="0"/>
              </a:rPr>
              <a:t>According to the author of the textbook, tariffs are __________ and __________.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pro-producer and pro consumer</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anti-consumer and pro-producer</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C. anti-consumer and anti-producer</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D.</a:t>
            </a:r>
            <a:r>
              <a:rPr kumimoji="0" lang="en-US" sz="2800" b="0" i="0" u="none" strike="noStrike" cap="none" normalizeH="0" dirty="0" smtClean="0">
                <a:ln>
                  <a:noFill/>
                </a:ln>
                <a:effectLst/>
                <a:latin typeface="Tahoma" pitchFamily="34" charset="0"/>
                <a:ea typeface="Times New Roman" pitchFamily="18" charset="0"/>
                <a:cs typeface="Tahoma" pitchFamily="34" charset="0"/>
              </a:rPr>
              <a:t> pro-producer and anti-consumer</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pro-government and pro-consumer</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1"/>
          <p:cNvSpPr>
            <a:spLocks noChangeArrowheads="1"/>
          </p:cNvSpPr>
          <p:nvPr/>
        </p:nvSpPr>
        <p:spPr bwMode="auto">
          <a:xfrm>
            <a:off x="611560" y="836712"/>
            <a:ext cx="7956376" cy="41131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15.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According to the author of the textbook, tariffs are __________ and __________.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pro-producer and pro consumer</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anti-consumer and pro-producer</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anti-consumer and anti-producer</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pro-producer and anti-consumer</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pro-government and pro-consumer</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395536" y="472018"/>
            <a:ext cx="8496944"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16. </a:t>
            </a:r>
            <a:r>
              <a:rPr kumimoji="0" lang="en-US" sz="2800" b="0" i="0" u="none" strike="noStrike" cap="none" normalizeH="0" dirty="0" smtClean="0">
                <a:ln>
                  <a:noFill/>
                </a:ln>
                <a:effectLst/>
                <a:latin typeface="Tahoma" pitchFamily="34" charset="0"/>
                <a:ea typeface="Times New Roman" pitchFamily="18" charset="0"/>
                <a:cs typeface="Tahoma" pitchFamily="34" charset="0"/>
              </a:rPr>
              <a:t>Perhaps the most common political argument for government intervention into the free flow of trade is that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it protects national pride.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politicians and their constituents tend to think that domestically produced products are superior to products produced in another country.</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C. </a:t>
            </a:r>
            <a:r>
              <a:rPr kumimoji="0" lang="en-US" sz="2800" b="0" i="0" u="none" strike="noStrike" cap="none" normalizeH="0" dirty="0" smtClean="0">
                <a:ln>
                  <a:noFill/>
                </a:ln>
                <a:effectLst/>
                <a:latin typeface="Tahoma" pitchFamily="34" charset="0"/>
                <a:ea typeface="Times New Roman" pitchFamily="18" charset="0"/>
                <a:cs typeface="Tahoma" pitchFamily="34" charset="0"/>
              </a:rPr>
              <a:t>it is necessary for protecting jobs and industries from foreign competition.</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it is necessary to maintain domestic economic stability.</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it is important for national security</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1"/>
          <p:cNvSpPr>
            <a:spLocks noChangeArrowheads="1"/>
          </p:cNvSpPr>
          <p:nvPr/>
        </p:nvSpPr>
        <p:spPr bwMode="auto">
          <a:xfrm>
            <a:off x="395536" y="404664"/>
            <a:ext cx="8496944"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16.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Perhaps the most common political argument for government intervention into the free flow of trade is that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it protects national pride.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politicians and their constituents tend to think that domestically produced products are superior to products produced in another country.</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it is necessary for protecting jobs and industries from foreign competition.</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it is necessary to maintain domestic economic stability.</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it is important for national security</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395536" y="512095"/>
            <a:ext cx="828092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17. </a:t>
            </a:r>
            <a:r>
              <a:rPr kumimoji="0" lang="en-US" sz="2800" b="0" i="0" u="none" strike="noStrike" cap="none" normalizeH="0" dirty="0" smtClean="0">
                <a:ln>
                  <a:noFill/>
                </a:ln>
                <a:effectLst/>
                <a:latin typeface="Tahoma" pitchFamily="34" charset="0"/>
                <a:ea typeface="Times New Roman" pitchFamily="18" charset="0"/>
                <a:cs typeface="Tahoma" pitchFamily="34" charset="0"/>
              </a:rPr>
              <a:t>When transportation costs are added to production costs, it becomes unprofitable to ship some products over a large distance. This is particularly true of products that have a: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high value-to-weight ratio</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B. moderate value-to-weight ratio</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C. </a:t>
            </a:r>
            <a:r>
              <a:rPr kumimoji="0" lang="en-US" sz="2800" b="0" i="0" u="none" strike="noStrike" cap="none" normalizeH="0" dirty="0" smtClean="0">
                <a:ln>
                  <a:noFill/>
                </a:ln>
                <a:effectLst/>
                <a:latin typeface="Tahoma" pitchFamily="34" charset="0"/>
                <a:ea typeface="Times New Roman" pitchFamily="18" charset="0"/>
                <a:cs typeface="Tahoma" pitchFamily="34" charset="0"/>
              </a:rPr>
              <a:t>low value-to-weight ratio</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extremely high value-to-weight ratio</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value to weight ratio</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1"/>
          <p:cNvSpPr>
            <a:spLocks noChangeArrowheads="1"/>
          </p:cNvSpPr>
          <p:nvPr/>
        </p:nvSpPr>
        <p:spPr bwMode="auto">
          <a:xfrm>
            <a:off x="395536" y="512095"/>
            <a:ext cx="828092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17.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When transportation costs are added to production costs, it becomes unprofitable to ship some products over a large distance. This is particularly true of products that have a: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high value-to-weight ratio</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moderate value-to-weight ratio</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low value-to-weight ratio</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extremely high value-to-weight ratio</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value to weight ratio</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79512" y="508898"/>
            <a:ext cx="8568952"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dirty="0" smtClean="0">
                <a:ln>
                  <a:noFill/>
                </a:ln>
                <a:effectLst/>
                <a:latin typeface="Tahoma" pitchFamily="34" charset="0"/>
                <a:ea typeface="Times New Roman" pitchFamily="18" charset="0"/>
                <a:cs typeface="Tahoma" pitchFamily="34" charset="0"/>
              </a:rPr>
              <a:t>18. </a:t>
            </a:r>
            <a:r>
              <a:rPr kumimoji="0" lang="en-US" sz="2800" b="0" i="0" u="none" strike="noStrike" cap="none" normalizeH="0" dirty="0" smtClean="0">
                <a:ln>
                  <a:noFill/>
                </a:ln>
                <a:effectLst/>
                <a:latin typeface="Tahoma" pitchFamily="34" charset="0"/>
                <a:ea typeface="Times New Roman" pitchFamily="18" charset="0"/>
                <a:cs typeface="Tahoma" pitchFamily="34" charset="0"/>
              </a:rPr>
              <a:t>If a Canadian corporation decides to create FDI in Mexico because the new plant site has lower costs, this can cause Canada to: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endParaRPr kumimoji="0" lang="en-CA" sz="2800" b="0" i="0" u="none" strike="noStrike" cap="none" normalizeH="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dirty="0" smtClean="0">
                <a:ln>
                  <a:noFill/>
                </a:ln>
                <a:effectLst/>
                <a:latin typeface="Tahoma" pitchFamily="34" charset="0"/>
                <a:ea typeface="Times New Roman" pitchFamily="18" charset="0"/>
                <a:cs typeface="Tahoma" pitchFamily="34" charset="0"/>
              </a:rPr>
              <a:t>A. lose out on taxes because Mexico will receive them for the new site.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i="0" strike="noStrike" cap="none" normalizeH="0" dirty="0" smtClean="0">
                <a:ln>
                  <a:noFill/>
                </a:ln>
                <a:effectLst/>
                <a:latin typeface="Tahoma" pitchFamily="34" charset="0"/>
                <a:ea typeface="Times New Roman" pitchFamily="18" charset="0"/>
                <a:cs typeface="Tahoma" pitchFamily="34" charset="0"/>
              </a:rPr>
              <a:t>B. </a:t>
            </a:r>
            <a:r>
              <a:rPr kumimoji="0" lang="en-US" sz="2800" b="0" i="0" u="none" strike="noStrike" cap="none" normalizeH="0" dirty="0" smtClean="0">
                <a:ln>
                  <a:noFill/>
                </a:ln>
                <a:effectLst/>
                <a:latin typeface="Tahoma" pitchFamily="34" charset="0"/>
                <a:ea typeface="Times New Roman" pitchFamily="18" charset="0"/>
                <a:cs typeface="Tahoma" pitchFamily="34" charset="0"/>
              </a:rPr>
              <a:t>deteriorate its trade position.</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C. have an increase in its unemployment rate.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D. have a decrease in its unemployment rate.</a:t>
            </a:r>
            <a:br>
              <a:rPr kumimoji="0" lang="en-US" sz="2800" b="0" i="0" u="none" strike="noStrike" cap="none" normalizeH="0" dirty="0" smtClean="0">
                <a:ln>
                  <a:noFill/>
                </a:ln>
                <a:effectLst/>
                <a:latin typeface="Tahoma" pitchFamily="34" charset="0"/>
                <a:ea typeface="Times New Roman" pitchFamily="18" charset="0"/>
                <a:cs typeface="Tahoma" pitchFamily="34" charset="0"/>
              </a:rPr>
            </a:br>
            <a:r>
              <a:rPr kumimoji="0" lang="en-US" sz="2800" b="0" i="0" u="none" strike="noStrike" cap="none" normalizeH="0" dirty="0" smtClean="0">
                <a:ln>
                  <a:noFill/>
                </a:ln>
                <a:effectLst/>
                <a:latin typeface="Tahoma" pitchFamily="34" charset="0"/>
                <a:ea typeface="Times New Roman" pitchFamily="18" charset="0"/>
                <a:cs typeface="Tahoma" pitchFamily="34" charset="0"/>
              </a:rPr>
              <a:t>E. experience increased corporate profits</a:t>
            </a:r>
            <a:endParaRPr kumimoji="0" lang="en-US" sz="2800" b="0" i="0" u="none" strike="noStrike" cap="none" normalizeH="0" dirty="0" smtClean="0">
              <a:ln>
                <a:noFill/>
              </a:ln>
              <a:effectLst/>
              <a:latin typeface="Arial" pitchFamily="34" charset="0"/>
              <a:cs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1"/>
          <p:cNvSpPr>
            <a:spLocks noChangeArrowheads="1"/>
          </p:cNvSpPr>
          <p:nvPr/>
        </p:nvSpPr>
        <p:spPr bwMode="auto">
          <a:xfrm>
            <a:off x="179512" y="508898"/>
            <a:ext cx="8568952"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18.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If a Canadian corporation decides to create FDI in Mexico because the new plant site has lower costs, this can cause Canada to: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lose out on taxes because Mexico will receive them for the new site.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deteriorate its trade position.</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have an increase in its unemployment rate.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have a decrease in its unemployment rate.</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experience increased corporate profits</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67544" y="621867"/>
            <a:ext cx="828092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effectLst/>
                <a:latin typeface="Tahoma" pitchFamily="34" charset="0"/>
                <a:ea typeface="Times New Roman" pitchFamily="18" charset="0"/>
                <a:cs typeface="Tahoma" pitchFamily="34" charset="0"/>
              </a:rPr>
              <a:t>19.</a:t>
            </a:r>
            <a:r>
              <a:rPr kumimoji="0" lang="en-US" sz="2800" b="1" i="0" u="none" strike="noStrike" cap="none" normalizeH="0" dirty="0" smtClean="0">
                <a:ln>
                  <a:noFill/>
                </a:ln>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Over time, cross-border M &amp; As have shifted away from primary and manufacturing to ________________? </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A. developed economies</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B. developing economies</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C. mining</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i="0" strike="noStrike" cap="none" normalizeH="0" baseline="0" dirty="0" smtClean="0">
                <a:ln>
                  <a:noFill/>
                </a:ln>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 services</a:t>
            </a:r>
            <a:br>
              <a:rPr kumimoji="0" lang="en-US" sz="2800" b="0" i="0" u="none" strike="noStrike" cap="none" normalizeH="0" baseline="0" dirty="0" smtClean="0">
                <a:ln>
                  <a:noFill/>
                </a:ln>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effectLst/>
                <a:latin typeface="Tahoma" pitchFamily="34" charset="0"/>
                <a:ea typeface="Times New Roman" pitchFamily="18" charset="0"/>
                <a:cs typeface="Tahoma" pitchFamily="34" charset="0"/>
              </a:rPr>
              <a:t>E. resource extraction</a:t>
            </a:r>
            <a:endParaRPr kumimoji="0" lang="en-CA" sz="2800" b="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A" sz="2800" b="0" i="0" u="none" strike="noStrike" cap="none" normalizeH="0" baseline="0" dirty="0" smtClean="0">
              <a:ln>
                <a:noFill/>
              </a:ln>
              <a:effectLst/>
              <a:latin typeface="Arial" pitchFamily="34" charset="0"/>
              <a:cs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1"/>
          <p:cNvSpPr>
            <a:spLocks noChangeArrowheads="1"/>
          </p:cNvSpPr>
          <p:nvPr/>
        </p:nvSpPr>
        <p:spPr bwMode="auto">
          <a:xfrm>
            <a:off x="467544" y="621867"/>
            <a:ext cx="828092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pPr>
            <a:r>
              <a:rPr kumimoji="0" lang="en-US" sz="2800" b="1"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19.</a:t>
            </a:r>
            <a:r>
              <a:rPr kumimoji="0" lang="en-US" sz="2800" b="1" i="0" u="none" strike="noStrike" cap="none" normalizeH="0" dirty="0" smtClean="0">
                <a:ln>
                  <a:noFill/>
                </a:ln>
                <a:solidFill>
                  <a:srgbClr val="000000"/>
                </a:solidFill>
                <a:effectLst/>
                <a:latin typeface="Tahoma" pitchFamily="34" charset="0"/>
                <a:ea typeface="Times New Roman" pitchFamily="18" charset="0"/>
                <a:cs typeface="Tahoma" pitchFamily="34" charset="0"/>
              </a:rPr>
              <a:t> </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Over time, cross-border M &amp; As have shifted away from primary and manufacturing to ________________?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A.</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developed economies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B.</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developing economies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C.</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mining</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1" i="0" u="sng" strike="noStrike" cap="none" normalizeH="0" baseline="0" dirty="0" smtClean="0">
                <a:ln>
                  <a:noFill/>
                </a:ln>
                <a:solidFill>
                  <a:srgbClr val="000000"/>
                </a:solidFill>
                <a:effectLst/>
                <a:latin typeface="Tahoma" pitchFamily="34" charset="0"/>
                <a:ea typeface="Times New Roman" pitchFamily="18" charset="0"/>
                <a:cs typeface="Tahoma" pitchFamily="34" charset="0"/>
              </a:rPr>
              <a:t>D.</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services</a:t>
            </a:r>
            <a:b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br>
            <a:r>
              <a:rPr kumimoji="0" lang="en-US" sz="2800" b="0" i="0" u="none" strike="noStrike" cap="none" normalizeH="0" baseline="0" dirty="0" smtClean="0">
                <a:ln>
                  <a:noFill/>
                </a:ln>
                <a:solidFill>
                  <a:srgbClr val="808080"/>
                </a:solidFill>
                <a:effectLst/>
                <a:latin typeface="Tahoma" pitchFamily="34" charset="0"/>
                <a:ea typeface="Times New Roman" pitchFamily="18" charset="0"/>
                <a:cs typeface="Tahoma" pitchFamily="34" charset="0"/>
              </a:rPr>
              <a:t>E.</a:t>
            </a:r>
            <a:r>
              <a:rPr kumimoji="0" lang="en-US" sz="2800" b="0" i="0" u="none" strike="noStrike" cap="none" normalizeH="0" baseline="0" dirty="0" smtClean="0">
                <a:ln>
                  <a:noFill/>
                </a:ln>
                <a:solidFill>
                  <a:srgbClr val="000000"/>
                </a:solidFill>
                <a:effectLst/>
                <a:latin typeface="Tahoma" pitchFamily="34" charset="0"/>
                <a:ea typeface="Times New Roman" pitchFamily="18" charset="0"/>
                <a:cs typeface="Tahoma" pitchFamily="34" charset="0"/>
              </a:rPr>
              <a:t> resource extraction</a:t>
            </a: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CA"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19256" cy="5649491"/>
          </a:xfrm>
        </p:spPr>
        <p:txBody>
          <a:bodyPr>
            <a:normAutofit fontScale="92500" lnSpcReduction="20000"/>
          </a:bodyPr>
          <a:lstStyle/>
          <a:p>
            <a:pPr marL="0" indent="0">
              <a:buNone/>
            </a:pPr>
            <a:r>
              <a:rPr lang="en-US" sz="2800" b="1" dirty="0" smtClean="0">
                <a:latin typeface="Tahoma"/>
                <a:cs typeface="Tahoma"/>
              </a:rPr>
              <a:t>20. </a:t>
            </a:r>
            <a:r>
              <a:rPr lang="en-US" sz="2800" dirty="0" smtClean="0">
                <a:latin typeface="Tahoma"/>
                <a:cs typeface="Tahoma"/>
              </a:rPr>
              <a:t>Under the topic ‘Cultural Differences’ we discussed different views toward time.  Two factors illustrated how different cultures may view time:</a:t>
            </a:r>
          </a:p>
          <a:p>
            <a:pPr marL="0" indent="0">
              <a:buNone/>
            </a:pPr>
            <a:endParaRPr lang="en-US" sz="2800" dirty="0">
              <a:latin typeface="Tahoma"/>
              <a:cs typeface="Tahoma"/>
            </a:endParaRPr>
          </a:p>
          <a:p>
            <a:pPr marL="514350" indent="-514350">
              <a:buAutoNum type="alphaUcPeriod"/>
            </a:pPr>
            <a:r>
              <a:rPr lang="en-US" sz="2800" dirty="0" smtClean="0">
                <a:latin typeface="Tahoma"/>
                <a:cs typeface="Tahoma"/>
              </a:rPr>
              <a:t>Punctuality versus tardiness</a:t>
            </a:r>
          </a:p>
          <a:p>
            <a:pPr marL="514350" indent="-514350">
              <a:buAutoNum type="alphaUcPeriod"/>
            </a:pPr>
            <a:r>
              <a:rPr lang="en-US" sz="2800" dirty="0" smtClean="0">
                <a:latin typeface="Tahoma"/>
                <a:cs typeface="Tahoma"/>
              </a:rPr>
              <a:t>Vacations days taken versus not taken</a:t>
            </a:r>
          </a:p>
          <a:p>
            <a:pPr marL="514350" indent="-514350">
              <a:buAutoNum type="alphaUcPeriod"/>
            </a:pPr>
            <a:r>
              <a:rPr lang="en-US" sz="2800" dirty="0" smtClean="0">
                <a:latin typeface="Tahoma"/>
                <a:cs typeface="Tahoma"/>
              </a:rPr>
              <a:t>Time allocated to priorities: family versus work</a:t>
            </a:r>
          </a:p>
          <a:p>
            <a:pPr marL="514350" indent="-514350">
              <a:buAutoNum type="alphaUcPeriod"/>
            </a:pPr>
            <a:r>
              <a:rPr lang="en-US" sz="2800" dirty="0" smtClean="0">
                <a:latin typeface="Tahoma"/>
                <a:cs typeface="Tahoma"/>
              </a:rPr>
              <a:t>Shipping and transit time for packages: rapid in developed countries versus slow in developing countries</a:t>
            </a:r>
          </a:p>
          <a:p>
            <a:pPr marL="514350" indent="-514350">
              <a:buAutoNum type="alphaUcPeriod"/>
            </a:pPr>
            <a:r>
              <a:rPr lang="en-US" sz="2800" dirty="0" smtClean="0">
                <a:latin typeface="Tahoma"/>
                <a:cs typeface="Tahoma"/>
              </a:rPr>
              <a:t>Answers ‘A’ and ‘B’ are correct</a:t>
            </a:r>
          </a:p>
          <a:p>
            <a:pPr marL="514350" indent="-514350">
              <a:buAutoNum type="alphaUcPeriod"/>
            </a:pPr>
            <a:r>
              <a:rPr lang="en-US" sz="2800" dirty="0" smtClean="0">
                <a:latin typeface="Tahoma"/>
                <a:cs typeface="Tahoma"/>
              </a:rPr>
              <a:t>Answers ‘A’ and ‘C’ are correct</a:t>
            </a:r>
          </a:p>
          <a:p>
            <a:pPr marL="514350" indent="-514350">
              <a:buAutoNum type="alphaUcPeriod"/>
            </a:pPr>
            <a:r>
              <a:rPr lang="en-US" sz="2800" dirty="0" smtClean="0">
                <a:latin typeface="Tahoma"/>
                <a:cs typeface="Tahoma"/>
              </a:rPr>
              <a:t>Answers ‘B’ and ‘C’ are correct</a:t>
            </a:r>
          </a:p>
          <a:p>
            <a:pPr marL="514350" indent="-514350">
              <a:buAutoNum type="alphaUcPeriod"/>
            </a:pPr>
            <a:r>
              <a:rPr lang="en-US" sz="2800" dirty="0" smtClean="0">
                <a:latin typeface="Tahoma"/>
                <a:cs typeface="Tahoma"/>
              </a:rPr>
              <a:t>Answers ‘A’, ‘C’ and ‘D’ are correct</a:t>
            </a:r>
          </a:p>
          <a:p>
            <a:pPr marL="514350" indent="-514350">
              <a:buAutoNum type="alphaUcPeriod"/>
            </a:pPr>
            <a:endParaRPr lang="en-US" dirty="0"/>
          </a:p>
        </p:txBody>
      </p:sp>
    </p:spTree>
    <p:extLst>
      <p:ext uri="{BB962C8B-B14F-4D97-AF65-F5344CB8AC3E}">
        <p14:creationId xmlns:p14="http://schemas.microsoft.com/office/powerpoint/2010/main" val="1630701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19256" cy="5649491"/>
          </a:xfrm>
        </p:spPr>
        <p:txBody>
          <a:bodyPr>
            <a:normAutofit fontScale="92500" lnSpcReduction="20000"/>
          </a:bodyPr>
          <a:lstStyle/>
          <a:p>
            <a:pPr marL="0" indent="0">
              <a:buNone/>
            </a:pPr>
            <a:r>
              <a:rPr lang="en-US" sz="2800" b="1" dirty="0" smtClean="0">
                <a:latin typeface="Tahoma"/>
                <a:cs typeface="Tahoma"/>
              </a:rPr>
              <a:t>20. </a:t>
            </a:r>
            <a:r>
              <a:rPr lang="en-US" sz="2800" dirty="0" smtClean="0">
                <a:latin typeface="Tahoma"/>
                <a:cs typeface="Tahoma"/>
              </a:rPr>
              <a:t>Under the topic ‘Cultural Differences’ we discussed different views toward time.  Two factors illustrated how different cultures may view time:</a:t>
            </a:r>
          </a:p>
          <a:p>
            <a:pPr marL="0" indent="0">
              <a:buNone/>
            </a:pPr>
            <a:endParaRPr lang="en-US" sz="2800" dirty="0">
              <a:latin typeface="Tahoma"/>
              <a:cs typeface="Tahoma"/>
            </a:endParaRPr>
          </a:p>
          <a:p>
            <a:pPr marL="514350" indent="-514350">
              <a:buAutoNum type="alphaUcPeriod"/>
            </a:pPr>
            <a:r>
              <a:rPr lang="en-US" sz="2800" dirty="0" smtClean="0">
                <a:latin typeface="Tahoma"/>
                <a:cs typeface="Tahoma"/>
              </a:rPr>
              <a:t>Punctuality versus tardiness</a:t>
            </a:r>
          </a:p>
          <a:p>
            <a:pPr marL="514350" indent="-514350">
              <a:buAutoNum type="alphaUcPeriod"/>
            </a:pPr>
            <a:r>
              <a:rPr lang="en-US" sz="2800" dirty="0" smtClean="0">
                <a:latin typeface="Tahoma"/>
                <a:cs typeface="Tahoma"/>
              </a:rPr>
              <a:t>Vacations days taken versus not taken</a:t>
            </a:r>
          </a:p>
          <a:p>
            <a:pPr marL="514350" indent="-514350">
              <a:buAutoNum type="alphaUcPeriod"/>
            </a:pPr>
            <a:r>
              <a:rPr lang="en-US" sz="2800" dirty="0" smtClean="0">
                <a:latin typeface="Tahoma"/>
                <a:cs typeface="Tahoma"/>
              </a:rPr>
              <a:t>Time allocated to priorities: family versus work</a:t>
            </a:r>
          </a:p>
          <a:p>
            <a:pPr marL="514350" indent="-514350">
              <a:buAutoNum type="alphaUcPeriod"/>
            </a:pPr>
            <a:r>
              <a:rPr lang="en-US" sz="2800" dirty="0" smtClean="0">
                <a:latin typeface="Tahoma"/>
                <a:cs typeface="Tahoma"/>
              </a:rPr>
              <a:t>Shipping and transit time for packages: rapid in developed countries versus slow in developing countries</a:t>
            </a:r>
          </a:p>
          <a:p>
            <a:pPr marL="514350" indent="-514350">
              <a:buAutoNum type="alphaUcPeriod"/>
            </a:pPr>
            <a:r>
              <a:rPr lang="en-US" sz="2800" dirty="0" smtClean="0">
                <a:latin typeface="Tahoma"/>
                <a:cs typeface="Tahoma"/>
              </a:rPr>
              <a:t>Answers ‘A’ and ‘B’ are correct</a:t>
            </a:r>
          </a:p>
          <a:p>
            <a:pPr marL="0" indent="0">
              <a:buNone/>
            </a:pPr>
            <a:r>
              <a:rPr lang="en-US" sz="2800" b="1" u="sng" dirty="0" smtClean="0">
                <a:solidFill>
                  <a:srgbClr val="000000"/>
                </a:solidFill>
                <a:latin typeface="Tahoma"/>
                <a:ea typeface="Times New Roman" pitchFamily="18" charset="0"/>
                <a:cs typeface="Tahoma"/>
              </a:rPr>
              <a:t>F.</a:t>
            </a:r>
            <a:r>
              <a:rPr lang="en-US" sz="2800" dirty="0">
                <a:solidFill>
                  <a:srgbClr val="000000"/>
                </a:solidFill>
                <a:latin typeface="Tahoma"/>
                <a:ea typeface="Times New Roman" pitchFamily="18" charset="0"/>
                <a:cs typeface="Tahoma"/>
              </a:rPr>
              <a:t> </a:t>
            </a:r>
            <a:r>
              <a:rPr lang="en-US" sz="2800" dirty="0" smtClean="0">
                <a:solidFill>
                  <a:srgbClr val="000000"/>
                </a:solidFill>
                <a:latin typeface="Tahoma"/>
                <a:ea typeface="Times New Roman" pitchFamily="18" charset="0"/>
                <a:cs typeface="Tahoma"/>
              </a:rPr>
              <a:t> </a:t>
            </a:r>
            <a:r>
              <a:rPr lang="en-US" sz="2800" dirty="0" smtClean="0">
                <a:latin typeface="Tahoma"/>
                <a:cs typeface="Tahoma"/>
              </a:rPr>
              <a:t>Answers ‘A’ and ‘C’ are correct</a:t>
            </a:r>
          </a:p>
          <a:p>
            <a:pPr marL="514350" indent="-514350">
              <a:buFont typeface="+mj-lt"/>
              <a:buAutoNum type="alphaUcPeriod" startAt="7"/>
            </a:pPr>
            <a:r>
              <a:rPr lang="en-US" sz="2800" dirty="0" smtClean="0">
                <a:latin typeface="Tahoma"/>
                <a:cs typeface="Tahoma"/>
              </a:rPr>
              <a:t>Answers ‘B’ and ‘C’ are correct</a:t>
            </a:r>
          </a:p>
          <a:p>
            <a:pPr marL="514350" indent="-514350">
              <a:buAutoNum type="alphaUcPeriod" startAt="7"/>
            </a:pPr>
            <a:r>
              <a:rPr lang="en-US" sz="2800" dirty="0" smtClean="0">
                <a:latin typeface="Tahoma"/>
                <a:cs typeface="Tahoma"/>
              </a:rPr>
              <a:t>Answers ‘A’, ‘C’ and ‘D’ are correct</a:t>
            </a:r>
          </a:p>
          <a:p>
            <a:pPr marL="514350" indent="-514350">
              <a:buAutoNum type="alphaUcPeriod" startAt="7"/>
            </a:pPr>
            <a:endParaRPr lang="en-US" dirty="0">
              <a:latin typeface="Tahoma"/>
              <a:cs typeface="Tahoma"/>
            </a:endParaRPr>
          </a:p>
        </p:txBody>
      </p:sp>
    </p:spTree>
    <p:extLst>
      <p:ext uri="{BB962C8B-B14F-4D97-AF65-F5344CB8AC3E}">
        <p14:creationId xmlns:p14="http://schemas.microsoft.com/office/powerpoint/2010/main" val="11882577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2004</TotalTime>
  <Words>1140</Words>
  <Application>Microsoft Macintosh PowerPoint</Application>
  <PresentationFormat>On-screen Show (4:3)</PresentationFormat>
  <Paragraphs>144</Paragraphs>
  <Slides>40</Slides>
  <Notes>36</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William Clements</dc:creator>
  <cp:lastModifiedBy>William Clements</cp:lastModifiedBy>
  <cp:revision>4</cp:revision>
  <dcterms:created xsi:type="dcterms:W3CDTF">2012-10-13T20:05:02Z</dcterms:created>
  <dcterms:modified xsi:type="dcterms:W3CDTF">2012-10-19T15:39:42Z</dcterms:modified>
</cp:coreProperties>
</file>