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9" d="100"/>
          <a:sy n="59" d="100"/>
        </p:scale>
        <p:origin x="-1458"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9C6B1C4B-9B4B-42A3-9D0D-0E3BBBC31508}" type="datetimeFigureOut">
              <a:rPr lang="en-US" smtClean="0"/>
              <a:t>11/29/2012</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3E41788-9819-430A-9186-274E3ABB6BBE}"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9C6B1C4B-9B4B-42A3-9D0D-0E3BBBC31508}" type="datetimeFigureOut">
              <a:rPr lang="en-US" smtClean="0"/>
              <a:t>11/29/2012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23E41788-9819-430A-9186-274E3ABB6BBE}" type="slidenum">
              <a:rPr lang="en-US" smtClean="0"/>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9C6B1C4B-9B4B-42A3-9D0D-0E3BBBC31508}" type="datetimeFigureOut">
              <a:rPr lang="en-US" smtClean="0"/>
              <a:t>11/29/2012</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3E41788-9819-430A-9186-274E3ABB6BBE}"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9C6B1C4B-9B4B-42A3-9D0D-0E3BBBC31508}" type="datetimeFigureOut">
              <a:rPr lang="en-US" smtClean="0"/>
              <a:t>11/29/2012</a:t>
            </a:fld>
            <a:endParaRPr lang="en-US"/>
          </a:p>
        </p:txBody>
      </p:sp>
      <p:sp>
        <p:nvSpPr>
          <p:cNvPr id="10" name="Slide Number Placeholder 9"/>
          <p:cNvSpPr>
            <a:spLocks noGrp="1"/>
          </p:cNvSpPr>
          <p:nvPr>
            <p:ph type="sldNum" sz="quarter" idx="16"/>
          </p:nvPr>
        </p:nvSpPr>
        <p:spPr/>
        <p:txBody>
          <a:bodyPr rtlCol="0"/>
          <a:lstStyle/>
          <a:p>
            <a:fld id="{23E41788-9819-430A-9186-274E3ABB6BBE}" type="slidenum">
              <a:rPr lang="en-US" smtClean="0"/>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9C6B1C4B-9B4B-42A3-9D0D-0E3BBBC31508}" type="datetimeFigureOut">
              <a:rPr lang="en-US" smtClean="0"/>
              <a:t>11/29/2012</a:t>
            </a:fld>
            <a:endParaRPr lang="en-US"/>
          </a:p>
        </p:txBody>
      </p:sp>
      <p:sp>
        <p:nvSpPr>
          <p:cNvPr id="12" name="Slide Number Placeholder 11"/>
          <p:cNvSpPr>
            <a:spLocks noGrp="1"/>
          </p:cNvSpPr>
          <p:nvPr>
            <p:ph type="sldNum" sz="quarter" idx="16"/>
          </p:nvPr>
        </p:nvSpPr>
        <p:spPr/>
        <p:txBody>
          <a:bodyPr rtlCol="0"/>
          <a:lstStyle/>
          <a:p>
            <a:fld id="{23E41788-9819-430A-9186-274E3ABB6BBE}" type="slidenum">
              <a:rPr lang="en-US" smtClean="0"/>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C6B1C4B-9B4B-42A3-9D0D-0E3BBBC31508}" type="datetimeFigureOut">
              <a:rPr lang="en-US" smtClean="0"/>
              <a:t>11/29/2012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23E41788-9819-430A-9186-274E3ABB6BB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B1C4B-9B4B-42A3-9D0D-0E3BBBC31508}" type="datetimeFigureOut">
              <a:rPr lang="en-US" smtClean="0"/>
              <a:t>11/29/2012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23E41788-9819-430A-9186-274E3ABB6BB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9C6B1C4B-9B4B-42A3-9D0D-0E3BBBC31508}" type="datetimeFigureOut">
              <a:rPr lang="en-US" smtClean="0"/>
              <a:t>11/29/2012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23E41788-9819-430A-9186-274E3ABB6BBE}" type="slidenum">
              <a:rPr lang="en-US" smtClean="0"/>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9C6B1C4B-9B4B-42A3-9D0D-0E3BBBC31508}" type="datetimeFigureOut">
              <a:rPr lang="en-US" smtClean="0"/>
              <a:t>11/29/2012</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23E41788-9819-430A-9186-274E3ABB6BBE}" type="slidenum">
              <a:rPr lang="en-US" smtClean="0"/>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C6B1C4B-9B4B-42A3-9D0D-0E3BBBC31508}" type="datetimeFigureOut">
              <a:rPr lang="en-US" smtClean="0"/>
              <a:t>11/29/2012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E41788-9819-430A-9186-274E3ABB6BB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9C6B1C4B-9B4B-42A3-9D0D-0E3BBBC31508}" type="datetimeFigureOut">
              <a:rPr lang="en-US" smtClean="0"/>
              <a:t>11/29/2012</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23E41788-9819-430A-9186-274E3ABB6BBE}"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9C6B1C4B-9B4B-42A3-9D0D-0E3BBBC31508}" type="datetimeFigureOut">
              <a:rPr lang="en-US" smtClean="0"/>
              <a:t>11/29/2012</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3E41788-9819-430A-9186-274E3ABB6BB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GEOG 2200 Final Examination</a:t>
            </a:r>
            <a:endParaRPr lang="en-US" dirty="0"/>
          </a:p>
        </p:txBody>
      </p:sp>
      <p:sp>
        <p:nvSpPr>
          <p:cNvPr id="3" name="Subtitle 2"/>
          <p:cNvSpPr>
            <a:spLocks noGrp="1"/>
          </p:cNvSpPr>
          <p:nvPr>
            <p:ph type="subTitle" idx="1"/>
          </p:nvPr>
        </p:nvSpPr>
        <p:spPr/>
        <p:txBody>
          <a:bodyPr/>
          <a:lstStyle/>
          <a:p>
            <a:r>
              <a:rPr lang="en-US" dirty="0" smtClean="0"/>
              <a:t>John Milton</a:t>
            </a:r>
            <a:endParaRPr lang="en-US" dirty="0"/>
          </a:p>
        </p:txBody>
      </p:sp>
      <p:pic>
        <p:nvPicPr>
          <p:cNvPr id="22530" name="Picture 2" descr="http://www.brainstuck.com/wp-content/uploads/2008/06/intentionally-left-blank.jpg"/>
          <p:cNvPicPr>
            <a:picLocks noChangeAspect="1" noChangeArrowheads="1"/>
          </p:cNvPicPr>
          <p:nvPr/>
        </p:nvPicPr>
        <p:blipFill>
          <a:blip r:embed="rId2" cstate="print"/>
          <a:srcRect/>
          <a:stretch>
            <a:fillRect/>
          </a:stretch>
        </p:blipFill>
        <p:spPr bwMode="auto">
          <a:xfrm>
            <a:off x="2819677" y="1295400"/>
            <a:ext cx="5337422" cy="3028950"/>
          </a:xfrm>
          <a:prstGeom prst="rect">
            <a:avLst/>
          </a:prstGeom>
          <a:noFill/>
        </p:spPr>
      </p:pic>
      <p:pic>
        <p:nvPicPr>
          <p:cNvPr id="22532" name="Picture 4" descr="http://2.bp.blogspot.com/-zzrAPxlPzy0/T445VV6NUpI/AAAAAAAABQo/AhGUnz6ZNeg/s1600/phil_joy-of-learning.jpg"/>
          <p:cNvPicPr>
            <a:picLocks noChangeAspect="1" noChangeArrowheads="1"/>
          </p:cNvPicPr>
          <p:nvPr/>
        </p:nvPicPr>
        <p:blipFill>
          <a:blip r:embed="rId3" cstate="print"/>
          <a:srcRect/>
          <a:stretch>
            <a:fillRect/>
          </a:stretch>
        </p:blipFill>
        <p:spPr bwMode="auto">
          <a:xfrm>
            <a:off x="152400" y="1295400"/>
            <a:ext cx="2590800" cy="304835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Exam</a:t>
            </a:r>
            <a:endParaRPr lang="en-US" dirty="0"/>
          </a:p>
        </p:txBody>
      </p:sp>
      <p:sp>
        <p:nvSpPr>
          <p:cNvPr id="3" name="Content Placeholder 2"/>
          <p:cNvSpPr>
            <a:spLocks noGrp="1"/>
          </p:cNvSpPr>
          <p:nvPr>
            <p:ph sz="quarter" idx="1"/>
          </p:nvPr>
        </p:nvSpPr>
        <p:spPr/>
        <p:txBody>
          <a:bodyPr>
            <a:normAutofit/>
          </a:bodyPr>
          <a:lstStyle/>
          <a:p>
            <a:pPr>
              <a:buFont typeface="Wingdings" pitchFamily="2" charset="2"/>
              <a:buChar char="v"/>
            </a:pPr>
            <a:r>
              <a:rPr lang="en-US" sz="2400" b="1" dirty="0" smtClean="0">
                <a:latin typeface="+mj-lt"/>
              </a:rPr>
              <a:t>The final examination is worth 35% of your final grade – so it is important!</a:t>
            </a:r>
          </a:p>
          <a:p>
            <a:pPr lvl="1">
              <a:buFont typeface="Wingdings" pitchFamily="2" charset="2"/>
              <a:buChar char="v"/>
            </a:pPr>
            <a:r>
              <a:rPr lang="en-US" sz="2400" b="1" dirty="0" smtClean="0">
                <a:latin typeface="+mj-lt"/>
              </a:rPr>
              <a:t>At the same time, it is not designed to crush your spirit. </a:t>
            </a:r>
          </a:p>
          <a:p>
            <a:pPr lvl="1">
              <a:buFont typeface="Wingdings" pitchFamily="2" charset="2"/>
              <a:buChar char="v"/>
            </a:pPr>
            <a:r>
              <a:rPr lang="en-US" sz="2400" b="1" dirty="0" smtClean="0">
                <a:latin typeface="+mj-lt"/>
              </a:rPr>
              <a:t>If you invest time studying for the exam you will do well.</a:t>
            </a:r>
          </a:p>
          <a:p>
            <a:pPr lvl="1">
              <a:buFont typeface="Wingdings" pitchFamily="2" charset="2"/>
              <a:buChar char="v"/>
            </a:pPr>
            <a:endParaRPr lang="en-US" sz="2400" b="1" dirty="0" smtClean="0">
              <a:latin typeface="+mj-lt"/>
            </a:endParaRPr>
          </a:p>
          <a:p>
            <a:pPr>
              <a:buFont typeface="Wingdings" pitchFamily="2" charset="2"/>
              <a:buChar char="v"/>
            </a:pPr>
            <a:r>
              <a:rPr lang="en-US" sz="2400" b="1" dirty="0" smtClean="0">
                <a:latin typeface="+mj-lt"/>
              </a:rPr>
              <a:t>It is divided into two basic sections:</a:t>
            </a:r>
          </a:p>
          <a:p>
            <a:pPr lvl="1">
              <a:buFont typeface="Wingdings" pitchFamily="2" charset="2"/>
              <a:buChar char="v"/>
            </a:pPr>
            <a:r>
              <a:rPr lang="en-US" sz="2400" b="1" dirty="0" smtClean="0">
                <a:latin typeface="+mj-lt"/>
              </a:rPr>
              <a:t>Section 1 – examines your understanding of the key ideas that appeared over and over again</a:t>
            </a:r>
          </a:p>
          <a:p>
            <a:pPr lvl="1">
              <a:buFont typeface="Wingdings" pitchFamily="2" charset="2"/>
              <a:buChar char="v"/>
            </a:pPr>
            <a:r>
              <a:rPr lang="en-US" sz="2400" b="1" dirty="0" smtClean="0">
                <a:latin typeface="+mj-lt"/>
              </a:rPr>
              <a:t>Section 2 – examines your understanding of a selection of topics covered in the course.</a:t>
            </a:r>
            <a:endParaRPr lang="en-US" sz="2400" b="1"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1</a:t>
            </a:r>
            <a:endParaRPr lang="en-US" dirty="0"/>
          </a:p>
        </p:txBody>
      </p:sp>
      <p:sp>
        <p:nvSpPr>
          <p:cNvPr id="3" name="Content Placeholder 2"/>
          <p:cNvSpPr>
            <a:spLocks noGrp="1"/>
          </p:cNvSpPr>
          <p:nvPr>
            <p:ph sz="quarter" idx="1"/>
          </p:nvPr>
        </p:nvSpPr>
        <p:spPr/>
        <p:txBody>
          <a:bodyPr>
            <a:noAutofit/>
          </a:bodyPr>
          <a:lstStyle/>
          <a:p>
            <a:pPr>
              <a:buFont typeface="Wingdings" pitchFamily="2" charset="2"/>
              <a:buChar char="v"/>
            </a:pPr>
            <a:r>
              <a:rPr lang="en-US" sz="2400" b="1" dirty="0" smtClean="0"/>
              <a:t>Section 1 of the examination is MANDATORY. This section will be worth 20 marks</a:t>
            </a:r>
            <a:r>
              <a:rPr lang="en-US" sz="2400" b="1" dirty="0" smtClean="0"/>
              <a:t>. It </a:t>
            </a:r>
            <a:r>
              <a:rPr lang="en-US" sz="2400" b="1" dirty="0" smtClean="0"/>
              <a:t>draws upon weeks 0, 1 and 12:</a:t>
            </a:r>
          </a:p>
          <a:p>
            <a:pPr lvl="1">
              <a:buFont typeface="Wingdings" pitchFamily="2" charset="2"/>
              <a:buChar char="v"/>
            </a:pPr>
            <a:r>
              <a:rPr lang="en-US" sz="2000" b="1" u="sng" dirty="0" smtClean="0"/>
              <a:t>Week 0</a:t>
            </a:r>
            <a:r>
              <a:rPr lang="en-US" sz="2000" b="1" dirty="0" smtClean="0"/>
              <a:t>. How are We Connected? Introducing Global Connections</a:t>
            </a:r>
          </a:p>
          <a:p>
            <a:pPr lvl="1">
              <a:buFont typeface="Wingdings" pitchFamily="2" charset="2"/>
              <a:buChar char="v"/>
            </a:pPr>
            <a:r>
              <a:rPr lang="en-US" sz="2000" b="1" u="sng" dirty="0" smtClean="0"/>
              <a:t>Week </a:t>
            </a:r>
            <a:r>
              <a:rPr lang="en-US" sz="2000" b="1" u="sng" dirty="0" smtClean="0"/>
              <a:t>1</a:t>
            </a:r>
            <a:r>
              <a:rPr lang="en-US" sz="2000" b="1" dirty="0" smtClean="0"/>
              <a:t>. The World Today. Who are We? The Geographic Expression of Unevenness: A World of Cores and Peripheries. </a:t>
            </a:r>
            <a:r>
              <a:rPr lang="en-US" sz="2000" b="1" u="sng" dirty="0" smtClean="0"/>
              <a:t>Required Reading</a:t>
            </a:r>
            <a:r>
              <a:rPr lang="en-US" sz="2000" b="1" dirty="0" smtClean="0"/>
              <a:t>: Chapter </a:t>
            </a:r>
            <a:r>
              <a:rPr lang="en-US" sz="2000" b="1" dirty="0" smtClean="0"/>
              <a:t>1</a:t>
            </a:r>
          </a:p>
          <a:p>
            <a:pPr lvl="1">
              <a:buFont typeface="Wingdings" pitchFamily="2" charset="2"/>
              <a:buChar char="v"/>
            </a:pPr>
            <a:r>
              <a:rPr lang="en-US" sz="2000" b="1" u="sng" dirty="0" smtClean="0"/>
              <a:t>Week </a:t>
            </a:r>
            <a:r>
              <a:rPr lang="en-US" sz="2000" b="1" u="sng" dirty="0" smtClean="0"/>
              <a:t>12</a:t>
            </a:r>
            <a:r>
              <a:rPr lang="en-US" sz="2000" b="1" dirty="0" smtClean="0"/>
              <a:t>. What Might the Future Hold? Emerging New Global Relations: Globalization and Localization and the Dynamics Between the Local and Global. Is the Nation State Obsolete? </a:t>
            </a:r>
            <a:r>
              <a:rPr lang="en-US" sz="2000" b="1" u="sng" dirty="0" smtClean="0"/>
              <a:t>Required Reading</a:t>
            </a:r>
            <a:r>
              <a:rPr lang="en-US" sz="2000" b="1" dirty="0" smtClean="0"/>
              <a:t>: Chapter 10 (the questions from this last week will come from the chapter reading since we spent more time just talking and the course review</a:t>
            </a:r>
            <a:r>
              <a:rPr lang="en-US" sz="2000" b="1" dirty="0" smtClean="0"/>
              <a:t>.</a:t>
            </a:r>
            <a:endParaRPr lang="en-US" sz="2000" b="1"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2</a:t>
            </a:r>
            <a:endParaRPr lang="en-US" dirty="0"/>
          </a:p>
        </p:txBody>
      </p:sp>
      <p:sp>
        <p:nvSpPr>
          <p:cNvPr id="3" name="Content Placeholder 2"/>
          <p:cNvSpPr>
            <a:spLocks noGrp="1"/>
          </p:cNvSpPr>
          <p:nvPr>
            <p:ph sz="quarter" idx="1"/>
          </p:nvPr>
        </p:nvSpPr>
        <p:spPr/>
        <p:txBody>
          <a:bodyPr>
            <a:noAutofit/>
          </a:bodyPr>
          <a:lstStyle/>
          <a:p>
            <a:pPr>
              <a:buFont typeface="Wingdings" pitchFamily="2" charset="2"/>
              <a:buChar char="v"/>
            </a:pPr>
            <a:r>
              <a:rPr lang="en-US" sz="2400" b="1" dirty="0" smtClean="0"/>
              <a:t>Section 2 of the examination will consist of 10 options (weeks 2 through 11). </a:t>
            </a:r>
            <a:endParaRPr lang="en-US" sz="2400" b="1" dirty="0" smtClean="0"/>
          </a:p>
          <a:p>
            <a:pPr lvl="1">
              <a:buFont typeface="Wingdings" pitchFamily="2" charset="2"/>
              <a:buChar char="v"/>
            </a:pPr>
            <a:r>
              <a:rPr lang="en-US" sz="2000" b="1" dirty="0" smtClean="0"/>
              <a:t>You </a:t>
            </a:r>
            <a:r>
              <a:rPr lang="en-US" sz="2000" b="1" dirty="0" smtClean="0"/>
              <a:t>must answer THREE of these sections. </a:t>
            </a:r>
            <a:endParaRPr lang="en-US" sz="2000" b="1" dirty="0" smtClean="0"/>
          </a:p>
          <a:p>
            <a:pPr lvl="1">
              <a:buFont typeface="Wingdings" pitchFamily="2" charset="2"/>
              <a:buChar char="v"/>
            </a:pPr>
            <a:r>
              <a:rPr lang="en-US" sz="2000" b="1" dirty="0" smtClean="0"/>
              <a:t>You </a:t>
            </a:r>
            <a:r>
              <a:rPr lang="en-US" sz="2000" b="1" dirty="0" smtClean="0"/>
              <a:t>cannot pick and choose questions between all 10. Each of these sections will be worth 20 </a:t>
            </a:r>
            <a:r>
              <a:rPr lang="en-US" sz="2000" b="1" dirty="0" smtClean="0"/>
              <a:t>marks </a:t>
            </a:r>
            <a:r>
              <a:rPr lang="en-US" sz="2000" b="1" dirty="0" smtClean="0"/>
              <a:t>(for a total of 60 marks).</a:t>
            </a:r>
            <a:endParaRPr lang="en-US" sz="2000" b="1" dirty="0" smtClean="0"/>
          </a:p>
          <a:p>
            <a:pPr lvl="1">
              <a:buFont typeface="Wingdings" pitchFamily="2" charset="2"/>
              <a:buChar char="v"/>
            </a:pPr>
            <a:r>
              <a:rPr lang="en-US" sz="2000" b="1" dirty="0" smtClean="0"/>
              <a:t>Remember that questions can also come from the videos we watched. So review these as well!</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2</a:t>
            </a:r>
            <a:endParaRPr lang="en-US" dirty="0"/>
          </a:p>
        </p:txBody>
      </p:sp>
      <p:sp>
        <p:nvSpPr>
          <p:cNvPr id="3" name="Content Placeholder 2"/>
          <p:cNvSpPr>
            <a:spLocks noGrp="1"/>
          </p:cNvSpPr>
          <p:nvPr>
            <p:ph sz="quarter" idx="1"/>
          </p:nvPr>
        </p:nvSpPr>
        <p:spPr/>
        <p:txBody>
          <a:bodyPr>
            <a:noAutofit/>
          </a:bodyPr>
          <a:lstStyle/>
          <a:p>
            <a:pPr>
              <a:buFont typeface="Wingdings" pitchFamily="2" charset="2"/>
              <a:buChar char="v"/>
            </a:pPr>
            <a:r>
              <a:rPr lang="en-US" sz="2400" b="1" dirty="0" smtClean="0"/>
              <a:t>Your choices in section two will be:</a:t>
            </a:r>
          </a:p>
          <a:p>
            <a:pPr lvl="1">
              <a:buFont typeface="Wingdings" pitchFamily="2" charset="2"/>
              <a:buChar char="v"/>
            </a:pPr>
            <a:r>
              <a:rPr lang="en-US" sz="2000" b="1" dirty="0" smtClean="0"/>
              <a:t>Week </a:t>
            </a:r>
            <a:r>
              <a:rPr lang="en-US" sz="2000" b="1" dirty="0" smtClean="0"/>
              <a:t>2. Connections through History OR Why History Matters! </a:t>
            </a:r>
            <a:r>
              <a:rPr lang="en-US" sz="2000" b="1" u="sng" dirty="0" smtClean="0"/>
              <a:t>Required Reading</a:t>
            </a:r>
            <a:r>
              <a:rPr lang="en-US" sz="2000" b="1" dirty="0" smtClean="0"/>
              <a:t>: Chapter 2 </a:t>
            </a:r>
          </a:p>
          <a:p>
            <a:pPr lvl="1">
              <a:buFont typeface="Wingdings" pitchFamily="2" charset="2"/>
              <a:buChar char="v"/>
            </a:pPr>
            <a:r>
              <a:rPr lang="en-US" sz="2000" b="1" dirty="0" smtClean="0"/>
              <a:t>Week </a:t>
            </a:r>
            <a:r>
              <a:rPr lang="en-US" sz="2000" b="1" dirty="0" smtClean="0"/>
              <a:t>3. Trade and Beyond: The Globalizing of Manufacturing. </a:t>
            </a:r>
            <a:r>
              <a:rPr lang="en-US" sz="2000" b="1" u="sng" dirty="0" smtClean="0"/>
              <a:t>Required Reading</a:t>
            </a:r>
            <a:r>
              <a:rPr lang="en-US" sz="2000" b="1" dirty="0" smtClean="0"/>
              <a:t>:  Jacob, F., and G. </a:t>
            </a:r>
            <a:r>
              <a:rPr lang="en-US" sz="2000" b="1" dirty="0" err="1" smtClean="0"/>
              <a:t>Strube</a:t>
            </a:r>
            <a:r>
              <a:rPr lang="en-US" sz="2000" b="1" dirty="0" smtClean="0"/>
              <a:t>. 2010. </a:t>
            </a:r>
            <a:r>
              <a:rPr lang="en-US" sz="2000" b="1" i="1" dirty="0" smtClean="0"/>
              <a:t>Why go Global? The Multinational Imperative</a:t>
            </a:r>
            <a:r>
              <a:rPr lang="en-US" sz="2000" b="1" dirty="0" smtClean="0"/>
              <a:t>.  </a:t>
            </a:r>
          </a:p>
          <a:p>
            <a:pPr lvl="1">
              <a:buFont typeface="Wingdings" pitchFamily="2" charset="2"/>
              <a:buChar char="v"/>
            </a:pPr>
            <a:r>
              <a:rPr lang="en-US" sz="2000" b="1" dirty="0" smtClean="0"/>
              <a:t>Week 4. Servicing the World. The Internationalization of Services.  Why India? </a:t>
            </a:r>
            <a:r>
              <a:rPr lang="en-US" sz="2000" b="1" u="sng" dirty="0" smtClean="0"/>
              <a:t>Required Reading</a:t>
            </a:r>
            <a:r>
              <a:rPr lang="en-US" sz="2000" b="1" dirty="0" smtClean="0"/>
              <a:t>: </a:t>
            </a:r>
            <a:r>
              <a:rPr lang="en-US" sz="2000" b="1" dirty="0" err="1" smtClean="0"/>
              <a:t>Mishra</a:t>
            </a:r>
            <a:r>
              <a:rPr lang="en-US" sz="2000" b="1" dirty="0" smtClean="0"/>
              <a:t>, S., S. </a:t>
            </a:r>
            <a:r>
              <a:rPr lang="en-US" sz="2000" b="1" dirty="0" err="1" smtClean="0"/>
              <a:t>Lundstrom</a:t>
            </a:r>
            <a:r>
              <a:rPr lang="en-US" sz="2000" b="1" dirty="0" smtClean="0"/>
              <a:t> and R. </a:t>
            </a:r>
            <a:r>
              <a:rPr lang="en-US" sz="2000" b="1" dirty="0" err="1" smtClean="0"/>
              <a:t>Anand</a:t>
            </a:r>
            <a:r>
              <a:rPr lang="en-US" sz="2000" b="1" dirty="0" smtClean="0"/>
              <a:t>. 2011. </a:t>
            </a:r>
            <a:r>
              <a:rPr lang="en-US" sz="2000" b="1" i="1" dirty="0" smtClean="0"/>
              <a:t>Service Export sophistication and Economic Growth</a:t>
            </a:r>
            <a:r>
              <a:rPr lang="en-US" sz="2000" b="1" dirty="0" smtClean="0"/>
              <a:t>. Washington, D.C.: The World Bank</a:t>
            </a:r>
            <a:r>
              <a:rPr lang="en-US" sz="2000" b="1" dirty="0" smtClean="0"/>
              <a:t>.</a:t>
            </a:r>
          </a:p>
          <a:p>
            <a:pPr lvl="1">
              <a:buFont typeface="Wingdings" pitchFamily="2" charset="2"/>
              <a:buChar char="v"/>
            </a:pPr>
            <a:r>
              <a:rPr lang="en-US" sz="2000" b="1" dirty="0" smtClean="0"/>
              <a:t>Week 5. The International Connoisseur: Global Diets for the Global Citizen. </a:t>
            </a:r>
            <a:r>
              <a:rPr lang="en-US" sz="2000" b="1" u="sng" dirty="0" smtClean="0"/>
              <a:t>Required Reading</a:t>
            </a:r>
            <a:r>
              <a:rPr lang="en-US" sz="2000" b="1" dirty="0" smtClean="0"/>
              <a:t>: Anderson, K. 2010. Globalization’s effects on world agricultural trade, 1960-2050. </a:t>
            </a:r>
            <a:r>
              <a:rPr lang="en-US" sz="2000" b="1" i="1" dirty="0" smtClean="0"/>
              <a:t>Philosophical Transactions of the Royal Society, Biological Sciences</a:t>
            </a:r>
            <a:r>
              <a:rPr lang="en-US" sz="2000" b="1" dirty="0" smtClean="0"/>
              <a:t> 365:3007-3021.  </a:t>
            </a:r>
          </a:p>
          <a:p>
            <a:pPr lvl="1"/>
            <a:endParaRPr lang="en-US" sz="20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2</a:t>
            </a:r>
            <a:endParaRPr lang="en-US" dirty="0"/>
          </a:p>
        </p:txBody>
      </p:sp>
      <p:sp>
        <p:nvSpPr>
          <p:cNvPr id="3" name="Content Placeholder 2"/>
          <p:cNvSpPr>
            <a:spLocks noGrp="1"/>
          </p:cNvSpPr>
          <p:nvPr>
            <p:ph sz="quarter" idx="1"/>
          </p:nvPr>
        </p:nvSpPr>
        <p:spPr/>
        <p:txBody>
          <a:bodyPr>
            <a:noAutofit/>
          </a:bodyPr>
          <a:lstStyle/>
          <a:p>
            <a:pPr>
              <a:buFont typeface="Wingdings" pitchFamily="2" charset="2"/>
              <a:buChar char="v"/>
            </a:pPr>
            <a:r>
              <a:rPr lang="en-US" sz="2400" b="1" dirty="0" smtClean="0"/>
              <a:t>Your choices in section two will be:</a:t>
            </a:r>
          </a:p>
          <a:p>
            <a:pPr lvl="1">
              <a:buFont typeface="Wingdings" pitchFamily="2" charset="2"/>
              <a:buChar char="v"/>
            </a:pPr>
            <a:r>
              <a:rPr lang="en-US" sz="2000" b="1" dirty="0" smtClean="0"/>
              <a:t>Week 6. Are Nations becoming Obsolete? </a:t>
            </a:r>
            <a:r>
              <a:rPr lang="en-US" sz="2000" b="1" u="sng" dirty="0" smtClean="0"/>
              <a:t>Required Reading</a:t>
            </a:r>
            <a:r>
              <a:rPr lang="en-US" sz="2000" b="1" dirty="0" smtClean="0"/>
              <a:t>: Chapter 6</a:t>
            </a:r>
          </a:p>
          <a:p>
            <a:pPr lvl="1">
              <a:buFont typeface="Wingdings" pitchFamily="2" charset="2"/>
              <a:buChar char="v"/>
            </a:pPr>
            <a:r>
              <a:rPr lang="en-US" sz="2000" b="1" dirty="0" smtClean="0"/>
              <a:t>Week </a:t>
            </a:r>
            <a:r>
              <a:rPr lang="en-US" sz="2000" b="1" dirty="0" smtClean="0"/>
              <a:t>7. Are we becoming an Urban Species?  Cities in a Globalized World. </a:t>
            </a:r>
            <a:r>
              <a:rPr lang="en-US" sz="2000" b="1" u="sng" dirty="0" smtClean="0"/>
              <a:t>Required Reading</a:t>
            </a:r>
            <a:r>
              <a:rPr lang="en-US" sz="2000" b="1" dirty="0" smtClean="0"/>
              <a:t>: Chapter 8</a:t>
            </a:r>
          </a:p>
          <a:p>
            <a:pPr lvl="1">
              <a:buFont typeface="Wingdings" pitchFamily="2" charset="2"/>
              <a:buChar char="v"/>
            </a:pPr>
            <a:r>
              <a:rPr lang="en-US" sz="2000" b="1" dirty="0" smtClean="0"/>
              <a:t>Week 8. Are we National Citizens or Global Citizens? Culture and globalization. </a:t>
            </a:r>
            <a:r>
              <a:rPr lang="en-US" sz="2000" b="1" u="sng" dirty="0" smtClean="0"/>
              <a:t>Required Reading</a:t>
            </a:r>
            <a:r>
              <a:rPr lang="en-US" sz="2000" b="1" dirty="0" smtClean="0"/>
              <a:t>:  Chapter </a:t>
            </a:r>
            <a:r>
              <a:rPr lang="en-US" sz="2000" b="1" dirty="0" smtClean="0"/>
              <a:t>9</a:t>
            </a:r>
            <a:r>
              <a:rPr lang="en-US" sz="2000" b="1" dirty="0" smtClean="0"/>
              <a:t> </a:t>
            </a:r>
          </a:p>
          <a:p>
            <a:pPr lvl="1">
              <a:buFont typeface="Wingdings" pitchFamily="2" charset="2"/>
              <a:buChar char="v"/>
            </a:pPr>
            <a:r>
              <a:rPr lang="en-US" sz="2000" b="1" dirty="0" smtClean="0"/>
              <a:t>Week 9. The Climate Connection: Why should we all be concerned with climate change? </a:t>
            </a:r>
            <a:r>
              <a:rPr lang="en-US" sz="2000" b="1" u="sng" dirty="0" smtClean="0"/>
              <a:t>Required Reading</a:t>
            </a:r>
            <a:r>
              <a:rPr lang="en-US" sz="2000" b="1" dirty="0" smtClean="0"/>
              <a:t>: Chapter 4, 5</a:t>
            </a:r>
          </a:p>
          <a:p>
            <a:pPr lvl="1">
              <a:buFont typeface="Wingdings" pitchFamily="2" charset="2"/>
              <a:buChar char="v"/>
            </a:pPr>
            <a:r>
              <a:rPr lang="en-US" sz="2000" b="1" dirty="0" smtClean="0"/>
              <a:t>Week 10. Security and the Scepter of Terrorism. </a:t>
            </a:r>
            <a:r>
              <a:rPr lang="en-US" sz="2000" b="1" u="sng" dirty="0" smtClean="0"/>
              <a:t>Required Reading</a:t>
            </a:r>
            <a:r>
              <a:rPr lang="en-US" sz="2000" b="1" dirty="0" smtClean="0"/>
              <a:t>: Chapter 3</a:t>
            </a:r>
          </a:p>
          <a:p>
            <a:pPr lvl="1">
              <a:buFont typeface="Wingdings" pitchFamily="2" charset="2"/>
              <a:buChar char="v"/>
            </a:pPr>
            <a:r>
              <a:rPr lang="en-US" sz="2000" b="1" dirty="0" smtClean="0"/>
              <a:t>Week 11. Development as Freedom. Beyond Simple Economics. </a:t>
            </a:r>
            <a:r>
              <a:rPr lang="en-US" sz="2000" b="1" u="sng" dirty="0" smtClean="0"/>
              <a:t>Required Reading</a:t>
            </a:r>
            <a:r>
              <a:rPr lang="en-US" sz="2000" b="1" dirty="0" smtClean="0"/>
              <a:t>: Chapter 7</a:t>
            </a:r>
          </a:p>
          <a:p>
            <a:pPr lvl="1"/>
            <a:endParaRPr lang="en-US" sz="20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Questions</a:t>
            </a:r>
            <a:endParaRPr lang="en-US" dirty="0"/>
          </a:p>
        </p:txBody>
      </p:sp>
      <p:sp>
        <p:nvSpPr>
          <p:cNvPr id="3" name="Content Placeholder 2"/>
          <p:cNvSpPr>
            <a:spLocks noGrp="1"/>
          </p:cNvSpPr>
          <p:nvPr>
            <p:ph sz="quarter" idx="1"/>
          </p:nvPr>
        </p:nvSpPr>
        <p:spPr/>
        <p:txBody>
          <a:bodyPr>
            <a:noAutofit/>
          </a:bodyPr>
          <a:lstStyle/>
          <a:p>
            <a:pPr>
              <a:buFont typeface="Wingdings" pitchFamily="2" charset="2"/>
              <a:buChar char="v"/>
            </a:pPr>
            <a:r>
              <a:rPr lang="en-US" sz="2400" b="1" dirty="0" smtClean="0"/>
              <a:t>Questions will both factual and interpretative. </a:t>
            </a:r>
          </a:p>
          <a:p>
            <a:pPr lvl="1">
              <a:buFont typeface="Wingdings" pitchFamily="2" charset="2"/>
              <a:buChar char="v"/>
            </a:pPr>
            <a:r>
              <a:rPr lang="en-US" sz="2000" b="1" dirty="0" smtClean="0"/>
              <a:t>Factual – regurgitating information presented in the lectures, the videos and readings.</a:t>
            </a:r>
            <a:endParaRPr lang="en-US" sz="2000" b="1" dirty="0" smtClean="0"/>
          </a:p>
          <a:p>
            <a:pPr lvl="1"/>
            <a:r>
              <a:rPr lang="en-US" sz="2000" b="1" dirty="0" smtClean="0"/>
              <a:t>Interpretative – I ask you answer a question drawing upon one or more ideas.</a:t>
            </a:r>
          </a:p>
          <a:p>
            <a:pPr lvl="1"/>
            <a:r>
              <a:rPr lang="en-US" sz="2000" b="1" dirty="0" smtClean="0"/>
              <a:t>You may also be asked to draw a diagram – e.g., the typology of climate change outcomes.</a:t>
            </a:r>
            <a:endParaRPr lang="en-US" sz="20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Questions</a:t>
            </a:r>
            <a:endParaRPr lang="en-US" dirty="0"/>
          </a:p>
        </p:txBody>
      </p:sp>
      <p:sp>
        <p:nvSpPr>
          <p:cNvPr id="3" name="Content Placeholder 2"/>
          <p:cNvSpPr>
            <a:spLocks noGrp="1"/>
          </p:cNvSpPr>
          <p:nvPr>
            <p:ph sz="quarter" idx="1"/>
          </p:nvPr>
        </p:nvSpPr>
        <p:spPr/>
        <p:txBody>
          <a:bodyPr>
            <a:noAutofit/>
          </a:bodyPr>
          <a:lstStyle/>
          <a:p>
            <a:pPr>
              <a:buFont typeface="Wingdings" pitchFamily="2" charset="2"/>
              <a:buChar char="v"/>
            </a:pPr>
            <a:r>
              <a:rPr lang="en-US" sz="2400" b="1" dirty="0" smtClean="0"/>
              <a:t>Example of a factual question: </a:t>
            </a:r>
            <a:r>
              <a:rPr lang="en-US" sz="2000" dirty="0" smtClean="0"/>
              <a:t>Why did China NOT rise to world dominance during the 16th century onwards while Europe did? (4 marks)</a:t>
            </a:r>
            <a:endParaRPr lang="en-US" sz="2000" dirty="0" smtClean="0"/>
          </a:p>
          <a:p>
            <a:pPr>
              <a:buNone/>
            </a:pPr>
            <a:r>
              <a:rPr lang="en-US" sz="2000" dirty="0" smtClean="0"/>
              <a:t>	Scholars </a:t>
            </a:r>
            <a:r>
              <a:rPr lang="en-US" sz="2000" dirty="0" smtClean="0"/>
              <a:t>have presented several arguments to explain this. </a:t>
            </a:r>
            <a:r>
              <a:rPr lang="en-US" sz="2000" dirty="0" smtClean="0"/>
              <a:t>One </a:t>
            </a:r>
            <a:r>
              <a:rPr lang="en-US" sz="2000" dirty="0" smtClean="0"/>
              <a:t>argument was that </a:t>
            </a:r>
            <a:r>
              <a:rPr lang="en-US" sz="2000" i="1" dirty="0" smtClean="0"/>
              <a:t>China failed to take advantage of opportunities overseas</a:t>
            </a:r>
            <a:r>
              <a:rPr lang="en-US" sz="2000" dirty="0" smtClean="0"/>
              <a:t>. Some argue the apparent lack of interest in territorial expansion and exploration was China’s inward nature, focusing on itself as the ‘Middle Kingdom.’ </a:t>
            </a:r>
            <a:r>
              <a:rPr lang="en-US" sz="2000" dirty="0" smtClean="0"/>
              <a:t> Other </a:t>
            </a:r>
            <a:r>
              <a:rPr lang="en-US" sz="2000" dirty="0" smtClean="0"/>
              <a:t>scholars have argued that the </a:t>
            </a:r>
            <a:r>
              <a:rPr lang="en-US" sz="2000" i="1" dirty="0" smtClean="0"/>
              <a:t>dynastic rulers became increasingly focused on the Mongolian threat of the time and on the Japanese pirates </a:t>
            </a:r>
            <a:r>
              <a:rPr lang="en-US" sz="2000" dirty="0" smtClean="0"/>
              <a:t>that preyed on their coastal </a:t>
            </a:r>
            <a:r>
              <a:rPr lang="en-US" sz="2000" dirty="0" err="1" smtClean="0"/>
              <a:t>centres</a:t>
            </a:r>
            <a:r>
              <a:rPr lang="en-US" sz="2000" dirty="0" smtClean="0"/>
              <a:t>. </a:t>
            </a:r>
            <a:r>
              <a:rPr lang="en-US" sz="2000" dirty="0" smtClean="0"/>
              <a:t>Another </a:t>
            </a:r>
            <a:r>
              <a:rPr lang="en-US" sz="2000" dirty="0" smtClean="0"/>
              <a:t>group of scholars point to the </a:t>
            </a:r>
            <a:r>
              <a:rPr lang="en-US" sz="2000" i="1" dirty="0" smtClean="0"/>
              <a:t>centralization of the empire </a:t>
            </a:r>
            <a:r>
              <a:rPr lang="en-US" sz="2000" dirty="0" smtClean="0"/>
              <a:t>itself as the cause since it stifled the initiative of the thousands of towns and the diverse interest groups [including merchants] who might have driven exploration as was the case in Europe. </a:t>
            </a:r>
            <a:r>
              <a:rPr lang="en-US" sz="2000" dirty="0" smtClean="0"/>
              <a:t> Still </a:t>
            </a:r>
            <a:r>
              <a:rPr lang="en-US" sz="2000" dirty="0" smtClean="0"/>
              <a:t>other scholars point to the </a:t>
            </a:r>
            <a:r>
              <a:rPr lang="en-US" sz="2000" i="1" dirty="0" smtClean="0"/>
              <a:t>differences in the agricultural foundations </a:t>
            </a:r>
            <a:r>
              <a:rPr lang="en-US" sz="2000" dirty="0" smtClean="0"/>
              <a:t>of Europe and China.</a:t>
            </a:r>
          </a:p>
          <a:p>
            <a:pPr lvl="1"/>
            <a:endParaRPr lang="en-US" sz="20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Questions</a:t>
            </a:r>
            <a:endParaRPr lang="en-US" dirty="0"/>
          </a:p>
        </p:txBody>
      </p:sp>
      <p:sp>
        <p:nvSpPr>
          <p:cNvPr id="3" name="Content Placeholder 2"/>
          <p:cNvSpPr>
            <a:spLocks noGrp="1"/>
          </p:cNvSpPr>
          <p:nvPr>
            <p:ph sz="quarter" idx="1"/>
          </p:nvPr>
        </p:nvSpPr>
        <p:spPr/>
        <p:txBody>
          <a:bodyPr>
            <a:noAutofit/>
          </a:bodyPr>
          <a:lstStyle/>
          <a:p>
            <a:pPr lvl="0"/>
            <a:r>
              <a:rPr lang="en-US" sz="2400" b="1" dirty="0" smtClean="0"/>
              <a:t>Example of an interpretative question: </a:t>
            </a:r>
            <a:r>
              <a:rPr lang="en-US" sz="2000" dirty="0" smtClean="0"/>
              <a:t>How do ‘fairer’ trade and ‘fair’ trade differ? (3 marks</a:t>
            </a:r>
            <a:r>
              <a:rPr lang="en-US" sz="2000" dirty="0" smtClean="0"/>
              <a:t>)</a:t>
            </a:r>
          </a:p>
          <a:p>
            <a:pPr>
              <a:buNone/>
            </a:pPr>
            <a:r>
              <a:rPr lang="en-US" sz="2000" dirty="0" smtClean="0"/>
              <a:t>	</a:t>
            </a:r>
            <a:r>
              <a:rPr lang="en-US" sz="2000" dirty="0" smtClean="0"/>
              <a:t>There </a:t>
            </a:r>
            <a:r>
              <a:rPr lang="en-US" sz="2000" dirty="0" smtClean="0"/>
              <a:t>is the issue of fairer trade. I have mentioned on more than one occasion the </a:t>
            </a:r>
            <a:r>
              <a:rPr lang="en-US" sz="2000" i="1" dirty="0" smtClean="0"/>
              <a:t>dependency</a:t>
            </a:r>
            <a:r>
              <a:rPr lang="en-US" sz="2000" dirty="0" smtClean="0"/>
              <a:t> of countries of the periphery on exports of raw resources and foodstuffs. Often, countries find themselves dependent upon one or two commodities. This has left many of these countries exposed to dramatic fluctuations in world prices. There is the need to move to a more </a:t>
            </a:r>
            <a:r>
              <a:rPr lang="en-US" sz="2000" i="1" dirty="0" smtClean="0"/>
              <a:t>equal global trading regime without subsidies and other forms of unfair </a:t>
            </a:r>
            <a:r>
              <a:rPr lang="en-US" sz="2000" i="1" dirty="0" smtClean="0"/>
              <a:t>supports</a:t>
            </a:r>
            <a:r>
              <a:rPr lang="en-US" sz="2000" dirty="0" smtClean="0"/>
              <a:t> Possible by core economies.</a:t>
            </a:r>
          </a:p>
          <a:p>
            <a:pPr>
              <a:buNone/>
            </a:pPr>
            <a:r>
              <a:rPr lang="en-US" sz="2000" dirty="0" smtClean="0"/>
              <a:t>	On </a:t>
            </a:r>
            <a:r>
              <a:rPr lang="en-US" sz="2000" dirty="0" smtClean="0"/>
              <a:t>the other hand, in the last decade, the ‘fair trade’ of agricultural products and food has emerged as an important tool to create markets for poor and small-scale farmers and simultaneously promote pro-poor development. This is based on an ethical relationship between Northern consumers and Southern producers. This is seen primarily from a Northern perspective.</a:t>
            </a:r>
          </a:p>
          <a:p>
            <a:pPr lvl="1"/>
            <a:endParaRPr lang="en-US" sz="2000"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 will have time!</a:t>
            </a:r>
            <a:endParaRPr lang="en-US" dirty="0"/>
          </a:p>
        </p:txBody>
      </p:sp>
      <p:sp>
        <p:nvSpPr>
          <p:cNvPr id="3" name="Content Placeholder 2"/>
          <p:cNvSpPr>
            <a:spLocks noGrp="1"/>
          </p:cNvSpPr>
          <p:nvPr>
            <p:ph sz="quarter" idx="1"/>
          </p:nvPr>
        </p:nvSpPr>
        <p:spPr/>
        <p:txBody>
          <a:bodyPr>
            <a:noAutofit/>
          </a:bodyPr>
          <a:lstStyle/>
          <a:p>
            <a:pPr lvl="0">
              <a:buNone/>
            </a:pPr>
            <a:r>
              <a:rPr lang="en-US" sz="2400" b="1" dirty="0" smtClean="0"/>
              <a:t>	You have three hours in which to write the examination so take your time. Do not rush through this just to “get </a:t>
            </a:r>
            <a:r>
              <a:rPr lang="en-US" sz="2400" b="1" dirty="0" err="1" smtClean="0"/>
              <a:t>outta</a:t>
            </a:r>
            <a:r>
              <a:rPr lang="en-US" sz="2400" b="1" dirty="0" smtClean="0"/>
              <a:t> Dodge” – it’s three hours of your life BUT your grades stay with you forever.</a:t>
            </a:r>
          </a:p>
          <a:p>
            <a:pPr lvl="0">
              <a:buNone/>
            </a:pPr>
            <a:endParaRPr lang="en-US" sz="2400" b="1" dirty="0" smtClean="0"/>
          </a:p>
          <a:p>
            <a:pPr lvl="0" algn="ctr">
              <a:buNone/>
            </a:pPr>
            <a:r>
              <a:rPr lang="en-US" sz="2400" b="1" dirty="0" smtClean="0"/>
              <a:t>	The exam will take place December 19 @ 2:00 pm </a:t>
            </a:r>
          </a:p>
          <a:p>
            <a:pPr lvl="0" algn="ctr">
              <a:buNone/>
            </a:pPr>
            <a:r>
              <a:rPr lang="en-US" sz="2400" b="1" dirty="0" smtClean="0"/>
              <a:t>in the Raven’s Nest (Alumni Hall), </a:t>
            </a:r>
          </a:p>
          <a:p>
            <a:pPr lvl="0" algn="ctr">
              <a:buNone/>
            </a:pPr>
            <a:r>
              <a:rPr lang="en-US" sz="2400" b="1" dirty="0" err="1" smtClean="0"/>
              <a:t>Athlectics</a:t>
            </a:r>
            <a:r>
              <a:rPr lang="en-US" sz="2400" b="1" dirty="0" smtClean="0"/>
              <a:t> Complex (Rows 26 through 40).</a:t>
            </a:r>
            <a:endParaRPr lang="en-US" sz="2000" dirty="0" smtClean="0"/>
          </a:p>
          <a:p>
            <a:pPr lvl="1"/>
            <a:endParaRPr lang="en-US" sz="20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 will have time!</a:t>
            </a:r>
            <a:endParaRPr lang="en-US" dirty="0"/>
          </a:p>
        </p:txBody>
      </p:sp>
      <p:sp>
        <p:nvSpPr>
          <p:cNvPr id="3" name="Content Placeholder 2"/>
          <p:cNvSpPr>
            <a:spLocks noGrp="1"/>
          </p:cNvSpPr>
          <p:nvPr>
            <p:ph sz="quarter" idx="1"/>
          </p:nvPr>
        </p:nvSpPr>
        <p:spPr/>
        <p:txBody>
          <a:bodyPr>
            <a:noAutofit/>
          </a:bodyPr>
          <a:lstStyle/>
          <a:p>
            <a:pPr lvl="0">
              <a:buNone/>
            </a:pPr>
            <a:r>
              <a:rPr lang="en-US" sz="2400" b="1" dirty="0" smtClean="0"/>
              <a:t>	</a:t>
            </a:r>
            <a:endParaRPr lang="en-US" sz="2000" b="1" dirty="0"/>
          </a:p>
        </p:txBody>
      </p:sp>
      <p:pic>
        <p:nvPicPr>
          <p:cNvPr id="23554" name="Picture 2" descr="http://www.takver.com/epstein/cartoons/Merinda_Epstein_mental_state_examination.jpg"/>
          <p:cNvPicPr>
            <a:picLocks noChangeAspect="1" noChangeArrowheads="1"/>
          </p:cNvPicPr>
          <p:nvPr/>
        </p:nvPicPr>
        <p:blipFill>
          <a:blip r:embed="rId2" cstate="print"/>
          <a:srcRect/>
          <a:stretch>
            <a:fillRect/>
          </a:stretch>
        </p:blipFill>
        <p:spPr bwMode="auto">
          <a:xfrm>
            <a:off x="762000" y="1752600"/>
            <a:ext cx="6400800" cy="4448556"/>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30</TotalTime>
  <Words>541</Words>
  <Application>Microsoft Office PowerPoint</Application>
  <PresentationFormat>On-screen Show (4:3)</PresentationFormat>
  <Paragraphs>54</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Median</vt:lpstr>
      <vt:lpstr>GEOG 2200 Final Examination</vt:lpstr>
      <vt:lpstr>The Exam</vt:lpstr>
      <vt:lpstr>Section 1</vt:lpstr>
      <vt:lpstr>Section 2</vt:lpstr>
      <vt:lpstr>Section 2</vt:lpstr>
      <vt:lpstr>Section 2</vt:lpstr>
      <vt:lpstr>Types of Questions</vt:lpstr>
      <vt:lpstr>Types of Questions</vt:lpstr>
      <vt:lpstr>Types of Questions</vt:lpstr>
      <vt:lpstr>You will have time!</vt:lpstr>
      <vt:lpstr>You will have time!</vt:lpstr>
    </vt:vector>
  </TitlesOfParts>
  <Company>Carleton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 2200 Final Examination</dc:title>
  <dc:creator>Carleton University</dc:creator>
  <cp:lastModifiedBy>Carleton University</cp:lastModifiedBy>
  <cp:revision>10</cp:revision>
  <dcterms:created xsi:type="dcterms:W3CDTF">2012-11-29T13:59:04Z</dcterms:created>
  <dcterms:modified xsi:type="dcterms:W3CDTF">2012-11-29T14:29:27Z</dcterms:modified>
</cp:coreProperties>
</file>