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359" r:id="rId2"/>
    <p:sldId id="421" r:id="rId3"/>
    <p:sldId id="581" r:id="rId4"/>
    <p:sldId id="625" r:id="rId5"/>
    <p:sldId id="640" r:id="rId6"/>
    <p:sldId id="633" r:id="rId7"/>
    <p:sldId id="639" r:id="rId8"/>
    <p:sldId id="630" r:id="rId9"/>
    <p:sldId id="641" r:id="rId10"/>
    <p:sldId id="631" r:id="rId11"/>
    <p:sldId id="632" r:id="rId12"/>
    <p:sldId id="642" r:id="rId13"/>
    <p:sldId id="634" r:id="rId14"/>
    <p:sldId id="635" r:id="rId15"/>
    <p:sldId id="643" r:id="rId16"/>
    <p:sldId id="629" r:id="rId17"/>
    <p:sldId id="644" r:id="rId18"/>
    <p:sldId id="636" r:id="rId19"/>
    <p:sldId id="637" r:id="rId20"/>
    <p:sldId id="645" r:id="rId21"/>
    <p:sldId id="580" r:id="rId22"/>
    <p:sldId id="624" r:id="rId23"/>
    <p:sldId id="626" r:id="rId24"/>
    <p:sldId id="627" r:id="rId25"/>
    <p:sldId id="628" r:id="rId26"/>
    <p:sldId id="647" r:id="rId27"/>
    <p:sldId id="638" r:id="rId28"/>
    <p:sldId id="646" r:id="rId29"/>
    <p:sldId id="648" r:id="rId30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76DB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68" autoAdjust="0"/>
    <p:restoredTop sz="43772" autoAdjust="0"/>
  </p:normalViewPr>
  <p:slideViewPr>
    <p:cSldViewPr>
      <p:cViewPr varScale="1">
        <p:scale>
          <a:sx n="26" d="100"/>
          <a:sy n="26" d="100"/>
        </p:scale>
        <p:origin x="-241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1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08705" y="0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/>
          <a:lstStyle>
            <a:lvl1pPr algn="r">
              <a:defRPr sz="1300"/>
            </a:lvl1pPr>
          </a:lstStyle>
          <a:p>
            <a:fld id="{6F80010F-76CD-4DBE-8ABA-DB4A165124D3}" type="datetimeFigureOut">
              <a:rPr lang="en-CA" smtClean="0"/>
              <a:t>2017-05-25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93296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08705" y="8893296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 anchor="b"/>
          <a:lstStyle>
            <a:lvl1pPr algn="r">
              <a:defRPr sz="1300"/>
            </a:lvl1pPr>
          </a:lstStyle>
          <a:p>
            <a:fld id="{55EABEE0-0254-48FD-A37F-77F4047FAD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6898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705" y="0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/>
          <a:lstStyle>
            <a:lvl1pPr algn="r">
              <a:defRPr sz="1300"/>
            </a:lvl1pPr>
          </a:lstStyle>
          <a:p>
            <a:fld id="{76D3BF52-A715-4FA6-87CC-CF04B34BDE0D}" type="datetimeFigureOut">
              <a:rPr lang="en-CA" smtClean="0"/>
              <a:pPr/>
              <a:t>2017-05-25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703263"/>
            <a:ext cx="4679950" cy="3509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20" tIns="46960" rIns="93920" bIns="4696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7708" y="4447461"/>
            <a:ext cx="5661660" cy="4213384"/>
          </a:xfrm>
          <a:prstGeom prst="rect">
            <a:avLst/>
          </a:prstGeom>
        </p:spPr>
        <p:txBody>
          <a:bodyPr vert="horz" lIns="93920" tIns="46960" rIns="93920" bIns="4696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93296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705" y="8893296"/>
            <a:ext cx="3066733" cy="468154"/>
          </a:xfrm>
          <a:prstGeom prst="rect">
            <a:avLst/>
          </a:prstGeom>
        </p:spPr>
        <p:txBody>
          <a:bodyPr vert="horz" lIns="93920" tIns="46960" rIns="93920" bIns="46960" rtlCol="0" anchor="b"/>
          <a:lstStyle>
            <a:lvl1pPr algn="r">
              <a:defRPr sz="1300"/>
            </a:lvl1pPr>
          </a:lstStyle>
          <a:p>
            <a:fld id="{52F28473-6B82-4CF1-8B4B-9959A0EF32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927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0433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911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73F2698-ECD0-4D2D-BB29-DB264500ABDE}" type="slidenum">
              <a:rPr lang="en-CA" smtClean="0"/>
              <a:pPr eaLnBrk="1" hangingPunct="1"/>
              <a:t>4</a:t>
            </a:fld>
            <a:endParaRPr lang="en-CA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164" y="4448101"/>
            <a:ext cx="6213275" cy="4213064"/>
          </a:xfrm>
          <a:ln/>
        </p:spPr>
        <p:txBody>
          <a:bodyPr/>
          <a:lstStyle/>
          <a:p>
            <a:pPr>
              <a:defRPr/>
            </a:pPr>
            <a:endParaRPr lang="en-US" sz="9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402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3975B2F-2AED-46B5-937F-F277C1DDFD11}" type="slidenum">
              <a:rPr lang="en-CA" smtClean="0"/>
              <a:pPr eaLnBrk="1" hangingPunct="1"/>
              <a:t>6</a:t>
            </a:fld>
            <a:endParaRPr lang="en-CA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ln/>
        </p:spPr>
        <p:txBody>
          <a:bodyPr/>
          <a:lstStyle/>
          <a:p>
            <a:pPr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1518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43F9066-F274-4434-9B13-7E65CA419373}" type="slidenum">
              <a:rPr lang="en-CA" smtClean="0"/>
              <a:pPr eaLnBrk="1" hangingPunct="1"/>
              <a:t>8</a:t>
            </a:fld>
            <a:endParaRPr lang="en-CA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ln/>
        </p:spPr>
        <p:txBody>
          <a:bodyPr/>
          <a:lstStyle/>
          <a:p>
            <a:pPr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8954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A20E394-2CF4-44BF-8810-BC8808E524C1}" type="slidenum">
              <a:rPr lang="en-CA" smtClean="0"/>
              <a:pPr eaLnBrk="1" hangingPunct="1"/>
              <a:t>10</a:t>
            </a:fld>
            <a:endParaRPr lang="en-CA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40F5FEC-3C2E-448D-8175-850867C6EFBB}" type="slidenum">
              <a:rPr lang="en-CA" smtClean="0"/>
              <a:pPr eaLnBrk="1" hangingPunct="1"/>
              <a:t>11</a:t>
            </a:fld>
            <a:endParaRPr lang="en-CA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ln/>
        </p:spPr>
        <p:txBody>
          <a:bodyPr/>
          <a:lstStyle/>
          <a:p>
            <a:pPr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7244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A5BFCF1-FA3F-454F-BAE3-8C3841798E9C}" type="slidenum">
              <a:rPr lang="en-CA" smtClean="0"/>
              <a:pPr eaLnBrk="1" hangingPunct="1"/>
              <a:t>13</a:t>
            </a:fld>
            <a:endParaRPr lang="en-CA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ln/>
        </p:spPr>
        <p:txBody>
          <a:bodyPr/>
          <a:lstStyle/>
          <a:p>
            <a:pPr>
              <a:lnSpc>
                <a:spcPct val="90000"/>
              </a:lnSpc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B7278F9-54F0-483D-909F-C83BA564CC0F}" type="slidenum">
              <a:rPr lang="en-CA" smtClean="0"/>
              <a:pPr eaLnBrk="1" hangingPunct="1"/>
              <a:t>14</a:t>
            </a:fld>
            <a:endParaRPr lang="en-CA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0638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3FF0472-67F9-41C0-AB4D-8A589073E69B}" type="slidenum">
              <a:rPr lang="en-CA" smtClean="0"/>
              <a:pPr eaLnBrk="1" hangingPunct="1"/>
              <a:t>16</a:t>
            </a:fld>
            <a:endParaRPr lang="en-CA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3932" y="4448101"/>
            <a:ext cx="5189214" cy="4213064"/>
          </a:xfrm>
          <a:ln/>
        </p:spPr>
        <p:txBody>
          <a:bodyPr/>
          <a:lstStyle/>
          <a:p>
            <a:pPr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9284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833D85B-3D9B-498A-915B-21F92A2E4862}" type="slidenum">
              <a:rPr lang="en-CA" smtClean="0"/>
              <a:pPr eaLnBrk="1" hangingPunct="1"/>
              <a:t>18</a:t>
            </a:fld>
            <a:endParaRPr lang="en-CA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164" y="4448101"/>
            <a:ext cx="6213275" cy="42130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833D85B-3D9B-498A-915B-21F92A2E4862}" type="slidenum">
              <a:rPr lang="en-CA" smtClean="0"/>
              <a:pPr eaLnBrk="1" hangingPunct="1"/>
              <a:t>19</a:t>
            </a:fld>
            <a:endParaRPr lang="en-CA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164" y="4448101"/>
            <a:ext cx="6213275" cy="42130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3956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31544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90DE50B-6B7F-4B7E-A9CB-54F796194D32}" type="slidenum">
              <a:rPr lang="en-CA" smtClean="0"/>
              <a:pPr eaLnBrk="1" hangingPunct="1"/>
              <a:t>22</a:t>
            </a:fld>
            <a:endParaRPr lang="en-CA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164" y="4448101"/>
            <a:ext cx="6213275" cy="4213064"/>
          </a:xfrm>
          <a:ln/>
        </p:spPr>
        <p:txBody>
          <a:bodyPr/>
          <a:lstStyle/>
          <a:p>
            <a:pPr>
              <a:defRPr/>
            </a:pPr>
            <a:endParaRPr lang="en-US" sz="9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A2E95B98-2048-4084-AFE4-E11DB42B5186}" type="slidenum">
              <a:rPr lang="en-CA" smtClean="0"/>
              <a:pPr eaLnBrk="1" hangingPunct="1"/>
              <a:t>23</a:t>
            </a:fld>
            <a:endParaRPr lang="en-CA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164" y="4448101"/>
            <a:ext cx="6213275" cy="4213064"/>
          </a:xfrm>
          <a:ln/>
        </p:spPr>
        <p:txBody>
          <a:bodyPr/>
          <a:lstStyle/>
          <a:p>
            <a:pPr>
              <a:defRPr/>
            </a:pPr>
            <a:endParaRPr lang="en-US" sz="9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AECED0B-BE52-4186-ADC1-4E1BF870CFA0}" type="slidenum">
              <a:rPr lang="en-CA" smtClean="0"/>
              <a:pPr eaLnBrk="1" hangingPunct="1"/>
              <a:t>24</a:t>
            </a:fld>
            <a:endParaRPr lang="en-CA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8968" indent="-288065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52258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13162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74065" indent="-230452" defTabSz="939411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3496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95872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56775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917678" indent="-230452" defTabSz="93941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9A3D0FD-84DA-4FD2-96BD-C416043C3024}" type="slidenum">
              <a:rPr lang="en-CA" smtClean="0"/>
              <a:pPr eaLnBrk="1" hangingPunct="1"/>
              <a:t>25</a:t>
            </a:fld>
            <a:endParaRPr lang="en-CA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164" y="4448101"/>
            <a:ext cx="6213275" cy="4213064"/>
          </a:xfrm>
          <a:ln/>
        </p:spPr>
        <p:txBody>
          <a:bodyPr/>
          <a:lstStyle/>
          <a:p>
            <a:pPr>
              <a:defRPr/>
            </a:pPr>
            <a:endParaRPr lang="en-US" sz="900" dirty="0"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“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06387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15467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78898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974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pic>
        <p:nvPicPr>
          <p:cNvPr id="18" name="Picture 11" descr="Sprott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755" y="5589240"/>
            <a:ext cx="2067341" cy="96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2008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8512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  <a:prstGeom prst="rect">
            <a:avLst/>
          </a:prstGeo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fld id="{465045C0-524C-4C6A-96B2-D7CF4749CC0B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67544" y="6237312"/>
            <a:ext cx="2376264" cy="4572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22121" y="1196752"/>
            <a:ext cx="9144000" cy="720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rocess 2"/>
          <p:cNvSpPr/>
          <p:nvPr userDrawn="1"/>
        </p:nvSpPr>
        <p:spPr>
          <a:xfrm>
            <a:off x="0" y="404664"/>
            <a:ext cx="3059832" cy="6453336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noFill/>
              </a:ln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592288" cy="208823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347864" y="908720"/>
            <a:ext cx="5257105" cy="338484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8707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6139"/>
          </a:xfrm>
        </p:spPr>
        <p:txBody>
          <a:bodyPr>
            <a:noAutofit/>
          </a:bodyPr>
          <a:lstStyle>
            <a:lvl1pPr algn="l">
              <a:defRPr sz="4400" b="1">
                <a:latin typeface="Franklin Gothic Medium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6854"/>
            <a:ext cx="4040188" cy="675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986615"/>
            <a:ext cx="4040188" cy="4172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46854"/>
            <a:ext cx="4041775" cy="675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986615"/>
            <a:ext cx="4041775" cy="4172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2BC5A62-BCCB-1E46-8B3A-BB6734AE5F12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9691013-1AC6-BE45-A724-9C2F6CB31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-182880" y="850777"/>
            <a:ext cx="9326880" cy="182562"/>
          </a:xfrm>
          <a:prstGeom prst="rect">
            <a:avLst/>
          </a:prstGeom>
          <a:gradFill flip="none" rotWithShape="1">
            <a:gsLst>
              <a:gs pos="33336">
                <a:srgbClr val="9B9B9B"/>
              </a:gs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Picture 4" descr="C:\Users\Rob\Desktop\Sprott_cmyk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1" y="746508"/>
            <a:ext cx="971956" cy="450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5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E565B86B-C9C0-4866-B1F2-7A8F13F76AA1}" type="slidenum">
              <a:rPr lang="en-US" altLang="en-US" smtClean="0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658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2BC5A62-BCCB-1E46-8B3A-BB6734AE5F12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9691013-1AC6-BE45-A724-9C2F6CB3106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078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229600" cy="43924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9" r:id="rId6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ahUKEwjn_Ka5os_TAhVM1oMKHVK_BcsQjRwIBw&amp;url=http://www.pngmart.com/image/38747&amp;psig=AFQjCNHsMmacWHpMD1g_4hMBb9L_aKlgGQ&amp;ust=149374779612160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www.google.ca/imgres?q=power&amp;hl=en&amp;biw=997&amp;bih=579&amp;tbm=isch&amp;tbnid=3ziHM_YHhl4pUM:&amp;imgrefurl=http://www.easyvectors.com/browse/other/blue-power-button-clip-art&amp;docid=iZiA9RKA5Db-2M&amp;imgurl=http://www.easyvectors.com/assets/images/vectors/afbig/blue-power-button-clip-art.jpg&amp;w=425&amp;h=425&amp;ei=7p1jT-q1MdSx0QGGnMmACA&amp;zoom=1&amp;iact=hc&amp;vpx=562&amp;vpy=241&amp;dur=1561&amp;hovh=225&amp;hovw=225&amp;tx=130&amp;ty=133&amp;sig=118402013700294857069&amp;page=3&amp;tbnh=136&amp;tbnw=136&amp;start=30&amp;ndsp=20&amp;ved=1t:429,r:8,s:30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docs.google.com/forms/d/e/1FAIpQLSfWy1JDmcUc2ItcxMDkWUcmP9b8U32Ba-1xfVn-f1H6ykdZAQ/viewform?usp=sf_link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hyperlink" Target="https://drive.google.com/open?id=157AG3wCxlxBORk3VZnPlRWpQs5I&amp;usp=shari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a/url?sa=i&amp;rct=j&amp;q=&amp;esrc=s&amp;source=images&amp;cd=&amp;cad=rja&amp;uact=8&amp;ved=0ahUKEwjBvazQ-onUAhUjwYMKHZqsD5IQjRwIBw&amp;url=https://ethoscmg.wordpress.com/2011/10/19/how-do-you-handle-workplace-conflict/&amp;psig=AFQjCNFNPHMOc0c1jdBKaHgzGd2suCY7Sg&amp;ust=1495764289075848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886" y="2204864"/>
            <a:ext cx="9157886" cy="1470025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 </a:t>
            </a:r>
            <a:r>
              <a:rPr lang="en-CA" sz="3600" dirty="0" smtClean="0"/>
              <a:t/>
            </a:r>
            <a:br>
              <a:rPr lang="en-CA" sz="3600" dirty="0" smtClean="0"/>
            </a:br>
            <a:r>
              <a:rPr lang="en-CA" sz="3600" dirty="0" smtClean="0"/>
              <a:t>Week 4</a:t>
            </a:r>
            <a:r>
              <a:rPr lang="en-CA" sz="3600" dirty="0"/>
              <a:t>B</a:t>
            </a:r>
            <a:r>
              <a:rPr lang="en-CA" sz="3600" dirty="0" smtClean="0"/>
              <a:t/>
            </a:r>
            <a:br>
              <a:rPr lang="en-CA" sz="3600" dirty="0" smtClean="0"/>
            </a:br>
            <a:r>
              <a:rPr lang="en-CA" sz="3600" dirty="0" smtClean="0"/>
              <a:t>Conflict &amp; Negotiation</a:t>
            </a:r>
            <a:br>
              <a:rPr lang="en-CA" sz="3600" dirty="0" smtClean="0"/>
            </a:br>
            <a:r>
              <a:rPr lang="en-US" sz="1600" dirty="0" smtClean="0"/>
              <a:t>Summer 2017</a:t>
            </a:r>
            <a:endParaRPr lang="en-CA" sz="1600" dirty="0"/>
          </a:p>
        </p:txBody>
      </p:sp>
      <p:sp>
        <p:nvSpPr>
          <p:cNvPr id="3" name="AutoShape 4" descr="data:image/jpeg;base64,/9j/4AAQSkZJRgABAQAAAQABAAD/2wCEAAkGBxQTEhUUExQWFhUXGR8ZGBgYGBwbGhodHh0XHCAcHB0cICggHB8lHBgYITEhJSotLi4wHB8zODMsNygtLiwBCgoKDg0OGxAQGywkICQ0NC8sLDQsLCwsLDQsLCw0NCwsNC80LCwsLCwsLCwsLCwsLCwsLDQsLCwsLCwsLCwsLP/AABEIAL0BCgMBIgACEQEDEQH/xAAcAAACAwEBAQEAAAAAAAAAAAAFBgMEBwIBAAj/xABKEAACAQIEBAQDBAcFBQYHAQABAhEAAwQSITEFBkFREyJhcTKBkQehsfAUI0JSksHRFTNicuEkgqKy8URTVJPT4hc0Q4OzwtIW/8QAGgEAAwEBAQEAAAAAAAAAAAAAAQIDBAAFBv/EACwRAAICAgIBAwQBBAMBAAAAAAABAhEDIRIxBBMiQVFhcYEykbHR8AUjoRT/2gAMAwEAAhEDEQA/AM+4VzXh/CSxisIjW0dHz2vLdMHzhiTLZ1JEAiIEbCC+K4dwfFCcPeay5ZFyXCFAzTLTcIkA5QQGJ3MGs5ivTpXD823b2PnGvsoxlqWtZb6CDKHUgsVEDc6j7xSzw027YuLftM6spCsjQyNBynXQidwd+hqHhPG8Rh2mxeuWzqIVjBmQZXY7ncUfwnFL1xUFyx46LEMbayQAREgZmGugJI0FLIrhUO26f4tChFe1uOLXlvFaMhwd0jYq9mDppsbYI9fwqofsZsYhC+BxyP6MVcfxWz/Kq8TOYzX1PnGPsl4nYmLAvL3tMG/4TDfdSbjuH3bLZbtt7bdnUqfvFdxZxVroMa8ivgKWjjrNVnD417Zm3cdD/hYqfqDVWva44ZMDz1xC1GTGXtP3mz/84NHLH2uY6IujD3h18S0Nf4SB91IFeUbYvFGgH7QMKygXOEYNmAjMvl+cZD+NS4PmLBtauLewuZHueLbRXIFqRlygiJgaVnU1yaRpvotinGFpq0/uP3FeLcPuPmXAi3/hW+6j6D+VUhx3DL8GFsj/AD3Lr/i1JwNfGhUvqU9aC6gv6tmvWsfNmyFFu3mVWgLlAkTp2HudcsdZA7mXGXrQUW3YZLfiNsWILBdCRqR122PaKThzCxILAyIiDp5dt9dRmXeADoCdaYcLxMXb1olQVCZIbUMPMwn3JAqc9NGvxf8AsUqXQP4tzHirThGxF0tlVmAcjKWAOUx1AImhr8zXjvdun3utQbE32uMzuZZiWY9ydTXFU4L5Mr8rJ8Uv0gm/GnO5Y+7E1w3G72Rra3GW2/xopIDRPxd96HRX0UVFLonPPkmqk9E+IxruZd3YxEsxOnbU7elQg14FkwNzTX/Ztq0wVXLGPMdASesCZidq5uhIQsVjI3rymXj2O8WzkZAvhGV0GbzEAy28em2lLU1ydnSVM+r6vq+AphT41yams2GchUBZjsFBJ+gpl4X9nfEr8ZMHdAPW4BbH/GRR4s4VKkGGc7I38JrTU+xbFW7bXcTds20USVUl2PpsFBJgTJ3omvgKMuVdNNW7UknxKQxuRmWNwd6yct63ctntdQr9M4/Cqjj0gdY+X0rX8N9szhAuMwKOp0LW38p6aKwI27tQrmLnPgt1AbfCs1xic22Hy6iDmtE5p1pqEetNGa27KEgkkDYj+e9OXDsQLa228W7CqFKKwynSJHr1pZx+Msu02rLWxHwm7nAPoSgMe5PvRfl/DnE2/DtQuItyQNIuoTPXTMpMexXtNK42VxzSZPzlgWNq3e8XxTszFQrRplBy6EiWFK2GvNbYMjMrA6FSQR7MNacOIcIxjraXwmeGOa2tslhlA/ZGp8pO1VuZOXhhzmVP1RgwwYMh21mCAfuNdjtIGVJyJeFfaXxOxAXFO4H7N0C4PqwLfQ0z2PtsuuMmLwVi+vWJWfkwcVnQwat+8PnI+/8ArXKYWDMg+hBX8JFU5E3jZpTcycuYn+/wFywx3NtYA/8AKbX+GvDypy9iP/l+ImyeguNA+lwKfvrLWwbSYg+zCo2sOP2W+hoqSFpmn4j7FbrjNhcbhr46brP8JcffQPFfZJxVP+zBx3S5bP3FgfupKt3ntkFSVPQqSp+ophwfPHELEBMZfAjYuXH0eYo2mDZHjOR+IWvjwWI+VssPqs0GxOBuW/7y26f51K/iKdML9rvFF/7QH/z2rZ/5QDRTD/bfjgIe3hrg9bbg/c8fdXaCZdFeFTWu/wDxezyW4bhCVXMxbttp5DqSR1qs32qYZtX4NhGPuv8A6VCkdszOzgWYZtADtuSfkOlQ3bRUwRBrRcBxBb125iLduzh0uv5VK5skIq5VgDy5wdI61ds8xYPBO4xOCtYw3W8VXGVcgZEBWCDHnDGPWpp+6isoVBSMrimnknCHEOUzFTbAYQJJE6jUgCNKN83c8YPEYZrWG4cmHuErF0ZJABkjRQdQI3qh9mnFAt+5bNsM1xPK40ZcvmIHQyB3GwrssVxG8fLKE/b86EhRXaWydtfatbxP2trauOicMwoyMVnT9kkTonpX2F+2bG3HW3YwmFzuYVQrkkn/AHwKokiDv6GX2uE32+Gzdb2tsfwFXcNyriWDM1s2lEa3QyBixgKsjUz8q2/jX2h4rA4M3MV+jtinOW3Zsq2RCZM3HLnNAEkLHadZrJeJcwcT4k4Z3LyfKoVVUegjXr3pZNVoeMd7QDxnA7+HdBettbL6pMeYTGYRMietXcX4aucqEEaAsZOmk9pMTNPvBrDC7aXH2Xe/bt5bNyQ6ABmOWABD+Y6mZjeiPMXI2GCXL7hvEILt5iEWF6Bdtus6kmp/ydIrFcVYq8kcFXGC8bwm2iQGM/3kgqNN43IMiCO9Pww+EwdjxMSlplUyCbYiT0RYksf69Kq8k4d0wltMtsIwzgrmBhjmBM6kkRXPPHgEqLwVsiyMzEBZ9ARrpv2kU7ioKwRcpuhc4jz2l7MLfD8MLZ0Pi2wzMOkhQI+p6a1LytxbhST43DLTOT5crFwWJ0XLefKvvPpHWgmMI8M+Aie4A29PWlzCYNmuJHw51BPYFhJjeBvNLGdnZMbRp/EPti/RmazhuGpYZdCLhykR3RFH40rY/wC1nid3RbyWQelq2o7/ALT5m++tNfHJdA8W0j2yNM4Vix6CGBCjf/Sg2P8As9wWIX9Xa8B+jKxyk9ipMsPUQfwqrTJUZjh+P38Qbn6Rir7HLoWuO3aQBsD6+kdagXhYOouXYOvwf+6mXi/I2KwqXIwiXVDZvHV87BQNgsggbk+Un1iglrE4TKMy3AYE+/WpTbKwSS2CFxJXQGAfzFUbx1P1qawwY7VFihDU7Dk3GyNWq/wfiTYe9bvJ8SNMTEjYrPSRIn1oc1dilIGl4VWuPilw2Iuyi28ZgyXJK9G1YkzD5COuszAoxgPtuuZVXFYRLyxDMpysfdSCpP0FZzydxc2cXYZj5QSh/wAjyCPbM0+9evg1uXL+UEZDIj00M9Ok/I0W9WGr6NPPPHL+I/v8CbRO7C0oP8Vls1dDhvLeIH6vFmwT+87J/wDnX+dZph+W7hAF1WtXCYBYeUjt2260Yt/Z8Aiu+KWYlkVGYgdgTAmg5JdjxhN9EHHuAol8phHN+3++SmpjWCpgj10mDFX+P8jXsNhUxaXLd227BRlzBgSW3BECCpB1370ExWIRZ8K5ey5QFOgn1KtEaAjSg1/jVz4czNb0zKxMNBmSBpPr3pIybKZEkWbS3VU3HUNbRgWRiCG1jb57jajPFuWb9nNefC3DYEMH8OVKSCJcDTydaG8OxtsFW8JToVbMSZB7A9frpT3wTifE8XZKXL6JgnBSHRWZk2AUBZjSJLCjBtuhZwSjyQg3sXbvsiraS1rBMsRlMATuRl7jvtUX6CpVzlIKRMEyZJ3mYiCaIWUXD3oZF8pKtqTKt+728vvoa2fi961xCwuHdmtjLCskBgCI6gggjT50Y29IMopbZl64MYm0MPaRbaBVbMAJnygEndixygyfwFKn6Au7Z09/5aU12eK3uC4zEI9q1iHZFCO4OTJOYOFG5OxE6EHU0r4ziT33a5cIlmJhVCqOugAgCilQk5qXwXeX8KXLi3LHQgEbxm29SJIH+E1LzVhV8UTKsEUECAJ1+h1FEOV7ZXDXbmkF0GsyI6iP85qHmq1FvDvEG74rn2zIFHsAKDXvLqP/AEOT/H77/sAcPw5GZVzscxgeUfF0nXbXf3pi5c4IlnFw9zzqmboFBYRkJJ3AMzNVuTuYRgsSbjWUvgoVyXIAkwQQSpg6RMdSOtH+L822cZ8OCs4Zg0s1plZrmmzEKu3z3rsjqDYni41kzRg9CnzTw+0mIbKSQ0uYIgFmaQDBkDv70X5EWzbL3gua8DlSTOQEavoBqZyjtBo5huelwVq1bOAsX8wZhcuRmPnYFfhJgadetWbH2vN+xwzDARJAJ2Hsm3yoR90EdlSx5pRq6ZUxeATHo6s4MHysrA5HPePSZHrQ/BYd0L2JFg2xpcY6MR0G0SNop65e5r/tRXJw9uwLLL8BnNmB38o2yj60L545ezutxZBiNRoxGoynbNH7JyzGk60ZRqIcc7kEOD4kPaVWLFrZBDNo2hmmu1h7d1MjuSGA1Uxpv9CPuNYziON5beS2pU/DsAxOxkDY09cHxhtWbIYyVUBo6wI+mn3UuG9j54qk0Of9m2wMquw6CdfbtFZ19pGRb6I9vNIEtpqokxOhHxH8zTvhMctwBgZMTA6T3J+n1pc594SbyW3MZ0mTBiNxsDtr23qmRNrRLE0pbM9xeKUAqgyqfqfeqH6Qto230LKTKbaZcoM+kmqBukmR+G0b1xjUAYKJzR5iepOu3Soxi01ZaUk4NoduC81292BVhoojMPffSmnA83WiJLyevT5Cd6yG1dCjT61wcQxOn5/rV+Rjsd+fOerwAsWHNtmE3WXQgNsituNNSRB1G2orMYq9xBfhb76O4Hhts20JAkqCfoKHYGLeHQzXuPWCK7toyuVYQw3BqPHPMV3wWdcCBhXSmueldCgRPQ0ajcaiiOBxL+IwtmAxLe2v+tDSamwFyGBmK7vQU2naHO1w0T+kG9d0M5SBlkg6DYDvoKlXiByuy3GUBgIZMwIMjQjaqXBsaAHzBbgUZshnUmBJ1B00+6p+KY1TaC+CEOcaKIEanbt9ank/koo14pVFsU8Q7XGJU7k9QO56mNpqIrbyTFwNG8AqT7bgesn2ohj8Bl82wO/v3/GmG9YRreXxtyCFyD4Y2n6etGT46JqLm7E/DWDcuIiDzNCqPU6D8ZrVrGMyXPBkZFOVAOgUAZfqD8vas0wmJFm8Llsy1tvLKgjaNZ7bVK/ELty8Bb0ctO8CZLfSnUq2hElVMOcQtWbuIueaW8RUAEyZgad4gj6U1/2jke2NVZvhDD4oiYOxjTSZpN4pwG5cPialjGZU1jprMbVX4Twi4t0MFY27VxSQ0gHzAEqR10B+VBZVdlZRl1RqvPXBbOIwRxDKC9q23njzAKC0e0/81ZS3Db1xAy4ePLJYaEgAfsFpMAT5VHemW/xnEXW8EG49u4SI+FYPTTTbqa+w3FbVtDe8KzlU+IAT5y7QDAJ3OnTTeleS+kKsK7bJ+WsLa/RbZZvI0541EqTroDpoOh0ql9oajLhsp0UFBpB2QzHTcVRwfNRtM3+zRaZ82V8xykkHRoUb65SOkTRzHWMNiUVL97wHUZ7RVZTK4ECI1BgGB1kAxoGlNJ2BJyi4p9C/wHl5rpW+QjIGKZGJhmCMwzRrlHl06zXPEeO4QXMoswEeA9lQhIygENmJzDNmiQOm2tPvBeU8TZwxRr1pVZ/EbJmY5cu2qgakL99Z1b5cbMWFvyEMUJaBoToYk+lLKr2HHySuPdnmExtu5DNYN0KCurMAozFicqaj4tdY0qqON3LdsWrahDJLHKMzAnQHMDAA+tM/JuPPD8WjE20S7bZbmUkgADMpBnUlgo+dLPEyt7EXLlpWGdyypMkfP+XTbajaaSOlz5OTe32EuQuM3sLetlYFi7dVboJEdRMkeWJJ07VrnN/FPDS3lUtZYMbjhCyqFyxJjKupOp7VimJxZdIEAOQMg7yNR9K03lbmRhb8MtqAVM9fWjG5Jo7io01srXeL4W+WTEW2t3UIAuEZX0ggHeR1gzvV0X8MyhVvbdY/OtJvNY8TGOFIkgMZ11Cgf0pbONNlcudy40KnWD6mkXJXRbJwVX8qzUsJjLuHNtrV0Xrasc6Kv7DDc7klTt70XxvFTcBAb6D+cVl2C4wgtBlabknNAYEbgAMD212qPF813EVZie6iGj1PXpvScp3QaglyKN/BG3inW4dmJJ0AI+LbbURp3ofjb8lm6sZ+v5Ne3cc1xnuNu234VVYyD7/hVI23slmcVBKPzs+FzSBUls1FhlmrApzKdY7VPb8/1ong8UgtoC6jyj9odh60GxdzSBtUlni1xVCg6AAfCvSinRwz4HjK+ZriW0kQFgEsddWPtA1pKxBBJI2OsdvSos5r0bUkY0Unk5JIs4TA3LnwW2b2BP31HesshKupUjoRBqfh/EWtbEx6GpOL8SF4q0QQIJ6nr+JP1o27BUeN3soOalwFtmuKqiWJgCoCaKcFxq2VuPE3Iyp6TMn8Pya5uloEUm9jFxK4mHt+CkMx1uPA17D2HSpOW+XsRifNaQlds7GEHpJ39hJoF/bbZfNZtERGYrLk/vZpmZ12j0p25S50u/opt3WDlCFXWHCxpPt0PpHShDW2Vk09IK2Ps6/8VezLHwoMuv8AmPT5ClFMDduj9UuVQSCJ+DL0k67RTdwvj7w5c5soJUHqegpIvWLLubjEl38xlgPM2pyxEamuyNabGx6TSDFngOGfDrcWzDMJJDNodQYk95qhY5eN7E28PhQocqXdm+FVEeZuvpA6kUW5bx7Lw7FBjmezmZZM+XIuWNNs1R/Y9cLPjLjE58qS56CXJ/BdPSnVNInJ1LSo55uwy4e1aXMGCNDssguepAkxrrqaF8tYlzibIQnKHDZW1mPi010yz91MXNF/C3bVwZQSB8SzmDE7kGBuT3+W4XcPxvwMRbD28otAoykHOCQMzQSIaeh6VCKs02obZtNq0mIUxo3Ssp4lwkOmLYsga1dKAH4yc/lA92BHyPam7l3mC0wa4r6fsiCCfZTr/L1pY4nZbiONe2i+Emj3WYg6xlzCNAWGka6iZ3q2TdJE8XFXy6E9ngSzgkyGUa9evv3rTOV8DYx2Asre1ewTaVwQroAZVR38pTcHv1pO534KmHuKuHVjbZMxGrEFSFJ7wSQfQk/IjyDibnhsrE5Ubyg9CdT/AC096WMadMW7VoZWtXsNdFtrwewBuw80bZYGh0G9B+crGGDW2tMURlKxuCVMtEaiMw09q85q4qLZljAmPmf5dflS9xjiOHu2QiX8xsnMoNtlLz5SASfUHadPeOlCKCpv6lvh/A0xXiZpyohy6nMCZg/cd6ocKs+E+bysVJGn0/nTp9nmCU4UXVafEclu65SFyn6T/vUA5l4NbLrdLMCVh0B3a3lWfXTT5Cla4xQU+UmLvGbC2cSXy5QTmHbbpGh11qJeNlWECBO866dY7Vd4x+vywB1ABgfjQDH4RrLBX0MBgJnQz/Q00XaJ5Pa9DNi7uW6XSHkaMO0RqfTTT0pdxF1ixLGTJJJg696lweOFtUWFOZpLKxmCAMrLtpuKgxbDU/MCguwSdqz5HNsabb6fn2qvirpePu71ALhiJr1bxG34CnJthjG8N8O0DmM6bxBntGunrQ2IqHx2JEkmNqle8OxpYppbDOXJlnCiR8/6VKtvUDcz0kx9PwFQ4c+XtXVtyDp9RofqNaYCD2D4WqQzZyDvnCKh1/daWP0q83DsN/3afwtSoOLMvw6HuND9fi++ov7Uuen3/wBak4yZpWTGlVFCrOGUQZ2OnXeq1MXLb+Rx3P4gU058FZPBheafBC7FfVJeTKSOxj6VGKci1R9FX+C4G7duqLVs3CGBKgT1H5+p2Boly/wEXxnuOUTZY+JiP3dNh8/atZ5GwuGt27gsr5lWTOpywDM92O/eB20TmnLiVWN1yM2u20XzOluFOoKtudx2PsIojxvkvENhrWKtWMyvmZ1X4lE+Q5e2XXSqnA/CbiFpMXbZFLzlZCWOcZlDAdCSJPbf02DiXHEKPbttbZwp/VlwvlAM6nQQO9LGFO2Wd5FUV/v3Mq4M5SwPEEMJ0JgkdJ3jeNaBWDbEr4YOshidvT8kU0Y/DAhQAy3UzeIrHeNZGxkCfLrprrrS7ewyXTmZyoBGoG8z7R3mD7VPny7KywvG6+SG7xK8Ld9kZRbeEcR5iDI0027/ACrvA5sKr6Oou5QCdDAkkSD6jSmPgXD7JXMqMABIHxwcpGZ4JC6d+pU11fxuHuYUSJIEjTQHb+cUXKor6CLHcrvZU/QnvWnFhwGUCfNBAADg6ayTMeppX/su85ViGPiTBysZI0MzruNzTryNy5i7y57ahbZYqHcxI7gQc4G3TYa1T4vjbmGu3LVxsxRiu577qPXQ/Omk5paQijCT2zi3xIW7eHtXw6vYV0z6FGQvmQSNRllxrG9FOWOJAYhyRPilF06KufX3LOPTeiPAeF2rmEw9zEWw3j4pUEkgqvmEAqQRLJPaIqvxXl97d+6iFM5mHJ+INDBjDA9IO8MJjauUmvcxuOuKC/MVm5cuXfDuwM6W7NsaBg4D7KYHkiSRGm+tLvNvCreHewqYjO3iBjEqoPl1JX4l280TERpVF8NfDC1muW2b9gvKEQdRsDpAOvf2rnjGDZUzPdzlQNYgCWAaJ9I+naj6kW9dienL5KnNmBa+/iKZiREiNImPXv7Uv2eEO7AIV2kmYApgwWANuwzFzAaVBJgafCDABOskjSevWhS8QkEAbnaNPQ7nWunKV6OjCLXuHzkTHNh8FezLmVLhCkCIDAeaOoDsPr6V5xbwnFt/EW4/iZQVETmBnMJiZA7VQ5WxV65+oFsNayHOilVd9dwWIB6AgkbjpVlOAXks/rcO9sKwYagw0kg+Ukn870JXJJlFHg3FqhU49gWRx5vL09KOYLhLW7dsK9tI+P8AVhmfrMQWMjpUGP4dicY2S1ZLMu8aD5loA+tWsVhGwXh2cRLHIGlSWESRAJIJggj6Ukr4pjQjeRpKynxPha3Gd8+cA+QZSpgA9NBEdhSdxS1lI9dQe/qPSm7EY1mWbSkkhs4ICnLBmIJIgT671VucvXMW1s22XJIV2JE25/eUkE7aRIMb0+KSS2xfIwy7SE2vjR/inKV+0GZQLqAZsyEE5e5X4h9CPWgFVUk+jHKLi6Z8oqxbYGRUY2r6yutEBdQ6VyzQJr6vgJ0rgkKWprrwqnivK4AOo5y63lceoNBH3q/wXEZbkHZhHz6fn1qWZXBmvwZqHkRb/H9T3jVmHLRAbXb2mo+F4PxHE/CNWPp29zRnF8Ou4hkt2Ua45PwqJ07nsPU6U6YL7NcULUZ7SMBopJJJ9SBAP1oQlJwVIfycKj5DV67/AKi5fE2s+UC1b0UAwdP3Znbueta3whbWFwpcoVBXM8KWck7zlBLEbaUg4P7P8Rfi3ddrVtDDgjfqChBIcHrtHc9GvFcgSF/2q6XUQDclvoc0ijBSirqxnGEpcZy4pfv+wp8V5ssYq40f7O6mFa4u4HdkBa2Zk7Ebag1Fw7Dnz+Tx0dGRjYuK5gkE/DJ1ykajYmjeP5axKEC6Fv2pAJeHUAmNc4LKNdwNKv4jkTAOgAtrbuTmlLpJ0jbMdtNgNOkVyjzdu00WeSWCHBOM4v6d/sRcbxJzddyMj5y0EQVMyBB102+VUuJApdcZMok5l6SCYI7T26U4804FcGLLWLl29maPAzhzlAMsjMrusNlGk79KBc1WIS3d8G7ZtuuX9ZJZWzEg3CSTJJJzHf50PR42+wT8uOak1TSdf4KfD+MPbs3VQKPFjMYJOpywDMDQzt1pj5M5GL/rcXmFpYKWGlc/+YbhdtOsdt1nl5MXbdb2HsXLvhtIItsynoRIBGxI0236U+X+dCB57V225HwXbbIZ2gTE7jaarBJ9/BhlI0DA6WxChQPKqgQFUaaAbCs25iw1lcVjDeCNcuJbeyrCSWLOgKjcwAsqN684FzliXu3cPbCteQgrbnMpAcB4JyyQpzQCNjXV7E5uL2XxaiwoVWysQ0lMxSCJgliDHSDvuTN60Ngjbd/7QAXmT+4tlmCWHTw1AAELCyeuY66/4tu1znfE3GvB0jKBkYxtpPmHzOv+k9faLwtbDrfw2iOSTp8L7+Weh1MdI9qWL3MVy6uYAhwRnZRpEETpt+FSjDTUhpZNpouLc8RSt1oIOZHBHlPp6Ht/1qfhODd7oUtmnUsYgARMDX3OusV9xzBLiHYtjLI8MSCqIhbQaaPE+woBw0OSCjkxoT0j5b/KkWOS2mF5Yy7Qzc2YPNbCJcVmY/COhJO4E9Zqjw/knEFQWNtQf8TFj7CBV7hzBFJNsKo85gSzMBqSdz10qfhnOpKXXt2Lly4mUBevmJGyyQBGv8qpjhr3AnkSftPrF25hbqlVCXIIDZASFIjRZljvroKfOUuPnEL4d6PFUbgEBh3ggQRpIrPsPizjcVctvaFm5bQnPbcOsjLAeQR16EazVjl1rlrFi3oLnwwNtR6aRsRSJPHJfQNrJH7mo3LeUyvX+tDeYeAW8VbAZsrLOUwD8o0/HvRfCLmUZp2ggiDNIfOPOGIwd9bYsIbbEKHZviOkwBqIkb71qkk1szJuLtH2G5KtW1Pis1xu6+UD5a1ew/KNqSUdspjMGyGYIkTlmCQdoO2oigXH+ecVYcr+ioqeJkQOx8S6NfMqjoY3g/EBrTVYFw2QWVrbMAxWdVzawY6gmKhPBBrSpmpeZma4uTr6CLjbl3D3mtB8wDKJUx5QJCsOujQfnSdzFy1cs/rUGawx8pBkoTsrjcHoDsffStPXGWbt17NwqwBgwRmBAHzFUcThltZrF0eJafYnqNDBjqDB02IkVLjLE77QHWVV8mXXsDkZlJkqxXTbQkfypo5K4VZI8W5BaSFB2AHX3mfpXHMHK7KC+HJdNyp1cex/a/H3qly7xg2xkIGjddP3vwJqjlyjonjhxn7gtzZgMMlrOkC4WABXbfzSNtppWAA2M+tW7mLL2yrawxZT77iouGcMuXbnh2xOhZtgFUbsSdANevUimjpbFn7pLj8kAUkwASew1rxrZBIMgjQ07HBrbEABfYgj6iZ95pYxdsZ32+I/iajHyLdUejk/4zhBPlbAN5IYjsSKYOSeWruMvwnlVQS1wqSq9hpEk9BNc4ngufHXbaK5ti652ykoHjQtpJBAHvTTwm7ily2zbazhxkcKsBUAlpmMzMwUScxIz7ztpS5I8tNqVmo8E5ft4a0EtCDuzn4mPc/yHSi1m50fSOprMf8A/fXVzBAoAV8m7agsVJUkAAjQabqVJk0y4prt9kzT4XhZp+EtdJUqCv7KhVIIjXOetUSSVIMpOTtjJxPGWrCm5duKiDUkn1A23OpA07ih+L5lwqBy95QEVWYQxIDRlkASCZ0G++mlLVrgtoqBiWd2AAORcqwABEMWJ0nru7ndpqe7Z4cqt4iXIZizMzsPMREkyDMTrv5n/eMkFDFa5hw2dkzEspVSAjnzMCQohTmaFaVEkQZiK9D4J7kAWfFIkqyAPpBMhhMjMsg6iR3pVxPHOEWhmBVmBJVUJdpbKCQJgGFABOwEAgGKh4dzBw83ncYt1a5Ei9bIXNEEgqMqloWdgSooVfYVJrpjVxjitvDWmYDRRoFgSdgPrWS3+O3L2JDXGfXMVKsVysAWULB2kR6zTHzbxVbgFpCSAZZo3O2noPxPpSzwvCq9w3W1W2YQd2/0H41DLkp0vgtDG3+zW+Q+PtisMPF/v7cJcHffK4HZgPqGozjLassOquvVWAII9jWYcK4t+i3Vun4drnqhifp8Q9q0vF3lA1NdinzQuXHwYNw3JWBt3lxFq0EuAkqysw1YEHScuxOkUL5s5btPdTFXr/hpbEHMBBGvaDOv3UUu43J5ht27/wBKTPtJxxvxYUwigNcPckSEHsNT71SbSWxYXftIOceKW7qeDgzZu2sguXLxzEW1kgLodbjMGIGnqOtJOFwL2MS1kXFzFgmoMMCszEzpI09aIctC0LGKt3BILIUAMF3YOqJ/Eo9NTOlQ8Jxr3MYRctW7jXXym2SIBgA6kERFsdOtdaasVpp0E8El/CI6ZbLhF8MtLA+Zgkxl6Fu9BboFq6xa6GbVjlHlEnbckE9J7UU4XhltPda/hA6NcJUTbKqHdVRYnYMRoBpVHm3hzKWcrbtB4C2resZZg7LpBOgHTekiFjBwrFh1BHUUKxODS3cvtbvKb97Q2cwUgEqzGZkGAT00JqPktwSLbaMD5ZaAR216ifwq3zLw61bxtk5FIZWa8qgsdc0swWSJz1TtWH52HOU+C2rKg27rSRJTxAUJI1kLoT69KJ8bi0yXQgZlUidj33rOOG4R7OMtstrxZYEeGtxVQkxIkdBrqT6098z3JXKDLHcD9n39a6k1QqYCw/2g4hbruMvm0yMCVBAABiQZ07iaCcd5jfEXbb4pRdVCYyHJEmdAPbrUuO5bvsxNq2xiM0wATAOmYid+n+lQcN5eu4h7ljIVcJPm0jUQZ7E6ab6x1qSbTpMo1a6DHD7+Ee81zGs1vEsZRka4py9NREdhEaDrrTnfxH6sFLhaVAWGJkRAk7mlW5yFjbyBLgw4MybpQeKSJAGZQCViN6beGcsX7WGSyMrFVy58wB+UjTeB2qyQjduzEuKXWt4l2ViGDZgw0OsH+dPHLfHjjUNhhN5bbOCxhTljaJ11nbvrRDiP2TX713P4tq0kCR5mOmmwAG3rXeE+yq3bmcXcYkFT4ShNCIIJJOhGh70kotppCxbTsE8N4sGUFTI/D0qhzHw9HBvIBIHnHcd/lTnwrkLCWSYN1z1l9P8AgC0Xu8mYMq2YuisuUw/edRmkzUfQcXaZf1VKPGSMPDGnX7JbzjHQrwpts1xYBFwLACmdtXBkdtjNCeceXFwjg2rhuWnMKWXKwPY9D7wPYUS+y3Ds2LLKYyWmJ9ZKiPqfuppzqLkiMY+5Jmi/2FhMTfhg1i429tjCP6221BPdQdOwrAeJ3P11zKTlztGvSTH3V+huK4tLdm418eVFLHrMa/Wdq/OBqXjzU03VGjyss5Um9H6G4XwIWwHuDPdOuuy+g/rShx0XMZicqibKN4eUo2UqIL3Z0HTKkzJ1Eb0y437QcCmnjZz2RHb74j76CY/7TLJBCpcI9hP1J0+hrZGMYql0Z5S5O2c2MPZwv6zE3bZufF4aiVRjOZu5mRuBsNzV8/aDZS2Mtm5dbMEEDKpY6gEtsdRoJOtK3MVm7etWc1rJcv3AEtJ8bIBrOYBs2bdsuWI9ZjfloPdfC+JhbDW0LXP766UESxe4yi2h2mI6DsKLYtlzjHP2NYlEWxZ6QjW7rj3OYgfwihfHsHbOFt3r+Je9irp8tsXUuKonUnKCF0/ZB3I9agfklkyIzzexDZcKi6BkGpvXJByJlggfFvtFVuO8FVLosYb9bcteW7dTMM1wsBABMAKTlkROs7TQ2Al4pg7VjDYf9WP0i6vjM+cyqEnKhTYSIM9daGcOwniuS392up9T+7R/gvIOOxNwfqWVCwD3mZSoGkkHN54GnlnXTvGo8U5VwYw/grbW2EWBcUAPIHxMf2z1ObelldaGj3syDinED8KSSdNOp6AD7qbcFy/iLNhM9m4AFzMcp3OpmNR8+1LnJHDPH4ratSHW3cLsy/CRbkhvYsF+tbpxbEZFLm5kVAWfQEFQJM9Rp1BqSwqS2W9Vp6MVxDNfzgDyqPMekf61qLsTbXX9kfhSFw/mCxftYglVsMzs0REqx0PqQNCB1HrUmN5xvXitnB2sxchVZwdf8qjX3J2E6UcfGCqwzbnsOcZ4jqFXU7D+tK/F74GhM9z1J6mnfivKUWfJcm/lGafgYxqF6oCdpJ9e9Zo3DL1zMzAqqsVM7yJkD2IikyqcpUPjcVGyDhdgteN6SEtgtHQ5FaJ/3iBPvXfL1sG9bLW2ukgsGtnK4ygTJBUgqWHwmdDXfFz4GHygx4hCE9l1Lf8AKPrXnDVChnUXEvJA8S2CykNkzEiCBKNOo7a0/wDFUQe3Ze4W1o3Et31xJzn4ZuiWBzCCCJiJ36TU3HbHhWWPgi0jsytcdg11h5yq6FjqBHmaddqp2SjXl/2p81uWTypmDZTEjJ6xtTRyzwM38Rauku62iXfxlb448uVXAC+Ys0hR8FNDoWXZT5P5Ovs4u37XhpGgYjPJjXKJjSd/pTti+VcM8OygvlyhoGo0MEDQwQCJGlHWtMOpqO5YPxKdevY+9PCKiqQXJt2LWH4QbUReuwNsxJEdiCdvYTQ/iGHbV1Ct6z94FMPErlycq5B6sJ7/ANKGJwwv/eXGf0HlUfQ60wGyLhuIzqPSp8O6i8LbgQ85T2cCYHaVDfwihuFHhXmT9mdPbpVLnFLgVblskZCG03EahvkRXmRbhkNrXKI+JajQMy/P+teYzEMikm5mA6RrVLl/jdvGYdbixOzruVYbj0B3HoRQnmjHhXS0O2Y/Ugfga9Fy1ZkS2EDxENq7Mf8ACvWp/H085FteiD4j71SwCEgZQF9dz/QUROHS2rXG1ygsSdToJ0rjgdxPiC2bfiOMibIv7bnsPz60v2OMNcbNcI9FHwqOw/r1+6heLw1/G3fFxDZRsltTog7Due56/SukwXgvk6aEe3/UGsueUmvsXxJJ/cJ8fwH6RYZIG0qezDUVQ+x2yitiLz9ltiRt+02n8FFsFc6Ur8yYm9gGz4cjwrrFiCPheBPyMT8jUsU2tKv2dmintjV9rePtjBOqsPOUAG2ocMR9FNYbRHjPGL2JYNdfMQIAgAD2A/O1D4rTji43fyZZyT6NN4NyRZu4YXv1hLiUz3AojuQlto9pNEOC/ZyVuK/6TYJUlgCrMdoG5XY6gxvHaq/HOZ71xRZ4eCtq0QHviFTNrpLCMvXuY2jcBY5mxNow1w3YO51Dd4zTHv7VWc1Ethwepfx/Y1O7yrcBxN1MT/tF5BbS5k0soP2bahpGnWdxPuo4/kbHsnhnE2r1ucxRy6Bj3fKst31aifAud/ExXgC2baOpay4cnNA+Eq0iZDjQj4akv8/lgQLQVtiW3kf4QYH1NdPJGKthw+LkytqK67Bgs8Us4z9JbDWrjG34QysBaRdNQxabex1buaM8KwWGwVkhEF3EXDmfzm4oImPMVGYCTHlgknegd/j7vux9I3n0JJKz2BAof4eKxhV1tYaFUqFZkUuCfidNAxA0EiR16RFZvUtR19zVk8NeMlLLv7L/ACNGLdgviYqzcFpj8Rv4kFf8U5yLYHqoHypV504s7oqC7cuYcSPGgq10Qphpy5iAQpMQSJ0mKHXuWMbY18C94YMkW2zrr/hRjtQXiGLuM0OwJWQAzMSvoFuaj2inSpVbZky5YzeopfiwnyRh2fGI9kOi2yHESSYjcqrEz1ERG8DUaXx7i3j2PDJAJ+M6ZSo6iCwgkRoxGhG8gYz52gsdjI8yiPVeg16CjmE5gd7N0XSHZMsMzQWmR5j+0wA33IgdKnn5em1ETE1y9wfxeLs2kn9lew0np703/Z7asGycUrB7jSsdbfoR3IgztER1rEeI8Re7AYjKpkKBHz77etNn2b8PxJveLbbJbghp2YQYkbaEgiddRGhNRxYY4Vzn2VnmeR8Y9Gn8Y4oBKK0OdzE5f9fegvCrCQUa5mDEkZtGk6kyd53+p60S/QFUEDU7sx1JrjwVQTAk/mKzS86XK0i0cCqrEfnfg7+KrIVNq3tBnXeW9DAFUOE4gJnKOcOGtzluAFCxIEKSRPlj4W+XSm3E4NLhLEE9+lBsfhvDtOiGAy5cpEiPTURVIeUp9iywNdATDX7i4gOLqnPAcoIIVeqyxEmY6+1bLyjxTCuhTDgW7nxOr/Gx0Bct/wDU2Hm6aaDSsi4bww5VAA8oAmInQUTdvBAIYqy6hgYIPeav6/F66FWG1vs2R3bcAN6DQ1TuY5VbTf8AaQiD/mAO8dYpY5U5ys4seHcPh3xoD8Iueqnaf8P00ohzDw7xLbB7rKN5Bg+0wd62RdmeqCZwwYlo3/MVXspB1oFyLzGLyGzdkXbcgSSc6jSfVhse+/XRhYyxjaipJrQHFoX+Y7OS4lwDQ+U/j/WulUOn52qzzNwqw4F6/d8MrojFgAP8IH7U9Rv2igPBeIKZAYMASJGx6Vh8iHuv6mrDK40VeEH9BxJCj9S8ZljYa6j/ACkn5Gl7nzit3+0LrWyCiZUA32An/iLU58asjRzt6Cfz0pP4ngs7lo31oeulFJ9h9O3aDfK/NiXIW55G212/0/Cm7iOID2Lqqdch/Cayj9DA3H59O1GuFXr9tYtOGX9xt/YHt8qC8tL+RzwfQZ+FWPIDS5x3jNv9M8AbopzN/i0OT5D75q2/Mxt2sq2ylyIzNBVfURr/ABAD3pUTg6lw8HNObNmaSd5mdafL5GOqFhjndjZh7uoq7jcOt20VIB6ie4oFYDAhSN9vX00600YDhl0jVSPcgH8ahBclorJpdmf47DYUA5tD2iT/AFpea5h/+5ufdTPzhyriBfa4q6EbfnQil/8As+7/AOGB+f8A7qtjUIqnLf5ozz5N6X/lkWD4m4srbB0tsxy980ax6RH0rpuJSPgWe/8ApUtyzDWbraHKWb/FqQPqNzVcMo2FUyKN2a/GlljHjdJFzE426cmLEW2sFESB5DGYwB33J7ye9EuP3Qz+PaM2rvmkdGPxA9jMn5mqXDj46th3BhjmVgJyPETp0IoRg+IXcOzKjbEhl0ZDGmx0O29Px5xpkXleDK5LphSxfJO5qvaxzWwPEU67Hr/WifDuM33B8PB4c9GdcOWKzuZkgGNaiflO8pdrSeLbVsoI+Jt9u8QQZiDIpY4uNj5vK9al1Xz+TvC80uv93cdf941eu82eOvh4xBiE6aZXBnSHykj1gV7gOTsXcILItkd3Zc38IP41exXJzqDlxNkMOjKD/wAokfSioy+ERko/W/0eYTF4fwLz2eGYcpay5s5a68MSMwzDMQsSY/qQk4tQfhjKdQBoBOunamTB8Ox1twUu2tPU5T7+TavcXwiziHPgsljEft2GMIx/etEd+0R/lprcV7iMop/xFnh/D3uXERAGZunRfVuwA1/6idt4DZSxYW2GLFQAzsNTGg+g0HYAUqcA4McMhzqBcY7zJIH4Cdfzobt3CdP2R99eX5Pkc5cV0jXiw8Fb7DVzHKRpt0/Pah99mcxOlRKpY0Tw2ECiTWSUi1UU7uHgQBS1irRLuWOgEAfMfzpuxbhULH5UsxLLP+c/Lb7zTYXcgvo9tIFGUdN/eh9/C57gAAO5IJgfmYomzZRJqvwsZnZvl9df5VolJxXJApPR3g+EgGTatED1aiWKw5yBU8qRAVSYHz3NXsDZ029aIHCikl5GRqmxFGCekCMJYt24e2q27iiFLCR67aHQnermN4vdtI924A4VZATqdPmBrM9pr7GYYnbsentQDFPdQkIfQjofkdK0YvMcVTQksKe0xY4nibmIbxbjF2G3YDso/ZH5MnWqvBuIm1fCmcrnT0b/AF2+lXLKlbjCAPTpXXFOHyudZDKQ2nxCCDp2NUU03v5C460alguDh7UXidpIXp89daUsbhFzEowI3Vhsy9CPz0pt5d4hmUT1AIPcHUEVPzRgg6C4BJXf/L/p/Wmz4U8fKPwSx5Gp1IzvGYLrFRYFYO5mj6ICCKFY7CwdPurznJNUzYkWkRLw8w81VjwAj4GK/h9Dp896jtOVIP5NMGHvZhIqHug6C9gzA27tp1ZgjZT2IOuhI3kwT0FM13Du48uIu256oLW3oWtk/PehH6T5oYQaL4S5pH0r0fAz74P5MvkY9WWOLWD4EyWKAEkxJ6EmABPXQUreEp6CnOw86Glm/wAuYjM2RreWTlkNMTpOu8Vfy/GlOSlEliyJKmZFiH8XK+ZVXKAZMBcoiKj/AEqwnQ3T/An/APRozZ5RQW/Ee4zDeFAX7zm/CoFdUH6m2tv/ABfE/wDE23yArVJxi7Y+KGbIvbpFb/ari9LFo/8A21+nxP8AKas4Lh+Gtjzq98/5vCT5AAsfmR7VEjFjmYkk9Tqae+Acn2r1lbjvcDMAfLlAEz0IOsDek5yk6gaF42HGuWV3Z3ytcuWrYtpaQFzK2wCCFnV7jmTl6CdWimnA8Mt4ZGe4/wATFmJnUnoqg7aQBqfevvBt4OzNtJkjUmSTtJO5/MRQ/GXmY5mMkfQegHSkyZ/RVPbIyrI/YqRYxPGwFnwiqrqMzAH5lZI9hS3j+YLlz4URB0EEk+vSu8UM/wAXfbp0qzwfg6s4LEnWsn/2ZH8jLFBA/CYa7dnxHYJ1jyz6CNdaduHcq2cHZ8UqBebp+0F13nWZiiuJ4JaCG4oy5GyBRtoNWPqT9KG4/EsyqCen4SBS5pSin6m/oCNSriL3ECXcmohpCiav4gZRPUiTUeDt6gnesCLhHB2ABVq+0mK6K5V9qrluvU/9K6T+BVvZQ4s06dNv6/hH1orgOH4a2loXkJuXYAJV412GYeVdx1kk1TXDC5iLds/DP5/Cna8oA0r0/wDj8Sacn+DP5E2qSM1544EbQFyzOQtBU7qTsQe06en4UeFYcKoXXN+JPamfnC+YS30YyflsKD4CwM09v+n86z+Y16vGPSLYb4Wwvw/X8/P+VWrjwQRr+Yr2zaAAPUg//rXUa1ldnfJyi59xDRqPr/Sl/i1nK5HzplsNv7D+f9KC8dXzg+kfh/Wn+AxexHcfrm96uoQDVTH+W+asYjafStUf4oYM8H4gVtqgH925AP8AhOoHsJI+Qpovc1Ye2qrcaWfyqgBZmJ6QBp2kwKyq8S8yzBIllU5c3oSNY9qT8Rdy3BcRVWSWVYkAZjCmfiECDO9bfHbdpuzFnpVRsY+IkAjqVYgskkgB8pIBIAMb19fwZaSCIPT/AF96A8Sxjtg8HjIRbjEoQikAgLcK5pJDQFZdRoCIyxqycCxPi2gxEb/0/lWHzPH4PlHovgzWqfYGxaQII1FV+H40qw3+lMPELI3+X40CxNgAyKyKV6Zp+LDN6HUONxXeCfpMEaiaDYW6QSOhoplEHTYe1CuMrQO1RI/HHDEKgMaE+dtfZEIj3IquObLn79r/AMtv/UpF4/xi5m8OFIYZszCWGYkwusLAgaDXU9arNzR4fk8ENk8s5t40nbrFfSRulfZ5bqz/2Q=="/>
          <p:cNvSpPr>
            <a:spLocks noChangeAspect="1" noChangeArrowheads="1"/>
          </p:cNvSpPr>
          <p:nvPr/>
        </p:nvSpPr>
        <p:spPr bwMode="auto">
          <a:xfrm>
            <a:off x="155575" y="-1790700"/>
            <a:ext cx="5267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6" name="Picture 2" descr="http://oregonstate.edu/instruct/comm440-540/busme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108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road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1128"/>
            <a:ext cx="9144000" cy="23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66800"/>
          </a:xfrm>
        </p:spPr>
        <p:txBody>
          <a:bodyPr/>
          <a:lstStyle/>
          <a:p>
            <a:r>
              <a:rPr lang="en-CA" dirty="0" smtClean="0"/>
              <a:t>Road Map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3960440"/>
          </a:xfrm>
        </p:spPr>
        <p:txBody>
          <a:bodyPr>
            <a:normAutofit/>
          </a:bodyPr>
          <a:lstStyle/>
          <a:p>
            <a:r>
              <a:rPr lang="en-CA" sz="1900" dirty="0" smtClean="0"/>
              <a:t>Review Week 4A</a:t>
            </a:r>
          </a:p>
          <a:p>
            <a:pPr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Week 10 – Conflict and Negotiation</a:t>
            </a:r>
          </a:p>
          <a:p>
            <a:pPr lvl="1"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Conflict</a:t>
            </a:r>
          </a:p>
          <a:p>
            <a:pPr lvl="2"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Conflict handling strategies</a:t>
            </a:r>
          </a:p>
          <a:p>
            <a:pPr lvl="1"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Negotiation</a:t>
            </a:r>
          </a:p>
          <a:p>
            <a:pPr lvl="2"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Bargaining strategies</a:t>
            </a:r>
          </a:p>
          <a:p>
            <a:pPr lvl="2">
              <a:lnSpc>
                <a:spcPct val="80000"/>
              </a:lnSpc>
              <a:spcBef>
                <a:spcPts val="600"/>
              </a:spcBef>
              <a:defRPr/>
            </a:pPr>
            <a:endParaRPr lang="en-CA" sz="1900" dirty="0"/>
          </a:p>
          <a:p>
            <a:pPr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Questions for review</a:t>
            </a:r>
          </a:p>
          <a:p>
            <a:pPr>
              <a:lnSpc>
                <a:spcPct val="80000"/>
              </a:lnSpc>
              <a:spcBef>
                <a:spcPts val="600"/>
              </a:spcBef>
              <a:defRPr/>
            </a:pPr>
            <a:r>
              <a:rPr lang="en-CA" sz="1900" dirty="0"/>
              <a:t>Next Week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en-CA" sz="3600" dirty="0"/>
          </a:p>
          <a:p>
            <a:pPr>
              <a:lnSpc>
                <a:spcPct val="80000"/>
              </a:lnSpc>
              <a:defRPr/>
            </a:pPr>
            <a:endParaRPr lang="en-CA" sz="1800" dirty="0">
              <a:hlinkClick r:id="rId5"/>
            </a:endParaRPr>
          </a:p>
          <a:p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endParaRPr lang="en-CA" dirty="0" smtClean="0"/>
          </a:p>
          <a:p>
            <a:pPr marL="411480" lvl="1" indent="0">
              <a:buNone/>
            </a:pPr>
            <a:endParaRPr lang="en-CA" dirty="0" smtClean="0"/>
          </a:p>
          <a:p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>
                <a:solidFill>
                  <a:schemeClr val="bg1"/>
                </a:solidFill>
              </a:rPr>
              <a:pPr algn="ctr"/>
              <a:t>2</a:t>
            </a:fld>
            <a:endParaRPr lang="en-CA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995" y="2662091"/>
            <a:ext cx="1200005" cy="2082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01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BUSI 2101: Around the world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936104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Get into groups of four. Find one company from outside North America/Europe that </a:t>
            </a:r>
            <a:r>
              <a:rPr lang="en-CA" dirty="0" err="1" smtClean="0"/>
              <a:t>Sprott</a:t>
            </a:r>
            <a:r>
              <a:rPr lang="en-CA" dirty="0" smtClean="0"/>
              <a:t> students should know about but do not.</a:t>
            </a:r>
          </a:p>
          <a:p>
            <a:r>
              <a:rPr lang="en-CA" dirty="0"/>
              <a:t>Go to </a:t>
            </a:r>
            <a:r>
              <a:rPr lang="en-CA" dirty="0" smtClean="0"/>
              <a:t>our online form </a:t>
            </a:r>
            <a:r>
              <a:rPr lang="en-CA" dirty="0" smtClean="0">
                <a:hlinkClick r:id="rId3"/>
              </a:rPr>
              <a:t>our online form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3</a:t>
            </a:fld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31" y="2443595"/>
            <a:ext cx="1873970" cy="790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20" y="3777926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168" y="4293096"/>
            <a:ext cx="1983879" cy="11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638800"/>
            <a:ext cx="37528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238" y="1916832"/>
            <a:ext cx="1471649" cy="105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88864"/>
            <a:ext cx="3589623" cy="30208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666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5" descr="image_understanding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409825"/>
            <a:ext cx="19050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5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Sources of Conflict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49" y="1412776"/>
            <a:ext cx="6107235" cy="518457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</a:pPr>
            <a:r>
              <a:rPr lang="en-US" sz="2800" dirty="0" smtClean="0"/>
              <a:t>Communication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Structure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Size of the group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Specialization 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Composition of the group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Ambiguity responsibility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Zero-sum reward systems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Leadership style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The diversity of goals</a:t>
            </a:r>
          </a:p>
          <a:p>
            <a:pPr lvl="1">
              <a:lnSpc>
                <a:spcPct val="80000"/>
              </a:lnSpc>
            </a:pPr>
            <a:r>
              <a:rPr lang="en-US" sz="2500" dirty="0" smtClean="0"/>
              <a:t>Interdependency</a:t>
            </a:r>
          </a:p>
          <a:p>
            <a:pPr marL="411480" lvl="1" indent="0">
              <a:lnSpc>
                <a:spcPct val="80000"/>
              </a:lnSpc>
              <a:buNone/>
            </a:pPr>
            <a:endParaRPr lang="en-US" sz="2500" dirty="0" smtClean="0"/>
          </a:p>
          <a:p>
            <a:pPr>
              <a:lnSpc>
                <a:spcPct val="80000"/>
              </a:lnSpc>
            </a:pPr>
            <a:r>
              <a:rPr lang="en-US" sz="2900" dirty="0" smtClean="0"/>
              <a:t>Personal Variables</a:t>
            </a:r>
          </a:p>
          <a:p>
            <a:pPr lvl="1"/>
            <a:r>
              <a:rPr lang="en-US" b="1" dirty="0"/>
              <a:t>Personality</a:t>
            </a:r>
          </a:p>
          <a:p>
            <a:pPr lvl="2"/>
            <a:r>
              <a:rPr lang="en-US" dirty="0"/>
              <a:t>People high in disagreeableness, neuroticism, or self-monitoring are prone to tangle with other people more often, and to react poorly when conflict occurs</a:t>
            </a:r>
          </a:p>
          <a:p>
            <a:pPr lvl="1"/>
            <a:r>
              <a:rPr lang="en-US" b="1" dirty="0"/>
              <a:t>Emotions</a:t>
            </a:r>
          </a:p>
          <a:p>
            <a:pPr lvl="1"/>
            <a:r>
              <a:rPr lang="en-US" b="1" dirty="0"/>
              <a:t>Values</a:t>
            </a:r>
            <a:endParaRPr lang="en-US" dirty="0"/>
          </a:p>
          <a:p>
            <a:pPr>
              <a:lnSpc>
                <a:spcPct val="80000"/>
              </a:lnSpc>
            </a:pPr>
            <a:endParaRPr lang="en-US" sz="2900" dirty="0" smtClean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F227C4D-2A8D-4784-BE58-11FE7B60DEEE}" type="slidenum">
              <a:rPr lang="en-CA" smtClean="0">
                <a:solidFill>
                  <a:schemeClr val="bg1"/>
                </a:solidFill>
              </a:rPr>
              <a:pPr eaLnBrk="1" hangingPunct="1"/>
              <a:t>4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984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Is conflict a bad thing?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20480"/>
          </a:xfrm>
        </p:spPr>
        <p:txBody>
          <a:bodyPr>
            <a:normAutofit fontScale="77500" lnSpcReduction="20000"/>
          </a:bodyPr>
          <a:lstStyle/>
          <a:p>
            <a:r>
              <a:rPr lang="en-CA" dirty="0"/>
              <a:t>Enhanced understanding of the problem</a:t>
            </a:r>
          </a:p>
          <a:p>
            <a:r>
              <a:rPr lang="en-CA" dirty="0"/>
              <a:t> More alternatives</a:t>
            </a:r>
          </a:p>
          <a:p>
            <a:r>
              <a:rPr lang="en-CA" dirty="0"/>
              <a:t> Increased engagement</a:t>
            </a:r>
          </a:p>
          <a:p>
            <a:r>
              <a:rPr lang="en-CA" dirty="0"/>
              <a:t> Critical discussion of flaws</a:t>
            </a:r>
          </a:p>
          <a:p>
            <a:r>
              <a:rPr lang="en-CA" dirty="0"/>
              <a:t> Integration through comparison of goals</a:t>
            </a:r>
          </a:p>
          <a:p>
            <a:r>
              <a:rPr lang="en-CA" dirty="0"/>
              <a:t> Cohesiveness within groups</a:t>
            </a:r>
          </a:p>
          <a:p>
            <a:r>
              <a:rPr lang="en-CA" dirty="0"/>
              <a:t> Correction of power </a:t>
            </a:r>
            <a:r>
              <a:rPr lang="en-CA" dirty="0" smtClean="0"/>
              <a:t>imbalances</a:t>
            </a:r>
          </a:p>
          <a:p>
            <a:endParaRPr lang="en-CA" dirty="0"/>
          </a:p>
          <a:p>
            <a:r>
              <a:rPr lang="en-CA" dirty="0"/>
              <a:t>Inhibits collaboration.</a:t>
            </a:r>
          </a:p>
          <a:p>
            <a:r>
              <a:rPr lang="en-CA" dirty="0"/>
              <a:t> Takes up too much time.</a:t>
            </a:r>
          </a:p>
          <a:p>
            <a:r>
              <a:rPr lang="en-CA" dirty="0"/>
              <a:t> May be perceived by outsiders as damaging.</a:t>
            </a:r>
          </a:p>
          <a:p>
            <a:r>
              <a:rPr lang="en-CA" dirty="0"/>
              <a:t> Leads to the identification of winners and</a:t>
            </a:r>
          </a:p>
          <a:p>
            <a:r>
              <a:rPr lang="en-CA" dirty="0"/>
              <a:t>losers</a:t>
            </a:r>
            <a:r>
              <a:rPr lang="en-CA" dirty="0" smtClean="0"/>
              <a:t>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5</a:t>
            </a:fld>
            <a:endParaRPr lang="en-CA" dirty="0"/>
          </a:p>
        </p:txBody>
      </p:sp>
      <p:pic>
        <p:nvPicPr>
          <p:cNvPr id="1026" name="Picture 2" descr="Image result for confli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52936"/>
            <a:ext cx="2619375" cy="158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389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Conflict and Unit Performance </a:t>
            </a:r>
          </a:p>
        </p:txBody>
      </p:sp>
      <p:sp>
        <p:nvSpPr>
          <p:cNvPr id="52227" name="Slide Number Placeholder 4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D77C4AF-BDAE-483D-AA63-526F8F7BF5F6}" type="slidenum">
              <a:rPr lang="en-CA" smtClean="0">
                <a:solidFill>
                  <a:schemeClr val="bg1"/>
                </a:solidFill>
              </a:rPr>
              <a:pPr eaLnBrk="1" hangingPunct="1"/>
              <a:t>6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52228" name="Picture 5" descr="lang_ex09-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7940675" cy="485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2509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should you resolve your conflict?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CA" dirty="0" smtClean="0"/>
              <a:t>Key </a:t>
            </a:r>
            <a:r>
              <a:rPr lang="en-CA" dirty="0"/>
              <a:t>factors to examine in determining </a:t>
            </a:r>
            <a:r>
              <a:rPr lang="en-CA" dirty="0" smtClean="0"/>
              <a:t>an appropriate </a:t>
            </a:r>
            <a:r>
              <a:rPr lang="en-CA" dirty="0"/>
              <a:t>conflict resolution strategy are:</a:t>
            </a:r>
          </a:p>
          <a:p>
            <a:r>
              <a:rPr lang="en-CA" dirty="0"/>
              <a:t> Source of conflict</a:t>
            </a:r>
          </a:p>
          <a:p>
            <a:r>
              <a:rPr lang="en-CA" dirty="0"/>
              <a:t> Importance of the conflict issue</a:t>
            </a:r>
          </a:p>
          <a:p>
            <a:r>
              <a:rPr lang="en-CA" dirty="0"/>
              <a:t> Importance of long-term </a:t>
            </a:r>
            <a:r>
              <a:rPr lang="en-CA" dirty="0" smtClean="0"/>
              <a:t>interpersonal relationship</a:t>
            </a:r>
            <a:endParaRPr lang="en-CA" dirty="0"/>
          </a:p>
          <a:p>
            <a:r>
              <a:rPr lang="en-CA" dirty="0"/>
              <a:t> Speed required in resolving </a:t>
            </a:r>
            <a:r>
              <a:rPr lang="en-CA" dirty="0" smtClean="0"/>
              <a:t>conflict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4943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Managing Conflict</a:t>
            </a:r>
            <a:endParaRPr lang="en-CA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776"/>
            <a:ext cx="8229600" cy="439906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CA" sz="2800" dirty="0"/>
              <a:t>Negotiation and Conflict </a:t>
            </a:r>
            <a:r>
              <a:rPr lang="en-CA" sz="2800" dirty="0" smtClean="0"/>
              <a:t>Exercise</a:t>
            </a:r>
          </a:p>
          <a:p>
            <a:pPr>
              <a:lnSpc>
                <a:spcPct val="80000"/>
              </a:lnSpc>
            </a:pPr>
            <a:endParaRPr lang="en-CA" sz="2800" dirty="0"/>
          </a:p>
          <a:p>
            <a:pPr>
              <a:lnSpc>
                <a:spcPct val="80000"/>
              </a:lnSpc>
            </a:pPr>
            <a:r>
              <a:rPr lang="en-US" sz="2800" dirty="0" smtClean="0"/>
              <a:t>General conflict strategies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Problem solving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Developing super-ordinate goals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Smoothing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Compromising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Avoidance</a:t>
            </a:r>
          </a:p>
          <a:p>
            <a:pPr lvl="1">
              <a:lnSpc>
                <a:spcPct val="80000"/>
              </a:lnSpc>
            </a:pPr>
            <a:endParaRPr lang="en-US" sz="2400" dirty="0" smtClean="0"/>
          </a:p>
          <a:p>
            <a:pPr>
              <a:lnSpc>
                <a:spcPct val="80000"/>
              </a:lnSpc>
            </a:pPr>
            <a:r>
              <a:rPr lang="en-US" sz="2800" dirty="0" smtClean="0"/>
              <a:t>Work Related Conflict Strategies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Expansion of resources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Authoritative command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Altering the human variable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Altering the structural variables</a:t>
            </a:r>
            <a:endParaRPr lang="en-CA" sz="2400" dirty="0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6A68B93-0566-49DE-BA7F-FF837FB6BF5C}" type="slidenum">
              <a:rPr lang="en-CA" smtClean="0">
                <a:solidFill>
                  <a:schemeClr val="bg1"/>
                </a:solidFill>
              </a:rPr>
              <a:pPr eaLnBrk="1" hangingPunct="1"/>
              <a:t>8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175" y="4614994"/>
            <a:ext cx="30480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7160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Having difficult conversations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752528"/>
          </a:xfrm>
        </p:spPr>
        <p:txBody>
          <a:bodyPr>
            <a:normAutofit fontScale="70000" lnSpcReduction="20000"/>
          </a:bodyPr>
          <a:lstStyle/>
          <a:p>
            <a:r>
              <a:rPr lang="en-CA" dirty="0"/>
              <a:t>Managers spend an average of 42% of </a:t>
            </a:r>
            <a:r>
              <a:rPr lang="en-CA" dirty="0" smtClean="0"/>
              <a:t>their time </a:t>
            </a:r>
            <a:r>
              <a:rPr lang="en-CA" dirty="0"/>
              <a:t>dealing with conflict.</a:t>
            </a:r>
          </a:p>
          <a:p>
            <a:r>
              <a:rPr lang="en-CA" dirty="0" smtClean="0"/>
              <a:t>Lower </a:t>
            </a:r>
            <a:r>
              <a:rPr lang="en-CA" dirty="0"/>
              <a:t>level managers spend more time </a:t>
            </a:r>
            <a:r>
              <a:rPr lang="en-CA" dirty="0" smtClean="0"/>
              <a:t>dealing with </a:t>
            </a:r>
            <a:r>
              <a:rPr lang="en-CA" dirty="0"/>
              <a:t>conflict than higher level managers.</a:t>
            </a:r>
          </a:p>
          <a:p>
            <a:pPr marL="109728" indent="0">
              <a:buNone/>
            </a:pPr>
            <a:r>
              <a:rPr lang="en-CA" dirty="0"/>
              <a:t> Conflict </a:t>
            </a:r>
            <a:r>
              <a:rPr lang="en-CA" dirty="0" smtClean="0"/>
              <a:t>affects:</a:t>
            </a:r>
          </a:p>
          <a:p>
            <a:r>
              <a:rPr lang="en-CA" dirty="0" smtClean="0"/>
              <a:t>employee </a:t>
            </a:r>
            <a:r>
              <a:rPr lang="en-CA" dirty="0"/>
              <a:t>job satisfaction,</a:t>
            </a:r>
          </a:p>
          <a:p>
            <a:r>
              <a:rPr lang="en-CA" dirty="0" smtClean="0"/>
              <a:t>productivity</a:t>
            </a:r>
            <a:r>
              <a:rPr lang="en-CA" dirty="0"/>
              <a:t>, and</a:t>
            </a:r>
          </a:p>
          <a:p>
            <a:r>
              <a:rPr lang="en-CA" dirty="0" smtClean="0"/>
              <a:t>effectiveness</a:t>
            </a:r>
          </a:p>
          <a:p>
            <a:endParaRPr lang="en-CA" dirty="0"/>
          </a:p>
          <a:p>
            <a:r>
              <a:rPr lang="en-CA" dirty="0"/>
              <a:t>Approximately $25,000 per year per </a:t>
            </a:r>
            <a:r>
              <a:rPr lang="en-CA" dirty="0" smtClean="0"/>
              <a:t>employee is </a:t>
            </a:r>
            <a:r>
              <a:rPr lang="en-CA" dirty="0"/>
              <a:t>spent on dealing with conflict</a:t>
            </a:r>
          </a:p>
          <a:p>
            <a:r>
              <a:rPr lang="en-CA" dirty="0"/>
              <a:t> A 2011 estimate suggests that in the </a:t>
            </a:r>
            <a:r>
              <a:rPr lang="en-CA" dirty="0" smtClean="0"/>
              <a:t>UK, conflict </a:t>
            </a:r>
            <a:r>
              <a:rPr lang="en-CA" dirty="0"/>
              <a:t>costs C$53 billion per year </a:t>
            </a:r>
            <a:r>
              <a:rPr lang="en-CA" dirty="0" smtClean="0"/>
              <a:t>including:</a:t>
            </a:r>
          </a:p>
          <a:p>
            <a:pPr lvl="1"/>
            <a:r>
              <a:rPr lang="en-CA" dirty="0" smtClean="0"/>
              <a:t>C$43 </a:t>
            </a:r>
            <a:r>
              <a:rPr lang="en-CA" dirty="0"/>
              <a:t>billion in </a:t>
            </a:r>
            <a:r>
              <a:rPr lang="en-CA" dirty="0" smtClean="0"/>
              <a:t>damages</a:t>
            </a:r>
          </a:p>
          <a:p>
            <a:pPr lvl="1"/>
            <a:r>
              <a:rPr lang="en-CA" dirty="0" smtClean="0"/>
              <a:t>C$10 </a:t>
            </a:r>
            <a:r>
              <a:rPr lang="en-CA" dirty="0"/>
              <a:t>billion in legal </a:t>
            </a:r>
            <a:r>
              <a:rPr lang="en-CA" dirty="0" smtClean="0"/>
              <a:t>fees</a:t>
            </a:r>
          </a:p>
          <a:p>
            <a:pPr lvl="1"/>
            <a:r>
              <a:rPr lang="en-CA" dirty="0" smtClean="0"/>
              <a:t>In </a:t>
            </a:r>
            <a:r>
              <a:rPr lang="en-CA" dirty="0"/>
              <a:t>addition to these costs, 8 out of 10 </a:t>
            </a:r>
            <a:r>
              <a:rPr lang="en-CA" dirty="0" smtClean="0"/>
              <a:t>conflicts disrupt </a:t>
            </a:r>
            <a:r>
              <a:rPr lang="en-CA" dirty="0"/>
              <a:t>organizational functioning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84935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Resolving Intercultural Conflicts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496175" cy="53279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100" dirty="0" smtClean="0"/>
              <a:t>Those from Asian cultures show a preference for conflict avoidance, compared with Americans and Britons.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Chinese and East Asian managers prefer compromising as a strategy, contrary to North Americans.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North Americans prefer a problem-solving approach to conflicts, which yields a win-win solution.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Win-win solutions are less likely to be achieved in Asian cultures.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East Asian managers tend to ignore conflict rather than make it public.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Japanese managers tend to choose non-confrontational styles.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Westerners are more likely to choose forcing as a strategy than Asians.</a:t>
            </a:r>
          </a:p>
          <a:p>
            <a:pPr>
              <a:lnSpc>
                <a:spcPct val="80000"/>
              </a:lnSpc>
            </a:pPr>
            <a:r>
              <a:rPr lang="en-US" sz="2100" dirty="0" smtClean="0"/>
              <a:t>North Americans expect that negotiations may lead to a legal contract; Asian cultures rely less on legal contracts and more on relational contracts.</a:t>
            </a: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363602F-134F-4272-B385-74713AFDDE27}" type="slidenum">
              <a:rPr lang="en-CA" smtClean="0">
                <a:solidFill>
                  <a:schemeClr val="bg1"/>
                </a:solidFill>
              </a:rPr>
              <a:pPr eaLnBrk="1" hangingPunct="1"/>
              <a:t>10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836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/>
              <a:t>Personality Conflicts</a:t>
            </a:r>
            <a:endParaRPr lang="en-CA" sz="400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424862" cy="3960812"/>
          </a:xfrm>
        </p:spPr>
        <p:txBody>
          <a:bodyPr>
            <a:normAutofit/>
          </a:bodyPr>
          <a:lstStyle/>
          <a:p>
            <a:r>
              <a:rPr lang="en-US" sz="2100" smtClean="0"/>
              <a:t>Causes of Personality conflicts:</a:t>
            </a:r>
          </a:p>
          <a:p>
            <a:pPr lvl="1"/>
            <a:r>
              <a:rPr lang="en-US" sz="2000" smtClean="0"/>
              <a:t>Misunderstandings based on age, race, or cultural differences</a:t>
            </a:r>
          </a:p>
          <a:p>
            <a:pPr lvl="1"/>
            <a:r>
              <a:rPr lang="en-US" sz="2000" smtClean="0"/>
              <a:t>Intolerance, prejudice, discrimination, and bigotry</a:t>
            </a:r>
          </a:p>
          <a:p>
            <a:pPr lvl="1"/>
            <a:r>
              <a:rPr lang="en-US" sz="2000" smtClean="0"/>
              <a:t>Perceived inequalities</a:t>
            </a:r>
          </a:p>
          <a:p>
            <a:pPr lvl="1"/>
            <a:r>
              <a:rPr lang="en-US" sz="2000" smtClean="0"/>
              <a:t>Misunderstandings, rumours, or falsehoods about an individual or group</a:t>
            </a:r>
          </a:p>
          <a:p>
            <a:pPr lvl="1"/>
            <a:r>
              <a:rPr lang="en-US" sz="2000" smtClean="0"/>
              <a:t>Blaming for mistakes or mishaps (finger-pointing)</a:t>
            </a:r>
          </a:p>
          <a:p>
            <a:pPr lvl="1"/>
            <a:endParaRPr lang="en-US" sz="2000" smtClean="0"/>
          </a:p>
          <a:p>
            <a:r>
              <a:rPr lang="en-US" sz="2100" smtClean="0"/>
              <a:t>What should you do if you have a personality conflict?</a:t>
            </a:r>
          </a:p>
          <a:p>
            <a:r>
              <a:rPr lang="en-US" sz="2100" smtClean="0"/>
              <a:t>What should you do if you observe a personality conflict?</a:t>
            </a:r>
          </a:p>
          <a:p>
            <a:r>
              <a:rPr lang="en-US" sz="2100" smtClean="0"/>
              <a:t>What should a manager do if they observe a personality conflict?</a:t>
            </a:r>
            <a:endParaRPr lang="en-CA" sz="2100" smtClean="0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611188" y="5300663"/>
            <a:ext cx="3024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sz="800" i="1" dirty="0">
                <a:latin typeface="Times" pitchFamily="18" charset="0"/>
              </a:rPr>
              <a:t>Source: </a:t>
            </a:r>
            <a:r>
              <a:rPr lang="en-CA" sz="800" dirty="0">
                <a:latin typeface="Times" pitchFamily="18" charset="0"/>
              </a:rPr>
              <a:t>R. </a:t>
            </a:r>
            <a:r>
              <a:rPr lang="en-CA" sz="800" dirty="0" err="1">
                <a:latin typeface="Times" pitchFamily="18" charset="0"/>
              </a:rPr>
              <a:t>Kreitner</a:t>
            </a:r>
            <a:r>
              <a:rPr lang="en-CA" sz="800" dirty="0">
                <a:latin typeface="Times" pitchFamily="18" charset="0"/>
              </a:rPr>
              <a:t> and A. </a:t>
            </a:r>
            <a:r>
              <a:rPr lang="en-CA" sz="800" dirty="0" err="1">
                <a:latin typeface="Times" pitchFamily="18" charset="0"/>
              </a:rPr>
              <a:t>Kinicki</a:t>
            </a:r>
            <a:r>
              <a:rPr lang="en-CA" sz="800" dirty="0">
                <a:latin typeface="Times" pitchFamily="18" charset="0"/>
              </a:rPr>
              <a:t>, </a:t>
            </a:r>
            <a:r>
              <a:rPr lang="en-CA" sz="800" i="1" dirty="0">
                <a:latin typeface="Times" pitchFamily="18" charset="0"/>
              </a:rPr>
              <a:t>Organizational Behavior</a:t>
            </a:r>
            <a:r>
              <a:rPr lang="en-CA" sz="800" dirty="0">
                <a:latin typeface="Times" pitchFamily="18" charset="0"/>
              </a:rPr>
              <a:t>, 6</a:t>
            </a:r>
            <a:r>
              <a:rPr lang="en-CA" sz="800" baseline="30000" dirty="0">
                <a:latin typeface="Times" pitchFamily="18" charset="0"/>
              </a:rPr>
              <a:t>th</a:t>
            </a:r>
            <a:r>
              <a:rPr lang="en-CA" sz="800" dirty="0">
                <a:latin typeface="Times" pitchFamily="18" charset="0"/>
              </a:rPr>
              <a:t> ed. (New York: McGraw-Hill, 2004), p. 492, Table 14-1. Reprinted by permission of McGraw-Hill Education. </a:t>
            </a:r>
            <a:endParaRPr lang="en-US" sz="800" i="1" dirty="0">
              <a:latin typeface="Times" pitchFamily="18" charset="0"/>
            </a:endParaRPr>
          </a:p>
        </p:txBody>
      </p:sp>
      <p:sp>
        <p:nvSpPr>
          <p:cNvPr id="51205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224C15F-BD66-430A-9B4E-2640C54E7E0F}" type="slidenum">
              <a:rPr lang="en-CA" smtClean="0">
                <a:solidFill>
                  <a:schemeClr val="bg1"/>
                </a:solidFill>
              </a:rPr>
              <a:pPr eaLnBrk="1" hangingPunct="1"/>
              <a:t>11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5120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280988"/>
            <a:ext cx="1982177" cy="1323192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4483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Retaliatory Cycle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Natural tendency in confrontation is to </a:t>
            </a:r>
            <a:r>
              <a:rPr lang="en-CA" dirty="0" smtClean="0"/>
              <a:t>match emotional tone </a:t>
            </a:r>
            <a:r>
              <a:rPr lang="en-CA" dirty="0"/>
              <a:t>and intensity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12</a:t>
            </a:fld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5646678" cy="406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0795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332656"/>
            <a:ext cx="8229600" cy="936104"/>
          </a:xfrm>
        </p:spPr>
        <p:txBody>
          <a:bodyPr/>
          <a:lstStyle/>
          <a:p>
            <a:pPr>
              <a:defRPr/>
            </a:pPr>
            <a:r>
              <a:rPr lang="en-US" dirty="0"/>
              <a:t>Third-Party Conflict Resolution</a:t>
            </a:r>
            <a:endParaRPr lang="en-CA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US" b="1" dirty="0" smtClean="0"/>
              <a:t>Facilitation</a:t>
            </a:r>
          </a:p>
          <a:p>
            <a:pPr lvl="1">
              <a:defRPr/>
            </a:pPr>
            <a:r>
              <a:rPr lang="en-US" sz="3200" dirty="0" smtClean="0"/>
              <a:t>Generally acquainted with both parties, working with both sides to reach an agreement.</a:t>
            </a:r>
          </a:p>
          <a:p>
            <a:pPr>
              <a:defRPr/>
            </a:pPr>
            <a:r>
              <a:rPr lang="en-US" b="1" dirty="0" smtClean="0"/>
              <a:t>Conciliation</a:t>
            </a:r>
          </a:p>
          <a:p>
            <a:pPr lvl="1">
              <a:defRPr/>
            </a:pPr>
            <a:r>
              <a:rPr lang="en-US" sz="3200" dirty="0" smtClean="0"/>
              <a:t>Trusted third party who provides an informal communication link between the negotiator and the opponent. </a:t>
            </a:r>
          </a:p>
          <a:p>
            <a:pPr>
              <a:defRPr/>
            </a:pPr>
            <a:r>
              <a:rPr lang="en-US" b="1" dirty="0" smtClean="0"/>
              <a:t>Ombudsperson</a:t>
            </a:r>
          </a:p>
          <a:p>
            <a:pPr marL="703263" lvl="2" indent="-319088">
              <a:spcBef>
                <a:spcPct val="0"/>
              </a:spcBef>
              <a:buClr>
                <a:schemeClr val="accent1"/>
              </a:buClr>
              <a:buSzPct val="80000"/>
              <a:buFont typeface="Wingdings 2" pitchFamily="18" charset="2"/>
              <a:buChar char=""/>
              <a:defRPr/>
            </a:pPr>
            <a:r>
              <a:rPr lang="en-US" sz="3200" dirty="0" smtClean="0"/>
              <a:t>An impartial party, widely respected, and trusted.</a:t>
            </a:r>
          </a:p>
          <a:p>
            <a:pPr>
              <a:defRPr/>
            </a:pPr>
            <a:r>
              <a:rPr lang="en-US" b="1" dirty="0" smtClean="0"/>
              <a:t>Peer Review </a:t>
            </a:r>
          </a:p>
          <a:p>
            <a:pPr marL="703263" lvl="2" indent="-319088">
              <a:spcBef>
                <a:spcPct val="0"/>
              </a:spcBef>
              <a:buClr>
                <a:schemeClr val="accent1"/>
              </a:buClr>
              <a:buSzPct val="80000"/>
              <a:buFont typeface="Wingdings 2" pitchFamily="18" charset="2"/>
              <a:buChar char=""/>
              <a:defRPr/>
            </a:pPr>
            <a:r>
              <a:rPr lang="en-US" sz="3200" dirty="0" smtClean="0"/>
              <a:t>A panel of peers who have been put together to hear both sides of the issue from the parties involved and to recommend a solution.</a:t>
            </a:r>
          </a:p>
          <a:p>
            <a:pPr>
              <a:defRPr/>
            </a:pPr>
            <a:r>
              <a:rPr lang="en-US" b="1" dirty="0" smtClean="0"/>
              <a:t>Mediation</a:t>
            </a:r>
          </a:p>
          <a:p>
            <a:pPr lvl="1">
              <a:defRPr/>
            </a:pPr>
            <a:r>
              <a:rPr lang="en-US" sz="3200" dirty="0" smtClean="0"/>
              <a:t>A neutral third party who facilitates a negotiated solution by using reasoning, persuasion, and suggestions for alternatives</a:t>
            </a:r>
          </a:p>
          <a:p>
            <a:pPr>
              <a:defRPr/>
            </a:pPr>
            <a:r>
              <a:rPr lang="en-US" b="1" dirty="0" smtClean="0"/>
              <a:t>Arbitration</a:t>
            </a:r>
          </a:p>
          <a:p>
            <a:pPr lvl="1">
              <a:defRPr/>
            </a:pPr>
            <a:r>
              <a:rPr lang="en-US" sz="3200" dirty="0" smtClean="0"/>
              <a:t>Has authority to dictate an agreement</a:t>
            </a:r>
            <a:r>
              <a:rPr lang="en-US" sz="3000" dirty="0" smtClean="0"/>
              <a:t>.</a:t>
            </a:r>
          </a:p>
        </p:txBody>
      </p:sp>
      <p:sp>
        <p:nvSpPr>
          <p:cNvPr id="5325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525EE85-0111-49F2-B04B-4B8161B1F901}" type="slidenum">
              <a:rPr lang="en-CA" smtClean="0">
                <a:solidFill>
                  <a:schemeClr val="bg1"/>
                </a:solidFill>
              </a:rPr>
              <a:pPr eaLnBrk="1" hangingPunct="1"/>
              <a:t>13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0515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763" y="4054475"/>
            <a:ext cx="1519237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1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Conflict Outcomes</a:t>
            </a:r>
            <a:endParaRPr lang="en-CA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7772400" cy="4341812"/>
          </a:xfrm>
        </p:spPr>
        <p:txBody>
          <a:bodyPr/>
          <a:lstStyle/>
          <a:p>
            <a:pPr marL="571500" indent="-571500">
              <a:buFont typeface="Wingdings" pitchFamily="2" charset="2"/>
              <a:buNone/>
            </a:pPr>
            <a:r>
              <a:rPr lang="en-US" smtClean="0"/>
              <a:t>Three desired outcomes of conflict</a:t>
            </a:r>
          </a:p>
          <a:p>
            <a:pPr marL="971550" lvl="1" indent="-514350">
              <a:buFontTx/>
              <a:buAutoNum type="arabicPeriod"/>
            </a:pPr>
            <a:r>
              <a:rPr lang="en-US" smtClean="0"/>
              <a:t>Agreement: Equitable and fair agreements are the best outcomes</a:t>
            </a:r>
          </a:p>
          <a:p>
            <a:pPr marL="971550" lvl="1" indent="-514350">
              <a:buFontTx/>
              <a:buAutoNum type="arabicPeriod"/>
            </a:pPr>
            <a:r>
              <a:rPr lang="en-US" smtClean="0"/>
              <a:t>Stronger relationships: When conflict is resolved positively, this can lead to better relationships and greater trust.</a:t>
            </a:r>
          </a:p>
          <a:p>
            <a:pPr marL="971550" lvl="1" indent="-514350">
              <a:buFontTx/>
              <a:buAutoNum type="arabicPeriod"/>
            </a:pPr>
            <a:r>
              <a:rPr lang="en-US" smtClean="0"/>
              <a:t>Learning: Handling conflict successfully teaches one how to do it better next time. </a:t>
            </a:r>
            <a:endParaRPr lang="en-CA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6DA023D-BEF2-4D98-9479-BEE516D95B89}" type="slidenum">
              <a:rPr lang="en-CA" smtClean="0">
                <a:solidFill>
                  <a:schemeClr val="bg1"/>
                </a:solidFill>
              </a:rPr>
              <a:pPr eaLnBrk="1" hangingPunct="1"/>
              <a:t>14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507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Negotiation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Negotiation is:</a:t>
            </a:r>
          </a:p>
          <a:p>
            <a:r>
              <a:rPr lang="en-CA" dirty="0"/>
              <a:t>• An interdependent decision process</a:t>
            </a:r>
          </a:p>
          <a:p>
            <a:r>
              <a:rPr lang="en-CA" dirty="0"/>
              <a:t>• Whereby two or more parties</a:t>
            </a:r>
          </a:p>
          <a:p>
            <a:r>
              <a:rPr lang="en-CA" dirty="0"/>
              <a:t>• Decide what each will give and take</a:t>
            </a:r>
          </a:p>
          <a:p>
            <a:r>
              <a:rPr lang="en-CA" dirty="0"/>
              <a:t>• In a </a:t>
            </a:r>
            <a:r>
              <a:rPr lang="en-CA" dirty="0" smtClean="0"/>
              <a:t>relationship</a:t>
            </a:r>
          </a:p>
          <a:p>
            <a:endParaRPr lang="en-CA" dirty="0"/>
          </a:p>
          <a:p>
            <a:r>
              <a:rPr lang="en-CA" dirty="0" smtClean="0"/>
              <a:t>Bargaining zone</a:t>
            </a:r>
          </a:p>
          <a:p>
            <a:r>
              <a:rPr lang="en-CA" dirty="0" smtClean="0"/>
              <a:t>BATNA</a:t>
            </a:r>
          </a:p>
          <a:p>
            <a:r>
              <a:rPr lang="en-CA" dirty="0" smtClean="0"/>
              <a:t>Reservation point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15</a:t>
            </a:fld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3501008"/>
            <a:ext cx="5229225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561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Five Steps in the Negotiation Process </a:t>
            </a:r>
            <a:endParaRPr lang="en-CA" sz="3600" dirty="0"/>
          </a:p>
        </p:txBody>
      </p:sp>
      <p:grpSp>
        <p:nvGrpSpPr>
          <p:cNvPr id="41987" name="Group 4"/>
          <p:cNvGrpSpPr>
            <a:grpSpLocks/>
          </p:cNvGrpSpPr>
          <p:nvPr/>
        </p:nvGrpSpPr>
        <p:grpSpPr bwMode="auto">
          <a:xfrm>
            <a:off x="3059113" y="1484313"/>
            <a:ext cx="2808287" cy="4681537"/>
            <a:chOff x="2313" y="1350"/>
            <a:chExt cx="1072" cy="2406"/>
          </a:xfrm>
        </p:grpSpPr>
        <p:sp>
          <p:nvSpPr>
            <p:cNvPr id="28680" name="Freeform 5"/>
            <p:cNvSpPr>
              <a:spLocks/>
            </p:cNvSpPr>
            <p:nvPr/>
          </p:nvSpPr>
          <p:spPr bwMode="auto">
            <a:xfrm>
              <a:off x="2814" y="3356"/>
              <a:ext cx="68" cy="111"/>
            </a:xfrm>
            <a:custGeom>
              <a:avLst/>
              <a:gdLst>
                <a:gd name="T0" fmla="*/ 110 w 29"/>
                <a:gd name="T1" fmla="*/ 128 h 47"/>
                <a:gd name="T2" fmla="*/ 159 w 29"/>
                <a:gd name="T3" fmla="*/ 0 h 47"/>
                <a:gd name="T4" fmla="*/ 0 w 29"/>
                <a:gd name="T5" fmla="*/ 0 h 47"/>
                <a:gd name="T6" fmla="*/ 45 w 29"/>
                <a:gd name="T7" fmla="*/ 123 h 47"/>
                <a:gd name="T8" fmla="*/ 77 w 29"/>
                <a:gd name="T9" fmla="*/ 262 h 47"/>
                <a:gd name="T10" fmla="*/ 110 w 29"/>
                <a:gd name="T11" fmla="*/ 128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47"/>
                <a:gd name="T20" fmla="*/ 29 w 29"/>
                <a:gd name="T21" fmla="*/ 47 h 4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47">
                  <a:moveTo>
                    <a:pt x="20" y="23"/>
                  </a:moveTo>
                  <a:cubicBezTo>
                    <a:pt x="23" y="13"/>
                    <a:pt x="25" y="7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6" y="13"/>
                    <a:pt x="8" y="22"/>
                  </a:cubicBezTo>
                  <a:cubicBezTo>
                    <a:pt x="11" y="32"/>
                    <a:pt x="13" y="41"/>
                    <a:pt x="14" y="47"/>
                  </a:cubicBezTo>
                  <a:cubicBezTo>
                    <a:pt x="15" y="41"/>
                    <a:pt x="17" y="32"/>
                    <a:pt x="20" y="23"/>
                  </a:cubicBezTo>
                </a:path>
              </a:pathLst>
            </a:custGeom>
            <a:solidFill>
              <a:srgbClr val="FC9A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1" name="Rectangle 6"/>
            <p:cNvSpPr>
              <a:spLocks noChangeArrowheads="1"/>
            </p:cNvSpPr>
            <p:nvPr/>
          </p:nvSpPr>
          <p:spPr bwMode="auto">
            <a:xfrm>
              <a:off x="2837" y="3108"/>
              <a:ext cx="19" cy="259"/>
            </a:xfrm>
            <a:prstGeom prst="rect">
              <a:avLst/>
            </a:prstGeom>
            <a:solidFill>
              <a:srgbClr val="FC9A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2" name="Freeform 7"/>
            <p:cNvSpPr>
              <a:spLocks/>
            </p:cNvSpPr>
            <p:nvPr/>
          </p:nvSpPr>
          <p:spPr bwMode="auto">
            <a:xfrm>
              <a:off x="2814" y="2834"/>
              <a:ext cx="68" cy="111"/>
            </a:xfrm>
            <a:custGeom>
              <a:avLst/>
              <a:gdLst>
                <a:gd name="T0" fmla="*/ 110 w 29"/>
                <a:gd name="T1" fmla="*/ 128 h 47"/>
                <a:gd name="T2" fmla="*/ 159 w 29"/>
                <a:gd name="T3" fmla="*/ 0 h 47"/>
                <a:gd name="T4" fmla="*/ 0 w 29"/>
                <a:gd name="T5" fmla="*/ 0 h 47"/>
                <a:gd name="T6" fmla="*/ 45 w 29"/>
                <a:gd name="T7" fmla="*/ 128 h 47"/>
                <a:gd name="T8" fmla="*/ 77 w 29"/>
                <a:gd name="T9" fmla="*/ 262 h 47"/>
                <a:gd name="T10" fmla="*/ 110 w 29"/>
                <a:gd name="T11" fmla="*/ 128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47"/>
                <a:gd name="T20" fmla="*/ 29 w 29"/>
                <a:gd name="T21" fmla="*/ 47 h 4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47">
                  <a:moveTo>
                    <a:pt x="20" y="23"/>
                  </a:moveTo>
                  <a:cubicBezTo>
                    <a:pt x="23" y="13"/>
                    <a:pt x="25" y="8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6" y="13"/>
                    <a:pt x="8" y="23"/>
                  </a:cubicBezTo>
                  <a:cubicBezTo>
                    <a:pt x="11" y="33"/>
                    <a:pt x="13" y="42"/>
                    <a:pt x="14" y="47"/>
                  </a:cubicBezTo>
                  <a:cubicBezTo>
                    <a:pt x="15" y="42"/>
                    <a:pt x="17" y="33"/>
                    <a:pt x="20" y="23"/>
                  </a:cubicBezTo>
                </a:path>
              </a:pathLst>
            </a:custGeom>
            <a:solidFill>
              <a:srgbClr val="FC9A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3" name="Rectangle 8"/>
            <p:cNvSpPr>
              <a:spLocks noChangeArrowheads="1"/>
            </p:cNvSpPr>
            <p:nvPr/>
          </p:nvSpPr>
          <p:spPr bwMode="auto">
            <a:xfrm>
              <a:off x="2837" y="2585"/>
              <a:ext cx="19" cy="259"/>
            </a:xfrm>
            <a:prstGeom prst="rect">
              <a:avLst/>
            </a:prstGeom>
            <a:solidFill>
              <a:srgbClr val="FC9A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4" name="Freeform 9"/>
            <p:cNvSpPr>
              <a:spLocks/>
            </p:cNvSpPr>
            <p:nvPr/>
          </p:nvSpPr>
          <p:spPr bwMode="auto">
            <a:xfrm>
              <a:off x="2814" y="2304"/>
              <a:ext cx="68" cy="111"/>
            </a:xfrm>
            <a:custGeom>
              <a:avLst/>
              <a:gdLst>
                <a:gd name="T0" fmla="*/ 110 w 29"/>
                <a:gd name="T1" fmla="*/ 128 h 47"/>
                <a:gd name="T2" fmla="*/ 159 w 29"/>
                <a:gd name="T3" fmla="*/ 0 h 47"/>
                <a:gd name="T4" fmla="*/ 0 w 29"/>
                <a:gd name="T5" fmla="*/ 0 h 47"/>
                <a:gd name="T6" fmla="*/ 45 w 29"/>
                <a:gd name="T7" fmla="*/ 128 h 47"/>
                <a:gd name="T8" fmla="*/ 77 w 29"/>
                <a:gd name="T9" fmla="*/ 262 h 47"/>
                <a:gd name="T10" fmla="*/ 110 w 29"/>
                <a:gd name="T11" fmla="*/ 128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47"/>
                <a:gd name="T20" fmla="*/ 29 w 29"/>
                <a:gd name="T21" fmla="*/ 47 h 4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47">
                  <a:moveTo>
                    <a:pt x="20" y="23"/>
                  </a:moveTo>
                  <a:cubicBezTo>
                    <a:pt x="23" y="14"/>
                    <a:pt x="25" y="8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"/>
                    <a:pt x="6" y="13"/>
                    <a:pt x="8" y="23"/>
                  </a:cubicBezTo>
                  <a:cubicBezTo>
                    <a:pt x="11" y="33"/>
                    <a:pt x="13" y="42"/>
                    <a:pt x="14" y="47"/>
                  </a:cubicBezTo>
                  <a:cubicBezTo>
                    <a:pt x="15" y="42"/>
                    <a:pt x="17" y="33"/>
                    <a:pt x="20" y="23"/>
                  </a:cubicBezTo>
                </a:path>
              </a:pathLst>
            </a:custGeom>
            <a:solidFill>
              <a:srgbClr val="FC9A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5" name="Rectangle 10"/>
            <p:cNvSpPr>
              <a:spLocks noChangeArrowheads="1"/>
            </p:cNvSpPr>
            <p:nvPr/>
          </p:nvSpPr>
          <p:spPr bwMode="auto">
            <a:xfrm>
              <a:off x="2837" y="2059"/>
              <a:ext cx="19" cy="257"/>
            </a:xfrm>
            <a:prstGeom prst="rect">
              <a:avLst/>
            </a:prstGeom>
            <a:solidFill>
              <a:srgbClr val="FC9A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6" name="Freeform 11"/>
            <p:cNvSpPr>
              <a:spLocks/>
            </p:cNvSpPr>
            <p:nvPr/>
          </p:nvSpPr>
          <p:spPr bwMode="auto">
            <a:xfrm>
              <a:off x="2814" y="1782"/>
              <a:ext cx="68" cy="114"/>
            </a:xfrm>
            <a:custGeom>
              <a:avLst/>
              <a:gdLst>
                <a:gd name="T0" fmla="*/ 110 w 29"/>
                <a:gd name="T1" fmla="*/ 131 h 48"/>
                <a:gd name="T2" fmla="*/ 159 w 29"/>
                <a:gd name="T3" fmla="*/ 0 h 48"/>
                <a:gd name="T4" fmla="*/ 0 w 29"/>
                <a:gd name="T5" fmla="*/ 0 h 48"/>
                <a:gd name="T6" fmla="*/ 45 w 29"/>
                <a:gd name="T7" fmla="*/ 131 h 48"/>
                <a:gd name="T8" fmla="*/ 77 w 29"/>
                <a:gd name="T9" fmla="*/ 271 h 48"/>
                <a:gd name="T10" fmla="*/ 110 w 29"/>
                <a:gd name="T11" fmla="*/ 131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48"/>
                <a:gd name="T20" fmla="*/ 29 w 29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48">
                  <a:moveTo>
                    <a:pt x="20" y="23"/>
                  </a:moveTo>
                  <a:cubicBezTo>
                    <a:pt x="23" y="14"/>
                    <a:pt x="25" y="8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3"/>
                    <a:pt x="6" y="14"/>
                    <a:pt x="8" y="23"/>
                  </a:cubicBezTo>
                  <a:cubicBezTo>
                    <a:pt x="11" y="33"/>
                    <a:pt x="13" y="42"/>
                    <a:pt x="14" y="48"/>
                  </a:cubicBezTo>
                  <a:cubicBezTo>
                    <a:pt x="15" y="42"/>
                    <a:pt x="17" y="33"/>
                    <a:pt x="20" y="23"/>
                  </a:cubicBezTo>
                </a:path>
              </a:pathLst>
            </a:custGeom>
            <a:solidFill>
              <a:srgbClr val="FC9A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7" name="Rectangle 12"/>
            <p:cNvSpPr>
              <a:spLocks noChangeArrowheads="1"/>
            </p:cNvSpPr>
            <p:nvPr/>
          </p:nvSpPr>
          <p:spPr bwMode="auto">
            <a:xfrm>
              <a:off x="2837" y="1537"/>
              <a:ext cx="19" cy="257"/>
            </a:xfrm>
            <a:prstGeom prst="rect">
              <a:avLst/>
            </a:prstGeom>
            <a:solidFill>
              <a:srgbClr val="FC9A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8" name="Rectangle 13"/>
            <p:cNvSpPr>
              <a:spLocks noChangeArrowheads="1"/>
            </p:cNvSpPr>
            <p:nvPr/>
          </p:nvSpPr>
          <p:spPr bwMode="auto">
            <a:xfrm>
              <a:off x="2315" y="1350"/>
              <a:ext cx="1070" cy="314"/>
            </a:xfrm>
            <a:prstGeom prst="rect">
              <a:avLst/>
            </a:prstGeom>
            <a:solidFill>
              <a:srgbClr val="B8E3CB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89" name="Rectangle 14"/>
            <p:cNvSpPr>
              <a:spLocks noChangeArrowheads="1"/>
            </p:cNvSpPr>
            <p:nvPr/>
          </p:nvSpPr>
          <p:spPr bwMode="auto">
            <a:xfrm>
              <a:off x="2478" y="1467"/>
              <a:ext cx="769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Developing a strategy</a:t>
              </a:r>
              <a:endParaRPr lang="en-US" sz="1600">
                <a:latin typeface="+mn-lt"/>
              </a:endParaRPr>
            </a:p>
          </p:txBody>
        </p:sp>
        <p:sp>
          <p:nvSpPr>
            <p:cNvPr id="28690" name="Rectangle 15"/>
            <p:cNvSpPr>
              <a:spLocks noChangeArrowheads="1"/>
            </p:cNvSpPr>
            <p:nvPr/>
          </p:nvSpPr>
          <p:spPr bwMode="auto">
            <a:xfrm>
              <a:off x="2315" y="1889"/>
              <a:ext cx="1070" cy="299"/>
            </a:xfrm>
            <a:prstGeom prst="rect">
              <a:avLst/>
            </a:prstGeom>
            <a:solidFill>
              <a:srgbClr val="C0C0D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91" name="Rectangle 16"/>
            <p:cNvSpPr>
              <a:spLocks noChangeArrowheads="1"/>
            </p:cNvSpPr>
            <p:nvPr/>
          </p:nvSpPr>
          <p:spPr bwMode="auto">
            <a:xfrm>
              <a:off x="2313" y="2415"/>
              <a:ext cx="1070" cy="300"/>
            </a:xfrm>
            <a:prstGeom prst="rect">
              <a:avLst/>
            </a:prstGeom>
            <a:solidFill>
              <a:srgbClr val="C79AB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92" name="Rectangle 17"/>
            <p:cNvSpPr>
              <a:spLocks noChangeArrowheads="1"/>
            </p:cNvSpPr>
            <p:nvPr/>
          </p:nvSpPr>
          <p:spPr bwMode="auto">
            <a:xfrm>
              <a:off x="2483" y="1985"/>
              <a:ext cx="743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Defining ground rules</a:t>
              </a:r>
            </a:p>
          </p:txBody>
        </p:sp>
        <p:sp>
          <p:nvSpPr>
            <p:cNvPr id="28693" name="Rectangle 18"/>
            <p:cNvSpPr>
              <a:spLocks noChangeArrowheads="1"/>
            </p:cNvSpPr>
            <p:nvPr/>
          </p:nvSpPr>
          <p:spPr bwMode="auto">
            <a:xfrm>
              <a:off x="2533" y="2482"/>
              <a:ext cx="561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Clarification and</a:t>
              </a:r>
              <a:endParaRPr lang="en-US" sz="1600">
                <a:latin typeface="+mn-lt"/>
              </a:endParaRPr>
            </a:p>
          </p:txBody>
        </p:sp>
        <p:sp>
          <p:nvSpPr>
            <p:cNvPr id="28694" name="Rectangle 19"/>
            <p:cNvSpPr>
              <a:spLocks noChangeArrowheads="1"/>
            </p:cNvSpPr>
            <p:nvPr/>
          </p:nvSpPr>
          <p:spPr bwMode="auto">
            <a:xfrm>
              <a:off x="2642" y="2570"/>
              <a:ext cx="398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justification</a:t>
              </a:r>
              <a:endParaRPr lang="en-US" sz="1600">
                <a:latin typeface="+mn-lt"/>
              </a:endParaRPr>
            </a:p>
          </p:txBody>
        </p:sp>
        <p:sp>
          <p:nvSpPr>
            <p:cNvPr id="28695" name="Rectangle 20"/>
            <p:cNvSpPr>
              <a:spLocks noChangeArrowheads="1"/>
            </p:cNvSpPr>
            <p:nvPr/>
          </p:nvSpPr>
          <p:spPr bwMode="auto">
            <a:xfrm>
              <a:off x="2313" y="2942"/>
              <a:ext cx="1070" cy="299"/>
            </a:xfrm>
            <a:prstGeom prst="rect">
              <a:avLst/>
            </a:prstGeom>
            <a:solidFill>
              <a:srgbClr val="D2C38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96" name="Rectangle 21"/>
            <p:cNvSpPr>
              <a:spLocks noChangeArrowheads="1"/>
            </p:cNvSpPr>
            <p:nvPr/>
          </p:nvSpPr>
          <p:spPr bwMode="auto">
            <a:xfrm>
              <a:off x="2562" y="3008"/>
              <a:ext cx="526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Bargaining and</a:t>
              </a:r>
              <a:endParaRPr lang="en-US" sz="1600">
                <a:latin typeface="+mn-lt"/>
              </a:endParaRPr>
            </a:p>
          </p:txBody>
        </p:sp>
        <p:sp>
          <p:nvSpPr>
            <p:cNvPr id="28697" name="Rectangle 22"/>
            <p:cNvSpPr>
              <a:spLocks noChangeArrowheads="1"/>
            </p:cNvSpPr>
            <p:nvPr/>
          </p:nvSpPr>
          <p:spPr bwMode="auto">
            <a:xfrm>
              <a:off x="2556" y="3098"/>
              <a:ext cx="548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problem solving</a:t>
              </a:r>
            </a:p>
          </p:txBody>
        </p:sp>
        <p:sp>
          <p:nvSpPr>
            <p:cNvPr id="28698" name="Rectangle 23"/>
            <p:cNvSpPr>
              <a:spLocks noChangeArrowheads="1"/>
            </p:cNvSpPr>
            <p:nvPr/>
          </p:nvSpPr>
          <p:spPr bwMode="auto">
            <a:xfrm>
              <a:off x="2315" y="3456"/>
              <a:ext cx="1070" cy="300"/>
            </a:xfrm>
            <a:prstGeom prst="rect">
              <a:avLst/>
            </a:prstGeom>
            <a:solidFill>
              <a:srgbClr val="FCB98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en-US" sz="1600">
                <a:latin typeface="+mn-lt"/>
              </a:endParaRPr>
            </a:p>
          </p:txBody>
        </p:sp>
        <p:sp>
          <p:nvSpPr>
            <p:cNvPr id="28699" name="Rectangle 24"/>
            <p:cNvSpPr>
              <a:spLocks noChangeArrowheads="1"/>
            </p:cNvSpPr>
            <p:nvPr/>
          </p:nvSpPr>
          <p:spPr bwMode="auto">
            <a:xfrm>
              <a:off x="2671" y="3504"/>
              <a:ext cx="396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Closure and</a:t>
              </a:r>
              <a:endParaRPr lang="en-US" sz="1600">
                <a:latin typeface="+mn-lt"/>
              </a:endParaRPr>
            </a:p>
          </p:txBody>
        </p:sp>
        <p:sp>
          <p:nvSpPr>
            <p:cNvPr id="28700" name="Rectangle 25"/>
            <p:cNvSpPr>
              <a:spLocks noChangeArrowheads="1"/>
            </p:cNvSpPr>
            <p:nvPr/>
          </p:nvSpPr>
          <p:spPr bwMode="auto">
            <a:xfrm>
              <a:off x="2589" y="3600"/>
              <a:ext cx="531" cy="1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>
                <a:defRPr/>
              </a:pPr>
              <a:r>
                <a:rPr lang="en-US" sz="1600">
                  <a:solidFill>
                    <a:srgbClr val="000000"/>
                  </a:solidFill>
                  <a:latin typeface="+mn-lt"/>
                </a:rPr>
                <a:t>implementation</a:t>
              </a:r>
              <a:endParaRPr lang="en-US" sz="1600">
                <a:latin typeface="+mn-lt"/>
              </a:endParaRPr>
            </a:p>
          </p:txBody>
        </p:sp>
      </p:grpSp>
      <p:sp>
        <p:nvSpPr>
          <p:cNvPr id="41988" name="Text Box 27"/>
          <p:cNvSpPr txBox="1">
            <a:spLocks noChangeArrowheads="1"/>
          </p:cNvSpPr>
          <p:nvPr/>
        </p:nvSpPr>
        <p:spPr bwMode="auto">
          <a:xfrm>
            <a:off x="323850" y="2492375"/>
            <a:ext cx="2179638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CA" sz="2000" u="sng"/>
              <a:t>Identify</a:t>
            </a:r>
            <a:r>
              <a:rPr lang="en-CA" sz="2000"/>
              <a:t>:</a:t>
            </a:r>
          </a:p>
          <a:p>
            <a:pPr eaLnBrk="1" hangingPunct="1">
              <a:buFontTx/>
              <a:buChar char="•"/>
            </a:pPr>
            <a:r>
              <a:rPr lang="en-CA" sz="2000"/>
              <a:t>BATNA</a:t>
            </a:r>
          </a:p>
          <a:p>
            <a:pPr eaLnBrk="1" hangingPunct="1">
              <a:buFontTx/>
              <a:buChar char="•"/>
            </a:pPr>
            <a:r>
              <a:rPr lang="en-CA" sz="2000"/>
              <a:t>Target Point</a:t>
            </a:r>
          </a:p>
          <a:p>
            <a:pPr eaLnBrk="1" hangingPunct="1">
              <a:buFontTx/>
              <a:buChar char="•"/>
            </a:pPr>
            <a:r>
              <a:rPr lang="en-CA" sz="2000"/>
              <a:t>Resistance Point</a:t>
            </a:r>
          </a:p>
          <a:p>
            <a:pPr eaLnBrk="1" hangingPunct="1">
              <a:buFontTx/>
              <a:buChar char="•"/>
            </a:pPr>
            <a:r>
              <a:rPr lang="en-CA" sz="2000"/>
              <a:t>Bargaining Zone</a:t>
            </a:r>
          </a:p>
        </p:txBody>
      </p:sp>
      <p:sp>
        <p:nvSpPr>
          <p:cNvPr id="41989" name="Slide Number Placeholder 27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930DDDE-C3B1-4A07-8243-F3CC92617BFA}" type="slidenum">
              <a:rPr lang="en-CA" smtClean="0">
                <a:solidFill>
                  <a:schemeClr val="bg1"/>
                </a:solidFill>
              </a:rPr>
              <a:pPr eaLnBrk="1" hangingPunct="1"/>
              <a:t>16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41990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492375"/>
            <a:ext cx="2628900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84638"/>
            <a:ext cx="2578852" cy="793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1944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Positions vs Interests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Position = one party’s stand on an issue.</a:t>
            </a:r>
          </a:p>
          <a:p>
            <a:r>
              <a:rPr lang="en-CA" dirty="0"/>
              <a:t> Interests = underlying concerns that </a:t>
            </a:r>
            <a:r>
              <a:rPr lang="en-CA" dirty="0" smtClean="0"/>
              <a:t>would be </a:t>
            </a:r>
            <a:r>
              <a:rPr lang="en-CA" dirty="0"/>
              <a:t>affected by the resolution.</a:t>
            </a:r>
          </a:p>
          <a:p>
            <a:r>
              <a:rPr lang="en-CA" dirty="0"/>
              <a:t>Inexperienced negotiators focus on the “dance</a:t>
            </a:r>
          </a:p>
          <a:p>
            <a:r>
              <a:rPr lang="en-CA" dirty="0"/>
              <a:t>of positions.”</a:t>
            </a:r>
          </a:p>
          <a:p>
            <a:r>
              <a:rPr lang="en-CA" dirty="0"/>
              <a:t>Experienced negotiators focus on the</a:t>
            </a:r>
          </a:p>
          <a:p>
            <a:r>
              <a:rPr lang="en-CA" dirty="0"/>
              <a:t>reconciliation of underlying interests.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32050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Issues in Negotiation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309721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en-US" sz="1800" smtClean="0"/>
              <a:t>Gender Differences in Negotiating Styles</a:t>
            </a:r>
          </a:p>
          <a:p>
            <a:pPr>
              <a:lnSpc>
                <a:spcPct val="90000"/>
              </a:lnSpc>
            </a:pPr>
            <a:r>
              <a:rPr lang="en-US" sz="1800" b="1" smtClean="0"/>
              <a:t>Women 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View the bargaining session as part of an overall relationship.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Tend to want all parties in the negotiation to be empowered.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Use dialogue to achieve understanding.</a:t>
            </a:r>
          </a:p>
          <a:p>
            <a:pPr>
              <a:lnSpc>
                <a:spcPct val="90000"/>
              </a:lnSpc>
            </a:pPr>
            <a:r>
              <a:rPr lang="en-US" sz="1800" b="1" smtClean="0"/>
              <a:t>Men 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View the bargaining session as a separate event.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Use dialogue to persuade.</a:t>
            </a:r>
          </a:p>
          <a:p>
            <a:pPr lvl="1">
              <a:lnSpc>
                <a:spcPct val="80000"/>
              </a:lnSpc>
            </a:pPr>
            <a:endParaRPr lang="en-US" sz="1800" smtClean="0"/>
          </a:p>
          <a:p>
            <a:pPr>
              <a:lnSpc>
                <a:spcPct val="80000"/>
              </a:lnSpc>
            </a:pPr>
            <a:endParaRPr lang="en-US" sz="1800" smtClean="0"/>
          </a:p>
          <a:p>
            <a:pPr>
              <a:lnSpc>
                <a:spcPct val="80000"/>
              </a:lnSpc>
            </a:pPr>
            <a:r>
              <a:rPr lang="en-US" sz="1800" smtClean="0"/>
              <a:t>Cultural Differences in Negotiating Style</a:t>
            </a:r>
          </a:p>
        </p:txBody>
      </p:sp>
      <p:pic>
        <p:nvPicPr>
          <p:cNvPr id="43012" name="Picture 4" descr="exh09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437063"/>
            <a:ext cx="7883525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627313" y="6453188"/>
            <a:ext cx="6167437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sz="800" i="1">
                <a:latin typeface="Times" pitchFamily="18" charset="0"/>
              </a:rPr>
              <a:t>Source: </a:t>
            </a:r>
            <a:r>
              <a:rPr lang="en-CA" sz="800">
                <a:latin typeface="Times" pitchFamily="18" charset="0"/>
              </a:rPr>
              <a:t>J. W. Salacuse, “Ten Ways That Culture Affects Negotiating Style: Some Survey Results,” </a:t>
            </a:r>
            <a:r>
              <a:rPr lang="en-CA" sz="800" i="1">
                <a:latin typeface="Times" pitchFamily="18" charset="0"/>
              </a:rPr>
              <a:t>Negotiation Journal</a:t>
            </a:r>
            <a:r>
              <a:rPr lang="en-CA" sz="800">
                <a:latin typeface="Times" pitchFamily="18" charset="0"/>
              </a:rPr>
              <a:t>, July 1998, pp. 221-240. </a:t>
            </a:r>
            <a:endParaRPr lang="en-US" sz="800" i="1">
              <a:latin typeface="Times" pitchFamily="18" charset="0"/>
            </a:endParaRPr>
          </a:p>
        </p:txBody>
      </p:sp>
      <p:sp>
        <p:nvSpPr>
          <p:cNvPr id="43014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5DF6EBB-CAC3-4833-92AD-FF8FEE437FB1}" type="slidenum">
              <a:rPr lang="en-CA" smtClean="0">
                <a:solidFill>
                  <a:schemeClr val="bg1"/>
                </a:solidFill>
              </a:rPr>
              <a:pPr eaLnBrk="1" hangingPunct="1"/>
              <a:t>18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67155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Issues in Negotiation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30972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Negotiators who are agreeable or extraverted are not very successful in distributive bargaining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Extraverts are outgoing and friendly, they tend to share more information than they should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Agreeable people are more interested in findings ways to cooperate rather than to butt </a:t>
            </a:r>
            <a:r>
              <a:rPr lang="en-US" dirty="0" smtClean="0"/>
              <a:t>heads</a:t>
            </a:r>
          </a:p>
          <a:p>
            <a:pPr lvl="1">
              <a:lnSpc>
                <a:spcPct val="90000"/>
              </a:lnSpc>
            </a:pPr>
            <a:endParaRPr lang="en-US" dirty="0"/>
          </a:p>
          <a:p>
            <a:pPr lvl="1">
              <a:lnSpc>
                <a:spcPct val="90000"/>
              </a:lnSpc>
            </a:pPr>
            <a:endParaRPr lang="en-US" dirty="0" smtClean="0"/>
          </a:p>
          <a:p>
            <a:pPr lvl="1">
              <a:lnSpc>
                <a:spcPct val="90000"/>
              </a:lnSpc>
            </a:pPr>
            <a:endParaRPr lang="en-US" dirty="0"/>
          </a:p>
        </p:txBody>
      </p:sp>
      <p:sp>
        <p:nvSpPr>
          <p:cNvPr id="43014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5DF6EBB-CAC3-4833-92AD-FF8FEE437FB1}" type="slidenum">
              <a:rPr lang="en-CA" smtClean="0">
                <a:solidFill>
                  <a:schemeClr val="bg1"/>
                </a:solidFill>
              </a:rPr>
              <a:pPr eaLnBrk="1" hangingPunct="1"/>
              <a:t>19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92021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Skilled Negotiators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2753841"/>
          </a:xfrm>
        </p:spPr>
        <p:txBody>
          <a:bodyPr>
            <a:normAutofit fontScale="77500" lnSpcReduction="20000"/>
          </a:bodyPr>
          <a:lstStyle/>
          <a:p>
            <a:r>
              <a:rPr lang="en-CA" dirty="0"/>
              <a:t>Compared to average negotiators, skilled negotiators:</a:t>
            </a:r>
          </a:p>
          <a:p>
            <a:pPr lvl="1"/>
            <a:r>
              <a:rPr lang="en-CA" dirty="0" smtClean="0"/>
              <a:t>explore </a:t>
            </a:r>
            <a:r>
              <a:rPr lang="en-CA" dirty="0"/>
              <a:t>twice as many options</a:t>
            </a:r>
          </a:p>
          <a:p>
            <a:pPr lvl="1"/>
            <a:r>
              <a:rPr lang="en-CA" dirty="0" smtClean="0"/>
              <a:t>spend </a:t>
            </a:r>
            <a:r>
              <a:rPr lang="en-CA" dirty="0"/>
              <a:t>3 times as much time exploring common ground</a:t>
            </a:r>
          </a:p>
          <a:p>
            <a:pPr lvl="1"/>
            <a:r>
              <a:rPr lang="en-CA" dirty="0" smtClean="0"/>
              <a:t>make </a:t>
            </a:r>
            <a:r>
              <a:rPr lang="en-CA" dirty="0"/>
              <a:t>twice as many comments related to the long-term</a:t>
            </a:r>
          </a:p>
          <a:p>
            <a:pPr lvl="1"/>
            <a:r>
              <a:rPr lang="en-CA" dirty="0" smtClean="0"/>
              <a:t>are </a:t>
            </a:r>
            <a:r>
              <a:rPr lang="en-CA" dirty="0"/>
              <a:t>more likely to think of ranges rather than </a:t>
            </a:r>
            <a:r>
              <a:rPr lang="en-CA" dirty="0" smtClean="0"/>
              <a:t>fixed points</a:t>
            </a:r>
            <a:endParaRPr lang="en-CA" dirty="0"/>
          </a:p>
          <a:p>
            <a:pPr lvl="1"/>
            <a:r>
              <a:rPr lang="en-CA" dirty="0"/>
              <a:t> are more likely to view issues as independent </a:t>
            </a:r>
            <a:r>
              <a:rPr lang="en-CA" dirty="0" smtClean="0"/>
              <a:t>rather than </a:t>
            </a:r>
            <a:r>
              <a:rPr lang="en-CA" dirty="0"/>
              <a:t>linked in sequence</a:t>
            </a:r>
          </a:p>
          <a:p>
            <a:pPr lvl="1"/>
            <a:r>
              <a:rPr lang="en-CA" dirty="0"/>
              <a:t> use fewer loaded terms (e.g. “generous offer”)</a:t>
            </a:r>
          </a:p>
          <a:p>
            <a:pPr lvl="1"/>
            <a:r>
              <a:rPr lang="en-CA" dirty="0"/>
              <a:t> make fewer immediate counter proposals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20</a:t>
            </a:fld>
            <a:endParaRPr lang="en-CA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6" y="4653136"/>
            <a:ext cx="5305425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72107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2592288" cy="4104456"/>
          </a:xfrm>
        </p:spPr>
        <p:txBody>
          <a:bodyPr>
            <a:normAutofit/>
          </a:bodyPr>
          <a:lstStyle/>
          <a:p>
            <a:r>
              <a:rPr lang="en-CA" sz="1800" dirty="0" smtClean="0"/>
              <a:t>Interactive Groups</a:t>
            </a:r>
            <a:endParaRPr lang="en-CA" sz="7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347864" y="908720"/>
            <a:ext cx="5257105" cy="5688632"/>
          </a:xfrm>
        </p:spPr>
        <p:txBody>
          <a:bodyPr>
            <a:normAutofit fontScale="70000" lnSpcReduction="20000"/>
          </a:bodyPr>
          <a:lstStyle/>
          <a:p>
            <a:pPr lvl="1"/>
            <a:endParaRPr lang="en-CA" dirty="0"/>
          </a:p>
          <a:p>
            <a:r>
              <a:rPr lang="en-CA" dirty="0"/>
              <a:t>Group Interactive #1 (Montana) </a:t>
            </a:r>
          </a:p>
          <a:p>
            <a:pPr lvl="1"/>
            <a:r>
              <a:rPr lang="en-CA" dirty="0" err="1"/>
              <a:t>Neeharika</a:t>
            </a:r>
            <a:r>
              <a:rPr lang="en-CA" dirty="0"/>
              <a:t> </a:t>
            </a:r>
            <a:r>
              <a:rPr lang="en-CA" dirty="0" err="1"/>
              <a:t>Saha</a:t>
            </a:r>
            <a:r>
              <a:rPr lang="en-CA" dirty="0"/>
              <a:t>, </a:t>
            </a:r>
            <a:r>
              <a:rPr lang="en-CA" dirty="0" err="1"/>
              <a:t>Zhihui</a:t>
            </a:r>
            <a:r>
              <a:rPr lang="en-CA" dirty="0"/>
              <a:t> Deng, </a:t>
            </a:r>
            <a:r>
              <a:rPr lang="en-CA" dirty="0" err="1"/>
              <a:t>Jingyi</a:t>
            </a:r>
            <a:r>
              <a:rPr lang="en-CA" dirty="0"/>
              <a:t> Jiao, </a:t>
            </a:r>
            <a:r>
              <a:rPr lang="en-CA" dirty="0" err="1"/>
              <a:t>Nai</a:t>
            </a:r>
            <a:r>
              <a:rPr lang="en-CA" dirty="0"/>
              <a:t>-Jung Shao, Xinyang Liu, Anthony Bombardier-</a:t>
            </a:r>
            <a:r>
              <a:rPr lang="en-CA" dirty="0" err="1"/>
              <a:t>Touret</a:t>
            </a:r>
            <a:r>
              <a:rPr lang="en-CA" dirty="0"/>
              <a:t>, </a:t>
            </a:r>
            <a:r>
              <a:rPr lang="en-CA" dirty="0" err="1"/>
              <a:t>Yingfei</a:t>
            </a:r>
            <a:r>
              <a:rPr lang="en-CA" dirty="0"/>
              <a:t> Xu, </a:t>
            </a:r>
            <a:r>
              <a:rPr lang="en-CA" dirty="0" err="1"/>
              <a:t>Enayet</a:t>
            </a:r>
            <a:r>
              <a:rPr lang="en-CA" dirty="0"/>
              <a:t> </a:t>
            </a:r>
            <a:r>
              <a:rPr lang="en-CA" dirty="0" err="1"/>
              <a:t>Fareghi</a:t>
            </a:r>
            <a:r>
              <a:rPr lang="en-CA" dirty="0"/>
              <a:t>, Fang Chen, Tanya Chen, </a:t>
            </a:r>
            <a:r>
              <a:rPr lang="en-CA" dirty="0" err="1"/>
              <a:t>Yifei</a:t>
            </a:r>
            <a:r>
              <a:rPr lang="en-CA" dirty="0"/>
              <a:t> </a:t>
            </a:r>
            <a:r>
              <a:rPr lang="en-CA" dirty="0" err="1"/>
              <a:t>Xie</a:t>
            </a:r>
            <a:r>
              <a:rPr lang="en-CA" dirty="0"/>
              <a:t>, Kevin Li, Danielle McIntyre, </a:t>
            </a:r>
            <a:r>
              <a:rPr lang="en-CA" dirty="0" err="1"/>
              <a:t>Shanyao</a:t>
            </a:r>
            <a:r>
              <a:rPr lang="en-CA" dirty="0"/>
              <a:t> </a:t>
            </a:r>
            <a:r>
              <a:rPr lang="en-CA" dirty="0" err="1"/>
              <a:t>Xie</a:t>
            </a:r>
            <a:r>
              <a:rPr lang="en-CA" dirty="0"/>
              <a:t>, </a:t>
            </a:r>
            <a:r>
              <a:rPr lang="en-CA" dirty="0" err="1"/>
              <a:t>Mengqi</a:t>
            </a:r>
            <a:r>
              <a:rPr lang="en-CA" dirty="0"/>
              <a:t> Chen, Nadia </a:t>
            </a:r>
            <a:r>
              <a:rPr lang="en-CA" dirty="0" err="1"/>
              <a:t>Abbasi</a:t>
            </a:r>
            <a:r>
              <a:rPr lang="en-CA" dirty="0"/>
              <a:t>, Khaled </a:t>
            </a:r>
            <a:r>
              <a:rPr lang="en-CA" dirty="0" err="1"/>
              <a:t>Radaideh</a:t>
            </a:r>
            <a:r>
              <a:rPr lang="en-CA" dirty="0"/>
              <a:t>, Jason Macleod, Xin Wu, Khulud Alharbi, </a:t>
            </a:r>
            <a:r>
              <a:rPr lang="en-CA" dirty="0" err="1"/>
              <a:t>Donghe</a:t>
            </a:r>
            <a:r>
              <a:rPr lang="en-CA" dirty="0"/>
              <a:t> Zhang, Tong Lu, Hayden Cummings, Wei Zhan, Abdulrahman Abdullah , Mohammad </a:t>
            </a:r>
            <a:r>
              <a:rPr lang="en-CA" dirty="0" err="1"/>
              <a:t>Almutairi</a:t>
            </a:r>
            <a:r>
              <a:rPr lang="en-CA" dirty="0"/>
              <a:t> </a:t>
            </a:r>
            <a:r>
              <a:rPr lang="en-CA" dirty="0" smtClean="0"/>
              <a:t>(</a:t>
            </a:r>
            <a:r>
              <a:rPr lang="en-CA" dirty="0"/>
              <a:t>25 total) </a:t>
            </a:r>
          </a:p>
          <a:p>
            <a:pPr lvl="1"/>
            <a:endParaRPr lang="en-CA" dirty="0"/>
          </a:p>
          <a:p>
            <a:r>
              <a:rPr lang="en-CA" dirty="0"/>
              <a:t>Group Interactive #2 (Colin)</a:t>
            </a:r>
          </a:p>
          <a:p>
            <a:pPr lvl="1"/>
            <a:r>
              <a:rPr lang="en-CA" dirty="0" err="1"/>
              <a:t>Jiying</a:t>
            </a:r>
            <a:r>
              <a:rPr lang="en-CA" dirty="0"/>
              <a:t> Feng, </a:t>
            </a:r>
            <a:r>
              <a:rPr lang="en-CA" dirty="0" err="1"/>
              <a:t>Jovunjeet</a:t>
            </a:r>
            <a:r>
              <a:rPr lang="en-CA" dirty="0"/>
              <a:t> </a:t>
            </a:r>
            <a:r>
              <a:rPr lang="en-CA" dirty="0" err="1"/>
              <a:t>Brar</a:t>
            </a:r>
            <a:r>
              <a:rPr lang="en-CA" dirty="0"/>
              <a:t>, </a:t>
            </a:r>
            <a:r>
              <a:rPr lang="en-CA" dirty="0" err="1"/>
              <a:t>Yuchen</a:t>
            </a:r>
            <a:r>
              <a:rPr lang="en-CA" dirty="0"/>
              <a:t> Zhang, </a:t>
            </a:r>
            <a:r>
              <a:rPr lang="en-CA" dirty="0" err="1"/>
              <a:t>Bohan</a:t>
            </a:r>
            <a:r>
              <a:rPr lang="en-CA" dirty="0"/>
              <a:t> Jiang, Khadar </a:t>
            </a:r>
            <a:r>
              <a:rPr lang="en-CA" dirty="0" err="1"/>
              <a:t>Mousa</a:t>
            </a:r>
            <a:r>
              <a:rPr lang="en-CA" dirty="0"/>
              <a:t>, </a:t>
            </a:r>
            <a:r>
              <a:rPr lang="en-CA" dirty="0" err="1"/>
              <a:t>Dongjun</a:t>
            </a:r>
            <a:r>
              <a:rPr lang="en-CA" dirty="0"/>
              <a:t> </a:t>
            </a:r>
            <a:r>
              <a:rPr lang="en-CA" dirty="0" err="1"/>
              <a:t>Xie</a:t>
            </a:r>
            <a:r>
              <a:rPr lang="en-CA" dirty="0"/>
              <a:t>, </a:t>
            </a:r>
            <a:r>
              <a:rPr lang="en-CA" dirty="0" err="1"/>
              <a:t>Jianxue</a:t>
            </a:r>
            <a:r>
              <a:rPr lang="en-CA" dirty="0"/>
              <a:t> Rao, </a:t>
            </a:r>
            <a:r>
              <a:rPr lang="en-CA" dirty="0" err="1"/>
              <a:t>Fariz</a:t>
            </a:r>
            <a:r>
              <a:rPr lang="en-CA" dirty="0"/>
              <a:t> </a:t>
            </a:r>
            <a:r>
              <a:rPr lang="en-CA" dirty="0" err="1"/>
              <a:t>Setyobudi</a:t>
            </a:r>
            <a:r>
              <a:rPr lang="en-CA" dirty="0"/>
              <a:t>, </a:t>
            </a:r>
            <a:r>
              <a:rPr lang="en-CA" dirty="0" err="1"/>
              <a:t>Mingyu</a:t>
            </a:r>
            <a:r>
              <a:rPr lang="en-CA" dirty="0"/>
              <a:t> Zhou, Yi Zeng, Xinyi Gao, Wen Zhou, </a:t>
            </a:r>
            <a:r>
              <a:rPr lang="en-CA" dirty="0" err="1"/>
              <a:t>Shohreh</a:t>
            </a:r>
            <a:r>
              <a:rPr lang="en-CA" dirty="0"/>
              <a:t> Ali Akbar Pour, </a:t>
            </a:r>
            <a:r>
              <a:rPr lang="en-CA" dirty="0" err="1"/>
              <a:t>Zeyao</a:t>
            </a:r>
            <a:r>
              <a:rPr lang="en-CA" dirty="0"/>
              <a:t> Zhou, </a:t>
            </a:r>
            <a:r>
              <a:rPr lang="en-CA" dirty="0" err="1"/>
              <a:t>Yuqi</a:t>
            </a:r>
            <a:r>
              <a:rPr lang="en-CA" dirty="0"/>
              <a:t> Cheng, </a:t>
            </a:r>
            <a:r>
              <a:rPr lang="en-CA" dirty="0" err="1"/>
              <a:t>Ziyi</a:t>
            </a:r>
            <a:r>
              <a:rPr lang="en-CA" dirty="0"/>
              <a:t> Liao, Carrie Jiang, </a:t>
            </a:r>
            <a:r>
              <a:rPr lang="en-CA" dirty="0" err="1"/>
              <a:t>Yusha</a:t>
            </a:r>
            <a:r>
              <a:rPr lang="en-CA" dirty="0"/>
              <a:t> Xiao, </a:t>
            </a:r>
            <a:r>
              <a:rPr lang="en-CA" dirty="0" err="1"/>
              <a:t>Yufei</a:t>
            </a:r>
            <a:r>
              <a:rPr lang="en-CA" dirty="0"/>
              <a:t> </a:t>
            </a:r>
            <a:r>
              <a:rPr lang="en-CA" dirty="0" err="1"/>
              <a:t>Nie</a:t>
            </a:r>
            <a:r>
              <a:rPr lang="en-CA" dirty="0"/>
              <a:t>, Phuong Le, </a:t>
            </a:r>
            <a:r>
              <a:rPr lang="en-CA" dirty="0" err="1"/>
              <a:t>Ruming</a:t>
            </a:r>
            <a:r>
              <a:rPr lang="en-CA" dirty="0"/>
              <a:t> Zhang, </a:t>
            </a:r>
            <a:r>
              <a:rPr lang="en-CA" dirty="0" err="1"/>
              <a:t>Qingling</a:t>
            </a:r>
            <a:r>
              <a:rPr lang="en-CA" dirty="0"/>
              <a:t> Sun, </a:t>
            </a:r>
            <a:r>
              <a:rPr lang="en-CA" dirty="0" err="1"/>
              <a:t>Lixue</a:t>
            </a:r>
            <a:r>
              <a:rPr lang="en-CA" dirty="0"/>
              <a:t> Cheng, </a:t>
            </a:r>
            <a:r>
              <a:rPr lang="en-CA" dirty="0" err="1"/>
              <a:t>Xinyue</a:t>
            </a:r>
            <a:r>
              <a:rPr lang="en-CA" dirty="0"/>
              <a:t> </a:t>
            </a:r>
            <a:r>
              <a:rPr lang="en-CA" dirty="0" smtClean="0"/>
              <a:t>Zhu,</a:t>
            </a:r>
            <a:r>
              <a:rPr lang="en-CA" dirty="0"/>
              <a:t> </a:t>
            </a:r>
            <a:r>
              <a:rPr lang="en-CA" dirty="0" err="1"/>
              <a:t>Linzehua</a:t>
            </a:r>
            <a:r>
              <a:rPr lang="en-CA" dirty="0"/>
              <a:t> </a:t>
            </a:r>
            <a:r>
              <a:rPr lang="en-CA" dirty="0" err="1"/>
              <a:t>Gan</a:t>
            </a:r>
            <a:r>
              <a:rPr lang="en-CA"/>
              <a:t> </a:t>
            </a:r>
            <a:r>
              <a:rPr lang="en-CA" smtClean="0"/>
              <a:t> </a:t>
            </a:r>
            <a:r>
              <a:rPr lang="en-CA" dirty="0"/>
              <a:t>(24 total) 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879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Conflict Defined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12875"/>
            <a:ext cx="8075613" cy="47529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/>
              <a:t>Def: ________________________________</a:t>
            </a:r>
          </a:p>
          <a:p>
            <a:pPr>
              <a:lnSpc>
                <a:spcPct val="90000"/>
              </a:lnSpc>
            </a:pPr>
            <a:endParaRPr lang="en-US" sz="2800" dirty="0" smtClean="0"/>
          </a:p>
          <a:p>
            <a:pPr>
              <a:lnSpc>
                <a:spcPct val="90000"/>
              </a:lnSpc>
            </a:pPr>
            <a:r>
              <a:rPr lang="en-US" sz="2800" dirty="0" smtClean="0"/>
              <a:t>Conflict can be either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Functional:__________________________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Dysfunctional: ______________________</a:t>
            </a:r>
          </a:p>
          <a:p>
            <a:pPr>
              <a:lnSpc>
                <a:spcPct val="90000"/>
              </a:lnSpc>
            </a:pPr>
            <a:endParaRPr lang="en-US" sz="2800" dirty="0" smtClean="0"/>
          </a:p>
          <a:p>
            <a:pPr>
              <a:lnSpc>
                <a:spcPct val="90000"/>
              </a:lnSpc>
            </a:pPr>
            <a:r>
              <a:rPr lang="en-US" sz="2800" dirty="0" smtClean="0"/>
              <a:t>Types of Conflict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Cognitive: ________________________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Affective: _________________________</a:t>
            </a:r>
          </a:p>
          <a:p>
            <a:pPr lvl="1">
              <a:lnSpc>
                <a:spcPct val="90000"/>
              </a:lnSpc>
            </a:pPr>
            <a:endParaRPr lang="en-US" dirty="0" smtClean="0"/>
          </a:p>
          <a:p>
            <a:pPr lvl="2">
              <a:lnSpc>
                <a:spcPct val="90000"/>
              </a:lnSpc>
            </a:pPr>
            <a:endParaRPr lang="en-US" sz="1800" dirty="0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F737D29-04D0-4AD5-9282-CE9A069C062A}" type="slidenum">
              <a:rPr lang="en-CA" smtClean="0">
                <a:solidFill>
                  <a:schemeClr val="bg1"/>
                </a:solidFill>
              </a:rPr>
              <a:pPr eaLnBrk="1" hangingPunct="1"/>
              <a:t>22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4403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165599"/>
            <a:ext cx="23812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726733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Conflict Resolution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040312"/>
          </a:xfrm>
        </p:spPr>
        <p:txBody>
          <a:bodyPr/>
          <a:lstStyle/>
          <a:p>
            <a:r>
              <a:rPr lang="en-US" smtClean="0"/>
              <a:t>Two Dimensions:</a:t>
            </a:r>
            <a:endParaRPr lang="en-US" sz="3600" smtClean="0"/>
          </a:p>
          <a:p>
            <a:pPr lvl="1"/>
            <a:r>
              <a:rPr lang="en-US" sz="2400" smtClean="0"/>
              <a:t>Cooperativeness</a:t>
            </a:r>
          </a:p>
          <a:p>
            <a:pPr lvl="2"/>
            <a:r>
              <a:rPr lang="en-US" sz="2000" smtClean="0"/>
              <a:t>The degree to which one party attempts to satisfy the other party’s concerns.</a:t>
            </a:r>
          </a:p>
          <a:p>
            <a:pPr lvl="1"/>
            <a:r>
              <a:rPr lang="en-US" sz="2400" smtClean="0"/>
              <a:t>Assertiveness</a:t>
            </a:r>
          </a:p>
          <a:p>
            <a:pPr lvl="2"/>
            <a:r>
              <a:rPr lang="en-US" sz="2000" smtClean="0"/>
              <a:t>The degree to which one party attempts to satisfy his or her own concerns.</a:t>
            </a: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7CF66B7-97AD-4BDA-8892-AE87ABB2CB04}" type="slidenum">
              <a:rPr lang="en-CA" smtClean="0">
                <a:solidFill>
                  <a:schemeClr val="bg1"/>
                </a:solidFill>
              </a:rPr>
              <a:pPr eaLnBrk="1" hangingPunct="1"/>
              <a:t>23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4149725"/>
            <a:ext cx="32559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199233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 dirty="0"/>
              <a:t>Negotiation </a:t>
            </a:r>
            <a:r>
              <a:rPr lang="en-CA"/>
              <a:t>and </a:t>
            </a:r>
            <a:r>
              <a:rPr lang="en-CA" smtClean="0"/>
              <a:t>Conflict</a:t>
            </a:r>
            <a:endParaRPr lang="en-CA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1281356"/>
          </a:xfrm>
        </p:spPr>
        <p:txBody>
          <a:bodyPr>
            <a:normAutofit/>
          </a:bodyPr>
          <a:lstStyle/>
          <a:p>
            <a:r>
              <a:rPr lang="en-CA" dirty="0" smtClean="0"/>
              <a:t>What is your primary conflict-handling style?</a:t>
            </a:r>
          </a:p>
          <a:p>
            <a:pPr lvl="1"/>
            <a:r>
              <a:rPr lang="en-CA" dirty="0" smtClean="0"/>
              <a:t>Textbook pg.346</a:t>
            </a: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0441066-476E-442B-ADC8-89FE4370615B}" type="slidenum">
              <a:rPr lang="en-CA" smtClean="0">
                <a:solidFill>
                  <a:schemeClr val="bg1"/>
                </a:solidFill>
              </a:rPr>
              <a:pPr eaLnBrk="1" hangingPunct="1"/>
              <a:t>24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24</a:t>
            </a:fld>
            <a:endParaRPr lang="en-CA" dirty="0"/>
          </a:p>
        </p:txBody>
      </p:sp>
      <p:sp>
        <p:nvSpPr>
          <p:cNvPr id="2" name="AutoShape 4" descr="Image result for conflict handling modes thoma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AutoShape 6" descr="Image result for conflict handling modes thomas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1032" name="Picture 8" descr="Image result for conflict handling modes thoma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20888"/>
            <a:ext cx="5872497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12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Negotiation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341438"/>
            <a:ext cx="8062912" cy="4968875"/>
          </a:xfrm>
        </p:spPr>
        <p:txBody>
          <a:bodyPr/>
          <a:lstStyle/>
          <a:p>
            <a:r>
              <a:rPr lang="en-US" smtClean="0"/>
              <a:t>A process in which two or more parties exchange goods or services and attempt to agree upon the exchange rate for them.</a:t>
            </a:r>
          </a:p>
          <a:p>
            <a:pPr lvl="1"/>
            <a:r>
              <a:rPr lang="en-US" smtClean="0"/>
              <a:t>Distributive bargaining</a:t>
            </a:r>
          </a:p>
          <a:p>
            <a:pPr lvl="2"/>
            <a:r>
              <a:rPr lang="en-US" smtClean="0"/>
              <a:t>Negotiation that seeks to divide up a fixed amount of resources; a win-lose situation.</a:t>
            </a:r>
          </a:p>
          <a:p>
            <a:pPr lvl="1"/>
            <a:r>
              <a:rPr lang="en-US" smtClean="0"/>
              <a:t>Integrative bargaining</a:t>
            </a:r>
          </a:p>
          <a:p>
            <a:pPr lvl="2"/>
            <a:r>
              <a:rPr lang="en-US" smtClean="0"/>
              <a:t>Negotiation that seeks one or more settlements that can create a win-win solution.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6BB0241-DE37-4F84-BDC0-0CAA28BF75E3}" type="slidenum">
              <a:rPr lang="en-CA" smtClean="0">
                <a:solidFill>
                  <a:schemeClr val="bg1"/>
                </a:solidFill>
              </a:rPr>
              <a:pPr eaLnBrk="1" hangingPunct="1"/>
              <a:t>25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/>
              <a:pPr algn="ctr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823110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Negotiation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Negotiation is:</a:t>
            </a:r>
          </a:p>
          <a:p>
            <a:r>
              <a:rPr lang="en-CA" dirty="0"/>
              <a:t>• An interdependent decision process</a:t>
            </a:r>
          </a:p>
          <a:p>
            <a:r>
              <a:rPr lang="en-CA" dirty="0"/>
              <a:t>• Whereby two or more parties</a:t>
            </a:r>
          </a:p>
          <a:p>
            <a:r>
              <a:rPr lang="en-CA" dirty="0"/>
              <a:t>• Decide what each will give and take</a:t>
            </a:r>
          </a:p>
          <a:p>
            <a:r>
              <a:rPr lang="en-CA" dirty="0"/>
              <a:t>• In a </a:t>
            </a:r>
            <a:r>
              <a:rPr lang="en-CA" dirty="0" smtClean="0"/>
              <a:t>relationship</a:t>
            </a:r>
          </a:p>
          <a:p>
            <a:endParaRPr lang="en-CA" dirty="0"/>
          </a:p>
          <a:p>
            <a:r>
              <a:rPr lang="en-CA" dirty="0" smtClean="0"/>
              <a:t>Bargaining zone</a:t>
            </a:r>
          </a:p>
          <a:p>
            <a:r>
              <a:rPr lang="en-CA" dirty="0" smtClean="0"/>
              <a:t>BATNA</a:t>
            </a:r>
          </a:p>
          <a:p>
            <a:r>
              <a:rPr lang="en-CA" dirty="0" smtClean="0"/>
              <a:t>Reservation point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26</a:t>
            </a:fld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3501008"/>
            <a:ext cx="5229225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5232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Principled Negotiation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Fisher and </a:t>
            </a:r>
            <a:r>
              <a:rPr lang="en-US" dirty="0" err="1"/>
              <a:t>Ury</a:t>
            </a:r>
            <a:endParaRPr lang="en-CA" dirty="0"/>
          </a:p>
          <a:p>
            <a:pPr lvl="1"/>
            <a:r>
              <a:rPr lang="en-US" dirty="0"/>
              <a:t>based on integrative bargaining (win-win)</a:t>
            </a:r>
            <a:endParaRPr lang="en-CA" dirty="0"/>
          </a:p>
          <a:p>
            <a:pPr lvl="1"/>
            <a:r>
              <a:rPr lang="en-US" dirty="0"/>
              <a:t>focus is on merits of specific rather than what each side says they will or will not do</a:t>
            </a:r>
            <a:endParaRPr lang="en-CA" dirty="0"/>
          </a:p>
          <a:p>
            <a:pPr lvl="2"/>
            <a:r>
              <a:rPr lang="en-US" dirty="0"/>
              <a:t>Separate people from the </a:t>
            </a:r>
            <a:r>
              <a:rPr lang="en-US" dirty="0" smtClean="0"/>
              <a:t>problem</a:t>
            </a:r>
            <a:endParaRPr lang="en-CA" dirty="0"/>
          </a:p>
          <a:p>
            <a:pPr lvl="2"/>
            <a:r>
              <a:rPr lang="en-US" dirty="0" smtClean="0"/>
              <a:t>Focus </a:t>
            </a:r>
            <a:r>
              <a:rPr lang="en-US" dirty="0"/>
              <a:t>on interests, not positions</a:t>
            </a:r>
            <a:endParaRPr lang="en-CA" dirty="0"/>
          </a:p>
          <a:p>
            <a:pPr lvl="2"/>
            <a:r>
              <a:rPr lang="en-US" dirty="0" smtClean="0"/>
              <a:t>Invent </a:t>
            </a:r>
            <a:r>
              <a:rPr lang="en-US" dirty="0"/>
              <a:t>options for mutual </a:t>
            </a:r>
            <a:r>
              <a:rPr lang="en-US" dirty="0" smtClean="0"/>
              <a:t>gain</a:t>
            </a:r>
            <a:endParaRPr lang="en-CA" dirty="0"/>
          </a:p>
          <a:p>
            <a:pPr lvl="2"/>
            <a:r>
              <a:rPr lang="en-US" dirty="0" smtClean="0"/>
              <a:t>Insist </a:t>
            </a:r>
            <a:r>
              <a:rPr lang="en-US" dirty="0"/>
              <a:t>on objective criteria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858025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Questions for Preparation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464496"/>
          </a:xfrm>
        </p:spPr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US" dirty="0" smtClean="0"/>
              <a:t>What </a:t>
            </a:r>
            <a:r>
              <a:rPr lang="en-US" dirty="0"/>
              <a:t>do you want here? What is your most optimistic hope? Your realistic expectation? What will you settle for? </a:t>
            </a:r>
            <a:endParaRPr lang="en-CA" dirty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What </a:t>
            </a:r>
            <a:r>
              <a:rPr lang="en-US" dirty="0"/>
              <a:t>does the other person probably want? How will you find out? </a:t>
            </a:r>
            <a:endParaRPr lang="en-CA" dirty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How </a:t>
            </a:r>
            <a:r>
              <a:rPr lang="en-US" dirty="0"/>
              <a:t>will you persuade the other person</a:t>
            </a:r>
            <a:r>
              <a:rPr lang="en-US" dirty="0" smtClean="0"/>
              <a:t>? </a:t>
            </a:r>
            <a:r>
              <a:rPr lang="en-US" dirty="0"/>
              <a:t>What will your </a:t>
            </a:r>
            <a:r>
              <a:rPr lang="en-US" dirty="0" smtClean="0"/>
              <a:t>tactics </a:t>
            </a:r>
            <a:r>
              <a:rPr lang="en-US" dirty="0"/>
              <a:t>be? </a:t>
            </a:r>
            <a:endParaRPr lang="en-CA" dirty="0"/>
          </a:p>
          <a:p>
            <a:pPr marL="109728" indent="0">
              <a:buNone/>
            </a:pPr>
            <a:endParaRPr lang="en-US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575000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General Instructions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exercise will be timed. Please do everything you can to reach a settlement within 8 minutes.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You </a:t>
            </a:r>
            <a:r>
              <a:rPr lang="en-US" dirty="0"/>
              <a:t>may make up any story you wish to win as much of the $2 as possible.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However </a:t>
            </a:r>
            <a:r>
              <a:rPr lang="en-US" dirty="0"/>
              <a:t>keep in mind that it matters a lot that you able to meet your deadline and actually reach a settlement; </a:t>
            </a:r>
            <a:r>
              <a:rPr lang="en-US" u="sng" dirty="0"/>
              <a:t>this is your most important priority. </a:t>
            </a:r>
            <a:endParaRPr lang="en-CA" u="sng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458923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6573</TotalTime>
  <Words>1669</Words>
  <Application>Microsoft Office PowerPoint</Application>
  <PresentationFormat>On-screen Show (4:3)</PresentationFormat>
  <Paragraphs>319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Urban</vt:lpstr>
      <vt:lpstr>  Week 4B Conflict &amp; Negotiation Summer 2017</vt:lpstr>
      <vt:lpstr>Road Map</vt:lpstr>
      <vt:lpstr>BUSI 2101: Around the world</vt:lpstr>
      <vt:lpstr>Sources of Conflict</vt:lpstr>
      <vt:lpstr>Is conflict a bad thing?</vt:lpstr>
      <vt:lpstr>Conflict and Unit Performance </vt:lpstr>
      <vt:lpstr>How should you resolve your conflict?</vt:lpstr>
      <vt:lpstr>Managing Conflict</vt:lpstr>
      <vt:lpstr>Having difficult conversations</vt:lpstr>
      <vt:lpstr>Resolving Intercultural Conflicts</vt:lpstr>
      <vt:lpstr>Personality Conflicts</vt:lpstr>
      <vt:lpstr>The Retaliatory Cycle</vt:lpstr>
      <vt:lpstr>Third-Party Conflict Resolution</vt:lpstr>
      <vt:lpstr>Conflict Outcomes</vt:lpstr>
      <vt:lpstr>Negotiation</vt:lpstr>
      <vt:lpstr>Five Steps in the Negotiation Process </vt:lpstr>
      <vt:lpstr>Positions vs Interests</vt:lpstr>
      <vt:lpstr>Issues in Negotiation</vt:lpstr>
      <vt:lpstr>Issues in Negotiation</vt:lpstr>
      <vt:lpstr>Skilled Negotiators</vt:lpstr>
      <vt:lpstr>Interactive Groups</vt:lpstr>
      <vt:lpstr>Conflict Defined</vt:lpstr>
      <vt:lpstr>Conflict Resolution</vt:lpstr>
      <vt:lpstr>Negotiation and Conflict</vt:lpstr>
      <vt:lpstr>Negotiation</vt:lpstr>
      <vt:lpstr>Negotiation</vt:lpstr>
      <vt:lpstr>Principled Negotiation</vt:lpstr>
      <vt:lpstr>Questions for Preparation</vt:lpstr>
      <vt:lpstr>General Instructions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Growing Up and Settling Down? Comparing the Work Values of Pre-Career and Working Millennials</dc:title>
  <dc:creator>Lisa</dc:creator>
  <cp:lastModifiedBy>rob smart</cp:lastModifiedBy>
  <cp:revision>204</cp:revision>
  <cp:lastPrinted>2017-05-25T14:34:48Z</cp:lastPrinted>
  <dcterms:created xsi:type="dcterms:W3CDTF">2012-05-28T22:36:24Z</dcterms:created>
  <dcterms:modified xsi:type="dcterms:W3CDTF">2017-05-25T14:38:32Z</dcterms:modified>
</cp:coreProperties>
</file>