
<file path=[Content_Types].xml><?xml version="1.0" encoding="utf-8"?>
<Types xmlns="http://schemas.openxmlformats.org/package/2006/content-types">
  <Default Extension="tmp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2.xml" ContentType="application/vnd.openxmlformats-officedocument.presentationml.tags+xml"/>
  <Override PartName="/ppt/notesSlides/notesSlide9.xml" ContentType="application/vnd.openxmlformats-officedocument.presentationml.notesSlide+xml"/>
  <Override PartName="/ppt/tags/tag3.xml" ContentType="application/vnd.openxmlformats-officedocument.presentationml.tags+xml"/>
  <Override PartName="/ppt/notesSlides/notesSlide10.xml" ContentType="application/vnd.openxmlformats-officedocument.presentationml.notesSlide+xml"/>
  <Override PartName="/ppt/tags/tag4.xml" ContentType="application/vnd.openxmlformats-officedocument.presentationml.tags+xml"/>
  <Override PartName="/ppt/notesSlides/notesSlide11.xml" ContentType="application/vnd.openxmlformats-officedocument.presentationml.notesSlide+xml"/>
  <Override PartName="/ppt/tags/tag5.xml" ContentType="application/vnd.openxmlformats-officedocument.presentationml.tags+xml"/>
  <Override PartName="/ppt/notesSlides/notesSlide12.xml" ContentType="application/vnd.openxmlformats-officedocument.presentationml.notesSlide+xml"/>
  <Override PartName="/ppt/tags/tag6.xml" ContentType="application/vnd.openxmlformats-officedocument.presentationml.tags+xml"/>
  <Override PartName="/ppt/notesSlides/notesSlide13.xml" ContentType="application/vnd.openxmlformats-officedocument.presentationml.notesSlide+xml"/>
  <Override PartName="/ppt/tags/tag7.xml" ContentType="application/vnd.openxmlformats-officedocument.presentationml.tags+xml"/>
  <Override PartName="/ppt/notesSlides/notesSlide14.xml" ContentType="application/vnd.openxmlformats-officedocument.presentationml.notesSlide+xml"/>
  <Override PartName="/ppt/tags/tag8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3" r:id="rId1"/>
    <p:sldMasterId id="2147483652" r:id="rId2"/>
    <p:sldMasterId id="2147483651" r:id="rId3"/>
    <p:sldMasterId id="2147483788" r:id="rId4"/>
  </p:sldMasterIdLst>
  <p:notesMasterIdLst>
    <p:notesMasterId r:id="rId24"/>
  </p:notesMasterIdLst>
  <p:sldIdLst>
    <p:sldId id="271" r:id="rId5"/>
    <p:sldId id="273" r:id="rId6"/>
    <p:sldId id="276" r:id="rId7"/>
    <p:sldId id="310" r:id="rId8"/>
    <p:sldId id="311" r:id="rId9"/>
    <p:sldId id="279" r:id="rId10"/>
    <p:sldId id="312" r:id="rId11"/>
    <p:sldId id="320" r:id="rId12"/>
    <p:sldId id="321" r:id="rId13"/>
    <p:sldId id="313" r:id="rId14"/>
    <p:sldId id="314" r:id="rId15"/>
    <p:sldId id="315" r:id="rId16"/>
    <p:sldId id="316" r:id="rId17"/>
    <p:sldId id="317" r:id="rId18"/>
    <p:sldId id="318" r:id="rId19"/>
    <p:sldId id="319" r:id="rId20"/>
    <p:sldId id="322" r:id="rId21"/>
    <p:sldId id="323" r:id="rId22"/>
    <p:sldId id="309" r:id="rId23"/>
  </p:sldIdLst>
  <p:sldSz cx="9144000" cy="6858000" type="screen4x3"/>
  <p:notesSz cx="6858000" cy="9144000"/>
  <p:defaultTextStyle>
    <a:defPPr>
      <a:defRPr lang="en-US"/>
    </a:defPPr>
    <a:lvl1pPr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  <a:srgbClr val="669900"/>
    <a:srgbClr val="FF9933"/>
    <a:srgbClr val="003366"/>
    <a:srgbClr val="003399"/>
    <a:srgbClr val="FF9900"/>
    <a:srgbClr val="FF0000"/>
    <a:srgbClr val="BBD6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0805" autoAdjust="0"/>
  </p:normalViewPr>
  <p:slideViewPr>
    <p:cSldViewPr>
      <p:cViewPr varScale="1">
        <p:scale>
          <a:sx n="67" d="100"/>
          <a:sy n="67" d="100"/>
        </p:scale>
        <p:origin x="-147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135A4CB-4089-4ABE-B68F-D5640D61C584}" type="datetimeFigureOut">
              <a:rPr lang="en-US"/>
              <a:pPr>
                <a:defRPr/>
              </a:pPr>
              <a:t>11/22/2013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145C619E-A801-414C-BFA1-D3E58EA09F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80221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r"/>
            <a:fld id="{53DFC360-2D27-4539-A050-94F86FB7A493}" type="slidenum">
              <a:rPr lang="en-US" sz="1200" smtClean="0"/>
              <a:pPr algn="r"/>
              <a:t>1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r"/>
            <a:fld id="{5A1540B0-5F75-4C80-BFED-F320CC8AA0A8}" type="slidenum">
              <a:rPr lang="en-US" sz="1200" smtClean="0"/>
              <a:pPr algn="r"/>
              <a:t>2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r"/>
            <a:fld id="{62337D3A-0728-4370-85D4-FD997D41217B}" type="slidenum">
              <a:rPr lang="en-US" sz="1200" smtClean="0"/>
              <a:pPr algn="r"/>
              <a:t>3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2099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buFontTx/>
              <a:buChar char="•"/>
            </a:pPr>
            <a:endParaRPr lang="en-US" smtClean="0">
              <a:cs typeface="Times New Roman" pitchFamily="18" charset="0"/>
            </a:endParaRPr>
          </a:p>
          <a:p>
            <a:pPr>
              <a:buFontTx/>
              <a:buChar char="•"/>
            </a:pPr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4147" name="Rectangle 3"/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r"/>
            <a:fld id="{73BF769E-E920-4F99-B315-C74095D349C6}" type="slidenum">
              <a:rPr lang="en-US" sz="1200" smtClean="0"/>
              <a:pPr algn="r"/>
              <a:t>6</a:t>
            </a:fld>
            <a:endParaRPr lang="en-US" sz="1200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6195" name="Rectangle 3"/>
          <p:cNvSpPr>
            <a:spLocks noGrp="1"/>
          </p:cNvSpPr>
          <p:nvPr>
            <p:ph type="body" idx="1"/>
          </p:nvPr>
        </p:nvSpPr>
        <p:spPr bwMode="auto">
          <a:xfrm>
            <a:off x="912813" y="4343400"/>
            <a:ext cx="5032375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462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8243" name="Rectangle 3"/>
          <p:cNvSpPr>
            <a:spLocks noGrp="1"/>
          </p:cNvSpPr>
          <p:nvPr>
            <p:ph type="body" idx="1"/>
          </p:nvPr>
        </p:nvSpPr>
        <p:spPr bwMode="auto">
          <a:xfrm>
            <a:off x="912813" y="4343400"/>
            <a:ext cx="5032375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0291" name="Rectangle 3"/>
          <p:cNvSpPr>
            <a:spLocks noGrp="1"/>
          </p:cNvSpPr>
          <p:nvPr>
            <p:ph type="body" idx="1"/>
          </p:nvPr>
        </p:nvSpPr>
        <p:spPr bwMode="auto">
          <a:xfrm>
            <a:off x="912813" y="4343400"/>
            <a:ext cx="5032375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2339" name="Rectangle 3"/>
          <p:cNvSpPr>
            <a:spLocks noGrp="1"/>
          </p:cNvSpPr>
          <p:nvPr>
            <p:ph type="body" idx="1"/>
          </p:nvPr>
        </p:nvSpPr>
        <p:spPr bwMode="auto">
          <a:xfrm>
            <a:off x="912813" y="4343400"/>
            <a:ext cx="5032375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4387" name="Rectangle 3"/>
          <p:cNvSpPr>
            <a:spLocks noGrp="1"/>
          </p:cNvSpPr>
          <p:nvPr>
            <p:ph type="body" idx="1"/>
          </p:nvPr>
        </p:nvSpPr>
        <p:spPr bwMode="auto">
          <a:xfrm>
            <a:off x="912813" y="4343400"/>
            <a:ext cx="5032375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6435" name="Rectangle 3"/>
          <p:cNvSpPr>
            <a:spLocks noGrp="1"/>
          </p:cNvSpPr>
          <p:nvPr>
            <p:ph type="body" idx="1"/>
          </p:nvPr>
        </p:nvSpPr>
        <p:spPr bwMode="auto">
          <a:xfrm>
            <a:off x="912813" y="4343400"/>
            <a:ext cx="5032375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8483" name="Rectangle 3"/>
          <p:cNvSpPr>
            <a:spLocks noGrp="1"/>
          </p:cNvSpPr>
          <p:nvPr>
            <p:ph type="body" idx="1"/>
          </p:nvPr>
        </p:nvSpPr>
        <p:spPr bwMode="auto">
          <a:xfrm>
            <a:off x="912813" y="4343400"/>
            <a:ext cx="5032375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0531" name="Rectangle 3"/>
          <p:cNvSpPr>
            <a:spLocks noGrp="1"/>
          </p:cNvSpPr>
          <p:nvPr>
            <p:ph type="body" idx="1"/>
          </p:nvPr>
        </p:nvSpPr>
        <p:spPr bwMode="auto">
          <a:xfrm>
            <a:off x="912813" y="4343400"/>
            <a:ext cx="5032375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r"/>
            <a:fld id="{F6A215BA-FD4F-4FCE-9708-DF037CD57CD4}" type="slidenum">
              <a:rPr lang="en-US" sz="1200" smtClean="0"/>
              <a:pPr algn="r"/>
              <a:t>19</a:t>
            </a:fld>
            <a:endParaRPr lang="en-US" sz="12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42FB91-7D25-4CB1-9F4F-A608A1F676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7160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56F9BB-759B-4F44-93E0-C44DFDA3AC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519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729B8-348C-48E5-81DE-75472671E1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1035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AAEE8A-BC59-4E62-A288-0756E34C95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1976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F16D61-4330-4B77-8509-4C498538A0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9532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F34A26-51BC-43DF-9463-DD9EE546A7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076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783574-903F-4C3D-B436-05B2DBB636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54710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EC0978-A76A-45C7-9E5D-D666C381104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139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8EC2BC-64CD-48A7-BA8D-ECA7959B4A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648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F70F73-663C-41A4-9FC0-95D74E3CB7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6322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82FD02-5374-4D71-BDC0-27574241C4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49909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4775EE-C48F-4AA2-B29B-B469EB6262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7503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60DD14-73BF-4A78-A39A-6201C2A483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09684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E098EA-6A75-4B2A-B229-3606312779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2584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89F108-FD9C-43CA-99E6-0977C28597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0556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5E04A6-9EC2-433C-9DE8-C3D3D642A8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16071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5F6054-2FF1-4C7A-9151-0851631F27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7617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D062B5-3503-42FC-823F-8627933AA91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5306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72C049-1A03-44E2-9D5B-8054D05CCB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4336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D1C10B-10A7-4EF0-AAFD-5C8EBC47CA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795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16ED57-B04E-48C5-9906-47BA16A956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52746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FCC69D-1B65-4960-B988-2207AD947D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94698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7687CE-10C9-4D1E-815B-54B9007DDA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56910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0B9B63-9089-44DC-A710-4146E7FCC6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9562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8C891E-0ECB-4834-8034-B49519C749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60544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F39B40-5A72-421E-89B3-4A1CBE8F6B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421715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FC4197-030C-44F2-B1A8-1AC4227231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95420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26B3E4-B49D-445F-B02F-65995858A5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298635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B1BDAF-56AE-4326-B8B4-C495EFE6F1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94263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B5FE74-6ECA-4430-A7A7-B94BF773F9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66260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AF5199-37C3-4BF7-888B-72B5E88995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70642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437356-A284-464D-89E0-DDF3A99475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09228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151510-F26D-4E33-A962-969801081A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02595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12902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129028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719A5A9E-F7E4-4BDC-B961-D259796EA41E}" type="datetimeFigureOut">
              <a:rPr lang="en-US"/>
              <a:pPr/>
              <a:t>11/22/2013</a:t>
            </a:fld>
            <a:endParaRPr lang="en-US" altLang="en-US"/>
          </a:p>
        </p:txBody>
      </p:sp>
      <p:sp>
        <p:nvSpPr>
          <p:cNvPr id="129029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129030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FCC98CE-6670-4F87-A204-B8ABC731B131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29031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>
              <a:gd name="T0" fmla="*/ 0 w 1000"/>
              <a:gd name="T1" fmla="*/ 1000 h 1000"/>
              <a:gd name="T2" fmla="*/ 0 w 1000"/>
              <a:gd name="T3" fmla="*/ 0 h 1000"/>
              <a:gd name="T4" fmla="*/ 1000 w 1000"/>
              <a:gd name="T5" fmla="*/ 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9032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D8A9F64-2CD9-405D-B28B-C66A628984CB}" type="datetimeFigureOut">
              <a:rPr lang="en-US"/>
              <a:pPr/>
              <a:t>11/22/2013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AACF48-104D-401B-AC6A-E3AE55B87BA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130547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685EA18-BDF9-405C-9D06-32A6BA95B30E}" type="datetimeFigureOut">
              <a:rPr lang="en-US"/>
              <a:pPr/>
              <a:t>11/22/2013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126D55-8B5C-4655-A904-0E6C02AD580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2105751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B9F35CD-C442-419F-9300-1CAC06F483A6}" type="datetimeFigureOut">
              <a:rPr lang="en-US"/>
              <a:pPr/>
              <a:t>11/22/2013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699B2D-F758-4F6E-AF03-C751A85B13E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3326828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1E84BF6-4570-47EB-85AC-1F986A6974DE}" type="datetimeFigureOut">
              <a:rPr lang="en-US"/>
              <a:pPr/>
              <a:t>11/22/2013</a:t>
            </a:fld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F3D178-D89F-4154-8343-6E4F17E23B4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8844884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086BC2-16F0-44BD-97B9-DC9F3E9975AD}" type="datetimeFigureOut">
              <a:rPr lang="en-US"/>
              <a:pPr/>
              <a:t>11/22/2013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C5B4BF-D320-4820-92B4-8752972BE09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9447675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EEDBDCD-06DB-415B-B429-782161C37C71}" type="datetimeFigureOut">
              <a:rPr lang="en-US"/>
              <a:pPr/>
              <a:t>11/22/2013</a:t>
            </a:fld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1CEB88-FB5E-4C8F-B00F-9AD3BA8AB16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0219205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1D6BF65-24E7-4337-B372-9D3205B51BD7}" type="datetimeFigureOut">
              <a:rPr lang="en-US"/>
              <a:pPr/>
              <a:t>11/22/2013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8AE619-B15B-4B74-9514-AFAAED738CB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4387445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750DA0A-4880-4E0C-AD70-A50E73A3C2DE}" type="datetimeFigureOut">
              <a:rPr lang="en-US"/>
              <a:pPr/>
              <a:t>11/22/2013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E8E4C1-FCAF-4EEE-9BE8-339A406FBC4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5111574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8E38300-60E0-462A-8E61-229864B6BABC}" type="datetimeFigureOut">
              <a:rPr lang="en-US"/>
              <a:pPr/>
              <a:t>11/22/2013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1D0C31-53D8-433A-8D05-E9F33D97876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1870162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DA4A951-5C17-4C25-A126-4BA22EDAF0DD}" type="datetimeFigureOut">
              <a:rPr lang="en-US"/>
              <a:pPr/>
              <a:t>11/22/2013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2F219F-D0EF-45C7-8894-F6806B6D6E4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0957364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E64EF6F3-F86D-4E7B-A648-D8021748ACD6}" type="datetimeFigureOut">
              <a:rPr lang="en-US"/>
              <a:pPr/>
              <a:t>11/22/2013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DB9FFD06-A630-4296-B7BA-A96BA74BF07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77676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 descr="WarrenSurveyPPT52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763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976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76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76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EB41057-F2AF-43EB-AA0C-989F1A5F9E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0" r:id="rId1"/>
    <p:sldLayoutId id="2147483791" r:id="rId2"/>
    <p:sldLayoutId id="2147483792" r:id="rId3"/>
    <p:sldLayoutId id="2147483793" r:id="rId4"/>
    <p:sldLayoutId id="2147483794" r:id="rId5"/>
    <p:sldLayoutId id="2147483795" r:id="rId6"/>
    <p:sldLayoutId id="2147483796" r:id="rId7"/>
    <p:sldLayoutId id="2147483797" r:id="rId8"/>
    <p:sldLayoutId id="2147483798" r:id="rId9"/>
    <p:sldLayoutId id="2147483799" r:id="rId10"/>
    <p:sldLayoutId id="214748380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0000"/>
        <a:buFont typeface="Wingdings" pitchFamily="2" charset="2"/>
        <a:buChar char="m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accent2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669900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WarrenSurveyPPT5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761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5D2C9F95-C089-43AE-A8B7-B9A04AA1061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802" r:id="rId2"/>
    <p:sldLayoutId id="2147483803" r:id="rId3"/>
    <p:sldLayoutId id="2147483804" r:id="rId4"/>
    <p:sldLayoutId id="2147483805" r:id="rId5"/>
    <p:sldLayoutId id="2147483806" r:id="rId6"/>
    <p:sldLayoutId id="2147483807" r:id="rId7"/>
    <p:sldLayoutId id="2147483808" r:id="rId8"/>
    <p:sldLayoutId id="2147483809" r:id="rId9"/>
    <p:sldLayoutId id="2147483810" r:id="rId10"/>
    <p:sldLayoutId id="214748381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 descr="WarrenSurveyPPT5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93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830F262-EE55-462E-A53B-40E3A73706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2" r:id="rId1"/>
    <p:sldLayoutId id="2147483813" r:id="rId2"/>
    <p:sldLayoutId id="2147483814" r:id="rId3"/>
    <p:sldLayoutId id="2147483815" r:id="rId4"/>
    <p:sldLayoutId id="2147483816" r:id="rId5"/>
    <p:sldLayoutId id="2147483817" r:id="rId6"/>
    <p:sldLayoutId id="2147483818" r:id="rId7"/>
    <p:sldLayoutId id="2147483819" r:id="rId8"/>
    <p:sldLayoutId id="2147483820" r:id="rId9"/>
    <p:sldLayoutId id="2147483821" r:id="rId10"/>
    <p:sldLayoutId id="214748382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280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280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+mj-lt"/>
              </a:defRPr>
            </a:lvl1pPr>
          </a:lstStyle>
          <a:p>
            <a:fld id="{D64236E6-3AF8-476F-B766-FEF34F6F2ED7}" type="datetimeFigureOut">
              <a:rPr lang="en-US"/>
              <a:pPr/>
              <a:t>11/22/2013</a:t>
            </a:fld>
            <a:endParaRPr lang="en-US" altLang="en-US"/>
          </a:p>
        </p:txBody>
      </p:sp>
      <p:sp>
        <p:nvSpPr>
          <p:cNvPr id="1280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+mj-lt"/>
              </a:defRPr>
            </a:lvl1pPr>
          </a:lstStyle>
          <a:p>
            <a:endParaRPr lang="en-US" altLang="en-US"/>
          </a:p>
        </p:txBody>
      </p:sp>
      <p:sp>
        <p:nvSpPr>
          <p:cNvPr id="1280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+mj-lt"/>
              </a:defRPr>
            </a:lvl1pPr>
          </a:lstStyle>
          <a:p>
            <a:fld id="{E3EF69BA-ABE1-4FCE-ACB6-247EAB2EE49D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28007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>
              <a:gd name="T0" fmla="*/ 0 w 1000"/>
              <a:gd name="T1" fmla="*/ 1000 h 1000"/>
              <a:gd name="T2" fmla="*/ 0 w 1000"/>
              <a:gd name="T3" fmla="*/ 0 h 1000"/>
              <a:gd name="T4" fmla="*/ 1000 w 1000"/>
              <a:gd name="T5" fmla="*/ 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28008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823" r:id="rId2"/>
    <p:sldLayoutId id="2147483824" r:id="rId3"/>
    <p:sldLayoutId id="2147483825" r:id="rId4"/>
    <p:sldLayoutId id="2147483826" r:id="rId5"/>
    <p:sldLayoutId id="2147483827" r:id="rId6"/>
    <p:sldLayoutId id="2147483828" r:id="rId7"/>
    <p:sldLayoutId id="2147483829" r:id="rId8"/>
    <p:sldLayoutId id="2147483830" r:id="rId9"/>
    <p:sldLayoutId id="2147483831" r:id="rId10"/>
    <p:sldLayoutId id="2147483832" r:id="rId11"/>
    <p:sldLayoutId id="2147483833" r:id="rId12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  <a:cs typeface="+mn-cs"/>
        </a:defRPr>
      </a:lvl2pPr>
      <a:lvl3pPr marL="1022350" indent="-350838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  <a:cs typeface="+mn-cs"/>
        </a:defRPr>
      </a:lvl3pPr>
      <a:lvl4pPr marL="1339850" indent="-31591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  <a:cs typeface="+mn-cs"/>
        </a:defRPr>
      </a:lvl4pPr>
      <a:lvl5pPr marL="16811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45.xml"/><Relationship Id="rId1" Type="http://schemas.openxmlformats.org/officeDocument/2006/relationships/tags" Target="../tags/tag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mp"/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3.xml"/><Relationship Id="rId4" Type="http://schemas.openxmlformats.org/officeDocument/2006/relationships/image" Target="../media/image8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7.xml"/><Relationship Id="rId4" Type="http://schemas.openxmlformats.org/officeDocument/2006/relationships/image" Target="../media/image9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35.xml"/><Relationship Id="rId1" Type="http://schemas.openxmlformats.org/officeDocument/2006/relationships/tags" Target="../tags/tag8.xml"/><Relationship Id="rId4" Type="http://schemas.openxmlformats.org/officeDocument/2006/relationships/image" Target="../media/image9.w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3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0" name="Oval 6"/>
          <p:cNvSpPr>
            <a:spLocks noChangeArrowheads="1"/>
          </p:cNvSpPr>
          <p:nvPr/>
        </p:nvSpPr>
        <p:spPr bwMode="auto">
          <a:xfrm>
            <a:off x="1066800" y="2971800"/>
            <a:ext cx="6629400" cy="1752600"/>
          </a:xfrm>
          <a:prstGeom prst="ellipse">
            <a:avLst/>
          </a:prstGeom>
          <a:solidFill>
            <a:schemeClr val="accent1"/>
          </a:solidFill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304132" name="Rectangle 4"/>
          <p:cNvSpPr>
            <a:spLocks noGrp="1" noChangeArrowheads="1"/>
          </p:cNvSpPr>
          <p:nvPr>
            <p:ph type="ctrTitle" idx="4294967295"/>
          </p:nvPr>
        </p:nvSpPr>
        <p:spPr>
          <a:xfrm>
            <a:off x="457200" y="1371600"/>
            <a:ext cx="7772400" cy="1470025"/>
          </a:xfrm>
        </p:spPr>
        <p:txBody>
          <a:bodyPr anchor="ctr"/>
          <a:lstStyle/>
          <a:p>
            <a:r>
              <a:rPr lang="en-US" sz="5000">
                <a:effectLst>
                  <a:outerShdw blurRad="38100" dist="38100" dir="2700000" algn="tl">
                    <a:srgbClr val="C0C0C0"/>
                  </a:outerShdw>
                </a:effectLst>
              </a:rPr>
              <a:t>Chapter 14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990600" y="3276600"/>
            <a:ext cx="64008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6796" dir="1593903" algn="ctr" rotWithShape="0">
                    <a:schemeClr val="tx2"/>
                  </a:outerShdw>
                </a:effectLst>
              </a14:hiddenEffects>
            </a:ext>
          </a:extLst>
        </p:spPr>
        <p:txBody>
          <a:bodyPr/>
          <a:lstStyle>
            <a:lvl1pPr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>
              <a:spcBef>
                <a:spcPct val="20000"/>
              </a:spcBef>
              <a:buClr>
                <a:schemeClr val="accent2"/>
              </a:buClr>
              <a:buSzPct val="50000"/>
              <a:buFont typeface="Wingdings" pitchFamily="2" charset="2"/>
              <a:buNone/>
            </a:pPr>
            <a:r>
              <a:rPr lang="en-US" sz="3200"/>
              <a:t>Performance Evaluation for Decentralized Operations</a:t>
            </a:r>
          </a:p>
        </p:txBody>
      </p:sp>
      <p:pic>
        <p:nvPicPr>
          <p:cNvPr id="6152" name="Picture 8" descr="MC900078826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5181600"/>
            <a:ext cx="2743200" cy="156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275" name="Rectangle 3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en-US">
                <a:effectLst>
                  <a:outerShdw blurRad="38100" dist="38100" dir="2700000" algn="tl">
                    <a:srgbClr val="C0C0C0"/>
                  </a:outerShdw>
                </a:effectLst>
              </a:rPr>
              <a:t>Learning Objectives</a:t>
            </a:r>
          </a:p>
        </p:txBody>
      </p:sp>
      <p:sp>
        <p:nvSpPr>
          <p:cNvPr id="310276" name="Rectangle 4"/>
          <p:cNvSpPr>
            <a:spLocks noGrp="1" noChangeArrowheads="1"/>
          </p:cNvSpPr>
          <p:nvPr>
            <p:ph type="body" idx="4294967295"/>
          </p:nvPr>
        </p:nvSpPr>
        <p:spPr>
          <a:noFill/>
        </p:spPr>
        <p:txBody>
          <a:bodyPr/>
          <a:lstStyle/>
          <a:p>
            <a:pPr marL="609600" indent="-609600">
              <a:lnSpc>
                <a:spcPct val="8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2900"/>
              <a:t>Describe the advantages and disadvantages of decentralized operations.</a:t>
            </a:r>
          </a:p>
          <a:p>
            <a:pPr marL="609600" indent="-609600">
              <a:lnSpc>
                <a:spcPct val="9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2900"/>
              <a:t>Prepare a responsibility accounting report for a cost center. </a:t>
            </a:r>
          </a:p>
          <a:p>
            <a:pPr marL="609600" indent="-609600">
              <a:lnSpc>
                <a:spcPct val="9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2900"/>
              <a:t>Prepare a responsibility accounting report for a profit center.  </a:t>
            </a:r>
          </a:p>
          <a:p>
            <a:pPr marL="609600" indent="-609600">
              <a:lnSpc>
                <a:spcPct val="9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2900"/>
              <a:t>Compute and interpret the rate of return on investment, the residual income, and the balanced scorecard for an investment center. 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02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02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02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02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0276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ctr"/>
          <a:lstStyle/>
          <a:p>
            <a:r>
              <a:rPr lang="en-US"/>
              <a:t>Centralized and Decentralized Operations</a:t>
            </a:r>
          </a:p>
        </p:txBody>
      </p:sp>
      <p:sp>
        <p:nvSpPr>
          <p:cNvPr id="31334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81000" y="1752600"/>
            <a:ext cx="8229600" cy="4525963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3400" u="sng">
                <a:ea typeface="ＭＳ Ｐゴシック" pitchFamily="1" charset="-128"/>
              </a:rPr>
              <a:t>Centralized business</a:t>
            </a:r>
            <a:r>
              <a:rPr lang="en-US" sz="3400">
                <a:ea typeface="ＭＳ Ｐゴシック" pitchFamily="1" charset="-128"/>
              </a:rPr>
              <a:t> – all major planning and operating decisions are made by top management. </a:t>
            </a:r>
          </a:p>
          <a:p>
            <a:r>
              <a:rPr lang="en-US" sz="3400" u="sng">
                <a:ea typeface="ＭＳ Ｐゴシック" pitchFamily="1" charset="-128"/>
              </a:rPr>
              <a:t>Decentralized business</a:t>
            </a:r>
            <a:r>
              <a:rPr lang="en-US" sz="3400">
                <a:ea typeface="ＭＳ Ｐゴシック" pitchFamily="1" charset="-128"/>
              </a:rPr>
              <a:t> – separating a business into divisions and delegating responsibility to unit managers. </a:t>
            </a:r>
          </a:p>
          <a:p>
            <a:pPr lvl="1"/>
            <a:r>
              <a:rPr lang="en-US" sz="3000">
                <a:ea typeface="ＭＳ Ｐゴシック" pitchFamily="1" charset="-128"/>
              </a:rPr>
              <a:t>Divisions are structured around common functions, products, customers, or regions.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13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133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13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13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13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13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334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Decentralization in Organizations</a:t>
            </a:r>
          </a:p>
        </p:txBody>
      </p:sp>
      <p:sp>
        <p:nvSpPr>
          <p:cNvPr id="131075" name="Oval 3"/>
          <p:cNvSpPr>
            <a:spLocks noChangeArrowheads="1"/>
          </p:cNvSpPr>
          <p:nvPr/>
        </p:nvSpPr>
        <p:spPr bwMode="auto">
          <a:xfrm>
            <a:off x="381000" y="1447800"/>
            <a:ext cx="3276600" cy="1447800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sz="2800" b="1">
                <a:solidFill>
                  <a:schemeClr val="bg1"/>
                </a:solidFill>
                <a:latin typeface="Times New Roman" pitchFamily="18" charset="0"/>
              </a:rPr>
              <a:t>Benefits of</a:t>
            </a:r>
          </a:p>
          <a:p>
            <a:r>
              <a:rPr lang="en-US" sz="2800" b="1">
                <a:solidFill>
                  <a:schemeClr val="bg1"/>
                </a:solidFill>
                <a:latin typeface="Times New Roman" pitchFamily="18" charset="0"/>
              </a:rPr>
              <a:t>Decentralization</a:t>
            </a:r>
          </a:p>
        </p:txBody>
      </p:sp>
      <p:sp>
        <p:nvSpPr>
          <p:cNvPr id="131076" name="Rectangle 4"/>
          <p:cNvSpPr>
            <a:spLocks noChangeArrowheads="1"/>
          </p:cNvSpPr>
          <p:nvPr/>
        </p:nvSpPr>
        <p:spPr bwMode="auto">
          <a:xfrm>
            <a:off x="5562600" y="1981200"/>
            <a:ext cx="3124200" cy="1066800"/>
          </a:xfrm>
          <a:prstGeom prst="rect">
            <a:avLst/>
          </a:prstGeom>
          <a:solidFill>
            <a:srgbClr val="EAEAEA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wrap="none" anchor="ctr"/>
          <a:lstStyle/>
          <a:p>
            <a:r>
              <a:rPr lang="en-US" sz="2200" b="1">
                <a:solidFill>
                  <a:srgbClr val="0000FF"/>
                </a:solidFill>
              </a:rPr>
              <a:t>Top management</a:t>
            </a:r>
          </a:p>
          <a:p>
            <a:r>
              <a:rPr lang="en-US" sz="2200" b="1">
                <a:solidFill>
                  <a:srgbClr val="0000FF"/>
                </a:solidFill>
              </a:rPr>
              <a:t>freed to concentrate</a:t>
            </a:r>
          </a:p>
          <a:p>
            <a:r>
              <a:rPr lang="en-US" sz="2200" b="1">
                <a:solidFill>
                  <a:srgbClr val="0000FF"/>
                </a:solidFill>
              </a:rPr>
              <a:t>on strategy.</a:t>
            </a:r>
          </a:p>
        </p:txBody>
      </p:sp>
      <p:sp>
        <p:nvSpPr>
          <p:cNvPr id="131077" name="Rectangle 5"/>
          <p:cNvSpPr>
            <a:spLocks noChangeArrowheads="1"/>
          </p:cNvSpPr>
          <p:nvPr/>
        </p:nvSpPr>
        <p:spPr bwMode="auto">
          <a:xfrm>
            <a:off x="2667000" y="2895600"/>
            <a:ext cx="3124200" cy="1066800"/>
          </a:xfrm>
          <a:prstGeom prst="rect">
            <a:avLst/>
          </a:prstGeom>
          <a:solidFill>
            <a:srgbClr val="EAEAEA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wrap="none" anchor="ctr"/>
          <a:lstStyle/>
          <a:p>
            <a:r>
              <a:rPr lang="en-US" sz="2200" b="1">
                <a:solidFill>
                  <a:srgbClr val="0000FF"/>
                </a:solidFill>
              </a:rPr>
              <a:t>Lower-level managers</a:t>
            </a:r>
          </a:p>
          <a:p>
            <a:r>
              <a:rPr lang="en-US" sz="2200" b="1">
                <a:solidFill>
                  <a:srgbClr val="0000FF"/>
                </a:solidFill>
              </a:rPr>
              <a:t>gain experience in</a:t>
            </a:r>
          </a:p>
          <a:p>
            <a:r>
              <a:rPr lang="en-US" sz="2200" b="1">
                <a:solidFill>
                  <a:srgbClr val="0000FF"/>
                </a:solidFill>
              </a:rPr>
              <a:t>decision-making.</a:t>
            </a:r>
          </a:p>
        </p:txBody>
      </p:sp>
      <p:sp>
        <p:nvSpPr>
          <p:cNvPr id="131078" name="Rectangle 6"/>
          <p:cNvSpPr>
            <a:spLocks noChangeArrowheads="1"/>
          </p:cNvSpPr>
          <p:nvPr/>
        </p:nvSpPr>
        <p:spPr bwMode="auto">
          <a:xfrm>
            <a:off x="5562600" y="3657600"/>
            <a:ext cx="3124200" cy="1066800"/>
          </a:xfrm>
          <a:prstGeom prst="rect">
            <a:avLst/>
          </a:prstGeom>
          <a:solidFill>
            <a:srgbClr val="EAEAEA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wrap="none" anchor="ctr"/>
          <a:lstStyle/>
          <a:p>
            <a:r>
              <a:rPr lang="en-US" sz="2200" b="1">
                <a:solidFill>
                  <a:srgbClr val="0000FF"/>
                </a:solidFill>
              </a:rPr>
              <a:t>Decision-making</a:t>
            </a:r>
          </a:p>
          <a:p>
            <a:r>
              <a:rPr lang="en-US" sz="2200" b="1">
                <a:solidFill>
                  <a:srgbClr val="0000FF"/>
                </a:solidFill>
              </a:rPr>
              <a:t>authority leads to</a:t>
            </a:r>
          </a:p>
          <a:p>
            <a:r>
              <a:rPr lang="en-US" sz="2200" b="1">
                <a:solidFill>
                  <a:srgbClr val="0000FF"/>
                </a:solidFill>
              </a:rPr>
              <a:t>job satisfaction.</a:t>
            </a:r>
          </a:p>
        </p:txBody>
      </p:sp>
      <p:sp>
        <p:nvSpPr>
          <p:cNvPr id="131079" name="Rectangle 7"/>
          <p:cNvSpPr>
            <a:spLocks noChangeArrowheads="1"/>
          </p:cNvSpPr>
          <p:nvPr/>
        </p:nvSpPr>
        <p:spPr bwMode="auto">
          <a:xfrm>
            <a:off x="2667000" y="4495800"/>
            <a:ext cx="3124200" cy="1066800"/>
          </a:xfrm>
          <a:prstGeom prst="rect">
            <a:avLst/>
          </a:prstGeom>
          <a:solidFill>
            <a:srgbClr val="EAEAEA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wrap="none" anchor="ctr"/>
          <a:lstStyle/>
          <a:p>
            <a:r>
              <a:rPr lang="en-US" sz="2200" b="1">
                <a:solidFill>
                  <a:srgbClr val="0000FF"/>
                </a:solidFill>
              </a:rPr>
              <a:t>Lower-level decision</a:t>
            </a:r>
          </a:p>
          <a:p>
            <a:r>
              <a:rPr lang="en-US" sz="2200" b="1">
                <a:solidFill>
                  <a:srgbClr val="0000FF"/>
                </a:solidFill>
              </a:rPr>
              <a:t>often based on</a:t>
            </a:r>
          </a:p>
          <a:p>
            <a:r>
              <a:rPr lang="en-US" sz="2200" b="1">
                <a:solidFill>
                  <a:srgbClr val="0000FF"/>
                </a:solidFill>
              </a:rPr>
              <a:t>better information.</a:t>
            </a:r>
          </a:p>
        </p:txBody>
      </p:sp>
      <p:sp>
        <p:nvSpPr>
          <p:cNvPr id="131080" name="Rectangle 8"/>
          <p:cNvSpPr>
            <a:spLocks noChangeArrowheads="1"/>
          </p:cNvSpPr>
          <p:nvPr/>
        </p:nvSpPr>
        <p:spPr bwMode="auto">
          <a:xfrm>
            <a:off x="5562600" y="5410200"/>
            <a:ext cx="3124200" cy="1066800"/>
          </a:xfrm>
          <a:prstGeom prst="rect">
            <a:avLst/>
          </a:prstGeom>
          <a:solidFill>
            <a:srgbClr val="EAEAEA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anchor="ctr"/>
          <a:lstStyle/>
          <a:p>
            <a:r>
              <a:rPr lang="en-US" sz="2200" b="1">
                <a:solidFill>
                  <a:srgbClr val="0000FF"/>
                </a:solidFill>
              </a:rPr>
              <a:t>Lower level managers can respond quickly to customers.</a:t>
            </a: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Decentralization in Organizations</a:t>
            </a:r>
          </a:p>
        </p:txBody>
      </p:sp>
      <p:sp>
        <p:nvSpPr>
          <p:cNvPr id="133123" name="Oval 3"/>
          <p:cNvSpPr>
            <a:spLocks noChangeArrowheads="1"/>
          </p:cNvSpPr>
          <p:nvPr/>
        </p:nvSpPr>
        <p:spPr bwMode="auto">
          <a:xfrm>
            <a:off x="5638800" y="3276600"/>
            <a:ext cx="3276600" cy="1447800"/>
          </a:xfrm>
          <a:prstGeom prst="ellipse">
            <a:avLst/>
          </a:prstGeom>
          <a:solidFill>
            <a:schemeClr val="hlink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sz="2800" b="1">
                <a:latin typeface="Times New Roman" pitchFamily="18" charset="0"/>
              </a:rPr>
              <a:t>Disadvantages of</a:t>
            </a:r>
          </a:p>
          <a:p>
            <a:r>
              <a:rPr lang="en-US" sz="2800" b="1">
                <a:latin typeface="Times New Roman" pitchFamily="18" charset="0"/>
              </a:rPr>
              <a:t>Decentralization</a:t>
            </a:r>
          </a:p>
        </p:txBody>
      </p:sp>
      <p:sp>
        <p:nvSpPr>
          <p:cNvPr id="133124" name="Rectangle 4"/>
          <p:cNvSpPr>
            <a:spLocks noChangeArrowheads="1"/>
          </p:cNvSpPr>
          <p:nvPr/>
        </p:nvSpPr>
        <p:spPr bwMode="auto">
          <a:xfrm>
            <a:off x="152400" y="2286000"/>
            <a:ext cx="3352800" cy="160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  <a:effectLst>
            <a:outerShdw dist="89803" dir="2700000" algn="ctr" rotWithShape="0">
              <a:schemeClr val="tx2"/>
            </a:outerShdw>
          </a:effectLst>
        </p:spPr>
        <p:txBody>
          <a:bodyPr wrap="none" anchor="ctr"/>
          <a:lstStyle/>
          <a:p>
            <a:r>
              <a:rPr lang="en-US" sz="2200" b="1"/>
              <a:t>Lower-level managers</a:t>
            </a:r>
          </a:p>
          <a:p>
            <a:r>
              <a:rPr lang="en-US" sz="2200" b="1"/>
              <a:t>may make decisions</a:t>
            </a:r>
          </a:p>
          <a:p>
            <a:r>
              <a:rPr lang="en-US" sz="2200" b="1"/>
              <a:t>without seeing the</a:t>
            </a:r>
          </a:p>
          <a:p>
            <a:r>
              <a:rPr lang="en-US" sz="2200" b="1"/>
              <a:t>“big picture.”</a:t>
            </a:r>
          </a:p>
        </p:txBody>
      </p:sp>
      <p:sp>
        <p:nvSpPr>
          <p:cNvPr id="133125" name="Rectangle 5"/>
          <p:cNvSpPr>
            <a:spLocks noChangeArrowheads="1"/>
          </p:cNvSpPr>
          <p:nvPr/>
        </p:nvSpPr>
        <p:spPr bwMode="auto">
          <a:xfrm>
            <a:off x="3657600" y="1447800"/>
            <a:ext cx="3352800" cy="160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  <a:effectLst>
            <a:outerShdw dist="89803" dir="2700000" algn="ctr" rotWithShape="0">
              <a:schemeClr val="tx2"/>
            </a:outerShdw>
          </a:effectLst>
        </p:spPr>
        <p:txBody>
          <a:bodyPr wrap="none" anchor="ctr"/>
          <a:lstStyle/>
          <a:p>
            <a:r>
              <a:rPr lang="en-US" sz="2200" b="1"/>
              <a:t>May be a lack of</a:t>
            </a:r>
          </a:p>
          <a:p>
            <a:r>
              <a:rPr lang="en-US" sz="2200" b="1"/>
              <a:t>coordination among</a:t>
            </a:r>
          </a:p>
          <a:p>
            <a:r>
              <a:rPr lang="en-US" sz="2200" b="1"/>
              <a:t>autonomous</a:t>
            </a:r>
          </a:p>
          <a:p>
            <a:r>
              <a:rPr lang="en-US" sz="2200" b="1"/>
              <a:t>managers.</a:t>
            </a:r>
          </a:p>
        </p:txBody>
      </p:sp>
      <p:sp>
        <p:nvSpPr>
          <p:cNvPr id="133126" name="Rectangle 6"/>
          <p:cNvSpPr>
            <a:spLocks noChangeArrowheads="1"/>
          </p:cNvSpPr>
          <p:nvPr/>
        </p:nvSpPr>
        <p:spPr bwMode="auto">
          <a:xfrm>
            <a:off x="152400" y="4114800"/>
            <a:ext cx="3352800" cy="160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  <a:effectLst>
            <a:outerShdw dist="89803" dir="2700000" algn="ctr" rotWithShape="0">
              <a:schemeClr val="tx2"/>
            </a:outerShdw>
          </a:effectLst>
        </p:spPr>
        <p:txBody>
          <a:bodyPr wrap="none" anchor="ctr"/>
          <a:lstStyle/>
          <a:p>
            <a:r>
              <a:rPr lang="en-US" sz="2200" b="1"/>
              <a:t>Lower-level manager’s</a:t>
            </a:r>
          </a:p>
          <a:p>
            <a:r>
              <a:rPr lang="en-US" sz="2200" b="1"/>
              <a:t>objectives may not</a:t>
            </a:r>
          </a:p>
          <a:p>
            <a:r>
              <a:rPr lang="en-US" sz="2200" b="1"/>
              <a:t>be those of the</a:t>
            </a:r>
          </a:p>
          <a:p>
            <a:r>
              <a:rPr lang="en-US" sz="2200" b="1"/>
              <a:t>organization.</a:t>
            </a:r>
          </a:p>
        </p:txBody>
      </p:sp>
      <p:sp>
        <p:nvSpPr>
          <p:cNvPr id="133127" name="Rectangle 7"/>
          <p:cNvSpPr>
            <a:spLocks noChangeArrowheads="1"/>
          </p:cNvSpPr>
          <p:nvPr/>
        </p:nvSpPr>
        <p:spPr bwMode="auto">
          <a:xfrm>
            <a:off x="3657600" y="5105400"/>
            <a:ext cx="3352800" cy="160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2"/>
            </a:solidFill>
            <a:miter lim="800000"/>
            <a:headEnd/>
            <a:tailEnd/>
          </a:ln>
          <a:effectLst>
            <a:outerShdw dist="89803" dir="2700000" algn="ctr" rotWithShape="0">
              <a:schemeClr val="tx2"/>
            </a:outerShdw>
          </a:effectLst>
        </p:spPr>
        <p:txBody>
          <a:bodyPr wrap="none" anchor="ctr"/>
          <a:lstStyle/>
          <a:p>
            <a:r>
              <a:rPr lang="en-US" sz="2200" b="1"/>
              <a:t>May be difficult to</a:t>
            </a:r>
          </a:p>
          <a:p>
            <a:r>
              <a:rPr lang="en-US" sz="2200" b="1"/>
              <a:t>spread innovative ideas</a:t>
            </a:r>
          </a:p>
          <a:p>
            <a:r>
              <a:rPr lang="en-US" sz="2200" b="1"/>
              <a:t>in the organization.</a:t>
            </a: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Responsibility Accounting in Decentralized Operations</a:t>
            </a:r>
          </a:p>
        </p:txBody>
      </p:sp>
      <p:sp>
        <p:nvSpPr>
          <p:cNvPr id="3164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1752600"/>
            <a:ext cx="8382000" cy="1371600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>
                <a:ea typeface="ＭＳ Ｐゴシック" pitchFamily="1" charset="-128"/>
              </a:rPr>
              <a:t>Responsibility accounting is the process of measuring/reporting operating data by responsibility center.</a:t>
            </a:r>
          </a:p>
          <a:p>
            <a:r>
              <a:rPr lang="en-US">
                <a:ea typeface="ＭＳ Ｐゴシック" pitchFamily="1" charset="-128"/>
              </a:rPr>
              <a:t>A responsibility center is the area for which a unit manager is responsible. </a:t>
            </a:r>
          </a:p>
        </p:txBody>
      </p:sp>
      <p:sp>
        <p:nvSpPr>
          <p:cNvPr id="12295" name="TextBox 8"/>
          <p:cNvSpPr txBox="1">
            <a:spLocks noChangeArrowheads="1"/>
          </p:cNvSpPr>
          <p:nvPr/>
        </p:nvSpPr>
        <p:spPr bwMode="auto">
          <a:xfrm>
            <a:off x="1828800" y="4343400"/>
            <a:ext cx="5105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algn="l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r>
              <a:rPr lang="en-US" b="1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Types of Responsibility Centers</a:t>
            </a:r>
          </a:p>
        </p:txBody>
      </p:sp>
      <p:graphicFrame>
        <p:nvGraphicFramePr>
          <p:cNvPr id="12311" name="Group 23"/>
          <p:cNvGraphicFramePr>
            <a:graphicFrameLocks noGrp="1"/>
          </p:cNvGraphicFramePr>
          <p:nvPr/>
        </p:nvGraphicFramePr>
        <p:xfrm>
          <a:off x="990600" y="5029200"/>
          <a:ext cx="6096000" cy="963168"/>
        </p:xfrm>
        <a:graphic>
          <a:graphicData uri="http://schemas.openxmlformats.org/drawingml/2006/table">
            <a:tbl>
              <a:tblPr/>
              <a:tblGrid>
                <a:gridCol w="2032000"/>
                <a:gridCol w="2032000"/>
                <a:gridCol w="2032000"/>
              </a:tblGrid>
              <a:tr h="736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 Centre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Profit Centre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Investment Centre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folHlink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16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164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16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164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641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ChangeArrowheads="1"/>
          </p:cNvSpPr>
          <p:nvPr/>
        </p:nvSpPr>
        <p:spPr bwMode="auto">
          <a:xfrm>
            <a:off x="381000" y="228600"/>
            <a:ext cx="77724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/>
          <a:p>
            <a:pPr algn="l" eaLnBrk="1" hangingPunct="1"/>
            <a:r>
              <a:rPr lang="en-US" sz="4200">
                <a:solidFill>
                  <a:schemeClr val="tx2"/>
                </a:solidFill>
                <a:latin typeface="Garamond" pitchFamily="18" charset="0"/>
                <a:cs typeface="Arial" charset="0"/>
              </a:rPr>
              <a:t>Types of Responsibility Centres</a:t>
            </a:r>
            <a:endParaRPr lang="en-CA" sz="4200">
              <a:solidFill>
                <a:schemeClr val="tx2"/>
              </a:solidFill>
              <a:latin typeface="Garamond" pitchFamily="18" charset="0"/>
              <a:cs typeface="Arial" charset="0"/>
            </a:endParaRPr>
          </a:p>
        </p:txBody>
      </p:sp>
      <p:sp>
        <p:nvSpPr>
          <p:cNvPr id="135171" name="Rectangle 3"/>
          <p:cNvSpPr>
            <a:spLocks noChangeArrowheads="1"/>
          </p:cNvSpPr>
          <p:nvPr/>
        </p:nvSpPr>
        <p:spPr bwMode="auto">
          <a:xfrm>
            <a:off x="609600" y="1371600"/>
            <a:ext cx="80010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 algn="l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30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charset="0"/>
              </a:rPr>
              <a:t>Cost Centre</a:t>
            </a:r>
            <a:r>
              <a:rPr lang="en-US" sz="3000">
                <a:cs typeface="Arial" charset="0"/>
              </a:rPr>
              <a:t> – Manager has </a:t>
            </a:r>
            <a:r>
              <a:rPr lang="en-US" sz="3000">
                <a:solidFill>
                  <a:schemeClr val="accent1"/>
                </a:solidFill>
                <a:cs typeface="Arial" charset="0"/>
              </a:rPr>
              <a:t>control over the costs</a:t>
            </a:r>
            <a:r>
              <a:rPr lang="en-US" sz="3000">
                <a:cs typeface="Arial" charset="0"/>
              </a:rPr>
              <a:t> but not over revenues or investment funds.</a:t>
            </a:r>
          </a:p>
          <a:p>
            <a:pPr marL="342900" indent="-342900" algn="l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endParaRPr lang="en-US" sz="3000">
              <a:cs typeface="Arial" charset="0"/>
            </a:endParaRPr>
          </a:p>
          <a:p>
            <a:pPr marL="342900" indent="-342900" algn="l" eaLnBrk="1" hangingPunct="1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None/>
            </a:pPr>
            <a:r>
              <a:rPr lang="en-US" sz="3000">
                <a:cs typeface="Arial" charset="0"/>
              </a:rPr>
              <a:t>Performance Evaluation – Budget Performance Report comparing actual controllable costs to budget data</a:t>
            </a:r>
          </a:p>
        </p:txBody>
      </p:sp>
      <p:graphicFrame>
        <p:nvGraphicFramePr>
          <p:cNvPr id="135172" name="Group 4"/>
          <p:cNvGraphicFramePr>
            <a:graphicFrameLocks noGrp="1"/>
          </p:cNvGraphicFramePr>
          <p:nvPr>
            <p:ph/>
          </p:nvPr>
        </p:nvGraphicFramePr>
        <p:xfrm>
          <a:off x="1600200" y="4953000"/>
          <a:ext cx="6096000" cy="1143000"/>
        </p:xfrm>
        <a:graphic>
          <a:graphicData uri="http://schemas.openxmlformats.org/drawingml/2006/table">
            <a:tbl>
              <a:tblPr/>
              <a:tblGrid>
                <a:gridCol w="1828800"/>
                <a:gridCol w="1524000"/>
                <a:gridCol w="1143000"/>
                <a:gridCol w="1600200"/>
              </a:tblGrid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Budget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Actual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Variance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9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Utilities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4,500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4,600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 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7" t="32295" r="1874" b="36939"/>
          <a:stretch/>
        </p:blipFill>
        <p:spPr>
          <a:xfrm>
            <a:off x="219075" y="381000"/>
            <a:ext cx="8729662" cy="2438400"/>
          </a:xfrm>
          <a:prstGeom prst="rect">
            <a:avLst/>
          </a:prstGeom>
        </p:spPr>
      </p:pic>
      <p:pic>
        <p:nvPicPr>
          <p:cNvPr id="3" name="Picture 2" descr="Zoom i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5" t="16623" r="8177" b="16623"/>
          <a:stretch/>
        </p:blipFill>
        <p:spPr>
          <a:xfrm>
            <a:off x="357188" y="2809875"/>
            <a:ext cx="7929562" cy="328612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5" t="9657" r="3906" b="10237"/>
          <a:stretch/>
        </p:blipFill>
        <p:spPr>
          <a:xfrm>
            <a:off x="285750" y="304800"/>
            <a:ext cx="8501063" cy="58674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7772400" cy="609600"/>
          </a:xfrm>
          <a:noFill/>
          <a:ln/>
        </p:spPr>
        <p:txBody>
          <a:bodyPr anchor="b"/>
          <a:lstStyle/>
          <a:p>
            <a:r>
              <a:rPr lang="en-US" sz="3800"/>
              <a:t>Types of Responsibility Centres</a:t>
            </a:r>
            <a:endParaRPr lang="en-CA" sz="3800"/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1066800"/>
            <a:ext cx="4419600" cy="5105400"/>
          </a:xfrm>
          <a:noFill/>
          <a:ln/>
        </p:spPr>
        <p:txBody>
          <a:bodyPr/>
          <a:lstStyle/>
          <a:p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Profit Centre</a:t>
            </a:r>
            <a:r>
              <a:rPr lang="en-US" sz="2800"/>
              <a:t> – A segment whose manager has has </a:t>
            </a:r>
            <a:r>
              <a:rPr lang="en-US" sz="2800">
                <a:solidFill>
                  <a:schemeClr val="accent1"/>
                </a:solidFill>
              </a:rPr>
              <a:t>control over both costs and revenues</a:t>
            </a:r>
            <a:r>
              <a:rPr lang="en-US" sz="2800"/>
              <a:t> but not control over investment funds</a:t>
            </a:r>
          </a:p>
          <a:p>
            <a:endParaRPr lang="en-US" sz="2800"/>
          </a:p>
          <a:p>
            <a:r>
              <a:rPr lang="en-US" sz="2800"/>
              <a:t>Performance Evaluation – Compare actual results to flexible budget</a:t>
            </a:r>
          </a:p>
        </p:txBody>
      </p:sp>
      <p:graphicFrame>
        <p:nvGraphicFramePr>
          <p:cNvPr id="137220" name="Group 4"/>
          <p:cNvGraphicFramePr>
            <a:graphicFrameLocks noGrp="1"/>
          </p:cNvGraphicFramePr>
          <p:nvPr/>
        </p:nvGraphicFramePr>
        <p:xfrm>
          <a:off x="4953000" y="1295400"/>
          <a:ext cx="3505200" cy="4741866"/>
        </p:xfrm>
        <a:graphic>
          <a:graphicData uri="http://schemas.openxmlformats.org/drawingml/2006/table">
            <a:tbl>
              <a:tblPr/>
              <a:tblGrid>
                <a:gridCol w="3505200"/>
              </a:tblGrid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Revenues: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613">
                <a:tc>
                  <a:txBody>
                    <a:bodyPr/>
                    <a:lstStyle/>
                    <a:p>
                      <a:pPr marL="5715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613">
                <a:tc>
                  <a:txBody>
                    <a:bodyPr/>
                    <a:lstStyle/>
                    <a:p>
                      <a:pPr marL="5715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Interest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613">
                <a:tc>
                  <a:txBody>
                    <a:bodyPr/>
                    <a:lstStyle/>
                    <a:p>
                      <a:pPr marL="5715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Other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Costs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613">
                <a:tc>
                  <a:txBody>
                    <a:bodyPr/>
                    <a:lstStyle/>
                    <a:p>
                      <a:pPr marL="5715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Manufacturing Costs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613">
                <a:tc>
                  <a:txBody>
                    <a:bodyPr/>
                    <a:lstStyle/>
                    <a:p>
                      <a:pPr marL="5715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Commissions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613">
                <a:tc>
                  <a:txBody>
                    <a:bodyPr/>
                    <a:lstStyle/>
                    <a:p>
                      <a:pPr marL="5715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Salaries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5613">
                <a:tc>
                  <a:txBody>
                    <a:bodyPr/>
                    <a:lstStyle/>
                    <a:p>
                      <a:pPr marL="5715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Other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Profit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04800"/>
            <a:ext cx="7772400" cy="838200"/>
          </a:xfrm>
          <a:noFill/>
          <a:ln/>
        </p:spPr>
        <p:txBody>
          <a:bodyPr anchor="b"/>
          <a:lstStyle/>
          <a:p>
            <a:r>
              <a:rPr lang="en-US"/>
              <a:t>Types of Responsibility Centres</a:t>
            </a:r>
            <a:endParaRPr lang="en-CA"/>
          </a:p>
        </p:txBody>
      </p:sp>
      <p:sp>
        <p:nvSpPr>
          <p:cNvPr id="1392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447800"/>
            <a:ext cx="7543800" cy="4724400"/>
          </a:xfrm>
          <a:noFill/>
          <a:ln/>
        </p:spPr>
        <p:txBody>
          <a:bodyPr/>
          <a:lstStyle/>
          <a:p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Investment Centre</a:t>
            </a:r>
            <a:r>
              <a:rPr lang="en-US" sz="2800"/>
              <a:t> – A segment whose manager has has </a:t>
            </a:r>
            <a:r>
              <a:rPr lang="en-US" sz="2800">
                <a:solidFill>
                  <a:schemeClr val="accent1"/>
                </a:solidFill>
              </a:rPr>
              <a:t>control over costs, revenues and investments in operating assets</a:t>
            </a:r>
            <a:r>
              <a:rPr lang="en-US" sz="2800"/>
              <a:t>.</a:t>
            </a:r>
          </a:p>
          <a:p>
            <a:endParaRPr lang="en-US" sz="2800"/>
          </a:p>
          <a:p>
            <a:r>
              <a:rPr lang="en-US" sz="2800"/>
              <a:t>Performance Evaluation – Rate of Return on the Investment base or Residual Income</a:t>
            </a:r>
          </a:p>
        </p:txBody>
      </p:sp>
      <p:pic>
        <p:nvPicPr>
          <p:cNvPr id="139268" name="Picture 4" descr="j02353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00" y="4572000"/>
            <a:ext cx="1784350" cy="182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8229600" cy="1295400"/>
          </a:xfrm>
          <a:noFill/>
          <a:ln/>
        </p:spPr>
        <p:txBody>
          <a:bodyPr anchor="b"/>
          <a:lstStyle/>
          <a:p>
            <a:r>
              <a:rPr lang="en-US"/>
              <a:t>Evaluating Investment Centre Performance</a:t>
            </a:r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981200"/>
            <a:ext cx="8229600" cy="2178050"/>
          </a:xfrm>
          <a:noFill/>
          <a:ln/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 sz="3600" b="1"/>
              <a:t>ROI</a:t>
            </a:r>
            <a:r>
              <a:rPr lang="en-US" sz="3600"/>
              <a:t> </a:t>
            </a:r>
          </a:p>
          <a:p>
            <a:pPr>
              <a:buFont typeface="Wingdings" pitchFamily="2" charset="2"/>
              <a:buNone/>
            </a:pPr>
            <a:r>
              <a:rPr lang="en-US" sz="3600"/>
              <a:t>=	</a:t>
            </a:r>
            <a:r>
              <a:rPr lang="en-US" sz="3600" u="sng"/>
              <a:t>	Income from Operations	</a:t>
            </a:r>
            <a:r>
              <a:rPr lang="en-US" sz="3600"/>
              <a:t>		Invested assets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7772400" cy="838200"/>
          </a:xfrm>
          <a:noFill/>
          <a:ln/>
        </p:spPr>
        <p:txBody>
          <a:bodyPr anchor="b"/>
          <a:lstStyle/>
          <a:p>
            <a:r>
              <a:rPr lang="en-US"/>
              <a:t>Return on Investment (ROI)</a:t>
            </a:r>
          </a:p>
        </p:txBody>
      </p:sp>
      <p:sp>
        <p:nvSpPr>
          <p:cNvPr id="143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981200"/>
            <a:ext cx="7772400" cy="4114800"/>
          </a:xfrm>
          <a:noFill/>
          <a:ln/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en-US"/>
              <a:t>Jabot Cosmetics reports the following:</a:t>
            </a:r>
          </a:p>
          <a:p>
            <a:r>
              <a:rPr lang="en-US"/>
              <a:t>Operating Income			$ 30,000</a:t>
            </a:r>
          </a:p>
          <a:p>
            <a:r>
              <a:rPr lang="en-US"/>
              <a:t>Invested assets			 200,000</a:t>
            </a:r>
          </a:p>
          <a:p>
            <a:r>
              <a:rPr lang="en-US"/>
              <a:t>Sales					 500,000</a:t>
            </a:r>
          </a:p>
          <a:p>
            <a:endParaRPr lang="en-US"/>
          </a:p>
          <a:p>
            <a:pPr>
              <a:buFont typeface="Wingdings" pitchFamily="2" charset="2"/>
              <a:buNone/>
            </a:pPr>
            <a:r>
              <a:rPr lang="en-US"/>
              <a:t>ROI = </a:t>
            </a:r>
            <a:r>
              <a:rPr lang="en-US" u="sng"/>
              <a:t>$30,000   </a:t>
            </a:r>
            <a:r>
              <a:rPr lang="en-US"/>
              <a:t>  = 15%</a:t>
            </a:r>
          </a:p>
          <a:p>
            <a:pPr>
              <a:buFont typeface="Wingdings" pitchFamily="2" charset="2"/>
              <a:buNone/>
            </a:pPr>
            <a:r>
              <a:rPr lang="en-US"/>
              <a:t>		  $200,000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81000"/>
            <a:ext cx="6858000" cy="762000"/>
          </a:xfrm>
          <a:noFill/>
          <a:ln/>
        </p:spPr>
        <p:txBody>
          <a:bodyPr anchor="b"/>
          <a:lstStyle/>
          <a:p>
            <a:r>
              <a:rPr lang="en-US"/>
              <a:t>Return on Investment (ROI)</a:t>
            </a: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066800" y="1416050"/>
            <a:ext cx="7848600" cy="2546350"/>
          </a:xfrm>
          <a:noFill/>
          <a:ln/>
        </p:spPr>
        <p:txBody>
          <a:bodyPr/>
          <a:lstStyle/>
          <a:p>
            <a:r>
              <a:rPr lang="en-US" sz="2600"/>
              <a:t>We can modify our original formula slightly:</a:t>
            </a:r>
          </a:p>
          <a:p>
            <a:pPr>
              <a:buFont typeface="Wingdings" pitchFamily="2" charset="2"/>
              <a:buNone/>
            </a:pPr>
            <a:endParaRPr lang="en-US" sz="2600"/>
          </a:p>
        </p:txBody>
      </p:sp>
      <p:graphicFrame>
        <p:nvGraphicFramePr>
          <p:cNvPr id="145448" name="Group 40"/>
          <p:cNvGraphicFramePr>
            <a:graphicFrameLocks noGrp="1"/>
          </p:cNvGraphicFramePr>
          <p:nvPr/>
        </p:nvGraphicFramePr>
        <p:xfrm>
          <a:off x="152400" y="2286000"/>
          <a:ext cx="8458200" cy="4349751"/>
        </p:xfrm>
        <a:graphic>
          <a:graphicData uri="http://schemas.openxmlformats.org/drawingml/2006/table">
            <a:tbl>
              <a:tblPr/>
              <a:tblGrid>
                <a:gridCol w="1143000"/>
                <a:gridCol w="3730625"/>
                <a:gridCol w="3584575"/>
              </a:tblGrid>
              <a:tr h="522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Profit Margin           </a:t>
                      </a:r>
                      <a:r>
                        <a:rPr kumimoji="0" lang="en-US" sz="26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×    </a:t>
                      </a: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Investment Turnover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CA"/>
                    </a:p>
                  </a:txBody>
                  <a:tcPr/>
                </a:tc>
              </a:tr>
              <a:tr h="1028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ROI =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Income from Operations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Sales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Sales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Invested assets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80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 = 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$30,000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$500,000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$500,000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$200,000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5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 = 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6%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×             2.5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5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  =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15%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endParaRPr kumimoji="0" lang="en-US" sz="2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7772400" cy="685800"/>
          </a:xfrm>
          <a:noFill/>
          <a:ln/>
        </p:spPr>
        <p:txBody>
          <a:bodyPr anchor="b"/>
          <a:lstStyle/>
          <a:p>
            <a:r>
              <a:rPr lang="en-US" sz="3800"/>
              <a:t>Residual Income (RI)</a:t>
            </a:r>
          </a:p>
        </p:txBody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43000"/>
            <a:ext cx="9144000" cy="4540250"/>
          </a:xfrm>
          <a:noFill/>
          <a:ln/>
        </p:spPr>
        <p:txBody>
          <a:bodyPr/>
          <a:lstStyle/>
          <a:p>
            <a:r>
              <a:rPr lang="en-US" sz="3200" b="1">
                <a:solidFill>
                  <a:schemeClr val="tx2"/>
                </a:solidFill>
              </a:rPr>
              <a:t>Residual Income</a:t>
            </a:r>
            <a:r>
              <a:rPr lang="en-US"/>
              <a:t> </a:t>
            </a:r>
          </a:p>
          <a:p>
            <a:pPr lvl="1">
              <a:buFont typeface="Wingdings" pitchFamily="2" charset="2"/>
              <a:buNone/>
            </a:pPr>
            <a:r>
              <a:rPr lang="en-US"/>
              <a:t>= </a:t>
            </a:r>
            <a:r>
              <a:rPr lang="en-US" sz="2800"/>
              <a:t>Operating Income </a:t>
            </a:r>
          </a:p>
          <a:p>
            <a:pPr lvl="1">
              <a:buFont typeface="Wingdings" pitchFamily="2" charset="2"/>
              <a:buNone/>
            </a:pPr>
            <a:r>
              <a:rPr lang="en-US" sz="2800"/>
              <a:t>	– (Minimum rate of return × Invested Assets)</a:t>
            </a:r>
          </a:p>
          <a:p>
            <a:endParaRPr lang="en-US"/>
          </a:p>
          <a:p>
            <a:r>
              <a:rPr lang="en-US"/>
              <a:t>RI is net income above some minimum required return on operating assets</a:t>
            </a:r>
          </a:p>
          <a:p>
            <a:pPr>
              <a:buFont typeface="Wingdings" pitchFamily="2" charset="2"/>
              <a:buNone/>
            </a:pPr>
            <a:endParaRPr lang="en-US"/>
          </a:p>
        </p:txBody>
      </p:sp>
      <p:pic>
        <p:nvPicPr>
          <p:cNvPr id="147460" name="Picture 4" descr="MCj03789190000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4343400"/>
            <a:ext cx="1500188" cy="182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7772400" cy="609600"/>
          </a:xfrm>
          <a:noFill/>
          <a:ln/>
        </p:spPr>
        <p:txBody>
          <a:bodyPr anchor="b"/>
          <a:lstStyle/>
          <a:p>
            <a:r>
              <a:rPr lang="en-US"/>
              <a:t>Residual Income (RI)</a:t>
            </a:r>
          </a:p>
        </p:txBody>
      </p:sp>
      <p:graphicFrame>
        <p:nvGraphicFramePr>
          <p:cNvPr id="149507" name="Group 3"/>
          <p:cNvGraphicFramePr>
            <a:graphicFrameLocks noGrp="1"/>
          </p:cNvGraphicFramePr>
          <p:nvPr/>
        </p:nvGraphicFramePr>
        <p:xfrm>
          <a:off x="152400" y="2895600"/>
          <a:ext cx="5334000" cy="1481455"/>
        </p:xfrm>
        <a:graphic>
          <a:graphicData uri="http://schemas.openxmlformats.org/drawingml/2006/table">
            <a:tbl>
              <a:tblPr/>
              <a:tblGrid>
                <a:gridCol w="3581400"/>
                <a:gridCol w="1752600"/>
              </a:tblGrid>
              <a:tr h="488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Invested Assets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$100,000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Minimum rate of return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1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× </a:t>
                      </a:r>
                      <a:r>
                        <a:rPr kumimoji="0" lang="en-US" sz="26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20%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8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Minimum return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$20,000</a:t>
                      </a:r>
                    </a:p>
                  </a:txBody>
                  <a:tcPr horzOverflow="overflow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49518" name="Group 14"/>
          <p:cNvGraphicFramePr>
            <a:graphicFrameLocks noGrp="1"/>
          </p:cNvGraphicFramePr>
          <p:nvPr/>
        </p:nvGraphicFramePr>
        <p:xfrm>
          <a:off x="3581400" y="4572000"/>
          <a:ext cx="5410200" cy="1463040"/>
        </p:xfrm>
        <a:graphic>
          <a:graphicData uri="http://schemas.openxmlformats.org/drawingml/2006/table">
            <a:tbl>
              <a:tblPr/>
              <a:tblGrid>
                <a:gridCol w="3810000"/>
                <a:gridCol w="1600200"/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Operating Income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$30,000</a:t>
                      </a: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Minimum return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0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$20,000</a:t>
                      </a:r>
                      <a:endParaRPr kumimoji="0" lang="en-US" sz="2600" b="0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Residual Income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2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charset="0"/>
                          <a:cs typeface="Arial" charset="0"/>
                        </a:rPr>
                        <a:t>$10,000</a:t>
                      </a:r>
                    </a:p>
                  </a:txBody>
                  <a:tcPr horzOverflow="overflow">
                    <a:lnL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49529" name="Text Box 25"/>
          <p:cNvSpPr txBox="1">
            <a:spLocks noChangeArrowheads="1"/>
          </p:cNvSpPr>
          <p:nvPr/>
        </p:nvSpPr>
        <p:spPr bwMode="auto">
          <a:xfrm>
            <a:off x="228600" y="1066800"/>
            <a:ext cx="8458200" cy="162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CCCCFF"/>
                    </a:gs>
                    <a:gs pos="50000">
                      <a:srgbClr val="CCCCFF">
                        <a:gamma/>
                        <a:shade val="46275"/>
                        <a:invGamma/>
                      </a:srgbClr>
                    </a:gs>
                    <a:gs pos="100000">
                      <a:srgbClr val="CCCCFF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66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1" hangingPunct="1">
              <a:lnSpc>
                <a:spcPct val="90000"/>
              </a:lnSpc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r>
              <a:rPr lang="en-US" sz="2800"/>
              <a:t>For example, Montgolfi</a:t>
            </a:r>
            <a:r>
              <a:rPr lang="en-US" sz="2800">
                <a:cs typeface="Arial" charset="0"/>
              </a:rPr>
              <a:t>ères</a:t>
            </a:r>
            <a:r>
              <a:rPr lang="en-US" sz="2800"/>
              <a:t> Inc. has invested assets of $100,000 and is required to earn a return of 20% on these assets.  In the current period, the division has operating income of $30,000.</a:t>
            </a:r>
          </a:p>
        </p:txBody>
      </p:sp>
      <p:pic>
        <p:nvPicPr>
          <p:cNvPr id="149530" name="Picture 26" descr="MCj03789190000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4788" y="2743200"/>
            <a:ext cx="1066800" cy="129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1" t="18654" r="1563" b="16913"/>
          <a:stretch/>
        </p:blipFill>
        <p:spPr>
          <a:xfrm>
            <a:off x="300038" y="381000"/>
            <a:ext cx="8701087" cy="51816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7" name="Text Box 5"/>
          <p:cNvSpPr txBox="1">
            <a:spLocks noChangeArrowheads="1"/>
          </p:cNvSpPr>
          <p:nvPr/>
        </p:nvSpPr>
        <p:spPr bwMode="auto">
          <a:xfrm>
            <a:off x="400050" y="3505200"/>
            <a:ext cx="8591550" cy="280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200" dirty="0" smtClean="0"/>
              <a:t>c. Each </a:t>
            </a:r>
            <a:r>
              <a:rPr lang="en-US" sz="2200" dirty="0"/>
              <a:t>division is presented with an opportunity to expand.  It will cost $100,000 and increase operating income by $10,000 each year</a:t>
            </a:r>
            <a:r>
              <a:rPr lang="en-US" sz="2200" dirty="0" smtClean="0"/>
              <a:t>. </a:t>
            </a:r>
          </a:p>
          <a:p>
            <a:pPr lvl="1" algn="l">
              <a:spcBef>
                <a:spcPct val="50000"/>
              </a:spcBef>
            </a:pPr>
            <a:r>
              <a:rPr lang="en-US" sz="2200" dirty="0" err="1" smtClean="0"/>
              <a:t>i</a:t>
            </a:r>
            <a:r>
              <a:rPr lang="en-US" sz="2200" dirty="0" smtClean="0"/>
              <a:t>) If the manager is evaluated based on Return on Investment, should they expand?</a:t>
            </a:r>
            <a:endParaRPr lang="en-US" sz="2200" dirty="0"/>
          </a:p>
          <a:p>
            <a:pPr lvl="1" algn="l">
              <a:spcBef>
                <a:spcPct val="50000"/>
              </a:spcBef>
            </a:pPr>
            <a:r>
              <a:rPr lang="en-US" sz="2200" dirty="0" smtClean="0"/>
              <a:t>ii) If the manager is evaluated based on Residual Income, should they expand?</a:t>
            </a:r>
            <a:endParaRPr lang="en-US" sz="2200" dirty="0"/>
          </a:p>
        </p:txBody>
      </p:sp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6" t="32876" r="1717" b="33562"/>
          <a:stretch/>
        </p:blipFill>
        <p:spPr>
          <a:xfrm>
            <a:off x="400050" y="304800"/>
            <a:ext cx="8743950" cy="332378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138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838200" y="4114800"/>
            <a:ext cx="7772400" cy="1470025"/>
          </a:xfrm>
        </p:spPr>
        <p:txBody>
          <a:bodyPr anchor="ctr"/>
          <a:lstStyle/>
          <a:p>
            <a:pPr algn="ctr"/>
            <a:r>
              <a:rPr lang="en-US" sz="5000"/>
              <a:t>End of Chapter 14</a:t>
            </a:r>
          </a:p>
        </p:txBody>
      </p:sp>
      <p:pic>
        <p:nvPicPr>
          <p:cNvPr id="37893" name="Picture 5" descr="j0156053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447800"/>
            <a:ext cx="2268538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ELIMITERS" val="3.1"/>
</p:tagLst>
</file>

<file path=ppt/theme/theme1.xml><?xml version="1.0" encoding="utf-8"?>
<a:theme xmlns:a="http://schemas.openxmlformats.org/drawingml/2006/main" name="2_Custom Design">
  <a:themeElements>
    <a:clrScheme name="2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Custom Design">
      <a:majorFont>
        <a:latin typeface="Engravers MT"/>
        <a:ea typeface="ＭＳ Ｐゴシック"/>
        <a:cs typeface=""/>
      </a:majorFont>
      <a:minorFont>
        <a:latin typeface="Times New Roman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2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WarrenSurvey_FINAL</Template>
  <TotalTime>683</TotalTime>
  <Words>592</Words>
  <Application>Microsoft Office PowerPoint</Application>
  <PresentationFormat>On-screen Show (4:3)</PresentationFormat>
  <Paragraphs>140</Paragraphs>
  <Slides>19</Slides>
  <Notes>16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2_Custom Design</vt:lpstr>
      <vt:lpstr>Custom Design</vt:lpstr>
      <vt:lpstr>1_Custom Design</vt:lpstr>
      <vt:lpstr>Edge</vt:lpstr>
      <vt:lpstr>Chapter 14</vt:lpstr>
      <vt:lpstr>Learning Objectives</vt:lpstr>
      <vt:lpstr>Centralized and Decentralized Operations</vt:lpstr>
      <vt:lpstr>Decentralization in Organizations</vt:lpstr>
      <vt:lpstr>Decentralization in Organizations</vt:lpstr>
      <vt:lpstr>Responsibility Accounting in Decentralized Operations</vt:lpstr>
      <vt:lpstr>PowerPoint Presentation</vt:lpstr>
      <vt:lpstr>PowerPoint Presentation</vt:lpstr>
      <vt:lpstr>PowerPoint Presentation</vt:lpstr>
      <vt:lpstr>Types of Responsibility Centres</vt:lpstr>
      <vt:lpstr>Types of Responsibility Centres</vt:lpstr>
      <vt:lpstr>Evaluating Investment Centre Performance</vt:lpstr>
      <vt:lpstr>Return on Investment (ROI)</vt:lpstr>
      <vt:lpstr>Return on Investment (ROI)</vt:lpstr>
      <vt:lpstr>Residual Income (RI)</vt:lpstr>
      <vt:lpstr>Residual Income (RI)</vt:lpstr>
      <vt:lpstr>PowerPoint Presentation</vt:lpstr>
      <vt:lpstr>PowerPoint Presentation</vt:lpstr>
      <vt:lpstr>End of Chapter 14</vt:lpstr>
    </vt:vector>
  </TitlesOfParts>
  <Company>Cengage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Number</dc:title>
  <dc:creator>TL User</dc:creator>
  <cp:lastModifiedBy>Patti</cp:lastModifiedBy>
  <cp:revision>68</cp:revision>
  <dcterms:created xsi:type="dcterms:W3CDTF">2009-07-15T18:36:45Z</dcterms:created>
  <dcterms:modified xsi:type="dcterms:W3CDTF">2013-11-22T12:49:03Z</dcterms:modified>
</cp:coreProperties>
</file>