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024A5-DF77-45D8-8086-0F6F50A2CD8E}" type="datetimeFigureOut">
              <a:rPr lang="en-US" smtClean="0"/>
              <a:t>10/24/2012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2BC85-5402-4153-B524-10F82089B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9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Everyone is innately good. Personality is in our control. </a:t>
            </a:r>
            <a:r>
              <a:rPr lang="en-US" dirty="0" err="1" smtClean="0"/>
              <a:t>Conciouse</a:t>
            </a:r>
            <a:r>
              <a:rPr lang="en-US" baseline="0" dirty="0" smtClean="0"/>
              <a:t> experience. We need an environment that’s good enough. Three components= </a:t>
            </a:r>
            <a:r>
              <a:rPr lang="en-US" baseline="0" dirty="0" err="1" smtClean="0"/>
              <a:t>geniunness</a:t>
            </a:r>
            <a:r>
              <a:rPr lang="en-US" baseline="0" dirty="0" smtClean="0"/>
              <a:t>, positive regard-accepted-, empathy.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238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Influenced by how we</a:t>
            </a:r>
            <a:r>
              <a:rPr lang="en-US" baseline="0" dirty="0" smtClean="0"/>
              <a:t> think. Belief that we can perform a </a:t>
            </a:r>
            <a:r>
              <a:rPr lang="en-US" baseline="0" dirty="0" err="1" smtClean="0"/>
              <a:t>behaviour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9920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84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Makes us who we are. </a:t>
            </a:r>
            <a:r>
              <a:rPr lang="en-US" dirty="0" err="1" smtClean="0"/>
              <a:t>Permamnently</a:t>
            </a:r>
            <a:r>
              <a:rPr lang="en-US" dirty="0" smtClean="0"/>
              <a:t> evidence that is through our </a:t>
            </a:r>
            <a:r>
              <a:rPr lang="en-US" dirty="0" err="1" smtClean="0"/>
              <a:t>behaviour</a:t>
            </a:r>
            <a:r>
              <a:rPr lang="en-US" dirty="0" smtClean="0"/>
              <a:t>. Personality is composed of</a:t>
            </a:r>
            <a:r>
              <a:rPr lang="en-US" baseline="0" dirty="0" smtClean="0"/>
              <a:t> dispositions.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Believe everyone is going to have unique personality. Focused on </a:t>
            </a:r>
            <a:r>
              <a:rPr lang="en-US" dirty="0" err="1" smtClean="0"/>
              <a:t>ident</a:t>
            </a:r>
            <a:r>
              <a:rPr lang="en-US" dirty="0" smtClean="0"/>
              <a:t> and measuring traits. Just want to be able to describe traits. Two types of trait theories. Believe people are composed of different sets of traits that are unique.</a:t>
            </a:r>
            <a:r>
              <a:rPr lang="en-US" baseline="0" dirty="0" smtClean="0"/>
              <a:t> Second type </a:t>
            </a:r>
            <a:r>
              <a:rPr lang="en-US" baseline="0" dirty="0" err="1" smtClean="0"/>
              <a:t>beleievt</a:t>
            </a:r>
            <a:r>
              <a:rPr lang="en-US" baseline="0" dirty="0" smtClean="0"/>
              <a:t> here is a </a:t>
            </a:r>
            <a:r>
              <a:rPr lang="en-US" baseline="0" dirty="0" err="1" smtClean="0"/>
              <a:t>diffinitive</a:t>
            </a:r>
            <a:r>
              <a:rPr lang="en-US" baseline="0" dirty="0" smtClean="0"/>
              <a:t> number of traits. It’s the degree to which the traits are </a:t>
            </a:r>
            <a:r>
              <a:rPr lang="en-US" baseline="0" dirty="0" err="1" smtClean="0"/>
              <a:t>expresssed</a:t>
            </a:r>
            <a:r>
              <a:rPr lang="en-US" baseline="0" dirty="0" smtClean="0"/>
              <a:t> that determine personality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977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Considered father of trait personality theory. </a:t>
            </a:r>
            <a:r>
              <a:rPr lang="en-US" dirty="0" err="1" smtClean="0"/>
              <a:t>Desided</a:t>
            </a:r>
            <a:r>
              <a:rPr lang="en-US" baseline="0" dirty="0" smtClean="0"/>
              <a:t> there where 4500 traits. Central traits- foundation of our personality. Cardinal traits- dominates entire personality. Secondary traits- traits that appear only in certain situations.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53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First trait </a:t>
            </a:r>
            <a:r>
              <a:rPr lang="en-US" dirty="0" err="1" smtClean="0"/>
              <a:t>theorer</a:t>
            </a:r>
            <a:r>
              <a:rPr lang="en-US" dirty="0" smtClean="0"/>
              <a:t> to scientifically</a:t>
            </a:r>
            <a:r>
              <a:rPr lang="en-US" baseline="0" dirty="0" smtClean="0"/>
              <a:t> come up with character traits. Neurotic- unstable, mood swings. Psychoticism, difficulty dealing with </a:t>
            </a:r>
            <a:r>
              <a:rPr lang="en-US" baseline="0" dirty="0" err="1" smtClean="0"/>
              <a:t>reality.nnon</a:t>
            </a:r>
            <a:r>
              <a:rPr lang="en-US" baseline="0" dirty="0" smtClean="0"/>
              <a:t> empathetic. Extrovert- out going, party. Introvert, stay at home, independent. He believed this was genetic.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2568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Reduced </a:t>
            </a:r>
            <a:r>
              <a:rPr lang="en-US" dirty="0" err="1" smtClean="0"/>
              <a:t>allports</a:t>
            </a:r>
            <a:r>
              <a:rPr lang="en-US" baseline="0" dirty="0" smtClean="0"/>
              <a:t> 4500 traits to 171. followed </a:t>
            </a:r>
            <a:r>
              <a:rPr lang="en-US" baseline="0" dirty="0" err="1" smtClean="0"/>
              <a:t>eysneck</a:t>
            </a:r>
            <a:r>
              <a:rPr lang="en-US" baseline="0" dirty="0" smtClean="0"/>
              <a:t> and did factor analyses. Cam up with 16 instead of three.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656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 widely accepted trait model. 5 super traits type two theory. Everyone has a score on all five, the range however differs.</a:t>
            </a:r>
            <a:r>
              <a:rPr lang="en-US" baseline="0" dirty="0" smtClean="0"/>
              <a:t> Basically universal. Found in almost all cultures, ages, ethnicities. Shown to have good stability. Average level stays the same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254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Determinism. Born with traits that make</a:t>
            </a:r>
            <a:r>
              <a:rPr lang="en-US" baseline="0" dirty="0" smtClean="0"/>
              <a:t> up our personality. Nature,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867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Uniqueness. don’t try to explain our personality. They just describe it.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495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Objectivity- relies on statistics</a:t>
            </a:r>
            <a:r>
              <a:rPr lang="en-US" baseline="0" dirty="0" smtClean="0"/>
              <a:t> and objective data. Continued to use now. Doesn’t predict future </a:t>
            </a:r>
            <a:r>
              <a:rPr lang="en-US" baseline="0" dirty="0" err="1" smtClean="0"/>
              <a:t>behaviour</a:t>
            </a:r>
            <a:r>
              <a:rPr lang="en-US" baseline="0" dirty="0" smtClean="0"/>
              <a:t> because it doesn’t take into </a:t>
            </a:r>
            <a:r>
              <a:rPr lang="en-US" baseline="0" dirty="0" err="1" smtClean="0"/>
              <a:t>acoount</a:t>
            </a:r>
            <a:r>
              <a:rPr lang="en-US" baseline="0" dirty="0" smtClean="0"/>
              <a:t> that we don’t always behave the same way in all situations.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21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1. </a:t>
            </a:r>
            <a:r>
              <a:rPr lang="en-US" dirty="0" err="1" smtClean="0"/>
              <a:t>Freuds</a:t>
            </a:r>
            <a:r>
              <a:rPr lang="en-US" dirty="0" smtClean="0"/>
              <a:t> theory. Personality determined by unconscious.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73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4013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3202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Basically factors or traits.</a:t>
            </a:r>
            <a:r>
              <a:rPr lang="en-US" baseline="0" dirty="0" smtClean="0"/>
              <a:t> Measure basic personality traits or mental disorders. Two types of tests.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0535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Standardized. 3- covers feeling behaviors interests etc. etc.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35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Designed to asses </a:t>
            </a:r>
            <a:r>
              <a:rPr lang="en-US" dirty="0" err="1" smtClean="0"/>
              <a:t>wether</a:t>
            </a:r>
            <a:r>
              <a:rPr lang="en-US" dirty="0" smtClean="0"/>
              <a:t> or not you have a mental disorder.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078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3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&lt;70 and &gt;50 considered clinically significant.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6333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Widely used. Relatively new.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8639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1-</a:t>
            </a:r>
            <a:r>
              <a:rPr lang="en-US" baseline="0" dirty="0" smtClean="0"/>
              <a:t> can’t explain their answers. May lead to </a:t>
            </a:r>
            <a:r>
              <a:rPr lang="en-US" baseline="0" dirty="0" err="1" smtClean="0"/>
              <a:t>misinterprete</a:t>
            </a:r>
            <a:r>
              <a:rPr lang="en-US" baseline="0" dirty="0" smtClean="0"/>
              <a:t> questions.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8117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5534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9093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Most commonly used scoring system.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1676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Tell me a story about each of these </a:t>
            </a:r>
            <a:r>
              <a:rPr lang="en-US" dirty="0" err="1" smtClean="0"/>
              <a:t>pics</a:t>
            </a:r>
            <a:r>
              <a:rPr lang="en-US" dirty="0" smtClean="0"/>
              <a:t>, tell me who the people are, </a:t>
            </a:r>
            <a:r>
              <a:rPr lang="en-US" dirty="0" err="1" smtClean="0"/>
              <a:t>whats</a:t>
            </a:r>
            <a:r>
              <a:rPr lang="en-US" dirty="0" smtClean="0"/>
              <a:t> </a:t>
            </a:r>
            <a:r>
              <a:rPr lang="en-US" dirty="0" err="1" smtClean="0"/>
              <a:t>happeneing</a:t>
            </a:r>
            <a:r>
              <a:rPr lang="en-US" dirty="0" smtClean="0"/>
              <a:t>, what leads up to the scene.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9790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144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702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Unstructered</a:t>
            </a:r>
            <a:r>
              <a:rPr lang="en-US" baseline="0" dirty="0" smtClean="0"/>
              <a:t> ( clinical) only a few questions brought in, go with the flow. –accuracy, Lots of probability of </a:t>
            </a:r>
            <a:r>
              <a:rPr lang="en-US" baseline="0" dirty="0" err="1" smtClean="0"/>
              <a:t>respsonse</a:t>
            </a:r>
            <a:r>
              <a:rPr lang="en-US" baseline="0" dirty="0" smtClean="0"/>
              <a:t> bias.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5376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Just</a:t>
            </a:r>
            <a:r>
              <a:rPr lang="en-US" baseline="0" dirty="0" smtClean="0"/>
              <a:t> </a:t>
            </a:r>
            <a:r>
              <a:rPr lang="en-US" dirty="0" smtClean="0"/>
              <a:t>watching behavior and recording.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7717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Information from a variety of methods.</a:t>
            </a:r>
            <a:r>
              <a:rPr lang="en-US" baseline="0" dirty="0" smtClean="0"/>
              <a:t> Focused on one person. Combination of a whole bunch of things, ask friends and family, coworkers, etc. problem- people have biases.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2BC85-5402-4153-B524-10F82089B8C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130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2B40F-19AF-4873-93F7-ED4D637ED9CB}" type="datetimeFigureOut">
              <a:rPr lang="en-US" smtClean="0"/>
              <a:t>10/24/2012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BEDDC-2313-486D-AFC0-6C85681A5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76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2B40F-19AF-4873-93F7-ED4D637ED9CB}" type="datetimeFigureOut">
              <a:rPr lang="en-US" smtClean="0"/>
              <a:t>10/24/2012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2BEDDC-2313-486D-AFC0-6C85681A5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874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mtClean="0"/>
              <a:t>Personality</a:t>
            </a:r>
            <a:br>
              <a:rPr lang="en-US" smtClean="0"/>
            </a:br>
            <a:r>
              <a:rPr lang="en-US" smtClean="0"/>
              <a:t>Assessment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17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Outline…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8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review…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222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review…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681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Trait Theory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304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Trait Theory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178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Trait Theory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70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>
                <a:latin typeface="Arial" charset="0"/>
              </a:rPr>
              <a:t>Allport (1897-1967) – Type 1</a:t>
            </a:r>
            <a:endParaRPr lang="en-US" dirty="0">
              <a:latin typeface="Times New Roman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0285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smtClean="0">
                <a:cs typeface="+mj-cs"/>
              </a:rPr>
              <a:t>Eysenck (1916-1997) – Type 2</a:t>
            </a:r>
            <a:endParaRPr lang="en-US" dirty="0" smtClean="0">
              <a:cs typeface="+mj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98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Cattell (1905-1998) – Type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95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The BIG FIVE – Type 2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83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mtClean="0"/>
              <a:t>How does your theory compare to the Trait Theory?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149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mtClean="0"/>
              <a:t>How does your theory compare to the humanistic approach?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286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>
                <a:latin typeface="Arial" charset="0"/>
              </a:rPr>
              <a:t>Evaluation of Trait theory</a:t>
            </a:r>
            <a:endParaRPr lang="en-US" dirty="0">
              <a:latin typeface="Times New Roman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21300"/>
      </p:ext>
    </p:extLst>
  </p:cSld>
  <p:clrMapOvr>
    <a:masterClrMapping/>
  </p:clrMapOvr>
  <p:transition>
    <p:pull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mtClean="0"/>
              <a:t>Summary:</a:t>
            </a:r>
            <a:br>
              <a:rPr lang="en-US" smtClean="0"/>
            </a:br>
            <a:r>
              <a:rPr lang="en-US" smtClean="0"/>
              <a:t>Types of Personality Theories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050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Personality Assessment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3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smtClean="0"/>
              <a:t>Why measure personality?</a:t>
            </a:r>
            <a:endParaRPr lang="en-AU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442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How should we measure personality?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9697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smtClean="0"/>
              <a:t>Tests</a:t>
            </a:r>
            <a:endParaRPr lang="en-AU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1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smtClean="0"/>
              <a:t>Objective tests</a:t>
            </a:r>
            <a:endParaRPr lang="en-AU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732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mtClean="0"/>
              <a:t>Minnesota Multiphasic Personality Inventory (MMPI-1 &amp; MMPI-2)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8162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US" smtClean="0">
                <a:solidFill>
                  <a:schemeClr val="tx1"/>
                </a:solidFill>
                <a:cs typeface="+mj-cs"/>
              </a:rPr>
              <a:t>MMPI-2 Sample Items</a:t>
            </a:r>
            <a:endParaRPr lang="en-US" dirty="0">
              <a:solidFill>
                <a:schemeClr val="tx1"/>
              </a:solidFill>
              <a:cs typeface="+mj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78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>
                <a:solidFill>
                  <a:schemeClr val="tx1"/>
                </a:solidFill>
                <a:cs typeface="+mj-cs"/>
              </a:rPr>
              <a:t>MMPI Score Profile example</a:t>
            </a:r>
            <a:endParaRPr lang="en-US" dirty="0">
              <a:solidFill>
                <a:schemeClr val="tx1"/>
              </a:solidFill>
              <a:cs typeface="+mj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95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smtClean="0">
                <a:cs typeface="+mj-cs"/>
              </a:rPr>
              <a:t>NEO Personality Inventory</a:t>
            </a:r>
            <a:endParaRPr lang="en-US" dirty="0" smtClean="0">
              <a:cs typeface="+mj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719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62675"/>
      </p:ext>
    </p:extLst>
  </p:cSld>
  <p:clrMapOvr>
    <a:masterClrMapping/>
  </p:clrMapOvr>
  <p:transition spd="slow">
    <p:wheel spokes="8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smtClean="0"/>
              <a:t>Evaluation of Objective Tests</a:t>
            </a:r>
            <a:br>
              <a:rPr lang="en-AU" smtClean="0"/>
            </a:br>
            <a:endParaRPr lang="en-AU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881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Projective Tests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44385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Rorschach Inkblot Test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3545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0" smtClean="0"/>
              <a:t>Rorschach</a:t>
            </a:r>
            <a:r>
              <a:rPr lang="en-US" smtClean="0"/>
              <a:t/>
            </a:r>
            <a:br>
              <a:rPr 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593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0" smtClean="0"/>
              <a:t>Scoring the Rorschach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953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Thematic Apperception Test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055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TAT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2756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Evaluation of Projective tests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706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smtClean="0">
                <a:cs typeface="+mj-cs"/>
              </a:rPr>
              <a:t>Interviews</a:t>
            </a:r>
            <a:endParaRPr lang="en-US" dirty="0" smtClean="0">
              <a:cs typeface="+mj-cs"/>
            </a:endParaRPr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2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smtClean="0">
                <a:solidFill>
                  <a:schemeClr val="accent2"/>
                </a:solidFill>
              </a:rPr>
              <a:t>Observation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331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Life-outcome data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40137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Linking theories and assessment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678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Linking theories and assessment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503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mtClean="0"/>
              <a:t>Summary: Personality Assessment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673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694</Words>
  <Application>Microsoft Office PowerPoint</Application>
  <PresentationFormat>On-screen Show (4:3)</PresentationFormat>
  <Paragraphs>92</Paragraphs>
  <Slides>39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Personality Assessment</vt:lpstr>
      <vt:lpstr>Outline…</vt:lpstr>
      <vt:lpstr>In review…</vt:lpstr>
      <vt:lpstr>In review…</vt:lpstr>
      <vt:lpstr>Trait Theory</vt:lpstr>
      <vt:lpstr>Trait Theory</vt:lpstr>
      <vt:lpstr>Trait Theory</vt:lpstr>
      <vt:lpstr>Allport (1897-1967) – Type 1</vt:lpstr>
      <vt:lpstr>Eysenck (1916-1997) – Type 2</vt:lpstr>
      <vt:lpstr>Cattell (1905-1998) – Type 2</vt:lpstr>
      <vt:lpstr>The BIG FIVE – Type 2</vt:lpstr>
      <vt:lpstr>How does your theory compare to the Trait Theory?</vt:lpstr>
      <vt:lpstr>How does your theory compare to the humanistic approach?</vt:lpstr>
      <vt:lpstr>Evaluation of Trait theory</vt:lpstr>
      <vt:lpstr>Summary: Types of Personality Theories</vt:lpstr>
      <vt:lpstr>Personality Assessment </vt:lpstr>
      <vt:lpstr>Why measure personality?</vt:lpstr>
      <vt:lpstr>How should we measure personality?</vt:lpstr>
      <vt:lpstr>Tests</vt:lpstr>
      <vt:lpstr>Objective tests</vt:lpstr>
      <vt:lpstr>Minnesota Multiphasic Personality Inventory (MMPI-1 &amp; MMPI-2)</vt:lpstr>
      <vt:lpstr>MMPI-2 Sample Items</vt:lpstr>
      <vt:lpstr>MMPI Score Profile example</vt:lpstr>
      <vt:lpstr>NEO Personality Inventory</vt:lpstr>
      <vt:lpstr>PowerPoint Presentation</vt:lpstr>
      <vt:lpstr>Evaluation of Objective Tests </vt:lpstr>
      <vt:lpstr>Projective Tests</vt:lpstr>
      <vt:lpstr>Rorschach Inkblot Test</vt:lpstr>
      <vt:lpstr>Rorschach </vt:lpstr>
      <vt:lpstr>Scoring the Rorschach</vt:lpstr>
      <vt:lpstr>Thematic Apperception Test</vt:lpstr>
      <vt:lpstr>TAT</vt:lpstr>
      <vt:lpstr>Evaluation of Projective tests</vt:lpstr>
      <vt:lpstr>Interviews</vt:lpstr>
      <vt:lpstr>Observation</vt:lpstr>
      <vt:lpstr>Life-outcome data</vt:lpstr>
      <vt:lpstr>Linking theories and assessment</vt:lpstr>
      <vt:lpstr>Linking theories and assessment</vt:lpstr>
      <vt:lpstr>Summary: Personality Assessment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Personality Assessment</dc:title>
  <dc:creator>Kara Thompson</dc:creator>
  <cp:lastModifiedBy>Mandeep</cp:lastModifiedBy>
  <cp:revision>9</cp:revision>
  <dcterms:created xsi:type="dcterms:W3CDTF">2012-10-23T21:57:25Z</dcterms:created>
  <dcterms:modified xsi:type="dcterms:W3CDTF">2012-10-25T02:50:15Z</dcterms:modified>
</cp:coreProperties>
</file>