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charts/chart1.xml" ContentType="application/vnd.openxmlformats-officedocument.drawingml.chart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45.xml" ContentType="application/vnd.openxmlformats-officedocument.presentationml.notesSlide+xml"/>
  <Override PartName="/ppt/notesSlides/notesSlide46.xml" ContentType="application/vnd.openxmlformats-officedocument.presentationml.notesSlide+xml"/>
  <Override PartName="/ppt/notesSlides/notesSlide47.xml" ContentType="application/vnd.openxmlformats-officedocument.presentationml.notesSlide+xml"/>
  <Override PartName="/ppt/notesSlides/notesSlide48.xml" ContentType="application/vnd.openxmlformats-officedocument.presentationml.notesSlide+xml"/>
  <Override PartName="/ppt/notesSlides/notesSlide49.xml" ContentType="application/vnd.openxmlformats-officedocument.presentationml.notesSlide+xml"/>
  <Override PartName="/ppt/notesSlides/notesSlide50.xml" ContentType="application/vnd.openxmlformats-officedocument.presentationml.notesSlide+xml"/>
  <Override PartName="/ppt/notesSlides/notesSlide51.xml" ContentType="application/vnd.openxmlformats-officedocument.presentationml.notesSlide+xml"/>
  <Override PartName="/ppt/notesSlides/notesSlide52.xml" ContentType="application/vnd.openxmlformats-officedocument.presentationml.notesSlide+xml"/>
  <Override PartName="/ppt/notesSlides/notesSlide53.xml" ContentType="application/vnd.openxmlformats-officedocument.presentationml.notesSlide+xml"/>
  <Override PartName="/ppt/notesSlides/notesSlide54.xml" ContentType="application/vnd.openxmlformats-officedocument.presentationml.notesSlide+xml"/>
  <Override PartName="/ppt/notesSlides/notesSlide55.xml" ContentType="application/vnd.openxmlformats-officedocument.presentationml.notesSlide+xml"/>
  <Override PartName="/ppt/notesSlides/notesSlide56.xml" ContentType="application/vnd.openxmlformats-officedocument.presentationml.notesSlide+xml"/>
  <Override PartName="/ppt/notesSlides/notesSlide57.xml" ContentType="application/vnd.openxmlformats-officedocument.presentationml.notesSlide+xml"/>
  <Override PartName="/ppt/notesSlides/notesSlide58.xml" ContentType="application/vnd.openxmlformats-officedocument.presentationml.notesSlide+xml"/>
  <Override PartName="/ppt/notesSlides/notesSlide59.xml" ContentType="application/vnd.openxmlformats-officedocument.presentationml.notesSlide+xml"/>
  <Override PartName="/ppt/notesSlides/notesSlide60.xml" ContentType="application/vnd.openxmlformats-officedocument.presentationml.notesSlide+xml"/>
  <Override PartName="/ppt/notesSlides/notesSlide61.xml" ContentType="application/vnd.openxmlformats-officedocument.presentationml.notesSlide+xml"/>
  <Override PartName="/ppt/notesSlides/notesSlide62.xml" ContentType="application/vnd.openxmlformats-officedocument.presentationml.notesSlide+xml"/>
  <Override PartName="/ppt/notesSlides/notesSlide63.xml" ContentType="application/vnd.openxmlformats-officedocument.presentationml.notesSlide+xml"/>
  <Override PartName="/ppt/notesSlides/notesSlide64.xml" ContentType="application/vnd.openxmlformats-officedocument.presentationml.notesSlide+xml"/>
  <Override PartName="/ppt/notesSlides/notesSlide65.xml" ContentType="application/vnd.openxmlformats-officedocument.presentationml.notesSlide+xml"/>
  <Override PartName="/ppt/notesSlides/notesSlide66.xml" ContentType="application/vnd.openxmlformats-officedocument.presentationml.notesSlide+xml"/>
  <Override PartName="/ppt/notesSlides/notesSlide67.xml" ContentType="application/vnd.openxmlformats-officedocument.presentationml.notesSlide+xml"/>
  <Override PartName="/ppt/notesSlides/notesSlide68.xml" ContentType="application/vnd.openxmlformats-officedocument.presentationml.notesSlide+xml"/>
  <Override PartName="/ppt/notesSlides/notesSlide69.xml" ContentType="application/vnd.openxmlformats-officedocument.presentationml.notesSlide+xml"/>
  <Override PartName="/ppt/notesSlides/notesSlide70.xml" ContentType="application/vnd.openxmlformats-officedocument.presentationml.notesSlide+xml"/>
  <Override PartName="/ppt/notesSlides/notesSlide71.xml" ContentType="application/vnd.openxmlformats-officedocument.presentationml.notesSlide+xml"/>
  <Override PartName="/ppt/notesSlides/notesSlide72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0" saveSubsetFonts="1">
  <p:sldMasterIdLst>
    <p:sldMasterId id="2147483740" r:id="rId1"/>
  </p:sldMasterIdLst>
  <p:notesMasterIdLst>
    <p:notesMasterId r:id="rId74"/>
  </p:notesMasterIdLst>
  <p:sldIdLst>
    <p:sldId id="374" r:id="rId2"/>
    <p:sldId id="377" r:id="rId3"/>
    <p:sldId id="408" r:id="rId4"/>
    <p:sldId id="409" r:id="rId5"/>
    <p:sldId id="410" r:id="rId6"/>
    <p:sldId id="411" r:id="rId7"/>
    <p:sldId id="412" r:id="rId8"/>
    <p:sldId id="413" r:id="rId9"/>
    <p:sldId id="489" r:id="rId10"/>
    <p:sldId id="490" r:id="rId11"/>
    <p:sldId id="491" r:id="rId12"/>
    <p:sldId id="417" r:id="rId13"/>
    <p:sldId id="418" r:id="rId14"/>
    <p:sldId id="419" r:id="rId15"/>
    <p:sldId id="420" r:id="rId16"/>
    <p:sldId id="421" r:id="rId17"/>
    <p:sldId id="422" r:id="rId18"/>
    <p:sldId id="423" r:id="rId19"/>
    <p:sldId id="475" r:id="rId20"/>
    <p:sldId id="488" r:id="rId21"/>
    <p:sldId id="426" r:id="rId22"/>
    <p:sldId id="427" r:id="rId23"/>
    <p:sldId id="487" r:id="rId24"/>
    <p:sldId id="492" r:id="rId25"/>
    <p:sldId id="486" r:id="rId26"/>
    <p:sldId id="493" r:id="rId27"/>
    <p:sldId id="432" r:id="rId28"/>
    <p:sldId id="433" r:id="rId29"/>
    <p:sldId id="434" r:id="rId30"/>
    <p:sldId id="435" r:id="rId31"/>
    <p:sldId id="436" r:id="rId32"/>
    <p:sldId id="437" r:id="rId33"/>
    <p:sldId id="439" r:id="rId34"/>
    <p:sldId id="440" r:id="rId35"/>
    <p:sldId id="441" r:id="rId36"/>
    <p:sldId id="442" r:id="rId37"/>
    <p:sldId id="495" r:id="rId38"/>
    <p:sldId id="494" r:id="rId39"/>
    <p:sldId id="443" r:id="rId40"/>
    <p:sldId id="444" r:id="rId41"/>
    <p:sldId id="445" r:id="rId42"/>
    <p:sldId id="446" r:id="rId43"/>
    <p:sldId id="447" r:id="rId44"/>
    <p:sldId id="448" r:id="rId45"/>
    <p:sldId id="449" r:id="rId46"/>
    <p:sldId id="450" r:id="rId47"/>
    <p:sldId id="451" r:id="rId48"/>
    <p:sldId id="452" r:id="rId49"/>
    <p:sldId id="453" r:id="rId50"/>
    <p:sldId id="454" r:id="rId51"/>
    <p:sldId id="455" r:id="rId52"/>
    <p:sldId id="456" r:id="rId53"/>
    <p:sldId id="477" r:id="rId54"/>
    <p:sldId id="478" r:id="rId55"/>
    <p:sldId id="459" r:id="rId56"/>
    <p:sldId id="460" r:id="rId57"/>
    <p:sldId id="461" r:id="rId58"/>
    <p:sldId id="462" r:id="rId59"/>
    <p:sldId id="463" r:id="rId60"/>
    <p:sldId id="464" r:id="rId61"/>
    <p:sldId id="465" r:id="rId62"/>
    <p:sldId id="466" r:id="rId63"/>
    <p:sldId id="467" r:id="rId64"/>
    <p:sldId id="468" r:id="rId65"/>
    <p:sldId id="476" r:id="rId66"/>
    <p:sldId id="471" r:id="rId67"/>
    <p:sldId id="472" r:id="rId68"/>
    <p:sldId id="473" r:id="rId69"/>
    <p:sldId id="474" r:id="rId70"/>
    <p:sldId id="378" r:id="rId71"/>
    <p:sldId id="406" r:id="rId72"/>
    <p:sldId id="407" r:id="rId73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3172">
          <p15:clr>
            <a:srgbClr val="A4A3A4"/>
          </p15:clr>
        </p15:guide>
        <p15:guide id="2" pos="4969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CCCC"/>
    <a:srgbClr val="FFD5CC"/>
    <a:srgbClr val="FFFF66"/>
    <a:srgbClr val="0E5229"/>
    <a:srgbClr val="043333"/>
    <a:srgbClr val="198A46"/>
    <a:srgbClr val="22B35B"/>
    <a:srgbClr val="00006E"/>
    <a:srgbClr val="FFEAD5"/>
    <a:srgbClr val="E41F0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85BE263C-DBD7-4A20-BB59-AAB30ACAA65A}" styleName="Medium Style 3 - Accent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6E25E649-3F16-4E02-A733-19D2CDBF48F0}" styleName="Medium Style 3 - Accent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8EC20E35-A176-4012-BC5E-935CFFF8708E}" styleName="Medium Style 3">
    <a:wholeTbl>
      <a:tcTxStyle>
        <a:fontRef idx="minor"/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0660B408-B3CF-4A94-85FC-2B1E0A45F4A2}" styleName="Dark Style 2 - Accent 1/Accent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333" autoAdjust="0"/>
    <p:restoredTop sz="83481" autoAdjust="0"/>
  </p:normalViewPr>
  <p:slideViewPr>
    <p:cSldViewPr snapToGrid="0">
      <p:cViewPr varScale="1">
        <p:scale>
          <a:sx n="89" d="100"/>
          <a:sy n="89" d="100"/>
        </p:scale>
        <p:origin x="1650" y="84"/>
      </p:cViewPr>
      <p:guideLst>
        <p:guide orient="horz" pos="3172"/>
        <p:guide pos="4969"/>
      </p:guideLst>
    </p:cSldViewPr>
  </p:slideViewPr>
  <p:outlineViewPr>
    <p:cViewPr>
      <p:scale>
        <a:sx n="33" d="100"/>
        <a:sy n="33" d="100"/>
      </p:scale>
      <p:origin x="42" y="261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201" d="100"/>
        <a:sy n="201" d="100"/>
      </p:scale>
      <p:origin x="0" y="20984"/>
    </p:cViewPr>
  </p:sorterViewPr>
  <p:notesViewPr>
    <p:cSldViewPr snapToGrid="0">
      <p:cViewPr>
        <p:scale>
          <a:sx n="80" d="100"/>
          <a:sy n="80" d="100"/>
        </p:scale>
        <p:origin x="-1368" y="-72"/>
      </p:cViewPr>
      <p:guideLst>
        <p:guide orient="horz" pos="2880"/>
        <p:guide pos="2160"/>
      </p:guideLst>
    </p:cSldViewPr>
  </p:notesViewPr>
  <p:gridSpacing cx="45720" cy="4572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76" Type="http://schemas.openxmlformats.org/officeDocument/2006/relationships/viewProps" Target="viewProps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notesMaster" Target="notesMasters/notesMaster1.xml"/><Relationship Id="rId79" Type="http://schemas.microsoft.com/office/2015/10/relationships/revisionInfo" Target="revisionInfo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theme" Target="theme/theme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 sz="1641" b="1" i="0" u="none" strike="noStrike" baseline="0">
                <a:solidFill>
                  <a:srgbClr val="000000"/>
                </a:solidFill>
                <a:latin typeface="Arial"/>
                <a:ea typeface="Arial"/>
                <a:cs typeface="Arial"/>
              </a:defRPr>
            </a:pPr>
            <a:r>
              <a:rPr lang="en-US" dirty="0"/>
              <a:t>Marginal Product of Labour</a:t>
            </a:r>
          </a:p>
        </c:rich>
      </c:tx>
      <c:layout>
        <c:manualLayout>
          <c:xMode val="edge"/>
          <c:yMode val="edge"/>
          <c:x val="0.187096717512821"/>
          <c:y val="2.1897667285971301E-2"/>
        </c:manualLayout>
      </c:layout>
      <c:overlay val="0"/>
      <c:spPr>
        <a:noFill/>
        <a:ln w="33343">
          <a:noFill/>
        </a:ln>
      </c:spPr>
    </c:title>
    <c:autoTitleDeleted val="0"/>
    <c:plotArea>
      <c:layout>
        <c:manualLayout>
          <c:layoutTarget val="inner"/>
          <c:xMode val="edge"/>
          <c:yMode val="edge"/>
          <c:x val="0.17400881057268699"/>
          <c:y val="0.184275184275184"/>
          <c:w val="0.753303964757708"/>
          <c:h val="0.60933660933660905"/>
        </c:manualLayout>
      </c:layout>
      <c:scatterChart>
        <c:scatterStyle val="lineMarker"/>
        <c:varyColors val="0"/>
        <c:ser>
          <c:idx val="0"/>
          <c:order val="0"/>
          <c:spPr>
            <a:ln w="16673">
              <a:solidFill>
                <a:srgbClr val="000080"/>
              </a:solidFill>
              <a:prstDash val="solid"/>
            </a:ln>
          </c:spPr>
          <c:marker>
            <c:symbol val="diamond"/>
            <c:size val="4"/>
            <c:spPr>
              <a:solidFill>
                <a:srgbClr val="000080"/>
              </a:solidFill>
              <a:ln>
                <a:solidFill>
                  <a:srgbClr val="000080"/>
                </a:solidFill>
                <a:prstDash val="solid"/>
              </a:ln>
            </c:spPr>
          </c:marker>
          <c:xVal>
            <c:numRef>
              <c:f>Sheet1!$A$7:$A$16</c:f>
              <c:numCache>
                <c:formatCode>General</c:formatCode>
                <c:ptCount val="10"/>
                <c:pt idx="0">
                  <c:v>1</c:v>
                </c:pt>
                <c:pt idx="1">
                  <c:v>2</c:v>
                </c:pt>
                <c:pt idx="2">
                  <c:v>3</c:v>
                </c:pt>
                <c:pt idx="3">
                  <c:v>4</c:v>
                </c:pt>
                <c:pt idx="4">
                  <c:v>5</c:v>
                </c:pt>
                <c:pt idx="5">
                  <c:v>6</c:v>
                </c:pt>
                <c:pt idx="6">
                  <c:v>7</c:v>
                </c:pt>
                <c:pt idx="7">
                  <c:v>8</c:v>
                </c:pt>
                <c:pt idx="8">
                  <c:v>9</c:v>
                </c:pt>
                <c:pt idx="9">
                  <c:v>10</c:v>
                </c:pt>
              </c:numCache>
            </c:numRef>
          </c:xVal>
          <c:yVal>
            <c:numRef>
              <c:f>Sheet1!$C$7:$C$16</c:f>
              <c:numCache>
                <c:formatCode>General</c:formatCode>
                <c:ptCount val="10"/>
                <c:pt idx="0">
                  <c:v>10</c:v>
                </c:pt>
                <c:pt idx="1">
                  <c:v>9</c:v>
                </c:pt>
                <c:pt idx="2">
                  <c:v>8</c:v>
                </c:pt>
                <c:pt idx="3">
                  <c:v>7</c:v>
                </c:pt>
                <c:pt idx="4">
                  <c:v>6</c:v>
                </c:pt>
                <c:pt idx="5">
                  <c:v>5</c:v>
                </c:pt>
                <c:pt idx="6">
                  <c:v>4</c:v>
                </c:pt>
                <c:pt idx="7">
                  <c:v>3</c:v>
                </c:pt>
                <c:pt idx="8">
                  <c:v>2</c:v>
                </c:pt>
                <c:pt idx="9">
                  <c:v>1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0-44BD-4B87-881F-A718175FDEF9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111534464"/>
        <c:axId val="111536768"/>
      </c:scatterChart>
      <c:valAx>
        <c:axId val="111534464"/>
        <c:scaling>
          <c:orientation val="minMax"/>
          <c:max val="10"/>
          <c:min val="0"/>
        </c:scaling>
        <c:delete val="0"/>
        <c:axPos val="b"/>
        <c:title>
          <c:tx>
            <c:rich>
              <a:bodyPr/>
              <a:lstStyle/>
              <a:p>
                <a:pPr>
                  <a:defRPr sz="1664" b="1" i="0" u="none" strike="noStrike" baseline="0">
                    <a:solidFill>
                      <a:srgbClr val="000000"/>
                    </a:solidFill>
                    <a:latin typeface="Arial"/>
                    <a:ea typeface="Arial"/>
                    <a:cs typeface="Arial"/>
                  </a:defRPr>
                </a:pPr>
                <a:r>
                  <a:rPr lang="en-US" dirty="0"/>
                  <a:t>Labour (L)</a:t>
                </a:r>
              </a:p>
            </c:rich>
          </c:tx>
          <c:layout>
            <c:manualLayout>
              <c:xMode val="edge"/>
              <c:yMode val="edge"/>
              <c:x val="0.712903062849361"/>
              <c:y val="0.883212126574066"/>
            </c:manualLayout>
          </c:layout>
          <c:overlay val="0"/>
          <c:spPr>
            <a:noFill/>
            <a:ln w="33343">
              <a:noFill/>
            </a:ln>
          </c:spPr>
        </c:title>
        <c:numFmt formatCode="General" sourceLinked="1"/>
        <c:majorTickMark val="out"/>
        <c:minorTickMark val="none"/>
        <c:tickLblPos val="nextTo"/>
        <c:spPr>
          <a:ln w="4166">
            <a:solidFill>
              <a:srgbClr val="000000"/>
            </a:solidFill>
            <a:prstDash val="solid"/>
          </a:ln>
        </c:spPr>
        <c:txPr>
          <a:bodyPr rot="0" vert="horz"/>
          <a:lstStyle/>
          <a:p>
            <a:pPr>
              <a:defRPr sz="1439" b="0" i="0" u="none" strike="noStrike" baseline="0">
                <a:solidFill>
                  <a:srgbClr val="000000"/>
                </a:solidFill>
                <a:latin typeface="Arial"/>
                <a:ea typeface="Arial"/>
                <a:cs typeface="Arial"/>
              </a:defRPr>
            </a:pPr>
            <a:endParaRPr lang="en-US"/>
          </a:p>
        </c:txPr>
        <c:crossAx val="111536768"/>
        <c:crosses val="autoZero"/>
        <c:crossBetween val="midCat"/>
        <c:majorUnit val="1"/>
      </c:valAx>
      <c:valAx>
        <c:axId val="111536768"/>
        <c:scaling>
          <c:orientation val="minMax"/>
        </c:scaling>
        <c:delete val="0"/>
        <c:axPos val="l"/>
        <c:majorGridlines>
          <c:spPr>
            <a:ln w="4166">
              <a:solidFill>
                <a:srgbClr val="000000"/>
              </a:solidFill>
              <a:prstDash val="solid"/>
            </a:ln>
          </c:spPr>
        </c:majorGridlines>
        <c:title>
          <c:tx>
            <c:rich>
              <a:bodyPr/>
              <a:lstStyle/>
              <a:p>
                <a:pPr>
                  <a:defRPr sz="1000" b="0" i="0" u="none" strike="noStrike" baseline="0">
                    <a:solidFill>
                      <a:srgbClr val="000000"/>
                    </a:solidFill>
                    <a:latin typeface="Arial"/>
                    <a:ea typeface="Arial"/>
                    <a:cs typeface="Arial"/>
                  </a:defRPr>
                </a:pPr>
                <a:r>
                  <a:rPr lang="en-US" sz="1664" b="1" i="0" u="none" strike="noStrike" baseline="0" dirty="0">
                    <a:solidFill>
                      <a:srgbClr val="000000"/>
                    </a:solidFill>
                    <a:latin typeface="Arial"/>
                    <a:cs typeface="Arial"/>
                  </a:rPr>
                  <a:t>MPL</a:t>
                </a:r>
                <a:r>
                  <a:rPr lang="en-US" sz="1434" b="1" i="0" u="none" strike="noStrike" baseline="0" dirty="0">
                    <a:solidFill>
                      <a:srgbClr val="000000"/>
                    </a:solidFill>
                    <a:latin typeface="Arial"/>
                    <a:cs typeface="Arial"/>
                  </a:rPr>
                  <a:t> (units of output)</a:t>
                </a:r>
                <a:endParaRPr lang="en-US" dirty="0"/>
              </a:p>
            </c:rich>
          </c:tx>
          <c:layout>
            <c:manualLayout>
              <c:xMode val="edge"/>
              <c:yMode val="edge"/>
              <c:x val="1.9354923730768001E-2"/>
              <c:y val="0.113138576779026"/>
            </c:manualLayout>
          </c:layout>
          <c:overlay val="0"/>
          <c:spPr>
            <a:noFill/>
            <a:ln w="33343">
              <a:noFill/>
            </a:ln>
          </c:spPr>
        </c:title>
        <c:numFmt formatCode="General" sourceLinked="1"/>
        <c:majorTickMark val="out"/>
        <c:minorTickMark val="none"/>
        <c:tickLblPos val="nextTo"/>
        <c:spPr>
          <a:ln w="4166">
            <a:solidFill>
              <a:srgbClr val="000000"/>
            </a:solidFill>
            <a:prstDash val="solid"/>
          </a:ln>
        </c:spPr>
        <c:txPr>
          <a:bodyPr rot="0" vert="horz"/>
          <a:lstStyle/>
          <a:p>
            <a:pPr>
              <a:defRPr sz="1439" b="0" i="0" u="none" strike="noStrike" baseline="0">
                <a:solidFill>
                  <a:srgbClr val="000000"/>
                </a:solidFill>
                <a:latin typeface="Arial"/>
                <a:ea typeface="Arial"/>
                <a:cs typeface="Arial"/>
              </a:defRPr>
            </a:pPr>
            <a:endParaRPr lang="en-US"/>
          </a:p>
        </c:txPr>
        <c:crossAx val="111534464"/>
        <c:crosses val="autoZero"/>
        <c:crossBetween val="midCat"/>
      </c:valAx>
      <c:spPr>
        <a:solidFill>
          <a:srgbClr val="CCECFF"/>
        </a:solidFill>
        <a:ln w="16673">
          <a:solidFill>
            <a:srgbClr val="808080"/>
          </a:solidFill>
          <a:prstDash val="solid"/>
        </a:ln>
      </c:spPr>
    </c:plotArea>
    <c:plotVisOnly val="1"/>
    <c:dispBlanksAs val="gap"/>
    <c:showDLblsOverMax val="0"/>
  </c:chart>
  <c:spPr>
    <a:solidFill>
      <a:srgbClr val="FFFFFF"/>
    </a:solidFill>
    <a:ln w="4166">
      <a:solidFill>
        <a:srgbClr val="000000"/>
      </a:solidFill>
      <a:prstDash val="solid"/>
    </a:ln>
  </c:spPr>
  <c:txPr>
    <a:bodyPr/>
    <a:lstStyle/>
    <a:p>
      <a:pPr>
        <a:defRPr sz="1050" b="0" i="0" u="none" strike="noStrike" baseline="0">
          <a:solidFill>
            <a:srgbClr val="000000"/>
          </a:solidFill>
          <a:latin typeface="Arial"/>
          <a:ea typeface="Arial"/>
          <a:cs typeface="Arial"/>
        </a:defRPr>
      </a:pPr>
      <a:endParaRPr lang="en-US"/>
    </a:p>
  </c:txPr>
  <c:externalData r:id="rId1">
    <c:autoUpdate val="0"/>
  </c:externalData>
</c:chartSpace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image" Target="../media/image3.wmf"/><Relationship Id="rId1" Type="http://schemas.openxmlformats.org/officeDocument/2006/relationships/image" Target="../media/image2.wmf"/><Relationship Id="rId6" Type="http://schemas.openxmlformats.org/officeDocument/2006/relationships/image" Target="../media/image7.wmf"/><Relationship Id="rId5" Type="http://schemas.openxmlformats.org/officeDocument/2006/relationships/image" Target="../media/image6.wmf"/><Relationship Id="rId4" Type="http://schemas.openxmlformats.org/officeDocument/2006/relationships/image" Target="../media/image5.wmf"/></Relationships>
</file>

<file path=ppt/drawings/_rels/vmlDrawing2.vml.rels><?xml version="1.0" encoding="UTF-8" standalone="yes"?>
<Relationships xmlns="http://schemas.openxmlformats.org/package/2006/relationships"><Relationship Id="rId3" Type="http://schemas.openxmlformats.org/officeDocument/2006/relationships/image" Target="../media/image10.wmf"/><Relationship Id="rId2" Type="http://schemas.openxmlformats.org/officeDocument/2006/relationships/image" Target="../media/image9.wmf"/><Relationship Id="rId1" Type="http://schemas.openxmlformats.org/officeDocument/2006/relationships/image" Target="../media/image8.wmf"/><Relationship Id="rId4" Type="http://schemas.openxmlformats.org/officeDocument/2006/relationships/image" Target="../media/image11.wmf"/></Relationships>
</file>

<file path=ppt/drawings/_rels/vmlDrawing3.vml.rels><?xml version="1.0" encoding="UTF-8" standalone="yes"?>
<Relationships xmlns="http://schemas.openxmlformats.org/package/2006/relationships"><Relationship Id="rId2" Type="http://schemas.openxmlformats.org/officeDocument/2006/relationships/image" Target="../media/image13.wmf"/><Relationship Id="rId1" Type="http://schemas.openxmlformats.org/officeDocument/2006/relationships/image" Target="../media/image12.wmf"/></Relationships>
</file>

<file path=ppt/drawings/_rels/vmlDrawing4.vml.rels><?xml version="1.0" encoding="UTF-8" standalone="yes"?>
<Relationships xmlns="http://schemas.openxmlformats.org/package/2006/relationships"><Relationship Id="rId3" Type="http://schemas.openxmlformats.org/officeDocument/2006/relationships/image" Target="../media/image15.wmf"/><Relationship Id="rId2" Type="http://schemas.openxmlformats.org/officeDocument/2006/relationships/image" Target="../media/image14.wmf"/><Relationship Id="rId1" Type="http://schemas.openxmlformats.org/officeDocument/2006/relationships/image" Target="../media/image12.wmf"/><Relationship Id="rId5" Type="http://schemas.openxmlformats.org/officeDocument/2006/relationships/image" Target="../media/image17.wmf"/><Relationship Id="rId4" Type="http://schemas.openxmlformats.org/officeDocument/2006/relationships/image" Target="../media/image16.wmf"/></Relationships>
</file>

<file path=ppt/drawings/_rels/vmlDrawing5.vml.rels><?xml version="1.0" encoding="UTF-8" standalone="yes"?>
<Relationships xmlns="http://schemas.openxmlformats.org/package/2006/relationships"><Relationship Id="rId3" Type="http://schemas.openxmlformats.org/officeDocument/2006/relationships/image" Target="../media/image19.wmf"/><Relationship Id="rId2" Type="http://schemas.openxmlformats.org/officeDocument/2006/relationships/image" Target="../media/image18.wmf"/><Relationship Id="rId1" Type="http://schemas.openxmlformats.org/officeDocument/2006/relationships/image" Target="../media/image13.wmf"/><Relationship Id="rId4" Type="http://schemas.openxmlformats.org/officeDocument/2006/relationships/image" Target="../media/image17.w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20.wmf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21.wmf"/></Relationships>
</file>

<file path=ppt/drawings/_rels/vmlDrawing8.vml.rels><?xml version="1.0" encoding="UTF-8" standalone="yes"?>
<Relationships xmlns="http://schemas.openxmlformats.org/package/2006/relationships"><Relationship Id="rId1" Type="http://schemas.openxmlformats.org/officeDocument/2006/relationships/image" Target="../media/image22.png"/></Relationships>
</file>

<file path=ppt/drawings/_rels/vmlDrawing9.vml.rels><?xml version="1.0" encoding="UTF-8" standalone="yes"?>
<Relationships xmlns="http://schemas.openxmlformats.org/package/2006/relationships"><Relationship Id="rId1" Type="http://schemas.openxmlformats.org/officeDocument/2006/relationships/image" Target="../media/image23.wmf"/></Relationships>
</file>

<file path=ppt/drawings/_rels/vmlDrawing10.vml.rels><?xml version="1.0" encoding="UTF-8" standalone="yes"?>
<Relationships xmlns="http://schemas.openxmlformats.org/package/2006/relationships"><Relationship Id="rId3" Type="http://schemas.openxmlformats.org/officeDocument/2006/relationships/image" Target="../media/image26.wmf"/><Relationship Id="rId2" Type="http://schemas.openxmlformats.org/officeDocument/2006/relationships/image" Target="../media/image25.wmf"/><Relationship Id="rId1" Type="http://schemas.openxmlformats.org/officeDocument/2006/relationships/image" Target="../media/image24.wmf"/></Relationships>
</file>

<file path=ppt/drawings/_rels/vmlDrawing11.vml.rels><?xml version="1.0" encoding="UTF-8" standalone="yes"?>
<Relationships xmlns="http://schemas.openxmlformats.org/package/2006/relationships"><Relationship Id="rId3" Type="http://schemas.openxmlformats.org/officeDocument/2006/relationships/image" Target="../media/image26.wmf"/><Relationship Id="rId2" Type="http://schemas.openxmlformats.org/officeDocument/2006/relationships/image" Target="../media/image25.wmf"/><Relationship Id="rId1" Type="http://schemas.openxmlformats.org/officeDocument/2006/relationships/image" Target="../media/image24.wmf"/></Relationships>
</file>

<file path=ppt/drawings/_rels/vmlDrawing12.vml.rels><?xml version="1.0" encoding="UTF-8" standalone="yes"?>
<Relationships xmlns="http://schemas.openxmlformats.org/package/2006/relationships"><Relationship Id="rId1" Type="http://schemas.openxmlformats.org/officeDocument/2006/relationships/image" Target="../media/image27.wmf"/></Relationships>
</file>

<file path=ppt/drawings/_rels/vmlDrawing13.vml.rels><?xml version="1.0" encoding="UTF-8" standalone="yes"?>
<Relationships xmlns="http://schemas.openxmlformats.org/package/2006/relationships"><Relationship Id="rId1" Type="http://schemas.openxmlformats.org/officeDocument/2006/relationships/image" Target="../media/image28.wmf"/></Relationships>
</file>

<file path=ppt/drawings/_rels/vmlDrawing14.vml.rels><?xml version="1.0" encoding="UTF-8" standalone="yes"?>
<Relationships xmlns="http://schemas.openxmlformats.org/package/2006/relationships"><Relationship Id="rId3" Type="http://schemas.openxmlformats.org/officeDocument/2006/relationships/image" Target="../media/image31.wmf"/><Relationship Id="rId2" Type="http://schemas.openxmlformats.org/officeDocument/2006/relationships/image" Target="../media/image30.wmf"/><Relationship Id="rId1" Type="http://schemas.openxmlformats.org/officeDocument/2006/relationships/image" Target="../media/image29.wmf"/><Relationship Id="rId5" Type="http://schemas.openxmlformats.org/officeDocument/2006/relationships/image" Target="../media/image33.wmf"/><Relationship Id="rId4" Type="http://schemas.openxmlformats.org/officeDocument/2006/relationships/image" Target="../media/image32.wmf"/></Relationships>
</file>

<file path=ppt/drawings/_rels/vmlDrawing15.vml.rels><?xml version="1.0" encoding="UTF-8" standalone="yes"?>
<Relationships xmlns="http://schemas.openxmlformats.org/package/2006/relationships"><Relationship Id="rId1" Type="http://schemas.openxmlformats.org/officeDocument/2006/relationships/image" Target="../media/image35.wmf"/></Relationships>
</file>

<file path=ppt/drawings/_rels/vmlDrawing16.vml.rels><?xml version="1.0" encoding="UTF-8" standalone="yes"?>
<Relationships xmlns="http://schemas.openxmlformats.org/package/2006/relationships"><Relationship Id="rId2" Type="http://schemas.openxmlformats.org/officeDocument/2006/relationships/image" Target="../media/image37.wmf"/><Relationship Id="rId1" Type="http://schemas.openxmlformats.org/officeDocument/2006/relationships/image" Target="../media/image36.wmf"/></Relationships>
</file>

<file path=ppt/drawings/_rels/vmlDrawing17.vml.rels><?xml version="1.0" encoding="UTF-8" standalone="yes"?>
<Relationships xmlns="http://schemas.openxmlformats.org/package/2006/relationships"><Relationship Id="rId1" Type="http://schemas.openxmlformats.org/officeDocument/2006/relationships/image" Target="../media/image39.wmf"/></Relationships>
</file>

<file path=ppt/drawings/_rels/vmlDrawing18.vml.rels><?xml version="1.0" encoding="UTF-8" standalone="yes"?>
<Relationships xmlns="http://schemas.openxmlformats.org/package/2006/relationships"><Relationship Id="rId3" Type="http://schemas.openxmlformats.org/officeDocument/2006/relationships/image" Target="../media/image42.wmf"/><Relationship Id="rId2" Type="http://schemas.openxmlformats.org/officeDocument/2006/relationships/image" Target="../media/image41.wmf"/><Relationship Id="rId1" Type="http://schemas.openxmlformats.org/officeDocument/2006/relationships/image" Target="../media/image40.wmf"/></Relationships>
</file>

<file path=ppt/drawings/_rels/vmlDrawing19.vml.rels><?xml version="1.0" encoding="UTF-8" standalone="yes"?>
<Relationships xmlns="http://schemas.openxmlformats.org/package/2006/relationships"><Relationship Id="rId1" Type="http://schemas.openxmlformats.org/officeDocument/2006/relationships/image" Target="../media/image43.wmf"/></Relationships>
</file>

<file path=ppt/drawings/_rels/vmlDrawing20.vml.rels><?xml version="1.0" encoding="UTF-8" standalone="yes"?>
<Relationships xmlns="http://schemas.openxmlformats.org/package/2006/relationships"><Relationship Id="rId8" Type="http://schemas.openxmlformats.org/officeDocument/2006/relationships/image" Target="../media/image51.wmf"/><Relationship Id="rId3" Type="http://schemas.openxmlformats.org/officeDocument/2006/relationships/image" Target="../media/image46.wmf"/><Relationship Id="rId7" Type="http://schemas.openxmlformats.org/officeDocument/2006/relationships/image" Target="../media/image50.wmf"/><Relationship Id="rId2" Type="http://schemas.openxmlformats.org/officeDocument/2006/relationships/image" Target="../media/image45.wmf"/><Relationship Id="rId1" Type="http://schemas.openxmlformats.org/officeDocument/2006/relationships/image" Target="../media/image44.wmf"/><Relationship Id="rId6" Type="http://schemas.openxmlformats.org/officeDocument/2006/relationships/image" Target="../media/image49.wmf"/><Relationship Id="rId5" Type="http://schemas.openxmlformats.org/officeDocument/2006/relationships/image" Target="../media/image48.wmf"/><Relationship Id="rId4" Type="http://schemas.openxmlformats.org/officeDocument/2006/relationships/image" Target="../media/image47.wmf"/><Relationship Id="rId9" Type="http://schemas.openxmlformats.org/officeDocument/2006/relationships/image" Target="../media/image52.wmf"/></Relationships>
</file>

<file path=ppt/drawings/_rels/vmlDrawing21.vml.rels><?xml version="1.0" encoding="UTF-8" standalone="yes"?>
<Relationships xmlns="http://schemas.openxmlformats.org/package/2006/relationships"><Relationship Id="rId1" Type="http://schemas.openxmlformats.org/officeDocument/2006/relationships/image" Target="../media/image55.wmf"/></Relationships>
</file>

<file path=ppt/drawings/_rels/vmlDrawing22.vml.rels><?xml version="1.0" encoding="UTF-8" standalone="yes"?>
<Relationships xmlns="http://schemas.openxmlformats.org/package/2006/relationships"><Relationship Id="rId1" Type="http://schemas.openxmlformats.org/officeDocument/2006/relationships/image" Target="../media/image55.wmf"/></Relationships>
</file>

<file path=ppt/drawings/_rels/vmlDrawing23.vml.rels><?xml version="1.0" encoding="UTF-8" standalone="yes"?>
<Relationships xmlns="http://schemas.openxmlformats.org/package/2006/relationships"><Relationship Id="rId1" Type="http://schemas.openxmlformats.org/officeDocument/2006/relationships/image" Target="../media/image56.wmf"/></Relationships>
</file>

<file path=ppt/drawings/_rels/vmlDrawing24.vml.rels><?xml version="1.0" encoding="UTF-8" standalone="yes"?>
<Relationships xmlns="http://schemas.openxmlformats.org/package/2006/relationships"><Relationship Id="rId3" Type="http://schemas.openxmlformats.org/officeDocument/2006/relationships/image" Target="../media/image58.wmf"/><Relationship Id="rId2" Type="http://schemas.openxmlformats.org/officeDocument/2006/relationships/image" Target="../media/image57.wmf"/><Relationship Id="rId1" Type="http://schemas.openxmlformats.org/officeDocument/2006/relationships/image" Target="../media/image55.wmf"/></Relationships>
</file>

<file path=ppt/drawings/_rels/vmlDrawing25.vml.rels><?xml version="1.0" encoding="UTF-8" standalone="yes"?>
<Relationships xmlns="http://schemas.openxmlformats.org/package/2006/relationships"><Relationship Id="rId2" Type="http://schemas.openxmlformats.org/officeDocument/2006/relationships/image" Target="../media/image60.wmf"/><Relationship Id="rId1" Type="http://schemas.openxmlformats.org/officeDocument/2006/relationships/image" Target="../media/image59.wmf"/></Relationships>
</file>

<file path=ppt/drawings/_rels/vmlDrawing26.vml.rels><?xml version="1.0" encoding="UTF-8" standalone="yes"?>
<Relationships xmlns="http://schemas.openxmlformats.org/package/2006/relationships"><Relationship Id="rId1" Type="http://schemas.openxmlformats.org/officeDocument/2006/relationships/image" Target="../media/image61.wmf"/></Relationships>
</file>

<file path=ppt/drawings/_rels/vmlDrawing27.vml.rels><?xml version="1.0" encoding="UTF-8" standalone="yes"?>
<Relationships xmlns="http://schemas.openxmlformats.org/package/2006/relationships"><Relationship Id="rId1" Type="http://schemas.openxmlformats.org/officeDocument/2006/relationships/image" Target="../media/image62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cs typeface="+mn-cs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1945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cs typeface="+mn-cs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3482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946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dirty="0"/>
              <a:t>Click to edit Master text styles</a:t>
            </a:r>
          </a:p>
          <a:p>
            <a:pPr lvl="1"/>
            <a:r>
              <a:rPr lang="en-US" noProof="0" dirty="0"/>
              <a:t>Second level</a:t>
            </a:r>
          </a:p>
          <a:p>
            <a:pPr lvl="2"/>
            <a:r>
              <a:rPr lang="en-US" noProof="0" dirty="0"/>
              <a:t>Third level</a:t>
            </a:r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</a:p>
        </p:txBody>
      </p:sp>
      <p:sp>
        <p:nvSpPr>
          <p:cNvPr id="1946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cs typeface="+mn-cs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1946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cs typeface="+mn-cs"/>
              </a:defRPr>
            </a:lvl1pPr>
          </a:lstStyle>
          <a:p>
            <a:pPr>
              <a:defRPr/>
            </a:pPr>
            <a:fld id="{CF67D070-B369-4BEA-91A4-C0F09C415F4C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6491762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ts val="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ts val="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ts val="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ts val="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ts val="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4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5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5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5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_rels/notesSlide5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3.xml"/><Relationship Id="rId1" Type="http://schemas.openxmlformats.org/officeDocument/2006/relationships/notesMaster" Target="../notesMasters/notesMaster1.xml"/></Relationships>
</file>

<file path=ppt/notesSlides/_rels/notesSlide5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4.xml"/><Relationship Id="rId1" Type="http://schemas.openxmlformats.org/officeDocument/2006/relationships/notesMaster" Target="../notesMasters/notesMaster1.xml"/></Relationships>
</file>

<file path=ppt/notesSlides/_rels/notesSlide5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5.xml"/><Relationship Id="rId1" Type="http://schemas.openxmlformats.org/officeDocument/2006/relationships/notesMaster" Target="../notesMasters/notesMaster1.xml"/></Relationships>
</file>

<file path=ppt/notesSlides/_rels/notesSlide5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6.xml"/><Relationship Id="rId1" Type="http://schemas.openxmlformats.org/officeDocument/2006/relationships/notesMaster" Target="../notesMasters/notesMaster1.xml"/></Relationships>
</file>

<file path=ppt/notesSlides/_rels/notesSlide5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7.xml"/><Relationship Id="rId1" Type="http://schemas.openxmlformats.org/officeDocument/2006/relationships/notesMaster" Target="../notesMasters/notesMaster1.xml"/></Relationships>
</file>

<file path=ppt/notesSlides/_rels/notesSlide5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8.xml"/><Relationship Id="rId1" Type="http://schemas.openxmlformats.org/officeDocument/2006/relationships/notesMaster" Target="../notesMasters/notesMaster1.xml"/></Relationships>
</file>

<file path=ppt/notesSlides/_rels/notesSlide5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9.xml"/><Relationship Id="rId1" Type="http://schemas.openxmlformats.org/officeDocument/2006/relationships/notesMaster" Target="../notesMasters/notesMaster1.xml"/></Relationships>
</file>

<file path=ppt/notesSlides/_rels/notesSlide6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0.xml"/><Relationship Id="rId1" Type="http://schemas.openxmlformats.org/officeDocument/2006/relationships/notesMaster" Target="../notesMasters/notesMaster1.xml"/></Relationships>
</file>

<file path=ppt/notesSlides/_rels/notesSlide6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1.xml"/><Relationship Id="rId1" Type="http://schemas.openxmlformats.org/officeDocument/2006/relationships/notesMaster" Target="../notesMasters/notesMaster1.xml"/></Relationships>
</file>

<file path=ppt/notesSlides/_rels/notesSlide6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2.xml"/><Relationship Id="rId1" Type="http://schemas.openxmlformats.org/officeDocument/2006/relationships/notesMaster" Target="../notesMasters/notesMaster1.xml"/></Relationships>
</file>

<file path=ppt/notesSlides/_rels/notesSlide6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3.xml"/><Relationship Id="rId1" Type="http://schemas.openxmlformats.org/officeDocument/2006/relationships/notesMaster" Target="../notesMasters/notesMaster1.xml"/></Relationships>
</file>

<file path=ppt/notesSlides/_rels/notesSlide6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4.xml"/><Relationship Id="rId1" Type="http://schemas.openxmlformats.org/officeDocument/2006/relationships/notesMaster" Target="../notesMasters/notesMaster1.xml"/></Relationships>
</file>

<file path=ppt/notesSlides/_rels/notesSlide6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5.xml"/><Relationship Id="rId1" Type="http://schemas.openxmlformats.org/officeDocument/2006/relationships/notesMaster" Target="../notesMasters/notesMaster1.xml"/></Relationships>
</file>

<file path=ppt/notesSlides/_rels/notesSlide6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6.xml"/><Relationship Id="rId1" Type="http://schemas.openxmlformats.org/officeDocument/2006/relationships/notesMaster" Target="../notesMasters/notesMaster1.xml"/></Relationships>
</file>

<file path=ppt/notesSlides/_rels/notesSlide6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7.xml"/><Relationship Id="rId1" Type="http://schemas.openxmlformats.org/officeDocument/2006/relationships/notesMaster" Target="../notesMasters/notesMaster1.xml"/></Relationships>
</file>

<file path=ppt/notesSlides/_rels/notesSlide6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8.xml"/><Relationship Id="rId1" Type="http://schemas.openxmlformats.org/officeDocument/2006/relationships/notesMaster" Target="../notesMasters/notesMaster1.xml"/></Relationships>
</file>

<file path=ppt/notesSlides/_rels/notesSlide6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9.xml"/><Relationship Id="rId1" Type="http://schemas.openxmlformats.org/officeDocument/2006/relationships/notesMaster" Target="../notesMasters/notesMaster1.xml"/></Relationships>
</file>

<file path=ppt/notesSlides/_rels/notesSlide7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0.xml"/><Relationship Id="rId1" Type="http://schemas.openxmlformats.org/officeDocument/2006/relationships/notesMaster" Target="../notesMasters/notesMaster1.xml"/></Relationships>
</file>

<file path=ppt/notesSlides/_rels/notesSlide7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1.xml"/><Relationship Id="rId1" Type="http://schemas.openxmlformats.org/officeDocument/2006/relationships/notesMaster" Target="../notesMasters/notesMaster1.xml"/></Relationships>
</file>

<file path=ppt/notesSlides/_rels/notesSlide7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CF67D070-B369-4BEA-91A4-C0F09C415F4C}" type="slidenum">
              <a:rPr lang="en-US" smtClean="0"/>
              <a:pPr>
                <a:defRPr/>
              </a:pPr>
              <a:t>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911435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CF67D070-B369-4BEA-91A4-C0F09C415F4C}" type="slidenum">
              <a:rPr lang="en-US" smtClean="0"/>
              <a:pPr>
                <a:defRPr/>
              </a:pPr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5235567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35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486AE467-BF57-41B2-87C9-5046CB7D7140}" type="slidenum">
              <a:rPr lang="en-US" smtClean="0"/>
              <a:pPr eaLnBrk="1" hangingPunct="1"/>
              <a:t>2</a:t>
            </a:fld>
            <a:endParaRPr lang="en-US" dirty="0"/>
          </a:p>
        </p:txBody>
      </p:sp>
      <p:sp>
        <p:nvSpPr>
          <p:cNvPr id="10035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320800" y="685800"/>
            <a:ext cx="4064000" cy="3048000"/>
          </a:xfrm>
          <a:ln/>
        </p:spPr>
      </p:sp>
      <p:sp>
        <p:nvSpPr>
          <p:cNvPr id="10035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3886200"/>
            <a:ext cx="5029200" cy="4572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6512575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37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086F693A-EC3E-4C9C-B890-A507462C6A13}" type="slidenum">
              <a:rPr lang="en-US" smtClean="0"/>
              <a:pPr eaLnBrk="1" hangingPunct="1"/>
              <a:t>3</a:t>
            </a:fld>
            <a:endParaRPr lang="en-US" dirty="0"/>
          </a:p>
        </p:txBody>
      </p:sp>
      <p:sp>
        <p:nvSpPr>
          <p:cNvPr id="10137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319213" y="685800"/>
            <a:ext cx="4064000" cy="3048000"/>
          </a:xfrm>
          <a:ln/>
        </p:spPr>
      </p:sp>
      <p:sp>
        <p:nvSpPr>
          <p:cNvPr id="10138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3886200"/>
            <a:ext cx="5029200" cy="4572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7477698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0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B4F62DC4-4DF2-4179-91A0-6FE590C3486E}" type="slidenum">
              <a:rPr lang="en-US" smtClean="0"/>
              <a:pPr eaLnBrk="1" hangingPunct="1"/>
              <a:t>4</a:t>
            </a:fld>
            <a:endParaRPr lang="en-US" dirty="0"/>
          </a:p>
        </p:txBody>
      </p:sp>
      <p:sp>
        <p:nvSpPr>
          <p:cNvPr id="10240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320800" y="685800"/>
            <a:ext cx="4064000" cy="3048000"/>
          </a:xfrm>
          <a:ln/>
        </p:spPr>
      </p:sp>
      <p:sp>
        <p:nvSpPr>
          <p:cNvPr id="10240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3886200"/>
            <a:ext cx="5029200" cy="4572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1483451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42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10B2ECBA-A6B7-452C-886A-7E42CC2A8F3E}" type="slidenum">
              <a:rPr lang="en-US" smtClean="0"/>
              <a:pPr eaLnBrk="1" hangingPunct="1"/>
              <a:t>5</a:t>
            </a:fld>
            <a:endParaRPr lang="en-US" dirty="0"/>
          </a:p>
        </p:txBody>
      </p:sp>
      <p:sp>
        <p:nvSpPr>
          <p:cNvPr id="10342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319213" y="685800"/>
            <a:ext cx="4064000" cy="3048000"/>
          </a:xfrm>
          <a:ln/>
        </p:spPr>
      </p:sp>
      <p:sp>
        <p:nvSpPr>
          <p:cNvPr id="10342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3886200"/>
            <a:ext cx="5029200" cy="4572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9334442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45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83C55C5C-3B20-462E-8F2E-02746643B110}" type="slidenum">
              <a:rPr lang="en-US" smtClean="0"/>
              <a:pPr eaLnBrk="1" hangingPunct="1"/>
              <a:t>6</a:t>
            </a:fld>
            <a:endParaRPr lang="en-US" dirty="0"/>
          </a:p>
        </p:txBody>
      </p:sp>
      <p:sp>
        <p:nvSpPr>
          <p:cNvPr id="10445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558925" y="650875"/>
            <a:ext cx="3748088" cy="2811463"/>
          </a:xfrm>
          <a:ln/>
        </p:spPr>
      </p:sp>
      <p:sp>
        <p:nvSpPr>
          <p:cNvPr id="10445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6696215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49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F0090614-9631-40E1-96CF-E17DB2CE27B9}" type="slidenum">
              <a:rPr lang="en-US" smtClean="0"/>
              <a:pPr eaLnBrk="1" hangingPunct="1"/>
              <a:t>7</a:t>
            </a:fld>
            <a:endParaRPr lang="en-US" dirty="0"/>
          </a:p>
        </p:txBody>
      </p:sp>
      <p:sp>
        <p:nvSpPr>
          <p:cNvPr id="10649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558925" y="650875"/>
            <a:ext cx="3748088" cy="2811463"/>
          </a:xfrm>
          <a:ln/>
        </p:spPr>
      </p:sp>
      <p:sp>
        <p:nvSpPr>
          <p:cNvPr id="10650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9344002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CF67D070-B369-4BEA-91A4-C0F09C415F4C}" type="slidenum">
              <a:rPr lang="en-US" smtClean="0"/>
              <a:pPr>
                <a:defRPr/>
              </a:pPr>
              <a:t>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4253021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CF67D070-B369-4BEA-91A4-C0F09C415F4C}" type="slidenum">
              <a:rPr lang="en-US" smtClean="0"/>
              <a:pPr>
                <a:defRPr/>
              </a:pPr>
              <a:t>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4253021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CF67D070-B369-4BEA-91A4-C0F09C415F4C}" type="slidenum">
              <a:rPr lang="en-US" smtClean="0"/>
              <a:pPr>
                <a:defRPr/>
              </a:pPr>
              <a:t>10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4253021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5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9F2B7FBF-5EFB-4C02-98C4-7DDC76986309}" type="slidenum">
              <a:rPr lang="en-US" smtClean="0"/>
              <a:pPr eaLnBrk="1" hangingPunct="1"/>
              <a:t>11</a:t>
            </a:fld>
            <a:endParaRPr lang="en-US" dirty="0"/>
          </a:p>
        </p:txBody>
      </p:sp>
      <p:sp>
        <p:nvSpPr>
          <p:cNvPr id="1105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319213" y="685800"/>
            <a:ext cx="4064000" cy="3048000"/>
          </a:xfrm>
          <a:ln/>
        </p:spPr>
      </p:sp>
      <p:sp>
        <p:nvSpPr>
          <p:cNvPr id="11059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3886200"/>
            <a:ext cx="5029200" cy="4572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9724785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61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787EC519-B241-457D-8257-D2A7488E1596}" type="slidenum">
              <a:rPr lang="en-US" smtClean="0"/>
              <a:pPr eaLnBrk="1" hangingPunct="1"/>
              <a:t>12</a:t>
            </a:fld>
            <a:endParaRPr lang="en-US" dirty="0"/>
          </a:p>
        </p:txBody>
      </p:sp>
      <p:sp>
        <p:nvSpPr>
          <p:cNvPr id="11161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319213" y="685800"/>
            <a:ext cx="4064000" cy="3048000"/>
          </a:xfrm>
          <a:ln/>
        </p:spPr>
      </p:sp>
      <p:sp>
        <p:nvSpPr>
          <p:cNvPr id="11162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3886200"/>
            <a:ext cx="5029200" cy="4572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9007714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4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FF796EED-05F8-4B8F-8641-5D46E280E3F1}" type="slidenum">
              <a:rPr lang="en-US" smtClean="0"/>
              <a:pPr eaLnBrk="1" hangingPunct="1"/>
              <a:t>13</a:t>
            </a:fld>
            <a:endParaRPr lang="en-US" dirty="0"/>
          </a:p>
        </p:txBody>
      </p:sp>
      <p:sp>
        <p:nvSpPr>
          <p:cNvPr id="1126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319213" y="685800"/>
            <a:ext cx="4064000" cy="3048000"/>
          </a:xfrm>
          <a:ln/>
        </p:spPr>
      </p:sp>
      <p:sp>
        <p:nvSpPr>
          <p:cNvPr id="11264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3886200"/>
            <a:ext cx="5029200" cy="4572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1838579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66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958D0A5B-8F95-467B-804E-4582D947F1F6}" type="slidenum">
              <a:rPr lang="en-US" smtClean="0"/>
              <a:pPr eaLnBrk="1" hangingPunct="1"/>
              <a:t>14</a:t>
            </a:fld>
            <a:endParaRPr lang="en-US" dirty="0"/>
          </a:p>
        </p:txBody>
      </p:sp>
      <p:sp>
        <p:nvSpPr>
          <p:cNvPr id="11366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319213" y="685800"/>
            <a:ext cx="4064000" cy="3048000"/>
          </a:xfrm>
          <a:ln/>
        </p:spPr>
      </p:sp>
      <p:sp>
        <p:nvSpPr>
          <p:cNvPr id="11366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3886200"/>
            <a:ext cx="5029200" cy="4572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82606544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69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E107013D-76A1-4D4C-BE5B-C6C2ACBA1E2D}" type="slidenum">
              <a:rPr lang="en-US" smtClean="0"/>
              <a:pPr eaLnBrk="1" hangingPunct="1"/>
              <a:t>15</a:t>
            </a:fld>
            <a:endParaRPr lang="en-US" dirty="0"/>
          </a:p>
        </p:txBody>
      </p:sp>
      <p:sp>
        <p:nvSpPr>
          <p:cNvPr id="1146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319213" y="685800"/>
            <a:ext cx="4064000" cy="3048000"/>
          </a:xfrm>
          <a:ln/>
        </p:spPr>
      </p:sp>
      <p:sp>
        <p:nvSpPr>
          <p:cNvPr id="11469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3886200"/>
            <a:ext cx="5029200" cy="4572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09936212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A07D83D0-094F-4BBB-81ED-935BA1845F1F}" type="slidenum">
              <a:rPr lang="en-US" smtClean="0"/>
              <a:pPr eaLnBrk="1" hangingPunct="1"/>
              <a:t>16</a:t>
            </a:fld>
            <a:endParaRPr lang="en-US" dirty="0"/>
          </a:p>
        </p:txBody>
      </p:sp>
      <p:sp>
        <p:nvSpPr>
          <p:cNvPr id="11571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320800" y="685800"/>
            <a:ext cx="4064000" cy="3048000"/>
          </a:xfrm>
          <a:ln/>
        </p:spPr>
      </p:sp>
      <p:sp>
        <p:nvSpPr>
          <p:cNvPr id="11571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3886200"/>
            <a:ext cx="5029200" cy="4572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76165580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73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55949F45-0832-4AF6-9505-70E8ABE16F3D}" type="slidenum">
              <a:rPr lang="en-US" smtClean="0"/>
              <a:pPr eaLnBrk="1" hangingPunct="1"/>
              <a:t>17</a:t>
            </a:fld>
            <a:endParaRPr lang="en-US" dirty="0"/>
          </a:p>
        </p:txBody>
      </p:sp>
      <p:sp>
        <p:nvSpPr>
          <p:cNvPr id="11673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319213" y="685800"/>
            <a:ext cx="4064000" cy="3048000"/>
          </a:xfrm>
          <a:ln/>
        </p:spPr>
      </p:sp>
      <p:sp>
        <p:nvSpPr>
          <p:cNvPr id="11674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3886200"/>
            <a:ext cx="5029200" cy="4572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07014760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CF67D070-B369-4BEA-91A4-C0F09C415F4C}" type="slidenum">
              <a:rPr lang="en-US" smtClean="0"/>
              <a:pPr>
                <a:defRPr/>
              </a:pPr>
              <a:t>18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42530210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CF67D070-B369-4BEA-91A4-C0F09C415F4C}" type="slidenum">
              <a:rPr lang="en-US" smtClean="0"/>
              <a:pPr>
                <a:defRPr/>
              </a:pPr>
              <a:t>19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42530210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81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E76D505F-75E1-4E4E-9F10-56F40C785FD2}" type="slidenum">
              <a:rPr lang="en-US" smtClean="0"/>
              <a:pPr eaLnBrk="1" hangingPunct="1"/>
              <a:t>20</a:t>
            </a:fld>
            <a:endParaRPr lang="en-US" dirty="0"/>
          </a:p>
        </p:txBody>
      </p:sp>
      <p:sp>
        <p:nvSpPr>
          <p:cNvPr id="1198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319213" y="685800"/>
            <a:ext cx="4064000" cy="3048000"/>
          </a:xfrm>
          <a:ln/>
        </p:spPr>
      </p:sp>
      <p:sp>
        <p:nvSpPr>
          <p:cNvPr id="11981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3886200"/>
            <a:ext cx="5029200" cy="4572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94826396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83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F3AAC13A-2FB9-4C12-8C4B-6AFB9BA02630}" type="slidenum">
              <a:rPr lang="en-US" smtClean="0"/>
              <a:pPr eaLnBrk="1" hangingPunct="1"/>
              <a:t>21</a:t>
            </a:fld>
            <a:endParaRPr lang="en-US" dirty="0"/>
          </a:p>
        </p:txBody>
      </p:sp>
      <p:sp>
        <p:nvSpPr>
          <p:cNvPr id="12083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319213" y="685800"/>
            <a:ext cx="4064000" cy="3048000"/>
          </a:xfrm>
          <a:ln/>
        </p:spPr>
      </p:sp>
      <p:sp>
        <p:nvSpPr>
          <p:cNvPr id="12083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3886200"/>
            <a:ext cx="5029200" cy="4572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sym typeface="Symbol" pitchFamily="18" charset="2"/>
            </a:endParaRPr>
          </a:p>
        </p:txBody>
      </p:sp>
    </p:spTree>
    <p:extLst>
      <p:ext uri="{BB962C8B-B14F-4D97-AF65-F5344CB8AC3E}">
        <p14:creationId xmlns:p14="http://schemas.microsoft.com/office/powerpoint/2010/main" val="3468120737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CF67D070-B369-4BEA-91A4-C0F09C415F4C}" type="slidenum">
              <a:rPr lang="en-US" smtClean="0"/>
              <a:pPr>
                <a:defRPr/>
              </a:pPr>
              <a:t>22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42530210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228600" indent="-228600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CF67D070-B369-4BEA-91A4-C0F09C415F4C}" type="slidenum">
              <a:rPr lang="en-US" smtClean="0"/>
              <a:pPr>
                <a:defRPr/>
              </a:pPr>
              <a:t>23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42530210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CF67D070-B369-4BEA-91A4-C0F09C415F4C}" type="slidenum">
              <a:rPr lang="en-US" smtClean="0"/>
              <a:pPr>
                <a:defRPr/>
              </a:pPr>
              <a:t>24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42530210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CF67D070-B369-4BEA-91A4-C0F09C415F4C}" type="slidenum">
              <a:rPr lang="en-US" smtClean="0"/>
              <a:pPr>
                <a:defRPr/>
              </a:pPr>
              <a:t>25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42530210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90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8C2D0DE0-FDA6-40DC-BEEB-A0451A19B0B5}" type="slidenum">
              <a:rPr lang="en-US" smtClean="0"/>
              <a:pPr eaLnBrk="1" hangingPunct="1"/>
              <a:t>26</a:t>
            </a:fld>
            <a:endParaRPr lang="en-US" dirty="0"/>
          </a:p>
        </p:txBody>
      </p:sp>
      <p:sp>
        <p:nvSpPr>
          <p:cNvPr id="12390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319213" y="685800"/>
            <a:ext cx="4064000" cy="3048000"/>
          </a:xfrm>
          <a:ln/>
        </p:spPr>
      </p:sp>
      <p:sp>
        <p:nvSpPr>
          <p:cNvPr id="12390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175125"/>
            <a:ext cx="5029200" cy="4283075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1167070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93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F3FD9EC8-036C-452F-A6BE-9BC56A9C5247}" type="slidenum">
              <a:rPr lang="en-US" smtClean="0"/>
              <a:pPr eaLnBrk="1" hangingPunct="1"/>
              <a:t>27</a:t>
            </a:fld>
            <a:endParaRPr lang="en-US" dirty="0"/>
          </a:p>
        </p:txBody>
      </p:sp>
      <p:sp>
        <p:nvSpPr>
          <p:cNvPr id="12493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319213" y="685800"/>
            <a:ext cx="4064000" cy="3048000"/>
          </a:xfrm>
          <a:ln/>
        </p:spPr>
      </p:sp>
      <p:sp>
        <p:nvSpPr>
          <p:cNvPr id="12493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175125"/>
            <a:ext cx="5029200" cy="4283075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68905146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95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479D150F-1CA8-4C3E-A55E-631540E62D06}" type="slidenum">
              <a:rPr lang="en-US" smtClean="0"/>
              <a:pPr eaLnBrk="1" hangingPunct="1"/>
              <a:t>28</a:t>
            </a:fld>
            <a:endParaRPr lang="en-US" dirty="0"/>
          </a:p>
        </p:txBody>
      </p:sp>
      <p:sp>
        <p:nvSpPr>
          <p:cNvPr id="12595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319213" y="685800"/>
            <a:ext cx="4064000" cy="3048000"/>
          </a:xfrm>
          <a:ln/>
        </p:spPr>
      </p:sp>
      <p:sp>
        <p:nvSpPr>
          <p:cNvPr id="12595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3886200"/>
            <a:ext cx="5029200" cy="4572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69392544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97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C9560B34-B6D9-495C-BD02-123E17E65D97}" type="slidenum">
              <a:rPr lang="en-US" smtClean="0"/>
              <a:pPr eaLnBrk="1" hangingPunct="1"/>
              <a:t>29</a:t>
            </a:fld>
            <a:endParaRPr lang="en-US" dirty="0"/>
          </a:p>
        </p:txBody>
      </p:sp>
      <p:sp>
        <p:nvSpPr>
          <p:cNvPr id="12697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319213" y="685800"/>
            <a:ext cx="4064000" cy="3048000"/>
          </a:xfrm>
          <a:ln/>
        </p:spPr>
      </p:sp>
      <p:sp>
        <p:nvSpPr>
          <p:cNvPr id="12698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175125"/>
            <a:ext cx="5029200" cy="4283075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44989710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00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9A8DB98A-C4E6-401B-982B-8BC1E7628957}" type="slidenum">
              <a:rPr lang="en-US" smtClean="0"/>
              <a:pPr eaLnBrk="1" hangingPunct="1"/>
              <a:t>30</a:t>
            </a:fld>
            <a:endParaRPr lang="en-US" dirty="0"/>
          </a:p>
        </p:txBody>
      </p:sp>
      <p:sp>
        <p:nvSpPr>
          <p:cNvPr id="12800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320800" y="685800"/>
            <a:ext cx="4064000" cy="3048000"/>
          </a:xfrm>
          <a:ln/>
        </p:spPr>
      </p:sp>
      <p:sp>
        <p:nvSpPr>
          <p:cNvPr id="12800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3886200"/>
            <a:ext cx="5029200" cy="4572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89740837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02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281AC99A-1E2D-4596-8210-CA622B12D462}" type="slidenum">
              <a:rPr lang="en-US" smtClean="0"/>
              <a:pPr eaLnBrk="1" hangingPunct="1"/>
              <a:t>31</a:t>
            </a:fld>
            <a:endParaRPr lang="en-US" dirty="0"/>
          </a:p>
        </p:txBody>
      </p:sp>
      <p:sp>
        <p:nvSpPr>
          <p:cNvPr id="12902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319213" y="685800"/>
            <a:ext cx="4064000" cy="3048000"/>
          </a:xfrm>
          <a:ln/>
        </p:spPr>
      </p:sp>
      <p:sp>
        <p:nvSpPr>
          <p:cNvPr id="12902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3886200"/>
            <a:ext cx="5029200" cy="4572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32657542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05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2A63E969-97E3-4AB2-AC45-49FFF717F3FD}" type="slidenum">
              <a:rPr lang="en-US" smtClean="0">
                <a:solidFill>
                  <a:prstClr val="black"/>
                </a:solidFill>
              </a:rPr>
              <a:pPr eaLnBrk="1" hangingPunct="1"/>
              <a:t>32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13005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558925" y="650875"/>
            <a:ext cx="3748088" cy="2811463"/>
          </a:xfrm>
          <a:ln/>
        </p:spPr>
      </p:sp>
      <p:sp>
        <p:nvSpPr>
          <p:cNvPr id="13005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35984557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09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01582558-859E-4DE6-99AC-63FB7D2AEC6D}" type="slidenum">
              <a:rPr lang="en-US" smtClean="0"/>
              <a:pPr eaLnBrk="1" hangingPunct="1"/>
              <a:t>33</a:t>
            </a:fld>
            <a:endParaRPr lang="en-US" dirty="0"/>
          </a:p>
        </p:txBody>
      </p:sp>
      <p:sp>
        <p:nvSpPr>
          <p:cNvPr id="13209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558925" y="650875"/>
            <a:ext cx="3748088" cy="2811463"/>
          </a:xfrm>
          <a:ln/>
        </p:spPr>
      </p:sp>
      <p:sp>
        <p:nvSpPr>
          <p:cNvPr id="13210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31296206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2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B79ADA8E-4A7C-46BD-B313-A918D5559B23}" type="slidenum">
              <a:rPr lang="en-US" smtClean="0"/>
              <a:pPr eaLnBrk="1" hangingPunct="1"/>
              <a:t>34</a:t>
            </a:fld>
            <a:endParaRPr lang="en-US" dirty="0"/>
          </a:p>
        </p:txBody>
      </p:sp>
      <p:sp>
        <p:nvSpPr>
          <p:cNvPr id="13312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558925" y="650875"/>
            <a:ext cx="3748088" cy="2811463"/>
          </a:xfrm>
          <a:ln/>
        </p:spPr>
      </p:sp>
      <p:sp>
        <p:nvSpPr>
          <p:cNvPr id="13312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52390047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1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82F628A9-4138-4009-85EF-67864D0012E6}" type="slidenum">
              <a:rPr lang="en-US" smtClean="0"/>
              <a:pPr eaLnBrk="1" hangingPunct="1"/>
              <a:t>35</a:t>
            </a:fld>
            <a:endParaRPr lang="en-US" dirty="0"/>
          </a:p>
        </p:txBody>
      </p:sp>
      <p:sp>
        <p:nvSpPr>
          <p:cNvPr id="1341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558925" y="650875"/>
            <a:ext cx="3748088" cy="2811463"/>
          </a:xfrm>
          <a:ln/>
        </p:spPr>
      </p:sp>
      <p:sp>
        <p:nvSpPr>
          <p:cNvPr id="13414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80882698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CF67D070-B369-4BEA-91A4-C0F09C415F4C}" type="slidenum">
              <a:rPr lang="en-US" smtClean="0"/>
              <a:pPr>
                <a:defRPr/>
              </a:pPr>
              <a:t>36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94072197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CF67D070-B369-4BEA-91A4-C0F09C415F4C}" type="slidenum">
              <a:rPr lang="en-US" smtClean="0"/>
              <a:pPr>
                <a:defRPr/>
              </a:pPr>
              <a:t>37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78729748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17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8ADABBFB-0641-43C0-AD87-7C2E87850AA1}" type="slidenum">
              <a:rPr lang="en-US" smtClean="0"/>
              <a:pPr eaLnBrk="1" hangingPunct="1"/>
              <a:t>38</a:t>
            </a:fld>
            <a:endParaRPr lang="en-US" dirty="0"/>
          </a:p>
        </p:txBody>
      </p:sp>
      <p:sp>
        <p:nvSpPr>
          <p:cNvPr id="13517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320800" y="685800"/>
            <a:ext cx="4064000" cy="3048000"/>
          </a:xfrm>
          <a:ln/>
        </p:spPr>
      </p:sp>
      <p:sp>
        <p:nvSpPr>
          <p:cNvPr id="13517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3886200"/>
            <a:ext cx="5029200" cy="4572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2372222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1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D7959ED6-0943-4C51-BE86-3D4E2F57536B}" type="slidenum">
              <a:rPr lang="en-US" smtClean="0"/>
              <a:pPr eaLnBrk="1" hangingPunct="1"/>
              <a:t>39</a:t>
            </a:fld>
            <a:endParaRPr lang="en-US" dirty="0"/>
          </a:p>
        </p:txBody>
      </p:sp>
      <p:sp>
        <p:nvSpPr>
          <p:cNvPr id="1361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320800" y="685800"/>
            <a:ext cx="4064000" cy="3048000"/>
          </a:xfrm>
          <a:ln/>
        </p:spPr>
      </p:sp>
      <p:sp>
        <p:nvSpPr>
          <p:cNvPr id="13619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3886200"/>
            <a:ext cx="5029200" cy="4572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65292317"/>
      </p:ext>
    </p:extLst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21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A40CA20E-980A-4F37-8F52-90084BFA16CE}" type="slidenum">
              <a:rPr lang="en-US" smtClean="0"/>
              <a:pPr eaLnBrk="1" hangingPunct="1"/>
              <a:t>40</a:t>
            </a:fld>
            <a:endParaRPr lang="en-US" dirty="0"/>
          </a:p>
        </p:txBody>
      </p:sp>
      <p:sp>
        <p:nvSpPr>
          <p:cNvPr id="13721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320800" y="685800"/>
            <a:ext cx="4064000" cy="3048000"/>
          </a:xfrm>
          <a:ln/>
        </p:spPr>
      </p:sp>
      <p:sp>
        <p:nvSpPr>
          <p:cNvPr id="13722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3886200"/>
            <a:ext cx="5029200" cy="4572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sym typeface="Symbol" pitchFamily="18" charset="2"/>
            </a:endParaRPr>
          </a:p>
        </p:txBody>
      </p:sp>
    </p:spTree>
    <p:extLst>
      <p:ext uri="{BB962C8B-B14F-4D97-AF65-F5344CB8AC3E}">
        <p14:creationId xmlns:p14="http://schemas.microsoft.com/office/powerpoint/2010/main" val="2813459161"/>
      </p:ext>
    </p:extLst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24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F8F45D89-B599-435C-9338-13E3B7FD2B1D}" type="slidenum">
              <a:rPr lang="en-US" smtClean="0"/>
              <a:pPr eaLnBrk="1" hangingPunct="1"/>
              <a:t>41</a:t>
            </a:fld>
            <a:endParaRPr lang="en-US" dirty="0"/>
          </a:p>
        </p:txBody>
      </p:sp>
      <p:sp>
        <p:nvSpPr>
          <p:cNvPr id="1382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320800" y="685800"/>
            <a:ext cx="4064000" cy="3048000"/>
          </a:xfrm>
          <a:ln/>
        </p:spPr>
      </p:sp>
      <p:sp>
        <p:nvSpPr>
          <p:cNvPr id="13824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3886200"/>
            <a:ext cx="5029200" cy="4572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56081058"/>
      </p:ext>
    </p:extLst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26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D1292566-7528-4CFA-821B-D1CAF3CE02E8}" type="slidenum">
              <a:rPr lang="en-US" smtClean="0"/>
              <a:pPr eaLnBrk="1" hangingPunct="1"/>
              <a:t>42</a:t>
            </a:fld>
            <a:endParaRPr lang="en-US" dirty="0"/>
          </a:p>
        </p:txBody>
      </p:sp>
      <p:sp>
        <p:nvSpPr>
          <p:cNvPr id="13926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320800" y="685800"/>
            <a:ext cx="4064000" cy="3048000"/>
          </a:xfrm>
          <a:ln/>
        </p:spPr>
      </p:sp>
      <p:sp>
        <p:nvSpPr>
          <p:cNvPr id="13926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3886200"/>
            <a:ext cx="5029200" cy="4572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98723524"/>
      </p:ext>
    </p:extLst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29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C1395BA8-1874-4257-A4B7-41837A52F193}" type="slidenum">
              <a:rPr lang="en-US" smtClean="0"/>
              <a:pPr eaLnBrk="1" hangingPunct="1"/>
              <a:t>43</a:t>
            </a:fld>
            <a:endParaRPr lang="en-US" dirty="0"/>
          </a:p>
        </p:txBody>
      </p:sp>
      <p:sp>
        <p:nvSpPr>
          <p:cNvPr id="1402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320800" y="685800"/>
            <a:ext cx="4064000" cy="3048000"/>
          </a:xfrm>
          <a:ln/>
        </p:spPr>
      </p:sp>
      <p:sp>
        <p:nvSpPr>
          <p:cNvPr id="14029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3886200"/>
            <a:ext cx="5029200" cy="4572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3453310"/>
      </p:ext>
    </p:extLst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31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55BE791E-C2A5-4916-BE96-14D4ADF054F0}" type="slidenum">
              <a:rPr lang="en-US" smtClean="0"/>
              <a:pPr eaLnBrk="1" hangingPunct="1"/>
              <a:t>44</a:t>
            </a:fld>
            <a:endParaRPr lang="en-US" dirty="0"/>
          </a:p>
        </p:txBody>
      </p:sp>
      <p:sp>
        <p:nvSpPr>
          <p:cNvPr id="14131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319213" y="685800"/>
            <a:ext cx="4064000" cy="3048000"/>
          </a:xfrm>
          <a:ln/>
        </p:spPr>
      </p:sp>
      <p:sp>
        <p:nvSpPr>
          <p:cNvPr id="14131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3886200"/>
            <a:ext cx="5029200" cy="4572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51665745"/>
      </p:ext>
    </p:extLst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33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AEA71AB3-0447-4401-BB40-A23613D5F8CD}" type="slidenum">
              <a:rPr lang="en-US" smtClean="0"/>
              <a:pPr eaLnBrk="1" hangingPunct="1"/>
              <a:t>45</a:t>
            </a:fld>
            <a:endParaRPr lang="en-US" dirty="0"/>
          </a:p>
        </p:txBody>
      </p:sp>
      <p:sp>
        <p:nvSpPr>
          <p:cNvPr id="14233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319213" y="685800"/>
            <a:ext cx="4064000" cy="3048000"/>
          </a:xfrm>
          <a:ln/>
        </p:spPr>
      </p:sp>
      <p:sp>
        <p:nvSpPr>
          <p:cNvPr id="14234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3886200"/>
            <a:ext cx="5029200" cy="4572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22818925"/>
      </p:ext>
    </p:extLst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6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1EDADBC9-6A53-4760-B252-9E18345806F9}" type="slidenum">
              <a:rPr lang="en-US" smtClean="0"/>
              <a:pPr eaLnBrk="1" hangingPunct="1"/>
              <a:t>46</a:t>
            </a:fld>
            <a:endParaRPr lang="en-US" dirty="0"/>
          </a:p>
        </p:txBody>
      </p:sp>
      <p:sp>
        <p:nvSpPr>
          <p:cNvPr id="14336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320800" y="685800"/>
            <a:ext cx="4064000" cy="3048000"/>
          </a:xfrm>
          <a:ln/>
        </p:spPr>
      </p:sp>
      <p:sp>
        <p:nvSpPr>
          <p:cNvPr id="14336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3886200"/>
            <a:ext cx="5029200" cy="4572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7017087"/>
      </p:ext>
    </p:extLst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38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6B95CCEB-3945-4B25-894D-6727F498BBA8}" type="slidenum">
              <a:rPr lang="en-US" smtClean="0"/>
              <a:pPr eaLnBrk="1" hangingPunct="1"/>
              <a:t>47</a:t>
            </a:fld>
            <a:endParaRPr lang="en-US" dirty="0"/>
          </a:p>
        </p:txBody>
      </p:sp>
      <p:sp>
        <p:nvSpPr>
          <p:cNvPr id="14438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320800" y="685800"/>
            <a:ext cx="4064000" cy="3048000"/>
          </a:xfrm>
          <a:ln/>
        </p:spPr>
      </p:sp>
      <p:sp>
        <p:nvSpPr>
          <p:cNvPr id="14438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3886200"/>
            <a:ext cx="5029200" cy="4572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74766320"/>
      </p:ext>
    </p:extLst>
  </p:cSld>
  <p:clrMapOvr>
    <a:masterClrMapping/>
  </p:clrMapOvr>
</p:notes>
</file>

<file path=ppt/notesSlides/notesSlide4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41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1B293838-9309-442F-AD3D-4193AC1FE7FB}" type="slidenum">
              <a:rPr lang="en-US" smtClean="0"/>
              <a:pPr eaLnBrk="1" hangingPunct="1"/>
              <a:t>48</a:t>
            </a:fld>
            <a:endParaRPr lang="en-US" dirty="0"/>
          </a:p>
        </p:txBody>
      </p:sp>
      <p:sp>
        <p:nvSpPr>
          <p:cNvPr id="1454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320800" y="685800"/>
            <a:ext cx="4064000" cy="3048000"/>
          </a:xfrm>
          <a:ln/>
        </p:spPr>
      </p:sp>
      <p:sp>
        <p:nvSpPr>
          <p:cNvPr id="14541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3886200"/>
            <a:ext cx="5029200" cy="4572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58982995"/>
      </p:ext>
    </p:extLst>
  </p:cSld>
  <p:clrMapOvr>
    <a:masterClrMapping/>
  </p:clrMapOvr>
</p:notes>
</file>

<file path=ppt/notesSlides/notesSlide5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43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29032D64-B1DC-4276-B1E3-C30ED66A5C44}" type="slidenum">
              <a:rPr lang="en-US" smtClean="0"/>
              <a:pPr eaLnBrk="1" hangingPunct="1"/>
              <a:t>49</a:t>
            </a:fld>
            <a:endParaRPr lang="en-US" dirty="0"/>
          </a:p>
        </p:txBody>
      </p:sp>
      <p:sp>
        <p:nvSpPr>
          <p:cNvPr id="14643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320800" y="685800"/>
            <a:ext cx="4064000" cy="3048000"/>
          </a:xfrm>
          <a:ln/>
        </p:spPr>
      </p:sp>
      <p:sp>
        <p:nvSpPr>
          <p:cNvPr id="14643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3886200"/>
            <a:ext cx="5029200" cy="4572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00896741"/>
      </p:ext>
    </p:extLst>
  </p:cSld>
  <p:clrMapOvr>
    <a:masterClrMapping/>
  </p:clrMapOvr>
</p:notes>
</file>

<file path=ppt/notesSlides/notesSlide5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45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64AF4F5F-BF27-446E-B713-01AFFB645B7B}" type="slidenum">
              <a:rPr lang="en-US" smtClean="0"/>
              <a:pPr eaLnBrk="1" hangingPunct="1"/>
              <a:t>50</a:t>
            </a:fld>
            <a:endParaRPr lang="en-US" dirty="0"/>
          </a:p>
        </p:txBody>
      </p:sp>
      <p:sp>
        <p:nvSpPr>
          <p:cNvPr id="14745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319213" y="685800"/>
            <a:ext cx="4064000" cy="3048000"/>
          </a:xfrm>
          <a:ln/>
        </p:spPr>
      </p:sp>
      <p:sp>
        <p:nvSpPr>
          <p:cNvPr id="14746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3886200"/>
            <a:ext cx="5029200" cy="4572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93818795"/>
      </p:ext>
    </p:extLst>
  </p:cSld>
  <p:clrMapOvr>
    <a:masterClrMapping/>
  </p:clrMapOvr>
</p:notes>
</file>

<file path=ppt/notesSlides/notesSlide5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48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C448A998-857D-44E1-84C6-22767B2945C4}" type="slidenum">
              <a:rPr lang="en-US" smtClean="0"/>
              <a:pPr eaLnBrk="1" hangingPunct="1"/>
              <a:t>51</a:t>
            </a:fld>
            <a:endParaRPr lang="en-US" dirty="0"/>
          </a:p>
        </p:txBody>
      </p:sp>
      <p:sp>
        <p:nvSpPr>
          <p:cNvPr id="14848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320800" y="685800"/>
            <a:ext cx="4064000" cy="3048000"/>
          </a:xfrm>
          <a:ln/>
        </p:spPr>
      </p:sp>
      <p:sp>
        <p:nvSpPr>
          <p:cNvPr id="14848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3886200"/>
            <a:ext cx="5029200" cy="4572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sym typeface="Symbol" pitchFamily="18" charset="2"/>
            </a:endParaRPr>
          </a:p>
        </p:txBody>
      </p:sp>
    </p:spTree>
    <p:extLst>
      <p:ext uri="{BB962C8B-B14F-4D97-AF65-F5344CB8AC3E}">
        <p14:creationId xmlns:p14="http://schemas.microsoft.com/office/powerpoint/2010/main" val="1749249434"/>
      </p:ext>
    </p:extLst>
  </p:cSld>
  <p:clrMapOvr>
    <a:masterClrMapping/>
  </p:clrMapOvr>
</p:notes>
</file>

<file path=ppt/notesSlides/notesSlide5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CF67D070-B369-4BEA-91A4-C0F09C415F4C}" type="slidenum">
              <a:rPr lang="en-US" smtClean="0"/>
              <a:pPr>
                <a:defRPr/>
              </a:pPr>
              <a:t>52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42530210"/>
      </p:ext>
    </p:extLst>
  </p:cSld>
  <p:clrMapOvr>
    <a:masterClrMapping/>
  </p:clrMapOvr>
</p:notes>
</file>

<file path=ppt/notesSlides/notesSlide5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CF67D070-B369-4BEA-91A4-C0F09C415F4C}" type="slidenum">
              <a:rPr lang="en-US" smtClean="0"/>
              <a:pPr>
                <a:defRPr/>
              </a:pPr>
              <a:t>53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42530210"/>
      </p:ext>
    </p:extLst>
  </p:cSld>
  <p:clrMapOvr>
    <a:masterClrMapping/>
  </p:clrMapOvr>
</p:notes>
</file>

<file path=ppt/notesSlides/notesSlide5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55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26C936C2-FB3A-4A8B-AB9F-BDE5C3E1C63D}" type="slidenum">
              <a:rPr lang="en-US" smtClean="0"/>
              <a:pPr eaLnBrk="1" hangingPunct="1"/>
              <a:t>54</a:t>
            </a:fld>
            <a:endParaRPr lang="en-US" dirty="0"/>
          </a:p>
        </p:txBody>
      </p:sp>
      <p:sp>
        <p:nvSpPr>
          <p:cNvPr id="15155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320800" y="685800"/>
            <a:ext cx="4064000" cy="3048000"/>
          </a:xfrm>
          <a:ln/>
        </p:spPr>
      </p:sp>
      <p:sp>
        <p:nvSpPr>
          <p:cNvPr id="15155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3886200"/>
            <a:ext cx="5029200" cy="4572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37356574"/>
      </p:ext>
    </p:extLst>
  </p:cSld>
  <p:clrMapOvr>
    <a:masterClrMapping/>
  </p:clrMapOvr>
</p:notes>
</file>

<file path=ppt/notesSlides/notesSlide5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434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F65C325-850A-414D-BD92-C33CB6E8728F}" type="slidenum">
              <a:rPr lang="en-US">
                <a:solidFill>
                  <a:prstClr val="black"/>
                </a:solidFill>
              </a:rPr>
              <a:pPr>
                <a:defRPr/>
              </a:pPr>
              <a:t>55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15360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558925" y="650875"/>
            <a:ext cx="3748088" cy="2811463"/>
          </a:xfrm>
          <a:ln/>
        </p:spPr>
      </p:sp>
      <p:sp>
        <p:nvSpPr>
          <p:cNvPr id="15360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lnSpc>
                <a:spcPct val="90000"/>
              </a:lnSpc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15823960"/>
      </p:ext>
    </p:extLst>
  </p:cSld>
  <p:clrMapOvr>
    <a:masterClrMapping/>
  </p:clrMapOvr>
</p:notes>
</file>

<file path=ppt/notesSlides/notesSlide5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458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C24D5820-20AE-4FB5-A57A-6077F6D3646C}" type="slidenum">
              <a:rPr lang="en-US">
                <a:solidFill>
                  <a:prstClr val="black"/>
                </a:solidFill>
              </a:rPr>
              <a:pPr>
                <a:defRPr/>
              </a:pPr>
              <a:t>56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15565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558925" y="650875"/>
            <a:ext cx="3748088" cy="2811463"/>
          </a:xfrm>
          <a:ln/>
        </p:spPr>
      </p:sp>
      <p:sp>
        <p:nvSpPr>
          <p:cNvPr id="15565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3693226"/>
            <a:ext cx="5556250" cy="5045962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ts val="188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93329404"/>
      </p:ext>
    </p:extLst>
  </p:cSld>
  <p:clrMapOvr>
    <a:masterClrMapping/>
  </p:clrMapOvr>
</p:notes>
</file>

<file path=ppt/notesSlides/notesSlide5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07DAF5CB-285A-40DA-8438-98BF914BDE33}" type="slidenum">
              <a:rPr lang="en-US" smtClean="0"/>
              <a:pPr eaLnBrk="1" hangingPunct="1"/>
              <a:t>57</a:t>
            </a:fld>
            <a:endParaRPr lang="en-US" dirty="0"/>
          </a:p>
        </p:txBody>
      </p:sp>
      <p:sp>
        <p:nvSpPr>
          <p:cNvPr id="15667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320800" y="685800"/>
            <a:ext cx="4064000" cy="3048000"/>
          </a:xfrm>
          <a:ln/>
        </p:spPr>
      </p:sp>
      <p:sp>
        <p:nvSpPr>
          <p:cNvPr id="15667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3886200"/>
            <a:ext cx="5029200" cy="4572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7252865"/>
      </p:ext>
    </p:extLst>
  </p:cSld>
  <p:clrMapOvr>
    <a:masterClrMapping/>
  </p:clrMapOvr>
</p:notes>
</file>

<file path=ppt/notesSlides/notesSlide5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69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80B25FDB-FDF4-47F1-BD11-D92103B7011B}" type="slidenum">
              <a:rPr lang="en-US" smtClean="0"/>
              <a:pPr eaLnBrk="1" hangingPunct="1"/>
              <a:t>58</a:t>
            </a:fld>
            <a:endParaRPr lang="en-US" dirty="0"/>
          </a:p>
        </p:txBody>
      </p:sp>
      <p:sp>
        <p:nvSpPr>
          <p:cNvPr id="15769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320800" y="685800"/>
            <a:ext cx="4064000" cy="3048000"/>
          </a:xfrm>
          <a:ln/>
        </p:spPr>
      </p:sp>
      <p:sp>
        <p:nvSpPr>
          <p:cNvPr id="15770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3886200"/>
            <a:ext cx="5029200" cy="4572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11812559"/>
      </p:ext>
    </p:extLst>
  </p:cSld>
  <p:clrMapOvr>
    <a:masterClrMapping/>
  </p:clrMapOvr>
</p:notes>
</file>

<file path=ppt/notesSlides/notesSlide6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72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8155E87A-6670-48E3-B5BD-406FC2706B89}" type="slidenum">
              <a:rPr lang="en-US" smtClean="0"/>
              <a:pPr eaLnBrk="1" hangingPunct="1"/>
              <a:t>59</a:t>
            </a:fld>
            <a:endParaRPr lang="en-US" dirty="0"/>
          </a:p>
        </p:txBody>
      </p:sp>
      <p:sp>
        <p:nvSpPr>
          <p:cNvPr id="15872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319213" y="685800"/>
            <a:ext cx="4064000" cy="3048000"/>
          </a:xfrm>
          <a:ln/>
        </p:spPr>
      </p:sp>
      <p:sp>
        <p:nvSpPr>
          <p:cNvPr id="15872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3886200"/>
            <a:ext cx="5029200" cy="4572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13206172"/>
      </p:ext>
    </p:extLst>
  </p:cSld>
  <p:clrMapOvr>
    <a:masterClrMapping/>
  </p:clrMapOvr>
</p:notes>
</file>

<file path=ppt/notesSlides/notesSlide6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97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7626C0C0-9AEF-4087-B8D4-5734CAEB4934}" type="slidenum">
              <a:rPr lang="en-US" smtClean="0"/>
              <a:pPr eaLnBrk="1" hangingPunct="1"/>
              <a:t>60</a:t>
            </a:fld>
            <a:endParaRPr lang="en-US" dirty="0"/>
          </a:p>
        </p:txBody>
      </p:sp>
      <p:sp>
        <p:nvSpPr>
          <p:cNvPr id="1597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320800" y="685800"/>
            <a:ext cx="4064000" cy="3048000"/>
          </a:xfrm>
          <a:ln/>
        </p:spPr>
      </p:sp>
      <p:sp>
        <p:nvSpPr>
          <p:cNvPr id="15974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3886200"/>
            <a:ext cx="5029200" cy="4572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9620854"/>
      </p:ext>
    </p:extLst>
  </p:cSld>
  <p:clrMapOvr>
    <a:masterClrMapping/>
  </p:clrMapOvr>
</p:notes>
</file>

<file path=ppt/notesSlides/notesSlide6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77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98285902-EC3C-43FB-BEF0-7AA3CCC27339}" type="slidenum">
              <a:rPr lang="en-US" smtClean="0"/>
              <a:pPr eaLnBrk="1" hangingPunct="1"/>
              <a:t>61</a:t>
            </a:fld>
            <a:endParaRPr lang="en-US" dirty="0"/>
          </a:p>
        </p:txBody>
      </p:sp>
      <p:sp>
        <p:nvSpPr>
          <p:cNvPr id="16077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320800" y="685800"/>
            <a:ext cx="4064000" cy="3048000"/>
          </a:xfrm>
          <a:ln/>
        </p:spPr>
      </p:sp>
      <p:sp>
        <p:nvSpPr>
          <p:cNvPr id="16077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3886200"/>
            <a:ext cx="5029200" cy="4572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65937420"/>
      </p:ext>
    </p:extLst>
  </p:cSld>
  <p:clrMapOvr>
    <a:masterClrMapping/>
  </p:clrMapOvr>
</p:notes>
</file>

<file path=ppt/notesSlides/notesSlide6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7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14D49AC5-FB58-469E-BAC7-F60A84062EC0}" type="slidenum">
              <a:rPr lang="en-US" smtClean="0"/>
              <a:pPr eaLnBrk="1" hangingPunct="1"/>
              <a:t>62</a:t>
            </a:fld>
            <a:endParaRPr lang="en-US" dirty="0"/>
          </a:p>
        </p:txBody>
      </p:sp>
      <p:sp>
        <p:nvSpPr>
          <p:cNvPr id="1617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319213" y="685800"/>
            <a:ext cx="4064000" cy="3048000"/>
          </a:xfrm>
          <a:ln/>
        </p:spPr>
      </p:sp>
      <p:sp>
        <p:nvSpPr>
          <p:cNvPr id="16179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3886200"/>
            <a:ext cx="5029200" cy="4572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94966716"/>
      </p:ext>
    </p:extLst>
  </p:cSld>
  <p:clrMapOvr>
    <a:masterClrMapping/>
  </p:clrMapOvr>
</p:notes>
</file>

<file path=ppt/notesSlides/notesSlide6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281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896CEDA7-7A83-4014-90CE-2DDB4B7F87EF}" type="slidenum">
              <a:rPr lang="en-US" smtClean="0"/>
              <a:pPr eaLnBrk="1" hangingPunct="1"/>
              <a:t>63</a:t>
            </a:fld>
            <a:endParaRPr lang="en-US" dirty="0"/>
          </a:p>
        </p:txBody>
      </p:sp>
      <p:sp>
        <p:nvSpPr>
          <p:cNvPr id="16281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320800" y="685800"/>
            <a:ext cx="4064000" cy="3048000"/>
          </a:xfrm>
          <a:ln/>
        </p:spPr>
      </p:sp>
      <p:sp>
        <p:nvSpPr>
          <p:cNvPr id="16282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3886200"/>
            <a:ext cx="5029200" cy="4572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79232354"/>
      </p:ext>
    </p:extLst>
  </p:cSld>
  <p:clrMapOvr>
    <a:masterClrMapping/>
  </p:clrMapOvr>
</p:notes>
</file>

<file path=ppt/notesSlides/notesSlide6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CF67D070-B369-4BEA-91A4-C0F09C415F4C}" type="slidenum">
              <a:rPr lang="en-US" smtClean="0"/>
              <a:pPr>
                <a:defRPr/>
              </a:pPr>
              <a:t>64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42530210"/>
      </p:ext>
    </p:extLst>
  </p:cSld>
  <p:clrMapOvr>
    <a:masterClrMapping/>
  </p:clrMapOvr>
</p:notes>
</file>

<file path=ppt/notesSlides/notesSlide6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589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B885E9FA-BB47-41D0-A3C4-04D5A251731D}" type="slidenum">
              <a:rPr lang="en-US" smtClean="0"/>
              <a:pPr eaLnBrk="1" hangingPunct="1"/>
              <a:t>65</a:t>
            </a:fld>
            <a:endParaRPr lang="en-US" dirty="0"/>
          </a:p>
        </p:txBody>
      </p:sp>
      <p:sp>
        <p:nvSpPr>
          <p:cNvPr id="1658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320800" y="685800"/>
            <a:ext cx="4064000" cy="3048000"/>
          </a:xfrm>
          <a:ln/>
        </p:spPr>
      </p:sp>
      <p:sp>
        <p:nvSpPr>
          <p:cNvPr id="16589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3886200"/>
            <a:ext cx="5029200" cy="4572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90387345"/>
      </p:ext>
    </p:extLst>
  </p:cSld>
  <p:clrMapOvr>
    <a:masterClrMapping/>
  </p:clrMapOvr>
</p:notes>
</file>

<file path=ppt/notesSlides/notesSlide6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91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C828FB28-338A-46F2-9816-0D42A4DCD9F1}" type="slidenum">
              <a:rPr lang="en-US" smtClean="0"/>
              <a:pPr eaLnBrk="1" hangingPunct="1"/>
              <a:t>66</a:t>
            </a:fld>
            <a:endParaRPr lang="en-US" dirty="0"/>
          </a:p>
        </p:txBody>
      </p:sp>
      <p:sp>
        <p:nvSpPr>
          <p:cNvPr id="16691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320800" y="685800"/>
            <a:ext cx="4064000" cy="3048000"/>
          </a:xfrm>
          <a:ln/>
        </p:spPr>
      </p:sp>
      <p:sp>
        <p:nvSpPr>
          <p:cNvPr id="16691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3886200"/>
            <a:ext cx="5029200" cy="4572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40838251"/>
      </p:ext>
    </p:extLst>
  </p:cSld>
  <p:clrMapOvr>
    <a:masterClrMapping/>
  </p:clrMapOvr>
</p:notes>
</file>

<file path=ppt/notesSlides/notesSlide6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793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E0BBD572-561F-4BEE-91CB-B4E8CB20ED07}" type="slidenum">
              <a:rPr lang="en-US" smtClean="0"/>
              <a:pPr eaLnBrk="1" hangingPunct="1"/>
              <a:t>67</a:t>
            </a:fld>
            <a:endParaRPr lang="en-US" dirty="0"/>
          </a:p>
        </p:txBody>
      </p:sp>
      <p:sp>
        <p:nvSpPr>
          <p:cNvPr id="16793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320800" y="685800"/>
            <a:ext cx="4064000" cy="3048000"/>
          </a:xfrm>
          <a:ln/>
        </p:spPr>
      </p:sp>
      <p:sp>
        <p:nvSpPr>
          <p:cNvPr id="14950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3886200"/>
            <a:ext cx="5029200" cy="4572000"/>
          </a:xfrm>
          <a:ln/>
        </p:spPr>
        <p:txBody>
          <a:bodyPr/>
          <a:lstStyle/>
          <a:p>
            <a:pPr>
              <a:defRPr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24234255"/>
      </p:ext>
    </p:extLst>
  </p:cSld>
  <p:clrMapOvr>
    <a:masterClrMapping/>
  </p:clrMapOvr>
</p:notes>
</file>

<file path=ppt/notesSlides/notesSlide6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896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86ECD402-1FF9-4691-B444-2E727E6717F5}" type="slidenum">
              <a:rPr lang="en-US" smtClean="0"/>
              <a:pPr eaLnBrk="1" hangingPunct="1"/>
              <a:t>68</a:t>
            </a:fld>
            <a:endParaRPr lang="en-US" dirty="0"/>
          </a:p>
        </p:txBody>
      </p:sp>
      <p:sp>
        <p:nvSpPr>
          <p:cNvPr id="16896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558925" y="650875"/>
            <a:ext cx="3748088" cy="2811463"/>
          </a:xfrm>
          <a:ln/>
        </p:spPr>
      </p:sp>
      <p:sp>
        <p:nvSpPr>
          <p:cNvPr id="16896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78968470"/>
      </p:ext>
    </p:extLst>
  </p:cSld>
  <p:clrMapOvr>
    <a:masterClrMapping/>
  </p:clrMapOvr>
</p:notes>
</file>

<file path=ppt/notesSlides/notesSlide7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CF67D070-B369-4BEA-91A4-C0F09C415F4C}" type="slidenum">
              <a:rPr lang="en-US" smtClean="0"/>
              <a:pPr>
                <a:defRPr/>
              </a:pPr>
              <a:t>69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62025427"/>
      </p:ext>
    </p:extLst>
  </p:cSld>
  <p:clrMapOvr>
    <a:masterClrMapping/>
  </p:clrMapOvr>
</p:notes>
</file>

<file path=ppt/notesSlides/notesSlide7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CF67D070-B369-4BEA-91A4-C0F09C415F4C}" type="slidenum">
              <a:rPr lang="en-US" smtClean="0"/>
              <a:pPr>
                <a:defRPr/>
              </a:pPr>
              <a:t>70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62025427"/>
      </p:ext>
    </p:extLst>
  </p:cSld>
  <p:clrMapOvr>
    <a:masterClrMapping/>
  </p:clrMapOvr>
</p:notes>
</file>

<file path=ppt/notesSlides/notesSlide7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CF67D070-B369-4BEA-91A4-C0F09C415F4C}" type="slidenum">
              <a:rPr lang="en-US" smtClean="0"/>
              <a:pPr>
                <a:defRPr/>
              </a:pPr>
              <a:t>71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6202542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title" preserve="1">
  <p:cSld name="Title Slide">
    <p:bg>
      <p:bgPr>
        <a:solidFill>
          <a:srgbClr val="04333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 Box 12"/>
          <p:cNvSpPr txBox="1">
            <a:spLocks noChangeArrowheads="1"/>
          </p:cNvSpPr>
          <p:nvPr userDrawn="1"/>
        </p:nvSpPr>
        <p:spPr bwMode="auto">
          <a:xfrm>
            <a:off x="4965700" y="6498597"/>
            <a:ext cx="4178300" cy="338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n-US" sz="1600" i="1" dirty="0">
                <a:solidFill>
                  <a:srgbClr val="FFEAD5"/>
                </a:solidFill>
                <a:latin typeface="Times New Roman" pitchFamily="18" charset="0"/>
                <a:cs typeface="Arial"/>
              </a:rPr>
              <a:t>© 2014 Worth Publishers, all rights reserved</a:t>
            </a:r>
          </a:p>
        </p:txBody>
      </p:sp>
      <p:sp>
        <p:nvSpPr>
          <p:cNvPr id="15" name="TextBox 14"/>
          <p:cNvSpPr txBox="1"/>
          <p:nvPr userDrawn="1"/>
        </p:nvSpPr>
        <p:spPr>
          <a:xfrm>
            <a:off x="584200" y="3577166"/>
            <a:ext cx="8280400" cy="2068259"/>
          </a:xfrm>
          <a:prstGeom prst="rect">
            <a:avLst/>
          </a:prstGeom>
          <a:noFill/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3600" b="1" dirty="0">
                <a:solidFill>
                  <a:srgbClr val="FFEAD5"/>
                </a:solidFill>
                <a:effectLst>
                  <a:outerShdw blurRad="12700" dist="38100" dir="2700000" algn="tl" rotWithShape="0">
                    <a:schemeClr val="tx1">
                      <a:alpha val="67000"/>
                    </a:schemeClr>
                  </a:outerShdw>
                </a:effectLst>
                <a:latin typeface="+mj-lt"/>
              </a:rPr>
              <a:t>National Income: </a:t>
            </a:r>
            <a:br>
              <a:rPr lang="en-US" sz="3600" b="1" dirty="0">
                <a:solidFill>
                  <a:srgbClr val="FFEAD5"/>
                </a:solidFill>
                <a:effectLst>
                  <a:outerShdw blurRad="12700" dist="38100" dir="2700000" algn="tl" rotWithShape="0">
                    <a:schemeClr val="tx1">
                      <a:alpha val="67000"/>
                    </a:schemeClr>
                  </a:outerShdw>
                </a:effectLst>
                <a:latin typeface="+mj-lt"/>
              </a:rPr>
            </a:br>
            <a:r>
              <a:rPr lang="en-US" sz="3600" b="1" dirty="0">
                <a:solidFill>
                  <a:srgbClr val="FFEAD5"/>
                </a:solidFill>
                <a:effectLst>
                  <a:outerShdw blurRad="12700" dist="38100" dir="2700000" algn="tl" rotWithShape="0">
                    <a:schemeClr val="tx1">
                      <a:alpha val="67000"/>
                    </a:schemeClr>
                  </a:outerShdw>
                </a:effectLst>
                <a:latin typeface="+mj-lt"/>
              </a:rPr>
              <a:t>Where It</a:t>
            </a:r>
            <a:r>
              <a:rPr lang="en-US" sz="3600" b="1" baseline="0" dirty="0">
                <a:solidFill>
                  <a:srgbClr val="FFEAD5"/>
                </a:solidFill>
                <a:effectLst>
                  <a:outerShdw blurRad="12700" dist="38100" dir="2700000" algn="tl" rotWithShape="0">
                    <a:schemeClr val="tx1">
                      <a:alpha val="67000"/>
                    </a:schemeClr>
                  </a:outerShdw>
                </a:effectLst>
                <a:latin typeface="+mj-lt"/>
              </a:rPr>
              <a:t> Comes From </a:t>
            </a:r>
            <a:br>
              <a:rPr lang="en-US" sz="3600" b="1" baseline="0" dirty="0">
                <a:solidFill>
                  <a:srgbClr val="FFEAD5"/>
                </a:solidFill>
                <a:effectLst>
                  <a:outerShdw blurRad="12700" dist="38100" dir="2700000" algn="tl" rotWithShape="0">
                    <a:schemeClr val="tx1">
                      <a:alpha val="67000"/>
                    </a:schemeClr>
                  </a:outerShdw>
                </a:effectLst>
                <a:latin typeface="+mj-lt"/>
              </a:rPr>
            </a:br>
            <a:r>
              <a:rPr lang="en-US" sz="3600" b="1" baseline="0" dirty="0">
                <a:solidFill>
                  <a:srgbClr val="FFEAD5"/>
                </a:solidFill>
                <a:effectLst>
                  <a:outerShdw blurRad="12700" dist="38100" dir="2700000" algn="tl" rotWithShape="0">
                    <a:schemeClr val="tx1">
                      <a:alpha val="67000"/>
                    </a:schemeClr>
                  </a:outerShdw>
                </a:effectLst>
                <a:latin typeface="+mj-lt"/>
              </a:rPr>
              <a:t>and Where It Goes</a:t>
            </a:r>
            <a:endParaRPr lang="en-US" sz="3600" b="1" dirty="0">
              <a:solidFill>
                <a:srgbClr val="FFEAD5"/>
              </a:solidFill>
              <a:effectLst>
                <a:outerShdw blurRad="12700" dist="38100" dir="2700000" algn="tl" rotWithShape="0">
                  <a:schemeClr val="tx1">
                    <a:alpha val="67000"/>
                  </a:schemeClr>
                </a:outerShdw>
              </a:effectLst>
              <a:latin typeface="+mj-lt"/>
            </a:endParaRPr>
          </a:p>
        </p:txBody>
      </p:sp>
      <p:sp>
        <p:nvSpPr>
          <p:cNvPr id="17" name="TextBox 16"/>
          <p:cNvSpPr txBox="1"/>
          <p:nvPr userDrawn="1"/>
        </p:nvSpPr>
        <p:spPr>
          <a:xfrm>
            <a:off x="7581900" y="138348"/>
            <a:ext cx="1292625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8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3</a:t>
            </a:r>
          </a:p>
        </p:txBody>
      </p:sp>
      <p:sp>
        <p:nvSpPr>
          <p:cNvPr id="20" name="TextBox 19"/>
          <p:cNvSpPr txBox="1"/>
          <p:nvPr userDrawn="1"/>
        </p:nvSpPr>
        <p:spPr>
          <a:xfrm>
            <a:off x="5854700" y="570149"/>
            <a:ext cx="1841500" cy="5847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CHAPTER</a:t>
            </a:r>
          </a:p>
        </p:txBody>
      </p:sp>
      <p:pic>
        <p:nvPicPr>
          <p:cNvPr id="35842" name="Picture 2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986491"/>
            <a:ext cx="9144000" cy="15149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09436367"/>
      </p:ext>
    </p:extLst>
  </p:cSld>
  <p:clrMapOvr>
    <a:masterClrMapping/>
  </p:clrMapOvr>
  <p:transition>
    <p:wipe dir="r"/>
  </p:transition>
  <p:hf sldNum="0" hd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3400">
                <a:solidFill>
                  <a:srgbClr val="00006E"/>
                </a:solidFill>
                <a:latin typeface="+mj-lt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65260987"/>
      </p:ext>
    </p:extLst>
  </p:cSld>
  <p:clrMapOvr>
    <a:masterClrMapping/>
  </p:clrMapOvr>
  <p:transition>
    <p:wipe dir="r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6250" y="1241425"/>
            <a:ext cx="4029075" cy="488473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57725" y="1241425"/>
            <a:ext cx="4029075" cy="488473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700391982"/>
      </p:ext>
    </p:extLst>
  </p:cSld>
  <p:clrMapOvr>
    <a:masterClrMapping/>
  </p:clrMapOvr>
  <p:transition>
    <p:wipe dir="r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075507646"/>
      </p:ext>
    </p:extLst>
  </p:cSld>
  <p:clrMapOvr>
    <a:masterClrMapping/>
  </p:clrMapOvr>
  <p:transition>
    <p:wipe dir="r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673570663"/>
      </p:ext>
    </p:extLst>
  </p:cSld>
  <p:clrMapOvr>
    <a:masterClrMapping/>
  </p:clrMapOvr>
  <p:transition>
    <p:wipe dir="r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20233721"/>
      </p:ext>
    </p:extLst>
  </p:cSld>
  <p:clrMapOvr>
    <a:masterClrMapping/>
  </p:clrMapOvr>
  <p:transition>
    <p:wipe dir="r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398890610"/>
      </p:ext>
    </p:extLst>
  </p:cSld>
  <p:clrMapOvr>
    <a:masterClrMapping/>
  </p:clrMapOvr>
  <p:transition>
    <p:wipe dir="r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663862596"/>
      </p:ext>
    </p:extLst>
  </p:cSld>
  <p:clrMapOvr>
    <a:masterClrMapping/>
  </p:clrMapOvr>
  <p:transition>
    <p:wipe dir="r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407439191"/>
      </p:ext>
    </p:extLst>
  </p:cSld>
  <p:clrMapOvr>
    <a:masterClrMapping/>
  </p:clrMapOvr>
  <p:transition>
    <p:wipe dir="r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51625" y="236538"/>
            <a:ext cx="2060575" cy="58896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66725" y="236538"/>
            <a:ext cx="6032500" cy="58896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238474600"/>
      </p:ext>
    </p:extLst>
  </p:cSld>
  <p:clrMapOvr>
    <a:masterClrMapping/>
  </p:clrMapOvr>
  <p:transition>
    <p:wipe dir="r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3" name="Rectangle 9"/>
          <p:cNvSpPr>
            <a:spLocks noChangeArrowheads="1"/>
          </p:cNvSpPr>
          <p:nvPr/>
        </p:nvSpPr>
        <p:spPr bwMode="auto">
          <a:xfrm>
            <a:off x="8450263" y="6407150"/>
            <a:ext cx="501650" cy="29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/>
          <a:lstStyle/>
          <a:p>
            <a:pPr algn="r">
              <a:defRPr/>
            </a:pPr>
            <a:fld id="{F2A5E683-01D6-445B-882C-7AE69BAD7C28}" type="slidenum">
              <a:rPr lang="en-US" sz="1600">
                <a:solidFill>
                  <a:srgbClr val="198A46"/>
                </a:solidFill>
                <a:cs typeface="+mn-cs"/>
              </a:rPr>
              <a:pPr algn="r">
                <a:defRPr/>
              </a:pPr>
              <a:t>‹#›</a:t>
            </a:fld>
            <a:endParaRPr lang="en-US" sz="1600" dirty="0">
              <a:solidFill>
                <a:srgbClr val="198A46"/>
              </a:solidFill>
              <a:cs typeface="+mn-cs"/>
            </a:endParaRPr>
          </a:p>
        </p:txBody>
      </p:sp>
      <p:sp>
        <p:nvSpPr>
          <p:cNvPr id="1027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66725" y="236538"/>
            <a:ext cx="8245475" cy="939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dirty="0"/>
              <a:t>Click to edit Master title style</a:t>
            </a:r>
          </a:p>
        </p:txBody>
      </p:sp>
      <p:sp>
        <p:nvSpPr>
          <p:cNvPr id="2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76250" y="1241425"/>
            <a:ext cx="8210550" cy="4884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49162" name="Rectangle 10"/>
          <p:cNvSpPr>
            <a:spLocks noChangeArrowheads="1"/>
          </p:cNvSpPr>
          <p:nvPr userDrawn="1"/>
        </p:nvSpPr>
        <p:spPr bwMode="auto">
          <a:xfrm>
            <a:off x="122238" y="6305550"/>
            <a:ext cx="7480300" cy="412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defRPr/>
            </a:pPr>
            <a:r>
              <a:rPr lang="en-US" sz="1700" b="1" dirty="0">
                <a:solidFill>
                  <a:srgbClr val="198A46"/>
                </a:solidFill>
                <a:cs typeface="+mn-cs"/>
              </a:rPr>
              <a:t>CHAPTER 3</a:t>
            </a:r>
            <a:r>
              <a:rPr lang="en-US" sz="1700" dirty="0">
                <a:solidFill>
                  <a:srgbClr val="198A46"/>
                </a:solidFill>
                <a:cs typeface="+mn-cs"/>
              </a:rPr>
              <a:t>  </a:t>
            </a:r>
            <a:r>
              <a:rPr lang="en-US" sz="2100" dirty="0">
                <a:solidFill>
                  <a:srgbClr val="198A46"/>
                </a:solidFill>
                <a:cs typeface="+mn-cs"/>
              </a:rPr>
              <a:t>National Income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10" r:id="rId1"/>
    <p:sldLayoutId id="2147483790" r:id="rId2"/>
    <p:sldLayoutId id="2147483792" r:id="rId3"/>
    <p:sldLayoutId id="2147483793" r:id="rId4"/>
    <p:sldLayoutId id="2147483794" r:id="rId5"/>
    <p:sldLayoutId id="2147483795" r:id="rId6"/>
    <p:sldLayoutId id="2147483796" r:id="rId7"/>
    <p:sldLayoutId id="2147483797" r:id="rId8"/>
    <p:sldLayoutId id="2147483798" r:id="rId9"/>
    <p:sldLayoutId id="2147483799" r:id="rId10"/>
  </p:sldLayoutIdLst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 bldLvl="5">
        <p:tmplLst>
          <p:tmpl lvl="1">
            <p:tnLst>
              <p:par>
                <p:cTn presetID="22" presetClass="entr" presetSubtype="8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2"/>
                        </p:tgtEl>
                      </p:cBhvr>
                    </p:animEffect>
                  </p:childTnLst>
                </p:cTn>
              </p:par>
            </p:tnLst>
          </p:tmpl>
          <p:tmpl lvl="2">
            <p:tnLst>
              <p:par>
                <p:cTn presetID="22" presetClass="entr" presetSubtype="8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2"/>
                        </p:tgtEl>
                      </p:cBhvr>
                    </p:animEffect>
                  </p:childTnLst>
                </p:cTn>
              </p:par>
            </p:tnLst>
          </p:tmpl>
          <p:tmpl lvl="3">
            <p:tnLst>
              <p:par>
                <p:cTn presetID="22" presetClass="entr" presetSubtype="8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2"/>
                        </p:tgtEl>
                      </p:cBhvr>
                    </p:animEffect>
                  </p:childTnLst>
                </p:cTn>
              </p:par>
            </p:tnLst>
          </p:tmpl>
          <p:tmpl lvl="4">
            <p:tnLst>
              <p:par>
                <p:cTn presetID="22" presetClass="entr" presetSubtype="8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2"/>
                        </p:tgtEl>
                      </p:cBhvr>
                    </p:animEffect>
                  </p:childTnLst>
                </p:cTn>
              </p:par>
            </p:tnLst>
          </p:tmpl>
          <p:tmpl lvl="5">
            <p:tnLst>
              <p:par>
                <p:cTn presetID="22" presetClass="entr" presetSubtype="8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2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  <p:hf sldNum="0" hdr="0" dt="0"/>
  <p:txStyles>
    <p:titleStyle>
      <a:lvl1pPr algn="l" rtl="0" eaLnBrk="0" fontAlgn="base" hangingPunct="0">
        <a:lnSpc>
          <a:spcPct val="105000"/>
        </a:lnSpc>
        <a:spcBef>
          <a:spcPct val="0"/>
        </a:spcBef>
        <a:spcAft>
          <a:spcPct val="0"/>
        </a:spcAft>
        <a:defRPr sz="3400" b="1">
          <a:solidFill>
            <a:srgbClr val="00006E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105000"/>
        </a:lnSpc>
        <a:spcBef>
          <a:spcPct val="0"/>
        </a:spcBef>
        <a:spcAft>
          <a:spcPct val="0"/>
        </a:spcAft>
        <a:defRPr sz="3400" b="1">
          <a:solidFill>
            <a:srgbClr val="660033"/>
          </a:solidFill>
          <a:latin typeface="Tahoma" pitchFamily="34" charset="0"/>
          <a:cs typeface="Arial" charset="0"/>
        </a:defRPr>
      </a:lvl2pPr>
      <a:lvl3pPr algn="l" rtl="0" eaLnBrk="0" fontAlgn="base" hangingPunct="0">
        <a:lnSpc>
          <a:spcPct val="105000"/>
        </a:lnSpc>
        <a:spcBef>
          <a:spcPct val="0"/>
        </a:spcBef>
        <a:spcAft>
          <a:spcPct val="0"/>
        </a:spcAft>
        <a:defRPr sz="3400" b="1">
          <a:solidFill>
            <a:srgbClr val="660033"/>
          </a:solidFill>
          <a:latin typeface="Tahoma" pitchFamily="34" charset="0"/>
          <a:cs typeface="Arial" charset="0"/>
        </a:defRPr>
      </a:lvl3pPr>
      <a:lvl4pPr algn="l" rtl="0" eaLnBrk="0" fontAlgn="base" hangingPunct="0">
        <a:lnSpc>
          <a:spcPct val="105000"/>
        </a:lnSpc>
        <a:spcBef>
          <a:spcPct val="0"/>
        </a:spcBef>
        <a:spcAft>
          <a:spcPct val="0"/>
        </a:spcAft>
        <a:defRPr sz="3400" b="1">
          <a:solidFill>
            <a:srgbClr val="660033"/>
          </a:solidFill>
          <a:latin typeface="Tahoma" pitchFamily="34" charset="0"/>
          <a:cs typeface="Arial" charset="0"/>
        </a:defRPr>
      </a:lvl4pPr>
      <a:lvl5pPr algn="l" rtl="0" eaLnBrk="0" fontAlgn="base" hangingPunct="0">
        <a:lnSpc>
          <a:spcPct val="105000"/>
        </a:lnSpc>
        <a:spcBef>
          <a:spcPct val="0"/>
        </a:spcBef>
        <a:spcAft>
          <a:spcPct val="0"/>
        </a:spcAft>
        <a:defRPr sz="3400" b="1">
          <a:solidFill>
            <a:srgbClr val="660033"/>
          </a:solidFill>
          <a:latin typeface="Tahoma" pitchFamily="34" charset="0"/>
          <a:cs typeface="Arial" charset="0"/>
        </a:defRPr>
      </a:lvl5pPr>
      <a:lvl6pPr marL="457200" algn="l" rtl="0" fontAlgn="base">
        <a:lnSpc>
          <a:spcPct val="105000"/>
        </a:lnSpc>
        <a:spcBef>
          <a:spcPct val="0"/>
        </a:spcBef>
        <a:spcAft>
          <a:spcPct val="0"/>
        </a:spcAft>
        <a:defRPr sz="3400" b="1">
          <a:solidFill>
            <a:srgbClr val="660033"/>
          </a:solidFill>
          <a:latin typeface="Tahoma" pitchFamily="34" charset="0"/>
          <a:cs typeface="Arial" charset="0"/>
        </a:defRPr>
      </a:lvl6pPr>
      <a:lvl7pPr marL="914400" algn="l" rtl="0" fontAlgn="base">
        <a:lnSpc>
          <a:spcPct val="105000"/>
        </a:lnSpc>
        <a:spcBef>
          <a:spcPct val="0"/>
        </a:spcBef>
        <a:spcAft>
          <a:spcPct val="0"/>
        </a:spcAft>
        <a:defRPr sz="3400" b="1">
          <a:solidFill>
            <a:srgbClr val="660033"/>
          </a:solidFill>
          <a:latin typeface="Tahoma" pitchFamily="34" charset="0"/>
          <a:cs typeface="Arial" charset="0"/>
        </a:defRPr>
      </a:lvl7pPr>
      <a:lvl8pPr marL="1371600" algn="l" rtl="0" fontAlgn="base">
        <a:lnSpc>
          <a:spcPct val="105000"/>
        </a:lnSpc>
        <a:spcBef>
          <a:spcPct val="0"/>
        </a:spcBef>
        <a:spcAft>
          <a:spcPct val="0"/>
        </a:spcAft>
        <a:defRPr sz="3400" b="1">
          <a:solidFill>
            <a:srgbClr val="660033"/>
          </a:solidFill>
          <a:latin typeface="Tahoma" pitchFamily="34" charset="0"/>
          <a:cs typeface="Arial" charset="0"/>
        </a:defRPr>
      </a:lvl8pPr>
      <a:lvl9pPr marL="1828800" algn="l" rtl="0" fontAlgn="base">
        <a:lnSpc>
          <a:spcPct val="105000"/>
        </a:lnSpc>
        <a:spcBef>
          <a:spcPct val="0"/>
        </a:spcBef>
        <a:spcAft>
          <a:spcPct val="0"/>
        </a:spcAft>
        <a:defRPr sz="3400" b="1">
          <a:solidFill>
            <a:srgbClr val="660033"/>
          </a:solidFill>
          <a:latin typeface="Tahoma" pitchFamily="34" charset="0"/>
          <a:cs typeface="Arial" charset="0"/>
        </a:defRPr>
      </a:lvl9pPr>
    </p:titleStyle>
    <p:bodyStyle>
      <a:lvl1pPr marL="342900" indent="-342900" algn="l" rtl="0" eaLnBrk="0" fontAlgn="base" hangingPunct="0">
        <a:lnSpc>
          <a:spcPct val="105000"/>
        </a:lnSpc>
        <a:spcBef>
          <a:spcPct val="45000"/>
        </a:spcBef>
        <a:spcAft>
          <a:spcPct val="0"/>
        </a:spcAft>
        <a:buClr>
          <a:srgbClr val="996633"/>
        </a:buClr>
        <a:buSzPct val="120000"/>
        <a:buFont typeface="Wingdings" pitchFamily="2" charset="2"/>
        <a:buChar char="§"/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rgbClr val="FF6600"/>
        </a:buClr>
        <a:buSzPct val="120000"/>
        <a:buFont typeface="Wingdings" pitchFamily="2" charset="2"/>
        <a:buChar char="§"/>
        <a:defRPr sz="27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Font typeface="Wingdings" pitchFamily="2" charset="2"/>
        <a:buChar char="§"/>
        <a:defRPr sz="26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6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6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6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6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6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6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3.bin"/><Relationship Id="rId13" Type="http://schemas.openxmlformats.org/officeDocument/2006/relationships/image" Target="../media/image6.wmf"/><Relationship Id="rId3" Type="http://schemas.openxmlformats.org/officeDocument/2006/relationships/notesSlide" Target="../notesSlides/notesSlide7.xml"/><Relationship Id="rId7" Type="http://schemas.openxmlformats.org/officeDocument/2006/relationships/image" Target="../media/image3.wmf"/><Relationship Id="rId12" Type="http://schemas.openxmlformats.org/officeDocument/2006/relationships/oleObject" Target="../embeddings/oleObject5.bin"/><Relationship Id="rId2" Type="http://schemas.openxmlformats.org/officeDocument/2006/relationships/slideLayout" Target="../slideLayouts/slideLayout5.xml"/><Relationship Id="rId1" Type="http://schemas.openxmlformats.org/officeDocument/2006/relationships/vmlDrawing" Target="../drawings/vmlDrawing1.vml"/><Relationship Id="rId6" Type="http://schemas.openxmlformats.org/officeDocument/2006/relationships/oleObject" Target="../embeddings/oleObject2.bin"/><Relationship Id="rId11" Type="http://schemas.openxmlformats.org/officeDocument/2006/relationships/image" Target="../media/image5.wmf"/><Relationship Id="rId5" Type="http://schemas.openxmlformats.org/officeDocument/2006/relationships/image" Target="../media/image2.wmf"/><Relationship Id="rId15" Type="http://schemas.openxmlformats.org/officeDocument/2006/relationships/image" Target="../media/image7.wmf"/><Relationship Id="rId10" Type="http://schemas.openxmlformats.org/officeDocument/2006/relationships/oleObject" Target="../embeddings/oleObject4.bin"/><Relationship Id="rId4" Type="http://schemas.openxmlformats.org/officeDocument/2006/relationships/oleObject" Target="../embeddings/oleObject1.bin"/><Relationship Id="rId9" Type="http://schemas.openxmlformats.org/officeDocument/2006/relationships/image" Target="../media/image4.wmf"/><Relationship Id="rId14" Type="http://schemas.openxmlformats.org/officeDocument/2006/relationships/oleObject" Target="../embeddings/oleObject6.bin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9.bin"/><Relationship Id="rId3" Type="http://schemas.openxmlformats.org/officeDocument/2006/relationships/notesSlide" Target="../notesSlides/notesSlide8.xml"/><Relationship Id="rId7" Type="http://schemas.openxmlformats.org/officeDocument/2006/relationships/image" Target="../media/image9.wmf"/><Relationship Id="rId2" Type="http://schemas.openxmlformats.org/officeDocument/2006/relationships/slideLayout" Target="../slideLayouts/slideLayout5.xml"/><Relationship Id="rId1" Type="http://schemas.openxmlformats.org/officeDocument/2006/relationships/vmlDrawing" Target="../drawings/vmlDrawing2.vml"/><Relationship Id="rId6" Type="http://schemas.openxmlformats.org/officeDocument/2006/relationships/oleObject" Target="../embeddings/oleObject8.bin"/><Relationship Id="rId11" Type="http://schemas.openxmlformats.org/officeDocument/2006/relationships/image" Target="../media/image11.wmf"/><Relationship Id="rId5" Type="http://schemas.openxmlformats.org/officeDocument/2006/relationships/image" Target="../media/image8.wmf"/><Relationship Id="rId10" Type="http://schemas.openxmlformats.org/officeDocument/2006/relationships/oleObject" Target="../embeddings/oleObject10.bin"/><Relationship Id="rId4" Type="http://schemas.openxmlformats.org/officeDocument/2006/relationships/oleObject" Target="../embeddings/oleObject7.bin"/><Relationship Id="rId9" Type="http://schemas.openxmlformats.org/officeDocument/2006/relationships/image" Target="../media/image10.w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.xml"/><Relationship Id="rId7" Type="http://schemas.openxmlformats.org/officeDocument/2006/relationships/image" Target="../media/image13.wm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Relationship Id="rId6" Type="http://schemas.openxmlformats.org/officeDocument/2006/relationships/oleObject" Target="../embeddings/oleObject12.bin"/><Relationship Id="rId5" Type="http://schemas.openxmlformats.org/officeDocument/2006/relationships/image" Target="../media/image12.wmf"/><Relationship Id="rId4" Type="http://schemas.openxmlformats.org/officeDocument/2006/relationships/oleObject" Target="../embeddings/oleObject11.bin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5.bin"/><Relationship Id="rId13" Type="http://schemas.openxmlformats.org/officeDocument/2006/relationships/image" Target="../media/image17.wmf"/><Relationship Id="rId3" Type="http://schemas.openxmlformats.org/officeDocument/2006/relationships/notesSlide" Target="../notesSlides/notesSlide10.xml"/><Relationship Id="rId7" Type="http://schemas.openxmlformats.org/officeDocument/2006/relationships/image" Target="../media/image14.wmf"/><Relationship Id="rId12" Type="http://schemas.openxmlformats.org/officeDocument/2006/relationships/oleObject" Target="../embeddings/oleObject17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4.vml"/><Relationship Id="rId6" Type="http://schemas.openxmlformats.org/officeDocument/2006/relationships/oleObject" Target="../embeddings/oleObject14.bin"/><Relationship Id="rId11" Type="http://schemas.openxmlformats.org/officeDocument/2006/relationships/image" Target="../media/image16.wmf"/><Relationship Id="rId5" Type="http://schemas.openxmlformats.org/officeDocument/2006/relationships/image" Target="../media/image12.wmf"/><Relationship Id="rId10" Type="http://schemas.openxmlformats.org/officeDocument/2006/relationships/oleObject" Target="../embeddings/oleObject16.bin"/><Relationship Id="rId4" Type="http://schemas.openxmlformats.org/officeDocument/2006/relationships/oleObject" Target="../embeddings/oleObject13.bin"/><Relationship Id="rId9" Type="http://schemas.openxmlformats.org/officeDocument/2006/relationships/image" Target="../media/image15.wmf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20.bin"/><Relationship Id="rId3" Type="http://schemas.openxmlformats.org/officeDocument/2006/relationships/notesSlide" Target="../notesSlides/notesSlide11.xml"/><Relationship Id="rId7" Type="http://schemas.openxmlformats.org/officeDocument/2006/relationships/image" Target="../media/image18.wm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5.vml"/><Relationship Id="rId6" Type="http://schemas.openxmlformats.org/officeDocument/2006/relationships/oleObject" Target="../embeddings/oleObject19.bin"/><Relationship Id="rId11" Type="http://schemas.openxmlformats.org/officeDocument/2006/relationships/image" Target="../media/image17.wmf"/><Relationship Id="rId5" Type="http://schemas.openxmlformats.org/officeDocument/2006/relationships/image" Target="../media/image13.wmf"/><Relationship Id="rId10" Type="http://schemas.openxmlformats.org/officeDocument/2006/relationships/oleObject" Target="../embeddings/oleObject21.bin"/><Relationship Id="rId4" Type="http://schemas.openxmlformats.org/officeDocument/2006/relationships/oleObject" Target="../embeddings/oleObject18.bin"/><Relationship Id="rId9" Type="http://schemas.openxmlformats.org/officeDocument/2006/relationships/image" Target="../media/image19.wm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2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6.vml"/><Relationship Id="rId5" Type="http://schemas.openxmlformats.org/officeDocument/2006/relationships/image" Target="../media/image20.wmf"/><Relationship Id="rId4" Type="http://schemas.openxmlformats.org/officeDocument/2006/relationships/oleObject" Target="../embeddings/oleObject22.bin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3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7.vml"/><Relationship Id="rId5" Type="http://schemas.openxmlformats.org/officeDocument/2006/relationships/image" Target="../media/image21.wmf"/><Relationship Id="rId4" Type="http://schemas.openxmlformats.org/officeDocument/2006/relationships/oleObject" Target="../embeddings/oleObject23.bin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0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8.vml"/><Relationship Id="rId6" Type="http://schemas.openxmlformats.org/officeDocument/2006/relationships/chart" Target="../charts/chart1.xml"/><Relationship Id="rId5" Type="http://schemas.openxmlformats.org/officeDocument/2006/relationships/image" Target="../media/image22.png"/><Relationship Id="rId4" Type="http://schemas.openxmlformats.org/officeDocument/2006/relationships/oleObject" Target="../embeddings/oleObject24.bin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1.xml"/><Relationship Id="rId2" Type="http://schemas.openxmlformats.org/officeDocument/2006/relationships/slideLayout" Target="../slideLayouts/slideLayout5.xml"/><Relationship Id="rId1" Type="http://schemas.openxmlformats.org/officeDocument/2006/relationships/vmlDrawing" Target="../drawings/vmlDrawing9.vml"/><Relationship Id="rId5" Type="http://schemas.openxmlformats.org/officeDocument/2006/relationships/image" Target="../media/image23.wmf"/><Relationship Id="rId4" Type="http://schemas.openxmlformats.org/officeDocument/2006/relationships/oleObject" Target="../embeddings/oleObject25.bin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28.bin"/><Relationship Id="rId3" Type="http://schemas.openxmlformats.org/officeDocument/2006/relationships/notesSlide" Target="../notesSlides/notesSlide23.xml"/><Relationship Id="rId7" Type="http://schemas.openxmlformats.org/officeDocument/2006/relationships/image" Target="../media/image25.wm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0.vml"/><Relationship Id="rId6" Type="http://schemas.openxmlformats.org/officeDocument/2006/relationships/oleObject" Target="../embeddings/oleObject27.bin"/><Relationship Id="rId5" Type="http://schemas.openxmlformats.org/officeDocument/2006/relationships/image" Target="../media/image24.wmf"/><Relationship Id="rId4" Type="http://schemas.openxmlformats.org/officeDocument/2006/relationships/oleObject" Target="../embeddings/oleObject26.bin"/><Relationship Id="rId9" Type="http://schemas.openxmlformats.org/officeDocument/2006/relationships/image" Target="../media/image26.wmf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31.bin"/><Relationship Id="rId3" Type="http://schemas.openxmlformats.org/officeDocument/2006/relationships/notesSlide" Target="../notesSlides/notesSlide24.xml"/><Relationship Id="rId7" Type="http://schemas.openxmlformats.org/officeDocument/2006/relationships/image" Target="../media/image25.wm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1.vml"/><Relationship Id="rId6" Type="http://schemas.openxmlformats.org/officeDocument/2006/relationships/oleObject" Target="../embeddings/oleObject30.bin"/><Relationship Id="rId5" Type="http://schemas.openxmlformats.org/officeDocument/2006/relationships/image" Target="../media/image24.wmf"/><Relationship Id="rId4" Type="http://schemas.openxmlformats.org/officeDocument/2006/relationships/oleObject" Target="../embeddings/oleObject29.bin"/><Relationship Id="rId9" Type="http://schemas.openxmlformats.org/officeDocument/2006/relationships/image" Target="../media/image26.wmf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8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2.vml"/><Relationship Id="rId5" Type="http://schemas.openxmlformats.org/officeDocument/2006/relationships/image" Target="../media/image27.wmf"/><Relationship Id="rId4" Type="http://schemas.openxmlformats.org/officeDocument/2006/relationships/oleObject" Target="../embeddings/oleObject32.bin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0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3.vml"/><Relationship Id="rId5" Type="http://schemas.openxmlformats.org/officeDocument/2006/relationships/image" Target="../media/image28.wmf"/><Relationship Id="rId4" Type="http://schemas.openxmlformats.org/officeDocument/2006/relationships/oleObject" Target="../embeddings/oleObject33.bin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36.bin"/><Relationship Id="rId13" Type="http://schemas.openxmlformats.org/officeDocument/2006/relationships/image" Target="../media/image33.wmf"/><Relationship Id="rId3" Type="http://schemas.openxmlformats.org/officeDocument/2006/relationships/notesSlide" Target="../notesSlides/notesSlide32.xml"/><Relationship Id="rId7" Type="http://schemas.openxmlformats.org/officeDocument/2006/relationships/image" Target="../media/image30.wmf"/><Relationship Id="rId12" Type="http://schemas.openxmlformats.org/officeDocument/2006/relationships/oleObject" Target="../embeddings/oleObject38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4.vml"/><Relationship Id="rId6" Type="http://schemas.openxmlformats.org/officeDocument/2006/relationships/oleObject" Target="../embeddings/oleObject35.bin"/><Relationship Id="rId11" Type="http://schemas.openxmlformats.org/officeDocument/2006/relationships/image" Target="../media/image32.wmf"/><Relationship Id="rId5" Type="http://schemas.openxmlformats.org/officeDocument/2006/relationships/image" Target="../media/image29.wmf"/><Relationship Id="rId10" Type="http://schemas.openxmlformats.org/officeDocument/2006/relationships/oleObject" Target="../embeddings/oleObject37.bin"/><Relationship Id="rId4" Type="http://schemas.openxmlformats.org/officeDocument/2006/relationships/oleObject" Target="../embeddings/oleObject34.bin"/><Relationship Id="rId9" Type="http://schemas.openxmlformats.org/officeDocument/2006/relationships/image" Target="../media/image31.wmf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5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4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5.vml"/><Relationship Id="rId5" Type="http://schemas.openxmlformats.org/officeDocument/2006/relationships/image" Target="../media/image35.wmf"/><Relationship Id="rId4" Type="http://schemas.openxmlformats.org/officeDocument/2006/relationships/oleObject" Target="../embeddings/oleObject39.bin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5.xml"/><Relationship Id="rId7" Type="http://schemas.openxmlformats.org/officeDocument/2006/relationships/image" Target="../media/image37.wm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6.vml"/><Relationship Id="rId6" Type="http://schemas.openxmlformats.org/officeDocument/2006/relationships/oleObject" Target="../embeddings/oleObject41.bin"/><Relationship Id="rId5" Type="http://schemas.openxmlformats.org/officeDocument/2006/relationships/image" Target="../media/image36.wmf"/><Relationship Id="rId4" Type="http://schemas.openxmlformats.org/officeDocument/2006/relationships/oleObject" Target="../embeddings/oleObject40.bin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5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5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5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7.vml"/><Relationship Id="rId5" Type="http://schemas.openxmlformats.org/officeDocument/2006/relationships/image" Target="../media/image39.wmf"/><Relationship Id="rId4" Type="http://schemas.openxmlformats.org/officeDocument/2006/relationships/oleObject" Target="../embeddings/oleObject42.bin"/></Relationships>
</file>

<file path=ppt/slides/_rels/slide46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45.bin"/><Relationship Id="rId3" Type="http://schemas.openxmlformats.org/officeDocument/2006/relationships/notesSlide" Target="../notesSlides/notesSlide46.xml"/><Relationship Id="rId7" Type="http://schemas.openxmlformats.org/officeDocument/2006/relationships/image" Target="../media/image41.wm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8.vml"/><Relationship Id="rId6" Type="http://schemas.openxmlformats.org/officeDocument/2006/relationships/oleObject" Target="../embeddings/oleObject44.bin"/><Relationship Id="rId5" Type="http://schemas.openxmlformats.org/officeDocument/2006/relationships/image" Target="../media/image40.wmf"/><Relationship Id="rId4" Type="http://schemas.openxmlformats.org/officeDocument/2006/relationships/oleObject" Target="../embeddings/oleObject43.bin"/><Relationship Id="rId9" Type="http://schemas.openxmlformats.org/officeDocument/2006/relationships/image" Target="../media/image42.wmf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7.xml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8.xml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9.xml"/><Relationship Id="rId1" Type="http://schemas.openxmlformats.org/officeDocument/2006/relationships/slideLayout" Target="../slideLayouts/slideLayout5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0.xml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1.xml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2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9.vml"/><Relationship Id="rId5" Type="http://schemas.openxmlformats.org/officeDocument/2006/relationships/image" Target="../media/image43.wmf"/><Relationship Id="rId4" Type="http://schemas.openxmlformats.org/officeDocument/2006/relationships/oleObject" Target="../embeddings/oleObject46.bin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3.xml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49.bin"/><Relationship Id="rId13" Type="http://schemas.openxmlformats.org/officeDocument/2006/relationships/image" Target="../media/image48.wmf"/><Relationship Id="rId18" Type="http://schemas.openxmlformats.org/officeDocument/2006/relationships/oleObject" Target="../embeddings/oleObject54.bin"/><Relationship Id="rId3" Type="http://schemas.openxmlformats.org/officeDocument/2006/relationships/notesSlide" Target="../notesSlides/notesSlide54.xml"/><Relationship Id="rId21" Type="http://schemas.openxmlformats.org/officeDocument/2006/relationships/image" Target="../media/image52.wmf"/><Relationship Id="rId7" Type="http://schemas.openxmlformats.org/officeDocument/2006/relationships/image" Target="../media/image45.wmf"/><Relationship Id="rId12" Type="http://schemas.openxmlformats.org/officeDocument/2006/relationships/oleObject" Target="../embeddings/oleObject51.bin"/><Relationship Id="rId17" Type="http://schemas.openxmlformats.org/officeDocument/2006/relationships/image" Target="../media/image50.wmf"/><Relationship Id="rId2" Type="http://schemas.openxmlformats.org/officeDocument/2006/relationships/slideLayout" Target="../slideLayouts/slideLayout2.xml"/><Relationship Id="rId16" Type="http://schemas.openxmlformats.org/officeDocument/2006/relationships/oleObject" Target="../embeddings/oleObject53.bin"/><Relationship Id="rId20" Type="http://schemas.openxmlformats.org/officeDocument/2006/relationships/oleObject" Target="../embeddings/oleObject55.bin"/><Relationship Id="rId1" Type="http://schemas.openxmlformats.org/officeDocument/2006/relationships/vmlDrawing" Target="../drawings/vmlDrawing20.vml"/><Relationship Id="rId6" Type="http://schemas.openxmlformats.org/officeDocument/2006/relationships/oleObject" Target="../embeddings/oleObject48.bin"/><Relationship Id="rId11" Type="http://schemas.openxmlformats.org/officeDocument/2006/relationships/image" Target="../media/image47.wmf"/><Relationship Id="rId5" Type="http://schemas.openxmlformats.org/officeDocument/2006/relationships/image" Target="../media/image44.wmf"/><Relationship Id="rId15" Type="http://schemas.openxmlformats.org/officeDocument/2006/relationships/image" Target="../media/image49.wmf"/><Relationship Id="rId10" Type="http://schemas.openxmlformats.org/officeDocument/2006/relationships/oleObject" Target="../embeddings/oleObject50.bin"/><Relationship Id="rId19" Type="http://schemas.openxmlformats.org/officeDocument/2006/relationships/image" Target="../media/image51.wmf"/><Relationship Id="rId4" Type="http://schemas.openxmlformats.org/officeDocument/2006/relationships/oleObject" Target="../embeddings/oleObject47.bin"/><Relationship Id="rId9" Type="http://schemas.openxmlformats.org/officeDocument/2006/relationships/image" Target="../media/image46.wmf"/><Relationship Id="rId14" Type="http://schemas.openxmlformats.org/officeDocument/2006/relationships/oleObject" Target="../embeddings/oleObject52.bin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5.xml"/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notesSlide" Target="../notesSlides/notesSlide56.xml"/><Relationship Id="rId1" Type="http://schemas.openxmlformats.org/officeDocument/2006/relationships/slideLayout" Target="../slideLayouts/slideLayout5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notesSlide" Target="../notesSlides/notesSlide57.xml"/><Relationship Id="rId1" Type="http://schemas.openxmlformats.org/officeDocument/2006/relationships/slideLayout" Target="../slideLayouts/slideLayout5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8.xml"/><Relationship Id="rId2" Type="http://schemas.openxmlformats.org/officeDocument/2006/relationships/slideLayout" Target="../slideLayouts/slideLayout5.xml"/><Relationship Id="rId1" Type="http://schemas.openxmlformats.org/officeDocument/2006/relationships/vmlDrawing" Target="../drawings/vmlDrawing21.vml"/><Relationship Id="rId5" Type="http://schemas.openxmlformats.org/officeDocument/2006/relationships/image" Target="../media/image55.wmf"/><Relationship Id="rId4" Type="http://schemas.openxmlformats.org/officeDocument/2006/relationships/oleObject" Target="../embeddings/oleObject56.bin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9.xml"/><Relationship Id="rId2" Type="http://schemas.openxmlformats.org/officeDocument/2006/relationships/slideLayout" Target="../slideLayouts/slideLayout5.xml"/><Relationship Id="rId1" Type="http://schemas.openxmlformats.org/officeDocument/2006/relationships/vmlDrawing" Target="../drawings/vmlDrawing22.vml"/><Relationship Id="rId5" Type="http://schemas.openxmlformats.org/officeDocument/2006/relationships/image" Target="../media/image55.wmf"/><Relationship Id="rId4" Type="http://schemas.openxmlformats.org/officeDocument/2006/relationships/oleObject" Target="../embeddings/oleObject57.bin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0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3.vml"/><Relationship Id="rId5" Type="http://schemas.openxmlformats.org/officeDocument/2006/relationships/image" Target="../media/image56.wmf"/><Relationship Id="rId4" Type="http://schemas.openxmlformats.org/officeDocument/2006/relationships/oleObject" Target="../embeddings/oleObject58.bin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1.xml"/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2.xml"/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61.bin"/><Relationship Id="rId3" Type="http://schemas.openxmlformats.org/officeDocument/2006/relationships/notesSlide" Target="../notesSlides/notesSlide63.xml"/><Relationship Id="rId7" Type="http://schemas.openxmlformats.org/officeDocument/2006/relationships/image" Target="../media/image57.wm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4.vml"/><Relationship Id="rId6" Type="http://schemas.openxmlformats.org/officeDocument/2006/relationships/oleObject" Target="../embeddings/oleObject60.bin"/><Relationship Id="rId5" Type="http://schemas.openxmlformats.org/officeDocument/2006/relationships/image" Target="../media/image55.wmf"/><Relationship Id="rId4" Type="http://schemas.openxmlformats.org/officeDocument/2006/relationships/oleObject" Target="../embeddings/oleObject59.bin"/><Relationship Id="rId9" Type="http://schemas.openxmlformats.org/officeDocument/2006/relationships/image" Target="../media/image58.wmf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4.xml"/><Relationship Id="rId7" Type="http://schemas.openxmlformats.org/officeDocument/2006/relationships/image" Target="../media/image60.wmf"/><Relationship Id="rId2" Type="http://schemas.openxmlformats.org/officeDocument/2006/relationships/slideLayout" Target="../slideLayouts/slideLayout5.xml"/><Relationship Id="rId1" Type="http://schemas.openxmlformats.org/officeDocument/2006/relationships/vmlDrawing" Target="../drawings/vmlDrawing25.vml"/><Relationship Id="rId6" Type="http://schemas.openxmlformats.org/officeDocument/2006/relationships/oleObject" Target="../embeddings/oleObject63.bin"/><Relationship Id="rId5" Type="http://schemas.openxmlformats.org/officeDocument/2006/relationships/image" Target="../media/image59.wmf"/><Relationship Id="rId4" Type="http://schemas.openxmlformats.org/officeDocument/2006/relationships/oleObject" Target="../embeddings/oleObject62.bin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5.xml"/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6.xml"/><Relationship Id="rId1" Type="http://schemas.openxmlformats.org/officeDocument/2006/relationships/slideLayout" Target="../slideLayouts/slideLayout2.xml"/></Relationships>
</file>

<file path=ppt/slides/_rels/slide6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7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6.vml"/><Relationship Id="rId5" Type="http://schemas.openxmlformats.org/officeDocument/2006/relationships/image" Target="../media/image61.wmf"/><Relationship Id="rId4" Type="http://schemas.openxmlformats.org/officeDocument/2006/relationships/oleObject" Target="../embeddings/oleObject64.bin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8.xml"/><Relationship Id="rId1" Type="http://schemas.openxmlformats.org/officeDocument/2006/relationships/slideLayout" Target="../slideLayouts/slideLayout2.xml"/></Relationships>
</file>

<file path=ppt/slides/_rels/slide6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9.xml"/><Relationship Id="rId2" Type="http://schemas.openxmlformats.org/officeDocument/2006/relationships/slideLayout" Target="../slideLayouts/slideLayout5.xml"/><Relationship Id="rId1" Type="http://schemas.openxmlformats.org/officeDocument/2006/relationships/vmlDrawing" Target="../drawings/vmlDrawing27.vml"/><Relationship Id="rId5" Type="http://schemas.openxmlformats.org/officeDocument/2006/relationships/image" Target="../media/image62.wmf"/><Relationship Id="rId4" Type="http://schemas.openxmlformats.org/officeDocument/2006/relationships/oleObject" Target="../embeddings/oleObject65.bin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0.xml"/><Relationship Id="rId1" Type="http://schemas.openxmlformats.org/officeDocument/2006/relationships/slideLayout" Target="../slideLayouts/slideLayout2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1.xml"/><Relationship Id="rId1" Type="http://schemas.openxmlformats.org/officeDocument/2006/relationships/slideLayout" Target="../slideLayouts/slideLayout2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2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650085291"/>
      </p:ext>
    </p:extLst>
  </p:cSld>
  <p:clrMapOvr>
    <a:masterClrMapping/>
  </p:clrMapOvr>
  <p:transition>
    <p:wipe dir="r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6725" y="307788"/>
            <a:ext cx="8245475" cy="559109"/>
          </a:xfrm>
        </p:spPr>
        <p:txBody>
          <a:bodyPr/>
          <a:lstStyle/>
          <a:p>
            <a:pPr algn="ctr"/>
            <a:r>
              <a:rPr lang="en-US" sz="2800" spc="200" dirty="0">
                <a:solidFill>
                  <a:srgbClr val="0E5229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IN THIS CHAPTER, YOU WILL LEARN: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250" y="1092530"/>
            <a:ext cx="8210550" cy="5201392"/>
          </a:xfrm>
        </p:spPr>
        <p:txBody>
          <a:bodyPr/>
          <a:lstStyle/>
          <a:p>
            <a:pPr>
              <a:buClr>
                <a:schemeClr val="tx1">
                  <a:lumMod val="50000"/>
                  <a:lumOff val="50000"/>
                </a:schemeClr>
              </a:buClr>
            </a:pPr>
            <a:r>
              <a:rPr lang="en-US" sz="2700" dirty="0"/>
              <a:t>What determines the economy’s total output/income</a:t>
            </a:r>
          </a:p>
          <a:p>
            <a:pPr>
              <a:buClr>
                <a:schemeClr val="tx1">
                  <a:lumMod val="50000"/>
                  <a:lumOff val="50000"/>
                </a:schemeClr>
              </a:buClr>
            </a:pPr>
            <a:r>
              <a:rPr lang="en-US" sz="2700" dirty="0"/>
              <a:t>How the prices of the factors of production are determined</a:t>
            </a:r>
          </a:p>
          <a:p>
            <a:pPr>
              <a:buClr>
                <a:schemeClr val="tx1">
                  <a:lumMod val="50000"/>
                  <a:lumOff val="50000"/>
                </a:schemeClr>
              </a:buClr>
            </a:pPr>
            <a:r>
              <a:rPr lang="en-US" sz="2700" dirty="0"/>
              <a:t>How total income is distributed</a:t>
            </a:r>
          </a:p>
          <a:p>
            <a:pPr>
              <a:buClr>
                <a:schemeClr val="tx1">
                  <a:lumMod val="50000"/>
                  <a:lumOff val="50000"/>
                </a:schemeClr>
              </a:buClr>
            </a:pPr>
            <a:r>
              <a:rPr lang="en-US" sz="2700" dirty="0"/>
              <a:t>What determines the demand for goods and services</a:t>
            </a:r>
          </a:p>
          <a:p>
            <a:pPr>
              <a:buClr>
                <a:schemeClr val="tx1">
                  <a:lumMod val="50000"/>
                  <a:lumOff val="50000"/>
                </a:schemeClr>
              </a:buClr>
            </a:pPr>
            <a:r>
              <a:rPr lang="en-US" sz="2700" dirty="0"/>
              <a:t>How equilibrium in the goods market is achieved</a:t>
            </a:r>
          </a:p>
        </p:txBody>
      </p:sp>
      <p:sp>
        <p:nvSpPr>
          <p:cNvPr id="4" name="Rectangle 3"/>
          <p:cNvSpPr/>
          <p:nvPr/>
        </p:nvSpPr>
        <p:spPr>
          <a:xfrm>
            <a:off x="449283" y="929175"/>
            <a:ext cx="8195954" cy="45719"/>
          </a:xfrm>
          <a:prstGeom prst="rect">
            <a:avLst/>
          </a:prstGeom>
          <a:solidFill>
            <a:srgbClr val="00006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9"/>
          <p:cNvSpPr>
            <a:spLocks noChangeArrowheads="1"/>
          </p:cNvSpPr>
          <p:nvPr/>
        </p:nvSpPr>
        <p:spPr bwMode="auto">
          <a:xfrm>
            <a:off x="8450263" y="6407150"/>
            <a:ext cx="501650" cy="29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/>
          <a:lstStyle/>
          <a:p>
            <a:pPr algn="r">
              <a:defRPr/>
            </a:pPr>
            <a:fld id="{F2A5E683-01D6-445B-882C-7AE69BAD7C28}" type="slidenum">
              <a:rPr lang="en-US" sz="1600">
                <a:solidFill>
                  <a:srgbClr val="006666"/>
                </a:solidFill>
                <a:cs typeface="+mn-cs"/>
              </a:rPr>
              <a:pPr algn="r">
                <a:defRPr/>
              </a:pPr>
              <a:t>1</a:t>
            </a:fld>
            <a:endParaRPr lang="en-US" sz="1600" dirty="0">
              <a:solidFill>
                <a:srgbClr val="006666"/>
              </a:solidFill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94967261"/>
      </p:ext>
    </p:extLst>
  </p:cSld>
  <p:clrMapOvr>
    <a:masterClrMapping/>
  </p:clrMapOvr>
  <p:transition>
    <p:wipe dir="r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dirty="0"/>
              <a:t>Outline of model</a:t>
            </a:r>
          </a:p>
        </p:txBody>
      </p:sp>
      <p:sp>
        <p:nvSpPr>
          <p:cNvPr id="4915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76250" y="1211263"/>
            <a:ext cx="8210550" cy="4884737"/>
          </a:xfrm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r>
              <a:rPr lang="en-US" dirty="0"/>
              <a:t>A closed economy, market-clearing model</a:t>
            </a:r>
          </a:p>
          <a:p>
            <a:pPr eaLnBrk="1" hangingPunct="1"/>
            <a:r>
              <a:rPr lang="en-US" dirty="0"/>
              <a:t>Supply side</a:t>
            </a:r>
          </a:p>
          <a:p>
            <a:pPr lvl="1" eaLnBrk="1" hangingPunct="1"/>
            <a:r>
              <a:rPr lang="en-US" dirty="0"/>
              <a:t>factor markets (supply, demand, price)</a:t>
            </a:r>
          </a:p>
          <a:p>
            <a:pPr lvl="1" eaLnBrk="1" hangingPunct="1"/>
            <a:r>
              <a:rPr lang="en-US" dirty="0"/>
              <a:t>determination of output/income</a:t>
            </a:r>
          </a:p>
          <a:p>
            <a:pPr eaLnBrk="1" hangingPunct="1"/>
            <a:r>
              <a:rPr lang="en-US" dirty="0"/>
              <a:t>Demand side</a:t>
            </a:r>
          </a:p>
          <a:p>
            <a:pPr lvl="1" eaLnBrk="1" hangingPunct="1"/>
            <a:r>
              <a:rPr lang="en-US" dirty="0"/>
              <a:t>determinants of </a:t>
            </a:r>
            <a:r>
              <a:rPr lang="en-US" b="1" i="1" dirty="0"/>
              <a:t>C</a:t>
            </a:r>
            <a:r>
              <a:rPr lang="en-US" dirty="0"/>
              <a:t>, </a:t>
            </a:r>
            <a:r>
              <a:rPr lang="en-US" b="1" i="1" dirty="0"/>
              <a:t>I</a:t>
            </a:r>
            <a:r>
              <a:rPr lang="en-US" dirty="0"/>
              <a:t>, and </a:t>
            </a:r>
            <a:r>
              <a:rPr lang="en-US" b="1" i="1" dirty="0"/>
              <a:t>G</a:t>
            </a:r>
          </a:p>
          <a:p>
            <a:pPr eaLnBrk="1" hangingPunct="1"/>
            <a:r>
              <a:rPr lang="en-US" dirty="0"/>
              <a:t>Equilibrium</a:t>
            </a:r>
          </a:p>
          <a:p>
            <a:pPr lvl="1" eaLnBrk="1" hangingPunct="1"/>
            <a:r>
              <a:rPr lang="en-US" dirty="0"/>
              <a:t>goods market</a:t>
            </a:r>
          </a:p>
          <a:p>
            <a:pPr lvl="1" eaLnBrk="1" hangingPunct="1"/>
            <a:r>
              <a:rPr lang="en-US" dirty="0"/>
              <a:t>loanable funds market</a:t>
            </a:r>
          </a:p>
        </p:txBody>
      </p:sp>
    </p:spTree>
    <p:extLst>
      <p:ext uri="{BB962C8B-B14F-4D97-AF65-F5344CB8AC3E}">
        <p14:creationId xmlns:p14="http://schemas.microsoft.com/office/powerpoint/2010/main" val="981149396"/>
      </p:ext>
    </p:extLst>
  </p:cSld>
  <p:clrMapOvr>
    <a:masterClrMapping/>
  </p:clrMapOvr>
  <p:transition>
    <p:wipe dir="r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dirty="0"/>
              <a:t>Factors of production</a:t>
            </a:r>
          </a:p>
        </p:txBody>
      </p:sp>
      <p:sp>
        <p:nvSpPr>
          <p:cNvPr id="5017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739775" y="1636713"/>
            <a:ext cx="7315200" cy="3487737"/>
          </a:xfrm>
        </p:spPr>
        <p:txBody>
          <a:bodyPr/>
          <a:lstStyle/>
          <a:p>
            <a:pPr marL="911225" indent="-909638" eaLnBrk="1" hangingPunct="1">
              <a:spcBef>
                <a:spcPct val="50000"/>
              </a:spcBef>
              <a:buFont typeface="Wingdings" pitchFamily="2" charset="2"/>
              <a:buNone/>
            </a:pPr>
            <a:r>
              <a:rPr lang="en-US" b="1" i="1" dirty="0"/>
              <a:t>K</a:t>
            </a:r>
            <a:r>
              <a:rPr lang="en-US" dirty="0"/>
              <a:t> = 	capital: </a:t>
            </a:r>
            <a:br>
              <a:rPr lang="en-US" dirty="0"/>
            </a:br>
            <a:r>
              <a:rPr lang="en-US" dirty="0"/>
              <a:t>tools, machines, and structures used in production</a:t>
            </a:r>
          </a:p>
          <a:p>
            <a:pPr marL="911225" indent="-909638" eaLnBrk="1" hangingPunct="1">
              <a:spcBef>
                <a:spcPct val="70000"/>
              </a:spcBef>
              <a:buFont typeface="Wingdings" pitchFamily="2" charset="2"/>
              <a:buNone/>
            </a:pPr>
            <a:r>
              <a:rPr lang="en-US" b="1" i="1" dirty="0"/>
              <a:t>L</a:t>
            </a:r>
            <a:r>
              <a:rPr lang="en-US" dirty="0"/>
              <a:t> = 	labour: </a:t>
            </a:r>
            <a:br>
              <a:rPr lang="en-US" dirty="0"/>
            </a:br>
            <a:r>
              <a:rPr lang="en-US" dirty="0"/>
              <a:t>the physical and mental efforts of workers</a:t>
            </a:r>
          </a:p>
        </p:txBody>
      </p:sp>
    </p:spTree>
    <p:extLst>
      <p:ext uri="{BB962C8B-B14F-4D97-AF65-F5344CB8AC3E}">
        <p14:creationId xmlns:p14="http://schemas.microsoft.com/office/powerpoint/2010/main" val="156137146"/>
      </p:ext>
    </p:extLst>
  </p:cSld>
  <p:clrMapOvr>
    <a:masterClrMapping/>
  </p:clrMapOvr>
  <p:transition>
    <p:wipe dir="r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dirty="0"/>
              <a:t>The production function: </a:t>
            </a:r>
            <a:r>
              <a:rPr lang="en-US" i="1" dirty="0"/>
              <a:t>Y </a:t>
            </a:r>
            <a:r>
              <a:rPr lang="en-US" dirty="0"/>
              <a:t>= </a:t>
            </a:r>
            <a:r>
              <a:rPr lang="en-US" i="1" dirty="0"/>
              <a:t>F</a:t>
            </a:r>
            <a:r>
              <a:rPr lang="en-US" sz="1100" i="1" dirty="0"/>
              <a:t> </a:t>
            </a:r>
            <a:r>
              <a:rPr lang="en-US" sz="700" i="1" dirty="0"/>
              <a:t> </a:t>
            </a:r>
            <a:r>
              <a:rPr lang="en-US" dirty="0"/>
              <a:t>(</a:t>
            </a:r>
            <a:r>
              <a:rPr lang="en-US" i="1" dirty="0"/>
              <a:t>K</a:t>
            </a:r>
            <a:r>
              <a:rPr lang="en-US" sz="1100" i="1" dirty="0"/>
              <a:t> </a:t>
            </a:r>
            <a:r>
              <a:rPr lang="en-US" dirty="0"/>
              <a:t>,</a:t>
            </a:r>
            <a:r>
              <a:rPr lang="en-US" sz="1100" i="1" dirty="0"/>
              <a:t> </a:t>
            </a:r>
            <a:r>
              <a:rPr lang="en-US" i="1" dirty="0"/>
              <a:t>L</a:t>
            </a:r>
            <a:r>
              <a:rPr lang="en-US" dirty="0"/>
              <a:t>)</a:t>
            </a:r>
          </a:p>
        </p:txBody>
      </p:sp>
      <p:sp>
        <p:nvSpPr>
          <p:cNvPr id="51203" name="Rectangle 5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US" dirty="0"/>
              <a:t>Shows how much output (</a:t>
            </a:r>
            <a:r>
              <a:rPr lang="en-US" b="1" i="1" dirty="0"/>
              <a:t>Y</a:t>
            </a:r>
            <a:r>
              <a:rPr lang="en-US" sz="1200" dirty="0"/>
              <a:t> </a:t>
            </a:r>
            <a:r>
              <a:rPr lang="en-US" dirty="0"/>
              <a:t>) the economy can produce from </a:t>
            </a:r>
            <a:r>
              <a:rPr lang="en-US" b="1" i="1" dirty="0"/>
              <a:t>K</a:t>
            </a:r>
            <a:r>
              <a:rPr lang="en-US" dirty="0"/>
              <a:t> units of capital and </a:t>
            </a:r>
            <a:r>
              <a:rPr lang="en-US" b="1" i="1" dirty="0"/>
              <a:t>L</a:t>
            </a:r>
            <a:r>
              <a:rPr lang="en-US" dirty="0"/>
              <a:t> units of labour </a:t>
            </a:r>
          </a:p>
          <a:p>
            <a:pPr eaLnBrk="1" hangingPunct="1"/>
            <a:r>
              <a:rPr lang="en-US" dirty="0"/>
              <a:t>Reflects the economy’s level of technology </a:t>
            </a:r>
          </a:p>
          <a:p>
            <a:pPr eaLnBrk="1" hangingPunct="1"/>
            <a:r>
              <a:rPr lang="en-US" dirty="0"/>
              <a:t>Exhibits constant returns to scale</a:t>
            </a:r>
          </a:p>
        </p:txBody>
      </p:sp>
    </p:spTree>
    <p:extLst>
      <p:ext uri="{BB962C8B-B14F-4D97-AF65-F5344CB8AC3E}">
        <p14:creationId xmlns:p14="http://schemas.microsoft.com/office/powerpoint/2010/main" val="459401029"/>
      </p:ext>
    </p:extLst>
  </p:cSld>
  <p:clrMapOvr>
    <a:masterClrMapping/>
  </p:clrMapOvr>
  <p:transition>
    <p:wipe dir="r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2"/>
          <p:cNvSpPr>
            <a:spLocks noGrp="1" noChangeArrowheads="1"/>
          </p:cNvSpPr>
          <p:nvPr>
            <p:ph type="title"/>
          </p:nvPr>
        </p:nvSpPr>
        <p:spPr>
          <a:xfrm>
            <a:off x="474663" y="303213"/>
            <a:ext cx="7731125" cy="884237"/>
          </a:xfrm>
        </p:spPr>
        <p:txBody>
          <a:bodyPr/>
          <a:lstStyle/>
          <a:p>
            <a:pPr eaLnBrk="1" hangingPunct="1"/>
            <a:r>
              <a:rPr lang="en-US" dirty="0"/>
              <a:t>Returns to scale: a review</a:t>
            </a:r>
          </a:p>
        </p:txBody>
      </p:sp>
      <p:sp>
        <p:nvSpPr>
          <p:cNvPr id="3277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19125" y="1344613"/>
            <a:ext cx="7686675" cy="4891087"/>
          </a:xfrm>
          <a:noFill/>
        </p:spPr>
        <p:txBody>
          <a:bodyPr/>
          <a:lstStyle/>
          <a:p>
            <a:pPr eaLnBrk="1" hangingPunct="1">
              <a:lnSpc>
                <a:spcPct val="110000"/>
              </a:lnSpc>
              <a:buFont typeface="Wingdings" pitchFamily="2" charset="2"/>
              <a:buNone/>
            </a:pPr>
            <a:r>
              <a:rPr lang="en-US" sz="2600" dirty="0"/>
              <a:t>Initially  </a:t>
            </a:r>
            <a:r>
              <a:rPr lang="en-US" sz="2600" b="1" i="1" dirty="0"/>
              <a:t>Y</a:t>
            </a:r>
            <a:r>
              <a:rPr lang="en-US" sz="2600" b="1" i="1" baseline="-25000" dirty="0"/>
              <a:t>1</a:t>
            </a:r>
            <a:r>
              <a:rPr lang="en-US" sz="2600" dirty="0"/>
              <a:t> = </a:t>
            </a:r>
            <a:r>
              <a:rPr lang="en-US" sz="2600" b="1" i="1" dirty="0"/>
              <a:t>F</a:t>
            </a:r>
            <a:r>
              <a:rPr lang="en-US" sz="1200" dirty="0"/>
              <a:t> </a:t>
            </a:r>
            <a:r>
              <a:rPr lang="en-US" sz="2600" dirty="0"/>
              <a:t>(</a:t>
            </a:r>
            <a:r>
              <a:rPr lang="en-US" sz="2600" b="1" i="1" dirty="0"/>
              <a:t>K</a:t>
            </a:r>
            <a:r>
              <a:rPr lang="en-US" sz="2600" b="1" i="1" baseline="-25000" dirty="0"/>
              <a:t>1</a:t>
            </a:r>
            <a:r>
              <a:rPr lang="en-US" sz="1200" dirty="0"/>
              <a:t> </a:t>
            </a:r>
            <a:r>
              <a:rPr lang="en-US" sz="2600" dirty="0"/>
              <a:t>,</a:t>
            </a:r>
            <a:r>
              <a:rPr lang="en-US" sz="1200" dirty="0"/>
              <a:t> </a:t>
            </a:r>
            <a:r>
              <a:rPr lang="en-US" sz="2600" b="1" i="1" dirty="0"/>
              <a:t>L</a:t>
            </a:r>
            <a:r>
              <a:rPr lang="en-US" sz="2600" b="1" i="1" baseline="-25000" dirty="0"/>
              <a:t>1</a:t>
            </a:r>
            <a:r>
              <a:rPr lang="en-US" sz="2600" dirty="0"/>
              <a:t> ) </a:t>
            </a:r>
          </a:p>
          <a:p>
            <a:pPr eaLnBrk="1" hangingPunct="1">
              <a:lnSpc>
                <a:spcPct val="110000"/>
              </a:lnSpc>
              <a:buFont typeface="Wingdings" pitchFamily="2" charset="2"/>
              <a:buNone/>
            </a:pPr>
            <a:r>
              <a:rPr lang="en-US" sz="2600" dirty="0"/>
              <a:t>Scale all inputs by the same factor </a:t>
            </a:r>
            <a:r>
              <a:rPr lang="en-US" sz="2600" b="1" i="1" dirty="0"/>
              <a:t>z</a:t>
            </a:r>
            <a:r>
              <a:rPr lang="en-US" sz="2600" i="1" dirty="0"/>
              <a:t>:</a:t>
            </a:r>
          </a:p>
          <a:p>
            <a:pPr eaLnBrk="1" hangingPunct="1">
              <a:lnSpc>
                <a:spcPct val="110000"/>
              </a:lnSpc>
              <a:buFont typeface="Wingdings" pitchFamily="2" charset="2"/>
              <a:buNone/>
            </a:pPr>
            <a:r>
              <a:rPr lang="en-US" sz="2600" dirty="0"/>
              <a:t> </a:t>
            </a:r>
            <a:r>
              <a:rPr lang="en-US" sz="2600" b="1" i="1" dirty="0"/>
              <a:t>K</a:t>
            </a:r>
            <a:r>
              <a:rPr lang="en-US" sz="2600" b="1" i="1" baseline="-25000" dirty="0"/>
              <a:t>2 </a:t>
            </a:r>
            <a:r>
              <a:rPr lang="en-US" sz="2600" dirty="0"/>
              <a:t>= </a:t>
            </a:r>
            <a:r>
              <a:rPr lang="en-US" sz="2600" b="1" i="1" dirty="0"/>
              <a:t>zK</a:t>
            </a:r>
            <a:r>
              <a:rPr lang="en-US" sz="2600" b="1" i="1" baseline="-25000" dirty="0"/>
              <a:t>1  </a:t>
            </a:r>
            <a:r>
              <a:rPr lang="en-US" sz="2600" dirty="0"/>
              <a:t>and </a:t>
            </a:r>
            <a:r>
              <a:rPr lang="en-US" sz="2600" b="1" i="1" dirty="0"/>
              <a:t>L</a:t>
            </a:r>
            <a:r>
              <a:rPr lang="en-US" sz="2600" b="1" i="1" baseline="-25000" dirty="0"/>
              <a:t>2 </a:t>
            </a:r>
            <a:r>
              <a:rPr lang="en-US" sz="2600" dirty="0"/>
              <a:t>= </a:t>
            </a:r>
            <a:r>
              <a:rPr lang="en-US" sz="2600" b="1" i="1" dirty="0"/>
              <a:t>zL</a:t>
            </a:r>
            <a:r>
              <a:rPr lang="en-US" sz="2600" b="1" i="1" baseline="-25000" dirty="0"/>
              <a:t>1 </a:t>
            </a:r>
          </a:p>
          <a:p>
            <a:pPr eaLnBrk="1" hangingPunct="1">
              <a:lnSpc>
                <a:spcPct val="110000"/>
              </a:lnSpc>
              <a:buFont typeface="Wingdings" pitchFamily="2" charset="2"/>
              <a:buNone/>
            </a:pPr>
            <a:r>
              <a:rPr lang="en-US" sz="2600" dirty="0"/>
              <a:t>	</a:t>
            </a:r>
            <a:r>
              <a:rPr lang="en-US" sz="2200" dirty="0"/>
              <a:t>(</a:t>
            </a:r>
            <a:r>
              <a:rPr lang="en-US" sz="2200" i="1" dirty="0"/>
              <a:t>e.g.</a:t>
            </a:r>
            <a:r>
              <a:rPr lang="en-US" sz="2200" dirty="0"/>
              <a:t>, if </a:t>
            </a:r>
            <a:r>
              <a:rPr lang="en-US" sz="2200" b="1" i="1" dirty="0"/>
              <a:t>z</a:t>
            </a:r>
            <a:r>
              <a:rPr lang="en-US" sz="2200" dirty="0"/>
              <a:t> = 1.2, then all inputs are increased by 20%)</a:t>
            </a:r>
          </a:p>
          <a:p>
            <a:pPr eaLnBrk="1" hangingPunct="1">
              <a:lnSpc>
                <a:spcPct val="110000"/>
              </a:lnSpc>
              <a:buFont typeface="Wingdings" pitchFamily="2" charset="2"/>
              <a:buNone/>
            </a:pPr>
            <a:r>
              <a:rPr lang="en-US" sz="2600" dirty="0"/>
              <a:t>What happens to output, </a:t>
            </a:r>
            <a:r>
              <a:rPr lang="en-US" sz="2600" b="1" i="1" dirty="0"/>
              <a:t>Y</a:t>
            </a:r>
            <a:r>
              <a:rPr lang="en-US" sz="2600" b="1" i="1" baseline="-25000" dirty="0"/>
              <a:t>2</a:t>
            </a:r>
            <a:r>
              <a:rPr lang="en-US" sz="2600" dirty="0"/>
              <a:t> = </a:t>
            </a:r>
            <a:r>
              <a:rPr lang="en-US" sz="2600" b="1" i="1" dirty="0"/>
              <a:t>F </a:t>
            </a:r>
            <a:r>
              <a:rPr lang="en-US" sz="2600" dirty="0"/>
              <a:t>(</a:t>
            </a:r>
            <a:r>
              <a:rPr lang="en-US" sz="2600" b="1" i="1" dirty="0"/>
              <a:t>K</a:t>
            </a:r>
            <a:r>
              <a:rPr lang="en-US" sz="2600" b="1" i="1" baseline="-25000" dirty="0"/>
              <a:t>2</a:t>
            </a:r>
            <a:r>
              <a:rPr lang="en-US" sz="2600" dirty="0"/>
              <a:t>,</a:t>
            </a:r>
            <a:r>
              <a:rPr lang="en-US" sz="1200" dirty="0"/>
              <a:t> </a:t>
            </a:r>
            <a:r>
              <a:rPr lang="en-US" sz="2600" b="1" i="1" dirty="0"/>
              <a:t>L</a:t>
            </a:r>
            <a:r>
              <a:rPr lang="en-US" sz="2600" b="1" i="1" baseline="-25000" dirty="0"/>
              <a:t>2</a:t>
            </a:r>
            <a:r>
              <a:rPr lang="en-US" sz="1200" dirty="0"/>
              <a:t> </a:t>
            </a:r>
            <a:r>
              <a:rPr lang="en-US" sz="2600" dirty="0"/>
              <a:t>)? </a:t>
            </a:r>
          </a:p>
          <a:p>
            <a:pPr eaLnBrk="1" hangingPunct="1">
              <a:lnSpc>
                <a:spcPct val="110000"/>
              </a:lnSpc>
              <a:buSzTx/>
            </a:pPr>
            <a:r>
              <a:rPr lang="en-US" sz="2600" dirty="0"/>
              <a:t>If </a:t>
            </a:r>
            <a:r>
              <a:rPr lang="en-US" sz="2600" b="1" dirty="0">
                <a:solidFill>
                  <a:srgbClr val="CC0000"/>
                </a:solidFill>
              </a:rPr>
              <a:t>constant returns to scale</a:t>
            </a:r>
            <a:r>
              <a:rPr lang="en-US" sz="2600" dirty="0"/>
              <a:t>, </a:t>
            </a:r>
            <a:r>
              <a:rPr lang="en-US" sz="2600" b="1" i="1" dirty="0"/>
              <a:t>Y</a:t>
            </a:r>
            <a:r>
              <a:rPr lang="en-US" sz="2600" b="1" i="1" baseline="-25000" dirty="0"/>
              <a:t>2</a:t>
            </a:r>
            <a:r>
              <a:rPr lang="en-US" sz="2600" dirty="0"/>
              <a:t> = </a:t>
            </a:r>
            <a:r>
              <a:rPr lang="en-US" sz="2600" b="1" i="1" dirty="0"/>
              <a:t>zY</a:t>
            </a:r>
            <a:r>
              <a:rPr lang="en-US" sz="2600" b="1" i="1" baseline="-25000" dirty="0"/>
              <a:t>1</a:t>
            </a:r>
            <a:r>
              <a:rPr lang="en-US" sz="2600" dirty="0"/>
              <a:t> </a:t>
            </a:r>
          </a:p>
          <a:p>
            <a:pPr eaLnBrk="1" hangingPunct="1">
              <a:lnSpc>
                <a:spcPct val="110000"/>
              </a:lnSpc>
              <a:buSzTx/>
            </a:pPr>
            <a:r>
              <a:rPr lang="en-US" sz="2600" dirty="0"/>
              <a:t>If </a:t>
            </a:r>
            <a:r>
              <a:rPr lang="en-US" sz="2600" b="1" dirty="0">
                <a:solidFill>
                  <a:srgbClr val="CC0000"/>
                </a:solidFill>
              </a:rPr>
              <a:t>increasing returns to scale</a:t>
            </a:r>
            <a:r>
              <a:rPr lang="en-US" sz="2600" dirty="0"/>
              <a:t>, </a:t>
            </a:r>
            <a:r>
              <a:rPr lang="en-US" sz="2600" b="1" i="1" dirty="0"/>
              <a:t>Y</a:t>
            </a:r>
            <a:r>
              <a:rPr lang="en-US" sz="2600" b="1" i="1" baseline="-25000" dirty="0"/>
              <a:t>2</a:t>
            </a:r>
            <a:r>
              <a:rPr lang="en-US" sz="2600" dirty="0"/>
              <a:t> &gt; </a:t>
            </a:r>
            <a:r>
              <a:rPr lang="en-US" sz="2600" b="1" i="1" dirty="0"/>
              <a:t>zY</a:t>
            </a:r>
            <a:r>
              <a:rPr lang="en-US" sz="2600" b="1" i="1" baseline="-25000" dirty="0"/>
              <a:t>1</a:t>
            </a:r>
            <a:r>
              <a:rPr lang="en-US" sz="2600" dirty="0"/>
              <a:t> </a:t>
            </a:r>
          </a:p>
          <a:p>
            <a:pPr eaLnBrk="1" hangingPunct="1">
              <a:lnSpc>
                <a:spcPct val="110000"/>
              </a:lnSpc>
              <a:buSzTx/>
            </a:pPr>
            <a:r>
              <a:rPr lang="en-US" sz="2600" dirty="0"/>
              <a:t>If </a:t>
            </a:r>
            <a:r>
              <a:rPr lang="en-US" sz="2600" b="1" dirty="0">
                <a:solidFill>
                  <a:srgbClr val="CC0000"/>
                </a:solidFill>
              </a:rPr>
              <a:t>decreasing returns to scale</a:t>
            </a:r>
            <a:r>
              <a:rPr lang="en-US" sz="2600" dirty="0"/>
              <a:t>, </a:t>
            </a:r>
            <a:r>
              <a:rPr lang="en-US" sz="2600" b="1" i="1" dirty="0"/>
              <a:t>Y</a:t>
            </a:r>
            <a:r>
              <a:rPr lang="en-US" sz="2600" b="1" i="1" baseline="-25000" dirty="0"/>
              <a:t>2</a:t>
            </a:r>
            <a:r>
              <a:rPr lang="en-US" sz="2600" dirty="0"/>
              <a:t> &lt; </a:t>
            </a:r>
            <a:r>
              <a:rPr lang="en-US" sz="2600" b="1" i="1" dirty="0"/>
              <a:t>zY</a:t>
            </a:r>
            <a:r>
              <a:rPr lang="en-US" sz="2600" b="1" i="1" baseline="-25000" dirty="0"/>
              <a:t>1</a:t>
            </a:r>
            <a:r>
              <a:rPr lang="en-US" sz="2600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211567843"/>
      </p:ext>
    </p:extLst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27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327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327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327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327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3277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3277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3277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3277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3277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71" grpId="0" build="p" bldLvl="5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dirty="0"/>
              <a:t>Returns to scale: Example 1</a:t>
            </a:r>
          </a:p>
        </p:txBody>
      </p:sp>
      <p:graphicFrame>
        <p:nvGraphicFramePr>
          <p:cNvPr id="1026" name="Object 2"/>
          <p:cNvGraphicFramePr>
            <a:graphicFrameLocks noChangeAspect="1"/>
          </p:cNvGraphicFramePr>
          <p:nvPr/>
        </p:nvGraphicFramePr>
        <p:xfrm>
          <a:off x="860425" y="1522413"/>
          <a:ext cx="2474913" cy="5778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09" name="Equation" r:id="rId4" imgW="1091726" imgH="253890" progId="Equation.DSMT4">
                  <p:embed/>
                </p:oleObj>
              </mc:Choice>
              <mc:Fallback>
                <p:oleObj name="Equation" r:id="rId4" imgW="1091726" imgH="25389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60425" y="1522413"/>
                        <a:ext cx="2474913" cy="5778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65893" name="Object 3"/>
          <p:cNvGraphicFramePr>
            <a:graphicFrameLocks noChangeAspect="1"/>
          </p:cNvGraphicFramePr>
          <p:nvPr/>
        </p:nvGraphicFramePr>
        <p:xfrm>
          <a:off x="852488" y="2212975"/>
          <a:ext cx="3683000" cy="5778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10" name="Equation" r:id="rId6" imgW="1625600" imgH="254000" progId="Equation.DSMT4">
                  <p:embed/>
                </p:oleObj>
              </mc:Choice>
              <mc:Fallback>
                <p:oleObj name="Equation" r:id="rId6" imgW="1625600" imgH="25400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52488" y="2212975"/>
                        <a:ext cx="3683000" cy="5778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65894" name="Object 4"/>
          <p:cNvGraphicFramePr>
            <a:graphicFrameLocks noChangeAspect="1"/>
          </p:cNvGraphicFramePr>
          <p:nvPr/>
        </p:nvGraphicFramePr>
        <p:xfrm>
          <a:off x="2498725" y="2973388"/>
          <a:ext cx="1524000" cy="636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11" name="Equation" r:id="rId8" imgW="672808" imgH="279279" progId="Equation.DSMT4">
                  <p:embed/>
                </p:oleObj>
              </mc:Choice>
              <mc:Fallback>
                <p:oleObj name="Equation" r:id="rId8" imgW="672808" imgH="279279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498725" y="2973388"/>
                        <a:ext cx="1524000" cy="63658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65895" name="Object 5"/>
          <p:cNvGraphicFramePr>
            <a:graphicFrameLocks noChangeAspect="1"/>
          </p:cNvGraphicFramePr>
          <p:nvPr/>
        </p:nvGraphicFramePr>
        <p:xfrm>
          <a:off x="2503488" y="3814763"/>
          <a:ext cx="1811337" cy="636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12" name="Equation" r:id="rId10" imgW="800100" imgH="279400" progId="Equation.DSMT4">
                  <p:embed/>
                </p:oleObj>
              </mc:Choice>
              <mc:Fallback>
                <p:oleObj name="Equation" r:id="rId10" imgW="800100" imgH="27940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503488" y="3814763"/>
                        <a:ext cx="1811337" cy="63658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65896" name="Object 6"/>
          <p:cNvGraphicFramePr>
            <a:graphicFrameLocks noChangeAspect="1"/>
          </p:cNvGraphicFramePr>
          <p:nvPr/>
        </p:nvGraphicFramePr>
        <p:xfrm>
          <a:off x="2503488" y="4632325"/>
          <a:ext cx="1408112" cy="5794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13" name="Equation" r:id="rId12" imgW="622030" imgH="253890" progId="Equation.DSMT4">
                  <p:embed/>
                </p:oleObj>
              </mc:Choice>
              <mc:Fallback>
                <p:oleObj name="Equation" r:id="rId12" imgW="622030" imgH="25389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503488" y="4632325"/>
                        <a:ext cx="1408112" cy="5794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65897" name="Object 7"/>
          <p:cNvGraphicFramePr>
            <a:graphicFrameLocks noChangeAspect="1"/>
          </p:cNvGraphicFramePr>
          <p:nvPr/>
        </p:nvGraphicFramePr>
        <p:xfrm>
          <a:off x="2503488" y="5467350"/>
          <a:ext cx="1809750" cy="4635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14" name="Equation" r:id="rId14" imgW="799753" imgH="203112" progId="Equation.DSMT4">
                  <p:embed/>
                </p:oleObj>
              </mc:Choice>
              <mc:Fallback>
                <p:oleObj name="Equation" r:id="rId14" imgW="799753" imgH="203112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503488" y="5467350"/>
                        <a:ext cx="1809750" cy="4635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65898" name="Text Box 10"/>
          <p:cNvSpPr txBox="1">
            <a:spLocks noChangeArrowheads="1"/>
          </p:cNvSpPr>
          <p:nvPr/>
        </p:nvSpPr>
        <p:spPr bwMode="auto">
          <a:xfrm>
            <a:off x="4924425" y="5232400"/>
            <a:ext cx="3128963" cy="854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sz="2500" i="1" dirty="0">
                <a:solidFill>
                  <a:srgbClr val="008080"/>
                </a:solidFill>
              </a:rPr>
              <a:t>constant returns to scale for any </a:t>
            </a:r>
            <a:r>
              <a:rPr lang="en-US" sz="2500" b="1" i="1" dirty="0">
                <a:solidFill>
                  <a:srgbClr val="008080"/>
                </a:solidFill>
              </a:rPr>
              <a:t>z</a:t>
            </a:r>
            <a:r>
              <a:rPr lang="en-US" sz="2500" i="1" dirty="0">
                <a:solidFill>
                  <a:srgbClr val="008080"/>
                </a:solidFill>
              </a:rPr>
              <a:t> &gt; 0</a:t>
            </a:r>
          </a:p>
        </p:txBody>
      </p:sp>
    </p:spTree>
    <p:extLst>
      <p:ext uri="{BB962C8B-B14F-4D97-AF65-F5344CB8AC3E}">
        <p14:creationId xmlns:p14="http://schemas.microsoft.com/office/powerpoint/2010/main" val="4138418450"/>
      </p:ext>
    </p:extLst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8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658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8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658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8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658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8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658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8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658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8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658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589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dirty="0"/>
              <a:t>Returns to scale: Example 2</a:t>
            </a:r>
          </a:p>
        </p:txBody>
      </p:sp>
      <p:graphicFrame>
        <p:nvGraphicFramePr>
          <p:cNvPr id="3074" name="Object 2"/>
          <p:cNvGraphicFramePr>
            <a:graphicFrameLocks noChangeAspect="1"/>
          </p:cNvGraphicFramePr>
          <p:nvPr/>
        </p:nvGraphicFramePr>
        <p:xfrm>
          <a:off x="701675" y="1550988"/>
          <a:ext cx="2790825" cy="520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507" name="Equation" r:id="rId4" imgW="1231366" imgH="228501" progId="Equation.DSMT4">
                  <p:embed/>
                </p:oleObj>
              </mc:Choice>
              <mc:Fallback>
                <p:oleObj name="Equation" r:id="rId4" imgW="1231366" imgH="228501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01675" y="1550988"/>
                        <a:ext cx="2790825" cy="5207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72036" name="Object 3"/>
          <p:cNvGraphicFramePr>
            <a:graphicFrameLocks noChangeAspect="1"/>
          </p:cNvGraphicFramePr>
          <p:nvPr/>
        </p:nvGraphicFramePr>
        <p:xfrm>
          <a:off x="803275" y="2452688"/>
          <a:ext cx="4029075" cy="520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508" name="Equation" r:id="rId6" imgW="1778000" imgH="228600" progId="Equation.DSMT4">
                  <p:embed/>
                </p:oleObj>
              </mc:Choice>
              <mc:Fallback>
                <p:oleObj name="Equation" r:id="rId6" imgW="1778000" imgH="22860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03275" y="2452688"/>
                        <a:ext cx="4029075" cy="5207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72038" name="Object 4"/>
          <p:cNvGraphicFramePr>
            <a:graphicFrameLocks noChangeAspect="1"/>
          </p:cNvGraphicFramePr>
          <p:nvPr/>
        </p:nvGraphicFramePr>
        <p:xfrm>
          <a:off x="2454275" y="4283075"/>
          <a:ext cx="1952625" cy="5222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509" name="Equation" r:id="rId8" imgW="863225" imgH="228501" progId="Equation.DSMT4">
                  <p:embed/>
                </p:oleObj>
              </mc:Choice>
              <mc:Fallback>
                <p:oleObj name="Equation" r:id="rId8" imgW="863225" imgH="228501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454275" y="4283075"/>
                        <a:ext cx="1952625" cy="5222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72039" name="Text Box 7"/>
          <p:cNvSpPr txBox="1">
            <a:spLocks noChangeArrowheads="1"/>
          </p:cNvSpPr>
          <p:nvPr/>
        </p:nvSpPr>
        <p:spPr bwMode="auto">
          <a:xfrm>
            <a:off x="5232400" y="4097338"/>
            <a:ext cx="2720975" cy="1235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sz="2500" i="1" dirty="0">
                <a:solidFill>
                  <a:srgbClr val="008080"/>
                </a:solidFill>
              </a:rPr>
              <a:t>increasing returns to scale for any </a:t>
            </a:r>
            <a:br>
              <a:rPr lang="en-US" sz="2500" i="1" dirty="0">
                <a:solidFill>
                  <a:srgbClr val="008080"/>
                </a:solidFill>
              </a:rPr>
            </a:br>
            <a:r>
              <a:rPr lang="en-US" sz="2500" b="1" i="1" dirty="0">
                <a:solidFill>
                  <a:srgbClr val="008080"/>
                </a:solidFill>
              </a:rPr>
              <a:t>z</a:t>
            </a:r>
            <a:r>
              <a:rPr lang="en-US" sz="2500" i="1" dirty="0">
                <a:solidFill>
                  <a:srgbClr val="008080"/>
                </a:solidFill>
              </a:rPr>
              <a:t> &gt; 1</a:t>
            </a:r>
          </a:p>
        </p:txBody>
      </p:sp>
      <p:graphicFrame>
        <p:nvGraphicFramePr>
          <p:cNvPr id="172040" name="Object 5"/>
          <p:cNvGraphicFramePr>
            <a:graphicFrameLocks noChangeAspect="1"/>
          </p:cNvGraphicFramePr>
          <p:nvPr/>
        </p:nvGraphicFramePr>
        <p:xfrm>
          <a:off x="2443163" y="3367088"/>
          <a:ext cx="2241550" cy="636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510" name="Equation" r:id="rId10" imgW="990170" imgH="279279" progId="Equation.DSMT4">
                  <p:embed/>
                </p:oleObj>
              </mc:Choice>
              <mc:Fallback>
                <p:oleObj name="Equation" r:id="rId10" imgW="990170" imgH="279279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443163" y="3367088"/>
                        <a:ext cx="2241550" cy="63658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917165454"/>
      </p:ext>
    </p:extLst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720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0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720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0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720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0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720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203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9D6E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" y="-13578"/>
            <a:ext cx="9143993" cy="1286012"/>
          </a:xfrm>
          <a:prstGeom prst="rect">
            <a:avLst/>
          </a:prstGeom>
          <a:solidFill>
            <a:srgbClr val="B3C2A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6725" y="200913"/>
            <a:ext cx="8245475" cy="939800"/>
          </a:xfrm>
        </p:spPr>
        <p:txBody>
          <a:bodyPr/>
          <a:lstStyle/>
          <a:p>
            <a:r>
              <a:rPr lang="en-US" sz="2600" dirty="0">
                <a:solidFill>
                  <a:srgbClr val="203F15"/>
                </a:solidFill>
              </a:rPr>
              <a:t>NOW YOU TRY</a:t>
            </a:r>
            <a:br>
              <a:rPr lang="en-US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n-US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Returns to scale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1246299"/>
            <a:ext cx="9143999" cy="5227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9" name="Rectangle 9"/>
          <p:cNvSpPr>
            <a:spLocks noChangeArrowheads="1"/>
          </p:cNvSpPr>
          <p:nvPr/>
        </p:nvSpPr>
        <p:spPr bwMode="auto">
          <a:xfrm>
            <a:off x="8450263" y="6407150"/>
            <a:ext cx="501650" cy="29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/>
          <a:lstStyle/>
          <a:p>
            <a:pPr algn="r">
              <a:defRPr/>
            </a:pPr>
            <a:fld id="{F2A5E683-01D6-445B-882C-7AE69BAD7C28}" type="slidenum">
              <a:rPr lang="en-US" sz="1600">
                <a:solidFill>
                  <a:srgbClr val="006666"/>
                </a:solidFill>
                <a:cs typeface="Arial"/>
              </a:rPr>
              <a:pPr algn="r">
                <a:defRPr/>
              </a:pPr>
              <a:t>8</a:t>
            </a:fld>
            <a:endParaRPr lang="en-US" sz="1600" dirty="0">
              <a:solidFill>
                <a:srgbClr val="006666"/>
              </a:solidFill>
              <a:cs typeface="Arial"/>
            </a:endParaRPr>
          </a:p>
        </p:txBody>
      </p:sp>
      <p:sp>
        <p:nvSpPr>
          <p:cNvPr id="6" name="Content Placeholder 2"/>
          <p:cNvSpPr>
            <a:spLocks noGrp="1"/>
          </p:cNvSpPr>
          <p:nvPr>
            <p:ph idx="1"/>
          </p:nvPr>
        </p:nvSpPr>
        <p:spPr>
          <a:xfrm>
            <a:off x="476250" y="1484416"/>
            <a:ext cx="8210550" cy="4641747"/>
          </a:xfrm>
        </p:spPr>
        <p:txBody>
          <a:bodyPr/>
          <a:lstStyle/>
          <a:p>
            <a:pPr>
              <a:buClr>
                <a:schemeClr val="tx1">
                  <a:lumMod val="50000"/>
                  <a:lumOff val="50000"/>
                </a:schemeClr>
              </a:buClr>
            </a:pPr>
            <a:r>
              <a:rPr lang="en-US" dirty="0"/>
              <a:t>Determine whether each of these production functions has constant, decreasing, or increasing returns to scale:</a:t>
            </a:r>
          </a:p>
          <a:p>
            <a:pPr marL="0" indent="0">
              <a:spcBef>
                <a:spcPts val="3600"/>
              </a:spcBef>
              <a:buClr>
                <a:schemeClr val="tx1">
                  <a:lumMod val="50000"/>
                  <a:lumOff val="50000"/>
                </a:schemeClr>
              </a:buClr>
              <a:buNone/>
            </a:pPr>
            <a:r>
              <a:rPr lang="en-US" dirty="0"/>
              <a:t>	(a)</a:t>
            </a:r>
          </a:p>
          <a:p>
            <a:pPr marL="0" indent="0">
              <a:spcBef>
                <a:spcPts val="3600"/>
              </a:spcBef>
              <a:buClr>
                <a:schemeClr val="tx1">
                  <a:lumMod val="50000"/>
                  <a:lumOff val="50000"/>
                </a:schemeClr>
              </a:buClr>
              <a:buNone/>
            </a:pPr>
            <a:r>
              <a:rPr lang="en-US" dirty="0"/>
              <a:t>	(b)</a:t>
            </a:r>
          </a:p>
          <a:p>
            <a:pPr marL="0" indent="0">
              <a:buClr>
                <a:schemeClr val="tx1">
                  <a:lumMod val="50000"/>
                  <a:lumOff val="50000"/>
                </a:schemeClr>
              </a:buClr>
              <a:buNone/>
            </a:pPr>
            <a:endParaRPr lang="en-US" dirty="0"/>
          </a:p>
        </p:txBody>
      </p:sp>
      <p:graphicFrame>
        <p:nvGraphicFramePr>
          <p:cNvPr id="7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165629083"/>
              </p:ext>
            </p:extLst>
          </p:nvPr>
        </p:nvGraphicFramePr>
        <p:xfrm>
          <a:off x="2211388" y="3075050"/>
          <a:ext cx="2244725" cy="9556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8899" name="Equation" r:id="rId4" imgW="990600" imgH="419100" progId="Equation.DSMT4">
                  <p:embed/>
                </p:oleObj>
              </mc:Choice>
              <mc:Fallback>
                <p:oleObj name="Equation" r:id="rId4" imgW="990600" imgH="41910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211388" y="3075050"/>
                        <a:ext cx="2244725" cy="9556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041572654"/>
              </p:ext>
            </p:extLst>
          </p:nvPr>
        </p:nvGraphicFramePr>
        <p:xfrm>
          <a:off x="2233613" y="4248725"/>
          <a:ext cx="2589212" cy="4635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8900" name="Equation" r:id="rId6" imgW="1143000" imgH="203200" progId="Equation.DSMT4">
                  <p:embed/>
                </p:oleObj>
              </mc:Choice>
              <mc:Fallback>
                <p:oleObj name="Equation" r:id="rId6" imgW="1143000" imgH="20320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233613" y="4248725"/>
                        <a:ext cx="2589212" cy="4635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140723567"/>
      </p:ext>
    </p:extLst>
  </p:cSld>
  <p:clrMapOvr>
    <a:masterClrMapping/>
  </p:clrMapOvr>
  <p:transition>
    <p:wipe dir="r"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9D6E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" y="-13578"/>
            <a:ext cx="9143993" cy="1286012"/>
          </a:xfrm>
          <a:prstGeom prst="rect">
            <a:avLst/>
          </a:prstGeom>
          <a:solidFill>
            <a:srgbClr val="B3C2A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6725" y="200913"/>
            <a:ext cx="8245475" cy="939800"/>
          </a:xfrm>
        </p:spPr>
        <p:txBody>
          <a:bodyPr/>
          <a:lstStyle/>
          <a:p>
            <a:r>
              <a:rPr lang="en-US" sz="2600" dirty="0">
                <a:solidFill>
                  <a:srgbClr val="203F15"/>
                </a:solidFill>
              </a:rPr>
              <a:t>NOW YOU TRY</a:t>
            </a:r>
            <a:br>
              <a:rPr lang="en-US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n-US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Answers, Part (a)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1246299"/>
            <a:ext cx="9143999" cy="5227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9" name="Rectangle 9"/>
          <p:cNvSpPr>
            <a:spLocks noChangeArrowheads="1"/>
          </p:cNvSpPr>
          <p:nvPr/>
        </p:nvSpPr>
        <p:spPr bwMode="auto">
          <a:xfrm>
            <a:off x="8450263" y="6407150"/>
            <a:ext cx="501650" cy="29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/>
          <a:lstStyle/>
          <a:p>
            <a:pPr algn="r">
              <a:defRPr/>
            </a:pPr>
            <a:fld id="{F2A5E683-01D6-445B-882C-7AE69BAD7C28}" type="slidenum">
              <a:rPr lang="en-US" sz="1600">
                <a:solidFill>
                  <a:srgbClr val="006666"/>
                </a:solidFill>
                <a:cs typeface="Arial"/>
              </a:rPr>
              <a:pPr algn="r">
                <a:defRPr/>
              </a:pPr>
              <a:t>9</a:t>
            </a:fld>
            <a:endParaRPr lang="en-US" sz="1600" dirty="0">
              <a:solidFill>
                <a:srgbClr val="006666"/>
              </a:solidFill>
              <a:cs typeface="Arial"/>
            </a:endParaRPr>
          </a:p>
        </p:txBody>
      </p:sp>
      <p:graphicFrame>
        <p:nvGraphicFramePr>
          <p:cNvPr id="6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822057771"/>
              </p:ext>
            </p:extLst>
          </p:nvPr>
        </p:nvGraphicFramePr>
        <p:xfrm>
          <a:off x="881063" y="1551500"/>
          <a:ext cx="2244725" cy="9556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253" name="Equation" r:id="rId4" imgW="990600" imgH="419100" progId="Equation.DSMT4">
                  <p:embed/>
                </p:oleObj>
              </mc:Choice>
              <mc:Fallback>
                <p:oleObj name="Equation" r:id="rId4" imgW="990600" imgH="41910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81063" y="1551500"/>
                        <a:ext cx="2244725" cy="9556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039546027"/>
              </p:ext>
            </p:extLst>
          </p:nvPr>
        </p:nvGraphicFramePr>
        <p:xfrm>
          <a:off x="893763" y="2742125"/>
          <a:ext cx="3022600" cy="9556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254" name="Equation" r:id="rId6" imgW="1333500" imgH="419100" progId="Equation.DSMT4">
                  <p:embed/>
                </p:oleObj>
              </mc:Choice>
              <mc:Fallback>
                <p:oleObj name="Equation" r:id="rId6" imgW="1333500" imgH="41910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93763" y="2742125"/>
                        <a:ext cx="3022600" cy="9556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025974579"/>
              </p:ext>
            </p:extLst>
          </p:nvPr>
        </p:nvGraphicFramePr>
        <p:xfrm>
          <a:off x="4062413" y="2769113"/>
          <a:ext cx="1295400" cy="9556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255" name="Equation" r:id="rId8" imgW="571252" imgH="418918" progId="Equation.DSMT4">
                  <p:embed/>
                </p:oleObj>
              </mc:Choice>
              <mc:Fallback>
                <p:oleObj name="Equation" r:id="rId8" imgW="571252" imgH="418918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062413" y="2769113"/>
                        <a:ext cx="1295400" cy="9556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997916620"/>
              </p:ext>
            </p:extLst>
          </p:nvPr>
        </p:nvGraphicFramePr>
        <p:xfrm>
          <a:off x="5534025" y="2780225"/>
          <a:ext cx="1209675" cy="9556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256" name="Equation" r:id="rId10" imgW="533169" imgH="418918" progId="Equation.DSMT4">
                  <p:embed/>
                </p:oleObj>
              </mc:Choice>
              <mc:Fallback>
                <p:oleObj name="Equation" r:id="rId10" imgW="533169" imgH="418918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534025" y="2780225"/>
                        <a:ext cx="1209675" cy="9556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450012617"/>
              </p:ext>
            </p:extLst>
          </p:nvPr>
        </p:nvGraphicFramePr>
        <p:xfrm>
          <a:off x="5575300" y="3983550"/>
          <a:ext cx="1811338" cy="4635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257" name="Equation" r:id="rId12" imgW="799753" imgH="203112" progId="Equation.DSMT4">
                  <p:embed/>
                </p:oleObj>
              </mc:Choice>
              <mc:Fallback>
                <p:oleObj name="Equation" r:id="rId12" imgW="799753" imgH="203112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575300" y="3983550"/>
                        <a:ext cx="1811338" cy="4635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" name="Text Box 14"/>
          <p:cNvSpPr txBox="1">
            <a:spLocks noChangeArrowheads="1"/>
          </p:cNvSpPr>
          <p:nvPr/>
        </p:nvSpPr>
        <p:spPr bwMode="auto">
          <a:xfrm>
            <a:off x="4808538" y="4894775"/>
            <a:ext cx="3051175" cy="892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sz="2600" i="1" dirty="0">
                <a:solidFill>
                  <a:srgbClr val="FF0000"/>
                </a:solidFill>
              </a:rPr>
              <a:t>constant returns to scale for any </a:t>
            </a:r>
            <a:r>
              <a:rPr lang="en-US" sz="2600" b="1" i="1" dirty="0">
                <a:solidFill>
                  <a:srgbClr val="FF0000"/>
                </a:solidFill>
              </a:rPr>
              <a:t>z</a:t>
            </a:r>
            <a:r>
              <a:rPr lang="en-US" sz="2600" i="1" dirty="0">
                <a:solidFill>
                  <a:srgbClr val="FF0000"/>
                </a:solidFill>
              </a:rPr>
              <a:t> &gt; 0</a:t>
            </a:r>
          </a:p>
        </p:txBody>
      </p:sp>
    </p:spTree>
    <p:extLst>
      <p:ext uri="{BB962C8B-B14F-4D97-AF65-F5344CB8AC3E}">
        <p14:creationId xmlns:p14="http://schemas.microsoft.com/office/powerpoint/2010/main" val="1572579917"/>
      </p:ext>
    </p:extLst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9D6E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" y="-13578"/>
            <a:ext cx="9143993" cy="1286012"/>
          </a:xfrm>
          <a:prstGeom prst="rect">
            <a:avLst/>
          </a:prstGeom>
          <a:solidFill>
            <a:srgbClr val="B3C2A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6725" y="200913"/>
            <a:ext cx="8245475" cy="939800"/>
          </a:xfrm>
        </p:spPr>
        <p:txBody>
          <a:bodyPr/>
          <a:lstStyle/>
          <a:p>
            <a:r>
              <a:rPr lang="en-US" sz="2600" dirty="0">
                <a:solidFill>
                  <a:srgbClr val="203F15"/>
                </a:solidFill>
              </a:rPr>
              <a:t>NOW YOU TRY</a:t>
            </a:r>
            <a:br>
              <a:rPr lang="en-US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n-US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Answers, Part (b)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1246299"/>
            <a:ext cx="9143999" cy="5227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9" name="Rectangle 9"/>
          <p:cNvSpPr>
            <a:spLocks noChangeArrowheads="1"/>
          </p:cNvSpPr>
          <p:nvPr/>
        </p:nvSpPr>
        <p:spPr bwMode="auto">
          <a:xfrm>
            <a:off x="8450263" y="6407150"/>
            <a:ext cx="501650" cy="29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/>
          <a:lstStyle/>
          <a:p>
            <a:pPr algn="r">
              <a:defRPr/>
            </a:pPr>
            <a:fld id="{F2A5E683-01D6-445B-882C-7AE69BAD7C28}" type="slidenum">
              <a:rPr lang="en-US" sz="1600">
                <a:solidFill>
                  <a:srgbClr val="006666"/>
                </a:solidFill>
                <a:cs typeface="Arial"/>
              </a:rPr>
              <a:pPr algn="r">
                <a:defRPr/>
              </a:pPr>
              <a:t>10</a:t>
            </a:fld>
            <a:endParaRPr lang="en-US" sz="1600" dirty="0">
              <a:solidFill>
                <a:srgbClr val="006666"/>
              </a:solidFill>
              <a:cs typeface="Arial"/>
            </a:endParaRPr>
          </a:p>
        </p:txBody>
      </p:sp>
      <p:graphicFrame>
        <p:nvGraphicFramePr>
          <p:cNvPr id="6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133390510"/>
              </p:ext>
            </p:extLst>
          </p:nvPr>
        </p:nvGraphicFramePr>
        <p:xfrm>
          <a:off x="908050" y="1729425"/>
          <a:ext cx="2589213" cy="4635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167" name="Equation" r:id="rId4" imgW="1143000" imgH="203200" progId="Equation.DSMT4">
                  <p:embed/>
                </p:oleObj>
              </mc:Choice>
              <mc:Fallback>
                <p:oleObj name="Equation" r:id="rId4" imgW="1143000" imgH="20320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08050" y="1729425"/>
                        <a:ext cx="2589213" cy="4635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942878397"/>
              </p:ext>
            </p:extLst>
          </p:nvPr>
        </p:nvGraphicFramePr>
        <p:xfrm>
          <a:off x="976313" y="2650175"/>
          <a:ext cx="3309937" cy="4635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168" name="Equation" r:id="rId6" imgW="1459866" imgH="203112" progId="Equation.DSMT4">
                  <p:embed/>
                </p:oleObj>
              </mc:Choice>
              <mc:Fallback>
                <p:oleObj name="Equation" r:id="rId6" imgW="1459866" imgH="203112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76313" y="2650175"/>
                        <a:ext cx="3309937" cy="4635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86859637"/>
              </p:ext>
            </p:extLst>
          </p:nvPr>
        </p:nvGraphicFramePr>
        <p:xfrm>
          <a:off x="2617788" y="3482025"/>
          <a:ext cx="1725612" cy="4619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169" name="Equation" r:id="rId8" imgW="761669" imgH="203112" progId="Equation.DSMT4">
                  <p:embed/>
                </p:oleObj>
              </mc:Choice>
              <mc:Fallback>
                <p:oleObj name="Equation" r:id="rId8" imgW="761669" imgH="203112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617788" y="3482025"/>
                        <a:ext cx="1725612" cy="4619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791424294"/>
              </p:ext>
            </p:extLst>
          </p:nvPr>
        </p:nvGraphicFramePr>
        <p:xfrm>
          <a:off x="2616200" y="4420238"/>
          <a:ext cx="1811338" cy="4635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170" name="Equation" r:id="rId10" imgW="799753" imgH="203112" progId="Equation.DSMT4">
                  <p:embed/>
                </p:oleObj>
              </mc:Choice>
              <mc:Fallback>
                <p:oleObj name="Equation" r:id="rId10" imgW="799753" imgH="203112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616200" y="4420238"/>
                        <a:ext cx="1811338" cy="4635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" name="Text Box 7"/>
          <p:cNvSpPr txBox="1">
            <a:spLocks noChangeArrowheads="1"/>
          </p:cNvSpPr>
          <p:nvPr/>
        </p:nvSpPr>
        <p:spPr bwMode="auto">
          <a:xfrm>
            <a:off x="4970463" y="4221800"/>
            <a:ext cx="3051175" cy="892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sz="2600" i="1" dirty="0">
                <a:solidFill>
                  <a:srgbClr val="CC0000"/>
                </a:solidFill>
              </a:rPr>
              <a:t>constant returns to scale for any </a:t>
            </a:r>
            <a:r>
              <a:rPr lang="en-US" sz="2600" b="1" i="1" dirty="0">
                <a:solidFill>
                  <a:srgbClr val="CC0000"/>
                </a:solidFill>
              </a:rPr>
              <a:t>z</a:t>
            </a:r>
            <a:r>
              <a:rPr lang="en-US" sz="2600" i="1" dirty="0">
                <a:solidFill>
                  <a:srgbClr val="CC0000"/>
                </a:solidFill>
              </a:rPr>
              <a:t> &gt; 0</a:t>
            </a:r>
          </a:p>
        </p:txBody>
      </p:sp>
    </p:spTree>
    <p:extLst>
      <p:ext uri="{BB962C8B-B14F-4D97-AF65-F5344CB8AC3E}">
        <p14:creationId xmlns:p14="http://schemas.microsoft.com/office/powerpoint/2010/main" val="827923242"/>
      </p:ext>
    </p:extLst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1" name="Rectangle 2"/>
          <p:cNvSpPr>
            <a:spLocks noGrp="1" noChangeArrowheads="1"/>
          </p:cNvSpPr>
          <p:nvPr>
            <p:ph type="title"/>
          </p:nvPr>
        </p:nvSpPr>
        <p:spPr>
          <a:xfrm>
            <a:off x="569913" y="344488"/>
            <a:ext cx="7880350" cy="866775"/>
          </a:xfrm>
        </p:spPr>
        <p:txBody>
          <a:bodyPr/>
          <a:lstStyle/>
          <a:p>
            <a:pPr eaLnBrk="1" hangingPunct="1"/>
            <a:r>
              <a:rPr lang="en-US" dirty="0"/>
              <a:t>Assumptions</a:t>
            </a:r>
          </a:p>
        </p:txBody>
      </p:sp>
      <p:sp>
        <p:nvSpPr>
          <p:cNvPr id="717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762000" y="1371600"/>
            <a:ext cx="7391400" cy="3124200"/>
          </a:xfrm>
        </p:spPr>
        <p:txBody>
          <a:bodyPr/>
          <a:lstStyle/>
          <a:p>
            <a:pPr marL="461963" indent="-461963" eaLnBrk="1" hangingPunct="1">
              <a:spcBef>
                <a:spcPct val="30000"/>
              </a:spcBef>
              <a:buSzPct val="90000"/>
              <a:buFont typeface="Wingdings" pitchFamily="2" charset="2"/>
              <a:buAutoNum type="arabicPeriod"/>
            </a:pPr>
            <a:r>
              <a:rPr lang="en-US" sz="2700" dirty="0"/>
              <a:t>Technology is fixed.</a:t>
            </a:r>
          </a:p>
          <a:p>
            <a:pPr marL="461963" indent="-461963" eaLnBrk="1" hangingPunct="1">
              <a:buSzPct val="90000"/>
              <a:buFont typeface="Wingdings" pitchFamily="2" charset="2"/>
              <a:buAutoNum type="arabicPeriod"/>
            </a:pPr>
            <a:r>
              <a:rPr lang="en-US" sz="2700" dirty="0"/>
              <a:t>The economy’s supplies of capital and labour are fixed at:</a:t>
            </a:r>
          </a:p>
        </p:txBody>
      </p:sp>
      <p:graphicFrame>
        <p:nvGraphicFramePr>
          <p:cNvPr id="36868" name="Object 2"/>
          <p:cNvGraphicFramePr>
            <a:graphicFrameLocks noChangeAspect="1"/>
          </p:cNvGraphicFramePr>
          <p:nvPr/>
        </p:nvGraphicFramePr>
        <p:xfrm>
          <a:off x="2346325" y="3135313"/>
          <a:ext cx="3552825" cy="5476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264" name="Equation" r:id="rId4" imgW="1409088" imgH="215806" progId="Equation.DSMT4">
                  <p:embed/>
                </p:oleObj>
              </mc:Choice>
              <mc:Fallback>
                <p:oleObj name="Equation" r:id="rId4" imgW="1409088" imgH="215806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346325" y="3135313"/>
                        <a:ext cx="3552825" cy="54768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280537581"/>
      </p:ext>
    </p:extLst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68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5" name="Rectangle 2"/>
          <p:cNvSpPr>
            <a:spLocks noGrp="1" noChangeArrowheads="1"/>
          </p:cNvSpPr>
          <p:nvPr>
            <p:ph type="title"/>
          </p:nvPr>
        </p:nvSpPr>
        <p:spPr>
          <a:xfrm>
            <a:off x="466725" y="307975"/>
            <a:ext cx="8245475" cy="868363"/>
          </a:xfrm>
        </p:spPr>
        <p:txBody>
          <a:bodyPr/>
          <a:lstStyle/>
          <a:p>
            <a:pPr eaLnBrk="1" hangingPunct="1"/>
            <a:r>
              <a:rPr lang="en-US" dirty="0"/>
              <a:t>Determining GDP</a:t>
            </a:r>
          </a:p>
        </p:txBody>
      </p:sp>
      <p:sp>
        <p:nvSpPr>
          <p:cNvPr id="819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735013" y="1600200"/>
            <a:ext cx="7608887" cy="1781175"/>
          </a:xfrm>
        </p:spPr>
        <p:txBody>
          <a:bodyPr/>
          <a:lstStyle/>
          <a:p>
            <a:pPr marL="0" indent="0" eaLnBrk="1" hangingPunct="1">
              <a:lnSpc>
                <a:spcPct val="110000"/>
              </a:lnSpc>
              <a:spcBef>
                <a:spcPct val="30000"/>
              </a:spcBef>
              <a:buFont typeface="Wingdings" pitchFamily="2" charset="2"/>
              <a:buNone/>
            </a:pPr>
            <a:r>
              <a:rPr lang="en-US" sz="2700" dirty="0"/>
              <a:t>Output is determined by the fixed factor supplies and the fixed state of technology:</a:t>
            </a:r>
          </a:p>
        </p:txBody>
      </p:sp>
      <p:graphicFrame>
        <p:nvGraphicFramePr>
          <p:cNvPr id="38916" name="Object 2"/>
          <p:cNvGraphicFramePr>
            <a:graphicFrameLocks noChangeAspect="1"/>
          </p:cNvGraphicFramePr>
          <p:nvPr/>
        </p:nvGraphicFramePr>
        <p:xfrm>
          <a:off x="3387725" y="2803525"/>
          <a:ext cx="2468563" cy="7334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288" name="Equation" r:id="rId4" imgW="812447" imgH="241195" progId="Equation.DSMT4">
                  <p:embed/>
                </p:oleObj>
              </mc:Choice>
              <mc:Fallback>
                <p:oleObj name="Equation" r:id="rId4" imgW="812447" imgH="241195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387725" y="2803525"/>
                        <a:ext cx="2468563" cy="7334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359190137"/>
      </p:ext>
    </p:extLst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89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dirty="0"/>
              <a:t>The distribution of national income</a:t>
            </a:r>
          </a:p>
        </p:txBody>
      </p:sp>
      <p:sp>
        <p:nvSpPr>
          <p:cNvPr id="53251" name="Rectangle 5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US" dirty="0"/>
              <a:t>determined by </a:t>
            </a:r>
            <a:r>
              <a:rPr lang="en-US" b="1" dirty="0">
                <a:solidFill>
                  <a:srgbClr val="CC0000"/>
                </a:solidFill>
              </a:rPr>
              <a:t>factor prices</a:t>
            </a:r>
            <a:r>
              <a:rPr lang="en-US" dirty="0"/>
              <a:t>, </a:t>
            </a:r>
            <a:br>
              <a:rPr lang="en-US" dirty="0"/>
            </a:br>
            <a:r>
              <a:rPr lang="en-US" dirty="0"/>
              <a:t>the prices per unit firms pay for the factors of production </a:t>
            </a:r>
          </a:p>
          <a:p>
            <a:pPr lvl="1" eaLnBrk="1" hangingPunct="1">
              <a:lnSpc>
                <a:spcPct val="105000"/>
              </a:lnSpc>
              <a:spcBef>
                <a:spcPct val="30000"/>
              </a:spcBef>
            </a:pPr>
            <a:r>
              <a:rPr lang="en-US" sz="2800" dirty="0"/>
              <a:t>wage = price of </a:t>
            </a:r>
            <a:r>
              <a:rPr lang="en-US" sz="2800" b="1" i="1" dirty="0"/>
              <a:t>L</a:t>
            </a:r>
            <a:endParaRPr lang="en-US" sz="2800" dirty="0"/>
          </a:p>
          <a:p>
            <a:pPr lvl="1" eaLnBrk="1" hangingPunct="1">
              <a:lnSpc>
                <a:spcPct val="105000"/>
              </a:lnSpc>
              <a:spcBef>
                <a:spcPct val="30000"/>
              </a:spcBef>
            </a:pPr>
            <a:r>
              <a:rPr lang="en-US" sz="2800" b="1" dirty="0">
                <a:solidFill>
                  <a:srgbClr val="CC0000"/>
                </a:solidFill>
              </a:rPr>
              <a:t>ren</a:t>
            </a:r>
            <a:r>
              <a:rPr lang="en-US" b="1" dirty="0">
                <a:solidFill>
                  <a:srgbClr val="CC0000"/>
                </a:solidFill>
              </a:rPr>
              <a:t>tal rate</a:t>
            </a:r>
            <a:r>
              <a:rPr lang="en-US" dirty="0">
                <a:solidFill>
                  <a:srgbClr val="CC0000"/>
                </a:solidFill>
              </a:rPr>
              <a:t> </a:t>
            </a:r>
            <a:r>
              <a:rPr lang="en-US" dirty="0"/>
              <a:t>= price of </a:t>
            </a:r>
            <a:r>
              <a:rPr lang="en-US" b="1" i="1" dirty="0"/>
              <a:t>K</a:t>
            </a:r>
            <a:endParaRPr lang="en-US" dirty="0"/>
          </a:p>
          <a:p>
            <a:pPr lvl="1" eaLnBrk="1" hangingPunct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82575166"/>
      </p:ext>
    </p:extLst>
  </p:cSld>
  <p:clrMapOvr>
    <a:masterClrMapping/>
  </p:clrMapOvr>
  <p:transition>
    <p:wipe dir="r"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2"/>
          <p:cNvSpPr>
            <a:spLocks noGrp="1" noChangeArrowheads="1"/>
          </p:cNvSpPr>
          <p:nvPr>
            <p:ph type="title"/>
          </p:nvPr>
        </p:nvSpPr>
        <p:spPr>
          <a:xfrm>
            <a:off x="676275" y="236538"/>
            <a:ext cx="8035925" cy="939800"/>
          </a:xfrm>
        </p:spPr>
        <p:txBody>
          <a:bodyPr/>
          <a:lstStyle/>
          <a:p>
            <a:pPr eaLnBrk="1" hangingPunct="1"/>
            <a:r>
              <a:rPr lang="en-US" dirty="0"/>
              <a:t>Notation</a:t>
            </a:r>
          </a:p>
        </p:txBody>
      </p:sp>
      <p:sp>
        <p:nvSpPr>
          <p:cNvPr id="348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38213" y="1511300"/>
            <a:ext cx="7481887" cy="3486150"/>
          </a:xfrm>
          <a:solidFill>
            <a:schemeClr val="bg1"/>
          </a:solidFill>
          <a:ln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tIns="91440"/>
          <a:lstStyle/>
          <a:p>
            <a:pPr marL="1031875" indent="-1031875" eaLnBrk="1" hangingPunct="1">
              <a:buFont typeface="Wingdings" pitchFamily="2" charset="2"/>
              <a:buNone/>
              <a:defRPr/>
            </a:pPr>
            <a:r>
              <a:rPr lang="en-US" sz="2600" b="1" i="1" dirty="0"/>
              <a:t>  W</a:t>
            </a:r>
            <a:r>
              <a:rPr lang="en-US" sz="2600" dirty="0"/>
              <a:t> 	= nominal wage</a:t>
            </a:r>
          </a:p>
          <a:p>
            <a:pPr marL="1031875" indent="-1031875" eaLnBrk="1" hangingPunct="1">
              <a:buFont typeface="Wingdings" pitchFamily="2" charset="2"/>
              <a:buNone/>
              <a:defRPr/>
            </a:pPr>
            <a:r>
              <a:rPr lang="en-US" sz="2600" b="1" i="1" dirty="0"/>
              <a:t>  R</a:t>
            </a:r>
            <a:r>
              <a:rPr lang="en-US" sz="2600" dirty="0"/>
              <a:t> 	= nominal rental rate</a:t>
            </a:r>
          </a:p>
          <a:p>
            <a:pPr marL="1031875" indent="-1031875" eaLnBrk="1" hangingPunct="1">
              <a:buFont typeface="Wingdings" pitchFamily="2" charset="2"/>
              <a:buNone/>
              <a:defRPr/>
            </a:pPr>
            <a:r>
              <a:rPr lang="en-US" sz="2600" b="1" i="1" dirty="0"/>
              <a:t>  P</a:t>
            </a:r>
            <a:r>
              <a:rPr lang="en-US" sz="2600" dirty="0"/>
              <a:t> 	= price of output</a:t>
            </a:r>
          </a:p>
          <a:p>
            <a:pPr marL="1031875" indent="-1031875" eaLnBrk="1" hangingPunct="1">
              <a:buFont typeface="Wingdings" pitchFamily="2" charset="2"/>
              <a:buNone/>
              <a:defRPr/>
            </a:pPr>
            <a:r>
              <a:rPr lang="en-US" sz="2600" b="1" i="1" dirty="0"/>
              <a:t> W</a:t>
            </a:r>
            <a:r>
              <a:rPr lang="en-US" sz="1500" b="1" i="1" dirty="0"/>
              <a:t> </a:t>
            </a:r>
            <a:r>
              <a:rPr lang="en-US" sz="2600" dirty="0"/>
              <a:t>/</a:t>
            </a:r>
            <a:r>
              <a:rPr lang="en-US" sz="2600" b="1" i="1" dirty="0"/>
              <a:t>P</a:t>
            </a:r>
            <a:r>
              <a:rPr lang="en-US" sz="2600" dirty="0"/>
              <a:t> 	= real wage </a:t>
            </a:r>
            <a:br>
              <a:rPr lang="en-US" sz="2600" dirty="0"/>
            </a:br>
            <a:r>
              <a:rPr lang="en-US" sz="2600" dirty="0"/>
              <a:t>  (measured in units of output)</a:t>
            </a:r>
          </a:p>
          <a:p>
            <a:pPr marL="1031875" indent="-1031875" eaLnBrk="1" hangingPunct="1">
              <a:buFont typeface="Wingdings" pitchFamily="2" charset="2"/>
              <a:buNone/>
              <a:defRPr/>
            </a:pPr>
            <a:r>
              <a:rPr lang="en-US" sz="2600" b="1" i="1" dirty="0"/>
              <a:t> R</a:t>
            </a:r>
            <a:r>
              <a:rPr lang="en-US" sz="1500" b="1" i="1" dirty="0"/>
              <a:t> </a:t>
            </a:r>
            <a:r>
              <a:rPr lang="en-US" sz="2600" dirty="0"/>
              <a:t>/</a:t>
            </a:r>
            <a:r>
              <a:rPr lang="en-US" sz="2600" b="1" i="1" dirty="0"/>
              <a:t>P</a:t>
            </a:r>
            <a:r>
              <a:rPr lang="en-US" sz="2600" dirty="0"/>
              <a:t> 	= real rental rate</a:t>
            </a:r>
          </a:p>
        </p:txBody>
      </p:sp>
    </p:spTree>
    <p:extLst>
      <p:ext uri="{BB962C8B-B14F-4D97-AF65-F5344CB8AC3E}">
        <p14:creationId xmlns:p14="http://schemas.microsoft.com/office/powerpoint/2010/main" val="3558767463"/>
      </p:ext>
    </p:extLst>
  </p:cSld>
  <p:clrMapOvr>
    <a:masterClrMapping/>
  </p:clrMapOvr>
  <p:transition>
    <p:wipe dir="r"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dirty="0"/>
              <a:t>How factor prices are determined</a:t>
            </a:r>
          </a:p>
        </p:txBody>
      </p:sp>
      <p:sp>
        <p:nvSpPr>
          <p:cNvPr id="55299" name="Rectangle 5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US" dirty="0"/>
              <a:t>Factor prices are determined by supply and demand in factor markets. </a:t>
            </a:r>
          </a:p>
          <a:p>
            <a:pPr eaLnBrk="1" hangingPunct="1"/>
            <a:r>
              <a:rPr lang="en-US" dirty="0"/>
              <a:t>Recall: Supply of each factor is fixed.</a:t>
            </a:r>
          </a:p>
          <a:p>
            <a:pPr eaLnBrk="1" hangingPunct="1"/>
            <a:r>
              <a:rPr lang="en-US" dirty="0"/>
              <a:t>What about demand? </a:t>
            </a:r>
          </a:p>
        </p:txBody>
      </p:sp>
    </p:spTree>
    <p:extLst>
      <p:ext uri="{BB962C8B-B14F-4D97-AF65-F5344CB8AC3E}">
        <p14:creationId xmlns:p14="http://schemas.microsoft.com/office/powerpoint/2010/main" val="189191104"/>
      </p:ext>
    </p:extLst>
  </p:cSld>
  <p:clrMapOvr>
    <a:masterClrMapping/>
  </p:clrMapOvr>
  <p:transition>
    <p:wipe dir="r"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dirty="0"/>
              <a:t>Demand for labour</a:t>
            </a:r>
          </a:p>
        </p:txBody>
      </p:sp>
      <p:sp>
        <p:nvSpPr>
          <p:cNvPr id="56323" name="Rectangle 5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US" dirty="0"/>
              <a:t>Assume markets are competitive: </a:t>
            </a:r>
            <a:br>
              <a:rPr lang="en-US" dirty="0"/>
            </a:br>
            <a:r>
              <a:rPr lang="en-US" dirty="0"/>
              <a:t>each firm takes </a:t>
            </a:r>
            <a:r>
              <a:rPr lang="en-US" b="1" i="1" dirty="0"/>
              <a:t>W</a:t>
            </a:r>
            <a:r>
              <a:rPr lang="en-US" dirty="0"/>
              <a:t>, </a:t>
            </a:r>
            <a:r>
              <a:rPr lang="en-US" b="1" i="1" dirty="0"/>
              <a:t>R</a:t>
            </a:r>
            <a:r>
              <a:rPr lang="en-US" dirty="0"/>
              <a:t>, and </a:t>
            </a:r>
            <a:r>
              <a:rPr lang="en-US" b="1" i="1" dirty="0"/>
              <a:t>P</a:t>
            </a:r>
            <a:r>
              <a:rPr lang="en-US" dirty="0"/>
              <a:t> as given.</a:t>
            </a:r>
          </a:p>
          <a:p>
            <a:pPr eaLnBrk="1" hangingPunct="1"/>
            <a:r>
              <a:rPr lang="en-US" dirty="0"/>
              <a:t>Basic idea:</a:t>
            </a:r>
            <a:br>
              <a:rPr lang="en-US" dirty="0"/>
            </a:br>
            <a:r>
              <a:rPr lang="en-US" dirty="0"/>
              <a:t>A firm hires each unit of labour </a:t>
            </a:r>
            <a:br>
              <a:rPr lang="en-US" dirty="0"/>
            </a:br>
            <a:r>
              <a:rPr lang="en-US" dirty="0"/>
              <a:t>if the cost does not exceed the benefit.</a:t>
            </a:r>
          </a:p>
          <a:p>
            <a:pPr lvl="1" eaLnBrk="1" hangingPunct="1"/>
            <a:r>
              <a:rPr lang="en-US" dirty="0"/>
              <a:t>cost = real wage</a:t>
            </a:r>
          </a:p>
          <a:p>
            <a:pPr lvl="1" eaLnBrk="1" hangingPunct="1"/>
            <a:r>
              <a:rPr lang="en-US" dirty="0"/>
              <a:t>benefit = marginal product of labour</a:t>
            </a:r>
          </a:p>
        </p:txBody>
      </p:sp>
    </p:spTree>
    <p:extLst>
      <p:ext uri="{BB962C8B-B14F-4D97-AF65-F5344CB8AC3E}">
        <p14:creationId xmlns:p14="http://schemas.microsoft.com/office/powerpoint/2010/main" val="850667928"/>
      </p:ext>
    </p:extLst>
  </p:cSld>
  <p:clrMapOvr>
    <a:masterClrMapping/>
  </p:clrMapOvr>
  <p:transition>
    <p:wipe dir="r"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dirty="0"/>
              <a:t>Marginal product of labour (</a:t>
            </a:r>
            <a:r>
              <a:rPr lang="en-US" i="1" dirty="0"/>
              <a:t>MPL</a:t>
            </a:r>
            <a:r>
              <a:rPr lang="en-US" sz="1100" i="1" dirty="0"/>
              <a:t> </a:t>
            </a:r>
            <a:r>
              <a:rPr lang="en-US" dirty="0"/>
              <a:t>)</a:t>
            </a:r>
          </a:p>
        </p:txBody>
      </p:sp>
      <p:sp>
        <p:nvSpPr>
          <p:cNvPr id="57347" name="Rectangle 5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US" dirty="0"/>
              <a:t>Definition:</a:t>
            </a:r>
            <a:br>
              <a:rPr lang="en-US" dirty="0"/>
            </a:br>
            <a:r>
              <a:rPr lang="en-US" dirty="0"/>
              <a:t>The extra output the firm can produce </a:t>
            </a:r>
            <a:br>
              <a:rPr lang="en-US" dirty="0"/>
            </a:br>
            <a:r>
              <a:rPr lang="en-US" dirty="0"/>
              <a:t>using an additional unit of labour </a:t>
            </a:r>
            <a:br>
              <a:rPr lang="en-US" dirty="0"/>
            </a:br>
            <a:r>
              <a:rPr lang="en-US" dirty="0"/>
              <a:t>(holding other inputs fixed):</a:t>
            </a:r>
          </a:p>
          <a:p>
            <a:pPr eaLnBrk="1" hangingPunct="1">
              <a:buFont typeface="Wingdings" pitchFamily="2" charset="2"/>
              <a:buNone/>
            </a:pPr>
            <a:r>
              <a:rPr lang="en-US" dirty="0"/>
              <a:t>		</a:t>
            </a:r>
            <a:r>
              <a:rPr lang="en-US" b="1" i="1" dirty="0"/>
              <a:t>MPL</a:t>
            </a:r>
            <a:r>
              <a:rPr lang="en-US" dirty="0"/>
              <a:t> = </a:t>
            </a:r>
            <a:r>
              <a:rPr lang="en-US" b="1" i="1" dirty="0"/>
              <a:t>F</a:t>
            </a:r>
            <a:r>
              <a:rPr lang="en-US" sz="1200" dirty="0"/>
              <a:t> </a:t>
            </a:r>
            <a:r>
              <a:rPr lang="en-US" dirty="0"/>
              <a:t>(</a:t>
            </a:r>
            <a:r>
              <a:rPr lang="en-US" b="1" i="1" dirty="0"/>
              <a:t>K</a:t>
            </a:r>
            <a:r>
              <a:rPr lang="en-US" dirty="0"/>
              <a:t>,</a:t>
            </a:r>
            <a:r>
              <a:rPr lang="en-US" sz="1200" dirty="0"/>
              <a:t> </a:t>
            </a:r>
            <a:r>
              <a:rPr lang="en-US" b="1" i="1" dirty="0"/>
              <a:t>L</a:t>
            </a:r>
            <a:r>
              <a:rPr lang="en-US" sz="1200" dirty="0"/>
              <a:t> </a:t>
            </a:r>
            <a:r>
              <a:rPr lang="en-US" dirty="0"/>
              <a:t>+1) – </a:t>
            </a:r>
            <a:r>
              <a:rPr lang="en-US" b="1" i="1" dirty="0"/>
              <a:t>F</a:t>
            </a:r>
            <a:r>
              <a:rPr lang="en-US" sz="1200" dirty="0"/>
              <a:t> </a:t>
            </a:r>
            <a:r>
              <a:rPr lang="en-US" dirty="0"/>
              <a:t>(</a:t>
            </a:r>
            <a:r>
              <a:rPr lang="en-US" b="1" i="1" dirty="0"/>
              <a:t>K</a:t>
            </a:r>
            <a:r>
              <a:rPr lang="en-US" dirty="0"/>
              <a:t>,</a:t>
            </a:r>
            <a:r>
              <a:rPr lang="en-US" sz="1200" dirty="0"/>
              <a:t> </a:t>
            </a:r>
            <a:r>
              <a:rPr lang="en-US" b="1" i="1" dirty="0"/>
              <a:t>L</a:t>
            </a:r>
            <a:r>
              <a:rPr lang="en-US" dirty="0"/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4020829591"/>
      </p:ext>
    </p:extLst>
  </p:cSld>
  <p:clrMapOvr>
    <a:masterClrMapping/>
  </p:clrMapOvr>
  <p:transition>
    <p:wipe dir="r"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9D6E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" y="-13578"/>
            <a:ext cx="9143993" cy="1286012"/>
          </a:xfrm>
          <a:prstGeom prst="rect">
            <a:avLst/>
          </a:prstGeom>
          <a:solidFill>
            <a:srgbClr val="B3C2A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6725" y="200913"/>
            <a:ext cx="8245475" cy="939800"/>
          </a:xfrm>
        </p:spPr>
        <p:txBody>
          <a:bodyPr/>
          <a:lstStyle/>
          <a:p>
            <a:r>
              <a:rPr lang="en-US" sz="2600" dirty="0">
                <a:solidFill>
                  <a:srgbClr val="203F15"/>
                </a:solidFill>
              </a:rPr>
              <a:t>NOW YOU TRY</a:t>
            </a:r>
            <a:br>
              <a:rPr lang="en-US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n-US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Compute &amp; graph </a:t>
            </a:r>
            <a:r>
              <a:rPr lang="en-US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MPL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1246299"/>
            <a:ext cx="9143999" cy="5227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9" name="Rectangle 9"/>
          <p:cNvSpPr>
            <a:spLocks noChangeArrowheads="1"/>
          </p:cNvSpPr>
          <p:nvPr/>
        </p:nvSpPr>
        <p:spPr bwMode="auto">
          <a:xfrm>
            <a:off x="8450263" y="6407150"/>
            <a:ext cx="501650" cy="29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/>
          <a:lstStyle/>
          <a:p>
            <a:pPr algn="r">
              <a:defRPr/>
            </a:pPr>
            <a:fld id="{F2A5E683-01D6-445B-882C-7AE69BAD7C28}" type="slidenum">
              <a:rPr lang="en-US" sz="1600">
                <a:solidFill>
                  <a:srgbClr val="006666"/>
                </a:solidFill>
                <a:cs typeface="Arial"/>
              </a:rPr>
              <a:pPr algn="r">
                <a:defRPr/>
              </a:pPr>
              <a:t>18</a:t>
            </a:fld>
            <a:endParaRPr lang="en-US" sz="1600" dirty="0">
              <a:solidFill>
                <a:srgbClr val="006666"/>
              </a:solidFill>
              <a:cs typeface="Arial"/>
            </a:endParaRPr>
          </a:p>
        </p:txBody>
      </p:sp>
      <p:sp>
        <p:nvSpPr>
          <p:cNvPr id="8" name="Content Placeholder 2"/>
          <p:cNvSpPr>
            <a:spLocks noGrp="1"/>
          </p:cNvSpPr>
          <p:nvPr>
            <p:ph idx="1"/>
          </p:nvPr>
        </p:nvSpPr>
        <p:spPr>
          <a:xfrm>
            <a:off x="476250" y="1484416"/>
            <a:ext cx="8210550" cy="4641747"/>
          </a:xfrm>
        </p:spPr>
        <p:txBody>
          <a:bodyPr/>
          <a:lstStyle/>
          <a:p>
            <a:pPr marL="463550" indent="-463550">
              <a:buClr>
                <a:schemeClr val="tx1">
                  <a:lumMod val="50000"/>
                  <a:lumOff val="50000"/>
                </a:schemeClr>
              </a:buClr>
              <a:buNone/>
            </a:pPr>
            <a:r>
              <a:rPr lang="en-US" dirty="0"/>
              <a:t>a.	Determine </a:t>
            </a:r>
            <a:r>
              <a:rPr lang="en-US" b="1" i="1" dirty="0"/>
              <a:t>MPL</a:t>
            </a:r>
            <a:r>
              <a:rPr lang="en-US" dirty="0"/>
              <a:t> at each </a:t>
            </a:r>
            <a:br>
              <a:rPr lang="en-US" dirty="0"/>
            </a:br>
            <a:r>
              <a:rPr lang="en-US" dirty="0"/>
              <a:t>value of </a:t>
            </a:r>
            <a:r>
              <a:rPr lang="en-US" b="1" i="1" dirty="0"/>
              <a:t>L</a:t>
            </a:r>
            <a:r>
              <a:rPr lang="en-US" dirty="0"/>
              <a:t>.</a:t>
            </a:r>
          </a:p>
          <a:p>
            <a:pPr marL="463550" indent="-463550">
              <a:buClr>
                <a:schemeClr val="tx1">
                  <a:lumMod val="50000"/>
                  <a:lumOff val="50000"/>
                </a:schemeClr>
              </a:buClr>
              <a:buNone/>
            </a:pPr>
            <a:r>
              <a:rPr lang="en-US" dirty="0"/>
              <a:t>b.	Graph the production </a:t>
            </a:r>
            <a:br>
              <a:rPr lang="en-US" dirty="0"/>
            </a:br>
            <a:r>
              <a:rPr lang="en-US" dirty="0"/>
              <a:t>function.</a:t>
            </a:r>
          </a:p>
          <a:p>
            <a:pPr marL="463550" indent="-463550">
              <a:buClr>
                <a:schemeClr val="tx1">
                  <a:lumMod val="50000"/>
                  <a:lumOff val="50000"/>
                </a:schemeClr>
              </a:buClr>
              <a:buNone/>
            </a:pPr>
            <a:r>
              <a:rPr lang="en-US" dirty="0"/>
              <a:t>c.	Graph the </a:t>
            </a:r>
            <a:r>
              <a:rPr lang="en-US" b="1" i="1" dirty="0"/>
              <a:t>MPL</a:t>
            </a:r>
            <a:r>
              <a:rPr lang="en-US" dirty="0"/>
              <a:t> curve with </a:t>
            </a:r>
            <a:br>
              <a:rPr lang="en-US" dirty="0"/>
            </a:br>
            <a:r>
              <a:rPr lang="en-US" b="1" i="1" dirty="0"/>
              <a:t>MPL</a:t>
            </a:r>
            <a:r>
              <a:rPr lang="en-US" dirty="0"/>
              <a:t> on the vertical axis and </a:t>
            </a:r>
            <a:br>
              <a:rPr lang="en-US" dirty="0"/>
            </a:br>
            <a:r>
              <a:rPr lang="en-US" b="1" i="1" dirty="0"/>
              <a:t>L</a:t>
            </a:r>
            <a:r>
              <a:rPr lang="en-US" dirty="0"/>
              <a:t> on the horizontal axis.</a:t>
            </a:r>
          </a:p>
        </p:txBody>
      </p:sp>
      <p:sp>
        <p:nvSpPr>
          <p:cNvPr id="10" name="Rectangle 4" descr="Wave"/>
          <p:cNvSpPr txBox="1">
            <a:spLocks noChangeArrowheads="1"/>
          </p:cNvSpPr>
          <p:nvPr/>
        </p:nvSpPr>
        <p:spPr bwMode="auto">
          <a:xfrm>
            <a:off x="5971350" y="574475"/>
            <a:ext cx="2768600" cy="5553075"/>
          </a:xfrm>
          <a:prstGeom prst="rect">
            <a:avLst/>
          </a:prstGeom>
          <a:solidFill>
            <a:schemeClr val="bg1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pPr>
              <a:lnSpc>
                <a:spcPct val="120000"/>
              </a:lnSpc>
              <a:buClr>
                <a:srgbClr val="CC6600"/>
              </a:buClr>
              <a:buSzPct val="120000"/>
              <a:buFont typeface="Wingdings" pitchFamily="2" charset="2"/>
              <a:buNone/>
              <a:tabLst>
                <a:tab pos="396875" algn="r"/>
                <a:tab pos="1257300" algn="r"/>
                <a:tab pos="2289175" algn="r"/>
              </a:tabLst>
              <a:defRPr/>
            </a:pPr>
            <a:r>
              <a:rPr lang="en-US" sz="2500" b="1" i="1" kern="0" dirty="0">
                <a:solidFill>
                  <a:srgbClr val="000000"/>
                </a:solidFill>
                <a:latin typeface="Arial"/>
                <a:cs typeface="Arial"/>
              </a:rPr>
              <a:t>	L	Y</a:t>
            </a:r>
            <a:r>
              <a:rPr lang="en-US" sz="2500" b="1" kern="0" dirty="0">
                <a:solidFill>
                  <a:srgbClr val="000000"/>
                </a:solidFill>
                <a:latin typeface="Arial"/>
                <a:cs typeface="Arial"/>
              </a:rPr>
              <a:t>	</a:t>
            </a:r>
            <a:r>
              <a:rPr lang="en-US" sz="2500" b="1" i="1" kern="0" dirty="0">
                <a:solidFill>
                  <a:srgbClr val="000000"/>
                </a:solidFill>
                <a:latin typeface="Arial"/>
                <a:cs typeface="Arial"/>
              </a:rPr>
              <a:t>MPL</a:t>
            </a:r>
          </a:p>
          <a:p>
            <a:pPr>
              <a:lnSpc>
                <a:spcPct val="120000"/>
              </a:lnSpc>
              <a:buClr>
                <a:srgbClr val="CC6600"/>
              </a:buClr>
              <a:buSzPct val="120000"/>
              <a:buFont typeface="Wingdings" pitchFamily="2" charset="2"/>
              <a:buNone/>
              <a:tabLst>
                <a:tab pos="396875" algn="r"/>
                <a:tab pos="1257300" algn="r"/>
                <a:tab pos="2289175" algn="r"/>
              </a:tabLst>
              <a:defRPr/>
            </a:pPr>
            <a:r>
              <a:rPr lang="en-US" sz="2500" kern="0" dirty="0">
                <a:solidFill>
                  <a:srgbClr val="000000"/>
                </a:solidFill>
                <a:latin typeface="Arial"/>
                <a:cs typeface="Arial"/>
              </a:rPr>
              <a:t>	0	0	n.a.</a:t>
            </a:r>
          </a:p>
          <a:p>
            <a:pPr>
              <a:lnSpc>
                <a:spcPct val="120000"/>
              </a:lnSpc>
              <a:buClr>
                <a:srgbClr val="CC6600"/>
              </a:buClr>
              <a:buSzPct val="120000"/>
              <a:buFont typeface="Wingdings" pitchFamily="2" charset="2"/>
              <a:buNone/>
              <a:tabLst>
                <a:tab pos="396875" algn="r"/>
                <a:tab pos="1257300" algn="r"/>
                <a:tab pos="2289175" algn="r"/>
              </a:tabLst>
              <a:defRPr/>
            </a:pPr>
            <a:r>
              <a:rPr lang="en-US" sz="2500" kern="0" dirty="0">
                <a:solidFill>
                  <a:srgbClr val="000000"/>
                </a:solidFill>
                <a:latin typeface="Arial"/>
                <a:cs typeface="Arial"/>
              </a:rPr>
              <a:t>	1	10	</a:t>
            </a:r>
            <a:r>
              <a:rPr lang="en-US" sz="2500" kern="0" dirty="0">
                <a:solidFill>
                  <a:srgbClr val="333399"/>
                </a:solidFill>
                <a:latin typeface="Arial"/>
                <a:cs typeface="Arial"/>
              </a:rPr>
              <a:t>?</a:t>
            </a:r>
          </a:p>
          <a:p>
            <a:pPr>
              <a:lnSpc>
                <a:spcPct val="120000"/>
              </a:lnSpc>
              <a:buClr>
                <a:srgbClr val="CC6600"/>
              </a:buClr>
              <a:buSzPct val="120000"/>
              <a:buFont typeface="Wingdings" pitchFamily="2" charset="2"/>
              <a:buNone/>
              <a:tabLst>
                <a:tab pos="396875" algn="r"/>
                <a:tab pos="1257300" algn="r"/>
                <a:tab pos="2289175" algn="r"/>
              </a:tabLst>
              <a:defRPr/>
            </a:pPr>
            <a:r>
              <a:rPr lang="en-US" sz="2500" kern="0" dirty="0">
                <a:solidFill>
                  <a:srgbClr val="000000"/>
                </a:solidFill>
                <a:latin typeface="Arial"/>
                <a:cs typeface="Arial"/>
              </a:rPr>
              <a:t>	2	19	</a:t>
            </a:r>
            <a:r>
              <a:rPr lang="en-US" sz="2500" kern="0" dirty="0">
                <a:solidFill>
                  <a:srgbClr val="333399"/>
                </a:solidFill>
                <a:latin typeface="Arial"/>
                <a:cs typeface="Arial"/>
              </a:rPr>
              <a:t>?</a:t>
            </a:r>
          </a:p>
          <a:p>
            <a:pPr>
              <a:lnSpc>
                <a:spcPct val="120000"/>
              </a:lnSpc>
              <a:buClr>
                <a:srgbClr val="CC6600"/>
              </a:buClr>
              <a:buSzPct val="120000"/>
              <a:buFont typeface="Wingdings" pitchFamily="2" charset="2"/>
              <a:buNone/>
              <a:tabLst>
                <a:tab pos="396875" algn="r"/>
                <a:tab pos="1257300" algn="r"/>
                <a:tab pos="2289175" algn="r"/>
              </a:tabLst>
              <a:defRPr/>
            </a:pPr>
            <a:r>
              <a:rPr lang="en-US" sz="2500" kern="0" dirty="0">
                <a:solidFill>
                  <a:srgbClr val="000000"/>
                </a:solidFill>
                <a:latin typeface="Arial"/>
                <a:cs typeface="Arial"/>
              </a:rPr>
              <a:t>	3	27	8</a:t>
            </a:r>
          </a:p>
          <a:p>
            <a:pPr>
              <a:lnSpc>
                <a:spcPct val="120000"/>
              </a:lnSpc>
              <a:buClr>
                <a:srgbClr val="CC6600"/>
              </a:buClr>
              <a:buSzPct val="120000"/>
              <a:buFont typeface="Wingdings" pitchFamily="2" charset="2"/>
              <a:buNone/>
              <a:tabLst>
                <a:tab pos="396875" algn="r"/>
                <a:tab pos="1257300" algn="r"/>
                <a:tab pos="2289175" algn="r"/>
              </a:tabLst>
              <a:defRPr/>
            </a:pPr>
            <a:r>
              <a:rPr lang="en-US" sz="2500" kern="0" dirty="0">
                <a:solidFill>
                  <a:srgbClr val="000000"/>
                </a:solidFill>
                <a:latin typeface="Arial"/>
                <a:cs typeface="Arial"/>
              </a:rPr>
              <a:t>	4	34	</a:t>
            </a:r>
            <a:r>
              <a:rPr lang="en-US" sz="2500" kern="0" dirty="0">
                <a:solidFill>
                  <a:srgbClr val="333399"/>
                </a:solidFill>
                <a:latin typeface="Arial"/>
                <a:cs typeface="Arial"/>
              </a:rPr>
              <a:t>?</a:t>
            </a:r>
          </a:p>
          <a:p>
            <a:pPr>
              <a:lnSpc>
                <a:spcPct val="120000"/>
              </a:lnSpc>
              <a:buClr>
                <a:srgbClr val="CC6600"/>
              </a:buClr>
              <a:buSzPct val="120000"/>
              <a:buFont typeface="Wingdings" pitchFamily="2" charset="2"/>
              <a:buNone/>
              <a:tabLst>
                <a:tab pos="396875" algn="r"/>
                <a:tab pos="1257300" algn="r"/>
                <a:tab pos="2289175" algn="r"/>
              </a:tabLst>
              <a:defRPr/>
            </a:pPr>
            <a:r>
              <a:rPr lang="en-US" sz="2500" kern="0" dirty="0">
                <a:solidFill>
                  <a:srgbClr val="000000"/>
                </a:solidFill>
                <a:latin typeface="Arial"/>
                <a:cs typeface="Arial"/>
              </a:rPr>
              <a:t>	5	40	</a:t>
            </a:r>
            <a:r>
              <a:rPr lang="en-US" sz="2500" kern="0" dirty="0">
                <a:solidFill>
                  <a:srgbClr val="333399"/>
                </a:solidFill>
                <a:latin typeface="Arial"/>
                <a:cs typeface="Arial"/>
              </a:rPr>
              <a:t>?</a:t>
            </a:r>
          </a:p>
          <a:p>
            <a:pPr>
              <a:lnSpc>
                <a:spcPct val="120000"/>
              </a:lnSpc>
              <a:buClr>
                <a:srgbClr val="CC6600"/>
              </a:buClr>
              <a:buSzPct val="120000"/>
              <a:buFont typeface="Wingdings" pitchFamily="2" charset="2"/>
              <a:buNone/>
              <a:tabLst>
                <a:tab pos="396875" algn="r"/>
                <a:tab pos="1257300" algn="r"/>
                <a:tab pos="2289175" algn="r"/>
              </a:tabLst>
              <a:defRPr/>
            </a:pPr>
            <a:r>
              <a:rPr lang="en-US" sz="2500" kern="0" dirty="0">
                <a:solidFill>
                  <a:srgbClr val="000000"/>
                </a:solidFill>
                <a:latin typeface="Arial"/>
                <a:cs typeface="Arial"/>
              </a:rPr>
              <a:t>	6	45	</a:t>
            </a:r>
            <a:r>
              <a:rPr lang="en-US" sz="2500" kern="0" dirty="0">
                <a:solidFill>
                  <a:srgbClr val="333399"/>
                </a:solidFill>
                <a:latin typeface="Arial"/>
                <a:cs typeface="Arial"/>
              </a:rPr>
              <a:t>?</a:t>
            </a:r>
          </a:p>
          <a:p>
            <a:pPr>
              <a:lnSpc>
                <a:spcPct val="120000"/>
              </a:lnSpc>
              <a:buClr>
                <a:srgbClr val="CC6600"/>
              </a:buClr>
              <a:buSzPct val="120000"/>
              <a:buFont typeface="Wingdings" pitchFamily="2" charset="2"/>
              <a:buNone/>
              <a:tabLst>
                <a:tab pos="396875" algn="r"/>
                <a:tab pos="1257300" algn="r"/>
                <a:tab pos="2289175" algn="r"/>
              </a:tabLst>
              <a:defRPr/>
            </a:pPr>
            <a:r>
              <a:rPr lang="en-US" sz="2500" kern="0" dirty="0">
                <a:solidFill>
                  <a:srgbClr val="000000"/>
                </a:solidFill>
                <a:latin typeface="Arial"/>
                <a:cs typeface="Arial"/>
              </a:rPr>
              <a:t>	7	49	</a:t>
            </a:r>
            <a:r>
              <a:rPr lang="en-US" sz="2500" kern="0" dirty="0">
                <a:solidFill>
                  <a:srgbClr val="333399"/>
                </a:solidFill>
                <a:latin typeface="Arial"/>
                <a:cs typeface="Arial"/>
              </a:rPr>
              <a:t>?</a:t>
            </a:r>
          </a:p>
          <a:p>
            <a:pPr>
              <a:lnSpc>
                <a:spcPct val="120000"/>
              </a:lnSpc>
              <a:buClr>
                <a:srgbClr val="CC6600"/>
              </a:buClr>
              <a:buSzPct val="120000"/>
              <a:buFont typeface="Wingdings" pitchFamily="2" charset="2"/>
              <a:buNone/>
              <a:tabLst>
                <a:tab pos="396875" algn="r"/>
                <a:tab pos="1257300" algn="r"/>
                <a:tab pos="2289175" algn="r"/>
              </a:tabLst>
              <a:defRPr/>
            </a:pPr>
            <a:r>
              <a:rPr lang="en-US" sz="2500" kern="0" dirty="0">
                <a:solidFill>
                  <a:srgbClr val="000000"/>
                </a:solidFill>
                <a:latin typeface="Arial"/>
                <a:cs typeface="Arial"/>
              </a:rPr>
              <a:t>	8	52	</a:t>
            </a:r>
            <a:r>
              <a:rPr lang="en-US" sz="2500" kern="0" dirty="0">
                <a:solidFill>
                  <a:srgbClr val="333399"/>
                </a:solidFill>
                <a:latin typeface="Arial"/>
                <a:cs typeface="Arial"/>
              </a:rPr>
              <a:t>?</a:t>
            </a:r>
          </a:p>
          <a:p>
            <a:pPr>
              <a:lnSpc>
                <a:spcPct val="120000"/>
              </a:lnSpc>
              <a:buClr>
                <a:srgbClr val="CC6600"/>
              </a:buClr>
              <a:buSzPct val="120000"/>
              <a:buFont typeface="Wingdings" pitchFamily="2" charset="2"/>
              <a:buNone/>
              <a:tabLst>
                <a:tab pos="396875" algn="r"/>
                <a:tab pos="1257300" algn="r"/>
                <a:tab pos="2289175" algn="r"/>
              </a:tabLst>
              <a:defRPr/>
            </a:pPr>
            <a:r>
              <a:rPr lang="en-US" sz="2500" kern="0" dirty="0">
                <a:solidFill>
                  <a:srgbClr val="000000"/>
                </a:solidFill>
                <a:latin typeface="Arial"/>
                <a:cs typeface="Arial"/>
              </a:rPr>
              <a:t>	9	54	</a:t>
            </a:r>
            <a:r>
              <a:rPr lang="en-US" sz="2500" kern="0" dirty="0">
                <a:solidFill>
                  <a:srgbClr val="333399"/>
                </a:solidFill>
                <a:latin typeface="Arial"/>
                <a:cs typeface="Arial"/>
              </a:rPr>
              <a:t>?</a:t>
            </a:r>
          </a:p>
          <a:p>
            <a:pPr>
              <a:lnSpc>
                <a:spcPct val="120000"/>
              </a:lnSpc>
              <a:buClr>
                <a:srgbClr val="CC6600"/>
              </a:buClr>
              <a:buSzPct val="120000"/>
              <a:buFont typeface="Wingdings" pitchFamily="2" charset="2"/>
              <a:buNone/>
              <a:tabLst>
                <a:tab pos="396875" algn="r"/>
                <a:tab pos="1257300" algn="r"/>
                <a:tab pos="2289175" algn="r"/>
              </a:tabLst>
              <a:defRPr/>
            </a:pPr>
            <a:r>
              <a:rPr lang="en-US" sz="2500" kern="0" dirty="0">
                <a:solidFill>
                  <a:srgbClr val="000000"/>
                </a:solidFill>
                <a:latin typeface="Arial"/>
                <a:cs typeface="Arial"/>
              </a:rPr>
              <a:t>	10	55	</a:t>
            </a:r>
            <a:r>
              <a:rPr lang="en-US" sz="2500" kern="0" dirty="0">
                <a:solidFill>
                  <a:srgbClr val="333399"/>
                </a:solidFill>
                <a:latin typeface="Arial"/>
                <a:cs typeface="Arial"/>
              </a:rPr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3336120266"/>
      </p:ext>
    </p:extLst>
  </p:cSld>
  <p:clrMapOvr>
    <a:masterClrMapping/>
  </p:clrMapOvr>
  <p:transition>
    <p:wipe dir="r"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9D6E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" y="-13578"/>
            <a:ext cx="9143993" cy="1286012"/>
          </a:xfrm>
          <a:prstGeom prst="rect">
            <a:avLst/>
          </a:prstGeom>
          <a:solidFill>
            <a:srgbClr val="B3C2A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6725" y="200913"/>
            <a:ext cx="8245475" cy="939800"/>
          </a:xfrm>
        </p:spPr>
        <p:txBody>
          <a:bodyPr/>
          <a:lstStyle/>
          <a:p>
            <a:r>
              <a:rPr lang="en-US" sz="2600" dirty="0">
                <a:solidFill>
                  <a:srgbClr val="203F15"/>
                </a:solidFill>
              </a:rPr>
              <a:t>ANSWERS</a:t>
            </a:r>
            <a:br>
              <a:rPr lang="en-US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n-US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Compute &amp; graph </a:t>
            </a:r>
            <a:r>
              <a:rPr lang="en-US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MPL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1246299"/>
            <a:ext cx="9143999" cy="5227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9" name="Rectangle 9"/>
          <p:cNvSpPr>
            <a:spLocks noChangeArrowheads="1"/>
          </p:cNvSpPr>
          <p:nvPr/>
        </p:nvSpPr>
        <p:spPr bwMode="auto">
          <a:xfrm>
            <a:off x="8450263" y="6407150"/>
            <a:ext cx="501650" cy="29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/>
          <a:lstStyle/>
          <a:p>
            <a:pPr algn="r">
              <a:defRPr/>
            </a:pPr>
            <a:fld id="{F2A5E683-01D6-445B-882C-7AE69BAD7C28}" type="slidenum">
              <a:rPr lang="en-US" sz="1600">
                <a:solidFill>
                  <a:srgbClr val="006666"/>
                </a:solidFill>
                <a:cs typeface="Arial"/>
              </a:rPr>
              <a:pPr algn="r">
                <a:defRPr/>
              </a:pPr>
              <a:t>19</a:t>
            </a:fld>
            <a:endParaRPr lang="en-US" sz="1600" dirty="0">
              <a:solidFill>
                <a:srgbClr val="006666"/>
              </a:solidFill>
              <a:cs typeface="Arial"/>
            </a:endParaRPr>
          </a:p>
        </p:txBody>
      </p:sp>
      <p:graphicFrame>
        <p:nvGraphicFramePr>
          <p:cNvPr id="6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247991081"/>
              </p:ext>
            </p:extLst>
          </p:nvPr>
        </p:nvGraphicFramePr>
        <p:xfrm>
          <a:off x="169536" y="1900762"/>
          <a:ext cx="4230687" cy="3987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858" name="Chart" r:id="rId4" imgW="4230991" imgH="3993226" progId="Excel.Chart.8">
                  <p:embed/>
                </p:oleObj>
              </mc:Choice>
              <mc:Fallback>
                <p:oleObj name="Chart" r:id="rId4" imgW="4230991" imgH="3993226" progId="Excel.Chart.8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69536" y="1900762"/>
                        <a:ext cx="4230687" cy="3987800"/>
                      </a:xfrm>
                      <a:prstGeom prst="rect">
                        <a:avLst/>
                      </a:prstGeom>
                      <a:noFill/>
                      <a:ln>
                        <a:solidFill>
                          <a:schemeClr val="tx1"/>
                        </a:solidFill>
                      </a:ln>
                      <a:ex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733637339"/>
              </p:ext>
            </p:extLst>
          </p:nvPr>
        </p:nvGraphicFramePr>
        <p:xfrm>
          <a:off x="4483413" y="1786400"/>
          <a:ext cx="4546600" cy="42291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</p:spTree>
    <p:extLst>
      <p:ext uri="{BB962C8B-B14F-4D97-AF65-F5344CB8AC3E}">
        <p14:creationId xmlns:p14="http://schemas.microsoft.com/office/powerpoint/2010/main" val="1002284517"/>
      </p:ext>
    </p:extLst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7" grpId="0">
        <p:bldAsOne/>
      </p:bldGraphic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Text Box 2"/>
          <p:cNvSpPr txBox="1">
            <a:spLocks noChangeArrowheads="1"/>
          </p:cNvSpPr>
          <p:nvPr/>
        </p:nvSpPr>
        <p:spPr bwMode="auto">
          <a:xfrm>
            <a:off x="827088" y="1262063"/>
            <a:ext cx="1154112" cy="828675"/>
          </a:xfrm>
          <a:prstGeom prst="rect">
            <a:avLst/>
          </a:prstGeom>
          <a:solidFill>
            <a:schemeClr val="bg1">
              <a:alpha val="50195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r" eaLnBrk="1" hangingPunct="1">
              <a:spcBef>
                <a:spcPct val="10000"/>
              </a:spcBef>
            </a:pPr>
            <a:r>
              <a:rPr lang="en-US" sz="2300" b="1" i="1" dirty="0">
                <a:latin typeface="Tahoma" pitchFamily="34" charset="0"/>
              </a:rPr>
              <a:t>Y</a:t>
            </a:r>
          </a:p>
          <a:p>
            <a:pPr eaLnBrk="1" hangingPunct="1">
              <a:spcBef>
                <a:spcPct val="10000"/>
              </a:spcBef>
            </a:pPr>
            <a:r>
              <a:rPr lang="en-US" sz="2300" dirty="0">
                <a:latin typeface="+mn-lt"/>
              </a:rPr>
              <a:t>output</a:t>
            </a:r>
          </a:p>
        </p:txBody>
      </p:sp>
      <p:sp>
        <p:nvSpPr>
          <p:cNvPr id="10244" name="Rectangle 3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/>
          <a:lstStyle/>
          <a:p>
            <a:pPr eaLnBrk="1" hangingPunct="1"/>
            <a:r>
              <a:rPr lang="en-US" sz="3200" i="1" dirty="0"/>
              <a:t>MPL</a:t>
            </a:r>
            <a:r>
              <a:rPr lang="en-US" sz="3200" dirty="0"/>
              <a:t> and the production function </a:t>
            </a:r>
            <a:endParaRPr lang="en-US" sz="2900" dirty="0">
              <a:solidFill>
                <a:srgbClr val="000066"/>
              </a:solidFill>
            </a:endParaRPr>
          </a:p>
        </p:txBody>
      </p:sp>
      <p:grpSp>
        <p:nvGrpSpPr>
          <p:cNvPr id="2" name="Group 4"/>
          <p:cNvGrpSpPr>
            <a:grpSpLocks/>
          </p:cNvGrpSpPr>
          <p:nvPr/>
        </p:nvGrpSpPr>
        <p:grpSpPr bwMode="auto">
          <a:xfrm>
            <a:off x="1828800" y="1676400"/>
            <a:ext cx="4800600" cy="4038600"/>
            <a:chOff x="768" y="1056"/>
            <a:chExt cx="3024" cy="2544"/>
          </a:xfrm>
        </p:grpSpPr>
        <p:sp>
          <p:nvSpPr>
            <p:cNvPr id="10272" name="Line 5"/>
            <p:cNvSpPr>
              <a:spLocks noChangeShapeType="1"/>
            </p:cNvSpPr>
            <p:nvPr/>
          </p:nvSpPr>
          <p:spPr bwMode="auto">
            <a:xfrm>
              <a:off x="768" y="1056"/>
              <a:ext cx="0" cy="2544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10273" name="Line 6"/>
            <p:cNvSpPr>
              <a:spLocks noChangeShapeType="1"/>
            </p:cNvSpPr>
            <p:nvPr/>
          </p:nvSpPr>
          <p:spPr bwMode="auto">
            <a:xfrm>
              <a:off x="768" y="3600"/>
              <a:ext cx="3024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 dirty="0"/>
            </a:p>
          </p:txBody>
        </p:sp>
      </p:grpSp>
      <p:sp>
        <p:nvSpPr>
          <p:cNvPr id="55303" name="Text Box 7"/>
          <p:cNvSpPr txBox="1">
            <a:spLocks noChangeArrowheads="1"/>
          </p:cNvSpPr>
          <p:nvPr/>
        </p:nvSpPr>
        <p:spPr bwMode="auto">
          <a:xfrm>
            <a:off x="6095999" y="5486400"/>
            <a:ext cx="1146175" cy="8002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r" eaLnBrk="1" hangingPunct="1"/>
            <a:r>
              <a:rPr lang="en-US" sz="2300" b="1" i="1" dirty="0">
                <a:latin typeface="Tahoma" pitchFamily="34" charset="0"/>
              </a:rPr>
              <a:t>L</a:t>
            </a:r>
          </a:p>
          <a:p>
            <a:pPr eaLnBrk="1" hangingPunct="1"/>
            <a:r>
              <a:rPr lang="en-US" sz="2300" dirty="0">
                <a:latin typeface="+mn-lt"/>
              </a:rPr>
              <a:t>labour</a:t>
            </a:r>
          </a:p>
        </p:txBody>
      </p:sp>
      <p:grpSp>
        <p:nvGrpSpPr>
          <p:cNvPr id="3" name="Group 8"/>
          <p:cNvGrpSpPr>
            <a:grpSpLocks/>
          </p:cNvGrpSpPr>
          <p:nvPr/>
        </p:nvGrpSpPr>
        <p:grpSpPr bwMode="auto">
          <a:xfrm>
            <a:off x="1838325" y="1993900"/>
            <a:ext cx="5705475" cy="5286375"/>
            <a:chOff x="774" y="1256"/>
            <a:chExt cx="3594" cy="3330"/>
          </a:xfrm>
        </p:grpSpPr>
        <p:sp>
          <p:nvSpPr>
            <p:cNvPr id="10271" name="Arc 9"/>
            <p:cNvSpPr>
              <a:spLocks/>
            </p:cNvSpPr>
            <p:nvPr/>
          </p:nvSpPr>
          <p:spPr bwMode="auto">
            <a:xfrm flipH="1">
              <a:off x="774" y="1464"/>
              <a:ext cx="3404" cy="3122"/>
            </a:xfrm>
            <a:custGeom>
              <a:avLst/>
              <a:gdLst>
                <a:gd name="T0" fmla="*/ 0 w 20516"/>
                <a:gd name="T1" fmla="*/ 0 h 21383"/>
                <a:gd name="T2" fmla="*/ 0 w 20516"/>
                <a:gd name="T3" fmla="*/ 0 h 21383"/>
                <a:gd name="T4" fmla="*/ 0 w 20516"/>
                <a:gd name="T5" fmla="*/ 0 h 21383"/>
                <a:gd name="T6" fmla="*/ 0 60000 65536"/>
                <a:gd name="T7" fmla="*/ 0 60000 65536"/>
                <a:gd name="T8" fmla="*/ 0 60000 65536"/>
                <a:gd name="T9" fmla="*/ 0 w 20516"/>
                <a:gd name="T10" fmla="*/ 0 h 21383"/>
                <a:gd name="T11" fmla="*/ 20516 w 20516"/>
                <a:gd name="T12" fmla="*/ 21383 h 21383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0516" h="21383" fill="none" extrusionOk="0">
                  <a:moveTo>
                    <a:pt x="3053" y="-1"/>
                  </a:moveTo>
                  <a:cubicBezTo>
                    <a:pt x="11180" y="1160"/>
                    <a:pt x="17947" y="6828"/>
                    <a:pt x="20515" y="14626"/>
                  </a:cubicBezTo>
                </a:path>
                <a:path w="20516" h="21383" stroke="0" extrusionOk="0">
                  <a:moveTo>
                    <a:pt x="3053" y="-1"/>
                  </a:moveTo>
                  <a:cubicBezTo>
                    <a:pt x="11180" y="1160"/>
                    <a:pt x="17947" y="6828"/>
                    <a:pt x="20515" y="14626"/>
                  </a:cubicBezTo>
                  <a:lnTo>
                    <a:pt x="0" y="21383"/>
                  </a:lnTo>
                  <a:lnTo>
                    <a:pt x="3053" y="-1"/>
                  </a:lnTo>
                  <a:close/>
                </a:path>
              </a:pathLst>
            </a:custGeom>
            <a:noFill/>
            <a:ln w="38100">
              <a:solidFill>
                <a:srgbClr val="336699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endParaRPr lang="en-US" dirty="0"/>
            </a:p>
          </p:txBody>
        </p:sp>
        <p:graphicFrame>
          <p:nvGraphicFramePr>
            <p:cNvPr id="10242" name="Object 2"/>
            <p:cNvGraphicFramePr>
              <a:graphicFrameLocks noChangeAspect="1"/>
            </p:cNvGraphicFramePr>
            <p:nvPr/>
          </p:nvGraphicFramePr>
          <p:xfrm>
            <a:off x="3696" y="1256"/>
            <a:ext cx="672" cy="28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9336" name="Equation" r:id="rId4" imgW="609336" imgH="253890" progId="Equation.DSMT4">
                    <p:embed/>
                  </p:oleObj>
                </mc:Choice>
                <mc:Fallback>
                  <p:oleObj name="Equation" r:id="rId4" imgW="609336" imgH="253890" progId="Equation.DSMT4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5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3696" y="1256"/>
                          <a:ext cx="672" cy="280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55307" name="Line 11"/>
          <p:cNvSpPr>
            <a:spLocks noChangeShapeType="1"/>
          </p:cNvSpPr>
          <p:nvPr/>
        </p:nvSpPr>
        <p:spPr bwMode="auto">
          <a:xfrm flipV="1">
            <a:off x="2667000" y="4305300"/>
            <a:ext cx="0" cy="947738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dirty="0"/>
          </a:p>
        </p:txBody>
      </p:sp>
      <p:grpSp>
        <p:nvGrpSpPr>
          <p:cNvPr id="4" name="Group 12"/>
          <p:cNvGrpSpPr>
            <a:grpSpLocks/>
          </p:cNvGrpSpPr>
          <p:nvPr/>
        </p:nvGrpSpPr>
        <p:grpSpPr bwMode="auto">
          <a:xfrm>
            <a:off x="2057400" y="5224463"/>
            <a:ext cx="609600" cy="412750"/>
            <a:chOff x="912" y="3291"/>
            <a:chExt cx="384" cy="260"/>
          </a:xfrm>
        </p:grpSpPr>
        <p:sp>
          <p:nvSpPr>
            <p:cNvPr id="10269" name="Line 13"/>
            <p:cNvSpPr>
              <a:spLocks noChangeShapeType="1"/>
            </p:cNvSpPr>
            <p:nvPr/>
          </p:nvSpPr>
          <p:spPr bwMode="auto">
            <a:xfrm>
              <a:off x="912" y="3309"/>
              <a:ext cx="384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10270" name="Text Box 14"/>
            <p:cNvSpPr txBox="1">
              <a:spLocks noChangeArrowheads="1"/>
            </p:cNvSpPr>
            <p:nvPr/>
          </p:nvSpPr>
          <p:spPr bwMode="auto">
            <a:xfrm>
              <a:off x="1008" y="3291"/>
              <a:ext cx="240" cy="26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sz="2100" dirty="0">
                  <a:latin typeface="Tahoma" pitchFamily="34" charset="0"/>
                </a:rPr>
                <a:t>1</a:t>
              </a:r>
            </a:p>
          </p:txBody>
        </p:sp>
      </p:grpSp>
      <p:sp>
        <p:nvSpPr>
          <p:cNvPr id="55311" name="Text Box 15"/>
          <p:cNvSpPr txBox="1">
            <a:spLocks noChangeArrowheads="1"/>
          </p:cNvSpPr>
          <p:nvPr/>
        </p:nvSpPr>
        <p:spPr bwMode="auto">
          <a:xfrm>
            <a:off x="2754312" y="4606925"/>
            <a:ext cx="688975" cy="3231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2100" i="1" dirty="0">
                <a:latin typeface="+mn-lt"/>
              </a:rPr>
              <a:t>MPL</a:t>
            </a:r>
          </a:p>
        </p:txBody>
      </p:sp>
      <p:grpSp>
        <p:nvGrpSpPr>
          <p:cNvPr id="5" name="Group 16"/>
          <p:cNvGrpSpPr>
            <a:grpSpLocks/>
          </p:cNvGrpSpPr>
          <p:nvPr/>
        </p:nvGrpSpPr>
        <p:grpSpPr bwMode="auto">
          <a:xfrm>
            <a:off x="3282950" y="3236913"/>
            <a:ext cx="1257300" cy="847725"/>
            <a:chOff x="2068" y="2039"/>
            <a:chExt cx="792" cy="534"/>
          </a:xfrm>
        </p:grpSpPr>
        <p:sp>
          <p:nvSpPr>
            <p:cNvPr id="10264" name="Line 17"/>
            <p:cNvSpPr>
              <a:spLocks noChangeShapeType="1"/>
            </p:cNvSpPr>
            <p:nvPr/>
          </p:nvSpPr>
          <p:spPr bwMode="auto">
            <a:xfrm flipV="1">
              <a:off x="2452" y="2039"/>
              <a:ext cx="0" cy="295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 dirty="0"/>
            </a:p>
          </p:txBody>
        </p:sp>
        <p:grpSp>
          <p:nvGrpSpPr>
            <p:cNvPr id="10265" name="Group 18"/>
            <p:cNvGrpSpPr>
              <a:grpSpLocks/>
            </p:cNvGrpSpPr>
            <p:nvPr/>
          </p:nvGrpSpPr>
          <p:grpSpPr bwMode="auto">
            <a:xfrm>
              <a:off x="2068" y="2313"/>
              <a:ext cx="384" cy="260"/>
              <a:chOff x="1684" y="2313"/>
              <a:chExt cx="384" cy="260"/>
            </a:xfrm>
          </p:grpSpPr>
          <p:sp>
            <p:nvSpPr>
              <p:cNvPr id="10267" name="Line 19"/>
              <p:cNvSpPr>
                <a:spLocks noChangeShapeType="1"/>
              </p:cNvSpPr>
              <p:nvPr/>
            </p:nvSpPr>
            <p:spPr bwMode="auto">
              <a:xfrm>
                <a:off x="1684" y="2334"/>
                <a:ext cx="384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 dirty="0"/>
              </a:p>
            </p:txBody>
          </p:sp>
          <p:sp>
            <p:nvSpPr>
              <p:cNvPr id="10268" name="Text Box 20"/>
              <p:cNvSpPr txBox="1">
                <a:spLocks noChangeArrowheads="1"/>
              </p:cNvSpPr>
              <p:nvPr/>
            </p:nvSpPr>
            <p:spPr bwMode="auto">
              <a:xfrm>
                <a:off x="1785" y="2313"/>
                <a:ext cx="240" cy="26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eaLnBrk="1" hangingPunct="1">
                  <a:spcBef>
                    <a:spcPct val="50000"/>
                  </a:spcBef>
                </a:pPr>
                <a:r>
                  <a:rPr lang="en-US" sz="2100" dirty="0">
                    <a:latin typeface="Tahoma" pitchFamily="34" charset="0"/>
                  </a:rPr>
                  <a:t>1</a:t>
                </a:r>
              </a:p>
            </p:txBody>
          </p:sp>
        </p:grpSp>
        <p:sp>
          <p:nvSpPr>
            <p:cNvPr id="10266" name="Text Box 21"/>
            <p:cNvSpPr txBox="1">
              <a:spLocks noChangeArrowheads="1"/>
            </p:cNvSpPr>
            <p:nvPr/>
          </p:nvSpPr>
          <p:spPr bwMode="auto">
            <a:xfrm>
              <a:off x="2496" y="2064"/>
              <a:ext cx="364" cy="2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sz="2100" i="1" dirty="0">
                  <a:latin typeface="+mn-lt"/>
                </a:rPr>
                <a:t>MPL</a:t>
              </a:r>
            </a:p>
          </p:txBody>
        </p:sp>
      </p:grpSp>
      <p:grpSp>
        <p:nvGrpSpPr>
          <p:cNvPr id="7" name="Group 22"/>
          <p:cNvGrpSpPr>
            <a:grpSpLocks/>
          </p:cNvGrpSpPr>
          <p:nvPr/>
        </p:nvGrpSpPr>
        <p:grpSpPr bwMode="auto">
          <a:xfrm>
            <a:off x="4699000" y="2524125"/>
            <a:ext cx="1308100" cy="650875"/>
            <a:chOff x="2960" y="1590"/>
            <a:chExt cx="824" cy="410"/>
          </a:xfrm>
        </p:grpSpPr>
        <p:sp>
          <p:nvSpPr>
            <p:cNvPr id="10259" name="Line 23"/>
            <p:cNvSpPr>
              <a:spLocks noChangeShapeType="1"/>
            </p:cNvSpPr>
            <p:nvPr/>
          </p:nvSpPr>
          <p:spPr bwMode="auto">
            <a:xfrm flipV="1">
              <a:off x="3344" y="1620"/>
              <a:ext cx="0" cy="154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 dirty="0"/>
            </a:p>
          </p:txBody>
        </p:sp>
        <p:grpSp>
          <p:nvGrpSpPr>
            <p:cNvPr id="10260" name="Group 24"/>
            <p:cNvGrpSpPr>
              <a:grpSpLocks/>
            </p:cNvGrpSpPr>
            <p:nvPr/>
          </p:nvGrpSpPr>
          <p:grpSpPr bwMode="auto">
            <a:xfrm>
              <a:off x="2960" y="1740"/>
              <a:ext cx="384" cy="260"/>
              <a:chOff x="2576" y="1740"/>
              <a:chExt cx="384" cy="260"/>
            </a:xfrm>
          </p:grpSpPr>
          <p:sp>
            <p:nvSpPr>
              <p:cNvPr id="10262" name="Line 25"/>
              <p:cNvSpPr>
                <a:spLocks noChangeShapeType="1"/>
              </p:cNvSpPr>
              <p:nvPr/>
            </p:nvSpPr>
            <p:spPr bwMode="auto">
              <a:xfrm>
                <a:off x="2576" y="1774"/>
                <a:ext cx="384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 dirty="0"/>
              </a:p>
            </p:txBody>
          </p:sp>
          <p:sp>
            <p:nvSpPr>
              <p:cNvPr id="10263" name="Text Box 26"/>
              <p:cNvSpPr txBox="1">
                <a:spLocks noChangeArrowheads="1"/>
              </p:cNvSpPr>
              <p:nvPr/>
            </p:nvSpPr>
            <p:spPr bwMode="auto">
              <a:xfrm>
                <a:off x="2706" y="1740"/>
                <a:ext cx="240" cy="26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eaLnBrk="1" hangingPunct="1">
                  <a:spcBef>
                    <a:spcPct val="50000"/>
                  </a:spcBef>
                </a:pPr>
                <a:r>
                  <a:rPr lang="en-US" sz="2100" dirty="0">
                    <a:latin typeface="Tahoma" pitchFamily="34" charset="0"/>
                  </a:rPr>
                  <a:t>1</a:t>
                </a:r>
              </a:p>
            </p:txBody>
          </p:sp>
        </p:grpSp>
        <p:sp>
          <p:nvSpPr>
            <p:cNvPr id="10261" name="Text Box 27"/>
            <p:cNvSpPr txBox="1">
              <a:spLocks noChangeArrowheads="1"/>
            </p:cNvSpPr>
            <p:nvPr/>
          </p:nvSpPr>
          <p:spPr bwMode="auto">
            <a:xfrm>
              <a:off x="3388" y="1590"/>
              <a:ext cx="396" cy="2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sz="2100" i="1" dirty="0">
                  <a:latin typeface="+mn-lt"/>
                </a:rPr>
                <a:t>MPL</a:t>
              </a:r>
            </a:p>
          </p:txBody>
        </p:sp>
      </p:grpSp>
      <p:sp>
        <p:nvSpPr>
          <p:cNvPr id="10257" name="Text Box 29"/>
          <p:cNvSpPr txBox="1">
            <a:spLocks noChangeArrowheads="1"/>
          </p:cNvSpPr>
          <p:nvPr/>
        </p:nvSpPr>
        <p:spPr bwMode="auto">
          <a:xfrm>
            <a:off x="2962275" y="1557009"/>
            <a:ext cx="2284862" cy="768287"/>
          </a:xfrm>
          <a:prstGeom prst="rect">
            <a:avLst/>
          </a:prstGeom>
          <a:solidFill>
            <a:srgbClr val="FFCC99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/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lnSpc>
                <a:spcPct val="105000"/>
              </a:lnSpc>
              <a:spcBef>
                <a:spcPct val="50000"/>
              </a:spcBef>
            </a:pPr>
            <a:r>
              <a:rPr lang="en-US" sz="2100" dirty="0">
                <a:latin typeface="+mn-lt"/>
              </a:rPr>
              <a:t>As more labour is added, </a:t>
            </a:r>
            <a:r>
              <a:rPr lang="en-US" sz="2100" b="1" i="1" dirty="0">
                <a:latin typeface="+mn-lt"/>
              </a:rPr>
              <a:t>MPL </a:t>
            </a:r>
            <a:r>
              <a:rPr lang="en-US" sz="2100" dirty="0">
                <a:latin typeface="+mn-lt"/>
                <a:ea typeface="Wingdings"/>
                <a:cs typeface="American Typewriter"/>
                <a:sym typeface="Wingdings"/>
              </a:rPr>
              <a:t>falls</a:t>
            </a:r>
            <a:endParaRPr lang="en-US" sz="2100" dirty="0">
              <a:latin typeface="+mn-lt"/>
              <a:cs typeface="American Typewriter"/>
            </a:endParaRPr>
          </a:p>
        </p:txBody>
      </p:sp>
      <p:grpSp>
        <p:nvGrpSpPr>
          <p:cNvPr id="10" name="Group 31"/>
          <p:cNvGrpSpPr>
            <a:grpSpLocks/>
          </p:cNvGrpSpPr>
          <p:nvPr/>
        </p:nvGrpSpPr>
        <p:grpSpPr bwMode="auto">
          <a:xfrm>
            <a:off x="3334858" y="4398334"/>
            <a:ext cx="3533775" cy="765175"/>
            <a:chOff x="1710" y="2784"/>
            <a:chExt cx="2226" cy="482"/>
          </a:xfrm>
        </p:grpSpPr>
        <p:sp>
          <p:nvSpPr>
            <p:cNvPr id="10255" name="Text Box 32"/>
            <p:cNvSpPr txBox="1">
              <a:spLocks noChangeArrowheads="1"/>
            </p:cNvSpPr>
            <p:nvPr/>
          </p:nvSpPr>
          <p:spPr bwMode="auto">
            <a:xfrm>
              <a:off x="2064" y="2784"/>
              <a:ext cx="1872" cy="482"/>
            </a:xfrm>
            <a:prstGeom prst="rect">
              <a:avLst/>
            </a:prstGeom>
            <a:solidFill>
              <a:srgbClr val="FFFF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>
                <a:lnSpc>
                  <a:spcPct val="105000"/>
                </a:lnSpc>
                <a:spcBef>
                  <a:spcPct val="50000"/>
                </a:spcBef>
              </a:pPr>
              <a:r>
                <a:rPr lang="en-US" sz="2100" dirty="0">
                  <a:latin typeface="+mn-lt"/>
                </a:rPr>
                <a:t>Slope of the production function equals </a:t>
              </a:r>
              <a:r>
                <a:rPr lang="en-US" sz="2100" b="1" i="1" dirty="0">
                  <a:latin typeface="+mn-lt"/>
                </a:rPr>
                <a:t>MPL</a:t>
              </a:r>
            </a:p>
          </p:txBody>
        </p:sp>
        <p:sp>
          <p:nvSpPr>
            <p:cNvPr id="10256" name="Line 33"/>
            <p:cNvSpPr>
              <a:spLocks noChangeShapeType="1"/>
            </p:cNvSpPr>
            <p:nvPr/>
          </p:nvSpPr>
          <p:spPr bwMode="auto">
            <a:xfrm flipH="1">
              <a:off x="1710" y="3024"/>
              <a:ext cx="354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 dirty="0">
                <a:latin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703782401"/>
      </p:ext>
    </p:extLst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250"/>
                            </p:stCondLst>
                            <p:childTnLst>
                              <p:par>
                                <p:cTn id="1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250"/>
                                        <p:tgtEl>
                                          <p:spTgt spid="553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8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0" dur="250"/>
                                        <p:tgtEl>
                                          <p:spTgt spid="553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withGroup">
                            <p:stCondLst>
                              <p:cond delay="750"/>
                            </p:stCondLst>
                            <p:childTnLst>
                              <p:par>
                                <p:cTn id="22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4" dur="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18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2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 nodeType="clickPar">
                      <p:stCondLst>
                        <p:cond delay="indefinite"/>
                      </p:stCondLst>
                      <p:childTnLst>
                        <p:par>
                          <p:cTn id="3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2" presetID="18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3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02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5307" grpId="0" animBg="1"/>
      <p:bldP spid="55311" grpId="0" autoUpdateAnimBg="0"/>
      <p:bldP spid="10257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dirty="0"/>
              <a:t>Diminishing marginal returns</a:t>
            </a:r>
          </a:p>
        </p:txBody>
      </p:sp>
      <p:sp>
        <p:nvSpPr>
          <p:cNvPr id="59395" name="Rectangle 5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US" dirty="0"/>
              <a:t>As one input is increased (holding other inputs constant), its marginal product falls. </a:t>
            </a:r>
          </a:p>
          <a:p>
            <a:pPr eaLnBrk="1" hangingPunct="1"/>
            <a:r>
              <a:rPr lang="en-US" dirty="0"/>
              <a:t>Intuition:</a:t>
            </a:r>
            <a:br>
              <a:rPr lang="en-US" dirty="0"/>
            </a:br>
            <a:r>
              <a:rPr lang="en-US" dirty="0"/>
              <a:t>If </a:t>
            </a:r>
            <a:r>
              <a:rPr lang="en-US" b="1" i="1" dirty="0">
                <a:sym typeface="Symbol" pitchFamily="18" charset="2"/>
              </a:rPr>
              <a:t>L</a:t>
            </a:r>
            <a:r>
              <a:rPr lang="en-US" dirty="0">
                <a:sym typeface="Symbol" pitchFamily="18" charset="2"/>
              </a:rPr>
              <a:t> increases while holding </a:t>
            </a:r>
            <a:r>
              <a:rPr lang="en-US" b="1" i="1" dirty="0">
                <a:sym typeface="Symbol" pitchFamily="18" charset="2"/>
              </a:rPr>
              <a:t>K</a:t>
            </a:r>
            <a:r>
              <a:rPr lang="en-US" dirty="0">
                <a:sym typeface="Symbol" pitchFamily="18" charset="2"/>
              </a:rPr>
              <a:t> fixed</a:t>
            </a:r>
          </a:p>
          <a:p>
            <a:pPr lvl="1" eaLnBrk="1" hangingPunct="1">
              <a:buFont typeface="Wingdings" pitchFamily="2" charset="2"/>
              <a:buNone/>
            </a:pPr>
            <a:r>
              <a:rPr lang="en-US" dirty="0">
                <a:sym typeface="Symbol" pitchFamily="18" charset="2"/>
              </a:rPr>
              <a:t>machines per worker falls, </a:t>
            </a:r>
          </a:p>
          <a:p>
            <a:pPr lvl="1" eaLnBrk="1" hangingPunct="1">
              <a:buFont typeface="Wingdings" pitchFamily="2" charset="2"/>
              <a:buNone/>
            </a:pPr>
            <a:r>
              <a:rPr lang="en-US" dirty="0">
                <a:sym typeface="Symbol" pitchFamily="18" charset="2"/>
              </a:rPr>
              <a:t>worker productivity falls.</a:t>
            </a:r>
          </a:p>
        </p:txBody>
      </p:sp>
    </p:spTree>
    <p:extLst>
      <p:ext uri="{BB962C8B-B14F-4D97-AF65-F5344CB8AC3E}">
        <p14:creationId xmlns:p14="http://schemas.microsoft.com/office/powerpoint/2010/main" val="2066304640"/>
      </p:ext>
    </p:extLst>
  </p:cSld>
  <p:clrMapOvr>
    <a:masterClrMapping/>
  </p:clrMapOvr>
  <p:transition>
    <p:wipe dir="r"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9D6E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" y="-13578"/>
            <a:ext cx="9143993" cy="1286012"/>
          </a:xfrm>
          <a:prstGeom prst="rect">
            <a:avLst/>
          </a:prstGeom>
          <a:solidFill>
            <a:srgbClr val="B3C2A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6725" y="200913"/>
            <a:ext cx="8245475" cy="939800"/>
          </a:xfrm>
        </p:spPr>
        <p:txBody>
          <a:bodyPr/>
          <a:lstStyle/>
          <a:p>
            <a:r>
              <a:rPr lang="en-US" sz="2600" dirty="0">
                <a:solidFill>
                  <a:srgbClr val="203F15"/>
                </a:solidFill>
              </a:rPr>
              <a:t>NOW YOU TRY</a:t>
            </a:r>
            <a:br>
              <a:rPr lang="en-US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n-US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Identifying diminishing returns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1246299"/>
            <a:ext cx="9143999" cy="5227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9" name="Rectangle 9"/>
          <p:cNvSpPr>
            <a:spLocks noChangeArrowheads="1"/>
          </p:cNvSpPr>
          <p:nvPr/>
        </p:nvSpPr>
        <p:spPr bwMode="auto">
          <a:xfrm>
            <a:off x="8450263" y="6407150"/>
            <a:ext cx="501650" cy="29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/>
          <a:lstStyle/>
          <a:p>
            <a:pPr algn="r">
              <a:defRPr/>
            </a:pPr>
            <a:fld id="{F2A5E683-01D6-445B-882C-7AE69BAD7C28}" type="slidenum">
              <a:rPr lang="en-US" sz="1600">
                <a:solidFill>
                  <a:srgbClr val="006666"/>
                </a:solidFill>
                <a:cs typeface="Arial"/>
              </a:rPr>
              <a:pPr algn="r">
                <a:defRPr/>
              </a:pPr>
              <a:t>22</a:t>
            </a:fld>
            <a:endParaRPr lang="en-US" sz="1600" dirty="0">
              <a:solidFill>
                <a:srgbClr val="006666"/>
              </a:solidFill>
              <a:cs typeface="Arial"/>
            </a:endParaRPr>
          </a:p>
        </p:txBody>
      </p:sp>
      <p:sp>
        <p:nvSpPr>
          <p:cNvPr id="6" name="Content Placeholder 2"/>
          <p:cNvSpPr>
            <a:spLocks noGrp="1"/>
          </p:cNvSpPr>
          <p:nvPr>
            <p:ph idx="1"/>
          </p:nvPr>
        </p:nvSpPr>
        <p:spPr>
          <a:xfrm>
            <a:off x="476250" y="1484416"/>
            <a:ext cx="8210550" cy="4641747"/>
          </a:xfrm>
        </p:spPr>
        <p:txBody>
          <a:bodyPr/>
          <a:lstStyle/>
          <a:p>
            <a:pPr>
              <a:buClr>
                <a:schemeClr val="tx1">
                  <a:lumMod val="50000"/>
                  <a:lumOff val="50000"/>
                </a:schemeClr>
              </a:buClr>
            </a:pPr>
            <a:r>
              <a:rPr lang="en-US" dirty="0"/>
              <a:t>Which of these production functions have diminishing marginal returns to labour? </a:t>
            </a:r>
          </a:p>
        </p:txBody>
      </p:sp>
      <p:graphicFrame>
        <p:nvGraphicFramePr>
          <p:cNvPr id="7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849122319"/>
              </p:ext>
            </p:extLst>
          </p:nvPr>
        </p:nvGraphicFramePr>
        <p:xfrm>
          <a:off x="1233488" y="2726613"/>
          <a:ext cx="4040187" cy="4953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3096" name="Equation" r:id="rId4" imgW="1663700" imgH="203200" progId="Equation.DSMT4">
                  <p:embed/>
                </p:oleObj>
              </mc:Choice>
              <mc:Fallback>
                <p:oleObj name="Equation" r:id="rId4" imgW="1663700" imgH="20320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233488" y="2726613"/>
                        <a:ext cx="4040187" cy="4953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49940864"/>
              </p:ext>
            </p:extLst>
          </p:nvPr>
        </p:nvGraphicFramePr>
        <p:xfrm>
          <a:off x="1214438" y="3529825"/>
          <a:ext cx="3443287" cy="636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3097" name="Equation" r:id="rId6" imgW="1447172" imgH="266584" progId="Equation.DSMT4">
                  <p:embed/>
                </p:oleObj>
              </mc:Choice>
              <mc:Fallback>
                <p:oleObj name="Equation" r:id="rId6" imgW="1447172" imgH="266584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214438" y="3529825"/>
                        <a:ext cx="3443287" cy="6365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083997144"/>
              </p:ext>
            </p:extLst>
          </p:nvPr>
        </p:nvGraphicFramePr>
        <p:xfrm>
          <a:off x="1244600" y="4448100"/>
          <a:ext cx="4775200" cy="6175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3098" name="Equation" r:id="rId8" imgW="1968500" imgH="254000" progId="Equation.DSMT4">
                  <p:embed/>
                </p:oleObj>
              </mc:Choice>
              <mc:Fallback>
                <p:oleObj name="Equation" r:id="rId8" imgW="1968500" imgH="25400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244600" y="4448100"/>
                        <a:ext cx="4775200" cy="6175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1023736"/>
      </p:ext>
    </p:extLst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9D6E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" y="-13578"/>
            <a:ext cx="9143993" cy="1286012"/>
          </a:xfrm>
          <a:prstGeom prst="rect">
            <a:avLst/>
          </a:prstGeom>
          <a:solidFill>
            <a:srgbClr val="B3C2A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6725" y="200913"/>
            <a:ext cx="8245475" cy="939800"/>
          </a:xfrm>
        </p:spPr>
        <p:txBody>
          <a:bodyPr/>
          <a:lstStyle/>
          <a:p>
            <a:r>
              <a:rPr lang="en-US" sz="2600" dirty="0">
                <a:solidFill>
                  <a:srgbClr val="203F15"/>
                </a:solidFill>
              </a:rPr>
              <a:t>ANSWERS</a:t>
            </a:r>
            <a:br>
              <a:rPr lang="en-US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n-US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Identifying diminishing returns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1246299"/>
            <a:ext cx="9143999" cy="5227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9" name="Rectangle 9"/>
          <p:cNvSpPr>
            <a:spLocks noChangeArrowheads="1"/>
          </p:cNvSpPr>
          <p:nvPr/>
        </p:nvSpPr>
        <p:spPr bwMode="auto">
          <a:xfrm>
            <a:off x="8450263" y="6407150"/>
            <a:ext cx="501650" cy="29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/>
          <a:lstStyle/>
          <a:p>
            <a:pPr algn="r">
              <a:defRPr/>
            </a:pPr>
            <a:fld id="{F2A5E683-01D6-445B-882C-7AE69BAD7C28}" type="slidenum">
              <a:rPr lang="en-US" sz="1600">
                <a:solidFill>
                  <a:srgbClr val="006666"/>
                </a:solidFill>
                <a:cs typeface="Arial"/>
              </a:rPr>
              <a:pPr algn="r">
                <a:defRPr/>
              </a:pPr>
              <a:t>23</a:t>
            </a:fld>
            <a:endParaRPr lang="en-US" sz="1600" dirty="0">
              <a:solidFill>
                <a:srgbClr val="006666"/>
              </a:solidFill>
              <a:cs typeface="Arial"/>
            </a:endParaRPr>
          </a:p>
        </p:txBody>
      </p:sp>
      <p:graphicFrame>
        <p:nvGraphicFramePr>
          <p:cNvPr id="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466725788"/>
              </p:ext>
            </p:extLst>
          </p:nvPr>
        </p:nvGraphicFramePr>
        <p:xfrm>
          <a:off x="499834" y="1673988"/>
          <a:ext cx="4040187" cy="4953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4117" name="Equation" r:id="rId4" imgW="1663700" imgH="203200" progId="Equation.DSMT4">
                  <p:embed/>
                </p:oleObj>
              </mc:Choice>
              <mc:Fallback>
                <p:oleObj name="Equation" r:id="rId4" imgW="1663700" imgH="20320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99834" y="1673988"/>
                        <a:ext cx="4040187" cy="4953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667986591"/>
              </p:ext>
            </p:extLst>
          </p:nvPr>
        </p:nvGraphicFramePr>
        <p:xfrm>
          <a:off x="544582" y="3168323"/>
          <a:ext cx="3443287" cy="636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4118" name="Equation" r:id="rId6" imgW="1447172" imgH="266584" progId="Equation.DSMT4">
                  <p:embed/>
                </p:oleObj>
              </mc:Choice>
              <mc:Fallback>
                <p:oleObj name="Equation" r:id="rId6" imgW="1447172" imgH="266584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44582" y="3168323"/>
                        <a:ext cx="3443287" cy="6365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052091848"/>
              </p:ext>
            </p:extLst>
          </p:nvPr>
        </p:nvGraphicFramePr>
        <p:xfrm>
          <a:off x="627909" y="4735178"/>
          <a:ext cx="4775200" cy="6175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4119" name="Equation" r:id="rId8" imgW="1968500" imgH="254000" progId="Equation.DSMT4">
                  <p:embed/>
                </p:oleObj>
              </mc:Choice>
              <mc:Fallback>
                <p:oleObj name="Equation" r:id="rId8" imgW="1968500" imgH="25400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27909" y="4735178"/>
                        <a:ext cx="4775200" cy="6175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1084522" y="2203164"/>
            <a:ext cx="468895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rgbClr val="FF0000"/>
                </a:solidFill>
              </a:rPr>
              <a:t>No</a:t>
            </a:r>
            <a:r>
              <a:rPr lang="en-US" sz="2800" dirty="0"/>
              <a:t>, </a:t>
            </a:r>
            <a:r>
              <a:rPr lang="en-US" sz="2800" b="1" i="1" dirty="0"/>
              <a:t>MPL</a:t>
            </a:r>
            <a:r>
              <a:rPr lang="en-US" sz="2800" dirty="0"/>
              <a:t> = 15 for all </a:t>
            </a:r>
            <a:r>
              <a:rPr lang="en-US" sz="2800" b="1" i="1" dirty="0"/>
              <a:t>L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222744" y="3876022"/>
            <a:ext cx="468895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rgbClr val="FF0000"/>
                </a:solidFill>
              </a:rPr>
              <a:t>Yes</a:t>
            </a:r>
            <a:r>
              <a:rPr lang="en-US" sz="2800" dirty="0"/>
              <a:t>, </a:t>
            </a:r>
            <a:r>
              <a:rPr lang="en-US" sz="2800" b="1" i="1" dirty="0"/>
              <a:t>MPL</a:t>
            </a:r>
            <a:r>
              <a:rPr lang="en-US" sz="2800" dirty="0"/>
              <a:t> falls as </a:t>
            </a:r>
            <a:r>
              <a:rPr lang="en-US" sz="2800" b="1" i="1" dirty="0"/>
              <a:t>L</a:t>
            </a:r>
            <a:r>
              <a:rPr lang="en-US" sz="2800" dirty="0"/>
              <a:t> rises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201480" y="5463820"/>
            <a:ext cx="468895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rgbClr val="FF0000"/>
                </a:solidFill>
              </a:rPr>
              <a:t>Yes</a:t>
            </a:r>
            <a:r>
              <a:rPr lang="en-US" sz="2800" dirty="0"/>
              <a:t>, </a:t>
            </a:r>
            <a:r>
              <a:rPr lang="en-US" sz="2800" b="1" i="1" dirty="0"/>
              <a:t>MPL</a:t>
            </a:r>
            <a:r>
              <a:rPr lang="en-US" sz="2800" dirty="0"/>
              <a:t> falls as </a:t>
            </a:r>
            <a:r>
              <a:rPr lang="en-US" sz="2800" b="1" i="1" dirty="0"/>
              <a:t>L</a:t>
            </a:r>
            <a:r>
              <a:rPr lang="en-US" sz="2800" dirty="0"/>
              <a:t> rises</a:t>
            </a:r>
          </a:p>
        </p:txBody>
      </p:sp>
    </p:spTree>
    <p:extLst>
      <p:ext uri="{BB962C8B-B14F-4D97-AF65-F5344CB8AC3E}">
        <p14:creationId xmlns:p14="http://schemas.microsoft.com/office/powerpoint/2010/main" val="2240470890"/>
      </p:ext>
    </p:extLst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  <p:bldP spid="12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9D6E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" y="-13578"/>
            <a:ext cx="9143993" cy="1286012"/>
          </a:xfrm>
          <a:prstGeom prst="rect">
            <a:avLst/>
          </a:prstGeom>
          <a:solidFill>
            <a:srgbClr val="B3C2A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6725" y="200913"/>
            <a:ext cx="8245475" cy="939800"/>
          </a:xfrm>
        </p:spPr>
        <p:txBody>
          <a:bodyPr/>
          <a:lstStyle/>
          <a:p>
            <a:r>
              <a:rPr lang="en-US" sz="2600" dirty="0">
                <a:solidFill>
                  <a:srgbClr val="203F15"/>
                </a:solidFill>
              </a:rPr>
              <a:t>NOW YOU TRY</a:t>
            </a:r>
            <a:br>
              <a:rPr lang="en-US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n-US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MPL and labour demand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1246299"/>
            <a:ext cx="9143999" cy="5227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9" name="Rectangle 9"/>
          <p:cNvSpPr>
            <a:spLocks noChangeArrowheads="1"/>
          </p:cNvSpPr>
          <p:nvPr/>
        </p:nvSpPr>
        <p:spPr bwMode="auto">
          <a:xfrm>
            <a:off x="8450263" y="6407150"/>
            <a:ext cx="501650" cy="29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/>
          <a:lstStyle/>
          <a:p>
            <a:pPr algn="r">
              <a:defRPr/>
            </a:pPr>
            <a:fld id="{F2A5E683-01D6-445B-882C-7AE69BAD7C28}" type="slidenum">
              <a:rPr lang="en-US" sz="1600">
                <a:solidFill>
                  <a:srgbClr val="006666"/>
                </a:solidFill>
                <a:cs typeface="Arial"/>
              </a:rPr>
              <a:pPr algn="r">
                <a:defRPr/>
              </a:pPr>
              <a:t>24</a:t>
            </a:fld>
            <a:endParaRPr lang="en-US" sz="1600" dirty="0">
              <a:solidFill>
                <a:srgbClr val="006666"/>
              </a:solidFill>
              <a:cs typeface="Arial"/>
            </a:endParaRPr>
          </a:p>
        </p:txBody>
      </p:sp>
      <p:sp>
        <p:nvSpPr>
          <p:cNvPr id="6" name="Content Placeholder 2"/>
          <p:cNvSpPr>
            <a:spLocks noGrp="1"/>
          </p:cNvSpPr>
          <p:nvPr>
            <p:ph idx="1"/>
          </p:nvPr>
        </p:nvSpPr>
        <p:spPr>
          <a:xfrm>
            <a:off x="476250" y="1484416"/>
            <a:ext cx="5140779" cy="4641747"/>
          </a:xfrm>
        </p:spPr>
        <p:txBody>
          <a:bodyPr/>
          <a:lstStyle/>
          <a:p>
            <a:pPr marL="0" indent="0">
              <a:buClr>
                <a:schemeClr val="tx1">
                  <a:lumMod val="50000"/>
                  <a:lumOff val="50000"/>
                </a:schemeClr>
              </a:buClr>
              <a:buNone/>
            </a:pPr>
            <a:r>
              <a:rPr lang="en-US" dirty="0"/>
              <a:t>Suppose </a:t>
            </a:r>
            <a:r>
              <a:rPr lang="en-US" b="1" i="1" dirty="0"/>
              <a:t>W</a:t>
            </a:r>
            <a:r>
              <a:rPr lang="en-US" dirty="0"/>
              <a:t>/</a:t>
            </a:r>
            <a:r>
              <a:rPr lang="en-US" b="1" i="1" dirty="0"/>
              <a:t>P</a:t>
            </a:r>
            <a:r>
              <a:rPr lang="en-US" dirty="0"/>
              <a:t> = 6. </a:t>
            </a:r>
          </a:p>
          <a:p>
            <a:pPr>
              <a:buClr>
                <a:schemeClr val="tx1">
                  <a:lumMod val="50000"/>
                  <a:lumOff val="50000"/>
                </a:schemeClr>
              </a:buClr>
            </a:pPr>
            <a:r>
              <a:rPr lang="en-US" dirty="0"/>
              <a:t>If </a:t>
            </a:r>
            <a:r>
              <a:rPr lang="en-US" b="1" i="1" dirty="0"/>
              <a:t>L</a:t>
            </a:r>
            <a:r>
              <a:rPr lang="en-US" dirty="0"/>
              <a:t> = 3, should firm hire more or less labour? Why? </a:t>
            </a:r>
          </a:p>
          <a:p>
            <a:pPr>
              <a:buClr>
                <a:schemeClr val="tx1">
                  <a:lumMod val="50000"/>
                  <a:lumOff val="50000"/>
                </a:schemeClr>
              </a:buClr>
            </a:pPr>
            <a:r>
              <a:rPr lang="en-US" dirty="0"/>
              <a:t>If </a:t>
            </a:r>
            <a:r>
              <a:rPr lang="en-US" b="1" i="1" dirty="0"/>
              <a:t>L</a:t>
            </a:r>
            <a:r>
              <a:rPr lang="en-US" dirty="0"/>
              <a:t> = 7, should firm hire more or less labour? Why? </a:t>
            </a:r>
          </a:p>
        </p:txBody>
      </p:sp>
      <p:sp>
        <p:nvSpPr>
          <p:cNvPr id="7" name="Rectangle 4"/>
          <p:cNvSpPr txBox="1">
            <a:spLocks noChangeArrowheads="1"/>
          </p:cNvSpPr>
          <p:nvPr/>
        </p:nvSpPr>
        <p:spPr>
          <a:xfrm>
            <a:off x="5929313" y="584200"/>
            <a:ext cx="2590800" cy="5581650"/>
          </a:xfrm>
          <a:prstGeom prst="rect">
            <a:avLst/>
          </a:prstGeom>
          <a:solidFill>
            <a:srgbClr val="FFFFFF"/>
          </a:solidFill>
          <a:ln>
            <a:solidFill>
              <a:schemeClr val="tx1"/>
            </a:solidFill>
          </a:ln>
        </p:spPr>
        <p:txBody>
          <a:bodyPr/>
          <a:lstStyle/>
          <a:p>
            <a:pPr>
              <a:lnSpc>
                <a:spcPct val="105000"/>
              </a:lnSpc>
              <a:spcBef>
                <a:spcPct val="15000"/>
              </a:spcBef>
              <a:buClr>
                <a:srgbClr val="CC6600"/>
              </a:buClr>
              <a:buSzPct val="120000"/>
              <a:buFont typeface="Wingdings" pitchFamily="2" charset="2"/>
              <a:buNone/>
              <a:tabLst>
                <a:tab pos="396875" algn="r"/>
                <a:tab pos="1316038" algn="r"/>
                <a:tab pos="2289175" algn="r"/>
              </a:tabLst>
              <a:defRPr/>
            </a:pPr>
            <a:r>
              <a:rPr lang="en-US" sz="2500" b="1" i="1" kern="0" dirty="0">
                <a:latin typeface="+mn-lt"/>
                <a:cs typeface="+mn-cs"/>
              </a:rPr>
              <a:t>	L	Y</a:t>
            </a:r>
            <a:r>
              <a:rPr lang="en-US" sz="2500" b="1" kern="0" dirty="0">
                <a:latin typeface="+mn-lt"/>
                <a:cs typeface="+mn-cs"/>
              </a:rPr>
              <a:t>	</a:t>
            </a:r>
            <a:r>
              <a:rPr lang="en-US" sz="2500" b="1" i="1" kern="0" dirty="0">
                <a:latin typeface="+mn-lt"/>
                <a:cs typeface="+mn-cs"/>
              </a:rPr>
              <a:t>MPL</a:t>
            </a:r>
          </a:p>
          <a:p>
            <a:pPr>
              <a:lnSpc>
                <a:spcPct val="105000"/>
              </a:lnSpc>
              <a:spcBef>
                <a:spcPct val="15000"/>
              </a:spcBef>
              <a:buClr>
                <a:srgbClr val="CC6600"/>
              </a:buClr>
              <a:buSzPct val="120000"/>
              <a:buFont typeface="Wingdings" pitchFamily="2" charset="2"/>
              <a:buNone/>
              <a:tabLst>
                <a:tab pos="396875" algn="r"/>
                <a:tab pos="1316038" algn="r"/>
                <a:tab pos="2289175" algn="r"/>
              </a:tabLst>
              <a:defRPr/>
            </a:pPr>
            <a:r>
              <a:rPr lang="en-US" sz="2500" kern="0" dirty="0">
                <a:latin typeface="+mn-lt"/>
                <a:cs typeface="+mn-cs"/>
              </a:rPr>
              <a:t>	0	0	n.a.</a:t>
            </a:r>
          </a:p>
          <a:p>
            <a:pPr>
              <a:lnSpc>
                <a:spcPct val="105000"/>
              </a:lnSpc>
              <a:spcBef>
                <a:spcPct val="15000"/>
              </a:spcBef>
              <a:buClr>
                <a:srgbClr val="CC6600"/>
              </a:buClr>
              <a:buSzPct val="120000"/>
              <a:buFont typeface="Wingdings" pitchFamily="2" charset="2"/>
              <a:buNone/>
              <a:tabLst>
                <a:tab pos="396875" algn="r"/>
                <a:tab pos="1316038" algn="r"/>
                <a:tab pos="2289175" algn="r"/>
              </a:tabLst>
              <a:defRPr/>
            </a:pPr>
            <a:r>
              <a:rPr lang="en-US" sz="2500" kern="0" dirty="0">
                <a:latin typeface="+mn-lt"/>
                <a:cs typeface="+mn-cs"/>
              </a:rPr>
              <a:t>	1	10	10</a:t>
            </a:r>
          </a:p>
          <a:p>
            <a:pPr>
              <a:lnSpc>
                <a:spcPct val="105000"/>
              </a:lnSpc>
              <a:spcBef>
                <a:spcPct val="15000"/>
              </a:spcBef>
              <a:buClr>
                <a:srgbClr val="CC6600"/>
              </a:buClr>
              <a:buSzPct val="120000"/>
              <a:buFont typeface="Wingdings" pitchFamily="2" charset="2"/>
              <a:buNone/>
              <a:tabLst>
                <a:tab pos="396875" algn="r"/>
                <a:tab pos="1316038" algn="r"/>
                <a:tab pos="2289175" algn="r"/>
              </a:tabLst>
              <a:defRPr/>
            </a:pPr>
            <a:r>
              <a:rPr lang="en-US" sz="2500" kern="0" dirty="0">
                <a:latin typeface="+mn-lt"/>
                <a:cs typeface="+mn-cs"/>
              </a:rPr>
              <a:t>	2	19	9</a:t>
            </a:r>
          </a:p>
          <a:p>
            <a:pPr>
              <a:lnSpc>
                <a:spcPct val="105000"/>
              </a:lnSpc>
              <a:spcBef>
                <a:spcPct val="15000"/>
              </a:spcBef>
              <a:buClr>
                <a:srgbClr val="CC6600"/>
              </a:buClr>
              <a:buSzPct val="120000"/>
              <a:buFont typeface="Wingdings" pitchFamily="2" charset="2"/>
              <a:buNone/>
              <a:tabLst>
                <a:tab pos="396875" algn="r"/>
                <a:tab pos="1316038" algn="r"/>
                <a:tab pos="2289175" algn="r"/>
              </a:tabLst>
              <a:defRPr/>
            </a:pPr>
            <a:r>
              <a:rPr lang="en-US" sz="2500" kern="0" dirty="0">
                <a:latin typeface="+mn-lt"/>
                <a:cs typeface="+mn-cs"/>
              </a:rPr>
              <a:t>	3	27	8</a:t>
            </a:r>
          </a:p>
          <a:p>
            <a:pPr>
              <a:lnSpc>
                <a:spcPct val="105000"/>
              </a:lnSpc>
              <a:spcBef>
                <a:spcPct val="15000"/>
              </a:spcBef>
              <a:buClr>
                <a:srgbClr val="CC6600"/>
              </a:buClr>
              <a:buSzPct val="120000"/>
              <a:buFont typeface="Wingdings" pitchFamily="2" charset="2"/>
              <a:buNone/>
              <a:tabLst>
                <a:tab pos="396875" algn="r"/>
                <a:tab pos="1316038" algn="r"/>
                <a:tab pos="2289175" algn="r"/>
              </a:tabLst>
              <a:defRPr/>
            </a:pPr>
            <a:r>
              <a:rPr lang="en-US" sz="2500" kern="0" dirty="0">
                <a:latin typeface="+mn-lt"/>
                <a:cs typeface="+mn-cs"/>
              </a:rPr>
              <a:t>	4	34	7</a:t>
            </a:r>
          </a:p>
          <a:p>
            <a:pPr>
              <a:lnSpc>
                <a:spcPct val="105000"/>
              </a:lnSpc>
              <a:spcBef>
                <a:spcPct val="15000"/>
              </a:spcBef>
              <a:buClr>
                <a:srgbClr val="CC6600"/>
              </a:buClr>
              <a:buSzPct val="120000"/>
              <a:buFont typeface="Wingdings" pitchFamily="2" charset="2"/>
              <a:buNone/>
              <a:tabLst>
                <a:tab pos="396875" algn="r"/>
                <a:tab pos="1316038" algn="r"/>
                <a:tab pos="2289175" algn="r"/>
              </a:tabLst>
              <a:defRPr/>
            </a:pPr>
            <a:r>
              <a:rPr lang="en-US" sz="2500" kern="0" dirty="0">
                <a:latin typeface="+mn-lt"/>
                <a:cs typeface="+mn-cs"/>
              </a:rPr>
              <a:t>	5	40	6</a:t>
            </a:r>
          </a:p>
          <a:p>
            <a:pPr>
              <a:lnSpc>
                <a:spcPct val="105000"/>
              </a:lnSpc>
              <a:spcBef>
                <a:spcPct val="15000"/>
              </a:spcBef>
              <a:buClr>
                <a:srgbClr val="CC6600"/>
              </a:buClr>
              <a:buSzPct val="120000"/>
              <a:buFont typeface="Wingdings" pitchFamily="2" charset="2"/>
              <a:buNone/>
              <a:tabLst>
                <a:tab pos="396875" algn="r"/>
                <a:tab pos="1316038" algn="r"/>
                <a:tab pos="2289175" algn="r"/>
              </a:tabLst>
              <a:defRPr/>
            </a:pPr>
            <a:r>
              <a:rPr lang="en-US" sz="2500" kern="0" dirty="0">
                <a:latin typeface="+mn-lt"/>
                <a:cs typeface="+mn-cs"/>
              </a:rPr>
              <a:t>	6	45	5</a:t>
            </a:r>
          </a:p>
          <a:p>
            <a:pPr>
              <a:lnSpc>
                <a:spcPct val="105000"/>
              </a:lnSpc>
              <a:spcBef>
                <a:spcPct val="15000"/>
              </a:spcBef>
              <a:buClr>
                <a:srgbClr val="CC6600"/>
              </a:buClr>
              <a:buSzPct val="120000"/>
              <a:buFont typeface="Wingdings" pitchFamily="2" charset="2"/>
              <a:buNone/>
              <a:tabLst>
                <a:tab pos="396875" algn="r"/>
                <a:tab pos="1316038" algn="r"/>
                <a:tab pos="2289175" algn="r"/>
              </a:tabLst>
              <a:defRPr/>
            </a:pPr>
            <a:r>
              <a:rPr lang="en-US" sz="2500" kern="0" dirty="0">
                <a:latin typeface="+mn-lt"/>
                <a:cs typeface="+mn-cs"/>
              </a:rPr>
              <a:t>	7	49	4</a:t>
            </a:r>
          </a:p>
          <a:p>
            <a:pPr>
              <a:lnSpc>
                <a:spcPct val="105000"/>
              </a:lnSpc>
              <a:spcBef>
                <a:spcPct val="15000"/>
              </a:spcBef>
              <a:buClr>
                <a:srgbClr val="CC6600"/>
              </a:buClr>
              <a:buSzPct val="120000"/>
              <a:buFont typeface="Wingdings" pitchFamily="2" charset="2"/>
              <a:buNone/>
              <a:tabLst>
                <a:tab pos="396875" algn="r"/>
                <a:tab pos="1316038" algn="r"/>
                <a:tab pos="2289175" algn="r"/>
              </a:tabLst>
              <a:defRPr/>
            </a:pPr>
            <a:r>
              <a:rPr lang="en-US" sz="2500" kern="0" dirty="0">
                <a:latin typeface="+mn-lt"/>
                <a:cs typeface="+mn-cs"/>
              </a:rPr>
              <a:t>	8	52	3</a:t>
            </a:r>
          </a:p>
          <a:p>
            <a:pPr>
              <a:lnSpc>
                <a:spcPct val="105000"/>
              </a:lnSpc>
              <a:spcBef>
                <a:spcPct val="15000"/>
              </a:spcBef>
              <a:buClr>
                <a:srgbClr val="CC6600"/>
              </a:buClr>
              <a:buSzPct val="120000"/>
              <a:buFont typeface="Wingdings" pitchFamily="2" charset="2"/>
              <a:buNone/>
              <a:tabLst>
                <a:tab pos="396875" algn="r"/>
                <a:tab pos="1316038" algn="r"/>
                <a:tab pos="2289175" algn="r"/>
              </a:tabLst>
              <a:defRPr/>
            </a:pPr>
            <a:r>
              <a:rPr lang="en-US" sz="2500" kern="0" dirty="0">
                <a:latin typeface="+mn-lt"/>
                <a:cs typeface="+mn-cs"/>
              </a:rPr>
              <a:t>	9	54	2</a:t>
            </a:r>
          </a:p>
          <a:p>
            <a:pPr>
              <a:lnSpc>
                <a:spcPct val="105000"/>
              </a:lnSpc>
              <a:spcBef>
                <a:spcPct val="15000"/>
              </a:spcBef>
              <a:buClr>
                <a:srgbClr val="CC6600"/>
              </a:buClr>
              <a:buSzPct val="120000"/>
              <a:buFont typeface="Wingdings" pitchFamily="2" charset="2"/>
              <a:buNone/>
              <a:tabLst>
                <a:tab pos="396875" algn="r"/>
                <a:tab pos="1316038" algn="r"/>
                <a:tab pos="2289175" algn="r"/>
              </a:tabLst>
              <a:defRPr/>
            </a:pPr>
            <a:r>
              <a:rPr lang="en-US" sz="2500" kern="0" dirty="0">
                <a:latin typeface="+mn-lt"/>
                <a:cs typeface="+mn-cs"/>
              </a:rPr>
              <a:t>	10	55	1</a:t>
            </a:r>
          </a:p>
        </p:txBody>
      </p:sp>
    </p:spTree>
    <p:extLst>
      <p:ext uri="{BB962C8B-B14F-4D97-AF65-F5344CB8AC3E}">
        <p14:creationId xmlns:p14="http://schemas.microsoft.com/office/powerpoint/2010/main" val="788514093"/>
      </p:ext>
    </p:extLst>
  </p:cSld>
  <p:clrMapOvr>
    <a:masterClrMapping/>
  </p:clrMapOvr>
  <p:transition>
    <p:wipe dir="r"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9D6E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" y="-13578"/>
            <a:ext cx="9143993" cy="1286012"/>
          </a:xfrm>
          <a:prstGeom prst="rect">
            <a:avLst/>
          </a:prstGeom>
          <a:solidFill>
            <a:srgbClr val="B3C2A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6725" y="200913"/>
            <a:ext cx="8245475" cy="939800"/>
          </a:xfrm>
        </p:spPr>
        <p:txBody>
          <a:bodyPr/>
          <a:lstStyle/>
          <a:p>
            <a:r>
              <a:rPr lang="en-US" sz="2600" dirty="0">
                <a:solidFill>
                  <a:srgbClr val="203F15"/>
                </a:solidFill>
              </a:rPr>
              <a:t>ANSWERS</a:t>
            </a:r>
            <a:br>
              <a:rPr lang="en-US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n-US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MPL and labour demand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1246299"/>
            <a:ext cx="9143999" cy="5227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9" name="Rectangle 9"/>
          <p:cNvSpPr>
            <a:spLocks noChangeArrowheads="1"/>
          </p:cNvSpPr>
          <p:nvPr/>
        </p:nvSpPr>
        <p:spPr bwMode="auto">
          <a:xfrm>
            <a:off x="8450263" y="6407150"/>
            <a:ext cx="501650" cy="29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/>
          <a:lstStyle/>
          <a:p>
            <a:pPr algn="r">
              <a:defRPr/>
            </a:pPr>
            <a:fld id="{F2A5E683-01D6-445B-882C-7AE69BAD7C28}" type="slidenum">
              <a:rPr lang="en-US" sz="1600">
                <a:solidFill>
                  <a:srgbClr val="006666"/>
                </a:solidFill>
                <a:cs typeface="Arial"/>
              </a:rPr>
              <a:pPr algn="r">
                <a:defRPr/>
              </a:pPr>
              <a:t>25</a:t>
            </a:fld>
            <a:endParaRPr lang="en-US" sz="1600" dirty="0">
              <a:solidFill>
                <a:srgbClr val="006666"/>
              </a:solidFill>
              <a:cs typeface="Arial"/>
            </a:endParaRPr>
          </a:p>
        </p:txBody>
      </p:sp>
      <p:sp>
        <p:nvSpPr>
          <p:cNvPr id="6" name="Content Placeholder 2"/>
          <p:cNvSpPr>
            <a:spLocks noGrp="1"/>
          </p:cNvSpPr>
          <p:nvPr>
            <p:ph idx="1"/>
          </p:nvPr>
        </p:nvSpPr>
        <p:spPr>
          <a:xfrm>
            <a:off x="369924" y="1409987"/>
            <a:ext cx="5584309" cy="5271172"/>
          </a:xfrm>
        </p:spPr>
        <p:txBody>
          <a:bodyPr/>
          <a:lstStyle/>
          <a:p>
            <a:pPr marL="0" indent="0">
              <a:buClr>
                <a:schemeClr val="tx1">
                  <a:lumMod val="50000"/>
                  <a:lumOff val="50000"/>
                </a:schemeClr>
              </a:buClr>
              <a:buNone/>
            </a:pPr>
            <a:r>
              <a:rPr lang="en-US" sz="2600" dirty="0"/>
              <a:t>If </a:t>
            </a:r>
            <a:r>
              <a:rPr lang="en-US" sz="2600" b="1" i="1" dirty="0"/>
              <a:t>L</a:t>
            </a:r>
            <a:r>
              <a:rPr lang="en-US" sz="2600" dirty="0"/>
              <a:t> = 3, should firm hire more or less labour? </a:t>
            </a:r>
          </a:p>
          <a:p>
            <a:pPr marL="0" indent="0">
              <a:buClr>
                <a:schemeClr val="tx1">
                  <a:lumMod val="50000"/>
                  <a:lumOff val="50000"/>
                </a:schemeClr>
              </a:buClr>
              <a:buNone/>
            </a:pPr>
            <a:r>
              <a:rPr lang="en-US" sz="2600" dirty="0"/>
              <a:t>Answer: </a:t>
            </a:r>
            <a:r>
              <a:rPr lang="en-US" sz="2600" dirty="0">
                <a:solidFill>
                  <a:srgbClr val="FF0000"/>
                </a:solidFill>
              </a:rPr>
              <a:t>MORE</a:t>
            </a:r>
            <a:r>
              <a:rPr lang="en-US" sz="2600" dirty="0"/>
              <a:t>, because the benefit of the 4th worker (</a:t>
            </a:r>
            <a:r>
              <a:rPr lang="en-US" sz="2600" i="1" dirty="0"/>
              <a:t>MPL</a:t>
            </a:r>
            <a:r>
              <a:rPr lang="en-US" sz="2600" dirty="0"/>
              <a:t> = 7) exceeds its cost (</a:t>
            </a:r>
            <a:r>
              <a:rPr lang="en-US" sz="2600" i="1" dirty="0"/>
              <a:t>W</a:t>
            </a:r>
            <a:r>
              <a:rPr lang="en-US" sz="2600" dirty="0"/>
              <a:t>/</a:t>
            </a:r>
            <a:r>
              <a:rPr lang="en-US" sz="2600" i="1" dirty="0"/>
              <a:t>P</a:t>
            </a:r>
            <a:r>
              <a:rPr lang="en-US" sz="2600" dirty="0"/>
              <a:t> = 6) </a:t>
            </a:r>
          </a:p>
          <a:p>
            <a:pPr marL="0" indent="0">
              <a:spcBef>
                <a:spcPts val="2400"/>
              </a:spcBef>
              <a:buClr>
                <a:schemeClr val="tx1">
                  <a:lumMod val="50000"/>
                  <a:lumOff val="50000"/>
                </a:schemeClr>
              </a:buClr>
              <a:buNone/>
            </a:pPr>
            <a:r>
              <a:rPr lang="en-US" sz="2600" dirty="0"/>
              <a:t>If </a:t>
            </a:r>
            <a:r>
              <a:rPr lang="en-US" sz="2600" b="1" i="1" dirty="0"/>
              <a:t>L</a:t>
            </a:r>
            <a:r>
              <a:rPr lang="en-US" sz="2600" dirty="0"/>
              <a:t> = 7, should firm hire more or less labour? </a:t>
            </a:r>
          </a:p>
          <a:p>
            <a:pPr marL="0" indent="0">
              <a:buClr>
                <a:schemeClr val="tx1">
                  <a:lumMod val="50000"/>
                  <a:lumOff val="50000"/>
                </a:schemeClr>
              </a:buClr>
              <a:buNone/>
            </a:pPr>
            <a:r>
              <a:rPr lang="en-US" sz="2600" dirty="0"/>
              <a:t>Answer: </a:t>
            </a:r>
            <a:r>
              <a:rPr lang="en-US" sz="2600" dirty="0">
                <a:solidFill>
                  <a:srgbClr val="FF0000"/>
                </a:solidFill>
              </a:rPr>
              <a:t>LESS</a:t>
            </a:r>
            <a:r>
              <a:rPr lang="en-US" sz="2600" dirty="0"/>
              <a:t>, because the 7th worker adds </a:t>
            </a:r>
            <a:r>
              <a:rPr lang="en-US" sz="2600" i="1" dirty="0"/>
              <a:t>MPL</a:t>
            </a:r>
            <a:r>
              <a:rPr lang="en-US" sz="2600" dirty="0"/>
              <a:t> = 4 units of output but costs the firm </a:t>
            </a:r>
            <a:r>
              <a:rPr lang="en-US" sz="2600" i="1" dirty="0"/>
              <a:t>W</a:t>
            </a:r>
            <a:r>
              <a:rPr lang="en-US" sz="2600" dirty="0"/>
              <a:t>/</a:t>
            </a:r>
            <a:r>
              <a:rPr lang="en-US" sz="2600" i="1" dirty="0"/>
              <a:t>P</a:t>
            </a:r>
            <a:r>
              <a:rPr lang="en-US" sz="2600" dirty="0"/>
              <a:t> = 6. </a:t>
            </a:r>
          </a:p>
        </p:txBody>
      </p:sp>
      <p:sp>
        <p:nvSpPr>
          <p:cNvPr id="7" name="Rectangle 4"/>
          <p:cNvSpPr txBox="1">
            <a:spLocks noChangeArrowheads="1"/>
          </p:cNvSpPr>
          <p:nvPr/>
        </p:nvSpPr>
        <p:spPr>
          <a:xfrm>
            <a:off x="6195127" y="618205"/>
            <a:ext cx="2590800" cy="5581650"/>
          </a:xfrm>
          <a:prstGeom prst="rect">
            <a:avLst/>
          </a:prstGeom>
          <a:solidFill>
            <a:srgbClr val="FFFFFF"/>
          </a:solidFill>
          <a:ln>
            <a:solidFill>
              <a:schemeClr val="tx1"/>
            </a:solidFill>
          </a:ln>
        </p:spPr>
        <p:txBody>
          <a:bodyPr/>
          <a:lstStyle/>
          <a:p>
            <a:pPr>
              <a:lnSpc>
                <a:spcPct val="105000"/>
              </a:lnSpc>
              <a:spcBef>
                <a:spcPct val="15000"/>
              </a:spcBef>
              <a:buClr>
                <a:srgbClr val="CC6600"/>
              </a:buClr>
              <a:buSzPct val="120000"/>
              <a:buFont typeface="Wingdings" pitchFamily="2" charset="2"/>
              <a:buNone/>
              <a:tabLst>
                <a:tab pos="396875" algn="r"/>
                <a:tab pos="1316038" algn="r"/>
                <a:tab pos="2289175" algn="r"/>
              </a:tabLst>
              <a:defRPr/>
            </a:pPr>
            <a:r>
              <a:rPr lang="en-US" sz="2500" b="1" i="1" kern="0" dirty="0">
                <a:latin typeface="+mn-lt"/>
                <a:cs typeface="+mn-cs"/>
              </a:rPr>
              <a:t>	L	Y</a:t>
            </a:r>
            <a:r>
              <a:rPr lang="en-US" sz="2500" b="1" kern="0" dirty="0">
                <a:latin typeface="+mn-lt"/>
                <a:cs typeface="+mn-cs"/>
              </a:rPr>
              <a:t>	</a:t>
            </a:r>
            <a:r>
              <a:rPr lang="en-US" sz="2500" b="1" i="1" kern="0" dirty="0">
                <a:latin typeface="+mn-lt"/>
                <a:cs typeface="+mn-cs"/>
              </a:rPr>
              <a:t>MPL</a:t>
            </a:r>
          </a:p>
          <a:p>
            <a:pPr>
              <a:lnSpc>
                <a:spcPct val="105000"/>
              </a:lnSpc>
              <a:spcBef>
                <a:spcPct val="15000"/>
              </a:spcBef>
              <a:buClr>
                <a:srgbClr val="CC6600"/>
              </a:buClr>
              <a:buSzPct val="120000"/>
              <a:buFont typeface="Wingdings" pitchFamily="2" charset="2"/>
              <a:buNone/>
              <a:tabLst>
                <a:tab pos="396875" algn="r"/>
                <a:tab pos="1316038" algn="r"/>
                <a:tab pos="2289175" algn="r"/>
              </a:tabLst>
              <a:defRPr/>
            </a:pPr>
            <a:r>
              <a:rPr lang="en-US" sz="2500" kern="0" dirty="0">
                <a:latin typeface="+mn-lt"/>
                <a:cs typeface="+mn-cs"/>
              </a:rPr>
              <a:t>	0	0	n.a.</a:t>
            </a:r>
          </a:p>
          <a:p>
            <a:pPr>
              <a:lnSpc>
                <a:spcPct val="105000"/>
              </a:lnSpc>
              <a:spcBef>
                <a:spcPct val="15000"/>
              </a:spcBef>
              <a:buClr>
                <a:srgbClr val="CC6600"/>
              </a:buClr>
              <a:buSzPct val="120000"/>
              <a:buFont typeface="Wingdings" pitchFamily="2" charset="2"/>
              <a:buNone/>
              <a:tabLst>
                <a:tab pos="396875" algn="r"/>
                <a:tab pos="1316038" algn="r"/>
                <a:tab pos="2289175" algn="r"/>
              </a:tabLst>
              <a:defRPr/>
            </a:pPr>
            <a:r>
              <a:rPr lang="en-US" sz="2500" kern="0" dirty="0">
                <a:latin typeface="+mn-lt"/>
                <a:cs typeface="+mn-cs"/>
              </a:rPr>
              <a:t>	1	10	10</a:t>
            </a:r>
          </a:p>
          <a:p>
            <a:pPr>
              <a:lnSpc>
                <a:spcPct val="105000"/>
              </a:lnSpc>
              <a:spcBef>
                <a:spcPct val="15000"/>
              </a:spcBef>
              <a:buClr>
                <a:srgbClr val="CC6600"/>
              </a:buClr>
              <a:buSzPct val="120000"/>
              <a:buFont typeface="Wingdings" pitchFamily="2" charset="2"/>
              <a:buNone/>
              <a:tabLst>
                <a:tab pos="396875" algn="r"/>
                <a:tab pos="1316038" algn="r"/>
                <a:tab pos="2289175" algn="r"/>
              </a:tabLst>
              <a:defRPr/>
            </a:pPr>
            <a:r>
              <a:rPr lang="en-US" sz="2500" kern="0" dirty="0">
                <a:latin typeface="+mn-lt"/>
                <a:cs typeface="+mn-cs"/>
              </a:rPr>
              <a:t>	2	19	9</a:t>
            </a:r>
          </a:p>
          <a:p>
            <a:pPr>
              <a:lnSpc>
                <a:spcPct val="105000"/>
              </a:lnSpc>
              <a:spcBef>
                <a:spcPct val="15000"/>
              </a:spcBef>
              <a:buClr>
                <a:srgbClr val="CC6600"/>
              </a:buClr>
              <a:buSzPct val="120000"/>
              <a:buFont typeface="Wingdings" pitchFamily="2" charset="2"/>
              <a:buNone/>
              <a:tabLst>
                <a:tab pos="396875" algn="r"/>
                <a:tab pos="1316038" algn="r"/>
                <a:tab pos="2289175" algn="r"/>
              </a:tabLst>
              <a:defRPr/>
            </a:pPr>
            <a:r>
              <a:rPr lang="en-US" sz="2500" kern="0" dirty="0">
                <a:latin typeface="+mn-lt"/>
                <a:cs typeface="+mn-cs"/>
              </a:rPr>
              <a:t>	3	27	8</a:t>
            </a:r>
          </a:p>
          <a:p>
            <a:pPr>
              <a:lnSpc>
                <a:spcPct val="105000"/>
              </a:lnSpc>
              <a:spcBef>
                <a:spcPct val="15000"/>
              </a:spcBef>
              <a:buClr>
                <a:srgbClr val="CC6600"/>
              </a:buClr>
              <a:buSzPct val="120000"/>
              <a:buFont typeface="Wingdings" pitchFamily="2" charset="2"/>
              <a:buNone/>
              <a:tabLst>
                <a:tab pos="396875" algn="r"/>
                <a:tab pos="1316038" algn="r"/>
                <a:tab pos="2289175" algn="r"/>
              </a:tabLst>
              <a:defRPr/>
            </a:pPr>
            <a:r>
              <a:rPr lang="en-US" sz="2500" kern="0" dirty="0">
                <a:latin typeface="+mn-lt"/>
                <a:cs typeface="+mn-cs"/>
              </a:rPr>
              <a:t>	4	34	7</a:t>
            </a:r>
          </a:p>
          <a:p>
            <a:pPr>
              <a:lnSpc>
                <a:spcPct val="105000"/>
              </a:lnSpc>
              <a:spcBef>
                <a:spcPct val="15000"/>
              </a:spcBef>
              <a:buClr>
                <a:srgbClr val="CC6600"/>
              </a:buClr>
              <a:buSzPct val="120000"/>
              <a:buFont typeface="Wingdings" pitchFamily="2" charset="2"/>
              <a:buNone/>
              <a:tabLst>
                <a:tab pos="396875" algn="r"/>
                <a:tab pos="1316038" algn="r"/>
                <a:tab pos="2289175" algn="r"/>
              </a:tabLst>
              <a:defRPr/>
            </a:pPr>
            <a:r>
              <a:rPr lang="en-US" sz="2500" kern="0" dirty="0">
                <a:latin typeface="+mn-lt"/>
                <a:cs typeface="+mn-cs"/>
              </a:rPr>
              <a:t>	5	40	6</a:t>
            </a:r>
          </a:p>
          <a:p>
            <a:pPr>
              <a:lnSpc>
                <a:spcPct val="105000"/>
              </a:lnSpc>
              <a:spcBef>
                <a:spcPct val="15000"/>
              </a:spcBef>
              <a:buClr>
                <a:srgbClr val="CC6600"/>
              </a:buClr>
              <a:buSzPct val="120000"/>
              <a:buFont typeface="Wingdings" pitchFamily="2" charset="2"/>
              <a:buNone/>
              <a:tabLst>
                <a:tab pos="396875" algn="r"/>
                <a:tab pos="1316038" algn="r"/>
                <a:tab pos="2289175" algn="r"/>
              </a:tabLst>
              <a:defRPr/>
            </a:pPr>
            <a:r>
              <a:rPr lang="en-US" sz="2500" kern="0" dirty="0">
                <a:latin typeface="+mn-lt"/>
                <a:cs typeface="+mn-cs"/>
              </a:rPr>
              <a:t>	6	45	5</a:t>
            </a:r>
          </a:p>
          <a:p>
            <a:pPr>
              <a:lnSpc>
                <a:spcPct val="105000"/>
              </a:lnSpc>
              <a:spcBef>
                <a:spcPct val="15000"/>
              </a:spcBef>
              <a:buClr>
                <a:srgbClr val="CC6600"/>
              </a:buClr>
              <a:buSzPct val="120000"/>
              <a:buFont typeface="Wingdings" pitchFamily="2" charset="2"/>
              <a:buNone/>
              <a:tabLst>
                <a:tab pos="396875" algn="r"/>
                <a:tab pos="1316038" algn="r"/>
                <a:tab pos="2289175" algn="r"/>
              </a:tabLst>
              <a:defRPr/>
            </a:pPr>
            <a:r>
              <a:rPr lang="en-US" sz="2500" kern="0" dirty="0">
                <a:latin typeface="+mn-lt"/>
                <a:cs typeface="+mn-cs"/>
              </a:rPr>
              <a:t>	7	49	4</a:t>
            </a:r>
          </a:p>
          <a:p>
            <a:pPr>
              <a:lnSpc>
                <a:spcPct val="105000"/>
              </a:lnSpc>
              <a:spcBef>
                <a:spcPct val="15000"/>
              </a:spcBef>
              <a:buClr>
                <a:srgbClr val="CC6600"/>
              </a:buClr>
              <a:buSzPct val="120000"/>
              <a:buFont typeface="Wingdings" pitchFamily="2" charset="2"/>
              <a:buNone/>
              <a:tabLst>
                <a:tab pos="396875" algn="r"/>
                <a:tab pos="1316038" algn="r"/>
                <a:tab pos="2289175" algn="r"/>
              </a:tabLst>
              <a:defRPr/>
            </a:pPr>
            <a:r>
              <a:rPr lang="en-US" sz="2500" kern="0" dirty="0">
                <a:latin typeface="+mn-lt"/>
                <a:cs typeface="+mn-cs"/>
              </a:rPr>
              <a:t>	8	52	3</a:t>
            </a:r>
          </a:p>
          <a:p>
            <a:pPr>
              <a:lnSpc>
                <a:spcPct val="105000"/>
              </a:lnSpc>
              <a:spcBef>
                <a:spcPct val="15000"/>
              </a:spcBef>
              <a:buClr>
                <a:srgbClr val="CC6600"/>
              </a:buClr>
              <a:buSzPct val="120000"/>
              <a:buFont typeface="Wingdings" pitchFamily="2" charset="2"/>
              <a:buNone/>
              <a:tabLst>
                <a:tab pos="396875" algn="r"/>
                <a:tab pos="1316038" algn="r"/>
                <a:tab pos="2289175" algn="r"/>
              </a:tabLst>
              <a:defRPr/>
            </a:pPr>
            <a:r>
              <a:rPr lang="en-US" sz="2500" kern="0" dirty="0">
                <a:latin typeface="+mn-lt"/>
                <a:cs typeface="+mn-cs"/>
              </a:rPr>
              <a:t>	9	54	2</a:t>
            </a:r>
          </a:p>
          <a:p>
            <a:pPr>
              <a:lnSpc>
                <a:spcPct val="105000"/>
              </a:lnSpc>
              <a:spcBef>
                <a:spcPct val="15000"/>
              </a:spcBef>
              <a:buClr>
                <a:srgbClr val="CC6600"/>
              </a:buClr>
              <a:buSzPct val="120000"/>
              <a:buFont typeface="Wingdings" pitchFamily="2" charset="2"/>
              <a:buNone/>
              <a:tabLst>
                <a:tab pos="396875" algn="r"/>
                <a:tab pos="1316038" algn="r"/>
                <a:tab pos="2289175" algn="r"/>
              </a:tabLst>
              <a:defRPr/>
            </a:pPr>
            <a:r>
              <a:rPr lang="en-US" sz="2500" kern="0" dirty="0">
                <a:latin typeface="+mn-lt"/>
                <a:cs typeface="+mn-cs"/>
              </a:rPr>
              <a:t>	10	55	1</a:t>
            </a:r>
          </a:p>
        </p:txBody>
      </p:sp>
    </p:spTree>
    <p:extLst>
      <p:ext uri="{BB962C8B-B14F-4D97-AF65-F5344CB8AC3E}">
        <p14:creationId xmlns:p14="http://schemas.microsoft.com/office/powerpoint/2010/main" val="1859160693"/>
      </p:ext>
    </p:extLst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808080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 bldLvl="5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2"/>
          <p:cNvSpPr>
            <a:spLocks noGrp="1" noChangeArrowheads="1"/>
          </p:cNvSpPr>
          <p:nvPr>
            <p:ph type="title"/>
          </p:nvPr>
        </p:nvSpPr>
        <p:spPr>
          <a:xfrm>
            <a:off x="522288" y="236538"/>
            <a:ext cx="7993062" cy="892175"/>
          </a:xfrm>
          <a:noFill/>
        </p:spPr>
        <p:txBody>
          <a:bodyPr/>
          <a:lstStyle/>
          <a:p>
            <a:pPr eaLnBrk="1" hangingPunct="1">
              <a:spcBef>
                <a:spcPct val="40000"/>
              </a:spcBef>
              <a:tabLst>
                <a:tab pos="461963" algn="l"/>
              </a:tabLst>
            </a:pPr>
            <a:r>
              <a:rPr lang="en-US" i="1" dirty="0"/>
              <a:t>MPL</a:t>
            </a:r>
            <a:r>
              <a:rPr lang="en-US" dirty="0"/>
              <a:t> and the demand for labour</a:t>
            </a:r>
          </a:p>
        </p:txBody>
      </p:sp>
      <p:sp>
        <p:nvSpPr>
          <p:cNvPr id="63491" name="Rectangle 3"/>
          <p:cNvSpPr>
            <a:spLocks noChangeArrowheads="1"/>
          </p:cNvSpPr>
          <p:nvPr/>
        </p:nvSpPr>
        <p:spPr bwMode="auto">
          <a:xfrm>
            <a:off x="5014913" y="1544638"/>
            <a:ext cx="3124200" cy="1371600"/>
          </a:xfrm>
          <a:prstGeom prst="rect">
            <a:avLst/>
          </a:prstGeom>
          <a:solidFill>
            <a:srgbClr val="FFCC99"/>
          </a:solidFill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>
              <a:lnSpc>
                <a:spcPct val="105000"/>
              </a:lnSpc>
              <a:spcBef>
                <a:spcPct val="40000"/>
              </a:spcBef>
              <a:tabLst>
                <a:tab pos="461963" algn="l"/>
              </a:tabLst>
              <a:defRPr/>
            </a:pPr>
            <a:r>
              <a:rPr lang="en-US" sz="2400" dirty="0">
                <a:cs typeface="+mn-cs"/>
              </a:rPr>
              <a:t>Each firm hires labour </a:t>
            </a:r>
            <a:br>
              <a:rPr lang="en-US" sz="2400" dirty="0">
                <a:cs typeface="+mn-cs"/>
              </a:rPr>
            </a:br>
            <a:r>
              <a:rPr lang="en-US" sz="2400" dirty="0">
                <a:cs typeface="+mn-cs"/>
              </a:rPr>
              <a:t>up to the point where </a:t>
            </a:r>
            <a:r>
              <a:rPr lang="en-US" sz="2400" b="1" i="1" dirty="0">
                <a:cs typeface="+mn-cs"/>
              </a:rPr>
              <a:t>MPL</a:t>
            </a:r>
            <a:r>
              <a:rPr lang="en-US" sz="2400" dirty="0">
                <a:cs typeface="+mn-cs"/>
              </a:rPr>
              <a:t> = </a:t>
            </a:r>
            <a:r>
              <a:rPr lang="en-US" sz="2400" b="1" i="1" dirty="0">
                <a:cs typeface="+mn-cs"/>
              </a:rPr>
              <a:t>W</a:t>
            </a:r>
            <a:r>
              <a:rPr lang="en-US" sz="2400" i="1" dirty="0">
                <a:cs typeface="+mn-cs"/>
              </a:rPr>
              <a:t>/</a:t>
            </a:r>
            <a:r>
              <a:rPr lang="en-US" sz="2400" b="1" i="1" dirty="0">
                <a:cs typeface="+mn-cs"/>
              </a:rPr>
              <a:t>P</a:t>
            </a:r>
            <a:r>
              <a:rPr lang="en-US" sz="2400" dirty="0">
                <a:cs typeface="+mn-cs"/>
              </a:rPr>
              <a:t>.</a:t>
            </a:r>
          </a:p>
        </p:txBody>
      </p:sp>
      <p:grpSp>
        <p:nvGrpSpPr>
          <p:cNvPr id="2" name="Group 4"/>
          <p:cNvGrpSpPr>
            <a:grpSpLocks/>
          </p:cNvGrpSpPr>
          <p:nvPr/>
        </p:nvGrpSpPr>
        <p:grpSpPr bwMode="auto">
          <a:xfrm>
            <a:off x="1219200" y="1276350"/>
            <a:ext cx="6596063" cy="4287838"/>
            <a:chOff x="624" y="930"/>
            <a:chExt cx="4155" cy="2701"/>
          </a:xfrm>
        </p:grpSpPr>
        <p:grpSp>
          <p:nvGrpSpPr>
            <p:cNvPr id="61457" name="Group 5"/>
            <p:cNvGrpSpPr>
              <a:grpSpLocks/>
            </p:cNvGrpSpPr>
            <p:nvPr/>
          </p:nvGrpSpPr>
          <p:grpSpPr bwMode="auto">
            <a:xfrm>
              <a:off x="1296" y="960"/>
              <a:ext cx="3408" cy="2208"/>
              <a:chOff x="1296" y="1200"/>
              <a:chExt cx="2256" cy="1968"/>
            </a:xfrm>
          </p:grpSpPr>
          <p:sp>
            <p:nvSpPr>
              <p:cNvPr id="61460" name="Line 6"/>
              <p:cNvSpPr>
                <a:spLocks noChangeShapeType="1"/>
              </p:cNvSpPr>
              <p:nvPr/>
            </p:nvSpPr>
            <p:spPr bwMode="auto">
              <a:xfrm>
                <a:off x="1296" y="1200"/>
                <a:ext cx="0" cy="1968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 dirty="0"/>
              </a:p>
            </p:txBody>
          </p:sp>
          <p:sp>
            <p:nvSpPr>
              <p:cNvPr id="61461" name="Line 7"/>
              <p:cNvSpPr>
                <a:spLocks noChangeShapeType="1"/>
              </p:cNvSpPr>
              <p:nvPr/>
            </p:nvSpPr>
            <p:spPr bwMode="auto">
              <a:xfrm>
                <a:off x="1296" y="3168"/>
                <a:ext cx="2256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 dirty="0"/>
              </a:p>
            </p:txBody>
          </p:sp>
        </p:grpSp>
        <p:sp>
          <p:nvSpPr>
            <p:cNvPr id="61458" name="Text Box 8"/>
            <p:cNvSpPr txBox="1">
              <a:spLocks noChangeArrowheads="1"/>
            </p:cNvSpPr>
            <p:nvPr/>
          </p:nvSpPr>
          <p:spPr bwMode="auto">
            <a:xfrm>
              <a:off x="624" y="930"/>
              <a:ext cx="768" cy="4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sz="2100" dirty="0"/>
                <a:t>Units of output</a:t>
              </a:r>
            </a:p>
          </p:txBody>
        </p:sp>
        <p:sp>
          <p:nvSpPr>
            <p:cNvPr id="61459" name="Text Box 9"/>
            <p:cNvSpPr txBox="1">
              <a:spLocks noChangeArrowheads="1"/>
            </p:cNvSpPr>
            <p:nvPr/>
          </p:nvSpPr>
          <p:spPr bwMode="auto">
            <a:xfrm>
              <a:off x="3435" y="3186"/>
              <a:ext cx="1344" cy="44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tabLst>
                  <a:tab pos="519113" algn="l"/>
                </a:tabLs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tabLst>
                  <a:tab pos="519113" algn="l"/>
                </a:tabLs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tabLst>
                  <a:tab pos="519113" algn="l"/>
                </a:tabLs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tabLst>
                  <a:tab pos="519113" algn="l"/>
                </a:tabLs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tabLst>
                  <a:tab pos="519113" algn="l"/>
                </a:tabLs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519113" algn="l"/>
                </a:tabLs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519113" algn="l"/>
                </a:tabLs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519113" algn="l"/>
                </a:tabLs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519113" algn="l"/>
                </a:tabLs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>
                <a:lnSpc>
                  <a:spcPct val="95000"/>
                </a:lnSpc>
                <a:spcBef>
                  <a:spcPct val="50000"/>
                </a:spcBef>
              </a:pPr>
              <a:r>
                <a:rPr lang="en-US" sz="2100" dirty="0"/>
                <a:t>Units of labour, </a:t>
              </a:r>
              <a:r>
                <a:rPr lang="en-US" sz="2100" b="1" i="1" dirty="0"/>
                <a:t>L</a:t>
              </a:r>
            </a:p>
          </p:txBody>
        </p:sp>
      </p:grpSp>
      <p:grpSp>
        <p:nvGrpSpPr>
          <p:cNvPr id="4" name="Group 10"/>
          <p:cNvGrpSpPr>
            <a:grpSpLocks/>
          </p:cNvGrpSpPr>
          <p:nvPr/>
        </p:nvGrpSpPr>
        <p:grpSpPr bwMode="auto">
          <a:xfrm>
            <a:off x="2590800" y="1781175"/>
            <a:ext cx="5181600" cy="3124200"/>
            <a:chOff x="1488" y="1248"/>
            <a:chExt cx="3264" cy="1968"/>
          </a:xfrm>
        </p:grpSpPr>
        <p:sp>
          <p:nvSpPr>
            <p:cNvPr id="61455" name="Freeform 11"/>
            <p:cNvSpPr>
              <a:spLocks/>
            </p:cNvSpPr>
            <p:nvPr/>
          </p:nvSpPr>
          <p:spPr bwMode="auto">
            <a:xfrm>
              <a:off x="1488" y="1248"/>
              <a:ext cx="2304" cy="1632"/>
            </a:xfrm>
            <a:custGeom>
              <a:avLst/>
              <a:gdLst>
                <a:gd name="T0" fmla="*/ 0 w 1440"/>
                <a:gd name="T1" fmla="*/ 0 h 1344"/>
                <a:gd name="T2" fmla="*/ 30920 w 1440"/>
                <a:gd name="T3" fmla="*/ 4082 h 1344"/>
                <a:gd name="T4" fmla="*/ 61845 w 1440"/>
                <a:gd name="T5" fmla="*/ 6356 h 1344"/>
                <a:gd name="T6" fmla="*/ 0 60000 65536"/>
                <a:gd name="T7" fmla="*/ 0 60000 65536"/>
                <a:gd name="T8" fmla="*/ 0 60000 65536"/>
                <a:gd name="T9" fmla="*/ 0 w 1440"/>
                <a:gd name="T10" fmla="*/ 0 h 1344"/>
                <a:gd name="T11" fmla="*/ 1440 w 1440"/>
                <a:gd name="T12" fmla="*/ 1344 h 1344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1440" h="1344">
                  <a:moveTo>
                    <a:pt x="0" y="0"/>
                  </a:moveTo>
                  <a:cubicBezTo>
                    <a:pt x="240" y="320"/>
                    <a:pt x="480" y="640"/>
                    <a:pt x="720" y="864"/>
                  </a:cubicBezTo>
                  <a:cubicBezTo>
                    <a:pt x="960" y="1088"/>
                    <a:pt x="1224" y="1232"/>
                    <a:pt x="1440" y="1344"/>
                  </a:cubicBezTo>
                </a:path>
              </a:pathLst>
            </a:custGeom>
            <a:noFill/>
            <a:ln w="28575" cmpd="sng">
              <a:solidFill>
                <a:srgbClr val="000099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61456" name="Text Box 12"/>
            <p:cNvSpPr txBox="1">
              <a:spLocks noChangeArrowheads="1"/>
            </p:cNvSpPr>
            <p:nvPr/>
          </p:nvSpPr>
          <p:spPr bwMode="auto">
            <a:xfrm>
              <a:off x="3792" y="2582"/>
              <a:ext cx="960" cy="63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>
                <a:lnSpc>
                  <a:spcPct val="95000"/>
                </a:lnSpc>
                <a:spcBef>
                  <a:spcPct val="50000"/>
                </a:spcBef>
              </a:pPr>
              <a:r>
                <a:rPr lang="en-US" sz="2100" b="1" i="1" dirty="0"/>
                <a:t>MPL</a:t>
              </a:r>
              <a:r>
                <a:rPr lang="en-US" sz="2100" dirty="0"/>
                <a:t>, labour demand</a:t>
              </a:r>
            </a:p>
          </p:txBody>
        </p:sp>
      </p:grpSp>
      <p:grpSp>
        <p:nvGrpSpPr>
          <p:cNvPr id="5" name="Group 13"/>
          <p:cNvGrpSpPr>
            <a:grpSpLocks/>
          </p:cNvGrpSpPr>
          <p:nvPr/>
        </p:nvGrpSpPr>
        <p:grpSpPr bwMode="auto">
          <a:xfrm>
            <a:off x="1066800" y="2647950"/>
            <a:ext cx="3152775" cy="733425"/>
            <a:chOff x="528" y="1794"/>
            <a:chExt cx="1986" cy="462"/>
          </a:xfrm>
        </p:grpSpPr>
        <p:sp>
          <p:nvSpPr>
            <p:cNvPr id="61451" name="Line 14"/>
            <p:cNvSpPr>
              <a:spLocks noChangeShapeType="1"/>
            </p:cNvSpPr>
            <p:nvPr/>
          </p:nvSpPr>
          <p:spPr bwMode="auto">
            <a:xfrm flipH="1" flipV="1">
              <a:off x="1296" y="2208"/>
              <a:ext cx="1218" cy="1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prstDash val="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 dirty="0"/>
            </a:p>
          </p:txBody>
        </p:sp>
        <p:grpSp>
          <p:nvGrpSpPr>
            <p:cNvPr id="61452" name="Group 15"/>
            <p:cNvGrpSpPr>
              <a:grpSpLocks/>
            </p:cNvGrpSpPr>
            <p:nvPr/>
          </p:nvGrpSpPr>
          <p:grpSpPr bwMode="auto">
            <a:xfrm>
              <a:off x="528" y="1794"/>
              <a:ext cx="768" cy="462"/>
              <a:chOff x="528" y="1794"/>
              <a:chExt cx="768" cy="462"/>
            </a:xfrm>
          </p:grpSpPr>
          <p:sp>
            <p:nvSpPr>
              <p:cNvPr id="61453" name="Text Box 16"/>
              <p:cNvSpPr txBox="1">
                <a:spLocks noChangeArrowheads="1"/>
              </p:cNvSpPr>
              <p:nvPr/>
            </p:nvSpPr>
            <p:spPr bwMode="auto">
              <a:xfrm>
                <a:off x="528" y="1794"/>
                <a:ext cx="528" cy="462"/>
              </a:xfrm>
              <a:prstGeom prst="rect">
                <a:avLst/>
              </a:prstGeom>
              <a:solidFill>
                <a:srgbClr val="FFFFC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algn="ctr" eaLnBrk="1" hangingPunct="1">
                  <a:spcBef>
                    <a:spcPct val="50000"/>
                  </a:spcBef>
                </a:pPr>
                <a:r>
                  <a:rPr lang="en-US" sz="2100" dirty="0"/>
                  <a:t>Real wage</a:t>
                </a:r>
              </a:p>
            </p:txBody>
          </p:sp>
          <p:sp>
            <p:nvSpPr>
              <p:cNvPr id="61454" name="Line 17"/>
              <p:cNvSpPr>
                <a:spLocks noChangeShapeType="1"/>
              </p:cNvSpPr>
              <p:nvPr/>
            </p:nvSpPr>
            <p:spPr bwMode="auto">
              <a:xfrm flipH="1" flipV="1">
                <a:off x="1056" y="2064"/>
                <a:ext cx="240" cy="144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 dirty="0"/>
              </a:p>
            </p:txBody>
          </p:sp>
        </p:grpSp>
      </p:grpSp>
      <p:grpSp>
        <p:nvGrpSpPr>
          <p:cNvPr id="7" name="Group 18"/>
          <p:cNvGrpSpPr>
            <a:grpSpLocks/>
          </p:cNvGrpSpPr>
          <p:nvPr/>
        </p:nvGrpSpPr>
        <p:grpSpPr bwMode="auto">
          <a:xfrm>
            <a:off x="2514600" y="3297238"/>
            <a:ext cx="2209800" cy="3051174"/>
            <a:chOff x="1584" y="2077"/>
            <a:chExt cx="1392" cy="1922"/>
          </a:xfrm>
        </p:grpSpPr>
        <p:sp>
          <p:nvSpPr>
            <p:cNvPr id="61448" name="Line 19"/>
            <p:cNvSpPr>
              <a:spLocks noChangeShapeType="1"/>
            </p:cNvSpPr>
            <p:nvPr/>
          </p:nvSpPr>
          <p:spPr bwMode="auto">
            <a:xfrm>
              <a:off x="2655" y="2077"/>
              <a:ext cx="0" cy="96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prstDash val="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61449" name="Text Box 20"/>
            <p:cNvSpPr txBox="1">
              <a:spLocks noChangeArrowheads="1"/>
            </p:cNvSpPr>
            <p:nvPr/>
          </p:nvSpPr>
          <p:spPr bwMode="auto">
            <a:xfrm>
              <a:off x="1584" y="3330"/>
              <a:ext cx="1392" cy="669"/>
            </a:xfrm>
            <a:prstGeom prst="rect">
              <a:avLst/>
            </a:prstGeom>
            <a:solidFill>
              <a:srgbClr val="FFFF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en-US" sz="2100" dirty="0"/>
                <a:t>Quantity of labour demanded</a:t>
              </a:r>
            </a:p>
          </p:txBody>
        </p:sp>
        <p:sp>
          <p:nvSpPr>
            <p:cNvPr id="61450" name="Line 21"/>
            <p:cNvSpPr>
              <a:spLocks noChangeShapeType="1"/>
            </p:cNvSpPr>
            <p:nvPr/>
          </p:nvSpPr>
          <p:spPr bwMode="auto">
            <a:xfrm flipH="1">
              <a:off x="2559" y="3042"/>
              <a:ext cx="96" cy="288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 dirty="0"/>
            </a:p>
          </p:txBody>
        </p:sp>
      </p:grpSp>
    </p:spTree>
    <p:extLst>
      <p:ext uri="{BB962C8B-B14F-4D97-AF65-F5344CB8AC3E}">
        <p14:creationId xmlns:p14="http://schemas.microsoft.com/office/powerpoint/2010/main" val="2985022835"/>
      </p:ext>
    </p:extLst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8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9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634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3491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1" name="Rectangle 2"/>
          <p:cNvSpPr>
            <a:spLocks noGrp="1" noChangeArrowheads="1"/>
          </p:cNvSpPr>
          <p:nvPr>
            <p:ph type="title"/>
          </p:nvPr>
        </p:nvSpPr>
        <p:spPr>
          <a:xfrm>
            <a:off x="546100" y="214313"/>
            <a:ext cx="7913688" cy="901700"/>
          </a:xfrm>
          <a:noFill/>
        </p:spPr>
        <p:txBody>
          <a:bodyPr/>
          <a:lstStyle/>
          <a:p>
            <a:pPr eaLnBrk="1" hangingPunct="1">
              <a:spcBef>
                <a:spcPct val="40000"/>
              </a:spcBef>
              <a:tabLst>
                <a:tab pos="461963" algn="l"/>
              </a:tabLst>
            </a:pPr>
            <a:r>
              <a:rPr lang="en-US" dirty="0"/>
              <a:t>The equilibrium real wage</a:t>
            </a:r>
          </a:p>
        </p:txBody>
      </p:sp>
      <p:sp>
        <p:nvSpPr>
          <p:cNvPr id="65539" name="Rectangle 3"/>
          <p:cNvSpPr>
            <a:spLocks noChangeArrowheads="1"/>
          </p:cNvSpPr>
          <p:nvPr/>
        </p:nvSpPr>
        <p:spPr bwMode="auto">
          <a:xfrm>
            <a:off x="5826125" y="1349375"/>
            <a:ext cx="2606675" cy="1903413"/>
          </a:xfrm>
          <a:prstGeom prst="rect">
            <a:avLst/>
          </a:prstGeom>
          <a:solidFill>
            <a:srgbClr val="FFCC99"/>
          </a:solidFill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>
              <a:lnSpc>
                <a:spcPct val="105000"/>
              </a:lnSpc>
              <a:spcBef>
                <a:spcPct val="40000"/>
              </a:spcBef>
              <a:tabLst>
                <a:tab pos="461963" algn="l"/>
              </a:tabLst>
              <a:defRPr/>
            </a:pPr>
            <a:r>
              <a:rPr lang="en-US" sz="2400" dirty="0">
                <a:cs typeface="+mn-cs"/>
              </a:rPr>
              <a:t>The real wage adjusts to equate </a:t>
            </a:r>
            <a:br>
              <a:rPr lang="en-US" sz="2400" dirty="0">
                <a:cs typeface="+mn-cs"/>
              </a:rPr>
            </a:br>
            <a:r>
              <a:rPr lang="en-US" sz="2400" dirty="0">
                <a:cs typeface="+mn-cs"/>
              </a:rPr>
              <a:t>labour demand with supply.</a:t>
            </a:r>
            <a:endParaRPr lang="en-US" sz="2400" b="1" i="1" dirty="0">
              <a:cs typeface="+mn-cs"/>
            </a:endParaRPr>
          </a:p>
        </p:txBody>
      </p:sp>
      <p:grpSp>
        <p:nvGrpSpPr>
          <p:cNvPr id="12293" name="Group 4"/>
          <p:cNvGrpSpPr>
            <a:grpSpLocks/>
          </p:cNvGrpSpPr>
          <p:nvPr/>
        </p:nvGrpSpPr>
        <p:grpSpPr bwMode="auto">
          <a:xfrm>
            <a:off x="1219200" y="1276350"/>
            <a:ext cx="6596063" cy="4287838"/>
            <a:chOff x="624" y="930"/>
            <a:chExt cx="4155" cy="2701"/>
          </a:xfrm>
        </p:grpSpPr>
        <p:grpSp>
          <p:nvGrpSpPr>
            <p:cNvPr id="12304" name="Group 5"/>
            <p:cNvGrpSpPr>
              <a:grpSpLocks/>
            </p:cNvGrpSpPr>
            <p:nvPr/>
          </p:nvGrpSpPr>
          <p:grpSpPr bwMode="auto">
            <a:xfrm>
              <a:off x="1296" y="960"/>
              <a:ext cx="3408" cy="2208"/>
              <a:chOff x="1296" y="1200"/>
              <a:chExt cx="2256" cy="1968"/>
            </a:xfrm>
          </p:grpSpPr>
          <p:sp>
            <p:nvSpPr>
              <p:cNvPr id="12307" name="Line 6"/>
              <p:cNvSpPr>
                <a:spLocks noChangeShapeType="1"/>
              </p:cNvSpPr>
              <p:nvPr/>
            </p:nvSpPr>
            <p:spPr bwMode="auto">
              <a:xfrm>
                <a:off x="1296" y="1200"/>
                <a:ext cx="0" cy="1968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 dirty="0"/>
              </a:p>
            </p:txBody>
          </p:sp>
          <p:sp>
            <p:nvSpPr>
              <p:cNvPr id="12308" name="Line 7"/>
              <p:cNvSpPr>
                <a:spLocks noChangeShapeType="1"/>
              </p:cNvSpPr>
              <p:nvPr/>
            </p:nvSpPr>
            <p:spPr bwMode="auto">
              <a:xfrm>
                <a:off x="1296" y="3168"/>
                <a:ext cx="2256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 dirty="0"/>
              </a:p>
            </p:txBody>
          </p:sp>
        </p:grpSp>
        <p:sp>
          <p:nvSpPr>
            <p:cNvPr id="12305" name="Text Box 8"/>
            <p:cNvSpPr txBox="1">
              <a:spLocks noChangeArrowheads="1"/>
            </p:cNvSpPr>
            <p:nvPr/>
          </p:nvSpPr>
          <p:spPr bwMode="auto">
            <a:xfrm>
              <a:off x="624" y="930"/>
              <a:ext cx="768" cy="4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sz="2100" dirty="0"/>
                <a:t>Units of output</a:t>
              </a:r>
            </a:p>
          </p:txBody>
        </p:sp>
        <p:sp>
          <p:nvSpPr>
            <p:cNvPr id="12306" name="Text Box 9"/>
            <p:cNvSpPr txBox="1">
              <a:spLocks noChangeArrowheads="1"/>
            </p:cNvSpPr>
            <p:nvPr/>
          </p:nvSpPr>
          <p:spPr bwMode="auto">
            <a:xfrm>
              <a:off x="3435" y="3186"/>
              <a:ext cx="1344" cy="44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tabLst>
                  <a:tab pos="519113" algn="l"/>
                </a:tabLs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tabLst>
                  <a:tab pos="519113" algn="l"/>
                </a:tabLs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tabLst>
                  <a:tab pos="519113" algn="l"/>
                </a:tabLs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tabLst>
                  <a:tab pos="519113" algn="l"/>
                </a:tabLs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tabLst>
                  <a:tab pos="519113" algn="l"/>
                </a:tabLs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519113" algn="l"/>
                </a:tabLs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519113" algn="l"/>
                </a:tabLs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519113" algn="l"/>
                </a:tabLs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519113" algn="l"/>
                </a:tabLs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>
                <a:lnSpc>
                  <a:spcPct val="95000"/>
                </a:lnSpc>
                <a:spcBef>
                  <a:spcPct val="50000"/>
                </a:spcBef>
              </a:pPr>
              <a:r>
                <a:rPr lang="en-US" sz="2100" dirty="0"/>
                <a:t>Units of labour, </a:t>
              </a:r>
              <a:r>
                <a:rPr lang="en-US" sz="2100" b="1" i="1" dirty="0"/>
                <a:t>L</a:t>
              </a:r>
            </a:p>
          </p:txBody>
        </p:sp>
      </p:grpSp>
      <p:grpSp>
        <p:nvGrpSpPr>
          <p:cNvPr id="12294" name="Group 10"/>
          <p:cNvGrpSpPr>
            <a:grpSpLocks/>
          </p:cNvGrpSpPr>
          <p:nvPr/>
        </p:nvGrpSpPr>
        <p:grpSpPr bwMode="auto">
          <a:xfrm>
            <a:off x="2590800" y="1781175"/>
            <a:ext cx="5181600" cy="3124200"/>
            <a:chOff x="1488" y="1248"/>
            <a:chExt cx="3264" cy="1968"/>
          </a:xfrm>
        </p:grpSpPr>
        <p:sp>
          <p:nvSpPr>
            <p:cNvPr id="12302" name="Freeform 11"/>
            <p:cNvSpPr>
              <a:spLocks/>
            </p:cNvSpPr>
            <p:nvPr/>
          </p:nvSpPr>
          <p:spPr bwMode="auto">
            <a:xfrm>
              <a:off x="1488" y="1248"/>
              <a:ext cx="2304" cy="1632"/>
            </a:xfrm>
            <a:custGeom>
              <a:avLst/>
              <a:gdLst>
                <a:gd name="T0" fmla="*/ 0 w 1440"/>
                <a:gd name="T1" fmla="*/ 0 h 1344"/>
                <a:gd name="T2" fmla="*/ 30920 w 1440"/>
                <a:gd name="T3" fmla="*/ 4082 h 1344"/>
                <a:gd name="T4" fmla="*/ 61845 w 1440"/>
                <a:gd name="T5" fmla="*/ 6356 h 1344"/>
                <a:gd name="T6" fmla="*/ 0 60000 65536"/>
                <a:gd name="T7" fmla="*/ 0 60000 65536"/>
                <a:gd name="T8" fmla="*/ 0 60000 65536"/>
                <a:gd name="T9" fmla="*/ 0 w 1440"/>
                <a:gd name="T10" fmla="*/ 0 h 1344"/>
                <a:gd name="T11" fmla="*/ 1440 w 1440"/>
                <a:gd name="T12" fmla="*/ 1344 h 1344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1440" h="1344">
                  <a:moveTo>
                    <a:pt x="0" y="0"/>
                  </a:moveTo>
                  <a:cubicBezTo>
                    <a:pt x="240" y="320"/>
                    <a:pt x="480" y="640"/>
                    <a:pt x="720" y="864"/>
                  </a:cubicBezTo>
                  <a:cubicBezTo>
                    <a:pt x="960" y="1088"/>
                    <a:pt x="1224" y="1232"/>
                    <a:pt x="1440" y="1344"/>
                  </a:cubicBezTo>
                </a:path>
              </a:pathLst>
            </a:custGeom>
            <a:noFill/>
            <a:ln w="28575" cmpd="sng">
              <a:solidFill>
                <a:srgbClr val="000099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12303" name="Text Box 12"/>
            <p:cNvSpPr txBox="1">
              <a:spLocks noChangeArrowheads="1"/>
            </p:cNvSpPr>
            <p:nvPr/>
          </p:nvSpPr>
          <p:spPr bwMode="auto">
            <a:xfrm>
              <a:off x="3792" y="2582"/>
              <a:ext cx="960" cy="63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>
                <a:lnSpc>
                  <a:spcPct val="95000"/>
                </a:lnSpc>
                <a:spcBef>
                  <a:spcPct val="50000"/>
                </a:spcBef>
              </a:pPr>
              <a:r>
                <a:rPr lang="en-US" sz="2100" b="1" i="1" dirty="0"/>
                <a:t>MPL</a:t>
              </a:r>
              <a:r>
                <a:rPr lang="en-US" sz="2100" dirty="0"/>
                <a:t>, labour demand</a:t>
              </a:r>
            </a:p>
          </p:txBody>
        </p:sp>
      </p:grpSp>
      <p:grpSp>
        <p:nvGrpSpPr>
          <p:cNvPr id="5" name="Group 13"/>
          <p:cNvGrpSpPr>
            <a:grpSpLocks/>
          </p:cNvGrpSpPr>
          <p:nvPr/>
        </p:nvGrpSpPr>
        <p:grpSpPr bwMode="auto">
          <a:xfrm>
            <a:off x="381000" y="3305175"/>
            <a:ext cx="3838575" cy="1069975"/>
            <a:chOff x="240" y="2082"/>
            <a:chExt cx="2418" cy="674"/>
          </a:xfrm>
        </p:grpSpPr>
        <p:sp>
          <p:nvSpPr>
            <p:cNvPr id="12299" name="Line 14"/>
            <p:cNvSpPr>
              <a:spLocks noChangeShapeType="1"/>
            </p:cNvSpPr>
            <p:nvPr/>
          </p:nvSpPr>
          <p:spPr bwMode="auto">
            <a:xfrm flipH="1" flipV="1">
              <a:off x="1440" y="2082"/>
              <a:ext cx="1218" cy="1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prstDash val="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12300" name="Text Box 15"/>
            <p:cNvSpPr txBox="1">
              <a:spLocks noChangeArrowheads="1"/>
            </p:cNvSpPr>
            <p:nvPr/>
          </p:nvSpPr>
          <p:spPr bwMode="auto">
            <a:xfrm>
              <a:off x="240" y="2256"/>
              <a:ext cx="1056" cy="500"/>
            </a:xfrm>
            <a:prstGeom prst="rect">
              <a:avLst/>
            </a:prstGeom>
            <a:solidFill>
              <a:srgbClr val="FFFF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en-US" sz="2300" dirty="0"/>
                <a:t>Equilibrium real wage</a:t>
              </a:r>
            </a:p>
          </p:txBody>
        </p:sp>
        <p:sp>
          <p:nvSpPr>
            <p:cNvPr id="12301" name="Line 16"/>
            <p:cNvSpPr>
              <a:spLocks noChangeShapeType="1"/>
            </p:cNvSpPr>
            <p:nvPr/>
          </p:nvSpPr>
          <p:spPr bwMode="auto">
            <a:xfrm flipH="1">
              <a:off x="1008" y="2082"/>
              <a:ext cx="408" cy="174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 dirty="0"/>
            </a:p>
          </p:txBody>
        </p:sp>
      </p:grpSp>
      <p:grpSp>
        <p:nvGrpSpPr>
          <p:cNvPr id="6" name="Group 17"/>
          <p:cNvGrpSpPr>
            <a:grpSpLocks/>
          </p:cNvGrpSpPr>
          <p:nvPr/>
        </p:nvGrpSpPr>
        <p:grpSpPr bwMode="auto">
          <a:xfrm>
            <a:off x="4078288" y="1400175"/>
            <a:ext cx="1179512" cy="3860800"/>
            <a:chOff x="2569" y="882"/>
            <a:chExt cx="743" cy="2432"/>
          </a:xfrm>
        </p:grpSpPr>
        <p:sp>
          <p:nvSpPr>
            <p:cNvPr id="12297" name="Line 18"/>
            <p:cNvSpPr>
              <a:spLocks noChangeShapeType="1"/>
            </p:cNvSpPr>
            <p:nvPr/>
          </p:nvSpPr>
          <p:spPr bwMode="auto">
            <a:xfrm>
              <a:off x="2654" y="1090"/>
              <a:ext cx="1" cy="1947"/>
            </a:xfrm>
            <a:prstGeom prst="line">
              <a:avLst/>
            </a:prstGeom>
            <a:noFill/>
            <a:ln w="34925">
              <a:solidFill>
                <a:srgbClr val="9933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12298" name="Text Box 19"/>
            <p:cNvSpPr txBox="1">
              <a:spLocks noChangeArrowheads="1"/>
            </p:cNvSpPr>
            <p:nvPr/>
          </p:nvSpPr>
          <p:spPr bwMode="auto">
            <a:xfrm>
              <a:off x="2640" y="882"/>
              <a:ext cx="672" cy="4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sz="2100" dirty="0"/>
                <a:t>labour </a:t>
              </a:r>
              <a:br>
                <a:rPr lang="en-US" sz="2100" dirty="0"/>
              </a:br>
              <a:r>
                <a:rPr lang="en-US" sz="2100" dirty="0"/>
                <a:t>supply</a:t>
              </a:r>
            </a:p>
          </p:txBody>
        </p:sp>
        <p:graphicFrame>
          <p:nvGraphicFramePr>
            <p:cNvPr id="12290" name="Object 2"/>
            <p:cNvGraphicFramePr>
              <a:graphicFrameLocks noChangeAspect="1"/>
            </p:cNvGraphicFramePr>
            <p:nvPr/>
          </p:nvGraphicFramePr>
          <p:xfrm>
            <a:off x="2569" y="3072"/>
            <a:ext cx="167" cy="242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2408" name="Equation" r:id="rId4" imgW="139639" imgH="203112" progId="Equation.DSMT4">
                    <p:embed/>
                  </p:oleObj>
                </mc:Choice>
                <mc:Fallback>
                  <p:oleObj name="Equation" r:id="rId4" imgW="139639" imgH="203112" progId="Equation.DSMT4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5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569" y="3072"/>
                          <a:ext cx="167" cy="242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</p:spTree>
    <p:extLst>
      <p:ext uri="{BB962C8B-B14F-4D97-AF65-F5344CB8AC3E}">
        <p14:creationId xmlns:p14="http://schemas.microsoft.com/office/powerpoint/2010/main" val="2911678248"/>
      </p:ext>
    </p:extLst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55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5539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Determining the rental rate</a:t>
            </a:r>
          </a:p>
        </p:txBody>
      </p:sp>
      <p:sp>
        <p:nvSpPr>
          <p:cNvPr id="624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We have just seen that </a:t>
            </a:r>
            <a:r>
              <a:rPr lang="en-US" b="1" i="1" dirty="0"/>
              <a:t>MPL </a:t>
            </a:r>
            <a:r>
              <a:rPr lang="en-US" dirty="0"/>
              <a:t>= </a:t>
            </a:r>
            <a:r>
              <a:rPr lang="en-US" b="1" i="1" dirty="0"/>
              <a:t>W</a:t>
            </a:r>
            <a:r>
              <a:rPr lang="en-US" dirty="0"/>
              <a:t>/</a:t>
            </a:r>
            <a:r>
              <a:rPr lang="en-US" b="1" i="1" dirty="0"/>
              <a:t>P</a:t>
            </a:r>
            <a:r>
              <a:rPr lang="en-US" dirty="0"/>
              <a:t>.</a:t>
            </a:r>
          </a:p>
          <a:p>
            <a:r>
              <a:rPr lang="en-US" dirty="0"/>
              <a:t>The same logic shows that </a:t>
            </a:r>
            <a:r>
              <a:rPr lang="en-US" b="1" i="1" dirty="0"/>
              <a:t>MPK</a:t>
            </a:r>
            <a:r>
              <a:rPr lang="en-US" dirty="0"/>
              <a:t> = </a:t>
            </a:r>
            <a:r>
              <a:rPr lang="en-US" b="1" i="1" dirty="0"/>
              <a:t>R</a:t>
            </a:r>
            <a:r>
              <a:rPr lang="en-US" dirty="0"/>
              <a:t>/</a:t>
            </a:r>
            <a:r>
              <a:rPr lang="en-US" b="1" i="1" dirty="0"/>
              <a:t>P</a:t>
            </a:r>
            <a:r>
              <a:rPr lang="en-US" dirty="0"/>
              <a:t>:</a:t>
            </a:r>
          </a:p>
          <a:p>
            <a:pPr lvl="1">
              <a:lnSpc>
                <a:spcPct val="110000"/>
              </a:lnSpc>
              <a:spcBef>
                <a:spcPts val="1200"/>
              </a:spcBef>
            </a:pPr>
            <a:r>
              <a:rPr lang="en-US" dirty="0"/>
              <a:t>Diminishing returns to capital: </a:t>
            </a:r>
            <a:br>
              <a:rPr lang="en-US" dirty="0"/>
            </a:br>
            <a:r>
              <a:rPr lang="en-US" b="1" i="1" dirty="0"/>
              <a:t>MPK</a:t>
            </a:r>
            <a:r>
              <a:rPr lang="en-US" dirty="0"/>
              <a:t> </a:t>
            </a:r>
            <a:r>
              <a:rPr lang="en-US" dirty="0">
                <a:sym typeface="Symbol" pitchFamily="18" charset="2"/>
              </a:rPr>
              <a:t>falls</a:t>
            </a:r>
            <a:r>
              <a:rPr lang="en-US" dirty="0"/>
              <a:t> as </a:t>
            </a:r>
            <a:r>
              <a:rPr lang="en-US" b="1" i="1" dirty="0"/>
              <a:t>K</a:t>
            </a:r>
            <a:r>
              <a:rPr lang="en-US" dirty="0"/>
              <a:t> </a:t>
            </a:r>
            <a:r>
              <a:rPr lang="en-US" dirty="0">
                <a:sym typeface="Symbol" pitchFamily="18" charset="2"/>
              </a:rPr>
              <a:t>rises</a:t>
            </a:r>
            <a:endParaRPr lang="en-US" dirty="0"/>
          </a:p>
          <a:p>
            <a:pPr lvl="1">
              <a:lnSpc>
                <a:spcPct val="110000"/>
              </a:lnSpc>
              <a:spcBef>
                <a:spcPts val="1200"/>
              </a:spcBef>
            </a:pPr>
            <a:r>
              <a:rPr lang="en-US" dirty="0"/>
              <a:t>The </a:t>
            </a:r>
            <a:r>
              <a:rPr lang="en-US" b="1" i="1" dirty="0"/>
              <a:t>MPK </a:t>
            </a:r>
            <a:r>
              <a:rPr lang="en-US" dirty="0"/>
              <a:t>curve is the firm’s demand curve </a:t>
            </a:r>
            <a:br>
              <a:rPr lang="en-US" dirty="0"/>
            </a:br>
            <a:r>
              <a:rPr lang="en-US" dirty="0"/>
              <a:t>for renting capital. </a:t>
            </a:r>
          </a:p>
          <a:p>
            <a:pPr lvl="1">
              <a:lnSpc>
                <a:spcPct val="110000"/>
              </a:lnSpc>
              <a:spcBef>
                <a:spcPts val="1200"/>
              </a:spcBef>
            </a:pPr>
            <a:r>
              <a:rPr lang="en-US" dirty="0"/>
              <a:t>Firms maximize profits by choosing </a:t>
            </a:r>
            <a:r>
              <a:rPr lang="en-US" b="1" i="1" dirty="0"/>
              <a:t>K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/>
              <a:t>such that </a:t>
            </a:r>
            <a:r>
              <a:rPr lang="en-US" b="1" i="1" dirty="0"/>
              <a:t>MPK</a:t>
            </a:r>
            <a:r>
              <a:rPr lang="en-US" dirty="0"/>
              <a:t> = </a:t>
            </a:r>
            <a:r>
              <a:rPr lang="en-US" b="1" i="1" dirty="0"/>
              <a:t>R</a:t>
            </a:r>
            <a:r>
              <a:rPr lang="en-US" dirty="0"/>
              <a:t>/</a:t>
            </a:r>
            <a:r>
              <a:rPr lang="en-US" b="1" i="1" dirty="0"/>
              <a:t>P</a:t>
            </a:r>
            <a:r>
              <a:rPr lang="en-US" dirty="0"/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2236637594"/>
      </p:ext>
    </p:extLst>
  </p:cSld>
  <p:clrMapOvr>
    <a:masterClrMapping/>
  </p:clrMapOvr>
  <p:transition>
    <p:wipe dir="r"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5" name="Rectangle 2"/>
          <p:cNvSpPr>
            <a:spLocks noGrp="1" noChangeArrowheads="1"/>
          </p:cNvSpPr>
          <p:nvPr>
            <p:ph type="title"/>
          </p:nvPr>
        </p:nvSpPr>
        <p:spPr>
          <a:xfrm>
            <a:off x="652463" y="247650"/>
            <a:ext cx="7762875" cy="857250"/>
          </a:xfrm>
          <a:noFill/>
        </p:spPr>
        <p:txBody>
          <a:bodyPr/>
          <a:lstStyle/>
          <a:p>
            <a:pPr eaLnBrk="1" hangingPunct="1">
              <a:spcBef>
                <a:spcPct val="40000"/>
              </a:spcBef>
              <a:tabLst>
                <a:tab pos="461963" algn="l"/>
              </a:tabLst>
            </a:pPr>
            <a:r>
              <a:rPr lang="en-US" dirty="0"/>
              <a:t>The equilibrium real rental rate</a:t>
            </a:r>
          </a:p>
        </p:txBody>
      </p:sp>
      <p:sp>
        <p:nvSpPr>
          <p:cNvPr id="69635" name="Rectangle 3"/>
          <p:cNvSpPr>
            <a:spLocks noChangeArrowheads="1"/>
          </p:cNvSpPr>
          <p:nvPr/>
        </p:nvSpPr>
        <p:spPr bwMode="auto">
          <a:xfrm>
            <a:off x="5889625" y="1425575"/>
            <a:ext cx="2895600" cy="1752600"/>
          </a:xfrm>
          <a:prstGeom prst="rect">
            <a:avLst/>
          </a:prstGeom>
          <a:solidFill>
            <a:srgbClr val="FFCC99"/>
          </a:solidFill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>
              <a:lnSpc>
                <a:spcPct val="105000"/>
              </a:lnSpc>
              <a:spcBef>
                <a:spcPct val="40000"/>
              </a:spcBef>
              <a:tabLst>
                <a:tab pos="461963" algn="l"/>
              </a:tabLst>
              <a:defRPr/>
            </a:pPr>
            <a:r>
              <a:rPr lang="en-US" sz="2400" dirty="0">
                <a:cs typeface="+mn-cs"/>
              </a:rPr>
              <a:t>The real rental rate adjusts to equate </a:t>
            </a:r>
            <a:br>
              <a:rPr lang="en-US" sz="2400" dirty="0">
                <a:cs typeface="+mn-cs"/>
              </a:rPr>
            </a:br>
            <a:r>
              <a:rPr lang="en-US" sz="2400" dirty="0">
                <a:cs typeface="+mn-cs"/>
              </a:rPr>
              <a:t>demand for capital with supply.</a:t>
            </a:r>
            <a:endParaRPr lang="en-US" sz="2400" b="1" i="1" dirty="0">
              <a:cs typeface="+mn-cs"/>
            </a:endParaRPr>
          </a:p>
        </p:txBody>
      </p:sp>
      <p:grpSp>
        <p:nvGrpSpPr>
          <p:cNvPr id="13317" name="Group 4"/>
          <p:cNvGrpSpPr>
            <a:grpSpLocks/>
          </p:cNvGrpSpPr>
          <p:nvPr/>
        </p:nvGrpSpPr>
        <p:grpSpPr bwMode="auto">
          <a:xfrm>
            <a:off x="1219200" y="1276350"/>
            <a:ext cx="6858000" cy="3978275"/>
            <a:chOff x="768" y="804"/>
            <a:chExt cx="4320" cy="2506"/>
          </a:xfrm>
        </p:grpSpPr>
        <p:grpSp>
          <p:nvGrpSpPr>
            <p:cNvPr id="13328" name="Group 5"/>
            <p:cNvGrpSpPr>
              <a:grpSpLocks/>
            </p:cNvGrpSpPr>
            <p:nvPr/>
          </p:nvGrpSpPr>
          <p:grpSpPr bwMode="auto">
            <a:xfrm>
              <a:off x="1440" y="834"/>
              <a:ext cx="3408" cy="2208"/>
              <a:chOff x="1296" y="1200"/>
              <a:chExt cx="2256" cy="1968"/>
            </a:xfrm>
          </p:grpSpPr>
          <p:sp>
            <p:nvSpPr>
              <p:cNvPr id="13331" name="Line 6"/>
              <p:cNvSpPr>
                <a:spLocks noChangeShapeType="1"/>
              </p:cNvSpPr>
              <p:nvPr/>
            </p:nvSpPr>
            <p:spPr bwMode="auto">
              <a:xfrm>
                <a:off x="1296" y="1200"/>
                <a:ext cx="0" cy="1968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 dirty="0"/>
              </a:p>
            </p:txBody>
          </p:sp>
          <p:sp>
            <p:nvSpPr>
              <p:cNvPr id="13332" name="Line 7"/>
              <p:cNvSpPr>
                <a:spLocks noChangeShapeType="1"/>
              </p:cNvSpPr>
              <p:nvPr/>
            </p:nvSpPr>
            <p:spPr bwMode="auto">
              <a:xfrm>
                <a:off x="1296" y="3168"/>
                <a:ext cx="2256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 dirty="0"/>
              </a:p>
            </p:txBody>
          </p:sp>
        </p:grpSp>
        <p:sp>
          <p:nvSpPr>
            <p:cNvPr id="13329" name="Text Box 8"/>
            <p:cNvSpPr txBox="1">
              <a:spLocks noChangeArrowheads="1"/>
            </p:cNvSpPr>
            <p:nvPr/>
          </p:nvSpPr>
          <p:spPr bwMode="auto">
            <a:xfrm>
              <a:off x="768" y="804"/>
              <a:ext cx="768" cy="4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sz="2100" dirty="0"/>
                <a:t>Units of output</a:t>
              </a:r>
            </a:p>
          </p:txBody>
        </p:sp>
        <p:sp>
          <p:nvSpPr>
            <p:cNvPr id="13330" name="Text Box 9"/>
            <p:cNvSpPr txBox="1">
              <a:spLocks noChangeArrowheads="1"/>
            </p:cNvSpPr>
            <p:nvPr/>
          </p:nvSpPr>
          <p:spPr bwMode="auto">
            <a:xfrm>
              <a:off x="3579" y="3060"/>
              <a:ext cx="1509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tabLst>
                  <a:tab pos="519113" algn="l"/>
                </a:tabLs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tabLst>
                  <a:tab pos="519113" algn="l"/>
                </a:tabLs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tabLst>
                  <a:tab pos="519113" algn="l"/>
                </a:tabLs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tabLst>
                  <a:tab pos="519113" algn="l"/>
                </a:tabLs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tabLst>
                  <a:tab pos="519113" algn="l"/>
                </a:tabLs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519113" algn="l"/>
                </a:tabLs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519113" algn="l"/>
                </a:tabLs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519113" algn="l"/>
                </a:tabLs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519113" algn="l"/>
                </a:tabLs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>
                <a:lnSpc>
                  <a:spcPct val="95000"/>
                </a:lnSpc>
                <a:spcBef>
                  <a:spcPct val="50000"/>
                </a:spcBef>
              </a:pPr>
              <a:r>
                <a:rPr lang="en-US" sz="2100" dirty="0"/>
                <a:t>Units of capital, </a:t>
              </a:r>
              <a:r>
                <a:rPr lang="en-US" sz="2100" b="1" i="1" dirty="0"/>
                <a:t>K</a:t>
              </a:r>
            </a:p>
          </p:txBody>
        </p:sp>
      </p:grpSp>
      <p:grpSp>
        <p:nvGrpSpPr>
          <p:cNvPr id="13318" name="Group 10"/>
          <p:cNvGrpSpPr>
            <a:grpSpLocks/>
          </p:cNvGrpSpPr>
          <p:nvPr/>
        </p:nvGrpSpPr>
        <p:grpSpPr bwMode="auto">
          <a:xfrm>
            <a:off x="2590800" y="1781175"/>
            <a:ext cx="5486400" cy="3124200"/>
            <a:chOff x="1632" y="1122"/>
            <a:chExt cx="3456" cy="1968"/>
          </a:xfrm>
        </p:grpSpPr>
        <p:sp>
          <p:nvSpPr>
            <p:cNvPr id="13326" name="Freeform 11"/>
            <p:cNvSpPr>
              <a:spLocks/>
            </p:cNvSpPr>
            <p:nvPr/>
          </p:nvSpPr>
          <p:spPr bwMode="auto">
            <a:xfrm>
              <a:off x="1632" y="1122"/>
              <a:ext cx="2304" cy="1632"/>
            </a:xfrm>
            <a:custGeom>
              <a:avLst/>
              <a:gdLst>
                <a:gd name="T0" fmla="*/ 0 w 1440"/>
                <a:gd name="T1" fmla="*/ 0 h 1344"/>
                <a:gd name="T2" fmla="*/ 30920 w 1440"/>
                <a:gd name="T3" fmla="*/ 4082 h 1344"/>
                <a:gd name="T4" fmla="*/ 61845 w 1440"/>
                <a:gd name="T5" fmla="*/ 6356 h 1344"/>
                <a:gd name="T6" fmla="*/ 0 60000 65536"/>
                <a:gd name="T7" fmla="*/ 0 60000 65536"/>
                <a:gd name="T8" fmla="*/ 0 60000 65536"/>
                <a:gd name="T9" fmla="*/ 0 w 1440"/>
                <a:gd name="T10" fmla="*/ 0 h 1344"/>
                <a:gd name="T11" fmla="*/ 1440 w 1440"/>
                <a:gd name="T12" fmla="*/ 1344 h 1344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1440" h="1344">
                  <a:moveTo>
                    <a:pt x="0" y="0"/>
                  </a:moveTo>
                  <a:cubicBezTo>
                    <a:pt x="240" y="320"/>
                    <a:pt x="480" y="640"/>
                    <a:pt x="720" y="864"/>
                  </a:cubicBezTo>
                  <a:cubicBezTo>
                    <a:pt x="960" y="1088"/>
                    <a:pt x="1224" y="1232"/>
                    <a:pt x="1440" y="1344"/>
                  </a:cubicBezTo>
                </a:path>
              </a:pathLst>
            </a:custGeom>
            <a:noFill/>
            <a:ln w="28575" cmpd="sng">
              <a:solidFill>
                <a:srgbClr val="000099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13327" name="Text Box 12"/>
            <p:cNvSpPr txBox="1">
              <a:spLocks noChangeArrowheads="1"/>
            </p:cNvSpPr>
            <p:nvPr/>
          </p:nvSpPr>
          <p:spPr bwMode="auto">
            <a:xfrm>
              <a:off x="3936" y="2456"/>
              <a:ext cx="1152" cy="63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>
                <a:lnSpc>
                  <a:spcPct val="95000"/>
                </a:lnSpc>
                <a:spcBef>
                  <a:spcPct val="50000"/>
                </a:spcBef>
              </a:pPr>
              <a:r>
                <a:rPr lang="en-US" sz="2100" i="1" dirty="0"/>
                <a:t>MPK</a:t>
              </a:r>
              <a:r>
                <a:rPr lang="en-US" sz="2100" dirty="0"/>
                <a:t>, demand for capital</a:t>
              </a:r>
            </a:p>
          </p:txBody>
        </p:sp>
      </p:grpSp>
      <p:grpSp>
        <p:nvGrpSpPr>
          <p:cNvPr id="5" name="Group 13"/>
          <p:cNvGrpSpPr>
            <a:grpSpLocks/>
          </p:cNvGrpSpPr>
          <p:nvPr/>
        </p:nvGrpSpPr>
        <p:grpSpPr bwMode="auto">
          <a:xfrm>
            <a:off x="381000" y="3305175"/>
            <a:ext cx="3838575" cy="1069975"/>
            <a:chOff x="240" y="2082"/>
            <a:chExt cx="2418" cy="674"/>
          </a:xfrm>
        </p:grpSpPr>
        <p:sp>
          <p:nvSpPr>
            <p:cNvPr id="13323" name="Line 14"/>
            <p:cNvSpPr>
              <a:spLocks noChangeShapeType="1"/>
            </p:cNvSpPr>
            <p:nvPr/>
          </p:nvSpPr>
          <p:spPr bwMode="auto">
            <a:xfrm flipH="1" flipV="1">
              <a:off x="1440" y="2082"/>
              <a:ext cx="1218" cy="1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prstDash val="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13324" name="Text Box 15"/>
            <p:cNvSpPr txBox="1">
              <a:spLocks noChangeArrowheads="1"/>
            </p:cNvSpPr>
            <p:nvPr/>
          </p:nvSpPr>
          <p:spPr bwMode="auto">
            <a:xfrm>
              <a:off x="240" y="2256"/>
              <a:ext cx="1056" cy="500"/>
            </a:xfrm>
            <a:prstGeom prst="rect">
              <a:avLst/>
            </a:prstGeom>
            <a:solidFill>
              <a:srgbClr val="FFFF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en-US" sz="2300" dirty="0"/>
                <a:t>equilibrium </a:t>
              </a:r>
              <a:r>
                <a:rPr lang="en-US" sz="2300" b="1" i="1" dirty="0"/>
                <a:t>R/P</a:t>
              </a:r>
            </a:p>
          </p:txBody>
        </p:sp>
        <p:sp>
          <p:nvSpPr>
            <p:cNvPr id="13325" name="Line 16"/>
            <p:cNvSpPr>
              <a:spLocks noChangeShapeType="1"/>
            </p:cNvSpPr>
            <p:nvPr/>
          </p:nvSpPr>
          <p:spPr bwMode="auto">
            <a:xfrm flipH="1">
              <a:off x="1008" y="2082"/>
              <a:ext cx="408" cy="174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 dirty="0"/>
            </a:p>
          </p:txBody>
        </p:sp>
      </p:grpSp>
      <p:grpSp>
        <p:nvGrpSpPr>
          <p:cNvPr id="13320" name="Group 17"/>
          <p:cNvGrpSpPr>
            <a:grpSpLocks/>
          </p:cNvGrpSpPr>
          <p:nvPr/>
        </p:nvGrpSpPr>
        <p:grpSpPr bwMode="auto">
          <a:xfrm>
            <a:off x="4054475" y="1476375"/>
            <a:ext cx="1584325" cy="3784600"/>
            <a:chOff x="2554" y="930"/>
            <a:chExt cx="998" cy="2384"/>
          </a:xfrm>
        </p:grpSpPr>
        <p:sp>
          <p:nvSpPr>
            <p:cNvPr id="13321" name="Line 18"/>
            <p:cNvSpPr>
              <a:spLocks noChangeShapeType="1"/>
            </p:cNvSpPr>
            <p:nvPr/>
          </p:nvSpPr>
          <p:spPr bwMode="auto">
            <a:xfrm>
              <a:off x="2654" y="1090"/>
              <a:ext cx="1" cy="1947"/>
            </a:xfrm>
            <a:prstGeom prst="line">
              <a:avLst/>
            </a:prstGeom>
            <a:noFill/>
            <a:ln w="34925">
              <a:solidFill>
                <a:srgbClr val="9933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13322" name="Text Box 19"/>
            <p:cNvSpPr txBox="1">
              <a:spLocks noChangeArrowheads="1"/>
            </p:cNvSpPr>
            <p:nvPr/>
          </p:nvSpPr>
          <p:spPr bwMode="auto">
            <a:xfrm>
              <a:off x="2640" y="930"/>
              <a:ext cx="912" cy="4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sz="2100" dirty="0"/>
                <a:t>Supply of capital</a:t>
              </a:r>
            </a:p>
          </p:txBody>
        </p:sp>
        <p:graphicFrame>
          <p:nvGraphicFramePr>
            <p:cNvPr id="13314" name="Object 2"/>
            <p:cNvGraphicFramePr>
              <a:graphicFrameLocks noChangeAspect="1"/>
            </p:cNvGraphicFramePr>
            <p:nvPr/>
          </p:nvGraphicFramePr>
          <p:xfrm>
            <a:off x="2554" y="3072"/>
            <a:ext cx="198" cy="242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3432" name="Equation" r:id="rId4" imgW="164957" imgH="203024" progId="Equation.DSMT4">
                    <p:embed/>
                  </p:oleObj>
                </mc:Choice>
                <mc:Fallback>
                  <p:oleObj name="Equation" r:id="rId4" imgW="164957" imgH="203024" progId="Equation.DSMT4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5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554" y="3072"/>
                          <a:ext cx="198" cy="242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</p:spTree>
    <p:extLst>
      <p:ext uri="{BB962C8B-B14F-4D97-AF65-F5344CB8AC3E}">
        <p14:creationId xmlns:p14="http://schemas.microsoft.com/office/powerpoint/2010/main" val="4072535435"/>
      </p:ext>
    </p:extLst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96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9635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3300" dirty="0"/>
              <a:t>The neoclassical theory of distribution</a:t>
            </a:r>
          </a:p>
        </p:txBody>
      </p:sp>
      <p:sp>
        <p:nvSpPr>
          <p:cNvPr id="63491" name="Rectangle 5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States that each factor input is paid its marginal product</a:t>
            </a:r>
          </a:p>
          <a:p>
            <a:r>
              <a:rPr lang="en-US" dirty="0"/>
              <a:t>A good starting point for thinking about income distribution</a:t>
            </a:r>
          </a:p>
        </p:txBody>
      </p:sp>
    </p:spTree>
    <p:extLst>
      <p:ext uri="{BB962C8B-B14F-4D97-AF65-F5344CB8AC3E}">
        <p14:creationId xmlns:p14="http://schemas.microsoft.com/office/powerpoint/2010/main" val="563004745"/>
      </p:ext>
    </p:extLst>
  </p:cSld>
  <p:clrMapOvr>
    <a:masterClrMapping/>
  </p:clrMapOvr>
  <p:transition>
    <p:wipe dir="r"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43" name="Rectangle 2"/>
          <p:cNvSpPr>
            <a:spLocks noGrp="1" noChangeArrowheads="1"/>
          </p:cNvSpPr>
          <p:nvPr>
            <p:ph type="title"/>
          </p:nvPr>
        </p:nvSpPr>
        <p:spPr>
          <a:xfrm>
            <a:off x="498475" y="344488"/>
            <a:ext cx="8213725" cy="736600"/>
          </a:xfrm>
        </p:spPr>
        <p:txBody>
          <a:bodyPr/>
          <a:lstStyle/>
          <a:p>
            <a:pPr eaLnBrk="1" hangingPunct="1"/>
            <a:r>
              <a:rPr lang="en-US" sz="3300" dirty="0"/>
              <a:t>How income is distributed to </a:t>
            </a:r>
            <a:r>
              <a:rPr lang="en-US" sz="3300" i="1" dirty="0"/>
              <a:t>L</a:t>
            </a:r>
            <a:r>
              <a:rPr lang="en-US" sz="3300" dirty="0"/>
              <a:t> and </a:t>
            </a:r>
            <a:r>
              <a:rPr lang="en-US" sz="3300" i="1" dirty="0"/>
              <a:t>K</a:t>
            </a:r>
          </a:p>
        </p:txBody>
      </p:sp>
      <p:sp>
        <p:nvSpPr>
          <p:cNvPr id="7373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63575" y="1430338"/>
            <a:ext cx="3990975" cy="668337"/>
          </a:xfrm>
          <a:noFill/>
        </p:spPr>
        <p:txBody>
          <a:bodyPr anchor="ctr"/>
          <a:lstStyle/>
          <a:p>
            <a:pPr marL="287338" indent="-231775" eaLnBrk="1" hangingPunct="1">
              <a:spcBef>
                <a:spcPct val="20000"/>
              </a:spcBef>
              <a:buFont typeface="Wingdings" pitchFamily="2" charset="2"/>
              <a:buNone/>
            </a:pPr>
            <a:r>
              <a:rPr lang="en-US" sz="2700" dirty="0"/>
              <a:t>Total labour income =</a:t>
            </a:r>
          </a:p>
        </p:txBody>
      </p:sp>
      <p:sp>
        <p:nvSpPr>
          <p:cNvPr id="73732" name="Rectangle 4"/>
          <p:cNvSpPr>
            <a:spLocks noChangeArrowheads="1"/>
          </p:cNvSpPr>
          <p:nvPr/>
        </p:nvSpPr>
        <p:spPr bwMode="auto">
          <a:xfrm>
            <a:off x="571500" y="3128963"/>
            <a:ext cx="7239000" cy="106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112713">
              <a:lnSpc>
                <a:spcPct val="105000"/>
              </a:lnSpc>
              <a:spcBef>
                <a:spcPct val="20000"/>
              </a:spcBef>
              <a:buClr>
                <a:schemeClr val="tx2"/>
              </a:buClr>
              <a:buFont typeface="Wingdings" pitchFamily="2" charset="2"/>
              <a:buNone/>
            </a:pPr>
            <a:r>
              <a:rPr lang="en-US" sz="2700" dirty="0"/>
              <a:t>If production function has constant returns to scale, then </a:t>
            </a:r>
          </a:p>
        </p:txBody>
      </p:sp>
      <p:sp>
        <p:nvSpPr>
          <p:cNvPr id="73733" name="Rectangle 5"/>
          <p:cNvSpPr>
            <a:spLocks noChangeArrowheads="1"/>
          </p:cNvSpPr>
          <p:nvPr/>
        </p:nvSpPr>
        <p:spPr bwMode="auto">
          <a:xfrm>
            <a:off x="666750" y="2338388"/>
            <a:ext cx="38100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marL="287338" indent="-231775">
              <a:spcBef>
                <a:spcPct val="20000"/>
              </a:spcBef>
              <a:buClr>
                <a:schemeClr val="tx2"/>
              </a:buClr>
              <a:buFont typeface="Wingdings" pitchFamily="2" charset="2"/>
              <a:buNone/>
            </a:pPr>
            <a:r>
              <a:rPr lang="en-US" sz="2700" dirty="0"/>
              <a:t>Total capital income =</a:t>
            </a:r>
          </a:p>
        </p:txBody>
      </p:sp>
      <p:graphicFrame>
        <p:nvGraphicFramePr>
          <p:cNvPr id="73734" name="Object 2"/>
          <p:cNvGraphicFramePr>
            <a:graphicFrameLocks noChangeAspect="1"/>
          </p:cNvGraphicFramePr>
          <p:nvPr/>
        </p:nvGraphicFramePr>
        <p:xfrm>
          <a:off x="4183063" y="1338263"/>
          <a:ext cx="688975" cy="8159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913" name="Equation" r:id="rId4" imgW="342603" imgH="406048" progId="Equation.DSMT4">
                  <p:embed/>
                </p:oleObj>
              </mc:Choice>
              <mc:Fallback>
                <p:oleObj name="Equation" r:id="rId4" imgW="342603" imgH="406048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183063" y="1338263"/>
                        <a:ext cx="688975" cy="8159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3735" name="Object 3"/>
          <p:cNvGraphicFramePr>
            <a:graphicFrameLocks noChangeAspect="1"/>
          </p:cNvGraphicFramePr>
          <p:nvPr/>
        </p:nvGraphicFramePr>
        <p:xfrm>
          <a:off x="5199063" y="1454150"/>
          <a:ext cx="1579562" cy="444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914" name="Equation" r:id="rId6" imgW="723586" imgH="203112" progId="Equation.DSMT4">
                  <p:embed/>
                </p:oleObj>
              </mc:Choice>
              <mc:Fallback>
                <p:oleObj name="Equation" r:id="rId6" imgW="723586" imgH="203112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199063" y="1454150"/>
                        <a:ext cx="1579562" cy="4445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3736" name="Object 4"/>
          <p:cNvGraphicFramePr>
            <a:graphicFrameLocks noChangeAspect="1"/>
          </p:cNvGraphicFramePr>
          <p:nvPr/>
        </p:nvGraphicFramePr>
        <p:xfrm>
          <a:off x="4373563" y="2185988"/>
          <a:ext cx="663575" cy="8159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915" name="Equation" r:id="rId8" imgW="330057" imgH="406224" progId="Equation.DSMT4">
                  <p:embed/>
                </p:oleObj>
              </mc:Choice>
              <mc:Fallback>
                <p:oleObj name="Equation" r:id="rId8" imgW="330057" imgH="406224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373563" y="2185988"/>
                        <a:ext cx="663575" cy="8159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3737" name="Object 5"/>
          <p:cNvGraphicFramePr>
            <a:graphicFrameLocks noChangeAspect="1"/>
          </p:cNvGraphicFramePr>
          <p:nvPr/>
        </p:nvGraphicFramePr>
        <p:xfrm>
          <a:off x="5211763" y="2311400"/>
          <a:ext cx="1717675" cy="4429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916" name="Equation" r:id="rId10" imgW="787058" imgH="203112" progId="Equation.DSMT4">
                  <p:embed/>
                </p:oleObj>
              </mc:Choice>
              <mc:Fallback>
                <p:oleObj name="Equation" r:id="rId10" imgW="787058" imgH="203112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211763" y="2311400"/>
                        <a:ext cx="1717675" cy="4429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3738" name="Object 6"/>
          <p:cNvGraphicFramePr>
            <a:graphicFrameLocks noChangeAspect="1"/>
          </p:cNvGraphicFramePr>
          <p:nvPr/>
        </p:nvGraphicFramePr>
        <p:xfrm>
          <a:off x="2608263" y="4183063"/>
          <a:ext cx="4887912" cy="6270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917" name="Equation" r:id="rId12" imgW="1879600" imgH="241300" progId="Equation.DSMT4">
                  <p:embed/>
                </p:oleObj>
              </mc:Choice>
              <mc:Fallback>
                <p:oleObj name="Equation" r:id="rId12" imgW="1879600" imgH="24130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608263" y="4183063"/>
                        <a:ext cx="4887912" cy="6270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2" name="Group 11"/>
          <p:cNvGrpSpPr>
            <a:grpSpLocks/>
          </p:cNvGrpSpPr>
          <p:nvPr/>
        </p:nvGrpSpPr>
        <p:grpSpPr bwMode="auto">
          <a:xfrm>
            <a:off x="3603625" y="4764090"/>
            <a:ext cx="1447800" cy="1252538"/>
            <a:chOff x="2172" y="3064"/>
            <a:chExt cx="912" cy="789"/>
          </a:xfrm>
        </p:grpSpPr>
        <p:sp>
          <p:nvSpPr>
            <p:cNvPr id="14354" name="Text Box 12"/>
            <p:cNvSpPr txBox="1">
              <a:spLocks noChangeArrowheads="1"/>
            </p:cNvSpPr>
            <p:nvPr/>
          </p:nvSpPr>
          <p:spPr bwMode="auto">
            <a:xfrm>
              <a:off x="2172" y="3330"/>
              <a:ext cx="912" cy="523"/>
            </a:xfrm>
            <a:prstGeom prst="rect">
              <a:avLst/>
            </a:prstGeom>
            <a:solidFill>
              <a:srgbClr val="FFFF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en-US" sz="2400" dirty="0"/>
                <a:t>labour</a:t>
              </a:r>
              <a:br>
                <a:rPr lang="en-US" sz="2400" dirty="0"/>
              </a:br>
              <a:r>
                <a:rPr lang="en-US" sz="2400" dirty="0"/>
                <a:t>income</a:t>
              </a:r>
            </a:p>
          </p:txBody>
        </p:sp>
        <p:sp>
          <p:nvSpPr>
            <p:cNvPr id="14355" name="AutoShape 13"/>
            <p:cNvSpPr>
              <a:spLocks/>
            </p:cNvSpPr>
            <p:nvPr/>
          </p:nvSpPr>
          <p:spPr bwMode="auto">
            <a:xfrm rot="-5400860">
              <a:off x="2506" y="2748"/>
              <a:ext cx="248" cy="880"/>
            </a:xfrm>
            <a:prstGeom prst="leftBrace">
              <a:avLst>
                <a:gd name="adj1" fmla="val 38539"/>
                <a:gd name="adj2" fmla="val 50000"/>
              </a:avLst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endParaRPr lang="en-US" dirty="0"/>
            </a:p>
          </p:txBody>
        </p:sp>
      </p:grpSp>
      <p:grpSp>
        <p:nvGrpSpPr>
          <p:cNvPr id="3" name="Group 14"/>
          <p:cNvGrpSpPr>
            <a:grpSpLocks/>
          </p:cNvGrpSpPr>
          <p:nvPr/>
        </p:nvGrpSpPr>
        <p:grpSpPr bwMode="auto">
          <a:xfrm>
            <a:off x="5792788" y="4775200"/>
            <a:ext cx="1676400" cy="1230313"/>
            <a:chOff x="3551" y="3071"/>
            <a:chExt cx="1056" cy="775"/>
          </a:xfrm>
        </p:grpSpPr>
        <p:sp>
          <p:nvSpPr>
            <p:cNvPr id="14352" name="Text Box 15"/>
            <p:cNvSpPr txBox="1">
              <a:spLocks noChangeArrowheads="1"/>
            </p:cNvSpPr>
            <p:nvPr/>
          </p:nvSpPr>
          <p:spPr bwMode="auto">
            <a:xfrm>
              <a:off x="3624" y="3328"/>
              <a:ext cx="912" cy="518"/>
            </a:xfrm>
            <a:prstGeom prst="rect">
              <a:avLst/>
            </a:prstGeom>
            <a:solidFill>
              <a:srgbClr val="FFFF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en-US" sz="2400" dirty="0"/>
                <a:t>capital</a:t>
              </a:r>
              <a:br>
                <a:rPr lang="en-US" sz="2400" dirty="0"/>
              </a:br>
              <a:r>
                <a:rPr lang="en-US" sz="2400" dirty="0"/>
                <a:t>income</a:t>
              </a:r>
            </a:p>
          </p:txBody>
        </p:sp>
        <p:sp>
          <p:nvSpPr>
            <p:cNvPr id="14353" name="AutoShape 16"/>
            <p:cNvSpPr>
              <a:spLocks/>
            </p:cNvSpPr>
            <p:nvPr/>
          </p:nvSpPr>
          <p:spPr bwMode="auto">
            <a:xfrm rot="-5400860">
              <a:off x="3955" y="2667"/>
              <a:ext cx="248" cy="1056"/>
            </a:xfrm>
            <a:prstGeom prst="leftBrace">
              <a:avLst>
                <a:gd name="adj1" fmla="val 46247"/>
                <a:gd name="adj2" fmla="val 50000"/>
              </a:avLst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endParaRPr lang="en-US" dirty="0"/>
            </a:p>
          </p:txBody>
        </p:sp>
      </p:grpSp>
      <p:grpSp>
        <p:nvGrpSpPr>
          <p:cNvPr id="4" name="Group 17"/>
          <p:cNvGrpSpPr>
            <a:grpSpLocks/>
          </p:cNvGrpSpPr>
          <p:nvPr/>
        </p:nvGrpSpPr>
        <p:grpSpPr bwMode="auto">
          <a:xfrm>
            <a:off x="1327150" y="4757738"/>
            <a:ext cx="1447800" cy="1241425"/>
            <a:chOff x="738" y="3060"/>
            <a:chExt cx="912" cy="782"/>
          </a:xfrm>
        </p:grpSpPr>
        <p:sp>
          <p:nvSpPr>
            <p:cNvPr id="14350" name="Text Box 18"/>
            <p:cNvSpPr txBox="1">
              <a:spLocks noChangeArrowheads="1"/>
            </p:cNvSpPr>
            <p:nvPr/>
          </p:nvSpPr>
          <p:spPr bwMode="auto">
            <a:xfrm>
              <a:off x="738" y="3324"/>
              <a:ext cx="912" cy="518"/>
            </a:xfrm>
            <a:prstGeom prst="rect">
              <a:avLst/>
            </a:prstGeom>
            <a:solidFill>
              <a:srgbClr val="FFFF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en-US" sz="2400" dirty="0"/>
                <a:t>national</a:t>
              </a:r>
              <a:br>
                <a:rPr lang="en-US" sz="2400" dirty="0"/>
              </a:br>
              <a:r>
                <a:rPr lang="en-US" sz="2400" dirty="0"/>
                <a:t>income</a:t>
              </a:r>
            </a:p>
          </p:txBody>
        </p:sp>
        <p:sp>
          <p:nvSpPr>
            <p:cNvPr id="14351" name="Line 19"/>
            <p:cNvSpPr>
              <a:spLocks noChangeShapeType="1"/>
            </p:cNvSpPr>
            <p:nvPr/>
          </p:nvSpPr>
          <p:spPr bwMode="auto">
            <a:xfrm flipV="1">
              <a:off x="1266" y="3060"/>
              <a:ext cx="270" cy="27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 dirty="0"/>
            </a:p>
          </p:txBody>
        </p:sp>
      </p:grpSp>
    </p:spTree>
    <p:extLst>
      <p:ext uri="{BB962C8B-B14F-4D97-AF65-F5344CB8AC3E}">
        <p14:creationId xmlns:p14="http://schemas.microsoft.com/office/powerpoint/2010/main" val="4058522922"/>
      </p:ext>
    </p:extLst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37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737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737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737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737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737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737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3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737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 nodeType="clickPar">
                      <p:stCondLst>
                        <p:cond delay="indefinite"/>
                      </p:stCondLst>
                      <p:childTnLst>
                        <p:par>
                          <p:cTn id="4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4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5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3731" grpId="0" build="p" autoUpdateAnimBg="0"/>
      <p:bldP spid="73732" grpId="0" autoUpdateAnimBg="0"/>
      <p:bldP spid="73733" grpId="0" autoUpdateAnimBg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462" y="1398279"/>
            <a:ext cx="8636000" cy="5080000"/>
          </a:xfrm>
          <a:prstGeom prst="rect">
            <a:avLst/>
          </a:prstGeom>
        </p:spPr>
      </p:pic>
      <p:sp>
        <p:nvSpPr>
          <p:cNvPr id="64514" name="Rectangle 2"/>
          <p:cNvSpPr>
            <a:spLocks noGrp="1" noChangeArrowheads="1"/>
          </p:cNvSpPr>
          <p:nvPr>
            <p:ph type="title"/>
          </p:nvPr>
        </p:nvSpPr>
        <p:spPr>
          <a:xfrm>
            <a:off x="466725" y="222890"/>
            <a:ext cx="8245475" cy="1176337"/>
          </a:xfrm>
        </p:spPr>
        <p:txBody>
          <a:bodyPr/>
          <a:lstStyle/>
          <a:p>
            <a:pPr eaLnBrk="1" hangingPunct="1"/>
            <a:r>
              <a:rPr lang="en-US" sz="3000" dirty="0">
                <a:solidFill>
                  <a:srgbClr val="336699"/>
                </a:solidFill>
              </a:rPr>
              <a:t>Labour income as a percentage of GDP, Canada </a:t>
            </a:r>
            <a:r>
              <a:rPr lang="en-US" sz="2800" dirty="0">
                <a:solidFill>
                  <a:srgbClr val="336699"/>
                </a:solidFill>
              </a:rPr>
              <a:t>1981-2015</a:t>
            </a:r>
          </a:p>
        </p:txBody>
      </p:sp>
    </p:spTree>
    <p:extLst>
      <p:ext uri="{BB962C8B-B14F-4D97-AF65-F5344CB8AC3E}">
        <p14:creationId xmlns:p14="http://schemas.microsoft.com/office/powerpoint/2010/main" val="1568840538"/>
      </p:ext>
    </p:extLst>
  </p:cSld>
  <p:clrMapOvr>
    <a:masterClrMapping/>
  </p:clrMapOvr>
  <p:transition>
    <p:wipe dir="r"/>
  </p:transition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3" name="Rectangle 8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z="3300" dirty="0"/>
              <a:t>The Cobb-Douglas production function</a:t>
            </a:r>
          </a:p>
        </p:txBody>
      </p:sp>
      <p:sp>
        <p:nvSpPr>
          <p:cNvPr id="183305" name="Rectangle 9"/>
          <p:cNvSpPr>
            <a:spLocks noGrp="1" noChangeArrowheads="1"/>
          </p:cNvSpPr>
          <p:nvPr>
            <p:ph type="body" idx="1"/>
          </p:nvPr>
        </p:nvSpPr>
        <p:spPr>
          <a:xfrm>
            <a:off x="457200" y="1270000"/>
            <a:ext cx="8229600" cy="5043488"/>
          </a:xfrm>
        </p:spPr>
        <p:txBody>
          <a:bodyPr/>
          <a:lstStyle/>
          <a:p>
            <a:pPr eaLnBrk="1" hangingPunct="1"/>
            <a:r>
              <a:rPr lang="en-US" dirty="0">
                <a:sym typeface="Symbol" pitchFamily="18" charset="2"/>
              </a:rPr>
              <a:t>The Cobb-Douglas production function has constant factor shares:</a:t>
            </a:r>
          </a:p>
          <a:p>
            <a:pPr eaLnBrk="1" hangingPunct="1">
              <a:buFont typeface="Wingdings" pitchFamily="2" charset="2"/>
              <a:buNone/>
            </a:pPr>
            <a:r>
              <a:rPr lang="en-US" dirty="0">
                <a:sym typeface="Symbol" pitchFamily="18" charset="2"/>
              </a:rPr>
              <a:t>	</a:t>
            </a:r>
            <a:r>
              <a:rPr lang="en-US" sz="3000" b="1" i="1" dirty="0">
                <a:latin typeface="Times New Roman"/>
                <a:cs typeface="Times New Roman"/>
                <a:sym typeface="Symbol" pitchFamily="18" charset="2"/>
              </a:rPr>
              <a:t>α</a:t>
            </a:r>
            <a:r>
              <a:rPr lang="en-US" dirty="0">
                <a:sym typeface="Symbol" pitchFamily="18" charset="2"/>
              </a:rPr>
              <a:t> = capital’s share of total income:</a:t>
            </a:r>
          </a:p>
          <a:p>
            <a:pPr lvl="1" eaLnBrk="1" hangingPunct="1">
              <a:buNone/>
            </a:pPr>
            <a:r>
              <a:rPr lang="en-US" dirty="0">
                <a:sym typeface="Symbol" pitchFamily="18" charset="2"/>
              </a:rPr>
              <a:t>capital income = </a:t>
            </a:r>
            <a:r>
              <a:rPr lang="en-US" b="1" i="1" dirty="0">
                <a:sym typeface="Symbol" pitchFamily="18" charset="2"/>
              </a:rPr>
              <a:t>MPK</a:t>
            </a:r>
            <a:r>
              <a:rPr lang="en-US" dirty="0">
                <a:sym typeface="Symbol" pitchFamily="18" charset="2"/>
              </a:rPr>
              <a:t> × </a:t>
            </a:r>
            <a:r>
              <a:rPr lang="en-US" b="1" i="1" dirty="0">
                <a:sym typeface="Symbol" pitchFamily="18" charset="2"/>
              </a:rPr>
              <a:t>K</a:t>
            </a:r>
            <a:r>
              <a:rPr lang="en-US" dirty="0">
                <a:sym typeface="Symbol" pitchFamily="18" charset="2"/>
              </a:rPr>
              <a:t> = </a:t>
            </a:r>
            <a:r>
              <a:rPr lang="en-US" sz="2800" b="1" i="1" dirty="0">
                <a:latin typeface="Times New Roman"/>
                <a:cs typeface="Times New Roman"/>
                <a:sym typeface="Symbol" pitchFamily="18" charset="2"/>
              </a:rPr>
              <a:t>α</a:t>
            </a:r>
            <a:r>
              <a:rPr lang="en-US" b="1" i="1" dirty="0">
                <a:sym typeface="Symbol" pitchFamily="18" charset="2"/>
              </a:rPr>
              <a:t>Y</a:t>
            </a:r>
          </a:p>
          <a:p>
            <a:pPr lvl="1" eaLnBrk="1" hangingPunct="1">
              <a:buNone/>
            </a:pPr>
            <a:r>
              <a:rPr lang="en-US" dirty="0">
                <a:sym typeface="Symbol" pitchFamily="18" charset="2"/>
              </a:rPr>
              <a:t>labour income = </a:t>
            </a:r>
            <a:r>
              <a:rPr lang="en-US" b="1" i="1" dirty="0">
                <a:sym typeface="Symbol" pitchFamily="18" charset="2"/>
              </a:rPr>
              <a:t>MPL</a:t>
            </a:r>
            <a:r>
              <a:rPr lang="en-US" dirty="0">
                <a:sym typeface="Symbol" pitchFamily="18" charset="2"/>
              </a:rPr>
              <a:t> × </a:t>
            </a:r>
            <a:r>
              <a:rPr lang="en-US" b="1" i="1" dirty="0">
                <a:sym typeface="Symbol" pitchFamily="18" charset="2"/>
              </a:rPr>
              <a:t>L</a:t>
            </a:r>
            <a:r>
              <a:rPr lang="en-US" dirty="0">
                <a:sym typeface="Symbol" pitchFamily="18" charset="2"/>
              </a:rPr>
              <a:t> = (1 – </a:t>
            </a:r>
            <a:r>
              <a:rPr lang="en-US" sz="2800" b="1" i="1" dirty="0">
                <a:latin typeface="Times New Roman"/>
                <a:cs typeface="Times New Roman"/>
                <a:sym typeface="Symbol" pitchFamily="18" charset="2"/>
              </a:rPr>
              <a:t>α</a:t>
            </a:r>
            <a:r>
              <a:rPr lang="en-US" sz="1600" b="1" i="1" dirty="0">
                <a:latin typeface="Times New Roman"/>
                <a:cs typeface="Times New Roman"/>
                <a:sym typeface="Symbol" pitchFamily="18" charset="2"/>
              </a:rPr>
              <a:t> </a:t>
            </a:r>
            <a:r>
              <a:rPr lang="en-US" dirty="0">
                <a:sym typeface="Symbol" pitchFamily="18" charset="2"/>
              </a:rPr>
              <a:t>)</a:t>
            </a:r>
            <a:r>
              <a:rPr lang="en-US" b="1" i="1" dirty="0">
                <a:sym typeface="Symbol" pitchFamily="18" charset="2"/>
              </a:rPr>
              <a:t>Y</a:t>
            </a:r>
          </a:p>
          <a:p>
            <a:pPr eaLnBrk="1" hangingPunct="1"/>
            <a:r>
              <a:rPr lang="en-US" dirty="0">
                <a:sym typeface="Symbol" pitchFamily="18" charset="2"/>
              </a:rPr>
              <a:t>The Cobb-Douglas production function is:</a:t>
            </a:r>
          </a:p>
          <a:p>
            <a:pPr eaLnBrk="1" hangingPunct="1">
              <a:spcBef>
                <a:spcPct val="75000"/>
              </a:spcBef>
              <a:buFont typeface="Wingdings" pitchFamily="2" charset="2"/>
              <a:buNone/>
            </a:pPr>
            <a:r>
              <a:rPr lang="en-US" dirty="0">
                <a:sym typeface="Symbol" pitchFamily="18" charset="2"/>
              </a:rPr>
              <a:t>	</a:t>
            </a:r>
            <a:br>
              <a:rPr lang="en-US" dirty="0">
                <a:sym typeface="Symbol" pitchFamily="18" charset="2"/>
              </a:rPr>
            </a:br>
            <a:r>
              <a:rPr lang="en-US" dirty="0">
                <a:sym typeface="Symbol" pitchFamily="18" charset="2"/>
              </a:rPr>
              <a:t>where </a:t>
            </a:r>
            <a:r>
              <a:rPr lang="en-US" b="1" i="1" dirty="0">
                <a:sym typeface="Symbol" pitchFamily="18" charset="2"/>
              </a:rPr>
              <a:t>A</a:t>
            </a:r>
            <a:r>
              <a:rPr lang="en-US" dirty="0">
                <a:sym typeface="Symbol" pitchFamily="18" charset="2"/>
              </a:rPr>
              <a:t> represents the level of technology.</a:t>
            </a:r>
          </a:p>
        </p:txBody>
      </p:sp>
      <p:graphicFrame>
        <p:nvGraphicFramePr>
          <p:cNvPr id="183300" name="Object 2"/>
          <p:cNvGraphicFramePr>
            <a:graphicFrameLocks noChangeAspect="1"/>
          </p:cNvGraphicFramePr>
          <p:nvPr/>
        </p:nvGraphicFramePr>
        <p:xfrm>
          <a:off x="3244850" y="4592638"/>
          <a:ext cx="2513013" cy="636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480" name="Equation" r:id="rId4" imgW="901309" imgH="228501" progId="Equation.DSMT4">
                  <p:embed/>
                </p:oleObj>
              </mc:Choice>
              <mc:Fallback>
                <p:oleObj name="Equation" r:id="rId4" imgW="901309" imgH="228501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244850" y="4592638"/>
                        <a:ext cx="2513013" cy="63658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768805407"/>
      </p:ext>
    </p:extLst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3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833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30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8330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30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8330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30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8330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30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8330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3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1833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30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18330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3305" grpId="0" build="p" bldLvl="5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z="3300" dirty="0"/>
              <a:t>The Cobb-Douglas production function</a:t>
            </a:r>
          </a:p>
        </p:txBody>
      </p:sp>
      <p:sp>
        <p:nvSpPr>
          <p:cNvPr id="1843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457325"/>
            <a:ext cx="8229600" cy="1717675"/>
          </a:xfrm>
        </p:spPr>
        <p:txBody>
          <a:bodyPr/>
          <a:lstStyle/>
          <a:p>
            <a:pPr eaLnBrk="1" hangingPunct="1"/>
            <a:r>
              <a:rPr lang="en-US" dirty="0">
                <a:sym typeface="Symbol" pitchFamily="18" charset="2"/>
              </a:rPr>
              <a:t>Each factor’s marginal product is proportional to its average product:</a:t>
            </a:r>
          </a:p>
        </p:txBody>
      </p:sp>
      <p:graphicFrame>
        <p:nvGraphicFramePr>
          <p:cNvPr id="184324" name="Object 2"/>
          <p:cNvGraphicFramePr>
            <a:graphicFrameLocks noChangeAspect="1"/>
          </p:cNvGraphicFramePr>
          <p:nvPr/>
        </p:nvGraphicFramePr>
        <p:xfrm>
          <a:off x="1524000" y="2614613"/>
          <a:ext cx="4294188" cy="9286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617" name="Equation" r:id="rId4" imgW="1815312" imgH="393529" progId="Equation.DSMT4">
                  <p:embed/>
                </p:oleObj>
              </mc:Choice>
              <mc:Fallback>
                <p:oleObj name="Equation" r:id="rId4" imgW="1815312" imgH="393529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24000" y="2614613"/>
                        <a:ext cx="4294188" cy="92868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84325" name="Object 3"/>
          <p:cNvGraphicFramePr>
            <a:graphicFrameLocks noChangeAspect="1"/>
          </p:cNvGraphicFramePr>
          <p:nvPr/>
        </p:nvGraphicFramePr>
        <p:xfrm>
          <a:off x="1449388" y="3635375"/>
          <a:ext cx="5224462" cy="9302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618" name="Equation" r:id="rId6" imgW="2209800" imgH="393700" progId="Equation.DSMT4">
                  <p:embed/>
                </p:oleObj>
              </mc:Choice>
              <mc:Fallback>
                <p:oleObj name="Equation" r:id="rId6" imgW="2209800" imgH="39370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449388" y="3635375"/>
                        <a:ext cx="5224462" cy="9302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76131691"/>
      </p:ext>
    </p:extLst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843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843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1843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23" grpId="0" build="p" bldLvl="5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dirty="0"/>
              <a:t>Annual growth in labour productivity and real wages</a:t>
            </a:r>
          </a:p>
        </p:txBody>
      </p:sp>
      <p:sp>
        <p:nvSpPr>
          <p:cNvPr id="665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US" dirty="0"/>
              <a:t>Theory: wages depend on labour productivity</a:t>
            </a:r>
          </a:p>
          <a:p>
            <a:pPr marL="0" indent="0" eaLnBrk="1" hangingPunct="1">
              <a:buNone/>
            </a:pPr>
            <a:endParaRPr lang="en-US" dirty="0"/>
          </a:p>
        </p:txBody>
      </p:sp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98186513"/>
              </p:ext>
            </p:extLst>
          </p:nvPr>
        </p:nvGraphicFramePr>
        <p:xfrm>
          <a:off x="476250" y="1993900"/>
          <a:ext cx="8210549" cy="4030578"/>
        </p:xfrm>
        <a:graphic>
          <a:graphicData uri="http://schemas.openxmlformats.org/drawingml/2006/table">
            <a:tbl>
              <a:tblPr>
                <a:tableStyleId>{0660B408-B3CF-4A94-85FC-2B1E0A45F4A2}</a:tableStyleId>
              </a:tblPr>
              <a:tblGrid>
                <a:gridCol w="191294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56075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7368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813518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Time</a:t>
                      </a:r>
                      <a:r>
                        <a:rPr lang="en-GB" sz="2400" baseline="0" dirty="0"/>
                        <a:t> period</a:t>
                      </a:r>
                      <a:endParaRPr lang="en-GB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Labour productivity growth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Real wage growth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34603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1961-2007</a:t>
                      </a:r>
                    </a:p>
                  </a:txBody>
                  <a:tcPr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1.7%</a:t>
                      </a:r>
                    </a:p>
                  </a:txBody>
                  <a:tcPr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1.7%</a:t>
                      </a:r>
                    </a:p>
                  </a:txBody>
                  <a:tcPr>
                    <a:solidFill>
                      <a:srgbClr val="CCCC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34603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1961-1973</a:t>
                      </a:r>
                    </a:p>
                  </a:txBody>
                  <a:tcPr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3.0%</a:t>
                      </a:r>
                    </a:p>
                  </a:txBody>
                  <a:tcPr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3.9%</a:t>
                      </a:r>
                    </a:p>
                  </a:txBody>
                  <a:tcPr>
                    <a:solidFill>
                      <a:srgbClr val="CCCC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34603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1973-1981</a:t>
                      </a:r>
                    </a:p>
                  </a:txBody>
                  <a:tcPr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1.3%</a:t>
                      </a:r>
                    </a:p>
                  </a:txBody>
                  <a:tcPr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1.4%</a:t>
                      </a:r>
                    </a:p>
                  </a:txBody>
                  <a:tcPr>
                    <a:solidFill>
                      <a:srgbClr val="CCCC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34603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1981-1989</a:t>
                      </a:r>
                    </a:p>
                  </a:txBody>
                  <a:tcPr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1.2%</a:t>
                      </a:r>
                    </a:p>
                  </a:txBody>
                  <a:tcPr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0.3%</a:t>
                      </a:r>
                    </a:p>
                  </a:txBody>
                  <a:tcPr>
                    <a:solidFill>
                      <a:srgbClr val="CCCC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34603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1989-2000</a:t>
                      </a:r>
                    </a:p>
                  </a:txBody>
                  <a:tcPr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1.5%</a:t>
                      </a:r>
                    </a:p>
                  </a:txBody>
                  <a:tcPr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0.8%</a:t>
                      </a:r>
                    </a:p>
                  </a:txBody>
                  <a:tcPr>
                    <a:solidFill>
                      <a:srgbClr val="CCCC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34603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2000-2007</a:t>
                      </a:r>
                    </a:p>
                  </a:txBody>
                  <a:tcPr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1.0%</a:t>
                      </a:r>
                    </a:p>
                  </a:txBody>
                  <a:tcPr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1.2%</a:t>
                      </a:r>
                    </a:p>
                  </a:txBody>
                  <a:tcPr>
                    <a:solidFill>
                      <a:srgbClr val="CCCC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3026410"/>
      </p:ext>
    </p:extLst>
  </p:cSld>
  <p:clrMapOvr>
    <a:masterClrMapping/>
  </p:clrMapOvr>
  <p:transition>
    <p:wipe dir="r"/>
  </p:transition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2685" y="1317625"/>
            <a:ext cx="8636000" cy="5080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67948" y="165983"/>
            <a:ext cx="8245475" cy="751240"/>
          </a:xfrm>
        </p:spPr>
        <p:txBody>
          <a:bodyPr>
            <a:normAutofit fontScale="90000"/>
          </a:bodyPr>
          <a:lstStyle/>
          <a:p>
            <a:r>
              <a:rPr lang="en-US" sz="3200" dirty="0"/>
              <a:t>The growing gap between rich &amp; poor in Canada</a:t>
            </a:r>
          </a:p>
        </p:txBody>
      </p:sp>
      <p:sp>
        <p:nvSpPr>
          <p:cNvPr id="5" name="TextBox 4"/>
          <p:cNvSpPr txBox="1">
            <a:spLocks noChangeArrowheads="1"/>
          </p:cNvSpPr>
          <p:nvPr/>
        </p:nvSpPr>
        <p:spPr bwMode="auto">
          <a:xfrm>
            <a:off x="4490685" y="4729629"/>
            <a:ext cx="240638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n-US" sz="2400" i="1" dirty="0"/>
              <a:t>Gini coefficient</a:t>
            </a:r>
          </a:p>
        </p:txBody>
      </p:sp>
      <p:cxnSp>
        <p:nvCxnSpPr>
          <p:cNvPr id="6" name="Straight Connector 5"/>
          <p:cNvCxnSpPr/>
          <p:nvPr/>
        </p:nvCxnSpPr>
        <p:spPr>
          <a:xfrm flipH="1" flipV="1">
            <a:off x="3708722" y="4385368"/>
            <a:ext cx="949003" cy="536435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TextBox 2"/>
          <p:cNvSpPr txBox="1"/>
          <p:nvPr/>
        </p:nvSpPr>
        <p:spPr>
          <a:xfrm>
            <a:off x="4337755" y="2784636"/>
            <a:ext cx="3834695" cy="1200329"/>
          </a:xfrm>
          <a:prstGeom prst="rect">
            <a:avLst/>
          </a:prstGeom>
          <a:solidFill>
            <a:srgbClr val="FFFF00"/>
          </a:solidFill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  <p:txBody>
          <a:bodyPr wrap="square" rtlCol="0">
            <a:spAutoFit/>
          </a:bodyPr>
          <a:lstStyle/>
          <a:p>
            <a:r>
              <a:rPr lang="en-US" sz="2400" dirty="0"/>
              <a:t>A rise in the Gini coefficient indicates an increase in inequality</a:t>
            </a:r>
          </a:p>
        </p:txBody>
      </p:sp>
    </p:spTree>
    <p:extLst>
      <p:ext uri="{BB962C8B-B14F-4D97-AF65-F5344CB8AC3E}">
        <p14:creationId xmlns:p14="http://schemas.microsoft.com/office/powerpoint/2010/main" val="3348441960"/>
      </p:ext>
    </p:extLst>
  </p:cSld>
  <p:clrMapOvr>
    <a:masterClrMapping/>
  </p:clrMapOvr>
  <p:transition>
    <p:wipe dir="r"/>
  </p:transition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Explanations for rising inequality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50850" indent="-450850">
              <a:buNone/>
            </a:pPr>
            <a:r>
              <a:rPr lang="en-US" dirty="0"/>
              <a:t>1.	Rise in capital’s share of income, since capital income is more concentrated than labour income</a:t>
            </a:r>
          </a:p>
          <a:p>
            <a:pPr marL="450850" indent="-450850">
              <a:buNone/>
            </a:pPr>
            <a:r>
              <a:rPr lang="en-US" dirty="0"/>
              <a:t>2.	From </a:t>
            </a:r>
            <a:r>
              <a:rPr lang="en-US" i="1" dirty="0"/>
              <a:t>The Race Between Education and Technology</a:t>
            </a:r>
            <a:r>
              <a:rPr lang="en-US" dirty="0"/>
              <a:t> by Goldin &amp; Katz</a:t>
            </a:r>
          </a:p>
          <a:p>
            <a:pPr lvl="1"/>
            <a:r>
              <a:rPr lang="en-US" dirty="0"/>
              <a:t>Technological progress has increased the demand for skilled relative to unskilled workers. </a:t>
            </a:r>
          </a:p>
          <a:p>
            <a:pPr lvl="1"/>
            <a:r>
              <a:rPr lang="en-US" dirty="0"/>
              <a:t>Due to a slowdown in expansion of education, the supply of skilled workers has not kept up. </a:t>
            </a:r>
          </a:p>
          <a:p>
            <a:pPr lvl="1"/>
            <a:r>
              <a:rPr lang="en-US" dirty="0"/>
              <a:t>Result: Rising gap between wages of skilled and unskilled workers.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83100943"/>
      </p:ext>
    </p:extLst>
  </p:cSld>
  <p:clrMapOvr>
    <a:masterClrMapping/>
  </p:clrMapOvr>
  <p:transition>
    <p:wipe dir="r"/>
  </p:transition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Rectangle 2"/>
          <p:cNvSpPr>
            <a:spLocks noGrp="1" noChangeArrowheads="1"/>
          </p:cNvSpPr>
          <p:nvPr>
            <p:ph type="title"/>
          </p:nvPr>
        </p:nvSpPr>
        <p:spPr>
          <a:xfrm>
            <a:off x="546100" y="481013"/>
            <a:ext cx="8242300" cy="609600"/>
          </a:xfrm>
        </p:spPr>
        <p:txBody>
          <a:bodyPr/>
          <a:lstStyle/>
          <a:p>
            <a:pPr eaLnBrk="1" hangingPunct="1"/>
            <a:r>
              <a:rPr lang="en-US" dirty="0"/>
              <a:t>Outline of model</a:t>
            </a:r>
            <a:endParaRPr lang="en-US" dirty="0">
              <a:solidFill>
                <a:srgbClr val="333399"/>
              </a:solidFill>
            </a:endParaRPr>
          </a:p>
        </p:txBody>
      </p:sp>
      <p:sp>
        <p:nvSpPr>
          <p:cNvPr id="6758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196975" y="1293813"/>
            <a:ext cx="6934200" cy="4821237"/>
          </a:xfrm>
        </p:spPr>
        <p:txBody>
          <a:bodyPr/>
          <a:lstStyle/>
          <a:p>
            <a:pPr marL="330200" indent="-287338" algn="ctr" eaLnBrk="1" hangingPunct="1">
              <a:spcBef>
                <a:spcPct val="10000"/>
              </a:spcBef>
              <a:buClr>
                <a:srgbClr val="996600"/>
              </a:buClr>
              <a:buSzPct val="95000"/>
              <a:buFont typeface="Wingdings" pitchFamily="2" charset="2"/>
              <a:buNone/>
            </a:pPr>
            <a:r>
              <a:rPr lang="en-US" sz="2600" b="1" i="1" dirty="0">
                <a:solidFill>
                  <a:srgbClr val="996600"/>
                </a:solidFill>
              </a:rPr>
              <a:t>A closed economy, market-clearing model</a:t>
            </a:r>
            <a:endParaRPr lang="en-US" sz="2600" b="1" i="1" u="sng" dirty="0">
              <a:solidFill>
                <a:srgbClr val="996600"/>
              </a:solidFill>
            </a:endParaRPr>
          </a:p>
          <a:p>
            <a:pPr marL="330200" indent="-287338" eaLnBrk="1" hangingPunct="1">
              <a:spcBef>
                <a:spcPct val="40000"/>
              </a:spcBef>
              <a:buSzPct val="95000"/>
              <a:buFont typeface="Wingdings" pitchFamily="2" charset="2"/>
              <a:buNone/>
            </a:pPr>
            <a:r>
              <a:rPr lang="en-US" sz="2600" u="sng" dirty="0"/>
              <a:t>Supply side</a:t>
            </a:r>
            <a:endParaRPr lang="en-US" sz="2600" dirty="0"/>
          </a:p>
          <a:p>
            <a:pPr marL="776288" lvl="1" indent="-331788" eaLnBrk="1" hangingPunct="1">
              <a:lnSpc>
                <a:spcPct val="105000"/>
              </a:lnSpc>
              <a:spcBef>
                <a:spcPct val="10000"/>
              </a:spcBef>
              <a:buClr>
                <a:schemeClr val="bg2">
                  <a:lumMod val="50000"/>
                </a:schemeClr>
              </a:buClr>
              <a:buSzPct val="80000"/>
              <a:buFont typeface="Wingdings" pitchFamily="2" charset="2"/>
              <a:buChar char="q"/>
            </a:pPr>
            <a:r>
              <a:rPr lang="en-US" sz="2600" dirty="0"/>
              <a:t>factor markets (supply, demand, price)</a:t>
            </a:r>
          </a:p>
          <a:p>
            <a:pPr marL="776288" lvl="1" indent="-331788" eaLnBrk="1" hangingPunct="1">
              <a:lnSpc>
                <a:spcPct val="105000"/>
              </a:lnSpc>
              <a:spcBef>
                <a:spcPct val="10000"/>
              </a:spcBef>
              <a:buClr>
                <a:schemeClr val="bg2">
                  <a:lumMod val="50000"/>
                </a:schemeClr>
              </a:buClr>
              <a:buSzPct val="80000"/>
              <a:buFont typeface="Wingdings" pitchFamily="2" charset="2"/>
              <a:buChar char="q"/>
            </a:pPr>
            <a:r>
              <a:rPr lang="en-US" sz="2600" dirty="0"/>
              <a:t>determination of output/income</a:t>
            </a:r>
          </a:p>
          <a:p>
            <a:pPr marL="330200" indent="-287338" eaLnBrk="1" hangingPunct="1">
              <a:spcBef>
                <a:spcPct val="50000"/>
              </a:spcBef>
              <a:buSzPct val="95000"/>
              <a:buFont typeface="Wingdings" pitchFamily="2" charset="2"/>
              <a:buNone/>
            </a:pPr>
            <a:r>
              <a:rPr lang="en-US" sz="2600" u="sng" dirty="0"/>
              <a:t>Demand side</a:t>
            </a:r>
            <a:endParaRPr lang="en-US" sz="2600" dirty="0"/>
          </a:p>
          <a:p>
            <a:pPr marL="776288" lvl="1" indent="-331788" eaLnBrk="1" hangingPunct="1">
              <a:lnSpc>
                <a:spcPct val="105000"/>
              </a:lnSpc>
              <a:spcBef>
                <a:spcPct val="10000"/>
              </a:spcBef>
              <a:buClr>
                <a:schemeClr val="tx1">
                  <a:lumMod val="95000"/>
                  <a:lumOff val="5000"/>
                </a:schemeClr>
              </a:buClr>
              <a:buSzPct val="80000"/>
              <a:buFont typeface="Wingdings" pitchFamily="2" charset="2"/>
              <a:buChar char="q"/>
            </a:pPr>
            <a:r>
              <a:rPr lang="en-US" sz="2600" dirty="0"/>
              <a:t>determinants of </a:t>
            </a:r>
            <a:r>
              <a:rPr lang="en-US" sz="2600" b="1" i="1" dirty="0">
                <a:latin typeface="Tahoma" pitchFamily="34" charset="0"/>
              </a:rPr>
              <a:t>C</a:t>
            </a:r>
            <a:r>
              <a:rPr lang="en-US" sz="2600" dirty="0"/>
              <a:t>, </a:t>
            </a:r>
            <a:r>
              <a:rPr lang="en-US" sz="2600" b="1" i="1" dirty="0">
                <a:latin typeface="Tahoma" pitchFamily="34" charset="0"/>
              </a:rPr>
              <a:t>I</a:t>
            </a:r>
            <a:r>
              <a:rPr lang="en-US" sz="2600" dirty="0"/>
              <a:t>, and </a:t>
            </a:r>
            <a:r>
              <a:rPr lang="en-US" sz="2600" b="1" i="1" dirty="0">
                <a:latin typeface="Tahoma" pitchFamily="34" charset="0"/>
              </a:rPr>
              <a:t>G</a:t>
            </a:r>
          </a:p>
          <a:p>
            <a:pPr marL="330200" indent="-287338" eaLnBrk="1" hangingPunct="1">
              <a:spcBef>
                <a:spcPct val="50000"/>
              </a:spcBef>
              <a:buSzPct val="95000"/>
              <a:buFont typeface="Wingdings" pitchFamily="2" charset="2"/>
              <a:buNone/>
            </a:pPr>
            <a:r>
              <a:rPr lang="en-US" sz="2600" u="sng" dirty="0"/>
              <a:t>Equilibrium</a:t>
            </a:r>
            <a:endParaRPr lang="en-US" sz="2600" dirty="0"/>
          </a:p>
          <a:p>
            <a:pPr marL="776288" lvl="1" indent="-331788" eaLnBrk="1" hangingPunct="1">
              <a:lnSpc>
                <a:spcPct val="105000"/>
              </a:lnSpc>
              <a:spcBef>
                <a:spcPct val="10000"/>
              </a:spcBef>
              <a:buClr>
                <a:schemeClr val="tx1">
                  <a:lumMod val="95000"/>
                  <a:lumOff val="5000"/>
                </a:schemeClr>
              </a:buClr>
              <a:buSzPct val="80000"/>
              <a:buFont typeface="Wingdings" pitchFamily="2" charset="2"/>
              <a:buChar char="q"/>
            </a:pPr>
            <a:r>
              <a:rPr lang="en-US" sz="2600" dirty="0"/>
              <a:t>goods market</a:t>
            </a:r>
          </a:p>
          <a:p>
            <a:pPr marL="776288" lvl="1" indent="-331788" eaLnBrk="1" hangingPunct="1">
              <a:lnSpc>
                <a:spcPct val="105000"/>
              </a:lnSpc>
              <a:spcBef>
                <a:spcPct val="10000"/>
              </a:spcBef>
              <a:buClr>
                <a:schemeClr val="tx1">
                  <a:lumMod val="95000"/>
                  <a:lumOff val="5000"/>
                </a:schemeClr>
              </a:buClr>
              <a:buSzPct val="80000"/>
              <a:buFont typeface="Wingdings" pitchFamily="2" charset="2"/>
              <a:buChar char="q"/>
            </a:pPr>
            <a:r>
              <a:rPr lang="en-US" sz="2600" dirty="0"/>
              <a:t>loanable funds market</a:t>
            </a:r>
          </a:p>
        </p:txBody>
      </p:sp>
      <p:sp>
        <p:nvSpPr>
          <p:cNvPr id="75780" name="Text Box 4"/>
          <p:cNvSpPr txBox="1">
            <a:spLocks noChangeArrowheads="1"/>
          </p:cNvSpPr>
          <p:nvPr/>
        </p:nvSpPr>
        <p:spPr bwMode="auto">
          <a:xfrm>
            <a:off x="211138" y="2238375"/>
            <a:ext cx="2057400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sz="2800" b="1" i="1" dirty="0">
                <a:solidFill>
                  <a:srgbClr val="339933"/>
                </a:solidFill>
                <a:latin typeface="Comic Sans MS" pitchFamily="66" charset="0"/>
              </a:rPr>
              <a:t>DONE</a:t>
            </a:r>
            <a:r>
              <a:rPr lang="en-US" sz="2800" b="1" dirty="0">
                <a:solidFill>
                  <a:srgbClr val="339933"/>
                </a:solidFill>
                <a:latin typeface="Comic Sans MS" pitchFamily="66" charset="0"/>
              </a:rPr>
              <a:t> </a:t>
            </a:r>
            <a:r>
              <a:rPr lang="en-US" sz="3600" b="1" dirty="0">
                <a:solidFill>
                  <a:srgbClr val="339933"/>
                </a:solidFill>
                <a:latin typeface="Tahoma" pitchFamily="34" charset="0"/>
                <a:sym typeface="Wingdings" pitchFamily="2" charset="2"/>
              </a:rPr>
              <a:t></a:t>
            </a:r>
          </a:p>
        </p:txBody>
      </p:sp>
      <p:sp>
        <p:nvSpPr>
          <p:cNvPr id="75781" name="Text Box 5"/>
          <p:cNvSpPr txBox="1">
            <a:spLocks noChangeArrowheads="1"/>
          </p:cNvSpPr>
          <p:nvPr/>
        </p:nvSpPr>
        <p:spPr bwMode="auto">
          <a:xfrm>
            <a:off x="201613" y="2698750"/>
            <a:ext cx="2136775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sz="2800" b="1" i="1" dirty="0">
                <a:solidFill>
                  <a:srgbClr val="339933"/>
                </a:solidFill>
                <a:latin typeface="Comic Sans MS" pitchFamily="66" charset="0"/>
              </a:rPr>
              <a:t>DONE </a:t>
            </a:r>
            <a:r>
              <a:rPr lang="en-US" sz="3600" b="1" dirty="0">
                <a:solidFill>
                  <a:srgbClr val="339933"/>
                </a:solidFill>
                <a:latin typeface="Tahoma" pitchFamily="34" charset="0"/>
                <a:sym typeface="Wingdings" pitchFamily="2" charset="2"/>
              </a:rPr>
              <a:t></a:t>
            </a:r>
          </a:p>
        </p:txBody>
      </p:sp>
      <p:sp>
        <p:nvSpPr>
          <p:cNvPr id="75782" name="Text Box 6"/>
          <p:cNvSpPr txBox="1">
            <a:spLocks noChangeArrowheads="1"/>
          </p:cNvSpPr>
          <p:nvPr/>
        </p:nvSpPr>
        <p:spPr bwMode="auto">
          <a:xfrm>
            <a:off x="93663" y="3846513"/>
            <a:ext cx="1843087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sz="2800" b="1" i="1" dirty="0">
                <a:solidFill>
                  <a:srgbClr val="CC0000"/>
                </a:solidFill>
                <a:latin typeface="Comic Sans MS" pitchFamily="66" charset="0"/>
              </a:rPr>
              <a:t>Next</a:t>
            </a:r>
            <a:r>
              <a:rPr lang="en-US" sz="2800" b="1" dirty="0">
                <a:solidFill>
                  <a:srgbClr val="CC0000"/>
                </a:solidFill>
                <a:latin typeface="Comic Sans MS" pitchFamily="66" charset="0"/>
              </a:rPr>
              <a:t> </a:t>
            </a:r>
            <a:r>
              <a:rPr lang="en-US" sz="2800" b="1" dirty="0">
                <a:solidFill>
                  <a:srgbClr val="CC0000"/>
                </a:solidFill>
                <a:latin typeface="Comic Sans MS" pitchFamily="66" charset="0"/>
                <a:sym typeface="Wingdings" pitchFamily="2" charset="2"/>
              </a:rPr>
              <a:t></a:t>
            </a:r>
            <a:endParaRPr lang="en-US" sz="3600" b="1" dirty="0">
              <a:solidFill>
                <a:srgbClr val="CC0000"/>
              </a:solidFill>
              <a:latin typeface="Tahoma" pitchFamily="34" charset="0"/>
              <a:sym typeface="Wingdings" pitchFamily="2" charset="2"/>
            </a:endParaRPr>
          </a:p>
        </p:txBody>
      </p:sp>
    </p:spTree>
    <p:extLst>
      <p:ext uri="{BB962C8B-B14F-4D97-AF65-F5344CB8AC3E}">
        <p14:creationId xmlns:p14="http://schemas.microsoft.com/office/powerpoint/2010/main" val="1835650185"/>
      </p:ext>
    </p:extLst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757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2" dur="500"/>
                                        <p:tgtEl>
                                          <p:spTgt spid="757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757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5780" grpId="0" autoUpdateAnimBg="0"/>
      <p:bldP spid="75781" grpId="0" autoUpdateAnimBg="0"/>
      <p:bldP spid="75782" grpId="0" autoUpdateAnimBg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dirty="0"/>
              <a:t>Demand for goods and services</a:t>
            </a:r>
          </a:p>
        </p:txBody>
      </p:sp>
      <p:sp>
        <p:nvSpPr>
          <p:cNvPr id="6861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20688" y="1306513"/>
            <a:ext cx="8147050" cy="3486150"/>
          </a:xfrm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r>
              <a:rPr lang="en-US" sz="2700" dirty="0"/>
              <a:t>Components of aggregate demand:</a:t>
            </a:r>
          </a:p>
          <a:p>
            <a:pPr lvl="1" eaLnBrk="1" hangingPunct="1">
              <a:spcBef>
                <a:spcPct val="45000"/>
              </a:spcBef>
              <a:buFont typeface="Wingdings" pitchFamily="2" charset="2"/>
              <a:buNone/>
            </a:pPr>
            <a:r>
              <a:rPr lang="en-US" sz="2800" b="1" i="1" dirty="0">
                <a:latin typeface="Tahoma" pitchFamily="34" charset="0"/>
              </a:rPr>
              <a:t>C</a:t>
            </a:r>
            <a:r>
              <a:rPr lang="en-US" sz="2800" dirty="0"/>
              <a:t> = consumer demand for g&amp;s</a:t>
            </a:r>
          </a:p>
          <a:p>
            <a:pPr lvl="1" eaLnBrk="1" hangingPunct="1">
              <a:spcBef>
                <a:spcPct val="45000"/>
              </a:spcBef>
              <a:buFont typeface="Wingdings" pitchFamily="2" charset="2"/>
              <a:buNone/>
            </a:pPr>
            <a:r>
              <a:rPr lang="en-US" sz="2800" b="1" i="1" dirty="0">
                <a:latin typeface="Tahoma" pitchFamily="34" charset="0"/>
              </a:rPr>
              <a:t>I</a:t>
            </a:r>
            <a:r>
              <a:rPr lang="en-US" sz="2800" dirty="0"/>
              <a:t>  = demand for investment goods</a:t>
            </a:r>
          </a:p>
          <a:p>
            <a:pPr lvl="1" eaLnBrk="1" hangingPunct="1">
              <a:spcBef>
                <a:spcPct val="45000"/>
              </a:spcBef>
              <a:buFont typeface="Wingdings" pitchFamily="2" charset="2"/>
              <a:buNone/>
            </a:pPr>
            <a:r>
              <a:rPr lang="en-US" sz="2800" b="1" i="1" dirty="0">
                <a:latin typeface="Tahoma" pitchFamily="34" charset="0"/>
              </a:rPr>
              <a:t>G</a:t>
            </a:r>
            <a:r>
              <a:rPr lang="en-US" sz="2800" dirty="0"/>
              <a:t> = government demand for g&amp;s</a:t>
            </a:r>
          </a:p>
          <a:p>
            <a:pPr lvl="1" eaLnBrk="1" hangingPunct="1">
              <a:spcBef>
                <a:spcPct val="60000"/>
              </a:spcBef>
              <a:buFont typeface="Wingdings" pitchFamily="2" charset="2"/>
              <a:buNone/>
            </a:pPr>
            <a:r>
              <a:rPr lang="en-US" sz="2800" dirty="0"/>
              <a:t>	(closed economy: no </a:t>
            </a:r>
            <a:r>
              <a:rPr lang="en-US" sz="2800" b="1" i="1" dirty="0"/>
              <a:t>NX</a:t>
            </a:r>
            <a:r>
              <a:rPr lang="en-US" sz="1100" b="1" i="1" dirty="0"/>
              <a:t> </a:t>
            </a:r>
            <a:r>
              <a:rPr lang="en-US" sz="2800" dirty="0"/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97613678"/>
      </p:ext>
    </p:extLst>
  </p:cSld>
  <p:clrMapOvr>
    <a:masterClrMapping/>
  </p:clrMapOvr>
  <p:transition>
    <p:wipe dir="r"/>
  </p:transition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Rectangle 2"/>
          <p:cNvSpPr>
            <a:spLocks noGrp="1" noChangeArrowheads="1"/>
          </p:cNvSpPr>
          <p:nvPr>
            <p:ph type="title"/>
          </p:nvPr>
        </p:nvSpPr>
        <p:spPr>
          <a:xfrm>
            <a:off x="463550" y="236538"/>
            <a:ext cx="8248650" cy="955675"/>
          </a:xfrm>
        </p:spPr>
        <p:txBody>
          <a:bodyPr/>
          <a:lstStyle/>
          <a:p>
            <a:pPr eaLnBrk="1" hangingPunct="1"/>
            <a:r>
              <a:rPr lang="en-US" dirty="0"/>
              <a:t>Consumption, </a:t>
            </a:r>
            <a:r>
              <a:rPr lang="en-US" sz="3700" i="1" dirty="0"/>
              <a:t>C</a:t>
            </a:r>
          </a:p>
        </p:txBody>
      </p:sp>
      <p:sp>
        <p:nvSpPr>
          <p:cNvPr id="6963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82600" y="1403350"/>
            <a:ext cx="7924800" cy="4495800"/>
          </a:xfrm>
        </p:spPr>
        <p:txBody>
          <a:bodyPr/>
          <a:lstStyle/>
          <a:p>
            <a:pPr eaLnBrk="1" hangingPunct="1">
              <a:spcBef>
                <a:spcPct val="50000"/>
              </a:spcBef>
            </a:pPr>
            <a:r>
              <a:rPr lang="en-US" sz="2700" b="1" dirty="0">
                <a:solidFill>
                  <a:srgbClr val="CC0000"/>
                </a:solidFill>
              </a:rPr>
              <a:t>Disposable income</a:t>
            </a:r>
            <a:r>
              <a:rPr lang="en-US" sz="2700" dirty="0"/>
              <a:t> is total income minus total taxes: </a:t>
            </a:r>
            <a:r>
              <a:rPr lang="en-US" sz="2700" b="1" i="1" dirty="0"/>
              <a:t>Y</a:t>
            </a:r>
            <a:r>
              <a:rPr lang="en-US" sz="2700" dirty="0"/>
              <a:t> – </a:t>
            </a:r>
            <a:r>
              <a:rPr lang="en-US" sz="2700" b="1" i="1" dirty="0"/>
              <a:t>T.</a:t>
            </a:r>
          </a:p>
          <a:p>
            <a:pPr eaLnBrk="1" hangingPunct="1">
              <a:spcBef>
                <a:spcPct val="60000"/>
              </a:spcBef>
            </a:pPr>
            <a:r>
              <a:rPr lang="en-US" sz="2700" dirty="0"/>
              <a:t>Consumption function: </a:t>
            </a:r>
            <a:r>
              <a:rPr lang="en-US" sz="2700" b="1" i="1" dirty="0"/>
              <a:t>C</a:t>
            </a:r>
            <a:r>
              <a:rPr lang="en-US" sz="2700" dirty="0"/>
              <a:t> = </a:t>
            </a:r>
            <a:r>
              <a:rPr lang="en-US" sz="2700" b="1" i="1" dirty="0"/>
              <a:t>C</a:t>
            </a:r>
            <a:r>
              <a:rPr lang="en-US" sz="1200" b="1" i="1" dirty="0"/>
              <a:t> </a:t>
            </a:r>
            <a:r>
              <a:rPr lang="en-US" sz="2700" dirty="0"/>
              <a:t>(</a:t>
            </a:r>
            <a:r>
              <a:rPr lang="en-US" sz="2700" b="1" i="1" dirty="0"/>
              <a:t>Y</a:t>
            </a:r>
            <a:r>
              <a:rPr lang="en-US" sz="2700" dirty="0"/>
              <a:t> – </a:t>
            </a:r>
            <a:r>
              <a:rPr lang="en-US" sz="2700" b="1" i="1" dirty="0"/>
              <a:t>T</a:t>
            </a:r>
            <a:r>
              <a:rPr lang="en-US" sz="1200" b="1" i="1" dirty="0"/>
              <a:t> </a:t>
            </a:r>
            <a:r>
              <a:rPr lang="en-US" sz="2700" dirty="0"/>
              <a:t>)</a:t>
            </a:r>
          </a:p>
          <a:p>
            <a:pPr eaLnBrk="1" hangingPunct="1">
              <a:spcBef>
                <a:spcPct val="60000"/>
              </a:spcBef>
            </a:pPr>
            <a:r>
              <a:rPr lang="en-US" sz="2700" dirty="0"/>
              <a:t>Definition: </a:t>
            </a:r>
            <a:r>
              <a:rPr lang="en-US" sz="2700" b="1" dirty="0">
                <a:solidFill>
                  <a:srgbClr val="CC0000"/>
                </a:solidFill>
              </a:rPr>
              <a:t>Marginal propensity to consume (MPC)</a:t>
            </a:r>
            <a:r>
              <a:rPr lang="en-US" sz="2700" b="1" dirty="0"/>
              <a:t> </a:t>
            </a:r>
            <a:r>
              <a:rPr lang="en-US" sz="2700" dirty="0"/>
              <a:t>is the change in </a:t>
            </a:r>
            <a:r>
              <a:rPr lang="en-US" sz="2700" b="1" i="1" dirty="0"/>
              <a:t>C</a:t>
            </a:r>
            <a:r>
              <a:rPr lang="en-US" sz="2700" dirty="0"/>
              <a:t> when disposable income increases by one dollar.</a:t>
            </a:r>
          </a:p>
        </p:txBody>
      </p:sp>
    </p:spTree>
    <p:extLst>
      <p:ext uri="{BB962C8B-B14F-4D97-AF65-F5344CB8AC3E}">
        <p14:creationId xmlns:p14="http://schemas.microsoft.com/office/powerpoint/2010/main" val="2189478380"/>
      </p:ext>
    </p:extLst>
  </p:cSld>
  <p:clrMapOvr>
    <a:masterClrMapping/>
  </p:clrMapOvr>
  <p:transition>
    <p:wipe dir="r"/>
  </p:transition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Rectangle 20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dirty="0"/>
              <a:t>The consumption function</a:t>
            </a:r>
          </a:p>
        </p:txBody>
      </p:sp>
      <p:grpSp>
        <p:nvGrpSpPr>
          <p:cNvPr id="2" name="Group 3"/>
          <p:cNvGrpSpPr>
            <a:grpSpLocks/>
          </p:cNvGrpSpPr>
          <p:nvPr/>
        </p:nvGrpSpPr>
        <p:grpSpPr bwMode="auto">
          <a:xfrm>
            <a:off x="1219200" y="1401763"/>
            <a:ext cx="5867400" cy="4313237"/>
            <a:chOff x="672" y="729"/>
            <a:chExt cx="3696" cy="2717"/>
          </a:xfrm>
        </p:grpSpPr>
        <p:sp>
          <p:nvSpPr>
            <p:cNvPr id="70672" name="Line 4"/>
            <p:cNvSpPr>
              <a:spLocks noChangeShapeType="1"/>
            </p:cNvSpPr>
            <p:nvPr/>
          </p:nvSpPr>
          <p:spPr bwMode="auto">
            <a:xfrm>
              <a:off x="960" y="864"/>
              <a:ext cx="0" cy="2352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70673" name="Line 5"/>
            <p:cNvSpPr>
              <a:spLocks noChangeShapeType="1"/>
            </p:cNvSpPr>
            <p:nvPr/>
          </p:nvSpPr>
          <p:spPr bwMode="auto">
            <a:xfrm>
              <a:off x="960" y="3216"/>
              <a:ext cx="3312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70674" name="Text Box 6"/>
            <p:cNvSpPr txBox="1">
              <a:spLocks noChangeArrowheads="1"/>
            </p:cNvSpPr>
            <p:nvPr/>
          </p:nvSpPr>
          <p:spPr bwMode="auto">
            <a:xfrm>
              <a:off x="672" y="729"/>
              <a:ext cx="288" cy="26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sz="2200" b="1" i="1" dirty="0"/>
                <a:t>C</a:t>
              </a:r>
            </a:p>
          </p:txBody>
        </p:sp>
        <p:sp>
          <p:nvSpPr>
            <p:cNvPr id="70675" name="Text Box 7"/>
            <p:cNvSpPr txBox="1">
              <a:spLocks noChangeArrowheads="1"/>
            </p:cNvSpPr>
            <p:nvPr/>
          </p:nvSpPr>
          <p:spPr bwMode="auto">
            <a:xfrm>
              <a:off x="3696" y="3177"/>
              <a:ext cx="672" cy="26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sz="2200" b="1" i="1" dirty="0"/>
                <a:t>Y – T</a:t>
              </a:r>
            </a:p>
          </p:txBody>
        </p:sp>
      </p:grpSp>
      <p:grpSp>
        <p:nvGrpSpPr>
          <p:cNvPr id="3" name="Group 8"/>
          <p:cNvGrpSpPr>
            <a:grpSpLocks/>
          </p:cNvGrpSpPr>
          <p:nvPr/>
        </p:nvGrpSpPr>
        <p:grpSpPr bwMode="auto">
          <a:xfrm>
            <a:off x="1676400" y="2178050"/>
            <a:ext cx="5334000" cy="2652713"/>
            <a:chOff x="864" y="1209"/>
            <a:chExt cx="3360" cy="1671"/>
          </a:xfrm>
        </p:grpSpPr>
        <p:sp>
          <p:nvSpPr>
            <p:cNvPr id="70670" name="Line 9"/>
            <p:cNvSpPr>
              <a:spLocks noChangeShapeType="1"/>
            </p:cNvSpPr>
            <p:nvPr/>
          </p:nvSpPr>
          <p:spPr bwMode="auto">
            <a:xfrm flipV="1">
              <a:off x="864" y="1440"/>
              <a:ext cx="2544" cy="1440"/>
            </a:xfrm>
            <a:prstGeom prst="line">
              <a:avLst/>
            </a:prstGeom>
            <a:noFill/>
            <a:ln w="38100">
              <a:solidFill>
                <a:srgbClr val="003399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70671" name="Text Box 10"/>
            <p:cNvSpPr txBox="1">
              <a:spLocks noChangeArrowheads="1"/>
            </p:cNvSpPr>
            <p:nvPr/>
          </p:nvSpPr>
          <p:spPr bwMode="auto">
            <a:xfrm>
              <a:off x="3360" y="1209"/>
              <a:ext cx="864" cy="27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sz="2300" b="1" i="1" dirty="0"/>
                <a:t>C</a:t>
              </a:r>
              <a:r>
                <a:rPr lang="en-US" sz="1200" b="1" i="1" dirty="0"/>
                <a:t> </a:t>
              </a:r>
              <a:r>
                <a:rPr lang="en-US" sz="2300" dirty="0"/>
                <a:t>(</a:t>
              </a:r>
              <a:r>
                <a:rPr lang="en-US" sz="2300" b="1" i="1" dirty="0"/>
                <a:t>Y </a:t>
              </a:r>
              <a:r>
                <a:rPr lang="en-US" sz="2300" dirty="0"/>
                <a:t>–</a:t>
              </a:r>
              <a:r>
                <a:rPr lang="en-US" sz="2300" b="1" i="1" dirty="0"/>
                <a:t>T </a:t>
              </a:r>
              <a:r>
                <a:rPr lang="en-US" sz="2300" dirty="0"/>
                <a:t>)</a:t>
              </a:r>
            </a:p>
          </p:txBody>
        </p:sp>
      </p:grpSp>
      <p:grpSp>
        <p:nvGrpSpPr>
          <p:cNvPr id="4" name="Group 11"/>
          <p:cNvGrpSpPr>
            <a:grpSpLocks/>
          </p:cNvGrpSpPr>
          <p:nvPr/>
        </p:nvGrpSpPr>
        <p:grpSpPr bwMode="auto">
          <a:xfrm>
            <a:off x="2771775" y="4206875"/>
            <a:ext cx="962025" cy="427038"/>
            <a:chOff x="1632" y="2496"/>
            <a:chExt cx="624" cy="269"/>
          </a:xfrm>
        </p:grpSpPr>
        <p:sp>
          <p:nvSpPr>
            <p:cNvPr id="70668" name="Line 12"/>
            <p:cNvSpPr>
              <a:spLocks noChangeShapeType="1"/>
            </p:cNvSpPr>
            <p:nvPr/>
          </p:nvSpPr>
          <p:spPr bwMode="auto">
            <a:xfrm>
              <a:off x="1632" y="2496"/>
              <a:ext cx="624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70669" name="Text Box 13"/>
            <p:cNvSpPr txBox="1">
              <a:spLocks noChangeArrowheads="1"/>
            </p:cNvSpPr>
            <p:nvPr/>
          </p:nvSpPr>
          <p:spPr bwMode="auto">
            <a:xfrm>
              <a:off x="1872" y="2496"/>
              <a:ext cx="240" cy="26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sz="2200" dirty="0">
                  <a:latin typeface="Tahoma" pitchFamily="34" charset="0"/>
                </a:rPr>
                <a:t>1</a:t>
              </a:r>
            </a:p>
          </p:txBody>
        </p:sp>
      </p:grpSp>
      <p:grpSp>
        <p:nvGrpSpPr>
          <p:cNvPr id="5" name="Group 14"/>
          <p:cNvGrpSpPr>
            <a:grpSpLocks/>
          </p:cNvGrpSpPr>
          <p:nvPr/>
        </p:nvGrpSpPr>
        <p:grpSpPr bwMode="auto">
          <a:xfrm>
            <a:off x="3730625" y="3659188"/>
            <a:ext cx="1069975" cy="547687"/>
            <a:chOff x="1870" y="2118"/>
            <a:chExt cx="674" cy="369"/>
          </a:xfrm>
        </p:grpSpPr>
        <p:sp>
          <p:nvSpPr>
            <p:cNvPr id="70666" name="Line 15"/>
            <p:cNvSpPr>
              <a:spLocks noChangeShapeType="1"/>
            </p:cNvSpPr>
            <p:nvPr/>
          </p:nvSpPr>
          <p:spPr bwMode="auto">
            <a:xfrm flipH="1" flipV="1">
              <a:off x="1870" y="2118"/>
              <a:ext cx="2" cy="369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70667" name="Text Box 16"/>
            <p:cNvSpPr txBox="1">
              <a:spLocks noChangeArrowheads="1"/>
            </p:cNvSpPr>
            <p:nvPr/>
          </p:nvSpPr>
          <p:spPr bwMode="auto">
            <a:xfrm>
              <a:off x="1872" y="2121"/>
              <a:ext cx="672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sz="2200" i="1" dirty="0"/>
                <a:t>MPC</a:t>
              </a:r>
            </a:p>
          </p:txBody>
        </p:sp>
      </p:grpSp>
      <p:grpSp>
        <p:nvGrpSpPr>
          <p:cNvPr id="6" name="Group 17"/>
          <p:cNvGrpSpPr>
            <a:grpSpLocks/>
          </p:cNvGrpSpPr>
          <p:nvPr/>
        </p:nvGrpSpPr>
        <p:grpSpPr bwMode="auto">
          <a:xfrm>
            <a:off x="4514850" y="3459163"/>
            <a:ext cx="3562350" cy="1196975"/>
            <a:chOff x="2652" y="2016"/>
            <a:chExt cx="2388" cy="754"/>
          </a:xfrm>
        </p:grpSpPr>
        <p:sp>
          <p:nvSpPr>
            <p:cNvPr id="70664" name="Text Box 18"/>
            <p:cNvSpPr txBox="1">
              <a:spLocks noChangeArrowheads="1"/>
            </p:cNvSpPr>
            <p:nvPr/>
          </p:nvSpPr>
          <p:spPr bwMode="auto">
            <a:xfrm>
              <a:off x="2976" y="2016"/>
              <a:ext cx="2064" cy="754"/>
            </a:xfrm>
            <a:prstGeom prst="rect">
              <a:avLst/>
            </a:prstGeom>
            <a:solidFill>
              <a:srgbClr val="FFFF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137160" rIns="137160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>
                <a:lnSpc>
                  <a:spcPct val="105000"/>
                </a:lnSpc>
                <a:spcBef>
                  <a:spcPct val="50000"/>
                </a:spcBef>
              </a:pPr>
              <a:r>
                <a:rPr lang="en-US" sz="2300" dirty="0"/>
                <a:t>The slope of the consumption function is the </a:t>
              </a:r>
              <a:r>
                <a:rPr lang="en-US" sz="2300" b="1" i="1" dirty="0"/>
                <a:t>MPC</a:t>
              </a:r>
              <a:r>
                <a:rPr lang="en-US" sz="2300" dirty="0"/>
                <a:t>.</a:t>
              </a:r>
            </a:p>
          </p:txBody>
        </p:sp>
        <p:sp>
          <p:nvSpPr>
            <p:cNvPr id="70665" name="Line 19"/>
            <p:cNvSpPr>
              <a:spLocks noChangeShapeType="1"/>
            </p:cNvSpPr>
            <p:nvPr/>
          </p:nvSpPr>
          <p:spPr bwMode="auto">
            <a:xfrm flipH="1" flipV="1">
              <a:off x="2652" y="2295"/>
              <a:ext cx="331" cy="105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 dirty="0"/>
            </a:p>
          </p:txBody>
        </p:sp>
      </p:grpSp>
    </p:spTree>
    <p:extLst>
      <p:ext uri="{BB962C8B-B14F-4D97-AF65-F5344CB8AC3E}">
        <p14:creationId xmlns:p14="http://schemas.microsoft.com/office/powerpoint/2010/main" val="3690027031"/>
      </p:ext>
    </p:extLst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250"/>
                            </p:stCondLst>
                            <p:childTnLst>
                              <p:par>
                                <p:cTn id="1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Rectangle 2"/>
          <p:cNvSpPr>
            <a:spLocks noGrp="1" noChangeArrowheads="1"/>
          </p:cNvSpPr>
          <p:nvPr>
            <p:ph type="title"/>
          </p:nvPr>
        </p:nvSpPr>
        <p:spPr>
          <a:xfrm>
            <a:off x="534988" y="277813"/>
            <a:ext cx="7654925" cy="957262"/>
          </a:xfrm>
        </p:spPr>
        <p:txBody>
          <a:bodyPr/>
          <a:lstStyle/>
          <a:p>
            <a:pPr eaLnBrk="1" hangingPunct="1"/>
            <a:r>
              <a:rPr lang="en-US" dirty="0"/>
              <a:t>Investment, </a:t>
            </a:r>
            <a:r>
              <a:rPr lang="en-US" sz="3700" i="1" dirty="0"/>
              <a:t>I</a:t>
            </a:r>
          </a:p>
        </p:txBody>
      </p:sp>
      <p:sp>
        <p:nvSpPr>
          <p:cNvPr id="8397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60388" y="1282700"/>
            <a:ext cx="8020050" cy="5122863"/>
          </a:xfrm>
        </p:spPr>
        <p:txBody>
          <a:bodyPr/>
          <a:lstStyle/>
          <a:p>
            <a:pPr marL="287338" indent="-287338" eaLnBrk="1" hangingPunct="1"/>
            <a:r>
              <a:rPr lang="en-US" sz="2700" dirty="0"/>
              <a:t>The investment function is </a:t>
            </a:r>
            <a:r>
              <a:rPr lang="en-US" b="1" i="1" dirty="0">
                <a:latin typeface="Tahoma" pitchFamily="34" charset="0"/>
              </a:rPr>
              <a:t>I</a:t>
            </a:r>
            <a:r>
              <a:rPr lang="en-US" dirty="0"/>
              <a:t> = </a:t>
            </a:r>
            <a:r>
              <a:rPr lang="en-US" b="1" i="1" dirty="0">
                <a:latin typeface="Tahoma" pitchFamily="34" charset="0"/>
              </a:rPr>
              <a:t>I</a:t>
            </a:r>
            <a:r>
              <a:rPr lang="en-US" sz="1100" b="1" i="1" dirty="0"/>
              <a:t> </a:t>
            </a:r>
            <a:r>
              <a:rPr lang="en-US" dirty="0"/>
              <a:t>(</a:t>
            </a:r>
            <a:r>
              <a:rPr lang="en-US" b="1" i="1" dirty="0">
                <a:latin typeface="Tahoma" pitchFamily="34" charset="0"/>
              </a:rPr>
              <a:t>r</a:t>
            </a:r>
            <a:r>
              <a:rPr lang="en-US" sz="1100" b="1" i="1" dirty="0"/>
              <a:t> </a:t>
            </a:r>
            <a:r>
              <a:rPr lang="en-US" dirty="0"/>
              <a:t>) </a:t>
            </a:r>
          </a:p>
          <a:p>
            <a:pPr marL="287338" indent="-287338" eaLnBrk="1" hangingPunct="1">
              <a:spcBef>
                <a:spcPct val="20000"/>
              </a:spcBef>
              <a:buFont typeface="Wingdings" pitchFamily="2" charset="2"/>
              <a:buNone/>
            </a:pPr>
            <a:r>
              <a:rPr lang="en-US" sz="2700" dirty="0"/>
              <a:t>	where </a:t>
            </a:r>
            <a:r>
              <a:rPr lang="en-US" sz="2700" b="1" i="1" dirty="0">
                <a:latin typeface="Tahoma" pitchFamily="34" charset="0"/>
              </a:rPr>
              <a:t>r</a:t>
            </a:r>
            <a:r>
              <a:rPr lang="en-US" sz="2700" dirty="0"/>
              <a:t> denotes the </a:t>
            </a:r>
            <a:r>
              <a:rPr lang="en-US" sz="2700" b="1" dirty="0">
                <a:solidFill>
                  <a:srgbClr val="CC0000"/>
                </a:solidFill>
              </a:rPr>
              <a:t>real interest rate</a:t>
            </a:r>
            <a:r>
              <a:rPr lang="en-US" sz="2700" dirty="0"/>
              <a:t>,</a:t>
            </a:r>
            <a:r>
              <a:rPr lang="en-US" sz="2700" b="1" dirty="0">
                <a:solidFill>
                  <a:srgbClr val="CC0066"/>
                </a:solidFill>
              </a:rPr>
              <a:t> </a:t>
            </a:r>
            <a:br>
              <a:rPr lang="en-US" sz="2700" b="1" dirty="0">
                <a:solidFill>
                  <a:srgbClr val="CC0066"/>
                </a:solidFill>
              </a:rPr>
            </a:br>
            <a:r>
              <a:rPr lang="en-US" sz="2700" dirty="0"/>
              <a:t>the nominal interest rate corrected for inflation. </a:t>
            </a:r>
          </a:p>
          <a:p>
            <a:pPr marL="287338" indent="-287338" eaLnBrk="1" hangingPunct="1"/>
            <a:r>
              <a:rPr lang="en-US" sz="2700" dirty="0"/>
              <a:t>The real interest rate is:</a:t>
            </a:r>
          </a:p>
          <a:p>
            <a:pPr marL="1076325" lvl="1" indent="-284163" eaLnBrk="1" hangingPunct="1">
              <a:lnSpc>
                <a:spcPct val="105000"/>
              </a:lnSpc>
            </a:pPr>
            <a:r>
              <a:rPr lang="en-US" dirty="0"/>
              <a:t>the cost of borrowing </a:t>
            </a:r>
          </a:p>
          <a:p>
            <a:pPr marL="1076325" lvl="1" indent="-284163" eaLnBrk="1" hangingPunct="1">
              <a:lnSpc>
                <a:spcPct val="105000"/>
              </a:lnSpc>
            </a:pPr>
            <a:r>
              <a:rPr lang="en-US" dirty="0"/>
              <a:t>the opportunity cost of using one’s own funds to finance investment spending</a:t>
            </a:r>
          </a:p>
          <a:p>
            <a:pPr marL="287338" indent="-287338" eaLnBrk="1" hangingPunct="1">
              <a:buNone/>
            </a:pPr>
            <a:r>
              <a:rPr lang="en-US" sz="2700" dirty="0">
                <a:sym typeface="Symbol" pitchFamily="18" charset="2"/>
              </a:rPr>
              <a:t>	So, </a:t>
            </a:r>
            <a:r>
              <a:rPr lang="en-US" sz="2700" b="1" i="1" dirty="0">
                <a:solidFill>
                  <a:srgbClr val="000000"/>
                </a:solidFill>
                <a:latin typeface="Tahoma" pitchFamily="34" charset="0"/>
                <a:sym typeface="Symbol" pitchFamily="18" charset="2"/>
              </a:rPr>
              <a:t>I</a:t>
            </a:r>
            <a:r>
              <a:rPr lang="en-US" sz="2700" dirty="0">
                <a:solidFill>
                  <a:srgbClr val="000000"/>
                </a:solidFill>
                <a:sym typeface="Symbol" pitchFamily="18" charset="2"/>
              </a:rPr>
              <a:t> depends negatively on</a:t>
            </a:r>
            <a:r>
              <a:rPr lang="en-US" sz="2700" b="1" i="1" dirty="0">
                <a:solidFill>
                  <a:srgbClr val="000000"/>
                </a:solidFill>
                <a:latin typeface="Tahoma" pitchFamily="34" charset="0"/>
                <a:sym typeface="Symbol" pitchFamily="18" charset="2"/>
              </a:rPr>
              <a:t> </a:t>
            </a:r>
            <a:r>
              <a:rPr lang="en-US" b="1" i="1" dirty="0">
                <a:latin typeface="Tahoma" pitchFamily="34" charset="0"/>
              </a:rPr>
              <a:t>r</a:t>
            </a:r>
            <a:endParaRPr lang="en-US" dirty="0">
              <a:sym typeface="Symbol" pitchFamily="18" charset="2"/>
            </a:endParaRPr>
          </a:p>
        </p:txBody>
      </p:sp>
    </p:spTree>
    <p:extLst>
      <p:ext uri="{BB962C8B-B14F-4D97-AF65-F5344CB8AC3E}">
        <p14:creationId xmlns:p14="http://schemas.microsoft.com/office/powerpoint/2010/main" val="3385638322"/>
      </p:ext>
    </p:extLst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839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839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839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839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839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7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8397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3971" grpId="0" build="p" autoUpdateAnimBg="0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The investment function</a:t>
            </a:r>
          </a:p>
        </p:txBody>
      </p:sp>
      <p:grpSp>
        <p:nvGrpSpPr>
          <p:cNvPr id="2" name="Group 3"/>
          <p:cNvGrpSpPr>
            <a:grpSpLocks/>
          </p:cNvGrpSpPr>
          <p:nvPr/>
        </p:nvGrpSpPr>
        <p:grpSpPr bwMode="auto">
          <a:xfrm>
            <a:off x="1143000" y="1385888"/>
            <a:ext cx="5486400" cy="4419600"/>
            <a:chOff x="336" y="672"/>
            <a:chExt cx="3648" cy="2784"/>
          </a:xfrm>
        </p:grpSpPr>
        <p:sp>
          <p:nvSpPr>
            <p:cNvPr id="72714" name="Line 4"/>
            <p:cNvSpPr>
              <a:spLocks noChangeShapeType="1"/>
            </p:cNvSpPr>
            <p:nvPr/>
          </p:nvSpPr>
          <p:spPr bwMode="auto">
            <a:xfrm>
              <a:off x="576" y="855"/>
              <a:ext cx="0" cy="2352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72715" name="Line 5"/>
            <p:cNvSpPr>
              <a:spLocks noChangeShapeType="1"/>
            </p:cNvSpPr>
            <p:nvPr/>
          </p:nvSpPr>
          <p:spPr bwMode="auto">
            <a:xfrm>
              <a:off x="576" y="3207"/>
              <a:ext cx="3312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72716" name="Text Box 6"/>
            <p:cNvSpPr txBox="1">
              <a:spLocks noChangeArrowheads="1"/>
            </p:cNvSpPr>
            <p:nvPr/>
          </p:nvSpPr>
          <p:spPr bwMode="auto">
            <a:xfrm>
              <a:off x="336" y="672"/>
              <a:ext cx="288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en-US" sz="2400" b="1" i="1" dirty="0">
                  <a:latin typeface="Tahoma" pitchFamily="34" charset="0"/>
                </a:rPr>
                <a:t>r</a:t>
              </a:r>
            </a:p>
          </p:txBody>
        </p:sp>
        <p:sp>
          <p:nvSpPr>
            <p:cNvPr id="72717" name="Text Box 7"/>
            <p:cNvSpPr txBox="1">
              <a:spLocks noChangeArrowheads="1"/>
            </p:cNvSpPr>
            <p:nvPr/>
          </p:nvSpPr>
          <p:spPr bwMode="auto">
            <a:xfrm>
              <a:off x="3696" y="3168"/>
              <a:ext cx="288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en-US" sz="2400" b="1" i="1" dirty="0">
                  <a:latin typeface="Tahoma" pitchFamily="34" charset="0"/>
                </a:rPr>
                <a:t>I</a:t>
              </a:r>
            </a:p>
          </p:txBody>
        </p:sp>
      </p:grpSp>
      <p:grpSp>
        <p:nvGrpSpPr>
          <p:cNvPr id="3" name="Group 8"/>
          <p:cNvGrpSpPr>
            <a:grpSpLocks/>
          </p:cNvGrpSpPr>
          <p:nvPr/>
        </p:nvGrpSpPr>
        <p:grpSpPr bwMode="auto">
          <a:xfrm>
            <a:off x="1905000" y="1927225"/>
            <a:ext cx="4648200" cy="3025775"/>
            <a:chOff x="864" y="1056"/>
            <a:chExt cx="2832" cy="1820"/>
          </a:xfrm>
        </p:grpSpPr>
        <p:sp>
          <p:nvSpPr>
            <p:cNvPr id="72712" name="Text Box 9"/>
            <p:cNvSpPr txBox="1">
              <a:spLocks noChangeArrowheads="1"/>
            </p:cNvSpPr>
            <p:nvPr/>
          </p:nvSpPr>
          <p:spPr bwMode="auto">
            <a:xfrm>
              <a:off x="3216" y="2601"/>
              <a:ext cx="480" cy="2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sz="2400" b="1" i="1" dirty="0">
                  <a:latin typeface="Tahoma" pitchFamily="34" charset="0"/>
                </a:rPr>
                <a:t>I</a:t>
              </a:r>
              <a:r>
                <a:rPr lang="en-US" sz="1200" b="1" i="1" dirty="0">
                  <a:latin typeface="Tahoma" pitchFamily="34" charset="0"/>
                </a:rPr>
                <a:t> </a:t>
              </a:r>
              <a:r>
                <a:rPr lang="en-US" sz="2400" dirty="0">
                  <a:latin typeface="Tahoma" pitchFamily="34" charset="0"/>
                </a:rPr>
                <a:t>(</a:t>
              </a:r>
              <a:r>
                <a:rPr lang="en-US" sz="2400" b="1" i="1" dirty="0">
                  <a:latin typeface="Tahoma" pitchFamily="34" charset="0"/>
                </a:rPr>
                <a:t>r</a:t>
              </a:r>
              <a:r>
                <a:rPr lang="en-US" sz="1200" b="1" i="1" dirty="0">
                  <a:latin typeface="Tahoma" pitchFamily="34" charset="0"/>
                </a:rPr>
                <a:t> </a:t>
              </a:r>
              <a:r>
                <a:rPr lang="en-US" sz="2400" dirty="0">
                  <a:latin typeface="Tahoma" pitchFamily="34" charset="0"/>
                </a:rPr>
                <a:t>)</a:t>
              </a:r>
            </a:p>
          </p:txBody>
        </p:sp>
        <p:sp>
          <p:nvSpPr>
            <p:cNvPr id="72713" name="Freeform 10"/>
            <p:cNvSpPr>
              <a:spLocks/>
            </p:cNvSpPr>
            <p:nvPr/>
          </p:nvSpPr>
          <p:spPr bwMode="auto">
            <a:xfrm>
              <a:off x="864" y="1056"/>
              <a:ext cx="2352" cy="1728"/>
            </a:xfrm>
            <a:custGeom>
              <a:avLst/>
              <a:gdLst>
                <a:gd name="T0" fmla="*/ 0 w 2208"/>
                <a:gd name="T1" fmla="*/ 0 h 1632"/>
                <a:gd name="T2" fmla="*/ 1193 w 2208"/>
                <a:gd name="T3" fmla="*/ 1590 h 1632"/>
                <a:gd name="T4" fmla="*/ 3658 w 2208"/>
                <a:gd name="T5" fmla="*/ 2579 h 1632"/>
                <a:gd name="T6" fmla="*/ 0 60000 65536"/>
                <a:gd name="T7" fmla="*/ 0 60000 65536"/>
                <a:gd name="T8" fmla="*/ 0 60000 65536"/>
                <a:gd name="T9" fmla="*/ 0 w 2208"/>
                <a:gd name="T10" fmla="*/ 0 h 1632"/>
                <a:gd name="T11" fmla="*/ 2208 w 2208"/>
                <a:gd name="T12" fmla="*/ 1632 h 1632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208" h="1632">
                  <a:moveTo>
                    <a:pt x="0" y="0"/>
                  </a:moveTo>
                  <a:cubicBezTo>
                    <a:pt x="176" y="368"/>
                    <a:pt x="352" y="736"/>
                    <a:pt x="720" y="1008"/>
                  </a:cubicBezTo>
                  <a:cubicBezTo>
                    <a:pt x="1088" y="1280"/>
                    <a:pt x="1648" y="1456"/>
                    <a:pt x="2208" y="1632"/>
                  </a:cubicBezTo>
                </a:path>
              </a:pathLst>
            </a:custGeom>
            <a:noFill/>
            <a:ln w="38100" cmpd="sng">
              <a:solidFill>
                <a:srgbClr val="003399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 dirty="0"/>
            </a:p>
          </p:txBody>
        </p:sp>
      </p:grpSp>
      <p:grpSp>
        <p:nvGrpSpPr>
          <p:cNvPr id="4" name="Group 11"/>
          <p:cNvGrpSpPr>
            <a:grpSpLocks/>
          </p:cNvGrpSpPr>
          <p:nvPr/>
        </p:nvGrpSpPr>
        <p:grpSpPr bwMode="auto">
          <a:xfrm>
            <a:off x="3875088" y="1600200"/>
            <a:ext cx="4640262" cy="2376488"/>
            <a:chOff x="2441" y="1008"/>
            <a:chExt cx="2695" cy="1497"/>
          </a:xfrm>
        </p:grpSpPr>
        <p:sp>
          <p:nvSpPr>
            <p:cNvPr id="72710" name="Text Box 12"/>
            <p:cNvSpPr txBox="1">
              <a:spLocks noChangeArrowheads="1"/>
            </p:cNvSpPr>
            <p:nvPr/>
          </p:nvSpPr>
          <p:spPr bwMode="auto">
            <a:xfrm>
              <a:off x="3120" y="1008"/>
              <a:ext cx="2016" cy="1095"/>
            </a:xfrm>
            <a:prstGeom prst="rect">
              <a:avLst/>
            </a:prstGeom>
            <a:solidFill>
              <a:srgbClr val="FFFF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>
                <a:lnSpc>
                  <a:spcPct val="109000"/>
                </a:lnSpc>
                <a:spcBef>
                  <a:spcPct val="50000"/>
                </a:spcBef>
              </a:pPr>
              <a:r>
                <a:rPr lang="en-US" sz="2500" dirty="0"/>
                <a:t>Spending on investment goods </a:t>
              </a:r>
              <a:br>
                <a:rPr lang="en-US" sz="2500" dirty="0"/>
              </a:br>
              <a:r>
                <a:rPr lang="en-US" sz="2500" dirty="0"/>
                <a:t>depends negatively on the real interest rate.</a:t>
              </a:r>
            </a:p>
          </p:txBody>
        </p:sp>
        <p:sp>
          <p:nvSpPr>
            <p:cNvPr id="72711" name="Line 13"/>
            <p:cNvSpPr>
              <a:spLocks noChangeShapeType="1"/>
            </p:cNvSpPr>
            <p:nvPr/>
          </p:nvSpPr>
          <p:spPr bwMode="auto">
            <a:xfrm flipH="1">
              <a:off x="2441" y="1824"/>
              <a:ext cx="679" cy="681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 dirty="0"/>
            </a:p>
          </p:txBody>
        </p:sp>
      </p:grpSp>
    </p:spTree>
    <p:extLst>
      <p:ext uri="{BB962C8B-B14F-4D97-AF65-F5344CB8AC3E}">
        <p14:creationId xmlns:p14="http://schemas.microsoft.com/office/powerpoint/2010/main" val="1091400355"/>
      </p:ext>
    </p:extLst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4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1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dirty="0"/>
              <a:t>Government spending, </a:t>
            </a:r>
            <a:r>
              <a:rPr lang="en-US" i="1" dirty="0"/>
              <a:t>G</a:t>
            </a:r>
          </a:p>
        </p:txBody>
      </p:sp>
      <p:sp>
        <p:nvSpPr>
          <p:cNvPr id="17412" name="Rectangle 6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US" b="1" i="1" dirty="0"/>
              <a:t>G</a:t>
            </a:r>
            <a:r>
              <a:rPr lang="en-US" dirty="0"/>
              <a:t> = govt spending on goods and services </a:t>
            </a:r>
          </a:p>
          <a:p>
            <a:pPr eaLnBrk="1" hangingPunct="1"/>
            <a:r>
              <a:rPr lang="en-US" b="1" i="1" dirty="0"/>
              <a:t>G</a:t>
            </a:r>
            <a:r>
              <a:rPr lang="en-US" dirty="0"/>
              <a:t> excludes transfer payments </a:t>
            </a:r>
            <a:br>
              <a:rPr lang="en-US" dirty="0"/>
            </a:br>
            <a:r>
              <a:rPr lang="en-US" dirty="0"/>
              <a:t>	</a:t>
            </a:r>
            <a:r>
              <a:rPr lang="en-US" sz="2700" dirty="0"/>
              <a:t>(</a:t>
            </a:r>
            <a:r>
              <a:rPr lang="en-US" sz="2700" i="1" dirty="0"/>
              <a:t>e.g</a:t>
            </a:r>
            <a:r>
              <a:rPr lang="en-US" sz="2700" dirty="0"/>
              <a:t>., Social Security benefits, </a:t>
            </a:r>
            <a:br>
              <a:rPr lang="en-US" sz="2700" dirty="0"/>
            </a:br>
            <a:r>
              <a:rPr lang="en-US" sz="2700" dirty="0"/>
              <a:t>	 unemployment insurance benefits)</a:t>
            </a:r>
          </a:p>
          <a:p>
            <a:pPr eaLnBrk="1" hangingPunct="1"/>
            <a:r>
              <a:rPr lang="en-US" dirty="0"/>
              <a:t>Assume government spending and total taxes are exogenous:</a:t>
            </a:r>
          </a:p>
        </p:txBody>
      </p:sp>
      <p:graphicFrame>
        <p:nvGraphicFramePr>
          <p:cNvPr id="88068" name="Object 2"/>
          <p:cNvGraphicFramePr>
            <a:graphicFrameLocks noChangeAspect="1"/>
          </p:cNvGraphicFramePr>
          <p:nvPr/>
        </p:nvGraphicFramePr>
        <p:xfrm>
          <a:off x="2544763" y="4587875"/>
          <a:ext cx="3916362" cy="5413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528" name="Equation" r:id="rId4" imgW="1562100" imgH="215900" progId="Equation.DSMT4">
                  <p:embed/>
                </p:oleObj>
              </mc:Choice>
              <mc:Fallback>
                <p:oleObj name="Equation" r:id="rId4" imgW="1562100" imgH="21590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544763" y="4587875"/>
                        <a:ext cx="3916362" cy="5413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544900833"/>
      </p:ext>
    </p:extLst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880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7" name="Rectangle 7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dirty="0"/>
              <a:t>The market for goods &amp; services</a:t>
            </a:r>
          </a:p>
        </p:txBody>
      </p:sp>
      <p:sp>
        <p:nvSpPr>
          <p:cNvPr id="90120" name="Rectangle 8"/>
          <p:cNvSpPr>
            <a:spLocks noGrp="1" noChangeArrowheads="1"/>
          </p:cNvSpPr>
          <p:nvPr>
            <p:ph type="body" idx="1"/>
          </p:nvPr>
        </p:nvSpPr>
        <p:spPr>
          <a:xfrm>
            <a:off x="476250" y="1300163"/>
            <a:ext cx="8210550" cy="4884737"/>
          </a:xfrm>
        </p:spPr>
        <p:txBody>
          <a:bodyPr/>
          <a:lstStyle/>
          <a:p>
            <a:pPr eaLnBrk="1" hangingPunct="1"/>
            <a:r>
              <a:rPr lang="en-US" dirty="0"/>
              <a:t>Aggregate demand:</a:t>
            </a:r>
            <a:br>
              <a:rPr lang="en-US" dirty="0"/>
            </a:br>
            <a:endParaRPr lang="en-US" dirty="0"/>
          </a:p>
          <a:p>
            <a:pPr eaLnBrk="1" hangingPunct="1"/>
            <a:r>
              <a:rPr lang="en-US" dirty="0"/>
              <a:t>Aggregate supply:</a:t>
            </a:r>
            <a:br>
              <a:rPr lang="en-US" dirty="0"/>
            </a:br>
            <a:endParaRPr lang="en-US" dirty="0"/>
          </a:p>
          <a:p>
            <a:pPr eaLnBrk="1" hangingPunct="1"/>
            <a:r>
              <a:rPr lang="en-US" dirty="0"/>
              <a:t>Equilibrium:</a:t>
            </a:r>
            <a:br>
              <a:rPr lang="en-US" dirty="0"/>
            </a:br>
            <a:endParaRPr lang="en-US" dirty="0"/>
          </a:p>
          <a:p>
            <a:pPr eaLnBrk="1" hangingPunct="1">
              <a:buFont typeface="Wingdings" pitchFamily="2" charset="2"/>
              <a:buNone/>
            </a:pPr>
            <a:r>
              <a:rPr lang="en-US" dirty="0"/>
              <a:t>	The real interest rate adjusts </a:t>
            </a:r>
            <a:br>
              <a:rPr lang="en-US" dirty="0"/>
            </a:br>
            <a:r>
              <a:rPr lang="en-US" dirty="0"/>
              <a:t>to equate demand with supply.</a:t>
            </a:r>
          </a:p>
        </p:txBody>
      </p:sp>
      <p:graphicFrame>
        <p:nvGraphicFramePr>
          <p:cNvPr id="90116" name="Object 2"/>
          <p:cNvGraphicFramePr>
            <a:graphicFrameLocks noChangeAspect="1"/>
          </p:cNvGraphicFramePr>
          <p:nvPr/>
        </p:nvGraphicFramePr>
        <p:xfrm>
          <a:off x="4518025" y="1284288"/>
          <a:ext cx="3389313" cy="5762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8778" name="Equation" r:id="rId4" imgW="1422400" imgH="241300" progId="Equation.DSMT4">
                  <p:embed/>
                </p:oleObj>
              </mc:Choice>
              <mc:Fallback>
                <p:oleObj name="Equation" r:id="rId4" imgW="1422400" imgH="24130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18025" y="1284288"/>
                        <a:ext cx="3389313" cy="5762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0117" name="Object 3"/>
          <p:cNvGraphicFramePr>
            <a:graphicFrameLocks noChangeAspect="1"/>
          </p:cNvGraphicFramePr>
          <p:nvPr/>
        </p:nvGraphicFramePr>
        <p:xfrm>
          <a:off x="5126038" y="2365375"/>
          <a:ext cx="2057400" cy="5778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8779" name="Equation" r:id="rId6" imgW="863225" imgH="241195" progId="Equation.DSMT4">
                  <p:embed/>
                </p:oleObj>
              </mc:Choice>
              <mc:Fallback>
                <p:oleObj name="Equation" r:id="rId6" imgW="863225" imgH="241195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126038" y="2365375"/>
                        <a:ext cx="2057400" cy="5778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0118" name="Object 4"/>
          <p:cNvGraphicFramePr>
            <a:graphicFrameLocks noChangeAspect="1"/>
          </p:cNvGraphicFramePr>
          <p:nvPr/>
        </p:nvGraphicFramePr>
        <p:xfrm>
          <a:off x="4087813" y="3457575"/>
          <a:ext cx="4203700" cy="5762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8780" name="Equation" r:id="rId8" imgW="1765300" imgH="241300" progId="Equation.DSMT4">
                  <p:embed/>
                </p:oleObj>
              </mc:Choice>
              <mc:Fallback>
                <p:oleObj name="Equation" r:id="rId8" imgW="1765300" imgH="24130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087813" y="3457575"/>
                        <a:ext cx="4203700" cy="5762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0121" name="Line 9"/>
          <p:cNvSpPr>
            <a:spLocks noChangeShapeType="1"/>
          </p:cNvSpPr>
          <p:nvPr/>
        </p:nvSpPr>
        <p:spPr bwMode="auto">
          <a:xfrm flipV="1">
            <a:off x="7315200" y="4040039"/>
            <a:ext cx="0" cy="528637"/>
          </a:xfrm>
          <a:prstGeom prst="line">
            <a:avLst/>
          </a:prstGeom>
          <a:noFill/>
          <a:ln w="38100">
            <a:solidFill>
              <a:srgbClr val="C00000"/>
            </a:solidFill>
            <a:round/>
            <a:headEnd/>
            <a:tailEnd type="triangle"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31006106"/>
      </p:ext>
    </p:extLst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901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90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901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90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2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9012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90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 nodeType="clickPar">
                      <p:stCondLst>
                        <p:cond delay="indefinite"/>
                      </p:stCondLst>
                      <p:childTnLst>
                        <p:par>
                          <p:cTn id="3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2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9012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901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901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901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901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0120" grpId="0" build="p" bldLvl="3" autoUpdateAnimBg="0"/>
      <p:bldP spid="90121" grpId="0" animBg="1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dirty="0"/>
              <a:t>The loanable funds market</a:t>
            </a:r>
          </a:p>
        </p:txBody>
      </p:sp>
      <p:sp>
        <p:nvSpPr>
          <p:cNvPr id="73731" name="Rectangle 5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US" dirty="0"/>
              <a:t>A simple supply–demand model of the financial system.</a:t>
            </a:r>
          </a:p>
          <a:p>
            <a:pPr eaLnBrk="1" hangingPunct="1"/>
            <a:r>
              <a:rPr lang="en-US" dirty="0"/>
              <a:t>One asset: “loanable funds”</a:t>
            </a:r>
          </a:p>
          <a:p>
            <a:pPr lvl="1" eaLnBrk="1" hangingPunct="1">
              <a:lnSpc>
                <a:spcPct val="105000"/>
              </a:lnSpc>
            </a:pPr>
            <a:r>
              <a:rPr lang="en-US" dirty="0"/>
              <a:t>demand for funds: investment</a:t>
            </a:r>
          </a:p>
          <a:p>
            <a:pPr lvl="1" eaLnBrk="1" hangingPunct="1">
              <a:lnSpc>
                <a:spcPct val="105000"/>
              </a:lnSpc>
            </a:pPr>
            <a:r>
              <a:rPr lang="en-US" dirty="0"/>
              <a:t>supply of funds: saving</a:t>
            </a:r>
          </a:p>
          <a:p>
            <a:pPr lvl="1" eaLnBrk="1" hangingPunct="1">
              <a:lnSpc>
                <a:spcPct val="105000"/>
              </a:lnSpc>
            </a:pPr>
            <a:r>
              <a:rPr lang="en-US" dirty="0"/>
              <a:t>“price” of funds: real interest rate</a:t>
            </a:r>
          </a:p>
        </p:txBody>
      </p:sp>
    </p:spTree>
    <p:extLst>
      <p:ext uri="{BB962C8B-B14F-4D97-AF65-F5344CB8AC3E}">
        <p14:creationId xmlns:p14="http://schemas.microsoft.com/office/powerpoint/2010/main" val="4091972557"/>
      </p:ext>
    </p:extLst>
  </p:cSld>
  <p:clrMapOvr>
    <a:masterClrMapping/>
  </p:clrMapOvr>
  <p:transition>
    <p:wipe dir="r"/>
  </p:transition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dirty="0"/>
              <a:t>Demand for funds: investment</a:t>
            </a:r>
          </a:p>
        </p:txBody>
      </p:sp>
      <p:sp>
        <p:nvSpPr>
          <p:cNvPr id="94213" name="Rectangle 5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spcBef>
                <a:spcPct val="40000"/>
              </a:spcBef>
              <a:buFont typeface="Wingdings" pitchFamily="2" charset="2"/>
              <a:buNone/>
            </a:pPr>
            <a:r>
              <a:rPr lang="en-US" dirty="0"/>
              <a:t>The demand for loanable funds . . .</a:t>
            </a:r>
          </a:p>
          <a:p>
            <a:pPr lvl="1" eaLnBrk="1" hangingPunct="1">
              <a:lnSpc>
                <a:spcPct val="105000"/>
              </a:lnSpc>
              <a:spcBef>
                <a:spcPct val="40000"/>
              </a:spcBef>
            </a:pPr>
            <a:r>
              <a:rPr lang="en-US" u="sng" dirty="0"/>
              <a:t>comes from investment</a:t>
            </a:r>
            <a:r>
              <a:rPr lang="en-US" dirty="0"/>
              <a:t>:</a:t>
            </a:r>
            <a:br>
              <a:rPr lang="en-US" dirty="0"/>
            </a:br>
            <a:r>
              <a:rPr lang="en-US" dirty="0"/>
              <a:t>Firms borrow to finance spending on plant &amp; equipment, new office buildings, etc. Consumers borrow to buy new houses. </a:t>
            </a:r>
          </a:p>
          <a:p>
            <a:pPr lvl="1" eaLnBrk="1" hangingPunct="1">
              <a:lnSpc>
                <a:spcPct val="105000"/>
              </a:lnSpc>
              <a:spcBef>
                <a:spcPct val="40000"/>
              </a:spcBef>
            </a:pPr>
            <a:r>
              <a:rPr lang="en-US" u="sng" dirty="0"/>
              <a:t>depends negatively on </a:t>
            </a:r>
            <a:r>
              <a:rPr lang="en-US" b="1" i="1" u="sng" dirty="0"/>
              <a:t>r</a:t>
            </a:r>
            <a:r>
              <a:rPr lang="en-US" dirty="0"/>
              <a:t>, </a:t>
            </a:r>
            <a:br>
              <a:rPr lang="en-US" dirty="0"/>
            </a:br>
            <a:r>
              <a:rPr lang="en-US" dirty="0"/>
              <a:t>the “price” of loanable funds </a:t>
            </a:r>
            <a:br>
              <a:rPr lang="en-US" dirty="0"/>
            </a:br>
            <a:r>
              <a:rPr lang="en-US" dirty="0"/>
              <a:t>(cost of borrowing). </a:t>
            </a:r>
          </a:p>
        </p:txBody>
      </p:sp>
    </p:spTree>
    <p:extLst>
      <p:ext uri="{BB962C8B-B14F-4D97-AF65-F5344CB8AC3E}">
        <p14:creationId xmlns:p14="http://schemas.microsoft.com/office/powerpoint/2010/main" val="991665437"/>
      </p:ext>
    </p:extLst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2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942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2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942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2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942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4213" grpId="0" build="p" bldLvl="2" autoUpdateAnimBg="0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Rectangle 1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dirty="0"/>
              <a:t>Loanable funds demand curve</a:t>
            </a:r>
          </a:p>
        </p:txBody>
      </p:sp>
      <p:grpSp>
        <p:nvGrpSpPr>
          <p:cNvPr id="75779" name="Group 3"/>
          <p:cNvGrpSpPr>
            <a:grpSpLocks/>
          </p:cNvGrpSpPr>
          <p:nvPr/>
        </p:nvGrpSpPr>
        <p:grpSpPr bwMode="auto">
          <a:xfrm>
            <a:off x="1143000" y="1385888"/>
            <a:ext cx="5486400" cy="4419600"/>
            <a:chOff x="336" y="672"/>
            <a:chExt cx="3648" cy="2784"/>
          </a:xfrm>
        </p:grpSpPr>
        <p:sp>
          <p:nvSpPr>
            <p:cNvPr id="75784" name="Line 4"/>
            <p:cNvSpPr>
              <a:spLocks noChangeShapeType="1"/>
            </p:cNvSpPr>
            <p:nvPr/>
          </p:nvSpPr>
          <p:spPr bwMode="auto">
            <a:xfrm>
              <a:off x="576" y="855"/>
              <a:ext cx="0" cy="2352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75785" name="Line 5"/>
            <p:cNvSpPr>
              <a:spLocks noChangeShapeType="1"/>
            </p:cNvSpPr>
            <p:nvPr/>
          </p:nvSpPr>
          <p:spPr bwMode="auto">
            <a:xfrm>
              <a:off x="576" y="3207"/>
              <a:ext cx="3312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75786" name="Text Box 6"/>
            <p:cNvSpPr txBox="1">
              <a:spLocks noChangeArrowheads="1"/>
            </p:cNvSpPr>
            <p:nvPr/>
          </p:nvSpPr>
          <p:spPr bwMode="auto">
            <a:xfrm>
              <a:off x="336" y="672"/>
              <a:ext cx="288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en-US" sz="2400" b="1" i="1" dirty="0">
                  <a:latin typeface="Tahoma" pitchFamily="34" charset="0"/>
                </a:rPr>
                <a:t>r</a:t>
              </a:r>
            </a:p>
          </p:txBody>
        </p:sp>
        <p:sp>
          <p:nvSpPr>
            <p:cNvPr id="75787" name="Text Box 7"/>
            <p:cNvSpPr txBox="1">
              <a:spLocks noChangeArrowheads="1"/>
            </p:cNvSpPr>
            <p:nvPr/>
          </p:nvSpPr>
          <p:spPr bwMode="auto">
            <a:xfrm>
              <a:off x="3696" y="3168"/>
              <a:ext cx="288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en-US" sz="2400" b="1" i="1" dirty="0">
                  <a:latin typeface="Tahoma" pitchFamily="34" charset="0"/>
                </a:rPr>
                <a:t>I</a:t>
              </a:r>
            </a:p>
          </p:txBody>
        </p:sp>
      </p:grpSp>
      <p:grpSp>
        <p:nvGrpSpPr>
          <p:cNvPr id="75780" name="Group 8"/>
          <p:cNvGrpSpPr>
            <a:grpSpLocks/>
          </p:cNvGrpSpPr>
          <p:nvPr/>
        </p:nvGrpSpPr>
        <p:grpSpPr bwMode="auto">
          <a:xfrm>
            <a:off x="1905000" y="1927225"/>
            <a:ext cx="4648200" cy="3025775"/>
            <a:chOff x="864" y="1056"/>
            <a:chExt cx="2832" cy="1820"/>
          </a:xfrm>
        </p:grpSpPr>
        <p:sp>
          <p:nvSpPr>
            <p:cNvPr id="75782" name="Text Box 9"/>
            <p:cNvSpPr txBox="1">
              <a:spLocks noChangeArrowheads="1"/>
            </p:cNvSpPr>
            <p:nvPr/>
          </p:nvSpPr>
          <p:spPr bwMode="auto">
            <a:xfrm>
              <a:off x="3216" y="2601"/>
              <a:ext cx="480" cy="2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sz="2400" b="1" i="1" dirty="0">
                  <a:latin typeface="Tahoma" pitchFamily="34" charset="0"/>
                </a:rPr>
                <a:t>I</a:t>
              </a:r>
              <a:r>
                <a:rPr lang="en-US" sz="1200" b="1" i="1" dirty="0">
                  <a:latin typeface="Tahoma" pitchFamily="34" charset="0"/>
                </a:rPr>
                <a:t> </a:t>
              </a:r>
              <a:r>
                <a:rPr lang="en-US" sz="2400" dirty="0">
                  <a:latin typeface="Tahoma" pitchFamily="34" charset="0"/>
                </a:rPr>
                <a:t>(</a:t>
              </a:r>
              <a:r>
                <a:rPr lang="en-US" sz="2400" b="1" i="1" dirty="0">
                  <a:latin typeface="Tahoma" pitchFamily="34" charset="0"/>
                </a:rPr>
                <a:t>r</a:t>
              </a:r>
              <a:r>
                <a:rPr lang="en-US" sz="1200" b="1" i="1" dirty="0">
                  <a:latin typeface="Tahoma" pitchFamily="34" charset="0"/>
                </a:rPr>
                <a:t> </a:t>
              </a:r>
              <a:r>
                <a:rPr lang="en-US" sz="2400" dirty="0">
                  <a:latin typeface="Tahoma" pitchFamily="34" charset="0"/>
                </a:rPr>
                <a:t>)</a:t>
              </a:r>
            </a:p>
          </p:txBody>
        </p:sp>
        <p:sp>
          <p:nvSpPr>
            <p:cNvPr id="75783" name="Freeform 10"/>
            <p:cNvSpPr>
              <a:spLocks/>
            </p:cNvSpPr>
            <p:nvPr/>
          </p:nvSpPr>
          <p:spPr bwMode="auto">
            <a:xfrm>
              <a:off x="864" y="1056"/>
              <a:ext cx="2352" cy="1728"/>
            </a:xfrm>
            <a:custGeom>
              <a:avLst/>
              <a:gdLst>
                <a:gd name="T0" fmla="*/ 0 w 2208"/>
                <a:gd name="T1" fmla="*/ 0 h 1632"/>
                <a:gd name="T2" fmla="*/ 1193 w 2208"/>
                <a:gd name="T3" fmla="*/ 1590 h 1632"/>
                <a:gd name="T4" fmla="*/ 3658 w 2208"/>
                <a:gd name="T5" fmla="*/ 2579 h 1632"/>
                <a:gd name="T6" fmla="*/ 0 60000 65536"/>
                <a:gd name="T7" fmla="*/ 0 60000 65536"/>
                <a:gd name="T8" fmla="*/ 0 60000 65536"/>
                <a:gd name="T9" fmla="*/ 0 w 2208"/>
                <a:gd name="T10" fmla="*/ 0 h 1632"/>
                <a:gd name="T11" fmla="*/ 2208 w 2208"/>
                <a:gd name="T12" fmla="*/ 1632 h 1632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208" h="1632">
                  <a:moveTo>
                    <a:pt x="0" y="0"/>
                  </a:moveTo>
                  <a:cubicBezTo>
                    <a:pt x="176" y="368"/>
                    <a:pt x="352" y="736"/>
                    <a:pt x="720" y="1008"/>
                  </a:cubicBezTo>
                  <a:cubicBezTo>
                    <a:pt x="1088" y="1280"/>
                    <a:pt x="1648" y="1456"/>
                    <a:pt x="2208" y="1632"/>
                  </a:cubicBezTo>
                </a:path>
              </a:pathLst>
            </a:custGeom>
            <a:noFill/>
            <a:ln w="38100" cmpd="sng">
              <a:solidFill>
                <a:srgbClr val="003399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 dirty="0"/>
            </a:p>
          </p:txBody>
        </p:sp>
      </p:grpSp>
      <p:sp>
        <p:nvSpPr>
          <p:cNvPr id="96267" name="Text Box 11"/>
          <p:cNvSpPr txBox="1">
            <a:spLocks noChangeArrowheads="1"/>
          </p:cNvSpPr>
          <p:nvPr/>
        </p:nvSpPr>
        <p:spPr bwMode="auto">
          <a:xfrm>
            <a:off x="5176838" y="1828800"/>
            <a:ext cx="2819400" cy="1692275"/>
          </a:xfrm>
          <a:prstGeom prst="rect">
            <a:avLst/>
          </a:prstGeom>
          <a:solidFill>
            <a:srgbClr val="FFFFCC"/>
          </a:solidFill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spAutoFit/>
          </a:bodyPr>
          <a:lstStyle/>
          <a:p>
            <a:pPr>
              <a:lnSpc>
                <a:spcPct val="105000"/>
              </a:lnSpc>
              <a:spcBef>
                <a:spcPct val="50000"/>
              </a:spcBef>
              <a:defRPr/>
            </a:pPr>
            <a:r>
              <a:rPr lang="en-US" sz="2500" dirty="0">
                <a:cs typeface="+mn-cs"/>
              </a:rPr>
              <a:t>The investment curve is also the demand curve for loanable funds.</a:t>
            </a:r>
          </a:p>
        </p:txBody>
      </p:sp>
    </p:spTree>
    <p:extLst>
      <p:ext uri="{BB962C8B-B14F-4D97-AF65-F5344CB8AC3E}">
        <p14:creationId xmlns:p14="http://schemas.microsoft.com/office/powerpoint/2010/main" val="2419461120"/>
      </p:ext>
    </p:extLst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6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6267" grpId="0" animBg="1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dirty="0"/>
              <a:t>Supply of funds: saving</a:t>
            </a:r>
          </a:p>
        </p:txBody>
      </p:sp>
      <p:sp>
        <p:nvSpPr>
          <p:cNvPr id="98309" name="Rectangle 5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US" dirty="0"/>
              <a:t>The supply of loanable funds comes from saving:</a:t>
            </a:r>
          </a:p>
          <a:p>
            <a:pPr lvl="1" eaLnBrk="1" hangingPunct="1">
              <a:lnSpc>
                <a:spcPct val="105000"/>
              </a:lnSpc>
              <a:spcBef>
                <a:spcPct val="45000"/>
              </a:spcBef>
            </a:pPr>
            <a:r>
              <a:rPr lang="en-US" dirty="0"/>
              <a:t>Households use their saving to make bank deposits, purchase bonds and other assets. These funds become available to firms to borrow and finance investment spending. </a:t>
            </a:r>
          </a:p>
          <a:p>
            <a:pPr lvl="1" eaLnBrk="1" hangingPunct="1">
              <a:lnSpc>
                <a:spcPct val="105000"/>
              </a:lnSpc>
              <a:spcBef>
                <a:spcPct val="45000"/>
              </a:spcBef>
            </a:pPr>
            <a:r>
              <a:rPr lang="en-US" dirty="0"/>
              <a:t>The government may also contribute to saving </a:t>
            </a:r>
            <a:br>
              <a:rPr lang="en-US" dirty="0"/>
            </a:br>
            <a:r>
              <a:rPr lang="en-US" dirty="0"/>
              <a:t>if it does not spend all the tax revenue it receives. </a:t>
            </a:r>
          </a:p>
        </p:txBody>
      </p:sp>
    </p:spTree>
    <p:extLst>
      <p:ext uri="{BB962C8B-B14F-4D97-AF65-F5344CB8AC3E}">
        <p14:creationId xmlns:p14="http://schemas.microsoft.com/office/powerpoint/2010/main" val="1322713910"/>
      </p:ext>
    </p:extLst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983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0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9830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0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9830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8309" grpId="0" build="p" bldLvl="2" autoUpdateAnimBg="0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dirty="0"/>
              <a:t>Types of saving</a:t>
            </a:r>
          </a:p>
        </p:txBody>
      </p:sp>
      <p:sp>
        <p:nvSpPr>
          <p:cNvPr id="77827" name="Rectangle 5"/>
          <p:cNvSpPr>
            <a:spLocks noGrp="1" noChangeArrowheads="1"/>
          </p:cNvSpPr>
          <p:nvPr>
            <p:ph type="body" idx="1"/>
          </p:nvPr>
        </p:nvSpPr>
        <p:spPr>
          <a:xfrm>
            <a:off x="523875" y="1566863"/>
            <a:ext cx="7793038" cy="4525962"/>
          </a:xfrm>
        </p:spPr>
        <p:txBody>
          <a:bodyPr/>
          <a:lstStyle/>
          <a:p>
            <a:pPr eaLnBrk="1" hangingPunct="1">
              <a:spcBef>
                <a:spcPct val="55000"/>
              </a:spcBef>
              <a:buFont typeface="Wingdings" pitchFamily="2" charset="2"/>
              <a:buNone/>
            </a:pPr>
            <a:r>
              <a:rPr lang="en-US" b="1" dirty="0">
                <a:solidFill>
                  <a:srgbClr val="CC0000"/>
                </a:solidFill>
              </a:rPr>
              <a:t>Private saving</a:t>
            </a:r>
            <a:r>
              <a:rPr lang="en-US" dirty="0"/>
              <a:t>	= (</a:t>
            </a:r>
            <a:r>
              <a:rPr lang="en-US" b="1" i="1" dirty="0"/>
              <a:t>Y</a:t>
            </a:r>
            <a:r>
              <a:rPr lang="en-US" dirty="0"/>
              <a:t> – </a:t>
            </a:r>
            <a:r>
              <a:rPr lang="en-US" b="1" i="1" dirty="0"/>
              <a:t>T</a:t>
            </a:r>
            <a:r>
              <a:rPr lang="en-US" sz="1100" dirty="0"/>
              <a:t> </a:t>
            </a:r>
            <a:r>
              <a:rPr lang="en-US" dirty="0"/>
              <a:t>) – </a:t>
            </a:r>
            <a:r>
              <a:rPr lang="en-US" b="1" i="1" dirty="0"/>
              <a:t>C</a:t>
            </a:r>
          </a:p>
          <a:p>
            <a:pPr eaLnBrk="1" hangingPunct="1">
              <a:spcBef>
                <a:spcPct val="55000"/>
              </a:spcBef>
              <a:buFont typeface="Wingdings" pitchFamily="2" charset="2"/>
              <a:buNone/>
            </a:pPr>
            <a:r>
              <a:rPr lang="en-US" b="1" dirty="0">
                <a:solidFill>
                  <a:srgbClr val="CC0000"/>
                </a:solidFill>
              </a:rPr>
              <a:t>Public saving</a:t>
            </a:r>
            <a:r>
              <a:rPr lang="en-US" dirty="0"/>
              <a:t> 	=  </a:t>
            </a:r>
            <a:r>
              <a:rPr lang="en-US" b="1" i="1" dirty="0"/>
              <a:t>T</a:t>
            </a:r>
            <a:r>
              <a:rPr lang="en-US" dirty="0"/>
              <a:t> – </a:t>
            </a:r>
            <a:r>
              <a:rPr lang="en-US" b="1" i="1" dirty="0"/>
              <a:t>G</a:t>
            </a:r>
          </a:p>
          <a:p>
            <a:pPr eaLnBrk="1" hangingPunct="1">
              <a:spcBef>
                <a:spcPct val="55000"/>
              </a:spcBef>
              <a:buFont typeface="Wingdings" pitchFamily="2" charset="2"/>
              <a:buNone/>
            </a:pPr>
            <a:r>
              <a:rPr lang="en-US" b="1" dirty="0">
                <a:solidFill>
                  <a:srgbClr val="CC0000"/>
                </a:solidFill>
              </a:rPr>
              <a:t>National saving</a:t>
            </a:r>
            <a:r>
              <a:rPr lang="en-US" dirty="0"/>
              <a:t>, </a:t>
            </a:r>
            <a:r>
              <a:rPr lang="en-US" b="1" i="1" dirty="0"/>
              <a:t>S</a:t>
            </a:r>
            <a:r>
              <a:rPr lang="en-US" dirty="0"/>
              <a:t> </a:t>
            </a:r>
          </a:p>
          <a:p>
            <a:pPr lvl="1" eaLnBrk="1" hangingPunct="1">
              <a:lnSpc>
                <a:spcPct val="105000"/>
              </a:lnSpc>
              <a:spcBef>
                <a:spcPct val="40000"/>
              </a:spcBef>
              <a:buFont typeface="Wingdings" pitchFamily="2" charset="2"/>
              <a:buNone/>
            </a:pPr>
            <a:r>
              <a:rPr lang="en-US" dirty="0"/>
              <a:t>= private saving + public saving</a:t>
            </a:r>
          </a:p>
          <a:p>
            <a:pPr lvl="1" eaLnBrk="1" hangingPunct="1">
              <a:lnSpc>
                <a:spcPct val="105000"/>
              </a:lnSpc>
              <a:spcBef>
                <a:spcPct val="40000"/>
              </a:spcBef>
              <a:buFont typeface="Wingdings" pitchFamily="2" charset="2"/>
              <a:buNone/>
            </a:pPr>
            <a:r>
              <a:rPr lang="en-US" dirty="0"/>
              <a:t>=  (</a:t>
            </a:r>
            <a:r>
              <a:rPr lang="en-US" b="1" i="1" dirty="0"/>
              <a:t>Y</a:t>
            </a:r>
            <a:r>
              <a:rPr lang="en-US" dirty="0"/>
              <a:t> –</a:t>
            </a:r>
            <a:r>
              <a:rPr lang="en-US" b="1" i="1" dirty="0"/>
              <a:t>T</a:t>
            </a:r>
            <a:r>
              <a:rPr lang="en-US" dirty="0"/>
              <a:t> ) – </a:t>
            </a:r>
            <a:r>
              <a:rPr lang="en-US" b="1" i="1" dirty="0"/>
              <a:t>C</a:t>
            </a:r>
            <a:r>
              <a:rPr lang="en-US" dirty="0"/>
              <a:t>  +  </a:t>
            </a:r>
            <a:r>
              <a:rPr lang="en-US" b="1" i="1" dirty="0"/>
              <a:t>T</a:t>
            </a:r>
            <a:r>
              <a:rPr lang="en-US" dirty="0"/>
              <a:t> – </a:t>
            </a:r>
            <a:r>
              <a:rPr lang="en-US" b="1" i="1" dirty="0"/>
              <a:t>G</a:t>
            </a:r>
            <a:r>
              <a:rPr lang="en-US" dirty="0"/>
              <a:t> </a:t>
            </a:r>
          </a:p>
          <a:p>
            <a:pPr lvl="1" eaLnBrk="1" hangingPunct="1">
              <a:lnSpc>
                <a:spcPct val="105000"/>
              </a:lnSpc>
              <a:spcBef>
                <a:spcPct val="40000"/>
              </a:spcBef>
              <a:buFont typeface="Wingdings" pitchFamily="2" charset="2"/>
              <a:buNone/>
            </a:pPr>
            <a:r>
              <a:rPr lang="en-US" dirty="0"/>
              <a:t>=    </a:t>
            </a:r>
            <a:r>
              <a:rPr lang="en-US" b="1" i="1" dirty="0"/>
              <a:t>Y</a:t>
            </a:r>
            <a:r>
              <a:rPr lang="en-US" dirty="0"/>
              <a:t> – </a:t>
            </a:r>
            <a:r>
              <a:rPr lang="en-US" b="1" i="1" dirty="0"/>
              <a:t>C</a:t>
            </a:r>
            <a:r>
              <a:rPr lang="en-US" dirty="0"/>
              <a:t> – </a:t>
            </a:r>
            <a:r>
              <a:rPr lang="en-US" b="1" i="1" dirty="0"/>
              <a:t>G</a:t>
            </a:r>
          </a:p>
        </p:txBody>
      </p:sp>
    </p:spTree>
    <p:extLst>
      <p:ext uri="{BB962C8B-B14F-4D97-AF65-F5344CB8AC3E}">
        <p14:creationId xmlns:p14="http://schemas.microsoft.com/office/powerpoint/2010/main" val="3475738577"/>
      </p:ext>
    </p:extLst>
  </p:cSld>
  <p:clrMapOvr>
    <a:masterClrMapping/>
  </p:clrMapOvr>
  <p:transition>
    <p:wipe dir="r"/>
  </p:transition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9" name="Rectangle 2"/>
          <p:cNvSpPr>
            <a:spLocks noGrp="1" noChangeArrowheads="1"/>
          </p:cNvSpPr>
          <p:nvPr>
            <p:ph type="title"/>
          </p:nvPr>
        </p:nvSpPr>
        <p:spPr>
          <a:xfrm>
            <a:off x="463550" y="358775"/>
            <a:ext cx="8159750" cy="854075"/>
          </a:xfrm>
        </p:spPr>
        <p:txBody>
          <a:bodyPr/>
          <a:lstStyle/>
          <a:p>
            <a:pPr eaLnBrk="1" hangingPunct="1"/>
            <a:r>
              <a:rPr lang="en-US" sz="3100" i="1" dirty="0"/>
              <a:t>Notation:</a:t>
            </a:r>
            <a:r>
              <a:rPr lang="en-US" sz="3100" dirty="0"/>
              <a:t>  </a:t>
            </a:r>
            <a:r>
              <a:rPr lang="en-US" b="0" dirty="0">
                <a:latin typeface="Times New Roman"/>
                <a:ea typeface="Lucida Grande"/>
                <a:cs typeface="Times New Roman"/>
              </a:rPr>
              <a:t>Δ</a:t>
            </a:r>
            <a:r>
              <a:rPr lang="en-US" sz="3100" dirty="0">
                <a:sym typeface="Symbol" pitchFamily="18" charset="2"/>
              </a:rPr>
              <a:t> = change in a variable</a:t>
            </a:r>
          </a:p>
        </p:txBody>
      </p:sp>
      <p:sp>
        <p:nvSpPr>
          <p:cNvPr id="10240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57213" y="1354138"/>
            <a:ext cx="7772400" cy="1295400"/>
          </a:xfrm>
        </p:spPr>
        <p:txBody>
          <a:bodyPr/>
          <a:lstStyle/>
          <a:p>
            <a:pPr eaLnBrk="1" hangingPunct="1">
              <a:spcBef>
                <a:spcPct val="30000"/>
              </a:spcBef>
            </a:pPr>
            <a:r>
              <a:rPr lang="en-US" sz="2600" dirty="0"/>
              <a:t>For any variable </a:t>
            </a:r>
            <a:r>
              <a:rPr lang="en-US" sz="2600" b="1" i="1" dirty="0"/>
              <a:t>X</a:t>
            </a:r>
            <a:r>
              <a:rPr lang="en-US" sz="2600" dirty="0"/>
              <a:t>, </a:t>
            </a:r>
            <a:r>
              <a:rPr lang="en-US" dirty="0">
                <a:latin typeface="Times New Roman"/>
                <a:ea typeface="Lucida Grande"/>
                <a:cs typeface="Times New Roman"/>
              </a:rPr>
              <a:t>Δ</a:t>
            </a:r>
            <a:r>
              <a:rPr lang="en-US" sz="2600" b="1" i="1" dirty="0">
                <a:sym typeface="Symbol" pitchFamily="18" charset="2"/>
              </a:rPr>
              <a:t>X</a:t>
            </a:r>
            <a:r>
              <a:rPr lang="en-US" sz="2600" dirty="0">
                <a:sym typeface="Symbol" pitchFamily="18" charset="2"/>
              </a:rPr>
              <a:t> = “change in </a:t>
            </a:r>
            <a:r>
              <a:rPr lang="en-US" sz="2600" b="1" i="1" dirty="0">
                <a:sym typeface="Symbol" pitchFamily="18" charset="2"/>
              </a:rPr>
              <a:t>X </a:t>
            </a:r>
            <a:r>
              <a:rPr lang="en-US" sz="2600" dirty="0">
                <a:sym typeface="Symbol" pitchFamily="18" charset="2"/>
              </a:rPr>
              <a:t>”</a:t>
            </a:r>
          </a:p>
          <a:p>
            <a:pPr eaLnBrk="1" hangingPunct="1">
              <a:spcBef>
                <a:spcPct val="30000"/>
              </a:spcBef>
              <a:buNone/>
            </a:pPr>
            <a:r>
              <a:rPr lang="en-US" sz="2600" dirty="0">
                <a:sym typeface="Symbol" pitchFamily="18" charset="2"/>
              </a:rPr>
              <a:t>	</a:t>
            </a:r>
            <a:r>
              <a:rPr lang="en-US" dirty="0">
                <a:solidFill>
                  <a:srgbClr val="000000"/>
                </a:solidFill>
                <a:latin typeface="Times New Roman"/>
                <a:ea typeface="Lucida Grande"/>
                <a:cs typeface="Times New Roman"/>
              </a:rPr>
              <a:t>Δ</a:t>
            </a:r>
            <a:r>
              <a:rPr lang="en-US" sz="2600" dirty="0">
                <a:sym typeface="Symbol" pitchFamily="18" charset="2"/>
              </a:rPr>
              <a:t> is the Greek (uppercase) letter </a:t>
            </a:r>
            <a:r>
              <a:rPr lang="en-US" sz="2600" i="1" dirty="0">
                <a:sym typeface="Symbol" pitchFamily="18" charset="2"/>
              </a:rPr>
              <a:t>Delta</a:t>
            </a:r>
          </a:p>
        </p:txBody>
      </p:sp>
      <p:sp>
        <p:nvSpPr>
          <p:cNvPr id="102404" name="Rectangle 4"/>
          <p:cNvSpPr>
            <a:spLocks noChangeArrowheads="1"/>
          </p:cNvSpPr>
          <p:nvPr/>
        </p:nvSpPr>
        <p:spPr bwMode="auto">
          <a:xfrm>
            <a:off x="539750" y="2660650"/>
            <a:ext cx="7543800" cy="1995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342900" indent="-342900">
              <a:lnSpc>
                <a:spcPct val="105000"/>
              </a:lnSpc>
              <a:spcBef>
                <a:spcPct val="60000"/>
              </a:spcBef>
              <a:buClr>
                <a:srgbClr val="008080"/>
              </a:buClr>
              <a:buSzPct val="120000"/>
              <a:buFont typeface="Wingdings" pitchFamily="2" charset="2"/>
              <a:buNone/>
            </a:pPr>
            <a:r>
              <a:rPr lang="en-US" sz="2600" dirty="0"/>
              <a:t>Examples:</a:t>
            </a:r>
          </a:p>
          <a:p>
            <a:pPr marL="342900" indent="-342900">
              <a:lnSpc>
                <a:spcPct val="105000"/>
              </a:lnSpc>
              <a:spcBef>
                <a:spcPct val="30000"/>
              </a:spcBef>
              <a:buClr>
                <a:srgbClr val="996633"/>
              </a:buClr>
              <a:buSzPct val="120000"/>
              <a:buFont typeface="Wingdings" pitchFamily="2" charset="2"/>
              <a:buChar char="§"/>
            </a:pPr>
            <a:r>
              <a:rPr lang="en-US" sz="2600" dirty="0"/>
              <a:t>If </a:t>
            </a:r>
            <a:r>
              <a:rPr lang="en-US" sz="2800" kern="0" dirty="0">
                <a:solidFill>
                  <a:srgbClr val="000000"/>
                </a:solidFill>
                <a:latin typeface="Times New Roman"/>
                <a:ea typeface="Lucida Grande"/>
                <a:cs typeface="Times New Roman"/>
              </a:rPr>
              <a:t>Δ</a:t>
            </a:r>
            <a:r>
              <a:rPr lang="en-US" sz="2600" b="1" i="1" dirty="0">
                <a:sym typeface="Symbol" pitchFamily="18" charset="2"/>
              </a:rPr>
              <a:t>L</a:t>
            </a:r>
            <a:r>
              <a:rPr lang="en-US" sz="2600" dirty="0">
                <a:sym typeface="Symbol" pitchFamily="18" charset="2"/>
              </a:rPr>
              <a:t> = 1 and </a:t>
            </a:r>
            <a:r>
              <a:rPr lang="en-US" sz="2800" kern="0" dirty="0">
                <a:solidFill>
                  <a:srgbClr val="000000"/>
                </a:solidFill>
                <a:latin typeface="Times New Roman"/>
                <a:ea typeface="Lucida Grande"/>
                <a:cs typeface="Times New Roman"/>
              </a:rPr>
              <a:t>Δ</a:t>
            </a:r>
            <a:r>
              <a:rPr lang="en-US" sz="2600" b="1" i="1" dirty="0">
                <a:sym typeface="Symbol" pitchFamily="18" charset="2"/>
              </a:rPr>
              <a:t>K</a:t>
            </a:r>
            <a:r>
              <a:rPr lang="en-US" sz="2600" dirty="0">
                <a:sym typeface="Symbol" pitchFamily="18" charset="2"/>
              </a:rPr>
              <a:t> = 0, then </a:t>
            </a:r>
            <a:r>
              <a:rPr lang="en-US" sz="2800" kern="0" dirty="0">
                <a:solidFill>
                  <a:srgbClr val="000000"/>
                </a:solidFill>
                <a:latin typeface="Times New Roman"/>
                <a:ea typeface="Lucida Grande"/>
                <a:cs typeface="Times New Roman"/>
              </a:rPr>
              <a:t>Δ</a:t>
            </a:r>
            <a:r>
              <a:rPr lang="en-US" sz="2600" b="1" i="1" dirty="0">
                <a:sym typeface="Symbol" pitchFamily="18" charset="2"/>
              </a:rPr>
              <a:t>Y</a:t>
            </a:r>
            <a:r>
              <a:rPr lang="en-US" sz="2600" dirty="0">
                <a:sym typeface="Symbol" pitchFamily="18" charset="2"/>
              </a:rPr>
              <a:t> = </a:t>
            </a:r>
            <a:r>
              <a:rPr lang="en-US" sz="2600" b="1" i="1" dirty="0">
                <a:sym typeface="Symbol" pitchFamily="18" charset="2"/>
              </a:rPr>
              <a:t>MPL</a:t>
            </a:r>
            <a:r>
              <a:rPr lang="en-US" sz="2600" dirty="0">
                <a:sym typeface="Symbol" pitchFamily="18" charset="2"/>
              </a:rPr>
              <a:t>. </a:t>
            </a:r>
          </a:p>
          <a:p>
            <a:pPr marL="342900" indent="-342900">
              <a:lnSpc>
                <a:spcPct val="105000"/>
              </a:lnSpc>
              <a:spcBef>
                <a:spcPct val="60000"/>
              </a:spcBef>
              <a:buClr>
                <a:srgbClr val="008080"/>
              </a:buClr>
              <a:buSzPct val="120000"/>
            </a:pPr>
            <a:r>
              <a:rPr lang="en-US" sz="2600" dirty="0">
                <a:sym typeface="Symbol" pitchFamily="18" charset="2"/>
              </a:rPr>
              <a:t>	More generally, if </a:t>
            </a:r>
            <a:r>
              <a:rPr lang="en-US" sz="2800" kern="0" dirty="0">
                <a:solidFill>
                  <a:srgbClr val="000000"/>
                </a:solidFill>
                <a:latin typeface="Times New Roman"/>
                <a:ea typeface="Lucida Grande"/>
                <a:cs typeface="Times New Roman"/>
              </a:rPr>
              <a:t>Δ</a:t>
            </a:r>
            <a:r>
              <a:rPr lang="en-US" sz="2600" b="1" i="1" dirty="0">
                <a:sym typeface="Symbol" pitchFamily="18" charset="2"/>
              </a:rPr>
              <a:t>K</a:t>
            </a:r>
            <a:r>
              <a:rPr lang="en-US" sz="2600" dirty="0">
                <a:sym typeface="Symbol" pitchFamily="18" charset="2"/>
              </a:rPr>
              <a:t> = 0, then</a:t>
            </a:r>
          </a:p>
        </p:txBody>
      </p:sp>
      <p:graphicFrame>
        <p:nvGraphicFramePr>
          <p:cNvPr id="102405" name="Object 2"/>
          <p:cNvGraphicFramePr>
            <a:graphicFrameLocks noChangeAspect="1"/>
          </p:cNvGraphicFramePr>
          <p:nvPr/>
        </p:nvGraphicFramePr>
        <p:xfrm>
          <a:off x="5608638" y="3663950"/>
          <a:ext cx="1811337" cy="8763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576" name="Equation" r:id="rId4" imgW="837836" imgH="406224" progId="Equation.DSMT4">
                  <p:embed/>
                </p:oleObj>
              </mc:Choice>
              <mc:Fallback>
                <p:oleObj name="Equation" r:id="rId4" imgW="837836" imgH="406224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608638" y="3663950"/>
                        <a:ext cx="1811337" cy="8763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2406" name="Rectangle 6"/>
          <p:cNvSpPr>
            <a:spLocks noChangeArrowheads="1"/>
          </p:cNvSpPr>
          <p:nvPr/>
        </p:nvSpPr>
        <p:spPr bwMode="auto">
          <a:xfrm>
            <a:off x="549275" y="4592638"/>
            <a:ext cx="7239000" cy="1766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287338" indent="-287338">
              <a:lnSpc>
                <a:spcPct val="105000"/>
              </a:lnSpc>
              <a:spcBef>
                <a:spcPct val="35000"/>
              </a:spcBef>
              <a:buClr>
                <a:srgbClr val="996633"/>
              </a:buClr>
              <a:buSzPct val="120000"/>
              <a:buFont typeface="Wingdings" pitchFamily="2" charset="2"/>
              <a:buChar char="§"/>
              <a:tabLst>
                <a:tab pos="1198563" algn="ctr"/>
                <a:tab pos="2006600" algn="l"/>
              </a:tabLst>
            </a:pPr>
            <a:r>
              <a:rPr lang="en-US" sz="2800" dirty="0">
                <a:latin typeface="Times New Roman"/>
                <a:ea typeface="Lucida Grande"/>
                <a:cs typeface="Times New Roman"/>
              </a:rPr>
              <a:t>Δ</a:t>
            </a:r>
            <a:r>
              <a:rPr lang="en-US" sz="2600" dirty="0">
                <a:sym typeface="Symbol" pitchFamily="18" charset="2"/>
              </a:rPr>
              <a:t>(</a:t>
            </a:r>
            <a:r>
              <a:rPr lang="en-US" sz="2600" b="1" i="1" dirty="0">
                <a:sym typeface="Symbol" pitchFamily="18" charset="2"/>
              </a:rPr>
              <a:t>Y </a:t>
            </a:r>
            <a:r>
              <a:rPr lang="en-US" sz="2800" dirty="0">
                <a:latin typeface="Arial"/>
                <a:ea typeface="ＭＳ ゴシック"/>
                <a:cs typeface="Arial"/>
              </a:rPr>
              <a:t>− </a:t>
            </a:r>
            <a:r>
              <a:rPr lang="en-US" sz="2600" b="1" i="1" dirty="0">
                <a:sym typeface="Symbol" pitchFamily="18" charset="2"/>
              </a:rPr>
              <a:t>T </a:t>
            </a:r>
            <a:r>
              <a:rPr lang="en-US" sz="2600" dirty="0">
                <a:sym typeface="Symbol" pitchFamily="18" charset="2"/>
              </a:rPr>
              <a:t>)</a:t>
            </a:r>
            <a:r>
              <a:rPr lang="en-US" sz="2600" b="1" dirty="0">
                <a:sym typeface="Symbol" pitchFamily="18" charset="2"/>
              </a:rPr>
              <a:t> </a:t>
            </a:r>
            <a:r>
              <a:rPr lang="en-US" sz="2600" dirty="0">
                <a:sym typeface="Symbol" pitchFamily="18" charset="2"/>
              </a:rPr>
              <a:t>= </a:t>
            </a:r>
            <a:r>
              <a:rPr lang="en-US" sz="2800" dirty="0">
                <a:latin typeface="Times New Roman"/>
                <a:ea typeface="Lucida Grande"/>
                <a:cs typeface="Times New Roman"/>
              </a:rPr>
              <a:t>Δ</a:t>
            </a:r>
            <a:r>
              <a:rPr lang="en-US" sz="2600" b="1" i="1" dirty="0">
                <a:sym typeface="Symbol" pitchFamily="18" charset="2"/>
              </a:rPr>
              <a:t>Y </a:t>
            </a:r>
            <a:r>
              <a:rPr lang="en-US" sz="2800" dirty="0">
                <a:solidFill>
                  <a:srgbClr val="000000"/>
                </a:solidFill>
                <a:latin typeface="Arial"/>
                <a:ea typeface="ＭＳ ゴシック"/>
                <a:cs typeface="Arial"/>
              </a:rPr>
              <a:t>−</a:t>
            </a:r>
            <a:r>
              <a:rPr lang="en-US" sz="2600" dirty="0">
                <a:sym typeface="Symbol" pitchFamily="18" charset="2"/>
              </a:rPr>
              <a:t> </a:t>
            </a:r>
            <a:r>
              <a:rPr lang="en-US" sz="2800" dirty="0">
                <a:latin typeface="Times New Roman"/>
                <a:ea typeface="Lucida Grande"/>
                <a:cs typeface="Times New Roman"/>
              </a:rPr>
              <a:t>Δ</a:t>
            </a:r>
            <a:r>
              <a:rPr lang="en-US" sz="2600" b="1" i="1" dirty="0">
                <a:sym typeface="Symbol" pitchFamily="18" charset="2"/>
              </a:rPr>
              <a:t>T </a:t>
            </a:r>
            <a:r>
              <a:rPr lang="en-US" sz="2600" dirty="0">
                <a:sym typeface="Symbol" pitchFamily="18" charset="2"/>
              </a:rPr>
              <a:t>, so</a:t>
            </a:r>
          </a:p>
          <a:p>
            <a:pPr marL="287338" indent="-287338">
              <a:lnSpc>
                <a:spcPct val="105000"/>
              </a:lnSpc>
              <a:spcBef>
                <a:spcPct val="35000"/>
              </a:spcBef>
              <a:buClr>
                <a:srgbClr val="008080"/>
              </a:buClr>
              <a:buSzPct val="120000"/>
              <a:tabLst>
                <a:tab pos="1198563" algn="ctr"/>
                <a:tab pos="2006600" algn="l"/>
              </a:tabLst>
            </a:pPr>
            <a:r>
              <a:rPr lang="en-US" sz="2600" b="1" dirty="0">
                <a:sym typeface="Symbol" pitchFamily="18" charset="2"/>
              </a:rPr>
              <a:t>		</a:t>
            </a:r>
            <a:r>
              <a:rPr lang="en-US" sz="2800" dirty="0">
                <a:latin typeface="Times New Roman"/>
                <a:ea typeface="Lucida Grande"/>
                <a:cs typeface="Times New Roman"/>
              </a:rPr>
              <a:t>Δ</a:t>
            </a:r>
            <a:r>
              <a:rPr lang="en-US" sz="2600" b="1" dirty="0">
                <a:sym typeface="Symbol" pitchFamily="18" charset="2"/>
              </a:rPr>
              <a:t>C</a:t>
            </a:r>
            <a:r>
              <a:rPr lang="en-US" sz="2600" dirty="0">
                <a:sym typeface="Symbol" pitchFamily="18" charset="2"/>
              </a:rPr>
              <a:t> 	=  </a:t>
            </a:r>
            <a:r>
              <a:rPr lang="en-US" sz="2600" b="1" i="1" dirty="0">
                <a:sym typeface="Symbol" pitchFamily="18" charset="2"/>
              </a:rPr>
              <a:t>MPC </a:t>
            </a:r>
            <a:r>
              <a:rPr lang="en-US" sz="2800" dirty="0">
                <a:latin typeface="Times New Roman"/>
                <a:ea typeface="ＭＳ ゴシック"/>
                <a:cs typeface="Times New Roman"/>
              </a:rPr>
              <a:t>×</a:t>
            </a:r>
            <a:r>
              <a:rPr lang="en-US" sz="2600" b="1" dirty="0">
                <a:sym typeface="Symbol" pitchFamily="18" charset="2"/>
              </a:rPr>
              <a:t> </a:t>
            </a:r>
            <a:r>
              <a:rPr lang="en-US" sz="2600" dirty="0">
                <a:sym typeface="Symbol" pitchFamily="18" charset="2"/>
              </a:rPr>
              <a:t>(</a:t>
            </a:r>
            <a:r>
              <a:rPr lang="en-US" sz="2800" dirty="0">
                <a:latin typeface="Times New Roman"/>
                <a:ea typeface="Lucida Grande"/>
                <a:cs typeface="Times New Roman"/>
              </a:rPr>
              <a:t>Δ</a:t>
            </a:r>
            <a:r>
              <a:rPr lang="en-US" sz="2600" b="1" i="1" dirty="0">
                <a:sym typeface="Symbol" pitchFamily="18" charset="2"/>
              </a:rPr>
              <a:t>Y </a:t>
            </a:r>
            <a:r>
              <a:rPr lang="en-US" sz="2800" b="1" dirty="0">
                <a:solidFill>
                  <a:srgbClr val="000000"/>
                </a:solidFill>
                <a:latin typeface="Times New Roman"/>
                <a:ea typeface="ＭＳ ゴシック"/>
                <a:cs typeface="Times New Roman"/>
              </a:rPr>
              <a:t>−</a:t>
            </a:r>
            <a:r>
              <a:rPr lang="en-US" sz="2600" dirty="0">
                <a:sym typeface="Symbol" pitchFamily="18" charset="2"/>
              </a:rPr>
              <a:t> </a:t>
            </a:r>
            <a:r>
              <a:rPr lang="en-US" sz="2800" dirty="0">
                <a:latin typeface="Times New Roman"/>
                <a:ea typeface="Lucida Grande"/>
                <a:cs typeface="Times New Roman"/>
              </a:rPr>
              <a:t>Δ</a:t>
            </a:r>
            <a:r>
              <a:rPr lang="en-US" sz="2600" b="1" i="1" dirty="0">
                <a:sym typeface="Symbol" pitchFamily="18" charset="2"/>
              </a:rPr>
              <a:t>T </a:t>
            </a:r>
            <a:r>
              <a:rPr lang="en-US" sz="2600" dirty="0">
                <a:sym typeface="Symbol" pitchFamily="18" charset="2"/>
              </a:rPr>
              <a:t>) </a:t>
            </a:r>
          </a:p>
          <a:p>
            <a:pPr marL="287338" indent="-287338">
              <a:lnSpc>
                <a:spcPct val="105000"/>
              </a:lnSpc>
              <a:spcBef>
                <a:spcPct val="35000"/>
              </a:spcBef>
              <a:buClr>
                <a:srgbClr val="008080"/>
              </a:buClr>
              <a:buSzPct val="120000"/>
              <a:tabLst>
                <a:tab pos="1198563" algn="ctr"/>
                <a:tab pos="2006600" algn="l"/>
              </a:tabLst>
            </a:pPr>
            <a:r>
              <a:rPr lang="en-US" sz="2600" dirty="0">
                <a:sym typeface="Symbol" pitchFamily="18" charset="2"/>
              </a:rPr>
              <a:t>			=  </a:t>
            </a:r>
            <a:r>
              <a:rPr lang="en-US" sz="2600" b="1" i="1" dirty="0">
                <a:sym typeface="Symbol" pitchFamily="18" charset="2"/>
              </a:rPr>
              <a:t>MPC </a:t>
            </a:r>
            <a:r>
              <a:rPr lang="en-US" sz="2800" dirty="0">
                <a:latin typeface="Times New Roman"/>
                <a:ea typeface="Lucida Grande"/>
                <a:cs typeface="Times New Roman"/>
              </a:rPr>
              <a:t>Δ</a:t>
            </a:r>
            <a:r>
              <a:rPr lang="en-US" sz="2600" b="1" i="1" dirty="0">
                <a:sym typeface="Symbol" pitchFamily="18" charset="2"/>
              </a:rPr>
              <a:t>Y </a:t>
            </a:r>
            <a:r>
              <a:rPr lang="en-US" sz="2800" dirty="0">
                <a:solidFill>
                  <a:srgbClr val="000000"/>
                </a:solidFill>
                <a:latin typeface="Arial"/>
                <a:ea typeface="ＭＳ ゴシック"/>
                <a:cs typeface="Arial"/>
              </a:rPr>
              <a:t>−</a:t>
            </a:r>
            <a:r>
              <a:rPr lang="en-US" sz="2600" dirty="0">
                <a:sym typeface="Symbol" pitchFamily="18" charset="2"/>
              </a:rPr>
              <a:t> </a:t>
            </a:r>
            <a:r>
              <a:rPr lang="en-US" sz="2600" b="1" i="1" dirty="0">
                <a:sym typeface="Symbol" pitchFamily="18" charset="2"/>
              </a:rPr>
              <a:t>MPC </a:t>
            </a:r>
            <a:r>
              <a:rPr lang="en-US" sz="2800" dirty="0">
                <a:latin typeface="Times New Roman"/>
                <a:ea typeface="Lucida Grande"/>
                <a:cs typeface="Times New Roman"/>
              </a:rPr>
              <a:t>Δ</a:t>
            </a:r>
            <a:r>
              <a:rPr lang="en-US" sz="2600" b="1" i="1" dirty="0">
                <a:sym typeface="Symbol" pitchFamily="18" charset="2"/>
              </a:rPr>
              <a:t>T </a:t>
            </a:r>
          </a:p>
        </p:txBody>
      </p:sp>
    </p:spTree>
    <p:extLst>
      <p:ext uri="{BB962C8B-B14F-4D97-AF65-F5344CB8AC3E}">
        <p14:creationId xmlns:p14="http://schemas.microsoft.com/office/powerpoint/2010/main" val="1370863349"/>
      </p:ext>
    </p:extLst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024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0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0240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024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0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0240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0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0240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1024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1024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 nodeType="clickPar">
                      <p:stCondLst>
                        <p:cond delay="indefinite"/>
                      </p:stCondLst>
                      <p:childTnLst>
                        <p:par>
                          <p:cTn id="3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0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10240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 nodeType="clickPar">
                      <p:stCondLst>
                        <p:cond delay="indefinite"/>
                      </p:stCondLst>
                      <p:childTnLst>
                        <p:par>
                          <p:cTn id="4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0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10240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03" grpId="0" build="p" bldLvl="3" autoUpdateAnimBg="0"/>
      <p:bldP spid="102404" grpId="0" build="p" autoUpdateAnimBg="0"/>
      <p:bldP spid="102406" grpId="0" build="p" autoUpdateAnimBg="0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9D6E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" y="-13578"/>
            <a:ext cx="9143993" cy="1286012"/>
          </a:xfrm>
          <a:prstGeom prst="rect">
            <a:avLst/>
          </a:prstGeom>
          <a:solidFill>
            <a:srgbClr val="B3C2A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6725" y="200913"/>
            <a:ext cx="8245475" cy="939800"/>
          </a:xfrm>
        </p:spPr>
        <p:txBody>
          <a:bodyPr/>
          <a:lstStyle/>
          <a:p>
            <a:r>
              <a:rPr lang="en-US" sz="2600" dirty="0">
                <a:solidFill>
                  <a:srgbClr val="203F15"/>
                </a:solidFill>
              </a:rPr>
              <a:t>NOW YOU TRY</a:t>
            </a:r>
            <a:br>
              <a:rPr lang="en-US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n-US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Calculate the change in saving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1246299"/>
            <a:ext cx="9143999" cy="5227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9" name="Rectangle 9"/>
          <p:cNvSpPr>
            <a:spLocks noChangeArrowheads="1"/>
          </p:cNvSpPr>
          <p:nvPr/>
        </p:nvSpPr>
        <p:spPr bwMode="auto">
          <a:xfrm>
            <a:off x="8450263" y="6407150"/>
            <a:ext cx="501650" cy="29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/>
          <a:lstStyle/>
          <a:p>
            <a:pPr algn="r">
              <a:defRPr/>
            </a:pPr>
            <a:fld id="{F2A5E683-01D6-445B-882C-7AE69BAD7C28}" type="slidenum">
              <a:rPr lang="en-US" sz="1600">
                <a:solidFill>
                  <a:srgbClr val="006666"/>
                </a:solidFill>
                <a:cs typeface="Arial"/>
              </a:rPr>
              <a:pPr algn="r">
                <a:defRPr/>
              </a:pPr>
              <a:t>52</a:t>
            </a:fld>
            <a:endParaRPr lang="en-US" sz="1600" dirty="0">
              <a:solidFill>
                <a:srgbClr val="006666"/>
              </a:solidFill>
              <a:cs typeface="Arial"/>
            </a:endParaRPr>
          </a:p>
        </p:txBody>
      </p:sp>
      <p:sp>
        <p:nvSpPr>
          <p:cNvPr id="8" name="Content Placeholder 2"/>
          <p:cNvSpPr>
            <a:spLocks noGrp="1"/>
          </p:cNvSpPr>
          <p:nvPr>
            <p:ph idx="1"/>
          </p:nvPr>
        </p:nvSpPr>
        <p:spPr>
          <a:xfrm>
            <a:off x="476250" y="1484416"/>
            <a:ext cx="8210550" cy="4641747"/>
          </a:xfrm>
        </p:spPr>
        <p:txBody>
          <a:bodyPr/>
          <a:lstStyle/>
          <a:p>
            <a:pPr marL="0" indent="0" eaLnBrk="1" hangingPunct="1">
              <a:spcBef>
                <a:spcPct val="30000"/>
              </a:spcBef>
              <a:buNone/>
              <a:tabLst>
                <a:tab pos="1601788" algn="l"/>
              </a:tabLst>
            </a:pPr>
            <a:r>
              <a:rPr lang="en-US" dirty="0"/>
              <a:t>Suppose </a:t>
            </a:r>
            <a:r>
              <a:rPr lang="en-US" b="1" i="1" dirty="0"/>
              <a:t>MPC</a:t>
            </a:r>
            <a:r>
              <a:rPr lang="en-US" dirty="0"/>
              <a:t> = 0.8 and </a:t>
            </a:r>
            <a:r>
              <a:rPr lang="en-US" b="1" i="1" dirty="0"/>
              <a:t>MPL</a:t>
            </a:r>
            <a:r>
              <a:rPr lang="en-US" dirty="0"/>
              <a:t> = 20.</a:t>
            </a:r>
          </a:p>
          <a:p>
            <a:pPr marL="0" indent="0" eaLnBrk="1" hangingPunct="1">
              <a:spcBef>
                <a:spcPct val="30000"/>
              </a:spcBef>
              <a:buNone/>
              <a:tabLst>
                <a:tab pos="1601788" algn="l"/>
              </a:tabLst>
            </a:pPr>
            <a:r>
              <a:rPr lang="en-US" dirty="0"/>
              <a:t>For each of the following, compute </a:t>
            </a:r>
            <a:r>
              <a:rPr lang="en-US" dirty="0">
                <a:latin typeface="Times New Roman"/>
                <a:ea typeface="Lucida Grande"/>
                <a:cs typeface="Times New Roman"/>
              </a:rPr>
              <a:t>Δ</a:t>
            </a:r>
            <a:r>
              <a:rPr lang="en-US" b="1" i="1" dirty="0">
                <a:sym typeface="Symbol" pitchFamily="18" charset="2"/>
              </a:rPr>
              <a:t>S</a:t>
            </a:r>
            <a:r>
              <a:rPr lang="en-US" dirty="0">
                <a:sym typeface="Symbol" pitchFamily="18" charset="2"/>
              </a:rPr>
              <a:t> :</a:t>
            </a:r>
          </a:p>
          <a:p>
            <a:pPr marL="736600" lvl="1" indent="-449263" eaLnBrk="1" hangingPunct="1">
              <a:spcBef>
                <a:spcPct val="30000"/>
              </a:spcBef>
              <a:buClr>
                <a:srgbClr val="996600"/>
              </a:buClr>
              <a:buNone/>
              <a:tabLst>
                <a:tab pos="1601788" algn="l"/>
              </a:tabLst>
            </a:pPr>
            <a:r>
              <a:rPr lang="en-US" sz="2500" b="1" dirty="0">
                <a:solidFill>
                  <a:srgbClr val="5F5F5F"/>
                </a:solidFill>
                <a:sym typeface="Symbol" pitchFamily="18" charset="2"/>
              </a:rPr>
              <a:t>a</a:t>
            </a:r>
            <a:r>
              <a:rPr lang="en-US" sz="2900" dirty="0">
                <a:solidFill>
                  <a:srgbClr val="5F5F5F"/>
                </a:solidFill>
                <a:sym typeface="Symbol" pitchFamily="18" charset="2"/>
              </a:rPr>
              <a:t>.</a:t>
            </a:r>
            <a:r>
              <a:rPr lang="en-US" sz="2900" dirty="0">
                <a:sym typeface="Symbol" pitchFamily="18" charset="2"/>
              </a:rPr>
              <a:t>	</a:t>
            </a:r>
            <a:r>
              <a:rPr lang="en-US" sz="3200" dirty="0">
                <a:latin typeface="Times New Roman"/>
                <a:ea typeface="Lucida Grande"/>
                <a:cs typeface="Times New Roman"/>
              </a:rPr>
              <a:t>Δ</a:t>
            </a:r>
            <a:r>
              <a:rPr lang="en-US" sz="2900" b="1" i="1" dirty="0">
                <a:sym typeface="Symbol" pitchFamily="18" charset="2"/>
              </a:rPr>
              <a:t>G</a:t>
            </a:r>
            <a:r>
              <a:rPr lang="en-US" sz="2900" dirty="0">
                <a:sym typeface="Symbol" pitchFamily="18" charset="2"/>
              </a:rPr>
              <a:t> 	= 100</a:t>
            </a:r>
          </a:p>
          <a:p>
            <a:pPr marL="736600" lvl="1" indent="-449263" eaLnBrk="1" hangingPunct="1">
              <a:spcBef>
                <a:spcPct val="30000"/>
              </a:spcBef>
              <a:buClr>
                <a:srgbClr val="996600"/>
              </a:buClr>
              <a:buNone/>
              <a:tabLst>
                <a:tab pos="1601788" algn="l"/>
              </a:tabLst>
            </a:pPr>
            <a:r>
              <a:rPr lang="en-US" sz="2500" b="1" dirty="0">
                <a:solidFill>
                  <a:srgbClr val="5F5F5F"/>
                </a:solidFill>
                <a:sym typeface="Symbol" pitchFamily="18" charset="2"/>
              </a:rPr>
              <a:t>b</a:t>
            </a:r>
            <a:r>
              <a:rPr lang="en-US" sz="2800" dirty="0">
                <a:solidFill>
                  <a:srgbClr val="5F5F5F"/>
                </a:solidFill>
                <a:sym typeface="Symbol" pitchFamily="18" charset="2"/>
              </a:rPr>
              <a:t>.</a:t>
            </a:r>
            <a:r>
              <a:rPr lang="en-US" sz="2800" dirty="0">
                <a:sym typeface="Symbol" pitchFamily="18" charset="2"/>
              </a:rPr>
              <a:t>	</a:t>
            </a:r>
            <a:r>
              <a:rPr lang="en-US" sz="3200" dirty="0">
                <a:latin typeface="Times New Roman"/>
                <a:ea typeface="Lucida Grande"/>
                <a:cs typeface="Times New Roman"/>
              </a:rPr>
              <a:t>Δ</a:t>
            </a:r>
            <a:r>
              <a:rPr lang="en-US" sz="2900" b="1" i="1" dirty="0">
                <a:sym typeface="Symbol" pitchFamily="18" charset="2"/>
              </a:rPr>
              <a:t>T</a:t>
            </a:r>
            <a:r>
              <a:rPr lang="en-US" sz="2900" dirty="0">
                <a:sym typeface="Symbol" pitchFamily="18" charset="2"/>
              </a:rPr>
              <a:t> 	= 100</a:t>
            </a:r>
          </a:p>
          <a:p>
            <a:pPr marL="736600" lvl="1" indent="-449263" eaLnBrk="1" hangingPunct="1">
              <a:spcBef>
                <a:spcPct val="30000"/>
              </a:spcBef>
              <a:buClr>
                <a:srgbClr val="996600"/>
              </a:buClr>
              <a:buNone/>
              <a:tabLst>
                <a:tab pos="1601788" algn="l"/>
              </a:tabLst>
            </a:pPr>
            <a:r>
              <a:rPr lang="en-US" sz="2500" b="1" dirty="0">
                <a:solidFill>
                  <a:srgbClr val="5F5F5F"/>
                </a:solidFill>
                <a:sym typeface="Symbol" pitchFamily="18" charset="2"/>
              </a:rPr>
              <a:t>c</a:t>
            </a:r>
            <a:r>
              <a:rPr lang="en-US" sz="2800" dirty="0">
                <a:solidFill>
                  <a:srgbClr val="5F5F5F"/>
                </a:solidFill>
                <a:sym typeface="Symbol" pitchFamily="18" charset="2"/>
              </a:rPr>
              <a:t>.</a:t>
            </a:r>
            <a:r>
              <a:rPr lang="en-US" sz="2800" dirty="0">
                <a:sym typeface="Symbol" pitchFamily="18" charset="2"/>
              </a:rPr>
              <a:t>	</a:t>
            </a:r>
            <a:r>
              <a:rPr lang="en-US" sz="3200" dirty="0">
                <a:latin typeface="Times New Roman"/>
                <a:ea typeface="Lucida Grande"/>
                <a:cs typeface="Times New Roman"/>
              </a:rPr>
              <a:t>Δ</a:t>
            </a:r>
            <a:r>
              <a:rPr lang="en-US" sz="2900" b="1" i="1" dirty="0">
                <a:sym typeface="Symbol" pitchFamily="18" charset="2"/>
              </a:rPr>
              <a:t>Y</a:t>
            </a:r>
            <a:r>
              <a:rPr lang="en-US" sz="2900" dirty="0">
                <a:sym typeface="Symbol" pitchFamily="18" charset="2"/>
              </a:rPr>
              <a:t> 	= 100</a:t>
            </a:r>
          </a:p>
          <a:p>
            <a:pPr marL="736600" lvl="1" indent="-449263" eaLnBrk="1" hangingPunct="1">
              <a:spcBef>
                <a:spcPct val="30000"/>
              </a:spcBef>
              <a:buClr>
                <a:srgbClr val="996600"/>
              </a:buClr>
              <a:buNone/>
              <a:tabLst>
                <a:tab pos="1601788" algn="l"/>
              </a:tabLst>
            </a:pPr>
            <a:r>
              <a:rPr lang="en-US" sz="2500" b="1" dirty="0">
                <a:solidFill>
                  <a:srgbClr val="5F5F5F"/>
                </a:solidFill>
                <a:sym typeface="Symbol" pitchFamily="18" charset="2"/>
              </a:rPr>
              <a:t>d</a:t>
            </a:r>
            <a:r>
              <a:rPr lang="en-US" sz="2800" dirty="0">
                <a:solidFill>
                  <a:srgbClr val="5F5F5F"/>
                </a:solidFill>
                <a:sym typeface="Symbol" pitchFamily="18" charset="2"/>
              </a:rPr>
              <a:t>.</a:t>
            </a:r>
            <a:r>
              <a:rPr lang="en-US" sz="2800" dirty="0">
                <a:sym typeface="Symbol" pitchFamily="18" charset="2"/>
              </a:rPr>
              <a:t>	 </a:t>
            </a:r>
            <a:r>
              <a:rPr lang="en-US" sz="3200" dirty="0">
                <a:latin typeface="Times New Roman"/>
                <a:ea typeface="Lucida Grande"/>
                <a:cs typeface="Times New Roman"/>
              </a:rPr>
              <a:t>Δ</a:t>
            </a:r>
            <a:r>
              <a:rPr lang="en-US" sz="2900" b="1" i="1" dirty="0">
                <a:sym typeface="Symbol" pitchFamily="18" charset="2"/>
              </a:rPr>
              <a:t>L</a:t>
            </a:r>
            <a:r>
              <a:rPr lang="en-US" sz="2900" dirty="0">
                <a:sym typeface="Symbol" pitchFamily="18" charset="2"/>
              </a:rPr>
              <a:t> 	=  10</a:t>
            </a:r>
          </a:p>
        </p:txBody>
      </p:sp>
    </p:spTree>
    <p:extLst>
      <p:ext uri="{BB962C8B-B14F-4D97-AF65-F5344CB8AC3E}">
        <p14:creationId xmlns:p14="http://schemas.microsoft.com/office/powerpoint/2010/main" val="1954149643"/>
      </p:ext>
    </p:extLst>
  </p:cSld>
  <p:clrMapOvr>
    <a:masterClrMapping/>
  </p:clrMapOvr>
  <p:transition>
    <p:wipe dir="r"/>
  </p:transition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9D6E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" y="-13578"/>
            <a:ext cx="9143993" cy="1286012"/>
          </a:xfrm>
          <a:prstGeom prst="rect">
            <a:avLst/>
          </a:prstGeom>
          <a:solidFill>
            <a:srgbClr val="B3C2A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6725" y="200913"/>
            <a:ext cx="8245475" cy="939800"/>
          </a:xfrm>
        </p:spPr>
        <p:txBody>
          <a:bodyPr/>
          <a:lstStyle/>
          <a:p>
            <a:r>
              <a:rPr lang="en-US" sz="2600" dirty="0">
                <a:solidFill>
                  <a:srgbClr val="203F15"/>
                </a:solidFill>
              </a:rPr>
              <a:t>ANSWERS</a:t>
            </a:r>
            <a:br>
              <a:rPr lang="en-US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n-US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Calculate the change in saving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1246299"/>
            <a:ext cx="9143999" cy="5227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9" name="Rectangle 9"/>
          <p:cNvSpPr>
            <a:spLocks noChangeArrowheads="1"/>
          </p:cNvSpPr>
          <p:nvPr/>
        </p:nvSpPr>
        <p:spPr bwMode="auto">
          <a:xfrm>
            <a:off x="8450263" y="6407150"/>
            <a:ext cx="501650" cy="29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/>
          <a:lstStyle/>
          <a:p>
            <a:pPr algn="r">
              <a:defRPr/>
            </a:pPr>
            <a:fld id="{F2A5E683-01D6-445B-882C-7AE69BAD7C28}" type="slidenum">
              <a:rPr lang="en-US" sz="1600">
                <a:solidFill>
                  <a:srgbClr val="006666"/>
                </a:solidFill>
                <a:cs typeface="Arial"/>
              </a:rPr>
              <a:pPr algn="r">
                <a:defRPr/>
              </a:pPr>
              <a:t>53</a:t>
            </a:fld>
            <a:endParaRPr lang="en-US" sz="1600" dirty="0">
              <a:solidFill>
                <a:srgbClr val="006666"/>
              </a:solidFill>
              <a:cs typeface="Arial"/>
            </a:endParaRPr>
          </a:p>
        </p:txBody>
      </p:sp>
      <p:grpSp>
        <p:nvGrpSpPr>
          <p:cNvPr id="10" name="Group 9"/>
          <p:cNvGrpSpPr>
            <a:grpSpLocks/>
          </p:cNvGrpSpPr>
          <p:nvPr/>
        </p:nvGrpSpPr>
        <p:grpSpPr bwMode="auto">
          <a:xfrm>
            <a:off x="744538" y="1558925"/>
            <a:ext cx="8077200" cy="1066800"/>
            <a:chOff x="288" y="672"/>
            <a:chExt cx="5088" cy="672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11" name="Rectangle 4"/>
            <p:cNvSpPr>
              <a:spLocks noChangeArrowheads="1"/>
            </p:cNvSpPr>
            <p:nvPr/>
          </p:nvSpPr>
          <p:spPr bwMode="auto">
            <a:xfrm>
              <a:off x="288" y="672"/>
              <a:ext cx="5088" cy="672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wrap="none" anchor="ctr"/>
            <a:lstStyle/>
            <a:p>
              <a:pPr>
                <a:defRPr/>
              </a:pPr>
              <a:endParaRPr lang="en-US" dirty="0">
                <a:cs typeface="+mn-cs"/>
              </a:endParaRPr>
            </a:p>
          </p:txBody>
        </p:sp>
        <p:graphicFrame>
          <p:nvGraphicFramePr>
            <p:cNvPr id="12" name="Object 10"/>
            <p:cNvGraphicFramePr>
              <a:graphicFrameLocks noChangeAspect="1"/>
            </p:cNvGraphicFramePr>
            <p:nvPr/>
          </p:nvGraphicFramePr>
          <p:xfrm>
            <a:off x="383" y="718"/>
            <a:ext cx="385" cy="245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5768" name="Equation" r:id="rId4" imgW="279158" imgH="177646" progId="Equation.DSMT4">
                    <p:embed/>
                  </p:oleObj>
                </mc:Choice>
                <mc:Fallback>
                  <p:oleObj name="Equation" r:id="rId4" imgW="279158" imgH="177646" progId="Equation.DSMT4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5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383" y="718"/>
                          <a:ext cx="385" cy="245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graphicFrame>
        <p:nvGraphicFramePr>
          <p:cNvPr id="13" name="Object 12"/>
          <p:cNvGraphicFramePr>
            <a:graphicFrameLocks noChangeAspect="1"/>
          </p:cNvGraphicFramePr>
          <p:nvPr/>
        </p:nvGraphicFramePr>
        <p:xfrm>
          <a:off x="1500188" y="1627188"/>
          <a:ext cx="2640012" cy="3889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5769" name="Equation" r:id="rId6" imgW="1205977" imgH="177723" progId="Equation.DSMT4">
                  <p:embed/>
                </p:oleObj>
              </mc:Choice>
              <mc:Fallback>
                <p:oleObj name="Equation" r:id="rId6" imgW="1205977" imgH="177723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00188" y="1627188"/>
                        <a:ext cx="2640012" cy="3889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4" name="Object 13"/>
          <p:cNvGraphicFramePr>
            <a:graphicFrameLocks noChangeAspect="1"/>
          </p:cNvGraphicFramePr>
          <p:nvPr/>
        </p:nvGraphicFramePr>
        <p:xfrm>
          <a:off x="4298950" y="1597025"/>
          <a:ext cx="4257675" cy="4730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5770" name="Equation" r:id="rId8" imgW="1943100" imgH="215900" progId="Equation.DSMT4">
                  <p:embed/>
                </p:oleObj>
              </mc:Choice>
              <mc:Fallback>
                <p:oleObj name="Equation" r:id="rId8" imgW="1943100" imgH="21590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98950" y="1597025"/>
                        <a:ext cx="4257675" cy="4730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5" name="Object 14"/>
          <p:cNvGraphicFramePr>
            <a:graphicFrameLocks noChangeAspect="1"/>
          </p:cNvGraphicFramePr>
          <p:nvPr/>
        </p:nvGraphicFramePr>
        <p:xfrm>
          <a:off x="4325938" y="2197100"/>
          <a:ext cx="3635375" cy="444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5771" name="Equation" r:id="rId10" imgW="1663700" imgH="203200" progId="Equation.DSMT4">
                  <p:embed/>
                </p:oleObj>
              </mc:Choice>
              <mc:Fallback>
                <p:oleObj name="Equation" r:id="rId10" imgW="1663700" imgH="20320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325938" y="2197100"/>
                        <a:ext cx="3635375" cy="4445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6" name="Object 15"/>
          <p:cNvGraphicFramePr>
            <a:graphicFrameLocks noChangeAspect="1"/>
          </p:cNvGraphicFramePr>
          <p:nvPr/>
        </p:nvGraphicFramePr>
        <p:xfrm>
          <a:off x="914400" y="2997200"/>
          <a:ext cx="2311400" cy="4603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5772" name="Equation" r:id="rId12" imgW="1016000" imgH="203200" progId="Equation.DSMT4">
                  <p:embed/>
                </p:oleObj>
              </mc:Choice>
              <mc:Fallback>
                <p:oleObj name="Equation" r:id="rId12" imgW="1016000" imgH="20320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14400" y="2997200"/>
                        <a:ext cx="2311400" cy="4603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7" name="Object 16"/>
          <p:cNvGraphicFramePr>
            <a:graphicFrameLocks noChangeAspect="1"/>
          </p:cNvGraphicFramePr>
          <p:nvPr/>
        </p:nvGraphicFramePr>
        <p:xfrm>
          <a:off x="915988" y="3684588"/>
          <a:ext cx="4059237" cy="4953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5773" name="Equation" r:id="rId14" imgW="1777229" imgH="215806" progId="Equation.DSMT4">
                  <p:embed/>
                </p:oleObj>
              </mc:Choice>
              <mc:Fallback>
                <p:oleObj name="Equation" r:id="rId14" imgW="1777229" imgH="215806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15988" y="3684588"/>
                        <a:ext cx="4059237" cy="4953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8" name="Object 17"/>
          <p:cNvGraphicFramePr>
            <a:graphicFrameLocks noChangeAspect="1"/>
          </p:cNvGraphicFramePr>
          <p:nvPr/>
        </p:nvGraphicFramePr>
        <p:xfrm>
          <a:off x="942975" y="4508500"/>
          <a:ext cx="4017963" cy="4603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5774" name="Equation" r:id="rId16" imgW="1765300" imgH="203200" progId="Equation.DSMT4">
                  <p:embed/>
                </p:oleObj>
              </mc:Choice>
              <mc:Fallback>
                <p:oleObj name="Equation" r:id="rId16" imgW="1765300" imgH="20320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42975" y="4508500"/>
                        <a:ext cx="4017963" cy="4603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9" name="Object 18"/>
          <p:cNvGraphicFramePr>
            <a:graphicFrameLocks noChangeAspect="1"/>
          </p:cNvGraphicFramePr>
          <p:nvPr/>
        </p:nvGraphicFramePr>
        <p:xfrm>
          <a:off x="930275" y="5195888"/>
          <a:ext cx="6099175" cy="4937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5775" name="Equation" r:id="rId18" imgW="2679700" imgH="215900" progId="Equation.DSMT4">
                  <p:embed/>
                </p:oleObj>
              </mc:Choice>
              <mc:Fallback>
                <p:oleObj name="Equation" r:id="rId18" imgW="2679700" imgH="21590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30275" y="5195888"/>
                        <a:ext cx="6099175" cy="49371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0" name="Object 19"/>
          <p:cNvGraphicFramePr>
            <a:graphicFrameLocks noChangeAspect="1"/>
          </p:cNvGraphicFramePr>
          <p:nvPr/>
        </p:nvGraphicFramePr>
        <p:xfrm>
          <a:off x="1423988" y="5859463"/>
          <a:ext cx="5643562" cy="4619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5776" name="Equation" r:id="rId20" imgW="2476500" imgH="203200" progId="Equation.DSMT4">
                  <p:embed/>
                </p:oleObj>
              </mc:Choice>
              <mc:Fallback>
                <p:oleObj name="Equation" r:id="rId20" imgW="2476500" imgH="20320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1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423988" y="5859463"/>
                        <a:ext cx="5643562" cy="4619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981942757"/>
      </p:ext>
    </p:extLst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dirty="0"/>
              <a:t>Budget surpluses and deficits</a:t>
            </a:r>
          </a:p>
        </p:txBody>
      </p:sp>
      <p:sp>
        <p:nvSpPr>
          <p:cNvPr id="79875" name="Rectangle 6"/>
          <p:cNvSpPr>
            <a:spLocks noGrp="1" noChangeArrowheads="1"/>
          </p:cNvSpPr>
          <p:nvPr>
            <p:ph type="body" idx="1"/>
          </p:nvPr>
        </p:nvSpPr>
        <p:spPr>
          <a:xfrm>
            <a:off x="476250" y="1354138"/>
            <a:ext cx="8210550" cy="4772025"/>
          </a:xfrm>
        </p:spPr>
        <p:txBody>
          <a:bodyPr/>
          <a:lstStyle/>
          <a:p>
            <a:pPr eaLnBrk="1" hangingPunct="1">
              <a:spcBef>
                <a:spcPct val="55000"/>
              </a:spcBef>
              <a:tabLst>
                <a:tab pos="4519613" algn="l"/>
              </a:tabLst>
            </a:pPr>
            <a:r>
              <a:rPr lang="en-US" dirty="0"/>
              <a:t>If </a:t>
            </a:r>
            <a:r>
              <a:rPr lang="en-US" b="1" i="1" dirty="0"/>
              <a:t>T</a:t>
            </a:r>
            <a:r>
              <a:rPr lang="en-US" dirty="0"/>
              <a:t> &gt; </a:t>
            </a:r>
            <a:r>
              <a:rPr lang="en-US" b="1" i="1" dirty="0"/>
              <a:t>G</a:t>
            </a:r>
            <a:r>
              <a:rPr lang="en-US" dirty="0"/>
              <a:t>, </a:t>
            </a:r>
            <a:r>
              <a:rPr lang="en-US" b="1" dirty="0">
                <a:solidFill>
                  <a:srgbClr val="CC0000"/>
                </a:solidFill>
              </a:rPr>
              <a:t>budget surplus</a:t>
            </a:r>
            <a:r>
              <a:rPr lang="en-US" dirty="0"/>
              <a:t> 	= (</a:t>
            </a:r>
            <a:r>
              <a:rPr lang="en-US" b="1" i="1" dirty="0"/>
              <a:t>T</a:t>
            </a:r>
            <a:r>
              <a:rPr lang="en-US" dirty="0"/>
              <a:t> – </a:t>
            </a:r>
            <a:r>
              <a:rPr lang="en-US" b="1" i="1" dirty="0"/>
              <a:t>G</a:t>
            </a:r>
            <a:r>
              <a:rPr lang="en-US" sz="900" dirty="0"/>
              <a:t> </a:t>
            </a:r>
            <a:r>
              <a:rPr lang="en-US" dirty="0"/>
              <a:t>) </a:t>
            </a:r>
            <a:br>
              <a:rPr lang="en-US" dirty="0"/>
            </a:br>
            <a:r>
              <a:rPr lang="en-US" dirty="0"/>
              <a:t>	= public saving.</a:t>
            </a:r>
          </a:p>
          <a:p>
            <a:pPr eaLnBrk="1" hangingPunct="1">
              <a:spcBef>
                <a:spcPct val="55000"/>
              </a:spcBef>
              <a:tabLst>
                <a:tab pos="4519613" algn="l"/>
              </a:tabLst>
            </a:pPr>
            <a:r>
              <a:rPr lang="en-US" dirty="0"/>
              <a:t>If </a:t>
            </a:r>
            <a:r>
              <a:rPr lang="en-US" b="1" i="1" dirty="0"/>
              <a:t>T</a:t>
            </a:r>
            <a:r>
              <a:rPr lang="en-US" dirty="0"/>
              <a:t> &lt; </a:t>
            </a:r>
            <a:r>
              <a:rPr lang="en-US" b="1" i="1" dirty="0"/>
              <a:t>G</a:t>
            </a:r>
            <a:r>
              <a:rPr lang="en-US" dirty="0"/>
              <a:t>, </a:t>
            </a:r>
            <a:r>
              <a:rPr lang="en-US" b="1" dirty="0">
                <a:solidFill>
                  <a:srgbClr val="CC0000"/>
                </a:solidFill>
              </a:rPr>
              <a:t>budget deficit</a:t>
            </a:r>
            <a:r>
              <a:rPr lang="en-US" dirty="0">
                <a:solidFill>
                  <a:srgbClr val="CC0000"/>
                </a:solidFill>
              </a:rPr>
              <a:t> </a:t>
            </a:r>
            <a:r>
              <a:rPr lang="en-US" dirty="0"/>
              <a:t>	= (</a:t>
            </a:r>
            <a:r>
              <a:rPr lang="en-US" b="1" i="1" dirty="0"/>
              <a:t>G</a:t>
            </a:r>
            <a:r>
              <a:rPr lang="en-US" dirty="0"/>
              <a:t> – </a:t>
            </a:r>
            <a:r>
              <a:rPr lang="en-US" b="1" i="1" dirty="0"/>
              <a:t>T</a:t>
            </a:r>
            <a:r>
              <a:rPr lang="en-US" sz="900" dirty="0"/>
              <a:t> </a:t>
            </a:r>
            <a:r>
              <a:rPr lang="en-US" dirty="0"/>
              <a:t>)</a:t>
            </a:r>
            <a:br>
              <a:rPr lang="en-US" dirty="0"/>
            </a:br>
            <a:r>
              <a:rPr lang="en-US" dirty="0"/>
              <a:t>and public saving is negative. </a:t>
            </a:r>
          </a:p>
          <a:p>
            <a:pPr eaLnBrk="1" hangingPunct="1">
              <a:spcBef>
                <a:spcPct val="55000"/>
              </a:spcBef>
              <a:tabLst>
                <a:tab pos="4519613" algn="l"/>
              </a:tabLst>
            </a:pPr>
            <a:r>
              <a:rPr lang="en-US" dirty="0"/>
              <a:t>If </a:t>
            </a:r>
            <a:r>
              <a:rPr lang="en-US" b="1" i="1" dirty="0"/>
              <a:t>T</a:t>
            </a:r>
            <a:r>
              <a:rPr lang="en-US" dirty="0"/>
              <a:t> = </a:t>
            </a:r>
            <a:r>
              <a:rPr lang="en-US" b="1" i="1" dirty="0"/>
              <a:t>G</a:t>
            </a:r>
            <a:r>
              <a:rPr lang="en-US" sz="900" dirty="0"/>
              <a:t> </a:t>
            </a:r>
            <a:r>
              <a:rPr lang="en-US" dirty="0"/>
              <a:t>, </a:t>
            </a:r>
            <a:r>
              <a:rPr lang="en-US" b="1" dirty="0">
                <a:solidFill>
                  <a:srgbClr val="CC0000"/>
                </a:solidFill>
              </a:rPr>
              <a:t>balanced budget</a:t>
            </a:r>
            <a:r>
              <a:rPr lang="en-US" dirty="0"/>
              <a:t>, public saving = 0.</a:t>
            </a:r>
          </a:p>
          <a:p>
            <a:pPr eaLnBrk="1" hangingPunct="1">
              <a:spcBef>
                <a:spcPct val="55000"/>
              </a:spcBef>
              <a:tabLst>
                <a:tab pos="4519613" algn="l"/>
              </a:tabLst>
            </a:pPr>
            <a:r>
              <a:rPr lang="en-US" dirty="0"/>
              <a:t>The U.S. government finances its deficit by issuing Treasury bonds</a:t>
            </a:r>
            <a:r>
              <a:rPr lang="en-US" dirty="0">
                <a:latin typeface="Arial"/>
                <a:cs typeface="Arial"/>
              </a:rPr>
              <a:t>–</a:t>
            </a:r>
            <a:r>
              <a:rPr lang="en-US" i="1" dirty="0"/>
              <a:t>i.e</a:t>
            </a:r>
            <a:r>
              <a:rPr lang="en-US" dirty="0"/>
              <a:t>., borrowing. </a:t>
            </a:r>
          </a:p>
        </p:txBody>
      </p:sp>
    </p:spTree>
    <p:extLst>
      <p:ext uri="{BB962C8B-B14F-4D97-AF65-F5344CB8AC3E}">
        <p14:creationId xmlns:p14="http://schemas.microsoft.com/office/powerpoint/2010/main" val="846932251"/>
      </p:ext>
    </p:extLst>
  </p:cSld>
  <p:clrMapOvr>
    <a:masterClrMapping/>
  </p:clrMapOvr>
  <p:transition>
    <p:wipe dir="r"/>
  </p:transition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7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sz="2900" dirty="0">
                <a:solidFill>
                  <a:srgbClr val="336699"/>
                </a:solidFill>
              </a:rPr>
              <a:t>Canada </a:t>
            </a:r>
            <a:r>
              <a:rPr lang="en-US" sz="2900" dirty="0">
                <a:solidFill>
                  <a:srgbClr val="336699"/>
                </a:solidFill>
                <a:latin typeface="+mj-lt"/>
              </a:rPr>
              <a:t>government </a:t>
            </a:r>
            <a:r>
              <a:rPr lang="en-US" sz="2900" dirty="0">
                <a:solidFill>
                  <a:srgbClr val="336699"/>
                </a:solidFill>
              </a:rPr>
              <a:t>s</a:t>
            </a:r>
            <a:r>
              <a:rPr lang="en-US" sz="2900" dirty="0">
                <a:solidFill>
                  <a:srgbClr val="336699"/>
                </a:solidFill>
                <a:latin typeface="+mj-lt"/>
              </a:rPr>
              <a:t>urplus/deficit, </a:t>
            </a:r>
            <a:br>
              <a:rPr lang="en-US" sz="2900" dirty="0">
                <a:solidFill>
                  <a:srgbClr val="336699"/>
                </a:solidFill>
                <a:latin typeface="+mj-lt"/>
              </a:rPr>
            </a:br>
            <a:r>
              <a:rPr lang="en-US" sz="2500" dirty="0">
                <a:solidFill>
                  <a:srgbClr val="336699"/>
                </a:solidFill>
              </a:rPr>
              <a:t>1961-2014</a:t>
            </a:r>
            <a:endParaRPr lang="en-US" sz="2500" dirty="0">
              <a:solidFill>
                <a:srgbClr val="336699"/>
              </a:solidFill>
              <a:latin typeface="+mj-lt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462" y="1176338"/>
            <a:ext cx="8636000" cy="508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1943675"/>
      </p:ext>
    </p:extLst>
  </p:cSld>
  <p:clrMapOvr>
    <a:masterClrMapping/>
  </p:clrMapOvr>
  <p:transition>
    <p:wipe dir="r"/>
  </p:transition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Rectangle 2"/>
          <p:cNvSpPr>
            <a:spLocks noGrp="1" noChangeArrowheads="1"/>
          </p:cNvSpPr>
          <p:nvPr>
            <p:ph type="title"/>
          </p:nvPr>
        </p:nvSpPr>
        <p:spPr>
          <a:xfrm>
            <a:off x="466725" y="236538"/>
            <a:ext cx="8245475" cy="939800"/>
          </a:xfrm>
        </p:spPr>
        <p:txBody>
          <a:bodyPr/>
          <a:lstStyle/>
          <a:p>
            <a:pPr eaLnBrk="1" hangingPunct="1">
              <a:defRPr/>
            </a:pPr>
            <a:r>
              <a:rPr lang="en-US" sz="2900" dirty="0">
                <a:solidFill>
                  <a:srgbClr val="336699"/>
                </a:solidFill>
              </a:rPr>
              <a:t>Canada</a:t>
            </a:r>
            <a:r>
              <a:rPr lang="en-US" sz="2900" dirty="0">
                <a:solidFill>
                  <a:srgbClr val="336699"/>
                </a:solidFill>
                <a:latin typeface="+mj-lt"/>
              </a:rPr>
              <a:t> government debt to GDP ratio, </a:t>
            </a:r>
            <a:br>
              <a:rPr lang="en-US" sz="2900" dirty="0">
                <a:solidFill>
                  <a:srgbClr val="336699"/>
                </a:solidFill>
                <a:latin typeface="+mj-lt"/>
              </a:rPr>
            </a:br>
            <a:r>
              <a:rPr lang="en-US" sz="2500" dirty="0">
                <a:solidFill>
                  <a:srgbClr val="336699"/>
                </a:solidFill>
              </a:rPr>
              <a:t>1965-2014</a:t>
            </a:r>
            <a:endParaRPr lang="en-US" sz="2500" dirty="0">
              <a:solidFill>
                <a:srgbClr val="336699"/>
              </a:solidFill>
              <a:latin typeface="+mj-lt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462" y="1289050"/>
            <a:ext cx="8636000" cy="508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8073979"/>
      </p:ext>
    </p:extLst>
  </p:cSld>
  <p:clrMapOvr>
    <a:masterClrMapping/>
  </p:clrMapOvr>
  <p:transition>
    <p:wipe dir="r"/>
  </p:transition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7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dirty="0"/>
              <a:t>Loanable funds supply curve</a:t>
            </a:r>
            <a:endParaRPr lang="en-US" sz="2700" dirty="0"/>
          </a:p>
        </p:txBody>
      </p:sp>
      <p:grpSp>
        <p:nvGrpSpPr>
          <p:cNvPr id="2" name="Group 3"/>
          <p:cNvGrpSpPr>
            <a:grpSpLocks/>
          </p:cNvGrpSpPr>
          <p:nvPr/>
        </p:nvGrpSpPr>
        <p:grpSpPr bwMode="auto">
          <a:xfrm>
            <a:off x="3200400" y="1235075"/>
            <a:ext cx="4495800" cy="4403725"/>
            <a:chOff x="336" y="816"/>
            <a:chExt cx="2832" cy="2774"/>
          </a:xfrm>
        </p:grpSpPr>
        <p:grpSp>
          <p:nvGrpSpPr>
            <p:cNvPr id="21511" name="Group 4"/>
            <p:cNvGrpSpPr>
              <a:grpSpLocks/>
            </p:cNvGrpSpPr>
            <p:nvPr/>
          </p:nvGrpSpPr>
          <p:grpSpPr bwMode="auto">
            <a:xfrm>
              <a:off x="611" y="951"/>
              <a:ext cx="2461" cy="2352"/>
              <a:chOff x="611" y="951"/>
              <a:chExt cx="3138" cy="2352"/>
            </a:xfrm>
          </p:grpSpPr>
          <p:sp>
            <p:nvSpPr>
              <p:cNvPr id="21514" name="Line 5"/>
              <p:cNvSpPr>
                <a:spLocks noChangeShapeType="1"/>
              </p:cNvSpPr>
              <p:nvPr/>
            </p:nvSpPr>
            <p:spPr bwMode="auto">
              <a:xfrm>
                <a:off x="611" y="951"/>
                <a:ext cx="0" cy="2352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 dirty="0"/>
              </a:p>
            </p:txBody>
          </p:sp>
          <p:sp>
            <p:nvSpPr>
              <p:cNvPr id="21515" name="Line 6"/>
              <p:cNvSpPr>
                <a:spLocks noChangeShapeType="1"/>
              </p:cNvSpPr>
              <p:nvPr/>
            </p:nvSpPr>
            <p:spPr bwMode="auto">
              <a:xfrm>
                <a:off x="611" y="3303"/>
                <a:ext cx="3138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 dirty="0"/>
              </a:p>
            </p:txBody>
          </p:sp>
        </p:grpSp>
        <p:sp>
          <p:nvSpPr>
            <p:cNvPr id="21512" name="Text Box 7"/>
            <p:cNvSpPr txBox="1">
              <a:spLocks noChangeArrowheads="1"/>
            </p:cNvSpPr>
            <p:nvPr/>
          </p:nvSpPr>
          <p:spPr bwMode="auto">
            <a:xfrm>
              <a:off x="336" y="816"/>
              <a:ext cx="273" cy="2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en-US" sz="2500" b="1" i="1" dirty="0">
                  <a:latin typeface="Tahoma" pitchFamily="34" charset="0"/>
                </a:rPr>
                <a:t>r</a:t>
              </a:r>
            </a:p>
          </p:txBody>
        </p:sp>
        <p:sp>
          <p:nvSpPr>
            <p:cNvPr id="21513" name="Text Box 8"/>
            <p:cNvSpPr txBox="1">
              <a:spLocks noChangeArrowheads="1"/>
            </p:cNvSpPr>
            <p:nvPr/>
          </p:nvSpPr>
          <p:spPr bwMode="auto">
            <a:xfrm>
              <a:off x="2607" y="3292"/>
              <a:ext cx="561" cy="2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en-US" sz="2500" b="1" i="1" dirty="0">
                  <a:latin typeface="Tahoma" pitchFamily="34" charset="0"/>
                </a:rPr>
                <a:t>S, I</a:t>
              </a:r>
            </a:p>
          </p:txBody>
        </p:sp>
      </p:grpSp>
      <p:sp>
        <p:nvSpPr>
          <p:cNvPr id="114697" name="Line 9"/>
          <p:cNvSpPr>
            <a:spLocks noChangeShapeType="1"/>
          </p:cNvSpPr>
          <p:nvPr/>
        </p:nvSpPr>
        <p:spPr bwMode="auto">
          <a:xfrm flipV="1">
            <a:off x="5508625" y="1828800"/>
            <a:ext cx="0" cy="3349625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dirty="0"/>
          </a:p>
        </p:txBody>
      </p:sp>
      <p:graphicFrame>
        <p:nvGraphicFramePr>
          <p:cNvPr id="114698" name="Object 2"/>
          <p:cNvGraphicFramePr>
            <a:graphicFrameLocks noChangeAspect="1"/>
          </p:cNvGraphicFramePr>
          <p:nvPr/>
        </p:nvGraphicFramePr>
        <p:xfrm>
          <a:off x="5334000" y="1371600"/>
          <a:ext cx="3005138" cy="4746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624" name="Equation" r:id="rId4" imgW="1497950" imgH="241195" progId="Equation.DSMT4">
                  <p:embed/>
                </p:oleObj>
              </mc:Choice>
              <mc:Fallback>
                <p:oleObj name="Equation" r:id="rId4" imgW="1497950" imgH="241195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334000" y="1371600"/>
                        <a:ext cx="3005138" cy="4746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4699" name="Text Box 11"/>
          <p:cNvSpPr txBox="1">
            <a:spLocks noChangeArrowheads="1"/>
          </p:cNvSpPr>
          <p:nvPr/>
        </p:nvSpPr>
        <p:spPr bwMode="auto">
          <a:xfrm>
            <a:off x="365125" y="2003425"/>
            <a:ext cx="2520950" cy="1997075"/>
          </a:xfrm>
          <a:prstGeom prst="rect">
            <a:avLst/>
          </a:prstGeom>
          <a:solidFill>
            <a:srgbClr val="FFFFCC"/>
          </a:solidFill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n-US" sz="2500" dirty="0">
                <a:cs typeface="+mn-cs"/>
              </a:rPr>
              <a:t>National saving does not depend on </a:t>
            </a:r>
            <a:r>
              <a:rPr lang="en-US" sz="2500" b="1" i="1" dirty="0">
                <a:cs typeface="+mn-cs"/>
              </a:rPr>
              <a:t>r</a:t>
            </a:r>
            <a:r>
              <a:rPr lang="en-US" sz="2500" dirty="0">
                <a:cs typeface="+mn-cs"/>
              </a:rPr>
              <a:t>, </a:t>
            </a:r>
            <a:br>
              <a:rPr lang="en-US" sz="2500" dirty="0">
                <a:cs typeface="+mn-cs"/>
              </a:rPr>
            </a:br>
            <a:r>
              <a:rPr lang="en-US" sz="2500" dirty="0">
                <a:cs typeface="+mn-cs"/>
              </a:rPr>
              <a:t>so the supply curve is vertical.</a:t>
            </a:r>
          </a:p>
        </p:txBody>
      </p:sp>
    </p:spTree>
    <p:extLst>
      <p:ext uri="{BB962C8B-B14F-4D97-AF65-F5344CB8AC3E}">
        <p14:creationId xmlns:p14="http://schemas.microsoft.com/office/powerpoint/2010/main" val="154740648"/>
      </p:ext>
    </p:extLst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6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1146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6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1146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146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4697" grpId="0" animBg="1"/>
      <p:bldP spid="114699" grpId="0" animBg="1" autoUpdateAnimBg="0"/>
    </p:bld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1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dirty="0"/>
              <a:t>Loanable funds market equilibrium</a:t>
            </a:r>
            <a:endParaRPr lang="en-US" sz="2700" dirty="0"/>
          </a:p>
        </p:txBody>
      </p:sp>
      <p:grpSp>
        <p:nvGrpSpPr>
          <p:cNvPr id="22532" name="Group 3"/>
          <p:cNvGrpSpPr>
            <a:grpSpLocks/>
          </p:cNvGrpSpPr>
          <p:nvPr/>
        </p:nvGrpSpPr>
        <p:grpSpPr bwMode="auto">
          <a:xfrm>
            <a:off x="3200400" y="1235075"/>
            <a:ext cx="4495800" cy="4403725"/>
            <a:chOff x="336" y="816"/>
            <a:chExt cx="2832" cy="2774"/>
          </a:xfrm>
        </p:grpSpPr>
        <p:grpSp>
          <p:nvGrpSpPr>
            <p:cNvPr id="22546" name="Group 4"/>
            <p:cNvGrpSpPr>
              <a:grpSpLocks/>
            </p:cNvGrpSpPr>
            <p:nvPr/>
          </p:nvGrpSpPr>
          <p:grpSpPr bwMode="auto">
            <a:xfrm>
              <a:off x="611" y="951"/>
              <a:ext cx="2461" cy="2352"/>
              <a:chOff x="611" y="951"/>
              <a:chExt cx="3138" cy="2352"/>
            </a:xfrm>
          </p:grpSpPr>
          <p:sp>
            <p:nvSpPr>
              <p:cNvPr id="22549" name="Line 5"/>
              <p:cNvSpPr>
                <a:spLocks noChangeShapeType="1"/>
              </p:cNvSpPr>
              <p:nvPr/>
            </p:nvSpPr>
            <p:spPr bwMode="auto">
              <a:xfrm>
                <a:off x="611" y="951"/>
                <a:ext cx="0" cy="2352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 dirty="0"/>
              </a:p>
            </p:txBody>
          </p:sp>
          <p:sp>
            <p:nvSpPr>
              <p:cNvPr id="22550" name="Line 6"/>
              <p:cNvSpPr>
                <a:spLocks noChangeShapeType="1"/>
              </p:cNvSpPr>
              <p:nvPr/>
            </p:nvSpPr>
            <p:spPr bwMode="auto">
              <a:xfrm>
                <a:off x="611" y="3303"/>
                <a:ext cx="3138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 dirty="0"/>
              </a:p>
            </p:txBody>
          </p:sp>
        </p:grpSp>
        <p:sp>
          <p:nvSpPr>
            <p:cNvPr id="22547" name="Text Box 7"/>
            <p:cNvSpPr txBox="1">
              <a:spLocks noChangeArrowheads="1"/>
            </p:cNvSpPr>
            <p:nvPr/>
          </p:nvSpPr>
          <p:spPr bwMode="auto">
            <a:xfrm>
              <a:off x="336" y="816"/>
              <a:ext cx="273" cy="2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en-US" sz="2500" b="1" i="1" dirty="0">
                  <a:latin typeface="Tahoma" pitchFamily="34" charset="0"/>
                </a:rPr>
                <a:t>r</a:t>
              </a:r>
            </a:p>
          </p:txBody>
        </p:sp>
        <p:sp>
          <p:nvSpPr>
            <p:cNvPr id="22548" name="Text Box 8"/>
            <p:cNvSpPr txBox="1">
              <a:spLocks noChangeArrowheads="1"/>
            </p:cNvSpPr>
            <p:nvPr/>
          </p:nvSpPr>
          <p:spPr bwMode="auto">
            <a:xfrm>
              <a:off x="2607" y="3292"/>
              <a:ext cx="561" cy="2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en-US" sz="2500" b="1" i="1" dirty="0">
                  <a:latin typeface="Tahoma" pitchFamily="34" charset="0"/>
                </a:rPr>
                <a:t>S, I</a:t>
              </a:r>
            </a:p>
          </p:txBody>
        </p:sp>
      </p:grpSp>
      <p:sp>
        <p:nvSpPr>
          <p:cNvPr id="22533" name="Line 9"/>
          <p:cNvSpPr>
            <a:spLocks noChangeShapeType="1"/>
          </p:cNvSpPr>
          <p:nvPr/>
        </p:nvSpPr>
        <p:spPr bwMode="auto">
          <a:xfrm flipV="1">
            <a:off x="5508625" y="1828800"/>
            <a:ext cx="0" cy="3349625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dirty="0"/>
          </a:p>
        </p:txBody>
      </p:sp>
      <p:grpSp>
        <p:nvGrpSpPr>
          <p:cNvPr id="4" name="Group 10"/>
          <p:cNvGrpSpPr>
            <a:grpSpLocks/>
          </p:cNvGrpSpPr>
          <p:nvPr/>
        </p:nvGrpSpPr>
        <p:grpSpPr bwMode="auto">
          <a:xfrm>
            <a:off x="3962400" y="1920875"/>
            <a:ext cx="3594100" cy="3105150"/>
            <a:chOff x="3154" y="1354"/>
            <a:chExt cx="2264" cy="1956"/>
          </a:xfrm>
        </p:grpSpPr>
        <p:sp>
          <p:nvSpPr>
            <p:cNvPr id="22544" name="Line 11"/>
            <p:cNvSpPr>
              <a:spLocks noChangeShapeType="1"/>
            </p:cNvSpPr>
            <p:nvPr/>
          </p:nvSpPr>
          <p:spPr bwMode="auto">
            <a:xfrm>
              <a:off x="3154" y="1354"/>
              <a:ext cx="1809" cy="1807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2545" name="Text Box 12"/>
            <p:cNvSpPr txBox="1">
              <a:spLocks noChangeArrowheads="1"/>
            </p:cNvSpPr>
            <p:nvPr/>
          </p:nvSpPr>
          <p:spPr bwMode="auto">
            <a:xfrm>
              <a:off x="4890" y="3012"/>
              <a:ext cx="528" cy="2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sz="2500" b="1" i="1" dirty="0">
                  <a:latin typeface="Tahoma" pitchFamily="34" charset="0"/>
                </a:rPr>
                <a:t>I</a:t>
              </a:r>
              <a:r>
                <a:rPr lang="en-US" sz="1200" b="1" i="1" dirty="0">
                  <a:latin typeface="Tahoma" pitchFamily="34" charset="0"/>
                </a:rPr>
                <a:t> </a:t>
              </a:r>
              <a:r>
                <a:rPr lang="en-US" sz="2500" dirty="0">
                  <a:latin typeface="Tahoma" pitchFamily="34" charset="0"/>
                </a:rPr>
                <a:t>(</a:t>
              </a:r>
              <a:r>
                <a:rPr lang="en-US" sz="2500" b="1" i="1" dirty="0">
                  <a:latin typeface="Tahoma" pitchFamily="34" charset="0"/>
                </a:rPr>
                <a:t>r</a:t>
              </a:r>
              <a:r>
                <a:rPr lang="en-US" sz="1200" b="1" i="1" dirty="0">
                  <a:latin typeface="Tahoma" pitchFamily="34" charset="0"/>
                </a:rPr>
                <a:t> </a:t>
              </a:r>
              <a:r>
                <a:rPr lang="en-US" sz="2500" dirty="0">
                  <a:latin typeface="Tahoma" pitchFamily="34" charset="0"/>
                </a:rPr>
                <a:t>)</a:t>
              </a:r>
            </a:p>
          </p:txBody>
        </p:sp>
      </p:grpSp>
      <p:sp>
        <p:nvSpPr>
          <p:cNvPr id="116749" name="Line 13"/>
          <p:cNvSpPr>
            <a:spLocks noChangeShapeType="1"/>
          </p:cNvSpPr>
          <p:nvPr/>
        </p:nvSpPr>
        <p:spPr bwMode="auto">
          <a:xfrm flipH="1">
            <a:off x="3636963" y="3475038"/>
            <a:ext cx="1862137" cy="1587"/>
          </a:xfrm>
          <a:prstGeom prst="line">
            <a:avLst/>
          </a:prstGeom>
          <a:noFill/>
          <a:ln w="12700">
            <a:solidFill>
              <a:schemeClr val="tx1"/>
            </a:solidFill>
            <a:prstDash val="sysDot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dirty="0"/>
          </a:p>
        </p:txBody>
      </p:sp>
      <p:graphicFrame>
        <p:nvGraphicFramePr>
          <p:cNvPr id="22530" name="Object 2"/>
          <p:cNvGraphicFramePr>
            <a:graphicFrameLocks noChangeAspect="1"/>
          </p:cNvGraphicFramePr>
          <p:nvPr/>
        </p:nvGraphicFramePr>
        <p:xfrm>
          <a:off x="5334000" y="1371600"/>
          <a:ext cx="3005138" cy="4746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648" name="Equation" r:id="rId4" imgW="1497950" imgH="241195" progId="Equation.DSMT4">
                  <p:embed/>
                </p:oleObj>
              </mc:Choice>
              <mc:Fallback>
                <p:oleObj name="Equation" r:id="rId4" imgW="1497950" imgH="241195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334000" y="1371600"/>
                        <a:ext cx="3005138" cy="4746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5" name="Group 15"/>
          <p:cNvGrpSpPr>
            <a:grpSpLocks/>
          </p:cNvGrpSpPr>
          <p:nvPr/>
        </p:nvGrpSpPr>
        <p:grpSpPr bwMode="auto">
          <a:xfrm>
            <a:off x="381000" y="3124200"/>
            <a:ext cx="3240088" cy="831850"/>
            <a:chOff x="240" y="1968"/>
            <a:chExt cx="2041" cy="524"/>
          </a:xfrm>
        </p:grpSpPr>
        <p:sp>
          <p:nvSpPr>
            <p:cNvPr id="22542" name="Text Box 16"/>
            <p:cNvSpPr txBox="1">
              <a:spLocks noChangeArrowheads="1"/>
            </p:cNvSpPr>
            <p:nvPr/>
          </p:nvSpPr>
          <p:spPr bwMode="auto">
            <a:xfrm>
              <a:off x="240" y="1968"/>
              <a:ext cx="1488" cy="524"/>
            </a:xfrm>
            <a:prstGeom prst="rect">
              <a:avLst/>
            </a:prstGeom>
            <a:solidFill>
              <a:srgbClr val="FFFFCC"/>
            </a:solidFill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sz="2400" dirty="0"/>
                <a:t>Equilibrium real interest rate</a:t>
              </a:r>
            </a:p>
          </p:txBody>
        </p:sp>
        <p:sp>
          <p:nvSpPr>
            <p:cNvPr id="22543" name="Line 17"/>
            <p:cNvSpPr>
              <a:spLocks noChangeShapeType="1"/>
            </p:cNvSpPr>
            <p:nvPr/>
          </p:nvSpPr>
          <p:spPr bwMode="auto">
            <a:xfrm>
              <a:off x="1725" y="2190"/>
              <a:ext cx="556" cy="0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 type="triangle" w="lg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 dirty="0"/>
            </a:p>
          </p:txBody>
        </p:sp>
      </p:grpSp>
      <p:grpSp>
        <p:nvGrpSpPr>
          <p:cNvPr id="6" name="Group 18"/>
          <p:cNvGrpSpPr>
            <a:grpSpLocks/>
          </p:cNvGrpSpPr>
          <p:nvPr/>
        </p:nvGrpSpPr>
        <p:grpSpPr bwMode="auto">
          <a:xfrm>
            <a:off x="685800" y="5181600"/>
            <a:ext cx="4824413" cy="838200"/>
            <a:chOff x="432" y="3264"/>
            <a:chExt cx="3039" cy="528"/>
          </a:xfrm>
        </p:grpSpPr>
        <p:sp>
          <p:nvSpPr>
            <p:cNvPr id="22538" name="Text Box 19"/>
            <p:cNvSpPr txBox="1">
              <a:spLocks noChangeArrowheads="1"/>
            </p:cNvSpPr>
            <p:nvPr/>
          </p:nvSpPr>
          <p:spPr bwMode="auto">
            <a:xfrm>
              <a:off x="432" y="3268"/>
              <a:ext cx="1584" cy="524"/>
            </a:xfrm>
            <a:prstGeom prst="rect">
              <a:avLst/>
            </a:prstGeom>
            <a:solidFill>
              <a:srgbClr val="FFFFCC"/>
            </a:solidFill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sz="2400" dirty="0"/>
                <a:t>Equilibrium level of investment</a:t>
              </a:r>
            </a:p>
          </p:txBody>
        </p:sp>
        <p:grpSp>
          <p:nvGrpSpPr>
            <p:cNvPr id="22539" name="Group 20"/>
            <p:cNvGrpSpPr>
              <a:grpSpLocks/>
            </p:cNvGrpSpPr>
            <p:nvPr/>
          </p:nvGrpSpPr>
          <p:grpSpPr bwMode="auto">
            <a:xfrm>
              <a:off x="2016" y="3264"/>
              <a:ext cx="1455" cy="336"/>
              <a:chOff x="2016" y="3264"/>
              <a:chExt cx="1488" cy="336"/>
            </a:xfrm>
          </p:grpSpPr>
          <p:sp>
            <p:nvSpPr>
              <p:cNvPr id="22540" name="Line 21"/>
              <p:cNvSpPr>
                <a:spLocks noChangeShapeType="1"/>
              </p:cNvSpPr>
              <p:nvPr/>
            </p:nvSpPr>
            <p:spPr bwMode="auto">
              <a:xfrm>
                <a:off x="2016" y="3600"/>
                <a:ext cx="1488" cy="0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 dirty="0"/>
              </a:p>
            </p:txBody>
          </p:sp>
          <p:sp>
            <p:nvSpPr>
              <p:cNvPr id="22541" name="Line 22"/>
              <p:cNvSpPr>
                <a:spLocks noChangeShapeType="1"/>
              </p:cNvSpPr>
              <p:nvPr/>
            </p:nvSpPr>
            <p:spPr bwMode="auto">
              <a:xfrm flipV="1">
                <a:off x="3504" y="3264"/>
                <a:ext cx="0" cy="336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/>
                <a:tailEnd type="triangle" w="lg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 dirty="0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420497659"/>
      </p:ext>
    </p:extLst>
  </p:cSld>
  <p:clrMapOvr>
    <a:masterClrMapping/>
  </p:clrMapOvr>
  <p:transition spd="med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7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" dur="500"/>
                                        <p:tgtEl>
                                          <p:spTgt spid="1167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4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8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2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6749" grpId="0" animBg="1"/>
    </p:bld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5" name="Rectangle 2"/>
          <p:cNvSpPr>
            <a:spLocks noGrp="1" noChangeArrowheads="1"/>
          </p:cNvSpPr>
          <p:nvPr>
            <p:ph type="title"/>
          </p:nvPr>
        </p:nvSpPr>
        <p:spPr>
          <a:xfrm>
            <a:off x="511175" y="236538"/>
            <a:ext cx="7939088" cy="869950"/>
          </a:xfrm>
        </p:spPr>
        <p:txBody>
          <a:bodyPr/>
          <a:lstStyle/>
          <a:p>
            <a:pPr eaLnBrk="1" hangingPunct="1"/>
            <a:r>
              <a:rPr lang="en-US" dirty="0"/>
              <a:t>The special role of </a:t>
            </a:r>
            <a:r>
              <a:rPr lang="en-US" sz="3500" i="1" dirty="0"/>
              <a:t>r</a:t>
            </a:r>
          </a:p>
        </p:txBody>
      </p:sp>
      <p:sp>
        <p:nvSpPr>
          <p:cNvPr id="7680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742950" y="1300163"/>
            <a:ext cx="8001000" cy="4953000"/>
          </a:xfrm>
          <a:solidFill>
            <a:srgbClr val="FFFFFF"/>
          </a:solidFill>
          <a:ln>
            <a:solidFill>
              <a:srgbClr val="003399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/>
          <a:lstStyle/>
          <a:p>
            <a:pPr marL="55563" indent="0" eaLnBrk="1" hangingPunct="1">
              <a:buClr>
                <a:srgbClr val="D60093"/>
              </a:buClr>
              <a:buSzPct val="80000"/>
              <a:buFont typeface="Wingdings" pitchFamily="2" charset="2"/>
              <a:buNone/>
              <a:tabLst>
                <a:tab pos="517525" algn="l"/>
              </a:tabLst>
              <a:defRPr/>
            </a:pPr>
            <a:r>
              <a:rPr lang="en-US" sz="2600" b="1" i="1" dirty="0"/>
              <a:t>r</a:t>
            </a:r>
            <a:r>
              <a:rPr lang="en-US" sz="2600" dirty="0"/>
              <a:t> adjusts to equilibrate the goods market </a:t>
            </a:r>
            <a:r>
              <a:rPr lang="en-US" sz="2600" i="1" dirty="0"/>
              <a:t>and</a:t>
            </a:r>
            <a:r>
              <a:rPr lang="en-US" sz="2600" dirty="0"/>
              <a:t> the loanable funds market simultaneously: </a:t>
            </a:r>
          </a:p>
          <a:p>
            <a:pPr marL="55563" indent="0" eaLnBrk="1" hangingPunct="1">
              <a:buClr>
                <a:srgbClr val="D60093"/>
              </a:buClr>
              <a:buSzPct val="80000"/>
              <a:buFont typeface="Wingdings" pitchFamily="2" charset="2"/>
              <a:buNone/>
              <a:tabLst>
                <a:tab pos="517525" algn="l"/>
              </a:tabLst>
              <a:defRPr/>
            </a:pPr>
            <a:r>
              <a:rPr lang="en-US" sz="2600" dirty="0"/>
              <a:t>	If L.F. market in equilibrium, then</a:t>
            </a:r>
          </a:p>
          <a:p>
            <a:pPr marL="55563" indent="0" eaLnBrk="1" hangingPunct="1">
              <a:buFont typeface="Wingdings" pitchFamily="2" charset="2"/>
              <a:buNone/>
              <a:tabLst>
                <a:tab pos="517525" algn="l"/>
              </a:tabLst>
              <a:defRPr/>
            </a:pPr>
            <a:r>
              <a:rPr lang="en-US" sz="2600" b="1" i="1" dirty="0"/>
              <a:t>	</a:t>
            </a:r>
            <a:r>
              <a:rPr lang="en-US" sz="2600" b="1" i="1" dirty="0">
                <a:latin typeface="Tahoma" pitchFamily="34" charset="0"/>
              </a:rPr>
              <a:t>Y</a:t>
            </a:r>
            <a:r>
              <a:rPr lang="en-US" sz="2600" dirty="0"/>
              <a:t> – </a:t>
            </a:r>
            <a:r>
              <a:rPr lang="en-US" sz="2600" b="1" i="1" dirty="0">
                <a:latin typeface="Tahoma" pitchFamily="34" charset="0"/>
              </a:rPr>
              <a:t>C</a:t>
            </a:r>
            <a:r>
              <a:rPr lang="en-US" sz="2600" dirty="0"/>
              <a:t> – </a:t>
            </a:r>
            <a:r>
              <a:rPr lang="en-US" sz="2600" b="1" i="1" dirty="0">
                <a:latin typeface="Tahoma" pitchFamily="34" charset="0"/>
              </a:rPr>
              <a:t>G</a:t>
            </a:r>
            <a:r>
              <a:rPr lang="en-US" sz="2600" b="1" i="1" dirty="0"/>
              <a:t> </a:t>
            </a:r>
            <a:r>
              <a:rPr lang="en-US" sz="2600" dirty="0"/>
              <a:t>= </a:t>
            </a:r>
            <a:r>
              <a:rPr lang="en-US" sz="2600" b="1" i="1" dirty="0">
                <a:latin typeface="Tahoma" pitchFamily="34" charset="0"/>
              </a:rPr>
              <a:t>I</a:t>
            </a:r>
            <a:r>
              <a:rPr lang="en-US" sz="2600" dirty="0"/>
              <a:t> </a:t>
            </a:r>
            <a:endParaRPr lang="en-US" sz="2600" b="1" i="1" dirty="0"/>
          </a:p>
          <a:p>
            <a:pPr marL="55563" indent="0" eaLnBrk="1" hangingPunct="1">
              <a:buFont typeface="Wingdings" pitchFamily="2" charset="2"/>
              <a:buNone/>
              <a:tabLst>
                <a:tab pos="517525" algn="l"/>
              </a:tabLst>
              <a:defRPr/>
            </a:pPr>
            <a:r>
              <a:rPr lang="en-US" sz="2600" dirty="0"/>
              <a:t>	Add (</a:t>
            </a:r>
            <a:r>
              <a:rPr lang="en-US" sz="2600" b="1" i="1" dirty="0">
                <a:latin typeface="Tahoma" pitchFamily="34" charset="0"/>
              </a:rPr>
              <a:t>C</a:t>
            </a:r>
            <a:r>
              <a:rPr lang="en-US" sz="2600" b="1" i="1" dirty="0"/>
              <a:t> </a:t>
            </a:r>
            <a:r>
              <a:rPr lang="en-US" sz="2600" dirty="0"/>
              <a:t>+</a:t>
            </a:r>
            <a:r>
              <a:rPr lang="en-US" sz="2600" b="1" i="1" dirty="0">
                <a:latin typeface="Tahoma" pitchFamily="34" charset="0"/>
              </a:rPr>
              <a:t>G</a:t>
            </a:r>
            <a:r>
              <a:rPr lang="en-US" sz="2600" b="1" i="1" dirty="0"/>
              <a:t> </a:t>
            </a:r>
            <a:r>
              <a:rPr lang="en-US" sz="2600" dirty="0"/>
              <a:t>) to both sides to get</a:t>
            </a:r>
          </a:p>
          <a:p>
            <a:pPr marL="55563" indent="0" eaLnBrk="1" hangingPunct="1">
              <a:buFont typeface="Wingdings" pitchFamily="2" charset="2"/>
              <a:buNone/>
              <a:tabLst>
                <a:tab pos="517525" algn="l"/>
              </a:tabLst>
              <a:defRPr/>
            </a:pPr>
            <a:r>
              <a:rPr lang="en-US" sz="2600" b="1" i="1" dirty="0"/>
              <a:t>	</a:t>
            </a:r>
            <a:r>
              <a:rPr lang="en-US" sz="2600" b="1" i="1" dirty="0">
                <a:latin typeface="Tahoma" pitchFamily="34" charset="0"/>
              </a:rPr>
              <a:t>Y</a:t>
            </a:r>
            <a:r>
              <a:rPr lang="en-US" sz="2600" dirty="0"/>
              <a:t> = </a:t>
            </a:r>
            <a:r>
              <a:rPr lang="en-US" sz="2600" b="1" i="1" dirty="0">
                <a:latin typeface="Tahoma" pitchFamily="34" charset="0"/>
              </a:rPr>
              <a:t>C</a:t>
            </a:r>
            <a:r>
              <a:rPr lang="en-US" sz="2600" dirty="0"/>
              <a:t> + </a:t>
            </a:r>
            <a:r>
              <a:rPr lang="en-US" sz="2600" b="1" i="1" dirty="0">
                <a:latin typeface="Tahoma" pitchFamily="34" charset="0"/>
              </a:rPr>
              <a:t>I</a:t>
            </a:r>
            <a:r>
              <a:rPr lang="en-US" sz="2600" dirty="0"/>
              <a:t> + </a:t>
            </a:r>
            <a:r>
              <a:rPr lang="en-US" sz="2600" b="1" i="1" dirty="0">
                <a:latin typeface="Tahoma" pitchFamily="34" charset="0"/>
              </a:rPr>
              <a:t>G</a:t>
            </a:r>
            <a:r>
              <a:rPr lang="en-US" sz="2600" dirty="0"/>
              <a:t>  </a:t>
            </a:r>
            <a:r>
              <a:rPr lang="en-US" sz="2600" i="1" dirty="0"/>
              <a:t>(goods market eq’m)</a:t>
            </a:r>
          </a:p>
          <a:p>
            <a:pPr marL="55563" indent="0" eaLnBrk="1" hangingPunct="1">
              <a:buClr>
                <a:srgbClr val="D60093"/>
              </a:buClr>
              <a:buSzPct val="80000"/>
              <a:buFont typeface="Wingdings" pitchFamily="2" charset="2"/>
              <a:buNone/>
              <a:tabLst>
                <a:tab pos="517525" algn="l"/>
              </a:tabLst>
              <a:defRPr/>
            </a:pPr>
            <a:r>
              <a:rPr lang="en-US" sz="2600" dirty="0"/>
              <a:t>Thus, </a:t>
            </a:r>
          </a:p>
        </p:txBody>
      </p:sp>
      <p:grpSp>
        <p:nvGrpSpPr>
          <p:cNvPr id="2" name="Group 4"/>
          <p:cNvGrpSpPr>
            <a:grpSpLocks/>
          </p:cNvGrpSpPr>
          <p:nvPr/>
        </p:nvGrpSpPr>
        <p:grpSpPr bwMode="auto">
          <a:xfrm>
            <a:off x="2266950" y="4992688"/>
            <a:ext cx="5638800" cy="914400"/>
            <a:chOff x="1584" y="3360"/>
            <a:chExt cx="3552" cy="576"/>
          </a:xfrm>
        </p:grpSpPr>
        <p:sp>
          <p:nvSpPr>
            <p:cNvPr id="23558" name="Text Box 5"/>
            <p:cNvSpPr txBox="1">
              <a:spLocks noChangeArrowheads="1"/>
            </p:cNvSpPr>
            <p:nvPr/>
          </p:nvSpPr>
          <p:spPr bwMode="auto">
            <a:xfrm>
              <a:off x="1584" y="3360"/>
              <a:ext cx="1248" cy="576"/>
            </a:xfrm>
            <a:prstGeom prst="rect">
              <a:avLst/>
            </a:prstGeom>
            <a:solidFill>
              <a:srgbClr val="FFFF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sz="2700" dirty="0"/>
                <a:t>Eq’m in L.F. market</a:t>
              </a:r>
            </a:p>
          </p:txBody>
        </p:sp>
        <p:sp>
          <p:nvSpPr>
            <p:cNvPr id="23559" name="Text Box 6"/>
            <p:cNvSpPr txBox="1">
              <a:spLocks noChangeArrowheads="1"/>
            </p:cNvSpPr>
            <p:nvPr/>
          </p:nvSpPr>
          <p:spPr bwMode="auto">
            <a:xfrm>
              <a:off x="3600" y="3360"/>
              <a:ext cx="1536" cy="576"/>
            </a:xfrm>
            <a:prstGeom prst="rect">
              <a:avLst/>
            </a:prstGeom>
            <a:solidFill>
              <a:srgbClr val="FFFF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sz="2700" dirty="0"/>
                <a:t>Eq’m in goods market</a:t>
              </a:r>
            </a:p>
          </p:txBody>
        </p:sp>
        <p:graphicFrame>
          <p:nvGraphicFramePr>
            <p:cNvPr id="23554" name="Object 2"/>
            <p:cNvGraphicFramePr>
              <a:graphicFrameLocks noChangeAspect="1"/>
            </p:cNvGraphicFramePr>
            <p:nvPr/>
          </p:nvGraphicFramePr>
          <p:xfrm>
            <a:off x="2928" y="3444"/>
            <a:ext cx="624" cy="444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3672" name="Equation" r:id="rId4" imgW="215713" imgH="152268" progId="Equation.DSMT4">
                    <p:embed/>
                  </p:oleObj>
                </mc:Choice>
                <mc:Fallback>
                  <p:oleObj name="Equation" r:id="rId4" imgW="215713" imgH="152268" progId="Equation.DSMT4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5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928" y="3444"/>
                          <a:ext cx="624" cy="444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</p:spTree>
    <p:extLst>
      <p:ext uri="{BB962C8B-B14F-4D97-AF65-F5344CB8AC3E}">
        <p14:creationId xmlns:p14="http://schemas.microsoft.com/office/powerpoint/2010/main" val="1871805329"/>
      </p:ext>
    </p:extLst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i="1" dirty="0"/>
              <a:t>Digression:</a:t>
            </a:r>
            <a:r>
              <a:rPr lang="en-US" dirty="0"/>
              <a:t>  mastering models</a:t>
            </a:r>
          </a:p>
        </p:txBody>
      </p:sp>
      <p:sp>
        <p:nvSpPr>
          <p:cNvPr id="84995" name="Rectangle 5"/>
          <p:cNvSpPr>
            <a:spLocks noGrp="1" noChangeArrowheads="1"/>
          </p:cNvSpPr>
          <p:nvPr>
            <p:ph type="body" idx="1"/>
          </p:nvPr>
        </p:nvSpPr>
        <p:spPr>
          <a:xfrm>
            <a:off x="523875" y="1322388"/>
            <a:ext cx="8229600" cy="4973637"/>
          </a:xfrm>
        </p:spPr>
        <p:txBody>
          <a:bodyPr/>
          <a:lstStyle/>
          <a:p>
            <a:pPr marL="457200" indent="-457200" eaLnBrk="1" hangingPunct="1">
              <a:buFont typeface="Wingdings" pitchFamily="2" charset="2"/>
              <a:buNone/>
            </a:pPr>
            <a:r>
              <a:rPr lang="en-US" dirty="0"/>
              <a:t>To master a model, be sure to know:</a:t>
            </a:r>
          </a:p>
          <a:p>
            <a:pPr marL="457200" indent="-457200" eaLnBrk="1" hangingPunct="1">
              <a:buFont typeface="Wingdings" pitchFamily="2" charset="2"/>
              <a:buNone/>
            </a:pPr>
            <a:r>
              <a:rPr lang="en-US" dirty="0"/>
              <a:t>1.	Which of its variables are endogenous and which are exogenous.</a:t>
            </a:r>
          </a:p>
          <a:p>
            <a:pPr marL="457200" indent="-457200" eaLnBrk="1" hangingPunct="1">
              <a:buFont typeface="Wingdings" pitchFamily="2" charset="2"/>
              <a:buNone/>
            </a:pPr>
            <a:r>
              <a:rPr lang="en-US" dirty="0"/>
              <a:t>2.	For each curve in the diagram, know:</a:t>
            </a:r>
          </a:p>
          <a:p>
            <a:pPr marL="966788" lvl="1" indent="-395288" eaLnBrk="1" hangingPunct="1">
              <a:lnSpc>
                <a:spcPct val="105000"/>
              </a:lnSpc>
              <a:buFont typeface="Wingdings" pitchFamily="2" charset="2"/>
              <a:buNone/>
            </a:pPr>
            <a:r>
              <a:rPr lang="en-US" dirty="0"/>
              <a:t>a.	definition</a:t>
            </a:r>
          </a:p>
          <a:p>
            <a:pPr marL="966788" lvl="1" indent="-395288" eaLnBrk="1" hangingPunct="1">
              <a:lnSpc>
                <a:spcPct val="105000"/>
              </a:lnSpc>
              <a:buFont typeface="Wingdings" pitchFamily="2" charset="2"/>
              <a:buNone/>
            </a:pPr>
            <a:r>
              <a:rPr lang="en-US" dirty="0"/>
              <a:t>b.	intuition for slope</a:t>
            </a:r>
          </a:p>
          <a:p>
            <a:pPr marL="966788" lvl="1" indent="-395288" eaLnBrk="1" hangingPunct="1">
              <a:lnSpc>
                <a:spcPct val="105000"/>
              </a:lnSpc>
              <a:buFont typeface="Wingdings" pitchFamily="2" charset="2"/>
              <a:buNone/>
            </a:pPr>
            <a:r>
              <a:rPr lang="en-US" dirty="0"/>
              <a:t>c.	all the things that can shift the curve</a:t>
            </a:r>
          </a:p>
          <a:p>
            <a:pPr marL="457200" indent="-457200" eaLnBrk="1" hangingPunct="1">
              <a:buFont typeface="Wingdings" pitchFamily="2" charset="2"/>
              <a:buNone/>
            </a:pPr>
            <a:r>
              <a:rPr lang="en-US" dirty="0"/>
              <a:t>3.	Use the model to analyze the effects of each item in 2c.</a:t>
            </a:r>
          </a:p>
        </p:txBody>
      </p:sp>
    </p:spTree>
    <p:extLst>
      <p:ext uri="{BB962C8B-B14F-4D97-AF65-F5344CB8AC3E}">
        <p14:creationId xmlns:p14="http://schemas.microsoft.com/office/powerpoint/2010/main" val="4044241750"/>
      </p:ext>
    </p:extLst>
  </p:cSld>
  <p:clrMapOvr>
    <a:masterClrMapping/>
  </p:clrMapOvr>
  <p:transition>
    <p:wipe dir="r"/>
  </p:transition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8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dirty="0"/>
              <a:t>Mastering the loanable funds model</a:t>
            </a:r>
          </a:p>
        </p:txBody>
      </p:sp>
      <p:sp>
        <p:nvSpPr>
          <p:cNvPr id="122885" name="Rectangle 5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buFont typeface="Wingdings" pitchFamily="2" charset="2"/>
              <a:buNone/>
            </a:pPr>
            <a:r>
              <a:rPr lang="en-US" dirty="0"/>
              <a:t>Things that shift the saving curve:</a:t>
            </a:r>
          </a:p>
          <a:p>
            <a:pPr lvl="1" eaLnBrk="1" hangingPunct="1"/>
            <a:r>
              <a:rPr lang="en-US" dirty="0"/>
              <a:t>public saving </a:t>
            </a:r>
          </a:p>
          <a:p>
            <a:pPr lvl="2" eaLnBrk="1" hangingPunct="1"/>
            <a:r>
              <a:rPr lang="en-US" dirty="0"/>
              <a:t>fiscal policy: changes in </a:t>
            </a:r>
            <a:r>
              <a:rPr lang="en-US" b="1" i="1" dirty="0"/>
              <a:t>G</a:t>
            </a:r>
            <a:r>
              <a:rPr lang="en-US" dirty="0"/>
              <a:t> or </a:t>
            </a:r>
            <a:r>
              <a:rPr lang="en-US" b="1" i="1" dirty="0"/>
              <a:t>T</a:t>
            </a:r>
          </a:p>
          <a:p>
            <a:pPr lvl="1" eaLnBrk="1" hangingPunct="1"/>
            <a:r>
              <a:rPr lang="en-US" dirty="0"/>
              <a:t>private saving</a:t>
            </a:r>
          </a:p>
          <a:p>
            <a:pPr lvl="2" eaLnBrk="1" hangingPunct="1"/>
            <a:r>
              <a:rPr lang="en-US" dirty="0"/>
              <a:t>preferences</a:t>
            </a:r>
          </a:p>
          <a:p>
            <a:pPr lvl="2" eaLnBrk="1" hangingPunct="1"/>
            <a:r>
              <a:rPr lang="en-US" dirty="0"/>
              <a:t>tax laws that affect saving</a:t>
            </a:r>
          </a:p>
          <a:p>
            <a:pPr lvl="3" eaLnBrk="1" hangingPunct="1"/>
            <a:r>
              <a:rPr lang="en-US" dirty="0"/>
              <a:t>401(k)</a:t>
            </a:r>
          </a:p>
          <a:p>
            <a:pPr lvl="3" eaLnBrk="1" hangingPunct="1"/>
            <a:r>
              <a:rPr lang="en-US" dirty="0"/>
              <a:t>IRA</a:t>
            </a:r>
          </a:p>
          <a:p>
            <a:pPr lvl="3" eaLnBrk="1" hangingPunct="1"/>
            <a:r>
              <a:rPr lang="en-US" dirty="0"/>
              <a:t>replace income tax with consumption tax</a:t>
            </a:r>
          </a:p>
        </p:txBody>
      </p:sp>
    </p:spTree>
    <p:extLst>
      <p:ext uri="{BB962C8B-B14F-4D97-AF65-F5344CB8AC3E}">
        <p14:creationId xmlns:p14="http://schemas.microsoft.com/office/powerpoint/2010/main" val="2735675183"/>
      </p:ext>
    </p:extLst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8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228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88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2288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88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2288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88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2288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88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2288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88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12288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88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12288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88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12288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88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12288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885" grpId="0" build="p" bldLvl="5" autoUpdateAnimBg="0"/>
    </p:bld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81" name="Rectangle 7"/>
          <p:cNvSpPr>
            <a:spLocks noGrp="1" noChangeArrowheads="1"/>
          </p:cNvSpPr>
          <p:nvPr>
            <p:ph type="title"/>
          </p:nvPr>
        </p:nvSpPr>
        <p:spPr>
          <a:xfrm>
            <a:off x="328613" y="203540"/>
            <a:ext cx="8358187" cy="1157288"/>
          </a:xfrm>
        </p:spPr>
        <p:txBody>
          <a:bodyPr/>
          <a:lstStyle/>
          <a:p>
            <a:pPr eaLnBrk="1" hangingPunct="1"/>
            <a:r>
              <a:rPr lang="en-US" sz="2800" dirty="0"/>
              <a:t>CASE STUDY: </a:t>
            </a:r>
            <a:br>
              <a:rPr lang="en-US" sz="2800" dirty="0"/>
            </a:br>
            <a:r>
              <a:rPr lang="en-US" dirty="0"/>
              <a:t>The 2008-2009 fiscal stimulus surplus </a:t>
            </a:r>
          </a:p>
        </p:txBody>
      </p:sp>
      <p:sp>
        <p:nvSpPr>
          <p:cNvPr id="124936" name="Rectangle 8"/>
          <p:cNvSpPr>
            <a:spLocks noGrp="1" noChangeArrowheads="1"/>
          </p:cNvSpPr>
          <p:nvPr>
            <p:ph type="body" idx="1"/>
          </p:nvPr>
        </p:nvSpPr>
        <p:spPr>
          <a:xfrm>
            <a:off x="476250" y="1393825"/>
            <a:ext cx="8210550" cy="4604204"/>
          </a:xfrm>
        </p:spPr>
        <p:txBody>
          <a:bodyPr/>
          <a:lstStyle/>
          <a:p>
            <a:pPr eaLnBrk="1" hangingPunct="1"/>
            <a:r>
              <a:rPr lang="en-US" dirty="0"/>
              <a:t>In response to the financial crisis in 2009, the Govt of Canada introduced its “Action Plan” and increased expenditure by a large amount.</a:t>
            </a:r>
          </a:p>
          <a:p>
            <a:pPr lvl="1" eaLnBrk="1" hangingPunct="1"/>
            <a:r>
              <a:rPr lang="en-US" dirty="0"/>
              <a:t>increases in program spending: </a:t>
            </a:r>
            <a:r>
              <a:rPr lang="en-US" dirty="0">
                <a:latin typeface="Times New Roman"/>
                <a:ea typeface="Lucida Grande"/>
                <a:cs typeface="Times New Roman"/>
              </a:rPr>
              <a:t>Δ</a:t>
            </a:r>
            <a:r>
              <a:rPr lang="en-US" b="1" i="1" dirty="0">
                <a:sym typeface="Symbol" pitchFamily="18" charset="2"/>
              </a:rPr>
              <a:t>G</a:t>
            </a:r>
            <a:r>
              <a:rPr lang="en-US" dirty="0">
                <a:sym typeface="Symbol" pitchFamily="18" charset="2"/>
              </a:rPr>
              <a:t> &gt; 0</a:t>
            </a:r>
          </a:p>
          <a:p>
            <a:pPr eaLnBrk="1" hangingPunct="1"/>
            <a:r>
              <a:rPr lang="en-US" dirty="0">
                <a:sym typeface="Symbol" pitchFamily="18" charset="2"/>
              </a:rPr>
              <a:t>This policy reduces national saving:</a:t>
            </a:r>
          </a:p>
        </p:txBody>
      </p:sp>
      <p:graphicFrame>
        <p:nvGraphicFramePr>
          <p:cNvPr id="124932" name="Object 2"/>
          <p:cNvGraphicFramePr>
            <a:graphicFrameLocks noChangeAspect="1"/>
          </p:cNvGraphicFramePr>
          <p:nvPr/>
        </p:nvGraphicFramePr>
        <p:xfrm>
          <a:off x="3025775" y="3932238"/>
          <a:ext cx="3386138" cy="5365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4925" name="Equation" r:id="rId4" imgW="1497950" imgH="241195" progId="Equation.DSMT4">
                  <p:embed/>
                </p:oleObj>
              </mc:Choice>
              <mc:Fallback>
                <p:oleObj name="Equation" r:id="rId4" imgW="1497950" imgH="241195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025775" y="3932238"/>
                        <a:ext cx="3386138" cy="5365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4933" name="Object 3"/>
          <p:cNvGraphicFramePr>
            <a:graphicFrameLocks noChangeAspect="1"/>
          </p:cNvGraphicFramePr>
          <p:nvPr/>
        </p:nvGraphicFramePr>
        <p:xfrm>
          <a:off x="1985963" y="4846638"/>
          <a:ext cx="1758950" cy="5397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4926" name="Equation" r:id="rId6" imgW="787400" imgH="241300" progId="Equation.DSMT4">
                  <p:embed/>
                </p:oleObj>
              </mc:Choice>
              <mc:Fallback>
                <p:oleObj name="Equation" r:id="rId6" imgW="787400" imgH="24130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985963" y="4846638"/>
                        <a:ext cx="1758950" cy="539750"/>
                      </a:xfrm>
                      <a:prstGeom prst="rect">
                        <a:avLst/>
                      </a:prstGeom>
                      <a:solidFill>
                        <a:srgbClr val="FFFFCC"/>
                      </a:solidFill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4934" name="Object 4"/>
          <p:cNvGraphicFramePr>
            <a:graphicFrameLocks noChangeAspect="1"/>
          </p:cNvGraphicFramePr>
          <p:nvPr/>
        </p:nvGraphicFramePr>
        <p:xfrm>
          <a:off x="4794250" y="4846638"/>
          <a:ext cx="2836863" cy="5397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4927" name="Equation" r:id="rId8" imgW="1269449" imgH="241195" progId="Equation.DSMT4">
                  <p:embed/>
                </p:oleObj>
              </mc:Choice>
              <mc:Fallback>
                <p:oleObj name="Equation" r:id="rId8" imgW="1269449" imgH="241195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794250" y="4846638"/>
                        <a:ext cx="2836863" cy="539750"/>
                      </a:xfrm>
                      <a:prstGeom prst="rect">
                        <a:avLst/>
                      </a:prstGeom>
                      <a:solidFill>
                        <a:srgbClr val="FFFFCC"/>
                      </a:solidFill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985876069"/>
      </p:ext>
    </p:extLst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9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249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93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2493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93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2493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9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249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9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249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9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249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4936" grpId="0" build="p" bldLvl="3" autoUpdateAnimBg="0"/>
    </p:bld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4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/>
            <a:r>
              <a:rPr lang="en-US" sz="2800" dirty="0"/>
              <a:t>CASE STUDY: </a:t>
            </a:r>
            <a:br>
              <a:rPr lang="en-US" sz="2800" dirty="0"/>
            </a:br>
            <a:r>
              <a:rPr lang="en-US" dirty="0"/>
              <a:t> The 2008-2009 fiscal stimulus surplus </a:t>
            </a:r>
          </a:p>
        </p:txBody>
      </p:sp>
      <p:grpSp>
        <p:nvGrpSpPr>
          <p:cNvPr id="25605" name="Group 3"/>
          <p:cNvGrpSpPr>
            <a:grpSpLocks/>
          </p:cNvGrpSpPr>
          <p:nvPr/>
        </p:nvGrpSpPr>
        <p:grpSpPr bwMode="auto">
          <a:xfrm>
            <a:off x="4244975" y="1463675"/>
            <a:ext cx="4495800" cy="4403725"/>
            <a:chOff x="336" y="816"/>
            <a:chExt cx="2832" cy="2774"/>
          </a:xfrm>
        </p:grpSpPr>
        <p:grpSp>
          <p:nvGrpSpPr>
            <p:cNvPr id="25628" name="Group 4"/>
            <p:cNvGrpSpPr>
              <a:grpSpLocks/>
            </p:cNvGrpSpPr>
            <p:nvPr/>
          </p:nvGrpSpPr>
          <p:grpSpPr bwMode="auto">
            <a:xfrm>
              <a:off x="611" y="951"/>
              <a:ext cx="2461" cy="2352"/>
              <a:chOff x="611" y="951"/>
              <a:chExt cx="3138" cy="2352"/>
            </a:xfrm>
          </p:grpSpPr>
          <p:sp>
            <p:nvSpPr>
              <p:cNvPr id="25631" name="Line 5"/>
              <p:cNvSpPr>
                <a:spLocks noChangeShapeType="1"/>
              </p:cNvSpPr>
              <p:nvPr/>
            </p:nvSpPr>
            <p:spPr bwMode="auto">
              <a:xfrm>
                <a:off x="611" y="951"/>
                <a:ext cx="0" cy="2352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 dirty="0"/>
              </a:p>
            </p:txBody>
          </p:sp>
          <p:sp>
            <p:nvSpPr>
              <p:cNvPr id="25632" name="Line 6"/>
              <p:cNvSpPr>
                <a:spLocks noChangeShapeType="1"/>
              </p:cNvSpPr>
              <p:nvPr/>
            </p:nvSpPr>
            <p:spPr bwMode="auto">
              <a:xfrm>
                <a:off x="611" y="3303"/>
                <a:ext cx="3138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 dirty="0"/>
              </a:p>
            </p:txBody>
          </p:sp>
        </p:grpSp>
        <p:sp>
          <p:nvSpPr>
            <p:cNvPr id="25629" name="Text Box 7"/>
            <p:cNvSpPr txBox="1">
              <a:spLocks noChangeArrowheads="1"/>
            </p:cNvSpPr>
            <p:nvPr/>
          </p:nvSpPr>
          <p:spPr bwMode="auto">
            <a:xfrm>
              <a:off x="336" y="816"/>
              <a:ext cx="273" cy="2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en-US" sz="2500" b="1" i="1" dirty="0">
                  <a:latin typeface="Tahoma" pitchFamily="34" charset="0"/>
                </a:rPr>
                <a:t>r</a:t>
              </a:r>
            </a:p>
          </p:txBody>
        </p:sp>
        <p:sp>
          <p:nvSpPr>
            <p:cNvPr id="25630" name="Text Box 8"/>
            <p:cNvSpPr txBox="1">
              <a:spLocks noChangeArrowheads="1"/>
            </p:cNvSpPr>
            <p:nvPr/>
          </p:nvSpPr>
          <p:spPr bwMode="auto">
            <a:xfrm>
              <a:off x="2607" y="3292"/>
              <a:ext cx="561" cy="2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en-US" sz="2500" b="1" i="1" dirty="0">
                  <a:latin typeface="Tahoma" pitchFamily="34" charset="0"/>
                </a:rPr>
                <a:t>S, I</a:t>
              </a:r>
            </a:p>
          </p:txBody>
        </p:sp>
      </p:grpSp>
      <p:grpSp>
        <p:nvGrpSpPr>
          <p:cNvPr id="25606" name="Group 9"/>
          <p:cNvGrpSpPr>
            <a:grpSpLocks/>
          </p:cNvGrpSpPr>
          <p:nvPr/>
        </p:nvGrpSpPr>
        <p:grpSpPr bwMode="auto">
          <a:xfrm>
            <a:off x="6683375" y="1600200"/>
            <a:ext cx="471488" cy="3825875"/>
            <a:chOff x="4210" y="1008"/>
            <a:chExt cx="297" cy="2410"/>
          </a:xfrm>
        </p:grpSpPr>
        <p:sp>
          <p:nvSpPr>
            <p:cNvPr id="25627" name="Line 10"/>
            <p:cNvSpPr>
              <a:spLocks noChangeShapeType="1"/>
            </p:cNvSpPr>
            <p:nvPr/>
          </p:nvSpPr>
          <p:spPr bwMode="auto">
            <a:xfrm flipV="1">
              <a:off x="4306" y="1296"/>
              <a:ext cx="0" cy="2122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 dirty="0"/>
            </a:p>
          </p:txBody>
        </p:sp>
        <p:graphicFrame>
          <p:nvGraphicFramePr>
            <p:cNvPr id="25603" name="Object 3"/>
            <p:cNvGraphicFramePr>
              <a:graphicFrameLocks noChangeAspect="1"/>
            </p:cNvGraphicFramePr>
            <p:nvPr/>
          </p:nvGraphicFramePr>
          <p:xfrm>
            <a:off x="4210" y="1008"/>
            <a:ext cx="297" cy="292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5833" name="Equation" r:id="rId4" imgW="215619" imgH="215619" progId="Equation.DSMT4">
                    <p:embed/>
                  </p:oleObj>
                </mc:Choice>
                <mc:Fallback>
                  <p:oleObj name="Equation" r:id="rId4" imgW="215619" imgH="215619" progId="Equation.DSMT4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5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4210" y="1008"/>
                          <a:ext cx="297" cy="292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25607" name="Group 12"/>
          <p:cNvGrpSpPr>
            <a:grpSpLocks/>
          </p:cNvGrpSpPr>
          <p:nvPr/>
        </p:nvGrpSpPr>
        <p:grpSpPr bwMode="auto">
          <a:xfrm>
            <a:off x="5006975" y="2149475"/>
            <a:ext cx="3594100" cy="3105150"/>
            <a:chOff x="3154" y="1354"/>
            <a:chExt cx="2264" cy="1956"/>
          </a:xfrm>
        </p:grpSpPr>
        <p:sp>
          <p:nvSpPr>
            <p:cNvPr id="25625" name="Line 13"/>
            <p:cNvSpPr>
              <a:spLocks noChangeShapeType="1"/>
            </p:cNvSpPr>
            <p:nvPr/>
          </p:nvSpPr>
          <p:spPr bwMode="auto">
            <a:xfrm>
              <a:off x="3154" y="1354"/>
              <a:ext cx="1809" cy="1807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5626" name="Text Box 14"/>
            <p:cNvSpPr txBox="1">
              <a:spLocks noChangeArrowheads="1"/>
            </p:cNvSpPr>
            <p:nvPr/>
          </p:nvSpPr>
          <p:spPr bwMode="auto">
            <a:xfrm>
              <a:off x="4890" y="3012"/>
              <a:ext cx="528" cy="2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sz="2500" b="1" i="1" dirty="0">
                  <a:latin typeface="Tahoma" pitchFamily="34" charset="0"/>
                </a:rPr>
                <a:t>I</a:t>
              </a:r>
              <a:r>
                <a:rPr lang="en-US" sz="1200" b="1" i="1" dirty="0">
                  <a:latin typeface="Tahoma" pitchFamily="34" charset="0"/>
                </a:rPr>
                <a:t> </a:t>
              </a:r>
              <a:r>
                <a:rPr lang="en-US" sz="2500" dirty="0">
                  <a:latin typeface="Tahoma" pitchFamily="34" charset="0"/>
                </a:rPr>
                <a:t>(</a:t>
              </a:r>
              <a:r>
                <a:rPr lang="en-US" sz="2500" b="1" i="1" dirty="0">
                  <a:latin typeface="Tahoma" pitchFamily="34" charset="0"/>
                </a:rPr>
                <a:t>r</a:t>
              </a:r>
              <a:r>
                <a:rPr lang="en-US" sz="1200" b="1" i="1" dirty="0">
                  <a:latin typeface="Tahoma" pitchFamily="34" charset="0"/>
                </a:rPr>
                <a:t> </a:t>
              </a:r>
              <a:r>
                <a:rPr lang="en-US" sz="2500" dirty="0">
                  <a:latin typeface="Tahoma" pitchFamily="34" charset="0"/>
                </a:rPr>
                <a:t>)</a:t>
              </a:r>
            </a:p>
          </p:txBody>
        </p:sp>
      </p:grpSp>
      <p:grpSp>
        <p:nvGrpSpPr>
          <p:cNvPr id="25608" name="Group 15"/>
          <p:cNvGrpSpPr>
            <a:grpSpLocks/>
          </p:cNvGrpSpPr>
          <p:nvPr/>
        </p:nvGrpSpPr>
        <p:grpSpPr bwMode="auto">
          <a:xfrm>
            <a:off x="4232275" y="3673475"/>
            <a:ext cx="2617788" cy="473075"/>
            <a:chOff x="2666" y="2314"/>
            <a:chExt cx="1649" cy="298"/>
          </a:xfrm>
        </p:grpSpPr>
        <p:sp>
          <p:nvSpPr>
            <p:cNvPr id="25623" name="Line 16"/>
            <p:cNvSpPr>
              <a:spLocks noChangeShapeType="1"/>
            </p:cNvSpPr>
            <p:nvPr/>
          </p:nvSpPr>
          <p:spPr bwMode="auto">
            <a:xfrm flipH="1">
              <a:off x="2938" y="2502"/>
              <a:ext cx="1377" cy="2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prstDash val="sysDot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5624" name="Text Box 17"/>
            <p:cNvSpPr txBox="1">
              <a:spLocks noChangeArrowheads="1"/>
            </p:cNvSpPr>
            <p:nvPr/>
          </p:nvSpPr>
          <p:spPr bwMode="auto">
            <a:xfrm>
              <a:off x="2666" y="2314"/>
              <a:ext cx="291" cy="2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sz="2500" b="1" i="1" dirty="0">
                  <a:latin typeface="Tahoma" pitchFamily="34" charset="0"/>
                </a:rPr>
                <a:t>r</a:t>
              </a:r>
              <a:r>
                <a:rPr lang="en-US" sz="2500" i="1" baseline="-30000" dirty="0">
                  <a:latin typeface="Tahoma" pitchFamily="34" charset="0"/>
                </a:rPr>
                <a:t>1</a:t>
              </a:r>
            </a:p>
          </p:txBody>
        </p:sp>
      </p:grpSp>
      <p:sp>
        <p:nvSpPr>
          <p:cNvPr id="25609" name="Text Box 18"/>
          <p:cNvSpPr txBox="1">
            <a:spLocks noChangeArrowheads="1"/>
          </p:cNvSpPr>
          <p:nvPr/>
        </p:nvSpPr>
        <p:spPr bwMode="auto">
          <a:xfrm>
            <a:off x="6607175" y="5380038"/>
            <a:ext cx="457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2400" b="1" i="1" dirty="0">
                <a:latin typeface="Tahoma" pitchFamily="34" charset="0"/>
              </a:rPr>
              <a:t>I</a:t>
            </a:r>
            <a:r>
              <a:rPr lang="en-US" sz="2400" i="1" baseline="-30000" dirty="0">
                <a:latin typeface="Tahoma" pitchFamily="34" charset="0"/>
              </a:rPr>
              <a:t>1</a:t>
            </a:r>
          </a:p>
        </p:txBody>
      </p:sp>
      <p:grpSp>
        <p:nvGrpSpPr>
          <p:cNvPr id="7" name="Group 19"/>
          <p:cNvGrpSpPr>
            <a:grpSpLocks/>
          </p:cNvGrpSpPr>
          <p:nvPr/>
        </p:nvGrpSpPr>
        <p:grpSpPr bwMode="auto">
          <a:xfrm>
            <a:off x="4191000" y="2819400"/>
            <a:ext cx="1744663" cy="473075"/>
            <a:chOff x="2640" y="1776"/>
            <a:chExt cx="1099" cy="298"/>
          </a:xfrm>
        </p:grpSpPr>
        <p:sp>
          <p:nvSpPr>
            <p:cNvPr id="25621" name="Line 20"/>
            <p:cNvSpPr>
              <a:spLocks noChangeShapeType="1"/>
            </p:cNvSpPr>
            <p:nvPr/>
          </p:nvSpPr>
          <p:spPr bwMode="auto">
            <a:xfrm flipH="1">
              <a:off x="2941" y="1945"/>
              <a:ext cx="798" cy="2"/>
            </a:xfrm>
            <a:prstGeom prst="line">
              <a:avLst/>
            </a:prstGeom>
            <a:noFill/>
            <a:ln w="12700">
              <a:solidFill>
                <a:srgbClr val="333399"/>
              </a:solidFill>
              <a:prstDash val="sysDot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5622" name="Text Box 21"/>
            <p:cNvSpPr txBox="1">
              <a:spLocks noChangeArrowheads="1"/>
            </p:cNvSpPr>
            <p:nvPr/>
          </p:nvSpPr>
          <p:spPr bwMode="auto">
            <a:xfrm>
              <a:off x="2640" y="1776"/>
              <a:ext cx="322" cy="2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sz="2500" b="1" i="1" dirty="0">
                  <a:latin typeface="Tahoma" pitchFamily="34" charset="0"/>
                </a:rPr>
                <a:t>r</a:t>
              </a:r>
              <a:r>
                <a:rPr lang="en-US" sz="2500" i="1" baseline="-30000" dirty="0">
                  <a:latin typeface="Tahoma" pitchFamily="34" charset="0"/>
                </a:rPr>
                <a:t>2</a:t>
              </a:r>
            </a:p>
          </p:txBody>
        </p:sp>
      </p:grpSp>
      <p:sp>
        <p:nvSpPr>
          <p:cNvPr id="126998" name="Line 22"/>
          <p:cNvSpPr>
            <a:spLocks noChangeShapeType="1"/>
          </p:cNvSpPr>
          <p:nvPr/>
        </p:nvSpPr>
        <p:spPr bwMode="auto">
          <a:xfrm flipH="1" flipV="1">
            <a:off x="4814888" y="3098800"/>
            <a:ext cx="1587" cy="847725"/>
          </a:xfrm>
          <a:prstGeom prst="line">
            <a:avLst/>
          </a:prstGeom>
          <a:noFill/>
          <a:ln w="31750">
            <a:solidFill>
              <a:srgbClr val="A50021"/>
            </a:solidFill>
            <a:round/>
            <a:headEnd/>
            <a:tailEnd type="triangle" w="lg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dirty="0"/>
          </a:p>
        </p:txBody>
      </p:sp>
      <p:sp>
        <p:nvSpPr>
          <p:cNvPr id="126999" name="Text Box 23"/>
          <p:cNvSpPr txBox="1">
            <a:spLocks noChangeArrowheads="1"/>
          </p:cNvSpPr>
          <p:nvPr/>
        </p:nvSpPr>
        <p:spPr bwMode="auto">
          <a:xfrm>
            <a:off x="457200" y="3155950"/>
            <a:ext cx="3200400" cy="1187450"/>
          </a:xfrm>
          <a:prstGeom prst="rect">
            <a:avLst/>
          </a:prstGeom>
          <a:solidFill>
            <a:srgbClr val="FFFFCC"/>
          </a:solidFill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spAutoFit/>
          </a:bodyPr>
          <a:lstStyle/>
          <a:p>
            <a:pPr marL="404813" indent="-404813">
              <a:spcBef>
                <a:spcPct val="50000"/>
              </a:spcBef>
              <a:defRPr/>
            </a:pPr>
            <a:r>
              <a:rPr lang="en-US" sz="2400" dirty="0">
                <a:cs typeface="+mn-cs"/>
              </a:rPr>
              <a:t>2.	…which causes the real interest rate to rise…</a:t>
            </a:r>
          </a:p>
        </p:txBody>
      </p:sp>
      <p:sp>
        <p:nvSpPr>
          <p:cNvPr id="127000" name="Text Box 24"/>
          <p:cNvSpPr txBox="1">
            <a:spLocks noChangeArrowheads="1"/>
          </p:cNvSpPr>
          <p:nvPr/>
        </p:nvSpPr>
        <p:spPr bwMode="auto">
          <a:xfrm>
            <a:off x="5692775" y="5368925"/>
            <a:ext cx="457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2400" b="1" i="1" dirty="0">
                <a:latin typeface="Tahoma" pitchFamily="34" charset="0"/>
              </a:rPr>
              <a:t>I</a:t>
            </a:r>
            <a:r>
              <a:rPr lang="en-US" sz="2400" i="1" baseline="-30000" dirty="0">
                <a:latin typeface="Tahoma" pitchFamily="34" charset="0"/>
              </a:rPr>
              <a:t>2</a:t>
            </a:r>
          </a:p>
        </p:txBody>
      </p:sp>
      <p:sp>
        <p:nvSpPr>
          <p:cNvPr id="127001" name="Text Box 25"/>
          <p:cNvSpPr txBox="1">
            <a:spLocks noChangeArrowheads="1"/>
          </p:cNvSpPr>
          <p:nvPr/>
        </p:nvSpPr>
        <p:spPr bwMode="auto">
          <a:xfrm>
            <a:off x="1295400" y="4876800"/>
            <a:ext cx="2971800" cy="1187450"/>
          </a:xfrm>
          <a:prstGeom prst="rect">
            <a:avLst/>
          </a:prstGeom>
          <a:solidFill>
            <a:srgbClr val="FFFFCC"/>
          </a:solidFill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spAutoFit/>
          </a:bodyPr>
          <a:lstStyle/>
          <a:p>
            <a:pPr marL="404813" indent="-404813">
              <a:spcBef>
                <a:spcPct val="50000"/>
              </a:spcBef>
              <a:defRPr/>
            </a:pPr>
            <a:r>
              <a:rPr lang="en-US" sz="2400" dirty="0">
                <a:cs typeface="+mn-cs"/>
              </a:rPr>
              <a:t>3.	…which reduces the level of investment.</a:t>
            </a:r>
          </a:p>
        </p:txBody>
      </p:sp>
      <p:sp>
        <p:nvSpPr>
          <p:cNvPr id="127002" name="Text Box 26"/>
          <p:cNvSpPr txBox="1">
            <a:spLocks noChangeArrowheads="1"/>
          </p:cNvSpPr>
          <p:nvPr/>
        </p:nvSpPr>
        <p:spPr bwMode="auto">
          <a:xfrm>
            <a:off x="762000" y="1479550"/>
            <a:ext cx="3048000" cy="1187450"/>
          </a:xfrm>
          <a:prstGeom prst="rect">
            <a:avLst/>
          </a:prstGeom>
          <a:solidFill>
            <a:srgbClr val="FFFFCC"/>
          </a:solidFill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spAutoFit/>
          </a:bodyPr>
          <a:lstStyle/>
          <a:p>
            <a:pPr marL="404813" indent="-404813">
              <a:spcBef>
                <a:spcPct val="50000"/>
              </a:spcBef>
              <a:defRPr/>
            </a:pPr>
            <a:r>
              <a:rPr lang="en-US" sz="2400" dirty="0">
                <a:cs typeface="+mn-cs"/>
              </a:rPr>
              <a:t>1.	The increase in the deficit reduces saving…</a:t>
            </a:r>
          </a:p>
        </p:txBody>
      </p:sp>
      <p:grpSp>
        <p:nvGrpSpPr>
          <p:cNvPr id="8" name="Group 27"/>
          <p:cNvGrpSpPr>
            <a:grpSpLocks/>
          </p:cNvGrpSpPr>
          <p:nvPr/>
        </p:nvGrpSpPr>
        <p:grpSpPr bwMode="auto">
          <a:xfrm>
            <a:off x="5959475" y="2378075"/>
            <a:ext cx="876300" cy="2667000"/>
            <a:chOff x="1248" y="1392"/>
            <a:chExt cx="572" cy="1680"/>
          </a:xfrm>
        </p:grpSpPr>
        <p:sp>
          <p:nvSpPr>
            <p:cNvPr id="25619" name="Line 28"/>
            <p:cNvSpPr>
              <a:spLocks noChangeShapeType="1"/>
            </p:cNvSpPr>
            <p:nvPr/>
          </p:nvSpPr>
          <p:spPr bwMode="auto">
            <a:xfrm flipH="1">
              <a:off x="1257" y="3072"/>
              <a:ext cx="528" cy="0"/>
            </a:xfrm>
            <a:prstGeom prst="line">
              <a:avLst/>
            </a:prstGeom>
            <a:noFill/>
            <a:ln w="31750">
              <a:solidFill>
                <a:srgbClr val="A50021"/>
              </a:solidFill>
              <a:round/>
              <a:headEnd/>
              <a:tailEnd type="triangle" w="lg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5620" name="Line 29"/>
            <p:cNvSpPr>
              <a:spLocks noChangeShapeType="1"/>
            </p:cNvSpPr>
            <p:nvPr/>
          </p:nvSpPr>
          <p:spPr bwMode="auto">
            <a:xfrm flipH="1">
              <a:off x="1248" y="1392"/>
              <a:ext cx="572" cy="1"/>
            </a:xfrm>
            <a:prstGeom prst="line">
              <a:avLst/>
            </a:prstGeom>
            <a:noFill/>
            <a:ln w="31750">
              <a:solidFill>
                <a:srgbClr val="A50021"/>
              </a:solidFill>
              <a:round/>
              <a:headEnd/>
              <a:tailEnd type="triangle" w="lg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 dirty="0"/>
            </a:p>
          </p:txBody>
        </p:sp>
      </p:grpSp>
      <p:grpSp>
        <p:nvGrpSpPr>
          <p:cNvPr id="9" name="Group 30"/>
          <p:cNvGrpSpPr>
            <a:grpSpLocks/>
          </p:cNvGrpSpPr>
          <p:nvPr/>
        </p:nvGrpSpPr>
        <p:grpSpPr bwMode="auto">
          <a:xfrm>
            <a:off x="5762625" y="1616075"/>
            <a:ext cx="539750" cy="3810000"/>
            <a:chOff x="3630" y="1018"/>
            <a:chExt cx="340" cy="2400"/>
          </a:xfrm>
        </p:grpSpPr>
        <p:graphicFrame>
          <p:nvGraphicFramePr>
            <p:cNvPr id="25602" name="Object 2"/>
            <p:cNvGraphicFramePr>
              <a:graphicFrameLocks noChangeAspect="1"/>
            </p:cNvGraphicFramePr>
            <p:nvPr/>
          </p:nvGraphicFramePr>
          <p:xfrm>
            <a:off x="3630" y="1018"/>
            <a:ext cx="340" cy="292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5834" name="Equation" r:id="rId6" imgW="228501" imgH="215806" progId="Equation.DSMT4">
                    <p:embed/>
                  </p:oleObj>
                </mc:Choice>
                <mc:Fallback>
                  <p:oleObj name="Equation" r:id="rId6" imgW="228501" imgH="215806" progId="Equation.DSMT4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7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3630" y="1018"/>
                          <a:ext cx="340" cy="292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25618" name="Line 32"/>
            <p:cNvSpPr>
              <a:spLocks noChangeShapeType="1"/>
            </p:cNvSpPr>
            <p:nvPr/>
          </p:nvSpPr>
          <p:spPr bwMode="auto">
            <a:xfrm>
              <a:off x="3749" y="1306"/>
              <a:ext cx="0" cy="2112"/>
            </a:xfrm>
            <a:prstGeom prst="line">
              <a:avLst/>
            </a:prstGeom>
            <a:noFill/>
            <a:ln w="28575">
              <a:solidFill>
                <a:srgbClr val="FF0066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 dirty="0"/>
            </a:p>
          </p:txBody>
        </p:sp>
      </p:grpSp>
    </p:spTree>
    <p:extLst>
      <p:ext uri="{BB962C8B-B14F-4D97-AF65-F5344CB8AC3E}">
        <p14:creationId xmlns:p14="http://schemas.microsoft.com/office/powerpoint/2010/main" val="3435380710"/>
      </p:ext>
    </p:extLst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0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70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7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9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269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1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9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269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269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269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269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34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 nodeType="clickPar">
                      <p:stCondLst>
                        <p:cond delay="indefinite"/>
                      </p:stCondLst>
                      <p:childTnLst>
                        <p:par>
                          <p:cTn id="3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0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270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 nodeType="clickPar">
                      <p:stCondLst>
                        <p:cond delay="indefinite"/>
                      </p:stCondLst>
                      <p:childTnLst>
                        <p:par>
                          <p:cTn id="4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0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270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6998" grpId="0" animBg="1"/>
      <p:bldP spid="126999" grpId="0" animBg="1" autoUpdateAnimBg="0"/>
      <p:bldP spid="127000" grpId="0" autoUpdateAnimBg="0"/>
      <p:bldP spid="127001" grpId="0" animBg="1" autoUpdateAnimBg="0"/>
      <p:bldP spid="127002" grpId="0" animBg="1" autoUpdateAnimBg="0"/>
    </p:bld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9D6E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" y="-13578"/>
            <a:ext cx="9143993" cy="1286012"/>
          </a:xfrm>
          <a:prstGeom prst="rect">
            <a:avLst/>
          </a:prstGeom>
          <a:solidFill>
            <a:srgbClr val="B3C2A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6725" y="200913"/>
            <a:ext cx="8245475" cy="939800"/>
          </a:xfrm>
        </p:spPr>
        <p:txBody>
          <a:bodyPr/>
          <a:lstStyle/>
          <a:p>
            <a:r>
              <a:rPr lang="en-US" sz="2600" dirty="0">
                <a:solidFill>
                  <a:srgbClr val="203F15"/>
                </a:solidFill>
              </a:rPr>
              <a:t>NOW YOU TRY</a:t>
            </a:r>
            <a:br>
              <a:rPr lang="en-US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n-US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The effects of saving incentives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250" y="1484416"/>
            <a:ext cx="8210550" cy="4641747"/>
          </a:xfrm>
        </p:spPr>
        <p:txBody>
          <a:bodyPr/>
          <a:lstStyle/>
          <a:p>
            <a:pPr>
              <a:buClr>
                <a:schemeClr val="tx1">
                  <a:lumMod val="50000"/>
                  <a:lumOff val="50000"/>
                </a:schemeClr>
              </a:buClr>
            </a:pPr>
            <a:r>
              <a:rPr lang="en-US" dirty="0"/>
              <a:t>Draw the diagram for the loanable funds model. </a:t>
            </a:r>
          </a:p>
          <a:p>
            <a:pPr>
              <a:buClr>
                <a:schemeClr val="tx1">
                  <a:lumMod val="50000"/>
                  <a:lumOff val="50000"/>
                </a:schemeClr>
              </a:buClr>
            </a:pPr>
            <a:r>
              <a:rPr lang="en-US" dirty="0"/>
              <a:t>Suppose the tax laws are altered to provide more incentives for private saving. </a:t>
            </a:r>
            <a:br>
              <a:rPr lang="en-US" dirty="0"/>
            </a:br>
            <a:r>
              <a:rPr lang="en-US" dirty="0"/>
              <a:t>(Assume that total tax revenue </a:t>
            </a:r>
            <a:r>
              <a:rPr lang="en-US" b="1" i="1" dirty="0"/>
              <a:t>T</a:t>
            </a:r>
            <a:r>
              <a:rPr lang="en-US" dirty="0"/>
              <a:t> does not change)</a:t>
            </a:r>
          </a:p>
          <a:p>
            <a:pPr>
              <a:buClr>
                <a:schemeClr val="tx1">
                  <a:lumMod val="50000"/>
                  <a:lumOff val="50000"/>
                </a:schemeClr>
              </a:buClr>
            </a:pPr>
            <a:r>
              <a:rPr lang="en-US" dirty="0"/>
              <a:t>What happens to the interest rate and investment? 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1246299"/>
            <a:ext cx="9143999" cy="5227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9" name="Rectangle 9"/>
          <p:cNvSpPr>
            <a:spLocks noChangeArrowheads="1"/>
          </p:cNvSpPr>
          <p:nvPr/>
        </p:nvSpPr>
        <p:spPr bwMode="auto">
          <a:xfrm>
            <a:off x="8450263" y="6407150"/>
            <a:ext cx="501650" cy="29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/>
          <a:lstStyle/>
          <a:p>
            <a:pPr algn="r">
              <a:defRPr/>
            </a:pPr>
            <a:fld id="{F2A5E683-01D6-445B-882C-7AE69BAD7C28}" type="slidenum">
              <a:rPr lang="en-US" sz="1600">
                <a:solidFill>
                  <a:srgbClr val="006666"/>
                </a:solidFill>
                <a:cs typeface="Arial"/>
              </a:rPr>
              <a:pPr algn="r">
                <a:defRPr/>
              </a:pPr>
              <a:t>64</a:t>
            </a:fld>
            <a:endParaRPr lang="en-US" sz="1600" dirty="0">
              <a:solidFill>
                <a:srgbClr val="006666"/>
              </a:solidFill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61333418"/>
      </p:ext>
    </p:extLst>
  </p:cSld>
  <p:clrMapOvr>
    <a:masterClrMapping/>
  </p:clrMapOvr>
  <p:transition>
    <p:wipe dir="r"/>
  </p:transition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0" name="Rectangle 4"/>
          <p:cNvSpPr>
            <a:spLocks noGrp="1" noChangeArrowheads="1"/>
          </p:cNvSpPr>
          <p:nvPr>
            <p:ph type="title"/>
          </p:nvPr>
        </p:nvSpPr>
        <p:spPr>
          <a:xfrm>
            <a:off x="466725" y="236538"/>
            <a:ext cx="8245475" cy="1104900"/>
          </a:xfrm>
        </p:spPr>
        <p:txBody>
          <a:bodyPr/>
          <a:lstStyle/>
          <a:p>
            <a:pPr eaLnBrk="1" hangingPunct="1"/>
            <a:r>
              <a:rPr lang="en-US" dirty="0"/>
              <a:t>Mastering the loanable funds model</a:t>
            </a:r>
            <a:r>
              <a:rPr lang="en-US" sz="2800" i="1" dirty="0"/>
              <a:t>  (continued)</a:t>
            </a:r>
          </a:p>
        </p:txBody>
      </p:sp>
      <p:sp>
        <p:nvSpPr>
          <p:cNvPr id="133125" name="Rectangle 5"/>
          <p:cNvSpPr>
            <a:spLocks noGrp="1" noChangeArrowheads="1"/>
          </p:cNvSpPr>
          <p:nvPr>
            <p:ph type="body" idx="1"/>
          </p:nvPr>
        </p:nvSpPr>
        <p:spPr>
          <a:xfrm>
            <a:off x="476250" y="1384300"/>
            <a:ext cx="8210550" cy="4884738"/>
          </a:xfrm>
        </p:spPr>
        <p:txBody>
          <a:bodyPr/>
          <a:lstStyle/>
          <a:p>
            <a:pPr eaLnBrk="1" hangingPunct="1">
              <a:spcBef>
                <a:spcPct val="30000"/>
              </a:spcBef>
              <a:buFont typeface="Wingdings" pitchFamily="2" charset="2"/>
              <a:buNone/>
            </a:pPr>
            <a:r>
              <a:rPr lang="en-US" dirty="0"/>
              <a:t>Things that shift the investment curve:</a:t>
            </a:r>
          </a:p>
          <a:p>
            <a:pPr lvl="1" eaLnBrk="1" hangingPunct="1">
              <a:lnSpc>
                <a:spcPct val="105000"/>
              </a:lnSpc>
              <a:spcBef>
                <a:spcPct val="30000"/>
              </a:spcBef>
            </a:pPr>
            <a:r>
              <a:rPr lang="en-US" dirty="0"/>
              <a:t>some technological innovations </a:t>
            </a:r>
          </a:p>
          <a:p>
            <a:pPr lvl="2" eaLnBrk="1" hangingPunct="1">
              <a:lnSpc>
                <a:spcPct val="105000"/>
              </a:lnSpc>
              <a:spcBef>
                <a:spcPct val="30000"/>
              </a:spcBef>
            </a:pPr>
            <a:r>
              <a:rPr lang="en-US" dirty="0"/>
              <a:t>to take advantage of some innovations, </a:t>
            </a:r>
            <a:br>
              <a:rPr lang="en-US" dirty="0"/>
            </a:br>
            <a:r>
              <a:rPr lang="en-US" dirty="0"/>
              <a:t>firms must buy new investment goods</a:t>
            </a:r>
          </a:p>
          <a:p>
            <a:pPr lvl="1" eaLnBrk="1" hangingPunct="1">
              <a:lnSpc>
                <a:spcPct val="105000"/>
              </a:lnSpc>
              <a:spcBef>
                <a:spcPct val="30000"/>
              </a:spcBef>
            </a:pPr>
            <a:r>
              <a:rPr lang="en-US" dirty="0"/>
              <a:t>tax laws that affect investment</a:t>
            </a:r>
          </a:p>
          <a:p>
            <a:pPr lvl="2" eaLnBrk="1" hangingPunct="1">
              <a:lnSpc>
                <a:spcPct val="105000"/>
              </a:lnSpc>
              <a:spcBef>
                <a:spcPct val="30000"/>
              </a:spcBef>
            </a:pPr>
            <a:r>
              <a:rPr lang="en-US" i="1" dirty="0"/>
              <a:t>e.g., </a:t>
            </a:r>
            <a:r>
              <a:rPr lang="en-US" dirty="0"/>
              <a:t>investment tax credit</a:t>
            </a:r>
          </a:p>
        </p:txBody>
      </p:sp>
    </p:spTree>
    <p:extLst>
      <p:ext uri="{BB962C8B-B14F-4D97-AF65-F5344CB8AC3E}">
        <p14:creationId xmlns:p14="http://schemas.microsoft.com/office/powerpoint/2010/main" val="1081650746"/>
      </p:ext>
    </p:extLst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3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2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3312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2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3312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2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13312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2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13312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25" grpId="0" build="p" bldLvl="5"/>
    </p:bld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170" name="Line 2"/>
          <p:cNvSpPr>
            <a:spLocks noChangeShapeType="1"/>
          </p:cNvSpPr>
          <p:nvPr/>
        </p:nvSpPr>
        <p:spPr bwMode="auto">
          <a:xfrm flipH="1">
            <a:off x="6869113" y="2879725"/>
            <a:ext cx="141287" cy="1004888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dirty="0"/>
          </a:p>
        </p:txBody>
      </p:sp>
      <p:sp>
        <p:nvSpPr>
          <p:cNvPr id="26628" name="Rectangle 3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z="3100" dirty="0"/>
              <a:t>An increase in investment demand</a:t>
            </a:r>
          </a:p>
        </p:txBody>
      </p:sp>
      <p:sp>
        <p:nvSpPr>
          <p:cNvPr id="135172" name="Rectangle 4"/>
          <p:cNvSpPr>
            <a:spLocks noGrp="1" noChangeArrowheads="1"/>
          </p:cNvSpPr>
          <p:nvPr>
            <p:ph type="body" idx="1"/>
          </p:nvPr>
        </p:nvSpPr>
        <p:spPr>
          <a:xfrm>
            <a:off x="6526213" y="2039938"/>
            <a:ext cx="2160587" cy="1192212"/>
          </a:xfrm>
          <a:solidFill>
            <a:srgbClr val="FFFFCC"/>
          </a:solidFill>
        </p:spPr>
        <p:txBody>
          <a:bodyPr/>
          <a:lstStyle/>
          <a:p>
            <a:pPr marL="0" indent="0" eaLnBrk="1" hangingPunct="1">
              <a:lnSpc>
                <a:spcPct val="95000"/>
              </a:lnSpc>
              <a:buFont typeface="Wingdings" pitchFamily="2" charset="2"/>
              <a:buNone/>
            </a:pPr>
            <a:r>
              <a:rPr lang="en-US" sz="2400" i="1" dirty="0"/>
              <a:t>An increase </a:t>
            </a:r>
            <a:br>
              <a:rPr lang="en-US" sz="2400" i="1" dirty="0"/>
            </a:br>
            <a:r>
              <a:rPr lang="en-US" sz="2400" i="1" dirty="0"/>
              <a:t>in desired investment</a:t>
            </a:r>
            <a:r>
              <a:rPr lang="en-US" sz="2400" dirty="0"/>
              <a:t>…</a:t>
            </a:r>
          </a:p>
        </p:txBody>
      </p:sp>
      <p:grpSp>
        <p:nvGrpSpPr>
          <p:cNvPr id="26630" name="Group 5"/>
          <p:cNvGrpSpPr>
            <a:grpSpLocks/>
          </p:cNvGrpSpPr>
          <p:nvPr/>
        </p:nvGrpSpPr>
        <p:grpSpPr bwMode="auto">
          <a:xfrm>
            <a:off x="3721100" y="1219200"/>
            <a:ext cx="4495800" cy="4403725"/>
            <a:chOff x="336" y="816"/>
            <a:chExt cx="2832" cy="2774"/>
          </a:xfrm>
        </p:grpSpPr>
        <p:grpSp>
          <p:nvGrpSpPr>
            <p:cNvPr id="26654" name="Group 6"/>
            <p:cNvGrpSpPr>
              <a:grpSpLocks/>
            </p:cNvGrpSpPr>
            <p:nvPr/>
          </p:nvGrpSpPr>
          <p:grpSpPr bwMode="auto">
            <a:xfrm>
              <a:off x="611" y="951"/>
              <a:ext cx="2461" cy="2352"/>
              <a:chOff x="611" y="951"/>
              <a:chExt cx="3138" cy="2352"/>
            </a:xfrm>
          </p:grpSpPr>
          <p:sp>
            <p:nvSpPr>
              <p:cNvPr id="26657" name="Line 7"/>
              <p:cNvSpPr>
                <a:spLocks noChangeShapeType="1"/>
              </p:cNvSpPr>
              <p:nvPr/>
            </p:nvSpPr>
            <p:spPr bwMode="auto">
              <a:xfrm>
                <a:off x="611" y="951"/>
                <a:ext cx="0" cy="2352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 dirty="0"/>
              </a:p>
            </p:txBody>
          </p:sp>
          <p:sp>
            <p:nvSpPr>
              <p:cNvPr id="26658" name="Line 8"/>
              <p:cNvSpPr>
                <a:spLocks noChangeShapeType="1"/>
              </p:cNvSpPr>
              <p:nvPr/>
            </p:nvSpPr>
            <p:spPr bwMode="auto">
              <a:xfrm>
                <a:off x="611" y="3303"/>
                <a:ext cx="3138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 dirty="0"/>
              </a:p>
            </p:txBody>
          </p:sp>
        </p:grpSp>
        <p:sp>
          <p:nvSpPr>
            <p:cNvPr id="26655" name="Text Box 9"/>
            <p:cNvSpPr txBox="1">
              <a:spLocks noChangeArrowheads="1"/>
            </p:cNvSpPr>
            <p:nvPr/>
          </p:nvSpPr>
          <p:spPr bwMode="auto">
            <a:xfrm>
              <a:off x="336" y="816"/>
              <a:ext cx="273" cy="2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en-US" sz="2500" b="1" i="1" dirty="0">
                  <a:latin typeface="Tahoma" pitchFamily="34" charset="0"/>
                </a:rPr>
                <a:t>r</a:t>
              </a:r>
            </a:p>
          </p:txBody>
        </p:sp>
        <p:sp>
          <p:nvSpPr>
            <p:cNvPr id="26656" name="Text Box 10"/>
            <p:cNvSpPr txBox="1">
              <a:spLocks noChangeArrowheads="1"/>
            </p:cNvSpPr>
            <p:nvPr/>
          </p:nvSpPr>
          <p:spPr bwMode="auto">
            <a:xfrm>
              <a:off x="2607" y="3292"/>
              <a:ext cx="561" cy="2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en-US" sz="2500" b="1" i="1" dirty="0">
                  <a:latin typeface="Tahoma" pitchFamily="34" charset="0"/>
                </a:rPr>
                <a:t>S, I</a:t>
              </a:r>
            </a:p>
          </p:txBody>
        </p:sp>
      </p:grpSp>
      <p:grpSp>
        <p:nvGrpSpPr>
          <p:cNvPr id="26631" name="Group 11"/>
          <p:cNvGrpSpPr>
            <a:grpSpLocks/>
          </p:cNvGrpSpPr>
          <p:nvPr/>
        </p:nvGrpSpPr>
        <p:grpSpPr bwMode="auto">
          <a:xfrm>
            <a:off x="4483100" y="1905000"/>
            <a:ext cx="3594100" cy="3105150"/>
            <a:chOff x="3154" y="1354"/>
            <a:chExt cx="2264" cy="1956"/>
          </a:xfrm>
        </p:grpSpPr>
        <p:sp>
          <p:nvSpPr>
            <p:cNvPr id="26652" name="Line 12"/>
            <p:cNvSpPr>
              <a:spLocks noChangeShapeType="1"/>
            </p:cNvSpPr>
            <p:nvPr/>
          </p:nvSpPr>
          <p:spPr bwMode="auto">
            <a:xfrm>
              <a:off x="3154" y="1354"/>
              <a:ext cx="1809" cy="1807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6653" name="Text Box 13"/>
            <p:cNvSpPr txBox="1">
              <a:spLocks noChangeArrowheads="1"/>
            </p:cNvSpPr>
            <p:nvPr/>
          </p:nvSpPr>
          <p:spPr bwMode="auto">
            <a:xfrm>
              <a:off x="4890" y="3012"/>
              <a:ext cx="528" cy="2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sz="2500" b="1" i="1" dirty="0">
                  <a:latin typeface="Tahoma" pitchFamily="34" charset="0"/>
                </a:rPr>
                <a:t>I</a:t>
              </a:r>
              <a:r>
                <a:rPr lang="en-US" sz="2500" b="1" i="1" baseline="-25000" dirty="0">
                  <a:latin typeface="Tahoma" pitchFamily="34" charset="0"/>
                </a:rPr>
                <a:t>1</a:t>
              </a:r>
              <a:endParaRPr lang="en-US" sz="2500" baseline="-25000" dirty="0">
                <a:latin typeface="Tahoma" pitchFamily="34" charset="0"/>
              </a:endParaRPr>
            </a:p>
          </p:txBody>
        </p:sp>
      </p:grpSp>
      <p:grpSp>
        <p:nvGrpSpPr>
          <p:cNvPr id="26632" name="Group 14"/>
          <p:cNvGrpSpPr>
            <a:grpSpLocks/>
          </p:cNvGrpSpPr>
          <p:nvPr/>
        </p:nvGrpSpPr>
        <p:grpSpPr bwMode="auto">
          <a:xfrm>
            <a:off x="5880100" y="1379538"/>
            <a:ext cx="355600" cy="3783012"/>
            <a:chOff x="3376" y="879"/>
            <a:chExt cx="224" cy="2383"/>
          </a:xfrm>
        </p:grpSpPr>
        <p:sp>
          <p:nvSpPr>
            <p:cNvPr id="26651" name="Line 15"/>
            <p:cNvSpPr>
              <a:spLocks noChangeShapeType="1"/>
            </p:cNvSpPr>
            <p:nvPr/>
          </p:nvSpPr>
          <p:spPr bwMode="auto">
            <a:xfrm flipV="1">
              <a:off x="3470" y="1152"/>
              <a:ext cx="0" cy="211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 dirty="0"/>
            </a:p>
          </p:txBody>
        </p:sp>
        <p:graphicFrame>
          <p:nvGraphicFramePr>
            <p:cNvPr id="26626" name="Object 2"/>
            <p:cNvGraphicFramePr>
              <a:graphicFrameLocks noChangeAspect="1"/>
            </p:cNvGraphicFramePr>
            <p:nvPr/>
          </p:nvGraphicFramePr>
          <p:xfrm>
            <a:off x="3376" y="879"/>
            <a:ext cx="224" cy="268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6744" name="Equation" r:id="rId4" imgW="177569" imgH="215619" progId="Equation.DSMT4">
                    <p:embed/>
                  </p:oleObj>
                </mc:Choice>
                <mc:Fallback>
                  <p:oleObj name="Equation" r:id="rId4" imgW="177569" imgH="215619" progId="Equation.DSMT4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5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3376" y="879"/>
                          <a:ext cx="224" cy="268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6" name="Group 17"/>
          <p:cNvGrpSpPr>
            <a:grpSpLocks/>
          </p:cNvGrpSpPr>
          <p:nvPr/>
        </p:nvGrpSpPr>
        <p:grpSpPr bwMode="auto">
          <a:xfrm>
            <a:off x="4864100" y="1584325"/>
            <a:ext cx="3594100" cy="3105150"/>
            <a:chOff x="3304" y="1094"/>
            <a:chExt cx="2264" cy="1956"/>
          </a:xfrm>
        </p:grpSpPr>
        <p:sp>
          <p:nvSpPr>
            <p:cNvPr id="26649" name="Line 18"/>
            <p:cNvSpPr>
              <a:spLocks noChangeShapeType="1"/>
            </p:cNvSpPr>
            <p:nvPr/>
          </p:nvSpPr>
          <p:spPr bwMode="auto">
            <a:xfrm>
              <a:off x="3304" y="1094"/>
              <a:ext cx="1809" cy="1807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6650" name="Text Box 19"/>
            <p:cNvSpPr txBox="1">
              <a:spLocks noChangeArrowheads="1"/>
            </p:cNvSpPr>
            <p:nvPr/>
          </p:nvSpPr>
          <p:spPr bwMode="auto">
            <a:xfrm>
              <a:off x="5040" y="2752"/>
              <a:ext cx="528" cy="2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sz="2500" b="1" i="1" dirty="0">
                  <a:latin typeface="Tahoma" pitchFamily="34" charset="0"/>
                </a:rPr>
                <a:t>I</a:t>
              </a:r>
              <a:r>
                <a:rPr lang="en-US" sz="2500" b="1" i="1" baseline="-25000" dirty="0">
                  <a:latin typeface="Tahoma" pitchFamily="34" charset="0"/>
                </a:rPr>
                <a:t>2</a:t>
              </a:r>
              <a:endParaRPr lang="en-US" sz="2500" baseline="-25000" dirty="0">
                <a:latin typeface="Tahoma" pitchFamily="34" charset="0"/>
              </a:endParaRPr>
            </a:p>
          </p:txBody>
        </p:sp>
      </p:grpSp>
      <p:sp>
        <p:nvSpPr>
          <p:cNvPr id="26634" name="Line 20"/>
          <p:cNvSpPr>
            <a:spLocks noChangeShapeType="1"/>
          </p:cNvSpPr>
          <p:nvPr/>
        </p:nvSpPr>
        <p:spPr bwMode="auto">
          <a:xfrm flipH="1" flipV="1">
            <a:off x="4151313" y="3454400"/>
            <a:ext cx="1874837" cy="4763"/>
          </a:xfrm>
          <a:prstGeom prst="line">
            <a:avLst/>
          </a:prstGeom>
          <a:noFill/>
          <a:ln w="12700">
            <a:solidFill>
              <a:schemeClr val="tx1"/>
            </a:solidFill>
            <a:prstDash val="sysDot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dirty="0"/>
          </a:p>
        </p:txBody>
      </p:sp>
      <p:sp>
        <p:nvSpPr>
          <p:cNvPr id="26635" name="Text Box 21"/>
          <p:cNvSpPr txBox="1">
            <a:spLocks noChangeArrowheads="1"/>
          </p:cNvSpPr>
          <p:nvPr/>
        </p:nvSpPr>
        <p:spPr bwMode="auto">
          <a:xfrm>
            <a:off x="3657600" y="3184525"/>
            <a:ext cx="533400" cy="473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2500" b="1" i="1" dirty="0">
                <a:latin typeface="Tahoma" pitchFamily="34" charset="0"/>
              </a:rPr>
              <a:t>r</a:t>
            </a:r>
            <a:r>
              <a:rPr lang="en-US" sz="2500" b="1" i="1" baseline="-25000" dirty="0">
                <a:latin typeface="Tahoma" pitchFamily="34" charset="0"/>
              </a:rPr>
              <a:t>1</a:t>
            </a:r>
            <a:endParaRPr lang="en-US" sz="2500" baseline="-25000" dirty="0">
              <a:latin typeface="Tahoma" pitchFamily="34" charset="0"/>
            </a:endParaRPr>
          </a:p>
        </p:txBody>
      </p:sp>
      <p:grpSp>
        <p:nvGrpSpPr>
          <p:cNvPr id="7" name="Group 22"/>
          <p:cNvGrpSpPr>
            <a:grpSpLocks/>
          </p:cNvGrpSpPr>
          <p:nvPr/>
        </p:nvGrpSpPr>
        <p:grpSpPr bwMode="auto">
          <a:xfrm>
            <a:off x="3663950" y="2466975"/>
            <a:ext cx="2362200" cy="473075"/>
            <a:chOff x="2547" y="1659"/>
            <a:chExt cx="1488" cy="298"/>
          </a:xfrm>
        </p:grpSpPr>
        <p:sp>
          <p:nvSpPr>
            <p:cNvPr id="26647" name="Line 23"/>
            <p:cNvSpPr>
              <a:spLocks noChangeShapeType="1"/>
            </p:cNvSpPr>
            <p:nvPr/>
          </p:nvSpPr>
          <p:spPr bwMode="auto">
            <a:xfrm flipH="1">
              <a:off x="2862" y="1832"/>
              <a:ext cx="1173" cy="1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prstDash val="sysDot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6648" name="Text Box 24"/>
            <p:cNvSpPr txBox="1">
              <a:spLocks noChangeArrowheads="1"/>
            </p:cNvSpPr>
            <p:nvPr/>
          </p:nvSpPr>
          <p:spPr bwMode="auto">
            <a:xfrm>
              <a:off x="2547" y="1659"/>
              <a:ext cx="336" cy="2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sz="2500" b="1" i="1" dirty="0">
                  <a:latin typeface="Tahoma" pitchFamily="34" charset="0"/>
                </a:rPr>
                <a:t>r</a:t>
              </a:r>
              <a:r>
                <a:rPr lang="en-US" sz="2500" b="1" i="1" baseline="-25000" dirty="0">
                  <a:latin typeface="Tahoma" pitchFamily="34" charset="0"/>
                </a:rPr>
                <a:t>2</a:t>
              </a:r>
              <a:endParaRPr lang="en-US" sz="2500" baseline="-25000" dirty="0">
                <a:latin typeface="Tahoma" pitchFamily="34" charset="0"/>
              </a:endParaRPr>
            </a:p>
          </p:txBody>
        </p:sp>
      </p:grpSp>
      <p:sp>
        <p:nvSpPr>
          <p:cNvPr id="135193" name="Line 25"/>
          <p:cNvSpPr>
            <a:spLocks noChangeShapeType="1"/>
          </p:cNvSpPr>
          <p:nvPr/>
        </p:nvSpPr>
        <p:spPr bwMode="auto">
          <a:xfrm flipV="1">
            <a:off x="4281488" y="2762250"/>
            <a:ext cx="0" cy="685800"/>
          </a:xfrm>
          <a:prstGeom prst="line">
            <a:avLst/>
          </a:prstGeom>
          <a:noFill/>
          <a:ln w="31750">
            <a:solidFill>
              <a:srgbClr val="A50021"/>
            </a:solidFill>
            <a:round/>
            <a:headEnd/>
            <a:tailEnd type="triangle" w="lg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dirty="0"/>
          </a:p>
        </p:txBody>
      </p:sp>
      <p:sp>
        <p:nvSpPr>
          <p:cNvPr id="135194" name="Line 26"/>
          <p:cNvSpPr>
            <a:spLocks noChangeShapeType="1"/>
          </p:cNvSpPr>
          <p:nvPr/>
        </p:nvSpPr>
        <p:spPr bwMode="auto">
          <a:xfrm>
            <a:off x="6640513" y="3992563"/>
            <a:ext cx="571500" cy="0"/>
          </a:xfrm>
          <a:prstGeom prst="line">
            <a:avLst/>
          </a:prstGeom>
          <a:noFill/>
          <a:ln w="31750">
            <a:solidFill>
              <a:srgbClr val="A50021"/>
            </a:solidFill>
            <a:round/>
            <a:headEnd/>
            <a:tailEnd type="triangle" w="lg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dirty="0"/>
          </a:p>
        </p:txBody>
      </p:sp>
      <p:grpSp>
        <p:nvGrpSpPr>
          <p:cNvPr id="8" name="Group 27"/>
          <p:cNvGrpSpPr>
            <a:grpSpLocks/>
          </p:cNvGrpSpPr>
          <p:nvPr/>
        </p:nvGrpSpPr>
        <p:grpSpPr bwMode="auto">
          <a:xfrm>
            <a:off x="925513" y="2098675"/>
            <a:ext cx="3081337" cy="998538"/>
            <a:chOff x="720" y="1440"/>
            <a:chExt cx="1941" cy="562"/>
          </a:xfrm>
        </p:grpSpPr>
        <p:sp>
          <p:nvSpPr>
            <p:cNvPr id="26645" name="Rectangle 28"/>
            <p:cNvSpPr>
              <a:spLocks noChangeArrowheads="1"/>
            </p:cNvSpPr>
            <p:nvPr/>
          </p:nvSpPr>
          <p:spPr bwMode="auto">
            <a:xfrm>
              <a:off x="720" y="1440"/>
              <a:ext cx="1248" cy="528"/>
            </a:xfrm>
            <a:prstGeom prst="rect">
              <a:avLst/>
            </a:prstGeom>
            <a:solidFill>
              <a:srgbClr val="FFFF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lnSpc>
                  <a:spcPct val="105000"/>
                </a:lnSpc>
                <a:spcBef>
                  <a:spcPct val="45000"/>
                </a:spcBef>
                <a:buClr>
                  <a:srgbClr val="008080"/>
                </a:buClr>
                <a:buSzPct val="120000"/>
                <a:buFont typeface="Wingdings" pitchFamily="2" charset="2"/>
                <a:buNone/>
              </a:pPr>
              <a:r>
                <a:rPr lang="en-US" sz="2400" dirty="0"/>
                <a:t>…</a:t>
              </a:r>
              <a:r>
                <a:rPr lang="en-US" sz="2400" i="1" dirty="0"/>
                <a:t>raises the interest rate.</a:t>
              </a:r>
            </a:p>
          </p:txBody>
        </p:sp>
        <p:sp>
          <p:nvSpPr>
            <p:cNvPr id="26646" name="Line 29"/>
            <p:cNvSpPr>
              <a:spLocks noChangeShapeType="1"/>
            </p:cNvSpPr>
            <p:nvPr/>
          </p:nvSpPr>
          <p:spPr bwMode="auto">
            <a:xfrm>
              <a:off x="1968" y="1824"/>
              <a:ext cx="693" cy="178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 dirty="0"/>
            </a:p>
          </p:txBody>
        </p:sp>
      </p:grpSp>
      <p:grpSp>
        <p:nvGrpSpPr>
          <p:cNvPr id="9" name="Group 30"/>
          <p:cNvGrpSpPr>
            <a:grpSpLocks/>
          </p:cNvGrpSpPr>
          <p:nvPr/>
        </p:nvGrpSpPr>
        <p:grpSpPr bwMode="auto">
          <a:xfrm>
            <a:off x="631825" y="3810000"/>
            <a:ext cx="5410200" cy="2413000"/>
            <a:chOff x="480" y="2496"/>
            <a:chExt cx="3456" cy="1440"/>
          </a:xfrm>
        </p:grpSpPr>
        <p:sp>
          <p:nvSpPr>
            <p:cNvPr id="26641" name="Rectangle 31"/>
            <p:cNvSpPr>
              <a:spLocks noChangeArrowheads="1"/>
            </p:cNvSpPr>
            <p:nvPr/>
          </p:nvSpPr>
          <p:spPr bwMode="auto">
            <a:xfrm>
              <a:off x="480" y="2496"/>
              <a:ext cx="1872" cy="1440"/>
            </a:xfrm>
            <a:prstGeom prst="rect">
              <a:avLst/>
            </a:prstGeom>
            <a:solidFill>
              <a:srgbClr val="FFFF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lnSpc>
                  <a:spcPct val="105000"/>
                </a:lnSpc>
                <a:spcBef>
                  <a:spcPct val="45000"/>
                </a:spcBef>
                <a:buClr>
                  <a:srgbClr val="008080"/>
                </a:buClr>
                <a:buSzPct val="120000"/>
                <a:buFont typeface="Wingdings" pitchFamily="2" charset="2"/>
                <a:buNone/>
              </a:pPr>
              <a:r>
                <a:rPr lang="en-US" sz="2400" i="1" dirty="0"/>
                <a:t>But the equilibrium level of investment cannot increase because the</a:t>
              </a:r>
              <a:br>
                <a:rPr lang="en-US" sz="2400" i="1" dirty="0"/>
              </a:br>
              <a:r>
                <a:rPr lang="en-US" sz="2400" i="1" dirty="0"/>
                <a:t>supply of loanable </a:t>
              </a:r>
              <a:br>
                <a:rPr lang="en-US" sz="2400" i="1" dirty="0"/>
              </a:br>
              <a:r>
                <a:rPr lang="en-US" sz="2400" i="1" dirty="0"/>
                <a:t>funds is fixed.</a:t>
              </a:r>
            </a:p>
          </p:txBody>
        </p:sp>
        <p:grpSp>
          <p:nvGrpSpPr>
            <p:cNvPr id="26642" name="Group 32"/>
            <p:cNvGrpSpPr>
              <a:grpSpLocks/>
            </p:cNvGrpSpPr>
            <p:nvPr/>
          </p:nvGrpSpPr>
          <p:grpSpPr bwMode="auto">
            <a:xfrm>
              <a:off x="2352" y="3359"/>
              <a:ext cx="1584" cy="337"/>
              <a:chOff x="2208" y="3359"/>
              <a:chExt cx="1728" cy="337"/>
            </a:xfrm>
          </p:grpSpPr>
          <p:sp>
            <p:nvSpPr>
              <p:cNvPr id="26643" name="Line 33"/>
              <p:cNvSpPr>
                <a:spLocks noChangeShapeType="1"/>
              </p:cNvSpPr>
              <p:nvPr/>
            </p:nvSpPr>
            <p:spPr bwMode="auto">
              <a:xfrm>
                <a:off x="2208" y="3696"/>
                <a:ext cx="1728" cy="0"/>
              </a:xfrm>
              <a:prstGeom prst="line">
                <a:avLst/>
              </a:prstGeom>
              <a:noFill/>
              <a:ln w="1587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 dirty="0"/>
              </a:p>
            </p:txBody>
          </p:sp>
          <p:sp>
            <p:nvSpPr>
              <p:cNvPr id="26644" name="Line 34"/>
              <p:cNvSpPr>
                <a:spLocks noChangeShapeType="1"/>
              </p:cNvSpPr>
              <p:nvPr/>
            </p:nvSpPr>
            <p:spPr bwMode="auto">
              <a:xfrm flipV="1">
                <a:off x="3933" y="3359"/>
                <a:ext cx="0" cy="336"/>
              </a:xfrm>
              <a:prstGeom prst="line">
                <a:avLst/>
              </a:prstGeom>
              <a:noFill/>
              <a:ln w="15875">
                <a:solidFill>
                  <a:schemeClr val="tx1"/>
                </a:solidFill>
                <a:round/>
                <a:headEnd/>
                <a:tailEnd type="triangle" w="lg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 dirty="0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225616309"/>
      </p:ext>
    </p:extLst>
  </p:cSld>
  <p:clrMapOvr>
    <a:masterClrMapping/>
  </p:clrMapOvr>
  <p:transition spd="med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135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1" dur="500"/>
                                        <p:tgtEl>
                                          <p:spTgt spid="135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7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351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351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35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35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8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9" presetID="17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351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351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351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351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36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18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4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5170" grpId="0" animBg="1"/>
      <p:bldP spid="135172" grpId="0" animBg="1" autoUpdateAnimBg="0"/>
      <p:bldP spid="135193" grpId="0" animBg="1"/>
      <p:bldP spid="135194" grpId="0" animBg="1"/>
    </p:bld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4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dirty="0"/>
              <a:t>Saving and the interest rate</a:t>
            </a:r>
          </a:p>
        </p:txBody>
      </p:sp>
      <p:sp>
        <p:nvSpPr>
          <p:cNvPr id="90115" name="Rectangle 5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US" dirty="0"/>
              <a:t>Why might saving depend on </a:t>
            </a:r>
            <a:r>
              <a:rPr lang="en-US" b="1" i="1" dirty="0"/>
              <a:t>r</a:t>
            </a:r>
            <a:r>
              <a:rPr lang="en-US" dirty="0"/>
              <a:t> ?</a:t>
            </a:r>
          </a:p>
          <a:p>
            <a:pPr eaLnBrk="1" hangingPunct="1">
              <a:spcBef>
                <a:spcPct val="55000"/>
              </a:spcBef>
            </a:pPr>
            <a:r>
              <a:rPr lang="en-US" dirty="0"/>
              <a:t>How would the results of an increase in investment demand be different?</a:t>
            </a:r>
          </a:p>
          <a:p>
            <a:pPr lvl="1" eaLnBrk="1" hangingPunct="1">
              <a:lnSpc>
                <a:spcPct val="105000"/>
              </a:lnSpc>
              <a:spcBef>
                <a:spcPct val="30000"/>
              </a:spcBef>
            </a:pPr>
            <a:r>
              <a:rPr lang="en-US" dirty="0"/>
              <a:t>Would </a:t>
            </a:r>
            <a:r>
              <a:rPr lang="en-US" b="1" i="1" dirty="0"/>
              <a:t>r</a:t>
            </a:r>
            <a:r>
              <a:rPr lang="en-US" dirty="0"/>
              <a:t> rise as much?</a:t>
            </a:r>
          </a:p>
          <a:p>
            <a:pPr lvl="1" eaLnBrk="1" hangingPunct="1">
              <a:lnSpc>
                <a:spcPct val="105000"/>
              </a:lnSpc>
              <a:spcBef>
                <a:spcPct val="30000"/>
              </a:spcBef>
            </a:pPr>
            <a:r>
              <a:rPr lang="en-US" dirty="0"/>
              <a:t>Would the equilibrium value of </a:t>
            </a:r>
            <a:r>
              <a:rPr lang="en-US" b="1" i="1" dirty="0">
                <a:latin typeface="Tahoma" pitchFamily="34" charset="0"/>
              </a:rPr>
              <a:t>I</a:t>
            </a:r>
            <a:r>
              <a:rPr lang="en-US" dirty="0"/>
              <a:t> change?</a:t>
            </a:r>
          </a:p>
        </p:txBody>
      </p:sp>
    </p:spTree>
    <p:extLst>
      <p:ext uri="{BB962C8B-B14F-4D97-AF65-F5344CB8AC3E}">
        <p14:creationId xmlns:p14="http://schemas.microsoft.com/office/powerpoint/2010/main" val="3104062727"/>
      </p:ext>
    </p:extLst>
  </p:cSld>
  <p:clrMapOvr>
    <a:masterClrMapping/>
  </p:clrMapOvr>
  <p:transition>
    <p:wipe dir="r"/>
  </p:transition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1" name="Rectangle 2"/>
          <p:cNvSpPr>
            <a:spLocks noGrp="1" noChangeArrowheads="1"/>
          </p:cNvSpPr>
          <p:nvPr>
            <p:ph type="title"/>
          </p:nvPr>
        </p:nvSpPr>
        <p:spPr>
          <a:xfrm>
            <a:off x="466725" y="260350"/>
            <a:ext cx="8245475" cy="939800"/>
          </a:xfrm>
        </p:spPr>
        <p:txBody>
          <a:bodyPr/>
          <a:lstStyle/>
          <a:p>
            <a:pPr eaLnBrk="1" hangingPunct="1"/>
            <a:r>
              <a:rPr lang="en-US" sz="3100" dirty="0"/>
              <a:t>An increase in investment demand when saving depends on </a:t>
            </a:r>
            <a:r>
              <a:rPr lang="en-US" sz="3100" i="1" dirty="0"/>
              <a:t>r</a:t>
            </a:r>
          </a:p>
        </p:txBody>
      </p:sp>
      <p:grpSp>
        <p:nvGrpSpPr>
          <p:cNvPr id="27652" name="Group 6"/>
          <p:cNvGrpSpPr>
            <a:grpSpLocks/>
          </p:cNvGrpSpPr>
          <p:nvPr/>
        </p:nvGrpSpPr>
        <p:grpSpPr bwMode="auto">
          <a:xfrm>
            <a:off x="4010025" y="1619250"/>
            <a:ext cx="4495800" cy="4403725"/>
            <a:chOff x="336" y="816"/>
            <a:chExt cx="2832" cy="2774"/>
          </a:xfrm>
        </p:grpSpPr>
        <p:grpSp>
          <p:nvGrpSpPr>
            <p:cNvPr id="27675" name="Group 7"/>
            <p:cNvGrpSpPr>
              <a:grpSpLocks/>
            </p:cNvGrpSpPr>
            <p:nvPr/>
          </p:nvGrpSpPr>
          <p:grpSpPr bwMode="auto">
            <a:xfrm>
              <a:off x="611" y="951"/>
              <a:ext cx="2461" cy="2352"/>
              <a:chOff x="611" y="951"/>
              <a:chExt cx="3138" cy="2352"/>
            </a:xfrm>
          </p:grpSpPr>
          <p:sp>
            <p:nvSpPr>
              <p:cNvPr id="27678" name="Line 8"/>
              <p:cNvSpPr>
                <a:spLocks noChangeShapeType="1"/>
              </p:cNvSpPr>
              <p:nvPr/>
            </p:nvSpPr>
            <p:spPr bwMode="auto">
              <a:xfrm>
                <a:off x="611" y="951"/>
                <a:ext cx="0" cy="2352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 dirty="0"/>
              </a:p>
            </p:txBody>
          </p:sp>
          <p:sp>
            <p:nvSpPr>
              <p:cNvPr id="27679" name="Line 9"/>
              <p:cNvSpPr>
                <a:spLocks noChangeShapeType="1"/>
              </p:cNvSpPr>
              <p:nvPr/>
            </p:nvSpPr>
            <p:spPr bwMode="auto">
              <a:xfrm>
                <a:off x="611" y="3303"/>
                <a:ext cx="3138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 dirty="0"/>
              </a:p>
            </p:txBody>
          </p:sp>
        </p:grpSp>
        <p:sp>
          <p:nvSpPr>
            <p:cNvPr id="27676" name="Text Box 10"/>
            <p:cNvSpPr txBox="1">
              <a:spLocks noChangeArrowheads="1"/>
            </p:cNvSpPr>
            <p:nvPr/>
          </p:nvSpPr>
          <p:spPr bwMode="auto">
            <a:xfrm>
              <a:off x="336" y="816"/>
              <a:ext cx="273" cy="2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en-US" sz="2500" b="1" i="1" dirty="0">
                  <a:latin typeface="Tahoma" pitchFamily="34" charset="0"/>
                </a:rPr>
                <a:t>r</a:t>
              </a:r>
            </a:p>
          </p:txBody>
        </p:sp>
        <p:sp>
          <p:nvSpPr>
            <p:cNvPr id="27677" name="Text Box 11"/>
            <p:cNvSpPr txBox="1">
              <a:spLocks noChangeArrowheads="1"/>
            </p:cNvSpPr>
            <p:nvPr/>
          </p:nvSpPr>
          <p:spPr bwMode="auto">
            <a:xfrm>
              <a:off x="2607" y="3292"/>
              <a:ext cx="561" cy="2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en-US" sz="2500" b="1" i="1" dirty="0">
                  <a:latin typeface="Tahoma" pitchFamily="34" charset="0"/>
                </a:rPr>
                <a:t>S, I</a:t>
              </a:r>
            </a:p>
          </p:txBody>
        </p:sp>
      </p:grpSp>
      <p:grpSp>
        <p:nvGrpSpPr>
          <p:cNvPr id="27653" name="Group 42"/>
          <p:cNvGrpSpPr>
            <a:grpSpLocks/>
          </p:cNvGrpSpPr>
          <p:nvPr/>
        </p:nvGrpSpPr>
        <p:grpSpPr bwMode="auto">
          <a:xfrm>
            <a:off x="4772025" y="2305050"/>
            <a:ext cx="3690938" cy="3105150"/>
            <a:chOff x="2824" y="1200"/>
            <a:chExt cx="2325" cy="1956"/>
          </a:xfrm>
        </p:grpSpPr>
        <p:sp>
          <p:nvSpPr>
            <p:cNvPr id="27673" name="Line 13"/>
            <p:cNvSpPr>
              <a:spLocks noChangeShapeType="1"/>
            </p:cNvSpPr>
            <p:nvPr/>
          </p:nvSpPr>
          <p:spPr bwMode="auto">
            <a:xfrm>
              <a:off x="2824" y="1200"/>
              <a:ext cx="1809" cy="1807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7674" name="Text Box 14"/>
            <p:cNvSpPr txBox="1">
              <a:spLocks noChangeArrowheads="1"/>
            </p:cNvSpPr>
            <p:nvPr/>
          </p:nvSpPr>
          <p:spPr bwMode="auto">
            <a:xfrm>
              <a:off x="4560" y="2858"/>
              <a:ext cx="589" cy="2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sz="2500" b="1" i="1" dirty="0">
                  <a:latin typeface="Tahoma" pitchFamily="34" charset="0"/>
                </a:rPr>
                <a:t>I</a:t>
              </a:r>
              <a:r>
                <a:rPr lang="en-US" sz="2500" i="1" dirty="0">
                  <a:latin typeface="Tahoma" pitchFamily="34" charset="0"/>
                </a:rPr>
                <a:t>(</a:t>
              </a:r>
              <a:r>
                <a:rPr lang="en-US" sz="2500" b="1" i="1" dirty="0">
                  <a:latin typeface="Tahoma" pitchFamily="34" charset="0"/>
                </a:rPr>
                <a:t>r</a:t>
              </a:r>
              <a:r>
                <a:rPr lang="en-US" sz="2500" i="1" dirty="0">
                  <a:latin typeface="Tahoma" pitchFamily="34" charset="0"/>
                </a:rPr>
                <a:t>)</a:t>
              </a:r>
              <a:endParaRPr lang="en-US" sz="2500" baseline="-25000" dirty="0">
                <a:latin typeface="Tahoma" pitchFamily="34" charset="0"/>
              </a:endParaRPr>
            </a:p>
          </p:txBody>
        </p:sp>
      </p:grpSp>
      <p:grpSp>
        <p:nvGrpSpPr>
          <p:cNvPr id="27654" name="Group 36"/>
          <p:cNvGrpSpPr>
            <a:grpSpLocks/>
          </p:cNvGrpSpPr>
          <p:nvPr/>
        </p:nvGrpSpPr>
        <p:grpSpPr bwMode="auto">
          <a:xfrm>
            <a:off x="5599113" y="1819275"/>
            <a:ext cx="2027237" cy="3465513"/>
            <a:chOff x="3345" y="894"/>
            <a:chExt cx="1277" cy="2183"/>
          </a:xfrm>
        </p:grpSpPr>
        <p:sp>
          <p:nvSpPr>
            <p:cNvPr id="27672" name="Line 16"/>
            <p:cNvSpPr>
              <a:spLocks noChangeShapeType="1"/>
            </p:cNvSpPr>
            <p:nvPr/>
          </p:nvSpPr>
          <p:spPr bwMode="auto">
            <a:xfrm flipV="1">
              <a:off x="3345" y="1154"/>
              <a:ext cx="964" cy="1923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 dirty="0"/>
            </a:p>
          </p:txBody>
        </p:sp>
        <p:graphicFrame>
          <p:nvGraphicFramePr>
            <p:cNvPr id="27650" name="Object 2"/>
            <p:cNvGraphicFramePr>
              <a:graphicFrameLocks noChangeAspect="1"/>
            </p:cNvGraphicFramePr>
            <p:nvPr/>
          </p:nvGraphicFramePr>
          <p:xfrm>
            <a:off x="4142" y="894"/>
            <a:ext cx="480" cy="268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7768" name="Equation" r:id="rId4" imgW="380835" imgH="215806" progId="Equation.DSMT4">
                    <p:embed/>
                  </p:oleObj>
                </mc:Choice>
                <mc:Fallback>
                  <p:oleObj name="Equation" r:id="rId4" imgW="380835" imgH="215806" progId="Equation.DSMT4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5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4142" y="894"/>
                          <a:ext cx="480" cy="268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6" name="Group 18"/>
          <p:cNvGrpSpPr>
            <a:grpSpLocks/>
          </p:cNvGrpSpPr>
          <p:nvPr/>
        </p:nvGrpSpPr>
        <p:grpSpPr bwMode="auto">
          <a:xfrm>
            <a:off x="5153025" y="1984375"/>
            <a:ext cx="3594100" cy="3105150"/>
            <a:chOff x="3304" y="1094"/>
            <a:chExt cx="2264" cy="1956"/>
          </a:xfrm>
        </p:grpSpPr>
        <p:sp>
          <p:nvSpPr>
            <p:cNvPr id="27670" name="Line 19"/>
            <p:cNvSpPr>
              <a:spLocks noChangeShapeType="1"/>
            </p:cNvSpPr>
            <p:nvPr/>
          </p:nvSpPr>
          <p:spPr bwMode="auto">
            <a:xfrm>
              <a:off x="3304" y="1094"/>
              <a:ext cx="1809" cy="1807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7671" name="Text Box 20"/>
            <p:cNvSpPr txBox="1">
              <a:spLocks noChangeArrowheads="1"/>
            </p:cNvSpPr>
            <p:nvPr/>
          </p:nvSpPr>
          <p:spPr bwMode="auto">
            <a:xfrm>
              <a:off x="5040" y="2752"/>
              <a:ext cx="528" cy="2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sz="2500" b="1" i="1" dirty="0">
                  <a:latin typeface="Tahoma" pitchFamily="34" charset="0"/>
                </a:rPr>
                <a:t>I</a:t>
              </a:r>
              <a:r>
                <a:rPr lang="en-US" sz="2500" i="1" dirty="0">
                  <a:latin typeface="Tahoma" pitchFamily="34" charset="0"/>
                </a:rPr>
                <a:t>(</a:t>
              </a:r>
              <a:r>
                <a:rPr lang="en-US" sz="2500" b="1" i="1" dirty="0">
                  <a:latin typeface="Tahoma" pitchFamily="34" charset="0"/>
                </a:rPr>
                <a:t>r</a:t>
              </a:r>
              <a:r>
                <a:rPr lang="en-US" sz="2500" i="1" dirty="0">
                  <a:latin typeface="Tahoma" pitchFamily="34" charset="0"/>
                </a:rPr>
                <a:t>)</a:t>
              </a:r>
              <a:r>
                <a:rPr lang="en-US" sz="2500" baseline="-25000" dirty="0">
                  <a:latin typeface="Tahoma" pitchFamily="34" charset="0"/>
                </a:rPr>
                <a:t>2</a:t>
              </a:r>
            </a:p>
          </p:txBody>
        </p:sp>
      </p:grpSp>
      <p:sp>
        <p:nvSpPr>
          <p:cNvPr id="27656" name="Line 21"/>
          <p:cNvSpPr>
            <a:spLocks noChangeShapeType="1"/>
          </p:cNvSpPr>
          <p:nvPr/>
        </p:nvSpPr>
        <p:spPr bwMode="auto">
          <a:xfrm flipH="1" flipV="1">
            <a:off x="4440238" y="3854450"/>
            <a:ext cx="1874837" cy="4763"/>
          </a:xfrm>
          <a:prstGeom prst="line">
            <a:avLst/>
          </a:prstGeom>
          <a:noFill/>
          <a:ln w="12700">
            <a:solidFill>
              <a:schemeClr val="tx1"/>
            </a:solidFill>
            <a:prstDash val="sysDot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dirty="0"/>
          </a:p>
        </p:txBody>
      </p:sp>
      <p:sp>
        <p:nvSpPr>
          <p:cNvPr id="27657" name="Text Box 22"/>
          <p:cNvSpPr txBox="1">
            <a:spLocks noChangeArrowheads="1"/>
          </p:cNvSpPr>
          <p:nvPr/>
        </p:nvSpPr>
        <p:spPr bwMode="auto">
          <a:xfrm>
            <a:off x="3946525" y="3584575"/>
            <a:ext cx="533400" cy="473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2500" b="1" i="1" dirty="0">
                <a:latin typeface="Tahoma" pitchFamily="34" charset="0"/>
              </a:rPr>
              <a:t>r</a:t>
            </a:r>
            <a:r>
              <a:rPr lang="en-US" sz="2500" b="1" i="1" baseline="-25000" dirty="0">
                <a:latin typeface="Tahoma" pitchFamily="34" charset="0"/>
              </a:rPr>
              <a:t>1</a:t>
            </a:r>
            <a:endParaRPr lang="en-US" sz="2500" baseline="-25000" dirty="0">
              <a:latin typeface="Tahoma" pitchFamily="34" charset="0"/>
            </a:endParaRPr>
          </a:p>
        </p:txBody>
      </p:sp>
      <p:grpSp>
        <p:nvGrpSpPr>
          <p:cNvPr id="7" name="Group 44"/>
          <p:cNvGrpSpPr>
            <a:grpSpLocks/>
          </p:cNvGrpSpPr>
          <p:nvPr/>
        </p:nvGrpSpPr>
        <p:grpSpPr bwMode="auto">
          <a:xfrm>
            <a:off x="3952875" y="3149600"/>
            <a:ext cx="2595563" cy="473075"/>
            <a:chOff x="2490" y="1984"/>
            <a:chExt cx="1635" cy="298"/>
          </a:xfrm>
        </p:grpSpPr>
        <p:sp>
          <p:nvSpPr>
            <p:cNvPr id="27668" name="Line 24"/>
            <p:cNvSpPr>
              <a:spLocks noChangeShapeType="1"/>
            </p:cNvSpPr>
            <p:nvPr/>
          </p:nvSpPr>
          <p:spPr bwMode="auto">
            <a:xfrm flipH="1">
              <a:off x="2803" y="2133"/>
              <a:ext cx="1322" cy="1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prstDash val="sysDot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7669" name="Text Box 25"/>
            <p:cNvSpPr txBox="1">
              <a:spLocks noChangeArrowheads="1"/>
            </p:cNvSpPr>
            <p:nvPr/>
          </p:nvSpPr>
          <p:spPr bwMode="auto">
            <a:xfrm>
              <a:off x="2490" y="1984"/>
              <a:ext cx="336" cy="2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sz="2500" b="1" i="1" dirty="0">
                  <a:latin typeface="Tahoma" pitchFamily="34" charset="0"/>
                </a:rPr>
                <a:t>r</a:t>
              </a:r>
              <a:r>
                <a:rPr lang="en-US" sz="2500" b="1" i="1" baseline="-25000" dirty="0">
                  <a:latin typeface="Tahoma" pitchFamily="34" charset="0"/>
                </a:rPr>
                <a:t>2</a:t>
              </a:r>
              <a:endParaRPr lang="en-US" sz="2500" baseline="-25000" dirty="0">
                <a:latin typeface="Tahoma" pitchFamily="34" charset="0"/>
              </a:endParaRPr>
            </a:p>
          </p:txBody>
        </p:sp>
      </p:grpSp>
      <p:sp>
        <p:nvSpPr>
          <p:cNvPr id="163866" name="Line 26"/>
          <p:cNvSpPr>
            <a:spLocks noChangeShapeType="1"/>
          </p:cNvSpPr>
          <p:nvPr/>
        </p:nvSpPr>
        <p:spPr bwMode="auto">
          <a:xfrm flipV="1">
            <a:off x="4570413" y="3387725"/>
            <a:ext cx="0" cy="460375"/>
          </a:xfrm>
          <a:prstGeom prst="line">
            <a:avLst/>
          </a:prstGeom>
          <a:noFill/>
          <a:ln w="31750">
            <a:solidFill>
              <a:srgbClr val="A50021"/>
            </a:solidFill>
            <a:round/>
            <a:headEnd/>
            <a:tailEnd type="triangle" w="lg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dirty="0"/>
          </a:p>
        </p:txBody>
      </p:sp>
      <p:sp>
        <p:nvSpPr>
          <p:cNvPr id="163872" name="Rectangle 32"/>
          <p:cNvSpPr>
            <a:spLocks noChangeArrowheads="1"/>
          </p:cNvSpPr>
          <p:nvPr/>
        </p:nvSpPr>
        <p:spPr bwMode="auto">
          <a:xfrm>
            <a:off x="292100" y="1843088"/>
            <a:ext cx="3005138" cy="3390900"/>
          </a:xfrm>
          <a:prstGeom prst="rect">
            <a:avLst/>
          </a:prstGeom>
          <a:solidFill>
            <a:srgbClr val="FFFFCC"/>
          </a:solidFill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/>
          <a:lstStyle/>
          <a:p>
            <a:pPr>
              <a:lnSpc>
                <a:spcPct val="105000"/>
              </a:lnSpc>
              <a:spcBef>
                <a:spcPct val="10000"/>
              </a:spcBef>
              <a:buClr>
                <a:srgbClr val="008080"/>
              </a:buClr>
              <a:buSzPct val="120000"/>
              <a:buFont typeface="Wingdings" pitchFamily="2" charset="2"/>
              <a:buNone/>
              <a:defRPr/>
            </a:pPr>
            <a:r>
              <a:rPr lang="en-US" sz="2400" dirty="0">
                <a:cs typeface="+mn-cs"/>
              </a:rPr>
              <a:t>An increase in investment demand raises </a:t>
            </a:r>
            <a:r>
              <a:rPr lang="en-US" sz="2400" b="1" i="1" dirty="0">
                <a:cs typeface="+mn-cs"/>
              </a:rPr>
              <a:t>r</a:t>
            </a:r>
            <a:r>
              <a:rPr lang="en-US" sz="2400" dirty="0">
                <a:cs typeface="+mn-cs"/>
              </a:rPr>
              <a:t>, </a:t>
            </a:r>
          </a:p>
          <a:p>
            <a:pPr>
              <a:lnSpc>
                <a:spcPct val="105000"/>
              </a:lnSpc>
              <a:spcBef>
                <a:spcPct val="10000"/>
              </a:spcBef>
              <a:buClr>
                <a:srgbClr val="008080"/>
              </a:buClr>
              <a:buSzPct val="120000"/>
              <a:buFont typeface="Wingdings" pitchFamily="2" charset="2"/>
              <a:buNone/>
              <a:defRPr/>
            </a:pPr>
            <a:r>
              <a:rPr lang="en-US" sz="2400" dirty="0">
                <a:cs typeface="+mn-cs"/>
              </a:rPr>
              <a:t>which induces an increase in the quantity of saving,</a:t>
            </a:r>
          </a:p>
          <a:p>
            <a:pPr>
              <a:lnSpc>
                <a:spcPct val="105000"/>
              </a:lnSpc>
              <a:spcBef>
                <a:spcPct val="10000"/>
              </a:spcBef>
              <a:buClr>
                <a:srgbClr val="008080"/>
              </a:buClr>
              <a:buSzPct val="120000"/>
              <a:buFont typeface="Wingdings" pitchFamily="2" charset="2"/>
              <a:buNone/>
              <a:defRPr/>
            </a:pPr>
            <a:r>
              <a:rPr lang="en-US" sz="2400" dirty="0">
                <a:cs typeface="+mn-cs"/>
              </a:rPr>
              <a:t>which allows </a:t>
            </a:r>
            <a:r>
              <a:rPr lang="en-US" sz="2400" b="1" i="1" dirty="0">
                <a:latin typeface="Tahoma" pitchFamily="34" charset="0"/>
                <a:cs typeface="+mn-cs"/>
              </a:rPr>
              <a:t>I</a:t>
            </a:r>
            <a:r>
              <a:rPr lang="en-US" sz="2400" dirty="0">
                <a:cs typeface="+mn-cs"/>
              </a:rPr>
              <a:t> </a:t>
            </a:r>
            <a:br>
              <a:rPr lang="en-US" sz="2400" dirty="0">
                <a:cs typeface="+mn-cs"/>
              </a:rPr>
            </a:br>
            <a:r>
              <a:rPr lang="en-US" sz="2400" dirty="0">
                <a:cs typeface="+mn-cs"/>
              </a:rPr>
              <a:t>to increase.</a:t>
            </a:r>
          </a:p>
        </p:txBody>
      </p:sp>
      <p:sp>
        <p:nvSpPr>
          <p:cNvPr id="27661" name="Line 37"/>
          <p:cNvSpPr>
            <a:spLocks noChangeShapeType="1"/>
          </p:cNvSpPr>
          <p:nvPr/>
        </p:nvSpPr>
        <p:spPr bwMode="auto">
          <a:xfrm>
            <a:off x="6318250" y="3857625"/>
            <a:ext cx="0" cy="1704975"/>
          </a:xfrm>
          <a:prstGeom prst="line">
            <a:avLst/>
          </a:prstGeom>
          <a:noFill/>
          <a:ln w="12700">
            <a:solidFill>
              <a:schemeClr val="tx1"/>
            </a:solidFill>
            <a:prstDash val="sysDot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dirty="0"/>
          </a:p>
        </p:txBody>
      </p:sp>
      <p:sp>
        <p:nvSpPr>
          <p:cNvPr id="27662" name="Rectangle 40"/>
          <p:cNvSpPr>
            <a:spLocks noChangeArrowheads="1"/>
          </p:cNvSpPr>
          <p:nvPr/>
        </p:nvSpPr>
        <p:spPr bwMode="auto">
          <a:xfrm>
            <a:off x="6037263" y="5567363"/>
            <a:ext cx="461962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400" b="1" i="1" dirty="0">
                <a:latin typeface="Tahoma" pitchFamily="34" charset="0"/>
              </a:rPr>
              <a:t>I</a:t>
            </a:r>
            <a:r>
              <a:rPr lang="en-US" sz="2400" b="1" i="1" baseline="-25000" dirty="0">
                <a:latin typeface="Tahoma" pitchFamily="34" charset="0"/>
              </a:rPr>
              <a:t>1</a:t>
            </a:r>
          </a:p>
        </p:txBody>
      </p:sp>
      <p:grpSp>
        <p:nvGrpSpPr>
          <p:cNvPr id="8" name="Group 45"/>
          <p:cNvGrpSpPr>
            <a:grpSpLocks/>
          </p:cNvGrpSpPr>
          <p:nvPr/>
        </p:nvGrpSpPr>
        <p:grpSpPr bwMode="auto">
          <a:xfrm>
            <a:off x="6361113" y="3381375"/>
            <a:ext cx="461962" cy="2643188"/>
            <a:chOff x="4007" y="2130"/>
            <a:chExt cx="291" cy="1665"/>
          </a:xfrm>
        </p:grpSpPr>
        <p:sp>
          <p:nvSpPr>
            <p:cNvPr id="27666" name="Line 38"/>
            <p:cNvSpPr>
              <a:spLocks noChangeShapeType="1"/>
            </p:cNvSpPr>
            <p:nvPr/>
          </p:nvSpPr>
          <p:spPr bwMode="auto">
            <a:xfrm>
              <a:off x="4127" y="2130"/>
              <a:ext cx="0" cy="1377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prstDash val="sysDot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7667" name="Rectangle 41"/>
            <p:cNvSpPr>
              <a:spLocks noChangeArrowheads="1"/>
            </p:cNvSpPr>
            <p:nvPr/>
          </p:nvSpPr>
          <p:spPr bwMode="auto">
            <a:xfrm>
              <a:off x="4007" y="3507"/>
              <a:ext cx="291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sz="2400" b="1" i="1" dirty="0">
                  <a:latin typeface="Tahoma" pitchFamily="34" charset="0"/>
                </a:rPr>
                <a:t>I</a:t>
              </a:r>
              <a:r>
                <a:rPr lang="en-US" sz="2400" b="1" i="1" baseline="-25000" dirty="0">
                  <a:latin typeface="Tahoma" pitchFamily="34" charset="0"/>
                </a:rPr>
                <a:t>2</a:t>
              </a:r>
            </a:p>
          </p:txBody>
        </p:sp>
      </p:grpSp>
      <p:sp>
        <p:nvSpPr>
          <p:cNvPr id="163883" name="Line 43"/>
          <p:cNvSpPr>
            <a:spLocks noChangeShapeType="1"/>
          </p:cNvSpPr>
          <p:nvPr/>
        </p:nvSpPr>
        <p:spPr bwMode="auto">
          <a:xfrm>
            <a:off x="6318250" y="5487988"/>
            <a:ext cx="238125" cy="0"/>
          </a:xfrm>
          <a:prstGeom prst="line">
            <a:avLst/>
          </a:prstGeom>
          <a:noFill/>
          <a:ln w="31750">
            <a:solidFill>
              <a:srgbClr val="A50021"/>
            </a:solidFill>
            <a:round/>
            <a:headEnd/>
            <a:tailEnd type="triangle" w="lg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dirty="0"/>
          </a:p>
        </p:txBody>
      </p:sp>
      <p:sp>
        <p:nvSpPr>
          <p:cNvPr id="163886" name="Line 46"/>
          <p:cNvSpPr>
            <a:spLocks noChangeShapeType="1"/>
          </p:cNvSpPr>
          <p:nvPr/>
        </p:nvSpPr>
        <p:spPr bwMode="auto">
          <a:xfrm flipV="1">
            <a:off x="6324600" y="3389313"/>
            <a:ext cx="222250" cy="447675"/>
          </a:xfrm>
          <a:prstGeom prst="line">
            <a:avLst/>
          </a:prstGeom>
          <a:noFill/>
          <a:ln w="31750">
            <a:solidFill>
              <a:srgbClr val="A50021"/>
            </a:solidFill>
            <a:round/>
            <a:headEnd/>
            <a:tailEnd type="triangle" w="lg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38948144"/>
      </p:ext>
    </p:extLst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2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63872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638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2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7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638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638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638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638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16387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31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33" dur="500"/>
                                        <p:tgtEl>
                                          <p:spTgt spid="1638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 nodeType="clickPar">
                      <p:stCondLst>
                        <p:cond delay="indefinite"/>
                      </p:stCondLst>
                      <p:childTnLst>
                        <p:par>
                          <p:cTn id="3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16387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40" presetID="17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638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638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638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638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4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66" grpId="0" animBg="1"/>
      <p:bldP spid="163872" grpId="0" build="p" autoUpdateAnimBg="0"/>
      <p:bldP spid="163872" grpId="1" build="allAtOnce" animBg="1"/>
      <p:bldP spid="163883" grpId="0" animBg="1"/>
      <p:bldP spid="163886" grpId="0" animBg="1"/>
    </p:bld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6725" y="284038"/>
            <a:ext cx="8245475" cy="559109"/>
          </a:xfrm>
        </p:spPr>
        <p:txBody>
          <a:bodyPr/>
          <a:lstStyle/>
          <a:p>
            <a:pPr algn="ctr"/>
            <a:r>
              <a:rPr lang="en-US" sz="3000" spc="800" dirty="0">
                <a:solidFill>
                  <a:srgbClr val="0E5229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CHAPTER SUMMARY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250" y="1092530"/>
            <a:ext cx="8210550" cy="5201392"/>
          </a:xfrm>
        </p:spPr>
        <p:txBody>
          <a:bodyPr/>
          <a:lstStyle/>
          <a:p>
            <a:pPr>
              <a:buClr>
                <a:schemeClr val="tx1">
                  <a:lumMod val="50000"/>
                  <a:lumOff val="50000"/>
                </a:schemeClr>
              </a:buClr>
            </a:pPr>
            <a:r>
              <a:rPr lang="en-US" sz="2700" dirty="0"/>
              <a:t>Total output is determined by:</a:t>
            </a:r>
          </a:p>
          <a:p>
            <a:pPr lvl="1">
              <a:buClr>
                <a:schemeClr val="tx1">
                  <a:lumMod val="50000"/>
                  <a:lumOff val="50000"/>
                </a:schemeClr>
              </a:buClr>
            </a:pPr>
            <a:r>
              <a:rPr lang="en-US" sz="2600" dirty="0"/>
              <a:t>the economy’s quantities of capital and labour</a:t>
            </a:r>
          </a:p>
          <a:p>
            <a:pPr lvl="1">
              <a:buClr>
                <a:schemeClr val="tx1">
                  <a:lumMod val="50000"/>
                  <a:lumOff val="50000"/>
                </a:schemeClr>
              </a:buClr>
            </a:pPr>
            <a:r>
              <a:rPr lang="en-US" sz="2600" dirty="0"/>
              <a:t>the level of technology</a:t>
            </a:r>
          </a:p>
          <a:p>
            <a:pPr>
              <a:buClr>
                <a:schemeClr val="tx1">
                  <a:lumMod val="50000"/>
                  <a:lumOff val="50000"/>
                </a:schemeClr>
              </a:buClr>
            </a:pPr>
            <a:r>
              <a:rPr lang="en-US" sz="2700" dirty="0"/>
              <a:t>Competitive firms hire each factor until its marginal product equals its price. </a:t>
            </a:r>
          </a:p>
          <a:p>
            <a:pPr>
              <a:buClr>
                <a:schemeClr val="tx1">
                  <a:lumMod val="50000"/>
                  <a:lumOff val="50000"/>
                </a:schemeClr>
              </a:buClr>
            </a:pPr>
            <a:r>
              <a:rPr lang="en-US" sz="2700" dirty="0"/>
              <a:t>If the production function has constant returns to scale, then labour income plus capital income equals total income (output).</a:t>
            </a:r>
          </a:p>
        </p:txBody>
      </p:sp>
      <p:sp>
        <p:nvSpPr>
          <p:cNvPr id="5" name="Rectangle 9"/>
          <p:cNvSpPr>
            <a:spLocks noChangeArrowheads="1"/>
          </p:cNvSpPr>
          <p:nvPr/>
        </p:nvSpPr>
        <p:spPr bwMode="auto">
          <a:xfrm>
            <a:off x="8450263" y="6407150"/>
            <a:ext cx="501650" cy="29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/>
          <a:lstStyle/>
          <a:p>
            <a:pPr algn="r">
              <a:defRPr/>
            </a:pPr>
            <a:fld id="{F2A5E683-01D6-445B-882C-7AE69BAD7C28}" type="slidenum">
              <a:rPr lang="en-US" sz="1600">
                <a:solidFill>
                  <a:srgbClr val="006666"/>
                </a:solidFill>
                <a:cs typeface="+mn-cs"/>
              </a:rPr>
              <a:pPr algn="r">
                <a:defRPr/>
              </a:pPr>
              <a:t>69</a:t>
            </a:fld>
            <a:endParaRPr lang="en-US" sz="1600" dirty="0">
              <a:solidFill>
                <a:srgbClr val="006666"/>
              </a:solidFill>
              <a:cs typeface="+mn-cs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449283" y="929175"/>
            <a:ext cx="8195954" cy="45719"/>
          </a:xfrm>
          <a:prstGeom prst="rect">
            <a:avLst/>
          </a:prstGeom>
          <a:solidFill>
            <a:srgbClr val="00006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42044635"/>
      </p:ext>
    </p:extLst>
  </p:cSld>
  <p:clrMapOvr>
    <a:masterClrMapping/>
  </p:clrMapOvr>
  <p:transition>
    <p:wipe dir="r"/>
  </p:transition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6725" y="284038"/>
            <a:ext cx="8245475" cy="559109"/>
          </a:xfrm>
        </p:spPr>
        <p:txBody>
          <a:bodyPr/>
          <a:lstStyle/>
          <a:p>
            <a:pPr algn="ctr"/>
            <a:r>
              <a:rPr lang="en-US" sz="3000" spc="800" dirty="0">
                <a:solidFill>
                  <a:srgbClr val="0E5229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CHAPTER SUMMARY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250" y="1092530"/>
            <a:ext cx="8210550" cy="5201392"/>
          </a:xfrm>
        </p:spPr>
        <p:txBody>
          <a:bodyPr/>
          <a:lstStyle/>
          <a:p>
            <a:pPr>
              <a:buClr>
                <a:schemeClr val="tx1">
                  <a:lumMod val="50000"/>
                  <a:lumOff val="50000"/>
                </a:schemeClr>
              </a:buClr>
            </a:pPr>
            <a:r>
              <a:rPr lang="en-US" dirty="0"/>
              <a:t>A closed economy’s output is used for consumption, investment, and government spending. </a:t>
            </a:r>
          </a:p>
          <a:p>
            <a:pPr>
              <a:buClr>
                <a:schemeClr val="tx1">
                  <a:lumMod val="50000"/>
                  <a:lumOff val="50000"/>
                </a:schemeClr>
              </a:buClr>
            </a:pPr>
            <a:r>
              <a:rPr lang="en-US" dirty="0"/>
              <a:t>The real interest rate adjusts to equate </a:t>
            </a:r>
            <a:br>
              <a:rPr lang="en-US" dirty="0"/>
            </a:br>
            <a:r>
              <a:rPr lang="en-US" dirty="0"/>
              <a:t>the demand for and supply of:</a:t>
            </a:r>
          </a:p>
          <a:p>
            <a:pPr lvl="1">
              <a:buClr>
                <a:schemeClr val="tx1">
                  <a:lumMod val="50000"/>
                  <a:lumOff val="50000"/>
                </a:schemeClr>
              </a:buClr>
            </a:pPr>
            <a:r>
              <a:rPr lang="en-US" dirty="0"/>
              <a:t>goods and services.</a:t>
            </a:r>
          </a:p>
          <a:p>
            <a:pPr lvl="1">
              <a:buClr>
                <a:schemeClr val="tx1">
                  <a:lumMod val="50000"/>
                  <a:lumOff val="50000"/>
                </a:schemeClr>
              </a:buClr>
            </a:pPr>
            <a:r>
              <a:rPr lang="en-US" dirty="0"/>
              <a:t>loanable funds.</a:t>
            </a:r>
          </a:p>
        </p:txBody>
      </p:sp>
      <p:sp>
        <p:nvSpPr>
          <p:cNvPr id="5" name="Rectangle 9"/>
          <p:cNvSpPr>
            <a:spLocks noChangeArrowheads="1"/>
          </p:cNvSpPr>
          <p:nvPr/>
        </p:nvSpPr>
        <p:spPr bwMode="auto">
          <a:xfrm>
            <a:off x="8450263" y="6407150"/>
            <a:ext cx="501650" cy="29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/>
          <a:lstStyle/>
          <a:p>
            <a:pPr algn="r">
              <a:defRPr/>
            </a:pPr>
            <a:fld id="{F2A5E683-01D6-445B-882C-7AE69BAD7C28}" type="slidenum">
              <a:rPr lang="en-US" sz="1600">
                <a:solidFill>
                  <a:srgbClr val="006666"/>
                </a:solidFill>
                <a:cs typeface="+mn-cs"/>
              </a:rPr>
              <a:pPr algn="r">
                <a:defRPr/>
              </a:pPr>
              <a:t>70</a:t>
            </a:fld>
            <a:endParaRPr lang="en-US" sz="1600" dirty="0">
              <a:solidFill>
                <a:srgbClr val="006666"/>
              </a:solidFill>
              <a:cs typeface="+mn-cs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449283" y="929175"/>
            <a:ext cx="8195954" cy="45719"/>
          </a:xfrm>
          <a:prstGeom prst="rect">
            <a:avLst/>
          </a:prstGeom>
          <a:solidFill>
            <a:srgbClr val="00006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99278672"/>
      </p:ext>
    </p:extLst>
  </p:cSld>
  <p:clrMapOvr>
    <a:masterClrMapping/>
  </p:clrMapOvr>
  <p:transition>
    <p:wipe dir="r"/>
  </p:transition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6725" y="284038"/>
            <a:ext cx="8245475" cy="559109"/>
          </a:xfrm>
        </p:spPr>
        <p:txBody>
          <a:bodyPr/>
          <a:lstStyle/>
          <a:p>
            <a:pPr algn="ctr"/>
            <a:r>
              <a:rPr lang="en-US" sz="3000" spc="800" dirty="0">
                <a:solidFill>
                  <a:srgbClr val="0E5229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CHAPTER SUMMARY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250" y="1092530"/>
            <a:ext cx="8210550" cy="5201392"/>
          </a:xfrm>
        </p:spPr>
        <p:txBody>
          <a:bodyPr/>
          <a:lstStyle/>
          <a:p>
            <a:pPr>
              <a:buClr>
                <a:schemeClr val="tx1">
                  <a:lumMod val="50000"/>
                  <a:lumOff val="50000"/>
                </a:schemeClr>
              </a:buClr>
            </a:pPr>
            <a:r>
              <a:rPr lang="en-US" dirty="0"/>
              <a:t>A decrease in national saving causes the interest rate to rise and investment to fall. </a:t>
            </a:r>
          </a:p>
          <a:p>
            <a:pPr>
              <a:buClr>
                <a:schemeClr val="tx1">
                  <a:lumMod val="50000"/>
                  <a:lumOff val="50000"/>
                </a:schemeClr>
              </a:buClr>
            </a:pPr>
            <a:r>
              <a:rPr lang="en-US" dirty="0"/>
              <a:t>An increase in investment demand causes the interest rate to rise but does not affect the equilibrium level of investment if the supply of loanable funds is fixed. </a:t>
            </a:r>
          </a:p>
        </p:txBody>
      </p:sp>
      <p:sp>
        <p:nvSpPr>
          <p:cNvPr id="5" name="Rectangle 9"/>
          <p:cNvSpPr>
            <a:spLocks noChangeArrowheads="1"/>
          </p:cNvSpPr>
          <p:nvPr/>
        </p:nvSpPr>
        <p:spPr bwMode="auto">
          <a:xfrm>
            <a:off x="8450263" y="6407150"/>
            <a:ext cx="501650" cy="29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/>
          <a:lstStyle/>
          <a:p>
            <a:pPr algn="r">
              <a:defRPr/>
            </a:pPr>
            <a:fld id="{F2A5E683-01D6-445B-882C-7AE69BAD7C28}" type="slidenum">
              <a:rPr lang="en-US" sz="1600">
                <a:solidFill>
                  <a:srgbClr val="006666"/>
                </a:solidFill>
                <a:cs typeface="+mn-cs"/>
              </a:rPr>
              <a:pPr algn="r">
                <a:defRPr/>
              </a:pPr>
              <a:t>71</a:t>
            </a:fld>
            <a:endParaRPr lang="en-US" sz="1600" dirty="0">
              <a:solidFill>
                <a:srgbClr val="006666"/>
              </a:solidFill>
              <a:cs typeface="+mn-cs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449283" y="929175"/>
            <a:ext cx="8195954" cy="45719"/>
          </a:xfrm>
          <a:prstGeom prst="rect">
            <a:avLst/>
          </a:prstGeom>
          <a:solidFill>
            <a:srgbClr val="00006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03636061"/>
      </p:ext>
    </p:extLst>
  </p:cSld>
  <p:clrMapOvr>
    <a:masterClrMapping/>
  </p:clrMapOvr>
  <p:transition>
    <p:wipe dir="r"/>
  </p:transition>
</p:sld>
</file>

<file path=ppt/theme/theme1.xml><?xml version="1.0" encoding="utf-8"?>
<a:theme xmlns:a="http://schemas.openxmlformats.org/drawingml/2006/main" name="14_Default Design">
  <a:themeElements>
    <a:clrScheme name="14_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14_Default Design">
      <a:majorFont>
        <a:latin typeface="Tahoma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4_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4_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4_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4_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4_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4_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4_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4_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4_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4_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4_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4_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2816</TotalTime>
  <Words>1854</Words>
  <Application>Microsoft Office PowerPoint</Application>
  <PresentationFormat>On-screen Show (4:3)</PresentationFormat>
  <Paragraphs>519</Paragraphs>
  <Slides>72</Slides>
  <Notes>72</Notes>
  <HiddenSlides>0</HiddenSlides>
  <MMClips>0</MMClips>
  <ScaleCrop>false</ScaleCrop>
  <HeadingPairs>
    <vt:vector size="8" baseType="variant">
      <vt:variant>
        <vt:lpstr>Fonts Used</vt:lpstr>
      </vt:variant>
      <vt:variant>
        <vt:i4>10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2</vt:i4>
      </vt:variant>
      <vt:variant>
        <vt:lpstr>Slide Titles</vt:lpstr>
      </vt:variant>
      <vt:variant>
        <vt:i4>72</vt:i4>
      </vt:variant>
    </vt:vector>
  </HeadingPairs>
  <TitlesOfParts>
    <vt:vector size="85" baseType="lpstr">
      <vt:lpstr>ＭＳ ゴシック</vt:lpstr>
      <vt:lpstr>American Typewriter</vt:lpstr>
      <vt:lpstr>Arial</vt:lpstr>
      <vt:lpstr>Arial Narrow</vt:lpstr>
      <vt:lpstr>Comic Sans MS</vt:lpstr>
      <vt:lpstr>Lucida Grande</vt:lpstr>
      <vt:lpstr>Symbol</vt:lpstr>
      <vt:lpstr>Tahoma</vt:lpstr>
      <vt:lpstr>Times New Roman</vt:lpstr>
      <vt:lpstr>Wingdings</vt:lpstr>
      <vt:lpstr>14_Default Design</vt:lpstr>
      <vt:lpstr>Equation</vt:lpstr>
      <vt:lpstr>Chart</vt:lpstr>
      <vt:lpstr>PowerPoint Presentation</vt:lpstr>
      <vt:lpstr>IN THIS CHAPTER, YOU WILL LEARN:</vt:lpstr>
      <vt:lpstr>Outline of model</vt:lpstr>
      <vt:lpstr>Factors of production</vt:lpstr>
      <vt:lpstr>The production function: Y = F  (K , L)</vt:lpstr>
      <vt:lpstr>Returns to scale: a review</vt:lpstr>
      <vt:lpstr>Returns to scale: Example 1</vt:lpstr>
      <vt:lpstr>Returns to scale: Example 2</vt:lpstr>
      <vt:lpstr>NOW YOU TRY Returns to scale</vt:lpstr>
      <vt:lpstr>NOW YOU TRY Answers, Part (a)</vt:lpstr>
      <vt:lpstr>NOW YOU TRY Answers, Part (b)</vt:lpstr>
      <vt:lpstr>Assumptions</vt:lpstr>
      <vt:lpstr>Determining GDP</vt:lpstr>
      <vt:lpstr>The distribution of national income</vt:lpstr>
      <vt:lpstr>Notation</vt:lpstr>
      <vt:lpstr>How factor prices are determined</vt:lpstr>
      <vt:lpstr>Demand for labour</vt:lpstr>
      <vt:lpstr>Marginal product of labour (MPL )</vt:lpstr>
      <vt:lpstr>NOW YOU TRY Compute &amp; graph MPL</vt:lpstr>
      <vt:lpstr>ANSWERS Compute &amp; graph MPL</vt:lpstr>
      <vt:lpstr>MPL and the production function </vt:lpstr>
      <vt:lpstr>Diminishing marginal returns</vt:lpstr>
      <vt:lpstr>NOW YOU TRY Identifying diminishing returns</vt:lpstr>
      <vt:lpstr>ANSWERS Identifying diminishing returns</vt:lpstr>
      <vt:lpstr>NOW YOU TRY MPL and labour demand</vt:lpstr>
      <vt:lpstr>ANSWERS MPL and labour demand</vt:lpstr>
      <vt:lpstr>MPL and the demand for labour</vt:lpstr>
      <vt:lpstr>The equilibrium real wage</vt:lpstr>
      <vt:lpstr>Determining the rental rate</vt:lpstr>
      <vt:lpstr>The equilibrium real rental rate</vt:lpstr>
      <vt:lpstr>The neoclassical theory of distribution</vt:lpstr>
      <vt:lpstr>How income is distributed to L and K</vt:lpstr>
      <vt:lpstr>Labour income as a percentage of GDP, Canada 1981-2015</vt:lpstr>
      <vt:lpstr>The Cobb-Douglas production function</vt:lpstr>
      <vt:lpstr>The Cobb-Douglas production function</vt:lpstr>
      <vt:lpstr>Annual growth in labour productivity and real wages</vt:lpstr>
      <vt:lpstr>The growing gap between rich &amp; poor in Canada</vt:lpstr>
      <vt:lpstr>Explanations for rising inequality</vt:lpstr>
      <vt:lpstr>Outline of model</vt:lpstr>
      <vt:lpstr>Demand for goods and services</vt:lpstr>
      <vt:lpstr>Consumption, C</vt:lpstr>
      <vt:lpstr>The consumption function</vt:lpstr>
      <vt:lpstr>Investment, I</vt:lpstr>
      <vt:lpstr>The investment function</vt:lpstr>
      <vt:lpstr>Government spending, G</vt:lpstr>
      <vt:lpstr>The market for goods &amp; services</vt:lpstr>
      <vt:lpstr>The loanable funds market</vt:lpstr>
      <vt:lpstr>Demand for funds: investment</vt:lpstr>
      <vt:lpstr>Loanable funds demand curve</vt:lpstr>
      <vt:lpstr>Supply of funds: saving</vt:lpstr>
      <vt:lpstr>Types of saving</vt:lpstr>
      <vt:lpstr>Notation:  Δ = change in a variable</vt:lpstr>
      <vt:lpstr>NOW YOU TRY Calculate the change in saving</vt:lpstr>
      <vt:lpstr>ANSWERS Calculate the change in saving</vt:lpstr>
      <vt:lpstr>Budget surpluses and deficits</vt:lpstr>
      <vt:lpstr>Canada government surplus/deficit,  1961-2014</vt:lpstr>
      <vt:lpstr>Canada government debt to GDP ratio,  1965-2014</vt:lpstr>
      <vt:lpstr>Loanable funds supply curve</vt:lpstr>
      <vt:lpstr>Loanable funds market equilibrium</vt:lpstr>
      <vt:lpstr>The special role of r</vt:lpstr>
      <vt:lpstr>Digression:  mastering models</vt:lpstr>
      <vt:lpstr>Mastering the loanable funds model</vt:lpstr>
      <vt:lpstr>CASE STUDY:  The 2008-2009 fiscal stimulus surplus </vt:lpstr>
      <vt:lpstr>CASE STUDY:   The 2008-2009 fiscal stimulus surplus </vt:lpstr>
      <vt:lpstr>NOW YOU TRY The effects of saving incentives</vt:lpstr>
      <vt:lpstr>Mastering the loanable funds model  (continued)</vt:lpstr>
      <vt:lpstr>An increase in investment demand</vt:lpstr>
      <vt:lpstr>Saving and the interest rate</vt:lpstr>
      <vt:lpstr>An increase in investment demand when saving depends on r</vt:lpstr>
      <vt:lpstr>CHAPTER SUMMARY</vt:lpstr>
      <vt:lpstr>CHAPTER SUMMARY</vt:lpstr>
      <vt:lpstr>CHAPTER SUMMARY</vt:lpstr>
    </vt:vector>
  </TitlesOfParts>
  <Company>UNLV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Mankiw 6e PowerPoints</dc:title>
  <dc:creator>Ron Cronovich</dc:creator>
  <cp:lastModifiedBy>abd</cp:lastModifiedBy>
  <cp:revision>326</cp:revision>
  <dcterms:created xsi:type="dcterms:W3CDTF">2006-04-29T00:50:43Z</dcterms:created>
  <dcterms:modified xsi:type="dcterms:W3CDTF">2017-09-01T23:17:56Z</dcterms:modified>
</cp:coreProperties>
</file>